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53"/>
  </p:notesMasterIdLst>
  <p:sldIdLst>
    <p:sldId id="256" r:id="rId5"/>
    <p:sldId id="260" r:id="rId6"/>
    <p:sldId id="257" r:id="rId7"/>
    <p:sldId id="263" r:id="rId8"/>
    <p:sldId id="266" r:id="rId9"/>
    <p:sldId id="267" r:id="rId10"/>
    <p:sldId id="269" r:id="rId11"/>
    <p:sldId id="259" r:id="rId12"/>
    <p:sldId id="261" r:id="rId13"/>
    <p:sldId id="270" r:id="rId14"/>
    <p:sldId id="271" r:id="rId15"/>
    <p:sldId id="272" r:id="rId16"/>
    <p:sldId id="276" r:id="rId17"/>
    <p:sldId id="277" r:id="rId18"/>
    <p:sldId id="279" r:id="rId19"/>
    <p:sldId id="280" r:id="rId20"/>
    <p:sldId id="273" r:id="rId21"/>
    <p:sldId id="275" r:id="rId22"/>
    <p:sldId id="285" r:id="rId23"/>
    <p:sldId id="281" r:id="rId24"/>
    <p:sldId id="286" r:id="rId25"/>
    <p:sldId id="287" r:id="rId26"/>
    <p:sldId id="288" r:id="rId27"/>
    <p:sldId id="289" r:id="rId28"/>
    <p:sldId id="290" r:id="rId29"/>
    <p:sldId id="282" r:id="rId30"/>
    <p:sldId id="283" r:id="rId31"/>
    <p:sldId id="284" r:id="rId32"/>
    <p:sldId id="292" r:id="rId33"/>
    <p:sldId id="298" r:id="rId34"/>
    <p:sldId id="299" r:id="rId35"/>
    <p:sldId id="302" r:id="rId36"/>
    <p:sldId id="300" r:id="rId37"/>
    <p:sldId id="301" r:id="rId38"/>
    <p:sldId id="303" r:id="rId39"/>
    <p:sldId id="296" r:id="rId40"/>
    <p:sldId id="307" r:id="rId41"/>
    <p:sldId id="308" r:id="rId42"/>
    <p:sldId id="309" r:id="rId43"/>
    <p:sldId id="310" r:id="rId44"/>
    <p:sldId id="311" r:id="rId45"/>
    <p:sldId id="312" r:id="rId46"/>
    <p:sldId id="304" r:id="rId47"/>
    <p:sldId id="305" r:id="rId48"/>
    <p:sldId id="315" r:id="rId49"/>
    <p:sldId id="313" r:id="rId50"/>
    <p:sldId id="314" r:id="rId51"/>
    <p:sldId id="27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8FA2C-015B-45C2-A1B2-940EEC380CDE}" v="1" dt="2022-01-17T10:42:33.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KUMARI - 70362019031" userId="S::simran.kumari@svkmmumbai.onmicrosoft.com::24b7d68f-4356-4cb6-962b-2b8f0b149a65" providerId="AD" clId="Web-{5DE8FA2C-015B-45C2-A1B2-940EEC380CDE}"/>
    <pc:docChg chg="modSld">
      <pc:chgData name="SIMRAN KUMARI - 70362019031" userId="S::simran.kumari@svkmmumbai.onmicrosoft.com::24b7d68f-4356-4cb6-962b-2b8f0b149a65" providerId="AD" clId="Web-{5DE8FA2C-015B-45C2-A1B2-940EEC380CDE}" dt="2022-01-17T10:42:33.776" v="0" actId="1076"/>
      <pc:docMkLst>
        <pc:docMk/>
      </pc:docMkLst>
      <pc:sldChg chg="modSp">
        <pc:chgData name="SIMRAN KUMARI - 70362019031" userId="S::simran.kumari@svkmmumbai.onmicrosoft.com::24b7d68f-4356-4cb6-962b-2b8f0b149a65" providerId="AD" clId="Web-{5DE8FA2C-015B-45C2-A1B2-940EEC380CDE}" dt="2022-01-17T10:42:33.776" v="0" actId="1076"/>
        <pc:sldMkLst>
          <pc:docMk/>
          <pc:sldMk cId="1541117398" sldId="271"/>
        </pc:sldMkLst>
        <pc:spChg chg="mod">
          <ac:chgData name="SIMRAN KUMARI - 70362019031" userId="S::simran.kumari@svkmmumbai.onmicrosoft.com::24b7d68f-4356-4cb6-962b-2b8f0b149a65" providerId="AD" clId="Web-{5DE8FA2C-015B-45C2-A1B2-940EEC380CDE}" dt="2022-01-17T10:42:33.776" v="0" actId="1076"/>
          <ac:spMkLst>
            <pc:docMk/>
            <pc:sldMk cId="1541117398" sldId="271"/>
            <ac:spMk id="132198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D4858-80E9-400E-9174-4A8CF089DDB1}"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2EAA3-2EBF-4C80-9564-6EDBB13D632B}" type="slidenum">
              <a:rPr lang="en-US" smtClean="0"/>
              <a:t>‹#›</a:t>
            </a:fld>
            <a:endParaRPr lang="en-US"/>
          </a:p>
        </p:txBody>
      </p:sp>
    </p:spTree>
    <p:extLst>
      <p:ext uri="{BB962C8B-B14F-4D97-AF65-F5344CB8AC3E}">
        <p14:creationId xmlns:p14="http://schemas.microsoft.com/office/powerpoint/2010/main" val="3478398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1A31F-5891-4B70-8C07-356C19E3280B}" type="slidenum">
              <a:rPr lang="en-US"/>
              <a:pPr/>
              <a:t>5</a:t>
            </a:fld>
            <a:endParaRPr lang="en-US"/>
          </a:p>
        </p:txBody>
      </p:sp>
      <p:sp>
        <p:nvSpPr>
          <p:cNvPr id="1457154" name="Rectangle 2"/>
          <p:cNvSpPr>
            <a:spLocks noGrp="1" noRot="1" noChangeAspect="1" noChangeArrowheads="1" noTextEdit="1"/>
          </p:cNvSpPr>
          <p:nvPr>
            <p:ph type="sldImg"/>
          </p:nvPr>
        </p:nvSpPr>
        <p:spPr>
          <a:xfrm>
            <a:off x="404813" y="695325"/>
            <a:ext cx="6188075" cy="3481388"/>
          </a:xfrm>
          <a:ln/>
        </p:spPr>
      </p:sp>
      <p:sp>
        <p:nvSpPr>
          <p:cNvPr id="1457155" name="Rectangle 3"/>
          <p:cNvSpPr>
            <a:spLocks noGrp="1" noChangeArrowheads="1"/>
          </p:cNvSpPr>
          <p:nvPr>
            <p:ph type="body" idx="1"/>
          </p:nvPr>
        </p:nvSpPr>
        <p:spPr>
          <a:xfrm>
            <a:off x="700088" y="4408488"/>
            <a:ext cx="5599112" cy="4179887"/>
          </a:xfrm>
        </p:spPr>
        <p:txBody>
          <a:bodyPr/>
          <a:lstStyle/>
          <a:p>
            <a:endParaRPr lang="en-US"/>
          </a:p>
        </p:txBody>
      </p:sp>
    </p:spTree>
    <p:extLst>
      <p:ext uri="{BB962C8B-B14F-4D97-AF65-F5344CB8AC3E}">
        <p14:creationId xmlns:p14="http://schemas.microsoft.com/office/powerpoint/2010/main" val="266258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0B699-024A-4BDF-A385-244053A4DFEC}" type="slidenum">
              <a:rPr lang="en-US"/>
              <a:pPr/>
              <a:t>17</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924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9BAE4-DE72-48FF-872B-E66438A294F1}" type="slidenum">
              <a:rPr lang="en-US"/>
              <a:pPr/>
              <a:t>18</a:t>
            </a:fld>
            <a:endParaRPr lang="en-US"/>
          </a:p>
        </p:txBody>
      </p:sp>
      <p:sp>
        <p:nvSpPr>
          <p:cNvPr id="1396738" name="Rectangle 2"/>
          <p:cNvSpPr>
            <a:spLocks noGrp="1" noRot="1" noChangeAspect="1" noChangeArrowheads="1" noTextEdit="1"/>
          </p:cNvSpPr>
          <p:nvPr>
            <p:ph type="sldImg"/>
          </p:nvPr>
        </p:nvSpPr>
        <p:spPr>
          <a:ln/>
        </p:spPr>
      </p:sp>
      <p:sp>
        <p:nvSpPr>
          <p:cNvPr id="139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227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5F27A-D42E-4044-8E2A-76D99F683191}" type="slidenum">
              <a:rPr lang="en-US"/>
              <a:pPr/>
              <a:t>20</a:t>
            </a:fld>
            <a:endParaRPr lang="en-US"/>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43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explanation of basic access control terms</a:t>
            </a:r>
          </a:p>
        </p:txBody>
      </p:sp>
      <p:sp>
        <p:nvSpPr>
          <p:cNvPr id="4" name="Slide Number Placeholder 3"/>
          <p:cNvSpPr>
            <a:spLocks noGrp="1"/>
          </p:cNvSpPr>
          <p:nvPr>
            <p:ph type="sldNum" sz="quarter" idx="10"/>
          </p:nvPr>
        </p:nvSpPr>
        <p:spPr/>
        <p:txBody>
          <a:bodyPr/>
          <a:lstStyle/>
          <a:p>
            <a:fld id="{4CA7DEB1-D7C8-3B49-8A71-75AFCE089D88}" type="slidenum">
              <a:rPr lang="en-US" smtClean="0"/>
              <a:t>22</a:t>
            </a:fld>
            <a:endParaRPr lang="en-US"/>
          </a:p>
        </p:txBody>
      </p:sp>
    </p:spTree>
    <p:extLst>
      <p:ext uri="{BB962C8B-B14F-4D97-AF65-F5344CB8AC3E}">
        <p14:creationId xmlns:p14="http://schemas.microsoft.com/office/powerpoint/2010/main" val="3124670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diagram shows threats categorized according to whether they are human-caused, malicious, or directed. These characteristics will affect security planning in important ways later.</a:t>
            </a:r>
            <a:endParaRPr lang="en-US"/>
          </a:p>
        </p:txBody>
      </p:sp>
      <p:sp>
        <p:nvSpPr>
          <p:cNvPr id="4" name="Slide Number Placeholder 3"/>
          <p:cNvSpPr>
            <a:spLocks noGrp="1"/>
          </p:cNvSpPr>
          <p:nvPr>
            <p:ph type="sldNum" sz="quarter" idx="10"/>
          </p:nvPr>
        </p:nvSpPr>
        <p:spPr/>
        <p:txBody>
          <a:bodyPr/>
          <a:lstStyle/>
          <a:p>
            <a:fld id="{4CA7DEB1-D7C8-3B49-8A71-75AFCE089D88}" type="slidenum">
              <a:rPr lang="en-US" smtClean="0"/>
              <a:t>23</a:t>
            </a:fld>
            <a:endParaRPr lang="en-US"/>
          </a:p>
        </p:txBody>
      </p:sp>
    </p:spTree>
    <p:extLst>
      <p:ext uri="{BB962C8B-B14F-4D97-AF65-F5344CB8AC3E}">
        <p14:creationId xmlns:p14="http://schemas.microsoft.com/office/powerpoint/2010/main" val="3669303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APT is a special type of threat that has only</a:t>
            </a:r>
            <a:r>
              <a:rPr lang="en-US" baseline="0"/>
              <a:t> been taken seriously by the broad security community over the past decade. In general, security experts believe that no one who becomes a high-priority target can truly be safe from APT.</a:t>
            </a:r>
            <a:endParaRPr lang="en-US"/>
          </a:p>
        </p:txBody>
      </p:sp>
      <p:sp>
        <p:nvSpPr>
          <p:cNvPr id="4" name="Slide Number Placeholder 3"/>
          <p:cNvSpPr>
            <a:spLocks noGrp="1"/>
          </p:cNvSpPr>
          <p:nvPr>
            <p:ph type="sldNum" sz="quarter" idx="10"/>
          </p:nvPr>
        </p:nvSpPr>
        <p:spPr/>
        <p:txBody>
          <a:bodyPr/>
          <a:lstStyle/>
          <a:p>
            <a:fld id="{4CA7DEB1-D7C8-3B49-8A71-75AFCE089D88}" type="slidenum">
              <a:rPr lang="en-US" smtClean="0"/>
              <a:t>24</a:t>
            </a:fld>
            <a:endParaRPr lang="en-US"/>
          </a:p>
        </p:txBody>
      </p:sp>
    </p:spTree>
    <p:extLst>
      <p:ext uri="{BB962C8B-B14F-4D97-AF65-F5344CB8AC3E}">
        <p14:creationId xmlns:p14="http://schemas.microsoft.com/office/powerpoint/2010/main" val="1936852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of these attacker types is associated with a different set of resources,</a:t>
            </a:r>
            <a:r>
              <a:rPr lang="en-US" baseline="0"/>
              <a:t> capabilities, and motivations. Understanding the different types will help later in considering threats.</a:t>
            </a:r>
            <a:endParaRPr lang="en-US"/>
          </a:p>
        </p:txBody>
      </p:sp>
      <p:sp>
        <p:nvSpPr>
          <p:cNvPr id="4" name="Slide Number Placeholder 3"/>
          <p:cNvSpPr>
            <a:spLocks noGrp="1"/>
          </p:cNvSpPr>
          <p:nvPr>
            <p:ph type="sldNum" sz="quarter" idx="10"/>
          </p:nvPr>
        </p:nvSpPr>
        <p:spPr/>
        <p:txBody>
          <a:bodyPr/>
          <a:lstStyle/>
          <a:p>
            <a:fld id="{4CA7DEB1-D7C8-3B49-8A71-75AFCE089D88}" type="slidenum">
              <a:rPr lang="en-US" smtClean="0"/>
              <a:t>25</a:t>
            </a:fld>
            <a:endParaRPr lang="en-US"/>
          </a:p>
        </p:txBody>
      </p:sp>
    </p:spTree>
    <p:extLst>
      <p:ext uri="{BB962C8B-B14F-4D97-AF65-F5344CB8AC3E}">
        <p14:creationId xmlns:p14="http://schemas.microsoft.com/office/powerpoint/2010/main" val="1153163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75709-54C0-4EB3-B663-914D49310C5F}" type="slidenum">
              <a:rPr lang="en-US"/>
              <a:pPr/>
              <a:t>26</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9558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ED8DD-5B53-418F-B38A-6B7792288B8A}" type="slidenum">
              <a:rPr lang="en-US"/>
              <a:pPr/>
              <a:t>27</a:t>
            </a:fld>
            <a:endParaRPr lang="en-US"/>
          </a:p>
        </p:txBody>
      </p:sp>
      <p:sp>
        <p:nvSpPr>
          <p:cNvPr id="1399810" name="Rectangle 2"/>
          <p:cNvSpPr>
            <a:spLocks noGrp="1" noRot="1" noChangeAspect="1" noChangeArrowheads="1" noTextEdit="1"/>
          </p:cNvSpPr>
          <p:nvPr>
            <p:ph type="sldImg"/>
          </p:nvPr>
        </p:nvSpPr>
        <p:spPr>
          <a:ln/>
        </p:spPr>
      </p:sp>
      <p:sp>
        <p:nvSpPr>
          <p:cNvPr id="139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613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B5FD0-D489-4C95-979E-6F262BFB8091}" type="slidenum">
              <a:rPr lang="en-US"/>
              <a:pPr/>
              <a:t>28</a:t>
            </a:fld>
            <a:endParaRPr lang="en-US"/>
          </a:p>
        </p:txBody>
      </p:sp>
      <p:sp>
        <p:nvSpPr>
          <p:cNvPr id="1400834" name="Rectangle 2"/>
          <p:cNvSpPr>
            <a:spLocks noGrp="1" noRot="1" noChangeAspect="1" noChangeArrowheads="1" noTextEdit="1"/>
          </p:cNvSpPr>
          <p:nvPr>
            <p:ph type="sldImg"/>
          </p:nvPr>
        </p:nvSpPr>
        <p:spPr>
          <a:ln/>
        </p:spPr>
      </p:sp>
      <p:sp>
        <p:nvSpPr>
          <p:cNvPr id="140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648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25B18-7F87-4614-8F38-2CDC0D216AEC}" type="slidenum">
              <a:rPr lang="en-US"/>
              <a:pPr/>
              <a:t>7</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5795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Password , backdoor, bypass authentication</a:t>
            </a:r>
          </a:p>
        </p:txBody>
      </p:sp>
      <p:sp>
        <p:nvSpPr>
          <p:cNvPr id="4" name="Slide Number Placeholder 3"/>
          <p:cNvSpPr>
            <a:spLocks noGrp="1"/>
          </p:cNvSpPr>
          <p:nvPr>
            <p:ph type="sldNum" sz="quarter" idx="10"/>
          </p:nvPr>
        </p:nvSpPr>
        <p:spPr/>
        <p:txBody>
          <a:bodyPr/>
          <a:lstStyle/>
          <a:p>
            <a:fld id="{AC22EAA3-2EBF-4C80-9564-6EDBB13D632B}" type="slidenum">
              <a:rPr lang="en-US" smtClean="0"/>
              <a:t>33</a:t>
            </a:fld>
            <a:endParaRPr lang="en-US"/>
          </a:p>
        </p:txBody>
      </p:sp>
    </p:spTree>
    <p:extLst>
      <p:ext uri="{BB962C8B-B14F-4D97-AF65-F5344CB8AC3E}">
        <p14:creationId xmlns:p14="http://schemas.microsoft.com/office/powerpoint/2010/main" val="179919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Password example</a:t>
            </a:r>
          </a:p>
        </p:txBody>
      </p:sp>
      <p:sp>
        <p:nvSpPr>
          <p:cNvPr id="4" name="Slide Number Placeholder 3"/>
          <p:cNvSpPr>
            <a:spLocks noGrp="1"/>
          </p:cNvSpPr>
          <p:nvPr>
            <p:ph type="sldNum" sz="quarter" idx="10"/>
          </p:nvPr>
        </p:nvSpPr>
        <p:spPr/>
        <p:txBody>
          <a:bodyPr/>
          <a:lstStyle/>
          <a:p>
            <a:fld id="{AC22EAA3-2EBF-4C80-9564-6EDBB13D632B}" type="slidenum">
              <a:rPr lang="en-US" smtClean="0"/>
              <a:t>34</a:t>
            </a:fld>
            <a:endParaRPr lang="en-US"/>
          </a:p>
        </p:txBody>
      </p:sp>
    </p:spTree>
    <p:extLst>
      <p:ext uri="{BB962C8B-B14F-4D97-AF65-F5344CB8AC3E}">
        <p14:creationId xmlns:p14="http://schemas.microsoft.com/office/powerpoint/2010/main" val="169874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4"/>
          <p:cNvSpPr>
            <a:spLocks noGrp="1" noChangeArrowheads="1"/>
          </p:cNvSpPr>
          <p:nvPr>
            <p:ph type="sldNum"/>
          </p:nvPr>
        </p:nvSpPr>
        <p:spPr>
          <a:ln/>
        </p:spPr>
        <p:txBody>
          <a:bodyPr/>
          <a:lstStyle/>
          <a:p>
            <a:fld id="{44618D30-1AC4-4F11-A290-F522BDB4EF56}" type="slidenum">
              <a:rPr lang="en-GB"/>
              <a:pPr/>
              <a:t>36</a:t>
            </a:fld>
            <a:endParaRPr lang="en-GB"/>
          </a:p>
        </p:txBody>
      </p:sp>
      <p:sp>
        <p:nvSpPr>
          <p:cNvPr id="55297" name="Text Box 1"/>
          <p:cNvSpPr txBox="1">
            <a:spLocks noChangeArrowheads="1"/>
          </p:cNvSpPr>
          <p:nvPr/>
        </p:nvSpPr>
        <p:spPr bwMode="auto">
          <a:xfrm>
            <a:off x="1101725" y="698500"/>
            <a:ext cx="4651375" cy="34940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8" name="Rectangle 2"/>
          <p:cNvSpPr txBox="1">
            <a:spLocks noGrp="1" noChangeArrowheads="1"/>
          </p:cNvSpPr>
          <p:nvPr>
            <p:ph type="body"/>
          </p:nvPr>
        </p:nvSpPr>
        <p:spPr bwMode="auto">
          <a:xfrm>
            <a:off x="914400" y="4424363"/>
            <a:ext cx="5018088" cy="4187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1755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Aspirin, is a medication used to reduce pain, fever, or inflammation.</a:t>
            </a:r>
            <a:endParaRPr lang="en-US"/>
          </a:p>
        </p:txBody>
      </p:sp>
      <p:sp>
        <p:nvSpPr>
          <p:cNvPr id="4" name="Slide Number Placeholder 3"/>
          <p:cNvSpPr>
            <a:spLocks noGrp="1"/>
          </p:cNvSpPr>
          <p:nvPr>
            <p:ph type="sldNum" sz="quarter" idx="10"/>
          </p:nvPr>
        </p:nvSpPr>
        <p:spPr/>
        <p:txBody>
          <a:bodyPr/>
          <a:lstStyle/>
          <a:p>
            <a:fld id="{AC22EAA3-2EBF-4C80-9564-6EDBB13D632B}" type="slidenum">
              <a:rPr lang="en-US" smtClean="0"/>
              <a:t>44</a:t>
            </a:fld>
            <a:endParaRPr lang="en-US"/>
          </a:p>
        </p:txBody>
      </p:sp>
    </p:spTree>
    <p:extLst>
      <p:ext uri="{BB962C8B-B14F-4D97-AF65-F5344CB8AC3E}">
        <p14:creationId xmlns:p14="http://schemas.microsoft.com/office/powerpoint/2010/main" val="1402230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2BE97-72DD-46F0-9C3E-4A903600B19B}" type="slidenum">
              <a:rPr lang="en-US"/>
              <a:pPr/>
              <a:t>10</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541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1DA38-AAFB-42DF-9816-3EE36F2C6BE4}" type="slidenum">
              <a:rPr lang="en-US"/>
              <a:pPr/>
              <a:t>11</a:t>
            </a:fld>
            <a:endParaRPr lang="en-US"/>
          </a:p>
        </p:txBody>
      </p:sp>
      <p:sp>
        <p:nvSpPr>
          <p:cNvPr id="1323010" name="Rectangle 2"/>
          <p:cNvSpPr>
            <a:spLocks noGrp="1" noChangeArrowheads="1"/>
          </p:cNvSpPr>
          <p:nvPr>
            <p:ph type="body" idx="1"/>
          </p:nvPr>
        </p:nvSpPr>
        <p:spPr>
          <a:xfrm>
            <a:off x="341313" y="4870450"/>
            <a:ext cx="6313487" cy="3968750"/>
          </a:xfrm>
          <a:noFill/>
          <a:ln/>
          <a:extLst>
            <a:ext uri="{91240B29-F687-4F45-9708-019B960494DF}">
              <a14:hiddenLine xmlns:a14="http://schemas.microsoft.com/office/drawing/2010/main" w="12700">
                <a:solidFill>
                  <a:schemeClr val="tx1"/>
                </a:solidFill>
                <a:miter lim="800000"/>
                <a:headEnd/>
                <a:tailEnd/>
              </a14:hiddenLine>
            </a:ext>
          </a:extLst>
        </p:spPr>
        <p:txBody>
          <a:bodyPr lIns="92062" tIns="45223" rIns="92062" bIns="45223"/>
          <a:lstStyle/>
          <a:p>
            <a:endParaRPr lang="en-US"/>
          </a:p>
          <a:p>
            <a:r>
              <a:rPr lang="en-US"/>
              <a:t>In addition to all the rules and regulations, policies and procedures and the related system specific documentation, there are some current computer security issues of which you as the Executive should be made aware.</a:t>
            </a:r>
          </a:p>
        </p:txBody>
      </p:sp>
      <p:sp>
        <p:nvSpPr>
          <p:cNvPr id="1323011" name="Rectangle 3"/>
          <p:cNvSpPr>
            <a:spLocks noGrp="1" noRot="1" noChangeAspect="1" noChangeArrowheads="1" noTextEdit="1"/>
          </p:cNvSpPr>
          <p:nvPr>
            <p:ph type="sldImg"/>
          </p:nvPr>
        </p:nvSpPr>
        <p:spPr>
          <a:xfrm>
            <a:off x="396875" y="576263"/>
            <a:ext cx="6200775" cy="3489325"/>
          </a:xfrm>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259278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B60CC-4EFB-439A-BC88-680769589939}" type="slidenum">
              <a:rPr lang="en-US"/>
              <a:pPr/>
              <a:t>12</a:t>
            </a:fld>
            <a:endParaRPr lang="en-US"/>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794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E238908-1EC5-425E-85A5-B6119330A07C}" type="slidenum">
              <a:rPr lang="en-GB"/>
              <a:pPr/>
              <a:t>13</a:t>
            </a:fld>
            <a:endParaRPr lang="en-GB"/>
          </a:p>
        </p:txBody>
      </p:sp>
      <p:sp>
        <p:nvSpPr>
          <p:cNvPr id="92161" name="Text Box 1"/>
          <p:cNvSpPr txBox="1">
            <a:spLocks noChangeArrowheads="1"/>
          </p:cNvSpPr>
          <p:nvPr/>
        </p:nvSpPr>
        <p:spPr bwMode="auto">
          <a:xfrm>
            <a:off x="1370013" y="754063"/>
            <a:ext cx="5032375" cy="37734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2" name="Rectangle 2"/>
          <p:cNvSpPr txBox="1">
            <a:spLocks noGrp="1" noChangeArrowheads="1"/>
          </p:cNvSpPr>
          <p:nvPr>
            <p:ph type="body"/>
          </p:nvPr>
        </p:nvSpPr>
        <p:spPr bwMode="auto">
          <a:xfrm>
            <a:off x="777875" y="4776788"/>
            <a:ext cx="6213475"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2838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E438771-8BA3-4517-867E-D5146F0861C0}" type="slidenum">
              <a:rPr lang="en-GB"/>
              <a:pPr/>
              <a:t>14</a:t>
            </a:fld>
            <a:endParaRPr lang="en-GB"/>
          </a:p>
        </p:txBody>
      </p:sp>
      <p:sp>
        <p:nvSpPr>
          <p:cNvPr id="93185" name="Text Box 1"/>
          <p:cNvSpPr txBox="1">
            <a:spLocks noChangeArrowheads="1"/>
          </p:cNvSpPr>
          <p:nvPr/>
        </p:nvSpPr>
        <p:spPr bwMode="auto">
          <a:xfrm>
            <a:off x="1370013" y="754063"/>
            <a:ext cx="5032375" cy="37734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186" name="Rectangle 2"/>
          <p:cNvSpPr txBox="1">
            <a:spLocks noGrp="1" noChangeArrowheads="1"/>
          </p:cNvSpPr>
          <p:nvPr>
            <p:ph type="body"/>
          </p:nvPr>
        </p:nvSpPr>
        <p:spPr bwMode="auto">
          <a:xfrm>
            <a:off x="777875" y="4776788"/>
            <a:ext cx="6213475"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29112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4D59B65-A902-4086-B748-0153F76092CD}" type="slidenum">
              <a:rPr lang="en-GB"/>
              <a:pPr/>
              <a:t>15</a:t>
            </a:fld>
            <a:endParaRPr lang="en-GB"/>
          </a:p>
        </p:txBody>
      </p:sp>
      <p:sp>
        <p:nvSpPr>
          <p:cNvPr id="9420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210" name="Rectangle 2"/>
          <p:cNvSpPr txBox="1">
            <a:spLocks noGrp="1" noChangeArrowheads="1"/>
          </p:cNvSpPr>
          <p:nvPr>
            <p:ph type="body"/>
          </p:nvPr>
        </p:nvSpPr>
        <p:spPr bwMode="auto">
          <a:xfrm>
            <a:off x="777875" y="4776788"/>
            <a:ext cx="6213475"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3308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B75629F-E7CA-4FA4-91CC-4940E0CA265A}" type="slidenum">
              <a:rPr lang="en-GB"/>
              <a:pPr/>
              <a:t>16</a:t>
            </a:fld>
            <a:endParaRPr lang="en-GB"/>
          </a:p>
        </p:txBody>
      </p:sp>
      <p:sp>
        <p:nvSpPr>
          <p:cNvPr id="95233" name="Text Box 1"/>
          <p:cNvSpPr txBox="1">
            <a:spLocks noChangeArrowheads="1"/>
          </p:cNvSpPr>
          <p:nvPr/>
        </p:nvSpPr>
        <p:spPr bwMode="auto">
          <a:xfrm>
            <a:off x="1371600" y="763588"/>
            <a:ext cx="5026025" cy="3770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234" name="Rectangle 2"/>
          <p:cNvSpPr txBox="1">
            <a:spLocks noGrp="1" noChangeArrowheads="1"/>
          </p:cNvSpPr>
          <p:nvPr>
            <p:ph type="body"/>
          </p:nvPr>
        </p:nvSpPr>
        <p:spPr bwMode="auto">
          <a:xfrm>
            <a:off x="777875" y="4776788"/>
            <a:ext cx="6213475"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08140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76D5B6-65B7-47C7-85B5-12C17037EDA1}"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14598360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D9213-1CA3-4630-B7EB-362BB54C6ACC}"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279064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2265A8-217D-42C7-A72C-304022A7C6DA}"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204390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D356B-E5CD-44F2-850A-F898D624950E}" type="datetime1">
              <a:rPr lang="en-US" smtClean="0">
                <a:latin typeface="Arial"/>
              </a:rPr>
              <a:t>1/17/2022</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From Security in Computing, Fifth Edition, by Charles P. </a:t>
            </a:r>
            <a:r>
              <a:rPr lang="en-US" err="1">
                <a:latin typeface="Arial"/>
              </a:rPr>
              <a:t>Pfleeger</a:t>
            </a:r>
            <a:r>
              <a:rPr lang="en-US">
                <a:latin typeface="Arial"/>
              </a:rPr>
              <a:t>,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Tree>
    <p:extLst>
      <p:ext uri="{BB962C8B-B14F-4D97-AF65-F5344CB8AC3E}">
        <p14:creationId xmlns:p14="http://schemas.microsoft.com/office/powerpoint/2010/main" val="185888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190199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79315-A2FE-4251-A38D-78083450FF9B}"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324847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688B26-CF9F-46C5-8AE7-700A4276D9D3}" type="datetime1">
              <a:rPr lang="en-US" smtClean="0"/>
              <a:t>1/17/2022</a:t>
            </a:fld>
            <a:endParaRPr lang="en-US"/>
          </a:p>
        </p:txBody>
      </p:sp>
      <p:sp>
        <p:nvSpPr>
          <p:cNvPr id="6" name="Footer Placeholder 5"/>
          <p:cNvSpPr>
            <a:spLocks noGrp="1"/>
          </p:cNvSpPr>
          <p:nvPr>
            <p:ph type="ftr" sz="quarter" idx="11"/>
          </p:nvPr>
        </p:nvSpPr>
        <p:spPr/>
        <p:txBody>
          <a:bodyPr/>
          <a:lstStyle/>
          <a:p>
            <a:r>
              <a:rPr lang="en-US"/>
              <a:t>Information Security</a:t>
            </a:r>
          </a:p>
        </p:txBody>
      </p:sp>
      <p:sp>
        <p:nvSpPr>
          <p:cNvPr id="7" name="Slide Number Placeholder 6"/>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309795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8D81E-7B33-4FC6-8B46-5AEAD8D370AA}" type="datetime1">
              <a:rPr lang="en-US" smtClean="0"/>
              <a:t>1/17/2022</a:t>
            </a:fld>
            <a:endParaRPr lang="en-US"/>
          </a:p>
        </p:txBody>
      </p:sp>
      <p:sp>
        <p:nvSpPr>
          <p:cNvPr id="8" name="Footer Placeholder 7"/>
          <p:cNvSpPr>
            <a:spLocks noGrp="1"/>
          </p:cNvSpPr>
          <p:nvPr>
            <p:ph type="ftr" sz="quarter" idx="11"/>
          </p:nvPr>
        </p:nvSpPr>
        <p:spPr/>
        <p:txBody>
          <a:bodyPr/>
          <a:lstStyle/>
          <a:p>
            <a:r>
              <a:rPr lang="en-US"/>
              <a:t>Information Security</a:t>
            </a:r>
          </a:p>
        </p:txBody>
      </p:sp>
      <p:sp>
        <p:nvSpPr>
          <p:cNvPr id="9" name="Slide Number Placeholder 8"/>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108097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7CD1F2-7F28-411B-BB80-3D54FF83E4CD}" type="datetime1">
              <a:rPr lang="en-US" smtClean="0"/>
              <a:t>1/17/2022</a:t>
            </a:fld>
            <a:endParaRPr lang="en-US"/>
          </a:p>
        </p:txBody>
      </p:sp>
      <p:sp>
        <p:nvSpPr>
          <p:cNvPr id="4" name="Footer Placeholder 3"/>
          <p:cNvSpPr>
            <a:spLocks noGrp="1"/>
          </p:cNvSpPr>
          <p:nvPr>
            <p:ph type="ftr" sz="quarter" idx="11"/>
          </p:nvPr>
        </p:nvSpPr>
        <p:spPr/>
        <p:txBody>
          <a:bodyPr/>
          <a:lstStyle/>
          <a:p>
            <a:r>
              <a:rPr lang="en-US"/>
              <a:t>Information Security</a:t>
            </a:r>
          </a:p>
        </p:txBody>
      </p:sp>
      <p:sp>
        <p:nvSpPr>
          <p:cNvPr id="5" name="Slide Number Placeholder 4"/>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16630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D3AAC-6092-44D8-8745-ACDB3A1046E6}" type="datetime1">
              <a:rPr lang="en-US" smtClean="0"/>
              <a:t>1/17/2022</a:t>
            </a:fld>
            <a:endParaRPr lang="en-US"/>
          </a:p>
        </p:txBody>
      </p:sp>
      <p:sp>
        <p:nvSpPr>
          <p:cNvPr id="3" name="Footer Placeholder 2"/>
          <p:cNvSpPr>
            <a:spLocks noGrp="1"/>
          </p:cNvSpPr>
          <p:nvPr>
            <p:ph type="ftr" sz="quarter" idx="11"/>
          </p:nvPr>
        </p:nvSpPr>
        <p:spPr/>
        <p:txBody>
          <a:bodyPr/>
          <a:lstStyle/>
          <a:p>
            <a:r>
              <a:rPr lang="en-US"/>
              <a:t>Information Security</a:t>
            </a:r>
          </a:p>
        </p:txBody>
      </p:sp>
      <p:sp>
        <p:nvSpPr>
          <p:cNvPr id="4" name="Slide Number Placeholder 3"/>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7220475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84DAE2-4C97-4549-B8FC-EC3701BAEEA2}" type="datetime1">
              <a:rPr lang="en-US" smtClean="0"/>
              <a:t>1/17/2022</a:t>
            </a:fld>
            <a:endParaRPr lang="en-US"/>
          </a:p>
        </p:txBody>
      </p:sp>
      <p:sp>
        <p:nvSpPr>
          <p:cNvPr id="6" name="Footer Placeholder 5"/>
          <p:cNvSpPr>
            <a:spLocks noGrp="1"/>
          </p:cNvSpPr>
          <p:nvPr>
            <p:ph type="ftr" sz="quarter" idx="11"/>
          </p:nvPr>
        </p:nvSpPr>
        <p:spPr/>
        <p:txBody>
          <a:bodyPr/>
          <a:lstStyle/>
          <a:p>
            <a:r>
              <a:rPr lang="en-US"/>
              <a:t>Information Security</a:t>
            </a:r>
          </a:p>
        </p:txBody>
      </p:sp>
      <p:sp>
        <p:nvSpPr>
          <p:cNvPr id="7" name="Slide Number Placeholder 6"/>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7321222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4053E1-6AAC-424F-AA5A-C4AF2F7B8AA8}" type="datetime1">
              <a:rPr lang="en-US" smtClean="0"/>
              <a:t>1/17/2022</a:t>
            </a:fld>
            <a:endParaRPr lang="en-US"/>
          </a:p>
        </p:txBody>
      </p:sp>
      <p:sp>
        <p:nvSpPr>
          <p:cNvPr id="6" name="Footer Placeholder 5"/>
          <p:cNvSpPr>
            <a:spLocks noGrp="1"/>
          </p:cNvSpPr>
          <p:nvPr>
            <p:ph type="ftr" sz="quarter" idx="11"/>
          </p:nvPr>
        </p:nvSpPr>
        <p:spPr/>
        <p:txBody>
          <a:bodyPr/>
          <a:lstStyle/>
          <a:p>
            <a:r>
              <a:rPr lang="en-US"/>
              <a:t>Information Security</a:t>
            </a:r>
          </a:p>
        </p:txBody>
      </p:sp>
      <p:sp>
        <p:nvSpPr>
          <p:cNvPr id="7" name="Slide Number Placeholder 6"/>
          <p:cNvSpPr>
            <a:spLocks noGrp="1"/>
          </p:cNvSpPr>
          <p:nvPr>
            <p:ph type="sldNum" sz="quarter" idx="12"/>
          </p:nvPr>
        </p:nvSpPr>
        <p:spPr/>
        <p:txBody>
          <a:bodyPr/>
          <a:lstStyle/>
          <a:p>
            <a:fld id="{A2905C8A-9E53-4F3D-A5AA-8235B22B2B48}" type="slidenum">
              <a:rPr lang="en-US" smtClean="0"/>
              <a:t>‹#›</a:t>
            </a:fld>
            <a:endParaRPr lang="en-US"/>
          </a:p>
        </p:txBody>
      </p:sp>
    </p:spTree>
    <p:extLst>
      <p:ext uri="{BB962C8B-B14F-4D97-AF65-F5344CB8AC3E}">
        <p14:creationId xmlns:p14="http://schemas.microsoft.com/office/powerpoint/2010/main" val="133060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D9DF4-60EF-403D-9CDD-732CC7F489D4}" type="datetime1">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Information Security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05C8A-9E53-4F3D-A5AA-8235B22B2B48}" type="slidenum">
              <a:rPr lang="en-US" smtClean="0"/>
              <a:t>‹#›</a:t>
            </a:fld>
            <a:endParaRPr lang="en-US"/>
          </a:p>
        </p:txBody>
      </p:sp>
    </p:spTree>
    <p:extLst>
      <p:ext uri="{BB962C8B-B14F-4D97-AF65-F5344CB8AC3E}">
        <p14:creationId xmlns:p14="http://schemas.microsoft.com/office/powerpoint/2010/main" val="383324018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pranitasadgi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Information Security (BTCS06001)</a:t>
            </a:r>
          </a:p>
        </p:txBody>
      </p:sp>
      <p:sp>
        <p:nvSpPr>
          <p:cNvPr id="3" name="Subtitle 2"/>
          <p:cNvSpPr>
            <a:spLocks noGrp="1"/>
          </p:cNvSpPr>
          <p:nvPr>
            <p:ph type="subTitle" idx="1"/>
          </p:nvPr>
        </p:nvSpPr>
        <p:spPr>
          <a:xfrm>
            <a:off x="1524000" y="3602038"/>
            <a:ext cx="9144000" cy="2298248"/>
          </a:xfrm>
        </p:spPr>
        <p:txBody>
          <a:bodyPr>
            <a:normAutofit fontScale="92500" lnSpcReduction="20000"/>
          </a:bodyPr>
          <a:lstStyle/>
          <a:p>
            <a:r>
              <a:rPr lang="en-US"/>
              <a:t>By</a:t>
            </a:r>
          </a:p>
          <a:p>
            <a:r>
              <a:rPr lang="en-US"/>
              <a:t>Prof. Pranita </a:t>
            </a:r>
            <a:r>
              <a:rPr lang="en-US" err="1"/>
              <a:t>Binnar</a:t>
            </a:r>
            <a:r>
              <a:rPr lang="en-US"/>
              <a:t> (Research Scholar, Ph.D. Pursuing)</a:t>
            </a:r>
          </a:p>
          <a:p>
            <a:r>
              <a:rPr lang="en-US"/>
              <a:t>Visiting Faculty, Dept. of Computer Engineering</a:t>
            </a:r>
          </a:p>
          <a:p>
            <a:r>
              <a:rPr lang="en-US"/>
              <a:t>NMIMS, </a:t>
            </a:r>
            <a:r>
              <a:rPr lang="en-US" err="1"/>
              <a:t>Navi</a:t>
            </a:r>
            <a:r>
              <a:rPr lang="en-US"/>
              <a:t> Mumbai Campus </a:t>
            </a:r>
          </a:p>
          <a:p>
            <a:r>
              <a:rPr lang="en-US"/>
              <a:t>Email Contact – </a:t>
            </a:r>
            <a:r>
              <a:rPr lang="en-US">
                <a:hlinkClick r:id="rId2"/>
              </a:rPr>
              <a:t>pranitasadgir@gmail.com</a:t>
            </a:r>
            <a:endParaRPr lang="en-US"/>
          </a:p>
          <a:p>
            <a:r>
              <a:rPr lang="en-US"/>
              <a:t>Contact No. - 9699502992</a:t>
            </a:r>
          </a:p>
        </p:txBody>
      </p:sp>
      <p:sp>
        <p:nvSpPr>
          <p:cNvPr id="4" name="Date Placeholder 3"/>
          <p:cNvSpPr>
            <a:spLocks noGrp="1"/>
          </p:cNvSpPr>
          <p:nvPr>
            <p:ph type="dt" sz="half" idx="10"/>
          </p:nvPr>
        </p:nvSpPr>
        <p:spPr/>
        <p:txBody>
          <a:bodyPr/>
          <a:lstStyle/>
          <a:p>
            <a:fld id="{061724ED-C9C6-4752-A642-8EAD39D28562}"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1</a:t>
            </a:fld>
            <a:endParaRPr lang="en-US"/>
          </a:p>
        </p:txBody>
      </p:sp>
    </p:spTree>
    <p:extLst>
      <p:ext uri="{BB962C8B-B14F-4D97-AF65-F5344CB8AC3E}">
        <p14:creationId xmlns:p14="http://schemas.microsoft.com/office/powerpoint/2010/main" val="412823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bwMode="auto">
          <a:xfrm>
            <a:off x="1524000" y="1"/>
            <a:ext cx="8991600" cy="1120775"/>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en-US" sz="3600"/>
              <a:t>Basic Components</a:t>
            </a:r>
            <a:r>
              <a:rPr lang="pl-PL" sz="3600"/>
              <a:t> of </a:t>
            </a:r>
            <a:r>
              <a:rPr lang="en-US" sz="3600"/>
              <a:t>Security</a:t>
            </a:r>
            <a:r>
              <a:rPr lang="pl-PL" sz="3600"/>
              <a:t>:</a:t>
            </a:r>
            <a:br>
              <a:rPr lang="pl-PL" sz="3600"/>
            </a:br>
            <a:r>
              <a:rPr lang="en-US" sz="3600"/>
              <a:t>Confidentiality, Integrity, Availability</a:t>
            </a:r>
            <a:r>
              <a:rPr lang="pl-PL" sz="3600"/>
              <a:t> (CIA)</a:t>
            </a:r>
            <a:endParaRPr lang="en-US" sz="3600"/>
          </a:p>
        </p:txBody>
      </p:sp>
      <p:sp>
        <p:nvSpPr>
          <p:cNvPr id="1445891" name="Rectangle 3"/>
          <p:cNvSpPr>
            <a:spLocks noGrp="1" noChangeArrowheads="1"/>
          </p:cNvSpPr>
          <p:nvPr>
            <p:ph type="body" idx="1"/>
          </p:nvPr>
        </p:nvSpPr>
        <p:spPr>
          <a:xfrm>
            <a:off x="1676400" y="1390651"/>
            <a:ext cx="6275388" cy="2112963"/>
          </a:xfrm>
        </p:spPr>
        <p:txBody>
          <a:bodyPr/>
          <a:lstStyle/>
          <a:p>
            <a:r>
              <a:rPr lang="en-US" sz="2400">
                <a:solidFill>
                  <a:srgbClr val="0000FF"/>
                </a:solidFill>
              </a:rPr>
              <a:t>CIA</a:t>
            </a:r>
          </a:p>
          <a:p>
            <a:pPr lvl="1"/>
            <a:r>
              <a:rPr lang="en-US" sz="2000">
                <a:solidFill>
                  <a:srgbClr val="0000FF"/>
                </a:solidFill>
              </a:rPr>
              <a:t>Confidentiality</a:t>
            </a:r>
            <a:r>
              <a:rPr lang="en-US" sz="2000"/>
              <a:t>: Who is authorized to use data?</a:t>
            </a:r>
          </a:p>
          <a:p>
            <a:pPr lvl="1"/>
            <a:r>
              <a:rPr lang="en-US" sz="2000">
                <a:solidFill>
                  <a:srgbClr val="0000FF"/>
                </a:solidFill>
              </a:rPr>
              <a:t>Integrity</a:t>
            </a:r>
            <a:r>
              <a:rPr lang="en-US" sz="2000"/>
              <a:t>:   Is data </a:t>
            </a:r>
            <a:r>
              <a:rPr lang="pl-PL" sz="2000"/>
              <a:t>„</a:t>
            </a:r>
            <a:r>
              <a:rPr lang="en-US" sz="2000"/>
              <a:t>good?</a:t>
            </a:r>
            <a:r>
              <a:rPr lang="pl-PL" sz="2000"/>
              <a:t>”</a:t>
            </a:r>
            <a:endParaRPr lang="en-US" sz="2000"/>
          </a:p>
          <a:p>
            <a:pPr lvl="1"/>
            <a:r>
              <a:rPr lang="en-US" sz="2000">
                <a:solidFill>
                  <a:srgbClr val="0000FF"/>
                </a:solidFill>
              </a:rPr>
              <a:t>Availability</a:t>
            </a:r>
            <a:r>
              <a:rPr lang="en-US" sz="2000"/>
              <a:t>: </a:t>
            </a:r>
            <a:r>
              <a:rPr lang="pl-PL" sz="2000"/>
              <a:t>Can access data</a:t>
            </a:r>
            <a:r>
              <a:rPr lang="en-US" sz="2000"/>
              <a:t> </a:t>
            </a:r>
            <a:r>
              <a:rPr lang="pl-PL" sz="2000"/>
              <a:t>whenever need it?</a:t>
            </a:r>
            <a:r>
              <a:rPr lang="pl-PL"/>
              <a:t>	</a:t>
            </a:r>
            <a:endParaRPr lang="en-US"/>
          </a:p>
        </p:txBody>
      </p:sp>
      <p:sp>
        <p:nvSpPr>
          <p:cNvPr id="1445893" name="Oval 5"/>
          <p:cNvSpPr>
            <a:spLocks noChangeArrowheads="1"/>
          </p:cNvSpPr>
          <p:nvPr/>
        </p:nvSpPr>
        <p:spPr bwMode="auto">
          <a:xfrm>
            <a:off x="7999414" y="1501776"/>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894" name="Oval 6"/>
          <p:cNvSpPr>
            <a:spLocks noChangeArrowheads="1"/>
          </p:cNvSpPr>
          <p:nvPr/>
        </p:nvSpPr>
        <p:spPr bwMode="auto">
          <a:xfrm>
            <a:off x="8774114" y="1466851"/>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895" name="Oval 7"/>
          <p:cNvSpPr>
            <a:spLocks noChangeArrowheads="1"/>
          </p:cNvSpPr>
          <p:nvPr/>
        </p:nvSpPr>
        <p:spPr bwMode="auto">
          <a:xfrm>
            <a:off x="8494714" y="2119314"/>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896" name="Rectangle 8"/>
          <p:cNvSpPr>
            <a:spLocks noChangeArrowheads="1"/>
          </p:cNvSpPr>
          <p:nvPr/>
        </p:nvSpPr>
        <p:spPr bwMode="auto">
          <a:xfrm>
            <a:off x="8323263" y="1914526"/>
            <a:ext cx="322262"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lnSpc>
                <a:spcPct val="85000"/>
              </a:lnSpc>
            </a:pPr>
            <a:r>
              <a:rPr lang="en-US" b="1">
                <a:solidFill>
                  <a:srgbClr val="0000FF"/>
                </a:solidFill>
              </a:rPr>
              <a:t>C</a:t>
            </a:r>
          </a:p>
        </p:txBody>
      </p:sp>
      <p:sp>
        <p:nvSpPr>
          <p:cNvPr id="1445897" name="Rectangle 9"/>
          <p:cNvSpPr>
            <a:spLocks noChangeArrowheads="1"/>
          </p:cNvSpPr>
          <p:nvPr/>
        </p:nvSpPr>
        <p:spPr bwMode="auto">
          <a:xfrm>
            <a:off x="9587322" y="1876426"/>
            <a:ext cx="243657"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5000"/>
              </a:lnSpc>
            </a:pPr>
            <a:r>
              <a:rPr lang="en-US" b="1">
                <a:solidFill>
                  <a:srgbClr val="0000FF"/>
                </a:solidFill>
              </a:rPr>
              <a:t>I</a:t>
            </a:r>
          </a:p>
        </p:txBody>
      </p:sp>
      <p:sp>
        <p:nvSpPr>
          <p:cNvPr id="1445898" name="Rectangle 10"/>
          <p:cNvSpPr>
            <a:spLocks noChangeArrowheads="1"/>
          </p:cNvSpPr>
          <p:nvPr/>
        </p:nvSpPr>
        <p:spPr bwMode="auto">
          <a:xfrm>
            <a:off x="9007504" y="2885392"/>
            <a:ext cx="322205"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85000"/>
              </a:lnSpc>
            </a:pPr>
            <a:r>
              <a:rPr lang="en-US" b="1">
                <a:solidFill>
                  <a:srgbClr val="0000FF"/>
                </a:solidFill>
              </a:rPr>
              <a:t>A</a:t>
            </a:r>
          </a:p>
        </p:txBody>
      </p:sp>
      <p:sp>
        <p:nvSpPr>
          <p:cNvPr id="1445899" name="Text Box 11"/>
          <p:cNvSpPr txBox="1">
            <a:spLocks noChangeArrowheads="1"/>
          </p:cNvSpPr>
          <p:nvPr/>
        </p:nvSpPr>
        <p:spPr bwMode="auto">
          <a:xfrm>
            <a:off x="8912852" y="213433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pl-PL" sz="2000" b="1">
                <a:solidFill>
                  <a:srgbClr val="FF0000"/>
                </a:solidFill>
                <a:latin typeface="Times New Roman" panose="02020603050405020304" pitchFamily="18" charset="0"/>
              </a:rPr>
              <a:t>S</a:t>
            </a:r>
            <a:endParaRPr lang="en-US" sz="2000" b="1">
              <a:solidFill>
                <a:srgbClr val="FF0000"/>
              </a:solidFill>
              <a:latin typeface="Times New Roman" panose="02020603050405020304" pitchFamily="18" charset="0"/>
            </a:endParaRPr>
          </a:p>
        </p:txBody>
      </p:sp>
      <p:sp>
        <p:nvSpPr>
          <p:cNvPr id="1445900" name="Text Box 12"/>
          <p:cNvSpPr txBox="1">
            <a:spLocks noChangeArrowheads="1"/>
          </p:cNvSpPr>
          <p:nvPr/>
        </p:nvSpPr>
        <p:spPr bwMode="auto">
          <a:xfrm>
            <a:off x="8763000" y="3482976"/>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pl-PL" b="1">
                <a:solidFill>
                  <a:srgbClr val="FF0000"/>
                </a:solidFill>
              </a:rPr>
              <a:t>S</a:t>
            </a:r>
            <a:r>
              <a:rPr lang="pl-PL">
                <a:solidFill>
                  <a:srgbClr val="080808"/>
                </a:solidFill>
              </a:rPr>
              <a:t> = Secure</a:t>
            </a:r>
            <a:endParaRPr lang="en-US">
              <a:solidFill>
                <a:srgbClr val="080808"/>
              </a:solidFill>
            </a:endParaRPr>
          </a:p>
        </p:txBody>
      </p:sp>
      <p:sp>
        <p:nvSpPr>
          <p:cNvPr id="1445902" name="Rectangle 14"/>
          <p:cNvSpPr>
            <a:spLocks noChangeArrowheads="1"/>
          </p:cNvSpPr>
          <p:nvPr/>
        </p:nvSpPr>
        <p:spPr bwMode="auto">
          <a:xfrm>
            <a:off x="1684339" y="3525838"/>
            <a:ext cx="6275387" cy="211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sz="2400">
                <a:solidFill>
                  <a:srgbClr val="0000FF"/>
                </a:solidFill>
              </a:rPr>
              <a:t>CIA or CIAAAN… </a:t>
            </a:r>
            <a:r>
              <a:rPr lang="en-US" sz="2400">
                <a:solidFill>
                  <a:srgbClr val="0000FF"/>
                </a:solidFill>
                <a:sym typeface="Wingdings" panose="05000000000000000000" pitchFamily="2" charset="2"/>
              </a:rPr>
              <a:t></a:t>
            </a:r>
            <a:endParaRPr lang="en-US" sz="2400">
              <a:solidFill>
                <a:srgbClr val="0000FF"/>
              </a:solidFill>
            </a:endParaRPr>
          </a:p>
          <a:p>
            <a:pPr lvl="1" eaLnBrk="1" hangingPunct="1">
              <a:buFont typeface="Wingdings" panose="05000000000000000000" pitchFamily="2" charset="2"/>
              <a:buNone/>
            </a:pPr>
            <a:r>
              <a:rPr lang="en-US" sz="2000">
                <a:solidFill>
                  <a:srgbClr val="080808"/>
                </a:solidFill>
              </a:rPr>
              <a:t>	(other security components added to CIA)</a:t>
            </a:r>
          </a:p>
          <a:p>
            <a:pPr lvl="1" eaLnBrk="1" hangingPunct="1"/>
            <a:r>
              <a:rPr lang="en-US" sz="1800">
                <a:solidFill>
                  <a:srgbClr val="080808"/>
                </a:solidFill>
              </a:rPr>
              <a:t>Authentication</a:t>
            </a:r>
          </a:p>
          <a:p>
            <a:pPr lvl="1" eaLnBrk="1" hangingPunct="1"/>
            <a:r>
              <a:rPr lang="en-US" sz="1800">
                <a:solidFill>
                  <a:srgbClr val="080808"/>
                </a:solidFill>
              </a:rPr>
              <a:t>Authorization</a:t>
            </a:r>
          </a:p>
          <a:p>
            <a:pPr lvl="1" eaLnBrk="1" hangingPunct="1"/>
            <a:r>
              <a:rPr lang="en-US" sz="1800">
                <a:solidFill>
                  <a:srgbClr val="080808"/>
                </a:solidFill>
              </a:rPr>
              <a:t>Non-repudiation</a:t>
            </a:r>
          </a:p>
          <a:p>
            <a:pPr lvl="1" eaLnBrk="1" hangingPunct="1"/>
            <a:r>
              <a:rPr lang="en-US" sz="1800">
                <a:solidFill>
                  <a:srgbClr val="080808"/>
                </a:solidFill>
              </a:rPr>
              <a:t>…</a:t>
            </a:r>
          </a:p>
          <a:p>
            <a:pPr lvl="1" eaLnBrk="1" hangingPunct="1"/>
            <a:endParaRPr lang="en-US" sz="2000">
              <a:solidFill>
                <a:srgbClr val="0000FF"/>
              </a:solidFill>
            </a:endParaRPr>
          </a:p>
        </p:txBody>
      </p:sp>
      <p:sp>
        <p:nvSpPr>
          <p:cNvPr id="2" name="Rectangle 1"/>
          <p:cNvSpPr/>
          <p:nvPr/>
        </p:nvSpPr>
        <p:spPr>
          <a:xfrm>
            <a:off x="7371138" y="3913189"/>
            <a:ext cx="4432367" cy="349968"/>
          </a:xfrm>
          <a:prstGeom prst="rect">
            <a:avLst/>
          </a:prstGeom>
        </p:spPr>
        <p:txBody>
          <a:bodyPr wrap="none">
            <a:spAutoFit/>
          </a:bodyPr>
          <a:lstStyle/>
          <a:p>
            <a:pPr>
              <a:lnSpc>
                <a:spcPct val="93000"/>
              </a:lnSpc>
              <a:spcBef>
                <a:spcPts val="1125"/>
              </a:spcBef>
            </a:pPr>
            <a:r>
              <a:rPr lang="en-GB"/>
              <a:t>Ref: Security In Computing -  Charles </a:t>
            </a:r>
            <a:r>
              <a:rPr lang="en-GB" err="1"/>
              <a:t>Pfleeger</a:t>
            </a:r>
            <a:endParaRPr lang="en-GB"/>
          </a:p>
        </p:txBody>
      </p:sp>
    </p:spTree>
    <p:extLst>
      <p:ext uri="{BB962C8B-B14F-4D97-AF65-F5344CB8AC3E}">
        <p14:creationId xmlns:p14="http://schemas.microsoft.com/office/powerpoint/2010/main" val="17209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ChangeArrowheads="1"/>
          </p:cNvSpPr>
          <p:nvPr>
            <p:ph type="title"/>
          </p:nvPr>
        </p:nvSpPr>
        <p:spPr bwMode="auto">
          <a:xfrm>
            <a:off x="3662082" y="411257"/>
            <a:ext cx="4728154" cy="6606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63500" tIns="25400" rIns="63500" bIns="25400" numCol="1" rtlCol="0" anchor="t" anchorCtr="0" compatLnSpc="1">
            <a:prstTxWarp prst="textNoShape">
              <a:avLst/>
            </a:prstTxWarp>
            <a:spAutoFit/>
          </a:bodyPr>
          <a:lstStyle/>
          <a:p>
            <a:r>
              <a:rPr lang="en-US"/>
              <a:t>Need to B</a:t>
            </a:r>
            <a:r>
              <a:rPr lang="pl-PL"/>
              <a:t>alanc</a:t>
            </a:r>
            <a:r>
              <a:rPr lang="en-US"/>
              <a:t>e </a:t>
            </a:r>
            <a:r>
              <a:rPr lang="pl-PL"/>
              <a:t>CIA</a:t>
            </a:r>
            <a:endParaRPr lang="en-US"/>
          </a:p>
        </p:txBody>
      </p:sp>
      <p:sp>
        <p:nvSpPr>
          <p:cNvPr id="1322065" name="Rectangle 81"/>
          <p:cNvSpPr>
            <a:spLocks noChangeArrowheads="1"/>
          </p:cNvSpPr>
          <p:nvPr/>
        </p:nvSpPr>
        <p:spPr bwMode="auto">
          <a:xfrm>
            <a:off x="2457450" y="1352551"/>
            <a:ext cx="7894638"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139825" algn="l"/>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139825"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139825"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139825"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9pPr>
          </a:lstStyle>
          <a:p>
            <a:pPr eaLnBrk="1" hangingPunct="1"/>
            <a:r>
              <a:rPr lang="en-US" sz="2400"/>
              <a:t>Example 1:</a:t>
            </a:r>
            <a:r>
              <a:rPr lang="en-US" sz="2400">
                <a:solidFill>
                  <a:srgbClr val="0000FF"/>
                </a:solidFill>
              </a:rPr>
              <a:t> C vs. I+A</a:t>
            </a:r>
          </a:p>
          <a:p>
            <a:pPr lvl="1" eaLnBrk="1" hangingPunct="1"/>
            <a:r>
              <a:rPr lang="en-US" sz="2000">
                <a:solidFill>
                  <a:srgbClr val="080808"/>
                </a:solidFill>
              </a:rPr>
              <a:t>Disconnect computer from Internet</a:t>
            </a:r>
            <a:r>
              <a:rPr lang="pl-PL" sz="2000">
                <a:solidFill>
                  <a:srgbClr val="080808"/>
                </a:solidFill>
              </a:rPr>
              <a:t> to increase </a:t>
            </a:r>
            <a:r>
              <a:rPr lang="pl-PL" sz="2000">
                <a:solidFill>
                  <a:srgbClr val="0000FF"/>
                </a:solidFill>
              </a:rPr>
              <a:t>confidentiality</a:t>
            </a:r>
            <a:endParaRPr lang="en-US" sz="2000">
              <a:solidFill>
                <a:srgbClr val="080808"/>
              </a:solidFill>
            </a:endParaRPr>
          </a:p>
          <a:p>
            <a:pPr lvl="1" eaLnBrk="1" hangingPunct="1"/>
            <a:r>
              <a:rPr lang="en-US" sz="2000">
                <a:solidFill>
                  <a:srgbClr val="0000FF"/>
                </a:solidFill>
              </a:rPr>
              <a:t>A</a:t>
            </a:r>
            <a:r>
              <a:rPr lang="pl-PL" sz="2000">
                <a:solidFill>
                  <a:srgbClr val="0000FF"/>
                </a:solidFill>
              </a:rPr>
              <a:t>vailability</a:t>
            </a:r>
            <a:r>
              <a:rPr lang="pl-PL" sz="2000">
                <a:solidFill>
                  <a:srgbClr val="080808"/>
                </a:solidFill>
              </a:rPr>
              <a:t> suffers, </a:t>
            </a:r>
            <a:r>
              <a:rPr lang="pl-PL" sz="2000">
                <a:solidFill>
                  <a:srgbClr val="0000FF"/>
                </a:solidFill>
              </a:rPr>
              <a:t>integrity</a:t>
            </a:r>
            <a:r>
              <a:rPr lang="pl-PL" sz="2000">
                <a:solidFill>
                  <a:srgbClr val="080808"/>
                </a:solidFill>
              </a:rPr>
              <a:t> suffers due to lost updates</a:t>
            </a:r>
            <a:endParaRPr lang="en-US" sz="2000">
              <a:solidFill>
                <a:srgbClr val="080808"/>
              </a:solidFill>
            </a:endParaRPr>
          </a:p>
          <a:p>
            <a:pPr eaLnBrk="1" hangingPunct="1"/>
            <a:endParaRPr lang="pl-PL" sz="2000">
              <a:solidFill>
                <a:srgbClr val="080808"/>
              </a:solidFill>
            </a:endParaRPr>
          </a:p>
          <a:p>
            <a:pPr eaLnBrk="1" hangingPunct="1"/>
            <a:r>
              <a:rPr lang="en-US" sz="2400"/>
              <a:t>Example 2:</a:t>
            </a:r>
            <a:r>
              <a:rPr lang="en-US" sz="2400">
                <a:solidFill>
                  <a:srgbClr val="0000FF"/>
                </a:solidFill>
              </a:rPr>
              <a:t> I vs. C+A</a:t>
            </a:r>
            <a:r>
              <a:rPr lang="en-US" sz="2000">
                <a:solidFill>
                  <a:srgbClr val="080808"/>
                </a:solidFill>
              </a:rPr>
              <a:t> </a:t>
            </a:r>
          </a:p>
          <a:p>
            <a:pPr lvl="1" eaLnBrk="1" hangingPunct="1"/>
            <a:r>
              <a:rPr lang="pl-PL" sz="2000">
                <a:solidFill>
                  <a:srgbClr val="080808"/>
                </a:solidFill>
              </a:rPr>
              <a:t>Have extensive data checks by different people/systems to increase </a:t>
            </a:r>
            <a:r>
              <a:rPr lang="pl-PL" sz="2000">
                <a:solidFill>
                  <a:srgbClr val="0000FF"/>
                </a:solidFill>
              </a:rPr>
              <a:t>integrity</a:t>
            </a:r>
            <a:endParaRPr lang="en-US" sz="2000">
              <a:solidFill>
                <a:srgbClr val="080808"/>
              </a:solidFill>
            </a:endParaRPr>
          </a:p>
          <a:p>
            <a:pPr lvl="1" eaLnBrk="1" hangingPunct="1"/>
            <a:r>
              <a:rPr lang="en-US" sz="2000">
                <a:solidFill>
                  <a:srgbClr val="0000FF"/>
                </a:solidFill>
              </a:rPr>
              <a:t>C</a:t>
            </a:r>
            <a:r>
              <a:rPr lang="pl-PL" sz="2000">
                <a:solidFill>
                  <a:srgbClr val="0000FF"/>
                </a:solidFill>
              </a:rPr>
              <a:t>onfidentiality</a:t>
            </a:r>
            <a:r>
              <a:rPr lang="pl-PL" sz="2000">
                <a:solidFill>
                  <a:srgbClr val="080808"/>
                </a:solidFill>
              </a:rPr>
              <a:t> suffers as more people see data, </a:t>
            </a:r>
            <a:r>
              <a:rPr lang="pl-PL" sz="2000">
                <a:solidFill>
                  <a:srgbClr val="0000FF"/>
                </a:solidFill>
              </a:rPr>
              <a:t>availability</a:t>
            </a:r>
            <a:r>
              <a:rPr lang="pl-PL" sz="2000">
                <a:solidFill>
                  <a:srgbClr val="080808"/>
                </a:solidFill>
              </a:rPr>
              <a:t> suffers due to locks on data under verification)</a:t>
            </a:r>
            <a:endParaRPr lang="en-US" sz="1800">
              <a:solidFill>
                <a:srgbClr val="080808"/>
              </a:solidFill>
            </a:endParaRPr>
          </a:p>
          <a:p>
            <a:pPr lvl="1" eaLnBrk="1" hangingPunct="1">
              <a:buFont typeface="Wingdings" panose="05000000000000000000" pitchFamily="2" charset="2"/>
              <a:buNone/>
            </a:pPr>
            <a:endParaRPr lang="en-US" sz="2000">
              <a:solidFill>
                <a:srgbClr val="0000FF"/>
              </a:solidFill>
            </a:endParaRPr>
          </a:p>
        </p:txBody>
      </p:sp>
    </p:spTree>
    <p:extLst>
      <p:ext uri="{BB962C8B-B14F-4D97-AF65-F5344CB8AC3E}">
        <p14:creationId xmlns:p14="http://schemas.microsoft.com/office/powerpoint/2010/main" val="15411173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en-US" sz="4000"/>
              <a:t>Confidentiality</a:t>
            </a:r>
          </a:p>
        </p:txBody>
      </p:sp>
      <p:sp>
        <p:nvSpPr>
          <p:cNvPr id="1327107" name="Rectangle 3"/>
          <p:cNvSpPr>
            <a:spLocks noGrp="1" noChangeArrowheads="1"/>
          </p:cNvSpPr>
          <p:nvPr>
            <p:ph type="body" idx="1"/>
          </p:nvPr>
        </p:nvSpPr>
        <p:spPr>
          <a:xfrm>
            <a:off x="1676400" y="990600"/>
            <a:ext cx="8839200" cy="5660457"/>
          </a:xfrm>
        </p:spPr>
        <p:txBody>
          <a:bodyPr>
            <a:normAutofit fontScale="92500"/>
          </a:bodyPr>
          <a:lstStyle/>
          <a:p>
            <a:pPr>
              <a:lnSpc>
                <a:spcPct val="90000"/>
              </a:lnSpc>
            </a:pPr>
            <a:r>
              <a:rPr lang="en-US"/>
              <a:t>“</a:t>
            </a:r>
            <a:r>
              <a:rPr lang="en-US">
                <a:solidFill>
                  <a:srgbClr val="0000FF"/>
                </a:solidFill>
              </a:rPr>
              <a:t>Need to know</a:t>
            </a:r>
            <a:r>
              <a:rPr lang="en-US"/>
              <a:t>” basis</a:t>
            </a:r>
            <a:r>
              <a:rPr lang="pl-PL"/>
              <a:t> for data access</a:t>
            </a:r>
            <a:endParaRPr lang="pl-PL" sz="900"/>
          </a:p>
          <a:p>
            <a:pPr lvl="1">
              <a:lnSpc>
                <a:spcPct val="90000"/>
              </a:lnSpc>
            </a:pPr>
            <a:r>
              <a:rPr lang="pl-PL">
                <a:solidFill>
                  <a:srgbClr val="000000"/>
                </a:solidFill>
              </a:rPr>
              <a:t>How do we know who needs what data?</a:t>
            </a:r>
          </a:p>
          <a:p>
            <a:pPr lvl="1">
              <a:lnSpc>
                <a:spcPct val="90000"/>
              </a:lnSpc>
              <a:buFont typeface="Wingdings" panose="05000000000000000000" pitchFamily="2" charset="2"/>
              <a:buNone/>
            </a:pPr>
            <a:r>
              <a:rPr lang="pl-PL"/>
              <a:t>		</a:t>
            </a:r>
            <a:r>
              <a:rPr lang="en-US"/>
              <a:t>Approach: </a:t>
            </a:r>
            <a:r>
              <a:rPr lang="pl-PL">
                <a:solidFill>
                  <a:srgbClr val="0000FF"/>
                </a:solidFill>
              </a:rPr>
              <a:t>ac</a:t>
            </a:r>
            <a:r>
              <a:rPr lang="en-US" err="1">
                <a:solidFill>
                  <a:srgbClr val="0000FF"/>
                </a:solidFill>
              </a:rPr>
              <a:t>cess</a:t>
            </a:r>
            <a:r>
              <a:rPr lang="en-US">
                <a:solidFill>
                  <a:srgbClr val="0000FF"/>
                </a:solidFill>
              </a:rPr>
              <a:t> </a:t>
            </a:r>
            <a:r>
              <a:rPr lang="pl-PL">
                <a:solidFill>
                  <a:srgbClr val="0000FF"/>
                </a:solidFill>
              </a:rPr>
              <a:t>c</a:t>
            </a:r>
            <a:r>
              <a:rPr lang="en-US" err="1">
                <a:solidFill>
                  <a:srgbClr val="0000FF"/>
                </a:solidFill>
              </a:rPr>
              <a:t>ontrol</a:t>
            </a:r>
            <a:r>
              <a:rPr lang="pl-PL"/>
              <a:t> specifies </a:t>
            </a:r>
            <a:r>
              <a:rPr lang="pl-PL" i="1"/>
              <a:t>who</a:t>
            </a:r>
            <a:r>
              <a:rPr lang="pl-PL"/>
              <a:t> can access </a:t>
            </a:r>
            <a:r>
              <a:rPr lang="pl-PL" i="1"/>
              <a:t>what</a:t>
            </a:r>
          </a:p>
          <a:p>
            <a:pPr lvl="1">
              <a:lnSpc>
                <a:spcPct val="90000"/>
              </a:lnSpc>
            </a:pPr>
            <a:endParaRPr lang="en-US" sz="900" i="1"/>
          </a:p>
          <a:p>
            <a:pPr lvl="1">
              <a:lnSpc>
                <a:spcPct val="90000"/>
              </a:lnSpc>
            </a:pPr>
            <a:r>
              <a:rPr lang="en-US">
                <a:solidFill>
                  <a:srgbClr val="000000"/>
                </a:solidFill>
              </a:rPr>
              <a:t>How </a:t>
            </a:r>
            <a:r>
              <a:rPr lang="pl-PL">
                <a:solidFill>
                  <a:srgbClr val="000000"/>
                </a:solidFill>
              </a:rPr>
              <a:t>do we know a user is the person she claims to be?</a:t>
            </a:r>
          </a:p>
          <a:p>
            <a:pPr lvl="1">
              <a:lnSpc>
                <a:spcPct val="90000"/>
              </a:lnSpc>
              <a:buFont typeface="Wingdings" panose="05000000000000000000" pitchFamily="2" charset="2"/>
              <a:buNone/>
            </a:pPr>
            <a:r>
              <a:rPr lang="pl-PL"/>
              <a:t>	</a:t>
            </a:r>
            <a:r>
              <a:rPr lang="en-US"/>
              <a:t>Need </a:t>
            </a:r>
            <a:r>
              <a:rPr lang="pl-PL"/>
              <a:t>her </a:t>
            </a:r>
            <a:r>
              <a:rPr lang="en-US">
                <a:solidFill>
                  <a:srgbClr val="0000FF"/>
                </a:solidFill>
              </a:rPr>
              <a:t>identity</a:t>
            </a:r>
            <a:r>
              <a:rPr lang="pl-PL"/>
              <a:t> and need to </a:t>
            </a:r>
            <a:r>
              <a:rPr lang="pl-PL">
                <a:solidFill>
                  <a:srgbClr val="0000FF"/>
                </a:solidFill>
              </a:rPr>
              <a:t>verify</a:t>
            </a:r>
            <a:r>
              <a:rPr lang="pl-PL"/>
              <a:t> this identity</a:t>
            </a:r>
            <a:endParaRPr lang="en-US"/>
          </a:p>
          <a:p>
            <a:pPr lvl="1">
              <a:lnSpc>
                <a:spcPct val="90000"/>
              </a:lnSpc>
              <a:buFont typeface="Wingdings" panose="05000000000000000000" pitchFamily="2" charset="2"/>
              <a:buNone/>
            </a:pPr>
            <a:r>
              <a:rPr lang="pl-PL"/>
              <a:t>		</a:t>
            </a:r>
            <a:r>
              <a:rPr lang="en-US"/>
              <a:t>Approach: </a:t>
            </a:r>
            <a:r>
              <a:rPr lang="pl-PL">
                <a:solidFill>
                  <a:srgbClr val="0000FF"/>
                </a:solidFill>
              </a:rPr>
              <a:t>identification</a:t>
            </a:r>
            <a:r>
              <a:rPr lang="pl-PL"/>
              <a:t> and </a:t>
            </a:r>
            <a:r>
              <a:rPr lang="pl-PL">
                <a:solidFill>
                  <a:srgbClr val="0000FF"/>
                </a:solidFill>
              </a:rPr>
              <a:t>authentication</a:t>
            </a:r>
          </a:p>
          <a:p>
            <a:pPr lvl="1">
              <a:lnSpc>
                <a:spcPct val="90000"/>
              </a:lnSpc>
              <a:buFont typeface="Wingdings" panose="05000000000000000000" pitchFamily="2" charset="2"/>
              <a:buNone/>
            </a:pPr>
            <a:endParaRPr lang="pl-PL" sz="800"/>
          </a:p>
          <a:p>
            <a:pPr>
              <a:lnSpc>
                <a:spcPct val="90000"/>
              </a:lnSpc>
            </a:pPr>
            <a:r>
              <a:rPr lang="pl-PL"/>
              <a:t>Analogously: </a:t>
            </a:r>
            <a:r>
              <a:rPr lang="en-US"/>
              <a:t>“</a:t>
            </a:r>
            <a:r>
              <a:rPr lang="pl-PL">
                <a:solidFill>
                  <a:srgbClr val="0000FF"/>
                </a:solidFill>
              </a:rPr>
              <a:t>N</a:t>
            </a:r>
            <a:r>
              <a:rPr lang="en-US" err="1">
                <a:solidFill>
                  <a:srgbClr val="0000FF"/>
                </a:solidFill>
              </a:rPr>
              <a:t>eed</a:t>
            </a:r>
            <a:r>
              <a:rPr lang="en-US">
                <a:solidFill>
                  <a:srgbClr val="0000FF"/>
                </a:solidFill>
              </a:rPr>
              <a:t> to </a:t>
            </a:r>
            <a:r>
              <a:rPr lang="pl-PL">
                <a:solidFill>
                  <a:srgbClr val="0000FF"/>
                </a:solidFill>
              </a:rPr>
              <a:t>access/use</a:t>
            </a:r>
            <a:r>
              <a:rPr lang="en-US"/>
              <a:t>” </a:t>
            </a:r>
            <a:r>
              <a:rPr lang="pl-PL"/>
              <a:t> basis for physical assets</a:t>
            </a:r>
          </a:p>
          <a:p>
            <a:pPr lvl="1"/>
            <a:r>
              <a:rPr lang="pl-PL"/>
              <a:t>E.g., access to a computer room, use of a desktop</a:t>
            </a:r>
            <a:r>
              <a:rPr lang="en-US"/>
              <a:t> </a:t>
            </a:r>
            <a:r>
              <a:rPr lang="en-US" err="1"/>
              <a:t>i.e</a:t>
            </a:r>
            <a:r>
              <a:rPr lang="en-US"/>
              <a:t> </a:t>
            </a:r>
            <a:r>
              <a:rPr lang="pl-PL"/>
              <a:t>Confidentiality - concered with </a:t>
            </a:r>
            <a:r>
              <a:rPr lang="pl-PL" i="1"/>
              <a:t>access</a:t>
            </a:r>
            <a:r>
              <a:rPr lang="pl-PL"/>
              <a:t> to assets</a:t>
            </a:r>
            <a:endParaRPr lang="en-US"/>
          </a:p>
          <a:p>
            <a:pPr>
              <a:defRPr/>
            </a:pPr>
            <a:r>
              <a:rPr lang="en-US" b="1"/>
              <a:t>Confidentiality</a:t>
            </a:r>
          </a:p>
          <a:p>
            <a:pPr lvl="1">
              <a:defRPr/>
            </a:pPr>
            <a:r>
              <a:rPr lang="en-US" b="1"/>
              <a:t>Data confidentiality</a:t>
            </a:r>
            <a:r>
              <a:rPr lang="en-US"/>
              <a:t>: Assures that confidential information is not disclosed to unauthorized individuals</a:t>
            </a:r>
          </a:p>
          <a:p>
            <a:pPr lvl="1">
              <a:defRPr/>
            </a:pPr>
            <a:r>
              <a:rPr lang="en-US" b="1"/>
              <a:t>Privacy</a:t>
            </a:r>
            <a:r>
              <a:rPr lang="en-US"/>
              <a:t>: Assures that individual control or influence what information may be collected and stored</a:t>
            </a:r>
          </a:p>
          <a:p>
            <a:pPr marL="457200" lvl="1" indent="0">
              <a:buNone/>
            </a:pPr>
            <a:endParaRPr lang="pl-PL"/>
          </a:p>
          <a:p>
            <a:pPr lvl="1">
              <a:lnSpc>
                <a:spcPct val="90000"/>
              </a:lnSpc>
            </a:pPr>
            <a:endParaRPr lang="pl-PL"/>
          </a:p>
          <a:p>
            <a:pPr>
              <a:lnSpc>
                <a:spcPct val="90000"/>
              </a:lnSpc>
            </a:pPr>
            <a:endParaRPr lang="pl-PL" sz="900"/>
          </a:p>
        </p:txBody>
      </p:sp>
    </p:spTree>
    <p:extLst>
      <p:ext uri="{BB962C8B-B14F-4D97-AF65-F5344CB8AC3E}">
        <p14:creationId xmlns:p14="http://schemas.microsoft.com/office/powerpoint/2010/main" val="421282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370185" y="367703"/>
            <a:ext cx="8230465" cy="715465"/>
          </a:xfrm>
          <a:ln/>
        </p:spPr>
        <p:txBody>
          <a:bodyPr vert="horz" lIns="81646" tIns="42456" rIns="81646" bIns="42456" rtlCol="0" anchor="ctr">
            <a:spAutoFit/>
          </a:bodyPr>
          <a:lstStyle/>
          <a:p>
            <a:pPr algn="ct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t>Risks</a:t>
            </a:r>
          </a:p>
        </p:txBody>
      </p:sp>
      <p:sp>
        <p:nvSpPr>
          <p:cNvPr id="6146" name="Rectangle 2"/>
          <p:cNvSpPr>
            <a:spLocks noGrp="1" noChangeArrowheads="1"/>
          </p:cNvSpPr>
          <p:nvPr>
            <p:ph type="body" idx="1"/>
          </p:nvPr>
        </p:nvSpPr>
        <p:spPr>
          <a:xfrm>
            <a:off x="1980049" y="1600009"/>
            <a:ext cx="8230464" cy="4626664"/>
          </a:xfrm>
          <a:ln/>
        </p:spPr>
        <p:txBody>
          <a:bodyPr vert="horz" lIns="81646" tIns="42456" rIns="81646" bIns="42456" rtlCol="0">
            <a:spAutoFit/>
          </a:bodyPr>
          <a:lstStyle/>
          <a:p>
            <a:pPr>
              <a:lnSpc>
                <a:spcPct val="93000"/>
              </a:lnSpc>
              <a:spcBef>
                <a:spcPts val="726"/>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Types Of Risk</a:t>
            </a:r>
          </a:p>
          <a:p>
            <a:pPr lvl="1">
              <a:lnSpc>
                <a:spcPct val="93000"/>
              </a:lnSpc>
              <a:spcBef>
                <a:spcPts val="635"/>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Legal Risks </a:t>
            </a:r>
          </a:p>
          <a:p>
            <a:pPr lvl="2">
              <a:lnSpc>
                <a:spcPct val="93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Fines, liability lawsuits, criminal prosecution</a:t>
            </a:r>
          </a:p>
          <a:p>
            <a:pPr lvl="1">
              <a:lnSpc>
                <a:spcPct val="93000"/>
              </a:lnSpc>
              <a:spcBef>
                <a:spcPts val="635"/>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Financial Risks</a:t>
            </a:r>
          </a:p>
          <a:p>
            <a:pPr lvl="2">
              <a:lnSpc>
                <a:spcPct val="93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Numerous costs involved including losing customer's trust, legal fees, fines</a:t>
            </a:r>
          </a:p>
          <a:p>
            <a:pPr lvl="1">
              <a:lnSpc>
                <a:spcPct val="93000"/>
              </a:lnSpc>
              <a:spcBef>
                <a:spcPts val="635"/>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Reputational Risks</a:t>
            </a:r>
          </a:p>
          <a:p>
            <a:pPr lvl="2">
              <a:lnSpc>
                <a:spcPct val="93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Loss of trust</a:t>
            </a:r>
          </a:p>
          <a:p>
            <a:pPr lvl="1">
              <a:lnSpc>
                <a:spcPct val="93000"/>
              </a:lnSpc>
              <a:spcBef>
                <a:spcPts val="635"/>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Operational Risks</a:t>
            </a:r>
          </a:p>
          <a:p>
            <a:pPr lvl="2">
              <a:lnSpc>
                <a:spcPct val="93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Failed internal processes – insider trading, unethical practices, etc.</a:t>
            </a:r>
          </a:p>
          <a:p>
            <a:pPr lvl="1">
              <a:lnSpc>
                <a:spcPct val="93000"/>
              </a:lnSpc>
              <a:spcBef>
                <a:spcPts val="635"/>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Strategic Risks</a:t>
            </a:r>
          </a:p>
          <a:p>
            <a:pPr lvl="2">
              <a:lnSpc>
                <a:spcPct val="93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Financial institutions future, mergers, etc.</a:t>
            </a:r>
          </a:p>
        </p:txBody>
      </p:sp>
    </p:spTree>
    <p:extLst>
      <p:ext uri="{BB962C8B-B14F-4D97-AF65-F5344CB8AC3E}">
        <p14:creationId xmlns:p14="http://schemas.microsoft.com/office/powerpoint/2010/main" val="15894918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980954" y="77195"/>
            <a:ext cx="8230465" cy="715465"/>
          </a:xfrm>
          <a:ln/>
        </p:spPr>
        <p:txBody>
          <a:bodyPr vert="horz" lIns="81646" tIns="42456" rIns="81646" bIns="42456" rtlCol="0" anchor="ctr">
            <a:spAutoFit/>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t>Threats to Confidentiality</a:t>
            </a:r>
          </a:p>
        </p:txBody>
      </p:sp>
      <p:sp>
        <p:nvSpPr>
          <p:cNvPr id="7170" name="Rectangle 2"/>
          <p:cNvSpPr>
            <a:spLocks noGrp="1" noChangeArrowheads="1"/>
          </p:cNvSpPr>
          <p:nvPr>
            <p:ph type="body" idx="1"/>
          </p:nvPr>
        </p:nvSpPr>
        <p:spPr>
          <a:xfrm>
            <a:off x="1980049" y="1600010"/>
            <a:ext cx="8230464" cy="2114695"/>
          </a:xfrm>
          <a:ln/>
        </p:spPr>
        <p:txBody>
          <a:bodyPr vert="horz" lIns="81646" tIns="42456" rIns="81646" bIns="42456" rtlCol="0">
            <a:spAutoFit/>
          </a:bodyPr>
          <a:lstStyle/>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Access to confidential information by any unauthorized person</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Intercepted data transfers</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Physical(HDD, </a:t>
            </a:r>
            <a:r>
              <a:rPr lang="en-GB" sz="1814" err="1"/>
              <a:t>Pendrive</a:t>
            </a:r>
            <a:r>
              <a:rPr lang="en-GB" sz="1814"/>
              <a:t>, </a:t>
            </a:r>
            <a:r>
              <a:rPr lang="en-GB" sz="1814" err="1"/>
              <a:t>etc</a:t>
            </a:r>
            <a:r>
              <a:rPr lang="en-GB" sz="1814"/>
              <a:t>) loss of data</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Privileged access of confidential information by employees</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Social engineered methods to gain confidential information</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Transfer of confidential information to unauthorized third parties</a:t>
            </a:r>
          </a:p>
          <a:p>
            <a:pPr>
              <a:lnSpc>
                <a:spcPct val="84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Compromised machine where attacker is able to access data thought to be secure</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392" y="4147636"/>
            <a:ext cx="1866436" cy="24885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565701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982394" y="103586"/>
            <a:ext cx="8229024" cy="681405"/>
          </a:xfrm>
          <a:ln/>
        </p:spPr>
        <p:txBody>
          <a:bodyPr>
            <a:spAutoFit/>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err="1"/>
              <a:t>Cont</a:t>
            </a:r>
            <a:r>
              <a:rPr lang="en-GB"/>
              <a:t>…</a:t>
            </a:r>
          </a:p>
        </p:txBody>
      </p:sp>
      <p:sp>
        <p:nvSpPr>
          <p:cNvPr id="8194" name="Rectangle 2"/>
          <p:cNvSpPr>
            <a:spLocks noGrp="1" noChangeArrowheads="1"/>
          </p:cNvSpPr>
          <p:nvPr>
            <p:ph type="body" idx="1"/>
          </p:nvPr>
        </p:nvSpPr>
        <p:spPr>
          <a:xfrm>
            <a:off x="1980049" y="1604329"/>
            <a:ext cx="8229024" cy="2062744"/>
          </a:xfrm>
          <a:ln/>
        </p:spPr>
        <p:txBody>
          <a:bodyPr>
            <a:spAutoFit/>
          </a:bodyPr>
          <a:lstStyle/>
          <a:p>
            <a:pPr>
              <a:lnSpc>
                <a:spcPct val="78000"/>
              </a:lnSpc>
              <a:spcBef>
                <a:spcPts val="544"/>
              </a:spcBef>
              <a:spcAft>
                <a:spcPct val="0"/>
              </a:spcAft>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Scheduling information regarding national level speakers/sensitive private meetings highly restricted</a:t>
            </a:r>
          </a:p>
          <a:p>
            <a:pPr>
              <a:lnSpc>
                <a:spcPct val="75000"/>
              </a:lnSpc>
              <a:spcBef>
                <a:spcPts val="454"/>
              </a:spcBef>
              <a:spcAft>
                <a:spcPct val="0"/>
              </a:spcAft>
              <a:buSzPct val="100000"/>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Concerns over unauthorized access as a result of leaks – includes leaks to press as well as opposition/protest groups</a:t>
            </a:r>
          </a:p>
          <a:p>
            <a:pPr>
              <a:lnSpc>
                <a:spcPct val="75000"/>
              </a:lnSpc>
              <a:spcBef>
                <a:spcPts val="454"/>
              </a:spcBef>
              <a:spcAft>
                <a:spcPct val="0"/>
              </a:spcAft>
              <a:buSzPct val="100000"/>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Concerns over “leaks” via IT from opposition groups within the national organization</a:t>
            </a:r>
          </a:p>
          <a:p>
            <a:pPr>
              <a:lnSpc>
                <a:spcPct val="75000"/>
              </a:lnSpc>
              <a:spcBef>
                <a:spcPts val="635"/>
              </a:spcBef>
              <a:spcAft>
                <a:spcPct val="0"/>
              </a:spcAft>
              <a:buSzPct val="100000"/>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Loss of trust in decisions made at event</a:t>
            </a:r>
          </a:p>
          <a:p>
            <a:pPr lvl="1">
              <a:lnSpc>
                <a:spcPct val="75000"/>
              </a:lnSpc>
              <a:spcBef>
                <a:spcPts val="544"/>
              </a:spcBef>
              <a:spcAft>
                <a:spcPct val="0"/>
              </a:spcAft>
              <a:buSzPct val="100000"/>
              <a:buFont typeface="Arial" panose="020B0604020202020204" pitchFamily="34" charset="0"/>
              <a:buChar char="–"/>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sz="1814"/>
              <a:t>Can include public exposure of sensitive data </a:t>
            </a:r>
          </a:p>
        </p:txBody>
      </p:sp>
    </p:spTree>
    <p:extLst>
      <p:ext uri="{BB962C8B-B14F-4D97-AF65-F5344CB8AC3E}">
        <p14:creationId xmlns:p14="http://schemas.microsoft.com/office/powerpoint/2010/main" val="25466533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042881" y="238202"/>
            <a:ext cx="8227583" cy="652679"/>
          </a:xfrm>
          <a:ln/>
        </p:spPr>
        <p:txBody>
          <a:bodyPr>
            <a:spAutoFit/>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err="1"/>
              <a:t>Cont</a:t>
            </a:r>
            <a:r>
              <a:rPr lang="en-GB"/>
              <a:t>…</a:t>
            </a:r>
          </a:p>
        </p:txBody>
      </p:sp>
      <p:sp>
        <p:nvSpPr>
          <p:cNvPr id="9218" name="Rectangle 2"/>
          <p:cNvSpPr>
            <a:spLocks noGrp="1" noChangeArrowheads="1"/>
          </p:cNvSpPr>
          <p:nvPr>
            <p:ph type="body" idx="1"/>
          </p:nvPr>
        </p:nvSpPr>
        <p:spPr>
          <a:xfrm>
            <a:off x="1980049" y="1604329"/>
            <a:ext cx="8227583" cy="3418821"/>
          </a:xfrm>
          <a:ln/>
        </p:spPr>
        <p:txBody>
          <a:bodyPr>
            <a:spAutoFit/>
          </a:bodyPr>
          <a:lstStyle/>
          <a:p>
            <a:pPr>
              <a:lnSpc>
                <a:spcPct val="81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Common theme: leaking private data</a:t>
            </a:r>
          </a:p>
          <a:p>
            <a:pPr>
              <a:lnSpc>
                <a:spcPct val="81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Strict access controls are crucial to protecting the confidential information</a:t>
            </a:r>
          </a:p>
          <a:p>
            <a:pPr>
              <a:lnSpc>
                <a:spcPct val="81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Those who should have access to the confidential information should be clearly defined</a:t>
            </a:r>
          </a:p>
          <a:p>
            <a:pPr lvl="1">
              <a:lnSpc>
                <a:spcPct val="81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These people must sign a very clear confidentiality agreement</a:t>
            </a:r>
          </a:p>
          <a:p>
            <a:pPr lvl="1">
              <a:lnSpc>
                <a:spcPct val="81000"/>
              </a:lnSpc>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a:t>Should understand importance of keeping the information private</a:t>
            </a:r>
          </a:p>
        </p:txBody>
      </p:sp>
    </p:spTree>
    <p:extLst>
      <p:ext uri="{BB962C8B-B14F-4D97-AF65-F5344CB8AC3E}">
        <p14:creationId xmlns:p14="http://schemas.microsoft.com/office/powerpoint/2010/main" val="1274095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l-PL" sz="4000"/>
              <a:t>Integrity</a:t>
            </a:r>
            <a:endParaRPr lang="en-US" sz="4000"/>
          </a:p>
        </p:txBody>
      </p:sp>
      <p:sp>
        <p:nvSpPr>
          <p:cNvPr id="1328131" name="Rectangle 3"/>
          <p:cNvSpPr>
            <a:spLocks noGrp="1" noChangeArrowheads="1"/>
          </p:cNvSpPr>
          <p:nvPr>
            <p:ph type="body" idx="1"/>
          </p:nvPr>
        </p:nvSpPr>
        <p:spPr>
          <a:xfrm>
            <a:off x="1676400" y="990600"/>
            <a:ext cx="8991600" cy="5334000"/>
          </a:xfrm>
        </p:spPr>
        <p:txBody>
          <a:bodyPr>
            <a:normAutofit/>
          </a:bodyPr>
          <a:lstStyle/>
          <a:p>
            <a:pPr>
              <a:lnSpc>
                <a:spcPct val="80000"/>
              </a:lnSpc>
            </a:pPr>
            <a:r>
              <a:rPr lang="pl-PL"/>
              <a:t>Concerned with </a:t>
            </a:r>
            <a:r>
              <a:rPr lang="pl-PL">
                <a:solidFill>
                  <a:srgbClr val="0000FF"/>
                </a:solidFill>
              </a:rPr>
              <a:t>unauthorized </a:t>
            </a:r>
            <a:r>
              <a:rPr lang="pl-PL" i="1">
                <a:solidFill>
                  <a:srgbClr val="0000FF"/>
                </a:solidFill>
              </a:rPr>
              <a:t>modification</a:t>
            </a:r>
            <a:r>
              <a:rPr lang="pl-PL"/>
              <a:t> of assets </a:t>
            </a:r>
            <a:r>
              <a:rPr lang="pl-PL">
                <a:solidFill>
                  <a:srgbClr val="969696"/>
                </a:solidFill>
              </a:rPr>
              <a:t>(= resources)</a:t>
            </a:r>
          </a:p>
          <a:p>
            <a:pPr lvl="1">
              <a:lnSpc>
                <a:spcPct val="80000"/>
              </a:lnSpc>
              <a:buFont typeface="Wingdings" panose="05000000000000000000" pitchFamily="2" charset="2"/>
              <a:buNone/>
            </a:pPr>
            <a:endParaRPr lang="en-US"/>
          </a:p>
          <a:p>
            <a:pPr>
              <a:defRPr/>
            </a:pPr>
            <a:r>
              <a:rPr lang="en-US" b="1"/>
              <a:t>Integrity</a:t>
            </a:r>
          </a:p>
          <a:p>
            <a:pPr lvl="1">
              <a:defRPr/>
            </a:pPr>
            <a:r>
              <a:rPr lang="en-US" b="1"/>
              <a:t>Data integrity</a:t>
            </a:r>
            <a:r>
              <a:rPr lang="en-US"/>
              <a:t>: assures that information and programs are changed only in a specified and authorized manner</a:t>
            </a:r>
          </a:p>
          <a:p>
            <a:pPr lvl="1">
              <a:defRPr/>
            </a:pPr>
            <a:r>
              <a:rPr lang="en-US" b="1"/>
              <a:t>System integrity</a:t>
            </a:r>
            <a:r>
              <a:rPr lang="en-US"/>
              <a:t>: Assures that a system performs its operations in unimpaired manner(Not weakened or damaged)</a:t>
            </a:r>
          </a:p>
          <a:p>
            <a:pPr lvl="1">
              <a:lnSpc>
                <a:spcPct val="80000"/>
              </a:lnSpc>
              <a:buFont typeface="Wingdings" panose="05000000000000000000" pitchFamily="2" charset="2"/>
              <a:buNone/>
            </a:pPr>
            <a:endParaRPr lang="pl-PL" sz="900"/>
          </a:p>
        </p:txBody>
      </p:sp>
    </p:spTree>
    <p:extLst>
      <p:ext uri="{BB962C8B-B14F-4D97-AF65-F5344CB8AC3E}">
        <p14:creationId xmlns:p14="http://schemas.microsoft.com/office/powerpoint/2010/main" val="337344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l-PL" sz="4000"/>
              <a:t>Availability </a:t>
            </a:r>
            <a:endParaRPr lang="en-US" sz="1600"/>
          </a:p>
        </p:txBody>
      </p:sp>
      <p:sp>
        <p:nvSpPr>
          <p:cNvPr id="1330179" name="Rectangle 3"/>
          <p:cNvSpPr>
            <a:spLocks noGrp="1" noChangeArrowheads="1"/>
          </p:cNvSpPr>
          <p:nvPr>
            <p:ph type="body" idx="1"/>
          </p:nvPr>
        </p:nvSpPr>
        <p:spPr>
          <a:xfrm>
            <a:off x="1847248" y="1214387"/>
            <a:ext cx="8763000" cy="5638800"/>
          </a:xfrm>
        </p:spPr>
        <p:txBody>
          <a:bodyPr/>
          <a:lstStyle/>
          <a:p>
            <a:pPr>
              <a:buFont typeface="Wingdings" panose="05000000000000000000" pitchFamily="2" charset="2"/>
              <a:buNone/>
            </a:pPr>
            <a:endParaRPr lang="pl-PL" sz="1600"/>
          </a:p>
          <a:p>
            <a:pPr>
              <a:defRPr/>
            </a:pPr>
            <a:r>
              <a:rPr lang="en-US" b="1"/>
              <a:t>Availability</a:t>
            </a:r>
            <a:r>
              <a:rPr lang="en-US"/>
              <a:t>: assure that systems works promptly and service is not denied to authorized users</a:t>
            </a:r>
          </a:p>
          <a:p>
            <a:endParaRPr lang="pl-PL" sz="1000"/>
          </a:p>
          <a:p>
            <a:pPr lvl="2">
              <a:buFont typeface="Wingdings" panose="05000000000000000000" pitchFamily="2" charset="2"/>
              <a:buNone/>
            </a:pPr>
            <a:r>
              <a:rPr lang="pl-PL"/>
              <a:t>							</a:t>
            </a:r>
            <a:endParaRPr lang="pl-PL" sz="1000"/>
          </a:p>
        </p:txBody>
      </p:sp>
    </p:spTree>
    <p:extLst>
      <p:ext uri="{BB962C8B-B14F-4D97-AF65-F5344CB8AC3E}">
        <p14:creationId xmlns:p14="http://schemas.microsoft.com/office/powerpoint/2010/main" val="58216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Revision</a:t>
            </a:r>
          </a:p>
        </p:txBody>
      </p:sp>
      <p:sp>
        <p:nvSpPr>
          <p:cNvPr id="3" name="Content Placeholder 2"/>
          <p:cNvSpPr>
            <a:spLocks noGrp="1"/>
          </p:cNvSpPr>
          <p:nvPr>
            <p:ph idx="1"/>
          </p:nvPr>
        </p:nvSpPr>
        <p:spPr/>
        <p:txBody>
          <a:bodyPr/>
          <a:lstStyle/>
          <a:p>
            <a:r>
              <a:rPr lang="en-US"/>
              <a:t>What is Information Security?</a:t>
            </a:r>
          </a:p>
          <a:p>
            <a:r>
              <a:rPr lang="en-US"/>
              <a:t>What are the Key elements of security?</a:t>
            </a:r>
          </a:p>
          <a:p>
            <a:r>
              <a:rPr lang="en-US"/>
              <a:t>Explain the key elements ?</a:t>
            </a:r>
          </a:p>
          <a:p>
            <a:r>
              <a:rPr lang="en-US"/>
              <a:t>What is the threads ? List some threads</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19</a:t>
            </a:fld>
            <a:endParaRPr lang="en-US"/>
          </a:p>
        </p:txBody>
      </p:sp>
    </p:spTree>
    <p:extLst>
      <p:ext uri="{BB962C8B-B14F-4D97-AF65-F5344CB8AC3E}">
        <p14:creationId xmlns:p14="http://schemas.microsoft.com/office/powerpoint/2010/main" val="353440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Myself</a:t>
            </a:r>
          </a:p>
        </p:txBody>
      </p:sp>
      <p:sp>
        <p:nvSpPr>
          <p:cNvPr id="3" name="Content Placeholder 2"/>
          <p:cNvSpPr>
            <a:spLocks noGrp="1"/>
          </p:cNvSpPr>
          <p:nvPr>
            <p:ph idx="1"/>
          </p:nvPr>
        </p:nvSpPr>
        <p:spPr/>
        <p:txBody>
          <a:bodyPr/>
          <a:lstStyle/>
          <a:p>
            <a:pPr algn="just"/>
            <a:r>
              <a:rPr lang="en-US">
                <a:cs typeface="Arial" panose="020B0604020202020204" pitchFamily="34" charset="0"/>
              </a:rPr>
              <a:t>Ex-Scientific Officer, Cyber-Crime Forensic Lab, DFSL, Mumbai, </a:t>
            </a:r>
            <a:r>
              <a:rPr lang="en-US" err="1">
                <a:cs typeface="Arial" panose="020B0604020202020204" pitchFamily="34" charset="0"/>
              </a:rPr>
              <a:t>GoM</a:t>
            </a:r>
            <a:endParaRPr lang="en-US">
              <a:cs typeface="Arial" panose="020B0604020202020204" pitchFamily="34" charset="0"/>
            </a:endParaRPr>
          </a:p>
          <a:p>
            <a:pPr algn="just"/>
            <a:r>
              <a:rPr lang="en-US">
                <a:cs typeface="Arial" panose="020B0604020202020204" pitchFamily="34" charset="0"/>
              </a:rPr>
              <a:t>CEH, CHFI Certified by EC-council, USA</a:t>
            </a:r>
          </a:p>
          <a:p>
            <a:pPr algn="just"/>
            <a:r>
              <a:rPr lang="en-US">
                <a:cs typeface="Arial" panose="020B0604020202020204" pitchFamily="34" charset="0"/>
              </a:rPr>
              <a:t>PhD. Research Scholar research area Cyber security and Forensic</a:t>
            </a:r>
          </a:p>
          <a:p>
            <a:pPr algn="just"/>
            <a:r>
              <a:rPr lang="en-US">
                <a:cs typeface="Arial" panose="020B0604020202020204" pitchFamily="34" charset="0"/>
              </a:rPr>
              <a:t>CTF Player in IT/OT Domain</a:t>
            </a:r>
          </a:p>
          <a:p>
            <a:pPr algn="just"/>
            <a:r>
              <a:rPr lang="en-US">
                <a:cs typeface="Arial" panose="020B0604020202020204" pitchFamily="34" charset="0"/>
              </a:rPr>
              <a:t>Identifying vulnerability and reporting to respected vendor </a:t>
            </a:r>
            <a:r>
              <a:rPr lang="en-US" err="1">
                <a:cs typeface="Arial" panose="020B0604020202020204" pitchFamily="34" charset="0"/>
              </a:rPr>
              <a:t>i.e</a:t>
            </a:r>
            <a:r>
              <a:rPr lang="en-US">
                <a:cs typeface="Arial" panose="020B0604020202020204" pitchFamily="34" charset="0"/>
              </a:rPr>
              <a:t> Device VAPT.</a:t>
            </a:r>
          </a:p>
          <a:p>
            <a:pPr algn="just"/>
            <a:r>
              <a:rPr lang="en-US">
                <a:cs typeface="Arial" panose="020B0604020202020204" pitchFamily="34" charset="0"/>
              </a:rPr>
              <a:t>02 best scientific research paper award securing 1</a:t>
            </a:r>
            <a:r>
              <a:rPr lang="en-US" baseline="30000">
                <a:cs typeface="Arial" panose="020B0604020202020204" pitchFamily="34" charset="0"/>
              </a:rPr>
              <a:t>st</a:t>
            </a:r>
            <a:r>
              <a:rPr lang="en-US">
                <a:cs typeface="Arial" panose="020B0604020202020204" pitchFamily="34" charset="0"/>
              </a:rPr>
              <a:t> placed rank</a:t>
            </a:r>
          </a:p>
          <a:p>
            <a:pPr algn="just"/>
            <a:endParaRPr lang="en-US">
              <a:cs typeface="Arial" panose="020B0604020202020204" pitchFamily="34" charset="0"/>
            </a:endParaRPr>
          </a:p>
        </p:txBody>
      </p:sp>
      <p:sp>
        <p:nvSpPr>
          <p:cNvPr id="4" name="Date Placeholder 3"/>
          <p:cNvSpPr>
            <a:spLocks noGrp="1"/>
          </p:cNvSpPr>
          <p:nvPr>
            <p:ph type="dt" sz="half" idx="10"/>
          </p:nvPr>
        </p:nvSpPr>
        <p:spPr/>
        <p:txBody>
          <a:bodyPr/>
          <a:lstStyle/>
          <a:p>
            <a:fld id="{EEBD3DC4-666E-48BC-A427-2641A35BD6BA}"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2</a:t>
            </a:fld>
            <a:endParaRPr lang="en-US"/>
          </a:p>
        </p:txBody>
      </p:sp>
    </p:spTree>
    <p:extLst>
      <p:ext uri="{BB962C8B-B14F-4D97-AF65-F5344CB8AC3E}">
        <p14:creationId xmlns:p14="http://schemas.microsoft.com/office/powerpoint/2010/main" val="426157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3600"/>
              <a:t>Vulnerabilities</a:t>
            </a:r>
            <a:r>
              <a:rPr lang="pl-PL" sz="3600"/>
              <a:t>, </a:t>
            </a:r>
            <a:r>
              <a:rPr lang="en-US" sz="3600"/>
              <a:t>Threats</a:t>
            </a:r>
            <a:r>
              <a:rPr lang="pl-PL" sz="3600"/>
              <a:t>, and Controls</a:t>
            </a:r>
            <a:endParaRPr lang="en-US" sz="3600"/>
          </a:p>
        </p:txBody>
      </p:sp>
      <p:sp>
        <p:nvSpPr>
          <p:cNvPr id="1331203" name="Rectangle 3"/>
          <p:cNvSpPr>
            <a:spLocks noGrp="1" noChangeArrowheads="1"/>
          </p:cNvSpPr>
          <p:nvPr>
            <p:ph type="body" idx="1"/>
          </p:nvPr>
        </p:nvSpPr>
        <p:spPr>
          <a:xfrm>
            <a:off x="1524000" y="1143000"/>
            <a:ext cx="9144000" cy="5029200"/>
          </a:xfrm>
        </p:spPr>
        <p:txBody>
          <a:bodyPr>
            <a:normAutofit fontScale="92500" lnSpcReduction="20000"/>
          </a:bodyPr>
          <a:lstStyle/>
          <a:p>
            <a:r>
              <a:rPr lang="pl-PL"/>
              <a:t>Understanding </a:t>
            </a:r>
            <a:r>
              <a:rPr lang="en-US">
                <a:solidFill>
                  <a:srgbClr val="0000FF"/>
                </a:solidFill>
              </a:rPr>
              <a:t>Vulnerabilities</a:t>
            </a:r>
            <a:r>
              <a:rPr lang="pl-PL">
                <a:solidFill>
                  <a:srgbClr val="0000FF"/>
                </a:solidFill>
              </a:rPr>
              <a:t>, </a:t>
            </a:r>
            <a:r>
              <a:rPr lang="en-US">
                <a:solidFill>
                  <a:srgbClr val="0000FF"/>
                </a:solidFill>
              </a:rPr>
              <a:t>Threats</a:t>
            </a:r>
            <a:r>
              <a:rPr lang="pl-PL">
                <a:solidFill>
                  <a:srgbClr val="0000FF"/>
                </a:solidFill>
              </a:rPr>
              <a:t>, and Controls</a:t>
            </a:r>
          </a:p>
          <a:p>
            <a:pPr lvl="1"/>
            <a:r>
              <a:rPr lang="pl-PL">
                <a:solidFill>
                  <a:srgbClr val="0000FF"/>
                </a:solidFill>
              </a:rPr>
              <a:t>Vulnerability</a:t>
            </a:r>
            <a:r>
              <a:rPr lang="pl-PL"/>
              <a:t> = a weakness in a security system</a:t>
            </a:r>
            <a:r>
              <a:rPr lang="en-US"/>
              <a:t> </a:t>
            </a:r>
            <a:r>
              <a:rPr lang="en-US" altLang="en-US"/>
              <a:t>(i.e., in procedures, design, or implementation), that might be exploited to </a:t>
            </a:r>
            <a:r>
              <a:rPr lang="en-US" altLang="en-US" i="1"/>
              <a:t>cause </a:t>
            </a:r>
            <a:r>
              <a:rPr lang="en-US" altLang="en-US" i="1">
                <a:solidFill>
                  <a:srgbClr val="0070C0"/>
                </a:solidFill>
              </a:rPr>
              <a:t>loss</a:t>
            </a:r>
            <a:r>
              <a:rPr lang="en-US" altLang="en-US" i="1"/>
              <a:t> or </a:t>
            </a:r>
            <a:r>
              <a:rPr lang="en-US" altLang="en-US" i="1">
                <a:solidFill>
                  <a:srgbClr val="0070C0"/>
                </a:solidFill>
              </a:rPr>
              <a:t>harm</a:t>
            </a:r>
            <a:r>
              <a:rPr lang="en-US" altLang="en-US"/>
              <a:t>.</a:t>
            </a:r>
          </a:p>
          <a:p>
            <a:pPr lvl="1"/>
            <a:endParaRPr lang="pl-PL"/>
          </a:p>
          <a:p>
            <a:pPr lvl="1"/>
            <a:r>
              <a:rPr lang="pl-PL">
                <a:solidFill>
                  <a:srgbClr val="0000FF"/>
                </a:solidFill>
              </a:rPr>
              <a:t>Threat</a:t>
            </a:r>
            <a:r>
              <a:rPr lang="pl-PL"/>
              <a:t> = circumstances that have a </a:t>
            </a:r>
            <a:r>
              <a:rPr lang="pl-PL" i="1"/>
              <a:t>potential</a:t>
            </a:r>
            <a:r>
              <a:rPr lang="pl-PL"/>
              <a:t> to cause harm</a:t>
            </a:r>
            <a:endParaRPr lang="en-US"/>
          </a:p>
          <a:p>
            <a:pPr marL="457200" lvl="1" indent="0">
              <a:buNone/>
            </a:pPr>
            <a:r>
              <a:rPr lang="en-US" altLang="en-US"/>
              <a:t>-a potential violation of security</a:t>
            </a:r>
          </a:p>
          <a:p>
            <a:pPr marL="457200" lvl="1" indent="0">
              <a:buNone/>
            </a:pPr>
            <a:endParaRPr lang="pl-PL"/>
          </a:p>
          <a:p>
            <a:pPr lvl="1"/>
            <a:r>
              <a:rPr lang="pl-PL">
                <a:solidFill>
                  <a:srgbClr val="0000FF"/>
                </a:solidFill>
              </a:rPr>
              <a:t>Controls</a:t>
            </a:r>
            <a:r>
              <a:rPr lang="pl-PL"/>
              <a:t> = means and ways to block a threat, which tries to exploit one or more vulnerabilities</a:t>
            </a:r>
            <a:r>
              <a:rPr lang="en-US"/>
              <a:t>.</a:t>
            </a:r>
          </a:p>
          <a:p>
            <a:r>
              <a:rPr lang="en-US" altLang="en-US" sz="2400"/>
              <a:t>How do we address these problems? </a:t>
            </a:r>
          </a:p>
          <a:p>
            <a:pPr lvl="1"/>
            <a:r>
              <a:rPr lang="en-US" altLang="en-US" sz="2000"/>
              <a:t>We use a </a:t>
            </a:r>
            <a:r>
              <a:rPr lang="en-US" altLang="en-US" sz="2000" b="1">
                <a:solidFill>
                  <a:srgbClr val="FF0000"/>
                </a:solidFill>
              </a:rPr>
              <a:t>control</a:t>
            </a:r>
            <a:r>
              <a:rPr lang="en-US" altLang="en-US" sz="2000">
                <a:solidFill>
                  <a:srgbClr val="FF0000"/>
                </a:solidFill>
              </a:rPr>
              <a:t> </a:t>
            </a:r>
            <a:r>
              <a:rPr lang="en-US" altLang="en-US" sz="2000"/>
              <a:t>as a protective measure. </a:t>
            </a:r>
          </a:p>
          <a:p>
            <a:pPr lvl="1"/>
            <a:r>
              <a:rPr lang="en-US" altLang="en-US" sz="2000"/>
              <a:t>That is, a control is an action, device, procedure, or technique that </a:t>
            </a:r>
            <a:r>
              <a:rPr lang="en-US" altLang="en-US" sz="2000" i="1" u="sng"/>
              <a:t>removes or reduces a vulnerability</a:t>
            </a:r>
            <a:r>
              <a:rPr lang="en-US" altLang="en-US" sz="2000"/>
              <a:t>.</a:t>
            </a:r>
          </a:p>
          <a:p>
            <a:pPr lvl="1"/>
            <a:endParaRPr lang="pl-PL"/>
          </a:p>
          <a:p>
            <a:pPr marL="457200" lvl="1" indent="0">
              <a:buNone/>
            </a:pPr>
            <a:endParaRPr lang="pl-PL"/>
          </a:p>
          <a:p>
            <a:pPr lvl="1" algn="r">
              <a:buFont typeface="Wingdings" panose="05000000000000000000" pitchFamily="2" charset="2"/>
              <a:buNone/>
            </a:pPr>
            <a:r>
              <a:rPr lang="pl-PL" sz="1600"/>
              <a:t>[Pfleeger &amp; Pfleeger]</a:t>
            </a:r>
          </a:p>
        </p:txBody>
      </p:sp>
    </p:spTree>
    <p:extLst>
      <p:ext uri="{BB962C8B-B14F-4D97-AF65-F5344CB8AC3E}">
        <p14:creationId xmlns:p14="http://schemas.microsoft.com/office/powerpoint/2010/main" val="3072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p:txBody>
          <a:bodyPr/>
          <a:lstStyle/>
          <a:p>
            <a:r>
              <a:rPr lang="en-US" altLang="en-US" sz="3200"/>
              <a:t>Relationship among threats, controls, and vulnerabilities:</a:t>
            </a:r>
          </a:p>
          <a:p>
            <a:pPr marL="0" indent="0">
              <a:buNone/>
            </a:pPr>
            <a:r>
              <a:rPr lang="en-US" altLang="en-US"/>
              <a:t>	A threat is blocked by control of a vulnerability.</a:t>
            </a:r>
          </a:p>
          <a:p>
            <a:pPr marL="0" indent="0">
              <a:buNone/>
            </a:pPr>
            <a:r>
              <a:rPr lang="en-US" altLang="en-US"/>
              <a:t>	To devise controls, we must </a:t>
            </a:r>
            <a:r>
              <a:rPr lang="en-US" altLang="en-US" i="1" u="sng"/>
              <a:t>know as much about threats as possible</a:t>
            </a:r>
            <a:r>
              <a:rPr lang="en-US" altLang="en-US"/>
              <a:t>.</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21</a:t>
            </a:fld>
            <a:endParaRPr lang="en-US"/>
          </a:p>
        </p:txBody>
      </p:sp>
    </p:spTree>
    <p:extLst>
      <p:ext uri="{BB962C8B-B14F-4D97-AF65-F5344CB8AC3E}">
        <p14:creationId xmlns:p14="http://schemas.microsoft.com/office/powerpoint/2010/main" val="3492726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97565"/>
            <a:ext cx="8229600" cy="990600"/>
          </a:xfrm>
        </p:spPr>
        <p:txBody>
          <a:bodyPr>
            <a:normAutofit fontScale="90000"/>
          </a:bodyPr>
          <a:lstStyle/>
          <a:p>
            <a:r>
              <a:rPr lang="en-US"/>
              <a:t>Visual explanation of basic access control terms</a:t>
            </a:r>
            <a:br>
              <a:rPr lang="en-US"/>
            </a:br>
            <a:endParaRPr lang="en-US"/>
          </a:p>
        </p:txBody>
      </p:sp>
      <p:pic>
        <p:nvPicPr>
          <p:cNvPr id="6" name="Content Placeholder 5" descr="fig01-06.eps"/>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326889" y="1403931"/>
            <a:ext cx="6886660" cy="5039419"/>
          </a:xfrm>
        </p:spPr>
      </p:pic>
      <p:sp>
        <p:nvSpPr>
          <p:cNvPr id="4" name="Footer Placeholder 3"/>
          <p:cNvSpPr>
            <a:spLocks noGrp="1"/>
          </p:cNvSpPr>
          <p:nvPr>
            <p:ph type="ftr" sz="quarter" idx="11"/>
          </p:nvPr>
        </p:nvSpPr>
        <p:spPr>
          <a:xfrm>
            <a:off x="4038600" y="6356351"/>
            <a:ext cx="6492766" cy="233636"/>
          </a:xfrm>
        </p:spPr>
        <p:txBody>
          <a:bodyPr/>
          <a:lstStyle/>
          <a:p>
            <a:r>
              <a:rPr lang="en-US">
                <a:latin typeface="Arial"/>
              </a:rPr>
              <a:t>From </a:t>
            </a:r>
            <a:r>
              <a:rPr lang="en-US" i="1">
                <a:latin typeface="Arial"/>
              </a:rPr>
              <a:t>Security in Computing, Fifth Edition</a:t>
            </a:r>
            <a:r>
              <a:rPr lang="en-US">
                <a:latin typeface="Arial"/>
              </a:rPr>
              <a:t>, by Charles P. </a:t>
            </a:r>
            <a:r>
              <a:rPr lang="en-US" err="1">
                <a:latin typeface="Arial"/>
              </a:rPr>
              <a:t>Pfleeger</a:t>
            </a:r>
            <a:r>
              <a:rPr lang="en-US">
                <a:latin typeface="Arial"/>
              </a:rPr>
              <a:t>, et al. (ISBN: 9780134085043). Copyright 2015 by Pearson Education, Inc. All rights reserved.</a:t>
            </a:r>
          </a:p>
        </p:txBody>
      </p:sp>
      <p:sp>
        <p:nvSpPr>
          <p:cNvPr id="3" name="Slide Number Placeholder 2"/>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Tree>
    <p:extLst>
      <p:ext uri="{BB962C8B-B14F-4D97-AF65-F5344CB8AC3E}">
        <p14:creationId xmlns:p14="http://schemas.microsoft.com/office/powerpoint/2010/main" val="372289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Threats</a:t>
            </a:r>
          </a:p>
        </p:txBody>
      </p:sp>
      <p:pic>
        <p:nvPicPr>
          <p:cNvPr id="4" name="Picture 3" descr="fig01-09.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878" y="1523999"/>
            <a:ext cx="6393241" cy="4846320"/>
          </a:xfrm>
          <a:prstGeom prst="rect">
            <a:avLst/>
          </a:prstGeom>
        </p:spPr>
      </p:pic>
      <p:sp>
        <p:nvSpPr>
          <p:cNvPr id="5" name="Footer Placeholder 4"/>
          <p:cNvSpPr>
            <a:spLocks noGrp="1"/>
          </p:cNvSpPr>
          <p:nvPr>
            <p:ph type="ftr" sz="quarter" idx="11"/>
          </p:nvPr>
        </p:nvSpPr>
        <p:spPr>
          <a:xfrm>
            <a:off x="4038600" y="6356350"/>
            <a:ext cx="5775960" cy="365125"/>
          </a:xfrm>
        </p:spPr>
        <p:txBody>
          <a:bodyPr/>
          <a:lstStyle/>
          <a:p>
            <a:r>
              <a:rPr lang="en-US">
                <a:latin typeface="Arial"/>
              </a:rPr>
              <a:t>From </a:t>
            </a:r>
            <a:r>
              <a:rPr lang="en-US" i="1">
                <a:latin typeface="Arial"/>
              </a:rPr>
              <a:t>Security in Computing, Fifth Edition</a:t>
            </a:r>
            <a:r>
              <a:rPr lang="en-US">
                <a:latin typeface="Arial"/>
              </a:rPr>
              <a:t>, by Charles P. </a:t>
            </a:r>
            <a:r>
              <a:rPr lang="en-US" err="1">
                <a:latin typeface="Arial"/>
              </a:rPr>
              <a:t>Pfleeger</a:t>
            </a:r>
            <a:r>
              <a:rPr lang="en-US">
                <a:latin typeface="Arial"/>
              </a:rPr>
              <a:t>, et al. (ISBN: 9780134085043). Copyright 2015 by Pearson Education, Inc. All rights reserved.</a:t>
            </a:r>
          </a:p>
        </p:txBody>
      </p:sp>
      <p:sp>
        <p:nvSpPr>
          <p:cNvPr id="3" name="Slide Number Placeholder 2"/>
          <p:cNvSpPr>
            <a:spLocks noGrp="1"/>
          </p:cNvSpPr>
          <p:nvPr>
            <p:ph type="sldNum" sz="quarter" idx="12"/>
          </p:nvPr>
        </p:nvSpPr>
        <p:spPr/>
        <p:txBody>
          <a:bodyPr/>
          <a:lstStyle/>
          <a:p>
            <a:fld id="{FD01F0F2-74A4-EF40-82B3-DFFDF0BA3880}" type="slidenum">
              <a:rPr lang="en-US" smtClean="0">
                <a:latin typeface="Arial"/>
              </a:rPr>
              <a:pPr/>
              <a:t>23</a:t>
            </a:fld>
            <a:endParaRPr lang="en-US">
              <a:latin typeface="Arial"/>
            </a:endParaRPr>
          </a:p>
        </p:txBody>
      </p:sp>
    </p:spTree>
    <p:extLst>
      <p:ext uri="{BB962C8B-B14F-4D97-AF65-F5344CB8AC3E}">
        <p14:creationId xmlns:p14="http://schemas.microsoft.com/office/powerpoint/2010/main" val="157531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Persistent Threat (APT)</a:t>
            </a:r>
          </a:p>
        </p:txBody>
      </p:sp>
      <p:sp>
        <p:nvSpPr>
          <p:cNvPr id="3" name="Text Placeholder 2"/>
          <p:cNvSpPr>
            <a:spLocks noGrp="1"/>
          </p:cNvSpPr>
          <p:nvPr>
            <p:ph type="body" idx="1"/>
          </p:nvPr>
        </p:nvSpPr>
        <p:spPr/>
        <p:txBody>
          <a:bodyPr>
            <a:normAutofit lnSpcReduction="10000"/>
          </a:bodyPr>
          <a:lstStyle/>
          <a:p>
            <a:r>
              <a:rPr lang="en-US"/>
              <a:t>APT is a special type of threat that has only been taken seriously by the broad security community over the past decade. In general, security experts believe that no one who becomes a high-priority target can truly be safe from APT.</a:t>
            </a:r>
          </a:p>
          <a:p>
            <a:endParaRPr lang="en-US"/>
          </a:p>
          <a:p>
            <a:r>
              <a:rPr lang="en-US"/>
              <a:t>Types of APT</a:t>
            </a:r>
          </a:p>
          <a:p>
            <a:pPr lvl="1"/>
            <a:r>
              <a:rPr lang="en-US"/>
              <a:t>Organized</a:t>
            </a:r>
          </a:p>
          <a:p>
            <a:pPr lvl="1"/>
            <a:r>
              <a:rPr lang="en-US"/>
              <a:t>Directed</a:t>
            </a:r>
          </a:p>
          <a:p>
            <a:pPr lvl="1"/>
            <a:r>
              <a:rPr lang="en-US"/>
              <a:t>Well financed</a:t>
            </a:r>
          </a:p>
          <a:p>
            <a:pPr lvl="1"/>
            <a:r>
              <a:rPr lang="en-US"/>
              <a:t>Patient</a:t>
            </a:r>
          </a:p>
          <a:p>
            <a:pPr lvl="1"/>
            <a:r>
              <a:rPr lang="en-US"/>
              <a:t>Silent</a:t>
            </a:r>
          </a:p>
        </p:txBody>
      </p:sp>
      <p:sp>
        <p:nvSpPr>
          <p:cNvPr id="5" name="Footer Placeholder 4"/>
          <p:cNvSpPr>
            <a:spLocks noGrp="1"/>
          </p:cNvSpPr>
          <p:nvPr>
            <p:ph type="ftr" sz="quarter" idx="11"/>
          </p:nvPr>
        </p:nvSpPr>
        <p:spPr/>
        <p:txBody>
          <a:bodyPr/>
          <a:lstStyle/>
          <a:p>
            <a:r>
              <a:rPr lang="en-US">
                <a:latin typeface="Arial"/>
              </a:rPr>
              <a:t>From </a:t>
            </a:r>
            <a:r>
              <a:rPr lang="en-US" i="1">
                <a:latin typeface="Arial"/>
              </a:rPr>
              <a:t>Security in Computing, Fifth Edition</a:t>
            </a:r>
            <a:r>
              <a:rPr lang="en-US">
                <a:latin typeface="Arial"/>
              </a:rPr>
              <a:t>, by Charles P. </a:t>
            </a:r>
            <a:r>
              <a:rPr lang="en-US" err="1">
                <a:latin typeface="Arial"/>
              </a:rPr>
              <a:t>Pfleeger</a:t>
            </a:r>
            <a:r>
              <a:rPr lang="en-US">
                <a:latin typeface="Arial"/>
              </a:rPr>
              <a:t>, et al. (ISBN: 9780134085043). Copyright 2015 by Pearson Education, Inc. All rights reserved.</a:t>
            </a:r>
          </a:p>
        </p:txBody>
      </p:sp>
      <p:sp>
        <p:nvSpPr>
          <p:cNvPr id="4" name="Slide Number Placeholder 3"/>
          <p:cNvSpPr>
            <a:spLocks noGrp="1"/>
          </p:cNvSpPr>
          <p:nvPr>
            <p:ph type="sldNum" sz="quarter" idx="12"/>
          </p:nvPr>
        </p:nvSpPr>
        <p:spPr/>
        <p:txBody>
          <a:bodyPr/>
          <a:lstStyle/>
          <a:p>
            <a:fld id="{FD01F0F2-74A4-EF40-82B3-DFFDF0BA3880}" type="slidenum">
              <a:rPr lang="en-US" smtClean="0">
                <a:latin typeface="Arial"/>
              </a:rPr>
              <a:pPr/>
              <a:t>24</a:t>
            </a:fld>
            <a:endParaRPr lang="en-US">
              <a:latin typeface="Arial"/>
            </a:endParaRPr>
          </a:p>
        </p:txBody>
      </p:sp>
    </p:spTree>
    <p:extLst>
      <p:ext uri="{BB962C8B-B14F-4D97-AF65-F5344CB8AC3E}">
        <p14:creationId xmlns:p14="http://schemas.microsoft.com/office/powerpoint/2010/main" val="159809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Attackers</a:t>
            </a:r>
          </a:p>
        </p:txBody>
      </p:sp>
      <p:pic>
        <p:nvPicPr>
          <p:cNvPr id="6" name="Content Placeholder 5" descr="fig01-10.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406" b="-1906"/>
          <a:stretch/>
        </p:blipFill>
        <p:spPr>
          <a:xfrm>
            <a:off x="3288977" y="1524000"/>
            <a:ext cx="5598225" cy="4846320"/>
          </a:xfrm>
        </p:spPr>
      </p:pic>
      <p:sp>
        <p:nvSpPr>
          <p:cNvPr id="4" name="Footer Placeholder 3"/>
          <p:cNvSpPr>
            <a:spLocks noGrp="1"/>
          </p:cNvSpPr>
          <p:nvPr>
            <p:ph type="ftr" sz="quarter" idx="11"/>
          </p:nvPr>
        </p:nvSpPr>
        <p:spPr/>
        <p:txBody>
          <a:bodyPr/>
          <a:lstStyle/>
          <a:p>
            <a:r>
              <a:rPr lang="en-US">
                <a:latin typeface="Arial"/>
              </a:rPr>
              <a:t>From </a:t>
            </a:r>
            <a:r>
              <a:rPr lang="en-US" i="1">
                <a:latin typeface="Arial"/>
              </a:rPr>
              <a:t>Security in Computing, Fifth Edition</a:t>
            </a:r>
            <a:r>
              <a:rPr lang="en-US">
                <a:latin typeface="Arial"/>
              </a:rPr>
              <a:t>, by Charles P. </a:t>
            </a:r>
            <a:r>
              <a:rPr lang="en-US" err="1">
                <a:latin typeface="Arial"/>
              </a:rPr>
              <a:t>Pfleeger</a:t>
            </a:r>
            <a:r>
              <a:rPr lang="en-US">
                <a:latin typeface="Arial"/>
              </a:rPr>
              <a:t>, et al. (ISBN: 9780134085043). Copyright 2015 by Pearson Education, Inc. All rights reserved.</a:t>
            </a:r>
          </a:p>
        </p:txBody>
      </p:sp>
      <p:sp>
        <p:nvSpPr>
          <p:cNvPr id="3" name="Slide Number Placeholder 2"/>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Tree>
    <p:extLst>
      <p:ext uri="{BB962C8B-B14F-4D97-AF65-F5344CB8AC3E}">
        <p14:creationId xmlns:p14="http://schemas.microsoft.com/office/powerpoint/2010/main" val="342982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body" idx="1"/>
          </p:nvPr>
        </p:nvSpPr>
        <p:spPr>
          <a:xfrm>
            <a:off x="1676400" y="141288"/>
            <a:ext cx="8991600" cy="6248400"/>
          </a:xfrm>
        </p:spPr>
        <p:txBody>
          <a:bodyPr/>
          <a:lstStyle/>
          <a:p>
            <a:r>
              <a:rPr lang="pl-PL">
                <a:solidFill>
                  <a:srgbClr val="0000FF"/>
                </a:solidFill>
              </a:rPr>
              <a:t>Attack</a:t>
            </a:r>
            <a:endParaRPr lang="pl-PL"/>
          </a:p>
          <a:p>
            <a:pPr lvl="1"/>
            <a:r>
              <a:rPr lang="pl-PL"/>
              <a:t>= exploitation of one or more vulnerabilities by a threat; tries to defeat controls</a:t>
            </a:r>
          </a:p>
          <a:p>
            <a:pPr lvl="2"/>
            <a:r>
              <a:rPr lang="pl-PL" sz="2800"/>
              <a:t>Attack may be:</a:t>
            </a:r>
          </a:p>
          <a:p>
            <a:pPr lvl="3"/>
            <a:r>
              <a:rPr lang="pl-PL" sz="2400" i="1">
                <a:solidFill>
                  <a:srgbClr val="000000"/>
                </a:solidFill>
              </a:rPr>
              <a:t>Successful</a:t>
            </a:r>
            <a:endParaRPr lang="pl-PL" sz="2400">
              <a:solidFill>
                <a:srgbClr val="000000"/>
              </a:solidFill>
            </a:endParaRPr>
          </a:p>
          <a:p>
            <a:pPr lvl="4"/>
            <a:r>
              <a:rPr lang="pl-PL" sz="2400">
                <a:solidFill>
                  <a:srgbClr val="000000"/>
                </a:solidFill>
              </a:rPr>
              <a:t>resulting in a breach of security, a system penetration, etc.</a:t>
            </a:r>
          </a:p>
          <a:p>
            <a:pPr lvl="3"/>
            <a:r>
              <a:rPr lang="pl-PL" sz="2400" i="1">
                <a:solidFill>
                  <a:srgbClr val="000000"/>
                </a:solidFill>
              </a:rPr>
              <a:t>Unsuccessful</a:t>
            </a:r>
            <a:endParaRPr lang="pl-PL" sz="2400">
              <a:solidFill>
                <a:srgbClr val="000000"/>
              </a:solidFill>
            </a:endParaRPr>
          </a:p>
          <a:p>
            <a:pPr lvl="4"/>
            <a:r>
              <a:rPr lang="pl-PL" sz="2400">
                <a:solidFill>
                  <a:srgbClr val="000000"/>
                </a:solidFill>
              </a:rPr>
              <a:t>when controls block a threat trying to exploit a vulnerability</a:t>
            </a:r>
            <a:endParaRPr lang="pl-PL" sz="2400"/>
          </a:p>
          <a:p>
            <a:pPr lvl="1" algn="r">
              <a:buFont typeface="Wingdings" panose="05000000000000000000" pitchFamily="2" charset="2"/>
              <a:buNone/>
            </a:pPr>
            <a:r>
              <a:rPr lang="pl-PL" sz="1600"/>
              <a:t>[Pfleeger &amp; Pfleeger]</a:t>
            </a:r>
            <a:endParaRPr lang="pl-PL" sz="800"/>
          </a:p>
        </p:txBody>
      </p:sp>
    </p:spTree>
    <p:extLst>
      <p:ext uri="{BB962C8B-B14F-4D97-AF65-F5344CB8AC3E}">
        <p14:creationId xmlns:p14="http://schemas.microsoft.com/office/powerpoint/2010/main" val="1609556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bwMode="auto">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l-PL" sz="3600">
                <a:solidFill>
                  <a:srgbClr val="0000FF"/>
                </a:solidFill>
              </a:rPr>
              <a:t>Kinds of </a:t>
            </a:r>
            <a:r>
              <a:rPr lang="en-US" sz="3600">
                <a:solidFill>
                  <a:srgbClr val="0000FF"/>
                </a:solidFill>
              </a:rPr>
              <a:t>Threats</a:t>
            </a:r>
          </a:p>
        </p:txBody>
      </p:sp>
      <p:sp>
        <p:nvSpPr>
          <p:cNvPr id="1333251" name="Rectangle 3"/>
          <p:cNvSpPr>
            <a:spLocks noGrp="1" noChangeArrowheads="1"/>
          </p:cNvSpPr>
          <p:nvPr>
            <p:ph sz="half" idx="1"/>
          </p:nvPr>
        </p:nvSpPr>
        <p:spPr/>
        <p:txBody>
          <a:bodyPr>
            <a:normAutofit fontScale="92500" lnSpcReduction="20000"/>
          </a:bodyPr>
          <a:lstStyle/>
          <a:p>
            <a:r>
              <a:rPr lang="pl-PL"/>
              <a:t>Kinds of threats:</a:t>
            </a:r>
          </a:p>
          <a:p>
            <a:pPr lvl="1"/>
            <a:r>
              <a:rPr lang="pl-PL">
                <a:solidFill>
                  <a:srgbClr val="0000FF"/>
                </a:solidFill>
              </a:rPr>
              <a:t>Interception</a:t>
            </a:r>
          </a:p>
          <a:p>
            <a:pPr lvl="2"/>
            <a:r>
              <a:rPr lang="pl-PL"/>
              <a:t>an unauthorized party (human or not) gains access to an asset</a:t>
            </a:r>
          </a:p>
          <a:p>
            <a:pPr lvl="1"/>
            <a:r>
              <a:rPr lang="pl-PL">
                <a:solidFill>
                  <a:srgbClr val="0000FF"/>
                </a:solidFill>
              </a:rPr>
              <a:t>Interruption</a:t>
            </a:r>
          </a:p>
          <a:p>
            <a:pPr lvl="2"/>
            <a:r>
              <a:rPr lang="pl-PL"/>
              <a:t>an asset becomes lost, unavailable, or unusable</a:t>
            </a:r>
          </a:p>
          <a:p>
            <a:pPr lvl="1"/>
            <a:r>
              <a:rPr lang="pl-PL">
                <a:solidFill>
                  <a:srgbClr val="0000FF"/>
                </a:solidFill>
              </a:rPr>
              <a:t>Modification</a:t>
            </a:r>
          </a:p>
          <a:p>
            <a:pPr lvl="2"/>
            <a:r>
              <a:rPr lang="pl-PL"/>
              <a:t>an unauthorized party changes the state of an asset</a:t>
            </a:r>
          </a:p>
          <a:p>
            <a:pPr lvl="1"/>
            <a:r>
              <a:rPr lang="pl-PL">
                <a:solidFill>
                  <a:srgbClr val="0000FF"/>
                </a:solidFill>
              </a:rPr>
              <a:t>Fabrication</a:t>
            </a:r>
          </a:p>
          <a:p>
            <a:pPr lvl="2"/>
            <a:r>
              <a:rPr lang="pl-PL"/>
              <a:t>an unauthorized party counterfeits</a:t>
            </a:r>
            <a:r>
              <a:rPr lang="en-US"/>
              <a:t>(imitate something authentic, with the intent to steal, destroy, or replace the original,)</a:t>
            </a:r>
            <a:r>
              <a:rPr lang="pl-PL"/>
              <a:t> an asset</a:t>
            </a:r>
          </a:p>
          <a:p>
            <a:pPr lvl="1" algn="r">
              <a:buFont typeface="Wingdings" panose="05000000000000000000" pitchFamily="2" charset="2"/>
              <a:buNone/>
            </a:pPr>
            <a:r>
              <a:rPr lang="pl-PL" sz="1600"/>
              <a:t>[Pfleeger &amp; Pfleeger]</a:t>
            </a:r>
            <a:endParaRPr lang="pl-PL"/>
          </a:p>
        </p:txBody>
      </p:sp>
      <p:pic>
        <p:nvPicPr>
          <p:cNvPr id="5" name="Content Placeholder 4" descr="fig01-05.ep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880" y="1825625"/>
            <a:ext cx="5349239" cy="4351338"/>
          </a:xfrm>
          <a:prstGeom prst="rect">
            <a:avLst/>
          </a:prstGeom>
        </p:spPr>
      </p:pic>
    </p:spTree>
    <p:extLst>
      <p:ext uri="{BB962C8B-B14F-4D97-AF65-F5344CB8AC3E}">
        <p14:creationId xmlns:p14="http://schemas.microsoft.com/office/powerpoint/2010/main" val="289838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l-PL" sz="3200">
                <a:solidFill>
                  <a:srgbClr val="0000FF"/>
                </a:solidFill>
              </a:rPr>
              <a:t>Levels of Vulnerabilities / Threats</a:t>
            </a:r>
            <a:endParaRPr lang="en-US" sz="3200">
              <a:solidFill>
                <a:srgbClr val="0000FF"/>
              </a:solidFill>
            </a:endParaRPr>
          </a:p>
        </p:txBody>
      </p:sp>
      <p:sp>
        <p:nvSpPr>
          <p:cNvPr id="1334275" name="Rectangle 3"/>
          <p:cNvSpPr>
            <a:spLocks noGrp="1" noChangeArrowheads="1"/>
          </p:cNvSpPr>
          <p:nvPr>
            <p:ph type="body" idx="1"/>
          </p:nvPr>
        </p:nvSpPr>
        <p:spPr>
          <a:xfrm>
            <a:off x="1905000" y="1143000"/>
            <a:ext cx="8763000" cy="5486400"/>
          </a:xfrm>
        </p:spPr>
        <p:txBody>
          <a:bodyPr/>
          <a:lstStyle/>
          <a:p>
            <a:r>
              <a:rPr lang="pl-PL"/>
              <a:t>D) for other assets </a:t>
            </a:r>
            <a:r>
              <a:rPr lang="pl-PL">
                <a:solidFill>
                  <a:srgbClr val="969696"/>
                </a:solidFill>
              </a:rPr>
              <a:t>(resources)</a:t>
            </a:r>
          </a:p>
          <a:p>
            <a:pPr lvl="2"/>
            <a:r>
              <a:rPr lang="pl-PL"/>
              <a:t>including. people using data, s/w, h/w</a:t>
            </a:r>
          </a:p>
          <a:p>
            <a:r>
              <a:rPr lang="pl-PL"/>
              <a:t>C) for data</a:t>
            </a:r>
          </a:p>
          <a:p>
            <a:r>
              <a:rPr lang="pl-PL"/>
              <a:t>B) for software</a:t>
            </a:r>
          </a:p>
          <a:p>
            <a:r>
              <a:rPr lang="pl-PL"/>
              <a:t>A) for hardware</a:t>
            </a:r>
          </a:p>
          <a:p>
            <a:pPr>
              <a:buFont typeface="Wingdings" panose="05000000000000000000" pitchFamily="2" charset="2"/>
              <a:buNone/>
            </a:pPr>
            <a:endParaRPr lang="pl-PL"/>
          </a:p>
          <a:p>
            <a:pPr lvl="1" algn="r">
              <a:buFont typeface="Wingdings" panose="05000000000000000000" pitchFamily="2" charset="2"/>
              <a:buNone/>
            </a:pPr>
            <a:r>
              <a:rPr lang="pl-PL" sz="1600"/>
              <a:t>[Pfleeger &amp; Pfleeger]</a:t>
            </a:r>
          </a:p>
          <a:p>
            <a:endParaRPr lang="pl-PL" sz="2400"/>
          </a:p>
        </p:txBody>
      </p:sp>
    </p:spTree>
    <p:extLst>
      <p:ext uri="{BB962C8B-B14F-4D97-AF65-F5344CB8AC3E}">
        <p14:creationId xmlns:p14="http://schemas.microsoft.com/office/powerpoint/2010/main" val="2990749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Topics to be covered </a:t>
            </a:r>
          </a:p>
        </p:txBody>
      </p:sp>
      <p:sp>
        <p:nvSpPr>
          <p:cNvPr id="8" name="Content Placeholder 7"/>
          <p:cNvSpPr>
            <a:spLocks noGrp="1"/>
          </p:cNvSpPr>
          <p:nvPr>
            <p:ph idx="1"/>
          </p:nvPr>
        </p:nvSpPr>
        <p:spPr/>
        <p:txBody>
          <a:bodyPr/>
          <a:lstStyle/>
          <a:p>
            <a:r>
              <a:rPr lang="en-US"/>
              <a:t>Security policy and procedure</a:t>
            </a:r>
          </a:p>
          <a:p>
            <a:r>
              <a:rPr lang="en-US"/>
              <a:t>Assumptions and Trust</a:t>
            </a:r>
          </a:p>
          <a:p>
            <a:r>
              <a:rPr lang="en-US"/>
              <a:t>Security Assurance</a:t>
            </a:r>
          </a:p>
          <a:p>
            <a:r>
              <a:rPr lang="en-US"/>
              <a:t>Implementation and Operational Issues</a:t>
            </a:r>
          </a:p>
          <a:p>
            <a:r>
              <a:rPr lang="en-US"/>
              <a:t>Security Life Cycle</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29</a:t>
            </a:fld>
            <a:endParaRPr lang="en-US"/>
          </a:p>
        </p:txBody>
      </p:sp>
    </p:spTree>
    <p:extLst>
      <p:ext uri="{BB962C8B-B14F-4D97-AF65-F5344CB8AC3E}">
        <p14:creationId xmlns:p14="http://schemas.microsoft.com/office/powerpoint/2010/main" val="4645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9646"/>
            <a:ext cx="9601196" cy="1506353"/>
          </a:xfrm>
        </p:spPr>
        <p:txBody>
          <a:bodyPr/>
          <a:lstStyle/>
          <a:p>
            <a:pPr algn="l"/>
            <a:r>
              <a:rPr lang="en-US"/>
              <a:t>Topics To Be Covered</a:t>
            </a:r>
          </a:p>
        </p:txBody>
      </p:sp>
      <p:sp>
        <p:nvSpPr>
          <p:cNvPr id="3" name="Content Placeholder 2"/>
          <p:cNvSpPr>
            <a:spLocks noGrp="1"/>
          </p:cNvSpPr>
          <p:nvPr>
            <p:ph idx="1"/>
          </p:nvPr>
        </p:nvSpPr>
        <p:spPr>
          <a:xfrm>
            <a:off x="1295401" y="2556931"/>
            <a:ext cx="9601196" cy="3564735"/>
          </a:xfrm>
        </p:spPr>
        <p:txBody>
          <a:bodyPr/>
          <a:lstStyle/>
          <a:p>
            <a:r>
              <a:rPr lang="en-US" sz="3200"/>
              <a:t>Introduction</a:t>
            </a:r>
          </a:p>
          <a:p>
            <a:r>
              <a:rPr lang="en-US" sz="3200"/>
              <a:t>Security in Practices</a:t>
            </a:r>
          </a:p>
          <a:p>
            <a:r>
              <a:rPr lang="en-US" sz="3200"/>
              <a:t>Confidentiality</a:t>
            </a:r>
          </a:p>
          <a:p>
            <a:r>
              <a:rPr lang="en-US" sz="3200"/>
              <a:t>Integrity </a:t>
            </a:r>
          </a:p>
          <a:p>
            <a:r>
              <a:rPr lang="en-US" sz="3200"/>
              <a:t>Availability</a:t>
            </a:r>
          </a:p>
          <a:p>
            <a:r>
              <a:rPr lang="en-US" sz="3200"/>
              <a:t>Security violation and threats. </a:t>
            </a:r>
            <a:endParaRPr lang="en-US"/>
          </a:p>
        </p:txBody>
      </p:sp>
      <p:sp>
        <p:nvSpPr>
          <p:cNvPr id="4" name="Date Placeholder 3"/>
          <p:cNvSpPr>
            <a:spLocks noGrp="1"/>
          </p:cNvSpPr>
          <p:nvPr>
            <p:ph type="dt" sz="half" idx="10"/>
          </p:nvPr>
        </p:nvSpPr>
        <p:spPr/>
        <p:txBody>
          <a:bodyPr/>
          <a:lstStyle/>
          <a:p>
            <a:fld id="{B29E7A32-A1D5-4E9F-A746-12DE6527CF05}"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a:t>
            </a:fld>
            <a:endParaRPr lang="en-US"/>
          </a:p>
        </p:txBody>
      </p:sp>
    </p:spTree>
    <p:extLst>
      <p:ext uri="{BB962C8B-B14F-4D97-AF65-F5344CB8AC3E}">
        <p14:creationId xmlns:p14="http://schemas.microsoft.com/office/powerpoint/2010/main" val="429609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Security policy and Procedures                </a:t>
            </a:r>
          </a:p>
        </p:txBody>
      </p:sp>
      <p:sp>
        <p:nvSpPr>
          <p:cNvPr id="7" name="Content Placeholder 6"/>
          <p:cNvSpPr>
            <a:spLocks noGrp="1"/>
          </p:cNvSpPr>
          <p:nvPr>
            <p:ph idx="1"/>
          </p:nvPr>
        </p:nvSpPr>
        <p:spPr/>
        <p:txBody>
          <a:bodyPr>
            <a:normAutofit lnSpcReduction="10000"/>
          </a:bodyPr>
          <a:lstStyle/>
          <a:p>
            <a:pPr algn="just"/>
            <a:r>
              <a:rPr lang="en-US"/>
              <a:t>A </a:t>
            </a:r>
            <a:r>
              <a:rPr lang="en-US" i="1">
                <a:solidFill>
                  <a:schemeClr val="accent1">
                    <a:lumMod val="75000"/>
                  </a:schemeClr>
                </a:solidFill>
              </a:rPr>
              <a:t>security policy </a:t>
            </a:r>
            <a:r>
              <a:rPr lang="en-US"/>
              <a:t>is a statement of what is, and what is not, allowed.</a:t>
            </a:r>
          </a:p>
          <a:p>
            <a:pPr algn="just"/>
            <a:r>
              <a:rPr lang="en-US"/>
              <a:t>A </a:t>
            </a:r>
            <a:r>
              <a:rPr lang="en-US" i="1">
                <a:solidFill>
                  <a:schemeClr val="accent1">
                    <a:lumMod val="75000"/>
                  </a:schemeClr>
                </a:solidFill>
              </a:rPr>
              <a:t>security procedure </a:t>
            </a:r>
            <a:r>
              <a:rPr lang="en-US"/>
              <a:t>is a method, tool, or mechanism for enforcing a security policy. </a:t>
            </a:r>
          </a:p>
          <a:p>
            <a:pPr algn="just"/>
            <a:r>
              <a:rPr lang="en-US"/>
              <a:t>Mechanisms can be nontechnical, </a:t>
            </a:r>
          </a:p>
          <a:p>
            <a:pPr marL="0" indent="0" algn="just">
              <a:buNone/>
            </a:pPr>
            <a:r>
              <a:rPr lang="en-US"/>
              <a:t>such as requiring proof of identity </a:t>
            </a:r>
          </a:p>
          <a:p>
            <a:pPr marL="0" indent="0" algn="just">
              <a:buNone/>
            </a:pPr>
            <a:r>
              <a:rPr lang="en-US"/>
              <a:t>before changing a password; </a:t>
            </a:r>
          </a:p>
          <a:p>
            <a:pPr marL="0" indent="0" algn="just">
              <a:buNone/>
            </a:pPr>
            <a:r>
              <a:rPr lang="en-US"/>
              <a:t>in fact, policies often require </a:t>
            </a:r>
          </a:p>
          <a:p>
            <a:pPr marL="0" indent="0" algn="just">
              <a:buNone/>
            </a:pPr>
            <a:r>
              <a:rPr lang="en-US"/>
              <a:t>some procedural mechanisms that </a:t>
            </a:r>
          </a:p>
          <a:p>
            <a:pPr marL="0" indent="0" algn="just">
              <a:buNone/>
            </a:pPr>
            <a:r>
              <a:rPr lang="en-US"/>
              <a:t>technology cannot enforce.</a:t>
            </a:r>
          </a:p>
        </p:txBody>
      </p:sp>
      <p:sp>
        <p:nvSpPr>
          <p:cNvPr id="3" name="Date Placeholder 2"/>
          <p:cNvSpPr>
            <a:spLocks noGrp="1"/>
          </p:cNvSpPr>
          <p:nvPr>
            <p:ph type="dt" sz="half" idx="10"/>
          </p:nvPr>
        </p:nvSpPr>
        <p:spPr/>
        <p:txBody>
          <a:bodyPr/>
          <a:lstStyle/>
          <a:p>
            <a:fld id="{807CD1F2-7F28-411B-BB80-3D54FF83E4CD}" type="datetime1">
              <a:rPr lang="en-US" smtClean="0"/>
              <a:t>1/17/2022</a:t>
            </a:fld>
            <a:endParaRPr lang="en-US"/>
          </a:p>
        </p:txBody>
      </p:sp>
      <p:sp>
        <p:nvSpPr>
          <p:cNvPr id="4" name="Footer Placeholder 3"/>
          <p:cNvSpPr>
            <a:spLocks noGrp="1"/>
          </p:cNvSpPr>
          <p:nvPr>
            <p:ph type="ftr" sz="quarter" idx="11"/>
          </p:nvPr>
        </p:nvSpPr>
        <p:spPr/>
        <p:txBody>
          <a:bodyPr/>
          <a:lstStyle/>
          <a:p>
            <a:r>
              <a:rPr lang="en-US"/>
              <a:t>Information Security</a:t>
            </a:r>
          </a:p>
        </p:txBody>
      </p:sp>
      <p:sp>
        <p:nvSpPr>
          <p:cNvPr id="5" name="Slide Number Placeholder 4"/>
          <p:cNvSpPr>
            <a:spLocks noGrp="1"/>
          </p:cNvSpPr>
          <p:nvPr>
            <p:ph type="sldNum" sz="quarter" idx="12"/>
          </p:nvPr>
        </p:nvSpPr>
        <p:spPr/>
        <p:txBody>
          <a:bodyPr/>
          <a:lstStyle/>
          <a:p>
            <a:fld id="{A2905C8A-9E53-4F3D-A5AA-8235B22B2B48}" type="slidenum">
              <a:rPr lang="en-US" smtClean="0"/>
              <a:t>30</a:t>
            </a:fld>
            <a:endParaRPr lang="en-US"/>
          </a:p>
        </p:txBody>
      </p:sp>
      <p:pic>
        <p:nvPicPr>
          <p:cNvPr id="2" name="Picture 1"/>
          <p:cNvPicPr>
            <a:picLocks noChangeAspect="1"/>
          </p:cNvPicPr>
          <p:nvPr/>
        </p:nvPicPr>
        <p:blipFill>
          <a:blip r:embed="rId2"/>
          <a:stretch>
            <a:fillRect/>
          </a:stretch>
        </p:blipFill>
        <p:spPr>
          <a:xfrm>
            <a:off x="6044665" y="2834300"/>
            <a:ext cx="5659655" cy="3477600"/>
          </a:xfrm>
          <a:prstGeom prst="rect">
            <a:avLst/>
          </a:prstGeom>
        </p:spPr>
      </p:pic>
    </p:spTree>
    <p:extLst>
      <p:ext uri="{BB962C8B-B14F-4D97-AF65-F5344CB8AC3E}">
        <p14:creationId xmlns:p14="http://schemas.microsoft.com/office/powerpoint/2010/main" val="906860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policy and Procedures </a:t>
            </a:r>
          </a:p>
        </p:txBody>
      </p:sp>
      <p:sp>
        <p:nvSpPr>
          <p:cNvPr id="3" name="Content Placeholder 2"/>
          <p:cNvSpPr>
            <a:spLocks noGrp="1"/>
          </p:cNvSpPr>
          <p:nvPr>
            <p:ph idx="1"/>
          </p:nvPr>
        </p:nvSpPr>
        <p:spPr/>
        <p:txBody>
          <a:bodyPr>
            <a:normAutofit lnSpcReduction="10000"/>
          </a:bodyPr>
          <a:lstStyle/>
          <a:p>
            <a:pPr algn="just"/>
            <a:r>
              <a:rPr lang="en-US"/>
              <a:t>Policies may be presented mathematically, as a list of </a:t>
            </a:r>
            <a:r>
              <a:rPr lang="en-US">
                <a:solidFill>
                  <a:srgbClr val="FF0000"/>
                </a:solidFill>
              </a:rPr>
              <a:t>allowed (secure</a:t>
            </a:r>
            <a:r>
              <a:rPr lang="en-US"/>
              <a:t>) and </a:t>
            </a:r>
            <a:r>
              <a:rPr lang="en-US">
                <a:solidFill>
                  <a:srgbClr val="FF0000"/>
                </a:solidFill>
              </a:rPr>
              <a:t>disallowed (non secure</a:t>
            </a:r>
            <a:r>
              <a:rPr lang="en-US"/>
              <a:t>) states.</a:t>
            </a:r>
          </a:p>
          <a:p>
            <a:pPr algn="just"/>
            <a:endParaRPr lang="en-US"/>
          </a:p>
          <a:p>
            <a:pPr algn="just"/>
            <a:r>
              <a:rPr lang="en-US"/>
              <a:t>In practice, policies are rarely so precise; they normally describe in English what users and staff are “allowed” to do or “disallowed” to do. </a:t>
            </a:r>
          </a:p>
          <a:p>
            <a:pPr algn="just"/>
            <a:endParaRPr lang="en-US"/>
          </a:p>
          <a:p>
            <a:pPr algn="just"/>
            <a:r>
              <a:rPr lang="en-US"/>
              <a:t>security policy’s specification of “secure” and “</a:t>
            </a:r>
            <a:r>
              <a:rPr lang="en-US" err="1"/>
              <a:t>nonsecure</a:t>
            </a:r>
            <a:r>
              <a:rPr lang="en-US"/>
              <a:t>” actions, these security mechanisms can prevent the attack, detect the attack, or recover from the attack. </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31</a:t>
            </a:fld>
            <a:endParaRPr lang="en-US"/>
          </a:p>
        </p:txBody>
      </p:sp>
    </p:spTree>
    <p:extLst>
      <p:ext uri="{BB962C8B-B14F-4D97-AF65-F5344CB8AC3E}">
        <p14:creationId xmlns:p14="http://schemas.microsoft.com/office/powerpoint/2010/main" val="2573247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policy and Procedures </a:t>
            </a:r>
          </a:p>
        </p:txBody>
      </p:sp>
      <p:sp>
        <p:nvSpPr>
          <p:cNvPr id="3" name="Content Placeholder 2"/>
          <p:cNvSpPr>
            <a:spLocks noGrp="1"/>
          </p:cNvSpPr>
          <p:nvPr>
            <p:ph idx="1"/>
          </p:nvPr>
        </p:nvSpPr>
        <p:spPr/>
        <p:txBody>
          <a:bodyPr/>
          <a:lstStyle/>
          <a:p>
            <a:pPr algn="just"/>
            <a:r>
              <a:rPr lang="en-GB"/>
              <a:t>Policy correctly divides world into secure and insecure states.</a:t>
            </a:r>
          </a:p>
          <a:p>
            <a:pPr algn="just"/>
            <a:endParaRPr lang="en-GB"/>
          </a:p>
          <a:p>
            <a:pPr algn="just"/>
            <a:r>
              <a:rPr lang="en-GB"/>
              <a:t>Mechanisms prevent transition from secure to insecure states.</a:t>
            </a:r>
          </a:p>
          <a:p>
            <a:pPr algn="just"/>
            <a:endParaRPr lang="en-GB"/>
          </a:p>
          <a:p>
            <a:pPr algn="just"/>
            <a:r>
              <a:rPr lang="en-US"/>
              <a:t>The strategies may be used together or separately.</a:t>
            </a:r>
          </a:p>
          <a:p>
            <a:pPr algn="just"/>
            <a:endParaRPr lang="en-GB"/>
          </a:p>
          <a:p>
            <a:pPr algn="just"/>
            <a:r>
              <a:rPr lang="en-US" i="1"/>
              <a:t>Prevention </a:t>
            </a:r>
            <a:r>
              <a:rPr lang="en-US"/>
              <a:t>means that an attack will fail. For example, if one attempts to break into a host over the Internet and that host is not connected to the Internet, the attack has been prevented.</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32</a:t>
            </a:fld>
            <a:endParaRPr lang="en-US"/>
          </a:p>
        </p:txBody>
      </p:sp>
    </p:spTree>
    <p:extLst>
      <p:ext uri="{BB962C8B-B14F-4D97-AF65-F5344CB8AC3E}">
        <p14:creationId xmlns:p14="http://schemas.microsoft.com/office/powerpoint/2010/main" val="3841760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565"/>
            <a:ext cx="10515600" cy="1325563"/>
          </a:xfrm>
        </p:spPr>
        <p:txBody>
          <a:bodyPr/>
          <a:lstStyle/>
          <a:p>
            <a:r>
              <a:rPr lang="en-US"/>
              <a:t>Example</a:t>
            </a:r>
          </a:p>
        </p:txBody>
      </p:sp>
      <p:sp>
        <p:nvSpPr>
          <p:cNvPr id="3" name="Content Placeholder 2"/>
          <p:cNvSpPr>
            <a:spLocks noGrp="1"/>
          </p:cNvSpPr>
          <p:nvPr>
            <p:ph idx="1"/>
          </p:nvPr>
        </p:nvSpPr>
        <p:spPr>
          <a:xfrm>
            <a:off x="838200" y="1585128"/>
            <a:ext cx="10515600" cy="4372910"/>
          </a:xfrm>
        </p:spPr>
        <p:txBody>
          <a:bodyPr>
            <a:noAutofit/>
          </a:bodyPr>
          <a:lstStyle/>
          <a:p>
            <a:pPr algn="just"/>
            <a:r>
              <a:rPr lang="en-US" sz="2200"/>
              <a:t>Suppose a university’s computer science laboratory has a policy that prohibits any student from copying another student’s homework files. </a:t>
            </a:r>
          </a:p>
          <a:p>
            <a:pPr algn="just"/>
            <a:r>
              <a:rPr lang="en-US" sz="2200"/>
              <a:t>The computer system provides mechanisms for preventing others from reading a user’s files. </a:t>
            </a:r>
          </a:p>
          <a:p>
            <a:pPr algn="just"/>
            <a:r>
              <a:rPr lang="en-US" sz="2200"/>
              <a:t>Anna fails to use these mechanisms to protect her homework files, and Bill copies them.</a:t>
            </a:r>
          </a:p>
          <a:p>
            <a:pPr algn="just"/>
            <a:r>
              <a:rPr lang="en-US" sz="2200"/>
              <a:t>A breach of security has occurred, because Bill has violated the security policy. Anna’s failure to protect her files does not authorize Bill to copy them.</a:t>
            </a:r>
          </a:p>
          <a:p>
            <a:pPr algn="just"/>
            <a:r>
              <a:rPr lang="en-US" sz="2200"/>
              <a:t>In this example, Anna could easily have protected her files. In other environments, such protection may not be easy. For example, the Internet provides only the most rudimentary security mechanisms, which are not adequate to protect information sent over that network. </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33</a:t>
            </a:fld>
            <a:endParaRPr lang="en-US"/>
          </a:p>
        </p:txBody>
      </p:sp>
    </p:spTree>
    <p:extLst>
      <p:ext uri="{BB962C8B-B14F-4D97-AF65-F5344CB8AC3E}">
        <p14:creationId xmlns:p14="http://schemas.microsoft.com/office/powerpoint/2010/main" val="197097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 and Trust</a:t>
            </a:r>
          </a:p>
        </p:txBody>
      </p:sp>
      <p:sp>
        <p:nvSpPr>
          <p:cNvPr id="3" name="Content Placeholder 2"/>
          <p:cNvSpPr>
            <a:spLocks noGrp="1"/>
          </p:cNvSpPr>
          <p:nvPr>
            <p:ph idx="1"/>
          </p:nvPr>
        </p:nvSpPr>
        <p:spPr/>
        <p:txBody>
          <a:bodyPr>
            <a:normAutofit/>
          </a:bodyPr>
          <a:lstStyle/>
          <a:p>
            <a:pPr algn="just"/>
            <a:r>
              <a:rPr lang="en-US" sz="2400">
                <a:solidFill>
                  <a:srgbClr val="FF0000"/>
                </a:solidFill>
              </a:rPr>
              <a:t>How do we determine if the policy correctly describes the required level and type of security for the site? </a:t>
            </a:r>
          </a:p>
          <a:p>
            <a:pPr algn="just"/>
            <a:r>
              <a:rPr lang="en-US" sz="2400"/>
              <a:t>This question lies at the heart of all security, computer and otherwise. </a:t>
            </a:r>
          </a:p>
          <a:p>
            <a:pPr algn="just"/>
            <a:endParaRPr lang="en-US" sz="2400"/>
          </a:p>
          <a:p>
            <a:pPr algn="just"/>
            <a:r>
              <a:rPr lang="en-US" sz="2400" u="sng"/>
              <a:t>Assumption Example</a:t>
            </a:r>
          </a:p>
          <a:p>
            <a:pPr algn="just"/>
            <a:r>
              <a:rPr lang="en-US" sz="2400">
                <a:solidFill>
                  <a:schemeClr val="accent1">
                    <a:lumMod val="75000"/>
                  </a:schemeClr>
                </a:solidFill>
              </a:rPr>
              <a:t>Opening a door lock requires a key. </a:t>
            </a:r>
            <a:r>
              <a:rPr lang="en-US" sz="2400"/>
              <a:t>The assumption is that the lock is secure against lock picking. This assumption is treated as an axiom and is made because most people would require a key to open a door lock. A good lock picker, however, can open a lock without a key. Hence, in an environment with a skilled, untrustworthy lock picker, the assumption is wrong and the consequence invalid.</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34</a:t>
            </a:fld>
            <a:endParaRPr lang="en-US"/>
          </a:p>
        </p:txBody>
      </p:sp>
    </p:spTree>
    <p:extLst>
      <p:ext uri="{BB962C8B-B14F-4D97-AF65-F5344CB8AC3E}">
        <p14:creationId xmlns:p14="http://schemas.microsoft.com/office/powerpoint/2010/main" val="3245081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 and Trust</a:t>
            </a:r>
          </a:p>
        </p:txBody>
      </p:sp>
      <p:sp>
        <p:nvSpPr>
          <p:cNvPr id="3" name="Content Placeholder 2"/>
          <p:cNvSpPr>
            <a:spLocks noGrp="1"/>
          </p:cNvSpPr>
          <p:nvPr>
            <p:ph idx="1"/>
          </p:nvPr>
        </p:nvSpPr>
        <p:spPr/>
        <p:txBody>
          <a:bodyPr/>
          <a:lstStyle/>
          <a:p>
            <a:r>
              <a:rPr lang="en-US" u="sng"/>
              <a:t>Trust Example </a:t>
            </a:r>
          </a:p>
          <a:p>
            <a:r>
              <a:rPr lang="en-US"/>
              <a:t>If the lock picker is trustworthy, the assumption is valid. The term “trustworthy” implies that the lock picker will not pick a lock unless the owner of the lock authorizes the lock picking. This is another example of the role of trust.</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35</a:t>
            </a:fld>
            <a:endParaRPr lang="en-US"/>
          </a:p>
        </p:txBody>
      </p:sp>
    </p:spTree>
    <p:extLst>
      <p:ext uri="{BB962C8B-B14F-4D97-AF65-F5344CB8AC3E}">
        <p14:creationId xmlns:p14="http://schemas.microsoft.com/office/powerpoint/2010/main" val="35038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r>
              <a:rPr lang="en-GB"/>
              <a:t>Slide #1-</a:t>
            </a:r>
            <a:fld id="{7E7B05F2-DB70-4873-B6D2-7B44D2B89692}" type="slidenum">
              <a:rPr lang="en-GB"/>
              <a:pPr/>
              <a:t>36</a:t>
            </a:fld>
            <a:endParaRPr lang="en-GB"/>
          </a:p>
        </p:txBody>
      </p:sp>
      <p:sp>
        <p:nvSpPr>
          <p:cNvPr id="27649" name="Rectangle 1"/>
          <p:cNvSpPr>
            <a:spLocks noGrp="1" noChangeArrowheads="1"/>
          </p:cNvSpPr>
          <p:nvPr>
            <p:ph type="title"/>
          </p:nvPr>
        </p:nvSpPr>
        <p:spPr>
          <a:xfrm>
            <a:off x="2209800" y="654050"/>
            <a:ext cx="7767638" cy="749300"/>
          </a:xfrm>
          <a:ln/>
        </p:spPr>
        <p:txBody>
          <a:bodyPr vert="horz" lIns="0" tIns="0" rIns="0" bIns="0" rtlCol="0" anchor="ctr">
            <a:normAutofit/>
          </a:bodyPr>
          <a:lstStyle/>
          <a:p>
            <a:pPr>
              <a:lnSpc>
                <a:spcPct val="8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Assurance</a:t>
            </a:r>
          </a:p>
        </p:txBody>
      </p:sp>
      <p:sp>
        <p:nvSpPr>
          <p:cNvPr id="27650" name="Rectangle 2"/>
          <p:cNvSpPr>
            <a:spLocks noGrp="1" noChangeArrowheads="1"/>
          </p:cNvSpPr>
          <p:nvPr>
            <p:ph type="body" idx="1"/>
          </p:nvPr>
        </p:nvSpPr>
        <p:spPr>
          <a:xfrm>
            <a:off x="2209800" y="1676400"/>
            <a:ext cx="7767638" cy="4325938"/>
          </a:xfrm>
          <a:ln/>
        </p:spPr>
        <p:txBody>
          <a:bodyPr vert="horz" lIns="0" tIns="0" rIns="0" bIns="0" rtlCol="0">
            <a:normAutofit/>
          </a:bodyPr>
          <a:lstStyle/>
          <a:p>
            <a:pPr marL="330200" indent="-33020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a:t>Evidence of how much to trust a system</a:t>
            </a:r>
          </a:p>
          <a:p>
            <a:pPr marL="330200" indent="-33020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endParaRPr lang="en-GB"/>
          </a:p>
          <a:p>
            <a:pPr marL="330200" indent="-33020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a:t>Evidence can include</a:t>
            </a:r>
          </a:p>
          <a:p>
            <a:pPr marL="730250" lvl="1" indent="-27305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a:t>System specifications</a:t>
            </a:r>
          </a:p>
          <a:p>
            <a:pPr marL="730250" lvl="1" indent="-27305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a:t>Design</a:t>
            </a:r>
          </a:p>
          <a:p>
            <a:pPr marL="730250" lvl="1" indent="-273050">
              <a:lnSpc>
                <a:spcPct val="82000"/>
              </a:lnSpc>
              <a:buFont typeface="Times New Roman" panose="02020603050405020304" pitchFamily="18"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a:t>Implementation</a:t>
            </a:r>
          </a:p>
        </p:txBody>
      </p:sp>
    </p:spTree>
    <p:extLst>
      <p:ext uri="{BB962C8B-B14F-4D97-AF65-F5344CB8AC3E}">
        <p14:creationId xmlns:p14="http://schemas.microsoft.com/office/powerpoint/2010/main" val="1864056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Assurance</a:t>
            </a:r>
          </a:p>
        </p:txBody>
      </p:sp>
      <p:sp>
        <p:nvSpPr>
          <p:cNvPr id="3" name="Content Placeholder 2"/>
          <p:cNvSpPr>
            <a:spLocks noGrp="1"/>
          </p:cNvSpPr>
          <p:nvPr>
            <p:ph idx="1"/>
          </p:nvPr>
        </p:nvSpPr>
        <p:spPr/>
        <p:txBody>
          <a:bodyPr>
            <a:noAutofit/>
          </a:bodyPr>
          <a:lstStyle/>
          <a:p>
            <a:pPr marL="0" indent="0" algn="just">
              <a:buNone/>
            </a:pPr>
            <a:r>
              <a:rPr lang="en-US" sz="2200"/>
              <a:t>EXAMPLE: In the United States, aspirin from a nationally known and reputable manufacturer, delivered to the drugstore in a safety-sealed container, and sold with the seal still in place, is considered  trustworthy by most people. The bases for that trust are as follows.</a:t>
            </a:r>
          </a:p>
          <a:p>
            <a:pPr marL="514350" indent="-514350" algn="just">
              <a:buFont typeface="+mj-lt"/>
              <a:buAutoNum type="arabicPeriod"/>
            </a:pPr>
            <a:r>
              <a:rPr lang="en-US" sz="2200"/>
              <a:t>The testing and certification of the drug (aspirin) by the Food and Drug Administration(FDA).</a:t>
            </a:r>
          </a:p>
          <a:p>
            <a:pPr marL="514350" indent="-514350" algn="just">
              <a:buFont typeface="+mj-lt"/>
              <a:buAutoNum type="arabicPeriod"/>
            </a:pPr>
            <a:r>
              <a:rPr lang="en-US" sz="2200"/>
              <a:t>The manufacturing standards of the company and the precautions it takes to ensure that the drug is not contaminated.</a:t>
            </a:r>
          </a:p>
          <a:p>
            <a:pPr marL="514350" indent="-514350" algn="just">
              <a:buFont typeface="+mj-lt"/>
              <a:buAutoNum type="arabicPeriod"/>
            </a:pPr>
            <a:r>
              <a:rPr lang="en-US" sz="2200"/>
              <a:t>The safety seal on the bottle.</a:t>
            </a:r>
          </a:p>
          <a:p>
            <a:pPr algn="just"/>
            <a:r>
              <a:rPr lang="en-US" sz="2200"/>
              <a:t>The three technologies (certification, manufacturing standards, and preventative sealing) provide some degree of assurance that the aspirin is not contaminated. </a:t>
            </a:r>
          </a:p>
          <a:p>
            <a:pPr algn="just"/>
            <a:r>
              <a:rPr lang="en-US" sz="2200"/>
              <a:t>The degree of trust the purchaser has in the purity of the aspirin is a result of these three processes.</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37</a:t>
            </a:fld>
            <a:endParaRPr lang="en-US"/>
          </a:p>
        </p:txBody>
      </p:sp>
    </p:spTree>
    <p:extLst>
      <p:ext uri="{BB962C8B-B14F-4D97-AF65-F5344CB8AC3E}">
        <p14:creationId xmlns:p14="http://schemas.microsoft.com/office/powerpoint/2010/main" val="2422455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Assurance</a:t>
            </a:r>
          </a:p>
        </p:txBody>
      </p:sp>
      <p:sp>
        <p:nvSpPr>
          <p:cNvPr id="3" name="Content Placeholder 2"/>
          <p:cNvSpPr>
            <a:spLocks noGrp="1"/>
          </p:cNvSpPr>
          <p:nvPr>
            <p:ph idx="1"/>
          </p:nvPr>
        </p:nvSpPr>
        <p:spPr/>
        <p:txBody>
          <a:bodyPr>
            <a:normAutofit/>
          </a:bodyPr>
          <a:lstStyle/>
          <a:p>
            <a:pPr algn="just"/>
            <a:r>
              <a:rPr lang="en-US" sz="2400"/>
              <a:t>Assurance in the computer world is similar. It requires specific steps to ensure that the computer will function properly. </a:t>
            </a:r>
          </a:p>
          <a:p>
            <a:pPr algn="just"/>
            <a:endParaRPr lang="en-US" sz="2400"/>
          </a:p>
          <a:p>
            <a:pPr algn="just"/>
            <a:r>
              <a:rPr lang="en-US" sz="2400"/>
              <a:t>The sequence of steps includes detailed </a:t>
            </a:r>
            <a:r>
              <a:rPr lang="en-US" sz="2400">
                <a:solidFill>
                  <a:schemeClr val="accent1">
                    <a:lumMod val="75000"/>
                  </a:schemeClr>
                </a:solidFill>
              </a:rPr>
              <a:t>specifications </a:t>
            </a:r>
            <a:r>
              <a:rPr lang="en-US" sz="2400"/>
              <a:t>of the desired (or undesirable) behavior; an analysis of the </a:t>
            </a:r>
            <a:r>
              <a:rPr lang="en-US" sz="2400">
                <a:solidFill>
                  <a:schemeClr val="accent1">
                    <a:lumMod val="75000"/>
                  </a:schemeClr>
                </a:solidFill>
              </a:rPr>
              <a:t>design</a:t>
            </a:r>
            <a:r>
              <a:rPr lang="en-US" sz="2400"/>
              <a:t> of the hardware, software, and other components to show that the system will not violate the specifications; and arguments or proofs that the </a:t>
            </a:r>
            <a:r>
              <a:rPr lang="en-US" sz="2400">
                <a:solidFill>
                  <a:schemeClr val="accent1">
                    <a:lumMod val="75000"/>
                  </a:schemeClr>
                </a:solidFill>
              </a:rPr>
              <a:t>implementation</a:t>
            </a:r>
            <a:r>
              <a:rPr lang="en-US" sz="2400"/>
              <a:t>, operating procedures, and maintenance procedures will produce the desired behavior.</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38</a:t>
            </a:fld>
            <a:endParaRPr lang="en-US"/>
          </a:p>
        </p:txBody>
      </p:sp>
    </p:spTree>
    <p:extLst>
      <p:ext uri="{BB962C8B-B14F-4D97-AF65-F5344CB8AC3E}">
        <p14:creationId xmlns:p14="http://schemas.microsoft.com/office/powerpoint/2010/main" val="1699273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Specification</a:t>
            </a:r>
          </a:p>
        </p:txBody>
      </p:sp>
      <p:sp>
        <p:nvSpPr>
          <p:cNvPr id="3" name="Content Placeholder 2"/>
          <p:cNvSpPr>
            <a:spLocks noGrp="1"/>
          </p:cNvSpPr>
          <p:nvPr>
            <p:ph idx="1"/>
          </p:nvPr>
        </p:nvSpPr>
        <p:spPr/>
        <p:txBody>
          <a:bodyPr>
            <a:normAutofit fontScale="85000" lnSpcReduction="20000"/>
          </a:bodyPr>
          <a:lstStyle/>
          <a:p>
            <a:pPr algn="just"/>
            <a:r>
              <a:rPr lang="en-US" i="1"/>
              <a:t>A specification </a:t>
            </a:r>
            <a:r>
              <a:rPr lang="en-US"/>
              <a:t>is a (formal or informal) statement of the desired functioning of the system.</a:t>
            </a:r>
          </a:p>
          <a:p>
            <a:pPr algn="just"/>
            <a:endParaRPr lang="en-US"/>
          </a:p>
          <a:p>
            <a:pPr algn="just"/>
            <a:r>
              <a:rPr lang="en-US"/>
              <a:t>The specification can be low-level, combining program code with logical and temporal relationships to specify ordering of events.</a:t>
            </a:r>
          </a:p>
          <a:p>
            <a:pPr algn="just"/>
            <a:endParaRPr lang="en-US"/>
          </a:p>
          <a:p>
            <a:pPr algn="just"/>
            <a:r>
              <a:rPr lang="en-US" u="sng"/>
              <a:t>EXAMPLE:</a:t>
            </a:r>
            <a:r>
              <a:rPr lang="en-US"/>
              <a:t> A company is purchasing a new computer for internal use. They need to trust the system to be invulnerable to attack over the Internet. One of their (English) specifications would read “The system cannot be attacked over the Internet.”</a:t>
            </a:r>
          </a:p>
          <a:p>
            <a:pPr algn="just"/>
            <a:endParaRPr lang="en-US"/>
          </a:p>
          <a:p>
            <a:pPr algn="just"/>
            <a:r>
              <a:rPr lang="en-US"/>
              <a:t>Specifications are used not merely in security but also in systems designed for safety.</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39</a:t>
            </a:fld>
            <a:endParaRPr lang="en-US"/>
          </a:p>
        </p:txBody>
      </p:sp>
    </p:spTree>
    <p:extLst>
      <p:ext uri="{BB962C8B-B14F-4D97-AF65-F5344CB8AC3E}">
        <p14:creationId xmlns:p14="http://schemas.microsoft.com/office/powerpoint/2010/main" val="174607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lstStyle/>
          <a:p>
            <a:pPr>
              <a:defRPr/>
            </a:pPr>
            <a:r>
              <a:rPr lang="en-US"/>
              <a:t>Describe the key security requirements of confidentiality, integrity and availability </a:t>
            </a:r>
          </a:p>
          <a:p>
            <a:pPr>
              <a:defRPr/>
            </a:pPr>
            <a:r>
              <a:rPr lang="en-US"/>
              <a:t>Discuss the types security threats and attacks that must be dealt with</a:t>
            </a:r>
          </a:p>
          <a:p>
            <a:pPr>
              <a:defRPr/>
            </a:pPr>
            <a:r>
              <a:rPr lang="en-US"/>
              <a:t>Summarize the functional requirements for computer security</a:t>
            </a:r>
          </a:p>
        </p:txBody>
      </p:sp>
      <p:sp>
        <p:nvSpPr>
          <p:cNvPr id="4" name="Date Placeholder 3"/>
          <p:cNvSpPr>
            <a:spLocks noGrp="1"/>
          </p:cNvSpPr>
          <p:nvPr>
            <p:ph type="dt" sz="half" idx="10"/>
          </p:nvPr>
        </p:nvSpPr>
        <p:spPr/>
        <p:txBody>
          <a:bodyPr/>
          <a:lstStyle/>
          <a:p>
            <a:fld id="{02C304A3-22E2-4A78-A205-4B4E65446485}"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a:t>
            </a:fld>
            <a:endParaRPr lang="en-US"/>
          </a:p>
        </p:txBody>
      </p:sp>
    </p:spTree>
    <p:extLst>
      <p:ext uri="{BB962C8B-B14F-4D97-AF65-F5344CB8AC3E}">
        <p14:creationId xmlns:p14="http://schemas.microsoft.com/office/powerpoint/2010/main" val="3169554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a:t>
            </a:r>
          </a:p>
        </p:txBody>
      </p:sp>
      <p:sp>
        <p:nvSpPr>
          <p:cNvPr id="3" name="Content Placeholder 2"/>
          <p:cNvSpPr>
            <a:spLocks noGrp="1"/>
          </p:cNvSpPr>
          <p:nvPr>
            <p:ph idx="1"/>
          </p:nvPr>
        </p:nvSpPr>
        <p:spPr/>
        <p:txBody>
          <a:bodyPr>
            <a:normAutofit fontScale="92500" lnSpcReduction="20000"/>
          </a:bodyPr>
          <a:lstStyle/>
          <a:p>
            <a:pPr algn="just"/>
            <a:r>
              <a:rPr lang="en-US"/>
              <a:t>The </a:t>
            </a:r>
            <a:r>
              <a:rPr lang="en-US" i="1"/>
              <a:t>design </a:t>
            </a:r>
            <a:r>
              <a:rPr lang="en-US"/>
              <a:t>of a system translates the specifications into components that will implement them. </a:t>
            </a:r>
          </a:p>
          <a:p>
            <a:pPr algn="just"/>
            <a:endParaRPr lang="en-US"/>
          </a:p>
          <a:p>
            <a:pPr algn="just"/>
            <a:r>
              <a:rPr lang="en-US"/>
              <a:t>The design is said to </a:t>
            </a:r>
            <a:r>
              <a:rPr lang="en-US" i="1"/>
              <a:t>satisfy </a:t>
            </a:r>
            <a:r>
              <a:rPr lang="en-US"/>
              <a:t>the specifications if, under all relevant circumstances, the design will not permit the system to violate those specifications.</a:t>
            </a:r>
          </a:p>
          <a:p>
            <a:pPr algn="just"/>
            <a:endParaRPr lang="en-US"/>
          </a:p>
          <a:p>
            <a:pPr algn="just"/>
            <a:r>
              <a:rPr lang="en-US"/>
              <a:t>EXAMPLE: A design of the computer system for the company mentioned above had no network interface cards, no modem cards, and no network drivers in the kernel. This design satisfied the specification because the system would not connect to the Internet. Hence it could not be attacked over the Internet.</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40</a:t>
            </a:fld>
            <a:endParaRPr lang="en-US"/>
          </a:p>
        </p:txBody>
      </p:sp>
    </p:spTree>
    <p:extLst>
      <p:ext uri="{BB962C8B-B14F-4D97-AF65-F5344CB8AC3E}">
        <p14:creationId xmlns:p14="http://schemas.microsoft.com/office/powerpoint/2010/main" val="3083425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a:lstStyle/>
          <a:p>
            <a:pPr algn="just"/>
            <a:r>
              <a:rPr lang="en-US"/>
              <a:t>Given a design, the </a:t>
            </a:r>
            <a:r>
              <a:rPr lang="en-US" i="1"/>
              <a:t>implementation </a:t>
            </a:r>
            <a:r>
              <a:rPr lang="en-US"/>
              <a:t>creates a system that satisfies that design. If the design also satisfies the specifications, then by transitivity the implementation will also satisfy the specifications.</a:t>
            </a:r>
          </a:p>
          <a:p>
            <a:pPr algn="just"/>
            <a:endParaRPr lang="en-US"/>
          </a:p>
          <a:p>
            <a:pPr algn="just"/>
            <a:r>
              <a:rPr lang="en-US"/>
              <a:t>The difficulty at this step is the complexity of proving that a program correctly implements the design and, in turn, the specifications.</a:t>
            </a:r>
          </a:p>
          <a:p>
            <a:pPr algn="just"/>
            <a:endParaRPr lang="en-US"/>
          </a:p>
          <a:p>
            <a:pPr algn="just"/>
            <a:r>
              <a:rPr lang="en-US"/>
              <a:t>A program is </a:t>
            </a:r>
            <a:r>
              <a:rPr lang="en-US" i="1"/>
              <a:t>correct </a:t>
            </a:r>
            <a:r>
              <a:rPr lang="en-US"/>
              <a:t>if its implementation performs as specified.</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41</a:t>
            </a:fld>
            <a:endParaRPr lang="en-US"/>
          </a:p>
        </p:txBody>
      </p:sp>
    </p:spTree>
    <p:extLst>
      <p:ext uri="{BB962C8B-B14F-4D97-AF65-F5344CB8AC3E}">
        <p14:creationId xmlns:p14="http://schemas.microsoft.com/office/powerpoint/2010/main" val="2141266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Assurance</a:t>
            </a:r>
          </a:p>
        </p:txBody>
      </p:sp>
      <p:sp>
        <p:nvSpPr>
          <p:cNvPr id="3" name="Content Placeholder 2"/>
          <p:cNvSpPr>
            <a:spLocks noGrp="1"/>
          </p:cNvSpPr>
          <p:nvPr>
            <p:ph idx="1"/>
          </p:nvPr>
        </p:nvSpPr>
        <p:spPr/>
        <p:txBody>
          <a:bodyPr/>
          <a:lstStyle/>
          <a:p>
            <a:pPr algn="just"/>
            <a:r>
              <a:rPr lang="en-US"/>
              <a:t>Furthermore, </a:t>
            </a:r>
            <a:r>
              <a:rPr lang="en-US">
                <a:solidFill>
                  <a:srgbClr val="FF0000"/>
                </a:solidFill>
              </a:rPr>
              <a:t>testing</a:t>
            </a:r>
            <a:r>
              <a:rPr lang="en-US"/>
              <a:t> relies on test procedures and documentation, errors in either of which could invalidate the testing results.</a:t>
            </a:r>
          </a:p>
          <a:p>
            <a:pPr algn="just"/>
            <a:endParaRPr lang="en-US"/>
          </a:p>
          <a:p>
            <a:pPr algn="just"/>
            <a:r>
              <a:rPr lang="en-US"/>
              <a:t>Although assurance techniques do not guarantee correctness or security, they provide a firm basis for assessing what one must trust in order to believe that a system is secure.</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42</a:t>
            </a:fld>
            <a:endParaRPr lang="en-US"/>
          </a:p>
        </p:txBody>
      </p:sp>
    </p:spTree>
    <p:extLst>
      <p:ext uri="{BB962C8B-B14F-4D97-AF65-F5344CB8AC3E}">
        <p14:creationId xmlns:p14="http://schemas.microsoft.com/office/powerpoint/2010/main" val="4160905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Assurance</a:t>
            </a:r>
          </a:p>
        </p:txBody>
      </p:sp>
      <p:sp>
        <p:nvSpPr>
          <p:cNvPr id="3" name="Content Placeholder 2"/>
          <p:cNvSpPr>
            <a:spLocks noGrp="1"/>
          </p:cNvSpPr>
          <p:nvPr>
            <p:ph idx="1"/>
          </p:nvPr>
        </p:nvSpPr>
        <p:spPr/>
        <p:txBody>
          <a:bodyPr/>
          <a:lstStyle/>
          <a:p>
            <a:pPr algn="just"/>
            <a:r>
              <a:rPr lang="en-US"/>
              <a:t>Trust cannot be quantified precisely. </a:t>
            </a:r>
          </a:p>
          <a:p>
            <a:pPr algn="just"/>
            <a:r>
              <a:rPr lang="en-US"/>
              <a:t>System specification, design, and implementation can provide a basis for determining “how much” to trust a system. This aspect of trust is called </a:t>
            </a:r>
            <a:r>
              <a:rPr lang="en-US" i="1"/>
              <a:t>assurance</a:t>
            </a:r>
            <a:r>
              <a:rPr lang="en-US"/>
              <a:t>. </a:t>
            </a:r>
          </a:p>
          <a:p>
            <a:pPr algn="just"/>
            <a:r>
              <a:rPr lang="en-US"/>
              <a:t>It is an attempt to provide a basis for bolstering (or substantiating</a:t>
            </a:r>
          </a:p>
          <a:p>
            <a:pPr marL="0" indent="0" algn="just">
              <a:buNone/>
            </a:pPr>
            <a:r>
              <a:rPr lang="en-US"/>
              <a:t>or specifying) how much one can trust a system.</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43</a:t>
            </a:fld>
            <a:endParaRPr lang="en-US"/>
          </a:p>
        </p:txBody>
      </p:sp>
    </p:spTree>
    <p:extLst>
      <p:ext uri="{BB962C8B-B14F-4D97-AF65-F5344CB8AC3E}">
        <p14:creationId xmlns:p14="http://schemas.microsoft.com/office/powerpoint/2010/main" val="2665706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Operational Issues</a:t>
            </a:r>
          </a:p>
        </p:txBody>
      </p:sp>
      <p:sp>
        <p:nvSpPr>
          <p:cNvPr id="3" name="Content Placeholder 2"/>
          <p:cNvSpPr>
            <a:spLocks noGrp="1"/>
          </p:cNvSpPr>
          <p:nvPr>
            <p:ph idx="1"/>
          </p:nvPr>
        </p:nvSpPr>
        <p:spPr/>
        <p:txBody>
          <a:bodyPr>
            <a:normAutofit/>
          </a:bodyPr>
          <a:lstStyle/>
          <a:p>
            <a:r>
              <a:rPr lang="en-US"/>
              <a:t>Any useful policy and mechanism must balance the benefits of the </a:t>
            </a:r>
            <a:r>
              <a:rPr lang="en-US">
                <a:solidFill>
                  <a:srgbClr val="FF0000"/>
                </a:solidFill>
              </a:rPr>
              <a:t>protection against the cost of designing, implementing, and using the mechanism</a:t>
            </a:r>
            <a:r>
              <a:rPr lang="en-US"/>
              <a:t>. This balance can be determined by analyzing the risks of a security breach and the likelihood of it occurring.</a:t>
            </a:r>
          </a:p>
          <a:p>
            <a:r>
              <a:rPr lang="en-US"/>
              <a:t>Such an analysis is, to a degree, subjective, because in very few situations can risks be rigorously quantified. </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44</a:t>
            </a:fld>
            <a:endParaRPr lang="en-US"/>
          </a:p>
        </p:txBody>
      </p:sp>
    </p:spTree>
    <p:extLst>
      <p:ext uri="{BB962C8B-B14F-4D97-AF65-F5344CB8AC3E}">
        <p14:creationId xmlns:p14="http://schemas.microsoft.com/office/powerpoint/2010/main" val="4280911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Cost-Benefit Analysis</a:t>
            </a:r>
          </a:p>
        </p:txBody>
      </p:sp>
      <p:sp>
        <p:nvSpPr>
          <p:cNvPr id="3" name="Content Placeholder 2"/>
          <p:cNvSpPr>
            <a:spLocks noGrp="1"/>
          </p:cNvSpPr>
          <p:nvPr>
            <p:ph idx="1"/>
          </p:nvPr>
        </p:nvSpPr>
        <p:spPr/>
        <p:txBody>
          <a:bodyPr>
            <a:normAutofit/>
          </a:bodyPr>
          <a:lstStyle/>
          <a:p>
            <a:pPr algn="just"/>
            <a:r>
              <a:rPr lang="en-US" sz="2400"/>
              <a:t>If the data or resources cost less, or are of less value, than their </a:t>
            </a:r>
            <a:r>
              <a:rPr lang="en-US" sz="2400">
                <a:solidFill>
                  <a:srgbClr val="FF0000"/>
                </a:solidFill>
              </a:rPr>
              <a:t>protection, adding security mechanisms and procedures is not cost-effective because the data or resources can be reconstructed more cheaply than the protections themselves</a:t>
            </a:r>
            <a:r>
              <a:rPr lang="en-US" sz="2400"/>
              <a:t>. Unfortunately, this is rarely the case.</a:t>
            </a:r>
          </a:p>
          <a:p>
            <a:pPr algn="just"/>
            <a:endParaRPr lang="en-US" sz="2400"/>
          </a:p>
          <a:p>
            <a:pPr algn="just"/>
            <a:r>
              <a:rPr lang="en-US" sz="2400"/>
              <a:t>EXAMPLE: A database provides salary information to a second system that prints checks. If the data in the database is altered, the company could suffer grievous financial loss; hence, even a cursory cost-benefit analysis would show that the strongest possible integrity mechanisms should protect the data in the database.</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45</a:t>
            </a:fld>
            <a:endParaRPr lang="en-US"/>
          </a:p>
        </p:txBody>
      </p:sp>
    </p:spTree>
    <p:extLst>
      <p:ext uri="{BB962C8B-B14F-4D97-AF65-F5344CB8AC3E}">
        <p14:creationId xmlns:p14="http://schemas.microsoft.com/office/powerpoint/2010/main" val="2987886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security life cycle</a:t>
            </a:r>
          </a:p>
        </p:txBody>
      </p:sp>
      <p:pic>
        <p:nvPicPr>
          <p:cNvPr id="7" name="Content Placeholder 6"/>
          <p:cNvPicPr>
            <a:picLocks noGrp="1" noChangeAspect="1"/>
          </p:cNvPicPr>
          <p:nvPr>
            <p:ph idx="1"/>
          </p:nvPr>
        </p:nvPicPr>
        <p:blipFill>
          <a:blip r:embed="rId2"/>
          <a:stretch>
            <a:fillRect/>
          </a:stretch>
        </p:blipFill>
        <p:spPr>
          <a:xfrm>
            <a:off x="1765425" y="1825625"/>
            <a:ext cx="7740713" cy="4351338"/>
          </a:xfrm>
          <a:prstGeom prst="rect">
            <a:avLst/>
          </a:prstGeom>
        </p:spPr>
      </p:pic>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46</a:t>
            </a:fld>
            <a:endParaRPr lang="en-US"/>
          </a:p>
        </p:txBody>
      </p:sp>
    </p:spTree>
    <p:extLst>
      <p:ext uri="{BB962C8B-B14F-4D97-AF65-F5344CB8AC3E}">
        <p14:creationId xmlns:p14="http://schemas.microsoft.com/office/powerpoint/2010/main" val="2835416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a:t>
            </a:r>
            <a:r>
              <a:rPr lang="en-US"/>
              <a:t>…</a:t>
            </a:r>
          </a:p>
        </p:txBody>
      </p:sp>
      <p:sp>
        <p:nvSpPr>
          <p:cNvPr id="3" name="Content Placeholder 2"/>
          <p:cNvSpPr>
            <a:spLocks noGrp="1"/>
          </p:cNvSpPr>
          <p:nvPr>
            <p:ph idx="1"/>
          </p:nvPr>
        </p:nvSpPr>
        <p:spPr/>
        <p:txBody>
          <a:bodyPr>
            <a:normAutofit fontScale="70000" lnSpcReduction="20000"/>
          </a:bodyPr>
          <a:lstStyle/>
          <a:p>
            <a:r>
              <a:rPr lang="en-US"/>
              <a:t>The operation and maintenance stage is critical to the</a:t>
            </a:r>
          </a:p>
          <a:p>
            <a:pPr marL="0" indent="0">
              <a:buNone/>
            </a:pPr>
            <a:r>
              <a:rPr lang="en-US"/>
              <a:t> life cycle. </a:t>
            </a:r>
          </a:p>
          <a:p>
            <a:r>
              <a:rPr lang="en-US"/>
              <a:t>EXAMPLE: A major corporation decided to improve its security. It hired consultants, determined </a:t>
            </a:r>
            <a:r>
              <a:rPr lang="en-US">
                <a:solidFill>
                  <a:schemeClr val="accent1">
                    <a:lumMod val="75000"/>
                  </a:schemeClr>
                </a:solidFill>
              </a:rPr>
              <a:t>the threats</a:t>
            </a:r>
            <a:r>
              <a:rPr lang="en-US"/>
              <a:t>, and created a policy. </a:t>
            </a:r>
          </a:p>
          <a:p>
            <a:r>
              <a:rPr lang="en-US"/>
              <a:t>From </a:t>
            </a:r>
            <a:r>
              <a:rPr lang="en-US">
                <a:solidFill>
                  <a:schemeClr val="accent1">
                    <a:lumMod val="75000"/>
                  </a:schemeClr>
                </a:solidFill>
              </a:rPr>
              <a:t>the policy</a:t>
            </a:r>
            <a:r>
              <a:rPr lang="en-US"/>
              <a:t>, the consultants derived several specifications that the security mechanisms had to meet.</a:t>
            </a:r>
          </a:p>
          <a:p>
            <a:r>
              <a:rPr lang="en-US"/>
              <a:t>They then developed a design that would meet </a:t>
            </a:r>
            <a:r>
              <a:rPr lang="en-US">
                <a:solidFill>
                  <a:schemeClr val="accent1">
                    <a:lumMod val="75000"/>
                  </a:schemeClr>
                </a:solidFill>
              </a:rPr>
              <a:t>the specifications</a:t>
            </a:r>
            <a:r>
              <a:rPr lang="en-US"/>
              <a:t>.</a:t>
            </a:r>
          </a:p>
          <a:p>
            <a:r>
              <a:rPr lang="en-US"/>
              <a:t>During </a:t>
            </a:r>
            <a:r>
              <a:rPr lang="en-US">
                <a:solidFill>
                  <a:schemeClr val="accent1">
                    <a:lumMod val="75000"/>
                  </a:schemeClr>
                </a:solidFill>
              </a:rPr>
              <a:t>the implementation </a:t>
            </a:r>
            <a:r>
              <a:rPr lang="en-US"/>
              <a:t>phase, the company discovered that employees could connect modems to the telephones without being detected. </a:t>
            </a:r>
          </a:p>
          <a:p>
            <a:r>
              <a:rPr lang="en-US">
                <a:solidFill>
                  <a:schemeClr val="accent1">
                    <a:lumMod val="75000"/>
                  </a:schemeClr>
                </a:solidFill>
              </a:rPr>
              <a:t>The design </a:t>
            </a:r>
            <a:r>
              <a:rPr lang="en-US"/>
              <a:t>required all incoming connections to go through a firewall. The design had to be modified to divide systems into two classes: systems connected to “the outside,” which were put outside the firewall; and all other systems, which were put behind the firewall. The design needed other modifications as well.</a:t>
            </a:r>
          </a:p>
          <a:p>
            <a:r>
              <a:rPr lang="en-US"/>
              <a:t>When the system was deployed, </a:t>
            </a:r>
            <a:r>
              <a:rPr lang="en-US">
                <a:solidFill>
                  <a:schemeClr val="accent1">
                    <a:lumMod val="75000"/>
                  </a:schemeClr>
                </a:solidFill>
              </a:rPr>
              <a:t>the operation and maintenance </a:t>
            </a:r>
            <a:r>
              <a:rPr lang="en-US"/>
              <a:t>phase revealed several unexpected threats.</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47</a:t>
            </a:fld>
            <a:endParaRPr lang="en-US"/>
          </a:p>
        </p:txBody>
      </p:sp>
      <p:pic>
        <p:nvPicPr>
          <p:cNvPr id="7" name="Content Placeholder 6"/>
          <p:cNvPicPr>
            <a:picLocks noChangeAspect="1"/>
          </p:cNvPicPr>
          <p:nvPr/>
        </p:nvPicPr>
        <p:blipFill>
          <a:blip r:embed="rId2"/>
          <a:stretch>
            <a:fillRect/>
          </a:stretch>
        </p:blipFill>
        <p:spPr>
          <a:xfrm>
            <a:off x="7565054" y="112329"/>
            <a:ext cx="4491780" cy="2428740"/>
          </a:xfrm>
          <a:prstGeom prst="rect">
            <a:avLst/>
          </a:prstGeom>
        </p:spPr>
      </p:pic>
    </p:spTree>
    <p:extLst>
      <p:ext uri="{BB962C8B-B14F-4D97-AF65-F5344CB8AC3E}">
        <p14:creationId xmlns:p14="http://schemas.microsoft.com/office/powerpoint/2010/main" val="1458530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94335" y="2723315"/>
            <a:ext cx="10515600" cy="1325563"/>
          </a:xfrm>
        </p:spPr>
        <p:txBody>
          <a:bodyPr/>
          <a:lstStyle/>
          <a:p>
            <a:pPr algn="ctr"/>
            <a:r>
              <a:rPr lang="en-US"/>
              <a:t>Thank you</a:t>
            </a:r>
          </a:p>
        </p:txBody>
      </p:sp>
      <p:sp>
        <p:nvSpPr>
          <p:cNvPr id="4" name="Date Placeholder 3"/>
          <p:cNvSpPr>
            <a:spLocks noGrp="1"/>
          </p:cNvSpPr>
          <p:nvPr>
            <p:ph type="dt" sz="half" idx="10"/>
          </p:nvPr>
        </p:nvSpPr>
        <p:spPr/>
        <p:txBody>
          <a:bodyPr/>
          <a:lstStyle/>
          <a:p>
            <a:fld id="{99EFEA4A-1D65-47B0-B986-435C77D5DCF7}"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48</a:t>
            </a:fld>
            <a:endParaRPr lang="en-US"/>
          </a:p>
        </p:txBody>
      </p:sp>
    </p:spTree>
    <p:extLst>
      <p:ext uri="{BB962C8B-B14F-4D97-AF65-F5344CB8AC3E}">
        <p14:creationId xmlns:p14="http://schemas.microsoft.com/office/powerpoint/2010/main" val="229575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6131" name="Group 3"/>
          <p:cNvGrpSpPr>
            <a:grpSpLocks/>
          </p:cNvGrpSpPr>
          <p:nvPr/>
        </p:nvGrpSpPr>
        <p:grpSpPr bwMode="auto">
          <a:xfrm>
            <a:off x="1828801" y="1143000"/>
            <a:ext cx="8075613" cy="4876800"/>
            <a:chOff x="192" y="816"/>
            <a:chExt cx="5087" cy="3072"/>
          </a:xfrm>
        </p:grpSpPr>
        <p:sp>
          <p:nvSpPr>
            <p:cNvPr id="1456132" name="Text Box 4"/>
            <p:cNvSpPr txBox="1">
              <a:spLocks noChangeArrowheads="1"/>
            </p:cNvSpPr>
            <p:nvPr/>
          </p:nvSpPr>
          <p:spPr bwMode="auto">
            <a:xfrm>
              <a:off x="1190" y="816"/>
              <a:ext cx="1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hlink"/>
                  </a:solidFill>
                  <a:latin typeface="Times New Roman" panose="02020603050405020304" pitchFamily="18" charset="0"/>
                </a:rPr>
                <a:t>Information hiding</a:t>
              </a:r>
            </a:p>
          </p:txBody>
        </p:sp>
        <p:sp>
          <p:nvSpPr>
            <p:cNvPr id="1456133" name="Text Box 5"/>
            <p:cNvSpPr txBox="1">
              <a:spLocks noChangeArrowheads="1"/>
            </p:cNvSpPr>
            <p:nvPr/>
          </p:nvSpPr>
          <p:spPr bwMode="auto">
            <a:xfrm>
              <a:off x="2160" y="1262"/>
              <a:ext cx="72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FF0066"/>
                  </a:solidFill>
                  <a:latin typeface="Blackadder ITC" panose="04020505051007020D02" pitchFamily="82" charset="0"/>
                </a:rPr>
                <a:t>Privacy</a:t>
              </a:r>
            </a:p>
          </p:txBody>
        </p:sp>
        <p:sp>
          <p:nvSpPr>
            <p:cNvPr id="1456134" name="Text Box 6"/>
            <p:cNvSpPr txBox="1">
              <a:spLocks noChangeArrowheads="1"/>
            </p:cNvSpPr>
            <p:nvPr/>
          </p:nvSpPr>
          <p:spPr bwMode="auto">
            <a:xfrm>
              <a:off x="2880" y="960"/>
              <a:ext cx="10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3200">
                  <a:latin typeface="Times New Roman" panose="02020603050405020304" pitchFamily="18" charset="0"/>
                </a:rPr>
                <a:t>Security </a:t>
              </a:r>
            </a:p>
          </p:txBody>
        </p:sp>
        <p:sp>
          <p:nvSpPr>
            <p:cNvPr id="1456135" name="Text Box 7"/>
            <p:cNvSpPr txBox="1">
              <a:spLocks noChangeArrowheads="1"/>
            </p:cNvSpPr>
            <p:nvPr/>
          </p:nvSpPr>
          <p:spPr bwMode="auto">
            <a:xfrm>
              <a:off x="3370" y="2342"/>
              <a:ext cx="8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latin typeface="Showcard Gothic" panose="04020904020102020604" pitchFamily="82" charset="0"/>
                </a:rPr>
                <a:t>Trust</a:t>
              </a:r>
            </a:p>
          </p:txBody>
        </p:sp>
        <p:sp>
          <p:nvSpPr>
            <p:cNvPr id="1456136" name="Text Box 8"/>
            <p:cNvSpPr txBox="1">
              <a:spLocks noChangeArrowheads="1"/>
            </p:cNvSpPr>
            <p:nvPr/>
          </p:nvSpPr>
          <p:spPr bwMode="auto">
            <a:xfrm>
              <a:off x="384" y="1120"/>
              <a:ext cx="13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latin typeface="Times New Roman" panose="02020603050405020304" pitchFamily="18" charset="0"/>
                </a:rPr>
                <a:t>Applications</a:t>
              </a:r>
              <a:r>
                <a:rPr lang="en-US" sz="2400">
                  <a:latin typeface="Times New Roman" panose="02020603050405020304" pitchFamily="18" charset="0"/>
                </a:rPr>
                <a:t> </a:t>
              </a:r>
            </a:p>
          </p:txBody>
        </p:sp>
        <p:sp>
          <p:nvSpPr>
            <p:cNvPr id="1456137" name="Text Box 9"/>
            <p:cNvSpPr txBox="1">
              <a:spLocks noChangeArrowheads="1"/>
            </p:cNvSpPr>
            <p:nvPr/>
          </p:nvSpPr>
          <p:spPr bwMode="auto">
            <a:xfrm>
              <a:off x="576" y="2496"/>
              <a:ext cx="144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200">
                  <a:solidFill>
                    <a:schemeClr val="hlink"/>
                  </a:solidFill>
                  <a:latin typeface="Stencil" panose="040409050D0802020404" pitchFamily="82" charset="0"/>
                </a:rPr>
                <a:t>Policy making</a:t>
              </a:r>
            </a:p>
          </p:txBody>
        </p:sp>
        <p:sp>
          <p:nvSpPr>
            <p:cNvPr id="1456138" name="Text Box 10"/>
            <p:cNvSpPr txBox="1">
              <a:spLocks noChangeArrowheads="1"/>
            </p:cNvSpPr>
            <p:nvPr/>
          </p:nvSpPr>
          <p:spPr bwMode="auto">
            <a:xfrm>
              <a:off x="3610" y="3137"/>
              <a:ext cx="1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003300"/>
                  </a:solidFill>
                </a:rPr>
                <a:t>Formal models</a:t>
              </a:r>
            </a:p>
          </p:txBody>
        </p:sp>
        <p:sp>
          <p:nvSpPr>
            <p:cNvPr id="1456139" name="Text Box 11"/>
            <p:cNvSpPr txBox="1">
              <a:spLocks noChangeArrowheads="1"/>
            </p:cNvSpPr>
            <p:nvPr/>
          </p:nvSpPr>
          <p:spPr bwMode="auto">
            <a:xfrm>
              <a:off x="3936" y="1200"/>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1">
                  <a:solidFill>
                    <a:schemeClr val="folHlink"/>
                  </a:solidFill>
                  <a:latin typeface="Arial" panose="020B0604020202020204" pitchFamily="34" charset="0"/>
                </a:rPr>
                <a:t>Negotiation</a:t>
              </a:r>
              <a:r>
                <a:rPr lang="en-US" sz="2400" b="1">
                  <a:latin typeface="Arial" panose="020B0604020202020204" pitchFamily="34" charset="0"/>
                </a:rPr>
                <a:t> </a:t>
              </a:r>
            </a:p>
          </p:txBody>
        </p:sp>
        <p:sp>
          <p:nvSpPr>
            <p:cNvPr id="1456140" name="Text Box 12"/>
            <p:cNvSpPr txBox="1">
              <a:spLocks noChangeArrowheads="1"/>
            </p:cNvSpPr>
            <p:nvPr/>
          </p:nvSpPr>
          <p:spPr bwMode="auto">
            <a:xfrm>
              <a:off x="2640" y="3600"/>
              <a:ext cx="15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3399FF"/>
                  </a:solidFill>
                  <a:latin typeface="Trebuchet MS" panose="020B0603020202020204" pitchFamily="34" charset="0"/>
                </a:rPr>
                <a:t>Network security</a:t>
              </a:r>
            </a:p>
          </p:txBody>
        </p:sp>
        <p:sp>
          <p:nvSpPr>
            <p:cNvPr id="1456141" name="Text Box 13"/>
            <p:cNvSpPr txBox="1">
              <a:spLocks noChangeArrowheads="1"/>
            </p:cNvSpPr>
            <p:nvPr/>
          </p:nvSpPr>
          <p:spPr bwMode="auto">
            <a:xfrm>
              <a:off x="2544" y="2896"/>
              <a:ext cx="1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990000"/>
                  </a:solidFill>
                  <a:latin typeface="Times New Roman" panose="02020603050405020304" pitchFamily="18" charset="0"/>
                </a:rPr>
                <a:t>Anonymity</a:t>
              </a:r>
              <a:r>
                <a:rPr lang="en-US" sz="2400">
                  <a:solidFill>
                    <a:srgbClr val="990000"/>
                  </a:solidFill>
                  <a:latin typeface="Times New Roman" panose="02020603050405020304" pitchFamily="18" charset="0"/>
                </a:rPr>
                <a:t> </a:t>
              </a:r>
            </a:p>
          </p:txBody>
        </p:sp>
        <p:sp>
          <p:nvSpPr>
            <p:cNvPr id="1456142" name="Text Box 14"/>
            <p:cNvSpPr txBox="1">
              <a:spLocks noChangeArrowheads="1"/>
            </p:cNvSpPr>
            <p:nvPr/>
          </p:nvSpPr>
          <p:spPr bwMode="auto">
            <a:xfrm>
              <a:off x="3072" y="1536"/>
              <a:ext cx="13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99FF66"/>
                  </a:solidFill>
                  <a:latin typeface="Baskerville Old Face" panose="02020602080505020303" pitchFamily="18" charset="0"/>
                </a:rPr>
                <a:t>Access control</a:t>
              </a:r>
            </a:p>
          </p:txBody>
        </p:sp>
        <p:sp>
          <p:nvSpPr>
            <p:cNvPr id="1456143" name="Text Box 15"/>
            <p:cNvSpPr txBox="1">
              <a:spLocks noChangeArrowheads="1"/>
            </p:cNvSpPr>
            <p:nvPr/>
          </p:nvSpPr>
          <p:spPr bwMode="auto">
            <a:xfrm>
              <a:off x="192" y="2072"/>
              <a:ext cx="20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FF99CC"/>
                  </a:solidFill>
                  <a:latin typeface="Bradley Hand ITC" panose="03070402050302030203" pitchFamily="66" charset="0"/>
                </a:rPr>
                <a:t>Semantic web security</a:t>
              </a:r>
              <a:r>
                <a:rPr lang="en-US" sz="2800" b="1">
                  <a:latin typeface="Times New Roman" panose="02020603050405020304" pitchFamily="18" charset="0"/>
                </a:rPr>
                <a:t> </a:t>
              </a:r>
            </a:p>
          </p:txBody>
        </p:sp>
        <p:sp>
          <p:nvSpPr>
            <p:cNvPr id="1456144" name="Text Box 16"/>
            <p:cNvSpPr txBox="1">
              <a:spLocks noChangeArrowheads="1"/>
            </p:cNvSpPr>
            <p:nvPr/>
          </p:nvSpPr>
          <p:spPr bwMode="auto">
            <a:xfrm>
              <a:off x="4128" y="2544"/>
              <a:ext cx="1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FF6600"/>
                  </a:solidFill>
                  <a:latin typeface="Times New Roman" panose="02020603050405020304" pitchFamily="18" charset="0"/>
                </a:rPr>
                <a:t>Encryption</a:t>
              </a:r>
              <a:r>
                <a:rPr lang="en-US" sz="2400">
                  <a:latin typeface="Times New Roman" panose="02020603050405020304" pitchFamily="18" charset="0"/>
                </a:rPr>
                <a:t> </a:t>
              </a:r>
            </a:p>
          </p:txBody>
        </p:sp>
        <p:sp>
          <p:nvSpPr>
            <p:cNvPr id="1456145" name="Text Box 17"/>
            <p:cNvSpPr txBox="1">
              <a:spLocks noChangeArrowheads="1"/>
            </p:cNvSpPr>
            <p:nvPr/>
          </p:nvSpPr>
          <p:spPr bwMode="auto">
            <a:xfrm>
              <a:off x="528" y="2880"/>
              <a:ext cx="12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FF5050"/>
                  </a:solidFill>
                  <a:latin typeface="Script MT Bold" panose="03040602040607080904" pitchFamily="66" charset="0"/>
                </a:rPr>
                <a:t>Data mining</a:t>
              </a:r>
            </a:p>
          </p:txBody>
        </p:sp>
        <p:sp>
          <p:nvSpPr>
            <p:cNvPr id="1456146" name="Text Box 18"/>
            <p:cNvSpPr txBox="1">
              <a:spLocks noChangeArrowheads="1"/>
            </p:cNvSpPr>
            <p:nvPr/>
          </p:nvSpPr>
          <p:spPr bwMode="auto">
            <a:xfrm>
              <a:off x="1440" y="3284"/>
              <a:ext cx="17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FF9900"/>
                  </a:solidFill>
                  <a:latin typeface="Script MT Bold" panose="03040602040607080904" pitchFamily="66" charset="0"/>
                </a:rPr>
                <a:t>System monitoring</a:t>
              </a:r>
            </a:p>
          </p:txBody>
        </p:sp>
        <p:sp>
          <p:nvSpPr>
            <p:cNvPr id="1456147" name="Text Box 19"/>
            <p:cNvSpPr txBox="1">
              <a:spLocks noChangeArrowheads="1"/>
            </p:cNvSpPr>
            <p:nvPr/>
          </p:nvSpPr>
          <p:spPr bwMode="auto">
            <a:xfrm>
              <a:off x="1857" y="2614"/>
              <a:ext cx="1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1">
                  <a:solidFill>
                    <a:srgbClr val="CCFF33"/>
                  </a:solidFill>
                  <a:latin typeface="Verdana" panose="020B0604030504040204" pitchFamily="34" charset="0"/>
                </a:rPr>
                <a:t>Computer epidemic</a:t>
              </a:r>
              <a:r>
                <a:rPr lang="en-US" sz="2400" b="1">
                  <a:solidFill>
                    <a:srgbClr val="CCFF33"/>
                  </a:solidFill>
                  <a:latin typeface="Times New Roman" panose="02020603050405020304" pitchFamily="18" charset="0"/>
                </a:rPr>
                <a:t> </a:t>
              </a:r>
            </a:p>
          </p:txBody>
        </p:sp>
        <p:sp>
          <p:nvSpPr>
            <p:cNvPr id="1456148" name="Text Box 20"/>
            <p:cNvSpPr txBox="1">
              <a:spLocks noChangeArrowheads="1"/>
            </p:cNvSpPr>
            <p:nvPr/>
          </p:nvSpPr>
          <p:spPr bwMode="auto">
            <a:xfrm>
              <a:off x="1632" y="1728"/>
              <a:ext cx="13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000">
                  <a:latin typeface="Algerian" panose="04020705040A02060702" pitchFamily="82" charset="0"/>
                </a:rPr>
                <a:t>Data provenance </a:t>
              </a:r>
            </a:p>
          </p:txBody>
        </p:sp>
        <p:sp>
          <p:nvSpPr>
            <p:cNvPr id="1456149" name="Text Box 21"/>
            <p:cNvSpPr txBox="1">
              <a:spLocks noChangeArrowheads="1"/>
            </p:cNvSpPr>
            <p:nvPr/>
          </p:nvSpPr>
          <p:spPr bwMode="auto">
            <a:xfrm>
              <a:off x="2352" y="2160"/>
              <a:ext cx="6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6600FF"/>
                  </a:solidFill>
                  <a:latin typeface="Tempus Sans ITC" panose="04020404030D07020202" pitchFamily="82" charset="0"/>
                </a:rPr>
                <a:t>Fraud</a:t>
              </a:r>
            </a:p>
          </p:txBody>
        </p:sp>
        <p:sp>
          <p:nvSpPr>
            <p:cNvPr id="1456150" name="Text Box 22"/>
            <p:cNvSpPr txBox="1">
              <a:spLocks noChangeArrowheads="1"/>
            </p:cNvSpPr>
            <p:nvPr/>
          </p:nvSpPr>
          <p:spPr bwMode="auto">
            <a:xfrm>
              <a:off x="3610" y="1894"/>
              <a:ext cx="10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a:solidFill>
                    <a:srgbClr val="FF9900"/>
                  </a:solidFill>
                  <a:latin typeface="Script MT Bold" panose="03040602040607080904" pitchFamily="66" charset="0"/>
                </a:rPr>
                <a:t>Biometrics</a:t>
              </a:r>
            </a:p>
          </p:txBody>
        </p:sp>
        <p:sp>
          <p:nvSpPr>
            <p:cNvPr id="1456151" name="Rectangle 23"/>
            <p:cNvSpPr>
              <a:spLocks noChangeArrowheads="1"/>
            </p:cNvSpPr>
            <p:nvPr/>
          </p:nvSpPr>
          <p:spPr bwMode="auto">
            <a:xfrm>
              <a:off x="624" y="1584"/>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rgbClr val="3366FF"/>
                  </a:solidFill>
                  <a:latin typeface="Times" panose="02020603050405020304" pitchFamily="18" charset="0"/>
                </a:rPr>
                <a:t>Integrity</a:t>
              </a:r>
            </a:p>
          </p:txBody>
        </p:sp>
        <p:sp>
          <p:nvSpPr>
            <p:cNvPr id="1456152" name="Rectangle 24"/>
            <p:cNvSpPr>
              <a:spLocks noChangeArrowheads="1"/>
            </p:cNvSpPr>
            <p:nvPr/>
          </p:nvSpPr>
          <p:spPr bwMode="auto">
            <a:xfrm>
              <a:off x="480" y="3600"/>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Arial" panose="020B0604020202020204" pitchFamily="34" charset="0"/>
                </a:rPr>
                <a:t>Vulnerabilities</a:t>
              </a:r>
            </a:p>
          </p:txBody>
        </p:sp>
        <p:sp>
          <p:nvSpPr>
            <p:cNvPr id="1456153" name="Rectangle 25"/>
            <p:cNvSpPr>
              <a:spLocks noChangeArrowheads="1"/>
            </p:cNvSpPr>
            <p:nvPr/>
          </p:nvSpPr>
          <p:spPr bwMode="auto">
            <a:xfrm>
              <a:off x="4512" y="1632"/>
              <a:ext cx="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accent2"/>
                  </a:solidFill>
                  <a:latin typeface="Arial" panose="020B0604020202020204" pitchFamily="34" charset="0"/>
                </a:rPr>
                <a:t>Threats</a:t>
              </a:r>
            </a:p>
          </p:txBody>
        </p:sp>
      </p:grpSp>
      <p:sp>
        <p:nvSpPr>
          <p:cNvPr id="2" name="Date Placeholder 1"/>
          <p:cNvSpPr>
            <a:spLocks noGrp="1"/>
          </p:cNvSpPr>
          <p:nvPr>
            <p:ph type="dt" sz="half" idx="10"/>
          </p:nvPr>
        </p:nvSpPr>
        <p:spPr/>
        <p:txBody>
          <a:bodyPr/>
          <a:lstStyle/>
          <a:p>
            <a:fld id="{1CF20DB6-AB3C-49F0-A56E-C3BD9B76BC98}" type="datetime1">
              <a:rPr lang="en-US" smtClean="0"/>
              <a:t>1/17/2022</a:t>
            </a:fld>
            <a:endParaRPr lang="en-US"/>
          </a:p>
        </p:txBody>
      </p:sp>
      <p:sp>
        <p:nvSpPr>
          <p:cNvPr id="3" name="Footer Placeholder 2"/>
          <p:cNvSpPr>
            <a:spLocks noGrp="1"/>
          </p:cNvSpPr>
          <p:nvPr>
            <p:ph type="ftr" sz="quarter" idx="11"/>
          </p:nvPr>
        </p:nvSpPr>
        <p:spPr/>
        <p:txBody>
          <a:bodyPr/>
          <a:lstStyle/>
          <a:p>
            <a:r>
              <a:rPr lang="en-US"/>
              <a:t>Information Security</a:t>
            </a:r>
          </a:p>
        </p:txBody>
      </p:sp>
      <p:sp>
        <p:nvSpPr>
          <p:cNvPr id="4" name="Slide Number Placeholder 3"/>
          <p:cNvSpPr>
            <a:spLocks noGrp="1"/>
          </p:cNvSpPr>
          <p:nvPr>
            <p:ph type="sldNum" sz="quarter" idx="12"/>
          </p:nvPr>
        </p:nvSpPr>
        <p:spPr/>
        <p:txBody>
          <a:bodyPr/>
          <a:lstStyle/>
          <a:p>
            <a:fld id="{A2905C8A-9E53-4F3D-A5AA-8235B22B2B48}" type="slidenum">
              <a:rPr lang="en-US" smtClean="0"/>
              <a:t>5</a:t>
            </a:fld>
            <a:endParaRPr lang="en-US"/>
          </a:p>
        </p:txBody>
      </p:sp>
    </p:spTree>
    <p:extLst>
      <p:ext uri="{BB962C8B-B14F-4D97-AF65-F5344CB8AC3E}">
        <p14:creationId xmlns:p14="http://schemas.microsoft.com/office/powerpoint/2010/main" val="281143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Security in Practices- </a:t>
            </a:r>
            <a:r>
              <a:rPr lang="en-US" b="1">
                <a:latin typeface="Times New Roman" panose="02020603050405020304" pitchFamily="18" charset="0"/>
                <a:cs typeface="Times New Roman" panose="02020603050405020304" pitchFamily="18" charset="0"/>
              </a:rPr>
              <a:t>From CSI/FBI Report</a:t>
            </a:r>
            <a:endParaRPr lang="en-US"/>
          </a:p>
        </p:txBody>
      </p:sp>
      <p:sp>
        <p:nvSpPr>
          <p:cNvPr id="6" name="Content Placeholder 5"/>
          <p:cNvSpPr>
            <a:spLocks noGrp="1"/>
          </p:cNvSpPr>
          <p:nvPr>
            <p:ph idx="1"/>
          </p:nvPr>
        </p:nvSpPr>
        <p:spPr/>
        <p:txBody>
          <a:bodyPr>
            <a:noAutofit/>
          </a:bodyPr>
          <a:lstStyle/>
          <a:p>
            <a:r>
              <a:rPr lang="en-US" sz="1500">
                <a:latin typeface="Times New Roman" panose="02020603050405020304" pitchFamily="18" charset="0"/>
                <a:cs typeface="Times New Roman" panose="02020603050405020304" pitchFamily="18" charset="0"/>
              </a:rPr>
              <a:t>90% detected computer security breaches within the last year</a:t>
            </a:r>
          </a:p>
          <a:p>
            <a:r>
              <a:rPr lang="en-US" sz="1500">
                <a:latin typeface="Times New Roman" panose="02020603050405020304" pitchFamily="18" charset="0"/>
                <a:cs typeface="Times New Roman" panose="02020603050405020304" pitchFamily="18" charset="0"/>
              </a:rPr>
              <a:t> 80% acknowledged financial losses </a:t>
            </a:r>
          </a:p>
          <a:p>
            <a:r>
              <a:rPr lang="en-US" sz="1500">
                <a:latin typeface="Times New Roman" panose="02020603050405020304" pitchFamily="18" charset="0"/>
                <a:cs typeface="Times New Roman" panose="02020603050405020304" pitchFamily="18" charset="0"/>
              </a:rPr>
              <a:t> 44% were willing and/or able to quantify their financial losses.</a:t>
            </a:r>
          </a:p>
          <a:p>
            <a:r>
              <a:rPr lang="en-US" sz="1500">
                <a:latin typeface="Times New Roman" panose="02020603050405020304" pitchFamily="18" charset="0"/>
                <a:cs typeface="Times New Roman" panose="02020603050405020304" pitchFamily="18" charset="0"/>
              </a:rPr>
              <a:t>The most serious financial losses occurred through theft of proprietary information and financial fraud</a:t>
            </a:r>
          </a:p>
          <a:p>
            <a:r>
              <a:rPr lang="en-US" sz="1500">
                <a:latin typeface="Times New Roman" panose="02020603050405020304" pitchFamily="18" charset="0"/>
                <a:cs typeface="Times New Roman" panose="02020603050405020304" pitchFamily="18" charset="0"/>
              </a:rPr>
              <a:t>34% reported the intrusions to law enforcement.</a:t>
            </a:r>
          </a:p>
          <a:p>
            <a:pPr>
              <a:lnSpc>
                <a:spcPct val="80000"/>
              </a:lnSpc>
            </a:pPr>
            <a:r>
              <a:rPr lang="en-US" sz="1500">
                <a:latin typeface="Times New Roman" panose="02020603050405020304" pitchFamily="18" charset="0"/>
                <a:cs typeface="Times New Roman" panose="02020603050405020304" pitchFamily="18" charset="0"/>
              </a:rPr>
              <a:t>40% detected external penetration</a:t>
            </a:r>
          </a:p>
          <a:p>
            <a:pPr>
              <a:lnSpc>
                <a:spcPct val="80000"/>
              </a:lnSpc>
            </a:pPr>
            <a:r>
              <a:rPr lang="en-US" sz="1500">
                <a:latin typeface="Times New Roman" panose="02020603050405020304" pitchFamily="18" charset="0"/>
                <a:cs typeface="Times New Roman" panose="02020603050405020304" pitchFamily="18" charset="0"/>
              </a:rPr>
              <a:t>40% detected denial of service attacks. </a:t>
            </a:r>
          </a:p>
          <a:p>
            <a:pPr>
              <a:lnSpc>
                <a:spcPct val="80000"/>
              </a:lnSpc>
            </a:pPr>
            <a:r>
              <a:rPr lang="en-US" sz="1500">
                <a:latin typeface="Times New Roman" panose="02020603050405020304" pitchFamily="18" charset="0"/>
                <a:cs typeface="Times New Roman" panose="02020603050405020304" pitchFamily="18" charset="0"/>
              </a:rPr>
              <a:t>78% detected employee abuse of Internet access privileges </a:t>
            </a:r>
          </a:p>
          <a:p>
            <a:pPr>
              <a:lnSpc>
                <a:spcPct val="80000"/>
              </a:lnSpc>
            </a:pPr>
            <a:r>
              <a:rPr lang="en-US" sz="1500">
                <a:latin typeface="Times New Roman" panose="02020603050405020304" pitchFamily="18" charset="0"/>
                <a:cs typeface="Times New Roman" panose="02020603050405020304" pitchFamily="18" charset="0"/>
              </a:rPr>
              <a:t>85% percent detected computer viruses. </a:t>
            </a:r>
          </a:p>
          <a:p>
            <a:pPr>
              <a:lnSpc>
                <a:spcPct val="80000"/>
              </a:lnSpc>
            </a:pPr>
            <a:r>
              <a:rPr lang="en-US" sz="1500">
                <a:latin typeface="Times New Roman" panose="02020603050405020304" pitchFamily="18" charset="0"/>
                <a:cs typeface="Times New Roman" panose="02020603050405020304" pitchFamily="18" charset="0"/>
              </a:rPr>
              <a:t>38% suffered unauthorized access or misuse on their Web sites.</a:t>
            </a:r>
            <a:br>
              <a:rPr lang="en-US" sz="1500">
                <a:latin typeface="Times New Roman" panose="02020603050405020304" pitchFamily="18" charset="0"/>
                <a:cs typeface="Times New Roman" panose="02020603050405020304" pitchFamily="18" charset="0"/>
              </a:rPr>
            </a:br>
            <a:r>
              <a:rPr lang="en-US" sz="1500">
                <a:latin typeface="Times New Roman" panose="02020603050405020304" pitchFamily="18" charset="0"/>
                <a:cs typeface="Times New Roman" panose="02020603050405020304" pitchFamily="18" charset="0"/>
              </a:rPr>
              <a:t>	[includes insider attacks]</a:t>
            </a:r>
          </a:p>
          <a:p>
            <a:pPr>
              <a:lnSpc>
                <a:spcPct val="80000"/>
              </a:lnSpc>
            </a:pPr>
            <a:r>
              <a:rPr lang="en-US" sz="1500">
                <a:latin typeface="Times New Roman" panose="02020603050405020304" pitchFamily="18" charset="0"/>
                <a:cs typeface="Times New Roman" panose="02020603050405020304" pitchFamily="18" charset="0"/>
              </a:rPr>
              <a:t>12% reported theft of transaction information. </a:t>
            </a:r>
          </a:p>
          <a:p>
            <a:pPr>
              <a:lnSpc>
                <a:spcPct val="80000"/>
              </a:lnSpc>
            </a:pPr>
            <a:r>
              <a:rPr lang="en-US" sz="1500">
                <a:latin typeface="Times New Roman" panose="02020603050405020304" pitchFamily="18" charset="0"/>
                <a:cs typeface="Times New Roman" panose="02020603050405020304" pitchFamily="18" charset="0"/>
              </a:rPr>
              <a:t>6% percent reported financial fraud</a:t>
            </a:r>
          </a:p>
        </p:txBody>
      </p:sp>
      <p:sp>
        <p:nvSpPr>
          <p:cNvPr id="2" name="Date Placeholder 1"/>
          <p:cNvSpPr>
            <a:spLocks noGrp="1"/>
          </p:cNvSpPr>
          <p:nvPr>
            <p:ph type="dt" sz="half" idx="10"/>
          </p:nvPr>
        </p:nvSpPr>
        <p:spPr/>
        <p:txBody>
          <a:bodyPr/>
          <a:lstStyle/>
          <a:p>
            <a:fld id="{6C5D3AAC-6092-44D8-8745-ACDB3A1046E6}" type="datetime1">
              <a:rPr lang="en-US" smtClean="0"/>
              <a:t>1/17/2022</a:t>
            </a:fld>
            <a:endParaRPr lang="en-US"/>
          </a:p>
        </p:txBody>
      </p:sp>
      <p:sp>
        <p:nvSpPr>
          <p:cNvPr id="3" name="Footer Placeholder 2"/>
          <p:cNvSpPr>
            <a:spLocks noGrp="1"/>
          </p:cNvSpPr>
          <p:nvPr>
            <p:ph type="ftr" sz="quarter" idx="11"/>
          </p:nvPr>
        </p:nvSpPr>
        <p:spPr/>
        <p:txBody>
          <a:bodyPr/>
          <a:lstStyle/>
          <a:p>
            <a:r>
              <a:rPr lang="en-US"/>
              <a:t>Information Security</a:t>
            </a:r>
          </a:p>
        </p:txBody>
      </p:sp>
      <p:sp>
        <p:nvSpPr>
          <p:cNvPr id="4" name="Slide Number Placeholder 3"/>
          <p:cNvSpPr>
            <a:spLocks noGrp="1"/>
          </p:cNvSpPr>
          <p:nvPr>
            <p:ph type="sldNum" sz="quarter" idx="12"/>
          </p:nvPr>
        </p:nvSpPr>
        <p:spPr/>
        <p:txBody>
          <a:bodyPr/>
          <a:lstStyle/>
          <a:p>
            <a:fld id="{A2905C8A-9E53-4F3D-A5AA-8235B22B2B48}" type="slidenum">
              <a:rPr lang="en-US" smtClean="0"/>
              <a:t>6</a:t>
            </a:fld>
            <a:endParaRPr lang="en-US"/>
          </a:p>
        </p:txBody>
      </p:sp>
    </p:spTree>
    <p:extLst>
      <p:ext uri="{BB962C8B-B14F-4D97-AF65-F5344CB8AC3E}">
        <p14:creationId xmlns:p14="http://schemas.microsoft.com/office/powerpoint/2010/main" val="238301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bwMode="auto">
          <a:xfrm>
            <a:off x="1905000" y="304801"/>
            <a:ext cx="8610600" cy="69056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en-US" sz="4000">
                <a:latin typeface="Times New Roman" panose="02020603050405020304" pitchFamily="18" charset="0"/>
                <a:cs typeface="Times New Roman" panose="02020603050405020304" pitchFamily="18" charset="0"/>
              </a:rPr>
              <a:t>Critical Infrastructure Areas</a:t>
            </a:r>
          </a:p>
        </p:txBody>
      </p:sp>
      <p:sp>
        <p:nvSpPr>
          <p:cNvPr id="1439747" name="Rectangle 3"/>
          <p:cNvSpPr>
            <a:spLocks noGrp="1" noChangeArrowheads="1"/>
          </p:cNvSpPr>
          <p:nvPr>
            <p:ph type="body" idx="1"/>
          </p:nvPr>
        </p:nvSpPr>
        <p:spPr>
          <a:xfrm>
            <a:off x="1889125" y="1511300"/>
            <a:ext cx="8377238" cy="5018088"/>
          </a:xfrm>
        </p:spPr>
        <p:txBody>
          <a:bodyPr/>
          <a:lstStyle/>
          <a:p>
            <a:r>
              <a:rPr lang="en-US">
                <a:latin typeface="Times New Roman" panose="02020603050405020304" pitchFamily="18" charset="0"/>
                <a:cs typeface="Times New Roman" panose="02020603050405020304" pitchFamily="18" charset="0"/>
              </a:rPr>
              <a:t>Include:</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pPr lvl="1"/>
            <a:r>
              <a:rPr lang="en-US">
                <a:solidFill>
                  <a:srgbClr val="080808"/>
                </a:solidFill>
                <a:latin typeface="Times New Roman" panose="02020603050405020304" pitchFamily="18" charset="0"/>
                <a:cs typeface="Times New Roman" panose="02020603050405020304" pitchFamily="18" charset="0"/>
              </a:rPr>
              <a:t>Telecommunications</a:t>
            </a:r>
          </a:p>
          <a:p>
            <a:pPr lvl="1"/>
            <a:r>
              <a:rPr lang="en-US">
                <a:solidFill>
                  <a:srgbClr val="080808"/>
                </a:solidFill>
                <a:latin typeface="Times New Roman" panose="02020603050405020304" pitchFamily="18" charset="0"/>
                <a:cs typeface="Times New Roman" panose="02020603050405020304" pitchFamily="18" charset="0"/>
              </a:rPr>
              <a:t>Electrical power systems</a:t>
            </a:r>
          </a:p>
          <a:p>
            <a:pPr lvl="1"/>
            <a:r>
              <a:rPr lang="en-US">
                <a:solidFill>
                  <a:srgbClr val="080808"/>
                </a:solidFill>
                <a:latin typeface="Times New Roman" panose="02020603050405020304" pitchFamily="18" charset="0"/>
                <a:cs typeface="Times New Roman" panose="02020603050405020304" pitchFamily="18" charset="0"/>
              </a:rPr>
              <a:t>Water supply systems</a:t>
            </a:r>
          </a:p>
          <a:p>
            <a:pPr lvl="1"/>
            <a:r>
              <a:rPr lang="en-US">
                <a:solidFill>
                  <a:srgbClr val="080808"/>
                </a:solidFill>
                <a:latin typeface="Times New Roman" panose="02020603050405020304" pitchFamily="18" charset="0"/>
                <a:cs typeface="Times New Roman" panose="02020603050405020304" pitchFamily="18" charset="0"/>
              </a:rPr>
              <a:t>Gas and oil pipelines</a:t>
            </a:r>
          </a:p>
          <a:p>
            <a:pPr lvl="1"/>
            <a:r>
              <a:rPr lang="en-US">
                <a:solidFill>
                  <a:srgbClr val="080808"/>
                </a:solidFill>
                <a:latin typeface="Times New Roman" panose="02020603050405020304" pitchFamily="18" charset="0"/>
                <a:cs typeface="Times New Roman" panose="02020603050405020304" pitchFamily="18" charset="0"/>
              </a:rPr>
              <a:t>Transportation</a:t>
            </a:r>
          </a:p>
          <a:p>
            <a:pPr lvl="1"/>
            <a:r>
              <a:rPr lang="en-US">
                <a:solidFill>
                  <a:srgbClr val="080808"/>
                </a:solidFill>
                <a:latin typeface="Times New Roman" panose="02020603050405020304" pitchFamily="18" charset="0"/>
                <a:cs typeface="Times New Roman" panose="02020603050405020304" pitchFamily="18" charset="0"/>
              </a:rPr>
              <a:t>Government services</a:t>
            </a:r>
          </a:p>
          <a:p>
            <a:pPr lvl="1"/>
            <a:r>
              <a:rPr lang="en-US">
                <a:solidFill>
                  <a:srgbClr val="080808"/>
                </a:solidFill>
                <a:latin typeface="Times New Roman" panose="02020603050405020304" pitchFamily="18" charset="0"/>
                <a:cs typeface="Times New Roman" panose="02020603050405020304" pitchFamily="18" charset="0"/>
              </a:rPr>
              <a:t>Emergency services</a:t>
            </a:r>
          </a:p>
          <a:p>
            <a:pPr lvl="1"/>
            <a:r>
              <a:rPr lang="en-US">
                <a:solidFill>
                  <a:srgbClr val="080808"/>
                </a:solidFill>
                <a:latin typeface="Times New Roman" panose="02020603050405020304" pitchFamily="18" charset="0"/>
                <a:cs typeface="Times New Roman" panose="02020603050405020304" pitchFamily="18" charset="0"/>
              </a:rPr>
              <a:t>Banking and finance</a:t>
            </a:r>
          </a:p>
          <a:p>
            <a:pPr lvl="1"/>
            <a:r>
              <a:rPr lang="en-US">
                <a:solidFill>
                  <a:srgbClr val="080808"/>
                </a:solidFill>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3"/>
          <a:stretch>
            <a:fillRect/>
          </a:stretch>
        </p:blipFill>
        <p:spPr>
          <a:xfrm>
            <a:off x="5727032" y="1102745"/>
            <a:ext cx="6261783" cy="2776396"/>
          </a:xfrm>
          <a:prstGeom prst="rect">
            <a:avLst/>
          </a:prstGeom>
        </p:spPr>
      </p:pic>
    </p:spTree>
    <p:extLst>
      <p:ext uri="{BB962C8B-B14F-4D97-AF65-F5344CB8AC3E}">
        <p14:creationId xmlns:p14="http://schemas.microsoft.com/office/powerpoint/2010/main" val="96496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 Information Security</a:t>
            </a:r>
          </a:p>
        </p:txBody>
      </p:sp>
      <p:sp>
        <p:nvSpPr>
          <p:cNvPr id="3" name="Content Placeholder 2"/>
          <p:cNvSpPr>
            <a:spLocks noGrp="1"/>
          </p:cNvSpPr>
          <p:nvPr>
            <p:ph idx="1"/>
          </p:nvPr>
        </p:nvSpPr>
        <p:spPr/>
        <p:txBody>
          <a:bodyPr/>
          <a:lstStyle/>
          <a:p>
            <a:r>
              <a:rPr lang="en-US"/>
              <a:t>The protection of information and information systems from unauthorized access, use, disclosure, disruption, modification, or destruction in order to provide confidentiality, integrity, and availability. </a:t>
            </a:r>
            <a:r>
              <a:rPr lang="en-US" u="sng"/>
              <a:t>By NIST </a:t>
            </a:r>
          </a:p>
        </p:txBody>
      </p:sp>
      <p:sp>
        <p:nvSpPr>
          <p:cNvPr id="4" name="Date Placeholder 3"/>
          <p:cNvSpPr>
            <a:spLocks noGrp="1"/>
          </p:cNvSpPr>
          <p:nvPr>
            <p:ph type="dt" sz="half" idx="10"/>
          </p:nvPr>
        </p:nvSpPr>
        <p:spPr/>
        <p:txBody>
          <a:bodyPr/>
          <a:lstStyle/>
          <a:p>
            <a:fld id="{4A021350-ECBF-4AC9-BB62-155459E3E000}"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8</a:t>
            </a:fld>
            <a:endParaRPr lang="en-US"/>
          </a:p>
        </p:txBody>
      </p:sp>
    </p:spTree>
    <p:extLst>
      <p:ext uri="{BB962C8B-B14F-4D97-AF65-F5344CB8AC3E}">
        <p14:creationId xmlns:p14="http://schemas.microsoft.com/office/powerpoint/2010/main" val="69499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What is a “</a:t>
            </a:r>
            <a:r>
              <a:rPr lang="en-US" err="1">
                <a:latin typeface="Times New Roman" panose="02020603050405020304" pitchFamily="18" charset="0"/>
                <a:cs typeface="Times New Roman" panose="02020603050405020304" pitchFamily="18" charset="0"/>
              </a:rPr>
              <a:t>Secur</a:t>
            </a:r>
            <a:r>
              <a:rPr lang="pl-PL">
                <a:latin typeface="Times New Roman" panose="02020603050405020304" pitchFamily="18" charset="0"/>
                <a:cs typeface="Times New Roman" panose="02020603050405020304" pitchFamily="18" charset="0"/>
              </a:rPr>
              <a:t>e” Computer System</a:t>
            </a:r>
            <a:r>
              <a:rPr lang="en-US">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Autofit/>
          </a:bodyPr>
          <a:lstStyle/>
          <a:p>
            <a:pPr>
              <a:lnSpc>
                <a:spcPct val="80000"/>
              </a:lnSpc>
            </a:pPr>
            <a:r>
              <a:rPr lang="en-US" sz="1800">
                <a:latin typeface="Times New Roman" panose="02020603050405020304" pitchFamily="18" charset="0"/>
                <a:cs typeface="Times New Roman" panose="02020603050405020304" pitchFamily="18" charset="0"/>
              </a:rPr>
              <a:t>To decide whether a computer system is “secure”, you must first decide what “secure” </a:t>
            </a:r>
            <a:r>
              <a:rPr lang="en-US" sz="1800" i="1">
                <a:latin typeface="Times New Roman" panose="02020603050405020304" pitchFamily="18" charset="0"/>
                <a:cs typeface="Times New Roman" panose="02020603050405020304" pitchFamily="18" charset="0"/>
              </a:rPr>
              <a:t>means to you</a:t>
            </a:r>
            <a:r>
              <a:rPr lang="en-US" sz="1800">
                <a:latin typeface="Times New Roman" panose="02020603050405020304" pitchFamily="18" charset="0"/>
                <a:cs typeface="Times New Roman" panose="02020603050405020304" pitchFamily="18" charset="0"/>
              </a:rPr>
              <a:t>, then identify the threats you care about.</a:t>
            </a:r>
          </a:p>
          <a:p>
            <a:pPr algn="ctr">
              <a:lnSpc>
                <a:spcPct val="80000"/>
              </a:lnSpc>
              <a:buFont typeface="Wingdings" panose="05000000000000000000" pitchFamily="2" charset="2"/>
              <a:buNone/>
            </a:pPr>
            <a:r>
              <a:rPr lang="en-US" sz="1800" b="1">
                <a:solidFill>
                  <a:srgbClr val="FF0000"/>
                </a:solidFill>
                <a:latin typeface="Times New Roman" panose="02020603050405020304" pitchFamily="18" charset="0"/>
                <a:cs typeface="Times New Roman" panose="02020603050405020304" pitchFamily="18" charset="0"/>
              </a:rPr>
              <a:t>You Will Never Own a Perfectly Secure System!</a:t>
            </a:r>
            <a:endParaRPr lang="en-US" sz="1800" b="1">
              <a:latin typeface="Times New Roman" panose="02020603050405020304" pitchFamily="18" charset="0"/>
              <a:cs typeface="Times New Roman" panose="02020603050405020304" pitchFamily="18" charset="0"/>
            </a:endParaRPr>
          </a:p>
          <a:p>
            <a:pPr>
              <a:lnSpc>
                <a:spcPct val="80000"/>
              </a:lnSpc>
            </a:pPr>
            <a:r>
              <a:rPr lang="en-US" sz="1800">
                <a:latin typeface="Times New Roman" panose="02020603050405020304" pitchFamily="18" charset="0"/>
                <a:cs typeface="Times New Roman" panose="02020603050405020304" pitchFamily="18" charset="0"/>
              </a:rPr>
              <a:t>Threats(in Oval) - examples</a:t>
            </a:r>
          </a:p>
          <a:p>
            <a:pPr lvl="1">
              <a:lnSpc>
                <a:spcPct val="80000"/>
              </a:lnSpc>
            </a:pPr>
            <a:r>
              <a:rPr lang="en-US" sz="1800">
                <a:latin typeface="Times New Roman" panose="02020603050405020304" pitchFamily="18" charset="0"/>
                <a:cs typeface="Times New Roman" panose="02020603050405020304" pitchFamily="18" charset="0"/>
              </a:rPr>
              <a:t>Viruses, </a:t>
            </a:r>
            <a:r>
              <a:rPr lang="en-US" sz="1800" err="1">
                <a:latin typeface="Times New Roman" panose="02020603050405020304" pitchFamily="18" charset="0"/>
                <a:cs typeface="Times New Roman" panose="02020603050405020304" pitchFamily="18" charset="0"/>
              </a:rPr>
              <a:t>trojan</a:t>
            </a:r>
            <a:r>
              <a:rPr lang="en-US" sz="1800">
                <a:latin typeface="Times New Roman" panose="02020603050405020304" pitchFamily="18" charset="0"/>
                <a:cs typeface="Times New Roman" panose="02020603050405020304" pitchFamily="18" charset="0"/>
              </a:rPr>
              <a:t> horses, etc.</a:t>
            </a:r>
          </a:p>
          <a:p>
            <a:pPr lvl="1">
              <a:lnSpc>
                <a:spcPct val="80000"/>
              </a:lnSpc>
            </a:pPr>
            <a:r>
              <a:rPr lang="en-US" sz="1800">
                <a:latin typeface="Times New Roman" panose="02020603050405020304" pitchFamily="18" charset="0"/>
                <a:cs typeface="Times New Roman" panose="02020603050405020304" pitchFamily="18" charset="0"/>
              </a:rPr>
              <a:t>Denial of Service</a:t>
            </a:r>
          </a:p>
          <a:p>
            <a:pPr lvl="1">
              <a:lnSpc>
                <a:spcPct val="80000"/>
              </a:lnSpc>
            </a:pPr>
            <a:r>
              <a:rPr lang="en-US" sz="1800">
                <a:latin typeface="Times New Roman" panose="02020603050405020304" pitchFamily="18" charset="0"/>
                <a:cs typeface="Times New Roman" panose="02020603050405020304" pitchFamily="18" charset="0"/>
              </a:rPr>
              <a:t>Stolen Customer Data</a:t>
            </a:r>
          </a:p>
          <a:p>
            <a:pPr lvl="1">
              <a:lnSpc>
                <a:spcPct val="80000"/>
              </a:lnSpc>
            </a:pPr>
            <a:r>
              <a:rPr lang="en-US" sz="1800">
                <a:latin typeface="Times New Roman" panose="02020603050405020304" pitchFamily="18" charset="0"/>
                <a:cs typeface="Times New Roman" panose="02020603050405020304" pitchFamily="18" charset="0"/>
              </a:rPr>
              <a:t>Modified Databases</a:t>
            </a:r>
          </a:p>
          <a:p>
            <a:pPr lvl="1">
              <a:lnSpc>
                <a:spcPct val="80000"/>
              </a:lnSpc>
            </a:pPr>
            <a:r>
              <a:rPr lang="en-US" sz="1800">
                <a:latin typeface="Times New Roman" panose="02020603050405020304" pitchFamily="18" charset="0"/>
                <a:cs typeface="Times New Roman" panose="02020603050405020304" pitchFamily="18" charset="0"/>
              </a:rPr>
              <a:t>Identity Theft and other threats to personal privacy</a:t>
            </a:r>
          </a:p>
          <a:p>
            <a:pPr lvl="1">
              <a:lnSpc>
                <a:spcPct val="80000"/>
              </a:lnSpc>
            </a:pPr>
            <a:r>
              <a:rPr lang="en-US" sz="1800">
                <a:latin typeface="Times New Roman" panose="02020603050405020304" pitchFamily="18" charset="0"/>
                <a:cs typeface="Times New Roman" panose="02020603050405020304" pitchFamily="18" charset="0"/>
              </a:rPr>
              <a:t>Equipment Theft</a:t>
            </a:r>
          </a:p>
          <a:p>
            <a:pPr lvl="1">
              <a:lnSpc>
                <a:spcPct val="80000"/>
              </a:lnSpc>
            </a:pPr>
            <a:r>
              <a:rPr lang="en-US" sz="1800">
                <a:latin typeface="Times New Roman" panose="02020603050405020304" pitchFamily="18" charset="0"/>
                <a:cs typeface="Times New Roman" panose="02020603050405020304" pitchFamily="18" charset="0"/>
              </a:rPr>
              <a:t>Espionage/spying in cyberspace</a:t>
            </a:r>
          </a:p>
          <a:p>
            <a:pPr lvl="1">
              <a:lnSpc>
                <a:spcPct val="80000"/>
              </a:lnSpc>
            </a:pPr>
            <a:r>
              <a:rPr lang="en-US" sz="1800">
                <a:latin typeface="Times New Roman" panose="02020603050405020304" pitchFamily="18" charset="0"/>
                <a:cs typeface="Times New Roman" panose="02020603050405020304" pitchFamily="18" charset="0"/>
              </a:rPr>
              <a:t>Hack-</a:t>
            </a:r>
            <a:r>
              <a:rPr lang="en-US" sz="1800" err="1">
                <a:latin typeface="Times New Roman" panose="02020603050405020304" pitchFamily="18" charset="0"/>
                <a:cs typeface="Times New Roman" panose="02020603050405020304" pitchFamily="18" charset="0"/>
              </a:rPr>
              <a:t>tivism</a:t>
            </a:r>
            <a:endParaRPr lang="en-US" sz="1800">
              <a:latin typeface="Times New Roman" panose="02020603050405020304" pitchFamily="18" charset="0"/>
              <a:cs typeface="Times New Roman" panose="02020603050405020304" pitchFamily="18" charset="0"/>
            </a:endParaRPr>
          </a:p>
          <a:p>
            <a:pPr lvl="1">
              <a:lnSpc>
                <a:spcPct val="80000"/>
              </a:lnSpc>
            </a:pPr>
            <a:r>
              <a:rPr lang="en-US" sz="1800" err="1">
                <a:latin typeface="Times New Roman" panose="02020603050405020304" pitchFamily="18" charset="0"/>
                <a:cs typeface="Times New Roman" panose="02020603050405020304" pitchFamily="18" charset="0"/>
              </a:rPr>
              <a:t>Cyberterrorism</a:t>
            </a:r>
            <a:endParaRPr lang="en-US" sz="1800">
              <a:latin typeface="Times New Roman" panose="02020603050405020304" pitchFamily="18" charset="0"/>
              <a:cs typeface="Times New Roman" panose="02020603050405020304" pitchFamily="18" charset="0"/>
            </a:endParaRPr>
          </a:p>
          <a:p>
            <a:pPr lvl="1">
              <a:lnSpc>
                <a:spcPct val="80000"/>
              </a:lnSpc>
            </a:pPr>
            <a:r>
              <a:rPr lang="en-US" sz="180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4B61B667-08A3-4DA9-9787-01BBEF569F3B}" type="datetime1">
              <a:rPr lang="en-US" smtClean="0"/>
              <a:t>1/17/2022</a:t>
            </a:fld>
            <a:endParaRPr lang="en-US"/>
          </a:p>
        </p:txBody>
      </p:sp>
      <p:sp>
        <p:nvSpPr>
          <p:cNvPr id="5" name="Footer Placeholder 4"/>
          <p:cNvSpPr>
            <a:spLocks noGrp="1"/>
          </p:cNvSpPr>
          <p:nvPr>
            <p:ph type="ftr" sz="quarter" idx="11"/>
          </p:nvPr>
        </p:nvSpPr>
        <p:spPr/>
        <p:txBody>
          <a:bodyPr/>
          <a:lstStyle/>
          <a:p>
            <a:r>
              <a:rPr lang="en-US"/>
              <a:t>Information Security</a:t>
            </a:r>
          </a:p>
        </p:txBody>
      </p:sp>
      <p:sp>
        <p:nvSpPr>
          <p:cNvPr id="6" name="Slide Number Placeholder 5"/>
          <p:cNvSpPr>
            <a:spLocks noGrp="1"/>
          </p:cNvSpPr>
          <p:nvPr>
            <p:ph type="sldNum" sz="quarter" idx="12"/>
          </p:nvPr>
        </p:nvSpPr>
        <p:spPr/>
        <p:txBody>
          <a:bodyPr/>
          <a:lstStyle/>
          <a:p>
            <a:fld id="{A2905C8A-9E53-4F3D-A5AA-8235B22B2B48}" type="slidenum">
              <a:rPr lang="en-US" smtClean="0"/>
              <a:t>9</a:t>
            </a:fld>
            <a:endParaRPr lang="en-US"/>
          </a:p>
        </p:txBody>
      </p:sp>
      <p:grpSp>
        <p:nvGrpSpPr>
          <p:cNvPr id="7" name="Group 4"/>
          <p:cNvGrpSpPr>
            <a:grpSpLocks/>
          </p:cNvGrpSpPr>
          <p:nvPr/>
        </p:nvGrpSpPr>
        <p:grpSpPr bwMode="auto">
          <a:xfrm>
            <a:off x="5823284" y="2970948"/>
            <a:ext cx="6075948" cy="3206015"/>
            <a:chOff x="720" y="1872"/>
            <a:chExt cx="4320" cy="2448"/>
          </a:xfrm>
        </p:grpSpPr>
        <p:graphicFrame>
          <p:nvGraphicFramePr>
            <p:cNvPr id="8" name="Object 5">
              <a:hlinkClick r:id="" action="ppaction://ole?verb=0"/>
            </p:cNvPr>
            <p:cNvGraphicFramePr>
              <a:graphicFrameLocks/>
            </p:cNvGraphicFramePr>
            <p:nvPr/>
          </p:nvGraphicFramePr>
          <p:xfrm>
            <a:off x="1712" y="2208"/>
            <a:ext cx="2176" cy="1710"/>
          </p:xfrm>
          <a:graphic>
            <a:graphicData uri="http://schemas.openxmlformats.org/presentationml/2006/ole">
              <mc:AlternateContent xmlns:mc="http://schemas.openxmlformats.org/markup-compatibility/2006">
                <mc:Choice xmlns:v="urn:schemas-microsoft-com:vml" Requires="v">
                  <p:oleObj spid="_x0000_s25601" name="Microsoft ClipArt Gallery" r:id="rId3" imgW="2990520" imgH="2352600" progId="MS_ClipArt_Gallery">
                    <p:embed/>
                  </p:oleObj>
                </mc:Choice>
                <mc:Fallback>
                  <p:oleObj name="Microsoft ClipArt Gallery" r:id="rId3" imgW="2990520" imgH="23526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 y="2208"/>
                          <a:ext cx="2176" cy="1710"/>
                        </a:xfrm>
                        <a:prstGeom prst="rect">
                          <a:avLst/>
                        </a:prstGeom>
                        <a:solidFill>
                          <a:schemeClr val="accent2"/>
                        </a:solidFill>
                        <a:ln w="12700">
                          <a:solidFill>
                            <a:srgbClr val="F33A0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6"/>
            <p:cNvSpPr>
              <a:spLocks noChangeArrowheads="1"/>
            </p:cNvSpPr>
            <p:nvPr/>
          </p:nvSpPr>
          <p:spPr bwMode="auto">
            <a:xfrm>
              <a:off x="4464" y="2496"/>
              <a:ext cx="576" cy="576"/>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Virus</a:t>
              </a:r>
            </a:p>
          </p:txBody>
        </p:sp>
        <p:sp>
          <p:nvSpPr>
            <p:cNvPr id="10" name="Oval 7"/>
            <p:cNvSpPr>
              <a:spLocks noChangeArrowheads="1"/>
            </p:cNvSpPr>
            <p:nvPr/>
          </p:nvSpPr>
          <p:spPr bwMode="auto">
            <a:xfrm>
              <a:off x="3888" y="3168"/>
              <a:ext cx="816"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Identity</a:t>
              </a:r>
            </a:p>
            <a:p>
              <a:pPr algn="ctr"/>
              <a:r>
                <a:rPr lang="en-US" sz="1800">
                  <a:solidFill>
                    <a:schemeClr val="bg2"/>
                  </a:solidFill>
                  <a:latin typeface="Times New Roman" panose="02020603050405020304" pitchFamily="18" charset="0"/>
                </a:rPr>
                <a:t>Theft</a:t>
              </a:r>
            </a:p>
          </p:txBody>
        </p:sp>
        <p:sp>
          <p:nvSpPr>
            <p:cNvPr id="11" name="Oval 8"/>
            <p:cNvSpPr>
              <a:spLocks noChangeArrowheads="1"/>
            </p:cNvSpPr>
            <p:nvPr/>
          </p:nvSpPr>
          <p:spPr bwMode="auto">
            <a:xfrm>
              <a:off x="2832" y="1872"/>
              <a:ext cx="816"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Denial</a:t>
              </a:r>
            </a:p>
            <a:p>
              <a:pPr algn="ctr"/>
              <a:r>
                <a:rPr lang="en-US" sz="1800">
                  <a:solidFill>
                    <a:schemeClr val="bg2"/>
                  </a:solidFill>
                  <a:latin typeface="Times New Roman" panose="02020603050405020304" pitchFamily="18" charset="0"/>
                </a:rPr>
                <a:t>of</a:t>
              </a:r>
            </a:p>
            <a:p>
              <a:pPr algn="ctr"/>
              <a:r>
                <a:rPr lang="en-US" sz="1800">
                  <a:solidFill>
                    <a:schemeClr val="bg2"/>
                  </a:solidFill>
                  <a:latin typeface="Times New Roman" panose="02020603050405020304" pitchFamily="18" charset="0"/>
                </a:rPr>
                <a:t>Service</a:t>
              </a:r>
              <a:endParaRPr lang="en-US" sz="2400">
                <a:solidFill>
                  <a:schemeClr val="bg2"/>
                </a:solidFill>
                <a:latin typeface="Times New Roman" panose="02020603050405020304" pitchFamily="18" charset="0"/>
              </a:endParaRPr>
            </a:p>
          </p:txBody>
        </p:sp>
        <p:sp>
          <p:nvSpPr>
            <p:cNvPr id="12" name="Oval 9"/>
            <p:cNvSpPr>
              <a:spLocks noChangeArrowheads="1"/>
            </p:cNvSpPr>
            <p:nvPr/>
          </p:nvSpPr>
          <p:spPr bwMode="auto">
            <a:xfrm>
              <a:off x="720" y="2688"/>
              <a:ext cx="768"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Espionage</a:t>
              </a:r>
              <a:endParaRPr lang="en-US" sz="2400">
                <a:solidFill>
                  <a:schemeClr val="bg2"/>
                </a:solidFill>
                <a:latin typeface="Times New Roman" panose="02020603050405020304" pitchFamily="18" charset="0"/>
              </a:endParaRPr>
            </a:p>
          </p:txBody>
        </p:sp>
        <p:sp>
          <p:nvSpPr>
            <p:cNvPr id="13" name="Oval 10"/>
            <p:cNvSpPr>
              <a:spLocks noChangeArrowheads="1"/>
            </p:cNvSpPr>
            <p:nvPr/>
          </p:nvSpPr>
          <p:spPr bwMode="auto">
            <a:xfrm>
              <a:off x="2688" y="3696"/>
              <a:ext cx="816"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Stolen </a:t>
              </a:r>
            </a:p>
            <a:p>
              <a:pPr algn="ctr"/>
              <a:r>
                <a:rPr lang="en-US" sz="1800">
                  <a:solidFill>
                    <a:schemeClr val="bg2"/>
                  </a:solidFill>
                  <a:latin typeface="Times New Roman" panose="02020603050405020304" pitchFamily="18" charset="0"/>
                </a:rPr>
                <a:t>Customer </a:t>
              </a:r>
            </a:p>
            <a:p>
              <a:pPr algn="ctr"/>
              <a:r>
                <a:rPr lang="en-US" sz="1800">
                  <a:solidFill>
                    <a:schemeClr val="bg2"/>
                  </a:solidFill>
                  <a:latin typeface="Times New Roman" panose="02020603050405020304" pitchFamily="18" charset="0"/>
                </a:rPr>
                <a:t>Data</a:t>
              </a:r>
              <a:endParaRPr lang="en-US" sz="2400">
                <a:solidFill>
                  <a:schemeClr val="bg2"/>
                </a:solidFill>
                <a:latin typeface="Times New Roman" panose="02020603050405020304" pitchFamily="18" charset="0"/>
              </a:endParaRPr>
            </a:p>
          </p:txBody>
        </p:sp>
        <p:sp>
          <p:nvSpPr>
            <p:cNvPr id="14" name="Oval 11"/>
            <p:cNvSpPr>
              <a:spLocks noChangeArrowheads="1"/>
            </p:cNvSpPr>
            <p:nvPr/>
          </p:nvSpPr>
          <p:spPr bwMode="auto">
            <a:xfrm>
              <a:off x="3840" y="1920"/>
              <a:ext cx="816"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Modified</a:t>
              </a:r>
            </a:p>
            <a:p>
              <a:pPr algn="ctr"/>
              <a:r>
                <a:rPr lang="en-US" sz="1800">
                  <a:solidFill>
                    <a:schemeClr val="bg2"/>
                  </a:solidFill>
                  <a:latin typeface="Times New Roman" panose="02020603050405020304" pitchFamily="18" charset="0"/>
                </a:rPr>
                <a:t>Databases</a:t>
              </a:r>
              <a:endParaRPr lang="en-US" sz="2400">
                <a:solidFill>
                  <a:schemeClr val="bg2"/>
                </a:solidFill>
                <a:latin typeface="Times New Roman" panose="02020603050405020304" pitchFamily="18" charset="0"/>
              </a:endParaRPr>
            </a:p>
          </p:txBody>
        </p:sp>
        <p:sp>
          <p:nvSpPr>
            <p:cNvPr id="15" name="Oval 12"/>
            <p:cNvSpPr>
              <a:spLocks noChangeArrowheads="1"/>
            </p:cNvSpPr>
            <p:nvPr/>
          </p:nvSpPr>
          <p:spPr bwMode="auto">
            <a:xfrm>
              <a:off x="948" y="1872"/>
              <a:ext cx="1068" cy="672"/>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err="1">
                  <a:solidFill>
                    <a:schemeClr val="bg2"/>
                  </a:solidFill>
                  <a:latin typeface="Times New Roman" panose="02020603050405020304" pitchFamily="18" charset="0"/>
                </a:rPr>
                <a:t>Cyberterrorism</a:t>
              </a:r>
              <a:endParaRPr lang="en-US" sz="2400">
                <a:solidFill>
                  <a:schemeClr val="bg2"/>
                </a:solidFill>
                <a:latin typeface="Times New Roman" panose="02020603050405020304" pitchFamily="18" charset="0"/>
              </a:endParaRPr>
            </a:p>
          </p:txBody>
        </p:sp>
        <p:sp>
          <p:nvSpPr>
            <p:cNvPr id="16" name="Oval 13"/>
            <p:cNvSpPr>
              <a:spLocks noChangeArrowheads="1"/>
            </p:cNvSpPr>
            <p:nvPr/>
          </p:nvSpPr>
          <p:spPr bwMode="auto">
            <a:xfrm>
              <a:off x="1152" y="3504"/>
              <a:ext cx="816" cy="624"/>
            </a:xfrm>
            <a:prstGeom prst="ellipse">
              <a:avLst/>
            </a:prstGeom>
            <a:solidFill>
              <a:schemeClr val="accent2"/>
            </a:solidFill>
            <a:ln w="9525">
              <a:solidFill>
                <a:srgbClr val="F33A0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Times New Roman" panose="02020603050405020304" pitchFamily="18" charset="0"/>
                </a:rPr>
                <a:t>Equipment</a:t>
              </a:r>
            </a:p>
            <a:p>
              <a:pPr algn="ctr"/>
              <a:r>
                <a:rPr lang="en-US" sz="1800">
                  <a:solidFill>
                    <a:schemeClr val="bg2"/>
                  </a:solidFill>
                  <a:latin typeface="Times New Roman" panose="02020603050405020304" pitchFamily="18" charset="0"/>
                </a:rPr>
                <a:t>Theft</a:t>
              </a:r>
              <a:endParaRPr lang="en-US" sz="2400">
                <a:solidFill>
                  <a:schemeClr val="bg2"/>
                </a:solidFill>
                <a:latin typeface="Times New Roman" panose="02020603050405020304" pitchFamily="18" charset="0"/>
              </a:endParaRPr>
            </a:p>
          </p:txBody>
        </p:sp>
      </p:grpSp>
    </p:spTree>
    <p:extLst>
      <p:ext uri="{BB962C8B-B14F-4D97-AF65-F5344CB8AC3E}">
        <p14:creationId xmlns:p14="http://schemas.microsoft.com/office/powerpoint/2010/main" val="2357017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D9160A-C267-4AAB-9527-9C5A5F24C2D9}">
  <ds:schemaRefs>
    <ds:schemaRef ds:uri="http://schemas.microsoft.com/sharepoint/v3/contenttype/forms"/>
  </ds:schemaRefs>
</ds:datastoreItem>
</file>

<file path=customXml/itemProps2.xml><?xml version="1.0" encoding="utf-8"?>
<ds:datastoreItem xmlns:ds="http://schemas.openxmlformats.org/officeDocument/2006/customXml" ds:itemID="{E2A0ADE8-2880-4431-AFCD-127D84482145}">
  <ds:schemaRefs>
    <ds:schemaRef ds:uri="d99a907f-d3cf-4d86-a8e4-943e2be70537"/>
    <ds:schemaRef ds:uri="eef5d95b-3b6e-445f-86bc-bd4e6d5610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8EB42D9-E8E8-4864-BB4F-3F1E151A02F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48</Slides>
  <Notes>23</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Information Security (BTCS06001)</vt:lpstr>
      <vt:lpstr>Myself</vt:lpstr>
      <vt:lpstr>Topics To Be Covered</vt:lpstr>
      <vt:lpstr>Learning Objectives</vt:lpstr>
      <vt:lpstr>PowerPoint Presentation</vt:lpstr>
      <vt:lpstr>Security in Practices- From CSI/FBI Report</vt:lpstr>
      <vt:lpstr>Critical Infrastructure Areas</vt:lpstr>
      <vt:lpstr>Introduction - Information Security</vt:lpstr>
      <vt:lpstr>What is a “Secure” Computer System?</vt:lpstr>
      <vt:lpstr>Basic Components of Security: Confidentiality, Integrity, Availability (CIA)</vt:lpstr>
      <vt:lpstr>Need to Balance CIA</vt:lpstr>
      <vt:lpstr>Confidentiality</vt:lpstr>
      <vt:lpstr>Risks</vt:lpstr>
      <vt:lpstr>Threats to Confidentiality</vt:lpstr>
      <vt:lpstr>Cont…</vt:lpstr>
      <vt:lpstr>Cont…</vt:lpstr>
      <vt:lpstr>Integrity</vt:lpstr>
      <vt:lpstr>Availability </vt:lpstr>
      <vt:lpstr>Revision</vt:lpstr>
      <vt:lpstr>Vulnerabilities, Threats, and Controls</vt:lpstr>
      <vt:lpstr>Cont…</vt:lpstr>
      <vt:lpstr>Visual explanation of basic access control terms </vt:lpstr>
      <vt:lpstr>Types of Threats</vt:lpstr>
      <vt:lpstr>Advanced Persistent Threat (APT)</vt:lpstr>
      <vt:lpstr>Types of Attackers</vt:lpstr>
      <vt:lpstr>PowerPoint Presentation</vt:lpstr>
      <vt:lpstr>Kinds of Threats</vt:lpstr>
      <vt:lpstr>Levels of Vulnerabilities / Threats</vt:lpstr>
      <vt:lpstr>Topics to be covered </vt:lpstr>
      <vt:lpstr>Security policy and Procedures                </vt:lpstr>
      <vt:lpstr>Security policy and Procedures </vt:lpstr>
      <vt:lpstr>Security policy and Procedures </vt:lpstr>
      <vt:lpstr>Example</vt:lpstr>
      <vt:lpstr>Assumptions and Trust</vt:lpstr>
      <vt:lpstr>Assumptions and Trust</vt:lpstr>
      <vt:lpstr>Assurance</vt:lpstr>
      <vt:lpstr>Assurance</vt:lpstr>
      <vt:lpstr>Assurance</vt:lpstr>
      <vt:lpstr>Specification</vt:lpstr>
      <vt:lpstr>Design</vt:lpstr>
      <vt:lpstr>Implementation</vt:lpstr>
      <vt:lpstr>Security Assurance</vt:lpstr>
      <vt:lpstr>Security Assurance</vt:lpstr>
      <vt:lpstr>Operational Issues</vt:lpstr>
      <vt:lpstr>Cost-Benefit Analysis</vt:lpstr>
      <vt:lpstr>The security life cycle</vt:lpstr>
      <vt:lpstr>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TCS</dc:title>
  <dc:creator>Pranita</dc:creator>
  <cp:revision>1</cp:revision>
  <dcterms:created xsi:type="dcterms:W3CDTF">2021-12-01T17:45:42Z</dcterms:created>
  <dcterms:modified xsi:type="dcterms:W3CDTF">2022-01-17T10:42:56Z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