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7" r:id="rId15"/>
    <p:sldId id="269" r:id="rId16"/>
    <p:sldId id="271" r:id="rId17"/>
    <p:sldId id="272" r:id="rId18"/>
    <p:sldId id="286" r:id="rId19"/>
    <p:sldId id="268" r:id="rId20"/>
    <p:sldId id="274" r:id="rId21"/>
    <p:sldId id="276" r:id="rId22"/>
    <p:sldId id="275" r:id="rId23"/>
    <p:sldId id="277" r:id="rId24"/>
    <p:sldId id="278" r:id="rId25"/>
    <p:sldId id="288" r:id="rId26"/>
    <p:sldId id="279" r:id="rId27"/>
    <p:sldId id="280" r:id="rId28"/>
    <p:sldId id="281" r:id="rId29"/>
    <p:sldId id="282" r:id="rId30"/>
    <p:sldId id="283" r:id="rId31"/>
    <p:sldId id="284" r:id="rId32"/>
    <p:sldId id="285" r:id="rId33"/>
    <p:sldId id="292" r:id="rId34"/>
    <p:sldId id="289" r:id="rId35"/>
    <p:sldId id="290" r:id="rId36"/>
    <p:sldId id="291" r:id="rId37"/>
    <p:sldId id="295" r:id="rId38"/>
    <p:sldId id="293" r:id="rId39"/>
    <p:sldId id="294" r:id="rId40"/>
    <p:sldId id="296"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31721-8DE0-404E-8319-F262A0C48292}" v="14" dt="2022-01-20T12:06:19.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JAV HANSOTI - 70362019022" userId="S::aarjav.hansoti@svkmmumbai.onmicrosoft.com::c82d256e-2472-432a-ba54-db8cd45c00f5" providerId="AD" clId="Web-{95831721-8DE0-404E-8319-F262A0C48292}"/>
    <pc:docChg chg="modSld">
      <pc:chgData name="AARJAV HANSOTI - 70362019022" userId="S::aarjav.hansoti@svkmmumbai.onmicrosoft.com::c82d256e-2472-432a-ba54-db8cd45c00f5" providerId="AD" clId="Web-{95831721-8DE0-404E-8319-F262A0C48292}" dt="2022-01-20T12:06:19.715" v="9"/>
      <pc:docMkLst>
        <pc:docMk/>
      </pc:docMkLst>
      <pc:sldChg chg="addSp delSp modSp">
        <pc:chgData name="AARJAV HANSOTI - 70362019022" userId="S::aarjav.hansoti@svkmmumbai.onmicrosoft.com::c82d256e-2472-432a-ba54-db8cd45c00f5" providerId="AD" clId="Web-{95831721-8DE0-404E-8319-F262A0C48292}" dt="2022-01-20T12:06:19.715" v="9"/>
        <pc:sldMkLst>
          <pc:docMk/>
          <pc:sldMk cId="3103785441" sldId="291"/>
        </pc:sldMkLst>
        <pc:spChg chg="add del mod">
          <ac:chgData name="AARJAV HANSOTI - 70362019022" userId="S::aarjav.hansoti@svkmmumbai.onmicrosoft.com::c82d256e-2472-432a-ba54-db8cd45c00f5" providerId="AD" clId="Web-{95831721-8DE0-404E-8319-F262A0C48292}" dt="2022-01-20T12:06:19.715" v="9"/>
          <ac:spMkLst>
            <pc:docMk/>
            <pc:sldMk cId="3103785441" sldId="291"/>
            <ac:spMk id="2" creationId="{CE662D29-11FD-4DB7-88A9-A8B3DB906BAD}"/>
          </ac:spMkLst>
        </pc:spChg>
        <pc:spChg chg="add del">
          <ac:chgData name="AARJAV HANSOTI - 70362019022" userId="S::aarjav.hansoti@svkmmumbai.onmicrosoft.com::c82d256e-2472-432a-ba54-db8cd45c00f5" providerId="AD" clId="Web-{95831721-8DE0-404E-8319-F262A0C48292}" dt="2022-01-20T12:06:04.496" v="5"/>
          <ac:spMkLst>
            <pc:docMk/>
            <pc:sldMk cId="3103785441" sldId="291"/>
            <ac:spMk id="3" creationId="{0EF6C9DF-8A10-4103-AE4F-E94DA1B8815C}"/>
          </ac:spMkLst>
        </pc:spChg>
        <pc:spChg chg="add del">
          <ac:chgData name="AARJAV HANSOTI - 70362019022" userId="S::aarjav.hansoti@svkmmumbai.onmicrosoft.com::c82d256e-2472-432a-ba54-db8cd45c00f5" providerId="AD" clId="Web-{95831721-8DE0-404E-8319-F262A0C48292}" dt="2022-01-20T12:06:13.590" v="8"/>
          <ac:spMkLst>
            <pc:docMk/>
            <pc:sldMk cId="3103785441" sldId="291"/>
            <ac:spMk id="4" creationId="{DB053789-BFDE-4F4A-AD4E-032EA324452D}"/>
          </ac:spMkLst>
        </pc:spChg>
        <pc:spChg chg="add del">
          <ac:chgData name="AARJAV HANSOTI - 70362019022" userId="S::aarjav.hansoti@svkmmumbai.onmicrosoft.com::c82d256e-2472-432a-ba54-db8cd45c00f5" providerId="AD" clId="Web-{95831721-8DE0-404E-8319-F262A0C48292}" dt="2022-01-20T12:06:01.871" v="4"/>
          <ac:spMkLst>
            <pc:docMk/>
            <pc:sldMk cId="3103785441" sldId="291"/>
            <ac:spMk id="5" creationId="{440C706F-73EF-4C38-94D6-C323F14C03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036B4-A03B-49B5-A018-38DBDCB3F9F2}"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21AB1-D29F-401D-9847-B400E92994FD}" type="slidenum">
              <a:rPr lang="en-US" smtClean="0"/>
              <a:t>‹#›</a:t>
            </a:fld>
            <a:endParaRPr lang="en-US"/>
          </a:p>
        </p:txBody>
      </p:sp>
    </p:spTree>
    <p:extLst>
      <p:ext uri="{BB962C8B-B14F-4D97-AF65-F5344CB8AC3E}">
        <p14:creationId xmlns:p14="http://schemas.microsoft.com/office/powerpoint/2010/main" val="211263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set </a:t>
            </a:r>
            <a:r>
              <a:rPr lang="en-US" i="1"/>
              <a:t>A </a:t>
            </a:r>
            <a:r>
              <a:rPr lang="en-US"/>
              <a:t>of </a:t>
            </a:r>
            <a:r>
              <a:rPr lang="en-US" i="1"/>
              <a:t>authentication information , </a:t>
            </a:r>
            <a:r>
              <a:rPr lang="en-US"/>
              <a:t>set </a:t>
            </a:r>
            <a:r>
              <a:rPr lang="en-US" i="1"/>
              <a:t>C </a:t>
            </a:r>
            <a:r>
              <a:rPr lang="en-US"/>
              <a:t>of </a:t>
            </a:r>
            <a:r>
              <a:rPr lang="en-US" i="1"/>
              <a:t>complementary information , </a:t>
            </a:r>
            <a:r>
              <a:rPr lang="en-US"/>
              <a:t>set </a:t>
            </a:r>
            <a:r>
              <a:rPr lang="en-US" i="1"/>
              <a:t>F </a:t>
            </a:r>
            <a:r>
              <a:rPr lang="en-US"/>
              <a:t>of </a:t>
            </a:r>
            <a:r>
              <a:rPr lang="en-US" i="1"/>
              <a:t>complementation functions , </a:t>
            </a:r>
            <a:r>
              <a:rPr lang="en-US"/>
              <a:t>set </a:t>
            </a:r>
            <a:r>
              <a:rPr lang="en-US" i="1"/>
              <a:t>L </a:t>
            </a:r>
            <a:r>
              <a:rPr lang="en-US"/>
              <a:t>of </a:t>
            </a:r>
            <a:r>
              <a:rPr lang="en-US" i="1"/>
              <a:t>authentication functions </a:t>
            </a:r>
            <a:endParaRPr lang="en-US"/>
          </a:p>
        </p:txBody>
      </p:sp>
      <p:sp>
        <p:nvSpPr>
          <p:cNvPr id="4" name="Slide Number Placeholder 3"/>
          <p:cNvSpPr>
            <a:spLocks noGrp="1"/>
          </p:cNvSpPr>
          <p:nvPr>
            <p:ph type="sldNum" sz="quarter" idx="10"/>
          </p:nvPr>
        </p:nvSpPr>
        <p:spPr/>
        <p:txBody>
          <a:bodyPr/>
          <a:lstStyle/>
          <a:p>
            <a:fld id="{40D21AB1-D29F-401D-9847-B400E92994FD}" type="slidenum">
              <a:rPr lang="en-US" smtClean="0"/>
              <a:t>7</a:t>
            </a:fld>
            <a:endParaRPr lang="en-US"/>
          </a:p>
        </p:txBody>
      </p:sp>
    </p:spTree>
    <p:extLst>
      <p:ext uri="{BB962C8B-B14F-4D97-AF65-F5344CB8AC3E}">
        <p14:creationId xmlns:p14="http://schemas.microsoft.com/office/powerpoint/2010/main" val="2070459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o eliminate this vulnerability, newer Linux systems use the </a:t>
            </a:r>
            <a:r>
              <a:rPr lang="en-US" sz="1200" b="1" i="0" kern="1200">
                <a:solidFill>
                  <a:schemeClr val="tx1"/>
                </a:solidFill>
                <a:effectLst/>
                <a:latin typeface="+mn-lt"/>
                <a:ea typeface="+mn-ea"/>
                <a:cs typeface="+mn-cs"/>
              </a:rPr>
              <a:t>/</a:t>
            </a:r>
            <a:r>
              <a:rPr lang="en-US" sz="1200" b="1" i="0" kern="1200" err="1">
                <a:solidFill>
                  <a:schemeClr val="tx1"/>
                </a:solidFill>
                <a:effectLst/>
                <a:latin typeface="+mn-lt"/>
                <a:ea typeface="+mn-ea"/>
                <a:cs typeface="+mn-cs"/>
              </a:rPr>
              <a:t>etc</a:t>
            </a:r>
            <a:r>
              <a:rPr lang="en-US" sz="1200" b="1" i="0" kern="1200">
                <a:solidFill>
                  <a:schemeClr val="tx1"/>
                </a:solidFill>
                <a:effectLst/>
                <a:latin typeface="+mn-lt"/>
                <a:ea typeface="+mn-ea"/>
                <a:cs typeface="+mn-cs"/>
              </a:rPr>
              <a:t>/shadow file</a:t>
            </a:r>
            <a:r>
              <a:rPr lang="en-US" sz="1200" b="0" i="0" kern="1200">
                <a:solidFill>
                  <a:schemeClr val="tx1"/>
                </a:solidFill>
                <a:effectLst/>
                <a:latin typeface="+mn-lt"/>
                <a:ea typeface="+mn-ea"/>
                <a:cs typeface="+mn-cs"/>
              </a:rPr>
              <a:t> to store user passwords instead. Traditional password files are maintained in /</a:t>
            </a:r>
            <a:r>
              <a:rPr lang="en-US" sz="1200" b="0" i="0" kern="1200" err="1">
                <a:solidFill>
                  <a:schemeClr val="tx1"/>
                </a:solidFill>
                <a:effectLst/>
                <a:latin typeface="+mn-lt"/>
                <a:ea typeface="+mn-ea"/>
                <a:cs typeface="+mn-cs"/>
              </a:rPr>
              <a:t>etc</a:t>
            </a:r>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passwd</a:t>
            </a:r>
            <a:r>
              <a:rPr lang="en-US" sz="1200" b="0" i="0" kern="1200">
                <a:solidFill>
                  <a:schemeClr val="tx1"/>
                </a:solidFill>
                <a:effectLst/>
                <a:latin typeface="+mn-lt"/>
                <a:ea typeface="+mn-ea"/>
                <a:cs typeface="+mn-cs"/>
              </a:rPr>
              <a:t>, but the actual hashed passwords are stored in /</a:t>
            </a:r>
            <a:r>
              <a:rPr lang="en-US" sz="1200" b="0" i="0" kern="1200" err="1">
                <a:solidFill>
                  <a:schemeClr val="tx1"/>
                </a:solidFill>
                <a:effectLst/>
                <a:latin typeface="+mn-lt"/>
                <a:ea typeface="+mn-ea"/>
                <a:cs typeface="+mn-cs"/>
              </a:rPr>
              <a:t>etc</a:t>
            </a:r>
            <a:r>
              <a:rPr lang="en-US" sz="1200" b="0" i="0" kern="1200">
                <a:solidFill>
                  <a:schemeClr val="tx1"/>
                </a:solidFill>
                <a:effectLst/>
                <a:latin typeface="+mn-lt"/>
                <a:ea typeface="+mn-ea"/>
                <a:cs typeface="+mn-cs"/>
              </a:rPr>
              <a:t>/shadow.</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Press "Enter" to open up the registry editor to find Windows 10 password in registry. To get to the password, navigate to </a:t>
            </a:r>
            <a:r>
              <a:rPr lang="en-US" sz="1200" b="1" i="0" kern="1200">
                <a:solidFill>
                  <a:schemeClr val="tx1"/>
                </a:solidFill>
                <a:effectLst/>
                <a:latin typeface="+mn-lt"/>
                <a:ea typeface="+mn-ea"/>
                <a:cs typeface="+mn-cs"/>
              </a:rPr>
              <a:t>HKEY_LOCAL_MACHINE\SOFTWARE\Microsoft\Windows NT\</a:t>
            </a:r>
            <a:r>
              <a:rPr lang="en-US" sz="1200" b="1" i="0" kern="1200" err="1">
                <a:solidFill>
                  <a:schemeClr val="tx1"/>
                </a:solidFill>
                <a:effectLst/>
                <a:latin typeface="+mn-lt"/>
                <a:ea typeface="+mn-ea"/>
                <a:cs typeface="+mn-cs"/>
              </a:rPr>
              <a:t>CurrentVersion</a:t>
            </a:r>
            <a:r>
              <a:rPr lang="en-US" sz="1200" b="1" i="0" kern="1200">
                <a:solidFill>
                  <a:schemeClr val="tx1"/>
                </a:solidFill>
                <a:effectLst/>
                <a:latin typeface="+mn-lt"/>
                <a:ea typeface="+mn-ea"/>
                <a:cs typeface="+mn-cs"/>
              </a:rPr>
              <a:t>\</a:t>
            </a:r>
            <a:r>
              <a:rPr lang="en-US" sz="1200" b="1" i="0" kern="1200" err="1">
                <a:solidFill>
                  <a:schemeClr val="tx1"/>
                </a:solidFill>
                <a:effectLst/>
                <a:latin typeface="+mn-lt"/>
                <a:ea typeface="+mn-ea"/>
                <a:cs typeface="+mn-cs"/>
              </a:rPr>
              <a:t>Winlogon</a:t>
            </a:r>
            <a:r>
              <a:rPr lang="en-US" sz="1200" b="1" i="0" kern="1200">
                <a:solidFill>
                  <a:schemeClr val="tx1"/>
                </a:solidFill>
                <a:effectLst/>
                <a:latin typeface="+mn-lt"/>
                <a:ea typeface="+mn-ea"/>
                <a:cs typeface="+mn-cs"/>
              </a:rPr>
              <a:t> and scroll down to "</a:t>
            </a:r>
            <a:r>
              <a:rPr lang="en-US" sz="1200" b="1" i="0" kern="1200" err="1">
                <a:solidFill>
                  <a:schemeClr val="tx1"/>
                </a:solidFill>
                <a:effectLst/>
                <a:latin typeface="+mn-lt"/>
                <a:ea typeface="+mn-ea"/>
                <a:cs typeface="+mn-cs"/>
              </a:rPr>
              <a:t>DefaultPassword</a:t>
            </a:r>
            <a:r>
              <a:rPr lang="en-US" sz="1200" b="0" i="0" kern="1200">
                <a:solidFill>
                  <a:schemeClr val="tx1"/>
                </a:solidFill>
                <a:effectLst/>
                <a:latin typeface="+mn-lt"/>
                <a:ea typeface="+mn-ea"/>
                <a:cs typeface="+mn-cs"/>
              </a:rPr>
              <a:t>." When you double-click on that, a window should pop up that reveals the stored password</a:t>
            </a:r>
            <a:endParaRPr lang="en-US"/>
          </a:p>
        </p:txBody>
      </p:sp>
      <p:sp>
        <p:nvSpPr>
          <p:cNvPr id="4" name="Slide Number Placeholder 3"/>
          <p:cNvSpPr>
            <a:spLocks noGrp="1"/>
          </p:cNvSpPr>
          <p:nvPr>
            <p:ph type="sldNum" sz="quarter" idx="10"/>
          </p:nvPr>
        </p:nvSpPr>
        <p:spPr/>
        <p:txBody>
          <a:bodyPr/>
          <a:lstStyle/>
          <a:p>
            <a:fld id="{40D21AB1-D29F-401D-9847-B400E92994FD}" type="slidenum">
              <a:rPr lang="en-US" smtClean="0"/>
              <a:t>10</a:t>
            </a:fld>
            <a:endParaRPr lang="en-US"/>
          </a:p>
        </p:txBody>
      </p:sp>
    </p:spTree>
    <p:extLst>
      <p:ext uri="{BB962C8B-B14F-4D97-AF65-F5344CB8AC3E}">
        <p14:creationId xmlns:p14="http://schemas.microsoft.com/office/powerpoint/2010/main" val="273975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EBCF4A-6D95-4389-8A96-07309BC856CA}"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309262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BCF4A-6D95-4389-8A96-07309BC856CA}"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209122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BCF4A-6D95-4389-8A96-07309BC856CA}"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108685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BCF4A-6D95-4389-8A96-07309BC856CA}"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26030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BCF4A-6D95-4389-8A96-07309BC856CA}"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18213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EBCF4A-6D95-4389-8A96-07309BC856CA}"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269954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EBCF4A-6D95-4389-8A96-07309BC856CA}"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206712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EBCF4A-6D95-4389-8A96-07309BC856CA}"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168479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BCF4A-6D95-4389-8A96-07309BC856CA}"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381739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BCF4A-6D95-4389-8A96-07309BC856CA}"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26167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BCF4A-6D95-4389-8A96-07309BC856CA}"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FCBE8-FAD4-4BA2-92D9-52F5546FDE73}" type="slidenum">
              <a:rPr lang="en-US" smtClean="0"/>
              <a:t>‹#›</a:t>
            </a:fld>
            <a:endParaRPr lang="en-US"/>
          </a:p>
        </p:txBody>
      </p:sp>
    </p:spTree>
    <p:extLst>
      <p:ext uri="{BB962C8B-B14F-4D97-AF65-F5344CB8AC3E}">
        <p14:creationId xmlns:p14="http://schemas.microsoft.com/office/powerpoint/2010/main" val="361073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BCF4A-6D95-4389-8A96-07309BC856CA}" type="datetimeFigureOut">
              <a:rPr lang="en-US" smtClean="0"/>
              <a:t>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CBE8-FAD4-4BA2-92D9-52F5546FDE73}" type="slidenum">
              <a:rPr lang="en-US" smtClean="0"/>
              <a:t>‹#›</a:t>
            </a:fld>
            <a:endParaRPr lang="en-US"/>
          </a:p>
        </p:txBody>
      </p:sp>
    </p:spTree>
    <p:extLst>
      <p:ext uri="{BB962C8B-B14F-4D97-AF65-F5344CB8AC3E}">
        <p14:creationId xmlns:p14="http://schemas.microsoft.com/office/powerpoint/2010/main" val="364276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anitasadgi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asswordportal.net/" TargetMode="External"/><Relationship Id="rId7" Type="http://schemas.openxmlformats.org/officeDocument/2006/relationships/hyperlink" Target="http://news.bbc.co.uk/2/hi/technology/3639679.stm" TargetMode="External"/><Relationship Id="rId2" Type="http://schemas.openxmlformats.org/officeDocument/2006/relationships/hyperlink" Target="http://www.pwcrack.com/index.shtml" TargetMode="External"/><Relationship Id="rId1" Type="http://schemas.openxmlformats.org/officeDocument/2006/relationships/slideLayout" Target="../slideLayouts/slideLayout2.xml"/><Relationship Id="rId6" Type="http://schemas.openxmlformats.org/officeDocument/2006/relationships/hyperlink" Target="http://www.securityfocus.com/infocus/1192" TargetMode="External"/><Relationship Id="rId5" Type="http://schemas.openxmlformats.org/officeDocument/2006/relationships/hyperlink" Target="http://www.openwall.com/john/" TargetMode="External"/><Relationship Id="rId4" Type="http://schemas.openxmlformats.org/officeDocument/2006/relationships/hyperlink" Target="http://www.atstake.com/products/l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 2 Authentication</a:t>
            </a:r>
          </a:p>
        </p:txBody>
      </p:sp>
      <p:sp>
        <p:nvSpPr>
          <p:cNvPr id="3" name="Subtitle 2"/>
          <p:cNvSpPr>
            <a:spLocks noGrp="1"/>
          </p:cNvSpPr>
          <p:nvPr>
            <p:ph type="subTitle" idx="1"/>
          </p:nvPr>
        </p:nvSpPr>
        <p:spPr>
          <a:xfrm>
            <a:off x="1524000" y="3602037"/>
            <a:ext cx="9144000" cy="2105743"/>
          </a:xfrm>
        </p:spPr>
        <p:txBody>
          <a:bodyPr>
            <a:normAutofit fontScale="85000" lnSpcReduction="20000"/>
          </a:bodyPr>
          <a:lstStyle/>
          <a:p>
            <a:r>
              <a:rPr lang="en-US"/>
              <a:t>By</a:t>
            </a:r>
          </a:p>
          <a:p>
            <a:r>
              <a:rPr lang="en-US"/>
              <a:t>Prof. Pranita </a:t>
            </a:r>
            <a:r>
              <a:rPr lang="en-US" err="1"/>
              <a:t>Binnar</a:t>
            </a:r>
            <a:r>
              <a:rPr lang="en-US"/>
              <a:t> (Research Scholar, Ph.D. Pursuing)</a:t>
            </a:r>
          </a:p>
          <a:p>
            <a:r>
              <a:rPr lang="en-US"/>
              <a:t>Visiting Faculty, Dept. of Computer Engineering</a:t>
            </a:r>
          </a:p>
          <a:p>
            <a:r>
              <a:rPr lang="en-US"/>
              <a:t>NMIMS, </a:t>
            </a:r>
            <a:r>
              <a:rPr lang="en-US" err="1"/>
              <a:t>Navi</a:t>
            </a:r>
            <a:r>
              <a:rPr lang="en-US"/>
              <a:t> Mumbai Campus </a:t>
            </a:r>
          </a:p>
          <a:p>
            <a:r>
              <a:rPr lang="en-US"/>
              <a:t>Email Contact – </a:t>
            </a:r>
            <a:r>
              <a:rPr lang="en-US">
                <a:hlinkClick r:id="rId2"/>
              </a:rPr>
              <a:t>pranitasadgir@gmail.com</a:t>
            </a:r>
            <a:endParaRPr lang="en-US"/>
          </a:p>
          <a:p>
            <a:r>
              <a:rPr lang="en-US"/>
              <a:t>Contact No. - 9699502992</a:t>
            </a:r>
          </a:p>
        </p:txBody>
      </p:sp>
    </p:spTree>
    <p:extLst>
      <p:ext uri="{BB962C8B-B14F-4D97-AF65-F5344CB8AC3E}">
        <p14:creationId xmlns:p14="http://schemas.microsoft.com/office/powerpoint/2010/main" val="69321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endParaRPr lang="en-US">
              <a:latin typeface="Times New Roman" charset="0"/>
            </a:endParaRPr>
          </a:p>
        </p:txBody>
      </p:sp>
      <p:sp>
        <p:nvSpPr>
          <p:cNvPr id="20483" name="Rectangle 2"/>
          <p:cNvSpPr>
            <a:spLocks noGrp="1" noChangeArrowheads="1"/>
          </p:cNvSpPr>
          <p:nvPr>
            <p:ph type="title"/>
          </p:nvPr>
        </p:nvSpPr>
        <p:spPr/>
        <p:txBody>
          <a:bodyPr/>
          <a:lstStyle/>
          <a:p>
            <a:pPr eaLnBrk="1" hangingPunct="1"/>
            <a:r>
              <a:rPr lang="en-US"/>
              <a:t>Why Passwords?</a:t>
            </a:r>
          </a:p>
        </p:txBody>
      </p:sp>
      <p:sp>
        <p:nvSpPr>
          <p:cNvPr id="158723" name="Rectangle 3"/>
          <p:cNvSpPr>
            <a:spLocks noGrp="1" noChangeArrowheads="1"/>
          </p:cNvSpPr>
          <p:nvPr>
            <p:ph type="body" idx="1"/>
          </p:nvPr>
        </p:nvSpPr>
        <p:spPr/>
        <p:txBody>
          <a:bodyPr/>
          <a:lstStyle/>
          <a:p>
            <a:pPr>
              <a:spcAft>
                <a:spcPts val="600"/>
              </a:spcAft>
            </a:pPr>
            <a:r>
              <a:rPr lang="en-US"/>
              <a:t>Why is “something you know” more popular than “something you have” and “something you are”?</a:t>
            </a:r>
          </a:p>
          <a:p>
            <a:pPr>
              <a:spcAft>
                <a:spcPts val="600"/>
              </a:spcAft>
            </a:pPr>
            <a:r>
              <a:rPr lang="en-US" b="1">
                <a:solidFill>
                  <a:schemeClr val="accent2"/>
                </a:solidFill>
              </a:rPr>
              <a:t>Cost</a:t>
            </a:r>
            <a:r>
              <a:rPr lang="en-US"/>
              <a:t>: passwords are free</a:t>
            </a:r>
          </a:p>
          <a:p>
            <a:pPr>
              <a:spcAft>
                <a:spcPts val="600"/>
              </a:spcAft>
            </a:pPr>
            <a:r>
              <a:rPr lang="en-US" b="1">
                <a:solidFill>
                  <a:schemeClr val="accent2"/>
                </a:solidFill>
              </a:rPr>
              <a:t>Convenience</a:t>
            </a:r>
            <a:r>
              <a:rPr lang="en-US"/>
              <a:t>: easier for </a:t>
            </a:r>
            <a:r>
              <a:rPr lang="en-US" err="1"/>
              <a:t>sysadmin</a:t>
            </a:r>
            <a:r>
              <a:rPr lang="en-US"/>
              <a:t> to reset </a:t>
            </a:r>
            <a:r>
              <a:rPr lang="en-US" err="1"/>
              <a:t>pwd</a:t>
            </a:r>
            <a:r>
              <a:rPr lang="en-US"/>
              <a:t> than to issue a new thumb</a:t>
            </a:r>
          </a:p>
        </p:txBody>
      </p:sp>
    </p:spTree>
    <p:extLst>
      <p:ext uri="{BB962C8B-B14F-4D97-AF65-F5344CB8AC3E}">
        <p14:creationId xmlns:p14="http://schemas.microsoft.com/office/powerpoint/2010/main" val="138411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p>
            <a:endParaRPr lang="en-US">
              <a:latin typeface="Times New Roman" charset="0"/>
            </a:endParaRPr>
          </a:p>
        </p:txBody>
      </p:sp>
      <p:sp>
        <p:nvSpPr>
          <p:cNvPr id="22531" name="Rectangle 2"/>
          <p:cNvSpPr>
            <a:spLocks noGrp="1" noChangeArrowheads="1"/>
          </p:cNvSpPr>
          <p:nvPr>
            <p:ph type="title"/>
          </p:nvPr>
        </p:nvSpPr>
        <p:spPr>
          <a:xfrm>
            <a:off x="1752600" y="609600"/>
            <a:ext cx="8610600" cy="1066800"/>
          </a:xfrm>
        </p:spPr>
        <p:txBody>
          <a:bodyPr/>
          <a:lstStyle/>
          <a:p>
            <a:pPr eaLnBrk="1" hangingPunct="1"/>
            <a:r>
              <a:rPr lang="en-US"/>
              <a:t>Good and Bad Passwords</a:t>
            </a:r>
          </a:p>
        </p:txBody>
      </p:sp>
      <p:sp>
        <p:nvSpPr>
          <p:cNvPr id="159747" name="Rectangle 3"/>
          <p:cNvSpPr>
            <a:spLocks noGrp="1" noChangeArrowheads="1"/>
          </p:cNvSpPr>
          <p:nvPr>
            <p:ph type="body" sz="half" idx="1"/>
          </p:nvPr>
        </p:nvSpPr>
        <p:spPr>
          <a:xfrm>
            <a:off x="2133600" y="1905000"/>
            <a:ext cx="3810000" cy="4114800"/>
          </a:xfrm>
        </p:spPr>
        <p:txBody>
          <a:bodyPr/>
          <a:lstStyle/>
          <a:p>
            <a:pPr eaLnBrk="1" hangingPunct="1">
              <a:lnSpc>
                <a:spcPct val="90000"/>
              </a:lnSpc>
            </a:pPr>
            <a:r>
              <a:rPr lang="en-US" sz="3200"/>
              <a:t>Bad passwords</a:t>
            </a:r>
          </a:p>
          <a:p>
            <a:pPr lvl="1" eaLnBrk="1" hangingPunct="1">
              <a:lnSpc>
                <a:spcPct val="90000"/>
              </a:lnSpc>
            </a:pPr>
            <a:r>
              <a:rPr lang="en-US" sz="2800"/>
              <a:t>frank</a:t>
            </a:r>
          </a:p>
          <a:p>
            <a:pPr lvl="1" eaLnBrk="1" hangingPunct="1">
              <a:lnSpc>
                <a:spcPct val="90000"/>
              </a:lnSpc>
            </a:pPr>
            <a:r>
              <a:rPr lang="en-US" sz="2800"/>
              <a:t>Fido</a:t>
            </a:r>
          </a:p>
          <a:p>
            <a:pPr lvl="1" eaLnBrk="1" hangingPunct="1">
              <a:lnSpc>
                <a:spcPct val="90000"/>
              </a:lnSpc>
            </a:pPr>
            <a:r>
              <a:rPr lang="en-US" sz="2800"/>
              <a:t>Password</a:t>
            </a:r>
          </a:p>
          <a:p>
            <a:pPr lvl="1" eaLnBrk="1" hangingPunct="1">
              <a:lnSpc>
                <a:spcPct val="90000"/>
              </a:lnSpc>
            </a:pPr>
            <a:r>
              <a:rPr lang="en-US" sz="2800"/>
              <a:t>incorrect</a:t>
            </a:r>
          </a:p>
          <a:p>
            <a:pPr lvl="1" eaLnBrk="1" hangingPunct="1">
              <a:lnSpc>
                <a:spcPct val="90000"/>
              </a:lnSpc>
            </a:pPr>
            <a:r>
              <a:rPr lang="en-US" sz="2800"/>
              <a:t>Pikachu</a:t>
            </a:r>
          </a:p>
          <a:p>
            <a:pPr lvl="1" eaLnBrk="1" hangingPunct="1">
              <a:lnSpc>
                <a:spcPct val="90000"/>
              </a:lnSpc>
            </a:pPr>
            <a:r>
              <a:rPr lang="en-US" sz="2800"/>
              <a:t>102560</a:t>
            </a:r>
          </a:p>
          <a:p>
            <a:pPr lvl="1" eaLnBrk="1" hangingPunct="1">
              <a:lnSpc>
                <a:spcPct val="90000"/>
              </a:lnSpc>
            </a:pPr>
            <a:r>
              <a:rPr lang="en-US" sz="2800" err="1"/>
              <a:t>AustinStamp</a:t>
            </a:r>
            <a:endParaRPr lang="en-US" sz="2800"/>
          </a:p>
        </p:txBody>
      </p:sp>
      <p:sp>
        <p:nvSpPr>
          <p:cNvPr id="159748" name="Rectangle 4"/>
          <p:cNvSpPr>
            <a:spLocks noGrp="1" noChangeArrowheads="1"/>
          </p:cNvSpPr>
          <p:nvPr>
            <p:ph type="body" sz="half" idx="2"/>
          </p:nvPr>
        </p:nvSpPr>
        <p:spPr>
          <a:xfrm>
            <a:off x="6096000" y="1828800"/>
            <a:ext cx="3962400" cy="4114800"/>
          </a:xfrm>
        </p:spPr>
        <p:txBody>
          <a:bodyPr/>
          <a:lstStyle/>
          <a:p>
            <a:pPr eaLnBrk="1" hangingPunct="1"/>
            <a:r>
              <a:rPr lang="en-US" sz="3200"/>
              <a:t>Good Passwords?</a:t>
            </a:r>
          </a:p>
          <a:p>
            <a:pPr lvl="1" eaLnBrk="1" hangingPunct="1"/>
            <a:r>
              <a:rPr lang="en-US" sz="2800"/>
              <a:t>jfIej,43j-EmmL+y</a:t>
            </a:r>
          </a:p>
          <a:p>
            <a:pPr lvl="1" eaLnBrk="1" hangingPunct="1"/>
            <a:r>
              <a:rPr lang="en-US" sz="2800"/>
              <a:t>09864376537263</a:t>
            </a:r>
          </a:p>
          <a:p>
            <a:pPr lvl="1" eaLnBrk="1" hangingPunct="1"/>
            <a:r>
              <a:rPr lang="en-US" sz="2800"/>
              <a:t>P0kem0N</a:t>
            </a:r>
          </a:p>
          <a:p>
            <a:pPr lvl="1" eaLnBrk="1" hangingPunct="1"/>
            <a:r>
              <a:rPr lang="en-US" sz="2800"/>
              <a:t>FSa7Yago</a:t>
            </a:r>
          </a:p>
          <a:p>
            <a:pPr lvl="1" eaLnBrk="1" hangingPunct="1"/>
            <a:r>
              <a:rPr lang="en-US" sz="2800"/>
              <a:t>0nceuP0nAt1m8</a:t>
            </a:r>
          </a:p>
          <a:p>
            <a:pPr lvl="1" eaLnBrk="1" hangingPunct="1"/>
            <a:r>
              <a:rPr lang="en-US" sz="2800"/>
              <a:t>PokeGCTall150</a:t>
            </a:r>
          </a:p>
        </p:txBody>
      </p:sp>
    </p:spTree>
    <p:extLst>
      <p:ext uri="{BB962C8B-B14F-4D97-AF65-F5344CB8AC3E}">
        <p14:creationId xmlns:p14="http://schemas.microsoft.com/office/powerpoint/2010/main" val="2893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endParaRPr lang="en-US">
              <a:latin typeface="Times New Roman" charset="0"/>
            </a:endParaRPr>
          </a:p>
        </p:txBody>
      </p:sp>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type="body" idx="1"/>
          </p:nvPr>
        </p:nvSpPr>
        <p:spPr/>
        <p:txBody>
          <a:bodyPr/>
          <a:lstStyle/>
          <a:p>
            <a:pPr>
              <a:spcAft>
                <a:spcPts val="600"/>
              </a:spcAft>
            </a:pPr>
            <a:r>
              <a:rPr lang="en-US"/>
              <a:t>Attacker could…</a:t>
            </a:r>
          </a:p>
          <a:p>
            <a:pPr lvl="1">
              <a:spcAft>
                <a:spcPts val="600"/>
              </a:spcAft>
            </a:pPr>
            <a:r>
              <a:rPr lang="en-US"/>
              <a:t>Target one particular account</a:t>
            </a:r>
          </a:p>
          <a:p>
            <a:pPr lvl="1">
              <a:spcAft>
                <a:spcPts val="600"/>
              </a:spcAft>
            </a:pPr>
            <a:r>
              <a:rPr lang="en-US"/>
              <a:t>Target any account on system</a:t>
            </a:r>
          </a:p>
          <a:p>
            <a:pPr lvl="1">
              <a:spcAft>
                <a:spcPts val="600"/>
              </a:spcAft>
            </a:pPr>
            <a:r>
              <a:rPr lang="en-US"/>
              <a:t>Target any account on any system</a:t>
            </a:r>
          </a:p>
          <a:p>
            <a:pPr lvl="1">
              <a:spcAft>
                <a:spcPts val="600"/>
              </a:spcAft>
            </a:pPr>
            <a:r>
              <a:rPr lang="en-US"/>
              <a:t>Attempt denial of service (</a:t>
            </a:r>
            <a:r>
              <a:rPr lang="en-US" err="1"/>
              <a:t>DoS</a:t>
            </a:r>
            <a:r>
              <a:rPr lang="en-US"/>
              <a:t>) attack</a:t>
            </a:r>
          </a:p>
          <a:p>
            <a:pPr>
              <a:spcAft>
                <a:spcPts val="600"/>
              </a:spcAft>
            </a:pPr>
            <a:r>
              <a:rPr lang="en-US"/>
              <a:t>Common attack path</a:t>
            </a:r>
          </a:p>
          <a:p>
            <a:pPr lvl="1">
              <a:spcAft>
                <a:spcPts val="600"/>
              </a:spcAft>
            </a:pPr>
            <a:r>
              <a:rPr lang="en-US"/>
              <a:t>Outsider </a:t>
            </a:r>
            <a:r>
              <a:rPr lang="en-US" err="1">
                <a:sym typeface="Symbol" charset="2"/>
              </a:rPr>
              <a:t></a:t>
            </a:r>
            <a:r>
              <a:rPr lang="en-US">
                <a:sym typeface="Symbol" charset="2"/>
              </a:rPr>
              <a:t> normal user </a:t>
            </a:r>
            <a:r>
              <a:rPr lang="en-US" err="1">
                <a:sym typeface="Symbol" charset="2"/>
              </a:rPr>
              <a:t></a:t>
            </a:r>
            <a:r>
              <a:rPr lang="en-US">
                <a:sym typeface="Symbol" charset="2"/>
              </a:rPr>
              <a:t> administrator</a:t>
            </a:r>
          </a:p>
          <a:p>
            <a:pPr lvl="1">
              <a:spcAft>
                <a:spcPts val="600"/>
              </a:spcAft>
            </a:pPr>
            <a:r>
              <a:rPr lang="en-US">
                <a:sym typeface="Symbol" charset="2"/>
              </a:rPr>
              <a:t>May only require </a:t>
            </a:r>
            <a:r>
              <a:rPr lang="en-US" b="1">
                <a:solidFill>
                  <a:schemeClr val="accent2"/>
                </a:solidFill>
                <a:sym typeface="Symbol" charset="2"/>
              </a:rPr>
              <a:t>one</a:t>
            </a:r>
            <a:r>
              <a:rPr lang="en-US">
                <a:sym typeface="Symbol" charset="2"/>
              </a:rPr>
              <a:t> weak password!</a:t>
            </a:r>
          </a:p>
        </p:txBody>
      </p:sp>
    </p:spTree>
    <p:extLst>
      <p:ext uri="{BB962C8B-B14F-4D97-AF65-F5344CB8AC3E}">
        <p14:creationId xmlns:p14="http://schemas.microsoft.com/office/powerpoint/2010/main" val="9591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Password Attacks</a:t>
            </a:r>
          </a:p>
        </p:txBody>
      </p:sp>
      <p:sp>
        <p:nvSpPr>
          <p:cNvPr id="3" name="Content Placeholder 2"/>
          <p:cNvSpPr>
            <a:spLocks noGrp="1"/>
          </p:cNvSpPr>
          <p:nvPr>
            <p:ph idx="1"/>
          </p:nvPr>
        </p:nvSpPr>
        <p:spPr/>
        <p:txBody>
          <a:bodyPr>
            <a:normAutofit lnSpcReduction="10000"/>
          </a:bodyPr>
          <a:lstStyle/>
          <a:p>
            <a:pPr algn="just"/>
            <a:r>
              <a:rPr lang="en-US"/>
              <a:t>Phishing. Phishing is when a hacker posing as a trustworthy party sends you a fraudulent email, hoping you will reveal your personal information voluntarily. ...</a:t>
            </a:r>
          </a:p>
          <a:p>
            <a:pPr algn="just"/>
            <a:r>
              <a:rPr lang="en-US"/>
              <a:t>Man-in-the-middle attack. Man-in-the middle (</a:t>
            </a:r>
            <a:r>
              <a:rPr lang="en-US" err="1"/>
              <a:t>MitM</a:t>
            </a:r>
            <a:r>
              <a:rPr lang="en-US"/>
              <a:t>) attacks are when a hacker or compromised system sits in between two uncompromised people or systems and deciphers the information they're passing to each other, including passwords.</a:t>
            </a:r>
          </a:p>
          <a:p>
            <a:pPr algn="just"/>
            <a:r>
              <a:rPr lang="en-US"/>
              <a:t>Brute force attack. a brute-force attack consists of an attacker submitting many passwords or passphrases with the hope of eventually guessing correctly. The attacker systematically checks all possible passwords and passphrases until the correct one is found.</a:t>
            </a:r>
          </a:p>
        </p:txBody>
      </p:sp>
    </p:spTree>
    <p:extLst>
      <p:ext uri="{BB962C8B-B14F-4D97-AF65-F5344CB8AC3E}">
        <p14:creationId xmlns:p14="http://schemas.microsoft.com/office/powerpoint/2010/main" val="211686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Password Attacks</a:t>
            </a:r>
          </a:p>
        </p:txBody>
      </p:sp>
      <p:sp>
        <p:nvSpPr>
          <p:cNvPr id="3" name="Content Placeholder 2"/>
          <p:cNvSpPr>
            <a:spLocks noGrp="1"/>
          </p:cNvSpPr>
          <p:nvPr>
            <p:ph idx="1"/>
          </p:nvPr>
        </p:nvSpPr>
        <p:spPr/>
        <p:txBody>
          <a:bodyPr>
            <a:normAutofit fontScale="92500"/>
          </a:bodyPr>
          <a:lstStyle/>
          <a:p>
            <a:pPr algn="just"/>
            <a:r>
              <a:rPr lang="en-US"/>
              <a:t>Dictionary attack. A dictionary attack is a systematic method of guessing a password by trying many common words and their simple variations</a:t>
            </a:r>
          </a:p>
          <a:p>
            <a:pPr algn="just"/>
            <a:r>
              <a:rPr lang="en-US"/>
              <a:t>Credential stuffing. Credential stuffing is a type of </a:t>
            </a:r>
            <a:r>
              <a:rPr lang="en-US" err="1"/>
              <a:t>cyberattack</a:t>
            </a:r>
            <a:r>
              <a:rPr lang="en-US"/>
              <a:t> in which stolen account credentials, typically consisting of lists of usernames and/or email addresses and the corresponding passwords (often from a data breach), are used to gain unauthorized access to user accounts through large-scale automated login requests directed against a web application</a:t>
            </a:r>
          </a:p>
          <a:p>
            <a:pPr algn="just"/>
            <a:r>
              <a:rPr lang="en-US" err="1"/>
              <a:t>Keyloggers</a:t>
            </a:r>
            <a:r>
              <a:rPr lang="en-US"/>
              <a:t>. a computer program that records every keystroke made by a computer user, especially in order to gain fraudulent access to passwords and other confidential information.</a:t>
            </a:r>
          </a:p>
        </p:txBody>
      </p:sp>
    </p:spTree>
    <p:extLst>
      <p:ext uri="{BB962C8B-B14F-4D97-AF65-F5344CB8AC3E}">
        <p14:creationId xmlns:p14="http://schemas.microsoft.com/office/powerpoint/2010/main" val="416080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Attacking a Password System</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A dictionary attack is the guessing of a password</a:t>
            </a:r>
          </a:p>
          <a:p>
            <a:pPr marL="514350" indent="-514350">
              <a:buFont typeface="+mj-lt"/>
              <a:buAutoNum type="arabicPeriod"/>
            </a:pPr>
            <a:r>
              <a:rPr lang="en-US"/>
              <a:t>Countering Password Guessing</a:t>
            </a:r>
          </a:p>
          <a:p>
            <a:pPr marL="514350" indent="-514350">
              <a:buFont typeface="+mj-lt"/>
              <a:buAutoNum type="arabicPeriod"/>
            </a:pPr>
            <a:r>
              <a:rPr lang="en-US"/>
              <a:t>Random Selection of Passwords</a:t>
            </a:r>
          </a:p>
          <a:p>
            <a:pPr marL="514350" indent="-514350">
              <a:buFont typeface="+mj-lt"/>
              <a:buAutoNum type="arabicPeriod"/>
            </a:pPr>
            <a:r>
              <a:rPr lang="en-US"/>
              <a:t>Pronounceable and Other Computer-Generated Passwords</a:t>
            </a:r>
          </a:p>
          <a:p>
            <a:pPr marL="514350" indent="-514350">
              <a:buFont typeface="+mj-lt"/>
              <a:buAutoNum type="arabicPeriod"/>
            </a:pPr>
            <a:r>
              <a:rPr lang="en-US"/>
              <a:t>User Selection of Passwords</a:t>
            </a:r>
          </a:p>
          <a:p>
            <a:pPr marL="514350" indent="-514350">
              <a:buFont typeface="+mj-lt"/>
              <a:buAutoNum type="arabicPeriod"/>
            </a:pPr>
            <a:r>
              <a:rPr lang="en-US"/>
              <a:t>Reusable Passwords and Dictionary Attacks</a:t>
            </a:r>
          </a:p>
          <a:p>
            <a:pPr marL="514350" indent="-514350">
              <a:buFont typeface="+mj-lt"/>
              <a:buAutoNum type="arabicPeriod"/>
            </a:pPr>
            <a:r>
              <a:rPr lang="en-US"/>
              <a:t>Password Aging</a:t>
            </a:r>
          </a:p>
          <a:p>
            <a:pPr marL="514350" indent="-514350">
              <a:buFont typeface="+mj-lt"/>
              <a:buAutoNum type="arabicPeriod"/>
            </a:pPr>
            <a:endParaRPr lang="en-US"/>
          </a:p>
          <a:p>
            <a:pPr marL="514350" indent="-514350">
              <a:buFont typeface="+mj-lt"/>
              <a:buAutoNum type="arabicPeriod"/>
            </a:pPr>
            <a:endParaRPr lang="en-US"/>
          </a:p>
        </p:txBody>
      </p:sp>
    </p:spTree>
    <p:extLst>
      <p:ext uri="{BB962C8B-B14F-4D97-AF65-F5344CB8AC3E}">
        <p14:creationId xmlns:p14="http://schemas.microsoft.com/office/powerpoint/2010/main" val="417613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t>Attacking a Password System</a:t>
            </a:r>
            <a:endParaRPr lang="en-US"/>
          </a:p>
        </p:txBody>
      </p:sp>
      <p:sp>
        <p:nvSpPr>
          <p:cNvPr id="6" name="Content Placeholder 5"/>
          <p:cNvSpPr>
            <a:spLocks noGrp="1"/>
          </p:cNvSpPr>
          <p:nvPr>
            <p:ph idx="1"/>
          </p:nvPr>
        </p:nvSpPr>
        <p:spPr/>
        <p:txBody>
          <a:bodyPr/>
          <a:lstStyle/>
          <a:p>
            <a:pPr algn="just"/>
            <a:r>
              <a:rPr lang="en-US"/>
              <a:t>The simplest attack against a password-based system is to guess passwords.</a:t>
            </a:r>
          </a:p>
          <a:p>
            <a:pPr algn="just"/>
            <a:r>
              <a:rPr lang="en-US" b="1"/>
              <a:t>Definition : </a:t>
            </a:r>
            <a:r>
              <a:rPr lang="en-US"/>
              <a:t>A </a:t>
            </a:r>
            <a:r>
              <a:rPr lang="en-US" i="1"/>
              <a:t>dictionary attack </a:t>
            </a:r>
            <a:r>
              <a:rPr lang="en-US"/>
              <a:t>is the </a:t>
            </a:r>
            <a:r>
              <a:rPr lang="en-US">
                <a:solidFill>
                  <a:srgbClr val="FF0000"/>
                </a:solidFill>
              </a:rPr>
              <a:t>guessing of a password by</a:t>
            </a:r>
          </a:p>
          <a:p>
            <a:pPr marL="0" indent="0" algn="just">
              <a:buNone/>
            </a:pPr>
            <a:r>
              <a:rPr lang="en-US">
                <a:solidFill>
                  <a:srgbClr val="FF0000"/>
                </a:solidFill>
              </a:rPr>
              <a:t>repeated trial and error.</a:t>
            </a:r>
          </a:p>
          <a:p>
            <a:pPr algn="just"/>
            <a:r>
              <a:rPr lang="en-US"/>
              <a:t>The name of this attack comes from the list of words (a “dictionary”) used for guesses. </a:t>
            </a:r>
          </a:p>
          <a:p>
            <a:pPr algn="just"/>
            <a:r>
              <a:rPr lang="en-US"/>
              <a:t>The dictionary may be a set of strings in random order or (more usually) a set of strings in decreasing order of probability of selection.</a:t>
            </a:r>
          </a:p>
        </p:txBody>
      </p:sp>
    </p:spTree>
    <p:extLst>
      <p:ext uri="{BB962C8B-B14F-4D97-AF65-F5344CB8AC3E}">
        <p14:creationId xmlns:p14="http://schemas.microsoft.com/office/powerpoint/2010/main" val="1843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Countering Password Guessing</a:t>
            </a:r>
            <a:endParaRPr lang="en-US"/>
          </a:p>
        </p:txBody>
      </p:sp>
      <p:sp>
        <p:nvSpPr>
          <p:cNvPr id="3" name="Content Placeholder 2"/>
          <p:cNvSpPr>
            <a:spLocks noGrp="1"/>
          </p:cNvSpPr>
          <p:nvPr>
            <p:ph idx="1"/>
          </p:nvPr>
        </p:nvSpPr>
        <p:spPr/>
        <p:txBody>
          <a:bodyPr>
            <a:normAutofit/>
          </a:bodyPr>
          <a:lstStyle/>
          <a:p>
            <a:pPr algn="just"/>
            <a:r>
              <a:rPr lang="en-US"/>
              <a:t>Password guessing </a:t>
            </a:r>
            <a:r>
              <a:rPr lang="en-US">
                <a:solidFill>
                  <a:srgbClr val="FF0000"/>
                </a:solidFill>
              </a:rPr>
              <a:t>requires either the set of </a:t>
            </a:r>
            <a:r>
              <a:rPr lang="en-US"/>
              <a:t>complementation functions (F) and complementary information ( C ) or access to the authentication functions (L). </a:t>
            </a:r>
          </a:p>
          <a:p>
            <a:pPr algn="just"/>
            <a:r>
              <a:rPr lang="en-US"/>
              <a:t>In both approaches, the goal of the defenders is to </a:t>
            </a:r>
            <a:r>
              <a:rPr lang="en-US">
                <a:solidFill>
                  <a:srgbClr val="FF0000"/>
                </a:solidFill>
              </a:rPr>
              <a:t>maximize the time needed to guess the password.</a:t>
            </a:r>
          </a:p>
          <a:p>
            <a:pPr algn="just"/>
            <a:r>
              <a:rPr lang="en-US"/>
              <a:t>Let </a:t>
            </a:r>
            <a:r>
              <a:rPr lang="en-US" i="1"/>
              <a:t>P </a:t>
            </a:r>
            <a:r>
              <a:rPr lang="en-US"/>
              <a:t>be the </a:t>
            </a:r>
            <a:r>
              <a:rPr lang="en-US">
                <a:solidFill>
                  <a:srgbClr val="FF0000"/>
                </a:solidFill>
              </a:rPr>
              <a:t>probability that an attacker guesses </a:t>
            </a:r>
            <a:r>
              <a:rPr lang="en-US"/>
              <a:t>a password in a specified period of time T. Let </a:t>
            </a:r>
            <a:r>
              <a:rPr lang="en-US" i="1"/>
              <a:t>G </a:t>
            </a:r>
            <a:r>
              <a:rPr lang="en-US"/>
              <a:t>be the number of guesses that can be </a:t>
            </a:r>
            <a:r>
              <a:rPr lang="en-US">
                <a:solidFill>
                  <a:srgbClr val="FF0000"/>
                </a:solidFill>
              </a:rPr>
              <a:t>tested in one time unit</a:t>
            </a:r>
            <a:r>
              <a:rPr lang="en-US"/>
              <a:t>. Let </a:t>
            </a:r>
            <a:r>
              <a:rPr lang="en-US" i="1"/>
              <a:t>T </a:t>
            </a:r>
            <a:r>
              <a:rPr lang="en-US"/>
              <a:t>be the </a:t>
            </a:r>
            <a:r>
              <a:rPr lang="en-US">
                <a:solidFill>
                  <a:srgbClr val="FF0000"/>
                </a:solidFill>
              </a:rPr>
              <a:t>number of time units</a:t>
            </a:r>
            <a:r>
              <a:rPr lang="en-US"/>
              <a:t> during which </a:t>
            </a:r>
            <a:r>
              <a:rPr lang="en-US">
                <a:solidFill>
                  <a:srgbClr val="FF0000"/>
                </a:solidFill>
              </a:rPr>
              <a:t>guessing occurs</a:t>
            </a:r>
            <a:r>
              <a:rPr lang="en-US"/>
              <a:t>. Let </a:t>
            </a:r>
            <a:r>
              <a:rPr lang="en-US" i="1"/>
              <a:t>N </a:t>
            </a:r>
            <a:r>
              <a:rPr lang="en-US"/>
              <a:t>be the </a:t>
            </a:r>
            <a:r>
              <a:rPr lang="en-US">
                <a:solidFill>
                  <a:srgbClr val="FF0000"/>
                </a:solidFill>
              </a:rPr>
              <a:t>number of possible passwords</a:t>
            </a:r>
            <a:r>
              <a:rPr lang="en-US"/>
              <a:t>. Then, </a:t>
            </a:r>
          </a:p>
          <a:p>
            <a:pPr algn="just"/>
            <a:endParaRPr lang="en-US"/>
          </a:p>
        </p:txBody>
      </p:sp>
      <p:pic>
        <p:nvPicPr>
          <p:cNvPr id="4" name="Picture 3"/>
          <p:cNvPicPr>
            <a:picLocks noChangeAspect="1"/>
          </p:cNvPicPr>
          <p:nvPr/>
        </p:nvPicPr>
        <p:blipFill>
          <a:blip r:embed="rId2"/>
          <a:stretch>
            <a:fillRect/>
          </a:stretch>
        </p:blipFill>
        <p:spPr>
          <a:xfrm>
            <a:off x="5643562" y="5692775"/>
            <a:ext cx="904875" cy="619125"/>
          </a:xfrm>
          <a:prstGeom prst="rect">
            <a:avLst/>
          </a:prstGeom>
        </p:spPr>
      </p:pic>
    </p:spTree>
    <p:extLst>
      <p:ext uri="{BB962C8B-B14F-4D97-AF65-F5344CB8AC3E}">
        <p14:creationId xmlns:p14="http://schemas.microsoft.com/office/powerpoint/2010/main" val="196676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Random Selection of Passwords</a:t>
            </a:r>
            <a:endParaRPr lang="en-US"/>
          </a:p>
        </p:txBody>
      </p:sp>
      <p:sp>
        <p:nvSpPr>
          <p:cNvPr id="3" name="Content Placeholder 2"/>
          <p:cNvSpPr>
            <a:spLocks noGrp="1"/>
          </p:cNvSpPr>
          <p:nvPr>
            <p:ph idx="1"/>
          </p:nvPr>
        </p:nvSpPr>
        <p:spPr/>
        <p:txBody>
          <a:bodyPr/>
          <a:lstStyle/>
          <a:p>
            <a:pPr algn="just"/>
            <a:r>
              <a:rPr lang="en-US" b="1"/>
              <a:t>Random Selection of Passwords</a:t>
            </a:r>
          </a:p>
          <a:p>
            <a:pPr algn="just"/>
            <a:endParaRPr lang="en-US" b="1"/>
          </a:p>
          <a:p>
            <a:pPr algn="just"/>
            <a:r>
              <a:rPr lang="en-US" b="1"/>
              <a:t>Pronounceable and Other Computer-Generated Passwords</a:t>
            </a:r>
          </a:p>
          <a:p>
            <a:pPr algn="just"/>
            <a:r>
              <a:rPr lang="en-US"/>
              <a:t>Pronounceable passwords are based on </a:t>
            </a:r>
            <a:r>
              <a:rPr lang="en-US">
                <a:solidFill>
                  <a:srgbClr val="FF0000"/>
                </a:solidFill>
              </a:rPr>
              <a:t>the unit of sound </a:t>
            </a:r>
            <a:r>
              <a:rPr lang="en-US"/>
              <a:t>called a </a:t>
            </a:r>
            <a:r>
              <a:rPr lang="en-US" i="1">
                <a:solidFill>
                  <a:srgbClr val="FF0000"/>
                </a:solidFill>
              </a:rPr>
              <a:t>phoneme</a:t>
            </a:r>
            <a:r>
              <a:rPr lang="en-US"/>
              <a:t>. In English, phonemes for constructing passwords are represented by the character sequences </a:t>
            </a:r>
            <a:r>
              <a:rPr lang="en-US" i="1"/>
              <a:t>cv</a:t>
            </a:r>
            <a:r>
              <a:rPr lang="en-US"/>
              <a:t>, </a:t>
            </a:r>
            <a:r>
              <a:rPr lang="en-US" i="1" err="1"/>
              <a:t>vc</a:t>
            </a:r>
            <a:r>
              <a:rPr lang="en-US"/>
              <a:t>, </a:t>
            </a:r>
            <a:r>
              <a:rPr lang="en-US" i="1" err="1"/>
              <a:t>cvc</a:t>
            </a:r>
            <a:r>
              <a:rPr lang="en-US"/>
              <a:t>, or </a:t>
            </a:r>
            <a:r>
              <a:rPr lang="en-US" i="1" err="1"/>
              <a:t>vcv</a:t>
            </a:r>
            <a:r>
              <a:rPr lang="en-US"/>
              <a:t>, where </a:t>
            </a:r>
            <a:r>
              <a:rPr lang="en-US" i="1"/>
              <a:t>v </a:t>
            </a:r>
            <a:r>
              <a:rPr lang="en-US"/>
              <a:t>is a vowel and </a:t>
            </a:r>
            <a:r>
              <a:rPr lang="en-US" i="1"/>
              <a:t>c </a:t>
            </a:r>
            <a:r>
              <a:rPr lang="en-US"/>
              <a:t>a consonant.</a:t>
            </a:r>
          </a:p>
          <a:p>
            <a:pPr lvl="1" algn="just"/>
            <a:r>
              <a:rPr lang="en-US"/>
              <a:t>EXAMPLE: The passwords “</a:t>
            </a:r>
            <a:r>
              <a:rPr lang="en-US" err="1"/>
              <a:t>helgoret</a:t>
            </a:r>
            <a:r>
              <a:rPr lang="en-US"/>
              <a:t>” and “</a:t>
            </a:r>
            <a:r>
              <a:rPr lang="en-US" err="1"/>
              <a:t>juttelon</a:t>
            </a:r>
            <a:r>
              <a:rPr lang="en-US"/>
              <a:t>” are pronounceable passwords; “</a:t>
            </a:r>
            <a:r>
              <a:rPr lang="en-US" err="1"/>
              <a:t>przbqxdf</a:t>
            </a:r>
            <a:r>
              <a:rPr lang="en-US"/>
              <a:t>” and “</a:t>
            </a:r>
            <a:r>
              <a:rPr lang="en-US" err="1"/>
              <a:t>zxrptglfn</a:t>
            </a:r>
            <a:r>
              <a:rPr lang="en-US"/>
              <a:t>” are not.</a:t>
            </a:r>
          </a:p>
        </p:txBody>
      </p:sp>
    </p:spTree>
    <p:extLst>
      <p:ext uri="{BB962C8B-B14F-4D97-AF65-F5344CB8AC3E}">
        <p14:creationId xmlns:p14="http://schemas.microsoft.com/office/powerpoint/2010/main" val="44655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Selection of Passwords</a:t>
            </a:r>
            <a:endParaRPr lang="en-US"/>
          </a:p>
        </p:txBody>
      </p:sp>
      <p:sp>
        <p:nvSpPr>
          <p:cNvPr id="3" name="Content Placeholder 2"/>
          <p:cNvSpPr>
            <a:spLocks noGrp="1"/>
          </p:cNvSpPr>
          <p:nvPr>
            <p:ph idx="1"/>
          </p:nvPr>
        </p:nvSpPr>
        <p:spPr/>
        <p:txBody>
          <a:bodyPr>
            <a:normAutofit fontScale="70000" lnSpcReduction="20000"/>
          </a:bodyPr>
          <a:lstStyle/>
          <a:p>
            <a:r>
              <a:rPr lang="en-US"/>
              <a:t>Rather than selecting passwords for users, one can constrain what passwords users are allowed to select. This technique, </a:t>
            </a:r>
            <a:r>
              <a:rPr lang="en-US">
                <a:solidFill>
                  <a:srgbClr val="FF0000"/>
                </a:solidFill>
              </a:rPr>
              <a:t>called </a:t>
            </a:r>
            <a:r>
              <a:rPr lang="en-US" i="1">
                <a:solidFill>
                  <a:srgbClr val="FF0000"/>
                </a:solidFill>
              </a:rPr>
              <a:t>proactive password selection</a:t>
            </a:r>
            <a:r>
              <a:rPr lang="en-US"/>
              <a:t>, enables </a:t>
            </a:r>
            <a:r>
              <a:rPr lang="en-US">
                <a:solidFill>
                  <a:srgbClr val="FF0000"/>
                </a:solidFill>
              </a:rPr>
              <a:t>users to propose passwords they can remember, but rejects any that are deemed too easy to guess.</a:t>
            </a:r>
          </a:p>
          <a:p>
            <a:pPr marL="0" indent="0">
              <a:buNone/>
            </a:pPr>
            <a:r>
              <a:rPr lang="en-US"/>
              <a:t>1. Passwords based on account names</a:t>
            </a:r>
          </a:p>
          <a:p>
            <a:pPr lvl="1"/>
            <a:r>
              <a:rPr lang="en-US"/>
              <a:t>a. Account name followed by a number</a:t>
            </a:r>
          </a:p>
          <a:p>
            <a:pPr lvl="1"/>
            <a:r>
              <a:rPr lang="en-US"/>
              <a:t>b. Account name surrounded by delimiters</a:t>
            </a:r>
          </a:p>
          <a:p>
            <a:pPr marL="0" indent="0">
              <a:buNone/>
            </a:pPr>
            <a:r>
              <a:rPr lang="en-US"/>
              <a:t>2. Passwords based on user names</a:t>
            </a:r>
          </a:p>
          <a:p>
            <a:pPr lvl="1"/>
            <a:r>
              <a:rPr lang="en-US"/>
              <a:t>a. Initials repeated 0 or more times</a:t>
            </a:r>
          </a:p>
          <a:p>
            <a:pPr lvl="1"/>
            <a:r>
              <a:rPr lang="en-US"/>
              <a:t>b. All letters lower- or uppercase</a:t>
            </a:r>
          </a:p>
          <a:p>
            <a:pPr lvl="1"/>
            <a:r>
              <a:rPr lang="en-US"/>
              <a:t>c. Name reversed</a:t>
            </a:r>
          </a:p>
          <a:p>
            <a:pPr lvl="1"/>
            <a:r>
              <a:rPr lang="en-US"/>
              <a:t>d. First initial followed by last name reversed</a:t>
            </a:r>
          </a:p>
          <a:p>
            <a:pPr marL="0" indent="0">
              <a:buNone/>
            </a:pPr>
            <a:r>
              <a:rPr lang="en-US"/>
              <a:t>3. Passwords based on computer names</a:t>
            </a:r>
          </a:p>
          <a:p>
            <a:pPr marL="0" indent="0">
              <a:buNone/>
            </a:pPr>
            <a:r>
              <a:rPr lang="en-US"/>
              <a:t>4. Dictionary words</a:t>
            </a:r>
          </a:p>
          <a:p>
            <a:pPr marL="0" indent="0">
              <a:buNone/>
            </a:pPr>
            <a:r>
              <a:rPr lang="en-US"/>
              <a:t>5. Reversed dictionary words</a:t>
            </a:r>
          </a:p>
          <a:p>
            <a:pPr marL="0" indent="0">
              <a:buNone/>
            </a:pPr>
            <a:r>
              <a:rPr lang="en-US"/>
              <a:t>6. Dictionary words with some or all letters capitalized</a:t>
            </a:r>
          </a:p>
        </p:txBody>
      </p:sp>
    </p:spTree>
    <p:extLst>
      <p:ext uri="{BB962C8B-B14F-4D97-AF65-F5344CB8AC3E}">
        <p14:creationId xmlns:p14="http://schemas.microsoft.com/office/powerpoint/2010/main" val="102959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to be covered</a:t>
            </a:r>
          </a:p>
        </p:txBody>
      </p:sp>
      <p:sp>
        <p:nvSpPr>
          <p:cNvPr id="3" name="Content Placeholder 2"/>
          <p:cNvSpPr>
            <a:spLocks noGrp="1"/>
          </p:cNvSpPr>
          <p:nvPr>
            <p:ph idx="1"/>
          </p:nvPr>
        </p:nvSpPr>
        <p:spPr/>
        <p:txBody>
          <a:bodyPr/>
          <a:lstStyle/>
          <a:p>
            <a:r>
              <a:rPr lang="en-US"/>
              <a:t>Authentication basics</a:t>
            </a:r>
          </a:p>
          <a:p>
            <a:r>
              <a:rPr lang="en-US"/>
              <a:t>Password</a:t>
            </a:r>
          </a:p>
          <a:p>
            <a:r>
              <a:rPr lang="en-US"/>
              <a:t>Challenge response</a:t>
            </a:r>
          </a:p>
          <a:p>
            <a:r>
              <a:rPr lang="en-US"/>
              <a:t>Biometrics</a:t>
            </a:r>
          </a:p>
          <a:p>
            <a:r>
              <a:rPr lang="en-US"/>
              <a:t>SSO</a:t>
            </a:r>
          </a:p>
        </p:txBody>
      </p:sp>
    </p:spTree>
    <p:extLst>
      <p:ext uri="{BB962C8B-B14F-4D97-AF65-F5344CB8AC3E}">
        <p14:creationId xmlns:p14="http://schemas.microsoft.com/office/powerpoint/2010/main" val="437239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User Selection of Passwords</a:t>
            </a:r>
            <a:endParaRPr lang="en-US"/>
          </a:p>
        </p:txBody>
      </p:sp>
      <p:sp>
        <p:nvSpPr>
          <p:cNvPr id="3" name="Content Placeholder 2"/>
          <p:cNvSpPr>
            <a:spLocks noGrp="1"/>
          </p:cNvSpPr>
          <p:nvPr>
            <p:ph idx="1"/>
          </p:nvPr>
        </p:nvSpPr>
        <p:spPr/>
        <p:txBody>
          <a:bodyPr>
            <a:normAutofit fontScale="85000" lnSpcReduction="20000"/>
          </a:bodyPr>
          <a:lstStyle/>
          <a:p>
            <a:r>
              <a:rPr lang="en-US"/>
              <a:t>Conjugations or declensions of dictionary words</a:t>
            </a:r>
          </a:p>
          <a:p>
            <a:r>
              <a:rPr lang="en-US"/>
              <a:t>Patterns from the keyboard</a:t>
            </a:r>
          </a:p>
          <a:p>
            <a:r>
              <a:rPr lang="en-US"/>
              <a:t>Passwords shorter than six characters</a:t>
            </a:r>
          </a:p>
          <a:p>
            <a:r>
              <a:rPr lang="en-US"/>
              <a:t>Passwords containing only digits</a:t>
            </a:r>
          </a:p>
          <a:p>
            <a:r>
              <a:rPr lang="en-US"/>
              <a:t>Passwords containing only uppercase or lowercase letters, or letters and numbers, or letters and punctuation</a:t>
            </a:r>
          </a:p>
          <a:p>
            <a:r>
              <a:rPr lang="en-US"/>
              <a:t>Passwords that look like license plate numbers</a:t>
            </a:r>
          </a:p>
          <a:p>
            <a:r>
              <a:rPr lang="en-US"/>
              <a:t>Concatenations of dictionary words</a:t>
            </a:r>
          </a:p>
          <a:p>
            <a:r>
              <a:rPr lang="en-US"/>
              <a:t>Dictionary words preceded or followed by digits, punctuation marks, or spaces</a:t>
            </a:r>
          </a:p>
          <a:p>
            <a:r>
              <a:rPr lang="en-US"/>
              <a:t>Dictionary words with all vowels deleted</a:t>
            </a:r>
          </a:p>
          <a:p>
            <a:r>
              <a:rPr lang="en-US"/>
              <a:t>Dictionary words with white spaces deleted</a:t>
            </a:r>
          </a:p>
        </p:txBody>
      </p:sp>
    </p:spTree>
    <p:extLst>
      <p:ext uri="{BB962C8B-B14F-4D97-AF65-F5344CB8AC3E}">
        <p14:creationId xmlns:p14="http://schemas.microsoft.com/office/powerpoint/2010/main" val="241227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Reusable Passwords and Dictionary Attacks</a:t>
            </a:r>
            <a:endParaRPr lang="en-US"/>
          </a:p>
        </p:txBody>
      </p:sp>
      <p:sp>
        <p:nvSpPr>
          <p:cNvPr id="3" name="Content Placeholder 2"/>
          <p:cNvSpPr>
            <a:spLocks noGrp="1"/>
          </p:cNvSpPr>
          <p:nvPr>
            <p:ph idx="1"/>
          </p:nvPr>
        </p:nvSpPr>
        <p:spPr/>
        <p:txBody>
          <a:bodyPr>
            <a:normAutofit/>
          </a:bodyPr>
          <a:lstStyle/>
          <a:p>
            <a:r>
              <a:rPr lang="en-US"/>
              <a:t>Reusable passwords are quite susceptible to dictionary attacks. The goal of random passwords, pronounceable passwords, and proactive password checking is to maximize the time needed to guess passwords.</a:t>
            </a:r>
          </a:p>
          <a:p>
            <a:r>
              <a:rPr lang="en-US" b="1"/>
              <a:t>Password Aging</a:t>
            </a:r>
          </a:p>
          <a:p>
            <a:r>
              <a:rPr lang="en-US"/>
              <a:t>Guessing of passwords requires that access to the complement, the complementation functions, and the authentication functions be obtained. If none of these have changed by the time the password is guessed, then the attacker can use the password to access the system.</a:t>
            </a:r>
          </a:p>
        </p:txBody>
      </p:sp>
    </p:spTree>
    <p:extLst>
      <p:ext uri="{BB962C8B-B14F-4D97-AF65-F5344CB8AC3E}">
        <p14:creationId xmlns:p14="http://schemas.microsoft.com/office/powerpoint/2010/main" val="198261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endParaRPr lang="en-US">
              <a:latin typeface="Times New Roman" charset="0"/>
            </a:endParaRPr>
          </a:p>
        </p:txBody>
      </p:sp>
      <p:sp>
        <p:nvSpPr>
          <p:cNvPr id="39939" name="Rectangle 2"/>
          <p:cNvSpPr>
            <a:spLocks noGrp="1" noChangeArrowheads="1"/>
          </p:cNvSpPr>
          <p:nvPr>
            <p:ph type="title"/>
          </p:nvPr>
        </p:nvSpPr>
        <p:spPr>
          <a:xfrm>
            <a:off x="2209800" y="457200"/>
            <a:ext cx="7772400" cy="1143000"/>
          </a:xfrm>
        </p:spPr>
        <p:txBody>
          <a:bodyPr/>
          <a:lstStyle/>
          <a:p>
            <a:pPr eaLnBrk="1" hangingPunct="1"/>
            <a:r>
              <a:rPr lang="en-US"/>
              <a:t>Password Cracking Tools</a:t>
            </a:r>
          </a:p>
        </p:txBody>
      </p:sp>
      <p:sp>
        <p:nvSpPr>
          <p:cNvPr id="39940" name="Rectangle 3"/>
          <p:cNvSpPr>
            <a:spLocks noGrp="1" noChangeArrowheads="1"/>
          </p:cNvSpPr>
          <p:nvPr>
            <p:ph type="body" idx="1"/>
          </p:nvPr>
        </p:nvSpPr>
        <p:spPr>
          <a:xfrm>
            <a:off x="2209800" y="1676400"/>
            <a:ext cx="7848600" cy="4419600"/>
          </a:xfrm>
        </p:spPr>
        <p:txBody>
          <a:bodyPr>
            <a:normAutofit lnSpcReduction="10000"/>
          </a:bodyPr>
          <a:lstStyle/>
          <a:p>
            <a:pPr>
              <a:lnSpc>
                <a:spcPct val="80000"/>
              </a:lnSpc>
              <a:spcAft>
                <a:spcPts val="600"/>
              </a:spcAft>
            </a:pPr>
            <a:r>
              <a:rPr lang="en-US"/>
              <a:t>Popular password cracking tools</a:t>
            </a:r>
            <a:endParaRPr lang="en-US">
              <a:hlinkClick r:id="rId2"/>
            </a:endParaRPr>
          </a:p>
          <a:p>
            <a:pPr lvl="1">
              <a:lnSpc>
                <a:spcPct val="80000"/>
              </a:lnSpc>
              <a:spcAft>
                <a:spcPts val="600"/>
              </a:spcAft>
            </a:pPr>
            <a:r>
              <a:rPr lang="en-US">
                <a:hlinkClick r:id="rId2"/>
              </a:rPr>
              <a:t>Password Crackers</a:t>
            </a:r>
            <a:endParaRPr lang="en-US"/>
          </a:p>
          <a:p>
            <a:pPr lvl="1">
              <a:lnSpc>
                <a:spcPct val="80000"/>
              </a:lnSpc>
              <a:spcAft>
                <a:spcPts val="600"/>
              </a:spcAft>
            </a:pPr>
            <a:r>
              <a:rPr lang="en-US">
                <a:hlinkClick r:id="rId3"/>
              </a:rPr>
              <a:t>Password Portal</a:t>
            </a:r>
            <a:endParaRPr lang="en-US"/>
          </a:p>
          <a:p>
            <a:pPr lvl="1">
              <a:lnSpc>
                <a:spcPct val="80000"/>
              </a:lnSpc>
              <a:spcAft>
                <a:spcPts val="600"/>
              </a:spcAft>
            </a:pPr>
            <a:r>
              <a:rPr lang="en-US">
                <a:hlinkClick r:id="rId4"/>
              </a:rPr>
              <a:t>L0phtCrack and LC4</a:t>
            </a:r>
            <a:r>
              <a:rPr lang="en-US"/>
              <a:t> (Windows)</a:t>
            </a:r>
          </a:p>
          <a:p>
            <a:pPr lvl="1">
              <a:lnSpc>
                <a:spcPct val="80000"/>
              </a:lnSpc>
              <a:spcAft>
                <a:spcPts val="600"/>
              </a:spcAft>
            </a:pPr>
            <a:r>
              <a:rPr lang="en-US">
                <a:hlinkClick r:id="rId5"/>
              </a:rPr>
              <a:t>John the Ripper</a:t>
            </a:r>
            <a:r>
              <a:rPr lang="en-US"/>
              <a:t> (Unix)</a:t>
            </a:r>
          </a:p>
          <a:p>
            <a:pPr>
              <a:lnSpc>
                <a:spcPct val="80000"/>
              </a:lnSpc>
              <a:spcAft>
                <a:spcPts val="600"/>
              </a:spcAft>
            </a:pPr>
            <a:r>
              <a:rPr lang="en-US" u="sng" err="1"/>
              <a:t>Admins</a:t>
            </a:r>
            <a:r>
              <a:rPr lang="en-US"/>
              <a:t> should use these tools to test for weak passwords since attackers will</a:t>
            </a:r>
          </a:p>
          <a:p>
            <a:pPr>
              <a:lnSpc>
                <a:spcPct val="80000"/>
              </a:lnSpc>
              <a:spcAft>
                <a:spcPts val="600"/>
              </a:spcAft>
            </a:pPr>
            <a:r>
              <a:rPr lang="en-US"/>
              <a:t>Good articles on password cracking</a:t>
            </a:r>
          </a:p>
          <a:p>
            <a:pPr lvl="1">
              <a:lnSpc>
                <a:spcPct val="80000"/>
              </a:lnSpc>
              <a:spcAft>
                <a:spcPts val="600"/>
              </a:spcAft>
            </a:pPr>
            <a:r>
              <a:rPr lang="en-US">
                <a:hlinkClick r:id="rId6"/>
              </a:rPr>
              <a:t>Passwords - Conerstone of Computer Security</a:t>
            </a:r>
            <a:endParaRPr lang="en-US"/>
          </a:p>
          <a:p>
            <a:pPr lvl="1">
              <a:lnSpc>
                <a:spcPct val="80000"/>
              </a:lnSpc>
              <a:spcAft>
                <a:spcPts val="600"/>
              </a:spcAft>
            </a:pPr>
            <a:r>
              <a:rPr lang="en-US">
                <a:hlinkClick r:id="rId7"/>
              </a:rPr>
              <a:t>Passwords revealed by sweet deal</a:t>
            </a:r>
            <a:endParaRPr lang="en-US"/>
          </a:p>
        </p:txBody>
      </p:sp>
    </p:spTree>
    <p:extLst>
      <p:ext uri="{BB962C8B-B14F-4D97-AF65-F5344CB8AC3E}">
        <p14:creationId xmlns:p14="http://schemas.microsoft.com/office/powerpoint/2010/main" val="428000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Challenge-Response</a:t>
            </a:r>
            <a:endParaRPr lang="en-US"/>
          </a:p>
        </p:txBody>
      </p:sp>
      <p:sp>
        <p:nvSpPr>
          <p:cNvPr id="3" name="Content Placeholder 2"/>
          <p:cNvSpPr>
            <a:spLocks noGrp="1"/>
          </p:cNvSpPr>
          <p:nvPr>
            <p:ph idx="1"/>
          </p:nvPr>
        </p:nvSpPr>
        <p:spPr/>
        <p:txBody>
          <a:bodyPr/>
          <a:lstStyle/>
          <a:p>
            <a:r>
              <a:rPr lang="en-US"/>
              <a:t>Passwords have the fundamental problem that they are </a:t>
            </a:r>
            <a:r>
              <a:rPr lang="en-US" i="1">
                <a:solidFill>
                  <a:srgbClr val="FF0000"/>
                </a:solidFill>
              </a:rPr>
              <a:t>reusable</a:t>
            </a:r>
            <a:r>
              <a:rPr lang="en-US"/>
              <a:t>. If an attacker sees a password, she can later </a:t>
            </a:r>
            <a:r>
              <a:rPr lang="en-US" i="1">
                <a:solidFill>
                  <a:srgbClr val="FF0000"/>
                </a:solidFill>
              </a:rPr>
              <a:t>replay </a:t>
            </a:r>
            <a:r>
              <a:rPr lang="en-US">
                <a:solidFill>
                  <a:srgbClr val="FF0000"/>
                </a:solidFill>
              </a:rPr>
              <a:t>the password</a:t>
            </a:r>
            <a:r>
              <a:rPr lang="en-US"/>
              <a:t>. </a:t>
            </a:r>
          </a:p>
          <a:p>
            <a:r>
              <a:rPr lang="en-US"/>
              <a:t>The system cannot distinguish between the attacker and the legitimate user, and allows access. </a:t>
            </a:r>
          </a:p>
          <a:p>
            <a:r>
              <a:rPr lang="en-US"/>
              <a:t>An alternative is to authenticate in such a way that the transmitted password changes each time. Then, if an attacker replays a previously used password, the system will reject it.</a:t>
            </a:r>
          </a:p>
        </p:txBody>
      </p:sp>
    </p:spTree>
    <p:extLst>
      <p:ext uri="{BB962C8B-B14F-4D97-AF65-F5344CB8AC3E}">
        <p14:creationId xmlns:p14="http://schemas.microsoft.com/office/powerpoint/2010/main" val="79017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a:t>
            </a:r>
          </a:p>
        </p:txBody>
      </p:sp>
      <p:sp>
        <p:nvSpPr>
          <p:cNvPr id="3" name="Content Placeholder 2"/>
          <p:cNvSpPr>
            <a:spLocks noGrp="1"/>
          </p:cNvSpPr>
          <p:nvPr>
            <p:ph idx="1"/>
          </p:nvPr>
        </p:nvSpPr>
        <p:spPr/>
        <p:txBody>
          <a:bodyPr/>
          <a:lstStyle/>
          <a:p>
            <a:pPr marL="514350" indent="-514350">
              <a:buFont typeface="+mj-lt"/>
              <a:buAutoNum type="arabicPeriod"/>
            </a:pPr>
            <a:r>
              <a:rPr lang="en-US"/>
              <a:t>Let user </a:t>
            </a:r>
            <a:r>
              <a:rPr lang="en-US" i="1"/>
              <a:t>U </a:t>
            </a:r>
            <a:r>
              <a:rPr lang="en-US"/>
              <a:t>desire to authenticate himself to system </a:t>
            </a:r>
            <a:r>
              <a:rPr lang="en-US" i="1"/>
              <a:t>S</a:t>
            </a:r>
            <a:r>
              <a:rPr lang="en-US"/>
              <a:t>. </a:t>
            </a:r>
          </a:p>
          <a:p>
            <a:pPr marL="514350" indent="-514350">
              <a:buFont typeface="+mj-lt"/>
              <a:buAutoNum type="arabicPeriod"/>
            </a:pPr>
            <a:r>
              <a:rPr lang="en-US"/>
              <a:t>Let </a:t>
            </a:r>
            <a:r>
              <a:rPr lang="en-US" i="1"/>
              <a:t>U </a:t>
            </a:r>
            <a:r>
              <a:rPr lang="en-US"/>
              <a:t>and </a:t>
            </a:r>
            <a:r>
              <a:rPr lang="en-US" i="1"/>
              <a:t>S </a:t>
            </a:r>
            <a:r>
              <a:rPr lang="en-US"/>
              <a:t>have an agreed-on secret function </a:t>
            </a:r>
            <a:r>
              <a:rPr lang="en-US" i="1"/>
              <a:t>f</a:t>
            </a:r>
            <a:r>
              <a:rPr lang="en-US"/>
              <a:t>. </a:t>
            </a:r>
          </a:p>
          <a:p>
            <a:pPr marL="514350" indent="-514350">
              <a:buFont typeface="+mj-lt"/>
              <a:buAutoNum type="arabicPeriod"/>
            </a:pPr>
            <a:r>
              <a:rPr lang="en-US"/>
              <a:t>A </a:t>
            </a:r>
            <a:r>
              <a:rPr lang="en-US" i="1"/>
              <a:t>challenge-response </a:t>
            </a:r>
            <a:r>
              <a:rPr lang="en-US"/>
              <a:t>authentication system is one in which </a:t>
            </a:r>
            <a:r>
              <a:rPr lang="en-US" i="1"/>
              <a:t>S </a:t>
            </a:r>
            <a:r>
              <a:rPr lang="en-US"/>
              <a:t>sends a random message </a:t>
            </a:r>
            <a:r>
              <a:rPr lang="en-US" i="1"/>
              <a:t>m </a:t>
            </a:r>
            <a:r>
              <a:rPr lang="en-US"/>
              <a:t>(the challenge) to </a:t>
            </a:r>
            <a:r>
              <a:rPr lang="en-US" i="1"/>
              <a:t>U</a:t>
            </a:r>
            <a:r>
              <a:rPr lang="en-US"/>
              <a:t>, and </a:t>
            </a:r>
            <a:r>
              <a:rPr lang="en-US" i="1"/>
              <a:t>U </a:t>
            </a:r>
            <a:r>
              <a:rPr lang="en-US"/>
              <a:t>replies with the transformation </a:t>
            </a:r>
            <a:r>
              <a:rPr lang="en-US" i="1"/>
              <a:t>r </a:t>
            </a:r>
            <a:r>
              <a:rPr lang="en-US"/>
              <a:t>= </a:t>
            </a:r>
            <a:r>
              <a:rPr lang="en-US" i="1"/>
              <a:t>f</a:t>
            </a:r>
            <a:r>
              <a:rPr lang="en-US"/>
              <a:t>(</a:t>
            </a:r>
            <a:r>
              <a:rPr lang="en-US" i="1"/>
              <a:t>m</a:t>
            </a:r>
            <a:r>
              <a:rPr lang="en-US"/>
              <a:t>) (the response). </a:t>
            </a:r>
          </a:p>
          <a:p>
            <a:pPr marL="514350" indent="-514350">
              <a:buFont typeface="+mj-lt"/>
              <a:buAutoNum type="arabicPeriod"/>
            </a:pPr>
            <a:r>
              <a:rPr lang="en-US" i="1"/>
              <a:t>S </a:t>
            </a:r>
            <a:r>
              <a:rPr lang="en-US"/>
              <a:t>validates </a:t>
            </a:r>
            <a:r>
              <a:rPr lang="en-US" i="1"/>
              <a:t>r </a:t>
            </a:r>
            <a:r>
              <a:rPr lang="en-US"/>
              <a:t>by computing it separately.</a:t>
            </a:r>
          </a:p>
        </p:txBody>
      </p:sp>
    </p:spTree>
    <p:extLst>
      <p:ext uri="{BB962C8B-B14F-4D97-AF65-F5344CB8AC3E}">
        <p14:creationId xmlns:p14="http://schemas.microsoft.com/office/powerpoint/2010/main" val="366819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Pass Algorithms</a:t>
            </a:r>
            <a:endParaRPr lang="en-US"/>
          </a:p>
        </p:txBody>
      </p:sp>
      <p:sp>
        <p:nvSpPr>
          <p:cNvPr id="3" name="Content Placeholder 2"/>
          <p:cNvSpPr>
            <a:spLocks noGrp="1"/>
          </p:cNvSpPr>
          <p:nvPr>
            <p:ph idx="1"/>
          </p:nvPr>
        </p:nvSpPr>
        <p:spPr/>
        <p:txBody>
          <a:bodyPr/>
          <a:lstStyle/>
          <a:p>
            <a:r>
              <a:rPr lang="en-US" b="1"/>
              <a:t>Definition: </a:t>
            </a:r>
            <a:r>
              <a:rPr lang="en-US"/>
              <a:t>Let there be a challenge-response authentication system in which the function </a:t>
            </a:r>
            <a:r>
              <a:rPr lang="en-US" i="1"/>
              <a:t>f </a:t>
            </a:r>
            <a:r>
              <a:rPr lang="en-US"/>
              <a:t>is the secret. Then </a:t>
            </a:r>
            <a:r>
              <a:rPr lang="en-US" i="1"/>
              <a:t>f </a:t>
            </a:r>
            <a:r>
              <a:rPr lang="en-US"/>
              <a:t>is called a </a:t>
            </a:r>
            <a:r>
              <a:rPr lang="en-US" i="1"/>
              <a:t>pass algorithm</a:t>
            </a:r>
            <a:r>
              <a:rPr lang="en-US"/>
              <a:t>.</a:t>
            </a:r>
          </a:p>
          <a:p>
            <a:r>
              <a:rPr lang="en-US"/>
              <a:t>Under this definition, no cryptographic keys or other secret information may be input to </a:t>
            </a:r>
            <a:r>
              <a:rPr lang="en-US" i="1"/>
              <a:t>f</a:t>
            </a:r>
            <a:r>
              <a:rPr lang="en-US"/>
              <a:t>. </a:t>
            </a:r>
          </a:p>
          <a:p>
            <a:r>
              <a:rPr lang="en-US"/>
              <a:t>The algorithm computing </a:t>
            </a:r>
            <a:r>
              <a:rPr lang="en-US" i="1"/>
              <a:t>f </a:t>
            </a:r>
            <a:r>
              <a:rPr lang="en-US"/>
              <a:t>is itself the secret.</a:t>
            </a:r>
          </a:p>
        </p:txBody>
      </p:sp>
    </p:spTree>
    <p:extLst>
      <p:ext uri="{BB962C8B-B14F-4D97-AF65-F5344CB8AC3E}">
        <p14:creationId xmlns:p14="http://schemas.microsoft.com/office/powerpoint/2010/main" val="349854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One-Time Passwords</a:t>
            </a:r>
            <a:endParaRPr lang="en-US"/>
          </a:p>
        </p:txBody>
      </p:sp>
      <p:sp>
        <p:nvSpPr>
          <p:cNvPr id="3" name="Content Placeholder 2"/>
          <p:cNvSpPr>
            <a:spLocks noGrp="1"/>
          </p:cNvSpPr>
          <p:nvPr>
            <p:ph idx="1"/>
          </p:nvPr>
        </p:nvSpPr>
        <p:spPr/>
        <p:txBody>
          <a:bodyPr>
            <a:normAutofit fontScale="92500" lnSpcReduction="10000"/>
          </a:bodyPr>
          <a:lstStyle/>
          <a:p>
            <a:r>
              <a:rPr lang="en-US" b="1"/>
              <a:t>Definition : </a:t>
            </a:r>
            <a:r>
              <a:rPr lang="en-US"/>
              <a:t>A </a:t>
            </a:r>
            <a:r>
              <a:rPr lang="en-US" i="1"/>
              <a:t>one-time </a:t>
            </a:r>
            <a:r>
              <a:rPr lang="en-US"/>
              <a:t>password is a password that is invalidated as soon as it is used.</a:t>
            </a:r>
          </a:p>
          <a:p>
            <a:r>
              <a:rPr lang="en-US"/>
              <a:t>The ultimate form of password aging occurs when a password is valid for exactly one use. In some sense, challenge-response mechanisms use one-time passwords.</a:t>
            </a:r>
          </a:p>
          <a:p>
            <a:r>
              <a:rPr lang="en-US"/>
              <a:t>Think of the response as the password. As the challenges for successive authentications differ, the responses differ. </a:t>
            </a:r>
          </a:p>
          <a:p>
            <a:r>
              <a:rPr lang="en-US"/>
              <a:t>Hence, the acceptability of each response (password) is invalidated after each use.</a:t>
            </a:r>
          </a:p>
          <a:p>
            <a:r>
              <a:rPr lang="en-US"/>
              <a:t>The challenge is the number of the authentication attempt; the response</a:t>
            </a:r>
          </a:p>
          <a:p>
            <a:pPr marL="0" indent="0">
              <a:buNone/>
            </a:pPr>
            <a:r>
              <a:rPr lang="en-US"/>
              <a:t>is the one-time password.</a:t>
            </a:r>
          </a:p>
        </p:txBody>
      </p:sp>
    </p:spTree>
    <p:extLst>
      <p:ext uri="{BB962C8B-B14F-4D97-AF65-F5344CB8AC3E}">
        <p14:creationId xmlns:p14="http://schemas.microsoft.com/office/powerpoint/2010/main" val="3900995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Hardware-Supported Challenge-Response Procedures</a:t>
            </a:r>
            <a:endParaRPr lang="en-US"/>
          </a:p>
        </p:txBody>
      </p:sp>
      <p:sp>
        <p:nvSpPr>
          <p:cNvPr id="3" name="Content Placeholder 2"/>
          <p:cNvSpPr>
            <a:spLocks noGrp="1"/>
          </p:cNvSpPr>
          <p:nvPr>
            <p:ph idx="1"/>
          </p:nvPr>
        </p:nvSpPr>
        <p:spPr/>
        <p:txBody>
          <a:bodyPr/>
          <a:lstStyle/>
          <a:p>
            <a:r>
              <a:rPr lang="en-US"/>
              <a:t>One-time passwords are considerably simpler with hardware support because the passwords need not be printed on paper or some other medium.</a:t>
            </a:r>
          </a:p>
          <a:p>
            <a:r>
              <a:rPr lang="en-US"/>
              <a:t>Hardware support comes in two forms: Both perform the same functions.</a:t>
            </a:r>
          </a:p>
          <a:p>
            <a:pPr marL="514350" indent="-514350">
              <a:buFont typeface="+mj-lt"/>
              <a:buAutoNum type="arabicPeriod"/>
            </a:pPr>
            <a:r>
              <a:rPr lang="en-US"/>
              <a:t>A program for a general-purpose computer.</a:t>
            </a:r>
          </a:p>
          <a:p>
            <a:pPr marL="514350" indent="-514350">
              <a:buFont typeface="+mj-lt"/>
              <a:buAutoNum type="arabicPeriod"/>
            </a:pPr>
            <a:r>
              <a:rPr lang="en-US"/>
              <a:t>Special-purpose hardware support. </a:t>
            </a:r>
          </a:p>
        </p:txBody>
      </p:sp>
    </p:spTree>
    <p:extLst>
      <p:ext uri="{BB962C8B-B14F-4D97-AF65-F5344CB8AC3E}">
        <p14:creationId xmlns:p14="http://schemas.microsoft.com/office/powerpoint/2010/main" val="1359907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a:t>A program for a general-purpose computer.</a:t>
            </a:r>
          </a:p>
        </p:txBody>
      </p:sp>
      <p:sp>
        <p:nvSpPr>
          <p:cNvPr id="3" name="Content Placeholder 2"/>
          <p:cNvSpPr>
            <a:spLocks noGrp="1"/>
          </p:cNvSpPr>
          <p:nvPr>
            <p:ph idx="1"/>
          </p:nvPr>
        </p:nvSpPr>
        <p:spPr/>
        <p:txBody>
          <a:bodyPr>
            <a:normAutofit/>
          </a:bodyPr>
          <a:lstStyle/>
          <a:p>
            <a:r>
              <a:rPr lang="en-US"/>
              <a:t>The first type of hardware device, informally called a </a:t>
            </a:r>
            <a:r>
              <a:rPr lang="en-US" i="1"/>
              <a:t>token</a:t>
            </a:r>
            <a:r>
              <a:rPr lang="en-US"/>
              <a:t>, provides mechanisms for hashing or enciphering information. </a:t>
            </a:r>
          </a:p>
          <a:p>
            <a:r>
              <a:rPr lang="en-US"/>
              <a:t>With this type of device, the system sends a challenge. </a:t>
            </a:r>
          </a:p>
          <a:p>
            <a:r>
              <a:rPr lang="en-US"/>
              <a:t>The user enters it into the device. </a:t>
            </a:r>
          </a:p>
          <a:p>
            <a:r>
              <a:rPr lang="en-US"/>
              <a:t>The device returns the appropriate response. </a:t>
            </a:r>
          </a:p>
          <a:p>
            <a:r>
              <a:rPr lang="en-US"/>
              <a:t>Some devices require the user to enter a personal identification number or password, which is used as a cryptographic key or is combined with the challenge to produce the response.</a:t>
            </a:r>
          </a:p>
        </p:txBody>
      </p:sp>
    </p:spTree>
    <p:extLst>
      <p:ext uri="{BB962C8B-B14F-4D97-AF65-F5344CB8AC3E}">
        <p14:creationId xmlns:p14="http://schemas.microsoft.com/office/powerpoint/2010/main" val="1104149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a:t>Special-purpose hardware support. </a:t>
            </a:r>
          </a:p>
        </p:txBody>
      </p:sp>
      <p:sp>
        <p:nvSpPr>
          <p:cNvPr id="3" name="Content Placeholder 2"/>
          <p:cNvSpPr>
            <a:spLocks noGrp="1"/>
          </p:cNvSpPr>
          <p:nvPr>
            <p:ph idx="1"/>
          </p:nvPr>
        </p:nvSpPr>
        <p:spPr/>
        <p:txBody>
          <a:bodyPr>
            <a:normAutofit fontScale="92500" lnSpcReduction="10000"/>
          </a:bodyPr>
          <a:lstStyle/>
          <a:p>
            <a:r>
              <a:rPr lang="en-US"/>
              <a:t>The second type of hardware device is temporally based. Every 60 seconds, it  displays a different number. The numbers range from 0 to 10</a:t>
            </a:r>
            <a:r>
              <a:rPr lang="en-US" i="1"/>
              <a:t>n </a:t>
            </a:r>
            <a:r>
              <a:rPr lang="en-US"/>
              <a:t>– 1, inclusive. </a:t>
            </a:r>
          </a:p>
          <a:p>
            <a:r>
              <a:rPr lang="en-US"/>
              <a:t>A similar device is attached to the computer. It knows what number the device for each registered user should display. </a:t>
            </a:r>
          </a:p>
          <a:p>
            <a:r>
              <a:rPr lang="en-US"/>
              <a:t>To authenticate, the user provides his login name. The system requests a password. </a:t>
            </a:r>
          </a:p>
          <a:p>
            <a:r>
              <a:rPr lang="en-US"/>
              <a:t>The user then enters the number shown on the hardware device, followed by a fixed (reusable) password. </a:t>
            </a:r>
          </a:p>
          <a:p>
            <a:r>
              <a:rPr lang="en-US"/>
              <a:t>The system validates that the number is the one expected for the user at that time and that the reusable portion of the password is correct.</a:t>
            </a:r>
          </a:p>
        </p:txBody>
      </p:sp>
    </p:spTree>
    <p:extLst>
      <p:ext uri="{BB962C8B-B14F-4D97-AF65-F5344CB8AC3E}">
        <p14:creationId xmlns:p14="http://schemas.microsoft.com/office/powerpoint/2010/main" val="253413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basics</a:t>
            </a:r>
          </a:p>
        </p:txBody>
      </p:sp>
      <p:sp>
        <p:nvSpPr>
          <p:cNvPr id="3" name="Content Placeholder 2"/>
          <p:cNvSpPr>
            <a:spLocks noGrp="1"/>
          </p:cNvSpPr>
          <p:nvPr>
            <p:ph idx="1"/>
          </p:nvPr>
        </p:nvSpPr>
        <p:spPr/>
        <p:txBody>
          <a:bodyPr>
            <a:normAutofit/>
          </a:bodyPr>
          <a:lstStyle/>
          <a:p>
            <a:r>
              <a:rPr lang="en-US" b="1"/>
              <a:t>Definition - </a:t>
            </a:r>
            <a:r>
              <a:rPr lang="en-US" b="1" i="1"/>
              <a:t>Authentication</a:t>
            </a:r>
            <a:r>
              <a:rPr lang="en-US" b="1"/>
              <a:t> is the binding of an identity to subject.</a:t>
            </a:r>
          </a:p>
          <a:p>
            <a:pPr lvl="1"/>
            <a:r>
              <a:rPr lang="en-US" sz="2800"/>
              <a:t>Subjects act on behalf of </a:t>
            </a:r>
            <a:r>
              <a:rPr lang="en-US" sz="2800">
                <a:solidFill>
                  <a:srgbClr val="FF0000"/>
                </a:solidFill>
              </a:rPr>
              <a:t>some other, external entity</a:t>
            </a:r>
            <a:r>
              <a:rPr lang="en-US" sz="2800"/>
              <a:t>. </a:t>
            </a:r>
          </a:p>
          <a:p>
            <a:pPr lvl="1"/>
            <a:r>
              <a:rPr lang="en-US" sz="2800"/>
              <a:t>The identity of that entity </a:t>
            </a:r>
            <a:r>
              <a:rPr lang="en-US" sz="2800">
                <a:solidFill>
                  <a:srgbClr val="FF0000"/>
                </a:solidFill>
              </a:rPr>
              <a:t>controls the actions </a:t>
            </a:r>
            <a:r>
              <a:rPr lang="en-US" sz="2800"/>
              <a:t>that its associated subjects may take. </a:t>
            </a:r>
          </a:p>
          <a:p>
            <a:pPr lvl="1"/>
            <a:r>
              <a:rPr lang="en-US" sz="2800"/>
              <a:t>Hence, the subjects must </a:t>
            </a:r>
            <a:r>
              <a:rPr lang="en-US" sz="2800">
                <a:solidFill>
                  <a:srgbClr val="FF0000"/>
                </a:solidFill>
              </a:rPr>
              <a:t>bind</a:t>
            </a:r>
            <a:r>
              <a:rPr lang="en-US" sz="2800"/>
              <a:t> to the identity of that external entity.</a:t>
            </a:r>
          </a:p>
        </p:txBody>
      </p:sp>
    </p:spTree>
    <p:extLst>
      <p:ext uri="{BB962C8B-B14F-4D97-AF65-F5344CB8AC3E}">
        <p14:creationId xmlns:p14="http://schemas.microsoft.com/office/powerpoint/2010/main" val="899299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19C734FC-27A8-4A4D-BB1C-F42F1F84532E}" type="slidenum">
              <a:rPr lang="en-US" smtClean="0">
                <a:latin typeface="Times New Roman" charset="0"/>
              </a:rPr>
              <a:pPr/>
              <a:t>30</a:t>
            </a:fld>
            <a:endParaRPr lang="en-US">
              <a:latin typeface="Times New Roman" charset="0"/>
            </a:endParaRPr>
          </a:p>
        </p:txBody>
      </p:sp>
      <p:sp>
        <p:nvSpPr>
          <p:cNvPr id="45059" name="Rectangle 2"/>
          <p:cNvSpPr>
            <a:spLocks noGrp="1" noChangeArrowheads="1"/>
          </p:cNvSpPr>
          <p:nvPr>
            <p:ph type="title"/>
          </p:nvPr>
        </p:nvSpPr>
        <p:spPr>
          <a:xfrm>
            <a:off x="1676400" y="304800"/>
            <a:ext cx="8839200" cy="1143000"/>
          </a:xfrm>
        </p:spPr>
        <p:txBody>
          <a:bodyPr/>
          <a:lstStyle/>
          <a:p>
            <a:pPr eaLnBrk="1" hangingPunct="1"/>
            <a:r>
              <a:rPr lang="en-US"/>
              <a:t>Identification </a:t>
            </a:r>
            <a:r>
              <a:rPr lang="en-US" err="1"/>
              <a:t>vs</a:t>
            </a:r>
            <a:r>
              <a:rPr lang="en-US"/>
              <a:t> Authentication</a:t>
            </a:r>
          </a:p>
        </p:txBody>
      </p:sp>
      <p:sp>
        <p:nvSpPr>
          <p:cNvPr id="278531" name="Rectangle 3"/>
          <p:cNvSpPr>
            <a:spLocks noGrp="1" noChangeArrowheads="1"/>
          </p:cNvSpPr>
          <p:nvPr>
            <p:ph type="body" idx="1"/>
          </p:nvPr>
        </p:nvSpPr>
        <p:spPr>
          <a:xfrm>
            <a:off x="1981200" y="1524000"/>
            <a:ext cx="8534400" cy="4495800"/>
          </a:xfrm>
        </p:spPr>
        <p:txBody>
          <a:bodyPr>
            <a:normAutofit lnSpcReduction="10000"/>
          </a:bodyPr>
          <a:lstStyle/>
          <a:p>
            <a:pPr>
              <a:spcAft>
                <a:spcPts val="600"/>
              </a:spcAft>
            </a:pPr>
            <a:r>
              <a:rPr lang="en-US" b="1">
                <a:solidFill>
                  <a:schemeClr val="hlink"/>
                </a:solidFill>
              </a:rPr>
              <a:t>Identification</a:t>
            </a:r>
            <a:r>
              <a:rPr lang="en-US"/>
              <a:t> </a:t>
            </a:r>
            <a:r>
              <a:rPr lang="en-US" err="1">
                <a:sym typeface="Symbol" charset="2"/>
              </a:rPr>
              <a:t></a:t>
            </a:r>
            <a:r>
              <a:rPr lang="en-US"/>
              <a:t> Who goes there?</a:t>
            </a:r>
          </a:p>
          <a:p>
            <a:pPr lvl="1">
              <a:spcAft>
                <a:spcPts val="600"/>
              </a:spcAft>
            </a:pPr>
            <a:r>
              <a:rPr lang="en-US"/>
              <a:t>Compare </a:t>
            </a:r>
            <a:r>
              <a:rPr lang="en-US" b="1">
                <a:solidFill>
                  <a:srgbClr val="FF0000"/>
                </a:solidFill>
              </a:rPr>
              <a:t>one-to-many</a:t>
            </a:r>
            <a:endParaRPr lang="en-US"/>
          </a:p>
          <a:p>
            <a:pPr lvl="1">
              <a:spcAft>
                <a:spcPts val="600"/>
              </a:spcAft>
            </a:pPr>
            <a:r>
              <a:rPr lang="en-US"/>
              <a:t>Example: FBI fingerprint database</a:t>
            </a:r>
          </a:p>
          <a:p>
            <a:pPr>
              <a:spcAft>
                <a:spcPts val="600"/>
              </a:spcAft>
            </a:pPr>
            <a:r>
              <a:rPr lang="en-US" b="1">
                <a:solidFill>
                  <a:schemeClr val="hlink"/>
                </a:solidFill>
              </a:rPr>
              <a:t>Authentication</a:t>
            </a:r>
            <a:r>
              <a:rPr lang="en-US"/>
              <a:t> </a:t>
            </a:r>
            <a:r>
              <a:rPr lang="en-US" err="1">
                <a:sym typeface="Symbol" charset="2"/>
              </a:rPr>
              <a:t></a:t>
            </a:r>
            <a:r>
              <a:rPr lang="en-US"/>
              <a:t> Are you who you say you are?</a:t>
            </a:r>
          </a:p>
          <a:p>
            <a:pPr lvl="1">
              <a:spcAft>
                <a:spcPts val="600"/>
              </a:spcAft>
            </a:pPr>
            <a:r>
              <a:rPr lang="en-US"/>
              <a:t>Compare </a:t>
            </a:r>
            <a:r>
              <a:rPr lang="en-US" b="1">
                <a:solidFill>
                  <a:srgbClr val="FF0000"/>
                </a:solidFill>
              </a:rPr>
              <a:t>one-to-one</a:t>
            </a:r>
            <a:endParaRPr lang="en-US"/>
          </a:p>
          <a:p>
            <a:pPr lvl="1">
              <a:spcAft>
                <a:spcPts val="600"/>
              </a:spcAft>
            </a:pPr>
            <a:r>
              <a:rPr lang="en-US"/>
              <a:t>Example: Thumbprint mouse</a:t>
            </a:r>
          </a:p>
          <a:p>
            <a:pPr>
              <a:spcAft>
                <a:spcPts val="600"/>
              </a:spcAft>
            </a:pPr>
            <a:r>
              <a:rPr lang="en-US"/>
              <a:t>Identification problem is more difficult</a:t>
            </a:r>
          </a:p>
          <a:p>
            <a:pPr lvl="1">
              <a:spcAft>
                <a:spcPts val="600"/>
              </a:spcAft>
            </a:pPr>
            <a:r>
              <a:rPr lang="en-US"/>
              <a:t>More “random” matches since more comparisons</a:t>
            </a:r>
          </a:p>
          <a:p>
            <a:pPr>
              <a:spcAft>
                <a:spcPts val="600"/>
              </a:spcAft>
            </a:pPr>
            <a:r>
              <a:rPr lang="en-US"/>
              <a:t>We are (mostly) interested in authentication</a:t>
            </a:r>
          </a:p>
        </p:txBody>
      </p:sp>
    </p:spTree>
    <p:extLst>
      <p:ext uri="{BB962C8B-B14F-4D97-AF65-F5344CB8AC3E}">
        <p14:creationId xmlns:p14="http://schemas.microsoft.com/office/powerpoint/2010/main" val="89370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508EE36D-1835-6147-A5CB-3C8D72F3D26B}" type="slidenum">
              <a:rPr lang="en-US" smtClean="0">
                <a:latin typeface="Times New Roman" charset="0"/>
              </a:rPr>
              <a:pPr/>
              <a:t>31</a:t>
            </a:fld>
            <a:endParaRPr lang="en-US">
              <a:latin typeface="Times New Roman" charset="0"/>
            </a:endParaRPr>
          </a:p>
        </p:txBody>
      </p:sp>
      <p:sp>
        <p:nvSpPr>
          <p:cNvPr id="40963" name="Rectangle 2"/>
          <p:cNvSpPr>
            <a:spLocks noGrp="1" noChangeArrowheads="1"/>
          </p:cNvSpPr>
          <p:nvPr>
            <p:ph type="title"/>
          </p:nvPr>
        </p:nvSpPr>
        <p:spPr>
          <a:xfrm>
            <a:off x="2209800" y="1295400"/>
            <a:ext cx="7772400" cy="1143000"/>
          </a:xfrm>
        </p:spPr>
        <p:txBody>
          <a:bodyPr/>
          <a:lstStyle/>
          <a:p>
            <a:pPr eaLnBrk="1" hangingPunct="1"/>
            <a:r>
              <a:rPr lang="en-US"/>
              <a:t>Biometrics</a:t>
            </a: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4343400" y="2730500"/>
            <a:ext cx="3517900" cy="1765300"/>
          </a:xfrm>
          <a:prstGeom prst="rect">
            <a:avLst/>
          </a:prstGeom>
          <a:noFill/>
          <a:ln w="9525">
            <a:noFill/>
            <a:miter lim="800000"/>
            <a:headEnd/>
            <a:tailEnd/>
          </a:ln>
        </p:spPr>
      </p:pic>
    </p:spTree>
    <p:extLst>
      <p:ext uri="{BB962C8B-B14F-4D97-AF65-F5344CB8AC3E}">
        <p14:creationId xmlns:p14="http://schemas.microsoft.com/office/powerpoint/2010/main" val="220018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a:t> Part 2 </a:t>
            </a:r>
            <a:r>
              <a:rPr lang="en-US">
                <a:sym typeface="Symbol" charset="2"/>
              </a:rPr>
              <a:t></a:t>
            </a:r>
            <a:r>
              <a:rPr lang="en-US"/>
              <a:t> Access Control                                                                                                  </a:t>
            </a:r>
            <a:fld id="{49D513EE-D491-C443-8955-1CC3F2F769DA}" type="slidenum">
              <a:rPr lang="en-US" smtClean="0">
                <a:latin typeface="Times New Roman" charset="0"/>
              </a:rPr>
              <a:pPr/>
              <a:t>32</a:t>
            </a:fld>
            <a:endParaRPr lang="en-US">
              <a:latin typeface="Times New Roman" charset="0"/>
            </a:endParaRPr>
          </a:p>
        </p:txBody>
      </p:sp>
      <p:sp>
        <p:nvSpPr>
          <p:cNvPr id="41987" name="Rectangle 2"/>
          <p:cNvSpPr>
            <a:spLocks noGrp="1" noChangeArrowheads="1"/>
          </p:cNvSpPr>
          <p:nvPr>
            <p:ph type="title"/>
          </p:nvPr>
        </p:nvSpPr>
        <p:spPr>
          <a:xfrm>
            <a:off x="2209800" y="304800"/>
            <a:ext cx="7772400" cy="1143000"/>
          </a:xfrm>
        </p:spPr>
        <p:txBody>
          <a:bodyPr/>
          <a:lstStyle/>
          <a:p>
            <a:pPr eaLnBrk="1" hangingPunct="1"/>
            <a:r>
              <a:rPr lang="en-US"/>
              <a:t>Something You Are</a:t>
            </a:r>
          </a:p>
        </p:txBody>
      </p:sp>
      <p:sp>
        <p:nvSpPr>
          <p:cNvPr id="41988" name="Rectangle 3"/>
          <p:cNvSpPr>
            <a:spLocks noGrp="1" noChangeArrowheads="1"/>
          </p:cNvSpPr>
          <p:nvPr>
            <p:ph type="body" idx="1"/>
          </p:nvPr>
        </p:nvSpPr>
        <p:spPr>
          <a:xfrm>
            <a:off x="2209800" y="1371600"/>
            <a:ext cx="7620000" cy="990600"/>
          </a:xfrm>
        </p:spPr>
        <p:txBody>
          <a:bodyPr/>
          <a:lstStyle/>
          <a:p>
            <a:pPr>
              <a:spcAft>
                <a:spcPts val="600"/>
              </a:spcAft>
            </a:pPr>
            <a:r>
              <a:rPr lang="en-US"/>
              <a:t>Biometric</a:t>
            </a:r>
          </a:p>
          <a:p>
            <a:pPr lvl="1">
              <a:spcAft>
                <a:spcPts val="600"/>
              </a:spcAft>
            </a:pPr>
            <a:r>
              <a:rPr lang="en-US" b="1">
                <a:solidFill>
                  <a:schemeClr val="accent2"/>
                </a:solidFill>
              </a:rPr>
              <a:t>“You are your key”</a:t>
            </a:r>
            <a:r>
              <a:rPr lang="en-US"/>
              <a:t> </a:t>
            </a:r>
            <a:r>
              <a:rPr lang="en-US" err="1">
                <a:sym typeface="Symbol" charset="2"/>
              </a:rPr>
              <a:t></a:t>
            </a:r>
            <a:r>
              <a:rPr lang="en-US"/>
              <a:t> </a:t>
            </a:r>
            <a:r>
              <a:rPr lang="en-US" err="1"/>
              <a:t>Schneier</a:t>
            </a:r>
            <a:endParaRPr lang="en-US"/>
          </a:p>
        </p:txBody>
      </p:sp>
      <p:sp>
        <p:nvSpPr>
          <p:cNvPr id="276484" name="AutoShape 4"/>
          <p:cNvSpPr>
            <a:spLocks noChangeArrowheads="1"/>
          </p:cNvSpPr>
          <p:nvPr/>
        </p:nvSpPr>
        <p:spPr bwMode="auto">
          <a:xfrm>
            <a:off x="7848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7162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8534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8305800" y="3200400"/>
            <a:ext cx="762000" cy="36933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7391400" y="3810000"/>
            <a:ext cx="1066800" cy="36933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8823326" y="3698875"/>
            <a:ext cx="671979" cy="369332"/>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2209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a:t>Examples</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a:ea typeface="ＭＳ Ｐゴシック" charset="-128"/>
                <a:cs typeface="ＭＳ Ｐゴシック" charset="-128"/>
              </a:rPr>
              <a:t>Many more!</a:t>
            </a:r>
          </a:p>
        </p:txBody>
      </p:sp>
    </p:spTree>
    <p:extLst>
      <p:ext uri="{BB962C8B-B14F-4D97-AF65-F5344CB8AC3E}">
        <p14:creationId xmlns:p14="http://schemas.microsoft.com/office/powerpoint/2010/main" val="180033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t>Biometrics Authentication</a:t>
            </a:r>
          </a:p>
        </p:txBody>
      </p:sp>
      <p:sp>
        <p:nvSpPr>
          <p:cNvPr id="43012" name="Rectangle 3"/>
          <p:cNvSpPr>
            <a:spLocks noGrp="1" noChangeArrowheads="1"/>
          </p:cNvSpPr>
          <p:nvPr>
            <p:ph idx="1"/>
          </p:nvPr>
        </p:nvSpPr>
        <p:spPr/>
        <p:txBody>
          <a:bodyPr>
            <a:normAutofit/>
          </a:bodyPr>
          <a:lstStyle/>
          <a:p>
            <a:pPr>
              <a:lnSpc>
                <a:spcPct val="80000"/>
              </a:lnSpc>
              <a:spcAft>
                <a:spcPts val="600"/>
              </a:spcAft>
            </a:pPr>
            <a:r>
              <a:rPr lang="en-US"/>
              <a:t>May be better than passwords</a:t>
            </a:r>
          </a:p>
          <a:p>
            <a:pPr>
              <a:lnSpc>
                <a:spcPct val="80000"/>
              </a:lnSpc>
              <a:spcAft>
                <a:spcPts val="600"/>
              </a:spcAft>
            </a:pPr>
            <a:r>
              <a:rPr lang="en-US"/>
              <a:t>But, cheap and reliable biometrics needed</a:t>
            </a:r>
          </a:p>
          <a:p>
            <a:pPr lvl="1">
              <a:lnSpc>
                <a:spcPct val="80000"/>
              </a:lnSpc>
              <a:spcAft>
                <a:spcPts val="600"/>
              </a:spcAft>
            </a:pPr>
            <a:r>
              <a:rPr lang="en-US"/>
              <a:t>Today, an active area of research</a:t>
            </a:r>
          </a:p>
          <a:p>
            <a:pPr>
              <a:lnSpc>
                <a:spcPct val="80000"/>
              </a:lnSpc>
              <a:spcAft>
                <a:spcPts val="600"/>
              </a:spcAft>
            </a:pPr>
            <a:r>
              <a:rPr lang="en-US"/>
              <a:t>Biometric authentication involves using some part of your physical makeup to authenticate you. </a:t>
            </a:r>
          </a:p>
          <a:p>
            <a:pPr>
              <a:lnSpc>
                <a:spcPct val="80000"/>
              </a:lnSpc>
              <a:spcAft>
                <a:spcPts val="600"/>
              </a:spcAft>
            </a:pPr>
            <a:r>
              <a:rPr lang="en-US"/>
              <a:t>Biometrics </a:t>
            </a:r>
            <a:r>
              <a:rPr lang="en-US" b="1">
                <a:solidFill>
                  <a:schemeClr val="accent2"/>
                </a:solidFill>
              </a:rPr>
              <a:t>are</a:t>
            </a:r>
            <a:r>
              <a:rPr lang="en-US"/>
              <a:t> used in security today</a:t>
            </a:r>
          </a:p>
          <a:p>
            <a:pPr lvl="1">
              <a:lnSpc>
                <a:spcPct val="80000"/>
              </a:lnSpc>
              <a:spcAft>
                <a:spcPts val="600"/>
              </a:spcAft>
            </a:pPr>
            <a:r>
              <a:rPr lang="en-US"/>
              <a:t>Thumbprint mouse</a:t>
            </a:r>
          </a:p>
          <a:p>
            <a:pPr lvl="1">
              <a:lnSpc>
                <a:spcPct val="80000"/>
              </a:lnSpc>
              <a:spcAft>
                <a:spcPts val="600"/>
              </a:spcAft>
            </a:pPr>
            <a:r>
              <a:rPr lang="en-US"/>
              <a:t>Palm print for secure entry</a:t>
            </a:r>
          </a:p>
          <a:p>
            <a:pPr lvl="1">
              <a:lnSpc>
                <a:spcPct val="80000"/>
              </a:lnSpc>
              <a:spcAft>
                <a:spcPts val="600"/>
              </a:spcAft>
            </a:pPr>
            <a:r>
              <a:rPr lang="en-US"/>
              <a:t>Fingerprint to unlock car door, etc.</a:t>
            </a:r>
          </a:p>
        </p:txBody>
      </p:sp>
      <p:sp>
        <p:nvSpPr>
          <p:cNvPr id="43010" name="Footer Placeholder 3"/>
          <p:cNvSpPr>
            <a:spLocks noGrp="1"/>
          </p:cNvSpPr>
          <p:nvPr>
            <p:ph type="ftr" sz="quarter" idx="11"/>
          </p:nvPr>
        </p:nvSpPr>
        <p:spPr>
          <a:noFill/>
        </p:spPr>
        <p:txBody>
          <a:bodyPr/>
          <a:lstStyle/>
          <a:p>
            <a:r>
              <a:rPr lang="en-US"/>
              <a:t> Part 2 </a:t>
            </a:r>
            <a:r>
              <a:rPr lang="en-US">
                <a:sym typeface="Symbol" charset="2"/>
              </a:rPr>
              <a:t></a:t>
            </a:r>
            <a:r>
              <a:rPr lang="en-US"/>
              <a:t> Access Control                                                                                                  </a:t>
            </a:r>
            <a:fld id="{8DACA151-E9EA-1D4B-BD80-B9AFDADECBB7}" type="slidenum">
              <a:rPr lang="en-US" smtClean="0">
                <a:latin typeface="Times New Roman" charset="0"/>
              </a:rPr>
              <a:pPr/>
              <a:t>33</a:t>
            </a:fld>
            <a:endParaRPr lang="en-US">
              <a:latin typeface="Times New Roman" charset="0"/>
            </a:endParaRPr>
          </a:p>
        </p:txBody>
      </p:sp>
    </p:spTree>
    <p:extLst>
      <p:ext uri="{BB962C8B-B14F-4D97-AF65-F5344CB8AC3E}">
        <p14:creationId xmlns:p14="http://schemas.microsoft.com/office/powerpoint/2010/main" val="3103785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Biometrics Authentication</a:t>
            </a:r>
          </a:p>
        </p:txBody>
      </p:sp>
      <p:sp>
        <p:nvSpPr>
          <p:cNvPr id="3" name="Content Placeholder 2"/>
          <p:cNvSpPr>
            <a:spLocks noGrp="1"/>
          </p:cNvSpPr>
          <p:nvPr>
            <p:ph idx="1"/>
          </p:nvPr>
        </p:nvSpPr>
        <p:spPr/>
        <p:txBody>
          <a:bodyPr/>
          <a:lstStyle/>
          <a:p>
            <a:r>
              <a:rPr lang="en-US"/>
              <a:t>A single characteristic or multiple characteristics could be used. </a:t>
            </a:r>
          </a:p>
          <a:p>
            <a:r>
              <a:rPr lang="en-US"/>
              <a:t>It all depends on the infrastructure and the level of security desired.</a:t>
            </a:r>
          </a:p>
          <a:p>
            <a:r>
              <a:rPr lang="en-US"/>
              <a:t>With biometric authentication, the physical characteristic being examined is usually mapped to a username. This username is used to make decisions after the person has been authenticated. </a:t>
            </a:r>
          </a:p>
          <a:p>
            <a:pPr>
              <a:lnSpc>
                <a:spcPct val="80000"/>
              </a:lnSpc>
              <a:spcAft>
                <a:spcPts val="600"/>
              </a:spcAft>
            </a:pPr>
            <a:r>
              <a:rPr lang="en-US"/>
              <a:t>But biometrics not really that popular</a:t>
            </a:r>
          </a:p>
          <a:p>
            <a:endParaRPr lang="en-US"/>
          </a:p>
        </p:txBody>
      </p:sp>
    </p:spTree>
    <p:extLst>
      <p:ext uri="{BB962C8B-B14F-4D97-AF65-F5344CB8AC3E}">
        <p14:creationId xmlns:p14="http://schemas.microsoft.com/office/powerpoint/2010/main" val="3089590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Single Sign on (SSO)</a:t>
            </a:r>
            <a:endParaRPr lang="en-US"/>
          </a:p>
        </p:txBody>
      </p:sp>
      <p:sp>
        <p:nvSpPr>
          <p:cNvPr id="3" name="Content Placeholder 2"/>
          <p:cNvSpPr>
            <a:spLocks noGrp="1"/>
          </p:cNvSpPr>
          <p:nvPr>
            <p:ph idx="1"/>
          </p:nvPr>
        </p:nvSpPr>
        <p:spPr/>
        <p:txBody>
          <a:bodyPr>
            <a:normAutofit lnSpcReduction="10000"/>
          </a:bodyPr>
          <a:lstStyle/>
          <a:p>
            <a:pPr algn="just"/>
            <a:r>
              <a:rPr lang="en-US"/>
              <a:t>Authenticating to multiple systems is unpopular with users. </a:t>
            </a:r>
          </a:p>
          <a:p>
            <a:pPr algn="just"/>
            <a:r>
              <a:rPr lang="en-US"/>
              <a:t>Left on their own, users will reuse the same password to avoid having to remember many different passwords. </a:t>
            </a:r>
          </a:p>
          <a:p>
            <a:pPr algn="just"/>
            <a:r>
              <a:rPr lang="en-US"/>
              <a:t>For example, users become frustrated at having to authenticate to a computer, a network, a mail system, an accounting system, and numerous web sites. </a:t>
            </a:r>
          </a:p>
          <a:p>
            <a:pPr algn="just"/>
            <a:r>
              <a:rPr lang="en-US"/>
              <a:t>The panacea for this frustration is called </a:t>
            </a:r>
            <a:r>
              <a:rPr lang="en-US" b="1"/>
              <a:t>single sign-on</a:t>
            </a:r>
            <a:r>
              <a:rPr lang="en-US"/>
              <a:t>. </a:t>
            </a:r>
          </a:p>
          <a:p>
            <a:pPr algn="just"/>
            <a:r>
              <a:rPr lang="en-US"/>
              <a:t>A user authenticates once per session, and the system forwards that authenticated identity to all other processes that would require authentication.</a:t>
            </a:r>
          </a:p>
        </p:txBody>
      </p:sp>
    </p:spTree>
    <p:extLst>
      <p:ext uri="{BB962C8B-B14F-4D97-AF65-F5344CB8AC3E}">
        <p14:creationId xmlns:p14="http://schemas.microsoft.com/office/powerpoint/2010/main" val="342876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Assertion Markup Language (SAML)</a:t>
            </a:r>
          </a:p>
        </p:txBody>
      </p:sp>
      <p:sp>
        <p:nvSpPr>
          <p:cNvPr id="3" name="Content Placeholder 2"/>
          <p:cNvSpPr>
            <a:spLocks noGrp="1"/>
          </p:cNvSpPr>
          <p:nvPr>
            <p:ph idx="1"/>
          </p:nvPr>
        </p:nvSpPr>
        <p:spPr/>
        <p:txBody>
          <a:bodyPr>
            <a:normAutofit fontScale="92500"/>
          </a:bodyPr>
          <a:lstStyle/>
          <a:p>
            <a:pPr algn="just"/>
            <a:r>
              <a:rPr lang="en-US"/>
              <a:t>SAML is a standard for logging users into applications based on their sessions in another context. This single sign-on (SSO) login standard has significant advantages over logging in using a username/password:</a:t>
            </a:r>
          </a:p>
          <a:p>
            <a:pPr lvl="1" algn="just"/>
            <a:r>
              <a:rPr lang="en-US"/>
              <a:t>No need to type in credentials</a:t>
            </a:r>
          </a:p>
          <a:p>
            <a:pPr lvl="1" algn="just"/>
            <a:r>
              <a:rPr lang="en-US"/>
              <a:t>No need to remember and renew passwords</a:t>
            </a:r>
          </a:p>
          <a:p>
            <a:pPr lvl="1" algn="just"/>
            <a:r>
              <a:rPr lang="en-US"/>
              <a:t>No weak passwords</a:t>
            </a:r>
          </a:p>
          <a:p>
            <a:pPr algn="just"/>
            <a:r>
              <a:rPr lang="en-US"/>
              <a:t>Most organizations already know the identity of users because they are logged in to their Active Directory domain or intranet. </a:t>
            </a:r>
          </a:p>
          <a:p>
            <a:pPr algn="just"/>
            <a:r>
              <a:rPr lang="en-US"/>
              <a:t>It makes sense to use this information to log users in to other applications, such as web-based applications, and one of the more elegant ways of doing this is by using SAML.</a:t>
            </a:r>
          </a:p>
          <a:p>
            <a:pPr algn="just"/>
            <a:endParaRPr lang="en-US"/>
          </a:p>
        </p:txBody>
      </p:sp>
    </p:spTree>
    <p:extLst>
      <p:ext uri="{BB962C8B-B14F-4D97-AF65-F5344CB8AC3E}">
        <p14:creationId xmlns:p14="http://schemas.microsoft.com/office/powerpoint/2010/main" val="428671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SSO Protocol</a:t>
            </a:r>
          </a:p>
        </p:txBody>
      </p:sp>
      <p:sp>
        <p:nvSpPr>
          <p:cNvPr id="3" name="Content Placeholder 2"/>
          <p:cNvSpPr>
            <a:spLocks noGrp="1"/>
          </p:cNvSpPr>
          <p:nvPr>
            <p:ph idx="1"/>
          </p:nvPr>
        </p:nvSpPr>
        <p:spPr/>
        <p:txBody>
          <a:bodyPr/>
          <a:lstStyle/>
          <a:p>
            <a:r>
              <a:rPr lang="en-US"/>
              <a:t>Kerberos --- example single sign-on protocol </a:t>
            </a:r>
          </a:p>
          <a:p>
            <a:r>
              <a:rPr lang="en-US"/>
              <a:t>Kerberos is a computer-network authentication protocol that works on the basis of tickets to allow nodes communicating over a non-secure network to prove their identity to one another in a secure manner. </a:t>
            </a:r>
          </a:p>
          <a:p>
            <a:r>
              <a:rPr lang="en-US"/>
              <a:t>Its designers aimed it primarily at a client–server model, and it provides mutual authentication—both the user and the server verify each other's identity.</a:t>
            </a:r>
          </a:p>
        </p:txBody>
      </p:sp>
    </p:spTree>
    <p:extLst>
      <p:ext uri="{BB962C8B-B14F-4D97-AF65-F5344CB8AC3E}">
        <p14:creationId xmlns:p14="http://schemas.microsoft.com/office/powerpoint/2010/main" val="170894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984" y="2261303"/>
            <a:ext cx="5804033" cy="1325563"/>
          </a:xfrm>
        </p:spPr>
        <p:txBody>
          <a:bodyPr/>
          <a:lstStyle/>
          <a:p>
            <a:r>
              <a:rPr lang="en-US"/>
              <a:t>Thank you</a:t>
            </a:r>
          </a:p>
        </p:txBody>
      </p:sp>
    </p:spTree>
    <p:extLst>
      <p:ext uri="{BB962C8B-B14F-4D97-AF65-F5344CB8AC3E}">
        <p14:creationId xmlns:p14="http://schemas.microsoft.com/office/powerpoint/2010/main" val="71293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basics</a:t>
            </a:r>
          </a:p>
        </p:txBody>
      </p:sp>
      <p:sp>
        <p:nvSpPr>
          <p:cNvPr id="3" name="Content Placeholder 2"/>
          <p:cNvSpPr>
            <a:spLocks noGrp="1"/>
          </p:cNvSpPr>
          <p:nvPr>
            <p:ph idx="1"/>
          </p:nvPr>
        </p:nvSpPr>
        <p:spPr/>
        <p:txBody>
          <a:bodyPr>
            <a:normAutofit/>
          </a:bodyPr>
          <a:lstStyle/>
          <a:p>
            <a:r>
              <a:rPr lang="en-US"/>
              <a:t>The external entity must provide information </a:t>
            </a:r>
            <a:r>
              <a:rPr lang="en-US">
                <a:solidFill>
                  <a:srgbClr val="FF0000"/>
                </a:solidFill>
              </a:rPr>
              <a:t>to enable the system to confirm its identity.</a:t>
            </a:r>
            <a:r>
              <a:rPr lang="en-US"/>
              <a:t> This information comes from one (or more) of the following.</a:t>
            </a:r>
          </a:p>
          <a:p>
            <a:pPr marL="0" indent="0">
              <a:spcAft>
                <a:spcPts val="600"/>
              </a:spcAft>
              <a:buNone/>
            </a:pPr>
            <a:r>
              <a:rPr lang="en-US"/>
              <a:t>1. What the entity knows (such as passwords or secret information such as PIN, Social security number, Mother’s maiden name, Date of birth, Name of your pet, etc.)</a:t>
            </a:r>
          </a:p>
          <a:p>
            <a:pPr marL="0" indent="0">
              <a:buNone/>
            </a:pPr>
            <a:r>
              <a:rPr lang="en-US"/>
              <a:t>2. What the entity has (such as a badge or card or tokens)</a:t>
            </a:r>
          </a:p>
          <a:p>
            <a:pPr marL="0" indent="0">
              <a:buNone/>
            </a:pPr>
            <a:r>
              <a:rPr lang="en-US"/>
              <a:t>3. What the entity is (such as fingerprints or retinal characteristics)</a:t>
            </a:r>
          </a:p>
          <a:p>
            <a:pPr marL="0" indent="0">
              <a:buNone/>
            </a:pPr>
            <a:r>
              <a:rPr lang="en-US"/>
              <a:t>4. Where the entity is (such as in front of a particular terminal)</a:t>
            </a:r>
          </a:p>
        </p:txBody>
      </p:sp>
    </p:spTree>
    <p:extLst>
      <p:ext uri="{BB962C8B-B14F-4D97-AF65-F5344CB8AC3E}">
        <p14:creationId xmlns:p14="http://schemas.microsoft.com/office/powerpoint/2010/main" val="277850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Process</a:t>
            </a:r>
          </a:p>
        </p:txBody>
      </p:sp>
      <p:sp>
        <p:nvSpPr>
          <p:cNvPr id="3" name="Content Placeholder 2"/>
          <p:cNvSpPr>
            <a:spLocks noGrp="1"/>
          </p:cNvSpPr>
          <p:nvPr>
            <p:ph idx="1"/>
          </p:nvPr>
        </p:nvSpPr>
        <p:spPr/>
        <p:txBody>
          <a:bodyPr>
            <a:normAutofit/>
          </a:bodyPr>
          <a:lstStyle/>
          <a:p>
            <a:r>
              <a:rPr lang="en-US"/>
              <a:t>The authentication process consists of </a:t>
            </a:r>
            <a:r>
              <a:rPr lang="en-US">
                <a:solidFill>
                  <a:srgbClr val="FF0000"/>
                </a:solidFill>
              </a:rPr>
              <a:t>obtaining the authentication information from an entity, analyzing the data, and determining </a:t>
            </a:r>
            <a:r>
              <a:rPr lang="en-US"/>
              <a:t>if it is associated with that entity. </a:t>
            </a:r>
          </a:p>
          <a:p>
            <a:r>
              <a:rPr lang="en-US"/>
              <a:t>This means that the computer must store some information about the entity. It also suggests that mechanisms for managing the data are required. We represent these requirements in an </a:t>
            </a:r>
            <a:r>
              <a:rPr lang="en-US" i="1"/>
              <a:t>authentication system </a:t>
            </a:r>
            <a:r>
              <a:rPr lang="en-US"/>
              <a:t>consisting of five components.</a:t>
            </a:r>
          </a:p>
        </p:txBody>
      </p:sp>
    </p:spTree>
    <p:extLst>
      <p:ext uri="{BB962C8B-B14F-4D97-AF65-F5344CB8AC3E}">
        <p14:creationId xmlns:p14="http://schemas.microsoft.com/office/powerpoint/2010/main" val="365934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Authentication System</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a:t>1. The set </a:t>
            </a:r>
            <a:r>
              <a:rPr lang="en-US" i="1"/>
              <a:t>A </a:t>
            </a:r>
            <a:r>
              <a:rPr lang="en-US"/>
              <a:t>of </a:t>
            </a:r>
            <a:r>
              <a:rPr lang="en-US" i="1"/>
              <a:t>authentication information </a:t>
            </a:r>
            <a:r>
              <a:rPr lang="en-US"/>
              <a:t>is the set of specific information with which entities prove their identities.</a:t>
            </a:r>
          </a:p>
          <a:p>
            <a:pPr marL="0" indent="0" algn="just">
              <a:buNone/>
            </a:pPr>
            <a:r>
              <a:rPr lang="en-US"/>
              <a:t>2. The set </a:t>
            </a:r>
            <a:r>
              <a:rPr lang="en-US" i="1"/>
              <a:t>C </a:t>
            </a:r>
            <a:r>
              <a:rPr lang="en-US"/>
              <a:t>of </a:t>
            </a:r>
            <a:r>
              <a:rPr lang="en-US" i="1"/>
              <a:t>complementary information </a:t>
            </a:r>
            <a:r>
              <a:rPr lang="en-US"/>
              <a:t>is the set of information that the system stores and uses to validate the authentication information.</a:t>
            </a:r>
          </a:p>
          <a:p>
            <a:pPr marL="0" indent="0" algn="just">
              <a:buNone/>
            </a:pPr>
            <a:r>
              <a:rPr lang="en-US"/>
              <a:t>3. The set </a:t>
            </a:r>
            <a:r>
              <a:rPr lang="en-US" i="1"/>
              <a:t>F </a:t>
            </a:r>
            <a:r>
              <a:rPr lang="en-US"/>
              <a:t>of </a:t>
            </a:r>
            <a:r>
              <a:rPr lang="en-US" i="1"/>
              <a:t>complementation functions </a:t>
            </a:r>
            <a:r>
              <a:rPr lang="en-US"/>
              <a:t>that generate the complementary</a:t>
            </a:r>
          </a:p>
          <a:p>
            <a:pPr marL="0" indent="0" algn="just">
              <a:buNone/>
            </a:pPr>
            <a:r>
              <a:rPr lang="en-US"/>
              <a:t>information from the authentication information. That is, for </a:t>
            </a:r>
            <a:r>
              <a:rPr lang="en-US" i="1"/>
              <a:t>f </a:t>
            </a:r>
            <a:r>
              <a:rPr lang="en-US"/>
              <a:t>∈ </a:t>
            </a:r>
            <a:r>
              <a:rPr lang="en-US" i="1"/>
              <a:t>F</a:t>
            </a:r>
            <a:r>
              <a:rPr lang="en-US"/>
              <a:t>, </a:t>
            </a:r>
            <a:r>
              <a:rPr lang="en-US" i="1"/>
              <a:t>f</a:t>
            </a:r>
            <a:r>
              <a:rPr lang="en-US"/>
              <a:t>: </a:t>
            </a:r>
            <a:r>
              <a:rPr lang="en-US" i="1"/>
              <a:t>A </a:t>
            </a:r>
            <a:r>
              <a:rPr lang="en-US"/>
              <a:t>→ </a:t>
            </a:r>
            <a:r>
              <a:rPr lang="en-US" i="1"/>
              <a:t>C</a:t>
            </a:r>
            <a:r>
              <a:rPr lang="en-US"/>
              <a:t>.</a:t>
            </a:r>
          </a:p>
          <a:p>
            <a:pPr marL="0" indent="0" algn="just">
              <a:buNone/>
            </a:pPr>
            <a:r>
              <a:rPr lang="en-US"/>
              <a:t>4. The set </a:t>
            </a:r>
            <a:r>
              <a:rPr lang="en-US" i="1"/>
              <a:t>L </a:t>
            </a:r>
            <a:r>
              <a:rPr lang="en-US"/>
              <a:t>of </a:t>
            </a:r>
            <a:r>
              <a:rPr lang="en-US" i="1"/>
              <a:t>authentication functions </a:t>
            </a:r>
            <a:r>
              <a:rPr lang="en-US"/>
              <a:t>that verify identity. That is, for </a:t>
            </a:r>
            <a:r>
              <a:rPr lang="en-US" i="1"/>
              <a:t>l </a:t>
            </a:r>
            <a:r>
              <a:rPr lang="en-US"/>
              <a:t>∈ </a:t>
            </a:r>
            <a:r>
              <a:rPr lang="en-US" i="1"/>
              <a:t>L</a:t>
            </a:r>
            <a:r>
              <a:rPr lang="en-US"/>
              <a:t>,</a:t>
            </a:r>
          </a:p>
          <a:p>
            <a:pPr marL="0" indent="0" algn="just">
              <a:buNone/>
            </a:pPr>
            <a:r>
              <a:rPr lang="en-US" i="1"/>
              <a:t>l</a:t>
            </a:r>
            <a:r>
              <a:rPr lang="en-US"/>
              <a:t>: </a:t>
            </a:r>
            <a:r>
              <a:rPr lang="en-US" i="1"/>
              <a:t>A </a:t>
            </a:r>
            <a:r>
              <a:rPr lang="en-US"/>
              <a:t>× </a:t>
            </a:r>
            <a:r>
              <a:rPr lang="en-US" i="1"/>
              <a:t>C</a:t>
            </a:r>
            <a:r>
              <a:rPr lang="en-US"/>
              <a:t>→{ </a:t>
            </a:r>
            <a:r>
              <a:rPr lang="en-US" b="1"/>
              <a:t>true</a:t>
            </a:r>
            <a:r>
              <a:rPr lang="en-US"/>
              <a:t>, </a:t>
            </a:r>
            <a:r>
              <a:rPr lang="en-US" b="1"/>
              <a:t>false </a:t>
            </a:r>
            <a:r>
              <a:rPr lang="en-US"/>
              <a:t>}.</a:t>
            </a:r>
          </a:p>
          <a:p>
            <a:pPr marL="0" indent="0" algn="just">
              <a:buNone/>
            </a:pPr>
            <a:r>
              <a:rPr lang="en-US"/>
              <a:t>5. The set </a:t>
            </a:r>
            <a:r>
              <a:rPr lang="en-US" i="1"/>
              <a:t>S </a:t>
            </a:r>
            <a:r>
              <a:rPr lang="en-US"/>
              <a:t>of </a:t>
            </a:r>
            <a:r>
              <a:rPr lang="en-US" i="1"/>
              <a:t>selection functions </a:t>
            </a:r>
            <a:r>
              <a:rPr lang="en-US"/>
              <a:t>that enable an entity to create or alter the</a:t>
            </a:r>
          </a:p>
          <a:p>
            <a:pPr marL="0" indent="0" algn="just">
              <a:buNone/>
            </a:pPr>
            <a:r>
              <a:rPr lang="en-US"/>
              <a:t>authentication and complementary information.</a:t>
            </a:r>
          </a:p>
          <a:p>
            <a:pPr marL="0" indent="0" algn="just">
              <a:buNone/>
            </a:pPr>
            <a:endParaRPr lang="en-US"/>
          </a:p>
          <a:p>
            <a:r>
              <a:rPr lang="en-US"/>
              <a:t>The goal of an authentication system is to ensure that entities are correctly identified. If one entity can guess another’s password, then the guesser can impersonate the other.</a:t>
            </a:r>
          </a:p>
        </p:txBody>
      </p:sp>
    </p:spTree>
    <p:extLst>
      <p:ext uri="{BB962C8B-B14F-4D97-AF65-F5344CB8AC3E}">
        <p14:creationId xmlns:p14="http://schemas.microsoft.com/office/powerpoint/2010/main" val="214432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lstStyle/>
          <a:p>
            <a:pPr algn="just"/>
            <a:r>
              <a:rPr lang="en-US"/>
              <a:t>A user authenticates himself by entering a password, which the system compares with the </a:t>
            </a:r>
            <a:r>
              <a:rPr lang="en-US" err="1"/>
              <a:t>cleartext</a:t>
            </a:r>
            <a:r>
              <a:rPr lang="en-US"/>
              <a:t> passwords stored online. Here, </a:t>
            </a:r>
            <a:r>
              <a:rPr lang="en-US" i="1"/>
              <a:t>A </a:t>
            </a:r>
            <a:r>
              <a:rPr lang="en-US"/>
              <a:t>is the set of strings making up acceptable passwords, </a:t>
            </a:r>
          </a:p>
          <a:p>
            <a:pPr marL="0" indent="0" algn="just">
              <a:buNone/>
            </a:pPr>
            <a:r>
              <a:rPr lang="en-US" i="1"/>
              <a:t>	C </a:t>
            </a:r>
            <a:r>
              <a:rPr lang="en-US"/>
              <a:t>= </a:t>
            </a:r>
            <a:r>
              <a:rPr lang="en-US" i="1"/>
              <a:t>A</a:t>
            </a:r>
            <a:r>
              <a:rPr lang="en-US"/>
              <a:t>, </a:t>
            </a:r>
            <a:r>
              <a:rPr lang="en-US" i="1"/>
              <a:t>F </a:t>
            </a:r>
            <a:r>
              <a:rPr lang="en-US"/>
              <a:t>= { </a:t>
            </a:r>
            <a:r>
              <a:rPr lang="en-US" i="1"/>
              <a:t>I </a:t>
            </a:r>
            <a:r>
              <a:rPr lang="en-US"/>
              <a:t>}, and </a:t>
            </a:r>
            <a:r>
              <a:rPr lang="en-US" i="1"/>
              <a:t>L </a:t>
            </a:r>
            <a:r>
              <a:rPr lang="en-US"/>
              <a:t>= { </a:t>
            </a:r>
            <a:r>
              <a:rPr lang="en-US" b="1" err="1"/>
              <a:t>eq</a:t>
            </a:r>
            <a:r>
              <a:rPr lang="en-US" b="1"/>
              <a:t> </a:t>
            </a:r>
            <a:r>
              <a:rPr lang="en-US"/>
              <a:t>}</a:t>
            </a:r>
          </a:p>
          <a:p>
            <a:pPr marL="0" indent="0" algn="just">
              <a:buNone/>
            </a:pPr>
            <a:r>
              <a:rPr lang="en-US"/>
              <a:t>where </a:t>
            </a:r>
            <a:r>
              <a:rPr lang="en-US" i="1"/>
              <a:t>I </a:t>
            </a:r>
            <a:r>
              <a:rPr lang="en-US"/>
              <a:t>is the identity function and </a:t>
            </a:r>
            <a:r>
              <a:rPr lang="en-US" b="1" err="1"/>
              <a:t>eq</a:t>
            </a:r>
            <a:r>
              <a:rPr lang="en-US" b="1"/>
              <a:t> </a:t>
            </a:r>
            <a:r>
              <a:rPr lang="en-US"/>
              <a:t>is </a:t>
            </a:r>
            <a:r>
              <a:rPr lang="en-US" b="1"/>
              <a:t>true </a:t>
            </a:r>
            <a:r>
              <a:rPr lang="en-US"/>
              <a:t>if its arguments are the same and </a:t>
            </a:r>
            <a:r>
              <a:rPr lang="en-US" b="1"/>
              <a:t>false </a:t>
            </a:r>
            <a:r>
              <a:rPr lang="en-US"/>
              <a:t>if they are not.</a:t>
            </a:r>
          </a:p>
        </p:txBody>
      </p:sp>
    </p:spTree>
    <p:extLst>
      <p:ext uri="{BB962C8B-B14F-4D97-AF65-F5344CB8AC3E}">
        <p14:creationId xmlns:p14="http://schemas.microsoft.com/office/powerpoint/2010/main" val="254034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Passwords</a:t>
            </a:r>
          </a:p>
        </p:txBody>
      </p:sp>
      <p:sp>
        <p:nvSpPr>
          <p:cNvPr id="3" name="Content Placeholder 2"/>
          <p:cNvSpPr>
            <a:spLocks noGrp="1"/>
          </p:cNvSpPr>
          <p:nvPr>
            <p:ph idx="1"/>
          </p:nvPr>
        </p:nvSpPr>
        <p:spPr/>
        <p:txBody>
          <a:bodyPr/>
          <a:lstStyle/>
          <a:p>
            <a:pPr marL="0" indent="0" algn="just">
              <a:buNone/>
            </a:pPr>
            <a:r>
              <a:rPr lang="en-US"/>
              <a:t>Definition : A </a:t>
            </a:r>
            <a:r>
              <a:rPr lang="en-US" i="1"/>
              <a:t>password </a:t>
            </a:r>
            <a:r>
              <a:rPr lang="en-US"/>
              <a:t>is </a:t>
            </a:r>
            <a:r>
              <a:rPr lang="en-US">
                <a:solidFill>
                  <a:srgbClr val="FF0000"/>
                </a:solidFill>
              </a:rPr>
              <a:t>information associated with an entity that</a:t>
            </a:r>
          </a:p>
          <a:p>
            <a:pPr marL="0" indent="0" algn="just">
              <a:buNone/>
            </a:pPr>
            <a:r>
              <a:rPr lang="en-US">
                <a:solidFill>
                  <a:srgbClr val="FF0000"/>
                </a:solidFill>
              </a:rPr>
              <a:t>confirms the entity’s identity.</a:t>
            </a:r>
          </a:p>
          <a:p>
            <a:pPr algn="just"/>
            <a:r>
              <a:rPr lang="en-US"/>
              <a:t>Passwords are an example of an authentication mechanism based on what people know: the user supplies a password, and the computer validates it. </a:t>
            </a:r>
          </a:p>
          <a:p>
            <a:pPr algn="just"/>
            <a:r>
              <a:rPr lang="en-US"/>
              <a:t>If the password is the one associated with the user, that user’s identity is authenticated. </a:t>
            </a:r>
          </a:p>
          <a:p>
            <a:pPr algn="just"/>
            <a:r>
              <a:rPr lang="en-US"/>
              <a:t>If not, the password is rejected and the authentication fails.</a:t>
            </a:r>
          </a:p>
        </p:txBody>
      </p:sp>
    </p:spTree>
    <p:extLst>
      <p:ext uri="{BB962C8B-B14F-4D97-AF65-F5344CB8AC3E}">
        <p14:creationId xmlns:p14="http://schemas.microsoft.com/office/powerpoint/2010/main" val="158452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Password</a:t>
            </a:r>
          </a:p>
        </p:txBody>
      </p:sp>
      <p:sp>
        <p:nvSpPr>
          <p:cNvPr id="3" name="Content Placeholder 2"/>
          <p:cNvSpPr>
            <a:spLocks noGrp="1"/>
          </p:cNvSpPr>
          <p:nvPr>
            <p:ph idx="1"/>
          </p:nvPr>
        </p:nvSpPr>
        <p:spPr/>
        <p:txBody>
          <a:bodyPr/>
          <a:lstStyle/>
          <a:p>
            <a:r>
              <a:rPr lang="en-US"/>
              <a:t>The simplest password is some sequence of characters. In this case, the </a:t>
            </a:r>
            <a:r>
              <a:rPr lang="en-US" i="1"/>
              <a:t>password space </a:t>
            </a:r>
            <a:r>
              <a:rPr lang="en-US"/>
              <a:t>is the set of all sequences of characters that can be passwords.</a:t>
            </a:r>
          </a:p>
          <a:p>
            <a:r>
              <a:rPr lang="en-US"/>
              <a:t>EXAMPLE: One installation requires each user to choose a sequence of 10 digits as a password. Then </a:t>
            </a:r>
            <a:r>
              <a:rPr lang="en-US" i="1"/>
              <a:t>A  </a:t>
            </a:r>
            <a:r>
              <a:rPr lang="en-US"/>
              <a:t>has          elements (from “0000000000” to “9999999999”).</a:t>
            </a:r>
          </a:p>
        </p:txBody>
      </p:sp>
      <p:pic>
        <p:nvPicPr>
          <p:cNvPr id="4" name="Picture 3"/>
          <p:cNvPicPr>
            <a:picLocks noChangeAspect="1"/>
          </p:cNvPicPr>
          <p:nvPr/>
        </p:nvPicPr>
        <p:blipFill>
          <a:blip r:embed="rId2"/>
          <a:stretch>
            <a:fillRect/>
          </a:stretch>
        </p:blipFill>
        <p:spPr>
          <a:xfrm>
            <a:off x="6856395" y="3551170"/>
            <a:ext cx="638175" cy="352425"/>
          </a:xfrm>
          <a:prstGeom prst="rect">
            <a:avLst/>
          </a:prstGeom>
        </p:spPr>
      </p:pic>
    </p:spTree>
    <p:extLst>
      <p:ext uri="{BB962C8B-B14F-4D97-AF65-F5344CB8AC3E}">
        <p14:creationId xmlns:p14="http://schemas.microsoft.com/office/powerpoint/2010/main" val="1556281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B20D8A-BA82-47A5-AE70-6C6EC133E4AF}">
  <ds:schemaRefs>
    <ds:schemaRef ds:uri="http://schemas.microsoft.com/sharepoint/v3/contenttype/forms"/>
  </ds:schemaRefs>
</ds:datastoreItem>
</file>

<file path=customXml/itemProps2.xml><?xml version="1.0" encoding="utf-8"?>
<ds:datastoreItem xmlns:ds="http://schemas.openxmlformats.org/officeDocument/2006/customXml" ds:itemID="{AE34680B-7280-4DDC-A1E6-8012F1954E7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5053C6-23F0-426A-BCCF-88C87B511EBC}">
  <ds:schemaRefs>
    <ds:schemaRef ds:uri="d99a907f-d3cf-4d86-a8e4-943e2be70537"/>
    <ds:schemaRef ds:uri="eef5d95b-3b6e-445f-86bc-bd4e6d5610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2</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Unit 2 Authentication</vt:lpstr>
      <vt:lpstr>Topics to be covered</vt:lpstr>
      <vt:lpstr>Authentication basics</vt:lpstr>
      <vt:lpstr>Authentication basics</vt:lpstr>
      <vt:lpstr>Authentication Process</vt:lpstr>
      <vt:lpstr>Authentication System</vt:lpstr>
      <vt:lpstr>Example</vt:lpstr>
      <vt:lpstr>Passwords</vt:lpstr>
      <vt:lpstr>Password</vt:lpstr>
      <vt:lpstr>Why Passwords?</vt:lpstr>
      <vt:lpstr>Good and Bad Passwords</vt:lpstr>
      <vt:lpstr>Attacks on Passwords</vt:lpstr>
      <vt:lpstr>Password Attacks</vt:lpstr>
      <vt:lpstr>Password Attacks</vt:lpstr>
      <vt:lpstr>Attacking a Password System</vt:lpstr>
      <vt:lpstr>Attacking a Password System</vt:lpstr>
      <vt:lpstr>Countering Password Guessing</vt:lpstr>
      <vt:lpstr>Random Selection of Passwords</vt:lpstr>
      <vt:lpstr>User Selection of Passwords</vt:lpstr>
      <vt:lpstr>User Selection of Passwords</vt:lpstr>
      <vt:lpstr>Reusable Passwords and Dictionary Attacks</vt:lpstr>
      <vt:lpstr>Password Cracking Tools</vt:lpstr>
      <vt:lpstr>Challenge-Response</vt:lpstr>
      <vt:lpstr>Definition </vt:lpstr>
      <vt:lpstr>Pass Algorithms</vt:lpstr>
      <vt:lpstr>One-Time Passwords</vt:lpstr>
      <vt:lpstr>Hardware-Supported Challenge-Response Procedures</vt:lpstr>
      <vt:lpstr>A program for a general-purpose computer.</vt:lpstr>
      <vt:lpstr>Special-purpose hardware support. </vt:lpstr>
      <vt:lpstr>Identification vs Authentication</vt:lpstr>
      <vt:lpstr>Biometrics</vt:lpstr>
      <vt:lpstr>Something You Are</vt:lpstr>
      <vt:lpstr>Biometrics Authentication</vt:lpstr>
      <vt:lpstr>Biometrics Authentication</vt:lpstr>
      <vt:lpstr>Single Sign on (SSO)</vt:lpstr>
      <vt:lpstr>Security Assertion Markup Language (SAML)</vt:lpstr>
      <vt:lpstr>SSO Protocol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Pranita</dc:creator>
  <cp:revision>1</cp:revision>
  <dcterms:created xsi:type="dcterms:W3CDTF">2021-12-20T06:35:19Z</dcterms:created>
  <dcterms:modified xsi:type="dcterms:W3CDTF">2022-01-20T12:06:49Z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