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84" r:id="rId11"/>
    <p:sldId id="268" r:id="rId12"/>
    <p:sldId id="269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D9086-D7C7-4478-8CA3-2A45BA4DF46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1429B-C621-4E99-8138-CE46C42FD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429B-C621-4E99-8138-CE46C42FDB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ECD49-ABE1-4499-9EE9-E2346A869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dirty="0" smtClean="0">
                <a:solidFill>
                  <a:schemeClr val="tx1"/>
                </a:solidFill>
              </a:rPr>
              <a:t>Unit 3</a:t>
            </a:r>
            <a:r>
              <a:rPr dirty="0" smtClean="0">
                <a:solidFill>
                  <a:srgbClr val="FF0000"/>
                </a:solidFill>
              </a:rPr>
              <a:t/>
            </a:r>
            <a:br>
              <a:rPr dirty="0" smtClean="0">
                <a:solidFill>
                  <a:srgbClr val="FF0000"/>
                </a:solidFill>
              </a:rPr>
            </a:br>
            <a:r>
              <a:rPr dirty="0" smtClean="0">
                <a:solidFill>
                  <a:schemeClr val="tx1"/>
                </a:solidFill>
              </a:rPr>
              <a:t>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Access </a:t>
            </a:r>
            <a:r>
              <a:rPr lang="en-US" dirty="0">
                <a:solidFill>
                  <a:srgbClr val="FF0000"/>
                </a:solidFill>
              </a:rPr>
              <a:t>control matrix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access control matrix model </a:t>
            </a:r>
            <a:r>
              <a:rPr lang="en-US" dirty="0"/>
              <a:t>is the most precise model used to describe </a:t>
            </a:r>
            <a:r>
              <a:rPr lang="en-US" dirty="0" smtClean="0"/>
              <a:t>a protection </a:t>
            </a:r>
            <a:r>
              <a:rPr lang="en-US" dirty="0"/>
              <a:t>state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 dirty="0"/>
              <a:t>characterizes the rights of each </a:t>
            </a:r>
            <a:r>
              <a:rPr lang="en-US" i="1" dirty="0"/>
              <a:t>subject </a:t>
            </a:r>
            <a:r>
              <a:rPr lang="en-US" dirty="0"/>
              <a:t>(active entity, such </a:t>
            </a:r>
            <a:r>
              <a:rPr lang="en-US" dirty="0" smtClean="0"/>
              <a:t>as a </a:t>
            </a:r>
            <a:r>
              <a:rPr lang="en-US" dirty="0"/>
              <a:t>process) with respect to every other entity.</a:t>
            </a:r>
          </a:p>
        </p:txBody>
      </p:sp>
    </p:spTree>
    <p:extLst>
      <p:ext uri="{BB962C8B-B14F-4D97-AF65-F5344CB8AC3E}">
        <p14:creationId xmlns:p14="http://schemas.microsoft.com/office/powerpoint/2010/main" val="6112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6768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Matrix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12729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Matrix model</a:t>
            </a:r>
            <a:r>
              <a:rPr lang="en-US" dirty="0" smtClean="0"/>
              <a:t> consists of: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Objects (data)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Subjects (user processes like queries)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Rights (permissions for read,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Rows of the matrix are objects and columns are subjects and the content of each cell is the rights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Protection domain</a:t>
            </a:r>
            <a:r>
              <a:rPr lang="en-US" dirty="0" smtClean="0"/>
              <a:t> consists of a collection of access rights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62400"/>
            <a:ext cx="8841137" cy="271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Matrix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Matrix model consists of:</a:t>
            </a:r>
          </a:p>
          <a:p>
            <a:pPr lvl="1"/>
            <a:r>
              <a:rPr lang="en-US" dirty="0" smtClean="0"/>
              <a:t>Access lists</a:t>
            </a:r>
          </a:p>
          <a:p>
            <a:pPr marL="320040" lvl="1" indent="0">
              <a:buNone/>
            </a:pPr>
            <a:r>
              <a:rPr lang="en-US" dirty="0" smtClean="0"/>
              <a:t>    Access </a:t>
            </a:r>
            <a:r>
              <a:rPr lang="en-US" dirty="0"/>
              <a:t>list identifies people who have access to a particular </a:t>
            </a:r>
            <a:r>
              <a:rPr lang="en-US" dirty="0" smtClean="0"/>
              <a:t>     	object</a:t>
            </a:r>
            <a:endParaRPr lang="en-US" dirty="0"/>
          </a:p>
          <a:p>
            <a:pPr lvl="1"/>
            <a:r>
              <a:rPr lang="en-US" dirty="0" smtClean="0"/>
              <a:t>Capability lists</a:t>
            </a:r>
          </a:p>
          <a:p>
            <a:pPr marL="320040" lvl="1" indent="0">
              <a:buNone/>
            </a:pPr>
            <a:r>
              <a:rPr lang="en-US" dirty="0" smtClean="0"/>
              <a:t>   Capability list identifies each object and its operations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capability </a:t>
            </a:r>
            <a:r>
              <a:rPr lang="en-US" dirty="0">
                <a:solidFill>
                  <a:srgbClr val="FF0000"/>
                </a:solidFill>
              </a:rPr>
              <a:t>is an unforgeable token that gives </a:t>
            </a:r>
            <a:r>
              <a:rPr lang="en-US" dirty="0" smtClean="0">
                <a:solidFill>
                  <a:srgbClr val="FF0000"/>
                </a:solidFill>
              </a:rPr>
              <a:t>the possessor </a:t>
            </a:r>
            <a:r>
              <a:rPr lang="en-US" dirty="0">
                <a:solidFill>
                  <a:srgbClr val="FF0000"/>
                </a:solidFill>
              </a:rPr>
              <a:t>certain rights to an object.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algebra </a:t>
            </a:r>
            <a:r>
              <a:rPr lang="en-US" dirty="0"/>
              <a:t>allows policies to be restricted (by posing constraints on their authorizations) and closed with respect to inference rules</a:t>
            </a:r>
          </a:p>
        </p:txBody>
      </p:sp>
    </p:spTree>
    <p:extLst>
      <p:ext uri="{BB962C8B-B14F-4D97-AF65-F5344CB8AC3E}">
        <p14:creationId xmlns:p14="http://schemas.microsoft.com/office/powerpoint/2010/main" val="34458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Access Control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mechanism which defines user access is called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access control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When the server receives a request, it uses the authentication information provided by the user and the access control instructions (ACIs) to allow or deny access to directory information. </a:t>
            </a:r>
          </a:p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server can allow or deny permissions for actions on entries like read, write, search, and compare.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Access Control Principles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/>
              <a:t>Access control is not a stand alone component of a security system</a:t>
            </a:r>
          </a:p>
          <a:p>
            <a:r>
              <a:rPr lang="en-US" sz="2800" smtClean="0"/>
              <a:t>Access control coexists with other security services</a:t>
            </a:r>
          </a:p>
          <a:p>
            <a:r>
              <a:rPr lang="en-US" sz="2800" smtClean="0"/>
              <a:t>Access control works closely with audit control</a:t>
            </a:r>
          </a:p>
          <a:p>
            <a:r>
              <a:rPr lang="en-US" sz="2800" smtClean="0"/>
              <a:t>Access matrix is a good tool to specify permissions</a:t>
            </a:r>
          </a:p>
          <a:p>
            <a:r>
              <a:rPr lang="en-US" sz="2800" smtClean="0"/>
              <a:t>Access Control List (ACL) details are placed in Access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Access Control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762000"/>
            <a:ext cx="5715000" cy="5867400"/>
          </a:xfrm>
          <a:noFill/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6248400" y="1524000"/>
            <a:ext cx="2743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There is one such list for each object, and the list shows all subjects who should have access to the object and what their access is.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Discretionary Access Control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Discretionary Access Control (DAC) is a type of access control in which a user has complete control over all the programs it owns and executes, and also determines the permissions other users have to those files and programs. 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/>
              <a:t>Restricts </a:t>
            </a:r>
            <a:r>
              <a:rPr kumimoji="1" lang="en-US" sz="2400" smtClean="0"/>
              <a:t>access to objects based solely on the identity of users who are trying to access them.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Because DAC requires permissions to be assigned to those who need access, DAC is commonly described as a "need-to-know" access model.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</a:t>
            </a:r>
            <a:br>
              <a:rPr lang="en-US" sz="2400" smtClean="0"/>
            </a:b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Discretionary Access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Relies on the object owner to control access.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Strength of DAC: Flexibility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Limitations of DAC: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Global policy: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DAC lets users to decide the access control policies on their data, regardless of whether those policies are consistent with the global policies. 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Information flow: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can be copied from one object to another, so access to a copy is possible even if the owner of the original does not provide access to the original copy. 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Malicious software: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DAC policies can be easily changed by owner, so a malicious program (e.g., a downloaded untrustworthy program) running by the owner can change DAC policies on behalf of the owner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Mandatory Access Control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Mandatory Access Control (MAC) is a type of access control in which only the administrator manages the access controls. 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The administrator defines the usage and access policy, which cannot be modified or changed by users, and the policy will indicate who has access to which programs and files. 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MAC is most often used in systems where priority is placed on confidentiality.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Role-based Access Control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Role-based access control (RBAC) is a type of access control in which access is based on the roles of individual users within an enterprise.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Roles are defined according to job competency, authority, and responsibility within the enterprise.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user has access to an object based on the assigned role.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object is concerned with the user’s role and not the user.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Role of the user in the organization determines the access level for the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Roles can define specific individuals allowed access or extent of access to resources for multiple individuals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Role-based Access Control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RBAC supports the following security principles: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Least privilege (only the needed permissions are assigned to roles)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Separation of duties (use of mutually exclusive roles – e.g., accountant writes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manager signs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Abstraction (instead of read/write/execute permissions such as credit/debit are established)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RBAC is independent of MAC and DAC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RBAC can support MAC and DAC separately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A4762B-285D-43EF-B4C1-5B747A79F03E}"/>
</file>

<file path=customXml/itemProps2.xml><?xml version="1.0" encoding="utf-8"?>
<ds:datastoreItem xmlns:ds="http://schemas.openxmlformats.org/officeDocument/2006/customXml" ds:itemID="{89814F9A-4150-46AD-B594-3EF010C034F8}"/>
</file>

<file path=customXml/itemProps3.xml><?xml version="1.0" encoding="utf-8"?>
<ds:datastoreItem xmlns:ds="http://schemas.openxmlformats.org/officeDocument/2006/customXml" ds:itemID="{7BA7AF35-9406-497B-8A0F-9AA4B304E29D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748</Words>
  <Application>Microsoft Office PowerPoint</Application>
  <PresentationFormat>On-screen Show (4:3)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Unit 3 Access Control</vt:lpstr>
      <vt:lpstr>Access Control</vt:lpstr>
      <vt:lpstr>Access Control Principles</vt:lpstr>
      <vt:lpstr>Access Control List</vt:lpstr>
      <vt:lpstr>Discretionary Access Control</vt:lpstr>
      <vt:lpstr>Discretionary Access Control</vt:lpstr>
      <vt:lpstr>Mandatory Access Control</vt:lpstr>
      <vt:lpstr>Role-based Access Control</vt:lpstr>
      <vt:lpstr>Role-based Access Control</vt:lpstr>
      <vt:lpstr>Access control matrix model</vt:lpstr>
      <vt:lpstr>Matrix Model</vt:lpstr>
      <vt:lpstr>Matrix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 Access Control</dc:title>
  <dc:creator>Prashasti Kanikar</dc:creator>
  <cp:lastModifiedBy>Pranita</cp:lastModifiedBy>
  <cp:revision>18</cp:revision>
  <dcterms:created xsi:type="dcterms:W3CDTF">2006-08-16T00:00:00Z</dcterms:created>
  <dcterms:modified xsi:type="dcterms:W3CDTF">2022-01-13T04:26:04Z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