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3"/>
  </p:sldMasterIdLst>
  <p:notesMasterIdLst>
    <p:notesMasterId r:id="rId78"/>
  </p:notesMasterIdLst>
  <p:handoutMasterIdLst>
    <p:handoutMasterId r:id="rId79"/>
  </p:handoutMasterIdLst>
  <p:sldIdLst>
    <p:sldId id="256" r:id="rId4"/>
    <p:sldId id="367" r:id="rId5"/>
    <p:sldId id="356" r:id="rId6"/>
    <p:sldId id="357" r:id="rId7"/>
    <p:sldId id="358" r:id="rId8"/>
    <p:sldId id="359" r:id="rId9"/>
    <p:sldId id="360" r:id="rId10"/>
    <p:sldId id="361" r:id="rId11"/>
    <p:sldId id="262" r:id="rId12"/>
    <p:sldId id="362" r:id="rId13"/>
    <p:sldId id="267" r:id="rId14"/>
    <p:sldId id="324" r:id="rId15"/>
    <p:sldId id="265" r:id="rId16"/>
    <p:sldId id="325" r:id="rId17"/>
    <p:sldId id="326" r:id="rId18"/>
    <p:sldId id="327" r:id="rId19"/>
    <p:sldId id="323" r:id="rId20"/>
    <p:sldId id="269" r:id="rId21"/>
    <p:sldId id="270" r:id="rId22"/>
    <p:sldId id="363" r:id="rId23"/>
    <p:sldId id="368" r:id="rId24"/>
    <p:sldId id="366" r:id="rId25"/>
    <p:sldId id="364" r:id="rId26"/>
    <p:sldId id="271" r:id="rId27"/>
    <p:sldId id="328" r:id="rId28"/>
    <p:sldId id="273" r:id="rId29"/>
    <p:sldId id="369" r:id="rId30"/>
    <p:sldId id="330" r:id="rId31"/>
    <p:sldId id="370" r:id="rId32"/>
    <p:sldId id="274" r:id="rId33"/>
    <p:sldId id="290" r:id="rId34"/>
    <p:sldId id="289" r:id="rId35"/>
    <p:sldId id="291" r:id="rId36"/>
    <p:sldId id="292" r:id="rId37"/>
    <p:sldId id="293" r:id="rId38"/>
    <p:sldId id="298" r:id="rId39"/>
    <p:sldId id="296" r:id="rId40"/>
    <p:sldId id="329" r:id="rId41"/>
    <p:sldId id="297" r:id="rId42"/>
    <p:sldId id="306" r:id="rId43"/>
    <p:sldId id="299" r:id="rId44"/>
    <p:sldId id="300" r:id="rId45"/>
    <p:sldId id="302" r:id="rId46"/>
    <p:sldId id="304" r:id="rId47"/>
    <p:sldId id="351" r:id="rId48"/>
    <p:sldId id="305" r:id="rId49"/>
    <p:sldId id="307" r:id="rId50"/>
    <p:sldId id="309" r:id="rId51"/>
    <p:sldId id="311" r:id="rId52"/>
    <p:sldId id="310" r:id="rId53"/>
    <p:sldId id="312" r:id="rId54"/>
    <p:sldId id="331" r:id="rId55"/>
    <p:sldId id="332" r:id="rId56"/>
    <p:sldId id="333" r:id="rId57"/>
    <p:sldId id="334" r:id="rId58"/>
    <p:sldId id="335" r:id="rId59"/>
    <p:sldId id="352" r:id="rId60"/>
    <p:sldId id="371" r:id="rId61"/>
    <p:sldId id="336" r:id="rId62"/>
    <p:sldId id="337" r:id="rId63"/>
    <p:sldId id="338" r:id="rId64"/>
    <p:sldId id="339" r:id="rId65"/>
    <p:sldId id="365" r:id="rId66"/>
    <p:sldId id="340" r:id="rId67"/>
    <p:sldId id="341" r:id="rId68"/>
    <p:sldId id="342" r:id="rId69"/>
    <p:sldId id="343" r:id="rId70"/>
    <p:sldId id="344" r:id="rId71"/>
    <p:sldId id="345" r:id="rId72"/>
    <p:sldId id="346" r:id="rId73"/>
    <p:sldId id="347" r:id="rId74"/>
    <p:sldId id="353" r:id="rId75"/>
    <p:sldId id="354" r:id="rId76"/>
    <p:sldId id="355" r:id="rId7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DB9552-F053-4E8D-AB7C-6D25F35EBB40}" v="7" dt="2022-03-13T14:11:50.3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7" autoAdjust="0"/>
  </p:normalViewPr>
  <p:slideViewPr>
    <p:cSldViewPr>
      <p:cViewPr varScale="1">
        <p:scale>
          <a:sx n="66" d="100"/>
          <a:sy n="66" d="100"/>
        </p:scale>
        <p:origin x="1300" y="40"/>
      </p:cViewPr>
      <p:guideLst>
        <p:guide orient="horz" pos="2160"/>
        <p:guide pos="2880"/>
      </p:guideLst>
    </p:cSldViewPr>
  </p:slideViewPr>
  <p:outlineViewPr>
    <p:cViewPr>
      <p:scale>
        <a:sx n="33" d="100"/>
        <a:sy n="33" d="100"/>
      </p:scale>
      <p:origin x="0" y="1099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microsoft.com/office/2016/11/relationships/changesInfo" Target="changesInfos/changesInfo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handoutMaster" Target="handoutMasters/handoutMaster1.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JITH PILLAI - 70362019047" userId="S::abhijith.pillai@svkmmumbai.onmicrosoft.com::a8c6aabf-85c9-4a08-9b2f-b5dae92c900f" providerId="AD" clId="Web-{4CDB9552-F053-4E8D-AB7C-6D25F35EBB40}"/>
    <pc:docChg chg="modSld">
      <pc:chgData name="ABHIJITH PILLAI - 70362019047" userId="S::abhijith.pillai@svkmmumbai.onmicrosoft.com::a8c6aabf-85c9-4a08-9b2f-b5dae92c900f" providerId="AD" clId="Web-{4CDB9552-F053-4E8D-AB7C-6D25F35EBB40}" dt="2022-03-13T14:11:48.342" v="4" actId="20577"/>
      <pc:docMkLst>
        <pc:docMk/>
      </pc:docMkLst>
      <pc:sldChg chg="modSp">
        <pc:chgData name="ABHIJITH PILLAI - 70362019047" userId="S::abhijith.pillai@svkmmumbai.onmicrosoft.com::a8c6aabf-85c9-4a08-9b2f-b5dae92c900f" providerId="AD" clId="Web-{4CDB9552-F053-4E8D-AB7C-6D25F35EBB40}" dt="2022-03-13T13:58:49.856" v="1" actId="14100"/>
        <pc:sldMkLst>
          <pc:docMk/>
          <pc:sldMk cId="0" sldId="269"/>
        </pc:sldMkLst>
        <pc:spChg chg="mod">
          <ac:chgData name="ABHIJITH PILLAI - 70362019047" userId="S::abhijith.pillai@svkmmumbai.onmicrosoft.com::a8c6aabf-85c9-4a08-9b2f-b5dae92c900f" providerId="AD" clId="Web-{4CDB9552-F053-4E8D-AB7C-6D25F35EBB40}" dt="2022-03-13T13:58:49.856" v="1" actId="14100"/>
          <ac:spMkLst>
            <pc:docMk/>
            <pc:sldMk cId="0" sldId="269"/>
            <ac:spMk id="29699" creationId="{983C4D5F-680A-447C-AB91-6E65EDCE8C02}"/>
          </ac:spMkLst>
        </pc:spChg>
      </pc:sldChg>
      <pc:sldChg chg="modSp">
        <pc:chgData name="ABHIJITH PILLAI - 70362019047" userId="S::abhijith.pillai@svkmmumbai.onmicrosoft.com::a8c6aabf-85c9-4a08-9b2f-b5dae92c900f" providerId="AD" clId="Web-{4CDB9552-F053-4E8D-AB7C-6D25F35EBB40}" dt="2022-03-13T14:11:48.342" v="4" actId="20577"/>
        <pc:sldMkLst>
          <pc:docMk/>
          <pc:sldMk cId="0" sldId="366"/>
        </pc:sldMkLst>
        <pc:spChg chg="mod">
          <ac:chgData name="ABHIJITH PILLAI - 70362019047" userId="S::abhijith.pillai@svkmmumbai.onmicrosoft.com::a8c6aabf-85c9-4a08-9b2f-b5dae92c900f" providerId="AD" clId="Web-{4CDB9552-F053-4E8D-AB7C-6D25F35EBB40}" dt="2022-03-13T14:11:48.342" v="4" actId="20577"/>
          <ac:spMkLst>
            <pc:docMk/>
            <pc:sldMk cId="0" sldId="366"/>
            <ac:spMk id="33795" creationId="{B0C59B92-3328-400E-8E5D-E48FB0ED368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8BF450-7D68-495D-A9D3-6935CFA2663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92284FAB-E840-4C42-9796-509F92C56255}"/>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096036A-D4F5-4D52-9FC9-E1DD9F63FCC4}" type="datetimeFigureOut">
              <a:rPr lang="en-US"/>
              <a:pPr>
                <a:defRPr/>
              </a:pPr>
              <a:t>3/13/2022</a:t>
            </a:fld>
            <a:endParaRPr lang="en-US"/>
          </a:p>
        </p:txBody>
      </p:sp>
      <p:sp>
        <p:nvSpPr>
          <p:cNvPr id="4" name="Footer Placeholder 3">
            <a:extLst>
              <a:ext uri="{FF2B5EF4-FFF2-40B4-BE49-F238E27FC236}">
                <a16:creationId xmlns:a16="http://schemas.microsoft.com/office/drawing/2014/main" id="{F9A2C1EE-F529-43A7-AF84-AD865E5E429C}"/>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E181E6E6-E105-41A5-BBA8-E02FECF39CA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F34C3C3-3496-4672-A85E-8E587153244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10211E-F321-4E5C-865D-8617415704A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82EF609B-DEF4-425A-857A-B1D34D3D32B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E26C794-10D1-4568-8F1B-D1EE9B510DE5}" type="datetimeFigureOut">
              <a:rPr lang="en-IN"/>
              <a:pPr>
                <a:defRPr/>
              </a:pPr>
              <a:t>13-03-2022</a:t>
            </a:fld>
            <a:endParaRPr lang="en-IN"/>
          </a:p>
        </p:txBody>
      </p:sp>
      <p:sp>
        <p:nvSpPr>
          <p:cNvPr id="4" name="Slide Image Placeholder 3">
            <a:extLst>
              <a:ext uri="{FF2B5EF4-FFF2-40B4-BE49-F238E27FC236}">
                <a16:creationId xmlns:a16="http://schemas.microsoft.com/office/drawing/2014/main" id="{5943B7D5-1425-443A-9C70-C1DD45904DC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3A193BAA-06F0-45D3-8D1D-A70B91E3B2F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59485894-DEA4-4B07-974A-1214353C414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a:extLst>
              <a:ext uri="{FF2B5EF4-FFF2-40B4-BE49-F238E27FC236}">
                <a16:creationId xmlns:a16="http://schemas.microsoft.com/office/drawing/2014/main" id="{0C063458-56DC-4B14-AC3D-963706011D2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83853E6-FB2B-46D6-AF3C-40282956401A}"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D51DD134-A592-4D37-905D-CF4731883FA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E84E246-35E7-4E42-B063-5946090D9FDD}" type="slidenum">
              <a:rPr lang="en-US" altLang="en-US"/>
              <a:pPr/>
              <a:t>3</a:t>
            </a:fld>
            <a:endParaRPr lang="en-US" altLang="en-US"/>
          </a:p>
        </p:txBody>
      </p:sp>
      <p:sp>
        <p:nvSpPr>
          <p:cNvPr id="11267" name="Rectangle 2">
            <a:extLst>
              <a:ext uri="{FF2B5EF4-FFF2-40B4-BE49-F238E27FC236}">
                <a16:creationId xmlns:a16="http://schemas.microsoft.com/office/drawing/2014/main" id="{0F5A0D63-D90D-4E8B-8EE4-461ABA9B360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a:extLst>
              <a:ext uri="{FF2B5EF4-FFF2-40B4-BE49-F238E27FC236}">
                <a16:creationId xmlns:a16="http://schemas.microsoft.com/office/drawing/2014/main" id="{433D840C-6399-42DB-855B-3892973D350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sv-SE"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9E731A74-1A8F-4437-8AD1-ED9D2CB19E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5335AC19-7E40-42AE-BB06-62F8C09DE01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i="1"/>
              <a:t>design rationale</a:t>
            </a:r>
            <a:r>
              <a:rPr lang="en-US" altLang="en-US"/>
              <a:t>  - conducting design research</a:t>
            </a:r>
          </a:p>
        </p:txBody>
      </p:sp>
      <p:sp>
        <p:nvSpPr>
          <p:cNvPr id="90116" name="Slide Number Placeholder 3">
            <a:extLst>
              <a:ext uri="{FF2B5EF4-FFF2-40B4-BE49-F238E27FC236}">
                <a16:creationId xmlns:a16="http://schemas.microsoft.com/office/drawing/2014/main" id="{8BDDFD59-DF64-4C99-9251-F32E774765A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781C923-DC88-4609-9336-FDABE79D87EB}" type="slidenum">
              <a:rPr lang="en-IN" altLang="en-US"/>
              <a:pPr/>
              <a:t>71</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52969B3E-05DD-458D-98C9-E57F20F2105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17168E9-9040-41FC-B41A-135E7F6233F8}" type="slidenum">
              <a:rPr lang="en-US" altLang="en-US"/>
              <a:pPr/>
              <a:t>4</a:t>
            </a:fld>
            <a:endParaRPr lang="en-US" altLang="en-US"/>
          </a:p>
        </p:txBody>
      </p:sp>
      <p:sp>
        <p:nvSpPr>
          <p:cNvPr id="13315" name="Rectangle 2">
            <a:extLst>
              <a:ext uri="{FF2B5EF4-FFF2-40B4-BE49-F238E27FC236}">
                <a16:creationId xmlns:a16="http://schemas.microsoft.com/office/drawing/2014/main" id="{BCE06DAF-8F9E-4CD2-BB1F-B60DFF12EB0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6" name="Rectangle 3">
            <a:extLst>
              <a:ext uri="{FF2B5EF4-FFF2-40B4-BE49-F238E27FC236}">
                <a16:creationId xmlns:a16="http://schemas.microsoft.com/office/drawing/2014/main" id="{C22BB837-C960-4DC6-9195-DFDFE9A7A4C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sv-SE"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C23A5FC3-BCCB-4373-A907-EA2B188AADF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1B68911-8EA8-4168-94E6-A5CD2B0615C4}" type="slidenum">
              <a:rPr lang="en-US" altLang="en-US"/>
              <a:pPr/>
              <a:t>5</a:t>
            </a:fld>
            <a:endParaRPr lang="en-US" altLang="en-US"/>
          </a:p>
        </p:txBody>
      </p:sp>
      <p:sp>
        <p:nvSpPr>
          <p:cNvPr id="15363" name="Rectangle 2">
            <a:extLst>
              <a:ext uri="{FF2B5EF4-FFF2-40B4-BE49-F238E27FC236}">
                <a16:creationId xmlns:a16="http://schemas.microsoft.com/office/drawing/2014/main" id="{08AC8C1F-F040-4E10-A878-8AFA646D357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DA89E7ED-414E-405C-AEF5-CCC6F158CF8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sv-SE"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F2CB0100-EE0C-44DB-B58A-C22660E3144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BC89CDA-8C28-4229-9323-3DAFB90065B4}" type="slidenum">
              <a:rPr lang="en-US" altLang="en-US"/>
              <a:pPr/>
              <a:t>6</a:t>
            </a:fld>
            <a:endParaRPr lang="en-US" altLang="en-US"/>
          </a:p>
        </p:txBody>
      </p:sp>
      <p:sp>
        <p:nvSpPr>
          <p:cNvPr id="17411" name="Rectangle 2">
            <a:extLst>
              <a:ext uri="{FF2B5EF4-FFF2-40B4-BE49-F238E27FC236}">
                <a16:creationId xmlns:a16="http://schemas.microsoft.com/office/drawing/2014/main" id="{0298129B-2E1C-4CFE-823F-843EE3959EE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a:extLst>
              <a:ext uri="{FF2B5EF4-FFF2-40B4-BE49-F238E27FC236}">
                <a16:creationId xmlns:a16="http://schemas.microsoft.com/office/drawing/2014/main" id="{24CAD3B7-F80C-417B-9F06-72894330A39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sv-SE"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37AA75AC-BB29-40B4-B76B-90ABDEAD81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38B22708-E1F0-4944-BE21-6D5EB43151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Abnormal activity</a:t>
            </a:r>
          </a:p>
        </p:txBody>
      </p:sp>
      <p:sp>
        <p:nvSpPr>
          <p:cNvPr id="36868" name="Slide Number Placeholder 3">
            <a:extLst>
              <a:ext uri="{FF2B5EF4-FFF2-40B4-BE49-F238E27FC236}">
                <a16:creationId xmlns:a16="http://schemas.microsoft.com/office/drawing/2014/main" id="{08EB6C9D-557F-4F6B-8C37-EECFC36FC1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FE93780-946B-4ED4-8AB8-A06E14165B90}" type="slidenum">
              <a:rPr lang="en-IN" altLang="en-US"/>
              <a:pPr/>
              <a:t>24</a:t>
            </a:fld>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142C8164-E1C7-4C4D-8F11-82DC9C1838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4582C215-517A-4CE6-ACEB-B071F9F4A3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SG" altLang="en-US"/>
          </a:p>
        </p:txBody>
      </p:sp>
      <p:sp>
        <p:nvSpPr>
          <p:cNvPr id="51204" name="Slide Number Placeholder 3">
            <a:extLst>
              <a:ext uri="{FF2B5EF4-FFF2-40B4-BE49-F238E27FC236}">
                <a16:creationId xmlns:a16="http://schemas.microsoft.com/office/drawing/2014/main" id="{55004029-AB24-40F9-B20D-4E592561E1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8760BA2-0162-485A-90B4-378B3A788951}" type="slidenum">
              <a:rPr lang="en-US" altLang="en-US"/>
              <a:pPr/>
              <a:t>37</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B6C12ABC-4548-4F92-BED6-D78D584C75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EF5709DC-EDBD-436A-BCC7-9FD84D0406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SG" altLang="en-US"/>
          </a:p>
        </p:txBody>
      </p:sp>
      <p:sp>
        <p:nvSpPr>
          <p:cNvPr id="53252" name="Slide Number Placeholder 3">
            <a:extLst>
              <a:ext uri="{FF2B5EF4-FFF2-40B4-BE49-F238E27FC236}">
                <a16:creationId xmlns:a16="http://schemas.microsoft.com/office/drawing/2014/main" id="{CCE16A06-FB09-4096-B9EE-51B296F915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766BD76-AE2E-4110-89BD-F9B06FE8261B}" type="slidenum">
              <a:rPr lang="en-US" altLang="en-US"/>
              <a:pPr/>
              <a:t>38</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6254CD9D-F5A9-4C54-95A2-99DADC994F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941F148A-26CE-47C3-85EA-975E110485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solidFill>
                <a:srgbClr val="FF0000"/>
              </a:solidFill>
            </a:endParaRPr>
          </a:p>
        </p:txBody>
      </p:sp>
      <p:sp>
        <p:nvSpPr>
          <p:cNvPr id="75780" name="Slide Number Placeholder 3">
            <a:extLst>
              <a:ext uri="{FF2B5EF4-FFF2-40B4-BE49-F238E27FC236}">
                <a16:creationId xmlns:a16="http://schemas.microsoft.com/office/drawing/2014/main" id="{AC428D0F-F071-4197-9840-975030CED5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7E24706-8D7D-4209-B6D3-037576DA1BED}" type="slidenum">
              <a:rPr lang="en-IN" altLang="en-US"/>
              <a:pPr/>
              <a:t>59</a:t>
            </a:fld>
            <a:endParaRPr lang="en-I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810074D6-0B97-4440-A5B6-9409E14CF5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id="{4A826381-19A7-44CF-9619-39DF7AC68E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6020" name="Slide Number Placeholder 3">
            <a:extLst>
              <a:ext uri="{FF2B5EF4-FFF2-40B4-BE49-F238E27FC236}">
                <a16:creationId xmlns:a16="http://schemas.microsoft.com/office/drawing/2014/main" id="{04361393-1E41-4888-AB51-3575C5EA58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0F0D887-35CF-4DEE-A9F5-95CF0D2F8734}" type="slidenum">
              <a:rPr lang="en-IN" altLang="en-US"/>
              <a:pPr/>
              <a:t>68</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6737E4-D216-4234-83FD-4C6919D1B52B}"/>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10">
            <a:extLst>
              <a:ext uri="{FF2B5EF4-FFF2-40B4-BE49-F238E27FC236}">
                <a16:creationId xmlns:a16="http://schemas.microsoft.com/office/drawing/2014/main" id="{98A37CC5-045C-456E-842E-63317F75D328}"/>
              </a:ext>
            </a:extLst>
          </p:cNvPr>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FAB99632-F5C2-4E77-80D0-4E67442D74B2}"/>
              </a:ext>
            </a:extLst>
          </p:cNvPr>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37F46DDF-C170-4BEB-90D6-17F93287A7B2}"/>
              </a:ext>
            </a:extLst>
          </p:cNvPr>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a:extLst>
              <a:ext uri="{FF2B5EF4-FFF2-40B4-BE49-F238E27FC236}">
                <a16:creationId xmlns:a16="http://schemas.microsoft.com/office/drawing/2014/main" id="{2C0F10A2-FDE2-497E-949B-84DB3ACCBAED}"/>
              </a:ext>
            </a:extLst>
          </p:cNvPr>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a:extLst>
              <a:ext uri="{FF2B5EF4-FFF2-40B4-BE49-F238E27FC236}">
                <a16:creationId xmlns:a16="http://schemas.microsoft.com/office/drawing/2014/main" id="{822BF04C-3726-48FB-89DE-7C780B078108}"/>
              </a:ext>
            </a:extLst>
          </p:cNvPr>
          <p:cNvSpPr>
            <a:spLocks noGrp="1"/>
          </p:cNvSpPr>
          <p:nvPr>
            <p:ph type="dt" sz="half" idx="10"/>
          </p:nvPr>
        </p:nvSpPr>
        <p:spPr/>
        <p:txBody>
          <a:bodyPr/>
          <a:lstStyle>
            <a:lvl1pPr>
              <a:defRPr/>
            </a:lvl1pPr>
          </a:lstStyle>
          <a:p>
            <a:pPr>
              <a:defRPr/>
            </a:pPr>
            <a:endParaRPr lang="en-US"/>
          </a:p>
        </p:txBody>
      </p:sp>
      <p:sp>
        <p:nvSpPr>
          <p:cNvPr id="12" name="Footer Placeholder 16">
            <a:extLst>
              <a:ext uri="{FF2B5EF4-FFF2-40B4-BE49-F238E27FC236}">
                <a16:creationId xmlns:a16="http://schemas.microsoft.com/office/drawing/2014/main" id="{2399AB00-2A15-4E69-9EFD-AD18342879FE}"/>
              </a:ext>
            </a:extLst>
          </p:cNvPr>
          <p:cNvSpPr>
            <a:spLocks noGrp="1"/>
          </p:cNvSpPr>
          <p:nvPr>
            <p:ph type="ftr" sz="quarter" idx="11"/>
          </p:nvPr>
        </p:nvSpPr>
        <p:spPr/>
        <p:txBody>
          <a:bodyPr/>
          <a:lstStyle>
            <a:lvl1pPr>
              <a:defRPr/>
            </a:lvl1pPr>
          </a:lstStyle>
          <a:p>
            <a:pPr>
              <a:defRPr/>
            </a:pPr>
            <a:endParaRPr lang="en-US"/>
          </a:p>
        </p:txBody>
      </p:sp>
      <p:sp>
        <p:nvSpPr>
          <p:cNvPr id="13" name="Slide Number Placeholder 28">
            <a:extLst>
              <a:ext uri="{FF2B5EF4-FFF2-40B4-BE49-F238E27FC236}">
                <a16:creationId xmlns:a16="http://schemas.microsoft.com/office/drawing/2014/main" id="{C14068C1-C519-40C8-B4CE-D1A56ABF6461}"/>
              </a:ext>
            </a:extLst>
          </p:cNvPr>
          <p:cNvSpPr>
            <a:spLocks noGrp="1"/>
          </p:cNvSpPr>
          <p:nvPr>
            <p:ph type="sldNum" sz="quarter" idx="12"/>
          </p:nvPr>
        </p:nvSpPr>
        <p:spPr/>
        <p:txBody>
          <a:bodyPr/>
          <a:lstStyle>
            <a:lvl1pPr>
              <a:defRPr/>
            </a:lvl1pPr>
          </a:lstStyle>
          <a:p>
            <a:fld id="{AE6AD9ED-F42C-4AE2-A09A-98E93052DDD6}" type="slidenum">
              <a:rPr lang="en-US" altLang="en-US"/>
              <a:pPr/>
              <a:t>‹#›</a:t>
            </a:fld>
            <a:endParaRPr lang="en-US" altLang="en-US"/>
          </a:p>
        </p:txBody>
      </p:sp>
    </p:spTree>
    <p:extLst>
      <p:ext uri="{BB962C8B-B14F-4D97-AF65-F5344CB8AC3E}">
        <p14:creationId xmlns:p14="http://schemas.microsoft.com/office/powerpoint/2010/main" val="27898365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1BDF634A-34F3-4957-B928-4DFE71376348}"/>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F402AEFD-46EB-41EC-B899-AC7936D8ED7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93C2EA81-9907-4A76-B028-9864EE206F0B}"/>
              </a:ext>
            </a:extLst>
          </p:cNvPr>
          <p:cNvSpPr>
            <a:spLocks noGrp="1"/>
          </p:cNvSpPr>
          <p:nvPr>
            <p:ph type="sldNum" sz="quarter" idx="12"/>
          </p:nvPr>
        </p:nvSpPr>
        <p:spPr/>
        <p:txBody>
          <a:bodyPr/>
          <a:lstStyle>
            <a:lvl1pPr>
              <a:defRPr/>
            </a:lvl1pPr>
          </a:lstStyle>
          <a:p>
            <a:fld id="{2C9BC3CC-1DB2-499B-9928-3F3932721C35}" type="slidenum">
              <a:rPr lang="en-US" altLang="en-US"/>
              <a:pPr/>
              <a:t>‹#›</a:t>
            </a:fld>
            <a:endParaRPr lang="en-US" altLang="en-US"/>
          </a:p>
        </p:txBody>
      </p:sp>
    </p:spTree>
    <p:extLst>
      <p:ext uri="{BB962C8B-B14F-4D97-AF65-F5344CB8AC3E}">
        <p14:creationId xmlns:p14="http://schemas.microsoft.com/office/powerpoint/2010/main" val="398770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E237D3D2-F427-48A8-B233-8B8DC65F3A9E}"/>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C156DF6F-CC8A-4F27-AEB2-B65FE5B884D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D07B721E-46DC-45E9-AAA9-7E465EEE83B3}"/>
              </a:ext>
            </a:extLst>
          </p:cNvPr>
          <p:cNvSpPr>
            <a:spLocks noGrp="1"/>
          </p:cNvSpPr>
          <p:nvPr>
            <p:ph type="sldNum" sz="quarter" idx="12"/>
          </p:nvPr>
        </p:nvSpPr>
        <p:spPr/>
        <p:txBody>
          <a:bodyPr/>
          <a:lstStyle>
            <a:lvl1pPr>
              <a:defRPr/>
            </a:lvl1pPr>
          </a:lstStyle>
          <a:p>
            <a:fld id="{57DD8E47-E274-46A4-990D-9006F1C4E62C}" type="slidenum">
              <a:rPr lang="en-US" altLang="en-US"/>
              <a:pPr/>
              <a:t>‹#›</a:t>
            </a:fld>
            <a:endParaRPr lang="en-US" altLang="en-US"/>
          </a:p>
        </p:txBody>
      </p:sp>
    </p:spTree>
    <p:extLst>
      <p:ext uri="{BB962C8B-B14F-4D97-AF65-F5344CB8AC3E}">
        <p14:creationId xmlns:p14="http://schemas.microsoft.com/office/powerpoint/2010/main" val="2424393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7F774567-0B94-4765-AA40-230DEA43A1B6}"/>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199372DA-AC4E-45AC-A934-3BFF47AE56D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C4042AC5-C070-40EA-B988-A9BE0E6B36EE}"/>
              </a:ext>
            </a:extLst>
          </p:cNvPr>
          <p:cNvSpPr>
            <a:spLocks noGrp="1"/>
          </p:cNvSpPr>
          <p:nvPr>
            <p:ph type="sldNum" sz="quarter" idx="12"/>
          </p:nvPr>
        </p:nvSpPr>
        <p:spPr/>
        <p:txBody>
          <a:bodyPr/>
          <a:lstStyle>
            <a:lvl1pPr>
              <a:defRPr/>
            </a:lvl1pPr>
          </a:lstStyle>
          <a:p>
            <a:fld id="{ED1A776C-B8E3-490C-A476-EE709AC038E2}" type="slidenum">
              <a:rPr lang="en-US" altLang="en-US"/>
              <a:pPr/>
              <a:t>‹#›</a:t>
            </a:fld>
            <a:endParaRPr lang="en-US" altLang="en-US"/>
          </a:p>
        </p:txBody>
      </p:sp>
    </p:spTree>
    <p:extLst>
      <p:ext uri="{BB962C8B-B14F-4D97-AF65-F5344CB8AC3E}">
        <p14:creationId xmlns:p14="http://schemas.microsoft.com/office/powerpoint/2010/main" val="218008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B9B11E-774F-4DBA-92DF-6AE56A91C1E0}"/>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10">
            <a:extLst>
              <a:ext uri="{FF2B5EF4-FFF2-40B4-BE49-F238E27FC236}">
                <a16:creationId xmlns:a16="http://schemas.microsoft.com/office/drawing/2014/main" id="{7BD0E8CC-E86D-4DD5-97E2-801E67B546DC}"/>
              </a:ext>
            </a:extLst>
          </p:cNvPr>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E19D32CB-279B-4468-8B50-55289986951F}"/>
              </a:ext>
            </a:extLst>
          </p:cNvPr>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336BCC6F-81E6-4A85-A0DC-A12FB636A6AC}"/>
              </a:ext>
            </a:extLst>
          </p:cNvPr>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93ACAC72-C1BC-4588-A15D-CABC2359DBBB}"/>
              </a:ext>
            </a:extLst>
          </p:cNvPr>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AC9800A8-6655-47FE-876A-E2E1DF6C3316}"/>
              </a:ext>
            </a:extLst>
          </p:cNvPr>
          <p:cNvSpPr>
            <a:spLocks noGrp="1"/>
          </p:cNvSpPr>
          <p:nvPr>
            <p:ph type="dt" sz="half" idx="10"/>
          </p:nvPr>
        </p:nvSpPr>
        <p:spPr/>
        <p:txBody>
          <a:bodyPr/>
          <a:lstStyle>
            <a:lvl1pPr>
              <a:defRPr/>
            </a:lvl1pPr>
          </a:lstStyle>
          <a:p>
            <a:pPr>
              <a:defRPr/>
            </a:pPr>
            <a:endParaRPr lang="en-US"/>
          </a:p>
        </p:txBody>
      </p:sp>
      <p:sp>
        <p:nvSpPr>
          <p:cNvPr id="10" name="Footer Placeholder 4">
            <a:extLst>
              <a:ext uri="{FF2B5EF4-FFF2-40B4-BE49-F238E27FC236}">
                <a16:creationId xmlns:a16="http://schemas.microsoft.com/office/drawing/2014/main" id="{4F019CD2-841C-4F82-99FB-D77D33BFD622}"/>
              </a:ext>
            </a:extLst>
          </p:cNvPr>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a:extLst>
              <a:ext uri="{FF2B5EF4-FFF2-40B4-BE49-F238E27FC236}">
                <a16:creationId xmlns:a16="http://schemas.microsoft.com/office/drawing/2014/main" id="{BFEECFF9-D7F2-4E6B-AFFA-6192B6278263}"/>
              </a:ext>
            </a:extLst>
          </p:cNvPr>
          <p:cNvSpPr>
            <a:spLocks noGrp="1"/>
          </p:cNvSpPr>
          <p:nvPr>
            <p:ph type="sldNum" sz="quarter" idx="12"/>
          </p:nvPr>
        </p:nvSpPr>
        <p:spPr>
          <a:xfrm>
            <a:off x="146050" y="6208713"/>
            <a:ext cx="457200" cy="457200"/>
          </a:xfrm>
        </p:spPr>
        <p:txBody>
          <a:bodyPr/>
          <a:lstStyle>
            <a:lvl1pPr>
              <a:defRPr/>
            </a:lvl1pPr>
          </a:lstStyle>
          <a:p>
            <a:fld id="{D06B1AE7-5784-4314-B73A-B4DCCE6FD616}" type="slidenum">
              <a:rPr lang="en-US" altLang="en-US"/>
              <a:pPr/>
              <a:t>‹#›</a:t>
            </a:fld>
            <a:endParaRPr lang="en-US" altLang="en-US"/>
          </a:p>
        </p:txBody>
      </p:sp>
    </p:spTree>
    <p:extLst>
      <p:ext uri="{BB962C8B-B14F-4D97-AF65-F5344CB8AC3E}">
        <p14:creationId xmlns:p14="http://schemas.microsoft.com/office/powerpoint/2010/main" val="210986805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E02737EC-6B59-4C92-9C1A-C97B90D8CCE3}"/>
              </a:ext>
            </a:extLst>
          </p:cNvPr>
          <p:cNvSpPr>
            <a:spLocks noGrp="1"/>
          </p:cNvSpPr>
          <p:nvPr>
            <p:ph type="dt" sz="half" idx="10"/>
          </p:nvPr>
        </p:nvSpPr>
        <p:spPr/>
        <p:txBody>
          <a:bodyPr/>
          <a:lstStyle>
            <a:lvl1pPr>
              <a:defRPr/>
            </a:lvl1pPr>
          </a:lstStyle>
          <a:p>
            <a:pPr>
              <a:defRPr/>
            </a:pPr>
            <a:endParaRPr lang="en-US"/>
          </a:p>
        </p:txBody>
      </p:sp>
      <p:sp>
        <p:nvSpPr>
          <p:cNvPr id="6" name="Footer Placeholder 2">
            <a:extLst>
              <a:ext uri="{FF2B5EF4-FFF2-40B4-BE49-F238E27FC236}">
                <a16:creationId xmlns:a16="http://schemas.microsoft.com/office/drawing/2014/main" id="{7CA36BD1-99CA-4ED6-838A-5402CFD200C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66143D30-CB46-4780-93E5-CEA47D64DD73}"/>
              </a:ext>
            </a:extLst>
          </p:cNvPr>
          <p:cNvSpPr>
            <a:spLocks noGrp="1"/>
          </p:cNvSpPr>
          <p:nvPr>
            <p:ph type="sldNum" sz="quarter" idx="12"/>
          </p:nvPr>
        </p:nvSpPr>
        <p:spPr/>
        <p:txBody>
          <a:bodyPr/>
          <a:lstStyle>
            <a:lvl1pPr>
              <a:defRPr/>
            </a:lvl1pPr>
          </a:lstStyle>
          <a:p>
            <a:fld id="{6958D5B7-659C-4FB8-8184-EDA061C68A90}" type="slidenum">
              <a:rPr lang="en-US" altLang="en-US"/>
              <a:pPr/>
              <a:t>‹#›</a:t>
            </a:fld>
            <a:endParaRPr lang="en-US" altLang="en-US"/>
          </a:p>
        </p:txBody>
      </p:sp>
    </p:spTree>
    <p:extLst>
      <p:ext uri="{BB962C8B-B14F-4D97-AF65-F5344CB8AC3E}">
        <p14:creationId xmlns:p14="http://schemas.microsoft.com/office/powerpoint/2010/main" val="263681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47C9F77A-23A5-464A-B43E-C5DE30066B25}"/>
              </a:ext>
            </a:extLst>
          </p:cNvPr>
          <p:cNvSpPr>
            <a:spLocks noGrp="1"/>
          </p:cNvSpPr>
          <p:nvPr>
            <p:ph type="dt" sz="half" idx="10"/>
          </p:nvPr>
        </p:nvSpPr>
        <p:spPr/>
        <p:txBody>
          <a:bodyPr/>
          <a:lstStyle>
            <a:lvl1pPr>
              <a:defRPr/>
            </a:lvl1pPr>
          </a:lstStyle>
          <a:p>
            <a:pPr>
              <a:defRPr/>
            </a:pPr>
            <a:endParaRPr lang="en-US"/>
          </a:p>
        </p:txBody>
      </p:sp>
      <p:sp>
        <p:nvSpPr>
          <p:cNvPr id="8" name="Footer Placeholder 2">
            <a:extLst>
              <a:ext uri="{FF2B5EF4-FFF2-40B4-BE49-F238E27FC236}">
                <a16:creationId xmlns:a16="http://schemas.microsoft.com/office/drawing/2014/main" id="{ECF0DD74-16B1-4972-82DA-325191FB3F4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id="{0F0B7620-3C53-4485-B817-4A72552D6DA8}"/>
              </a:ext>
            </a:extLst>
          </p:cNvPr>
          <p:cNvSpPr>
            <a:spLocks noGrp="1"/>
          </p:cNvSpPr>
          <p:nvPr>
            <p:ph type="sldNum" sz="quarter" idx="12"/>
          </p:nvPr>
        </p:nvSpPr>
        <p:spPr/>
        <p:txBody>
          <a:bodyPr/>
          <a:lstStyle>
            <a:lvl1pPr>
              <a:defRPr/>
            </a:lvl1pPr>
          </a:lstStyle>
          <a:p>
            <a:fld id="{DBADE135-4071-4969-940E-6BC0CAFB1BA1}" type="slidenum">
              <a:rPr lang="en-US" altLang="en-US"/>
              <a:pPr/>
              <a:t>‹#›</a:t>
            </a:fld>
            <a:endParaRPr lang="en-US" altLang="en-US"/>
          </a:p>
        </p:txBody>
      </p:sp>
    </p:spTree>
    <p:extLst>
      <p:ext uri="{BB962C8B-B14F-4D97-AF65-F5344CB8AC3E}">
        <p14:creationId xmlns:p14="http://schemas.microsoft.com/office/powerpoint/2010/main" val="2758245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085A88A5-19BF-426A-9FA4-384EE07CB389}"/>
              </a:ext>
            </a:extLst>
          </p:cNvPr>
          <p:cNvSpPr>
            <a:spLocks noGrp="1"/>
          </p:cNvSpPr>
          <p:nvPr>
            <p:ph type="dt" sz="half" idx="10"/>
          </p:nvPr>
        </p:nvSpPr>
        <p:spPr/>
        <p:txBody>
          <a:bodyPr/>
          <a:lstStyle>
            <a:lvl1pPr>
              <a:defRPr/>
            </a:lvl1pPr>
          </a:lstStyle>
          <a:p>
            <a:pPr>
              <a:defRPr/>
            </a:pPr>
            <a:endParaRPr lang="en-US"/>
          </a:p>
        </p:txBody>
      </p:sp>
      <p:sp>
        <p:nvSpPr>
          <p:cNvPr id="4" name="Footer Placeholder 2">
            <a:extLst>
              <a:ext uri="{FF2B5EF4-FFF2-40B4-BE49-F238E27FC236}">
                <a16:creationId xmlns:a16="http://schemas.microsoft.com/office/drawing/2014/main" id="{43985973-7311-4A5C-8776-09A67A210DA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E2170ACD-B1E9-44A1-A723-6256FBB74F9C}"/>
              </a:ext>
            </a:extLst>
          </p:cNvPr>
          <p:cNvSpPr>
            <a:spLocks noGrp="1"/>
          </p:cNvSpPr>
          <p:nvPr>
            <p:ph type="sldNum" sz="quarter" idx="12"/>
          </p:nvPr>
        </p:nvSpPr>
        <p:spPr/>
        <p:txBody>
          <a:bodyPr/>
          <a:lstStyle>
            <a:lvl1pPr>
              <a:defRPr/>
            </a:lvl1pPr>
          </a:lstStyle>
          <a:p>
            <a:fld id="{4EFF0716-CDB5-4EFD-9F10-6325A3816381}" type="slidenum">
              <a:rPr lang="en-US" altLang="en-US"/>
              <a:pPr/>
              <a:t>‹#›</a:t>
            </a:fld>
            <a:endParaRPr lang="en-US" altLang="en-US"/>
          </a:p>
        </p:txBody>
      </p:sp>
    </p:spTree>
    <p:extLst>
      <p:ext uri="{BB962C8B-B14F-4D97-AF65-F5344CB8AC3E}">
        <p14:creationId xmlns:p14="http://schemas.microsoft.com/office/powerpoint/2010/main" val="18192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84A4CB59-59F9-4228-AEB2-4E763A00EE4F}"/>
              </a:ext>
            </a:extLst>
          </p:cNvPr>
          <p:cNvSpPr>
            <a:spLocks noGrp="1"/>
          </p:cNvSpPr>
          <p:nvPr>
            <p:ph type="dt" sz="half" idx="10"/>
          </p:nvPr>
        </p:nvSpPr>
        <p:spPr/>
        <p:txBody>
          <a:bodyPr/>
          <a:lstStyle>
            <a:lvl1pPr>
              <a:defRPr/>
            </a:lvl1pPr>
          </a:lstStyle>
          <a:p>
            <a:pPr>
              <a:defRPr/>
            </a:pPr>
            <a:endParaRPr lang="en-US"/>
          </a:p>
        </p:txBody>
      </p:sp>
      <p:sp>
        <p:nvSpPr>
          <p:cNvPr id="3" name="Footer Placeholder 2">
            <a:extLst>
              <a:ext uri="{FF2B5EF4-FFF2-40B4-BE49-F238E27FC236}">
                <a16:creationId xmlns:a16="http://schemas.microsoft.com/office/drawing/2014/main" id="{45766C4C-2A76-4CA8-A7AF-CF2552A53D2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BD9A3AE0-3BEC-439E-B78D-15EEAC2FD100}"/>
              </a:ext>
            </a:extLst>
          </p:cNvPr>
          <p:cNvSpPr>
            <a:spLocks noGrp="1"/>
          </p:cNvSpPr>
          <p:nvPr>
            <p:ph type="sldNum" sz="quarter" idx="12"/>
          </p:nvPr>
        </p:nvSpPr>
        <p:spPr/>
        <p:txBody>
          <a:bodyPr/>
          <a:lstStyle>
            <a:lvl1pPr>
              <a:defRPr/>
            </a:lvl1pPr>
          </a:lstStyle>
          <a:p>
            <a:fld id="{539B9A8C-50F0-49FA-A583-0DBF905E8043}" type="slidenum">
              <a:rPr lang="en-US" altLang="en-US"/>
              <a:pPr/>
              <a:t>‹#›</a:t>
            </a:fld>
            <a:endParaRPr lang="en-US" altLang="en-US"/>
          </a:p>
        </p:txBody>
      </p:sp>
    </p:spTree>
    <p:extLst>
      <p:ext uri="{BB962C8B-B14F-4D97-AF65-F5344CB8AC3E}">
        <p14:creationId xmlns:p14="http://schemas.microsoft.com/office/powerpoint/2010/main" val="351601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CE5061-A7BB-4238-82E5-F2756BF5B2CE}"/>
              </a:ext>
            </a:extLst>
          </p:cNvPr>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ounded Rectangle 10">
            <a:extLst>
              <a:ext uri="{FF2B5EF4-FFF2-40B4-BE49-F238E27FC236}">
                <a16:creationId xmlns:a16="http://schemas.microsoft.com/office/drawing/2014/main" id="{9B80424E-E590-4DF6-B371-8F1538163567}"/>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94B22458-0462-4E64-8E92-08BCE5EFDC4A}"/>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B31E109E-F708-4DC7-B3F3-B89817EE52D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09D7A75B-E487-4D7D-B590-F46344F71864}"/>
              </a:ext>
            </a:extLst>
          </p:cNvPr>
          <p:cNvSpPr>
            <a:spLocks noGrp="1"/>
          </p:cNvSpPr>
          <p:nvPr>
            <p:ph type="sldNum" sz="quarter" idx="12"/>
          </p:nvPr>
        </p:nvSpPr>
        <p:spPr/>
        <p:txBody>
          <a:bodyPr/>
          <a:lstStyle>
            <a:lvl1pPr>
              <a:defRPr/>
            </a:lvl1pPr>
          </a:lstStyle>
          <a:p>
            <a:fld id="{D874D709-E607-4E8F-B6F8-120F746A535B}" type="slidenum">
              <a:rPr lang="en-US" altLang="en-US"/>
              <a:pPr/>
              <a:t>‹#›</a:t>
            </a:fld>
            <a:endParaRPr lang="en-US" altLang="en-US"/>
          </a:p>
        </p:txBody>
      </p:sp>
    </p:spTree>
    <p:extLst>
      <p:ext uri="{BB962C8B-B14F-4D97-AF65-F5344CB8AC3E}">
        <p14:creationId xmlns:p14="http://schemas.microsoft.com/office/powerpoint/2010/main" val="669041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809621F-63DE-4F34-921E-C44E465D22B3}"/>
              </a:ext>
            </a:extLst>
          </p:cNvPr>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8B277A8A-0504-477D-B66A-63A8A0302A95}"/>
              </a:ext>
            </a:extLst>
          </p:cNvPr>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0F1CD9ED-7CA8-448D-97F1-BBD17A936CEC}"/>
              </a:ext>
            </a:extLst>
          </p:cNvPr>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8B7E8D4D-D6B5-40D3-9916-ED7F1C8E4C44}"/>
              </a:ext>
            </a:extLst>
          </p:cNvPr>
          <p:cNvSpPr>
            <a:spLocks noGrp="1"/>
          </p:cNvSpPr>
          <p:nvPr>
            <p:ph type="dt" sz="half" idx="10"/>
          </p:nvPr>
        </p:nvSpPr>
        <p:spPr/>
        <p:txBody>
          <a:bodyPr/>
          <a:lstStyle>
            <a:lvl1pPr>
              <a:defRPr/>
            </a:lvl1pPr>
          </a:lstStyle>
          <a:p>
            <a:pPr>
              <a:defRPr/>
            </a:pPr>
            <a:endParaRPr lang="en-US"/>
          </a:p>
        </p:txBody>
      </p:sp>
      <p:sp>
        <p:nvSpPr>
          <p:cNvPr id="9" name="Footer Placeholder 5">
            <a:extLst>
              <a:ext uri="{FF2B5EF4-FFF2-40B4-BE49-F238E27FC236}">
                <a16:creationId xmlns:a16="http://schemas.microsoft.com/office/drawing/2014/main" id="{1FD1D3A2-8EEC-4929-84B6-5F4BC6CABF34}"/>
              </a:ext>
            </a:extLst>
          </p:cNvPr>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53234DB9-7FED-46C3-9E96-E3CBE50DC1A9}"/>
              </a:ext>
            </a:extLst>
          </p:cNvPr>
          <p:cNvSpPr>
            <a:spLocks noGrp="1"/>
          </p:cNvSpPr>
          <p:nvPr>
            <p:ph type="sldNum" sz="quarter" idx="12"/>
          </p:nvPr>
        </p:nvSpPr>
        <p:spPr>
          <a:xfrm>
            <a:off x="146050" y="6208713"/>
            <a:ext cx="457200" cy="457200"/>
          </a:xfrm>
        </p:spPr>
        <p:txBody>
          <a:bodyPr/>
          <a:lstStyle>
            <a:lvl1pPr>
              <a:defRPr/>
            </a:lvl1pPr>
          </a:lstStyle>
          <a:p>
            <a:fld id="{F167D741-4DCE-47E6-B935-9EBF2439FC0F}" type="slidenum">
              <a:rPr lang="en-US" altLang="en-US"/>
              <a:pPr/>
              <a:t>‹#›</a:t>
            </a:fld>
            <a:endParaRPr lang="en-US" altLang="en-US"/>
          </a:p>
        </p:txBody>
      </p:sp>
    </p:spTree>
    <p:extLst>
      <p:ext uri="{BB962C8B-B14F-4D97-AF65-F5344CB8AC3E}">
        <p14:creationId xmlns:p14="http://schemas.microsoft.com/office/powerpoint/2010/main" val="4175413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5632FD0-756C-4D5F-B123-A3EAF8E2BBC6}"/>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a:extLst>
              <a:ext uri="{FF2B5EF4-FFF2-40B4-BE49-F238E27FC236}">
                <a16:creationId xmlns:a16="http://schemas.microsoft.com/office/drawing/2014/main" id="{B760C328-DED3-410D-9D43-D6581A3D47DE}"/>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a:extLst>
              <a:ext uri="{FF2B5EF4-FFF2-40B4-BE49-F238E27FC236}">
                <a16:creationId xmlns:a16="http://schemas.microsoft.com/office/drawing/2014/main" id="{9C1C5D55-88AF-4780-B37D-3744F92E8A67}"/>
              </a:ext>
            </a:extLst>
          </p:cNvPr>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CCD2A49F-FDA8-4EA1-991A-2A4E9C8B098B}"/>
              </a:ext>
            </a:extLst>
          </p:cNvPr>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2EB35EDE-51D4-445B-9470-0476C0388332}"/>
              </a:ext>
            </a:extLst>
          </p:cNvPr>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a:extLst>
              <a:ext uri="{FF2B5EF4-FFF2-40B4-BE49-F238E27FC236}">
                <a16:creationId xmlns:a16="http://schemas.microsoft.com/office/drawing/2014/main" id="{8B5B0712-2D54-4817-B08C-720478D28FEF}"/>
              </a:ext>
            </a:extLst>
          </p:cNvPr>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a:extLst>
              <a:ext uri="{FF2B5EF4-FFF2-40B4-BE49-F238E27FC236}">
                <a16:creationId xmlns:a16="http://schemas.microsoft.com/office/drawing/2014/main" id="{0563CC71-9EB6-47A6-8FE1-C904D72DBE21}"/>
              </a:ext>
            </a:extLst>
          </p:cNvPr>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fld id="{6E7DA287-62B2-4210-9608-CB65D0AB1C5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61" r:id="rId1"/>
    <p:sldLayoutId id="2147484154" r:id="rId2"/>
    <p:sldLayoutId id="2147484162" r:id="rId3"/>
    <p:sldLayoutId id="2147484155" r:id="rId4"/>
    <p:sldLayoutId id="2147484156" r:id="rId5"/>
    <p:sldLayoutId id="2147484157" r:id="rId6"/>
    <p:sldLayoutId id="2147484158" r:id="rId7"/>
    <p:sldLayoutId id="2147484163" r:id="rId8"/>
    <p:sldLayoutId id="2147484164" r:id="rId9"/>
    <p:sldLayoutId id="2147484159" r:id="rId10"/>
    <p:sldLayoutId id="2147484160"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en.wikipedia.org/wiki/IBM_Personal_Computer" TargetMode="External"/><Relationship Id="rId2" Type="http://schemas.openxmlformats.org/officeDocument/2006/relationships/hyperlink" Target="https://en.wikipedia.org/wiki/Computer_virus" TargetMode="External"/><Relationship Id="rId1" Type="http://schemas.openxmlformats.org/officeDocument/2006/relationships/slideLayout" Target="../slideLayouts/slideLayout2.xml"/><Relationship Id="rId5" Type="http://schemas.openxmlformats.org/officeDocument/2006/relationships/hyperlink" Target="https://en.wikipedia.org/wiki/Internet" TargetMode="External"/><Relationship Id="rId4" Type="http://schemas.openxmlformats.org/officeDocument/2006/relationships/hyperlink" Target="https://en.wikipedia.org/wiki/Computer_worm"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en.wikipedia.org/wiki/Internet" TargetMode="External"/><Relationship Id="rId2" Type="http://schemas.openxmlformats.org/officeDocument/2006/relationships/hyperlink" Target="https://en.wikipedia.org/wiki/Computer_worm" TargetMode="External"/><Relationship Id="rId1" Type="http://schemas.openxmlformats.org/officeDocument/2006/relationships/slideLayout" Target="../slideLayouts/slideLayout2.xml"/><Relationship Id="rId4" Type="http://schemas.openxmlformats.org/officeDocument/2006/relationships/hyperlink" Target="https://en.wikipedia.org/wiki/Internet_Information_Services"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3DA9C37-2D9A-400D-B316-9F39D2ABA8D7}"/>
              </a:ext>
            </a:extLst>
          </p:cNvPr>
          <p:cNvSpPr>
            <a:spLocks noGrp="1" noChangeArrowheads="1"/>
          </p:cNvSpPr>
          <p:nvPr>
            <p:ph type="ctrTitle"/>
          </p:nvPr>
        </p:nvSpPr>
        <p:spPr>
          <a:xfrm>
            <a:off x="457200" y="1506538"/>
            <a:ext cx="8229600" cy="1470025"/>
          </a:xfrm>
        </p:spPr>
        <p:txBody>
          <a:bodyPr/>
          <a:lstStyle/>
          <a:p>
            <a:pPr eaLnBrk="1" hangingPunct="1"/>
            <a:r>
              <a:rPr altLang="en-US"/>
              <a:t>Unit 4</a:t>
            </a:r>
            <a:br>
              <a:rPr altLang="en-US"/>
            </a:br>
            <a:r>
              <a:rPr altLang="en-US"/>
              <a:t>Program Security</a:t>
            </a:r>
          </a:p>
        </p:txBody>
      </p:sp>
    </p:spTree>
  </p:cSld>
  <p:clrMapOvr>
    <a:masterClrMapping/>
  </p:clrMapOvr>
  <p:transition advTm="29439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C8C9C42-2D13-41F8-B44A-DE77516EF5D6}"/>
              </a:ext>
            </a:extLst>
          </p:cNvPr>
          <p:cNvSpPr>
            <a:spLocks noGrp="1" noChangeArrowheads="1"/>
          </p:cNvSpPr>
          <p:nvPr>
            <p:ph type="title"/>
          </p:nvPr>
        </p:nvSpPr>
        <p:spPr>
          <a:xfrm>
            <a:off x="457200" y="274638"/>
            <a:ext cx="8229600" cy="868362"/>
          </a:xfrm>
        </p:spPr>
        <p:txBody>
          <a:bodyPr/>
          <a:lstStyle/>
          <a:p>
            <a:pPr eaLnBrk="1" hangingPunct="1"/>
            <a:r>
              <a:rPr lang="en-US" altLang="en-US"/>
              <a:t>Types of Flaws</a:t>
            </a:r>
          </a:p>
        </p:txBody>
      </p:sp>
      <p:sp>
        <p:nvSpPr>
          <p:cNvPr id="21507" name="Rectangle 3">
            <a:extLst>
              <a:ext uri="{FF2B5EF4-FFF2-40B4-BE49-F238E27FC236}">
                <a16:creationId xmlns:a16="http://schemas.microsoft.com/office/drawing/2014/main" id="{D5D6F1A9-8616-494D-B6EE-E475E5888832}"/>
              </a:ext>
            </a:extLst>
          </p:cNvPr>
          <p:cNvSpPr>
            <a:spLocks noGrp="1" noChangeArrowheads="1"/>
          </p:cNvSpPr>
          <p:nvPr>
            <p:ph sz="quarter" idx="1"/>
          </p:nvPr>
        </p:nvSpPr>
        <p:spPr>
          <a:xfrm>
            <a:off x="457200" y="1143000"/>
            <a:ext cx="8229600" cy="4983163"/>
          </a:xfrm>
        </p:spPr>
        <p:txBody>
          <a:bodyPr/>
          <a:lstStyle/>
          <a:p>
            <a:pPr eaLnBrk="1" hangingPunct="1">
              <a:lnSpc>
                <a:spcPct val="90000"/>
              </a:lnSpc>
            </a:pPr>
            <a:r>
              <a:rPr lang="en-US" altLang="en-US" sz="2400" b="1">
                <a:latin typeface="Times New Roman" panose="02020603050405020304" pitchFamily="18" charset="0"/>
                <a:cs typeface="Times New Roman" panose="02020603050405020304" pitchFamily="18" charset="0"/>
              </a:rPr>
              <a:t>Intentional</a:t>
            </a:r>
          </a:p>
          <a:p>
            <a:pPr lvl="1" eaLnBrk="1" hangingPunct="1">
              <a:lnSpc>
                <a:spcPct val="90000"/>
              </a:lnSpc>
            </a:pPr>
            <a:r>
              <a:rPr lang="en-US" altLang="en-US">
                <a:latin typeface="Times New Roman" panose="02020603050405020304" pitchFamily="18" charset="0"/>
                <a:cs typeface="Times New Roman" panose="02020603050405020304" pitchFamily="18" charset="0"/>
              </a:rPr>
              <a:t>Malicious</a:t>
            </a:r>
          </a:p>
          <a:p>
            <a:pPr lvl="1" eaLnBrk="1" hangingPunct="1">
              <a:lnSpc>
                <a:spcPct val="90000"/>
              </a:lnSpc>
            </a:pPr>
            <a:r>
              <a:rPr lang="en-US" altLang="en-US">
                <a:latin typeface="Times New Roman" panose="02020603050405020304" pitchFamily="18" charset="0"/>
                <a:cs typeface="Times New Roman" panose="02020603050405020304" pitchFamily="18" charset="0"/>
              </a:rPr>
              <a:t>Nonmalicious</a:t>
            </a:r>
          </a:p>
          <a:p>
            <a:pPr eaLnBrk="1" hangingPunct="1">
              <a:lnSpc>
                <a:spcPct val="90000"/>
              </a:lnSpc>
            </a:pPr>
            <a:r>
              <a:rPr lang="en-US" altLang="en-US" sz="2400" b="1">
                <a:latin typeface="Times New Roman" panose="02020603050405020304" pitchFamily="18" charset="0"/>
                <a:cs typeface="Times New Roman" panose="02020603050405020304" pitchFamily="18" charset="0"/>
              </a:rPr>
              <a:t>Inadvertent</a:t>
            </a:r>
          </a:p>
          <a:p>
            <a:pPr lvl="1" eaLnBrk="1" hangingPunct="1">
              <a:lnSpc>
                <a:spcPct val="90000"/>
              </a:lnSpc>
            </a:pPr>
            <a:r>
              <a:rPr lang="en-US" altLang="en-US">
                <a:latin typeface="Times New Roman" panose="02020603050405020304" pitchFamily="18" charset="0"/>
                <a:cs typeface="Times New Roman" panose="02020603050405020304" pitchFamily="18" charset="0"/>
              </a:rPr>
              <a:t>Validation error (incomplete / inconsistent): permission checks</a:t>
            </a:r>
          </a:p>
          <a:p>
            <a:pPr lvl="1" eaLnBrk="1" hangingPunct="1">
              <a:lnSpc>
                <a:spcPct val="90000"/>
              </a:lnSpc>
            </a:pPr>
            <a:r>
              <a:rPr lang="en-US" altLang="en-US">
                <a:latin typeface="Times New Roman" panose="02020603050405020304" pitchFamily="18" charset="0"/>
                <a:cs typeface="Times New Roman" panose="02020603050405020304" pitchFamily="18" charset="0"/>
              </a:rPr>
              <a:t>Domain error: controlled access to data</a:t>
            </a:r>
          </a:p>
          <a:p>
            <a:pPr lvl="1" eaLnBrk="1" hangingPunct="1">
              <a:lnSpc>
                <a:spcPct val="90000"/>
              </a:lnSpc>
            </a:pPr>
            <a:r>
              <a:rPr lang="en-US" altLang="en-US">
                <a:latin typeface="Times New Roman" panose="02020603050405020304" pitchFamily="18" charset="0"/>
                <a:cs typeface="Times New Roman" panose="02020603050405020304" pitchFamily="18" charset="0"/>
              </a:rPr>
              <a:t>Serialization and aliasing: program flow order</a:t>
            </a:r>
          </a:p>
          <a:p>
            <a:pPr lvl="1" eaLnBrk="1" hangingPunct="1">
              <a:lnSpc>
                <a:spcPct val="90000"/>
              </a:lnSpc>
            </a:pPr>
            <a:r>
              <a:rPr lang="en-US" altLang="en-US">
                <a:latin typeface="Times New Roman" panose="02020603050405020304" pitchFamily="18" charset="0"/>
                <a:cs typeface="Times New Roman" panose="02020603050405020304" pitchFamily="18" charset="0"/>
              </a:rPr>
              <a:t>Inadequate identification and authentication: basis for authorization</a:t>
            </a:r>
          </a:p>
          <a:p>
            <a:pPr lvl="1" eaLnBrk="1" hangingPunct="1">
              <a:lnSpc>
                <a:spcPct val="90000"/>
              </a:lnSpc>
            </a:pPr>
            <a:r>
              <a:rPr lang="en-US" altLang="en-US">
                <a:latin typeface="Times New Roman" panose="02020603050405020304" pitchFamily="18" charset="0"/>
                <a:cs typeface="Times New Roman" panose="02020603050405020304" pitchFamily="18" charset="0"/>
              </a:rPr>
              <a:t>Boundary condition violation: failure on first or last case</a:t>
            </a:r>
          </a:p>
          <a:p>
            <a:pPr lvl="1" eaLnBrk="1" hangingPunct="1">
              <a:lnSpc>
                <a:spcPct val="90000"/>
              </a:lnSpc>
            </a:pPr>
            <a:r>
              <a:rPr lang="en-US" altLang="en-US">
                <a:latin typeface="Times New Roman" panose="02020603050405020304" pitchFamily="18" charset="0"/>
                <a:cs typeface="Times New Roman" panose="02020603050405020304" pitchFamily="18" charset="0"/>
              </a:rPr>
              <a:t>Other exploitable logic errors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F11344B-A456-45DC-A867-353FF16E71F5}"/>
              </a:ext>
            </a:extLst>
          </p:cNvPr>
          <p:cNvSpPr>
            <a:spLocks noGrp="1" noChangeArrowheads="1"/>
          </p:cNvSpPr>
          <p:nvPr>
            <p:ph type="title"/>
          </p:nvPr>
        </p:nvSpPr>
        <p:spPr/>
        <p:txBody>
          <a:bodyPr/>
          <a:lstStyle/>
          <a:p>
            <a:pPr eaLnBrk="1" hangingPunct="1"/>
            <a:r>
              <a:rPr lang="en-US" altLang="en-US">
                <a:solidFill>
                  <a:srgbClr val="FF0000"/>
                </a:solidFill>
              </a:rPr>
              <a:t>Non-malicious Program Errors</a:t>
            </a:r>
          </a:p>
        </p:txBody>
      </p:sp>
      <p:sp>
        <p:nvSpPr>
          <p:cNvPr id="22531" name="Rectangle 3">
            <a:extLst>
              <a:ext uri="{FF2B5EF4-FFF2-40B4-BE49-F238E27FC236}">
                <a16:creationId xmlns:a16="http://schemas.microsoft.com/office/drawing/2014/main" id="{6A368EF1-36AD-4677-8BF2-553B65D8FCA2}"/>
              </a:ext>
            </a:extLst>
          </p:cNvPr>
          <p:cNvSpPr>
            <a:spLocks noGrp="1" noChangeArrowheads="1"/>
          </p:cNvSpPr>
          <p:nvPr>
            <p:ph sz="quarter" idx="1"/>
          </p:nvPr>
        </p:nvSpPr>
        <p:spPr>
          <a:xfrm>
            <a:off x="457200" y="2057400"/>
            <a:ext cx="8229600" cy="4068763"/>
          </a:xfrm>
        </p:spPr>
        <p:txBody>
          <a:bodyPr/>
          <a:lstStyle/>
          <a:p>
            <a:pPr eaLnBrk="1" hangingPunct="1"/>
            <a:r>
              <a:rPr lang="en-US" altLang="en-US" sz="2400">
                <a:latin typeface="Times New Roman" panose="02020603050405020304" pitchFamily="18" charset="0"/>
                <a:cs typeface="Times New Roman" panose="02020603050405020304" pitchFamily="18" charset="0"/>
              </a:rPr>
              <a:t>These errors cause program malfunctions but do not lead to more serious security vulnerabilities</a:t>
            </a:r>
          </a:p>
          <a:p>
            <a:pPr eaLnBrk="1" hangingPunct="1"/>
            <a:endParaRPr lang="en-US" altLang="en-US" sz="2400">
              <a:latin typeface="Times New Roman" panose="02020603050405020304" pitchFamily="18" charset="0"/>
              <a:cs typeface="Times New Roman" panose="02020603050405020304" pitchFamily="18" charset="0"/>
            </a:endParaRPr>
          </a:p>
          <a:p>
            <a:pPr eaLnBrk="1" hangingPunct="1"/>
            <a:r>
              <a:rPr lang="en-US" altLang="en-US" sz="2400">
                <a:latin typeface="Times New Roman" panose="02020603050405020304" pitchFamily="18" charset="0"/>
                <a:cs typeface="Times New Roman" panose="02020603050405020304" pitchFamily="18" charset="0"/>
              </a:rPr>
              <a:t>We consider three classic error types:</a:t>
            </a:r>
          </a:p>
          <a:p>
            <a:pPr marL="776288" lvl="1" indent="-457200" eaLnBrk="1" hangingPunct="1">
              <a:buFont typeface="Franklin Gothic Book" panose="020B0503020102020204" pitchFamily="34" charset="0"/>
              <a:buAutoNum type="arabicPeriod"/>
            </a:pPr>
            <a:r>
              <a:rPr lang="en-US" altLang="en-US">
                <a:latin typeface="Times New Roman" panose="02020603050405020304" pitchFamily="18" charset="0"/>
                <a:cs typeface="Times New Roman" panose="02020603050405020304" pitchFamily="18" charset="0"/>
              </a:rPr>
              <a:t>Buffer overflows</a:t>
            </a:r>
          </a:p>
          <a:p>
            <a:pPr marL="776288" lvl="1" indent="-457200" eaLnBrk="1" hangingPunct="1">
              <a:buFont typeface="Franklin Gothic Book" panose="020B0503020102020204" pitchFamily="34" charset="0"/>
              <a:buAutoNum type="arabicPeriod"/>
            </a:pPr>
            <a:r>
              <a:rPr lang="en-US" altLang="en-US">
                <a:latin typeface="Times New Roman" panose="02020603050405020304" pitchFamily="18" charset="0"/>
                <a:cs typeface="Times New Roman" panose="02020603050405020304" pitchFamily="18" charset="0"/>
              </a:rPr>
              <a:t>Incomplete mediation</a:t>
            </a:r>
          </a:p>
          <a:p>
            <a:pPr marL="776288" lvl="1" indent="-457200" eaLnBrk="1" hangingPunct="1">
              <a:buFont typeface="Franklin Gothic Book" panose="020B0503020102020204" pitchFamily="34" charset="0"/>
              <a:buAutoNum type="arabicPeriod"/>
            </a:pPr>
            <a:r>
              <a:rPr lang="en-US" altLang="en-US">
                <a:latin typeface="Times New Roman" panose="02020603050405020304" pitchFamily="18" charset="0"/>
                <a:cs typeface="Times New Roman" panose="02020603050405020304" pitchFamily="18" charset="0"/>
              </a:rPr>
              <a:t>Time-to-check to Time-to-Use Errors</a:t>
            </a:r>
          </a:p>
          <a:p>
            <a:pPr eaLnBrk="1" hangingPunct="1"/>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6D5231D-E826-4AD0-8D49-ACBB9477FB10}"/>
              </a:ext>
            </a:extLst>
          </p:cNvPr>
          <p:cNvSpPr>
            <a:spLocks noGrp="1" noChangeArrowheads="1"/>
          </p:cNvSpPr>
          <p:nvPr>
            <p:ph type="title"/>
          </p:nvPr>
        </p:nvSpPr>
        <p:spPr>
          <a:xfrm>
            <a:off x="838200" y="0"/>
            <a:ext cx="7772400" cy="1143000"/>
          </a:xfrm>
        </p:spPr>
        <p:txBody>
          <a:bodyPr/>
          <a:lstStyle/>
          <a:p>
            <a:pPr eaLnBrk="1" hangingPunct="1"/>
            <a:r>
              <a:rPr lang="en-US" altLang="en-US"/>
              <a:t>Nonmalicious Program Errors</a:t>
            </a:r>
          </a:p>
        </p:txBody>
      </p:sp>
      <p:sp>
        <p:nvSpPr>
          <p:cNvPr id="23555" name="Rectangle 3">
            <a:extLst>
              <a:ext uri="{FF2B5EF4-FFF2-40B4-BE49-F238E27FC236}">
                <a16:creationId xmlns:a16="http://schemas.microsoft.com/office/drawing/2014/main" id="{35604D6F-23C5-4ABB-BF44-CB8E728F3445}"/>
              </a:ext>
            </a:extLst>
          </p:cNvPr>
          <p:cNvSpPr>
            <a:spLocks noGrp="1" noChangeArrowheads="1"/>
          </p:cNvSpPr>
          <p:nvPr>
            <p:ph sz="quarter" idx="1"/>
          </p:nvPr>
        </p:nvSpPr>
        <p:spPr>
          <a:xfrm>
            <a:off x="381000" y="1219200"/>
            <a:ext cx="8229600" cy="4525963"/>
          </a:xfrm>
        </p:spPr>
        <p:txBody>
          <a:bodyPr/>
          <a:lstStyle/>
          <a:p>
            <a:pPr eaLnBrk="1" hangingPunct="1"/>
            <a:r>
              <a:rPr lang="en-US" altLang="en-US" sz="2400" b="1">
                <a:latin typeface="Times New Roman" panose="02020603050405020304" pitchFamily="18" charset="0"/>
                <a:cs typeface="Times New Roman" panose="02020603050405020304" pitchFamily="18" charset="0"/>
              </a:rPr>
              <a:t>Buffer Overflows</a:t>
            </a:r>
          </a:p>
          <a:p>
            <a:pPr eaLnBrk="1" hangingPunct="1"/>
            <a:r>
              <a:rPr lang="en-US" altLang="en-US" sz="2400">
                <a:latin typeface="Times New Roman" panose="02020603050405020304" pitchFamily="18" charset="0"/>
                <a:cs typeface="Times New Roman" panose="02020603050405020304" pitchFamily="18" charset="0"/>
              </a:rPr>
              <a:t>A buffer is a space in which data can be held. A buffer’s capacity is finite.</a:t>
            </a:r>
          </a:p>
          <a:p>
            <a:pPr eaLnBrk="1" hangingPunct="1"/>
            <a:r>
              <a:rPr lang="en-US" altLang="en-US" sz="2400">
                <a:latin typeface="Times New Roman" panose="02020603050405020304" pitchFamily="18" charset="0"/>
                <a:cs typeface="Times New Roman" panose="02020603050405020304" pitchFamily="18" charset="0"/>
              </a:rPr>
              <a:t>The programmer must declare the buffer’s max. size so that the compiler can set aside that amount of space.</a:t>
            </a:r>
          </a:p>
          <a:p>
            <a:pPr eaLnBrk="1" hangingPunct="1"/>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D07B89D-859C-43EB-8586-CDFB59856713}"/>
              </a:ext>
            </a:extLst>
          </p:cNvPr>
          <p:cNvSpPr>
            <a:spLocks noGrp="1" noChangeArrowheads="1"/>
          </p:cNvSpPr>
          <p:nvPr>
            <p:ph type="title"/>
          </p:nvPr>
        </p:nvSpPr>
        <p:spPr/>
        <p:txBody>
          <a:bodyPr/>
          <a:lstStyle/>
          <a:p>
            <a:pPr eaLnBrk="1" hangingPunct="1"/>
            <a:r>
              <a:rPr lang="en-US" altLang="en-US"/>
              <a:t>Nonmalicious Program Errors</a:t>
            </a:r>
          </a:p>
        </p:txBody>
      </p:sp>
      <p:sp>
        <p:nvSpPr>
          <p:cNvPr id="13315" name="Rectangle 3">
            <a:extLst>
              <a:ext uri="{FF2B5EF4-FFF2-40B4-BE49-F238E27FC236}">
                <a16:creationId xmlns:a16="http://schemas.microsoft.com/office/drawing/2014/main" id="{4050D8FD-E038-428A-8E56-ECC8BA7C8BD9}"/>
              </a:ext>
            </a:extLst>
          </p:cNvPr>
          <p:cNvSpPr>
            <a:spLocks noGrp="1" noChangeArrowheads="1"/>
          </p:cNvSpPr>
          <p:nvPr>
            <p:ph sz="quarter" idx="1"/>
          </p:nvPr>
        </p:nvSpPr>
        <p:spPr>
          <a:xfrm>
            <a:off x="457200" y="1524000"/>
            <a:ext cx="8229600" cy="4602163"/>
          </a:xfrm>
        </p:spPr>
        <p:txBody>
          <a:bodyPr/>
          <a:lstStyle/>
          <a:p>
            <a:pPr eaLnBrk="1" hangingPunct="1"/>
            <a:r>
              <a:rPr lang="en-US" altLang="en-US" sz="2400" b="1">
                <a:latin typeface="Times New Roman" panose="02020603050405020304" pitchFamily="18" charset="0"/>
                <a:cs typeface="Times New Roman" panose="02020603050405020304" pitchFamily="18" charset="0"/>
              </a:rPr>
              <a:t>Buffer Overflows</a:t>
            </a:r>
          </a:p>
          <a:p>
            <a:pPr lvl="2" eaLnBrk="1" hangingPunct="1">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char sample[10];</a:t>
            </a:r>
          </a:p>
          <a:p>
            <a:pPr lvl="2" eaLnBrk="1" hangingPunct="1">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for (i=0; i&lt;=9; i++) </a:t>
            </a:r>
          </a:p>
          <a:p>
            <a:pPr lvl="2" eaLnBrk="1" hangingPunct="1">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sample[i] = ‘A’;</a:t>
            </a:r>
          </a:p>
          <a:p>
            <a:pPr lvl="2" eaLnBrk="1" hangingPunct="1">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sample[10]=‘B’</a:t>
            </a:r>
          </a:p>
          <a:p>
            <a:pPr lvl="2" eaLnBrk="1" hangingPunct="1">
              <a:buFont typeface="Arial" panose="020B0604020202020204" pitchFamily="34" charset="0"/>
              <a:buNone/>
            </a:pPr>
            <a:endParaRPr lang="en-US" altLang="en-US">
              <a:latin typeface="Times New Roman" panose="02020603050405020304" pitchFamily="18" charset="0"/>
              <a:cs typeface="Times New Roman" panose="02020603050405020304" pitchFamily="18" charset="0"/>
            </a:endParaRPr>
          </a:p>
          <a:p>
            <a:pPr lvl="2" eaLnBrk="1" hangingPunct="1">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All programs and data are in memory during execution, sharing space with the OS, other code.</a:t>
            </a:r>
          </a:p>
          <a:p>
            <a:pPr lvl="2" eaLnBrk="1" hangingPunct="1">
              <a:buFont typeface="Arial" panose="020B0604020202020204" pitchFamily="34" charset="0"/>
              <a:buNone/>
            </a:pPr>
            <a:endParaRPr lang="en-US" altLang="en-US">
              <a:latin typeface="Times New Roman" panose="02020603050405020304" pitchFamily="18" charset="0"/>
              <a:cs typeface="Times New Roman" panose="02020603050405020304" pitchFamily="18" charset="0"/>
            </a:endParaRPr>
          </a:p>
          <a:p>
            <a:pPr lvl="2" eaLnBrk="1" hangingPunct="1">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There are 4 cases to consider in deciding where ‘B’ goes.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5D63438-CF0C-48E9-82F6-49E55E367024}"/>
              </a:ext>
            </a:extLst>
          </p:cNvPr>
          <p:cNvSpPr>
            <a:spLocks noGrp="1" noChangeArrowheads="1"/>
          </p:cNvSpPr>
          <p:nvPr>
            <p:ph type="title"/>
          </p:nvPr>
        </p:nvSpPr>
        <p:spPr/>
        <p:txBody>
          <a:bodyPr/>
          <a:lstStyle/>
          <a:p>
            <a:pPr eaLnBrk="1" hangingPunct="1"/>
            <a:r>
              <a:rPr lang="en-US" altLang="en-US"/>
              <a:t>Nonmalicious Program Errors</a:t>
            </a:r>
          </a:p>
        </p:txBody>
      </p:sp>
      <p:sp>
        <p:nvSpPr>
          <p:cNvPr id="25603" name="Rectangle 3">
            <a:extLst>
              <a:ext uri="{FF2B5EF4-FFF2-40B4-BE49-F238E27FC236}">
                <a16:creationId xmlns:a16="http://schemas.microsoft.com/office/drawing/2014/main" id="{415E662D-C4D4-493C-8F67-028D5319FFC9}"/>
              </a:ext>
            </a:extLst>
          </p:cNvPr>
          <p:cNvSpPr>
            <a:spLocks noGrp="1" noChangeArrowheads="1"/>
          </p:cNvSpPr>
          <p:nvPr>
            <p:ph sz="quarter" idx="1"/>
          </p:nvPr>
        </p:nvSpPr>
        <p:spPr>
          <a:xfrm>
            <a:off x="457200" y="1600200"/>
            <a:ext cx="8229600" cy="4525963"/>
          </a:xfrm>
        </p:spPr>
        <p:txBody>
          <a:bodyPr/>
          <a:lstStyle/>
          <a:p>
            <a:pPr eaLnBrk="1" hangingPunct="1"/>
            <a:endParaRPr lang="en-US" altLang="en-US" sz="2400"/>
          </a:p>
          <a:p>
            <a:pPr eaLnBrk="1" hangingPunct="1"/>
            <a:r>
              <a:rPr lang="en-US" altLang="en-US" sz="2400">
                <a:latin typeface="Times New Roman" panose="02020603050405020304" pitchFamily="18" charset="0"/>
                <a:cs typeface="Times New Roman" panose="02020603050405020304" pitchFamily="18" charset="0"/>
              </a:rPr>
              <a:t>Buffer may overflow into (and change):</a:t>
            </a:r>
          </a:p>
          <a:p>
            <a:pPr lvl="1" eaLnBrk="1" hangingPunct="1"/>
            <a:r>
              <a:rPr lang="en-US" altLang="en-US">
                <a:latin typeface="Times New Roman" panose="02020603050405020304" pitchFamily="18" charset="0"/>
                <a:cs typeface="Times New Roman" panose="02020603050405020304" pitchFamily="18" charset="0"/>
              </a:rPr>
              <a:t>User’s own data space</a:t>
            </a:r>
          </a:p>
          <a:p>
            <a:pPr lvl="1" eaLnBrk="1" hangingPunct="1"/>
            <a:r>
              <a:rPr lang="en-US" altLang="en-US">
                <a:latin typeface="Times New Roman" panose="02020603050405020304" pitchFamily="18" charset="0"/>
                <a:cs typeface="Times New Roman" panose="02020603050405020304" pitchFamily="18" charset="0"/>
              </a:rPr>
              <a:t>User’s program area</a:t>
            </a:r>
          </a:p>
          <a:p>
            <a:pPr lvl="1" eaLnBrk="1" hangingPunct="1"/>
            <a:r>
              <a:rPr lang="en-US" altLang="en-US">
                <a:latin typeface="Times New Roman" panose="02020603050405020304" pitchFamily="18" charset="0"/>
                <a:cs typeface="Times New Roman" panose="02020603050405020304" pitchFamily="18" charset="0"/>
              </a:rPr>
              <a:t>System data space</a:t>
            </a:r>
          </a:p>
          <a:p>
            <a:pPr lvl="1" eaLnBrk="1" hangingPunct="1"/>
            <a:r>
              <a:rPr lang="en-US" altLang="en-US">
                <a:latin typeface="Times New Roman" panose="02020603050405020304" pitchFamily="18" charset="0"/>
                <a:cs typeface="Times New Roman" panose="02020603050405020304" pitchFamily="18" charset="0"/>
              </a:rPr>
              <a:t>System program area</a:t>
            </a:r>
          </a:p>
          <a:p>
            <a:pPr eaLnBrk="1" hangingPunct="1"/>
            <a:endParaRPr lang="en-US" alt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524B1B1-3A59-40CA-B3BE-CF089EC48CB0}"/>
              </a:ext>
            </a:extLst>
          </p:cNvPr>
          <p:cNvSpPr>
            <a:spLocks noGrp="1" noChangeArrowheads="1"/>
          </p:cNvSpPr>
          <p:nvPr>
            <p:ph type="title"/>
          </p:nvPr>
        </p:nvSpPr>
        <p:spPr/>
        <p:txBody>
          <a:bodyPr/>
          <a:lstStyle/>
          <a:p>
            <a:pPr eaLnBrk="1" hangingPunct="1"/>
            <a:r>
              <a:rPr lang="en-US" altLang="en-US"/>
              <a:t>Nonmalicious Program Errors</a:t>
            </a:r>
          </a:p>
        </p:txBody>
      </p:sp>
      <p:sp>
        <p:nvSpPr>
          <p:cNvPr id="26627" name="Rectangle 3">
            <a:extLst>
              <a:ext uri="{FF2B5EF4-FFF2-40B4-BE49-F238E27FC236}">
                <a16:creationId xmlns:a16="http://schemas.microsoft.com/office/drawing/2014/main" id="{FDACCB2E-6615-400B-9BBA-B50ED2D13E07}"/>
              </a:ext>
            </a:extLst>
          </p:cNvPr>
          <p:cNvSpPr>
            <a:spLocks noGrp="1" noChangeArrowheads="1"/>
          </p:cNvSpPr>
          <p:nvPr>
            <p:ph sz="quarter" idx="1"/>
          </p:nvPr>
        </p:nvSpPr>
        <p:spPr>
          <a:xfrm>
            <a:off x="457200" y="1447800"/>
            <a:ext cx="8229600" cy="4678363"/>
          </a:xfrm>
        </p:spPr>
        <p:txBody>
          <a:bodyPr/>
          <a:lstStyle/>
          <a:p>
            <a:pPr eaLnBrk="1" hangingPunct="1"/>
            <a:r>
              <a:rPr lang="en-US" altLang="en-US" sz="2400" b="1">
                <a:latin typeface="Times New Roman" panose="02020603050405020304" pitchFamily="18" charset="0"/>
                <a:cs typeface="Times New Roman" panose="02020603050405020304" pitchFamily="18" charset="0"/>
              </a:rPr>
              <a:t>Buffer Overflows:</a:t>
            </a:r>
          </a:p>
          <a:p>
            <a:pPr eaLnBrk="1" hangingPunct="1"/>
            <a:endParaRPr lang="en-US" altLang="en-US" sz="2400"/>
          </a:p>
          <a:p>
            <a:pPr eaLnBrk="1" hangingPunct="1"/>
            <a:endParaRPr lang="en-US" altLang="en-US" sz="2400" b="1">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ED18F5C-3E8F-47CB-BFF1-B1BA0BD29789}"/>
              </a:ext>
            </a:extLst>
          </p:cNvPr>
          <p:cNvSpPr/>
          <p:nvPr/>
        </p:nvSpPr>
        <p:spPr>
          <a:xfrm>
            <a:off x="1676400" y="2362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a16="http://schemas.microsoft.com/office/drawing/2014/main" id="{105109C1-F5AA-4A00-AE8F-B591E0498F7C}"/>
              </a:ext>
            </a:extLst>
          </p:cNvPr>
          <p:cNvSpPr/>
          <p:nvPr/>
        </p:nvSpPr>
        <p:spPr>
          <a:xfrm>
            <a:off x="7543800" y="23622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a16="http://schemas.microsoft.com/office/drawing/2014/main" id="{A99A5F44-5B91-4795-AF46-B1EEE61C4D0E}"/>
              </a:ext>
            </a:extLst>
          </p:cNvPr>
          <p:cNvSpPr/>
          <p:nvPr/>
        </p:nvSpPr>
        <p:spPr>
          <a:xfrm>
            <a:off x="30480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8" name="Rectangle 7">
            <a:extLst>
              <a:ext uri="{FF2B5EF4-FFF2-40B4-BE49-F238E27FC236}">
                <a16:creationId xmlns:a16="http://schemas.microsoft.com/office/drawing/2014/main" id="{7C54A3CA-5704-4658-B8E9-B132FD15A622}"/>
              </a:ext>
            </a:extLst>
          </p:cNvPr>
          <p:cNvSpPr/>
          <p:nvPr/>
        </p:nvSpPr>
        <p:spPr>
          <a:xfrm>
            <a:off x="35052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9" name="Rectangle 8">
            <a:extLst>
              <a:ext uri="{FF2B5EF4-FFF2-40B4-BE49-F238E27FC236}">
                <a16:creationId xmlns:a16="http://schemas.microsoft.com/office/drawing/2014/main" id="{463A55FD-6D53-48F6-82E2-26A346BED551}"/>
              </a:ext>
            </a:extLst>
          </p:cNvPr>
          <p:cNvSpPr/>
          <p:nvPr/>
        </p:nvSpPr>
        <p:spPr>
          <a:xfrm>
            <a:off x="39624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0" name="Rectangle 9">
            <a:extLst>
              <a:ext uri="{FF2B5EF4-FFF2-40B4-BE49-F238E27FC236}">
                <a16:creationId xmlns:a16="http://schemas.microsoft.com/office/drawing/2014/main" id="{03B0985E-0C9E-4706-A425-A3EE01EDA9A5}"/>
              </a:ext>
            </a:extLst>
          </p:cNvPr>
          <p:cNvSpPr/>
          <p:nvPr/>
        </p:nvSpPr>
        <p:spPr>
          <a:xfrm>
            <a:off x="44196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1" name="Rectangle 10">
            <a:extLst>
              <a:ext uri="{FF2B5EF4-FFF2-40B4-BE49-F238E27FC236}">
                <a16:creationId xmlns:a16="http://schemas.microsoft.com/office/drawing/2014/main" id="{FAB557CD-F172-4191-8F7E-53A9FBA89319}"/>
              </a:ext>
            </a:extLst>
          </p:cNvPr>
          <p:cNvSpPr/>
          <p:nvPr/>
        </p:nvSpPr>
        <p:spPr>
          <a:xfrm>
            <a:off x="48768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2" name="Rectangle 11">
            <a:extLst>
              <a:ext uri="{FF2B5EF4-FFF2-40B4-BE49-F238E27FC236}">
                <a16:creationId xmlns:a16="http://schemas.microsoft.com/office/drawing/2014/main" id="{EE3E5A10-0372-4D79-8350-5007D982EA87}"/>
              </a:ext>
            </a:extLst>
          </p:cNvPr>
          <p:cNvSpPr/>
          <p:nvPr/>
        </p:nvSpPr>
        <p:spPr>
          <a:xfrm>
            <a:off x="53340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3" name="Rectangle 12">
            <a:extLst>
              <a:ext uri="{FF2B5EF4-FFF2-40B4-BE49-F238E27FC236}">
                <a16:creationId xmlns:a16="http://schemas.microsoft.com/office/drawing/2014/main" id="{4CB4A6CB-E338-4AA5-AE50-BFF93AD930B6}"/>
              </a:ext>
            </a:extLst>
          </p:cNvPr>
          <p:cNvSpPr/>
          <p:nvPr/>
        </p:nvSpPr>
        <p:spPr>
          <a:xfrm>
            <a:off x="57912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4" name="Rectangle 13">
            <a:extLst>
              <a:ext uri="{FF2B5EF4-FFF2-40B4-BE49-F238E27FC236}">
                <a16:creationId xmlns:a16="http://schemas.microsoft.com/office/drawing/2014/main" id="{E3A28F97-A500-4847-B0EE-15B59328B309}"/>
              </a:ext>
            </a:extLst>
          </p:cNvPr>
          <p:cNvSpPr/>
          <p:nvPr/>
        </p:nvSpPr>
        <p:spPr>
          <a:xfrm>
            <a:off x="62484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5" name="Rectangle 14">
            <a:extLst>
              <a:ext uri="{FF2B5EF4-FFF2-40B4-BE49-F238E27FC236}">
                <a16:creationId xmlns:a16="http://schemas.microsoft.com/office/drawing/2014/main" id="{F7158BFE-1D87-402C-84A7-047476AA1A9A}"/>
              </a:ext>
            </a:extLst>
          </p:cNvPr>
          <p:cNvSpPr/>
          <p:nvPr/>
        </p:nvSpPr>
        <p:spPr>
          <a:xfrm>
            <a:off x="67056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6" name="Rectangle 15">
            <a:extLst>
              <a:ext uri="{FF2B5EF4-FFF2-40B4-BE49-F238E27FC236}">
                <a16:creationId xmlns:a16="http://schemas.microsoft.com/office/drawing/2014/main" id="{46BD9F86-617D-4218-AB8A-5BEA79F54931}"/>
              </a:ext>
            </a:extLst>
          </p:cNvPr>
          <p:cNvSpPr/>
          <p:nvPr/>
        </p:nvSpPr>
        <p:spPr>
          <a:xfrm>
            <a:off x="25908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7" name="Rectangle 16">
            <a:extLst>
              <a:ext uri="{FF2B5EF4-FFF2-40B4-BE49-F238E27FC236}">
                <a16:creationId xmlns:a16="http://schemas.microsoft.com/office/drawing/2014/main" id="{AAF9FAD6-AE2F-4835-90BD-D1C6A20303A8}"/>
              </a:ext>
            </a:extLst>
          </p:cNvPr>
          <p:cNvSpPr/>
          <p:nvPr/>
        </p:nvSpPr>
        <p:spPr>
          <a:xfrm>
            <a:off x="7199313" y="2351088"/>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
            </a:r>
          </a:p>
        </p:txBody>
      </p:sp>
      <p:sp>
        <p:nvSpPr>
          <p:cNvPr id="26641" name="TextBox 17">
            <a:extLst>
              <a:ext uri="{FF2B5EF4-FFF2-40B4-BE49-F238E27FC236}">
                <a16:creationId xmlns:a16="http://schemas.microsoft.com/office/drawing/2014/main" id="{09F31C91-51D3-495C-A479-797896064D8A}"/>
              </a:ext>
            </a:extLst>
          </p:cNvPr>
          <p:cNvSpPr txBox="1">
            <a:spLocks noChangeArrowheads="1"/>
          </p:cNvSpPr>
          <p:nvPr/>
        </p:nvSpPr>
        <p:spPr bwMode="auto">
          <a:xfrm>
            <a:off x="457200" y="22860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Memory</a:t>
            </a:r>
          </a:p>
        </p:txBody>
      </p:sp>
      <p:sp>
        <p:nvSpPr>
          <p:cNvPr id="26642" name="TextBox 18">
            <a:extLst>
              <a:ext uri="{FF2B5EF4-FFF2-40B4-BE49-F238E27FC236}">
                <a16:creationId xmlns:a16="http://schemas.microsoft.com/office/drawing/2014/main" id="{508D7CC4-605C-4ED2-8979-E40451E87E75}"/>
              </a:ext>
            </a:extLst>
          </p:cNvPr>
          <p:cNvSpPr txBox="1">
            <a:spLocks noChangeArrowheads="1"/>
          </p:cNvSpPr>
          <p:nvPr/>
        </p:nvSpPr>
        <p:spPr bwMode="auto">
          <a:xfrm>
            <a:off x="3962400" y="19812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User’s Data</a:t>
            </a:r>
          </a:p>
        </p:txBody>
      </p:sp>
      <p:sp>
        <p:nvSpPr>
          <p:cNvPr id="26643" name="TextBox 19">
            <a:extLst>
              <a:ext uri="{FF2B5EF4-FFF2-40B4-BE49-F238E27FC236}">
                <a16:creationId xmlns:a16="http://schemas.microsoft.com/office/drawing/2014/main" id="{88A46A31-5C7B-4321-9FF3-5C8E7A761AE5}"/>
              </a:ext>
            </a:extLst>
          </p:cNvPr>
          <p:cNvSpPr txBox="1">
            <a:spLocks noChangeArrowheads="1"/>
          </p:cNvSpPr>
          <p:nvPr/>
        </p:nvSpPr>
        <p:spPr bwMode="auto">
          <a:xfrm>
            <a:off x="3352800" y="3200400"/>
            <a:ext cx="2743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a) Affects user’s data</a:t>
            </a:r>
          </a:p>
        </p:txBody>
      </p:sp>
      <p:sp>
        <p:nvSpPr>
          <p:cNvPr id="21" name="Rectangle 20">
            <a:extLst>
              <a:ext uri="{FF2B5EF4-FFF2-40B4-BE49-F238E27FC236}">
                <a16:creationId xmlns:a16="http://schemas.microsoft.com/office/drawing/2014/main" id="{EA37A109-C528-47F0-960A-13742490DE52}"/>
              </a:ext>
            </a:extLst>
          </p:cNvPr>
          <p:cNvSpPr/>
          <p:nvPr/>
        </p:nvSpPr>
        <p:spPr>
          <a:xfrm>
            <a:off x="1752600" y="4430713"/>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a:extLst>
              <a:ext uri="{FF2B5EF4-FFF2-40B4-BE49-F238E27FC236}">
                <a16:creationId xmlns:a16="http://schemas.microsoft.com/office/drawing/2014/main" id="{656DA98F-DC8E-4BB6-97ED-FD5331CE37B5}"/>
              </a:ext>
            </a:extLst>
          </p:cNvPr>
          <p:cNvSpPr/>
          <p:nvPr/>
        </p:nvSpPr>
        <p:spPr>
          <a:xfrm>
            <a:off x="7620000" y="4430713"/>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a:extLst>
              <a:ext uri="{FF2B5EF4-FFF2-40B4-BE49-F238E27FC236}">
                <a16:creationId xmlns:a16="http://schemas.microsoft.com/office/drawing/2014/main" id="{C0B80466-5EA0-4AA0-ACDB-7C81CA8A61F6}"/>
              </a:ext>
            </a:extLst>
          </p:cNvPr>
          <p:cNvSpPr/>
          <p:nvPr/>
        </p:nvSpPr>
        <p:spPr>
          <a:xfrm>
            <a:off x="31242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24" name="Rectangle 23">
            <a:extLst>
              <a:ext uri="{FF2B5EF4-FFF2-40B4-BE49-F238E27FC236}">
                <a16:creationId xmlns:a16="http://schemas.microsoft.com/office/drawing/2014/main" id="{56CDF88C-3673-4591-A9DB-41C21A9B43BF}"/>
              </a:ext>
            </a:extLst>
          </p:cNvPr>
          <p:cNvSpPr/>
          <p:nvPr/>
        </p:nvSpPr>
        <p:spPr>
          <a:xfrm>
            <a:off x="35814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25" name="Rectangle 24">
            <a:extLst>
              <a:ext uri="{FF2B5EF4-FFF2-40B4-BE49-F238E27FC236}">
                <a16:creationId xmlns:a16="http://schemas.microsoft.com/office/drawing/2014/main" id="{3810DDDC-6E1E-44B1-82FC-1E5E0DF90D25}"/>
              </a:ext>
            </a:extLst>
          </p:cNvPr>
          <p:cNvSpPr/>
          <p:nvPr/>
        </p:nvSpPr>
        <p:spPr>
          <a:xfrm>
            <a:off x="40386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26" name="Rectangle 25">
            <a:extLst>
              <a:ext uri="{FF2B5EF4-FFF2-40B4-BE49-F238E27FC236}">
                <a16:creationId xmlns:a16="http://schemas.microsoft.com/office/drawing/2014/main" id="{1BAB9764-C1F8-4389-954D-3AAEFA0D19C7}"/>
              </a:ext>
            </a:extLst>
          </p:cNvPr>
          <p:cNvSpPr/>
          <p:nvPr/>
        </p:nvSpPr>
        <p:spPr>
          <a:xfrm>
            <a:off x="44958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27" name="Rectangle 26">
            <a:extLst>
              <a:ext uri="{FF2B5EF4-FFF2-40B4-BE49-F238E27FC236}">
                <a16:creationId xmlns:a16="http://schemas.microsoft.com/office/drawing/2014/main" id="{C7967888-F496-4203-B5F5-11DFEF77347B}"/>
              </a:ext>
            </a:extLst>
          </p:cNvPr>
          <p:cNvSpPr/>
          <p:nvPr/>
        </p:nvSpPr>
        <p:spPr>
          <a:xfrm>
            <a:off x="49530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28" name="Rectangle 27">
            <a:extLst>
              <a:ext uri="{FF2B5EF4-FFF2-40B4-BE49-F238E27FC236}">
                <a16:creationId xmlns:a16="http://schemas.microsoft.com/office/drawing/2014/main" id="{080F873A-258D-4ACD-80B0-D4A2AC101DB3}"/>
              </a:ext>
            </a:extLst>
          </p:cNvPr>
          <p:cNvSpPr/>
          <p:nvPr/>
        </p:nvSpPr>
        <p:spPr>
          <a:xfrm>
            <a:off x="54102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29" name="Rectangle 28">
            <a:extLst>
              <a:ext uri="{FF2B5EF4-FFF2-40B4-BE49-F238E27FC236}">
                <a16:creationId xmlns:a16="http://schemas.microsoft.com/office/drawing/2014/main" id="{46D31BDB-6F8C-4220-A26B-B38631E03592}"/>
              </a:ext>
            </a:extLst>
          </p:cNvPr>
          <p:cNvSpPr/>
          <p:nvPr/>
        </p:nvSpPr>
        <p:spPr>
          <a:xfrm>
            <a:off x="58674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30" name="Rectangle 29">
            <a:extLst>
              <a:ext uri="{FF2B5EF4-FFF2-40B4-BE49-F238E27FC236}">
                <a16:creationId xmlns:a16="http://schemas.microsoft.com/office/drawing/2014/main" id="{2831CF98-40FE-46DE-93DA-7A394F5C58B6}"/>
              </a:ext>
            </a:extLst>
          </p:cNvPr>
          <p:cNvSpPr/>
          <p:nvPr/>
        </p:nvSpPr>
        <p:spPr>
          <a:xfrm>
            <a:off x="63246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31" name="Rectangle 30">
            <a:extLst>
              <a:ext uri="{FF2B5EF4-FFF2-40B4-BE49-F238E27FC236}">
                <a16:creationId xmlns:a16="http://schemas.microsoft.com/office/drawing/2014/main" id="{03509988-5128-4EE7-8E74-AD1DC5141038}"/>
              </a:ext>
            </a:extLst>
          </p:cNvPr>
          <p:cNvSpPr/>
          <p:nvPr/>
        </p:nvSpPr>
        <p:spPr>
          <a:xfrm>
            <a:off x="67818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32" name="Rectangle 31">
            <a:extLst>
              <a:ext uri="{FF2B5EF4-FFF2-40B4-BE49-F238E27FC236}">
                <a16:creationId xmlns:a16="http://schemas.microsoft.com/office/drawing/2014/main" id="{34BCD3D4-553C-4179-B644-837837016F00}"/>
              </a:ext>
            </a:extLst>
          </p:cNvPr>
          <p:cNvSpPr/>
          <p:nvPr/>
        </p:nvSpPr>
        <p:spPr>
          <a:xfrm>
            <a:off x="26670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33" name="Rectangle 32">
            <a:extLst>
              <a:ext uri="{FF2B5EF4-FFF2-40B4-BE49-F238E27FC236}">
                <a16:creationId xmlns:a16="http://schemas.microsoft.com/office/drawing/2014/main" id="{4AAD695C-7C12-46EB-818E-ACDA655982E5}"/>
              </a:ext>
            </a:extLst>
          </p:cNvPr>
          <p:cNvSpPr/>
          <p:nvPr/>
        </p:nvSpPr>
        <p:spPr>
          <a:xfrm>
            <a:off x="72390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
            </a:r>
          </a:p>
        </p:txBody>
      </p:sp>
      <p:sp>
        <p:nvSpPr>
          <p:cNvPr id="26657" name="TextBox 33">
            <a:extLst>
              <a:ext uri="{FF2B5EF4-FFF2-40B4-BE49-F238E27FC236}">
                <a16:creationId xmlns:a16="http://schemas.microsoft.com/office/drawing/2014/main" id="{35D024B8-8F5A-4231-9890-69B1C1C0089A}"/>
              </a:ext>
            </a:extLst>
          </p:cNvPr>
          <p:cNvSpPr txBox="1">
            <a:spLocks noChangeArrowheads="1"/>
          </p:cNvSpPr>
          <p:nvPr/>
        </p:nvSpPr>
        <p:spPr bwMode="auto">
          <a:xfrm>
            <a:off x="533400" y="4354513"/>
            <a:ext cx="121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Memory</a:t>
            </a:r>
          </a:p>
        </p:txBody>
      </p:sp>
      <p:sp>
        <p:nvSpPr>
          <p:cNvPr id="26658" name="TextBox 34">
            <a:extLst>
              <a:ext uri="{FF2B5EF4-FFF2-40B4-BE49-F238E27FC236}">
                <a16:creationId xmlns:a16="http://schemas.microsoft.com/office/drawing/2014/main" id="{A9974153-EDFF-40BF-989A-6287E54721F7}"/>
              </a:ext>
            </a:extLst>
          </p:cNvPr>
          <p:cNvSpPr txBox="1">
            <a:spLocks noChangeArrowheads="1"/>
          </p:cNvSpPr>
          <p:nvPr/>
        </p:nvSpPr>
        <p:spPr bwMode="auto">
          <a:xfrm>
            <a:off x="4038600" y="39624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User’s Data</a:t>
            </a:r>
          </a:p>
        </p:txBody>
      </p:sp>
      <p:sp>
        <p:nvSpPr>
          <p:cNvPr id="26659" name="TextBox 35">
            <a:extLst>
              <a:ext uri="{FF2B5EF4-FFF2-40B4-BE49-F238E27FC236}">
                <a16:creationId xmlns:a16="http://schemas.microsoft.com/office/drawing/2014/main" id="{F09A9E77-BF0E-4B30-A5C9-A41642B46211}"/>
              </a:ext>
            </a:extLst>
          </p:cNvPr>
          <p:cNvSpPr txBox="1">
            <a:spLocks noChangeArrowheads="1"/>
          </p:cNvSpPr>
          <p:nvPr/>
        </p:nvSpPr>
        <p:spPr bwMode="auto">
          <a:xfrm>
            <a:off x="3429000" y="5268913"/>
            <a:ext cx="2743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a) Affects user’s code</a:t>
            </a:r>
          </a:p>
        </p:txBody>
      </p:sp>
      <p:cxnSp>
        <p:nvCxnSpPr>
          <p:cNvPr id="38" name="Straight Arrow Connector 37">
            <a:extLst>
              <a:ext uri="{FF2B5EF4-FFF2-40B4-BE49-F238E27FC236}">
                <a16:creationId xmlns:a16="http://schemas.microsoft.com/office/drawing/2014/main" id="{70E12CFF-9774-44AF-AB94-08BC8452BEE1}"/>
              </a:ext>
            </a:extLst>
          </p:cNvPr>
          <p:cNvCxnSpPr/>
          <p:nvPr/>
        </p:nvCxnSpPr>
        <p:spPr>
          <a:xfrm>
            <a:off x="7239000" y="42672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25ECBFB-E3BD-4059-9807-1F3518B5F6F2}"/>
              </a:ext>
            </a:extLst>
          </p:cNvPr>
          <p:cNvCxnSpPr/>
          <p:nvPr/>
        </p:nvCxnSpPr>
        <p:spPr>
          <a:xfrm rot="5400000">
            <a:off x="7162801" y="4343400"/>
            <a:ext cx="1524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4296F82-1061-48F6-9178-E75945107354}"/>
              </a:ext>
            </a:extLst>
          </p:cNvPr>
          <p:cNvCxnSpPr/>
          <p:nvPr/>
        </p:nvCxnSpPr>
        <p:spPr>
          <a:xfrm rot="10800000">
            <a:off x="2743200" y="4265613"/>
            <a:ext cx="4495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663" name="TextBox 42">
            <a:extLst>
              <a:ext uri="{FF2B5EF4-FFF2-40B4-BE49-F238E27FC236}">
                <a16:creationId xmlns:a16="http://schemas.microsoft.com/office/drawing/2014/main" id="{298005E0-5E66-4BDD-A262-707E235B14DE}"/>
              </a:ext>
            </a:extLst>
          </p:cNvPr>
          <p:cNvSpPr txBox="1">
            <a:spLocks noChangeArrowheads="1"/>
          </p:cNvSpPr>
          <p:nvPr/>
        </p:nvSpPr>
        <p:spPr bwMode="auto">
          <a:xfrm>
            <a:off x="7315200" y="3733800"/>
            <a:ext cx="2286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User’s Program</a:t>
            </a:r>
          </a:p>
          <a:p>
            <a:r>
              <a:rPr lang="en-US" altLang="en-US"/>
              <a:t>code</a:t>
            </a:r>
          </a:p>
        </p:txBody>
      </p:sp>
      <p:cxnSp>
        <p:nvCxnSpPr>
          <p:cNvPr id="43" name="Straight Arrow Connector 42">
            <a:extLst>
              <a:ext uri="{FF2B5EF4-FFF2-40B4-BE49-F238E27FC236}">
                <a16:creationId xmlns:a16="http://schemas.microsoft.com/office/drawing/2014/main" id="{5D79177A-A905-49E0-BF7E-96534158EEE7}"/>
              </a:ext>
            </a:extLst>
          </p:cNvPr>
          <p:cNvCxnSpPr/>
          <p:nvPr/>
        </p:nvCxnSpPr>
        <p:spPr>
          <a:xfrm rot="10800000">
            <a:off x="2590800" y="2209800"/>
            <a:ext cx="502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CD82329-CDAA-4844-AD3B-14BCAC45DA20}"/>
              </a:ext>
            </a:extLst>
          </p:cNvPr>
          <p:cNvSpPr>
            <a:spLocks noGrp="1" noChangeArrowheads="1"/>
          </p:cNvSpPr>
          <p:nvPr>
            <p:ph type="title"/>
          </p:nvPr>
        </p:nvSpPr>
        <p:spPr/>
        <p:txBody>
          <a:bodyPr/>
          <a:lstStyle/>
          <a:p>
            <a:pPr eaLnBrk="1" hangingPunct="1"/>
            <a:r>
              <a:rPr lang="en-US" altLang="en-US"/>
              <a:t>Nonmalicious Program Errors</a:t>
            </a:r>
          </a:p>
        </p:txBody>
      </p:sp>
      <p:sp>
        <p:nvSpPr>
          <p:cNvPr id="27651" name="Rectangle 3">
            <a:extLst>
              <a:ext uri="{FF2B5EF4-FFF2-40B4-BE49-F238E27FC236}">
                <a16:creationId xmlns:a16="http://schemas.microsoft.com/office/drawing/2014/main" id="{6BE5BA2E-DEFC-4990-BD84-7F2B393DE86A}"/>
              </a:ext>
            </a:extLst>
          </p:cNvPr>
          <p:cNvSpPr>
            <a:spLocks noGrp="1" noChangeArrowheads="1"/>
          </p:cNvSpPr>
          <p:nvPr>
            <p:ph sz="quarter" idx="1"/>
          </p:nvPr>
        </p:nvSpPr>
        <p:spPr>
          <a:xfrm>
            <a:off x="457200" y="1371600"/>
            <a:ext cx="8229600" cy="4754563"/>
          </a:xfrm>
        </p:spPr>
        <p:txBody>
          <a:bodyPr/>
          <a:lstStyle/>
          <a:p>
            <a:pPr eaLnBrk="1" hangingPunct="1"/>
            <a:r>
              <a:rPr lang="en-US" altLang="en-US" sz="2400" b="1">
                <a:latin typeface="Times New Roman" panose="02020603050405020304" pitchFamily="18" charset="0"/>
                <a:cs typeface="Times New Roman" panose="02020603050405020304" pitchFamily="18" charset="0"/>
              </a:rPr>
              <a:t>Buffer Overflows:</a:t>
            </a:r>
          </a:p>
          <a:p>
            <a:pPr eaLnBrk="1" hangingPunct="1"/>
            <a:endParaRPr lang="en-US" altLang="en-US" sz="2400"/>
          </a:p>
          <a:p>
            <a:pPr eaLnBrk="1" hangingPunct="1"/>
            <a:endParaRPr lang="en-US" altLang="en-US" sz="2400" b="1">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63FBF99E-F30D-4B42-BC44-A5C2643C17C8}"/>
              </a:ext>
            </a:extLst>
          </p:cNvPr>
          <p:cNvSpPr/>
          <p:nvPr/>
        </p:nvSpPr>
        <p:spPr>
          <a:xfrm>
            <a:off x="1676400" y="2362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a16="http://schemas.microsoft.com/office/drawing/2014/main" id="{683BD776-9B21-4FCC-9FE8-6B3C69280214}"/>
              </a:ext>
            </a:extLst>
          </p:cNvPr>
          <p:cNvSpPr/>
          <p:nvPr/>
        </p:nvSpPr>
        <p:spPr>
          <a:xfrm>
            <a:off x="7543800" y="23622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a16="http://schemas.microsoft.com/office/drawing/2014/main" id="{F9645A97-DE0A-40BF-A9CE-8DBB486766CA}"/>
              </a:ext>
            </a:extLst>
          </p:cNvPr>
          <p:cNvSpPr/>
          <p:nvPr/>
        </p:nvSpPr>
        <p:spPr>
          <a:xfrm>
            <a:off x="30480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8" name="Rectangle 7">
            <a:extLst>
              <a:ext uri="{FF2B5EF4-FFF2-40B4-BE49-F238E27FC236}">
                <a16:creationId xmlns:a16="http://schemas.microsoft.com/office/drawing/2014/main" id="{C54B2483-7BBF-4410-82E0-AFBD50FF7D75}"/>
              </a:ext>
            </a:extLst>
          </p:cNvPr>
          <p:cNvSpPr/>
          <p:nvPr/>
        </p:nvSpPr>
        <p:spPr>
          <a:xfrm>
            <a:off x="35052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9" name="Rectangle 8">
            <a:extLst>
              <a:ext uri="{FF2B5EF4-FFF2-40B4-BE49-F238E27FC236}">
                <a16:creationId xmlns:a16="http://schemas.microsoft.com/office/drawing/2014/main" id="{3D315690-F17C-4C47-8198-45D7D7628C43}"/>
              </a:ext>
            </a:extLst>
          </p:cNvPr>
          <p:cNvSpPr/>
          <p:nvPr/>
        </p:nvSpPr>
        <p:spPr>
          <a:xfrm>
            <a:off x="39624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0" name="Rectangle 9">
            <a:extLst>
              <a:ext uri="{FF2B5EF4-FFF2-40B4-BE49-F238E27FC236}">
                <a16:creationId xmlns:a16="http://schemas.microsoft.com/office/drawing/2014/main" id="{326A8D7F-2C9B-45EE-BF6D-A2F55124221E}"/>
              </a:ext>
            </a:extLst>
          </p:cNvPr>
          <p:cNvSpPr/>
          <p:nvPr/>
        </p:nvSpPr>
        <p:spPr>
          <a:xfrm>
            <a:off x="44196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1" name="Rectangle 10">
            <a:extLst>
              <a:ext uri="{FF2B5EF4-FFF2-40B4-BE49-F238E27FC236}">
                <a16:creationId xmlns:a16="http://schemas.microsoft.com/office/drawing/2014/main" id="{18E0155E-2977-4345-8AAD-0C2238E8BA47}"/>
              </a:ext>
            </a:extLst>
          </p:cNvPr>
          <p:cNvSpPr/>
          <p:nvPr/>
        </p:nvSpPr>
        <p:spPr>
          <a:xfrm>
            <a:off x="48768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2" name="Rectangle 11">
            <a:extLst>
              <a:ext uri="{FF2B5EF4-FFF2-40B4-BE49-F238E27FC236}">
                <a16:creationId xmlns:a16="http://schemas.microsoft.com/office/drawing/2014/main" id="{B16AA6A6-3D0D-4149-9704-586814E8E9E4}"/>
              </a:ext>
            </a:extLst>
          </p:cNvPr>
          <p:cNvSpPr/>
          <p:nvPr/>
        </p:nvSpPr>
        <p:spPr>
          <a:xfrm>
            <a:off x="53340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3" name="Rectangle 12">
            <a:extLst>
              <a:ext uri="{FF2B5EF4-FFF2-40B4-BE49-F238E27FC236}">
                <a16:creationId xmlns:a16="http://schemas.microsoft.com/office/drawing/2014/main" id="{E7877526-06C9-4842-BBE8-0E2DEC9454D1}"/>
              </a:ext>
            </a:extLst>
          </p:cNvPr>
          <p:cNvSpPr/>
          <p:nvPr/>
        </p:nvSpPr>
        <p:spPr>
          <a:xfrm>
            <a:off x="57912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4" name="Rectangle 13">
            <a:extLst>
              <a:ext uri="{FF2B5EF4-FFF2-40B4-BE49-F238E27FC236}">
                <a16:creationId xmlns:a16="http://schemas.microsoft.com/office/drawing/2014/main" id="{DF9215D2-8995-40AB-9514-E0FF07961F40}"/>
              </a:ext>
            </a:extLst>
          </p:cNvPr>
          <p:cNvSpPr/>
          <p:nvPr/>
        </p:nvSpPr>
        <p:spPr>
          <a:xfrm>
            <a:off x="62484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5" name="Rectangle 14">
            <a:extLst>
              <a:ext uri="{FF2B5EF4-FFF2-40B4-BE49-F238E27FC236}">
                <a16:creationId xmlns:a16="http://schemas.microsoft.com/office/drawing/2014/main" id="{3AEB7CBF-FC6A-40CD-9BA8-D21B516253ED}"/>
              </a:ext>
            </a:extLst>
          </p:cNvPr>
          <p:cNvSpPr/>
          <p:nvPr/>
        </p:nvSpPr>
        <p:spPr>
          <a:xfrm>
            <a:off x="67056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6" name="Rectangle 15">
            <a:extLst>
              <a:ext uri="{FF2B5EF4-FFF2-40B4-BE49-F238E27FC236}">
                <a16:creationId xmlns:a16="http://schemas.microsoft.com/office/drawing/2014/main" id="{D8B324D4-AA42-4F04-ACFE-8EEE4E79EBE4}"/>
              </a:ext>
            </a:extLst>
          </p:cNvPr>
          <p:cNvSpPr/>
          <p:nvPr/>
        </p:nvSpPr>
        <p:spPr>
          <a:xfrm>
            <a:off x="25908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7" name="Rectangle 16">
            <a:extLst>
              <a:ext uri="{FF2B5EF4-FFF2-40B4-BE49-F238E27FC236}">
                <a16:creationId xmlns:a16="http://schemas.microsoft.com/office/drawing/2014/main" id="{9C4E2ECC-BE68-43E9-9D79-41B34FC8796E}"/>
              </a:ext>
            </a:extLst>
          </p:cNvPr>
          <p:cNvSpPr/>
          <p:nvPr/>
        </p:nvSpPr>
        <p:spPr>
          <a:xfrm>
            <a:off x="7162800" y="2362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
            </a:r>
          </a:p>
        </p:txBody>
      </p:sp>
      <p:sp>
        <p:nvSpPr>
          <p:cNvPr id="27665" name="TextBox 17">
            <a:extLst>
              <a:ext uri="{FF2B5EF4-FFF2-40B4-BE49-F238E27FC236}">
                <a16:creationId xmlns:a16="http://schemas.microsoft.com/office/drawing/2014/main" id="{17DF988F-EA20-41B5-B2B6-A85BDA9A662B}"/>
              </a:ext>
            </a:extLst>
          </p:cNvPr>
          <p:cNvSpPr txBox="1">
            <a:spLocks noChangeArrowheads="1"/>
          </p:cNvSpPr>
          <p:nvPr/>
        </p:nvSpPr>
        <p:spPr bwMode="auto">
          <a:xfrm>
            <a:off x="457200" y="22860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Memory</a:t>
            </a:r>
          </a:p>
        </p:txBody>
      </p:sp>
      <p:sp>
        <p:nvSpPr>
          <p:cNvPr id="27666" name="TextBox 18">
            <a:extLst>
              <a:ext uri="{FF2B5EF4-FFF2-40B4-BE49-F238E27FC236}">
                <a16:creationId xmlns:a16="http://schemas.microsoft.com/office/drawing/2014/main" id="{D1406039-F641-402B-9E5E-4B130E231ABB}"/>
              </a:ext>
            </a:extLst>
          </p:cNvPr>
          <p:cNvSpPr txBox="1">
            <a:spLocks noChangeArrowheads="1"/>
          </p:cNvSpPr>
          <p:nvPr/>
        </p:nvSpPr>
        <p:spPr bwMode="auto">
          <a:xfrm>
            <a:off x="3962400" y="16764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User’s Data</a:t>
            </a:r>
          </a:p>
        </p:txBody>
      </p:sp>
      <p:sp>
        <p:nvSpPr>
          <p:cNvPr id="27667" name="TextBox 19">
            <a:extLst>
              <a:ext uri="{FF2B5EF4-FFF2-40B4-BE49-F238E27FC236}">
                <a16:creationId xmlns:a16="http://schemas.microsoft.com/office/drawing/2014/main" id="{71D5DF0C-989B-4A57-AA0E-A0B65A3D2FB1}"/>
              </a:ext>
            </a:extLst>
          </p:cNvPr>
          <p:cNvSpPr txBox="1">
            <a:spLocks noChangeArrowheads="1"/>
          </p:cNvSpPr>
          <p:nvPr/>
        </p:nvSpPr>
        <p:spPr bwMode="auto">
          <a:xfrm>
            <a:off x="3352800" y="3200400"/>
            <a:ext cx="342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a) Affects system data</a:t>
            </a:r>
          </a:p>
        </p:txBody>
      </p:sp>
      <p:sp>
        <p:nvSpPr>
          <p:cNvPr id="21" name="Rectangle 20">
            <a:extLst>
              <a:ext uri="{FF2B5EF4-FFF2-40B4-BE49-F238E27FC236}">
                <a16:creationId xmlns:a16="http://schemas.microsoft.com/office/drawing/2014/main" id="{CD0E2722-676E-4B9B-BDE1-399B378E6E64}"/>
              </a:ext>
            </a:extLst>
          </p:cNvPr>
          <p:cNvSpPr/>
          <p:nvPr/>
        </p:nvSpPr>
        <p:spPr>
          <a:xfrm>
            <a:off x="1752600" y="4430713"/>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a:extLst>
              <a:ext uri="{FF2B5EF4-FFF2-40B4-BE49-F238E27FC236}">
                <a16:creationId xmlns:a16="http://schemas.microsoft.com/office/drawing/2014/main" id="{E270EC99-18CD-4B6E-939E-9A78B2A55F5B}"/>
              </a:ext>
            </a:extLst>
          </p:cNvPr>
          <p:cNvSpPr/>
          <p:nvPr/>
        </p:nvSpPr>
        <p:spPr>
          <a:xfrm>
            <a:off x="7620000" y="4430713"/>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a:extLst>
              <a:ext uri="{FF2B5EF4-FFF2-40B4-BE49-F238E27FC236}">
                <a16:creationId xmlns:a16="http://schemas.microsoft.com/office/drawing/2014/main" id="{27174D99-A0BC-4A75-977A-A7F0B0F2CD7A}"/>
              </a:ext>
            </a:extLst>
          </p:cNvPr>
          <p:cNvSpPr/>
          <p:nvPr/>
        </p:nvSpPr>
        <p:spPr>
          <a:xfrm>
            <a:off x="31242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24" name="Rectangle 23">
            <a:extLst>
              <a:ext uri="{FF2B5EF4-FFF2-40B4-BE49-F238E27FC236}">
                <a16:creationId xmlns:a16="http://schemas.microsoft.com/office/drawing/2014/main" id="{F5409F4D-B484-459D-A6C6-84BE99F35964}"/>
              </a:ext>
            </a:extLst>
          </p:cNvPr>
          <p:cNvSpPr/>
          <p:nvPr/>
        </p:nvSpPr>
        <p:spPr>
          <a:xfrm>
            <a:off x="35814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25" name="Rectangle 24">
            <a:extLst>
              <a:ext uri="{FF2B5EF4-FFF2-40B4-BE49-F238E27FC236}">
                <a16:creationId xmlns:a16="http://schemas.microsoft.com/office/drawing/2014/main" id="{13581144-8429-4917-A221-F915C2D258F3}"/>
              </a:ext>
            </a:extLst>
          </p:cNvPr>
          <p:cNvSpPr/>
          <p:nvPr/>
        </p:nvSpPr>
        <p:spPr>
          <a:xfrm>
            <a:off x="40386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26" name="Rectangle 25">
            <a:extLst>
              <a:ext uri="{FF2B5EF4-FFF2-40B4-BE49-F238E27FC236}">
                <a16:creationId xmlns:a16="http://schemas.microsoft.com/office/drawing/2014/main" id="{FE2E98DE-B3E7-46C1-80A5-5DB059F32B24}"/>
              </a:ext>
            </a:extLst>
          </p:cNvPr>
          <p:cNvSpPr/>
          <p:nvPr/>
        </p:nvSpPr>
        <p:spPr>
          <a:xfrm>
            <a:off x="44958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27" name="Rectangle 26">
            <a:extLst>
              <a:ext uri="{FF2B5EF4-FFF2-40B4-BE49-F238E27FC236}">
                <a16:creationId xmlns:a16="http://schemas.microsoft.com/office/drawing/2014/main" id="{49057437-49BE-4088-98AD-B04653496D01}"/>
              </a:ext>
            </a:extLst>
          </p:cNvPr>
          <p:cNvSpPr/>
          <p:nvPr/>
        </p:nvSpPr>
        <p:spPr>
          <a:xfrm>
            <a:off x="49530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28" name="Rectangle 27">
            <a:extLst>
              <a:ext uri="{FF2B5EF4-FFF2-40B4-BE49-F238E27FC236}">
                <a16:creationId xmlns:a16="http://schemas.microsoft.com/office/drawing/2014/main" id="{DA954596-8B42-4773-8B7A-ACFBCEA4BB58}"/>
              </a:ext>
            </a:extLst>
          </p:cNvPr>
          <p:cNvSpPr/>
          <p:nvPr/>
        </p:nvSpPr>
        <p:spPr>
          <a:xfrm>
            <a:off x="54102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29" name="Rectangle 28">
            <a:extLst>
              <a:ext uri="{FF2B5EF4-FFF2-40B4-BE49-F238E27FC236}">
                <a16:creationId xmlns:a16="http://schemas.microsoft.com/office/drawing/2014/main" id="{EEAB3CBD-F86E-4BB2-8B27-032AC3763F7E}"/>
              </a:ext>
            </a:extLst>
          </p:cNvPr>
          <p:cNvSpPr/>
          <p:nvPr/>
        </p:nvSpPr>
        <p:spPr>
          <a:xfrm>
            <a:off x="58674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30" name="Rectangle 29">
            <a:extLst>
              <a:ext uri="{FF2B5EF4-FFF2-40B4-BE49-F238E27FC236}">
                <a16:creationId xmlns:a16="http://schemas.microsoft.com/office/drawing/2014/main" id="{FAEC8928-8890-47B0-8558-6B7E0BB82A36}"/>
              </a:ext>
            </a:extLst>
          </p:cNvPr>
          <p:cNvSpPr/>
          <p:nvPr/>
        </p:nvSpPr>
        <p:spPr>
          <a:xfrm>
            <a:off x="63246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31" name="Rectangle 30">
            <a:extLst>
              <a:ext uri="{FF2B5EF4-FFF2-40B4-BE49-F238E27FC236}">
                <a16:creationId xmlns:a16="http://schemas.microsoft.com/office/drawing/2014/main" id="{0599208A-F186-4DC0-AD20-FCC37B1E3BD8}"/>
              </a:ext>
            </a:extLst>
          </p:cNvPr>
          <p:cNvSpPr/>
          <p:nvPr/>
        </p:nvSpPr>
        <p:spPr>
          <a:xfrm>
            <a:off x="67818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32" name="Rectangle 31">
            <a:extLst>
              <a:ext uri="{FF2B5EF4-FFF2-40B4-BE49-F238E27FC236}">
                <a16:creationId xmlns:a16="http://schemas.microsoft.com/office/drawing/2014/main" id="{9A5C7DB8-5C55-4107-9452-ED64BAC66491}"/>
              </a:ext>
            </a:extLst>
          </p:cNvPr>
          <p:cNvSpPr/>
          <p:nvPr/>
        </p:nvSpPr>
        <p:spPr>
          <a:xfrm>
            <a:off x="26670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33" name="Rectangle 32">
            <a:extLst>
              <a:ext uri="{FF2B5EF4-FFF2-40B4-BE49-F238E27FC236}">
                <a16:creationId xmlns:a16="http://schemas.microsoft.com/office/drawing/2014/main" id="{3C382728-4640-468A-97DA-6F9B27959352}"/>
              </a:ext>
            </a:extLst>
          </p:cNvPr>
          <p:cNvSpPr/>
          <p:nvPr/>
        </p:nvSpPr>
        <p:spPr>
          <a:xfrm>
            <a:off x="7239000" y="4430713"/>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
            </a:r>
          </a:p>
        </p:txBody>
      </p:sp>
      <p:sp>
        <p:nvSpPr>
          <p:cNvPr id="27681" name="TextBox 33">
            <a:extLst>
              <a:ext uri="{FF2B5EF4-FFF2-40B4-BE49-F238E27FC236}">
                <a16:creationId xmlns:a16="http://schemas.microsoft.com/office/drawing/2014/main" id="{986E6580-81F8-441C-AC76-D383D972C3C4}"/>
              </a:ext>
            </a:extLst>
          </p:cNvPr>
          <p:cNvSpPr txBox="1">
            <a:spLocks noChangeArrowheads="1"/>
          </p:cNvSpPr>
          <p:nvPr/>
        </p:nvSpPr>
        <p:spPr bwMode="auto">
          <a:xfrm>
            <a:off x="533400" y="4354513"/>
            <a:ext cx="121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Memory</a:t>
            </a:r>
          </a:p>
        </p:txBody>
      </p:sp>
      <p:sp>
        <p:nvSpPr>
          <p:cNvPr id="27682" name="TextBox 34">
            <a:extLst>
              <a:ext uri="{FF2B5EF4-FFF2-40B4-BE49-F238E27FC236}">
                <a16:creationId xmlns:a16="http://schemas.microsoft.com/office/drawing/2014/main" id="{7E66A1D8-D14A-4642-BD83-5B3C07F33434}"/>
              </a:ext>
            </a:extLst>
          </p:cNvPr>
          <p:cNvSpPr txBox="1">
            <a:spLocks noChangeArrowheads="1"/>
          </p:cNvSpPr>
          <p:nvPr/>
        </p:nvSpPr>
        <p:spPr bwMode="auto">
          <a:xfrm>
            <a:off x="4038600" y="39624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User’s Data</a:t>
            </a:r>
          </a:p>
        </p:txBody>
      </p:sp>
      <p:sp>
        <p:nvSpPr>
          <p:cNvPr id="27683" name="TextBox 35">
            <a:extLst>
              <a:ext uri="{FF2B5EF4-FFF2-40B4-BE49-F238E27FC236}">
                <a16:creationId xmlns:a16="http://schemas.microsoft.com/office/drawing/2014/main" id="{7346EF62-FDA5-4FAB-8248-8D27092EAE73}"/>
              </a:ext>
            </a:extLst>
          </p:cNvPr>
          <p:cNvSpPr txBox="1">
            <a:spLocks noChangeArrowheads="1"/>
          </p:cNvSpPr>
          <p:nvPr/>
        </p:nvSpPr>
        <p:spPr bwMode="auto">
          <a:xfrm>
            <a:off x="3429000" y="5268913"/>
            <a:ext cx="3657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a) Affects system code</a:t>
            </a:r>
          </a:p>
        </p:txBody>
      </p:sp>
      <p:cxnSp>
        <p:nvCxnSpPr>
          <p:cNvPr id="38" name="Straight Arrow Connector 37">
            <a:extLst>
              <a:ext uri="{FF2B5EF4-FFF2-40B4-BE49-F238E27FC236}">
                <a16:creationId xmlns:a16="http://schemas.microsoft.com/office/drawing/2014/main" id="{B8D82C7A-91B1-4692-B9F2-B3968AE028B0}"/>
              </a:ext>
            </a:extLst>
          </p:cNvPr>
          <p:cNvCxnSpPr/>
          <p:nvPr/>
        </p:nvCxnSpPr>
        <p:spPr>
          <a:xfrm>
            <a:off x="7239000" y="42672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03D7B2-A741-4D00-9190-3F1C96D9858F}"/>
              </a:ext>
            </a:extLst>
          </p:cNvPr>
          <p:cNvCxnSpPr/>
          <p:nvPr/>
        </p:nvCxnSpPr>
        <p:spPr>
          <a:xfrm rot="5400000">
            <a:off x="7162801" y="4343400"/>
            <a:ext cx="1524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8B975AF-9059-4B9A-B45F-1475C6FE7701}"/>
              </a:ext>
            </a:extLst>
          </p:cNvPr>
          <p:cNvCxnSpPr/>
          <p:nvPr/>
        </p:nvCxnSpPr>
        <p:spPr>
          <a:xfrm rot="10800000">
            <a:off x="2743200" y="4267200"/>
            <a:ext cx="449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87" name="TextBox 42">
            <a:extLst>
              <a:ext uri="{FF2B5EF4-FFF2-40B4-BE49-F238E27FC236}">
                <a16:creationId xmlns:a16="http://schemas.microsoft.com/office/drawing/2014/main" id="{590B42D1-EF44-4424-8A31-9266FED477C5}"/>
              </a:ext>
            </a:extLst>
          </p:cNvPr>
          <p:cNvSpPr txBox="1">
            <a:spLocks noChangeArrowheads="1"/>
          </p:cNvSpPr>
          <p:nvPr/>
        </p:nvSpPr>
        <p:spPr bwMode="auto">
          <a:xfrm>
            <a:off x="7315200" y="3505200"/>
            <a:ext cx="2286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System Program</a:t>
            </a:r>
          </a:p>
          <a:p>
            <a:r>
              <a:rPr lang="en-US" altLang="en-US"/>
              <a:t>code</a:t>
            </a:r>
          </a:p>
        </p:txBody>
      </p:sp>
      <p:sp>
        <p:nvSpPr>
          <p:cNvPr id="27688" name="TextBox 40">
            <a:extLst>
              <a:ext uri="{FF2B5EF4-FFF2-40B4-BE49-F238E27FC236}">
                <a16:creationId xmlns:a16="http://schemas.microsoft.com/office/drawing/2014/main" id="{3B748261-71F4-4302-A1D0-8A6DE7EAB6CE}"/>
              </a:ext>
            </a:extLst>
          </p:cNvPr>
          <p:cNvSpPr txBox="1">
            <a:spLocks noChangeArrowheads="1"/>
          </p:cNvSpPr>
          <p:nvPr/>
        </p:nvSpPr>
        <p:spPr bwMode="auto">
          <a:xfrm>
            <a:off x="7239000" y="1763713"/>
            <a:ext cx="228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System data</a:t>
            </a:r>
          </a:p>
        </p:txBody>
      </p:sp>
      <p:cxnSp>
        <p:nvCxnSpPr>
          <p:cNvPr id="44" name="Straight Arrow Connector 43">
            <a:extLst>
              <a:ext uri="{FF2B5EF4-FFF2-40B4-BE49-F238E27FC236}">
                <a16:creationId xmlns:a16="http://schemas.microsoft.com/office/drawing/2014/main" id="{7FC667A7-6A4E-4B36-8D09-31C2F746807E}"/>
              </a:ext>
            </a:extLst>
          </p:cNvPr>
          <p:cNvCxnSpPr/>
          <p:nvPr/>
        </p:nvCxnSpPr>
        <p:spPr>
          <a:xfrm>
            <a:off x="7162800" y="21336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471B2-5F68-4D2B-A336-58311ED3AE2A}"/>
              </a:ext>
            </a:extLst>
          </p:cNvPr>
          <p:cNvCxnSpPr/>
          <p:nvPr/>
        </p:nvCxnSpPr>
        <p:spPr>
          <a:xfrm rot="5400000">
            <a:off x="7086601" y="2209800"/>
            <a:ext cx="1524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7F2460F-284D-4378-A643-6355BD6D45A7}"/>
              </a:ext>
            </a:extLst>
          </p:cNvPr>
          <p:cNvCxnSpPr/>
          <p:nvPr/>
        </p:nvCxnSpPr>
        <p:spPr>
          <a:xfrm rot="10800000">
            <a:off x="2667000" y="2133600"/>
            <a:ext cx="449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C2C110C-0481-413D-A559-574295788091}"/>
              </a:ext>
            </a:extLst>
          </p:cNvPr>
          <p:cNvSpPr>
            <a:spLocks noGrp="1" noChangeArrowheads="1"/>
          </p:cNvSpPr>
          <p:nvPr>
            <p:ph type="title"/>
          </p:nvPr>
        </p:nvSpPr>
        <p:spPr/>
        <p:txBody>
          <a:bodyPr/>
          <a:lstStyle/>
          <a:p>
            <a:pPr eaLnBrk="1" hangingPunct="1"/>
            <a:r>
              <a:rPr lang="en-US" altLang="en-US"/>
              <a:t>Nonmalicious Program Errors</a:t>
            </a:r>
          </a:p>
        </p:txBody>
      </p:sp>
      <p:sp>
        <p:nvSpPr>
          <p:cNvPr id="28675" name="Rectangle 3">
            <a:extLst>
              <a:ext uri="{FF2B5EF4-FFF2-40B4-BE49-F238E27FC236}">
                <a16:creationId xmlns:a16="http://schemas.microsoft.com/office/drawing/2014/main" id="{0324AA53-38B1-4071-B49A-59AF2DF5E190}"/>
              </a:ext>
            </a:extLst>
          </p:cNvPr>
          <p:cNvSpPr>
            <a:spLocks noGrp="1" noChangeArrowheads="1"/>
          </p:cNvSpPr>
          <p:nvPr>
            <p:ph sz="quarter" idx="1"/>
          </p:nvPr>
        </p:nvSpPr>
        <p:spPr>
          <a:xfrm>
            <a:off x="457200" y="1905000"/>
            <a:ext cx="8229600" cy="4221163"/>
          </a:xfrm>
        </p:spPr>
        <p:txBody>
          <a:bodyPr/>
          <a:lstStyle/>
          <a:p>
            <a:pPr eaLnBrk="1" hangingPunct="1"/>
            <a:r>
              <a:rPr lang="en-US" altLang="en-US"/>
              <a:t>Buffer Overflows Security Implication</a:t>
            </a:r>
          </a:p>
          <a:p>
            <a:pPr lvl="1" eaLnBrk="1" hangingPunct="1"/>
            <a:r>
              <a:rPr lang="en-US" altLang="en-US"/>
              <a:t>Attacker replaces code in the system space and takes control back from the operating system</a:t>
            </a:r>
          </a:p>
          <a:p>
            <a:pPr lvl="1" eaLnBrk="1" hangingPunct="1"/>
            <a:r>
              <a:rPr lang="en-US" altLang="en-US"/>
              <a:t>Attacker uses the stack pointer or return register to execute other codes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6E20A31-C442-4668-AB84-C8C9A0207EA5}"/>
              </a:ext>
            </a:extLst>
          </p:cNvPr>
          <p:cNvSpPr>
            <a:spLocks noGrp="1" noChangeArrowheads="1"/>
          </p:cNvSpPr>
          <p:nvPr>
            <p:ph type="title"/>
          </p:nvPr>
        </p:nvSpPr>
        <p:spPr>
          <a:xfrm>
            <a:off x="762000" y="0"/>
            <a:ext cx="7772400" cy="762000"/>
          </a:xfrm>
        </p:spPr>
        <p:txBody>
          <a:bodyPr/>
          <a:lstStyle/>
          <a:p>
            <a:pPr eaLnBrk="1" hangingPunct="1"/>
            <a:r>
              <a:rPr lang="en-US" altLang="en-US"/>
              <a:t>Nonmalicious Program Errors</a:t>
            </a:r>
          </a:p>
        </p:txBody>
      </p:sp>
      <p:sp>
        <p:nvSpPr>
          <p:cNvPr id="29699" name="Rectangle 3">
            <a:extLst>
              <a:ext uri="{FF2B5EF4-FFF2-40B4-BE49-F238E27FC236}">
                <a16:creationId xmlns:a16="http://schemas.microsoft.com/office/drawing/2014/main" id="{983C4D5F-680A-447C-AB91-6E65EDCE8C02}"/>
              </a:ext>
            </a:extLst>
          </p:cNvPr>
          <p:cNvSpPr>
            <a:spLocks noGrp="1" noChangeArrowheads="1"/>
          </p:cNvSpPr>
          <p:nvPr>
            <p:ph sz="quarter" idx="1"/>
          </p:nvPr>
        </p:nvSpPr>
        <p:spPr>
          <a:xfrm>
            <a:off x="381000" y="838200"/>
            <a:ext cx="8763000" cy="5867400"/>
          </a:xfrm>
        </p:spPr>
        <p:txBody>
          <a:bodyPr/>
          <a:lstStyle/>
          <a:p>
            <a:pPr eaLnBrk="1" hangingPunct="1"/>
            <a:r>
              <a:rPr lang="en-US" altLang="en-US"/>
              <a:t>Incomplete Mediation </a:t>
            </a:r>
            <a:r>
              <a:rPr lang="en-US" altLang="en-US" sz="2800"/>
              <a:t>(data checking)</a:t>
            </a:r>
          </a:p>
          <a:p>
            <a:pPr eaLnBrk="1" hangingPunct="1"/>
            <a:r>
              <a:rPr lang="en-US" altLang="en-US" sz="2400"/>
              <a:t>Attackers are exploiting it to cause security problems.</a:t>
            </a:r>
          </a:p>
          <a:p>
            <a:pPr lvl="1" eaLnBrk="1" hangingPunct="1"/>
            <a:r>
              <a:rPr lang="en-US" altLang="en-US"/>
              <a:t>Supplying the wrong type of data being requested.</a:t>
            </a:r>
          </a:p>
          <a:p>
            <a:pPr lvl="1" eaLnBrk="1" hangingPunct="1"/>
            <a:r>
              <a:rPr lang="en-US" altLang="en-US"/>
              <a:t>Supplying the wrong length of data being requested.</a:t>
            </a:r>
          </a:p>
          <a:p>
            <a:pPr lvl="1" eaLnBrk="1" hangingPunct="1"/>
            <a:r>
              <a:rPr lang="en-US" altLang="en-US"/>
              <a:t>Problem</a:t>
            </a:r>
          </a:p>
          <a:p>
            <a:pPr lvl="2" eaLnBrk="1" hangingPunct="1"/>
            <a:r>
              <a:rPr lang="en-US" altLang="en-US"/>
              <a:t>System Fails</a:t>
            </a:r>
          </a:p>
          <a:p>
            <a:pPr lvl="2" eaLnBrk="1" hangingPunct="1"/>
            <a:r>
              <a:rPr lang="en-US" altLang="en-US"/>
              <a:t>Supply of Bad Data</a:t>
            </a:r>
          </a:p>
          <a:p>
            <a:pPr lvl="1" eaLnBrk="1" hangingPunct="1"/>
            <a:r>
              <a:rPr lang="en-US" altLang="en-US"/>
              <a:t>Must be checked by programmer</a:t>
            </a:r>
          </a:p>
          <a:p>
            <a:pPr lvl="1" eaLnBrk="1" hangingPunct="1"/>
            <a:r>
              <a:rPr lang="en-US" altLang="en-US"/>
              <a:t>Client side v/s Server Side</a:t>
            </a:r>
          </a:p>
          <a:p>
            <a:pPr lvl="2" eaLnBrk="1" hangingPunct="1"/>
            <a:r>
              <a:rPr lang="en-US" altLang="en-US"/>
              <a:t>http://www.somesite.com/subpage/data&amp;parm1=(808)555-1212&amp;parm2=2004Jan01</a:t>
            </a:r>
            <a:endParaRPr lang="en-US" altLang="en-US" sz="1200"/>
          </a:p>
          <a:p>
            <a:pPr lvl="2" eaLnBrk="1" hangingPunct="1"/>
            <a:r>
              <a:rPr lang="en-US" altLang="en-US"/>
              <a:t>What if parm2 is 1800Jan01 or 2004Feb30…</a:t>
            </a:r>
          </a:p>
          <a:p>
            <a:pPr lvl="2" eaLnBrk="1" hangingPunct="1"/>
            <a:r>
              <a:rPr lang="en-US" altLang="en-US"/>
              <a:t>the user could send incorrect data to the server</a:t>
            </a:r>
          </a:p>
          <a:p>
            <a:pPr eaLnBrk="1" hangingPunct="1"/>
            <a:r>
              <a:rPr lang="en-US" altLang="en-US"/>
              <a:t>Security Implication</a:t>
            </a:r>
          </a:p>
          <a:p>
            <a:pPr lvl="1" eaLnBrk="1" hangingPunct="1"/>
            <a:r>
              <a:rPr lang="en-US" altLang="en-US"/>
              <a:t>Easy to exploit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1740074-450E-4E7A-9B22-396572292D57}"/>
              </a:ext>
            </a:extLst>
          </p:cNvPr>
          <p:cNvSpPr>
            <a:spLocks noGrp="1" noChangeArrowheads="1"/>
          </p:cNvSpPr>
          <p:nvPr>
            <p:ph type="title"/>
          </p:nvPr>
        </p:nvSpPr>
        <p:spPr>
          <a:xfrm>
            <a:off x="914400" y="274638"/>
            <a:ext cx="7772400" cy="639762"/>
          </a:xfrm>
        </p:spPr>
        <p:txBody>
          <a:bodyPr/>
          <a:lstStyle/>
          <a:p>
            <a:pPr eaLnBrk="1" hangingPunct="1"/>
            <a:r>
              <a:rPr lang="en-US" altLang="en-US"/>
              <a:t>Nonmalicious Program Errors</a:t>
            </a:r>
          </a:p>
        </p:txBody>
      </p:sp>
      <p:sp>
        <p:nvSpPr>
          <p:cNvPr id="30723" name="Rectangle 3">
            <a:extLst>
              <a:ext uri="{FF2B5EF4-FFF2-40B4-BE49-F238E27FC236}">
                <a16:creationId xmlns:a16="http://schemas.microsoft.com/office/drawing/2014/main" id="{554FD5E3-C570-4832-B493-CD7A535F1B41}"/>
              </a:ext>
            </a:extLst>
          </p:cNvPr>
          <p:cNvSpPr>
            <a:spLocks noGrp="1" noChangeArrowheads="1"/>
          </p:cNvSpPr>
          <p:nvPr>
            <p:ph sz="quarter" idx="1"/>
          </p:nvPr>
        </p:nvSpPr>
        <p:spPr/>
        <p:txBody>
          <a:bodyPr/>
          <a:lstStyle/>
          <a:p>
            <a:pPr eaLnBrk="1" hangingPunct="1">
              <a:buFont typeface="Wingdings 2" panose="05020102010507070707" pitchFamily="18" charset="2"/>
              <a:buNone/>
            </a:pPr>
            <a:r>
              <a:rPr lang="en-US" altLang="en-US" b="1"/>
              <a:t>Time-of-Check to Time-of-Use Errors</a:t>
            </a:r>
          </a:p>
          <a:p>
            <a:pPr eaLnBrk="1" hangingPunct="1"/>
            <a:r>
              <a:rPr lang="en-US" altLang="en-US"/>
              <a:t>The third programming flaw we investigate involves synchronization. </a:t>
            </a:r>
          </a:p>
          <a:p>
            <a:pPr eaLnBrk="1" hangingPunct="1"/>
            <a:r>
              <a:rPr lang="en-US" altLang="en-US"/>
              <a:t>To improve efficiency, modern processors and operating systems usually change the order in which instructions and procedures are executed. </a:t>
            </a:r>
          </a:p>
          <a:p>
            <a:pPr eaLnBrk="1" hangingPunct="1"/>
            <a:r>
              <a:rPr lang="en-US" altLang="en-US"/>
              <a:t>In particular, instructions that appear to be adjacent may not</a:t>
            </a:r>
          </a:p>
          <a:p>
            <a:pPr eaLnBrk="1" hangingPunct="1">
              <a:buFont typeface="Wingdings 2" panose="05020102010507070707" pitchFamily="18" charset="2"/>
              <a:buNone/>
            </a:pPr>
            <a:r>
              <a:rPr lang="en-US" altLang="en-US"/>
              <a:t>  actually be executed immediately after each other, either because of intentionally changed order or because of the effects of other processes in concurrent execution.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64A03DD-ECCA-4BF0-91E5-C17A4D26BFEE}"/>
              </a:ext>
            </a:extLst>
          </p:cNvPr>
          <p:cNvSpPr>
            <a:spLocks noGrp="1"/>
          </p:cNvSpPr>
          <p:nvPr>
            <p:ph type="title"/>
          </p:nvPr>
        </p:nvSpPr>
        <p:spPr/>
        <p:txBody>
          <a:bodyPr/>
          <a:lstStyle/>
          <a:p>
            <a:r>
              <a:rPr lang="en-US" altLang="en-US"/>
              <a:t>Topics to be covered </a:t>
            </a:r>
          </a:p>
        </p:txBody>
      </p:sp>
      <p:sp>
        <p:nvSpPr>
          <p:cNvPr id="9219" name="Content Placeholder 2">
            <a:extLst>
              <a:ext uri="{FF2B5EF4-FFF2-40B4-BE49-F238E27FC236}">
                <a16:creationId xmlns:a16="http://schemas.microsoft.com/office/drawing/2014/main" id="{D1ECC225-9CE1-4F29-A670-90C0E6BD5C73}"/>
              </a:ext>
            </a:extLst>
          </p:cNvPr>
          <p:cNvSpPr>
            <a:spLocks noGrp="1"/>
          </p:cNvSpPr>
          <p:nvPr>
            <p:ph sz="quarter" idx="1"/>
          </p:nvPr>
        </p:nvSpPr>
        <p:spPr/>
        <p:txBody>
          <a:bodyPr/>
          <a:lstStyle/>
          <a:p>
            <a:r>
              <a:rPr lang="en-US" altLang="en-US"/>
              <a:t>Secure programs</a:t>
            </a:r>
          </a:p>
          <a:p>
            <a:r>
              <a:rPr lang="en-US" altLang="en-US"/>
              <a:t>Non malicious Program</a:t>
            </a:r>
          </a:p>
          <a:p>
            <a:r>
              <a:rPr lang="en-US" altLang="en-US"/>
              <a:t>Errors</a:t>
            </a:r>
          </a:p>
          <a:p>
            <a:r>
              <a:rPr lang="en-US" altLang="en-US"/>
              <a:t>Viruses and other malicious code</a:t>
            </a:r>
          </a:p>
          <a:p>
            <a:r>
              <a:rPr lang="en-US" altLang="en-US"/>
              <a:t>Types of viruses</a:t>
            </a:r>
          </a:p>
          <a:p>
            <a:r>
              <a:rPr lang="en-US" altLang="en-US"/>
              <a:t>Attack mechanism of viruses</a:t>
            </a:r>
          </a:p>
          <a:p>
            <a:r>
              <a:rPr lang="en-US" altLang="en-US"/>
              <a:t>Targeted Malicious Code</a:t>
            </a:r>
          </a:p>
          <a:p>
            <a:r>
              <a:rPr lang="en-US" altLang="en-US"/>
              <a:t>Controls Against Program Threats.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D31532A7-6F04-42C2-9406-C8C77C251BD2}"/>
              </a:ext>
            </a:extLst>
          </p:cNvPr>
          <p:cNvSpPr>
            <a:spLocks noGrp="1"/>
          </p:cNvSpPr>
          <p:nvPr>
            <p:ph type="title"/>
          </p:nvPr>
        </p:nvSpPr>
        <p:spPr/>
        <p:txBody>
          <a:bodyPr/>
          <a:lstStyle/>
          <a:p>
            <a:pPr eaLnBrk="1" hangingPunct="1"/>
            <a:r>
              <a:rPr lang="en-US" altLang="en-US"/>
              <a:t>Nonmalicious Program Errors</a:t>
            </a:r>
          </a:p>
        </p:txBody>
      </p:sp>
      <p:sp>
        <p:nvSpPr>
          <p:cNvPr id="31747" name="Content Placeholder 2">
            <a:extLst>
              <a:ext uri="{FF2B5EF4-FFF2-40B4-BE49-F238E27FC236}">
                <a16:creationId xmlns:a16="http://schemas.microsoft.com/office/drawing/2014/main" id="{87A8FC77-EA08-4EB5-A226-E76453ED67DD}"/>
              </a:ext>
            </a:extLst>
          </p:cNvPr>
          <p:cNvSpPr>
            <a:spLocks noGrp="1"/>
          </p:cNvSpPr>
          <p:nvPr>
            <p:ph sz="quarter" idx="1"/>
          </p:nvPr>
        </p:nvSpPr>
        <p:spPr/>
        <p:txBody>
          <a:bodyPr/>
          <a:lstStyle/>
          <a:p>
            <a:pPr lvl="1" eaLnBrk="1" hangingPunct="1">
              <a:buFont typeface="Wingdings 2" panose="05020102010507070707" pitchFamily="18" charset="2"/>
              <a:buNone/>
            </a:pPr>
            <a:r>
              <a:rPr lang="en-US" altLang="en-US" b="1"/>
              <a:t>Time-of-Check to Time-of-Use Errors</a:t>
            </a:r>
          </a:p>
          <a:p>
            <a:pPr eaLnBrk="1" hangingPunct="1"/>
            <a:r>
              <a:rPr lang="en-US" altLang="en-US" sz="2400"/>
              <a:t>Definition: </a:t>
            </a:r>
          </a:p>
          <a:p>
            <a:pPr eaLnBrk="1" hangingPunct="1">
              <a:buFont typeface="Wingdings 2" panose="05020102010507070707" pitchFamily="18" charset="2"/>
              <a:buNone/>
            </a:pPr>
            <a:r>
              <a:rPr lang="en-US" altLang="en-US" sz="2400"/>
              <a:t>	Access control is a fundamental part of computer security; we want to make sure that only those who should access an object are allowed that access.</a:t>
            </a:r>
          </a:p>
          <a:p>
            <a:pPr eaLnBrk="1" hangingPunct="1"/>
            <a:r>
              <a:rPr lang="en-US" altLang="en-US" sz="2400"/>
              <a:t>This flaw concerns mediation that is performed with a "bait and switch" in the middle. It is also known as a serialization or</a:t>
            </a:r>
          </a:p>
          <a:p>
            <a:pPr eaLnBrk="1" hangingPunct="1">
              <a:buFont typeface="Wingdings 2" panose="05020102010507070707" pitchFamily="18" charset="2"/>
              <a:buNone/>
            </a:pPr>
            <a:r>
              <a:rPr lang="en-US" altLang="en-US" sz="2400"/>
              <a:t>	synchronization flaw.</a:t>
            </a:r>
            <a:endParaRPr lang="en-US" altLang="en-US"/>
          </a:p>
          <a:p>
            <a:pPr eaLnBrk="1" hangingPunct="1"/>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FEB13CD9-5A43-4D3A-9D4F-915ECA53577C}"/>
              </a:ext>
            </a:extLst>
          </p:cNvPr>
          <p:cNvSpPr>
            <a:spLocks noGrp="1"/>
          </p:cNvSpPr>
          <p:nvPr>
            <p:ph type="title"/>
          </p:nvPr>
        </p:nvSpPr>
        <p:spPr/>
        <p:txBody>
          <a:bodyPr/>
          <a:lstStyle/>
          <a:p>
            <a:r>
              <a:rPr lang="en-US" altLang="en-US"/>
              <a:t>Nonmalicious Program Errors</a:t>
            </a:r>
          </a:p>
        </p:txBody>
      </p:sp>
      <p:sp>
        <p:nvSpPr>
          <p:cNvPr id="32771" name="Content Placeholder 2">
            <a:extLst>
              <a:ext uri="{FF2B5EF4-FFF2-40B4-BE49-F238E27FC236}">
                <a16:creationId xmlns:a16="http://schemas.microsoft.com/office/drawing/2014/main" id="{D0FB191C-9E16-47AB-B89A-8E89DED68340}"/>
              </a:ext>
            </a:extLst>
          </p:cNvPr>
          <p:cNvSpPr>
            <a:spLocks noGrp="1"/>
          </p:cNvSpPr>
          <p:nvPr>
            <p:ph sz="quarter" idx="1"/>
          </p:nvPr>
        </p:nvSpPr>
        <p:spPr/>
        <p:txBody>
          <a:bodyPr/>
          <a:lstStyle/>
          <a:p>
            <a:pPr eaLnBrk="1" hangingPunct="1"/>
            <a:r>
              <a:rPr lang="en-US" altLang="en-US" sz="2800"/>
              <a:t>Bait-and-switch is a form of fraud used in retail sales but also employed in other contexts. </a:t>
            </a:r>
          </a:p>
          <a:p>
            <a:pPr eaLnBrk="1" hangingPunct="1"/>
            <a:r>
              <a:rPr lang="en-US" altLang="en-US" sz="2800"/>
              <a:t>First, customers are "baited" by merchants' advertising products or services at a low price, but when customers visit the store, they discover that the advertised goods are not available, or the customers are pressured by salespeople to consider similar, but higher-priced items ("switching").</a:t>
            </a:r>
          </a:p>
          <a:p>
            <a:pPr eaLnBrk="1" hangingPunct="1"/>
            <a:r>
              <a:rPr lang="en-US" altLang="en-US"/>
              <a:t>Security Implication</a:t>
            </a:r>
          </a:p>
          <a:p>
            <a:pPr lvl="1" eaLnBrk="1" hangingPunct="1"/>
            <a:r>
              <a:rPr lang="en-US" altLang="en-US"/>
              <a:t> to avoid checking one action and performing another – use digital signatures and certificates</a:t>
            </a:r>
          </a:p>
          <a:p>
            <a:pPr eaLnBrk="1" hangingPunct="1"/>
            <a:endParaRPr lang="en-US" alt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222B2BC5-B5C8-4532-A3F6-60CB0A706181}"/>
              </a:ext>
            </a:extLst>
          </p:cNvPr>
          <p:cNvSpPr>
            <a:spLocks noGrp="1"/>
          </p:cNvSpPr>
          <p:nvPr>
            <p:ph type="title"/>
          </p:nvPr>
        </p:nvSpPr>
        <p:spPr>
          <a:xfrm>
            <a:off x="914400" y="762000"/>
            <a:ext cx="7772400" cy="1143000"/>
          </a:xfrm>
        </p:spPr>
        <p:txBody>
          <a:bodyPr/>
          <a:lstStyle/>
          <a:p>
            <a:r>
              <a:rPr lang="en-US" altLang="en-US"/>
              <a:t>Time of Check, Time of Use </a:t>
            </a:r>
            <a:br>
              <a:rPr lang="en-US" altLang="en-US"/>
            </a:br>
            <a:endParaRPr lang="en-US" altLang="en-US"/>
          </a:p>
        </p:txBody>
      </p:sp>
      <p:sp>
        <p:nvSpPr>
          <p:cNvPr id="33795" name="Content Placeholder 2">
            <a:extLst>
              <a:ext uri="{FF2B5EF4-FFF2-40B4-BE49-F238E27FC236}">
                <a16:creationId xmlns:a16="http://schemas.microsoft.com/office/drawing/2014/main" id="{B0C59B92-3328-400E-8E5D-E48FB0ED3686}"/>
              </a:ext>
            </a:extLst>
          </p:cNvPr>
          <p:cNvSpPr>
            <a:spLocks noGrp="1"/>
          </p:cNvSpPr>
          <p:nvPr>
            <p:ph sz="quarter" idx="1"/>
          </p:nvPr>
        </p:nvSpPr>
        <p:spPr>
          <a:xfrm>
            <a:off x="914400" y="838200"/>
            <a:ext cx="7772400" cy="5181600"/>
          </a:xfrm>
        </p:spPr>
        <p:txBody>
          <a:bodyPr/>
          <a:lstStyle/>
          <a:p>
            <a:endParaRPr lang="en-US" altLang="en-US"/>
          </a:p>
          <a:p>
            <a:r>
              <a:rPr lang="en-US" altLang="en-US" dirty="0" err="1"/>
              <a:t>ToCToU</a:t>
            </a:r>
            <a:r>
              <a:rPr lang="en-US" altLang="en-US" dirty="0"/>
              <a:t>  conditions </a:t>
            </a:r>
          </a:p>
          <a:p>
            <a:pPr marL="547370" lvl="1"/>
            <a:r>
              <a:rPr lang="en-US" altLang="en-US" dirty="0"/>
              <a:t>Can occur during file I/O </a:t>
            </a:r>
          </a:p>
          <a:p>
            <a:pPr marL="547370" lvl="1"/>
            <a:r>
              <a:rPr lang="en-US" altLang="en-US" dirty="0"/>
              <a:t> first checking some object and then using it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31493C3F-A88D-4F24-BF1F-4AA47A4C5A26}"/>
              </a:ext>
            </a:extLst>
          </p:cNvPr>
          <p:cNvSpPr>
            <a:spLocks noGrp="1"/>
          </p:cNvSpPr>
          <p:nvPr>
            <p:ph sz="quarter" idx="1"/>
          </p:nvPr>
        </p:nvSpPr>
        <p:spPr/>
        <p:txBody>
          <a:bodyPr/>
          <a:lstStyle/>
          <a:p>
            <a:pPr eaLnBrk="1" hangingPunct="1">
              <a:buFont typeface="Wingdings 2" panose="05020102010507070707" pitchFamily="18" charset="2"/>
              <a:buNone/>
            </a:pPr>
            <a:r>
              <a:rPr lang="en-US" altLang="en-US" b="1"/>
              <a:t>Combinations of Nonmalicious Program Flaws</a:t>
            </a:r>
          </a:p>
          <a:p>
            <a:pPr eaLnBrk="1" hangingPunct="1"/>
            <a:r>
              <a:rPr lang="en-US" altLang="en-US"/>
              <a:t>These three vulnerabilities are bad enough when each is considered on its own.</a:t>
            </a:r>
          </a:p>
          <a:p>
            <a:pPr eaLnBrk="1" hangingPunct="1"/>
            <a:endParaRPr lang="en-US" altLang="en-US"/>
          </a:p>
          <a:p>
            <a:pPr eaLnBrk="1" hangingPunct="1"/>
            <a:r>
              <a:rPr lang="en-US" altLang="en-US"/>
              <a:t> But perhaps the worst aspect of all three flaws is that they can be used together as one step in a multistep attack.</a:t>
            </a:r>
          </a:p>
        </p:txBody>
      </p:sp>
      <p:sp>
        <p:nvSpPr>
          <p:cNvPr id="4" name="Rectangle 2">
            <a:extLst>
              <a:ext uri="{FF2B5EF4-FFF2-40B4-BE49-F238E27FC236}">
                <a16:creationId xmlns:a16="http://schemas.microsoft.com/office/drawing/2014/main" id="{1A6B4D9A-CBAF-401B-AAB9-0B12DF1E0FE7}"/>
              </a:ext>
            </a:extLst>
          </p:cNvPr>
          <p:cNvSpPr txBox="1">
            <a:spLocks noChangeArrowheads="1"/>
          </p:cNvSpPr>
          <p:nvPr/>
        </p:nvSpPr>
        <p:spPr bwMode="auto">
          <a:xfrm>
            <a:off x="914400" y="274638"/>
            <a:ext cx="7772400" cy="639762"/>
          </a:xfrm>
          <a:prstGeom prst="rect">
            <a:avLst/>
          </a:prstGeom>
          <a:noFill/>
          <a:ln w="9525">
            <a:noFill/>
            <a:miter lim="800000"/>
            <a:headEnd/>
            <a:tailEnd/>
          </a:ln>
        </p:spPr>
        <p:txBody>
          <a:bodyPr bIns="91440" anchor="b"/>
          <a:lstStyle/>
          <a:p>
            <a:pPr eaLnBrk="1" hangingPunct="1">
              <a:defRPr/>
            </a:pPr>
            <a:r>
              <a:rPr lang="en-US" sz="4000">
                <a:solidFill>
                  <a:schemeClr val="tx2"/>
                </a:solidFill>
                <a:latin typeface="+mj-lt"/>
                <a:ea typeface="+mj-ea"/>
                <a:cs typeface="+mj-cs"/>
              </a:rPr>
              <a:t>Nonmalicious Program Errors</a:t>
            </a:r>
            <a:endParaRPr lang="en-US" sz="4000" dirty="0">
              <a:solidFill>
                <a:schemeClr val="tx2"/>
              </a:solidFill>
              <a:latin typeface="+mj-lt"/>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DA93313-0990-4E14-BCC4-546296346CB2}"/>
              </a:ext>
            </a:extLst>
          </p:cNvPr>
          <p:cNvSpPr>
            <a:spLocks noGrp="1" noChangeArrowheads="1"/>
          </p:cNvSpPr>
          <p:nvPr>
            <p:ph type="title"/>
          </p:nvPr>
        </p:nvSpPr>
        <p:spPr/>
        <p:txBody>
          <a:bodyPr/>
          <a:lstStyle/>
          <a:p>
            <a:pPr eaLnBrk="1" hangingPunct="1"/>
            <a:r>
              <a:rPr lang="en-US" altLang="en-US">
                <a:solidFill>
                  <a:srgbClr val="FF0000"/>
                </a:solidFill>
              </a:rPr>
              <a:t>Viruses and Other Malicious Code</a:t>
            </a:r>
          </a:p>
        </p:txBody>
      </p:sp>
      <p:sp>
        <p:nvSpPr>
          <p:cNvPr id="35843" name="Rectangle 3">
            <a:extLst>
              <a:ext uri="{FF2B5EF4-FFF2-40B4-BE49-F238E27FC236}">
                <a16:creationId xmlns:a16="http://schemas.microsoft.com/office/drawing/2014/main" id="{75163EC4-DE85-4E4D-8CD4-FE6E7A1908DD}"/>
              </a:ext>
            </a:extLst>
          </p:cNvPr>
          <p:cNvSpPr>
            <a:spLocks noGrp="1" noChangeArrowheads="1"/>
          </p:cNvSpPr>
          <p:nvPr>
            <p:ph sz="quarter" idx="1"/>
          </p:nvPr>
        </p:nvSpPr>
        <p:spPr/>
        <p:txBody>
          <a:bodyPr/>
          <a:lstStyle/>
          <a:p>
            <a:pPr eaLnBrk="1" hangingPunct="1">
              <a:lnSpc>
                <a:spcPct val="90000"/>
              </a:lnSpc>
            </a:pPr>
            <a:r>
              <a:rPr lang="en-US" altLang="en-US" sz="2800"/>
              <a:t>When was the last time you saw a bit?</a:t>
            </a:r>
          </a:p>
          <a:p>
            <a:pPr eaLnBrk="1" hangingPunct="1">
              <a:lnSpc>
                <a:spcPct val="90000"/>
              </a:lnSpc>
            </a:pPr>
            <a:r>
              <a:rPr lang="en-US" altLang="en-US" sz="2800"/>
              <a:t>Do you know in what form a document file is stored?</a:t>
            </a:r>
          </a:p>
          <a:p>
            <a:pPr eaLnBrk="1" hangingPunct="1">
              <a:lnSpc>
                <a:spcPct val="90000"/>
              </a:lnSpc>
            </a:pPr>
            <a:r>
              <a:rPr lang="en-US" altLang="en-US" sz="2800"/>
              <a:t>Can you find where a document resides on a disk?</a:t>
            </a:r>
          </a:p>
          <a:p>
            <a:pPr eaLnBrk="1" hangingPunct="1">
              <a:lnSpc>
                <a:spcPct val="90000"/>
              </a:lnSpc>
            </a:pPr>
            <a:r>
              <a:rPr lang="en-US" altLang="en-US" sz="2800"/>
              <a:t>Can you tell if a game program does anything in addition to its expected interaction with you?</a:t>
            </a:r>
          </a:p>
          <a:p>
            <a:pPr eaLnBrk="1" hangingPunct="1">
              <a:lnSpc>
                <a:spcPct val="90000"/>
              </a:lnSpc>
            </a:pPr>
            <a:r>
              <a:rPr lang="en-US" altLang="en-US" sz="2800"/>
              <a:t>Which files are modified by a word processor when you create a document?</a:t>
            </a:r>
          </a:p>
          <a:p>
            <a:pPr eaLnBrk="1" hangingPunct="1">
              <a:buFont typeface="Wingdings 2" panose="05020102010507070707" pitchFamily="18" charset="2"/>
              <a:buNone/>
            </a:pPr>
            <a:r>
              <a:rPr lang="en-US" altLang="en-US" sz="2800"/>
              <a:t>	</a:t>
            </a:r>
            <a:r>
              <a:rPr lang="en-US" altLang="en-US" sz="2800" i="1"/>
              <a:t>since users usually do not see computer data directly, malicious people can make programs serve as vehicles to access and change data and other programs.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3EF75F3-65E1-4071-AE58-FB97BBC4081F}"/>
              </a:ext>
            </a:extLst>
          </p:cNvPr>
          <p:cNvSpPr>
            <a:spLocks noGrp="1" noChangeArrowheads="1"/>
          </p:cNvSpPr>
          <p:nvPr>
            <p:ph type="title"/>
          </p:nvPr>
        </p:nvSpPr>
        <p:spPr>
          <a:xfrm>
            <a:off x="457200" y="0"/>
            <a:ext cx="8229600" cy="1139825"/>
          </a:xfrm>
        </p:spPr>
        <p:txBody>
          <a:bodyPr/>
          <a:lstStyle/>
          <a:p>
            <a:pPr eaLnBrk="1" hangingPunct="1"/>
            <a:r>
              <a:rPr lang="en-US" altLang="en-US"/>
              <a:t>Malicious Code</a:t>
            </a:r>
          </a:p>
        </p:txBody>
      </p:sp>
      <p:sp>
        <p:nvSpPr>
          <p:cNvPr id="37891" name="Rectangle 3">
            <a:extLst>
              <a:ext uri="{FF2B5EF4-FFF2-40B4-BE49-F238E27FC236}">
                <a16:creationId xmlns:a16="http://schemas.microsoft.com/office/drawing/2014/main" id="{3019B102-9B4E-4E64-A23A-1C171F9AC448}"/>
              </a:ext>
            </a:extLst>
          </p:cNvPr>
          <p:cNvSpPr>
            <a:spLocks noGrp="1" noChangeArrowheads="1"/>
          </p:cNvSpPr>
          <p:nvPr>
            <p:ph sz="quarter" idx="1"/>
          </p:nvPr>
        </p:nvSpPr>
        <p:spPr>
          <a:xfrm>
            <a:off x="457200" y="1752600"/>
            <a:ext cx="8229600" cy="4378325"/>
          </a:xfrm>
        </p:spPr>
        <p:txBody>
          <a:bodyPr/>
          <a:lstStyle/>
          <a:p>
            <a:pPr eaLnBrk="1" hangingPunct="1">
              <a:lnSpc>
                <a:spcPct val="90000"/>
              </a:lnSpc>
            </a:pPr>
            <a:r>
              <a:rPr lang="en-US" altLang="en-US" sz="2400">
                <a:latin typeface="Times New Roman" panose="02020603050405020304" pitchFamily="18" charset="0"/>
                <a:cs typeface="Times New Roman" panose="02020603050405020304" pitchFamily="18" charset="0"/>
              </a:rPr>
              <a:t>Malicious code is the general name for </a:t>
            </a:r>
            <a:r>
              <a:rPr lang="en-US" altLang="en-US" sz="2400">
                <a:solidFill>
                  <a:srgbClr val="FF0000"/>
                </a:solidFill>
                <a:latin typeface="Times New Roman" panose="02020603050405020304" pitchFamily="18" charset="0"/>
                <a:cs typeface="Times New Roman" panose="02020603050405020304" pitchFamily="18" charset="0"/>
              </a:rPr>
              <a:t>unanticipated or undesired effects in programs </a:t>
            </a:r>
            <a:r>
              <a:rPr lang="en-US" altLang="en-US" sz="2400">
                <a:latin typeface="Times New Roman" panose="02020603050405020304" pitchFamily="18" charset="0"/>
                <a:cs typeface="Times New Roman" panose="02020603050405020304" pitchFamily="18" charset="0"/>
              </a:rPr>
              <a:t>or program parts caused by an agent intent on damage.</a:t>
            </a:r>
          </a:p>
          <a:p>
            <a:pPr eaLnBrk="1" hangingPunct="1">
              <a:lnSpc>
                <a:spcPct val="90000"/>
              </a:lnSpc>
            </a:pPr>
            <a:endParaRPr lang="en-US" altLang="en-US" sz="2400">
              <a:latin typeface="Times New Roman" panose="02020603050405020304" pitchFamily="18" charset="0"/>
              <a:cs typeface="Times New Roman" panose="02020603050405020304" pitchFamily="18" charset="0"/>
            </a:endParaRPr>
          </a:p>
          <a:p>
            <a:pPr eaLnBrk="1" hangingPunct="1">
              <a:lnSpc>
                <a:spcPct val="90000"/>
              </a:lnSpc>
            </a:pPr>
            <a:r>
              <a:rPr lang="en-US" altLang="en-US" sz="2400">
                <a:latin typeface="Times New Roman" panose="02020603050405020304" pitchFamily="18" charset="0"/>
                <a:cs typeface="Times New Roman" panose="02020603050405020304" pitchFamily="18" charset="0"/>
              </a:rPr>
              <a:t>The  agent is the writer of the program or a person who causes its distribution.</a:t>
            </a:r>
          </a:p>
          <a:p>
            <a:pPr eaLnBrk="1" hangingPunct="1">
              <a:lnSpc>
                <a:spcPct val="90000"/>
              </a:lnSpc>
            </a:pP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5B1394D-5B8C-4E2B-9FE6-FE6C3230EA62}"/>
              </a:ext>
            </a:extLst>
          </p:cNvPr>
          <p:cNvSpPr>
            <a:spLocks noGrp="1" noChangeArrowheads="1"/>
          </p:cNvSpPr>
          <p:nvPr>
            <p:ph type="title"/>
          </p:nvPr>
        </p:nvSpPr>
        <p:spPr>
          <a:xfrm>
            <a:off x="457200" y="0"/>
            <a:ext cx="8229600" cy="1139825"/>
          </a:xfrm>
        </p:spPr>
        <p:txBody>
          <a:bodyPr/>
          <a:lstStyle/>
          <a:p>
            <a:pPr eaLnBrk="1" hangingPunct="1"/>
            <a:r>
              <a:rPr lang="en-US" altLang="en-US"/>
              <a:t>Kinds of Malicious Code</a:t>
            </a:r>
          </a:p>
        </p:txBody>
      </p:sp>
      <p:sp>
        <p:nvSpPr>
          <p:cNvPr id="38915" name="Rectangle 3">
            <a:extLst>
              <a:ext uri="{FF2B5EF4-FFF2-40B4-BE49-F238E27FC236}">
                <a16:creationId xmlns:a16="http://schemas.microsoft.com/office/drawing/2014/main" id="{16137633-CC6E-4BBE-9480-0CF115BE6A59}"/>
              </a:ext>
            </a:extLst>
          </p:cNvPr>
          <p:cNvSpPr>
            <a:spLocks noGrp="1" noChangeArrowheads="1"/>
          </p:cNvSpPr>
          <p:nvPr>
            <p:ph sz="quarter" idx="1"/>
          </p:nvPr>
        </p:nvSpPr>
        <p:spPr>
          <a:xfrm>
            <a:off x="457200" y="1447800"/>
            <a:ext cx="8229600" cy="4683125"/>
          </a:xfrm>
        </p:spPr>
        <p:txBody>
          <a:bodyPr/>
          <a:lstStyle/>
          <a:p>
            <a:pPr eaLnBrk="1" hangingPunct="1">
              <a:lnSpc>
                <a:spcPct val="90000"/>
              </a:lnSpc>
            </a:pPr>
            <a:r>
              <a:rPr lang="en-US" altLang="en-US" sz="2400">
                <a:latin typeface="Times New Roman" panose="02020603050405020304" pitchFamily="18" charset="0"/>
                <a:cs typeface="Times New Roman" panose="02020603050405020304" pitchFamily="18" charset="0"/>
              </a:rPr>
              <a:t>Virus – code that attaches to another program and copies itself to other programs</a:t>
            </a:r>
          </a:p>
          <a:p>
            <a:pPr marL="776288" lvl="1" indent="-457200" eaLnBrk="1" hangingPunct="1">
              <a:lnSpc>
                <a:spcPct val="90000"/>
              </a:lnSpc>
              <a:buFont typeface="Franklin Gothic Book" panose="020B0503020102020204" pitchFamily="34" charset="0"/>
              <a:buAutoNum type="arabicPeriod"/>
            </a:pPr>
            <a:r>
              <a:rPr lang="en-US" altLang="en-US">
                <a:latin typeface="Times New Roman" panose="02020603050405020304" pitchFamily="18" charset="0"/>
                <a:cs typeface="Times New Roman" panose="02020603050405020304" pitchFamily="18" charset="0"/>
              </a:rPr>
              <a:t>Transient virus – life depends on life of its host</a:t>
            </a:r>
          </a:p>
          <a:p>
            <a:pPr marL="776288" lvl="1" indent="-457200" eaLnBrk="1" hangingPunct="1">
              <a:lnSpc>
                <a:spcPct val="90000"/>
              </a:lnSpc>
              <a:buFont typeface="Franklin Gothic Book" panose="020B0503020102020204" pitchFamily="34" charset="0"/>
              <a:buAutoNum type="arabicPeriod"/>
            </a:pPr>
            <a:r>
              <a:rPr lang="en-US" altLang="en-US">
                <a:latin typeface="Times New Roman" panose="02020603050405020304" pitchFamily="18" charset="0"/>
                <a:cs typeface="Times New Roman" panose="02020603050405020304" pitchFamily="18" charset="0"/>
              </a:rPr>
              <a:t>Resident virus – locates inside memory</a:t>
            </a:r>
          </a:p>
          <a:p>
            <a:pPr eaLnBrk="1" hangingPunct="1">
              <a:lnSpc>
                <a:spcPct val="90000"/>
              </a:lnSpc>
            </a:pPr>
            <a:r>
              <a:rPr lang="en-US" altLang="en-US" sz="2400">
                <a:latin typeface="Times New Roman" panose="02020603050405020304" pitchFamily="18" charset="0"/>
                <a:cs typeface="Times New Roman" panose="02020603050405020304" pitchFamily="18" charset="0"/>
              </a:rPr>
              <a:t>Trojan Horse – malicious effect is hidden from user (Ex: login script)</a:t>
            </a:r>
          </a:p>
          <a:p>
            <a:pPr eaLnBrk="1" hangingPunct="1">
              <a:lnSpc>
                <a:spcPct val="90000"/>
              </a:lnSpc>
            </a:pPr>
            <a:r>
              <a:rPr lang="en-US" altLang="en-US" sz="2400">
                <a:latin typeface="Times New Roman" panose="02020603050405020304" pitchFamily="18" charset="0"/>
                <a:cs typeface="Times New Roman" panose="02020603050405020304" pitchFamily="18" charset="0"/>
              </a:rPr>
              <a:t>Logic viruses – triggered by an event and goes off when specific condition occur</a:t>
            </a:r>
          </a:p>
          <a:p>
            <a:pPr eaLnBrk="1" hangingPunct="1">
              <a:lnSpc>
                <a:spcPct val="90000"/>
              </a:lnSpc>
            </a:pPr>
            <a:r>
              <a:rPr lang="en-US" altLang="en-US" sz="2400">
                <a:latin typeface="Times New Roman" panose="02020603050405020304" pitchFamily="18" charset="0"/>
                <a:cs typeface="Times New Roman" panose="02020603050405020304" pitchFamily="18" charset="0"/>
              </a:rPr>
              <a:t>Time viruses – triggered by a time or date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4EE95ED8-569B-42F3-B333-6A66FA0EFB26}"/>
              </a:ext>
            </a:extLst>
          </p:cNvPr>
          <p:cNvSpPr>
            <a:spLocks noGrp="1"/>
          </p:cNvSpPr>
          <p:nvPr>
            <p:ph type="title"/>
          </p:nvPr>
        </p:nvSpPr>
        <p:spPr/>
        <p:txBody>
          <a:bodyPr/>
          <a:lstStyle/>
          <a:p>
            <a:r>
              <a:rPr lang="en-US" altLang="en-US"/>
              <a:t>Kinds of Malicious Code</a:t>
            </a:r>
          </a:p>
        </p:txBody>
      </p:sp>
      <p:sp>
        <p:nvSpPr>
          <p:cNvPr id="39939" name="Content Placeholder 2">
            <a:extLst>
              <a:ext uri="{FF2B5EF4-FFF2-40B4-BE49-F238E27FC236}">
                <a16:creationId xmlns:a16="http://schemas.microsoft.com/office/drawing/2014/main" id="{4F6B4590-D814-46CF-86BF-5146B0592A34}"/>
              </a:ext>
            </a:extLst>
          </p:cNvPr>
          <p:cNvSpPr>
            <a:spLocks noGrp="1"/>
          </p:cNvSpPr>
          <p:nvPr>
            <p:ph sz="quarter" idx="1"/>
          </p:nvPr>
        </p:nvSpPr>
        <p:spPr/>
        <p:txBody>
          <a:bodyPr/>
          <a:lstStyle/>
          <a:p>
            <a:pPr eaLnBrk="1" hangingPunct="1">
              <a:lnSpc>
                <a:spcPct val="90000"/>
              </a:lnSpc>
            </a:pPr>
            <a:r>
              <a:rPr lang="en-US" altLang="en-US" sz="2800">
                <a:latin typeface="Times New Roman" panose="02020603050405020304" pitchFamily="18" charset="0"/>
                <a:cs typeface="Times New Roman" panose="02020603050405020304" pitchFamily="18" charset="0"/>
              </a:rPr>
              <a:t>Trapdoor (backdoor) – feature that allows access to program other than through normal channels</a:t>
            </a:r>
          </a:p>
          <a:p>
            <a:pPr eaLnBrk="1" hangingPunct="1">
              <a:lnSpc>
                <a:spcPct val="90000"/>
              </a:lnSpc>
            </a:pPr>
            <a:endParaRPr lang="en-US" altLang="en-US" sz="2800">
              <a:latin typeface="Times New Roman" panose="02020603050405020304" pitchFamily="18" charset="0"/>
              <a:cs typeface="Times New Roman" panose="02020603050405020304" pitchFamily="18" charset="0"/>
            </a:endParaRPr>
          </a:p>
          <a:p>
            <a:pPr eaLnBrk="1" hangingPunct="1">
              <a:lnSpc>
                <a:spcPct val="90000"/>
              </a:lnSpc>
            </a:pPr>
            <a:r>
              <a:rPr lang="en-US" altLang="en-US" sz="2800">
                <a:latin typeface="Times New Roman" panose="02020603050405020304" pitchFamily="18" charset="0"/>
                <a:cs typeface="Times New Roman" panose="02020603050405020304" pitchFamily="18" charset="0"/>
              </a:rPr>
              <a:t>Worm – program that spreads copies of itself through a network, can be stand alone program</a:t>
            </a:r>
          </a:p>
          <a:p>
            <a:pPr eaLnBrk="1" hangingPunct="1">
              <a:lnSpc>
                <a:spcPct val="90000"/>
              </a:lnSpc>
            </a:pPr>
            <a:endParaRPr lang="en-US" altLang="en-US" sz="2800">
              <a:latin typeface="Times New Roman" panose="02020603050405020304" pitchFamily="18" charset="0"/>
              <a:cs typeface="Times New Roman" panose="02020603050405020304" pitchFamily="18" charset="0"/>
            </a:endParaRPr>
          </a:p>
          <a:p>
            <a:pPr eaLnBrk="1" hangingPunct="1">
              <a:lnSpc>
                <a:spcPct val="90000"/>
              </a:lnSpc>
            </a:pPr>
            <a:r>
              <a:rPr lang="en-US" altLang="en-US" sz="2800">
                <a:latin typeface="Times New Roman" panose="02020603050405020304" pitchFamily="18" charset="0"/>
                <a:cs typeface="Times New Roman" panose="02020603050405020304" pitchFamily="18" charset="0"/>
              </a:rPr>
              <a:t>Rabbit – virus/worm that self-replicates without bound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D08F90B-8A75-43C9-B0BA-48AF9C046ED6}"/>
              </a:ext>
            </a:extLst>
          </p:cNvPr>
          <p:cNvSpPr>
            <a:spLocks noGrp="1" noChangeArrowheads="1"/>
          </p:cNvSpPr>
          <p:nvPr>
            <p:ph type="title" idx="4294967295"/>
          </p:nvPr>
        </p:nvSpPr>
        <p:spPr>
          <a:xfrm>
            <a:off x="0" y="0"/>
            <a:ext cx="8229600" cy="1139825"/>
          </a:xfrm>
        </p:spPr>
        <p:txBody>
          <a:bodyPr/>
          <a:lstStyle/>
          <a:p>
            <a:pPr eaLnBrk="1" hangingPunct="1"/>
            <a:r>
              <a:rPr lang="en-US" altLang="en-US"/>
              <a:t>Kinds of Malicious Code</a:t>
            </a:r>
          </a:p>
        </p:txBody>
      </p:sp>
      <p:graphicFrame>
        <p:nvGraphicFramePr>
          <p:cNvPr id="73839" name="Group 111">
            <a:extLst>
              <a:ext uri="{FF2B5EF4-FFF2-40B4-BE49-F238E27FC236}">
                <a16:creationId xmlns:a16="http://schemas.microsoft.com/office/drawing/2014/main" id="{4226AF90-1588-4A26-A15E-3ADEADC99D63}"/>
              </a:ext>
            </a:extLst>
          </p:cNvPr>
          <p:cNvGraphicFramePr>
            <a:graphicFrameLocks noGrp="1"/>
          </p:cNvGraphicFramePr>
          <p:nvPr/>
        </p:nvGraphicFramePr>
        <p:xfrm>
          <a:off x="1143000" y="1447800"/>
          <a:ext cx="7315200" cy="4802189"/>
        </p:xfrm>
        <a:graphic>
          <a:graphicData uri="http://schemas.openxmlformats.org/drawingml/2006/table">
            <a:tbl>
              <a:tblPr/>
              <a:tblGrid>
                <a:gridCol w="20066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42678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imes New Roman" pitchFamily="18" charset="0"/>
                          <a:cs typeface="Times New Roman" pitchFamily="18" charset="0"/>
                        </a:rPr>
                        <a:t>Code type</a:t>
                      </a:r>
                      <a:endParaRPr kumimoji="0" lang="en-US" sz="2200" b="0" i="0" u="none" strike="noStrike" cap="none" normalizeH="0" baseline="0" dirty="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imes New Roman" pitchFamily="18" charset="0"/>
                          <a:cs typeface="Times New Roman" pitchFamily="18" charset="0"/>
                        </a:rPr>
                        <a:t>Characteristics</a:t>
                      </a:r>
                      <a:endParaRPr kumimoji="0" lang="en-US" sz="2200" b="0" i="0" u="none" strike="noStrike" cap="none" normalizeH="0" baseline="0" dirty="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11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Virus</a:t>
                      </a:r>
                      <a:endParaRPr kumimoji="0" lang="en-US" sz="2200" b="0" i="0" u="none" strike="noStrike" cap="none" normalizeH="0" baseline="0" dirty="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cs typeface="Times New Roman" pitchFamily="18" charset="0"/>
                        </a:rPr>
                        <a:t>Attaches itself to program and propagate copies of itself to other programs </a:t>
                      </a:r>
                      <a:endParaRPr kumimoji="0" lang="en-US" sz="2200" b="0" i="0" u="none" strike="noStrike" cap="none" normalizeH="0" baseline="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19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Trojan horse</a:t>
                      </a:r>
                      <a:endParaRPr kumimoji="0" lang="en-US" sz="2200" b="0" i="0" u="none" strike="noStrike" cap="none" normalizeH="0" baseline="0" dirty="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Contains unexpected additional functionality</a:t>
                      </a:r>
                      <a:endParaRPr kumimoji="0" lang="en-US" sz="2200" b="0" i="0" u="none" strike="noStrike" cap="none" normalizeH="0" baseline="0" dirty="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8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Logic bomb</a:t>
                      </a:r>
                      <a:endParaRPr kumimoji="0" lang="en-US" sz="2200" b="0" i="0" u="none" strike="noStrike" cap="none" normalizeH="0" baseline="0" dirty="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Triggers action when condition occurs</a:t>
                      </a:r>
                      <a:endParaRPr kumimoji="0" lang="en-US" sz="2200" b="0" i="0" u="none" strike="noStrike" cap="none" normalizeH="0" baseline="0" dirty="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108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Time bomb</a:t>
                      </a:r>
                      <a:endParaRPr kumimoji="0" lang="en-US" sz="2200" b="0" i="0" u="none" strike="noStrike" cap="none" normalizeH="0" baseline="0" dirty="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Triggers action when specified time occurs</a:t>
                      </a:r>
                      <a:endParaRPr kumimoji="0" lang="en-US" sz="2200" b="0" i="0" u="none" strike="noStrike" cap="none" normalizeH="0" baseline="0" dirty="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202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Trapdoor(Backdoor )</a:t>
                      </a:r>
                      <a:endParaRPr kumimoji="0" lang="en-US" sz="2200" b="0" i="0" u="none" strike="noStrike" cap="none" normalizeH="0" baseline="0" dirty="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Allows unauthorized access to functionality</a:t>
                      </a:r>
                      <a:endParaRPr kumimoji="0" lang="en-US" sz="2200" b="0" i="0" u="none" strike="noStrike" cap="none" normalizeH="0" baseline="0" dirty="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108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Worm</a:t>
                      </a:r>
                      <a:endParaRPr kumimoji="0" lang="en-US" sz="2200" b="0" i="0" u="none" strike="noStrike" cap="none" normalizeH="0" baseline="0" dirty="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Propagates copies of itself through network</a:t>
                      </a:r>
                      <a:endParaRPr kumimoji="0" lang="en-US" sz="2200" b="0" i="0" u="none" strike="noStrike" cap="none" normalizeH="0" baseline="0" dirty="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6211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Rabbit</a:t>
                      </a:r>
                      <a:endParaRPr kumimoji="0" lang="en-US" sz="2200" b="0" i="0" u="none" strike="noStrike" cap="none" normalizeH="0" baseline="0" dirty="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Replicates itself without limit to exhaust resources </a:t>
                      </a:r>
                      <a:endParaRPr kumimoji="0" lang="en-US" sz="2200" b="0" i="0" u="none" strike="noStrike" cap="none" normalizeH="0" baseline="0" dirty="0">
                        <a:ln>
                          <a:noFill/>
                        </a:ln>
                        <a:solidFill>
                          <a:schemeClr val="tx1"/>
                        </a:solidFill>
                        <a:effectLst/>
                        <a:latin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a:extLst>
              <a:ext uri="{FF2B5EF4-FFF2-40B4-BE49-F238E27FC236}">
                <a16:creationId xmlns:a16="http://schemas.microsoft.com/office/drawing/2014/main" id="{38A42EBC-933A-4EFC-AB28-83AD661D676C}"/>
              </a:ext>
            </a:extLst>
          </p:cNvPr>
          <p:cNvSpPr>
            <a:spLocks noGrp="1"/>
          </p:cNvSpPr>
          <p:nvPr>
            <p:ph type="title"/>
          </p:nvPr>
        </p:nvSpPr>
        <p:spPr>
          <a:xfrm>
            <a:off x="762000" y="1066800"/>
            <a:ext cx="7772400" cy="3733800"/>
          </a:xfrm>
        </p:spPr>
        <p:txBody>
          <a:bodyPr/>
          <a:lstStyle/>
          <a:p>
            <a:pPr algn="ctr"/>
            <a:r>
              <a:rPr lang="en-US" altLang="en-US"/>
              <a:t>Study Assignment</a:t>
            </a:r>
            <a:br>
              <a:rPr lang="en-US" altLang="en-US"/>
            </a:br>
            <a:r>
              <a:rPr lang="en-US" altLang="en-US"/>
              <a:t>Based on the kinds of MALICIOUS CODE identify two examples of each type and explain in details.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0036" name="Rectangle 4">
            <a:extLst>
              <a:ext uri="{FF2B5EF4-FFF2-40B4-BE49-F238E27FC236}">
                <a16:creationId xmlns:a16="http://schemas.microsoft.com/office/drawing/2014/main" id="{CB69AD4D-8341-4CAD-8015-6EC0146E5947}"/>
              </a:ext>
            </a:extLst>
          </p:cNvPr>
          <p:cNvSpPr>
            <a:spLocks noGrp="1" noChangeArrowheads="1"/>
          </p:cNvSpPr>
          <p:nvPr>
            <p:ph type="title"/>
          </p:nvPr>
        </p:nvSpPr>
        <p:spPr>
          <a:xfrm>
            <a:off x="685800" y="381000"/>
            <a:ext cx="7772400" cy="1143000"/>
          </a:xfrm>
        </p:spPr>
        <p:txBody>
          <a:bodyPr>
            <a:normAutofit/>
          </a:bodyPr>
          <a:lstStyle/>
          <a:p>
            <a:pPr eaLnBrk="1" fontAlgn="auto" hangingPunct="1">
              <a:spcAft>
                <a:spcPts val="0"/>
              </a:spcAft>
              <a:defRPr/>
            </a:pPr>
            <a:r>
              <a:rPr lang="en-GB" dirty="0">
                <a:effectLst>
                  <a:outerShdw blurRad="38100" dist="38100" dir="2700000" algn="tl">
                    <a:srgbClr val="C0C0C0"/>
                  </a:outerShdw>
                </a:effectLst>
              </a:rPr>
              <a:t>Program Security</a:t>
            </a:r>
          </a:p>
        </p:txBody>
      </p:sp>
      <p:sp>
        <p:nvSpPr>
          <p:cNvPr id="10243" name="Rectangle 5">
            <a:extLst>
              <a:ext uri="{FF2B5EF4-FFF2-40B4-BE49-F238E27FC236}">
                <a16:creationId xmlns:a16="http://schemas.microsoft.com/office/drawing/2014/main" id="{0B32EEC2-3B93-42A9-82FD-065199F6C4F7}"/>
              </a:ext>
            </a:extLst>
          </p:cNvPr>
          <p:cNvSpPr>
            <a:spLocks noGrp="1" noChangeArrowheads="1"/>
          </p:cNvSpPr>
          <p:nvPr>
            <p:ph type="body" idx="1"/>
          </p:nvPr>
        </p:nvSpPr>
        <p:spPr>
          <a:xfrm>
            <a:off x="914400" y="1828800"/>
            <a:ext cx="7772400" cy="4191000"/>
          </a:xfrm>
        </p:spPr>
        <p:txBody>
          <a:bodyPr/>
          <a:lstStyle/>
          <a:p>
            <a:pPr eaLnBrk="1" hangingPunct="1">
              <a:lnSpc>
                <a:spcPct val="90000"/>
              </a:lnSpc>
            </a:pPr>
            <a:r>
              <a:rPr lang="en-GB" altLang="en-US" sz="2800"/>
              <a:t>Its our first step on how to apply security to computing</a:t>
            </a:r>
          </a:p>
          <a:p>
            <a:pPr eaLnBrk="1" hangingPunct="1">
              <a:lnSpc>
                <a:spcPct val="90000"/>
              </a:lnSpc>
            </a:pPr>
            <a:endParaRPr lang="en-GB" altLang="en-US" sz="2800"/>
          </a:p>
          <a:p>
            <a:pPr eaLnBrk="1" hangingPunct="1">
              <a:lnSpc>
                <a:spcPct val="90000"/>
              </a:lnSpc>
            </a:pPr>
            <a:r>
              <a:rPr lang="en-GB" altLang="en-US" sz="2800"/>
              <a:t>Protecting programs is the heart of computer security</a:t>
            </a:r>
          </a:p>
          <a:p>
            <a:pPr lvl="1" eaLnBrk="1" hangingPunct="1">
              <a:lnSpc>
                <a:spcPct val="90000"/>
              </a:lnSpc>
            </a:pPr>
            <a:r>
              <a:rPr lang="en-GB" altLang="en-US"/>
              <a:t>All kinds of </a:t>
            </a:r>
            <a:r>
              <a:rPr lang="en-GB" altLang="en-US">
                <a:solidFill>
                  <a:srgbClr val="FF0000"/>
                </a:solidFill>
              </a:rPr>
              <a:t>programs, from apps via OS, DBMS, networks</a:t>
            </a:r>
          </a:p>
          <a:p>
            <a:pPr lvl="1" eaLnBrk="1" hangingPunct="1">
              <a:lnSpc>
                <a:spcPct val="90000"/>
              </a:lnSpc>
            </a:pPr>
            <a:endParaRPr lang="en-GB" altLang="en-US">
              <a:solidFill>
                <a:srgbClr val="FF0000"/>
              </a:solidFill>
            </a:endParaRPr>
          </a:p>
          <a:p>
            <a:pPr eaLnBrk="1" hangingPunct="1">
              <a:lnSpc>
                <a:spcPct val="90000"/>
              </a:lnSpc>
            </a:pPr>
            <a:r>
              <a:rPr lang="en-GB" altLang="en-US" sz="2800"/>
              <a:t>Issues:</a:t>
            </a:r>
          </a:p>
          <a:p>
            <a:pPr lvl="1" eaLnBrk="1" hangingPunct="1">
              <a:lnSpc>
                <a:spcPct val="90000"/>
              </a:lnSpc>
            </a:pPr>
            <a:r>
              <a:rPr lang="en-GB" altLang="en-US"/>
              <a:t>How to keep programs free from flaws</a:t>
            </a:r>
          </a:p>
          <a:p>
            <a:pPr lvl="1" eaLnBrk="1" hangingPunct="1">
              <a:lnSpc>
                <a:spcPct val="90000"/>
              </a:lnSpc>
            </a:pPr>
            <a:r>
              <a:rPr lang="en-GB" altLang="en-US"/>
              <a:t>How to protect computing resources from programs with flaws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D166D76-E638-4229-8D03-181568D709E0}"/>
              </a:ext>
            </a:extLst>
          </p:cNvPr>
          <p:cNvSpPr>
            <a:spLocks noGrp="1" noChangeArrowheads="1"/>
          </p:cNvSpPr>
          <p:nvPr>
            <p:ph type="title"/>
          </p:nvPr>
        </p:nvSpPr>
        <p:spPr/>
        <p:txBody>
          <a:bodyPr/>
          <a:lstStyle/>
          <a:p>
            <a:pPr eaLnBrk="1" hangingPunct="1"/>
            <a:r>
              <a:rPr lang="en-US" altLang="en-US">
                <a:solidFill>
                  <a:srgbClr val="FF0000"/>
                </a:solidFill>
              </a:rPr>
              <a:t>How do Viruses Attach</a:t>
            </a:r>
          </a:p>
        </p:txBody>
      </p:sp>
      <p:sp>
        <p:nvSpPr>
          <p:cNvPr id="43011" name="Rectangle 3">
            <a:extLst>
              <a:ext uri="{FF2B5EF4-FFF2-40B4-BE49-F238E27FC236}">
                <a16:creationId xmlns:a16="http://schemas.microsoft.com/office/drawing/2014/main" id="{42019130-3260-4983-A279-51105B756DAC}"/>
              </a:ext>
            </a:extLst>
          </p:cNvPr>
          <p:cNvSpPr>
            <a:spLocks noGrp="1" noChangeArrowheads="1"/>
          </p:cNvSpPr>
          <p:nvPr>
            <p:ph sz="quarter" idx="1"/>
          </p:nvPr>
        </p:nvSpPr>
        <p:spPr/>
        <p:txBody>
          <a:bodyPr/>
          <a:lstStyle/>
          <a:p>
            <a:pPr eaLnBrk="1" hangingPunct="1"/>
            <a:r>
              <a:rPr lang="en-US" altLang="en-US"/>
              <a:t>A virus is attached to a “program”</a:t>
            </a:r>
          </a:p>
          <a:p>
            <a:pPr eaLnBrk="1" hangingPunct="1"/>
            <a:r>
              <a:rPr lang="en-US" altLang="en-US"/>
              <a:t>The virus is activated by executing the program</a:t>
            </a:r>
          </a:p>
          <a:p>
            <a:pPr eaLnBrk="1" hangingPunct="1"/>
            <a:r>
              <a:rPr lang="en-US" altLang="en-US"/>
              <a:t>Most common viruses today are attached to e-mail; when the attachment is opened, virus is active</a:t>
            </a:r>
          </a:p>
          <a:p>
            <a:pPr eaLnBrk="1" hangingPunct="1"/>
            <a:endParaRPr lang="en-US" altLang="en-US"/>
          </a:p>
          <a:p>
            <a:pPr eaLnBrk="1" hangingPunct="1"/>
            <a:r>
              <a:rPr lang="en-US" altLang="en-US"/>
              <a:t>Three ways:</a:t>
            </a:r>
          </a:p>
          <a:p>
            <a:pPr marL="776288" lvl="1" indent="-457200" eaLnBrk="1" hangingPunct="1">
              <a:buFont typeface="Franklin Gothic Book" panose="020B0503020102020204" pitchFamily="34" charset="0"/>
              <a:buAutoNum type="arabicPeriod"/>
            </a:pPr>
            <a:r>
              <a:rPr lang="en-US" altLang="en-US"/>
              <a:t>Appended</a:t>
            </a:r>
          </a:p>
          <a:p>
            <a:pPr marL="776288" lvl="1" indent="-457200" eaLnBrk="1" hangingPunct="1">
              <a:buFont typeface="Franklin Gothic Book" panose="020B0503020102020204" pitchFamily="34" charset="0"/>
              <a:buAutoNum type="arabicPeriod"/>
            </a:pPr>
            <a:r>
              <a:rPr lang="en-US" altLang="en-US"/>
              <a:t>Surrounds programs</a:t>
            </a:r>
          </a:p>
          <a:p>
            <a:pPr marL="776288" lvl="1" indent="-457200" eaLnBrk="1" hangingPunct="1">
              <a:buFont typeface="Franklin Gothic Book" panose="020B0503020102020204" pitchFamily="34" charset="0"/>
              <a:buAutoNum type="arabicPeriod"/>
            </a:pPr>
            <a:r>
              <a:rPr lang="en-US" altLang="en-US"/>
              <a:t>Integrated viruses and replacements</a:t>
            </a:r>
          </a:p>
          <a:p>
            <a:pPr eaLnBrk="1" hangingPunct="1"/>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57712BA3-6206-4D4C-8927-2A1265E8C5E1}"/>
              </a:ext>
            </a:extLst>
          </p:cNvPr>
          <p:cNvSpPr>
            <a:spLocks noGrp="1"/>
          </p:cNvSpPr>
          <p:nvPr>
            <p:ph type="title"/>
          </p:nvPr>
        </p:nvSpPr>
        <p:spPr/>
        <p:txBody>
          <a:bodyPr/>
          <a:lstStyle/>
          <a:p>
            <a:pPr eaLnBrk="1" hangingPunct="1"/>
            <a:br>
              <a:rPr lang="en-IN" altLang="en-US" b="1"/>
            </a:br>
            <a:br>
              <a:rPr lang="en-IN" altLang="en-US" b="1"/>
            </a:br>
            <a:br>
              <a:rPr lang="en-IN" altLang="en-US" b="1"/>
            </a:br>
            <a:br>
              <a:rPr lang="en-IN" altLang="en-US" b="1"/>
            </a:br>
            <a:br>
              <a:rPr lang="en-IN" altLang="en-US" b="1"/>
            </a:br>
            <a:r>
              <a:rPr lang="en-IN" altLang="en-US" b="1"/>
              <a:t>Appended Viruses </a:t>
            </a:r>
            <a:br>
              <a:rPr lang="en-IN" altLang="en-US" b="1"/>
            </a:br>
            <a:endParaRPr lang="en-IN" altLang="en-US"/>
          </a:p>
        </p:txBody>
      </p:sp>
      <p:sp>
        <p:nvSpPr>
          <p:cNvPr id="44035" name="Content Placeholder 2">
            <a:extLst>
              <a:ext uri="{FF2B5EF4-FFF2-40B4-BE49-F238E27FC236}">
                <a16:creationId xmlns:a16="http://schemas.microsoft.com/office/drawing/2014/main" id="{61EB34E5-1962-42F2-8BE7-7E741AA343E4}"/>
              </a:ext>
            </a:extLst>
          </p:cNvPr>
          <p:cNvSpPr>
            <a:spLocks noGrp="1"/>
          </p:cNvSpPr>
          <p:nvPr>
            <p:ph sz="quarter" idx="1"/>
          </p:nvPr>
        </p:nvSpPr>
        <p:spPr>
          <a:xfrm>
            <a:off x="457200" y="1295400"/>
            <a:ext cx="8229600" cy="4525963"/>
          </a:xfrm>
        </p:spPr>
        <p:txBody>
          <a:bodyPr/>
          <a:lstStyle/>
          <a:p>
            <a:pPr algn="just" eaLnBrk="1" hangingPunct="1"/>
            <a:r>
              <a:rPr lang="en-IN" altLang="en-US"/>
              <a:t>A program virus attaches itself to a program; then, whenever the program is run, the virus is activated. This kind of attachment is usually easy to program. </a:t>
            </a:r>
          </a:p>
          <a:p>
            <a:pPr algn="just" eaLnBrk="1" hangingPunct="1"/>
            <a:r>
              <a:rPr lang="en-IN" altLang="en-US"/>
              <a:t>This kind of attachment is simple and usually effective.</a:t>
            </a:r>
          </a:p>
          <a:p>
            <a:pPr algn="just" eaLnBrk="1" hangingPunct="1"/>
            <a:r>
              <a:rPr lang="en-IN" altLang="en-US"/>
              <a:t> The virus writer does not need to know anything about the program to which the virus will attach, and often the attached program simply serves as a carrier for the virus.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95FC1724-1771-4B77-8486-D420A4495085}"/>
              </a:ext>
            </a:extLst>
          </p:cNvPr>
          <p:cNvSpPr>
            <a:spLocks noGrp="1"/>
          </p:cNvSpPr>
          <p:nvPr>
            <p:ph type="title"/>
          </p:nvPr>
        </p:nvSpPr>
        <p:spPr/>
        <p:txBody>
          <a:bodyPr/>
          <a:lstStyle/>
          <a:p>
            <a:pPr eaLnBrk="1" hangingPunct="1"/>
            <a:r>
              <a:rPr lang="en-IN" altLang="en-US"/>
              <a:t>Appended virus example</a:t>
            </a:r>
          </a:p>
        </p:txBody>
      </p:sp>
      <p:pic>
        <p:nvPicPr>
          <p:cNvPr id="45059" name="Picture 2">
            <a:extLst>
              <a:ext uri="{FF2B5EF4-FFF2-40B4-BE49-F238E27FC236}">
                <a16:creationId xmlns:a16="http://schemas.microsoft.com/office/drawing/2014/main" id="{C5D8C3B8-BFE5-429A-91B8-35DF5E861E4D}"/>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628775" y="1685925"/>
            <a:ext cx="6343650" cy="4095750"/>
          </a:xfr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49CFDFEE-5B79-4E36-B898-163F2B7CD6B8}"/>
              </a:ext>
            </a:extLst>
          </p:cNvPr>
          <p:cNvSpPr>
            <a:spLocks noGrp="1"/>
          </p:cNvSpPr>
          <p:nvPr>
            <p:ph type="title"/>
          </p:nvPr>
        </p:nvSpPr>
        <p:spPr/>
        <p:txBody>
          <a:bodyPr/>
          <a:lstStyle/>
          <a:p>
            <a:pPr eaLnBrk="1" hangingPunct="1"/>
            <a:r>
              <a:rPr lang="en-IN" altLang="en-US" b="1"/>
              <a:t>Viruses That Surround a Program </a:t>
            </a:r>
            <a:endParaRPr lang="en-IN" altLang="en-US"/>
          </a:p>
        </p:txBody>
      </p:sp>
      <p:sp>
        <p:nvSpPr>
          <p:cNvPr id="46083" name="Content Placeholder 2">
            <a:extLst>
              <a:ext uri="{FF2B5EF4-FFF2-40B4-BE49-F238E27FC236}">
                <a16:creationId xmlns:a16="http://schemas.microsoft.com/office/drawing/2014/main" id="{453D8086-6158-49E4-BDC6-98388B2AE4BD}"/>
              </a:ext>
            </a:extLst>
          </p:cNvPr>
          <p:cNvSpPr>
            <a:spLocks noGrp="1"/>
          </p:cNvSpPr>
          <p:nvPr>
            <p:ph sz="quarter" idx="1"/>
          </p:nvPr>
        </p:nvSpPr>
        <p:spPr/>
        <p:txBody>
          <a:bodyPr/>
          <a:lstStyle/>
          <a:p>
            <a:pPr eaLnBrk="1" hangingPunct="1"/>
            <a:r>
              <a:rPr lang="en-IN" altLang="en-US"/>
              <a:t>An alternative to the attachment is a virus that runs the original program </a:t>
            </a:r>
            <a:r>
              <a:rPr lang="en-IN" altLang="en-US">
                <a:solidFill>
                  <a:srgbClr val="FF0000"/>
                </a:solidFill>
              </a:rPr>
              <a:t>but has control before and after its execution.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C33B8093-05B3-4038-9521-689D6687A86D}"/>
              </a:ext>
            </a:extLst>
          </p:cNvPr>
          <p:cNvSpPr>
            <a:spLocks noGrp="1"/>
          </p:cNvSpPr>
          <p:nvPr>
            <p:ph type="title"/>
          </p:nvPr>
        </p:nvSpPr>
        <p:spPr/>
        <p:txBody>
          <a:bodyPr/>
          <a:lstStyle/>
          <a:p>
            <a:pPr eaLnBrk="1" hangingPunct="1"/>
            <a:endParaRPr lang="en-IN" altLang="en-US"/>
          </a:p>
        </p:txBody>
      </p:sp>
      <p:pic>
        <p:nvPicPr>
          <p:cNvPr id="47107" name="Picture 2">
            <a:extLst>
              <a:ext uri="{FF2B5EF4-FFF2-40B4-BE49-F238E27FC236}">
                <a16:creationId xmlns:a16="http://schemas.microsoft.com/office/drawing/2014/main" id="{C73B1EBD-D5F2-4C17-824C-B5CAF6FAD5FC}"/>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524000" y="1490663"/>
            <a:ext cx="6553200" cy="4486275"/>
          </a:xfr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2E4A15FD-EBB7-4B20-87AF-A926CA664380}"/>
              </a:ext>
            </a:extLst>
          </p:cNvPr>
          <p:cNvSpPr>
            <a:spLocks noGrp="1"/>
          </p:cNvSpPr>
          <p:nvPr>
            <p:ph type="title"/>
          </p:nvPr>
        </p:nvSpPr>
        <p:spPr>
          <a:xfrm>
            <a:off x="914400" y="685800"/>
            <a:ext cx="7772400" cy="1676400"/>
          </a:xfrm>
        </p:spPr>
        <p:txBody>
          <a:bodyPr/>
          <a:lstStyle/>
          <a:p>
            <a:pPr eaLnBrk="1" hangingPunct="1"/>
            <a:br>
              <a:rPr lang="en-IN" altLang="en-US" b="1"/>
            </a:br>
            <a:br>
              <a:rPr lang="en-IN" altLang="en-US" b="1"/>
            </a:br>
            <a:br>
              <a:rPr lang="en-IN" altLang="en-US" b="1"/>
            </a:br>
            <a:r>
              <a:rPr lang="en-IN" altLang="en-US" b="1"/>
              <a:t>Integrated Viruses and Replacements </a:t>
            </a:r>
            <a:endParaRPr lang="en-IN" altLang="en-US"/>
          </a:p>
        </p:txBody>
      </p:sp>
      <p:sp>
        <p:nvSpPr>
          <p:cNvPr id="48131" name="Content Placeholder 2">
            <a:extLst>
              <a:ext uri="{FF2B5EF4-FFF2-40B4-BE49-F238E27FC236}">
                <a16:creationId xmlns:a16="http://schemas.microsoft.com/office/drawing/2014/main" id="{9FE0DEE9-06E9-4386-A1DC-6538B63EE702}"/>
              </a:ext>
            </a:extLst>
          </p:cNvPr>
          <p:cNvSpPr>
            <a:spLocks noGrp="1"/>
          </p:cNvSpPr>
          <p:nvPr>
            <p:ph sz="quarter" idx="1"/>
          </p:nvPr>
        </p:nvSpPr>
        <p:spPr>
          <a:xfrm>
            <a:off x="533400" y="2438400"/>
            <a:ext cx="8229600" cy="3916363"/>
          </a:xfrm>
        </p:spPr>
        <p:txBody>
          <a:bodyPr/>
          <a:lstStyle/>
          <a:p>
            <a:pPr algn="just" eaLnBrk="1" hangingPunct="1"/>
            <a:r>
              <a:rPr lang="en-IN" altLang="en-US" sz="2400">
                <a:latin typeface="Times New Roman" panose="02020603050405020304" pitchFamily="18" charset="0"/>
              </a:rPr>
              <a:t>A third situation occurs when the </a:t>
            </a:r>
            <a:r>
              <a:rPr lang="en-IN" altLang="en-US" sz="2400">
                <a:solidFill>
                  <a:srgbClr val="FF0000"/>
                </a:solidFill>
                <a:latin typeface="Times New Roman" panose="02020603050405020304" pitchFamily="18" charset="0"/>
              </a:rPr>
              <a:t>virus replaces some of its target, integrating itself into the original code </a:t>
            </a:r>
            <a:r>
              <a:rPr lang="en-IN" altLang="en-US" sz="2400">
                <a:latin typeface="Times New Roman" panose="02020603050405020304" pitchFamily="18" charset="0"/>
              </a:rPr>
              <a:t>of the target. </a:t>
            </a:r>
          </a:p>
          <a:p>
            <a:pPr algn="just" eaLnBrk="1" hangingPunct="1"/>
            <a:endParaRPr lang="en-IN" altLang="en-US" sz="2400">
              <a:latin typeface="Times New Roman" panose="02020603050405020304" pitchFamily="18" charset="0"/>
            </a:endParaRPr>
          </a:p>
          <a:p>
            <a:pPr algn="just" eaLnBrk="1" hangingPunct="1"/>
            <a:r>
              <a:rPr lang="en-IN" altLang="en-US" sz="2400">
                <a:latin typeface="Times New Roman" panose="02020603050405020304" pitchFamily="18" charset="0"/>
              </a:rPr>
              <a:t>The virus writer has </a:t>
            </a:r>
            <a:r>
              <a:rPr lang="en-IN" altLang="en-US" sz="2400">
                <a:solidFill>
                  <a:srgbClr val="FF0000"/>
                </a:solidFill>
                <a:latin typeface="Times New Roman" panose="02020603050405020304" pitchFamily="18" charset="0"/>
              </a:rPr>
              <a:t>to know the exact structure </a:t>
            </a:r>
            <a:r>
              <a:rPr lang="en-IN" altLang="en-US" sz="2400">
                <a:latin typeface="Times New Roman" panose="02020603050405020304" pitchFamily="18" charset="0"/>
              </a:rPr>
              <a:t>of the original program to know </a:t>
            </a:r>
            <a:r>
              <a:rPr lang="en-IN" altLang="en-US" sz="2400">
                <a:solidFill>
                  <a:srgbClr val="FF0000"/>
                </a:solidFill>
                <a:latin typeface="Times New Roman" panose="02020603050405020304" pitchFamily="18" charset="0"/>
              </a:rPr>
              <a:t>where to insert </a:t>
            </a:r>
            <a:r>
              <a:rPr lang="en-IN" altLang="en-US" sz="2400">
                <a:latin typeface="Times New Roman" panose="02020603050405020304" pitchFamily="18" charset="0"/>
              </a:rPr>
              <a:t>which pieces of the virus.</a:t>
            </a:r>
          </a:p>
          <a:p>
            <a:pPr algn="just" eaLnBrk="1" hangingPunct="1"/>
            <a:endParaRPr lang="en-IN" altLang="en-US" sz="2400">
              <a:latin typeface="Times New Roman" panose="02020603050405020304" pitchFamily="18" charset="0"/>
            </a:endParaRPr>
          </a:p>
          <a:p>
            <a:pPr algn="just" eaLnBrk="1" hangingPunct="1"/>
            <a:r>
              <a:rPr lang="en-IN" altLang="en-US" sz="2400">
                <a:solidFill>
                  <a:srgbClr val="FF0000"/>
                </a:solidFill>
                <a:latin typeface="Times New Roman" panose="02020603050405020304" pitchFamily="18" charset="0"/>
              </a:rPr>
              <a:t>Finally, the virus can replace </a:t>
            </a:r>
            <a:r>
              <a:rPr lang="en-IN" altLang="en-US" sz="2400">
                <a:latin typeface="Times New Roman" panose="02020603050405020304" pitchFamily="18" charset="0"/>
              </a:rPr>
              <a:t>the entire target, </a:t>
            </a:r>
            <a:r>
              <a:rPr lang="en-IN" altLang="en-US" sz="2400">
                <a:solidFill>
                  <a:srgbClr val="FF0000"/>
                </a:solidFill>
                <a:latin typeface="Times New Roman" panose="02020603050405020304" pitchFamily="18" charset="0"/>
              </a:rPr>
              <a:t>either mimicking the effect of the target or ignoring the expected effect of the target</a:t>
            </a:r>
            <a:r>
              <a:rPr lang="en-IN" altLang="en-US" sz="2400">
                <a:latin typeface="Times New Roman" panose="02020603050405020304" pitchFamily="18" charset="0"/>
              </a:rPr>
              <a:t> and performing only the virus effect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6684AA33-A804-4A55-9B08-2DB597989E37}"/>
              </a:ext>
            </a:extLst>
          </p:cNvPr>
          <p:cNvSpPr>
            <a:spLocks noGrp="1"/>
          </p:cNvSpPr>
          <p:nvPr>
            <p:ph type="title"/>
          </p:nvPr>
        </p:nvSpPr>
        <p:spPr/>
        <p:txBody>
          <a:bodyPr/>
          <a:lstStyle/>
          <a:p>
            <a:pPr eaLnBrk="1" hangingPunct="1"/>
            <a:endParaRPr lang="en-IN" altLang="en-US"/>
          </a:p>
        </p:txBody>
      </p:sp>
      <p:pic>
        <p:nvPicPr>
          <p:cNvPr id="49155" name="Picture 2">
            <a:extLst>
              <a:ext uri="{FF2B5EF4-FFF2-40B4-BE49-F238E27FC236}">
                <a16:creationId xmlns:a16="http://schemas.microsoft.com/office/drawing/2014/main" id="{3F44AF8F-6F35-4B9C-8DA5-5C165267CE8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790700" y="1943100"/>
            <a:ext cx="6019800" cy="3581400"/>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C2A3A39A-FEB1-4F18-9851-456A582473F8}"/>
              </a:ext>
            </a:extLst>
          </p:cNvPr>
          <p:cNvSpPr>
            <a:spLocks noGrp="1"/>
          </p:cNvSpPr>
          <p:nvPr>
            <p:ph type="title"/>
          </p:nvPr>
        </p:nvSpPr>
        <p:spPr>
          <a:xfrm>
            <a:off x="381000" y="209550"/>
            <a:ext cx="8229600" cy="914400"/>
          </a:xfrm>
        </p:spPr>
        <p:txBody>
          <a:bodyPr/>
          <a:lstStyle/>
          <a:p>
            <a:pPr eaLnBrk="1" hangingPunct="1"/>
            <a:r>
              <a:rPr lang="en-US" altLang="en-US" sz="3200">
                <a:solidFill>
                  <a:srgbClr val="FF0000"/>
                </a:solidFill>
              </a:rPr>
              <a:t>How viruses gain control</a:t>
            </a:r>
          </a:p>
        </p:txBody>
      </p:sp>
      <p:sp>
        <p:nvSpPr>
          <p:cNvPr id="50179" name="Content Placeholder 2">
            <a:extLst>
              <a:ext uri="{FF2B5EF4-FFF2-40B4-BE49-F238E27FC236}">
                <a16:creationId xmlns:a16="http://schemas.microsoft.com/office/drawing/2014/main" id="{64C093FF-5A73-4CA0-BE31-52FFE659EBE4}"/>
              </a:ext>
            </a:extLst>
          </p:cNvPr>
          <p:cNvSpPr>
            <a:spLocks noGrp="1"/>
          </p:cNvSpPr>
          <p:nvPr>
            <p:ph sz="quarter" idx="1"/>
          </p:nvPr>
        </p:nvSpPr>
        <p:spPr>
          <a:xfrm>
            <a:off x="304800" y="1198563"/>
            <a:ext cx="8077200" cy="4821237"/>
          </a:xfrm>
        </p:spPr>
        <p:txBody>
          <a:bodyPr/>
          <a:lstStyle/>
          <a:p>
            <a:pPr eaLnBrk="1" hangingPunct="1"/>
            <a:r>
              <a:rPr lang="en-US" altLang="en-US" sz="2400">
                <a:latin typeface="Times New Roman" panose="02020603050405020304" pitchFamily="18" charset="0"/>
                <a:cs typeface="Times New Roman" panose="02020603050405020304" pitchFamily="18" charset="0"/>
              </a:rPr>
              <a:t>The virus V has to be invoked instead of the target (T).</a:t>
            </a:r>
          </a:p>
          <a:p>
            <a:pPr eaLnBrk="1" hangingPunct="1"/>
            <a:endParaRPr lang="en-US" altLang="en-US" sz="2400">
              <a:latin typeface="Times New Roman" panose="02020603050405020304" pitchFamily="18" charset="0"/>
              <a:cs typeface="Times New Roman" panose="02020603050405020304" pitchFamily="18" charset="0"/>
            </a:endParaRPr>
          </a:p>
          <a:p>
            <a:pPr eaLnBrk="1" hangingPunct="1"/>
            <a:r>
              <a:rPr lang="en-US" altLang="en-US" sz="2400">
                <a:latin typeface="Times New Roman" panose="02020603050405020304" pitchFamily="18" charset="0"/>
                <a:cs typeface="Times New Roman" panose="02020603050405020304" pitchFamily="18" charset="0"/>
              </a:rPr>
              <a:t>Virus (V) modify/overwrite the program (T) in storage.</a:t>
            </a:r>
          </a:p>
          <a:p>
            <a:pPr eaLnBrk="1" hangingPunct="1"/>
            <a:endParaRPr lang="en-US" altLang="en-US" sz="2400">
              <a:latin typeface="Times New Roman" panose="02020603050405020304" pitchFamily="18" charset="0"/>
              <a:cs typeface="Times New Roman" panose="02020603050405020304" pitchFamily="18" charset="0"/>
            </a:endParaRPr>
          </a:p>
          <a:p>
            <a:pPr eaLnBrk="1" hangingPunct="1"/>
            <a:r>
              <a:rPr lang="en-US" altLang="en-US" sz="2400">
                <a:latin typeface="Times New Roman" panose="02020603050405020304" pitchFamily="18" charset="0"/>
                <a:cs typeface="Times New Roman" panose="02020603050405020304" pitchFamily="18" charset="0"/>
              </a:rPr>
              <a:t>Virus can change file pointer in file table for itself to be located instead of T.</a:t>
            </a:r>
          </a:p>
          <a:p>
            <a:pPr lvl="1" eaLnBrk="1" hangingPunct="1"/>
            <a:endParaRPr lang="en-US" alt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FA91AA4E-4503-4E2F-9122-A1FC1AFFDC97}"/>
              </a:ext>
            </a:extLst>
          </p:cNvPr>
          <p:cNvSpPr>
            <a:spLocks noGrp="1"/>
          </p:cNvSpPr>
          <p:nvPr>
            <p:ph type="title"/>
          </p:nvPr>
        </p:nvSpPr>
        <p:spPr>
          <a:xfrm>
            <a:off x="381000" y="228600"/>
            <a:ext cx="8229600" cy="914400"/>
          </a:xfrm>
        </p:spPr>
        <p:txBody>
          <a:bodyPr/>
          <a:lstStyle/>
          <a:p>
            <a:pPr eaLnBrk="1" hangingPunct="1"/>
            <a:r>
              <a:rPr lang="en-US" altLang="en-US" sz="3200"/>
              <a:t>How viruses gain control</a:t>
            </a:r>
          </a:p>
        </p:txBody>
      </p:sp>
      <p:sp>
        <p:nvSpPr>
          <p:cNvPr id="52227" name="Content Placeholder 4">
            <a:extLst>
              <a:ext uri="{FF2B5EF4-FFF2-40B4-BE49-F238E27FC236}">
                <a16:creationId xmlns:a16="http://schemas.microsoft.com/office/drawing/2014/main" id="{ACBF0D88-390C-4F4D-A94F-5C85A0C6FD4C}"/>
              </a:ext>
            </a:extLst>
          </p:cNvPr>
          <p:cNvSpPr>
            <a:spLocks noGrp="1"/>
          </p:cNvSpPr>
          <p:nvPr>
            <p:ph sz="quarter" idx="1"/>
          </p:nvPr>
        </p:nvSpPr>
        <p:spPr/>
        <p:txBody>
          <a:bodyPr/>
          <a:lstStyle/>
          <a:p>
            <a:pPr eaLnBrk="1" hangingPunct="1"/>
            <a:endParaRPr lang="en-SG" altLang="en-US"/>
          </a:p>
        </p:txBody>
      </p:sp>
      <p:pic>
        <p:nvPicPr>
          <p:cNvPr id="52228" name="Picture 4">
            <a:extLst>
              <a:ext uri="{FF2B5EF4-FFF2-40B4-BE49-F238E27FC236}">
                <a16:creationId xmlns:a16="http://schemas.microsoft.com/office/drawing/2014/main" id="{7E165B1B-DF4E-4000-8E44-516E32DA30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8001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7695630F-7F02-4D8D-9421-73CAB5B4D38C}"/>
              </a:ext>
            </a:extLst>
          </p:cNvPr>
          <p:cNvSpPr>
            <a:spLocks noGrp="1"/>
          </p:cNvSpPr>
          <p:nvPr>
            <p:ph type="title"/>
          </p:nvPr>
        </p:nvSpPr>
        <p:spPr/>
        <p:txBody>
          <a:bodyPr/>
          <a:lstStyle/>
          <a:p>
            <a:pPr eaLnBrk="1" hangingPunct="1"/>
            <a:r>
              <a:rPr lang="en-US" altLang="en-US"/>
              <a:t>Home for viruses</a:t>
            </a:r>
            <a:endParaRPr lang="en-IN" altLang="en-US"/>
          </a:p>
        </p:txBody>
      </p:sp>
      <p:sp>
        <p:nvSpPr>
          <p:cNvPr id="54275" name="Content Placeholder 2">
            <a:extLst>
              <a:ext uri="{FF2B5EF4-FFF2-40B4-BE49-F238E27FC236}">
                <a16:creationId xmlns:a16="http://schemas.microsoft.com/office/drawing/2014/main" id="{B60E4566-A317-4A79-8D69-872AF1354DC3}"/>
              </a:ext>
            </a:extLst>
          </p:cNvPr>
          <p:cNvSpPr>
            <a:spLocks noGrp="1"/>
          </p:cNvSpPr>
          <p:nvPr>
            <p:ph sz="quarter" idx="1"/>
          </p:nvPr>
        </p:nvSpPr>
        <p:spPr/>
        <p:txBody>
          <a:bodyPr/>
          <a:lstStyle/>
          <a:p>
            <a:pPr algn="just" eaLnBrk="1" hangingPunct="1"/>
            <a:r>
              <a:rPr lang="en-IN" altLang="en-US"/>
              <a:t>It is hard to detect. </a:t>
            </a:r>
          </a:p>
          <a:p>
            <a:pPr algn="just" eaLnBrk="1" hangingPunct="1"/>
            <a:r>
              <a:rPr lang="en-IN" altLang="en-US"/>
              <a:t>It is not easily destroyed or deactivated. </a:t>
            </a:r>
          </a:p>
          <a:p>
            <a:pPr algn="just" eaLnBrk="1" hangingPunct="1"/>
            <a:r>
              <a:rPr lang="en-IN" altLang="en-US"/>
              <a:t>It spreads infection widely. </a:t>
            </a:r>
          </a:p>
          <a:p>
            <a:pPr algn="just" eaLnBrk="1" hangingPunct="1"/>
            <a:r>
              <a:rPr lang="en-IN" altLang="en-US"/>
              <a:t> It can reinfect its home program or other programs. </a:t>
            </a:r>
          </a:p>
          <a:p>
            <a:pPr algn="just" eaLnBrk="1" hangingPunct="1"/>
            <a:r>
              <a:rPr lang="en-IN" altLang="en-US"/>
              <a:t>It is easy to create. </a:t>
            </a:r>
          </a:p>
          <a:p>
            <a:pPr algn="just" eaLnBrk="1" hangingPunct="1"/>
            <a:r>
              <a:rPr lang="en-IN" altLang="en-US"/>
              <a:t>It is machine independent and operating system independent </a:t>
            </a:r>
          </a:p>
          <a:p>
            <a:pPr eaLnBrk="1" hangingPunct="1"/>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a:extLst>
              <a:ext uri="{FF2B5EF4-FFF2-40B4-BE49-F238E27FC236}">
                <a16:creationId xmlns:a16="http://schemas.microsoft.com/office/drawing/2014/main" id="{7E82E121-6AE7-4B3E-A330-14DC7C8D5902}"/>
              </a:ext>
            </a:extLst>
          </p:cNvPr>
          <p:cNvSpPr>
            <a:spLocks noGrp="1" noChangeArrowheads="1"/>
          </p:cNvSpPr>
          <p:nvPr>
            <p:ph type="body" idx="1"/>
          </p:nvPr>
        </p:nvSpPr>
        <p:spPr/>
        <p:txBody>
          <a:bodyPr/>
          <a:lstStyle/>
          <a:p>
            <a:pPr eaLnBrk="1" hangingPunct="1">
              <a:lnSpc>
                <a:spcPct val="90000"/>
              </a:lnSpc>
            </a:pPr>
            <a:r>
              <a:rPr lang="en-GB" altLang="en-US" sz="2800"/>
              <a:t>Depends on whom you ask</a:t>
            </a:r>
          </a:p>
          <a:p>
            <a:pPr lvl="1" eaLnBrk="1" hangingPunct="1">
              <a:lnSpc>
                <a:spcPct val="90000"/>
              </a:lnSpc>
            </a:pPr>
            <a:r>
              <a:rPr lang="en-GB" altLang="en-US"/>
              <a:t> user </a:t>
            </a:r>
          </a:p>
          <a:p>
            <a:pPr lvl="1" eaLnBrk="1" hangingPunct="1">
              <a:lnSpc>
                <a:spcPct val="90000"/>
              </a:lnSpc>
            </a:pPr>
            <a:r>
              <a:rPr lang="en-GB" altLang="en-US"/>
              <a:t> programmer </a:t>
            </a:r>
          </a:p>
          <a:p>
            <a:pPr lvl="1" eaLnBrk="1" hangingPunct="1">
              <a:lnSpc>
                <a:spcPct val="90000"/>
              </a:lnSpc>
            </a:pPr>
            <a:r>
              <a:rPr lang="en-GB" altLang="en-US"/>
              <a:t> manager - conformance to all specifications</a:t>
            </a:r>
          </a:p>
          <a:p>
            <a:pPr eaLnBrk="1" hangingPunct="1">
              <a:lnSpc>
                <a:spcPct val="90000"/>
              </a:lnSpc>
            </a:pPr>
            <a:endParaRPr lang="en-GB" altLang="en-US" sz="2800"/>
          </a:p>
          <a:p>
            <a:pPr eaLnBrk="1" hangingPunct="1">
              <a:lnSpc>
                <a:spcPct val="90000"/>
              </a:lnSpc>
            </a:pPr>
            <a:r>
              <a:rPr lang="en-GB" altLang="en-US" sz="2800"/>
              <a:t> Developmental criteria for program security include:</a:t>
            </a:r>
          </a:p>
          <a:p>
            <a:pPr lvl="1" eaLnBrk="1" hangingPunct="1">
              <a:lnSpc>
                <a:spcPct val="90000"/>
              </a:lnSpc>
            </a:pPr>
            <a:r>
              <a:rPr lang="en-GB" altLang="en-US"/>
              <a:t> Correctness of security &amp; other requirements</a:t>
            </a:r>
          </a:p>
          <a:p>
            <a:pPr lvl="1" eaLnBrk="1" hangingPunct="1">
              <a:lnSpc>
                <a:spcPct val="90000"/>
              </a:lnSpc>
            </a:pPr>
            <a:r>
              <a:rPr lang="en-GB" altLang="en-US"/>
              <a:t> Correctness of implementation</a:t>
            </a:r>
          </a:p>
          <a:p>
            <a:pPr lvl="1" eaLnBrk="1" hangingPunct="1">
              <a:lnSpc>
                <a:spcPct val="90000"/>
              </a:lnSpc>
            </a:pPr>
            <a:r>
              <a:rPr lang="en-GB" altLang="en-US"/>
              <a:t> Correctness of testing</a:t>
            </a:r>
          </a:p>
        </p:txBody>
      </p:sp>
      <p:sp>
        <p:nvSpPr>
          <p:cNvPr id="1583110" name="Rectangle 6">
            <a:extLst>
              <a:ext uri="{FF2B5EF4-FFF2-40B4-BE49-F238E27FC236}">
                <a16:creationId xmlns:a16="http://schemas.microsoft.com/office/drawing/2014/main" id="{C2D159CD-E6E7-4809-9AFD-F2D121A3E23F}"/>
              </a:ext>
            </a:extLst>
          </p:cNvPr>
          <p:cNvSpPr>
            <a:spLocks noGrp="1" noChangeArrowheads="1"/>
          </p:cNvSpPr>
          <p:nvPr>
            <p:ph type="title"/>
          </p:nvPr>
        </p:nvSpPr>
        <p:spPr/>
        <p:txBody>
          <a:bodyPr>
            <a:normAutofit/>
          </a:bodyPr>
          <a:lstStyle/>
          <a:p>
            <a:pPr eaLnBrk="1" fontAlgn="auto" hangingPunct="1">
              <a:spcAft>
                <a:spcPts val="0"/>
              </a:spcAft>
              <a:defRPr/>
            </a:pPr>
            <a:r>
              <a:rPr lang="en-GB">
                <a:effectLst>
                  <a:outerShdw blurRad="38100" dist="38100" dir="2700000" algn="tl">
                    <a:srgbClr val="C0C0C0"/>
                  </a:outerShdw>
                </a:effectLst>
              </a:rPr>
              <a:t>What is Program Security?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3C38F2D4-8A83-4620-A96F-6D812B8D86A8}"/>
              </a:ext>
            </a:extLst>
          </p:cNvPr>
          <p:cNvSpPr>
            <a:spLocks noGrp="1"/>
          </p:cNvSpPr>
          <p:nvPr>
            <p:ph type="title"/>
          </p:nvPr>
        </p:nvSpPr>
        <p:spPr/>
        <p:txBody>
          <a:bodyPr/>
          <a:lstStyle/>
          <a:p>
            <a:pPr eaLnBrk="1" hangingPunct="1"/>
            <a:r>
              <a:rPr lang="en-US" altLang="en-US">
                <a:solidFill>
                  <a:srgbClr val="FF0000"/>
                </a:solidFill>
              </a:rPr>
              <a:t>Types of viruses</a:t>
            </a:r>
            <a:endParaRPr lang="en-IN" altLang="en-US">
              <a:solidFill>
                <a:srgbClr val="FF0000"/>
              </a:solidFill>
            </a:endParaRPr>
          </a:p>
        </p:txBody>
      </p:sp>
      <p:sp>
        <p:nvSpPr>
          <p:cNvPr id="51203" name="Content Placeholder 2">
            <a:extLst>
              <a:ext uri="{FF2B5EF4-FFF2-40B4-BE49-F238E27FC236}">
                <a16:creationId xmlns:a16="http://schemas.microsoft.com/office/drawing/2014/main" id="{C0684C42-4E15-4949-B83B-040218918B03}"/>
              </a:ext>
            </a:extLst>
          </p:cNvPr>
          <p:cNvSpPr>
            <a:spLocks noGrp="1"/>
          </p:cNvSpPr>
          <p:nvPr>
            <p:ph sz="quarter" idx="1"/>
          </p:nvPr>
        </p:nvSpPr>
        <p:spPr/>
        <p:txBody>
          <a:bodyPr/>
          <a:lstStyle/>
          <a:p>
            <a:pPr marL="514350" indent="-514350" eaLnBrk="1" hangingPunct="1">
              <a:buFont typeface="+mj-lt"/>
              <a:buAutoNum type="arabicPeriod"/>
              <a:defRPr/>
            </a:pPr>
            <a:r>
              <a:rPr lang="en-US" altLang="en-US" dirty="0"/>
              <a:t>One time execution</a:t>
            </a:r>
          </a:p>
          <a:p>
            <a:pPr marL="514350" indent="-514350" eaLnBrk="1" hangingPunct="1">
              <a:buFont typeface="+mj-lt"/>
              <a:buAutoNum type="arabicPeriod"/>
              <a:defRPr/>
            </a:pPr>
            <a:r>
              <a:rPr lang="en-US" altLang="en-US" dirty="0"/>
              <a:t>Boot sector viruses</a:t>
            </a:r>
          </a:p>
          <a:p>
            <a:pPr marL="514350" indent="-514350" eaLnBrk="1" hangingPunct="1">
              <a:buFont typeface="+mj-lt"/>
              <a:buAutoNum type="arabicPeriod"/>
              <a:defRPr/>
            </a:pPr>
            <a:r>
              <a:rPr lang="en-US" altLang="en-US" dirty="0"/>
              <a:t>Memory resident viruses</a:t>
            </a:r>
          </a:p>
          <a:p>
            <a:pPr marL="514350" indent="-514350" eaLnBrk="1" hangingPunct="1">
              <a:buFont typeface="+mj-lt"/>
              <a:buAutoNum type="arabicPeriod"/>
              <a:defRPr/>
            </a:pPr>
            <a:r>
              <a:rPr lang="en-US" altLang="en-US" dirty="0"/>
              <a:t>Document viruses</a:t>
            </a:r>
          </a:p>
          <a:p>
            <a:pPr eaLnBrk="1" hangingPunct="1">
              <a:defRPr/>
            </a:pPr>
            <a:endParaRPr lang="en-US" altLang="en-US" dirty="0"/>
          </a:p>
          <a:p>
            <a:pPr eaLnBrk="1" hangingPunct="1">
              <a:defRPr/>
            </a:pPr>
            <a:endParaRPr lang="en-I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58B66117-69A3-418B-A532-ECFBD7991267}"/>
              </a:ext>
            </a:extLst>
          </p:cNvPr>
          <p:cNvSpPr>
            <a:spLocks noGrp="1"/>
          </p:cNvSpPr>
          <p:nvPr>
            <p:ph type="title"/>
          </p:nvPr>
        </p:nvSpPr>
        <p:spPr/>
        <p:txBody>
          <a:bodyPr/>
          <a:lstStyle/>
          <a:p>
            <a:pPr eaLnBrk="1" hangingPunct="1"/>
            <a:r>
              <a:rPr lang="en-IN" altLang="en-US" b="1"/>
              <a:t>One-Time Execution</a:t>
            </a:r>
            <a:endParaRPr lang="en-IN" altLang="en-US"/>
          </a:p>
        </p:txBody>
      </p:sp>
      <p:sp>
        <p:nvSpPr>
          <p:cNvPr id="56323" name="Content Placeholder 2">
            <a:extLst>
              <a:ext uri="{FF2B5EF4-FFF2-40B4-BE49-F238E27FC236}">
                <a16:creationId xmlns:a16="http://schemas.microsoft.com/office/drawing/2014/main" id="{3ACB306E-33FB-4A97-B8F8-B6B5C1BD1F3E}"/>
              </a:ext>
            </a:extLst>
          </p:cNvPr>
          <p:cNvSpPr>
            <a:spLocks noGrp="1"/>
          </p:cNvSpPr>
          <p:nvPr>
            <p:ph sz="quarter" idx="1"/>
          </p:nvPr>
        </p:nvSpPr>
        <p:spPr/>
        <p:txBody>
          <a:bodyPr/>
          <a:lstStyle/>
          <a:p>
            <a:pPr algn="just" eaLnBrk="1" hangingPunct="1"/>
            <a:r>
              <a:rPr lang="en-IN" altLang="en-US"/>
              <a:t>The majority of viruses today </a:t>
            </a:r>
            <a:r>
              <a:rPr lang="en-IN" altLang="en-US">
                <a:solidFill>
                  <a:srgbClr val="FF0000"/>
                </a:solidFill>
              </a:rPr>
              <a:t>execute only once,</a:t>
            </a:r>
            <a:r>
              <a:rPr lang="en-IN" altLang="en-US"/>
              <a:t> </a:t>
            </a:r>
            <a:r>
              <a:rPr lang="en-IN" altLang="en-US">
                <a:solidFill>
                  <a:srgbClr val="FF0000"/>
                </a:solidFill>
              </a:rPr>
              <a:t>spreading their infection and causing their effect </a:t>
            </a:r>
            <a:r>
              <a:rPr lang="en-IN" altLang="en-US"/>
              <a:t>in that one execution. </a:t>
            </a:r>
          </a:p>
          <a:p>
            <a:pPr algn="just" eaLnBrk="1" hangingPunct="1"/>
            <a:endParaRPr lang="en-IN" altLang="en-US"/>
          </a:p>
          <a:p>
            <a:pPr algn="just" eaLnBrk="1" hangingPunct="1"/>
            <a:r>
              <a:rPr lang="en-IN" altLang="en-US"/>
              <a:t>A virus often arrives as an e-mail attachment of a document virus. </a:t>
            </a:r>
          </a:p>
          <a:p>
            <a:pPr algn="just" eaLnBrk="1" hangingPunct="1"/>
            <a:endParaRPr lang="en-IN" altLang="en-US"/>
          </a:p>
          <a:p>
            <a:pPr algn="just" eaLnBrk="1" hangingPunct="1"/>
            <a:r>
              <a:rPr lang="en-IN" altLang="en-US"/>
              <a:t>It is executed just by being opened.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04968221-A3BD-482C-A2F1-3D07206D0CE3}"/>
              </a:ext>
            </a:extLst>
          </p:cNvPr>
          <p:cNvSpPr>
            <a:spLocks noGrp="1"/>
          </p:cNvSpPr>
          <p:nvPr>
            <p:ph type="title"/>
          </p:nvPr>
        </p:nvSpPr>
        <p:spPr>
          <a:xfrm>
            <a:off x="457200" y="274638"/>
            <a:ext cx="8229600" cy="944562"/>
          </a:xfrm>
        </p:spPr>
        <p:txBody>
          <a:bodyPr/>
          <a:lstStyle/>
          <a:p>
            <a:pPr eaLnBrk="1" hangingPunct="1"/>
            <a:r>
              <a:rPr lang="en-IN" altLang="en-US"/>
              <a:t>Boot Sector Viruses</a:t>
            </a:r>
          </a:p>
        </p:txBody>
      </p:sp>
      <p:sp>
        <p:nvSpPr>
          <p:cNvPr id="57347" name="Content Placeholder 2">
            <a:extLst>
              <a:ext uri="{FF2B5EF4-FFF2-40B4-BE49-F238E27FC236}">
                <a16:creationId xmlns:a16="http://schemas.microsoft.com/office/drawing/2014/main" id="{94FB1B51-D535-422A-A083-9419E504B06F}"/>
              </a:ext>
            </a:extLst>
          </p:cNvPr>
          <p:cNvSpPr>
            <a:spLocks noGrp="1"/>
          </p:cNvSpPr>
          <p:nvPr>
            <p:ph sz="quarter" idx="1"/>
          </p:nvPr>
        </p:nvSpPr>
        <p:spPr/>
        <p:txBody>
          <a:bodyPr/>
          <a:lstStyle/>
          <a:p>
            <a:pPr algn="just" eaLnBrk="1" hangingPunct="1"/>
            <a:r>
              <a:rPr lang="en-IN" altLang="en-US" sz="2400">
                <a:latin typeface="Times New Roman" panose="02020603050405020304" pitchFamily="18" charset="0"/>
              </a:rPr>
              <a:t>A special case of virus attachment</a:t>
            </a:r>
          </a:p>
          <a:p>
            <a:pPr algn="just" eaLnBrk="1" hangingPunct="1"/>
            <a:endParaRPr lang="en-IN" altLang="en-US" sz="2400">
              <a:latin typeface="Times New Roman" panose="02020603050405020304" pitchFamily="18" charset="0"/>
            </a:endParaRPr>
          </a:p>
          <a:p>
            <a:pPr algn="just" eaLnBrk="1" hangingPunct="1"/>
            <a:r>
              <a:rPr lang="en-IN" altLang="en-US" sz="2400">
                <a:latin typeface="Times New Roman" panose="02020603050405020304" pitchFamily="18" charset="0"/>
              </a:rPr>
              <a:t>When a computer is started, control begins with firmware that determines which hardware components are present, tests them, and transfers control to an operating system.</a:t>
            </a:r>
          </a:p>
          <a:p>
            <a:pPr algn="just" eaLnBrk="1" hangingPunct="1"/>
            <a:endParaRPr lang="en-IN" altLang="en-US" sz="2400">
              <a:latin typeface="Times New Roman" panose="02020603050405020304" pitchFamily="18" charset="0"/>
            </a:endParaRPr>
          </a:p>
          <a:p>
            <a:pPr algn="just" eaLnBrk="1" hangingPunct="1"/>
            <a:r>
              <a:rPr lang="en-IN" altLang="en-US" sz="2400">
                <a:latin typeface="Times New Roman" panose="02020603050405020304" pitchFamily="18" charset="0"/>
              </a:rPr>
              <a:t>The operating system is software stored on disk. </a:t>
            </a:r>
            <a:r>
              <a:rPr lang="en-IN" altLang="en-US" sz="2400">
                <a:solidFill>
                  <a:srgbClr val="FF0000"/>
                </a:solidFill>
                <a:latin typeface="Times New Roman" panose="02020603050405020304" pitchFamily="18" charset="0"/>
              </a:rPr>
              <a:t>Code copies the operating system from disk to memory and transfers control to it;</a:t>
            </a:r>
            <a:r>
              <a:rPr lang="en-IN" altLang="en-US" sz="2400">
                <a:latin typeface="Times New Roman" panose="02020603050405020304" pitchFamily="18" charset="0"/>
              </a:rPr>
              <a:t> this copying is called the bootstrap (often boot) load.</a:t>
            </a:r>
          </a:p>
          <a:p>
            <a:pPr algn="just" eaLnBrk="1" hangingPunct="1"/>
            <a:endParaRPr lang="en-IN" altLang="en-US" sz="240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79EF738A-38AB-4B11-B4EF-17AC868D7452}"/>
              </a:ext>
            </a:extLst>
          </p:cNvPr>
          <p:cNvSpPr>
            <a:spLocks noGrp="1"/>
          </p:cNvSpPr>
          <p:nvPr>
            <p:ph type="title"/>
          </p:nvPr>
        </p:nvSpPr>
        <p:spPr>
          <a:xfrm>
            <a:off x="457200" y="274638"/>
            <a:ext cx="8229600" cy="715962"/>
          </a:xfrm>
        </p:spPr>
        <p:txBody>
          <a:bodyPr/>
          <a:lstStyle/>
          <a:p>
            <a:pPr eaLnBrk="1" hangingPunct="1"/>
            <a:r>
              <a:rPr lang="en-IN" altLang="en-US"/>
              <a:t>Boot Sector Viruses</a:t>
            </a:r>
          </a:p>
        </p:txBody>
      </p:sp>
      <p:sp>
        <p:nvSpPr>
          <p:cNvPr id="58371" name="Content Placeholder 2">
            <a:extLst>
              <a:ext uri="{FF2B5EF4-FFF2-40B4-BE49-F238E27FC236}">
                <a16:creationId xmlns:a16="http://schemas.microsoft.com/office/drawing/2014/main" id="{B00CBC5E-28BC-4596-9E54-43A75E22DE0C}"/>
              </a:ext>
            </a:extLst>
          </p:cNvPr>
          <p:cNvSpPr>
            <a:spLocks noGrp="1"/>
          </p:cNvSpPr>
          <p:nvPr>
            <p:ph sz="quarter" idx="1"/>
          </p:nvPr>
        </p:nvSpPr>
        <p:spPr>
          <a:xfrm>
            <a:off x="457200" y="990600"/>
            <a:ext cx="8229600" cy="5135563"/>
          </a:xfrm>
        </p:spPr>
        <p:txBody>
          <a:bodyPr/>
          <a:lstStyle/>
          <a:p>
            <a:pPr algn="just" eaLnBrk="1" hangingPunct="1"/>
            <a:r>
              <a:rPr lang="en-IN" altLang="en-US" sz="2400">
                <a:latin typeface="Times New Roman" panose="02020603050405020304" pitchFamily="18" charset="0"/>
              </a:rPr>
              <a:t>To allow for </a:t>
            </a:r>
            <a:r>
              <a:rPr lang="en-IN" altLang="en-US" sz="2400">
                <a:solidFill>
                  <a:srgbClr val="FF0000"/>
                </a:solidFill>
                <a:latin typeface="Times New Roman" panose="02020603050405020304" pitchFamily="18" charset="0"/>
              </a:rPr>
              <a:t>change, expansion, and uncertainty</a:t>
            </a:r>
            <a:r>
              <a:rPr lang="en-IN" altLang="en-US" sz="2400">
                <a:latin typeface="Times New Roman" panose="02020603050405020304" pitchFamily="18" charset="0"/>
              </a:rPr>
              <a:t>, </a:t>
            </a:r>
            <a:r>
              <a:rPr lang="en-IN" altLang="en-US" sz="2400">
                <a:solidFill>
                  <a:srgbClr val="FF0000"/>
                </a:solidFill>
                <a:latin typeface="Times New Roman" panose="02020603050405020304" pitchFamily="18" charset="0"/>
              </a:rPr>
              <a:t>hardware designers reserve a large amount of space for the bootstrap load. </a:t>
            </a:r>
          </a:p>
          <a:p>
            <a:pPr algn="just" eaLnBrk="1" hangingPunct="1"/>
            <a:r>
              <a:rPr lang="en-IN" altLang="en-US" sz="2400">
                <a:latin typeface="Times New Roman" panose="02020603050405020304" pitchFamily="18" charset="0"/>
              </a:rPr>
              <a:t>The boot sector on a PC is slightly less than 512 bytes, but since the loader will be larger than that, the hardware designers support "chaining," in which each block of the bootstrap is chained to (contains the disk location of) the next block. </a:t>
            </a:r>
          </a:p>
          <a:p>
            <a:pPr algn="just" eaLnBrk="1" hangingPunct="1"/>
            <a:r>
              <a:rPr lang="en-IN" altLang="en-US" sz="2400">
                <a:latin typeface="Times New Roman" panose="02020603050405020304" pitchFamily="18" charset="0"/>
              </a:rPr>
              <a:t>The </a:t>
            </a:r>
            <a:r>
              <a:rPr lang="en-IN" altLang="en-US" sz="2400">
                <a:solidFill>
                  <a:srgbClr val="FF0000"/>
                </a:solidFill>
                <a:latin typeface="Times New Roman" panose="02020603050405020304" pitchFamily="18" charset="0"/>
              </a:rPr>
              <a:t>virus writer simply breaks the chain at any point</a:t>
            </a:r>
            <a:r>
              <a:rPr lang="en-IN" altLang="en-US" sz="2400">
                <a:latin typeface="Times New Roman" panose="02020603050405020304" pitchFamily="18" charset="0"/>
              </a:rPr>
              <a:t>, </a:t>
            </a:r>
            <a:r>
              <a:rPr lang="en-IN" altLang="en-US" sz="2400">
                <a:solidFill>
                  <a:srgbClr val="FF0000"/>
                </a:solidFill>
                <a:latin typeface="Times New Roman" panose="02020603050405020304" pitchFamily="18" charset="0"/>
              </a:rPr>
              <a:t>inserts a pointer to the virus code </a:t>
            </a:r>
            <a:r>
              <a:rPr lang="en-IN" altLang="en-US" sz="2400">
                <a:latin typeface="Times New Roman" panose="02020603050405020304" pitchFamily="18" charset="0"/>
              </a:rPr>
              <a:t>and </a:t>
            </a:r>
            <a:r>
              <a:rPr lang="en-IN" altLang="en-US" sz="2400">
                <a:solidFill>
                  <a:srgbClr val="FF0000"/>
                </a:solidFill>
                <a:latin typeface="Times New Roman" panose="02020603050405020304" pitchFamily="18" charset="0"/>
              </a:rPr>
              <a:t>reconnects the chain </a:t>
            </a:r>
            <a:r>
              <a:rPr lang="en-IN" altLang="en-US" sz="2400">
                <a:latin typeface="Times New Roman" panose="02020603050405020304" pitchFamily="18" charset="0"/>
              </a:rPr>
              <a:t>after the virus has been inserted.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50DB2C87-644F-44FC-88C1-CD9E04720754}"/>
              </a:ext>
            </a:extLst>
          </p:cNvPr>
          <p:cNvSpPr>
            <a:spLocks noGrp="1"/>
          </p:cNvSpPr>
          <p:nvPr>
            <p:ph type="title"/>
          </p:nvPr>
        </p:nvSpPr>
        <p:spPr>
          <a:xfrm>
            <a:off x="914400" y="0"/>
            <a:ext cx="7772400" cy="1143000"/>
          </a:xfrm>
        </p:spPr>
        <p:txBody>
          <a:bodyPr/>
          <a:lstStyle/>
          <a:p>
            <a:pPr eaLnBrk="1" hangingPunct="1"/>
            <a:r>
              <a:rPr lang="en-IN" altLang="en-US" b="1"/>
              <a:t>Memory-Resident Viruses</a:t>
            </a:r>
            <a:endParaRPr lang="en-IN" altLang="en-US"/>
          </a:p>
        </p:txBody>
      </p:sp>
      <p:sp>
        <p:nvSpPr>
          <p:cNvPr id="59395" name="Content Placeholder 2">
            <a:extLst>
              <a:ext uri="{FF2B5EF4-FFF2-40B4-BE49-F238E27FC236}">
                <a16:creationId xmlns:a16="http://schemas.microsoft.com/office/drawing/2014/main" id="{483E7F73-B474-4A5B-9F51-551E89C2F66C}"/>
              </a:ext>
            </a:extLst>
          </p:cNvPr>
          <p:cNvSpPr>
            <a:spLocks noGrp="1"/>
          </p:cNvSpPr>
          <p:nvPr>
            <p:ph sz="quarter" idx="1"/>
          </p:nvPr>
        </p:nvSpPr>
        <p:spPr>
          <a:xfrm>
            <a:off x="533400" y="1524000"/>
            <a:ext cx="8229600" cy="4906963"/>
          </a:xfrm>
        </p:spPr>
        <p:txBody>
          <a:bodyPr/>
          <a:lstStyle/>
          <a:p>
            <a:pPr algn="just" eaLnBrk="1" hangingPunct="1"/>
            <a:r>
              <a:rPr lang="en-IN" altLang="en-US" sz="2400">
                <a:latin typeface="Times New Roman" panose="02020603050405020304" pitchFamily="18" charset="0"/>
              </a:rPr>
              <a:t>Some parts of the operating system and most user programs </a:t>
            </a:r>
            <a:r>
              <a:rPr lang="en-IN" altLang="en-US" sz="2400">
                <a:solidFill>
                  <a:srgbClr val="FF0000"/>
                </a:solidFill>
                <a:latin typeface="Times New Roman" panose="02020603050405020304" pitchFamily="18" charset="0"/>
              </a:rPr>
              <a:t>execute, terminate, and disappear, with their space in memory being available for anything executed later. </a:t>
            </a:r>
          </a:p>
          <a:p>
            <a:pPr algn="just" eaLnBrk="1" hangingPunct="1"/>
            <a:r>
              <a:rPr lang="en-IN" altLang="en-US" sz="2400">
                <a:latin typeface="Times New Roman" panose="02020603050405020304" pitchFamily="18" charset="0"/>
              </a:rPr>
              <a:t>For very frequently used parts of the operating system and for a few specialized user programs, it would take too long to reload the program each time it is needed. </a:t>
            </a:r>
          </a:p>
          <a:p>
            <a:pPr algn="just" eaLnBrk="1" hangingPunct="1"/>
            <a:r>
              <a:rPr lang="en-IN" altLang="en-US" sz="2400">
                <a:latin typeface="Times New Roman" panose="02020603050405020304" pitchFamily="18" charset="0"/>
              </a:rPr>
              <a:t>Such </a:t>
            </a:r>
            <a:r>
              <a:rPr lang="en-IN" altLang="en-US" sz="2400">
                <a:solidFill>
                  <a:srgbClr val="FF0000"/>
                </a:solidFill>
                <a:latin typeface="Times New Roman" panose="02020603050405020304" pitchFamily="18" charset="0"/>
              </a:rPr>
              <a:t>code remains in memory </a:t>
            </a:r>
            <a:r>
              <a:rPr lang="en-IN" altLang="en-US" sz="2400">
                <a:latin typeface="Times New Roman" panose="02020603050405020304" pitchFamily="18" charset="0"/>
              </a:rPr>
              <a:t>and is called "</a:t>
            </a:r>
            <a:r>
              <a:rPr lang="en-IN" altLang="en-US" sz="2400" b="1">
                <a:latin typeface="Times New Roman" panose="02020603050405020304" pitchFamily="18" charset="0"/>
              </a:rPr>
              <a:t>resident</a:t>
            </a:r>
            <a:r>
              <a:rPr lang="en-IN" altLang="en-US" sz="2400">
                <a:latin typeface="Times New Roman" panose="02020603050405020304" pitchFamily="18" charset="0"/>
              </a:rPr>
              <a:t>" code.</a:t>
            </a:r>
          </a:p>
          <a:p>
            <a:pPr algn="just" eaLnBrk="1" hangingPunct="1"/>
            <a:r>
              <a:rPr lang="en-IN" altLang="en-US" sz="2400">
                <a:latin typeface="Times New Roman" panose="02020603050405020304" pitchFamily="18" charset="0"/>
              </a:rPr>
              <a:t>Virus </a:t>
            </a:r>
            <a:r>
              <a:rPr lang="en-IN" altLang="en-US" sz="2400">
                <a:solidFill>
                  <a:srgbClr val="FF0000"/>
                </a:solidFill>
                <a:latin typeface="Times New Roman" panose="02020603050405020304" pitchFamily="18" charset="0"/>
              </a:rPr>
              <a:t>writers</a:t>
            </a:r>
            <a:r>
              <a:rPr lang="en-IN" altLang="en-US" sz="2400">
                <a:latin typeface="Times New Roman" panose="02020603050405020304" pitchFamily="18" charset="0"/>
              </a:rPr>
              <a:t> like to </a:t>
            </a:r>
            <a:r>
              <a:rPr lang="en-IN" altLang="en-US" sz="2400">
                <a:solidFill>
                  <a:srgbClr val="FF0000"/>
                </a:solidFill>
                <a:latin typeface="Times New Roman" panose="02020603050405020304" pitchFamily="18" charset="0"/>
              </a:rPr>
              <a:t>attach viruses to resident code </a:t>
            </a:r>
            <a:r>
              <a:rPr lang="en-IN" altLang="en-US" sz="2400">
                <a:latin typeface="Times New Roman" panose="02020603050405020304" pitchFamily="18" charset="0"/>
              </a:rPr>
              <a:t>because the </a:t>
            </a:r>
            <a:r>
              <a:rPr lang="en-IN" altLang="en-US" sz="2400">
                <a:solidFill>
                  <a:srgbClr val="FF0000"/>
                </a:solidFill>
                <a:latin typeface="Times New Roman" panose="02020603050405020304" pitchFamily="18" charset="0"/>
              </a:rPr>
              <a:t>resident code is activated many times while the machine is running.</a:t>
            </a:r>
            <a:r>
              <a:rPr lang="en-IN" altLang="en-US" sz="2400">
                <a:latin typeface="Times New Roman" panose="02020603050405020304" pitchFamily="18" charset="0"/>
              </a:rPr>
              <a:t> Each time the resident code runs, the virus does too.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AFE51DA6-3317-4008-BCE2-AC0B920E90E9}"/>
              </a:ext>
            </a:extLst>
          </p:cNvPr>
          <p:cNvSpPr>
            <a:spLocks noGrp="1"/>
          </p:cNvSpPr>
          <p:nvPr>
            <p:ph type="title"/>
          </p:nvPr>
        </p:nvSpPr>
        <p:spPr>
          <a:xfrm>
            <a:off x="914400" y="381000"/>
            <a:ext cx="7772400" cy="1143000"/>
          </a:xfrm>
        </p:spPr>
        <p:txBody>
          <a:bodyPr/>
          <a:lstStyle/>
          <a:p>
            <a:pPr eaLnBrk="1" hangingPunct="1"/>
            <a:r>
              <a:rPr lang="en-IN" altLang="en-US" b="1"/>
              <a:t>Document Viruses </a:t>
            </a:r>
            <a:endParaRPr lang="en-IN" altLang="en-US"/>
          </a:p>
        </p:txBody>
      </p:sp>
      <p:sp>
        <p:nvSpPr>
          <p:cNvPr id="60419" name="Content Placeholder 2">
            <a:extLst>
              <a:ext uri="{FF2B5EF4-FFF2-40B4-BE49-F238E27FC236}">
                <a16:creationId xmlns:a16="http://schemas.microsoft.com/office/drawing/2014/main" id="{C6EE7AC7-7178-49F5-A22E-640F9B303093}"/>
              </a:ext>
            </a:extLst>
          </p:cNvPr>
          <p:cNvSpPr>
            <a:spLocks noGrp="1"/>
          </p:cNvSpPr>
          <p:nvPr>
            <p:ph sz="quarter" idx="1"/>
          </p:nvPr>
        </p:nvSpPr>
        <p:spPr/>
        <p:txBody>
          <a:bodyPr/>
          <a:lstStyle/>
          <a:p>
            <a:pPr algn="just" eaLnBrk="1" hangingPunct="1"/>
            <a:r>
              <a:rPr lang="en-IN" altLang="en-US"/>
              <a:t>Currently, the </a:t>
            </a:r>
            <a:r>
              <a:rPr lang="en-IN" altLang="en-US">
                <a:solidFill>
                  <a:srgbClr val="FF0000"/>
                </a:solidFill>
              </a:rPr>
              <a:t>most popular </a:t>
            </a:r>
            <a:r>
              <a:rPr lang="en-IN" altLang="en-US"/>
              <a:t>virus type is what we call the document virus, which </a:t>
            </a:r>
            <a:r>
              <a:rPr lang="en-IN" altLang="en-US">
                <a:solidFill>
                  <a:srgbClr val="FF0000"/>
                </a:solidFill>
              </a:rPr>
              <a:t>is implemented </a:t>
            </a:r>
            <a:r>
              <a:rPr lang="en-IN" altLang="en-US"/>
              <a:t>within a </a:t>
            </a:r>
            <a:r>
              <a:rPr lang="en-IN" altLang="en-US">
                <a:solidFill>
                  <a:srgbClr val="FF0000"/>
                </a:solidFill>
              </a:rPr>
              <a:t>formatted document, such as a written document, a database, a slide presentation, or a spreadsheet. </a:t>
            </a:r>
          </a:p>
          <a:p>
            <a:pPr algn="just" eaLnBrk="1" hangingPunct="1"/>
            <a:r>
              <a:rPr lang="en-IN" altLang="en-US"/>
              <a:t>These documents are </a:t>
            </a:r>
            <a:r>
              <a:rPr lang="en-IN" altLang="en-US">
                <a:solidFill>
                  <a:srgbClr val="FF0000"/>
                </a:solidFill>
              </a:rPr>
              <a:t>highly structured files </a:t>
            </a:r>
            <a:r>
              <a:rPr lang="en-IN" altLang="en-US"/>
              <a:t>that contain both </a:t>
            </a:r>
            <a:r>
              <a:rPr lang="en-IN" altLang="en-US">
                <a:solidFill>
                  <a:srgbClr val="FF0000"/>
                </a:solidFill>
              </a:rPr>
              <a:t>data</a:t>
            </a:r>
            <a:r>
              <a:rPr lang="en-IN" altLang="en-US"/>
              <a:t> (words or numbers) and </a:t>
            </a:r>
            <a:r>
              <a:rPr lang="en-IN" altLang="en-US">
                <a:solidFill>
                  <a:srgbClr val="FF0000"/>
                </a:solidFill>
              </a:rPr>
              <a:t>commands</a:t>
            </a:r>
            <a:r>
              <a:rPr lang="en-IN" altLang="en-US"/>
              <a:t> (such as formulas, formatting controls, links).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06A3A0A9-1686-47A8-A636-30CE031E35DF}"/>
              </a:ext>
            </a:extLst>
          </p:cNvPr>
          <p:cNvSpPr>
            <a:spLocks noGrp="1"/>
          </p:cNvSpPr>
          <p:nvPr>
            <p:ph type="title"/>
          </p:nvPr>
        </p:nvSpPr>
        <p:spPr/>
        <p:txBody>
          <a:bodyPr/>
          <a:lstStyle/>
          <a:p>
            <a:pPr eaLnBrk="1" hangingPunct="1"/>
            <a:r>
              <a:rPr lang="en-IN" altLang="en-US" b="1"/>
              <a:t>Virus Signatures</a:t>
            </a:r>
            <a:endParaRPr lang="en-IN" altLang="en-US"/>
          </a:p>
        </p:txBody>
      </p:sp>
      <p:sp>
        <p:nvSpPr>
          <p:cNvPr id="61443" name="Content Placeholder 2">
            <a:extLst>
              <a:ext uri="{FF2B5EF4-FFF2-40B4-BE49-F238E27FC236}">
                <a16:creationId xmlns:a16="http://schemas.microsoft.com/office/drawing/2014/main" id="{F168E353-66E9-47B4-82B9-1C5FB12BC40A}"/>
              </a:ext>
            </a:extLst>
          </p:cNvPr>
          <p:cNvSpPr>
            <a:spLocks noGrp="1"/>
          </p:cNvSpPr>
          <p:nvPr>
            <p:ph sz="quarter" idx="1"/>
          </p:nvPr>
        </p:nvSpPr>
        <p:spPr/>
        <p:txBody>
          <a:bodyPr/>
          <a:lstStyle/>
          <a:p>
            <a:pPr algn="just" eaLnBrk="1" hangingPunct="1"/>
            <a:r>
              <a:rPr lang="en-IN" altLang="en-US" sz="2400">
                <a:latin typeface="Times New Roman" panose="02020603050405020304" pitchFamily="18" charset="0"/>
                <a:cs typeface="Times New Roman" panose="02020603050405020304" pitchFamily="18" charset="0"/>
              </a:rPr>
              <a:t>A virus </a:t>
            </a:r>
            <a:r>
              <a:rPr lang="en-IN" altLang="en-US" sz="2400">
                <a:solidFill>
                  <a:srgbClr val="FF0000"/>
                </a:solidFill>
                <a:latin typeface="Times New Roman" panose="02020603050405020304" pitchFamily="18" charset="0"/>
                <a:cs typeface="Times New Roman" panose="02020603050405020304" pitchFamily="18" charset="0"/>
              </a:rPr>
              <a:t>cannot</a:t>
            </a:r>
            <a:r>
              <a:rPr lang="en-IN" altLang="en-US" sz="2400">
                <a:latin typeface="Times New Roman" panose="02020603050405020304" pitchFamily="18" charset="0"/>
                <a:cs typeface="Times New Roman" panose="02020603050405020304" pitchFamily="18" charset="0"/>
              </a:rPr>
              <a:t> </a:t>
            </a:r>
            <a:r>
              <a:rPr lang="en-IN" altLang="en-US" sz="2400">
                <a:solidFill>
                  <a:srgbClr val="FF0000"/>
                </a:solidFill>
                <a:latin typeface="Times New Roman" panose="02020603050405020304" pitchFamily="18" charset="0"/>
                <a:cs typeface="Times New Roman" panose="02020603050405020304" pitchFamily="18" charset="0"/>
              </a:rPr>
              <a:t>be completely invisible. </a:t>
            </a:r>
          </a:p>
          <a:p>
            <a:pPr algn="just" eaLnBrk="1" hangingPunct="1"/>
            <a:endParaRPr lang="en-IN" altLang="en-US" sz="2400">
              <a:latin typeface="Times New Roman" panose="02020603050405020304" pitchFamily="18" charset="0"/>
              <a:cs typeface="Times New Roman" panose="02020603050405020304" pitchFamily="18" charset="0"/>
            </a:endParaRPr>
          </a:p>
          <a:p>
            <a:pPr algn="just" eaLnBrk="1" hangingPunct="1"/>
            <a:r>
              <a:rPr lang="en-IN" altLang="en-US" sz="2400">
                <a:latin typeface="Times New Roman" panose="02020603050405020304" pitchFamily="18" charset="0"/>
                <a:cs typeface="Times New Roman" panose="02020603050405020304" pitchFamily="18" charset="0"/>
              </a:rPr>
              <a:t>Code must be stored somewhere, and the </a:t>
            </a:r>
            <a:r>
              <a:rPr lang="en-IN" altLang="en-US" sz="2400">
                <a:solidFill>
                  <a:srgbClr val="FF0000"/>
                </a:solidFill>
                <a:latin typeface="Times New Roman" panose="02020603050405020304" pitchFamily="18" charset="0"/>
                <a:cs typeface="Times New Roman" panose="02020603050405020304" pitchFamily="18" charset="0"/>
              </a:rPr>
              <a:t>code must be in memory to execute.</a:t>
            </a:r>
          </a:p>
          <a:p>
            <a:pPr algn="just" eaLnBrk="1" hangingPunct="1"/>
            <a:endParaRPr lang="en-IN" altLang="en-US" sz="2400">
              <a:latin typeface="Times New Roman" panose="02020603050405020304" pitchFamily="18" charset="0"/>
              <a:cs typeface="Times New Roman" panose="02020603050405020304" pitchFamily="18" charset="0"/>
            </a:endParaRPr>
          </a:p>
          <a:p>
            <a:pPr algn="just" eaLnBrk="1" hangingPunct="1"/>
            <a:r>
              <a:rPr lang="en-IN" altLang="en-US" sz="2400">
                <a:latin typeface="Times New Roman" panose="02020603050405020304" pitchFamily="18" charset="0"/>
                <a:cs typeface="Times New Roman" panose="02020603050405020304" pitchFamily="18" charset="0"/>
              </a:rPr>
              <a:t>Moreover, the virus executes in </a:t>
            </a:r>
            <a:r>
              <a:rPr lang="en-IN" altLang="en-US" sz="2400">
                <a:solidFill>
                  <a:srgbClr val="FF0000"/>
                </a:solidFill>
                <a:latin typeface="Times New Roman" panose="02020603050405020304" pitchFamily="18" charset="0"/>
                <a:cs typeface="Times New Roman" panose="02020603050405020304" pitchFamily="18" charset="0"/>
              </a:rPr>
              <a:t>a particular way, using certain methods/characteristics to spread. </a:t>
            </a:r>
          </a:p>
          <a:p>
            <a:pPr algn="just" eaLnBrk="1" hangingPunct="1"/>
            <a:endParaRPr lang="en-IN" altLang="en-US" sz="2400">
              <a:latin typeface="Times New Roman" panose="02020603050405020304" pitchFamily="18" charset="0"/>
              <a:cs typeface="Times New Roman" panose="02020603050405020304" pitchFamily="18" charset="0"/>
            </a:endParaRPr>
          </a:p>
          <a:p>
            <a:pPr algn="just" eaLnBrk="1" hangingPunct="1"/>
            <a:r>
              <a:rPr lang="en-IN" altLang="en-US" sz="2400">
                <a:latin typeface="Times New Roman" panose="02020603050405020304" pitchFamily="18" charset="0"/>
                <a:cs typeface="Times New Roman" panose="02020603050405020304" pitchFamily="18" charset="0"/>
              </a:rPr>
              <a:t>Each of these </a:t>
            </a:r>
            <a:r>
              <a:rPr lang="en-IN" altLang="en-US" sz="2400">
                <a:solidFill>
                  <a:srgbClr val="FF0000"/>
                </a:solidFill>
                <a:latin typeface="Times New Roman" panose="02020603050405020304" pitchFamily="18" charset="0"/>
                <a:cs typeface="Times New Roman" panose="02020603050405020304" pitchFamily="18" charset="0"/>
              </a:rPr>
              <a:t>characteristics yields a pattern</a:t>
            </a:r>
            <a:r>
              <a:rPr lang="en-IN" altLang="en-US" sz="2400">
                <a:latin typeface="Times New Roman" panose="02020603050405020304" pitchFamily="18" charset="0"/>
                <a:cs typeface="Times New Roman" panose="02020603050405020304" pitchFamily="18" charset="0"/>
              </a:rPr>
              <a:t>, called a </a:t>
            </a:r>
            <a:r>
              <a:rPr lang="en-IN" altLang="en-US" sz="2400" b="1">
                <a:latin typeface="Times New Roman" panose="02020603050405020304" pitchFamily="18" charset="0"/>
                <a:cs typeface="Times New Roman" panose="02020603050405020304" pitchFamily="18" charset="0"/>
              </a:rPr>
              <a:t>signature, </a:t>
            </a:r>
            <a:r>
              <a:rPr lang="en-IN" altLang="en-US" sz="2400">
                <a:latin typeface="Times New Roman" panose="02020603050405020304" pitchFamily="18" charset="0"/>
                <a:cs typeface="Times New Roman" panose="02020603050405020304" pitchFamily="18" charset="0"/>
              </a:rPr>
              <a:t>that can be found by a program that knows to look for it.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676A94C6-9545-477B-8FE4-7A8B0BF7C532}"/>
              </a:ext>
            </a:extLst>
          </p:cNvPr>
          <p:cNvSpPr>
            <a:spLocks noGrp="1"/>
          </p:cNvSpPr>
          <p:nvPr>
            <p:ph type="title"/>
          </p:nvPr>
        </p:nvSpPr>
        <p:spPr/>
        <p:txBody>
          <a:bodyPr/>
          <a:lstStyle/>
          <a:p>
            <a:pPr eaLnBrk="1" hangingPunct="1"/>
            <a:r>
              <a:rPr lang="en-IN" altLang="en-US" b="1"/>
              <a:t>Virus Signatures</a:t>
            </a:r>
            <a:endParaRPr lang="en-IN" altLang="en-US"/>
          </a:p>
        </p:txBody>
      </p:sp>
      <p:sp>
        <p:nvSpPr>
          <p:cNvPr id="62467" name="Content Placeholder 2">
            <a:extLst>
              <a:ext uri="{FF2B5EF4-FFF2-40B4-BE49-F238E27FC236}">
                <a16:creationId xmlns:a16="http://schemas.microsoft.com/office/drawing/2014/main" id="{C0B36BD2-47C9-4E51-9B6C-6046012A5170}"/>
              </a:ext>
            </a:extLst>
          </p:cNvPr>
          <p:cNvSpPr>
            <a:spLocks noGrp="1"/>
          </p:cNvSpPr>
          <p:nvPr>
            <p:ph sz="quarter" idx="1"/>
          </p:nvPr>
        </p:nvSpPr>
        <p:spPr>
          <a:xfrm>
            <a:off x="457200" y="1524000"/>
            <a:ext cx="8229600" cy="4602163"/>
          </a:xfrm>
        </p:spPr>
        <p:txBody>
          <a:bodyPr/>
          <a:lstStyle/>
          <a:p>
            <a:pPr algn="just" eaLnBrk="1" hangingPunct="1"/>
            <a:r>
              <a:rPr lang="en-IN" altLang="en-US"/>
              <a:t>The virus's signature </a:t>
            </a:r>
            <a:r>
              <a:rPr lang="en-IN" altLang="en-US">
                <a:solidFill>
                  <a:srgbClr val="FF0000"/>
                </a:solidFill>
              </a:rPr>
              <a:t>is important for creating a program</a:t>
            </a:r>
            <a:r>
              <a:rPr lang="en-IN" altLang="en-US"/>
              <a:t>, called a </a:t>
            </a:r>
            <a:r>
              <a:rPr lang="en-IN" altLang="en-US" b="1">
                <a:solidFill>
                  <a:srgbClr val="FF0000"/>
                </a:solidFill>
              </a:rPr>
              <a:t>virus scanner</a:t>
            </a:r>
            <a:r>
              <a:rPr lang="en-IN" altLang="en-US" b="1"/>
              <a:t>, </a:t>
            </a:r>
            <a:r>
              <a:rPr lang="en-IN" altLang="en-US"/>
              <a:t>that can </a:t>
            </a:r>
            <a:r>
              <a:rPr lang="en-IN" altLang="en-US">
                <a:solidFill>
                  <a:srgbClr val="FF0000"/>
                </a:solidFill>
              </a:rPr>
              <a:t>automatically detect and, in some cases, remove viruses. </a:t>
            </a:r>
          </a:p>
          <a:p>
            <a:pPr algn="just" eaLnBrk="1" hangingPunct="1"/>
            <a:r>
              <a:rPr lang="en-IN" altLang="en-US"/>
              <a:t>The scanner searches </a:t>
            </a:r>
            <a:r>
              <a:rPr lang="en-IN" altLang="en-US">
                <a:solidFill>
                  <a:srgbClr val="FF0000"/>
                </a:solidFill>
              </a:rPr>
              <a:t>memory and long-term storage, monitoring execution and watching </a:t>
            </a:r>
            <a:r>
              <a:rPr lang="en-IN" altLang="en-US"/>
              <a:t>for the signatures of viruses.</a:t>
            </a:r>
          </a:p>
          <a:p>
            <a:pPr algn="just" eaLnBrk="1" hangingPunct="1"/>
            <a:r>
              <a:rPr lang="en-IN" altLang="en-US"/>
              <a:t>When the </a:t>
            </a:r>
            <a:r>
              <a:rPr lang="en-IN" altLang="en-US">
                <a:solidFill>
                  <a:srgbClr val="FF0000"/>
                </a:solidFill>
              </a:rPr>
              <a:t>scanner recognizes </a:t>
            </a:r>
            <a:r>
              <a:rPr lang="en-IN" altLang="en-US"/>
              <a:t>a known virus's pattern, it can then </a:t>
            </a:r>
            <a:r>
              <a:rPr lang="en-IN" altLang="en-US">
                <a:solidFill>
                  <a:srgbClr val="FF0000"/>
                </a:solidFill>
              </a:rPr>
              <a:t>block the virus, inform the user, and deactivate or remove </a:t>
            </a:r>
            <a:r>
              <a:rPr lang="en-IN" altLang="en-US"/>
              <a:t>the virus. </a:t>
            </a:r>
          </a:p>
          <a:p>
            <a:pPr algn="just" eaLnBrk="1" hangingPunct="1"/>
            <a:r>
              <a:rPr lang="en-IN" altLang="en-US"/>
              <a:t>However, a </a:t>
            </a:r>
            <a:r>
              <a:rPr lang="en-IN" altLang="en-US">
                <a:solidFill>
                  <a:srgbClr val="FF0000"/>
                </a:solidFill>
              </a:rPr>
              <a:t>virus scanner is effective </a:t>
            </a:r>
            <a:r>
              <a:rPr lang="en-IN" altLang="en-US"/>
              <a:t>only if it has been kept up-to-date with the </a:t>
            </a:r>
            <a:r>
              <a:rPr lang="en-IN" altLang="en-US">
                <a:solidFill>
                  <a:srgbClr val="FF0000"/>
                </a:solidFill>
              </a:rPr>
              <a:t>latest information </a:t>
            </a:r>
            <a:r>
              <a:rPr lang="en-IN" altLang="en-US"/>
              <a:t>on current viruses</a:t>
            </a:r>
          </a:p>
          <a:p>
            <a:pPr algn="just" eaLnBrk="1" hangingPunct="1"/>
            <a:endParaRPr lang="en-I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38C10EC1-1212-409F-98FF-202F271BB8CD}"/>
              </a:ext>
            </a:extLst>
          </p:cNvPr>
          <p:cNvSpPr>
            <a:spLocks noGrp="1"/>
          </p:cNvSpPr>
          <p:nvPr>
            <p:ph type="title"/>
          </p:nvPr>
        </p:nvSpPr>
        <p:spPr>
          <a:xfrm>
            <a:off x="914400" y="381000"/>
            <a:ext cx="7772400" cy="1036638"/>
          </a:xfrm>
        </p:spPr>
        <p:txBody>
          <a:bodyPr/>
          <a:lstStyle/>
          <a:p>
            <a:pPr eaLnBrk="1" hangingPunct="1"/>
            <a:r>
              <a:rPr lang="en-IN" altLang="en-US" b="1"/>
              <a:t>Storage Patterns</a:t>
            </a:r>
            <a:endParaRPr lang="en-IN" altLang="en-US"/>
          </a:p>
        </p:txBody>
      </p:sp>
      <p:sp>
        <p:nvSpPr>
          <p:cNvPr id="63491" name="Content Placeholder 2">
            <a:extLst>
              <a:ext uri="{FF2B5EF4-FFF2-40B4-BE49-F238E27FC236}">
                <a16:creationId xmlns:a16="http://schemas.microsoft.com/office/drawing/2014/main" id="{19DB9474-EEF8-47AE-A8BA-0AF2AD501990}"/>
              </a:ext>
            </a:extLst>
          </p:cNvPr>
          <p:cNvSpPr>
            <a:spLocks noGrp="1"/>
          </p:cNvSpPr>
          <p:nvPr>
            <p:ph sz="quarter" idx="1"/>
          </p:nvPr>
        </p:nvSpPr>
        <p:spPr/>
        <p:txBody>
          <a:bodyPr/>
          <a:lstStyle/>
          <a:p>
            <a:pPr algn="just" eaLnBrk="1" hangingPunct="1"/>
            <a:r>
              <a:rPr lang="en-IN" altLang="en-US"/>
              <a:t>Most viruses attach to programs that are stored on media such as </a:t>
            </a:r>
            <a:r>
              <a:rPr lang="en-IN" altLang="en-US">
                <a:solidFill>
                  <a:srgbClr val="FF0000"/>
                </a:solidFill>
              </a:rPr>
              <a:t>disks</a:t>
            </a:r>
            <a:r>
              <a:rPr lang="en-IN" altLang="en-US"/>
              <a:t>. </a:t>
            </a:r>
          </a:p>
          <a:p>
            <a:pPr algn="just" eaLnBrk="1" hangingPunct="1"/>
            <a:r>
              <a:rPr lang="en-IN" altLang="en-US"/>
              <a:t>The attached </a:t>
            </a:r>
            <a:r>
              <a:rPr lang="en-IN" altLang="en-US">
                <a:solidFill>
                  <a:srgbClr val="FF0000"/>
                </a:solidFill>
              </a:rPr>
              <a:t>virus piece is invariant</a:t>
            </a:r>
            <a:r>
              <a:rPr lang="en-IN" altLang="en-US"/>
              <a:t>, so that the start of the virus code becomes </a:t>
            </a:r>
            <a:r>
              <a:rPr lang="en-IN" altLang="en-US">
                <a:solidFill>
                  <a:srgbClr val="FF0000"/>
                </a:solidFill>
              </a:rPr>
              <a:t>a detectable signature</a:t>
            </a:r>
            <a:r>
              <a:rPr lang="en-IN" altLang="en-US"/>
              <a:t>. </a:t>
            </a:r>
          </a:p>
          <a:p>
            <a:pPr algn="just" eaLnBrk="1" hangingPunct="1"/>
            <a:r>
              <a:rPr lang="en-IN" altLang="en-US"/>
              <a:t>The attached piece is </a:t>
            </a:r>
            <a:r>
              <a:rPr lang="en-IN" altLang="en-US">
                <a:solidFill>
                  <a:srgbClr val="FF0000"/>
                </a:solidFill>
              </a:rPr>
              <a:t>always located at the same position relative to its attached file.</a:t>
            </a:r>
          </a:p>
          <a:p>
            <a:pPr algn="just" eaLnBrk="1" hangingPunct="1"/>
            <a:endParaRPr lang="en-I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401B6C70-E382-4CB8-9394-52A206747988}"/>
              </a:ext>
            </a:extLst>
          </p:cNvPr>
          <p:cNvSpPr>
            <a:spLocks noGrp="1"/>
          </p:cNvSpPr>
          <p:nvPr>
            <p:ph type="title"/>
          </p:nvPr>
        </p:nvSpPr>
        <p:spPr/>
        <p:txBody>
          <a:bodyPr/>
          <a:lstStyle/>
          <a:p>
            <a:pPr eaLnBrk="1" hangingPunct="1"/>
            <a:endParaRPr lang="en-IN" altLang="en-US"/>
          </a:p>
        </p:txBody>
      </p:sp>
      <p:sp>
        <p:nvSpPr>
          <p:cNvPr id="64515" name="Content Placeholder 2">
            <a:extLst>
              <a:ext uri="{FF2B5EF4-FFF2-40B4-BE49-F238E27FC236}">
                <a16:creationId xmlns:a16="http://schemas.microsoft.com/office/drawing/2014/main" id="{02F9A79B-B60F-4DB8-9D67-1AEAAA081604}"/>
              </a:ext>
            </a:extLst>
          </p:cNvPr>
          <p:cNvSpPr>
            <a:spLocks noGrp="1"/>
          </p:cNvSpPr>
          <p:nvPr>
            <p:ph sz="quarter" idx="1"/>
          </p:nvPr>
        </p:nvSpPr>
        <p:spPr/>
        <p:txBody>
          <a:bodyPr/>
          <a:lstStyle/>
          <a:p>
            <a:pPr algn="just" eaLnBrk="1" hangingPunct="1"/>
            <a:r>
              <a:rPr lang="en-IN" altLang="en-US" sz="2800"/>
              <a:t>A virus may attach itself to a file, in which case the file's size grows. </a:t>
            </a:r>
          </a:p>
          <a:p>
            <a:pPr algn="just" eaLnBrk="1" hangingPunct="1"/>
            <a:r>
              <a:rPr lang="en-IN" altLang="en-US" sz="2800"/>
              <a:t>Or the virus may obliterate/destroyed all or part of the underlying program, in which case the program's size does not change but the </a:t>
            </a:r>
            <a:r>
              <a:rPr lang="en-IN" altLang="en-US" sz="2800">
                <a:solidFill>
                  <a:srgbClr val="FF0000"/>
                </a:solidFill>
              </a:rPr>
              <a:t>program's functioning will be impaired.</a:t>
            </a:r>
            <a:r>
              <a:rPr lang="en-IN" altLang="en-US" sz="2800"/>
              <a:t> The virus writer has to choose one of these detectable effects.</a:t>
            </a:r>
          </a:p>
          <a:p>
            <a:pPr algn="just" eaLnBrk="1" hangingPunct="1"/>
            <a:r>
              <a:rPr lang="en-IN" altLang="en-US" sz="2800"/>
              <a:t>The virus scanner can use a code or checksum to detect changes to a file. It can also look for </a:t>
            </a:r>
            <a:r>
              <a:rPr lang="en-IN" altLang="en-US" sz="2800">
                <a:solidFill>
                  <a:srgbClr val="FF0000"/>
                </a:solidFill>
              </a:rPr>
              <a:t>suspicious patterns</a:t>
            </a:r>
            <a:r>
              <a:rPr lang="en-IN" altLang="en-US" sz="2800"/>
              <a:t>, such as a </a:t>
            </a:r>
            <a:r>
              <a:rPr lang="en-IN" altLang="en-US" sz="2800">
                <a:solidFill>
                  <a:srgbClr val="FF0000"/>
                </a:solidFill>
              </a:rPr>
              <a:t>JUMP</a:t>
            </a:r>
            <a:r>
              <a:rPr lang="en-IN" altLang="en-US" sz="2800"/>
              <a:t> instruction as the first instruction of a system program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C32775DC-5107-4F0C-BD78-4DBD9B05EFD0}"/>
              </a:ext>
            </a:extLst>
          </p:cNvPr>
          <p:cNvSpPr>
            <a:spLocks noGrp="1" noChangeArrowheads="1"/>
          </p:cNvSpPr>
          <p:nvPr>
            <p:ph type="body" idx="1"/>
          </p:nvPr>
        </p:nvSpPr>
        <p:spPr/>
        <p:txBody>
          <a:bodyPr/>
          <a:lstStyle/>
          <a:p>
            <a:pPr eaLnBrk="1" hangingPunct="1">
              <a:lnSpc>
                <a:spcPct val="90000"/>
              </a:lnSpc>
            </a:pPr>
            <a:r>
              <a:rPr lang="en-GB" altLang="en-US" sz="2800"/>
              <a:t>Error - may lead to a fault</a:t>
            </a:r>
          </a:p>
          <a:p>
            <a:pPr eaLnBrk="1" hangingPunct="1">
              <a:lnSpc>
                <a:spcPct val="90000"/>
              </a:lnSpc>
            </a:pPr>
            <a:r>
              <a:rPr lang="en-GB" altLang="en-US" sz="2800"/>
              <a:t>Fault - cause for deviation from intended function</a:t>
            </a:r>
          </a:p>
          <a:p>
            <a:pPr eaLnBrk="1" hangingPunct="1">
              <a:lnSpc>
                <a:spcPct val="90000"/>
              </a:lnSpc>
            </a:pPr>
            <a:r>
              <a:rPr lang="en-GB" altLang="en-US" sz="2800"/>
              <a:t>Failure - system malfunction caused by fault</a:t>
            </a:r>
          </a:p>
          <a:p>
            <a:pPr eaLnBrk="1" hangingPunct="1">
              <a:lnSpc>
                <a:spcPct val="90000"/>
              </a:lnSpc>
            </a:pPr>
            <a:endParaRPr lang="en-GB" altLang="en-US" sz="2800"/>
          </a:p>
          <a:p>
            <a:pPr eaLnBrk="1" hangingPunct="1">
              <a:lnSpc>
                <a:spcPct val="90000"/>
              </a:lnSpc>
            </a:pPr>
            <a:r>
              <a:rPr lang="en-GB" altLang="en-US" sz="2800">
                <a:solidFill>
                  <a:srgbClr val="FF0000"/>
                </a:solidFill>
              </a:rPr>
              <a:t>Faults - seen by </a:t>
            </a:r>
            <a:r>
              <a:rPr lang="en-GB" altLang="sv-SE" sz="2800">
                <a:solidFill>
                  <a:srgbClr val="FF0000"/>
                </a:solidFill>
              </a:rPr>
              <a:t>”</a:t>
            </a:r>
            <a:r>
              <a:rPr lang="en-GB" altLang="en-US" sz="2800">
                <a:solidFill>
                  <a:srgbClr val="FF0000"/>
                </a:solidFill>
              </a:rPr>
              <a:t>insiders</a:t>
            </a:r>
            <a:r>
              <a:rPr lang="en-GB" altLang="sv-SE" sz="2800">
                <a:solidFill>
                  <a:srgbClr val="FF0000"/>
                </a:solidFill>
              </a:rPr>
              <a:t>”</a:t>
            </a:r>
            <a:r>
              <a:rPr lang="en-GB" altLang="en-US" sz="2800">
                <a:solidFill>
                  <a:srgbClr val="FF0000"/>
                </a:solidFill>
              </a:rPr>
              <a:t> (e.g., programmers)</a:t>
            </a:r>
          </a:p>
          <a:p>
            <a:pPr eaLnBrk="1" hangingPunct="1">
              <a:lnSpc>
                <a:spcPct val="90000"/>
              </a:lnSpc>
            </a:pPr>
            <a:r>
              <a:rPr lang="en-GB" altLang="en-US" sz="2800">
                <a:solidFill>
                  <a:srgbClr val="FF0000"/>
                </a:solidFill>
              </a:rPr>
              <a:t>Failures - seen by “outsiders</a:t>
            </a:r>
            <a:r>
              <a:rPr lang="en-GB" altLang="sv-SE" sz="2800">
                <a:solidFill>
                  <a:srgbClr val="FF0000"/>
                </a:solidFill>
              </a:rPr>
              <a:t>”</a:t>
            </a:r>
            <a:r>
              <a:rPr lang="en-GB" altLang="en-US" sz="2800">
                <a:solidFill>
                  <a:srgbClr val="FF0000"/>
                </a:solidFill>
              </a:rPr>
              <a:t> (e.g., independent testers, users)</a:t>
            </a:r>
          </a:p>
        </p:txBody>
      </p:sp>
      <p:sp>
        <p:nvSpPr>
          <p:cNvPr id="1705988" name="Rectangle 4">
            <a:extLst>
              <a:ext uri="{FF2B5EF4-FFF2-40B4-BE49-F238E27FC236}">
                <a16:creationId xmlns:a16="http://schemas.microsoft.com/office/drawing/2014/main" id="{5D3B1EFD-33B6-4149-BB21-6FDC160884F0}"/>
              </a:ext>
            </a:extLst>
          </p:cNvPr>
          <p:cNvSpPr>
            <a:spLocks noGrp="1" noChangeArrowheads="1"/>
          </p:cNvSpPr>
          <p:nvPr>
            <p:ph type="title"/>
          </p:nvPr>
        </p:nvSpPr>
        <p:spPr/>
        <p:txBody>
          <a:bodyPr>
            <a:normAutofit/>
          </a:bodyPr>
          <a:lstStyle/>
          <a:p>
            <a:pPr eaLnBrk="1" fontAlgn="auto" hangingPunct="1">
              <a:spcAft>
                <a:spcPts val="0"/>
              </a:spcAft>
              <a:defRPr/>
            </a:pPr>
            <a:r>
              <a:rPr lang="en-GB">
                <a:effectLst>
                  <a:outerShdw blurRad="38100" dist="38100" dir="2700000" algn="tl">
                    <a:srgbClr val="C0C0C0"/>
                  </a:outerShdw>
                </a:effectLst>
              </a:rPr>
              <a:t>Fault tolerance terminology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a:extLst>
              <a:ext uri="{FF2B5EF4-FFF2-40B4-BE49-F238E27FC236}">
                <a16:creationId xmlns:a16="http://schemas.microsoft.com/office/drawing/2014/main" id="{E8770089-5F78-435F-B714-DA4AA2985A75}"/>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838325" y="1590675"/>
            <a:ext cx="5924550" cy="4286250"/>
          </a:xfr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958C8E91-1BA1-4EEA-AB22-27E87B0F187F}"/>
              </a:ext>
            </a:extLst>
          </p:cNvPr>
          <p:cNvSpPr>
            <a:spLocks noGrp="1"/>
          </p:cNvSpPr>
          <p:nvPr>
            <p:ph type="title"/>
          </p:nvPr>
        </p:nvSpPr>
        <p:spPr/>
        <p:txBody>
          <a:bodyPr/>
          <a:lstStyle/>
          <a:p>
            <a:pPr eaLnBrk="1" hangingPunct="1"/>
            <a:r>
              <a:rPr lang="en-IN" altLang="en-US" b="1"/>
              <a:t>Execution Patterns</a:t>
            </a:r>
            <a:endParaRPr lang="en-IN" altLang="en-US"/>
          </a:p>
        </p:txBody>
      </p:sp>
      <p:sp>
        <p:nvSpPr>
          <p:cNvPr id="66563" name="Content Placeholder 2">
            <a:extLst>
              <a:ext uri="{FF2B5EF4-FFF2-40B4-BE49-F238E27FC236}">
                <a16:creationId xmlns:a16="http://schemas.microsoft.com/office/drawing/2014/main" id="{AC0B6E27-9E4A-4BD8-A6AF-A5DFCAB8DD8F}"/>
              </a:ext>
            </a:extLst>
          </p:cNvPr>
          <p:cNvSpPr>
            <a:spLocks noGrp="1"/>
          </p:cNvSpPr>
          <p:nvPr>
            <p:ph sz="quarter" idx="1"/>
          </p:nvPr>
        </p:nvSpPr>
        <p:spPr/>
        <p:txBody>
          <a:bodyPr/>
          <a:lstStyle/>
          <a:p>
            <a:pPr algn="just" eaLnBrk="1" hangingPunct="1"/>
            <a:r>
              <a:rPr lang="en-IN" altLang="en-US" sz="2800"/>
              <a:t>A virus writer may want a virus to do several things at </a:t>
            </a:r>
            <a:r>
              <a:rPr lang="en-IN" altLang="en-US" sz="2800">
                <a:solidFill>
                  <a:srgbClr val="FF0000"/>
                </a:solidFill>
              </a:rPr>
              <a:t>the same time, namely, spread infection, avoid detection, and cause harm.</a:t>
            </a:r>
          </a:p>
          <a:p>
            <a:pPr algn="just" eaLnBrk="1" hangingPunct="1"/>
            <a:r>
              <a:rPr lang="en-IN" altLang="en-US" sz="2800"/>
              <a:t>Unfortunately, many of these behaviours are perfectly normal and might otherwise go undetected. For instance, </a:t>
            </a:r>
            <a:r>
              <a:rPr lang="en-IN" altLang="en-US" sz="2800">
                <a:solidFill>
                  <a:srgbClr val="FF0000"/>
                </a:solidFill>
              </a:rPr>
              <a:t>one goal is modifying the file directory; many normal programs create files, delete files, and write to storage media. </a:t>
            </a:r>
            <a:r>
              <a:rPr lang="en-IN" altLang="en-US" sz="2800"/>
              <a:t>Thus, there are no key signals that point to the presence of a virus.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4D0080D-E5DD-4240-B513-8FB1CD80082D}"/>
              </a:ext>
            </a:extLst>
          </p:cNvPr>
          <p:cNvGraphicFramePr>
            <a:graphicFrameLocks noGrp="1"/>
          </p:cNvGraphicFramePr>
          <p:nvPr>
            <p:ph sz="quarter" idx="1"/>
          </p:nvPr>
        </p:nvGraphicFramePr>
        <p:xfrm>
          <a:off x="228600" y="152400"/>
          <a:ext cx="8534400" cy="6424612"/>
        </p:xfrm>
        <a:graphic>
          <a:graphicData uri="http://schemas.openxmlformats.org/drawingml/2006/table">
            <a:tbl>
              <a:tblPr/>
              <a:tblGrid>
                <a:gridCol w="30480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15489">
                <a:tc>
                  <a:txBody>
                    <a:bodyPr/>
                    <a:lstStyle/>
                    <a:p>
                      <a:pPr marL="0" marR="0">
                        <a:lnSpc>
                          <a:spcPct val="115000"/>
                        </a:lnSpc>
                        <a:spcBef>
                          <a:spcPts val="0"/>
                        </a:spcBef>
                        <a:spcAft>
                          <a:spcPts val="0"/>
                        </a:spcAft>
                      </a:pPr>
                      <a:r>
                        <a:rPr lang="en-US" sz="1800" b="1" dirty="0">
                          <a:latin typeface="Times New Roman" pitchFamily="18" charset="0"/>
                          <a:ea typeface="Calibri"/>
                          <a:cs typeface="Times New Roman" pitchFamily="18" charset="0"/>
                        </a:rPr>
                        <a:t>Virus effect</a:t>
                      </a:r>
                      <a:endParaRPr lang="en-US" sz="1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latin typeface="Times New Roman" pitchFamily="18" charset="0"/>
                          <a:ea typeface="Calibri"/>
                          <a:cs typeface="Times New Roman" pitchFamily="18" charset="0"/>
                        </a:rPr>
                        <a:t>How it is caused</a:t>
                      </a:r>
                      <a:endParaRPr lang="en-US" sz="180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3328">
                <a:tc>
                  <a:txBody>
                    <a:bodyPr/>
                    <a:lstStyle/>
                    <a:p>
                      <a:pPr marL="0" marR="0">
                        <a:lnSpc>
                          <a:spcPct val="115000"/>
                        </a:lnSpc>
                        <a:spcBef>
                          <a:spcPts val="0"/>
                        </a:spcBef>
                        <a:spcAft>
                          <a:spcPts val="0"/>
                        </a:spcAft>
                      </a:pPr>
                      <a:r>
                        <a:rPr lang="en-US" sz="1800" dirty="0">
                          <a:latin typeface="Times New Roman" pitchFamily="18" charset="0"/>
                          <a:ea typeface="Calibri"/>
                          <a:cs typeface="Times New Roman" pitchFamily="18" charset="0"/>
                        </a:rPr>
                        <a:t>Attach to executable program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Times New Roman" pitchFamily="18" charset="0"/>
                          <a:ea typeface="Calibri"/>
                          <a:cs typeface="Times New Roman" pitchFamily="18" charset="0"/>
                        </a:rPr>
                        <a:t>Modify file directory</a:t>
                      </a:r>
                    </a:p>
                    <a:p>
                      <a:pPr marL="0" marR="0">
                        <a:lnSpc>
                          <a:spcPct val="115000"/>
                        </a:lnSpc>
                        <a:spcBef>
                          <a:spcPts val="0"/>
                        </a:spcBef>
                        <a:spcAft>
                          <a:spcPts val="0"/>
                        </a:spcAft>
                      </a:pPr>
                      <a:r>
                        <a:rPr lang="en-US" sz="1800" dirty="0">
                          <a:latin typeface="Times New Roman" pitchFamily="18" charset="0"/>
                          <a:ea typeface="Calibri"/>
                          <a:cs typeface="Times New Roman" pitchFamily="18" charset="0"/>
                        </a:rPr>
                        <a:t>Write to executable program 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3328">
                <a:tc>
                  <a:txBody>
                    <a:bodyPr/>
                    <a:lstStyle/>
                    <a:p>
                      <a:pPr marL="0" marR="0">
                        <a:lnSpc>
                          <a:spcPct val="115000"/>
                        </a:lnSpc>
                        <a:spcBef>
                          <a:spcPts val="0"/>
                        </a:spcBef>
                        <a:spcAft>
                          <a:spcPts val="0"/>
                        </a:spcAft>
                      </a:pPr>
                      <a:r>
                        <a:rPr lang="en-US" sz="1800" dirty="0">
                          <a:latin typeface="Times New Roman" pitchFamily="18" charset="0"/>
                          <a:ea typeface="Calibri"/>
                          <a:cs typeface="Times New Roman" pitchFamily="18" charset="0"/>
                        </a:rPr>
                        <a:t>Attach to data or control 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Times New Roman" pitchFamily="18" charset="0"/>
                          <a:ea typeface="Calibri"/>
                          <a:cs typeface="Times New Roman" pitchFamily="18" charset="0"/>
                        </a:rPr>
                        <a:t>Modify directory, rewrite data, append to data, append data to self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63228">
                <a:tc>
                  <a:txBody>
                    <a:bodyPr/>
                    <a:lstStyle/>
                    <a:p>
                      <a:pPr marL="0" marR="0">
                        <a:lnSpc>
                          <a:spcPct val="115000"/>
                        </a:lnSpc>
                        <a:spcBef>
                          <a:spcPts val="0"/>
                        </a:spcBef>
                        <a:spcAft>
                          <a:spcPts val="0"/>
                        </a:spcAft>
                      </a:pPr>
                      <a:r>
                        <a:rPr lang="en-US" sz="1800" dirty="0">
                          <a:latin typeface="Times New Roman" pitchFamily="18" charset="0"/>
                          <a:ea typeface="Calibri"/>
                          <a:cs typeface="Times New Roman" pitchFamily="18" charset="0"/>
                        </a:rPr>
                        <a:t>Remain in memory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Times New Roman" pitchFamily="18" charset="0"/>
                          <a:ea typeface="Calibri"/>
                          <a:cs typeface="Times New Roman" pitchFamily="18" charset="0"/>
                        </a:rPr>
                        <a:t>Intercept/ interrupt by modifying interrupt handler address table.</a:t>
                      </a:r>
                    </a:p>
                    <a:p>
                      <a:pPr marL="0" marR="0">
                        <a:lnSpc>
                          <a:spcPct val="115000"/>
                        </a:lnSpc>
                        <a:spcBef>
                          <a:spcPts val="0"/>
                        </a:spcBef>
                        <a:spcAft>
                          <a:spcPts val="0"/>
                        </a:spcAft>
                      </a:pPr>
                      <a:r>
                        <a:rPr lang="en-US" sz="1800" dirty="0">
                          <a:latin typeface="Times New Roman" pitchFamily="18" charset="0"/>
                          <a:ea typeface="Calibri"/>
                          <a:cs typeface="Times New Roman" pitchFamily="18" charset="0"/>
                        </a:rPr>
                        <a:t>Load self in </a:t>
                      </a:r>
                      <a:r>
                        <a:rPr lang="en-US" sz="1800" dirty="0" err="1">
                          <a:latin typeface="Times New Roman" pitchFamily="18" charset="0"/>
                          <a:ea typeface="Calibri"/>
                          <a:cs typeface="Times New Roman" pitchFamily="18" charset="0"/>
                        </a:rPr>
                        <a:t>nontransient</a:t>
                      </a:r>
                      <a:r>
                        <a:rPr lang="en-US" sz="1800" dirty="0">
                          <a:latin typeface="Times New Roman" pitchFamily="18" charset="0"/>
                          <a:ea typeface="Calibri"/>
                          <a:cs typeface="Times New Roman" pitchFamily="18" charset="0"/>
                        </a:rPr>
                        <a:t> memory area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93127">
                <a:tc>
                  <a:txBody>
                    <a:bodyPr/>
                    <a:lstStyle/>
                    <a:p>
                      <a:pPr marL="0" marR="0">
                        <a:lnSpc>
                          <a:spcPct val="115000"/>
                        </a:lnSpc>
                        <a:spcBef>
                          <a:spcPts val="0"/>
                        </a:spcBef>
                        <a:spcAft>
                          <a:spcPts val="0"/>
                        </a:spcAft>
                      </a:pPr>
                      <a:r>
                        <a:rPr lang="en-US" sz="1800" dirty="0">
                          <a:latin typeface="Times New Roman" pitchFamily="18" charset="0"/>
                          <a:ea typeface="Calibri"/>
                          <a:cs typeface="Times New Roman" pitchFamily="18" charset="0"/>
                        </a:rPr>
                        <a:t>Infect disks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Times New Roman" pitchFamily="18" charset="0"/>
                          <a:ea typeface="Calibri"/>
                          <a:cs typeface="Times New Roman" pitchFamily="18" charset="0"/>
                        </a:rPr>
                        <a:t>Intercept interrupt</a:t>
                      </a:r>
                    </a:p>
                    <a:p>
                      <a:pPr marL="0" marR="0">
                        <a:lnSpc>
                          <a:spcPct val="115000"/>
                        </a:lnSpc>
                        <a:spcBef>
                          <a:spcPts val="0"/>
                        </a:spcBef>
                        <a:spcAft>
                          <a:spcPts val="0"/>
                        </a:spcAft>
                      </a:pPr>
                      <a:r>
                        <a:rPr lang="en-US" sz="1800" dirty="0">
                          <a:latin typeface="Times New Roman" pitchFamily="18" charset="0"/>
                          <a:ea typeface="Calibri"/>
                          <a:cs typeface="Times New Roman" pitchFamily="18" charset="0"/>
                        </a:rPr>
                        <a:t>Intercept OS call (</a:t>
                      </a:r>
                      <a:r>
                        <a:rPr lang="en-US" sz="1800" dirty="0" err="1">
                          <a:latin typeface="Times New Roman" pitchFamily="18" charset="0"/>
                          <a:ea typeface="Calibri"/>
                          <a:cs typeface="Times New Roman" pitchFamily="18" charset="0"/>
                        </a:rPr>
                        <a:t>eg</a:t>
                      </a:r>
                      <a:r>
                        <a:rPr lang="en-US" sz="1800" dirty="0">
                          <a:latin typeface="Times New Roman" pitchFamily="18" charset="0"/>
                          <a:ea typeface="Calibri"/>
                          <a:cs typeface="Times New Roman" pitchFamily="18" charset="0"/>
                        </a:rPr>
                        <a:t>., to format disk)</a:t>
                      </a:r>
                    </a:p>
                    <a:p>
                      <a:pPr marL="0" marR="0">
                        <a:lnSpc>
                          <a:spcPct val="115000"/>
                        </a:lnSpc>
                        <a:spcBef>
                          <a:spcPts val="0"/>
                        </a:spcBef>
                        <a:spcAft>
                          <a:spcPts val="0"/>
                        </a:spcAft>
                      </a:pPr>
                      <a:r>
                        <a:rPr lang="en-US" sz="1800" dirty="0">
                          <a:latin typeface="Times New Roman" pitchFamily="18" charset="0"/>
                          <a:ea typeface="Calibri"/>
                          <a:cs typeface="Times New Roman" pitchFamily="18" charset="0"/>
                        </a:rPr>
                        <a:t>Modify system file</a:t>
                      </a:r>
                    </a:p>
                    <a:p>
                      <a:pPr marL="0" marR="0">
                        <a:lnSpc>
                          <a:spcPct val="115000"/>
                        </a:lnSpc>
                        <a:spcBef>
                          <a:spcPts val="0"/>
                        </a:spcBef>
                        <a:spcAft>
                          <a:spcPts val="0"/>
                        </a:spcAft>
                      </a:pPr>
                      <a:r>
                        <a:rPr lang="en-US" sz="1800" dirty="0">
                          <a:latin typeface="Times New Roman" pitchFamily="18" charset="0"/>
                          <a:ea typeface="Calibri"/>
                          <a:cs typeface="Times New Roman" pitchFamily="18" charset="0"/>
                        </a:rPr>
                        <a:t>Modify ordinary executable program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33328">
                <a:tc>
                  <a:txBody>
                    <a:bodyPr/>
                    <a:lstStyle/>
                    <a:p>
                      <a:pPr marL="0" marR="0">
                        <a:lnSpc>
                          <a:spcPct val="115000"/>
                        </a:lnSpc>
                        <a:spcBef>
                          <a:spcPts val="0"/>
                        </a:spcBef>
                        <a:spcAft>
                          <a:spcPts val="0"/>
                        </a:spcAft>
                      </a:pPr>
                      <a:r>
                        <a:rPr lang="en-US" sz="1800" dirty="0">
                          <a:latin typeface="Times New Roman" pitchFamily="18" charset="0"/>
                          <a:ea typeface="Calibri"/>
                          <a:cs typeface="Times New Roman" pitchFamily="18" charset="0"/>
                        </a:rPr>
                        <a:t>Conceal self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Times New Roman" pitchFamily="18" charset="0"/>
                          <a:ea typeface="Calibri"/>
                          <a:cs typeface="Times New Roman" pitchFamily="18" charset="0"/>
                        </a:rPr>
                        <a:t>Intercept system calls that would reveal self and falsify result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46467">
                <a:tc>
                  <a:txBody>
                    <a:bodyPr/>
                    <a:lstStyle/>
                    <a:p>
                      <a:pPr marL="0" marR="0">
                        <a:lnSpc>
                          <a:spcPct val="115000"/>
                        </a:lnSpc>
                        <a:spcBef>
                          <a:spcPts val="0"/>
                        </a:spcBef>
                        <a:spcAft>
                          <a:spcPts val="0"/>
                        </a:spcAft>
                      </a:pPr>
                      <a:r>
                        <a:rPr lang="en-US" sz="1800" dirty="0">
                          <a:latin typeface="Times New Roman" pitchFamily="18" charset="0"/>
                          <a:ea typeface="Calibri"/>
                          <a:cs typeface="Times New Roman" pitchFamily="18" charset="0"/>
                        </a:rPr>
                        <a:t>Spread infection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Times New Roman" pitchFamily="18" charset="0"/>
                          <a:ea typeface="Calibri"/>
                          <a:cs typeface="Times New Roman" pitchFamily="18" charset="0"/>
                        </a:rPr>
                        <a:t>Infect boot sector, infect systems program,</a:t>
                      </a:r>
                    </a:p>
                    <a:p>
                      <a:pPr marL="0" marR="0">
                        <a:lnSpc>
                          <a:spcPct val="115000"/>
                        </a:lnSpc>
                        <a:spcBef>
                          <a:spcPts val="0"/>
                        </a:spcBef>
                        <a:spcAft>
                          <a:spcPts val="0"/>
                        </a:spcAft>
                      </a:pPr>
                      <a:r>
                        <a:rPr lang="en-US" sz="1800" dirty="0">
                          <a:latin typeface="Times New Roman" pitchFamily="18" charset="0"/>
                          <a:ea typeface="Calibri"/>
                          <a:cs typeface="Times New Roman" pitchFamily="18" charset="0"/>
                        </a:rPr>
                        <a:t>Infect ordinary program</a:t>
                      </a:r>
                    </a:p>
                    <a:p>
                      <a:pPr marL="0" marR="0">
                        <a:lnSpc>
                          <a:spcPct val="115000"/>
                        </a:lnSpc>
                        <a:spcBef>
                          <a:spcPts val="0"/>
                        </a:spcBef>
                        <a:spcAft>
                          <a:spcPts val="0"/>
                        </a:spcAft>
                      </a:pPr>
                      <a:r>
                        <a:rPr lang="en-US" sz="1800" dirty="0">
                          <a:latin typeface="Times New Roman" pitchFamily="18" charset="0"/>
                          <a:ea typeface="Calibri"/>
                          <a:cs typeface="Times New Roman" pitchFamily="18" charset="0"/>
                        </a:rPr>
                        <a:t>Infect data ordinary program reads to control its execution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006317">
                <a:tc>
                  <a:txBody>
                    <a:bodyPr/>
                    <a:lstStyle/>
                    <a:p>
                      <a:pPr marL="0" marR="0">
                        <a:lnSpc>
                          <a:spcPct val="115000"/>
                        </a:lnSpc>
                        <a:spcBef>
                          <a:spcPts val="0"/>
                        </a:spcBef>
                        <a:spcAft>
                          <a:spcPts val="0"/>
                        </a:spcAft>
                      </a:pPr>
                      <a:r>
                        <a:rPr lang="en-US" sz="1800" dirty="0">
                          <a:latin typeface="Times New Roman" pitchFamily="18" charset="0"/>
                          <a:ea typeface="Calibri"/>
                          <a:cs typeface="Times New Roman" pitchFamily="18" charset="0"/>
                        </a:rPr>
                        <a:t>Prevent deactivation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Times New Roman" pitchFamily="18" charset="0"/>
                          <a:ea typeface="Calibri"/>
                          <a:cs typeface="Times New Roman" pitchFamily="18" charset="0"/>
                        </a:rPr>
                        <a:t>Activate before deactivating program and block deactivation</a:t>
                      </a:r>
                    </a:p>
                    <a:p>
                      <a:pPr marL="0" marR="0">
                        <a:lnSpc>
                          <a:spcPct val="115000"/>
                        </a:lnSpc>
                        <a:spcBef>
                          <a:spcPts val="0"/>
                        </a:spcBef>
                        <a:spcAft>
                          <a:spcPts val="0"/>
                        </a:spcAft>
                      </a:pPr>
                      <a:r>
                        <a:rPr lang="en-US" sz="1800" dirty="0">
                          <a:latin typeface="Times New Roman" pitchFamily="18" charset="0"/>
                          <a:ea typeface="Calibri"/>
                          <a:cs typeface="Times New Roman" pitchFamily="18" charset="0"/>
                        </a:rPr>
                        <a:t>Store copy to </a:t>
                      </a:r>
                      <a:r>
                        <a:rPr lang="en-US" sz="1800" dirty="0" err="1">
                          <a:latin typeface="Times New Roman" pitchFamily="18" charset="0"/>
                          <a:ea typeface="Calibri"/>
                          <a:cs typeface="Times New Roman" pitchFamily="18" charset="0"/>
                        </a:rPr>
                        <a:t>reinfect</a:t>
                      </a:r>
                      <a:r>
                        <a:rPr lang="en-US" sz="1800" dirty="0">
                          <a:latin typeface="Times New Roman" pitchFamily="18" charset="0"/>
                          <a:ea typeface="Calibri"/>
                          <a:cs typeface="Times New Roman" pitchFamily="18" charset="0"/>
                        </a:rPr>
                        <a:t> after deactivation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22BE1DFF-56FA-4C71-A596-602238A067F0}"/>
              </a:ext>
            </a:extLst>
          </p:cNvPr>
          <p:cNvSpPr>
            <a:spLocks noGrp="1"/>
          </p:cNvSpPr>
          <p:nvPr>
            <p:ph type="title"/>
          </p:nvPr>
        </p:nvSpPr>
        <p:spPr>
          <a:xfrm>
            <a:off x="914400" y="381000"/>
            <a:ext cx="7772400" cy="1036638"/>
          </a:xfrm>
        </p:spPr>
        <p:txBody>
          <a:bodyPr/>
          <a:lstStyle/>
          <a:p>
            <a:pPr eaLnBrk="1" hangingPunct="1"/>
            <a:r>
              <a:rPr lang="en-IN" altLang="en-US" b="1"/>
              <a:t>Transmission Patterns</a:t>
            </a:r>
            <a:endParaRPr lang="en-IN" altLang="en-US"/>
          </a:p>
        </p:txBody>
      </p:sp>
      <p:sp>
        <p:nvSpPr>
          <p:cNvPr id="68611" name="Content Placeholder 2">
            <a:extLst>
              <a:ext uri="{FF2B5EF4-FFF2-40B4-BE49-F238E27FC236}">
                <a16:creationId xmlns:a16="http://schemas.microsoft.com/office/drawing/2014/main" id="{8618A2F7-5BB5-4B56-B2E8-523FCFDA1C64}"/>
              </a:ext>
            </a:extLst>
          </p:cNvPr>
          <p:cNvSpPr>
            <a:spLocks noGrp="1"/>
          </p:cNvSpPr>
          <p:nvPr>
            <p:ph sz="quarter" idx="1"/>
          </p:nvPr>
        </p:nvSpPr>
        <p:spPr/>
        <p:txBody>
          <a:bodyPr/>
          <a:lstStyle/>
          <a:p>
            <a:pPr algn="just" eaLnBrk="1" hangingPunct="1"/>
            <a:r>
              <a:rPr lang="en-IN" altLang="en-US" sz="2800"/>
              <a:t>A virus is effective only if it has </a:t>
            </a:r>
            <a:r>
              <a:rPr lang="en-IN" altLang="en-US" sz="2800">
                <a:solidFill>
                  <a:srgbClr val="FF0000"/>
                </a:solidFill>
              </a:rPr>
              <a:t>some means </a:t>
            </a:r>
            <a:r>
              <a:rPr lang="en-IN" altLang="en-US" sz="2800"/>
              <a:t>of transmission from one location to another. As we have already seen, viruses can travel during the boot process, by attaching to an executable file or travelling within data files.</a:t>
            </a:r>
          </a:p>
          <a:p>
            <a:pPr algn="just" eaLnBrk="1" hangingPunct="1"/>
            <a:r>
              <a:rPr lang="en-IN" altLang="en-US" sz="2800"/>
              <a:t>The travel itself occurs during execution of an already infected program. Since a virus can execute any instructions a program can, virus travel is not confined to any single medium or execution pattern.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F26C9E75-F1EE-4A94-9E6E-BC864AE02EA4}"/>
              </a:ext>
            </a:extLst>
          </p:cNvPr>
          <p:cNvSpPr>
            <a:spLocks noGrp="1"/>
          </p:cNvSpPr>
          <p:nvPr>
            <p:ph type="title"/>
          </p:nvPr>
        </p:nvSpPr>
        <p:spPr>
          <a:xfrm>
            <a:off x="914400" y="457200"/>
            <a:ext cx="7772400" cy="960438"/>
          </a:xfrm>
        </p:spPr>
        <p:txBody>
          <a:bodyPr/>
          <a:lstStyle/>
          <a:p>
            <a:pPr eaLnBrk="1" hangingPunct="1"/>
            <a:r>
              <a:rPr lang="en-IN" altLang="en-US" b="1"/>
              <a:t>Polymorphic Viruses</a:t>
            </a:r>
            <a:endParaRPr lang="en-IN" altLang="en-US"/>
          </a:p>
        </p:txBody>
      </p:sp>
      <p:sp>
        <p:nvSpPr>
          <p:cNvPr id="69635" name="Content Placeholder 2">
            <a:extLst>
              <a:ext uri="{FF2B5EF4-FFF2-40B4-BE49-F238E27FC236}">
                <a16:creationId xmlns:a16="http://schemas.microsoft.com/office/drawing/2014/main" id="{42917D42-2DB0-4518-A8ED-3C20C228475A}"/>
              </a:ext>
            </a:extLst>
          </p:cNvPr>
          <p:cNvSpPr>
            <a:spLocks noGrp="1"/>
          </p:cNvSpPr>
          <p:nvPr>
            <p:ph sz="quarter" idx="1"/>
          </p:nvPr>
        </p:nvSpPr>
        <p:spPr/>
        <p:txBody>
          <a:bodyPr/>
          <a:lstStyle/>
          <a:p>
            <a:pPr algn="just" eaLnBrk="1" hangingPunct="1"/>
            <a:r>
              <a:rPr lang="en-IN" altLang="en-US" sz="2800"/>
              <a:t>A virus that can </a:t>
            </a:r>
            <a:r>
              <a:rPr lang="en-IN" altLang="en-US" sz="2800">
                <a:solidFill>
                  <a:srgbClr val="FF0000"/>
                </a:solidFill>
              </a:rPr>
              <a:t>change its appearance </a:t>
            </a:r>
            <a:r>
              <a:rPr lang="en-IN" altLang="en-US" sz="2800"/>
              <a:t>is called a polymorphic virus. (</a:t>
            </a:r>
            <a:r>
              <a:rPr lang="en-IN" altLang="en-US" sz="2800" i="1"/>
              <a:t>Poly means "many" and morph means "form".) A two-form polymorphic virus can be handled easily as two independent viruses.</a:t>
            </a:r>
          </a:p>
          <a:p>
            <a:pPr algn="just" eaLnBrk="1" hangingPunct="1"/>
            <a:r>
              <a:rPr lang="en-IN" altLang="en-US" sz="2800"/>
              <a:t>Therefore, the </a:t>
            </a:r>
            <a:r>
              <a:rPr lang="en-IN" altLang="en-US" sz="2800">
                <a:solidFill>
                  <a:srgbClr val="FF0000"/>
                </a:solidFill>
              </a:rPr>
              <a:t>virus writer intent on preventing detection of the virus will want either a large or an unlimited number of forms </a:t>
            </a:r>
            <a:r>
              <a:rPr lang="en-IN" altLang="en-US" sz="2800"/>
              <a:t>so that the number of possible forms is </a:t>
            </a:r>
            <a:r>
              <a:rPr lang="en-IN" altLang="en-US" sz="2800">
                <a:solidFill>
                  <a:srgbClr val="FF0000"/>
                </a:solidFill>
              </a:rPr>
              <a:t>too large for a virus scanner </a:t>
            </a:r>
            <a:r>
              <a:rPr lang="en-IN" altLang="en-US" sz="2800"/>
              <a:t>to search for.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A7B359F-7167-48CE-95A8-405FC1F755FF}"/>
              </a:ext>
            </a:extLst>
          </p:cNvPr>
          <p:cNvSpPr>
            <a:spLocks noGrp="1" noChangeArrowheads="1"/>
          </p:cNvSpPr>
          <p:nvPr>
            <p:ph type="title"/>
          </p:nvPr>
        </p:nvSpPr>
        <p:spPr/>
        <p:txBody>
          <a:bodyPr/>
          <a:lstStyle/>
          <a:p>
            <a:pPr eaLnBrk="1" hangingPunct="1"/>
            <a:r>
              <a:rPr lang="en-US" altLang="en-US"/>
              <a:t>Prevention of Virus Infections</a:t>
            </a:r>
          </a:p>
        </p:txBody>
      </p:sp>
      <p:sp>
        <p:nvSpPr>
          <p:cNvPr id="70659" name="Rectangle 3">
            <a:extLst>
              <a:ext uri="{FF2B5EF4-FFF2-40B4-BE49-F238E27FC236}">
                <a16:creationId xmlns:a16="http://schemas.microsoft.com/office/drawing/2014/main" id="{BEDB9DC2-FA29-4DA5-940D-D477DC82A5CC}"/>
              </a:ext>
            </a:extLst>
          </p:cNvPr>
          <p:cNvSpPr>
            <a:spLocks noGrp="1" noChangeArrowheads="1"/>
          </p:cNvSpPr>
          <p:nvPr>
            <p:ph sz="quarter" idx="1"/>
          </p:nvPr>
        </p:nvSpPr>
        <p:spPr/>
        <p:txBody>
          <a:bodyPr/>
          <a:lstStyle/>
          <a:p>
            <a:pPr eaLnBrk="1" hangingPunct="1">
              <a:lnSpc>
                <a:spcPct val="90000"/>
              </a:lnSpc>
            </a:pPr>
            <a:r>
              <a:rPr lang="en-US" altLang="en-US" sz="2400">
                <a:solidFill>
                  <a:srgbClr val="FF0000"/>
                </a:solidFill>
              </a:rPr>
              <a:t>Use only commercial software </a:t>
            </a:r>
            <a:r>
              <a:rPr lang="en-US" altLang="en-US" sz="2400"/>
              <a:t>acquired from reliable, well-established vendors</a:t>
            </a:r>
          </a:p>
          <a:p>
            <a:pPr eaLnBrk="1" hangingPunct="1">
              <a:lnSpc>
                <a:spcPct val="90000"/>
              </a:lnSpc>
            </a:pPr>
            <a:r>
              <a:rPr lang="en-US" altLang="en-US" sz="2400"/>
              <a:t>Test all new software on an </a:t>
            </a:r>
            <a:r>
              <a:rPr lang="en-US" altLang="en-US" sz="2400">
                <a:solidFill>
                  <a:srgbClr val="FF0000"/>
                </a:solidFill>
              </a:rPr>
              <a:t>isolated</a:t>
            </a:r>
            <a:r>
              <a:rPr lang="en-US" altLang="en-US" sz="2400"/>
              <a:t> computer</a:t>
            </a:r>
          </a:p>
          <a:p>
            <a:pPr eaLnBrk="1" hangingPunct="1">
              <a:lnSpc>
                <a:spcPct val="90000"/>
              </a:lnSpc>
            </a:pPr>
            <a:r>
              <a:rPr lang="en-US" altLang="en-US" sz="2400"/>
              <a:t>Open attachments only when you know them to </a:t>
            </a:r>
            <a:r>
              <a:rPr lang="en-US" altLang="en-US" sz="2400">
                <a:solidFill>
                  <a:srgbClr val="FF0000"/>
                </a:solidFill>
              </a:rPr>
              <a:t>be safe</a:t>
            </a:r>
          </a:p>
          <a:p>
            <a:pPr eaLnBrk="1" hangingPunct="1">
              <a:lnSpc>
                <a:spcPct val="90000"/>
              </a:lnSpc>
            </a:pPr>
            <a:r>
              <a:rPr lang="en-US" altLang="en-US" sz="2400"/>
              <a:t>Make a </a:t>
            </a:r>
            <a:r>
              <a:rPr lang="en-US" altLang="en-US" sz="2400">
                <a:solidFill>
                  <a:srgbClr val="FF0000"/>
                </a:solidFill>
              </a:rPr>
              <a:t>recoverable system </a:t>
            </a:r>
            <a:r>
              <a:rPr lang="en-US" altLang="en-US" sz="2400"/>
              <a:t>image and store it safely</a:t>
            </a:r>
          </a:p>
          <a:p>
            <a:pPr eaLnBrk="1" hangingPunct="1">
              <a:lnSpc>
                <a:spcPct val="90000"/>
              </a:lnSpc>
            </a:pPr>
            <a:r>
              <a:rPr lang="en-US" altLang="en-US" sz="2400"/>
              <a:t>Make and retain backup copies of executable system files.</a:t>
            </a:r>
          </a:p>
          <a:p>
            <a:pPr eaLnBrk="1" hangingPunct="1">
              <a:lnSpc>
                <a:spcPct val="90000"/>
              </a:lnSpc>
            </a:pPr>
            <a:r>
              <a:rPr lang="en-US" altLang="en-US" sz="2400"/>
              <a:t>Use </a:t>
            </a:r>
            <a:r>
              <a:rPr lang="en-US" altLang="en-US" sz="2400">
                <a:solidFill>
                  <a:srgbClr val="FF0000"/>
                </a:solidFill>
              </a:rPr>
              <a:t>virus detectors daily and update </a:t>
            </a:r>
            <a:r>
              <a:rPr lang="en-US" altLang="en-US" sz="2400"/>
              <a:t>them regularly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70AB29D-05B1-4F7C-B049-B8D575F85E2D}"/>
              </a:ext>
            </a:extLst>
          </p:cNvPr>
          <p:cNvSpPr>
            <a:spLocks noGrp="1" noChangeArrowheads="1"/>
          </p:cNvSpPr>
          <p:nvPr>
            <p:ph type="title"/>
          </p:nvPr>
        </p:nvSpPr>
        <p:spPr/>
        <p:txBody>
          <a:bodyPr/>
          <a:lstStyle/>
          <a:p>
            <a:pPr eaLnBrk="1" hangingPunct="1"/>
            <a:r>
              <a:rPr lang="en-US" altLang="en-US"/>
              <a:t>Truths and Misconceptions about viruses</a:t>
            </a:r>
          </a:p>
        </p:txBody>
      </p:sp>
      <p:sp>
        <p:nvSpPr>
          <p:cNvPr id="71683" name="Rectangle 3">
            <a:extLst>
              <a:ext uri="{FF2B5EF4-FFF2-40B4-BE49-F238E27FC236}">
                <a16:creationId xmlns:a16="http://schemas.microsoft.com/office/drawing/2014/main" id="{71F31112-69AE-49B3-8215-1454AD9E9F3A}"/>
              </a:ext>
            </a:extLst>
          </p:cNvPr>
          <p:cNvSpPr>
            <a:spLocks noGrp="1" noChangeArrowheads="1"/>
          </p:cNvSpPr>
          <p:nvPr>
            <p:ph sz="quarter" idx="1"/>
          </p:nvPr>
        </p:nvSpPr>
        <p:spPr>
          <a:xfrm>
            <a:off x="914400" y="1981200"/>
            <a:ext cx="7772400" cy="4572000"/>
          </a:xfrm>
        </p:spPr>
        <p:txBody>
          <a:bodyPr/>
          <a:lstStyle/>
          <a:p>
            <a:pPr eaLnBrk="1" hangingPunct="1">
              <a:lnSpc>
                <a:spcPct val="80000"/>
              </a:lnSpc>
            </a:pPr>
            <a:r>
              <a:rPr lang="en-US" altLang="en-US" sz="2400"/>
              <a:t>Viruses can infect only Microsoft Windows systems – False </a:t>
            </a:r>
          </a:p>
          <a:p>
            <a:pPr eaLnBrk="1" hangingPunct="1">
              <a:lnSpc>
                <a:spcPct val="80000"/>
              </a:lnSpc>
            </a:pPr>
            <a:r>
              <a:rPr lang="en-US" altLang="en-US" sz="2400"/>
              <a:t>Viruses can modify “hidden” or “read-only” files –  True</a:t>
            </a:r>
          </a:p>
          <a:p>
            <a:pPr eaLnBrk="1" hangingPunct="1">
              <a:lnSpc>
                <a:spcPct val="80000"/>
              </a:lnSpc>
            </a:pPr>
            <a:r>
              <a:rPr lang="en-US" altLang="en-US" sz="2400"/>
              <a:t>Viruses can appear only in data files, or only in Word documents, or only in programs – False</a:t>
            </a:r>
          </a:p>
          <a:p>
            <a:pPr eaLnBrk="1" hangingPunct="1">
              <a:lnSpc>
                <a:spcPct val="80000"/>
              </a:lnSpc>
            </a:pPr>
            <a:r>
              <a:rPr lang="en-US" altLang="en-US" sz="2400"/>
              <a:t>Viruses spread only on disks or only in e-mail – False</a:t>
            </a:r>
          </a:p>
          <a:p>
            <a:pPr eaLnBrk="1" hangingPunct="1">
              <a:lnSpc>
                <a:spcPct val="80000"/>
              </a:lnSpc>
            </a:pPr>
            <a:r>
              <a:rPr lang="en-US" altLang="en-US" sz="2400"/>
              <a:t>Viruses cannot infect hardware –  True</a:t>
            </a:r>
          </a:p>
          <a:p>
            <a:pPr eaLnBrk="1" hangingPunct="1">
              <a:lnSpc>
                <a:spcPct val="80000"/>
              </a:lnSpc>
            </a:pPr>
            <a:endParaRPr lang="en-US" altLang="en-US" sz="2400"/>
          </a:p>
          <a:p>
            <a:pPr eaLnBrk="1" hangingPunct="1">
              <a:lnSpc>
                <a:spcPct val="80000"/>
              </a:lnSpc>
            </a:pPr>
            <a:endParaRPr lang="en-US" altLang="en-US" sz="2400"/>
          </a:p>
          <a:p>
            <a:pPr eaLnBrk="1" hangingPunct="1">
              <a:lnSpc>
                <a:spcPct val="80000"/>
              </a:lnSpc>
            </a:pPr>
            <a:r>
              <a:rPr lang="en-US" altLang="en-US" sz="3200">
                <a:solidFill>
                  <a:srgbClr val="FF0000"/>
                </a:solidFill>
              </a:rPr>
              <a:t>WINE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C4B6E93-CD7D-4ABA-A5C6-0D87955866DC}"/>
              </a:ext>
            </a:extLst>
          </p:cNvPr>
          <p:cNvSpPr>
            <a:spLocks noGrp="1" noChangeArrowheads="1"/>
          </p:cNvSpPr>
          <p:nvPr>
            <p:ph type="title"/>
          </p:nvPr>
        </p:nvSpPr>
        <p:spPr/>
        <p:txBody>
          <a:bodyPr/>
          <a:lstStyle/>
          <a:p>
            <a:pPr eaLnBrk="1" hangingPunct="1"/>
            <a:r>
              <a:rPr lang="en-US" altLang="en-US"/>
              <a:t>EXAMPLES</a:t>
            </a:r>
          </a:p>
        </p:txBody>
      </p:sp>
      <p:sp>
        <p:nvSpPr>
          <p:cNvPr id="72707" name="Rectangle 3">
            <a:extLst>
              <a:ext uri="{FF2B5EF4-FFF2-40B4-BE49-F238E27FC236}">
                <a16:creationId xmlns:a16="http://schemas.microsoft.com/office/drawing/2014/main" id="{C649C4D5-D726-4ECC-88AF-F2B5423AA690}"/>
              </a:ext>
            </a:extLst>
          </p:cNvPr>
          <p:cNvSpPr>
            <a:spLocks noGrp="1" noChangeArrowheads="1"/>
          </p:cNvSpPr>
          <p:nvPr>
            <p:ph sz="quarter" idx="1"/>
          </p:nvPr>
        </p:nvSpPr>
        <p:spPr/>
        <p:txBody>
          <a:bodyPr/>
          <a:lstStyle/>
          <a:p>
            <a:pPr marL="514350" indent="-514350" eaLnBrk="1" hangingPunct="1">
              <a:buFont typeface="+mj-lt"/>
              <a:buAutoNum type="arabicPeriod"/>
              <a:defRPr/>
            </a:pPr>
            <a:r>
              <a:rPr lang="en-US" altLang="en-US" b="1" dirty="0"/>
              <a:t>Brain Virus </a:t>
            </a:r>
            <a:r>
              <a:rPr lang="en-US" altLang="en-US" dirty="0"/>
              <a:t>- </a:t>
            </a:r>
            <a:r>
              <a:rPr lang="en-US" dirty="0"/>
              <a:t>Brain (computer virus)</a:t>
            </a:r>
          </a:p>
          <a:p>
            <a:pPr eaLnBrk="1" hangingPunct="1">
              <a:defRPr/>
            </a:pPr>
            <a:r>
              <a:rPr lang="en-US" b="1" dirty="0"/>
              <a:t>Brain</a:t>
            </a:r>
            <a:r>
              <a:rPr lang="en-US" dirty="0"/>
              <a:t> is the industry standard name for a </a:t>
            </a:r>
            <a:r>
              <a:rPr lang="en-US" dirty="0">
                <a:hlinkClick r:id="rId2" tooltip="Computer virus"/>
              </a:rPr>
              <a:t>computer virus</a:t>
            </a:r>
            <a:r>
              <a:rPr lang="en-US" dirty="0"/>
              <a:t> that was released in its first form in 19 January 1986, and is considered to be the first </a:t>
            </a:r>
            <a:r>
              <a:rPr lang="en-US" dirty="0">
                <a:hlinkClick r:id="rId2" tooltip="Computer virus"/>
              </a:rPr>
              <a:t>computer virus</a:t>
            </a:r>
            <a:r>
              <a:rPr lang="en-US" dirty="0"/>
              <a:t> for the </a:t>
            </a:r>
            <a:r>
              <a:rPr lang="en-US" dirty="0">
                <a:hlinkClick r:id="rId3" tooltip="IBM Personal Computer"/>
              </a:rPr>
              <a:t>IBM Personal Computer</a:t>
            </a:r>
            <a:r>
              <a:rPr lang="en-US" dirty="0"/>
              <a:t> (IBM PC) and compatibles. Designed by Pakistan</a:t>
            </a:r>
          </a:p>
          <a:p>
            <a:pPr marL="0" indent="0" eaLnBrk="1" hangingPunct="1">
              <a:buFont typeface="Wingdings 2" panose="05020102010507070707" pitchFamily="18" charset="2"/>
              <a:buNone/>
              <a:defRPr/>
            </a:pPr>
            <a:r>
              <a:rPr lang="en-US" altLang="en-US" dirty="0"/>
              <a:t>2. Internet Worm - </a:t>
            </a:r>
            <a:r>
              <a:rPr lang="en-US" dirty="0"/>
              <a:t>The </a:t>
            </a:r>
            <a:r>
              <a:rPr lang="en-US" b="1" dirty="0"/>
              <a:t>Morris worm</a:t>
            </a:r>
            <a:r>
              <a:rPr lang="en-US" dirty="0"/>
              <a:t> or </a:t>
            </a:r>
            <a:r>
              <a:rPr lang="en-US" b="1" dirty="0"/>
              <a:t>Internet worm of November 2, 1988</a:t>
            </a:r>
            <a:r>
              <a:rPr lang="en-US" dirty="0"/>
              <a:t>, was one of the oldest </a:t>
            </a:r>
            <a:r>
              <a:rPr lang="en-US" dirty="0">
                <a:hlinkClick r:id="rId4" tooltip="Computer worm"/>
              </a:rPr>
              <a:t>computer worms</a:t>
            </a:r>
            <a:r>
              <a:rPr lang="en-US" dirty="0"/>
              <a:t> distributed via the </a:t>
            </a:r>
            <a:r>
              <a:rPr lang="en-US" dirty="0">
                <a:hlinkClick r:id="rId5" tooltip="Internet"/>
              </a:rPr>
              <a:t>Internet</a:t>
            </a:r>
            <a:r>
              <a:rPr lang="en-US" dirty="0"/>
              <a:t>, and the first to gain significant mainstream media attention.</a:t>
            </a:r>
            <a:endParaRPr lang="en-US"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8A4AD5DD-920B-4C98-B04C-7F6735E8E21F}"/>
              </a:ext>
            </a:extLst>
          </p:cNvPr>
          <p:cNvSpPr>
            <a:spLocks noGrp="1"/>
          </p:cNvSpPr>
          <p:nvPr>
            <p:ph type="title"/>
          </p:nvPr>
        </p:nvSpPr>
        <p:spPr/>
        <p:txBody>
          <a:bodyPr/>
          <a:lstStyle/>
          <a:p>
            <a:r>
              <a:rPr lang="en-US" altLang="en-US"/>
              <a:t>EXAMPLES</a:t>
            </a:r>
          </a:p>
        </p:txBody>
      </p:sp>
      <p:sp>
        <p:nvSpPr>
          <p:cNvPr id="73731" name="Content Placeholder 2">
            <a:extLst>
              <a:ext uri="{FF2B5EF4-FFF2-40B4-BE49-F238E27FC236}">
                <a16:creationId xmlns:a16="http://schemas.microsoft.com/office/drawing/2014/main" id="{5987A9AA-5554-4174-A980-2EF8B3CD247A}"/>
              </a:ext>
            </a:extLst>
          </p:cNvPr>
          <p:cNvSpPr>
            <a:spLocks noGrp="1"/>
          </p:cNvSpPr>
          <p:nvPr>
            <p:ph sz="quarter" idx="1"/>
          </p:nvPr>
        </p:nvSpPr>
        <p:spPr/>
        <p:txBody>
          <a:bodyPr/>
          <a:lstStyle/>
          <a:p>
            <a:pPr eaLnBrk="1" hangingPunct="1"/>
            <a:r>
              <a:rPr lang="en-US" altLang="en-US"/>
              <a:t>Code RED Worm - </a:t>
            </a:r>
            <a:r>
              <a:rPr lang="en-US" altLang="en-US" b="1"/>
              <a:t>Code Red</a:t>
            </a:r>
            <a:r>
              <a:rPr lang="en-US" altLang="en-US"/>
              <a:t> was a </a:t>
            </a:r>
            <a:r>
              <a:rPr lang="en-US" altLang="en-US">
                <a:hlinkClick r:id="rId2" tooltip="Computer worm"/>
              </a:rPr>
              <a:t>computer worm</a:t>
            </a:r>
            <a:r>
              <a:rPr lang="en-US" altLang="en-US"/>
              <a:t> observed on the </a:t>
            </a:r>
            <a:r>
              <a:rPr lang="en-US" altLang="en-US">
                <a:hlinkClick r:id="rId3" tooltip="Internet"/>
              </a:rPr>
              <a:t>Internet</a:t>
            </a:r>
            <a:r>
              <a:rPr lang="en-US" altLang="en-US"/>
              <a:t> on July 15, 2001. It attacked computers running </a:t>
            </a:r>
            <a:r>
              <a:rPr lang="en-US" altLang="en-US">
                <a:hlinkClick r:id="rId4" tooltip="Internet Information Services"/>
              </a:rPr>
              <a:t>Microsoft's IIS web server</a:t>
            </a:r>
            <a:r>
              <a:rPr lang="en-US" altLang="en-US"/>
              <a:t>. Type – Server jamming worm.</a:t>
            </a:r>
          </a:p>
          <a:p>
            <a:pPr eaLnBrk="1" hangingPunct="1"/>
            <a:r>
              <a:rPr lang="en-US" altLang="en-US"/>
              <a:t>SQL-Server Slammer - </a:t>
            </a:r>
            <a:r>
              <a:rPr lang="en-US" altLang="en-US" b="1"/>
              <a:t>SQL</a:t>
            </a:r>
            <a:r>
              <a:rPr lang="en-US" altLang="en-US"/>
              <a:t> </a:t>
            </a:r>
            <a:r>
              <a:rPr lang="en-US" altLang="en-US" b="1"/>
              <a:t>Slammer</a:t>
            </a:r>
            <a:r>
              <a:rPr lang="en-US" altLang="en-US"/>
              <a:t> is a 2003 computer worm that caused a denial of service on some Internet hosts and dramatically slowed general Internet traffic.</a:t>
            </a:r>
          </a:p>
          <a:p>
            <a:pPr eaLnBrk="1" hangingPunct="1"/>
            <a:r>
              <a:rPr lang="en-US" altLang="en-US"/>
              <a:t>Web Bugs (spyware) - Web bugs are tiny (usually a single pixel) transparent image files on web pages that are used to monitor user's online habits.</a:t>
            </a:r>
          </a:p>
          <a:p>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16FDBDA3-3508-4BCC-9D0A-96B6A80A570C}"/>
              </a:ext>
            </a:extLst>
          </p:cNvPr>
          <p:cNvSpPr>
            <a:spLocks noGrp="1"/>
          </p:cNvSpPr>
          <p:nvPr>
            <p:ph type="title"/>
          </p:nvPr>
        </p:nvSpPr>
        <p:spPr>
          <a:xfrm>
            <a:off x="914400" y="381000"/>
            <a:ext cx="7772400" cy="1036638"/>
          </a:xfrm>
        </p:spPr>
        <p:txBody>
          <a:bodyPr/>
          <a:lstStyle/>
          <a:p>
            <a:pPr eaLnBrk="1" hangingPunct="1"/>
            <a:r>
              <a:rPr lang="en-IN" altLang="en-US" b="1">
                <a:solidFill>
                  <a:srgbClr val="FF0000"/>
                </a:solidFill>
              </a:rPr>
              <a:t>TARGETED MALICIOUS CODE</a:t>
            </a:r>
            <a:endParaRPr lang="en-IN" altLang="en-US">
              <a:solidFill>
                <a:srgbClr val="FF0000"/>
              </a:solidFill>
            </a:endParaRPr>
          </a:p>
        </p:txBody>
      </p:sp>
      <p:sp>
        <p:nvSpPr>
          <p:cNvPr id="74755" name="Content Placeholder 2">
            <a:extLst>
              <a:ext uri="{FF2B5EF4-FFF2-40B4-BE49-F238E27FC236}">
                <a16:creationId xmlns:a16="http://schemas.microsoft.com/office/drawing/2014/main" id="{9F456D8B-6E5C-4327-BF09-7352CCB8F43F}"/>
              </a:ext>
            </a:extLst>
          </p:cNvPr>
          <p:cNvSpPr>
            <a:spLocks noGrp="1"/>
          </p:cNvSpPr>
          <p:nvPr>
            <p:ph sz="quarter" idx="1"/>
          </p:nvPr>
        </p:nvSpPr>
        <p:spPr>
          <a:xfrm>
            <a:off x="381000" y="1447800"/>
            <a:ext cx="8458200" cy="4572000"/>
          </a:xfrm>
        </p:spPr>
        <p:txBody>
          <a:bodyPr/>
          <a:lstStyle/>
          <a:p>
            <a:pPr eaLnBrk="1" hangingPunct="1"/>
            <a:r>
              <a:rPr lang="en-IN" altLang="en-US" sz="2400">
                <a:latin typeface="Times New Roman" panose="02020603050405020304" pitchFamily="18" charset="0"/>
                <a:cs typeface="Times New Roman" panose="02020603050405020304" pitchFamily="18" charset="0"/>
              </a:rPr>
              <a:t>Another class of malicious code is written for a particular system, for a </a:t>
            </a:r>
            <a:r>
              <a:rPr lang="en-IN" altLang="en-US" sz="2400">
                <a:solidFill>
                  <a:srgbClr val="FF0000"/>
                </a:solidFill>
                <a:latin typeface="Times New Roman" panose="02020603050405020304" pitchFamily="18" charset="0"/>
                <a:cs typeface="Times New Roman" panose="02020603050405020304" pitchFamily="18" charset="0"/>
              </a:rPr>
              <a:t>particular application, and for a particular purpose.</a:t>
            </a:r>
          </a:p>
          <a:p>
            <a:pPr eaLnBrk="1" hangingPunct="1"/>
            <a:r>
              <a:rPr lang="en-US" altLang="en-US" sz="2400">
                <a:latin typeface="Times New Roman" panose="02020603050405020304" pitchFamily="18" charset="0"/>
                <a:cs typeface="Times New Roman" panose="02020603050405020304" pitchFamily="18" charset="0"/>
              </a:rPr>
              <a:t>Examples:</a:t>
            </a:r>
          </a:p>
          <a:p>
            <a:pPr eaLnBrk="1" hangingPunct="1"/>
            <a:r>
              <a:rPr lang="en-US" altLang="en-US" sz="2400">
                <a:latin typeface="Times New Roman" panose="02020603050405020304" pitchFamily="18" charset="0"/>
                <a:cs typeface="Times New Roman" panose="02020603050405020304" pitchFamily="18" charset="0"/>
              </a:rPr>
              <a:t>Trapdoor – undocumented entry point to a module</a:t>
            </a:r>
          </a:p>
          <a:p>
            <a:pPr eaLnBrk="1" hangingPunct="1"/>
            <a:r>
              <a:rPr lang="en-US" altLang="en-US" sz="2400">
                <a:latin typeface="Times New Roman" panose="02020603050405020304" pitchFamily="18" charset="0"/>
                <a:cs typeface="Times New Roman" panose="02020603050405020304" pitchFamily="18" charset="0"/>
              </a:rPr>
              <a:t>Salami Attack (Ex. Interest computation). </a:t>
            </a:r>
            <a:r>
              <a:rPr lang="en-US" altLang="en-US" sz="2400"/>
              <a:t>An attack on a computer network which involves the </a:t>
            </a:r>
            <a:r>
              <a:rPr lang="en-US" altLang="en-US" sz="2400">
                <a:solidFill>
                  <a:srgbClr val="FF0000"/>
                </a:solidFill>
              </a:rPr>
              <a:t>intruder siphoning off small amounts </a:t>
            </a:r>
            <a:r>
              <a:rPr lang="en-US" altLang="en-US" sz="2400"/>
              <a:t>of money from a file and placifile that holds their bank account detailsng them in another file that he or she can access; for example, a.</a:t>
            </a:r>
            <a:endParaRPr lang="en-US" altLang="en-US" sz="2400">
              <a:latin typeface="Times New Roman" panose="02020603050405020304" pitchFamily="18" charset="0"/>
              <a:cs typeface="Times New Roman" panose="02020603050405020304" pitchFamily="18" charset="0"/>
            </a:endParaRPr>
          </a:p>
          <a:p>
            <a:pPr eaLnBrk="1" hangingPunct="1"/>
            <a:r>
              <a:rPr lang="en-US" altLang="en-US" sz="2400">
                <a:latin typeface="Times New Roman" panose="02020603050405020304" pitchFamily="18" charset="0"/>
                <a:cs typeface="Times New Roman" panose="02020603050405020304" pitchFamily="18" charset="0"/>
              </a:rPr>
              <a:t>Covert Channels: programs that </a:t>
            </a:r>
            <a:r>
              <a:rPr lang="en-US" altLang="en-US" sz="2400">
                <a:solidFill>
                  <a:srgbClr val="FF0000"/>
                </a:solidFill>
                <a:latin typeface="Times New Roman" panose="02020603050405020304" pitchFamily="18" charset="0"/>
                <a:cs typeface="Times New Roman" panose="02020603050405020304" pitchFamily="18" charset="0"/>
              </a:rPr>
              <a:t>leak information </a:t>
            </a:r>
            <a:r>
              <a:rPr lang="en-US" altLang="en-US" sz="2400">
                <a:latin typeface="Times New Roman" panose="02020603050405020304" pitchFamily="18" charset="0"/>
                <a:cs typeface="Times New Roman" panose="02020603050405020304" pitchFamily="18" charset="0"/>
              </a:rPr>
              <a:t>(Ex. Hide data in output). </a:t>
            </a:r>
            <a:r>
              <a:rPr lang="en-US" altLang="en-US" sz="2400"/>
              <a:t>Type of computer security attack that creates a capability to </a:t>
            </a:r>
            <a:r>
              <a:rPr lang="en-US" altLang="en-US" sz="2400">
                <a:solidFill>
                  <a:srgbClr val="FF0000"/>
                </a:solidFill>
              </a:rPr>
              <a:t>transfer information objects between processes that are not supposed to be allowed to communicate</a:t>
            </a:r>
            <a:endParaRPr lang="en-IN" altLang="en-US" sz="240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100387D3-447A-4B8C-B27B-44F68FBA5659}"/>
              </a:ext>
            </a:extLst>
          </p:cNvPr>
          <p:cNvSpPr>
            <a:spLocks noGrp="1" noChangeArrowheads="1"/>
          </p:cNvSpPr>
          <p:nvPr>
            <p:ph type="body" idx="1"/>
          </p:nvPr>
        </p:nvSpPr>
        <p:spPr/>
        <p:txBody>
          <a:bodyPr/>
          <a:lstStyle/>
          <a:p>
            <a:pPr eaLnBrk="1" hangingPunct="1">
              <a:lnSpc>
                <a:spcPct val="90000"/>
              </a:lnSpc>
            </a:pPr>
            <a:r>
              <a:rPr lang="en-GB" altLang="en-US" sz="2800"/>
              <a:t>Error/fault/failure example:</a:t>
            </a:r>
          </a:p>
          <a:p>
            <a:pPr lvl="1" eaLnBrk="1" hangingPunct="1">
              <a:lnSpc>
                <a:spcPct val="90000"/>
              </a:lnSpc>
            </a:pPr>
            <a:r>
              <a:rPr lang="en-GB" altLang="en-US"/>
              <a:t>Programmer</a:t>
            </a:r>
            <a:r>
              <a:rPr lang="en-GB" altLang="sv-SE"/>
              <a:t>’</a:t>
            </a:r>
            <a:r>
              <a:rPr lang="en-GB" altLang="en-US"/>
              <a:t>s indexing error, leads to buffer overflow fault</a:t>
            </a:r>
          </a:p>
          <a:p>
            <a:pPr lvl="1" eaLnBrk="1" hangingPunct="1">
              <a:lnSpc>
                <a:spcPct val="90000"/>
              </a:lnSpc>
            </a:pPr>
            <a:r>
              <a:rPr lang="en-GB" altLang="en-US"/>
              <a:t>Buffer overflow fault causes system crash (a failure)</a:t>
            </a:r>
            <a:br>
              <a:rPr lang="en-GB" altLang="en-US"/>
            </a:br>
            <a:endParaRPr lang="en-GB" altLang="en-US"/>
          </a:p>
          <a:p>
            <a:pPr eaLnBrk="1" hangingPunct="1">
              <a:lnSpc>
                <a:spcPct val="90000"/>
              </a:lnSpc>
            </a:pPr>
            <a:r>
              <a:rPr lang="en-GB" altLang="en-US" sz="2800"/>
              <a:t>Two categories of faults w.r.t. duration</a:t>
            </a:r>
          </a:p>
          <a:p>
            <a:pPr lvl="1" eaLnBrk="1" hangingPunct="1">
              <a:lnSpc>
                <a:spcPct val="90000"/>
              </a:lnSpc>
            </a:pPr>
            <a:r>
              <a:rPr lang="en-GB" altLang="en-US"/>
              <a:t>Permanent faults</a:t>
            </a:r>
          </a:p>
          <a:p>
            <a:pPr lvl="1" eaLnBrk="1" hangingPunct="1">
              <a:lnSpc>
                <a:spcPct val="90000"/>
              </a:lnSpc>
            </a:pPr>
            <a:r>
              <a:rPr lang="en-GB" altLang="en-US"/>
              <a:t>Transient faults – can be much more difficult to diagnose</a:t>
            </a:r>
          </a:p>
        </p:txBody>
      </p:sp>
      <p:sp>
        <p:nvSpPr>
          <p:cNvPr id="1584133" name="Rectangle 5">
            <a:extLst>
              <a:ext uri="{FF2B5EF4-FFF2-40B4-BE49-F238E27FC236}">
                <a16:creationId xmlns:a16="http://schemas.microsoft.com/office/drawing/2014/main" id="{8B5C3340-9C5B-4351-B01B-3D41E7107CFE}"/>
              </a:ext>
            </a:extLst>
          </p:cNvPr>
          <p:cNvSpPr>
            <a:spLocks noGrp="1" noChangeArrowheads="1"/>
          </p:cNvSpPr>
          <p:nvPr>
            <p:ph type="title"/>
          </p:nvPr>
        </p:nvSpPr>
        <p:spPr/>
        <p:txBody>
          <a:bodyPr>
            <a:normAutofit/>
          </a:bodyPr>
          <a:lstStyle/>
          <a:p>
            <a:pPr eaLnBrk="1" fontAlgn="auto" hangingPunct="1">
              <a:spcAft>
                <a:spcPts val="0"/>
              </a:spcAft>
              <a:defRPr/>
            </a:pPr>
            <a:r>
              <a:rPr lang="en-GB">
                <a:effectLst>
                  <a:outerShdw blurRad="38100" dist="38100" dir="2700000" algn="tl">
                    <a:srgbClr val="C0C0C0"/>
                  </a:outerShdw>
                </a:effectLst>
              </a:rPr>
              <a:t>Fault tolerance terminology</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D029078F-F829-4842-812C-92DF175FE168}"/>
              </a:ext>
            </a:extLst>
          </p:cNvPr>
          <p:cNvSpPr>
            <a:spLocks noGrp="1"/>
          </p:cNvSpPr>
          <p:nvPr>
            <p:ph type="title"/>
          </p:nvPr>
        </p:nvSpPr>
        <p:spPr/>
        <p:txBody>
          <a:bodyPr/>
          <a:lstStyle/>
          <a:p>
            <a:pPr eaLnBrk="1" hangingPunct="1"/>
            <a:r>
              <a:rPr lang="en-US" altLang="en-US"/>
              <a:t>Trapdoors</a:t>
            </a:r>
            <a:endParaRPr lang="en-IN" altLang="en-US"/>
          </a:p>
        </p:txBody>
      </p:sp>
      <p:sp>
        <p:nvSpPr>
          <p:cNvPr id="76803" name="Content Placeholder 2">
            <a:extLst>
              <a:ext uri="{FF2B5EF4-FFF2-40B4-BE49-F238E27FC236}">
                <a16:creationId xmlns:a16="http://schemas.microsoft.com/office/drawing/2014/main" id="{57DDEB91-B3EE-406D-B36D-A2DC4EAFD078}"/>
              </a:ext>
            </a:extLst>
          </p:cNvPr>
          <p:cNvSpPr>
            <a:spLocks noGrp="1"/>
          </p:cNvSpPr>
          <p:nvPr>
            <p:ph sz="quarter" idx="1"/>
          </p:nvPr>
        </p:nvSpPr>
        <p:spPr/>
        <p:txBody>
          <a:bodyPr/>
          <a:lstStyle/>
          <a:p>
            <a:pPr lvl="1" algn="just" eaLnBrk="1" hangingPunct="1">
              <a:buFont typeface="Arial" panose="020B0604020202020204" pitchFamily="34" charset="0"/>
              <a:buNone/>
            </a:pPr>
            <a:r>
              <a:rPr lang="en-IN" altLang="en-US"/>
              <a:t>A trapdoor is an </a:t>
            </a:r>
            <a:r>
              <a:rPr lang="en-IN" altLang="en-US">
                <a:solidFill>
                  <a:srgbClr val="FF0000"/>
                </a:solidFill>
              </a:rPr>
              <a:t>undocumented entry point </a:t>
            </a:r>
            <a:r>
              <a:rPr lang="en-IN" altLang="en-US"/>
              <a:t>to a module. The trapdoor is inserted during code development, perhaps to test the module, to provide </a:t>
            </a:r>
            <a:r>
              <a:rPr lang="en-IN" altLang="en-US">
                <a:solidFill>
                  <a:srgbClr val="FF0000"/>
                </a:solidFill>
              </a:rPr>
              <a:t>"hooks" by which to connect future modifications or enhancements or to allow access if the module should fail in the future. </a:t>
            </a:r>
          </a:p>
          <a:p>
            <a:pPr lvl="1" algn="just" eaLnBrk="1" hangingPunct="1">
              <a:buFont typeface="Arial" panose="020B0604020202020204" pitchFamily="34" charset="0"/>
              <a:buNone/>
            </a:pPr>
            <a:endParaRPr lang="en-IN" altLang="en-US"/>
          </a:p>
          <a:p>
            <a:pPr lvl="1" algn="just" eaLnBrk="1" hangingPunct="1">
              <a:buFont typeface="Arial" panose="020B0604020202020204" pitchFamily="34" charset="0"/>
              <a:buNone/>
            </a:pPr>
            <a:r>
              <a:rPr lang="en-IN" altLang="en-US"/>
              <a:t>In addition to these legitimate uses, </a:t>
            </a:r>
            <a:r>
              <a:rPr lang="en-IN" altLang="en-US">
                <a:solidFill>
                  <a:srgbClr val="FF0000"/>
                </a:solidFill>
              </a:rPr>
              <a:t>trapdoors can allow a programmer access to a program </a:t>
            </a:r>
            <a:r>
              <a:rPr lang="en-IN" altLang="en-US"/>
              <a:t>once it is placed in production.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304EED19-2AA3-40C9-B61E-15DF481D1BF4}"/>
              </a:ext>
            </a:extLst>
          </p:cNvPr>
          <p:cNvSpPr>
            <a:spLocks noGrp="1"/>
          </p:cNvSpPr>
          <p:nvPr>
            <p:ph type="title"/>
          </p:nvPr>
        </p:nvSpPr>
        <p:spPr/>
        <p:txBody>
          <a:bodyPr/>
          <a:lstStyle/>
          <a:p>
            <a:pPr eaLnBrk="1" hangingPunct="1"/>
            <a:r>
              <a:rPr lang="en-US" altLang="en-US"/>
              <a:t>Trapdoors</a:t>
            </a:r>
            <a:endParaRPr lang="en-IN" altLang="en-US"/>
          </a:p>
        </p:txBody>
      </p:sp>
      <p:sp>
        <p:nvSpPr>
          <p:cNvPr id="77827" name="Content Placeholder 2">
            <a:extLst>
              <a:ext uri="{FF2B5EF4-FFF2-40B4-BE49-F238E27FC236}">
                <a16:creationId xmlns:a16="http://schemas.microsoft.com/office/drawing/2014/main" id="{DEDE78C0-5965-4586-ACF8-D2FC863B9A04}"/>
              </a:ext>
            </a:extLst>
          </p:cNvPr>
          <p:cNvSpPr>
            <a:spLocks noGrp="1"/>
          </p:cNvSpPr>
          <p:nvPr>
            <p:ph sz="quarter" idx="1"/>
          </p:nvPr>
        </p:nvSpPr>
        <p:spPr/>
        <p:txBody>
          <a:bodyPr/>
          <a:lstStyle/>
          <a:p>
            <a:pPr lvl="1" algn="just" eaLnBrk="1" hangingPunct="1">
              <a:buFont typeface="Arial" panose="020B0604020202020204" pitchFamily="34" charset="0"/>
              <a:buNone/>
            </a:pPr>
            <a:r>
              <a:rPr lang="en-IN" altLang="en-US">
                <a:latin typeface="Times New Roman" panose="02020603050405020304" pitchFamily="18" charset="0"/>
                <a:cs typeface="Times New Roman" panose="02020603050405020304" pitchFamily="18" charset="0"/>
              </a:rPr>
              <a:t>Causes of trapdoors:</a:t>
            </a:r>
          </a:p>
          <a:p>
            <a:pPr lvl="1" algn="just" eaLnBrk="1" hangingPunct="1">
              <a:buFont typeface="Arial" panose="020B0604020202020204" pitchFamily="34" charset="0"/>
              <a:buNone/>
            </a:pPr>
            <a:endParaRPr lang="en-IN" altLang="en-US">
              <a:latin typeface="Times New Roman" panose="02020603050405020304" pitchFamily="18" charset="0"/>
              <a:cs typeface="Times New Roman" panose="02020603050405020304" pitchFamily="18" charset="0"/>
            </a:endParaRPr>
          </a:p>
          <a:p>
            <a:pPr lvl="1" algn="just" eaLnBrk="1" hangingPunct="1"/>
            <a:r>
              <a:rPr lang="en-IN" altLang="en-US">
                <a:latin typeface="Times New Roman" panose="02020603050405020304" pitchFamily="18" charset="0"/>
                <a:cs typeface="Times New Roman" panose="02020603050405020304" pitchFamily="18" charset="0"/>
              </a:rPr>
              <a:t>Forget to remove them</a:t>
            </a:r>
          </a:p>
          <a:p>
            <a:pPr lvl="1" algn="just" eaLnBrk="1" hangingPunct="1"/>
            <a:r>
              <a:rPr lang="en-IN" altLang="en-US">
                <a:latin typeface="Times New Roman" panose="02020603050405020304" pitchFamily="18" charset="0"/>
                <a:cs typeface="Times New Roman" panose="02020603050405020304" pitchFamily="18" charset="0"/>
              </a:rPr>
              <a:t>Intentionally leave them in the program for testing</a:t>
            </a:r>
          </a:p>
          <a:p>
            <a:pPr lvl="1" algn="just" eaLnBrk="1" hangingPunct="1"/>
            <a:r>
              <a:rPr lang="en-IN" altLang="en-US">
                <a:latin typeface="Times New Roman" panose="02020603050405020304" pitchFamily="18" charset="0"/>
                <a:cs typeface="Times New Roman" panose="02020603050405020304" pitchFamily="18" charset="0"/>
              </a:rPr>
              <a:t>Intentionally leave them in the program for maintenance of the finished program</a:t>
            </a:r>
          </a:p>
          <a:p>
            <a:pPr lvl="1" algn="just" eaLnBrk="1" hangingPunct="1"/>
            <a:r>
              <a:rPr lang="en-IN" altLang="en-US">
                <a:latin typeface="Times New Roman" panose="02020603050405020304" pitchFamily="18" charset="0"/>
                <a:cs typeface="Times New Roman" panose="02020603050405020304" pitchFamily="18" charset="0"/>
              </a:rPr>
              <a:t>Intentionally leave them in the program as </a:t>
            </a:r>
            <a:r>
              <a:rPr lang="en-IN" altLang="en-US">
                <a:solidFill>
                  <a:srgbClr val="FF0000"/>
                </a:solidFill>
                <a:latin typeface="Times New Roman" panose="02020603050405020304" pitchFamily="18" charset="0"/>
                <a:cs typeface="Times New Roman" panose="02020603050405020304" pitchFamily="18" charset="0"/>
              </a:rPr>
              <a:t>a covert means of access to the component after it becomes an accepted part of a production system.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B7EB00E4-9F51-4D8E-A5A7-12FDD674B6B8}"/>
              </a:ext>
            </a:extLst>
          </p:cNvPr>
          <p:cNvSpPr>
            <a:spLocks noGrp="1"/>
          </p:cNvSpPr>
          <p:nvPr>
            <p:ph type="title"/>
          </p:nvPr>
        </p:nvSpPr>
        <p:spPr/>
        <p:txBody>
          <a:bodyPr/>
          <a:lstStyle/>
          <a:p>
            <a:pPr eaLnBrk="1" hangingPunct="1"/>
            <a:r>
              <a:rPr lang="en-IN" altLang="en-US" b="1"/>
              <a:t>Salami Attack </a:t>
            </a:r>
            <a:endParaRPr lang="en-IN" altLang="en-US"/>
          </a:p>
        </p:txBody>
      </p:sp>
      <p:sp>
        <p:nvSpPr>
          <p:cNvPr id="78851" name="Content Placeholder 2">
            <a:extLst>
              <a:ext uri="{FF2B5EF4-FFF2-40B4-BE49-F238E27FC236}">
                <a16:creationId xmlns:a16="http://schemas.microsoft.com/office/drawing/2014/main" id="{C6BFBBFB-8CD8-4470-9BEC-9177D6C227B1}"/>
              </a:ext>
            </a:extLst>
          </p:cNvPr>
          <p:cNvSpPr>
            <a:spLocks noGrp="1"/>
          </p:cNvSpPr>
          <p:nvPr>
            <p:ph sz="quarter" idx="1"/>
          </p:nvPr>
        </p:nvSpPr>
        <p:spPr>
          <a:xfrm>
            <a:off x="457200" y="1447800"/>
            <a:ext cx="8229600" cy="4678363"/>
          </a:xfrm>
        </p:spPr>
        <p:txBody>
          <a:bodyPr/>
          <a:lstStyle/>
          <a:p>
            <a:pPr algn="just" eaLnBrk="1" hangingPunct="1"/>
            <a:r>
              <a:rPr lang="en-IN" altLang="en-US" sz="2400">
                <a:latin typeface="Times New Roman" panose="02020603050405020304" pitchFamily="18" charset="0"/>
                <a:cs typeface="Times New Roman" panose="02020603050405020304" pitchFamily="18" charset="0"/>
              </a:rPr>
              <a:t>A salami attack merges bits of seemingly insignificant data to yield powerful results. </a:t>
            </a:r>
          </a:p>
          <a:p>
            <a:pPr algn="just" eaLnBrk="1" hangingPunct="1"/>
            <a:r>
              <a:rPr lang="en-IN" altLang="en-US" sz="2400">
                <a:latin typeface="Times New Roman" panose="02020603050405020304" pitchFamily="18" charset="0"/>
                <a:cs typeface="Times New Roman" panose="02020603050405020304" pitchFamily="18" charset="0"/>
              </a:rPr>
              <a:t>For example, programs often disregard small amounts of money in their computations, as when there are fractional pennies as interest or tax is calculated. </a:t>
            </a:r>
          </a:p>
          <a:p>
            <a:pPr algn="just" eaLnBrk="1" hangingPunct="1"/>
            <a:r>
              <a:rPr lang="en-IN" altLang="en-US" sz="2400">
                <a:latin typeface="Times New Roman" panose="02020603050405020304" pitchFamily="18" charset="0"/>
                <a:cs typeface="Times New Roman" panose="02020603050405020304" pitchFamily="18" charset="0"/>
              </a:rPr>
              <a:t>These small amounts are shaved from each computation and accumulated elsewhere, it is unlikely to be noticed for an individual case.</a:t>
            </a:r>
          </a:p>
          <a:p>
            <a:pPr algn="just" eaLnBrk="1" hangingPunct="1"/>
            <a:r>
              <a:rPr lang="en-US" altLang="en-US" sz="2400"/>
              <a:t>Salami attack uses siphoning technique. siphoning is a technique used to </a:t>
            </a:r>
            <a:r>
              <a:rPr lang="en-US" altLang="en-US" sz="2400" b="1">
                <a:solidFill>
                  <a:srgbClr val="FF0000"/>
                </a:solidFill>
              </a:rPr>
              <a:t>“steal” traffic that would normally be directed to another website in search engine results</a:t>
            </a:r>
          </a:p>
          <a:p>
            <a:pPr algn="just" eaLnBrk="1" hangingPunct="1"/>
            <a:endParaRPr lang="en-IN" altLang="en-US" sz="2400">
              <a:latin typeface="Times New Roman" panose="02020603050405020304" pitchFamily="18" charset="0"/>
              <a:cs typeface="Times New Roman" panose="02020603050405020304" pitchFamily="18" charset="0"/>
            </a:endParaRPr>
          </a:p>
          <a:p>
            <a:pPr algn="just" eaLnBrk="1" hangingPunct="1"/>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1B3347B3-C737-48D5-8034-121490B1AA95}"/>
              </a:ext>
            </a:extLst>
          </p:cNvPr>
          <p:cNvSpPr>
            <a:spLocks noGrp="1"/>
          </p:cNvSpPr>
          <p:nvPr>
            <p:ph type="title"/>
          </p:nvPr>
        </p:nvSpPr>
        <p:spPr/>
        <p:txBody>
          <a:bodyPr/>
          <a:lstStyle/>
          <a:p>
            <a:r>
              <a:rPr lang="en-IN" altLang="en-US"/>
              <a:t>Covert Channels</a:t>
            </a:r>
          </a:p>
        </p:txBody>
      </p:sp>
      <p:sp>
        <p:nvSpPr>
          <p:cNvPr id="62467" name="Content Placeholder 2">
            <a:extLst>
              <a:ext uri="{FF2B5EF4-FFF2-40B4-BE49-F238E27FC236}">
                <a16:creationId xmlns:a16="http://schemas.microsoft.com/office/drawing/2014/main" id="{F913F2F4-7C87-4D4C-B532-DDA87FD45799}"/>
              </a:ext>
            </a:extLst>
          </p:cNvPr>
          <p:cNvSpPr>
            <a:spLocks noGrp="1"/>
          </p:cNvSpPr>
          <p:nvPr>
            <p:ph idx="1"/>
          </p:nvPr>
        </p:nvSpPr>
        <p:spPr/>
        <p:txBody>
          <a:bodyPr/>
          <a:lstStyle/>
          <a:p>
            <a:pPr marL="0" indent="0" algn="just">
              <a:buFont typeface="Arial" panose="020B0604020202020204" pitchFamily="34" charset="0"/>
              <a:buNone/>
              <a:defRPr/>
            </a:pPr>
            <a:r>
              <a:rPr lang="en-IN" altLang="en-US" sz="2400" b="1" dirty="0">
                <a:latin typeface="Times New Roman" panose="02020603050405020304" pitchFamily="18" charset="0"/>
                <a:cs typeface="Times New Roman" panose="02020603050405020304" pitchFamily="18" charset="0"/>
              </a:rPr>
              <a:t>Storage channels</a:t>
            </a:r>
            <a:r>
              <a:rPr lang="en-IN" altLang="en-US" sz="24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They </a:t>
            </a:r>
            <a:r>
              <a:rPr lang="en-IN" altLang="en-US" sz="2400" dirty="0">
                <a:solidFill>
                  <a:srgbClr val="FF0000"/>
                </a:solidFill>
                <a:latin typeface="Times New Roman" panose="02020603050405020304" pitchFamily="18" charset="0"/>
                <a:cs typeface="Times New Roman" panose="02020603050405020304" pitchFamily="18" charset="0"/>
              </a:rPr>
              <a:t>pass information</a:t>
            </a:r>
            <a:r>
              <a:rPr lang="en-IN" altLang="en-US" sz="2400" dirty="0">
                <a:latin typeface="Times New Roman" panose="02020603050405020304" pitchFamily="18" charset="0"/>
                <a:cs typeface="Times New Roman" panose="02020603050405020304" pitchFamily="18" charset="0"/>
              </a:rPr>
              <a:t> using the </a:t>
            </a:r>
            <a:r>
              <a:rPr lang="en-IN" altLang="en-US" sz="2400" dirty="0">
                <a:solidFill>
                  <a:srgbClr val="FF0000"/>
                </a:solidFill>
                <a:latin typeface="Times New Roman" panose="02020603050405020304" pitchFamily="18" charset="0"/>
                <a:cs typeface="Times New Roman" panose="02020603050405020304" pitchFamily="18" charset="0"/>
              </a:rPr>
              <a:t>presence/absence of objects in storage.</a:t>
            </a:r>
          </a:p>
          <a:p>
            <a:pPr algn="jus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Example: file lock channel</a:t>
            </a:r>
          </a:p>
          <a:p>
            <a:pPr lvl="1" algn="just">
              <a:buFont typeface="Arial" panose="020B0604020202020204" pitchFamily="34" charset="0"/>
              <a:buChar char="•"/>
              <a:defRPr/>
            </a:pPr>
            <a:r>
              <a:rPr lang="en-IN" altLang="en-US" sz="2200" dirty="0">
                <a:latin typeface="Times New Roman" panose="02020603050405020304" pitchFamily="18" charset="0"/>
                <a:cs typeface="Times New Roman" panose="02020603050405020304" pitchFamily="18" charset="0"/>
              </a:rPr>
              <a:t>In multiuser systems, files can be locked to prevent two people from writing to the same file at the same time.</a:t>
            </a:r>
          </a:p>
          <a:p>
            <a:pPr lvl="1" algn="just">
              <a:buFont typeface="Arial" panose="020B0604020202020204" pitchFamily="34" charset="0"/>
              <a:buChar char="•"/>
              <a:defRPr/>
            </a:pPr>
            <a:r>
              <a:rPr lang="en-IN" altLang="en-US" sz="2200" dirty="0">
                <a:latin typeface="Times New Roman" panose="02020603050405020304" pitchFamily="18" charset="0"/>
                <a:cs typeface="Times New Roman" panose="02020603050405020304" pitchFamily="18" charset="0"/>
              </a:rPr>
              <a:t>A covert channel can </a:t>
            </a:r>
            <a:r>
              <a:rPr lang="en-IN" altLang="en-US" sz="2200" dirty="0">
                <a:solidFill>
                  <a:srgbClr val="FF0000"/>
                </a:solidFill>
                <a:latin typeface="Times New Roman" panose="02020603050405020304" pitchFamily="18" charset="0"/>
                <a:cs typeface="Times New Roman" panose="02020603050405020304" pitchFamily="18" charset="0"/>
              </a:rPr>
              <a:t>signal one bit of information by whether or not a file is locked.</a:t>
            </a:r>
          </a:p>
          <a:p>
            <a:pPr marL="0" indent="0" algn="just">
              <a:buFont typeface="Arial" panose="020B0604020202020204" pitchFamily="34" charset="0"/>
              <a:buNone/>
              <a:defRPr/>
            </a:pPr>
            <a:r>
              <a:rPr lang="en-IN" altLang="en-US" sz="2400" b="1" dirty="0">
                <a:latin typeface="Times New Roman" panose="02020603050405020304" pitchFamily="18" charset="0"/>
                <a:cs typeface="Times New Roman" panose="02020603050405020304" pitchFamily="18" charset="0"/>
              </a:rPr>
              <a:t>Timing channels</a:t>
            </a:r>
            <a:r>
              <a:rPr lang="en-IN" altLang="en-US" sz="24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They pass information by using the speed at which things happen.</a:t>
            </a:r>
          </a:p>
          <a:p>
            <a:pPr algn="jus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These are shared resource channels in which the shared resource is time.</a:t>
            </a:r>
          </a:p>
          <a:p>
            <a:pPr algn="just">
              <a:buFont typeface="Arial" panose="020B0604020202020204" pitchFamily="34" charset="0"/>
              <a:buChar char="•"/>
              <a:defRPr/>
            </a:pP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B8349E14-B63B-497C-87BB-256779EAF376}"/>
              </a:ext>
            </a:extLst>
          </p:cNvPr>
          <p:cNvSpPr>
            <a:spLocks noGrp="1"/>
          </p:cNvSpPr>
          <p:nvPr>
            <p:ph type="title"/>
          </p:nvPr>
        </p:nvSpPr>
        <p:spPr>
          <a:xfrm>
            <a:off x="457200" y="274638"/>
            <a:ext cx="8229600" cy="868362"/>
          </a:xfrm>
        </p:spPr>
        <p:txBody>
          <a:bodyPr/>
          <a:lstStyle/>
          <a:p>
            <a:pPr eaLnBrk="1" hangingPunct="1"/>
            <a:r>
              <a:rPr lang="en-IN" altLang="en-US" sz="3600" b="1">
                <a:solidFill>
                  <a:srgbClr val="FF0000"/>
                </a:solidFill>
                <a:latin typeface="Times New Roman" panose="02020603050405020304" pitchFamily="18" charset="0"/>
                <a:cs typeface="Times New Roman" panose="02020603050405020304" pitchFamily="18" charset="0"/>
              </a:rPr>
              <a:t>Controls against program threats</a:t>
            </a:r>
            <a:endParaRPr lang="en-IN" altLang="en-US" sz="3600">
              <a:solidFill>
                <a:srgbClr val="FF0000"/>
              </a:solidFill>
              <a:latin typeface="Times New Roman" panose="02020603050405020304" pitchFamily="18" charset="0"/>
              <a:cs typeface="Times New Roman" panose="02020603050405020304" pitchFamily="18" charset="0"/>
            </a:endParaRPr>
          </a:p>
        </p:txBody>
      </p:sp>
      <p:sp>
        <p:nvSpPr>
          <p:cNvPr id="80899" name="Content Placeholder 2">
            <a:extLst>
              <a:ext uri="{FF2B5EF4-FFF2-40B4-BE49-F238E27FC236}">
                <a16:creationId xmlns:a16="http://schemas.microsoft.com/office/drawing/2014/main" id="{03897E23-A348-4B22-B0E0-03FAAF73EE0D}"/>
              </a:ext>
            </a:extLst>
          </p:cNvPr>
          <p:cNvSpPr>
            <a:spLocks noGrp="1"/>
          </p:cNvSpPr>
          <p:nvPr>
            <p:ph sz="quarter" idx="1"/>
          </p:nvPr>
        </p:nvSpPr>
        <p:spPr>
          <a:xfrm>
            <a:off x="457200" y="1066800"/>
            <a:ext cx="8229600" cy="5059363"/>
          </a:xfrm>
        </p:spPr>
        <p:txBody>
          <a:bodyPr/>
          <a:lstStyle/>
          <a:p>
            <a:pPr algn="just" eaLnBrk="1" hangingPunct="1"/>
            <a:r>
              <a:rPr lang="en-IN" altLang="en-US" sz="2400">
                <a:latin typeface="Times New Roman" panose="02020603050405020304" pitchFamily="18" charset="0"/>
                <a:cs typeface="Times New Roman" panose="02020603050405020304" pitchFamily="18" charset="0"/>
              </a:rPr>
              <a:t>There are </a:t>
            </a:r>
            <a:r>
              <a:rPr lang="en-IN" altLang="en-US" sz="2400">
                <a:solidFill>
                  <a:srgbClr val="FF0000"/>
                </a:solidFill>
                <a:latin typeface="Times New Roman" panose="02020603050405020304" pitchFamily="18" charset="0"/>
                <a:cs typeface="Times New Roman" panose="02020603050405020304" pitchFamily="18" charset="0"/>
              </a:rPr>
              <a:t>many ways a program can fail and many ways to turn the underlying faults into security failures.</a:t>
            </a:r>
          </a:p>
          <a:p>
            <a:pPr algn="just" eaLnBrk="1" hangingPunct="1"/>
            <a:r>
              <a:rPr lang="en-IN" altLang="en-US" sz="2400">
                <a:latin typeface="Times New Roman" panose="02020603050405020304" pitchFamily="18" charset="0"/>
                <a:cs typeface="Times New Roman" panose="02020603050405020304" pitchFamily="18" charset="0"/>
              </a:rPr>
              <a:t>It is better to focus on </a:t>
            </a:r>
            <a:r>
              <a:rPr lang="en-IN" altLang="en-US" sz="2800">
                <a:solidFill>
                  <a:srgbClr val="FF0000"/>
                </a:solidFill>
                <a:latin typeface="Times New Roman" panose="02020603050405020304" pitchFamily="18" charset="0"/>
                <a:cs typeface="Times New Roman" panose="02020603050405020304" pitchFamily="18" charset="0"/>
              </a:rPr>
              <a:t>prevention than cure</a:t>
            </a:r>
            <a:r>
              <a:rPr lang="en-IN" altLang="en-US" sz="2400">
                <a:latin typeface="Times New Roman" panose="02020603050405020304" pitchFamily="18" charset="0"/>
                <a:cs typeface="Times New Roman" panose="02020603050405020304" pitchFamily="18" charset="0"/>
              </a:rPr>
              <a:t>; how do we use controls during s/w development to find and eliminate the faults.</a:t>
            </a:r>
          </a:p>
          <a:p>
            <a:pPr algn="just" eaLnBrk="1" hangingPunct="1"/>
            <a:r>
              <a:rPr lang="en-IN" altLang="en-US" sz="2400">
                <a:latin typeface="Times New Roman" panose="02020603050405020304" pitchFamily="18" charset="0"/>
                <a:cs typeface="Times New Roman" panose="02020603050405020304" pitchFamily="18" charset="0"/>
              </a:rPr>
              <a:t>3 types of controls:</a:t>
            </a:r>
          </a:p>
          <a:p>
            <a:pPr lvl="1" algn="just" eaLnBrk="1" hangingPunct="1"/>
            <a:r>
              <a:rPr lang="en-IN" altLang="en-US" sz="2000">
                <a:latin typeface="Times New Roman" panose="02020603050405020304" pitchFamily="18" charset="0"/>
                <a:cs typeface="Times New Roman" panose="02020603050405020304" pitchFamily="18" charset="0"/>
              </a:rPr>
              <a:t>Developmental controls</a:t>
            </a:r>
          </a:p>
          <a:p>
            <a:pPr lvl="1" algn="just" eaLnBrk="1" hangingPunct="1"/>
            <a:r>
              <a:rPr lang="en-IN" altLang="en-US" sz="2000">
                <a:latin typeface="Times New Roman" panose="02020603050405020304" pitchFamily="18" charset="0"/>
                <a:cs typeface="Times New Roman" panose="02020603050405020304" pitchFamily="18" charset="0"/>
              </a:rPr>
              <a:t>Operating system</a:t>
            </a:r>
          </a:p>
          <a:p>
            <a:pPr lvl="1" algn="just" eaLnBrk="1" hangingPunct="1"/>
            <a:r>
              <a:rPr lang="en-IN" altLang="en-US" sz="2000">
                <a:latin typeface="Times New Roman" panose="02020603050405020304" pitchFamily="18" charset="0"/>
                <a:cs typeface="Times New Roman" panose="02020603050405020304" pitchFamily="18" charset="0"/>
              </a:rPr>
              <a:t>administrative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A3500999-73DF-4D38-B171-7B62B43F9204}"/>
              </a:ext>
            </a:extLst>
          </p:cNvPr>
          <p:cNvSpPr>
            <a:spLocks noGrp="1"/>
          </p:cNvSpPr>
          <p:nvPr>
            <p:ph type="title"/>
          </p:nvPr>
        </p:nvSpPr>
        <p:spPr>
          <a:xfrm>
            <a:off x="457200" y="274638"/>
            <a:ext cx="8229600" cy="868362"/>
          </a:xfrm>
        </p:spPr>
        <p:txBody>
          <a:bodyPr/>
          <a:lstStyle/>
          <a:p>
            <a:pPr eaLnBrk="1" hangingPunct="1"/>
            <a:r>
              <a:rPr lang="en-IN" altLang="en-US" sz="3600" b="1">
                <a:latin typeface="Times New Roman" panose="02020603050405020304" pitchFamily="18" charset="0"/>
                <a:cs typeface="Times New Roman" panose="02020603050405020304" pitchFamily="18" charset="0"/>
              </a:rPr>
              <a:t>Controls against program threats</a:t>
            </a:r>
            <a:endParaRPr lang="en-IN" altLang="en-US" sz="3600">
              <a:latin typeface="Times New Roman" panose="02020603050405020304" pitchFamily="18" charset="0"/>
              <a:cs typeface="Times New Roman" panose="02020603050405020304" pitchFamily="18" charset="0"/>
            </a:endParaRPr>
          </a:p>
        </p:txBody>
      </p:sp>
      <p:sp>
        <p:nvSpPr>
          <p:cNvPr id="81923" name="Content Placeholder 2">
            <a:extLst>
              <a:ext uri="{FF2B5EF4-FFF2-40B4-BE49-F238E27FC236}">
                <a16:creationId xmlns:a16="http://schemas.microsoft.com/office/drawing/2014/main" id="{9A585FF5-2E61-442C-B151-AAE19CC50524}"/>
              </a:ext>
            </a:extLst>
          </p:cNvPr>
          <p:cNvSpPr>
            <a:spLocks noGrp="1"/>
          </p:cNvSpPr>
          <p:nvPr>
            <p:ph sz="quarter" idx="1"/>
          </p:nvPr>
        </p:nvSpPr>
        <p:spPr>
          <a:xfrm>
            <a:off x="457200" y="1066800"/>
            <a:ext cx="8229600" cy="5059363"/>
          </a:xfrm>
        </p:spPr>
        <p:txBody>
          <a:bodyPr/>
          <a:lstStyle/>
          <a:p>
            <a:pPr algn="just" eaLnBrk="1" hangingPunct="1"/>
            <a:r>
              <a:rPr lang="en-IN" altLang="en-US" sz="2400" b="1">
                <a:latin typeface="Times New Roman" panose="02020603050405020304" pitchFamily="18" charset="0"/>
                <a:cs typeface="Times New Roman" panose="02020603050405020304" pitchFamily="18" charset="0"/>
              </a:rPr>
              <a:t>Developmental controls:</a:t>
            </a:r>
          </a:p>
          <a:p>
            <a:pPr algn="just" eaLnBrk="1" hangingPunct="1"/>
            <a:r>
              <a:rPr lang="en-IN" altLang="en-US" sz="2400">
                <a:latin typeface="Times New Roman" panose="02020603050405020304" pitchFamily="18" charset="0"/>
                <a:cs typeface="Times New Roman" panose="02020603050405020304" pitchFamily="18" charset="0"/>
              </a:rPr>
              <a:t>Many controls can be applied during s/w development to fix problems.</a:t>
            </a:r>
          </a:p>
          <a:p>
            <a:pPr algn="just" eaLnBrk="1" hangingPunct="1"/>
            <a:r>
              <a:rPr lang="en-IN" altLang="en-US" sz="2400">
                <a:latin typeface="Times New Roman" panose="02020603050405020304" pitchFamily="18" charset="0"/>
                <a:cs typeface="Times New Roman" panose="02020603050405020304" pitchFamily="18" charset="0"/>
              </a:rPr>
              <a:t>The nature of s/w development: </a:t>
            </a:r>
          </a:p>
          <a:p>
            <a:pPr lvl="1" algn="just" eaLnBrk="1" hangingPunct="1"/>
            <a:r>
              <a:rPr lang="en-IN" altLang="en-US" sz="2000">
                <a:latin typeface="Times New Roman" panose="02020603050405020304" pitchFamily="18" charset="0"/>
                <a:cs typeface="Times New Roman" panose="02020603050405020304" pitchFamily="18" charset="0"/>
              </a:rPr>
              <a:t>specify</a:t>
            </a:r>
          </a:p>
          <a:p>
            <a:pPr lvl="1" algn="just" eaLnBrk="1" hangingPunct="1"/>
            <a:r>
              <a:rPr lang="en-IN" altLang="en-US" sz="2000">
                <a:latin typeface="Times New Roman" panose="02020603050405020304" pitchFamily="18" charset="0"/>
                <a:cs typeface="Times New Roman" panose="02020603050405020304" pitchFamily="18" charset="0"/>
              </a:rPr>
              <a:t>Design</a:t>
            </a:r>
          </a:p>
          <a:p>
            <a:pPr lvl="1" algn="just" eaLnBrk="1" hangingPunct="1"/>
            <a:r>
              <a:rPr lang="en-IN" altLang="en-US" sz="2000">
                <a:latin typeface="Times New Roman" panose="02020603050405020304" pitchFamily="18" charset="0"/>
                <a:cs typeface="Times New Roman" panose="02020603050405020304" pitchFamily="18" charset="0"/>
              </a:rPr>
              <a:t>Implement</a:t>
            </a:r>
          </a:p>
          <a:p>
            <a:pPr lvl="1" algn="just" eaLnBrk="1" hangingPunct="1"/>
            <a:r>
              <a:rPr lang="en-IN" altLang="en-US" sz="2000">
                <a:latin typeface="Times New Roman" panose="02020603050405020304" pitchFamily="18" charset="0"/>
                <a:cs typeface="Times New Roman" panose="02020603050405020304" pitchFamily="18" charset="0"/>
              </a:rPr>
              <a:t>Test</a:t>
            </a:r>
          </a:p>
          <a:p>
            <a:pPr lvl="1" algn="just" eaLnBrk="1" hangingPunct="1"/>
            <a:r>
              <a:rPr lang="en-IN" altLang="en-US" sz="2000">
                <a:latin typeface="Times New Roman" panose="02020603050405020304" pitchFamily="18" charset="0"/>
                <a:cs typeface="Times New Roman" panose="02020603050405020304" pitchFamily="18" charset="0"/>
              </a:rPr>
              <a:t>Review</a:t>
            </a:r>
          </a:p>
          <a:p>
            <a:pPr lvl="1" algn="just" eaLnBrk="1" hangingPunct="1"/>
            <a:r>
              <a:rPr lang="en-IN" altLang="en-US" sz="2000">
                <a:latin typeface="Times New Roman" panose="02020603050405020304" pitchFamily="18" charset="0"/>
                <a:cs typeface="Times New Roman" panose="02020603050405020304" pitchFamily="18" charset="0"/>
              </a:rPr>
              <a:t>Document the system</a:t>
            </a:r>
          </a:p>
          <a:p>
            <a:pPr lvl="1" algn="just" eaLnBrk="1" hangingPunct="1"/>
            <a:r>
              <a:rPr lang="en-IN" altLang="en-US" sz="2000">
                <a:latin typeface="Times New Roman" panose="02020603050405020304" pitchFamily="18" charset="0"/>
                <a:cs typeface="Times New Roman" panose="02020603050405020304" pitchFamily="18" charset="0"/>
              </a:rPr>
              <a:t>Manage</a:t>
            </a:r>
          </a:p>
          <a:p>
            <a:pPr lvl="1" algn="just" eaLnBrk="1" hangingPunct="1"/>
            <a:r>
              <a:rPr lang="en-IN" altLang="en-US" sz="2000">
                <a:latin typeface="Times New Roman" panose="02020603050405020304" pitchFamily="18" charset="0"/>
                <a:cs typeface="Times New Roman" panose="02020603050405020304" pitchFamily="18" charset="0"/>
              </a:rPr>
              <a:t>maintain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8FDFFB03-84AD-414B-818D-A294AD676D18}"/>
              </a:ext>
            </a:extLst>
          </p:cNvPr>
          <p:cNvSpPr>
            <a:spLocks noGrp="1"/>
          </p:cNvSpPr>
          <p:nvPr>
            <p:ph type="title"/>
          </p:nvPr>
        </p:nvSpPr>
        <p:spPr>
          <a:xfrm>
            <a:off x="457200" y="274638"/>
            <a:ext cx="8229600" cy="868362"/>
          </a:xfrm>
        </p:spPr>
        <p:txBody>
          <a:bodyPr/>
          <a:lstStyle/>
          <a:p>
            <a:pPr eaLnBrk="1" hangingPunct="1"/>
            <a:r>
              <a:rPr lang="en-IN" altLang="en-US" sz="3600" b="1">
                <a:latin typeface="Times New Roman" panose="02020603050405020304" pitchFamily="18" charset="0"/>
                <a:cs typeface="Times New Roman" panose="02020603050405020304" pitchFamily="18" charset="0"/>
              </a:rPr>
              <a:t>Controls against program threats</a:t>
            </a:r>
            <a:endParaRPr lang="en-IN" altLang="en-US" sz="3600">
              <a:latin typeface="Times New Roman" panose="02020603050405020304" pitchFamily="18" charset="0"/>
              <a:cs typeface="Times New Roman" panose="02020603050405020304" pitchFamily="18" charset="0"/>
            </a:endParaRPr>
          </a:p>
        </p:txBody>
      </p:sp>
      <p:sp>
        <p:nvSpPr>
          <p:cNvPr id="82947" name="Content Placeholder 2">
            <a:extLst>
              <a:ext uri="{FF2B5EF4-FFF2-40B4-BE49-F238E27FC236}">
                <a16:creationId xmlns:a16="http://schemas.microsoft.com/office/drawing/2014/main" id="{E1A321A9-36BC-4CA7-85CC-CBF4E8A433F9}"/>
              </a:ext>
            </a:extLst>
          </p:cNvPr>
          <p:cNvSpPr>
            <a:spLocks noGrp="1"/>
          </p:cNvSpPr>
          <p:nvPr>
            <p:ph sz="quarter" idx="1"/>
          </p:nvPr>
        </p:nvSpPr>
        <p:spPr>
          <a:xfrm>
            <a:off x="457200" y="1066800"/>
            <a:ext cx="8229600" cy="5059363"/>
          </a:xfrm>
        </p:spPr>
        <p:txBody>
          <a:bodyPr/>
          <a:lstStyle/>
          <a:p>
            <a:pPr algn="just" eaLnBrk="1" hangingPunct="1"/>
            <a:r>
              <a:rPr lang="en-IN" altLang="en-US" sz="2400" b="1">
                <a:latin typeface="Times New Roman" panose="02020603050405020304" pitchFamily="18" charset="0"/>
                <a:cs typeface="Times New Roman" panose="02020603050405020304" pitchFamily="18" charset="0"/>
              </a:rPr>
              <a:t>Modularity, Encapsulation and information hiding:</a:t>
            </a:r>
          </a:p>
          <a:p>
            <a:pPr algn="just" eaLnBrk="1" hangingPunct="1"/>
            <a:r>
              <a:rPr lang="en-IN" altLang="en-US" sz="2200">
                <a:latin typeface="Times New Roman" panose="02020603050405020304" pitchFamily="18" charset="0"/>
                <a:cs typeface="Times New Roman" panose="02020603050405020304" pitchFamily="18" charset="0"/>
              </a:rPr>
              <a:t>A key principle of SE is to </a:t>
            </a:r>
            <a:r>
              <a:rPr lang="en-IN" altLang="en-US" sz="2200">
                <a:solidFill>
                  <a:srgbClr val="FF0000"/>
                </a:solidFill>
                <a:latin typeface="Times New Roman" panose="02020603050405020304" pitchFamily="18" charset="0"/>
                <a:cs typeface="Times New Roman" panose="02020603050405020304" pitchFamily="18" charset="0"/>
              </a:rPr>
              <a:t>create a design or code in small, self-contained units</a:t>
            </a:r>
            <a:r>
              <a:rPr lang="en-IN" altLang="en-US" sz="2200">
                <a:latin typeface="Times New Roman" panose="02020603050405020304" pitchFamily="18" charset="0"/>
                <a:cs typeface="Times New Roman" panose="02020603050405020304" pitchFamily="18" charset="0"/>
              </a:rPr>
              <a:t> called components/modules, when a system is written this way, it is called </a:t>
            </a:r>
            <a:r>
              <a:rPr lang="en-IN" altLang="en-US" sz="2200" b="1">
                <a:latin typeface="Times New Roman" panose="02020603050405020304" pitchFamily="18" charset="0"/>
                <a:cs typeface="Times New Roman" panose="02020603050405020304" pitchFamily="18" charset="0"/>
              </a:rPr>
              <a:t>modular</a:t>
            </a:r>
          </a:p>
          <a:p>
            <a:pPr algn="just" eaLnBrk="1" hangingPunct="1"/>
            <a:r>
              <a:rPr lang="en-IN" altLang="en-US" sz="2200">
                <a:latin typeface="Times New Roman" panose="02020603050405020304" pitchFamily="18" charset="0"/>
                <a:cs typeface="Times New Roman" panose="02020603050405020304" pitchFamily="18" charset="0"/>
              </a:rPr>
              <a:t>If a </a:t>
            </a:r>
            <a:r>
              <a:rPr lang="en-IN" altLang="en-US" sz="2200">
                <a:solidFill>
                  <a:srgbClr val="FF0000"/>
                </a:solidFill>
                <a:latin typeface="Times New Roman" panose="02020603050405020304" pitchFamily="18" charset="0"/>
                <a:cs typeface="Times New Roman" panose="02020603050405020304" pitchFamily="18" charset="0"/>
              </a:rPr>
              <a:t>component is isolated from the effects of other components</a:t>
            </a:r>
            <a:r>
              <a:rPr lang="en-IN" altLang="en-US" sz="2200">
                <a:latin typeface="Times New Roman" panose="02020603050405020304" pitchFamily="18" charset="0"/>
                <a:cs typeface="Times New Roman" panose="02020603050405020304" pitchFamily="18" charset="0"/>
              </a:rPr>
              <a:t>, then</a:t>
            </a:r>
          </a:p>
          <a:p>
            <a:pPr lvl="1" algn="just" eaLnBrk="1" hangingPunct="1"/>
            <a:r>
              <a:rPr lang="en-IN" altLang="en-US" sz="2200">
                <a:latin typeface="Times New Roman" panose="02020603050405020304" pitchFamily="18" charset="0"/>
                <a:cs typeface="Times New Roman" panose="02020603050405020304" pitchFamily="18" charset="0"/>
              </a:rPr>
              <a:t>it is easier to trace a problem to the fault that caused it</a:t>
            </a:r>
          </a:p>
          <a:p>
            <a:pPr lvl="1" algn="just" eaLnBrk="1" hangingPunct="1"/>
            <a:r>
              <a:rPr lang="en-IN" altLang="en-US" sz="2200">
                <a:latin typeface="Times New Roman" panose="02020603050405020304" pitchFamily="18" charset="0"/>
                <a:cs typeface="Times New Roman" panose="02020603050405020304" pitchFamily="18" charset="0"/>
              </a:rPr>
              <a:t>easier to maintain the system</a:t>
            </a:r>
          </a:p>
          <a:p>
            <a:pPr lvl="1" algn="just" eaLnBrk="1" hangingPunct="1"/>
            <a:r>
              <a:rPr lang="en-IN" altLang="en-US" sz="2200">
                <a:latin typeface="Times New Roman" panose="02020603050405020304" pitchFamily="18" charset="0"/>
                <a:cs typeface="Times New Roman" panose="02020603050405020304" pitchFamily="18" charset="0"/>
              </a:rPr>
              <a:t>Easier to see where vulnerabilities may lie</a:t>
            </a:r>
          </a:p>
          <a:p>
            <a:pPr algn="just" eaLnBrk="1" hangingPunct="1"/>
            <a:r>
              <a:rPr lang="en-IN" altLang="en-US" sz="2200">
                <a:latin typeface="Times New Roman" panose="02020603050405020304" pitchFamily="18" charset="0"/>
                <a:cs typeface="Times New Roman" panose="02020603050405020304" pitchFamily="18" charset="0"/>
              </a:rPr>
              <a:t>This isolation is called </a:t>
            </a:r>
            <a:r>
              <a:rPr lang="en-IN" altLang="en-US" sz="2200" b="1">
                <a:latin typeface="Times New Roman" panose="02020603050405020304" pitchFamily="18" charset="0"/>
                <a:cs typeface="Times New Roman" panose="02020603050405020304" pitchFamily="18" charset="0"/>
              </a:rPr>
              <a:t>encapsulation</a:t>
            </a:r>
          </a:p>
          <a:p>
            <a:pPr algn="just" eaLnBrk="1" hangingPunct="1"/>
            <a:r>
              <a:rPr lang="en-IN" altLang="en-US" sz="2200" b="1">
                <a:latin typeface="Times New Roman" panose="02020603050405020304" pitchFamily="18" charset="0"/>
                <a:cs typeface="Times New Roman" panose="02020603050405020304" pitchFamily="18" charset="0"/>
              </a:rPr>
              <a:t>Information hiding </a:t>
            </a:r>
            <a:r>
              <a:rPr lang="en-IN" altLang="en-US" sz="2200">
                <a:latin typeface="Times New Roman" panose="02020603050405020304" pitchFamily="18" charset="0"/>
                <a:cs typeface="Times New Roman" panose="02020603050405020304" pitchFamily="18" charset="0"/>
              </a:rPr>
              <a:t>is another characteristic of modular s/w.</a:t>
            </a:r>
          </a:p>
          <a:p>
            <a:pPr algn="just" eaLnBrk="1" hangingPunct="1"/>
            <a:r>
              <a:rPr lang="en-IN" altLang="en-US" sz="2200">
                <a:latin typeface="Times New Roman" panose="02020603050405020304" pitchFamily="18" charset="0"/>
                <a:cs typeface="Times New Roman" panose="02020603050405020304" pitchFamily="18" charset="0"/>
              </a:rPr>
              <a:t>When information is hidden, each component hides its implementation from others, so that when a change is needed, the overall design can remain intact.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60E351B1-A0FC-464B-B62A-D69FF37B1966}"/>
              </a:ext>
            </a:extLst>
          </p:cNvPr>
          <p:cNvSpPr>
            <a:spLocks noGrp="1"/>
          </p:cNvSpPr>
          <p:nvPr>
            <p:ph type="title"/>
          </p:nvPr>
        </p:nvSpPr>
        <p:spPr>
          <a:xfrm>
            <a:off x="457200" y="274638"/>
            <a:ext cx="8229600" cy="868362"/>
          </a:xfrm>
        </p:spPr>
        <p:txBody>
          <a:bodyPr/>
          <a:lstStyle/>
          <a:p>
            <a:pPr eaLnBrk="1" hangingPunct="1"/>
            <a:r>
              <a:rPr lang="en-IN" altLang="en-US" sz="3600" b="1">
                <a:latin typeface="Times New Roman" panose="02020603050405020304" pitchFamily="18" charset="0"/>
                <a:cs typeface="Times New Roman" panose="02020603050405020304" pitchFamily="18" charset="0"/>
              </a:rPr>
              <a:t>Controls against program threats</a:t>
            </a:r>
            <a:endParaRPr lang="en-IN" altLang="en-US" sz="3600">
              <a:latin typeface="Times New Roman" panose="02020603050405020304" pitchFamily="18" charset="0"/>
              <a:cs typeface="Times New Roman" panose="02020603050405020304" pitchFamily="18" charset="0"/>
            </a:endParaRPr>
          </a:p>
        </p:txBody>
      </p:sp>
      <p:sp>
        <p:nvSpPr>
          <p:cNvPr id="83971" name="Content Placeholder 2">
            <a:extLst>
              <a:ext uri="{FF2B5EF4-FFF2-40B4-BE49-F238E27FC236}">
                <a16:creationId xmlns:a16="http://schemas.microsoft.com/office/drawing/2014/main" id="{28B5C0CC-8BD9-4872-874B-AC1E8606EC0B}"/>
              </a:ext>
            </a:extLst>
          </p:cNvPr>
          <p:cNvSpPr>
            <a:spLocks noGrp="1"/>
          </p:cNvSpPr>
          <p:nvPr>
            <p:ph sz="quarter" idx="1"/>
          </p:nvPr>
        </p:nvSpPr>
        <p:spPr>
          <a:xfrm>
            <a:off x="457200" y="1066800"/>
            <a:ext cx="8229600" cy="5059363"/>
          </a:xfrm>
        </p:spPr>
        <p:txBody>
          <a:bodyPr/>
          <a:lstStyle/>
          <a:p>
            <a:pPr algn="just" eaLnBrk="1" hangingPunct="1"/>
            <a:r>
              <a:rPr lang="en-IN" altLang="en-US" sz="2400" b="1">
                <a:latin typeface="Times New Roman" panose="02020603050405020304" pitchFamily="18" charset="0"/>
                <a:cs typeface="Times New Roman" panose="02020603050405020304" pitchFamily="18" charset="0"/>
              </a:rPr>
              <a:t>Modularity:</a:t>
            </a:r>
          </a:p>
          <a:p>
            <a:pPr algn="just" eaLnBrk="1" hangingPunct="1"/>
            <a:r>
              <a:rPr lang="en-IN" altLang="en-US" sz="2400">
                <a:latin typeface="Times New Roman" panose="02020603050405020304" pitchFamily="18" charset="0"/>
                <a:cs typeface="Times New Roman" panose="02020603050405020304" pitchFamily="18" charset="0"/>
              </a:rPr>
              <a:t>Modularization is a process of </a:t>
            </a:r>
            <a:r>
              <a:rPr lang="en-IN" altLang="en-US" sz="2400">
                <a:solidFill>
                  <a:srgbClr val="FF0000"/>
                </a:solidFill>
                <a:latin typeface="Times New Roman" panose="02020603050405020304" pitchFamily="18" charset="0"/>
                <a:cs typeface="Times New Roman" panose="02020603050405020304" pitchFamily="18" charset="0"/>
              </a:rPr>
              <a:t>dividing a task into subtasks.</a:t>
            </a:r>
          </a:p>
          <a:p>
            <a:pPr algn="just" eaLnBrk="1" hangingPunct="1"/>
            <a:r>
              <a:rPr lang="en-IN" altLang="en-US" sz="2400">
                <a:latin typeface="Times New Roman" panose="02020603050405020304" pitchFamily="18" charset="0"/>
                <a:cs typeface="Times New Roman" panose="02020603050405020304" pitchFamily="18" charset="0"/>
              </a:rPr>
              <a:t>The goal is to have each component </a:t>
            </a:r>
            <a:r>
              <a:rPr lang="en-IN" altLang="en-US" sz="2400">
                <a:solidFill>
                  <a:srgbClr val="FF0000"/>
                </a:solidFill>
                <a:latin typeface="Times New Roman" panose="02020603050405020304" pitchFamily="18" charset="0"/>
                <a:cs typeface="Times New Roman" panose="02020603050405020304" pitchFamily="18" charset="0"/>
              </a:rPr>
              <a:t>meet 4 conditions</a:t>
            </a:r>
            <a:r>
              <a:rPr lang="en-IN" altLang="en-US" sz="2400">
                <a:latin typeface="Times New Roman" panose="02020603050405020304" pitchFamily="18" charset="0"/>
                <a:cs typeface="Times New Roman" panose="02020603050405020304" pitchFamily="18" charset="0"/>
              </a:rPr>
              <a:t>:</a:t>
            </a:r>
          </a:p>
          <a:p>
            <a:pPr algn="just" eaLnBrk="1" hangingPunct="1"/>
            <a:r>
              <a:rPr lang="en-IN" altLang="en-US" sz="2400" b="1">
                <a:latin typeface="Times New Roman" panose="02020603050405020304" pitchFamily="18" charset="0"/>
                <a:cs typeface="Times New Roman" panose="02020603050405020304" pitchFamily="18" charset="0"/>
              </a:rPr>
              <a:t>Single-purpose</a:t>
            </a:r>
            <a:r>
              <a:rPr lang="en-IN" altLang="en-US" sz="2400">
                <a:latin typeface="Times New Roman" panose="02020603050405020304" pitchFamily="18" charset="0"/>
                <a:cs typeface="Times New Roman" panose="02020603050405020304" pitchFamily="18" charset="0"/>
              </a:rPr>
              <a:t>: performs one function</a:t>
            </a:r>
          </a:p>
          <a:p>
            <a:pPr algn="just" eaLnBrk="1" hangingPunct="1"/>
            <a:r>
              <a:rPr lang="en-IN" altLang="en-US" sz="2400" b="1">
                <a:latin typeface="Times New Roman" panose="02020603050405020304" pitchFamily="18" charset="0"/>
                <a:cs typeface="Times New Roman" panose="02020603050405020304" pitchFamily="18" charset="0"/>
              </a:rPr>
              <a:t>Small: </a:t>
            </a:r>
            <a:r>
              <a:rPr lang="en-IN" altLang="en-US" sz="2400">
                <a:latin typeface="Times New Roman" panose="02020603050405020304" pitchFamily="18" charset="0"/>
                <a:cs typeface="Times New Roman" panose="02020603050405020304" pitchFamily="18" charset="0"/>
              </a:rPr>
              <a:t>consists of an amount of information for which a human can readily grasp both structure and content.</a:t>
            </a:r>
          </a:p>
          <a:p>
            <a:pPr algn="just" eaLnBrk="1" hangingPunct="1"/>
            <a:r>
              <a:rPr lang="en-IN" altLang="en-US" sz="2400" b="1">
                <a:latin typeface="Times New Roman" panose="02020603050405020304" pitchFamily="18" charset="0"/>
                <a:cs typeface="Times New Roman" panose="02020603050405020304" pitchFamily="18" charset="0"/>
              </a:rPr>
              <a:t>Simple</a:t>
            </a:r>
            <a:r>
              <a:rPr lang="en-IN" altLang="en-US" sz="2400">
                <a:latin typeface="Times New Roman" panose="02020603050405020304" pitchFamily="18" charset="0"/>
                <a:cs typeface="Times New Roman" panose="02020603050405020304" pitchFamily="18" charset="0"/>
              </a:rPr>
              <a:t>: is of a low degree of complexity so that a human can readily understand the purpose and structure of the module.</a:t>
            </a:r>
          </a:p>
          <a:p>
            <a:pPr algn="just" eaLnBrk="1" hangingPunct="1"/>
            <a:r>
              <a:rPr lang="en-IN" altLang="en-US" sz="2400" b="1">
                <a:latin typeface="Times New Roman" panose="02020603050405020304" pitchFamily="18" charset="0"/>
                <a:cs typeface="Times New Roman" panose="02020603050405020304" pitchFamily="18" charset="0"/>
              </a:rPr>
              <a:t>Independent: </a:t>
            </a:r>
            <a:r>
              <a:rPr lang="en-IN" altLang="en-US" sz="2400">
                <a:latin typeface="Times New Roman" panose="02020603050405020304" pitchFamily="18" charset="0"/>
                <a:cs typeface="Times New Roman" panose="02020603050405020304" pitchFamily="18" charset="0"/>
              </a:rPr>
              <a:t>performs a task isolated from other modules.</a:t>
            </a:r>
            <a:endParaRPr lang="en-IN"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8357416E-E091-4FE2-B145-FC3B1FA0FFD8}"/>
              </a:ext>
            </a:extLst>
          </p:cNvPr>
          <p:cNvSpPr>
            <a:spLocks noGrp="1"/>
          </p:cNvSpPr>
          <p:nvPr>
            <p:ph type="title"/>
          </p:nvPr>
        </p:nvSpPr>
        <p:spPr>
          <a:xfrm>
            <a:off x="457200" y="274638"/>
            <a:ext cx="8229600" cy="868362"/>
          </a:xfrm>
        </p:spPr>
        <p:txBody>
          <a:bodyPr/>
          <a:lstStyle/>
          <a:p>
            <a:pPr eaLnBrk="1" hangingPunct="1"/>
            <a:r>
              <a:rPr lang="en-IN" altLang="en-US" sz="3600" b="1">
                <a:latin typeface="Times New Roman" panose="02020603050405020304" pitchFamily="18" charset="0"/>
                <a:cs typeface="Times New Roman" panose="02020603050405020304" pitchFamily="18" charset="0"/>
              </a:rPr>
              <a:t>Controls against program threats</a:t>
            </a:r>
            <a:endParaRPr lang="en-IN" altLang="en-US" sz="3600">
              <a:latin typeface="Times New Roman" panose="02020603050405020304" pitchFamily="18" charset="0"/>
              <a:cs typeface="Times New Roman" panose="02020603050405020304" pitchFamily="18" charset="0"/>
            </a:endParaRPr>
          </a:p>
        </p:txBody>
      </p:sp>
      <p:sp>
        <p:nvSpPr>
          <p:cNvPr id="84995" name="Content Placeholder 2">
            <a:extLst>
              <a:ext uri="{FF2B5EF4-FFF2-40B4-BE49-F238E27FC236}">
                <a16:creationId xmlns:a16="http://schemas.microsoft.com/office/drawing/2014/main" id="{EF78572F-038A-4593-99AB-17EDF071DE5D}"/>
              </a:ext>
            </a:extLst>
          </p:cNvPr>
          <p:cNvSpPr>
            <a:spLocks noGrp="1"/>
          </p:cNvSpPr>
          <p:nvPr>
            <p:ph sz="quarter" idx="1"/>
          </p:nvPr>
        </p:nvSpPr>
        <p:spPr>
          <a:xfrm>
            <a:off x="457200" y="1066800"/>
            <a:ext cx="8229600" cy="5059363"/>
          </a:xfrm>
        </p:spPr>
        <p:txBody>
          <a:bodyPr/>
          <a:lstStyle/>
          <a:p>
            <a:pPr algn="just" eaLnBrk="1" hangingPunct="1"/>
            <a:r>
              <a:rPr lang="en-IN" altLang="en-US" sz="2400" b="1">
                <a:latin typeface="Times New Roman" panose="02020603050405020304" pitchFamily="18" charset="0"/>
                <a:cs typeface="Times New Roman" panose="02020603050405020304" pitchFamily="18" charset="0"/>
              </a:rPr>
              <a:t>Modularity:</a:t>
            </a:r>
          </a:p>
          <a:p>
            <a:pPr algn="just" eaLnBrk="1" hangingPunct="1"/>
            <a:r>
              <a:rPr lang="en-IN" altLang="en-US" sz="2400">
                <a:latin typeface="Times New Roman" panose="02020603050405020304" pitchFamily="18" charset="0"/>
                <a:cs typeface="Times New Roman" panose="02020603050405020304" pitchFamily="18" charset="0"/>
              </a:rPr>
              <a:t>Advantages:</a:t>
            </a:r>
          </a:p>
          <a:p>
            <a:pPr lvl="1" algn="just" eaLnBrk="1" hangingPunct="1"/>
            <a:r>
              <a:rPr lang="en-IN" altLang="en-US">
                <a:latin typeface="Times New Roman" panose="02020603050405020304" pitchFamily="18" charset="0"/>
                <a:cs typeface="Times New Roman" panose="02020603050405020304" pitchFamily="18" charset="0"/>
              </a:rPr>
              <a:t>Maintenance</a:t>
            </a:r>
          </a:p>
          <a:p>
            <a:pPr lvl="1" algn="just" eaLnBrk="1" hangingPunct="1"/>
            <a:r>
              <a:rPr lang="en-IN" altLang="en-US">
                <a:latin typeface="Times New Roman" panose="02020603050405020304" pitchFamily="18" charset="0"/>
                <a:cs typeface="Times New Roman" panose="02020603050405020304" pitchFamily="18" charset="0"/>
              </a:rPr>
              <a:t>Understandability</a:t>
            </a:r>
          </a:p>
          <a:p>
            <a:pPr lvl="1" algn="just" eaLnBrk="1" hangingPunct="1"/>
            <a:r>
              <a:rPr lang="en-IN" altLang="en-US">
                <a:latin typeface="Times New Roman" panose="02020603050405020304" pitchFamily="18" charset="0"/>
                <a:cs typeface="Times New Roman" panose="02020603050405020304" pitchFamily="18" charset="0"/>
              </a:rPr>
              <a:t>Reuse</a:t>
            </a:r>
          </a:p>
          <a:p>
            <a:pPr lvl="1" algn="just" eaLnBrk="1" hangingPunct="1"/>
            <a:r>
              <a:rPr lang="en-IN" altLang="en-US">
                <a:latin typeface="Times New Roman" panose="02020603050405020304" pitchFamily="18" charset="0"/>
                <a:cs typeface="Times New Roman" panose="02020603050405020304" pitchFamily="18" charset="0"/>
              </a:rPr>
              <a:t>Correctness</a:t>
            </a:r>
          </a:p>
          <a:p>
            <a:pPr lvl="1" algn="just" eaLnBrk="1" hangingPunct="1"/>
            <a:r>
              <a:rPr lang="en-IN" altLang="en-US">
                <a:latin typeface="Times New Roman" panose="02020603050405020304" pitchFamily="18" charset="0"/>
                <a:cs typeface="Times New Roman" panose="02020603050405020304" pitchFamily="18" charset="0"/>
              </a:rPr>
              <a:t>Testing</a:t>
            </a:r>
          </a:p>
          <a:p>
            <a:pPr lvl="1" algn="just" eaLnBrk="1" hangingPunct="1"/>
            <a:endParaRPr lang="en-IN" altLang="en-US">
              <a:latin typeface="Times New Roman" panose="02020603050405020304" pitchFamily="18" charset="0"/>
              <a:cs typeface="Times New Roman" panose="02020603050405020304" pitchFamily="18" charset="0"/>
            </a:endParaRPr>
          </a:p>
          <a:p>
            <a:pPr algn="just" eaLnBrk="1" hangingPunct="1"/>
            <a:endParaRPr lang="en-IN" altLang="en-US" sz="1200">
              <a:latin typeface="Times New Roman" panose="02020603050405020304" pitchFamily="18" charset="0"/>
              <a:cs typeface="Times New Roman" panose="02020603050405020304" pitchFamily="18" charset="0"/>
            </a:endParaRPr>
          </a:p>
          <a:p>
            <a:pPr algn="just" eaLnBrk="1" hangingPunct="1"/>
            <a:r>
              <a:rPr lang="en-IN" altLang="en-US" sz="1200">
                <a:latin typeface="Times New Roman" panose="02020603050405020304" pitchFamily="18" charset="0"/>
                <a:cs typeface="Times New Roman" panose="02020603050405020304" pitchFamily="18" charset="0"/>
              </a:rPr>
              <a:t>A modular component has high cohesion and low coupling</a:t>
            </a:r>
          </a:p>
          <a:p>
            <a:endParaRPr lang="en-US" altLang="en-US"/>
          </a:p>
          <a:p>
            <a:pPr lvl="1" algn="just" eaLnBrk="1" hangingPunct="1"/>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46B88D06-5902-43E2-BB66-C5B358F2097A}"/>
              </a:ext>
            </a:extLst>
          </p:cNvPr>
          <p:cNvSpPr>
            <a:spLocks noGrp="1"/>
          </p:cNvSpPr>
          <p:nvPr>
            <p:ph type="title"/>
          </p:nvPr>
        </p:nvSpPr>
        <p:spPr>
          <a:xfrm>
            <a:off x="457200" y="274638"/>
            <a:ext cx="8229600" cy="868362"/>
          </a:xfrm>
        </p:spPr>
        <p:txBody>
          <a:bodyPr/>
          <a:lstStyle/>
          <a:p>
            <a:pPr eaLnBrk="1" hangingPunct="1"/>
            <a:r>
              <a:rPr lang="en-IN" altLang="en-US" sz="3600" b="1">
                <a:latin typeface="Times New Roman" panose="02020603050405020304" pitchFamily="18" charset="0"/>
                <a:cs typeface="Times New Roman" panose="02020603050405020304" pitchFamily="18" charset="0"/>
              </a:rPr>
              <a:t>Controls against program threats</a:t>
            </a:r>
            <a:endParaRPr lang="en-IN" altLang="en-US" sz="3600">
              <a:latin typeface="Times New Roman" panose="02020603050405020304" pitchFamily="18" charset="0"/>
              <a:cs typeface="Times New Roman" panose="02020603050405020304" pitchFamily="18" charset="0"/>
            </a:endParaRPr>
          </a:p>
        </p:txBody>
      </p:sp>
      <p:sp>
        <p:nvSpPr>
          <p:cNvPr id="87043" name="Content Placeholder 2">
            <a:extLst>
              <a:ext uri="{FF2B5EF4-FFF2-40B4-BE49-F238E27FC236}">
                <a16:creationId xmlns:a16="http://schemas.microsoft.com/office/drawing/2014/main" id="{4B6E968F-6DC2-401B-8316-448B92E6CA13}"/>
              </a:ext>
            </a:extLst>
          </p:cNvPr>
          <p:cNvSpPr>
            <a:spLocks noGrp="1"/>
          </p:cNvSpPr>
          <p:nvPr>
            <p:ph sz="quarter" idx="1"/>
          </p:nvPr>
        </p:nvSpPr>
        <p:spPr>
          <a:xfrm>
            <a:off x="457200" y="1066800"/>
            <a:ext cx="8229600" cy="5059363"/>
          </a:xfrm>
        </p:spPr>
        <p:txBody>
          <a:bodyPr/>
          <a:lstStyle/>
          <a:p>
            <a:pPr algn="just" eaLnBrk="1" hangingPunct="1"/>
            <a:r>
              <a:rPr lang="en-IN" altLang="en-US" sz="2400" b="1">
                <a:latin typeface="Times New Roman" panose="02020603050405020304" pitchFamily="18" charset="0"/>
                <a:cs typeface="Times New Roman" panose="02020603050405020304" pitchFamily="18" charset="0"/>
              </a:rPr>
              <a:t>Modularity:</a:t>
            </a:r>
          </a:p>
          <a:p>
            <a:pPr algn="just" eaLnBrk="1" hangingPunct="1"/>
            <a:endParaRPr lang="en-IN" altLang="en-US" sz="2200">
              <a:latin typeface="Times New Roman" panose="02020603050405020304" pitchFamily="18" charset="0"/>
              <a:cs typeface="Times New Roman" panose="02020603050405020304" pitchFamily="18" charset="0"/>
            </a:endParaRPr>
          </a:p>
          <a:p>
            <a:pPr algn="just" eaLnBrk="1" hangingPunct="1"/>
            <a:r>
              <a:rPr lang="en-IN" altLang="en-US" sz="2200" b="1">
                <a:latin typeface="Times New Roman" panose="02020603050405020304" pitchFamily="18" charset="0"/>
                <a:cs typeface="Times New Roman" panose="02020603050405020304" pitchFamily="18" charset="0"/>
              </a:rPr>
              <a:t>Cohesion</a:t>
            </a:r>
            <a:r>
              <a:rPr lang="en-IN" altLang="en-US" sz="2200">
                <a:latin typeface="Times New Roman" panose="02020603050405020304" pitchFamily="18" charset="0"/>
                <a:cs typeface="Times New Roman" panose="02020603050405020304" pitchFamily="18" charset="0"/>
              </a:rPr>
              <a:t>: all elements of a component have a logical and functional reason; every aspect of the component is tied to the component’s single purpose.</a:t>
            </a:r>
          </a:p>
          <a:p>
            <a:pPr algn="just" eaLnBrk="1" hangingPunct="1"/>
            <a:r>
              <a:rPr lang="en-IN" altLang="en-US" sz="2200">
                <a:latin typeface="Times New Roman" panose="02020603050405020304" pitchFamily="18" charset="0"/>
                <a:cs typeface="Times New Roman" panose="02020603050405020304" pitchFamily="18" charset="0"/>
              </a:rPr>
              <a:t>A high cohesive component </a:t>
            </a:r>
            <a:r>
              <a:rPr lang="en-IN" altLang="en-US" sz="2200">
                <a:solidFill>
                  <a:srgbClr val="FF0000"/>
                </a:solidFill>
                <a:latin typeface="Times New Roman" panose="02020603050405020304" pitchFamily="18" charset="0"/>
                <a:cs typeface="Times New Roman" panose="02020603050405020304" pitchFamily="18" charset="0"/>
              </a:rPr>
              <a:t>has high degree of focus on purpose</a:t>
            </a:r>
          </a:p>
          <a:p>
            <a:pPr algn="just" eaLnBrk="1" hangingPunct="1"/>
            <a:r>
              <a:rPr lang="en-IN" altLang="en-US" sz="2200">
                <a:latin typeface="Times New Roman" panose="02020603050405020304" pitchFamily="18" charset="0"/>
                <a:cs typeface="Times New Roman" panose="02020603050405020304" pitchFamily="18" charset="0"/>
              </a:rPr>
              <a:t>Low degree cohesion means </a:t>
            </a:r>
            <a:r>
              <a:rPr lang="en-IN" altLang="en-US" sz="2200">
                <a:solidFill>
                  <a:srgbClr val="FF0000"/>
                </a:solidFill>
                <a:latin typeface="Times New Roman" panose="02020603050405020304" pitchFamily="18" charset="0"/>
                <a:cs typeface="Times New Roman" panose="02020603050405020304" pitchFamily="18" charset="0"/>
              </a:rPr>
              <a:t>that component’s are unrelated.</a:t>
            </a:r>
          </a:p>
          <a:p>
            <a:pPr algn="just" eaLnBrk="1" hangingPunct="1"/>
            <a:endParaRPr lang="en-IN" altLang="en-US" sz="2200">
              <a:latin typeface="Times New Roman" panose="02020603050405020304" pitchFamily="18" charset="0"/>
              <a:cs typeface="Times New Roman" panose="02020603050405020304" pitchFamily="18" charset="0"/>
            </a:endParaRPr>
          </a:p>
          <a:p>
            <a:pPr algn="just" eaLnBrk="1" hangingPunct="1"/>
            <a:r>
              <a:rPr lang="en-IN" altLang="en-US" sz="2200" b="1">
                <a:latin typeface="Times New Roman" panose="02020603050405020304" pitchFamily="18" charset="0"/>
                <a:cs typeface="Times New Roman" panose="02020603050405020304" pitchFamily="18" charset="0"/>
              </a:rPr>
              <a:t>Coupling</a:t>
            </a:r>
            <a:r>
              <a:rPr lang="en-IN" altLang="en-US" sz="2200">
                <a:latin typeface="Times New Roman" panose="02020603050405020304" pitchFamily="18" charset="0"/>
                <a:cs typeface="Times New Roman" panose="02020603050405020304" pitchFamily="18" charset="0"/>
              </a:rPr>
              <a:t>: refers to the </a:t>
            </a:r>
            <a:r>
              <a:rPr lang="en-IN" altLang="en-US" sz="2200">
                <a:solidFill>
                  <a:srgbClr val="FF0000"/>
                </a:solidFill>
                <a:latin typeface="Times New Roman" panose="02020603050405020304" pitchFamily="18" charset="0"/>
                <a:cs typeface="Times New Roman" panose="02020603050405020304" pitchFamily="18" charset="0"/>
              </a:rPr>
              <a:t>degree with which a component depends on other components in the system</a:t>
            </a:r>
          </a:p>
          <a:p>
            <a:pPr algn="just" eaLnBrk="1" hangingPunct="1"/>
            <a:r>
              <a:rPr lang="en-IN" altLang="en-US" sz="2200">
                <a:latin typeface="Times New Roman" panose="02020603050405020304" pitchFamily="18" charset="0"/>
                <a:cs typeface="Times New Roman" panose="02020603050405020304" pitchFamily="18" charset="0"/>
              </a:rPr>
              <a:t>Thus, </a:t>
            </a:r>
            <a:r>
              <a:rPr lang="en-IN" altLang="en-US" sz="2200">
                <a:solidFill>
                  <a:srgbClr val="FF0000"/>
                </a:solidFill>
                <a:latin typeface="Times New Roman" panose="02020603050405020304" pitchFamily="18" charset="0"/>
                <a:cs typeface="Times New Roman" panose="02020603050405020304" pitchFamily="18" charset="0"/>
              </a:rPr>
              <a:t>low coupling is better than tight coupling.  </a:t>
            </a:r>
          </a:p>
          <a:p>
            <a:pPr algn="just" eaLnBrk="1" hangingPunct="1"/>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6637BB7-56A3-433A-BC9F-160D95893E2F}"/>
              </a:ext>
            </a:extLst>
          </p:cNvPr>
          <p:cNvSpPr>
            <a:spLocks noGrp="1"/>
          </p:cNvSpPr>
          <p:nvPr>
            <p:ph type="title"/>
          </p:nvPr>
        </p:nvSpPr>
        <p:spPr/>
        <p:txBody>
          <a:bodyPr/>
          <a:lstStyle/>
          <a:p>
            <a:pPr eaLnBrk="1" hangingPunct="1"/>
            <a:r>
              <a:rPr lang="en-US" altLang="en-US">
                <a:solidFill>
                  <a:srgbClr val="FF0000"/>
                </a:solidFill>
              </a:rPr>
              <a:t>Secure Programs</a:t>
            </a:r>
          </a:p>
        </p:txBody>
      </p:sp>
      <p:sp>
        <p:nvSpPr>
          <p:cNvPr id="18435" name="Content Placeholder 2">
            <a:extLst>
              <a:ext uri="{FF2B5EF4-FFF2-40B4-BE49-F238E27FC236}">
                <a16:creationId xmlns:a16="http://schemas.microsoft.com/office/drawing/2014/main" id="{402FE99F-2A65-4E75-BA5E-8D8AB42CD275}"/>
              </a:ext>
            </a:extLst>
          </p:cNvPr>
          <p:cNvSpPr>
            <a:spLocks noGrp="1"/>
          </p:cNvSpPr>
          <p:nvPr>
            <p:ph idx="1"/>
          </p:nvPr>
        </p:nvSpPr>
        <p:spPr/>
        <p:txBody>
          <a:bodyPr/>
          <a:lstStyle/>
          <a:p>
            <a:pPr eaLnBrk="1" hangingPunct="1"/>
            <a:r>
              <a:rPr lang="en-US" altLang="en-US"/>
              <a:t>What is a secure program?</a:t>
            </a:r>
          </a:p>
          <a:p>
            <a:pPr eaLnBrk="1" hangingPunct="1"/>
            <a:r>
              <a:rPr lang="en-US" altLang="en-US"/>
              <a:t>Everyone has their own requirement of  “being secure”</a:t>
            </a:r>
          </a:p>
          <a:p>
            <a:pPr eaLnBrk="1" hangingPunct="1"/>
            <a:r>
              <a:rPr lang="en-US" altLang="en-US"/>
              <a:t>Part of assessing software quality</a:t>
            </a:r>
          </a:p>
          <a:p>
            <a:pPr eaLnBrk="1" hangingPunct="1"/>
            <a:r>
              <a:rPr lang="en-US" altLang="en-US"/>
              <a:t>Does it meet security requirements in specification? </a:t>
            </a:r>
          </a:p>
          <a:p>
            <a:pPr eaLnBrk="1" hangingPunct="1"/>
            <a:r>
              <a:rPr lang="en-US" altLang="en-US"/>
              <a:t>In general, we often look at quantity and types  of faults for evidence of security.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E5A6EB4C-26DD-4A65-9EBA-79D44D62678D}"/>
              </a:ext>
            </a:extLst>
          </p:cNvPr>
          <p:cNvSpPr>
            <a:spLocks noGrp="1"/>
          </p:cNvSpPr>
          <p:nvPr>
            <p:ph type="title"/>
          </p:nvPr>
        </p:nvSpPr>
        <p:spPr>
          <a:xfrm>
            <a:off x="457200" y="274638"/>
            <a:ext cx="8229600" cy="868362"/>
          </a:xfrm>
        </p:spPr>
        <p:txBody>
          <a:bodyPr/>
          <a:lstStyle/>
          <a:p>
            <a:pPr eaLnBrk="1" hangingPunct="1"/>
            <a:r>
              <a:rPr lang="en-IN" altLang="en-US" sz="3600" b="1">
                <a:latin typeface="Times New Roman" panose="02020603050405020304" pitchFamily="18" charset="0"/>
                <a:cs typeface="Times New Roman" panose="02020603050405020304" pitchFamily="18" charset="0"/>
              </a:rPr>
              <a:t>Controls against program threats</a:t>
            </a:r>
            <a:endParaRPr lang="en-IN" altLang="en-US" sz="3600">
              <a:latin typeface="Times New Roman" panose="02020603050405020304" pitchFamily="18" charset="0"/>
              <a:cs typeface="Times New Roman" panose="02020603050405020304" pitchFamily="18" charset="0"/>
            </a:endParaRPr>
          </a:p>
        </p:txBody>
      </p:sp>
      <p:sp>
        <p:nvSpPr>
          <p:cNvPr id="88067" name="Content Placeholder 2">
            <a:extLst>
              <a:ext uri="{FF2B5EF4-FFF2-40B4-BE49-F238E27FC236}">
                <a16:creationId xmlns:a16="http://schemas.microsoft.com/office/drawing/2014/main" id="{E794A03A-DA4A-4DEE-96FF-B7ADB89B4916}"/>
              </a:ext>
            </a:extLst>
          </p:cNvPr>
          <p:cNvSpPr>
            <a:spLocks noGrp="1"/>
          </p:cNvSpPr>
          <p:nvPr>
            <p:ph sz="quarter" idx="1"/>
          </p:nvPr>
        </p:nvSpPr>
        <p:spPr>
          <a:xfrm>
            <a:off x="457200" y="1066800"/>
            <a:ext cx="8229600" cy="5059363"/>
          </a:xfrm>
        </p:spPr>
        <p:txBody>
          <a:bodyPr/>
          <a:lstStyle/>
          <a:p>
            <a:pPr algn="just" eaLnBrk="1" hangingPunct="1"/>
            <a:r>
              <a:rPr lang="en-IN" altLang="en-US" sz="2400" b="1">
                <a:latin typeface="Times New Roman" panose="02020603050405020304" pitchFamily="18" charset="0"/>
                <a:cs typeface="Times New Roman" panose="02020603050405020304" pitchFamily="18" charset="0"/>
              </a:rPr>
              <a:t>Encapsulation</a:t>
            </a:r>
            <a:r>
              <a:rPr lang="en-IN" altLang="en-US" sz="2400">
                <a:latin typeface="Times New Roman" panose="02020603050405020304" pitchFamily="18" charset="0"/>
                <a:cs typeface="Times New Roman" panose="02020603050405020304" pitchFamily="18" charset="0"/>
              </a:rPr>
              <a:t>:</a:t>
            </a:r>
          </a:p>
          <a:p>
            <a:pPr algn="just" eaLnBrk="1" hangingPunct="1"/>
            <a:r>
              <a:rPr lang="en-IN" altLang="en-US" sz="2200">
                <a:latin typeface="Times New Roman" panose="02020603050405020304" pitchFamily="18" charset="0"/>
                <a:cs typeface="Times New Roman" panose="02020603050405020304" pitchFamily="18" charset="0"/>
              </a:rPr>
              <a:t>It hides a component’s implementation details, but it does not necessarily mean complete isolation.</a:t>
            </a:r>
          </a:p>
          <a:p>
            <a:pPr algn="just" eaLnBrk="1" hangingPunct="1"/>
            <a:r>
              <a:rPr lang="en-IN" altLang="en-US" sz="2200">
                <a:latin typeface="Times New Roman" panose="02020603050405020304" pitchFamily="18" charset="0"/>
                <a:cs typeface="Times New Roman" panose="02020603050405020304" pitchFamily="18" charset="0"/>
              </a:rPr>
              <a:t>The sharing is documented so that a component is affected only in known ways by others.</a:t>
            </a:r>
          </a:p>
          <a:p>
            <a:pPr algn="just" eaLnBrk="1" hangingPunct="1"/>
            <a:r>
              <a:rPr lang="en-IN" altLang="en-US" sz="2200">
                <a:latin typeface="Times New Roman" panose="02020603050405020304" pitchFamily="18" charset="0"/>
                <a:cs typeface="Times New Roman" panose="02020603050405020304" pitchFamily="18" charset="0"/>
              </a:rPr>
              <a:t>Sharing is minimized so that fewest interfaces possible are used.</a:t>
            </a:r>
          </a:p>
          <a:p>
            <a:pPr algn="just" eaLnBrk="1" hangingPunct="1"/>
            <a:r>
              <a:rPr lang="en-IN" altLang="en-US" sz="2400" b="1">
                <a:latin typeface="Times New Roman" panose="02020603050405020304" pitchFamily="18" charset="0"/>
                <a:cs typeface="Times New Roman" panose="02020603050405020304" pitchFamily="18" charset="0"/>
              </a:rPr>
              <a:t>Information hiding</a:t>
            </a:r>
            <a:r>
              <a:rPr lang="en-IN" altLang="en-US" sz="2400">
                <a:latin typeface="Times New Roman" panose="02020603050405020304" pitchFamily="18" charset="0"/>
                <a:cs typeface="Times New Roman" panose="02020603050405020304" pitchFamily="18" charset="0"/>
              </a:rPr>
              <a:t>:</a:t>
            </a:r>
          </a:p>
          <a:p>
            <a:pPr algn="just" eaLnBrk="1" hangingPunct="1"/>
            <a:r>
              <a:rPr lang="en-IN" altLang="en-US" sz="2200">
                <a:latin typeface="Times New Roman" panose="02020603050405020304" pitchFamily="18" charset="0"/>
                <a:cs typeface="Times New Roman" panose="02020603050405020304" pitchFamily="18" charset="0"/>
              </a:rPr>
              <a:t>Component is a black box with certain well-defined inputs and outputs and well-defined function.</a:t>
            </a:r>
          </a:p>
          <a:p>
            <a:pPr algn="just" eaLnBrk="1" hangingPunct="1"/>
            <a:r>
              <a:rPr lang="en-IN" altLang="en-US" sz="2200">
                <a:latin typeface="Times New Roman" panose="02020603050405020304" pitchFamily="18" charset="0"/>
                <a:cs typeface="Times New Roman" panose="02020603050405020304" pitchFamily="18" charset="0"/>
              </a:rPr>
              <a:t>Other components do not need to know how the module completes its function.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C6C2B277-678A-4CD0-9993-10771663414E}"/>
              </a:ext>
            </a:extLst>
          </p:cNvPr>
          <p:cNvSpPr>
            <a:spLocks noGrp="1"/>
          </p:cNvSpPr>
          <p:nvPr>
            <p:ph type="title"/>
          </p:nvPr>
        </p:nvSpPr>
        <p:spPr>
          <a:xfrm>
            <a:off x="457200" y="274638"/>
            <a:ext cx="8229600" cy="868362"/>
          </a:xfrm>
        </p:spPr>
        <p:txBody>
          <a:bodyPr/>
          <a:lstStyle/>
          <a:p>
            <a:pPr eaLnBrk="1" hangingPunct="1"/>
            <a:r>
              <a:rPr lang="en-IN" altLang="en-US" sz="3600" b="1">
                <a:latin typeface="Times New Roman" panose="02020603050405020304" pitchFamily="18" charset="0"/>
                <a:cs typeface="Times New Roman" panose="02020603050405020304" pitchFamily="18" charset="0"/>
              </a:rPr>
              <a:t>Controls against program threats</a:t>
            </a:r>
            <a:endParaRPr lang="en-IN" altLang="en-US" sz="3600">
              <a:latin typeface="Times New Roman" panose="02020603050405020304" pitchFamily="18" charset="0"/>
              <a:cs typeface="Times New Roman" panose="02020603050405020304" pitchFamily="18" charset="0"/>
            </a:endParaRPr>
          </a:p>
        </p:txBody>
      </p:sp>
      <p:sp>
        <p:nvSpPr>
          <p:cNvPr id="89091" name="Content Placeholder 2">
            <a:extLst>
              <a:ext uri="{FF2B5EF4-FFF2-40B4-BE49-F238E27FC236}">
                <a16:creationId xmlns:a16="http://schemas.microsoft.com/office/drawing/2014/main" id="{CB51F879-AEC4-4559-A9F5-2E49CA3099F5}"/>
              </a:ext>
            </a:extLst>
          </p:cNvPr>
          <p:cNvSpPr>
            <a:spLocks noGrp="1"/>
          </p:cNvSpPr>
          <p:nvPr>
            <p:ph sz="quarter" idx="1"/>
          </p:nvPr>
        </p:nvSpPr>
        <p:spPr>
          <a:xfrm>
            <a:off x="457200" y="1066800"/>
            <a:ext cx="8229600" cy="5059363"/>
          </a:xfrm>
        </p:spPr>
        <p:txBody>
          <a:bodyPr/>
          <a:lstStyle/>
          <a:p>
            <a:pPr eaLnBrk="1" hangingPunct="1">
              <a:lnSpc>
                <a:spcPct val="90000"/>
              </a:lnSpc>
            </a:pPr>
            <a:r>
              <a:rPr lang="en-US" altLang="en-US" sz="2800">
                <a:solidFill>
                  <a:srgbClr val="FF0000"/>
                </a:solidFill>
              </a:rPr>
              <a:t>Peer Reviews</a:t>
            </a:r>
          </a:p>
          <a:p>
            <a:pPr eaLnBrk="1" hangingPunct="1">
              <a:lnSpc>
                <a:spcPct val="90000"/>
              </a:lnSpc>
            </a:pPr>
            <a:r>
              <a:rPr lang="en-US" altLang="en-US" sz="2800"/>
              <a:t>Hazard Analysis </a:t>
            </a:r>
            <a:r>
              <a:rPr lang="en-US" altLang="en-US" sz="2400"/>
              <a:t>– set of systematic techniques to expose potentially hazardous system states</a:t>
            </a:r>
          </a:p>
          <a:p>
            <a:pPr eaLnBrk="1" hangingPunct="1">
              <a:lnSpc>
                <a:spcPct val="90000"/>
              </a:lnSpc>
            </a:pPr>
            <a:r>
              <a:rPr lang="en-US" altLang="en-US" sz="2800"/>
              <a:t>Testing </a:t>
            </a:r>
            <a:r>
              <a:rPr lang="en-US" altLang="en-US" sz="2400"/>
              <a:t>– unit testing, integration testing, function testing, performance testing, acceptance testing, installation testing, regression testing</a:t>
            </a:r>
            <a:endParaRPr lang="en-US" altLang="en-US" sz="2800"/>
          </a:p>
          <a:p>
            <a:pPr eaLnBrk="1" hangingPunct="1">
              <a:lnSpc>
                <a:spcPct val="90000"/>
              </a:lnSpc>
            </a:pPr>
            <a:r>
              <a:rPr lang="en-US" altLang="en-US" sz="2800"/>
              <a:t>Good Design</a:t>
            </a:r>
          </a:p>
          <a:p>
            <a:pPr lvl="1" eaLnBrk="1" hangingPunct="1">
              <a:lnSpc>
                <a:spcPct val="90000"/>
              </a:lnSpc>
            </a:pPr>
            <a:r>
              <a:rPr lang="en-US" altLang="en-US"/>
              <a:t>Using a philosophy of </a:t>
            </a:r>
            <a:r>
              <a:rPr lang="en-US" altLang="en-US" i="1"/>
              <a:t>fault tolerance</a:t>
            </a:r>
          </a:p>
          <a:p>
            <a:pPr lvl="1" eaLnBrk="1" hangingPunct="1">
              <a:lnSpc>
                <a:spcPct val="90000"/>
              </a:lnSpc>
            </a:pPr>
            <a:r>
              <a:rPr lang="en-US" altLang="en-US"/>
              <a:t>Have a consistent </a:t>
            </a:r>
            <a:r>
              <a:rPr lang="en-US" altLang="en-US" i="1"/>
              <a:t>policy</a:t>
            </a:r>
            <a:r>
              <a:rPr lang="en-US" altLang="en-US"/>
              <a:t> for handling failures</a:t>
            </a:r>
          </a:p>
          <a:p>
            <a:pPr lvl="1" eaLnBrk="1" hangingPunct="1">
              <a:lnSpc>
                <a:spcPct val="90000"/>
              </a:lnSpc>
            </a:pPr>
            <a:r>
              <a:rPr lang="en-US" altLang="en-US"/>
              <a:t>Capture the </a:t>
            </a:r>
            <a:r>
              <a:rPr lang="en-US" altLang="en-US" i="1"/>
              <a:t>design rationale</a:t>
            </a:r>
            <a:r>
              <a:rPr lang="en-US" altLang="en-US"/>
              <a:t> and history</a:t>
            </a:r>
          </a:p>
          <a:p>
            <a:pPr lvl="1" eaLnBrk="1" hangingPunct="1">
              <a:lnSpc>
                <a:spcPct val="90000"/>
              </a:lnSpc>
            </a:pPr>
            <a:r>
              <a:rPr lang="en-US" altLang="en-US"/>
              <a:t>Use design patterns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00F47BCB-884A-4396-8947-4C3F7CE35622}"/>
              </a:ext>
            </a:extLst>
          </p:cNvPr>
          <p:cNvSpPr>
            <a:spLocks noGrp="1"/>
          </p:cNvSpPr>
          <p:nvPr>
            <p:ph type="title"/>
          </p:nvPr>
        </p:nvSpPr>
        <p:spPr>
          <a:xfrm>
            <a:off x="457200" y="274638"/>
            <a:ext cx="8229600" cy="868362"/>
          </a:xfrm>
        </p:spPr>
        <p:txBody>
          <a:bodyPr/>
          <a:lstStyle/>
          <a:p>
            <a:pPr eaLnBrk="1" hangingPunct="1"/>
            <a:r>
              <a:rPr lang="en-IN" altLang="en-US" sz="3600" b="1">
                <a:latin typeface="Times New Roman" panose="02020603050405020304" pitchFamily="18" charset="0"/>
                <a:cs typeface="Times New Roman" panose="02020603050405020304" pitchFamily="18" charset="0"/>
              </a:rPr>
              <a:t>Controls against program threats</a:t>
            </a:r>
            <a:endParaRPr lang="en-IN" altLang="en-US" sz="3600">
              <a:latin typeface="Times New Roman" panose="02020603050405020304" pitchFamily="18" charset="0"/>
              <a:cs typeface="Times New Roman" panose="02020603050405020304" pitchFamily="18" charset="0"/>
            </a:endParaRPr>
          </a:p>
        </p:txBody>
      </p:sp>
      <p:sp>
        <p:nvSpPr>
          <p:cNvPr id="91139" name="Content Placeholder 2">
            <a:extLst>
              <a:ext uri="{FF2B5EF4-FFF2-40B4-BE49-F238E27FC236}">
                <a16:creationId xmlns:a16="http://schemas.microsoft.com/office/drawing/2014/main" id="{A75C0CAD-8EE0-42D0-8790-F8F417A06785}"/>
              </a:ext>
            </a:extLst>
          </p:cNvPr>
          <p:cNvSpPr>
            <a:spLocks noGrp="1"/>
          </p:cNvSpPr>
          <p:nvPr>
            <p:ph sz="quarter" idx="1"/>
          </p:nvPr>
        </p:nvSpPr>
        <p:spPr>
          <a:xfrm>
            <a:off x="457200" y="1066800"/>
            <a:ext cx="8229600" cy="5059363"/>
          </a:xfrm>
        </p:spPr>
        <p:txBody>
          <a:bodyPr/>
          <a:lstStyle/>
          <a:p>
            <a:pPr eaLnBrk="1" hangingPunct="1"/>
            <a:r>
              <a:rPr lang="en-US" altLang="en-US" sz="2400"/>
              <a:t>Prediction </a:t>
            </a:r>
            <a:r>
              <a:rPr lang="en-US" altLang="en-US" sz="2800"/>
              <a:t>– predict the risks involved in building and using the system</a:t>
            </a:r>
          </a:p>
          <a:p>
            <a:pPr eaLnBrk="1" hangingPunct="1"/>
            <a:r>
              <a:rPr lang="en-US" altLang="en-US" sz="2400"/>
              <a:t>Static Analysis – Use tools and techniques to examine characteristics of design and code to see if the characteristics warn of possible faults</a:t>
            </a:r>
          </a:p>
          <a:p>
            <a:pPr eaLnBrk="1" hangingPunct="1"/>
            <a:r>
              <a:rPr lang="en-US" altLang="en-US" sz="2400"/>
              <a:t>Configuration Management – control changes during development and maintenance</a:t>
            </a:r>
          </a:p>
          <a:p>
            <a:pPr eaLnBrk="1" hangingPunct="1"/>
            <a:r>
              <a:rPr lang="en-US" altLang="en-US" sz="2400"/>
              <a:t>Analysis of Mistakes</a:t>
            </a:r>
          </a:p>
          <a:p>
            <a:pPr eaLnBrk="1" hangingPunct="1"/>
            <a:r>
              <a:rPr lang="en-US" altLang="en-US" sz="2400"/>
              <a:t>Proofs of Program Correctness – Can we prove that there are no security holes?</a:t>
            </a:r>
          </a:p>
          <a:p>
            <a:pPr eaLnBrk="1" hangingPunct="1">
              <a:lnSpc>
                <a:spcPct val="90000"/>
              </a:lnSpc>
            </a:pPr>
            <a:endParaRPr lang="en-US" altLang="en-US" sz="2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9FAF3300-E9B7-4A6C-92AB-18E5910E575F}"/>
              </a:ext>
            </a:extLst>
          </p:cNvPr>
          <p:cNvSpPr>
            <a:spLocks noGrp="1" noChangeArrowheads="1"/>
          </p:cNvSpPr>
          <p:nvPr>
            <p:ph type="title"/>
          </p:nvPr>
        </p:nvSpPr>
        <p:spPr/>
        <p:txBody>
          <a:bodyPr/>
          <a:lstStyle/>
          <a:p>
            <a:pPr eaLnBrk="1" hangingPunct="1"/>
            <a:r>
              <a:rPr lang="en-US" altLang="en-US"/>
              <a:t>Operating System Controls on Usage of Programs</a:t>
            </a:r>
          </a:p>
        </p:txBody>
      </p:sp>
      <p:sp>
        <p:nvSpPr>
          <p:cNvPr id="92163" name="Rectangle 3">
            <a:extLst>
              <a:ext uri="{FF2B5EF4-FFF2-40B4-BE49-F238E27FC236}">
                <a16:creationId xmlns:a16="http://schemas.microsoft.com/office/drawing/2014/main" id="{5FC7DF4B-33D5-48C6-92B2-4A26546DA467}"/>
              </a:ext>
            </a:extLst>
          </p:cNvPr>
          <p:cNvSpPr>
            <a:spLocks noGrp="1" noChangeArrowheads="1"/>
          </p:cNvSpPr>
          <p:nvPr>
            <p:ph sz="quarter" idx="1"/>
          </p:nvPr>
        </p:nvSpPr>
        <p:spPr/>
        <p:txBody>
          <a:bodyPr/>
          <a:lstStyle/>
          <a:p>
            <a:pPr eaLnBrk="1" hangingPunct="1">
              <a:lnSpc>
                <a:spcPct val="90000"/>
              </a:lnSpc>
            </a:pPr>
            <a:r>
              <a:rPr lang="en-US" altLang="en-US" sz="2400"/>
              <a:t>Trusted Software – code has been rigorously developed and analyzed</a:t>
            </a:r>
          </a:p>
          <a:p>
            <a:pPr lvl="1" eaLnBrk="1" hangingPunct="1">
              <a:lnSpc>
                <a:spcPct val="90000"/>
              </a:lnSpc>
            </a:pPr>
            <a:r>
              <a:rPr lang="en-US" altLang="en-US" sz="2000"/>
              <a:t>Functional correctness</a:t>
            </a:r>
          </a:p>
          <a:p>
            <a:pPr lvl="1" eaLnBrk="1" hangingPunct="1">
              <a:lnSpc>
                <a:spcPct val="90000"/>
              </a:lnSpc>
            </a:pPr>
            <a:r>
              <a:rPr lang="en-US" altLang="en-US" sz="2000"/>
              <a:t>Enforcement of integrity</a:t>
            </a:r>
          </a:p>
          <a:p>
            <a:pPr lvl="1" eaLnBrk="1" hangingPunct="1">
              <a:lnSpc>
                <a:spcPct val="90000"/>
              </a:lnSpc>
            </a:pPr>
            <a:r>
              <a:rPr lang="en-US" altLang="en-US" sz="2000"/>
              <a:t>Limited privilege</a:t>
            </a:r>
          </a:p>
          <a:p>
            <a:pPr lvl="1" eaLnBrk="1" hangingPunct="1">
              <a:lnSpc>
                <a:spcPct val="90000"/>
              </a:lnSpc>
            </a:pPr>
            <a:r>
              <a:rPr lang="en-US" altLang="en-US" sz="2000"/>
              <a:t>Appropriate confidence level</a:t>
            </a:r>
          </a:p>
          <a:p>
            <a:pPr eaLnBrk="1" hangingPunct="1">
              <a:lnSpc>
                <a:spcPct val="90000"/>
              </a:lnSpc>
            </a:pPr>
            <a:r>
              <a:rPr lang="en-US" altLang="en-US" sz="2400"/>
              <a:t>Mutual Suspicion – Suspicion or a suspicion is a belief or feeling that someone has</a:t>
            </a:r>
            <a:r>
              <a:rPr lang="en-US" altLang="en-US" sz="2400">
                <a:solidFill>
                  <a:srgbClr val="FF0000"/>
                </a:solidFill>
              </a:rPr>
              <a:t> committed a crime or done something wrong</a:t>
            </a:r>
            <a:r>
              <a:rPr lang="en-US" altLang="en-US" sz="2400"/>
              <a:t>. Assume other program is not trustworthy</a:t>
            </a:r>
          </a:p>
          <a:p>
            <a:pPr eaLnBrk="1" hangingPunct="1">
              <a:lnSpc>
                <a:spcPct val="90000"/>
              </a:lnSpc>
            </a:pPr>
            <a:r>
              <a:rPr lang="en-US" altLang="en-US" sz="2400"/>
              <a:t>Confinement – limit resources that program can access</a:t>
            </a:r>
          </a:p>
          <a:p>
            <a:pPr eaLnBrk="1" hangingPunct="1">
              <a:lnSpc>
                <a:spcPct val="90000"/>
              </a:lnSpc>
            </a:pPr>
            <a:r>
              <a:rPr lang="en-US" altLang="en-US" sz="2400"/>
              <a:t>Access Log – list who access computer objects, when, and for how long</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B0A3AEB7-9545-47F3-BBAD-AFECBEFECAFF}"/>
              </a:ext>
            </a:extLst>
          </p:cNvPr>
          <p:cNvSpPr>
            <a:spLocks noGrp="1" noChangeArrowheads="1"/>
          </p:cNvSpPr>
          <p:nvPr>
            <p:ph type="title"/>
          </p:nvPr>
        </p:nvSpPr>
        <p:spPr/>
        <p:txBody>
          <a:bodyPr/>
          <a:lstStyle/>
          <a:p>
            <a:pPr eaLnBrk="1" hangingPunct="1"/>
            <a:r>
              <a:rPr lang="en-US" altLang="en-US"/>
              <a:t>Administrative Controls</a:t>
            </a:r>
          </a:p>
        </p:txBody>
      </p:sp>
      <p:sp>
        <p:nvSpPr>
          <p:cNvPr id="93187" name="Rectangle 3">
            <a:extLst>
              <a:ext uri="{FF2B5EF4-FFF2-40B4-BE49-F238E27FC236}">
                <a16:creationId xmlns:a16="http://schemas.microsoft.com/office/drawing/2014/main" id="{3B545458-D354-4003-B4DA-60A8F95880A6}"/>
              </a:ext>
            </a:extLst>
          </p:cNvPr>
          <p:cNvSpPr>
            <a:spLocks noGrp="1" noChangeArrowheads="1"/>
          </p:cNvSpPr>
          <p:nvPr>
            <p:ph sz="quarter" idx="1"/>
          </p:nvPr>
        </p:nvSpPr>
        <p:spPr/>
        <p:txBody>
          <a:bodyPr/>
          <a:lstStyle/>
          <a:p>
            <a:pPr eaLnBrk="1" hangingPunct="1"/>
            <a:r>
              <a:rPr lang="en-US" altLang="en-US"/>
              <a:t>Standards of Program Development</a:t>
            </a:r>
          </a:p>
          <a:p>
            <a:pPr lvl="2" eaLnBrk="1" hangingPunct="1"/>
            <a:r>
              <a:rPr lang="en-US" altLang="en-US"/>
              <a:t>Standards of design</a:t>
            </a:r>
          </a:p>
          <a:p>
            <a:pPr lvl="2" eaLnBrk="1" hangingPunct="1"/>
            <a:r>
              <a:rPr lang="en-US" altLang="en-US"/>
              <a:t>Standards of documentation, language, and coding style</a:t>
            </a:r>
          </a:p>
          <a:p>
            <a:pPr lvl="2" eaLnBrk="1" hangingPunct="1"/>
            <a:r>
              <a:rPr lang="en-US" altLang="en-US"/>
              <a:t>Standards of programming</a:t>
            </a:r>
          </a:p>
          <a:p>
            <a:pPr lvl="2" eaLnBrk="1" hangingPunct="1"/>
            <a:r>
              <a:rPr lang="en-US" altLang="en-US"/>
              <a:t>Standards of testing</a:t>
            </a:r>
          </a:p>
          <a:p>
            <a:pPr lvl="2" eaLnBrk="1" hangingPunct="1"/>
            <a:r>
              <a:rPr lang="en-US" altLang="en-US"/>
              <a:t>Standards of configuration management</a:t>
            </a:r>
          </a:p>
          <a:p>
            <a:pPr lvl="2" eaLnBrk="1" hangingPunct="1"/>
            <a:r>
              <a:rPr lang="en-US" altLang="en-US"/>
              <a:t>Security Audits</a:t>
            </a:r>
          </a:p>
          <a:p>
            <a:pPr eaLnBrk="1" hangingPunct="1"/>
            <a:r>
              <a:rPr lang="en-US" altLang="en-US"/>
              <a:t>Separation of Duties according to administrative and operational level managers and workers.</a:t>
            </a:r>
          </a:p>
          <a:p>
            <a:pPr eaLnBrk="1" hangingPunct="1"/>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AF4CC42-FE29-45EA-A6C6-DEFB811A9FA9}"/>
              </a:ext>
            </a:extLst>
          </p:cNvPr>
          <p:cNvSpPr>
            <a:spLocks noGrp="1"/>
          </p:cNvSpPr>
          <p:nvPr>
            <p:ph type="title"/>
          </p:nvPr>
        </p:nvSpPr>
        <p:spPr/>
        <p:txBody>
          <a:bodyPr/>
          <a:lstStyle/>
          <a:p>
            <a:pPr eaLnBrk="1" hangingPunct="1"/>
            <a:r>
              <a:rPr lang="en-US" altLang="en-US"/>
              <a:t>Fixing Faults</a:t>
            </a:r>
          </a:p>
        </p:txBody>
      </p:sp>
      <p:sp>
        <p:nvSpPr>
          <p:cNvPr id="3" name="Content Placeholder 2">
            <a:extLst>
              <a:ext uri="{FF2B5EF4-FFF2-40B4-BE49-F238E27FC236}">
                <a16:creationId xmlns:a16="http://schemas.microsoft.com/office/drawing/2014/main" id="{241A0F95-8CAC-40B0-BFE4-8A0D7414F68A}"/>
              </a:ext>
            </a:extLst>
          </p:cNvPr>
          <p:cNvSpPr>
            <a:spLocks noGrp="1"/>
          </p:cNvSpPr>
          <p:nvPr>
            <p:ph idx="1"/>
          </p:nvPr>
        </p:nvSpPr>
        <p:spPr/>
        <p:txBody>
          <a:bodyPr>
            <a:normAutofit lnSpcReduction="10000"/>
          </a:bodyPr>
          <a:lstStyle/>
          <a:p>
            <a:pPr marL="274320" indent="-274320" eaLnBrk="1" fontAlgn="auto" hangingPunct="1">
              <a:spcBef>
                <a:spcPts val="580"/>
              </a:spcBef>
              <a:spcAft>
                <a:spcPts val="0"/>
              </a:spcAft>
              <a:buClr>
                <a:schemeClr val="accent3"/>
              </a:buClr>
              <a:buFont typeface="Wingdings 2"/>
              <a:buChar char=""/>
              <a:defRPr/>
            </a:pPr>
            <a:r>
              <a:rPr lang="en-US" dirty="0"/>
              <a:t>Finding lots of faults in software early.</a:t>
            </a:r>
          </a:p>
          <a:p>
            <a:pPr marL="640080" lvl="1" indent="-246888" eaLnBrk="1" fontAlgn="auto" hangingPunct="1">
              <a:spcBef>
                <a:spcPts val="370"/>
              </a:spcBef>
              <a:spcAft>
                <a:spcPts val="0"/>
              </a:spcAft>
              <a:buFont typeface="Wingdings 2"/>
              <a:buChar char=""/>
              <a:defRPr/>
            </a:pPr>
            <a:r>
              <a:rPr lang="en-US" dirty="0"/>
              <a:t>NOT GOOD.</a:t>
            </a:r>
          </a:p>
          <a:p>
            <a:pPr marL="274320" indent="-274320" eaLnBrk="1" fontAlgn="auto" hangingPunct="1">
              <a:spcBef>
                <a:spcPts val="580"/>
              </a:spcBef>
              <a:spcAft>
                <a:spcPts val="0"/>
              </a:spcAft>
              <a:buClr>
                <a:schemeClr val="accent3"/>
              </a:buClr>
              <a:buFont typeface="Wingdings 2"/>
              <a:buChar char=""/>
              <a:defRPr/>
            </a:pPr>
            <a:r>
              <a:rPr lang="en-US" dirty="0"/>
              <a:t>Early approaches were “Dig” and then “Patch”</a:t>
            </a:r>
          </a:p>
          <a:p>
            <a:pPr marL="640080" lvl="1" indent="-246888" eaLnBrk="1" fontAlgn="auto" hangingPunct="1">
              <a:spcBef>
                <a:spcPts val="370"/>
              </a:spcBef>
              <a:spcAft>
                <a:spcPts val="0"/>
              </a:spcAft>
              <a:buFont typeface="Wingdings 2"/>
              <a:buChar char=""/>
              <a:defRPr/>
            </a:pPr>
            <a:r>
              <a:rPr lang="en-US" dirty="0"/>
              <a:t>NOT GOOD.</a:t>
            </a:r>
          </a:p>
          <a:p>
            <a:pPr marL="640080" lvl="1" indent="-246888" eaLnBrk="1" fontAlgn="auto" hangingPunct="1">
              <a:spcBef>
                <a:spcPts val="370"/>
              </a:spcBef>
              <a:spcAft>
                <a:spcPts val="0"/>
              </a:spcAft>
              <a:buFont typeface="Wingdings 2"/>
              <a:buChar char=""/>
              <a:defRPr/>
            </a:pPr>
            <a:endParaRPr lang="en-US" dirty="0"/>
          </a:p>
          <a:p>
            <a:pPr marL="640080" lvl="1" indent="-246888" eaLnBrk="1" fontAlgn="auto" hangingPunct="1">
              <a:spcBef>
                <a:spcPts val="370"/>
              </a:spcBef>
              <a:spcAft>
                <a:spcPts val="0"/>
              </a:spcAft>
              <a:buFont typeface="Wingdings 2"/>
              <a:buChar char=""/>
              <a:defRPr/>
            </a:pPr>
            <a:endParaRPr lang="en-US" dirty="0"/>
          </a:p>
          <a:p>
            <a:pPr marL="274320" indent="-274320" eaLnBrk="1" fontAlgn="auto" hangingPunct="1">
              <a:spcBef>
                <a:spcPts val="580"/>
              </a:spcBef>
              <a:spcAft>
                <a:spcPts val="0"/>
              </a:spcAft>
              <a:buClr>
                <a:schemeClr val="accent3"/>
              </a:buClr>
              <a:buFont typeface="Wingdings 2"/>
              <a:buChar char=""/>
              <a:defRPr/>
            </a:pPr>
            <a:r>
              <a:rPr lang="en-US" dirty="0"/>
              <a:t>Repairing with a patch is a narrow focus area.</a:t>
            </a:r>
          </a:p>
          <a:p>
            <a:pPr marL="274320" indent="-274320" eaLnBrk="1" fontAlgn="auto" hangingPunct="1">
              <a:spcBef>
                <a:spcPts val="580"/>
              </a:spcBef>
              <a:spcAft>
                <a:spcPts val="0"/>
              </a:spcAft>
              <a:buClr>
                <a:schemeClr val="accent3"/>
              </a:buClr>
              <a:buFont typeface="Wingdings 2"/>
              <a:buChar char=""/>
              <a:defRPr/>
            </a:pPr>
            <a:r>
              <a:rPr lang="en-US" dirty="0"/>
              <a:t>Patches can cause other problems.</a:t>
            </a:r>
          </a:p>
          <a:p>
            <a:pPr marL="640080" lvl="1" indent="-246888" eaLnBrk="1" fontAlgn="auto" hangingPunct="1">
              <a:spcBef>
                <a:spcPts val="370"/>
              </a:spcBef>
              <a:spcAft>
                <a:spcPts val="0"/>
              </a:spcAft>
              <a:buFont typeface="Wingdings 2"/>
              <a:buChar char=""/>
              <a:defRPr/>
            </a:pPr>
            <a:r>
              <a:rPr lang="en-US" dirty="0"/>
              <a:t>Non obvious side effects</a:t>
            </a:r>
          </a:p>
          <a:p>
            <a:pPr marL="640080" lvl="1" indent="-246888" eaLnBrk="1" fontAlgn="auto" hangingPunct="1">
              <a:spcBef>
                <a:spcPts val="370"/>
              </a:spcBef>
              <a:spcAft>
                <a:spcPts val="0"/>
              </a:spcAft>
              <a:buFont typeface="Wingdings 2"/>
              <a:buChar char=""/>
              <a:defRPr/>
            </a:pPr>
            <a:r>
              <a:rPr lang="en-US" dirty="0"/>
              <a:t>Fix one place – fails another</a:t>
            </a:r>
          </a:p>
          <a:p>
            <a:pPr marL="640080" lvl="1" indent="-246888" eaLnBrk="1" fontAlgn="auto" hangingPunct="1">
              <a:spcBef>
                <a:spcPts val="370"/>
              </a:spcBef>
              <a:spcAft>
                <a:spcPts val="0"/>
              </a:spcAft>
              <a:buFont typeface="Wingdings 2"/>
              <a:buChar char=""/>
              <a:defRPr/>
            </a:pPr>
            <a:r>
              <a:rPr lang="en-US" dirty="0"/>
              <a:t>Performance or function suffers </a:t>
            </a:r>
          </a:p>
          <a:p>
            <a:pPr marL="274320" indent="-274320" eaLnBrk="1" fontAlgn="auto" hangingPunct="1">
              <a:spcBef>
                <a:spcPts val="580"/>
              </a:spcBef>
              <a:spcAft>
                <a:spcPts val="0"/>
              </a:spcAft>
              <a:buClr>
                <a:schemeClr val="accent3"/>
              </a:buClr>
              <a:buFont typeface="Wingdings 2"/>
              <a:buChar char=""/>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73FD11F-C62D-497A-AB94-6A8C7D55BC2A}"/>
              </a:ext>
            </a:extLst>
          </p:cNvPr>
          <p:cNvSpPr>
            <a:spLocks noGrp="1" noChangeArrowheads="1"/>
          </p:cNvSpPr>
          <p:nvPr>
            <p:ph type="title"/>
          </p:nvPr>
        </p:nvSpPr>
        <p:spPr>
          <a:xfrm>
            <a:off x="914400" y="381000"/>
            <a:ext cx="7772400" cy="1143000"/>
          </a:xfrm>
        </p:spPr>
        <p:txBody>
          <a:bodyPr/>
          <a:lstStyle/>
          <a:p>
            <a:pPr eaLnBrk="1" hangingPunct="1"/>
            <a:r>
              <a:rPr lang="en-US" altLang="en-US"/>
              <a:t>Flaws</a:t>
            </a:r>
            <a:br>
              <a:rPr lang="en-US" altLang="en-US"/>
            </a:br>
            <a:endParaRPr lang="en-US" altLang="en-US"/>
          </a:p>
        </p:txBody>
      </p:sp>
      <p:sp>
        <p:nvSpPr>
          <p:cNvPr id="20483" name="Rectangle 3">
            <a:extLst>
              <a:ext uri="{FF2B5EF4-FFF2-40B4-BE49-F238E27FC236}">
                <a16:creationId xmlns:a16="http://schemas.microsoft.com/office/drawing/2014/main" id="{85B95559-6F8C-4AFA-A293-59E9777EFBED}"/>
              </a:ext>
            </a:extLst>
          </p:cNvPr>
          <p:cNvSpPr>
            <a:spLocks noGrp="1" noChangeArrowheads="1"/>
          </p:cNvSpPr>
          <p:nvPr>
            <p:ph sz="quarter" idx="1"/>
          </p:nvPr>
        </p:nvSpPr>
        <p:spPr>
          <a:xfrm>
            <a:off x="457200" y="1066800"/>
            <a:ext cx="8229600" cy="5059363"/>
          </a:xfrm>
        </p:spPr>
        <p:txBody>
          <a:bodyPr/>
          <a:lstStyle/>
          <a:p>
            <a:pPr algn="just" eaLnBrk="1" hangingPunct="1">
              <a:lnSpc>
                <a:spcPct val="90000"/>
              </a:lnSpc>
            </a:pPr>
            <a:endParaRPr lang="en-US" altLang="en-US" sz="2400">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sz="2400">
                <a:latin typeface="Times New Roman" panose="02020603050405020304" pitchFamily="18" charset="0"/>
                <a:cs typeface="Times New Roman" panose="02020603050405020304" pitchFamily="18" charset="0"/>
              </a:rPr>
              <a:t>Comparing program requirements with behavior to identify any unexpected behavior is called as </a:t>
            </a:r>
            <a:r>
              <a:rPr lang="en-US" altLang="en-US" sz="2400" b="1">
                <a:latin typeface="Times New Roman" panose="02020603050405020304" pitchFamily="18" charset="0"/>
                <a:cs typeface="Times New Roman" panose="02020603050405020304" pitchFamily="18" charset="0"/>
              </a:rPr>
              <a:t>program security flaw</a:t>
            </a:r>
            <a:endParaRPr lang="en-US" altLang="en-US" sz="2400">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sz="2400">
                <a:latin typeface="Times New Roman" panose="02020603050405020304" pitchFamily="18" charset="0"/>
                <a:cs typeface="Times New Roman" panose="02020603050405020304" pitchFamily="18" charset="0"/>
              </a:rPr>
              <a:t>Flaw is either a fault or failure</a:t>
            </a:r>
          </a:p>
          <a:p>
            <a:pPr algn="just" eaLnBrk="1" hangingPunct="1">
              <a:lnSpc>
                <a:spcPct val="90000"/>
              </a:lnSpc>
            </a:pPr>
            <a:r>
              <a:rPr lang="en-US" altLang="en-US" sz="2400">
                <a:latin typeface="Times New Roman" panose="02020603050405020304" pitchFamily="18" charset="0"/>
                <a:cs typeface="Times New Roman" panose="02020603050405020304" pitchFamily="18" charset="0"/>
              </a:rPr>
              <a:t>Vulnerability is a class of flaws (e.g. buffer overflow)</a:t>
            </a:r>
          </a:p>
          <a:p>
            <a:pPr algn="just" eaLnBrk="1" hangingPunct="1">
              <a:lnSpc>
                <a:spcPct val="90000"/>
              </a:lnSpc>
            </a:pPr>
            <a:r>
              <a:rPr lang="en-US" altLang="en-US" sz="2400">
                <a:latin typeface="Times New Roman" panose="02020603050405020304" pitchFamily="18" charset="0"/>
                <a:cs typeface="Times New Roman" panose="02020603050405020304" pitchFamily="18" charset="0"/>
              </a:rPr>
              <a:t>Need to determine how to prevent harm caused by possible flaws</a:t>
            </a:r>
          </a:p>
          <a:p>
            <a:pPr algn="just" eaLnBrk="1" hangingPunct="1">
              <a:lnSpc>
                <a:spcPct val="90000"/>
              </a:lnSpc>
            </a:pPr>
            <a:endParaRPr lang="en-US" altLang="en-US" sz="2400">
              <a:latin typeface="Times New Roman" panose="02020603050405020304" pitchFamily="18" charset="0"/>
              <a:cs typeface="Times New Roman" panose="02020603050405020304" pitchFamily="18" charset="0"/>
            </a:endParaRPr>
          </a:p>
          <a:p>
            <a:pPr algn="just" eaLnBrk="1" hangingPunct="1"/>
            <a:r>
              <a:rPr lang="en-US" altLang="en-US"/>
              <a:t>Hindrances for eliminating program security flaws</a:t>
            </a:r>
          </a:p>
          <a:p>
            <a:pPr lvl="1" algn="just" eaLnBrk="1" hangingPunct="1"/>
            <a:r>
              <a:rPr lang="en-US" altLang="en-US"/>
              <a:t>How do we test for what a program shouldn’t do?</a:t>
            </a:r>
          </a:p>
          <a:p>
            <a:pPr lvl="1" algn="just" eaLnBrk="1" hangingPunct="1"/>
            <a:r>
              <a:rPr lang="en-US" altLang="en-US"/>
              <a:t>Programming and software engineering techniques evolve more rapidly than computer security techniques</a:t>
            </a:r>
          </a:p>
          <a:p>
            <a:pPr algn="just" eaLnBrk="1" hangingPunct="1">
              <a:lnSpc>
                <a:spcPct val="90000"/>
              </a:lnSpc>
            </a:pPr>
            <a:endParaRPr lang="en-US" altLang="en-US" sz="24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12" ma:contentTypeDescription="Create a new document." ma:contentTypeScope="" ma:versionID="a3581080d66eeb7ee11c19a3d7816b27">
  <xsd:schema xmlns:xsd="http://www.w3.org/2001/XMLSchema" xmlns:xs="http://www.w3.org/2001/XMLSchema" xmlns:p="http://schemas.microsoft.com/office/2006/metadata/properties" xmlns:ns2="eef5d95b-3b6e-445f-86bc-bd4e6d561047" xmlns:ns3="d99a907f-d3cf-4d86-a8e4-943e2be70537" targetNamespace="http://schemas.microsoft.com/office/2006/metadata/properties" ma:root="true" ma:fieldsID="9d656c8ba25cb54d205cfe53aa7371a4" ns2:_="" ns3:_="">
    <xsd:import namespace="eef5d95b-3b6e-445f-86bc-bd4e6d561047"/>
    <xsd:import namespace="d99a907f-d3cf-4d86-a8e4-943e2be7053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9a907f-d3cf-4d86-a8e4-943e2be7053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76BA69-1E23-4712-AE39-80EE0C528263}">
  <ds:schemaRefs>
    <ds:schemaRef ds:uri="http://schemas.microsoft.com/sharepoint/v3/contenttype/forms"/>
  </ds:schemaRefs>
</ds:datastoreItem>
</file>

<file path=customXml/itemProps2.xml><?xml version="1.0" encoding="utf-8"?>
<ds:datastoreItem xmlns:ds="http://schemas.openxmlformats.org/officeDocument/2006/customXml" ds:itemID="{321DB779-49D4-44F6-9800-B6FE322056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f5d95b-3b6e-445f-86bc-bd4e6d561047"/>
    <ds:schemaRef ds:uri="d99a907f-d3cf-4d86-a8e4-943e2be705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Equity</Template>
  <TotalTime>3811</TotalTime>
  <Words>3980</Words>
  <Application>Microsoft Office PowerPoint</Application>
  <PresentationFormat>On-screen Show (4:3)</PresentationFormat>
  <Paragraphs>546</Paragraphs>
  <Slides>74</Slides>
  <Notes>10</Notes>
  <HiddenSlides>1</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Equity</vt:lpstr>
      <vt:lpstr>Unit 4 Program Security</vt:lpstr>
      <vt:lpstr>Topics to be covered </vt:lpstr>
      <vt:lpstr>Program Security</vt:lpstr>
      <vt:lpstr>What is Program Security?</vt:lpstr>
      <vt:lpstr>Fault tolerance terminology</vt:lpstr>
      <vt:lpstr>Fault tolerance terminology</vt:lpstr>
      <vt:lpstr>Secure Programs</vt:lpstr>
      <vt:lpstr>Fixing Faults</vt:lpstr>
      <vt:lpstr>Flaws </vt:lpstr>
      <vt:lpstr>Types of Flaws</vt:lpstr>
      <vt:lpstr>Non-malicious Program Errors</vt:lpstr>
      <vt:lpstr>Nonmalicious Program Errors</vt:lpstr>
      <vt:lpstr>Nonmalicious Program Errors</vt:lpstr>
      <vt:lpstr>Nonmalicious Program Errors</vt:lpstr>
      <vt:lpstr>Nonmalicious Program Errors</vt:lpstr>
      <vt:lpstr>Nonmalicious Program Errors</vt:lpstr>
      <vt:lpstr>Nonmalicious Program Errors</vt:lpstr>
      <vt:lpstr>Nonmalicious Program Errors</vt:lpstr>
      <vt:lpstr>Nonmalicious Program Errors</vt:lpstr>
      <vt:lpstr>Nonmalicious Program Errors</vt:lpstr>
      <vt:lpstr>Nonmalicious Program Errors</vt:lpstr>
      <vt:lpstr>Time of Check, Time of Use  </vt:lpstr>
      <vt:lpstr>PowerPoint Presentation</vt:lpstr>
      <vt:lpstr>Viruses and Other Malicious Code</vt:lpstr>
      <vt:lpstr>Malicious Code</vt:lpstr>
      <vt:lpstr>Kinds of Malicious Code</vt:lpstr>
      <vt:lpstr>Kinds of Malicious Code</vt:lpstr>
      <vt:lpstr>Kinds of Malicious Code</vt:lpstr>
      <vt:lpstr>Study Assignment Based on the kinds of MALICIOUS CODE identify two examples of each type and explain in details.</vt:lpstr>
      <vt:lpstr>How do Viruses Attach</vt:lpstr>
      <vt:lpstr>     Appended Viruses  </vt:lpstr>
      <vt:lpstr>Appended virus example</vt:lpstr>
      <vt:lpstr>Viruses That Surround a Program </vt:lpstr>
      <vt:lpstr>PowerPoint Presentation</vt:lpstr>
      <vt:lpstr>   Integrated Viruses and Replacements </vt:lpstr>
      <vt:lpstr>PowerPoint Presentation</vt:lpstr>
      <vt:lpstr>How viruses gain control</vt:lpstr>
      <vt:lpstr>How viruses gain control</vt:lpstr>
      <vt:lpstr>Home for viruses</vt:lpstr>
      <vt:lpstr>Types of viruses</vt:lpstr>
      <vt:lpstr>One-Time Execution</vt:lpstr>
      <vt:lpstr>Boot Sector Viruses</vt:lpstr>
      <vt:lpstr>Boot Sector Viruses</vt:lpstr>
      <vt:lpstr>Memory-Resident Viruses</vt:lpstr>
      <vt:lpstr>Document Viruses </vt:lpstr>
      <vt:lpstr>Virus Signatures</vt:lpstr>
      <vt:lpstr>Virus Signatures</vt:lpstr>
      <vt:lpstr>Storage Patterns</vt:lpstr>
      <vt:lpstr>PowerPoint Presentation</vt:lpstr>
      <vt:lpstr>PowerPoint Presentation</vt:lpstr>
      <vt:lpstr>Execution Patterns</vt:lpstr>
      <vt:lpstr>PowerPoint Presentation</vt:lpstr>
      <vt:lpstr>Transmission Patterns</vt:lpstr>
      <vt:lpstr>Polymorphic Viruses</vt:lpstr>
      <vt:lpstr>Prevention of Virus Infections</vt:lpstr>
      <vt:lpstr>Truths and Misconceptions about viruses</vt:lpstr>
      <vt:lpstr>EXAMPLES</vt:lpstr>
      <vt:lpstr>EXAMPLES</vt:lpstr>
      <vt:lpstr>TARGETED MALICIOUS CODE</vt:lpstr>
      <vt:lpstr>Trapdoors</vt:lpstr>
      <vt:lpstr>Trapdoors</vt:lpstr>
      <vt:lpstr>Salami Attack </vt:lpstr>
      <vt:lpstr>Covert Channels</vt:lpstr>
      <vt:lpstr>Controls against program threats</vt:lpstr>
      <vt:lpstr>Controls against program threats</vt:lpstr>
      <vt:lpstr>Controls against program threats</vt:lpstr>
      <vt:lpstr>Controls against program threats</vt:lpstr>
      <vt:lpstr>Controls against program threats</vt:lpstr>
      <vt:lpstr>Controls against program threats</vt:lpstr>
      <vt:lpstr>Controls against program threats</vt:lpstr>
      <vt:lpstr>Controls against program threats</vt:lpstr>
      <vt:lpstr>Controls against program threats</vt:lpstr>
      <vt:lpstr>Operating System Controls on Usage of Programs</vt:lpstr>
      <vt:lpstr>Administrative Controls</vt:lpstr>
    </vt:vector>
  </TitlesOfParts>
  <Company>Columbus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6126 Computer Security</dc:title>
  <dc:creator>CSU</dc:creator>
  <cp:lastModifiedBy>Pranita</cp:lastModifiedBy>
  <cp:revision>287</cp:revision>
  <dcterms:created xsi:type="dcterms:W3CDTF">2002-12-11T14:27:32Z</dcterms:created>
  <dcterms:modified xsi:type="dcterms:W3CDTF">2022-03-13T14:11:52Z</dcterms:modified>
</cp:coreProperties>
</file>