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9"/>
  </p:notesMasterIdLst>
  <p:sldIdLst>
    <p:sldId id="257" r:id="rId5"/>
    <p:sldId id="394" r:id="rId6"/>
    <p:sldId id="395" r:id="rId7"/>
    <p:sldId id="297" r:id="rId8"/>
    <p:sldId id="296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2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26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77" r:id="rId53"/>
    <p:sldId id="351" r:id="rId54"/>
    <p:sldId id="352" r:id="rId55"/>
    <p:sldId id="396" r:id="rId56"/>
    <p:sldId id="353" r:id="rId57"/>
    <p:sldId id="397" r:id="rId58"/>
    <p:sldId id="354" r:id="rId59"/>
    <p:sldId id="355" r:id="rId60"/>
    <p:sldId id="356" r:id="rId61"/>
    <p:sldId id="357" r:id="rId62"/>
    <p:sldId id="398" r:id="rId63"/>
    <p:sldId id="399" r:id="rId64"/>
    <p:sldId id="358" r:id="rId65"/>
    <p:sldId id="378" r:id="rId66"/>
    <p:sldId id="364" r:id="rId67"/>
    <p:sldId id="365" r:id="rId68"/>
    <p:sldId id="400" r:id="rId69"/>
    <p:sldId id="401" r:id="rId70"/>
    <p:sldId id="402" r:id="rId71"/>
    <p:sldId id="403" r:id="rId72"/>
    <p:sldId id="404" r:id="rId73"/>
    <p:sldId id="366" r:id="rId74"/>
    <p:sldId id="367" r:id="rId75"/>
    <p:sldId id="368" r:id="rId76"/>
    <p:sldId id="376" r:id="rId77"/>
    <p:sldId id="379" r:id="rId78"/>
    <p:sldId id="405" r:id="rId79"/>
    <p:sldId id="406" r:id="rId80"/>
    <p:sldId id="407" r:id="rId81"/>
    <p:sldId id="411" r:id="rId82"/>
    <p:sldId id="408" r:id="rId83"/>
    <p:sldId id="410" r:id="rId84"/>
    <p:sldId id="409" r:id="rId85"/>
    <p:sldId id="381" r:id="rId86"/>
    <p:sldId id="391" r:id="rId87"/>
    <p:sldId id="392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32F46-81E6-4530-8824-1D68DE3A8177}" v="6" dt="2022-02-25T16:34:0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>
      <p:cViewPr varScale="1">
        <p:scale>
          <a:sx n="59" d="100"/>
          <a:sy n="59" d="100"/>
        </p:scale>
        <p:origin x="1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JAV HANSOTI - 70362019022" userId="S::aarjav.hansoti@svkmmumbai.onmicrosoft.com::c82d256e-2472-432a-ba54-db8cd45c00f5" providerId="AD" clId="Web-{88D32F46-81E6-4530-8824-1D68DE3A8177}"/>
    <pc:docChg chg="modSld">
      <pc:chgData name="AARJAV HANSOTI - 70362019022" userId="S::aarjav.hansoti@svkmmumbai.onmicrosoft.com::c82d256e-2472-432a-ba54-db8cd45c00f5" providerId="AD" clId="Web-{88D32F46-81E6-4530-8824-1D68DE3A8177}" dt="2022-02-25T16:34:05.022" v="5"/>
      <pc:docMkLst>
        <pc:docMk/>
      </pc:docMkLst>
      <pc:sldChg chg="addSp delSp modSp">
        <pc:chgData name="AARJAV HANSOTI - 70362019022" userId="S::aarjav.hansoti@svkmmumbai.onmicrosoft.com::c82d256e-2472-432a-ba54-db8cd45c00f5" providerId="AD" clId="Web-{88D32F46-81E6-4530-8824-1D68DE3A8177}" dt="2022-02-25T16:34:05.022" v="5"/>
        <pc:sldMkLst>
          <pc:docMk/>
          <pc:sldMk cId="3968349634" sldId="352"/>
        </pc:sldMkLst>
        <pc:spChg chg="add del mod">
          <ac:chgData name="AARJAV HANSOTI - 70362019022" userId="S::aarjav.hansoti@svkmmumbai.onmicrosoft.com::c82d256e-2472-432a-ba54-db8cd45c00f5" providerId="AD" clId="Web-{88D32F46-81E6-4530-8824-1D68DE3A8177}" dt="2022-02-25T16:34:05.022" v="5"/>
          <ac:spMkLst>
            <pc:docMk/>
            <pc:sldMk cId="3968349634" sldId="352"/>
            <ac:spMk id="3" creationId="{BCB677C1-A86A-4F84-AF4F-7ABD1B1EEF50}"/>
          </ac:spMkLst>
        </pc:spChg>
        <pc:spChg chg="add del mod">
          <ac:chgData name="AARJAV HANSOTI - 70362019022" userId="S::aarjav.hansoti@svkmmumbai.onmicrosoft.com::c82d256e-2472-432a-ba54-db8cd45c00f5" providerId="AD" clId="Web-{88D32F46-81E6-4530-8824-1D68DE3A8177}" dt="2022-02-25T16:34:02.225" v="4"/>
          <ac:spMkLst>
            <pc:docMk/>
            <pc:sldMk cId="3968349634" sldId="352"/>
            <ac:spMk id="7" creationId="{DAE0F6B9-1DA9-4C90-B62A-CF22BF9045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128B-2A49-4E0E-A275-7D76AA4DF857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2D32-C634-4F9B-8DAC-5701B2F86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39C2F4-D84A-4D35-B6B2-726110B322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5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3EEA28-00F9-4918-B6B2-047CA627AD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Principal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2D32-C634-4F9B-8DAC-5701B2F8610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or ability to do 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2D32-C634-4F9B-8DAC-5701B2F8610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5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2D32-C634-4F9B-8DAC-5701B2F8610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A86FA-331F-4BA4-93C1-1F7DD1B4B61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58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69B5B-2FCB-4B23-BCEF-C3248BA7A31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92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5F4C3-3548-4832-B8F3-A8EE0EA2F454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707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C4FA9-0C01-410B-BB45-13CEED72D8AE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23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55FC0-04A3-4E79-B805-A41E02FBEABC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947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5F201-4351-4BEC-8F6E-18645C302B64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57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0EFE9C-69D1-4538-A2C0-E6D738E440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9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6B033-1F95-424F-A972-02ECB85096E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19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Functional requirements describe </a:t>
            </a:r>
            <a:r>
              <a:rPr lang="en-US" dirty="0">
                <a:solidFill>
                  <a:srgbClr val="FF0000"/>
                </a:solidFill>
              </a:rPr>
              <a:t>interactions between the system and its environment.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inputs, outputs, and constraints on functions that are external to the entity being specified.</a:t>
            </a:r>
            <a:r>
              <a:rPr lang="en-US" baseline="0" dirty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algorithms to be used, data structures, and required internal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2D32-C634-4F9B-8DAC-5701B2F8610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8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BF015-76AE-4304-AC53-215925708C70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761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2A9AB-27BB-4780-8998-A68B6C5E55D8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525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EC5B9-C540-4440-895F-BB09AE075C81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53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9C7F2-2092-44E4-8424-59F1972FAC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058A-EB4A-451F-B2DA-C3595046194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436AC-CD22-4E2C-9712-A4BEE078417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E06A5-BE38-4112-B4EE-5C4E8FFA1A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5F175-67C6-4EB8-BF31-57904F78A3A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EA01B-407E-4B20-A67E-765119136D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7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284BBA-7075-440E-8DCA-1C8DBF56DBC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ECD49-ABE1-4499-9EE9-E2346A869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Introduction to Computer Security 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Computer Security ©2004 Matt Bishop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duct_development" TargetMode="External"/><Relationship Id="rId3" Type="http://schemas.openxmlformats.org/officeDocument/2006/relationships/hyperlink" Target="https://en.wikipedia.org/wiki/Product_design" TargetMode="External"/><Relationship Id="rId7" Type="http://schemas.openxmlformats.org/officeDocument/2006/relationships/hyperlink" Target="https://en.wikipedia.org/wiki/Systems_theory" TargetMode="External"/><Relationship Id="rId2" Type="http://schemas.openxmlformats.org/officeDocument/2006/relationships/hyperlink" Target="https://en.wikipedia.org/wiki/Systems_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quirement" TargetMode="External"/><Relationship Id="rId5" Type="http://schemas.openxmlformats.org/officeDocument/2006/relationships/hyperlink" Target="https://en.wikipedia.org/wiki/System" TargetMode="External"/><Relationship Id="rId4" Type="http://schemas.openxmlformats.org/officeDocument/2006/relationships/hyperlink" Target="https://en.wikipedia.org/wiki/Data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Unit 5</a:t>
            </a:r>
            <a:br>
              <a:rPr lang="en-US" sz="3200" dirty="0"/>
            </a:br>
            <a:r>
              <a:rPr lang="en-US" sz="3200" b="1" dirty="0"/>
              <a:t>Systems</a:t>
            </a:r>
            <a:r>
              <a:rPr lang="en-US" sz="3200" dirty="0"/>
              <a:t> </a:t>
            </a:r>
            <a:r>
              <a:rPr lang="en-US" sz="3200" b="1" dirty="0"/>
              <a:t>Design</a:t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Principle of complete mediation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Complete mediation meaning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every access to every object must be checked for authority.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principle restricts the caching of information, which often leads to simpler implementations of mechanisms.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principle of complete mediation requires that all accesses to objects be checked to ensure that they are allowed.”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Whenever a subject attempts to read an object, the OS should mediate the action.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determines if the subject is allowed to read the object. If so, it provides the resources for the read to occur.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subject tries to read it again, the system should check that the subject is still allowed to read the object.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systems would not make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check.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would cache(future requests for that data can be served faster) the results of the first check and base the second access on the cached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 of open design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principle suggests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complexity does not add 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 The principle of open design states that the security of a mechanism  should not depend on the secrecy of its design or implementation”.</a:t>
            </a:r>
          </a:p>
          <a:p>
            <a:pPr eaLnBrk="1" hangingPunct="1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Designers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program must not depend on secrecy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details of their design and implementation to ensure security.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strength of the program’s security depends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ignorance of the user,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knowledgeable user can defeat that security mechanism.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apply to information such as passwords or cryptographic keys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Principle of separation of privilege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principle is restrictive because it limits access to system entities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principle of  separation of privilege states that a system should not grant permission based on single condition.”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cheques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more than $75,000 must be signed by two officers of the company. If either does not sign,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not valid. The two conditions are the signatures of two officers.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provides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fine-grained control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the resource as well as additional assurance that the access is authorized.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Principle of least common mechanism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principle is restrictive because it limits sharing.</a:t>
            </a:r>
          </a:p>
          <a:p>
            <a:pPr eaLnBrk="1" hangingPunct="1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principle of least common mechanism states that mechanisms used to access resources should not be shared.”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Sharing resources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provides a channel along which information can be transmitted, and so such sharing should be minimized.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en-US" dirty="0"/>
              <a:t>Covert channels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Principle of psychological acceptability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principle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recognizes the human element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computer security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Principle of psychological acceptability states that security mechanism should not make the resource more difficult to access than if the security mechanisms were not present.”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security related software is too complicated to configure, system administrators may unintentionally set up software in a non secure manner.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Security-related user programs must be easy to use and must output understandable messages.</a:t>
            </a:r>
          </a:p>
          <a:p>
            <a:pPr eaLnBrk="1" hangingPunct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Captcha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8153400" cy="55951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Which principle(s) you would like to incorporate while designing Security systems for following:</a:t>
            </a:r>
          </a:p>
          <a:p>
            <a:endParaRPr lang="en-US" dirty="0"/>
          </a:p>
          <a:p>
            <a:r>
              <a:rPr lang="en-US" dirty="0"/>
              <a:t>1)Research Lab for developing COVID-19 vaccine </a:t>
            </a:r>
          </a:p>
          <a:p>
            <a:r>
              <a:rPr lang="en-US" dirty="0"/>
              <a:t>2)Library</a:t>
            </a:r>
          </a:p>
          <a:p>
            <a:r>
              <a:rPr lang="en-US" dirty="0"/>
              <a:t>3)Shopping 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7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Representing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Identity is simply a </a:t>
            </a:r>
            <a:r>
              <a:rPr lang="en-US" dirty="0">
                <a:solidFill>
                  <a:srgbClr val="FF0000"/>
                </a:solidFill>
              </a:rPr>
              <a:t>computer’s representation of an entity</a:t>
            </a:r>
            <a:r>
              <a:rPr lang="en-US" dirty="0"/>
              <a:t>.</a:t>
            </a:r>
          </a:p>
          <a:p>
            <a:r>
              <a:rPr lang="en-US" b="1" dirty="0"/>
              <a:t>Definition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i="1" dirty="0"/>
              <a:t>principal </a:t>
            </a:r>
            <a:r>
              <a:rPr lang="en-US" dirty="0"/>
              <a:t>is a unique entity. An </a:t>
            </a:r>
            <a:r>
              <a:rPr lang="en-US" i="1" dirty="0"/>
              <a:t>identity </a:t>
            </a:r>
            <a:r>
              <a:rPr lang="en-US" dirty="0"/>
              <a:t>specifies a principal.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Identities are used for several purposes. </a:t>
            </a:r>
          </a:p>
          <a:p>
            <a:r>
              <a:rPr lang="en-US" dirty="0"/>
              <a:t>accountability </a:t>
            </a:r>
          </a:p>
          <a:p>
            <a:pPr lvl="1"/>
            <a:r>
              <a:rPr lang="en-US" dirty="0"/>
              <a:t>Accountability requires an </a:t>
            </a:r>
            <a:r>
              <a:rPr lang="en-US" dirty="0">
                <a:solidFill>
                  <a:srgbClr val="FF0000"/>
                </a:solidFill>
              </a:rPr>
              <a:t>identity that tracks principals across actions and changes of other identities,</a:t>
            </a:r>
            <a:r>
              <a:rPr lang="en-US" dirty="0"/>
              <a:t> so that the principal taking any action can be unambiguously identified.</a:t>
            </a:r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Access control requires an identity that the </a:t>
            </a:r>
            <a:r>
              <a:rPr lang="en-US" dirty="0">
                <a:solidFill>
                  <a:srgbClr val="FF0000"/>
                </a:solidFill>
              </a:rPr>
              <a:t>access control mechanisms can use to determine if a specific access </a:t>
            </a:r>
            <a:r>
              <a:rPr lang="en-US" dirty="0"/>
              <a:t>(or type of access) </a:t>
            </a:r>
            <a:r>
              <a:rPr lang="en-US" dirty="0">
                <a:solidFill>
                  <a:srgbClr val="FF0000"/>
                </a:solidFill>
              </a:rPr>
              <a:t>should be allowed.</a:t>
            </a:r>
          </a:p>
        </p:txBody>
      </p:sp>
    </p:spTree>
    <p:extLst>
      <p:ext uri="{BB962C8B-B14F-4D97-AF65-F5344CB8AC3E}">
        <p14:creationId xmlns:p14="http://schemas.microsoft.com/office/powerpoint/2010/main" val="277149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identity of a file or other entity (here called an “object”) depends on the system that contains the object.</a:t>
            </a:r>
          </a:p>
          <a:p>
            <a:pPr algn="just"/>
            <a:r>
              <a:rPr lang="en-US" dirty="0"/>
              <a:t>Local systems identify objects by assigning names. </a:t>
            </a:r>
          </a:p>
          <a:p>
            <a:pPr algn="just"/>
            <a:r>
              <a:rPr lang="en-US" dirty="0"/>
              <a:t>The name may be intended for </a:t>
            </a:r>
            <a:r>
              <a:rPr lang="en-US" dirty="0">
                <a:solidFill>
                  <a:srgbClr val="FF0000"/>
                </a:solidFill>
              </a:rPr>
              <a:t>human use </a:t>
            </a:r>
            <a:r>
              <a:rPr lang="en-US" dirty="0"/>
              <a:t>(such as a file name), for </a:t>
            </a:r>
            <a:r>
              <a:rPr lang="en-US" dirty="0">
                <a:solidFill>
                  <a:srgbClr val="FF0000"/>
                </a:solidFill>
              </a:rPr>
              <a:t>process use </a:t>
            </a:r>
            <a:r>
              <a:rPr lang="en-US" dirty="0"/>
              <a:t>(such as a file descriptor or handle), or </a:t>
            </a:r>
            <a:r>
              <a:rPr lang="en-US" dirty="0">
                <a:solidFill>
                  <a:srgbClr val="FF0000"/>
                </a:solidFill>
              </a:rPr>
              <a:t>for kernel use </a:t>
            </a:r>
            <a:r>
              <a:rPr lang="en-US" dirty="0"/>
              <a:t>(such as a file allocation table entry).</a:t>
            </a:r>
          </a:p>
          <a:p>
            <a:pPr algn="just"/>
            <a:r>
              <a:rPr lang="en-US" dirty="0"/>
              <a:t> Each name may </a:t>
            </a:r>
            <a:r>
              <a:rPr lang="en-US" dirty="0">
                <a:solidFill>
                  <a:srgbClr val="FF0000"/>
                </a:solidFill>
              </a:rPr>
              <a:t>have different semantics(</a:t>
            </a:r>
            <a:r>
              <a:rPr lang="en-US" dirty="0"/>
              <a:t>meaning, or truth.).</a:t>
            </a:r>
          </a:p>
        </p:txBody>
      </p:sp>
    </p:spTree>
    <p:extLst>
      <p:ext uri="{BB962C8B-B14F-4D97-AF65-F5344CB8AC3E}">
        <p14:creationId xmlns:p14="http://schemas.microsoft.com/office/powerpoint/2010/main" val="113086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30464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general, a </a:t>
            </a:r>
            <a:r>
              <a:rPr lang="en-US" i="1" dirty="0">
                <a:solidFill>
                  <a:srgbClr val="FF0000"/>
                </a:solidFill>
              </a:rPr>
              <a:t>user </a:t>
            </a:r>
            <a:r>
              <a:rPr lang="en-US" dirty="0">
                <a:solidFill>
                  <a:srgbClr val="FF0000"/>
                </a:solidFill>
              </a:rPr>
              <a:t>is an identity tied to a single entity</a:t>
            </a:r>
            <a:r>
              <a:rPr lang="en-US" dirty="0"/>
              <a:t>. </a:t>
            </a:r>
          </a:p>
          <a:p>
            <a:r>
              <a:rPr lang="en-US" dirty="0"/>
              <a:t>Specific systems may add additional constraints. </a:t>
            </a:r>
          </a:p>
          <a:p>
            <a:r>
              <a:rPr lang="en-US" dirty="0"/>
              <a:t>Systems represent user identity in a number of different ways.</a:t>
            </a:r>
          </a:p>
          <a:p>
            <a:r>
              <a:rPr lang="en-US" dirty="0"/>
              <a:t>Indeed, the </a:t>
            </a:r>
            <a:r>
              <a:rPr lang="en-US" dirty="0">
                <a:solidFill>
                  <a:srgbClr val="FF0000"/>
                </a:solidFill>
              </a:rPr>
              <a:t>same system may use different representations of identity in different contexts</a:t>
            </a:r>
            <a:r>
              <a:rPr lang="en-US" dirty="0"/>
              <a:t>.</a:t>
            </a:r>
          </a:p>
          <a:p>
            <a:r>
              <a:rPr lang="en-US" dirty="0"/>
              <a:t>EXAMPLE: </a:t>
            </a:r>
          </a:p>
          <a:p>
            <a:pPr algn="just"/>
            <a:r>
              <a:rPr lang="en-US" dirty="0"/>
              <a:t>Versions of the UNIX operating system usually represent </a:t>
            </a:r>
            <a:r>
              <a:rPr lang="en-US" dirty="0">
                <a:solidFill>
                  <a:srgbClr val="FF0000"/>
                </a:solidFill>
              </a:rPr>
              <a:t>user identity as an integer</a:t>
            </a:r>
            <a:r>
              <a:rPr lang="en-US" dirty="0"/>
              <a:t> between 0 and some large integer (usually 65,535). </a:t>
            </a:r>
            <a:r>
              <a:rPr lang="en-US" dirty="0">
                <a:solidFill>
                  <a:srgbClr val="FF0000"/>
                </a:solidFill>
              </a:rPr>
              <a:t>This integer is called the </a:t>
            </a:r>
            <a:r>
              <a:rPr lang="en-US" i="1" dirty="0">
                <a:solidFill>
                  <a:srgbClr val="FF0000"/>
                </a:solidFill>
              </a:rPr>
              <a:t>user identification number</a:t>
            </a:r>
            <a:r>
              <a:rPr lang="en-US" dirty="0">
                <a:solidFill>
                  <a:srgbClr val="FF0000"/>
                </a:solidFill>
              </a:rPr>
              <a:t>, or UID.</a:t>
            </a:r>
            <a:r>
              <a:rPr lang="en-US" dirty="0"/>
              <a:t> Principals (called </a:t>
            </a:r>
            <a:r>
              <a:rPr lang="en-US" i="1" dirty="0"/>
              <a:t>users</a:t>
            </a:r>
            <a:r>
              <a:rPr lang="en-US" dirty="0"/>
              <a:t>) may also be assigned </a:t>
            </a:r>
            <a:r>
              <a:rPr lang="en-US" i="1" dirty="0"/>
              <a:t>login names</a:t>
            </a:r>
            <a:r>
              <a:rPr lang="en-US" dirty="0"/>
              <a:t>. Each login name corresponds to a single UID (although one UID may have many different login names)</a:t>
            </a:r>
          </a:p>
        </p:txBody>
      </p:sp>
    </p:spTree>
    <p:extLst>
      <p:ext uri="{BB962C8B-B14F-4D97-AF65-F5344CB8AC3E}">
        <p14:creationId xmlns:p14="http://schemas.microsoft.com/office/powerpoint/2010/main" val="151397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“</a:t>
            </a:r>
            <a:r>
              <a:rPr lang="en-US" dirty="0">
                <a:solidFill>
                  <a:srgbClr val="FF0000"/>
                </a:solidFill>
              </a:rPr>
              <a:t>entity” may be a set of entities referred to by a single identifier.</a:t>
            </a:r>
            <a:r>
              <a:rPr lang="en-US" dirty="0"/>
              <a:t> </a:t>
            </a:r>
          </a:p>
          <a:p>
            <a:r>
              <a:rPr lang="en-US" dirty="0"/>
              <a:t>Principals often need to share access to files. </a:t>
            </a:r>
          </a:p>
          <a:p>
            <a:r>
              <a:rPr lang="en-US" dirty="0">
                <a:solidFill>
                  <a:srgbClr val="FF0000"/>
                </a:solidFill>
              </a:rPr>
              <a:t>Most systems allow principals to be grouped into sets called</a:t>
            </a:r>
            <a:r>
              <a:rPr lang="en-US" dirty="0"/>
              <a:t>, logically enough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groups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r>
              <a:rPr lang="en-US" dirty="0"/>
              <a:t>Groups are essentially a shorthand tool for assigning rights to a set of principals simultaneously.</a:t>
            </a:r>
          </a:p>
          <a:p>
            <a:pPr lvl="1"/>
            <a:r>
              <a:rPr lang="en-US" dirty="0"/>
              <a:t>EXAMPLE: UNIX users are assigned membership to a group when they log in. Each process has two identities, a “user identification” and a “group identification.”</a:t>
            </a:r>
          </a:p>
          <a:p>
            <a:r>
              <a:rPr lang="en-US" dirty="0"/>
              <a:t>A </a:t>
            </a:r>
            <a:r>
              <a:rPr lang="en-US" i="1" dirty="0"/>
              <a:t>role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a type of group that ties membership to function</a:t>
            </a:r>
            <a:r>
              <a:rPr lang="en-US" dirty="0"/>
              <a:t>.</a:t>
            </a:r>
          </a:p>
          <a:p>
            <a:r>
              <a:rPr lang="en-US" dirty="0"/>
              <a:t> When a principal assumes a role, the principal is given certain rights that belong to that role. 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principal leaves the role, those rights are removed.</a:t>
            </a:r>
          </a:p>
        </p:txBody>
      </p:sp>
    </p:spTree>
    <p:extLst>
      <p:ext uri="{BB962C8B-B14F-4D97-AF65-F5344CB8AC3E}">
        <p14:creationId xmlns:p14="http://schemas.microsoft.com/office/powerpoint/2010/main" val="24313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  <a:p>
            <a:r>
              <a:rPr lang="en-US" dirty="0"/>
              <a:t>Representing identity</a:t>
            </a:r>
          </a:p>
          <a:p>
            <a:r>
              <a:rPr lang="en-US" dirty="0"/>
              <a:t>Control of access and information flow</a:t>
            </a:r>
          </a:p>
          <a:p>
            <a:r>
              <a:rPr lang="en-US" dirty="0"/>
              <a:t>Confinement problem</a:t>
            </a:r>
          </a:p>
          <a:p>
            <a:r>
              <a:rPr lang="en-US" dirty="0"/>
              <a:t>Assurance: Building systems with assurance, formal methods,</a:t>
            </a:r>
          </a:p>
          <a:p>
            <a:pPr marL="0" indent="0">
              <a:buNone/>
            </a:pPr>
            <a:r>
              <a:rPr lang="en-US" dirty="0"/>
              <a:t>Evaluating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15367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identifier corresponds to a principal.</a:t>
            </a:r>
          </a:p>
          <a:p>
            <a:r>
              <a:rPr lang="en-US" dirty="0"/>
              <a:t> The identifier must uniquely identify the principal </a:t>
            </a:r>
            <a:r>
              <a:rPr lang="en-US" dirty="0">
                <a:solidFill>
                  <a:srgbClr val="FF0000"/>
                </a:solidFill>
              </a:rPr>
              <a:t>to avoid confusion.</a:t>
            </a:r>
          </a:p>
          <a:p>
            <a:r>
              <a:rPr lang="en-US" dirty="0"/>
              <a:t>Suppose </a:t>
            </a:r>
            <a:r>
              <a:rPr lang="en-US" dirty="0">
                <a:solidFill>
                  <a:srgbClr val="FF0000"/>
                </a:solidFill>
              </a:rPr>
              <a:t>the principals are people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identifiers cannot be names, because many different people may have the same name. </a:t>
            </a:r>
          </a:p>
          <a:p>
            <a:r>
              <a:rPr lang="en-US" dirty="0"/>
              <a:t> The identifiers must include supportive information to distinguish the “Matt Bishop” who teaches at UC Davis from the “Matt Bishop” who works at Microsoft Corporation.</a:t>
            </a:r>
          </a:p>
        </p:txBody>
      </p:sp>
    </p:spTree>
    <p:extLst>
      <p:ext uri="{BB962C8B-B14F-4D97-AF65-F5344CB8AC3E}">
        <p14:creationId xmlns:p14="http://schemas.microsoft.com/office/powerpoint/2010/main" val="319189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Certification authorities (CAs) vouch, at some level, for </a:t>
            </a:r>
            <a:r>
              <a:rPr lang="en-US" dirty="0">
                <a:solidFill>
                  <a:srgbClr val="FF0000"/>
                </a:solidFill>
              </a:rPr>
              <a:t>the identity of the principal to which the certificate is issued</a:t>
            </a:r>
            <a:r>
              <a:rPr lang="en-US" dirty="0"/>
              <a:t>. Every CA has two policies controlling how it issues certificates.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CA authentication policy </a:t>
            </a:r>
            <a:r>
              <a:rPr lang="en-US" dirty="0"/>
              <a:t>describes the level of authentication required </a:t>
            </a:r>
            <a:r>
              <a:rPr lang="en-US" dirty="0">
                <a:solidFill>
                  <a:srgbClr val="FF0000"/>
                </a:solidFill>
              </a:rPr>
              <a:t>to identify the principal to whom the certificate is to be issued.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CA issuance policy </a:t>
            </a:r>
            <a:r>
              <a:rPr lang="en-US" dirty="0"/>
              <a:t>describes the principals </a:t>
            </a:r>
            <a:r>
              <a:rPr lang="en-US" dirty="0">
                <a:solidFill>
                  <a:srgbClr val="FF0000"/>
                </a:solidFill>
              </a:rPr>
              <a:t>to whom the CA will issue certificates</a:t>
            </a:r>
          </a:p>
        </p:txBody>
      </p:sp>
    </p:spTree>
    <p:extLst>
      <p:ext uri="{BB962C8B-B14F-4D97-AF65-F5344CB8AC3E}">
        <p14:creationId xmlns:p14="http://schemas.microsoft.com/office/powerpoint/2010/main" val="132989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Meaning of the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authentication policy defines the way in which principals prove their identities.</a:t>
            </a:r>
          </a:p>
          <a:p>
            <a:r>
              <a:rPr lang="en-US" dirty="0"/>
              <a:t>Each CA has its own requirements.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rely on non electronic proofs of identity</a:t>
            </a:r>
            <a:r>
              <a:rPr lang="en-US" dirty="0"/>
              <a:t>, such as biometrics (fingerprints), documents (driver’s license, passports), or personal knowledge. </a:t>
            </a:r>
          </a:p>
          <a:p>
            <a:r>
              <a:rPr lang="en-US" dirty="0"/>
              <a:t>If any of these </a:t>
            </a:r>
            <a:r>
              <a:rPr lang="en-US" dirty="0">
                <a:solidFill>
                  <a:srgbClr val="FF0000"/>
                </a:solidFill>
              </a:rPr>
              <a:t>means can be compromised, </a:t>
            </a:r>
            <a:r>
              <a:rPr lang="en-US" dirty="0"/>
              <a:t>the CA may issue  the certificate in good faith to the wrong person</a:t>
            </a:r>
          </a:p>
        </p:txBody>
      </p:sp>
    </p:spTree>
    <p:extLst>
      <p:ext uri="{BB962C8B-B14F-4D97-AF65-F5344CB8AC3E}">
        <p14:creationId xmlns:p14="http://schemas.microsoft.com/office/powerpoint/2010/main" val="215861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goal of certificates </a:t>
            </a:r>
            <a:r>
              <a:rPr lang="en-US" dirty="0"/>
              <a:t>is to bind </a:t>
            </a:r>
            <a:r>
              <a:rPr lang="en-US" dirty="0">
                <a:solidFill>
                  <a:srgbClr val="FF0000"/>
                </a:solidFill>
              </a:rPr>
              <a:t>the correct identity to the public key. </a:t>
            </a:r>
          </a:p>
          <a:p>
            <a:r>
              <a:rPr lang="en-US" dirty="0"/>
              <a:t>When a user obtains a certificate</a:t>
            </a:r>
            <a:r>
              <a:rPr lang="en-US" dirty="0">
                <a:solidFill>
                  <a:srgbClr val="FF0000"/>
                </a:solidFill>
              </a:rPr>
              <a:t>, the issuer of that certificate is vouching</a:t>
            </a:r>
            <a:r>
              <a:rPr lang="en-US" dirty="0"/>
              <a:t>, to some degree of certainty, that the identity corresponds to the principal owning the public key.</a:t>
            </a:r>
          </a:p>
          <a:p>
            <a:r>
              <a:rPr lang="en-US" dirty="0"/>
              <a:t>EXAMPLE: Consider the CA that requires a passport to issue a certificate. The certificate will have </a:t>
            </a:r>
            <a:r>
              <a:rPr lang="en-US" dirty="0">
                <a:solidFill>
                  <a:srgbClr val="FF0000"/>
                </a:solidFill>
              </a:rPr>
              <a:t>the name in the passport, the name of the country issuing the passport, and the passport number.</a:t>
            </a:r>
          </a:p>
        </p:txBody>
      </p:sp>
    </p:spTree>
    <p:extLst>
      <p:ext uri="{BB962C8B-B14F-4D97-AF65-F5344CB8AC3E}">
        <p14:creationId xmlns:p14="http://schemas.microsoft.com/office/powerpoint/2010/main" val="1986377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Identity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/>
              <a:t>Certificates are not common on the Internet. </a:t>
            </a:r>
          </a:p>
          <a:p>
            <a:r>
              <a:rPr lang="en-US" dirty="0"/>
              <a:t>Several other means attach identity to information, even though the binding may be very transient.</a:t>
            </a:r>
          </a:p>
          <a:p>
            <a:r>
              <a:rPr lang="en-US" dirty="0"/>
              <a:t>The Internet requires every host to have an address. The address may be fixed or may change, and without cryptography the binding is weak.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Access Control List</a:t>
            </a:r>
            <a:endParaRPr lang="en-US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622552"/>
            <a:ext cx="4876800" cy="5006848"/>
          </a:xfrm>
          <a:noFill/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6383867" y="2971800"/>
            <a:ext cx="2743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one such list for each object, and the list shows all subjects who should have access to the object and what their access is.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274638"/>
            <a:ext cx="8382000" cy="563562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Control of Access</a:t>
            </a:r>
          </a:p>
        </p:txBody>
      </p:sp>
    </p:spTree>
    <p:extLst>
      <p:ext uri="{BB962C8B-B14F-4D97-AF65-F5344CB8AC3E}">
        <p14:creationId xmlns:p14="http://schemas.microsoft.com/office/powerpoint/2010/main" val="397111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Creation and Maintenance of ACL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Specific implementations </a:t>
            </a:r>
            <a:r>
              <a:rPr lang="en-US" dirty="0"/>
              <a:t>of ACLs differ in details. Some of </a:t>
            </a:r>
            <a:r>
              <a:rPr lang="en-US" dirty="0">
                <a:solidFill>
                  <a:srgbClr val="FF0000"/>
                </a:solidFill>
              </a:rPr>
              <a:t>the issues </a:t>
            </a:r>
            <a:r>
              <a:rPr lang="en-US" dirty="0"/>
              <a:t>are as follows.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1. Which subjects can modify an object’s ACL?</a:t>
            </a:r>
          </a:p>
          <a:p>
            <a:pPr algn="just"/>
            <a:r>
              <a:rPr lang="en-US" dirty="0"/>
              <a:t>2. If there is a privileged user (such as </a:t>
            </a:r>
            <a:r>
              <a:rPr lang="en-US" i="1" dirty="0"/>
              <a:t>root </a:t>
            </a:r>
            <a:r>
              <a:rPr lang="en-US" dirty="0"/>
              <a:t>in the UNIX system or </a:t>
            </a:r>
            <a:r>
              <a:rPr lang="en-US" i="1" dirty="0"/>
              <a:t>administrator </a:t>
            </a:r>
            <a:r>
              <a:rPr lang="en-US" dirty="0"/>
              <a:t>in Windows NT), do the ACLs apply to that user?</a:t>
            </a:r>
          </a:p>
          <a:p>
            <a:pPr algn="just"/>
            <a:r>
              <a:rPr lang="en-US" dirty="0"/>
              <a:t>3. Does the ACL support groups or wildcards?</a:t>
            </a:r>
          </a:p>
          <a:p>
            <a:pPr algn="just"/>
            <a:r>
              <a:rPr lang="en-US" dirty="0"/>
              <a:t>4. How are contradictory access control permissions handled? If </a:t>
            </a:r>
            <a:r>
              <a:rPr lang="en-US" dirty="0">
                <a:solidFill>
                  <a:srgbClr val="FF0000"/>
                </a:solidFill>
              </a:rPr>
              <a:t>one entry grants read privileges </a:t>
            </a:r>
            <a:r>
              <a:rPr lang="en-US" dirty="0"/>
              <a:t>only and </a:t>
            </a:r>
            <a:r>
              <a:rPr lang="en-US" dirty="0">
                <a:solidFill>
                  <a:srgbClr val="FF0000"/>
                </a:solidFill>
              </a:rPr>
              <a:t>another grants write privileges only</a:t>
            </a:r>
            <a:r>
              <a:rPr lang="en-US" dirty="0"/>
              <a:t>, which right does the subject have over the object?</a:t>
            </a:r>
          </a:p>
          <a:p>
            <a:pPr algn="just"/>
            <a:r>
              <a:rPr lang="en-US" dirty="0"/>
              <a:t>5. If a default setting is allowed, do the ACL permissions modify it, or is the default used only when the subject is not explicitly mentioned in the ACL?</a:t>
            </a:r>
          </a:p>
        </p:txBody>
      </p:sp>
    </p:spTree>
    <p:extLst>
      <p:ext uri="{BB962C8B-B14F-4D97-AF65-F5344CB8AC3E}">
        <p14:creationId xmlns:p14="http://schemas.microsoft.com/office/powerpoint/2010/main" val="1197857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Which Subjects Can Modify an Object’s ACL?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ACL is created, rights are instantiated. Chief among these rights is the </a:t>
            </a:r>
            <a:r>
              <a:rPr lang="en-US" dirty="0">
                <a:solidFill>
                  <a:srgbClr val="FF0000"/>
                </a:solidFill>
              </a:rPr>
              <a:t>one we will call </a:t>
            </a:r>
            <a:r>
              <a:rPr lang="en-US" i="1" dirty="0">
                <a:solidFill>
                  <a:srgbClr val="FF0000"/>
                </a:solidFill>
              </a:rPr>
              <a:t>own</a:t>
            </a:r>
            <a:r>
              <a:rPr lang="en-US" dirty="0"/>
              <a:t>.</a:t>
            </a:r>
          </a:p>
          <a:p>
            <a:r>
              <a:rPr lang="en-US" dirty="0"/>
              <a:t>Possessors of the </a:t>
            </a:r>
            <a:r>
              <a:rPr lang="en-US" i="1" dirty="0"/>
              <a:t>own </a:t>
            </a:r>
            <a:r>
              <a:rPr lang="en-US" dirty="0"/>
              <a:t>right can modify the ACL.</a:t>
            </a:r>
          </a:p>
          <a:p>
            <a:r>
              <a:rPr lang="en-US" dirty="0"/>
              <a:t>Creating an object also creates its ACL, with some initial value. </a:t>
            </a:r>
          </a:p>
          <a:p>
            <a:r>
              <a:rPr lang="en-US" dirty="0"/>
              <a:t>By convention, the subject with </a:t>
            </a:r>
            <a:r>
              <a:rPr lang="en-US" i="1" dirty="0"/>
              <a:t>own </a:t>
            </a:r>
            <a:r>
              <a:rPr lang="en-US" dirty="0"/>
              <a:t>rights is allowed to modify the ACL. </a:t>
            </a:r>
          </a:p>
          <a:p>
            <a:r>
              <a:rPr lang="en-US" dirty="0"/>
              <a:t>However, some systems allow anyone with access to manipulate the rights.</a:t>
            </a:r>
          </a:p>
        </p:txBody>
      </p:sp>
    </p:spTree>
    <p:extLst>
      <p:ext uri="{BB962C8B-B14F-4D97-AF65-F5344CB8AC3E}">
        <p14:creationId xmlns:p14="http://schemas.microsoft.com/office/powerpoint/2010/main" val="167184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Does the ACL Support Groups and Wildcards?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its classic form, </a:t>
            </a:r>
            <a:r>
              <a:rPr lang="en-US" dirty="0">
                <a:solidFill>
                  <a:srgbClr val="FF0000"/>
                </a:solidFill>
              </a:rPr>
              <a:t>ACLs do not support groups or wildcards.</a:t>
            </a:r>
          </a:p>
          <a:p>
            <a:r>
              <a:rPr lang="en-US" dirty="0"/>
              <a:t>In practice, systems support one or the other (or both) to limit the size of the ACL and to make manipulation of the lists easier.</a:t>
            </a:r>
          </a:p>
          <a:p>
            <a:r>
              <a:rPr lang="en-US" dirty="0"/>
              <a:t> A group can </a:t>
            </a:r>
            <a:r>
              <a:rPr lang="en-US" dirty="0">
                <a:solidFill>
                  <a:srgbClr val="FF0000"/>
                </a:solidFill>
              </a:rPr>
              <a:t>either refine the characteristics of the processes to be allowed access or be a synonym for a set of users </a:t>
            </a:r>
            <a:r>
              <a:rPr lang="en-US" dirty="0"/>
              <a:t>(the members of the group).</a:t>
            </a:r>
          </a:p>
        </p:txBody>
      </p:sp>
    </p:spTree>
    <p:extLst>
      <p:ext uri="{BB962C8B-B14F-4D97-AF65-F5344CB8AC3E}">
        <p14:creationId xmlns:p14="http://schemas.microsoft.com/office/powerpoint/2010/main" val="397893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ACLs and Default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ACLs and abbreviations of access control lists or </a:t>
            </a:r>
            <a:r>
              <a:rPr lang="en-US" dirty="0">
                <a:solidFill>
                  <a:srgbClr val="FF0000"/>
                </a:solidFill>
              </a:rPr>
              <a:t>default access rights coexist </a:t>
            </a:r>
            <a:r>
              <a:rPr lang="en-US" dirty="0"/>
              <a:t>(as on many UNIX systems), there are two ways to determine access rights.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The first </a:t>
            </a:r>
            <a:r>
              <a:rPr lang="en-US" dirty="0">
                <a:solidFill>
                  <a:srgbClr val="FF0000"/>
                </a:solidFill>
              </a:rPr>
              <a:t>is to apply the appropriate ACL entry</a:t>
            </a:r>
            <a:r>
              <a:rPr lang="en-US" dirty="0"/>
              <a:t>, if one exists, and to apply the default permissions or abbreviations of access control lists otherwise.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second way is </a:t>
            </a:r>
            <a:r>
              <a:rPr lang="en-US" dirty="0">
                <a:solidFill>
                  <a:srgbClr val="FF0000"/>
                </a:solidFill>
              </a:rPr>
              <a:t>to augment the default permissions </a:t>
            </a:r>
            <a:r>
              <a:rPr lang="en-US" dirty="0"/>
              <a:t>or abbreviations of access control lists with those in the appropriate ACL entry.</a:t>
            </a:r>
          </a:p>
        </p:txBody>
      </p:sp>
    </p:spTree>
    <p:extLst>
      <p:ext uri="{BB962C8B-B14F-4D97-AF65-F5344CB8AC3E}">
        <p14:creationId xmlns:p14="http://schemas.microsoft.com/office/powerpoint/2010/main" val="17181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Systems design</a:t>
            </a:r>
            <a:r>
              <a:rPr lang="en-US" dirty="0"/>
              <a:t> is the process of defining the </a:t>
            </a:r>
            <a:r>
              <a:rPr lang="en-US" dirty="0">
                <a:hlinkClick r:id="rId2" tooltip="Systems architecture"/>
              </a:rPr>
              <a:t>architecture</a:t>
            </a:r>
            <a:r>
              <a:rPr lang="en-US" dirty="0"/>
              <a:t>, </a:t>
            </a:r>
            <a:r>
              <a:rPr lang="en-US" dirty="0">
                <a:hlinkClick r:id="rId3" tooltip="Product design"/>
              </a:rPr>
              <a:t>product design</a:t>
            </a:r>
            <a:r>
              <a:rPr lang="en-US" dirty="0"/>
              <a:t>, modules, interfaces, and </a:t>
            </a:r>
            <a:r>
              <a:rPr lang="en-US" dirty="0">
                <a:hlinkClick r:id="rId4" tooltip="Data"/>
              </a:rPr>
              <a:t>data</a:t>
            </a:r>
            <a:r>
              <a:rPr lang="en-US" dirty="0"/>
              <a:t> for a </a:t>
            </a:r>
            <a:r>
              <a:rPr lang="en-US" dirty="0">
                <a:hlinkClick r:id="rId5" tooltip="System"/>
              </a:rPr>
              <a:t>system</a:t>
            </a:r>
            <a:r>
              <a:rPr lang="en-US" dirty="0"/>
              <a:t> to satisfy specified </a:t>
            </a:r>
            <a:r>
              <a:rPr lang="en-US" dirty="0">
                <a:hlinkClick r:id="rId6" tooltip="Requirement"/>
              </a:rPr>
              <a:t>requirements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Systems design could be seen as the application of </a:t>
            </a:r>
            <a:r>
              <a:rPr lang="en-US" dirty="0">
                <a:hlinkClick r:id="rId7" tooltip="Systems theory"/>
              </a:rPr>
              <a:t>systems theory</a:t>
            </a:r>
            <a:r>
              <a:rPr lang="en-US" dirty="0"/>
              <a:t> to </a:t>
            </a:r>
            <a:r>
              <a:rPr lang="en-US" dirty="0">
                <a:hlinkClick r:id="rId8" tooltip="Product development"/>
              </a:rPr>
              <a:t>product development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336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Revocation of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Revocation</a:t>
            </a:r>
            <a:r>
              <a:rPr lang="en-US" dirty="0"/>
              <a:t>, or the prevention of a subject’s accessing an object, requires that the subject’s rights be deleted from the object’s ACL.</a:t>
            </a:r>
          </a:p>
          <a:p>
            <a:r>
              <a:rPr lang="en-US" dirty="0">
                <a:solidFill>
                  <a:srgbClr val="FF0000"/>
                </a:solidFill>
              </a:rPr>
              <a:t>Preventing a subject from accessing an object is simple.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entry for the subject is deleted from the object’s ACL</a:t>
            </a:r>
            <a:r>
              <a:rPr lang="en-US" dirty="0"/>
              <a:t>.</a:t>
            </a:r>
          </a:p>
          <a:p>
            <a:r>
              <a:rPr lang="en-US" dirty="0"/>
              <a:t> If </a:t>
            </a:r>
            <a:r>
              <a:rPr lang="en-US" dirty="0">
                <a:solidFill>
                  <a:srgbClr val="FF0000"/>
                </a:solidFill>
              </a:rPr>
              <a:t>only specific rights are to be deleted</a:t>
            </a:r>
            <a:r>
              <a:rPr lang="en-US" dirty="0"/>
              <a:t>, they are removed from the relevant subject’s entry in the ACL.</a:t>
            </a:r>
          </a:p>
        </p:txBody>
      </p:sp>
    </p:spTree>
    <p:extLst>
      <p:ext uri="{BB962C8B-B14F-4D97-AF65-F5344CB8AC3E}">
        <p14:creationId xmlns:p14="http://schemas.microsoft.com/office/powerpoint/2010/main" val="12987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Conceptually, a capability is like </a:t>
            </a:r>
            <a:r>
              <a:rPr lang="en-US" dirty="0">
                <a:solidFill>
                  <a:srgbClr val="FF0000"/>
                </a:solidFill>
              </a:rPr>
              <a:t>the row of an access control matrix. </a:t>
            </a:r>
          </a:p>
          <a:p>
            <a:r>
              <a:rPr lang="en-US" dirty="0"/>
              <a:t>Each subject has associated with it a set of pairs, with </a:t>
            </a:r>
            <a:r>
              <a:rPr lang="en-US" dirty="0">
                <a:solidFill>
                  <a:srgbClr val="FF0000"/>
                </a:solidFill>
              </a:rPr>
              <a:t>each pair containing an object and a set of rights. </a:t>
            </a:r>
          </a:p>
          <a:p>
            <a:r>
              <a:rPr lang="en-US" dirty="0"/>
              <a:t>The subject associated with this list can access the named object in any of the ways indicated by the named rights. </a:t>
            </a:r>
          </a:p>
        </p:txBody>
      </p:sp>
    </p:spTree>
    <p:extLst>
      <p:ext uri="{BB962C8B-B14F-4D97-AF65-F5344CB8AC3E}">
        <p14:creationId xmlns:p14="http://schemas.microsoft.com/office/powerpoint/2010/main" val="961500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Locks and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locks and keys technique combines features </a:t>
            </a:r>
            <a:r>
              <a:rPr lang="en-US" dirty="0"/>
              <a:t>of access control lists and capabilities.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piece of information (the lock) is associated with the object </a:t>
            </a:r>
            <a:r>
              <a:rPr lang="en-US" dirty="0"/>
              <a:t>and a second </a:t>
            </a:r>
            <a:r>
              <a:rPr lang="en-US" dirty="0">
                <a:solidFill>
                  <a:srgbClr val="FF0000"/>
                </a:solidFill>
              </a:rPr>
              <a:t>piece of information (the key) is associated with those subjects </a:t>
            </a:r>
            <a:r>
              <a:rPr lang="en-US" dirty="0"/>
              <a:t>authorized to access the object and the manner in which they are allowed to access the object. </a:t>
            </a:r>
          </a:p>
          <a:p>
            <a:pPr algn="just"/>
            <a:r>
              <a:rPr lang="en-US" dirty="0"/>
              <a:t>When a subject tries to access an object, the subject’s set of keys is checked. </a:t>
            </a:r>
            <a:r>
              <a:rPr lang="en-US" dirty="0">
                <a:solidFill>
                  <a:srgbClr val="FF0000"/>
                </a:solidFill>
              </a:rPr>
              <a:t>If the subject has a key corresponding to any of the object’s locks, access of the appropriate type is granted.</a:t>
            </a:r>
          </a:p>
          <a:p>
            <a:pPr algn="just"/>
            <a:r>
              <a:rPr lang="en-US" dirty="0"/>
              <a:t>locks and keys  are </a:t>
            </a:r>
            <a:r>
              <a:rPr lang="en-US" dirty="0">
                <a:solidFill>
                  <a:srgbClr val="FF0000"/>
                </a:solidFill>
              </a:rPr>
              <a:t>dynamic in nature</a:t>
            </a:r>
            <a:r>
              <a:rPr lang="en-US" dirty="0"/>
              <a:t>. An access control list is static in the sense that all changes to it are manual; a user or process must interact with the list to make the change.</a:t>
            </a:r>
          </a:p>
          <a:p>
            <a:pPr algn="just"/>
            <a:r>
              <a:rPr lang="en-US" dirty="0"/>
              <a:t>Locks and keys, on the other hand, </a:t>
            </a:r>
            <a:r>
              <a:rPr lang="en-US" dirty="0">
                <a:solidFill>
                  <a:srgbClr val="FF0000"/>
                </a:solidFill>
              </a:rPr>
              <a:t>may change in response to system constraints, </a:t>
            </a:r>
            <a:r>
              <a:rPr lang="en-US" dirty="0"/>
              <a:t>general instructions about how entries are to be added, and any factors other than a manual change.</a:t>
            </a:r>
          </a:p>
        </p:txBody>
      </p:sp>
    </p:spTree>
    <p:extLst>
      <p:ext uri="{BB962C8B-B14F-4D97-AF65-F5344CB8AC3E}">
        <p14:creationId xmlns:p14="http://schemas.microsoft.com/office/powerpoint/2010/main" val="4137407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Ring-Based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its simplicity and elegance, one must realize that </a:t>
            </a:r>
            <a:r>
              <a:rPr lang="en-US" dirty="0">
                <a:solidFill>
                  <a:srgbClr val="FF0000"/>
                </a:solidFill>
              </a:rPr>
              <a:t>files and memory are treated the same from the protection point of view. </a:t>
            </a:r>
          </a:p>
          <a:p>
            <a:r>
              <a:rPr lang="en-US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a procedure may occupy a segment of the disk. When invoked, the segment is mapped into memory and executed.</a:t>
            </a:r>
          </a:p>
          <a:p>
            <a:r>
              <a:rPr lang="en-US" dirty="0"/>
              <a:t>Data occupies other segments on disk, and when accessed, they are mapped into memory and accessed. </a:t>
            </a:r>
          </a:p>
          <a:p>
            <a:r>
              <a:rPr lang="en-US" dirty="0"/>
              <a:t>In other words, </a:t>
            </a:r>
            <a:r>
              <a:rPr lang="en-US" dirty="0">
                <a:solidFill>
                  <a:srgbClr val="FF0000"/>
                </a:solidFill>
              </a:rPr>
              <a:t>there is no conceptual difference between a segment of memory and a segment on a disk.</a:t>
            </a:r>
          </a:p>
        </p:txBody>
      </p:sp>
    </p:spTree>
    <p:extLst>
      <p:ext uri="{BB962C8B-B14F-4D97-AF65-F5344CB8AC3E}">
        <p14:creationId xmlns:p14="http://schemas.microsoft.com/office/powerpoint/2010/main" val="1661583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Propagated Access Control Lists(PACL)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 </a:t>
            </a:r>
            <a:r>
              <a:rPr lang="en-US" dirty="0">
                <a:solidFill>
                  <a:srgbClr val="FF0000"/>
                </a:solidFill>
              </a:rPr>
              <a:t>provides the creator of an object with control over who can access the object. </a:t>
            </a:r>
          </a:p>
          <a:p>
            <a:r>
              <a:rPr lang="en-US" dirty="0"/>
              <a:t>The creator (originator) is kept with the PACL, and </a:t>
            </a:r>
            <a:r>
              <a:rPr lang="en-US" dirty="0">
                <a:solidFill>
                  <a:srgbClr val="FF0000"/>
                </a:solidFill>
              </a:rPr>
              <a:t>only the creator can change the PACL.</a:t>
            </a:r>
          </a:p>
          <a:p>
            <a:r>
              <a:rPr lang="en-US" dirty="0"/>
              <a:t> When a </a:t>
            </a:r>
            <a:r>
              <a:rPr lang="en-US" dirty="0">
                <a:solidFill>
                  <a:srgbClr val="FF0000"/>
                </a:solidFill>
              </a:rPr>
              <a:t>subject reads an object</a:t>
            </a:r>
            <a:r>
              <a:rPr lang="en-US" dirty="0"/>
              <a:t>, the PACL of the object is associated with the subject.</a:t>
            </a:r>
          </a:p>
          <a:p>
            <a:r>
              <a:rPr lang="en-US" dirty="0"/>
              <a:t> When a </a:t>
            </a:r>
            <a:r>
              <a:rPr lang="en-US" dirty="0">
                <a:solidFill>
                  <a:srgbClr val="FF0000"/>
                </a:solidFill>
              </a:rPr>
              <a:t>subject creates an object</a:t>
            </a:r>
            <a:r>
              <a:rPr lang="en-US" dirty="0"/>
              <a:t>, the PACL of the subject is associated with the object.</a:t>
            </a:r>
          </a:p>
        </p:txBody>
      </p:sp>
    </p:spTree>
    <p:extLst>
      <p:ext uri="{BB962C8B-B14F-4D97-AF65-F5344CB8AC3E}">
        <p14:creationId xmlns:p14="http://schemas.microsoft.com/office/powerpoint/2010/main" val="766822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Information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flow </a:t>
            </a:r>
            <a:r>
              <a:rPr lang="en-US" dirty="0">
                <a:solidFill>
                  <a:srgbClr val="FF0000"/>
                </a:solidFill>
              </a:rPr>
              <a:t>policies define the way information moves throughout a system.</a:t>
            </a:r>
          </a:p>
          <a:p>
            <a:r>
              <a:rPr lang="en-US" dirty="0"/>
              <a:t>Typically, these policies are designed </a:t>
            </a:r>
            <a:r>
              <a:rPr lang="en-US" dirty="0">
                <a:solidFill>
                  <a:srgbClr val="FF0000"/>
                </a:solidFill>
              </a:rPr>
              <a:t>to preserve confidentiality of data or integrity of data. </a:t>
            </a:r>
          </a:p>
          <a:p>
            <a:r>
              <a:rPr lang="en-US" dirty="0"/>
              <a:t>In the former, the </a:t>
            </a:r>
            <a:r>
              <a:rPr lang="en-US" dirty="0">
                <a:solidFill>
                  <a:srgbClr val="FF0000"/>
                </a:solidFill>
              </a:rPr>
              <a:t>policy’s goal is to prevent information from flowing to a user not authorized to receive it.</a:t>
            </a:r>
          </a:p>
          <a:p>
            <a:r>
              <a:rPr lang="en-US" dirty="0"/>
              <a:t> In the latter, information may flow </a:t>
            </a:r>
            <a:r>
              <a:rPr lang="en-US" dirty="0">
                <a:solidFill>
                  <a:srgbClr val="FF0000"/>
                </a:solidFill>
              </a:rPr>
              <a:t>only to processes </a:t>
            </a:r>
            <a:r>
              <a:rPr lang="en-US" dirty="0"/>
              <a:t>that are </a:t>
            </a:r>
            <a:r>
              <a:rPr lang="en-US" dirty="0">
                <a:solidFill>
                  <a:srgbClr val="FF0000"/>
                </a:solidFill>
              </a:rPr>
              <a:t>no more trustworthy than the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40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Compiler-Based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Compiler-based mechanisms check that information flows throughout a program </a:t>
            </a:r>
            <a:r>
              <a:rPr lang="en-US" dirty="0">
                <a:solidFill>
                  <a:srgbClr val="FF0000"/>
                </a:solidFill>
              </a:rPr>
              <a:t>are authorized. </a:t>
            </a:r>
          </a:p>
          <a:p>
            <a:r>
              <a:rPr lang="en-US" dirty="0"/>
              <a:t>The mechanisms determine if the information flows in a program </a:t>
            </a:r>
            <a:r>
              <a:rPr lang="en-US" i="1" dirty="0">
                <a:solidFill>
                  <a:srgbClr val="FF0000"/>
                </a:solidFill>
              </a:rPr>
              <a:t>could </a:t>
            </a:r>
            <a:r>
              <a:rPr lang="en-US" dirty="0">
                <a:solidFill>
                  <a:srgbClr val="FF0000"/>
                </a:solidFill>
              </a:rPr>
              <a:t>violate a given information flow policy</a:t>
            </a:r>
            <a:r>
              <a:rPr lang="en-US" dirty="0"/>
              <a:t>. </a:t>
            </a:r>
          </a:p>
          <a:p>
            <a:endParaRPr lang="en-US" b="1" dirty="0"/>
          </a:p>
          <a:p>
            <a:r>
              <a:rPr lang="en-US" b="1" dirty="0"/>
              <a:t>Definition : </a:t>
            </a:r>
            <a:r>
              <a:rPr lang="en-US" dirty="0"/>
              <a:t>A set of statements is </a:t>
            </a:r>
            <a:r>
              <a:rPr lang="en-US" i="1" dirty="0"/>
              <a:t>c</a:t>
            </a:r>
            <a:r>
              <a:rPr lang="en-US" i="1" dirty="0">
                <a:solidFill>
                  <a:srgbClr val="FF0000"/>
                </a:solidFill>
              </a:rPr>
              <a:t>ertified </a:t>
            </a:r>
            <a:r>
              <a:rPr lang="en-US" dirty="0">
                <a:solidFill>
                  <a:srgbClr val="FF0000"/>
                </a:solidFill>
              </a:rPr>
              <a:t>with respect to an information flow policy</a:t>
            </a:r>
            <a:r>
              <a:rPr lang="en-US" dirty="0"/>
              <a:t> if the information flow within that set of statements </a:t>
            </a:r>
            <a:r>
              <a:rPr lang="en-US" dirty="0">
                <a:solidFill>
                  <a:srgbClr val="FF0000"/>
                </a:solidFill>
              </a:rPr>
              <a:t>does not violate the policy.</a:t>
            </a:r>
          </a:p>
        </p:txBody>
      </p:sp>
    </p:spTree>
    <p:extLst>
      <p:ext uri="{BB962C8B-B14F-4D97-AF65-F5344CB8AC3E}">
        <p14:creationId xmlns:p14="http://schemas.microsoft.com/office/powerpoint/2010/main" val="3042815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our discussion, we assume that the allowed flows are supplied </a:t>
            </a:r>
            <a:r>
              <a:rPr lang="en-US" dirty="0">
                <a:solidFill>
                  <a:srgbClr val="FF0000"/>
                </a:solidFill>
              </a:rPr>
              <a:t>to the checking mechanisms through some external means, such as from a file</a:t>
            </a:r>
            <a:r>
              <a:rPr lang="en-US" dirty="0"/>
              <a:t>.</a:t>
            </a:r>
          </a:p>
          <a:p>
            <a:r>
              <a:rPr lang="en-US" dirty="0"/>
              <a:t> The specifications of allowed flows involve </a:t>
            </a:r>
            <a:r>
              <a:rPr lang="en-US" dirty="0">
                <a:solidFill>
                  <a:srgbClr val="FF0000"/>
                </a:solidFill>
              </a:rPr>
              <a:t>security classes of language constructs. </a:t>
            </a:r>
          </a:p>
          <a:p>
            <a:r>
              <a:rPr lang="en-US" dirty="0"/>
              <a:t>The program involves variables, so some language construct must relate variables to security classes. </a:t>
            </a:r>
          </a:p>
          <a:p>
            <a:r>
              <a:rPr lang="en-US" dirty="0"/>
              <a:t>One way is to assign each variable to exactly one security class.</a:t>
            </a:r>
          </a:p>
        </p:txBody>
      </p:sp>
    </p:spTree>
    <p:extLst>
      <p:ext uri="{BB962C8B-B14F-4D97-AF65-F5344CB8AC3E}">
        <p14:creationId xmlns:p14="http://schemas.microsoft.com/office/powerpoint/2010/main" val="2641859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program consists of several types of statements. Typically, they are</a:t>
            </a:r>
          </a:p>
          <a:p>
            <a:r>
              <a:rPr lang="en-US" dirty="0"/>
              <a:t>1. Assignment statements</a:t>
            </a:r>
          </a:p>
          <a:p>
            <a:r>
              <a:rPr lang="en-US" dirty="0"/>
              <a:t>2. Compound statements</a:t>
            </a:r>
          </a:p>
          <a:p>
            <a:r>
              <a:rPr lang="en-US" dirty="0"/>
              <a:t>3. Conditional statements</a:t>
            </a:r>
          </a:p>
          <a:p>
            <a:r>
              <a:rPr lang="en-US" dirty="0"/>
              <a:t>4. Iterative statements</a:t>
            </a:r>
          </a:p>
          <a:p>
            <a:r>
              <a:rPr lang="en-US" dirty="0"/>
              <a:t>5. </a:t>
            </a:r>
            <a:r>
              <a:rPr lang="en-US" dirty="0" err="1"/>
              <a:t>Goto</a:t>
            </a:r>
            <a:r>
              <a:rPr lang="en-US" dirty="0"/>
              <a:t> statements</a:t>
            </a:r>
          </a:p>
          <a:p>
            <a:r>
              <a:rPr lang="en-US" dirty="0"/>
              <a:t>6. Procedure calls</a:t>
            </a:r>
          </a:p>
          <a:p>
            <a:r>
              <a:rPr lang="en-US" dirty="0"/>
              <a:t>7. Function calls</a:t>
            </a:r>
          </a:p>
          <a:p>
            <a:r>
              <a:rPr lang="en-US" dirty="0"/>
              <a:t>8. Input/output statements.</a:t>
            </a:r>
          </a:p>
          <a:p>
            <a:r>
              <a:rPr lang="en-US" dirty="0"/>
              <a:t>We consider each of these types of statements separately, with two exceptions.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 calls can be modeled as procedure calls </a:t>
            </a:r>
            <a:r>
              <a:rPr lang="en-US" dirty="0"/>
              <a:t>by treating the return value of the function as an output parameter of the procedure.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Input/output statements </a:t>
            </a:r>
            <a:r>
              <a:rPr lang="en-US" dirty="0"/>
              <a:t>can be modeled as assignment statements in which the value is assigned to (or assigned from) a file.</a:t>
            </a:r>
          </a:p>
          <a:p>
            <a:r>
              <a:rPr lang="en-US" dirty="0"/>
              <a:t>Hence, we do not consider function calls and input/output statements separately.</a:t>
            </a:r>
          </a:p>
        </p:txBody>
      </p:sp>
    </p:spTree>
    <p:extLst>
      <p:ext uri="{BB962C8B-B14F-4D97-AF65-F5344CB8AC3E}">
        <p14:creationId xmlns:p14="http://schemas.microsoft.com/office/powerpoint/2010/main" val="197698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Execution-Based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goal </a:t>
            </a:r>
            <a:r>
              <a:rPr lang="en-US" dirty="0"/>
              <a:t>of an execution-based mechanism is </a:t>
            </a:r>
            <a:r>
              <a:rPr lang="en-US" dirty="0">
                <a:solidFill>
                  <a:srgbClr val="FF0000"/>
                </a:solidFill>
              </a:rPr>
              <a:t>to prevent an information flow that violates policy. </a:t>
            </a:r>
          </a:p>
          <a:p>
            <a:r>
              <a:rPr lang="en-US" dirty="0"/>
              <a:t>Checking the flow requirements of explicit flows achieves </a:t>
            </a:r>
            <a:r>
              <a:rPr lang="en-US" dirty="0">
                <a:solidFill>
                  <a:srgbClr val="FF0000"/>
                </a:solidFill>
              </a:rPr>
              <a:t>this result for statements involving explicit flows. </a:t>
            </a:r>
          </a:p>
          <a:p>
            <a:r>
              <a:rPr lang="en-US" dirty="0"/>
              <a:t>EXAMPLE: Let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be variables. The requirement for certification for a particular statement </a:t>
            </a:r>
            <a:r>
              <a:rPr lang="en-US" i="1" dirty="0"/>
              <a:t>y op x </a:t>
            </a:r>
            <a:r>
              <a:rPr lang="en-US" dirty="0"/>
              <a:t>is that </a:t>
            </a:r>
            <a:r>
              <a:rPr lang="en-US" i="1" dirty="0"/>
              <a:t>x </a:t>
            </a:r>
            <a:r>
              <a:rPr lang="en-US" dirty="0"/>
              <a:t>≤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r>
              <a:rPr lang="en-US" dirty="0"/>
              <a:t> The conditional statement</a:t>
            </a:r>
          </a:p>
          <a:p>
            <a:pPr marL="0" indent="0">
              <a:buNone/>
            </a:pPr>
            <a:r>
              <a:rPr lang="en-US" dirty="0"/>
              <a:t>      if x = 1 then y = a;</a:t>
            </a:r>
          </a:p>
          <a:p>
            <a:pPr marL="0" indent="0">
              <a:buNone/>
            </a:pPr>
            <a:r>
              <a:rPr lang="en-US" dirty="0"/>
              <a:t>     causes a flow from </a:t>
            </a:r>
            <a:r>
              <a:rPr lang="en-US" i="1" dirty="0"/>
              <a:t>x </a:t>
            </a:r>
            <a:r>
              <a:rPr lang="en-US" dirty="0"/>
              <a:t>to </a:t>
            </a:r>
            <a:r>
              <a:rPr lang="en-US" i="1" dirty="0"/>
              <a:t>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Now, suppose that when x ≠ 1,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High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Low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If flows were verified only when explicit, and </a:t>
            </a:r>
            <a:r>
              <a:rPr lang="en-US" i="1" dirty="0"/>
              <a:t>x </a:t>
            </a:r>
            <a:r>
              <a:rPr lang="en-US" dirty="0"/>
              <a:t>≠ 1, the implicit flow would not be checked. </a:t>
            </a:r>
          </a:p>
        </p:txBody>
      </p:sp>
    </p:spTree>
    <p:extLst>
      <p:ext uri="{BB962C8B-B14F-4D97-AF65-F5344CB8AC3E}">
        <p14:creationId xmlns:p14="http://schemas.microsoft.com/office/powerpoint/2010/main" val="227705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Secured Design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Simplicity</a:t>
            </a:r>
            <a:r>
              <a:rPr lang="en-US" dirty="0"/>
              <a:t> makes designs and mechanisms easy to understand.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Simplicity reduces the potential for inconsistencies within a policy or set of policies.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Minimizing the interaction of system components minimizes the number of sanity checks on data being transmitted among components.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 sanity check</a:t>
            </a:r>
            <a:r>
              <a:rPr lang="en-US" dirty="0"/>
              <a:t> is an essential procedure </a:t>
            </a:r>
            <a:r>
              <a:rPr lang="en-US" dirty="0">
                <a:solidFill>
                  <a:srgbClr val="FF0000"/>
                </a:solidFill>
              </a:rPr>
              <a:t>to check</a:t>
            </a:r>
            <a:r>
              <a:rPr lang="en-US" dirty="0"/>
              <a:t> the presence of any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 in the initial process. A sanity check focuses on possible errors that may appear in the initial process of setting up.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Information Flow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the </a:t>
            </a:r>
            <a:r>
              <a:rPr lang="en-US" dirty="0">
                <a:solidFill>
                  <a:srgbClr val="FF0000"/>
                </a:solidFill>
              </a:rPr>
              <a:t>program-based information flow </a:t>
            </a:r>
            <a:r>
              <a:rPr lang="en-US" dirty="0"/>
              <a:t>mechanisms discussed in last slide, both special purpose and general-purpose computer systems have information flow controls at the system level. </a:t>
            </a:r>
          </a:p>
          <a:p>
            <a:r>
              <a:rPr lang="en-US" dirty="0"/>
              <a:t>File access controls, integrity controls, and other types of access controls are mechanisms that </a:t>
            </a:r>
            <a:r>
              <a:rPr lang="en-US" dirty="0">
                <a:solidFill>
                  <a:srgbClr val="FF0000"/>
                </a:solidFill>
              </a:rPr>
              <a:t>attempt to inhibit the flow of information within a system, or between systems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first example is a special-purpose computer that checks I/O operations between a host and a secondary storage unit. It can be easily adapted to other purposes.</a:t>
            </a:r>
          </a:p>
          <a:p>
            <a:pPr lvl="1"/>
            <a:r>
              <a:rPr lang="en-US" dirty="0"/>
              <a:t>A mail guard for electronic mail moving between a classified network and an unclassified one follows. </a:t>
            </a:r>
          </a:p>
          <a:p>
            <a:r>
              <a:rPr lang="en-US" dirty="0">
                <a:solidFill>
                  <a:srgbClr val="FF0000"/>
                </a:solidFill>
              </a:rPr>
              <a:t>The goal of both </a:t>
            </a:r>
            <a:r>
              <a:rPr lang="en-US" dirty="0"/>
              <a:t>mechanisms is </a:t>
            </a:r>
            <a:r>
              <a:rPr lang="en-US" dirty="0">
                <a:solidFill>
                  <a:srgbClr val="FF0000"/>
                </a:solidFill>
              </a:rPr>
              <a:t>to prevent the illicit flow of information from one system unit to another.</a:t>
            </a:r>
          </a:p>
        </p:txBody>
      </p:sp>
    </p:spTree>
    <p:extLst>
      <p:ext uri="{BB962C8B-B14F-4D97-AF65-F5344CB8AC3E}">
        <p14:creationId xmlns:p14="http://schemas.microsoft.com/office/powerpoint/2010/main" val="3581491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Confinement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The confinement problem deals with prevention of processes from taking disallowed actions. OR</a:t>
            </a:r>
          </a:p>
          <a:p>
            <a:pPr marL="0" indent="0">
              <a:buNone/>
            </a:pPr>
            <a:r>
              <a:rPr lang="en-US" dirty="0"/>
              <a:t>According to Lampson: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The confinement problem is the problem of preventing a server from leaking information that the user of the service considers confidential.</a:t>
            </a:r>
          </a:p>
          <a:p>
            <a:endParaRPr lang="en-US" dirty="0"/>
          </a:p>
          <a:p>
            <a:r>
              <a:rPr lang="en-US" dirty="0"/>
              <a:t>Consider a client and a server. When the client issues a request to the server, the client sends the server some data.</a:t>
            </a:r>
          </a:p>
          <a:p>
            <a:r>
              <a:rPr lang="en-US" dirty="0"/>
              <a:t> The server then uses the data to perform some function and returns a result (or no result) to the client. </a:t>
            </a:r>
          </a:p>
          <a:p>
            <a:r>
              <a:rPr lang="en-US" dirty="0">
                <a:solidFill>
                  <a:srgbClr val="FF0000"/>
                </a:solidFill>
              </a:rPr>
              <a:t>Access control affects </a:t>
            </a:r>
            <a:r>
              <a:rPr lang="en-US" dirty="0"/>
              <a:t>the function of the server in two ways.</a:t>
            </a:r>
          </a:p>
          <a:p>
            <a:pPr lvl="1"/>
            <a:r>
              <a:rPr lang="en-US" dirty="0"/>
              <a:t>1. The server must ensure that the resources it accesses </a:t>
            </a:r>
            <a:r>
              <a:rPr lang="en-US" dirty="0">
                <a:solidFill>
                  <a:srgbClr val="FF0000"/>
                </a:solidFill>
              </a:rPr>
              <a:t>on behalf of the client</a:t>
            </a:r>
            <a:r>
              <a:rPr lang="en-US" dirty="0"/>
              <a:t> include only those resources that the client is authorized to access.</a:t>
            </a:r>
          </a:p>
          <a:p>
            <a:pPr lvl="1"/>
            <a:r>
              <a:rPr lang="en-US" dirty="0"/>
              <a:t>2. The server must ensure </a:t>
            </a:r>
            <a:r>
              <a:rPr lang="en-US" dirty="0">
                <a:solidFill>
                  <a:srgbClr val="FF0000"/>
                </a:solidFill>
              </a:rPr>
              <a:t>that it does not reveal the client’s data </a:t>
            </a:r>
            <a:r>
              <a:rPr lang="en-US" dirty="0"/>
              <a:t>to any other entity </a:t>
            </a:r>
            <a:r>
              <a:rPr lang="en-US" dirty="0">
                <a:solidFill>
                  <a:srgbClr val="FF0000"/>
                </a:solidFill>
              </a:rPr>
              <a:t>not authorized to see the client’s </a:t>
            </a:r>
            <a:r>
              <a:rPr lang="en-U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488436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Lampson:</a:t>
            </a:r>
          </a:p>
          <a:p>
            <a:r>
              <a:rPr lang="en-US" b="1" dirty="0"/>
              <a:t>Definition :</a:t>
            </a:r>
            <a:r>
              <a:rPr lang="en-US" dirty="0"/>
              <a:t>The </a:t>
            </a:r>
            <a:r>
              <a:rPr lang="en-US" i="1" dirty="0"/>
              <a:t>confinement problem </a:t>
            </a:r>
            <a:r>
              <a:rPr lang="en-US" dirty="0"/>
              <a:t>is the problem of preventing a server from leaking information that the user of the service considers confidential.</a:t>
            </a:r>
          </a:p>
          <a:p>
            <a:endParaRPr lang="en-US" dirty="0"/>
          </a:p>
          <a:p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covert channel </a:t>
            </a:r>
            <a:r>
              <a:rPr lang="en-US" dirty="0"/>
              <a:t>is a path of communication that was not designed to be used for communication.</a:t>
            </a:r>
          </a:p>
          <a:p>
            <a:endParaRPr lang="en-US" dirty="0"/>
          </a:p>
          <a:p>
            <a:r>
              <a:rPr lang="en-US" b="1" dirty="0"/>
              <a:t>Definition: </a:t>
            </a:r>
            <a:r>
              <a:rPr lang="en-US" dirty="0"/>
              <a:t>The </a:t>
            </a:r>
            <a:r>
              <a:rPr lang="en-US" i="1" dirty="0"/>
              <a:t>rule of transitive confinement </a:t>
            </a:r>
            <a:r>
              <a:rPr lang="en-US" dirty="0"/>
              <a:t>states that if a confined process invokes a second process, the second process must be as confined as the caller.</a:t>
            </a:r>
          </a:p>
        </p:txBody>
      </p:sp>
    </p:spTree>
    <p:extLst>
      <p:ext uri="{BB962C8B-B14F-4D97-AF65-F5344CB8AC3E}">
        <p14:creationId xmlns:p14="http://schemas.microsoft.com/office/powerpoint/2010/main" val="1586869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Systems isolate processes in two ways.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first, the process is presented with an environment that appears to be </a:t>
            </a:r>
            <a:r>
              <a:rPr lang="en-US" dirty="0">
                <a:solidFill>
                  <a:srgbClr val="FF0000"/>
                </a:solidFill>
              </a:rPr>
              <a:t>a computer running only that process or those processes to be isolated.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second, an environment is provided in which process actions </a:t>
            </a:r>
            <a:r>
              <a:rPr lang="en-US" dirty="0">
                <a:solidFill>
                  <a:srgbClr val="FF0000"/>
                </a:solidFill>
              </a:rPr>
              <a:t>are analyzed to determine if they leak information</a:t>
            </a:r>
            <a:r>
              <a:rPr lang="en-US" dirty="0"/>
              <a:t>. </a:t>
            </a:r>
          </a:p>
          <a:p>
            <a:r>
              <a:rPr lang="en-US" dirty="0"/>
              <a:t>The first type of environment prevents the process from accessing the underlying computer system and any processes or resources that are not part of that environment. </a:t>
            </a:r>
          </a:p>
          <a:p>
            <a:r>
              <a:rPr lang="en-US" dirty="0"/>
              <a:t>The second type of environment does not emulate a computer. It merely alters the interface between the existing computer and the process(</a:t>
            </a:r>
            <a:r>
              <a:rPr lang="en-US" dirty="0" err="1"/>
              <a:t>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4282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first type of environment is called a </a:t>
            </a:r>
            <a:r>
              <a:rPr lang="en-US" i="1" dirty="0"/>
              <a:t>virtual machine</a:t>
            </a:r>
            <a:r>
              <a:rPr lang="en-US" dirty="0"/>
              <a:t>.</a:t>
            </a:r>
          </a:p>
          <a:p>
            <a:r>
              <a:rPr lang="en-US" b="1" dirty="0"/>
              <a:t>Definition : </a:t>
            </a:r>
            <a:r>
              <a:rPr lang="en-US" dirty="0"/>
              <a:t>A </a:t>
            </a:r>
            <a:r>
              <a:rPr lang="en-US" i="1" dirty="0"/>
              <a:t>virtual machine </a:t>
            </a:r>
            <a:r>
              <a:rPr lang="en-US" dirty="0"/>
              <a:t>is a program that simulates the hardware of a (possibly abstract) computer system.</a:t>
            </a:r>
          </a:p>
          <a:p>
            <a:r>
              <a:rPr lang="en-US" dirty="0"/>
              <a:t>A virtual machine uses a special operating system called a </a:t>
            </a:r>
            <a:r>
              <a:rPr lang="en-US" i="1" dirty="0"/>
              <a:t>virtual machine monitor </a:t>
            </a:r>
            <a:r>
              <a:rPr lang="en-US" dirty="0"/>
              <a:t>to provide a virtual machine on which conventional operating systems can run.</a:t>
            </a:r>
          </a:p>
        </p:txBody>
      </p:sp>
    </p:spTree>
    <p:extLst>
      <p:ext uri="{BB962C8B-B14F-4D97-AF65-F5344CB8AC3E}">
        <p14:creationId xmlns:p14="http://schemas.microsoft.com/office/powerpoint/2010/main" val="32671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Sandboxes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computer sandbox provides a safe environment for programs to execute in. </a:t>
            </a:r>
          </a:p>
          <a:p>
            <a:r>
              <a:rPr lang="en-US" dirty="0"/>
              <a:t>If the programs “leave” the sandbox, they may do things that they are not supposed to do.</a:t>
            </a:r>
          </a:p>
          <a:p>
            <a:r>
              <a:rPr lang="en-US" dirty="0"/>
              <a:t> Both types of sandboxes restrict the actions of their occupants.</a:t>
            </a:r>
          </a:p>
          <a:p>
            <a:pPr marL="0" indent="0">
              <a:buNone/>
            </a:pPr>
            <a:r>
              <a:rPr lang="en-US" b="1" dirty="0"/>
              <a:t>    Definition : </a:t>
            </a:r>
            <a:r>
              <a:rPr lang="en-US" dirty="0"/>
              <a:t>A </a:t>
            </a:r>
            <a:r>
              <a:rPr lang="en-US" i="1" dirty="0"/>
              <a:t>sandbox </a:t>
            </a:r>
            <a:r>
              <a:rPr lang="en-US" dirty="0"/>
              <a:t>is an environment in which the actions of a process are restricted according to a security policy.</a:t>
            </a:r>
          </a:p>
          <a:p>
            <a:r>
              <a:rPr lang="en-US" dirty="0"/>
              <a:t>Systems may enforce restrictions in two ways. </a:t>
            </a:r>
          </a:p>
          <a:p>
            <a:r>
              <a:rPr lang="en-US" dirty="0"/>
              <a:t>First, the sandbox can limit the execution environment as needed.</a:t>
            </a:r>
          </a:p>
          <a:p>
            <a:r>
              <a:rPr lang="en-US" dirty="0"/>
              <a:t>The second enforcement method is to modify the program (or process)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026491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Covert channels use shared resources as paths of communication.</a:t>
            </a:r>
          </a:p>
          <a:p>
            <a:r>
              <a:rPr lang="en-US" dirty="0"/>
              <a:t>This requires sharing of space or sharing of time.</a:t>
            </a:r>
          </a:p>
          <a:p>
            <a:r>
              <a:rPr lang="en-US" b="1" dirty="0"/>
              <a:t>Definition : </a:t>
            </a:r>
            <a:r>
              <a:rPr lang="en-US" dirty="0"/>
              <a:t>A </a:t>
            </a:r>
            <a:r>
              <a:rPr lang="en-US" i="1" dirty="0"/>
              <a:t>covert storage channel </a:t>
            </a:r>
            <a:r>
              <a:rPr lang="en-US" dirty="0"/>
              <a:t>uses an attribute of the shared resource. A </a:t>
            </a:r>
            <a:r>
              <a:rPr lang="en-US" i="1" dirty="0"/>
              <a:t>covert timing channel </a:t>
            </a:r>
            <a:r>
              <a:rPr lang="en-US" dirty="0"/>
              <a:t>uses a temporal or ordering relationship among accesses to a shared resource.</a:t>
            </a:r>
          </a:p>
          <a:p>
            <a:endParaRPr lang="en-US" dirty="0"/>
          </a:p>
          <a:p>
            <a:r>
              <a:rPr lang="en-US" b="1" dirty="0"/>
              <a:t>Definition : </a:t>
            </a:r>
            <a:r>
              <a:rPr lang="en-US" dirty="0"/>
              <a:t>A </a:t>
            </a:r>
            <a:r>
              <a:rPr lang="en-US" i="1" dirty="0"/>
              <a:t>noiseless covert channel </a:t>
            </a:r>
            <a:r>
              <a:rPr lang="en-US" dirty="0"/>
              <a:t>is a covert channel that uses a resource available to the sender and receiver only. A </a:t>
            </a:r>
            <a:r>
              <a:rPr lang="en-US" i="1" dirty="0"/>
              <a:t>noisy covert channel </a:t>
            </a:r>
            <a:r>
              <a:rPr lang="en-US" dirty="0"/>
              <a:t>is a covert channel that uses a resource available to subjects other than the sender and receiver, as well as to the sender and receiver.</a:t>
            </a:r>
          </a:p>
        </p:txBody>
      </p:sp>
    </p:spTree>
    <p:extLst>
      <p:ext uri="{BB962C8B-B14F-4D97-AF65-F5344CB8AC3E}">
        <p14:creationId xmlns:p14="http://schemas.microsoft.com/office/powerpoint/2010/main" val="2477366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73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Mitigation of Covert Channels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5782235"/>
          </a:xfrm>
        </p:spPr>
        <p:txBody>
          <a:bodyPr>
            <a:noAutofit/>
          </a:bodyPr>
          <a:lstStyle/>
          <a:p>
            <a:r>
              <a:rPr lang="en-US" sz="2400" dirty="0"/>
              <a:t>Covert channels convey information by varying the use of shared resources. </a:t>
            </a:r>
          </a:p>
          <a:p>
            <a:r>
              <a:rPr lang="en-US" sz="2400" dirty="0"/>
              <a:t>An obvious way to eliminate all covert channels is to require processes to state what resources they need before execution and provide these resources in such a manner that only the process can access them.</a:t>
            </a:r>
          </a:p>
          <a:p>
            <a:r>
              <a:rPr lang="en-US" sz="2400" dirty="0"/>
              <a:t> This includes runtime, and when the stated runtime is reached, the process is terminated and the resources are released.</a:t>
            </a:r>
          </a:p>
          <a:p>
            <a:r>
              <a:rPr lang="en-US" sz="2400" dirty="0"/>
              <a:t> The resources remain allocated for the full runtime even if the process terminates earlier.</a:t>
            </a:r>
          </a:p>
        </p:txBody>
      </p:sp>
    </p:spTree>
    <p:extLst>
      <p:ext uri="{BB962C8B-B14F-4D97-AF65-F5344CB8AC3E}">
        <p14:creationId xmlns:p14="http://schemas.microsoft.com/office/powerpoint/2010/main" val="856557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alternative approach is to obscure the amount of resources that a process uses. </a:t>
            </a:r>
          </a:p>
          <a:p>
            <a:r>
              <a:rPr lang="en-US" sz="2800" dirty="0"/>
              <a:t>This can be done in two ways. </a:t>
            </a:r>
          </a:p>
          <a:p>
            <a:pPr lvl="1"/>
            <a:r>
              <a:rPr lang="en-US" sz="2600" dirty="0"/>
              <a:t>First, the resources devoted to each process can be made uniform. </a:t>
            </a:r>
            <a:r>
              <a:rPr lang="en-US" sz="2800" dirty="0"/>
              <a:t>In essence, the system eliminates meaningful irregularities in resource allocation and use. </a:t>
            </a:r>
          </a:p>
          <a:p>
            <a:pPr lvl="1"/>
            <a:r>
              <a:rPr lang="en-US" sz="2800" dirty="0"/>
              <a:t>Second, a system can inject randomness into the allocation and use of resources. The goal is to make the covert channel a noisy one and to have the noise dominate the channel.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40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Introduction to Assurance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Assurance for secure and trusted systems must be </a:t>
            </a:r>
            <a:r>
              <a:rPr lang="en-US" dirty="0">
                <a:solidFill>
                  <a:srgbClr val="FF0000"/>
                </a:solidFill>
              </a:rPr>
              <a:t>an integral part of the development process.</a:t>
            </a:r>
            <a:r>
              <a:rPr lang="en-US" dirty="0"/>
              <a:t> Confidence gained as result of evidence.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52800"/>
            <a:ext cx="4114800" cy="25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Importance of Good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6000"/>
            <a:ext cx="7772400" cy="4572000"/>
          </a:xfrm>
        </p:spPr>
        <p:txBody>
          <a:bodyPr/>
          <a:lstStyle/>
          <a:p>
            <a:r>
              <a:rPr lang="en-US" dirty="0"/>
              <a:t>Every design, whether it be for hardware or software, must begin with a </a:t>
            </a:r>
            <a:r>
              <a:rPr lang="en-US" dirty="0">
                <a:solidFill>
                  <a:srgbClr val="FF0000"/>
                </a:solidFill>
              </a:rPr>
              <a:t>design philosophy and standard guiding principles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These principles cover the design, are </a:t>
            </a:r>
            <a:r>
              <a:rPr lang="en-US" dirty="0">
                <a:solidFill>
                  <a:srgbClr val="FF0000"/>
                </a:solidFill>
              </a:rPr>
              <a:t>built in from the beginning, and are preserved</a:t>
            </a:r>
            <a:r>
              <a:rPr lang="en-US" dirty="0"/>
              <a:t> (according to the design philosophy) as the design evolves.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i="1" dirty="0"/>
              <a:t>Trustworthy</a:t>
            </a:r>
            <a:r>
              <a:rPr lang="en-US" altLang="en-US" dirty="0"/>
              <a:t> entity has sufficient credible evidence leading one to believe that the system will meet a set of requirements.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i="1" dirty="0"/>
              <a:t>Trust</a:t>
            </a:r>
            <a:r>
              <a:rPr lang="en-US" altLang="en-US" dirty="0"/>
              <a:t> is a measure of trustworthiness </a:t>
            </a:r>
            <a:r>
              <a:rPr lang="en-US" altLang="en-US" dirty="0">
                <a:solidFill>
                  <a:srgbClr val="FF0000"/>
                </a:solidFill>
              </a:rPr>
              <a:t>relying on the evidence</a:t>
            </a:r>
            <a:r>
              <a:rPr lang="en-US" alt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To trust makes one vulnerable to violations trust.</a:t>
            </a: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i="1" dirty="0"/>
              <a:t>Assurance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0000"/>
                </a:solidFill>
              </a:rPr>
              <a:t>confidence</a:t>
            </a:r>
            <a:r>
              <a:rPr lang="en-US" altLang="en-US" dirty="0"/>
              <a:t> that an entity </a:t>
            </a:r>
            <a:r>
              <a:rPr lang="en-US" altLang="en-US" dirty="0">
                <a:solidFill>
                  <a:srgbClr val="FF0000"/>
                </a:solidFill>
              </a:rPr>
              <a:t>meets its security requirements</a:t>
            </a:r>
            <a:r>
              <a:rPr lang="en-US" altLang="en-US" dirty="0"/>
              <a:t> based on evidence provided by applying assurance techniques.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Meets security requirements” == Enforces policy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700259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Trusted System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trusted system </a:t>
            </a:r>
            <a:r>
              <a:rPr lang="en-US" sz="2400" dirty="0"/>
              <a:t>is a system that has been shown to meet well-defined requirements under an evaluation by a credible body of experts who are certified to assign trust ratings to evaluated products and systems.</a:t>
            </a:r>
          </a:p>
        </p:txBody>
      </p:sp>
      <p:pic>
        <p:nvPicPr>
          <p:cNvPr id="6451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0713"/>
            <a:ext cx="8686800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349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of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Applying assurance techniques is time-consuming and expensive.</a:t>
            </a:r>
          </a:p>
          <a:p>
            <a:r>
              <a:rPr lang="en-US" dirty="0"/>
              <a:t>Accidental or unintentional failures of computer systems, as well as intentional compromises of security mechanisms, can lead to security failures.</a:t>
            </a:r>
          </a:p>
        </p:txBody>
      </p:sp>
    </p:spTree>
    <p:extLst>
      <p:ext uri="{BB962C8B-B14F-4D97-AF65-F5344CB8AC3E}">
        <p14:creationId xmlns:p14="http://schemas.microsoft.com/office/powerpoint/2010/main" val="4126120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Sources -- </a:t>
            </a:r>
            <a:r>
              <a:rPr lang="en-US" dirty="0"/>
              <a:t>Neumann’s list </a:t>
            </a:r>
            <a:endParaRPr lang="en-US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/>
          </a:bodyPr>
          <a:lstStyle/>
          <a:p>
            <a:pPr marL="533400" indent="-533400">
              <a:buFontTx/>
              <a:buAutoNum type="arabicPeriod"/>
            </a:pPr>
            <a:r>
              <a:rPr lang="en-US" altLang="en-US" sz="2400" dirty="0"/>
              <a:t>Policy Flaws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Requirements definitions, omissions, and mistakes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System design flaws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Hardware implementation flaws, such as wiring and chip flaws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Software implementation errors, program bugs, and compiler bugs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System use and operation errors and inadvertent mistakes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Willful system misuse (</a:t>
            </a:r>
            <a:r>
              <a:rPr lang="en-US" sz="2400" dirty="0"/>
              <a:t>A serious or high degree of negligence and unmistakable abuse of duty of legal right towards others</a:t>
            </a:r>
            <a:r>
              <a:rPr lang="en-US" alt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Hardware, communication, or other equipment malfunction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Environmental problems, natural causes, and acts of God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Evolution, maintenance, faulty upgrades, and decommissions</a:t>
            </a:r>
          </a:p>
        </p:txBody>
      </p:sp>
    </p:spTree>
    <p:extLst>
      <p:ext uri="{BB962C8B-B14F-4D97-AF65-F5344CB8AC3E}">
        <p14:creationId xmlns:p14="http://schemas.microsoft.com/office/powerpoint/2010/main" val="825716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 assurance deals with hardware and software implementation errors (items 3, 4, and 7), </a:t>
            </a:r>
          </a:p>
          <a:p>
            <a:r>
              <a:rPr lang="en-US" dirty="0"/>
              <a:t>errors in maintenance and upgrades (item 9), </a:t>
            </a:r>
          </a:p>
          <a:p>
            <a:r>
              <a:rPr lang="en-US" dirty="0"/>
              <a:t>willful misuse (item 6), and environmentally induced problems (item 8). </a:t>
            </a:r>
          </a:p>
          <a:p>
            <a:r>
              <a:rPr lang="en-US" dirty="0"/>
              <a:t>Thorough security testing as well as detailed and significant vulnerabilities assessment find flaws that can be corrected prior to deployment of the system.</a:t>
            </a:r>
          </a:p>
          <a:p>
            <a:r>
              <a:rPr lang="en-US" dirty="0"/>
              <a:t>Operational assurance can address system use and operational errors (item 5)</a:t>
            </a:r>
          </a:p>
          <a:p>
            <a:r>
              <a:rPr lang="en-US" dirty="0"/>
              <a:t>as well as some willful misuse issues (item 6).</a:t>
            </a:r>
          </a:p>
          <a:p>
            <a:r>
              <a:rPr lang="en-US" dirty="0"/>
              <a:t>Neumann’s list is not exclusive to security</a:t>
            </a:r>
          </a:p>
        </p:txBody>
      </p:sp>
    </p:spTree>
    <p:extLst>
      <p:ext uri="{BB962C8B-B14F-4D97-AF65-F5344CB8AC3E}">
        <p14:creationId xmlns:p14="http://schemas.microsoft.com/office/powerpoint/2010/main" val="1857502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Space Shuttle Challenger explosion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Sensors removed from booster rockets to meet accelerated launch schedule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Deaths from faulty radiation therapy system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Hardware safety interlock removed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Flaws in software design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Intel 486 chip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Bug in trigonometric functions</a:t>
            </a:r>
          </a:p>
          <a:p>
            <a:pPr lvl="1"/>
            <a:r>
              <a:rPr lang="en-US" dirty="0"/>
              <a:t>Intel’s public reputation was damaged, and replacing the chips cost Intel time and money.</a:t>
            </a:r>
            <a:endParaRPr lang="en-US" altLang="en-US" sz="4600" dirty="0"/>
          </a:p>
        </p:txBody>
      </p:sp>
    </p:spTree>
    <p:extLst>
      <p:ext uri="{BB962C8B-B14F-4D97-AF65-F5344CB8AC3E}">
        <p14:creationId xmlns:p14="http://schemas.microsoft.com/office/powerpoint/2010/main" val="1145452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of Requirements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Requirements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statements of goals that must be met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Vary from high-level, generic issues to low-level, concrete issues.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/>
              <a:t>Security objectives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high-level security issues.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dirty="0"/>
              <a:t>Security requirements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specific, concrete issues.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0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Assurance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2800" i="1" dirty="0"/>
              <a:t>Policy assurance</a:t>
            </a:r>
            <a:r>
              <a:rPr lang="en-US" altLang="en-US" sz="2800" dirty="0"/>
              <a:t> </a:t>
            </a:r>
            <a:r>
              <a:rPr lang="en-US" altLang="en-US" sz="2800" b="1" dirty="0"/>
              <a:t>is evidence </a:t>
            </a:r>
            <a:r>
              <a:rPr lang="en-US" altLang="en-US" sz="2800" dirty="0"/>
              <a:t>establishing security requirements in </a:t>
            </a:r>
            <a:r>
              <a:rPr lang="en-US" altLang="en-US" sz="2800" dirty="0">
                <a:solidFill>
                  <a:srgbClr val="FF0000"/>
                </a:solidFill>
              </a:rPr>
              <a:t>policy is complete, consistent, technically sound.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en-U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i="1" dirty="0"/>
              <a:t>Design assurance</a:t>
            </a:r>
            <a:r>
              <a:rPr lang="en-US" altLang="en-US" sz="2800" dirty="0"/>
              <a:t> </a:t>
            </a:r>
            <a:r>
              <a:rPr lang="en-US" altLang="en-US" sz="2800" b="1" dirty="0"/>
              <a:t>is evidence </a:t>
            </a:r>
            <a:r>
              <a:rPr lang="en-US" altLang="en-US" sz="2800" dirty="0"/>
              <a:t>establishing </a:t>
            </a:r>
            <a:r>
              <a:rPr lang="en-US" altLang="en-US" sz="2800" dirty="0">
                <a:solidFill>
                  <a:srgbClr val="FF0000"/>
                </a:solidFill>
              </a:rPr>
              <a:t>design</a:t>
            </a:r>
            <a:r>
              <a:rPr lang="en-US" altLang="en-US" sz="2800" dirty="0"/>
              <a:t> sufficient to meet requirements of </a:t>
            </a:r>
            <a:r>
              <a:rPr lang="en-US" altLang="en-US" sz="2800" dirty="0">
                <a:solidFill>
                  <a:srgbClr val="FF0000"/>
                </a:solidFill>
              </a:rPr>
              <a:t>security policy.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en-U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i="1" dirty="0"/>
              <a:t>Implementation assurance</a:t>
            </a:r>
            <a:r>
              <a:rPr lang="en-US" altLang="en-US" sz="2800" dirty="0"/>
              <a:t> </a:t>
            </a:r>
            <a:r>
              <a:rPr lang="en-US" altLang="en-US" sz="2800" b="1" dirty="0"/>
              <a:t>is evidence </a:t>
            </a:r>
            <a:r>
              <a:rPr lang="en-US" altLang="en-US" sz="2800" dirty="0"/>
              <a:t>establishing </a:t>
            </a:r>
            <a:r>
              <a:rPr lang="en-US" altLang="en-US" sz="2800" dirty="0">
                <a:solidFill>
                  <a:srgbClr val="FF0000"/>
                </a:solidFill>
              </a:rPr>
              <a:t>implementation consistent with security requirements of security policy</a:t>
            </a:r>
          </a:p>
        </p:txBody>
      </p:sp>
    </p:spTree>
    <p:extLst>
      <p:ext uri="{BB962C8B-B14F-4D97-AF65-F5344CB8AC3E}">
        <p14:creationId xmlns:p14="http://schemas.microsoft.com/office/powerpoint/2010/main" val="2874196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Assurance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i="1" dirty="0"/>
              <a:t>4. Operational</a:t>
            </a:r>
            <a:r>
              <a:rPr lang="en-US" altLang="en-US" dirty="0"/>
              <a:t> </a:t>
            </a:r>
            <a:r>
              <a:rPr lang="en-US" altLang="en-US" i="1" dirty="0"/>
              <a:t>assurance</a:t>
            </a:r>
            <a:r>
              <a:rPr lang="en-US" altLang="en-US" dirty="0"/>
              <a:t> is evidence establishing system sustains the security policy requirements </a:t>
            </a:r>
            <a:r>
              <a:rPr lang="en-US" altLang="en-US" dirty="0">
                <a:solidFill>
                  <a:srgbClr val="FF0000"/>
                </a:solidFill>
              </a:rPr>
              <a:t>during installation, configuration, and day-to-day operation</a:t>
            </a:r>
          </a:p>
          <a:p>
            <a:pPr lvl="1" algn="just"/>
            <a:r>
              <a:rPr lang="en-US" altLang="en-US" dirty="0"/>
              <a:t>Also called </a:t>
            </a:r>
            <a:r>
              <a:rPr lang="en-US" altLang="en-US" i="1" dirty="0">
                <a:solidFill>
                  <a:srgbClr val="FF0000"/>
                </a:solidFill>
              </a:rPr>
              <a:t>administrative assurance</a:t>
            </a:r>
          </a:p>
          <a:p>
            <a:pPr lvl="1"/>
            <a:r>
              <a:rPr lang="en-US" dirty="0"/>
              <a:t>One fundamental operational assurance technique is a thorough review of product or system documentation and procedures, </a:t>
            </a:r>
            <a:r>
              <a:rPr lang="en-US" dirty="0">
                <a:solidFill>
                  <a:srgbClr val="FF0000"/>
                </a:solidFill>
              </a:rPr>
              <a:t>to ensure that the system cannot accidentally be placed into a non-secure state. </a:t>
            </a:r>
          </a:p>
          <a:p>
            <a:pPr lvl="1"/>
            <a:r>
              <a:rPr lang="en-US" dirty="0"/>
              <a:t>This emphasizes the </a:t>
            </a:r>
            <a:r>
              <a:rPr lang="en-US" dirty="0">
                <a:solidFill>
                  <a:srgbClr val="FF0000"/>
                </a:solidFill>
              </a:rPr>
              <a:t>importance of proper and </a:t>
            </a:r>
            <a:r>
              <a:rPr lang="en-US" i="1" dirty="0">
                <a:solidFill>
                  <a:srgbClr val="FF0000"/>
                </a:solidFill>
              </a:rPr>
              <a:t>complete </a:t>
            </a:r>
            <a:r>
              <a:rPr lang="en-US" dirty="0">
                <a:solidFill>
                  <a:srgbClr val="FF0000"/>
                </a:solidFill>
              </a:rPr>
              <a:t>documentation </a:t>
            </a:r>
            <a:r>
              <a:rPr lang="en-US" dirty="0"/>
              <a:t>for computer applications, systems, and other entities.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39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Assurance Throughout the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4775" y="1447800"/>
            <a:ext cx="8010625" cy="4572000"/>
          </a:xfrm>
        </p:spPr>
        <p:txBody>
          <a:bodyPr/>
          <a:lstStyle/>
          <a:p>
            <a:r>
              <a:rPr lang="en-US" dirty="0"/>
              <a:t>The goal of assurance is to show that </a:t>
            </a:r>
            <a:r>
              <a:rPr lang="en-US" dirty="0">
                <a:solidFill>
                  <a:srgbClr val="FF0000"/>
                </a:solidFill>
              </a:rPr>
              <a:t>an implemented and operational system meets its security requirements </a:t>
            </a:r>
            <a:r>
              <a:rPr lang="en-US" dirty="0"/>
              <a:t>throughout its life cycle. </a:t>
            </a:r>
          </a:p>
          <a:p>
            <a:r>
              <a:rPr lang="en-US" dirty="0"/>
              <a:t>Because of the </a:t>
            </a:r>
            <a:r>
              <a:rPr lang="en-US" dirty="0">
                <a:solidFill>
                  <a:srgbClr val="FF0000"/>
                </a:solidFill>
              </a:rPr>
              <a:t>difference in the levels of abstraction </a:t>
            </a: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high-level security requirements and low-level  implementation</a:t>
            </a:r>
          </a:p>
          <a:p>
            <a:pPr marL="0" indent="0">
              <a:buNone/>
            </a:pPr>
            <a:r>
              <a:rPr lang="en-US" dirty="0"/>
              <a:t>    details, the demonstration is usually done in stages.</a:t>
            </a:r>
          </a:p>
        </p:txBody>
      </p:sp>
    </p:spTree>
    <p:extLst>
      <p:ext uri="{BB962C8B-B14F-4D97-AF65-F5344CB8AC3E}">
        <p14:creationId xmlns:p14="http://schemas.microsoft.com/office/powerpoint/2010/main" val="342255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Design principles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There are eight principles for the design and implementation of security mechanisms.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least privilege.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Fail-Safe Defaults.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Economy of Mechanism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Complete Mediation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Open Design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Separation of privilege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least common mechanism</a:t>
            </a:r>
          </a:p>
          <a:p>
            <a:pPr marL="834390" lvl="1" indent="-514350" eaLnBrk="1" hangingPunct="1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Principle of Psychological acceptability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Secure and Trusted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secure and trusted systems depends on standard software engineering techniques augmented with specific technologies and methodologies. </a:t>
            </a:r>
          </a:p>
          <a:p>
            <a:r>
              <a:rPr lang="en-US" dirty="0"/>
              <a:t>Hence, a review of the life cycles of systems will clarify much of what follows.</a:t>
            </a:r>
          </a:p>
          <a:p>
            <a:pPr lvl="1"/>
            <a:r>
              <a:rPr lang="en-US" dirty="0"/>
              <a:t>Life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54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 Cycle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usually iterative, because assurance steps identify flaws that must be corrected. When this happens, the affected steps must be rechecked.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must continue throughout the life of the system. Because maintenance and patching usually affect the system design and implementation.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refinement steps alternate with the assurance steps.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612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2514600"/>
            <a:ext cx="7848600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0777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altLang="en-US"/>
              <a:t>Life Cycle Assurance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1800" dirty="0"/>
              <a:t>Conception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Initial focus is on policy and requirements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1800" dirty="0"/>
              <a:t>Manufacture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Select mechanisms to enforce policy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Give evidence that mechanisms are appropriate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1800" dirty="0"/>
              <a:t>Deployment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Prepare operational plans that realize policy goals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Provide mechanism for distribution and delivery that assures product integrity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Support appropriate configuration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1800" dirty="0"/>
              <a:t>Fielded Product Life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Update and patch mechanism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Customer support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Product decommissioning and end of life</a:t>
            </a:r>
          </a:p>
        </p:txBody>
      </p:sp>
    </p:spTree>
    <p:extLst>
      <p:ext uri="{BB962C8B-B14F-4D97-AF65-F5344CB8AC3E}">
        <p14:creationId xmlns:p14="http://schemas.microsoft.com/office/powerpoint/2010/main" val="871922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Life Cycle Model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life cycle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model of building in stages, whereby one stage is completed before the next stage begins.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Steps are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definition and analysis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(for customer), specifications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design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unit testing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720593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of Stages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life cycle model. The solid arrows represent the flow of development in the model. The dashed arrows represent the paths along which information about errors may be sent.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7772400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653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Requirements Definition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/>
              <a:t>In this phase, a feasibility study and may examine whether or not the requirements are correct, consistent, complete, realistic, verifiable, and traceable.</a:t>
            </a:r>
          </a:p>
          <a:p>
            <a:r>
              <a:rPr lang="en-US" dirty="0"/>
              <a:t>It is likely that there will be </a:t>
            </a:r>
            <a:r>
              <a:rPr lang="en-US" dirty="0">
                <a:solidFill>
                  <a:srgbClr val="FF0000"/>
                </a:solidFill>
              </a:rPr>
              <a:t>some iteration </a:t>
            </a:r>
            <a:r>
              <a:rPr lang="en-US" dirty="0"/>
              <a:t>between the </a:t>
            </a:r>
            <a:r>
              <a:rPr lang="en-US" dirty="0">
                <a:solidFill>
                  <a:srgbClr val="FF0000"/>
                </a:solidFill>
              </a:rPr>
              <a:t>requirements definition step and the architecture step </a:t>
            </a:r>
            <a:r>
              <a:rPr lang="en-US" dirty="0"/>
              <a:t>before either can be completed.</a:t>
            </a:r>
          </a:p>
          <a:p>
            <a:pPr lvl="1"/>
            <a:r>
              <a:rPr lang="en-US" dirty="0"/>
              <a:t>Functional requirements describe </a:t>
            </a:r>
            <a:r>
              <a:rPr lang="en-US" dirty="0">
                <a:solidFill>
                  <a:srgbClr val="FF0000"/>
                </a:solidFill>
              </a:rPr>
              <a:t>interactions between the system and its environment.</a:t>
            </a:r>
          </a:p>
          <a:p>
            <a:pPr lvl="1"/>
            <a:r>
              <a:rPr lang="en-US" dirty="0"/>
              <a:t>Nonfunctional requirements are </a:t>
            </a:r>
            <a:r>
              <a:rPr lang="en-US" dirty="0">
                <a:solidFill>
                  <a:srgbClr val="FF0000"/>
                </a:solidFill>
              </a:rPr>
              <a:t>constraints or restrictions </a:t>
            </a:r>
            <a:r>
              <a:rPr lang="en-US" dirty="0"/>
              <a:t>on the system that </a:t>
            </a:r>
            <a:r>
              <a:rPr lang="en-US" dirty="0">
                <a:solidFill>
                  <a:srgbClr val="FF0000"/>
                </a:solidFill>
              </a:rPr>
              <a:t>limit design or implementation choices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0704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and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stage is sometimes broken into the two phases </a:t>
            </a:r>
            <a:r>
              <a:rPr lang="en-US" i="1" dirty="0"/>
              <a:t>system design</a:t>
            </a:r>
            <a:r>
              <a:rPr lang="en-US" dirty="0"/>
              <a:t>, in which the system as a whole is designed, and </a:t>
            </a:r>
            <a:r>
              <a:rPr lang="en-US" i="1" dirty="0"/>
              <a:t>program design</a:t>
            </a:r>
            <a:r>
              <a:rPr lang="en-US" dirty="0"/>
              <a:t>, in which the programs of the system are individually designed.</a:t>
            </a:r>
          </a:p>
          <a:p>
            <a:r>
              <a:rPr lang="en-US" dirty="0"/>
              <a:t>Software design further partitions the requirements into specific executable programs.</a:t>
            </a:r>
          </a:p>
          <a:p>
            <a:pPr lvl="1"/>
            <a:r>
              <a:rPr lang="en-US" dirty="0"/>
              <a:t>The external functional specifications describe the inputs, outputs, and constraints on functions that are external to the entity being specified,</a:t>
            </a:r>
          </a:p>
          <a:p>
            <a:pPr lvl="1"/>
            <a:r>
              <a:rPr lang="en-US" dirty="0"/>
              <a:t>whereas the internal design specifications describe algorithms to be used, data structures, and required internal routines.</a:t>
            </a:r>
          </a:p>
        </p:txBody>
      </p:sp>
    </p:spTree>
    <p:extLst>
      <p:ext uri="{BB962C8B-B14F-4D97-AF65-F5344CB8AC3E}">
        <p14:creationId xmlns:p14="http://schemas.microsoft.com/office/powerpoint/2010/main" val="3379221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and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i="1" dirty="0"/>
              <a:t>Implementation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the development of software programs based on the software design </a:t>
            </a:r>
            <a:r>
              <a:rPr lang="en-US" dirty="0"/>
              <a:t>from the previous step. Typically, the </a:t>
            </a:r>
            <a:r>
              <a:rPr lang="en-US" dirty="0">
                <a:solidFill>
                  <a:srgbClr val="FF0000"/>
                </a:solidFill>
              </a:rPr>
              <a:t>work is divided into a set of programs or program units. </a:t>
            </a:r>
          </a:p>
          <a:p>
            <a:pPr algn="just"/>
            <a:endParaRPr lang="en-US" dirty="0"/>
          </a:p>
          <a:p>
            <a:pPr algn="just"/>
            <a:r>
              <a:rPr lang="en-US" i="1" dirty="0"/>
              <a:t>Unit testing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the process of establishing that the unit as implemented meets its specifications</a:t>
            </a:r>
            <a:r>
              <a:rPr lang="en-US" dirty="0"/>
              <a:t>. It is in this phase that many of the supporting processes described earlier come into play.</a:t>
            </a:r>
          </a:p>
        </p:txBody>
      </p:sp>
    </p:spTree>
    <p:extLst>
      <p:ext uri="{BB962C8B-B14F-4D97-AF65-F5344CB8AC3E}">
        <p14:creationId xmlns:p14="http://schemas.microsoft.com/office/powerpoint/2010/main" val="7441171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and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Integration </a:t>
            </a:r>
            <a:r>
              <a:rPr lang="en-US" dirty="0"/>
              <a:t>is the process of combining all the unit-tested program units into a complete system.</a:t>
            </a:r>
          </a:p>
          <a:p>
            <a:endParaRPr lang="en-US" dirty="0"/>
          </a:p>
          <a:p>
            <a:r>
              <a:rPr lang="en-US" i="1" dirty="0"/>
              <a:t>System testing </a:t>
            </a:r>
            <a:r>
              <a:rPr lang="en-US" dirty="0"/>
              <a:t>is the process of ensuring that the system as a whole meets the requirements. System testing is an iterative step because invariably bugs and errors are found that have to be corrected.</a:t>
            </a:r>
          </a:p>
        </p:txBody>
      </p:sp>
    </p:spTree>
    <p:extLst>
      <p:ext uri="{BB962C8B-B14F-4D97-AF65-F5344CB8AC3E}">
        <p14:creationId xmlns:p14="http://schemas.microsoft.com/office/powerpoint/2010/main" val="1430078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the system is finished, it is moved into production. This is called </a:t>
            </a:r>
            <a:r>
              <a:rPr lang="en-US" b="1" i="1" dirty="0">
                <a:solidFill>
                  <a:srgbClr val="FF0000"/>
                </a:solidFill>
              </a:rPr>
              <a:t>fielding the system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Maintenance involves correction of errors </a:t>
            </a:r>
            <a:r>
              <a:rPr lang="en-US" dirty="0"/>
              <a:t>that have been reported from the field and that have not been corrected at earlier stages. </a:t>
            </a:r>
          </a:p>
          <a:p>
            <a:r>
              <a:rPr lang="en-US" dirty="0"/>
              <a:t>This stage also involves routine maintenance and the release of new versions of the system. </a:t>
            </a:r>
          </a:p>
          <a:p>
            <a:r>
              <a:rPr lang="en-US" dirty="0"/>
              <a:t>Finally, </a:t>
            </a:r>
            <a:r>
              <a:rPr lang="en-US" dirty="0">
                <a:solidFill>
                  <a:srgbClr val="FF0000"/>
                </a:solidFill>
              </a:rPr>
              <a:t>retirement/deployment</a:t>
            </a:r>
            <a:r>
              <a:rPr lang="en-US" dirty="0"/>
              <a:t> of the system also falls under this phase.</a:t>
            </a:r>
          </a:p>
        </p:txBody>
      </p:sp>
    </p:spTree>
    <p:extLst>
      <p:ext uri="{BB962C8B-B14F-4D97-AF65-F5344CB8AC3E}">
        <p14:creationId xmlns:p14="http://schemas.microsoft.com/office/powerpoint/2010/main" val="249538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 of least privilege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Restricts how privileges are granted.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Principle states that “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subject should be given only those privilege that it needs in order to complete its task.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specific action requires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subject’s access rights be augmented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those extra rights be relinquished/claimed immediately on completion of the action.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Models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programming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working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quickly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modified until it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adequately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requirements or design specification,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difficulty in  assurance.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this model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particularly useful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secure and trusted systems because such systems need precise requirements and detailed verification that they meet those requirements as implemented.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Prototyping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development to establish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85459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Models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3. Formal transformation</a:t>
            </a:r>
          </a:p>
          <a:p>
            <a:pPr lvl="1"/>
            <a:r>
              <a:rPr lang="en-US" altLang="en-US" sz="2400" dirty="0"/>
              <a:t>Create formal specification</a:t>
            </a:r>
          </a:p>
          <a:p>
            <a:pPr lvl="1"/>
            <a:r>
              <a:rPr lang="en-US" altLang="en-US" sz="2400" dirty="0"/>
              <a:t>Translate it into program using correctness-preserving transformations</a:t>
            </a:r>
          </a:p>
          <a:p>
            <a:pPr lvl="1"/>
            <a:r>
              <a:rPr lang="en-US" altLang="en-US" sz="2400" dirty="0"/>
              <a:t>Very conducive to assurance methods</a:t>
            </a:r>
          </a:p>
          <a:p>
            <a:pPr marL="0" indent="0">
              <a:buNone/>
            </a:pPr>
            <a:r>
              <a:rPr lang="en-US" altLang="en-US" sz="2800" dirty="0"/>
              <a:t>4. System assembly from reusable components</a:t>
            </a:r>
          </a:p>
          <a:p>
            <a:pPr lvl="1"/>
            <a:r>
              <a:rPr lang="en-US" altLang="en-US" sz="2400" dirty="0"/>
              <a:t>Depends on whether components are trusted</a:t>
            </a:r>
          </a:p>
          <a:p>
            <a:pPr lvl="1"/>
            <a:r>
              <a:rPr lang="en-US" altLang="en-US" sz="2400" dirty="0"/>
              <a:t>Must assure connections, composition as well</a:t>
            </a:r>
          </a:p>
          <a:p>
            <a:pPr lvl="1"/>
            <a:r>
              <a:rPr lang="en-US" altLang="en-US" sz="2400" dirty="0"/>
              <a:t>Very complex, difficult to assure</a:t>
            </a:r>
          </a:p>
        </p:txBody>
      </p:sp>
    </p:spTree>
    <p:extLst>
      <p:ext uri="{BB962C8B-B14F-4D97-AF65-F5344CB8AC3E}">
        <p14:creationId xmlns:p14="http://schemas.microsoft.com/office/powerpoint/2010/main" val="26683825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Models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5.  Extreme programming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Rapid prototyping and “best practices”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Project driven by business decisions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Requirements open until project 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Programmers work in teams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Components tested, integrated several times a day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Objective is to get system into production as quickly as possible, then enhance 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Evidence adduced </a:t>
            </a:r>
            <a:r>
              <a:rPr lang="en-US" altLang="en-US" sz="2400" i="1" dirty="0"/>
              <a:t>after</a:t>
            </a:r>
            <a:r>
              <a:rPr lang="en-US" altLang="en-US" sz="2400" dirty="0"/>
              <a:t> development needed for assurance</a:t>
            </a:r>
          </a:p>
        </p:txBody>
      </p:sp>
    </p:spTree>
    <p:extLst>
      <p:ext uri="{BB962C8B-B14F-4D97-AF65-F5344CB8AC3E}">
        <p14:creationId xmlns:p14="http://schemas.microsoft.com/office/powerpoint/2010/main" val="1050752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Introduction to Computer Security</a:t>
            </a:r>
            <a:endParaRPr lang="en-US" altLang="en-US"/>
          </a:p>
          <a:p>
            <a:r>
              <a:rPr lang="en-US" altLang="en-US"/>
              <a:t>©2004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#17-</a:t>
            </a:r>
            <a:fld id="{EF86E78F-408E-4001-837A-1B3E46A8924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Assurance critical for determining trustworthiness of systems</a:t>
            </a:r>
          </a:p>
          <a:p>
            <a:r>
              <a:rPr lang="en-US" altLang="en-US" sz="2800"/>
              <a:t>Different levels of assurance, from informal evidence to rigorous mathematical evidence</a:t>
            </a:r>
          </a:p>
          <a:p>
            <a:r>
              <a:rPr lang="en-US" altLang="en-US" sz="2800"/>
              <a:t>Assurance needed at all stages of system life cycle</a:t>
            </a:r>
          </a:p>
          <a:p>
            <a:r>
              <a:rPr lang="en-US" altLang="en-US" sz="2800"/>
              <a:t>Building security in is more effective than adding it later</a:t>
            </a:r>
          </a:p>
        </p:txBody>
      </p:sp>
    </p:spTree>
    <p:extLst>
      <p:ext uri="{BB962C8B-B14F-4D97-AF65-F5344CB8AC3E}">
        <p14:creationId xmlns:p14="http://schemas.microsoft.com/office/powerpoint/2010/main" val="35593817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39566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Evaluation is a process in which the evidence for assurance is gathered and analyzed against criteria for functionality and assurance. Perfect security is an ultimate, but unachievable, goal for computer systems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formal evaluation methodology </a:t>
            </a:r>
            <a:r>
              <a:rPr lang="en-US" dirty="0">
                <a:solidFill>
                  <a:schemeClr val="tx1"/>
                </a:solidFill>
              </a:rPr>
              <a:t>is a technique used to provide measurements of trust based on specific security requirements and evidence of assurance.</a:t>
            </a:r>
          </a:p>
        </p:txBody>
      </p:sp>
    </p:spTree>
    <p:extLst>
      <p:ext uri="{BB962C8B-B14F-4D97-AF65-F5344CB8AC3E}">
        <p14:creationId xmlns:p14="http://schemas.microsoft.com/office/powerpoint/2010/main" val="3760627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evaluation methodology provides the following features.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set of requirements defining the security functionality for the system or product.</a:t>
            </a:r>
          </a:p>
          <a:p>
            <a:pPr algn="just"/>
            <a:r>
              <a:rPr lang="en-US" dirty="0"/>
              <a:t>A set of assurance requirements that delineate the steps for establishing that the system or product meets its functional requirements. The requirements usually specify required evidence of assurance.</a:t>
            </a:r>
          </a:p>
          <a:p>
            <a:pPr algn="just"/>
            <a:r>
              <a:rPr lang="en-US" dirty="0"/>
              <a:t>A methodology for determining that the product or system meets the functional requirements based on analysis of the assurance evidence.</a:t>
            </a:r>
          </a:p>
          <a:p>
            <a:pPr algn="just"/>
            <a:r>
              <a:rPr lang="en-US" dirty="0"/>
              <a:t>A measure of the evaluation result (called a </a:t>
            </a:r>
            <a:r>
              <a:rPr lang="en-US" i="1" dirty="0"/>
              <a:t>level of trust</a:t>
            </a:r>
            <a:r>
              <a:rPr lang="en-US" dirty="0"/>
              <a:t>) that indicates how trustworthy the product or system is with respect to the security functional requirements defined for it.</a:t>
            </a:r>
          </a:p>
        </p:txBody>
      </p:sp>
    </p:spTree>
    <p:extLst>
      <p:ext uri="{BB962C8B-B14F-4D97-AF65-F5344CB8AC3E}">
        <p14:creationId xmlns:p14="http://schemas.microsoft.com/office/powerpoint/2010/main" val="11094705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system are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TCSEC(Trusted Computer System Evaluation Criteria, also known as the Orange Book): 1983–1999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FIPS( Federal Information Processing Standard) 140: 1994–Present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Common Criteria(CC): 1998–Present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SSE-CMM: 1997–Present</a:t>
            </a:r>
          </a:p>
        </p:txBody>
      </p:sp>
    </p:spTree>
    <p:extLst>
      <p:ext uri="{BB962C8B-B14F-4D97-AF65-F5344CB8AC3E}">
        <p14:creationId xmlns:p14="http://schemas.microsoft.com/office/powerpoint/2010/main" val="9755600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SSE-CMM : 1997- 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System Security Engineering Capability Maturity Model (SSE-CMM) is a process-oriented methodology for developing secure systems.</a:t>
            </a:r>
          </a:p>
          <a:p>
            <a:pPr algn="just"/>
            <a:r>
              <a:rPr lang="en-US" dirty="0"/>
              <a:t>The SSE-CMM became ISO Standard 21827 in 2002.</a:t>
            </a:r>
          </a:p>
          <a:p>
            <a:pPr algn="just"/>
            <a:r>
              <a:rPr lang="en-US" dirty="0"/>
              <a:t>The SSE-CMM is organized into processes and maturity levels. </a:t>
            </a:r>
          </a:p>
          <a:p>
            <a:pPr algn="just"/>
            <a:r>
              <a:rPr lang="en-US" dirty="0"/>
              <a:t>Generally speaking, the processes define what needs to be accomplished by the security engineering process and the maturity levels categorize how well the process accomplishes</a:t>
            </a:r>
          </a:p>
          <a:p>
            <a:pPr marL="0" indent="0" algn="just">
              <a:buNone/>
            </a:pPr>
            <a:r>
              <a:rPr lang="en-US" dirty="0"/>
              <a:t>    its goals.</a:t>
            </a:r>
          </a:p>
        </p:txBody>
      </p:sp>
    </p:spTree>
    <p:extLst>
      <p:ext uri="{BB962C8B-B14F-4D97-AF65-F5344CB8AC3E}">
        <p14:creationId xmlns:p14="http://schemas.microsoft.com/office/powerpoint/2010/main" val="28601575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capability </a:t>
            </a:r>
            <a:r>
              <a:rPr lang="en-US" dirty="0"/>
              <a:t>is the range of expected results that can be achieved by SSE CMM process. It is a predictor of future project outcomes.</a:t>
            </a:r>
          </a:p>
          <a:p>
            <a:endParaRPr lang="en-US" dirty="0"/>
          </a:p>
          <a:p>
            <a:r>
              <a:rPr lang="en-US" i="1" dirty="0"/>
              <a:t>Process performance </a:t>
            </a:r>
            <a:r>
              <a:rPr lang="en-US" dirty="0"/>
              <a:t>is a measure of the actual results achieved.</a:t>
            </a:r>
          </a:p>
          <a:p>
            <a:endParaRPr lang="en-US" dirty="0"/>
          </a:p>
          <a:p>
            <a:r>
              <a:rPr lang="en-US" i="1" dirty="0"/>
              <a:t>Process maturity </a:t>
            </a:r>
            <a:r>
              <a:rPr lang="en-US" dirty="0"/>
              <a:t>is the extent to which a process is explicitly defined, managed, measured, controlled,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262024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SSE-CMM contains 11 process areas.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Administer Security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Impact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Security Risk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Threat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Assurance Argument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Coordinate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System Security Posture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Security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Security 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and Validate Security</a:t>
            </a:r>
          </a:p>
        </p:txBody>
      </p:sp>
    </p:spTree>
    <p:extLst>
      <p:ext uri="{BB962C8B-B14F-4D97-AF65-F5344CB8AC3E}">
        <p14:creationId xmlns:p14="http://schemas.microsoft.com/office/powerpoint/2010/main" val="113789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 of Fail-safe Defaults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Restricts how privileges are initialized when a subject or object is created.</a:t>
            </a:r>
          </a:p>
          <a:p>
            <a:pPr eaLnBrk="1" hangingPunct="1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principle of Fail-Safe defaults states that, unless a subject is given explicit access to an object, it should be denied access to that object”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principle requires that the default access to an object is none.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definition of the Assess Threat process area contains the goal that threats to the security of the system be identified and characterized. The base processes are :</a:t>
            </a:r>
          </a:p>
          <a:p>
            <a:pPr lvl="1"/>
            <a:r>
              <a:rPr lang="en-US" dirty="0"/>
              <a:t>Identify Natural Threats</a:t>
            </a:r>
          </a:p>
          <a:p>
            <a:pPr lvl="1"/>
            <a:r>
              <a:rPr lang="en-US" dirty="0"/>
              <a:t>Identify Human-Made Threats</a:t>
            </a:r>
          </a:p>
          <a:p>
            <a:pPr lvl="1"/>
            <a:r>
              <a:rPr lang="en-US" dirty="0"/>
              <a:t>Identify Threat Units of Measure</a:t>
            </a:r>
          </a:p>
          <a:p>
            <a:pPr lvl="1"/>
            <a:r>
              <a:rPr lang="en-US" dirty="0"/>
              <a:t>Assess Threat Agent Capability</a:t>
            </a:r>
          </a:p>
          <a:p>
            <a:pPr lvl="1"/>
            <a:r>
              <a:rPr lang="en-US" dirty="0"/>
              <a:t>Assess Threat Likelihood</a:t>
            </a:r>
          </a:p>
          <a:p>
            <a:pPr lvl="1"/>
            <a:r>
              <a:rPr lang="en-US" dirty="0"/>
              <a:t>Monitor Threats and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039590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Capability Maturity Levels that represent increasing process maturity are as follows.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Performed Informally</a:t>
            </a:r>
            <a:r>
              <a:rPr lang="en-US" dirty="0"/>
              <a:t>. Base processes are performed.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Planned and Tracked</a:t>
            </a:r>
            <a:r>
              <a:rPr lang="en-US" dirty="0"/>
              <a:t>. Project-level definition, planning, and performance verification issues are addressed.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Well-Defined</a:t>
            </a:r>
            <a:r>
              <a:rPr lang="en-US" dirty="0"/>
              <a:t>. The focus is on defining and refining a standard practice and coordinating it across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Quantitatively Controlled</a:t>
            </a:r>
            <a:r>
              <a:rPr lang="en-US" dirty="0"/>
              <a:t>. This level focuses on establishing measurable quality goals and objectively managing their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Continuously Improving. </a:t>
            </a:r>
            <a:r>
              <a:rPr lang="en-US" dirty="0"/>
              <a:t>At this level, organizational capability and</a:t>
            </a:r>
          </a:p>
          <a:p>
            <a:pPr marL="0" indent="0">
              <a:buNone/>
            </a:pPr>
            <a:r>
              <a:rPr lang="en-US" dirty="0"/>
              <a:t>        process effectiveness are improved.</a:t>
            </a:r>
          </a:p>
        </p:txBody>
      </p:sp>
    </p:spTree>
    <p:extLst>
      <p:ext uri="{BB962C8B-B14F-4D97-AF65-F5344CB8AC3E}">
        <p14:creationId xmlns:p14="http://schemas.microsoft.com/office/powerpoint/2010/main" val="18878171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9126-52CE-458F-9BC2-859704C846F5}" type="datetime8">
              <a:rPr lang="en-US" altLang="en-US"/>
              <a:pPr/>
              <a:t>2/25/2022 8:18 AM</a:t>
            </a:fld>
            <a:endParaRPr lang="en-US" alt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James Anderson’s “Computer Security Planning Study” provides a blueprint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Needs analysis: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Multi-level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Systems connected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On-line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Networks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Vision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Security engineering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Secure components (hardware &amp; software)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Handbook of Computer Security Techniques</a:t>
            </a:r>
          </a:p>
        </p:txBody>
      </p:sp>
    </p:spTree>
    <p:extLst>
      <p:ext uri="{BB962C8B-B14F-4D97-AF65-F5344CB8AC3E}">
        <p14:creationId xmlns:p14="http://schemas.microsoft.com/office/powerpoint/2010/main" val="781041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9126-52CE-458F-9BC2-859704C846F5}" type="datetime8">
              <a:rPr lang="en-US" altLang="en-US"/>
              <a:pPr/>
              <a:t>2/25/2022 8:18 AM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Assurance Level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EAL 1:  functionally tested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EAL 2:  structurally tested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EAL 3:  methodically tested and checked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EAL 4:  methodically designed, tested and reviewed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EAL 5:  semiformally designed and tested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EAL 6:  semiformally verified design and tested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EAL 7:  formally verified design and tested</a:t>
            </a:r>
          </a:p>
        </p:txBody>
      </p:sp>
    </p:spTree>
    <p:extLst>
      <p:ext uri="{BB962C8B-B14F-4D97-AF65-F5344CB8AC3E}">
        <p14:creationId xmlns:p14="http://schemas.microsoft.com/office/powerpoint/2010/main" val="22557780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9126-52CE-458F-9BC2-859704C846F5}" type="datetime8">
              <a:rPr lang="en-US" altLang="en-US"/>
              <a:pPr/>
              <a:t>2/25/2022 8:18 AM</a:t>
            </a:fld>
            <a:endParaRPr lang="en-US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Criteria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International standard</a:t>
            </a:r>
          </a:p>
          <a:p>
            <a:r>
              <a:rPr lang="en-US" altLang="en-US"/>
              <a:t>EAL 1 -- 5 transferred across borders</a:t>
            </a:r>
          </a:p>
          <a:p>
            <a:r>
              <a:rPr lang="en-US" altLang="en-US"/>
              <a:t>EAL 6 and 7 are not</a:t>
            </a:r>
          </a:p>
        </p:txBody>
      </p:sp>
    </p:spTree>
    <p:extLst>
      <p:ext uri="{BB962C8B-B14F-4D97-AF65-F5344CB8AC3E}">
        <p14:creationId xmlns:p14="http://schemas.microsoft.com/office/powerpoint/2010/main" val="106252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Principle of economy of mechanism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Simplifies the design and implementation of security mechanisms.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principle of economy of mechanism states that security mechanism should be as simple as possible”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design and implementations are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simple, fewer possibilities exist for errors.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r>
              <a:rPr lang="en-US" altLang="en-US" dirty="0"/>
              <a:t>Simpler means </a:t>
            </a:r>
            <a:r>
              <a:rPr lang="en-US" altLang="en-US" dirty="0">
                <a:solidFill>
                  <a:srgbClr val="FF0000"/>
                </a:solidFill>
              </a:rPr>
              <a:t>less can go wrong And when errors occur, they are easier to understand and fix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EEC639-C5D7-467F-8A7C-04C4C84AA6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F23AE6-0834-44E2-9DEF-68DFEE7E7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5d95b-3b6e-445f-86bc-bd4e6d561047"/>
    <ds:schemaRef ds:uri="d99a907f-d3cf-4d86-a8e4-943e2be70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D2772-9D6F-4026-A2EF-F94DDAEB7B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4505</TotalTime>
  <Words>5991</Words>
  <Application>Microsoft Office PowerPoint</Application>
  <PresentationFormat>On-screen Show (4:3)</PresentationFormat>
  <Paragraphs>563</Paragraphs>
  <Slides>84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Equity</vt:lpstr>
      <vt:lpstr>Unit 5 Systems Design </vt:lpstr>
      <vt:lpstr>Topics</vt:lpstr>
      <vt:lpstr>Systems design</vt:lpstr>
      <vt:lpstr>Secured Design properties</vt:lpstr>
      <vt:lpstr>The Importance of Good Design Principles</vt:lpstr>
      <vt:lpstr>Design principles</vt:lpstr>
      <vt:lpstr>Principle of least privilege</vt:lpstr>
      <vt:lpstr>Principle of Fail-safe Defaults</vt:lpstr>
      <vt:lpstr>Principle of economy of mechanism</vt:lpstr>
      <vt:lpstr>Principle of complete mediation</vt:lpstr>
      <vt:lpstr>Principle of open design</vt:lpstr>
      <vt:lpstr>Principle of separation of privilege</vt:lpstr>
      <vt:lpstr>Principle of least common mechanism</vt:lpstr>
      <vt:lpstr>Principle of psychological acceptability</vt:lpstr>
      <vt:lpstr>PowerPoint Presentation</vt:lpstr>
      <vt:lpstr>Representing Identity</vt:lpstr>
      <vt:lpstr>Files and objects</vt:lpstr>
      <vt:lpstr>Users</vt:lpstr>
      <vt:lpstr>Groups and Roles</vt:lpstr>
      <vt:lpstr>Naming</vt:lpstr>
      <vt:lpstr>Certificates</vt:lpstr>
      <vt:lpstr>The Meaning of the Identity</vt:lpstr>
      <vt:lpstr>Trust</vt:lpstr>
      <vt:lpstr>Identity on the Web</vt:lpstr>
      <vt:lpstr>Access Control List</vt:lpstr>
      <vt:lpstr>Creation and Maintenance of ACL</vt:lpstr>
      <vt:lpstr>Which Subjects Can Modify an Object’s ACL?</vt:lpstr>
      <vt:lpstr>Does the ACL Support Groups and Wildcards?</vt:lpstr>
      <vt:lpstr>ACLs and Default Permissions</vt:lpstr>
      <vt:lpstr>Revocation of Rights</vt:lpstr>
      <vt:lpstr>Capabilities</vt:lpstr>
      <vt:lpstr>Locks and Keys</vt:lpstr>
      <vt:lpstr>Ring-Based Access Control</vt:lpstr>
      <vt:lpstr>Propagated Access Control Lists(PACL)</vt:lpstr>
      <vt:lpstr>Information flow</vt:lpstr>
      <vt:lpstr>Compiler-Based Mechanisms</vt:lpstr>
      <vt:lpstr>Declarations</vt:lpstr>
      <vt:lpstr>Program Statements</vt:lpstr>
      <vt:lpstr>Execution-Based Mechanisms</vt:lpstr>
      <vt:lpstr>Example Information Flow Controls</vt:lpstr>
      <vt:lpstr>The Confinement Problem</vt:lpstr>
      <vt:lpstr>PowerPoint Presentation</vt:lpstr>
      <vt:lpstr>Isolation</vt:lpstr>
      <vt:lpstr>Virtual Machines</vt:lpstr>
      <vt:lpstr>Sandboxes</vt:lpstr>
      <vt:lpstr>Covert Channels</vt:lpstr>
      <vt:lpstr>Mitigation of Covert Channels </vt:lpstr>
      <vt:lpstr>Mitigation ……….</vt:lpstr>
      <vt:lpstr>Introduction to Assurance</vt:lpstr>
      <vt:lpstr>Trust</vt:lpstr>
      <vt:lpstr>Trusted System</vt:lpstr>
      <vt:lpstr>The need of Assurance</vt:lpstr>
      <vt:lpstr>Problem Sources -- Neumann’s list </vt:lpstr>
      <vt:lpstr>PowerPoint Presentation</vt:lpstr>
      <vt:lpstr>Examples</vt:lpstr>
      <vt:lpstr>Role of Requirements</vt:lpstr>
      <vt:lpstr>Types of Assurance</vt:lpstr>
      <vt:lpstr>Types of Assurance</vt:lpstr>
      <vt:lpstr>Assurance Throughout the Life Cycle</vt:lpstr>
      <vt:lpstr>Building Secure and Trusted Systems</vt:lpstr>
      <vt:lpstr>Life Cycle</vt:lpstr>
      <vt:lpstr>Life Cycle Assurance</vt:lpstr>
      <vt:lpstr>Waterfall Life Cycle Model</vt:lpstr>
      <vt:lpstr>Relationship of Stages</vt:lpstr>
      <vt:lpstr>1. Requirements Definition and Analysis</vt:lpstr>
      <vt:lpstr>System and Software Design</vt:lpstr>
      <vt:lpstr>Implementation and Unit Testing</vt:lpstr>
      <vt:lpstr>Integration and System Testing</vt:lpstr>
      <vt:lpstr>Operation and Maintenance</vt:lpstr>
      <vt:lpstr>Other Models</vt:lpstr>
      <vt:lpstr>Other Models</vt:lpstr>
      <vt:lpstr>Other Models</vt:lpstr>
      <vt:lpstr>Key Points</vt:lpstr>
      <vt:lpstr>Evaluation</vt:lpstr>
      <vt:lpstr>An evaluation methodology provides the following features.</vt:lpstr>
      <vt:lpstr>Evaluation system are :</vt:lpstr>
      <vt:lpstr>SSE-CMM : 1997- Present</vt:lpstr>
      <vt:lpstr>PowerPoint Presentation</vt:lpstr>
      <vt:lpstr>SSE-CMM contains 11 process areas.</vt:lpstr>
      <vt:lpstr>PowerPoint Presentation</vt:lpstr>
      <vt:lpstr>The five Capability Maturity Levels that represent increasing process maturity are as follows.</vt:lpstr>
      <vt:lpstr>James Anderson’s “Computer Security Planning Study” provides a blueprint</vt:lpstr>
      <vt:lpstr>Evaluation Assurance Level</vt:lpstr>
      <vt:lpstr>Common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 Design Principles</dc:title>
  <dc:creator>Prashasti Kanikar</dc:creator>
  <cp:lastModifiedBy>Pranita</cp:lastModifiedBy>
  <cp:revision>245</cp:revision>
  <dcterms:created xsi:type="dcterms:W3CDTF">2006-08-16T00:00:00Z</dcterms:created>
  <dcterms:modified xsi:type="dcterms:W3CDTF">2022-02-25T16:34:06Z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