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59" r:id="rId10"/>
    <p:sldId id="263" r:id="rId11"/>
    <p:sldId id="262" r:id="rId12"/>
    <p:sldId id="265" r:id="rId13"/>
    <p:sldId id="264" r:id="rId14"/>
    <p:sldId id="266" r:id="rId15"/>
    <p:sldId id="267" r:id="rId16"/>
    <p:sldId id="268" r:id="rId17"/>
    <p:sldId id="269" r:id="rId18"/>
    <p:sldId id="270" r:id="rId19"/>
    <p:sldId id="271" r:id="rId20"/>
    <p:sldId id="272" r:id="rId21"/>
    <p:sldId id="274" r:id="rId22"/>
    <p:sldId id="275" r:id="rId23"/>
    <p:sldId id="276" r:id="rId24"/>
    <p:sldId id="277" r:id="rId25"/>
    <p:sldId id="278" r:id="rId26"/>
    <p:sldId id="279" r:id="rId27"/>
    <p:sldId id="280" r:id="rId28"/>
    <p:sldId id="281" r:id="rId29"/>
    <p:sldId id="282" r:id="rId30"/>
    <p:sldId id="284" r:id="rId31"/>
    <p:sldId id="285" r:id="rId32"/>
    <p:sldId id="286" r:id="rId33"/>
    <p:sldId id="287" r:id="rId34"/>
    <p:sldId id="288" r:id="rId35"/>
    <p:sldId id="289" r:id="rId36"/>
    <p:sldId id="290" r:id="rId37"/>
    <p:sldId id="291" r:id="rId38"/>
    <p:sldId id="292" r:id="rId39"/>
    <p:sldId id="333" r:id="rId40"/>
    <p:sldId id="334" r:id="rId41"/>
    <p:sldId id="335" r:id="rId42"/>
    <p:sldId id="336" r:id="rId43"/>
    <p:sldId id="337" r:id="rId44"/>
    <p:sldId id="338" r:id="rId45"/>
    <p:sldId id="294" r:id="rId46"/>
    <p:sldId id="295" r:id="rId47"/>
    <p:sldId id="296" r:id="rId48"/>
    <p:sldId id="297" r:id="rId49"/>
    <p:sldId id="299" r:id="rId50"/>
    <p:sldId id="301" r:id="rId51"/>
    <p:sldId id="302" r:id="rId52"/>
    <p:sldId id="303" r:id="rId53"/>
    <p:sldId id="304" r:id="rId54"/>
    <p:sldId id="305" r:id="rId55"/>
    <p:sldId id="306" r:id="rId56"/>
    <p:sldId id="307" r:id="rId57"/>
    <p:sldId id="308" r:id="rId58"/>
    <p:sldId id="309" r:id="rId59"/>
    <p:sldId id="310" r:id="rId60"/>
    <p:sldId id="332" r:id="rId61"/>
    <p:sldId id="311" r:id="rId62"/>
    <p:sldId id="312" r:id="rId63"/>
    <p:sldId id="313" r:id="rId64"/>
    <p:sldId id="314"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F462B-9015-4C1C-BE42-F4BC55B12912}" v="2" dt="2022-03-14T04:17:18.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IKA SHRIVASTAVA - 70362019070" userId="S::bhavika.shrivastava@svkmmumbai.onmicrosoft.com::9b1bfb17-fd85-4246-bdd7-688787632dcc" providerId="AD" clId="Web-{E01F462B-9015-4C1C-BE42-F4BC55B12912}"/>
    <pc:docChg chg="sldOrd">
      <pc:chgData name="BHAVIKA SHRIVASTAVA - 70362019070" userId="S::bhavika.shrivastava@svkmmumbai.onmicrosoft.com::9b1bfb17-fd85-4246-bdd7-688787632dcc" providerId="AD" clId="Web-{E01F462B-9015-4C1C-BE42-F4BC55B12912}" dt="2022-03-14T04:17:18.899" v="1"/>
      <pc:docMkLst>
        <pc:docMk/>
      </pc:docMkLst>
      <pc:sldChg chg="ord">
        <pc:chgData name="BHAVIKA SHRIVASTAVA - 70362019070" userId="S::bhavika.shrivastava@svkmmumbai.onmicrosoft.com::9b1bfb17-fd85-4246-bdd7-688787632dcc" providerId="AD" clId="Web-{E01F462B-9015-4C1C-BE42-F4BC55B12912}" dt="2022-03-14T04:17:18.899" v="1"/>
        <pc:sldMkLst>
          <pc:docMk/>
          <pc:sldMk cId="263182366" sldId="3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D7C07-73ED-4B4C-953E-73D1D8E3BFF4}" type="doc">
      <dgm:prSet loTypeId="urn:microsoft.com/office/officeart/2005/8/layout/radial1#1" loCatId="cycle" qsTypeId="urn:microsoft.com/office/officeart/2005/8/quickstyle/simple2" qsCatId="simple" csTypeId="urn:microsoft.com/office/officeart/2005/8/colors/colorful1#1" csCatId="colorful" phldr="1"/>
      <dgm:spPr/>
      <dgm:t>
        <a:bodyPr/>
        <a:lstStyle/>
        <a:p>
          <a:endParaRPr lang="en-IN"/>
        </a:p>
      </dgm:t>
    </dgm:pt>
    <dgm:pt modelId="{72354B37-0493-4E92-A2F0-CFF61A02E8FA}">
      <dgm:prSet phldrT="[Text]"/>
      <dgm:spPr/>
      <dgm:t>
        <a:bodyPr/>
        <a:lstStyle/>
        <a:p>
          <a:r>
            <a:rPr lang="en-US" b="1" dirty="0">
              <a:latin typeface="Times New Roman" pitchFamily="18" charset="0"/>
              <a:cs typeface="Times New Roman" pitchFamily="18" charset="0"/>
            </a:rPr>
            <a:t>Principles of Digital Forensics</a:t>
          </a:r>
          <a:endParaRPr lang="en-IN" dirty="0"/>
        </a:p>
      </dgm:t>
    </dgm:pt>
    <dgm:pt modelId="{DEA7B048-0BF6-40C3-9ED3-40217BD757FF}" type="parTrans" cxnId="{0EE9D481-BD16-466E-B3A4-A9F1E4F2DE62}">
      <dgm:prSet/>
      <dgm:spPr/>
      <dgm:t>
        <a:bodyPr/>
        <a:lstStyle/>
        <a:p>
          <a:endParaRPr lang="en-IN"/>
        </a:p>
      </dgm:t>
    </dgm:pt>
    <dgm:pt modelId="{1C61E01B-1390-4E5E-8C1A-36CBADF39B8F}" type="sibTrans" cxnId="{0EE9D481-BD16-466E-B3A4-A9F1E4F2DE62}">
      <dgm:prSet/>
      <dgm:spPr/>
      <dgm:t>
        <a:bodyPr/>
        <a:lstStyle/>
        <a:p>
          <a:endParaRPr lang="en-IN"/>
        </a:p>
      </dgm:t>
    </dgm:pt>
    <dgm:pt modelId="{C744C2B2-DC55-462C-B697-62E964B7FDFF}">
      <dgm:prSet phldrT="[Text]"/>
      <dgm:spPr/>
      <dgm:t>
        <a:bodyPr/>
        <a:lstStyle/>
        <a:p>
          <a:r>
            <a:rPr lang="en-US" dirty="0">
              <a:latin typeface="Times New Roman" pitchFamily="18" charset="0"/>
              <a:cs typeface="Times New Roman" pitchFamily="18" charset="0"/>
            </a:rPr>
            <a:t>Securing the Crime Scene</a:t>
          </a:r>
          <a:endParaRPr lang="en-IN" dirty="0"/>
        </a:p>
      </dgm:t>
    </dgm:pt>
    <dgm:pt modelId="{936CC2F9-F6B0-4F7B-A235-249FEF748535}" type="parTrans" cxnId="{AE6E0B3A-D6B9-4A5F-94E3-19AA2814314D}">
      <dgm:prSet/>
      <dgm:spPr/>
      <dgm:t>
        <a:bodyPr/>
        <a:lstStyle/>
        <a:p>
          <a:endParaRPr lang="en-IN"/>
        </a:p>
      </dgm:t>
    </dgm:pt>
    <dgm:pt modelId="{35E796A1-8C85-4607-A91A-82B4A7147987}" type="sibTrans" cxnId="{AE6E0B3A-D6B9-4A5F-94E3-19AA2814314D}">
      <dgm:prSet/>
      <dgm:spPr/>
      <dgm:t>
        <a:bodyPr/>
        <a:lstStyle/>
        <a:p>
          <a:endParaRPr lang="en-IN"/>
        </a:p>
      </dgm:t>
    </dgm:pt>
    <dgm:pt modelId="{802B3866-C1C3-41C2-B32F-7BF92E25DB1C}">
      <dgm:prSet phldrT="[Text]"/>
      <dgm:spPr/>
      <dgm:t>
        <a:bodyPr/>
        <a:lstStyle/>
        <a:p>
          <a:r>
            <a:rPr lang="en-US" dirty="0">
              <a:latin typeface="Times New Roman" pitchFamily="18" charset="0"/>
              <a:cs typeface="Times New Roman" pitchFamily="18" charset="0"/>
            </a:rPr>
            <a:t>Maintaining chain of custody</a:t>
          </a:r>
          <a:endParaRPr lang="en-IN" dirty="0"/>
        </a:p>
      </dgm:t>
    </dgm:pt>
    <dgm:pt modelId="{345E8720-A564-47CB-BAD8-B2AD1E3A6CA2}" type="parTrans" cxnId="{B02BF336-2524-475B-A558-7DDAEA2BADE0}">
      <dgm:prSet/>
      <dgm:spPr/>
      <dgm:t>
        <a:bodyPr/>
        <a:lstStyle/>
        <a:p>
          <a:endParaRPr lang="en-IN"/>
        </a:p>
      </dgm:t>
    </dgm:pt>
    <dgm:pt modelId="{B0E837E3-B418-4543-AA89-D3A64CFBCD67}" type="sibTrans" cxnId="{B02BF336-2524-475B-A558-7DDAEA2BADE0}">
      <dgm:prSet/>
      <dgm:spPr/>
      <dgm:t>
        <a:bodyPr/>
        <a:lstStyle/>
        <a:p>
          <a:endParaRPr lang="en-IN"/>
        </a:p>
      </dgm:t>
    </dgm:pt>
    <dgm:pt modelId="{216D150D-E159-48CD-A565-2B6034B4D572}">
      <dgm:prSet phldrT="[Text]"/>
      <dgm:spPr/>
      <dgm:t>
        <a:bodyPr/>
        <a:lstStyle/>
        <a:p>
          <a:r>
            <a:rPr lang="en-US" dirty="0">
              <a:latin typeface="Times New Roman" pitchFamily="18" charset="0"/>
              <a:cs typeface="Times New Roman" pitchFamily="18" charset="0"/>
            </a:rPr>
            <a:t>Limiting Evidence interaction</a:t>
          </a:r>
          <a:endParaRPr lang="en-IN" dirty="0"/>
        </a:p>
      </dgm:t>
    </dgm:pt>
    <dgm:pt modelId="{A803EA86-CC91-428C-839F-FC0B84ECB5AD}" type="parTrans" cxnId="{630C85BE-635F-48B0-9FAC-87110D422EDC}">
      <dgm:prSet/>
      <dgm:spPr/>
      <dgm:t>
        <a:bodyPr/>
        <a:lstStyle/>
        <a:p>
          <a:endParaRPr lang="en-IN"/>
        </a:p>
      </dgm:t>
    </dgm:pt>
    <dgm:pt modelId="{B8C4D37D-FEE1-4332-90AF-3240E2483BD2}" type="sibTrans" cxnId="{630C85BE-635F-48B0-9FAC-87110D422EDC}">
      <dgm:prSet/>
      <dgm:spPr/>
      <dgm:t>
        <a:bodyPr/>
        <a:lstStyle/>
        <a:p>
          <a:endParaRPr lang="en-IN"/>
        </a:p>
      </dgm:t>
    </dgm:pt>
    <dgm:pt modelId="{B906962D-774E-410A-953C-31A4D9C9B822}" type="pres">
      <dgm:prSet presAssocID="{33DD7C07-73ED-4B4C-953E-73D1D8E3BFF4}" presName="cycle" presStyleCnt="0">
        <dgm:presLayoutVars>
          <dgm:chMax val="1"/>
          <dgm:dir/>
          <dgm:animLvl val="ctr"/>
          <dgm:resizeHandles val="exact"/>
        </dgm:presLayoutVars>
      </dgm:prSet>
      <dgm:spPr/>
    </dgm:pt>
    <dgm:pt modelId="{C381DEB3-0892-42AE-A8D9-51D0573BD4A2}" type="pres">
      <dgm:prSet presAssocID="{72354B37-0493-4E92-A2F0-CFF61A02E8FA}" presName="centerShape" presStyleLbl="node0" presStyleIdx="0" presStyleCnt="1"/>
      <dgm:spPr/>
    </dgm:pt>
    <dgm:pt modelId="{4D87FB1B-FBB9-4184-853B-D8B99A1B963C}" type="pres">
      <dgm:prSet presAssocID="{936CC2F9-F6B0-4F7B-A235-249FEF748535}" presName="Name9" presStyleLbl="parChTrans1D2" presStyleIdx="0" presStyleCnt="3"/>
      <dgm:spPr/>
    </dgm:pt>
    <dgm:pt modelId="{8E9F463C-47B1-456D-9F91-A16A206095A4}" type="pres">
      <dgm:prSet presAssocID="{936CC2F9-F6B0-4F7B-A235-249FEF748535}" presName="connTx" presStyleLbl="parChTrans1D2" presStyleIdx="0" presStyleCnt="3"/>
      <dgm:spPr/>
    </dgm:pt>
    <dgm:pt modelId="{6C73D8E0-AA45-4E1B-99D0-D8E30FFFCB73}" type="pres">
      <dgm:prSet presAssocID="{C744C2B2-DC55-462C-B697-62E964B7FDFF}" presName="node" presStyleLbl="node1" presStyleIdx="0" presStyleCnt="3">
        <dgm:presLayoutVars>
          <dgm:bulletEnabled val="1"/>
        </dgm:presLayoutVars>
      </dgm:prSet>
      <dgm:spPr/>
    </dgm:pt>
    <dgm:pt modelId="{1B96FE46-CE2F-4042-995F-B67582DE9C14}" type="pres">
      <dgm:prSet presAssocID="{345E8720-A564-47CB-BAD8-B2AD1E3A6CA2}" presName="Name9" presStyleLbl="parChTrans1D2" presStyleIdx="1" presStyleCnt="3"/>
      <dgm:spPr/>
    </dgm:pt>
    <dgm:pt modelId="{CF2BAF86-31FD-4B69-B7B2-4437A444F902}" type="pres">
      <dgm:prSet presAssocID="{345E8720-A564-47CB-BAD8-B2AD1E3A6CA2}" presName="connTx" presStyleLbl="parChTrans1D2" presStyleIdx="1" presStyleCnt="3"/>
      <dgm:spPr/>
    </dgm:pt>
    <dgm:pt modelId="{FE44A63B-4792-44FB-B451-1A05444CB7AC}" type="pres">
      <dgm:prSet presAssocID="{802B3866-C1C3-41C2-B32F-7BF92E25DB1C}" presName="node" presStyleLbl="node1" presStyleIdx="1" presStyleCnt="3">
        <dgm:presLayoutVars>
          <dgm:bulletEnabled val="1"/>
        </dgm:presLayoutVars>
      </dgm:prSet>
      <dgm:spPr/>
    </dgm:pt>
    <dgm:pt modelId="{DCD05643-7A65-4677-B002-AB7818F62339}" type="pres">
      <dgm:prSet presAssocID="{A803EA86-CC91-428C-839F-FC0B84ECB5AD}" presName="Name9" presStyleLbl="parChTrans1D2" presStyleIdx="2" presStyleCnt="3"/>
      <dgm:spPr/>
    </dgm:pt>
    <dgm:pt modelId="{2FBEC67E-DA53-4F1E-8814-3CA5492DDB86}" type="pres">
      <dgm:prSet presAssocID="{A803EA86-CC91-428C-839F-FC0B84ECB5AD}" presName="connTx" presStyleLbl="parChTrans1D2" presStyleIdx="2" presStyleCnt="3"/>
      <dgm:spPr/>
    </dgm:pt>
    <dgm:pt modelId="{99793162-630D-4ED2-8AD5-506F663C8F68}" type="pres">
      <dgm:prSet presAssocID="{216D150D-E159-48CD-A565-2B6034B4D572}" presName="node" presStyleLbl="node1" presStyleIdx="2" presStyleCnt="3">
        <dgm:presLayoutVars>
          <dgm:bulletEnabled val="1"/>
        </dgm:presLayoutVars>
      </dgm:prSet>
      <dgm:spPr/>
    </dgm:pt>
  </dgm:ptLst>
  <dgm:cxnLst>
    <dgm:cxn modelId="{03C33D01-56D4-4EAA-93CA-20531388A049}" type="presOf" srcId="{936CC2F9-F6B0-4F7B-A235-249FEF748535}" destId="{4D87FB1B-FBB9-4184-853B-D8B99A1B963C}" srcOrd="0" destOrd="0" presId="urn:microsoft.com/office/officeart/2005/8/layout/radial1#1"/>
    <dgm:cxn modelId="{C3A44609-47A4-49F8-8509-B2C60BFD2C94}" type="presOf" srcId="{345E8720-A564-47CB-BAD8-B2AD1E3A6CA2}" destId="{CF2BAF86-31FD-4B69-B7B2-4437A444F902}" srcOrd="1" destOrd="0" presId="urn:microsoft.com/office/officeart/2005/8/layout/radial1#1"/>
    <dgm:cxn modelId="{7C66E516-D5A7-40C9-AE81-A98AB72A9283}" type="presOf" srcId="{72354B37-0493-4E92-A2F0-CFF61A02E8FA}" destId="{C381DEB3-0892-42AE-A8D9-51D0573BD4A2}" srcOrd="0" destOrd="0" presId="urn:microsoft.com/office/officeart/2005/8/layout/radial1#1"/>
    <dgm:cxn modelId="{5C215418-D850-4504-98A8-B1990C54EE96}" type="presOf" srcId="{345E8720-A564-47CB-BAD8-B2AD1E3A6CA2}" destId="{1B96FE46-CE2F-4042-995F-B67582DE9C14}" srcOrd="0" destOrd="0" presId="urn:microsoft.com/office/officeart/2005/8/layout/radial1#1"/>
    <dgm:cxn modelId="{31C76536-F481-417F-8D7B-E2A1BC306B96}" type="presOf" srcId="{C744C2B2-DC55-462C-B697-62E964B7FDFF}" destId="{6C73D8E0-AA45-4E1B-99D0-D8E30FFFCB73}" srcOrd="0" destOrd="0" presId="urn:microsoft.com/office/officeart/2005/8/layout/radial1#1"/>
    <dgm:cxn modelId="{B02BF336-2524-475B-A558-7DDAEA2BADE0}" srcId="{72354B37-0493-4E92-A2F0-CFF61A02E8FA}" destId="{802B3866-C1C3-41C2-B32F-7BF92E25DB1C}" srcOrd="1" destOrd="0" parTransId="{345E8720-A564-47CB-BAD8-B2AD1E3A6CA2}" sibTransId="{B0E837E3-B418-4543-AA89-D3A64CFBCD67}"/>
    <dgm:cxn modelId="{AE6E0B3A-D6B9-4A5F-94E3-19AA2814314D}" srcId="{72354B37-0493-4E92-A2F0-CFF61A02E8FA}" destId="{C744C2B2-DC55-462C-B697-62E964B7FDFF}" srcOrd="0" destOrd="0" parTransId="{936CC2F9-F6B0-4F7B-A235-249FEF748535}" sibTransId="{35E796A1-8C85-4607-A91A-82B4A7147987}"/>
    <dgm:cxn modelId="{98F3F57A-B99D-456E-9876-5BFDB0E4749B}" type="presOf" srcId="{216D150D-E159-48CD-A565-2B6034B4D572}" destId="{99793162-630D-4ED2-8AD5-506F663C8F68}" srcOrd="0" destOrd="0" presId="urn:microsoft.com/office/officeart/2005/8/layout/radial1#1"/>
    <dgm:cxn modelId="{0EE9D481-BD16-466E-B3A4-A9F1E4F2DE62}" srcId="{33DD7C07-73ED-4B4C-953E-73D1D8E3BFF4}" destId="{72354B37-0493-4E92-A2F0-CFF61A02E8FA}" srcOrd="0" destOrd="0" parTransId="{DEA7B048-0BF6-40C3-9ED3-40217BD757FF}" sibTransId="{1C61E01B-1390-4E5E-8C1A-36CBADF39B8F}"/>
    <dgm:cxn modelId="{210FD886-E749-4B4A-8468-DC925AE1FAAA}" type="presOf" srcId="{936CC2F9-F6B0-4F7B-A235-249FEF748535}" destId="{8E9F463C-47B1-456D-9F91-A16A206095A4}" srcOrd="1" destOrd="0" presId="urn:microsoft.com/office/officeart/2005/8/layout/radial1#1"/>
    <dgm:cxn modelId="{AE5B83A8-21B4-4058-936D-10E2C95CBC2F}" type="presOf" srcId="{802B3866-C1C3-41C2-B32F-7BF92E25DB1C}" destId="{FE44A63B-4792-44FB-B451-1A05444CB7AC}" srcOrd="0" destOrd="0" presId="urn:microsoft.com/office/officeart/2005/8/layout/radial1#1"/>
    <dgm:cxn modelId="{7384B4AA-B77D-4B8D-8DA2-1C1299EED2FE}" type="presOf" srcId="{A803EA86-CC91-428C-839F-FC0B84ECB5AD}" destId="{2FBEC67E-DA53-4F1E-8814-3CA5492DDB86}" srcOrd="1" destOrd="0" presId="urn:microsoft.com/office/officeart/2005/8/layout/radial1#1"/>
    <dgm:cxn modelId="{F2322AB4-1675-49FD-AA78-02136050DB48}" type="presOf" srcId="{33DD7C07-73ED-4B4C-953E-73D1D8E3BFF4}" destId="{B906962D-774E-410A-953C-31A4D9C9B822}" srcOrd="0" destOrd="0" presId="urn:microsoft.com/office/officeart/2005/8/layout/radial1#1"/>
    <dgm:cxn modelId="{630C85BE-635F-48B0-9FAC-87110D422EDC}" srcId="{72354B37-0493-4E92-A2F0-CFF61A02E8FA}" destId="{216D150D-E159-48CD-A565-2B6034B4D572}" srcOrd="2" destOrd="0" parTransId="{A803EA86-CC91-428C-839F-FC0B84ECB5AD}" sibTransId="{B8C4D37D-FEE1-4332-90AF-3240E2483BD2}"/>
    <dgm:cxn modelId="{2CA142D2-ACD6-4CA1-9FA1-E79F54B08E5F}" type="presOf" srcId="{A803EA86-CC91-428C-839F-FC0B84ECB5AD}" destId="{DCD05643-7A65-4677-B002-AB7818F62339}" srcOrd="0" destOrd="0" presId="urn:microsoft.com/office/officeart/2005/8/layout/radial1#1"/>
    <dgm:cxn modelId="{734B64AD-A564-4FC6-B749-536D83BF7328}" type="presParOf" srcId="{B906962D-774E-410A-953C-31A4D9C9B822}" destId="{C381DEB3-0892-42AE-A8D9-51D0573BD4A2}" srcOrd="0" destOrd="0" presId="urn:microsoft.com/office/officeart/2005/8/layout/radial1#1"/>
    <dgm:cxn modelId="{C910D941-49C1-4839-8A34-A4122C224E8F}" type="presParOf" srcId="{B906962D-774E-410A-953C-31A4D9C9B822}" destId="{4D87FB1B-FBB9-4184-853B-D8B99A1B963C}" srcOrd="1" destOrd="0" presId="urn:microsoft.com/office/officeart/2005/8/layout/radial1#1"/>
    <dgm:cxn modelId="{89BBC718-67A7-493D-9840-EFC435D1D588}" type="presParOf" srcId="{4D87FB1B-FBB9-4184-853B-D8B99A1B963C}" destId="{8E9F463C-47B1-456D-9F91-A16A206095A4}" srcOrd="0" destOrd="0" presId="urn:microsoft.com/office/officeart/2005/8/layout/radial1#1"/>
    <dgm:cxn modelId="{B8917F88-2FE7-4090-96F3-E540E30C197B}" type="presParOf" srcId="{B906962D-774E-410A-953C-31A4D9C9B822}" destId="{6C73D8E0-AA45-4E1B-99D0-D8E30FFFCB73}" srcOrd="2" destOrd="0" presId="urn:microsoft.com/office/officeart/2005/8/layout/radial1#1"/>
    <dgm:cxn modelId="{6D5279D9-343E-4BC4-B230-E91806A12A1C}" type="presParOf" srcId="{B906962D-774E-410A-953C-31A4D9C9B822}" destId="{1B96FE46-CE2F-4042-995F-B67582DE9C14}" srcOrd="3" destOrd="0" presId="urn:microsoft.com/office/officeart/2005/8/layout/radial1#1"/>
    <dgm:cxn modelId="{2F9CB0FA-C3A6-4178-82C0-462CD8E83E14}" type="presParOf" srcId="{1B96FE46-CE2F-4042-995F-B67582DE9C14}" destId="{CF2BAF86-31FD-4B69-B7B2-4437A444F902}" srcOrd="0" destOrd="0" presId="urn:microsoft.com/office/officeart/2005/8/layout/radial1#1"/>
    <dgm:cxn modelId="{64F666A7-623C-4B8A-BDD4-5B6467927543}" type="presParOf" srcId="{B906962D-774E-410A-953C-31A4D9C9B822}" destId="{FE44A63B-4792-44FB-B451-1A05444CB7AC}" srcOrd="4" destOrd="0" presId="urn:microsoft.com/office/officeart/2005/8/layout/radial1#1"/>
    <dgm:cxn modelId="{7BE8E3C6-174C-47EC-9A8C-ADB70595B29D}" type="presParOf" srcId="{B906962D-774E-410A-953C-31A4D9C9B822}" destId="{DCD05643-7A65-4677-B002-AB7818F62339}" srcOrd="5" destOrd="0" presId="urn:microsoft.com/office/officeart/2005/8/layout/radial1#1"/>
    <dgm:cxn modelId="{09C71CD9-F205-4A9C-9292-15F6143DDACF}" type="presParOf" srcId="{DCD05643-7A65-4677-B002-AB7818F62339}" destId="{2FBEC67E-DA53-4F1E-8814-3CA5492DDB86}" srcOrd="0" destOrd="0" presId="urn:microsoft.com/office/officeart/2005/8/layout/radial1#1"/>
    <dgm:cxn modelId="{3D801B33-7DAF-4EB7-AA68-5B07B624EF51}" type="presParOf" srcId="{B906962D-774E-410A-953C-31A4D9C9B822}" destId="{99793162-630D-4ED2-8AD5-506F663C8F68}" srcOrd="6" destOrd="0" presId="urn:microsoft.com/office/officeart/2005/8/layout/radial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1DEB3-0892-42AE-A8D9-51D0573BD4A2}">
      <dsp:nvSpPr>
        <dsp:cNvPr id="0" name=""/>
        <dsp:cNvSpPr/>
      </dsp:nvSpPr>
      <dsp:spPr>
        <a:xfrm>
          <a:off x="3446997" y="2354046"/>
          <a:ext cx="1792805" cy="17928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itchFamily="18" charset="0"/>
              <a:cs typeface="Times New Roman" pitchFamily="18" charset="0"/>
            </a:rPr>
            <a:t>Principles of Digital Forensics</a:t>
          </a:r>
          <a:endParaRPr lang="en-IN" sz="2200" kern="1200" dirty="0"/>
        </a:p>
      </dsp:txBody>
      <dsp:txXfrm>
        <a:off x="3709547" y="2616596"/>
        <a:ext cx="1267705" cy="1267705"/>
      </dsp:txXfrm>
    </dsp:sp>
    <dsp:sp modelId="{4D87FB1B-FBB9-4184-853B-D8B99A1B963C}">
      <dsp:nvSpPr>
        <dsp:cNvPr id="0" name=""/>
        <dsp:cNvSpPr/>
      </dsp:nvSpPr>
      <dsp:spPr>
        <a:xfrm rot="16200000">
          <a:off x="4072903" y="2064975"/>
          <a:ext cx="540993" cy="37148"/>
        </a:xfrm>
        <a:custGeom>
          <a:avLst/>
          <a:gdLst/>
          <a:ahLst/>
          <a:cxnLst/>
          <a:rect l="0" t="0" r="0" b="0"/>
          <a:pathLst>
            <a:path>
              <a:moveTo>
                <a:pt x="0" y="18574"/>
              </a:moveTo>
              <a:lnTo>
                <a:pt x="540993" y="1857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29875" y="2070025"/>
        <a:ext cx="27049" cy="27049"/>
      </dsp:txXfrm>
    </dsp:sp>
    <dsp:sp modelId="{6C73D8E0-AA45-4E1B-99D0-D8E30FFFCB73}">
      <dsp:nvSpPr>
        <dsp:cNvPr id="0" name=""/>
        <dsp:cNvSpPr/>
      </dsp:nvSpPr>
      <dsp:spPr>
        <a:xfrm>
          <a:off x="3446997" y="20247"/>
          <a:ext cx="1792805" cy="1792805"/>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Securing the Crime Scene</a:t>
          </a:r>
          <a:endParaRPr lang="en-IN" sz="2000" kern="1200" dirty="0"/>
        </a:p>
      </dsp:txBody>
      <dsp:txXfrm>
        <a:off x="3709547" y="282797"/>
        <a:ext cx="1267705" cy="1267705"/>
      </dsp:txXfrm>
    </dsp:sp>
    <dsp:sp modelId="{1B96FE46-CE2F-4042-995F-B67582DE9C14}">
      <dsp:nvSpPr>
        <dsp:cNvPr id="0" name=""/>
        <dsp:cNvSpPr/>
      </dsp:nvSpPr>
      <dsp:spPr>
        <a:xfrm rot="1800000">
          <a:off x="5083467" y="3815325"/>
          <a:ext cx="540993" cy="37148"/>
        </a:xfrm>
        <a:custGeom>
          <a:avLst/>
          <a:gdLst/>
          <a:ahLst/>
          <a:cxnLst/>
          <a:rect l="0" t="0" r="0" b="0"/>
          <a:pathLst>
            <a:path>
              <a:moveTo>
                <a:pt x="0" y="18574"/>
              </a:moveTo>
              <a:lnTo>
                <a:pt x="540993" y="1857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40439" y="3820374"/>
        <a:ext cx="27049" cy="27049"/>
      </dsp:txXfrm>
    </dsp:sp>
    <dsp:sp modelId="{FE44A63B-4792-44FB-B451-1A05444CB7AC}">
      <dsp:nvSpPr>
        <dsp:cNvPr id="0" name=""/>
        <dsp:cNvSpPr/>
      </dsp:nvSpPr>
      <dsp:spPr>
        <a:xfrm>
          <a:off x="5468126" y="3520946"/>
          <a:ext cx="1792805" cy="1792805"/>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Maintaining chain of custody</a:t>
          </a:r>
          <a:endParaRPr lang="en-IN" sz="2000" kern="1200" dirty="0"/>
        </a:p>
      </dsp:txBody>
      <dsp:txXfrm>
        <a:off x="5730676" y="3783496"/>
        <a:ext cx="1267705" cy="1267705"/>
      </dsp:txXfrm>
    </dsp:sp>
    <dsp:sp modelId="{DCD05643-7A65-4677-B002-AB7818F62339}">
      <dsp:nvSpPr>
        <dsp:cNvPr id="0" name=""/>
        <dsp:cNvSpPr/>
      </dsp:nvSpPr>
      <dsp:spPr>
        <a:xfrm rot="9000000">
          <a:off x="3062338" y="3815325"/>
          <a:ext cx="540993" cy="37148"/>
        </a:xfrm>
        <a:custGeom>
          <a:avLst/>
          <a:gdLst/>
          <a:ahLst/>
          <a:cxnLst/>
          <a:rect l="0" t="0" r="0" b="0"/>
          <a:pathLst>
            <a:path>
              <a:moveTo>
                <a:pt x="0" y="18574"/>
              </a:moveTo>
              <a:lnTo>
                <a:pt x="540993" y="1857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319310" y="3820374"/>
        <a:ext cx="27049" cy="27049"/>
      </dsp:txXfrm>
    </dsp:sp>
    <dsp:sp modelId="{99793162-630D-4ED2-8AD5-506F663C8F68}">
      <dsp:nvSpPr>
        <dsp:cNvPr id="0" name=""/>
        <dsp:cNvSpPr/>
      </dsp:nvSpPr>
      <dsp:spPr>
        <a:xfrm>
          <a:off x="1425867" y="3520946"/>
          <a:ext cx="1792805" cy="1792805"/>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Limiting Evidence interaction</a:t>
          </a:r>
          <a:endParaRPr lang="en-IN" sz="2000" kern="1200" dirty="0"/>
        </a:p>
      </dsp:txBody>
      <dsp:txXfrm>
        <a:off x="1688417" y="3783496"/>
        <a:ext cx="1267705" cy="1267705"/>
      </dsp:txXfrm>
    </dsp:sp>
  </dsp:spTree>
</dsp:drawing>
</file>

<file path=ppt/diagrams/layout1.xml><?xml version="1.0" encoding="utf-8"?>
<dgm:layoutDef xmlns:dgm="http://schemas.openxmlformats.org/drawingml/2006/diagram" xmlns:a="http://schemas.openxmlformats.org/drawingml/2006/main" uniqueId="urn:microsoft.com/office/officeart/2005/8/layout/radial1#1">
  <dgm:title val=""/>
  <dgm:desc val=""/>
  <dgm:catLst>
    <dgm:cat type="relationship" pri="108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4B07B3-A3CE-4028-BF39-00D7964B9BE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82434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B07B3-A3CE-4028-BF39-00D7964B9BE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57842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B07B3-A3CE-4028-BF39-00D7964B9BE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33908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B07B3-A3CE-4028-BF39-00D7964B9BE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13243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B07B3-A3CE-4028-BF39-00D7964B9BE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31099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4B07B3-A3CE-4028-BF39-00D7964B9BE8}"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83591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4B07B3-A3CE-4028-BF39-00D7964B9BE8}"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24629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4B07B3-A3CE-4028-BF39-00D7964B9BE8}"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31213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B07B3-A3CE-4028-BF39-00D7964B9BE8}"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38397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07B3-A3CE-4028-BF39-00D7964B9BE8}"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423774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07B3-A3CE-4028-BF39-00D7964B9BE8}"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099B-F7F1-4ADD-8376-42580D91E990}" type="slidenum">
              <a:rPr lang="en-US" smtClean="0"/>
              <a:t>‹#›</a:t>
            </a:fld>
            <a:endParaRPr lang="en-US"/>
          </a:p>
        </p:txBody>
      </p:sp>
    </p:spTree>
    <p:extLst>
      <p:ext uri="{BB962C8B-B14F-4D97-AF65-F5344CB8AC3E}">
        <p14:creationId xmlns:p14="http://schemas.microsoft.com/office/powerpoint/2010/main" val="246008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B07B3-A3CE-4028-BF39-00D7964B9BE8}" type="datetimeFigureOut">
              <a:rPr lang="en-US" smtClean="0"/>
              <a:t>3/13/2022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A099B-F7F1-4ADD-8376-42580D91E990}" type="slidenum">
              <a:rPr lang="en-US" smtClean="0"/>
              <a:t>‹#›</a:t>
            </a:fld>
            <a:endParaRPr lang="en-US"/>
          </a:p>
        </p:txBody>
      </p:sp>
    </p:spTree>
    <p:extLst>
      <p:ext uri="{BB962C8B-B14F-4D97-AF65-F5344CB8AC3E}">
        <p14:creationId xmlns:p14="http://schemas.microsoft.com/office/powerpoint/2010/main" val="1098569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upguard.com/blog/phishing" TargetMode="External"/><Relationship Id="rId3" Type="http://schemas.openxmlformats.org/officeDocument/2006/relationships/hyperlink" Target="https://www.upguard.com/blog/ransomware" TargetMode="External"/><Relationship Id="rId7" Type="http://schemas.openxmlformats.org/officeDocument/2006/relationships/hyperlink" Target="https://www.upguard.com/blog/social-engineering" TargetMode="External"/><Relationship Id="rId2" Type="http://schemas.openxmlformats.org/officeDocument/2006/relationships/hyperlink" Target="https://www.upguard.com/blog/cyber-security" TargetMode="External"/><Relationship Id="rId1" Type="http://schemas.openxmlformats.org/officeDocument/2006/relationships/slideLayout" Target="../slideLayouts/slideLayout2.xml"/><Relationship Id="rId6" Type="http://schemas.openxmlformats.org/officeDocument/2006/relationships/hyperlink" Target="https://www.upguard.com/blog/types-of-malware" TargetMode="External"/><Relationship Id="rId5" Type="http://schemas.openxmlformats.org/officeDocument/2006/relationships/hyperlink" Target="https://www.upguard.com/blog/computer-worm" TargetMode="External"/><Relationship Id="rId10" Type="http://schemas.openxmlformats.org/officeDocument/2006/relationships/hyperlink" Target="https://www.upguard.com/blog/cyber-threat" TargetMode="External"/><Relationship Id="rId4" Type="http://schemas.openxmlformats.org/officeDocument/2006/relationships/hyperlink" Target="https://www.upguard.com/blog/spyware" TargetMode="External"/><Relationship Id="rId9" Type="http://schemas.openxmlformats.org/officeDocument/2006/relationships/hyperlink" Target="https://www.upguard.com/blog/spear-phish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a:t>
            </a:r>
          </a:p>
        </p:txBody>
      </p:sp>
      <p:sp>
        <p:nvSpPr>
          <p:cNvPr id="3" name="Subtitle 2"/>
          <p:cNvSpPr>
            <a:spLocks noGrp="1"/>
          </p:cNvSpPr>
          <p:nvPr>
            <p:ph type="subTitle" idx="1"/>
          </p:nvPr>
        </p:nvSpPr>
        <p:spPr/>
        <p:txBody>
          <a:bodyPr/>
          <a:lstStyle/>
          <a:p>
            <a:r>
              <a:rPr lang="en-US" dirty="0"/>
              <a:t>Logic Based System</a:t>
            </a:r>
          </a:p>
        </p:txBody>
      </p:sp>
    </p:spTree>
    <p:extLst>
      <p:ext uri="{BB962C8B-B14F-4D97-AF65-F5344CB8AC3E}">
        <p14:creationId xmlns:p14="http://schemas.microsoft.com/office/powerpoint/2010/main" val="13831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The Brain (or Pakistani) virus, written for IBM PCs, is thought to have been created in early 1986 but was first reported in the United States in October 1987. It alters the boot sectors of floppy disks, possibly corrupting files in the process. It also spreads to any uninfected floppy disks inserted into the system. Since then, numerous variations of this virus have been reported.</a:t>
            </a:r>
          </a:p>
        </p:txBody>
      </p:sp>
    </p:spTree>
    <p:extLst>
      <p:ext uri="{BB962C8B-B14F-4D97-AF65-F5344CB8AC3E}">
        <p14:creationId xmlns:p14="http://schemas.microsoft.com/office/powerpoint/2010/main" val="422244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Executable Infectors</a:t>
            </a:r>
            <a:endParaRPr lang="en-US" dirty="0"/>
          </a:p>
        </p:txBody>
      </p:sp>
      <p:sp>
        <p:nvSpPr>
          <p:cNvPr id="3" name="Content Placeholder 2"/>
          <p:cNvSpPr>
            <a:spLocks noGrp="1"/>
          </p:cNvSpPr>
          <p:nvPr>
            <p:ph idx="1"/>
          </p:nvPr>
        </p:nvSpPr>
        <p:spPr/>
        <p:txBody>
          <a:bodyPr/>
          <a:lstStyle/>
          <a:p>
            <a:r>
              <a:rPr lang="en-US" dirty="0"/>
              <a:t>An </a:t>
            </a:r>
            <a:r>
              <a:rPr lang="en-US" i="1" dirty="0"/>
              <a:t>executable infector </a:t>
            </a:r>
            <a:r>
              <a:rPr lang="en-US" dirty="0"/>
              <a:t>is a virus that infects executable programs.</a:t>
            </a:r>
          </a:p>
          <a:p>
            <a:r>
              <a:rPr lang="en-US" dirty="0"/>
              <a:t>The PC variety of executable infectors are called COM or EXE viruses because they infect programs with those extensions. Figure 19–1 illustrates how infection can occur. The virus can prepend itself to the executable (as shown in the figure) or append itself. </a:t>
            </a:r>
          </a:p>
          <a:p>
            <a:endParaRPr lang="en-US" dirty="0"/>
          </a:p>
        </p:txBody>
      </p:sp>
      <p:pic>
        <p:nvPicPr>
          <p:cNvPr id="4" name="Picture 3"/>
          <p:cNvPicPr>
            <a:picLocks noChangeAspect="1"/>
          </p:cNvPicPr>
          <p:nvPr/>
        </p:nvPicPr>
        <p:blipFill>
          <a:blip r:embed="rId2"/>
          <a:stretch>
            <a:fillRect/>
          </a:stretch>
        </p:blipFill>
        <p:spPr>
          <a:xfrm>
            <a:off x="1318661" y="4013735"/>
            <a:ext cx="9992276" cy="1992428"/>
          </a:xfrm>
          <a:prstGeom prst="rect">
            <a:avLst/>
          </a:prstGeom>
        </p:spPr>
      </p:pic>
    </p:spTree>
    <p:extLst>
      <p:ext uri="{BB962C8B-B14F-4D97-AF65-F5344CB8AC3E}">
        <p14:creationId xmlns:p14="http://schemas.microsoft.com/office/powerpoint/2010/main" val="365507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Multipartite Viruses</a:t>
            </a:r>
            <a:endParaRPr lang="en-US" dirty="0"/>
          </a:p>
        </p:txBody>
      </p:sp>
      <p:sp>
        <p:nvSpPr>
          <p:cNvPr id="3" name="Content Placeholder 2"/>
          <p:cNvSpPr>
            <a:spLocks noGrp="1"/>
          </p:cNvSpPr>
          <p:nvPr>
            <p:ph idx="1"/>
          </p:nvPr>
        </p:nvSpPr>
        <p:spPr/>
        <p:txBody>
          <a:bodyPr/>
          <a:lstStyle/>
          <a:p>
            <a:r>
              <a:rPr lang="en-US" i="1" dirty="0"/>
              <a:t>multipartite virus </a:t>
            </a:r>
            <a:r>
              <a:rPr lang="en-US" dirty="0"/>
              <a:t>is one that can infect either boot sectors or applications.</a:t>
            </a:r>
          </a:p>
          <a:p>
            <a:r>
              <a:rPr lang="en-US" dirty="0"/>
              <a:t>Such a virus typically has two parts, one for each type. When it infects an executable, it acts as an executable infector; when it infects a boot sector, it works as a boot sector infector.</a:t>
            </a:r>
          </a:p>
        </p:txBody>
      </p:sp>
    </p:spTree>
    <p:extLst>
      <p:ext uri="{BB962C8B-B14F-4D97-AF65-F5344CB8AC3E}">
        <p14:creationId xmlns:p14="http://schemas.microsoft.com/office/powerpoint/2010/main" val="18918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TSR Viruses</a:t>
            </a:r>
            <a:endParaRPr lang="en-US" dirty="0"/>
          </a:p>
        </p:txBody>
      </p:sp>
      <p:sp>
        <p:nvSpPr>
          <p:cNvPr id="3" name="Content Placeholder 2"/>
          <p:cNvSpPr>
            <a:spLocks noGrp="1"/>
          </p:cNvSpPr>
          <p:nvPr>
            <p:ph idx="1"/>
          </p:nvPr>
        </p:nvSpPr>
        <p:spPr/>
        <p:txBody>
          <a:bodyPr/>
          <a:lstStyle/>
          <a:p>
            <a:r>
              <a:rPr lang="en-US" dirty="0"/>
              <a:t>A </a:t>
            </a:r>
            <a:r>
              <a:rPr lang="en-US" i="1" dirty="0"/>
              <a:t>terminate and stay resident </a:t>
            </a:r>
            <a:r>
              <a:rPr lang="en-US" dirty="0"/>
              <a:t>(TSR) virus is one that stays active (resident) in memory after the application (or bootstrapping, or disk mounting) has terminated.</a:t>
            </a:r>
          </a:p>
          <a:p>
            <a:r>
              <a:rPr lang="en-US" dirty="0"/>
              <a:t>TSR viruses can be boot sector infectors or executable infectors. </a:t>
            </a:r>
            <a:r>
              <a:rPr lang="en-US" dirty="0" err="1"/>
              <a:t>Eg</a:t>
            </a:r>
            <a:r>
              <a:rPr lang="en-US" dirty="0"/>
              <a:t> – Brain Virus</a:t>
            </a:r>
          </a:p>
        </p:txBody>
      </p:sp>
    </p:spTree>
    <p:extLst>
      <p:ext uri="{BB962C8B-B14F-4D97-AF65-F5344CB8AC3E}">
        <p14:creationId xmlns:p14="http://schemas.microsoft.com/office/powerpoint/2010/main" val="404913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Stealth Viruses</a:t>
            </a:r>
            <a:endParaRPr lang="en-US" dirty="0"/>
          </a:p>
        </p:txBody>
      </p:sp>
      <p:sp>
        <p:nvSpPr>
          <p:cNvPr id="3" name="Content Placeholder 2"/>
          <p:cNvSpPr>
            <a:spLocks noGrp="1"/>
          </p:cNvSpPr>
          <p:nvPr>
            <p:ph idx="1"/>
          </p:nvPr>
        </p:nvSpPr>
        <p:spPr/>
        <p:txBody>
          <a:bodyPr/>
          <a:lstStyle/>
          <a:p>
            <a:r>
              <a:rPr lang="en-US" i="1" dirty="0"/>
              <a:t>Stealth </a:t>
            </a:r>
            <a:r>
              <a:rPr lang="en-US" dirty="0"/>
              <a:t>viruses are viruses that conceal the infection of files.</a:t>
            </a:r>
          </a:p>
          <a:p>
            <a:r>
              <a:rPr lang="en-US" dirty="0"/>
              <a:t>Example - The Stealth virus (also called the IDF virus or the 4096 virus) is an executable infector. It modifies the DOS service interrupt handler (rather than the interrupt vector; this way, checking the values in the interrupt vector will not reveal the presence of the virus).</a:t>
            </a:r>
          </a:p>
        </p:txBody>
      </p:sp>
    </p:spTree>
    <p:extLst>
      <p:ext uri="{BB962C8B-B14F-4D97-AF65-F5344CB8AC3E}">
        <p14:creationId xmlns:p14="http://schemas.microsoft.com/office/powerpoint/2010/main" val="184157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Polymorphic Viruses</a:t>
            </a:r>
            <a:endParaRPr lang="en-US" dirty="0"/>
          </a:p>
        </p:txBody>
      </p:sp>
      <p:sp>
        <p:nvSpPr>
          <p:cNvPr id="3" name="Content Placeholder 2"/>
          <p:cNvSpPr>
            <a:spLocks noGrp="1"/>
          </p:cNvSpPr>
          <p:nvPr>
            <p:ph idx="1"/>
          </p:nvPr>
        </p:nvSpPr>
        <p:spPr/>
        <p:txBody>
          <a:bodyPr>
            <a:normAutofit/>
          </a:bodyPr>
          <a:lstStyle/>
          <a:p>
            <a:r>
              <a:rPr lang="en-US" i="1" dirty="0"/>
              <a:t>A polymorphi</a:t>
            </a:r>
            <a:r>
              <a:rPr lang="en-US" dirty="0"/>
              <a:t>c virus is a virus that changes its form each time it inserts itself into another program.</a:t>
            </a:r>
          </a:p>
          <a:p>
            <a:endParaRPr lang="en-US" dirty="0"/>
          </a:p>
          <a:p>
            <a:r>
              <a:rPr lang="en-US" b="1" dirty="0"/>
              <a:t>Macro Viruses</a:t>
            </a:r>
          </a:p>
          <a:p>
            <a:r>
              <a:rPr lang="en-US" dirty="0"/>
              <a:t>A </a:t>
            </a:r>
            <a:r>
              <a:rPr lang="en-US" i="1" dirty="0"/>
              <a:t>macro </a:t>
            </a:r>
            <a:r>
              <a:rPr lang="en-US" dirty="0"/>
              <a:t>virus is a virus composed of a sequence of instructions that is interpreted, rather than executed directly.</a:t>
            </a:r>
          </a:p>
          <a:p>
            <a:r>
              <a:rPr lang="en-US" dirty="0"/>
              <a:t>For example, a spreadsheet virus executes when the spreadsheet interprets these instructions. If the macro language allows the macro to access files or other systems, the virus can access them, too.</a:t>
            </a:r>
          </a:p>
        </p:txBody>
      </p:sp>
    </p:spTree>
    <p:extLst>
      <p:ext uri="{BB962C8B-B14F-4D97-AF65-F5344CB8AC3E}">
        <p14:creationId xmlns:p14="http://schemas.microsoft.com/office/powerpoint/2010/main" val="202241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Worms</a:t>
            </a:r>
            <a:endParaRPr lang="en-US" dirty="0"/>
          </a:p>
        </p:txBody>
      </p:sp>
      <p:sp>
        <p:nvSpPr>
          <p:cNvPr id="3" name="Content Placeholder 2"/>
          <p:cNvSpPr>
            <a:spLocks noGrp="1"/>
          </p:cNvSpPr>
          <p:nvPr>
            <p:ph idx="1"/>
          </p:nvPr>
        </p:nvSpPr>
        <p:spPr/>
        <p:txBody>
          <a:bodyPr/>
          <a:lstStyle/>
          <a:p>
            <a:r>
              <a:rPr lang="en-US" dirty="0"/>
              <a:t>A computer virus infects other programs. A variant of the virus is a program that spreads from computer to computer, spawning copies of itself on each one.</a:t>
            </a:r>
          </a:p>
          <a:p>
            <a:r>
              <a:rPr lang="en-US" dirty="0"/>
              <a:t>A </a:t>
            </a:r>
            <a:r>
              <a:rPr lang="en-US" i="1" dirty="0"/>
              <a:t>computer worm </a:t>
            </a:r>
            <a:r>
              <a:rPr lang="en-US" dirty="0"/>
              <a:t>is a program that copies itself from one computer to another.</a:t>
            </a:r>
          </a:p>
        </p:txBody>
      </p:sp>
    </p:spTree>
    <p:extLst>
      <p:ext uri="{BB962C8B-B14F-4D97-AF65-F5344CB8AC3E}">
        <p14:creationId xmlns:p14="http://schemas.microsoft.com/office/powerpoint/2010/main" val="261789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forms of malicious Logic</a:t>
            </a:r>
          </a:p>
        </p:txBody>
      </p:sp>
      <p:sp>
        <p:nvSpPr>
          <p:cNvPr id="3" name="Content Placeholder 2"/>
          <p:cNvSpPr>
            <a:spLocks noGrp="1"/>
          </p:cNvSpPr>
          <p:nvPr>
            <p:ph idx="1"/>
          </p:nvPr>
        </p:nvSpPr>
        <p:spPr/>
        <p:txBody>
          <a:bodyPr/>
          <a:lstStyle/>
          <a:p>
            <a:r>
              <a:rPr lang="en-US" b="1" dirty="0"/>
              <a:t>Rabbits and Bacteria</a:t>
            </a:r>
          </a:p>
          <a:p>
            <a:r>
              <a:rPr lang="en-US" dirty="0"/>
              <a:t>Some malicious logic multiplies so rapidly that resources become exhausted. This creates a denial of service attack.</a:t>
            </a:r>
          </a:p>
          <a:p>
            <a:r>
              <a:rPr lang="en-US" dirty="0"/>
              <a:t>A </a:t>
            </a:r>
            <a:r>
              <a:rPr lang="en-US" i="1" dirty="0"/>
              <a:t>bacterium </a:t>
            </a:r>
            <a:r>
              <a:rPr lang="en-US" dirty="0"/>
              <a:t>or a </a:t>
            </a:r>
            <a:r>
              <a:rPr lang="en-US" i="1" dirty="0"/>
              <a:t>rabbit </a:t>
            </a:r>
            <a:r>
              <a:rPr lang="en-US" dirty="0"/>
              <a:t>is a program that absorbs all of some class of resource.</a:t>
            </a:r>
          </a:p>
          <a:p>
            <a:r>
              <a:rPr lang="en-US" b="1" dirty="0"/>
              <a:t>Logic Bombs</a:t>
            </a:r>
          </a:p>
          <a:p>
            <a:r>
              <a:rPr lang="en-US" dirty="0"/>
              <a:t>A </a:t>
            </a:r>
            <a:r>
              <a:rPr lang="en-US" i="1" dirty="0"/>
              <a:t>logic bomb </a:t>
            </a:r>
            <a:r>
              <a:rPr lang="en-US" dirty="0"/>
              <a:t>is a program that performs an action that violates the security policy when some external event occurs</a:t>
            </a:r>
          </a:p>
        </p:txBody>
      </p:sp>
    </p:spTree>
    <p:extLst>
      <p:ext uri="{BB962C8B-B14F-4D97-AF65-F5344CB8AC3E}">
        <p14:creationId xmlns:p14="http://schemas.microsoft.com/office/powerpoint/2010/main" val="287654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0B3FDF7-6E3E-4DD3-A841-9BE29CE642B5}"/>
              </a:ext>
            </a:extLst>
          </p:cNvPr>
          <p:cNvSpPr>
            <a:spLocks noGrp="1"/>
          </p:cNvSpPr>
          <p:nvPr>
            <p:ph type="title"/>
          </p:nvPr>
        </p:nvSpPr>
        <p:spPr>
          <a:xfrm>
            <a:off x="1524000" y="0"/>
            <a:ext cx="9144000" cy="1143000"/>
          </a:xfrm>
        </p:spPr>
        <p:txBody>
          <a:bodyPr/>
          <a:lstStyle/>
          <a:p>
            <a:endParaRPr lang="en-IN" altLang="en-US"/>
          </a:p>
        </p:txBody>
      </p:sp>
      <p:pic>
        <p:nvPicPr>
          <p:cNvPr id="10243" name="Picture 2">
            <a:extLst>
              <a:ext uri="{FF2B5EF4-FFF2-40B4-BE49-F238E27FC236}">
                <a16:creationId xmlns:a16="http://schemas.microsoft.com/office/drawing/2014/main" id="{B065B1AE-F318-47A4-BBDA-C40510AF6D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
            <a:ext cx="9144000" cy="6715125"/>
          </a:xfrm>
          <a:noFill/>
        </p:spPr>
      </p:pic>
    </p:spTree>
    <p:extLst>
      <p:ext uri="{BB962C8B-B14F-4D97-AF65-F5344CB8AC3E}">
        <p14:creationId xmlns:p14="http://schemas.microsoft.com/office/powerpoint/2010/main" val="39862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498B041F-4F9B-412F-8678-C10527151705}"/>
              </a:ext>
            </a:extLst>
          </p:cNvPr>
          <p:cNvSpPr>
            <a:spLocks noGrp="1"/>
          </p:cNvSpPr>
          <p:nvPr>
            <p:ph idx="1"/>
          </p:nvPr>
        </p:nvSpPr>
        <p:spPr>
          <a:xfrm>
            <a:off x="2166938" y="1285876"/>
            <a:ext cx="8229600" cy="4525963"/>
          </a:xfrm>
        </p:spPr>
        <p:txBody>
          <a:bodyPr/>
          <a:lstStyle/>
          <a:p>
            <a:pPr algn="ctr">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IN" altLang="en-US" b="1">
                <a:latin typeface="Times New Roman" panose="02020603050405020304" pitchFamily="18" charset="0"/>
                <a:cs typeface="Times New Roman" panose="02020603050405020304" pitchFamily="18" charset="0"/>
              </a:rPr>
              <a:t>Vulnerability analysis</a:t>
            </a:r>
            <a:endParaRPr lang="en-IN" altLang="en-US"/>
          </a:p>
        </p:txBody>
      </p:sp>
    </p:spTree>
    <p:extLst>
      <p:ext uri="{BB962C8B-B14F-4D97-AF65-F5344CB8AC3E}">
        <p14:creationId xmlns:p14="http://schemas.microsoft.com/office/powerpoint/2010/main" val="272149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Malicious logic</a:t>
            </a:r>
          </a:p>
          <a:p>
            <a:r>
              <a:rPr lang="en-US" dirty="0"/>
              <a:t>Vulnerability analysis</a:t>
            </a:r>
          </a:p>
          <a:p>
            <a:r>
              <a:rPr lang="en-US" dirty="0"/>
              <a:t>Auditing</a:t>
            </a:r>
          </a:p>
          <a:p>
            <a:r>
              <a:rPr lang="en-US" dirty="0"/>
              <a:t>Intrusion detection </a:t>
            </a:r>
          </a:p>
          <a:p>
            <a:r>
              <a:rPr lang="en-US" dirty="0"/>
              <a:t>Applications: Network security, operating system security, user security, program security</a:t>
            </a:r>
          </a:p>
          <a:p>
            <a:r>
              <a:rPr lang="en-US" dirty="0"/>
              <a:t>Special Topics: Data privacy, introduction to digital forensics, enterprise security specification.</a:t>
            </a:r>
          </a:p>
        </p:txBody>
      </p:sp>
    </p:spTree>
    <p:extLst>
      <p:ext uri="{BB962C8B-B14F-4D97-AF65-F5344CB8AC3E}">
        <p14:creationId xmlns:p14="http://schemas.microsoft.com/office/powerpoint/2010/main" val="72034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BB7C1D0-FCFE-47F3-8A4A-20E0CEAE5A16}"/>
              </a:ext>
            </a:extLst>
          </p:cNvPr>
          <p:cNvSpPr>
            <a:spLocks noGrp="1"/>
          </p:cNvSpPr>
          <p:nvPr>
            <p:ph type="title"/>
          </p:nvPr>
        </p:nvSpPr>
        <p:spPr>
          <a:xfrm>
            <a:off x="1524000" y="1"/>
            <a:ext cx="9144000" cy="714375"/>
          </a:xfrm>
        </p:spPr>
        <p:txBody>
          <a:bodyPr/>
          <a:lstStyle/>
          <a:p>
            <a:r>
              <a:rPr lang="en-IN" altLang="en-US" b="1">
                <a:latin typeface="Times New Roman" panose="02020603050405020304" pitchFamily="18" charset="0"/>
                <a:cs typeface="Times New Roman" panose="02020603050405020304" pitchFamily="18" charset="0"/>
              </a:rPr>
              <a:t>Vulnerability analysis</a:t>
            </a:r>
            <a:endParaRPr lang="en-IN" altLang="en-US" b="1"/>
          </a:p>
        </p:txBody>
      </p:sp>
      <p:sp>
        <p:nvSpPr>
          <p:cNvPr id="12291" name="Content Placeholder 2">
            <a:extLst>
              <a:ext uri="{FF2B5EF4-FFF2-40B4-BE49-F238E27FC236}">
                <a16:creationId xmlns:a16="http://schemas.microsoft.com/office/drawing/2014/main" id="{0039765F-1742-4FE7-9F0A-2B5634C549EC}"/>
              </a:ext>
            </a:extLst>
          </p:cNvPr>
          <p:cNvSpPr>
            <a:spLocks noGrp="1"/>
          </p:cNvSpPr>
          <p:nvPr>
            <p:ph idx="1"/>
          </p:nvPr>
        </p:nvSpPr>
        <p:spPr>
          <a:xfrm>
            <a:off x="1524000" y="714376"/>
            <a:ext cx="9144000" cy="6143625"/>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A vulnerability assessment is the process of identifying, quantifying, and prioritizing the vulnerabilities in a system.</a:t>
            </a:r>
          </a:p>
          <a:p>
            <a:pPr algn="just">
              <a:lnSpc>
                <a:spcPct val="150000"/>
              </a:lnSpc>
            </a:pPr>
            <a:r>
              <a:rPr lang="en-IN" altLang="en-US">
                <a:latin typeface="Times New Roman" panose="02020603050405020304" pitchFamily="18" charset="0"/>
                <a:cs typeface="Times New Roman" panose="02020603050405020304" pitchFamily="18" charset="0"/>
              </a:rPr>
              <a:t>A vulnerability analysis is a review that focuses on security-relevant issues that either moderately or severely impact the security of the product or system.</a:t>
            </a:r>
          </a:p>
        </p:txBody>
      </p:sp>
    </p:spTree>
    <p:extLst>
      <p:ext uri="{BB962C8B-B14F-4D97-AF65-F5344CB8AC3E}">
        <p14:creationId xmlns:p14="http://schemas.microsoft.com/office/powerpoint/2010/main" val="217242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1D3F1F1E-7D2E-47CB-8776-9EDB62C6A6AC}"/>
              </a:ext>
            </a:extLst>
          </p:cNvPr>
          <p:cNvSpPr>
            <a:spLocks noGrp="1"/>
          </p:cNvSpPr>
          <p:nvPr>
            <p:ph idx="1"/>
          </p:nvPr>
        </p:nvSpPr>
        <p:spPr>
          <a:xfrm>
            <a:off x="1524000" y="0"/>
            <a:ext cx="9144000" cy="6858000"/>
          </a:xfrm>
        </p:spPr>
        <p:txBody>
          <a:bodyPr/>
          <a:lstStyle/>
          <a:p>
            <a:pPr algn="ctr">
              <a:buFont typeface="Arial" panose="020B0604020202020204" pitchFamily="34" charset="0"/>
              <a:buNone/>
            </a:pPr>
            <a:r>
              <a:rPr lang="en-IN" altLang="en-US" b="1"/>
              <a:t>Steps to conducting a proper vulnerability assessment</a:t>
            </a:r>
          </a:p>
          <a:p>
            <a:pPr algn="just">
              <a:lnSpc>
                <a:spcPct val="150000"/>
              </a:lnSpc>
            </a:pPr>
            <a:r>
              <a:rPr lang="en-IN" altLang="en-US">
                <a:latin typeface="Times New Roman" panose="02020603050405020304" pitchFamily="18" charset="0"/>
                <a:cs typeface="Times New Roman" panose="02020603050405020304" pitchFamily="18" charset="0"/>
              </a:rPr>
              <a:t>Identify where your most sensitive data is stored.</a:t>
            </a:r>
          </a:p>
          <a:p>
            <a:pPr algn="just">
              <a:lnSpc>
                <a:spcPct val="150000"/>
              </a:lnSpc>
            </a:pPr>
            <a:r>
              <a:rPr lang="en-IN" altLang="en-US">
                <a:latin typeface="Times New Roman" panose="02020603050405020304" pitchFamily="18" charset="0"/>
                <a:cs typeface="Times New Roman" panose="02020603050405020304" pitchFamily="18" charset="0"/>
              </a:rPr>
              <a:t>Uncover hidden sources of data.</a:t>
            </a:r>
          </a:p>
          <a:p>
            <a:pPr algn="just">
              <a:lnSpc>
                <a:spcPct val="150000"/>
              </a:lnSpc>
            </a:pPr>
            <a:r>
              <a:rPr lang="en-IN" altLang="en-US">
                <a:latin typeface="Times New Roman" panose="02020603050405020304" pitchFamily="18" charset="0"/>
                <a:cs typeface="Times New Roman" panose="02020603050405020304" pitchFamily="18" charset="0"/>
              </a:rPr>
              <a:t>Identify which servers run mission-critical applications.</a:t>
            </a:r>
          </a:p>
          <a:p>
            <a:pPr algn="just">
              <a:lnSpc>
                <a:spcPct val="150000"/>
              </a:lnSpc>
            </a:pPr>
            <a:r>
              <a:rPr lang="en-IN" altLang="en-US">
                <a:latin typeface="Times New Roman" panose="02020603050405020304" pitchFamily="18" charset="0"/>
                <a:cs typeface="Times New Roman" panose="02020603050405020304" pitchFamily="18" charset="0"/>
              </a:rPr>
              <a:t>Identify which systems and networks to access.</a:t>
            </a:r>
          </a:p>
          <a:p>
            <a:pPr algn="just">
              <a:lnSpc>
                <a:spcPct val="150000"/>
              </a:lnSpc>
            </a:pPr>
            <a:r>
              <a:rPr lang="en-IN" altLang="en-US">
                <a:latin typeface="Times New Roman" panose="02020603050405020304" pitchFamily="18" charset="0"/>
                <a:cs typeface="Times New Roman" panose="02020603050405020304" pitchFamily="18" charset="0"/>
              </a:rPr>
              <a:t>Review all ports and processes and check for misconfiguration.</a:t>
            </a:r>
          </a:p>
          <a:p>
            <a:endParaRPr lang="en-IN" altLang="en-US"/>
          </a:p>
        </p:txBody>
      </p:sp>
    </p:spTree>
    <p:extLst>
      <p:ext uri="{BB962C8B-B14F-4D97-AF65-F5344CB8AC3E}">
        <p14:creationId xmlns:p14="http://schemas.microsoft.com/office/powerpoint/2010/main" val="36494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0072887-742E-4E74-BE01-5A20CA17DDBD}"/>
              </a:ext>
            </a:extLst>
          </p:cNvPr>
          <p:cNvSpPr>
            <a:spLocks noGrp="1"/>
          </p:cNvSpPr>
          <p:nvPr>
            <p:ph type="title"/>
          </p:nvPr>
        </p:nvSpPr>
        <p:spPr>
          <a:xfrm>
            <a:off x="1524000" y="1"/>
            <a:ext cx="9144000" cy="714375"/>
          </a:xfrm>
        </p:spPr>
        <p:txBody>
          <a:bodyPr/>
          <a:lstStyle/>
          <a:p>
            <a:r>
              <a:rPr lang="en-IN" altLang="en-US" b="1">
                <a:latin typeface="Times New Roman" panose="02020603050405020304" pitchFamily="18" charset="0"/>
                <a:cs typeface="Times New Roman" panose="02020603050405020304" pitchFamily="18" charset="0"/>
              </a:rPr>
              <a:t>Steps to vulnerability analysis</a:t>
            </a:r>
          </a:p>
        </p:txBody>
      </p:sp>
      <p:pic>
        <p:nvPicPr>
          <p:cNvPr id="14339" name="Picture 2" descr="C:\Users\A\Desktop\unit 7 ppt\vulnerability-assessment-steps.jpg">
            <a:extLst>
              <a:ext uri="{FF2B5EF4-FFF2-40B4-BE49-F238E27FC236}">
                <a16:creationId xmlns:a16="http://schemas.microsoft.com/office/drawing/2014/main" id="{F2B9C2AB-33F2-48D1-AD4C-72097E398B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525588"/>
            <a:ext cx="9144000" cy="4521200"/>
          </a:xfrm>
          <a:noFill/>
        </p:spPr>
      </p:pic>
    </p:spTree>
    <p:extLst>
      <p:ext uri="{BB962C8B-B14F-4D97-AF65-F5344CB8AC3E}">
        <p14:creationId xmlns:p14="http://schemas.microsoft.com/office/powerpoint/2010/main" val="226741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CE733D7-0778-4D42-99DE-419F5696B102}"/>
              </a:ext>
            </a:extLst>
          </p:cNvPr>
          <p:cNvSpPr>
            <a:spLocks noGrp="1"/>
          </p:cNvSpPr>
          <p:nvPr>
            <p:ph type="title"/>
          </p:nvPr>
        </p:nvSpPr>
        <p:spPr>
          <a:xfrm>
            <a:off x="1524000" y="1"/>
            <a:ext cx="9144000" cy="714375"/>
          </a:xfrm>
        </p:spPr>
        <p:txBody>
          <a:bodyPr>
            <a:normAutofit fontScale="90000"/>
          </a:bodyPr>
          <a:lstStyle/>
          <a:p>
            <a:br>
              <a:rPr lang="en-IN" altLang="en-US"/>
            </a:br>
            <a:r>
              <a:rPr lang="en-IN" altLang="en-US" b="1">
                <a:latin typeface="Times New Roman" panose="02020603050405020304" pitchFamily="18" charset="0"/>
                <a:cs typeface="Times New Roman" panose="02020603050405020304" pitchFamily="18" charset="0"/>
              </a:rPr>
              <a:t>Auditing</a:t>
            </a:r>
            <a:br>
              <a:rPr lang="en-IN" altLang="en-US"/>
            </a:br>
            <a:endParaRPr lang="en-IN" altLang="en-US"/>
          </a:p>
        </p:txBody>
      </p:sp>
      <p:sp>
        <p:nvSpPr>
          <p:cNvPr id="15363" name="Content Placeholder 2">
            <a:extLst>
              <a:ext uri="{FF2B5EF4-FFF2-40B4-BE49-F238E27FC236}">
                <a16:creationId xmlns:a16="http://schemas.microsoft.com/office/drawing/2014/main" id="{01265803-E8FA-4A39-B87C-6CF9D23BDDBB}"/>
              </a:ext>
            </a:extLst>
          </p:cNvPr>
          <p:cNvSpPr>
            <a:spLocks noGrp="1"/>
          </p:cNvSpPr>
          <p:nvPr>
            <p:ph idx="1"/>
          </p:nvPr>
        </p:nvSpPr>
        <p:spPr>
          <a:xfrm>
            <a:off x="1524000" y="714376"/>
            <a:ext cx="9144000" cy="6143625"/>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An information technology audit, or information systems audit, is an examination of the management controls within an Information technology infrastructure and business applications.</a:t>
            </a:r>
          </a:p>
        </p:txBody>
      </p:sp>
    </p:spTree>
    <p:extLst>
      <p:ext uri="{BB962C8B-B14F-4D97-AF65-F5344CB8AC3E}">
        <p14:creationId xmlns:p14="http://schemas.microsoft.com/office/powerpoint/2010/main" val="146176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esktop\unit 7 ppt\bul996-1-audit-levels.jpg">
            <a:extLst>
              <a:ext uri="{FF2B5EF4-FFF2-40B4-BE49-F238E27FC236}">
                <a16:creationId xmlns:a16="http://schemas.microsoft.com/office/drawing/2014/main" id="{E2DC082E-92D5-4759-88FB-31B6D9EED0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4160846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9DC7F50-6D04-4AB6-AE97-F36CC7C08A26}"/>
              </a:ext>
            </a:extLst>
          </p:cNvPr>
          <p:cNvSpPr>
            <a:spLocks noGrp="1"/>
          </p:cNvSpPr>
          <p:nvPr>
            <p:ph type="title"/>
          </p:nvPr>
        </p:nvSpPr>
        <p:spPr>
          <a:xfrm>
            <a:off x="1524000" y="1"/>
            <a:ext cx="9144000" cy="714375"/>
          </a:xfrm>
        </p:spPr>
        <p:txBody>
          <a:bodyPr>
            <a:normAutofit fontScale="90000"/>
          </a:bodyPr>
          <a:lstStyle/>
          <a:p>
            <a:br>
              <a:rPr lang="en-IN" altLang="en-US"/>
            </a:br>
            <a:r>
              <a:rPr lang="en-IN" altLang="en-US" b="1">
                <a:latin typeface="Times New Roman" panose="02020603050405020304" pitchFamily="18" charset="0"/>
                <a:cs typeface="Times New Roman" panose="02020603050405020304" pitchFamily="18" charset="0"/>
              </a:rPr>
              <a:t>IT Audit strategies</a:t>
            </a:r>
            <a:br>
              <a:rPr lang="en-IN" altLang="en-US"/>
            </a:br>
            <a:endParaRPr lang="en-IN" altLang="en-US"/>
          </a:p>
        </p:txBody>
      </p:sp>
      <p:sp>
        <p:nvSpPr>
          <p:cNvPr id="17411" name="Content Placeholder 2">
            <a:extLst>
              <a:ext uri="{FF2B5EF4-FFF2-40B4-BE49-F238E27FC236}">
                <a16:creationId xmlns:a16="http://schemas.microsoft.com/office/drawing/2014/main" id="{DD1D4ACE-6FEF-4A33-8058-C49E8D5171AD}"/>
              </a:ext>
            </a:extLst>
          </p:cNvPr>
          <p:cNvSpPr>
            <a:spLocks noGrp="1"/>
          </p:cNvSpPr>
          <p:nvPr>
            <p:ph idx="1"/>
          </p:nvPr>
        </p:nvSpPr>
        <p:spPr>
          <a:xfrm>
            <a:off x="1524000" y="714376"/>
            <a:ext cx="9144000" cy="6143625"/>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Review IT organizational structure.</a:t>
            </a:r>
          </a:p>
          <a:p>
            <a:pPr algn="just">
              <a:lnSpc>
                <a:spcPct val="150000"/>
              </a:lnSpc>
            </a:pPr>
            <a:r>
              <a:rPr lang="en-IN" altLang="en-US">
                <a:latin typeface="Times New Roman" panose="02020603050405020304" pitchFamily="18" charset="0"/>
                <a:cs typeface="Times New Roman" panose="02020603050405020304" pitchFamily="18" charset="0"/>
              </a:rPr>
              <a:t>Review IT policies and procedures.</a:t>
            </a:r>
          </a:p>
          <a:p>
            <a:pPr algn="just">
              <a:lnSpc>
                <a:spcPct val="150000"/>
              </a:lnSpc>
            </a:pPr>
            <a:r>
              <a:rPr lang="en-IN" altLang="en-US">
                <a:latin typeface="Times New Roman" panose="02020603050405020304" pitchFamily="18" charset="0"/>
                <a:cs typeface="Times New Roman" panose="02020603050405020304" pitchFamily="18" charset="0"/>
              </a:rPr>
              <a:t>Review IT standards.</a:t>
            </a:r>
          </a:p>
          <a:p>
            <a:pPr algn="just">
              <a:lnSpc>
                <a:spcPct val="150000"/>
              </a:lnSpc>
            </a:pPr>
            <a:r>
              <a:rPr lang="en-IN" altLang="en-US">
                <a:latin typeface="Times New Roman" panose="02020603050405020304" pitchFamily="18" charset="0"/>
                <a:cs typeface="Times New Roman" panose="02020603050405020304" pitchFamily="18" charset="0"/>
              </a:rPr>
              <a:t>Review IT documentation.</a:t>
            </a:r>
          </a:p>
          <a:p>
            <a:pPr algn="just">
              <a:lnSpc>
                <a:spcPct val="150000"/>
              </a:lnSpc>
            </a:pPr>
            <a:r>
              <a:rPr lang="en-IN" altLang="en-US">
                <a:latin typeface="Times New Roman" panose="02020603050405020304" pitchFamily="18" charset="0"/>
                <a:cs typeface="Times New Roman" panose="02020603050405020304" pitchFamily="18" charset="0"/>
              </a:rPr>
              <a:t>Review the organization's BIA.</a:t>
            </a:r>
          </a:p>
          <a:p>
            <a:pPr algn="just">
              <a:lnSpc>
                <a:spcPct val="150000"/>
              </a:lnSpc>
            </a:pPr>
            <a:r>
              <a:rPr lang="en-IN" altLang="en-US">
                <a:latin typeface="Times New Roman" panose="02020603050405020304" pitchFamily="18" charset="0"/>
                <a:cs typeface="Times New Roman" panose="02020603050405020304" pitchFamily="18" charset="0"/>
              </a:rPr>
              <a:t>Interview the appropriate personnel.</a:t>
            </a:r>
          </a:p>
          <a:p>
            <a:pPr algn="just">
              <a:lnSpc>
                <a:spcPct val="150000"/>
              </a:lnSpc>
            </a:pPr>
            <a:r>
              <a:rPr lang="en-IN" altLang="en-US">
                <a:latin typeface="Times New Roman" panose="02020603050405020304" pitchFamily="18" charset="0"/>
                <a:cs typeface="Times New Roman" panose="02020603050405020304" pitchFamily="18" charset="0"/>
              </a:rPr>
              <a:t>Observe the processes and employee performance.</a:t>
            </a:r>
          </a:p>
          <a:p>
            <a:endParaRPr lang="en-IN" altLang="en-US"/>
          </a:p>
        </p:txBody>
      </p:sp>
    </p:spTree>
    <p:extLst>
      <p:ext uri="{BB962C8B-B14F-4D97-AF65-F5344CB8AC3E}">
        <p14:creationId xmlns:p14="http://schemas.microsoft.com/office/powerpoint/2010/main" val="3488090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C12896B8-A155-4583-9C86-60BAA451F9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49464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C336D4FA-3F7F-4033-B48B-88C639F3118C}"/>
              </a:ext>
            </a:extLst>
          </p:cNvPr>
          <p:cNvSpPr>
            <a:spLocks noGrp="1"/>
          </p:cNvSpPr>
          <p:nvPr>
            <p:ph idx="1"/>
          </p:nvPr>
        </p:nvSpPr>
        <p:spPr/>
        <p:txBody>
          <a:bodyPr/>
          <a:lstStyle/>
          <a:p>
            <a:pPr>
              <a:buFont typeface="Arial" panose="020B0604020202020204" pitchFamily="34" charset="0"/>
              <a:buNone/>
            </a:pPr>
            <a:endParaRPr lang="en-IN" altLang="en-US"/>
          </a:p>
          <a:p>
            <a:pPr>
              <a:buFont typeface="Arial" panose="020B0604020202020204" pitchFamily="34" charset="0"/>
              <a:buNone/>
            </a:pPr>
            <a:endParaRPr lang="en-IN" altLang="en-US"/>
          </a:p>
          <a:p>
            <a:pPr algn="ctr">
              <a:buFont typeface="Arial" panose="020B0604020202020204" pitchFamily="34" charset="0"/>
              <a:buNone/>
            </a:pPr>
            <a:r>
              <a:rPr lang="en-IN" altLang="en-US" b="1">
                <a:latin typeface="Times New Roman" panose="02020603050405020304" pitchFamily="18" charset="0"/>
                <a:cs typeface="Times New Roman" panose="02020603050405020304" pitchFamily="18" charset="0"/>
              </a:rPr>
              <a:t>Intrusion Detection System</a:t>
            </a:r>
          </a:p>
        </p:txBody>
      </p:sp>
    </p:spTree>
    <p:extLst>
      <p:ext uri="{BB962C8B-B14F-4D97-AF65-F5344CB8AC3E}">
        <p14:creationId xmlns:p14="http://schemas.microsoft.com/office/powerpoint/2010/main" val="3055576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F073CA12-90CE-48B7-9349-104349250281}"/>
              </a:ext>
            </a:extLst>
          </p:cNvPr>
          <p:cNvSpPr>
            <a:spLocks noGrp="1"/>
          </p:cNvSpPr>
          <p:nvPr>
            <p:ph idx="1"/>
          </p:nvPr>
        </p:nvSpPr>
        <p:spPr>
          <a:xfrm>
            <a:off x="1524000" y="0"/>
            <a:ext cx="9144000" cy="6858000"/>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An intrusion detection system is a device or software application that monitors a network or systems for malicious activity or policy violations. </a:t>
            </a:r>
          </a:p>
          <a:p>
            <a:pPr algn="just">
              <a:lnSpc>
                <a:spcPct val="150000"/>
              </a:lnSpc>
            </a:pPr>
            <a:r>
              <a:rPr lang="en-IN" altLang="en-US">
                <a:latin typeface="Times New Roman" panose="02020603050405020304" pitchFamily="18" charset="0"/>
                <a:cs typeface="Times New Roman" panose="02020603050405020304" pitchFamily="18" charset="0"/>
              </a:rPr>
              <a:t>Any intrusion activity or violation is typically reported either to an administrator or collected centrally using a security information and event management system.</a:t>
            </a:r>
          </a:p>
        </p:txBody>
      </p:sp>
    </p:spTree>
    <p:extLst>
      <p:ext uri="{BB962C8B-B14F-4D97-AF65-F5344CB8AC3E}">
        <p14:creationId xmlns:p14="http://schemas.microsoft.com/office/powerpoint/2010/main" val="72273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60DF9351-2FC1-46E3-BE6F-C0C210ABD8B0}"/>
              </a:ext>
            </a:extLst>
          </p:cNvPr>
          <p:cNvSpPr>
            <a:spLocks noGrp="1"/>
          </p:cNvSpPr>
          <p:nvPr>
            <p:ph idx="1"/>
          </p:nvPr>
        </p:nvSpPr>
        <p:spPr>
          <a:xfrm>
            <a:off x="1524000" y="0"/>
            <a:ext cx="9144000" cy="6858000"/>
          </a:xfrm>
        </p:spPr>
        <p:txBody>
          <a:bodyPr/>
          <a:lstStyle/>
          <a:p>
            <a:pPr algn="just"/>
            <a:r>
              <a:rPr lang="en-IN" altLang="en-US">
                <a:latin typeface="Times New Roman" panose="02020603050405020304" pitchFamily="18" charset="0"/>
                <a:cs typeface="Times New Roman" panose="02020603050405020304" pitchFamily="18" charset="0"/>
              </a:rPr>
              <a:t>Intrusion detection systems primarily use two key intrusion detection methods: </a:t>
            </a:r>
            <a:r>
              <a:rPr lang="en-IN" altLang="en-US" b="1">
                <a:latin typeface="Times New Roman" panose="02020603050405020304" pitchFamily="18" charset="0"/>
                <a:cs typeface="Times New Roman" panose="02020603050405020304" pitchFamily="18" charset="0"/>
              </a:rPr>
              <a:t>signature-based intrusion detection and anomaly-based intrusion detection</a:t>
            </a:r>
            <a:endParaRPr lang="en-IN" altLang="en-US">
              <a:latin typeface="Times New Roman" panose="02020603050405020304" pitchFamily="18" charset="0"/>
              <a:cs typeface="Times New Roman" panose="02020603050405020304" pitchFamily="18" charset="0"/>
            </a:endParaRPr>
          </a:p>
          <a:p>
            <a:pPr algn="just"/>
            <a:r>
              <a:rPr lang="en-IN" altLang="en-US">
                <a:latin typeface="Times New Roman" panose="02020603050405020304" pitchFamily="18" charset="0"/>
                <a:cs typeface="Times New Roman" panose="02020603050405020304" pitchFamily="18" charset="0"/>
              </a:rPr>
              <a:t>A NIDS system operates at the network level and monitors traffic from all devices going in and out of the network. </a:t>
            </a:r>
          </a:p>
          <a:p>
            <a:pPr algn="just"/>
            <a:r>
              <a:rPr lang="en-IN" altLang="en-US">
                <a:latin typeface="Times New Roman" panose="02020603050405020304" pitchFamily="18" charset="0"/>
                <a:cs typeface="Times New Roman" panose="02020603050405020304" pitchFamily="18" charset="0"/>
              </a:rPr>
              <a:t>NIDS performs analysis on the traffic looking for patterns and abnormal behaviours upon which a warning is sent.</a:t>
            </a:r>
          </a:p>
        </p:txBody>
      </p:sp>
    </p:spTree>
    <p:extLst>
      <p:ext uri="{BB962C8B-B14F-4D97-AF65-F5344CB8AC3E}">
        <p14:creationId xmlns:p14="http://schemas.microsoft.com/office/powerpoint/2010/main" val="317564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logic</a:t>
            </a:r>
          </a:p>
        </p:txBody>
      </p:sp>
      <p:sp>
        <p:nvSpPr>
          <p:cNvPr id="3" name="Content Placeholder 2"/>
          <p:cNvSpPr>
            <a:spLocks noGrp="1"/>
          </p:cNvSpPr>
          <p:nvPr>
            <p:ph idx="1"/>
          </p:nvPr>
        </p:nvSpPr>
        <p:spPr/>
        <p:txBody>
          <a:bodyPr>
            <a:normAutofit/>
          </a:bodyPr>
          <a:lstStyle/>
          <a:p>
            <a:r>
              <a:rPr lang="en-US" i="1" dirty="0"/>
              <a:t>Malicious logic </a:t>
            </a:r>
            <a:r>
              <a:rPr lang="en-US" dirty="0"/>
              <a:t>is a set of instructions that cause a site’s</a:t>
            </a:r>
          </a:p>
          <a:p>
            <a:pPr marL="0" indent="0">
              <a:buNone/>
            </a:pPr>
            <a:r>
              <a:rPr lang="en-US" dirty="0"/>
              <a:t>security policy to be violated.</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26754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A\Desktop\unit 7 ppt\what-does-IDS-do.png">
            <a:extLst>
              <a:ext uri="{FF2B5EF4-FFF2-40B4-BE49-F238E27FC236}">
                <a16:creationId xmlns:a16="http://schemas.microsoft.com/office/drawing/2014/main" id="{1E298C76-EA6D-402F-B582-FCB505A9E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147419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Desktop\unit 7 ppt\what-is-IPS-1024x536.png">
            <a:extLst>
              <a:ext uri="{FF2B5EF4-FFF2-40B4-BE49-F238E27FC236}">
                <a16:creationId xmlns:a16="http://schemas.microsoft.com/office/drawing/2014/main" id="{F1D26103-B4BA-44B7-9B21-0803E290FE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1372011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A\Desktop\unit 7 ppt\Types-of-Intrusion-Detection-System.png">
            <a:extLst>
              <a:ext uri="{FF2B5EF4-FFF2-40B4-BE49-F238E27FC236}">
                <a16:creationId xmlns:a16="http://schemas.microsoft.com/office/drawing/2014/main" id="{6EF3BF8E-5A87-488D-9699-D1D06B561E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643688"/>
          </a:xfrm>
          <a:noFill/>
        </p:spPr>
      </p:pic>
    </p:spTree>
    <p:extLst>
      <p:ext uri="{BB962C8B-B14F-4D97-AF65-F5344CB8AC3E}">
        <p14:creationId xmlns:p14="http://schemas.microsoft.com/office/powerpoint/2010/main" val="66708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20253123-196B-49E3-BEAA-B4B007812997}"/>
              </a:ext>
            </a:extLst>
          </p:cNvPr>
          <p:cNvSpPr>
            <a:spLocks noGrp="1"/>
          </p:cNvSpPr>
          <p:nvPr>
            <p:ph idx="1"/>
          </p:nvPr>
        </p:nvSpPr>
        <p:spPr>
          <a:xfrm>
            <a:off x="1524000" y="714376"/>
            <a:ext cx="9144000" cy="6143625"/>
          </a:xfrm>
        </p:spPr>
        <p:txBody>
          <a:bodyPr/>
          <a:lstStyle/>
          <a:p>
            <a:pPr>
              <a:buFont typeface="Arial" panose="020B0604020202020204" pitchFamily="34" charset="0"/>
              <a:buNone/>
            </a:pPr>
            <a:endParaRPr lang="en-IN" altLang="en-US"/>
          </a:p>
          <a:p>
            <a:pPr>
              <a:buFont typeface="Arial" panose="020B0604020202020204" pitchFamily="34" charset="0"/>
              <a:buNone/>
            </a:pPr>
            <a:endParaRPr lang="en-IN" altLang="en-US"/>
          </a:p>
          <a:p>
            <a:pPr>
              <a:buFont typeface="Arial" panose="020B0604020202020204" pitchFamily="34" charset="0"/>
              <a:buNone/>
            </a:pPr>
            <a:endParaRPr lang="en-IN" altLang="en-US"/>
          </a:p>
          <a:p>
            <a:pPr algn="ctr">
              <a:buFont typeface="Arial" panose="020B0604020202020204" pitchFamily="34" charset="0"/>
              <a:buNone/>
            </a:pPr>
            <a:r>
              <a:rPr lang="en-IN" altLang="en-US" sz="3600" b="1">
                <a:latin typeface="Times New Roman" panose="02020603050405020304" pitchFamily="18" charset="0"/>
                <a:cs typeface="Times New Roman" panose="02020603050405020304" pitchFamily="18" charset="0"/>
              </a:rPr>
              <a:t>Network security</a:t>
            </a:r>
          </a:p>
        </p:txBody>
      </p:sp>
    </p:spTree>
    <p:extLst>
      <p:ext uri="{BB962C8B-B14F-4D97-AF65-F5344CB8AC3E}">
        <p14:creationId xmlns:p14="http://schemas.microsoft.com/office/powerpoint/2010/main" val="82357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3181A5DE-6606-424D-A25F-3BC49BCC645C}"/>
              </a:ext>
            </a:extLst>
          </p:cNvPr>
          <p:cNvSpPr>
            <a:spLocks noGrp="1"/>
          </p:cNvSpPr>
          <p:nvPr>
            <p:ph idx="1"/>
          </p:nvPr>
        </p:nvSpPr>
        <p:spPr>
          <a:xfrm>
            <a:off x="1524000" y="142876"/>
            <a:ext cx="9144000" cy="6715125"/>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Network security is a broad term that covers a multitude of technologies, devices and processes.</a:t>
            </a:r>
          </a:p>
          <a:p>
            <a:pPr algn="just">
              <a:lnSpc>
                <a:spcPct val="150000"/>
              </a:lnSpc>
            </a:pPr>
            <a:r>
              <a:rPr lang="en-IN" altLang="en-US">
                <a:latin typeface="Times New Roman" panose="02020603050405020304" pitchFamily="18" charset="0"/>
                <a:cs typeface="Times New Roman" panose="02020603050405020304" pitchFamily="18" charset="0"/>
              </a:rPr>
              <a:t> In its simplest term, it is a </a:t>
            </a:r>
            <a:r>
              <a:rPr lang="en-IN" altLang="en-US" b="1">
                <a:latin typeface="Times New Roman" panose="02020603050405020304" pitchFamily="18" charset="0"/>
                <a:cs typeface="Times New Roman" panose="02020603050405020304" pitchFamily="18" charset="0"/>
              </a:rPr>
              <a:t>set of rules and configurations designed to protect the integrity, confidentiality and accessibility of computer networks and data using</a:t>
            </a:r>
            <a:r>
              <a:rPr lang="en-IN" altLang="en-US">
                <a:latin typeface="Times New Roman" panose="02020603050405020304" pitchFamily="18" charset="0"/>
                <a:cs typeface="Times New Roman" panose="02020603050405020304" pitchFamily="18" charset="0"/>
              </a:rPr>
              <a:t> both software and hardware technologies.</a:t>
            </a:r>
          </a:p>
        </p:txBody>
      </p:sp>
    </p:spTree>
    <p:extLst>
      <p:ext uri="{BB962C8B-B14F-4D97-AF65-F5344CB8AC3E}">
        <p14:creationId xmlns:p14="http://schemas.microsoft.com/office/powerpoint/2010/main" val="226735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92B0E21D-0A8C-4938-98A5-856D1E5A1634}"/>
              </a:ext>
            </a:extLst>
          </p:cNvPr>
          <p:cNvSpPr>
            <a:spLocks noGrp="1"/>
          </p:cNvSpPr>
          <p:nvPr>
            <p:ph idx="1"/>
          </p:nvPr>
        </p:nvSpPr>
        <p:spPr>
          <a:xfrm>
            <a:off x="1524000" y="0"/>
            <a:ext cx="9144000" cy="6858000"/>
          </a:xfrm>
        </p:spPr>
        <p:txBody>
          <a:bodyPr/>
          <a:lstStyle/>
          <a:p>
            <a:pPr algn="ctr">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rPr>
              <a:t>Types of Network Security Protections</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Firewall. </a:t>
            </a:r>
          </a:p>
          <a:p>
            <a:pPr algn="just">
              <a:lnSpc>
                <a:spcPct val="150000"/>
              </a:lnSpc>
            </a:pPr>
            <a:r>
              <a:rPr lang="en-IN" altLang="en-US" dirty="0">
                <a:latin typeface="Times New Roman" panose="02020603050405020304" pitchFamily="18" charset="0"/>
                <a:cs typeface="Times New Roman" panose="02020603050405020304" pitchFamily="18" charset="0"/>
              </a:rPr>
              <a:t>Network Segmentation. </a:t>
            </a:r>
          </a:p>
          <a:p>
            <a:pPr algn="just">
              <a:lnSpc>
                <a:spcPct val="150000"/>
              </a:lnSpc>
            </a:pPr>
            <a:r>
              <a:rPr lang="en-IN" altLang="en-US" dirty="0">
                <a:latin typeface="Times New Roman" panose="02020603050405020304" pitchFamily="18" charset="0"/>
                <a:cs typeface="Times New Roman" panose="02020603050405020304" pitchFamily="18" charset="0"/>
              </a:rPr>
              <a:t>Remote Access VPN. </a:t>
            </a:r>
          </a:p>
          <a:p>
            <a:pPr algn="just">
              <a:lnSpc>
                <a:spcPct val="150000"/>
              </a:lnSpc>
            </a:pPr>
            <a:r>
              <a:rPr lang="en-IN" altLang="en-US" dirty="0">
                <a:latin typeface="Times New Roman" panose="02020603050405020304" pitchFamily="18" charset="0"/>
                <a:cs typeface="Times New Roman" panose="02020603050405020304" pitchFamily="18" charset="0"/>
              </a:rPr>
              <a:t>Email Security.</a:t>
            </a:r>
          </a:p>
          <a:p>
            <a:pPr algn="just">
              <a:lnSpc>
                <a:spcPct val="150000"/>
              </a:lnSpc>
            </a:pPr>
            <a:r>
              <a:rPr lang="en-IN" altLang="en-US" dirty="0">
                <a:latin typeface="Times New Roman" panose="02020603050405020304" pitchFamily="18" charset="0"/>
                <a:cs typeface="Times New Roman" panose="02020603050405020304" pitchFamily="18" charset="0"/>
              </a:rPr>
              <a:t>Data Loss Prevention (DLP)</a:t>
            </a:r>
          </a:p>
          <a:p>
            <a:pPr algn="just">
              <a:lnSpc>
                <a:spcPct val="150000"/>
              </a:lnSpc>
            </a:pPr>
            <a:r>
              <a:rPr lang="en-IN" altLang="en-US" dirty="0">
                <a:latin typeface="Times New Roman" panose="02020603050405020304" pitchFamily="18" charset="0"/>
                <a:cs typeface="Times New Roman" panose="02020603050405020304" pitchFamily="18" charset="0"/>
              </a:rPr>
              <a:t>Intrusion Prevention Systems (IPS) </a:t>
            </a:r>
          </a:p>
          <a:p>
            <a:pPr algn="just">
              <a:lnSpc>
                <a:spcPct val="150000"/>
              </a:lnSpc>
            </a:pPr>
            <a:r>
              <a:rPr lang="en-IN" altLang="en-US" dirty="0">
                <a:latin typeface="Times New Roman" panose="02020603050405020304" pitchFamily="18" charset="0"/>
                <a:cs typeface="Times New Roman" panose="02020603050405020304" pitchFamily="18" charset="0"/>
              </a:rPr>
              <a:t>Sandboxing. </a:t>
            </a:r>
          </a:p>
          <a:p>
            <a:endParaRPr lang="en-IN" altLang="en-US" dirty="0"/>
          </a:p>
        </p:txBody>
      </p:sp>
    </p:spTree>
    <p:extLst>
      <p:ext uri="{BB962C8B-B14F-4D97-AF65-F5344CB8AC3E}">
        <p14:creationId xmlns:p14="http://schemas.microsoft.com/office/powerpoint/2010/main" val="2676044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Firewall</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r>
              <a:rPr lang="en-US" dirty="0"/>
              <a:t>A firewall is a network security system that monitors and controls incoming and outgoing network traffic based on predetermined security rules. A firewall typically establishes a barrier between a trusted network and an untrusted network, such as the Internet.</a:t>
            </a:r>
          </a:p>
          <a:p>
            <a:pPr fontAlgn="base"/>
            <a:r>
              <a:rPr lang="en-US" dirty="0"/>
              <a:t>a defined set of security rules it accepts, rejects or drops that specific traffic.</a:t>
            </a:r>
          </a:p>
          <a:p>
            <a:pPr fontAlgn="base"/>
            <a:r>
              <a:rPr lang="en-US" b="1" dirty="0"/>
              <a:t>Accept :</a:t>
            </a:r>
            <a:r>
              <a:rPr lang="en-US" dirty="0"/>
              <a:t> allow the traffic</a:t>
            </a:r>
            <a:br>
              <a:rPr lang="en-US" dirty="0"/>
            </a:br>
            <a:r>
              <a:rPr lang="en-US" b="1" dirty="0"/>
              <a:t>Reject :</a:t>
            </a:r>
            <a:r>
              <a:rPr lang="en-US" dirty="0"/>
              <a:t> block the traffic but reply with an “unreachable error”</a:t>
            </a:r>
            <a:br>
              <a:rPr lang="en-US" dirty="0"/>
            </a:br>
            <a:r>
              <a:rPr lang="en-US" b="1" dirty="0"/>
              <a:t>Drop : </a:t>
            </a:r>
            <a:r>
              <a:rPr lang="en-US" dirty="0"/>
              <a:t>block the traffic with no reply</a:t>
            </a:r>
          </a:p>
          <a:p>
            <a:endParaRPr lang="en-US" dirty="0"/>
          </a:p>
        </p:txBody>
      </p:sp>
      <p:pic>
        <p:nvPicPr>
          <p:cNvPr id="4" name="Picture 3"/>
          <p:cNvPicPr>
            <a:picLocks noChangeAspect="1"/>
          </p:cNvPicPr>
          <p:nvPr/>
        </p:nvPicPr>
        <p:blipFill>
          <a:blip r:embed="rId2"/>
          <a:stretch>
            <a:fillRect/>
          </a:stretch>
        </p:blipFill>
        <p:spPr>
          <a:xfrm>
            <a:off x="6304548" y="261707"/>
            <a:ext cx="4486525" cy="2300274"/>
          </a:xfrm>
          <a:prstGeom prst="rect">
            <a:avLst/>
          </a:prstGeom>
        </p:spPr>
      </p:pic>
    </p:spTree>
    <p:extLst>
      <p:ext uri="{BB962C8B-B14F-4D97-AF65-F5344CB8AC3E}">
        <p14:creationId xmlns:p14="http://schemas.microsoft.com/office/powerpoint/2010/main" val="3408244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Network Segmentation</a:t>
            </a:r>
            <a:endParaRPr lang="en-US" dirty="0"/>
          </a:p>
        </p:txBody>
      </p:sp>
      <p:sp>
        <p:nvSpPr>
          <p:cNvPr id="3" name="Content Placeholder 2"/>
          <p:cNvSpPr>
            <a:spLocks noGrp="1"/>
          </p:cNvSpPr>
          <p:nvPr>
            <p:ph idx="1"/>
          </p:nvPr>
        </p:nvSpPr>
        <p:spPr/>
        <p:txBody>
          <a:bodyPr/>
          <a:lstStyle/>
          <a:p>
            <a:r>
              <a:rPr lang="en-US" dirty="0"/>
              <a:t>Network segmentation in computer networking is the act or practice of splitting a computer network into </a:t>
            </a:r>
            <a:r>
              <a:rPr lang="en-US" dirty="0" err="1"/>
              <a:t>subnetworks</a:t>
            </a:r>
            <a:r>
              <a:rPr lang="en-US" dirty="0"/>
              <a:t>, each being a network segment. Advantages of such splitting are primarily for boosting performance and improving security.</a:t>
            </a:r>
          </a:p>
          <a:p>
            <a:r>
              <a:rPr lang="en-US" dirty="0"/>
              <a:t>Example : Imagine a large bank with several branch offices. The bank's security policy restricts branch employees from accessing its financial reporting system. Network segmentation can enforce the security policy by preventing all branch traffic from reaching the financial system. And by reducing overall network traffic, the financial system will work better for the financial analysts who use it.</a:t>
            </a:r>
          </a:p>
        </p:txBody>
      </p:sp>
    </p:spTree>
    <p:extLst>
      <p:ext uri="{BB962C8B-B14F-4D97-AF65-F5344CB8AC3E}">
        <p14:creationId xmlns:p14="http://schemas.microsoft.com/office/powerpoint/2010/main" val="1484093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Remote Access VPN</a:t>
            </a:r>
            <a:endParaRPr lang="en-US" dirty="0"/>
          </a:p>
        </p:txBody>
      </p:sp>
      <p:sp>
        <p:nvSpPr>
          <p:cNvPr id="3" name="Content Placeholder 2"/>
          <p:cNvSpPr>
            <a:spLocks noGrp="1"/>
          </p:cNvSpPr>
          <p:nvPr>
            <p:ph idx="1"/>
          </p:nvPr>
        </p:nvSpPr>
        <p:spPr/>
        <p:txBody>
          <a:bodyPr/>
          <a:lstStyle/>
          <a:p>
            <a:r>
              <a:rPr lang="en-US" dirty="0"/>
              <a:t>In a Remote-access VPNs, individual hosts or clients, such as telecommuters, mobile users, and extranet consumers, are able to access a company network securely over the Internet. Each host typically has VPN client software loaded or uses a web-based client.</a:t>
            </a:r>
          </a:p>
          <a:p>
            <a:r>
              <a:rPr lang="en-US" dirty="0"/>
              <a:t>VPNs can be characterized as host-to-network </a:t>
            </a:r>
          </a:p>
        </p:txBody>
      </p:sp>
    </p:spTree>
    <p:extLst>
      <p:ext uri="{BB962C8B-B14F-4D97-AF65-F5344CB8AC3E}">
        <p14:creationId xmlns:p14="http://schemas.microsoft.com/office/powerpoint/2010/main" val="2615324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Email Security</a:t>
            </a:r>
            <a:endParaRPr lang="en-US" dirty="0"/>
          </a:p>
        </p:txBody>
      </p:sp>
      <p:sp>
        <p:nvSpPr>
          <p:cNvPr id="3" name="Content Placeholder 2"/>
          <p:cNvSpPr>
            <a:spLocks noGrp="1"/>
          </p:cNvSpPr>
          <p:nvPr>
            <p:ph idx="1"/>
          </p:nvPr>
        </p:nvSpPr>
        <p:spPr/>
        <p:txBody>
          <a:bodyPr/>
          <a:lstStyle/>
          <a:p>
            <a:r>
              <a:rPr lang="en-US" dirty="0"/>
              <a:t>Email security refers to various </a:t>
            </a:r>
            <a:r>
              <a:rPr lang="en-US" dirty="0" err="1">
                <a:hlinkClick r:id="rId2"/>
              </a:rPr>
              <a:t>cybersecurity</a:t>
            </a:r>
            <a:r>
              <a:rPr lang="en-US" dirty="0"/>
              <a:t> measures to secure the access and content of an email account or service.</a:t>
            </a:r>
          </a:p>
          <a:p>
            <a:r>
              <a:rPr lang="en-US" dirty="0"/>
              <a:t>Email security is important because malicious email is a popular medium for spreading </a:t>
            </a:r>
            <a:r>
              <a:rPr lang="en-US" dirty="0" err="1">
                <a:hlinkClick r:id="rId3"/>
              </a:rPr>
              <a:t>ransomware</a:t>
            </a:r>
            <a:r>
              <a:rPr lang="en-US" dirty="0"/>
              <a:t>, </a:t>
            </a:r>
            <a:r>
              <a:rPr lang="en-US" dirty="0">
                <a:hlinkClick r:id="rId4"/>
              </a:rPr>
              <a:t>spyware</a:t>
            </a:r>
            <a:r>
              <a:rPr lang="en-US" dirty="0"/>
              <a:t>, </a:t>
            </a:r>
            <a:r>
              <a:rPr lang="en-US" dirty="0">
                <a:hlinkClick r:id="rId5"/>
              </a:rPr>
              <a:t>worms</a:t>
            </a:r>
            <a:r>
              <a:rPr lang="en-US" dirty="0"/>
              <a:t>, </a:t>
            </a:r>
            <a:r>
              <a:rPr lang="en-US" dirty="0">
                <a:hlinkClick r:id="rId6"/>
              </a:rPr>
              <a:t>different types of malware</a:t>
            </a:r>
            <a:r>
              <a:rPr lang="en-US" dirty="0"/>
              <a:t>, </a:t>
            </a:r>
            <a:r>
              <a:rPr lang="en-US" dirty="0">
                <a:hlinkClick r:id="rId7"/>
              </a:rPr>
              <a:t>social engineering attacks</a:t>
            </a:r>
            <a:r>
              <a:rPr lang="en-US" dirty="0"/>
              <a:t> like </a:t>
            </a:r>
            <a:r>
              <a:rPr lang="en-US" dirty="0">
                <a:hlinkClick r:id="rId8"/>
              </a:rPr>
              <a:t>phishing</a:t>
            </a:r>
            <a:r>
              <a:rPr lang="en-US" dirty="0"/>
              <a:t> or </a:t>
            </a:r>
            <a:r>
              <a:rPr lang="en-US" dirty="0">
                <a:hlinkClick r:id="rId9"/>
              </a:rPr>
              <a:t>spear phishing</a:t>
            </a:r>
            <a:r>
              <a:rPr lang="en-US" dirty="0"/>
              <a:t> emails and other </a:t>
            </a:r>
            <a:r>
              <a:rPr lang="en-US" dirty="0">
                <a:hlinkClick r:id="rId10"/>
              </a:rPr>
              <a:t>cyber threats</a:t>
            </a:r>
            <a:r>
              <a:rPr lang="en-US" dirty="0"/>
              <a:t>.</a:t>
            </a:r>
          </a:p>
        </p:txBody>
      </p:sp>
    </p:spTree>
    <p:extLst>
      <p:ext uri="{BB962C8B-B14F-4D97-AF65-F5344CB8AC3E}">
        <p14:creationId xmlns:p14="http://schemas.microsoft.com/office/powerpoint/2010/main" val="65652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Malicious Logic</a:t>
            </a:r>
          </a:p>
        </p:txBody>
      </p:sp>
      <p:sp>
        <p:nvSpPr>
          <p:cNvPr id="3" name="Content Placeholder 2"/>
          <p:cNvSpPr>
            <a:spLocks noGrp="1"/>
          </p:cNvSpPr>
          <p:nvPr>
            <p:ph idx="1"/>
          </p:nvPr>
        </p:nvSpPr>
        <p:spPr/>
        <p:txBody>
          <a:bodyPr>
            <a:normAutofit fontScale="85000" lnSpcReduction="20000"/>
          </a:bodyPr>
          <a:lstStyle/>
          <a:p>
            <a:r>
              <a:rPr lang="en-US" dirty="0"/>
              <a:t>Trojan Horses</a:t>
            </a:r>
          </a:p>
          <a:p>
            <a:r>
              <a:rPr lang="en-US" dirty="0"/>
              <a:t>Computer Viruses </a:t>
            </a:r>
          </a:p>
          <a:p>
            <a:pPr lvl="1"/>
            <a:r>
              <a:rPr lang="en-US" dirty="0"/>
              <a:t>Boot Sector Infectors</a:t>
            </a:r>
          </a:p>
          <a:p>
            <a:pPr lvl="1"/>
            <a:r>
              <a:rPr lang="en-US" dirty="0"/>
              <a:t>Executable Infectors </a:t>
            </a:r>
          </a:p>
          <a:p>
            <a:pPr lvl="1"/>
            <a:r>
              <a:rPr lang="en-US" dirty="0"/>
              <a:t>Multipartite Viruses</a:t>
            </a:r>
          </a:p>
          <a:p>
            <a:pPr lvl="1"/>
            <a:r>
              <a:rPr lang="en-US" dirty="0"/>
              <a:t>TSR Viruses</a:t>
            </a:r>
          </a:p>
          <a:p>
            <a:pPr lvl="1"/>
            <a:r>
              <a:rPr lang="en-US" dirty="0"/>
              <a:t>Stealth Viruses</a:t>
            </a:r>
          </a:p>
          <a:p>
            <a:pPr lvl="1"/>
            <a:r>
              <a:rPr lang="en-US" dirty="0"/>
              <a:t>Encrypted Viruses</a:t>
            </a:r>
          </a:p>
          <a:p>
            <a:pPr lvl="1"/>
            <a:r>
              <a:rPr lang="en-US" dirty="0"/>
              <a:t>Polymorphic Viruses</a:t>
            </a:r>
          </a:p>
          <a:p>
            <a:pPr lvl="1"/>
            <a:r>
              <a:rPr lang="en-US" dirty="0"/>
              <a:t>Macro Viruses </a:t>
            </a:r>
          </a:p>
          <a:p>
            <a:pPr marL="228600" lvl="1">
              <a:lnSpc>
                <a:spcPct val="100000"/>
              </a:lnSpc>
              <a:spcBef>
                <a:spcPts val="1000"/>
              </a:spcBef>
            </a:pPr>
            <a:r>
              <a:rPr lang="en-US" sz="2800" dirty="0"/>
              <a:t>Computer Worms</a:t>
            </a:r>
          </a:p>
          <a:p>
            <a:r>
              <a:rPr lang="en-US" dirty="0"/>
              <a:t>Other Forms of Malicious Logic </a:t>
            </a:r>
          </a:p>
          <a:p>
            <a:pPr lvl="1"/>
            <a:r>
              <a:rPr lang="en-US" dirty="0"/>
              <a:t>Rabbits and Bacteria </a:t>
            </a:r>
          </a:p>
          <a:p>
            <a:pPr lvl="1"/>
            <a:r>
              <a:rPr lang="en-US" dirty="0"/>
              <a:t>Logic Bombs </a:t>
            </a:r>
            <a:endParaRPr lang="en-US" sz="5600" dirty="0"/>
          </a:p>
        </p:txBody>
      </p:sp>
    </p:spTree>
    <p:extLst>
      <p:ext uri="{BB962C8B-B14F-4D97-AF65-F5344CB8AC3E}">
        <p14:creationId xmlns:p14="http://schemas.microsoft.com/office/powerpoint/2010/main" val="392650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prevention</a:t>
            </a:r>
          </a:p>
        </p:txBody>
      </p:sp>
      <p:sp>
        <p:nvSpPr>
          <p:cNvPr id="3" name="Content Placeholder 2"/>
          <p:cNvSpPr>
            <a:spLocks noGrp="1"/>
          </p:cNvSpPr>
          <p:nvPr>
            <p:ph idx="1"/>
          </p:nvPr>
        </p:nvSpPr>
        <p:spPr/>
        <p:txBody>
          <a:bodyPr>
            <a:normAutofit lnSpcReduction="10000"/>
          </a:bodyPr>
          <a:lstStyle/>
          <a:p>
            <a:r>
              <a:rPr lang="en-US" dirty="0"/>
              <a:t>Data loss prevention (DLP) software detects potential data breaches/data ex-filtration transmissions and prevents them by monitoring, detecting and blocking sensitive data while in use (endpoint actions), in motion (network traffic), and at rest (data storage). The terms "data loss" and "data leak" are related and are often used interchangeably</a:t>
            </a:r>
          </a:p>
          <a:p>
            <a:r>
              <a:rPr lang="en-US" dirty="0"/>
              <a:t>Prevention by :</a:t>
            </a:r>
          </a:p>
          <a:p>
            <a:pPr lvl="1" fontAlgn="t"/>
            <a:r>
              <a:rPr lang="en-US" dirty="0"/>
              <a:t>Database Hardening. One of the best ways to prevent data loss is to secure a database by hardening it as much as possible.</a:t>
            </a:r>
          </a:p>
          <a:p>
            <a:pPr lvl="1" fontAlgn="t"/>
            <a:r>
              <a:rPr lang="en-US" dirty="0"/>
              <a:t>Manage Database Access Tightly. ...</a:t>
            </a:r>
          </a:p>
          <a:p>
            <a:pPr lvl="1" fontAlgn="t"/>
            <a:r>
              <a:rPr lang="en-US" dirty="0"/>
              <a:t>Secure Authentication. ...</a:t>
            </a:r>
          </a:p>
          <a:p>
            <a:pPr lvl="1" fontAlgn="t"/>
            <a:r>
              <a:rPr lang="en-US" dirty="0"/>
              <a:t>Secure Communication. ...</a:t>
            </a:r>
          </a:p>
          <a:p>
            <a:endParaRPr lang="en-US" dirty="0"/>
          </a:p>
        </p:txBody>
      </p:sp>
    </p:spTree>
    <p:extLst>
      <p:ext uri="{BB962C8B-B14F-4D97-AF65-F5344CB8AC3E}">
        <p14:creationId xmlns:p14="http://schemas.microsoft.com/office/powerpoint/2010/main" val="3410623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IPS</a:t>
            </a:r>
          </a:p>
        </p:txBody>
      </p:sp>
      <p:sp>
        <p:nvSpPr>
          <p:cNvPr id="3" name="Content Placeholder 2"/>
          <p:cNvSpPr>
            <a:spLocks noGrp="1"/>
          </p:cNvSpPr>
          <p:nvPr>
            <p:ph idx="1"/>
          </p:nvPr>
        </p:nvSpPr>
        <p:spPr/>
        <p:txBody>
          <a:bodyPr>
            <a:normAutofit lnSpcReduction="10000"/>
          </a:bodyPr>
          <a:lstStyle/>
          <a:p>
            <a:r>
              <a:rPr lang="en-US" dirty="0"/>
              <a:t>An intrusion prevention system (IPS) is a form of network security that works to detect and prevent identified threats. </a:t>
            </a:r>
          </a:p>
          <a:p>
            <a:r>
              <a:rPr lang="en-US" dirty="0"/>
              <a:t>Intrusion prevention systems continuously monitor your network, looking for possible malicious incidents and capturing information about them. </a:t>
            </a:r>
          </a:p>
          <a:p>
            <a:r>
              <a:rPr lang="en-US" dirty="0"/>
              <a:t>The IPS reports these events to system administrators and takes preventative action, such as closing access points and configuring firewalls to prevent future attacks.</a:t>
            </a:r>
          </a:p>
          <a:p>
            <a:r>
              <a:rPr lang="en-US" dirty="0"/>
              <a:t>IPS solutions can also be used to identify issues with corporate security policies, deterring employees and network guests from violating the rules these policies contain.</a:t>
            </a:r>
          </a:p>
        </p:txBody>
      </p:sp>
    </p:spTree>
    <p:extLst>
      <p:ext uri="{BB962C8B-B14F-4D97-AF65-F5344CB8AC3E}">
        <p14:creationId xmlns:p14="http://schemas.microsoft.com/office/powerpoint/2010/main" val="3461372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EF92CAA9-7E85-49C3-A86A-52DB810AF6D4}"/>
              </a:ext>
            </a:extLst>
          </p:cNvPr>
          <p:cNvSpPr>
            <a:spLocks noGrp="1"/>
          </p:cNvSpPr>
          <p:nvPr>
            <p:ph idx="1"/>
          </p:nvPr>
        </p:nvSpPr>
        <p:spPr>
          <a:xfrm>
            <a:off x="1981200" y="428625"/>
            <a:ext cx="8229600" cy="5697538"/>
          </a:xfrm>
        </p:spPr>
        <p:txBody>
          <a:bodyPr/>
          <a:lstStyle/>
          <a:p>
            <a:endParaRPr lang="en-US" altLang="en-US"/>
          </a:p>
          <a:p>
            <a:pPr algn="ctr">
              <a:buFont typeface="Arial" panose="020B0604020202020204" pitchFamily="34" charset="0"/>
              <a:buNone/>
            </a:pPr>
            <a:endParaRPr lang="en-US" altLang="en-US"/>
          </a:p>
          <a:p>
            <a:pPr algn="ct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Operating system security </a:t>
            </a:r>
            <a:endParaRPr lang="en-I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135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A\Desktop\unit 7 ppt\operating-system-secure-installation.jpg">
            <a:extLst>
              <a:ext uri="{FF2B5EF4-FFF2-40B4-BE49-F238E27FC236}">
                <a16:creationId xmlns:a16="http://schemas.microsoft.com/office/drawing/2014/main" id="{3FD2C8E1-83F6-43E4-B413-54B047B3F3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0"/>
            <a:ext cx="9001125" cy="6858000"/>
          </a:xfrm>
          <a:noFill/>
        </p:spPr>
      </p:pic>
    </p:spTree>
    <p:extLst>
      <p:ext uri="{BB962C8B-B14F-4D97-AF65-F5344CB8AC3E}">
        <p14:creationId xmlns:p14="http://schemas.microsoft.com/office/powerpoint/2010/main" val="4255335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8E658F4-6FF4-4844-9B18-21D4389B84D9}"/>
              </a:ext>
            </a:extLst>
          </p:cNvPr>
          <p:cNvSpPr>
            <a:spLocks noGrp="1"/>
          </p:cNvSpPr>
          <p:nvPr>
            <p:ph type="title"/>
          </p:nvPr>
        </p:nvSpPr>
        <p:spPr>
          <a:xfrm>
            <a:off x="1524000" y="0"/>
            <a:ext cx="9144000" cy="928688"/>
          </a:xfrm>
        </p:spPr>
        <p:txBody>
          <a:bodyPr/>
          <a:lstStyle/>
          <a:p>
            <a:r>
              <a:rPr lang="en-IN" altLang="en-US" sz="3600" b="1">
                <a:latin typeface="Times New Roman" panose="02020603050405020304" pitchFamily="18" charset="0"/>
                <a:cs typeface="Times New Roman" panose="02020603050405020304" pitchFamily="18" charset="0"/>
              </a:rPr>
              <a:t>Operating system security</a:t>
            </a:r>
          </a:p>
        </p:txBody>
      </p:sp>
      <p:sp>
        <p:nvSpPr>
          <p:cNvPr id="32771" name="Content Placeholder 2">
            <a:extLst>
              <a:ext uri="{FF2B5EF4-FFF2-40B4-BE49-F238E27FC236}">
                <a16:creationId xmlns:a16="http://schemas.microsoft.com/office/drawing/2014/main" id="{4E33655F-622C-48D1-A87C-AF4D7D29C849}"/>
              </a:ext>
            </a:extLst>
          </p:cNvPr>
          <p:cNvSpPr>
            <a:spLocks noGrp="1"/>
          </p:cNvSpPr>
          <p:nvPr>
            <p:ph idx="1"/>
          </p:nvPr>
        </p:nvSpPr>
        <p:spPr>
          <a:xfrm>
            <a:off x="1524000" y="1000126"/>
            <a:ext cx="9144000" cy="5857875"/>
          </a:xfrm>
        </p:spPr>
        <p:txBody>
          <a:bodyPr/>
          <a:lstStyle/>
          <a:p>
            <a:pPr algn="just"/>
            <a:r>
              <a:rPr lang="en-IN" altLang="en-US">
                <a:latin typeface="Times New Roman" panose="02020603050405020304" pitchFamily="18" charset="0"/>
                <a:cs typeface="Times New Roman" panose="02020603050405020304" pitchFamily="18" charset="0"/>
              </a:rPr>
              <a:t>Operating system security (OS security) is the process of ensuring OS integrity, confidentiality and availability.</a:t>
            </a:r>
          </a:p>
          <a:p>
            <a:pPr algn="just"/>
            <a:r>
              <a:rPr lang="en-IN" altLang="en-US">
                <a:latin typeface="Times New Roman" panose="02020603050405020304" pitchFamily="18" charset="0"/>
                <a:cs typeface="Times New Roman" panose="02020603050405020304" pitchFamily="18" charset="0"/>
              </a:rPr>
              <a:t>OS security refers to specified steps or measures used to protect the OS from threats, viruses, worms, malware or remote hacker intrusions</a:t>
            </a:r>
          </a:p>
        </p:txBody>
      </p:sp>
      <p:pic>
        <p:nvPicPr>
          <p:cNvPr id="32772" name="Picture 2">
            <a:extLst>
              <a:ext uri="{FF2B5EF4-FFF2-40B4-BE49-F238E27FC236}">
                <a16:creationId xmlns:a16="http://schemas.microsoft.com/office/drawing/2014/main" id="{841D61E9-2E5E-4032-B995-257B15877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066" y="3410351"/>
            <a:ext cx="4214812"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937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D120860-2ED7-45FC-A34E-5CC5359E9AEB}"/>
              </a:ext>
            </a:extLst>
          </p:cNvPr>
          <p:cNvSpPr>
            <a:spLocks noGrp="1"/>
          </p:cNvSpPr>
          <p:nvPr>
            <p:ph type="title"/>
          </p:nvPr>
        </p:nvSpPr>
        <p:spPr>
          <a:xfrm>
            <a:off x="1524000" y="0"/>
            <a:ext cx="9144000" cy="928688"/>
          </a:xfrm>
        </p:spPr>
        <p:txBody>
          <a:bodyPr/>
          <a:lstStyle/>
          <a:p>
            <a:r>
              <a:rPr lang="en-IN" altLang="en-US" sz="3600" b="1">
                <a:latin typeface="Times New Roman" panose="02020603050405020304" pitchFamily="18" charset="0"/>
                <a:cs typeface="Times New Roman" panose="02020603050405020304" pitchFamily="18" charset="0"/>
              </a:rPr>
              <a:t>Protected Objects</a:t>
            </a:r>
          </a:p>
        </p:txBody>
      </p:sp>
      <p:sp>
        <p:nvSpPr>
          <p:cNvPr id="33795" name="Content Placeholder 2">
            <a:extLst>
              <a:ext uri="{FF2B5EF4-FFF2-40B4-BE49-F238E27FC236}">
                <a16:creationId xmlns:a16="http://schemas.microsoft.com/office/drawing/2014/main" id="{1EAE510B-4312-449E-9ABD-01B4972366F4}"/>
              </a:ext>
            </a:extLst>
          </p:cNvPr>
          <p:cNvSpPr>
            <a:spLocks noGrp="1"/>
          </p:cNvSpPr>
          <p:nvPr>
            <p:ph idx="1"/>
          </p:nvPr>
        </p:nvSpPr>
        <p:spPr>
          <a:xfrm>
            <a:off x="1524000" y="1143000"/>
            <a:ext cx="9144000" cy="5715000"/>
          </a:xfrm>
        </p:spPr>
        <p:txBody>
          <a:bodyPr/>
          <a:lstStyle/>
          <a:p>
            <a:pPr algn="just">
              <a:buFont typeface="Arial" panose="020B0604020202020204" pitchFamily="34" charset="0"/>
              <a:buNone/>
            </a:pPr>
            <a:r>
              <a:rPr lang="en-IN" altLang="en-US"/>
              <a:t>• </a:t>
            </a:r>
            <a:r>
              <a:rPr lang="en-IN" altLang="en-US">
                <a:latin typeface="Times New Roman" panose="02020603050405020304" pitchFamily="18" charset="0"/>
                <a:cs typeface="Times New Roman" panose="02020603050405020304" pitchFamily="18" charset="0"/>
              </a:rPr>
              <a:t>Hardware, software and data.</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 • Memory.</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 Sharable I/O devices.</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 • Serially reusable I/O devices. </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 Sharable programs and sub-procedures. </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 Sharable data.</a:t>
            </a:r>
          </a:p>
          <a:p>
            <a:pPr algn="just">
              <a:buFont typeface="Arial" panose="020B0604020202020204" pitchFamily="34" charset="0"/>
              <a:buNone/>
            </a:pPr>
            <a:r>
              <a:rPr lang="en-IN" altLang="en-US">
                <a:latin typeface="Times New Roman" panose="02020603050405020304" pitchFamily="18" charset="0"/>
                <a:cs typeface="Times New Roman" panose="02020603050405020304" pitchFamily="18" charset="0"/>
              </a:rPr>
              <a:t>As it assumed responsibility for controlled sharing, the operating system had to protect these objects.</a:t>
            </a:r>
          </a:p>
        </p:txBody>
      </p:sp>
    </p:spTree>
    <p:extLst>
      <p:ext uri="{BB962C8B-B14F-4D97-AF65-F5344CB8AC3E}">
        <p14:creationId xmlns:p14="http://schemas.microsoft.com/office/powerpoint/2010/main" val="2952467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85B443F2-7BAC-48EE-9A35-9A7A2388EF5A}"/>
              </a:ext>
            </a:extLst>
          </p:cNvPr>
          <p:cNvSpPr>
            <a:spLocks noGrp="1"/>
          </p:cNvSpPr>
          <p:nvPr>
            <p:ph idx="1"/>
          </p:nvPr>
        </p:nvSpPr>
        <p:spPr>
          <a:xfrm>
            <a:off x="1981200" y="1428751"/>
            <a:ext cx="8229600" cy="4697413"/>
          </a:xfrm>
        </p:spPr>
        <p:txBody>
          <a:bodyPr/>
          <a:lstStyle/>
          <a:p>
            <a:endParaRPr lang="en-US" altLang="en-US"/>
          </a:p>
          <a:p>
            <a:endParaRPr lang="en-US" altLang="en-US"/>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User Security</a:t>
            </a:r>
            <a:endParaRPr lang="en-I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111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7890" name="Content Placeholder 2">
            <a:extLst>
              <a:ext uri="{FF2B5EF4-FFF2-40B4-BE49-F238E27FC236}">
                <a16:creationId xmlns:a16="http://schemas.microsoft.com/office/drawing/2014/main" id="{4E60A30E-54BA-4648-9F0B-FAB82785C4C4}"/>
              </a:ext>
            </a:extLst>
          </p:cNvPr>
          <p:cNvSpPr>
            <a:spLocks noGrp="1"/>
          </p:cNvSpPr>
          <p:nvPr>
            <p:ph idx="1"/>
          </p:nvPr>
        </p:nvSpPr>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User security awareness training helps every employee in your organization recognize, avoid, and report potential threats that can compromise critical data and systems, including phishing, malware, </a:t>
            </a:r>
            <a:r>
              <a:rPr lang="en-IN" altLang="en-US" dirty="0" err="1">
                <a:latin typeface="Times New Roman" panose="02020603050405020304" pitchFamily="18" charset="0"/>
                <a:cs typeface="Times New Roman" panose="02020603050405020304" pitchFamily="18" charset="0"/>
              </a:rPr>
              <a:t>ransomware</a:t>
            </a:r>
            <a:r>
              <a:rPr lang="en-IN" altLang="en-US" dirty="0">
                <a:latin typeface="Times New Roman" panose="02020603050405020304" pitchFamily="18" charset="0"/>
                <a:cs typeface="Times New Roman" panose="02020603050405020304" pitchFamily="18" charset="0"/>
              </a:rPr>
              <a:t>, and spyware. </a:t>
            </a:r>
          </a:p>
        </p:txBody>
      </p:sp>
    </p:spTree>
    <p:extLst>
      <p:ext uri="{BB962C8B-B14F-4D97-AF65-F5344CB8AC3E}">
        <p14:creationId xmlns:p14="http://schemas.microsoft.com/office/powerpoint/2010/main" val="1316349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8A402216-CBD5-4274-94E3-87ECDF27A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extLst>
      <p:ext uri="{BB962C8B-B14F-4D97-AF65-F5344CB8AC3E}">
        <p14:creationId xmlns:p14="http://schemas.microsoft.com/office/powerpoint/2010/main" val="1046779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879BB27-BAFD-4C5D-80F0-D512A6F3CC12}"/>
              </a:ext>
            </a:extLst>
          </p:cNvPr>
          <p:cNvSpPr>
            <a:spLocks noGrp="1"/>
          </p:cNvSpPr>
          <p:nvPr>
            <p:ph type="title"/>
          </p:nvPr>
        </p:nvSpPr>
        <p:spPr>
          <a:xfrm>
            <a:off x="1524000" y="1"/>
            <a:ext cx="9144000" cy="714375"/>
          </a:xfrm>
        </p:spPr>
        <p:txBody>
          <a:bodyPr/>
          <a:lstStyle/>
          <a:p>
            <a:r>
              <a:rPr lang="en-US" altLang="en-US" b="1">
                <a:latin typeface="Times New Roman" panose="02020603050405020304" pitchFamily="18" charset="0"/>
                <a:cs typeface="Times New Roman" panose="02020603050405020304" pitchFamily="18" charset="0"/>
              </a:rPr>
              <a:t>Securing user account</a:t>
            </a:r>
            <a:endParaRPr lang="en-IN" altLang="en-US" b="1">
              <a:latin typeface="Times New Roman" panose="02020603050405020304" pitchFamily="18" charset="0"/>
              <a:cs typeface="Times New Roman" panose="02020603050405020304" pitchFamily="18" charset="0"/>
            </a:endParaRPr>
          </a:p>
        </p:txBody>
      </p:sp>
      <p:sp>
        <p:nvSpPr>
          <p:cNvPr id="39939" name="Content Placeholder 2">
            <a:extLst>
              <a:ext uri="{FF2B5EF4-FFF2-40B4-BE49-F238E27FC236}">
                <a16:creationId xmlns:a16="http://schemas.microsoft.com/office/drawing/2014/main" id="{69D53805-D966-4E0C-B001-B63B098BD8BB}"/>
              </a:ext>
            </a:extLst>
          </p:cNvPr>
          <p:cNvSpPr>
            <a:spLocks noGrp="1"/>
          </p:cNvSpPr>
          <p:nvPr>
            <p:ph idx="1"/>
          </p:nvPr>
        </p:nvSpPr>
        <p:spPr>
          <a:xfrm>
            <a:off x="1524000" y="714376"/>
            <a:ext cx="9144000" cy="6143625"/>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Use a long/secure password. </a:t>
            </a:r>
          </a:p>
          <a:p>
            <a:pPr algn="just">
              <a:lnSpc>
                <a:spcPct val="150000"/>
              </a:lnSpc>
            </a:pPr>
            <a:r>
              <a:rPr lang="en-IN" altLang="en-US">
                <a:latin typeface="Times New Roman" panose="02020603050405020304" pitchFamily="18" charset="0"/>
                <a:cs typeface="Times New Roman" panose="02020603050405020304" pitchFamily="18" charset="0"/>
              </a:rPr>
              <a:t>Do not reuse or share passwords. </a:t>
            </a:r>
          </a:p>
          <a:p>
            <a:pPr algn="just">
              <a:lnSpc>
                <a:spcPct val="150000"/>
              </a:lnSpc>
            </a:pPr>
            <a:r>
              <a:rPr lang="en-IN" altLang="en-US">
                <a:latin typeface="Times New Roman" panose="02020603050405020304" pitchFamily="18" charset="0"/>
                <a:cs typeface="Times New Roman" panose="02020603050405020304" pitchFamily="18" charset="0"/>
              </a:rPr>
              <a:t>Use Two-Factor Authentication (2FA) .</a:t>
            </a:r>
          </a:p>
          <a:p>
            <a:pPr algn="just">
              <a:lnSpc>
                <a:spcPct val="150000"/>
              </a:lnSpc>
            </a:pPr>
            <a:r>
              <a:rPr lang="en-IN" altLang="en-US">
                <a:latin typeface="Times New Roman" panose="02020603050405020304" pitchFamily="18" charset="0"/>
                <a:cs typeface="Times New Roman" panose="02020603050405020304" pitchFamily="18" charset="0"/>
              </a:rPr>
              <a:t>Use a password management application. </a:t>
            </a:r>
          </a:p>
          <a:p>
            <a:pPr algn="just">
              <a:lnSpc>
                <a:spcPct val="150000"/>
              </a:lnSpc>
            </a:pPr>
            <a:r>
              <a:rPr lang="en-IN" altLang="en-US">
                <a:latin typeface="Times New Roman" panose="02020603050405020304" pitchFamily="18" charset="0"/>
                <a:cs typeface="Times New Roman" panose="02020603050405020304" pitchFamily="18" charset="0"/>
              </a:rPr>
              <a:t>Check web site security. </a:t>
            </a:r>
          </a:p>
          <a:p>
            <a:endParaRPr lang="en-IN" altLang="en-US"/>
          </a:p>
        </p:txBody>
      </p:sp>
    </p:spTree>
    <p:extLst>
      <p:ext uri="{BB962C8B-B14F-4D97-AF65-F5344CB8AC3E}">
        <p14:creationId xmlns:p14="http://schemas.microsoft.com/office/powerpoint/2010/main" val="277613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Trojan Horses</a:t>
            </a:r>
          </a:p>
        </p:txBody>
      </p:sp>
      <p:sp>
        <p:nvSpPr>
          <p:cNvPr id="3" name="Content Placeholder 2"/>
          <p:cNvSpPr>
            <a:spLocks noGrp="1"/>
          </p:cNvSpPr>
          <p:nvPr>
            <p:ph idx="1"/>
          </p:nvPr>
        </p:nvSpPr>
        <p:spPr/>
        <p:txBody>
          <a:bodyPr>
            <a:noAutofit/>
          </a:bodyPr>
          <a:lstStyle/>
          <a:p>
            <a:pPr algn="just"/>
            <a:r>
              <a:rPr lang="en-US" sz="1800" i="1" dirty="0">
                <a:latin typeface="Times New Roman" panose="02020603050405020304" pitchFamily="18" charset="0"/>
                <a:cs typeface="Times New Roman" panose="02020603050405020304" pitchFamily="18" charset="0"/>
              </a:rPr>
              <a:t>Trojan horse </a:t>
            </a:r>
            <a:r>
              <a:rPr lang="en-US" sz="1800" dirty="0">
                <a:latin typeface="Times New Roman" panose="02020603050405020304" pitchFamily="18" charset="0"/>
                <a:cs typeface="Times New Roman" panose="02020603050405020304" pitchFamily="18" charset="0"/>
              </a:rPr>
              <a:t>is a program with an overt (documented or known) effect and a </a:t>
            </a:r>
            <a:r>
              <a:rPr lang="en-US" sz="1800" i="1" dirty="0">
                <a:latin typeface="Times New Roman" panose="02020603050405020304" pitchFamily="18" charset="0"/>
                <a:cs typeface="Times New Roman" panose="02020603050405020304" pitchFamily="18" charset="0"/>
              </a:rPr>
              <a:t>covert </a:t>
            </a:r>
            <a:r>
              <a:rPr lang="en-US" sz="1800" dirty="0">
                <a:latin typeface="Times New Roman" panose="02020603050405020304" pitchFamily="18" charset="0"/>
                <a:cs typeface="Times New Roman" panose="02020603050405020304" pitchFamily="18" charset="0"/>
              </a:rPr>
              <a:t>(undocumented or unexpected) effect.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a:t>
            </a:r>
            <a:r>
              <a:rPr lang="en-US" sz="1800" i="1" dirty="0">
                <a:latin typeface="Times New Roman" panose="02020603050405020304" pitchFamily="18" charset="0"/>
                <a:cs typeface="Times New Roman" panose="02020603050405020304" pitchFamily="18" charset="0"/>
              </a:rPr>
              <a:t>propagating Trojan horse </a:t>
            </a:r>
            <a:r>
              <a:rPr lang="en-US" sz="1800" dirty="0">
                <a:latin typeface="Times New Roman" panose="02020603050405020304" pitchFamily="18" charset="0"/>
                <a:cs typeface="Times New Roman" panose="02020603050405020304" pitchFamily="18" charset="0"/>
              </a:rPr>
              <a:t>(also called a </a:t>
            </a:r>
            <a:r>
              <a:rPr lang="en-US" sz="1800" i="1" dirty="0">
                <a:latin typeface="Times New Roman" panose="02020603050405020304" pitchFamily="18" charset="0"/>
                <a:cs typeface="Times New Roman" panose="02020603050405020304" pitchFamily="18" charset="0"/>
              </a:rPr>
              <a:t>replicating Trojan horse</a:t>
            </a:r>
            <a:r>
              <a:rPr lang="en-US" sz="1800" dirty="0">
                <a:latin typeface="Times New Roman" panose="02020603050405020304" pitchFamily="18" charset="0"/>
                <a:cs typeface="Times New Roman" panose="02020603050405020304" pitchFamily="18" charset="0"/>
              </a:rPr>
              <a:t>) is a Trojan horse that creates a copy of itself.</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EXAMPLE: The following UNIX script is named </a:t>
            </a:r>
            <a:r>
              <a:rPr lang="en-US" sz="1800" i="1" dirty="0" err="1">
                <a:latin typeface="Times New Roman" panose="02020603050405020304" pitchFamily="18" charset="0"/>
                <a:cs typeface="Times New Roman" panose="02020603050405020304" pitchFamily="18" charset="0"/>
              </a:rPr>
              <a:t>ls</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is placed in a directory.</a:t>
            </a:r>
          </a:p>
          <a:p>
            <a:pPr lvl="1" algn="just"/>
            <a:r>
              <a:rPr lang="en-US" sz="1800" dirty="0" err="1">
                <a:latin typeface="Times New Roman" panose="02020603050405020304" pitchFamily="18" charset="0"/>
                <a:cs typeface="Times New Roman" panose="02020603050405020304" pitchFamily="18" charset="0"/>
              </a:rPr>
              <a:t>cp</a:t>
            </a:r>
            <a:r>
              <a:rPr lang="en-US" sz="1800" dirty="0">
                <a:latin typeface="Times New Roman" panose="02020603050405020304" pitchFamily="18" charset="0"/>
                <a:cs typeface="Times New Roman" panose="02020603050405020304" pitchFamily="18" charset="0"/>
              </a:rPr>
              <a:t> /bin/</a:t>
            </a:r>
            <a:r>
              <a:rPr lang="en-US" sz="1800" dirty="0" err="1">
                <a:latin typeface="Times New Roman" panose="02020603050405020304" pitchFamily="18" charset="0"/>
                <a:cs typeface="Times New Roman" panose="02020603050405020304" pitchFamily="18" charset="0"/>
              </a:rPr>
              <a:t>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xxsh</a:t>
            </a:r>
            <a:endParaRPr lang="en-US" sz="1800" dirty="0">
              <a:latin typeface="Times New Roman" panose="02020603050405020304" pitchFamily="18" charset="0"/>
              <a:cs typeface="Times New Roman" panose="02020603050405020304" pitchFamily="18" charset="0"/>
            </a:endParaRPr>
          </a:p>
          <a:p>
            <a:pPr lvl="1" algn="just"/>
            <a:r>
              <a:rPr lang="en-US" sz="1800" dirty="0" err="1">
                <a:latin typeface="Times New Roman" panose="02020603050405020304" pitchFamily="18" charset="0"/>
                <a:cs typeface="Times New Roman" panose="02020603050405020304" pitchFamily="18" charset="0"/>
              </a:rPr>
              <a:t>chmod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u+s,o+x</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xxsh</a:t>
            </a:r>
            <a:endParaRPr lang="en-US" sz="1800" dirty="0">
              <a:latin typeface="Times New Roman" panose="02020603050405020304" pitchFamily="18" charset="0"/>
              <a:cs typeface="Times New Roman" panose="02020603050405020304" pitchFamily="18" charset="0"/>
            </a:endParaRPr>
          </a:p>
          <a:p>
            <a:pPr lvl="1" algn="just"/>
            <a:r>
              <a:rPr lang="en-US" sz="1800" dirty="0" err="1">
                <a:latin typeface="Times New Roman" panose="02020603050405020304" pitchFamily="18" charset="0"/>
                <a:cs typeface="Times New Roman" panose="02020603050405020304" pitchFamily="18" charset="0"/>
              </a:rPr>
              <a:t>rm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ls</a:t>
            </a:r>
            <a:endParaRPr lang="en-US" sz="1800" dirty="0">
              <a:latin typeface="Times New Roman" panose="02020603050405020304" pitchFamily="18" charset="0"/>
              <a:cs typeface="Times New Roman" panose="02020603050405020304" pitchFamily="18" charset="0"/>
            </a:endParaRPr>
          </a:p>
          <a:p>
            <a:pPr lvl="1" algn="just"/>
            <a:r>
              <a:rPr lang="en-US" sz="1800" dirty="0" err="1">
                <a:latin typeface="Times New Roman" panose="02020603050405020304" pitchFamily="18" charset="0"/>
                <a:cs typeface="Times New Roman" panose="02020603050405020304" pitchFamily="18" charset="0"/>
              </a:rPr>
              <a:t>ls</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It creates a copy of the UNIX shell that is </a:t>
            </a:r>
            <a:r>
              <a:rPr lang="en-US" sz="1800" dirty="0" err="1">
                <a:latin typeface="Times New Roman" panose="02020603050405020304" pitchFamily="18" charset="0"/>
                <a:cs typeface="Times New Roman" panose="02020603050405020304" pitchFamily="18" charset="0"/>
              </a:rPr>
              <a:t>setuid</a:t>
            </a:r>
            <a:r>
              <a:rPr lang="en-US" sz="1800" dirty="0">
                <a:latin typeface="Times New Roman" panose="02020603050405020304" pitchFamily="18" charset="0"/>
                <a:cs typeface="Times New Roman" panose="02020603050405020304" pitchFamily="18" charset="0"/>
              </a:rPr>
              <a:t> to the user executing this program This program is deleted, and then the correct </a:t>
            </a:r>
            <a:r>
              <a:rPr lang="en-US" sz="1800" i="1" dirty="0" err="1">
                <a:latin typeface="Times New Roman" panose="02020603050405020304" pitchFamily="18" charset="0"/>
                <a:cs typeface="Times New Roman" panose="02020603050405020304" pitchFamily="18" charset="0"/>
              </a:rPr>
              <a:t>ls</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command is executed. On most systems, it is against policy to trick someone into creating a shell that is </a:t>
            </a:r>
            <a:r>
              <a:rPr lang="en-US" sz="1800" dirty="0" err="1">
                <a:latin typeface="Times New Roman" panose="02020603050405020304" pitchFamily="18" charset="0"/>
                <a:cs typeface="Times New Roman" panose="02020603050405020304" pitchFamily="18" charset="0"/>
              </a:rPr>
              <a:t>setuid</a:t>
            </a:r>
            <a:r>
              <a:rPr lang="en-US" sz="1800" dirty="0">
                <a:latin typeface="Times New Roman" panose="02020603050405020304" pitchFamily="18" charset="0"/>
                <a:cs typeface="Times New Roman" panose="02020603050405020304" pitchFamily="18" charset="0"/>
              </a:rPr>
              <a:t> to themselves. If someone is tricked into executing this script, a violation of the (implicit) security policy occurs. This script is an example of malicious logic.</a:t>
            </a:r>
          </a:p>
        </p:txBody>
      </p:sp>
    </p:spTree>
    <p:extLst>
      <p:ext uri="{BB962C8B-B14F-4D97-AF65-F5344CB8AC3E}">
        <p14:creationId xmlns:p14="http://schemas.microsoft.com/office/powerpoint/2010/main" val="2214511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EFA510CE-074A-4740-8DB5-10754529F0AC}"/>
              </a:ext>
            </a:extLst>
          </p:cNvPr>
          <p:cNvSpPr>
            <a:spLocks noGrp="1"/>
          </p:cNvSpPr>
          <p:nvPr>
            <p:ph idx="1"/>
          </p:nvPr>
        </p:nvSpPr>
        <p:spPr>
          <a:xfrm>
            <a:off x="1809750" y="928688"/>
            <a:ext cx="8229600" cy="4525962"/>
          </a:xfrm>
        </p:spPr>
        <p:txBody>
          <a:bodyPr/>
          <a:lstStyle/>
          <a:p>
            <a:pPr>
              <a:buFont typeface="Arial" panose="020B0604020202020204" pitchFamily="34" charset="0"/>
              <a:buNone/>
            </a:pPr>
            <a:endParaRPr lang="en-US" altLang="en-US"/>
          </a:p>
          <a:p>
            <a:pP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Program Security</a:t>
            </a:r>
            <a:endParaRPr lang="en-I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98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AC58A21A-65D7-4989-9BC8-8B887A8E9872}"/>
              </a:ext>
            </a:extLst>
          </p:cNvPr>
          <p:cNvSpPr>
            <a:spLocks noGrp="1"/>
          </p:cNvSpPr>
          <p:nvPr>
            <p:ph idx="1"/>
          </p:nvPr>
        </p:nvSpPr>
        <p:spPr>
          <a:xfrm>
            <a:off x="1524000" y="0"/>
            <a:ext cx="9144000" cy="6858000"/>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A security program is the </a:t>
            </a:r>
            <a:r>
              <a:rPr lang="en-IN" altLang="en-US" b="1">
                <a:latin typeface="Times New Roman" panose="02020603050405020304" pitchFamily="18" charset="0"/>
                <a:cs typeface="Times New Roman" panose="02020603050405020304" pitchFamily="18" charset="0"/>
              </a:rPr>
              <a:t>entirety of an organization's security policies, procedures, tools and controls.</a:t>
            </a:r>
          </a:p>
          <a:p>
            <a:pPr algn="just">
              <a:lnSpc>
                <a:spcPct val="150000"/>
              </a:lnSpc>
            </a:pPr>
            <a:r>
              <a:rPr lang="en-IN" altLang="en-US">
                <a:latin typeface="Times New Roman" panose="02020603050405020304" pitchFamily="18" charset="0"/>
                <a:cs typeface="Times New Roman" panose="02020603050405020304" pitchFamily="18" charset="0"/>
              </a:rPr>
              <a:t>Protection from an unauthorized access to the system. </a:t>
            </a:r>
          </a:p>
          <a:p>
            <a:pPr algn="just">
              <a:lnSpc>
                <a:spcPct val="150000"/>
              </a:lnSpc>
            </a:pPr>
            <a:r>
              <a:rPr lang="en-IN" altLang="en-US">
                <a:latin typeface="Times New Roman" panose="02020603050405020304" pitchFamily="18" charset="0"/>
                <a:cs typeface="Times New Roman" panose="02020603050405020304" pitchFamily="18" charset="0"/>
              </a:rPr>
              <a:t>Strict allocation of user roles and their access to certain data. </a:t>
            </a:r>
          </a:p>
          <a:p>
            <a:pPr algn="just">
              <a:lnSpc>
                <a:spcPct val="150000"/>
              </a:lnSpc>
            </a:pPr>
            <a:r>
              <a:rPr lang="en-IN" altLang="en-US">
                <a:latin typeface="Times New Roman" panose="02020603050405020304" pitchFamily="18" charset="0"/>
                <a:cs typeface="Times New Roman" panose="02020603050405020304" pitchFamily="18" charset="0"/>
              </a:rPr>
              <a:t>Protection of the stored and processed data from damage and loss</a:t>
            </a:r>
          </a:p>
          <a:p>
            <a:endParaRPr lang="en-IN" altLang="en-US"/>
          </a:p>
        </p:txBody>
      </p:sp>
    </p:spTree>
    <p:extLst>
      <p:ext uri="{BB962C8B-B14F-4D97-AF65-F5344CB8AC3E}">
        <p14:creationId xmlns:p14="http://schemas.microsoft.com/office/powerpoint/2010/main" val="1371957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A\Desktop\unit 7 ppt\SP.png">
            <a:extLst>
              <a:ext uri="{FF2B5EF4-FFF2-40B4-BE49-F238E27FC236}">
                <a16:creationId xmlns:a16="http://schemas.microsoft.com/office/drawing/2014/main" id="{B14B9C9B-A423-48DA-B36E-6667F07F67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38314" y="214314"/>
            <a:ext cx="8715375" cy="6429375"/>
          </a:xfrm>
          <a:noFill/>
        </p:spPr>
      </p:pic>
    </p:spTree>
    <p:extLst>
      <p:ext uri="{BB962C8B-B14F-4D97-AF65-F5344CB8AC3E}">
        <p14:creationId xmlns:p14="http://schemas.microsoft.com/office/powerpoint/2010/main" val="267364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336F25D5-E0D5-4E48-8C60-4171D60B1592}"/>
              </a:ext>
            </a:extLst>
          </p:cNvPr>
          <p:cNvSpPr>
            <a:spLocks noGrp="1"/>
          </p:cNvSpPr>
          <p:nvPr>
            <p:ph idx="1"/>
          </p:nvPr>
        </p:nvSpPr>
        <p:spPr>
          <a:xfrm>
            <a:off x="1981200" y="214313"/>
            <a:ext cx="8229600" cy="5911850"/>
          </a:xfrm>
        </p:spPr>
        <p:txBody>
          <a:bodyPr/>
          <a:lstStyle/>
          <a:p>
            <a:endParaRPr lang="en-US" altLang="en-US"/>
          </a:p>
          <a:p>
            <a:endParaRPr lang="en-US" altLang="en-US"/>
          </a:p>
          <a:p>
            <a:pPr algn="ct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Application Security</a:t>
            </a:r>
          </a:p>
        </p:txBody>
      </p:sp>
    </p:spTree>
    <p:extLst>
      <p:ext uri="{BB962C8B-B14F-4D97-AF65-F5344CB8AC3E}">
        <p14:creationId xmlns:p14="http://schemas.microsoft.com/office/powerpoint/2010/main" val="3069898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25294065-A0EB-40FF-99E9-4B49FBBA2B05}"/>
              </a:ext>
            </a:extLst>
          </p:cNvPr>
          <p:cNvSpPr>
            <a:spLocks noGrp="1"/>
          </p:cNvSpPr>
          <p:nvPr>
            <p:ph idx="1"/>
          </p:nvPr>
        </p:nvSpPr>
        <p:spPr>
          <a:xfrm>
            <a:off x="1524000" y="0"/>
            <a:ext cx="9144000" cy="6858000"/>
          </a:xfrm>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Application security is the process of developing, adding, and testing security features within applications to prevent security vulnerabilities against threats such as unauthorized access and modification.</a:t>
            </a:r>
          </a:p>
          <a:p>
            <a:pPr algn="just">
              <a:lnSpc>
                <a:spcPct val="150000"/>
              </a:lnSpc>
            </a:pPr>
            <a:r>
              <a:rPr lang="en-IN" altLang="en-US" dirty="0">
                <a:latin typeface="Times New Roman" panose="02020603050405020304" pitchFamily="18" charset="0"/>
                <a:cs typeface="Times New Roman" panose="02020603050405020304" pitchFamily="18" charset="0"/>
              </a:rPr>
              <a:t> Examples of application security features. </a:t>
            </a:r>
          </a:p>
          <a:p>
            <a:pPr lvl="1" algn="just">
              <a:lnSpc>
                <a:spcPct val="150000"/>
              </a:lnSpc>
            </a:pPr>
            <a:r>
              <a:rPr lang="en-IN" altLang="en-US" dirty="0">
                <a:latin typeface="Times New Roman" panose="02020603050405020304" pitchFamily="18" charset="0"/>
                <a:cs typeface="Times New Roman" panose="02020603050405020304" pitchFamily="18" charset="0"/>
              </a:rPr>
              <a:t>Authentication, </a:t>
            </a:r>
          </a:p>
          <a:p>
            <a:pPr lvl="1" algn="just">
              <a:lnSpc>
                <a:spcPct val="150000"/>
              </a:lnSpc>
            </a:pPr>
            <a:r>
              <a:rPr lang="en-IN" altLang="en-US" dirty="0">
                <a:latin typeface="Times New Roman" panose="02020603050405020304" pitchFamily="18" charset="0"/>
                <a:cs typeface="Times New Roman" panose="02020603050405020304" pitchFamily="18" charset="0"/>
              </a:rPr>
              <a:t>authorization, </a:t>
            </a:r>
          </a:p>
          <a:p>
            <a:pPr lvl="1" algn="just">
              <a:lnSpc>
                <a:spcPct val="150000"/>
              </a:lnSpc>
            </a:pPr>
            <a:r>
              <a:rPr lang="en-IN" altLang="en-US" dirty="0">
                <a:latin typeface="Times New Roman" panose="02020603050405020304" pitchFamily="18" charset="0"/>
                <a:cs typeface="Times New Roman" panose="02020603050405020304" pitchFamily="18" charset="0"/>
              </a:rPr>
              <a:t>encryption, </a:t>
            </a:r>
          </a:p>
          <a:p>
            <a:pPr lvl="1" algn="just">
              <a:lnSpc>
                <a:spcPct val="150000"/>
              </a:lnSpc>
            </a:pPr>
            <a:r>
              <a:rPr lang="en-IN" altLang="en-US" dirty="0">
                <a:latin typeface="Times New Roman" panose="02020603050405020304" pitchFamily="18" charset="0"/>
                <a:cs typeface="Times New Roman" panose="02020603050405020304" pitchFamily="18" charset="0"/>
              </a:rPr>
              <a:t>logging,</a:t>
            </a:r>
          </a:p>
          <a:p>
            <a:pPr lvl="1" algn="just">
              <a:lnSpc>
                <a:spcPct val="150000"/>
              </a:lnSpc>
            </a:pPr>
            <a:r>
              <a:rPr lang="en-IN" altLang="en-US" dirty="0">
                <a:latin typeface="Times New Roman" panose="02020603050405020304" pitchFamily="18" charset="0"/>
                <a:cs typeface="Times New Roman" panose="02020603050405020304" pitchFamily="18" charset="0"/>
              </a:rPr>
              <a:t>application security testing</a:t>
            </a:r>
          </a:p>
        </p:txBody>
      </p:sp>
    </p:spTree>
    <p:extLst>
      <p:ext uri="{BB962C8B-B14F-4D97-AF65-F5344CB8AC3E}">
        <p14:creationId xmlns:p14="http://schemas.microsoft.com/office/powerpoint/2010/main" val="1716688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70BE7947-7D0B-4CE6-A4AB-F181A92C1815}"/>
              </a:ext>
            </a:extLst>
          </p:cNvPr>
          <p:cNvSpPr>
            <a:spLocks noGrp="1"/>
          </p:cNvSpPr>
          <p:nvPr>
            <p:ph idx="1"/>
          </p:nvPr>
        </p:nvSpPr>
        <p:spPr>
          <a:xfrm>
            <a:off x="1524000" y="0"/>
            <a:ext cx="9144000" cy="6858000"/>
          </a:xfrm>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Application Security Tools are designed to protect </a:t>
            </a:r>
            <a:r>
              <a:rPr lang="en-IN" altLang="en-US" dirty="0">
                <a:solidFill>
                  <a:srgbClr val="FF0000"/>
                </a:solidFill>
                <a:latin typeface="Times New Roman" panose="02020603050405020304" pitchFamily="18" charset="0"/>
                <a:cs typeface="Times New Roman" panose="02020603050405020304" pitchFamily="18" charset="0"/>
              </a:rPr>
              <a:t>software applications from external threats</a:t>
            </a:r>
            <a:r>
              <a:rPr lang="en-IN" altLang="en-US" dirty="0">
                <a:latin typeface="Times New Roman" panose="02020603050405020304" pitchFamily="18" charset="0"/>
                <a:cs typeface="Times New Roman" panose="02020603050405020304" pitchFamily="18" charset="0"/>
              </a:rPr>
              <a:t> throughout the entire application lifecycle.</a:t>
            </a:r>
          </a:p>
          <a:p>
            <a:pPr algn="just">
              <a:lnSpc>
                <a:spcPct val="150000"/>
              </a:lnSpc>
            </a:pPr>
            <a:r>
              <a:rPr lang="en-IN" altLang="en-US" dirty="0">
                <a:latin typeface="Times New Roman" panose="02020603050405020304" pitchFamily="18" charset="0"/>
                <a:cs typeface="Times New Roman" panose="02020603050405020304" pitchFamily="18" charset="0"/>
              </a:rPr>
              <a:t>The purpose of this class of tools is to protect the many different kinds of application against data theft or other nefarious intent.</a:t>
            </a:r>
          </a:p>
        </p:txBody>
      </p:sp>
    </p:spTree>
    <p:extLst>
      <p:ext uri="{BB962C8B-B14F-4D97-AF65-F5344CB8AC3E}">
        <p14:creationId xmlns:p14="http://schemas.microsoft.com/office/powerpoint/2010/main" val="838055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871D7308-33D8-495C-9F76-EDADA1252F7D}"/>
              </a:ext>
            </a:extLst>
          </p:cNvPr>
          <p:cNvSpPr>
            <a:spLocks noGrp="1"/>
          </p:cNvSpPr>
          <p:nvPr>
            <p:ph idx="1"/>
          </p:nvPr>
        </p:nvSpPr>
        <p:spPr>
          <a:xfrm>
            <a:off x="1524000" y="0"/>
            <a:ext cx="9144000" cy="6858000"/>
          </a:xfrm>
        </p:spPr>
        <p:txBody>
          <a:bodyPr/>
          <a:lstStyle/>
          <a:p>
            <a:r>
              <a:rPr lang="en-IN" altLang="en-US" b="1" dirty="0">
                <a:latin typeface="Times New Roman" panose="02020603050405020304" pitchFamily="18" charset="0"/>
                <a:cs typeface="Times New Roman" panose="02020603050405020304" pitchFamily="18" charset="0"/>
              </a:rPr>
              <a:t>Building secure applications: Top 10 application security best...</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Follow the OWASP top ten. </a:t>
            </a:r>
          </a:p>
          <a:p>
            <a:r>
              <a:rPr lang="en-IN" altLang="en-US" dirty="0">
                <a:latin typeface="Times New Roman" panose="02020603050405020304" pitchFamily="18" charset="0"/>
                <a:cs typeface="Times New Roman" panose="02020603050405020304" pitchFamily="18" charset="0"/>
              </a:rPr>
              <a:t>Get an application security audit. </a:t>
            </a:r>
          </a:p>
          <a:p>
            <a:r>
              <a:rPr lang="en-IN" altLang="en-US" dirty="0">
                <a:latin typeface="Times New Roman" panose="02020603050405020304" pitchFamily="18" charset="0"/>
                <a:cs typeface="Times New Roman" panose="02020603050405020304" pitchFamily="18" charset="0"/>
              </a:rPr>
              <a:t>Implement proper logging. </a:t>
            </a:r>
          </a:p>
          <a:p>
            <a:r>
              <a:rPr lang="en-IN" altLang="en-US" dirty="0">
                <a:latin typeface="Times New Roman" panose="02020603050405020304" pitchFamily="18" charset="0"/>
                <a:cs typeface="Times New Roman" panose="02020603050405020304" pitchFamily="18" charset="0"/>
              </a:rPr>
              <a:t>Use real-time security monitoring and protection. </a:t>
            </a:r>
          </a:p>
          <a:p>
            <a:r>
              <a:rPr lang="en-IN" altLang="en-US" dirty="0">
                <a:latin typeface="Times New Roman" panose="02020603050405020304" pitchFamily="18" charset="0"/>
                <a:cs typeface="Times New Roman" panose="02020603050405020304" pitchFamily="18" charset="0"/>
              </a:rPr>
              <a:t>Encrypt everything. </a:t>
            </a:r>
          </a:p>
          <a:p>
            <a:r>
              <a:rPr lang="en-IN" altLang="en-US" dirty="0">
                <a:latin typeface="Times New Roman" panose="02020603050405020304" pitchFamily="18" charset="0"/>
                <a:cs typeface="Times New Roman" panose="02020603050405020304" pitchFamily="18" charset="0"/>
              </a:rPr>
              <a:t>Harden everything. (</a:t>
            </a:r>
            <a:r>
              <a:rPr lang="en-US" dirty="0"/>
              <a:t>hardening is usually the process of securing a system by </a:t>
            </a:r>
            <a:r>
              <a:rPr lang="en-US" dirty="0">
                <a:solidFill>
                  <a:srgbClr val="FF0000"/>
                </a:solidFill>
              </a:rPr>
              <a:t>reducing its surface of vulnerability</a:t>
            </a:r>
            <a:r>
              <a:rPr lang="en-US" dirty="0"/>
              <a:t>, which is larger when a system performs more functions; in principle a </a:t>
            </a:r>
            <a:r>
              <a:rPr lang="en-US" dirty="0">
                <a:solidFill>
                  <a:srgbClr val="FF0000"/>
                </a:solidFill>
              </a:rPr>
              <a:t>single-function system is more secure than a multipurpose one.</a:t>
            </a:r>
            <a:r>
              <a:rPr lang="en-IN" altLang="en-US" dirty="0">
                <a:latin typeface="Times New Roman" panose="02020603050405020304" pitchFamily="18" charset="0"/>
                <a:cs typeface="Times New Roman" panose="02020603050405020304" pitchFamily="18" charset="0"/>
              </a:rPr>
              <a:t>)</a:t>
            </a:r>
          </a:p>
          <a:p>
            <a:r>
              <a:rPr lang="en-IN" altLang="en-US" dirty="0">
                <a:latin typeface="Times New Roman" panose="02020603050405020304" pitchFamily="18" charset="0"/>
                <a:cs typeface="Times New Roman" panose="02020603050405020304" pitchFamily="18" charset="0"/>
              </a:rPr>
              <a:t>Keep your servers up to date.</a:t>
            </a:r>
          </a:p>
          <a:p>
            <a:r>
              <a:rPr lang="en-IN" altLang="en-US" dirty="0">
                <a:latin typeface="Times New Roman" panose="02020603050405020304" pitchFamily="18" charset="0"/>
                <a:cs typeface="Times New Roman" panose="02020603050405020304" pitchFamily="18" charset="0"/>
              </a:rPr>
              <a:t>Keep your software up to date</a:t>
            </a:r>
          </a:p>
          <a:p>
            <a:endParaRPr lang="en-IN" altLang="en-US" dirty="0"/>
          </a:p>
        </p:txBody>
      </p:sp>
    </p:spTree>
    <p:extLst>
      <p:ext uri="{BB962C8B-B14F-4D97-AF65-F5344CB8AC3E}">
        <p14:creationId xmlns:p14="http://schemas.microsoft.com/office/powerpoint/2010/main" val="263182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OWASP stands for Open Web Application Security Project.</a:t>
            </a:r>
          </a:p>
        </p:txBody>
      </p:sp>
      <p:pic>
        <p:nvPicPr>
          <p:cNvPr id="4" name="Content Placeholder 3"/>
          <p:cNvPicPr>
            <a:picLocks noGrp="1" noChangeAspect="1"/>
          </p:cNvPicPr>
          <p:nvPr>
            <p:ph idx="1"/>
          </p:nvPr>
        </p:nvPicPr>
        <p:blipFill>
          <a:blip r:embed="rId2"/>
          <a:stretch>
            <a:fillRect/>
          </a:stretch>
        </p:blipFill>
        <p:spPr>
          <a:xfrm>
            <a:off x="1109662" y="1867300"/>
            <a:ext cx="9972675" cy="4302493"/>
          </a:xfrm>
          <a:prstGeom prst="rect">
            <a:avLst/>
          </a:prstGeom>
        </p:spPr>
      </p:pic>
    </p:spTree>
    <p:extLst>
      <p:ext uri="{BB962C8B-B14F-4D97-AF65-F5344CB8AC3E}">
        <p14:creationId xmlns:p14="http://schemas.microsoft.com/office/powerpoint/2010/main" val="107781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A\Desktop\unit 7 ppt\download.jpg">
            <a:extLst>
              <a:ext uri="{FF2B5EF4-FFF2-40B4-BE49-F238E27FC236}">
                <a16:creationId xmlns:a16="http://schemas.microsoft.com/office/drawing/2014/main" id="{86ECB129-A637-4262-B512-3043F01B1A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1643063"/>
            <a:ext cx="7429500" cy="3071812"/>
          </a:xfrm>
          <a:noFill/>
        </p:spPr>
      </p:pic>
    </p:spTree>
    <p:extLst>
      <p:ext uri="{BB962C8B-B14F-4D97-AF65-F5344CB8AC3E}">
        <p14:creationId xmlns:p14="http://schemas.microsoft.com/office/powerpoint/2010/main" val="1655097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D7B332D5-9F38-4997-BD1C-58C1F392BD87}"/>
              </a:ext>
            </a:extLst>
          </p:cNvPr>
          <p:cNvSpPr>
            <a:spLocks noGrp="1"/>
          </p:cNvSpPr>
          <p:nvPr>
            <p:ph idx="1"/>
          </p:nvPr>
        </p:nvSpPr>
        <p:spPr>
          <a:xfrm>
            <a:off x="1981200" y="500063"/>
            <a:ext cx="8229600" cy="5626100"/>
          </a:xfrm>
        </p:spPr>
        <p:txBody>
          <a:bodyPr/>
          <a:lstStyle/>
          <a:p>
            <a:endParaRPr lang="en-US" altLang="en-US"/>
          </a:p>
          <a:p>
            <a:endParaRPr lang="en-US" altLang="en-US"/>
          </a:p>
          <a:p>
            <a:pPr algn="ctr">
              <a:buFont typeface="Arial" panose="020B0604020202020204" pitchFamily="34" charset="0"/>
              <a:buNone/>
            </a:pPr>
            <a:endParaRPr lang="en-US" altLang="en-US" sz="3600"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Digital Privacy</a:t>
            </a:r>
            <a:endParaRPr lang="en-I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88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lgn="just">
              <a:buNone/>
            </a:pPr>
            <a:r>
              <a:rPr lang="en-US" dirty="0"/>
              <a:t>The </a:t>
            </a:r>
            <a:r>
              <a:rPr lang="en-US" dirty="0" err="1"/>
              <a:t>NetBus</a:t>
            </a:r>
            <a:r>
              <a:rPr lang="en-US" dirty="0"/>
              <a:t> program allows an attacker to control a Windows NT workstation remotely. </a:t>
            </a:r>
            <a:r>
              <a:rPr lang="en-US" dirty="0">
                <a:solidFill>
                  <a:srgbClr val="FF0000"/>
                </a:solidFill>
              </a:rPr>
              <a:t>The attacker can intercept keystrokes or mouse motions, upload and download files, and act as a system administrator would act. </a:t>
            </a:r>
          </a:p>
          <a:p>
            <a:pPr marL="0" indent="0" algn="just">
              <a:buNone/>
            </a:pPr>
            <a:r>
              <a:rPr lang="en-US" dirty="0"/>
              <a:t>In order for this program to work, </a:t>
            </a:r>
            <a:r>
              <a:rPr lang="en-US" dirty="0">
                <a:solidFill>
                  <a:srgbClr val="FF0000"/>
                </a:solidFill>
              </a:rPr>
              <a:t>the victim Windows NT system must have a server with which the </a:t>
            </a:r>
            <a:r>
              <a:rPr lang="en-US" dirty="0" err="1">
                <a:solidFill>
                  <a:srgbClr val="FF0000"/>
                </a:solidFill>
              </a:rPr>
              <a:t>NetBus</a:t>
            </a:r>
            <a:r>
              <a:rPr lang="en-US" dirty="0">
                <a:solidFill>
                  <a:srgbClr val="FF0000"/>
                </a:solidFill>
              </a:rPr>
              <a:t> program can communicate</a:t>
            </a:r>
            <a:r>
              <a:rPr lang="en-US" dirty="0"/>
              <a:t>. This requires someone on the victim’s system to load and execute a small program that runs the server.</a:t>
            </a:r>
          </a:p>
          <a:p>
            <a:pPr marL="0" indent="0" algn="just">
              <a:buNone/>
            </a:pPr>
            <a:r>
              <a:rPr lang="en-US" dirty="0"/>
              <a:t>This small program was placed in several small game programs as well as in some other “fun” programs, which could be distributed to Web sites where unsuspecting users would be likely to download them.</a:t>
            </a:r>
          </a:p>
        </p:txBody>
      </p:sp>
    </p:spTree>
    <p:extLst>
      <p:ext uri="{BB962C8B-B14F-4D97-AF65-F5344CB8AC3E}">
        <p14:creationId xmlns:p14="http://schemas.microsoft.com/office/powerpoint/2010/main" val="2248461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08BA913F-1371-4385-B5FC-DBBDB2DA2CC0}"/>
              </a:ext>
            </a:extLst>
          </p:cNvPr>
          <p:cNvSpPr>
            <a:spLocks noGrp="1"/>
          </p:cNvSpPr>
          <p:nvPr>
            <p:ph idx="1"/>
          </p:nvPr>
        </p:nvSpPr>
        <p:spPr>
          <a:xfrm>
            <a:off x="1524000" y="0"/>
            <a:ext cx="9144000" cy="6858000"/>
          </a:xfrm>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Digital privacy (also internet or online privacy) means the </a:t>
            </a:r>
            <a:r>
              <a:rPr lang="en-IN" altLang="en-US" dirty="0">
                <a:solidFill>
                  <a:srgbClr val="FF0000"/>
                </a:solidFill>
                <a:latin typeface="Times New Roman" panose="02020603050405020304" pitchFamily="18" charset="0"/>
                <a:cs typeface="Times New Roman" panose="02020603050405020304" pitchFamily="18" charset="0"/>
              </a:rPr>
              <a:t>protection of any data a user creates or transmits while navigating the web via a mobile or desktop.</a:t>
            </a:r>
          </a:p>
        </p:txBody>
      </p:sp>
      <p:pic>
        <p:nvPicPr>
          <p:cNvPr id="50179" name="Picture 2" descr="C:\Users\A\Desktop\unit 7 ppt\download (1).jpg">
            <a:extLst>
              <a:ext uri="{FF2B5EF4-FFF2-40B4-BE49-F238E27FC236}">
                <a16:creationId xmlns:a16="http://schemas.microsoft.com/office/drawing/2014/main" id="{58212BDF-23A7-47EE-948E-FA5B580FE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315" y="2575460"/>
            <a:ext cx="3871912"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677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C6BB9B2A-9735-4F4D-B3B2-D56865081ABA}"/>
              </a:ext>
            </a:extLst>
          </p:cNvPr>
          <p:cNvSpPr>
            <a:spLocks noGrp="1"/>
          </p:cNvSpPr>
          <p:nvPr>
            <p:ph idx="1"/>
          </p:nvPr>
        </p:nvSpPr>
        <p:spPr>
          <a:xfrm>
            <a:off x="1524000" y="0"/>
            <a:ext cx="9144000" cy="6858000"/>
          </a:xfrm>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The concept of digital privacy can best be described as the </a:t>
            </a:r>
            <a:r>
              <a:rPr lang="en-IN" altLang="en-US" dirty="0">
                <a:solidFill>
                  <a:srgbClr val="FF0000"/>
                </a:solidFill>
                <a:latin typeface="Times New Roman" panose="02020603050405020304" pitchFamily="18" charset="0"/>
                <a:cs typeface="Times New Roman" panose="02020603050405020304" pitchFamily="18" charset="0"/>
              </a:rPr>
              <a:t>protection</a:t>
            </a:r>
            <a:r>
              <a:rPr lang="en-IN" altLang="en-US" dirty="0">
                <a:latin typeface="Times New Roman" panose="02020603050405020304" pitchFamily="18" charset="0"/>
                <a:cs typeface="Times New Roman" panose="02020603050405020304" pitchFamily="18" charset="0"/>
              </a:rPr>
              <a:t> of the </a:t>
            </a:r>
            <a:r>
              <a:rPr lang="en-IN" altLang="en-US" dirty="0">
                <a:solidFill>
                  <a:srgbClr val="FF0000"/>
                </a:solidFill>
                <a:latin typeface="Times New Roman" panose="02020603050405020304" pitchFamily="18" charset="0"/>
                <a:cs typeface="Times New Roman" panose="02020603050405020304" pitchFamily="18" charset="0"/>
              </a:rPr>
              <a:t>information of private citizens </a:t>
            </a:r>
            <a:r>
              <a:rPr lang="en-IN" altLang="en-US" dirty="0">
                <a:latin typeface="Times New Roman" panose="02020603050405020304" pitchFamily="18" charset="0"/>
                <a:cs typeface="Times New Roman" panose="02020603050405020304" pitchFamily="18" charset="0"/>
              </a:rPr>
              <a:t>who use digital mediums. </a:t>
            </a:r>
          </a:p>
          <a:p>
            <a:pPr algn="just">
              <a:lnSpc>
                <a:spcPct val="150000"/>
              </a:lnSpc>
            </a:pPr>
            <a:r>
              <a:rPr lang="en-IN" altLang="en-US" dirty="0">
                <a:latin typeface="Times New Roman" panose="02020603050405020304" pitchFamily="18" charset="0"/>
                <a:cs typeface="Times New Roman" panose="02020603050405020304" pitchFamily="18" charset="0"/>
              </a:rPr>
              <a:t> Information such as the date and time of </a:t>
            </a:r>
            <a:r>
              <a:rPr lang="en-IN" altLang="en-US" dirty="0">
                <a:solidFill>
                  <a:srgbClr val="FF0000"/>
                </a:solidFill>
                <a:latin typeface="Times New Roman" panose="02020603050405020304" pitchFamily="18" charset="0"/>
                <a:cs typeface="Times New Roman" panose="02020603050405020304" pitchFamily="18" charset="0"/>
              </a:rPr>
              <a:t>his searches</a:t>
            </a:r>
            <a:r>
              <a:rPr lang="en-IN" altLang="en-US" dirty="0">
                <a:latin typeface="Times New Roman" panose="02020603050405020304" pitchFamily="18" charset="0"/>
                <a:cs typeface="Times New Roman" panose="02020603050405020304" pitchFamily="18" charset="0"/>
              </a:rPr>
              <a:t>, what </a:t>
            </a:r>
            <a:r>
              <a:rPr lang="en-IN" altLang="en-US" dirty="0">
                <a:solidFill>
                  <a:srgbClr val="FF0000"/>
                </a:solidFill>
                <a:latin typeface="Times New Roman" panose="02020603050405020304" pitchFamily="18" charset="0"/>
                <a:cs typeface="Times New Roman" panose="02020603050405020304" pitchFamily="18" charset="0"/>
              </a:rPr>
              <a:t>browser</a:t>
            </a:r>
            <a:r>
              <a:rPr lang="en-IN" altLang="en-US" dirty="0">
                <a:latin typeface="Times New Roman" panose="02020603050405020304" pitchFamily="18" charset="0"/>
                <a:cs typeface="Times New Roman" panose="02020603050405020304" pitchFamily="18" charset="0"/>
              </a:rPr>
              <a:t> he used to access websites and even how long he viewed websites can be retained on a search engine's servers</a:t>
            </a:r>
          </a:p>
          <a:p>
            <a:endParaRPr lang="en-IN" altLang="en-US" dirty="0"/>
          </a:p>
        </p:txBody>
      </p:sp>
    </p:spTree>
    <p:extLst>
      <p:ext uri="{BB962C8B-B14F-4D97-AF65-F5344CB8AC3E}">
        <p14:creationId xmlns:p14="http://schemas.microsoft.com/office/powerpoint/2010/main" val="930470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699C684A-1B0A-44A7-9F45-6CCF8F341B4E}"/>
              </a:ext>
            </a:extLst>
          </p:cNvPr>
          <p:cNvSpPr>
            <a:spLocks noGrp="1"/>
          </p:cNvSpPr>
          <p:nvPr>
            <p:ph idx="1"/>
          </p:nvPr>
        </p:nvSpPr>
        <p:spPr>
          <a:xfrm>
            <a:off x="1524000" y="714376"/>
            <a:ext cx="9144000" cy="6143625"/>
          </a:xfrm>
        </p:spPr>
        <p:txBody>
          <a:bodyPr/>
          <a:lstStyle/>
          <a:p>
            <a:pPr>
              <a:buFont typeface="Arial" panose="020B0604020202020204" pitchFamily="34" charset="0"/>
              <a:buNone/>
            </a:pPr>
            <a:endParaRPr lang="en-US" altLang="en-US"/>
          </a:p>
          <a:p>
            <a:endParaRPr lang="en-US" altLang="en-US"/>
          </a:p>
          <a:p>
            <a:endParaRPr lang="en-US" altLang="en-US"/>
          </a:p>
          <a:p>
            <a:pPr algn="ctr">
              <a:buFont typeface="Arial" panose="020B0604020202020204" pitchFamily="34" charset="0"/>
              <a:buNone/>
            </a:pPr>
            <a:r>
              <a:rPr lang="en-US" altLang="en-US" sz="3600" b="1">
                <a:latin typeface="Times New Roman" panose="02020603050405020304" pitchFamily="18" charset="0"/>
                <a:cs typeface="Times New Roman" panose="02020603050405020304" pitchFamily="18" charset="0"/>
              </a:rPr>
              <a:t>Digital Forensics</a:t>
            </a:r>
            <a:endParaRPr lang="en-I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83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a:extLst>
              <a:ext uri="{FF2B5EF4-FFF2-40B4-BE49-F238E27FC236}">
                <a16:creationId xmlns:a16="http://schemas.microsoft.com/office/drawing/2014/main" id="{908DE306-A11C-4833-8F41-573DEDC7058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24000" y="152400"/>
            <a:ext cx="9144000" cy="6705600"/>
          </a:xfrm>
          <a:noFill/>
        </p:spPr>
      </p:pic>
    </p:spTree>
    <p:extLst>
      <p:ext uri="{BB962C8B-B14F-4D97-AF65-F5344CB8AC3E}">
        <p14:creationId xmlns:p14="http://schemas.microsoft.com/office/powerpoint/2010/main" val="331853899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5D81E8F-7DA4-4FE9-AFE1-FCDB8E36F0DC}"/>
              </a:ext>
            </a:extLst>
          </p:cNvPr>
          <p:cNvSpPr>
            <a:spLocks noGrp="1"/>
          </p:cNvSpPr>
          <p:nvPr>
            <p:ph type="title"/>
          </p:nvPr>
        </p:nvSpPr>
        <p:spPr>
          <a:xfrm>
            <a:off x="1524000" y="0"/>
            <a:ext cx="9144000" cy="838200"/>
          </a:xfrm>
        </p:spPr>
        <p:txBody>
          <a:bodyPr/>
          <a:lstStyle/>
          <a:p>
            <a:r>
              <a:rPr lang="en-US" altLang="en-US" sz="3200" b="1">
                <a:latin typeface="Times New Roman" panose="02020603050405020304" pitchFamily="18" charset="0"/>
                <a:cs typeface="Times New Roman" panose="02020603050405020304" pitchFamily="18" charset="0"/>
              </a:rPr>
              <a:t>What is Forensics ?</a:t>
            </a:r>
            <a:endParaRPr lang="en-IN" altLang="en-US" sz="3200" b="1">
              <a:latin typeface="Times New Roman" panose="02020603050405020304" pitchFamily="18" charset="0"/>
              <a:cs typeface="Times New Roman" panose="02020603050405020304" pitchFamily="18" charset="0"/>
            </a:endParaRPr>
          </a:p>
        </p:txBody>
      </p:sp>
      <p:sp>
        <p:nvSpPr>
          <p:cNvPr id="55299" name="Content Placeholder 2">
            <a:extLst>
              <a:ext uri="{FF2B5EF4-FFF2-40B4-BE49-F238E27FC236}">
                <a16:creationId xmlns:a16="http://schemas.microsoft.com/office/drawing/2014/main" id="{B5330717-29B1-44A7-A2D2-49252283BC04}"/>
              </a:ext>
            </a:extLst>
          </p:cNvPr>
          <p:cNvSpPr>
            <a:spLocks noGrp="1"/>
          </p:cNvSpPr>
          <p:nvPr>
            <p:ph sz="quarter" idx="1"/>
          </p:nvPr>
        </p:nvSpPr>
        <p:spPr>
          <a:xfrm>
            <a:off x="1524000" y="838200"/>
            <a:ext cx="9144000" cy="6019800"/>
          </a:xfrm>
        </p:spPr>
        <p:txBody>
          <a:bodyPr/>
          <a:lstStyle/>
          <a:p>
            <a:pPr algn="just">
              <a:lnSpc>
                <a:spcPct val="150000"/>
              </a:lnSpc>
            </a:pPr>
            <a:r>
              <a:rPr lang="en-US" altLang="en-US" b="1" dirty="0">
                <a:solidFill>
                  <a:srgbClr val="FF0000"/>
                </a:solidFill>
                <a:latin typeface="Times New Roman" panose="02020603050405020304" pitchFamily="18" charset="0"/>
                <a:cs typeface="Times New Roman" panose="02020603050405020304" pitchFamily="18" charset="0"/>
              </a:rPr>
              <a:t>Collection</a:t>
            </a:r>
            <a:r>
              <a:rPr lang="en-US" altLang="en-US" b="1"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analysis</a:t>
            </a:r>
            <a:r>
              <a:rPr lang="en-US" altLang="en-US" b="1" dirty="0">
                <a:latin typeface="Times New Roman" panose="02020603050405020304" pitchFamily="18" charset="0"/>
                <a:cs typeface="Times New Roman" panose="02020603050405020304" pitchFamily="18" charset="0"/>
              </a:rPr>
              <a:t> of evidence.  </a:t>
            </a:r>
          </a:p>
          <a:p>
            <a:pPr algn="just">
              <a:lnSpc>
                <a:spcPct val="150000"/>
              </a:lnSpc>
            </a:pPr>
            <a:r>
              <a:rPr lang="en-US" altLang="en-US" b="1" dirty="0">
                <a:latin typeface="Times New Roman" panose="02020603050405020304" pitchFamily="18" charset="0"/>
                <a:cs typeface="Times New Roman" panose="02020603050405020304" pitchFamily="18" charset="0"/>
              </a:rPr>
              <a:t>Using </a:t>
            </a:r>
            <a:r>
              <a:rPr lang="en-US" altLang="en-US" b="1" dirty="0">
                <a:solidFill>
                  <a:srgbClr val="FF0000"/>
                </a:solidFill>
                <a:latin typeface="Times New Roman" panose="02020603050405020304" pitchFamily="18" charset="0"/>
                <a:cs typeface="Times New Roman" panose="02020603050405020304" pitchFamily="18" charset="0"/>
              </a:rPr>
              <a:t>scientific</a:t>
            </a:r>
            <a:r>
              <a:rPr lang="en-US" altLang="en-US" b="1" dirty="0">
                <a:latin typeface="Times New Roman" panose="02020603050405020304" pitchFamily="18" charset="0"/>
                <a:cs typeface="Times New Roman" panose="02020603050405020304" pitchFamily="18" charset="0"/>
              </a:rPr>
              <a:t> test or techniques.</a:t>
            </a:r>
          </a:p>
          <a:p>
            <a:pPr algn="just">
              <a:lnSpc>
                <a:spcPct val="150000"/>
              </a:lnSpc>
            </a:pPr>
            <a:r>
              <a:rPr lang="en-US" altLang="en-US" b="1" dirty="0">
                <a:latin typeface="Times New Roman" panose="02020603050405020304" pitchFamily="18" charset="0"/>
                <a:cs typeface="Times New Roman" panose="02020603050405020304" pitchFamily="18" charset="0"/>
              </a:rPr>
              <a:t>To establish facts against crime.</a:t>
            </a:r>
          </a:p>
          <a:p>
            <a:pPr algn="just">
              <a:lnSpc>
                <a:spcPct val="150000"/>
              </a:lnSpc>
            </a:pPr>
            <a:r>
              <a:rPr lang="en-US" altLang="en-US" b="1" dirty="0">
                <a:latin typeface="Times New Roman" panose="02020603050405020304" pitchFamily="18" charset="0"/>
                <a:cs typeface="Times New Roman" panose="02020603050405020304" pitchFamily="18" charset="0"/>
              </a:rPr>
              <a:t>For presenting in a legal proceeding.</a:t>
            </a:r>
          </a:p>
          <a:p>
            <a:pPr algn="just">
              <a:lnSpc>
                <a:spcPct val="150000"/>
              </a:lnSpc>
            </a:pPr>
            <a:r>
              <a:rPr lang="en-US" altLang="en-US" b="1" dirty="0">
                <a:latin typeface="Times New Roman" panose="02020603050405020304" pitchFamily="18" charset="0"/>
                <a:cs typeface="Times New Roman" panose="02020603050405020304" pitchFamily="18" charset="0"/>
              </a:rPr>
              <a:t>Therefore Forensic science is a </a:t>
            </a:r>
            <a:r>
              <a:rPr lang="en-US" altLang="en-US" b="1" dirty="0">
                <a:solidFill>
                  <a:srgbClr val="FF0000"/>
                </a:solidFill>
                <a:latin typeface="Times New Roman" panose="02020603050405020304" pitchFamily="18" charset="0"/>
                <a:cs typeface="Times New Roman" panose="02020603050405020304" pitchFamily="18" charset="0"/>
              </a:rPr>
              <a:t>scientific method </a:t>
            </a:r>
            <a:r>
              <a:rPr lang="en-US" altLang="en-US" b="1" dirty="0">
                <a:latin typeface="Times New Roman" panose="02020603050405020304" pitchFamily="18" charset="0"/>
                <a:cs typeface="Times New Roman" panose="02020603050405020304" pitchFamily="18" charset="0"/>
              </a:rPr>
              <a:t>of gathering and examining information about the past which is then used in court of law.</a:t>
            </a:r>
          </a:p>
        </p:txBody>
      </p:sp>
    </p:spTree>
    <p:extLst>
      <p:ext uri="{BB962C8B-B14F-4D97-AF65-F5344CB8AC3E}">
        <p14:creationId xmlns:p14="http://schemas.microsoft.com/office/powerpoint/2010/main" val="278776276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C48F4888-32B4-46A6-A6C9-2BE91477E4F9}"/>
              </a:ext>
            </a:extLst>
          </p:cNvPr>
          <p:cNvSpPr>
            <a:spLocks noGrp="1"/>
          </p:cNvSpPr>
          <p:nvPr>
            <p:ph type="title"/>
          </p:nvPr>
        </p:nvSpPr>
        <p:spPr>
          <a:xfrm>
            <a:off x="1524000" y="0"/>
            <a:ext cx="9144000" cy="762000"/>
          </a:xfrm>
        </p:spPr>
        <p:txBody>
          <a:bodyPr/>
          <a:lstStyle/>
          <a:p>
            <a:r>
              <a:rPr lang="en-US" altLang="en-US" b="1">
                <a:latin typeface="Times New Roman" panose="02020603050405020304" pitchFamily="18" charset="0"/>
                <a:cs typeface="Times New Roman" panose="02020603050405020304" pitchFamily="18" charset="0"/>
              </a:rPr>
              <a:t>Digital Forensics</a:t>
            </a:r>
            <a:endParaRPr lang="en-IN" altLang="en-US" b="1">
              <a:latin typeface="Times New Roman" panose="02020603050405020304" pitchFamily="18" charset="0"/>
              <a:cs typeface="Times New Roman" panose="02020603050405020304" pitchFamily="18" charset="0"/>
            </a:endParaRPr>
          </a:p>
        </p:txBody>
      </p:sp>
      <p:sp>
        <p:nvSpPr>
          <p:cNvPr id="56323" name="Content Placeholder 2">
            <a:extLst>
              <a:ext uri="{FF2B5EF4-FFF2-40B4-BE49-F238E27FC236}">
                <a16:creationId xmlns:a16="http://schemas.microsoft.com/office/drawing/2014/main" id="{C1739876-EB08-40CE-9AEB-41C3EB14317C}"/>
              </a:ext>
            </a:extLst>
          </p:cNvPr>
          <p:cNvSpPr>
            <a:spLocks noGrp="1"/>
          </p:cNvSpPr>
          <p:nvPr>
            <p:ph sz="quarter" idx="1"/>
          </p:nvPr>
        </p:nvSpPr>
        <p:spPr>
          <a:xfrm>
            <a:off x="1524000" y="838200"/>
            <a:ext cx="9144000" cy="6019800"/>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Digital Forensics deals with the </a:t>
            </a:r>
            <a:r>
              <a:rPr lang="en-IN" altLang="en-US" b="1">
                <a:latin typeface="Times New Roman" panose="02020603050405020304" pitchFamily="18" charset="0"/>
                <a:cs typeface="Times New Roman" panose="02020603050405020304" pitchFamily="18" charset="0"/>
              </a:rPr>
              <a:t>process of finding evidence related to a digital crime.</a:t>
            </a:r>
          </a:p>
          <a:p>
            <a:pPr algn="just">
              <a:lnSpc>
                <a:spcPct val="150000"/>
              </a:lnSpc>
            </a:pPr>
            <a:r>
              <a:rPr lang="en-IN" altLang="en-US">
                <a:latin typeface="Times New Roman" panose="02020603050405020304" pitchFamily="18" charset="0"/>
                <a:cs typeface="Times New Roman" panose="02020603050405020304" pitchFamily="18" charset="0"/>
              </a:rPr>
              <a:t> It is a science of finding evidence from digital media like a computer, mobile phone, server, or network.</a:t>
            </a:r>
          </a:p>
          <a:p>
            <a:pPr algn="just">
              <a:lnSpc>
                <a:spcPct val="150000"/>
              </a:lnSpc>
            </a:pPr>
            <a:r>
              <a:rPr lang="en-IN" altLang="en-US">
                <a:latin typeface="Times New Roman" panose="02020603050405020304" pitchFamily="18" charset="0"/>
                <a:cs typeface="Times New Roman" panose="02020603050405020304" pitchFamily="18" charset="0"/>
              </a:rPr>
              <a:t> It provides the forensic team with the best techniques and tools to </a:t>
            </a:r>
            <a:r>
              <a:rPr lang="en-IN" altLang="en-US" b="1">
                <a:latin typeface="Times New Roman" panose="02020603050405020304" pitchFamily="18" charset="0"/>
                <a:cs typeface="Times New Roman" panose="02020603050405020304" pitchFamily="18" charset="0"/>
              </a:rPr>
              <a:t>solve complicated digital-related cases</a:t>
            </a:r>
            <a:r>
              <a:rPr lang="en-IN"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016050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942E6E46-1EBC-49EF-B673-CD6EB4D8AD8D}"/>
              </a:ext>
            </a:extLst>
          </p:cNvPr>
          <p:cNvSpPr>
            <a:spLocks noGrp="1"/>
          </p:cNvSpPr>
          <p:nvPr>
            <p:ph sz="quarter" idx="1"/>
          </p:nvPr>
        </p:nvSpPr>
        <p:spPr>
          <a:xfrm>
            <a:off x="1524000" y="0"/>
            <a:ext cx="9144000" cy="6858000"/>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Digital Forensics Specialists are generally consulted to investigate </a:t>
            </a:r>
            <a:r>
              <a:rPr lang="en-IN" altLang="en-US" b="1">
                <a:latin typeface="Times New Roman" panose="02020603050405020304" pitchFamily="18" charset="0"/>
                <a:cs typeface="Times New Roman" panose="02020603050405020304" pitchFamily="18" charset="0"/>
              </a:rPr>
              <a:t>cyber-crimes, crimes that involve a security breach in a system or network. </a:t>
            </a:r>
          </a:p>
          <a:p>
            <a:pPr algn="just">
              <a:lnSpc>
                <a:spcPct val="150000"/>
              </a:lnSpc>
            </a:pPr>
            <a:r>
              <a:rPr lang="en-IN" altLang="en-US">
                <a:latin typeface="Times New Roman" panose="02020603050405020304" pitchFamily="18" charset="0"/>
                <a:cs typeface="Times New Roman" panose="02020603050405020304" pitchFamily="18" charset="0"/>
              </a:rPr>
              <a:t>When a cyber-crime occurs, digital forensics specialists can assist in various ways.</a:t>
            </a:r>
          </a:p>
          <a:p>
            <a:pPr algn="just">
              <a:lnSpc>
                <a:spcPct val="150000"/>
              </a:lnSpc>
            </a:pPr>
            <a:r>
              <a:rPr lang="en-IN" altLang="en-US">
                <a:latin typeface="Times New Roman" panose="02020603050405020304" pitchFamily="18" charset="0"/>
                <a:cs typeface="Times New Roman" panose="02020603050405020304" pitchFamily="18" charset="0"/>
              </a:rPr>
              <a:t> </a:t>
            </a:r>
          </a:p>
        </p:txBody>
      </p:sp>
      <p:pic>
        <p:nvPicPr>
          <p:cNvPr id="57347" name="Picture 2">
            <a:extLst>
              <a:ext uri="{FF2B5EF4-FFF2-40B4-BE49-F238E27FC236}">
                <a16:creationId xmlns:a16="http://schemas.microsoft.com/office/drawing/2014/main" id="{719CCE32-834D-446F-9F43-E00F8A163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200400"/>
            <a:ext cx="4343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3">
            <a:extLst>
              <a:ext uri="{FF2B5EF4-FFF2-40B4-BE49-F238E27FC236}">
                <a16:creationId xmlns:a16="http://schemas.microsoft.com/office/drawing/2014/main" id="{3AE5B5CF-337D-40FF-BF26-A0BE08D78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7660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19869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DBAF654-14E4-4BAC-9EEF-ADCFFDEBF64D}"/>
              </a:ext>
            </a:extLst>
          </p:cNvPr>
          <p:cNvSpPr>
            <a:spLocks noGrp="1"/>
          </p:cNvSpPr>
          <p:nvPr>
            <p:ph type="title"/>
          </p:nvPr>
        </p:nvSpPr>
        <p:spPr>
          <a:xfrm>
            <a:off x="1524000" y="0"/>
            <a:ext cx="8991600" cy="914400"/>
          </a:xfrm>
        </p:spPr>
        <p:txBody>
          <a:bodyPr/>
          <a:lstStyle/>
          <a:p>
            <a:r>
              <a:rPr lang="en-US" altLang="en-US"/>
              <a:t> </a:t>
            </a:r>
            <a:r>
              <a:rPr lang="en-US" altLang="en-US" sz="3200" b="1">
                <a:latin typeface="Times New Roman" panose="02020603050405020304" pitchFamily="18" charset="0"/>
                <a:cs typeface="Times New Roman" panose="02020603050405020304" pitchFamily="18" charset="0"/>
              </a:rPr>
              <a:t>Investigation Carried by:</a:t>
            </a:r>
            <a:endParaRPr lang="en-IN" altLang="en-US" sz="3200" b="1">
              <a:latin typeface="Times New Roman" panose="02020603050405020304" pitchFamily="18" charset="0"/>
              <a:cs typeface="Times New Roman" panose="02020603050405020304" pitchFamily="18" charset="0"/>
            </a:endParaRPr>
          </a:p>
        </p:txBody>
      </p:sp>
      <p:sp>
        <p:nvSpPr>
          <p:cNvPr id="58371" name="Content Placeholder 2">
            <a:extLst>
              <a:ext uri="{FF2B5EF4-FFF2-40B4-BE49-F238E27FC236}">
                <a16:creationId xmlns:a16="http://schemas.microsoft.com/office/drawing/2014/main" id="{BF3BA0C8-CB3F-497C-AEBA-830F677F65C5}"/>
              </a:ext>
            </a:extLst>
          </p:cNvPr>
          <p:cNvSpPr>
            <a:spLocks noGrp="1"/>
          </p:cNvSpPr>
          <p:nvPr>
            <p:ph sz="quarter" idx="1"/>
          </p:nvPr>
        </p:nvSpPr>
        <p:spPr>
          <a:xfrm>
            <a:off x="1524000" y="838200"/>
            <a:ext cx="9144000" cy="5867400"/>
          </a:xfrm>
        </p:spPr>
        <p:txBody>
          <a:bodyPr/>
          <a:lstStyle/>
          <a:p>
            <a:pPr>
              <a:lnSpc>
                <a:spcPct val="200000"/>
              </a:lnSpc>
            </a:pPr>
            <a:r>
              <a:rPr lang="en-US" altLang="en-US">
                <a:latin typeface="Times New Roman" panose="02020603050405020304" pitchFamily="18" charset="0"/>
                <a:cs typeface="Times New Roman" panose="02020603050405020304" pitchFamily="18" charset="0"/>
              </a:rPr>
              <a:t>Law Enforcement officials. </a:t>
            </a:r>
          </a:p>
          <a:p>
            <a:pPr>
              <a:lnSpc>
                <a:spcPct val="200000"/>
              </a:lnSpc>
            </a:pPr>
            <a:r>
              <a:rPr lang="en-US" altLang="en-US">
                <a:latin typeface="Times New Roman" panose="02020603050405020304" pitchFamily="18" charset="0"/>
                <a:cs typeface="Times New Roman" panose="02020603050405020304" pitchFamily="18" charset="0"/>
              </a:rPr>
              <a:t>Investigation Departments.</a:t>
            </a:r>
          </a:p>
          <a:p>
            <a:pPr>
              <a:lnSpc>
                <a:spcPct val="200000"/>
              </a:lnSpc>
            </a:pPr>
            <a:r>
              <a:rPr lang="en-US" altLang="en-US">
                <a:latin typeface="Times New Roman" panose="02020603050405020304" pitchFamily="18" charset="0"/>
                <a:cs typeface="Times New Roman" panose="02020603050405020304" pitchFamily="18" charset="0"/>
              </a:rPr>
              <a:t>Civil Litigations.</a:t>
            </a:r>
          </a:p>
          <a:p>
            <a:pPr>
              <a:lnSpc>
                <a:spcPct val="200000"/>
              </a:lnSpc>
            </a:pPr>
            <a:r>
              <a:rPr lang="en-US" altLang="en-US">
                <a:latin typeface="Times New Roman" panose="02020603050405020304" pitchFamily="18" charset="0"/>
                <a:cs typeface="Times New Roman" panose="02020603050405020304" pitchFamily="18" charset="0"/>
              </a:rPr>
              <a:t>Insurance Companies.</a:t>
            </a:r>
          </a:p>
          <a:p>
            <a:pPr>
              <a:lnSpc>
                <a:spcPct val="200000"/>
              </a:lnSpc>
            </a:pPr>
            <a:r>
              <a:rPr lang="en-US" altLang="en-US">
                <a:latin typeface="Times New Roman" panose="02020603050405020304" pitchFamily="18" charset="0"/>
                <a:cs typeface="Times New Roman" panose="02020603050405020304" pitchFamily="18" charset="0"/>
              </a:rPr>
              <a:t>Private Corporations.</a:t>
            </a:r>
          </a:p>
          <a:p>
            <a:pPr>
              <a:lnSpc>
                <a:spcPct val="200000"/>
              </a:lnSpc>
            </a:pPr>
            <a:r>
              <a:rPr lang="en-US" altLang="en-US">
                <a:latin typeface="Times New Roman" panose="02020603050405020304" pitchFamily="18" charset="0"/>
                <a:cs typeface="Times New Roman" panose="02020603050405020304" pitchFamily="18" charset="0"/>
              </a:rPr>
              <a:t>Individual/Private Citizens.</a:t>
            </a:r>
          </a:p>
        </p:txBody>
      </p:sp>
      <p:pic>
        <p:nvPicPr>
          <p:cNvPr id="58372" name="Picture 2">
            <a:extLst>
              <a:ext uri="{FF2B5EF4-FFF2-40B4-BE49-F238E27FC236}">
                <a16:creationId xmlns:a16="http://schemas.microsoft.com/office/drawing/2014/main" id="{2C367EC3-ADA1-4206-B76A-69C9CA6A5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3124200"/>
            <a:ext cx="34766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77799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FF490CF-CD62-4DF5-BFFC-020F5E8FCEB5}"/>
              </a:ext>
            </a:extLst>
          </p:cNvPr>
          <p:cNvSpPr>
            <a:spLocks noGrp="1"/>
          </p:cNvSpPr>
          <p:nvPr>
            <p:ph type="title"/>
          </p:nvPr>
        </p:nvSpPr>
        <p:spPr>
          <a:xfrm>
            <a:off x="1524000" y="0"/>
            <a:ext cx="8991600" cy="914400"/>
          </a:xfrm>
        </p:spPr>
        <p:txBody>
          <a:bodyPr/>
          <a:lstStyle/>
          <a:p>
            <a:r>
              <a:rPr lang="en-US" altLang="en-US" sz="3200" b="1">
                <a:latin typeface="Times New Roman" panose="02020603050405020304" pitchFamily="18" charset="0"/>
                <a:cs typeface="Times New Roman" panose="02020603050405020304" pitchFamily="18" charset="0"/>
              </a:rPr>
              <a:t>Use-Cases of Digital Forensics </a:t>
            </a:r>
            <a:endParaRPr lang="en-IN" altLang="en-US" sz="3200" b="1">
              <a:latin typeface="Times New Roman" panose="02020603050405020304" pitchFamily="18" charset="0"/>
              <a:cs typeface="Times New Roman" panose="02020603050405020304" pitchFamily="18" charset="0"/>
            </a:endParaRPr>
          </a:p>
        </p:txBody>
      </p:sp>
      <p:sp>
        <p:nvSpPr>
          <p:cNvPr id="59395" name="Content Placeholder 2">
            <a:extLst>
              <a:ext uri="{FF2B5EF4-FFF2-40B4-BE49-F238E27FC236}">
                <a16:creationId xmlns:a16="http://schemas.microsoft.com/office/drawing/2014/main" id="{0E106C14-EA7D-4FAA-8EEA-FC3CEE27B65F}"/>
              </a:ext>
            </a:extLst>
          </p:cNvPr>
          <p:cNvSpPr>
            <a:spLocks noGrp="1"/>
          </p:cNvSpPr>
          <p:nvPr>
            <p:ph sz="quarter" idx="1"/>
          </p:nvPr>
        </p:nvSpPr>
        <p:spPr>
          <a:xfrm>
            <a:off x="1676400" y="914400"/>
            <a:ext cx="8991600" cy="5943600"/>
          </a:xfrm>
        </p:spPr>
        <p:txBody>
          <a:bodyPr>
            <a:normAutofit lnSpcReduction="10000"/>
          </a:bodyPr>
          <a:lstStyle/>
          <a:p>
            <a:pPr>
              <a:lnSpc>
                <a:spcPct val="150000"/>
              </a:lnSpc>
            </a:pPr>
            <a:r>
              <a:rPr lang="en-US" altLang="en-US">
                <a:latin typeface="Times New Roman" panose="02020603050405020304" pitchFamily="18" charset="0"/>
                <a:cs typeface="Times New Roman" panose="02020603050405020304" pitchFamily="18" charset="0"/>
              </a:rPr>
              <a:t>Banking credit/debit card related crimes.</a:t>
            </a:r>
            <a:endParaRPr lang="en-IN" altLang="en-US">
              <a:latin typeface="Times New Roman" panose="02020603050405020304" pitchFamily="18" charset="0"/>
              <a:cs typeface="Times New Roman" panose="02020603050405020304" pitchFamily="18" charset="0"/>
            </a:endParaRPr>
          </a:p>
          <a:p>
            <a:pPr>
              <a:lnSpc>
                <a:spcPct val="150000"/>
              </a:lnSpc>
            </a:pPr>
            <a:r>
              <a:rPr lang="en-IN" altLang="en-US">
                <a:latin typeface="Times New Roman" panose="02020603050405020304" pitchFamily="18" charset="0"/>
                <a:cs typeface="Times New Roman" panose="02020603050405020304" pitchFamily="18" charset="0"/>
              </a:rPr>
              <a:t>Data Recovery.</a:t>
            </a:r>
          </a:p>
          <a:p>
            <a:pPr>
              <a:lnSpc>
                <a:spcPct val="150000"/>
              </a:lnSpc>
            </a:pPr>
            <a:r>
              <a:rPr lang="en-IN" altLang="en-US">
                <a:latin typeface="Times New Roman" panose="02020603050405020304" pitchFamily="18" charset="0"/>
                <a:cs typeface="Times New Roman" panose="02020603050405020304" pitchFamily="18" charset="0"/>
              </a:rPr>
              <a:t>Financial Fraud Investigation.</a:t>
            </a:r>
          </a:p>
          <a:p>
            <a:pPr>
              <a:lnSpc>
                <a:spcPct val="150000"/>
              </a:lnSpc>
            </a:pPr>
            <a:r>
              <a:rPr lang="en-IN" altLang="en-US">
                <a:latin typeface="Times New Roman" panose="02020603050405020304" pitchFamily="18" charset="0"/>
                <a:cs typeface="Times New Roman" panose="02020603050405020304" pitchFamily="18" charset="0"/>
              </a:rPr>
              <a:t>Damage control in the wake of cybercrime.</a:t>
            </a:r>
          </a:p>
          <a:p>
            <a:pPr>
              <a:lnSpc>
                <a:spcPct val="150000"/>
              </a:lnSpc>
            </a:pPr>
            <a:r>
              <a:rPr lang="en-US" altLang="en-US">
                <a:latin typeface="Times New Roman" panose="02020603050405020304" pitchFamily="18" charset="0"/>
                <a:cs typeface="Times New Roman" panose="02020603050405020304" pitchFamily="18" charset="0"/>
              </a:rPr>
              <a:t>Post Attack Identification.</a:t>
            </a:r>
          </a:p>
          <a:p>
            <a:pPr>
              <a:lnSpc>
                <a:spcPct val="150000"/>
              </a:lnSpc>
            </a:pPr>
            <a:r>
              <a:rPr lang="en-US" altLang="en-US">
                <a:latin typeface="Times New Roman" panose="02020603050405020304" pitchFamily="18" charset="0"/>
                <a:cs typeface="Times New Roman" panose="02020603050405020304" pitchFamily="18" charset="0"/>
              </a:rPr>
              <a:t>Log Analysis.</a:t>
            </a:r>
            <a:endParaRPr lang="en-IN" altLang="en-US">
              <a:latin typeface="Times New Roman" panose="02020603050405020304" pitchFamily="18" charset="0"/>
              <a:cs typeface="Times New Roman" panose="02020603050405020304" pitchFamily="18" charset="0"/>
            </a:endParaRPr>
          </a:p>
          <a:p>
            <a:pPr>
              <a:lnSpc>
                <a:spcPct val="150000"/>
              </a:lnSpc>
            </a:pPr>
            <a:r>
              <a:rPr lang="en-IN" altLang="en-US">
                <a:latin typeface="Times New Roman" panose="02020603050405020304" pitchFamily="18" charset="0"/>
                <a:cs typeface="Times New Roman" panose="02020603050405020304" pitchFamily="18" charset="0"/>
              </a:rPr>
              <a:t>Cyber Crime Investigation.</a:t>
            </a:r>
          </a:p>
          <a:p>
            <a:pPr>
              <a:lnSpc>
                <a:spcPct val="150000"/>
              </a:lnSpc>
            </a:pPr>
            <a:r>
              <a:rPr lang="en-US" altLang="en-US">
                <a:latin typeface="Times New Roman" panose="02020603050405020304" pitchFamily="18" charset="0"/>
                <a:cs typeface="Times New Roman" panose="02020603050405020304" pitchFamily="18" charset="0"/>
              </a:rPr>
              <a:t>Malware Analysis and so on….</a:t>
            </a:r>
            <a:endParaRPr lang="en-IN" altLang="en-US">
              <a:latin typeface="Times New Roman" panose="02020603050405020304" pitchFamily="18" charset="0"/>
              <a:cs typeface="Times New Roman" panose="02020603050405020304" pitchFamily="18" charset="0"/>
            </a:endParaRPr>
          </a:p>
        </p:txBody>
      </p:sp>
      <p:pic>
        <p:nvPicPr>
          <p:cNvPr id="59396" name="Picture 2">
            <a:extLst>
              <a:ext uri="{FF2B5EF4-FFF2-40B4-BE49-F238E27FC236}">
                <a16:creationId xmlns:a16="http://schemas.microsoft.com/office/drawing/2014/main" id="{C98CCA62-B9D7-4322-B522-FE54A6848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1" y="4572000"/>
            <a:ext cx="2619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89911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CC1CB299-5170-4D99-A1E1-FBE7870BA91A}"/>
              </a:ext>
            </a:extLst>
          </p:cNvPr>
          <p:cNvSpPr>
            <a:spLocks noGrp="1"/>
          </p:cNvSpPr>
          <p:nvPr>
            <p:ph type="title"/>
          </p:nvPr>
        </p:nvSpPr>
        <p:spPr>
          <a:xfrm>
            <a:off x="1524000" y="0"/>
            <a:ext cx="9144000" cy="990600"/>
          </a:xfrm>
        </p:spPr>
        <p:txBody>
          <a:bodyPr/>
          <a:lstStyle/>
          <a:p>
            <a:r>
              <a:rPr lang="en-US" altLang="en-US" sz="3600" b="1">
                <a:latin typeface="Times New Roman" panose="02020603050405020304" pitchFamily="18" charset="0"/>
                <a:cs typeface="Times New Roman" panose="02020603050405020304" pitchFamily="18" charset="0"/>
              </a:rPr>
              <a:t> </a:t>
            </a:r>
            <a:r>
              <a:rPr lang="en-US" altLang="en-US" sz="3200" b="1">
                <a:latin typeface="Times New Roman" panose="02020603050405020304" pitchFamily="18" charset="0"/>
                <a:cs typeface="Times New Roman" panose="02020603050405020304" pitchFamily="18" charset="0"/>
              </a:rPr>
              <a:t>Branches of Digital Forensics: </a:t>
            </a:r>
            <a:endParaRPr lang="en-IN" altLang="en-US" sz="3200" b="1">
              <a:latin typeface="Times New Roman" panose="02020603050405020304" pitchFamily="18" charset="0"/>
              <a:cs typeface="Times New Roman" panose="02020603050405020304" pitchFamily="18" charset="0"/>
            </a:endParaRPr>
          </a:p>
        </p:txBody>
      </p:sp>
      <p:sp>
        <p:nvSpPr>
          <p:cNvPr id="60419" name="Content Placeholder 2">
            <a:extLst>
              <a:ext uri="{FF2B5EF4-FFF2-40B4-BE49-F238E27FC236}">
                <a16:creationId xmlns:a16="http://schemas.microsoft.com/office/drawing/2014/main" id="{441A6BD1-795F-4D81-A913-4E4F9399463E}"/>
              </a:ext>
            </a:extLst>
          </p:cNvPr>
          <p:cNvSpPr>
            <a:spLocks noGrp="1"/>
          </p:cNvSpPr>
          <p:nvPr>
            <p:ph sz="quarter" idx="1"/>
          </p:nvPr>
        </p:nvSpPr>
        <p:spPr>
          <a:xfrm>
            <a:off x="1524000" y="990600"/>
            <a:ext cx="9144000" cy="5715000"/>
          </a:xfrm>
        </p:spPr>
        <p:txBody>
          <a:bodyPr/>
          <a:lstStyle/>
          <a:p>
            <a:pPr algn="just"/>
            <a:r>
              <a:rPr lang="en-US" altLang="en-US">
                <a:latin typeface="Times New Roman" panose="02020603050405020304" pitchFamily="18" charset="0"/>
                <a:cs typeface="Times New Roman" panose="02020603050405020304" pitchFamily="18" charset="0"/>
              </a:rPr>
              <a:t>Network Forensics.</a:t>
            </a:r>
            <a:endParaRPr lang="en-IN" altLang="en-US">
              <a:latin typeface="Times New Roman" panose="02020603050405020304" pitchFamily="18" charset="0"/>
              <a:cs typeface="Times New Roman" panose="02020603050405020304" pitchFamily="18" charset="0"/>
            </a:endParaRPr>
          </a:p>
          <a:p>
            <a:pPr algn="just"/>
            <a:r>
              <a:rPr lang="en-IN" altLang="en-US">
                <a:latin typeface="Times New Roman" panose="02020603050405020304" pitchFamily="18" charset="0"/>
                <a:cs typeface="Times New Roman" panose="02020603050405020304" pitchFamily="18" charset="0"/>
              </a:rPr>
              <a:t>Email Forensics</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Web Forensics.</a:t>
            </a:r>
          </a:p>
          <a:p>
            <a:pPr algn="just"/>
            <a:r>
              <a:rPr lang="en-US" altLang="en-US">
                <a:latin typeface="Times New Roman" panose="02020603050405020304" pitchFamily="18" charset="0"/>
                <a:cs typeface="Times New Roman" panose="02020603050405020304" pitchFamily="18" charset="0"/>
              </a:rPr>
              <a:t>Software Forensics.</a:t>
            </a:r>
          </a:p>
          <a:p>
            <a:pPr algn="just"/>
            <a:r>
              <a:rPr lang="en-US" altLang="en-US">
                <a:latin typeface="Times New Roman" panose="02020603050405020304" pitchFamily="18" charset="0"/>
                <a:cs typeface="Times New Roman" panose="02020603050405020304" pitchFamily="18" charset="0"/>
              </a:rPr>
              <a:t>Memory Forensics.</a:t>
            </a:r>
          </a:p>
          <a:p>
            <a:pPr algn="just"/>
            <a:r>
              <a:rPr lang="en-US" altLang="en-US">
                <a:latin typeface="Times New Roman" panose="02020603050405020304" pitchFamily="18" charset="0"/>
                <a:cs typeface="Times New Roman" panose="02020603050405020304" pitchFamily="18" charset="0"/>
              </a:rPr>
              <a:t>System Forensics.</a:t>
            </a:r>
          </a:p>
          <a:p>
            <a:pPr algn="just"/>
            <a:r>
              <a:rPr lang="en-US" altLang="en-US">
                <a:latin typeface="Times New Roman" panose="02020603050405020304" pitchFamily="18" charset="0"/>
                <a:cs typeface="Times New Roman" panose="02020603050405020304" pitchFamily="18" charset="0"/>
              </a:rPr>
              <a:t>Cloud Forensics.</a:t>
            </a:r>
          </a:p>
          <a:p>
            <a:pPr algn="just"/>
            <a:r>
              <a:rPr lang="en-IN" altLang="en-US">
                <a:latin typeface="Times New Roman" panose="02020603050405020304" pitchFamily="18" charset="0"/>
                <a:cs typeface="Times New Roman" panose="02020603050405020304" pitchFamily="18" charset="0"/>
              </a:rPr>
              <a:t>Mobile Device Forensics</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Blockchain Forensics and so on..</a:t>
            </a:r>
          </a:p>
          <a:p>
            <a:pPr algn="just"/>
            <a:endParaRPr lang="en-US" altLang="en-US">
              <a:latin typeface="Times New Roman" panose="02020603050405020304" pitchFamily="18" charset="0"/>
              <a:cs typeface="Times New Roman" panose="02020603050405020304" pitchFamily="18" charset="0"/>
            </a:endParaRPr>
          </a:p>
          <a:p>
            <a:endParaRPr lang="en-IN" altLang="en-US"/>
          </a:p>
        </p:txBody>
      </p:sp>
      <p:pic>
        <p:nvPicPr>
          <p:cNvPr id="60420" name="Picture 2">
            <a:extLst>
              <a:ext uri="{FF2B5EF4-FFF2-40B4-BE49-F238E27FC236}">
                <a16:creationId xmlns:a16="http://schemas.microsoft.com/office/drawing/2014/main" id="{E08F33A9-52C4-4109-861C-7E1B7FD9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429125"/>
            <a:ext cx="281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843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Viruses</a:t>
            </a:r>
            <a:endParaRPr lang="en-US" dirty="0"/>
          </a:p>
        </p:txBody>
      </p:sp>
      <p:sp>
        <p:nvSpPr>
          <p:cNvPr id="3" name="Content Placeholder 2"/>
          <p:cNvSpPr>
            <a:spLocks noGrp="1"/>
          </p:cNvSpPr>
          <p:nvPr>
            <p:ph idx="1"/>
          </p:nvPr>
        </p:nvSpPr>
        <p:spPr/>
        <p:txBody>
          <a:bodyPr>
            <a:normAutofit/>
          </a:bodyPr>
          <a:lstStyle/>
          <a:p>
            <a:r>
              <a:rPr lang="en-US" i="1" dirty="0"/>
              <a:t>computer virus </a:t>
            </a:r>
            <a:r>
              <a:rPr lang="en-US" dirty="0"/>
              <a:t>is a program that inserts itself into one or more files and then performs some (possibly null) action.</a:t>
            </a:r>
          </a:p>
          <a:p>
            <a:r>
              <a:rPr lang="en-US" dirty="0"/>
              <a:t>This type of Trojan horse propagates itself only as specific programs When the Trojan horse can propagate freely and insert a copy of itself into another file, it becomes a computer virus.</a:t>
            </a:r>
          </a:p>
          <a:p>
            <a:r>
              <a:rPr lang="en-US" dirty="0"/>
              <a:t>The first phase, in which the virus inserts itself into a file, is called the </a:t>
            </a:r>
            <a:r>
              <a:rPr lang="en-US" i="1" dirty="0"/>
              <a:t>insertion phase</a:t>
            </a:r>
            <a:r>
              <a:rPr lang="en-US" dirty="0"/>
              <a:t>. The second phase, in which it performs some action, is called the </a:t>
            </a:r>
            <a:r>
              <a:rPr lang="en-US" i="1" dirty="0"/>
              <a:t>execution phase</a:t>
            </a:r>
            <a:r>
              <a:rPr lang="en-US" dirty="0"/>
              <a:t>. The NEXT </a:t>
            </a:r>
            <a:r>
              <a:rPr lang="en-US" dirty="0" err="1"/>
              <a:t>pseudocode</a:t>
            </a:r>
            <a:r>
              <a:rPr lang="en-US" dirty="0"/>
              <a:t> fragment shows how a simple computer virus works.</a:t>
            </a:r>
          </a:p>
          <a:p>
            <a:endParaRPr lang="en-US" dirty="0"/>
          </a:p>
        </p:txBody>
      </p:sp>
    </p:spTree>
    <p:extLst>
      <p:ext uri="{BB962C8B-B14F-4D97-AF65-F5344CB8AC3E}">
        <p14:creationId xmlns:p14="http://schemas.microsoft.com/office/powerpoint/2010/main" val="2256159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8A5E77-18E1-4906-8DB0-ECB6AC73674C}"/>
              </a:ext>
            </a:extLst>
          </p:cNvPr>
          <p:cNvSpPr>
            <a:spLocks noGrp="1"/>
          </p:cNvSpPr>
          <p:nvPr>
            <p:ph type="title"/>
          </p:nvPr>
        </p:nvSpPr>
        <p:spPr>
          <a:xfrm>
            <a:off x="1524000" y="0"/>
            <a:ext cx="9144000" cy="990600"/>
          </a:xfrm>
        </p:spPr>
        <p:txBody>
          <a:bodyPr/>
          <a:lstStyle/>
          <a:p>
            <a:r>
              <a:rPr lang="en-US" altLang="en-US" sz="3200" b="1">
                <a:latin typeface="Times New Roman" panose="02020603050405020304" pitchFamily="18" charset="0"/>
                <a:cs typeface="Times New Roman" panose="02020603050405020304" pitchFamily="18" charset="0"/>
              </a:rPr>
              <a:t>Goals of a Digital Forensics Examiner </a:t>
            </a:r>
            <a:endParaRPr lang="en-IN" altLang="en-US" sz="3200" b="1">
              <a:latin typeface="Times New Roman" panose="02020603050405020304" pitchFamily="18" charset="0"/>
              <a:cs typeface="Times New Roman" panose="02020603050405020304" pitchFamily="18" charset="0"/>
            </a:endParaRPr>
          </a:p>
        </p:txBody>
      </p:sp>
      <p:sp>
        <p:nvSpPr>
          <p:cNvPr id="61443" name="Content Placeholder 2">
            <a:extLst>
              <a:ext uri="{FF2B5EF4-FFF2-40B4-BE49-F238E27FC236}">
                <a16:creationId xmlns:a16="http://schemas.microsoft.com/office/drawing/2014/main" id="{3885438A-1704-46E0-9366-F538DA33D454}"/>
              </a:ext>
            </a:extLst>
          </p:cNvPr>
          <p:cNvSpPr>
            <a:spLocks noGrp="1"/>
          </p:cNvSpPr>
          <p:nvPr>
            <p:ph sz="quarter" idx="1"/>
          </p:nvPr>
        </p:nvSpPr>
        <p:spPr>
          <a:xfrm>
            <a:off x="1524000" y="990600"/>
            <a:ext cx="9144000" cy="5867400"/>
          </a:xfrm>
        </p:spPr>
        <p:txBody>
          <a:bodyPr/>
          <a:lstStyle/>
          <a:p>
            <a:pPr algn="just">
              <a:lnSpc>
                <a:spcPct val="200000"/>
              </a:lnSpc>
            </a:pPr>
            <a:r>
              <a:rPr lang="en-US" altLang="en-US" sz="2400" b="1" dirty="0">
                <a:latin typeface="Times New Roman" panose="02020603050405020304" pitchFamily="18" charset="0"/>
                <a:cs typeface="Times New Roman" panose="02020603050405020304" pitchFamily="18" charset="0"/>
              </a:rPr>
              <a:t>As a digital forensics investigator, you should have a goal for investigation.</a:t>
            </a:r>
          </a:p>
          <a:p>
            <a:pPr marL="457200" indent="-457200" algn="just">
              <a:lnSpc>
                <a:spcPct val="200000"/>
              </a:lnSpc>
              <a:buFont typeface="+mj-lt"/>
              <a:buAutoNum type="arabicPeriod"/>
            </a:pPr>
            <a:r>
              <a:rPr lang="en-US" altLang="en-US" sz="2400" b="1" dirty="0">
                <a:latin typeface="Times New Roman" panose="02020603050405020304" pitchFamily="18" charset="0"/>
                <a:cs typeface="Times New Roman" panose="02020603050405020304" pitchFamily="18" charset="0"/>
              </a:rPr>
              <a:t>What is the crime and Evidence?</a:t>
            </a:r>
          </a:p>
          <a:p>
            <a:pPr marL="457200" indent="-457200" algn="just">
              <a:lnSpc>
                <a:spcPct val="200000"/>
              </a:lnSpc>
              <a:buFont typeface="+mj-lt"/>
              <a:buAutoNum type="arabicPeriod"/>
            </a:pPr>
            <a:r>
              <a:rPr lang="en-US" altLang="en-US" sz="2400" b="1" dirty="0">
                <a:latin typeface="Times New Roman" panose="02020603050405020304" pitchFamily="18" charset="0"/>
                <a:cs typeface="Times New Roman" panose="02020603050405020304" pitchFamily="18" charset="0"/>
              </a:rPr>
              <a:t>Where it can be found?</a:t>
            </a:r>
          </a:p>
          <a:p>
            <a:pPr marL="457200" indent="-457200" algn="just">
              <a:lnSpc>
                <a:spcPct val="200000"/>
              </a:lnSpc>
              <a:buFont typeface="+mj-lt"/>
              <a:buAutoNum type="arabicPeriod"/>
            </a:pPr>
            <a:r>
              <a:rPr lang="en-US" altLang="en-US" sz="2400" b="1" dirty="0">
                <a:latin typeface="Times New Roman" panose="02020603050405020304" pitchFamily="18" charset="0"/>
                <a:cs typeface="Times New Roman" panose="02020603050405020304" pitchFamily="18" charset="0"/>
              </a:rPr>
              <a:t>When was the crime committed ?</a:t>
            </a:r>
          </a:p>
          <a:p>
            <a:pPr marL="457200" indent="-457200" algn="just">
              <a:lnSpc>
                <a:spcPct val="200000"/>
              </a:lnSpc>
              <a:buFont typeface="+mj-lt"/>
              <a:buAutoNum type="arabicPeriod"/>
            </a:pPr>
            <a:r>
              <a:rPr lang="en-US" altLang="en-US" sz="2400" b="1" dirty="0">
                <a:latin typeface="Times New Roman" panose="02020603050405020304" pitchFamily="18" charset="0"/>
                <a:cs typeface="Times New Roman" panose="02020603050405020304" pitchFamily="18" charset="0"/>
              </a:rPr>
              <a:t>Who is the culprit of the crime?</a:t>
            </a:r>
          </a:p>
          <a:p>
            <a:pPr marL="457200" indent="-457200" algn="just">
              <a:lnSpc>
                <a:spcPct val="200000"/>
              </a:lnSpc>
              <a:buFont typeface="+mj-lt"/>
              <a:buAutoNum type="arabicPeriod"/>
            </a:pPr>
            <a:r>
              <a:rPr lang="en-US" altLang="en-US" sz="2400" b="1" dirty="0">
                <a:latin typeface="Times New Roman" panose="02020603050405020304" pitchFamily="18" charset="0"/>
                <a:cs typeface="Times New Roman" panose="02020603050405020304" pitchFamily="18" charset="0"/>
              </a:rPr>
              <a:t>How was the crime committed?</a:t>
            </a:r>
            <a:endParaRPr lang="en-IN" altLang="en-US" sz="2400" b="1" dirty="0">
              <a:latin typeface="Times New Roman" panose="02020603050405020304" pitchFamily="18" charset="0"/>
              <a:cs typeface="Times New Roman" panose="02020603050405020304" pitchFamily="18" charset="0"/>
            </a:endParaRPr>
          </a:p>
        </p:txBody>
      </p:sp>
      <p:pic>
        <p:nvPicPr>
          <p:cNvPr id="61444" name="Picture 2">
            <a:extLst>
              <a:ext uri="{FF2B5EF4-FFF2-40B4-BE49-F238E27FC236}">
                <a16:creationId xmlns:a16="http://schemas.microsoft.com/office/drawing/2014/main" id="{240D62A7-4A44-46EF-AD06-4676773C2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3581400"/>
            <a:ext cx="2743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14474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94F347D-D48C-477E-9D13-4BFCE80ED90B}"/>
              </a:ext>
            </a:extLst>
          </p:cNvPr>
          <p:cNvSpPr>
            <a:spLocks noGrp="1"/>
          </p:cNvSpPr>
          <p:nvPr>
            <p:ph type="title"/>
          </p:nvPr>
        </p:nvSpPr>
        <p:spPr>
          <a:xfrm>
            <a:off x="1524000" y="0"/>
            <a:ext cx="9144000" cy="838200"/>
          </a:xfrm>
        </p:spPr>
        <p:txBody>
          <a:bodyPr/>
          <a:lstStyle/>
          <a:p>
            <a:r>
              <a:rPr lang="en-US" altLang="en-US" sz="3200" b="1">
                <a:latin typeface="Times New Roman" panose="02020603050405020304" pitchFamily="18" charset="0"/>
                <a:cs typeface="Times New Roman" panose="02020603050405020304" pitchFamily="18" charset="0"/>
              </a:rPr>
              <a:t>Principles of Digital Forensics</a:t>
            </a:r>
            <a:endParaRPr lang="en-IN" altLang="en-US" sz="3200" b="1">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F6EA23A-B7F3-45F4-A0AE-AFEAB1DE0AB1}"/>
              </a:ext>
            </a:extLst>
          </p:cNvPr>
          <p:cNvGraphicFramePr>
            <a:graphicFrameLocks noGrp="1"/>
          </p:cNvGraphicFramePr>
          <p:nvPr>
            <p:ph sz="quarter" idx="1"/>
          </p:nvPr>
        </p:nvGraphicFramePr>
        <p:xfrm>
          <a:off x="1752600" y="1219200"/>
          <a:ext cx="8686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34437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a:extLst>
              <a:ext uri="{FF2B5EF4-FFF2-40B4-BE49-F238E27FC236}">
                <a16:creationId xmlns:a16="http://schemas.microsoft.com/office/drawing/2014/main" id="{D7BAD123-76FA-46F9-BEBB-074C9FF9946B}"/>
              </a:ext>
            </a:extLst>
          </p:cNvPr>
          <p:cNvSpPr>
            <a:spLocks noGrp="1"/>
          </p:cNvSpPr>
          <p:nvPr>
            <p:ph sz="quarter" idx="1"/>
          </p:nvPr>
        </p:nvSpPr>
        <p:spPr>
          <a:xfrm>
            <a:off x="1676400" y="228600"/>
            <a:ext cx="8839200" cy="6629400"/>
          </a:xfrm>
        </p:spPr>
        <p:txBody>
          <a:bodyPr/>
          <a:lstStyle/>
          <a:p>
            <a:pPr>
              <a:buFont typeface="Wingdings 2" panose="05020102010507070707" pitchFamily="18" charset="2"/>
              <a:buNone/>
            </a:pPr>
            <a:endParaRPr lang="en-US" altLang="en-US"/>
          </a:p>
          <a:p>
            <a:pPr>
              <a:buFont typeface="Wingdings 2" panose="05020102010507070707" pitchFamily="18" charset="2"/>
              <a:buNone/>
            </a:pPr>
            <a:endParaRPr lang="en-US" altLang="en-US"/>
          </a:p>
          <a:p>
            <a:pPr>
              <a:buFont typeface="Wingdings 2" panose="05020102010507070707" pitchFamily="18" charset="2"/>
              <a:buNone/>
            </a:pPr>
            <a:endParaRPr lang="en-US" altLang="en-US"/>
          </a:p>
          <a:p>
            <a:pPr>
              <a:buFont typeface="Wingdings 2" panose="05020102010507070707" pitchFamily="18" charset="2"/>
              <a:buNone/>
            </a:pPr>
            <a:endParaRPr lang="en-US" altLang="en-US"/>
          </a:p>
          <a:p>
            <a:pPr algn="ctr">
              <a:buFont typeface="Wingdings 2" panose="05020102010507070707" pitchFamily="18" charset="2"/>
              <a:buNone/>
            </a:pPr>
            <a:endParaRPr lang="en-US" altLang="en-US" b="1">
              <a:latin typeface="Times New Roman" panose="02020603050405020304" pitchFamily="18" charset="0"/>
              <a:cs typeface="Times New Roman" panose="02020603050405020304" pitchFamily="18" charset="0"/>
            </a:endParaRPr>
          </a:p>
          <a:p>
            <a:pPr algn="ctr">
              <a:buFont typeface="Wingdings 2" panose="05020102010507070707" pitchFamily="18" charset="2"/>
              <a:buNone/>
            </a:pPr>
            <a:r>
              <a:rPr lang="en-US" altLang="en-US" sz="4000" b="1">
                <a:latin typeface="Times New Roman" panose="02020603050405020304" pitchFamily="18" charset="0"/>
                <a:cs typeface="Times New Roman" panose="02020603050405020304" pitchFamily="18" charset="0"/>
              </a:rPr>
              <a:t>Digital Forensics Scientific Process</a:t>
            </a:r>
            <a:endParaRPr lang="en-IN" altLang="en-US" sz="3600"/>
          </a:p>
        </p:txBody>
      </p:sp>
    </p:spTree>
    <p:extLst>
      <p:ext uri="{BB962C8B-B14F-4D97-AF65-F5344CB8AC3E}">
        <p14:creationId xmlns:p14="http://schemas.microsoft.com/office/powerpoint/2010/main" val="161114664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C9A66A4-5FBC-4803-9B3B-1719EEBD03F4}"/>
              </a:ext>
            </a:extLst>
          </p:cNvPr>
          <p:cNvSpPr>
            <a:spLocks noGrp="1"/>
          </p:cNvSpPr>
          <p:nvPr>
            <p:ph type="title"/>
          </p:nvPr>
        </p:nvSpPr>
        <p:spPr>
          <a:xfrm>
            <a:off x="1524000" y="0"/>
            <a:ext cx="8991600" cy="914400"/>
          </a:xfrm>
        </p:spPr>
        <p:txBody>
          <a:bodyPr/>
          <a:lstStyle/>
          <a:p>
            <a:r>
              <a:rPr lang="en-US" altLang="en-US" sz="3200" b="1">
                <a:latin typeface="Times New Roman" panose="02020603050405020304" pitchFamily="18" charset="0"/>
                <a:cs typeface="Times New Roman" panose="02020603050405020304" pitchFamily="18" charset="0"/>
              </a:rPr>
              <a:t>Digital Forensics Scientific Process:</a:t>
            </a:r>
            <a:endParaRPr lang="en-IN" altLang="en-US" sz="3200" b="1">
              <a:latin typeface="Times New Roman" panose="02020603050405020304" pitchFamily="18" charset="0"/>
              <a:cs typeface="Times New Roman" panose="02020603050405020304" pitchFamily="18" charset="0"/>
            </a:endParaRPr>
          </a:p>
        </p:txBody>
      </p:sp>
      <p:sp>
        <p:nvSpPr>
          <p:cNvPr id="64515" name="Content Placeholder 4">
            <a:extLst>
              <a:ext uri="{FF2B5EF4-FFF2-40B4-BE49-F238E27FC236}">
                <a16:creationId xmlns:a16="http://schemas.microsoft.com/office/drawing/2014/main" id="{BE9EE9B9-83DD-4EDA-B08F-B41D79E65C9B}"/>
              </a:ext>
            </a:extLst>
          </p:cNvPr>
          <p:cNvSpPr>
            <a:spLocks noGrp="1"/>
          </p:cNvSpPr>
          <p:nvPr>
            <p:ph sz="quarter" idx="1"/>
          </p:nvPr>
        </p:nvSpPr>
        <p:spPr>
          <a:xfrm>
            <a:off x="1524000" y="914400"/>
            <a:ext cx="8991600" cy="5943600"/>
          </a:xfrm>
        </p:spPr>
        <p:txBody>
          <a:bodyPr/>
          <a:lstStyle/>
          <a:p>
            <a:pPr marL="514350" indent="-514350" algn="just">
              <a:lnSpc>
                <a:spcPct val="200000"/>
              </a:lnSpc>
              <a:buFont typeface="Franklin Gothic Book" panose="020B0503020102020204" pitchFamily="34" charset="0"/>
              <a:buAutoNum type="alphaUcPeriod"/>
            </a:pPr>
            <a:r>
              <a:rPr lang="en-US" altLang="en-US">
                <a:latin typeface="Times New Roman" panose="02020603050405020304" pitchFamily="18" charset="0"/>
                <a:cs typeface="Times New Roman" panose="02020603050405020304" pitchFamily="18" charset="0"/>
              </a:rPr>
              <a:t>Evidence Identification and collection.</a:t>
            </a:r>
          </a:p>
          <a:p>
            <a:pPr marL="514350" indent="-514350" algn="just">
              <a:lnSpc>
                <a:spcPct val="200000"/>
              </a:lnSpc>
              <a:buFont typeface="Franklin Gothic Book" panose="020B0503020102020204" pitchFamily="34" charset="0"/>
              <a:buAutoNum type="alphaUcPeriod"/>
            </a:pPr>
            <a:r>
              <a:rPr lang="en-US" altLang="en-US">
                <a:latin typeface="Times New Roman" panose="02020603050405020304" pitchFamily="18" charset="0"/>
                <a:cs typeface="Times New Roman" panose="02020603050405020304" pitchFamily="18" charset="0"/>
              </a:rPr>
              <a:t>Preservation. </a:t>
            </a:r>
          </a:p>
          <a:p>
            <a:pPr marL="514350" indent="-514350" algn="just">
              <a:lnSpc>
                <a:spcPct val="200000"/>
              </a:lnSpc>
              <a:buFont typeface="Franklin Gothic Book" panose="020B0503020102020204" pitchFamily="34" charset="0"/>
              <a:buAutoNum type="alphaUcPeriod"/>
            </a:pPr>
            <a:r>
              <a:rPr lang="en-US" altLang="en-US">
                <a:latin typeface="Times New Roman" panose="02020603050405020304" pitchFamily="18" charset="0"/>
                <a:cs typeface="Times New Roman" panose="02020603050405020304" pitchFamily="18" charset="0"/>
              </a:rPr>
              <a:t>Examination and Analysis.</a:t>
            </a:r>
          </a:p>
          <a:p>
            <a:pPr marL="514350" indent="-514350" algn="just">
              <a:lnSpc>
                <a:spcPct val="200000"/>
              </a:lnSpc>
              <a:buFont typeface="Franklin Gothic Book" panose="020B0503020102020204" pitchFamily="34" charset="0"/>
              <a:buAutoNum type="alphaUcPeriod"/>
            </a:pPr>
            <a:r>
              <a:rPr lang="en-US" altLang="en-US">
                <a:latin typeface="Times New Roman" panose="02020603050405020304" pitchFamily="18" charset="0"/>
                <a:cs typeface="Times New Roman" panose="02020603050405020304" pitchFamily="18" charset="0"/>
              </a:rPr>
              <a:t>Reporting.</a:t>
            </a:r>
            <a:endParaRPr lang="en-IN" altLang="en-US">
              <a:latin typeface="Times New Roman" panose="02020603050405020304" pitchFamily="18" charset="0"/>
              <a:cs typeface="Times New Roman" panose="02020603050405020304" pitchFamily="18" charset="0"/>
            </a:endParaRPr>
          </a:p>
        </p:txBody>
      </p:sp>
      <p:pic>
        <p:nvPicPr>
          <p:cNvPr id="64516" name="Picture 2" descr="C:\Users\A\Desktop\DIGITAL FORENSICS SESSION\download.png">
            <a:extLst>
              <a:ext uri="{FF2B5EF4-FFF2-40B4-BE49-F238E27FC236}">
                <a16:creationId xmlns:a16="http://schemas.microsoft.com/office/drawing/2014/main" id="{B9F83E0C-2B94-4159-A12D-926CDC2B4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051" y="2675823"/>
            <a:ext cx="5335605" cy="360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50431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A8671FDE-AB29-4ABC-A159-E799EFFB6166}"/>
              </a:ext>
            </a:extLst>
          </p:cNvPr>
          <p:cNvSpPr>
            <a:spLocks noGrp="1"/>
          </p:cNvSpPr>
          <p:nvPr>
            <p:ph idx="1"/>
          </p:nvPr>
        </p:nvSpPr>
        <p:spPr>
          <a:xfrm>
            <a:off x="1524000" y="0"/>
            <a:ext cx="9144000" cy="6858000"/>
          </a:xfrm>
        </p:spPr>
        <p:txBody>
          <a:bodyPr/>
          <a:lstStyle/>
          <a:p>
            <a:pPr>
              <a:buFont typeface="Arial" panose="020B0604020202020204" pitchFamily="34" charset="0"/>
              <a:buNone/>
            </a:pPr>
            <a:endParaRPr lang="en-IN" altLang="en-US"/>
          </a:p>
          <a:p>
            <a:pPr>
              <a:buFont typeface="Arial" panose="020B0604020202020204" pitchFamily="34" charset="0"/>
              <a:buNone/>
            </a:pPr>
            <a:endParaRPr lang="en-IN" altLang="en-US"/>
          </a:p>
          <a:p>
            <a:pPr algn="ctr">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IN" altLang="en-US" sz="3600" b="1">
                <a:latin typeface="Times New Roman" panose="02020603050405020304" pitchFamily="18" charset="0"/>
                <a:cs typeface="Times New Roman" panose="02020603050405020304" pitchFamily="18" charset="0"/>
              </a:rPr>
              <a:t>Enterprise security specification</a:t>
            </a:r>
          </a:p>
        </p:txBody>
      </p:sp>
    </p:spTree>
    <p:extLst>
      <p:ext uri="{BB962C8B-B14F-4D97-AF65-F5344CB8AC3E}">
        <p14:creationId xmlns:p14="http://schemas.microsoft.com/office/powerpoint/2010/main" val="31282687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9586C236-E79F-4EB5-A0AC-FDFDD00BC3AA}"/>
              </a:ext>
            </a:extLst>
          </p:cNvPr>
          <p:cNvSpPr>
            <a:spLocks noGrp="1"/>
          </p:cNvSpPr>
          <p:nvPr>
            <p:ph idx="1"/>
          </p:nvPr>
        </p:nvSpPr>
        <p:spPr>
          <a:xfrm>
            <a:off x="1524000" y="0"/>
            <a:ext cx="9144000" cy="6858000"/>
          </a:xfrm>
        </p:spPr>
        <p:txBody>
          <a:bodyPr/>
          <a:lstStyle/>
          <a:p>
            <a:pPr algn="just">
              <a:lnSpc>
                <a:spcPct val="150000"/>
              </a:lnSpc>
            </a:pPr>
            <a:r>
              <a:rPr lang="en-IN" altLang="en-US">
                <a:latin typeface="Times New Roman" panose="02020603050405020304" pitchFamily="18" charset="0"/>
                <a:cs typeface="Times New Roman" panose="02020603050405020304" pitchFamily="18" charset="0"/>
              </a:rPr>
              <a:t>Enterprise security specification is a specification aimed at fomenting a minimum standard of security for enterprise applications.</a:t>
            </a:r>
          </a:p>
          <a:p>
            <a:pPr algn="just">
              <a:lnSpc>
                <a:spcPct val="150000"/>
              </a:lnSpc>
            </a:pPr>
            <a:r>
              <a:rPr lang="en-IN" altLang="en-US">
                <a:latin typeface="Times New Roman" panose="02020603050405020304" pitchFamily="18" charset="0"/>
                <a:cs typeface="Times New Roman" panose="02020603050405020304" pitchFamily="18" charset="0"/>
              </a:rPr>
              <a:t>Updated Security Applications (firewalls, proxies, antivirus software, etc.) Network Architecture Design (and review) Endpoint Controls &amp; Analysis</a:t>
            </a:r>
          </a:p>
        </p:txBody>
      </p:sp>
    </p:spTree>
    <p:extLst>
      <p:ext uri="{BB962C8B-B14F-4D97-AF65-F5344CB8AC3E}">
        <p14:creationId xmlns:p14="http://schemas.microsoft.com/office/powerpoint/2010/main" val="1606428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B4CC3208-9672-4D48-96FC-92F5EBFC3604}"/>
              </a:ext>
            </a:extLst>
          </p:cNvPr>
          <p:cNvSpPr>
            <a:spLocks noGrp="1"/>
          </p:cNvSpPr>
          <p:nvPr>
            <p:ph idx="1"/>
          </p:nvPr>
        </p:nvSpPr>
        <p:spPr>
          <a:xfrm>
            <a:off x="1524000" y="0"/>
            <a:ext cx="9144000" cy="6858000"/>
          </a:xfrm>
        </p:spPr>
        <p:txBody>
          <a:bodyPr/>
          <a:lstStyle/>
          <a:p>
            <a:pPr algn="ctr">
              <a:buFont typeface="Arial" panose="020B0604020202020204" pitchFamily="34" charset="0"/>
              <a:buNone/>
            </a:pPr>
            <a:r>
              <a:rPr lang="en-IN" altLang="en-US" b="1">
                <a:latin typeface="Times New Roman" panose="02020603050405020304" pitchFamily="18" charset="0"/>
                <a:cs typeface="Times New Roman" panose="02020603050405020304" pitchFamily="18" charset="0"/>
              </a:rPr>
              <a:t>Major Types of Enterprise CyberSecurity Tools</a:t>
            </a:r>
          </a:p>
          <a:p>
            <a:pPr algn="just"/>
            <a:r>
              <a:rPr lang="en-IN" altLang="en-US">
                <a:latin typeface="Times New Roman" panose="02020603050405020304" pitchFamily="18" charset="0"/>
                <a:cs typeface="Times New Roman" panose="02020603050405020304" pitchFamily="18" charset="0"/>
              </a:rPr>
              <a:t>Network Firewall. </a:t>
            </a:r>
          </a:p>
          <a:p>
            <a:pPr algn="just"/>
            <a:r>
              <a:rPr lang="en-IN" altLang="en-US">
                <a:latin typeface="Times New Roman" panose="02020603050405020304" pitchFamily="18" charset="0"/>
                <a:cs typeface="Times New Roman" panose="02020603050405020304" pitchFamily="18" charset="0"/>
              </a:rPr>
              <a:t>Application Firewall. </a:t>
            </a:r>
          </a:p>
          <a:p>
            <a:pPr algn="just"/>
            <a:r>
              <a:rPr lang="en-IN" altLang="en-US">
                <a:latin typeface="Times New Roman" panose="02020603050405020304" pitchFamily="18" charset="0"/>
                <a:cs typeface="Times New Roman" panose="02020603050405020304" pitchFamily="18" charset="0"/>
              </a:rPr>
              <a:t>Anti-Virus Software (AV) .</a:t>
            </a:r>
          </a:p>
          <a:p>
            <a:pPr algn="just"/>
            <a:r>
              <a:rPr lang="en-IN" altLang="en-US">
                <a:latin typeface="Times New Roman" panose="02020603050405020304" pitchFamily="18" charset="0"/>
                <a:cs typeface="Times New Roman" panose="02020603050405020304" pitchFamily="18" charset="0"/>
              </a:rPr>
              <a:t>Network Proxy.</a:t>
            </a:r>
          </a:p>
          <a:p>
            <a:pPr algn="just"/>
            <a:r>
              <a:rPr lang="en-IN" altLang="en-US">
                <a:latin typeface="Times New Roman" panose="02020603050405020304" pitchFamily="18" charset="0"/>
                <a:cs typeface="Times New Roman" panose="02020603050405020304" pitchFamily="18" charset="0"/>
              </a:rPr>
              <a:t>Endpoint Detection and Response (EDR) .</a:t>
            </a:r>
          </a:p>
          <a:p>
            <a:pPr algn="just"/>
            <a:r>
              <a:rPr lang="en-IN" altLang="en-US">
                <a:latin typeface="Times New Roman" panose="02020603050405020304" pitchFamily="18" charset="0"/>
                <a:cs typeface="Times New Roman" panose="02020603050405020304" pitchFamily="18" charset="0"/>
              </a:rPr>
              <a:t>Vulnerability Patching. </a:t>
            </a:r>
          </a:p>
          <a:p>
            <a:pPr algn="just"/>
            <a:r>
              <a:rPr lang="en-IN" altLang="en-US">
                <a:latin typeface="Times New Roman" panose="02020603050405020304" pitchFamily="18" charset="0"/>
                <a:cs typeface="Times New Roman" panose="02020603050405020304" pitchFamily="18" charset="0"/>
              </a:rPr>
              <a:t>Intrusion Detection and Protection Systems (IDS/IPS) .</a:t>
            </a:r>
          </a:p>
          <a:p>
            <a:pPr algn="just"/>
            <a:r>
              <a:rPr lang="en-IN" altLang="en-US">
                <a:latin typeface="Times New Roman" panose="02020603050405020304" pitchFamily="18" charset="0"/>
                <a:cs typeface="Times New Roman" panose="02020603050405020304" pitchFamily="18" charset="0"/>
              </a:rPr>
              <a:t>Role-Based Access Control (RBAC)</a:t>
            </a:r>
          </a:p>
        </p:txBody>
      </p:sp>
    </p:spTree>
    <p:extLst>
      <p:ext uri="{BB962C8B-B14F-4D97-AF65-F5344CB8AC3E}">
        <p14:creationId xmlns:p14="http://schemas.microsoft.com/office/powerpoint/2010/main" val="3944321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A\Desktop\unit 7 ppt\6a00d83451c75869e200e54f24ec718834-800wi (1).png">
            <a:extLst>
              <a:ext uri="{FF2B5EF4-FFF2-40B4-BE49-F238E27FC236}">
                <a16:creationId xmlns:a16="http://schemas.microsoft.com/office/drawing/2014/main" id="{C3AEB265-1A7A-4E10-A6C7-F2FD64F29A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6286500" cy="6858000"/>
          </a:xfrm>
          <a:noFill/>
        </p:spPr>
      </p:pic>
    </p:spTree>
    <p:extLst>
      <p:ext uri="{BB962C8B-B14F-4D97-AF65-F5344CB8AC3E}">
        <p14:creationId xmlns:p14="http://schemas.microsoft.com/office/powerpoint/2010/main" val="151705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51843"/>
          </a:xfrm>
        </p:spPr>
        <p:txBody>
          <a:bodyPr>
            <a:normAutofit/>
          </a:bodyPr>
          <a:lstStyle/>
          <a:p>
            <a:r>
              <a:rPr lang="en-US" sz="2200" dirty="0"/>
              <a:t>Example :As this code indicates, the insertion phase must be present but need not always be executed. It would check for an uninfected boot file (the </a:t>
            </a:r>
            <a:r>
              <a:rPr lang="en-US" sz="2200" i="1" dirty="0"/>
              <a:t>spread-condition </a:t>
            </a:r>
            <a:r>
              <a:rPr lang="en-US" sz="2200" dirty="0"/>
              <a:t>mentioned in the </a:t>
            </a:r>
            <a:r>
              <a:rPr lang="en-US" sz="2200" dirty="0" err="1"/>
              <a:t>pseudocode</a:t>
            </a:r>
            <a:r>
              <a:rPr lang="en-US" sz="2200" dirty="0"/>
              <a:t>) and, if one was found, would infect that file (the </a:t>
            </a:r>
            <a:r>
              <a:rPr lang="en-US" sz="2200" i="1" dirty="0"/>
              <a:t>set of target files</a:t>
            </a:r>
            <a:r>
              <a:rPr lang="en-US" sz="2200" dirty="0"/>
              <a:t>). Then it would increment a counter and test to see if the counter was at 4. If so, it would erase the disk. These operations were the </a:t>
            </a:r>
            <a:r>
              <a:rPr lang="en-US" sz="2200" i="1" dirty="0"/>
              <a:t>action(s)</a:t>
            </a:r>
            <a:r>
              <a:rPr lang="en-US" sz="2200" dirty="0"/>
              <a:t>.</a:t>
            </a:r>
          </a:p>
        </p:txBody>
      </p:sp>
      <p:pic>
        <p:nvPicPr>
          <p:cNvPr id="4" name="Content Placeholder 3"/>
          <p:cNvPicPr>
            <a:picLocks noGrp="1" noChangeAspect="1"/>
          </p:cNvPicPr>
          <p:nvPr>
            <p:ph idx="1"/>
          </p:nvPr>
        </p:nvPicPr>
        <p:blipFill>
          <a:blip r:embed="rId2"/>
          <a:stretch>
            <a:fillRect/>
          </a:stretch>
        </p:blipFill>
        <p:spPr>
          <a:xfrm>
            <a:off x="1272362" y="3673676"/>
            <a:ext cx="8973506" cy="2775251"/>
          </a:xfrm>
          <a:prstGeom prst="rect">
            <a:avLst/>
          </a:prstGeom>
        </p:spPr>
      </p:pic>
    </p:spTree>
    <p:extLst>
      <p:ext uri="{BB962C8B-B14F-4D97-AF65-F5344CB8AC3E}">
        <p14:creationId xmlns:p14="http://schemas.microsoft.com/office/powerpoint/2010/main" val="57249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 Sector Infectors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a:t>
            </a:r>
            <a:r>
              <a:rPr lang="en-US" i="1" dirty="0"/>
              <a:t>boot sector </a:t>
            </a:r>
            <a:r>
              <a:rPr lang="en-US" dirty="0"/>
              <a:t>is the part of a disk used to bootstrap the system or mount a disk.</a:t>
            </a:r>
          </a:p>
          <a:p>
            <a:pPr algn="just"/>
            <a:r>
              <a:rPr lang="en-US" dirty="0"/>
              <a:t>Code in that sector is executed when the system “sees” the disk for the first time. When the system boots, or the disk is mounted, any virus in that sector is executed.</a:t>
            </a:r>
          </a:p>
          <a:p>
            <a:pPr algn="just"/>
            <a:r>
              <a:rPr lang="en-US" dirty="0"/>
              <a:t>A </a:t>
            </a:r>
            <a:r>
              <a:rPr lang="en-US" i="1" dirty="0"/>
              <a:t>boot sector infector </a:t>
            </a:r>
            <a:r>
              <a:rPr lang="en-US" dirty="0"/>
              <a:t>is a virus that inserts itself into the boot sector of a disk.</a:t>
            </a:r>
          </a:p>
          <a:p>
            <a:pPr algn="just"/>
            <a:r>
              <a:rPr lang="en-US" dirty="0" err="1"/>
              <a:t>Eg</a:t>
            </a:r>
            <a:r>
              <a:rPr lang="en-US" dirty="0"/>
              <a:t> - The Brain virus for the IBM PC is a boot sector infector. When the system boots from an infected disk, the virus is in the boot sector and is loaded. It moves the disk interrupt vector (location 13H or 19) to an alternative interrupt vector (location 6DH or 109) and sets the disk interrupt vector location to invoke the Brain virus now in memory. It then loads the original boot sector and continues the boot.</a:t>
            </a:r>
          </a:p>
        </p:txBody>
      </p:sp>
    </p:spTree>
    <p:extLst>
      <p:ext uri="{BB962C8B-B14F-4D97-AF65-F5344CB8AC3E}">
        <p14:creationId xmlns:p14="http://schemas.microsoft.com/office/powerpoint/2010/main" val="2434113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FA4FE-EDED-439C-947A-C51FB5C73C4F}">
  <ds:schemaRefs>
    <ds:schemaRef ds:uri="http://schemas.microsoft.com/sharepoint/v3/contenttype/forms"/>
  </ds:schemaRefs>
</ds:datastoreItem>
</file>

<file path=customXml/itemProps2.xml><?xml version="1.0" encoding="utf-8"?>
<ds:datastoreItem xmlns:ds="http://schemas.openxmlformats.org/officeDocument/2006/customXml" ds:itemID="{25503E9C-117C-48EC-B825-59423A3350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44ED15-BE99-4A5B-8D77-15EE79779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5d95b-3b6e-445f-86bc-bd4e6d561047"/>
    <ds:schemaRef ds:uri="d99a907f-d3cf-4d86-a8e4-943e2be70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313</TotalTime>
  <Words>2520</Words>
  <Application>Microsoft Office PowerPoint</Application>
  <PresentationFormat>Widescreen</PresentationFormat>
  <Paragraphs>300</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Unit 6</vt:lpstr>
      <vt:lpstr>Topics</vt:lpstr>
      <vt:lpstr>Malicious logic</vt:lpstr>
      <vt:lpstr>Forms of Malicious Logic</vt:lpstr>
      <vt:lpstr>Trojan Horses</vt:lpstr>
      <vt:lpstr>EXAMPLE</vt:lpstr>
      <vt:lpstr>Computer Viruses</vt:lpstr>
      <vt:lpstr>Example :As this code indicates, the insertion phase must be present but need not always be executed. It would check for an uninfected boot file (the spread-condition mentioned in the pseudocode) and, if one was found, would infect that file (the set of target files). Then it would increment a counter and test to see if the counter was at 4. If so, it would erase the disk. These operations were the action(s).</vt:lpstr>
      <vt:lpstr>Boot Sector Infectors</vt:lpstr>
      <vt:lpstr>Example</vt:lpstr>
      <vt:lpstr>Executable Infectors</vt:lpstr>
      <vt:lpstr>Multipartite Viruses</vt:lpstr>
      <vt:lpstr>TSR Viruses</vt:lpstr>
      <vt:lpstr>Stealth Viruses</vt:lpstr>
      <vt:lpstr>Polymorphic Viruses</vt:lpstr>
      <vt:lpstr>Computer Worms</vt:lpstr>
      <vt:lpstr>Other forms of malicious Logic</vt:lpstr>
      <vt:lpstr>PowerPoint Presentation</vt:lpstr>
      <vt:lpstr>PowerPoint Presentation</vt:lpstr>
      <vt:lpstr>Vulnerability analysis</vt:lpstr>
      <vt:lpstr>PowerPoint Presentation</vt:lpstr>
      <vt:lpstr>Steps to vulnerability analysis</vt:lpstr>
      <vt:lpstr> Auditing </vt:lpstr>
      <vt:lpstr>PowerPoint Presentation</vt:lpstr>
      <vt:lpstr> IT Audit strategies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Firewall</vt:lpstr>
      <vt:lpstr>Network Segmentation</vt:lpstr>
      <vt:lpstr>Remote Access VPN</vt:lpstr>
      <vt:lpstr>Email Security</vt:lpstr>
      <vt:lpstr>Data loss prevention</vt:lpstr>
      <vt:lpstr>IPS</vt:lpstr>
      <vt:lpstr>PowerPoint Presentation</vt:lpstr>
      <vt:lpstr>PowerPoint Presentation</vt:lpstr>
      <vt:lpstr>Operating system security</vt:lpstr>
      <vt:lpstr>Protected Objects</vt:lpstr>
      <vt:lpstr>PowerPoint Presentation</vt:lpstr>
      <vt:lpstr>PowerPoint Presentation</vt:lpstr>
      <vt:lpstr>PowerPoint Presentation</vt:lpstr>
      <vt:lpstr>Securing user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OWASP stands for Open Web Application Security Project.</vt:lpstr>
      <vt:lpstr>PowerPoint Presentation</vt:lpstr>
      <vt:lpstr>PowerPoint Presentation</vt:lpstr>
      <vt:lpstr>PowerPoint Presentation</vt:lpstr>
      <vt:lpstr>PowerPoint Presentation</vt:lpstr>
      <vt:lpstr>PowerPoint Presentation</vt:lpstr>
      <vt:lpstr>PowerPoint Presentation</vt:lpstr>
      <vt:lpstr>What is Forensics ?</vt:lpstr>
      <vt:lpstr>Digital Forensics</vt:lpstr>
      <vt:lpstr>PowerPoint Presentation</vt:lpstr>
      <vt:lpstr> Investigation Carried by:</vt:lpstr>
      <vt:lpstr>Use-Cases of Digital Forensics </vt:lpstr>
      <vt:lpstr> Branches of Digital Forensics: </vt:lpstr>
      <vt:lpstr>Goals of a Digital Forensics Examiner </vt:lpstr>
      <vt:lpstr>Principles of Digital Forensics</vt:lpstr>
      <vt:lpstr>PowerPoint Presentation</vt:lpstr>
      <vt:lpstr>Digital Forensics Scientific Process: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Pranita</dc:creator>
  <cp:lastModifiedBy>Pranita</cp:lastModifiedBy>
  <cp:revision>60</cp:revision>
  <dcterms:created xsi:type="dcterms:W3CDTF">2022-02-15T13:34:11Z</dcterms:created>
  <dcterms:modified xsi:type="dcterms:W3CDTF">2022-03-14T04:17:25Z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