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12192000"/>
  <p:notesSz cx="6858000" cy="9144000"/>
  <p:embeddedFontLst>
    <p:embeddedFont>
      <p:font typeface="Nunito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68" roundtripDataSignature="AMtx7mirFg9Y44u96Aa3f0cQxIbQH5q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40B68A-DF6C-4586-9C09-8E0652EF32C5}">
  <a:tblStyle styleId="{0B40B68A-DF6C-4586-9C09-8E0652EF32C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NunitoSans-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NunitoSans-italic.fntdata"/><Relationship Id="rId21" Type="http://schemas.openxmlformats.org/officeDocument/2006/relationships/slide" Target="slides/slide15.xml"/><Relationship Id="rId65" Type="http://schemas.openxmlformats.org/officeDocument/2006/relationships/font" Target="fonts/NunitoSans-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NunitoSans-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e670daca99_1_55"/>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1e670daca99_1_55"/>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1e670daca99_1_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e670daca99_1_90"/>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e670daca99_1_90"/>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1e670daca99_1_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e670daca99_1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1e670daca99_1_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1e670daca99_1_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1e670daca99_1_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1e670daca99_1_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1e670daca99_1_9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e670daca99_1_59"/>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1e670daca99_1_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e670daca99_1_6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1e670daca99_1_62"/>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1e670daca99_1_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e670daca99_1_6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e670daca99_1_66"/>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1e670daca99_1_66"/>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e670daca99_1_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e670daca99_1_7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1e670daca99_1_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e670daca99_1_7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1e670daca99_1_7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1e670daca99_1_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e670daca99_1_7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1e670daca99_1_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e670daca99_1_8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e670daca99_1_81"/>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1e670daca99_1_81"/>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1e670daca99_1_81"/>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1e670daca99_1_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e670daca99_1_87"/>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1e670daca99_1_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e670daca99_1_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1e670daca99_1_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1e670daca99_1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www.merriam-webster.com/dictionary/estima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www.geeksforgeeks.org/database-management-system-er-mode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hyperlink" Target="https://gocardless.com/guides/posts/what-is-capital-budget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hyperlink" Target="https://corporatefinanceinstitute.com/resources/knowledge/accounting/financial-accounting-theory/" TargetMode="External"/><Relationship Id="rId4" Type="http://schemas.openxmlformats.org/officeDocument/2006/relationships/hyperlink" Target="https://corporatefinanceinstitute.com/resources/knowledge/accounting/sales-revenu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hyperlink" Target="https://corporatefinanceinstitute.com/resources/knowledge/accounting/variable-cost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Unit 1</a:t>
            </a:r>
            <a:endParaRPr/>
          </a:p>
        </p:txBody>
      </p:sp>
      <p:sp>
        <p:nvSpPr>
          <p:cNvPr id="61" name="Google Shape;61;p1"/>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ITPM CSBS Sem VIII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estimation technique</a:t>
            </a:r>
            <a:endParaRPr/>
          </a:p>
        </p:txBody>
      </p:sp>
      <p:sp>
        <p:nvSpPr>
          <p:cNvPr id="115" name="Google Shape;11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t>
            </a:r>
            <a:r>
              <a:rPr lang="en-US" u="sng">
                <a:solidFill>
                  <a:schemeClr val="hlink"/>
                </a:solidFill>
                <a:hlinkClick r:id="rId3"/>
              </a:rPr>
              <a:t>estimate</a:t>
            </a:r>
            <a:r>
              <a:rPr lang="en-US"/>
              <a:t> is a rough calculation of something. </a:t>
            </a:r>
            <a:endParaRPr/>
          </a:p>
          <a:p>
            <a:pPr indent="-228600" lvl="0" marL="228600" rtl="0" algn="l">
              <a:lnSpc>
                <a:spcPct val="90000"/>
              </a:lnSpc>
              <a:spcBef>
                <a:spcPts val="1000"/>
              </a:spcBef>
              <a:spcAft>
                <a:spcPts val="0"/>
              </a:spcAft>
              <a:buClr>
                <a:schemeClr val="dk1"/>
              </a:buClr>
              <a:buSzPts val="2800"/>
              <a:buChar char="●"/>
            </a:pPr>
            <a:r>
              <a:rPr lang="en-US"/>
              <a:t>Key areas that benefit use of project estimating technique:</a:t>
            </a:r>
            <a:endParaRPr/>
          </a:p>
          <a:p>
            <a:pPr indent="0" lvl="0" marL="0" rtl="0" algn="l">
              <a:lnSpc>
                <a:spcPct val="90000"/>
              </a:lnSpc>
              <a:spcBef>
                <a:spcPts val="1000"/>
              </a:spcBef>
              <a:spcAft>
                <a:spcPts val="0"/>
              </a:spcAft>
              <a:buClr>
                <a:schemeClr val="dk1"/>
              </a:buClr>
              <a:buSzPts val="2800"/>
              <a:buNone/>
            </a:pPr>
            <a:r>
              <a:rPr lang="en-US"/>
              <a:t>1. Cost				4. Risk</a:t>
            </a:r>
            <a:endParaRPr/>
          </a:p>
          <a:p>
            <a:pPr indent="0" lvl="0" marL="0" rtl="0" algn="l">
              <a:lnSpc>
                <a:spcPct val="90000"/>
              </a:lnSpc>
              <a:spcBef>
                <a:spcPts val="1000"/>
              </a:spcBef>
              <a:spcAft>
                <a:spcPts val="0"/>
              </a:spcAft>
              <a:buClr>
                <a:schemeClr val="dk1"/>
              </a:buClr>
              <a:buSzPts val="2800"/>
              <a:buNone/>
            </a:pPr>
            <a:r>
              <a:rPr lang="en-US"/>
              <a:t>2. Time				5. Resources</a:t>
            </a:r>
            <a:endParaRPr/>
          </a:p>
          <a:p>
            <a:pPr indent="0" lvl="0" marL="0" rtl="0" algn="l">
              <a:lnSpc>
                <a:spcPct val="90000"/>
              </a:lnSpc>
              <a:spcBef>
                <a:spcPts val="1000"/>
              </a:spcBef>
              <a:spcAft>
                <a:spcPts val="1600"/>
              </a:spcAft>
              <a:buClr>
                <a:schemeClr val="dk1"/>
              </a:buClr>
              <a:buSzPts val="2800"/>
              <a:buNone/>
            </a:pPr>
            <a:r>
              <a:rPr lang="en-US"/>
              <a:t>3. Scope				6. Quality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estimation technique</a:t>
            </a:r>
            <a:endParaRPr/>
          </a:p>
        </p:txBody>
      </p:sp>
      <p:sp>
        <p:nvSpPr>
          <p:cNvPr id="121" name="Google Shape;12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Types :</a:t>
            </a:r>
            <a:endParaRPr/>
          </a:p>
          <a:p>
            <a:pPr indent="-228600" lvl="0" marL="228600" rtl="0" algn="l">
              <a:lnSpc>
                <a:spcPct val="90000"/>
              </a:lnSpc>
              <a:spcBef>
                <a:spcPts val="1000"/>
              </a:spcBef>
              <a:spcAft>
                <a:spcPts val="0"/>
              </a:spcAft>
              <a:buClr>
                <a:schemeClr val="dk1"/>
              </a:buClr>
              <a:buSzPts val="2800"/>
              <a:buChar char="●"/>
            </a:pPr>
            <a:r>
              <a:rPr lang="en-US"/>
              <a:t>Top-down estimate – Work Breakdown Structure</a:t>
            </a:r>
            <a:endParaRPr/>
          </a:p>
          <a:p>
            <a:pPr indent="-228600" lvl="0" marL="228600" rtl="0" algn="l">
              <a:lnSpc>
                <a:spcPct val="90000"/>
              </a:lnSpc>
              <a:spcBef>
                <a:spcPts val="1000"/>
              </a:spcBef>
              <a:spcAft>
                <a:spcPts val="0"/>
              </a:spcAft>
              <a:buClr>
                <a:schemeClr val="dk1"/>
              </a:buClr>
              <a:buSzPts val="2800"/>
              <a:buChar char="●"/>
            </a:pPr>
            <a:r>
              <a:rPr lang="en-US"/>
              <a:t>Bottom-up estimate</a:t>
            </a:r>
            <a:endParaRPr/>
          </a:p>
          <a:p>
            <a:pPr indent="-228600" lvl="0" marL="228600" rtl="0" algn="l">
              <a:lnSpc>
                <a:spcPct val="90000"/>
              </a:lnSpc>
              <a:spcBef>
                <a:spcPts val="1000"/>
              </a:spcBef>
              <a:spcAft>
                <a:spcPts val="0"/>
              </a:spcAft>
              <a:buClr>
                <a:schemeClr val="dk1"/>
              </a:buClr>
              <a:buSzPts val="2800"/>
              <a:buChar char="●"/>
            </a:pPr>
            <a:r>
              <a:rPr lang="en-US"/>
              <a:t>Expert judgement</a:t>
            </a:r>
            <a:endParaRPr/>
          </a:p>
          <a:p>
            <a:pPr indent="-228600" lvl="0" marL="228600" rtl="0" algn="l">
              <a:lnSpc>
                <a:spcPct val="90000"/>
              </a:lnSpc>
              <a:spcBef>
                <a:spcPts val="1000"/>
              </a:spcBef>
              <a:spcAft>
                <a:spcPts val="0"/>
              </a:spcAft>
              <a:buClr>
                <a:schemeClr val="dk1"/>
              </a:buClr>
              <a:buSzPts val="2800"/>
              <a:buChar char="●"/>
            </a:pPr>
            <a:r>
              <a:rPr lang="en-US"/>
              <a:t>Comparative estimation</a:t>
            </a:r>
            <a:endParaRPr/>
          </a:p>
          <a:p>
            <a:pPr indent="-228600" lvl="0" marL="228600" rtl="0" algn="l">
              <a:lnSpc>
                <a:spcPct val="90000"/>
              </a:lnSpc>
              <a:spcBef>
                <a:spcPts val="1000"/>
              </a:spcBef>
              <a:spcAft>
                <a:spcPts val="0"/>
              </a:spcAft>
              <a:buClr>
                <a:schemeClr val="dk1"/>
              </a:buClr>
              <a:buSzPts val="2800"/>
              <a:buChar char="●"/>
            </a:pPr>
            <a:r>
              <a:rPr lang="en-US"/>
              <a:t>Parametric modeling estimation</a:t>
            </a:r>
            <a:endParaRPr/>
          </a:p>
          <a:p>
            <a:pPr indent="-228600" lvl="0" marL="228600" rtl="0" algn="l">
              <a:lnSpc>
                <a:spcPct val="90000"/>
              </a:lnSpc>
              <a:spcBef>
                <a:spcPts val="1000"/>
              </a:spcBef>
              <a:spcAft>
                <a:spcPts val="0"/>
              </a:spcAft>
              <a:buClr>
                <a:schemeClr val="dk1"/>
              </a:buClr>
              <a:buSzPts val="2800"/>
              <a:buChar char="●"/>
            </a:pPr>
            <a:r>
              <a:rPr lang="en-US"/>
              <a:t>Three-point estimation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27" name="Google Shape;12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Software size estimation :</a:t>
            </a:r>
            <a:endParaRPr/>
          </a:p>
          <a:p>
            <a:pPr indent="0" lvl="0" marL="0" rtl="0" algn="l">
              <a:lnSpc>
                <a:spcPct val="90000"/>
              </a:lnSpc>
              <a:spcBef>
                <a:spcPts val="1000"/>
              </a:spcBef>
              <a:spcAft>
                <a:spcPts val="0"/>
              </a:spcAft>
              <a:buClr>
                <a:schemeClr val="dk1"/>
              </a:buClr>
              <a:buSzPts val="2800"/>
              <a:buNone/>
            </a:pPr>
            <a:r>
              <a:rPr lang="en-US"/>
              <a:t>Essential part of SPM</a:t>
            </a:r>
            <a:endParaRPr/>
          </a:p>
          <a:p>
            <a:pPr indent="0" lvl="0" marL="0" rtl="0" algn="l">
              <a:lnSpc>
                <a:spcPct val="90000"/>
              </a:lnSpc>
              <a:spcBef>
                <a:spcPts val="1000"/>
              </a:spcBef>
              <a:spcAft>
                <a:spcPts val="0"/>
              </a:spcAft>
              <a:buClr>
                <a:schemeClr val="dk1"/>
              </a:buClr>
              <a:buSzPts val="2800"/>
              <a:buNone/>
            </a:pPr>
            <a:r>
              <a:rPr lang="en-US"/>
              <a:t>helps the project manager to further predict the effort and time which will be needed to build the project</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33" name="Google Shape;13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a:t>
            </a:r>
            <a:r>
              <a:rPr b="1" lang="en-US"/>
              <a:t>Line of Code</a:t>
            </a:r>
            <a:endParaRPr/>
          </a:p>
          <a:p>
            <a:pPr indent="-228600" lvl="0" marL="228600" rtl="0" algn="l">
              <a:lnSpc>
                <a:spcPct val="90000"/>
              </a:lnSpc>
              <a:spcBef>
                <a:spcPts val="1000"/>
              </a:spcBef>
              <a:spcAft>
                <a:spcPts val="0"/>
              </a:spcAft>
              <a:buClr>
                <a:schemeClr val="dk1"/>
              </a:buClr>
              <a:buSzPts val="2800"/>
              <a:buChar char="●"/>
            </a:pPr>
            <a:r>
              <a:rPr lang="en-US"/>
              <a:t> count the total number of lines of source code in a project. The units of LOC are: </a:t>
            </a:r>
            <a:br>
              <a:rPr lang="en-US"/>
            </a:br>
            <a:r>
              <a:rPr lang="en-US"/>
              <a:t> </a:t>
            </a:r>
            <a:endParaRPr/>
          </a:p>
          <a:p>
            <a:pPr indent="-228600" lvl="0" marL="228600" rtl="0" algn="l">
              <a:lnSpc>
                <a:spcPct val="90000"/>
              </a:lnSpc>
              <a:spcBef>
                <a:spcPts val="1000"/>
              </a:spcBef>
              <a:spcAft>
                <a:spcPts val="0"/>
              </a:spcAft>
              <a:buClr>
                <a:schemeClr val="dk1"/>
              </a:buClr>
              <a:buSzPts val="2800"/>
              <a:buChar char="●"/>
            </a:pPr>
            <a:r>
              <a:rPr lang="en-US"/>
              <a:t>KLOC- Thousand lines of code</a:t>
            </a:r>
            <a:endParaRPr/>
          </a:p>
          <a:p>
            <a:pPr indent="-228600" lvl="0" marL="228600" rtl="0" algn="l">
              <a:lnSpc>
                <a:spcPct val="90000"/>
              </a:lnSpc>
              <a:spcBef>
                <a:spcPts val="1000"/>
              </a:spcBef>
              <a:spcAft>
                <a:spcPts val="0"/>
              </a:spcAft>
              <a:buClr>
                <a:schemeClr val="dk1"/>
              </a:buClr>
              <a:buSzPts val="2800"/>
              <a:buChar char="●"/>
            </a:pPr>
            <a:r>
              <a:rPr lang="en-US"/>
              <a:t>NLOC- Non-comment lines of code</a:t>
            </a:r>
            <a:endParaRPr/>
          </a:p>
          <a:p>
            <a:pPr indent="-228600" lvl="0" marL="228600" rtl="0" algn="l">
              <a:lnSpc>
                <a:spcPct val="90000"/>
              </a:lnSpc>
              <a:spcBef>
                <a:spcPts val="1000"/>
              </a:spcBef>
              <a:spcAft>
                <a:spcPts val="0"/>
              </a:spcAft>
              <a:buClr>
                <a:schemeClr val="dk1"/>
              </a:buClr>
              <a:buSzPts val="2800"/>
              <a:buChar char="●"/>
            </a:pPr>
            <a:r>
              <a:rPr lang="en-US"/>
              <a:t>KDSI- Thousands of delivered source instruction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39" name="Google Shape;13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 </a:t>
            </a:r>
            <a:r>
              <a:rPr b="1" lang="en-US"/>
              <a:t>Number of entities in ER diagram</a:t>
            </a:r>
            <a:endParaRPr/>
          </a:p>
          <a:p>
            <a:pPr indent="0" lvl="0" marL="0" rtl="0" algn="l">
              <a:lnSpc>
                <a:spcPct val="90000"/>
              </a:lnSpc>
              <a:spcBef>
                <a:spcPts val="1000"/>
              </a:spcBef>
              <a:spcAft>
                <a:spcPts val="0"/>
              </a:spcAft>
              <a:buClr>
                <a:schemeClr val="dk1"/>
              </a:buClr>
              <a:buSzPts val="2800"/>
              <a:buNone/>
            </a:pPr>
            <a:r>
              <a:rPr b="1" lang="en-US"/>
              <a:t> </a:t>
            </a:r>
            <a:r>
              <a:rPr lang="en-US" u="sng">
                <a:solidFill>
                  <a:schemeClr val="hlink"/>
                </a:solidFill>
                <a:hlinkClick r:id="rId3"/>
              </a:rPr>
              <a:t>ER model</a:t>
            </a:r>
            <a:r>
              <a:rPr lang="en-US"/>
              <a:t> provides a static view of the project.</a:t>
            </a:r>
            <a:endParaRPr/>
          </a:p>
          <a:p>
            <a:pPr indent="0" lvl="0" marL="0" rtl="0" algn="l">
              <a:lnSpc>
                <a:spcPct val="90000"/>
              </a:lnSpc>
              <a:spcBef>
                <a:spcPts val="1000"/>
              </a:spcBef>
              <a:spcAft>
                <a:spcPts val="0"/>
              </a:spcAft>
              <a:buClr>
                <a:schemeClr val="dk1"/>
              </a:buClr>
              <a:buSzPts val="2800"/>
              <a:buNone/>
            </a:pPr>
            <a:r>
              <a:rPr lang="en-US"/>
              <a:t>It describes the entities and their relationships.</a:t>
            </a:r>
            <a:endParaRPr/>
          </a:p>
          <a:p>
            <a:pPr indent="0" lvl="0" marL="0" rtl="0" algn="l">
              <a:lnSpc>
                <a:spcPct val="90000"/>
              </a:lnSpc>
              <a:spcBef>
                <a:spcPts val="1000"/>
              </a:spcBef>
              <a:spcAft>
                <a:spcPts val="0"/>
              </a:spcAft>
              <a:buClr>
                <a:schemeClr val="dk1"/>
              </a:buClr>
              <a:buSzPts val="2800"/>
              <a:buNone/>
            </a:pPr>
            <a:r>
              <a:rPr lang="en-US"/>
              <a:t>The number of entities in ER model can be used to measure the estimation of the size of the project.</a:t>
            </a:r>
            <a:endParaRPr/>
          </a:p>
          <a:p>
            <a:pPr indent="0" lvl="0" marL="0" rtl="0" algn="l">
              <a:lnSpc>
                <a:spcPct val="90000"/>
              </a:lnSpc>
              <a:spcBef>
                <a:spcPts val="1000"/>
              </a:spcBef>
              <a:spcAft>
                <a:spcPts val="0"/>
              </a:spcAft>
              <a:buClr>
                <a:schemeClr val="dk1"/>
              </a:buClr>
              <a:buSzPts val="2800"/>
              <a:buNone/>
            </a:pPr>
            <a:r>
              <a:rPr lang="en-US"/>
              <a:t>The number of entities depends on the size of the project.</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45" name="Google Shape;145;p15"/>
          <p:cNvPicPr preferRelativeResize="0"/>
          <p:nvPr>
            <p:ph idx="1" type="body"/>
          </p:nvPr>
        </p:nvPicPr>
        <p:blipFill rotWithShape="1">
          <a:blip r:embed="rId3">
            <a:alphaModFix/>
          </a:blip>
          <a:srcRect b="0" l="0" r="0" t="0"/>
          <a:stretch/>
        </p:blipFill>
        <p:spPr>
          <a:xfrm>
            <a:off x="406400" y="228600"/>
            <a:ext cx="11480800" cy="640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51" name="Google Shape;15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3. </a:t>
            </a:r>
            <a:r>
              <a:rPr b="1" lang="en-US"/>
              <a:t>Total number of processes in detailed data flow diagram:</a:t>
            </a:r>
            <a:endParaRPr/>
          </a:p>
          <a:p>
            <a:pPr indent="0" lvl="0" marL="0" rtl="0" algn="l">
              <a:lnSpc>
                <a:spcPct val="90000"/>
              </a:lnSpc>
              <a:spcBef>
                <a:spcPts val="1000"/>
              </a:spcBef>
              <a:spcAft>
                <a:spcPts val="0"/>
              </a:spcAft>
              <a:buClr>
                <a:schemeClr val="dk1"/>
              </a:buClr>
              <a:buSzPts val="2800"/>
              <a:buNone/>
            </a:pPr>
            <a:r>
              <a:rPr lang="en-US"/>
              <a:t>Data Flow Diagram(DFD) represents the functional view of software. </a:t>
            </a:r>
            <a:endParaRPr/>
          </a:p>
          <a:p>
            <a:pPr indent="0" lvl="0" marL="0" rtl="0" algn="l">
              <a:lnSpc>
                <a:spcPct val="90000"/>
              </a:lnSpc>
              <a:spcBef>
                <a:spcPts val="1000"/>
              </a:spcBef>
              <a:spcAft>
                <a:spcPts val="1600"/>
              </a:spcAft>
              <a:buClr>
                <a:schemeClr val="dk1"/>
              </a:buClr>
              <a:buSzPts val="2800"/>
              <a:buNone/>
            </a:pPr>
            <a:r>
              <a:rPr lang="en-US"/>
              <a:t>Already existing processes of similar type are studied and used to estimate the size of the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57" name="Google Shape;157;p17"/>
          <p:cNvPicPr preferRelativeResize="0"/>
          <p:nvPr>
            <p:ph idx="1" type="body"/>
          </p:nvPr>
        </p:nvPicPr>
        <p:blipFill rotWithShape="1">
          <a:blip r:embed="rId3">
            <a:alphaModFix/>
          </a:blip>
          <a:srcRect b="0" l="0" r="0" t="0"/>
          <a:stretch/>
        </p:blipFill>
        <p:spPr>
          <a:xfrm>
            <a:off x="812800" y="228600"/>
            <a:ext cx="10769600" cy="632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63" name="Google Shape;163;p18"/>
          <p:cNvPicPr preferRelativeResize="0"/>
          <p:nvPr>
            <p:ph idx="1" type="body"/>
          </p:nvPr>
        </p:nvPicPr>
        <p:blipFill rotWithShape="1">
          <a:blip r:embed="rId3">
            <a:alphaModFix/>
          </a:blip>
          <a:srcRect b="0" l="0" r="0" t="0"/>
          <a:stretch/>
        </p:blipFill>
        <p:spPr>
          <a:xfrm>
            <a:off x="508000" y="228600"/>
            <a:ext cx="11277600" cy="647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69" name="Google Shape;16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4. </a:t>
            </a:r>
            <a:r>
              <a:rPr b="1" lang="en-US"/>
              <a:t> Function Point Analysis:</a:t>
            </a:r>
            <a:endParaRPr/>
          </a:p>
          <a:p>
            <a:pPr indent="0" lvl="0" marL="0" rtl="0" algn="l">
              <a:lnSpc>
                <a:spcPct val="90000"/>
              </a:lnSpc>
              <a:spcBef>
                <a:spcPts val="1000"/>
              </a:spcBef>
              <a:spcAft>
                <a:spcPts val="0"/>
              </a:spcAft>
              <a:buClr>
                <a:schemeClr val="dk1"/>
              </a:buClr>
              <a:buSzPts val="2800"/>
              <a:buNone/>
            </a:pPr>
            <a:r>
              <a:rPr lang="en-US"/>
              <a:t>The steps in function point analysis are: </a:t>
            </a:r>
            <a:br>
              <a:rPr lang="en-US"/>
            </a:br>
            <a:r>
              <a:rPr lang="en-US"/>
              <a:t> </a:t>
            </a:r>
            <a:endParaRPr/>
          </a:p>
          <a:p>
            <a:pPr indent="-228600" lvl="0" marL="228600" rtl="0" algn="l">
              <a:lnSpc>
                <a:spcPct val="90000"/>
              </a:lnSpc>
              <a:spcBef>
                <a:spcPts val="1000"/>
              </a:spcBef>
              <a:spcAft>
                <a:spcPts val="0"/>
              </a:spcAft>
              <a:buClr>
                <a:schemeClr val="dk1"/>
              </a:buClr>
              <a:buSzPts val="2800"/>
              <a:buChar char="●"/>
            </a:pPr>
            <a:r>
              <a:rPr lang="en-US"/>
              <a:t>Count the number of functions of each proposed type.</a:t>
            </a:r>
            <a:endParaRPr/>
          </a:p>
          <a:p>
            <a:pPr indent="-228600" lvl="0" marL="228600" rtl="0" algn="l">
              <a:lnSpc>
                <a:spcPct val="90000"/>
              </a:lnSpc>
              <a:spcBef>
                <a:spcPts val="1000"/>
              </a:spcBef>
              <a:spcAft>
                <a:spcPts val="0"/>
              </a:spcAft>
              <a:buClr>
                <a:schemeClr val="dk1"/>
              </a:buClr>
              <a:buSzPts val="2800"/>
              <a:buChar char="●"/>
            </a:pPr>
            <a:r>
              <a:rPr lang="en-US"/>
              <a:t>Compute the Unadjusted Function Points(UFP).</a:t>
            </a:r>
            <a:endParaRPr/>
          </a:p>
          <a:p>
            <a:pPr indent="-228600" lvl="0" marL="228600" rtl="0" algn="l">
              <a:lnSpc>
                <a:spcPct val="90000"/>
              </a:lnSpc>
              <a:spcBef>
                <a:spcPts val="1000"/>
              </a:spcBef>
              <a:spcAft>
                <a:spcPts val="0"/>
              </a:spcAft>
              <a:buClr>
                <a:schemeClr val="dk1"/>
              </a:buClr>
              <a:buSzPts val="2800"/>
              <a:buChar char="●"/>
            </a:pPr>
            <a:r>
              <a:rPr lang="en-US"/>
              <a:t>Find Total Degree of Influence (TDI).</a:t>
            </a:r>
            <a:endParaRPr/>
          </a:p>
          <a:p>
            <a:pPr indent="-228600" lvl="0" marL="228600" rtl="0" algn="l">
              <a:lnSpc>
                <a:spcPct val="90000"/>
              </a:lnSpc>
              <a:spcBef>
                <a:spcPts val="1000"/>
              </a:spcBef>
              <a:spcAft>
                <a:spcPts val="0"/>
              </a:spcAft>
              <a:buClr>
                <a:schemeClr val="dk1"/>
              </a:buClr>
              <a:buSzPts val="2800"/>
              <a:buChar char="●"/>
            </a:pPr>
            <a:r>
              <a:rPr lang="en-US"/>
              <a:t>Compute Value Adjustment Factor (VAF).</a:t>
            </a:r>
            <a:endParaRPr/>
          </a:p>
          <a:p>
            <a:pPr indent="-228600" lvl="0" marL="228600" rtl="0" algn="l">
              <a:lnSpc>
                <a:spcPct val="90000"/>
              </a:lnSpc>
              <a:spcBef>
                <a:spcPts val="1000"/>
              </a:spcBef>
              <a:spcAft>
                <a:spcPts val="0"/>
              </a:spcAft>
              <a:buClr>
                <a:schemeClr val="dk1"/>
              </a:buClr>
              <a:buSzPts val="2800"/>
              <a:buChar char="●"/>
            </a:pPr>
            <a:r>
              <a:rPr lang="en-US"/>
              <a:t>Find the Function Point Count (FPC).</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Identification</a:t>
            </a:r>
            <a:endParaRPr/>
          </a:p>
        </p:txBody>
      </p:sp>
      <p:sp>
        <p:nvSpPr>
          <p:cNvPr id="67" name="Google Shape;67;p2"/>
          <p:cNvSpPr txBox="1"/>
          <p:nvPr>
            <p:ph idx="1" type="body"/>
          </p:nvPr>
        </p:nvSpPr>
        <p:spPr>
          <a:xfrm>
            <a:off x="838200" y="1825624"/>
            <a:ext cx="10515600" cy="4809637"/>
          </a:xfrm>
          <a:prstGeom prst="rect">
            <a:avLst/>
          </a:prstGeom>
          <a:noFill/>
          <a:ln>
            <a:noFill/>
          </a:ln>
        </p:spPr>
        <p:txBody>
          <a:bodyPr anchorCtr="0" anchor="t" bIns="45700" lIns="91425" spcFirstLastPara="1" rIns="91425" wrap="square" tIns="45700">
            <a:normAutofit lnSpcReduction="10000"/>
          </a:bodyPr>
          <a:lstStyle/>
          <a:p>
            <a:pPr indent="-241934" lvl="0" marL="228600" rtl="0" algn="l">
              <a:lnSpc>
                <a:spcPct val="90000"/>
              </a:lnSpc>
              <a:spcBef>
                <a:spcPts val="0"/>
              </a:spcBef>
              <a:spcAft>
                <a:spcPts val="0"/>
              </a:spcAft>
              <a:buClr>
                <a:schemeClr val="dk1"/>
              </a:buClr>
              <a:buSzPts val="2800"/>
              <a:buChar char="●"/>
            </a:pPr>
            <a:r>
              <a:rPr lang="en-US"/>
              <a:t>The purpose of project identification is to develop a preliminary proposal for the most appropriate set of interventions and course of action, within specific time and budget .</a:t>
            </a:r>
            <a:endParaRPr/>
          </a:p>
          <a:p>
            <a:pPr indent="0" lvl="0" marL="0" rtl="0" algn="l">
              <a:lnSpc>
                <a:spcPct val="90000"/>
              </a:lnSpc>
              <a:spcBef>
                <a:spcPts val="1000"/>
              </a:spcBef>
              <a:spcAft>
                <a:spcPts val="0"/>
              </a:spcAft>
              <a:buClr>
                <a:schemeClr val="dk1"/>
              </a:buClr>
              <a:buSzPts val="2800"/>
              <a:buNone/>
            </a:pPr>
            <a:r>
              <a:rPr lang="en-US"/>
              <a:t>Identification involves:</a:t>
            </a:r>
            <a:endParaRPr/>
          </a:p>
          <a:p>
            <a:pPr indent="-241934" lvl="0" marL="228600" rtl="0" algn="l">
              <a:lnSpc>
                <a:spcPct val="90000"/>
              </a:lnSpc>
              <a:spcBef>
                <a:spcPts val="1000"/>
              </a:spcBef>
              <a:spcAft>
                <a:spcPts val="0"/>
              </a:spcAft>
              <a:buClr>
                <a:schemeClr val="dk1"/>
              </a:buClr>
              <a:buSzPts val="2800"/>
              <a:buChar char="●"/>
            </a:pPr>
            <a:r>
              <a:rPr lang="en-US"/>
              <a:t>a review of alternative approaches or options for addressing a set of development problems and opportunities;</a:t>
            </a:r>
            <a:endParaRPr/>
          </a:p>
          <a:p>
            <a:pPr indent="-241934" lvl="0" marL="228600" rtl="0" algn="l">
              <a:lnSpc>
                <a:spcPct val="90000"/>
              </a:lnSpc>
              <a:spcBef>
                <a:spcPts val="1000"/>
              </a:spcBef>
              <a:spcAft>
                <a:spcPts val="0"/>
              </a:spcAft>
              <a:buClr>
                <a:schemeClr val="dk1"/>
              </a:buClr>
              <a:buSzPts val="2800"/>
              <a:buChar char="●"/>
            </a:pPr>
            <a:r>
              <a:rPr lang="en-US"/>
              <a:t>the definition of project objectives and scope of work at the degree of detail necessary to justify commitment of the resources for detailed formulation and respective preparatory studies; and</a:t>
            </a:r>
            <a:endParaRPr/>
          </a:p>
          <a:p>
            <a:pPr indent="-241934" lvl="0" marL="228600" rtl="0" algn="l">
              <a:lnSpc>
                <a:spcPct val="90000"/>
              </a:lnSpc>
              <a:spcBef>
                <a:spcPts val="1000"/>
              </a:spcBef>
              <a:spcAft>
                <a:spcPts val="0"/>
              </a:spcAft>
              <a:buClr>
                <a:schemeClr val="dk1"/>
              </a:buClr>
              <a:buSzPts val="2800"/>
              <a:buChar char="●"/>
            </a:pPr>
            <a:r>
              <a:rPr lang="en-US"/>
              <a:t>the identification of the major issues that must be tackled and the questions to be addressed before a project based on the concept can be implemented.</a:t>
            </a:r>
            <a:endParaRPr/>
          </a:p>
          <a:p>
            <a:pPr indent="-64135"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75" name="Google Shape;175;p20"/>
          <p:cNvPicPr preferRelativeResize="0"/>
          <p:nvPr>
            <p:ph idx="1" type="body"/>
          </p:nvPr>
        </p:nvPicPr>
        <p:blipFill rotWithShape="1">
          <a:blip r:embed="rId3">
            <a:alphaModFix/>
          </a:blip>
          <a:srcRect b="0" l="0" r="0" t="0"/>
          <a:stretch/>
        </p:blipFill>
        <p:spPr>
          <a:xfrm>
            <a:off x="1430215" y="726831"/>
            <a:ext cx="8780585" cy="58029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81" name="Google Shape;18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Count the number of functions of each proposed type:</a:t>
            </a:r>
            <a:r>
              <a:rPr lang="en-US"/>
              <a:t> Find the number of functions belonging to the following types: </a:t>
            </a:r>
            <a:endParaRPr/>
          </a:p>
          <a:p>
            <a:pPr indent="-228600" lvl="1" marL="685800" rtl="0" algn="l">
              <a:lnSpc>
                <a:spcPct val="90000"/>
              </a:lnSpc>
              <a:spcBef>
                <a:spcPts val="500"/>
              </a:spcBef>
              <a:spcAft>
                <a:spcPts val="0"/>
              </a:spcAft>
              <a:buClr>
                <a:schemeClr val="dk1"/>
              </a:buClr>
              <a:buSzPts val="2400"/>
              <a:buChar char="○"/>
            </a:pPr>
            <a:r>
              <a:rPr lang="en-US"/>
              <a:t>External Inputs: Functions related to data entering the system.</a:t>
            </a:r>
            <a:endParaRPr/>
          </a:p>
          <a:p>
            <a:pPr indent="-228600" lvl="1" marL="685800" rtl="0" algn="l">
              <a:lnSpc>
                <a:spcPct val="90000"/>
              </a:lnSpc>
              <a:spcBef>
                <a:spcPts val="500"/>
              </a:spcBef>
              <a:spcAft>
                <a:spcPts val="0"/>
              </a:spcAft>
              <a:buClr>
                <a:schemeClr val="dk1"/>
              </a:buClr>
              <a:buSzPts val="2400"/>
              <a:buChar char="○"/>
            </a:pPr>
            <a:r>
              <a:rPr lang="en-US"/>
              <a:t>External outputs: Functions related to data exiting the system.</a:t>
            </a:r>
            <a:endParaRPr/>
          </a:p>
          <a:p>
            <a:pPr indent="-228600" lvl="1" marL="685800" rtl="0" algn="l">
              <a:lnSpc>
                <a:spcPct val="90000"/>
              </a:lnSpc>
              <a:spcBef>
                <a:spcPts val="500"/>
              </a:spcBef>
              <a:spcAft>
                <a:spcPts val="0"/>
              </a:spcAft>
              <a:buClr>
                <a:schemeClr val="dk1"/>
              </a:buClr>
              <a:buSzPts val="2400"/>
              <a:buChar char="○"/>
            </a:pPr>
            <a:r>
              <a:rPr lang="en-US"/>
              <a:t>External Inquiries: They lead to data retrieval from the system but don’t change the system.</a:t>
            </a:r>
            <a:endParaRPr/>
          </a:p>
          <a:p>
            <a:pPr indent="-228600" lvl="1" marL="685800" rtl="0" algn="l">
              <a:lnSpc>
                <a:spcPct val="90000"/>
              </a:lnSpc>
              <a:spcBef>
                <a:spcPts val="500"/>
              </a:spcBef>
              <a:spcAft>
                <a:spcPts val="0"/>
              </a:spcAft>
              <a:buClr>
                <a:schemeClr val="dk1"/>
              </a:buClr>
              <a:buSzPts val="2400"/>
              <a:buChar char="○"/>
            </a:pPr>
            <a:r>
              <a:rPr lang="en-US"/>
              <a:t>Internal Files: Logical files maintained within the system. Log files are not included here.</a:t>
            </a:r>
            <a:endParaRPr/>
          </a:p>
          <a:p>
            <a:pPr indent="-228600" lvl="1" marL="685800" rtl="0" algn="l">
              <a:lnSpc>
                <a:spcPct val="90000"/>
              </a:lnSpc>
              <a:spcBef>
                <a:spcPts val="500"/>
              </a:spcBef>
              <a:spcAft>
                <a:spcPts val="0"/>
              </a:spcAft>
              <a:buClr>
                <a:schemeClr val="dk1"/>
              </a:buClr>
              <a:buSzPts val="2400"/>
              <a:buChar char="○"/>
            </a:pPr>
            <a:r>
              <a:rPr lang="en-US"/>
              <a:t>External interface Files: These are logical files for other applications which are used by our system.</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87" name="Google Shape;18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b="1" lang="en-US"/>
              <a:t>Compute the Unadjusted Function Points(UFP):</a:t>
            </a:r>
            <a:r>
              <a:rPr lang="en-US"/>
              <a:t> Categorise each of the five function types like simple, average, or complex based on their complexity. Multiply the count of each function type with its weighting factor and find the weighted sum. The weighting factors for each type based on their complexity are as follows: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93" name="Google Shape;19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50800" lvl="0" marL="228600" rtl="0" algn="l">
              <a:lnSpc>
                <a:spcPct val="90000"/>
              </a:lnSpc>
              <a:spcBef>
                <a:spcPts val="1000"/>
              </a:spcBef>
              <a:spcAft>
                <a:spcPts val="1600"/>
              </a:spcAft>
              <a:buClr>
                <a:schemeClr val="dk1"/>
              </a:buClr>
              <a:buSzPts val="2800"/>
              <a:buNone/>
            </a:pPr>
            <a:r>
              <a:t/>
            </a:r>
            <a:endParaRPr/>
          </a:p>
        </p:txBody>
      </p:sp>
      <p:graphicFrame>
        <p:nvGraphicFramePr>
          <p:cNvPr id="194" name="Google Shape;194;p23"/>
          <p:cNvGraphicFramePr/>
          <p:nvPr/>
        </p:nvGraphicFramePr>
        <p:xfrm>
          <a:off x="609600" y="2518251"/>
          <a:ext cx="3000000" cy="3000000"/>
        </p:xfrm>
        <a:graphic>
          <a:graphicData uri="http://schemas.openxmlformats.org/drawingml/2006/table">
            <a:tbl>
              <a:tblPr>
                <a:noFill/>
                <a:tableStyleId>{0B40B68A-DF6C-4586-9C09-8E0652EF32C5}</a:tableStyleId>
              </a:tblPr>
              <a:tblGrid>
                <a:gridCol w="2387600"/>
                <a:gridCol w="2387600"/>
                <a:gridCol w="2387600"/>
                <a:gridCol w="2387600"/>
              </a:tblGrid>
              <a:tr h="177800">
                <a:tc>
                  <a:txBody>
                    <a:bodyPr/>
                    <a:lstStyle/>
                    <a:p>
                      <a:pPr indent="0" lvl="0" marL="0" marR="0" rtl="0" algn="l">
                        <a:spcBef>
                          <a:spcPts val="0"/>
                        </a:spcBef>
                        <a:spcAft>
                          <a:spcPts val="0"/>
                        </a:spcAft>
                        <a:buNone/>
                      </a:pPr>
                      <a:r>
                        <a:rPr b="0" lang="en-US" sz="1400" u="none" cap="none" strike="noStrike"/>
                        <a:t>Function type</a:t>
                      </a:r>
                      <a:endParaRPr/>
                    </a:p>
                  </a:txBody>
                  <a:tcPr marT="95250" marB="952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t>Simple</a:t>
                      </a:r>
                      <a:endParaRPr/>
                    </a:p>
                  </a:txBody>
                  <a:tcPr marT="95250" marB="952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t>Average</a:t>
                      </a:r>
                      <a:endParaRPr/>
                    </a:p>
                  </a:txBody>
                  <a:tcPr marT="95250" marB="952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t>Complex</a:t>
                      </a:r>
                      <a:endParaRPr/>
                    </a:p>
                  </a:txBody>
                  <a:tcPr marT="95250" marB="952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External Inputs</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3</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4</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6</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External Output</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4</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5</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7</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External Inquiries</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3</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4</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6</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Internal Logical Files</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7</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10</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15</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External Interface Files</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5</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7</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10</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00" name="Google Shape;20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Find Total Degree of Influence (TDI) :</a:t>
            </a:r>
            <a:r>
              <a:rPr lang="en-US"/>
              <a:t> Use the ’14 general characteristics’ of a system to find the degree of influence of each of them. (0-5 scale)</a:t>
            </a:r>
            <a:endParaRPr/>
          </a:p>
          <a:p>
            <a:pPr indent="-228600" lvl="0" marL="228600" rtl="0" algn="l">
              <a:lnSpc>
                <a:spcPct val="90000"/>
              </a:lnSpc>
              <a:spcBef>
                <a:spcPts val="1000"/>
              </a:spcBef>
              <a:spcAft>
                <a:spcPts val="1600"/>
              </a:spcAft>
              <a:buClr>
                <a:schemeClr val="dk1"/>
              </a:buClr>
              <a:buSzPts val="2800"/>
              <a:buChar char="●"/>
            </a:pPr>
            <a:r>
              <a:rPr lang="en-US"/>
              <a:t>Data Communications, Distributed Data Processing, Performance, Heavily Used Configuration, Transaction Rate, On-Line Data Entry, End-user Efficiency, Online Update, Complex Processing Reusability, Installation Ease, Operational Ease, Multiple Sites and Facilitate Change.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06" name="Google Shape;20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b="1" lang="en-US"/>
              <a:t>Compute Value Adjustment Factor(VAF):</a:t>
            </a:r>
            <a:r>
              <a:rPr lang="en-US"/>
              <a:t> Use the following formula to calculate VAF </a:t>
            </a:r>
            <a:br>
              <a:rPr lang="en-US"/>
            </a:br>
            <a:r>
              <a:rPr lang="en-US"/>
              <a:t>VAF = (TDI * 0.01) + 0.65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12" name="Google Shape;21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Find the Function Point Count:</a:t>
            </a:r>
            <a:r>
              <a:rPr lang="en-US"/>
              <a:t> Use the following formula to calculate FPC </a:t>
            </a:r>
            <a:br>
              <a:rPr lang="en-US"/>
            </a:br>
            <a:r>
              <a:rPr lang="en-US"/>
              <a:t>FPC = UFP * VAF</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18" name="Google Shape;21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Based on the FP measure of software many other metrics can be computed:</a:t>
            </a:r>
            <a:endParaRPr/>
          </a:p>
          <a:p>
            <a:pPr indent="-228600" lvl="0" marL="228600" rtl="0" algn="l">
              <a:lnSpc>
                <a:spcPct val="90000"/>
              </a:lnSpc>
              <a:spcBef>
                <a:spcPts val="1000"/>
              </a:spcBef>
              <a:spcAft>
                <a:spcPts val="0"/>
              </a:spcAft>
              <a:buClr>
                <a:schemeClr val="dk1"/>
              </a:buClr>
              <a:buSzPts val="2800"/>
              <a:buChar char="●"/>
            </a:pPr>
            <a:r>
              <a:rPr lang="en-US"/>
              <a:t>Errors/FP</a:t>
            </a:r>
            <a:endParaRPr/>
          </a:p>
          <a:p>
            <a:pPr indent="-228600" lvl="0" marL="228600" rtl="0" algn="l">
              <a:lnSpc>
                <a:spcPct val="90000"/>
              </a:lnSpc>
              <a:spcBef>
                <a:spcPts val="1000"/>
              </a:spcBef>
              <a:spcAft>
                <a:spcPts val="0"/>
              </a:spcAft>
              <a:buClr>
                <a:schemeClr val="dk1"/>
              </a:buClr>
              <a:buSzPts val="2800"/>
              <a:buChar char="●"/>
            </a:pPr>
            <a:r>
              <a:rPr lang="en-US"/>
              <a:t>Function cost = $/FP.</a:t>
            </a:r>
            <a:endParaRPr/>
          </a:p>
          <a:p>
            <a:pPr indent="-228600" lvl="0" marL="228600" rtl="0" algn="l">
              <a:lnSpc>
                <a:spcPct val="90000"/>
              </a:lnSpc>
              <a:spcBef>
                <a:spcPts val="1000"/>
              </a:spcBef>
              <a:spcAft>
                <a:spcPts val="0"/>
              </a:spcAft>
              <a:buClr>
                <a:schemeClr val="dk1"/>
              </a:buClr>
              <a:buSzPts val="2800"/>
              <a:buChar char="●"/>
            </a:pPr>
            <a:r>
              <a:rPr lang="en-US"/>
              <a:t>Defects/FP</a:t>
            </a:r>
            <a:endParaRPr/>
          </a:p>
          <a:p>
            <a:pPr indent="-228600" lvl="0" marL="228600" rtl="0" algn="l">
              <a:lnSpc>
                <a:spcPct val="90000"/>
              </a:lnSpc>
              <a:spcBef>
                <a:spcPts val="1000"/>
              </a:spcBef>
              <a:spcAft>
                <a:spcPts val="0"/>
              </a:spcAft>
              <a:buClr>
                <a:schemeClr val="dk1"/>
              </a:buClr>
              <a:buSzPts val="2800"/>
              <a:buChar char="●"/>
            </a:pPr>
            <a:r>
              <a:rPr lang="en-US"/>
              <a:t>Pages of documentation/FP</a:t>
            </a:r>
            <a:endParaRPr/>
          </a:p>
          <a:p>
            <a:pPr indent="-228600" lvl="0" marL="228600" rtl="0" algn="l">
              <a:lnSpc>
                <a:spcPct val="90000"/>
              </a:lnSpc>
              <a:spcBef>
                <a:spcPts val="1000"/>
              </a:spcBef>
              <a:spcAft>
                <a:spcPts val="0"/>
              </a:spcAft>
              <a:buClr>
                <a:schemeClr val="dk1"/>
              </a:buClr>
              <a:buSzPts val="2800"/>
              <a:buChar char="●"/>
            </a:pPr>
            <a:r>
              <a:rPr lang="en-US"/>
              <a:t>Errors/PM.</a:t>
            </a:r>
            <a:endParaRPr/>
          </a:p>
          <a:p>
            <a:pPr indent="-228600" lvl="0" marL="228600" rtl="0" algn="l">
              <a:lnSpc>
                <a:spcPct val="90000"/>
              </a:lnSpc>
              <a:spcBef>
                <a:spcPts val="1000"/>
              </a:spcBef>
              <a:spcAft>
                <a:spcPts val="0"/>
              </a:spcAft>
              <a:buClr>
                <a:schemeClr val="dk1"/>
              </a:buClr>
              <a:buSzPts val="2800"/>
              <a:buChar char="●"/>
            </a:pPr>
            <a:r>
              <a:rPr lang="en-US"/>
              <a:t>Productivity = FP/PM (effort is measured in person-months).</a:t>
            </a:r>
            <a:endParaRPr/>
          </a:p>
          <a:p>
            <a:pPr indent="-228600" lvl="0" marL="228600" rtl="0" algn="l">
              <a:lnSpc>
                <a:spcPct val="90000"/>
              </a:lnSpc>
              <a:spcBef>
                <a:spcPts val="1000"/>
              </a:spcBef>
              <a:spcAft>
                <a:spcPts val="0"/>
              </a:spcAft>
              <a:buClr>
                <a:schemeClr val="dk1"/>
              </a:buClr>
              <a:buSzPts val="2800"/>
              <a:buChar char="●"/>
            </a:pPr>
            <a:r>
              <a:rPr lang="en-US"/>
              <a:t>$/Page of Documentation.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24" name="Google Shape;224;p28"/>
          <p:cNvSpPr txBox="1"/>
          <p:nvPr>
            <p:ph idx="1" type="body"/>
          </p:nvPr>
        </p:nvSpPr>
        <p:spPr>
          <a:xfrm>
            <a:off x="609600" y="1600200"/>
            <a:ext cx="10972800" cy="510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 of function point :</a:t>
            </a:r>
            <a:endParaRPr/>
          </a:p>
          <a:p>
            <a:pPr indent="-228600" lvl="0" marL="228600" rtl="0" algn="l">
              <a:lnSpc>
                <a:spcPct val="90000"/>
              </a:lnSpc>
              <a:spcBef>
                <a:spcPts val="1000"/>
              </a:spcBef>
              <a:spcAft>
                <a:spcPts val="0"/>
              </a:spcAft>
              <a:buClr>
                <a:schemeClr val="dk1"/>
              </a:buClr>
              <a:buSzPts val="2800"/>
              <a:buChar char="●"/>
            </a:pPr>
            <a:r>
              <a:rPr lang="en-US"/>
              <a:t>Given the following values, compute function point when all complexity adjustment factor (CAF) and weighting factors are average.</a:t>
            </a:r>
            <a:endParaRPr/>
          </a:p>
          <a:p>
            <a:pPr indent="-228600" lvl="0" marL="228600" rtl="0" algn="l">
              <a:lnSpc>
                <a:spcPct val="90000"/>
              </a:lnSpc>
              <a:spcBef>
                <a:spcPts val="1000"/>
              </a:spcBef>
              <a:spcAft>
                <a:spcPts val="0"/>
              </a:spcAft>
              <a:buClr>
                <a:schemeClr val="dk1"/>
              </a:buClr>
              <a:buSzPts val="2800"/>
              <a:buChar char="●"/>
            </a:pPr>
            <a:r>
              <a:rPr lang="en-US"/>
              <a:t>User Input = 50 </a:t>
            </a:r>
            <a:endParaRPr/>
          </a:p>
          <a:p>
            <a:pPr indent="-228600" lvl="0" marL="228600" rtl="0" algn="l">
              <a:lnSpc>
                <a:spcPct val="90000"/>
              </a:lnSpc>
              <a:spcBef>
                <a:spcPts val="1000"/>
              </a:spcBef>
              <a:spcAft>
                <a:spcPts val="0"/>
              </a:spcAft>
              <a:buClr>
                <a:schemeClr val="dk1"/>
              </a:buClr>
              <a:buSzPts val="2800"/>
              <a:buChar char="●"/>
            </a:pPr>
            <a:r>
              <a:rPr lang="en-US"/>
              <a:t>User Output = 40 </a:t>
            </a:r>
            <a:endParaRPr/>
          </a:p>
          <a:p>
            <a:pPr indent="-228600" lvl="0" marL="228600" rtl="0" algn="l">
              <a:lnSpc>
                <a:spcPct val="90000"/>
              </a:lnSpc>
              <a:spcBef>
                <a:spcPts val="1000"/>
              </a:spcBef>
              <a:spcAft>
                <a:spcPts val="0"/>
              </a:spcAft>
              <a:buClr>
                <a:schemeClr val="dk1"/>
              </a:buClr>
              <a:buSzPts val="2800"/>
              <a:buChar char="●"/>
            </a:pPr>
            <a:r>
              <a:rPr lang="en-US"/>
              <a:t>User Inquiries = 35 </a:t>
            </a:r>
            <a:endParaRPr/>
          </a:p>
          <a:p>
            <a:pPr indent="-228600" lvl="0" marL="228600" rtl="0" algn="l">
              <a:lnSpc>
                <a:spcPct val="90000"/>
              </a:lnSpc>
              <a:spcBef>
                <a:spcPts val="1000"/>
              </a:spcBef>
              <a:spcAft>
                <a:spcPts val="0"/>
              </a:spcAft>
              <a:buClr>
                <a:schemeClr val="dk1"/>
              </a:buClr>
              <a:buSzPts val="2800"/>
              <a:buChar char="●"/>
            </a:pPr>
            <a:r>
              <a:rPr lang="en-US"/>
              <a:t>User Files = 6 </a:t>
            </a:r>
            <a:endParaRPr/>
          </a:p>
          <a:p>
            <a:pPr indent="-228600" lvl="0" marL="228600" rtl="0" algn="l">
              <a:lnSpc>
                <a:spcPct val="90000"/>
              </a:lnSpc>
              <a:spcBef>
                <a:spcPts val="1000"/>
              </a:spcBef>
              <a:spcAft>
                <a:spcPts val="1600"/>
              </a:spcAft>
              <a:buClr>
                <a:schemeClr val="dk1"/>
              </a:buClr>
              <a:buSzPts val="2800"/>
              <a:buChar char="●"/>
            </a:pPr>
            <a:r>
              <a:rPr lang="en-US"/>
              <a:t>External Interface = 4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30" name="Google Shape;230;p29"/>
          <p:cNvSpPr txBox="1"/>
          <p:nvPr>
            <p:ph idx="1" type="body"/>
          </p:nvPr>
        </p:nvSpPr>
        <p:spPr>
          <a:xfrm>
            <a:off x="609600" y="1600200"/>
            <a:ext cx="1097280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Step-1:</a:t>
            </a:r>
            <a:r>
              <a:rPr lang="en-US"/>
              <a:t> As complexity adjustment factor is average (given in question), hence,scale = 3. </a:t>
            </a:r>
            <a:endParaRPr/>
          </a:p>
          <a:p>
            <a:pPr indent="-228600" lvl="0" marL="228600" rtl="0" algn="l">
              <a:lnSpc>
                <a:spcPct val="90000"/>
              </a:lnSpc>
              <a:spcBef>
                <a:spcPts val="1000"/>
              </a:spcBef>
              <a:spcAft>
                <a:spcPts val="0"/>
              </a:spcAft>
              <a:buClr>
                <a:schemeClr val="dk1"/>
              </a:buClr>
              <a:buSzPts val="2800"/>
              <a:buChar char="●"/>
            </a:pPr>
            <a:r>
              <a:rPr lang="en-US"/>
              <a:t>F = 14 * 3 = 42 </a:t>
            </a:r>
            <a:endParaRPr/>
          </a:p>
          <a:p>
            <a:pPr indent="-228600" lvl="0" marL="228600" rtl="0" algn="l">
              <a:lnSpc>
                <a:spcPct val="90000"/>
              </a:lnSpc>
              <a:spcBef>
                <a:spcPts val="1000"/>
              </a:spcBef>
              <a:spcAft>
                <a:spcPts val="0"/>
              </a:spcAft>
              <a:buClr>
                <a:schemeClr val="dk1"/>
              </a:buClr>
              <a:buSzPts val="2800"/>
              <a:buChar char="●"/>
            </a:pPr>
            <a:r>
              <a:rPr b="1" lang="en-US"/>
              <a:t>Step-2:</a:t>
            </a:r>
            <a:r>
              <a:rPr lang="en-US"/>
              <a:t>CAF = 0.65 + ( 0.01 * 42 ) = 1.07 </a:t>
            </a:r>
            <a:endParaRPr/>
          </a:p>
          <a:p>
            <a:pPr indent="-228600" lvl="0" marL="228600" rtl="0" algn="l">
              <a:lnSpc>
                <a:spcPct val="90000"/>
              </a:lnSpc>
              <a:spcBef>
                <a:spcPts val="1000"/>
              </a:spcBef>
              <a:spcAft>
                <a:spcPts val="0"/>
              </a:spcAft>
              <a:buClr>
                <a:schemeClr val="dk1"/>
              </a:buClr>
              <a:buSzPts val="2800"/>
              <a:buChar char="●"/>
            </a:pPr>
            <a:r>
              <a:rPr b="1" lang="en-US"/>
              <a:t>Step-3:</a:t>
            </a:r>
            <a:r>
              <a:rPr lang="en-US"/>
              <a:t> As weighting factors are also average (given in question) hence we will multiply each individual function point to corresponding values in TABLE.UFP = (50*4) + (40*5) + (35*4) + (6*10) + (4*7) = 628 </a:t>
            </a:r>
            <a:endParaRPr/>
          </a:p>
          <a:p>
            <a:pPr indent="-228600" lvl="0" marL="228600" rtl="0" algn="l">
              <a:lnSpc>
                <a:spcPct val="90000"/>
              </a:lnSpc>
              <a:spcBef>
                <a:spcPts val="1000"/>
              </a:spcBef>
              <a:spcAft>
                <a:spcPts val="0"/>
              </a:spcAft>
              <a:buClr>
                <a:schemeClr val="dk1"/>
              </a:buClr>
              <a:buSzPts val="2800"/>
              <a:buChar char="●"/>
            </a:pPr>
            <a:r>
              <a:rPr b="1" lang="en-US"/>
              <a:t>Step-4:</a:t>
            </a:r>
            <a:r>
              <a:rPr lang="en-US"/>
              <a:t>Function Point = 628 * 1.07 = 671.96</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73" name="Google Shape;7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Market and demand analysis are carried out by the project manager in the process of evaluating a project idea</a:t>
            </a:r>
            <a:endParaRPr/>
          </a:p>
          <a:p>
            <a:pPr indent="-228600" lvl="0" marL="228600" rtl="0" algn="l">
              <a:lnSpc>
                <a:spcPct val="90000"/>
              </a:lnSpc>
              <a:spcBef>
                <a:spcPts val="1000"/>
              </a:spcBef>
              <a:spcAft>
                <a:spcPts val="0"/>
              </a:spcAft>
              <a:buClr>
                <a:schemeClr val="dk1"/>
              </a:buClr>
              <a:buSzPts val="2800"/>
              <a:buChar char="●"/>
            </a:pPr>
            <a:r>
              <a:rPr lang="en-US"/>
              <a:t>Six steps :</a:t>
            </a:r>
            <a:endParaRPr/>
          </a:p>
          <a:p>
            <a:pPr indent="-228600" lvl="0" marL="228600" rtl="0" algn="l">
              <a:lnSpc>
                <a:spcPct val="90000"/>
              </a:lnSpc>
              <a:spcBef>
                <a:spcPts val="1000"/>
              </a:spcBef>
              <a:spcAft>
                <a:spcPts val="0"/>
              </a:spcAft>
              <a:buClr>
                <a:schemeClr val="dk1"/>
              </a:buClr>
              <a:buSzPts val="2800"/>
              <a:buChar char="●"/>
            </a:pPr>
            <a:r>
              <a:rPr lang="en-US"/>
              <a:t>situational analysis and objectives specification,</a:t>
            </a:r>
            <a:endParaRPr/>
          </a:p>
          <a:p>
            <a:pPr indent="-228600" lvl="0" marL="228600" rtl="0" algn="l">
              <a:lnSpc>
                <a:spcPct val="90000"/>
              </a:lnSpc>
              <a:spcBef>
                <a:spcPts val="1000"/>
              </a:spcBef>
              <a:spcAft>
                <a:spcPts val="0"/>
              </a:spcAft>
              <a:buClr>
                <a:schemeClr val="dk1"/>
              </a:buClr>
              <a:buSzPts val="2800"/>
              <a:buChar char="●"/>
            </a:pPr>
            <a:r>
              <a:rPr lang="en-US"/>
              <a:t>collection of data, </a:t>
            </a:r>
            <a:endParaRPr/>
          </a:p>
          <a:p>
            <a:pPr indent="-228600" lvl="0" marL="228600" rtl="0" algn="l">
              <a:lnSpc>
                <a:spcPct val="90000"/>
              </a:lnSpc>
              <a:spcBef>
                <a:spcPts val="1000"/>
              </a:spcBef>
              <a:spcAft>
                <a:spcPts val="0"/>
              </a:spcAft>
              <a:buClr>
                <a:schemeClr val="dk1"/>
              </a:buClr>
              <a:buSzPts val="2800"/>
              <a:buChar char="●"/>
            </a:pPr>
            <a:r>
              <a:rPr lang="en-US"/>
              <a:t>market survey, </a:t>
            </a:r>
            <a:endParaRPr/>
          </a:p>
          <a:p>
            <a:pPr indent="-228600" lvl="0" marL="228600" rtl="0" algn="l">
              <a:lnSpc>
                <a:spcPct val="90000"/>
              </a:lnSpc>
              <a:spcBef>
                <a:spcPts val="1000"/>
              </a:spcBef>
              <a:spcAft>
                <a:spcPts val="0"/>
              </a:spcAft>
              <a:buClr>
                <a:schemeClr val="dk1"/>
              </a:buClr>
              <a:buSzPts val="2800"/>
              <a:buChar char="●"/>
            </a:pPr>
            <a:r>
              <a:rPr lang="en-US"/>
              <a:t>market description, </a:t>
            </a:r>
            <a:endParaRPr/>
          </a:p>
          <a:p>
            <a:pPr indent="-228600" lvl="0" marL="228600" rtl="0" algn="l">
              <a:lnSpc>
                <a:spcPct val="90000"/>
              </a:lnSpc>
              <a:spcBef>
                <a:spcPts val="1000"/>
              </a:spcBef>
              <a:spcAft>
                <a:spcPts val="0"/>
              </a:spcAft>
              <a:buClr>
                <a:schemeClr val="dk1"/>
              </a:buClr>
              <a:buSzPts val="2800"/>
              <a:buChar char="●"/>
            </a:pPr>
            <a:r>
              <a:rPr lang="en-US"/>
              <a:t>demand forecasting </a:t>
            </a:r>
            <a:endParaRPr/>
          </a:p>
          <a:p>
            <a:pPr indent="-228600" lvl="0" marL="228600" rtl="0" algn="l">
              <a:lnSpc>
                <a:spcPct val="90000"/>
              </a:lnSpc>
              <a:spcBef>
                <a:spcPts val="1000"/>
              </a:spcBef>
              <a:spcAft>
                <a:spcPts val="1600"/>
              </a:spcAft>
              <a:buClr>
                <a:schemeClr val="dk1"/>
              </a:buClr>
              <a:buSzPts val="2800"/>
              <a:buChar char="●"/>
            </a:pPr>
            <a:r>
              <a:rPr lang="en-US"/>
              <a:t>market planning.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36" name="Google Shape;23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lang="en-US"/>
              <a:t>Calculate the function point, productivity, documentation, and cost per function for software application with multiple Processing Factors 5, 1, 0, 4, 3, 5, 4, 3, 4, 5, 2, 3, 4, 2 by using following given Date: The number of EI(Avg): 22,The number of EO(Low): 45,The number of EI(High): 06, The number of ILF(Avg): 05, The number of ELF(Low): 02, Effort:37 MM, Software technical documents: 250 pages, User related documents: 120 pages and Budgeting/Cost: $7520 per month.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function point</a:t>
            </a:r>
            <a:endParaRPr/>
          </a:p>
        </p:txBody>
      </p:sp>
      <p:graphicFrame>
        <p:nvGraphicFramePr>
          <p:cNvPr id="242" name="Google Shape;242;p31"/>
          <p:cNvGraphicFramePr/>
          <p:nvPr/>
        </p:nvGraphicFramePr>
        <p:xfrm>
          <a:off x="1586510" y="1897222"/>
          <a:ext cx="3000000" cy="3000000"/>
        </p:xfrm>
        <a:graphic>
          <a:graphicData uri="http://schemas.openxmlformats.org/drawingml/2006/table">
            <a:tbl>
              <a:tblPr>
                <a:noFill/>
                <a:tableStyleId>{0B40B68A-DF6C-4586-9C09-8E0652EF32C5}</a:tableStyleId>
              </a:tblPr>
              <a:tblGrid>
                <a:gridCol w="2244975"/>
                <a:gridCol w="2244975"/>
                <a:gridCol w="2244975"/>
                <a:gridCol w="2244975"/>
              </a:tblGrid>
              <a:tr h="259100">
                <a:tc rowSpan="2">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Parameters</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gridSpan="3">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Weight Factors</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hMerge="1"/>
                <a:tc hMerge="1"/>
              </a:tr>
              <a:tr h="259100">
                <a:tc vMerge="1"/>
                <a:tc>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Low</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Average</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High</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453425">
                <a:tc>
                  <a:txBody>
                    <a:bodyPr/>
                    <a:lstStyle/>
                    <a:p>
                      <a:pPr indent="0" lvl="0" marL="0" marR="0" rtl="0" algn="l">
                        <a:spcBef>
                          <a:spcPts val="0"/>
                        </a:spcBef>
                        <a:spcAft>
                          <a:spcPts val="0"/>
                        </a:spcAft>
                        <a:buNone/>
                      </a:pPr>
                      <a:r>
                        <a:rPr lang="en-US" sz="1800" u="none" cap="none" strike="noStrike"/>
                        <a:t>External Inputs (EI)</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3</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4</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6</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453425">
                <a:tc>
                  <a:txBody>
                    <a:bodyPr/>
                    <a:lstStyle/>
                    <a:p>
                      <a:pPr indent="0" lvl="0" marL="0" marR="0" rtl="0" algn="l">
                        <a:spcBef>
                          <a:spcPts val="0"/>
                        </a:spcBef>
                        <a:spcAft>
                          <a:spcPts val="0"/>
                        </a:spcAft>
                        <a:buNone/>
                      </a:pPr>
                      <a:r>
                        <a:rPr lang="en-US" sz="1800" u="none" cap="none" strike="noStrike"/>
                        <a:t>External Outputs (EO)</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4</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5</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7</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453425">
                <a:tc>
                  <a:txBody>
                    <a:bodyPr/>
                    <a:lstStyle/>
                    <a:p>
                      <a:pPr indent="0" lvl="0" marL="0" marR="0" rtl="0" algn="l">
                        <a:spcBef>
                          <a:spcPts val="0"/>
                        </a:spcBef>
                        <a:spcAft>
                          <a:spcPts val="0"/>
                        </a:spcAft>
                        <a:buNone/>
                      </a:pPr>
                      <a:r>
                        <a:rPr lang="en-US" sz="1800" u="none" cap="none" strike="noStrike"/>
                        <a:t>External Inquiries (EI)</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3</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4</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6</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453425">
                <a:tc>
                  <a:txBody>
                    <a:bodyPr/>
                    <a:lstStyle/>
                    <a:p>
                      <a:pPr indent="0" lvl="0" marL="0" marR="0" rtl="0" algn="l">
                        <a:spcBef>
                          <a:spcPts val="0"/>
                        </a:spcBef>
                        <a:spcAft>
                          <a:spcPts val="0"/>
                        </a:spcAft>
                        <a:buNone/>
                      </a:pPr>
                      <a:r>
                        <a:rPr lang="en-US" sz="1800" u="none" cap="none" strike="noStrike"/>
                        <a:t>Internal Logic Files (ILF)</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7</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10</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15</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647725">
                <a:tc>
                  <a:txBody>
                    <a:bodyPr/>
                    <a:lstStyle/>
                    <a:p>
                      <a:pPr indent="0" lvl="0" marL="0" marR="0" rtl="0" algn="l">
                        <a:spcBef>
                          <a:spcPts val="0"/>
                        </a:spcBef>
                        <a:spcAft>
                          <a:spcPts val="0"/>
                        </a:spcAft>
                        <a:buNone/>
                      </a:pPr>
                      <a:r>
                        <a:rPr lang="en-US" sz="1800" u="none" cap="none" strike="noStrike"/>
                        <a:t>External Logic Files(ELF)</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5</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7</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10</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function point</a:t>
            </a:r>
            <a:endParaRPr/>
          </a:p>
        </p:txBody>
      </p:sp>
      <p:sp>
        <p:nvSpPr>
          <p:cNvPr id="248" name="Google Shape;24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Productivity (P) = FP/Effort</a:t>
            </a:r>
            <a:endParaRPr/>
          </a:p>
          <a:p>
            <a:pPr indent="-228600" lvl="0" marL="228600" rtl="0" algn="l">
              <a:lnSpc>
                <a:spcPct val="90000"/>
              </a:lnSpc>
              <a:spcBef>
                <a:spcPts val="1000"/>
              </a:spcBef>
              <a:spcAft>
                <a:spcPts val="0"/>
              </a:spcAft>
              <a:buClr>
                <a:schemeClr val="dk1"/>
              </a:buClr>
              <a:buSzPts val="2800"/>
              <a:buChar char="●"/>
            </a:pPr>
            <a:r>
              <a:rPr lang="en-US"/>
              <a:t>Total Page of Documentation (PD) = Software Technical Documents + User related documents</a:t>
            </a:r>
            <a:endParaRPr/>
          </a:p>
          <a:p>
            <a:pPr indent="-228600" lvl="0" marL="228600" rtl="0" algn="l">
              <a:lnSpc>
                <a:spcPct val="90000"/>
              </a:lnSpc>
              <a:spcBef>
                <a:spcPts val="1000"/>
              </a:spcBef>
              <a:spcAft>
                <a:spcPts val="0"/>
              </a:spcAft>
              <a:buClr>
                <a:schemeClr val="dk1"/>
              </a:buClr>
              <a:buSzPts val="2800"/>
              <a:buChar char="●"/>
            </a:pPr>
            <a:r>
              <a:rPr lang="en-US"/>
              <a:t>Documentation (D) = PD/FP</a:t>
            </a:r>
            <a:endParaRPr/>
          </a:p>
          <a:p>
            <a:pPr indent="-228600" lvl="0" marL="228600" rtl="0" algn="l">
              <a:lnSpc>
                <a:spcPct val="90000"/>
              </a:lnSpc>
              <a:spcBef>
                <a:spcPts val="1000"/>
              </a:spcBef>
              <a:spcAft>
                <a:spcPts val="1600"/>
              </a:spcAft>
              <a:buClr>
                <a:schemeClr val="dk1"/>
              </a:buClr>
              <a:buSzPts val="2800"/>
              <a:buChar char="●"/>
            </a:pPr>
            <a:r>
              <a:rPr lang="en-US"/>
              <a:t>Cost of each Functionalities = COST/Productivity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function point</a:t>
            </a:r>
            <a:endParaRPr/>
          </a:p>
        </p:txBody>
      </p:sp>
      <p:sp>
        <p:nvSpPr>
          <p:cNvPr id="254" name="Google Shape;254;p33"/>
          <p:cNvSpPr txBox="1"/>
          <p:nvPr>
            <p:ph idx="1" type="body"/>
          </p:nvPr>
        </p:nvSpPr>
        <p:spPr>
          <a:xfrm>
            <a:off x="838200" y="1825625"/>
            <a:ext cx="10515600" cy="456345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16666"/>
              <a:buNone/>
            </a:pPr>
            <a:r>
              <a:rPr lang="en-US"/>
              <a:t> </a:t>
            </a:r>
            <a:r>
              <a:rPr b="1" lang="en-US"/>
              <a:t>Example:</a:t>
            </a:r>
            <a:r>
              <a:rPr lang="en-US"/>
              <a:t> Compute the function point, productivity, documentation, cost per function for the following data:</a:t>
            </a:r>
            <a:endParaRPr/>
          </a:p>
          <a:p>
            <a:pPr indent="-215265" lvl="0" marL="228600" rtl="0" algn="l">
              <a:lnSpc>
                <a:spcPct val="90000"/>
              </a:lnSpc>
              <a:spcBef>
                <a:spcPts val="1000"/>
              </a:spcBef>
              <a:spcAft>
                <a:spcPts val="0"/>
              </a:spcAft>
              <a:buClr>
                <a:schemeClr val="dk1"/>
              </a:buClr>
              <a:buSzPct val="116666"/>
              <a:buChar char="●"/>
            </a:pPr>
            <a:r>
              <a:rPr lang="en-US"/>
              <a:t>Number of user inputs = 24 (Average)</a:t>
            </a:r>
            <a:endParaRPr/>
          </a:p>
          <a:p>
            <a:pPr indent="-215265" lvl="0" marL="228600" rtl="0" algn="l">
              <a:lnSpc>
                <a:spcPct val="90000"/>
              </a:lnSpc>
              <a:spcBef>
                <a:spcPts val="1000"/>
              </a:spcBef>
              <a:spcAft>
                <a:spcPts val="0"/>
              </a:spcAft>
              <a:buClr>
                <a:schemeClr val="dk1"/>
              </a:buClr>
              <a:buSzPct val="116666"/>
              <a:buChar char="●"/>
            </a:pPr>
            <a:r>
              <a:rPr lang="en-US"/>
              <a:t>Number of user outputs = 46 (Simple)</a:t>
            </a:r>
            <a:endParaRPr/>
          </a:p>
          <a:p>
            <a:pPr indent="-215265" lvl="0" marL="228600" rtl="0" algn="l">
              <a:lnSpc>
                <a:spcPct val="90000"/>
              </a:lnSpc>
              <a:spcBef>
                <a:spcPts val="1000"/>
              </a:spcBef>
              <a:spcAft>
                <a:spcPts val="0"/>
              </a:spcAft>
              <a:buClr>
                <a:schemeClr val="dk1"/>
              </a:buClr>
              <a:buSzPct val="116666"/>
              <a:buChar char="●"/>
            </a:pPr>
            <a:r>
              <a:rPr lang="en-US"/>
              <a:t>Number of inquiries = 8 (Complex)</a:t>
            </a:r>
            <a:endParaRPr/>
          </a:p>
          <a:p>
            <a:pPr indent="-215265" lvl="0" marL="228600" rtl="0" algn="l">
              <a:lnSpc>
                <a:spcPct val="90000"/>
              </a:lnSpc>
              <a:spcBef>
                <a:spcPts val="1000"/>
              </a:spcBef>
              <a:spcAft>
                <a:spcPts val="0"/>
              </a:spcAft>
              <a:buClr>
                <a:schemeClr val="dk1"/>
              </a:buClr>
              <a:buSzPct val="116666"/>
              <a:buChar char="●"/>
            </a:pPr>
            <a:r>
              <a:rPr lang="en-US"/>
              <a:t>Number of files = 4 (Average)</a:t>
            </a:r>
            <a:endParaRPr/>
          </a:p>
          <a:p>
            <a:pPr indent="-215265" lvl="0" marL="228600" rtl="0" algn="l">
              <a:lnSpc>
                <a:spcPct val="90000"/>
              </a:lnSpc>
              <a:spcBef>
                <a:spcPts val="1000"/>
              </a:spcBef>
              <a:spcAft>
                <a:spcPts val="0"/>
              </a:spcAft>
              <a:buClr>
                <a:schemeClr val="dk1"/>
              </a:buClr>
              <a:buSzPct val="116666"/>
              <a:buChar char="●"/>
            </a:pPr>
            <a:r>
              <a:rPr lang="en-US"/>
              <a:t>Number of external interfaces = 2 (Simple)</a:t>
            </a:r>
            <a:endParaRPr/>
          </a:p>
          <a:p>
            <a:pPr indent="-215265" lvl="0" marL="228600" rtl="0" algn="l">
              <a:lnSpc>
                <a:spcPct val="90000"/>
              </a:lnSpc>
              <a:spcBef>
                <a:spcPts val="1000"/>
              </a:spcBef>
              <a:spcAft>
                <a:spcPts val="0"/>
              </a:spcAft>
              <a:buClr>
                <a:schemeClr val="dk1"/>
              </a:buClr>
              <a:buSzPct val="116666"/>
              <a:buChar char="●"/>
            </a:pPr>
            <a:r>
              <a:rPr lang="en-US"/>
              <a:t>Effort = 36.9 p-m</a:t>
            </a:r>
            <a:endParaRPr/>
          </a:p>
          <a:p>
            <a:pPr indent="-215265" lvl="0" marL="228600" rtl="0" algn="l">
              <a:lnSpc>
                <a:spcPct val="90000"/>
              </a:lnSpc>
              <a:spcBef>
                <a:spcPts val="1000"/>
              </a:spcBef>
              <a:spcAft>
                <a:spcPts val="0"/>
              </a:spcAft>
              <a:buClr>
                <a:schemeClr val="dk1"/>
              </a:buClr>
              <a:buSzPct val="116666"/>
              <a:buChar char="●"/>
            </a:pPr>
            <a:r>
              <a:rPr lang="en-US"/>
              <a:t>Technical documents = 265 pages</a:t>
            </a:r>
            <a:endParaRPr/>
          </a:p>
          <a:p>
            <a:pPr indent="-215265" lvl="0" marL="228600" rtl="0" algn="l">
              <a:lnSpc>
                <a:spcPct val="90000"/>
              </a:lnSpc>
              <a:spcBef>
                <a:spcPts val="1000"/>
              </a:spcBef>
              <a:spcAft>
                <a:spcPts val="0"/>
              </a:spcAft>
              <a:buClr>
                <a:schemeClr val="dk1"/>
              </a:buClr>
              <a:buSzPct val="116666"/>
              <a:buChar char="●"/>
            </a:pPr>
            <a:r>
              <a:rPr lang="en-US"/>
              <a:t>User documents = 122 pages</a:t>
            </a:r>
            <a:endParaRPr/>
          </a:p>
          <a:p>
            <a:pPr indent="-215265" lvl="0" marL="228600" rtl="0" algn="l">
              <a:lnSpc>
                <a:spcPct val="90000"/>
              </a:lnSpc>
              <a:spcBef>
                <a:spcPts val="1000"/>
              </a:spcBef>
              <a:spcAft>
                <a:spcPts val="0"/>
              </a:spcAft>
              <a:buClr>
                <a:schemeClr val="dk1"/>
              </a:buClr>
              <a:buSzPct val="116666"/>
              <a:buChar char="●"/>
            </a:pPr>
            <a:r>
              <a:rPr lang="en-US"/>
              <a:t>Cost = $7744/ month</a:t>
            </a:r>
            <a:endParaRPr/>
          </a:p>
          <a:p>
            <a:pPr indent="-215265" lvl="0" marL="228600" rtl="0" algn="l">
              <a:lnSpc>
                <a:spcPct val="90000"/>
              </a:lnSpc>
              <a:spcBef>
                <a:spcPts val="1000"/>
              </a:spcBef>
              <a:spcAft>
                <a:spcPts val="0"/>
              </a:spcAft>
              <a:buClr>
                <a:schemeClr val="dk1"/>
              </a:buClr>
              <a:buSzPct val="116666"/>
              <a:buChar char="●"/>
            </a:pPr>
            <a:r>
              <a:rPr lang="en-US"/>
              <a:t>Various processing complexity factors are: 4, 1, 0, 3, 3, 5, 4, 4, 3, 3, 2, 2, 4, 5.</a:t>
            </a:r>
            <a:endParaRPr/>
          </a:p>
          <a:p>
            <a:pPr indent="0" lvl="0" marL="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60" name="Google Shape;260;p34"/>
          <p:cNvPicPr preferRelativeResize="0"/>
          <p:nvPr>
            <p:ph idx="1" type="body"/>
          </p:nvPr>
        </p:nvPicPr>
        <p:blipFill rotWithShape="1">
          <a:blip r:embed="rId3">
            <a:alphaModFix/>
          </a:blip>
          <a:srcRect b="0" l="0" r="0" t="0"/>
          <a:stretch/>
        </p:blipFill>
        <p:spPr>
          <a:xfrm>
            <a:off x="1113692" y="679938"/>
            <a:ext cx="8968154" cy="583809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6" name="Google Shape;266;p35"/>
          <p:cNvSpPr txBox="1"/>
          <p:nvPr>
            <p:ph idx="1" type="body"/>
          </p:nvPr>
        </p:nvSpPr>
        <p:spPr>
          <a:xfrm>
            <a:off x="838200" y="890954"/>
            <a:ext cx="10515600" cy="5697415"/>
          </a:xfrm>
          <a:prstGeom prst="rect">
            <a:avLst/>
          </a:prstGeom>
          <a:noFill/>
          <a:ln>
            <a:noFill/>
          </a:ln>
        </p:spPr>
        <p:txBody>
          <a:bodyPr anchorCtr="0" anchor="t" bIns="45700" lIns="91425" spcFirstLastPara="1" rIns="91425" wrap="square" tIns="45700">
            <a:normAutofit fontScale="85000" lnSpcReduction="20000"/>
          </a:bodyPr>
          <a:lstStyle/>
          <a:p>
            <a:pPr indent="-241934" lvl="0" marL="228600" rtl="0" algn="l">
              <a:lnSpc>
                <a:spcPct val="90000"/>
              </a:lnSpc>
              <a:spcBef>
                <a:spcPts val="0"/>
              </a:spcBef>
              <a:spcAft>
                <a:spcPts val="0"/>
              </a:spcAft>
              <a:buClr>
                <a:schemeClr val="dk1"/>
              </a:buClr>
              <a:buSzPct val="116666"/>
              <a:buChar char="●"/>
            </a:pPr>
            <a:r>
              <a:rPr lang="en-US"/>
              <a:t>So sum of all fi (i ← 1 to 14) = 4 + 1 + 0 + 3 + 5 + 4 + 4 + 3 + 3 + 2 + 2 + 4 + 5 = 43</a:t>
            </a:r>
            <a:endParaRPr/>
          </a:p>
          <a:p>
            <a:pPr indent="-90804"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0"/>
              </a:spcAft>
              <a:buClr>
                <a:schemeClr val="dk1"/>
              </a:buClr>
              <a:buSzPct val="116666"/>
              <a:buChar char="●"/>
            </a:pPr>
            <a:r>
              <a:rPr lang="en-US"/>
              <a:t>                FP = Count-total * [0.65 + 0.01 *∑(fi)]</a:t>
            </a:r>
            <a:endParaRPr/>
          </a:p>
          <a:p>
            <a:pPr indent="-241934" lvl="0" marL="228600" rtl="0" algn="l">
              <a:lnSpc>
                <a:spcPct val="90000"/>
              </a:lnSpc>
              <a:spcBef>
                <a:spcPts val="1000"/>
              </a:spcBef>
              <a:spcAft>
                <a:spcPts val="0"/>
              </a:spcAft>
              <a:buClr>
                <a:schemeClr val="dk1"/>
              </a:buClr>
              <a:buSzPct val="116666"/>
              <a:buChar char="●"/>
            </a:pPr>
            <a:r>
              <a:rPr lang="en-US"/>
              <a:t>                = 378 * [0.65 + 0.01 * 43]</a:t>
            </a:r>
            <a:endParaRPr/>
          </a:p>
          <a:p>
            <a:pPr indent="-241934" lvl="0" marL="228600" rtl="0" algn="l">
              <a:lnSpc>
                <a:spcPct val="90000"/>
              </a:lnSpc>
              <a:spcBef>
                <a:spcPts val="1000"/>
              </a:spcBef>
              <a:spcAft>
                <a:spcPts val="0"/>
              </a:spcAft>
              <a:buClr>
                <a:schemeClr val="dk1"/>
              </a:buClr>
              <a:buSzPct val="116666"/>
              <a:buChar char="●"/>
            </a:pPr>
            <a:r>
              <a:rPr lang="en-US"/>
              <a:t>                = 378 * [0.65 + 0.43]</a:t>
            </a:r>
            <a:endParaRPr/>
          </a:p>
          <a:p>
            <a:pPr indent="-241934" lvl="0" marL="228600" rtl="0" algn="l">
              <a:lnSpc>
                <a:spcPct val="90000"/>
              </a:lnSpc>
              <a:spcBef>
                <a:spcPts val="1000"/>
              </a:spcBef>
              <a:spcAft>
                <a:spcPts val="0"/>
              </a:spcAft>
              <a:buClr>
                <a:schemeClr val="dk1"/>
              </a:buClr>
              <a:buSzPct val="116666"/>
              <a:buChar char="●"/>
            </a:pPr>
            <a:r>
              <a:rPr lang="en-US"/>
              <a:t>                = 378 * 1.08 = 408</a:t>
            </a:r>
            <a:endParaRPr/>
          </a:p>
          <a:p>
            <a:pPr indent="-90804"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0"/>
              </a:spcAft>
              <a:buClr>
                <a:schemeClr val="dk1"/>
              </a:buClr>
              <a:buSzPct val="116666"/>
              <a:buChar char="●"/>
            </a:pPr>
            <a:r>
              <a:rPr lang="en-US"/>
              <a:t>Functional Point (FP) Analysis</a:t>
            </a:r>
            <a:endParaRPr/>
          </a:p>
          <a:p>
            <a:pPr indent="-241934" lvl="0" marL="228600" rtl="0" algn="l">
              <a:lnSpc>
                <a:spcPct val="90000"/>
              </a:lnSpc>
              <a:spcBef>
                <a:spcPts val="1000"/>
              </a:spcBef>
              <a:spcAft>
                <a:spcPts val="0"/>
              </a:spcAft>
              <a:buClr>
                <a:schemeClr val="dk1"/>
              </a:buClr>
              <a:buSzPct val="116666"/>
              <a:buChar char="●"/>
            </a:pPr>
            <a:r>
              <a:rPr lang="en-US"/>
              <a:t>Total pages of documentation = technical document + user document</a:t>
            </a:r>
            <a:endParaRPr/>
          </a:p>
          <a:p>
            <a:pPr indent="-241934" lvl="0" marL="228600" rtl="0" algn="l">
              <a:lnSpc>
                <a:spcPct val="90000"/>
              </a:lnSpc>
              <a:spcBef>
                <a:spcPts val="1000"/>
              </a:spcBef>
              <a:spcAft>
                <a:spcPts val="0"/>
              </a:spcAft>
              <a:buClr>
                <a:schemeClr val="dk1"/>
              </a:buClr>
              <a:buSzPct val="116666"/>
              <a:buChar char="●"/>
            </a:pPr>
            <a:r>
              <a:rPr lang="en-US"/>
              <a:t>                = 265 + 122 = 387pages</a:t>
            </a:r>
            <a:endParaRPr/>
          </a:p>
          <a:p>
            <a:pPr indent="-90804"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0"/>
              </a:spcAft>
              <a:buClr>
                <a:schemeClr val="dk1"/>
              </a:buClr>
              <a:buSzPct val="116666"/>
              <a:buChar char="●"/>
            </a:pPr>
            <a:r>
              <a:rPr lang="en-US"/>
              <a:t>Documentation = Pages of documentation/FP</a:t>
            </a:r>
            <a:endParaRPr/>
          </a:p>
          <a:p>
            <a:pPr indent="-241934" lvl="0" marL="228600" rtl="0" algn="l">
              <a:lnSpc>
                <a:spcPct val="90000"/>
              </a:lnSpc>
              <a:spcBef>
                <a:spcPts val="1000"/>
              </a:spcBef>
              <a:spcAft>
                <a:spcPts val="0"/>
              </a:spcAft>
              <a:buClr>
                <a:schemeClr val="dk1"/>
              </a:buClr>
              <a:buSzPct val="116666"/>
              <a:buChar char="●"/>
            </a:pPr>
            <a:r>
              <a:rPr lang="en-US"/>
              <a:t>                = 387/408 = 0.94</a:t>
            </a:r>
            <a:endParaRPr/>
          </a:p>
          <a:p>
            <a:pPr indent="-90804"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1600"/>
              </a:spcAft>
              <a:buClr>
                <a:schemeClr val="dk1"/>
              </a:buClr>
              <a:buSzPct val="116666"/>
              <a:buChar char="●"/>
            </a:pPr>
            <a:r>
              <a:rPr lang="en-US"/>
              <a:t>Functional Point (FP)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272" name="Google Shape;272;p36"/>
          <p:cNvSpPr txBox="1"/>
          <p:nvPr>
            <p:ph idx="1" type="body"/>
          </p:nvPr>
        </p:nvSpPr>
        <p:spPr>
          <a:xfrm>
            <a:off x="838200" y="19018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Financial appraisal is a method used to evaluate the viability of a proposed project by assessing the value of net cash flows that result from its implementation.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278" name="Google Shape;27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1. Return on Investment (ROI).  ROI is a direct measure of the return of capital produced by a project relative to the amount of capital spent on or invested in a project.  ROI is calculated with the following equation: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ROI = (Gain from Investment – Investment Cost) / Investment Cost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higher the return on investment, the more desirable the project.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ROI examples</a:t>
            </a:r>
            <a:endParaRPr/>
          </a:p>
        </p:txBody>
      </p:sp>
      <p:sp>
        <p:nvSpPr>
          <p:cNvPr id="284" name="Google Shape;284;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 person bought a house that needed significant work for $100,000. During the course of a year, they invested an additional $100,000 to renovate the house to make it sellable. They are able to sell the renovated house for $250,000. Calculate ROI</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290" name="Google Shape;290;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D405E"/>
              </a:buClr>
              <a:buSzPts val="2800"/>
              <a:buChar char="●"/>
            </a:pPr>
            <a:r>
              <a:rPr lang="en-US">
                <a:solidFill>
                  <a:srgbClr val="2D405E"/>
                </a:solidFill>
                <a:latin typeface="Times New Roman"/>
                <a:ea typeface="Times New Roman"/>
                <a:cs typeface="Times New Roman"/>
                <a:sym typeface="Times New Roman"/>
              </a:rPr>
              <a:t>2. Payback Period :</a:t>
            </a:r>
            <a:endParaRPr/>
          </a:p>
          <a:p>
            <a:pPr indent="0" lvl="0" marL="0" rtl="0" algn="l">
              <a:lnSpc>
                <a:spcPct val="90000"/>
              </a:lnSpc>
              <a:spcBef>
                <a:spcPts val="1000"/>
              </a:spcBef>
              <a:spcAft>
                <a:spcPts val="0"/>
              </a:spcAft>
              <a:buClr>
                <a:srgbClr val="2D405E"/>
              </a:buClr>
              <a:buSzPts val="2800"/>
              <a:buNone/>
            </a:pPr>
            <a:r>
              <a:rPr lang="en-US">
                <a:solidFill>
                  <a:srgbClr val="2D405E"/>
                </a:solidFill>
                <a:latin typeface="Times New Roman"/>
                <a:ea typeface="Times New Roman"/>
                <a:cs typeface="Times New Roman"/>
                <a:sym typeface="Times New Roman"/>
              </a:rPr>
              <a:t>The payback period of a project examines how long a project will take in order to recover the amount of capital invested.  It asks the question; how long will it take for a project to generate enough income to pay for itself?  The simplest calculation for payback period is to divide the amount of capital invested in the project by the amount generated (or saved) by the project per period of time (months, years, etc.).</a:t>
            </a:r>
            <a:endParaRPr/>
          </a:p>
          <a:p>
            <a:pPr indent="0" lvl="0" marL="0" rtl="0" algn="l">
              <a:lnSpc>
                <a:spcPct val="90000"/>
              </a:lnSpc>
              <a:spcBef>
                <a:spcPts val="1000"/>
              </a:spcBef>
              <a:spcAft>
                <a:spcPts val="0"/>
              </a:spcAft>
              <a:buClr>
                <a:srgbClr val="2D405E"/>
              </a:buClr>
              <a:buSzPts val="2800"/>
              <a:buNone/>
            </a:pPr>
            <a:r>
              <a:rPr lang="en-US">
                <a:solidFill>
                  <a:srgbClr val="2D405E"/>
                </a:solidFill>
                <a:latin typeface="Times New Roman"/>
                <a:ea typeface="Times New Roman"/>
                <a:cs typeface="Times New Roman"/>
                <a:sym typeface="Times New Roman"/>
              </a:rPr>
              <a:t>Payback period = amount of capital invested / amount generated per                								period of time</a:t>
            </a:r>
            <a:endParaRPr>
              <a:solidFill>
                <a:srgbClr val="2D405E"/>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2D405E"/>
              </a:buClr>
              <a:buSzPts val="2800"/>
              <a:buNone/>
            </a:pPr>
            <a:r>
              <a:rPr lang="en-US">
                <a:solidFill>
                  <a:srgbClr val="2D405E"/>
                </a:solidFill>
                <a:latin typeface="Times New Roman"/>
                <a:ea typeface="Times New Roman"/>
                <a:cs typeface="Times New Roman"/>
                <a:sym typeface="Times New Roman"/>
              </a:rPr>
              <a:t> Using payback period, the project with the shortest time to recover invested capital should be selected.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79" name="Google Shape;7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situational analysis and objectives specification :</a:t>
            </a:r>
            <a:endParaRPr/>
          </a:p>
          <a:p>
            <a:pPr indent="-228600" lvl="0" marL="228600" rtl="0" algn="l">
              <a:lnSpc>
                <a:spcPct val="90000"/>
              </a:lnSpc>
              <a:spcBef>
                <a:spcPts val="1000"/>
              </a:spcBef>
              <a:spcAft>
                <a:spcPts val="0"/>
              </a:spcAft>
              <a:buClr>
                <a:schemeClr val="dk1"/>
              </a:buClr>
              <a:buSzPts val="2800"/>
              <a:buChar char="●"/>
            </a:pPr>
            <a:r>
              <a:rPr lang="en-US"/>
              <a:t>In order to get a “feel” of the relationship between the product and its market, the project analyst may informally talk to customers, competitors, middlemen, and others in the industry.</a:t>
            </a:r>
            <a:endParaRPr/>
          </a:p>
          <a:p>
            <a:pPr indent="0" lvl="0" marL="0" rtl="0" algn="l">
              <a:lnSpc>
                <a:spcPct val="90000"/>
              </a:lnSpc>
              <a:spcBef>
                <a:spcPts val="1000"/>
              </a:spcBef>
              <a:spcAft>
                <a:spcPts val="0"/>
              </a:spcAft>
              <a:buClr>
                <a:schemeClr val="dk1"/>
              </a:buClr>
              <a:buSzPts val="2800"/>
              <a:buNone/>
            </a:pPr>
            <a:r>
              <a:rPr lang="en-US"/>
              <a:t>2. collection of data</a:t>
            </a:r>
            <a:endParaRPr/>
          </a:p>
          <a:p>
            <a:pPr indent="-228600" lvl="0" marL="228600" rtl="0" algn="l">
              <a:lnSpc>
                <a:spcPct val="90000"/>
              </a:lnSpc>
              <a:spcBef>
                <a:spcPts val="1000"/>
              </a:spcBef>
              <a:spcAft>
                <a:spcPts val="0"/>
              </a:spcAft>
              <a:buClr>
                <a:schemeClr val="dk1"/>
              </a:buClr>
              <a:buSzPts val="2800"/>
              <a:buChar char="●"/>
            </a:pPr>
            <a:r>
              <a:rPr lang="en-US"/>
              <a:t>partly from secondary sources and partly through a market survey</a:t>
            </a:r>
            <a:endParaRPr/>
          </a:p>
          <a:p>
            <a:pPr indent="-228600" lvl="0" marL="228600" rtl="0" algn="l">
              <a:lnSpc>
                <a:spcPct val="90000"/>
              </a:lnSpc>
              <a:spcBef>
                <a:spcPts val="1000"/>
              </a:spcBef>
              <a:spcAft>
                <a:spcPts val="0"/>
              </a:spcAft>
              <a:buClr>
                <a:schemeClr val="dk1"/>
              </a:buClr>
              <a:buSzPts val="2800"/>
              <a:buChar char="●"/>
            </a:pPr>
            <a:r>
              <a:rPr lang="en-US"/>
              <a:t>For secondary sources reliability, accuracy, and relevance for the purpose under consideration must be carefully examined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296" name="Google Shape;296;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lang="en-US"/>
              <a:t>NPV</a:t>
            </a:r>
            <a:endParaRPr/>
          </a:p>
          <a:p>
            <a:pPr indent="-228600" lvl="0" marL="228600" rtl="0" algn="l">
              <a:lnSpc>
                <a:spcPct val="90000"/>
              </a:lnSpc>
              <a:spcBef>
                <a:spcPts val="1000"/>
              </a:spcBef>
              <a:spcAft>
                <a:spcPts val="0"/>
              </a:spcAft>
              <a:buClr>
                <a:schemeClr val="dk1"/>
              </a:buClr>
              <a:buSzPts val="2800"/>
              <a:buChar char="●"/>
            </a:pPr>
            <a:r>
              <a:rPr lang="en-US"/>
              <a:t>Net present value is a tool of Capital budgeting to analyze the profitability of a project or investment. It is calculated by </a:t>
            </a:r>
            <a:r>
              <a:rPr b="1" lang="en-US"/>
              <a:t>taking the difference between the present value of cash inflows and present value of cash outflows over a period of time</a:t>
            </a:r>
            <a:endParaRPr/>
          </a:p>
          <a:p>
            <a:pPr indent="-228600" lvl="0" marL="228600" rtl="0" algn="l">
              <a:lnSpc>
                <a:spcPct val="90000"/>
              </a:lnSpc>
              <a:spcBef>
                <a:spcPts val="1000"/>
              </a:spcBef>
              <a:spcAft>
                <a:spcPts val="0"/>
              </a:spcAft>
              <a:buClr>
                <a:schemeClr val="dk1"/>
              </a:buClr>
              <a:buSzPts val="2800"/>
              <a:buChar char="●"/>
            </a:pPr>
            <a:r>
              <a:rPr i="1" lang="en-US"/>
              <a:t>NPV</a:t>
            </a:r>
            <a:r>
              <a:rPr lang="en-US"/>
              <a:t>=Cash flow/(1+</a:t>
            </a:r>
            <a:r>
              <a:rPr i="1" lang="en-US"/>
              <a:t>i</a:t>
            </a:r>
            <a:r>
              <a:rPr lang="en-US"/>
              <a:t>)^</a:t>
            </a:r>
            <a:r>
              <a:rPr i="1" lang="en-US"/>
              <a:t>t</a:t>
            </a:r>
            <a:r>
              <a:rPr lang="en-US"/>
              <a:t> ​−initial investment</a:t>
            </a:r>
            <a:endParaRPr/>
          </a:p>
          <a:p>
            <a:pPr indent="-50800" lvl="0" marL="22860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where:</a:t>
            </a:r>
            <a:endParaRPr/>
          </a:p>
          <a:p>
            <a:pPr indent="-228600" lvl="0" marL="228600" rtl="0" algn="l">
              <a:lnSpc>
                <a:spcPct val="90000"/>
              </a:lnSpc>
              <a:spcBef>
                <a:spcPts val="1000"/>
              </a:spcBef>
              <a:spcAft>
                <a:spcPts val="0"/>
              </a:spcAft>
              <a:buClr>
                <a:schemeClr val="dk1"/>
              </a:buClr>
              <a:buSzPts val="2800"/>
              <a:buChar char="●"/>
            </a:pPr>
            <a:r>
              <a:rPr i="1" lang="en-US"/>
              <a:t>i</a:t>
            </a:r>
            <a:r>
              <a:rPr lang="en-US"/>
              <a:t>=Required return or discount rate</a:t>
            </a:r>
            <a:endParaRPr/>
          </a:p>
          <a:p>
            <a:pPr indent="-228600" lvl="0" marL="228600" rtl="0" algn="l">
              <a:lnSpc>
                <a:spcPct val="90000"/>
              </a:lnSpc>
              <a:spcBef>
                <a:spcPts val="1000"/>
              </a:spcBef>
              <a:spcAft>
                <a:spcPts val="0"/>
              </a:spcAft>
              <a:buClr>
                <a:schemeClr val="dk1"/>
              </a:buClr>
              <a:buSzPts val="2800"/>
              <a:buChar char="●"/>
            </a:pPr>
            <a:r>
              <a:rPr i="1" lang="en-US"/>
              <a:t>t</a:t>
            </a:r>
            <a:r>
              <a:rPr lang="en-US"/>
              <a:t>=Number of time periods​</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NPV Example</a:t>
            </a:r>
            <a:endParaRPr/>
          </a:p>
        </p:txBody>
      </p:sp>
      <p:sp>
        <p:nvSpPr>
          <p:cNvPr id="302" name="Google Shape;302;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b="1" lang="en-US"/>
              <a:t>Company A ltd wanted to know their net present value of cash flow if they invest 100000  today. And their initial investment in the project is 80000 for the 3 years of time, and they are expecting the rate of return is 10 % yearly. From the above available information, calculate the NPV.</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NPV example</a:t>
            </a:r>
            <a:endParaRPr/>
          </a:p>
        </p:txBody>
      </p:sp>
      <p:sp>
        <p:nvSpPr>
          <p:cNvPr id="308" name="Google Shape;30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NPV = Cash flows /(1- i)t – Initial investment</a:t>
            </a:r>
            <a:endParaRPr/>
          </a:p>
          <a:p>
            <a:pPr indent="-228600" lvl="0" marL="228600" rtl="0" algn="l">
              <a:lnSpc>
                <a:spcPct val="90000"/>
              </a:lnSpc>
              <a:spcBef>
                <a:spcPts val="1000"/>
              </a:spcBef>
              <a:spcAft>
                <a:spcPts val="0"/>
              </a:spcAft>
              <a:buClr>
                <a:schemeClr val="dk1"/>
              </a:buClr>
              <a:buSzPts val="2800"/>
              <a:buChar char="●"/>
            </a:pPr>
            <a:r>
              <a:rPr lang="en-US"/>
              <a:t>= 100000/(1-10)^3-80000</a:t>
            </a:r>
            <a:endParaRPr/>
          </a:p>
          <a:p>
            <a:pPr indent="-228600" lvl="0" marL="228600" rtl="0" algn="l">
              <a:lnSpc>
                <a:spcPct val="90000"/>
              </a:lnSpc>
              <a:spcBef>
                <a:spcPts val="1000"/>
              </a:spcBef>
              <a:spcAft>
                <a:spcPts val="0"/>
              </a:spcAft>
              <a:buClr>
                <a:schemeClr val="dk1"/>
              </a:buClr>
              <a:buSzPts val="2800"/>
              <a:buChar char="●"/>
            </a:pPr>
            <a:r>
              <a:rPr b="1" lang="en-US"/>
              <a:t>NPV</a:t>
            </a:r>
            <a:r>
              <a:rPr lang="en-US"/>
              <a:t> = </a:t>
            </a:r>
            <a:r>
              <a:rPr b="1" lang="en-US"/>
              <a:t>57174.21</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14" name="Google Shape;314;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1D2B36"/>
              </a:buClr>
              <a:buSzPct val="116666"/>
              <a:buChar char="●"/>
            </a:pPr>
            <a:r>
              <a:rPr lang="en-US">
                <a:solidFill>
                  <a:srgbClr val="1D2B36"/>
                </a:solidFill>
                <a:latin typeface="Calibri"/>
                <a:ea typeface="Calibri"/>
                <a:cs typeface="Calibri"/>
                <a:sym typeface="Calibri"/>
              </a:rPr>
              <a:t>Advantage of NPV :</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Better approach as it considers time value for money</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Gives importance to profitability and risk</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Helps in maximizing value of  the company</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Considers changing discount rate</a:t>
            </a:r>
            <a:endParaRPr/>
          </a:p>
          <a:p>
            <a:pPr indent="-64135" lvl="0" marL="228600" rtl="0" algn="l">
              <a:lnSpc>
                <a:spcPct val="90000"/>
              </a:lnSpc>
              <a:spcBef>
                <a:spcPts val="1000"/>
              </a:spcBef>
              <a:spcAft>
                <a:spcPts val="0"/>
              </a:spcAft>
              <a:buClr>
                <a:schemeClr val="dk1"/>
              </a:buClr>
              <a:buSzPct val="116666"/>
              <a:buNone/>
            </a:pPr>
            <a:r>
              <a:t/>
            </a:r>
            <a:endParaRPr>
              <a:solidFill>
                <a:srgbClr val="1D2B36"/>
              </a:solidFill>
              <a:latin typeface="Calibri"/>
              <a:ea typeface="Calibri"/>
              <a:cs typeface="Calibri"/>
              <a:sym typeface="Calibri"/>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Disadvantage:</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Complex to calculate</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Sensitive to fluctuations</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Fails to provide accurate result when the two projects have different life period</a:t>
            </a:r>
            <a:endParaRPr/>
          </a:p>
          <a:p>
            <a:pPr indent="-64135"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20" name="Google Shape;320;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i="1" lang="en-US"/>
              <a:t>IRR :</a:t>
            </a:r>
            <a:endParaRPr/>
          </a:p>
          <a:p>
            <a:pPr indent="-50800" lvl="0" marL="228600" rtl="0" algn="l">
              <a:lnSpc>
                <a:spcPct val="90000"/>
              </a:lnSpc>
              <a:spcBef>
                <a:spcPts val="1000"/>
              </a:spcBef>
              <a:spcAft>
                <a:spcPts val="0"/>
              </a:spcAft>
              <a:buClr>
                <a:schemeClr val="dk1"/>
              </a:buClr>
              <a:buSzPts val="2800"/>
              <a:buNone/>
            </a:pPr>
            <a:r>
              <a:t/>
            </a:r>
            <a:endParaRPr i="1"/>
          </a:p>
          <a:p>
            <a:pPr indent="-228600" lvl="0" marL="228600" rtl="0" algn="l">
              <a:lnSpc>
                <a:spcPct val="90000"/>
              </a:lnSpc>
              <a:spcBef>
                <a:spcPts val="1000"/>
              </a:spcBef>
              <a:spcAft>
                <a:spcPts val="0"/>
              </a:spcAft>
              <a:buClr>
                <a:schemeClr val="dk1"/>
              </a:buClr>
              <a:buSzPts val="2800"/>
              <a:buChar char="●"/>
            </a:pPr>
            <a:r>
              <a:rPr i="1" lang="en-US"/>
              <a:t>NPV</a:t>
            </a:r>
            <a:r>
              <a:rPr lang="en-US"/>
              <a:t>=</a:t>
            </a:r>
            <a:r>
              <a:rPr i="1" lang="en-US"/>
              <a:t>t</a:t>
            </a:r>
            <a:r>
              <a:rPr lang="en-US"/>
              <a:t>=0∑</a:t>
            </a:r>
            <a:r>
              <a:rPr i="1" lang="en-US"/>
              <a:t>n  CFt</a:t>
            </a:r>
            <a:r>
              <a:rPr lang="en-US"/>
              <a:t>​​ / ​(1+</a:t>
            </a:r>
            <a:r>
              <a:rPr i="1" lang="en-US"/>
              <a:t>r</a:t>
            </a:r>
            <a:r>
              <a:rPr lang="en-US"/>
              <a:t>)</a:t>
            </a:r>
            <a:r>
              <a:rPr i="1" lang="en-US"/>
              <a:t>t</a:t>
            </a:r>
            <a:r>
              <a:rPr lang="en-US"/>
              <a:t>​​</a:t>
            </a:r>
            <a:endParaRPr/>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where:</a:t>
            </a:r>
            <a:r>
              <a:rPr i="1" lang="en-US"/>
              <a:t>CFt</a:t>
            </a:r>
            <a:r>
              <a:rPr lang="en-US"/>
              <a:t>​=net after-tax cash inflow-outflows during a single period t</a:t>
            </a:r>
            <a:endParaRPr/>
          </a:p>
          <a:p>
            <a:pPr indent="-228600" lvl="0" marL="228600" rtl="0" algn="l">
              <a:lnSpc>
                <a:spcPct val="90000"/>
              </a:lnSpc>
              <a:spcBef>
                <a:spcPts val="1000"/>
              </a:spcBef>
              <a:spcAft>
                <a:spcPts val="0"/>
              </a:spcAft>
              <a:buClr>
                <a:schemeClr val="dk1"/>
              </a:buClr>
              <a:buSzPts val="2800"/>
              <a:buChar char="●"/>
            </a:pPr>
            <a:r>
              <a:rPr i="1" lang="en-US"/>
              <a:t>r</a:t>
            </a:r>
            <a:r>
              <a:rPr lang="en-US"/>
              <a:t>=internal rate of return that could be earned in alternative investments</a:t>
            </a:r>
            <a:endParaRPr/>
          </a:p>
          <a:p>
            <a:pPr indent="-228600" lvl="0" marL="228600" rtl="0" algn="l">
              <a:lnSpc>
                <a:spcPct val="90000"/>
              </a:lnSpc>
              <a:spcBef>
                <a:spcPts val="1000"/>
              </a:spcBef>
              <a:spcAft>
                <a:spcPts val="0"/>
              </a:spcAft>
              <a:buClr>
                <a:schemeClr val="dk1"/>
              </a:buClr>
              <a:buSzPts val="2800"/>
              <a:buChar char="●"/>
            </a:pPr>
            <a:r>
              <a:rPr i="1" lang="en-US"/>
              <a:t>t</a:t>
            </a:r>
            <a:r>
              <a:rPr lang="en-US"/>
              <a:t>=time period cash flow is received</a:t>
            </a:r>
            <a:endParaRPr/>
          </a:p>
          <a:p>
            <a:pPr indent="-228600" lvl="0" marL="228600" rtl="0" algn="l">
              <a:lnSpc>
                <a:spcPct val="90000"/>
              </a:lnSpc>
              <a:spcBef>
                <a:spcPts val="1000"/>
              </a:spcBef>
              <a:spcAft>
                <a:spcPts val="0"/>
              </a:spcAft>
              <a:buClr>
                <a:schemeClr val="dk1"/>
              </a:buClr>
              <a:buSzPts val="2800"/>
              <a:buChar char="●"/>
            </a:pPr>
            <a:r>
              <a:rPr i="1" lang="en-US"/>
              <a:t>n</a:t>
            </a:r>
            <a:r>
              <a:rPr lang="en-US"/>
              <a:t>=number of individual cash flows​</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26" name="Google Shape;326;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1D2B36"/>
              </a:buClr>
              <a:buSzPts val="2800"/>
              <a:buChar char="●"/>
            </a:pPr>
            <a:r>
              <a:rPr lang="en-US">
                <a:solidFill>
                  <a:srgbClr val="1D2B36"/>
                </a:solidFill>
                <a:latin typeface="Calibri"/>
                <a:ea typeface="Calibri"/>
                <a:cs typeface="Calibri"/>
                <a:sym typeface="Calibri"/>
              </a:rPr>
              <a:t>Advantage of IRR:</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Considers time value of money</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Considers cash flows thru the life span</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Consistent vth wealth maximization objective</a:t>
            </a:r>
            <a:endParaRPr/>
          </a:p>
          <a:p>
            <a:pPr indent="-50800" lvl="0" marL="228600" rtl="0" algn="l">
              <a:lnSpc>
                <a:spcPct val="90000"/>
              </a:lnSpc>
              <a:spcBef>
                <a:spcPts val="1000"/>
              </a:spcBef>
              <a:spcAft>
                <a:spcPts val="0"/>
              </a:spcAft>
              <a:buClr>
                <a:schemeClr val="dk1"/>
              </a:buClr>
              <a:buSzPts val="2800"/>
              <a:buNone/>
            </a:pPr>
            <a:r>
              <a:t/>
            </a:r>
            <a:endParaRPr>
              <a:solidFill>
                <a:srgbClr val="1D2B36"/>
              </a:solidFill>
              <a:latin typeface="Calibri"/>
              <a:ea typeface="Calibri"/>
              <a:cs typeface="Calibri"/>
              <a:sym typeface="Calibri"/>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Disadvantage:</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Tedius and difficult calculation</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Produces multiple rate of return</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May not give valid result for unequal project span, unequal cash flow</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32" name="Google Shape;332;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Cost Performance Index (CPI) is a method for calculating the cost efficiency and financial effectiveness of a specific project through the following formula: </a:t>
            </a:r>
            <a:endParaRPr/>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CPI = earned value (EV) / actual cost (AC)</a:t>
            </a:r>
            <a:r>
              <a:rPr lang="en-US"/>
              <a:t>.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CPI ratio with a value higher than 1 indicates that a project is performing well budget-wise</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38" name="Google Shape;338;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Accounting Rate of Return (ARR) is the percentage rate of return that is expected from an investment or asset compared to the initial cost of investment.</a:t>
            </a:r>
            <a:r>
              <a:rPr lang="en-US">
                <a:latin typeface="Times New Roman"/>
                <a:ea typeface="Times New Roman"/>
                <a:cs typeface="Times New Roman"/>
                <a:sym typeface="Times New Roman"/>
              </a:rPr>
              <a:t> Typically, ARR is used to make </a:t>
            </a:r>
            <a:r>
              <a:rPr lang="en-US" u="sng">
                <a:solidFill>
                  <a:schemeClr val="hlink"/>
                </a:solidFill>
                <a:latin typeface="Times New Roman"/>
                <a:ea typeface="Times New Roman"/>
                <a:cs typeface="Times New Roman"/>
                <a:sym typeface="Times New Roman"/>
                <a:hlinkClick r:id="rId3"/>
              </a:rPr>
              <a:t>capital budgeting</a:t>
            </a:r>
            <a:r>
              <a:rPr lang="en-US">
                <a:latin typeface="Times New Roman"/>
                <a:ea typeface="Times New Roman"/>
                <a:cs typeface="Times New Roman"/>
                <a:sym typeface="Times New Roman"/>
              </a:rPr>
              <a:t> decisions. For example, if your business needs to decide whether to continue with a particular investment, whether it’s a project or an acquisition, an ARR calculation can help to determine whether going ahead is the right move.</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t>The Accounting Rate of Return formula is as follows:</a:t>
            </a:r>
            <a:endParaRPr/>
          </a:p>
          <a:p>
            <a:pPr indent="-228600" lvl="0" marL="228600" rtl="0" algn="l">
              <a:lnSpc>
                <a:spcPct val="90000"/>
              </a:lnSpc>
              <a:spcBef>
                <a:spcPts val="1000"/>
              </a:spcBef>
              <a:spcAft>
                <a:spcPts val="0"/>
              </a:spcAft>
              <a:buClr>
                <a:schemeClr val="dk1"/>
              </a:buClr>
              <a:buSzPts val="2400"/>
              <a:buChar char="●"/>
            </a:pPr>
            <a:r>
              <a:rPr b="1" lang="en-US" sz="2400"/>
              <a:t>ARR = average annual profit / average investment</a:t>
            </a:r>
            <a:endParaRPr sz="2400"/>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44" name="Google Shape;344;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Example </a:t>
            </a:r>
            <a:endParaRPr/>
          </a:p>
          <a:p>
            <a:pPr indent="-228600" lvl="0" marL="228600" rtl="0" algn="l">
              <a:lnSpc>
                <a:spcPct val="90000"/>
              </a:lnSpc>
              <a:spcBef>
                <a:spcPts val="1000"/>
              </a:spcBef>
              <a:spcAft>
                <a:spcPts val="0"/>
              </a:spcAft>
              <a:buClr>
                <a:srgbClr val="2C2D2F"/>
              </a:buClr>
              <a:buSzPts val="2800"/>
              <a:buChar char="●"/>
            </a:pPr>
            <a:r>
              <a:rPr lang="en-US">
                <a:solidFill>
                  <a:srgbClr val="2C2D2F"/>
                </a:solidFill>
                <a:latin typeface="Times New Roman"/>
                <a:ea typeface="Times New Roman"/>
                <a:cs typeface="Times New Roman"/>
                <a:sym typeface="Times New Roman"/>
              </a:rPr>
              <a:t>A Company wants to invest in new set of vehicles for the business. The vehicles cost 350,000 and would increase the company’s annual revenue by 100,000, as well as the company’s annual expenses by 10,000. The vehicles are estimated to have a useful shelf life of 20 years, with no salvage value. So, the ARR calculation is as follows:</a:t>
            </a:r>
            <a:endParaRPr/>
          </a:p>
          <a:p>
            <a:pPr indent="-228600" lvl="0" marL="228600" rtl="0" algn="l">
              <a:lnSpc>
                <a:spcPct val="90000"/>
              </a:lnSpc>
              <a:spcBef>
                <a:spcPts val="1000"/>
              </a:spcBef>
              <a:spcAft>
                <a:spcPts val="0"/>
              </a:spcAft>
              <a:buClr>
                <a:srgbClr val="2C2D2F"/>
              </a:buClr>
              <a:buSzPts val="2800"/>
              <a:buFont typeface="Calibri"/>
              <a:buAutoNum type="arabicPeriod"/>
            </a:pPr>
            <a:r>
              <a:rPr lang="en-US">
                <a:solidFill>
                  <a:srgbClr val="2C2D2F"/>
                </a:solidFill>
                <a:latin typeface="Times New Roman"/>
                <a:ea typeface="Times New Roman"/>
                <a:cs typeface="Times New Roman"/>
                <a:sym typeface="Times New Roman"/>
              </a:rPr>
              <a:t>Average annual profit = 100,000 - 10,000 = 90,000</a:t>
            </a:r>
            <a:endParaRPr/>
          </a:p>
          <a:p>
            <a:pPr indent="-228600" lvl="0" marL="228600" rtl="0" algn="l">
              <a:lnSpc>
                <a:spcPct val="90000"/>
              </a:lnSpc>
              <a:spcBef>
                <a:spcPts val="1000"/>
              </a:spcBef>
              <a:spcAft>
                <a:spcPts val="0"/>
              </a:spcAft>
              <a:buClr>
                <a:srgbClr val="2C2D2F"/>
              </a:buClr>
              <a:buSzPts val="2800"/>
              <a:buFont typeface="Calibri"/>
              <a:buAutoNum type="arabicPeriod"/>
            </a:pPr>
            <a:r>
              <a:rPr lang="en-US">
                <a:solidFill>
                  <a:srgbClr val="2C2D2F"/>
                </a:solidFill>
                <a:latin typeface="Times New Roman"/>
                <a:ea typeface="Times New Roman"/>
                <a:cs typeface="Times New Roman"/>
                <a:sym typeface="Times New Roman"/>
              </a:rPr>
              <a:t>Depreciation expense = 350,000 / 20 = 17,500</a:t>
            </a:r>
            <a:endParaRPr/>
          </a:p>
          <a:p>
            <a:pPr indent="-228600" lvl="0" marL="228600" rtl="0" algn="l">
              <a:lnSpc>
                <a:spcPct val="90000"/>
              </a:lnSpc>
              <a:spcBef>
                <a:spcPts val="1000"/>
              </a:spcBef>
              <a:spcAft>
                <a:spcPts val="0"/>
              </a:spcAft>
              <a:buClr>
                <a:srgbClr val="2C2D2F"/>
              </a:buClr>
              <a:buSzPts val="2800"/>
              <a:buFont typeface="Calibri"/>
              <a:buAutoNum type="arabicPeriod"/>
            </a:pPr>
            <a:r>
              <a:rPr lang="en-US">
                <a:solidFill>
                  <a:srgbClr val="2C2D2F"/>
                </a:solidFill>
                <a:latin typeface="Times New Roman"/>
                <a:ea typeface="Times New Roman"/>
                <a:cs typeface="Times New Roman"/>
                <a:sym typeface="Times New Roman"/>
              </a:rPr>
              <a:t>True average annual profit = 90,000 - 17,500 = 72,500</a:t>
            </a:r>
            <a:endParaRPr/>
          </a:p>
          <a:p>
            <a:pPr indent="-228600" lvl="0" marL="228600" rtl="0" algn="l">
              <a:lnSpc>
                <a:spcPct val="90000"/>
              </a:lnSpc>
              <a:spcBef>
                <a:spcPts val="1000"/>
              </a:spcBef>
              <a:spcAft>
                <a:spcPts val="0"/>
              </a:spcAft>
              <a:buClr>
                <a:srgbClr val="2C2D2F"/>
              </a:buClr>
              <a:buSzPts val="2800"/>
              <a:buFont typeface="Calibri"/>
              <a:buAutoNum type="arabicPeriod"/>
            </a:pPr>
            <a:r>
              <a:rPr lang="en-US">
                <a:solidFill>
                  <a:srgbClr val="2C2D2F"/>
                </a:solidFill>
                <a:latin typeface="Times New Roman"/>
                <a:ea typeface="Times New Roman"/>
                <a:cs typeface="Times New Roman"/>
                <a:sym typeface="Times New Roman"/>
              </a:rPr>
              <a:t>ARR = 72,500 / 350,000 = 0.2071 = 20.71%</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50" name="Google Shape;350;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XYZ Company is looking to invest in some new machinery to replace its current malfunctioning one. The new machine, which costs $420,000, would increase annual revenue by $200,000 and annual expenses by $50,000. The machine is estimated to have a useful life of 12 years and zero salvage value.</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85" name="Google Shape;8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The market analyst should seek to know:</a:t>
            </a:r>
            <a:endParaRPr/>
          </a:p>
          <a:p>
            <a:pPr indent="-240030" lvl="1" marL="685800" rtl="0" algn="l">
              <a:lnSpc>
                <a:spcPct val="90000"/>
              </a:lnSpc>
              <a:spcBef>
                <a:spcPts val="500"/>
              </a:spcBef>
              <a:spcAft>
                <a:spcPts val="0"/>
              </a:spcAft>
              <a:buClr>
                <a:schemeClr val="dk1"/>
              </a:buClr>
              <a:buSzPts val="2400"/>
              <a:buChar char="○"/>
            </a:pPr>
            <a:r>
              <a:rPr lang="en-US"/>
              <a:t>Who gathered the information? What was the objective?</a:t>
            </a:r>
            <a:endParaRPr/>
          </a:p>
          <a:p>
            <a:pPr indent="-240030" lvl="1" marL="685800" rtl="0" algn="l">
              <a:lnSpc>
                <a:spcPct val="90000"/>
              </a:lnSpc>
              <a:spcBef>
                <a:spcPts val="500"/>
              </a:spcBef>
              <a:spcAft>
                <a:spcPts val="0"/>
              </a:spcAft>
              <a:buClr>
                <a:schemeClr val="dk1"/>
              </a:buClr>
              <a:buSzPts val="2400"/>
              <a:buChar char="○"/>
            </a:pPr>
            <a:r>
              <a:rPr lang="en-US"/>
              <a:t>When was the information gathered? When was it published?</a:t>
            </a:r>
            <a:endParaRPr/>
          </a:p>
          <a:p>
            <a:pPr indent="-240030" lvl="1" marL="685800" rtl="0" algn="l">
              <a:lnSpc>
                <a:spcPct val="90000"/>
              </a:lnSpc>
              <a:spcBef>
                <a:spcPts val="500"/>
              </a:spcBef>
              <a:spcAft>
                <a:spcPts val="0"/>
              </a:spcAft>
              <a:buClr>
                <a:schemeClr val="dk1"/>
              </a:buClr>
              <a:buSzPts val="2400"/>
              <a:buChar char="○"/>
            </a:pPr>
            <a:r>
              <a:rPr lang="en-US"/>
              <a:t>How representative was the period for which the information was gathered?</a:t>
            </a:r>
            <a:endParaRPr/>
          </a:p>
          <a:p>
            <a:pPr indent="-240030" lvl="1" marL="685800" rtl="0" algn="l">
              <a:lnSpc>
                <a:spcPct val="90000"/>
              </a:lnSpc>
              <a:spcBef>
                <a:spcPts val="500"/>
              </a:spcBef>
              <a:spcAft>
                <a:spcPts val="0"/>
              </a:spcAft>
              <a:buClr>
                <a:schemeClr val="dk1"/>
              </a:buClr>
              <a:buSzPts val="2400"/>
              <a:buChar char="○"/>
            </a:pPr>
            <a:r>
              <a:rPr lang="en-US"/>
              <a:t>Have the terms in the study been carefully and unambiguously defined?</a:t>
            </a:r>
            <a:endParaRPr/>
          </a:p>
          <a:p>
            <a:pPr indent="-240030" lvl="1" marL="685800" rtl="0" algn="l">
              <a:lnSpc>
                <a:spcPct val="90000"/>
              </a:lnSpc>
              <a:spcBef>
                <a:spcPts val="500"/>
              </a:spcBef>
              <a:spcAft>
                <a:spcPts val="0"/>
              </a:spcAft>
              <a:buClr>
                <a:schemeClr val="dk1"/>
              </a:buClr>
              <a:buSzPts val="2400"/>
              <a:buChar char="○"/>
            </a:pPr>
            <a:r>
              <a:rPr lang="en-US"/>
              <a:t>What was the target population?</a:t>
            </a:r>
            <a:endParaRPr/>
          </a:p>
          <a:p>
            <a:pPr indent="-240030" lvl="1" marL="685800" rtl="0" algn="l">
              <a:lnSpc>
                <a:spcPct val="90000"/>
              </a:lnSpc>
              <a:spcBef>
                <a:spcPts val="500"/>
              </a:spcBef>
              <a:spcAft>
                <a:spcPts val="0"/>
              </a:spcAft>
              <a:buClr>
                <a:schemeClr val="dk1"/>
              </a:buClr>
              <a:buSzPts val="2400"/>
              <a:buChar char="○"/>
            </a:pPr>
            <a:r>
              <a:rPr lang="en-US"/>
              <a:t>How was the sample chosen?</a:t>
            </a:r>
            <a:endParaRPr/>
          </a:p>
          <a:p>
            <a:pPr indent="-240030" lvl="1" marL="685800" rtl="0" algn="l">
              <a:lnSpc>
                <a:spcPct val="90000"/>
              </a:lnSpc>
              <a:spcBef>
                <a:spcPts val="500"/>
              </a:spcBef>
              <a:spcAft>
                <a:spcPts val="0"/>
              </a:spcAft>
              <a:buClr>
                <a:schemeClr val="dk1"/>
              </a:buClr>
              <a:buSzPts val="2400"/>
              <a:buChar char="○"/>
            </a:pPr>
            <a:r>
              <a:rPr lang="en-US"/>
              <a:t>How representative was the sample?</a:t>
            </a:r>
            <a:endParaRPr/>
          </a:p>
          <a:p>
            <a:pPr indent="-240030" lvl="1" marL="685800" rtl="0" algn="l">
              <a:lnSpc>
                <a:spcPct val="90000"/>
              </a:lnSpc>
              <a:spcBef>
                <a:spcPts val="500"/>
              </a:spcBef>
              <a:spcAft>
                <a:spcPts val="0"/>
              </a:spcAft>
              <a:buClr>
                <a:schemeClr val="dk1"/>
              </a:buClr>
              <a:buSzPts val="2400"/>
              <a:buChar char="○"/>
            </a:pPr>
            <a:r>
              <a:rPr lang="en-US"/>
              <a:t>How satisfactory was the process of information gathering?</a:t>
            </a:r>
            <a:endParaRPr/>
          </a:p>
          <a:p>
            <a:pPr indent="-240030" lvl="1" marL="685800" rtl="0" algn="l">
              <a:lnSpc>
                <a:spcPct val="90000"/>
              </a:lnSpc>
              <a:spcBef>
                <a:spcPts val="500"/>
              </a:spcBef>
              <a:spcAft>
                <a:spcPts val="0"/>
              </a:spcAft>
              <a:buClr>
                <a:schemeClr val="dk1"/>
              </a:buClr>
              <a:buSzPts val="2400"/>
              <a:buChar char="○"/>
            </a:pPr>
            <a:r>
              <a:rPr lang="en-US"/>
              <a:t>What was the degree of sampling bias and non-response bias in the information gathered?</a:t>
            </a:r>
            <a:endParaRPr/>
          </a:p>
          <a:p>
            <a:pPr indent="-240030" lvl="1" marL="685800" rtl="0" algn="l">
              <a:lnSpc>
                <a:spcPct val="90000"/>
              </a:lnSpc>
              <a:spcBef>
                <a:spcPts val="500"/>
              </a:spcBef>
              <a:spcAft>
                <a:spcPts val="0"/>
              </a:spcAft>
              <a:buClr>
                <a:schemeClr val="dk1"/>
              </a:buClr>
              <a:buSzPts val="2400"/>
              <a:buChar char="○"/>
            </a:pPr>
            <a:r>
              <a:rPr lang="en-US"/>
              <a:t>What was the degree of misrepresentation by respondents?</a:t>
            </a:r>
            <a:endParaRPr/>
          </a:p>
          <a:p>
            <a:pPr indent="-64135"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56" name="Google Shape;356;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Calculate Average Annual Profit</a:t>
            </a:r>
            <a:endParaRPr/>
          </a:p>
          <a:p>
            <a:pPr indent="-228600" lvl="0" marL="228600" rtl="0" algn="l">
              <a:lnSpc>
                <a:spcPct val="90000"/>
              </a:lnSpc>
              <a:spcBef>
                <a:spcPts val="1000"/>
              </a:spcBef>
              <a:spcAft>
                <a:spcPts val="0"/>
              </a:spcAft>
              <a:buClr>
                <a:schemeClr val="dk1"/>
              </a:buClr>
              <a:buSzPts val="2800"/>
              <a:buChar char="●"/>
            </a:pPr>
            <a:r>
              <a:rPr lang="en-US"/>
              <a:t>inflows, Years 1-12 = (200,000*12) = 2400000</a:t>
            </a:r>
            <a:endParaRPr/>
          </a:p>
          <a:p>
            <a:pPr indent="-228600" lvl="0" marL="228600" rtl="0" algn="l">
              <a:lnSpc>
                <a:spcPct val="90000"/>
              </a:lnSpc>
              <a:spcBef>
                <a:spcPts val="1000"/>
              </a:spcBef>
              <a:spcAft>
                <a:spcPts val="0"/>
              </a:spcAft>
              <a:buClr>
                <a:schemeClr val="dk1"/>
              </a:buClr>
              <a:buSzPts val="2800"/>
              <a:buChar char="●"/>
            </a:pPr>
            <a:r>
              <a:rPr b="1" lang="en-US"/>
              <a:t>Annual Expenses</a:t>
            </a:r>
            <a:endParaRPr/>
          </a:p>
          <a:p>
            <a:pPr indent="-228600" lvl="0" marL="228600" rtl="0" algn="l">
              <a:lnSpc>
                <a:spcPct val="90000"/>
              </a:lnSpc>
              <a:spcBef>
                <a:spcPts val="1000"/>
              </a:spcBef>
              <a:spcAft>
                <a:spcPts val="0"/>
              </a:spcAft>
              <a:buClr>
                <a:schemeClr val="dk1"/>
              </a:buClr>
              <a:buSzPts val="2800"/>
              <a:buChar char="●"/>
            </a:pPr>
            <a:r>
              <a:rPr lang="en-US"/>
              <a:t>(50,000*12)  = 600000</a:t>
            </a:r>
            <a:endParaRPr/>
          </a:p>
          <a:p>
            <a:pPr indent="-228600" lvl="0" marL="228600" rtl="0" algn="l">
              <a:lnSpc>
                <a:spcPct val="90000"/>
              </a:lnSpc>
              <a:spcBef>
                <a:spcPts val="1000"/>
              </a:spcBef>
              <a:spcAft>
                <a:spcPts val="0"/>
              </a:spcAft>
              <a:buClr>
                <a:schemeClr val="dk1"/>
              </a:buClr>
              <a:buSzPts val="2800"/>
              <a:buChar char="●"/>
            </a:pPr>
            <a:r>
              <a:rPr b="1" lang="en-US"/>
              <a:t>Depreciation</a:t>
            </a:r>
            <a:endParaRPr/>
          </a:p>
          <a:p>
            <a:pPr indent="-228600" lvl="0" marL="228600" rtl="0" algn="l">
              <a:lnSpc>
                <a:spcPct val="90000"/>
              </a:lnSpc>
              <a:spcBef>
                <a:spcPts val="1000"/>
              </a:spcBef>
              <a:spcAft>
                <a:spcPts val="0"/>
              </a:spcAft>
              <a:buClr>
                <a:schemeClr val="dk1"/>
              </a:buClr>
              <a:buSzPts val="2800"/>
              <a:buChar char="●"/>
            </a:pPr>
            <a:r>
              <a:rPr b="1" lang="en-US"/>
              <a:t>                         </a:t>
            </a:r>
            <a:r>
              <a:rPr lang="en-US"/>
              <a:t>420,000</a:t>
            </a:r>
            <a:endParaRPr/>
          </a:p>
          <a:p>
            <a:pPr indent="-228600" lvl="0" marL="228600" rtl="0" algn="l">
              <a:lnSpc>
                <a:spcPct val="90000"/>
              </a:lnSpc>
              <a:spcBef>
                <a:spcPts val="1000"/>
              </a:spcBef>
              <a:spcAft>
                <a:spcPts val="0"/>
              </a:spcAft>
              <a:buClr>
                <a:schemeClr val="dk1"/>
              </a:buClr>
              <a:buSzPts val="2800"/>
              <a:buChar char="●"/>
            </a:pPr>
            <a:r>
              <a:rPr lang="en-US"/>
              <a:t>Total profit :  1380000</a:t>
            </a:r>
            <a:endParaRPr/>
          </a:p>
          <a:p>
            <a:pPr indent="-228600" lvl="0" marL="228600" rtl="0" algn="l">
              <a:lnSpc>
                <a:spcPct val="90000"/>
              </a:lnSpc>
              <a:spcBef>
                <a:spcPts val="1000"/>
              </a:spcBef>
              <a:spcAft>
                <a:spcPts val="0"/>
              </a:spcAft>
              <a:buClr>
                <a:schemeClr val="dk1"/>
              </a:buClr>
              <a:buSzPts val="2800"/>
              <a:buChar char="●"/>
            </a:pPr>
            <a:r>
              <a:rPr b="1" lang="en-US"/>
              <a:t>Average Annual Profit</a:t>
            </a:r>
            <a:endParaRPr/>
          </a:p>
          <a:p>
            <a:pPr indent="-228600" lvl="0" marL="228600" rtl="0" algn="l">
              <a:lnSpc>
                <a:spcPct val="90000"/>
              </a:lnSpc>
              <a:spcBef>
                <a:spcPts val="1000"/>
              </a:spcBef>
              <a:spcAft>
                <a:spcPts val="1600"/>
              </a:spcAft>
              <a:buClr>
                <a:schemeClr val="dk1"/>
              </a:buClr>
              <a:buSzPts val="2800"/>
              <a:buChar char="●"/>
            </a:pPr>
            <a:r>
              <a:rPr lang="en-US"/>
              <a:t>(1,380,000/12) = </a:t>
            </a:r>
            <a:r>
              <a:rPr b="1" lang="en-US"/>
              <a:t>115,000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62" name="Google Shape;36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Calculate Average Investment</a:t>
            </a:r>
            <a:endParaRPr/>
          </a:p>
          <a:p>
            <a:pPr indent="-228600" lvl="0" marL="228600" rtl="0" algn="l">
              <a:lnSpc>
                <a:spcPct val="90000"/>
              </a:lnSpc>
              <a:spcBef>
                <a:spcPts val="1000"/>
              </a:spcBef>
              <a:spcAft>
                <a:spcPts val="0"/>
              </a:spcAft>
              <a:buClr>
                <a:schemeClr val="dk1"/>
              </a:buClr>
              <a:buSzPts val="2800"/>
              <a:buChar char="●"/>
            </a:pPr>
            <a:r>
              <a:rPr lang="en-US"/>
              <a:t>($420,000 + $0)/2 = </a:t>
            </a:r>
            <a:r>
              <a:rPr b="1" lang="en-US"/>
              <a:t>$210,000</a:t>
            </a:r>
            <a:endParaRPr/>
          </a:p>
          <a:p>
            <a:pPr indent="-228600" lvl="0" marL="228600" rtl="0" algn="l">
              <a:lnSpc>
                <a:spcPct val="90000"/>
              </a:lnSpc>
              <a:spcBef>
                <a:spcPts val="1000"/>
              </a:spcBef>
              <a:spcAft>
                <a:spcPts val="0"/>
              </a:spcAft>
              <a:buClr>
                <a:schemeClr val="dk1"/>
              </a:buClr>
              <a:buSzPts val="2800"/>
              <a:buChar char="●"/>
            </a:pPr>
            <a:r>
              <a:rPr b="1" lang="en-US"/>
              <a:t>Use ARR Formula</a:t>
            </a:r>
            <a:endParaRPr/>
          </a:p>
          <a:p>
            <a:pPr indent="-228600" lvl="0" marL="228600" rtl="0" algn="l">
              <a:lnSpc>
                <a:spcPct val="90000"/>
              </a:lnSpc>
              <a:spcBef>
                <a:spcPts val="1000"/>
              </a:spcBef>
              <a:spcAft>
                <a:spcPts val="0"/>
              </a:spcAft>
              <a:buClr>
                <a:schemeClr val="dk1"/>
              </a:buClr>
              <a:buSzPts val="2800"/>
              <a:buChar char="●"/>
            </a:pPr>
            <a:r>
              <a:rPr lang="en-US"/>
              <a:t>ARR = $115,000/$210,000 = </a:t>
            </a:r>
            <a:r>
              <a:rPr b="1" lang="en-US"/>
              <a:t>54.76%</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68" name="Google Shape;368;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 XYZ Company is considering investing in a project that requires an initial investment of $100,000 for some machinery. There will be net inflows of $20,000 for the first two years, $10,000 in years three and four, and $30,000 in year five. Finally, the machine has a salvage value of $25,000.</a:t>
            </a:r>
            <a:endParaRPr/>
          </a:p>
          <a:p>
            <a:pPr indent="0" lvl="0" marL="0" rtl="0" algn="l">
              <a:lnSpc>
                <a:spcPct val="90000"/>
              </a:lnSpc>
              <a:spcBef>
                <a:spcPts val="1000"/>
              </a:spcBef>
              <a:spcAft>
                <a:spcPts val="0"/>
              </a:spcAft>
              <a:buClr>
                <a:schemeClr val="dk1"/>
              </a:buClr>
              <a:buSzPts val="2800"/>
              <a:buNone/>
            </a:pPr>
            <a:r>
              <a:rPr b="1" lang="en-US"/>
              <a:t>Calculate Average Annual Profit</a:t>
            </a:r>
            <a:endParaRPr/>
          </a:p>
          <a:p>
            <a:pPr indent="0" lvl="0" marL="0" rtl="0" algn="l">
              <a:lnSpc>
                <a:spcPct val="90000"/>
              </a:lnSpc>
              <a:spcBef>
                <a:spcPts val="1000"/>
              </a:spcBef>
              <a:spcAft>
                <a:spcPts val="0"/>
              </a:spcAft>
              <a:buClr>
                <a:schemeClr val="dk1"/>
              </a:buClr>
              <a:buSzPts val="2800"/>
              <a:buNone/>
            </a:pPr>
            <a:r>
              <a:rPr lang="en-US"/>
              <a:t>Inflows, Years 1 &amp; 2</a:t>
            </a:r>
            <a:endParaRPr/>
          </a:p>
          <a:p>
            <a:pPr indent="0" lvl="0" marL="0" rtl="0" algn="l">
              <a:lnSpc>
                <a:spcPct val="90000"/>
              </a:lnSpc>
              <a:spcBef>
                <a:spcPts val="1000"/>
              </a:spcBef>
              <a:spcAft>
                <a:spcPts val="0"/>
              </a:spcAft>
              <a:buClr>
                <a:schemeClr val="dk1"/>
              </a:buClr>
              <a:buSzPts val="2800"/>
              <a:buNone/>
            </a:pPr>
            <a:r>
              <a:rPr lang="en-US"/>
              <a:t>(20,000*2)   = 40,000</a:t>
            </a:r>
            <a:endParaRPr/>
          </a:p>
          <a:p>
            <a:pPr indent="0" lvl="0" marL="0" rtl="0" algn="l">
              <a:lnSpc>
                <a:spcPct val="90000"/>
              </a:lnSpc>
              <a:spcBef>
                <a:spcPts val="1000"/>
              </a:spcBef>
              <a:spcAft>
                <a:spcPts val="0"/>
              </a:spcAft>
              <a:buClr>
                <a:schemeClr val="dk1"/>
              </a:buClr>
              <a:buSzPts val="2800"/>
              <a:buNone/>
            </a:pPr>
            <a:r>
              <a:rPr lang="en-US"/>
              <a:t>Inflows, Years 3 &amp; 4</a:t>
            </a:r>
            <a:endParaRPr/>
          </a:p>
          <a:p>
            <a:pPr indent="0" lvl="0" marL="0" rtl="0" algn="l">
              <a:lnSpc>
                <a:spcPct val="90000"/>
              </a:lnSpc>
              <a:spcBef>
                <a:spcPts val="1000"/>
              </a:spcBef>
              <a:spcAft>
                <a:spcPts val="1600"/>
              </a:spcAft>
              <a:buClr>
                <a:schemeClr val="dk1"/>
              </a:buClr>
              <a:buSzPts val="2800"/>
              <a:buNone/>
            </a:pPr>
            <a:r>
              <a:rPr lang="en-US"/>
              <a:t>(10,000*2)   = 20,000</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74" name="Google Shape;374;p53"/>
          <p:cNvSpPr txBox="1"/>
          <p:nvPr>
            <p:ph idx="1" type="body"/>
          </p:nvPr>
        </p:nvSpPr>
        <p:spPr>
          <a:xfrm>
            <a:off x="838200" y="1825625"/>
            <a:ext cx="10515600" cy="4715852"/>
          </a:xfrm>
          <a:prstGeom prst="rect">
            <a:avLst/>
          </a:prstGeom>
          <a:noFill/>
          <a:ln>
            <a:noFill/>
          </a:ln>
        </p:spPr>
        <p:txBody>
          <a:bodyPr anchorCtr="0" anchor="t" bIns="45700" lIns="91425" spcFirstLastPara="1" rIns="91425" wrap="square" tIns="45700">
            <a:normAutofit lnSpcReduction="10000"/>
          </a:bodyPr>
          <a:lstStyle/>
          <a:p>
            <a:pPr indent="-241934" lvl="0" marL="228600" rtl="0" algn="l">
              <a:lnSpc>
                <a:spcPct val="90000"/>
              </a:lnSpc>
              <a:spcBef>
                <a:spcPts val="0"/>
              </a:spcBef>
              <a:spcAft>
                <a:spcPts val="0"/>
              </a:spcAft>
              <a:buClr>
                <a:schemeClr val="dk1"/>
              </a:buClr>
              <a:buSzPts val="2800"/>
              <a:buChar char="●"/>
            </a:pPr>
            <a:r>
              <a:rPr lang="en-US"/>
              <a:t>Inflow, Year 5   -  30,000</a:t>
            </a:r>
            <a:endParaRPr/>
          </a:p>
          <a:p>
            <a:pPr indent="-241934" lvl="0" marL="228600" rtl="0" algn="l">
              <a:lnSpc>
                <a:spcPct val="90000"/>
              </a:lnSpc>
              <a:spcBef>
                <a:spcPts val="1000"/>
              </a:spcBef>
              <a:spcAft>
                <a:spcPts val="0"/>
              </a:spcAft>
              <a:buClr>
                <a:schemeClr val="dk1"/>
              </a:buClr>
              <a:buSzPts val="2800"/>
              <a:buChar char="●"/>
            </a:pPr>
            <a:r>
              <a:rPr lang="en-US"/>
              <a:t>Depreciation</a:t>
            </a:r>
            <a:endParaRPr/>
          </a:p>
          <a:p>
            <a:pPr indent="-241934" lvl="0" marL="228600" rtl="0" algn="l">
              <a:lnSpc>
                <a:spcPct val="90000"/>
              </a:lnSpc>
              <a:spcBef>
                <a:spcPts val="1000"/>
              </a:spcBef>
              <a:spcAft>
                <a:spcPts val="0"/>
              </a:spcAft>
              <a:buClr>
                <a:schemeClr val="dk1"/>
              </a:buClr>
              <a:buSzPts val="2800"/>
              <a:buChar char="●"/>
            </a:pPr>
            <a:r>
              <a:rPr lang="en-US"/>
              <a:t>(100,000-25,000)   - 75,000</a:t>
            </a:r>
            <a:endParaRPr/>
          </a:p>
          <a:p>
            <a:pPr indent="-241934" lvl="0" marL="228600" rtl="0" algn="l">
              <a:lnSpc>
                <a:spcPct val="90000"/>
              </a:lnSpc>
              <a:spcBef>
                <a:spcPts val="1000"/>
              </a:spcBef>
              <a:spcAft>
                <a:spcPts val="0"/>
              </a:spcAft>
              <a:buClr>
                <a:schemeClr val="dk1"/>
              </a:buClr>
              <a:buSzPts val="2800"/>
              <a:buChar char="●"/>
            </a:pPr>
            <a:r>
              <a:rPr lang="en-US"/>
              <a:t>Total Profit     - 15,000</a:t>
            </a:r>
            <a:endParaRPr/>
          </a:p>
          <a:p>
            <a:pPr indent="-241934" lvl="0" marL="228600" rtl="0" algn="l">
              <a:lnSpc>
                <a:spcPct val="90000"/>
              </a:lnSpc>
              <a:spcBef>
                <a:spcPts val="1000"/>
              </a:spcBef>
              <a:spcAft>
                <a:spcPts val="0"/>
              </a:spcAft>
              <a:buClr>
                <a:schemeClr val="dk1"/>
              </a:buClr>
              <a:buSzPts val="2800"/>
              <a:buChar char="●"/>
            </a:pPr>
            <a:r>
              <a:rPr b="1" lang="en-US"/>
              <a:t>Average Annual Profit</a:t>
            </a:r>
            <a:endParaRPr/>
          </a:p>
          <a:p>
            <a:pPr indent="-241934" lvl="0" marL="228600" rtl="0" algn="l">
              <a:lnSpc>
                <a:spcPct val="90000"/>
              </a:lnSpc>
              <a:spcBef>
                <a:spcPts val="1000"/>
              </a:spcBef>
              <a:spcAft>
                <a:spcPts val="0"/>
              </a:spcAft>
              <a:buClr>
                <a:schemeClr val="dk1"/>
              </a:buClr>
              <a:buSzPts val="2800"/>
              <a:buChar char="●"/>
            </a:pPr>
            <a:r>
              <a:rPr lang="en-US"/>
              <a:t>(15,000/5)    - </a:t>
            </a:r>
            <a:r>
              <a:rPr b="1" lang="en-US"/>
              <a:t>3,000</a:t>
            </a:r>
            <a:endParaRPr/>
          </a:p>
          <a:p>
            <a:pPr indent="-241934" lvl="0" marL="228600" rtl="0" algn="l">
              <a:lnSpc>
                <a:spcPct val="90000"/>
              </a:lnSpc>
              <a:spcBef>
                <a:spcPts val="1000"/>
              </a:spcBef>
              <a:spcAft>
                <a:spcPts val="0"/>
              </a:spcAft>
              <a:buClr>
                <a:schemeClr val="dk1"/>
              </a:buClr>
              <a:buSzPts val="2800"/>
              <a:buChar char="●"/>
            </a:pPr>
            <a:r>
              <a:rPr b="1" lang="en-US"/>
              <a:t>Calculate Average Investment</a:t>
            </a:r>
            <a:endParaRPr/>
          </a:p>
          <a:p>
            <a:pPr indent="-241934" lvl="0" marL="228600" rtl="0" algn="l">
              <a:lnSpc>
                <a:spcPct val="90000"/>
              </a:lnSpc>
              <a:spcBef>
                <a:spcPts val="1000"/>
              </a:spcBef>
              <a:spcAft>
                <a:spcPts val="0"/>
              </a:spcAft>
              <a:buClr>
                <a:schemeClr val="dk1"/>
              </a:buClr>
              <a:buSzPts val="2800"/>
              <a:buChar char="●"/>
            </a:pPr>
            <a:r>
              <a:rPr lang="en-US"/>
              <a:t>($100,000 + $25,000) / 2 = </a:t>
            </a:r>
            <a:r>
              <a:rPr b="1" lang="en-US"/>
              <a:t>$62,500</a:t>
            </a:r>
            <a:endParaRPr/>
          </a:p>
          <a:p>
            <a:pPr indent="-241934" lvl="0" marL="228600" rtl="0" algn="l">
              <a:lnSpc>
                <a:spcPct val="90000"/>
              </a:lnSpc>
              <a:spcBef>
                <a:spcPts val="1000"/>
              </a:spcBef>
              <a:spcAft>
                <a:spcPts val="0"/>
              </a:spcAft>
              <a:buClr>
                <a:schemeClr val="dk1"/>
              </a:buClr>
              <a:buSzPts val="2800"/>
              <a:buChar char="●"/>
            </a:pPr>
            <a:r>
              <a:rPr b="1" lang="en-US"/>
              <a:t>Use ARR Formula</a:t>
            </a:r>
            <a:endParaRPr/>
          </a:p>
          <a:p>
            <a:pPr indent="-241934" lvl="0" marL="228600" rtl="0" algn="l">
              <a:lnSpc>
                <a:spcPct val="90000"/>
              </a:lnSpc>
              <a:spcBef>
                <a:spcPts val="1000"/>
              </a:spcBef>
              <a:spcAft>
                <a:spcPts val="1600"/>
              </a:spcAft>
              <a:buClr>
                <a:schemeClr val="dk1"/>
              </a:buClr>
              <a:buSzPts val="2800"/>
              <a:buChar char="●"/>
            </a:pPr>
            <a:r>
              <a:rPr lang="en-US"/>
              <a:t>ARR = $3,000/$62,500 = </a:t>
            </a:r>
            <a:r>
              <a:rPr b="1" lang="en-US"/>
              <a:t>4.8%</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80" name="Google Shape;380;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228600" lvl="0" marL="228600" rtl="0" algn="l">
              <a:lnSpc>
                <a:spcPct val="90000"/>
              </a:lnSpc>
              <a:spcBef>
                <a:spcPts val="0"/>
              </a:spcBef>
              <a:spcAft>
                <a:spcPts val="0"/>
              </a:spcAft>
              <a:buClr>
                <a:srgbClr val="132E57"/>
              </a:buClr>
              <a:buSzPct val="116666"/>
              <a:buChar char="●"/>
            </a:pPr>
            <a:r>
              <a:rPr b="1" lang="en-US">
                <a:solidFill>
                  <a:srgbClr val="132E57"/>
                </a:solidFill>
                <a:latin typeface="Times New Roman"/>
                <a:ea typeface="Times New Roman"/>
                <a:cs typeface="Times New Roman"/>
                <a:sym typeface="Times New Roman"/>
              </a:rPr>
              <a:t>What is Break Even Analysis?</a:t>
            </a:r>
            <a:endParaRPr/>
          </a:p>
          <a:p>
            <a:pPr indent="-228600" lvl="0" marL="228600" rtl="0" algn="l">
              <a:lnSpc>
                <a:spcPct val="90000"/>
              </a:lnSpc>
              <a:spcBef>
                <a:spcPts val="1000"/>
              </a:spcBef>
              <a:spcAft>
                <a:spcPts val="0"/>
              </a:spcAft>
              <a:buClr>
                <a:srgbClr val="57595D"/>
              </a:buClr>
              <a:buSzPct val="116666"/>
              <a:buChar char="●"/>
            </a:pPr>
            <a:r>
              <a:rPr lang="en-US">
                <a:solidFill>
                  <a:srgbClr val="57595D"/>
                </a:solidFill>
                <a:latin typeface="Times New Roman"/>
                <a:ea typeface="Times New Roman"/>
                <a:cs typeface="Times New Roman"/>
                <a:sym typeface="Times New Roman"/>
              </a:rPr>
              <a:t>Break Even Analysis in economics, business, and </a:t>
            </a:r>
            <a:r>
              <a:rPr lang="en-US" u="sng">
                <a:solidFill>
                  <a:srgbClr val="FA621C"/>
                </a:solidFill>
                <a:latin typeface="Times New Roman"/>
                <a:ea typeface="Times New Roman"/>
                <a:cs typeface="Times New Roman"/>
                <a:sym typeface="Times New Roman"/>
                <a:hlinkClick r:id="rId3">
                  <a:extLst>
                    <a:ext uri="{A12FA001-AC4F-418D-AE19-62706E023703}">
                      <ahyp:hlinkClr val="tx"/>
                    </a:ext>
                  </a:extLst>
                </a:hlinkClick>
              </a:rPr>
              <a:t>cost accounting</a:t>
            </a:r>
            <a:r>
              <a:rPr lang="en-US">
                <a:solidFill>
                  <a:srgbClr val="57595D"/>
                </a:solidFill>
                <a:latin typeface="Times New Roman"/>
                <a:ea typeface="Times New Roman"/>
                <a:cs typeface="Times New Roman"/>
                <a:sym typeface="Times New Roman"/>
              </a:rPr>
              <a:t> refers to the point in which total cost and </a:t>
            </a:r>
            <a:r>
              <a:rPr lang="en-US" u="sng">
                <a:solidFill>
                  <a:srgbClr val="FA621C"/>
                </a:solidFill>
                <a:latin typeface="Times New Roman"/>
                <a:ea typeface="Times New Roman"/>
                <a:cs typeface="Times New Roman"/>
                <a:sym typeface="Times New Roman"/>
                <a:hlinkClick r:id="rId4">
                  <a:extLst>
                    <a:ext uri="{A12FA001-AC4F-418D-AE19-62706E023703}">
                      <ahyp:hlinkClr val="tx"/>
                    </a:ext>
                  </a:extLst>
                </a:hlinkClick>
              </a:rPr>
              <a:t>total revenue</a:t>
            </a:r>
            <a:r>
              <a:rPr lang="en-US">
                <a:solidFill>
                  <a:srgbClr val="57595D"/>
                </a:solidFill>
                <a:latin typeface="Times New Roman"/>
                <a:ea typeface="Times New Roman"/>
                <a:cs typeface="Times New Roman"/>
                <a:sym typeface="Times New Roman"/>
              </a:rPr>
              <a:t> are equal. A break even point analysis is used to determine the number of units or dollars of revenue needed to cover total costs </a:t>
            </a:r>
            <a:endParaRPr/>
          </a:p>
          <a:p>
            <a:pPr indent="-90804" lvl="0" marL="228600" rtl="0" algn="l">
              <a:lnSpc>
                <a:spcPct val="90000"/>
              </a:lnSpc>
              <a:spcBef>
                <a:spcPts val="1000"/>
              </a:spcBef>
              <a:spcAft>
                <a:spcPts val="0"/>
              </a:spcAft>
              <a:buClr>
                <a:schemeClr val="dk1"/>
              </a:buClr>
              <a:buSzPct val="116666"/>
              <a:buNone/>
            </a:pPr>
            <a:r>
              <a:t/>
            </a:r>
            <a:endParaRPr>
              <a:solidFill>
                <a:srgbClr val="57595D"/>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16666"/>
              <a:buChar char="●"/>
            </a:pPr>
            <a:r>
              <a:rPr b="1" lang="en-US">
                <a:latin typeface="Times New Roman"/>
                <a:ea typeface="Times New Roman"/>
                <a:cs typeface="Times New Roman"/>
                <a:sym typeface="Times New Roman"/>
              </a:rPr>
              <a:t>Break even quantity = Fixed costs / (Sales price per unit – Variable cost per unit)</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16666"/>
              <a:buChar char="●"/>
            </a:pPr>
            <a:r>
              <a:rPr lang="en-US">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ct val="116666"/>
              <a:buChar char="●"/>
            </a:pPr>
            <a:r>
              <a:rPr lang="en-US">
                <a:latin typeface="Times New Roman"/>
                <a:ea typeface="Times New Roman"/>
                <a:cs typeface="Times New Roman"/>
                <a:sym typeface="Times New Roman"/>
              </a:rPr>
              <a:t>Where:</a:t>
            </a:r>
            <a:endParaRPr/>
          </a:p>
          <a:p>
            <a:pPr indent="-228600" lvl="0" marL="228600" rtl="0" algn="l">
              <a:lnSpc>
                <a:spcPct val="90000"/>
              </a:lnSpc>
              <a:spcBef>
                <a:spcPts val="1000"/>
              </a:spcBef>
              <a:spcAft>
                <a:spcPts val="0"/>
              </a:spcAft>
              <a:buClr>
                <a:schemeClr val="dk1"/>
              </a:buClr>
              <a:buSzPct val="116666"/>
              <a:buChar char="●"/>
            </a:pPr>
            <a:r>
              <a:rPr b="1" lang="en-US">
                <a:latin typeface="Times New Roman"/>
                <a:ea typeface="Times New Roman"/>
                <a:cs typeface="Times New Roman"/>
                <a:sym typeface="Times New Roman"/>
              </a:rPr>
              <a:t>Fixed costs</a:t>
            </a:r>
            <a:r>
              <a:rPr lang="en-US">
                <a:latin typeface="Times New Roman"/>
                <a:ea typeface="Times New Roman"/>
                <a:cs typeface="Times New Roman"/>
                <a:sym typeface="Times New Roman"/>
              </a:rPr>
              <a:t> are costs that do not change with varying output (e.g., salary, rent, building machinery).</a:t>
            </a:r>
            <a:endParaRPr/>
          </a:p>
          <a:p>
            <a:pPr indent="-228600" lvl="0" marL="228600" rtl="0" algn="l">
              <a:lnSpc>
                <a:spcPct val="90000"/>
              </a:lnSpc>
              <a:spcBef>
                <a:spcPts val="1000"/>
              </a:spcBef>
              <a:spcAft>
                <a:spcPts val="0"/>
              </a:spcAft>
              <a:buClr>
                <a:schemeClr val="dk1"/>
              </a:buClr>
              <a:buSzPct val="116666"/>
              <a:buChar char="●"/>
            </a:pPr>
            <a:r>
              <a:rPr b="1" lang="en-US">
                <a:latin typeface="Times New Roman"/>
                <a:ea typeface="Times New Roman"/>
                <a:cs typeface="Times New Roman"/>
                <a:sym typeface="Times New Roman"/>
              </a:rPr>
              <a:t>Sales price per unit</a:t>
            </a:r>
            <a:r>
              <a:rPr lang="en-US">
                <a:latin typeface="Times New Roman"/>
                <a:ea typeface="Times New Roman"/>
                <a:cs typeface="Times New Roman"/>
                <a:sym typeface="Times New Roman"/>
              </a:rPr>
              <a:t> is the selling price (unit selling price) per unit.</a:t>
            </a:r>
            <a:endParaRPr/>
          </a:p>
          <a:p>
            <a:pPr indent="-228600" lvl="0" marL="228600" rtl="0" algn="l">
              <a:lnSpc>
                <a:spcPct val="90000"/>
              </a:lnSpc>
              <a:spcBef>
                <a:spcPts val="1000"/>
              </a:spcBef>
              <a:spcAft>
                <a:spcPts val="0"/>
              </a:spcAft>
              <a:buClr>
                <a:schemeClr val="dk1"/>
              </a:buClr>
              <a:buSzPct val="116666"/>
              <a:buChar char="●"/>
            </a:pPr>
            <a:r>
              <a:rPr b="1" lang="en-US">
                <a:latin typeface="Times New Roman"/>
                <a:ea typeface="Times New Roman"/>
                <a:cs typeface="Times New Roman"/>
                <a:sym typeface="Times New Roman"/>
              </a:rPr>
              <a:t>Variable cost per unit</a:t>
            </a:r>
            <a:r>
              <a:rPr lang="en-US">
                <a:latin typeface="Times New Roman"/>
                <a:ea typeface="Times New Roman"/>
                <a:cs typeface="Times New Roman"/>
                <a:sym typeface="Times New Roman"/>
              </a:rPr>
              <a:t> is the variable costs incurred to create a unit.</a:t>
            </a:r>
            <a:endParaRPr/>
          </a:p>
          <a:p>
            <a:pPr indent="-90804"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pic>
        <p:nvPicPr>
          <p:cNvPr descr="Break even point analysis Chart" id="386" name="Google Shape;386;p55"/>
          <p:cNvPicPr preferRelativeResize="0"/>
          <p:nvPr>
            <p:ph idx="1" type="body"/>
          </p:nvPr>
        </p:nvPicPr>
        <p:blipFill rotWithShape="1">
          <a:blip r:embed="rId3">
            <a:alphaModFix/>
          </a:blip>
          <a:srcRect b="0" l="0" r="0" t="0"/>
          <a:stretch/>
        </p:blipFill>
        <p:spPr>
          <a:xfrm>
            <a:off x="2962275" y="1867694"/>
            <a:ext cx="6267450" cy="4267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92" name="Google Shape;392;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132E57"/>
              </a:buClr>
              <a:buSzPct val="116666"/>
              <a:buChar char="●"/>
            </a:pPr>
            <a:r>
              <a:rPr b="1" lang="en-US">
                <a:solidFill>
                  <a:srgbClr val="132E57"/>
                </a:solidFill>
                <a:latin typeface="Times New Roman"/>
                <a:ea typeface="Times New Roman"/>
                <a:cs typeface="Times New Roman"/>
                <a:sym typeface="Times New Roman"/>
              </a:rPr>
              <a:t>Example of Break Even Analysis</a:t>
            </a:r>
            <a:endParaRPr/>
          </a:p>
          <a:p>
            <a:pPr indent="-228600" lvl="0" marL="228600" rtl="0" algn="l">
              <a:lnSpc>
                <a:spcPct val="90000"/>
              </a:lnSpc>
              <a:spcBef>
                <a:spcPts val="1000"/>
              </a:spcBef>
              <a:spcAft>
                <a:spcPts val="0"/>
              </a:spcAft>
              <a:buClr>
                <a:srgbClr val="57595D"/>
              </a:buClr>
              <a:buSzPct val="116666"/>
              <a:buChar char="●"/>
            </a:pPr>
            <a:r>
              <a:rPr lang="en-US">
                <a:solidFill>
                  <a:srgbClr val="57595D"/>
                </a:solidFill>
                <a:latin typeface="Times New Roman"/>
                <a:ea typeface="Times New Roman"/>
                <a:cs typeface="Times New Roman"/>
                <a:sym typeface="Times New Roman"/>
              </a:rPr>
              <a:t>Colin is the managerial accountant in charge of Company A, which sells water bottles. He previously determined that the fixed costs of Company A consist of property taxes, a lease, and executive salaries, which add up to $100,000. The </a:t>
            </a:r>
            <a:r>
              <a:rPr lang="en-US" u="sng">
                <a:solidFill>
                  <a:srgbClr val="FA621C"/>
                </a:solidFill>
                <a:latin typeface="Times New Roman"/>
                <a:ea typeface="Times New Roman"/>
                <a:cs typeface="Times New Roman"/>
                <a:sym typeface="Times New Roman"/>
                <a:hlinkClick r:id="rId3">
                  <a:extLst>
                    <a:ext uri="{A12FA001-AC4F-418D-AE19-62706E023703}">
                      <ahyp:hlinkClr val="tx"/>
                    </a:ext>
                  </a:extLst>
                </a:hlinkClick>
              </a:rPr>
              <a:t>variable cost</a:t>
            </a:r>
            <a:r>
              <a:rPr lang="en-US">
                <a:solidFill>
                  <a:srgbClr val="57595D"/>
                </a:solidFill>
                <a:latin typeface="Times New Roman"/>
                <a:ea typeface="Times New Roman"/>
                <a:cs typeface="Times New Roman"/>
                <a:sym typeface="Times New Roman"/>
              </a:rPr>
              <a:t> associated with producing one water bottle is $2 per unit. The water bottle is sold at a premium price of $12. To determine the break even point of Company A’s premium water bottle:</a:t>
            </a:r>
            <a:endParaRPr/>
          </a:p>
          <a:p>
            <a:pPr indent="-64135" lvl="0" marL="228600" rtl="0" algn="l">
              <a:lnSpc>
                <a:spcPct val="90000"/>
              </a:lnSpc>
              <a:spcBef>
                <a:spcPts val="1000"/>
              </a:spcBef>
              <a:spcAft>
                <a:spcPts val="0"/>
              </a:spcAft>
              <a:buClr>
                <a:schemeClr val="dk1"/>
              </a:buClr>
              <a:buSzPct val="116666"/>
              <a:buNone/>
            </a:pPr>
            <a:r>
              <a:t/>
            </a:r>
            <a:endParaRPr>
              <a:solidFill>
                <a:srgbClr val="57595D"/>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57595D"/>
              </a:buClr>
              <a:buSzPct val="116666"/>
              <a:buChar char="●"/>
            </a:pPr>
            <a:r>
              <a:rPr b="1" lang="en-US">
                <a:solidFill>
                  <a:srgbClr val="57595D"/>
                </a:solidFill>
                <a:latin typeface="Times New Roman"/>
                <a:ea typeface="Times New Roman"/>
                <a:cs typeface="Times New Roman"/>
                <a:sym typeface="Times New Roman"/>
              </a:rPr>
              <a:t>Break even quantity = $100,000 / ($12 – $2) = 10,000</a:t>
            </a:r>
            <a:endParaRPr>
              <a:solidFill>
                <a:srgbClr val="57595D"/>
              </a:solidFill>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ct val="116666"/>
              <a:buNone/>
            </a:pPr>
            <a:r>
              <a:t/>
            </a:r>
            <a:endParaRPr>
              <a:solidFill>
                <a:srgbClr val="57595D"/>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57595D"/>
              </a:buClr>
              <a:buSzPct val="116666"/>
              <a:buChar char="●"/>
            </a:pPr>
            <a:r>
              <a:rPr lang="en-US">
                <a:solidFill>
                  <a:srgbClr val="57595D"/>
                </a:solidFill>
                <a:latin typeface="Times New Roman"/>
                <a:ea typeface="Times New Roman"/>
                <a:cs typeface="Times New Roman"/>
                <a:sym typeface="Times New Roman"/>
              </a:rPr>
              <a:t>Therefore, given the fixed costs, variable costs, and selling price of the water bottles, Company A would need to sell 10,000 units of water bottles to break even.</a:t>
            </a:r>
            <a:endParaRPr/>
          </a:p>
          <a:p>
            <a:pPr indent="-64135"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pic>
        <p:nvPicPr>
          <p:cNvPr id="398" name="Google Shape;398;p57"/>
          <p:cNvPicPr preferRelativeResize="0"/>
          <p:nvPr>
            <p:ph idx="1" type="body"/>
          </p:nvPr>
        </p:nvPicPr>
        <p:blipFill rotWithShape="1">
          <a:blip r:embed="rId3">
            <a:alphaModFix/>
          </a:blip>
          <a:srcRect b="0" l="0" r="0" t="0"/>
          <a:stretch/>
        </p:blipFill>
        <p:spPr>
          <a:xfrm>
            <a:off x="2847975" y="1500553"/>
            <a:ext cx="6496050" cy="48650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91" name="Google Shape;9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i="1" lang="en-US"/>
              <a:t>3. Conduct of market survey:</a:t>
            </a:r>
            <a:r>
              <a:rPr lang="en-US"/>
              <a:t> </a:t>
            </a:r>
            <a:endParaRPr/>
          </a:p>
          <a:p>
            <a:pPr indent="0" lvl="0" marL="0" rtl="0" algn="l">
              <a:lnSpc>
                <a:spcPct val="90000"/>
              </a:lnSpc>
              <a:spcBef>
                <a:spcPts val="1000"/>
              </a:spcBef>
              <a:spcAft>
                <a:spcPts val="1600"/>
              </a:spcAft>
              <a:buClr>
                <a:schemeClr val="dk1"/>
              </a:buClr>
              <a:buSzPts val="2800"/>
              <a:buNone/>
            </a:pPr>
            <a:r>
              <a:rPr lang="en-US"/>
              <a:t>For getting primary and secondary information market survey is needed to be done the market survey may be a census survey or a sample survey. In a census survey entire population is covered. On the other hand in a simple survey, a sample of the population is contracted or observed.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97" name="Google Shape;9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15265" lvl="0" marL="228600" rtl="0" algn="l">
              <a:lnSpc>
                <a:spcPct val="90000"/>
              </a:lnSpc>
              <a:spcBef>
                <a:spcPts val="0"/>
              </a:spcBef>
              <a:spcAft>
                <a:spcPts val="0"/>
              </a:spcAft>
              <a:buClr>
                <a:schemeClr val="dk1"/>
              </a:buClr>
              <a:buSzPct val="116666"/>
              <a:buChar char="●"/>
            </a:pPr>
            <a:r>
              <a:rPr lang="en-US"/>
              <a:t>4. </a:t>
            </a:r>
            <a:r>
              <a:rPr b="1" i="1" lang="en-US"/>
              <a:t>Market description:</a:t>
            </a:r>
            <a:r>
              <a:rPr lang="en-US"/>
              <a:t> </a:t>
            </a:r>
            <a:endParaRPr/>
          </a:p>
          <a:p>
            <a:pPr indent="-215265" lvl="0" marL="228600" rtl="0" algn="l">
              <a:lnSpc>
                <a:spcPct val="90000"/>
              </a:lnSpc>
              <a:spcBef>
                <a:spcPts val="1000"/>
              </a:spcBef>
              <a:spcAft>
                <a:spcPts val="0"/>
              </a:spcAft>
              <a:buClr>
                <a:schemeClr val="dk1"/>
              </a:buClr>
              <a:buSzPct val="116666"/>
              <a:buChar char="●"/>
            </a:pPr>
            <a:r>
              <a:rPr lang="en-US"/>
              <a:t>Based on the information gathered from secondary sources and through the market survey, the market for the product or service may be described in terms of the following –</a:t>
            </a:r>
            <a:endParaRPr/>
          </a:p>
          <a:p>
            <a:pPr indent="-215265" lvl="0" marL="228600" rtl="0" algn="l">
              <a:lnSpc>
                <a:spcPct val="90000"/>
              </a:lnSpc>
              <a:spcBef>
                <a:spcPts val="1000"/>
              </a:spcBef>
              <a:spcAft>
                <a:spcPts val="0"/>
              </a:spcAft>
              <a:buClr>
                <a:schemeClr val="dk1"/>
              </a:buClr>
              <a:buSzPct val="116666"/>
              <a:buChar char="●"/>
            </a:pPr>
            <a:r>
              <a:rPr lang="en-US"/>
              <a:t>Effective demand in the past and present;</a:t>
            </a:r>
            <a:endParaRPr/>
          </a:p>
          <a:p>
            <a:pPr indent="-215265" lvl="0" marL="228600" rtl="0" algn="l">
              <a:lnSpc>
                <a:spcPct val="90000"/>
              </a:lnSpc>
              <a:spcBef>
                <a:spcPts val="1000"/>
              </a:spcBef>
              <a:spcAft>
                <a:spcPts val="0"/>
              </a:spcAft>
              <a:buClr>
                <a:schemeClr val="dk1"/>
              </a:buClr>
              <a:buSzPct val="116666"/>
              <a:buChar char="●"/>
            </a:pPr>
            <a:r>
              <a:rPr lang="en-US"/>
              <a:t>Breakdown of demand,</a:t>
            </a:r>
            <a:endParaRPr/>
          </a:p>
          <a:p>
            <a:pPr indent="-215265" lvl="0" marL="228600" rtl="0" algn="l">
              <a:lnSpc>
                <a:spcPct val="90000"/>
              </a:lnSpc>
              <a:spcBef>
                <a:spcPts val="1000"/>
              </a:spcBef>
              <a:spcAft>
                <a:spcPts val="0"/>
              </a:spcAft>
              <a:buClr>
                <a:schemeClr val="dk1"/>
              </a:buClr>
              <a:buSzPct val="116666"/>
              <a:buChar char="●"/>
            </a:pPr>
            <a:r>
              <a:rPr lang="en-US"/>
              <a:t>Price,</a:t>
            </a:r>
            <a:endParaRPr/>
          </a:p>
          <a:p>
            <a:pPr indent="-215265" lvl="0" marL="228600" rtl="0" algn="l">
              <a:lnSpc>
                <a:spcPct val="90000"/>
              </a:lnSpc>
              <a:spcBef>
                <a:spcPts val="1000"/>
              </a:spcBef>
              <a:spcAft>
                <a:spcPts val="0"/>
              </a:spcAft>
              <a:buClr>
                <a:schemeClr val="dk1"/>
              </a:buClr>
              <a:buSzPct val="116666"/>
              <a:buChar char="●"/>
            </a:pPr>
            <a:r>
              <a:rPr lang="en-US"/>
              <a:t>Methods of distribution and sales promotion;</a:t>
            </a:r>
            <a:endParaRPr/>
          </a:p>
          <a:p>
            <a:pPr indent="-215265" lvl="0" marL="228600" rtl="0" algn="l">
              <a:lnSpc>
                <a:spcPct val="90000"/>
              </a:lnSpc>
              <a:spcBef>
                <a:spcPts val="1000"/>
              </a:spcBef>
              <a:spcAft>
                <a:spcPts val="0"/>
              </a:spcAft>
              <a:buClr>
                <a:schemeClr val="dk1"/>
              </a:buClr>
              <a:buSzPct val="116666"/>
              <a:buChar char="●"/>
            </a:pPr>
            <a:r>
              <a:rPr lang="en-US"/>
              <a:t>Consumers;</a:t>
            </a:r>
            <a:endParaRPr/>
          </a:p>
          <a:p>
            <a:pPr indent="-215265" lvl="0" marL="228600" rtl="0" algn="l">
              <a:lnSpc>
                <a:spcPct val="90000"/>
              </a:lnSpc>
              <a:spcBef>
                <a:spcPts val="1000"/>
              </a:spcBef>
              <a:spcAft>
                <a:spcPts val="0"/>
              </a:spcAft>
              <a:buClr>
                <a:schemeClr val="dk1"/>
              </a:buClr>
              <a:buSzPct val="116666"/>
              <a:buChar char="●"/>
            </a:pPr>
            <a:r>
              <a:rPr lang="en-US"/>
              <a:t>Supply and competition;</a:t>
            </a:r>
            <a:endParaRPr/>
          </a:p>
          <a:p>
            <a:pPr indent="-215265" lvl="0" marL="228600" rtl="0" algn="l">
              <a:lnSpc>
                <a:spcPct val="90000"/>
              </a:lnSpc>
              <a:spcBef>
                <a:spcPts val="1000"/>
              </a:spcBef>
              <a:spcAft>
                <a:spcPts val="0"/>
              </a:spcAft>
              <a:buClr>
                <a:schemeClr val="dk1"/>
              </a:buClr>
              <a:buSzPct val="116666"/>
              <a:buChar char="●"/>
            </a:pPr>
            <a:r>
              <a:rPr lang="en-US"/>
              <a:t>Government policy.</a:t>
            </a:r>
            <a:endParaRPr/>
          </a:p>
          <a:p>
            <a:pPr indent="0" lvl="0" marL="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103" name="Google Shape;10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5. </a:t>
            </a:r>
            <a:r>
              <a:rPr b="1" lang="en-US"/>
              <a:t>Demand Forecasting </a:t>
            </a:r>
            <a:r>
              <a:rPr lang="en-US"/>
              <a:t>:</a:t>
            </a:r>
            <a:endParaRPr/>
          </a:p>
          <a:p>
            <a:pPr indent="0" lvl="0" marL="0" rtl="0" algn="l">
              <a:lnSpc>
                <a:spcPct val="90000"/>
              </a:lnSpc>
              <a:spcBef>
                <a:spcPts val="1000"/>
              </a:spcBef>
              <a:spcAft>
                <a:spcPts val="0"/>
              </a:spcAft>
              <a:buClr>
                <a:schemeClr val="dk1"/>
              </a:buClr>
              <a:buSzPts val="2800"/>
              <a:buNone/>
            </a:pPr>
            <a:r>
              <a:rPr lang="en-US"/>
              <a:t>After gathering information about various aspects of the market and demand from primary and secondary sources, an attempt may be made to estimate future demand. A wide manage of forecasting methods is available to the market analyst.</a:t>
            </a:r>
            <a:endParaRPr/>
          </a:p>
          <a:p>
            <a:pPr indent="-228600" lvl="0" marL="228600" rtl="0" algn="l">
              <a:lnSpc>
                <a:spcPct val="90000"/>
              </a:lnSpc>
              <a:spcBef>
                <a:spcPts val="1000"/>
              </a:spcBef>
              <a:spcAft>
                <a:spcPts val="0"/>
              </a:spcAft>
              <a:buClr>
                <a:schemeClr val="dk1"/>
              </a:buClr>
              <a:buSzPts val="2800"/>
              <a:buChar char="●"/>
            </a:pPr>
            <a:r>
              <a:rPr b="1" i="1" lang="en-US"/>
              <a:t>Uncertainties in demand forecasting:</a:t>
            </a:r>
            <a:r>
              <a:rPr lang="en-US"/>
              <a:t> Demand forecasts are subject to error and uncertainty which arise from three principal sources:-</a:t>
            </a:r>
            <a:endParaRPr/>
          </a:p>
          <a:p>
            <a:pPr indent="-228600" lvl="0" marL="228600" rtl="0" algn="l">
              <a:lnSpc>
                <a:spcPct val="90000"/>
              </a:lnSpc>
              <a:spcBef>
                <a:spcPts val="1000"/>
              </a:spcBef>
              <a:spcAft>
                <a:spcPts val="0"/>
              </a:spcAft>
              <a:buClr>
                <a:schemeClr val="dk1"/>
              </a:buClr>
              <a:buSzPts val="2800"/>
              <a:buChar char="●"/>
            </a:pPr>
            <a:r>
              <a:rPr lang="en-US"/>
              <a:t>Data about past and present market;</a:t>
            </a:r>
            <a:endParaRPr/>
          </a:p>
          <a:p>
            <a:pPr indent="-228600" lvl="0" marL="228600" rtl="0" algn="l">
              <a:lnSpc>
                <a:spcPct val="90000"/>
              </a:lnSpc>
              <a:spcBef>
                <a:spcPts val="1000"/>
              </a:spcBef>
              <a:spcAft>
                <a:spcPts val="0"/>
              </a:spcAft>
              <a:buClr>
                <a:schemeClr val="dk1"/>
              </a:buClr>
              <a:buSzPts val="2800"/>
              <a:buChar char="●"/>
            </a:pPr>
            <a:r>
              <a:rPr lang="en-US"/>
              <a:t>Methods of forecasting;</a:t>
            </a:r>
            <a:endParaRPr/>
          </a:p>
          <a:p>
            <a:pPr indent="-228600" lvl="0" marL="228600" rtl="0" algn="l">
              <a:lnSpc>
                <a:spcPct val="90000"/>
              </a:lnSpc>
              <a:spcBef>
                <a:spcPts val="1000"/>
              </a:spcBef>
              <a:spcAft>
                <a:spcPts val="0"/>
              </a:spcAft>
              <a:buClr>
                <a:schemeClr val="dk1"/>
              </a:buClr>
              <a:buSzPts val="2800"/>
              <a:buChar char="●"/>
            </a:pPr>
            <a:r>
              <a:rPr lang="en-US"/>
              <a:t>Environmental change.</a:t>
            </a:r>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109" name="Google Shape;10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6. </a:t>
            </a:r>
            <a:r>
              <a:rPr b="1" lang="en-US"/>
              <a:t>Market Planning</a:t>
            </a:r>
            <a:endParaRPr/>
          </a:p>
          <a:p>
            <a:pPr indent="-228600" lvl="0" marL="228600" rtl="0" algn="l">
              <a:lnSpc>
                <a:spcPct val="90000"/>
              </a:lnSpc>
              <a:spcBef>
                <a:spcPts val="1000"/>
              </a:spcBef>
              <a:spcAft>
                <a:spcPts val="0"/>
              </a:spcAft>
              <a:buClr>
                <a:schemeClr val="dk1"/>
              </a:buClr>
              <a:buSzPts val="2800"/>
              <a:buChar char="●"/>
            </a:pPr>
            <a:r>
              <a:rPr lang="en-US"/>
              <a:t>A market planning usually has the following components.</a:t>
            </a:r>
            <a:endParaRPr/>
          </a:p>
          <a:p>
            <a:pPr indent="-228600" lvl="0" marL="228600" rtl="0" algn="l">
              <a:lnSpc>
                <a:spcPct val="90000"/>
              </a:lnSpc>
              <a:spcBef>
                <a:spcPts val="1000"/>
              </a:spcBef>
              <a:spcAft>
                <a:spcPts val="0"/>
              </a:spcAft>
              <a:buClr>
                <a:schemeClr val="dk1"/>
              </a:buClr>
              <a:buSzPts val="2800"/>
              <a:buChar char="●"/>
            </a:pPr>
            <a:r>
              <a:rPr lang="en-US"/>
              <a:t>Current marketing situation;</a:t>
            </a:r>
            <a:endParaRPr/>
          </a:p>
          <a:p>
            <a:pPr indent="-228600" lvl="0" marL="228600" rtl="0" algn="l">
              <a:lnSpc>
                <a:spcPct val="90000"/>
              </a:lnSpc>
              <a:spcBef>
                <a:spcPts val="1000"/>
              </a:spcBef>
              <a:spcAft>
                <a:spcPts val="0"/>
              </a:spcAft>
              <a:buClr>
                <a:schemeClr val="dk1"/>
              </a:buClr>
              <a:buSzPts val="2800"/>
              <a:buChar char="●"/>
            </a:pPr>
            <a:r>
              <a:rPr lang="en-US"/>
              <a:t>Opportunity and issue analysis;</a:t>
            </a:r>
            <a:endParaRPr/>
          </a:p>
          <a:p>
            <a:pPr indent="-228600" lvl="0" marL="228600" rtl="0" algn="l">
              <a:lnSpc>
                <a:spcPct val="90000"/>
              </a:lnSpc>
              <a:spcBef>
                <a:spcPts val="1000"/>
              </a:spcBef>
              <a:spcAft>
                <a:spcPts val="0"/>
              </a:spcAft>
              <a:buClr>
                <a:schemeClr val="dk1"/>
              </a:buClr>
              <a:buSzPts val="2800"/>
              <a:buChar char="●"/>
            </a:pPr>
            <a:r>
              <a:rPr lang="en-US"/>
              <a:t>Objective;</a:t>
            </a:r>
            <a:endParaRPr/>
          </a:p>
          <a:p>
            <a:pPr indent="-228600" lvl="0" marL="228600" rtl="0" algn="l">
              <a:lnSpc>
                <a:spcPct val="90000"/>
              </a:lnSpc>
              <a:spcBef>
                <a:spcPts val="1000"/>
              </a:spcBef>
              <a:spcAft>
                <a:spcPts val="0"/>
              </a:spcAft>
              <a:buClr>
                <a:schemeClr val="dk1"/>
              </a:buClr>
              <a:buSzPts val="2800"/>
              <a:buChar char="●"/>
            </a:pPr>
            <a:r>
              <a:rPr lang="en-US"/>
              <a:t>Marketing strategy;</a:t>
            </a:r>
            <a:endParaRPr/>
          </a:p>
          <a:p>
            <a:pPr indent="-228600" lvl="0" marL="228600" rtl="0" algn="l">
              <a:lnSpc>
                <a:spcPct val="90000"/>
              </a:lnSpc>
              <a:spcBef>
                <a:spcPts val="1000"/>
              </a:spcBef>
              <a:spcAft>
                <a:spcPts val="0"/>
              </a:spcAft>
              <a:buClr>
                <a:schemeClr val="dk1"/>
              </a:buClr>
              <a:buSzPts val="2800"/>
              <a:buChar char="●"/>
            </a:pPr>
            <a:r>
              <a:rPr lang="en-US"/>
              <a:t>Action programmed.</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2023-01-03T07:29:36Z</dcterms:created>
  <dc:creator>Asha Rawat</dc:creator>
</cp:coreProperties>
</file>