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73" r:id="rId10"/>
    <p:sldId id="261" r:id="rId11"/>
    <p:sldId id="276" r:id="rId12"/>
    <p:sldId id="277" r:id="rId13"/>
    <p:sldId id="262" r:id="rId14"/>
    <p:sldId id="263" r:id="rId15"/>
    <p:sldId id="278" r:id="rId16"/>
    <p:sldId id="280" r:id="rId17"/>
    <p:sldId id="279" r:id="rId18"/>
    <p:sldId id="264" r:id="rId19"/>
    <p:sldId id="281" r:id="rId20"/>
    <p:sldId id="282" r:id="rId21"/>
    <p:sldId id="265" r:id="rId22"/>
    <p:sldId id="267" r:id="rId23"/>
    <p:sldId id="283" r:id="rId24"/>
    <p:sldId id="284" r:id="rId25"/>
    <p:sldId id="285" r:id="rId26"/>
    <p:sldId id="286" r:id="rId27"/>
    <p:sldId id="297" r:id="rId28"/>
    <p:sldId id="298" r:id="rId29"/>
    <p:sldId id="299" r:id="rId30"/>
    <p:sldId id="294" r:id="rId31"/>
    <p:sldId id="295" r:id="rId32"/>
    <p:sldId id="300" r:id="rId33"/>
    <p:sldId id="309" r:id="rId34"/>
    <p:sldId id="310" r:id="rId35"/>
    <p:sldId id="311" r:id="rId36"/>
    <p:sldId id="312" r:id="rId37"/>
    <p:sldId id="301" r:id="rId38"/>
    <p:sldId id="305" r:id="rId39"/>
    <p:sldId id="304" r:id="rId40"/>
    <p:sldId id="314" r:id="rId41"/>
    <p:sldId id="315" r:id="rId42"/>
    <p:sldId id="316" r:id="rId43"/>
    <p:sldId id="317" r:id="rId44"/>
    <p:sldId id="318" r:id="rId45"/>
    <p:sldId id="321" r:id="rId46"/>
    <p:sldId id="320" r:id="rId47"/>
    <p:sldId id="322" r:id="rId48"/>
    <p:sldId id="323" r:id="rId49"/>
    <p:sldId id="325" r:id="rId50"/>
    <p:sldId id="326" r:id="rId51"/>
    <p:sldId id="327" r:id="rId52"/>
    <p:sldId id="328" r:id="rId53"/>
    <p:sldId id="330" r:id="rId54"/>
    <p:sldId id="331" r:id="rId55"/>
    <p:sldId id="332" r:id="rId56"/>
    <p:sldId id="333" r:id="rId57"/>
    <p:sldId id="334" r:id="rId58"/>
    <p:sldId id="335" r:id="rId59"/>
    <p:sldId id="32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42A8-35A3-4D19-B540-C20A964BA30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6D30-C815-4869-BA05-D6DD6C362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2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6D30-C815-4869-BA05-D6DD6C362F16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0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6D30-C815-4869-BA05-D6DD6C362F16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0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3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6B1B-D1BD-41CC-BBB3-E31DF044C66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62BC-4600-4D04-BCA1-C265F3980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u.com/france-population" TargetMode="External"/><Relationship Id="rId2" Type="http://schemas.openxmlformats.org/officeDocument/2006/relationships/hyperlink" Target="https://www.populationu.com/united-kingdom-popul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Services Science &amp; Service Operational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CSBS VIII Sem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16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" y="523220"/>
            <a:ext cx="3478122" cy="120050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69029" y="1010194"/>
            <a:ext cx="940525" cy="71352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1234"/>
              </p:ext>
            </p:extLst>
          </p:nvPr>
        </p:nvGraphicFramePr>
        <p:xfrm>
          <a:off x="1722301" y="1979658"/>
          <a:ext cx="6951436" cy="428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1735">
                  <a:extLst>
                    <a:ext uri="{9D8B030D-6E8A-4147-A177-3AD203B41FA5}">
                      <a16:colId xmlns:a16="http://schemas.microsoft.com/office/drawing/2014/main" val="2852512750"/>
                    </a:ext>
                  </a:extLst>
                </a:gridCol>
                <a:gridCol w="1473576">
                  <a:extLst>
                    <a:ext uri="{9D8B030D-6E8A-4147-A177-3AD203B41FA5}">
                      <a16:colId xmlns:a16="http://schemas.microsoft.com/office/drawing/2014/main" val="1940380165"/>
                    </a:ext>
                  </a:extLst>
                </a:gridCol>
                <a:gridCol w="1986125">
                  <a:extLst>
                    <a:ext uri="{9D8B030D-6E8A-4147-A177-3AD203B41FA5}">
                      <a16:colId xmlns:a16="http://schemas.microsoft.com/office/drawing/2014/main" val="1695570314"/>
                    </a:ext>
                  </a:extLst>
                </a:gridCol>
              </a:tblGrid>
              <a:tr h="951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Types of </a:t>
                      </a:r>
                      <a:r>
                        <a:rPr lang="en-IN" sz="2800" b="1" u="none" strike="noStrike" dirty="0" smtClean="0">
                          <a:effectLst/>
                        </a:rPr>
                        <a:t>Services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Value in</a:t>
                      </a:r>
                      <a:br>
                        <a:rPr lang="en-IN" sz="2800" b="1" u="none" strike="noStrike" dirty="0">
                          <a:effectLst/>
                        </a:rPr>
                      </a:br>
                      <a:r>
                        <a:rPr lang="en-IN" sz="2800" b="1" u="none" strike="noStrike" dirty="0">
                          <a:effectLst/>
                        </a:rPr>
                        <a:t>Lakh Crores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559012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Financial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10.43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162096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Manufacturing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20.86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7080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Business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40.23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057411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Infrastructure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17.88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489544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Distribution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20.86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301336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Government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29.8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5303065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Personal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8.94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394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9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0524"/>
              </p:ext>
            </p:extLst>
          </p:nvPr>
        </p:nvGraphicFramePr>
        <p:xfrm>
          <a:off x="241844" y="523220"/>
          <a:ext cx="6951436" cy="428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1735">
                  <a:extLst>
                    <a:ext uri="{9D8B030D-6E8A-4147-A177-3AD203B41FA5}">
                      <a16:colId xmlns:a16="http://schemas.microsoft.com/office/drawing/2014/main" val="2852512750"/>
                    </a:ext>
                  </a:extLst>
                </a:gridCol>
                <a:gridCol w="1473576">
                  <a:extLst>
                    <a:ext uri="{9D8B030D-6E8A-4147-A177-3AD203B41FA5}">
                      <a16:colId xmlns:a16="http://schemas.microsoft.com/office/drawing/2014/main" val="1940380165"/>
                    </a:ext>
                  </a:extLst>
                </a:gridCol>
                <a:gridCol w="1986125">
                  <a:extLst>
                    <a:ext uri="{9D8B030D-6E8A-4147-A177-3AD203B41FA5}">
                      <a16:colId xmlns:a16="http://schemas.microsoft.com/office/drawing/2014/main" val="1695570314"/>
                    </a:ext>
                  </a:extLst>
                </a:gridCol>
              </a:tblGrid>
              <a:tr h="9515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Types of </a:t>
                      </a:r>
                      <a:r>
                        <a:rPr lang="en-IN" sz="2800" b="1" u="none" strike="noStrike" dirty="0" smtClean="0">
                          <a:effectLst/>
                        </a:rPr>
                        <a:t>Services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%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u="none" strike="noStrike" dirty="0">
                          <a:effectLst/>
                        </a:rPr>
                        <a:t>Value in</a:t>
                      </a:r>
                      <a:br>
                        <a:rPr lang="en-IN" sz="2800" b="1" u="none" strike="noStrike" dirty="0">
                          <a:effectLst/>
                        </a:rPr>
                      </a:br>
                      <a:r>
                        <a:rPr lang="en-IN" sz="2800" b="1" u="none" strike="noStrike" dirty="0">
                          <a:effectLst/>
                        </a:rPr>
                        <a:t>Lakh Crores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1559012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Financial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7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10.43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3162096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Manufacturing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20.86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587080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 dirty="0">
                          <a:effectLst/>
                        </a:rPr>
                        <a:t>Business Services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27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>
                          <a:effectLst/>
                        </a:rPr>
                        <a:t>40.23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057411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Infrastructure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12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17.88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489544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Distribution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20.86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3013369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Government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20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29.8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5303065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strike="noStrike">
                          <a:effectLst/>
                        </a:rPr>
                        <a:t>Personal Services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8.94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1394295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7379" y="2401459"/>
            <a:ext cx="7298781" cy="531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1843" y="5328244"/>
            <a:ext cx="703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IT Services</a:t>
            </a:r>
            <a:r>
              <a:rPr lang="en-IN" sz="3200" i="1" dirty="0" smtClean="0">
                <a:solidFill>
                  <a:srgbClr val="FF0000"/>
                </a:solidFill>
              </a:rPr>
              <a:t> 		         35</a:t>
            </a:r>
            <a:r>
              <a:rPr lang="en-IN" sz="3200" i="1" dirty="0">
                <a:solidFill>
                  <a:srgbClr val="FF0000"/>
                </a:solidFill>
              </a:rPr>
              <a:t>%</a:t>
            </a:r>
            <a:r>
              <a:rPr lang="en-IN" sz="3200" i="1" dirty="0" smtClean="0">
                <a:solidFill>
                  <a:srgbClr val="FF0000"/>
                </a:solidFill>
              </a:rPr>
              <a:t> 		14 </a:t>
            </a:r>
            <a:endParaRPr lang="en-IN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1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93797" y="660450"/>
            <a:ext cx="703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>
                <a:solidFill>
                  <a:srgbClr val="FF0000"/>
                </a:solidFill>
              </a:rPr>
              <a:t>IT Services</a:t>
            </a:r>
            <a:r>
              <a:rPr lang="en-IN" sz="3200" i="1" dirty="0" smtClean="0">
                <a:solidFill>
                  <a:srgbClr val="FF0000"/>
                </a:solidFill>
              </a:rPr>
              <a:t> 		         35</a:t>
            </a:r>
            <a:r>
              <a:rPr lang="en-IN" sz="3200" i="1" dirty="0">
                <a:solidFill>
                  <a:srgbClr val="FF0000"/>
                </a:solidFill>
              </a:rPr>
              <a:t>%</a:t>
            </a:r>
            <a:r>
              <a:rPr lang="en-IN" sz="3200" i="1" dirty="0" smtClean="0">
                <a:solidFill>
                  <a:srgbClr val="FF0000"/>
                </a:solidFill>
              </a:rPr>
              <a:t> 		14 </a:t>
            </a:r>
            <a:endParaRPr lang="en-IN" sz="3200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97" y="1959428"/>
            <a:ext cx="849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My Company:</a:t>
            </a:r>
          </a:p>
          <a:p>
            <a:r>
              <a:rPr lang="en-IN" sz="3200" i="1" dirty="0" smtClean="0">
                <a:solidFill>
                  <a:srgbClr val="0070C0"/>
                </a:solidFill>
              </a:rPr>
              <a:t>0.001% Market 		100 Crore company</a:t>
            </a:r>
            <a:endParaRPr lang="en-IN" sz="3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8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0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Introduction: Role of services to IE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8045" y="1480456"/>
            <a:ext cx="11791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Employment (Job Creation):</a:t>
            </a:r>
          </a:p>
          <a:p>
            <a:endParaRPr lang="en-IN" sz="3200" b="1" dirty="0" smtClean="0"/>
          </a:p>
          <a:p>
            <a:r>
              <a:rPr lang="en-IN" sz="3200" dirty="0" smtClean="0"/>
              <a:t>Out of 100 Jobs in the market, how many are Jobs (direct or indirect) are for service industry?</a:t>
            </a:r>
          </a:p>
          <a:p>
            <a:endParaRPr lang="en-IN" sz="3200" dirty="0"/>
          </a:p>
          <a:p>
            <a:r>
              <a:rPr lang="en-IN" sz="3200" dirty="0" smtClean="0"/>
              <a:t>Example: </a:t>
            </a:r>
            <a:r>
              <a:rPr lang="en-IN" sz="3200" i="1" dirty="0" smtClean="0"/>
              <a:t>No: of employs of TCS, IRCTC, Emirates Fly. …………..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13036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710139"/>
            <a:ext cx="3589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Stages of Economic Activity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69" y="1171804"/>
            <a:ext cx="8939030" cy="4708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3157" y="5880148"/>
            <a:ext cx="5840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H</a:t>
            </a:r>
            <a:r>
              <a:rPr lang="en-IN" sz="3600" dirty="0" smtClean="0"/>
              <a:t>ierarchy of economic activity</a:t>
            </a:r>
            <a:endParaRPr lang="en-IN" sz="3600" dirty="0"/>
          </a:p>
        </p:txBody>
      </p:sp>
      <p:sp>
        <p:nvSpPr>
          <p:cNvPr id="6" name="Right Brace 5"/>
          <p:cNvSpPr/>
          <p:nvPr/>
        </p:nvSpPr>
        <p:spPr>
          <a:xfrm>
            <a:off x="8273143" y="953758"/>
            <a:ext cx="1384663" cy="258500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618514" y="1506583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High paying JOBS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915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49462" y="875602"/>
            <a:ext cx="7562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Distribution of U.S. Employment by Industry, 2014.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01" y="1543186"/>
            <a:ext cx="7269616" cy="51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49461" y="875602"/>
            <a:ext cx="11816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Distribution of Indian / (country of your choice) Employment by Industry, 2022.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4138" y="2299063"/>
            <a:ext cx="1067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Assignment:</a:t>
            </a:r>
          </a:p>
          <a:p>
            <a:r>
              <a:rPr lang="en-IN" sz="2400" dirty="0" smtClean="0"/>
              <a:t>One short paragraph on Service Job market and distribution of Jobs (Employment) in Indian or any country of your choice.</a:t>
            </a:r>
          </a:p>
          <a:p>
            <a:endParaRPr lang="en-IN" sz="2400" dirty="0"/>
          </a:p>
          <a:p>
            <a:r>
              <a:rPr lang="en-IN" sz="2400" i="1" dirty="0" smtClean="0"/>
              <a:t>Do not just write a “Premise”, there should be premise indicator (conclusions or explanation i.e. supporting your premise with reasons / warrant)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56431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57515" y="1485203"/>
            <a:ext cx="7558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All economies are service economies.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7" y="2569028"/>
            <a:ext cx="113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Service Industry is the highest contributor to global and regional economy </a:t>
            </a:r>
            <a:r>
              <a:rPr lang="en-IN" sz="2800" i="1" dirty="0" smtClean="0">
                <a:solidFill>
                  <a:srgbClr val="FF0000"/>
                </a:solidFill>
              </a:rPr>
              <a:t>because</a:t>
            </a:r>
            <a:r>
              <a:rPr lang="en-IN" sz="2800" i="1" dirty="0" smtClean="0"/>
              <a:t> of growing demand for better consumer experience.  </a:t>
            </a:r>
            <a:endParaRPr lang="en-IN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7" y="3984171"/>
            <a:ext cx="113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Service Industry is the highest contributor to global and regional economy </a:t>
            </a:r>
            <a:r>
              <a:rPr lang="en-IN" sz="2800" i="1" dirty="0" smtClean="0">
                <a:solidFill>
                  <a:srgbClr val="FF0000"/>
                </a:solidFill>
              </a:rPr>
              <a:t>because</a:t>
            </a:r>
            <a:r>
              <a:rPr lang="en-IN" sz="2800" i="1" dirty="0" smtClean="0"/>
              <a:t> it has seen an increased growth of 3.17% compared to last year.  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5341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 </a:t>
            </a:r>
            <a:r>
              <a:rPr lang="en-US" sz="2800" i="1" dirty="0" smtClean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40" y="1487771"/>
            <a:ext cx="45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Retailer is selling GOODS / PRODUCTS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85165" y="1857103"/>
            <a:ext cx="4258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 smtClean="0"/>
              <a:t>Free home delivery of purchased goods within an hour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From Consumer’s perspective</a:t>
            </a:r>
          </a:p>
          <a:p>
            <a:r>
              <a:rPr lang="en-IN" sz="3200" i="1" dirty="0" smtClean="0"/>
              <a:t>(B2C)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427194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 </a:t>
            </a:r>
            <a:r>
              <a:rPr lang="en-US" sz="2800" i="1" dirty="0" smtClean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487771"/>
            <a:ext cx="57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Retailer using IT software / Internet for quick transactions 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62949" y="1857103"/>
            <a:ext cx="4580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 smtClean="0"/>
              <a:t>Continuous support from software team &amp; ISP provider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From Retailers perspective</a:t>
            </a:r>
          </a:p>
          <a:p>
            <a:r>
              <a:rPr lang="en-IN" sz="3200" i="1" dirty="0" smtClean="0"/>
              <a:t>(B2B)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76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9269" y="97536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Consolas" panose="020B0609020204030204" pitchFamily="49" charset="0"/>
              </a:rPr>
              <a:t>September 2022</a:t>
            </a:r>
            <a:endParaRPr lang="en-IN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268" y="2634734"/>
            <a:ext cx="10441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dirty="0" smtClean="0">
                <a:solidFill>
                  <a:srgbClr val="FF0000"/>
                </a:solidFill>
                <a:effectLst/>
                <a:latin typeface="Roboto"/>
              </a:rPr>
              <a:t>India Became the World’s Fifth-largest Economy</a:t>
            </a:r>
            <a:endParaRPr lang="en-US" sz="2800" b="0" i="1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268" y="3818709"/>
            <a:ext cx="151996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USA</a:t>
            </a:r>
          </a:p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China</a:t>
            </a:r>
          </a:p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Japan</a:t>
            </a:r>
          </a:p>
          <a:p>
            <a:r>
              <a:rPr lang="en-US" sz="2400" b="1" i="0" dirty="0" smtClean="0">
                <a:solidFill>
                  <a:srgbClr val="222222"/>
                </a:solidFill>
                <a:effectLst/>
                <a:latin typeface="Faustina"/>
              </a:rPr>
              <a:t>Germany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Faustina"/>
              </a:rPr>
              <a:t>INDIA</a:t>
            </a:r>
          </a:p>
          <a:p>
            <a:r>
              <a:rPr lang="en-US" sz="2400" b="1" dirty="0" smtClean="0">
                <a:solidFill>
                  <a:srgbClr val="222222"/>
                </a:solidFill>
                <a:latin typeface="Faustina"/>
              </a:rPr>
              <a:t>Britain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694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694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Introduction </a:t>
            </a:r>
            <a:r>
              <a:rPr lang="en-US" sz="2800" i="1" dirty="0" smtClean="0"/>
              <a:t>Nature of Services</a:t>
            </a:r>
            <a:endParaRPr lang="en-IN" sz="2800" b="1" i="1" dirty="0"/>
          </a:p>
        </p:txBody>
      </p:sp>
      <p:sp>
        <p:nvSpPr>
          <p:cNvPr id="2" name="Rectangle 1"/>
          <p:cNvSpPr/>
          <p:nvPr/>
        </p:nvSpPr>
        <p:spPr>
          <a:xfrm>
            <a:off x="0" y="605386"/>
            <a:ext cx="765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Differences between services and operations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9" y="1857103"/>
            <a:ext cx="63341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1487771"/>
            <a:ext cx="57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Retailer purchasing shelf’s for product display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62949" y="1857103"/>
            <a:ext cx="4580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Service:</a:t>
            </a:r>
          </a:p>
          <a:p>
            <a:r>
              <a:rPr lang="en-IN" sz="2800" dirty="0" smtClean="0"/>
              <a:t>Immediate Repair / replacement from Shelf seller in case of malfunctioning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4711337"/>
            <a:ext cx="3744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From Retailers perspective 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8674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1487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4171" y="718104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Supply AND Demand</a:t>
            </a:r>
            <a:endParaRPr lang="en-I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172" y="1308436"/>
            <a:ext cx="811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Business function (or run) according to supply and demand </a:t>
            </a:r>
            <a:endParaRPr lang="en-IN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4171" y="2183590"/>
            <a:ext cx="1103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Commodity prices / Service prices are dependent upon Supply and Demand</a:t>
            </a:r>
            <a:endParaRPr lang="en-IN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37211" y="2712367"/>
            <a:ext cx="1" cy="3601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62595" y="6052457"/>
            <a:ext cx="4715691" cy="3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3050" y="609164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Price ------</a:t>
            </a:r>
            <a:r>
              <a:rPr lang="en-IN" sz="3200" dirty="0" smtClean="0">
                <a:sym typeface="Wingdings" panose="05000000000000000000" pitchFamily="2" charset="2"/>
              </a:rPr>
              <a:t>&gt;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3605" y="4013237"/>
            <a:ext cx="296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Demand -----</a:t>
            </a:r>
            <a:r>
              <a:rPr lang="en-IN" sz="3200" dirty="0">
                <a:sym typeface="Wingdings" panose="05000000000000000000" pitchFamily="2" charset="2"/>
              </a:rPr>
              <a:t>&gt;</a:t>
            </a:r>
            <a:endParaRPr lang="en-IN" sz="3200" dirty="0" smtClean="0">
              <a:sym typeface="Wingdings" panose="05000000000000000000" pitchFamily="2" charset="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41714" y="2917371"/>
            <a:ext cx="4136572" cy="30654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7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31018"/>
            <a:ext cx="9718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Case let:</a:t>
            </a:r>
          </a:p>
          <a:p>
            <a:r>
              <a:rPr lang="en-IN" sz="2800" b="1" i="1" dirty="0" smtClean="0">
                <a:solidFill>
                  <a:schemeClr val="accent5">
                    <a:lumMod val="75000"/>
                  </a:schemeClr>
                </a:solidFill>
              </a:rPr>
              <a:t>(April ~ June 2020)</a:t>
            </a:r>
          </a:p>
          <a:p>
            <a:endParaRPr lang="en-IN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b="1" u="sng" dirty="0" smtClean="0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</a:rPr>
              <a:t>Sanitizer				SPAs, Saloons, Beauty Parlours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</a:rPr>
              <a:t>Online Meetings (Tools)		Software Services</a:t>
            </a:r>
            <a:endParaRPr lang="en-IN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75016" y="1959429"/>
            <a:ext cx="0" cy="2211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0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65692"/>
              </p:ext>
            </p:extLst>
          </p:nvPr>
        </p:nvGraphicFramePr>
        <p:xfrm>
          <a:off x="366848" y="684166"/>
          <a:ext cx="9874432" cy="509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309">
                  <a:extLst>
                    <a:ext uri="{9D8B030D-6E8A-4147-A177-3AD203B41FA5}">
                      <a16:colId xmlns:a16="http://schemas.microsoft.com/office/drawing/2014/main" val="3650665160"/>
                    </a:ext>
                  </a:extLst>
                </a:gridCol>
                <a:gridCol w="2419062">
                  <a:extLst>
                    <a:ext uri="{9D8B030D-6E8A-4147-A177-3AD203B41FA5}">
                      <a16:colId xmlns:a16="http://schemas.microsoft.com/office/drawing/2014/main" val="692684398"/>
                    </a:ext>
                  </a:extLst>
                </a:gridCol>
                <a:gridCol w="2098462">
                  <a:extLst>
                    <a:ext uri="{9D8B030D-6E8A-4147-A177-3AD203B41FA5}">
                      <a16:colId xmlns:a16="http://schemas.microsoft.com/office/drawing/2014/main" val="120360919"/>
                    </a:ext>
                  </a:extLst>
                </a:gridCol>
                <a:gridCol w="2156753">
                  <a:extLst>
                    <a:ext uri="{9D8B030D-6E8A-4147-A177-3AD203B41FA5}">
                      <a16:colId xmlns:a16="http://schemas.microsoft.com/office/drawing/2014/main" val="2467501707"/>
                    </a:ext>
                  </a:extLst>
                </a:gridCol>
                <a:gridCol w="1573846">
                  <a:extLst>
                    <a:ext uri="{9D8B030D-6E8A-4147-A177-3AD203B41FA5}">
                      <a16:colId xmlns:a16="http://schemas.microsoft.com/office/drawing/2014/main" val="2152564731"/>
                    </a:ext>
                  </a:extLst>
                </a:gridCol>
              </a:tblGrid>
              <a:tr h="51598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Sanitizer</a:t>
                      </a:r>
                      <a:endParaRPr lang="en-IN" sz="4000" b="0" i="0" u="none" strike="noStrike" dirty="0">
                        <a:solidFill>
                          <a:srgbClr val="2F559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64504"/>
                  </a:ext>
                </a:extLst>
              </a:tr>
              <a:tr h="6693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Months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Sales</a:t>
                      </a:r>
                      <a:br>
                        <a:rPr lang="en-IN" sz="2400" b="1" u="none" strike="noStrike" dirty="0">
                          <a:effectLst/>
                        </a:rPr>
                      </a:br>
                      <a:r>
                        <a:rPr lang="en-IN" sz="2400" b="1" u="none" strike="noStrike" dirty="0">
                          <a:effectLst/>
                        </a:rPr>
                        <a:t>(million units)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Consumption</a:t>
                      </a:r>
                      <a:br>
                        <a:rPr lang="en-IN" sz="2400" b="1" u="none" strike="noStrike" dirty="0">
                          <a:effectLst/>
                        </a:rPr>
                      </a:br>
                      <a:r>
                        <a:rPr lang="en-IN" sz="2400" b="1" u="none" strike="noStrike" dirty="0">
                          <a:effectLst/>
                        </a:rPr>
                        <a:t>(lakh </a:t>
                      </a:r>
                      <a:r>
                        <a:rPr lang="en-IN" sz="2400" b="1" u="none" strike="noStrike" dirty="0" smtClean="0">
                          <a:effectLst/>
                        </a:rPr>
                        <a:t>Litres)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Supply</a:t>
                      </a:r>
                      <a:br>
                        <a:rPr lang="en-IN" sz="2400" b="1" u="none" strike="noStrike" dirty="0">
                          <a:effectLst/>
                        </a:rPr>
                      </a:br>
                      <a:r>
                        <a:rPr lang="en-IN" sz="2400" b="1" u="none" strike="noStrike" dirty="0" smtClean="0">
                          <a:effectLst/>
                        </a:rPr>
                        <a:t>(Litres) 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Demand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85028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Oct-19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9.95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1.005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73933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Dec-19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1.002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1560110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Jan-20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1.000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0361263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Feb-20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0.999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7959083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Mar-20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0.999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92332844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Apr-20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1.10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3003132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May-20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10.01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1.30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6776332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Jun-20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10.02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1.80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5867039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Jul-20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1.54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5957857"/>
                  </a:ext>
                </a:extLst>
              </a:tr>
              <a:tr h="3346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Aug-20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20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1.05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77621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008" y="5935272"/>
            <a:ext cx="1182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</a:rPr>
              <a:t>Discuss product pricing subject to demand and supply (month wise)?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840" y="1393371"/>
            <a:ext cx="11469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Exercise:</a:t>
            </a:r>
          </a:p>
          <a:p>
            <a:r>
              <a:rPr lang="en-IN" sz="2800" i="1" dirty="0" smtClean="0"/>
              <a:t>Illustrate the same for “Online Meeting Tools” </a:t>
            </a:r>
          </a:p>
          <a:p>
            <a:r>
              <a:rPr lang="en-IN" sz="2800" i="1" dirty="0" smtClean="0"/>
              <a:t>(Sales of MST / Zoom / Google Meet etc. Subscriptions / Licences ……. Pre Covid, During Covid and Post Covid) </a:t>
            </a:r>
          </a:p>
          <a:p>
            <a:endParaRPr lang="en-IN" sz="2800" i="1" dirty="0"/>
          </a:p>
          <a:p>
            <a:r>
              <a:rPr lang="en-IN" sz="2800" i="1" dirty="0" smtClean="0"/>
              <a:t>What impact did it create for Software Services during those period?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4341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2673530" y="788516"/>
            <a:ext cx="5393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</a:rPr>
              <a:t>SPAs, Saloons, Beauty Parlours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5" y="1837509"/>
            <a:ext cx="1048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Case let of the above mentioned services in terms of Demand, Supply, Resources and most important “Customer Participation” </a:t>
            </a:r>
            <a:endParaRPr lang="en-IN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2673530" y="3690407"/>
            <a:ext cx="1203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i="1" dirty="0" smtClean="0">
                <a:solidFill>
                  <a:schemeClr val="accent5">
                    <a:lumMod val="75000"/>
                  </a:schemeClr>
                </a:solidFill>
              </a:rPr>
              <a:t>Banks</a:t>
            </a:r>
            <a:endParaRPr lang="en-IN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5" y="4881584"/>
            <a:ext cx="1048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How much did “Customer Participation” impact Banking Services (as compared to offline banking) 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64360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-2" y="936563"/>
            <a:ext cx="6705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1. Customer Participation </a:t>
            </a:r>
            <a:r>
              <a:rPr lang="en-IN" sz="2800" i="1" dirty="0" smtClean="0"/>
              <a:t>(page 13 &amp; 14)</a:t>
            </a:r>
            <a:endParaRPr lang="en-IN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-43544" y="1825211"/>
            <a:ext cx="11956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2. Simultaneity </a:t>
            </a:r>
            <a:r>
              <a:rPr lang="en-IN" sz="2800" i="1" dirty="0" smtClean="0"/>
              <a:t>(page 14): </a:t>
            </a:r>
            <a:r>
              <a:rPr lang="en-US" sz="2800" i="1" dirty="0">
                <a:solidFill>
                  <a:srgbClr val="0070C0"/>
                </a:solidFill>
              </a:rPr>
              <a:t>The fact that services are created and consumed simultaneously and, thus, cannot be stored is a critical feature in the management of services</a:t>
            </a:r>
            <a:r>
              <a:rPr lang="en-US" sz="2800" i="1" dirty="0" smtClean="0">
                <a:solidFill>
                  <a:srgbClr val="0070C0"/>
                </a:solidFill>
              </a:rPr>
              <a:t>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>
                <a:solidFill>
                  <a:srgbClr val="0070C0"/>
                </a:solidFill>
              </a:rPr>
              <a:t>Example: Qatar World Cup 2022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" y="4437409"/>
            <a:ext cx="11956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3. Perishability </a:t>
            </a:r>
            <a:r>
              <a:rPr lang="en-IN" sz="2800" i="1" dirty="0" smtClean="0"/>
              <a:t>(page 14): </a:t>
            </a:r>
            <a:r>
              <a:rPr lang="en-US" sz="2800" i="1" dirty="0">
                <a:solidFill>
                  <a:srgbClr val="0070C0"/>
                </a:solidFill>
              </a:rPr>
              <a:t>A service is a perishable commodity.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>
                <a:solidFill>
                  <a:srgbClr val="0070C0"/>
                </a:solidFill>
              </a:rPr>
              <a:t>Example: Hotel occupancy, footfall during weekends</a:t>
            </a:r>
          </a:p>
          <a:p>
            <a:r>
              <a:rPr lang="en-US" sz="2800" i="1" dirty="0" smtClean="0">
                <a:solidFill>
                  <a:srgbClr val="0070C0"/>
                </a:solidFill>
              </a:rPr>
              <a:t>                 Ticket pricing for IPL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0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-3" y="936563"/>
            <a:ext cx="11956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4. Intangibility </a:t>
            </a:r>
            <a:r>
              <a:rPr lang="en-IN" sz="2800" i="1" dirty="0" smtClean="0"/>
              <a:t>(page 15): </a:t>
            </a:r>
            <a:r>
              <a:rPr lang="en-US" sz="2800" i="1" dirty="0">
                <a:solidFill>
                  <a:srgbClr val="0070C0"/>
                </a:solidFill>
              </a:rPr>
              <a:t>Services are ideas and concepts; products are things. Therefore, it follows that service innovations are not patentable</a:t>
            </a:r>
            <a:r>
              <a:rPr lang="en-US" sz="2800" i="1" dirty="0" smtClean="0">
                <a:solidFill>
                  <a:srgbClr val="0070C0"/>
                </a:solidFill>
              </a:rPr>
              <a:t>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>
                <a:solidFill>
                  <a:srgbClr val="0070C0"/>
                </a:solidFill>
              </a:rPr>
              <a:t>Example: Franchising (Eatery, Software Services)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165788"/>
            <a:ext cx="1195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5. Heterogeneity </a:t>
            </a:r>
            <a:r>
              <a:rPr lang="en-IN" sz="2800" i="1" dirty="0" smtClean="0"/>
              <a:t>(page 15): </a:t>
            </a:r>
            <a:r>
              <a:rPr lang="en-US" sz="2800" i="1" dirty="0">
                <a:solidFill>
                  <a:srgbClr val="0070C0"/>
                </a:solidFill>
              </a:rPr>
              <a:t>The combination of the intangible nature of services and the customer as a participant in the service delivery system results in variation of service from customer to customer.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>
                <a:solidFill>
                  <a:srgbClr val="0070C0"/>
                </a:solidFill>
              </a:rPr>
              <a:t>Example: Automobile companies (proactively) recalling defective (minor) products (cars) and getting it repaired or serviced free of cost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10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-3" y="936563"/>
            <a:ext cx="11956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6</a:t>
            </a:r>
            <a:r>
              <a:rPr lang="en-IN" sz="2800" b="1" dirty="0" smtClean="0"/>
              <a:t>. Non Transferrable Ownership </a:t>
            </a:r>
            <a:r>
              <a:rPr lang="en-IN" sz="2800" i="1" dirty="0" smtClean="0"/>
              <a:t>(page 16): </a:t>
            </a:r>
            <a:r>
              <a:rPr lang="en-US" sz="2800" i="1" dirty="0">
                <a:solidFill>
                  <a:srgbClr val="0070C0"/>
                </a:solidFill>
              </a:rPr>
              <a:t>From a marketing perspective, services, unlike goods, do not involve transfer of ownership. If customers do not receive ownership when they purchase a service, then what are they buying?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>
                <a:solidFill>
                  <a:srgbClr val="0070C0"/>
                </a:solidFill>
              </a:rPr>
              <a:t>Example: I have purchased a device for faster network connectivity, but experiencing same issues of frequents dropping of calls / connectivity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1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75847"/>
              </p:ext>
            </p:extLst>
          </p:nvPr>
        </p:nvGraphicFramePr>
        <p:xfrm>
          <a:off x="359229" y="2083231"/>
          <a:ext cx="10515600" cy="3444240"/>
        </p:xfrm>
        <a:graphic>
          <a:graphicData uri="http://schemas.openxmlformats.org/drawingml/2006/table">
            <a:tbl>
              <a:tblPr/>
              <a:tblGrid>
                <a:gridCol w="703217">
                  <a:extLst>
                    <a:ext uri="{9D8B030D-6E8A-4147-A177-3AD203B41FA5}">
                      <a16:colId xmlns:a16="http://schemas.microsoft.com/office/drawing/2014/main" val="2809568748"/>
                    </a:ext>
                  </a:extLst>
                </a:gridCol>
                <a:gridCol w="1633583">
                  <a:extLst>
                    <a:ext uri="{9D8B030D-6E8A-4147-A177-3AD203B41FA5}">
                      <a16:colId xmlns:a16="http://schemas.microsoft.com/office/drawing/2014/main" val="117793033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450506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699295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932675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20545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1786927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581539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56849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Rank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2022 (Billions)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</a:rPr>
                        <a:t>2026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United States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20,893.75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22,997.50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25,346.81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26,695.15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27,745.53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28,790.40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29,855.87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China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14,862.56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17,458.04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19,911.59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21,865.48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23,617.43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25,353.05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27,171.94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7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Japan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5,040.11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4,937.42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4,912.15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5,291.35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5,527.69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5,820.00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6,063.32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0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3,843.34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4,225.92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4,256.54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4,564.78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4,786.67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4,985.45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5,177.01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46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India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2,667.69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3,177.92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3,534.74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3,893.67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4,270.77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4,681.95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5,100.70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7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hlinkClick r:id="rId2"/>
                        </a:rPr>
                        <a:t>United Kingdom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2,758.87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3,187.63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3,376.00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3,686.94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3,914.82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4,131.68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4,345.97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6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hlinkClick r:id="rId3"/>
                        </a:rPr>
                        <a:t>France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2,621.96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2,935.49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2,936.70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3,086.23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3,227.51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3,366.29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3,495.89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5336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9229" y="1397234"/>
            <a:ext cx="6383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$ 103.86 trillion as on 2022</a:t>
            </a:r>
            <a:endParaRPr lang="en-IN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26426" y="5925974"/>
            <a:ext cx="1183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GDP: 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total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all the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goods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produced in a country in </a:t>
            </a:r>
            <a:r>
              <a:rPr lang="en-US" sz="2400" b="0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US" sz="2400" b="0" i="1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year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1196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Characteristics of Service Operation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159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82879" y="523220"/>
            <a:ext cx="11834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The service package is defined as a bundle of goods and services with information that is provided in some environment. </a:t>
            </a:r>
            <a:endParaRPr lang="en-IN" sz="2400" i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46" y="1109389"/>
            <a:ext cx="5581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0070C0"/>
                </a:solidFill>
              </a:rPr>
              <a:t>Example : Logistic Services (SCM)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Coronavirus Lockdown: Stranded Trucks Across India Another Body Blow To A  Battered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0" y="1903913"/>
            <a:ext cx="8149287" cy="458397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290510"/>
            <a:ext cx="969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Supporting Facility</a:t>
            </a:r>
            <a:r>
              <a:rPr lang="en-IN" sz="2400" dirty="0" smtClean="0"/>
              <a:t> : </a:t>
            </a:r>
            <a:r>
              <a:rPr lang="en-IN" sz="2400" dirty="0"/>
              <a:t>Physical resources i.e. </a:t>
            </a:r>
            <a:r>
              <a:rPr lang="en-IN" sz="2400" i="1" dirty="0"/>
              <a:t>Fleet of vehicles, Parking Area</a:t>
            </a:r>
          </a:p>
        </p:txBody>
      </p:sp>
    </p:spTree>
    <p:extLst>
      <p:ext uri="{BB962C8B-B14F-4D97-AF65-F5344CB8AC3E}">
        <p14:creationId xmlns:p14="http://schemas.microsoft.com/office/powerpoint/2010/main" val="21453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0070C0"/>
                </a:solidFill>
              </a:rPr>
              <a:t>Example : Logistic Services (SCM)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Facilitating Goods</a:t>
            </a:r>
            <a:r>
              <a:rPr lang="en-IN" sz="2400" dirty="0" smtClean="0"/>
              <a:t>: Material purchased or consumed by buyers i.e. Packing boxes, Trolleys, hand pallet trucks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" y="2365577"/>
            <a:ext cx="3519009" cy="3389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2888797"/>
            <a:ext cx="3570978" cy="3472013"/>
          </a:xfrm>
          <a:prstGeom prst="rect">
            <a:avLst/>
          </a:prstGeom>
        </p:spPr>
      </p:pic>
      <p:pic>
        <p:nvPicPr>
          <p:cNvPr id="3074" name="Picture 2" descr="Various Types of Packaging Materials Used in Industr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1909295"/>
            <a:ext cx="5007591" cy="38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0070C0"/>
                </a:solidFill>
              </a:rPr>
              <a:t>Example : Logistic Services (SCM)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Information</a:t>
            </a:r>
            <a:r>
              <a:rPr lang="en-IN" sz="2400" dirty="0" smtClean="0"/>
              <a:t>: </a:t>
            </a:r>
            <a:r>
              <a:rPr lang="en-US" sz="2400" dirty="0"/>
              <a:t>Data that is available from the customer or provider to enable efficient and customized </a:t>
            </a:r>
            <a:r>
              <a:rPr lang="en-US" sz="2400" dirty="0" smtClean="0"/>
              <a:t>service i.e. Loading / Unloading time, Real Time Monitoring or tracking of transport vehicles</a:t>
            </a:r>
            <a:endParaRPr lang="en-IN" sz="2400" dirty="0"/>
          </a:p>
        </p:txBody>
      </p:sp>
      <p:pic>
        <p:nvPicPr>
          <p:cNvPr id="2050" name="Picture 2" descr="From vehicles to pets - the story of an IoT startup that can track  'everything that moves' - Expres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09" y="2246811"/>
            <a:ext cx="6880952" cy="42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0070C0"/>
                </a:solidFill>
              </a:rPr>
              <a:t>Example : Logistic Services (SCM)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Explicit Services</a:t>
            </a:r>
            <a:r>
              <a:rPr lang="en-IN" sz="2400" dirty="0" smtClean="0"/>
              <a:t>: </a:t>
            </a:r>
            <a:r>
              <a:rPr lang="en-US" sz="2400" dirty="0" smtClean="0"/>
              <a:t>Benefits </a:t>
            </a:r>
            <a:r>
              <a:rPr lang="en-US" sz="2400" dirty="0"/>
              <a:t>that are readily observable </a:t>
            </a:r>
            <a:r>
              <a:rPr lang="en-US" sz="2400" dirty="0" smtClean="0"/>
              <a:t>i.e. Trained professionals taking care from packing – Loading to vehicle – Movement of Goods – Timely delivery</a:t>
            </a:r>
            <a:endParaRPr lang="en-IN" sz="2400" dirty="0"/>
          </a:p>
        </p:txBody>
      </p:sp>
      <p:pic>
        <p:nvPicPr>
          <p:cNvPr id="4098" name="Picture 2" descr="Goods Loading and Unloading Services in Chunabhatti Road,, Ghaziabad,  Bhagwati Cargo Packers &amp; Movers | ID: 9890066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65" y="2470079"/>
            <a:ext cx="4219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ckers &amp; Movers | Full Service Moving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8" y="2470079"/>
            <a:ext cx="3437577" cy="229350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Unpack and Stay Organized When Moving to a New House - Firemen Mov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56" y="4041220"/>
            <a:ext cx="3607647" cy="235088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23220"/>
            <a:ext cx="108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 smtClean="0">
                <a:solidFill>
                  <a:srgbClr val="0070C0"/>
                </a:solidFill>
              </a:rPr>
              <a:t>Example : Logistic Services (SCM)</a:t>
            </a:r>
            <a:endParaRPr lang="en-IN" sz="2800" i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290510"/>
            <a:ext cx="120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Implicit Services</a:t>
            </a:r>
            <a:r>
              <a:rPr lang="en-IN" sz="2400" dirty="0" smtClean="0"/>
              <a:t>: </a:t>
            </a:r>
            <a:r>
              <a:rPr lang="en-US" sz="2400" dirty="0"/>
              <a:t>Psychological benefits that the customer may sense </a:t>
            </a:r>
            <a:r>
              <a:rPr lang="en-US" sz="2400" dirty="0" smtClean="0"/>
              <a:t>or experience i.e. Value to the customers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66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Package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61852" y="1760195"/>
            <a:ext cx="10580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 service package is a bundle of explicit and implicit benefits performed with a supporting facility and using facilitated goods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32411" y="4911634"/>
            <a:ext cx="5643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Brainstorming Vs Data Analysis</a:t>
            </a:r>
          </a:p>
          <a:p>
            <a:r>
              <a:rPr lang="en-US" dirty="0" smtClean="0"/>
              <a:t>(What do customers buy, Should I do brainstorming or analyze historical data)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829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0320" y="1986260"/>
            <a:ext cx="5564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i="1" dirty="0" smtClean="0">
                <a:solidFill>
                  <a:srgbClr val="0070C0"/>
                </a:solidFill>
              </a:rPr>
              <a:t>Encounter</a:t>
            </a:r>
            <a:endParaRPr lang="en-IN" sz="8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pic>
        <p:nvPicPr>
          <p:cNvPr id="1026" name="Picture 2" descr="33,036 Encounter Images, Stock Photos &amp; Vector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4" y="2891881"/>
            <a:ext cx="3714750" cy="2667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ry Couple Walking in the Street after Argument Stock Photo - Image of  arguing, city: 1365823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65" y="1577818"/>
            <a:ext cx="3896833" cy="281302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ry Couple Having a Fight in the City Stock Image - Image of female,  lovers: 1611691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682" y="201285"/>
            <a:ext cx="3727232" cy="26905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59228" y="1397234"/>
            <a:ext cx="69908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$ 103.86 trillion as on 2022</a:t>
            </a: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World's GDP is $ 103,860.00 billion as on 2022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400" b="1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India’s 2022 GDP is $3535 billion</a:t>
            </a: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India’s 2022 GDP is $3.535 trillion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India’s GDP is 248 lakh crores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400" b="1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77926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pic>
        <p:nvPicPr>
          <p:cNvPr id="11266" name="Picture 2" descr="Cartoon business man checking in at hotel room at reception, smiling  receptionist woman at front service desk with three | Can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368" y="1591490"/>
            <a:ext cx="5644335" cy="352770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6" y="648551"/>
            <a:ext cx="4568551" cy="59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8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85818"/>
            <a:ext cx="4017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00B050"/>
                </a:solidFill>
              </a:rPr>
              <a:t>Hotel Reservation</a:t>
            </a:r>
            <a:endParaRPr lang="en-IN" sz="5400" i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1201" y="1985817"/>
            <a:ext cx="2429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Check out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8739" y="1985817"/>
            <a:ext cx="2429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Hotel Stay</a:t>
            </a:r>
            <a:endParaRPr lang="en-IN" sz="5400" b="1" dirty="0">
              <a:solidFill>
                <a:srgbClr val="0070C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50920" y="2521235"/>
            <a:ext cx="1849515" cy="68349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7477496" y="2521235"/>
            <a:ext cx="1870628" cy="68349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120073" y="1717964"/>
            <a:ext cx="11647054" cy="2401454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059709" y="984746"/>
            <a:ext cx="900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Customer Experience (Explicit / Implicit)</a:t>
            </a:r>
            <a:endParaRPr lang="en-IN" sz="4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0582" y="4387272"/>
            <a:ext cx="19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1</a:t>
            </a:r>
            <a:r>
              <a:rPr lang="en-US" sz="3200" i="1" baseline="30000" dirty="0" smtClean="0"/>
              <a:t>st</a:t>
            </a:r>
            <a:r>
              <a:rPr lang="en-US" sz="3200" i="1" dirty="0" smtClean="0"/>
              <a:t> Encounter</a:t>
            </a:r>
            <a:endParaRPr lang="en-IN" sz="3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28739" y="4387272"/>
            <a:ext cx="19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2</a:t>
            </a:r>
            <a:r>
              <a:rPr lang="en-US" sz="3200" i="1" baseline="30000" dirty="0" smtClean="0"/>
              <a:t>nd</a:t>
            </a:r>
            <a:r>
              <a:rPr lang="en-US" sz="3200" i="1" dirty="0" smtClean="0"/>
              <a:t>  Encounter</a:t>
            </a:r>
            <a:endParaRPr lang="en-IN" sz="3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48124" y="4387272"/>
            <a:ext cx="19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3</a:t>
            </a:r>
            <a:r>
              <a:rPr lang="en-US" sz="3200" i="1" baseline="30000" dirty="0" smtClean="0"/>
              <a:t>rd</a:t>
            </a:r>
            <a:r>
              <a:rPr lang="en-US" sz="3200" i="1" dirty="0" smtClean="0"/>
              <a:t>  Encounter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0538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309" y="523220"/>
            <a:ext cx="1135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Role of Technology in Service Encounter</a:t>
            </a:r>
            <a:endParaRPr lang="en-IN" sz="3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187641"/>
            <a:ext cx="10243127" cy="50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309" y="523220"/>
            <a:ext cx="1135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Importance of Encounters</a:t>
            </a:r>
            <a:endParaRPr lang="en-IN" sz="3200" i="1" dirty="0"/>
          </a:p>
        </p:txBody>
      </p:sp>
      <p:sp>
        <p:nvSpPr>
          <p:cNvPr id="2" name="Rectangle 1"/>
          <p:cNvSpPr/>
          <p:nvPr/>
        </p:nvSpPr>
        <p:spPr>
          <a:xfrm>
            <a:off x="212436" y="1664539"/>
            <a:ext cx="112683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During Encounters, The </a:t>
            </a:r>
            <a:r>
              <a:rPr lang="en-US" sz="4000" dirty="0"/>
              <a:t>interaction, which defines the quality of the service in the mind of the customer, is called a “</a:t>
            </a:r>
            <a:r>
              <a:rPr lang="en-US" sz="4000" i="1" dirty="0">
                <a:solidFill>
                  <a:srgbClr val="FF0000"/>
                </a:solidFill>
              </a:rPr>
              <a:t>moment of truth</a:t>
            </a:r>
            <a:r>
              <a:rPr lang="en-US" sz="4000" dirty="0"/>
              <a:t>.” </a:t>
            </a:r>
            <a:r>
              <a:rPr lang="en-US" sz="4000" dirty="0" smtClean="0"/>
              <a:t>Often a brief </a:t>
            </a:r>
            <a:r>
              <a:rPr lang="en-US" sz="4000" dirty="0"/>
              <a:t>encounter is a moment in time when the customer is evaluating the service and forming an opinion of its </a:t>
            </a:r>
            <a:r>
              <a:rPr lang="en-US" sz="4000" dirty="0" smtClean="0"/>
              <a:t>quality.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732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Service Encounter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602734"/>
            <a:ext cx="7215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The Service Encounter </a:t>
            </a:r>
            <a:r>
              <a:rPr lang="en-IN" sz="2800" dirty="0" smtClean="0">
                <a:solidFill>
                  <a:srgbClr val="0070C0"/>
                </a:solidFill>
              </a:rPr>
              <a:t>Triad </a:t>
            </a:r>
            <a:r>
              <a:rPr lang="en-IN" sz="1400" i="1" dirty="0" smtClean="0"/>
              <a:t>(page 98)</a:t>
            </a:r>
            <a:endParaRPr lang="en-IN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36" y="1125954"/>
            <a:ext cx="8091053" cy="54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Service-Dominant</a:t>
            </a:r>
            <a:r>
              <a:rPr lang="en-US" sz="2800" b="1" spc="230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Logic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27017" y="1826512"/>
            <a:ext cx="10755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Focusing on the customer and serving his or her needs is the basis for a </a:t>
            </a:r>
            <a:r>
              <a:rPr lang="en-US" sz="3600" b="1" dirty="0"/>
              <a:t>service-dominant</a:t>
            </a:r>
            <a:r>
              <a:rPr lang="en-US" sz="3600" dirty="0"/>
              <a:t> logic that is an alternative to the traditional goods-centered paradigm.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43884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Service-Dominant</a:t>
            </a:r>
            <a:r>
              <a:rPr lang="en-US" sz="2800" b="1" spc="230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Logic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780363" y="1075900"/>
            <a:ext cx="481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https://www.youtube.com/watch?v=KAKNEiCPiYI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363" y="1546162"/>
            <a:ext cx="529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YouTube Sans"/>
              </a:rPr>
              <a:t>Top 5 Best Split AC [ Air Conditioners ] in 2022</a:t>
            </a: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363" y="2670295"/>
            <a:ext cx="500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https://www.youtube.com/watch?v=rXMbQxdq_ps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363" y="3228481"/>
            <a:ext cx="11063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YouTube Sans"/>
              </a:rPr>
              <a:t>Mandatory Facilities for hotel guest in a 5 star hotel? Mandatory or basic facilities and amenities/</a:t>
            </a: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363" y="4838731"/>
            <a:ext cx="11315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https://learn.jatanshah.in/dashboard-g/?gclid=CjwKCAiAk--dBhABEiwAchIwkcLpk_tMl1J7vJ3yZ2zjgi88avNpI52W0S2L4f-mztXt9evXM7nXvRoCRMwQAvD_BwE</a:t>
            </a:r>
          </a:p>
        </p:txBody>
      </p:sp>
    </p:spTree>
    <p:extLst>
      <p:ext uri="{BB962C8B-B14F-4D97-AF65-F5344CB8AC3E}">
        <p14:creationId xmlns:p14="http://schemas.microsoft.com/office/powerpoint/2010/main" val="4245181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Service-Dominant</a:t>
            </a:r>
            <a:r>
              <a:rPr lang="en-US" sz="2800" b="1" spc="230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Logic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6" y="1262606"/>
            <a:ext cx="10233900" cy="3727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069" y="5712823"/>
            <a:ext cx="229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Page 11 of text book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479220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Service-Dominant</a:t>
            </a:r>
            <a:r>
              <a:rPr lang="en-US" sz="2800" b="1" spc="230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n-US" sz="2800" b="1" dirty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Logic</a:t>
            </a:r>
            <a:endParaRPr lang="en-IN" sz="2800" dirty="0"/>
          </a:p>
        </p:txBody>
      </p:sp>
      <p:pic>
        <p:nvPicPr>
          <p:cNvPr id="1026" name="Picture 2" descr="https://sp-ao.shortpixel.ai/client/to_webp,q_glossy,ret_img,w_1024,h_631/https:/intelligente-organisationen.de/wp-content/uploads/2020/08/Service-Dominant-Logic-Loops-1024x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4" y="523220"/>
            <a:ext cx="7647304" cy="4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1004" y="5758793"/>
            <a:ext cx="595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https://intelligente-organisationen.de/service-dominant-logic</a:t>
            </a:r>
          </a:p>
        </p:txBody>
      </p:sp>
    </p:spTree>
    <p:extLst>
      <p:ext uri="{BB962C8B-B14F-4D97-AF65-F5344CB8AC3E}">
        <p14:creationId xmlns:p14="http://schemas.microsoft.com/office/powerpoint/2010/main" val="2045649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Elements of Service Delivery System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52846" y="1776550"/>
            <a:ext cx="108770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Explain briefly elements of Service Delivery System?</a:t>
            </a:r>
          </a:p>
          <a:p>
            <a:endParaRPr lang="en-IN" sz="4000" dirty="0" smtClean="0"/>
          </a:p>
          <a:p>
            <a:pPr algn="ctr"/>
            <a:r>
              <a:rPr lang="en-IN" sz="4000" dirty="0" smtClean="0"/>
              <a:t>OR</a:t>
            </a:r>
          </a:p>
          <a:p>
            <a:endParaRPr lang="en-IN" sz="4000" dirty="0" smtClean="0"/>
          </a:p>
          <a:p>
            <a:r>
              <a:rPr lang="en-IN" sz="4000" dirty="0" smtClean="0"/>
              <a:t>Short notes on “Service Delivery System Elements”?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675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GDP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248 lakh crores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20392"/>
              </p:ext>
            </p:extLst>
          </p:nvPr>
        </p:nvGraphicFramePr>
        <p:xfrm>
          <a:off x="580916" y="2296084"/>
          <a:ext cx="6519389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040">
                  <a:extLst>
                    <a:ext uri="{9D8B030D-6E8A-4147-A177-3AD203B41FA5}">
                      <a16:colId xmlns:a16="http://schemas.microsoft.com/office/drawing/2014/main" val="2879008160"/>
                    </a:ext>
                  </a:extLst>
                </a:gridCol>
                <a:gridCol w="1986376">
                  <a:extLst>
                    <a:ext uri="{9D8B030D-6E8A-4147-A177-3AD203B41FA5}">
                      <a16:colId xmlns:a16="http://schemas.microsoft.com/office/drawing/2014/main" val="3531067108"/>
                    </a:ext>
                  </a:extLst>
                </a:gridCol>
                <a:gridCol w="2291973">
                  <a:extLst>
                    <a:ext uri="{9D8B030D-6E8A-4147-A177-3AD203B41FA5}">
                      <a16:colId xmlns:a16="http://schemas.microsoft.com/office/drawing/2014/main" val="3134303689"/>
                    </a:ext>
                  </a:extLst>
                </a:gridCol>
              </a:tblGrid>
              <a:tr h="4335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3200" u="none" strike="noStrike" dirty="0">
                          <a:effectLst/>
                        </a:rPr>
                        <a:t>Contribution to GDP in %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71463"/>
                  </a:ext>
                </a:extLst>
              </a:tr>
              <a:tr h="433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Agriculture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Industry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Services</a:t>
                      </a:r>
                      <a:endParaRPr lang="en-IN" sz="3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28801646"/>
                  </a:ext>
                </a:extLst>
              </a:tr>
              <a:tr h="4335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16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>
                          <a:effectLst/>
                        </a:rPr>
                        <a:t>24</a:t>
                      </a:r>
                      <a:endParaRPr lang="en-IN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IN" sz="3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94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5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Elements of Service Delivery System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92480" y="1593669"/>
            <a:ext cx="8203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 smtClean="0"/>
              <a:t>Service Culture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 smtClean="0"/>
              <a:t>Employee Engagement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 smtClean="0"/>
              <a:t>Service Quality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 smtClean="0"/>
              <a:t>Customer Experiences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92479" y="5033997"/>
            <a:ext cx="10720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Taj Hotel, Reliance JIO, Airline Industry, Travel and Tourism, Consultancy Services etc.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498863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Elements of Service Delivery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46442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New Service Development Process Cycle</a:t>
            </a:r>
            <a:endParaRPr lang="en-IN" sz="2800" dirty="0"/>
          </a:p>
        </p:txBody>
      </p:sp>
      <p:pic>
        <p:nvPicPr>
          <p:cNvPr id="2050" name="Picture 2" descr="3 ways you can develop new services to meet customer needs - Trade Rea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72" y="636431"/>
            <a:ext cx="6506482" cy="59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0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New Service Development Process Cycle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89" y="616403"/>
            <a:ext cx="46672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6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New Service Development Process Cycle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57" y="987742"/>
            <a:ext cx="8879886" cy="57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40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New Service Development Process Cycle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2011680" y="1271451"/>
            <a:ext cx="8334103" cy="507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6409509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Ansoff Matrix</a:t>
            </a:r>
            <a:endParaRPr lang="en-IN" dirty="0"/>
          </a:p>
        </p:txBody>
      </p:sp>
      <p:cxnSp>
        <p:nvCxnSpPr>
          <p:cNvPr id="7" name="Straight Connector 6"/>
          <p:cNvCxnSpPr>
            <a:stCxn id="4" idx="0"/>
            <a:endCxn id="4" idx="2"/>
          </p:cNvCxnSpPr>
          <p:nvPr/>
        </p:nvCxnSpPr>
        <p:spPr>
          <a:xfrm>
            <a:off x="6178732" y="1271451"/>
            <a:ext cx="0" cy="5077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>
            <a:off x="2011680" y="3810000"/>
            <a:ext cx="8334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6445" y="717751"/>
            <a:ext cx="32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Existing Customers</a:t>
            </a:r>
            <a:endParaRPr lang="en-I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9622" y="717751"/>
            <a:ext cx="32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New Customers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4678" y="2184586"/>
            <a:ext cx="273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Existing Services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3584" y="4811133"/>
            <a:ext cx="2394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New Services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7223" y="2002117"/>
            <a:ext cx="2943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New Market (Customers)</a:t>
            </a:r>
            <a:endParaRPr lang="en-IN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23458" y="2002117"/>
            <a:ext cx="2943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Existing Market Development</a:t>
            </a:r>
            <a:endParaRPr lang="en-IN" sz="3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23458" y="4534134"/>
            <a:ext cx="2943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New Market Development</a:t>
            </a:r>
            <a:endParaRPr lang="en-IN" sz="3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27223" y="4534134"/>
            <a:ext cx="294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/>
              <a:t>Diversification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020590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New Service Development Process Cycle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4300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Service Blueprint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39" y="1125719"/>
            <a:ext cx="11425568" cy="48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Service Blueprint</a:t>
            </a:r>
            <a:endParaRPr lang="en-IN" sz="2800" dirty="0"/>
          </a:p>
        </p:txBody>
      </p:sp>
      <p:pic>
        <p:nvPicPr>
          <p:cNvPr id="9218" name="Picture 2" descr="NNg Service Blueprin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7" y="444843"/>
            <a:ext cx="11816076" cy="618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34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Palatino Linotype" panose="0204050205050503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Practical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52319" y="1868380"/>
            <a:ext cx="501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https://www.youtube.com/watch?v=DzVoqNG8VTo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319" y="2565066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YouTube Sans"/>
              </a:rPr>
              <a:t>10 - Planning the Service Delivery System</a:t>
            </a: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119633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India’s GDP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(2022) is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248 lakh crores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4328"/>
              </p:ext>
            </p:extLst>
          </p:nvPr>
        </p:nvGraphicFramePr>
        <p:xfrm>
          <a:off x="580915" y="2370908"/>
          <a:ext cx="9042055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480">
                  <a:extLst>
                    <a:ext uri="{9D8B030D-6E8A-4147-A177-3AD203B41FA5}">
                      <a16:colId xmlns:a16="http://schemas.microsoft.com/office/drawing/2014/main" val="3025810581"/>
                    </a:ext>
                  </a:extLst>
                </a:gridCol>
                <a:gridCol w="2745755">
                  <a:extLst>
                    <a:ext uri="{9D8B030D-6E8A-4147-A177-3AD203B41FA5}">
                      <a16:colId xmlns:a16="http://schemas.microsoft.com/office/drawing/2014/main" val="1455299241"/>
                    </a:ext>
                  </a:extLst>
                </a:gridCol>
                <a:gridCol w="3171820">
                  <a:extLst>
                    <a:ext uri="{9D8B030D-6E8A-4147-A177-3AD203B41FA5}">
                      <a16:colId xmlns:a16="http://schemas.microsoft.com/office/drawing/2014/main" val="437897087"/>
                    </a:ext>
                  </a:extLst>
                </a:gridCol>
              </a:tblGrid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effectLst/>
                        </a:rPr>
                        <a:t>India's GDP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248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0" b="0" i="1" u="none" strike="noStrike" dirty="0">
                          <a:effectLst/>
                        </a:rPr>
                        <a:t>lakh crore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9133333"/>
                  </a:ext>
                </a:extLst>
              </a:tr>
              <a:tr h="5133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Contribution to GDP in 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43514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Agriculture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Industry</a:t>
                      </a:r>
                      <a:endParaRPr lang="en-IN" sz="4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Services</a:t>
                      </a:r>
                      <a:endParaRPr lang="en-IN" sz="4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6390880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16%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24%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2486248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39.68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59.52</a:t>
                      </a:r>
                      <a:endParaRPr lang="en-IN" sz="4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148.8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493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580916" y="1276196"/>
            <a:ext cx="7091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USA’s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GDP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(2022) is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2071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lakh crores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26247"/>
              </p:ext>
            </p:extLst>
          </p:nvPr>
        </p:nvGraphicFramePr>
        <p:xfrm>
          <a:off x="580915" y="2370908"/>
          <a:ext cx="9042055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480">
                  <a:extLst>
                    <a:ext uri="{9D8B030D-6E8A-4147-A177-3AD203B41FA5}">
                      <a16:colId xmlns:a16="http://schemas.microsoft.com/office/drawing/2014/main" val="3025810581"/>
                    </a:ext>
                  </a:extLst>
                </a:gridCol>
                <a:gridCol w="2745755">
                  <a:extLst>
                    <a:ext uri="{9D8B030D-6E8A-4147-A177-3AD203B41FA5}">
                      <a16:colId xmlns:a16="http://schemas.microsoft.com/office/drawing/2014/main" val="1455299241"/>
                    </a:ext>
                  </a:extLst>
                </a:gridCol>
                <a:gridCol w="3171820">
                  <a:extLst>
                    <a:ext uri="{9D8B030D-6E8A-4147-A177-3AD203B41FA5}">
                      <a16:colId xmlns:a16="http://schemas.microsoft.com/office/drawing/2014/main" val="437897087"/>
                    </a:ext>
                  </a:extLst>
                </a:gridCol>
              </a:tblGrid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effectLst/>
                        </a:rPr>
                        <a:t>India's GDP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4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2071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4000" b="0" i="1" u="none" strike="noStrike" dirty="0">
                          <a:effectLst/>
                        </a:rPr>
                        <a:t>lakh crore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69133333"/>
                  </a:ext>
                </a:extLst>
              </a:tr>
              <a:tr h="51337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Contribution to GDP in 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43514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>
                          <a:effectLst/>
                        </a:rPr>
                        <a:t>Agriculture</a:t>
                      </a:r>
                      <a:endParaRPr lang="en-IN" sz="4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>
                          <a:effectLst/>
                        </a:rPr>
                        <a:t>Industry</a:t>
                      </a:r>
                      <a:endParaRPr lang="en-IN" sz="4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Services</a:t>
                      </a:r>
                      <a:endParaRPr lang="en-IN" sz="4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6390880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 smtClean="0">
                          <a:effectLst/>
                        </a:rPr>
                        <a:t>1%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u="none" strike="noStrike" dirty="0" smtClean="0">
                          <a:effectLst/>
                        </a:rPr>
                        <a:t>19%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80%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2486248"/>
                  </a:ext>
                </a:extLst>
              </a:tr>
              <a:tr h="5133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20.71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4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1657</a:t>
                      </a:r>
                      <a:endParaRPr lang="en-IN" sz="4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493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2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27016" y="1514679"/>
            <a:ext cx="10694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1" dirty="0" smtClean="0">
                <a:solidFill>
                  <a:srgbClr val="000000"/>
                </a:solidFill>
                <a:effectLst/>
                <a:latin typeface="Montserrat"/>
              </a:rPr>
              <a:t>India’s services sector covers a wide variety of activities such as</a:t>
            </a:r>
          </a:p>
          <a:p>
            <a:r>
              <a:rPr lang="en-US" sz="3200" b="0" i="1" dirty="0" smtClean="0">
                <a:solidFill>
                  <a:srgbClr val="FF0000"/>
                </a:solidFill>
                <a:effectLst/>
                <a:latin typeface="Montserrat"/>
              </a:rPr>
              <a:t>trade, hotel and restaurants, transport, storage and communication, financing, insurance, real estate, business services, community, social and personal services, and services associated with Health Care, Technology, Institution (Health Care), Tourism</a:t>
            </a:r>
            <a:r>
              <a:rPr lang="en-US" sz="3200" b="0" i="1" dirty="0" smtClean="0">
                <a:solidFill>
                  <a:srgbClr val="000000"/>
                </a:solidFill>
                <a:effectLst/>
                <a:latin typeface="Montserrat"/>
              </a:rPr>
              <a:t>. ……………………….. ……………………………………………………………………..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25311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Introduction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2" y="523220"/>
            <a:ext cx="9483634" cy="6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1695</Words>
  <Application>Microsoft Office PowerPoint</Application>
  <PresentationFormat>Widescreen</PresentationFormat>
  <Paragraphs>428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Arial</vt:lpstr>
      <vt:lpstr>Arial</vt:lpstr>
      <vt:lpstr>Calibri</vt:lpstr>
      <vt:lpstr>Calibri Light</vt:lpstr>
      <vt:lpstr>Cambria</vt:lpstr>
      <vt:lpstr>Consolas</vt:lpstr>
      <vt:lpstr>Faustina</vt:lpstr>
      <vt:lpstr>Helvetica Neue</vt:lpstr>
      <vt:lpstr>Montserrat</vt:lpstr>
      <vt:lpstr>Palatino Linotype</vt:lpstr>
      <vt:lpstr>Roboto</vt:lpstr>
      <vt:lpstr>Times New Roman</vt:lpstr>
      <vt:lpstr>Wingdings</vt:lpstr>
      <vt:lpstr>YouTube Sans</vt:lpstr>
      <vt:lpstr>Office Theme</vt:lpstr>
      <vt:lpstr>Services Science &amp; Service Operational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Science &amp; Service Operational Management</dc:title>
  <dc:creator>admin</dc:creator>
  <cp:lastModifiedBy>admin</cp:lastModifiedBy>
  <cp:revision>88</cp:revision>
  <dcterms:created xsi:type="dcterms:W3CDTF">2022-12-15T12:37:51Z</dcterms:created>
  <dcterms:modified xsi:type="dcterms:W3CDTF">2023-01-14T16:59:00Z</dcterms:modified>
</cp:coreProperties>
</file>