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82" roundtripDataSignature="AMtx7mgOj5Jj1qd7ETVR4oAcu0WHLvW9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customschemas.google.com/relationships/presentationmetadata" Target="metadata"/><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7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7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7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7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7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8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8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8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8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8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8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8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8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7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7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7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7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7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8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8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8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8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8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8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8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8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8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8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8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8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8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8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8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8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8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8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8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8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86"/>
          <p:cNvSpPr/>
          <p:nvPr>
            <p:ph idx="2" type="pic"/>
          </p:nvPr>
        </p:nvSpPr>
        <p:spPr>
          <a:xfrm>
            <a:off x="1792288" y="612775"/>
            <a:ext cx="5486400" cy="4114800"/>
          </a:xfrm>
          <a:prstGeom prst="rect">
            <a:avLst/>
          </a:prstGeom>
          <a:noFill/>
          <a:ln>
            <a:noFill/>
          </a:ln>
        </p:spPr>
      </p:sp>
      <p:sp>
        <p:nvSpPr>
          <p:cNvPr id="64" name="Google Shape;64;p8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8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7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7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7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7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hyperlink" Target="https://www.gov.uk/government/organisations/low-level-waste-repository-ltd" TargetMode="External"/><Relationship Id="rId4" Type="http://schemas.openxmlformats.org/officeDocument/2006/relationships/hyperlink" Target="http://llwrsite.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Unit 4</a:t>
            </a:r>
            <a:endParaRPr/>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t>CSBS Sem VIII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Risk Management</a:t>
            </a:r>
            <a:endParaRPr/>
          </a:p>
        </p:txBody>
      </p:sp>
      <p:sp>
        <p:nvSpPr>
          <p:cNvPr id="140" name="Google Shape;140;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2. Risk Category</a:t>
            </a:r>
            <a:endParaRPr/>
          </a:p>
          <a:p>
            <a:pPr indent="0" lvl="0" marL="0" rtl="0" algn="l">
              <a:spcBef>
                <a:spcPts val="640"/>
              </a:spcBef>
              <a:spcAft>
                <a:spcPts val="0"/>
              </a:spcAft>
              <a:buClr>
                <a:schemeClr val="dk1"/>
              </a:buClr>
              <a:buSzPts val="3200"/>
              <a:buNone/>
            </a:pPr>
            <a:r>
              <a:rPr lang="en-US"/>
              <a:t>Risk category provides a list of areas that are prone to risk events. The organization recommends high-level, standard categories</a:t>
            </a:r>
            <a:endParaRPr/>
          </a:p>
          <a:p>
            <a:pPr indent="-139700" lvl="0" marL="342900" rtl="0" algn="l">
              <a:spcBef>
                <a:spcPts val="640"/>
              </a:spcBef>
              <a:spcAft>
                <a:spcPts val="0"/>
              </a:spcAft>
              <a:buClr>
                <a:schemeClr val="dk1"/>
              </a:buClr>
              <a:buSzPts val="3200"/>
              <a:buNone/>
            </a:pPr>
            <a:r>
              <a:t/>
            </a:r>
            <a:endParaRPr/>
          </a:p>
        </p:txBody>
      </p:sp>
      <p:pic>
        <p:nvPicPr>
          <p:cNvPr id="141" name="Google Shape;141;p10"/>
          <p:cNvPicPr preferRelativeResize="0"/>
          <p:nvPr/>
        </p:nvPicPr>
        <p:blipFill rotWithShape="1">
          <a:blip r:embed="rId3">
            <a:alphaModFix/>
          </a:blip>
          <a:srcRect b="0" l="0" r="0" t="0"/>
          <a:stretch/>
        </p:blipFill>
        <p:spPr>
          <a:xfrm>
            <a:off x="1066800" y="3886200"/>
            <a:ext cx="7010400" cy="274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Risk Management</a:t>
            </a:r>
            <a:endParaRPr/>
          </a:p>
        </p:txBody>
      </p:sp>
      <p:sp>
        <p:nvSpPr>
          <p:cNvPr id="147" name="Google Shape;147;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Risk analysis involves examining how project outcomes and objectives might change due to the impact of the risk event.</a:t>
            </a:r>
            <a:endParaRPr/>
          </a:p>
          <a:p>
            <a:pPr indent="-342900" lvl="0" marL="342900" rtl="0" algn="l">
              <a:spcBef>
                <a:spcPts val="640"/>
              </a:spcBef>
              <a:spcAft>
                <a:spcPts val="0"/>
              </a:spcAft>
              <a:buClr>
                <a:schemeClr val="dk1"/>
              </a:buClr>
              <a:buSzPts val="3200"/>
              <a:buChar char="•"/>
            </a:pPr>
            <a:r>
              <a:rPr lang="en-US"/>
              <a:t>Once the risks are identified, they are analysed to identify the qualitative and quantitative impact of the risk on the project so that appropriate steps can be taken to mitigate them.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Risk Management</a:t>
            </a:r>
            <a:endParaRPr/>
          </a:p>
        </p:txBody>
      </p:sp>
      <p:sp>
        <p:nvSpPr>
          <p:cNvPr id="153" name="Google Shape;153;p12"/>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Probability of Risk Occurrence</a:t>
            </a:r>
            <a:endParaRPr/>
          </a:p>
          <a:p>
            <a:pPr indent="0" lvl="0" marL="0" rtl="0" algn="l">
              <a:spcBef>
                <a:spcPts val="592"/>
              </a:spcBef>
              <a:spcAft>
                <a:spcPts val="0"/>
              </a:spcAft>
              <a:buClr>
                <a:schemeClr val="dk1"/>
              </a:buClr>
              <a:buSzPct val="100000"/>
              <a:buNone/>
            </a:pPr>
            <a:r>
              <a:rPr lang="en-US"/>
              <a:t>High probability – (80 % ≤ x ≤ 100%)</a:t>
            </a:r>
            <a:endParaRPr/>
          </a:p>
          <a:p>
            <a:pPr indent="0" lvl="0" marL="0" rtl="0" algn="l">
              <a:spcBef>
                <a:spcPts val="592"/>
              </a:spcBef>
              <a:spcAft>
                <a:spcPts val="0"/>
              </a:spcAft>
              <a:buClr>
                <a:schemeClr val="dk1"/>
              </a:buClr>
              <a:buSzPct val="100000"/>
              <a:buNone/>
            </a:pPr>
            <a:r>
              <a:rPr lang="en-US"/>
              <a:t>Medium-high probability – (60 % ≤ x &lt; 80%)</a:t>
            </a:r>
            <a:endParaRPr/>
          </a:p>
          <a:p>
            <a:pPr indent="0" lvl="0" marL="0" rtl="0" algn="l">
              <a:spcBef>
                <a:spcPts val="592"/>
              </a:spcBef>
              <a:spcAft>
                <a:spcPts val="0"/>
              </a:spcAft>
              <a:buClr>
                <a:schemeClr val="dk1"/>
              </a:buClr>
              <a:buSzPct val="100000"/>
              <a:buNone/>
            </a:pPr>
            <a:r>
              <a:rPr lang="en-US"/>
              <a:t>Medium-Low probability – (30 % ≤ x &lt; 60%)</a:t>
            </a:r>
            <a:endParaRPr/>
          </a:p>
          <a:p>
            <a:pPr indent="0" lvl="0" marL="0" rtl="0" algn="l">
              <a:spcBef>
                <a:spcPts val="592"/>
              </a:spcBef>
              <a:spcAft>
                <a:spcPts val="0"/>
              </a:spcAft>
              <a:buClr>
                <a:schemeClr val="dk1"/>
              </a:buClr>
              <a:buSzPct val="100000"/>
              <a:buNone/>
            </a:pPr>
            <a:r>
              <a:rPr lang="en-US"/>
              <a:t>Low probability (0 % &lt; x &lt; 30%)</a:t>
            </a:r>
            <a:endParaRPr/>
          </a:p>
          <a:p>
            <a:pPr indent="0" lvl="0" marL="0" rtl="0" algn="l">
              <a:spcBef>
                <a:spcPts val="592"/>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Risk Impact</a:t>
            </a:r>
            <a:endParaRPr/>
          </a:p>
          <a:p>
            <a:pPr indent="0" lvl="0" marL="0" rtl="0" algn="l">
              <a:spcBef>
                <a:spcPts val="592"/>
              </a:spcBef>
              <a:spcAft>
                <a:spcPts val="0"/>
              </a:spcAft>
              <a:buClr>
                <a:schemeClr val="dk1"/>
              </a:buClr>
              <a:buSzPct val="100000"/>
              <a:buNone/>
            </a:pPr>
            <a:r>
              <a:rPr lang="en-US"/>
              <a:t>High – Catastrophic (Rating A – 100)</a:t>
            </a:r>
            <a:endParaRPr/>
          </a:p>
          <a:p>
            <a:pPr indent="0" lvl="0" marL="0" rtl="0" algn="l">
              <a:spcBef>
                <a:spcPts val="592"/>
              </a:spcBef>
              <a:spcAft>
                <a:spcPts val="0"/>
              </a:spcAft>
              <a:buClr>
                <a:schemeClr val="dk1"/>
              </a:buClr>
              <a:buSzPct val="100000"/>
              <a:buNone/>
            </a:pPr>
            <a:r>
              <a:rPr lang="en-US"/>
              <a:t>Medium – Critical (Rating B – 50)</a:t>
            </a:r>
            <a:endParaRPr/>
          </a:p>
          <a:p>
            <a:pPr indent="0" lvl="0" marL="0" rtl="0" algn="l">
              <a:spcBef>
                <a:spcPts val="592"/>
              </a:spcBef>
              <a:spcAft>
                <a:spcPts val="0"/>
              </a:spcAft>
              <a:buClr>
                <a:schemeClr val="dk1"/>
              </a:buClr>
              <a:buSzPct val="100000"/>
              <a:buNone/>
            </a:pPr>
            <a:r>
              <a:rPr lang="en-US"/>
              <a:t>Low – Marginal (Rating C – 10)</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Risk Management</a:t>
            </a:r>
            <a:endParaRPr/>
          </a:p>
        </p:txBody>
      </p:sp>
      <p:pic>
        <p:nvPicPr>
          <p:cNvPr id="159" name="Google Shape;159;p13"/>
          <p:cNvPicPr preferRelativeResize="0"/>
          <p:nvPr>
            <p:ph idx="1" type="body"/>
          </p:nvPr>
        </p:nvPicPr>
        <p:blipFill rotWithShape="1">
          <a:blip r:embed="rId3">
            <a:alphaModFix/>
          </a:blip>
          <a:srcRect b="0" l="0" r="0" t="0"/>
          <a:stretch/>
        </p:blipFill>
        <p:spPr>
          <a:xfrm>
            <a:off x="457200" y="1524000"/>
            <a:ext cx="8077200" cy="4495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Risk Management</a:t>
            </a:r>
            <a:endParaRPr/>
          </a:p>
        </p:txBody>
      </p:sp>
      <p:sp>
        <p:nvSpPr>
          <p:cNvPr id="165" name="Google Shape;165;p14"/>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3. Risk Exposure</a:t>
            </a:r>
            <a:endParaRPr/>
          </a:p>
          <a:p>
            <a:pPr indent="-342900" lvl="0" marL="342900" rtl="0" algn="l">
              <a:spcBef>
                <a:spcPts val="640"/>
              </a:spcBef>
              <a:spcAft>
                <a:spcPts val="0"/>
              </a:spcAft>
              <a:buClr>
                <a:schemeClr val="dk1"/>
              </a:buClr>
              <a:buSzPts val="3200"/>
              <a:buChar char="•"/>
            </a:pPr>
            <a:r>
              <a:rPr lang="en-US"/>
              <a:t>Risk Exposure or Risk Score is the value determined by multiplying the Impact Rating with Risk Probability.</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pic>
        <p:nvPicPr>
          <p:cNvPr id="166" name="Google Shape;166;p14"/>
          <p:cNvPicPr preferRelativeResize="0"/>
          <p:nvPr/>
        </p:nvPicPr>
        <p:blipFill rotWithShape="1">
          <a:blip r:embed="rId3">
            <a:alphaModFix/>
          </a:blip>
          <a:srcRect b="0" l="0" r="0" t="0"/>
          <a:stretch/>
        </p:blipFill>
        <p:spPr>
          <a:xfrm>
            <a:off x="900113" y="3276600"/>
            <a:ext cx="7343775" cy="35814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Risk Management</a:t>
            </a:r>
            <a:endParaRPr/>
          </a:p>
        </p:txBody>
      </p:sp>
      <p:sp>
        <p:nvSpPr>
          <p:cNvPr id="172" name="Google Shape;172;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Risk Occurrence Timeframe</a:t>
            </a:r>
            <a:endParaRPr/>
          </a:p>
          <a:p>
            <a:pPr indent="-139700" lvl="0" marL="342900" rtl="0" algn="l">
              <a:spcBef>
                <a:spcPts val="640"/>
              </a:spcBef>
              <a:spcAft>
                <a:spcPts val="0"/>
              </a:spcAft>
              <a:buClr>
                <a:schemeClr val="dk1"/>
              </a:buClr>
              <a:buSzPts val="3200"/>
              <a:buNone/>
            </a:pPr>
            <a:r>
              <a:t/>
            </a:r>
            <a:endParaRPr/>
          </a:p>
        </p:txBody>
      </p:sp>
      <p:pic>
        <p:nvPicPr>
          <p:cNvPr id="173" name="Google Shape;173;p15"/>
          <p:cNvPicPr preferRelativeResize="0"/>
          <p:nvPr/>
        </p:nvPicPr>
        <p:blipFill rotWithShape="1">
          <a:blip r:embed="rId3">
            <a:alphaModFix/>
          </a:blip>
          <a:srcRect b="0" l="0" r="0" t="0"/>
          <a:stretch/>
        </p:blipFill>
        <p:spPr>
          <a:xfrm>
            <a:off x="1828800" y="2438400"/>
            <a:ext cx="4219575" cy="1628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6"/>
          <p:cNvSpPr txBox="1"/>
          <p:nvPr>
            <p:ph type="title"/>
          </p:nvPr>
        </p:nvSpPr>
        <p:spPr>
          <a:xfrm>
            <a:off x="457200" y="13855"/>
            <a:ext cx="8229600" cy="97674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Risk Management</a:t>
            </a:r>
            <a:endParaRPr/>
          </a:p>
        </p:txBody>
      </p:sp>
      <p:sp>
        <p:nvSpPr>
          <p:cNvPr id="179" name="Google Shape;179;p16"/>
          <p:cNvSpPr txBox="1"/>
          <p:nvPr>
            <p:ph idx="1" type="body"/>
          </p:nvPr>
        </p:nvSpPr>
        <p:spPr>
          <a:xfrm>
            <a:off x="457200" y="838200"/>
            <a:ext cx="8229600" cy="592974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Risk Classification Examples:</a:t>
            </a:r>
            <a:endParaRPr/>
          </a:p>
          <a:p>
            <a:pPr indent="-139700" lvl="0" marL="342900" rtl="0" algn="l">
              <a:spcBef>
                <a:spcPts val="640"/>
              </a:spcBef>
              <a:spcAft>
                <a:spcPts val="0"/>
              </a:spcAft>
              <a:buClr>
                <a:schemeClr val="dk1"/>
              </a:buClr>
              <a:buSzPts val="3200"/>
              <a:buNone/>
            </a:pPr>
            <a:r>
              <a:t/>
            </a:r>
            <a:endParaRPr/>
          </a:p>
        </p:txBody>
      </p:sp>
      <p:pic>
        <p:nvPicPr>
          <p:cNvPr id="180" name="Google Shape;180;p16"/>
          <p:cNvPicPr preferRelativeResize="0"/>
          <p:nvPr/>
        </p:nvPicPr>
        <p:blipFill rotWithShape="1">
          <a:blip r:embed="rId3">
            <a:alphaModFix/>
          </a:blip>
          <a:srcRect b="0" l="0" r="0" t="0"/>
          <a:stretch/>
        </p:blipFill>
        <p:spPr>
          <a:xfrm>
            <a:off x="609600" y="1524000"/>
            <a:ext cx="7715250" cy="524394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Risk Management</a:t>
            </a:r>
            <a:endParaRPr/>
          </a:p>
        </p:txBody>
      </p:sp>
      <p:sp>
        <p:nvSpPr>
          <p:cNvPr id="186" name="Google Shape;186;p17"/>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1"/>
              </a:buClr>
              <a:buSzPct val="100000"/>
              <a:buNone/>
            </a:pPr>
            <a:r>
              <a:rPr lang="en-US"/>
              <a:t>4. Risk Response Planning</a:t>
            </a:r>
            <a:endParaRPr/>
          </a:p>
          <a:p>
            <a:pPr indent="-342900" lvl="0" marL="342900" rtl="0" algn="l">
              <a:spcBef>
                <a:spcPts val="592"/>
              </a:spcBef>
              <a:spcAft>
                <a:spcPts val="0"/>
              </a:spcAft>
              <a:buClr>
                <a:schemeClr val="dk1"/>
              </a:buClr>
              <a:buSzPct val="100000"/>
              <a:buChar char="•"/>
            </a:pPr>
            <a:r>
              <a:rPr lang="en-US"/>
              <a:t>There may not be quick solutions to reduce or eliminate all the risks facing a project. Some risks may need to be managed and reduced strategically over longer periods. Therefore, action plans should be worked out to reduce these risks. These action plans should include:</a:t>
            </a:r>
            <a:endParaRPr/>
          </a:p>
          <a:p>
            <a:pPr indent="-342900" lvl="0" marL="342900" rtl="0" algn="l">
              <a:spcBef>
                <a:spcPts val="592"/>
              </a:spcBef>
              <a:spcAft>
                <a:spcPts val="0"/>
              </a:spcAft>
              <a:buClr>
                <a:schemeClr val="dk1"/>
              </a:buClr>
              <a:buSzPct val="100000"/>
              <a:buChar char="•"/>
            </a:pPr>
            <a:r>
              <a:rPr lang="en-US"/>
              <a:t>Risk description with risk assessment</a:t>
            </a:r>
            <a:endParaRPr/>
          </a:p>
          <a:p>
            <a:pPr indent="-342900" lvl="0" marL="342900" rtl="0" algn="l">
              <a:spcBef>
                <a:spcPts val="592"/>
              </a:spcBef>
              <a:spcAft>
                <a:spcPts val="0"/>
              </a:spcAft>
              <a:buClr>
                <a:schemeClr val="dk1"/>
              </a:buClr>
              <a:buSzPct val="100000"/>
              <a:buChar char="•"/>
            </a:pPr>
            <a:r>
              <a:rPr lang="en-US"/>
              <a:t>Description of the action to reduce the risk</a:t>
            </a:r>
            <a:endParaRPr/>
          </a:p>
          <a:p>
            <a:pPr indent="-342900" lvl="0" marL="342900" rtl="0" algn="l">
              <a:spcBef>
                <a:spcPts val="592"/>
              </a:spcBef>
              <a:spcAft>
                <a:spcPts val="0"/>
              </a:spcAft>
              <a:buClr>
                <a:schemeClr val="dk1"/>
              </a:buClr>
              <a:buSzPct val="100000"/>
              <a:buChar char="•"/>
            </a:pPr>
            <a:r>
              <a:rPr lang="en-US"/>
              <a:t>Owner of the risk action</a:t>
            </a:r>
            <a:endParaRPr/>
          </a:p>
          <a:p>
            <a:pPr indent="-342900" lvl="0" marL="342900" rtl="0" algn="l">
              <a:spcBef>
                <a:spcPts val="592"/>
              </a:spcBef>
              <a:spcAft>
                <a:spcPts val="0"/>
              </a:spcAft>
              <a:buClr>
                <a:schemeClr val="dk1"/>
              </a:buClr>
              <a:buSzPct val="100000"/>
              <a:buChar char="•"/>
            </a:pPr>
            <a:r>
              <a:rPr lang="en-US"/>
              <a:t>Committed completion date of the risk action</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Risk Management</a:t>
            </a:r>
            <a:endParaRPr/>
          </a:p>
        </p:txBody>
      </p:sp>
      <p:sp>
        <p:nvSpPr>
          <p:cNvPr id="192" name="Google Shape;192;p18"/>
          <p:cNvSpPr txBox="1"/>
          <p:nvPr>
            <p:ph idx="1" type="body"/>
          </p:nvPr>
        </p:nvSpPr>
        <p:spPr>
          <a:xfrm>
            <a:off x="457200" y="1600200"/>
            <a:ext cx="8229600" cy="51816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Clr>
                <a:schemeClr val="dk1"/>
              </a:buClr>
              <a:buSzPct val="100000"/>
              <a:buNone/>
            </a:pPr>
            <a:r>
              <a:rPr lang="en-US"/>
              <a:t> Risk Response Plans</a:t>
            </a:r>
            <a:endParaRPr/>
          </a:p>
          <a:p>
            <a:pPr indent="-342900" lvl="0" marL="342900" rtl="0" algn="l">
              <a:spcBef>
                <a:spcPts val="592"/>
              </a:spcBef>
              <a:spcAft>
                <a:spcPts val="0"/>
              </a:spcAft>
              <a:buClr>
                <a:schemeClr val="dk1"/>
              </a:buClr>
              <a:buSzPct val="100000"/>
              <a:buChar char="•"/>
            </a:pPr>
            <a:r>
              <a:rPr lang="en-US"/>
              <a:t>For each risk, a risk response must be documented in the risk register in agreement with the stakeholders. This should be ensured by the project manager.</a:t>
            </a:r>
            <a:endParaRPr/>
          </a:p>
          <a:p>
            <a:pPr indent="-342900" lvl="0" marL="342900" rtl="0" algn="l">
              <a:spcBef>
                <a:spcPts val="592"/>
              </a:spcBef>
              <a:spcAft>
                <a:spcPts val="0"/>
              </a:spcAft>
              <a:buClr>
                <a:schemeClr val="dk1"/>
              </a:buClr>
              <a:buSzPct val="100000"/>
              <a:buChar char="•"/>
            </a:pPr>
            <a:r>
              <a:rPr lang="en-US"/>
              <a:t>Risk response plans are aimed at the following targets:</a:t>
            </a:r>
            <a:endParaRPr/>
          </a:p>
          <a:p>
            <a:pPr indent="-342900" lvl="0" marL="342900" rtl="0" algn="l">
              <a:spcBef>
                <a:spcPts val="592"/>
              </a:spcBef>
              <a:spcAft>
                <a:spcPts val="0"/>
              </a:spcAft>
              <a:buClr>
                <a:schemeClr val="dk1"/>
              </a:buClr>
              <a:buSzPct val="100000"/>
              <a:buChar char="•"/>
            </a:pPr>
            <a:r>
              <a:rPr lang="en-US"/>
              <a:t>Eliminating the risk</a:t>
            </a:r>
            <a:endParaRPr/>
          </a:p>
          <a:p>
            <a:pPr indent="-342900" lvl="0" marL="342900" rtl="0" algn="l">
              <a:spcBef>
                <a:spcPts val="592"/>
              </a:spcBef>
              <a:spcAft>
                <a:spcPts val="0"/>
              </a:spcAft>
              <a:buClr>
                <a:schemeClr val="dk1"/>
              </a:buClr>
              <a:buSzPct val="100000"/>
              <a:buChar char="•"/>
            </a:pPr>
            <a:r>
              <a:rPr lang="en-US"/>
              <a:t>Lowering the probability of risk occurrence</a:t>
            </a:r>
            <a:endParaRPr/>
          </a:p>
          <a:p>
            <a:pPr indent="-342900" lvl="0" marL="342900" rtl="0" algn="l">
              <a:spcBef>
                <a:spcPts val="592"/>
              </a:spcBef>
              <a:spcAft>
                <a:spcPts val="0"/>
              </a:spcAft>
              <a:buClr>
                <a:schemeClr val="dk1"/>
              </a:buClr>
              <a:buSzPct val="100000"/>
              <a:buChar char="•"/>
            </a:pPr>
            <a:r>
              <a:rPr lang="en-US"/>
              <a:t>Lowering the impact of the risk on the project objectives</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Risk Management</a:t>
            </a:r>
            <a:endParaRPr/>
          </a:p>
        </p:txBody>
      </p:sp>
      <p:pic>
        <p:nvPicPr>
          <p:cNvPr id="198" name="Google Shape;198;p19"/>
          <p:cNvPicPr preferRelativeResize="0"/>
          <p:nvPr>
            <p:ph idx="1" type="body"/>
          </p:nvPr>
        </p:nvPicPr>
        <p:blipFill rotWithShape="1">
          <a:blip r:embed="rId3">
            <a:alphaModFix/>
          </a:blip>
          <a:srcRect b="0" l="0" r="0" t="0"/>
          <a:stretch/>
        </p:blipFill>
        <p:spPr>
          <a:xfrm>
            <a:off x="304800" y="1295400"/>
            <a:ext cx="8610600" cy="5181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91" name="Google Shape;9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Risk Analysis</a:t>
            </a:r>
            <a:endParaRPr/>
          </a:p>
          <a:p>
            <a:pPr indent="-342900" lvl="0" marL="342900" rtl="0" algn="l">
              <a:spcBef>
                <a:spcPts val="640"/>
              </a:spcBef>
              <a:spcAft>
                <a:spcPts val="0"/>
              </a:spcAft>
              <a:buClr>
                <a:schemeClr val="dk1"/>
              </a:buClr>
              <a:buSzPts val="3200"/>
              <a:buChar char="•"/>
            </a:pPr>
            <a:r>
              <a:rPr lang="en-US"/>
              <a:t>Project Control</a:t>
            </a:r>
            <a:endParaRPr/>
          </a:p>
          <a:p>
            <a:pPr indent="-342900" lvl="0" marL="342900" rtl="0" algn="l">
              <a:spcBef>
                <a:spcPts val="640"/>
              </a:spcBef>
              <a:spcAft>
                <a:spcPts val="0"/>
              </a:spcAft>
              <a:buClr>
                <a:schemeClr val="dk1"/>
              </a:buClr>
              <a:buSzPts val="3200"/>
              <a:buChar char="•"/>
            </a:pPr>
            <a:r>
              <a:rPr lang="en-US"/>
              <a:t>Project Audit</a:t>
            </a:r>
            <a:endParaRPr/>
          </a:p>
          <a:p>
            <a:pPr indent="-342900" lvl="0" marL="342900" rtl="0" algn="l">
              <a:spcBef>
                <a:spcPts val="640"/>
              </a:spcBef>
              <a:spcAft>
                <a:spcPts val="0"/>
              </a:spcAft>
              <a:buClr>
                <a:schemeClr val="dk1"/>
              </a:buClr>
              <a:buSzPts val="3200"/>
              <a:buChar char="•"/>
            </a:pPr>
            <a:r>
              <a:rPr lang="en-US"/>
              <a:t>Project Termination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Risk Management</a:t>
            </a:r>
            <a:endParaRPr/>
          </a:p>
        </p:txBody>
      </p:sp>
      <p:sp>
        <p:nvSpPr>
          <p:cNvPr id="204" name="Google Shape;204;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5. Risk Ownership:</a:t>
            </a:r>
            <a:endParaRPr/>
          </a:p>
          <a:p>
            <a:pPr indent="-342900" lvl="0" marL="342900" rtl="0" algn="l">
              <a:spcBef>
                <a:spcPts val="640"/>
              </a:spcBef>
              <a:spcAft>
                <a:spcPts val="0"/>
              </a:spcAft>
              <a:buClr>
                <a:schemeClr val="dk1"/>
              </a:buClr>
              <a:buSzPts val="3200"/>
              <a:buChar char="•"/>
            </a:pPr>
            <a:r>
              <a:rPr lang="en-US"/>
              <a:t>The ground rule is that responsibility for managing all risks in the project lies with the project manager.</a:t>
            </a:r>
            <a:endParaRPr/>
          </a:p>
          <a:p>
            <a:pPr indent="-342900" lvl="0" marL="342900" rtl="0" algn="l">
              <a:spcBef>
                <a:spcPts val="640"/>
              </a:spcBef>
              <a:spcAft>
                <a:spcPts val="0"/>
              </a:spcAft>
              <a:buClr>
                <a:schemeClr val="dk1"/>
              </a:buClr>
              <a:buSzPts val="3200"/>
              <a:buChar char="•"/>
            </a:pPr>
            <a:r>
              <a:rPr lang="en-US"/>
              <a:t>Based on this ground rule a Risk Owner (who is not necessarily the project manager) must be determined and named in the Risk Register.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Risk Management</a:t>
            </a:r>
            <a:endParaRPr/>
          </a:p>
        </p:txBody>
      </p:sp>
      <p:pic>
        <p:nvPicPr>
          <p:cNvPr id="210" name="Google Shape;210;p21"/>
          <p:cNvPicPr preferRelativeResize="0"/>
          <p:nvPr>
            <p:ph idx="1" type="body"/>
          </p:nvPr>
        </p:nvPicPr>
        <p:blipFill rotWithShape="1">
          <a:blip r:embed="rId3">
            <a:alphaModFix/>
          </a:blip>
          <a:srcRect b="0" l="0" r="0" t="0"/>
          <a:stretch/>
        </p:blipFill>
        <p:spPr>
          <a:xfrm>
            <a:off x="990600" y="1752600"/>
            <a:ext cx="7086600" cy="33527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Risk Management</a:t>
            </a:r>
            <a:endParaRPr/>
          </a:p>
        </p:txBody>
      </p:sp>
      <p:sp>
        <p:nvSpPr>
          <p:cNvPr id="216" name="Google Shape;216;p22"/>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3200"/>
              <a:buNone/>
            </a:pPr>
            <a:r>
              <a:rPr lang="en-US"/>
              <a:t>6. Risk monitoring and control :</a:t>
            </a:r>
            <a:endParaRPr/>
          </a:p>
          <a:p>
            <a:pPr indent="-342900" lvl="0" marL="342900" rtl="0" algn="l">
              <a:spcBef>
                <a:spcPts val="640"/>
              </a:spcBef>
              <a:spcAft>
                <a:spcPts val="0"/>
              </a:spcAft>
              <a:buClr>
                <a:schemeClr val="dk1"/>
              </a:buClr>
              <a:buSzPts val="3200"/>
              <a:buChar char="•"/>
            </a:pPr>
            <a:r>
              <a:rPr lang="en-US"/>
              <a:t>Identifying new risks and planning for them</a:t>
            </a:r>
            <a:endParaRPr/>
          </a:p>
          <a:p>
            <a:pPr indent="-342900" lvl="0" marL="342900" rtl="0" algn="l">
              <a:spcBef>
                <a:spcPts val="640"/>
              </a:spcBef>
              <a:spcAft>
                <a:spcPts val="0"/>
              </a:spcAft>
              <a:buClr>
                <a:schemeClr val="dk1"/>
              </a:buClr>
              <a:buSzPts val="3200"/>
              <a:buChar char="•"/>
            </a:pPr>
            <a:r>
              <a:rPr lang="en-US"/>
              <a:t>Keeping track of existing risks to check if:</a:t>
            </a:r>
            <a:endParaRPr/>
          </a:p>
          <a:p>
            <a:pPr indent="-285750" lvl="1" marL="742950" rtl="0" algn="l">
              <a:spcBef>
                <a:spcPts val="560"/>
              </a:spcBef>
              <a:spcAft>
                <a:spcPts val="0"/>
              </a:spcAft>
              <a:buClr>
                <a:schemeClr val="dk1"/>
              </a:buClr>
              <a:buSzPts val="2800"/>
              <a:buChar char="–"/>
            </a:pPr>
            <a:r>
              <a:rPr lang="en-US"/>
              <a:t>Reassessment of risks is necessary</a:t>
            </a:r>
            <a:endParaRPr/>
          </a:p>
          <a:p>
            <a:pPr indent="-285750" lvl="1" marL="742950" rtl="0" algn="l">
              <a:spcBef>
                <a:spcPts val="560"/>
              </a:spcBef>
              <a:spcAft>
                <a:spcPts val="0"/>
              </a:spcAft>
              <a:buClr>
                <a:schemeClr val="dk1"/>
              </a:buClr>
              <a:buSzPts val="2800"/>
              <a:buChar char="–"/>
            </a:pPr>
            <a:r>
              <a:rPr lang="en-US"/>
              <a:t>Any of risk conditions have been triggered</a:t>
            </a:r>
            <a:endParaRPr/>
          </a:p>
          <a:p>
            <a:pPr indent="-285750" lvl="1" marL="742950" rtl="0" algn="l">
              <a:spcBef>
                <a:spcPts val="560"/>
              </a:spcBef>
              <a:spcAft>
                <a:spcPts val="0"/>
              </a:spcAft>
              <a:buClr>
                <a:schemeClr val="dk1"/>
              </a:buClr>
              <a:buSzPts val="2800"/>
              <a:buChar char="–"/>
            </a:pPr>
            <a:r>
              <a:rPr lang="en-US"/>
              <a:t>Monitor any risks that could become more critical over time</a:t>
            </a:r>
            <a:endParaRPr/>
          </a:p>
          <a:p>
            <a:pPr indent="-285750" lvl="1" marL="742950" rtl="0" algn="l">
              <a:spcBef>
                <a:spcPts val="560"/>
              </a:spcBef>
              <a:spcAft>
                <a:spcPts val="0"/>
              </a:spcAft>
              <a:buClr>
                <a:schemeClr val="dk1"/>
              </a:buClr>
              <a:buSzPts val="2800"/>
              <a:buChar char="–"/>
            </a:pPr>
            <a:r>
              <a:rPr lang="en-US"/>
              <a:t>Tackle the remaining risks that require a longer-term, planned, and managed approach with risk action plans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Risk Management</a:t>
            </a:r>
            <a:endParaRPr/>
          </a:p>
        </p:txBody>
      </p:sp>
      <p:sp>
        <p:nvSpPr>
          <p:cNvPr id="222" name="Google Shape;222;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7. Risk reporting:</a:t>
            </a:r>
            <a:endParaRPr/>
          </a:p>
          <a:p>
            <a:pPr indent="-342900" lvl="0" marL="342900" rtl="0" algn="l">
              <a:spcBef>
                <a:spcPts val="640"/>
              </a:spcBef>
              <a:spcAft>
                <a:spcPts val="0"/>
              </a:spcAft>
              <a:buClr>
                <a:schemeClr val="dk1"/>
              </a:buClr>
              <a:buSzPts val="3200"/>
              <a:buChar char="•"/>
            </a:pPr>
            <a:r>
              <a:rPr lang="en-US"/>
              <a:t>The risk register is continuously updated, from risk identification through risk response planning and status update during risk monitoring and control. This project risk register is the primary risk reporting tool and is available in the central project server, which is accessible to all stakeholders.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Monitoring &amp; Control</a:t>
            </a:r>
            <a:endParaRPr/>
          </a:p>
        </p:txBody>
      </p:sp>
      <p:sp>
        <p:nvSpPr>
          <p:cNvPr id="228" name="Google Shape;228;p24"/>
          <p:cNvSpPr txBox="1"/>
          <p:nvPr>
            <p:ph idx="1" type="body"/>
          </p:nvPr>
        </p:nvSpPr>
        <p:spPr>
          <a:xfrm>
            <a:off x="457200" y="1600200"/>
            <a:ext cx="8229600" cy="51054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Project controlling is the application of processes to measure performance against the plan.</a:t>
            </a:r>
            <a:endParaRPr/>
          </a:p>
          <a:p>
            <a:pPr indent="-342900" lvl="0" marL="342900" rtl="0" algn="l">
              <a:spcBef>
                <a:spcPts val="592"/>
              </a:spcBef>
              <a:spcAft>
                <a:spcPts val="0"/>
              </a:spcAft>
              <a:buClr>
                <a:schemeClr val="dk1"/>
              </a:buClr>
              <a:buSzPct val="100000"/>
              <a:buChar char="•"/>
            </a:pPr>
            <a:r>
              <a:rPr lang="en-US"/>
              <a:t>Controlling helps identify deviations from the plan.</a:t>
            </a:r>
            <a:endParaRPr/>
          </a:p>
          <a:p>
            <a:pPr indent="-342900" lvl="0" marL="342900" rtl="0" algn="l">
              <a:spcBef>
                <a:spcPts val="592"/>
              </a:spcBef>
              <a:spcAft>
                <a:spcPts val="0"/>
              </a:spcAft>
              <a:buClr>
                <a:schemeClr val="dk1"/>
              </a:buClr>
              <a:buSzPct val="100000"/>
              <a:buChar char="•"/>
            </a:pPr>
            <a:r>
              <a:rPr lang="en-US"/>
              <a:t>Project management helps manage different processes, while project control ensures they are performed as planned.</a:t>
            </a:r>
            <a:endParaRPr/>
          </a:p>
          <a:p>
            <a:pPr indent="-342900" lvl="0" marL="342900" rtl="0" algn="l">
              <a:spcBef>
                <a:spcPts val="592"/>
              </a:spcBef>
              <a:spcAft>
                <a:spcPts val="0"/>
              </a:spcAft>
              <a:buClr>
                <a:schemeClr val="dk1"/>
              </a:buClr>
              <a:buSzPct val="100000"/>
              <a:buChar char="•"/>
            </a:pPr>
            <a:r>
              <a:rPr lang="en-US"/>
              <a:t>Project Control focuses on the following:</a:t>
            </a:r>
            <a:endParaRPr/>
          </a:p>
          <a:p>
            <a:pPr indent="-342900" lvl="0" marL="342900" rtl="0" algn="l">
              <a:spcBef>
                <a:spcPts val="592"/>
              </a:spcBef>
              <a:spcAft>
                <a:spcPts val="0"/>
              </a:spcAft>
              <a:buClr>
                <a:schemeClr val="dk1"/>
              </a:buClr>
              <a:buSzPct val="100000"/>
              <a:buChar char="•"/>
            </a:pPr>
            <a:r>
              <a:rPr lang="en-US"/>
              <a:t>Project Budget</a:t>
            </a:r>
            <a:endParaRPr/>
          </a:p>
          <a:p>
            <a:pPr indent="-342900" lvl="0" marL="342900" rtl="0" algn="l">
              <a:spcBef>
                <a:spcPts val="592"/>
              </a:spcBef>
              <a:spcAft>
                <a:spcPts val="0"/>
              </a:spcAft>
              <a:buClr>
                <a:schemeClr val="dk1"/>
              </a:buClr>
              <a:buSzPct val="100000"/>
              <a:buChar char="•"/>
            </a:pPr>
            <a:r>
              <a:rPr lang="en-US"/>
              <a:t>Project Schedule</a:t>
            </a:r>
            <a:endParaRPr/>
          </a:p>
          <a:p>
            <a:pPr indent="-342900" lvl="0" marL="342900" rtl="0" algn="l">
              <a:spcBef>
                <a:spcPts val="592"/>
              </a:spcBef>
              <a:spcAft>
                <a:spcPts val="0"/>
              </a:spcAft>
              <a:buClr>
                <a:schemeClr val="dk1"/>
              </a:buClr>
              <a:buSzPct val="100000"/>
              <a:buChar char="•"/>
            </a:pPr>
            <a:r>
              <a:rPr lang="en-US"/>
              <a:t>Project Quality</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Monitoring &amp; Control</a:t>
            </a:r>
            <a:endParaRPr/>
          </a:p>
        </p:txBody>
      </p:sp>
      <p:sp>
        <p:nvSpPr>
          <p:cNvPr id="234" name="Google Shape;234;p25"/>
          <p:cNvSpPr txBox="1"/>
          <p:nvPr>
            <p:ph idx="1" type="body"/>
          </p:nvPr>
        </p:nvSpPr>
        <p:spPr>
          <a:xfrm>
            <a:off x="457200" y="1600200"/>
            <a:ext cx="8229600" cy="51054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Features:</a:t>
            </a:r>
            <a:endParaRPr/>
          </a:p>
          <a:p>
            <a:pPr indent="0" lvl="0" marL="0" rtl="0" algn="l">
              <a:spcBef>
                <a:spcPts val="592"/>
              </a:spcBef>
              <a:spcAft>
                <a:spcPts val="0"/>
              </a:spcAft>
              <a:buClr>
                <a:schemeClr val="dk1"/>
              </a:buClr>
              <a:buSzPct val="100000"/>
              <a:buNone/>
            </a:pPr>
            <a:r>
              <a:rPr b="1" lang="en-US"/>
              <a:t>1. It is Forward-Looking</a:t>
            </a:r>
            <a:endParaRPr/>
          </a:p>
          <a:p>
            <a:pPr indent="0" lvl="0" marL="0" rtl="0" algn="l">
              <a:spcBef>
                <a:spcPts val="592"/>
              </a:spcBef>
              <a:spcAft>
                <a:spcPts val="0"/>
              </a:spcAft>
              <a:buClr>
                <a:schemeClr val="dk1"/>
              </a:buClr>
              <a:buSzPct val="100000"/>
              <a:buNone/>
            </a:pPr>
            <a:r>
              <a:rPr lang="en-US"/>
              <a:t> Controlling helps organizations plan and manage their projects. It allows an organization to identify areas of risk and realize opportunities.</a:t>
            </a:r>
            <a:endParaRPr/>
          </a:p>
          <a:p>
            <a:pPr indent="0" lvl="0" marL="0" rtl="0" algn="l">
              <a:spcBef>
                <a:spcPts val="592"/>
              </a:spcBef>
              <a:spcAft>
                <a:spcPts val="0"/>
              </a:spcAft>
              <a:buClr>
                <a:schemeClr val="dk1"/>
              </a:buClr>
              <a:buSzPct val="100000"/>
              <a:buNone/>
            </a:pPr>
            <a:r>
              <a:rPr lang="en-US"/>
              <a:t>2. </a:t>
            </a:r>
            <a:r>
              <a:rPr b="1" lang="en-US"/>
              <a:t>It Exists at all Levels</a:t>
            </a:r>
            <a:endParaRPr/>
          </a:p>
          <a:p>
            <a:pPr indent="-342900" lvl="0" marL="342900" rtl="0" algn="l">
              <a:spcBef>
                <a:spcPts val="592"/>
              </a:spcBef>
              <a:spcAft>
                <a:spcPts val="0"/>
              </a:spcAft>
              <a:buClr>
                <a:schemeClr val="dk1"/>
              </a:buClr>
              <a:buSzPct val="100000"/>
              <a:buChar char="•"/>
            </a:pPr>
            <a:r>
              <a:rPr lang="en-US"/>
              <a:t>Controlling is from the top management to the operational level. This ensures plans are aligned with operations and resources are used efficiently.</a:t>
            </a:r>
            <a:endParaRPr/>
          </a:p>
          <a:p>
            <a:pPr indent="0" lvl="0" marL="0" rtl="0" algn="l">
              <a:spcBef>
                <a:spcPts val="592"/>
              </a:spcBef>
              <a:spcAft>
                <a:spcPts val="0"/>
              </a:spcAft>
              <a:buClr>
                <a:schemeClr val="dk1"/>
              </a:buClr>
              <a:buSzPct val="100000"/>
              <a:buNone/>
            </a:pPr>
            <a:br>
              <a:rPr lang="en-US"/>
            </a:b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Monitoring &amp; Control</a:t>
            </a:r>
            <a:endParaRPr/>
          </a:p>
        </p:txBody>
      </p:sp>
      <p:sp>
        <p:nvSpPr>
          <p:cNvPr id="240" name="Google Shape;240;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b="1" lang="en-US"/>
              <a:t>3. It is a Continuous Process</a:t>
            </a:r>
            <a:endParaRPr/>
          </a:p>
          <a:p>
            <a:pPr indent="-342900" lvl="0" marL="342900" rtl="0" algn="l">
              <a:spcBef>
                <a:spcPts val="640"/>
              </a:spcBef>
              <a:spcAft>
                <a:spcPts val="0"/>
              </a:spcAft>
              <a:buClr>
                <a:schemeClr val="dk1"/>
              </a:buClr>
              <a:buSzPts val="3200"/>
              <a:buChar char="•"/>
            </a:pPr>
            <a:r>
              <a:rPr lang="en-US"/>
              <a:t>Controlling is not a one-time event; project managers continually monitor their progress and compare it with the planned progress.</a:t>
            </a:r>
            <a:endParaRPr/>
          </a:p>
          <a:p>
            <a:pPr indent="-342900" lvl="0" marL="342900" rtl="0" algn="l">
              <a:spcBef>
                <a:spcPts val="640"/>
              </a:spcBef>
              <a:spcAft>
                <a:spcPts val="0"/>
              </a:spcAft>
              <a:buClr>
                <a:schemeClr val="dk1"/>
              </a:buClr>
              <a:buSzPts val="3200"/>
              <a:buChar char="•"/>
            </a:pPr>
            <a:r>
              <a:rPr lang="en-US"/>
              <a:t>This allows organizations to be proactive rather than reactive when managing resources.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Monitoring &amp; Control</a:t>
            </a:r>
            <a:endParaRPr/>
          </a:p>
        </p:txBody>
      </p:sp>
      <p:sp>
        <p:nvSpPr>
          <p:cNvPr id="246" name="Google Shape;246;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1"/>
              </a:buClr>
              <a:buSzPct val="100000"/>
              <a:buNone/>
            </a:pPr>
            <a:r>
              <a:rPr b="1" lang="en-US"/>
              <a:t>4. It is a Preventive Mechanism</a:t>
            </a:r>
            <a:endParaRPr/>
          </a:p>
          <a:p>
            <a:pPr indent="-342900" lvl="0" marL="342900" rtl="0" algn="l">
              <a:spcBef>
                <a:spcPts val="592"/>
              </a:spcBef>
              <a:spcAft>
                <a:spcPts val="0"/>
              </a:spcAft>
              <a:buClr>
                <a:schemeClr val="dk1"/>
              </a:buClr>
              <a:buSzPct val="100000"/>
              <a:buChar char="•"/>
            </a:pPr>
            <a:r>
              <a:rPr lang="en-US"/>
              <a:t>Controlling helps organizations identify and address potential problems before they escalate. This allows organizations to take corrective action before it’s too late.</a:t>
            </a:r>
            <a:endParaRPr/>
          </a:p>
          <a:p>
            <a:pPr indent="0" lvl="0" marL="0" rtl="0" algn="l">
              <a:spcBef>
                <a:spcPts val="592"/>
              </a:spcBef>
              <a:spcAft>
                <a:spcPts val="0"/>
              </a:spcAft>
              <a:buClr>
                <a:schemeClr val="dk1"/>
              </a:buClr>
              <a:buSzPct val="100000"/>
              <a:buNone/>
            </a:pPr>
            <a:r>
              <a:rPr b="1" lang="en-US"/>
              <a:t>5. It Provides Feedback</a:t>
            </a:r>
            <a:endParaRPr/>
          </a:p>
          <a:p>
            <a:pPr indent="-342900" lvl="0" marL="342900" rtl="0" algn="l">
              <a:spcBef>
                <a:spcPts val="592"/>
              </a:spcBef>
              <a:spcAft>
                <a:spcPts val="0"/>
              </a:spcAft>
              <a:buClr>
                <a:schemeClr val="dk1"/>
              </a:buClr>
              <a:buSzPct val="100000"/>
              <a:buChar char="•"/>
            </a:pPr>
            <a:r>
              <a:rPr lang="en-US"/>
              <a:t>Feedback provides organizations with information about the effectiveness of their strategies and how to improve further.</a:t>
            </a:r>
            <a:endParaRPr/>
          </a:p>
          <a:p>
            <a:pPr indent="-342900" lvl="0" marL="342900" rtl="0" algn="l">
              <a:spcBef>
                <a:spcPts val="592"/>
              </a:spcBef>
              <a:spcAft>
                <a:spcPts val="0"/>
              </a:spcAft>
              <a:buClr>
                <a:schemeClr val="dk1"/>
              </a:buClr>
              <a:buSzPct val="100000"/>
              <a:buChar char="•"/>
            </a:pPr>
            <a:r>
              <a:rPr lang="en-US"/>
              <a:t>The controlling mechanism provides an organization with valuable feedback.</a:t>
            </a:r>
            <a:endParaRPr/>
          </a:p>
          <a:p>
            <a:pPr indent="-154940" lvl="0" marL="342900" rtl="0" algn="l">
              <a:spcBef>
                <a:spcPts val="592"/>
              </a:spcBef>
              <a:spcAft>
                <a:spcPts val="0"/>
              </a:spcAft>
              <a:buClr>
                <a:schemeClr val="dk1"/>
              </a:buClr>
              <a:buSzPct val="100000"/>
              <a:buNone/>
            </a:pPr>
            <a:r>
              <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Monitoring &amp; Control</a:t>
            </a:r>
            <a:endParaRPr/>
          </a:p>
        </p:txBody>
      </p:sp>
      <p:sp>
        <p:nvSpPr>
          <p:cNvPr id="252" name="Google Shape;252;p2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b="1" lang="en-US"/>
              <a:t>6. It is Flexible</a:t>
            </a:r>
            <a:endParaRPr/>
          </a:p>
          <a:p>
            <a:pPr indent="-342900" lvl="0" marL="342900" rtl="0" algn="l">
              <a:spcBef>
                <a:spcPts val="640"/>
              </a:spcBef>
              <a:spcAft>
                <a:spcPts val="0"/>
              </a:spcAft>
              <a:buClr>
                <a:schemeClr val="dk1"/>
              </a:buClr>
              <a:buSzPts val="3200"/>
              <a:buChar char="•"/>
            </a:pPr>
            <a:r>
              <a:rPr lang="en-US"/>
              <a:t>Controlling can be adjusted according to the project needs, such as changes in market conditions or new government regulations.</a:t>
            </a:r>
            <a:endParaRPr/>
          </a:p>
          <a:p>
            <a:pPr indent="-342900" lvl="0" marL="342900" rtl="0" algn="l">
              <a:spcBef>
                <a:spcPts val="640"/>
              </a:spcBef>
              <a:spcAft>
                <a:spcPts val="0"/>
              </a:spcAft>
              <a:buClr>
                <a:schemeClr val="dk1"/>
              </a:buClr>
              <a:buSzPts val="3200"/>
              <a:buChar char="•"/>
            </a:pPr>
            <a:r>
              <a:rPr lang="en-US"/>
              <a:t>This allows organizations to adapt their controlling processes when necessary.</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Monitoring &amp; Control</a:t>
            </a:r>
            <a:endParaRPr/>
          </a:p>
        </p:txBody>
      </p:sp>
      <p:sp>
        <p:nvSpPr>
          <p:cNvPr id="258" name="Google Shape;258;p29"/>
          <p:cNvSpPr txBox="1"/>
          <p:nvPr>
            <p:ph idx="1" type="body"/>
          </p:nvPr>
        </p:nvSpPr>
        <p:spPr>
          <a:xfrm>
            <a:off x="457200" y="1600200"/>
            <a:ext cx="8229600" cy="51054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Project monitoring and control process includes procedures which are performed to observe project performance so that potential problems are identified, and appropriate action can be taken to meet the desired performance of the project. </a:t>
            </a:r>
            <a:endParaRPr/>
          </a:p>
          <a:p>
            <a:pPr indent="-342900" lvl="0" marL="342900" rtl="0" algn="l">
              <a:spcBef>
                <a:spcPts val="592"/>
              </a:spcBef>
              <a:spcAft>
                <a:spcPts val="0"/>
              </a:spcAft>
              <a:buClr>
                <a:schemeClr val="dk1"/>
              </a:buClr>
              <a:buSzPct val="100000"/>
              <a:buChar char="•"/>
            </a:pPr>
            <a:r>
              <a:rPr lang="en-US"/>
              <a:t>The goal of Project Monitoring and Control (PMC) is to ensure that whether the project proceeds according to the activities that are planned or not. It helps to develop an understanding of project progress, which helps in taking appropriate actions to control deviations of plans.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Risk Management</a:t>
            </a:r>
            <a:endParaRPr/>
          </a:p>
        </p:txBody>
      </p:sp>
      <p:sp>
        <p:nvSpPr>
          <p:cNvPr id="97" name="Google Shape;97;p3"/>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US">
                <a:latin typeface="Times New Roman"/>
                <a:ea typeface="Times New Roman"/>
                <a:cs typeface="Times New Roman"/>
                <a:sym typeface="Times New Roman"/>
              </a:rPr>
              <a:t>Risk Management is the process of defining how to conduct risk management activities for a project.</a:t>
            </a:r>
            <a:endParaRPr/>
          </a:p>
          <a:p>
            <a:pPr indent="-342900" lvl="0" marL="342900" rtl="0" algn="l">
              <a:spcBef>
                <a:spcPts val="544"/>
              </a:spcBef>
              <a:spcAft>
                <a:spcPts val="0"/>
              </a:spcAft>
              <a:buClr>
                <a:schemeClr val="dk1"/>
              </a:buClr>
              <a:buSzPct val="100000"/>
              <a:buChar char="•"/>
            </a:pPr>
            <a:r>
              <a:rPr b="1" lang="en-US"/>
              <a:t>Most Common Project Risks</a:t>
            </a:r>
            <a:endParaRPr/>
          </a:p>
          <a:p>
            <a:pPr indent="-342900" lvl="0" marL="342900" rtl="0" algn="l">
              <a:spcBef>
                <a:spcPts val="544"/>
              </a:spcBef>
              <a:spcAft>
                <a:spcPts val="0"/>
              </a:spcAft>
              <a:buClr>
                <a:schemeClr val="dk1"/>
              </a:buClr>
              <a:buSzPct val="100000"/>
              <a:buChar char="•"/>
            </a:pPr>
            <a:r>
              <a:rPr b="1" lang="en-US"/>
              <a:t>Cost risk</a:t>
            </a:r>
            <a:r>
              <a:rPr lang="en-US"/>
              <a:t>, typically escalation of project costs due to poor cost estimating accuracy and scope creep.</a:t>
            </a:r>
            <a:endParaRPr/>
          </a:p>
          <a:p>
            <a:pPr indent="-342900" lvl="0" marL="342900" rtl="0" algn="l">
              <a:spcBef>
                <a:spcPts val="544"/>
              </a:spcBef>
              <a:spcAft>
                <a:spcPts val="0"/>
              </a:spcAft>
              <a:buClr>
                <a:schemeClr val="dk1"/>
              </a:buClr>
              <a:buSzPct val="100000"/>
              <a:buChar char="•"/>
            </a:pPr>
            <a:r>
              <a:rPr b="1" lang="en-US"/>
              <a:t>Schedule risk</a:t>
            </a:r>
            <a:r>
              <a:rPr lang="en-US"/>
              <a:t>, the risk that activities will take longer than expected. Slippages in schedule typically increase costs and, also, delay the receipt of project benefits, with a possible loss of competitive advantage.</a:t>
            </a:r>
            <a:endParaRPr/>
          </a:p>
          <a:p>
            <a:pPr indent="-342900" lvl="0" marL="342900" rtl="0" algn="l">
              <a:spcBef>
                <a:spcPts val="544"/>
              </a:spcBef>
              <a:spcAft>
                <a:spcPts val="0"/>
              </a:spcAft>
              <a:buClr>
                <a:schemeClr val="dk1"/>
              </a:buClr>
              <a:buSzPct val="100000"/>
              <a:buChar char="•"/>
            </a:pPr>
            <a:r>
              <a:rPr b="1" lang="en-US"/>
              <a:t>Performance risk</a:t>
            </a:r>
            <a:r>
              <a:rPr lang="en-US"/>
              <a:t>, the risk that the project will fail to produce results consistent with project specifications.</a:t>
            </a:r>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Monitoring &amp; Control</a:t>
            </a:r>
            <a:endParaRPr/>
          </a:p>
        </p:txBody>
      </p:sp>
      <p:sp>
        <p:nvSpPr>
          <p:cNvPr id="264" name="Google Shape;264;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There are several processes in Project Monitoring and Control as follows:-</a:t>
            </a:r>
            <a:endParaRPr/>
          </a:p>
          <a:p>
            <a:pPr indent="-139700" lvl="0" marL="342900" rtl="0" algn="l">
              <a:spcBef>
                <a:spcPts val="640"/>
              </a:spcBef>
              <a:spcAft>
                <a:spcPts val="0"/>
              </a:spcAft>
              <a:buClr>
                <a:schemeClr val="dk1"/>
              </a:buClr>
              <a:buSzPts val="3200"/>
              <a:buNone/>
            </a:pPr>
            <a:r>
              <a:t/>
            </a:r>
            <a:endParaRPr/>
          </a:p>
        </p:txBody>
      </p:sp>
      <p:pic>
        <p:nvPicPr>
          <p:cNvPr id="265" name="Google Shape;265;p30"/>
          <p:cNvPicPr preferRelativeResize="0"/>
          <p:nvPr/>
        </p:nvPicPr>
        <p:blipFill rotWithShape="1">
          <a:blip r:embed="rId3">
            <a:alphaModFix/>
          </a:blip>
          <a:srcRect b="0" l="0" r="0" t="0"/>
          <a:stretch/>
        </p:blipFill>
        <p:spPr>
          <a:xfrm>
            <a:off x="1524000" y="2847109"/>
            <a:ext cx="5867400" cy="401089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Monitoring &amp; Control</a:t>
            </a:r>
            <a:endParaRPr/>
          </a:p>
        </p:txBody>
      </p:sp>
      <p:sp>
        <p:nvSpPr>
          <p:cNvPr id="271" name="Google Shape;271;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Monitor and control project work - </a:t>
            </a:r>
            <a:r>
              <a:rPr lang="en-US"/>
              <a:t>It helps to check whether the team is working according to plan or not and able to complete the project on time. Project managers make performance measures or use previous performance measures to analyze project performance at regular intervals during the development of the project.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Monitoring &amp; Control</a:t>
            </a:r>
            <a:endParaRPr/>
          </a:p>
        </p:txBody>
      </p:sp>
      <p:sp>
        <p:nvSpPr>
          <p:cNvPr id="277" name="Google Shape;277;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Integrated change control - </a:t>
            </a:r>
            <a:r>
              <a:rPr lang="en-US"/>
              <a:t>Project manager, always try to avoid the changes and control them if changes occur. Change is required, but there is no compulsion. If it requires a change, the project manager discusses with the consultants, senior management, or other stakeholders, including customer and try to find out the solution.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Monitoring &amp; Control</a:t>
            </a:r>
            <a:endParaRPr/>
          </a:p>
        </p:txBody>
      </p:sp>
      <p:sp>
        <p:nvSpPr>
          <p:cNvPr id="283" name="Google Shape;283;p33"/>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b="1" lang="en-US"/>
              <a:t>Activities during this change control:</a:t>
            </a:r>
            <a:endParaRPr/>
          </a:p>
          <a:p>
            <a:pPr indent="-342900" lvl="0" marL="342900" rtl="0" algn="l">
              <a:spcBef>
                <a:spcPts val="592"/>
              </a:spcBef>
              <a:spcAft>
                <a:spcPts val="0"/>
              </a:spcAft>
              <a:buClr>
                <a:schemeClr val="dk1"/>
              </a:buClr>
              <a:buSzPct val="100000"/>
              <a:buChar char="•"/>
            </a:pPr>
            <a:r>
              <a:rPr lang="en-US"/>
              <a:t>Keeps a record of all the changes made to the previous baseline to reach a new baseline</a:t>
            </a:r>
            <a:endParaRPr/>
          </a:p>
          <a:p>
            <a:pPr indent="-342900" lvl="0" marL="342900" rtl="0" algn="l">
              <a:spcBef>
                <a:spcPts val="592"/>
              </a:spcBef>
              <a:spcAft>
                <a:spcPts val="0"/>
              </a:spcAft>
              <a:buClr>
                <a:schemeClr val="dk1"/>
              </a:buClr>
              <a:buSzPct val="100000"/>
              <a:buChar char="•"/>
            </a:pPr>
            <a:r>
              <a:rPr lang="en-US"/>
              <a:t>Identify all items to define the software configuration</a:t>
            </a:r>
            <a:endParaRPr/>
          </a:p>
          <a:p>
            <a:pPr indent="-342900" lvl="0" marL="342900" rtl="0" algn="l">
              <a:spcBef>
                <a:spcPts val="592"/>
              </a:spcBef>
              <a:spcAft>
                <a:spcPts val="0"/>
              </a:spcAft>
              <a:buClr>
                <a:schemeClr val="dk1"/>
              </a:buClr>
              <a:buSzPct val="100000"/>
              <a:buChar char="•"/>
            </a:pPr>
            <a:r>
              <a:rPr lang="en-US"/>
              <a:t>Monitor status of change requests</a:t>
            </a:r>
            <a:endParaRPr/>
          </a:p>
          <a:p>
            <a:pPr indent="-342900" lvl="0" marL="342900" rtl="0" algn="l">
              <a:spcBef>
                <a:spcPts val="592"/>
              </a:spcBef>
              <a:spcAft>
                <a:spcPts val="0"/>
              </a:spcAft>
              <a:buClr>
                <a:schemeClr val="dk1"/>
              </a:buClr>
              <a:buSzPct val="100000"/>
              <a:buChar char="•"/>
            </a:pPr>
            <a:r>
              <a:rPr lang="en-US"/>
              <a:t>Complete listing of all changes since the last baseline</a:t>
            </a:r>
            <a:endParaRPr/>
          </a:p>
          <a:p>
            <a:pPr indent="-342900" lvl="0" marL="342900" rtl="0" algn="l">
              <a:spcBef>
                <a:spcPts val="592"/>
              </a:spcBef>
              <a:spcAft>
                <a:spcPts val="0"/>
              </a:spcAft>
              <a:buClr>
                <a:schemeClr val="dk1"/>
              </a:buClr>
              <a:buSzPct val="100000"/>
              <a:buChar char="•"/>
            </a:pPr>
            <a:r>
              <a:rPr lang="en-US"/>
              <a:t>Allows tracking of progress to next baseline</a:t>
            </a:r>
            <a:endParaRPr/>
          </a:p>
          <a:p>
            <a:pPr indent="-342900" lvl="0" marL="342900" rtl="0" algn="l">
              <a:spcBef>
                <a:spcPts val="592"/>
              </a:spcBef>
              <a:spcAft>
                <a:spcPts val="0"/>
              </a:spcAft>
              <a:buClr>
                <a:schemeClr val="dk1"/>
              </a:buClr>
              <a:buSzPct val="100000"/>
              <a:buChar char="•"/>
            </a:pPr>
            <a:r>
              <a:rPr lang="en-US"/>
              <a:t>Allows to check previous releases/versions to be extracted for testing</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Monitoring &amp; Control</a:t>
            </a:r>
            <a:endParaRPr/>
          </a:p>
        </p:txBody>
      </p:sp>
      <p:sp>
        <p:nvSpPr>
          <p:cNvPr id="289" name="Google Shape;289;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Scope verification and control scope - </a:t>
            </a:r>
            <a:r>
              <a:rPr lang="en-US"/>
              <a:t>The project manager controls the scope all over the development phases. The customer will verify the scope to check whether the developed product fulfills all the requirements of the customer’s or not. If it meets the requirements, then it is delivered to the customer's site, and if not, then it should again go back to the development stage.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Monitoring &amp; Control</a:t>
            </a:r>
            <a:endParaRPr/>
          </a:p>
        </p:txBody>
      </p:sp>
      <p:sp>
        <p:nvSpPr>
          <p:cNvPr id="295" name="Google Shape;295;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b="1" lang="en-US"/>
              <a:t>Control schedule and control cost -</a:t>
            </a:r>
            <a:r>
              <a:rPr lang="en-US"/>
              <a:t> With the help of Earned Value Management (EVM), the project manager controls the schedule and cost of the project. With the help of Earned Value Management (EVM), the project manager control the timing and cost of the project, and depending upon the results of CPI(Cost Performance Index) and SPI(Schedule Performance Index) project is monitored and controlled.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Monitoring &amp; Control</a:t>
            </a:r>
            <a:endParaRPr/>
          </a:p>
        </p:txBody>
      </p:sp>
      <p:sp>
        <p:nvSpPr>
          <p:cNvPr id="301" name="Google Shape;301;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457200" lvl="0" marL="457200" rtl="0" algn="just">
              <a:lnSpc>
                <a:spcPct val="100000"/>
              </a:lnSpc>
              <a:spcBef>
                <a:spcPts val="0"/>
              </a:spcBef>
              <a:spcAft>
                <a:spcPts val="0"/>
              </a:spcAft>
              <a:buClr>
                <a:schemeClr val="dk1"/>
              </a:buClr>
              <a:buSzPct val="100000"/>
              <a:buFont typeface="Noto Sans Symbols"/>
              <a:buChar char="❖"/>
            </a:pPr>
            <a:r>
              <a:rPr b="1" lang="en-US" sz="3000">
                <a:latin typeface="Times New Roman"/>
                <a:ea typeface="Times New Roman"/>
                <a:cs typeface="Times New Roman"/>
                <a:sym typeface="Times New Roman"/>
              </a:rPr>
              <a:t>Planned Value (PV)</a:t>
            </a:r>
            <a:endParaRPr/>
          </a:p>
          <a:p>
            <a:pPr indent="-457231" lvl="1" marL="914400" rtl="0" algn="just">
              <a:lnSpc>
                <a:spcPct val="100000"/>
              </a:lnSpc>
              <a:spcBef>
                <a:spcPts val="462"/>
              </a:spcBef>
              <a:spcAft>
                <a:spcPts val="0"/>
              </a:spcAft>
              <a:buClr>
                <a:schemeClr val="dk1"/>
              </a:buClr>
              <a:buSzPct val="100000"/>
              <a:buFont typeface="Courier New"/>
              <a:buChar char="o"/>
            </a:pPr>
            <a:r>
              <a:rPr lang="en-US" sz="2500">
                <a:latin typeface="Times New Roman"/>
                <a:ea typeface="Times New Roman"/>
                <a:cs typeface="Times New Roman"/>
                <a:sym typeface="Times New Roman"/>
              </a:rPr>
              <a:t>It is the planned expenditure of funds to the date of analysis.</a:t>
            </a:r>
            <a:endParaRPr/>
          </a:p>
          <a:p>
            <a:pPr indent="-457231" lvl="1" marL="914400" rtl="0" algn="just">
              <a:lnSpc>
                <a:spcPct val="100000"/>
              </a:lnSpc>
              <a:spcBef>
                <a:spcPts val="462"/>
              </a:spcBef>
              <a:spcAft>
                <a:spcPts val="0"/>
              </a:spcAft>
              <a:buClr>
                <a:schemeClr val="dk1"/>
              </a:buClr>
              <a:buSzPct val="100000"/>
              <a:buFont typeface="Courier New"/>
              <a:buChar char="o"/>
            </a:pPr>
            <a:r>
              <a:rPr lang="en-US" sz="2500">
                <a:latin typeface="Times New Roman"/>
                <a:ea typeface="Times New Roman"/>
                <a:cs typeface="Times New Roman"/>
                <a:sym typeface="Times New Roman"/>
              </a:rPr>
              <a:t>PV = Planned Completion (%) * BAC</a:t>
            </a:r>
            <a:endParaRPr/>
          </a:p>
          <a:p>
            <a:pPr indent="-457231" lvl="1" marL="914400" rtl="0" algn="just">
              <a:lnSpc>
                <a:spcPct val="100000"/>
              </a:lnSpc>
              <a:spcBef>
                <a:spcPts val="462"/>
              </a:spcBef>
              <a:spcAft>
                <a:spcPts val="0"/>
              </a:spcAft>
              <a:buClr>
                <a:schemeClr val="dk1"/>
              </a:buClr>
              <a:buSzPct val="100000"/>
              <a:buFont typeface="Courier New"/>
              <a:buChar char="o"/>
            </a:pPr>
            <a:r>
              <a:rPr lang="en-US" sz="2500">
                <a:latin typeface="Times New Roman"/>
                <a:ea typeface="Times New Roman"/>
                <a:cs typeface="Times New Roman"/>
                <a:sym typeface="Times New Roman"/>
              </a:rPr>
              <a:t>Where BAC = budget at completion</a:t>
            </a:r>
            <a:endParaRPr/>
          </a:p>
          <a:p>
            <a:pPr indent="-457200" lvl="0" marL="457200" rtl="0" algn="just">
              <a:lnSpc>
                <a:spcPct val="100000"/>
              </a:lnSpc>
              <a:spcBef>
                <a:spcPts val="555"/>
              </a:spcBef>
              <a:spcAft>
                <a:spcPts val="0"/>
              </a:spcAft>
              <a:buClr>
                <a:schemeClr val="dk1"/>
              </a:buClr>
              <a:buSzPct val="100000"/>
              <a:buFont typeface="Noto Sans Symbols"/>
              <a:buChar char="❖"/>
            </a:pPr>
            <a:r>
              <a:rPr b="1" lang="en-US" sz="3000">
                <a:latin typeface="Times New Roman"/>
                <a:ea typeface="Times New Roman"/>
                <a:cs typeface="Times New Roman"/>
                <a:sym typeface="Times New Roman"/>
              </a:rPr>
              <a:t>Earned Value (EV)</a:t>
            </a:r>
            <a:endParaRPr/>
          </a:p>
          <a:p>
            <a:pPr indent="-457231" lvl="1" marL="914400" rtl="0" algn="just">
              <a:lnSpc>
                <a:spcPct val="100000"/>
              </a:lnSpc>
              <a:spcBef>
                <a:spcPts val="462"/>
              </a:spcBef>
              <a:spcAft>
                <a:spcPts val="0"/>
              </a:spcAft>
              <a:buClr>
                <a:schemeClr val="dk1"/>
              </a:buClr>
              <a:buSzPct val="100000"/>
              <a:buFont typeface="Courier New"/>
              <a:buChar char="o"/>
            </a:pPr>
            <a:r>
              <a:rPr lang="en-US" sz="2500">
                <a:latin typeface="Times New Roman"/>
                <a:ea typeface="Times New Roman"/>
                <a:cs typeface="Times New Roman"/>
                <a:sym typeface="Times New Roman"/>
              </a:rPr>
              <a:t>It is the actual progress of the task to the date of analysis.</a:t>
            </a:r>
            <a:endParaRPr/>
          </a:p>
          <a:p>
            <a:pPr indent="-457231" lvl="1" marL="914400" rtl="0" algn="just">
              <a:lnSpc>
                <a:spcPct val="100000"/>
              </a:lnSpc>
              <a:spcBef>
                <a:spcPts val="462"/>
              </a:spcBef>
              <a:spcAft>
                <a:spcPts val="0"/>
              </a:spcAft>
              <a:buClr>
                <a:schemeClr val="dk1"/>
              </a:buClr>
              <a:buSzPct val="100000"/>
              <a:buFont typeface="Courier New"/>
              <a:buChar char="o"/>
            </a:pPr>
            <a:r>
              <a:rPr lang="en-US" sz="2500">
                <a:latin typeface="Times New Roman"/>
                <a:ea typeface="Times New Roman"/>
                <a:cs typeface="Times New Roman"/>
                <a:sym typeface="Times New Roman"/>
              </a:rPr>
              <a:t>Earned Value = Actual Completion (%) * BAC</a:t>
            </a:r>
            <a:endParaRPr/>
          </a:p>
          <a:p>
            <a:pPr indent="-457200" lvl="0" marL="457200" rtl="0" algn="just">
              <a:lnSpc>
                <a:spcPct val="100000"/>
              </a:lnSpc>
              <a:spcBef>
                <a:spcPts val="555"/>
              </a:spcBef>
              <a:spcAft>
                <a:spcPts val="0"/>
              </a:spcAft>
              <a:buClr>
                <a:schemeClr val="dk1"/>
              </a:buClr>
              <a:buSzPct val="100000"/>
              <a:buFont typeface="Noto Sans Symbols"/>
              <a:buChar char="❖"/>
            </a:pPr>
            <a:r>
              <a:rPr b="1" lang="en-US" sz="3000">
                <a:latin typeface="Times New Roman"/>
                <a:ea typeface="Times New Roman"/>
                <a:cs typeface="Times New Roman"/>
                <a:sym typeface="Times New Roman"/>
              </a:rPr>
              <a:t>Actual Cost (AC)</a:t>
            </a:r>
            <a:endParaRPr/>
          </a:p>
          <a:p>
            <a:pPr indent="-457231" lvl="1" marL="914400" rtl="0" algn="just">
              <a:lnSpc>
                <a:spcPct val="100000"/>
              </a:lnSpc>
              <a:spcBef>
                <a:spcPts val="462"/>
              </a:spcBef>
              <a:spcAft>
                <a:spcPts val="0"/>
              </a:spcAft>
              <a:buClr>
                <a:schemeClr val="dk1"/>
              </a:buClr>
              <a:buSzPct val="100000"/>
              <a:buFont typeface="Courier New"/>
              <a:buChar char="o"/>
            </a:pPr>
            <a:r>
              <a:rPr lang="en-US" sz="2500">
                <a:latin typeface="Times New Roman"/>
                <a:ea typeface="Times New Roman"/>
                <a:cs typeface="Times New Roman"/>
                <a:sym typeface="Times New Roman"/>
              </a:rPr>
              <a:t>It is the actual expenditure of funds to the date of analysis.</a:t>
            </a:r>
            <a:endParaRPr b="1" sz="2500">
              <a:latin typeface="Times New Roman"/>
              <a:ea typeface="Times New Roman"/>
              <a:cs typeface="Times New Roman"/>
              <a:sym typeface="Times New Roman"/>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Monitoring &amp; Control</a:t>
            </a:r>
            <a:endParaRPr/>
          </a:p>
        </p:txBody>
      </p:sp>
      <p:sp>
        <p:nvSpPr>
          <p:cNvPr id="307" name="Google Shape;307;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457200" lvl="0" marL="457200" rtl="0" algn="just">
              <a:lnSpc>
                <a:spcPct val="100000"/>
              </a:lnSpc>
              <a:spcBef>
                <a:spcPts val="0"/>
              </a:spcBef>
              <a:spcAft>
                <a:spcPts val="0"/>
              </a:spcAft>
              <a:buClr>
                <a:schemeClr val="dk1"/>
              </a:buClr>
              <a:buSzPts val="3000"/>
              <a:buFont typeface="Noto Sans Symbols"/>
              <a:buChar char="❖"/>
            </a:pPr>
            <a:r>
              <a:rPr b="1" lang="en-US" sz="3000">
                <a:latin typeface="Times New Roman"/>
                <a:ea typeface="Times New Roman"/>
                <a:cs typeface="Times New Roman"/>
                <a:sym typeface="Times New Roman"/>
              </a:rPr>
              <a:t>Cost Variance (CV)</a:t>
            </a:r>
            <a:endParaRPr/>
          </a:p>
          <a:p>
            <a:pPr indent="-457200" lvl="1" marL="914400" rtl="0" algn="just">
              <a:lnSpc>
                <a:spcPct val="100000"/>
              </a:lnSpc>
              <a:spcBef>
                <a:spcPts val="500"/>
              </a:spcBef>
              <a:spcAft>
                <a:spcPts val="0"/>
              </a:spcAft>
              <a:buClr>
                <a:schemeClr val="dk1"/>
              </a:buClr>
              <a:buSzPts val="2500"/>
              <a:buFont typeface="Courier New"/>
              <a:buChar char="o"/>
            </a:pPr>
            <a:r>
              <a:rPr lang="en-US" sz="2500">
                <a:latin typeface="Times New Roman"/>
                <a:ea typeface="Times New Roman"/>
                <a:cs typeface="Times New Roman"/>
                <a:sym typeface="Times New Roman"/>
              </a:rPr>
              <a:t>The amount that the project is above or below the budget at the point of analysis.</a:t>
            </a:r>
            <a:endParaRPr/>
          </a:p>
          <a:p>
            <a:pPr indent="-457200" lvl="0" marL="457200" rtl="0" algn="just">
              <a:lnSpc>
                <a:spcPct val="100000"/>
              </a:lnSpc>
              <a:spcBef>
                <a:spcPts val="600"/>
              </a:spcBef>
              <a:spcAft>
                <a:spcPts val="0"/>
              </a:spcAft>
              <a:buClr>
                <a:schemeClr val="dk1"/>
              </a:buClr>
              <a:buSzPts val="3000"/>
              <a:buFont typeface="Noto Sans Symbols"/>
              <a:buChar char="❖"/>
            </a:pPr>
            <a:r>
              <a:rPr b="1" lang="en-US" sz="3000">
                <a:latin typeface="Times New Roman"/>
                <a:ea typeface="Times New Roman"/>
                <a:cs typeface="Times New Roman"/>
                <a:sym typeface="Times New Roman"/>
              </a:rPr>
              <a:t>Cost Performance Index (CPI)</a:t>
            </a:r>
            <a:endParaRPr/>
          </a:p>
          <a:p>
            <a:pPr indent="-457200" lvl="1" marL="914400" rtl="0" algn="just">
              <a:lnSpc>
                <a:spcPct val="100000"/>
              </a:lnSpc>
              <a:spcBef>
                <a:spcPts val="500"/>
              </a:spcBef>
              <a:spcAft>
                <a:spcPts val="0"/>
              </a:spcAft>
              <a:buClr>
                <a:schemeClr val="dk1"/>
              </a:buClr>
              <a:buSzPts val="2500"/>
              <a:buFont typeface="Courier New"/>
              <a:buChar char="o"/>
            </a:pPr>
            <a:r>
              <a:rPr lang="en-US" sz="2500">
                <a:latin typeface="Times New Roman"/>
                <a:ea typeface="Times New Roman"/>
                <a:cs typeface="Times New Roman"/>
                <a:sym typeface="Times New Roman"/>
              </a:rPr>
              <a:t>The amount that the project is above or below budget, relative to the overall size of the project.</a:t>
            </a:r>
            <a:endParaRPr/>
          </a:p>
          <a:p>
            <a:pPr indent="-457200" lvl="1" marL="914400" rtl="0" algn="just">
              <a:lnSpc>
                <a:spcPct val="100000"/>
              </a:lnSpc>
              <a:spcBef>
                <a:spcPts val="500"/>
              </a:spcBef>
              <a:spcAft>
                <a:spcPts val="0"/>
              </a:spcAft>
              <a:buClr>
                <a:schemeClr val="dk1"/>
              </a:buClr>
              <a:buSzPts val="2500"/>
              <a:buFont typeface="Courier New"/>
              <a:buChar char="o"/>
            </a:pPr>
            <a:r>
              <a:rPr lang="en-US" sz="2500">
                <a:latin typeface="Times New Roman"/>
                <a:ea typeface="Times New Roman"/>
                <a:cs typeface="Times New Roman"/>
                <a:sym typeface="Times New Roman"/>
              </a:rPr>
              <a:t>If CPI &gt; 1, Project Cost is below Budget.</a:t>
            </a:r>
            <a:endParaRPr/>
          </a:p>
          <a:p>
            <a:pPr indent="-457200" lvl="1" marL="914400" rtl="0" algn="just">
              <a:lnSpc>
                <a:spcPct val="100000"/>
              </a:lnSpc>
              <a:spcBef>
                <a:spcPts val="500"/>
              </a:spcBef>
              <a:spcAft>
                <a:spcPts val="0"/>
              </a:spcAft>
              <a:buClr>
                <a:schemeClr val="dk1"/>
              </a:buClr>
              <a:buSzPts val="2500"/>
              <a:buFont typeface="Courier New"/>
              <a:buChar char="o"/>
            </a:pPr>
            <a:r>
              <a:rPr lang="en-US" sz="2500">
                <a:latin typeface="Times New Roman"/>
                <a:ea typeface="Times New Roman"/>
                <a:cs typeface="Times New Roman"/>
                <a:sym typeface="Times New Roman"/>
              </a:rPr>
              <a:t>If CPI &lt; 1, Project Cost is over Budget.</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Monitoring &amp; Control</a:t>
            </a:r>
            <a:endParaRPr/>
          </a:p>
        </p:txBody>
      </p:sp>
      <p:sp>
        <p:nvSpPr>
          <p:cNvPr id="313" name="Google Shape;313;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457200" lvl="0" marL="457200" rtl="0" algn="just">
              <a:lnSpc>
                <a:spcPct val="100000"/>
              </a:lnSpc>
              <a:spcBef>
                <a:spcPts val="0"/>
              </a:spcBef>
              <a:spcAft>
                <a:spcPts val="0"/>
              </a:spcAft>
              <a:buClr>
                <a:schemeClr val="dk1"/>
              </a:buClr>
              <a:buSzPts val="3000"/>
              <a:buFont typeface="Noto Sans Symbols"/>
              <a:buChar char="❖"/>
            </a:pPr>
            <a:r>
              <a:rPr b="1" lang="en-US" sz="3000">
                <a:latin typeface="Times New Roman"/>
                <a:ea typeface="Times New Roman"/>
                <a:cs typeface="Times New Roman"/>
                <a:sym typeface="Times New Roman"/>
              </a:rPr>
              <a:t>Schedule Variance</a:t>
            </a:r>
            <a:endParaRPr/>
          </a:p>
          <a:p>
            <a:pPr indent="-457200" lvl="1" marL="914400" rtl="0" algn="just">
              <a:lnSpc>
                <a:spcPct val="100000"/>
              </a:lnSpc>
              <a:spcBef>
                <a:spcPts val="500"/>
              </a:spcBef>
              <a:spcAft>
                <a:spcPts val="0"/>
              </a:spcAft>
              <a:buClr>
                <a:schemeClr val="dk1"/>
              </a:buClr>
              <a:buSzPts val="2500"/>
              <a:buFont typeface="Courier New"/>
              <a:buChar char="o"/>
            </a:pPr>
            <a:r>
              <a:rPr lang="en-US" sz="2500">
                <a:latin typeface="Times New Roman"/>
                <a:ea typeface="Times New Roman"/>
                <a:cs typeface="Times New Roman"/>
                <a:sym typeface="Times New Roman"/>
              </a:rPr>
              <a:t>The amount that the project is ahead or behind schedule at the point of analysis.</a:t>
            </a:r>
            <a:endParaRPr b="1" sz="2500">
              <a:latin typeface="Times New Roman"/>
              <a:ea typeface="Times New Roman"/>
              <a:cs typeface="Times New Roman"/>
              <a:sym typeface="Times New Roman"/>
            </a:endParaRPr>
          </a:p>
          <a:p>
            <a:pPr indent="-457200" lvl="0" marL="457200" rtl="0" algn="just">
              <a:lnSpc>
                <a:spcPct val="100000"/>
              </a:lnSpc>
              <a:spcBef>
                <a:spcPts val="600"/>
              </a:spcBef>
              <a:spcAft>
                <a:spcPts val="0"/>
              </a:spcAft>
              <a:buClr>
                <a:schemeClr val="dk1"/>
              </a:buClr>
              <a:buSzPts val="3000"/>
              <a:buFont typeface="Noto Sans Symbols"/>
              <a:buChar char="❖"/>
            </a:pPr>
            <a:r>
              <a:rPr b="1" lang="en-US" sz="3000">
                <a:latin typeface="Times New Roman"/>
                <a:ea typeface="Times New Roman"/>
                <a:cs typeface="Times New Roman"/>
                <a:sym typeface="Times New Roman"/>
              </a:rPr>
              <a:t>Schedule Performance Index</a:t>
            </a:r>
            <a:endParaRPr/>
          </a:p>
          <a:p>
            <a:pPr indent="-457200" lvl="1" marL="914400" rtl="0" algn="just">
              <a:lnSpc>
                <a:spcPct val="100000"/>
              </a:lnSpc>
              <a:spcBef>
                <a:spcPts val="500"/>
              </a:spcBef>
              <a:spcAft>
                <a:spcPts val="0"/>
              </a:spcAft>
              <a:buClr>
                <a:schemeClr val="dk1"/>
              </a:buClr>
              <a:buSzPts val="2500"/>
              <a:buFont typeface="Courier New"/>
              <a:buChar char="o"/>
            </a:pPr>
            <a:r>
              <a:rPr lang="en-US" sz="2500">
                <a:latin typeface="Times New Roman"/>
                <a:ea typeface="Times New Roman"/>
                <a:cs typeface="Times New Roman"/>
                <a:sym typeface="Times New Roman"/>
              </a:rPr>
              <a:t>The amount that the project is ahead or behind schedule, relative to the overall size of the project.</a:t>
            </a:r>
            <a:endParaRPr/>
          </a:p>
          <a:p>
            <a:pPr indent="-457200" lvl="1" marL="914400" rtl="0" algn="just">
              <a:lnSpc>
                <a:spcPct val="100000"/>
              </a:lnSpc>
              <a:spcBef>
                <a:spcPts val="500"/>
              </a:spcBef>
              <a:spcAft>
                <a:spcPts val="0"/>
              </a:spcAft>
              <a:buClr>
                <a:schemeClr val="dk1"/>
              </a:buClr>
              <a:buSzPts val="2500"/>
              <a:buFont typeface="Courier New"/>
              <a:buChar char="o"/>
            </a:pPr>
            <a:r>
              <a:rPr lang="en-US" sz="2500">
                <a:latin typeface="Times New Roman"/>
                <a:ea typeface="Times New Roman"/>
                <a:cs typeface="Times New Roman"/>
                <a:sym typeface="Times New Roman"/>
              </a:rPr>
              <a:t>If SPI &gt; 1, Project is ahead its Schedule</a:t>
            </a:r>
            <a:endParaRPr/>
          </a:p>
          <a:p>
            <a:pPr indent="-457200" lvl="1" marL="914400" rtl="0" algn="just">
              <a:lnSpc>
                <a:spcPct val="100000"/>
              </a:lnSpc>
              <a:spcBef>
                <a:spcPts val="500"/>
              </a:spcBef>
              <a:spcAft>
                <a:spcPts val="0"/>
              </a:spcAft>
              <a:buClr>
                <a:schemeClr val="dk1"/>
              </a:buClr>
              <a:buSzPts val="2500"/>
              <a:buFont typeface="Courier New"/>
              <a:buChar char="o"/>
            </a:pPr>
            <a:r>
              <a:rPr lang="en-US" sz="2500">
                <a:latin typeface="Times New Roman"/>
                <a:ea typeface="Times New Roman"/>
                <a:cs typeface="Times New Roman"/>
                <a:sym typeface="Times New Roman"/>
              </a:rPr>
              <a:t>If SPI &lt; 1, Project is behind its Schedule</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Monitoring &amp; Control</a:t>
            </a:r>
            <a:endParaRPr/>
          </a:p>
        </p:txBody>
      </p:sp>
      <p:sp>
        <p:nvSpPr>
          <p:cNvPr id="319" name="Google Shape;319;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latin typeface="Times New Roman"/>
                <a:ea typeface="Times New Roman"/>
                <a:cs typeface="Times New Roman"/>
                <a:sym typeface="Times New Roman"/>
              </a:rPr>
              <a:t>Problem 1: Suppose you have a budgeted cost of a project at $900,000. The project is to be completed in 9 months. After a month, you have completed 10 percent of the project at a total expense of $100,000. The planned completion should have been 15 percent. Calculate Planned value and earned value.</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457200" y="13855"/>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Risk Management</a:t>
            </a:r>
            <a:endParaRPr/>
          </a:p>
        </p:txBody>
      </p:sp>
      <p:sp>
        <p:nvSpPr>
          <p:cNvPr id="103" name="Google Shape;103;p4"/>
          <p:cNvSpPr txBox="1"/>
          <p:nvPr>
            <p:ph idx="1" type="body"/>
          </p:nvPr>
        </p:nvSpPr>
        <p:spPr>
          <a:xfrm>
            <a:off x="457200" y="914400"/>
            <a:ext cx="8229600" cy="57912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b="1" lang="en-US"/>
              <a:t>Other Types of Risks</a:t>
            </a:r>
            <a:endParaRPr/>
          </a:p>
          <a:p>
            <a:pPr indent="-342900" lvl="0" marL="342900" rtl="0" algn="l">
              <a:spcBef>
                <a:spcPts val="592"/>
              </a:spcBef>
              <a:spcAft>
                <a:spcPts val="0"/>
              </a:spcAft>
              <a:buClr>
                <a:schemeClr val="dk1"/>
              </a:buClr>
              <a:buSzPct val="100000"/>
              <a:buChar char="•"/>
            </a:pPr>
            <a:r>
              <a:rPr lang="en-US"/>
              <a:t>There are many other types of risks of concern to projects. These risks can result in cost, schedule, or performance problems and create other types of adverse consequences for the organization. For example:</a:t>
            </a:r>
            <a:endParaRPr/>
          </a:p>
          <a:p>
            <a:pPr indent="-342900" lvl="0" marL="342900" rtl="0" algn="l">
              <a:spcBef>
                <a:spcPts val="592"/>
              </a:spcBef>
              <a:spcAft>
                <a:spcPts val="0"/>
              </a:spcAft>
              <a:buClr>
                <a:schemeClr val="dk1"/>
              </a:buClr>
              <a:buSzPct val="100000"/>
              <a:buChar char="•"/>
            </a:pPr>
            <a:r>
              <a:rPr b="1" lang="en-US"/>
              <a:t>Governance risk</a:t>
            </a:r>
            <a:r>
              <a:rPr lang="en-US"/>
              <a:t> relates to board and management performance with regard to ethics, community stewardship, and company reputation.</a:t>
            </a:r>
            <a:endParaRPr/>
          </a:p>
          <a:p>
            <a:pPr indent="-342900" lvl="0" marL="342900" rtl="0" algn="l">
              <a:spcBef>
                <a:spcPts val="592"/>
              </a:spcBef>
              <a:spcAft>
                <a:spcPts val="0"/>
              </a:spcAft>
              <a:buClr>
                <a:schemeClr val="dk1"/>
              </a:buClr>
              <a:buSzPct val="100000"/>
              <a:buChar char="•"/>
            </a:pPr>
            <a:r>
              <a:rPr b="1" lang="en-US"/>
              <a:t>Strategic risks</a:t>
            </a:r>
            <a:r>
              <a:rPr lang="en-US"/>
              <a:t> result from errors in strategy, such as choosing a technology that can’t be made to work.</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Monitoring &amp; Control</a:t>
            </a:r>
            <a:endParaRPr/>
          </a:p>
        </p:txBody>
      </p:sp>
      <p:sp>
        <p:nvSpPr>
          <p:cNvPr id="325" name="Google Shape;325;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457200" lvl="0" marL="457200" rtl="0" algn="just">
              <a:lnSpc>
                <a:spcPct val="100000"/>
              </a:lnSpc>
              <a:spcBef>
                <a:spcPts val="0"/>
              </a:spcBef>
              <a:spcAft>
                <a:spcPts val="0"/>
              </a:spcAft>
              <a:buClr>
                <a:schemeClr val="dk1"/>
              </a:buClr>
              <a:buSzPts val="3000"/>
              <a:buFont typeface="Courier New"/>
              <a:buChar char="o"/>
            </a:pPr>
            <a:r>
              <a:rPr lang="en-US" sz="3000">
                <a:latin typeface="Times New Roman"/>
                <a:ea typeface="Times New Roman"/>
                <a:cs typeface="Times New Roman"/>
                <a:sym typeface="Times New Roman"/>
              </a:rPr>
              <a:t>Given,</a:t>
            </a:r>
            <a:endParaRPr/>
          </a:p>
          <a:p>
            <a:pPr indent="-457200" lvl="1" marL="914400" rtl="0" algn="just">
              <a:lnSpc>
                <a:spcPct val="100000"/>
              </a:lnSpc>
              <a:spcBef>
                <a:spcPts val="520"/>
              </a:spcBef>
              <a:spcAft>
                <a:spcPts val="0"/>
              </a:spcAft>
              <a:buClr>
                <a:schemeClr val="dk1"/>
              </a:buClr>
              <a:buSzPts val="2600"/>
              <a:buFont typeface="Courier New"/>
              <a:buChar char="o"/>
            </a:pPr>
            <a:r>
              <a:rPr lang="en-US" sz="2600">
                <a:latin typeface="Times New Roman"/>
                <a:ea typeface="Times New Roman"/>
                <a:cs typeface="Times New Roman"/>
                <a:sym typeface="Times New Roman"/>
              </a:rPr>
              <a:t>BAC = $ 900,000</a:t>
            </a:r>
            <a:endParaRPr/>
          </a:p>
          <a:p>
            <a:pPr indent="-457200" lvl="1" marL="914400" rtl="0" algn="just">
              <a:lnSpc>
                <a:spcPct val="100000"/>
              </a:lnSpc>
              <a:spcBef>
                <a:spcPts val="520"/>
              </a:spcBef>
              <a:spcAft>
                <a:spcPts val="0"/>
              </a:spcAft>
              <a:buClr>
                <a:schemeClr val="dk1"/>
              </a:buClr>
              <a:buSzPts val="2600"/>
              <a:buFont typeface="Courier New"/>
              <a:buChar char="o"/>
            </a:pPr>
            <a:r>
              <a:rPr lang="en-US" sz="2600">
                <a:latin typeface="Times New Roman"/>
                <a:ea typeface="Times New Roman"/>
                <a:cs typeface="Times New Roman"/>
                <a:sym typeface="Times New Roman"/>
              </a:rPr>
              <a:t>AC = $ 100,000</a:t>
            </a:r>
            <a:endParaRPr/>
          </a:p>
          <a:p>
            <a:pPr indent="-457200" lvl="0" marL="457200" rtl="0" algn="just">
              <a:lnSpc>
                <a:spcPct val="100000"/>
              </a:lnSpc>
              <a:spcBef>
                <a:spcPts val="600"/>
              </a:spcBef>
              <a:spcAft>
                <a:spcPts val="0"/>
              </a:spcAft>
              <a:buClr>
                <a:schemeClr val="dk1"/>
              </a:buClr>
              <a:buSzPts val="3000"/>
              <a:buFont typeface="Courier New"/>
              <a:buChar char="o"/>
            </a:pPr>
            <a:r>
              <a:rPr lang="en-US" sz="3000">
                <a:latin typeface="Times New Roman"/>
                <a:ea typeface="Times New Roman"/>
                <a:cs typeface="Times New Roman"/>
                <a:sym typeface="Times New Roman"/>
              </a:rPr>
              <a:t>Calculate, </a:t>
            </a:r>
            <a:endParaRPr/>
          </a:p>
          <a:p>
            <a:pPr indent="-457200" lvl="1" marL="914400" rtl="0" algn="just">
              <a:lnSpc>
                <a:spcPct val="100000"/>
              </a:lnSpc>
              <a:spcBef>
                <a:spcPts val="520"/>
              </a:spcBef>
              <a:spcAft>
                <a:spcPts val="0"/>
              </a:spcAft>
              <a:buClr>
                <a:schemeClr val="dk1"/>
              </a:buClr>
              <a:buSzPts val="2600"/>
              <a:buFont typeface="Courier New"/>
              <a:buChar char="o"/>
            </a:pPr>
            <a:r>
              <a:rPr lang="en-US" sz="2600">
                <a:latin typeface="Times New Roman"/>
                <a:ea typeface="Times New Roman"/>
                <a:cs typeface="Times New Roman"/>
                <a:sym typeface="Times New Roman"/>
              </a:rPr>
              <a:t>Planned Value</a:t>
            </a:r>
            <a:endParaRPr/>
          </a:p>
          <a:p>
            <a:pPr indent="-457200" lvl="1" marL="914400" rtl="0" algn="just">
              <a:lnSpc>
                <a:spcPct val="100000"/>
              </a:lnSpc>
              <a:spcBef>
                <a:spcPts val="520"/>
              </a:spcBef>
              <a:spcAft>
                <a:spcPts val="0"/>
              </a:spcAft>
              <a:buClr>
                <a:schemeClr val="dk1"/>
              </a:buClr>
              <a:buSzPts val="2600"/>
              <a:buFont typeface="Courier New"/>
              <a:buChar char="o"/>
            </a:pPr>
            <a:r>
              <a:rPr lang="en-US" sz="2600">
                <a:latin typeface="Times New Roman"/>
                <a:ea typeface="Times New Roman"/>
                <a:cs typeface="Times New Roman"/>
                <a:sym typeface="Times New Roman"/>
              </a:rPr>
              <a:t>Earned Value</a:t>
            </a:r>
            <a:endParaRPr/>
          </a:p>
          <a:p>
            <a:pPr indent="-457200" lvl="0" marL="457200" rtl="0" algn="just">
              <a:lnSpc>
                <a:spcPct val="100000"/>
              </a:lnSpc>
              <a:spcBef>
                <a:spcPts val="600"/>
              </a:spcBef>
              <a:spcAft>
                <a:spcPts val="0"/>
              </a:spcAft>
              <a:buClr>
                <a:schemeClr val="dk1"/>
              </a:buClr>
              <a:buSzPts val="3000"/>
              <a:buFont typeface="Courier New"/>
              <a:buChar char="o"/>
            </a:pPr>
            <a:r>
              <a:rPr lang="en-US" sz="3000">
                <a:latin typeface="Times New Roman"/>
                <a:ea typeface="Times New Roman"/>
                <a:cs typeface="Times New Roman"/>
                <a:sym typeface="Times New Roman"/>
              </a:rPr>
              <a:t>We have, </a:t>
            </a:r>
            <a:endParaRPr/>
          </a:p>
          <a:p>
            <a:pPr indent="-457200" lvl="1" marL="914400" rtl="0" algn="just">
              <a:lnSpc>
                <a:spcPct val="100000"/>
              </a:lnSpc>
              <a:spcBef>
                <a:spcPts val="520"/>
              </a:spcBef>
              <a:spcAft>
                <a:spcPts val="0"/>
              </a:spcAft>
              <a:buClr>
                <a:schemeClr val="dk1"/>
              </a:buClr>
              <a:buSzPts val="2600"/>
              <a:buFont typeface="Courier New"/>
              <a:buChar char="o"/>
            </a:pPr>
            <a:r>
              <a:rPr lang="en-US" sz="2600">
                <a:latin typeface="Times New Roman"/>
                <a:ea typeface="Times New Roman"/>
                <a:cs typeface="Times New Roman"/>
                <a:sym typeface="Times New Roman"/>
              </a:rPr>
              <a:t>planned completion (%) = 15 % </a:t>
            </a:r>
            <a:endParaRPr/>
          </a:p>
          <a:p>
            <a:pPr indent="-457200" lvl="1" marL="914400" rtl="0" algn="just">
              <a:lnSpc>
                <a:spcPct val="100000"/>
              </a:lnSpc>
              <a:spcBef>
                <a:spcPts val="520"/>
              </a:spcBef>
              <a:spcAft>
                <a:spcPts val="0"/>
              </a:spcAft>
              <a:buClr>
                <a:schemeClr val="dk1"/>
              </a:buClr>
              <a:buSzPts val="2600"/>
              <a:buFont typeface="Courier New"/>
              <a:buChar char="o"/>
            </a:pPr>
            <a:r>
              <a:rPr lang="en-US" sz="2600">
                <a:latin typeface="Times New Roman"/>
                <a:ea typeface="Times New Roman"/>
                <a:cs typeface="Times New Roman"/>
                <a:sym typeface="Times New Roman"/>
              </a:rPr>
              <a:t>actual completion (%) = 10 %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Monitoring &amp; Control</a:t>
            </a:r>
            <a:endParaRPr/>
          </a:p>
        </p:txBody>
      </p:sp>
      <p:sp>
        <p:nvSpPr>
          <p:cNvPr id="331" name="Google Shape;331;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457200" lvl="0" marL="457200" rtl="0" algn="just">
              <a:lnSpc>
                <a:spcPct val="100000"/>
              </a:lnSpc>
              <a:spcBef>
                <a:spcPts val="0"/>
              </a:spcBef>
              <a:spcAft>
                <a:spcPts val="0"/>
              </a:spcAft>
              <a:buClr>
                <a:schemeClr val="dk1"/>
              </a:buClr>
              <a:buSzPts val="3200"/>
              <a:buFont typeface="Courier New"/>
              <a:buChar char="o"/>
            </a:pPr>
            <a:r>
              <a:rPr lang="en-US">
                <a:latin typeface="Times New Roman"/>
                <a:ea typeface="Times New Roman"/>
                <a:cs typeface="Times New Roman"/>
                <a:sym typeface="Times New Roman"/>
              </a:rPr>
              <a:t>PV = Planned Completion (%) * BAC</a:t>
            </a:r>
            <a:endParaRPr/>
          </a:p>
          <a:p>
            <a:pPr indent="-457200" lvl="0" marL="457200" rtl="0" algn="just">
              <a:lnSpc>
                <a:spcPct val="100000"/>
              </a:lnSpc>
              <a:spcBef>
                <a:spcPts val="640"/>
              </a:spcBef>
              <a:spcAft>
                <a:spcPts val="0"/>
              </a:spcAft>
              <a:buClr>
                <a:schemeClr val="dk1"/>
              </a:buClr>
              <a:buSzPts val="3200"/>
              <a:buChar char="•"/>
            </a:pPr>
            <a:r>
              <a:rPr lang="en-US">
                <a:latin typeface="Times New Roman"/>
                <a:ea typeface="Times New Roman"/>
                <a:cs typeface="Times New Roman"/>
                <a:sym typeface="Times New Roman"/>
              </a:rPr>
              <a:t>		= 15% * $900,000</a:t>
            </a:r>
            <a:endParaRPr/>
          </a:p>
          <a:p>
            <a:pPr indent="-457200" lvl="0" marL="457200" rtl="0" algn="just">
              <a:lnSpc>
                <a:spcPct val="100000"/>
              </a:lnSpc>
              <a:spcBef>
                <a:spcPts val="640"/>
              </a:spcBef>
              <a:spcAft>
                <a:spcPts val="0"/>
              </a:spcAft>
              <a:buClr>
                <a:schemeClr val="dk1"/>
              </a:buClr>
              <a:buSzPts val="3200"/>
              <a:buChar char="•"/>
            </a:pPr>
            <a:r>
              <a:rPr lang="en-US">
                <a:latin typeface="Times New Roman"/>
                <a:ea typeface="Times New Roman"/>
                <a:cs typeface="Times New Roman"/>
                <a:sym typeface="Times New Roman"/>
              </a:rPr>
              <a:t>		=  $135,000</a:t>
            </a:r>
            <a:endParaRPr/>
          </a:p>
          <a:p>
            <a:pPr indent="-457200" lvl="0" marL="457200" rtl="0" algn="just">
              <a:lnSpc>
                <a:spcPct val="100000"/>
              </a:lnSpc>
              <a:spcBef>
                <a:spcPts val="640"/>
              </a:spcBef>
              <a:spcAft>
                <a:spcPts val="0"/>
              </a:spcAft>
              <a:buClr>
                <a:schemeClr val="dk1"/>
              </a:buClr>
              <a:buSzPts val="3200"/>
              <a:buFont typeface="Courier New"/>
              <a:buChar char="o"/>
            </a:pPr>
            <a:r>
              <a:rPr lang="en-US">
                <a:latin typeface="Times New Roman"/>
                <a:ea typeface="Times New Roman"/>
                <a:cs typeface="Times New Roman"/>
                <a:sym typeface="Times New Roman"/>
              </a:rPr>
              <a:t>EV = Actual Completion (%) * BAC</a:t>
            </a:r>
            <a:endParaRPr/>
          </a:p>
          <a:p>
            <a:pPr indent="-457200" lvl="0" marL="457200" rtl="0" algn="just">
              <a:lnSpc>
                <a:spcPct val="100000"/>
              </a:lnSpc>
              <a:spcBef>
                <a:spcPts val="640"/>
              </a:spcBef>
              <a:spcAft>
                <a:spcPts val="0"/>
              </a:spcAft>
              <a:buClr>
                <a:schemeClr val="dk1"/>
              </a:buClr>
              <a:buSzPts val="3200"/>
              <a:buChar char="•"/>
            </a:pPr>
            <a:r>
              <a:rPr lang="en-US">
                <a:latin typeface="Times New Roman"/>
                <a:ea typeface="Times New Roman"/>
                <a:cs typeface="Times New Roman"/>
                <a:sym typeface="Times New Roman"/>
              </a:rPr>
              <a:t>		= 10% * $900,000</a:t>
            </a:r>
            <a:endParaRPr/>
          </a:p>
          <a:p>
            <a:pPr indent="-457200" lvl="0" marL="457200" rtl="0" algn="just">
              <a:lnSpc>
                <a:spcPct val="100000"/>
              </a:lnSpc>
              <a:spcBef>
                <a:spcPts val="640"/>
              </a:spcBef>
              <a:spcAft>
                <a:spcPts val="0"/>
              </a:spcAft>
              <a:buClr>
                <a:schemeClr val="dk1"/>
              </a:buClr>
              <a:buSzPts val="3200"/>
              <a:buChar char="•"/>
            </a:pPr>
            <a:r>
              <a:rPr lang="en-US">
                <a:latin typeface="Times New Roman"/>
                <a:ea typeface="Times New Roman"/>
                <a:cs typeface="Times New Roman"/>
                <a:sym typeface="Times New Roman"/>
              </a:rPr>
              <a:t>		=  $90,000</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Monitoring &amp; Control</a:t>
            </a:r>
            <a:endParaRPr/>
          </a:p>
        </p:txBody>
      </p:sp>
      <p:sp>
        <p:nvSpPr>
          <p:cNvPr id="337" name="Google Shape;337;p42"/>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rmAutofit fontScale="92500" lnSpcReduction="20000"/>
          </a:bodyPr>
          <a:lstStyle/>
          <a:p>
            <a:pPr indent="-457200" lvl="0" marL="457200" rtl="0" algn="just">
              <a:lnSpc>
                <a:spcPct val="100000"/>
              </a:lnSpc>
              <a:spcBef>
                <a:spcPts val="0"/>
              </a:spcBef>
              <a:spcAft>
                <a:spcPts val="0"/>
              </a:spcAft>
              <a:buClr>
                <a:schemeClr val="dk1"/>
              </a:buClr>
              <a:buSzPct val="100000"/>
              <a:buFont typeface="Courier New"/>
              <a:buChar char="o"/>
            </a:pPr>
            <a:r>
              <a:rPr lang="en-US" sz="3000">
                <a:latin typeface="Times New Roman"/>
                <a:ea typeface="Times New Roman"/>
                <a:cs typeface="Times New Roman"/>
                <a:sym typeface="Times New Roman"/>
              </a:rPr>
              <a:t>Calculate, </a:t>
            </a:r>
            <a:endParaRPr/>
          </a:p>
          <a:p>
            <a:pPr indent="-457200" lvl="1" marL="914400" rtl="0" algn="just">
              <a:lnSpc>
                <a:spcPct val="100000"/>
              </a:lnSpc>
              <a:spcBef>
                <a:spcPts val="481"/>
              </a:spcBef>
              <a:spcAft>
                <a:spcPts val="0"/>
              </a:spcAft>
              <a:buClr>
                <a:schemeClr val="dk1"/>
              </a:buClr>
              <a:buSzPct val="100000"/>
              <a:buFont typeface="Courier New"/>
              <a:buChar char="o"/>
            </a:pPr>
            <a:r>
              <a:rPr lang="en-US" sz="2600">
                <a:latin typeface="Times New Roman"/>
                <a:ea typeface="Times New Roman"/>
                <a:cs typeface="Times New Roman"/>
                <a:sym typeface="Times New Roman"/>
              </a:rPr>
              <a:t>CPI</a:t>
            </a:r>
            <a:endParaRPr/>
          </a:p>
          <a:p>
            <a:pPr indent="-457200" lvl="1" marL="914400" rtl="0" algn="just">
              <a:lnSpc>
                <a:spcPct val="100000"/>
              </a:lnSpc>
              <a:spcBef>
                <a:spcPts val="481"/>
              </a:spcBef>
              <a:spcAft>
                <a:spcPts val="0"/>
              </a:spcAft>
              <a:buClr>
                <a:schemeClr val="dk1"/>
              </a:buClr>
              <a:buSzPct val="100000"/>
              <a:buFont typeface="Courier New"/>
              <a:buChar char="o"/>
            </a:pPr>
            <a:r>
              <a:rPr lang="en-US" sz="2600">
                <a:latin typeface="Times New Roman"/>
                <a:ea typeface="Times New Roman"/>
                <a:cs typeface="Times New Roman"/>
                <a:sym typeface="Times New Roman"/>
              </a:rPr>
              <a:t>SPI</a:t>
            </a:r>
            <a:endParaRPr/>
          </a:p>
          <a:p>
            <a:pPr indent="-457200" lvl="0" marL="457200" rtl="0" algn="just">
              <a:lnSpc>
                <a:spcPct val="100000"/>
              </a:lnSpc>
              <a:spcBef>
                <a:spcPts val="555"/>
              </a:spcBef>
              <a:spcAft>
                <a:spcPts val="0"/>
              </a:spcAft>
              <a:buClr>
                <a:schemeClr val="dk1"/>
              </a:buClr>
              <a:buSzPct val="100000"/>
              <a:buFont typeface="Courier New"/>
              <a:buChar char="o"/>
            </a:pPr>
            <a:r>
              <a:rPr lang="en-US" sz="3000">
                <a:latin typeface="Times New Roman"/>
                <a:ea typeface="Times New Roman"/>
                <a:cs typeface="Times New Roman"/>
                <a:sym typeface="Times New Roman"/>
              </a:rPr>
              <a:t>CPI = EV/AC</a:t>
            </a:r>
            <a:endParaRPr/>
          </a:p>
          <a:p>
            <a:pPr indent="-457200" lvl="0" marL="457200" rtl="0" algn="just">
              <a:lnSpc>
                <a:spcPct val="100000"/>
              </a:lnSpc>
              <a:spcBef>
                <a:spcPts val="555"/>
              </a:spcBef>
              <a:spcAft>
                <a:spcPts val="0"/>
              </a:spcAft>
              <a:buClr>
                <a:schemeClr val="dk1"/>
              </a:buClr>
              <a:buSzPct val="100000"/>
              <a:buChar char="•"/>
            </a:pPr>
            <a:r>
              <a:rPr lang="en-US" sz="3000">
                <a:latin typeface="Times New Roman"/>
                <a:ea typeface="Times New Roman"/>
                <a:cs typeface="Times New Roman"/>
                <a:sym typeface="Times New Roman"/>
              </a:rPr>
              <a:t>		  = 90,000/ 100,000</a:t>
            </a:r>
            <a:endParaRPr/>
          </a:p>
          <a:p>
            <a:pPr indent="-457200" lvl="0" marL="457200" rtl="0" algn="just">
              <a:lnSpc>
                <a:spcPct val="100000"/>
              </a:lnSpc>
              <a:spcBef>
                <a:spcPts val="555"/>
              </a:spcBef>
              <a:spcAft>
                <a:spcPts val="0"/>
              </a:spcAft>
              <a:buClr>
                <a:schemeClr val="dk1"/>
              </a:buClr>
              <a:buSzPct val="100000"/>
              <a:buChar char="•"/>
            </a:pPr>
            <a:r>
              <a:rPr lang="en-US" sz="3000">
                <a:latin typeface="Times New Roman"/>
                <a:ea typeface="Times New Roman"/>
                <a:cs typeface="Times New Roman"/>
                <a:sym typeface="Times New Roman"/>
              </a:rPr>
              <a:t>		  = 0.90</a:t>
            </a:r>
            <a:endParaRPr/>
          </a:p>
          <a:p>
            <a:pPr indent="-457200" lvl="0" marL="457200" rtl="0" algn="just">
              <a:lnSpc>
                <a:spcPct val="100000"/>
              </a:lnSpc>
              <a:spcBef>
                <a:spcPts val="555"/>
              </a:spcBef>
              <a:spcAft>
                <a:spcPts val="0"/>
              </a:spcAft>
              <a:buClr>
                <a:schemeClr val="dk1"/>
              </a:buClr>
              <a:buSzPct val="100000"/>
              <a:buFont typeface="Courier New"/>
              <a:buChar char="o"/>
            </a:pPr>
            <a:r>
              <a:rPr lang="en-US" sz="3000">
                <a:latin typeface="Times New Roman"/>
                <a:ea typeface="Times New Roman"/>
                <a:cs typeface="Times New Roman"/>
                <a:sym typeface="Times New Roman"/>
              </a:rPr>
              <a:t>SPI = EV/PV</a:t>
            </a:r>
            <a:endParaRPr/>
          </a:p>
          <a:p>
            <a:pPr indent="-457200" lvl="0" marL="457200" rtl="0" algn="just">
              <a:lnSpc>
                <a:spcPct val="100000"/>
              </a:lnSpc>
              <a:spcBef>
                <a:spcPts val="555"/>
              </a:spcBef>
              <a:spcAft>
                <a:spcPts val="0"/>
              </a:spcAft>
              <a:buClr>
                <a:schemeClr val="dk1"/>
              </a:buClr>
              <a:buSzPct val="100000"/>
              <a:buChar char="•"/>
            </a:pPr>
            <a:r>
              <a:rPr lang="en-US" sz="3000">
                <a:latin typeface="Times New Roman"/>
                <a:ea typeface="Times New Roman"/>
                <a:cs typeface="Times New Roman"/>
                <a:sym typeface="Times New Roman"/>
              </a:rPr>
              <a:t>		  = 90,000/ 135,000</a:t>
            </a:r>
            <a:endParaRPr/>
          </a:p>
          <a:p>
            <a:pPr indent="-457200" lvl="0" marL="457200" rtl="0" algn="just">
              <a:lnSpc>
                <a:spcPct val="100000"/>
              </a:lnSpc>
              <a:spcBef>
                <a:spcPts val="555"/>
              </a:spcBef>
              <a:spcAft>
                <a:spcPts val="0"/>
              </a:spcAft>
              <a:buClr>
                <a:schemeClr val="dk1"/>
              </a:buClr>
              <a:buSzPct val="100000"/>
              <a:buChar char="•"/>
            </a:pPr>
            <a:r>
              <a:rPr lang="en-US" sz="3000">
                <a:latin typeface="Times New Roman"/>
                <a:ea typeface="Times New Roman"/>
                <a:cs typeface="Times New Roman"/>
                <a:sym typeface="Times New Roman"/>
              </a:rPr>
              <a:t>		  = 0.67</a:t>
            </a:r>
            <a:endParaRPr/>
          </a:p>
          <a:p>
            <a:pPr indent="-457200" lvl="0" marL="457200" rtl="0" algn="just">
              <a:lnSpc>
                <a:spcPct val="100000"/>
              </a:lnSpc>
              <a:spcBef>
                <a:spcPts val="518"/>
              </a:spcBef>
              <a:spcAft>
                <a:spcPts val="0"/>
              </a:spcAft>
              <a:buClr>
                <a:schemeClr val="dk1"/>
              </a:buClr>
              <a:buSzPct val="100000"/>
              <a:buChar char="•"/>
            </a:pPr>
            <a:r>
              <a:rPr lang="en-US" sz="2800">
                <a:latin typeface="Times New Roman"/>
                <a:ea typeface="Times New Roman"/>
                <a:cs typeface="Times New Roman"/>
                <a:sym typeface="Times New Roman"/>
              </a:rPr>
              <a:t>CV = EV – AC</a:t>
            </a:r>
            <a:endParaRPr/>
          </a:p>
          <a:p>
            <a:pPr indent="-457200" lvl="0" marL="457200" rtl="0" algn="just">
              <a:lnSpc>
                <a:spcPct val="100000"/>
              </a:lnSpc>
              <a:spcBef>
                <a:spcPts val="518"/>
              </a:spcBef>
              <a:spcAft>
                <a:spcPts val="0"/>
              </a:spcAft>
              <a:buClr>
                <a:schemeClr val="dk1"/>
              </a:buClr>
              <a:buSzPct val="100000"/>
              <a:buChar char="•"/>
            </a:pPr>
            <a:r>
              <a:rPr lang="en-US" sz="2800">
                <a:latin typeface="Times New Roman"/>
                <a:ea typeface="Times New Roman"/>
                <a:cs typeface="Times New Roman"/>
                <a:sym typeface="Times New Roman"/>
              </a:rPr>
              <a:t>SV = EV – PV </a:t>
            </a:r>
            <a:endParaRPr/>
          </a:p>
          <a:p>
            <a:pPr indent="-280987" lvl="0" marL="457200" rtl="0" algn="just">
              <a:lnSpc>
                <a:spcPct val="100000"/>
              </a:lnSpc>
              <a:spcBef>
                <a:spcPts val="555"/>
              </a:spcBef>
              <a:spcAft>
                <a:spcPts val="0"/>
              </a:spcAft>
              <a:buClr>
                <a:schemeClr val="dk1"/>
              </a:buClr>
              <a:buSzPct val="100000"/>
              <a:buNone/>
            </a:pPr>
            <a:r>
              <a:t/>
            </a:r>
            <a:endParaRPr sz="3000">
              <a:latin typeface="Times New Roman"/>
              <a:ea typeface="Times New Roman"/>
              <a:cs typeface="Times New Roman"/>
              <a:sym typeface="Times New Roman"/>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Monitoring &amp; Control</a:t>
            </a:r>
            <a:endParaRPr/>
          </a:p>
        </p:txBody>
      </p:sp>
      <p:sp>
        <p:nvSpPr>
          <p:cNvPr id="343" name="Google Shape;343;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457200" lvl="0" marL="457200" rtl="0" algn="just">
              <a:lnSpc>
                <a:spcPct val="100000"/>
              </a:lnSpc>
              <a:spcBef>
                <a:spcPts val="0"/>
              </a:spcBef>
              <a:spcAft>
                <a:spcPts val="0"/>
              </a:spcAft>
              <a:buClr>
                <a:schemeClr val="dk1"/>
              </a:buClr>
              <a:buSzPts val="3200"/>
              <a:buFont typeface="Noto Sans Symbols"/>
              <a:buChar char="❖"/>
            </a:pPr>
            <a:r>
              <a:rPr b="1" lang="en-US">
                <a:latin typeface="Times New Roman"/>
                <a:ea typeface="Times New Roman"/>
                <a:cs typeface="Times New Roman"/>
                <a:sym typeface="Times New Roman"/>
              </a:rPr>
              <a:t>Problem 2: Suppose you are managing a software development project. The project is expected to be completed in 8 months at a cost of $10,000 per month. After 2 months, you realize that the project is 30 percent completed at a cost of $40,000. You need to determine whether the project is on-time and on-budget after 2 months.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4"/>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Earned Value Analysis</a:t>
            </a:r>
            <a:endParaRPr/>
          </a:p>
        </p:txBody>
      </p:sp>
      <p:sp>
        <p:nvSpPr>
          <p:cNvPr id="349" name="Google Shape;349;p44"/>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350" name="Google Shape;350;p44"/>
          <p:cNvSpPr txBox="1"/>
          <p:nvPr/>
        </p:nvSpPr>
        <p:spPr>
          <a:xfrm>
            <a:off x="182881" y="773724"/>
            <a:ext cx="4058529" cy="5717395"/>
          </a:xfrm>
          <a:prstGeom prst="rect">
            <a:avLst/>
          </a:prstGeom>
          <a:noFill/>
          <a:ln>
            <a:noFill/>
          </a:ln>
        </p:spPr>
        <p:txBody>
          <a:bodyPr anchorCtr="0" anchor="t" bIns="45700" lIns="91425" spcFirstLastPara="1" rIns="91425" wrap="square" tIns="45700">
            <a:normAutofit lnSpcReduction="10000"/>
          </a:bodyPr>
          <a:lstStyle/>
          <a:p>
            <a:pPr indent="-457200" lvl="0" marL="457200" marR="0" rtl="0" algn="just">
              <a:lnSpc>
                <a:spcPct val="100000"/>
              </a:lnSpc>
              <a:spcBef>
                <a:spcPts val="0"/>
              </a:spcBef>
              <a:spcAft>
                <a:spcPts val="0"/>
              </a:spcAft>
              <a:buClr>
                <a:schemeClr val="dk1"/>
              </a:buClr>
              <a:buSzPts val="3000"/>
              <a:buFont typeface="Courier New"/>
              <a:buChar char="o"/>
            </a:pPr>
            <a:r>
              <a:rPr b="0" i="0" lang="en-US" sz="3000" u="none" cap="none" strike="noStrike">
                <a:solidFill>
                  <a:schemeClr val="dk1"/>
                </a:solidFill>
                <a:latin typeface="Times New Roman"/>
                <a:ea typeface="Times New Roman"/>
                <a:cs typeface="Times New Roman"/>
                <a:sym typeface="Times New Roman"/>
              </a:rPr>
              <a:t>Given,</a:t>
            </a:r>
            <a:endParaRPr/>
          </a:p>
          <a:p>
            <a:pPr indent="-457200" lvl="1" marL="914400" marR="0" rtl="0" algn="just">
              <a:lnSpc>
                <a:spcPct val="100000"/>
              </a:lnSpc>
              <a:spcBef>
                <a:spcPts val="500"/>
              </a:spcBef>
              <a:spcAft>
                <a:spcPts val="0"/>
              </a:spcAft>
              <a:buClr>
                <a:schemeClr val="dk1"/>
              </a:buClr>
              <a:buSzPts val="2600"/>
              <a:buFont typeface="Courier New"/>
              <a:buChar char="o"/>
            </a:pPr>
            <a:r>
              <a:rPr b="0" i="0" lang="en-US" sz="2600" u="none" cap="none" strike="noStrike">
                <a:solidFill>
                  <a:schemeClr val="dk1"/>
                </a:solidFill>
                <a:latin typeface="Times New Roman"/>
                <a:ea typeface="Times New Roman"/>
                <a:cs typeface="Times New Roman"/>
                <a:sym typeface="Times New Roman"/>
              </a:rPr>
              <a:t>BAC = 8 * 10,000 = $ 80,000</a:t>
            </a:r>
            <a:endParaRPr/>
          </a:p>
          <a:p>
            <a:pPr indent="-457200" lvl="1" marL="914400" marR="0" rtl="0" algn="just">
              <a:lnSpc>
                <a:spcPct val="100000"/>
              </a:lnSpc>
              <a:spcBef>
                <a:spcPts val="500"/>
              </a:spcBef>
              <a:spcAft>
                <a:spcPts val="0"/>
              </a:spcAft>
              <a:buClr>
                <a:schemeClr val="dk1"/>
              </a:buClr>
              <a:buSzPts val="2600"/>
              <a:buFont typeface="Courier New"/>
              <a:buChar char="o"/>
            </a:pPr>
            <a:r>
              <a:rPr b="0" i="0" lang="en-US" sz="2600" u="none" cap="none" strike="noStrike">
                <a:solidFill>
                  <a:schemeClr val="dk1"/>
                </a:solidFill>
                <a:latin typeface="Times New Roman"/>
                <a:ea typeface="Times New Roman"/>
                <a:cs typeface="Times New Roman"/>
                <a:sym typeface="Times New Roman"/>
              </a:rPr>
              <a:t>AC = $ 40,000</a:t>
            </a:r>
            <a:endParaRPr/>
          </a:p>
          <a:p>
            <a:pPr indent="-457200" lvl="0" marL="457200" marR="0" rtl="0" algn="just">
              <a:lnSpc>
                <a:spcPct val="100000"/>
              </a:lnSpc>
              <a:spcBef>
                <a:spcPts val="1000"/>
              </a:spcBef>
              <a:spcAft>
                <a:spcPts val="0"/>
              </a:spcAft>
              <a:buClr>
                <a:schemeClr val="dk1"/>
              </a:buClr>
              <a:buSzPts val="3000"/>
              <a:buFont typeface="Courier New"/>
              <a:buChar char="o"/>
            </a:pPr>
            <a:r>
              <a:rPr b="0" i="0" lang="en-US" sz="3000" u="none" cap="none" strike="noStrike">
                <a:solidFill>
                  <a:schemeClr val="dk1"/>
                </a:solidFill>
                <a:latin typeface="Times New Roman"/>
                <a:ea typeface="Times New Roman"/>
                <a:cs typeface="Times New Roman"/>
                <a:sym typeface="Times New Roman"/>
              </a:rPr>
              <a:t>Calculate, </a:t>
            </a:r>
            <a:endParaRPr/>
          </a:p>
          <a:p>
            <a:pPr indent="-457200" lvl="1" marL="914400" marR="0" rtl="0" algn="just">
              <a:lnSpc>
                <a:spcPct val="100000"/>
              </a:lnSpc>
              <a:spcBef>
                <a:spcPts val="500"/>
              </a:spcBef>
              <a:spcAft>
                <a:spcPts val="0"/>
              </a:spcAft>
              <a:buClr>
                <a:schemeClr val="dk1"/>
              </a:buClr>
              <a:buSzPts val="2600"/>
              <a:buFont typeface="Courier New"/>
              <a:buChar char="o"/>
            </a:pPr>
            <a:r>
              <a:rPr b="0" i="0" lang="en-US" sz="2600" u="none" cap="none" strike="noStrike">
                <a:solidFill>
                  <a:schemeClr val="dk1"/>
                </a:solidFill>
                <a:latin typeface="Times New Roman"/>
                <a:ea typeface="Times New Roman"/>
                <a:cs typeface="Times New Roman"/>
                <a:sym typeface="Times New Roman"/>
              </a:rPr>
              <a:t>Planned Value, CV, SV</a:t>
            </a:r>
            <a:endParaRPr/>
          </a:p>
          <a:p>
            <a:pPr indent="-457200" lvl="1" marL="914400" marR="0" rtl="0" algn="just">
              <a:lnSpc>
                <a:spcPct val="100000"/>
              </a:lnSpc>
              <a:spcBef>
                <a:spcPts val="500"/>
              </a:spcBef>
              <a:spcAft>
                <a:spcPts val="0"/>
              </a:spcAft>
              <a:buClr>
                <a:schemeClr val="dk1"/>
              </a:buClr>
              <a:buSzPts val="2600"/>
              <a:buFont typeface="Courier New"/>
              <a:buChar char="o"/>
            </a:pPr>
            <a:r>
              <a:rPr b="0" i="0" lang="en-US" sz="2600" u="none" cap="none" strike="noStrike">
                <a:solidFill>
                  <a:schemeClr val="dk1"/>
                </a:solidFill>
                <a:latin typeface="Times New Roman"/>
                <a:ea typeface="Times New Roman"/>
                <a:cs typeface="Times New Roman"/>
                <a:sym typeface="Times New Roman"/>
              </a:rPr>
              <a:t>Earned Value</a:t>
            </a:r>
            <a:endParaRPr/>
          </a:p>
          <a:p>
            <a:pPr indent="-457200" lvl="0" marL="457200" marR="0" rtl="0" algn="just">
              <a:lnSpc>
                <a:spcPct val="100000"/>
              </a:lnSpc>
              <a:spcBef>
                <a:spcPts val="1000"/>
              </a:spcBef>
              <a:spcAft>
                <a:spcPts val="0"/>
              </a:spcAft>
              <a:buClr>
                <a:schemeClr val="dk1"/>
              </a:buClr>
              <a:buSzPts val="3000"/>
              <a:buFont typeface="Courier New"/>
              <a:buChar char="o"/>
            </a:pPr>
            <a:r>
              <a:rPr b="0" i="0" lang="en-US" sz="3000" u="none" cap="none" strike="noStrike">
                <a:solidFill>
                  <a:schemeClr val="dk1"/>
                </a:solidFill>
                <a:latin typeface="Times New Roman"/>
                <a:ea typeface="Times New Roman"/>
                <a:cs typeface="Times New Roman"/>
                <a:sym typeface="Times New Roman"/>
              </a:rPr>
              <a:t>We have, </a:t>
            </a:r>
            <a:endParaRPr/>
          </a:p>
          <a:p>
            <a:pPr indent="-457200" lvl="1" marL="914400" marR="0" rtl="0" algn="just">
              <a:lnSpc>
                <a:spcPct val="100000"/>
              </a:lnSpc>
              <a:spcBef>
                <a:spcPts val="500"/>
              </a:spcBef>
              <a:spcAft>
                <a:spcPts val="0"/>
              </a:spcAft>
              <a:buClr>
                <a:schemeClr val="dk1"/>
              </a:buClr>
              <a:buSzPts val="2600"/>
              <a:buFont typeface="Courier New"/>
              <a:buChar char="o"/>
            </a:pPr>
            <a:r>
              <a:rPr b="0" i="0" lang="en-US" sz="2600" u="none" cap="none" strike="noStrike">
                <a:solidFill>
                  <a:schemeClr val="dk1"/>
                </a:solidFill>
                <a:latin typeface="Times New Roman"/>
                <a:ea typeface="Times New Roman"/>
                <a:cs typeface="Times New Roman"/>
                <a:sym typeface="Times New Roman"/>
              </a:rPr>
              <a:t>planned completion (%) = 2/8 = 25 % </a:t>
            </a:r>
            <a:endParaRPr/>
          </a:p>
          <a:p>
            <a:pPr indent="-457200" lvl="1" marL="914400" marR="0" rtl="0" algn="just">
              <a:lnSpc>
                <a:spcPct val="100000"/>
              </a:lnSpc>
              <a:spcBef>
                <a:spcPts val="500"/>
              </a:spcBef>
              <a:spcAft>
                <a:spcPts val="0"/>
              </a:spcAft>
              <a:buClr>
                <a:schemeClr val="dk1"/>
              </a:buClr>
              <a:buSzPts val="2600"/>
              <a:buFont typeface="Courier New"/>
              <a:buChar char="o"/>
            </a:pPr>
            <a:r>
              <a:rPr b="0" i="0" lang="en-US" sz="2600" u="none" cap="none" strike="noStrike">
                <a:solidFill>
                  <a:schemeClr val="dk1"/>
                </a:solidFill>
                <a:latin typeface="Times New Roman"/>
                <a:ea typeface="Times New Roman"/>
                <a:cs typeface="Times New Roman"/>
                <a:sym typeface="Times New Roman"/>
              </a:rPr>
              <a:t>actual completion (%) = 30 %</a:t>
            </a:r>
            <a:endParaRPr/>
          </a:p>
          <a:p>
            <a:pPr indent="-266700" lvl="0" marL="457200" marR="0" rtl="0" algn="just">
              <a:lnSpc>
                <a:spcPct val="100000"/>
              </a:lnSpc>
              <a:spcBef>
                <a:spcPts val="1000"/>
              </a:spcBef>
              <a:spcAft>
                <a:spcPts val="0"/>
              </a:spcAft>
              <a:buClr>
                <a:schemeClr val="dk1"/>
              </a:buClr>
              <a:buSzPts val="3000"/>
              <a:buFont typeface="Courier New"/>
              <a:buNone/>
            </a:pPr>
            <a:r>
              <a:t/>
            </a:r>
            <a:endParaRPr b="0" i="0" sz="3000" u="none" cap="none" strike="noStrike">
              <a:solidFill>
                <a:schemeClr val="dk1"/>
              </a:solidFill>
              <a:latin typeface="Times New Roman"/>
              <a:ea typeface="Times New Roman"/>
              <a:cs typeface="Times New Roman"/>
              <a:sym typeface="Times New Roman"/>
            </a:endParaRPr>
          </a:p>
        </p:txBody>
      </p:sp>
      <p:sp>
        <p:nvSpPr>
          <p:cNvPr id="351" name="Google Shape;351;p44"/>
          <p:cNvSpPr txBox="1"/>
          <p:nvPr/>
        </p:nvSpPr>
        <p:spPr>
          <a:xfrm>
            <a:off x="4325816" y="743241"/>
            <a:ext cx="4589585" cy="5717395"/>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2500"/>
              <a:buFont typeface="Courier New"/>
              <a:buChar char="o"/>
            </a:pPr>
            <a:r>
              <a:rPr b="0" i="0" lang="en-US" sz="2500" u="none" cap="none" strike="noStrike">
                <a:solidFill>
                  <a:schemeClr val="dk1"/>
                </a:solidFill>
                <a:latin typeface="Times New Roman"/>
                <a:ea typeface="Times New Roman"/>
                <a:cs typeface="Times New Roman"/>
                <a:sym typeface="Times New Roman"/>
              </a:rPr>
              <a:t>PV = Planned Completion (%) * BAC</a:t>
            </a:r>
            <a:endParaRPr/>
          </a:p>
          <a:p>
            <a:pPr indent="-457200" lvl="0" marL="457200" marR="0" rtl="0" algn="just">
              <a:lnSpc>
                <a:spcPct val="100000"/>
              </a:lnSpc>
              <a:spcBef>
                <a:spcPts val="1000"/>
              </a:spcBef>
              <a:spcAft>
                <a:spcPts val="0"/>
              </a:spcAft>
              <a:buClr>
                <a:schemeClr val="dk1"/>
              </a:buClr>
              <a:buSzPts val="2500"/>
              <a:buFont typeface="Arial"/>
              <a:buNone/>
            </a:pPr>
            <a:r>
              <a:rPr b="0" i="0" lang="en-US" sz="2500" u="none" cap="none" strike="noStrike">
                <a:solidFill>
                  <a:schemeClr val="dk1"/>
                </a:solidFill>
                <a:latin typeface="Times New Roman"/>
                <a:ea typeface="Times New Roman"/>
                <a:cs typeface="Times New Roman"/>
                <a:sym typeface="Times New Roman"/>
              </a:rPr>
              <a:t>		= </a:t>
            </a:r>
            <a:endParaRPr/>
          </a:p>
          <a:p>
            <a:pPr indent="-457200" lvl="0" marL="457200" marR="0" rtl="0" algn="just">
              <a:lnSpc>
                <a:spcPct val="100000"/>
              </a:lnSpc>
              <a:spcBef>
                <a:spcPts val="1000"/>
              </a:spcBef>
              <a:spcAft>
                <a:spcPts val="0"/>
              </a:spcAft>
              <a:buClr>
                <a:schemeClr val="dk1"/>
              </a:buClr>
              <a:buSzPts val="2500"/>
              <a:buFont typeface="Arial"/>
              <a:buNone/>
            </a:pPr>
            <a:r>
              <a:rPr b="0" i="0" lang="en-US" sz="2500" u="none" cap="none" strike="noStrike">
                <a:solidFill>
                  <a:schemeClr val="dk1"/>
                </a:solidFill>
                <a:latin typeface="Times New Roman"/>
                <a:ea typeface="Times New Roman"/>
                <a:cs typeface="Times New Roman"/>
                <a:sym typeface="Times New Roman"/>
              </a:rPr>
              <a:t>		=</a:t>
            </a:r>
            <a:endParaRPr/>
          </a:p>
          <a:p>
            <a:pPr indent="-457200" lvl="0" marL="457200" marR="0" rtl="0" algn="just">
              <a:lnSpc>
                <a:spcPct val="100000"/>
              </a:lnSpc>
              <a:spcBef>
                <a:spcPts val="1000"/>
              </a:spcBef>
              <a:spcAft>
                <a:spcPts val="0"/>
              </a:spcAft>
              <a:buClr>
                <a:schemeClr val="dk1"/>
              </a:buClr>
              <a:buSzPts val="2500"/>
              <a:buFont typeface="Courier New"/>
              <a:buChar char="o"/>
            </a:pPr>
            <a:r>
              <a:rPr b="0" i="0" lang="en-US" sz="2500" u="none" cap="none" strike="noStrike">
                <a:solidFill>
                  <a:schemeClr val="dk1"/>
                </a:solidFill>
                <a:latin typeface="Times New Roman"/>
                <a:ea typeface="Times New Roman"/>
                <a:cs typeface="Times New Roman"/>
                <a:sym typeface="Times New Roman"/>
              </a:rPr>
              <a:t>EV = Actual Completion (%) * BAC</a:t>
            </a:r>
            <a:endParaRPr/>
          </a:p>
          <a:p>
            <a:pPr indent="-457200" lvl="0" marL="457200" marR="0" rtl="0" algn="just">
              <a:lnSpc>
                <a:spcPct val="100000"/>
              </a:lnSpc>
              <a:spcBef>
                <a:spcPts val="1000"/>
              </a:spcBef>
              <a:spcAft>
                <a:spcPts val="0"/>
              </a:spcAft>
              <a:buClr>
                <a:schemeClr val="dk1"/>
              </a:buClr>
              <a:buSzPts val="2500"/>
              <a:buFont typeface="Arial"/>
              <a:buNone/>
            </a:pPr>
            <a:r>
              <a:rPr b="0" i="0" lang="en-US" sz="2500" u="none" cap="none" strike="noStrike">
                <a:solidFill>
                  <a:schemeClr val="dk1"/>
                </a:solidFill>
                <a:latin typeface="Times New Roman"/>
                <a:ea typeface="Times New Roman"/>
                <a:cs typeface="Times New Roman"/>
                <a:sym typeface="Times New Roman"/>
              </a:rPr>
              <a:t>		=</a:t>
            </a:r>
            <a:endParaRPr/>
          </a:p>
          <a:p>
            <a:pPr indent="-457200" lvl="0" marL="457200" marR="0" rtl="0" algn="just">
              <a:lnSpc>
                <a:spcPct val="100000"/>
              </a:lnSpc>
              <a:spcBef>
                <a:spcPts val="1000"/>
              </a:spcBef>
              <a:spcAft>
                <a:spcPts val="0"/>
              </a:spcAft>
              <a:buClr>
                <a:schemeClr val="dk1"/>
              </a:buClr>
              <a:buSzPts val="2500"/>
              <a:buFont typeface="Arial"/>
              <a:buNone/>
            </a:pPr>
            <a:r>
              <a:rPr b="0" i="0" lang="en-US" sz="2500" u="none" cap="none" strike="noStrike">
                <a:solidFill>
                  <a:schemeClr val="dk1"/>
                </a:solidFill>
                <a:latin typeface="Times New Roman"/>
                <a:ea typeface="Times New Roman"/>
                <a:cs typeface="Times New Roman"/>
                <a:sym typeface="Times New Roman"/>
              </a:rPr>
              <a:t>		=</a:t>
            </a:r>
            <a:endParaRPr/>
          </a:p>
          <a:p>
            <a:pPr indent="-457200" lvl="0" marL="457200" marR="0" rtl="0" algn="just">
              <a:lnSpc>
                <a:spcPct val="100000"/>
              </a:lnSpc>
              <a:spcBef>
                <a:spcPts val="1000"/>
              </a:spcBef>
              <a:spcAft>
                <a:spcPts val="0"/>
              </a:spcAft>
              <a:buClr>
                <a:schemeClr val="dk1"/>
              </a:buClr>
              <a:buSzPts val="2500"/>
              <a:buFont typeface="Courier New"/>
              <a:buChar char="o"/>
            </a:pPr>
            <a:r>
              <a:rPr b="0" i="0" lang="en-US" sz="2500" u="none" cap="none" strike="noStrike">
                <a:solidFill>
                  <a:schemeClr val="dk1"/>
                </a:solidFill>
                <a:latin typeface="Times New Roman"/>
                <a:ea typeface="Times New Roman"/>
                <a:cs typeface="Times New Roman"/>
                <a:sym typeface="Times New Roman"/>
              </a:rPr>
              <a:t>CV = EV – AC</a:t>
            </a:r>
            <a:endParaRPr/>
          </a:p>
          <a:p>
            <a:pPr indent="-457200" lvl="0" marL="457200" marR="0" rtl="0" algn="just">
              <a:lnSpc>
                <a:spcPct val="100000"/>
              </a:lnSpc>
              <a:spcBef>
                <a:spcPts val="1000"/>
              </a:spcBef>
              <a:spcAft>
                <a:spcPts val="0"/>
              </a:spcAft>
              <a:buClr>
                <a:schemeClr val="dk1"/>
              </a:buClr>
              <a:buSzPts val="2500"/>
              <a:buFont typeface="Courier New"/>
              <a:buChar char="o"/>
            </a:pPr>
            <a:r>
              <a:rPr b="0" i="0" lang="en-US" sz="2500" u="none" cap="none" strike="noStrike">
                <a:solidFill>
                  <a:schemeClr val="dk1"/>
                </a:solidFill>
                <a:latin typeface="Times New Roman"/>
                <a:ea typeface="Times New Roman"/>
                <a:cs typeface="Times New Roman"/>
                <a:sym typeface="Times New Roman"/>
              </a:rPr>
              <a:t>SV = EV - PV</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5"/>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Earned Value Analysis</a:t>
            </a:r>
            <a:endParaRPr/>
          </a:p>
        </p:txBody>
      </p:sp>
      <p:sp>
        <p:nvSpPr>
          <p:cNvPr id="357" name="Google Shape;357;p45"/>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358" name="Google Shape;358;p45"/>
          <p:cNvSpPr txBox="1"/>
          <p:nvPr/>
        </p:nvSpPr>
        <p:spPr>
          <a:xfrm>
            <a:off x="182881" y="773724"/>
            <a:ext cx="4058529" cy="5717395"/>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Courier New"/>
              <a:buChar char="o"/>
            </a:pPr>
            <a:r>
              <a:rPr b="0" i="0" lang="en-US" sz="3000" u="none" cap="none" strike="noStrike">
                <a:solidFill>
                  <a:schemeClr val="dk1"/>
                </a:solidFill>
                <a:latin typeface="Times New Roman"/>
                <a:ea typeface="Times New Roman"/>
                <a:cs typeface="Times New Roman"/>
                <a:sym typeface="Times New Roman"/>
              </a:rPr>
              <a:t>Given,</a:t>
            </a:r>
            <a:endParaRPr/>
          </a:p>
          <a:p>
            <a:pPr indent="-457200" lvl="1" marL="914400" marR="0" rtl="0" algn="just">
              <a:lnSpc>
                <a:spcPct val="100000"/>
              </a:lnSpc>
              <a:spcBef>
                <a:spcPts val="500"/>
              </a:spcBef>
              <a:spcAft>
                <a:spcPts val="0"/>
              </a:spcAft>
              <a:buClr>
                <a:schemeClr val="dk1"/>
              </a:buClr>
              <a:buSzPts val="2600"/>
              <a:buFont typeface="Courier New"/>
              <a:buChar char="o"/>
            </a:pPr>
            <a:r>
              <a:rPr b="0" i="0" lang="en-US" sz="2600" u="none" cap="none" strike="noStrike">
                <a:solidFill>
                  <a:schemeClr val="dk1"/>
                </a:solidFill>
                <a:latin typeface="Times New Roman"/>
                <a:ea typeface="Times New Roman"/>
                <a:cs typeface="Times New Roman"/>
                <a:sym typeface="Times New Roman"/>
              </a:rPr>
              <a:t>BAC = 8 * 10,000 = $ 80,000</a:t>
            </a:r>
            <a:endParaRPr/>
          </a:p>
          <a:p>
            <a:pPr indent="-457200" lvl="1" marL="914400" marR="0" rtl="0" algn="just">
              <a:lnSpc>
                <a:spcPct val="100000"/>
              </a:lnSpc>
              <a:spcBef>
                <a:spcPts val="500"/>
              </a:spcBef>
              <a:spcAft>
                <a:spcPts val="0"/>
              </a:spcAft>
              <a:buClr>
                <a:schemeClr val="dk1"/>
              </a:buClr>
              <a:buSzPts val="2600"/>
              <a:buFont typeface="Courier New"/>
              <a:buChar char="o"/>
            </a:pPr>
            <a:r>
              <a:rPr b="0" i="0" lang="en-US" sz="2600" u="none" cap="none" strike="noStrike">
                <a:solidFill>
                  <a:schemeClr val="dk1"/>
                </a:solidFill>
                <a:latin typeface="Times New Roman"/>
                <a:ea typeface="Times New Roman"/>
                <a:cs typeface="Times New Roman"/>
                <a:sym typeface="Times New Roman"/>
              </a:rPr>
              <a:t>AC = $ 40,000</a:t>
            </a:r>
            <a:endParaRPr/>
          </a:p>
          <a:p>
            <a:pPr indent="-457200" lvl="0" marL="457200" marR="0" rtl="0" algn="just">
              <a:lnSpc>
                <a:spcPct val="100000"/>
              </a:lnSpc>
              <a:spcBef>
                <a:spcPts val="1000"/>
              </a:spcBef>
              <a:spcAft>
                <a:spcPts val="0"/>
              </a:spcAft>
              <a:buClr>
                <a:schemeClr val="dk1"/>
              </a:buClr>
              <a:buSzPts val="3000"/>
              <a:buFont typeface="Courier New"/>
              <a:buChar char="o"/>
            </a:pPr>
            <a:r>
              <a:rPr b="0" i="0" lang="en-US" sz="3000" u="none" cap="none" strike="noStrike">
                <a:solidFill>
                  <a:schemeClr val="dk1"/>
                </a:solidFill>
                <a:latin typeface="Times New Roman"/>
                <a:ea typeface="Times New Roman"/>
                <a:cs typeface="Times New Roman"/>
                <a:sym typeface="Times New Roman"/>
              </a:rPr>
              <a:t>Calculate, </a:t>
            </a:r>
            <a:endParaRPr/>
          </a:p>
          <a:p>
            <a:pPr indent="-457200" lvl="1" marL="914400" marR="0" rtl="0" algn="just">
              <a:lnSpc>
                <a:spcPct val="100000"/>
              </a:lnSpc>
              <a:spcBef>
                <a:spcPts val="500"/>
              </a:spcBef>
              <a:spcAft>
                <a:spcPts val="0"/>
              </a:spcAft>
              <a:buClr>
                <a:schemeClr val="dk1"/>
              </a:buClr>
              <a:buSzPts val="2600"/>
              <a:buFont typeface="Courier New"/>
              <a:buChar char="o"/>
            </a:pPr>
            <a:r>
              <a:rPr b="0" i="0" lang="en-US" sz="2600" u="none" cap="none" strike="noStrike">
                <a:solidFill>
                  <a:schemeClr val="dk1"/>
                </a:solidFill>
                <a:latin typeface="Times New Roman"/>
                <a:ea typeface="Times New Roman"/>
                <a:cs typeface="Times New Roman"/>
                <a:sym typeface="Times New Roman"/>
              </a:rPr>
              <a:t>Planned Value</a:t>
            </a:r>
            <a:endParaRPr/>
          </a:p>
          <a:p>
            <a:pPr indent="-457200" lvl="1" marL="914400" marR="0" rtl="0" algn="just">
              <a:lnSpc>
                <a:spcPct val="100000"/>
              </a:lnSpc>
              <a:spcBef>
                <a:spcPts val="500"/>
              </a:spcBef>
              <a:spcAft>
                <a:spcPts val="0"/>
              </a:spcAft>
              <a:buClr>
                <a:schemeClr val="dk1"/>
              </a:buClr>
              <a:buSzPts val="2600"/>
              <a:buFont typeface="Courier New"/>
              <a:buChar char="o"/>
            </a:pPr>
            <a:r>
              <a:rPr b="0" i="0" lang="en-US" sz="2600" u="none" cap="none" strike="noStrike">
                <a:solidFill>
                  <a:schemeClr val="dk1"/>
                </a:solidFill>
                <a:latin typeface="Times New Roman"/>
                <a:ea typeface="Times New Roman"/>
                <a:cs typeface="Times New Roman"/>
                <a:sym typeface="Times New Roman"/>
              </a:rPr>
              <a:t>Earned Value</a:t>
            </a:r>
            <a:endParaRPr/>
          </a:p>
          <a:p>
            <a:pPr indent="-457200" lvl="0" marL="457200" marR="0" rtl="0" algn="just">
              <a:lnSpc>
                <a:spcPct val="100000"/>
              </a:lnSpc>
              <a:spcBef>
                <a:spcPts val="1000"/>
              </a:spcBef>
              <a:spcAft>
                <a:spcPts val="0"/>
              </a:spcAft>
              <a:buClr>
                <a:schemeClr val="dk1"/>
              </a:buClr>
              <a:buSzPts val="3000"/>
              <a:buFont typeface="Courier New"/>
              <a:buChar char="o"/>
            </a:pPr>
            <a:r>
              <a:rPr b="0" i="0" lang="en-US" sz="3000" u="none" cap="none" strike="noStrike">
                <a:solidFill>
                  <a:schemeClr val="dk1"/>
                </a:solidFill>
                <a:latin typeface="Times New Roman"/>
                <a:ea typeface="Times New Roman"/>
                <a:cs typeface="Times New Roman"/>
                <a:sym typeface="Times New Roman"/>
              </a:rPr>
              <a:t>We have, </a:t>
            </a:r>
            <a:endParaRPr/>
          </a:p>
          <a:p>
            <a:pPr indent="-457200" lvl="1" marL="914400" marR="0" rtl="0" algn="just">
              <a:lnSpc>
                <a:spcPct val="100000"/>
              </a:lnSpc>
              <a:spcBef>
                <a:spcPts val="500"/>
              </a:spcBef>
              <a:spcAft>
                <a:spcPts val="0"/>
              </a:spcAft>
              <a:buClr>
                <a:schemeClr val="dk1"/>
              </a:buClr>
              <a:buSzPts val="2600"/>
              <a:buFont typeface="Courier New"/>
              <a:buChar char="o"/>
            </a:pPr>
            <a:r>
              <a:rPr b="0" i="0" lang="en-US" sz="2600" u="none" cap="none" strike="noStrike">
                <a:solidFill>
                  <a:schemeClr val="dk1"/>
                </a:solidFill>
                <a:latin typeface="Times New Roman"/>
                <a:ea typeface="Times New Roman"/>
                <a:cs typeface="Times New Roman"/>
                <a:sym typeface="Times New Roman"/>
              </a:rPr>
              <a:t>planned completion (%) = 2/8 = 25 % </a:t>
            </a:r>
            <a:endParaRPr/>
          </a:p>
          <a:p>
            <a:pPr indent="-457200" lvl="1" marL="914400" marR="0" rtl="0" algn="just">
              <a:lnSpc>
                <a:spcPct val="100000"/>
              </a:lnSpc>
              <a:spcBef>
                <a:spcPts val="500"/>
              </a:spcBef>
              <a:spcAft>
                <a:spcPts val="0"/>
              </a:spcAft>
              <a:buClr>
                <a:schemeClr val="dk1"/>
              </a:buClr>
              <a:buSzPts val="2600"/>
              <a:buFont typeface="Courier New"/>
              <a:buChar char="o"/>
            </a:pPr>
            <a:r>
              <a:rPr b="0" i="0" lang="en-US" sz="2600" u="none" cap="none" strike="noStrike">
                <a:solidFill>
                  <a:schemeClr val="dk1"/>
                </a:solidFill>
                <a:latin typeface="Times New Roman"/>
                <a:ea typeface="Times New Roman"/>
                <a:cs typeface="Times New Roman"/>
                <a:sym typeface="Times New Roman"/>
              </a:rPr>
              <a:t>actual completion (%) = 30 %</a:t>
            </a:r>
            <a:endParaRPr/>
          </a:p>
          <a:p>
            <a:pPr indent="-266700" lvl="0" marL="457200" marR="0" rtl="0" algn="just">
              <a:lnSpc>
                <a:spcPct val="100000"/>
              </a:lnSpc>
              <a:spcBef>
                <a:spcPts val="1000"/>
              </a:spcBef>
              <a:spcAft>
                <a:spcPts val="0"/>
              </a:spcAft>
              <a:buClr>
                <a:schemeClr val="dk1"/>
              </a:buClr>
              <a:buSzPts val="3000"/>
              <a:buFont typeface="Courier New"/>
              <a:buNone/>
            </a:pPr>
            <a:r>
              <a:t/>
            </a:r>
            <a:endParaRPr b="0" i="0" sz="3000" u="none" cap="none" strike="noStrike">
              <a:solidFill>
                <a:schemeClr val="dk1"/>
              </a:solidFill>
              <a:latin typeface="Times New Roman"/>
              <a:ea typeface="Times New Roman"/>
              <a:cs typeface="Times New Roman"/>
              <a:sym typeface="Times New Roman"/>
            </a:endParaRPr>
          </a:p>
        </p:txBody>
      </p:sp>
      <p:sp>
        <p:nvSpPr>
          <p:cNvPr id="359" name="Google Shape;359;p45"/>
          <p:cNvSpPr txBox="1"/>
          <p:nvPr/>
        </p:nvSpPr>
        <p:spPr>
          <a:xfrm>
            <a:off x="4325816" y="743241"/>
            <a:ext cx="4589585" cy="5717395"/>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2500"/>
              <a:buFont typeface="Courier New"/>
              <a:buChar char="o"/>
            </a:pPr>
            <a:r>
              <a:rPr b="0" i="0" lang="en-US" sz="2500" u="none" cap="none" strike="noStrike">
                <a:solidFill>
                  <a:schemeClr val="dk1"/>
                </a:solidFill>
                <a:latin typeface="Times New Roman"/>
                <a:ea typeface="Times New Roman"/>
                <a:cs typeface="Times New Roman"/>
                <a:sym typeface="Times New Roman"/>
              </a:rPr>
              <a:t>PV = Planned Completion (%) * BAC</a:t>
            </a:r>
            <a:endParaRPr/>
          </a:p>
          <a:p>
            <a:pPr indent="-457200" lvl="0" marL="457200" marR="0" rtl="0" algn="just">
              <a:lnSpc>
                <a:spcPct val="100000"/>
              </a:lnSpc>
              <a:spcBef>
                <a:spcPts val="1000"/>
              </a:spcBef>
              <a:spcAft>
                <a:spcPts val="0"/>
              </a:spcAft>
              <a:buClr>
                <a:schemeClr val="dk1"/>
              </a:buClr>
              <a:buSzPts val="2500"/>
              <a:buFont typeface="Arial"/>
              <a:buNone/>
            </a:pPr>
            <a:r>
              <a:rPr b="0" i="0" lang="en-US" sz="2500" u="none" cap="none" strike="noStrike">
                <a:solidFill>
                  <a:schemeClr val="dk1"/>
                </a:solidFill>
                <a:latin typeface="Times New Roman"/>
                <a:ea typeface="Times New Roman"/>
                <a:cs typeface="Times New Roman"/>
                <a:sym typeface="Times New Roman"/>
              </a:rPr>
              <a:t>		=  25 % * 80,000</a:t>
            </a:r>
            <a:endParaRPr/>
          </a:p>
          <a:p>
            <a:pPr indent="-457200" lvl="0" marL="457200" marR="0" rtl="0" algn="just">
              <a:lnSpc>
                <a:spcPct val="100000"/>
              </a:lnSpc>
              <a:spcBef>
                <a:spcPts val="1000"/>
              </a:spcBef>
              <a:spcAft>
                <a:spcPts val="0"/>
              </a:spcAft>
              <a:buClr>
                <a:schemeClr val="dk1"/>
              </a:buClr>
              <a:buSzPts val="2500"/>
              <a:buFont typeface="Arial"/>
              <a:buNone/>
            </a:pPr>
            <a:r>
              <a:rPr b="0" i="0" lang="en-US" sz="2500" u="none" cap="none" strike="noStrike">
                <a:solidFill>
                  <a:schemeClr val="dk1"/>
                </a:solidFill>
                <a:latin typeface="Times New Roman"/>
                <a:ea typeface="Times New Roman"/>
                <a:cs typeface="Times New Roman"/>
                <a:sym typeface="Times New Roman"/>
              </a:rPr>
              <a:t>		= 20,000</a:t>
            </a:r>
            <a:endParaRPr/>
          </a:p>
          <a:p>
            <a:pPr indent="-457200" lvl="0" marL="457200" marR="0" rtl="0" algn="just">
              <a:lnSpc>
                <a:spcPct val="100000"/>
              </a:lnSpc>
              <a:spcBef>
                <a:spcPts val="1000"/>
              </a:spcBef>
              <a:spcAft>
                <a:spcPts val="0"/>
              </a:spcAft>
              <a:buClr>
                <a:schemeClr val="dk1"/>
              </a:buClr>
              <a:buSzPts val="2500"/>
              <a:buFont typeface="Courier New"/>
              <a:buChar char="o"/>
            </a:pPr>
            <a:r>
              <a:rPr b="0" i="0" lang="en-US" sz="2500" u="none" cap="none" strike="noStrike">
                <a:solidFill>
                  <a:schemeClr val="dk1"/>
                </a:solidFill>
                <a:latin typeface="Times New Roman"/>
                <a:ea typeface="Times New Roman"/>
                <a:cs typeface="Times New Roman"/>
                <a:sym typeface="Times New Roman"/>
              </a:rPr>
              <a:t>EV = Actual Completion (%) * BAC</a:t>
            </a:r>
            <a:endParaRPr/>
          </a:p>
          <a:p>
            <a:pPr indent="-457200" lvl="0" marL="457200" marR="0" rtl="0" algn="just">
              <a:lnSpc>
                <a:spcPct val="100000"/>
              </a:lnSpc>
              <a:spcBef>
                <a:spcPts val="1000"/>
              </a:spcBef>
              <a:spcAft>
                <a:spcPts val="0"/>
              </a:spcAft>
              <a:buClr>
                <a:schemeClr val="dk1"/>
              </a:buClr>
              <a:buSzPts val="2500"/>
              <a:buFont typeface="Arial"/>
              <a:buNone/>
            </a:pPr>
            <a:r>
              <a:rPr b="0" i="0" lang="en-US" sz="2500" u="none" cap="none" strike="noStrike">
                <a:solidFill>
                  <a:schemeClr val="dk1"/>
                </a:solidFill>
                <a:latin typeface="Times New Roman"/>
                <a:ea typeface="Times New Roman"/>
                <a:cs typeface="Times New Roman"/>
                <a:sym typeface="Times New Roman"/>
              </a:rPr>
              <a:t>		= 30 % * 80,000</a:t>
            </a:r>
            <a:endParaRPr/>
          </a:p>
          <a:p>
            <a:pPr indent="-457200" lvl="0" marL="457200" marR="0" rtl="0" algn="just">
              <a:lnSpc>
                <a:spcPct val="100000"/>
              </a:lnSpc>
              <a:spcBef>
                <a:spcPts val="1000"/>
              </a:spcBef>
              <a:spcAft>
                <a:spcPts val="0"/>
              </a:spcAft>
              <a:buClr>
                <a:schemeClr val="dk1"/>
              </a:buClr>
              <a:buSzPts val="2500"/>
              <a:buFont typeface="Arial"/>
              <a:buNone/>
            </a:pPr>
            <a:r>
              <a:rPr b="0" i="0" lang="en-US" sz="2500" u="none" cap="none" strike="noStrike">
                <a:solidFill>
                  <a:schemeClr val="dk1"/>
                </a:solidFill>
                <a:latin typeface="Times New Roman"/>
                <a:ea typeface="Times New Roman"/>
                <a:cs typeface="Times New Roman"/>
                <a:sym typeface="Times New Roman"/>
              </a:rPr>
              <a:t>		= 24,000</a:t>
            </a:r>
            <a:endParaRPr/>
          </a:p>
          <a:p>
            <a:pPr indent="-298450" lvl="0" marL="457200" marR="0" rtl="0" algn="just">
              <a:lnSpc>
                <a:spcPct val="100000"/>
              </a:lnSpc>
              <a:spcBef>
                <a:spcPts val="1000"/>
              </a:spcBef>
              <a:spcAft>
                <a:spcPts val="0"/>
              </a:spcAft>
              <a:buClr>
                <a:schemeClr val="dk1"/>
              </a:buClr>
              <a:buSzPts val="2500"/>
              <a:buFont typeface="Courier New"/>
              <a:buNone/>
            </a:pPr>
            <a:r>
              <a:t/>
            </a:r>
            <a:endParaRPr b="0" i="0" sz="25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6"/>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Earned Value Analysis</a:t>
            </a:r>
            <a:endParaRPr/>
          </a:p>
        </p:txBody>
      </p:sp>
      <p:sp>
        <p:nvSpPr>
          <p:cNvPr id="365" name="Google Shape;365;p46"/>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366" name="Google Shape;366;p46"/>
          <p:cNvSpPr txBox="1"/>
          <p:nvPr/>
        </p:nvSpPr>
        <p:spPr>
          <a:xfrm>
            <a:off x="182881" y="773724"/>
            <a:ext cx="4058529" cy="5717395"/>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Courier New"/>
              <a:buChar char="o"/>
            </a:pPr>
            <a:r>
              <a:rPr b="0" i="0" lang="en-US" sz="3000" u="none" cap="none" strike="noStrike">
                <a:solidFill>
                  <a:schemeClr val="dk1"/>
                </a:solidFill>
                <a:latin typeface="Times New Roman"/>
                <a:ea typeface="Times New Roman"/>
                <a:cs typeface="Times New Roman"/>
                <a:sym typeface="Times New Roman"/>
              </a:rPr>
              <a:t>Calculate, </a:t>
            </a:r>
            <a:endParaRPr/>
          </a:p>
          <a:p>
            <a:pPr indent="-457200" lvl="1" marL="914400" marR="0" rtl="0" algn="just">
              <a:lnSpc>
                <a:spcPct val="100000"/>
              </a:lnSpc>
              <a:spcBef>
                <a:spcPts val="500"/>
              </a:spcBef>
              <a:spcAft>
                <a:spcPts val="0"/>
              </a:spcAft>
              <a:buClr>
                <a:schemeClr val="dk1"/>
              </a:buClr>
              <a:buSzPts val="2600"/>
              <a:buFont typeface="Courier New"/>
              <a:buChar char="o"/>
            </a:pPr>
            <a:r>
              <a:rPr b="0" i="0" lang="en-US" sz="2600" u="none" cap="none" strike="noStrike">
                <a:solidFill>
                  <a:schemeClr val="dk1"/>
                </a:solidFill>
                <a:latin typeface="Times New Roman"/>
                <a:ea typeface="Times New Roman"/>
                <a:cs typeface="Times New Roman"/>
                <a:sym typeface="Times New Roman"/>
              </a:rPr>
              <a:t>CPI</a:t>
            </a:r>
            <a:endParaRPr/>
          </a:p>
          <a:p>
            <a:pPr indent="-457200" lvl="1" marL="914400" marR="0" rtl="0" algn="just">
              <a:lnSpc>
                <a:spcPct val="100000"/>
              </a:lnSpc>
              <a:spcBef>
                <a:spcPts val="500"/>
              </a:spcBef>
              <a:spcAft>
                <a:spcPts val="0"/>
              </a:spcAft>
              <a:buClr>
                <a:schemeClr val="dk1"/>
              </a:buClr>
              <a:buSzPts val="2600"/>
              <a:buFont typeface="Courier New"/>
              <a:buChar char="o"/>
            </a:pPr>
            <a:r>
              <a:rPr b="0" i="0" lang="en-US" sz="2600" u="none" cap="none" strike="noStrike">
                <a:solidFill>
                  <a:schemeClr val="dk1"/>
                </a:solidFill>
                <a:latin typeface="Times New Roman"/>
                <a:ea typeface="Times New Roman"/>
                <a:cs typeface="Times New Roman"/>
                <a:sym typeface="Times New Roman"/>
              </a:rPr>
              <a:t>SPI</a:t>
            </a:r>
            <a:endParaRPr/>
          </a:p>
          <a:p>
            <a:pPr indent="-457200" lvl="0" marL="457200" marR="0" rtl="0" algn="just">
              <a:lnSpc>
                <a:spcPct val="100000"/>
              </a:lnSpc>
              <a:spcBef>
                <a:spcPts val="1000"/>
              </a:spcBef>
              <a:spcAft>
                <a:spcPts val="0"/>
              </a:spcAft>
              <a:buClr>
                <a:schemeClr val="dk1"/>
              </a:buClr>
              <a:buSzPts val="3000"/>
              <a:buFont typeface="Courier New"/>
              <a:buChar char="o"/>
            </a:pPr>
            <a:r>
              <a:rPr b="0" i="0" lang="en-US" sz="3000" u="none" cap="none" strike="noStrike">
                <a:solidFill>
                  <a:schemeClr val="dk1"/>
                </a:solidFill>
                <a:latin typeface="Times New Roman"/>
                <a:ea typeface="Times New Roman"/>
                <a:cs typeface="Times New Roman"/>
                <a:sym typeface="Times New Roman"/>
              </a:rPr>
              <a:t>CPI = EV/AC</a:t>
            </a:r>
            <a:endParaRPr/>
          </a:p>
          <a:p>
            <a:pPr indent="-457200" lvl="0" marL="457200" marR="0" rtl="0" algn="just">
              <a:lnSpc>
                <a:spcPct val="100000"/>
              </a:lnSpc>
              <a:spcBef>
                <a:spcPts val="1000"/>
              </a:spcBef>
              <a:spcAft>
                <a:spcPts val="0"/>
              </a:spcAft>
              <a:buClr>
                <a:schemeClr val="dk1"/>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		  =</a:t>
            </a:r>
            <a:endParaRPr/>
          </a:p>
          <a:p>
            <a:pPr indent="-457200" lvl="0" marL="457200" marR="0" rtl="0" algn="just">
              <a:lnSpc>
                <a:spcPct val="100000"/>
              </a:lnSpc>
              <a:spcBef>
                <a:spcPts val="1000"/>
              </a:spcBef>
              <a:spcAft>
                <a:spcPts val="0"/>
              </a:spcAft>
              <a:buClr>
                <a:schemeClr val="dk1"/>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		  =</a:t>
            </a:r>
            <a:endParaRPr/>
          </a:p>
          <a:p>
            <a:pPr indent="-457200" lvl="0" marL="457200" marR="0" rtl="0" algn="just">
              <a:lnSpc>
                <a:spcPct val="100000"/>
              </a:lnSpc>
              <a:spcBef>
                <a:spcPts val="1000"/>
              </a:spcBef>
              <a:spcAft>
                <a:spcPts val="0"/>
              </a:spcAft>
              <a:buClr>
                <a:schemeClr val="dk1"/>
              </a:buClr>
              <a:buSzPts val="3000"/>
              <a:buFont typeface="Courier New"/>
              <a:buChar char="o"/>
            </a:pPr>
            <a:r>
              <a:rPr b="0" i="0" lang="en-US" sz="3000" u="none" cap="none" strike="noStrike">
                <a:solidFill>
                  <a:schemeClr val="dk1"/>
                </a:solidFill>
                <a:latin typeface="Times New Roman"/>
                <a:ea typeface="Times New Roman"/>
                <a:cs typeface="Times New Roman"/>
                <a:sym typeface="Times New Roman"/>
              </a:rPr>
              <a:t>SPI = EV/PV</a:t>
            </a:r>
            <a:endParaRPr/>
          </a:p>
          <a:p>
            <a:pPr indent="-457200" lvl="0" marL="457200" marR="0" rtl="0" algn="just">
              <a:lnSpc>
                <a:spcPct val="100000"/>
              </a:lnSpc>
              <a:spcBef>
                <a:spcPts val="1000"/>
              </a:spcBef>
              <a:spcAft>
                <a:spcPts val="0"/>
              </a:spcAft>
              <a:buClr>
                <a:schemeClr val="dk1"/>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		  =</a:t>
            </a:r>
            <a:endParaRPr/>
          </a:p>
          <a:p>
            <a:pPr indent="-457200" lvl="0" marL="457200" marR="0" rtl="0" algn="just">
              <a:lnSpc>
                <a:spcPct val="100000"/>
              </a:lnSpc>
              <a:spcBef>
                <a:spcPts val="1000"/>
              </a:spcBef>
              <a:spcAft>
                <a:spcPts val="0"/>
              </a:spcAft>
              <a:buClr>
                <a:schemeClr val="dk1"/>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		  =</a:t>
            </a:r>
            <a:endParaRPr/>
          </a:p>
          <a:p>
            <a:pPr indent="-457200" lvl="0" marL="457200" marR="0" rtl="0" algn="just">
              <a:lnSpc>
                <a:spcPct val="100000"/>
              </a:lnSpc>
              <a:spcBef>
                <a:spcPts val="1000"/>
              </a:spcBef>
              <a:spcAft>
                <a:spcPts val="0"/>
              </a:spcAft>
              <a:buClr>
                <a:schemeClr val="dk1"/>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p:txBody>
      </p:sp>
      <p:sp>
        <p:nvSpPr>
          <p:cNvPr id="367" name="Google Shape;367;p46"/>
          <p:cNvSpPr txBox="1"/>
          <p:nvPr/>
        </p:nvSpPr>
        <p:spPr>
          <a:xfrm>
            <a:off x="4325816" y="743241"/>
            <a:ext cx="4589585" cy="5717395"/>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Courier New"/>
              <a:buChar char="o"/>
            </a:pPr>
            <a:r>
              <a:rPr b="0" i="0" lang="en-US" sz="3000" u="none" cap="none" strike="noStrike">
                <a:solidFill>
                  <a:schemeClr val="dk1"/>
                </a:solidFill>
                <a:latin typeface="Times New Roman"/>
                <a:ea typeface="Times New Roman"/>
                <a:cs typeface="Times New Roman"/>
                <a:sym typeface="Times New Roman"/>
              </a:rPr>
              <a:t>CPI  1, Project is          Budget.</a:t>
            </a:r>
            <a:endParaRPr/>
          </a:p>
          <a:p>
            <a:pPr indent="-457200" lvl="0" marL="457200" marR="0" rtl="0" algn="just">
              <a:lnSpc>
                <a:spcPct val="100000"/>
              </a:lnSpc>
              <a:spcBef>
                <a:spcPts val="1000"/>
              </a:spcBef>
              <a:spcAft>
                <a:spcPts val="0"/>
              </a:spcAft>
              <a:buClr>
                <a:schemeClr val="dk1"/>
              </a:buClr>
              <a:buSzPts val="3000"/>
              <a:buFont typeface="Courier New"/>
              <a:buChar char="o"/>
            </a:pPr>
            <a:r>
              <a:rPr b="0" i="0" lang="en-US" sz="3000" u="none" cap="none" strike="noStrike">
                <a:solidFill>
                  <a:schemeClr val="dk1"/>
                </a:solidFill>
                <a:latin typeface="Times New Roman"/>
                <a:ea typeface="Times New Roman"/>
                <a:cs typeface="Times New Roman"/>
                <a:sym typeface="Times New Roman"/>
              </a:rPr>
              <a:t>SPI  1, Project is           Schedule.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7"/>
          <p:cNvSpPr txBox="1"/>
          <p:nvPr>
            <p:ph type="ctrTitle"/>
          </p:nvPr>
        </p:nvSpPr>
        <p:spPr>
          <a:xfrm>
            <a:off x="268605" y="60960"/>
            <a:ext cx="8606790" cy="655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Earned Value Analysis</a:t>
            </a:r>
            <a:endParaRPr/>
          </a:p>
        </p:txBody>
      </p:sp>
      <p:sp>
        <p:nvSpPr>
          <p:cNvPr id="373" name="Google Shape;373;p47"/>
          <p:cNvSpPr txBox="1"/>
          <p:nvPr>
            <p:ph idx="11" type="ftr"/>
          </p:nvPr>
        </p:nvSpPr>
        <p:spPr>
          <a:xfrm>
            <a:off x="3028950" y="6086901"/>
            <a:ext cx="3086100" cy="6345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latin typeface="Times New Roman"/>
                <a:ea typeface="Times New Roman"/>
                <a:cs typeface="Times New Roman"/>
                <a:sym typeface="Times New Roman"/>
              </a:rPr>
              <a:t>Department of Computer Engineering</a:t>
            </a:r>
            <a:endParaRPr/>
          </a:p>
        </p:txBody>
      </p:sp>
      <p:sp>
        <p:nvSpPr>
          <p:cNvPr id="374" name="Google Shape;374;p47"/>
          <p:cNvSpPr txBox="1"/>
          <p:nvPr/>
        </p:nvSpPr>
        <p:spPr>
          <a:xfrm>
            <a:off x="182881" y="773724"/>
            <a:ext cx="4058529" cy="5717395"/>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Courier New"/>
              <a:buChar char="o"/>
            </a:pPr>
            <a:r>
              <a:rPr b="0" i="0" lang="en-US" sz="3000" u="none" cap="none" strike="noStrike">
                <a:solidFill>
                  <a:schemeClr val="dk1"/>
                </a:solidFill>
                <a:latin typeface="Times New Roman"/>
                <a:ea typeface="Times New Roman"/>
                <a:cs typeface="Times New Roman"/>
                <a:sym typeface="Times New Roman"/>
              </a:rPr>
              <a:t>Calculate, </a:t>
            </a:r>
            <a:endParaRPr/>
          </a:p>
          <a:p>
            <a:pPr indent="-457200" lvl="1" marL="914400" marR="0" rtl="0" algn="just">
              <a:lnSpc>
                <a:spcPct val="100000"/>
              </a:lnSpc>
              <a:spcBef>
                <a:spcPts val="500"/>
              </a:spcBef>
              <a:spcAft>
                <a:spcPts val="0"/>
              </a:spcAft>
              <a:buClr>
                <a:schemeClr val="dk1"/>
              </a:buClr>
              <a:buSzPts val="2600"/>
              <a:buFont typeface="Courier New"/>
              <a:buChar char="o"/>
            </a:pPr>
            <a:r>
              <a:rPr b="0" i="0" lang="en-US" sz="2600" u="none" cap="none" strike="noStrike">
                <a:solidFill>
                  <a:schemeClr val="dk1"/>
                </a:solidFill>
                <a:latin typeface="Times New Roman"/>
                <a:ea typeface="Times New Roman"/>
                <a:cs typeface="Times New Roman"/>
                <a:sym typeface="Times New Roman"/>
              </a:rPr>
              <a:t>CPI</a:t>
            </a:r>
            <a:endParaRPr/>
          </a:p>
          <a:p>
            <a:pPr indent="-457200" lvl="1" marL="914400" marR="0" rtl="0" algn="just">
              <a:lnSpc>
                <a:spcPct val="100000"/>
              </a:lnSpc>
              <a:spcBef>
                <a:spcPts val="500"/>
              </a:spcBef>
              <a:spcAft>
                <a:spcPts val="0"/>
              </a:spcAft>
              <a:buClr>
                <a:schemeClr val="dk1"/>
              </a:buClr>
              <a:buSzPts val="2600"/>
              <a:buFont typeface="Courier New"/>
              <a:buChar char="o"/>
            </a:pPr>
            <a:r>
              <a:rPr b="0" i="0" lang="en-US" sz="2600" u="none" cap="none" strike="noStrike">
                <a:solidFill>
                  <a:schemeClr val="dk1"/>
                </a:solidFill>
                <a:latin typeface="Times New Roman"/>
                <a:ea typeface="Times New Roman"/>
                <a:cs typeface="Times New Roman"/>
                <a:sym typeface="Times New Roman"/>
              </a:rPr>
              <a:t>SPI</a:t>
            </a:r>
            <a:endParaRPr/>
          </a:p>
          <a:p>
            <a:pPr indent="-457200" lvl="0" marL="457200" marR="0" rtl="0" algn="just">
              <a:lnSpc>
                <a:spcPct val="100000"/>
              </a:lnSpc>
              <a:spcBef>
                <a:spcPts val="1000"/>
              </a:spcBef>
              <a:spcAft>
                <a:spcPts val="0"/>
              </a:spcAft>
              <a:buClr>
                <a:schemeClr val="dk1"/>
              </a:buClr>
              <a:buSzPts val="3000"/>
              <a:buFont typeface="Courier New"/>
              <a:buChar char="o"/>
            </a:pPr>
            <a:r>
              <a:rPr b="0" i="0" lang="en-US" sz="3000" u="none" cap="none" strike="noStrike">
                <a:solidFill>
                  <a:schemeClr val="dk1"/>
                </a:solidFill>
                <a:latin typeface="Times New Roman"/>
                <a:ea typeface="Times New Roman"/>
                <a:cs typeface="Times New Roman"/>
                <a:sym typeface="Times New Roman"/>
              </a:rPr>
              <a:t>CPI = EV/AC</a:t>
            </a:r>
            <a:endParaRPr/>
          </a:p>
          <a:p>
            <a:pPr indent="-457200" lvl="0" marL="457200" marR="0" rtl="0" algn="just">
              <a:lnSpc>
                <a:spcPct val="100000"/>
              </a:lnSpc>
              <a:spcBef>
                <a:spcPts val="1000"/>
              </a:spcBef>
              <a:spcAft>
                <a:spcPts val="0"/>
              </a:spcAft>
              <a:buClr>
                <a:schemeClr val="dk1"/>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		  = 24,000/ 40,000</a:t>
            </a:r>
            <a:endParaRPr/>
          </a:p>
          <a:p>
            <a:pPr indent="-457200" lvl="0" marL="457200" marR="0" rtl="0" algn="just">
              <a:lnSpc>
                <a:spcPct val="100000"/>
              </a:lnSpc>
              <a:spcBef>
                <a:spcPts val="1000"/>
              </a:spcBef>
              <a:spcAft>
                <a:spcPts val="0"/>
              </a:spcAft>
              <a:buClr>
                <a:schemeClr val="dk1"/>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		  = 0.6</a:t>
            </a:r>
            <a:endParaRPr/>
          </a:p>
          <a:p>
            <a:pPr indent="-457200" lvl="0" marL="457200" marR="0" rtl="0" algn="just">
              <a:lnSpc>
                <a:spcPct val="100000"/>
              </a:lnSpc>
              <a:spcBef>
                <a:spcPts val="1000"/>
              </a:spcBef>
              <a:spcAft>
                <a:spcPts val="0"/>
              </a:spcAft>
              <a:buClr>
                <a:schemeClr val="dk1"/>
              </a:buClr>
              <a:buSzPts val="3000"/>
              <a:buFont typeface="Courier New"/>
              <a:buChar char="o"/>
            </a:pPr>
            <a:r>
              <a:rPr b="0" i="0" lang="en-US" sz="3000" u="none" cap="none" strike="noStrike">
                <a:solidFill>
                  <a:schemeClr val="dk1"/>
                </a:solidFill>
                <a:latin typeface="Times New Roman"/>
                <a:ea typeface="Times New Roman"/>
                <a:cs typeface="Times New Roman"/>
                <a:sym typeface="Times New Roman"/>
              </a:rPr>
              <a:t>SPI = EV/PV</a:t>
            </a:r>
            <a:endParaRPr/>
          </a:p>
          <a:p>
            <a:pPr indent="-457200" lvl="0" marL="457200" marR="0" rtl="0" algn="just">
              <a:lnSpc>
                <a:spcPct val="100000"/>
              </a:lnSpc>
              <a:spcBef>
                <a:spcPts val="1000"/>
              </a:spcBef>
              <a:spcAft>
                <a:spcPts val="0"/>
              </a:spcAft>
              <a:buClr>
                <a:schemeClr val="dk1"/>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		  = 24,000/ 20,000</a:t>
            </a:r>
            <a:endParaRPr/>
          </a:p>
          <a:p>
            <a:pPr indent="-457200" lvl="0" marL="457200" marR="0" rtl="0" algn="just">
              <a:lnSpc>
                <a:spcPct val="100000"/>
              </a:lnSpc>
              <a:spcBef>
                <a:spcPts val="1000"/>
              </a:spcBef>
              <a:spcAft>
                <a:spcPts val="0"/>
              </a:spcAft>
              <a:buClr>
                <a:schemeClr val="dk1"/>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		  = 1.2</a:t>
            </a:r>
            <a:endParaRPr/>
          </a:p>
          <a:p>
            <a:pPr indent="-457200" lvl="0" marL="457200" marR="0" rtl="0" algn="just">
              <a:lnSpc>
                <a:spcPct val="100000"/>
              </a:lnSpc>
              <a:spcBef>
                <a:spcPts val="1000"/>
              </a:spcBef>
              <a:spcAft>
                <a:spcPts val="0"/>
              </a:spcAft>
              <a:buClr>
                <a:schemeClr val="dk1"/>
              </a:buClr>
              <a:buSzPts val="3000"/>
              <a:buFont typeface="Arial"/>
              <a:buNone/>
            </a:pPr>
            <a:r>
              <a:t/>
            </a:r>
            <a:endParaRPr b="0" i="0" sz="3000" u="none" cap="none" strike="noStrike">
              <a:solidFill>
                <a:schemeClr val="dk1"/>
              </a:solidFill>
              <a:latin typeface="Times New Roman"/>
              <a:ea typeface="Times New Roman"/>
              <a:cs typeface="Times New Roman"/>
              <a:sym typeface="Times New Roman"/>
            </a:endParaRPr>
          </a:p>
        </p:txBody>
      </p:sp>
      <p:sp>
        <p:nvSpPr>
          <p:cNvPr id="375" name="Google Shape;375;p47"/>
          <p:cNvSpPr txBox="1"/>
          <p:nvPr/>
        </p:nvSpPr>
        <p:spPr>
          <a:xfrm>
            <a:off x="4325816" y="743241"/>
            <a:ext cx="4589585" cy="5717395"/>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3000"/>
              <a:buFont typeface="Courier New"/>
              <a:buChar char="o"/>
            </a:pPr>
            <a:r>
              <a:rPr b="0" i="0" lang="en-US" sz="3000" u="none" cap="none" strike="noStrike">
                <a:solidFill>
                  <a:schemeClr val="dk1"/>
                </a:solidFill>
                <a:latin typeface="Times New Roman"/>
                <a:ea typeface="Times New Roman"/>
                <a:cs typeface="Times New Roman"/>
                <a:sym typeface="Times New Roman"/>
              </a:rPr>
              <a:t>CPI &lt; 1, Project is Over Budget.</a:t>
            </a:r>
            <a:endParaRPr/>
          </a:p>
          <a:p>
            <a:pPr indent="-457200" lvl="0" marL="457200" marR="0" rtl="0" algn="just">
              <a:lnSpc>
                <a:spcPct val="100000"/>
              </a:lnSpc>
              <a:spcBef>
                <a:spcPts val="1000"/>
              </a:spcBef>
              <a:spcAft>
                <a:spcPts val="0"/>
              </a:spcAft>
              <a:buClr>
                <a:schemeClr val="dk1"/>
              </a:buClr>
              <a:buSzPts val="3000"/>
              <a:buFont typeface="Courier New"/>
              <a:buChar char="o"/>
            </a:pPr>
            <a:r>
              <a:rPr b="0" i="0" lang="en-US" sz="3000" u="none" cap="none" strike="noStrike">
                <a:solidFill>
                  <a:schemeClr val="dk1"/>
                </a:solidFill>
                <a:latin typeface="Times New Roman"/>
                <a:ea typeface="Times New Roman"/>
                <a:cs typeface="Times New Roman"/>
                <a:sym typeface="Times New Roman"/>
              </a:rPr>
              <a:t>SPI &gt; 1, Project is Ahead Schedule.</a:t>
            </a:r>
            <a:endParaRPr/>
          </a:p>
          <a:p>
            <a:pPr indent="-266700" lvl="0" marL="457200" marR="0" rtl="0" algn="just">
              <a:lnSpc>
                <a:spcPct val="100000"/>
              </a:lnSpc>
              <a:spcBef>
                <a:spcPts val="1000"/>
              </a:spcBef>
              <a:spcAft>
                <a:spcPts val="0"/>
              </a:spcAft>
              <a:buClr>
                <a:schemeClr val="dk1"/>
              </a:buClr>
              <a:buSzPts val="3000"/>
              <a:buFont typeface="Courier New"/>
              <a:buNone/>
            </a:pPr>
            <a:r>
              <a:t/>
            </a:r>
            <a:endParaRPr b="0" i="0" sz="3000" u="none" cap="none" strike="noStrike">
              <a:solidFill>
                <a:schemeClr val="dk1"/>
              </a:solidFill>
              <a:latin typeface="Times New Roman"/>
              <a:ea typeface="Times New Roman"/>
              <a:cs typeface="Times New Roman"/>
              <a:sym typeface="Times New Roman"/>
            </a:endParaRPr>
          </a:p>
          <a:p>
            <a:pPr indent="-457200" lvl="0" marL="457200" marR="0" rtl="0" algn="just">
              <a:lnSpc>
                <a:spcPct val="100000"/>
              </a:lnSpc>
              <a:spcBef>
                <a:spcPts val="1000"/>
              </a:spcBef>
              <a:spcAft>
                <a:spcPts val="0"/>
              </a:spcAft>
              <a:buClr>
                <a:schemeClr val="dk1"/>
              </a:buClr>
              <a:buSzPts val="3000"/>
              <a:buFont typeface="Courier New"/>
              <a:buChar char="o"/>
            </a:pPr>
            <a:r>
              <a:rPr b="0" i="0" lang="en-US" sz="3000" u="none" cap="none" strike="noStrike">
                <a:solidFill>
                  <a:schemeClr val="dk1"/>
                </a:solidFill>
                <a:latin typeface="Times New Roman"/>
                <a:ea typeface="Times New Roman"/>
                <a:cs typeface="Times New Roman"/>
                <a:sym typeface="Times New Roman"/>
              </a:rPr>
              <a:t>Calculate CV and SV</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Monitoring &amp; Control</a:t>
            </a:r>
            <a:endParaRPr/>
          </a:p>
        </p:txBody>
      </p:sp>
      <p:sp>
        <p:nvSpPr>
          <p:cNvPr id="381" name="Google Shape;381;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Perform quality control - </a:t>
            </a:r>
            <a:r>
              <a:rPr lang="en-US"/>
              <a:t>Before delivering the product to the customer, the developed product is verified again to check that the product we are giving to the customer is delivered with the required quality. There are a lot of quality tools and processes to check the quality of the product, like test cases, Root Cause Analysis, Control chart, Histogram, etc.</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Monitoring &amp; Control</a:t>
            </a:r>
            <a:endParaRPr/>
          </a:p>
        </p:txBody>
      </p:sp>
      <p:sp>
        <p:nvSpPr>
          <p:cNvPr id="387" name="Google Shape;387;p49"/>
          <p:cNvSpPr txBox="1"/>
          <p:nvPr>
            <p:ph idx="1" type="body"/>
          </p:nvPr>
        </p:nvSpPr>
        <p:spPr>
          <a:xfrm>
            <a:off x="457200" y="1600200"/>
            <a:ext cx="8229600" cy="51816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b="1" lang="en-US"/>
              <a:t>Report performance –</a:t>
            </a:r>
            <a:r>
              <a:rPr lang="en-US"/>
              <a:t> Large projects would have many stakeholders. The project manager will update the project performance to the stakeholders. This process collects performance information like status reports, progress reports, and forecasts.</a:t>
            </a:r>
            <a:endParaRPr/>
          </a:p>
          <a:p>
            <a:pPr indent="-342900" lvl="0" marL="342900" rtl="0" algn="l">
              <a:spcBef>
                <a:spcPts val="592"/>
              </a:spcBef>
              <a:spcAft>
                <a:spcPts val="0"/>
              </a:spcAft>
              <a:buClr>
                <a:schemeClr val="dk1"/>
              </a:buClr>
              <a:buSzPct val="100000"/>
              <a:buChar char="•"/>
            </a:pPr>
            <a:r>
              <a:rPr b="1" lang="en-US"/>
              <a:t>Control risk –</a:t>
            </a:r>
            <a:r>
              <a:rPr lang="en-US"/>
              <a:t> Project managers also monitor the risks involved with the project. The project may have different types of risks, including process, people (internal, customer, vendor), tools, and technology.</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Risk Management</a:t>
            </a:r>
            <a:endParaRPr/>
          </a:p>
        </p:txBody>
      </p:sp>
      <p:sp>
        <p:nvSpPr>
          <p:cNvPr id="109" name="Google Shape;109;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b="1" lang="en-US"/>
              <a:t>Operational risk</a:t>
            </a:r>
            <a:r>
              <a:rPr lang="en-US"/>
              <a:t> includes risks from poor implementation and process problems such as procurement, production, and distribution.</a:t>
            </a:r>
            <a:endParaRPr/>
          </a:p>
          <a:p>
            <a:pPr indent="-342900" lvl="0" marL="342900" rtl="0" algn="l">
              <a:spcBef>
                <a:spcPts val="544"/>
              </a:spcBef>
              <a:spcAft>
                <a:spcPts val="0"/>
              </a:spcAft>
              <a:buClr>
                <a:schemeClr val="dk1"/>
              </a:buClr>
              <a:buSzPct val="100000"/>
              <a:buChar char="•"/>
            </a:pPr>
            <a:r>
              <a:rPr b="1" lang="en-US"/>
              <a:t>Market risks</a:t>
            </a:r>
            <a:r>
              <a:rPr lang="en-US"/>
              <a:t> include competition, foreign exchange, commodity markets, and interest rate risk, as well as liquidity and credit risks.</a:t>
            </a:r>
            <a:endParaRPr/>
          </a:p>
          <a:p>
            <a:pPr indent="-342900" lvl="0" marL="342900" rtl="0" algn="l">
              <a:spcBef>
                <a:spcPts val="544"/>
              </a:spcBef>
              <a:spcAft>
                <a:spcPts val="0"/>
              </a:spcAft>
              <a:buClr>
                <a:schemeClr val="dk1"/>
              </a:buClr>
              <a:buSzPct val="100000"/>
              <a:buChar char="•"/>
            </a:pPr>
            <a:r>
              <a:rPr b="1" lang="en-US"/>
              <a:t>Legal risks</a:t>
            </a:r>
            <a:r>
              <a:rPr lang="en-US"/>
              <a:t> arise from legal and regulatory obligations, including contract risks and litigation brought against the organization.</a:t>
            </a:r>
            <a:endParaRPr/>
          </a:p>
          <a:p>
            <a:pPr indent="-342900" lvl="0" marL="342900" rtl="0" algn="l">
              <a:spcBef>
                <a:spcPts val="544"/>
              </a:spcBef>
              <a:spcAft>
                <a:spcPts val="0"/>
              </a:spcAft>
              <a:buClr>
                <a:schemeClr val="dk1"/>
              </a:buClr>
              <a:buSzPct val="100000"/>
              <a:buChar char="•"/>
            </a:pPr>
            <a:r>
              <a:rPr b="1" lang="en-US"/>
              <a:t>Risks associated with external hazards</a:t>
            </a:r>
            <a:r>
              <a:rPr lang="en-US"/>
              <a:t>, including storms, floods, and earthquakes; vandalism, sabotage, and terrorism; labor strikes; and civil unrest.</a:t>
            </a:r>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Monitoring &amp; Control</a:t>
            </a:r>
            <a:endParaRPr/>
          </a:p>
        </p:txBody>
      </p:sp>
      <p:sp>
        <p:nvSpPr>
          <p:cNvPr id="393" name="Google Shape;393;p50"/>
          <p:cNvSpPr txBox="1"/>
          <p:nvPr>
            <p:ph idx="1" type="body"/>
          </p:nvPr>
        </p:nvSpPr>
        <p:spPr>
          <a:xfrm>
            <a:off x="457200" y="1600200"/>
            <a:ext cx="8229600" cy="51816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b="1" lang="en-US"/>
              <a:t>Administer Procurement -</a:t>
            </a:r>
            <a:r>
              <a:rPr lang="en-US"/>
              <a:t> If any process is handed over to the third-party, their performance should also be monitored. Based on their performance, the outcome of the project is decided. The project manager also needs to monitor the role and responsibility of the third-party.</a:t>
            </a:r>
            <a:endParaRPr/>
          </a:p>
          <a:p>
            <a:pPr indent="-342900" lvl="0" marL="342900" rtl="0" algn="l">
              <a:spcBef>
                <a:spcPts val="544"/>
              </a:spcBef>
              <a:spcAft>
                <a:spcPts val="0"/>
              </a:spcAft>
              <a:buClr>
                <a:schemeClr val="dk1"/>
              </a:buClr>
              <a:buSzPct val="100000"/>
              <a:buChar char="•"/>
            </a:pPr>
            <a:r>
              <a:rPr b="1" lang="en-US"/>
              <a:t>Benefits of Process Monitoring and Control</a:t>
            </a:r>
            <a:endParaRPr/>
          </a:p>
          <a:p>
            <a:pPr indent="-342900" lvl="0" marL="342900" rtl="0" algn="l">
              <a:spcBef>
                <a:spcPts val="544"/>
              </a:spcBef>
              <a:spcAft>
                <a:spcPts val="0"/>
              </a:spcAft>
              <a:buClr>
                <a:schemeClr val="dk1"/>
              </a:buClr>
              <a:buSzPct val="100000"/>
              <a:buChar char="•"/>
            </a:pPr>
            <a:r>
              <a:rPr lang="en-US"/>
              <a:t>It helps in the better control of the project</a:t>
            </a:r>
            <a:endParaRPr/>
          </a:p>
          <a:p>
            <a:pPr indent="-342900" lvl="0" marL="342900" rtl="0" algn="l">
              <a:spcBef>
                <a:spcPts val="544"/>
              </a:spcBef>
              <a:spcAft>
                <a:spcPts val="0"/>
              </a:spcAft>
              <a:buClr>
                <a:schemeClr val="dk1"/>
              </a:buClr>
              <a:buSzPct val="100000"/>
              <a:buChar char="•"/>
            </a:pPr>
            <a:r>
              <a:rPr lang="en-US"/>
              <a:t>It provides an in-depth knowledge of the progress of the project.</a:t>
            </a:r>
            <a:endParaRPr/>
          </a:p>
          <a:p>
            <a:pPr indent="-342900" lvl="0" marL="342900" rtl="0" algn="l">
              <a:spcBef>
                <a:spcPts val="544"/>
              </a:spcBef>
              <a:spcAft>
                <a:spcPts val="0"/>
              </a:spcAft>
              <a:buClr>
                <a:schemeClr val="dk1"/>
              </a:buClr>
              <a:buSzPct val="100000"/>
              <a:buChar char="•"/>
            </a:pPr>
            <a:r>
              <a:rPr lang="en-US"/>
              <a:t>It helps in maintaining coordination among team members.</a:t>
            </a:r>
            <a:endParaRPr/>
          </a:p>
          <a:p>
            <a:pPr indent="-342900" lvl="0" marL="342900" rtl="0" algn="l">
              <a:spcBef>
                <a:spcPts val="544"/>
              </a:spcBef>
              <a:spcAft>
                <a:spcPts val="0"/>
              </a:spcAft>
              <a:buClr>
                <a:schemeClr val="dk1"/>
              </a:buClr>
              <a:buSzPct val="100000"/>
              <a:buChar char="•"/>
            </a:pPr>
            <a:r>
              <a:rPr lang="en-US"/>
              <a:t>It helps in monitoring and managing the project process.</a:t>
            </a:r>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Audit</a:t>
            </a:r>
            <a:endParaRPr/>
          </a:p>
        </p:txBody>
      </p:sp>
      <p:sp>
        <p:nvSpPr>
          <p:cNvPr id="399" name="Google Shape;399;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b="1" lang="en-US"/>
              <a:t>A project audit </a:t>
            </a:r>
            <a:r>
              <a:rPr lang="en-US"/>
              <a:t>is a </a:t>
            </a:r>
            <a:r>
              <a:rPr b="1" lang="en-US"/>
              <a:t>formal review of a project, </a:t>
            </a:r>
            <a:r>
              <a:rPr lang="en-US"/>
              <a:t>often intended to assess the extent to which project management standards are being upheld.</a:t>
            </a:r>
            <a:endParaRPr/>
          </a:p>
          <a:p>
            <a:pPr indent="-342900" lvl="0" marL="342900" rtl="0" algn="l">
              <a:spcBef>
                <a:spcPts val="640"/>
              </a:spcBef>
              <a:spcAft>
                <a:spcPts val="0"/>
              </a:spcAft>
              <a:buClr>
                <a:schemeClr val="dk1"/>
              </a:buClr>
              <a:buSzPts val="3200"/>
              <a:buChar char="•"/>
            </a:pPr>
            <a:r>
              <a:rPr b="1" lang="en-US"/>
              <a:t>Audits</a:t>
            </a:r>
            <a:r>
              <a:rPr lang="en-US"/>
              <a:t> are generally carried out by a specially designated </a:t>
            </a:r>
            <a:r>
              <a:rPr b="1" lang="en-US"/>
              <a:t>audit department</a:t>
            </a:r>
            <a:r>
              <a:rPr lang="en-US"/>
              <a:t>, the </a:t>
            </a:r>
            <a:r>
              <a:rPr b="1" lang="en-US"/>
              <a:t>Project Management Office</a:t>
            </a:r>
            <a:r>
              <a:rPr lang="en-US"/>
              <a:t>, an </a:t>
            </a:r>
            <a:r>
              <a:rPr b="1" lang="en-US"/>
              <a:t>approved management committee</a:t>
            </a:r>
            <a:r>
              <a:rPr lang="en-US"/>
              <a:t> or an </a:t>
            </a:r>
            <a:r>
              <a:rPr b="1" lang="en-US"/>
              <a:t>external auditor</a:t>
            </a:r>
            <a:r>
              <a:rPr lang="en-US"/>
              <a: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Audit</a:t>
            </a:r>
            <a:endParaRPr/>
          </a:p>
        </p:txBody>
      </p:sp>
      <p:sp>
        <p:nvSpPr>
          <p:cNvPr id="405" name="Google Shape;405;p52"/>
          <p:cNvSpPr txBox="1"/>
          <p:nvPr>
            <p:ph idx="1" type="body"/>
          </p:nvPr>
        </p:nvSpPr>
        <p:spPr>
          <a:xfrm>
            <a:off x="457200" y="1600200"/>
            <a:ext cx="8229600" cy="51054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1"/>
              </a:buClr>
              <a:buSzPct val="100000"/>
              <a:buNone/>
            </a:pPr>
            <a:r>
              <a:rPr lang="en-US"/>
              <a:t>Objectives of project audit:</a:t>
            </a:r>
            <a:endParaRPr/>
          </a:p>
          <a:p>
            <a:pPr indent="0" lvl="0" marL="0" rtl="0" algn="l">
              <a:spcBef>
                <a:spcPts val="544"/>
              </a:spcBef>
              <a:spcAft>
                <a:spcPts val="0"/>
              </a:spcAft>
              <a:buClr>
                <a:schemeClr val="dk1"/>
              </a:buClr>
              <a:buSzPct val="100000"/>
              <a:buNone/>
            </a:pPr>
            <a:r>
              <a:rPr lang="en-US"/>
              <a:t>1. </a:t>
            </a:r>
            <a:r>
              <a:rPr b="1" lang="en-US"/>
              <a:t>Ensure the quality of products and services</a:t>
            </a:r>
            <a:endParaRPr/>
          </a:p>
          <a:p>
            <a:pPr indent="-342900" lvl="0" marL="342900" rtl="0" algn="l">
              <a:spcBef>
                <a:spcPts val="544"/>
              </a:spcBef>
              <a:spcAft>
                <a:spcPts val="0"/>
              </a:spcAft>
              <a:buClr>
                <a:schemeClr val="dk1"/>
              </a:buClr>
              <a:buSzPct val="100000"/>
              <a:buChar char="•"/>
            </a:pPr>
            <a:r>
              <a:rPr lang="en-US"/>
              <a:t>A </a:t>
            </a:r>
            <a:r>
              <a:rPr b="1" lang="en-US"/>
              <a:t>project audit</a:t>
            </a:r>
            <a:r>
              <a:rPr lang="en-US"/>
              <a:t> acts as a </a:t>
            </a:r>
            <a:r>
              <a:rPr b="1" lang="en-US"/>
              <a:t>quality assurance tool</a:t>
            </a:r>
            <a:r>
              <a:rPr lang="en-US"/>
              <a:t>. It reviews the project life cycle evaluating the results yielded during the different stages, from the design phase to implementation.</a:t>
            </a:r>
            <a:endParaRPr/>
          </a:p>
          <a:p>
            <a:pPr indent="-342900" lvl="0" marL="342900" rtl="0" algn="l">
              <a:spcBef>
                <a:spcPts val="544"/>
              </a:spcBef>
              <a:spcAft>
                <a:spcPts val="0"/>
              </a:spcAft>
              <a:buClr>
                <a:schemeClr val="dk1"/>
              </a:buClr>
              <a:buSzPct val="100000"/>
              <a:buChar char="•"/>
            </a:pPr>
            <a:r>
              <a:rPr lang="en-US"/>
              <a:t>When reviewing the design phase, a project audit evaluates the thoroughness of the design concepts, including the analysis of alternative designs.</a:t>
            </a:r>
            <a:endParaRPr/>
          </a:p>
          <a:p>
            <a:pPr indent="-342900" lvl="0" marL="342900" rtl="0" algn="l">
              <a:spcBef>
                <a:spcPts val="544"/>
              </a:spcBef>
              <a:spcAft>
                <a:spcPts val="0"/>
              </a:spcAft>
              <a:buClr>
                <a:schemeClr val="dk1"/>
              </a:buClr>
              <a:buSzPct val="100000"/>
              <a:buChar char="•"/>
            </a:pPr>
            <a:r>
              <a:rPr b="1" lang="en-US"/>
              <a:t>The identification of the errors during the process</a:t>
            </a:r>
            <a:r>
              <a:rPr lang="en-US"/>
              <a:t> contributes to the resolution of the problems and to understand if the project should continue through a go/no-go decision at each stage.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Audit</a:t>
            </a:r>
            <a:endParaRPr/>
          </a:p>
        </p:txBody>
      </p:sp>
      <p:sp>
        <p:nvSpPr>
          <p:cNvPr id="411" name="Google Shape;411;p53"/>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2. </a:t>
            </a:r>
            <a:r>
              <a:rPr b="1" lang="en-US"/>
              <a:t>Ensure the quality of project management</a:t>
            </a:r>
            <a:endParaRPr/>
          </a:p>
          <a:p>
            <a:pPr indent="0" lvl="0" marL="0" rtl="0" algn="l">
              <a:spcBef>
                <a:spcPts val="640"/>
              </a:spcBef>
              <a:spcAft>
                <a:spcPts val="0"/>
              </a:spcAft>
              <a:buClr>
                <a:schemeClr val="dk1"/>
              </a:buClr>
              <a:buSzPts val="3200"/>
              <a:buNone/>
            </a:pPr>
            <a:r>
              <a:rPr lang="en-US"/>
              <a:t>A </a:t>
            </a:r>
            <a:r>
              <a:rPr b="1" lang="en-US"/>
              <a:t>project audit</a:t>
            </a:r>
            <a:r>
              <a:rPr lang="en-US"/>
              <a:t> ascertains that the project management satisfies the standards by assessing whether it complies with the organization's </a:t>
            </a:r>
            <a:r>
              <a:rPr b="1" lang="en-US"/>
              <a:t>policies, processes and procedures</a:t>
            </a:r>
            <a:r>
              <a:rPr lang="en-US"/>
              <a:t>. </a:t>
            </a:r>
            <a:endParaRPr/>
          </a:p>
          <a:p>
            <a:pPr indent="0" lvl="0" marL="0" rtl="0" algn="l">
              <a:spcBef>
                <a:spcPts val="640"/>
              </a:spcBef>
              <a:spcAft>
                <a:spcPts val="0"/>
              </a:spcAft>
              <a:buClr>
                <a:schemeClr val="dk1"/>
              </a:buClr>
              <a:buSzPts val="3200"/>
              <a:buNone/>
            </a:pPr>
            <a:r>
              <a:rPr lang="en-US"/>
              <a:t>It evaluates the methodology used to help identify gaps in order to introduce the required improvements.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Audit</a:t>
            </a:r>
            <a:endParaRPr/>
          </a:p>
        </p:txBody>
      </p:sp>
      <p:sp>
        <p:nvSpPr>
          <p:cNvPr id="417" name="Google Shape;417;p54"/>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b="1" lang="en-US"/>
              <a:t>3. Identify the business risk</a:t>
            </a:r>
            <a:endParaRPr/>
          </a:p>
          <a:p>
            <a:pPr indent="-342900" lvl="0" marL="342900" rtl="0" algn="l">
              <a:spcBef>
                <a:spcPts val="640"/>
              </a:spcBef>
              <a:spcAft>
                <a:spcPts val="0"/>
              </a:spcAft>
              <a:buClr>
                <a:schemeClr val="dk1"/>
              </a:buClr>
              <a:buSzPts val="3200"/>
              <a:buChar char="•"/>
            </a:pPr>
            <a:r>
              <a:rPr lang="en-US"/>
              <a:t>Project audits support the identification of business factors where </a:t>
            </a:r>
            <a:r>
              <a:rPr b="1" lang="en-US"/>
              <a:t>risks may reside</a:t>
            </a:r>
            <a:r>
              <a:rPr lang="en-US"/>
              <a:t>, which could affect</a:t>
            </a:r>
            <a:r>
              <a:rPr b="1" lang="en-US"/>
              <a:t> budget, time, environment and quality</a:t>
            </a:r>
            <a:r>
              <a:rPr lang="en-US"/>
              <a:t>.</a:t>
            </a:r>
            <a:endParaRPr/>
          </a:p>
          <a:p>
            <a:pPr indent="-342900" lvl="0" marL="342900" rtl="0" algn="l">
              <a:spcBef>
                <a:spcPts val="640"/>
              </a:spcBef>
              <a:spcAft>
                <a:spcPts val="0"/>
              </a:spcAft>
              <a:buClr>
                <a:schemeClr val="dk1"/>
              </a:buClr>
              <a:buSzPts val="3200"/>
              <a:buChar char="•"/>
            </a:pPr>
            <a:r>
              <a:rPr lang="en-US"/>
              <a:t>The project audit assesses the feasibility of the project in terms of affordability and performance by providing transparency and assessing costs, time and resources.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Audit</a:t>
            </a:r>
            <a:endParaRPr/>
          </a:p>
        </p:txBody>
      </p:sp>
      <p:sp>
        <p:nvSpPr>
          <p:cNvPr id="423" name="Google Shape;423;p55"/>
          <p:cNvSpPr txBox="1"/>
          <p:nvPr>
            <p:ph idx="1" type="body"/>
          </p:nvPr>
        </p:nvSpPr>
        <p:spPr>
          <a:xfrm>
            <a:off x="457200" y="1600200"/>
            <a:ext cx="8229600" cy="51054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spcBef>
                <a:spcPts val="0"/>
              </a:spcBef>
              <a:spcAft>
                <a:spcPts val="0"/>
              </a:spcAft>
              <a:buClr>
                <a:schemeClr val="dk1"/>
              </a:buClr>
              <a:buSzPct val="100000"/>
              <a:buNone/>
            </a:pPr>
            <a:r>
              <a:rPr b="1" lang="en-US"/>
              <a:t>4. Improve project performance</a:t>
            </a:r>
            <a:endParaRPr/>
          </a:p>
          <a:p>
            <a:pPr indent="-342900" lvl="0" marL="342900" rtl="0" algn="l">
              <a:spcBef>
                <a:spcPts val="544"/>
              </a:spcBef>
              <a:spcAft>
                <a:spcPts val="0"/>
              </a:spcAft>
              <a:buClr>
                <a:schemeClr val="dk1"/>
              </a:buClr>
              <a:buSzPct val="100000"/>
              <a:buChar char="•"/>
            </a:pPr>
            <a:r>
              <a:rPr lang="en-US"/>
              <a:t>The monitoring of the various phases of the project life cycle can contribute to the </a:t>
            </a:r>
            <a:r>
              <a:rPr b="1" lang="en-US"/>
              <a:t>improvement of the project team’s performance</a:t>
            </a:r>
            <a:r>
              <a:rPr lang="en-US"/>
              <a:t>.</a:t>
            </a:r>
            <a:endParaRPr/>
          </a:p>
          <a:p>
            <a:pPr indent="-342900" lvl="0" marL="342900" rtl="0" algn="l">
              <a:spcBef>
                <a:spcPts val="544"/>
              </a:spcBef>
              <a:spcAft>
                <a:spcPts val="0"/>
              </a:spcAft>
              <a:buClr>
                <a:schemeClr val="dk1"/>
              </a:buClr>
              <a:buSzPct val="100000"/>
              <a:buChar char="•"/>
            </a:pPr>
            <a:r>
              <a:rPr lang="en-US"/>
              <a:t>The audit also helps to improve the budget and resource allocation.</a:t>
            </a:r>
            <a:endParaRPr/>
          </a:p>
          <a:p>
            <a:pPr indent="-342900" lvl="0" marL="342900" rtl="0" algn="l">
              <a:spcBef>
                <a:spcPts val="544"/>
              </a:spcBef>
              <a:spcAft>
                <a:spcPts val="0"/>
              </a:spcAft>
              <a:buClr>
                <a:schemeClr val="dk1"/>
              </a:buClr>
              <a:buSzPct val="100000"/>
              <a:buChar char="•"/>
            </a:pPr>
            <a:r>
              <a:rPr lang="en-US"/>
              <a:t>Identifying priorities, corrective measures and preventive actions can lead to a positive project outcome.</a:t>
            </a:r>
            <a:endParaRPr/>
          </a:p>
          <a:p>
            <a:pPr indent="-342900" lvl="0" marL="342900" rtl="0" algn="l">
              <a:spcBef>
                <a:spcPts val="544"/>
              </a:spcBef>
              <a:spcAft>
                <a:spcPts val="0"/>
              </a:spcAft>
              <a:buClr>
                <a:schemeClr val="dk1"/>
              </a:buClr>
              <a:buSzPct val="100000"/>
              <a:buChar char="•"/>
            </a:pPr>
            <a:r>
              <a:rPr lang="en-US"/>
              <a:t>The troubleshooting process allows the project team to provide solutions and helps prevent similar problems from recurring in the future.</a:t>
            </a:r>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Audit</a:t>
            </a:r>
            <a:endParaRPr/>
          </a:p>
        </p:txBody>
      </p:sp>
      <p:sp>
        <p:nvSpPr>
          <p:cNvPr id="429" name="Google Shape;429;p5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5. Learn</a:t>
            </a:r>
            <a:endParaRPr/>
          </a:p>
          <a:p>
            <a:pPr indent="-342900" lvl="0" marL="342900" rtl="0" algn="l">
              <a:spcBef>
                <a:spcPts val="640"/>
              </a:spcBef>
              <a:spcAft>
                <a:spcPts val="0"/>
              </a:spcAft>
              <a:buClr>
                <a:schemeClr val="dk1"/>
              </a:buClr>
              <a:buSzPts val="3200"/>
              <a:buChar char="•"/>
            </a:pPr>
            <a:r>
              <a:rPr lang="en-US"/>
              <a:t>A project audit can deliver </a:t>
            </a:r>
            <a:r>
              <a:rPr b="1" lang="en-US"/>
              <a:t>learning opportunities</a:t>
            </a:r>
            <a:r>
              <a:rPr lang="en-US"/>
              <a:t> through assessments of project management expertise.</a:t>
            </a:r>
            <a:endParaRPr/>
          </a:p>
          <a:p>
            <a:pPr indent="-342900" lvl="0" marL="342900" rtl="0" algn="l">
              <a:spcBef>
                <a:spcPts val="640"/>
              </a:spcBef>
              <a:spcAft>
                <a:spcPts val="0"/>
              </a:spcAft>
              <a:buClr>
                <a:schemeClr val="dk1"/>
              </a:buClr>
              <a:buSzPts val="3200"/>
              <a:buChar char="•"/>
            </a:pPr>
            <a:r>
              <a:rPr lang="en-US"/>
              <a:t>Providing reviews and feedback allows individuals and project teams to ponder their own performance.</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Audit</a:t>
            </a:r>
            <a:endParaRPr/>
          </a:p>
        </p:txBody>
      </p:sp>
      <p:sp>
        <p:nvSpPr>
          <p:cNvPr id="435" name="Google Shape;435;p5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Steps in Project Audit</a:t>
            </a:r>
            <a:endParaRPr/>
          </a:p>
          <a:p>
            <a:pPr indent="-342900" lvl="0" marL="342900" rtl="0" algn="l">
              <a:spcBef>
                <a:spcPts val="640"/>
              </a:spcBef>
              <a:spcAft>
                <a:spcPts val="0"/>
              </a:spcAft>
              <a:buClr>
                <a:schemeClr val="dk1"/>
              </a:buClr>
              <a:buSzPts val="3200"/>
              <a:buChar char="•"/>
            </a:pPr>
            <a:r>
              <a:rPr b="1" lang="en-US"/>
              <a:t>1. </a:t>
            </a:r>
            <a:r>
              <a:rPr i="1" lang="en-US"/>
              <a:t>Project Audit Initiation </a:t>
            </a:r>
            <a:r>
              <a:rPr lang="en-US"/>
              <a:t>This step involves starting the audit process, defining the purpose and scope of the audit, and gathering sufficient information to determine the proper audit methodology.</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Audit</a:t>
            </a:r>
            <a:endParaRPr/>
          </a:p>
        </p:txBody>
      </p:sp>
      <p:sp>
        <p:nvSpPr>
          <p:cNvPr id="441" name="Google Shape;441;p58"/>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2. </a:t>
            </a:r>
            <a:r>
              <a:rPr i="1" lang="en-US"/>
              <a:t>Project Baseline Definition </a:t>
            </a:r>
            <a:r>
              <a:rPr lang="en-US"/>
              <a:t>This phase of the cycle normally consists of identifying the performance areas to be evaluated, determining standards for each area through benchmarking or some other process, ascertaining management performance expectations for each area, and developing a program to measure and assemble the requisite information.</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Audit</a:t>
            </a:r>
            <a:endParaRPr/>
          </a:p>
        </p:txBody>
      </p:sp>
      <p:sp>
        <p:nvSpPr>
          <p:cNvPr id="447" name="Google Shape;447;p59"/>
          <p:cNvSpPr txBox="1"/>
          <p:nvPr>
            <p:ph idx="1" type="body"/>
          </p:nvPr>
        </p:nvSpPr>
        <p:spPr>
          <a:xfrm>
            <a:off x="457200" y="1600200"/>
            <a:ext cx="8229600" cy="5105400"/>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b="1" lang="en-US"/>
              <a:t>3. </a:t>
            </a:r>
            <a:r>
              <a:rPr i="1" lang="en-US"/>
              <a:t>Establishing an Audit Database: </a:t>
            </a:r>
            <a:r>
              <a:rPr lang="en-US"/>
              <a:t>Once the baseline standards are established, execution of the audit begins. The next step is to create a database for use by the audit team.</a:t>
            </a:r>
            <a:endParaRPr/>
          </a:p>
          <a:p>
            <a:pPr indent="0" lvl="0" marL="0" rtl="0" algn="l">
              <a:spcBef>
                <a:spcPts val="544"/>
              </a:spcBef>
              <a:spcAft>
                <a:spcPts val="0"/>
              </a:spcAft>
              <a:buClr>
                <a:schemeClr val="dk1"/>
              </a:buClr>
              <a:buSzPct val="100000"/>
              <a:buNone/>
            </a:pPr>
            <a:r>
              <a:rPr lang="en-US"/>
              <a:t>Depending on the purpose and scope of the audit, the database might include information needed for assessment of project organization, management and control, past and current project status, schedule performance, cost performance, and output quality, as well as plans for the future of the project. The information may vary from a highly technical description of performance to a behaviorally based description of the interaction of project team members.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descr="A screenshot of the project dashboard in ProjectManager.com, which shows various metrics that let you manage risk" id="115" name="Google Shape;115;p6"/>
          <p:cNvPicPr preferRelativeResize="0"/>
          <p:nvPr>
            <p:ph idx="1" type="body"/>
          </p:nvPr>
        </p:nvPicPr>
        <p:blipFill rotWithShape="1">
          <a:blip r:embed="rId3">
            <a:alphaModFix/>
          </a:blip>
          <a:srcRect b="0" l="0" r="0" t="0"/>
          <a:stretch/>
        </p:blipFill>
        <p:spPr>
          <a:xfrm>
            <a:off x="0" y="228600"/>
            <a:ext cx="9144000" cy="67056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Audit</a:t>
            </a:r>
            <a:endParaRPr/>
          </a:p>
        </p:txBody>
      </p:sp>
      <p:sp>
        <p:nvSpPr>
          <p:cNvPr id="453" name="Google Shape;453;p6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b="1" lang="en-US"/>
              <a:t>4. </a:t>
            </a:r>
            <a:r>
              <a:rPr i="1" lang="en-US"/>
              <a:t>Preliminary Analysis of the Projec</a:t>
            </a:r>
            <a:r>
              <a:rPr lang="en-US"/>
              <a:t>t After standards are set and data collected, judgments are made. Some auditors do judgment on the grounds that such a delicate but weighty responsibility must be reserved to senior management.</a:t>
            </a:r>
            <a:endParaRPr/>
          </a:p>
          <a:p>
            <a:pPr indent="0" lvl="0" marL="0" rtl="0" algn="l">
              <a:spcBef>
                <a:spcPts val="544"/>
              </a:spcBef>
              <a:spcAft>
                <a:spcPts val="0"/>
              </a:spcAft>
              <a:buClr>
                <a:schemeClr val="dk1"/>
              </a:buClr>
              <a:buSzPct val="100000"/>
              <a:buNone/>
            </a:pPr>
            <a:r>
              <a:rPr lang="en-US"/>
              <a:t>   The auditor must analyze the data and then present the analysis to managers in ways that communicate the</a:t>
            </a:r>
            <a:endParaRPr/>
          </a:p>
          <a:p>
            <a:pPr indent="0" lvl="0" marL="0" rtl="0" algn="l">
              <a:spcBef>
                <a:spcPts val="544"/>
              </a:spcBef>
              <a:spcAft>
                <a:spcPts val="0"/>
              </a:spcAft>
              <a:buClr>
                <a:schemeClr val="dk1"/>
              </a:buClr>
              <a:buSzPct val="100000"/>
              <a:buNone/>
            </a:pPr>
            <a:r>
              <a:rPr lang="en-US"/>
              <a:t>real meaning of the audit’s findings. It is the auditor’s duty to brief the PM on all findings and judgments </a:t>
            </a:r>
            <a:r>
              <a:rPr i="1" lang="en-US"/>
              <a:t>before </a:t>
            </a:r>
            <a:r>
              <a:rPr lang="en-US"/>
              <a:t>releasing the audit report management.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Audit</a:t>
            </a:r>
            <a:endParaRPr/>
          </a:p>
        </p:txBody>
      </p:sp>
      <p:sp>
        <p:nvSpPr>
          <p:cNvPr id="459" name="Google Shape;459;p61"/>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b="1" lang="en-US"/>
              <a:t>5. </a:t>
            </a:r>
            <a:r>
              <a:rPr i="1" lang="en-US"/>
              <a:t>Audit Report Preparation </a:t>
            </a:r>
            <a:r>
              <a:rPr lang="en-US"/>
              <a:t>This part of the audit life cycle includes the preparation of the</a:t>
            </a:r>
            <a:endParaRPr/>
          </a:p>
          <a:p>
            <a:pPr indent="0" lvl="0" marL="0" rtl="0" algn="l">
              <a:spcBef>
                <a:spcPts val="640"/>
              </a:spcBef>
              <a:spcAft>
                <a:spcPts val="0"/>
              </a:spcAft>
              <a:buClr>
                <a:schemeClr val="dk1"/>
              </a:buClr>
              <a:buSzPts val="3200"/>
              <a:buNone/>
            </a:pPr>
            <a:r>
              <a:rPr lang="en-US"/>
              <a:t>   audit report, organized by whatever format    has been selected for use.</a:t>
            </a:r>
            <a:endParaRPr/>
          </a:p>
          <a:p>
            <a:pPr indent="0" lvl="0" marL="0" rtl="0" algn="l">
              <a:spcBef>
                <a:spcPts val="640"/>
              </a:spcBef>
              <a:spcAft>
                <a:spcPts val="0"/>
              </a:spcAft>
              <a:buClr>
                <a:schemeClr val="dk1"/>
              </a:buClr>
              <a:buSzPts val="3200"/>
              <a:buNone/>
            </a:pPr>
            <a:r>
              <a:rPr lang="en-US"/>
              <a:t>A set of recommendations, together with a plan for implementing them, is also a part of the audit report. If the recommendations go beyond normal practices of the organization, they will need support from the policy-making level of management.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Audit</a:t>
            </a:r>
            <a:endParaRPr/>
          </a:p>
        </p:txBody>
      </p:sp>
      <p:pic>
        <p:nvPicPr>
          <p:cNvPr id="465" name="Google Shape;465;p62"/>
          <p:cNvPicPr preferRelativeResize="0"/>
          <p:nvPr>
            <p:ph idx="1" type="body"/>
          </p:nvPr>
        </p:nvPicPr>
        <p:blipFill rotWithShape="1">
          <a:blip r:embed="rId3">
            <a:alphaModFix/>
          </a:blip>
          <a:srcRect b="0" l="0" r="0" t="0"/>
          <a:stretch/>
        </p:blipFill>
        <p:spPr>
          <a:xfrm>
            <a:off x="1828800" y="1371600"/>
            <a:ext cx="5257799" cy="51054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Termination</a:t>
            </a:r>
            <a:endParaRPr/>
          </a:p>
        </p:txBody>
      </p:sp>
      <p:sp>
        <p:nvSpPr>
          <p:cNvPr id="471" name="Google Shape;471;p6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A project can be said to be terminated when work on the substance of the project has ceased or slowed to the point that further progress on the project is no longer possible</a:t>
            </a:r>
            <a:endParaRPr/>
          </a:p>
          <a:p>
            <a:pPr indent="-342900" lvl="0" marL="342900" rtl="0" algn="l">
              <a:spcBef>
                <a:spcPts val="640"/>
              </a:spcBef>
              <a:spcAft>
                <a:spcPts val="0"/>
              </a:spcAft>
              <a:buClr>
                <a:schemeClr val="dk1"/>
              </a:buClr>
              <a:buSzPts val="3200"/>
              <a:buChar char="•"/>
            </a:pPr>
            <a:r>
              <a:rPr lang="en-US"/>
              <a:t>There are four fundamentally different ways to close out a project:</a:t>
            </a:r>
            <a:endParaRPr/>
          </a:p>
          <a:p>
            <a:pPr indent="-342900" lvl="0" marL="342900" rtl="0" algn="l">
              <a:spcBef>
                <a:spcPts val="640"/>
              </a:spcBef>
              <a:spcAft>
                <a:spcPts val="0"/>
              </a:spcAft>
              <a:buClr>
                <a:schemeClr val="dk1"/>
              </a:buClr>
              <a:buSzPts val="3200"/>
              <a:buChar char="•"/>
            </a:pPr>
            <a:r>
              <a:rPr lang="en-US"/>
              <a:t>extinction, addition, integration, and starvation.</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Termination</a:t>
            </a:r>
            <a:endParaRPr/>
          </a:p>
        </p:txBody>
      </p:sp>
      <p:sp>
        <p:nvSpPr>
          <p:cNvPr id="477" name="Google Shape;477;p64"/>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US"/>
              <a:t>1. </a:t>
            </a:r>
            <a:r>
              <a:rPr b="1" lang="en-US"/>
              <a:t>Termination by Extinction</a:t>
            </a:r>
            <a:endParaRPr/>
          </a:p>
          <a:p>
            <a:pPr indent="-342900" lvl="0" marL="342900" rtl="0" algn="l">
              <a:spcBef>
                <a:spcPts val="544"/>
              </a:spcBef>
              <a:spcAft>
                <a:spcPts val="0"/>
              </a:spcAft>
              <a:buClr>
                <a:schemeClr val="dk1"/>
              </a:buClr>
              <a:buSzPct val="100000"/>
              <a:buChar char="•"/>
            </a:pPr>
            <a:r>
              <a:rPr lang="en-US"/>
              <a:t>The project is stopped. It may end because it has been successful and achieved its goals</a:t>
            </a:r>
            <a:endParaRPr/>
          </a:p>
          <a:p>
            <a:pPr indent="-342900" lvl="0" marL="342900" rtl="0" algn="l">
              <a:spcBef>
                <a:spcPts val="544"/>
              </a:spcBef>
              <a:spcAft>
                <a:spcPts val="0"/>
              </a:spcAft>
              <a:buClr>
                <a:schemeClr val="dk1"/>
              </a:buClr>
              <a:buSzPct val="100000"/>
              <a:buChar char="•"/>
            </a:pPr>
            <a:r>
              <a:rPr lang="en-US"/>
              <a:t>The new product has been developed and handed over to the client, or the software has been installed and is running.</a:t>
            </a:r>
            <a:endParaRPr/>
          </a:p>
          <a:p>
            <a:pPr indent="-342900" lvl="0" marL="342900" rtl="0" algn="l">
              <a:spcBef>
                <a:spcPts val="544"/>
              </a:spcBef>
              <a:spcAft>
                <a:spcPts val="0"/>
              </a:spcAft>
              <a:buClr>
                <a:schemeClr val="dk1"/>
              </a:buClr>
              <a:buSzPct val="100000"/>
              <a:buChar char="•"/>
            </a:pPr>
            <a:r>
              <a:rPr lang="en-US"/>
              <a:t>The project may also be stopped because it is unsuccessful or has been superseded:</a:t>
            </a:r>
            <a:endParaRPr/>
          </a:p>
          <a:p>
            <a:pPr indent="0" lvl="0" marL="0" rtl="0" algn="l">
              <a:spcBef>
                <a:spcPts val="544"/>
              </a:spcBef>
              <a:spcAft>
                <a:spcPts val="0"/>
              </a:spcAft>
              <a:buClr>
                <a:schemeClr val="dk1"/>
              </a:buClr>
              <a:buSzPct val="100000"/>
              <a:buNone/>
            </a:pPr>
            <a:r>
              <a:rPr lang="en-US"/>
              <a:t>e.g: The new drug failed its efficacy tests; there are better/faster/cheaper/prettier alternatives available;</a:t>
            </a:r>
            <a:endParaRPr/>
          </a:p>
          <a:p>
            <a:pPr indent="0" lvl="0" marL="0" rtl="0" algn="l">
              <a:spcBef>
                <a:spcPts val="544"/>
              </a:spcBef>
              <a:spcAft>
                <a:spcPts val="0"/>
              </a:spcAft>
              <a:buClr>
                <a:schemeClr val="dk1"/>
              </a:buClr>
              <a:buSzPct val="100000"/>
              <a:buNone/>
            </a:pPr>
            <a:r>
              <a:rPr lang="en-US"/>
              <a:t> or it will cost too much and take too long to get the desired performance.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Termination</a:t>
            </a:r>
            <a:endParaRPr/>
          </a:p>
        </p:txBody>
      </p:sp>
      <p:sp>
        <p:nvSpPr>
          <p:cNvPr id="483" name="Google Shape;483;p65"/>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 special case of termination by extinction is “termination by murder.”* There are all</a:t>
            </a:r>
            <a:endParaRPr/>
          </a:p>
          <a:p>
            <a:pPr indent="0" lvl="0" marL="0" rtl="0" algn="l">
              <a:spcBef>
                <a:spcPts val="640"/>
              </a:spcBef>
              <a:spcAft>
                <a:spcPts val="0"/>
              </a:spcAft>
              <a:buClr>
                <a:schemeClr val="dk1"/>
              </a:buClr>
              <a:buSzPts val="3200"/>
              <a:buNone/>
            </a:pPr>
            <a:r>
              <a:rPr lang="en-US"/>
              <a:t> sorts of murders. They range from political assassination to accidental projecticide. When</a:t>
            </a:r>
            <a:endParaRPr/>
          </a:p>
          <a:p>
            <a:pPr indent="0" lvl="0" marL="0" rtl="0" algn="l">
              <a:spcBef>
                <a:spcPts val="640"/>
              </a:spcBef>
              <a:spcAft>
                <a:spcPts val="0"/>
              </a:spcAft>
              <a:buClr>
                <a:schemeClr val="dk1"/>
              </a:buClr>
              <a:buSzPts val="3200"/>
              <a:buNone/>
            </a:pPr>
            <a:r>
              <a:rPr lang="en-US"/>
              <a:t>senior executives vie for promotion, projects for which the loser is champion are apt to suffer.</a:t>
            </a:r>
            <a:endParaRPr/>
          </a:p>
          <a:p>
            <a:pPr indent="0" lvl="0" marL="0" rtl="0" algn="l">
              <a:spcBef>
                <a:spcPts val="640"/>
              </a:spcBef>
              <a:spcAft>
                <a:spcPts val="0"/>
              </a:spcAft>
              <a:buClr>
                <a:schemeClr val="dk1"/>
              </a:buClr>
              <a:buSzPts val="3200"/>
              <a:buNone/>
            </a:pPr>
            <a:r>
              <a:rPr lang="en-US"/>
              <a:t>Corporate mergers often make certain projects redundant or irrelevant.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Termination</a:t>
            </a:r>
            <a:endParaRPr/>
          </a:p>
        </p:txBody>
      </p:sp>
      <p:sp>
        <p:nvSpPr>
          <p:cNvPr id="489" name="Google Shape;489;p6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lang="en-US"/>
              <a:t>When a decision is made to terminate a project by extinction, the most noticeable event is that all activity on the </a:t>
            </a:r>
            <a:r>
              <a:rPr i="1" lang="en-US"/>
              <a:t>substance </a:t>
            </a:r>
            <a:r>
              <a:rPr lang="en-US"/>
              <a:t>of the project ceases. </a:t>
            </a:r>
            <a:endParaRPr/>
          </a:p>
          <a:p>
            <a:pPr indent="-342900" lvl="0" marL="342900" rtl="0" algn="l">
              <a:spcBef>
                <a:spcPts val="592"/>
              </a:spcBef>
              <a:spcAft>
                <a:spcPts val="0"/>
              </a:spcAft>
              <a:buClr>
                <a:schemeClr val="dk1"/>
              </a:buClr>
              <a:buSzPct val="100000"/>
              <a:buChar char="•"/>
            </a:pPr>
            <a:r>
              <a:rPr lang="en-US"/>
              <a:t>A great deal of organizational activity, however, remains to be done. Arrangements must be made for the orderly release of project team members and their reassignment to other activities if they are to remain in the parent organization.</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Termination</a:t>
            </a:r>
            <a:endParaRPr/>
          </a:p>
        </p:txBody>
      </p:sp>
      <p:sp>
        <p:nvSpPr>
          <p:cNvPr id="495" name="Google Shape;495;p67"/>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Clr>
                <a:schemeClr val="dk1"/>
              </a:buClr>
              <a:buSzPct val="100000"/>
              <a:buNone/>
            </a:pPr>
            <a:r>
              <a:rPr b="1" lang="en-US"/>
              <a:t>2. Termination by Addition</a:t>
            </a:r>
            <a:endParaRPr/>
          </a:p>
          <a:p>
            <a:pPr indent="-342900" lvl="0" marL="342900" rtl="0" algn="l">
              <a:spcBef>
                <a:spcPts val="592"/>
              </a:spcBef>
              <a:spcAft>
                <a:spcPts val="0"/>
              </a:spcAft>
              <a:buClr>
                <a:schemeClr val="dk1"/>
              </a:buClr>
              <a:buSzPct val="100000"/>
              <a:buChar char="•"/>
            </a:pPr>
            <a:r>
              <a:rPr lang="en-US"/>
              <a:t>Most projects are “in-house,” that is, carried out by the project team for use in the parent organization.</a:t>
            </a:r>
            <a:endParaRPr/>
          </a:p>
          <a:p>
            <a:pPr indent="-342900" lvl="0" marL="342900" rtl="0" algn="l">
              <a:spcBef>
                <a:spcPts val="592"/>
              </a:spcBef>
              <a:spcAft>
                <a:spcPts val="0"/>
              </a:spcAft>
              <a:buClr>
                <a:schemeClr val="dk1"/>
              </a:buClr>
              <a:buSzPct val="100000"/>
              <a:buChar char="•"/>
            </a:pPr>
            <a:r>
              <a:rPr lang="en-US"/>
              <a:t>If a project is a major success, it may be terminated by institutionalizing it as a formal part of the parent organization.</a:t>
            </a:r>
            <a:endParaRPr/>
          </a:p>
          <a:p>
            <a:pPr indent="-342900" lvl="0" marL="342900" rtl="0" algn="l">
              <a:spcBef>
                <a:spcPts val="592"/>
              </a:spcBef>
              <a:spcAft>
                <a:spcPts val="0"/>
              </a:spcAft>
              <a:buClr>
                <a:schemeClr val="dk1"/>
              </a:buClr>
              <a:buSzPct val="100000"/>
              <a:buChar char="•"/>
            </a:pPr>
            <a:r>
              <a:rPr lang="en-US"/>
              <a:t>When project success results in termination by addition, the transition is strikingly different from termination by extinction.</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6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Termination</a:t>
            </a:r>
            <a:endParaRPr/>
          </a:p>
        </p:txBody>
      </p:sp>
      <p:sp>
        <p:nvSpPr>
          <p:cNvPr id="501" name="Google Shape;501;p6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lang="en-US"/>
              <a:t>Project personnel, property, and equipment are often simply transferred from the dying project to the newly born division. </a:t>
            </a:r>
            <a:endParaRPr/>
          </a:p>
          <a:p>
            <a:pPr indent="-342900" lvl="0" marL="342900" rtl="0" algn="l">
              <a:spcBef>
                <a:spcPts val="592"/>
              </a:spcBef>
              <a:spcAft>
                <a:spcPts val="0"/>
              </a:spcAft>
              <a:buClr>
                <a:schemeClr val="dk1"/>
              </a:buClr>
              <a:buSzPct val="100000"/>
              <a:buChar char="•"/>
            </a:pPr>
            <a:r>
              <a:rPr lang="en-US"/>
              <a:t>The metamorphosis from project to department, </a:t>
            </a:r>
            <a:endParaRPr/>
          </a:p>
          <a:p>
            <a:pPr indent="0" lvl="0" marL="0" rtl="0" algn="l">
              <a:spcBef>
                <a:spcPts val="592"/>
              </a:spcBef>
              <a:spcAft>
                <a:spcPts val="0"/>
              </a:spcAft>
              <a:buClr>
                <a:schemeClr val="dk1"/>
              </a:buClr>
              <a:buSzPct val="100000"/>
              <a:buNone/>
            </a:pPr>
            <a:r>
              <a:rPr lang="en-US"/>
              <a:t>to division, and even to subsidiary is accompanied by budgets and administrative practices that conform to standard procedure in the parent firm, by demands for contribution profits.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Termination</a:t>
            </a:r>
            <a:endParaRPr/>
          </a:p>
        </p:txBody>
      </p:sp>
      <p:sp>
        <p:nvSpPr>
          <p:cNvPr id="507" name="Google Shape;507;p6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b="1" lang="en-US"/>
              <a:t>Termination by Integration</a:t>
            </a:r>
            <a:endParaRPr/>
          </a:p>
          <a:p>
            <a:pPr indent="-342900" lvl="0" marL="342900" rtl="0" algn="l">
              <a:spcBef>
                <a:spcPts val="592"/>
              </a:spcBef>
              <a:spcAft>
                <a:spcPts val="0"/>
              </a:spcAft>
              <a:buClr>
                <a:schemeClr val="dk1"/>
              </a:buClr>
              <a:buSzPct val="100000"/>
              <a:buChar char="•"/>
            </a:pPr>
            <a:r>
              <a:rPr lang="en-US"/>
              <a:t>This method of terminating a project is the most common way of dealing with successful projects, and the most complex. </a:t>
            </a:r>
            <a:endParaRPr/>
          </a:p>
          <a:p>
            <a:pPr indent="-342900" lvl="0" marL="342900" rtl="0" algn="l">
              <a:spcBef>
                <a:spcPts val="592"/>
              </a:spcBef>
              <a:spcAft>
                <a:spcPts val="0"/>
              </a:spcAft>
              <a:buClr>
                <a:schemeClr val="dk1"/>
              </a:buClr>
              <a:buSzPct val="100000"/>
              <a:buChar char="•"/>
            </a:pPr>
            <a:r>
              <a:rPr lang="en-US"/>
              <a:t>The property, equipment, material, personnel, and functions of the project are distributed among the existing elements of the parent organization. </a:t>
            </a:r>
            <a:endParaRPr/>
          </a:p>
          <a:p>
            <a:pPr indent="-342900" lvl="0" marL="342900" rtl="0" algn="l">
              <a:spcBef>
                <a:spcPts val="592"/>
              </a:spcBef>
              <a:spcAft>
                <a:spcPts val="0"/>
              </a:spcAft>
              <a:buClr>
                <a:schemeClr val="dk1"/>
              </a:buClr>
              <a:buSzPct val="100000"/>
              <a:buChar char="•"/>
            </a:pPr>
            <a:r>
              <a:rPr lang="en-US"/>
              <a:t>The output of the project becomes a standard part of the operating systems of the parent, or client.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Risk Management</a:t>
            </a:r>
            <a:endParaRPr/>
          </a:p>
        </p:txBody>
      </p:sp>
      <p:pic>
        <p:nvPicPr>
          <p:cNvPr id="121" name="Google Shape;121;p7"/>
          <p:cNvPicPr preferRelativeResize="0"/>
          <p:nvPr>
            <p:ph idx="1" type="body"/>
          </p:nvPr>
        </p:nvPicPr>
        <p:blipFill rotWithShape="1">
          <a:blip r:embed="rId3">
            <a:alphaModFix/>
          </a:blip>
          <a:srcRect b="0" l="0" r="0" t="0"/>
          <a:stretch/>
        </p:blipFill>
        <p:spPr>
          <a:xfrm>
            <a:off x="685800" y="1752600"/>
            <a:ext cx="7543800" cy="44196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Termination</a:t>
            </a:r>
            <a:endParaRPr/>
          </a:p>
        </p:txBody>
      </p:sp>
      <p:sp>
        <p:nvSpPr>
          <p:cNvPr id="513" name="Google Shape;513;p7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Following is a list of a few of the more important aspects of the transition from project to integrated operation that must be considered when the project functions are distributed:</a:t>
            </a:r>
            <a:endParaRPr/>
          </a:p>
          <a:p>
            <a:pPr indent="-342900" lvl="0" marL="342900" rtl="0" algn="l">
              <a:spcBef>
                <a:spcPts val="640"/>
              </a:spcBef>
              <a:spcAft>
                <a:spcPts val="0"/>
              </a:spcAft>
              <a:buClr>
                <a:schemeClr val="dk1"/>
              </a:buClr>
              <a:buSzPts val="3200"/>
              <a:buChar char="•"/>
            </a:pPr>
            <a:r>
              <a:rPr lang="en-US"/>
              <a:t>1. Personnel            2.Accounting/Finance</a:t>
            </a:r>
            <a:endParaRPr/>
          </a:p>
          <a:p>
            <a:pPr indent="-342900" lvl="0" marL="342900" rtl="0" algn="l">
              <a:spcBef>
                <a:spcPts val="640"/>
              </a:spcBef>
              <a:spcAft>
                <a:spcPts val="0"/>
              </a:spcAft>
              <a:buClr>
                <a:schemeClr val="dk1"/>
              </a:buClr>
              <a:buSzPts val="3200"/>
              <a:buChar char="•"/>
            </a:pPr>
            <a:r>
              <a:rPr lang="en-US"/>
              <a:t>3. Information system/software 4. Marketing</a:t>
            </a:r>
            <a:endParaRPr/>
          </a:p>
          <a:p>
            <a:pPr indent="-342900" lvl="0" marL="342900" rtl="0" algn="l">
              <a:spcBef>
                <a:spcPts val="640"/>
              </a:spcBef>
              <a:spcAft>
                <a:spcPts val="0"/>
              </a:spcAft>
              <a:buClr>
                <a:schemeClr val="dk1"/>
              </a:buClr>
              <a:buSzPts val="3200"/>
              <a:buChar char="•"/>
            </a:pPr>
            <a:r>
              <a:rPr lang="en-US"/>
              <a:t>5. Purchasing      6. Risk Identification&amp; mgmt</a:t>
            </a:r>
            <a:endParaRPr/>
          </a:p>
          <a:p>
            <a:pPr indent="0" lvl="0" marL="0" rtl="0" algn="l">
              <a:spcBef>
                <a:spcPts val="640"/>
              </a:spcBef>
              <a:spcAft>
                <a:spcPts val="0"/>
              </a:spcAft>
              <a:buClr>
                <a:schemeClr val="dk1"/>
              </a:buClr>
              <a:buSzPts val="3200"/>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Termination</a:t>
            </a:r>
            <a:endParaRPr/>
          </a:p>
        </p:txBody>
      </p:sp>
      <p:sp>
        <p:nvSpPr>
          <p:cNvPr id="519" name="Google Shape;519;p7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4. </a:t>
            </a:r>
            <a:r>
              <a:rPr b="1" lang="en-US"/>
              <a:t>Termination by Starvation</a:t>
            </a:r>
            <a:endParaRPr/>
          </a:p>
          <a:p>
            <a:pPr indent="-342900" lvl="0" marL="342900" rtl="0" algn="l">
              <a:spcBef>
                <a:spcPts val="592"/>
              </a:spcBef>
              <a:spcAft>
                <a:spcPts val="0"/>
              </a:spcAft>
              <a:buClr>
                <a:schemeClr val="dk1"/>
              </a:buClr>
              <a:buSzPct val="100000"/>
              <a:buChar char="•"/>
            </a:pPr>
            <a:r>
              <a:rPr lang="en-US"/>
              <a:t>It is “slow starvation by budget decrement.” Almost anyone who has been involved with projects over a sufficient period of time to have covered a business recession has had to cope with budget cuts.</a:t>
            </a:r>
            <a:endParaRPr/>
          </a:p>
          <a:p>
            <a:pPr indent="-342900" lvl="0" marL="342900" rtl="0" algn="l">
              <a:spcBef>
                <a:spcPts val="592"/>
              </a:spcBef>
              <a:spcAft>
                <a:spcPts val="0"/>
              </a:spcAft>
              <a:buClr>
                <a:schemeClr val="dk1"/>
              </a:buClr>
              <a:buSzPct val="100000"/>
              <a:buChar char="•"/>
            </a:pPr>
            <a:r>
              <a:rPr lang="en-US"/>
              <a:t>In some firms, for example, it is politically dangerous to admit that one has championed a failure, and terminating a project that has not accomplished its goals is an admission of failure.</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Termination</a:t>
            </a:r>
            <a:endParaRPr/>
          </a:p>
        </p:txBody>
      </p:sp>
      <p:sp>
        <p:nvSpPr>
          <p:cNvPr id="525" name="Google Shape;525;p7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lang="en-US"/>
              <a:t>In such a case, the project budget might receive a deep cut—or a series of small cuts—large enough to prevent further progress on the project and </a:t>
            </a:r>
            <a:endParaRPr/>
          </a:p>
          <a:p>
            <a:pPr indent="-342900" lvl="0" marL="342900" rtl="0" algn="l">
              <a:spcBef>
                <a:spcPts val="592"/>
              </a:spcBef>
              <a:spcAft>
                <a:spcPts val="0"/>
              </a:spcAft>
              <a:buClr>
                <a:schemeClr val="dk1"/>
              </a:buClr>
              <a:buSzPct val="100000"/>
              <a:buChar char="•"/>
            </a:pPr>
            <a:r>
              <a:rPr lang="en-US"/>
              <a:t>to force the reassignment of many project team members. </a:t>
            </a:r>
            <a:endParaRPr/>
          </a:p>
          <a:p>
            <a:pPr indent="-342900" lvl="0" marL="342900" rtl="0" algn="l">
              <a:spcBef>
                <a:spcPts val="592"/>
              </a:spcBef>
              <a:spcAft>
                <a:spcPts val="0"/>
              </a:spcAft>
              <a:buClr>
                <a:schemeClr val="dk1"/>
              </a:buClr>
              <a:buSzPct val="100000"/>
              <a:buChar char="•"/>
            </a:pPr>
            <a:r>
              <a:rPr lang="en-US"/>
              <a:t>In effect, the project is terminated, but the project still exists as a legal entity complete with sufficient staff to maintain some sort of presence.</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Termination</a:t>
            </a:r>
            <a:endParaRPr/>
          </a:p>
        </p:txBody>
      </p:sp>
      <p:sp>
        <p:nvSpPr>
          <p:cNvPr id="531" name="Google Shape;531;p73"/>
          <p:cNvSpPr txBox="1"/>
          <p:nvPr>
            <p:ph idx="1" type="body"/>
          </p:nvPr>
        </p:nvSpPr>
        <p:spPr>
          <a:xfrm>
            <a:off x="457200" y="1600200"/>
            <a:ext cx="8229600" cy="52578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b="1" lang="en-US"/>
              <a:t>WHEN TO TERMINATE A PROJECT</a:t>
            </a:r>
            <a:endParaRPr/>
          </a:p>
          <a:p>
            <a:pPr indent="0" lvl="0" marL="0" rtl="0" algn="l">
              <a:spcBef>
                <a:spcPts val="448"/>
              </a:spcBef>
              <a:spcAft>
                <a:spcPts val="0"/>
              </a:spcAft>
              <a:buClr>
                <a:schemeClr val="dk1"/>
              </a:buClr>
              <a:buSzPct val="100000"/>
              <a:buNone/>
            </a:pPr>
            <a:r>
              <a:rPr lang="en-US"/>
              <a:t>• Is the project still consistent with organizational goals?</a:t>
            </a:r>
            <a:endParaRPr/>
          </a:p>
          <a:p>
            <a:pPr indent="0" lvl="0" marL="0" rtl="0" algn="l">
              <a:spcBef>
                <a:spcPts val="448"/>
              </a:spcBef>
              <a:spcAft>
                <a:spcPts val="0"/>
              </a:spcAft>
              <a:buClr>
                <a:schemeClr val="dk1"/>
              </a:buClr>
              <a:buSzPct val="100000"/>
              <a:buNone/>
            </a:pPr>
            <a:r>
              <a:rPr lang="en-US"/>
              <a:t>• Is it practical? Useful?</a:t>
            </a:r>
            <a:endParaRPr/>
          </a:p>
          <a:p>
            <a:pPr indent="0" lvl="0" marL="0" rtl="0" algn="l">
              <a:spcBef>
                <a:spcPts val="448"/>
              </a:spcBef>
              <a:spcAft>
                <a:spcPts val="0"/>
              </a:spcAft>
              <a:buClr>
                <a:schemeClr val="dk1"/>
              </a:buClr>
              <a:buSzPct val="100000"/>
              <a:buNone/>
            </a:pPr>
            <a:r>
              <a:rPr lang="en-US"/>
              <a:t>• Is management sufficiently enthusiastic about the project to support its implementation?</a:t>
            </a:r>
            <a:endParaRPr/>
          </a:p>
          <a:p>
            <a:pPr indent="0" lvl="0" marL="0" rtl="0" algn="l">
              <a:spcBef>
                <a:spcPts val="448"/>
              </a:spcBef>
              <a:spcAft>
                <a:spcPts val="0"/>
              </a:spcAft>
              <a:buClr>
                <a:schemeClr val="dk1"/>
              </a:buClr>
              <a:buSzPct val="100000"/>
              <a:buNone/>
            </a:pPr>
            <a:r>
              <a:rPr lang="en-US"/>
              <a:t>• Is the scope of the project consistent with the organization’s financial strength?</a:t>
            </a:r>
            <a:endParaRPr/>
          </a:p>
          <a:p>
            <a:pPr indent="0" lvl="0" marL="0" rtl="0" algn="l">
              <a:spcBef>
                <a:spcPts val="448"/>
              </a:spcBef>
              <a:spcAft>
                <a:spcPts val="0"/>
              </a:spcAft>
              <a:buClr>
                <a:schemeClr val="dk1"/>
              </a:buClr>
              <a:buSzPct val="100000"/>
              <a:buNone/>
            </a:pPr>
            <a:r>
              <a:rPr lang="en-US"/>
              <a:t>• Is the project consistent with the notion of a “balanced” program in all areas of the organization’s technical interests? In “age”? In cost?</a:t>
            </a:r>
            <a:endParaRPr/>
          </a:p>
          <a:p>
            <a:pPr indent="0" lvl="0" marL="0" rtl="0" algn="l">
              <a:spcBef>
                <a:spcPts val="448"/>
              </a:spcBef>
              <a:spcAft>
                <a:spcPts val="0"/>
              </a:spcAft>
              <a:buClr>
                <a:schemeClr val="dk1"/>
              </a:buClr>
              <a:buSzPct val="100000"/>
              <a:buNone/>
            </a:pPr>
            <a:r>
              <a:rPr lang="en-US"/>
              <a:t>• Does the project have the support of all the departments (e.g., finance, manufacturing, marketing, IT, legal, etc.) needed to implement it?</a:t>
            </a:r>
            <a:endParaRPr/>
          </a:p>
          <a:p>
            <a:pPr indent="0" lvl="0" marL="0" rtl="0" algn="l">
              <a:spcBef>
                <a:spcPts val="448"/>
              </a:spcBef>
              <a:spcAft>
                <a:spcPts val="0"/>
              </a:spcAft>
              <a:buClr>
                <a:schemeClr val="dk1"/>
              </a:buClr>
              <a:buSzPct val="100000"/>
              <a:buNone/>
            </a:pPr>
            <a:r>
              <a:rPr lang="en-US"/>
              <a:t>• Is organizational project support being spread too thin?</a:t>
            </a:r>
            <a:endParaRPr/>
          </a:p>
          <a:p>
            <a:pPr indent="0" lvl="0" marL="0" rtl="0" algn="l">
              <a:spcBef>
                <a:spcPts val="448"/>
              </a:spcBef>
              <a:spcAft>
                <a:spcPts val="0"/>
              </a:spcAft>
              <a:buClr>
                <a:schemeClr val="dk1"/>
              </a:buClr>
              <a:buSzPct val="100000"/>
              <a:buNone/>
            </a:pPr>
            <a:r>
              <a:rPr lang="en-US"/>
              <a:t>• Is support of this individual project sufficient for success?</a:t>
            </a:r>
            <a:endParaRPr/>
          </a:p>
          <a:p>
            <a:pPr indent="0" lvl="0" marL="0" rtl="0" algn="l">
              <a:spcBef>
                <a:spcPts val="448"/>
              </a:spcBef>
              <a:spcAft>
                <a:spcPts val="0"/>
              </a:spcAft>
              <a:buClr>
                <a:schemeClr val="dk1"/>
              </a:buClr>
              <a:buSzPct val="100000"/>
              <a:buNone/>
            </a:pPr>
            <a:r>
              <a:rPr lang="en-US"/>
              <a:t>• Does this project represent too great an advance over current technology? Too small an advance?</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7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Project Termination</a:t>
            </a:r>
            <a:endParaRPr/>
          </a:p>
        </p:txBody>
      </p:sp>
      <p:sp>
        <p:nvSpPr>
          <p:cNvPr id="537" name="Google Shape;537;p7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spcBef>
                <a:spcPts val="0"/>
              </a:spcBef>
              <a:spcAft>
                <a:spcPts val="0"/>
              </a:spcAft>
              <a:buClr>
                <a:schemeClr val="dk1"/>
              </a:buClr>
              <a:buSzPct val="100000"/>
              <a:buNone/>
            </a:pPr>
            <a:r>
              <a:rPr lang="en-US"/>
              <a:t>• Is the project team still innovative, or has it gone stale?</a:t>
            </a:r>
            <a:endParaRPr/>
          </a:p>
          <a:p>
            <a:pPr indent="0" lvl="0" marL="0" rtl="0" algn="l">
              <a:spcBef>
                <a:spcPts val="400"/>
              </a:spcBef>
              <a:spcAft>
                <a:spcPts val="0"/>
              </a:spcAft>
              <a:buClr>
                <a:schemeClr val="dk1"/>
              </a:buClr>
              <a:buSzPct val="100000"/>
              <a:buNone/>
            </a:pPr>
            <a:r>
              <a:rPr lang="en-US"/>
              <a:t>• Can the new knowledge be protected by patent, copyright, or trade secret?</a:t>
            </a:r>
            <a:endParaRPr/>
          </a:p>
          <a:p>
            <a:pPr indent="0" lvl="0" marL="0" rtl="0" algn="l">
              <a:spcBef>
                <a:spcPts val="400"/>
              </a:spcBef>
              <a:spcAft>
                <a:spcPts val="0"/>
              </a:spcAft>
              <a:buClr>
                <a:schemeClr val="dk1"/>
              </a:buClr>
              <a:buSzPct val="100000"/>
              <a:buNone/>
            </a:pPr>
            <a:r>
              <a:rPr lang="en-US"/>
              <a:t>• Could the project be farmed out without loss of quality?</a:t>
            </a:r>
            <a:endParaRPr/>
          </a:p>
          <a:p>
            <a:pPr indent="0" lvl="0" marL="0" rtl="0" algn="l">
              <a:spcBef>
                <a:spcPts val="400"/>
              </a:spcBef>
              <a:spcAft>
                <a:spcPts val="0"/>
              </a:spcAft>
              <a:buClr>
                <a:schemeClr val="dk1"/>
              </a:buClr>
              <a:buSzPct val="100000"/>
              <a:buNone/>
            </a:pPr>
            <a:r>
              <a:rPr lang="en-US"/>
              <a:t>• Is the current project team properly qualified to continue the project?</a:t>
            </a:r>
            <a:endParaRPr/>
          </a:p>
          <a:p>
            <a:pPr indent="0" lvl="0" marL="0" rtl="0" algn="l">
              <a:spcBef>
                <a:spcPts val="400"/>
              </a:spcBef>
              <a:spcAft>
                <a:spcPts val="0"/>
              </a:spcAft>
              <a:buClr>
                <a:schemeClr val="dk1"/>
              </a:buClr>
              <a:buSzPct val="100000"/>
              <a:buNone/>
            </a:pPr>
            <a:r>
              <a:rPr lang="en-US"/>
              <a:t>• Does the organization have the required skills to achieve full implementation or</a:t>
            </a:r>
            <a:endParaRPr/>
          </a:p>
          <a:p>
            <a:pPr indent="0" lvl="0" marL="0" rtl="0" algn="l">
              <a:spcBef>
                <a:spcPts val="400"/>
              </a:spcBef>
              <a:spcAft>
                <a:spcPts val="0"/>
              </a:spcAft>
              <a:buClr>
                <a:schemeClr val="dk1"/>
              </a:buClr>
              <a:buSzPct val="100000"/>
              <a:buNone/>
            </a:pPr>
            <a:r>
              <a:rPr lang="en-US"/>
              <a:t>exploitation of the project?</a:t>
            </a:r>
            <a:endParaRPr/>
          </a:p>
          <a:p>
            <a:pPr indent="0" lvl="0" marL="0" rtl="0" algn="l">
              <a:spcBef>
                <a:spcPts val="400"/>
              </a:spcBef>
              <a:spcAft>
                <a:spcPts val="0"/>
              </a:spcAft>
              <a:buClr>
                <a:schemeClr val="dk1"/>
              </a:buClr>
              <a:buSzPct val="100000"/>
              <a:buNone/>
            </a:pPr>
            <a:r>
              <a:rPr lang="en-US"/>
              <a:t>• Has the subject area of the project already been “thoroughly plowed”?</a:t>
            </a:r>
            <a:endParaRPr/>
          </a:p>
          <a:p>
            <a:pPr indent="0" lvl="0" marL="0" rtl="0" algn="l">
              <a:spcBef>
                <a:spcPts val="400"/>
              </a:spcBef>
              <a:spcAft>
                <a:spcPts val="0"/>
              </a:spcAft>
              <a:buClr>
                <a:schemeClr val="dk1"/>
              </a:buClr>
              <a:buSzPct val="100000"/>
              <a:buNone/>
            </a:pPr>
            <a:r>
              <a:rPr lang="en-US"/>
              <a:t>• Has the project lost its key person or champion?</a:t>
            </a:r>
            <a:endParaRPr/>
          </a:p>
          <a:p>
            <a:pPr indent="0" lvl="0" marL="0" rtl="0" algn="l">
              <a:spcBef>
                <a:spcPts val="400"/>
              </a:spcBef>
              <a:spcAft>
                <a:spcPts val="0"/>
              </a:spcAft>
              <a:buClr>
                <a:schemeClr val="dk1"/>
              </a:buClr>
              <a:buSzPct val="100000"/>
              <a:buNone/>
            </a:pPr>
            <a:r>
              <a:rPr lang="en-US"/>
              <a:t>• Is the project team enthusiastic about success?</a:t>
            </a:r>
            <a:endParaRPr/>
          </a:p>
          <a:p>
            <a:pPr indent="0" lvl="0" marL="0" rtl="0" algn="l">
              <a:spcBef>
                <a:spcPts val="400"/>
              </a:spcBef>
              <a:spcAft>
                <a:spcPts val="0"/>
              </a:spcAft>
              <a:buClr>
                <a:schemeClr val="dk1"/>
              </a:buClr>
              <a:buSzPct val="100000"/>
              <a:buNone/>
            </a:pPr>
            <a:r>
              <a:rPr lang="en-US"/>
              <a:t>• Can the potential results be purchased or subcontracted more efficiently than developed</a:t>
            </a:r>
            <a:endParaRPr/>
          </a:p>
          <a:p>
            <a:pPr indent="0" lvl="0" marL="0" rtl="0" algn="l">
              <a:spcBef>
                <a:spcPts val="400"/>
              </a:spcBef>
              <a:spcAft>
                <a:spcPts val="0"/>
              </a:spcAft>
              <a:buClr>
                <a:schemeClr val="dk1"/>
              </a:buClr>
              <a:buSzPct val="100000"/>
              <a:buNone/>
            </a:pPr>
            <a:r>
              <a:rPr lang="en-US"/>
              <a:t>in-house?</a:t>
            </a:r>
            <a:endParaRPr/>
          </a:p>
          <a:p>
            <a:pPr indent="0" lvl="0" marL="0" rtl="0" algn="l">
              <a:spcBef>
                <a:spcPts val="400"/>
              </a:spcBef>
              <a:spcAft>
                <a:spcPts val="0"/>
              </a:spcAft>
              <a:buClr>
                <a:schemeClr val="dk1"/>
              </a:buClr>
              <a:buSzPct val="100000"/>
              <a:buNone/>
            </a:pPr>
            <a:r>
              <a:rPr lang="en-US"/>
              <a:t>• Does it seem likely that the project will achieve the minimum goals set for it? Is it still profiable? timely?</a:t>
            </a:r>
            <a:endParaRPr/>
          </a:p>
          <a:p>
            <a:pPr indent="-215900" lvl="0" marL="342900" rtl="0" algn="l">
              <a:spcBef>
                <a:spcPts val="400"/>
              </a:spcBef>
              <a:spcAft>
                <a:spcPts val="0"/>
              </a:spcAft>
              <a:buClr>
                <a:schemeClr val="dk1"/>
              </a:buClr>
              <a:buSzPct val="100000"/>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Case Study 1</a:t>
            </a:r>
            <a:endParaRPr/>
          </a:p>
        </p:txBody>
      </p:sp>
      <p:sp>
        <p:nvSpPr>
          <p:cNvPr id="543" name="Google Shape;543;p75"/>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chemeClr val="dk1"/>
              </a:buClr>
              <a:buSzPct val="100000"/>
              <a:buChar char="•"/>
            </a:pPr>
            <a:r>
              <a:rPr lang="en-US"/>
              <a:t>Tornado IPT Case Study</a:t>
            </a:r>
            <a:endParaRPr/>
          </a:p>
          <a:p>
            <a:pPr indent="-342900" lvl="0" marL="342900" rtl="0" algn="l">
              <a:spcBef>
                <a:spcPts val="400"/>
              </a:spcBef>
              <a:spcAft>
                <a:spcPts val="0"/>
              </a:spcAft>
              <a:buClr>
                <a:schemeClr val="dk1"/>
              </a:buClr>
              <a:buSzPct val="100000"/>
              <a:buChar char="•"/>
            </a:pPr>
            <a:r>
              <a:rPr lang="en-US"/>
              <a:t>Working with Tornado IPT</a:t>
            </a:r>
            <a:endParaRPr/>
          </a:p>
          <a:p>
            <a:pPr indent="-342900" lvl="0" marL="342900" rtl="0" algn="l">
              <a:spcBef>
                <a:spcPts val="400"/>
              </a:spcBef>
              <a:spcAft>
                <a:spcPts val="0"/>
              </a:spcAft>
              <a:buClr>
                <a:schemeClr val="dk1"/>
              </a:buClr>
              <a:buSzPct val="100000"/>
              <a:buChar char="•"/>
            </a:pPr>
            <a:r>
              <a:rPr lang="en-US"/>
              <a:t>The Tornado Integrated Project Team (Tornado IPT) is part of the UK Ministry of Defence’s (MoD’s) Defence Equipment and Support (DE&amp;S) organisation. It is responsible for the provision of logistical support and capability development for the RAF Tornado F3 (Air Defence Variant) and the GR4 (Ground Reconnaissance) fleet until 2025, when it is due to be replaced by the Eurofighter Typhoon. Between now and then it is the task of the IPT to ensure the platform’s capability is developed to meet the UK’s changing defence requirements.</a:t>
            </a:r>
            <a:endParaRPr/>
          </a:p>
          <a:p>
            <a:pPr indent="-342900" lvl="0" marL="342900" rtl="0" algn="l">
              <a:spcBef>
                <a:spcPts val="400"/>
              </a:spcBef>
              <a:spcAft>
                <a:spcPts val="0"/>
              </a:spcAft>
              <a:buClr>
                <a:schemeClr val="dk1"/>
              </a:buClr>
              <a:buSzPct val="100000"/>
              <a:buChar char="•"/>
            </a:pPr>
            <a:r>
              <a:rPr lang="en-US"/>
              <a:t>The requirement to drive down defence costs whilst maintaining outputs to the end customer has led the IPT instigating a transformation programme which has resulted in the development of a series of availability-based contracting solutions with industry. The Tornado IPT draws Case study on the extensive aircraft design, development, operational and repair expertise of a team that includes the RAF, BAE Systems, Rolls Royce Defence Aerospace and QinetiQ.</a:t>
            </a:r>
            <a:endParaRPr/>
          </a:p>
          <a:p>
            <a:pPr indent="-215900" lvl="0" marL="342900" rtl="0" algn="l">
              <a:spcBef>
                <a:spcPts val="400"/>
              </a:spcBef>
              <a:spcAft>
                <a:spcPts val="0"/>
              </a:spcAft>
              <a:buClr>
                <a:schemeClr val="dk1"/>
              </a:buClr>
              <a:buSzPct val="100000"/>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Case study 2</a:t>
            </a:r>
            <a:endParaRPr/>
          </a:p>
        </p:txBody>
      </p:sp>
      <p:sp>
        <p:nvSpPr>
          <p:cNvPr id="549" name="Google Shape;549;p7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47500" lnSpcReduction="20000"/>
          </a:bodyPr>
          <a:lstStyle/>
          <a:p>
            <a:pPr indent="-342900" lvl="0" marL="342900" rtl="0" algn="l">
              <a:spcBef>
                <a:spcPts val="0"/>
              </a:spcBef>
              <a:spcAft>
                <a:spcPts val="0"/>
              </a:spcAft>
              <a:buClr>
                <a:schemeClr val="dk1"/>
              </a:buClr>
              <a:buSzPct val="100000"/>
              <a:buChar char="•"/>
            </a:pPr>
            <a:r>
              <a:rPr lang="en-US"/>
              <a:t>Working with LLW Repository Ltd</a:t>
            </a:r>
            <a:endParaRPr/>
          </a:p>
          <a:p>
            <a:pPr indent="-342900" lvl="0" marL="342900" rtl="0" algn="l">
              <a:spcBef>
                <a:spcPts val="304"/>
              </a:spcBef>
              <a:spcAft>
                <a:spcPts val="0"/>
              </a:spcAft>
              <a:buClr>
                <a:schemeClr val="dk1"/>
              </a:buClr>
              <a:buSzPct val="100000"/>
              <a:buChar char="•"/>
            </a:pPr>
            <a:r>
              <a:rPr lang="en-US"/>
              <a:t>LLW Repository Ltd (</a:t>
            </a:r>
            <a:r>
              <a:rPr lang="en-US" u="sng">
                <a:solidFill>
                  <a:schemeClr val="hlink"/>
                </a:solidFill>
                <a:hlinkClick r:id="rId3"/>
              </a:rPr>
              <a:t>LLWR</a:t>
            </a:r>
            <a:r>
              <a:rPr lang="en-US"/>
              <a:t>) is a waste management company that provides services to customers to treat and dispose of low-level radioactive waste (LLW). It manages the national Low-Level Waste Repository in West Cumbria on behalf of the Nuclear Decommissioning Authority (NDA), overseeing a National LLW Programme to ensure that lower activity waste is managed effectively across the UK.</a:t>
            </a:r>
            <a:endParaRPr/>
          </a:p>
          <a:p>
            <a:pPr indent="-342900" lvl="0" marL="342900" rtl="0" algn="l">
              <a:spcBef>
                <a:spcPts val="304"/>
              </a:spcBef>
              <a:spcAft>
                <a:spcPts val="0"/>
              </a:spcAft>
              <a:buClr>
                <a:schemeClr val="dk1"/>
              </a:buClr>
              <a:buSzPct val="100000"/>
              <a:buChar char="•"/>
            </a:pPr>
            <a:r>
              <a:rPr lang="en-US"/>
              <a:t>After a competitive evaluation, LLWR appointed Risk Decisions to implement an integrated risk database solution to embed risk management.</a:t>
            </a:r>
            <a:endParaRPr/>
          </a:p>
          <a:p>
            <a:pPr indent="-342900" lvl="0" marL="342900" rtl="0" algn="l">
              <a:spcBef>
                <a:spcPts val="304"/>
              </a:spcBef>
              <a:spcAft>
                <a:spcPts val="0"/>
              </a:spcAft>
              <a:buClr>
                <a:schemeClr val="dk1"/>
              </a:buClr>
              <a:buSzPct val="100000"/>
              <a:buChar char="•"/>
            </a:pPr>
            <a:r>
              <a:rPr b="1" lang="en-US"/>
              <a:t>Challenge</a:t>
            </a:r>
            <a:endParaRPr/>
          </a:p>
          <a:p>
            <a:pPr indent="-342900" lvl="0" marL="342900" rtl="0" algn="l">
              <a:spcBef>
                <a:spcPts val="304"/>
              </a:spcBef>
              <a:spcAft>
                <a:spcPts val="0"/>
              </a:spcAft>
              <a:buClr>
                <a:schemeClr val="dk1"/>
              </a:buClr>
              <a:buSzPct val="100000"/>
              <a:buChar char="•"/>
            </a:pPr>
            <a:r>
              <a:rPr lang="en-US"/>
              <a:t>Prior to 2007, when LLWR was established as an independent Site Licence Company, LLWR’ s risk team had very little control over its shared systems. Moving away from spreadsheet-based methods towards more scalable solutions was part of the business’s growth plans.</a:t>
            </a:r>
            <a:endParaRPr/>
          </a:p>
          <a:p>
            <a:pPr indent="-342900" lvl="0" marL="342900" rtl="0" algn="l">
              <a:spcBef>
                <a:spcPts val="304"/>
              </a:spcBef>
              <a:spcAft>
                <a:spcPts val="0"/>
              </a:spcAft>
              <a:buClr>
                <a:schemeClr val="dk1"/>
              </a:buClr>
              <a:buSzPct val="100000"/>
              <a:buChar char="•"/>
            </a:pPr>
            <a:r>
              <a:rPr lang="en-US"/>
              <a:t>LLWR’s Project Controls Manager, Sarah Moore, explains, “A new parent body organisation taking ownership of </a:t>
            </a:r>
            <a:r>
              <a:rPr b="1" lang="en-US" u="sng">
                <a:solidFill>
                  <a:schemeClr val="hlink"/>
                </a:solidFill>
                <a:hlinkClick r:id="rId4"/>
              </a:rPr>
              <a:t>LLWR </a:t>
            </a:r>
            <a:r>
              <a:rPr lang="en-US"/>
              <a:t>in 2008 was the opportunity for change. To that point, risk management was something that had been done to the organisation as opposed to being embedded within it. We wanted to have a tool that the organisation could use to demonstrate the value of our risk processes.”</a:t>
            </a:r>
            <a:endParaRPr/>
          </a:p>
          <a:p>
            <a:pPr indent="-342900" lvl="0" marL="342900" rtl="0" algn="l">
              <a:spcBef>
                <a:spcPts val="304"/>
              </a:spcBef>
              <a:spcAft>
                <a:spcPts val="0"/>
              </a:spcAft>
              <a:buClr>
                <a:schemeClr val="dk1"/>
              </a:buClr>
              <a:buSzPct val="100000"/>
              <a:buChar char="•"/>
            </a:pPr>
            <a:r>
              <a:rPr lang="en-US"/>
              <a:t>“We were looking for a tool that would integrate all of our risk data, and provide us with analytical capability – basically a one-stop-shop for risk management. Given the industry we work in, the tool also needed to have a robust audit trail.”</a:t>
            </a:r>
            <a:endParaRPr/>
          </a:p>
          <a:p>
            <a:pPr indent="-246380" lvl="0" marL="342900" rtl="0" algn="l">
              <a:spcBef>
                <a:spcPts val="304"/>
              </a:spcBef>
              <a:spcAft>
                <a:spcPts val="0"/>
              </a:spcAft>
              <a:buClr>
                <a:schemeClr val="dk1"/>
              </a:buClr>
              <a:buSzPct val="10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Risk Management</a:t>
            </a:r>
            <a:endParaRPr/>
          </a:p>
        </p:txBody>
      </p:sp>
      <p:sp>
        <p:nvSpPr>
          <p:cNvPr id="127" name="Google Shape;127;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514350" lvl="0" marL="514350" rtl="0" algn="l">
              <a:spcBef>
                <a:spcPts val="0"/>
              </a:spcBef>
              <a:spcAft>
                <a:spcPts val="0"/>
              </a:spcAft>
              <a:buClr>
                <a:schemeClr val="dk1"/>
              </a:buClr>
              <a:buSzPct val="100000"/>
              <a:buAutoNum type="arabicPeriod"/>
            </a:pPr>
            <a:r>
              <a:rPr lang="en-US"/>
              <a:t>Risk Identification</a:t>
            </a:r>
            <a:endParaRPr/>
          </a:p>
          <a:p>
            <a:pPr indent="0" lvl="0" marL="0" rtl="0" algn="l">
              <a:spcBef>
                <a:spcPts val="592"/>
              </a:spcBef>
              <a:spcAft>
                <a:spcPts val="0"/>
              </a:spcAft>
              <a:buClr>
                <a:schemeClr val="dk1"/>
              </a:buClr>
              <a:buSzPct val="100000"/>
              <a:buNone/>
            </a:pPr>
            <a:r>
              <a:rPr lang="en-US"/>
              <a:t>Risks are to be identified and dealt with as early as possible in the project. </a:t>
            </a:r>
            <a:endParaRPr/>
          </a:p>
          <a:p>
            <a:pPr indent="0" lvl="0" marL="0" rtl="0" algn="l">
              <a:spcBef>
                <a:spcPts val="592"/>
              </a:spcBef>
              <a:spcAft>
                <a:spcPts val="0"/>
              </a:spcAft>
              <a:buClr>
                <a:schemeClr val="dk1"/>
              </a:buClr>
              <a:buSzPct val="100000"/>
              <a:buNone/>
            </a:pPr>
            <a:r>
              <a:rPr lang="en-US"/>
              <a:t>Risk identification is done throughout the project life cycle</a:t>
            </a:r>
            <a:endParaRPr/>
          </a:p>
          <a:p>
            <a:pPr indent="0" lvl="0" marL="0" rtl="0" algn="l">
              <a:spcBef>
                <a:spcPts val="592"/>
              </a:spcBef>
              <a:spcAft>
                <a:spcPts val="0"/>
              </a:spcAft>
              <a:buClr>
                <a:schemeClr val="dk1"/>
              </a:buClr>
              <a:buSzPct val="100000"/>
              <a:buNone/>
            </a:pPr>
            <a:r>
              <a:rPr lang="en-US"/>
              <a:t>Risk identification is one of the key topics in the regular project status and reporting meetings. Some risks may be readily apparent to the project team—known risks; others will take more rigor to uncover, but are still predictable.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Risk Management</a:t>
            </a:r>
            <a:endParaRPr/>
          </a:p>
        </p:txBody>
      </p:sp>
      <p:sp>
        <p:nvSpPr>
          <p:cNvPr id="133" name="Google Shape;133;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Risk Identification :</a:t>
            </a:r>
            <a:endParaRPr/>
          </a:p>
          <a:p>
            <a:pPr indent="-342900" lvl="0" marL="342900" rtl="0" algn="l">
              <a:spcBef>
                <a:spcPts val="640"/>
              </a:spcBef>
              <a:spcAft>
                <a:spcPts val="0"/>
              </a:spcAft>
              <a:buClr>
                <a:schemeClr val="dk1"/>
              </a:buClr>
              <a:buSzPts val="3200"/>
              <a:buChar char="•"/>
            </a:pPr>
            <a:r>
              <a:rPr lang="en-US"/>
              <a:t>Risk Sources</a:t>
            </a:r>
            <a:endParaRPr/>
          </a:p>
          <a:p>
            <a:pPr indent="-139700" lvl="0" marL="342900" rtl="0" algn="l">
              <a:spcBef>
                <a:spcPts val="640"/>
              </a:spcBef>
              <a:spcAft>
                <a:spcPts val="0"/>
              </a:spcAft>
              <a:buClr>
                <a:schemeClr val="dk1"/>
              </a:buClr>
              <a:buSzPts val="3200"/>
              <a:buNone/>
            </a:pPr>
            <a:r>
              <a:t/>
            </a:r>
            <a:endParaRPr/>
          </a:p>
        </p:txBody>
      </p:sp>
      <p:pic>
        <p:nvPicPr>
          <p:cNvPr id="134" name="Google Shape;134;p9"/>
          <p:cNvPicPr preferRelativeResize="0"/>
          <p:nvPr/>
        </p:nvPicPr>
        <p:blipFill rotWithShape="1">
          <a:blip r:embed="rId3">
            <a:alphaModFix/>
          </a:blip>
          <a:srcRect b="0" l="0" r="0" t="0"/>
          <a:stretch/>
        </p:blipFill>
        <p:spPr>
          <a:xfrm>
            <a:off x="1066800" y="2743200"/>
            <a:ext cx="7086600" cy="3733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2023-02-02T14:38:09Z</dcterms:created>
  <dc:creator>Asha</dc:creator>
</cp:coreProperties>
</file>