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87" r:id="rId17"/>
    <p:sldId id="270" r:id="rId18"/>
    <p:sldId id="272" r:id="rId19"/>
    <p:sldId id="273" r:id="rId20"/>
    <p:sldId id="274" r:id="rId21"/>
    <p:sldId id="283" r:id="rId22"/>
    <p:sldId id="284" r:id="rId23"/>
    <p:sldId id="275" r:id="rId24"/>
    <p:sldId id="276" r:id="rId25"/>
    <p:sldId id="277" r:id="rId26"/>
    <p:sldId id="278" r:id="rId27"/>
    <p:sldId id="279" r:id="rId28"/>
    <p:sldId id="280" r:id="rId29"/>
    <p:sldId id="281" r:id="rId30"/>
    <p:sldId id="285" r:id="rId31"/>
    <p:sldId id="286"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3CF26-B3E2-4711-B874-5924325140D7}"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AEFD1-A763-4856-95A4-1887227A533F}" type="slidenum">
              <a:rPr lang="en-IN" smtClean="0"/>
              <a:t>‹#›</a:t>
            </a:fld>
            <a:endParaRPr lang="en-IN"/>
          </a:p>
        </p:txBody>
      </p:sp>
    </p:spTree>
    <p:extLst>
      <p:ext uri="{BB962C8B-B14F-4D97-AF65-F5344CB8AC3E}">
        <p14:creationId xmlns:p14="http://schemas.microsoft.com/office/powerpoint/2010/main" val="1250376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0387BA-C6C2-4894-BFD4-CF46BA92A0A1}"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179889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0387BA-C6C2-4894-BFD4-CF46BA92A0A1}"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303613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0387BA-C6C2-4894-BFD4-CF46BA92A0A1}"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150555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0387BA-C6C2-4894-BFD4-CF46BA92A0A1}"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409281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0387BA-C6C2-4894-BFD4-CF46BA92A0A1}"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1687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0387BA-C6C2-4894-BFD4-CF46BA92A0A1}"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401458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0387BA-C6C2-4894-BFD4-CF46BA92A0A1}" type="datetimeFigureOut">
              <a:rPr lang="en-IN" smtClean="0"/>
              <a:t>23-02-2023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115505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0387BA-C6C2-4894-BFD4-CF46BA92A0A1}" type="datetimeFigureOut">
              <a:rPr lang="en-IN" smtClean="0"/>
              <a:t>23-02-2023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287754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387BA-C6C2-4894-BFD4-CF46BA92A0A1}" type="datetimeFigureOut">
              <a:rPr lang="en-IN" smtClean="0"/>
              <a:t>23-02-2023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384706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0387BA-C6C2-4894-BFD4-CF46BA92A0A1}"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171495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0387BA-C6C2-4894-BFD4-CF46BA92A0A1}"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0D4BF-643B-473E-9D85-DFE9B19E00AC}" type="slidenum">
              <a:rPr lang="en-IN" smtClean="0"/>
              <a:t>‹#›</a:t>
            </a:fld>
            <a:endParaRPr lang="en-IN"/>
          </a:p>
        </p:txBody>
      </p:sp>
    </p:spTree>
    <p:extLst>
      <p:ext uri="{BB962C8B-B14F-4D97-AF65-F5344CB8AC3E}">
        <p14:creationId xmlns:p14="http://schemas.microsoft.com/office/powerpoint/2010/main" val="223607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387BA-C6C2-4894-BFD4-CF46BA92A0A1}" type="datetimeFigureOut">
              <a:rPr lang="en-IN" smtClean="0"/>
              <a:t>23-02-2023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0D4BF-643B-473E-9D85-DFE9B19E00AC}" type="slidenum">
              <a:rPr lang="en-IN" smtClean="0"/>
              <a:t>‹#›</a:t>
            </a:fld>
            <a:endParaRPr lang="en-IN"/>
          </a:p>
        </p:txBody>
      </p:sp>
    </p:spTree>
    <p:extLst>
      <p:ext uri="{BB962C8B-B14F-4D97-AF65-F5344CB8AC3E}">
        <p14:creationId xmlns:p14="http://schemas.microsoft.com/office/powerpoint/2010/main" val="220850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eveloper.com/project-management/scrum-best-practi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esources.scrumalliance.org/Article/case-study-maydens-transformation-waterfall-scru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ailoitte.com/blog/software-development-scr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SCRUM</a:t>
            </a:r>
            <a:endParaRPr lang="en-IN" dirty="0"/>
          </a:p>
        </p:txBody>
      </p:sp>
      <p:sp>
        <p:nvSpPr>
          <p:cNvPr id="3" name="Subtitle 2"/>
          <p:cNvSpPr>
            <a:spLocks noGrp="1"/>
          </p:cNvSpPr>
          <p:nvPr>
            <p:ph type="subTitle" idx="1"/>
          </p:nvPr>
        </p:nvSpPr>
        <p:spPr/>
        <p:txBody>
          <a:bodyPr/>
          <a:lstStyle/>
          <a:p>
            <a:r>
              <a:rPr lang="en-US" dirty="0"/>
              <a:t>Unit 6</a:t>
            </a:r>
            <a:endParaRPr lang="en-IN" dirty="0"/>
          </a:p>
        </p:txBody>
      </p:sp>
    </p:spTree>
    <p:extLst>
      <p:ext uri="{BB962C8B-B14F-4D97-AF65-F5344CB8AC3E}">
        <p14:creationId xmlns:p14="http://schemas.microsoft.com/office/powerpoint/2010/main" val="237647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 Sprint Planning</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The scrum team discuss the items to be worked on during the sprint and creates a sprint goal. </a:t>
            </a:r>
          </a:p>
          <a:p>
            <a:r>
              <a:rPr lang="en-US" dirty="0"/>
              <a:t>Top priority product backlog items to be worked on during the sprint are selected. </a:t>
            </a:r>
          </a:p>
          <a:p>
            <a:r>
              <a:rPr lang="en-US" dirty="0"/>
              <a:t>The primary purpose of Sprint Planning is to address “What can be done during the next sprint?” and “How to do the work required to provide the increment?” </a:t>
            </a:r>
          </a:p>
          <a:p>
            <a:r>
              <a:rPr lang="en-US" dirty="0"/>
              <a:t>Sprint planning takes at most eight hours for a four weeks Sprint.</a:t>
            </a:r>
          </a:p>
        </p:txBody>
      </p:sp>
    </p:spTree>
    <p:extLst>
      <p:ext uri="{BB962C8B-B14F-4D97-AF65-F5344CB8AC3E}">
        <p14:creationId xmlns:p14="http://schemas.microsoft.com/office/powerpoint/2010/main" val="164355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 Daily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It is a fifteen-minute Stand-up event for the development team held daily. </a:t>
            </a:r>
          </a:p>
          <a:p>
            <a:r>
              <a:rPr lang="en-US" dirty="0"/>
              <a:t>Preferably, it should be held at the same venue and time. </a:t>
            </a:r>
          </a:p>
          <a:p>
            <a:r>
              <a:rPr lang="en-US" dirty="0"/>
              <a:t>The team discusses what they have completed in the last 24 hours and plan for the next 24 hours’ work. </a:t>
            </a:r>
          </a:p>
          <a:p>
            <a:r>
              <a:rPr lang="en-US" dirty="0"/>
              <a:t>A check on the progress towards the sprint goals is also done in the stand-up meeting.</a:t>
            </a:r>
          </a:p>
        </p:txBody>
      </p:sp>
    </p:spTree>
    <p:extLst>
      <p:ext uri="{BB962C8B-B14F-4D97-AF65-F5344CB8AC3E}">
        <p14:creationId xmlns:p14="http://schemas.microsoft.com/office/powerpoint/2010/main" val="307742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 Sprint Review</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fontScale="92500" lnSpcReduction="10000"/>
          </a:bodyPr>
          <a:lstStyle/>
          <a:p>
            <a:r>
              <a:rPr lang="en-US" dirty="0"/>
              <a:t>Sprint Review is held towards the end of the Sprint. </a:t>
            </a:r>
          </a:p>
          <a:p>
            <a:r>
              <a:rPr lang="en-US" dirty="0"/>
              <a:t>This is an opportunity for the team to showcase the completed work to the product owner and partners. </a:t>
            </a:r>
          </a:p>
          <a:p>
            <a:r>
              <a:rPr lang="en-US" dirty="0"/>
              <a:t>This review process is meant to encourage collaboration and to get feedback. </a:t>
            </a:r>
          </a:p>
          <a:p>
            <a:r>
              <a:rPr lang="en-US" dirty="0"/>
              <a:t>It takes at most four hours for a one-month sprint. </a:t>
            </a:r>
          </a:p>
          <a:p>
            <a:r>
              <a:rPr lang="en-US" dirty="0"/>
              <a:t>The development team discuss what worked out during the sprint, the challenges encountered, and how they were addressed. </a:t>
            </a:r>
          </a:p>
          <a:p>
            <a:r>
              <a:rPr lang="en-US" dirty="0"/>
              <a:t>They also discuss how they will improve the process in the future. </a:t>
            </a:r>
          </a:p>
          <a:p>
            <a:r>
              <a:rPr lang="en-US" dirty="0"/>
              <a:t>Sprint review provides important input to the upcoming sprint planning. </a:t>
            </a:r>
          </a:p>
          <a:p>
            <a:r>
              <a:rPr lang="en-US" dirty="0"/>
              <a:t>The deliverable of a Sprint Review is an updated product backlog items for the coming sprint.</a:t>
            </a:r>
          </a:p>
        </p:txBody>
      </p:sp>
    </p:spTree>
    <p:extLst>
      <p:ext uri="{BB962C8B-B14F-4D97-AF65-F5344CB8AC3E}">
        <p14:creationId xmlns:p14="http://schemas.microsoft.com/office/powerpoint/2010/main" val="286900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 Sprint Retrospective</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This event happens before the next sprint planning. </a:t>
            </a:r>
          </a:p>
          <a:p>
            <a:r>
              <a:rPr lang="en-US" dirty="0"/>
              <a:t>It takes at most three hours for a one-month Sprint. The scrum team discusses the following:</a:t>
            </a:r>
          </a:p>
          <a:p>
            <a:r>
              <a:rPr lang="en-US" dirty="0"/>
              <a:t>What worked well?</a:t>
            </a:r>
          </a:p>
          <a:p>
            <a:r>
              <a:rPr lang="en-US" dirty="0"/>
              <a:t>What could be improved?</a:t>
            </a:r>
          </a:p>
          <a:p>
            <a:r>
              <a:rPr lang="en-US" dirty="0"/>
              <a:t>What will the team commit in the next sprint?</a:t>
            </a:r>
          </a:p>
          <a:p>
            <a:r>
              <a:rPr lang="en-US" dirty="0"/>
              <a:t>Scrum Team members make actionable commitments. The deliverables of this meeting are improvements to be implemented in the next sprint by the Scrum Team.</a:t>
            </a:r>
          </a:p>
        </p:txBody>
      </p:sp>
    </p:spTree>
    <p:extLst>
      <p:ext uri="{BB962C8B-B14F-4D97-AF65-F5344CB8AC3E}">
        <p14:creationId xmlns:p14="http://schemas.microsoft.com/office/powerpoint/2010/main" val="406188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Artifacts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Artifacts are there to ensure and maximize the transparency of information. </a:t>
            </a:r>
          </a:p>
          <a:p>
            <a:r>
              <a:rPr lang="en-US" dirty="0"/>
              <a:t>Every team member must have the same interpretation of an artifact.</a:t>
            </a:r>
          </a:p>
          <a:p>
            <a:r>
              <a:rPr lang="en-US" dirty="0"/>
              <a:t>The </a:t>
            </a:r>
            <a:r>
              <a:rPr lang="en-US" b="1" u="sng" dirty="0"/>
              <a:t>product backlog </a:t>
            </a:r>
            <a:r>
              <a:rPr lang="en-US" dirty="0"/>
              <a:t>consists of a list of features, functions, enhancements, and fixes needed. </a:t>
            </a:r>
          </a:p>
          <a:p>
            <a:r>
              <a:rPr lang="en-US" dirty="0"/>
              <a:t>It is the only source of requirements for the Scrum Team. </a:t>
            </a:r>
          </a:p>
          <a:p>
            <a:r>
              <a:rPr lang="en-US" dirty="0"/>
              <a:t>The product owner is responsible for its content, availability, and ordering. Since the requirement never stops changing, so does the product backlog. All the requirements are broken down, with the most prioritized at the top.</a:t>
            </a:r>
          </a:p>
        </p:txBody>
      </p:sp>
    </p:spTree>
    <p:extLst>
      <p:ext uri="{BB962C8B-B14F-4D97-AF65-F5344CB8AC3E}">
        <p14:creationId xmlns:p14="http://schemas.microsoft.com/office/powerpoint/2010/main" val="326469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Artifacts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The current </a:t>
            </a:r>
            <a:r>
              <a:rPr lang="en-US" b="1" u="sng" dirty="0"/>
              <a:t>sprint</a:t>
            </a:r>
            <a:r>
              <a:rPr lang="en-US" u="sng" dirty="0"/>
              <a:t> </a:t>
            </a:r>
            <a:r>
              <a:rPr lang="en-US" b="1" u="sng" dirty="0"/>
              <a:t>backlog</a:t>
            </a:r>
            <a:r>
              <a:rPr lang="en-US" u="sng" dirty="0"/>
              <a:t> </a:t>
            </a:r>
            <a:r>
              <a:rPr lang="en-US" dirty="0"/>
              <a:t>items are selected from high priority features in the product backlog. It is the output of the sprint planning event. The sprint backlog is modified throughout the sprint. Burndown charts are used to monitor sprint progress. </a:t>
            </a:r>
            <a:endParaRPr lang="en-US" dirty="0" smtClean="0"/>
          </a:p>
          <a:p>
            <a:r>
              <a:rPr lang="en-US" b="1" u="sng" dirty="0" smtClean="0"/>
              <a:t>Increment</a:t>
            </a:r>
            <a:endParaRPr lang="en-US" b="1" u="sng" dirty="0"/>
          </a:p>
          <a:p>
            <a:r>
              <a:rPr lang="en-US" dirty="0"/>
              <a:t>The sum of all product backlog completed and “done” during a sprint is referred to as an increment. Each Scrum Team has a definition of “done.” “Done” means in a usable condition as per the Scrum Team definition.</a:t>
            </a:r>
          </a:p>
          <a:p>
            <a:endParaRPr lang="en-US" dirty="0"/>
          </a:p>
        </p:txBody>
      </p:sp>
    </p:spTree>
    <p:extLst>
      <p:ext uri="{BB962C8B-B14F-4D97-AF65-F5344CB8AC3E}">
        <p14:creationId xmlns:p14="http://schemas.microsoft.com/office/powerpoint/2010/main" val="334399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p:txBody>
      </p:sp>
      <p:pic>
        <p:nvPicPr>
          <p:cNvPr id="1026" name="Picture 2" descr="The Scrum Frame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543" y="1296786"/>
            <a:ext cx="9765272" cy="409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501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Roles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The team is cross-functional and self-organizing. The team decides how best to accomplish the work and has all the necessary expertise to do it.</a:t>
            </a:r>
          </a:p>
          <a:p>
            <a:endParaRPr lang="en-US" dirty="0"/>
          </a:p>
          <a:p>
            <a:r>
              <a:rPr lang="en-US" dirty="0"/>
              <a:t>Product Owner</a:t>
            </a:r>
          </a:p>
          <a:p>
            <a:r>
              <a:rPr lang="en-US" dirty="0"/>
              <a:t>Scrum Master</a:t>
            </a:r>
          </a:p>
          <a:p>
            <a:r>
              <a:rPr lang="en-US" dirty="0"/>
              <a:t>The Development Team</a:t>
            </a:r>
          </a:p>
          <a:p>
            <a:endParaRPr lang="en-US" dirty="0"/>
          </a:p>
        </p:txBody>
      </p:sp>
    </p:spTree>
    <p:extLst>
      <p:ext uri="{BB962C8B-B14F-4D97-AF65-F5344CB8AC3E}">
        <p14:creationId xmlns:p14="http://schemas.microsoft.com/office/powerpoint/2010/main" val="203484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Roles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a:p>
            <a:r>
              <a:rPr lang="en-US" b="1" dirty="0"/>
              <a:t>Product Owner</a:t>
            </a:r>
            <a:r>
              <a:rPr lang="en-US" dirty="0"/>
              <a:t>:</a:t>
            </a:r>
          </a:p>
          <a:p>
            <a:r>
              <a:rPr lang="en-US" dirty="0"/>
              <a:t>The product owner plays in the part of a client or stakeholder. </a:t>
            </a:r>
          </a:p>
          <a:p>
            <a:r>
              <a:rPr lang="en-US" dirty="0" err="1"/>
              <a:t>He/She</a:t>
            </a:r>
            <a:r>
              <a:rPr lang="en-US" dirty="0"/>
              <a:t> is one person and not a group of people. </a:t>
            </a:r>
          </a:p>
          <a:p>
            <a:r>
              <a:rPr lang="en-US" dirty="0"/>
              <a:t>He or she is responsible for managing the product backlog by clearly expressing items that need to be addressed. </a:t>
            </a:r>
          </a:p>
          <a:p>
            <a:r>
              <a:rPr lang="en-US" dirty="0"/>
              <a:t>The product owner ensures that the product backlog items are clear for the development team.</a:t>
            </a:r>
          </a:p>
        </p:txBody>
      </p:sp>
    </p:spTree>
    <p:extLst>
      <p:ext uri="{BB962C8B-B14F-4D97-AF65-F5344CB8AC3E}">
        <p14:creationId xmlns:p14="http://schemas.microsoft.com/office/powerpoint/2010/main" val="266745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Roles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fontScale="92500"/>
          </a:bodyPr>
          <a:lstStyle/>
          <a:p>
            <a:r>
              <a:rPr lang="en-US" b="1" dirty="0"/>
              <a:t>Scrum Master</a:t>
            </a:r>
            <a:r>
              <a:rPr lang="en-US" dirty="0"/>
              <a:t>:</a:t>
            </a:r>
          </a:p>
          <a:p>
            <a:r>
              <a:rPr lang="en-US" dirty="0"/>
              <a:t>The scrum master is a “servant leader” responsible for protecting the team and the process. The scrum master helps everyone understands the scrum framework as defined in the scrum guide. Other responsibilities include:</a:t>
            </a:r>
          </a:p>
          <a:p>
            <a:r>
              <a:rPr lang="en-US" dirty="0"/>
              <a:t>Ensuring a good working bond between the development team and the product owner</a:t>
            </a:r>
          </a:p>
          <a:p>
            <a:r>
              <a:rPr lang="en-US" dirty="0"/>
              <a:t>Protecting the team from outside interactions and disruptions</a:t>
            </a:r>
          </a:p>
          <a:p>
            <a:r>
              <a:rPr lang="en-US" dirty="0"/>
              <a:t>Facilitating scrum events</a:t>
            </a:r>
          </a:p>
          <a:p>
            <a:r>
              <a:rPr lang="en-US" dirty="0"/>
              <a:t>Providing optimal techniques for optimal product backlog management</a:t>
            </a:r>
          </a:p>
          <a:p>
            <a:r>
              <a:rPr lang="en-US" dirty="0"/>
              <a:t>Removing any obstacle that may affect the development team progress</a:t>
            </a:r>
          </a:p>
          <a:p>
            <a:endParaRPr lang="en-US" dirty="0"/>
          </a:p>
        </p:txBody>
      </p:sp>
    </p:spTree>
    <p:extLst>
      <p:ext uri="{BB962C8B-B14F-4D97-AF65-F5344CB8AC3E}">
        <p14:creationId xmlns:p14="http://schemas.microsoft.com/office/powerpoint/2010/main" val="346146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Contents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Various terminologies used in Scrum (Sprint, product backlog, sprint backlog, sprint review, retro perspective), </a:t>
            </a:r>
          </a:p>
          <a:p>
            <a:r>
              <a:rPr lang="en-US" dirty="0"/>
              <a:t>various roles (Roles in Scrum), </a:t>
            </a:r>
          </a:p>
          <a:p>
            <a:r>
              <a:rPr lang="en-US" dirty="0"/>
              <a:t>Best practices </a:t>
            </a:r>
            <a:r>
              <a:rPr lang="en-US"/>
              <a:t>of Scrum (</a:t>
            </a:r>
            <a:r>
              <a:rPr lang="en-US">
                <a:hlinkClick r:id="rId2"/>
              </a:rPr>
              <a:t>https://www.developer.com/project-management/scrum-best-practices</a:t>
            </a:r>
            <a:r>
              <a:rPr lang="en-US" smtClean="0">
                <a:hlinkClick r:id="rId2"/>
              </a:rPr>
              <a:t>/</a:t>
            </a:r>
            <a:r>
              <a:rPr lang="en-US" smtClean="0"/>
              <a:t>)</a:t>
            </a:r>
          </a:p>
          <a:p>
            <a:endParaRPr lang="en-US" dirty="0"/>
          </a:p>
        </p:txBody>
      </p:sp>
    </p:spTree>
    <p:extLst>
      <p:ext uri="{BB962C8B-B14F-4D97-AF65-F5344CB8AC3E}">
        <p14:creationId xmlns:p14="http://schemas.microsoft.com/office/powerpoint/2010/main" val="585764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Roles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b="1" dirty="0"/>
              <a:t>The Development Team</a:t>
            </a:r>
            <a:r>
              <a:rPr lang="en-US" dirty="0"/>
              <a:t>:</a:t>
            </a:r>
          </a:p>
          <a:p>
            <a:r>
              <a:rPr lang="en-US" dirty="0"/>
              <a:t>It is a team with the necessary skills to create a product increment by itself. </a:t>
            </a:r>
          </a:p>
          <a:p>
            <a:r>
              <a:rPr lang="en-US" dirty="0"/>
              <a:t>That is why it is said to be cross-functional and self-organizing. Members lay multiple roles such as design, business analysis, operations, programming, and testing. </a:t>
            </a:r>
          </a:p>
          <a:p>
            <a:r>
              <a:rPr lang="en-US" dirty="0"/>
              <a:t>Thus, the team recognizes no title for any of its members. Team members may have some particular competencies and areas of specialization, but they are accountable as one. </a:t>
            </a:r>
          </a:p>
          <a:p>
            <a:r>
              <a:rPr lang="en-US" dirty="0"/>
              <a:t>The team size can consist from three to nine members.</a:t>
            </a:r>
          </a:p>
        </p:txBody>
      </p:sp>
    </p:spTree>
    <p:extLst>
      <p:ext uri="{BB962C8B-B14F-4D97-AF65-F5344CB8AC3E}">
        <p14:creationId xmlns:p14="http://schemas.microsoft.com/office/powerpoint/2010/main" val="570461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Benefits of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p:txBody>
      </p:sp>
      <p:pic>
        <p:nvPicPr>
          <p:cNvPr id="1026" name="Picture 2" descr="software development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225" y="1208754"/>
            <a:ext cx="8535727" cy="480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4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Disadvantages of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p:txBody>
      </p:sp>
      <p:pic>
        <p:nvPicPr>
          <p:cNvPr id="2050" name="Picture 2" descr="Scrum Development Dis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604" y="1275831"/>
            <a:ext cx="8713122" cy="490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13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study#1</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lnSpcReduction="10000"/>
          </a:bodyPr>
          <a:lstStyle/>
          <a:p>
            <a:r>
              <a:rPr lang="en-US" dirty="0" err="1"/>
              <a:t>Mayden</a:t>
            </a:r>
            <a:r>
              <a:rPr lang="en-US" dirty="0"/>
              <a:t> is a small and successful U.K. company that develops managed Web applications for the health care sector. They specialize in flexible, cloud-based software, delivered by a team of 44 from two locations in England</a:t>
            </a:r>
          </a:p>
          <a:p>
            <a:r>
              <a:rPr lang="en-US" dirty="0" err="1"/>
              <a:t>Mayden</a:t>
            </a:r>
            <a:r>
              <a:rPr lang="en-US" dirty="0"/>
              <a:t> has built a track record of delivering value to its customers </a:t>
            </a:r>
          </a:p>
          <a:p>
            <a:r>
              <a:rPr lang="en-US" dirty="0"/>
              <a:t>The company did have a reputation for being responsive to customer needs, but it tried to execute within a traditional project management environment</a:t>
            </a:r>
          </a:p>
          <a:p>
            <a:r>
              <a:rPr lang="en-US" dirty="0"/>
              <a:t>CEO Chris May explains the problems that surfaced as a result of trying to be flexible in a Waterfall environment: "Our best-laid plans were continually being hijacked for short-priority developments. The end result was that we reached a point where we had started lots of things but were finishing very little."</a:t>
            </a:r>
          </a:p>
        </p:txBody>
      </p:sp>
    </p:spTree>
    <p:extLst>
      <p:ext uri="{BB962C8B-B14F-4D97-AF65-F5344CB8AC3E}">
        <p14:creationId xmlns:p14="http://schemas.microsoft.com/office/powerpoint/2010/main" val="388854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lnSpcReduction="10000"/>
          </a:bodyPr>
          <a:lstStyle/>
          <a:p>
            <a:r>
              <a:rPr lang="en-US" dirty="0"/>
              <a:t>projects were frequently assigned to only one person, so the work "often took months to complete." From a development team standpoint, this approach created individual expertise and worked against a team environment. </a:t>
            </a:r>
          </a:p>
          <a:p>
            <a:r>
              <a:rPr lang="en-US" dirty="0"/>
              <a:t>People were seen as specialists, and some developers had a large backlog of work while others had insufficient work — but they were unable to assist their colleagues because they didn't have that specialist knowledge. </a:t>
            </a:r>
          </a:p>
          <a:p>
            <a:r>
              <a:rPr lang="en-US" dirty="0"/>
              <a:t>This created individual silos and led to lack of variety as well as boredom and low morale. </a:t>
            </a:r>
          </a:p>
          <a:p>
            <a:r>
              <a:rPr lang="en-US" dirty="0"/>
              <a:t>From a company standpoint, it also led to poor skills coverage, with multiple "single points of failure" in the development team.</a:t>
            </a:r>
          </a:p>
        </p:txBody>
      </p:sp>
    </p:spTree>
    <p:extLst>
      <p:ext uri="{BB962C8B-B14F-4D97-AF65-F5344CB8AC3E}">
        <p14:creationId xmlns:p14="http://schemas.microsoft.com/office/powerpoint/2010/main" val="3116385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Transition:</a:t>
            </a:r>
          </a:p>
          <a:p>
            <a:r>
              <a:rPr lang="en-US" dirty="0"/>
              <a:t>Reduced lead time for delivery of new features to the customer</a:t>
            </a:r>
          </a:p>
          <a:p>
            <a:r>
              <a:rPr lang="en-US" dirty="0"/>
              <a:t>Increased skill coverage across the development team, creating a more consistent work flow</a:t>
            </a:r>
          </a:p>
          <a:p>
            <a:r>
              <a:rPr lang="en-US" dirty="0"/>
              <a:t>More frequent deadlines, keeping the development team alert and focused</a:t>
            </a:r>
          </a:p>
          <a:p>
            <a:r>
              <a:rPr lang="en-US" dirty="0"/>
              <a:t>Empowered staff who now all contribute and comment on the best way to approach stories</a:t>
            </a:r>
          </a:p>
          <a:p>
            <a:r>
              <a:rPr lang="en-US" dirty="0"/>
              <a:t>Increased quality of coding due to ongoing assessment from teammates</a:t>
            </a:r>
          </a:p>
          <a:p>
            <a:endParaRPr lang="en-US" dirty="0"/>
          </a:p>
        </p:txBody>
      </p:sp>
    </p:spTree>
    <p:extLst>
      <p:ext uri="{BB962C8B-B14F-4D97-AF65-F5344CB8AC3E}">
        <p14:creationId xmlns:p14="http://schemas.microsoft.com/office/powerpoint/2010/main" val="1876779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fontScale="92500" lnSpcReduction="10000"/>
          </a:bodyPr>
          <a:lstStyle/>
          <a:p>
            <a:r>
              <a:rPr lang="en-US" dirty="0"/>
              <a:t>Advice:</a:t>
            </a:r>
          </a:p>
          <a:p>
            <a:r>
              <a:rPr lang="en-US" dirty="0"/>
              <a:t>Even though they were told in training that while Scrum concepts were easy, putting them into practice could be difficult.</a:t>
            </a:r>
          </a:p>
          <a:p>
            <a:r>
              <a:rPr lang="en-US" dirty="0"/>
              <a:t>If you do choose to implement Scrum, you can't do it halfheartedly; you have to commit to it. Embrace it company-wide and you'll be amazed by the results. </a:t>
            </a:r>
          </a:p>
          <a:p>
            <a:r>
              <a:rPr lang="en-US" dirty="0"/>
              <a:t> the dynamics of the team may change, which requires an open mind and trust. "The quiet person in the corner who doesn't say much may just well surprise you and become the star of the team, if given the opportunity and environment in which to flourish. We've experienced that firsthand, and Scrum was the catalyst.“</a:t>
            </a:r>
          </a:p>
          <a:p>
            <a:r>
              <a:rPr lang="en-US" dirty="0">
                <a:hlinkClick r:id="rId2"/>
              </a:rPr>
              <a:t>https://resources.scrumalliance.org/Article/case-study-maydens-transformation-waterfall-scrum</a:t>
            </a:r>
            <a:endParaRPr lang="en-US" dirty="0"/>
          </a:p>
          <a:p>
            <a:endParaRPr lang="en-US" dirty="0"/>
          </a:p>
        </p:txBody>
      </p:sp>
    </p:spTree>
    <p:extLst>
      <p:ext uri="{BB962C8B-B14F-4D97-AF65-F5344CB8AC3E}">
        <p14:creationId xmlns:p14="http://schemas.microsoft.com/office/powerpoint/2010/main" val="141405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study#2</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b="1" dirty="0"/>
              <a:t>How can you build a truck with innovative unique selling propositions in just 18 months, if the regular development cycle is at least five years? MAN Truck &amp; Bus was confronted with this challenge at the end of 2016.</a:t>
            </a:r>
          </a:p>
          <a:p>
            <a:r>
              <a:rPr lang="en-US" dirty="0"/>
              <a:t>The answer was a cross-functional team and a new way of working for MAN: Scrum. Thanks to the consistent establishment of the agile framework, a 100% dedicated development team including Scrum Master and Product Owner could be set up very quickly.</a:t>
            </a:r>
          </a:p>
          <a:p>
            <a:endParaRPr lang="en-US" dirty="0"/>
          </a:p>
        </p:txBody>
      </p:sp>
    </p:spTree>
    <p:extLst>
      <p:ext uri="{BB962C8B-B14F-4D97-AF65-F5344CB8AC3E}">
        <p14:creationId xmlns:p14="http://schemas.microsoft.com/office/powerpoint/2010/main" val="74208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Case study</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fontScale="92500"/>
          </a:bodyPr>
          <a:lstStyle/>
          <a:p>
            <a:r>
              <a:rPr lang="en-US" dirty="0"/>
              <a:t>When asking the team about the decisive success factors, especially the following points were mentioned: 100% availability of the team members and their co-location, daily coordination with colleagues in the workshop, full support and regular and pragmatic involvement of stakeholders, as well as transparency and communication with related departments. </a:t>
            </a:r>
          </a:p>
          <a:p>
            <a:r>
              <a:rPr lang="en-US" dirty="0"/>
              <a:t>The most important point, how-ever, is openness and the courage to try something new.</a:t>
            </a:r>
          </a:p>
          <a:p>
            <a:endParaRPr lang="en-US" dirty="0"/>
          </a:p>
          <a:p>
            <a:endParaRPr lang="en-US" dirty="0"/>
          </a:p>
          <a:p>
            <a:endParaRPr lang="en-US" dirty="0"/>
          </a:p>
          <a:p>
            <a:r>
              <a:rPr lang="en-US" dirty="0"/>
              <a:t>https://www.agile-academy.com/en/organizational-development/case-study-man/</a:t>
            </a:r>
          </a:p>
        </p:txBody>
      </p:sp>
    </p:spTree>
    <p:extLst>
      <p:ext uri="{BB962C8B-B14F-4D97-AF65-F5344CB8AC3E}">
        <p14:creationId xmlns:p14="http://schemas.microsoft.com/office/powerpoint/2010/main" val="277119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Best Practices of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fontScale="92500" lnSpcReduction="20000"/>
          </a:bodyPr>
          <a:lstStyle/>
          <a:p>
            <a:r>
              <a:rPr lang="en-US" dirty="0"/>
              <a:t>Teamwork and collaboration are essential for the scrum framework to work and help agile software developers create quality products.</a:t>
            </a:r>
          </a:p>
          <a:p>
            <a:pPr lvl="1"/>
            <a:r>
              <a:rPr lang="en-US" dirty="0"/>
              <a:t>Integrate the scrum framework within the development process from beginning to end. You can ensure desired results if the scrum framework guides every development stage.</a:t>
            </a:r>
          </a:p>
          <a:p>
            <a:pPr lvl="1"/>
            <a:r>
              <a:rPr lang="en-US" dirty="0"/>
              <a:t>Get the assistance of a scrum expert to use the framework effectively.</a:t>
            </a:r>
          </a:p>
          <a:p>
            <a:pPr lvl="1"/>
            <a:r>
              <a:rPr lang="en-US" dirty="0"/>
              <a:t>Avoid creating too many scrum teams to avoid confusion and miscommunication.</a:t>
            </a:r>
          </a:p>
          <a:p>
            <a:pPr lvl="1"/>
            <a:r>
              <a:rPr lang="en-US" dirty="0"/>
              <a:t>Make sure every team member knows and understands the product goal.</a:t>
            </a:r>
          </a:p>
          <a:p>
            <a:pPr lvl="1"/>
            <a:r>
              <a:rPr lang="en-US" dirty="0"/>
              <a:t>Prepare the team for new requirements based on the changing project requirements every day.</a:t>
            </a:r>
          </a:p>
          <a:p>
            <a:pPr lvl="1"/>
            <a:r>
              <a:rPr lang="en-US" dirty="0"/>
              <a:t>Test the product every day and implement product owner feedback.</a:t>
            </a:r>
          </a:p>
          <a:p>
            <a:pPr lvl="1"/>
            <a:r>
              <a:rPr lang="en-US" dirty="0"/>
              <a:t>Keep the whole team and investors/stakeholders on the same page about the project direction.</a:t>
            </a:r>
          </a:p>
          <a:p>
            <a:pPr lvl="1"/>
            <a:r>
              <a:rPr lang="en-US" dirty="0"/>
              <a:t>Make sure the meetings and feedback are face-to-face to avoid miscommunications.</a:t>
            </a:r>
          </a:p>
          <a:p>
            <a:pPr lvl="1"/>
            <a:r>
              <a:rPr lang="en-US" dirty="0"/>
              <a:t>Confirm the absence of micromanagement in every scrum team.</a:t>
            </a:r>
          </a:p>
          <a:p>
            <a:pPr lvl="1"/>
            <a:r>
              <a:rPr lang="en-US" dirty="0"/>
              <a:t>Avoid burnout in team members by giving them a small break between sprints</a:t>
            </a:r>
          </a:p>
        </p:txBody>
      </p:sp>
    </p:spTree>
    <p:extLst>
      <p:ext uri="{BB962C8B-B14F-4D97-AF65-F5344CB8AC3E}">
        <p14:creationId xmlns:p14="http://schemas.microsoft.com/office/powerpoint/2010/main" val="396641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What is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Scrum is an agile framework for developing software applications.</a:t>
            </a:r>
          </a:p>
          <a:p>
            <a:r>
              <a:rPr lang="en-US" dirty="0"/>
              <a:t>Scrum has been in use since the early 1990s. It is a flexible and holistic approach to project management. </a:t>
            </a:r>
          </a:p>
          <a:p>
            <a:r>
              <a:rPr lang="en-US" dirty="0"/>
              <a:t>Scrum focuses on continuous improvement, learning, and adjusting to the changing market, user requirements, and technology.</a:t>
            </a:r>
          </a:p>
          <a:p>
            <a:r>
              <a:rPr lang="en-US" dirty="0"/>
              <a:t>Scrum involves a set of events, tools, and roles that work together to help teams structure and manage a project.</a:t>
            </a:r>
          </a:p>
          <a:p>
            <a:r>
              <a:rPr lang="en-US" dirty="0"/>
              <a:t>Within software development, requirements, market, technology, and other external factors change quite often. </a:t>
            </a:r>
          </a:p>
          <a:p>
            <a:r>
              <a:rPr lang="en-US" dirty="0"/>
              <a:t>Scrum embraces the changes as the product is built in a series of iterations called sprints.</a:t>
            </a:r>
          </a:p>
          <a:p>
            <a:endParaRPr lang="en-US" dirty="0"/>
          </a:p>
        </p:txBody>
      </p:sp>
    </p:spTree>
    <p:extLst>
      <p:ext uri="{BB962C8B-B14F-4D97-AF65-F5344CB8AC3E}">
        <p14:creationId xmlns:p14="http://schemas.microsoft.com/office/powerpoint/2010/main" val="27888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What would you do?</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You work with a scrum team that has sprints of a week. </a:t>
            </a:r>
            <a:r>
              <a:rPr lang="en-US" dirty="0" err="1"/>
              <a:t>Upto</a:t>
            </a:r>
            <a:r>
              <a:rPr lang="en-US" dirty="0"/>
              <a:t> this point, you have been doing an hour long weekly sprint retrospective as part of this cycle. the product owner isn’t always present due to scheduling conflicts. Also the development team suggests doing a sprint retrospective every other sprint. Their experience is that the weekly sprint retrospective doesn't really result in anything useful anyways.</a:t>
            </a:r>
          </a:p>
          <a:p>
            <a:r>
              <a:rPr lang="en-US" dirty="0"/>
              <a:t>As a scrum master , would you go along with the suggestion of the development team? If yes, why? If no, why?</a:t>
            </a:r>
          </a:p>
        </p:txBody>
      </p:sp>
    </p:spTree>
    <p:extLst>
      <p:ext uri="{BB962C8B-B14F-4D97-AF65-F5344CB8AC3E}">
        <p14:creationId xmlns:p14="http://schemas.microsoft.com/office/powerpoint/2010/main" val="210534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What would you do?</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Several important customers of your product are unhappy. Users are running into lots of bugs, performance is low and features are delivered well beyond set release dates</a:t>
            </a:r>
          </a:p>
          <a:p>
            <a:r>
              <a:rPr lang="en-US" dirty="0"/>
              <a:t>Henry, the product owner of your team, agrees with this assessment. He asks you as the scrum master- to resolve this with the development team.</a:t>
            </a:r>
          </a:p>
          <a:p>
            <a:r>
              <a:rPr lang="en-US" dirty="0"/>
              <a:t>How would you respond to this request? How would you connect this with the scrum values?</a:t>
            </a:r>
          </a:p>
        </p:txBody>
      </p:sp>
    </p:spTree>
    <p:extLst>
      <p:ext uri="{BB962C8B-B14F-4D97-AF65-F5344CB8AC3E}">
        <p14:creationId xmlns:p14="http://schemas.microsoft.com/office/powerpoint/2010/main" val="2150423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Useful links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hlinkClick r:id="rId2"/>
              </a:rPr>
              <a:t>https://www.ailoitte.com/blog/software-development-scrum/</a:t>
            </a:r>
            <a:endParaRPr lang="en-US" dirty="0"/>
          </a:p>
          <a:p>
            <a:endParaRPr lang="en-US" dirty="0"/>
          </a:p>
        </p:txBody>
      </p:sp>
    </p:spTree>
    <p:extLst>
      <p:ext uri="{BB962C8B-B14F-4D97-AF65-F5344CB8AC3E}">
        <p14:creationId xmlns:p14="http://schemas.microsoft.com/office/powerpoint/2010/main" val="347311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What is 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Big projects are broken into smaller pieces that are delivered in several sprints, making the project easier to manage.</a:t>
            </a:r>
          </a:p>
          <a:p>
            <a:r>
              <a:rPr lang="en-US" dirty="0"/>
              <a:t>Every sprint is released to users, and feedback is collected. Speed to market is also increased. </a:t>
            </a:r>
          </a:p>
          <a:p>
            <a:r>
              <a:rPr lang="en-US" dirty="0"/>
              <a:t>Scrum is all about continuous learning and adapting to changes.</a:t>
            </a:r>
          </a:p>
          <a:p>
            <a:r>
              <a:rPr lang="en-US" dirty="0"/>
              <a:t>a scrum team is a small team made of highly adaptive and flexible individuals.</a:t>
            </a:r>
          </a:p>
        </p:txBody>
      </p:sp>
    </p:spTree>
    <p:extLst>
      <p:ext uri="{BB962C8B-B14F-4D97-AF65-F5344CB8AC3E}">
        <p14:creationId xmlns:p14="http://schemas.microsoft.com/office/powerpoint/2010/main" val="97660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Scrum is an empirical process, where decisions are based on observation, experience and experimentation. </a:t>
            </a:r>
          </a:p>
          <a:p>
            <a:r>
              <a:rPr lang="en-US" b="1" dirty="0"/>
              <a:t>Scrum</a:t>
            </a:r>
            <a:r>
              <a:rPr lang="en-US" dirty="0"/>
              <a:t> has three pillars: </a:t>
            </a:r>
            <a:r>
              <a:rPr lang="en-US" b="1" dirty="0"/>
              <a:t>transparency</a:t>
            </a:r>
            <a:r>
              <a:rPr lang="en-US" dirty="0"/>
              <a:t>, </a:t>
            </a:r>
            <a:r>
              <a:rPr lang="en-US" b="1" dirty="0"/>
              <a:t>inspection</a:t>
            </a:r>
            <a:r>
              <a:rPr lang="en-US" dirty="0"/>
              <a:t> and </a:t>
            </a:r>
            <a:r>
              <a:rPr lang="en-US" b="1" dirty="0"/>
              <a:t>adaptation</a:t>
            </a:r>
            <a:r>
              <a:rPr lang="en-US" dirty="0"/>
              <a:t>.</a:t>
            </a:r>
          </a:p>
          <a:p>
            <a:r>
              <a:rPr lang="en-US" dirty="0"/>
              <a:t>there are </a:t>
            </a:r>
            <a:r>
              <a:rPr lang="en-US" b="1" dirty="0"/>
              <a:t>accountabilities</a:t>
            </a:r>
            <a:r>
              <a:rPr lang="en-US" dirty="0"/>
              <a:t>, </a:t>
            </a:r>
            <a:r>
              <a:rPr lang="en-US" b="1" dirty="0"/>
              <a:t>events</a:t>
            </a:r>
            <a:r>
              <a:rPr lang="en-US" dirty="0"/>
              <a:t> and </a:t>
            </a:r>
            <a:r>
              <a:rPr lang="en-US" b="1" dirty="0"/>
              <a:t>artifacts</a:t>
            </a:r>
            <a:r>
              <a:rPr lang="en-US" dirty="0"/>
              <a:t> that make up the Scrum Framework </a:t>
            </a:r>
          </a:p>
        </p:txBody>
      </p:sp>
    </p:spTree>
    <p:extLst>
      <p:ext uri="{BB962C8B-B14F-4D97-AF65-F5344CB8AC3E}">
        <p14:creationId xmlns:p14="http://schemas.microsoft.com/office/powerpoint/2010/main" val="4034535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p:txBody>
      </p:sp>
      <p:pic>
        <p:nvPicPr>
          <p:cNvPr id="1026" name="Picture 2" descr="The Principles and Values of Scrum">
            <a:extLst>
              <a:ext uri="{FF2B5EF4-FFF2-40B4-BE49-F238E27FC236}">
                <a16:creationId xmlns:a16="http://schemas.microsoft.com/office/drawing/2014/main" xmlns="" id="{4D42419A-BFD8-4B8F-9913-1490CC953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594" y="1457739"/>
            <a:ext cx="9414475" cy="446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774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endParaRPr lang="en-US" dirty="0"/>
          </a:p>
        </p:txBody>
      </p:sp>
      <p:pic>
        <p:nvPicPr>
          <p:cNvPr id="1026" name="Picture 2" descr="The Scrum Frame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543" y="1296786"/>
            <a:ext cx="9765272" cy="409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9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Each event is time-bound to a maximum duration. </a:t>
            </a:r>
          </a:p>
          <a:p>
            <a:r>
              <a:rPr lang="en-US" dirty="0"/>
              <a:t>Strict scrum events reduces the need of meetings that are not defined in the scrum framework. </a:t>
            </a:r>
          </a:p>
          <a:p>
            <a:r>
              <a:rPr lang="en-US" dirty="0"/>
              <a:t>The events are created to foster transparency and inspection within the scrum team.</a:t>
            </a:r>
          </a:p>
          <a:p>
            <a:pPr lvl="1"/>
            <a:r>
              <a:rPr lang="en-US" dirty="0"/>
              <a:t>Sprint</a:t>
            </a:r>
          </a:p>
          <a:p>
            <a:pPr lvl="1"/>
            <a:r>
              <a:rPr lang="en-US" dirty="0"/>
              <a:t>Sprint planning</a:t>
            </a:r>
          </a:p>
          <a:p>
            <a:pPr lvl="1"/>
            <a:r>
              <a:rPr lang="en-US" dirty="0"/>
              <a:t>Daily Scrum</a:t>
            </a:r>
          </a:p>
          <a:p>
            <a:pPr lvl="1"/>
            <a:r>
              <a:rPr lang="en-US" dirty="0"/>
              <a:t>Sprint review</a:t>
            </a:r>
          </a:p>
          <a:p>
            <a:pPr lvl="1"/>
            <a:r>
              <a:rPr lang="en-US" dirty="0"/>
              <a:t>Sprint Retrospective</a:t>
            </a:r>
          </a:p>
        </p:txBody>
      </p:sp>
    </p:spTree>
    <p:extLst>
      <p:ext uri="{BB962C8B-B14F-4D97-AF65-F5344CB8AC3E}">
        <p14:creationId xmlns:p14="http://schemas.microsoft.com/office/powerpoint/2010/main" val="512938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2FD23-6B89-49D1-96B6-3F4C114195F0}"/>
              </a:ext>
            </a:extLst>
          </p:cNvPr>
          <p:cNvSpPr>
            <a:spLocks noGrp="1"/>
          </p:cNvSpPr>
          <p:nvPr>
            <p:ph type="title"/>
          </p:nvPr>
        </p:nvSpPr>
        <p:spPr>
          <a:xfrm>
            <a:off x="838200" y="365126"/>
            <a:ext cx="10515600" cy="774562"/>
          </a:xfrm>
        </p:spPr>
        <p:txBody>
          <a:bodyPr/>
          <a:lstStyle/>
          <a:p>
            <a:r>
              <a:rPr lang="en-US" dirty="0"/>
              <a:t>Scrum events: Sprint</a:t>
            </a:r>
          </a:p>
        </p:txBody>
      </p:sp>
      <p:sp>
        <p:nvSpPr>
          <p:cNvPr id="3" name="Content Placeholder 2">
            <a:extLst>
              <a:ext uri="{FF2B5EF4-FFF2-40B4-BE49-F238E27FC236}">
                <a16:creationId xmlns:a16="http://schemas.microsoft.com/office/drawing/2014/main" xmlns="" id="{F1179813-4130-47E6-B03D-1C7DB73D7697}"/>
              </a:ext>
            </a:extLst>
          </p:cNvPr>
          <p:cNvSpPr>
            <a:spLocks noGrp="1"/>
          </p:cNvSpPr>
          <p:nvPr>
            <p:ph idx="1"/>
          </p:nvPr>
        </p:nvSpPr>
        <p:spPr>
          <a:xfrm>
            <a:off x="838200" y="1139688"/>
            <a:ext cx="10515600" cy="5037275"/>
          </a:xfrm>
        </p:spPr>
        <p:txBody>
          <a:bodyPr>
            <a:normAutofit/>
          </a:bodyPr>
          <a:lstStyle/>
          <a:p>
            <a:r>
              <a:rPr lang="en-US" dirty="0"/>
              <a:t>The sprint is the backbone of scrum. A sprint takes 1 to 4 weeks. </a:t>
            </a:r>
          </a:p>
          <a:p>
            <a:r>
              <a:rPr lang="en-US" dirty="0"/>
              <a:t>During this period, a potentially shippable product increment is created. </a:t>
            </a:r>
          </a:p>
          <a:p>
            <a:r>
              <a:rPr lang="en-US" dirty="0"/>
              <a:t>A list of product backlog items, selected during sprint planning, are worked on during each sprint. </a:t>
            </a:r>
          </a:p>
          <a:p>
            <a:r>
              <a:rPr lang="en-US" dirty="0"/>
              <a:t>A new sprint starts immediately after the end of the previous one. </a:t>
            </a:r>
          </a:p>
          <a:p>
            <a:r>
              <a:rPr lang="en-US" dirty="0"/>
              <a:t>If a sprint took more than a month, the definition or market of what is being developed might change, increasing complexity and risk.</a:t>
            </a:r>
          </a:p>
          <a:p>
            <a:r>
              <a:rPr lang="en-US" dirty="0"/>
              <a:t>Each successful sprint constitutes an increment in the final product.</a:t>
            </a:r>
          </a:p>
        </p:txBody>
      </p:sp>
    </p:spTree>
    <p:extLst>
      <p:ext uri="{BB962C8B-B14F-4D97-AF65-F5344CB8AC3E}">
        <p14:creationId xmlns:p14="http://schemas.microsoft.com/office/powerpoint/2010/main" val="143735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1931</Words>
  <Application>Microsoft Office PowerPoint</Application>
  <PresentationFormat>Custom</PresentationFormat>
  <Paragraphs>160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SCRUM</vt:lpstr>
      <vt:lpstr>Contents</vt:lpstr>
      <vt:lpstr>What is Scrum?</vt:lpstr>
      <vt:lpstr>What is Scrum?</vt:lpstr>
      <vt:lpstr>Scrum</vt:lpstr>
      <vt:lpstr>Scrum</vt:lpstr>
      <vt:lpstr>Scrum</vt:lpstr>
      <vt:lpstr>Scrum events</vt:lpstr>
      <vt:lpstr>Scrum events: Sprint</vt:lpstr>
      <vt:lpstr>Scrum events: Sprint Planning</vt:lpstr>
      <vt:lpstr>Scrum events: Daily scrum</vt:lpstr>
      <vt:lpstr>Scrum events: Sprint Review</vt:lpstr>
      <vt:lpstr>Scrum events: Sprint Retrospective</vt:lpstr>
      <vt:lpstr>Scrum Artifacts</vt:lpstr>
      <vt:lpstr>Scrum Artifacts</vt:lpstr>
      <vt:lpstr>Scrum</vt:lpstr>
      <vt:lpstr>Scrum Roles</vt:lpstr>
      <vt:lpstr>Scrum Roles</vt:lpstr>
      <vt:lpstr>Scrum Roles</vt:lpstr>
      <vt:lpstr>Scrum Roles</vt:lpstr>
      <vt:lpstr>Benefits of Scrum</vt:lpstr>
      <vt:lpstr>Disadvantages of Scrum</vt:lpstr>
      <vt:lpstr>Case study#1</vt:lpstr>
      <vt:lpstr>Case study</vt:lpstr>
      <vt:lpstr>Case study</vt:lpstr>
      <vt:lpstr>Case study</vt:lpstr>
      <vt:lpstr>Case study#2</vt:lpstr>
      <vt:lpstr>Case study</vt:lpstr>
      <vt:lpstr>Best Practices of Scrum</vt:lpstr>
      <vt:lpstr>What would you do?</vt:lpstr>
      <vt:lpstr>What would you do?</vt:lpstr>
      <vt:lpstr>Useful links</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and Feasibility Studies</dc:title>
  <dc:creator>Swarnalata Bollavarapu</dc:creator>
  <cp:lastModifiedBy>Asha</cp:lastModifiedBy>
  <cp:revision>47</cp:revision>
  <dcterms:created xsi:type="dcterms:W3CDTF">2022-12-15T09:46:54Z</dcterms:created>
  <dcterms:modified xsi:type="dcterms:W3CDTF">2023-02-23T06:23:41Z</dcterms:modified>
</cp:coreProperties>
</file>