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5"/>
  </p:notesMasterIdLst>
  <p:handoutMasterIdLst>
    <p:handoutMasterId r:id="rId26"/>
  </p:handoutMasterIdLst>
  <p:sldIdLst>
    <p:sldId id="256" r:id="rId2"/>
    <p:sldId id="258" r:id="rId3"/>
    <p:sldId id="289" r:id="rId4"/>
    <p:sldId id="275" r:id="rId5"/>
    <p:sldId id="276" r:id="rId6"/>
    <p:sldId id="277" r:id="rId7"/>
    <p:sldId id="285" r:id="rId8"/>
    <p:sldId id="278" r:id="rId9"/>
    <p:sldId id="290" r:id="rId10"/>
    <p:sldId id="310" r:id="rId11"/>
    <p:sldId id="297" r:id="rId12"/>
    <p:sldId id="298" r:id="rId13"/>
    <p:sldId id="299" r:id="rId14"/>
    <p:sldId id="300" r:id="rId15"/>
    <p:sldId id="302" r:id="rId16"/>
    <p:sldId id="303" r:id="rId17"/>
    <p:sldId id="304" r:id="rId18"/>
    <p:sldId id="305" r:id="rId19"/>
    <p:sldId id="306" r:id="rId20"/>
    <p:sldId id="307" r:id="rId21"/>
    <p:sldId id="301" r:id="rId22"/>
    <p:sldId id="308" r:id="rId23"/>
    <p:sldId id="309" r:id="rId2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3B4058-10AD-A0DB-4829-3E2468E40ED7}" v="140" dt="2022-02-27T13:11:43.9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bhav Singh (Dr.)" userId="S::vibhav.singh@nmims.edu::e3b249d6-c9dd-44e5-98cf-7150aac38eb3" providerId="AD" clId="Web-{333B4058-10AD-A0DB-4829-3E2468E40ED7}"/>
    <pc:docChg chg="addSld delSld modSld addMainMaster delMainMaster">
      <pc:chgData name="Vibhav Singh (Dr.)" userId="S::vibhav.singh@nmims.edu::e3b249d6-c9dd-44e5-98cf-7150aac38eb3" providerId="AD" clId="Web-{333B4058-10AD-A0DB-4829-3E2468E40ED7}" dt="2022-02-27T13:11:43.988" v="135" actId="20577"/>
      <pc:docMkLst>
        <pc:docMk/>
      </pc:docMkLst>
      <pc:sldChg chg="addSp delSp modSp new">
        <pc:chgData name="Vibhav Singh (Dr.)" userId="S::vibhav.singh@nmims.edu::e3b249d6-c9dd-44e5-98cf-7150aac38eb3" providerId="AD" clId="Web-{333B4058-10AD-A0DB-4829-3E2468E40ED7}" dt="2022-02-27T13:03:13.258" v="19" actId="1076"/>
        <pc:sldMkLst>
          <pc:docMk/>
          <pc:sldMk cId="2885028533" sldId="289"/>
        </pc:sldMkLst>
        <pc:spChg chg="mod">
          <ac:chgData name="Vibhav Singh (Dr.)" userId="S::vibhav.singh@nmims.edu::e3b249d6-c9dd-44e5-98cf-7150aac38eb3" providerId="AD" clId="Web-{333B4058-10AD-A0DB-4829-3E2468E40ED7}" dt="2022-02-27T13:03:01.133" v="16" actId="20577"/>
          <ac:spMkLst>
            <pc:docMk/>
            <pc:sldMk cId="2885028533" sldId="289"/>
            <ac:spMk id="2" creationId="{44D94B30-34AF-4920-A180-AB48489769C1}"/>
          </ac:spMkLst>
        </pc:spChg>
        <pc:spChg chg="del">
          <ac:chgData name="Vibhav Singh (Dr.)" userId="S::vibhav.singh@nmims.edu::e3b249d6-c9dd-44e5-98cf-7150aac38eb3" providerId="AD" clId="Web-{333B4058-10AD-A0DB-4829-3E2468E40ED7}" dt="2022-02-27T13:03:03.758" v="17"/>
          <ac:spMkLst>
            <pc:docMk/>
            <pc:sldMk cId="2885028533" sldId="289"/>
            <ac:spMk id="3" creationId="{7F2F5251-3977-4505-A25B-23AF1E5F95CB}"/>
          </ac:spMkLst>
        </pc:spChg>
        <pc:picChg chg="add mod ord">
          <ac:chgData name="Vibhav Singh (Dr.)" userId="S::vibhav.singh@nmims.edu::e3b249d6-c9dd-44e5-98cf-7150aac38eb3" providerId="AD" clId="Web-{333B4058-10AD-A0DB-4829-3E2468E40ED7}" dt="2022-02-27T13:03:13.258" v="19" actId="1076"/>
          <ac:picMkLst>
            <pc:docMk/>
            <pc:sldMk cId="2885028533" sldId="289"/>
            <ac:picMk id="4" creationId="{8C79E72F-57AF-44E6-B8B0-C8579E2CF08B}"/>
          </ac:picMkLst>
        </pc:picChg>
      </pc:sldChg>
      <pc:sldChg chg="modSp new">
        <pc:chgData name="Vibhav Singh (Dr.)" userId="S::vibhav.singh@nmims.edu::e3b249d6-c9dd-44e5-98cf-7150aac38eb3" providerId="AD" clId="Web-{333B4058-10AD-A0DB-4829-3E2468E40ED7}" dt="2022-02-27T13:04:47.041" v="44" actId="20577"/>
        <pc:sldMkLst>
          <pc:docMk/>
          <pc:sldMk cId="1565581976" sldId="290"/>
        </pc:sldMkLst>
        <pc:spChg chg="mod">
          <ac:chgData name="Vibhav Singh (Dr.)" userId="S::vibhav.singh@nmims.edu::e3b249d6-c9dd-44e5-98cf-7150aac38eb3" providerId="AD" clId="Web-{333B4058-10AD-A0DB-4829-3E2468E40ED7}" dt="2022-02-27T13:04:40.932" v="41" actId="20577"/>
          <ac:spMkLst>
            <pc:docMk/>
            <pc:sldMk cId="1565581976" sldId="290"/>
            <ac:spMk id="2" creationId="{C309B998-0991-4319-A04A-0603EB4F2E62}"/>
          </ac:spMkLst>
        </pc:spChg>
        <pc:spChg chg="mod">
          <ac:chgData name="Vibhav Singh (Dr.)" userId="S::vibhav.singh@nmims.edu::e3b249d6-c9dd-44e5-98cf-7150aac38eb3" providerId="AD" clId="Web-{333B4058-10AD-A0DB-4829-3E2468E40ED7}" dt="2022-02-27T13:04:47.041" v="44" actId="20577"/>
          <ac:spMkLst>
            <pc:docMk/>
            <pc:sldMk cId="1565581976" sldId="290"/>
            <ac:spMk id="3" creationId="{D323E3E1-CE32-4144-9617-9E6DEE684984}"/>
          </ac:spMkLst>
        </pc:spChg>
      </pc:sldChg>
      <pc:sldChg chg="modSp new">
        <pc:chgData name="Vibhav Singh (Dr.)" userId="S::vibhav.singh@nmims.edu::e3b249d6-c9dd-44e5-98cf-7150aac38eb3" providerId="AD" clId="Web-{333B4058-10AD-A0DB-4829-3E2468E40ED7}" dt="2022-02-27T13:05:55.215" v="58" actId="20577"/>
        <pc:sldMkLst>
          <pc:docMk/>
          <pc:sldMk cId="3757818893" sldId="291"/>
        </pc:sldMkLst>
        <pc:spChg chg="mod">
          <ac:chgData name="Vibhav Singh (Dr.)" userId="S::vibhav.singh@nmims.edu::e3b249d6-c9dd-44e5-98cf-7150aac38eb3" providerId="AD" clId="Web-{333B4058-10AD-A0DB-4829-3E2468E40ED7}" dt="2022-02-27T13:05:39.324" v="56" actId="20577"/>
          <ac:spMkLst>
            <pc:docMk/>
            <pc:sldMk cId="3757818893" sldId="291"/>
            <ac:spMk id="2" creationId="{B085B331-31E6-4AC7-8E34-F3A36EB34B6C}"/>
          </ac:spMkLst>
        </pc:spChg>
        <pc:spChg chg="mod">
          <ac:chgData name="Vibhav Singh (Dr.)" userId="S::vibhav.singh@nmims.edu::e3b249d6-c9dd-44e5-98cf-7150aac38eb3" providerId="AD" clId="Web-{333B4058-10AD-A0DB-4829-3E2468E40ED7}" dt="2022-02-27T13:05:55.215" v="58" actId="20577"/>
          <ac:spMkLst>
            <pc:docMk/>
            <pc:sldMk cId="3757818893" sldId="291"/>
            <ac:spMk id="3" creationId="{7C09E552-5292-4245-A6E6-59C0A195B89A}"/>
          </ac:spMkLst>
        </pc:spChg>
      </pc:sldChg>
      <pc:sldChg chg="addSp delSp modSp new">
        <pc:chgData name="Vibhav Singh (Dr.)" userId="S::vibhav.singh@nmims.edu::e3b249d6-c9dd-44e5-98cf-7150aac38eb3" providerId="AD" clId="Web-{333B4058-10AD-A0DB-4829-3E2468E40ED7}" dt="2022-02-27T13:08:16.873" v="102" actId="20577"/>
        <pc:sldMkLst>
          <pc:docMk/>
          <pc:sldMk cId="322047799" sldId="292"/>
        </pc:sldMkLst>
        <pc:spChg chg="mod">
          <ac:chgData name="Vibhav Singh (Dr.)" userId="S::vibhav.singh@nmims.edu::e3b249d6-c9dd-44e5-98cf-7150aac38eb3" providerId="AD" clId="Web-{333B4058-10AD-A0DB-4829-3E2468E40ED7}" dt="2022-02-27T13:08:16.873" v="102" actId="20577"/>
          <ac:spMkLst>
            <pc:docMk/>
            <pc:sldMk cId="322047799" sldId="292"/>
            <ac:spMk id="2" creationId="{3F5A7CD6-11C8-424F-9349-107F60505CE1}"/>
          </ac:spMkLst>
        </pc:spChg>
        <pc:spChg chg="del">
          <ac:chgData name="Vibhav Singh (Dr.)" userId="S::vibhav.singh@nmims.edu::e3b249d6-c9dd-44e5-98cf-7150aac38eb3" providerId="AD" clId="Web-{333B4058-10AD-A0DB-4829-3E2468E40ED7}" dt="2022-02-27T13:08:03.639" v="78"/>
          <ac:spMkLst>
            <pc:docMk/>
            <pc:sldMk cId="322047799" sldId="292"/>
            <ac:spMk id="3" creationId="{4EDCC5C4-2693-486A-9945-0C830ECBB905}"/>
          </ac:spMkLst>
        </pc:spChg>
        <pc:graphicFrameChg chg="add mod ord modGraphic">
          <ac:chgData name="Vibhav Singh (Dr.)" userId="S::vibhav.singh@nmims.edu::e3b249d6-c9dd-44e5-98cf-7150aac38eb3" providerId="AD" clId="Web-{333B4058-10AD-A0DB-4829-3E2468E40ED7}" dt="2022-02-27T13:08:03.639" v="78"/>
          <ac:graphicFrameMkLst>
            <pc:docMk/>
            <pc:sldMk cId="322047799" sldId="292"/>
            <ac:graphicFrameMk id="5" creationId="{95F5FF52-A2CD-4427-8E1D-B5D052E94F57}"/>
          </ac:graphicFrameMkLst>
        </pc:graphicFrameChg>
      </pc:sldChg>
      <pc:sldChg chg="add del">
        <pc:chgData name="Vibhav Singh (Dr.)" userId="S::vibhav.singh@nmims.edu::e3b249d6-c9dd-44e5-98cf-7150aac38eb3" providerId="AD" clId="Web-{333B4058-10AD-A0DB-4829-3E2468E40ED7}" dt="2022-02-27T13:07:16.607" v="68"/>
        <pc:sldMkLst>
          <pc:docMk/>
          <pc:sldMk cId="330410714" sldId="292"/>
        </pc:sldMkLst>
      </pc:sldChg>
      <pc:sldChg chg="add del">
        <pc:chgData name="Vibhav Singh (Dr.)" userId="S::vibhav.singh@nmims.edu::e3b249d6-c9dd-44e5-98cf-7150aac38eb3" providerId="AD" clId="Web-{333B4058-10AD-A0DB-4829-3E2468E40ED7}" dt="2022-02-27T13:07:51.404" v="77"/>
        <pc:sldMkLst>
          <pc:docMk/>
          <pc:sldMk cId="726183893" sldId="293"/>
        </pc:sldMkLst>
      </pc:sldChg>
      <pc:sldChg chg="add del">
        <pc:chgData name="Vibhav Singh (Dr.)" userId="S::vibhav.singh@nmims.edu::e3b249d6-c9dd-44e5-98cf-7150aac38eb3" providerId="AD" clId="Web-{333B4058-10AD-A0DB-4829-3E2468E40ED7}" dt="2022-02-27T13:07:16.591" v="67"/>
        <pc:sldMkLst>
          <pc:docMk/>
          <pc:sldMk cId="1100119178" sldId="293"/>
        </pc:sldMkLst>
      </pc:sldChg>
      <pc:sldChg chg="modSp new">
        <pc:chgData name="Vibhav Singh (Dr.)" userId="S::vibhav.singh@nmims.edu::e3b249d6-c9dd-44e5-98cf-7150aac38eb3" providerId="AD" clId="Web-{333B4058-10AD-A0DB-4829-3E2468E40ED7}" dt="2022-02-27T13:09:15.578" v="113" actId="20577"/>
        <pc:sldMkLst>
          <pc:docMk/>
          <pc:sldMk cId="2857191007" sldId="293"/>
        </pc:sldMkLst>
        <pc:spChg chg="mod">
          <ac:chgData name="Vibhav Singh (Dr.)" userId="S::vibhav.singh@nmims.edu::e3b249d6-c9dd-44e5-98cf-7150aac38eb3" providerId="AD" clId="Web-{333B4058-10AD-A0DB-4829-3E2468E40ED7}" dt="2022-02-27T13:09:15.578" v="113" actId="20577"/>
          <ac:spMkLst>
            <pc:docMk/>
            <pc:sldMk cId="2857191007" sldId="293"/>
            <ac:spMk id="2" creationId="{6F41C1C3-B8C4-46E2-8E7D-07335DF78926}"/>
          </ac:spMkLst>
        </pc:spChg>
        <pc:spChg chg="mod">
          <ac:chgData name="Vibhav Singh (Dr.)" userId="S::vibhav.singh@nmims.edu::e3b249d6-c9dd-44e5-98cf-7150aac38eb3" providerId="AD" clId="Web-{333B4058-10AD-A0DB-4829-3E2468E40ED7}" dt="2022-02-27T13:08:43.546" v="108" actId="20577"/>
          <ac:spMkLst>
            <pc:docMk/>
            <pc:sldMk cId="2857191007" sldId="293"/>
            <ac:spMk id="3" creationId="{9BD5A6DC-7471-4995-86AD-D5C19FD224B8}"/>
          </ac:spMkLst>
        </pc:spChg>
      </pc:sldChg>
      <pc:sldChg chg="modSp new">
        <pc:chgData name="Vibhav Singh (Dr.)" userId="S::vibhav.singh@nmims.edu::e3b249d6-c9dd-44e5-98cf-7150aac38eb3" providerId="AD" clId="Web-{333B4058-10AD-A0DB-4829-3E2468E40ED7}" dt="2022-02-27T13:09:29.187" v="115" actId="20577"/>
        <pc:sldMkLst>
          <pc:docMk/>
          <pc:sldMk cId="1064106893" sldId="294"/>
        </pc:sldMkLst>
        <pc:spChg chg="mod">
          <ac:chgData name="Vibhav Singh (Dr.)" userId="S::vibhav.singh@nmims.edu::e3b249d6-c9dd-44e5-98cf-7150aac38eb3" providerId="AD" clId="Web-{333B4058-10AD-A0DB-4829-3E2468E40ED7}" dt="2022-02-27T13:09:29.187" v="115" actId="20577"/>
          <ac:spMkLst>
            <pc:docMk/>
            <pc:sldMk cId="1064106893" sldId="294"/>
            <ac:spMk id="2" creationId="{2454848D-2FE5-4F71-85EC-CB6A32D30899}"/>
          </ac:spMkLst>
        </pc:spChg>
        <pc:spChg chg="mod">
          <ac:chgData name="Vibhav Singh (Dr.)" userId="S::vibhav.singh@nmims.edu::e3b249d6-c9dd-44e5-98cf-7150aac38eb3" providerId="AD" clId="Web-{333B4058-10AD-A0DB-4829-3E2468E40ED7}" dt="2022-02-27T13:09:05.765" v="111" actId="20577"/>
          <ac:spMkLst>
            <pc:docMk/>
            <pc:sldMk cId="1064106893" sldId="294"/>
            <ac:spMk id="3" creationId="{471FF55F-FCFE-46E6-9B03-752446944613}"/>
          </ac:spMkLst>
        </pc:spChg>
      </pc:sldChg>
      <pc:sldChg chg="add del">
        <pc:chgData name="Vibhav Singh (Dr.)" userId="S::vibhav.singh@nmims.edu::e3b249d6-c9dd-44e5-98cf-7150aac38eb3" providerId="AD" clId="Web-{333B4058-10AD-A0DB-4829-3E2468E40ED7}" dt="2022-02-27T13:07:51.389" v="76"/>
        <pc:sldMkLst>
          <pc:docMk/>
          <pc:sldMk cId="2583433657" sldId="294"/>
        </pc:sldMkLst>
      </pc:sldChg>
      <pc:sldChg chg="add del">
        <pc:chgData name="Vibhav Singh (Dr.)" userId="S::vibhav.singh@nmims.edu::e3b249d6-c9dd-44e5-98cf-7150aac38eb3" providerId="AD" clId="Web-{333B4058-10AD-A0DB-4829-3E2468E40ED7}" dt="2022-02-27T13:07:16.591" v="66"/>
        <pc:sldMkLst>
          <pc:docMk/>
          <pc:sldMk cId="3720748093" sldId="294"/>
        </pc:sldMkLst>
      </pc:sldChg>
      <pc:sldChg chg="add del">
        <pc:chgData name="Vibhav Singh (Dr.)" userId="S::vibhav.singh@nmims.edu::e3b249d6-c9dd-44e5-98cf-7150aac38eb3" providerId="AD" clId="Web-{333B4058-10AD-A0DB-4829-3E2468E40ED7}" dt="2022-02-27T13:07:51.389" v="75"/>
        <pc:sldMkLst>
          <pc:docMk/>
          <pc:sldMk cId="832095191" sldId="295"/>
        </pc:sldMkLst>
      </pc:sldChg>
      <pc:sldChg chg="addSp delSp add del">
        <pc:chgData name="Vibhav Singh (Dr.)" userId="S::vibhav.singh@nmims.edu::e3b249d6-c9dd-44e5-98cf-7150aac38eb3" providerId="AD" clId="Web-{333B4058-10AD-A0DB-4829-3E2468E40ED7}" dt="2022-02-27T13:07:16.591" v="65"/>
        <pc:sldMkLst>
          <pc:docMk/>
          <pc:sldMk cId="2638247900" sldId="295"/>
        </pc:sldMkLst>
        <pc:spChg chg="add del">
          <ac:chgData name="Vibhav Singh (Dr.)" userId="S::vibhav.singh@nmims.edu::e3b249d6-c9dd-44e5-98cf-7150aac38eb3" providerId="AD" clId="Web-{333B4058-10AD-A0DB-4829-3E2468E40ED7}" dt="2022-02-27T13:07:13.747" v="64"/>
          <ac:spMkLst>
            <pc:docMk/>
            <pc:sldMk cId="2638247900" sldId="295"/>
            <ac:spMk id="4" creationId="{F21D6A03-64FC-4A88-9B02-180328186B54}"/>
          </ac:spMkLst>
        </pc:spChg>
      </pc:sldChg>
      <pc:sldChg chg="addSp delSp modSp new">
        <pc:chgData name="Vibhav Singh (Dr.)" userId="S::vibhav.singh@nmims.edu::e3b249d6-c9dd-44e5-98cf-7150aac38eb3" providerId="AD" clId="Web-{333B4058-10AD-A0DB-4829-3E2468E40ED7}" dt="2022-02-27T13:11:43.988" v="135" actId="20577"/>
        <pc:sldMkLst>
          <pc:docMk/>
          <pc:sldMk cId="3030132232" sldId="295"/>
        </pc:sldMkLst>
        <pc:spChg chg="mod">
          <ac:chgData name="Vibhav Singh (Dr.)" userId="S::vibhav.singh@nmims.edu::e3b249d6-c9dd-44e5-98cf-7150aac38eb3" providerId="AD" clId="Web-{333B4058-10AD-A0DB-4829-3E2468E40ED7}" dt="2022-02-27T13:11:43.988" v="135" actId="20577"/>
          <ac:spMkLst>
            <pc:docMk/>
            <pc:sldMk cId="3030132232" sldId="295"/>
            <ac:spMk id="2" creationId="{4741D5A1-24A3-4454-AD2F-1200CCFBED08}"/>
          </ac:spMkLst>
        </pc:spChg>
        <pc:spChg chg="del">
          <ac:chgData name="Vibhav Singh (Dr.)" userId="S::vibhav.singh@nmims.edu::e3b249d6-c9dd-44e5-98cf-7150aac38eb3" providerId="AD" clId="Web-{333B4058-10AD-A0DB-4829-3E2468E40ED7}" dt="2022-02-27T13:10:59.799" v="117"/>
          <ac:spMkLst>
            <pc:docMk/>
            <pc:sldMk cId="3030132232" sldId="295"/>
            <ac:spMk id="3" creationId="{421DA3B1-AE45-4B1F-9A13-F93D14A6ECBA}"/>
          </ac:spMkLst>
        </pc:spChg>
        <pc:spChg chg="add mod">
          <ac:chgData name="Vibhav Singh (Dr.)" userId="S::vibhav.singh@nmims.edu::e3b249d6-c9dd-44e5-98cf-7150aac38eb3" providerId="AD" clId="Web-{333B4058-10AD-A0DB-4829-3E2468E40ED7}" dt="2022-02-27T13:11:26.331" v="122" actId="1076"/>
          <ac:spMkLst>
            <pc:docMk/>
            <pc:sldMk cId="3030132232" sldId="295"/>
            <ac:spMk id="8" creationId="{0CA8D636-6EF3-4BE6-B80A-0AB4FBC61B1E}"/>
          </ac:spMkLst>
        </pc:spChg>
        <pc:graphicFrameChg chg="add mod ord modGraphic">
          <ac:chgData name="Vibhav Singh (Dr.)" userId="S::vibhav.singh@nmims.edu::e3b249d6-c9dd-44e5-98cf-7150aac38eb3" providerId="AD" clId="Web-{333B4058-10AD-A0DB-4829-3E2468E40ED7}" dt="2022-02-27T13:11:08.471" v="118" actId="1076"/>
          <ac:graphicFrameMkLst>
            <pc:docMk/>
            <pc:sldMk cId="3030132232" sldId="295"/>
            <ac:graphicFrameMk id="5" creationId="{38256437-0970-420A-9830-A843E1A27B07}"/>
          </ac:graphicFrameMkLst>
        </pc:graphicFrameChg>
        <pc:graphicFrameChg chg="add del mod">
          <ac:chgData name="Vibhav Singh (Dr.)" userId="S::vibhav.singh@nmims.edu::e3b249d6-c9dd-44e5-98cf-7150aac38eb3" providerId="AD" clId="Web-{333B4058-10AD-A0DB-4829-3E2468E40ED7}" dt="2022-02-27T13:11:11.315" v="120"/>
          <ac:graphicFrameMkLst>
            <pc:docMk/>
            <pc:sldMk cId="3030132232" sldId="295"/>
            <ac:graphicFrameMk id="7" creationId="{3EBE9C81-418A-481C-91D6-B44CF24F11C9}"/>
          </ac:graphicFrameMkLst>
        </pc:graphicFrameChg>
      </pc:sldChg>
      <pc:sldChg chg="add del">
        <pc:chgData name="Vibhav Singh (Dr.)" userId="S::vibhav.singh@nmims.edu::e3b249d6-c9dd-44e5-98cf-7150aac38eb3" providerId="AD" clId="Web-{333B4058-10AD-A0DB-4829-3E2468E40ED7}" dt="2022-02-27T13:07:51.389" v="74"/>
        <pc:sldMkLst>
          <pc:docMk/>
          <pc:sldMk cId="486804154" sldId="296"/>
        </pc:sldMkLst>
      </pc:sldChg>
      <pc:sldMasterChg chg="add del addSldLayout delSldLayout">
        <pc:chgData name="Vibhav Singh (Dr.)" userId="S::vibhav.singh@nmims.edu::e3b249d6-c9dd-44e5-98cf-7150aac38eb3" providerId="AD" clId="Web-{333B4058-10AD-A0DB-4829-3E2468E40ED7}" dt="2022-02-27T13:07:51.404" v="77"/>
        <pc:sldMasterMkLst>
          <pc:docMk/>
          <pc:sldMasterMk cId="3691570016" sldId="2147483648"/>
        </pc:sldMasterMkLst>
        <pc:sldLayoutChg chg="add del">
          <pc:chgData name="Vibhav Singh (Dr.)" userId="S::vibhav.singh@nmims.edu::e3b249d6-c9dd-44e5-98cf-7150aac38eb3" providerId="AD" clId="Web-{333B4058-10AD-A0DB-4829-3E2468E40ED7}" dt="2022-02-27T13:07:51.404" v="77"/>
          <pc:sldLayoutMkLst>
            <pc:docMk/>
            <pc:sldMasterMk cId="3691570016" sldId="2147483648"/>
            <pc:sldLayoutMk cId="887980693" sldId="2147483649"/>
          </pc:sldLayoutMkLst>
        </pc:sldLayoutChg>
        <pc:sldLayoutChg chg="add del">
          <pc:chgData name="Vibhav Singh (Dr.)" userId="S::vibhav.singh@nmims.edu::e3b249d6-c9dd-44e5-98cf-7150aac38eb3" providerId="AD" clId="Web-{333B4058-10AD-A0DB-4829-3E2468E40ED7}" dt="2022-02-27T13:07:51.404" v="77"/>
          <pc:sldLayoutMkLst>
            <pc:docMk/>
            <pc:sldMasterMk cId="3691570016" sldId="2147483648"/>
            <pc:sldLayoutMk cId="1210909346" sldId="2147483650"/>
          </pc:sldLayoutMkLst>
        </pc:sldLayoutChg>
        <pc:sldLayoutChg chg="add del">
          <pc:chgData name="Vibhav Singh (Dr.)" userId="S::vibhav.singh@nmims.edu::e3b249d6-c9dd-44e5-98cf-7150aac38eb3" providerId="AD" clId="Web-{333B4058-10AD-A0DB-4829-3E2468E40ED7}" dt="2022-02-27T13:07:51.404" v="77"/>
          <pc:sldLayoutMkLst>
            <pc:docMk/>
            <pc:sldMasterMk cId="3691570016" sldId="2147483648"/>
            <pc:sldLayoutMk cId="3754704184" sldId="2147483651"/>
          </pc:sldLayoutMkLst>
        </pc:sldLayoutChg>
        <pc:sldLayoutChg chg="add del">
          <pc:chgData name="Vibhav Singh (Dr.)" userId="S::vibhav.singh@nmims.edu::e3b249d6-c9dd-44e5-98cf-7150aac38eb3" providerId="AD" clId="Web-{333B4058-10AD-A0DB-4829-3E2468E40ED7}" dt="2022-02-27T13:07:51.404" v="77"/>
          <pc:sldLayoutMkLst>
            <pc:docMk/>
            <pc:sldMasterMk cId="3691570016" sldId="2147483648"/>
            <pc:sldLayoutMk cId="1855126593" sldId="2147483654"/>
          </pc:sldLayoutMkLst>
        </pc:sldLayoutChg>
        <pc:sldLayoutChg chg="add del">
          <pc:chgData name="Vibhav Singh (Dr.)" userId="S::vibhav.singh@nmims.edu::e3b249d6-c9dd-44e5-98cf-7150aac38eb3" providerId="AD" clId="Web-{333B4058-10AD-A0DB-4829-3E2468E40ED7}" dt="2022-02-27T13:07:51.404" v="77"/>
          <pc:sldLayoutMkLst>
            <pc:docMk/>
            <pc:sldMasterMk cId="3691570016" sldId="2147483648"/>
            <pc:sldLayoutMk cId="3711136687" sldId="2147483655"/>
          </pc:sldLayoutMkLst>
        </pc:sldLayoutChg>
        <pc:sldLayoutChg chg="add del">
          <pc:chgData name="Vibhav Singh (Dr.)" userId="S::vibhav.singh@nmims.edu::e3b249d6-c9dd-44e5-98cf-7150aac38eb3" providerId="AD" clId="Web-{333B4058-10AD-A0DB-4829-3E2468E40ED7}" dt="2022-02-27T13:07:51.404" v="77"/>
          <pc:sldLayoutMkLst>
            <pc:docMk/>
            <pc:sldMasterMk cId="3691570016" sldId="2147483648"/>
            <pc:sldLayoutMk cId="1152463018" sldId="2147483656"/>
          </pc:sldLayoutMkLst>
        </pc:sldLayoutChg>
        <pc:sldLayoutChg chg="add del">
          <pc:chgData name="Vibhav Singh (Dr.)" userId="S::vibhav.singh@nmims.edu::e3b249d6-c9dd-44e5-98cf-7150aac38eb3" providerId="AD" clId="Web-{333B4058-10AD-A0DB-4829-3E2468E40ED7}" dt="2022-02-27T13:07:51.404" v="77"/>
          <pc:sldLayoutMkLst>
            <pc:docMk/>
            <pc:sldMasterMk cId="3691570016" sldId="2147483648"/>
            <pc:sldLayoutMk cId="2981062836" sldId="2147483657"/>
          </pc:sldLayoutMkLst>
        </pc:sldLayoutChg>
        <pc:sldLayoutChg chg="add del">
          <pc:chgData name="Vibhav Singh (Dr.)" userId="S::vibhav.singh@nmims.edu::e3b249d6-c9dd-44e5-98cf-7150aac38eb3" providerId="AD" clId="Web-{333B4058-10AD-A0DB-4829-3E2468E40ED7}" dt="2022-02-27T13:07:51.404" v="77"/>
          <pc:sldLayoutMkLst>
            <pc:docMk/>
            <pc:sldMasterMk cId="3691570016" sldId="2147483648"/>
            <pc:sldLayoutMk cId="2203796096" sldId="2147483658"/>
          </pc:sldLayoutMkLst>
        </pc:sldLayoutChg>
        <pc:sldLayoutChg chg="add del">
          <pc:chgData name="Vibhav Singh (Dr.)" userId="S::vibhav.singh@nmims.edu::e3b249d6-c9dd-44e5-98cf-7150aac38eb3" providerId="AD" clId="Web-{333B4058-10AD-A0DB-4829-3E2468E40ED7}" dt="2022-02-27T13:07:51.404" v="77"/>
          <pc:sldLayoutMkLst>
            <pc:docMk/>
            <pc:sldMasterMk cId="3691570016" sldId="2147483648"/>
            <pc:sldLayoutMk cId="275200838" sldId="2147483659"/>
          </pc:sldLayoutMkLst>
        </pc:sldLayoutChg>
        <pc:sldLayoutChg chg="add del">
          <pc:chgData name="Vibhav Singh (Dr.)" userId="S::vibhav.singh@nmims.edu::e3b249d6-c9dd-44e5-98cf-7150aac38eb3" providerId="AD" clId="Web-{333B4058-10AD-A0DB-4829-3E2468E40ED7}" dt="2022-02-27T13:07:51.404" v="77"/>
          <pc:sldLayoutMkLst>
            <pc:docMk/>
            <pc:sldMasterMk cId="3691570016" sldId="2147483648"/>
            <pc:sldLayoutMk cId="3154799957" sldId="2147483660"/>
          </pc:sldLayoutMkLst>
        </pc:sldLayoutChg>
        <pc:sldLayoutChg chg="add del">
          <pc:chgData name="Vibhav Singh (Dr.)" userId="S::vibhav.singh@nmims.edu::e3b249d6-c9dd-44e5-98cf-7150aac38eb3" providerId="AD" clId="Web-{333B4058-10AD-A0DB-4829-3E2468E40ED7}" dt="2022-02-27T13:07:51.404" v="77"/>
          <pc:sldLayoutMkLst>
            <pc:docMk/>
            <pc:sldMasterMk cId="3691570016" sldId="2147483648"/>
            <pc:sldLayoutMk cId="0" sldId="2147483661"/>
          </pc:sldLayoutMkLst>
        </pc:sldLayoutChg>
        <pc:sldLayoutChg chg="add del">
          <pc:chgData name="Vibhav Singh (Dr.)" userId="S::vibhav.singh@nmims.edu::e3b249d6-c9dd-44e5-98cf-7150aac38eb3" providerId="AD" clId="Web-{333B4058-10AD-A0DB-4829-3E2468E40ED7}" dt="2022-02-27T13:07:51.404" v="77"/>
          <pc:sldLayoutMkLst>
            <pc:docMk/>
            <pc:sldMasterMk cId="3691570016" sldId="2147483648"/>
            <pc:sldLayoutMk cId="0" sldId="2147483662"/>
          </pc:sldLayoutMkLst>
        </pc:sldLayoutChg>
        <pc:sldLayoutChg chg="add del">
          <pc:chgData name="Vibhav Singh (Dr.)" userId="S::vibhav.singh@nmims.edu::e3b249d6-c9dd-44e5-98cf-7150aac38eb3" providerId="AD" clId="Web-{333B4058-10AD-A0DB-4829-3E2468E40ED7}" dt="2022-02-27T13:07:51.404" v="77"/>
          <pc:sldLayoutMkLst>
            <pc:docMk/>
            <pc:sldMasterMk cId="3691570016" sldId="2147483648"/>
            <pc:sldLayoutMk cId="1472941204" sldId="2147483663"/>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DE5532-857D-4B77-8851-D0389B5D287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2CAFC21D-335F-4C85-ABFB-3B8E297DDB58}">
      <dgm:prSet phldrT="[Text]"/>
      <dgm:spPr/>
      <dgm:t>
        <a:bodyPr/>
        <a:lstStyle/>
        <a:p>
          <a:r>
            <a:rPr lang="en-US" dirty="0" smtClean="0"/>
            <a:t>Roles</a:t>
          </a:r>
          <a:endParaRPr lang="en-US" dirty="0"/>
        </a:p>
      </dgm:t>
    </dgm:pt>
    <dgm:pt modelId="{BA7464C3-B4B5-41ED-9B54-1FE88501778E}" type="parTrans" cxnId="{434860E7-1000-4E57-B71D-99BF0A878330}">
      <dgm:prSet/>
      <dgm:spPr/>
      <dgm:t>
        <a:bodyPr/>
        <a:lstStyle/>
        <a:p>
          <a:endParaRPr lang="en-US"/>
        </a:p>
      </dgm:t>
    </dgm:pt>
    <dgm:pt modelId="{CDD1317C-30DF-4F68-843A-D63AEE5888FB}" type="sibTrans" cxnId="{434860E7-1000-4E57-B71D-99BF0A878330}">
      <dgm:prSet/>
      <dgm:spPr/>
      <dgm:t>
        <a:bodyPr/>
        <a:lstStyle/>
        <a:p>
          <a:endParaRPr lang="en-US"/>
        </a:p>
      </dgm:t>
    </dgm:pt>
    <dgm:pt modelId="{E88CA5E1-03FC-4A8E-B776-D9B45E93B788}">
      <dgm:prSet phldrT="[Text]"/>
      <dgm:spPr/>
      <dgm:t>
        <a:bodyPr/>
        <a:lstStyle/>
        <a:p>
          <a:r>
            <a:rPr lang="en-US" dirty="0" smtClean="0"/>
            <a:t>Norms</a:t>
          </a:r>
          <a:endParaRPr lang="en-US" dirty="0"/>
        </a:p>
      </dgm:t>
    </dgm:pt>
    <dgm:pt modelId="{2944A4AC-5EF5-4374-8633-D791356A4210}" type="parTrans" cxnId="{5420FA4C-A866-429B-965B-EECE82F7C93A}">
      <dgm:prSet/>
      <dgm:spPr/>
      <dgm:t>
        <a:bodyPr/>
        <a:lstStyle/>
        <a:p>
          <a:endParaRPr lang="en-US"/>
        </a:p>
      </dgm:t>
    </dgm:pt>
    <dgm:pt modelId="{0E27EF44-ACBE-43A9-A3EA-DEC0044EDADD}" type="sibTrans" cxnId="{5420FA4C-A866-429B-965B-EECE82F7C93A}">
      <dgm:prSet/>
      <dgm:spPr/>
      <dgm:t>
        <a:bodyPr/>
        <a:lstStyle/>
        <a:p>
          <a:endParaRPr lang="en-US"/>
        </a:p>
      </dgm:t>
    </dgm:pt>
    <dgm:pt modelId="{D52CC715-1E4C-4B7D-B36D-2811E693E7C6}">
      <dgm:prSet phldrT="[Text]"/>
      <dgm:spPr/>
      <dgm:t>
        <a:bodyPr/>
        <a:lstStyle/>
        <a:p>
          <a:r>
            <a:rPr lang="en-US" dirty="0" smtClean="0"/>
            <a:t>Status</a:t>
          </a:r>
          <a:endParaRPr lang="en-US" dirty="0"/>
        </a:p>
      </dgm:t>
    </dgm:pt>
    <dgm:pt modelId="{5A39FAA6-EF76-4A7F-A219-6A6776010185}" type="parTrans" cxnId="{914E0F20-68A2-4F8D-9E14-DEFCF031F4C2}">
      <dgm:prSet/>
      <dgm:spPr/>
      <dgm:t>
        <a:bodyPr/>
        <a:lstStyle/>
        <a:p>
          <a:endParaRPr lang="en-US"/>
        </a:p>
      </dgm:t>
    </dgm:pt>
    <dgm:pt modelId="{FA9B6F83-DBBC-4E39-98E3-715AE83CA1FD}" type="sibTrans" cxnId="{914E0F20-68A2-4F8D-9E14-DEFCF031F4C2}">
      <dgm:prSet/>
      <dgm:spPr/>
      <dgm:t>
        <a:bodyPr/>
        <a:lstStyle/>
        <a:p>
          <a:endParaRPr lang="en-US"/>
        </a:p>
      </dgm:t>
    </dgm:pt>
    <dgm:pt modelId="{D3D32E47-1150-4BF2-A164-9DEA64828C89}">
      <dgm:prSet phldrT="[Text]"/>
      <dgm:spPr/>
      <dgm:t>
        <a:bodyPr/>
        <a:lstStyle/>
        <a:p>
          <a:r>
            <a:rPr lang="en-US" dirty="0" smtClean="0"/>
            <a:t>Cohesiveness </a:t>
          </a:r>
          <a:endParaRPr lang="en-US" dirty="0"/>
        </a:p>
      </dgm:t>
    </dgm:pt>
    <dgm:pt modelId="{2D6C3F73-31B3-4973-ACF8-C7B996E69041}" type="parTrans" cxnId="{D423512D-A307-43E5-82AC-5C19D84F309B}">
      <dgm:prSet/>
      <dgm:spPr/>
      <dgm:t>
        <a:bodyPr/>
        <a:lstStyle/>
        <a:p>
          <a:endParaRPr lang="en-US"/>
        </a:p>
      </dgm:t>
    </dgm:pt>
    <dgm:pt modelId="{64387D5B-2558-453E-B271-B02F6AE0C9F4}" type="sibTrans" cxnId="{D423512D-A307-43E5-82AC-5C19D84F309B}">
      <dgm:prSet/>
      <dgm:spPr/>
      <dgm:t>
        <a:bodyPr/>
        <a:lstStyle/>
        <a:p>
          <a:endParaRPr lang="en-US"/>
        </a:p>
      </dgm:t>
    </dgm:pt>
    <dgm:pt modelId="{55D11036-5325-4F80-9247-83A99EED5E36}">
      <dgm:prSet phldrT="[Text]"/>
      <dgm:spPr/>
      <dgm:t>
        <a:bodyPr/>
        <a:lstStyle/>
        <a:p>
          <a:r>
            <a:rPr lang="en-US" dirty="0" smtClean="0"/>
            <a:t>Diversity</a:t>
          </a:r>
          <a:endParaRPr lang="en-US" dirty="0"/>
        </a:p>
      </dgm:t>
    </dgm:pt>
    <dgm:pt modelId="{EFC6EDFF-8773-4D1B-BDD0-89243C2E021B}" type="parTrans" cxnId="{488990E8-2FC8-456A-8B06-4029608FBAA1}">
      <dgm:prSet/>
      <dgm:spPr/>
      <dgm:t>
        <a:bodyPr/>
        <a:lstStyle/>
        <a:p>
          <a:endParaRPr lang="en-US"/>
        </a:p>
      </dgm:t>
    </dgm:pt>
    <dgm:pt modelId="{9C6A08FF-DE8A-42D0-9C26-0C49414127C0}" type="sibTrans" cxnId="{488990E8-2FC8-456A-8B06-4029608FBAA1}">
      <dgm:prSet/>
      <dgm:spPr/>
      <dgm:t>
        <a:bodyPr/>
        <a:lstStyle/>
        <a:p>
          <a:endParaRPr lang="en-US"/>
        </a:p>
      </dgm:t>
    </dgm:pt>
    <dgm:pt modelId="{72C91B6D-4D13-4678-BE1C-B75B271835DC}" type="pres">
      <dgm:prSet presAssocID="{E5DE5532-857D-4B77-8851-D0389B5D2877}" presName="diagram" presStyleCnt="0">
        <dgm:presLayoutVars>
          <dgm:dir/>
          <dgm:resizeHandles val="exact"/>
        </dgm:presLayoutVars>
      </dgm:prSet>
      <dgm:spPr/>
      <dgm:t>
        <a:bodyPr/>
        <a:lstStyle/>
        <a:p>
          <a:endParaRPr lang="en-US"/>
        </a:p>
      </dgm:t>
    </dgm:pt>
    <dgm:pt modelId="{22C29BD8-9ECD-4071-A8D8-392CA537A27F}" type="pres">
      <dgm:prSet presAssocID="{2CAFC21D-335F-4C85-ABFB-3B8E297DDB58}" presName="node" presStyleLbl="node1" presStyleIdx="0" presStyleCnt="5">
        <dgm:presLayoutVars>
          <dgm:bulletEnabled val="1"/>
        </dgm:presLayoutVars>
      </dgm:prSet>
      <dgm:spPr/>
      <dgm:t>
        <a:bodyPr/>
        <a:lstStyle/>
        <a:p>
          <a:endParaRPr lang="en-US"/>
        </a:p>
      </dgm:t>
    </dgm:pt>
    <dgm:pt modelId="{C13C23B4-C66A-4B2A-85A1-954247F43723}" type="pres">
      <dgm:prSet presAssocID="{CDD1317C-30DF-4F68-843A-D63AEE5888FB}" presName="sibTrans" presStyleCnt="0"/>
      <dgm:spPr/>
    </dgm:pt>
    <dgm:pt modelId="{4DB4A8C5-BDA4-47F6-AC59-E9F8410F2AE0}" type="pres">
      <dgm:prSet presAssocID="{E88CA5E1-03FC-4A8E-B776-D9B45E93B788}" presName="node" presStyleLbl="node1" presStyleIdx="1" presStyleCnt="5">
        <dgm:presLayoutVars>
          <dgm:bulletEnabled val="1"/>
        </dgm:presLayoutVars>
      </dgm:prSet>
      <dgm:spPr/>
      <dgm:t>
        <a:bodyPr/>
        <a:lstStyle/>
        <a:p>
          <a:endParaRPr lang="en-US"/>
        </a:p>
      </dgm:t>
    </dgm:pt>
    <dgm:pt modelId="{A03192DB-577D-4257-81BF-5607B40D18A8}" type="pres">
      <dgm:prSet presAssocID="{0E27EF44-ACBE-43A9-A3EA-DEC0044EDADD}" presName="sibTrans" presStyleCnt="0"/>
      <dgm:spPr/>
    </dgm:pt>
    <dgm:pt modelId="{84325008-B96E-4C37-9E10-4EDF8AD248F1}" type="pres">
      <dgm:prSet presAssocID="{D52CC715-1E4C-4B7D-B36D-2811E693E7C6}" presName="node" presStyleLbl="node1" presStyleIdx="2" presStyleCnt="5">
        <dgm:presLayoutVars>
          <dgm:bulletEnabled val="1"/>
        </dgm:presLayoutVars>
      </dgm:prSet>
      <dgm:spPr/>
      <dgm:t>
        <a:bodyPr/>
        <a:lstStyle/>
        <a:p>
          <a:endParaRPr lang="en-US"/>
        </a:p>
      </dgm:t>
    </dgm:pt>
    <dgm:pt modelId="{146EAFD5-3E7D-4191-B208-63B87B736EEB}" type="pres">
      <dgm:prSet presAssocID="{FA9B6F83-DBBC-4E39-98E3-715AE83CA1FD}" presName="sibTrans" presStyleCnt="0"/>
      <dgm:spPr/>
    </dgm:pt>
    <dgm:pt modelId="{B6686131-8E0E-4803-85A5-ABABA8610BC2}" type="pres">
      <dgm:prSet presAssocID="{D3D32E47-1150-4BF2-A164-9DEA64828C89}" presName="node" presStyleLbl="node1" presStyleIdx="3" presStyleCnt="5">
        <dgm:presLayoutVars>
          <dgm:bulletEnabled val="1"/>
        </dgm:presLayoutVars>
      </dgm:prSet>
      <dgm:spPr/>
      <dgm:t>
        <a:bodyPr/>
        <a:lstStyle/>
        <a:p>
          <a:endParaRPr lang="en-US"/>
        </a:p>
      </dgm:t>
    </dgm:pt>
    <dgm:pt modelId="{3CBACFED-D46C-44F2-8101-A5BB04E645A0}" type="pres">
      <dgm:prSet presAssocID="{64387D5B-2558-453E-B271-B02F6AE0C9F4}" presName="sibTrans" presStyleCnt="0"/>
      <dgm:spPr/>
    </dgm:pt>
    <dgm:pt modelId="{A546DAA6-D74E-4D8E-A30C-F070A3EEBAAE}" type="pres">
      <dgm:prSet presAssocID="{55D11036-5325-4F80-9247-83A99EED5E36}" presName="node" presStyleLbl="node1" presStyleIdx="4" presStyleCnt="5">
        <dgm:presLayoutVars>
          <dgm:bulletEnabled val="1"/>
        </dgm:presLayoutVars>
      </dgm:prSet>
      <dgm:spPr/>
      <dgm:t>
        <a:bodyPr/>
        <a:lstStyle/>
        <a:p>
          <a:endParaRPr lang="en-US"/>
        </a:p>
      </dgm:t>
    </dgm:pt>
  </dgm:ptLst>
  <dgm:cxnLst>
    <dgm:cxn modelId="{488990E8-2FC8-456A-8B06-4029608FBAA1}" srcId="{E5DE5532-857D-4B77-8851-D0389B5D2877}" destId="{55D11036-5325-4F80-9247-83A99EED5E36}" srcOrd="4" destOrd="0" parTransId="{EFC6EDFF-8773-4D1B-BDD0-89243C2E021B}" sibTransId="{9C6A08FF-DE8A-42D0-9C26-0C49414127C0}"/>
    <dgm:cxn modelId="{D423512D-A307-43E5-82AC-5C19D84F309B}" srcId="{E5DE5532-857D-4B77-8851-D0389B5D2877}" destId="{D3D32E47-1150-4BF2-A164-9DEA64828C89}" srcOrd="3" destOrd="0" parTransId="{2D6C3F73-31B3-4973-ACF8-C7B996E69041}" sibTransId="{64387D5B-2558-453E-B271-B02F6AE0C9F4}"/>
    <dgm:cxn modelId="{434860E7-1000-4E57-B71D-99BF0A878330}" srcId="{E5DE5532-857D-4B77-8851-D0389B5D2877}" destId="{2CAFC21D-335F-4C85-ABFB-3B8E297DDB58}" srcOrd="0" destOrd="0" parTransId="{BA7464C3-B4B5-41ED-9B54-1FE88501778E}" sibTransId="{CDD1317C-30DF-4F68-843A-D63AEE5888FB}"/>
    <dgm:cxn modelId="{94417051-CC15-4164-A7AC-EE8B81679EA4}" type="presOf" srcId="{2CAFC21D-335F-4C85-ABFB-3B8E297DDB58}" destId="{22C29BD8-9ECD-4071-A8D8-392CA537A27F}" srcOrd="0" destOrd="0" presId="urn:microsoft.com/office/officeart/2005/8/layout/default"/>
    <dgm:cxn modelId="{6FE398FD-A90A-40F6-8FAA-2BA5D905A268}" type="presOf" srcId="{55D11036-5325-4F80-9247-83A99EED5E36}" destId="{A546DAA6-D74E-4D8E-A30C-F070A3EEBAAE}" srcOrd="0" destOrd="0" presId="urn:microsoft.com/office/officeart/2005/8/layout/default"/>
    <dgm:cxn modelId="{D8AD2E43-991A-4AB5-BB86-E21014B26AB3}" type="presOf" srcId="{D52CC715-1E4C-4B7D-B36D-2811E693E7C6}" destId="{84325008-B96E-4C37-9E10-4EDF8AD248F1}" srcOrd="0" destOrd="0" presId="urn:microsoft.com/office/officeart/2005/8/layout/default"/>
    <dgm:cxn modelId="{914E0F20-68A2-4F8D-9E14-DEFCF031F4C2}" srcId="{E5DE5532-857D-4B77-8851-D0389B5D2877}" destId="{D52CC715-1E4C-4B7D-B36D-2811E693E7C6}" srcOrd="2" destOrd="0" parTransId="{5A39FAA6-EF76-4A7F-A219-6A6776010185}" sibTransId="{FA9B6F83-DBBC-4E39-98E3-715AE83CA1FD}"/>
    <dgm:cxn modelId="{DC41CB75-5003-45FC-AF87-5C536E627132}" type="presOf" srcId="{E5DE5532-857D-4B77-8851-D0389B5D2877}" destId="{72C91B6D-4D13-4678-BE1C-B75B271835DC}" srcOrd="0" destOrd="0" presId="urn:microsoft.com/office/officeart/2005/8/layout/default"/>
    <dgm:cxn modelId="{5420FA4C-A866-429B-965B-EECE82F7C93A}" srcId="{E5DE5532-857D-4B77-8851-D0389B5D2877}" destId="{E88CA5E1-03FC-4A8E-B776-D9B45E93B788}" srcOrd="1" destOrd="0" parTransId="{2944A4AC-5EF5-4374-8633-D791356A4210}" sibTransId="{0E27EF44-ACBE-43A9-A3EA-DEC0044EDADD}"/>
    <dgm:cxn modelId="{5FDB6DB3-1CAE-4AB3-9BBE-579588B444BA}" type="presOf" srcId="{E88CA5E1-03FC-4A8E-B776-D9B45E93B788}" destId="{4DB4A8C5-BDA4-47F6-AC59-E9F8410F2AE0}" srcOrd="0" destOrd="0" presId="urn:microsoft.com/office/officeart/2005/8/layout/default"/>
    <dgm:cxn modelId="{7FC55708-EBCE-4F02-BCED-2BAE2742DB85}" type="presOf" srcId="{D3D32E47-1150-4BF2-A164-9DEA64828C89}" destId="{B6686131-8E0E-4803-85A5-ABABA8610BC2}" srcOrd="0" destOrd="0" presId="urn:microsoft.com/office/officeart/2005/8/layout/default"/>
    <dgm:cxn modelId="{E87343E8-3201-413F-AEDE-E59117CABCCA}" type="presParOf" srcId="{72C91B6D-4D13-4678-BE1C-B75B271835DC}" destId="{22C29BD8-9ECD-4071-A8D8-392CA537A27F}" srcOrd="0" destOrd="0" presId="urn:microsoft.com/office/officeart/2005/8/layout/default"/>
    <dgm:cxn modelId="{6ADE1200-9FD6-432E-AB0F-EBF72519273A}" type="presParOf" srcId="{72C91B6D-4D13-4678-BE1C-B75B271835DC}" destId="{C13C23B4-C66A-4B2A-85A1-954247F43723}" srcOrd="1" destOrd="0" presId="urn:microsoft.com/office/officeart/2005/8/layout/default"/>
    <dgm:cxn modelId="{5FB0DDDB-0A94-4BEA-B04B-A9ED2DC3AFD3}" type="presParOf" srcId="{72C91B6D-4D13-4678-BE1C-B75B271835DC}" destId="{4DB4A8C5-BDA4-47F6-AC59-E9F8410F2AE0}" srcOrd="2" destOrd="0" presId="urn:microsoft.com/office/officeart/2005/8/layout/default"/>
    <dgm:cxn modelId="{1EB236C9-6B68-460D-8470-D992D43A4096}" type="presParOf" srcId="{72C91B6D-4D13-4678-BE1C-B75B271835DC}" destId="{A03192DB-577D-4257-81BF-5607B40D18A8}" srcOrd="3" destOrd="0" presId="urn:microsoft.com/office/officeart/2005/8/layout/default"/>
    <dgm:cxn modelId="{54A7F3F4-AFC1-4DF8-91A2-175C9D978716}" type="presParOf" srcId="{72C91B6D-4D13-4678-BE1C-B75B271835DC}" destId="{84325008-B96E-4C37-9E10-4EDF8AD248F1}" srcOrd="4" destOrd="0" presId="urn:microsoft.com/office/officeart/2005/8/layout/default"/>
    <dgm:cxn modelId="{4FECF390-B885-4014-BD4B-59662358761B}" type="presParOf" srcId="{72C91B6D-4D13-4678-BE1C-B75B271835DC}" destId="{146EAFD5-3E7D-4191-B208-63B87B736EEB}" srcOrd="5" destOrd="0" presId="urn:microsoft.com/office/officeart/2005/8/layout/default"/>
    <dgm:cxn modelId="{6CDBDA16-DD58-4DF9-A05D-916BA1836361}" type="presParOf" srcId="{72C91B6D-4D13-4678-BE1C-B75B271835DC}" destId="{B6686131-8E0E-4803-85A5-ABABA8610BC2}" srcOrd="6" destOrd="0" presId="urn:microsoft.com/office/officeart/2005/8/layout/default"/>
    <dgm:cxn modelId="{5B4A4FD5-5F38-4D5A-809D-4D8E9E2E4B68}" type="presParOf" srcId="{72C91B6D-4D13-4678-BE1C-B75B271835DC}" destId="{3CBACFED-D46C-44F2-8101-A5BB04E645A0}" srcOrd="7" destOrd="0" presId="urn:microsoft.com/office/officeart/2005/8/layout/default"/>
    <dgm:cxn modelId="{56AD97DE-10CC-4468-BDB8-29EE2A966C0A}" type="presParOf" srcId="{72C91B6D-4D13-4678-BE1C-B75B271835DC}" destId="{A546DAA6-D74E-4D8E-A30C-F070A3EEBAAE}"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C29BD8-9ECD-4071-A8D8-392CA537A27F}">
      <dsp:nvSpPr>
        <dsp:cNvPr id="0" name=""/>
        <dsp:cNvSpPr/>
      </dsp:nvSpPr>
      <dsp:spPr>
        <a:xfrm>
          <a:off x="1062641" y="2357"/>
          <a:ext cx="2089346" cy="125360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Roles</a:t>
          </a:r>
          <a:endParaRPr lang="en-US" sz="2800" kern="1200" dirty="0"/>
        </a:p>
      </dsp:txBody>
      <dsp:txXfrm>
        <a:off x="1062641" y="2357"/>
        <a:ext cx="2089346" cy="1253607"/>
      </dsp:txXfrm>
    </dsp:sp>
    <dsp:sp modelId="{4DB4A8C5-BDA4-47F6-AC59-E9F8410F2AE0}">
      <dsp:nvSpPr>
        <dsp:cNvPr id="0" name=""/>
        <dsp:cNvSpPr/>
      </dsp:nvSpPr>
      <dsp:spPr>
        <a:xfrm>
          <a:off x="3360922" y="2357"/>
          <a:ext cx="2089346" cy="125360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Norms</a:t>
          </a:r>
          <a:endParaRPr lang="en-US" sz="2800" kern="1200" dirty="0"/>
        </a:p>
      </dsp:txBody>
      <dsp:txXfrm>
        <a:off x="3360922" y="2357"/>
        <a:ext cx="2089346" cy="1253607"/>
      </dsp:txXfrm>
    </dsp:sp>
    <dsp:sp modelId="{84325008-B96E-4C37-9E10-4EDF8AD248F1}">
      <dsp:nvSpPr>
        <dsp:cNvPr id="0" name=""/>
        <dsp:cNvSpPr/>
      </dsp:nvSpPr>
      <dsp:spPr>
        <a:xfrm>
          <a:off x="1062641" y="1464900"/>
          <a:ext cx="2089346" cy="125360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Status</a:t>
          </a:r>
          <a:endParaRPr lang="en-US" sz="2800" kern="1200" dirty="0"/>
        </a:p>
      </dsp:txBody>
      <dsp:txXfrm>
        <a:off x="1062641" y="1464900"/>
        <a:ext cx="2089346" cy="1253607"/>
      </dsp:txXfrm>
    </dsp:sp>
    <dsp:sp modelId="{B6686131-8E0E-4803-85A5-ABABA8610BC2}">
      <dsp:nvSpPr>
        <dsp:cNvPr id="0" name=""/>
        <dsp:cNvSpPr/>
      </dsp:nvSpPr>
      <dsp:spPr>
        <a:xfrm>
          <a:off x="3360922" y="1464900"/>
          <a:ext cx="2089346" cy="125360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Cohesiveness </a:t>
          </a:r>
          <a:endParaRPr lang="en-US" sz="2800" kern="1200" dirty="0"/>
        </a:p>
      </dsp:txBody>
      <dsp:txXfrm>
        <a:off x="3360922" y="1464900"/>
        <a:ext cx="2089346" cy="1253607"/>
      </dsp:txXfrm>
    </dsp:sp>
    <dsp:sp modelId="{A546DAA6-D74E-4D8E-A30C-F070A3EEBAAE}">
      <dsp:nvSpPr>
        <dsp:cNvPr id="0" name=""/>
        <dsp:cNvSpPr/>
      </dsp:nvSpPr>
      <dsp:spPr>
        <a:xfrm>
          <a:off x="2211781" y="2927443"/>
          <a:ext cx="2089346" cy="125360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Diversity</a:t>
          </a:r>
          <a:endParaRPr lang="en-US" sz="2800" kern="1200" dirty="0"/>
        </a:p>
      </dsp:txBody>
      <dsp:txXfrm>
        <a:off x="2211781" y="2927443"/>
        <a:ext cx="2089346" cy="125360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119B7F25-E8C2-40D7-8250-96F078C45418}" type="datetimeFigureOut">
              <a:rPr lang="en-US" smtClean="0"/>
              <a:t>9/3/2022</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C89A9403-312A-4B50-8049-D947AA835275}" type="slidenum">
              <a:rPr lang="en-US" smtClean="0"/>
              <a:t>‹#›</a:t>
            </a:fld>
            <a:endParaRPr lang="en-US"/>
          </a:p>
        </p:txBody>
      </p:sp>
    </p:spTree>
    <p:extLst>
      <p:ext uri="{BB962C8B-B14F-4D97-AF65-F5344CB8AC3E}">
        <p14:creationId xmlns:p14="http://schemas.microsoft.com/office/powerpoint/2010/main" val="2907721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2736EB03-026D-4474-B775-07B595B9AC20}" type="datetimeFigureOut">
              <a:rPr lang="en-US" smtClean="0"/>
              <a:t>9/3/2022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17A03017-15E0-4E9A-89F2-184132A30950}" type="slidenum">
              <a:rPr lang="en-US" smtClean="0"/>
              <a:t>‹#›</a:t>
            </a:fld>
            <a:endParaRPr lang="en-US"/>
          </a:p>
        </p:txBody>
      </p:sp>
    </p:spTree>
    <p:extLst>
      <p:ext uri="{BB962C8B-B14F-4D97-AF65-F5344CB8AC3E}">
        <p14:creationId xmlns:p14="http://schemas.microsoft.com/office/powerpoint/2010/main" val="1889318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Many people are not inherently team players. They are loners or want to be recognized for their own accomplishments. There are also a great many organizations that have historically nurtured individual accomplishments. How do we introduce teams in highly individualistic environments? First, by selecting the right people. Be sure candidates can fulfill their team roles as well as technical requirements. </a:t>
            </a:r>
          </a:p>
          <a:p>
            <a:pPr>
              <a:spcBef>
                <a:spcPct val="0"/>
              </a:spcBef>
            </a:pPr>
            <a:endParaRPr lang="en-US" dirty="0"/>
          </a:p>
          <a:p>
            <a:pPr>
              <a:spcBef>
                <a:spcPct val="0"/>
              </a:spcBef>
            </a:pPr>
            <a:r>
              <a:rPr lang="en-US" dirty="0"/>
              <a:t>Second, create team players. Training specialists conduct exercises that allow employees to experience the satisfaction teamwork can provide. Workshops help employees improve their problem-solving, communication, negotiation, conflict-management, and coaching skills. Developing an effective team doesn’t happen overnight—it takes time.</a:t>
            </a:r>
          </a:p>
          <a:p>
            <a:pPr>
              <a:spcBef>
                <a:spcPct val="0"/>
              </a:spcBef>
            </a:pPr>
            <a:endParaRPr lang="en-US" dirty="0"/>
          </a:p>
          <a:p>
            <a:pPr>
              <a:spcBef>
                <a:spcPct val="0"/>
              </a:spcBef>
            </a:pPr>
            <a:r>
              <a:rPr lang="en-US" dirty="0"/>
              <a:t>Finally, provide rewards as incentives to be a good team player. An organization’s reward system must be reworked to encourage cooperative efforts rather than competitive ones. Promotions, pay raises, and other forms of recognition should be given to individuals who work effectively as team members by training new colleagues, sharing information, helping resolve team conflicts, and mastering needed new skills. Finally, don’t forget the intrinsic rewards, such as camaraderie, that employees can receive from teamwork. The opportunity for personal development of self and teammates can be a very satisfying and rewarding experience.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1823549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ADF300C-1286-4DA4-BA3D-B20D2A4761CE}" type="datetimeFigureOut">
              <a:rPr lang="en-US" smtClean="0"/>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0D4CB-A960-4DF8-91A9-ECEE709E88E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885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DF300C-1286-4DA4-BA3D-B20D2A4761CE}" type="datetimeFigureOut">
              <a:rPr lang="en-US" smtClean="0"/>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0D4CB-A960-4DF8-91A9-ECEE709E88E5}" type="slidenum">
              <a:rPr lang="en-US" smtClean="0"/>
              <a:t>‹#›</a:t>
            </a:fld>
            <a:endParaRPr lang="en-US"/>
          </a:p>
        </p:txBody>
      </p:sp>
    </p:spTree>
    <p:extLst>
      <p:ext uri="{BB962C8B-B14F-4D97-AF65-F5344CB8AC3E}">
        <p14:creationId xmlns:p14="http://schemas.microsoft.com/office/powerpoint/2010/main" val="171332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DF300C-1286-4DA4-BA3D-B20D2A4761CE}" type="datetimeFigureOut">
              <a:rPr lang="en-US" smtClean="0"/>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0D4CB-A960-4DF8-91A9-ECEE709E88E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76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DF300C-1286-4DA4-BA3D-B20D2A4761CE}" type="datetimeFigureOut">
              <a:rPr lang="en-US" smtClean="0"/>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0D4CB-A960-4DF8-91A9-ECEE709E88E5}" type="slidenum">
              <a:rPr lang="en-US" smtClean="0"/>
              <a:t>‹#›</a:t>
            </a:fld>
            <a:endParaRPr lang="en-US"/>
          </a:p>
        </p:txBody>
      </p:sp>
    </p:spTree>
    <p:extLst>
      <p:ext uri="{BB962C8B-B14F-4D97-AF65-F5344CB8AC3E}">
        <p14:creationId xmlns:p14="http://schemas.microsoft.com/office/powerpoint/2010/main" val="3719768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DF300C-1286-4DA4-BA3D-B20D2A4761CE}" type="datetimeFigureOut">
              <a:rPr lang="en-US" smtClean="0"/>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0D4CB-A960-4DF8-91A9-ECEE709E88E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979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DF300C-1286-4DA4-BA3D-B20D2A4761CE}" type="datetimeFigureOut">
              <a:rPr lang="en-US" smtClean="0"/>
              <a:t>9/3/2022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0D4CB-A960-4DF8-91A9-ECEE709E88E5}" type="slidenum">
              <a:rPr lang="en-US" smtClean="0"/>
              <a:t>‹#›</a:t>
            </a:fld>
            <a:endParaRPr lang="en-US"/>
          </a:p>
        </p:txBody>
      </p:sp>
    </p:spTree>
    <p:extLst>
      <p:ext uri="{BB962C8B-B14F-4D97-AF65-F5344CB8AC3E}">
        <p14:creationId xmlns:p14="http://schemas.microsoft.com/office/powerpoint/2010/main" val="2215896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DF300C-1286-4DA4-BA3D-B20D2A4761CE}" type="datetimeFigureOut">
              <a:rPr lang="en-US" smtClean="0"/>
              <a:t>9/3/2022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20D4CB-A960-4DF8-91A9-ECEE709E88E5}" type="slidenum">
              <a:rPr lang="en-US" smtClean="0"/>
              <a:t>‹#›</a:t>
            </a:fld>
            <a:endParaRPr lang="en-US"/>
          </a:p>
        </p:txBody>
      </p:sp>
    </p:spTree>
    <p:extLst>
      <p:ext uri="{BB962C8B-B14F-4D97-AF65-F5344CB8AC3E}">
        <p14:creationId xmlns:p14="http://schemas.microsoft.com/office/powerpoint/2010/main" val="4229292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DF300C-1286-4DA4-BA3D-B20D2A4761CE}" type="datetimeFigureOut">
              <a:rPr lang="en-US" smtClean="0"/>
              <a:t>9/3/2022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20D4CB-A960-4DF8-91A9-ECEE709E88E5}" type="slidenum">
              <a:rPr lang="en-US" smtClean="0"/>
              <a:t>‹#›</a:t>
            </a:fld>
            <a:endParaRPr lang="en-US"/>
          </a:p>
        </p:txBody>
      </p:sp>
    </p:spTree>
    <p:extLst>
      <p:ext uri="{BB962C8B-B14F-4D97-AF65-F5344CB8AC3E}">
        <p14:creationId xmlns:p14="http://schemas.microsoft.com/office/powerpoint/2010/main" val="2442394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DF300C-1286-4DA4-BA3D-B20D2A4761CE}" type="datetimeFigureOut">
              <a:rPr lang="en-US" smtClean="0"/>
              <a:t>9/3/2022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20D4CB-A960-4DF8-91A9-ECEE709E88E5}" type="slidenum">
              <a:rPr lang="en-US" smtClean="0"/>
              <a:t>‹#›</a:t>
            </a:fld>
            <a:endParaRPr lang="en-US"/>
          </a:p>
        </p:txBody>
      </p:sp>
    </p:spTree>
    <p:extLst>
      <p:ext uri="{BB962C8B-B14F-4D97-AF65-F5344CB8AC3E}">
        <p14:creationId xmlns:p14="http://schemas.microsoft.com/office/powerpoint/2010/main" val="185617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ADF300C-1286-4DA4-BA3D-B20D2A4761CE}" type="datetimeFigureOut">
              <a:rPr lang="en-US" smtClean="0"/>
              <a:t>9/3/2022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0D4CB-A960-4DF8-91A9-ECEE709E88E5}" type="slidenum">
              <a:rPr lang="en-US" smtClean="0"/>
              <a:t>‹#›</a:t>
            </a:fld>
            <a:endParaRPr lang="en-US"/>
          </a:p>
        </p:txBody>
      </p:sp>
    </p:spTree>
    <p:extLst>
      <p:ext uri="{BB962C8B-B14F-4D97-AF65-F5344CB8AC3E}">
        <p14:creationId xmlns:p14="http://schemas.microsoft.com/office/powerpoint/2010/main" val="4002417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DF300C-1286-4DA4-BA3D-B20D2A4761CE}" type="datetimeFigureOut">
              <a:rPr lang="en-US" smtClean="0"/>
              <a:t>9/3/2022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0D4CB-A960-4DF8-91A9-ECEE709E88E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04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ADF300C-1286-4DA4-BA3D-B20D2A4761CE}" type="datetimeFigureOut">
              <a:rPr lang="en-US" smtClean="0"/>
              <a:t>9/3/2022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C20D4CB-A960-4DF8-91A9-ECEE709E88E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1403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Leading and managing teams</a:t>
            </a:r>
            <a:endParaRPr lang="en-US" dirty="0"/>
          </a:p>
        </p:txBody>
      </p:sp>
      <p:sp>
        <p:nvSpPr>
          <p:cNvPr id="3" name="Subtitle 2"/>
          <p:cNvSpPr>
            <a:spLocks noGrp="1"/>
          </p:cNvSpPr>
          <p:nvPr>
            <p:ph type="subTitle" idx="1"/>
          </p:nvPr>
        </p:nvSpPr>
        <p:spPr/>
        <p:txBody>
          <a:bodyPr/>
          <a:lstStyle/>
          <a:p>
            <a:r>
              <a:rPr lang="en-US" dirty="0"/>
              <a:t>Dr Vibhav Singh</a:t>
            </a:r>
          </a:p>
          <a:p>
            <a:r>
              <a:rPr lang="en-US" dirty="0"/>
              <a:t>School of Business Management </a:t>
            </a:r>
          </a:p>
        </p:txBody>
      </p:sp>
    </p:spTree>
    <p:extLst>
      <p:ext uri="{BB962C8B-B14F-4D97-AF65-F5344CB8AC3E}">
        <p14:creationId xmlns:p14="http://schemas.microsoft.com/office/powerpoint/2010/main" val="713196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85545" y="1087137"/>
            <a:ext cx="6032937" cy="4838757"/>
          </a:xfrm>
          <a:prstGeom prst="rect">
            <a:avLst/>
          </a:prstGeom>
        </p:spPr>
      </p:pic>
    </p:spTree>
    <p:extLst>
      <p:ext uri="{BB962C8B-B14F-4D97-AF65-F5344CB8AC3E}">
        <p14:creationId xmlns:p14="http://schemas.microsoft.com/office/powerpoint/2010/main" val="712594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dynamics</a:t>
            </a:r>
            <a:endParaRPr lang="en-US" dirty="0"/>
          </a:p>
        </p:txBody>
      </p:sp>
      <p:sp>
        <p:nvSpPr>
          <p:cNvPr id="3" name="Content Placeholder 2"/>
          <p:cNvSpPr>
            <a:spLocks noGrp="1"/>
          </p:cNvSpPr>
          <p:nvPr>
            <p:ph idx="1"/>
          </p:nvPr>
        </p:nvSpPr>
        <p:spPr/>
        <p:txBody>
          <a:bodyPr>
            <a:normAutofit/>
          </a:bodyPr>
          <a:lstStyle/>
          <a:p>
            <a:pPr marL="256032" indent="-256032"/>
            <a:endParaRPr lang="en-US" sz="2400" dirty="0" smtClean="0">
              <a:ea typeface="ＭＳ Ｐゴシック" pitchFamily="34" charset="-128"/>
            </a:endParaRPr>
          </a:p>
          <a:p>
            <a:pPr marL="256032" indent="-256032"/>
            <a:r>
              <a:rPr lang="en-US" sz="2400" dirty="0" smtClean="0">
                <a:ea typeface="ＭＳ Ｐゴシック" pitchFamily="34" charset="-128"/>
              </a:rPr>
              <a:t>A </a:t>
            </a:r>
            <a:r>
              <a:rPr lang="en-US" sz="2400" b="1" dirty="0">
                <a:ea typeface="ＭＳ Ｐゴシック" pitchFamily="34" charset="-128"/>
              </a:rPr>
              <a:t>group</a:t>
            </a:r>
            <a:r>
              <a:rPr lang="en-US" sz="2400" dirty="0">
                <a:ea typeface="ＭＳ Ｐゴシック" pitchFamily="34" charset="-128"/>
              </a:rPr>
              <a:t> is defined as two or more individuals, interacting and interdependent, who have come together to achieve particular objectives.</a:t>
            </a:r>
          </a:p>
          <a:p>
            <a:pPr marL="256032" indent="-256032"/>
            <a:r>
              <a:rPr lang="en-US" sz="2400" dirty="0">
                <a:ea typeface="ＭＳ Ｐゴシック" pitchFamily="34" charset="-128"/>
              </a:rPr>
              <a:t>Groups can be either formal or informal.</a:t>
            </a:r>
          </a:p>
          <a:p>
            <a:pPr marL="740664" lvl="1"/>
            <a:r>
              <a:rPr lang="en-US" sz="2400" b="1" dirty="0">
                <a:ea typeface="ＭＳ Ｐゴシック" pitchFamily="34" charset="-128"/>
              </a:rPr>
              <a:t>Formal groups: </a:t>
            </a:r>
            <a:r>
              <a:rPr lang="en-US" sz="2400" dirty="0">
                <a:ea typeface="ＭＳ Ｐゴシック" pitchFamily="34" charset="-128"/>
              </a:rPr>
              <a:t>those defined by the organization’s structure.</a:t>
            </a:r>
          </a:p>
          <a:p>
            <a:pPr marL="740664" lvl="1"/>
            <a:r>
              <a:rPr lang="en-US" sz="2400" b="1" dirty="0">
                <a:ea typeface="ＭＳ Ｐゴシック" pitchFamily="34" charset="-128"/>
              </a:rPr>
              <a:t>Informal groups:</a:t>
            </a:r>
            <a:r>
              <a:rPr lang="en-US" sz="2400" dirty="0">
                <a:ea typeface="ＭＳ Ｐゴシック" pitchFamily="34" charset="-128"/>
              </a:rPr>
              <a:t> alliances that are neither formally structured nor organizationally determined</a:t>
            </a:r>
            <a:r>
              <a:rPr lang="en-US" sz="2400" dirty="0" smtClean="0">
                <a:ea typeface="ＭＳ Ｐゴシック" pitchFamily="34" charset="-128"/>
              </a:rPr>
              <a:t>.</a:t>
            </a:r>
            <a:endParaRPr lang="en-US" sz="2400" dirty="0"/>
          </a:p>
        </p:txBody>
      </p:sp>
    </p:spTree>
    <p:extLst>
      <p:ext uri="{BB962C8B-B14F-4D97-AF65-F5344CB8AC3E}">
        <p14:creationId xmlns:p14="http://schemas.microsoft.com/office/powerpoint/2010/main" val="3787703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87062" y="287062"/>
            <a:ext cx="8965324" cy="6410321"/>
          </a:xfrm>
          <a:prstGeom prst="rect">
            <a:avLst/>
          </a:prstGeom>
        </p:spPr>
      </p:pic>
    </p:spTree>
    <p:extLst>
      <p:ext uri="{BB962C8B-B14F-4D97-AF65-F5344CB8AC3E}">
        <p14:creationId xmlns:p14="http://schemas.microsoft.com/office/powerpoint/2010/main" val="1212235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Alternate model for temporary groups </a:t>
            </a:r>
            <a:endParaRPr lang="en-US" dirty="0"/>
          </a:p>
        </p:txBody>
      </p:sp>
      <p:pic>
        <p:nvPicPr>
          <p:cNvPr id="4" name="Picture 3" descr="A line graph shows the Punctuated-Equilibrium model. &#10;The vertical axis is labelled  Performance, ranging from Low to High from bottom to top. the horizontal axis is labelled  Time. It displays the graph between three points marked as A, A plus B divided by 2 and B.&#10; The starting point on the graph that corresponds to point A on the horizontal axis is labelled First meeting. The line runs parallel to the X-axis, closer to low performance until the mid-way point of A plus B divided by 2; this  is labelled as Phase 1 on the graph.&#10;At the mid-way point, the graph shows a zig-zag upward trend, spiking up in performance; ; this phase is labelled as Transition.&#10;From the mid-way point onwards the line again runs parallel to the X-axis on a static performance. This  is labelled  Phase 2. &#10;The final part of the graph shows the line move up in performance before ending at point B. This point on the graph is labelled Comple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34482" y="2559886"/>
            <a:ext cx="8392690" cy="4219286"/>
          </a:xfrm>
          <a:prstGeom prst="rect">
            <a:avLst/>
          </a:prstGeom>
        </p:spPr>
      </p:pic>
      <p:sp>
        <p:nvSpPr>
          <p:cNvPr id="5" name="Content Placeholder 2"/>
          <p:cNvSpPr>
            <a:spLocks noGrp="1"/>
          </p:cNvSpPr>
          <p:nvPr>
            <p:ph idx="1"/>
          </p:nvPr>
        </p:nvSpPr>
        <p:spPr>
          <a:xfrm>
            <a:off x="1024128" y="2255086"/>
            <a:ext cx="8229600" cy="304800"/>
          </a:xfrm>
        </p:spPr>
        <p:txBody>
          <a:bodyPr>
            <a:normAutofit fontScale="92500" lnSpcReduction="20000"/>
          </a:bodyPr>
          <a:lstStyle/>
          <a:p>
            <a:pPr marL="0" indent="0">
              <a:buNone/>
            </a:pPr>
            <a:r>
              <a:rPr lang="en-US" sz="2000" b="1" dirty="0" smtClean="0"/>
              <a:t>Exhibit </a:t>
            </a:r>
            <a:r>
              <a:rPr lang="en-US" sz="2000" b="1" dirty="0"/>
              <a:t>9-1</a:t>
            </a:r>
            <a:r>
              <a:rPr lang="en-US" sz="2000" dirty="0"/>
              <a:t> The Punctuated-Equilibrium </a:t>
            </a:r>
            <a:r>
              <a:rPr lang="en-US" sz="2000" dirty="0" smtClean="0"/>
              <a:t>Model</a:t>
            </a:r>
            <a:endParaRPr lang="en-US" sz="2000" dirty="0"/>
          </a:p>
        </p:txBody>
      </p:sp>
      <p:pic>
        <p:nvPicPr>
          <p:cNvPr id="3" name="Picture 2"/>
          <p:cNvPicPr>
            <a:picLocks noChangeAspect="1"/>
          </p:cNvPicPr>
          <p:nvPr/>
        </p:nvPicPr>
        <p:blipFill>
          <a:blip r:embed="rId3"/>
          <a:stretch>
            <a:fillRect/>
          </a:stretch>
        </p:blipFill>
        <p:spPr>
          <a:xfrm>
            <a:off x="9253728" y="2084832"/>
            <a:ext cx="2590800" cy="2057400"/>
          </a:xfrm>
          <a:prstGeom prst="rect">
            <a:avLst/>
          </a:prstGeom>
        </p:spPr>
      </p:pic>
    </p:spTree>
    <p:extLst>
      <p:ext uri="{BB962C8B-B14F-4D97-AF65-F5344CB8AC3E}">
        <p14:creationId xmlns:p14="http://schemas.microsoft.com/office/powerpoint/2010/main" val="2405514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properties</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p:txBody>
      </p:sp>
      <p:graphicFrame>
        <p:nvGraphicFramePr>
          <p:cNvPr id="4" name="Diagram 3"/>
          <p:cNvGraphicFramePr/>
          <p:nvPr>
            <p:extLst/>
          </p:nvPr>
        </p:nvGraphicFramePr>
        <p:xfrm>
          <a:off x="2459421" y="2406869"/>
          <a:ext cx="6512910" cy="41834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6592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a:t>
            </a:r>
            <a:endParaRPr lang="en-US" dirty="0"/>
          </a:p>
        </p:txBody>
      </p:sp>
      <p:sp>
        <p:nvSpPr>
          <p:cNvPr id="3" name="Content Placeholder 2"/>
          <p:cNvSpPr>
            <a:spLocks noGrp="1"/>
          </p:cNvSpPr>
          <p:nvPr>
            <p:ph idx="1"/>
          </p:nvPr>
        </p:nvSpPr>
        <p:spPr/>
        <p:txBody>
          <a:bodyPr>
            <a:normAutofit/>
          </a:bodyPr>
          <a:lstStyle/>
          <a:p>
            <a:pPr marL="256032" indent="-256032"/>
            <a:r>
              <a:rPr lang="en-US" sz="2400" b="1" dirty="0">
                <a:ea typeface="ＭＳ Ｐゴシック" pitchFamily="34" charset="-128"/>
              </a:rPr>
              <a:t>Role: </a:t>
            </a:r>
            <a:r>
              <a:rPr lang="en-US" sz="2400" dirty="0">
                <a:ea typeface="ＭＳ Ｐゴシック" pitchFamily="34" charset="-128"/>
              </a:rPr>
              <a:t>a set of expected behavior patterns attributed to someone occupying a given position in a social unit.</a:t>
            </a:r>
            <a:endParaRPr lang="en-US" sz="2400" b="1" dirty="0">
              <a:ea typeface="ＭＳ Ｐゴシック" pitchFamily="34" charset="-128"/>
            </a:endParaRPr>
          </a:p>
          <a:p>
            <a:pPr marL="740664" lvl="1" indent="-283464"/>
            <a:r>
              <a:rPr lang="en-US" sz="2400" b="1" dirty="0">
                <a:ea typeface="ＭＳ Ｐゴシック" pitchFamily="34" charset="-128"/>
              </a:rPr>
              <a:t>Role perception: </a:t>
            </a:r>
            <a:r>
              <a:rPr lang="en-US" sz="2400" dirty="0">
                <a:ea typeface="ＭＳ Ｐゴシック" pitchFamily="34" charset="-128"/>
              </a:rPr>
              <a:t>one’s perception of how to act in a given situation.</a:t>
            </a:r>
            <a:endParaRPr lang="en-US" sz="2400" b="1" dirty="0">
              <a:ea typeface="ＭＳ Ｐゴシック" pitchFamily="34" charset="-128"/>
            </a:endParaRPr>
          </a:p>
          <a:p>
            <a:pPr marL="740664" lvl="1" indent="-283464"/>
            <a:r>
              <a:rPr lang="en-US" sz="2400" b="1" dirty="0">
                <a:ea typeface="ＭＳ Ｐゴシック" pitchFamily="34" charset="-128"/>
              </a:rPr>
              <a:t>Role expectations: </a:t>
            </a:r>
            <a:r>
              <a:rPr lang="en-US" sz="2400" dirty="0">
                <a:ea typeface="ＭＳ Ｐゴシック" pitchFamily="34" charset="-128"/>
              </a:rPr>
              <a:t>how others believe one should act in a given situation.</a:t>
            </a:r>
          </a:p>
          <a:p>
            <a:pPr lvl="2"/>
            <a:r>
              <a:rPr lang="en-US" sz="2400" b="1" dirty="0" smtClean="0">
                <a:ea typeface="ＭＳ Ｐゴシック" pitchFamily="34" charset="-128"/>
              </a:rPr>
              <a:t>   Psychological contract</a:t>
            </a:r>
          </a:p>
          <a:p>
            <a:pPr marL="256032" indent="-256032"/>
            <a:r>
              <a:rPr lang="en-US" sz="2400" b="1" dirty="0">
                <a:ea typeface="ＭＳ Ｐゴシック" pitchFamily="34" charset="-128"/>
              </a:rPr>
              <a:t>Role conflict: </a:t>
            </a:r>
            <a:r>
              <a:rPr lang="en-US" sz="2400" dirty="0">
                <a:ea typeface="ＭＳ Ｐゴシック" pitchFamily="34" charset="-128"/>
              </a:rPr>
              <a:t>situation in which an individual faces divergent role expectations.</a:t>
            </a:r>
            <a:endParaRPr lang="en-US" sz="2400" b="1" dirty="0">
              <a:ea typeface="ＭＳ Ｐゴシック" pitchFamily="34" charset="-128"/>
            </a:endParaRPr>
          </a:p>
          <a:p>
            <a:pPr marL="740664" lvl="1"/>
            <a:r>
              <a:rPr lang="en-US" sz="2400" dirty="0"/>
              <a:t>We can experience </a:t>
            </a:r>
            <a:r>
              <a:rPr lang="en-US" sz="2400" b="1" dirty="0" smtClean="0"/>
              <a:t>inter-role </a:t>
            </a:r>
            <a:r>
              <a:rPr lang="en-US" sz="2400" b="1" dirty="0"/>
              <a:t>conflict </a:t>
            </a:r>
            <a:r>
              <a:rPr lang="en-US" sz="2400" dirty="0"/>
              <a:t>when the expectations of our different, separate groups are in opposition.</a:t>
            </a:r>
          </a:p>
          <a:p>
            <a:pPr lvl="2"/>
            <a:endParaRPr lang="en-US" sz="2400" dirty="0"/>
          </a:p>
          <a:p>
            <a:endParaRPr lang="en-US" dirty="0"/>
          </a:p>
        </p:txBody>
      </p:sp>
    </p:spTree>
    <p:extLst>
      <p:ext uri="{BB962C8B-B14F-4D97-AF65-F5344CB8AC3E}">
        <p14:creationId xmlns:p14="http://schemas.microsoft.com/office/powerpoint/2010/main" val="658203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norms</a:t>
            </a:r>
            <a:endParaRPr lang="en-US" dirty="0"/>
          </a:p>
        </p:txBody>
      </p:sp>
      <p:sp>
        <p:nvSpPr>
          <p:cNvPr id="3" name="Content Placeholder 2"/>
          <p:cNvSpPr>
            <a:spLocks noGrp="1"/>
          </p:cNvSpPr>
          <p:nvPr>
            <p:ph idx="1"/>
          </p:nvPr>
        </p:nvSpPr>
        <p:spPr>
          <a:xfrm>
            <a:off x="1024128" y="1839310"/>
            <a:ext cx="9720073" cy="4792718"/>
          </a:xfrm>
        </p:spPr>
        <p:txBody>
          <a:bodyPr>
            <a:normAutofit fontScale="85000" lnSpcReduction="20000"/>
          </a:bodyPr>
          <a:lstStyle/>
          <a:p>
            <a:pPr marL="256032" indent="-256032"/>
            <a:r>
              <a:rPr lang="en-US" sz="2400" b="1" dirty="0">
                <a:ea typeface="ＭＳ Ｐゴシック" pitchFamily="34" charset="-128"/>
              </a:rPr>
              <a:t>Norms:</a:t>
            </a:r>
            <a:endParaRPr lang="en-US" sz="2400" dirty="0">
              <a:ea typeface="ＭＳ Ｐゴシック" pitchFamily="34" charset="-128"/>
            </a:endParaRPr>
          </a:p>
          <a:p>
            <a:pPr marL="740664" lvl="1"/>
            <a:r>
              <a:rPr lang="en-US" sz="2400" dirty="0">
                <a:ea typeface="ＭＳ Ｐゴシック" pitchFamily="34" charset="-128"/>
              </a:rPr>
              <a:t>Acceptable standards of behavior within a group that are shared by the group’s members.</a:t>
            </a:r>
            <a:endParaRPr lang="en-US" sz="2400" dirty="0"/>
          </a:p>
          <a:p>
            <a:pPr marL="256032" indent="-256032"/>
            <a:r>
              <a:rPr lang="en-US" sz="2400" b="1" dirty="0"/>
              <a:t>Norms and Emotions</a:t>
            </a:r>
          </a:p>
          <a:p>
            <a:pPr marL="740664" lvl="1"/>
            <a:r>
              <a:rPr lang="en-US" sz="2400" dirty="0"/>
              <a:t>N</a:t>
            </a:r>
            <a:r>
              <a:rPr lang="en-US" sz="2400" dirty="0" smtClean="0"/>
              <a:t>orms </a:t>
            </a:r>
            <a:r>
              <a:rPr lang="en-US" sz="2400" dirty="0"/>
              <a:t>dictated the experience of emotions for the individuals and for the groups – in other words, people grew to interpret their shared emotions in the same way.</a:t>
            </a:r>
          </a:p>
          <a:p>
            <a:pPr marL="256032" indent="-256032"/>
            <a:r>
              <a:rPr lang="en-US" sz="2400" b="1" dirty="0"/>
              <a:t>Positive Norms and Group Outcomes</a:t>
            </a:r>
          </a:p>
          <a:p>
            <a:pPr marL="740664" lvl="1"/>
            <a:r>
              <a:rPr lang="en-US" sz="2400" dirty="0" smtClean="0"/>
              <a:t>If </a:t>
            </a:r>
            <a:r>
              <a:rPr lang="en-US" sz="2400" dirty="0"/>
              <a:t>employees aligned their thinking with positive norms, these norms would become stronger and the probability of positive impact would grow exponentially.</a:t>
            </a:r>
          </a:p>
          <a:p>
            <a:pPr marL="740664" lvl="1"/>
            <a:r>
              <a:rPr lang="en-US" sz="2400" dirty="0"/>
              <a:t>Positive group norms may well beget positive outcomes, but only if other factors are present.</a:t>
            </a:r>
          </a:p>
          <a:p>
            <a:pPr marL="256032" indent="-256032"/>
            <a:r>
              <a:rPr lang="en-US" sz="2400" b="1" dirty="0"/>
              <a:t>Norms and Culture</a:t>
            </a:r>
          </a:p>
          <a:p>
            <a:pPr marL="740664" lvl="1"/>
            <a:r>
              <a:rPr lang="en-US" sz="2400" dirty="0"/>
              <a:t>Do people in collectivist cultures have different norms than people in individualist cultures? Of course they do.</a:t>
            </a:r>
          </a:p>
          <a:p>
            <a:pPr marL="740664" lvl="1"/>
            <a:r>
              <a:rPr lang="en-US" sz="2400" dirty="0"/>
              <a:t>But did you know that our orientation may be changed, even after years of living in one society.</a:t>
            </a:r>
          </a:p>
          <a:p>
            <a:endParaRPr lang="en-US" dirty="0"/>
          </a:p>
        </p:txBody>
      </p:sp>
    </p:spTree>
    <p:extLst>
      <p:ext uri="{BB962C8B-B14F-4D97-AF65-F5344CB8AC3E}">
        <p14:creationId xmlns:p14="http://schemas.microsoft.com/office/powerpoint/2010/main" val="2980411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and size</a:t>
            </a:r>
            <a:endParaRPr lang="en-US" dirty="0"/>
          </a:p>
        </p:txBody>
      </p:sp>
      <p:sp>
        <p:nvSpPr>
          <p:cNvPr id="3" name="Content Placeholder 2"/>
          <p:cNvSpPr>
            <a:spLocks noGrp="1"/>
          </p:cNvSpPr>
          <p:nvPr>
            <p:ph idx="1"/>
          </p:nvPr>
        </p:nvSpPr>
        <p:spPr/>
        <p:txBody>
          <a:bodyPr>
            <a:normAutofit fontScale="92500" lnSpcReduction="20000"/>
          </a:bodyPr>
          <a:lstStyle/>
          <a:p>
            <a:pPr marL="256032" indent="-256032"/>
            <a:r>
              <a:rPr lang="en-US" sz="2400" b="1" dirty="0">
                <a:ea typeface="ＭＳ Ｐゴシック" pitchFamily="34" charset="-128"/>
                <a:cs typeface="Arial" charset="0"/>
              </a:rPr>
              <a:t>Status:</a:t>
            </a:r>
            <a:r>
              <a:rPr lang="en-US" sz="2400" dirty="0">
                <a:ea typeface="ＭＳ Ｐゴシック" pitchFamily="34" charset="-128"/>
                <a:cs typeface="Arial" charset="0"/>
              </a:rPr>
              <a:t> a socially defined position or rank given to groups or group members by others.</a:t>
            </a:r>
          </a:p>
          <a:p>
            <a:pPr marL="740664" lvl="1"/>
            <a:r>
              <a:rPr lang="en-US" sz="2400" b="1" dirty="0">
                <a:ea typeface="ＭＳ Ｐゴシック" pitchFamily="34" charset="-128"/>
                <a:cs typeface="Arial" charset="0"/>
              </a:rPr>
              <a:t>Status characteristics theory:</a:t>
            </a:r>
            <a:r>
              <a:rPr lang="en-US" sz="2400" dirty="0">
                <a:ea typeface="ＭＳ Ｐゴシック" pitchFamily="34" charset="-128"/>
                <a:cs typeface="Arial" charset="0"/>
              </a:rPr>
              <a:t> status is derived from one of three sources:</a:t>
            </a:r>
          </a:p>
          <a:p>
            <a:pPr lvl="5"/>
            <a:r>
              <a:rPr lang="en-US" sz="2400" dirty="0">
                <a:ea typeface="ＭＳ Ｐゴシック" pitchFamily="34" charset="-128"/>
                <a:cs typeface="Arial" charset="0"/>
              </a:rPr>
              <a:t>The power a person wields over others.</a:t>
            </a:r>
          </a:p>
          <a:p>
            <a:pPr lvl="5"/>
            <a:r>
              <a:rPr lang="en-US" sz="2400" dirty="0">
                <a:ea typeface="ＭＳ Ｐゴシック" pitchFamily="34" charset="-128"/>
                <a:cs typeface="Arial" charset="0"/>
              </a:rPr>
              <a:t>A person’s ability to contribute to a group’s goals.</a:t>
            </a:r>
          </a:p>
          <a:p>
            <a:pPr lvl="5"/>
            <a:r>
              <a:rPr lang="en-US" sz="2400" dirty="0">
                <a:ea typeface="ＭＳ Ｐゴシック" pitchFamily="34" charset="-128"/>
                <a:cs typeface="Arial" charset="0"/>
              </a:rPr>
              <a:t>An individual’s personal characteristics.</a:t>
            </a:r>
          </a:p>
          <a:p>
            <a:pPr marL="256032" indent="-256032"/>
            <a:r>
              <a:rPr lang="en-US" sz="2000" b="1" dirty="0">
                <a:ea typeface="ＭＳ Ｐゴシック" pitchFamily="34" charset="-128"/>
              </a:rPr>
              <a:t>Status and Norms:</a:t>
            </a:r>
            <a:r>
              <a:rPr lang="en-US" sz="2000" dirty="0">
                <a:ea typeface="ＭＳ Ｐゴシック" pitchFamily="34" charset="-128"/>
              </a:rPr>
              <a:t> high status individuals often have more freedom to deviate from norms.</a:t>
            </a:r>
          </a:p>
          <a:p>
            <a:pPr marL="256032" indent="-256032"/>
            <a:r>
              <a:rPr lang="en-US" sz="2000" b="1" dirty="0">
                <a:ea typeface="ＭＳ Ｐゴシック" pitchFamily="34" charset="-128"/>
              </a:rPr>
              <a:t>Status and Group Interaction:</a:t>
            </a:r>
            <a:r>
              <a:rPr lang="en-US" sz="2000" dirty="0">
                <a:ea typeface="ＭＳ Ｐゴシック" pitchFamily="34" charset="-128"/>
              </a:rPr>
              <a:t> high status people are often more assertive.</a:t>
            </a:r>
          </a:p>
          <a:p>
            <a:pPr marL="256032" indent="-256032"/>
            <a:r>
              <a:rPr lang="en-US" sz="2000" b="1" dirty="0">
                <a:ea typeface="ＭＳ Ｐゴシック" pitchFamily="34" charset="-128"/>
              </a:rPr>
              <a:t>Status Inequity:</a:t>
            </a:r>
            <a:r>
              <a:rPr lang="en-US" sz="2000" dirty="0">
                <a:ea typeface="ＭＳ Ｐゴシック" pitchFamily="34" charset="-128"/>
              </a:rPr>
              <a:t> perceived inequity creates disequilibrium and can lead to resentment and corrective behavior.</a:t>
            </a:r>
          </a:p>
          <a:p>
            <a:pPr marL="256032" indent="-256032"/>
            <a:r>
              <a:rPr lang="en-US" sz="2000" b="1" dirty="0">
                <a:ea typeface="ＭＳ Ｐゴシック" pitchFamily="34" charset="-128"/>
              </a:rPr>
              <a:t>Status and Stigmatization:</a:t>
            </a:r>
            <a:r>
              <a:rPr lang="en-US" sz="2000" dirty="0">
                <a:ea typeface="ＭＳ Ｐゴシック" pitchFamily="34" charset="-128"/>
              </a:rPr>
              <a:t> stigma by association.</a:t>
            </a:r>
          </a:p>
          <a:p>
            <a:pPr marL="256032" indent="-256032"/>
            <a:r>
              <a:rPr lang="en-US" sz="2000" b="1" dirty="0">
                <a:ea typeface="ＭＳ Ｐゴシック" pitchFamily="34" charset="-128"/>
              </a:rPr>
              <a:t>Group Status: </a:t>
            </a:r>
            <a:r>
              <a:rPr lang="en-US" sz="2000" dirty="0">
                <a:ea typeface="ＭＳ Ｐゴシック" pitchFamily="34" charset="-128"/>
              </a:rPr>
              <a:t>“us and them” mentality and ensuing polarization. </a:t>
            </a:r>
            <a:endParaRPr lang="en-US" b="1" dirty="0"/>
          </a:p>
          <a:p>
            <a:endParaRPr lang="en-US" dirty="0"/>
          </a:p>
        </p:txBody>
      </p:sp>
    </p:spTree>
    <p:extLst>
      <p:ext uri="{BB962C8B-B14F-4D97-AF65-F5344CB8AC3E}">
        <p14:creationId xmlns:p14="http://schemas.microsoft.com/office/powerpoint/2010/main" val="4636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Status and size</a:t>
            </a:r>
          </a:p>
        </p:txBody>
      </p:sp>
      <p:sp>
        <p:nvSpPr>
          <p:cNvPr id="3" name="Content Placeholder 2"/>
          <p:cNvSpPr>
            <a:spLocks noGrp="1"/>
          </p:cNvSpPr>
          <p:nvPr>
            <p:ph idx="1"/>
          </p:nvPr>
        </p:nvSpPr>
        <p:spPr/>
        <p:txBody>
          <a:bodyPr/>
          <a:lstStyle/>
          <a:p>
            <a:pPr marL="256032" indent="-256032"/>
            <a:r>
              <a:rPr lang="en-US" sz="2400" dirty="0">
                <a:ea typeface="ＭＳ Ｐゴシック" pitchFamily="34" charset="-128"/>
              </a:rPr>
              <a:t>Group size affects the group’s overall behavior.</a:t>
            </a:r>
          </a:p>
          <a:p>
            <a:pPr marL="740664" lvl="1" indent="-283464"/>
            <a:r>
              <a:rPr lang="en-US" sz="2400" dirty="0">
                <a:ea typeface="ＭＳ Ｐゴシック" pitchFamily="34" charset="-128"/>
              </a:rPr>
              <a:t>Large groups are good for gaining diverse input.</a:t>
            </a:r>
          </a:p>
          <a:p>
            <a:pPr marL="740664" lvl="1" indent="-283464"/>
            <a:r>
              <a:rPr lang="en-US" sz="2400" dirty="0">
                <a:ea typeface="ＭＳ Ｐゴシック" pitchFamily="34" charset="-128"/>
              </a:rPr>
              <a:t>Smaller groups are better doing something with input.</a:t>
            </a:r>
          </a:p>
          <a:p>
            <a:pPr marL="256032" indent="-256032"/>
            <a:r>
              <a:rPr lang="en-US" sz="2400" b="1" dirty="0">
                <a:ea typeface="ＭＳ Ｐゴシック" pitchFamily="34" charset="-128"/>
              </a:rPr>
              <a:t>Social loafing: </a:t>
            </a:r>
            <a:r>
              <a:rPr lang="en-US" sz="2400" dirty="0">
                <a:ea typeface="ＭＳ Ｐゴシック" pitchFamily="34" charset="-128"/>
              </a:rPr>
              <a:t>the tendency for individuals to expend less effort when working collectively than alone.</a:t>
            </a:r>
            <a:endParaRPr lang="en-US" sz="2400" dirty="0"/>
          </a:p>
          <a:p>
            <a:endParaRPr lang="en-US" dirty="0"/>
          </a:p>
        </p:txBody>
      </p:sp>
    </p:spTree>
    <p:extLst>
      <p:ext uri="{BB962C8B-B14F-4D97-AF65-F5344CB8AC3E}">
        <p14:creationId xmlns:p14="http://schemas.microsoft.com/office/powerpoint/2010/main" val="3075015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Cohesiveness and diversity</a:t>
            </a:r>
            <a:endParaRPr lang="en-US" dirty="0"/>
          </a:p>
        </p:txBody>
      </p:sp>
      <p:sp>
        <p:nvSpPr>
          <p:cNvPr id="3" name="Content Placeholder 2"/>
          <p:cNvSpPr>
            <a:spLocks noGrp="1"/>
          </p:cNvSpPr>
          <p:nvPr>
            <p:ph idx="1"/>
          </p:nvPr>
        </p:nvSpPr>
        <p:spPr/>
        <p:txBody>
          <a:bodyPr/>
          <a:lstStyle/>
          <a:p>
            <a:r>
              <a:rPr lang="en-US" dirty="0" smtClean="0"/>
              <a:t>Degree to which group members are attracted to each other and are motivated to stay in group. </a:t>
            </a:r>
            <a:endParaRPr lang="en-US" dirty="0"/>
          </a:p>
        </p:txBody>
      </p:sp>
      <p:pic>
        <p:nvPicPr>
          <p:cNvPr id="6" name="Picture 5"/>
          <p:cNvPicPr>
            <a:picLocks noChangeAspect="1"/>
          </p:cNvPicPr>
          <p:nvPr/>
        </p:nvPicPr>
        <p:blipFill>
          <a:blip r:embed="rId2"/>
          <a:stretch>
            <a:fillRect/>
          </a:stretch>
        </p:blipFill>
        <p:spPr>
          <a:xfrm>
            <a:off x="2854267" y="3425819"/>
            <a:ext cx="5617072" cy="2523035"/>
          </a:xfrm>
          <a:prstGeom prst="rect">
            <a:avLst/>
          </a:prstGeom>
        </p:spPr>
      </p:pic>
    </p:spTree>
    <p:extLst>
      <p:ext uri="{BB962C8B-B14F-4D97-AF65-F5344CB8AC3E}">
        <p14:creationId xmlns:p14="http://schemas.microsoft.com/office/powerpoint/2010/main" val="3961169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leadership</a:t>
            </a:r>
          </a:p>
        </p:txBody>
      </p:sp>
      <p:sp>
        <p:nvSpPr>
          <p:cNvPr id="3" name="Content Placeholder 2"/>
          <p:cNvSpPr>
            <a:spLocks noGrp="1"/>
          </p:cNvSpPr>
          <p:nvPr>
            <p:ph idx="1"/>
          </p:nvPr>
        </p:nvSpPr>
        <p:spPr/>
        <p:txBody>
          <a:bodyPr/>
          <a:lstStyle/>
          <a:p>
            <a:pPr marL="256032" indent="-256032">
              <a:defRPr/>
            </a:pPr>
            <a:r>
              <a:rPr lang="en-US" sz="2400" b="1" dirty="0"/>
              <a:t>Leadership</a:t>
            </a:r>
            <a:r>
              <a:rPr lang="en-US" sz="2400" dirty="0"/>
              <a:t> is the ability to influence a group toward the achievement of a vision or set of goals.</a:t>
            </a:r>
          </a:p>
          <a:p>
            <a:pPr marL="740664" lvl="1">
              <a:defRPr/>
            </a:pPr>
            <a:r>
              <a:rPr lang="en-US" sz="2400" dirty="0"/>
              <a:t>Not all managers are leaders.</a:t>
            </a:r>
          </a:p>
          <a:p>
            <a:pPr marL="256032" indent="-256032">
              <a:defRPr/>
            </a:pPr>
            <a:r>
              <a:rPr lang="en-US" sz="2400" dirty="0" smtClean="0"/>
              <a:t>Non-sanctioned </a:t>
            </a:r>
            <a:r>
              <a:rPr lang="en-US" sz="2400" dirty="0"/>
              <a:t>leadership is often as important or more important than formal influence</a:t>
            </a:r>
            <a:r>
              <a:rPr lang="en-US" sz="2400" b="1" dirty="0"/>
              <a:t>.</a:t>
            </a:r>
          </a:p>
          <a:p>
            <a:endParaRPr lang="en-US" dirty="0"/>
          </a:p>
        </p:txBody>
      </p:sp>
    </p:spTree>
    <p:extLst>
      <p:ext uri="{BB962C8B-B14F-4D97-AF65-F5344CB8AC3E}">
        <p14:creationId xmlns:p14="http://schemas.microsoft.com/office/powerpoint/2010/main" val="1036873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Cohesiveness and diversity</a:t>
            </a:r>
          </a:p>
        </p:txBody>
      </p:sp>
      <p:sp>
        <p:nvSpPr>
          <p:cNvPr id="3" name="Content Placeholder 2"/>
          <p:cNvSpPr>
            <a:spLocks noGrp="1"/>
          </p:cNvSpPr>
          <p:nvPr>
            <p:ph idx="1"/>
          </p:nvPr>
        </p:nvSpPr>
        <p:spPr/>
        <p:txBody>
          <a:bodyPr/>
          <a:lstStyle/>
          <a:p>
            <a:pPr marL="256032" indent="-256032"/>
            <a:r>
              <a:rPr lang="en-US" sz="2400" b="1" dirty="0">
                <a:ea typeface="ＭＳ Ｐゴシック" pitchFamily="34" charset="-128"/>
                <a:cs typeface="Arial" charset="0"/>
              </a:rPr>
              <a:t>Diversity:</a:t>
            </a:r>
            <a:r>
              <a:rPr lang="en-US" sz="2400" dirty="0">
                <a:ea typeface="ＭＳ Ｐゴシック" pitchFamily="34" charset="-128"/>
                <a:cs typeface="Arial" charset="0"/>
              </a:rPr>
              <a:t> degree to which members of the group are similar to, or different from, one another.</a:t>
            </a:r>
          </a:p>
          <a:p>
            <a:pPr marL="740664" lvl="1" indent="-283464"/>
            <a:r>
              <a:rPr lang="en-US" sz="2400" dirty="0">
                <a:ea typeface="ＭＳ Ｐゴシック" pitchFamily="34" charset="-128"/>
                <a:cs typeface="Arial" charset="0"/>
              </a:rPr>
              <a:t>Increases group conflict, especially in the short term.</a:t>
            </a:r>
          </a:p>
          <a:p>
            <a:pPr marL="256032" indent="-256032"/>
            <a:r>
              <a:rPr lang="en-US" sz="2400" dirty="0">
                <a:ea typeface="ＭＳ Ｐゴシック" pitchFamily="34" charset="-128"/>
                <a:cs typeface="Arial" charset="0"/>
              </a:rPr>
              <a:t>Culturally and demographically diverse groups may perform better over time.</a:t>
            </a:r>
          </a:p>
          <a:p>
            <a:pPr marL="740664" lvl="1" indent="-283464"/>
            <a:r>
              <a:rPr lang="en-US" sz="2400" dirty="0">
                <a:ea typeface="ＭＳ Ｐゴシック" pitchFamily="34" charset="-128"/>
                <a:cs typeface="Arial" charset="0"/>
              </a:rPr>
              <a:t>May help them be more open-minded and creative.</a:t>
            </a:r>
          </a:p>
          <a:p>
            <a:endParaRPr lang="en-US" dirty="0"/>
          </a:p>
        </p:txBody>
      </p:sp>
    </p:spTree>
    <p:extLst>
      <p:ext uri="{BB962C8B-B14F-4D97-AF65-F5344CB8AC3E}">
        <p14:creationId xmlns:p14="http://schemas.microsoft.com/office/powerpoint/2010/main" val="3770878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decision making</a:t>
            </a:r>
            <a:endParaRPr lang="en-US" dirty="0"/>
          </a:p>
        </p:txBody>
      </p:sp>
      <p:sp>
        <p:nvSpPr>
          <p:cNvPr id="3" name="Content Placeholder 2"/>
          <p:cNvSpPr>
            <a:spLocks noGrp="1"/>
          </p:cNvSpPr>
          <p:nvPr>
            <p:ph idx="1"/>
          </p:nvPr>
        </p:nvSpPr>
        <p:spPr>
          <a:xfrm>
            <a:off x="151770" y="2380594"/>
            <a:ext cx="5271569" cy="4023360"/>
          </a:xfrm>
        </p:spPr>
        <p:txBody>
          <a:bodyPr>
            <a:normAutofit fontScale="92500"/>
          </a:bodyPr>
          <a:lstStyle/>
          <a:p>
            <a:pPr marL="256032" indent="-256032"/>
            <a:r>
              <a:rPr lang="en-US" sz="2400" b="1" dirty="0">
                <a:ea typeface="ＭＳ Ｐゴシック" pitchFamily="34" charset="-128"/>
                <a:cs typeface="Arial" charset="0"/>
              </a:rPr>
              <a:t>Strengths of group decision making:</a:t>
            </a:r>
          </a:p>
          <a:p>
            <a:pPr marL="740664" lvl="1"/>
            <a:r>
              <a:rPr lang="en-US" sz="2400" dirty="0">
                <a:ea typeface="ＭＳ Ｐゴシック" pitchFamily="34" charset="-128"/>
                <a:cs typeface="Arial" charset="0"/>
              </a:rPr>
              <a:t>More </a:t>
            </a:r>
            <a:r>
              <a:rPr lang="en-US" sz="2400" dirty="0">
                <a:solidFill>
                  <a:srgbClr val="FF0000"/>
                </a:solidFill>
                <a:ea typeface="ＭＳ Ｐゴシック" pitchFamily="34" charset="-128"/>
                <a:cs typeface="Arial" charset="0"/>
              </a:rPr>
              <a:t>complete information </a:t>
            </a:r>
            <a:r>
              <a:rPr lang="en-US" sz="2400" dirty="0">
                <a:ea typeface="ＭＳ Ｐゴシック" pitchFamily="34" charset="-128"/>
                <a:cs typeface="Arial" charset="0"/>
              </a:rPr>
              <a:t>and knowledge</a:t>
            </a:r>
          </a:p>
          <a:p>
            <a:pPr marL="740664" lvl="1"/>
            <a:r>
              <a:rPr lang="en-US" sz="2400" dirty="0">
                <a:ea typeface="ＭＳ Ｐゴシック" pitchFamily="34" charset="-128"/>
                <a:cs typeface="Arial" charset="0"/>
              </a:rPr>
              <a:t>Increased </a:t>
            </a:r>
            <a:r>
              <a:rPr lang="en-US" sz="2400" dirty="0">
                <a:solidFill>
                  <a:srgbClr val="FF0000"/>
                </a:solidFill>
                <a:ea typeface="ＭＳ Ｐゴシック" pitchFamily="34" charset="-128"/>
                <a:cs typeface="Arial" charset="0"/>
              </a:rPr>
              <a:t>diversity</a:t>
            </a:r>
            <a:r>
              <a:rPr lang="en-US" sz="2400" dirty="0">
                <a:ea typeface="ＭＳ Ｐゴシック" pitchFamily="34" charset="-128"/>
                <a:cs typeface="Arial" charset="0"/>
              </a:rPr>
              <a:t> of views</a:t>
            </a:r>
          </a:p>
          <a:p>
            <a:pPr marL="740664" lvl="1"/>
            <a:r>
              <a:rPr lang="en-US" sz="2400" dirty="0">
                <a:ea typeface="ＭＳ Ｐゴシック" pitchFamily="34" charset="-128"/>
                <a:cs typeface="Arial" charset="0"/>
              </a:rPr>
              <a:t>Increased </a:t>
            </a:r>
            <a:r>
              <a:rPr lang="en-US" sz="2400" dirty="0">
                <a:solidFill>
                  <a:srgbClr val="FF0000"/>
                </a:solidFill>
                <a:ea typeface="ＭＳ Ｐゴシック" pitchFamily="34" charset="-128"/>
                <a:cs typeface="Arial" charset="0"/>
              </a:rPr>
              <a:t>acceptance</a:t>
            </a:r>
            <a:r>
              <a:rPr lang="en-US" sz="2400" dirty="0">
                <a:ea typeface="ＭＳ Ｐゴシック" pitchFamily="34" charset="-128"/>
                <a:cs typeface="Arial" charset="0"/>
              </a:rPr>
              <a:t> of solutions</a:t>
            </a:r>
          </a:p>
          <a:p>
            <a:pPr marL="256032" indent="-256032"/>
            <a:r>
              <a:rPr lang="en-US" sz="2400" b="1" dirty="0">
                <a:ea typeface="ＭＳ Ｐゴシック" pitchFamily="34" charset="-128"/>
                <a:cs typeface="Arial" charset="0"/>
              </a:rPr>
              <a:t>Weaknesses of group decision making:</a:t>
            </a:r>
          </a:p>
          <a:p>
            <a:pPr marL="740664" lvl="1"/>
            <a:r>
              <a:rPr lang="en-US" sz="2400" dirty="0">
                <a:solidFill>
                  <a:srgbClr val="FF0000"/>
                </a:solidFill>
                <a:ea typeface="ＭＳ Ｐゴシック" pitchFamily="34" charset="-128"/>
                <a:cs typeface="Arial" charset="0"/>
              </a:rPr>
              <a:t>Time</a:t>
            </a:r>
            <a:r>
              <a:rPr lang="en-US" sz="2400" dirty="0">
                <a:ea typeface="ＭＳ Ｐゴシック" pitchFamily="34" charset="-128"/>
                <a:cs typeface="Arial" charset="0"/>
              </a:rPr>
              <a:t> consuming</a:t>
            </a:r>
          </a:p>
          <a:p>
            <a:pPr marL="740664" lvl="1"/>
            <a:r>
              <a:rPr lang="en-US" sz="2400" dirty="0">
                <a:solidFill>
                  <a:srgbClr val="FF0000"/>
                </a:solidFill>
                <a:ea typeface="ＭＳ Ｐゴシック" pitchFamily="34" charset="-128"/>
                <a:cs typeface="Arial" charset="0"/>
              </a:rPr>
              <a:t>Conformity</a:t>
            </a:r>
            <a:r>
              <a:rPr lang="en-US" sz="2400" dirty="0">
                <a:ea typeface="ＭＳ Ｐゴシック" pitchFamily="34" charset="-128"/>
                <a:cs typeface="Arial" charset="0"/>
              </a:rPr>
              <a:t> pressures</a:t>
            </a:r>
          </a:p>
          <a:p>
            <a:pPr marL="740664" lvl="1"/>
            <a:r>
              <a:rPr lang="en-US" sz="2400" dirty="0">
                <a:solidFill>
                  <a:srgbClr val="FF0000"/>
                </a:solidFill>
                <a:ea typeface="ＭＳ Ｐゴシック" pitchFamily="34" charset="-128"/>
                <a:cs typeface="Arial" charset="0"/>
              </a:rPr>
              <a:t>Dominance</a:t>
            </a:r>
            <a:r>
              <a:rPr lang="en-US" sz="2400" dirty="0">
                <a:ea typeface="ＭＳ Ｐゴシック" pitchFamily="34" charset="-128"/>
                <a:cs typeface="Arial" charset="0"/>
              </a:rPr>
              <a:t> of a few members</a:t>
            </a:r>
          </a:p>
          <a:p>
            <a:pPr marL="740664" lvl="1"/>
            <a:r>
              <a:rPr lang="en-US" sz="2400" dirty="0">
                <a:ea typeface="ＭＳ Ｐゴシック" pitchFamily="34" charset="-128"/>
                <a:cs typeface="Arial" charset="0"/>
              </a:rPr>
              <a:t>Ambiguous responsibility</a:t>
            </a:r>
            <a:endParaRPr lang="en-US" sz="2400" dirty="0"/>
          </a:p>
          <a:p>
            <a:endParaRPr lang="en-US" dirty="0"/>
          </a:p>
        </p:txBody>
      </p:sp>
      <p:sp>
        <p:nvSpPr>
          <p:cNvPr id="4" name="TextBox 3"/>
          <p:cNvSpPr txBox="1"/>
          <p:nvPr/>
        </p:nvSpPr>
        <p:spPr>
          <a:xfrm>
            <a:off x="5791200" y="4623501"/>
            <a:ext cx="6306207" cy="1938992"/>
          </a:xfrm>
          <a:prstGeom prst="rect">
            <a:avLst/>
          </a:prstGeom>
          <a:noFill/>
        </p:spPr>
        <p:txBody>
          <a:bodyPr wrap="square" rtlCol="0">
            <a:spAutoFit/>
          </a:bodyPr>
          <a:lstStyle/>
          <a:p>
            <a:pPr marL="256032" indent="-256032"/>
            <a:r>
              <a:rPr lang="en-US" sz="2400" b="1" dirty="0">
                <a:ea typeface="ＭＳ Ｐゴシック" pitchFamily="34" charset="-128"/>
              </a:rPr>
              <a:t>Effectiveness and efficiency of group decisions:</a:t>
            </a:r>
          </a:p>
          <a:p>
            <a:pPr marL="740664" lvl="1"/>
            <a:r>
              <a:rPr lang="en-US" sz="2400" dirty="0">
                <a:ea typeface="ＭＳ Ｐゴシック" pitchFamily="34" charset="-128"/>
              </a:rPr>
              <a:t>Accuracy</a:t>
            </a:r>
          </a:p>
          <a:p>
            <a:pPr marL="740664" lvl="1"/>
            <a:r>
              <a:rPr lang="en-US" sz="2400" dirty="0">
                <a:ea typeface="ＭＳ Ｐゴシック" pitchFamily="34" charset="-128"/>
              </a:rPr>
              <a:t>Speed</a:t>
            </a:r>
          </a:p>
          <a:p>
            <a:pPr marL="740664" lvl="1"/>
            <a:r>
              <a:rPr lang="en-US" sz="2400" dirty="0">
                <a:ea typeface="ＭＳ Ｐゴシック" pitchFamily="34" charset="-128"/>
              </a:rPr>
              <a:t>Creativity</a:t>
            </a:r>
          </a:p>
          <a:p>
            <a:pPr marL="740664" lvl="1"/>
            <a:r>
              <a:rPr lang="en-US" sz="2400" dirty="0">
                <a:ea typeface="ＭＳ Ｐゴシック" pitchFamily="34" charset="-128"/>
              </a:rPr>
              <a:t>Acceptance</a:t>
            </a:r>
            <a:endParaRPr lang="en-US" sz="2400" dirty="0"/>
          </a:p>
        </p:txBody>
      </p:sp>
    </p:spTree>
    <p:extLst>
      <p:ext uri="{BB962C8B-B14F-4D97-AF65-F5344CB8AC3E}">
        <p14:creationId xmlns:p14="http://schemas.microsoft.com/office/powerpoint/2010/main" val="3314808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Explain How Organizations Can Create Team Players</a:t>
            </a:r>
          </a:p>
        </p:txBody>
      </p:sp>
      <p:sp>
        <p:nvSpPr>
          <p:cNvPr id="3" name="Content Placeholder 2"/>
          <p:cNvSpPr>
            <a:spLocks noGrp="1"/>
          </p:cNvSpPr>
          <p:nvPr>
            <p:ph idx="1"/>
          </p:nvPr>
        </p:nvSpPr>
        <p:spPr>
          <a:xfrm>
            <a:off x="1119351" y="2209801"/>
            <a:ext cx="10809889" cy="4343400"/>
          </a:xfrm>
        </p:spPr>
        <p:txBody>
          <a:bodyPr/>
          <a:lstStyle/>
          <a:p>
            <a:r>
              <a:rPr lang="en-US" sz="2400" b="1" dirty="0">
                <a:cs typeface="Arial" charset="0"/>
              </a:rPr>
              <a:t>Creating Team Players</a:t>
            </a:r>
          </a:p>
          <a:p>
            <a:pPr lvl="1"/>
            <a:r>
              <a:rPr lang="en-US" sz="2400" b="1" dirty="0">
                <a:cs typeface="Arial" charset="0"/>
              </a:rPr>
              <a:t>Selecting:</a:t>
            </a:r>
            <a:r>
              <a:rPr lang="en-US" sz="2400" dirty="0">
                <a:cs typeface="Arial" charset="0"/>
              </a:rPr>
              <a:t> hire team players</a:t>
            </a:r>
          </a:p>
          <a:p>
            <a:pPr lvl="1"/>
            <a:r>
              <a:rPr lang="en-US" sz="2400" b="1" dirty="0">
                <a:cs typeface="Arial" charset="0"/>
              </a:rPr>
              <a:t>Training:</a:t>
            </a:r>
            <a:r>
              <a:rPr lang="en-US" sz="2400" dirty="0">
                <a:cs typeface="Arial" charset="0"/>
              </a:rPr>
              <a:t> create team players</a:t>
            </a:r>
          </a:p>
          <a:p>
            <a:pPr lvl="1"/>
            <a:r>
              <a:rPr lang="en-US" sz="2400" b="1" dirty="0">
                <a:cs typeface="Arial" charset="0"/>
              </a:rPr>
              <a:t>Rewarding:</a:t>
            </a:r>
            <a:r>
              <a:rPr lang="en-US" sz="2400" dirty="0">
                <a:cs typeface="Arial" charset="0"/>
              </a:rPr>
              <a:t> incentives to be a good team </a:t>
            </a:r>
            <a:r>
              <a:rPr lang="en-US" sz="2400" dirty="0" smtClean="0">
                <a:cs typeface="Arial" charset="0"/>
              </a:rPr>
              <a:t>player</a:t>
            </a:r>
          </a:p>
          <a:p>
            <a:r>
              <a:rPr lang="en-US" sz="2400" b="1" dirty="0">
                <a:cs typeface="Arial" charset="0"/>
              </a:rPr>
              <a:t>When not to use teams…</a:t>
            </a:r>
          </a:p>
          <a:p>
            <a:r>
              <a:rPr lang="en-US" sz="2400" dirty="0">
                <a:cs typeface="Arial" charset="0"/>
              </a:rPr>
              <a:t>Ask:</a:t>
            </a:r>
          </a:p>
          <a:p>
            <a:pPr lvl="1"/>
            <a:r>
              <a:rPr lang="en-US" sz="2400" dirty="0">
                <a:cs typeface="Arial" charset="0"/>
              </a:rPr>
              <a:t>Can the work be done better by one person?</a:t>
            </a:r>
          </a:p>
          <a:p>
            <a:pPr lvl="1"/>
            <a:r>
              <a:rPr lang="en-US" sz="2400" dirty="0">
                <a:cs typeface="Arial" charset="0"/>
              </a:rPr>
              <a:t>Does the work create a common goal or purpose?</a:t>
            </a:r>
          </a:p>
          <a:p>
            <a:pPr lvl="1"/>
            <a:r>
              <a:rPr lang="en-US" sz="2400" dirty="0">
                <a:cs typeface="Arial" charset="0"/>
              </a:rPr>
              <a:t>Are the members of the group interdependent?</a:t>
            </a:r>
            <a:endParaRPr lang="en-US" sz="2400" dirty="0"/>
          </a:p>
          <a:p>
            <a:pPr lvl="1"/>
            <a:endParaRPr lang="en-US" sz="2400" dirty="0"/>
          </a:p>
        </p:txBody>
      </p:sp>
    </p:spTree>
    <p:extLst>
      <p:ext uri="{BB962C8B-B14F-4D97-AF65-F5344CB8AC3E}">
        <p14:creationId xmlns:p14="http://schemas.microsoft.com/office/powerpoint/2010/main" val="25669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0975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94B30-34AF-4920-A180-AB48489769C1}"/>
              </a:ext>
            </a:extLst>
          </p:cNvPr>
          <p:cNvSpPr>
            <a:spLocks noGrp="1"/>
          </p:cNvSpPr>
          <p:nvPr>
            <p:ph type="title"/>
          </p:nvPr>
        </p:nvSpPr>
        <p:spPr/>
        <p:txBody>
          <a:bodyPr/>
          <a:lstStyle/>
          <a:p>
            <a:r>
              <a:rPr lang="en-US" dirty="0"/>
              <a:t>Leaders and managers</a:t>
            </a:r>
          </a:p>
        </p:txBody>
      </p:sp>
      <p:pic>
        <p:nvPicPr>
          <p:cNvPr id="4" name="Picture 4" descr="Table&#10;&#10;Description automatically generated">
            <a:extLst>
              <a:ext uri="{FF2B5EF4-FFF2-40B4-BE49-F238E27FC236}">
                <a16:creationId xmlns:a16="http://schemas.microsoft.com/office/drawing/2014/main" id="{8C79E72F-57AF-44E6-B8B0-C8579E2CF08B}"/>
              </a:ext>
            </a:extLst>
          </p:cNvPr>
          <p:cNvPicPr>
            <a:picLocks noGrp="1" noChangeAspect="1"/>
          </p:cNvPicPr>
          <p:nvPr>
            <p:ph idx="1"/>
          </p:nvPr>
        </p:nvPicPr>
        <p:blipFill>
          <a:blip r:embed="rId2"/>
          <a:stretch>
            <a:fillRect/>
          </a:stretch>
        </p:blipFill>
        <p:spPr>
          <a:xfrm>
            <a:off x="2525212" y="1717525"/>
            <a:ext cx="8060475" cy="4833740"/>
          </a:xfrm>
        </p:spPr>
      </p:pic>
    </p:spTree>
    <p:extLst>
      <p:ext uri="{BB962C8B-B14F-4D97-AF65-F5344CB8AC3E}">
        <p14:creationId xmlns:p14="http://schemas.microsoft.com/office/powerpoint/2010/main" val="2885028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Trait theories of leadership</a:t>
            </a:r>
          </a:p>
        </p:txBody>
      </p:sp>
      <p:sp>
        <p:nvSpPr>
          <p:cNvPr id="3" name="Content Placeholder 2"/>
          <p:cNvSpPr>
            <a:spLocks noGrp="1"/>
          </p:cNvSpPr>
          <p:nvPr>
            <p:ph idx="1"/>
          </p:nvPr>
        </p:nvSpPr>
        <p:spPr>
          <a:xfrm>
            <a:off x="1024128" y="1765738"/>
            <a:ext cx="10453169" cy="5002924"/>
          </a:xfrm>
        </p:spPr>
        <p:txBody>
          <a:bodyPr>
            <a:normAutofit/>
          </a:bodyPr>
          <a:lstStyle/>
          <a:p>
            <a:endParaRPr lang="en-US" dirty="0"/>
          </a:p>
          <a:p>
            <a:pPr marL="0" indent="0">
              <a:buNone/>
            </a:pPr>
            <a:r>
              <a:rPr lang="en-US" dirty="0"/>
              <a:t>A. Strong Leaders </a:t>
            </a:r>
          </a:p>
          <a:p>
            <a:pPr marL="0" indent="0">
              <a:buNone/>
            </a:pPr>
            <a:r>
              <a:rPr lang="en-US" dirty="0"/>
              <a:t>1. </a:t>
            </a:r>
            <a:r>
              <a:rPr lang="en-US" b="1" dirty="0"/>
              <a:t>Trait theories of leadership </a:t>
            </a:r>
            <a:r>
              <a:rPr lang="en-US" dirty="0"/>
              <a:t>focus on personal qualities and characteristics. </a:t>
            </a:r>
          </a:p>
          <a:p>
            <a:pPr marL="0" indent="0">
              <a:buNone/>
            </a:pPr>
            <a:r>
              <a:rPr lang="en-US" dirty="0"/>
              <a:t>2. Comprehensive reviews of the leadership literature organized around the Big Five framework has found </a:t>
            </a:r>
            <a:r>
              <a:rPr lang="en-US" b="1" dirty="0">
                <a:solidFill>
                  <a:srgbClr val="FF0000"/>
                </a:solidFill>
              </a:rPr>
              <a:t>extraversion to be the most important trait of effective leaders</a:t>
            </a:r>
            <a:r>
              <a:rPr lang="en-US" dirty="0"/>
              <a:t>, but it is more related to the way leaders emerge than to their effectiveness. </a:t>
            </a:r>
          </a:p>
          <a:p>
            <a:pPr marL="0" indent="0">
              <a:buNone/>
            </a:pPr>
            <a:r>
              <a:rPr lang="en-US" dirty="0"/>
              <a:t>3. Leaders who like being around people and can assert themselves (extraverted) as well as are disciplined and </a:t>
            </a:r>
            <a:r>
              <a:rPr lang="en-US" b="1" dirty="0">
                <a:solidFill>
                  <a:srgbClr val="FF0000"/>
                </a:solidFill>
              </a:rPr>
              <a:t>able to keep commitments they make (conscientious</a:t>
            </a:r>
            <a:r>
              <a:rPr lang="en-US" dirty="0"/>
              <a:t>), have an apparent advantage when it comes to leadership, suggesting good leaders do have key traits in common. </a:t>
            </a:r>
          </a:p>
          <a:p>
            <a:pPr marL="0" indent="0">
              <a:buNone/>
            </a:pPr>
            <a:r>
              <a:rPr lang="en-US" dirty="0"/>
              <a:t>4. Another trait that may indicate effective leadership is </a:t>
            </a:r>
            <a:r>
              <a:rPr lang="en-US" b="1" dirty="0">
                <a:solidFill>
                  <a:srgbClr val="FF0000"/>
                </a:solidFill>
              </a:rPr>
              <a:t>emotional intelligence (EI)</a:t>
            </a:r>
          </a:p>
          <a:p>
            <a:pPr marL="0" indent="0">
              <a:buNone/>
            </a:pPr>
            <a:endParaRPr lang="en-US" dirty="0"/>
          </a:p>
          <a:p>
            <a:endParaRPr lang="en-US" dirty="0"/>
          </a:p>
        </p:txBody>
      </p:sp>
    </p:spTree>
    <p:extLst>
      <p:ext uri="{BB962C8B-B14F-4D97-AF65-F5344CB8AC3E}">
        <p14:creationId xmlns:p14="http://schemas.microsoft.com/office/powerpoint/2010/main" val="3671032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Trait theories of leadership</a:t>
            </a:r>
          </a:p>
        </p:txBody>
      </p:sp>
      <p:sp>
        <p:nvSpPr>
          <p:cNvPr id="3" name="Content Placeholder 2"/>
          <p:cNvSpPr>
            <a:spLocks noGrp="1"/>
          </p:cNvSpPr>
          <p:nvPr>
            <p:ph idx="1"/>
          </p:nvPr>
        </p:nvSpPr>
        <p:spPr>
          <a:xfrm>
            <a:off x="1024128" y="1765738"/>
            <a:ext cx="10453169" cy="5002924"/>
          </a:xfrm>
        </p:spPr>
        <p:txBody>
          <a:bodyPr>
            <a:normAutofit/>
          </a:bodyPr>
          <a:lstStyle/>
          <a:p>
            <a:endParaRPr lang="en-US" dirty="0"/>
          </a:p>
          <a:p>
            <a:pPr marL="0" indent="0">
              <a:buNone/>
            </a:pPr>
            <a:r>
              <a:rPr lang="en-US" dirty="0"/>
              <a:t>A. Strong Leaders </a:t>
            </a:r>
          </a:p>
          <a:p>
            <a:pPr marL="0" indent="0">
              <a:buNone/>
            </a:pPr>
            <a:r>
              <a:rPr lang="en-US" dirty="0"/>
              <a:t>6. However, research has demonstrated that people high in EI are more likely to emerge as leaders, even after taking cognitive ability and personality into account </a:t>
            </a:r>
          </a:p>
          <a:p>
            <a:pPr marL="0" indent="0">
              <a:buNone/>
            </a:pPr>
            <a:r>
              <a:rPr lang="en-US" dirty="0"/>
              <a:t>7. Based on the latest findings, we offer two conclusions. </a:t>
            </a:r>
          </a:p>
          <a:p>
            <a:pPr marL="0" indent="0">
              <a:buNone/>
            </a:pPr>
            <a:r>
              <a:rPr lang="en-US" dirty="0"/>
              <a:t>a. First, we can say that </a:t>
            </a:r>
            <a:r>
              <a:rPr lang="en-US" b="1" dirty="0">
                <a:solidFill>
                  <a:srgbClr val="FF0000"/>
                </a:solidFill>
              </a:rPr>
              <a:t>traits can predict leadership</a:t>
            </a:r>
            <a:r>
              <a:rPr lang="en-US" dirty="0"/>
              <a:t>. </a:t>
            </a:r>
          </a:p>
          <a:p>
            <a:pPr marL="0" indent="0">
              <a:buNone/>
            </a:pPr>
            <a:r>
              <a:rPr lang="en-US" dirty="0"/>
              <a:t>b. Second, </a:t>
            </a:r>
            <a:r>
              <a:rPr lang="en-US" b="1" dirty="0">
                <a:solidFill>
                  <a:srgbClr val="FF0000"/>
                </a:solidFill>
              </a:rPr>
              <a:t>traits do a better job predicting the emergence of leaders</a:t>
            </a:r>
            <a:r>
              <a:rPr lang="en-US" dirty="0"/>
              <a:t> than they do at distinguishing between effective and ineffective leaders. </a:t>
            </a:r>
          </a:p>
          <a:p>
            <a:pPr marL="0" indent="0">
              <a:buNone/>
            </a:pPr>
            <a:endParaRPr lang="en-US" dirty="0"/>
          </a:p>
          <a:p>
            <a:endParaRPr lang="en-US" dirty="0"/>
          </a:p>
        </p:txBody>
      </p:sp>
    </p:spTree>
    <p:extLst>
      <p:ext uri="{BB962C8B-B14F-4D97-AF65-F5344CB8AC3E}">
        <p14:creationId xmlns:p14="http://schemas.microsoft.com/office/powerpoint/2010/main" val="3519652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theories of leadership</a:t>
            </a:r>
          </a:p>
        </p:txBody>
      </p:sp>
      <p:sp>
        <p:nvSpPr>
          <p:cNvPr id="3" name="Content Placeholder 2"/>
          <p:cNvSpPr>
            <a:spLocks noGrp="1"/>
          </p:cNvSpPr>
          <p:nvPr>
            <p:ph idx="1"/>
          </p:nvPr>
        </p:nvSpPr>
        <p:spPr>
          <a:xfrm>
            <a:off x="1024128" y="1807779"/>
            <a:ext cx="9720073" cy="4501581"/>
          </a:xfrm>
        </p:spPr>
        <p:txBody>
          <a:bodyPr>
            <a:normAutofit fontScale="77500" lnSpcReduction="20000"/>
          </a:bodyPr>
          <a:lstStyle/>
          <a:p>
            <a:pPr marL="0" indent="0">
              <a:buNone/>
            </a:pPr>
            <a:r>
              <a:rPr lang="en-US" b="1" dirty="0"/>
              <a:t>Behavioral theories of leadership </a:t>
            </a:r>
            <a:r>
              <a:rPr lang="en-US" dirty="0"/>
              <a:t>implied we could train people to be leaders </a:t>
            </a:r>
          </a:p>
          <a:p>
            <a:pPr marL="0" indent="0">
              <a:buNone/>
            </a:pPr>
            <a:r>
              <a:rPr lang="en-US" dirty="0"/>
              <a:t>Ohio State Studies </a:t>
            </a:r>
          </a:p>
          <a:p>
            <a:endParaRPr lang="en-US" dirty="0"/>
          </a:p>
          <a:p>
            <a:r>
              <a:rPr lang="en-US" dirty="0"/>
              <a:t>1. The most comprehensive theories resulted from the Ohio State Studies, which sought to identify independent dimensions of leader behavior. </a:t>
            </a:r>
          </a:p>
          <a:p>
            <a:r>
              <a:rPr lang="en-US" dirty="0"/>
              <a:t>2. Beginning with more than a thousand dimensions, the studies narrowed the list to two that substantially accounted for most of the leadership behavior described by employees: </a:t>
            </a:r>
            <a:r>
              <a:rPr lang="en-US" i="1" dirty="0"/>
              <a:t>initiating structure </a:t>
            </a:r>
            <a:r>
              <a:rPr lang="en-US" dirty="0"/>
              <a:t>and </a:t>
            </a:r>
            <a:r>
              <a:rPr lang="en-US" i="1" dirty="0"/>
              <a:t>consideration </a:t>
            </a:r>
            <a:endParaRPr lang="en-US" dirty="0"/>
          </a:p>
          <a:p>
            <a:endParaRPr lang="en-US" dirty="0"/>
          </a:p>
          <a:p>
            <a:r>
              <a:rPr lang="en-US" dirty="0"/>
              <a:t>3. </a:t>
            </a:r>
            <a:r>
              <a:rPr lang="en-US" b="1" dirty="0"/>
              <a:t>Initiating structure </a:t>
            </a:r>
            <a:r>
              <a:rPr lang="en-US" dirty="0"/>
              <a:t>is the extent to which a leader defines and structures his or her role and those of the subordinates to facilitate goal attainment. </a:t>
            </a:r>
          </a:p>
          <a:p>
            <a:r>
              <a:rPr lang="en-US" dirty="0"/>
              <a:t>4. </a:t>
            </a:r>
            <a:r>
              <a:rPr lang="en-US" b="1" dirty="0"/>
              <a:t>Consideration </a:t>
            </a:r>
            <a:r>
              <a:rPr lang="en-US" dirty="0"/>
              <a:t>is the extent to which a leader has job relationships that are characterized by mutual trust, respect for employees’ ideas, and regard for their feelings. </a:t>
            </a:r>
          </a:p>
          <a:p>
            <a:r>
              <a:rPr lang="en-US" dirty="0"/>
              <a:t>a. A leader high in consideration helps employees with personal problems, is friendly and approachable, treats all employees as equals, and expresses appreciation and support. </a:t>
            </a:r>
          </a:p>
          <a:p>
            <a:pPr marL="0" indent="0">
              <a:buNone/>
            </a:pPr>
            <a:endParaRPr lang="en-US" dirty="0"/>
          </a:p>
        </p:txBody>
      </p:sp>
    </p:spTree>
    <p:extLst>
      <p:ext uri="{BB962C8B-B14F-4D97-AF65-F5344CB8AC3E}">
        <p14:creationId xmlns:p14="http://schemas.microsoft.com/office/powerpoint/2010/main" val="557625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1555531" y="1637799"/>
            <a:ext cx="8460827" cy="5081125"/>
          </a:xfrm>
          <a:prstGeom prst="rect">
            <a:avLst/>
          </a:prstGeom>
        </p:spPr>
      </p:pic>
    </p:spTree>
    <p:extLst>
      <p:ext uri="{BB962C8B-B14F-4D97-AF65-F5344CB8AC3E}">
        <p14:creationId xmlns:p14="http://schemas.microsoft.com/office/powerpoint/2010/main" val="3266606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theories of leadership</a:t>
            </a:r>
          </a:p>
        </p:txBody>
      </p:sp>
      <p:sp>
        <p:nvSpPr>
          <p:cNvPr id="3" name="Content Placeholder 2"/>
          <p:cNvSpPr>
            <a:spLocks noGrp="1"/>
          </p:cNvSpPr>
          <p:nvPr>
            <p:ph idx="1"/>
          </p:nvPr>
        </p:nvSpPr>
        <p:spPr/>
        <p:txBody>
          <a:bodyPr/>
          <a:lstStyle/>
          <a:p>
            <a:pPr marL="0" indent="0">
              <a:buNone/>
            </a:pPr>
            <a:r>
              <a:rPr lang="en-US" dirty="0"/>
              <a:t>GLOBE Study </a:t>
            </a:r>
          </a:p>
          <a:p>
            <a:r>
              <a:rPr lang="en-US" dirty="0"/>
              <a:t>1. Some research from the </a:t>
            </a:r>
            <a:r>
              <a:rPr lang="en-US" b="1" dirty="0">
                <a:solidFill>
                  <a:srgbClr val="FF0000"/>
                </a:solidFill>
              </a:rPr>
              <a:t>GLOBE study</a:t>
            </a:r>
            <a:r>
              <a:rPr lang="en-US" dirty="0"/>
              <a:t> suggests there are </a:t>
            </a:r>
            <a:r>
              <a:rPr lang="en-US" b="1" dirty="0">
                <a:solidFill>
                  <a:srgbClr val="FF0000"/>
                </a:solidFill>
              </a:rPr>
              <a:t>international differences </a:t>
            </a:r>
            <a:r>
              <a:rPr lang="en-US" dirty="0"/>
              <a:t>in preference for </a:t>
            </a:r>
            <a:r>
              <a:rPr lang="en-US" b="1" dirty="0">
                <a:solidFill>
                  <a:srgbClr val="FF0000"/>
                </a:solidFill>
              </a:rPr>
              <a:t>initiating structure and consideration</a:t>
            </a:r>
            <a:r>
              <a:rPr lang="en-US" dirty="0"/>
              <a:t>. </a:t>
            </a:r>
          </a:p>
          <a:p>
            <a:r>
              <a:rPr lang="en-US" dirty="0"/>
              <a:t>a. Based on the values of Brazilian employees, a </a:t>
            </a:r>
            <a:r>
              <a:rPr lang="en-US" b="1" dirty="0"/>
              <a:t>U.S. manager </a:t>
            </a:r>
            <a:r>
              <a:rPr lang="en-US" dirty="0"/>
              <a:t>leading a team in Brazil would need to be </a:t>
            </a:r>
            <a:r>
              <a:rPr lang="en-US" b="1" dirty="0"/>
              <a:t>team-oriented, participative, and humane</a:t>
            </a:r>
            <a:r>
              <a:rPr lang="en-US" dirty="0"/>
              <a:t>. </a:t>
            </a:r>
          </a:p>
          <a:p>
            <a:r>
              <a:rPr lang="en-US" dirty="0"/>
              <a:t>b. Leaders </a:t>
            </a:r>
            <a:r>
              <a:rPr lang="en-US" b="1" dirty="0"/>
              <a:t>high in consideration </a:t>
            </a:r>
            <a:r>
              <a:rPr lang="en-US" dirty="0"/>
              <a:t>would succeed best in </a:t>
            </a:r>
            <a:r>
              <a:rPr lang="en-US" b="1" dirty="0"/>
              <a:t>this culture</a:t>
            </a:r>
            <a:r>
              <a:rPr lang="en-US" dirty="0"/>
              <a:t>. </a:t>
            </a:r>
          </a:p>
          <a:p>
            <a:r>
              <a:rPr lang="en-US" dirty="0"/>
              <a:t>c. A leader high in initiating structure (relatively task-oriented) will do best and can make decisions in a relatively autocratic manner </a:t>
            </a:r>
          </a:p>
          <a:p>
            <a:endParaRPr lang="en-US" dirty="0"/>
          </a:p>
        </p:txBody>
      </p:sp>
    </p:spTree>
    <p:extLst>
      <p:ext uri="{BB962C8B-B14F-4D97-AF65-F5344CB8AC3E}">
        <p14:creationId xmlns:p14="http://schemas.microsoft.com/office/powerpoint/2010/main" val="2972156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9B998-0991-4319-A04A-0603EB4F2E62}"/>
              </a:ext>
            </a:extLst>
          </p:cNvPr>
          <p:cNvSpPr>
            <a:spLocks noGrp="1"/>
          </p:cNvSpPr>
          <p:nvPr>
            <p:ph type="title"/>
          </p:nvPr>
        </p:nvSpPr>
        <p:spPr/>
        <p:txBody>
          <a:bodyPr/>
          <a:lstStyle/>
          <a:p>
            <a:r>
              <a:rPr lang="en-US" dirty="0"/>
              <a:t>Summary of trait and </a:t>
            </a:r>
            <a:r>
              <a:rPr lang="en-US" dirty="0" err="1"/>
              <a:t>behaviour</a:t>
            </a:r>
            <a:r>
              <a:rPr lang="en-US" dirty="0"/>
              <a:t> theories</a:t>
            </a:r>
          </a:p>
        </p:txBody>
      </p:sp>
      <p:sp>
        <p:nvSpPr>
          <p:cNvPr id="3" name="Content Placeholder 2">
            <a:extLst>
              <a:ext uri="{FF2B5EF4-FFF2-40B4-BE49-F238E27FC236}">
                <a16:creationId xmlns:a16="http://schemas.microsoft.com/office/drawing/2014/main" id="{D323E3E1-CE32-4144-9617-9E6DEE684984}"/>
              </a:ext>
            </a:extLst>
          </p:cNvPr>
          <p:cNvSpPr>
            <a:spLocks noGrp="1"/>
          </p:cNvSpPr>
          <p:nvPr>
            <p:ph idx="1"/>
          </p:nvPr>
        </p:nvSpPr>
        <p:spPr/>
        <p:txBody>
          <a:bodyPr vert="horz" lIns="45720" tIns="45720" rIns="45720" bIns="45720" rtlCol="0" anchor="t">
            <a:normAutofit/>
          </a:bodyPr>
          <a:lstStyle/>
          <a:p>
            <a:pPr marL="255905" indent="-255905">
              <a:lnSpc>
                <a:spcPct val="100000"/>
              </a:lnSpc>
              <a:spcBef>
                <a:spcPts val="1500"/>
              </a:spcBef>
              <a:spcAft>
                <a:spcPts val="0"/>
              </a:spcAft>
            </a:pPr>
            <a:r>
              <a:rPr lang="en-US" b="1" dirty="0">
                <a:ea typeface="+mn-lt"/>
                <a:cs typeface="+mn-lt"/>
              </a:rPr>
              <a:t>Summary of Trait Theories and Behavioral Theories</a:t>
            </a:r>
            <a:endParaRPr lang="en-US" dirty="0">
              <a:ea typeface="+mn-lt"/>
              <a:cs typeface="+mn-lt"/>
            </a:endParaRPr>
          </a:p>
          <a:p>
            <a:pPr marL="740410" lvl="1">
              <a:lnSpc>
                <a:spcPct val="100000"/>
              </a:lnSpc>
              <a:spcBef>
                <a:spcPts val="600"/>
              </a:spcBef>
              <a:spcAft>
                <a:spcPts val="0"/>
              </a:spcAft>
              <a:buFont typeface="Wingdings 3" panose="020B0602020104020603" pitchFamily="34" charset="0"/>
              <a:buChar char=""/>
            </a:pPr>
            <a:r>
              <a:rPr lang="en-US" dirty="0">
                <a:ea typeface="+mn-lt"/>
                <a:cs typeface="+mn-lt"/>
              </a:rPr>
              <a:t>Leaders who have certain traits and who display culturally appropriate consideration and structuring behaviors do appear to be more effective.</a:t>
            </a:r>
          </a:p>
          <a:p>
            <a:pPr marL="740410" lvl="1">
              <a:lnSpc>
                <a:spcPct val="100000"/>
              </a:lnSpc>
              <a:spcBef>
                <a:spcPts val="600"/>
              </a:spcBef>
              <a:spcAft>
                <a:spcPts val="0"/>
              </a:spcAft>
              <a:buFont typeface="Wingdings 3" panose="020B0602020104020603" pitchFamily="34" charset="0"/>
              <a:buChar char=""/>
            </a:pPr>
            <a:r>
              <a:rPr lang="en-US" dirty="0">
                <a:ea typeface="+mn-lt"/>
                <a:cs typeface="+mn-lt"/>
              </a:rPr>
              <a:t>Traits and behaviors do not guarantee success.</a:t>
            </a:r>
          </a:p>
          <a:p>
            <a:endParaRPr lang="en-US" dirty="0"/>
          </a:p>
        </p:txBody>
      </p:sp>
    </p:spTree>
    <p:extLst>
      <p:ext uri="{BB962C8B-B14F-4D97-AF65-F5344CB8AC3E}">
        <p14:creationId xmlns:p14="http://schemas.microsoft.com/office/powerpoint/2010/main" val="15655819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3344</TotalTime>
  <Words>1424</Words>
  <Application>Microsoft Office PowerPoint</Application>
  <PresentationFormat>Widescreen</PresentationFormat>
  <Paragraphs>128</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ＭＳ Ｐゴシック</vt:lpstr>
      <vt:lpstr>Arial</vt:lpstr>
      <vt:lpstr>Calibri</vt:lpstr>
      <vt:lpstr>Tw Cen MT</vt:lpstr>
      <vt:lpstr>Tw Cen MT Condensed</vt:lpstr>
      <vt:lpstr>Wingdings 3</vt:lpstr>
      <vt:lpstr>Integral</vt:lpstr>
      <vt:lpstr>Leading and managing teams</vt:lpstr>
      <vt:lpstr>leadership</vt:lpstr>
      <vt:lpstr>Leaders and managers</vt:lpstr>
      <vt:lpstr>Trait theories of leadership</vt:lpstr>
      <vt:lpstr>Trait theories of leadership</vt:lpstr>
      <vt:lpstr>Behavioral theories of leadership</vt:lpstr>
      <vt:lpstr>PowerPoint Presentation</vt:lpstr>
      <vt:lpstr>Behavioral theories of leadership</vt:lpstr>
      <vt:lpstr>Summary of trait and behaviour theories</vt:lpstr>
      <vt:lpstr>PowerPoint Presentation</vt:lpstr>
      <vt:lpstr>Group dynamics</vt:lpstr>
      <vt:lpstr>PowerPoint Presentation</vt:lpstr>
      <vt:lpstr>Alternate model for temporary groups </vt:lpstr>
      <vt:lpstr>Group properties</vt:lpstr>
      <vt:lpstr>Role</vt:lpstr>
      <vt:lpstr>norms</vt:lpstr>
      <vt:lpstr>Status and size</vt:lpstr>
      <vt:lpstr>Status and size</vt:lpstr>
      <vt:lpstr>Cohesiveness and diversity</vt:lpstr>
      <vt:lpstr>Cohesiveness and diversity</vt:lpstr>
      <vt:lpstr>Group decision making</vt:lpstr>
      <vt:lpstr>Explain How Organizations Can Create Team Players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Vibhav Singh (Dr.)</dc:creator>
  <cp:lastModifiedBy>Vibhav Singh (Dr.)</cp:lastModifiedBy>
  <cp:revision>98</cp:revision>
  <cp:lastPrinted>2022-01-31T08:38:07Z</cp:lastPrinted>
  <dcterms:created xsi:type="dcterms:W3CDTF">2021-11-15T02:38:30Z</dcterms:created>
  <dcterms:modified xsi:type="dcterms:W3CDTF">2022-09-05T04:55:28Z</dcterms:modified>
</cp:coreProperties>
</file>