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74" r:id="rId6"/>
    <p:sldId id="275" r:id="rId7"/>
    <p:sldId id="281" r:id="rId8"/>
    <p:sldId id="282" r:id="rId9"/>
    <p:sldId id="283" r:id="rId10"/>
    <p:sldId id="284" r:id="rId11"/>
    <p:sldId id="285" r:id="rId12"/>
    <p:sldId id="286" r:id="rId13"/>
    <p:sldId id="287" r:id="rId14"/>
    <p:sldId id="288" r:id="rId15"/>
    <p:sldId id="259" r:id="rId16"/>
    <p:sldId id="258" r:id="rId17"/>
    <p:sldId id="262" r:id="rId18"/>
    <p:sldId id="263" r:id="rId19"/>
    <p:sldId id="264" r:id="rId20"/>
    <p:sldId id="265" r:id="rId21"/>
    <p:sldId id="276" r:id="rId22"/>
    <p:sldId id="266" r:id="rId23"/>
    <p:sldId id="277" r:id="rId24"/>
    <p:sldId id="278" r:id="rId25"/>
    <p:sldId id="279" r:id="rId26"/>
    <p:sldId id="280" r:id="rId27"/>
    <p:sldId id="290" r:id="rId28"/>
    <p:sldId id="291" r:id="rId29"/>
    <p:sldId id="289" r:id="rId30"/>
    <p:sldId id="268" r:id="rId31"/>
    <p:sldId id="269" r:id="rId32"/>
    <p:sldId id="270" r:id="rId33"/>
    <p:sldId id="271" r:id="rId34"/>
    <p:sldId id="272" r:id="rId35"/>
    <p:sldId id="300" r:id="rId36"/>
    <p:sldId id="273" r:id="rId37"/>
    <p:sldId id="297" r:id="rId38"/>
    <p:sldId id="292" r:id="rId39"/>
    <p:sldId id="293" r:id="rId40"/>
    <p:sldId id="294" r:id="rId41"/>
    <p:sldId id="295" r:id="rId42"/>
    <p:sldId id="296"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27BFED6-A1FE-4317-8082-A93FFB7AB42A}"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E0EE2-DB8E-418B-8AD2-1F373F9DE77F}" type="slidenum">
              <a:rPr lang="en-IN" smtClean="0"/>
              <a:t>‹#›</a:t>
            </a:fld>
            <a:endParaRPr lang="en-IN"/>
          </a:p>
        </p:txBody>
      </p:sp>
    </p:spTree>
    <p:extLst>
      <p:ext uri="{BB962C8B-B14F-4D97-AF65-F5344CB8AC3E}">
        <p14:creationId xmlns:p14="http://schemas.microsoft.com/office/powerpoint/2010/main" val="2303065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7BFED6-A1FE-4317-8082-A93FFB7AB42A}"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E0EE2-DB8E-418B-8AD2-1F373F9DE77F}" type="slidenum">
              <a:rPr lang="en-IN" smtClean="0"/>
              <a:t>‹#›</a:t>
            </a:fld>
            <a:endParaRPr lang="en-IN"/>
          </a:p>
        </p:txBody>
      </p:sp>
    </p:spTree>
    <p:extLst>
      <p:ext uri="{BB962C8B-B14F-4D97-AF65-F5344CB8AC3E}">
        <p14:creationId xmlns:p14="http://schemas.microsoft.com/office/powerpoint/2010/main" val="426417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7BFED6-A1FE-4317-8082-A93FFB7AB42A}"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E0EE2-DB8E-418B-8AD2-1F373F9DE77F}" type="slidenum">
              <a:rPr lang="en-IN" smtClean="0"/>
              <a:t>‹#›</a:t>
            </a:fld>
            <a:endParaRPr lang="en-IN"/>
          </a:p>
        </p:txBody>
      </p:sp>
    </p:spTree>
    <p:extLst>
      <p:ext uri="{BB962C8B-B14F-4D97-AF65-F5344CB8AC3E}">
        <p14:creationId xmlns:p14="http://schemas.microsoft.com/office/powerpoint/2010/main" val="398365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7BFED6-A1FE-4317-8082-A93FFB7AB42A}"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E0EE2-DB8E-418B-8AD2-1F373F9DE77F}" type="slidenum">
              <a:rPr lang="en-IN" smtClean="0"/>
              <a:t>‹#›</a:t>
            </a:fld>
            <a:endParaRPr lang="en-IN"/>
          </a:p>
        </p:txBody>
      </p:sp>
    </p:spTree>
    <p:extLst>
      <p:ext uri="{BB962C8B-B14F-4D97-AF65-F5344CB8AC3E}">
        <p14:creationId xmlns:p14="http://schemas.microsoft.com/office/powerpoint/2010/main" val="266481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BFED6-A1FE-4317-8082-A93FFB7AB42A}"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E0EE2-DB8E-418B-8AD2-1F373F9DE77F}" type="slidenum">
              <a:rPr lang="en-IN" smtClean="0"/>
              <a:t>‹#›</a:t>
            </a:fld>
            <a:endParaRPr lang="en-IN"/>
          </a:p>
        </p:txBody>
      </p:sp>
    </p:spTree>
    <p:extLst>
      <p:ext uri="{BB962C8B-B14F-4D97-AF65-F5344CB8AC3E}">
        <p14:creationId xmlns:p14="http://schemas.microsoft.com/office/powerpoint/2010/main" val="206226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27BFED6-A1FE-4317-8082-A93FFB7AB42A}"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E0EE2-DB8E-418B-8AD2-1F373F9DE77F}" type="slidenum">
              <a:rPr lang="en-IN" smtClean="0"/>
              <a:t>‹#›</a:t>
            </a:fld>
            <a:endParaRPr lang="en-IN"/>
          </a:p>
        </p:txBody>
      </p:sp>
    </p:spTree>
    <p:extLst>
      <p:ext uri="{BB962C8B-B14F-4D97-AF65-F5344CB8AC3E}">
        <p14:creationId xmlns:p14="http://schemas.microsoft.com/office/powerpoint/2010/main" val="17537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27BFED6-A1FE-4317-8082-A93FFB7AB42A}" type="datetimeFigureOut">
              <a:rPr lang="en-IN" smtClean="0"/>
              <a:t>06-10-2022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7E0EE2-DB8E-418B-8AD2-1F373F9DE77F}" type="slidenum">
              <a:rPr lang="en-IN" smtClean="0"/>
              <a:t>‹#›</a:t>
            </a:fld>
            <a:endParaRPr lang="en-IN"/>
          </a:p>
        </p:txBody>
      </p:sp>
    </p:spTree>
    <p:extLst>
      <p:ext uri="{BB962C8B-B14F-4D97-AF65-F5344CB8AC3E}">
        <p14:creationId xmlns:p14="http://schemas.microsoft.com/office/powerpoint/2010/main" val="174739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27BFED6-A1FE-4317-8082-A93FFB7AB42A}" type="datetimeFigureOut">
              <a:rPr lang="en-IN" smtClean="0"/>
              <a:t>06-10-2022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7E0EE2-DB8E-418B-8AD2-1F373F9DE77F}" type="slidenum">
              <a:rPr lang="en-IN" smtClean="0"/>
              <a:t>‹#›</a:t>
            </a:fld>
            <a:endParaRPr lang="en-IN"/>
          </a:p>
        </p:txBody>
      </p:sp>
    </p:spTree>
    <p:extLst>
      <p:ext uri="{BB962C8B-B14F-4D97-AF65-F5344CB8AC3E}">
        <p14:creationId xmlns:p14="http://schemas.microsoft.com/office/powerpoint/2010/main" val="2710145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BFED6-A1FE-4317-8082-A93FFB7AB42A}" type="datetimeFigureOut">
              <a:rPr lang="en-IN" smtClean="0"/>
              <a:t>06-10-2022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7E0EE2-DB8E-418B-8AD2-1F373F9DE77F}" type="slidenum">
              <a:rPr lang="en-IN" smtClean="0"/>
              <a:t>‹#›</a:t>
            </a:fld>
            <a:endParaRPr lang="en-IN"/>
          </a:p>
        </p:txBody>
      </p:sp>
    </p:spTree>
    <p:extLst>
      <p:ext uri="{BB962C8B-B14F-4D97-AF65-F5344CB8AC3E}">
        <p14:creationId xmlns:p14="http://schemas.microsoft.com/office/powerpoint/2010/main" val="1929184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BFED6-A1FE-4317-8082-A93FFB7AB42A}"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E0EE2-DB8E-418B-8AD2-1F373F9DE77F}" type="slidenum">
              <a:rPr lang="en-IN" smtClean="0"/>
              <a:t>‹#›</a:t>
            </a:fld>
            <a:endParaRPr lang="en-IN"/>
          </a:p>
        </p:txBody>
      </p:sp>
    </p:spTree>
    <p:extLst>
      <p:ext uri="{BB962C8B-B14F-4D97-AF65-F5344CB8AC3E}">
        <p14:creationId xmlns:p14="http://schemas.microsoft.com/office/powerpoint/2010/main" val="251801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BFED6-A1FE-4317-8082-A93FFB7AB42A}"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E0EE2-DB8E-418B-8AD2-1F373F9DE77F}" type="slidenum">
              <a:rPr lang="en-IN" smtClean="0"/>
              <a:t>‹#›</a:t>
            </a:fld>
            <a:endParaRPr lang="en-IN"/>
          </a:p>
        </p:txBody>
      </p:sp>
    </p:spTree>
    <p:extLst>
      <p:ext uri="{BB962C8B-B14F-4D97-AF65-F5344CB8AC3E}">
        <p14:creationId xmlns:p14="http://schemas.microsoft.com/office/powerpoint/2010/main" val="93724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BFED6-A1FE-4317-8082-A93FFB7AB42A}" type="datetimeFigureOut">
              <a:rPr lang="en-IN" smtClean="0"/>
              <a:t>06-10-2022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E0EE2-DB8E-418B-8AD2-1F373F9DE77F}" type="slidenum">
              <a:rPr lang="en-IN" smtClean="0"/>
              <a:t>‹#›</a:t>
            </a:fld>
            <a:endParaRPr lang="en-IN"/>
          </a:p>
        </p:txBody>
      </p:sp>
    </p:spTree>
    <p:extLst>
      <p:ext uri="{BB962C8B-B14F-4D97-AF65-F5344CB8AC3E}">
        <p14:creationId xmlns:p14="http://schemas.microsoft.com/office/powerpoint/2010/main" val="993076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Code_division_multiple_access" TargetMode="External"/><Relationship Id="rId2" Type="http://schemas.openxmlformats.org/officeDocument/2006/relationships/hyperlink" Target="https://en.wikipedia.org/wiki/Stochasti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Wireless Sensor Networks</a:t>
            </a:r>
            <a:endParaRPr lang="en-IN" dirty="0"/>
          </a:p>
        </p:txBody>
      </p:sp>
      <p:sp>
        <p:nvSpPr>
          <p:cNvPr id="3" name="Subtitle 2"/>
          <p:cNvSpPr>
            <a:spLocks noGrp="1"/>
          </p:cNvSpPr>
          <p:nvPr>
            <p:ph type="subTitle" idx="1"/>
          </p:nvPr>
        </p:nvSpPr>
        <p:spPr/>
        <p:txBody>
          <a:bodyPr/>
          <a:lstStyle/>
          <a:p>
            <a:r>
              <a:rPr lang="en-US" dirty="0" smtClean="0"/>
              <a:t>Unit 4</a:t>
            </a:r>
            <a:endParaRPr lang="en-IN" dirty="0"/>
          </a:p>
        </p:txBody>
      </p:sp>
    </p:spTree>
    <p:extLst>
      <p:ext uri="{BB962C8B-B14F-4D97-AF65-F5344CB8AC3E}">
        <p14:creationId xmlns:p14="http://schemas.microsoft.com/office/powerpoint/2010/main" val="1773810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Module</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 </a:t>
            </a:r>
            <a:r>
              <a:rPr lang="en-US" dirty="0" smtClean="0"/>
              <a:t>transmission </a:t>
            </a:r>
            <a:r>
              <a:rPr lang="en-US" dirty="0"/>
              <a:t>medium </a:t>
            </a:r>
            <a:endParaRPr lang="en-US" dirty="0" smtClean="0"/>
          </a:p>
          <a:p>
            <a:pPr lvl="1"/>
            <a:r>
              <a:rPr lang="en-US" dirty="0" smtClean="0"/>
              <a:t>radio frequencies</a:t>
            </a:r>
          </a:p>
          <a:p>
            <a:pPr lvl="1"/>
            <a:r>
              <a:rPr lang="en-US" dirty="0" smtClean="0"/>
              <a:t>Optical</a:t>
            </a:r>
          </a:p>
          <a:p>
            <a:pPr lvl="1"/>
            <a:r>
              <a:rPr lang="en-US" dirty="0" smtClean="0"/>
              <a:t>Communication</a:t>
            </a:r>
          </a:p>
          <a:p>
            <a:pPr lvl="1"/>
            <a:r>
              <a:rPr lang="en-US" dirty="0" smtClean="0"/>
              <a:t>ultrasound</a:t>
            </a:r>
            <a:r>
              <a:rPr lang="en-US" dirty="0"/>
              <a:t>.</a:t>
            </a:r>
          </a:p>
          <a:p>
            <a:r>
              <a:rPr lang="en-US" dirty="0" smtClean="0"/>
              <a:t>Radio </a:t>
            </a:r>
            <a:r>
              <a:rPr lang="en-US" dirty="0"/>
              <a:t>Frequency (RF)-based communication is </a:t>
            </a:r>
            <a:r>
              <a:rPr lang="en-US" dirty="0" smtClean="0"/>
              <a:t>vital requirement </a:t>
            </a:r>
            <a:r>
              <a:rPr lang="en-US" dirty="0"/>
              <a:t>of most WSN applications.</a:t>
            </a:r>
          </a:p>
          <a:p>
            <a:pPr lvl="1"/>
            <a:r>
              <a:rPr lang="en-US" dirty="0" smtClean="0"/>
              <a:t>It </a:t>
            </a:r>
            <a:r>
              <a:rPr lang="en-US" dirty="0"/>
              <a:t>provides long range and high data rates, </a:t>
            </a:r>
            <a:r>
              <a:rPr lang="en-US" dirty="0" smtClean="0"/>
              <a:t>acceptable error </a:t>
            </a:r>
            <a:r>
              <a:rPr lang="en-US" dirty="0"/>
              <a:t>rates at reasonable energy </a:t>
            </a:r>
            <a:r>
              <a:rPr lang="en-US" dirty="0" smtClean="0"/>
              <a:t>expenditure</a:t>
            </a:r>
          </a:p>
          <a:p>
            <a:pPr lvl="1"/>
            <a:r>
              <a:rPr lang="en-US" dirty="0" smtClean="0"/>
              <a:t> does not </a:t>
            </a:r>
            <a:r>
              <a:rPr lang="en-US" dirty="0"/>
              <a:t>require line of sight between sender and receiver.</a:t>
            </a:r>
          </a:p>
          <a:p>
            <a:r>
              <a:rPr lang="en-US" dirty="0" smtClean="0"/>
              <a:t>For </a:t>
            </a:r>
            <a:r>
              <a:rPr lang="en-US" dirty="0"/>
              <a:t>a practical wireless, RF-based system, the </a:t>
            </a:r>
            <a:r>
              <a:rPr lang="en-US" dirty="0" smtClean="0"/>
              <a:t>carrier frequency </a:t>
            </a:r>
            <a:r>
              <a:rPr lang="en-US" dirty="0"/>
              <a:t>has to be carefully chosen. </a:t>
            </a:r>
            <a:endParaRPr lang="en-US" dirty="0" smtClean="0"/>
          </a:p>
          <a:p>
            <a:r>
              <a:rPr lang="en-US" dirty="0" smtClean="0"/>
              <a:t>The wireless sensor </a:t>
            </a:r>
            <a:r>
              <a:rPr lang="en-US" dirty="0"/>
              <a:t>networks use communication </a:t>
            </a:r>
            <a:r>
              <a:rPr lang="en-US" dirty="0" smtClean="0"/>
              <a:t>frequencies between </a:t>
            </a:r>
            <a:r>
              <a:rPr lang="en-US" dirty="0"/>
              <a:t>about 433 MHz and 2.4 GHz.</a:t>
            </a:r>
          </a:p>
          <a:p>
            <a:endParaRPr lang="en-IN" dirty="0"/>
          </a:p>
        </p:txBody>
      </p:sp>
    </p:spTree>
    <p:extLst>
      <p:ext uri="{BB962C8B-B14F-4D97-AF65-F5344CB8AC3E}">
        <p14:creationId xmlns:p14="http://schemas.microsoft.com/office/powerpoint/2010/main" val="341679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Transceivers</a:t>
            </a:r>
            <a:endParaRPr lang="en-IN" dirty="0"/>
          </a:p>
        </p:txBody>
      </p:sp>
      <p:sp>
        <p:nvSpPr>
          <p:cNvPr id="3" name="Content Placeholder 2"/>
          <p:cNvSpPr>
            <a:spLocks noGrp="1"/>
          </p:cNvSpPr>
          <p:nvPr>
            <p:ph idx="1"/>
          </p:nvPr>
        </p:nvSpPr>
        <p:spPr/>
        <p:txBody>
          <a:bodyPr/>
          <a:lstStyle/>
          <a:p>
            <a:r>
              <a:rPr lang="en-US" dirty="0"/>
              <a:t>For actual communication, both a transmitter and </a:t>
            </a:r>
            <a:r>
              <a:rPr lang="en-US" dirty="0" smtClean="0"/>
              <a:t>a receiver </a:t>
            </a:r>
            <a:r>
              <a:rPr lang="en-US" dirty="0"/>
              <a:t>are required in a sensor node to convert a </a:t>
            </a:r>
            <a:r>
              <a:rPr lang="en-US" dirty="0" smtClean="0"/>
              <a:t>bit stream </a:t>
            </a:r>
            <a:r>
              <a:rPr lang="en-US" dirty="0"/>
              <a:t>coming from a microcontroller and convert </a:t>
            </a:r>
            <a:r>
              <a:rPr lang="en-US" dirty="0" smtClean="0"/>
              <a:t>them to </a:t>
            </a:r>
            <a:r>
              <a:rPr lang="en-US" dirty="0"/>
              <a:t>and from radio waves. Such combined </a:t>
            </a:r>
            <a:r>
              <a:rPr lang="en-US" dirty="0" smtClean="0"/>
              <a:t>devices are called </a:t>
            </a:r>
            <a:r>
              <a:rPr lang="en-US" dirty="0"/>
              <a:t>transceivers</a:t>
            </a:r>
            <a:r>
              <a:rPr lang="en-US" dirty="0" smtClean="0"/>
              <a:t>.</a:t>
            </a:r>
          </a:p>
          <a:p>
            <a:r>
              <a:rPr lang="en-US" dirty="0"/>
              <a:t>half-duplex operation is realized since transmitting and receiving at the same time on a wireless medium is impractical in most cases. </a:t>
            </a:r>
            <a:endParaRPr lang="en-IN" dirty="0"/>
          </a:p>
        </p:txBody>
      </p:sp>
    </p:spTree>
    <p:extLst>
      <p:ext uri="{BB962C8B-B14F-4D97-AF65-F5344CB8AC3E}">
        <p14:creationId xmlns:p14="http://schemas.microsoft.com/office/powerpoint/2010/main" val="162357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Sensors</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b="1" dirty="0"/>
              <a:t>Passive Omni-directional sensors</a:t>
            </a:r>
            <a:r>
              <a:rPr lang="en-US" dirty="0" smtClean="0"/>
              <a:t>: They </a:t>
            </a:r>
            <a:r>
              <a:rPr lang="en-US" dirty="0"/>
              <a:t>can measure a physical quantity at the point </a:t>
            </a:r>
            <a:r>
              <a:rPr lang="en-US" dirty="0" smtClean="0"/>
              <a:t>of the </a:t>
            </a:r>
            <a:r>
              <a:rPr lang="en-US" dirty="0"/>
              <a:t>sensor node without manipulating the </a:t>
            </a:r>
            <a:r>
              <a:rPr lang="en-US" dirty="0" smtClean="0"/>
              <a:t>environment by </a:t>
            </a:r>
            <a:r>
              <a:rPr lang="en-US" dirty="0"/>
              <a:t>active probing. They obtain </a:t>
            </a:r>
            <a:r>
              <a:rPr lang="en-US" dirty="0" smtClean="0"/>
              <a:t> the </a:t>
            </a:r>
            <a:r>
              <a:rPr lang="en-US" dirty="0"/>
              <a:t>energy directly </a:t>
            </a:r>
            <a:r>
              <a:rPr lang="en-US" dirty="0" smtClean="0"/>
              <a:t>from the </a:t>
            </a:r>
            <a:r>
              <a:rPr lang="en-US" dirty="0"/>
              <a:t>environment – energy is only needed to </a:t>
            </a:r>
            <a:r>
              <a:rPr lang="en-US" dirty="0" smtClean="0"/>
              <a:t>amplify their </a:t>
            </a:r>
            <a:r>
              <a:rPr lang="en-US" dirty="0"/>
              <a:t>analog signal. </a:t>
            </a:r>
            <a:r>
              <a:rPr lang="en-US" dirty="0" smtClean="0"/>
              <a:t>Typical </a:t>
            </a:r>
            <a:r>
              <a:rPr lang="en-US" dirty="0"/>
              <a:t>examples </a:t>
            </a:r>
            <a:r>
              <a:rPr lang="en-US" dirty="0" smtClean="0"/>
              <a:t>include thermometer</a:t>
            </a:r>
            <a:r>
              <a:rPr lang="en-US" dirty="0"/>
              <a:t>, light sensors, vibration, microphones</a:t>
            </a:r>
            <a:r>
              <a:rPr lang="en-US" dirty="0" smtClean="0"/>
              <a:t>, humidity</a:t>
            </a:r>
            <a:r>
              <a:rPr lang="en-US" dirty="0"/>
              <a:t>, chemical sensors </a:t>
            </a:r>
            <a:r>
              <a:rPr lang="en-US" dirty="0" err="1"/>
              <a:t>etc</a:t>
            </a:r>
            <a:endParaRPr lang="en-US" dirty="0"/>
          </a:p>
          <a:p>
            <a:pPr algn="just"/>
            <a:r>
              <a:rPr lang="en-US" b="1" dirty="0" smtClean="0"/>
              <a:t>Passive </a:t>
            </a:r>
            <a:r>
              <a:rPr lang="en-US" b="1" dirty="0"/>
              <a:t>narrow-beam sensors</a:t>
            </a:r>
            <a:r>
              <a:rPr lang="en-US" dirty="0"/>
              <a:t>: They are passive </a:t>
            </a:r>
            <a:r>
              <a:rPr lang="en-US" dirty="0" smtClean="0"/>
              <a:t>but have </a:t>
            </a:r>
            <a:r>
              <a:rPr lang="en-US" dirty="0"/>
              <a:t>a well-defined notion of direction </a:t>
            </a:r>
            <a:r>
              <a:rPr lang="en-US" dirty="0" smtClean="0"/>
              <a:t>of measurement</a:t>
            </a:r>
            <a:r>
              <a:rPr lang="en-US" dirty="0"/>
              <a:t>. A typical example is a camera, </a:t>
            </a:r>
            <a:r>
              <a:rPr lang="en-US" dirty="0" smtClean="0"/>
              <a:t>which can </a:t>
            </a:r>
            <a:r>
              <a:rPr lang="en-US" dirty="0"/>
              <a:t>“take measurements” in a given direction, but </a:t>
            </a:r>
            <a:r>
              <a:rPr lang="en-US" dirty="0" smtClean="0"/>
              <a:t>has to </a:t>
            </a:r>
            <a:r>
              <a:rPr lang="en-US" dirty="0"/>
              <a:t>be rotated if need be.</a:t>
            </a:r>
          </a:p>
          <a:p>
            <a:pPr algn="just"/>
            <a:r>
              <a:rPr lang="en-US" b="1" dirty="0" smtClean="0"/>
              <a:t>Active </a:t>
            </a:r>
            <a:r>
              <a:rPr lang="en-US" b="1" dirty="0"/>
              <a:t>sensors</a:t>
            </a:r>
            <a:r>
              <a:rPr lang="en-US" dirty="0"/>
              <a:t>: They probe the environment, </a:t>
            </a:r>
            <a:r>
              <a:rPr lang="en-US" dirty="0" smtClean="0"/>
              <a:t>for example</a:t>
            </a:r>
            <a:r>
              <a:rPr lang="en-US" dirty="0"/>
              <a:t>, a sonar or radar sensor or some types </a:t>
            </a:r>
            <a:r>
              <a:rPr lang="en-US" dirty="0" smtClean="0"/>
              <a:t>of seismic </a:t>
            </a:r>
            <a:r>
              <a:rPr lang="en-US" dirty="0"/>
              <a:t>sensors, which generate shock waves by </a:t>
            </a:r>
            <a:r>
              <a:rPr lang="en-US" dirty="0" smtClean="0"/>
              <a:t>small explosions</a:t>
            </a:r>
            <a:r>
              <a:rPr lang="en-US" dirty="0"/>
              <a:t>.</a:t>
            </a:r>
            <a:endParaRPr lang="en-IN" dirty="0"/>
          </a:p>
        </p:txBody>
      </p:sp>
    </p:spTree>
    <p:extLst>
      <p:ext uri="{BB962C8B-B14F-4D97-AF65-F5344CB8AC3E}">
        <p14:creationId xmlns:p14="http://schemas.microsoft.com/office/powerpoint/2010/main" val="130041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Supply to sensor nodes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Traditional </a:t>
            </a:r>
            <a:r>
              <a:rPr lang="en-US" b="1" dirty="0" smtClean="0"/>
              <a:t>batteries</a:t>
            </a:r>
            <a:r>
              <a:rPr lang="en-US" dirty="0" smtClean="0"/>
              <a:t> - </a:t>
            </a:r>
            <a:r>
              <a:rPr lang="en-US" dirty="0"/>
              <a:t>The power source of a sensor node is a battery, </a:t>
            </a:r>
            <a:r>
              <a:rPr lang="en-US" dirty="0" smtClean="0"/>
              <a:t>either non-rechargeable </a:t>
            </a:r>
            <a:r>
              <a:rPr lang="en-US" dirty="0"/>
              <a:t>(primary batteries) or, if an </a:t>
            </a:r>
            <a:r>
              <a:rPr lang="en-US" dirty="0" smtClean="0"/>
              <a:t>energy scavenging </a:t>
            </a:r>
            <a:r>
              <a:rPr lang="en-US" dirty="0"/>
              <a:t>device is present on the node, </a:t>
            </a:r>
            <a:r>
              <a:rPr lang="en-US" dirty="0" smtClean="0"/>
              <a:t>also rechargeable </a:t>
            </a:r>
            <a:r>
              <a:rPr lang="en-US" dirty="0"/>
              <a:t>(secondary batteries</a:t>
            </a:r>
            <a:r>
              <a:rPr lang="en-US" dirty="0" smtClean="0"/>
              <a:t>).  </a:t>
            </a:r>
            <a:endParaRPr lang="en-US" dirty="0"/>
          </a:p>
          <a:p>
            <a:pPr marL="0" indent="0">
              <a:buNone/>
            </a:pPr>
            <a:r>
              <a:rPr lang="en-US" b="1" dirty="0" smtClean="0"/>
              <a:t>Energy scavenging </a:t>
            </a:r>
            <a:endParaRPr lang="en-US" b="1" dirty="0"/>
          </a:p>
          <a:p>
            <a:r>
              <a:rPr lang="en-US" dirty="0" smtClean="0"/>
              <a:t>Some </a:t>
            </a:r>
            <a:r>
              <a:rPr lang="en-US" dirty="0"/>
              <a:t>of the unconventional energy sources like </a:t>
            </a:r>
            <a:r>
              <a:rPr lang="en-US" dirty="0" smtClean="0"/>
              <a:t>fuel cells</a:t>
            </a:r>
            <a:r>
              <a:rPr lang="en-US" dirty="0"/>
              <a:t>, micro heat engines and radioactivity – </a:t>
            </a:r>
            <a:r>
              <a:rPr lang="en-US" dirty="0" smtClean="0"/>
              <a:t>convert energy </a:t>
            </a:r>
            <a:r>
              <a:rPr lang="en-US" dirty="0"/>
              <a:t>from stored secondary form into electricity in </a:t>
            </a:r>
            <a:r>
              <a:rPr lang="en-US" dirty="0" smtClean="0"/>
              <a:t>a easy </a:t>
            </a:r>
            <a:r>
              <a:rPr lang="en-US" dirty="0"/>
              <a:t>way than a normal battery would do.</a:t>
            </a:r>
          </a:p>
          <a:p>
            <a:r>
              <a:rPr lang="en-US" dirty="0" smtClean="0"/>
              <a:t>The </a:t>
            </a:r>
            <a:r>
              <a:rPr lang="en-US" dirty="0"/>
              <a:t>entire energy supply is stored on the node </a:t>
            </a:r>
            <a:r>
              <a:rPr lang="en-US" dirty="0" smtClean="0"/>
              <a:t>itself once </a:t>
            </a:r>
            <a:r>
              <a:rPr lang="en-US" dirty="0"/>
              <a:t>the fuel supply is exhausted, the node fails.</a:t>
            </a:r>
          </a:p>
          <a:p>
            <a:r>
              <a:rPr lang="en-US" dirty="0" smtClean="0"/>
              <a:t>The </a:t>
            </a:r>
            <a:r>
              <a:rPr lang="en-US" dirty="0"/>
              <a:t>energy from a node’s environment must be </a:t>
            </a:r>
            <a:r>
              <a:rPr lang="en-US" dirty="0" smtClean="0"/>
              <a:t>tapped into </a:t>
            </a:r>
            <a:r>
              <a:rPr lang="en-US" dirty="0"/>
              <a:t>and made available to the node – </a:t>
            </a:r>
            <a:r>
              <a:rPr lang="en-US" dirty="0" smtClean="0"/>
              <a:t>energy scavenging </a:t>
            </a:r>
            <a:r>
              <a:rPr lang="en-US" dirty="0"/>
              <a:t>should take place.</a:t>
            </a:r>
            <a:endParaRPr lang="en-IN" dirty="0"/>
          </a:p>
        </p:txBody>
      </p:sp>
    </p:spTree>
    <p:extLst>
      <p:ext uri="{BB962C8B-B14F-4D97-AF65-F5344CB8AC3E}">
        <p14:creationId xmlns:p14="http://schemas.microsoft.com/office/powerpoint/2010/main" val="395811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Supply to sensor nodes</a:t>
            </a:r>
            <a:endParaRPr lang="en-IN" dirty="0"/>
          </a:p>
        </p:txBody>
      </p:sp>
      <p:sp>
        <p:nvSpPr>
          <p:cNvPr id="3" name="Content Placeholder 2"/>
          <p:cNvSpPr>
            <a:spLocks noGrp="1"/>
          </p:cNvSpPr>
          <p:nvPr>
            <p:ph idx="1"/>
          </p:nvPr>
        </p:nvSpPr>
        <p:spPr/>
        <p:txBody>
          <a:bodyPr>
            <a:normAutofit/>
          </a:bodyPr>
          <a:lstStyle/>
          <a:p>
            <a:r>
              <a:rPr lang="en-US" b="1" dirty="0"/>
              <a:t>Photo-</a:t>
            </a:r>
            <a:r>
              <a:rPr lang="en-US" b="1" dirty="0" err="1"/>
              <a:t>voltaics</a:t>
            </a:r>
            <a:r>
              <a:rPr lang="en-US" dirty="0"/>
              <a:t> The solar cells can be used to power sensor nodes. The available power depends on whether nodes are used outdoors or indoors, and on time of day. </a:t>
            </a:r>
          </a:p>
          <a:p>
            <a:r>
              <a:rPr lang="en-US" b="1" dirty="0" smtClean="0"/>
              <a:t>Temperature </a:t>
            </a:r>
            <a:r>
              <a:rPr lang="en-US" b="1" dirty="0"/>
              <a:t>gradients </a:t>
            </a:r>
            <a:r>
              <a:rPr lang="en-US" dirty="0"/>
              <a:t>Differences in temperature can be directly converted to electrical energy. </a:t>
            </a:r>
            <a:endParaRPr lang="en-US" dirty="0" smtClean="0"/>
          </a:p>
          <a:p>
            <a:r>
              <a:rPr lang="en-US" b="1" dirty="0" smtClean="0"/>
              <a:t>Vibrations</a:t>
            </a:r>
            <a:r>
              <a:rPr lang="en-US" dirty="0" smtClean="0"/>
              <a:t> </a:t>
            </a:r>
            <a:r>
              <a:rPr lang="en-US" dirty="0"/>
              <a:t>Walls or windows in buildings are resonating with cars or trucks passing in the streets, machinery often has low- frequency vibrations, ventilations also cause it, and so on. </a:t>
            </a:r>
            <a:endParaRPr lang="en-IN" dirty="0"/>
          </a:p>
        </p:txBody>
      </p:sp>
    </p:spTree>
    <p:extLst>
      <p:ext uri="{BB962C8B-B14F-4D97-AF65-F5344CB8AC3E}">
        <p14:creationId xmlns:p14="http://schemas.microsoft.com/office/powerpoint/2010/main" val="2380844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WSN</a:t>
            </a:r>
            <a:endParaRPr lang="en-IN" dirty="0"/>
          </a:p>
        </p:txBody>
      </p:sp>
      <p:sp>
        <p:nvSpPr>
          <p:cNvPr id="3" name="Content Placeholder 2"/>
          <p:cNvSpPr>
            <a:spLocks noGrp="1"/>
          </p:cNvSpPr>
          <p:nvPr>
            <p:ph idx="1"/>
          </p:nvPr>
        </p:nvSpPr>
        <p:spPr/>
        <p:txBody>
          <a:bodyPr/>
          <a:lstStyle/>
          <a:p>
            <a:r>
              <a:rPr lang="en-US" dirty="0" smtClean="0"/>
              <a:t>Industrial Process Monitoring</a:t>
            </a:r>
          </a:p>
          <a:p>
            <a:r>
              <a:rPr lang="en-US" dirty="0" smtClean="0"/>
              <a:t>Health Monitoring</a:t>
            </a:r>
          </a:p>
          <a:p>
            <a:r>
              <a:rPr lang="en-US" dirty="0" smtClean="0"/>
              <a:t>Intelligent Agriculture and Environment Sensing</a:t>
            </a:r>
          </a:p>
          <a:p>
            <a:r>
              <a:rPr lang="en-US" dirty="0" smtClean="0"/>
              <a:t>Asset Tracking Supply chain management</a:t>
            </a:r>
          </a:p>
          <a:p>
            <a:r>
              <a:rPr lang="en-US" dirty="0" smtClean="0"/>
              <a:t>Military / security applications</a:t>
            </a:r>
          </a:p>
          <a:p>
            <a:r>
              <a:rPr lang="en-US" dirty="0" smtClean="0"/>
              <a:t>Home Automation</a:t>
            </a:r>
            <a:endParaRPr lang="en-IN" dirty="0"/>
          </a:p>
        </p:txBody>
      </p:sp>
    </p:spTree>
    <p:extLst>
      <p:ext uri="{BB962C8B-B14F-4D97-AF65-F5344CB8AC3E}">
        <p14:creationId xmlns:p14="http://schemas.microsoft.com/office/powerpoint/2010/main" val="2930299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Performance Objectives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 Low Power Consumption</a:t>
            </a:r>
          </a:p>
          <a:p>
            <a:r>
              <a:rPr lang="en-US" dirty="0" smtClean="0"/>
              <a:t>Wireless </a:t>
            </a:r>
            <a:r>
              <a:rPr lang="en-US" dirty="0"/>
              <a:t>sensor network applications typically require network components with </a:t>
            </a:r>
            <a:r>
              <a:rPr lang="en-US" dirty="0" smtClean="0"/>
              <a:t>average power </a:t>
            </a:r>
            <a:r>
              <a:rPr lang="en-US" dirty="0"/>
              <a:t>consumption that is substantially lower than currently provided in implementations </a:t>
            </a:r>
            <a:r>
              <a:rPr lang="en-US" dirty="0" smtClean="0"/>
              <a:t>of  existing </a:t>
            </a:r>
            <a:r>
              <a:rPr lang="en-US" dirty="0"/>
              <a:t>wireless networks such as Bluetooth</a:t>
            </a:r>
            <a:r>
              <a:rPr lang="en-US" dirty="0" smtClean="0"/>
              <a:t>.</a:t>
            </a:r>
          </a:p>
          <a:p>
            <a:pPr marL="0" indent="0">
              <a:buNone/>
            </a:pPr>
            <a:r>
              <a:rPr lang="en-US" dirty="0" smtClean="0"/>
              <a:t>2. Low Cost</a:t>
            </a:r>
          </a:p>
          <a:p>
            <a:pPr marL="0" indent="0">
              <a:buNone/>
            </a:pPr>
            <a:r>
              <a:rPr lang="en-US" dirty="0" smtClean="0"/>
              <a:t>3. Data Throughput</a:t>
            </a:r>
          </a:p>
          <a:p>
            <a:pPr marL="0" indent="0">
              <a:buNone/>
            </a:pPr>
            <a:r>
              <a:rPr lang="en-US" dirty="0" smtClean="0"/>
              <a:t>4. Message Latency</a:t>
            </a:r>
          </a:p>
          <a:p>
            <a:pPr marL="0" indent="0">
              <a:buNone/>
            </a:pPr>
            <a:r>
              <a:rPr lang="en-US" dirty="0" smtClean="0"/>
              <a:t>5. Security </a:t>
            </a:r>
          </a:p>
          <a:p>
            <a:pPr marL="0" indent="0">
              <a:buNone/>
            </a:pPr>
            <a:r>
              <a:rPr lang="en-US" dirty="0" smtClean="0"/>
              <a:t>6. World Wide Availability</a:t>
            </a:r>
          </a:p>
          <a:p>
            <a:pPr marL="0" indent="0">
              <a:buNone/>
            </a:pPr>
            <a:endParaRPr lang="en-IN" dirty="0"/>
          </a:p>
        </p:txBody>
      </p:sp>
    </p:spTree>
    <p:extLst>
      <p:ext uri="{BB962C8B-B14F-4D97-AF65-F5344CB8AC3E}">
        <p14:creationId xmlns:p14="http://schemas.microsoft.com/office/powerpoint/2010/main" val="2677603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Network Architecture</a:t>
            </a:r>
            <a:endParaRPr lang="en-IN" dirty="0"/>
          </a:p>
        </p:txBody>
      </p:sp>
      <p:sp>
        <p:nvSpPr>
          <p:cNvPr id="3" name="Content Placeholder 2"/>
          <p:cNvSpPr>
            <a:spLocks noGrp="1"/>
          </p:cNvSpPr>
          <p:nvPr>
            <p:ph idx="1"/>
          </p:nvPr>
        </p:nvSpPr>
        <p:spPr/>
        <p:txBody>
          <a:bodyPr>
            <a:normAutofit/>
          </a:bodyPr>
          <a:lstStyle/>
          <a:p>
            <a:r>
              <a:rPr lang="en-US" dirty="0" smtClean="0"/>
              <a:t>It </a:t>
            </a:r>
            <a:r>
              <a:rPr lang="en-US" dirty="0"/>
              <a:t>can be used in various places like schools, hospitals, buildings, roads, </a:t>
            </a:r>
            <a:r>
              <a:rPr lang="en-US" dirty="0" err="1"/>
              <a:t>etc</a:t>
            </a:r>
            <a:r>
              <a:rPr lang="en-US" dirty="0"/>
              <a:t> for various applications like disaster management, security management, crisis management, etc.</a:t>
            </a:r>
          </a:p>
          <a:p>
            <a:r>
              <a:rPr lang="en-US" dirty="0" smtClean="0"/>
              <a:t>There </a:t>
            </a:r>
            <a:r>
              <a:rPr lang="en-US" dirty="0"/>
              <a:t>are 2 types of architecture used in WSN: </a:t>
            </a:r>
            <a:endParaRPr lang="en-US" dirty="0" smtClean="0"/>
          </a:p>
          <a:p>
            <a:pPr lvl="1"/>
            <a:r>
              <a:rPr lang="en-US" dirty="0" smtClean="0"/>
              <a:t>Layered </a:t>
            </a:r>
            <a:r>
              <a:rPr lang="en-US" dirty="0"/>
              <a:t>Network Architecture, </a:t>
            </a:r>
            <a:endParaRPr lang="en-US" dirty="0" smtClean="0"/>
          </a:p>
          <a:p>
            <a:pPr lvl="1"/>
            <a:r>
              <a:rPr lang="en-US" dirty="0" smtClean="0"/>
              <a:t>Clustered </a:t>
            </a:r>
            <a:r>
              <a:rPr lang="en-US" dirty="0"/>
              <a:t>Architecture. </a:t>
            </a:r>
            <a:endParaRPr lang="en-US" dirty="0" smtClean="0"/>
          </a:p>
          <a:p>
            <a:pPr marL="0" indent="0">
              <a:buNone/>
            </a:pPr>
            <a:endParaRPr lang="en-IN" dirty="0"/>
          </a:p>
        </p:txBody>
      </p:sp>
    </p:spTree>
    <p:extLst>
      <p:ext uri="{BB962C8B-B14F-4D97-AF65-F5344CB8AC3E}">
        <p14:creationId xmlns:p14="http://schemas.microsoft.com/office/powerpoint/2010/main" val="154275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Layered Network Architecture</a:t>
            </a:r>
            <a:r>
              <a:rPr lang="en-US" dirty="0"/>
              <a:t>:</a:t>
            </a:r>
            <a:endParaRPr lang="en-IN" dirty="0"/>
          </a:p>
        </p:txBody>
      </p:sp>
      <p:sp>
        <p:nvSpPr>
          <p:cNvPr id="3" name="Content Placeholder 2"/>
          <p:cNvSpPr>
            <a:spLocks noGrp="1"/>
          </p:cNvSpPr>
          <p:nvPr>
            <p:ph idx="1"/>
          </p:nvPr>
        </p:nvSpPr>
        <p:spPr/>
        <p:txBody>
          <a:bodyPr/>
          <a:lstStyle/>
          <a:p>
            <a:pPr marL="0" indent="0">
              <a:buNone/>
            </a:pPr>
            <a:r>
              <a:rPr lang="en-US" dirty="0" smtClean="0"/>
              <a:t>Layered </a:t>
            </a:r>
            <a:r>
              <a:rPr lang="en-US" dirty="0"/>
              <a:t>Network Architecture makes use of a few hundred sensor nodes and a single powerful base station. Network nodes are organized into concentric Layers. It consists of 5 layers and three cross layers.</a:t>
            </a:r>
          </a:p>
          <a:p>
            <a:pPr marL="0" indent="0">
              <a:buNone/>
            </a:pPr>
            <a:r>
              <a:rPr lang="en-US" dirty="0"/>
              <a:t>The 5 layers are:			</a:t>
            </a:r>
          </a:p>
          <a:p>
            <a:pPr marL="457200" lvl="1" indent="0">
              <a:buNone/>
            </a:pPr>
            <a:r>
              <a:rPr lang="en-US" dirty="0"/>
              <a:t>1. Application Layer</a:t>
            </a:r>
          </a:p>
          <a:p>
            <a:pPr marL="457200" lvl="1" indent="0">
              <a:buNone/>
            </a:pPr>
            <a:r>
              <a:rPr lang="en-US" dirty="0"/>
              <a:t>2. Transport Layer</a:t>
            </a:r>
          </a:p>
          <a:p>
            <a:pPr marL="457200" lvl="1" indent="0">
              <a:buNone/>
            </a:pPr>
            <a:r>
              <a:rPr lang="en-US" dirty="0"/>
              <a:t>3. Network Layer</a:t>
            </a:r>
          </a:p>
          <a:p>
            <a:pPr marL="457200" lvl="1" indent="0">
              <a:buNone/>
            </a:pPr>
            <a:r>
              <a:rPr lang="en-US" dirty="0"/>
              <a:t>4. Data Link Layer</a:t>
            </a:r>
          </a:p>
          <a:p>
            <a:pPr marL="457200" lvl="1" indent="0">
              <a:buNone/>
            </a:pPr>
            <a:r>
              <a:rPr lang="en-US" dirty="0"/>
              <a:t>5. Physical Layer</a:t>
            </a:r>
            <a:endParaRPr lang="en-IN" dirty="0"/>
          </a:p>
          <a:p>
            <a:endParaRPr lang="en-IN" dirty="0"/>
          </a:p>
        </p:txBody>
      </p:sp>
      <p:pic>
        <p:nvPicPr>
          <p:cNvPr id="4" name="Picture 3"/>
          <p:cNvPicPr>
            <a:picLocks noChangeAspect="1"/>
          </p:cNvPicPr>
          <p:nvPr/>
        </p:nvPicPr>
        <p:blipFill>
          <a:blip r:embed="rId2"/>
          <a:stretch>
            <a:fillRect/>
          </a:stretch>
        </p:blipFill>
        <p:spPr>
          <a:xfrm>
            <a:off x="7606036" y="3043793"/>
            <a:ext cx="3371850" cy="3638550"/>
          </a:xfrm>
          <a:prstGeom prst="rect">
            <a:avLst/>
          </a:prstGeom>
        </p:spPr>
      </p:pic>
    </p:spTree>
    <p:extLst>
      <p:ext uri="{BB962C8B-B14F-4D97-AF65-F5344CB8AC3E}">
        <p14:creationId xmlns:p14="http://schemas.microsoft.com/office/powerpoint/2010/main" val="3985154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Layered Architecture</a:t>
            </a:r>
            <a:endParaRPr lang="en-IN" dirty="0"/>
          </a:p>
        </p:txBody>
      </p:sp>
      <p:sp>
        <p:nvSpPr>
          <p:cNvPr id="3" name="Content Placeholder 2"/>
          <p:cNvSpPr>
            <a:spLocks noGrp="1"/>
          </p:cNvSpPr>
          <p:nvPr>
            <p:ph idx="1"/>
          </p:nvPr>
        </p:nvSpPr>
        <p:spPr/>
        <p:txBody>
          <a:bodyPr/>
          <a:lstStyle/>
          <a:p>
            <a:r>
              <a:rPr lang="en-US" dirty="0" smtClean="0"/>
              <a:t>Each </a:t>
            </a:r>
            <a:r>
              <a:rPr lang="en-US" dirty="0"/>
              <a:t>node participates only in short-distance, low power transmissions to nodes of the </a:t>
            </a:r>
            <a:r>
              <a:rPr lang="en-US" dirty="0" err="1"/>
              <a:t>neighbouing</a:t>
            </a:r>
            <a:r>
              <a:rPr lang="en-US" dirty="0"/>
              <a:t> nodes because of which power consumption is less as compared to other Sensor Network Architecture. </a:t>
            </a:r>
            <a:endParaRPr lang="en-US" dirty="0" smtClean="0"/>
          </a:p>
          <a:p>
            <a:r>
              <a:rPr lang="en-US" dirty="0" smtClean="0"/>
              <a:t>It </a:t>
            </a:r>
            <a:r>
              <a:rPr lang="en-US" dirty="0"/>
              <a:t>is scalable and has a higher fault tolerance.</a:t>
            </a:r>
            <a:endParaRPr lang="en-IN" dirty="0"/>
          </a:p>
        </p:txBody>
      </p:sp>
    </p:spTree>
    <p:extLst>
      <p:ext uri="{BB962C8B-B14F-4D97-AF65-F5344CB8AC3E}">
        <p14:creationId xmlns:p14="http://schemas.microsoft.com/office/powerpoint/2010/main" val="268708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IN" dirty="0"/>
          </a:p>
        </p:txBody>
      </p:sp>
      <p:sp>
        <p:nvSpPr>
          <p:cNvPr id="3" name="Content Placeholder 2"/>
          <p:cNvSpPr>
            <a:spLocks noGrp="1"/>
          </p:cNvSpPr>
          <p:nvPr>
            <p:ph idx="1"/>
          </p:nvPr>
        </p:nvSpPr>
        <p:spPr/>
        <p:txBody>
          <a:bodyPr>
            <a:normAutofit fontScale="92500" lnSpcReduction="20000"/>
          </a:bodyPr>
          <a:lstStyle/>
          <a:p>
            <a:r>
              <a:rPr lang="en-US" dirty="0"/>
              <a:t>Wireless sensor </a:t>
            </a:r>
            <a:r>
              <a:rPr lang="en-US" dirty="0" smtClean="0"/>
              <a:t>networks</a:t>
            </a:r>
            <a:r>
              <a:rPr lang="en-US" dirty="0"/>
              <a:t> </a:t>
            </a:r>
            <a:r>
              <a:rPr lang="en-US" dirty="0" smtClean="0"/>
              <a:t>Concepts</a:t>
            </a:r>
          </a:p>
          <a:p>
            <a:r>
              <a:rPr lang="en-US" dirty="0" smtClean="0"/>
              <a:t>Basic architecture</a:t>
            </a:r>
          </a:p>
          <a:p>
            <a:r>
              <a:rPr lang="en-US" dirty="0" smtClean="0"/>
              <a:t>design </a:t>
            </a:r>
            <a:r>
              <a:rPr lang="en-US" dirty="0"/>
              <a:t>objectives and </a:t>
            </a:r>
            <a:r>
              <a:rPr lang="en-US" dirty="0" smtClean="0"/>
              <a:t>applications</a:t>
            </a:r>
          </a:p>
          <a:p>
            <a:r>
              <a:rPr lang="en-US" dirty="0" smtClean="0"/>
              <a:t>Sensing </a:t>
            </a:r>
            <a:r>
              <a:rPr lang="en-US" dirty="0"/>
              <a:t>and communication </a:t>
            </a:r>
            <a:r>
              <a:rPr lang="en-US" dirty="0" smtClean="0"/>
              <a:t>range</a:t>
            </a:r>
          </a:p>
          <a:p>
            <a:r>
              <a:rPr lang="en-US" dirty="0" smtClean="0"/>
              <a:t>Coverage </a:t>
            </a:r>
            <a:r>
              <a:rPr lang="en-US" dirty="0"/>
              <a:t>and connectivity; </a:t>
            </a:r>
            <a:endParaRPr lang="en-US" dirty="0" smtClean="0"/>
          </a:p>
          <a:p>
            <a:r>
              <a:rPr lang="en-US" dirty="0" smtClean="0"/>
              <a:t>Sensor </a:t>
            </a:r>
            <a:r>
              <a:rPr lang="en-US" dirty="0"/>
              <a:t>placement; </a:t>
            </a:r>
            <a:endParaRPr lang="en-US" dirty="0" smtClean="0"/>
          </a:p>
          <a:p>
            <a:r>
              <a:rPr lang="en-US" dirty="0" smtClean="0"/>
              <a:t>Data </a:t>
            </a:r>
            <a:r>
              <a:rPr lang="en-US" dirty="0"/>
              <a:t>relaying and aggregation; </a:t>
            </a:r>
            <a:endParaRPr lang="en-US" dirty="0" smtClean="0"/>
          </a:p>
          <a:p>
            <a:r>
              <a:rPr lang="en-US" dirty="0" smtClean="0"/>
              <a:t>Energy </a:t>
            </a:r>
            <a:r>
              <a:rPr lang="en-US" dirty="0"/>
              <a:t>consumption; </a:t>
            </a:r>
            <a:endParaRPr lang="en-US" dirty="0" smtClean="0"/>
          </a:p>
          <a:p>
            <a:r>
              <a:rPr lang="en-US" dirty="0" smtClean="0"/>
              <a:t>Clustering </a:t>
            </a:r>
            <a:r>
              <a:rPr lang="en-US" dirty="0"/>
              <a:t>of sensors; </a:t>
            </a:r>
            <a:endParaRPr lang="en-US" dirty="0" smtClean="0"/>
          </a:p>
          <a:p>
            <a:r>
              <a:rPr lang="en-US" dirty="0" smtClean="0"/>
              <a:t>Energy </a:t>
            </a:r>
            <a:r>
              <a:rPr lang="en-US" dirty="0"/>
              <a:t>efficient Routing (LEACH).</a:t>
            </a:r>
            <a:endParaRPr lang="en-IN" dirty="0"/>
          </a:p>
        </p:txBody>
      </p:sp>
    </p:spTree>
    <p:extLst>
      <p:ext uri="{BB962C8B-B14F-4D97-AF65-F5344CB8AC3E}">
        <p14:creationId xmlns:p14="http://schemas.microsoft.com/office/powerpoint/2010/main" val="4145743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Architecture</a:t>
            </a:r>
            <a:endParaRPr lang="en-IN" dirty="0"/>
          </a:p>
        </p:txBody>
      </p:sp>
      <p:pic>
        <p:nvPicPr>
          <p:cNvPr id="5" name="Content Placeholder 4"/>
          <p:cNvPicPr>
            <a:picLocks noGrp="1" noChangeAspect="1"/>
          </p:cNvPicPr>
          <p:nvPr>
            <p:ph idx="1"/>
          </p:nvPr>
        </p:nvPicPr>
        <p:blipFill>
          <a:blip r:embed="rId2"/>
          <a:stretch>
            <a:fillRect/>
          </a:stretch>
        </p:blipFill>
        <p:spPr>
          <a:xfrm>
            <a:off x="6278202" y="2118588"/>
            <a:ext cx="4500560" cy="4351338"/>
          </a:xfrm>
          <a:prstGeom prst="rect">
            <a:avLst/>
          </a:prstGeom>
        </p:spPr>
      </p:pic>
      <p:sp>
        <p:nvSpPr>
          <p:cNvPr id="6" name="TextBox 5"/>
          <p:cNvSpPr txBox="1"/>
          <p:nvPr/>
        </p:nvSpPr>
        <p:spPr>
          <a:xfrm>
            <a:off x="825623" y="2118588"/>
            <a:ext cx="5122416" cy="5078313"/>
          </a:xfrm>
          <a:prstGeom prst="rect">
            <a:avLst/>
          </a:prstGeom>
          <a:noFill/>
        </p:spPr>
        <p:txBody>
          <a:bodyPr wrap="square" rtlCol="0">
            <a:spAutoFit/>
          </a:bodyPr>
          <a:lstStyle/>
          <a:p>
            <a:pPr fontAlgn="base"/>
            <a:r>
              <a:rPr lang="en-US" dirty="0" smtClean="0"/>
              <a:t>Sensor </a:t>
            </a:r>
            <a:r>
              <a:rPr lang="en-US" dirty="0"/>
              <a:t>Nodes autonomously clubs into groups called clusters. </a:t>
            </a:r>
            <a:endParaRPr lang="en-US" dirty="0" smtClean="0"/>
          </a:p>
          <a:p>
            <a:pPr fontAlgn="base"/>
            <a:r>
              <a:rPr lang="en-US" dirty="0" smtClean="0"/>
              <a:t>It </a:t>
            </a:r>
            <a:r>
              <a:rPr lang="en-US" dirty="0"/>
              <a:t>is based on the </a:t>
            </a:r>
            <a:r>
              <a:rPr lang="en-US" i="1" dirty="0"/>
              <a:t>Leach Protocol</a:t>
            </a:r>
            <a:r>
              <a:rPr lang="en-US" dirty="0"/>
              <a:t> which makes use of clusters. </a:t>
            </a:r>
            <a:endParaRPr lang="en-US" dirty="0" smtClean="0"/>
          </a:p>
          <a:p>
            <a:pPr fontAlgn="base"/>
            <a:r>
              <a:rPr lang="en-US" dirty="0" smtClean="0"/>
              <a:t>Leach </a:t>
            </a:r>
            <a:r>
              <a:rPr lang="en-US" dirty="0"/>
              <a:t>Protocol stands for Low Energy Adaptive Clustering Hierarchy.</a:t>
            </a:r>
          </a:p>
          <a:p>
            <a:pPr fontAlgn="base"/>
            <a:r>
              <a:rPr lang="en-US" b="1" dirty="0"/>
              <a:t>Properties of Leach Protocol:</a:t>
            </a:r>
            <a:endParaRPr lang="en-US" dirty="0"/>
          </a:p>
          <a:p>
            <a:pPr marL="742950" lvl="1" indent="-285750" fontAlgn="base">
              <a:buFont typeface="Arial" panose="020B0604020202020204" pitchFamily="34" charset="0"/>
              <a:buChar char="•"/>
            </a:pPr>
            <a:r>
              <a:rPr lang="en-US" dirty="0"/>
              <a:t>It is a 2-tier hierarchy clustering architecture.</a:t>
            </a:r>
          </a:p>
          <a:p>
            <a:pPr marL="742950" lvl="1" indent="-285750" fontAlgn="base">
              <a:buFont typeface="Arial" panose="020B0604020202020204" pitchFamily="34" charset="0"/>
              <a:buChar char="•"/>
            </a:pPr>
            <a:r>
              <a:rPr lang="en-US" dirty="0"/>
              <a:t>It is a distributed algorithm for organizing the sensor nodes into groups called clusters.</a:t>
            </a:r>
          </a:p>
          <a:p>
            <a:pPr marL="742950" lvl="1" indent="-285750" fontAlgn="base">
              <a:buFont typeface="Arial" panose="020B0604020202020204" pitchFamily="34" charset="0"/>
              <a:buChar char="•"/>
            </a:pPr>
            <a:r>
              <a:rPr lang="en-US" dirty="0"/>
              <a:t>The cluster head nodes in each of the autonomously formed clusters create the Time-division multiple access (TDMA) schedules.</a:t>
            </a:r>
          </a:p>
          <a:p>
            <a:pPr marL="742950" lvl="1" indent="-285750" fontAlgn="base">
              <a:buFont typeface="Arial" panose="020B0604020202020204" pitchFamily="34" charset="0"/>
              <a:buChar char="•"/>
            </a:pPr>
            <a:r>
              <a:rPr lang="en-US" dirty="0"/>
              <a:t>It makes use of the concept called </a:t>
            </a:r>
            <a:r>
              <a:rPr lang="en-US" i="1" dirty="0"/>
              <a:t>Data Fusion</a:t>
            </a:r>
            <a:r>
              <a:rPr lang="en-US" dirty="0"/>
              <a:t> which makes it energy efficient.</a:t>
            </a:r>
          </a:p>
          <a:p>
            <a:r>
              <a:rPr lang="en-US" dirty="0"/>
              <a:t/>
            </a:r>
            <a:br>
              <a:rPr lang="en-US" dirty="0"/>
            </a:br>
            <a:endParaRPr lang="en-IN" dirty="0"/>
          </a:p>
        </p:txBody>
      </p:sp>
    </p:spTree>
    <p:extLst>
      <p:ext uri="{BB962C8B-B14F-4D97-AF65-F5344CB8AC3E}">
        <p14:creationId xmlns:p14="http://schemas.microsoft.com/office/powerpoint/2010/main" val="48861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WSN Architectures-Flat and Hierarchical</a:t>
            </a:r>
            <a:endParaRPr lang="en-IN" dirty="0"/>
          </a:p>
        </p:txBody>
      </p:sp>
      <p:pic>
        <p:nvPicPr>
          <p:cNvPr id="4" name="Content Placeholder 3"/>
          <p:cNvPicPr>
            <a:picLocks noGrp="1" noChangeAspect="1"/>
          </p:cNvPicPr>
          <p:nvPr>
            <p:ph idx="1"/>
          </p:nvPr>
        </p:nvPicPr>
        <p:blipFill>
          <a:blip r:embed="rId2"/>
          <a:stretch>
            <a:fillRect/>
          </a:stretch>
        </p:blipFill>
        <p:spPr>
          <a:xfrm>
            <a:off x="2123493" y="1825625"/>
            <a:ext cx="7945014" cy="4351338"/>
          </a:xfrm>
          <a:prstGeom prst="rect">
            <a:avLst/>
          </a:prstGeom>
        </p:spPr>
      </p:pic>
    </p:spTree>
    <p:extLst>
      <p:ext uri="{BB962C8B-B14F-4D97-AF65-F5344CB8AC3E}">
        <p14:creationId xmlns:p14="http://schemas.microsoft.com/office/powerpoint/2010/main" val="1659658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WSN</a:t>
            </a:r>
            <a:endParaRPr lang="en-IN" dirty="0"/>
          </a:p>
        </p:txBody>
      </p:sp>
      <p:sp>
        <p:nvSpPr>
          <p:cNvPr id="3" name="Content Placeholder 2"/>
          <p:cNvSpPr>
            <a:spLocks noGrp="1"/>
          </p:cNvSpPr>
          <p:nvPr>
            <p:ph idx="1"/>
          </p:nvPr>
        </p:nvSpPr>
        <p:spPr/>
        <p:txBody>
          <a:bodyPr/>
          <a:lstStyle/>
          <a:p>
            <a:r>
              <a:rPr lang="en-IN" dirty="0"/>
              <a:t>Terrestrial WSNs </a:t>
            </a:r>
            <a:endParaRPr lang="en-IN" dirty="0" smtClean="0"/>
          </a:p>
          <a:p>
            <a:r>
              <a:rPr lang="en-IN" dirty="0" smtClean="0"/>
              <a:t>Underground </a:t>
            </a:r>
            <a:r>
              <a:rPr lang="en-IN" dirty="0"/>
              <a:t>WSNs </a:t>
            </a:r>
            <a:endParaRPr lang="en-IN" dirty="0" smtClean="0"/>
          </a:p>
          <a:p>
            <a:r>
              <a:rPr lang="en-IN" dirty="0" smtClean="0"/>
              <a:t>Underwater </a:t>
            </a:r>
            <a:r>
              <a:rPr lang="en-IN" dirty="0"/>
              <a:t>WSNs </a:t>
            </a:r>
            <a:endParaRPr lang="en-IN" dirty="0" smtClean="0"/>
          </a:p>
          <a:p>
            <a:r>
              <a:rPr lang="en-IN" dirty="0" smtClean="0"/>
              <a:t>Multimedia </a:t>
            </a:r>
            <a:r>
              <a:rPr lang="en-IN" dirty="0"/>
              <a:t>WSNs </a:t>
            </a:r>
            <a:endParaRPr lang="en-IN" dirty="0" smtClean="0"/>
          </a:p>
          <a:p>
            <a:r>
              <a:rPr lang="en-IN" dirty="0" smtClean="0"/>
              <a:t>Mobile </a:t>
            </a:r>
            <a:r>
              <a:rPr lang="en-IN" dirty="0"/>
              <a:t>WSNs</a:t>
            </a:r>
          </a:p>
        </p:txBody>
      </p:sp>
    </p:spTree>
    <p:extLst>
      <p:ext uri="{BB962C8B-B14F-4D97-AF65-F5344CB8AC3E}">
        <p14:creationId xmlns:p14="http://schemas.microsoft.com/office/powerpoint/2010/main" val="3919610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Topologies in WSN</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US" dirty="0"/>
              <a:t>Star Topology</a:t>
            </a:r>
          </a:p>
          <a:p>
            <a:pPr lvl="1">
              <a:lnSpc>
                <a:spcPct val="150000"/>
              </a:lnSpc>
            </a:pPr>
            <a:r>
              <a:rPr lang="en-US" dirty="0" smtClean="0"/>
              <a:t>In </a:t>
            </a:r>
            <a:r>
              <a:rPr lang="en-US" dirty="0"/>
              <a:t>star topology, there is a single central node known </a:t>
            </a:r>
            <a:r>
              <a:rPr lang="en-US" dirty="0" smtClean="0"/>
              <a:t>as hub </a:t>
            </a:r>
            <a:r>
              <a:rPr lang="en-US" dirty="0"/>
              <a:t>or switch and every node in the network </a:t>
            </a:r>
            <a:r>
              <a:rPr lang="en-US" dirty="0" smtClean="0"/>
              <a:t>is connected </a:t>
            </a:r>
            <a:r>
              <a:rPr lang="en-US" dirty="0"/>
              <a:t>to this hub. </a:t>
            </a:r>
            <a:endParaRPr lang="en-US" dirty="0" smtClean="0"/>
          </a:p>
          <a:p>
            <a:pPr lvl="1">
              <a:lnSpc>
                <a:spcPct val="150000"/>
              </a:lnSpc>
            </a:pPr>
            <a:r>
              <a:rPr lang="en-US" dirty="0" smtClean="0"/>
              <a:t>Star </a:t>
            </a:r>
            <a:r>
              <a:rPr lang="en-US" dirty="0"/>
              <a:t>topology is very easy </a:t>
            </a:r>
            <a:r>
              <a:rPr lang="en-US" dirty="0" smtClean="0"/>
              <a:t>to implement</a:t>
            </a:r>
            <a:r>
              <a:rPr lang="en-US" dirty="0"/>
              <a:t>, design and expand. </a:t>
            </a:r>
            <a:endParaRPr lang="en-US" dirty="0" smtClean="0"/>
          </a:p>
          <a:p>
            <a:pPr lvl="1">
              <a:lnSpc>
                <a:spcPct val="150000"/>
              </a:lnSpc>
            </a:pPr>
            <a:r>
              <a:rPr lang="en-US" dirty="0" smtClean="0"/>
              <a:t>The </a:t>
            </a:r>
            <a:r>
              <a:rPr lang="en-US" dirty="0"/>
              <a:t>data flows </a:t>
            </a:r>
            <a:r>
              <a:rPr lang="en-US" dirty="0" smtClean="0"/>
              <a:t>through the </a:t>
            </a:r>
            <a:r>
              <a:rPr lang="en-US" dirty="0"/>
              <a:t>hub and plays an important role in the network </a:t>
            </a:r>
            <a:r>
              <a:rPr lang="en-US" dirty="0" smtClean="0"/>
              <a:t>and a </a:t>
            </a:r>
            <a:r>
              <a:rPr lang="en-US" dirty="0"/>
              <a:t>failure in the hub can result in failure of </a:t>
            </a:r>
            <a:r>
              <a:rPr lang="en-US" dirty="0" smtClean="0"/>
              <a:t>entire network</a:t>
            </a:r>
            <a:r>
              <a:rPr lang="en-US" dirty="0"/>
              <a:t>.</a:t>
            </a:r>
            <a:endParaRPr lang="en-IN" dirty="0"/>
          </a:p>
        </p:txBody>
      </p:sp>
    </p:spTree>
    <p:extLst>
      <p:ext uri="{BB962C8B-B14F-4D97-AF65-F5344CB8AC3E}">
        <p14:creationId xmlns:p14="http://schemas.microsoft.com/office/powerpoint/2010/main" val="3412424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Topologies in WSN</a:t>
            </a:r>
            <a:endParaRPr lang="en-IN" dirty="0"/>
          </a:p>
        </p:txBody>
      </p:sp>
      <p:sp>
        <p:nvSpPr>
          <p:cNvPr id="3" name="Content Placeholder 2"/>
          <p:cNvSpPr>
            <a:spLocks noGrp="1"/>
          </p:cNvSpPr>
          <p:nvPr>
            <p:ph idx="1"/>
          </p:nvPr>
        </p:nvSpPr>
        <p:spPr/>
        <p:txBody>
          <a:bodyPr/>
          <a:lstStyle/>
          <a:p>
            <a:pPr marL="0" indent="0">
              <a:buNone/>
            </a:pPr>
            <a:r>
              <a:rPr lang="en-US" dirty="0" smtClean="0"/>
              <a:t>2. Tree </a:t>
            </a:r>
            <a:r>
              <a:rPr lang="en-US" dirty="0"/>
              <a:t>Topology</a:t>
            </a:r>
          </a:p>
          <a:p>
            <a:r>
              <a:rPr lang="en-US" dirty="0" smtClean="0"/>
              <a:t>A </a:t>
            </a:r>
            <a:r>
              <a:rPr lang="en-US" dirty="0"/>
              <a:t>tree topology is a hierarchical network where there </a:t>
            </a:r>
            <a:r>
              <a:rPr lang="en-US" dirty="0" smtClean="0"/>
              <a:t>is a </a:t>
            </a:r>
            <a:r>
              <a:rPr lang="en-US" dirty="0"/>
              <a:t>single root node at the top and this node </a:t>
            </a:r>
            <a:r>
              <a:rPr lang="en-US" dirty="0" smtClean="0"/>
              <a:t>is connected </a:t>
            </a:r>
            <a:r>
              <a:rPr lang="en-US" dirty="0"/>
              <a:t>to many nodes in the next level </a:t>
            </a:r>
            <a:r>
              <a:rPr lang="en-US" dirty="0" smtClean="0"/>
              <a:t>and continues</a:t>
            </a:r>
            <a:r>
              <a:rPr lang="en-US" dirty="0"/>
              <a:t>. </a:t>
            </a:r>
            <a:endParaRPr lang="en-US" dirty="0" smtClean="0"/>
          </a:p>
          <a:p>
            <a:r>
              <a:rPr lang="en-US" dirty="0" smtClean="0"/>
              <a:t>The </a:t>
            </a:r>
            <a:r>
              <a:rPr lang="en-US" dirty="0"/>
              <a:t>processing power and </a:t>
            </a:r>
            <a:r>
              <a:rPr lang="en-US" dirty="0" smtClean="0"/>
              <a:t>energy consumption </a:t>
            </a:r>
            <a:r>
              <a:rPr lang="en-US" dirty="0"/>
              <a:t>is highest at the root node and keeps </a:t>
            </a:r>
            <a:r>
              <a:rPr lang="en-US" dirty="0" smtClean="0"/>
              <a:t>on decreasing </a:t>
            </a:r>
            <a:r>
              <a:rPr lang="en-US" dirty="0"/>
              <a:t>as we go down the hierarchical order.</a:t>
            </a:r>
            <a:endParaRPr lang="en-IN" dirty="0"/>
          </a:p>
        </p:txBody>
      </p:sp>
    </p:spTree>
    <p:extLst>
      <p:ext uri="{BB962C8B-B14F-4D97-AF65-F5344CB8AC3E}">
        <p14:creationId xmlns:p14="http://schemas.microsoft.com/office/powerpoint/2010/main" val="1634258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Topologies in WSN</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3. Mesh </a:t>
            </a:r>
            <a:r>
              <a:rPr lang="en-US" dirty="0"/>
              <a:t>Topology</a:t>
            </a:r>
          </a:p>
          <a:p>
            <a:pPr marL="457200" lvl="1" indent="0">
              <a:buNone/>
            </a:pPr>
            <a:r>
              <a:rPr lang="en-US" dirty="0"/>
              <a:t>• In mesh topology, apart from transmitting its own data</a:t>
            </a:r>
            <a:r>
              <a:rPr lang="en-US" dirty="0" smtClean="0"/>
              <a:t>, each </a:t>
            </a:r>
            <a:r>
              <a:rPr lang="en-US" dirty="0"/>
              <a:t>node also acts as a relay for transmitting data </a:t>
            </a:r>
            <a:r>
              <a:rPr lang="en-US" dirty="0" smtClean="0"/>
              <a:t>of other </a:t>
            </a:r>
            <a:r>
              <a:rPr lang="en-US" dirty="0"/>
              <a:t>connected </a:t>
            </a:r>
            <a:r>
              <a:rPr lang="en-US" dirty="0" smtClean="0"/>
              <a:t>nodes.</a:t>
            </a:r>
          </a:p>
          <a:p>
            <a:pPr lvl="1"/>
            <a:r>
              <a:rPr lang="en-US" dirty="0" smtClean="0"/>
              <a:t>Mesh </a:t>
            </a:r>
            <a:r>
              <a:rPr lang="en-US" dirty="0"/>
              <a:t>topologies are </a:t>
            </a:r>
            <a:r>
              <a:rPr lang="en-US" dirty="0" smtClean="0"/>
              <a:t>further divided </a:t>
            </a:r>
            <a:r>
              <a:rPr lang="en-US" dirty="0"/>
              <a:t>into Fully Connected Mesh and </a:t>
            </a:r>
            <a:r>
              <a:rPr lang="en-US" dirty="0" smtClean="0"/>
              <a:t>Partially Connected </a:t>
            </a:r>
            <a:r>
              <a:rPr lang="en-US" dirty="0"/>
              <a:t>Mesh. </a:t>
            </a:r>
            <a:endParaRPr lang="en-US" dirty="0" smtClean="0"/>
          </a:p>
          <a:p>
            <a:pPr lvl="1"/>
            <a:r>
              <a:rPr lang="en-US" dirty="0" smtClean="0"/>
              <a:t>In </a:t>
            </a:r>
            <a:r>
              <a:rPr lang="en-US" dirty="0"/>
              <a:t>fully connected mesh topology</a:t>
            </a:r>
            <a:r>
              <a:rPr lang="en-US" dirty="0" smtClean="0"/>
              <a:t>, each </a:t>
            </a:r>
            <a:r>
              <a:rPr lang="en-US" dirty="0"/>
              <a:t>node is connected to every other node while </a:t>
            </a:r>
            <a:r>
              <a:rPr lang="en-US" dirty="0" smtClean="0"/>
              <a:t>in partially </a:t>
            </a:r>
            <a:r>
              <a:rPr lang="en-US" dirty="0"/>
              <a:t>connected mesh topology, a node </a:t>
            </a:r>
            <a:r>
              <a:rPr lang="en-US" dirty="0" smtClean="0"/>
              <a:t>is connected </a:t>
            </a:r>
            <a:r>
              <a:rPr lang="en-US" dirty="0"/>
              <a:t>one or more neighboring nodes.</a:t>
            </a:r>
            <a:endParaRPr lang="en-IN" dirty="0"/>
          </a:p>
        </p:txBody>
      </p:sp>
    </p:spTree>
    <p:extLst>
      <p:ext uri="{BB962C8B-B14F-4D97-AF65-F5344CB8AC3E}">
        <p14:creationId xmlns:p14="http://schemas.microsoft.com/office/powerpoint/2010/main" val="3776046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Topologies in WSN</a:t>
            </a:r>
            <a:endParaRPr lang="en-IN" dirty="0"/>
          </a:p>
        </p:txBody>
      </p:sp>
      <p:pic>
        <p:nvPicPr>
          <p:cNvPr id="4" name="Content Placeholder 3"/>
          <p:cNvPicPr>
            <a:picLocks noGrp="1" noChangeAspect="1"/>
          </p:cNvPicPr>
          <p:nvPr>
            <p:ph idx="1"/>
          </p:nvPr>
        </p:nvPicPr>
        <p:blipFill>
          <a:blip r:embed="rId2"/>
          <a:stretch>
            <a:fillRect/>
          </a:stretch>
        </p:blipFill>
        <p:spPr>
          <a:xfrm>
            <a:off x="2813308" y="1825625"/>
            <a:ext cx="6565383" cy="4351338"/>
          </a:xfrm>
          <a:prstGeom prst="rect">
            <a:avLst/>
          </a:prstGeom>
        </p:spPr>
      </p:pic>
    </p:spTree>
    <p:extLst>
      <p:ext uri="{BB962C8B-B14F-4D97-AF65-F5344CB8AC3E}">
        <p14:creationId xmlns:p14="http://schemas.microsoft.com/office/powerpoint/2010/main" val="3562776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WSN</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Type of service </a:t>
            </a:r>
          </a:p>
          <a:p>
            <a:r>
              <a:rPr lang="en-US" dirty="0" smtClean="0"/>
              <a:t>Quality of service</a:t>
            </a:r>
          </a:p>
          <a:p>
            <a:pPr algn="just"/>
            <a:r>
              <a:rPr lang="en-US" dirty="0" smtClean="0"/>
              <a:t>Fault </a:t>
            </a:r>
            <a:r>
              <a:rPr lang="en-US" dirty="0"/>
              <a:t>tolerance -The redundant deployment is necessary for WSN to </a:t>
            </a:r>
            <a:r>
              <a:rPr lang="en-US" dirty="0" smtClean="0"/>
              <a:t>tolerate </a:t>
            </a:r>
            <a:r>
              <a:rPr lang="en-US" dirty="0"/>
              <a:t>the node failure and using more number of nodes will be necessary even if all nodes functioned correctly.</a:t>
            </a:r>
            <a:endParaRPr lang="en-US" dirty="0" smtClean="0"/>
          </a:p>
          <a:p>
            <a:r>
              <a:rPr lang="en-US" dirty="0" smtClean="0"/>
              <a:t>Scalability</a:t>
            </a:r>
          </a:p>
          <a:p>
            <a:r>
              <a:rPr lang="en-US" dirty="0"/>
              <a:t>Lifetime -the time until the first node fails as the network lifetime.</a:t>
            </a:r>
            <a:endParaRPr lang="en-US" dirty="0" smtClean="0"/>
          </a:p>
          <a:p>
            <a:r>
              <a:rPr lang="en-US" dirty="0" smtClean="0"/>
              <a:t>Range </a:t>
            </a:r>
            <a:r>
              <a:rPr lang="en-US" dirty="0"/>
              <a:t>of densities -the number of nodes per unit area that is the density of the network</a:t>
            </a:r>
            <a:endParaRPr lang="en-US" dirty="0" smtClean="0"/>
          </a:p>
          <a:p>
            <a:r>
              <a:rPr lang="en-US" dirty="0" smtClean="0"/>
              <a:t>Programmability</a:t>
            </a:r>
          </a:p>
          <a:p>
            <a:r>
              <a:rPr lang="en-US" dirty="0"/>
              <a:t>Maintainability -WSN has to monitor its own health and status to change operational parameters</a:t>
            </a:r>
            <a:endParaRPr lang="en-IN" dirty="0"/>
          </a:p>
        </p:txBody>
      </p:sp>
    </p:spTree>
    <p:extLst>
      <p:ext uri="{BB962C8B-B14F-4D97-AF65-F5344CB8AC3E}">
        <p14:creationId xmlns:p14="http://schemas.microsoft.com/office/powerpoint/2010/main" val="506439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Centric v//s Data Centric</a:t>
            </a:r>
            <a:endParaRPr lang="en-IN" dirty="0"/>
          </a:p>
        </p:txBody>
      </p:sp>
      <p:sp>
        <p:nvSpPr>
          <p:cNvPr id="3" name="Content Placeholder 2"/>
          <p:cNvSpPr>
            <a:spLocks noGrp="1"/>
          </p:cNvSpPr>
          <p:nvPr>
            <p:ph idx="1"/>
          </p:nvPr>
        </p:nvSpPr>
        <p:spPr/>
        <p:txBody>
          <a:bodyPr>
            <a:normAutofit/>
          </a:bodyPr>
          <a:lstStyle/>
          <a:p>
            <a:r>
              <a:rPr lang="en-US" dirty="0" smtClean="0"/>
              <a:t>Address centric</a:t>
            </a:r>
            <a:r>
              <a:rPr lang="en-US" dirty="0"/>
              <a:t> </a:t>
            </a:r>
            <a:r>
              <a:rPr lang="en-US" dirty="0" smtClean="0"/>
              <a:t>- Traditional </a:t>
            </a:r>
            <a:r>
              <a:rPr lang="en-US" dirty="0"/>
              <a:t>communication </a:t>
            </a:r>
            <a:r>
              <a:rPr lang="en-US" b="1" dirty="0"/>
              <a:t>networks are </a:t>
            </a:r>
            <a:r>
              <a:rPr lang="en-US" b="1" dirty="0" smtClean="0"/>
              <a:t>centered </a:t>
            </a:r>
            <a:r>
              <a:rPr lang="en-US" dirty="0" smtClean="0"/>
              <a:t>around </a:t>
            </a:r>
            <a:r>
              <a:rPr lang="en-US" dirty="0"/>
              <a:t>the </a:t>
            </a:r>
            <a:r>
              <a:rPr lang="en-US" b="1" dirty="0"/>
              <a:t>transfer of data </a:t>
            </a:r>
            <a:r>
              <a:rPr lang="en-US" dirty="0"/>
              <a:t>between two </a:t>
            </a:r>
            <a:r>
              <a:rPr lang="en-US" dirty="0" smtClean="0"/>
              <a:t>devices</a:t>
            </a:r>
            <a:r>
              <a:rPr lang="en-US" dirty="0"/>
              <a:t>, </a:t>
            </a:r>
            <a:r>
              <a:rPr lang="en-US" dirty="0" smtClean="0"/>
              <a:t>equipped </a:t>
            </a:r>
            <a:r>
              <a:rPr lang="en-US" dirty="0"/>
              <a:t>with </a:t>
            </a:r>
            <a:r>
              <a:rPr lang="en-US" dirty="0" smtClean="0"/>
              <a:t>network address </a:t>
            </a:r>
          </a:p>
          <a:p>
            <a:r>
              <a:rPr lang="en-US" dirty="0" smtClean="0"/>
              <a:t>Data Centric – </a:t>
            </a:r>
          </a:p>
          <a:p>
            <a:pPr lvl="1"/>
            <a:r>
              <a:rPr lang="en-US" dirty="0" smtClean="0"/>
              <a:t>In </a:t>
            </a:r>
            <a:r>
              <a:rPr lang="en-US" dirty="0"/>
              <a:t>a WSN, the nodes are deployed to protect </a:t>
            </a:r>
            <a:r>
              <a:rPr lang="en-US" dirty="0" smtClean="0"/>
              <a:t>against node </a:t>
            </a:r>
            <a:r>
              <a:rPr lang="en-US" dirty="0"/>
              <a:t>failures or to compensate for the low quality of </a:t>
            </a:r>
            <a:r>
              <a:rPr lang="en-US" dirty="0" smtClean="0"/>
              <a:t>a single </a:t>
            </a:r>
            <a:r>
              <a:rPr lang="en-US" dirty="0"/>
              <a:t>node’s actual sensing equipment. </a:t>
            </a:r>
            <a:endParaRPr lang="en-US" dirty="0" smtClean="0"/>
          </a:p>
          <a:p>
            <a:pPr lvl="1"/>
            <a:r>
              <a:rPr lang="en-US" dirty="0"/>
              <a:t>data-centric interaction will </a:t>
            </a:r>
            <a:r>
              <a:rPr lang="en-US" dirty="0" smtClean="0"/>
              <a:t>be to </a:t>
            </a:r>
            <a:r>
              <a:rPr lang="en-US" b="1" dirty="0"/>
              <a:t>request the average temperature </a:t>
            </a:r>
            <a:r>
              <a:rPr lang="en-US" dirty="0"/>
              <a:t>in a given </a:t>
            </a:r>
            <a:r>
              <a:rPr lang="en-US" dirty="0" smtClean="0"/>
              <a:t>location area</a:t>
            </a:r>
            <a:r>
              <a:rPr lang="en-US" dirty="0"/>
              <a:t>, as opposed to requiring temperature </a:t>
            </a:r>
            <a:r>
              <a:rPr lang="en-US" dirty="0" smtClean="0"/>
              <a:t>readings from </a:t>
            </a:r>
            <a:r>
              <a:rPr lang="en-US" dirty="0"/>
              <a:t>individual nodes.</a:t>
            </a:r>
            <a:endParaRPr lang="en-IN" dirty="0"/>
          </a:p>
        </p:txBody>
      </p:sp>
    </p:spTree>
    <p:extLst>
      <p:ext uri="{BB962C8B-B14F-4D97-AF65-F5344CB8AC3E}">
        <p14:creationId xmlns:p14="http://schemas.microsoft.com/office/powerpoint/2010/main" val="2767250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WSN</a:t>
            </a:r>
            <a:endParaRPr lang="en-IN" dirty="0"/>
          </a:p>
        </p:txBody>
      </p:sp>
      <p:sp>
        <p:nvSpPr>
          <p:cNvPr id="3" name="Content Placeholder 2"/>
          <p:cNvSpPr>
            <a:spLocks noGrp="1"/>
          </p:cNvSpPr>
          <p:nvPr>
            <p:ph idx="1"/>
          </p:nvPr>
        </p:nvSpPr>
        <p:spPr/>
        <p:txBody>
          <a:bodyPr>
            <a:normAutofit/>
          </a:bodyPr>
          <a:lstStyle/>
          <a:p>
            <a:r>
              <a:rPr lang="en-US" dirty="0"/>
              <a:t>Routing strategies are required for transferring </a:t>
            </a:r>
            <a:r>
              <a:rPr lang="en-US" dirty="0" smtClean="0"/>
              <a:t>data between </a:t>
            </a:r>
            <a:r>
              <a:rPr lang="en-US" dirty="0"/>
              <a:t>the sensor nodes and the base station.</a:t>
            </a:r>
          </a:p>
          <a:p>
            <a:r>
              <a:rPr lang="en-US" dirty="0" smtClean="0"/>
              <a:t>Routing </a:t>
            </a:r>
            <a:r>
              <a:rPr lang="en-US" dirty="0"/>
              <a:t>in WSN is different than traditional IP </a:t>
            </a:r>
            <a:r>
              <a:rPr lang="en-US" dirty="0" smtClean="0"/>
              <a:t>network routing </a:t>
            </a:r>
            <a:r>
              <a:rPr lang="en-US" dirty="0"/>
              <a:t>because it exhibits a number of </a:t>
            </a:r>
            <a:r>
              <a:rPr lang="en-US" dirty="0" smtClean="0"/>
              <a:t>unique characteristics </a:t>
            </a:r>
            <a:r>
              <a:rPr lang="en-US" dirty="0"/>
              <a:t>to build a global addressing scheme for </a:t>
            </a:r>
            <a:r>
              <a:rPr lang="en-US" dirty="0" smtClean="0"/>
              <a:t>a large </a:t>
            </a:r>
            <a:r>
              <a:rPr lang="en-US" dirty="0"/>
              <a:t>number of sensor nodes.</a:t>
            </a:r>
          </a:p>
          <a:p>
            <a:r>
              <a:rPr lang="en-US" dirty="0" smtClean="0"/>
              <a:t>Different </a:t>
            </a:r>
            <a:r>
              <a:rPr lang="en-US" dirty="0"/>
              <a:t>routing techniques are proposed for </a:t>
            </a:r>
            <a:r>
              <a:rPr lang="en-US" dirty="0" smtClean="0"/>
              <a:t>remote sensor </a:t>
            </a:r>
            <a:r>
              <a:rPr lang="en-US" dirty="0"/>
              <a:t>network and these conventions can be </a:t>
            </a:r>
            <a:r>
              <a:rPr lang="en-US" dirty="0" err="1" smtClean="0"/>
              <a:t>classifiedas</a:t>
            </a:r>
            <a:r>
              <a:rPr lang="en-US" dirty="0" smtClean="0"/>
              <a:t> </a:t>
            </a:r>
            <a:r>
              <a:rPr lang="en-US" dirty="0"/>
              <a:t>per different parameters.</a:t>
            </a:r>
            <a:endParaRPr lang="en-IN" dirty="0"/>
          </a:p>
        </p:txBody>
      </p:sp>
    </p:spTree>
    <p:extLst>
      <p:ext uri="{BB962C8B-B14F-4D97-AF65-F5344CB8AC3E}">
        <p14:creationId xmlns:p14="http://schemas.microsoft.com/office/powerpoint/2010/main" val="190009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WSN</a:t>
            </a:r>
            <a:endParaRPr lang="en-IN" dirty="0"/>
          </a:p>
        </p:txBody>
      </p:sp>
      <p:sp>
        <p:nvSpPr>
          <p:cNvPr id="3" name="Content Placeholder 2"/>
          <p:cNvSpPr>
            <a:spLocks noGrp="1"/>
          </p:cNvSpPr>
          <p:nvPr>
            <p:ph idx="1"/>
          </p:nvPr>
        </p:nvSpPr>
        <p:spPr/>
        <p:txBody>
          <a:bodyPr>
            <a:normAutofit lnSpcReduction="10000"/>
          </a:bodyPr>
          <a:lstStyle/>
          <a:p>
            <a:r>
              <a:rPr lang="en-US" dirty="0"/>
              <a:t>Wireless Sensor Network (WSN) is an infrastructure-less wireless network that is deployed in a large number of wireless sensors in an ad-hoc </a:t>
            </a:r>
            <a:r>
              <a:rPr lang="en-US" dirty="0" smtClean="0"/>
              <a:t>manner</a:t>
            </a:r>
          </a:p>
          <a:p>
            <a:r>
              <a:rPr lang="en-US" dirty="0" smtClean="0"/>
              <a:t>Used </a:t>
            </a:r>
            <a:r>
              <a:rPr lang="en-US" dirty="0"/>
              <a:t>to monitor the system, physical or environmental conditions. </a:t>
            </a:r>
          </a:p>
          <a:p>
            <a:r>
              <a:rPr lang="en-US" dirty="0" smtClean="0"/>
              <a:t>Sensor </a:t>
            </a:r>
            <a:r>
              <a:rPr lang="en-US" dirty="0"/>
              <a:t>nodes are used in WSN with the onboard processor that manages and monitors the environment in a particular area. </a:t>
            </a:r>
            <a:endParaRPr lang="en-US" dirty="0" smtClean="0"/>
          </a:p>
          <a:p>
            <a:r>
              <a:rPr lang="en-US" dirty="0" smtClean="0"/>
              <a:t>Nodes are connected </a:t>
            </a:r>
            <a:r>
              <a:rPr lang="en-US" dirty="0"/>
              <a:t>to the Base Station which acts as a processing unit in the WSN System. </a:t>
            </a:r>
          </a:p>
          <a:p>
            <a:r>
              <a:rPr lang="en-US" dirty="0"/>
              <a:t>Base Station in a WSN System is connected through the Internet to share data. </a:t>
            </a:r>
          </a:p>
          <a:p>
            <a:endParaRPr lang="en-US" dirty="0"/>
          </a:p>
          <a:p>
            <a:endParaRPr lang="en-IN" dirty="0"/>
          </a:p>
        </p:txBody>
      </p:sp>
    </p:spTree>
    <p:extLst>
      <p:ext uri="{BB962C8B-B14F-4D97-AF65-F5344CB8AC3E}">
        <p14:creationId xmlns:p14="http://schemas.microsoft.com/office/powerpoint/2010/main" val="3030886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Protocols</a:t>
            </a:r>
            <a:endParaRPr lang="en-IN" dirty="0"/>
          </a:p>
        </p:txBody>
      </p:sp>
      <p:pic>
        <p:nvPicPr>
          <p:cNvPr id="4" name="Content Placeholder 3"/>
          <p:cNvPicPr>
            <a:picLocks noGrp="1" noChangeAspect="1"/>
          </p:cNvPicPr>
          <p:nvPr>
            <p:ph idx="1"/>
          </p:nvPr>
        </p:nvPicPr>
        <p:blipFill>
          <a:blip r:embed="rId2"/>
          <a:stretch>
            <a:fillRect/>
          </a:stretch>
        </p:blipFill>
        <p:spPr>
          <a:xfrm>
            <a:off x="2584277" y="1825625"/>
            <a:ext cx="7023446" cy="4351338"/>
          </a:xfrm>
          <a:prstGeom prst="rect">
            <a:avLst/>
          </a:prstGeom>
        </p:spPr>
      </p:pic>
    </p:spTree>
    <p:extLst>
      <p:ext uri="{BB962C8B-B14F-4D97-AF65-F5344CB8AC3E}">
        <p14:creationId xmlns:p14="http://schemas.microsoft.com/office/powerpoint/2010/main" val="3870148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types</a:t>
            </a:r>
            <a:endParaRPr lang="en-IN" dirty="0"/>
          </a:p>
        </p:txBody>
      </p:sp>
      <p:sp>
        <p:nvSpPr>
          <p:cNvPr id="3" name="Content Placeholder 2"/>
          <p:cNvSpPr>
            <a:spLocks noGrp="1"/>
          </p:cNvSpPr>
          <p:nvPr>
            <p:ph idx="1"/>
          </p:nvPr>
        </p:nvSpPr>
        <p:spPr/>
        <p:txBody>
          <a:bodyPr>
            <a:normAutofit/>
          </a:bodyPr>
          <a:lstStyle/>
          <a:p>
            <a:r>
              <a:rPr lang="en-US" dirty="0"/>
              <a:t>Direct Communication protocols: In this type of </a:t>
            </a:r>
            <a:r>
              <a:rPr lang="en-US" dirty="0" smtClean="0"/>
              <a:t>protocols the </a:t>
            </a:r>
            <a:r>
              <a:rPr lang="en-US" dirty="0"/>
              <a:t>information sensed by nodes is sent directly to </a:t>
            </a:r>
            <a:r>
              <a:rPr lang="en-US" dirty="0" smtClean="0"/>
              <a:t>Base Station </a:t>
            </a:r>
            <a:r>
              <a:rPr lang="en-US" dirty="0"/>
              <a:t>(BS). Example: SPIN</a:t>
            </a:r>
          </a:p>
          <a:p>
            <a:r>
              <a:rPr lang="en-US" dirty="0" smtClean="0"/>
              <a:t>Flat </a:t>
            </a:r>
            <a:r>
              <a:rPr lang="en-US" dirty="0"/>
              <a:t>protocols: In this, the nodes search for the valid </a:t>
            </a:r>
            <a:r>
              <a:rPr lang="en-US" dirty="0" smtClean="0"/>
              <a:t>path and </a:t>
            </a:r>
            <a:r>
              <a:rPr lang="en-US" dirty="0"/>
              <a:t>then transmit it to Base station. Example: </a:t>
            </a:r>
            <a:r>
              <a:rPr lang="en-US" dirty="0" smtClean="0"/>
              <a:t>Rumor routing </a:t>
            </a:r>
            <a:r>
              <a:rPr lang="en-US" dirty="0"/>
              <a:t>protocol.</a:t>
            </a:r>
          </a:p>
          <a:p>
            <a:r>
              <a:rPr lang="en-US" dirty="0" smtClean="0"/>
              <a:t>Clustering </a:t>
            </a:r>
            <a:r>
              <a:rPr lang="en-US" dirty="0"/>
              <a:t>Protocols: In this, the area is divided </a:t>
            </a:r>
            <a:r>
              <a:rPr lang="en-US" dirty="0" smtClean="0"/>
              <a:t>into clusters </a:t>
            </a:r>
            <a:r>
              <a:rPr lang="en-US" dirty="0"/>
              <a:t>and Cluster heads are assigned to each cluster. </a:t>
            </a:r>
            <a:r>
              <a:rPr lang="en-US" dirty="0" smtClean="0"/>
              <a:t>All the </a:t>
            </a:r>
            <a:r>
              <a:rPr lang="en-US" dirty="0"/>
              <a:t>nodes in the cluster send data to </a:t>
            </a:r>
            <a:r>
              <a:rPr lang="en-US" dirty="0" smtClean="0"/>
              <a:t>corresponding cluster </a:t>
            </a:r>
            <a:r>
              <a:rPr lang="en-US" dirty="0"/>
              <a:t>heads and then cluster head sends it to </a:t>
            </a:r>
            <a:r>
              <a:rPr lang="en-US" dirty="0" smtClean="0"/>
              <a:t>Base station</a:t>
            </a:r>
            <a:r>
              <a:rPr lang="en-US" dirty="0"/>
              <a:t>. Example: TEEN</a:t>
            </a:r>
            <a:endParaRPr lang="en-IN" dirty="0"/>
          </a:p>
        </p:txBody>
      </p:sp>
    </p:spTree>
    <p:extLst>
      <p:ext uri="{BB962C8B-B14F-4D97-AF65-F5344CB8AC3E}">
        <p14:creationId xmlns:p14="http://schemas.microsoft.com/office/powerpoint/2010/main" val="488195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Network-based routing protocols</a:t>
            </a:r>
            <a:endParaRPr lang="en-IN"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b="1" dirty="0" smtClean="0"/>
              <a:t>Data </a:t>
            </a:r>
            <a:r>
              <a:rPr lang="en-US" b="1" dirty="0"/>
              <a:t>Centric protocols</a:t>
            </a:r>
            <a:r>
              <a:rPr lang="en-US" dirty="0"/>
              <a:t>: These are </a:t>
            </a:r>
            <a:r>
              <a:rPr lang="en-US" b="1" dirty="0"/>
              <a:t>query based </a:t>
            </a:r>
            <a:r>
              <a:rPr lang="en-US" dirty="0"/>
              <a:t>and </a:t>
            </a:r>
            <a:r>
              <a:rPr lang="en-US" dirty="0" smtClean="0"/>
              <a:t>they depend </a:t>
            </a:r>
            <a:r>
              <a:rPr lang="en-US" dirty="0"/>
              <a:t>on the naming of the desired data. The </a:t>
            </a:r>
            <a:r>
              <a:rPr lang="en-US" b="1" dirty="0"/>
              <a:t>BS </a:t>
            </a:r>
            <a:r>
              <a:rPr lang="en-US" b="1" dirty="0" smtClean="0"/>
              <a:t>sends queries </a:t>
            </a:r>
            <a:r>
              <a:rPr lang="en-US" dirty="0"/>
              <a:t>within a certain region to get information </a:t>
            </a:r>
            <a:r>
              <a:rPr lang="en-US" dirty="0" smtClean="0"/>
              <a:t>and waits </a:t>
            </a:r>
            <a:r>
              <a:rPr lang="en-US" dirty="0"/>
              <a:t>for a reply from the nodes. Nodes in a </a:t>
            </a:r>
            <a:r>
              <a:rPr lang="en-US" dirty="0" smtClean="0"/>
              <a:t>particular region </a:t>
            </a:r>
            <a:r>
              <a:rPr lang="en-US" dirty="0"/>
              <a:t>collect the specific data based upon the queries</a:t>
            </a:r>
            <a:r>
              <a:rPr lang="en-US" dirty="0" smtClean="0"/>
              <a:t>. Example</a:t>
            </a:r>
            <a:r>
              <a:rPr lang="en-US" dirty="0"/>
              <a:t>: </a:t>
            </a:r>
            <a:r>
              <a:rPr lang="en-US" dirty="0" smtClean="0"/>
              <a:t>SPIN.</a:t>
            </a:r>
          </a:p>
          <a:p>
            <a:pPr marL="514350" indent="-514350">
              <a:buFont typeface="+mj-lt"/>
              <a:buAutoNum type="arabicPeriod"/>
            </a:pPr>
            <a:r>
              <a:rPr lang="en-US" b="1" dirty="0" smtClean="0"/>
              <a:t>Hierarchical </a:t>
            </a:r>
            <a:r>
              <a:rPr lang="en-US" b="1" dirty="0"/>
              <a:t>protocols</a:t>
            </a:r>
            <a:r>
              <a:rPr lang="en-US" dirty="0"/>
              <a:t>: In this, the </a:t>
            </a:r>
            <a:r>
              <a:rPr lang="en-US" b="1" dirty="0"/>
              <a:t>nodes</a:t>
            </a:r>
            <a:r>
              <a:rPr lang="en-US" dirty="0"/>
              <a:t> with </a:t>
            </a:r>
            <a:r>
              <a:rPr lang="en-US" b="1" dirty="0" smtClean="0"/>
              <a:t>lower energy </a:t>
            </a:r>
            <a:r>
              <a:rPr lang="en-US" dirty="0"/>
              <a:t>are used to </a:t>
            </a:r>
            <a:r>
              <a:rPr lang="en-US" b="1" dirty="0"/>
              <a:t>capture</a:t>
            </a:r>
            <a:r>
              <a:rPr lang="en-US" dirty="0"/>
              <a:t> information and nodes </a:t>
            </a:r>
            <a:r>
              <a:rPr lang="en-US" dirty="0" smtClean="0"/>
              <a:t>with </a:t>
            </a:r>
            <a:r>
              <a:rPr lang="en-US" b="1" dirty="0" smtClean="0"/>
              <a:t>higher </a:t>
            </a:r>
            <a:r>
              <a:rPr lang="en-US" b="1" dirty="0"/>
              <a:t>energies </a:t>
            </a:r>
            <a:r>
              <a:rPr lang="en-US" dirty="0"/>
              <a:t>are used to </a:t>
            </a:r>
            <a:r>
              <a:rPr lang="en-US" b="1" dirty="0"/>
              <a:t>process, transfer it</a:t>
            </a:r>
            <a:r>
              <a:rPr lang="en-US" dirty="0"/>
              <a:t> and it </a:t>
            </a:r>
            <a:r>
              <a:rPr lang="en-US" dirty="0" smtClean="0"/>
              <a:t>is used </a:t>
            </a:r>
            <a:r>
              <a:rPr lang="en-US" dirty="0"/>
              <a:t>to perform energy efficient routing. Example</a:t>
            </a:r>
            <a:r>
              <a:rPr lang="en-US" dirty="0" smtClean="0"/>
              <a:t>: TEEN</a:t>
            </a:r>
            <a:r>
              <a:rPr lang="en-US" dirty="0"/>
              <a:t>, APTEEN</a:t>
            </a:r>
            <a:r>
              <a:rPr lang="en-US" dirty="0" smtClean="0"/>
              <a:t>. </a:t>
            </a:r>
          </a:p>
          <a:p>
            <a:pPr marL="514350" indent="-514350">
              <a:buFont typeface="+mj-lt"/>
              <a:buAutoNum type="arabicPeriod"/>
            </a:pPr>
            <a:r>
              <a:rPr lang="en-US" b="1" dirty="0" smtClean="0"/>
              <a:t>Location </a:t>
            </a:r>
            <a:r>
              <a:rPr lang="en-US" b="1" dirty="0"/>
              <a:t>Based</a:t>
            </a:r>
            <a:r>
              <a:rPr lang="en-US" dirty="0"/>
              <a:t>: In these, the </a:t>
            </a:r>
            <a:r>
              <a:rPr lang="en-US" b="1" dirty="0"/>
              <a:t>location of nodes </a:t>
            </a:r>
            <a:r>
              <a:rPr lang="en-US" dirty="0"/>
              <a:t>must </a:t>
            </a:r>
            <a:r>
              <a:rPr lang="en-US" dirty="0" smtClean="0"/>
              <a:t>be known </a:t>
            </a:r>
            <a:r>
              <a:rPr lang="en-US" dirty="0"/>
              <a:t>to find an </a:t>
            </a:r>
            <a:r>
              <a:rPr lang="en-US" b="1" dirty="0"/>
              <a:t>optimal path </a:t>
            </a:r>
            <a:r>
              <a:rPr lang="en-US" dirty="0"/>
              <a:t>using flooding. To get </a:t>
            </a:r>
            <a:r>
              <a:rPr lang="en-US" dirty="0" smtClean="0"/>
              <a:t>the information </a:t>
            </a:r>
            <a:r>
              <a:rPr lang="en-US" dirty="0"/>
              <a:t>about location of a particular node GPS </a:t>
            </a:r>
            <a:r>
              <a:rPr lang="en-US" dirty="0" smtClean="0"/>
              <a:t>is used</a:t>
            </a:r>
            <a:r>
              <a:rPr lang="en-US" dirty="0"/>
              <a:t>. Example: GEAR.</a:t>
            </a:r>
            <a:endParaRPr lang="en-IN" dirty="0"/>
          </a:p>
        </p:txBody>
      </p:sp>
    </p:spTree>
    <p:extLst>
      <p:ext uri="{BB962C8B-B14F-4D97-AF65-F5344CB8AC3E}">
        <p14:creationId xmlns:p14="http://schemas.microsoft.com/office/powerpoint/2010/main" val="2125877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Types</a:t>
            </a:r>
            <a:endParaRPr lang="en-IN" dirty="0"/>
          </a:p>
        </p:txBody>
      </p:sp>
      <p:sp>
        <p:nvSpPr>
          <p:cNvPr id="3" name="Content Placeholder 2"/>
          <p:cNvSpPr>
            <a:spLocks noGrp="1"/>
          </p:cNvSpPr>
          <p:nvPr>
            <p:ph idx="1"/>
          </p:nvPr>
        </p:nvSpPr>
        <p:spPr/>
        <p:txBody>
          <a:bodyPr>
            <a:normAutofit lnSpcReduction="10000"/>
          </a:bodyPr>
          <a:lstStyle/>
          <a:p>
            <a:r>
              <a:rPr lang="en-US" b="1" dirty="0"/>
              <a:t>Energy efficiency </a:t>
            </a:r>
            <a:r>
              <a:rPr lang="en-US" dirty="0"/>
              <a:t>of a network is a significant concern </a:t>
            </a:r>
            <a:r>
              <a:rPr lang="en-US" dirty="0" smtClean="0"/>
              <a:t>in wireless </a:t>
            </a:r>
            <a:r>
              <a:rPr lang="en-US" dirty="0"/>
              <a:t>sensor network</a:t>
            </a:r>
            <a:r>
              <a:rPr lang="en-US" dirty="0" smtClean="0"/>
              <a:t>. These </a:t>
            </a:r>
            <a:r>
              <a:rPr lang="en-US" dirty="0"/>
              <a:t>days networks are becoming large, </a:t>
            </a:r>
            <a:r>
              <a:rPr lang="en-US" dirty="0" smtClean="0"/>
              <a:t>information gathered </a:t>
            </a:r>
            <a:r>
              <a:rPr lang="en-US" dirty="0"/>
              <a:t>is becoming larger, which all consume a </a:t>
            </a:r>
            <a:r>
              <a:rPr lang="en-US" dirty="0" smtClean="0"/>
              <a:t>great amount </a:t>
            </a:r>
            <a:r>
              <a:rPr lang="en-US" dirty="0"/>
              <a:t>of energy resulting in an early death of a node.</a:t>
            </a:r>
          </a:p>
          <a:p>
            <a:r>
              <a:rPr lang="en-US" dirty="0" smtClean="0"/>
              <a:t>Therefore</a:t>
            </a:r>
            <a:r>
              <a:rPr lang="en-US" dirty="0"/>
              <a:t>, many energy efficient protocols </a:t>
            </a:r>
            <a:r>
              <a:rPr lang="en-US" dirty="0" smtClean="0"/>
              <a:t>are developed </a:t>
            </a:r>
            <a:r>
              <a:rPr lang="en-US" dirty="0"/>
              <a:t>to lessen the power used in data </a:t>
            </a:r>
            <a:r>
              <a:rPr lang="en-US" dirty="0" smtClean="0"/>
              <a:t>sampling and </a:t>
            </a:r>
            <a:r>
              <a:rPr lang="en-US" dirty="0"/>
              <a:t>collection to </a:t>
            </a:r>
            <a:r>
              <a:rPr lang="en-US" b="1" dirty="0"/>
              <a:t>extend the lifetime of a network.</a:t>
            </a:r>
          </a:p>
          <a:p>
            <a:r>
              <a:rPr lang="en-US" dirty="0" smtClean="0"/>
              <a:t>The </a:t>
            </a:r>
            <a:r>
              <a:rPr lang="en-US" dirty="0"/>
              <a:t>following are some of energy efficient </a:t>
            </a:r>
            <a:r>
              <a:rPr lang="en-US" dirty="0" smtClean="0"/>
              <a:t>routing protocols:</a:t>
            </a:r>
          </a:p>
          <a:p>
            <a:pPr lvl="1"/>
            <a:r>
              <a:rPr lang="en-US" dirty="0" smtClean="0"/>
              <a:t>LEACH</a:t>
            </a:r>
          </a:p>
          <a:p>
            <a:pPr lvl="1"/>
            <a:r>
              <a:rPr lang="en-US" dirty="0" smtClean="0"/>
              <a:t>PEGASIS</a:t>
            </a:r>
          </a:p>
          <a:p>
            <a:pPr lvl="1"/>
            <a:r>
              <a:rPr lang="en-US" dirty="0" smtClean="0"/>
              <a:t>TEEN</a:t>
            </a:r>
            <a:endParaRPr lang="en-IN" dirty="0"/>
          </a:p>
        </p:txBody>
      </p:sp>
    </p:spTree>
    <p:extLst>
      <p:ext uri="{BB962C8B-B14F-4D97-AF65-F5344CB8AC3E}">
        <p14:creationId xmlns:p14="http://schemas.microsoft.com/office/powerpoint/2010/main" val="904158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and Aggregation</a:t>
            </a:r>
            <a:endParaRPr lang="en-IN" dirty="0"/>
          </a:p>
        </p:txBody>
      </p:sp>
      <p:pic>
        <p:nvPicPr>
          <p:cNvPr id="4" name="Content Placeholder 3"/>
          <p:cNvPicPr>
            <a:picLocks noGrp="1" noChangeAspect="1"/>
          </p:cNvPicPr>
          <p:nvPr>
            <p:ph idx="1"/>
          </p:nvPr>
        </p:nvPicPr>
        <p:blipFill>
          <a:blip r:embed="rId2"/>
          <a:stretch>
            <a:fillRect/>
          </a:stretch>
        </p:blipFill>
        <p:spPr>
          <a:xfrm>
            <a:off x="1526959" y="1690688"/>
            <a:ext cx="9089456" cy="4911238"/>
          </a:xfrm>
          <a:prstGeom prst="rect">
            <a:avLst/>
          </a:prstGeom>
        </p:spPr>
      </p:pic>
    </p:spTree>
    <p:extLst>
      <p:ext uri="{BB962C8B-B14F-4D97-AF65-F5344CB8AC3E}">
        <p14:creationId xmlns:p14="http://schemas.microsoft.com/office/powerpoint/2010/main" val="2673736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55956" y="859231"/>
            <a:ext cx="5032052" cy="5627147"/>
          </a:xfrm>
          <a:prstGeom prst="rect">
            <a:avLst/>
          </a:prstGeom>
        </p:spPr>
      </p:pic>
      <p:pic>
        <p:nvPicPr>
          <p:cNvPr id="5" name="Picture 4"/>
          <p:cNvPicPr>
            <a:picLocks noChangeAspect="1"/>
          </p:cNvPicPr>
          <p:nvPr/>
        </p:nvPicPr>
        <p:blipFill>
          <a:blip r:embed="rId3"/>
          <a:stretch>
            <a:fillRect/>
          </a:stretch>
        </p:blipFill>
        <p:spPr>
          <a:xfrm>
            <a:off x="6181817" y="1837678"/>
            <a:ext cx="5645630" cy="3863728"/>
          </a:xfrm>
          <a:prstGeom prst="rect">
            <a:avLst/>
          </a:prstGeom>
        </p:spPr>
      </p:pic>
      <p:sp>
        <p:nvSpPr>
          <p:cNvPr id="6" name="TextBox 5"/>
          <p:cNvSpPr txBox="1"/>
          <p:nvPr/>
        </p:nvSpPr>
        <p:spPr>
          <a:xfrm>
            <a:off x="5983550" y="337351"/>
            <a:ext cx="5843897" cy="369332"/>
          </a:xfrm>
          <a:prstGeom prst="rect">
            <a:avLst/>
          </a:prstGeom>
          <a:noFill/>
        </p:spPr>
        <p:txBody>
          <a:bodyPr wrap="square" rtlCol="0">
            <a:spAutoFit/>
          </a:bodyPr>
          <a:lstStyle/>
          <a:p>
            <a:r>
              <a:rPr lang="en-US" dirty="0" smtClean="0"/>
              <a:t>Data Cube Technique of Aggregation</a:t>
            </a:r>
            <a:endParaRPr lang="en-IN" dirty="0"/>
          </a:p>
        </p:txBody>
      </p:sp>
    </p:spTree>
    <p:extLst>
      <p:ext uri="{BB962C8B-B14F-4D97-AF65-F5344CB8AC3E}">
        <p14:creationId xmlns:p14="http://schemas.microsoft.com/office/powerpoint/2010/main" val="4002476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smtClean="0"/>
              <a:t>Aggregation: Working Principle</a:t>
            </a:r>
            <a:endParaRPr lang="en-IN" dirty="0"/>
          </a:p>
        </p:txBody>
      </p:sp>
      <p:sp>
        <p:nvSpPr>
          <p:cNvPr id="3" name="Content Placeholder 2"/>
          <p:cNvSpPr>
            <a:spLocks noGrp="1"/>
          </p:cNvSpPr>
          <p:nvPr>
            <p:ph idx="1"/>
          </p:nvPr>
        </p:nvSpPr>
        <p:spPr/>
        <p:txBody>
          <a:bodyPr>
            <a:normAutofit fontScale="77500" lnSpcReduction="20000"/>
          </a:bodyPr>
          <a:lstStyle/>
          <a:p>
            <a:r>
              <a:rPr lang="en-US" dirty="0"/>
              <a:t>starts working by choosing selecting of nodes and divided into clusters. These </a:t>
            </a:r>
            <a:r>
              <a:rPr lang="en-US" dirty="0" smtClean="0"/>
              <a:t>clusters can </a:t>
            </a:r>
            <a:r>
              <a:rPr lang="en-US" dirty="0"/>
              <a:t>satisfy the intended parameter requirements and conditions. The parameters </a:t>
            </a:r>
            <a:r>
              <a:rPr lang="en-US" dirty="0" smtClean="0"/>
              <a:t>like RSSI</a:t>
            </a:r>
            <a:r>
              <a:rPr lang="en-US" dirty="0"/>
              <a:t>, TTL, MRIC, bandwidth, battery consumption are accustomed verify the </a:t>
            </a:r>
            <a:r>
              <a:rPr lang="en-US" dirty="0" smtClean="0"/>
              <a:t>amount of </a:t>
            </a:r>
            <a:r>
              <a:rPr lang="en-US" dirty="0"/>
              <a:t>nodes that will be considered in a cluster. </a:t>
            </a:r>
            <a:endParaRPr lang="en-US" dirty="0" smtClean="0"/>
          </a:p>
          <a:p>
            <a:r>
              <a:rPr lang="en-US" dirty="0" smtClean="0"/>
              <a:t>a </a:t>
            </a:r>
            <a:r>
              <a:rPr lang="en-US" dirty="0"/>
              <a:t>cluster head (CH) is </a:t>
            </a:r>
            <a:r>
              <a:rPr lang="en-US" dirty="0" smtClean="0"/>
              <a:t>selected among </a:t>
            </a:r>
            <a:r>
              <a:rPr lang="en-US" dirty="0"/>
              <a:t>nodes lies within the each cluster. CH are going to be responsible </a:t>
            </a:r>
            <a:r>
              <a:rPr lang="en-US" dirty="0" smtClean="0"/>
              <a:t>for administration </a:t>
            </a:r>
            <a:r>
              <a:rPr lang="en-US" dirty="0"/>
              <a:t>of all different nodes inside several cluster and collecting the data} </a:t>
            </a:r>
            <a:r>
              <a:rPr lang="en-US" dirty="0" smtClean="0"/>
              <a:t>from the </a:t>
            </a:r>
            <a:r>
              <a:rPr lang="en-US" dirty="0"/>
              <a:t>nodes within the cluster and transferring the information to the </a:t>
            </a:r>
            <a:r>
              <a:rPr lang="en-US" dirty="0" smtClean="0"/>
              <a:t>neighboring </a:t>
            </a:r>
            <a:r>
              <a:rPr lang="en-US" dirty="0" smtClean="0"/>
              <a:t>cluster </a:t>
            </a:r>
            <a:r>
              <a:rPr lang="en-US" dirty="0"/>
              <a:t>head for more information exchange and updation . </a:t>
            </a:r>
            <a:endParaRPr lang="en-US" dirty="0" smtClean="0"/>
          </a:p>
          <a:p>
            <a:r>
              <a:rPr lang="en-US" dirty="0" smtClean="0"/>
              <a:t>The </a:t>
            </a:r>
            <a:r>
              <a:rPr lang="en-US" dirty="0"/>
              <a:t>newly arrived </a:t>
            </a:r>
            <a:r>
              <a:rPr lang="en-US" dirty="0" smtClean="0"/>
              <a:t>nodes will </a:t>
            </a:r>
            <a:r>
              <a:rPr lang="en-US" dirty="0"/>
              <a:t>be assigned as cluster head if the global cost of arrived node is minimum </a:t>
            </a:r>
            <a:r>
              <a:rPr lang="en-US" dirty="0" smtClean="0"/>
              <a:t>, otherwise </a:t>
            </a:r>
            <a:r>
              <a:rPr lang="en-US" dirty="0"/>
              <a:t>other cluster nodes are going to be given opportunity to participate </a:t>
            </a:r>
            <a:r>
              <a:rPr lang="en-US" dirty="0" smtClean="0"/>
              <a:t>and global </a:t>
            </a:r>
            <a:r>
              <a:rPr lang="en-US" dirty="0"/>
              <a:t>cost is once more recalculated. </a:t>
            </a:r>
            <a:endParaRPr lang="en-US" dirty="0" smtClean="0"/>
          </a:p>
          <a:p>
            <a:r>
              <a:rPr lang="en-US" dirty="0" smtClean="0"/>
              <a:t>thereafter </a:t>
            </a:r>
            <a:r>
              <a:rPr lang="en-US" dirty="0"/>
              <a:t>the data aggregation approach </a:t>
            </a:r>
            <a:r>
              <a:rPr lang="en-US" dirty="0" smtClean="0"/>
              <a:t>is presumed </a:t>
            </a:r>
            <a:r>
              <a:rPr lang="en-US" dirty="0"/>
              <a:t>as the collection of data and numerous queries from the user end are </a:t>
            </a:r>
            <a:r>
              <a:rPr lang="en-US" dirty="0" smtClean="0"/>
              <a:t>checked and </a:t>
            </a:r>
            <a:r>
              <a:rPr lang="en-US" dirty="0"/>
              <a:t>transformed into low level schemes by a query processor. </a:t>
            </a:r>
            <a:endParaRPr lang="en-US" dirty="0" smtClean="0"/>
          </a:p>
          <a:p>
            <a:r>
              <a:rPr lang="en-US" dirty="0" smtClean="0"/>
              <a:t>All </a:t>
            </a:r>
            <a:r>
              <a:rPr lang="en-US" dirty="0"/>
              <a:t>data collected </a:t>
            </a:r>
            <a:r>
              <a:rPr lang="en-US" dirty="0" smtClean="0"/>
              <a:t>and aggregated </a:t>
            </a:r>
            <a:r>
              <a:rPr lang="en-US" dirty="0"/>
              <a:t>is stored at a storage location in database server. </a:t>
            </a:r>
            <a:endParaRPr lang="en-IN" dirty="0"/>
          </a:p>
        </p:txBody>
      </p:sp>
    </p:spTree>
    <p:extLst>
      <p:ext uri="{BB962C8B-B14F-4D97-AF65-F5344CB8AC3E}">
        <p14:creationId xmlns:p14="http://schemas.microsoft.com/office/powerpoint/2010/main" val="974796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Sensing and Communication range of sensor node</a:t>
            </a:r>
            <a:endParaRPr lang="en-IN" dirty="0"/>
          </a:p>
        </p:txBody>
      </p:sp>
      <p:pic>
        <p:nvPicPr>
          <p:cNvPr id="7" name="Content Placeholder 6"/>
          <p:cNvPicPr>
            <a:picLocks noGrp="1" noChangeAspect="1"/>
          </p:cNvPicPr>
          <p:nvPr>
            <p:ph idx="1"/>
          </p:nvPr>
        </p:nvPicPr>
        <p:blipFill>
          <a:blip r:embed="rId2"/>
          <a:stretch>
            <a:fillRect/>
          </a:stretch>
        </p:blipFill>
        <p:spPr>
          <a:xfrm>
            <a:off x="1309687" y="1685121"/>
            <a:ext cx="4086225" cy="1990725"/>
          </a:xfrm>
          <a:prstGeom prst="rect">
            <a:avLst/>
          </a:prstGeom>
        </p:spPr>
      </p:pic>
      <p:sp>
        <p:nvSpPr>
          <p:cNvPr id="8" name="TextBox 7"/>
          <p:cNvSpPr txBox="1"/>
          <p:nvPr/>
        </p:nvSpPr>
        <p:spPr>
          <a:xfrm>
            <a:off x="6096000" y="1690688"/>
            <a:ext cx="546272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sensing area coverage (or sensing coverage) is the region that a node can </a:t>
            </a:r>
            <a:r>
              <a:rPr lang="en-US" b="1" dirty="0"/>
              <a:t>observe or monitor</a:t>
            </a:r>
            <a:r>
              <a:rPr lang="en-US" dirty="0"/>
              <a:t> within its sensing </a:t>
            </a:r>
            <a:r>
              <a:rPr lang="en-US" dirty="0" smtClean="0"/>
              <a:t>range. </a:t>
            </a:r>
          </a:p>
          <a:p>
            <a:pPr marL="285750" indent="-285750">
              <a:buFont typeface="Arial" panose="020B0604020202020204" pitchFamily="34" charset="0"/>
              <a:buChar char="•"/>
            </a:pPr>
            <a:r>
              <a:rPr lang="en-US" dirty="0" smtClean="0"/>
              <a:t>The </a:t>
            </a:r>
            <a:r>
              <a:rPr lang="en-US" dirty="0"/>
              <a:t>network coverage </a:t>
            </a:r>
            <a:r>
              <a:rPr lang="en-US" dirty="0" smtClean="0"/>
              <a:t>could </a:t>
            </a:r>
            <a:r>
              <a:rPr lang="en-US" dirty="0"/>
              <a:t>be interpreted as the collective </a:t>
            </a:r>
            <a:r>
              <a:rPr lang="en-US" b="1" dirty="0"/>
              <a:t>coverage by all the ACTIVE sensor nodes </a:t>
            </a:r>
            <a:r>
              <a:rPr lang="en-US" dirty="0"/>
              <a:t>in the WSN. </a:t>
            </a:r>
            <a:endParaRPr lang="en-US" dirty="0" smtClean="0"/>
          </a:p>
          <a:p>
            <a:pPr marL="285750" indent="-285750">
              <a:buFont typeface="Arial" panose="020B0604020202020204" pitchFamily="34" charset="0"/>
              <a:buChar char="•"/>
            </a:pPr>
            <a:r>
              <a:rPr lang="en-US" dirty="0" smtClean="0"/>
              <a:t>sensor </a:t>
            </a:r>
            <a:r>
              <a:rPr lang="en-US" dirty="0"/>
              <a:t>node has a radio area coverage </a:t>
            </a:r>
            <a:r>
              <a:rPr lang="en-US" dirty="0" smtClean="0"/>
              <a:t>based </a:t>
            </a:r>
            <a:r>
              <a:rPr lang="en-US" dirty="0"/>
              <a:t>on its communication range (</a:t>
            </a:r>
            <a:r>
              <a:rPr lang="en-US" dirty="0" err="1"/>
              <a:t>Rc</a:t>
            </a:r>
            <a:r>
              <a:rPr lang="en-US" dirty="0"/>
              <a:t>). The radio coverage </a:t>
            </a:r>
            <a:r>
              <a:rPr lang="en-US" dirty="0" smtClean="0"/>
              <a:t>bounded </a:t>
            </a:r>
            <a:r>
              <a:rPr lang="en-US" dirty="0"/>
              <a:t>by </a:t>
            </a:r>
            <a:r>
              <a:rPr lang="en-US" dirty="0" err="1"/>
              <a:t>Rc</a:t>
            </a:r>
            <a:r>
              <a:rPr lang="en-US" dirty="0"/>
              <a:t>, is the region or area within which an </a:t>
            </a:r>
            <a:r>
              <a:rPr lang="en-US" b="1" dirty="0"/>
              <a:t>ACTIVE sensor node can communicate </a:t>
            </a:r>
            <a:r>
              <a:rPr lang="en-US" dirty="0"/>
              <a:t>with at least one other sensor node. </a:t>
            </a:r>
            <a:endParaRPr lang="en-US" dirty="0" smtClean="0"/>
          </a:p>
          <a:p>
            <a:pPr marL="285750" indent="-285750">
              <a:buFont typeface="Arial" panose="020B0604020202020204" pitchFamily="34" charset="0"/>
              <a:buChar char="•"/>
            </a:pPr>
            <a:r>
              <a:rPr lang="en-US" dirty="0" smtClean="0"/>
              <a:t>Sensing </a:t>
            </a:r>
            <a:r>
              <a:rPr lang="en-US" dirty="0"/>
              <a:t>coverage ensures proper event monitoring while radio coverage </a:t>
            </a:r>
            <a:r>
              <a:rPr lang="en-US" dirty="0" smtClean="0"/>
              <a:t>ensures </a:t>
            </a:r>
            <a:r>
              <a:rPr lang="en-US" dirty="0"/>
              <a:t>proper data transmission within the WSN </a:t>
            </a:r>
            <a:endParaRPr lang="en-US" dirty="0" smtClean="0"/>
          </a:p>
        </p:txBody>
      </p:sp>
      <p:sp>
        <p:nvSpPr>
          <p:cNvPr id="9" name="TextBox 8"/>
          <p:cNvSpPr txBox="1"/>
          <p:nvPr/>
        </p:nvSpPr>
        <p:spPr>
          <a:xfrm>
            <a:off x="520822" y="3888419"/>
            <a:ext cx="5663953"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Coverage </a:t>
            </a:r>
            <a:r>
              <a:rPr lang="en-US" dirty="0"/>
              <a:t>degree (Cd) refers to the number of sensor nodes actively monitoring an area. Cd </a:t>
            </a:r>
            <a:r>
              <a:rPr lang="en-US" dirty="0" smtClean="0"/>
              <a:t>= </a:t>
            </a:r>
            <a:r>
              <a:rPr lang="en-US" dirty="0"/>
              <a:t>n means n sensors are actively monitoring an </a:t>
            </a:r>
            <a:r>
              <a:rPr lang="en-US" dirty="0" smtClean="0"/>
              <a:t>area.</a:t>
            </a:r>
          </a:p>
          <a:p>
            <a:pPr marL="285750" indent="-285750">
              <a:buFont typeface="Arial" panose="020B0604020202020204" pitchFamily="34" charset="0"/>
              <a:buChar char="•"/>
            </a:pPr>
            <a:r>
              <a:rPr lang="en-US" dirty="0" smtClean="0"/>
              <a:t>Sensing </a:t>
            </a:r>
            <a:r>
              <a:rPr lang="en-US" dirty="0"/>
              <a:t>void or hole occurs when no sensor actively monitors an area. </a:t>
            </a:r>
            <a:endParaRPr lang="en-US" dirty="0" smtClean="0"/>
          </a:p>
          <a:p>
            <a:pPr marL="285750" indent="-285750">
              <a:buFont typeface="Arial" panose="020B0604020202020204" pitchFamily="34" charset="0"/>
              <a:buChar char="•"/>
            </a:pPr>
            <a:r>
              <a:rPr lang="en-US" dirty="0" smtClean="0"/>
              <a:t>To </a:t>
            </a:r>
            <a:r>
              <a:rPr lang="en-US" dirty="0"/>
              <a:t>maximize the network lifetime it is essential to minimize the number of ACTIVE nodes while still achieving maximum possible sensing and radio coverage</a:t>
            </a:r>
            <a:endParaRPr lang="en-IN" dirty="0"/>
          </a:p>
          <a:p>
            <a:endParaRPr lang="en-IN" dirty="0"/>
          </a:p>
        </p:txBody>
      </p:sp>
    </p:spTree>
    <p:extLst>
      <p:ext uri="{BB962C8B-B14F-4D97-AF65-F5344CB8AC3E}">
        <p14:creationId xmlns:p14="http://schemas.microsoft.com/office/powerpoint/2010/main" val="3684918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a:t>
            </a:r>
            <a:endParaRPr lang="en-IN" dirty="0"/>
          </a:p>
        </p:txBody>
      </p:sp>
      <p:sp>
        <p:nvSpPr>
          <p:cNvPr id="3" name="Content Placeholder 2"/>
          <p:cNvSpPr>
            <a:spLocks noGrp="1"/>
          </p:cNvSpPr>
          <p:nvPr>
            <p:ph idx="1"/>
          </p:nvPr>
        </p:nvSpPr>
        <p:spPr/>
        <p:txBody>
          <a:bodyPr/>
          <a:lstStyle/>
          <a:p>
            <a:r>
              <a:rPr lang="en-US" dirty="0"/>
              <a:t>Sensors are prone to be failure. </a:t>
            </a:r>
            <a:endParaRPr lang="en-US" dirty="0" smtClean="0"/>
          </a:p>
          <a:p>
            <a:r>
              <a:rPr lang="en-US" dirty="0" smtClean="0"/>
              <a:t>The </a:t>
            </a:r>
            <a:r>
              <a:rPr lang="en-US" dirty="0"/>
              <a:t>over-loading of working sensor nodes will cause easily exhausted and failed. </a:t>
            </a:r>
            <a:endParaRPr lang="en-US" dirty="0" smtClean="0"/>
          </a:p>
          <a:p>
            <a:r>
              <a:rPr lang="en-US" dirty="0" smtClean="0"/>
              <a:t>In </a:t>
            </a:r>
            <a:r>
              <a:rPr lang="en-US" dirty="0"/>
              <a:t>addition to possible hardware or software malfunctions, sensors may fail because of severe weather conditions or other hash physical environment in the sensor filed. </a:t>
            </a:r>
            <a:endParaRPr lang="en-US" dirty="0" smtClean="0"/>
          </a:p>
          <a:p>
            <a:r>
              <a:rPr lang="en-US" dirty="0" smtClean="0"/>
              <a:t>It </a:t>
            </a:r>
            <a:r>
              <a:rPr lang="en-US" dirty="0"/>
              <a:t>is therefore crucial to construct a fault-tolerant WSN that will continuously provide needed services despite sensor failures. This is the fault-tolerance requirement.</a:t>
            </a:r>
            <a:endParaRPr lang="en-IN" dirty="0"/>
          </a:p>
        </p:txBody>
      </p:sp>
    </p:spTree>
    <p:extLst>
      <p:ext uri="{BB962C8B-B14F-4D97-AF65-F5344CB8AC3E}">
        <p14:creationId xmlns:p14="http://schemas.microsoft.com/office/powerpoint/2010/main" val="4044536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a:t>
            </a:r>
            <a:endParaRPr lang="en-IN" dirty="0"/>
          </a:p>
        </p:txBody>
      </p:sp>
      <p:sp>
        <p:nvSpPr>
          <p:cNvPr id="3" name="Content Placeholder 2"/>
          <p:cNvSpPr>
            <a:spLocks noGrp="1"/>
          </p:cNvSpPr>
          <p:nvPr>
            <p:ph idx="1"/>
          </p:nvPr>
        </p:nvSpPr>
        <p:spPr/>
        <p:txBody>
          <a:bodyPr/>
          <a:lstStyle/>
          <a:p>
            <a:pPr marL="0" indent="0">
              <a:buNone/>
            </a:pPr>
            <a:r>
              <a:rPr lang="en-US" dirty="0"/>
              <a:t>The fault-tolerance requirement includes two </a:t>
            </a:r>
            <a:r>
              <a:rPr lang="en-US" dirty="0" smtClean="0"/>
              <a:t>types:</a:t>
            </a:r>
          </a:p>
          <a:p>
            <a:pPr lvl="1"/>
            <a:r>
              <a:rPr lang="en-US" dirty="0" smtClean="0"/>
              <a:t>coverage </a:t>
            </a:r>
            <a:r>
              <a:rPr lang="en-US" dirty="0"/>
              <a:t>fault-tolerance </a:t>
            </a:r>
          </a:p>
          <a:p>
            <a:pPr lvl="1"/>
            <a:r>
              <a:rPr lang="en-US" dirty="0" smtClean="0"/>
              <a:t>connectivity </a:t>
            </a:r>
            <a:r>
              <a:rPr lang="en-US" dirty="0"/>
              <a:t>fault-tolerance. </a:t>
            </a:r>
            <a:endParaRPr lang="en-US" dirty="0" smtClean="0"/>
          </a:p>
          <a:p>
            <a:r>
              <a:rPr lang="en-US" dirty="0" smtClean="0"/>
              <a:t>The </a:t>
            </a:r>
            <a:r>
              <a:rPr lang="en-US" dirty="0"/>
              <a:t>sensor coverage problem can be further divided </a:t>
            </a:r>
          </a:p>
          <a:p>
            <a:pPr lvl="1"/>
            <a:r>
              <a:rPr lang="en-US" dirty="0" smtClean="0"/>
              <a:t> </a:t>
            </a:r>
            <a:r>
              <a:rPr lang="en-US" dirty="0"/>
              <a:t>single coverage </a:t>
            </a:r>
            <a:r>
              <a:rPr lang="en-US" dirty="0" smtClean="0"/>
              <a:t>-</a:t>
            </a:r>
            <a:r>
              <a:rPr lang="en-US" dirty="0"/>
              <a:t> In single coverage, each target or point in the area must be monitored by at least one working sensor</a:t>
            </a:r>
            <a:endParaRPr lang="en-US" dirty="0" smtClean="0"/>
          </a:p>
          <a:p>
            <a:pPr lvl="1"/>
            <a:r>
              <a:rPr lang="en-US" dirty="0" smtClean="0"/>
              <a:t>multiple coverage - In </a:t>
            </a:r>
            <a:r>
              <a:rPr lang="en-US" dirty="0"/>
              <a:t>multiple coverage, each target or point in the area needs to be monitored by at least k different working sensors, which is called as the flat k-area-coverage problem for area </a:t>
            </a:r>
            <a:r>
              <a:rPr lang="en-US" dirty="0" smtClean="0"/>
              <a:t>coverage. </a:t>
            </a:r>
            <a:endParaRPr lang="en-IN" dirty="0"/>
          </a:p>
        </p:txBody>
      </p:sp>
    </p:spTree>
    <p:extLst>
      <p:ext uri="{BB962C8B-B14F-4D97-AF65-F5344CB8AC3E}">
        <p14:creationId xmlns:p14="http://schemas.microsoft.com/office/powerpoint/2010/main" val="2294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WSN-Components</a:t>
            </a:r>
            <a:endParaRPr lang="en-IN" dirty="0"/>
          </a:p>
        </p:txBody>
      </p:sp>
      <p:pic>
        <p:nvPicPr>
          <p:cNvPr id="4" name="Content Placeholder 3"/>
          <p:cNvPicPr>
            <a:picLocks noGrp="1" noChangeAspect="1"/>
          </p:cNvPicPr>
          <p:nvPr>
            <p:ph idx="1"/>
          </p:nvPr>
        </p:nvPicPr>
        <p:blipFill>
          <a:blip r:embed="rId2"/>
          <a:stretch>
            <a:fillRect/>
          </a:stretch>
        </p:blipFill>
        <p:spPr>
          <a:xfrm>
            <a:off x="5740332" y="2542860"/>
            <a:ext cx="6006489" cy="2419757"/>
          </a:xfrm>
          <a:prstGeom prst="rect">
            <a:avLst/>
          </a:prstGeom>
        </p:spPr>
      </p:pic>
      <p:sp>
        <p:nvSpPr>
          <p:cNvPr id="5" name="TextBox 4"/>
          <p:cNvSpPr txBox="1"/>
          <p:nvPr/>
        </p:nvSpPr>
        <p:spPr>
          <a:xfrm>
            <a:off x="470517" y="1624614"/>
            <a:ext cx="5269815" cy="5078313"/>
          </a:xfrm>
          <a:prstGeom prst="rect">
            <a:avLst/>
          </a:prstGeom>
          <a:noFill/>
        </p:spPr>
        <p:txBody>
          <a:bodyPr wrap="square" rtlCol="0">
            <a:spAutoFit/>
          </a:bodyPr>
          <a:lstStyle/>
          <a:p>
            <a:pPr fontAlgn="base"/>
            <a:r>
              <a:rPr lang="en-US" b="1" dirty="0" smtClean="0"/>
              <a:t>Sensors</a:t>
            </a:r>
            <a:r>
              <a:rPr lang="en-US" b="1" dirty="0"/>
              <a:t>:</a:t>
            </a:r>
            <a:r>
              <a:rPr lang="en-US" dirty="0"/>
              <a:t> </a:t>
            </a:r>
            <a:br>
              <a:rPr lang="en-US" dirty="0"/>
            </a:br>
            <a:r>
              <a:rPr lang="en-US" dirty="0"/>
              <a:t>Sensors in WSN are used to capture the environmental variables and which is used for data acquisition. </a:t>
            </a:r>
            <a:endParaRPr lang="en-US" dirty="0" smtClean="0"/>
          </a:p>
          <a:p>
            <a:pPr fontAlgn="base"/>
            <a:r>
              <a:rPr lang="en-US" b="1" dirty="0" smtClean="0"/>
              <a:t>Radio </a:t>
            </a:r>
            <a:r>
              <a:rPr lang="en-US" b="1" dirty="0"/>
              <a:t>Nodes:</a:t>
            </a:r>
            <a:r>
              <a:rPr lang="en-US" dirty="0"/>
              <a:t> </a:t>
            </a:r>
            <a:br>
              <a:rPr lang="en-US" dirty="0"/>
            </a:br>
            <a:r>
              <a:rPr lang="en-US" dirty="0"/>
              <a:t>It is used to receive the data produced by the Sensors and sends it to the WLAN access point. It consists of a microcontroller, transceiver, external memory, and power source.</a:t>
            </a:r>
          </a:p>
          <a:p>
            <a:pPr fontAlgn="base"/>
            <a:r>
              <a:rPr lang="en-US" b="1" dirty="0"/>
              <a:t>WLAN Access Point:</a:t>
            </a:r>
            <a:r>
              <a:rPr lang="en-US" dirty="0"/>
              <a:t> </a:t>
            </a:r>
            <a:br>
              <a:rPr lang="en-US" dirty="0"/>
            </a:br>
            <a:r>
              <a:rPr lang="en-US" dirty="0"/>
              <a:t>It receives the data which is sent by the Radio nodes wirelessly, generally through the internet.</a:t>
            </a:r>
          </a:p>
          <a:p>
            <a:pPr fontAlgn="base"/>
            <a:r>
              <a:rPr lang="en-US" b="1" dirty="0"/>
              <a:t>Evaluation Software:</a:t>
            </a:r>
            <a:r>
              <a:rPr lang="en-US" dirty="0"/>
              <a:t> </a:t>
            </a:r>
            <a:br>
              <a:rPr lang="en-US" dirty="0"/>
            </a:br>
            <a:r>
              <a:rPr lang="en-US" dirty="0"/>
              <a:t>The data received by the WLAN Access Point is processed by a software called as Evaluation Software for presenting the report to the users for further processing of the data which can be used for processing, analysis, storage, and mining of the data.</a:t>
            </a:r>
          </a:p>
          <a:p>
            <a:endParaRPr lang="en-IN" dirty="0"/>
          </a:p>
        </p:txBody>
      </p:sp>
    </p:spTree>
    <p:extLst>
      <p:ext uri="{BB962C8B-B14F-4D97-AF65-F5344CB8AC3E}">
        <p14:creationId xmlns:p14="http://schemas.microsoft.com/office/powerpoint/2010/main" val="2959354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Coverage Problem</a:t>
            </a:r>
            <a:endParaRPr lang="en-IN" dirty="0"/>
          </a:p>
        </p:txBody>
      </p:sp>
      <p:sp>
        <p:nvSpPr>
          <p:cNvPr id="3" name="Content Placeholder 2"/>
          <p:cNvSpPr>
            <a:spLocks noGrp="1"/>
          </p:cNvSpPr>
          <p:nvPr>
            <p:ph idx="1"/>
          </p:nvPr>
        </p:nvSpPr>
        <p:spPr/>
        <p:txBody>
          <a:bodyPr/>
          <a:lstStyle/>
          <a:p>
            <a:r>
              <a:rPr lang="en-US" dirty="0"/>
              <a:t>A set of sensors are given and distributed over a geographical region to monitor a given area, an area coverage problem is to find a minimum number of sensors to work such that each physical point in the area </a:t>
            </a:r>
            <a:r>
              <a:rPr lang="en-US" dirty="0" smtClean="0"/>
              <a:t>is-</a:t>
            </a:r>
          </a:p>
          <a:p>
            <a:pPr lvl="1"/>
            <a:r>
              <a:rPr lang="en-US" dirty="0" smtClean="0"/>
              <a:t> </a:t>
            </a:r>
            <a:r>
              <a:rPr lang="en-US" dirty="0"/>
              <a:t>monitored by at least a working sensor.</a:t>
            </a:r>
            <a:endParaRPr lang="en-IN" dirty="0"/>
          </a:p>
        </p:txBody>
      </p:sp>
    </p:spTree>
    <p:extLst>
      <p:ext uri="{BB962C8B-B14F-4D97-AF65-F5344CB8AC3E}">
        <p14:creationId xmlns:p14="http://schemas.microsoft.com/office/powerpoint/2010/main" val="4159019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Area Coverage Problem</a:t>
            </a:r>
            <a:endParaRPr lang="en-IN" dirty="0"/>
          </a:p>
        </p:txBody>
      </p:sp>
      <p:sp>
        <p:nvSpPr>
          <p:cNvPr id="3" name="Content Placeholder 2"/>
          <p:cNvSpPr>
            <a:spLocks noGrp="1"/>
          </p:cNvSpPr>
          <p:nvPr>
            <p:ph idx="1"/>
          </p:nvPr>
        </p:nvSpPr>
        <p:spPr/>
        <p:txBody>
          <a:bodyPr/>
          <a:lstStyle/>
          <a:p>
            <a:r>
              <a:rPr lang="en-US" dirty="0"/>
              <a:t>A set of sensors are given and distributed over a geographical region to monitor a given area, an m-connected k-coverage problem is to find a minimum number of sensors to work such that each physical point in the area </a:t>
            </a:r>
            <a:r>
              <a:rPr lang="en-US" dirty="0" smtClean="0"/>
              <a:t>is-</a:t>
            </a:r>
          </a:p>
          <a:p>
            <a:pPr lvl="1"/>
            <a:r>
              <a:rPr lang="en-US" dirty="0" smtClean="0"/>
              <a:t> </a:t>
            </a:r>
            <a:r>
              <a:rPr lang="en-US" dirty="0"/>
              <a:t>monitored by at least k active sensors and </a:t>
            </a:r>
            <a:endParaRPr lang="en-US" dirty="0" smtClean="0"/>
          </a:p>
          <a:p>
            <a:pPr lvl="1"/>
            <a:r>
              <a:rPr lang="en-US" dirty="0" smtClean="0"/>
              <a:t>the </a:t>
            </a:r>
            <a:r>
              <a:rPr lang="en-US" dirty="0"/>
              <a:t>active sensors form a m-connected graph</a:t>
            </a:r>
            <a:endParaRPr lang="en-IN" dirty="0"/>
          </a:p>
        </p:txBody>
      </p:sp>
    </p:spTree>
    <p:extLst>
      <p:ext uri="{BB962C8B-B14F-4D97-AF65-F5344CB8AC3E}">
        <p14:creationId xmlns:p14="http://schemas.microsoft.com/office/powerpoint/2010/main" val="2437706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PEAS(</a:t>
            </a:r>
            <a:r>
              <a:rPr lang="en-US" b="1" dirty="0"/>
              <a:t>probing environment and adaptive sleeping </a:t>
            </a:r>
            <a:r>
              <a:rPr lang="en-US" b="1" dirty="0" smtClean="0"/>
              <a:t>)</a:t>
            </a:r>
            <a:r>
              <a:rPr lang="en-US" dirty="0" smtClean="0"/>
              <a:t>, </a:t>
            </a:r>
            <a:r>
              <a:rPr lang="en-US" dirty="0"/>
              <a:t>a distributed, probing-based density control algorithm for robust sensing coverage.</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A </a:t>
            </a:r>
            <a:r>
              <a:rPr lang="en-US" b="1" dirty="0" smtClean="0"/>
              <a:t>subset of sensor nodes </a:t>
            </a:r>
            <a:r>
              <a:rPr lang="en-US" dirty="0" smtClean="0">
                <a:solidFill>
                  <a:srgbClr val="0070C0"/>
                </a:solidFill>
              </a:rPr>
              <a:t>operative </a:t>
            </a:r>
            <a:r>
              <a:rPr lang="en-US" dirty="0">
                <a:solidFill>
                  <a:srgbClr val="0070C0"/>
                </a:solidFill>
              </a:rPr>
              <a:t>mode </a:t>
            </a:r>
            <a:r>
              <a:rPr lang="en-US" dirty="0"/>
              <a:t>maintains coverage while </a:t>
            </a:r>
            <a:r>
              <a:rPr lang="en-US" b="1" dirty="0"/>
              <a:t>others</a:t>
            </a:r>
            <a:r>
              <a:rPr lang="en-US" dirty="0"/>
              <a:t> are put </a:t>
            </a:r>
            <a:r>
              <a:rPr lang="en-US" dirty="0">
                <a:solidFill>
                  <a:srgbClr val="0070C0"/>
                </a:solidFill>
              </a:rPr>
              <a:t>into sleep</a:t>
            </a:r>
            <a:r>
              <a:rPr lang="en-US" dirty="0"/>
              <a:t>. </a:t>
            </a:r>
            <a:endParaRPr lang="en-US" dirty="0" smtClean="0"/>
          </a:p>
          <a:p>
            <a:r>
              <a:rPr lang="en-US" dirty="0" smtClean="0"/>
              <a:t>Each </a:t>
            </a:r>
            <a:r>
              <a:rPr lang="en-US" dirty="0"/>
              <a:t>sensor node has the same </a:t>
            </a:r>
            <a:r>
              <a:rPr lang="en-US" b="1" dirty="0"/>
              <a:t>probing range </a:t>
            </a:r>
            <a:r>
              <a:rPr lang="en-US" b="1" dirty="0" err="1"/>
              <a:t>Rp</a:t>
            </a:r>
            <a:r>
              <a:rPr lang="en-US" b="1" dirty="0"/>
              <a:t> </a:t>
            </a:r>
            <a:r>
              <a:rPr lang="en-US" dirty="0"/>
              <a:t>and may vary its transmission power and choose a power level to cover a circular area given a radius. </a:t>
            </a:r>
            <a:endParaRPr lang="en-US" dirty="0" smtClean="0"/>
          </a:p>
          <a:p>
            <a:r>
              <a:rPr lang="en-US" dirty="0" smtClean="0"/>
              <a:t>In </a:t>
            </a:r>
            <a:r>
              <a:rPr lang="en-US" dirty="0"/>
              <a:t>PEAS, each node has three operation modes: </a:t>
            </a:r>
            <a:endParaRPr lang="en-US" dirty="0" smtClean="0"/>
          </a:p>
          <a:p>
            <a:pPr lvl="1"/>
            <a:r>
              <a:rPr lang="en-US" b="1" dirty="0" smtClean="0"/>
              <a:t>sleeping</a:t>
            </a:r>
            <a:r>
              <a:rPr lang="en-US" b="1" dirty="0"/>
              <a:t>, probing and working. </a:t>
            </a:r>
            <a:endParaRPr lang="en-US" b="1" dirty="0" smtClean="0"/>
          </a:p>
          <a:p>
            <a:r>
              <a:rPr lang="en-US" dirty="0" smtClean="0"/>
              <a:t>Initially </a:t>
            </a:r>
            <a:r>
              <a:rPr lang="en-US" dirty="0"/>
              <a:t>all sensor nodes are in the sleeping mode. Each node sleeps for an exponentially distributed duration generated according to a probability density function (PDF). </a:t>
            </a:r>
            <a:endParaRPr lang="en-US" dirty="0" smtClean="0"/>
          </a:p>
          <a:p>
            <a:r>
              <a:rPr lang="en-US" dirty="0" smtClean="0"/>
              <a:t>When </a:t>
            </a:r>
            <a:r>
              <a:rPr lang="en-US" b="1" dirty="0"/>
              <a:t>sleeping time expires</a:t>
            </a:r>
            <a:r>
              <a:rPr lang="en-US" dirty="0"/>
              <a:t>, the </a:t>
            </a:r>
            <a:r>
              <a:rPr lang="en-US" b="1" dirty="0"/>
              <a:t>sensor enters the probing mode</a:t>
            </a:r>
            <a:r>
              <a:rPr lang="en-US" dirty="0"/>
              <a:t>. </a:t>
            </a:r>
            <a:endParaRPr lang="en-US" dirty="0" smtClean="0"/>
          </a:p>
          <a:p>
            <a:r>
              <a:rPr lang="en-US" dirty="0" smtClean="0"/>
              <a:t>The </a:t>
            </a:r>
            <a:r>
              <a:rPr lang="en-US" b="1" dirty="0"/>
              <a:t>probing node </a:t>
            </a:r>
            <a:r>
              <a:rPr lang="en-US" dirty="0"/>
              <a:t>uses an </a:t>
            </a:r>
            <a:r>
              <a:rPr lang="en-US" b="1" dirty="0"/>
              <a:t>appropriate transmission power </a:t>
            </a:r>
            <a:r>
              <a:rPr lang="en-US" dirty="0"/>
              <a:t>to broadcast a PROBE message within its local probing range </a:t>
            </a:r>
            <a:r>
              <a:rPr lang="en-US" dirty="0" err="1"/>
              <a:t>Rp</a:t>
            </a:r>
            <a:r>
              <a:rPr lang="en-US" dirty="0"/>
              <a:t>. </a:t>
            </a:r>
            <a:endParaRPr lang="en-US" dirty="0" smtClean="0"/>
          </a:p>
          <a:p>
            <a:r>
              <a:rPr lang="en-US" dirty="0" smtClean="0"/>
              <a:t>Any </a:t>
            </a:r>
            <a:r>
              <a:rPr lang="en-US" b="1" dirty="0"/>
              <a:t>working node(s) </a:t>
            </a:r>
            <a:r>
              <a:rPr lang="en-US" dirty="0"/>
              <a:t>within that range should </a:t>
            </a:r>
            <a:r>
              <a:rPr lang="en-US" b="1" dirty="0"/>
              <a:t>respond with a REPLY message</a:t>
            </a:r>
            <a:r>
              <a:rPr lang="en-US" dirty="0"/>
              <a:t>, also sent within the range of </a:t>
            </a:r>
            <a:r>
              <a:rPr lang="en-US" dirty="0" err="1"/>
              <a:t>Rp</a:t>
            </a:r>
            <a:r>
              <a:rPr lang="en-US" dirty="0"/>
              <a:t>. If the probing node </a:t>
            </a:r>
            <a:r>
              <a:rPr lang="en-US" b="1" dirty="0"/>
              <a:t>hears a REPLY</a:t>
            </a:r>
            <a:r>
              <a:rPr lang="en-US" dirty="0"/>
              <a:t>, it </a:t>
            </a:r>
            <a:r>
              <a:rPr lang="en-US" b="1" dirty="0"/>
              <a:t>goes back to the sleeping mode </a:t>
            </a:r>
            <a:r>
              <a:rPr lang="en-US" dirty="0"/>
              <a:t>for another random period of time. </a:t>
            </a:r>
            <a:endParaRPr lang="en-US" dirty="0" smtClean="0"/>
          </a:p>
          <a:p>
            <a:r>
              <a:rPr lang="en-US" dirty="0" smtClean="0"/>
              <a:t>If </a:t>
            </a:r>
            <a:r>
              <a:rPr lang="en-US" dirty="0"/>
              <a:t>the probing node does not hear any REPLY, it enters the working mode and starts monitoring until it fails or consumes all its energy</a:t>
            </a:r>
            <a:endParaRPr lang="en-IN" dirty="0"/>
          </a:p>
        </p:txBody>
      </p:sp>
    </p:spTree>
    <p:extLst>
      <p:ext uri="{BB962C8B-B14F-4D97-AF65-F5344CB8AC3E}">
        <p14:creationId xmlns:p14="http://schemas.microsoft.com/office/powerpoint/2010/main" val="1711374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of Sensors</a:t>
            </a:r>
            <a:endParaRPr lang="en-IN" dirty="0"/>
          </a:p>
        </p:txBody>
      </p:sp>
      <p:sp>
        <p:nvSpPr>
          <p:cNvPr id="3" name="Content Placeholder 2"/>
          <p:cNvSpPr>
            <a:spLocks noGrp="1"/>
          </p:cNvSpPr>
          <p:nvPr>
            <p:ph idx="1"/>
          </p:nvPr>
        </p:nvSpPr>
        <p:spPr/>
        <p:txBody>
          <a:bodyPr>
            <a:normAutofit fontScale="92500" lnSpcReduction="10000"/>
          </a:bodyPr>
          <a:lstStyle/>
          <a:p>
            <a:r>
              <a:rPr lang="en-US" dirty="0"/>
              <a:t>Clustering of nodes plays an important role in conserving energy of WSNs. </a:t>
            </a:r>
            <a:endParaRPr lang="en-US" dirty="0" smtClean="0"/>
          </a:p>
          <a:p>
            <a:r>
              <a:rPr lang="en-US" dirty="0" smtClean="0"/>
              <a:t>Clustering </a:t>
            </a:r>
            <a:r>
              <a:rPr lang="en-US" dirty="0"/>
              <a:t>approaches focus on resolving the conflicts arising in effective data transmission. </a:t>
            </a:r>
            <a:endParaRPr lang="en-US" dirty="0" smtClean="0"/>
          </a:p>
          <a:p>
            <a:r>
              <a:rPr lang="en-US" dirty="0" smtClean="0"/>
              <a:t>Modern </a:t>
            </a:r>
            <a:r>
              <a:rPr lang="en-US" dirty="0"/>
              <a:t>energy-efficient clustering approaches to improve the lifetime of WSNs. </a:t>
            </a:r>
            <a:endParaRPr lang="en-US" dirty="0" smtClean="0"/>
          </a:p>
          <a:p>
            <a:pPr lvl="1"/>
            <a:r>
              <a:rPr lang="en-US" dirty="0" smtClean="0"/>
              <a:t>(</a:t>
            </a:r>
            <a:r>
              <a:rPr lang="en-US" dirty="0" err="1"/>
              <a:t>i</a:t>
            </a:r>
            <a:r>
              <a:rPr lang="en-US" dirty="0"/>
              <a:t>) fuzzy-logic-based cluster head election, </a:t>
            </a:r>
            <a:endParaRPr lang="en-US" dirty="0" smtClean="0"/>
          </a:p>
          <a:p>
            <a:pPr lvl="1"/>
            <a:r>
              <a:rPr lang="en-US" dirty="0" smtClean="0"/>
              <a:t>(</a:t>
            </a:r>
            <a:r>
              <a:rPr lang="en-US" dirty="0"/>
              <a:t>ii) efficient sleep duty cycle for sensor nodes, </a:t>
            </a:r>
            <a:endParaRPr lang="en-US" dirty="0" smtClean="0"/>
          </a:p>
          <a:p>
            <a:pPr lvl="1"/>
            <a:r>
              <a:rPr lang="en-US" dirty="0" smtClean="0"/>
              <a:t>(</a:t>
            </a:r>
            <a:r>
              <a:rPr lang="en-US" dirty="0"/>
              <a:t>iii) hierarchical clustering, </a:t>
            </a:r>
            <a:r>
              <a:rPr lang="en-US" dirty="0" smtClean="0"/>
              <a:t>and</a:t>
            </a:r>
          </a:p>
          <a:p>
            <a:pPr lvl="1"/>
            <a:r>
              <a:rPr lang="en-US" dirty="0" smtClean="0"/>
              <a:t>(</a:t>
            </a:r>
            <a:r>
              <a:rPr lang="en-US" dirty="0"/>
              <a:t>iv) estimated energy harvesting. </a:t>
            </a:r>
            <a:endParaRPr lang="en-US" dirty="0" smtClean="0"/>
          </a:p>
          <a:p>
            <a:r>
              <a:rPr lang="en-US" dirty="0" smtClean="0"/>
              <a:t>Classical </a:t>
            </a:r>
            <a:r>
              <a:rPr lang="en-US" dirty="0"/>
              <a:t>clustering approaches such as low energy adaptive clustering hierarchy (LEACH</a:t>
            </a:r>
            <a:r>
              <a:rPr lang="en-US" dirty="0" smtClean="0"/>
              <a:t>) is used.</a:t>
            </a:r>
            <a:endParaRPr lang="en-IN" dirty="0"/>
          </a:p>
        </p:txBody>
      </p:sp>
    </p:spTree>
    <p:extLst>
      <p:ext uri="{BB962C8B-B14F-4D97-AF65-F5344CB8AC3E}">
        <p14:creationId xmlns:p14="http://schemas.microsoft.com/office/powerpoint/2010/main" val="2738707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LEACH</a:t>
            </a:r>
            <a:endParaRPr lang="en-IN" dirty="0"/>
          </a:p>
        </p:txBody>
      </p:sp>
      <p:sp>
        <p:nvSpPr>
          <p:cNvPr id="3" name="Content Placeholder 2"/>
          <p:cNvSpPr>
            <a:spLocks noGrp="1"/>
          </p:cNvSpPr>
          <p:nvPr>
            <p:ph idx="1"/>
          </p:nvPr>
        </p:nvSpPr>
        <p:spPr/>
        <p:txBody>
          <a:bodyPr>
            <a:normAutofit fontScale="85000" lnSpcReduction="20000"/>
          </a:bodyPr>
          <a:lstStyle/>
          <a:p>
            <a:r>
              <a:rPr lang="en-US" dirty="0"/>
              <a:t>LEACH is a hierarchical protocol in which most nodes transmit to cluster heads, and the cluster heads aggregate and compress the data and forward it to the base station (sink). </a:t>
            </a:r>
            <a:endParaRPr lang="en-US" dirty="0" smtClean="0"/>
          </a:p>
          <a:p>
            <a:r>
              <a:rPr lang="en-US" dirty="0" smtClean="0"/>
              <a:t>Each </a:t>
            </a:r>
            <a:r>
              <a:rPr lang="en-US" dirty="0"/>
              <a:t>node uses a </a:t>
            </a:r>
            <a:r>
              <a:rPr lang="en-US" dirty="0">
                <a:hlinkClick r:id="rId2" tooltip="Stochastic"/>
              </a:rPr>
              <a:t>stochastic</a:t>
            </a:r>
            <a:r>
              <a:rPr lang="en-US" dirty="0"/>
              <a:t> algorithm at each round to determine whether it will become a cluster head in this round. </a:t>
            </a:r>
            <a:endParaRPr lang="en-US" dirty="0" smtClean="0"/>
          </a:p>
          <a:p>
            <a:r>
              <a:rPr lang="en-US" dirty="0" smtClean="0"/>
              <a:t>LEACH </a:t>
            </a:r>
            <a:r>
              <a:rPr lang="en-US" dirty="0"/>
              <a:t>assumes that each node has a radio powerful enough to directly reach the base station or the nearest cluster head, but that using this radio at full power all the time would waste energy. </a:t>
            </a:r>
            <a:endParaRPr lang="en-US" dirty="0" smtClean="0"/>
          </a:p>
          <a:p>
            <a:r>
              <a:rPr lang="en-US" dirty="0"/>
              <a:t>LEACH also uses </a:t>
            </a:r>
            <a:r>
              <a:rPr lang="en-US" dirty="0">
                <a:hlinkClick r:id="rId3" tooltip="Code division multiple access"/>
              </a:rPr>
              <a:t>CDMA</a:t>
            </a:r>
            <a:r>
              <a:rPr lang="en-US" dirty="0"/>
              <a:t> so that each cluster uses a different set of CDMA codes, to minimize interference between clusters.</a:t>
            </a:r>
            <a:endParaRPr lang="en-US" dirty="0" smtClean="0"/>
          </a:p>
          <a:p>
            <a:r>
              <a:rPr lang="en-US" dirty="0" smtClean="0"/>
              <a:t>LEACH addresses </a:t>
            </a:r>
            <a:r>
              <a:rPr lang="en-US" dirty="0"/>
              <a:t>the </a:t>
            </a:r>
            <a:r>
              <a:rPr lang="en-US" b="1" dirty="0"/>
              <a:t>overloading of clusters </a:t>
            </a:r>
            <a:r>
              <a:rPr lang="en-US" dirty="0"/>
              <a:t>and it </a:t>
            </a:r>
            <a:r>
              <a:rPr lang="en-US" dirty="0">
                <a:solidFill>
                  <a:srgbClr val="0070C0"/>
                </a:solidFill>
              </a:rPr>
              <a:t>rotates the role of cluster heads</a:t>
            </a:r>
            <a:r>
              <a:rPr lang="en-US" dirty="0"/>
              <a:t> among the sensor nodes present in a cluster. </a:t>
            </a:r>
            <a:endParaRPr lang="en-US" dirty="0" smtClean="0"/>
          </a:p>
          <a:p>
            <a:r>
              <a:rPr lang="en-US" dirty="0" smtClean="0"/>
              <a:t>The </a:t>
            </a:r>
            <a:r>
              <a:rPr lang="en-US" dirty="0"/>
              <a:t>significant </a:t>
            </a:r>
            <a:r>
              <a:rPr lang="en-US" b="1" dirty="0"/>
              <a:t>drawback</a:t>
            </a:r>
            <a:r>
              <a:rPr lang="en-US" dirty="0"/>
              <a:t> of this approach is that </a:t>
            </a:r>
            <a:r>
              <a:rPr lang="en-US" dirty="0">
                <a:solidFill>
                  <a:srgbClr val="0070C0"/>
                </a:solidFill>
              </a:rPr>
              <a:t>no weightage is given for the residual energy </a:t>
            </a:r>
            <a:r>
              <a:rPr lang="en-US" dirty="0"/>
              <a:t>of the sensor nodes. </a:t>
            </a:r>
            <a:endParaRPr lang="en-IN" dirty="0"/>
          </a:p>
        </p:txBody>
      </p:sp>
    </p:spTree>
    <p:extLst>
      <p:ext uri="{BB962C8B-B14F-4D97-AF65-F5344CB8AC3E}">
        <p14:creationId xmlns:p14="http://schemas.microsoft.com/office/powerpoint/2010/main" val="191134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WSN Components</a:t>
            </a:r>
            <a:endParaRPr lang="en-IN" dirty="0"/>
          </a:p>
        </p:txBody>
      </p:sp>
      <p:sp>
        <p:nvSpPr>
          <p:cNvPr id="3" name="Content Placeholder 2"/>
          <p:cNvSpPr>
            <a:spLocks noGrp="1"/>
          </p:cNvSpPr>
          <p:nvPr>
            <p:ph idx="1"/>
          </p:nvPr>
        </p:nvSpPr>
        <p:spPr/>
        <p:txBody>
          <a:bodyPr>
            <a:normAutofit/>
          </a:bodyPr>
          <a:lstStyle/>
          <a:p>
            <a:r>
              <a:rPr lang="en-US" dirty="0"/>
              <a:t>A typical wireless sensor network can be divided </a:t>
            </a:r>
            <a:r>
              <a:rPr lang="en-US" dirty="0" smtClean="0"/>
              <a:t>into two </a:t>
            </a:r>
            <a:r>
              <a:rPr lang="en-US" dirty="0"/>
              <a:t>elements. They are:</a:t>
            </a:r>
          </a:p>
          <a:p>
            <a:pPr lvl="1"/>
            <a:r>
              <a:rPr lang="en-US" dirty="0"/>
              <a:t>– Sensor Node</a:t>
            </a:r>
          </a:p>
          <a:p>
            <a:pPr lvl="1"/>
            <a:r>
              <a:rPr lang="en-US" dirty="0"/>
              <a:t>– Network Architecture</a:t>
            </a:r>
          </a:p>
          <a:p>
            <a:r>
              <a:rPr lang="en-US" dirty="0" smtClean="0"/>
              <a:t> </a:t>
            </a:r>
            <a:r>
              <a:rPr lang="en-US" dirty="0"/>
              <a:t>A Sensor Node in a WSN consists of four </a:t>
            </a:r>
            <a:r>
              <a:rPr lang="en-US" dirty="0" smtClean="0"/>
              <a:t>basic components</a:t>
            </a:r>
            <a:r>
              <a:rPr lang="en-US" dirty="0"/>
              <a:t>. They are:</a:t>
            </a:r>
          </a:p>
          <a:p>
            <a:pPr lvl="1"/>
            <a:r>
              <a:rPr lang="en-US" dirty="0"/>
              <a:t>– Power Supply</a:t>
            </a:r>
          </a:p>
          <a:p>
            <a:pPr lvl="1"/>
            <a:r>
              <a:rPr lang="en-US" dirty="0"/>
              <a:t>– Sensor</a:t>
            </a:r>
          </a:p>
          <a:p>
            <a:pPr lvl="1"/>
            <a:r>
              <a:rPr lang="en-US" dirty="0"/>
              <a:t>– Processing Unit</a:t>
            </a:r>
          </a:p>
          <a:p>
            <a:pPr lvl="1"/>
            <a:r>
              <a:rPr lang="en-US" dirty="0"/>
              <a:t>– Communication System</a:t>
            </a:r>
            <a:endParaRPr lang="en-IN" dirty="0"/>
          </a:p>
        </p:txBody>
      </p:sp>
    </p:spTree>
    <p:extLst>
      <p:ext uri="{BB962C8B-B14F-4D97-AF65-F5344CB8AC3E}">
        <p14:creationId xmlns:p14="http://schemas.microsoft.com/office/powerpoint/2010/main" val="264537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WSN Components</a:t>
            </a:r>
            <a:endParaRPr lang="en-IN" dirty="0"/>
          </a:p>
        </p:txBody>
      </p:sp>
      <p:pic>
        <p:nvPicPr>
          <p:cNvPr id="4" name="Content Placeholder 3"/>
          <p:cNvPicPr>
            <a:picLocks noGrp="1" noChangeAspect="1"/>
          </p:cNvPicPr>
          <p:nvPr>
            <p:ph idx="1"/>
          </p:nvPr>
        </p:nvPicPr>
        <p:blipFill>
          <a:blip r:embed="rId2"/>
          <a:stretch>
            <a:fillRect/>
          </a:stretch>
        </p:blipFill>
        <p:spPr>
          <a:xfrm>
            <a:off x="2671171" y="1825625"/>
            <a:ext cx="6849657" cy="4351338"/>
          </a:xfrm>
          <a:prstGeom prst="rect">
            <a:avLst/>
          </a:prstGeom>
        </p:spPr>
      </p:pic>
    </p:spTree>
    <p:extLst>
      <p:ext uri="{BB962C8B-B14F-4D97-AF65-F5344CB8AC3E}">
        <p14:creationId xmlns:p14="http://schemas.microsoft.com/office/powerpoint/2010/main" val="213316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Sensor Node</a:t>
            </a:r>
            <a:endParaRPr lang="en-IN" dirty="0"/>
          </a:p>
        </p:txBody>
      </p:sp>
      <p:sp>
        <p:nvSpPr>
          <p:cNvPr id="3" name="Content Placeholder 2"/>
          <p:cNvSpPr>
            <a:spLocks noGrp="1"/>
          </p:cNvSpPr>
          <p:nvPr>
            <p:ph idx="1"/>
          </p:nvPr>
        </p:nvSpPr>
        <p:spPr>
          <a:xfrm>
            <a:off x="448322" y="1798992"/>
            <a:ext cx="5704643" cy="4351338"/>
          </a:xfrm>
        </p:spPr>
        <p:txBody>
          <a:bodyPr>
            <a:normAutofit fontScale="85000" lnSpcReduction="20000"/>
          </a:bodyPr>
          <a:lstStyle/>
          <a:p>
            <a:r>
              <a:rPr lang="en-US" dirty="0"/>
              <a:t>Controller: To process all relevant data </a:t>
            </a:r>
            <a:endParaRPr lang="en-US" dirty="0" smtClean="0"/>
          </a:p>
          <a:p>
            <a:r>
              <a:rPr lang="en-US" dirty="0" smtClean="0"/>
              <a:t>Memory</a:t>
            </a:r>
            <a:r>
              <a:rPr lang="en-US" dirty="0"/>
              <a:t>: To store programs and intermediate data. </a:t>
            </a:r>
            <a:endParaRPr lang="en-US" dirty="0" smtClean="0"/>
          </a:p>
          <a:p>
            <a:r>
              <a:rPr lang="en-US" dirty="0" smtClean="0"/>
              <a:t>Sensors </a:t>
            </a:r>
            <a:r>
              <a:rPr lang="en-US" dirty="0"/>
              <a:t>and actuators: Actual interface to the physical world to observe or control physical parameters of the environment. </a:t>
            </a:r>
            <a:endParaRPr lang="en-US" dirty="0" smtClean="0"/>
          </a:p>
          <a:p>
            <a:r>
              <a:rPr lang="en-US" dirty="0" smtClean="0"/>
              <a:t>Communication</a:t>
            </a:r>
            <a:r>
              <a:rPr lang="en-US" dirty="0"/>
              <a:t>: Device for sending and receiving information over a wireless channel </a:t>
            </a:r>
            <a:endParaRPr lang="en-US" dirty="0" smtClean="0"/>
          </a:p>
          <a:p>
            <a:r>
              <a:rPr lang="en-US" dirty="0" smtClean="0"/>
              <a:t>Power </a:t>
            </a:r>
            <a:r>
              <a:rPr lang="en-US" dirty="0"/>
              <a:t>supply: Some form of batteries necessary to provide energy and some form of recharging by obtaining energy from the environment as well.</a:t>
            </a:r>
            <a:endParaRPr lang="en-IN" dirty="0"/>
          </a:p>
        </p:txBody>
      </p:sp>
      <p:pic>
        <p:nvPicPr>
          <p:cNvPr id="4" name="Picture 3"/>
          <p:cNvPicPr>
            <a:picLocks noChangeAspect="1"/>
          </p:cNvPicPr>
          <p:nvPr/>
        </p:nvPicPr>
        <p:blipFill>
          <a:blip r:embed="rId2"/>
          <a:stretch>
            <a:fillRect/>
          </a:stretch>
        </p:blipFill>
        <p:spPr>
          <a:xfrm>
            <a:off x="6152965" y="1798992"/>
            <a:ext cx="5738302" cy="3453367"/>
          </a:xfrm>
          <a:prstGeom prst="rect">
            <a:avLst/>
          </a:prstGeom>
        </p:spPr>
      </p:pic>
    </p:spTree>
    <p:extLst>
      <p:ext uri="{BB962C8B-B14F-4D97-AF65-F5344CB8AC3E}">
        <p14:creationId xmlns:p14="http://schemas.microsoft.com/office/powerpoint/2010/main" val="1810287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Controller-core </a:t>
            </a:r>
            <a:r>
              <a:rPr lang="en-US" dirty="0"/>
              <a:t>of a wireless sensor node.</a:t>
            </a:r>
            <a:endParaRPr lang="en-IN" dirty="0"/>
          </a:p>
        </p:txBody>
      </p:sp>
      <p:sp>
        <p:nvSpPr>
          <p:cNvPr id="3" name="Content Placeholder 2"/>
          <p:cNvSpPr>
            <a:spLocks noGrp="1"/>
          </p:cNvSpPr>
          <p:nvPr>
            <p:ph idx="1"/>
          </p:nvPr>
        </p:nvSpPr>
        <p:spPr/>
        <p:txBody>
          <a:bodyPr/>
          <a:lstStyle/>
          <a:p>
            <a:endParaRPr lang="en-US" dirty="0"/>
          </a:p>
          <a:p>
            <a:r>
              <a:rPr lang="en-US" dirty="0" smtClean="0"/>
              <a:t>It </a:t>
            </a:r>
            <a:r>
              <a:rPr lang="en-US" dirty="0"/>
              <a:t>is the Central Processing Unit (CPU) of the node</a:t>
            </a:r>
          </a:p>
          <a:p>
            <a:r>
              <a:rPr lang="en-US" dirty="0" smtClean="0"/>
              <a:t>It </a:t>
            </a:r>
            <a:r>
              <a:rPr lang="en-US" dirty="0"/>
              <a:t>collects data from sensors, processes this </a:t>
            </a:r>
            <a:r>
              <a:rPr lang="en-US" dirty="0" smtClean="0"/>
              <a:t>data, receives </a:t>
            </a:r>
            <a:r>
              <a:rPr lang="en-US" dirty="0"/>
              <a:t>data from other sensor nodes, and decides </a:t>
            </a:r>
            <a:r>
              <a:rPr lang="en-US" dirty="0" smtClean="0"/>
              <a:t>on the </a:t>
            </a:r>
            <a:r>
              <a:rPr lang="en-US" dirty="0"/>
              <a:t>actuator’s behavior.</a:t>
            </a:r>
          </a:p>
          <a:p>
            <a:r>
              <a:rPr lang="en-US" dirty="0" smtClean="0"/>
              <a:t>It </a:t>
            </a:r>
            <a:r>
              <a:rPr lang="en-US" dirty="0"/>
              <a:t>has to execute various programs, ranging from </a:t>
            </a:r>
            <a:r>
              <a:rPr lang="en-US" dirty="0" smtClean="0"/>
              <a:t>time critical </a:t>
            </a:r>
            <a:r>
              <a:rPr lang="en-US" dirty="0"/>
              <a:t>signal processing and communication </a:t>
            </a:r>
            <a:r>
              <a:rPr lang="en-US" dirty="0" smtClean="0"/>
              <a:t>protocols to </a:t>
            </a:r>
            <a:r>
              <a:rPr lang="en-US" dirty="0"/>
              <a:t>application programs</a:t>
            </a:r>
            <a:r>
              <a:rPr lang="en-US" dirty="0" smtClean="0"/>
              <a:t>.</a:t>
            </a:r>
          </a:p>
          <a:p>
            <a:r>
              <a:rPr lang="en-US" dirty="0"/>
              <a:t>Microcontrollers are suitable for WSNs since they can reduce their power consumption by going into sleep states where only parts of the controller are active</a:t>
            </a:r>
            <a:endParaRPr lang="en-IN" dirty="0"/>
          </a:p>
        </p:txBody>
      </p:sp>
    </p:spTree>
    <p:extLst>
      <p:ext uri="{BB962C8B-B14F-4D97-AF65-F5344CB8AC3E}">
        <p14:creationId xmlns:p14="http://schemas.microsoft.com/office/powerpoint/2010/main" val="9608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in WSN</a:t>
            </a:r>
            <a:endParaRPr lang="en-IN" dirty="0"/>
          </a:p>
        </p:txBody>
      </p:sp>
      <p:sp>
        <p:nvSpPr>
          <p:cNvPr id="3" name="Content Placeholder 2"/>
          <p:cNvSpPr>
            <a:spLocks noGrp="1"/>
          </p:cNvSpPr>
          <p:nvPr>
            <p:ph idx="1"/>
          </p:nvPr>
        </p:nvSpPr>
        <p:spPr/>
        <p:txBody>
          <a:bodyPr>
            <a:normAutofit/>
          </a:bodyPr>
          <a:lstStyle/>
          <a:p>
            <a:r>
              <a:rPr lang="en-US" dirty="0"/>
              <a:t>There is a need for Random Access Memory (RAM) </a:t>
            </a:r>
            <a:r>
              <a:rPr lang="en-US" dirty="0" smtClean="0"/>
              <a:t>to store </a:t>
            </a:r>
            <a:r>
              <a:rPr lang="en-US" dirty="0"/>
              <a:t>intermediate sensor readings, packets from </a:t>
            </a:r>
            <a:r>
              <a:rPr lang="en-US" dirty="0" smtClean="0"/>
              <a:t>other nodes </a:t>
            </a:r>
            <a:r>
              <a:rPr lang="en-US" dirty="0"/>
              <a:t>etc.</a:t>
            </a:r>
          </a:p>
          <a:p>
            <a:r>
              <a:rPr lang="en-US" dirty="0" smtClean="0"/>
              <a:t>RAM </a:t>
            </a:r>
            <a:r>
              <a:rPr lang="en-US" dirty="0"/>
              <a:t>is fast, but it loses its contents if power supply </a:t>
            </a:r>
            <a:r>
              <a:rPr lang="en-US" dirty="0" smtClean="0"/>
              <a:t>is interrupted</a:t>
            </a:r>
            <a:r>
              <a:rPr lang="en-US" dirty="0"/>
              <a:t>.</a:t>
            </a:r>
          </a:p>
          <a:p>
            <a:r>
              <a:rPr lang="en-US" dirty="0" smtClean="0"/>
              <a:t>The </a:t>
            </a:r>
            <a:r>
              <a:rPr lang="en-US" dirty="0"/>
              <a:t>program code can be stored in Read-Only </a:t>
            </a:r>
            <a:r>
              <a:rPr lang="en-US" dirty="0" smtClean="0"/>
              <a:t>Memory (</a:t>
            </a:r>
            <a:r>
              <a:rPr lang="en-US" dirty="0"/>
              <a:t>ROM) or in Electrically Erasable Programmable </a:t>
            </a:r>
            <a:r>
              <a:rPr lang="en-US" dirty="0" err="1"/>
              <a:t>ReadOnly</a:t>
            </a:r>
            <a:r>
              <a:rPr lang="en-US" dirty="0"/>
              <a:t> Memory (EEPROM) or flash memory.</a:t>
            </a:r>
          </a:p>
          <a:p>
            <a:r>
              <a:rPr lang="en-US" dirty="0" smtClean="0"/>
              <a:t>Flash </a:t>
            </a:r>
            <a:r>
              <a:rPr lang="en-US" dirty="0"/>
              <a:t>memory can also serve as intermediate storage </a:t>
            </a:r>
            <a:r>
              <a:rPr lang="en-US" dirty="0" smtClean="0"/>
              <a:t>of data </a:t>
            </a:r>
            <a:r>
              <a:rPr lang="en-US" dirty="0"/>
              <a:t>when the power supply goes off for some time.</a:t>
            </a:r>
            <a:endParaRPr lang="en-IN" dirty="0"/>
          </a:p>
        </p:txBody>
      </p:sp>
    </p:spTree>
    <p:extLst>
      <p:ext uri="{BB962C8B-B14F-4D97-AF65-F5344CB8AC3E}">
        <p14:creationId xmlns:p14="http://schemas.microsoft.com/office/powerpoint/2010/main" val="3109153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TotalTime>
  <Words>2968</Words>
  <Application>Microsoft Office PowerPoint</Application>
  <PresentationFormat>Widescreen</PresentationFormat>
  <Paragraphs>237</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Wireless Sensor Networks</vt:lpstr>
      <vt:lpstr>Topics</vt:lpstr>
      <vt:lpstr>Concept of WSN</vt:lpstr>
      <vt:lpstr>WSN-Components</vt:lpstr>
      <vt:lpstr>WSN Components</vt:lpstr>
      <vt:lpstr>WSN Components</vt:lpstr>
      <vt:lpstr>Overview of Sensor Node</vt:lpstr>
      <vt:lpstr>Controller-core of a wireless sensor node.</vt:lpstr>
      <vt:lpstr>Memory in WSN</vt:lpstr>
      <vt:lpstr>Communication Module</vt:lpstr>
      <vt:lpstr>Transceivers</vt:lpstr>
      <vt:lpstr>Types of Sensors</vt:lpstr>
      <vt:lpstr>Power Supply to sensor nodes</vt:lpstr>
      <vt:lpstr>Power Supply to sensor nodes</vt:lpstr>
      <vt:lpstr>Applications of WSN</vt:lpstr>
      <vt:lpstr>Network Performance Objectives</vt:lpstr>
      <vt:lpstr>Sensor Network Architecture</vt:lpstr>
      <vt:lpstr>. Layered Network Architecture:</vt:lpstr>
      <vt:lpstr>Advantages of Layered Architecture</vt:lpstr>
      <vt:lpstr>Clustered Architecture</vt:lpstr>
      <vt:lpstr>WSN Architectures-Flat and Hierarchical</vt:lpstr>
      <vt:lpstr>Types of WSN</vt:lpstr>
      <vt:lpstr>Topologies in WSN</vt:lpstr>
      <vt:lpstr>Topologies in WSN</vt:lpstr>
      <vt:lpstr>Topologies in WSN</vt:lpstr>
      <vt:lpstr>Topologies in WSN</vt:lpstr>
      <vt:lpstr>Characteristics of WSN</vt:lpstr>
      <vt:lpstr>Address Centric v//s Data Centric</vt:lpstr>
      <vt:lpstr>Routing in WSN</vt:lpstr>
      <vt:lpstr>Routing Protocols</vt:lpstr>
      <vt:lpstr>Routing types</vt:lpstr>
      <vt:lpstr>Network-based routing protocols</vt:lpstr>
      <vt:lpstr>Routing Types</vt:lpstr>
      <vt:lpstr>Data Collection and Aggregation</vt:lpstr>
      <vt:lpstr>PowerPoint Presentation</vt:lpstr>
      <vt:lpstr>Data Aggregation: Working Principle</vt:lpstr>
      <vt:lpstr>Sensing and Communication range of sensor node</vt:lpstr>
      <vt:lpstr>Coverage</vt:lpstr>
      <vt:lpstr>Coverage</vt:lpstr>
      <vt:lpstr>Area Coverage Problem</vt:lpstr>
      <vt:lpstr>Connected Area Coverage Problem</vt:lpstr>
      <vt:lpstr>PEAS(probing environment and adaptive sleeping ), a distributed, probing-based density control algorithm for robust sensing coverage.</vt:lpstr>
      <vt:lpstr>Clustering of Sensors</vt:lpstr>
      <vt:lpstr>LEACH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Sensor Networks</dc:title>
  <dc:creator>preeti</dc:creator>
  <cp:lastModifiedBy>preeti</cp:lastModifiedBy>
  <cp:revision>22</cp:revision>
  <dcterms:created xsi:type="dcterms:W3CDTF">2022-09-17T06:47:41Z</dcterms:created>
  <dcterms:modified xsi:type="dcterms:W3CDTF">2022-10-06T15:21:08Z</dcterms:modified>
</cp:coreProperties>
</file>