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12192000"/>
  <p:notesSz cx="6858000" cy="9144000"/>
  <p:embeddedFontLst>
    <p:embeddedFont>
      <p:font typeface="Corbel"/>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hYTQVt5OtMKUum2yogna1qZWAb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1"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Corbel-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Corbel-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Corbel-italic.fntdata"/><Relationship Id="rId14" Type="http://schemas.openxmlformats.org/officeDocument/2006/relationships/slide" Target="slides/slide10.xml"/><Relationship Id="rId58" Type="http://schemas.openxmlformats.org/officeDocument/2006/relationships/font" Target="fonts/Corbel-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4"/>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4"/>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p63"/>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3"/>
          <p:cNvSpPr/>
          <p:nvPr>
            <p:ph idx="2" type="pic"/>
          </p:nvPr>
        </p:nvSpPr>
        <p:spPr>
          <a:xfrm>
            <a:off x="839788" y="987425"/>
            <a:ext cx="10515600" cy="3379735"/>
          </a:xfrm>
          <a:prstGeom prst="rect">
            <a:avLst/>
          </a:prstGeom>
          <a:noFill/>
          <a:ln>
            <a:noFill/>
          </a:ln>
        </p:spPr>
      </p:sp>
      <p:sp>
        <p:nvSpPr>
          <p:cNvPr id="71" name="Google Shape;71;p63"/>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5" name="Shape 75"/>
        <p:cNvGrpSpPr/>
        <p:nvPr/>
      </p:nvGrpSpPr>
      <p:grpSpPr>
        <a:xfrm>
          <a:off x="0" y="0"/>
          <a:ext cx="0" cy="0"/>
          <a:chOff x="0" y="0"/>
          <a:chExt cx="0" cy="0"/>
        </a:xfrm>
      </p:grpSpPr>
      <p:sp>
        <p:nvSpPr>
          <p:cNvPr id="76" name="Google Shape;76;p64"/>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64"/>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8" name="Google Shape;78;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1" name="Shape 81"/>
        <p:cNvGrpSpPr/>
        <p:nvPr/>
      </p:nvGrpSpPr>
      <p:grpSpPr>
        <a:xfrm>
          <a:off x="0" y="0"/>
          <a:ext cx="0" cy="0"/>
          <a:chOff x="0" y="0"/>
          <a:chExt cx="0" cy="0"/>
        </a:xfrm>
      </p:grpSpPr>
      <p:sp>
        <p:nvSpPr>
          <p:cNvPr id="82" name="Google Shape;82;p65"/>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65"/>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5" name="Google Shape;85;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65"/>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
        <p:nvSpPr>
          <p:cNvPr id="89" name="Google Shape;89;p65"/>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0" name="Shape 90"/>
        <p:cNvGrpSpPr/>
        <p:nvPr/>
      </p:nvGrpSpPr>
      <p:grpSpPr>
        <a:xfrm>
          <a:off x="0" y="0"/>
          <a:ext cx="0" cy="0"/>
          <a:chOff x="0" y="0"/>
          <a:chExt cx="0" cy="0"/>
        </a:xfrm>
      </p:grpSpPr>
      <p:sp>
        <p:nvSpPr>
          <p:cNvPr id="91" name="Google Shape;91;p66"/>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6"/>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96" name="Shape 96"/>
        <p:cNvGrpSpPr/>
        <p:nvPr/>
      </p:nvGrpSpPr>
      <p:grpSpPr>
        <a:xfrm>
          <a:off x="0" y="0"/>
          <a:ext cx="0" cy="0"/>
          <a:chOff x="0" y="0"/>
          <a:chExt cx="0" cy="0"/>
        </a:xfrm>
      </p:grpSpPr>
      <p:sp>
        <p:nvSpPr>
          <p:cNvPr id="97" name="Google Shape;97;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67"/>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9" name="Google Shape;99;p67"/>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0" name="Google Shape;100;p67"/>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67"/>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2" name="Google Shape;102;p67"/>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3" name="Google Shape;103;p67"/>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4" name="Google Shape;104;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68"/>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68"/>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1" name="Google Shape;111;p68"/>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68"/>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68"/>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68"/>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68"/>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68"/>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7" name="Google Shape;117;p68"/>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69"/>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7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7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5"/>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6"/>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6"/>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7"/>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57"/>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8"/>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58"/>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58"/>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58"/>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61"/>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2"/>
          <p:cNvSpPr/>
          <p:nvPr>
            <p:ph idx="2" type="pic"/>
          </p:nvPr>
        </p:nvSpPr>
        <p:spPr>
          <a:xfrm>
            <a:off x="5183188" y="987425"/>
            <a:ext cx="6172200" cy="4873625"/>
          </a:xfrm>
          <a:prstGeom prst="rect">
            <a:avLst/>
          </a:prstGeom>
          <a:noFill/>
          <a:ln>
            <a:noFill/>
          </a:ln>
        </p:spPr>
      </p:sp>
      <p:sp>
        <p:nvSpPr>
          <p:cNvPr id="64" name="Google Shape;64;p62"/>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scirp.org/journal/paperinformation.aspx?paperid=68714#ref1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28.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2E2E2"/>
              </a:buClr>
              <a:buSzPts val="9600"/>
              <a:buFont typeface="Corbel"/>
              <a:buNone/>
            </a:pPr>
            <a:r>
              <a:rPr lang="en-US"/>
              <a:t>MANETS</a:t>
            </a:r>
            <a:endParaRPr/>
          </a:p>
        </p:txBody>
      </p:sp>
      <p:sp>
        <p:nvSpPr>
          <p:cNvPr id="138" name="Google Shape;138;p1"/>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2"/>
              </a:buClr>
              <a:buSzPts val="3200"/>
              <a:buNone/>
            </a:pPr>
            <a:r>
              <a:rPr lang="en-US"/>
              <a:t>Unit 4-Part1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iMANETS</a:t>
            </a:r>
            <a:endParaRPr/>
          </a:p>
        </p:txBody>
      </p:sp>
      <p:pic>
        <p:nvPicPr>
          <p:cNvPr descr="PDF] Internet-Based Mobile Ad Hoc Networking | Semantic Scholar" id="194" name="Google Shape;194;p10"/>
          <p:cNvPicPr preferRelativeResize="0"/>
          <p:nvPr>
            <p:ph idx="1" type="body"/>
          </p:nvPr>
        </p:nvPicPr>
        <p:blipFill rotWithShape="1">
          <a:blip r:embed="rId3">
            <a:alphaModFix/>
          </a:blip>
          <a:srcRect b="0" l="0" r="0" t="0"/>
          <a:stretch/>
        </p:blipFill>
        <p:spPr>
          <a:xfrm>
            <a:off x="4989329" y="1861136"/>
            <a:ext cx="6579644" cy="4351338"/>
          </a:xfrm>
          <a:prstGeom prst="rect">
            <a:avLst/>
          </a:prstGeom>
          <a:noFill/>
          <a:ln>
            <a:noFill/>
          </a:ln>
        </p:spPr>
      </p:pic>
      <p:sp>
        <p:nvSpPr>
          <p:cNvPr id="195" name="Google Shape;195;p10"/>
          <p:cNvSpPr txBox="1"/>
          <p:nvPr/>
        </p:nvSpPr>
        <p:spPr>
          <a:xfrm>
            <a:off x="612559" y="1944210"/>
            <a:ext cx="401270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Internet based mobile ad hoc network (IMANET) is </a:t>
            </a:r>
            <a:r>
              <a:rPr b="1" i="0" lang="en-US" sz="1800" u="none" cap="none" strike="noStrike">
                <a:solidFill>
                  <a:schemeClr val="lt1"/>
                </a:solidFill>
                <a:latin typeface="Corbel"/>
                <a:ea typeface="Corbel"/>
                <a:cs typeface="Corbel"/>
                <a:sym typeface="Corbel"/>
              </a:rPr>
              <a:t>an emerging technique that combines a wired network (e.g. Internet) and a mobile ad hoc network (manet) for developing a ubiquitous communication infrastructure</a:t>
            </a:r>
            <a:r>
              <a:rPr b="0" i="0" lang="en-US" sz="1800" u="none" cap="none" strike="noStrike">
                <a:solidFill>
                  <a:schemeClr val="lt1"/>
                </a:solidFill>
                <a:latin typeface="Corbel"/>
                <a:ea typeface="Corbel"/>
                <a:cs typeface="Corbel"/>
                <a:sym typeface="Corbe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HUB-SPOKE MANETS</a:t>
            </a:r>
            <a:endParaRPr/>
          </a:p>
        </p:txBody>
      </p:sp>
      <p:pic>
        <p:nvPicPr>
          <p:cNvPr descr="The Hub and Spokes Architecture of the Hybrid Simulation Framework |  Download Scientific Diagram" id="201" name="Google Shape;201;p11"/>
          <p:cNvPicPr preferRelativeResize="0"/>
          <p:nvPr>
            <p:ph idx="1" type="body"/>
          </p:nvPr>
        </p:nvPicPr>
        <p:blipFill rotWithShape="1">
          <a:blip r:embed="rId3">
            <a:alphaModFix/>
          </a:blip>
          <a:srcRect b="0" l="0" r="0" t="0"/>
          <a:stretch/>
        </p:blipFill>
        <p:spPr>
          <a:xfrm>
            <a:off x="6364051" y="2618274"/>
            <a:ext cx="4989749" cy="2974658"/>
          </a:xfrm>
          <a:prstGeom prst="rect">
            <a:avLst/>
          </a:prstGeom>
          <a:noFill/>
          <a:ln>
            <a:noFill/>
          </a:ln>
        </p:spPr>
      </p:pic>
      <p:sp>
        <p:nvSpPr>
          <p:cNvPr id="202" name="Google Shape;202;p11"/>
          <p:cNvSpPr txBox="1"/>
          <p:nvPr/>
        </p:nvSpPr>
        <p:spPr>
          <a:xfrm>
            <a:off x="807868" y="2308194"/>
            <a:ext cx="458975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The communication is not made between pairs of applications, but between each application (spoke) and the central hub [1]. The broker functionalities include routing and messages transformation to the receiver spoke.</a:t>
            </a:r>
            <a:endParaRPr sz="1800">
              <a:solidFill>
                <a:schemeClr val="lt1"/>
              </a:solidFill>
              <a:latin typeface="Corbel"/>
              <a:ea typeface="Corbel"/>
              <a:cs typeface="Corbel"/>
              <a:sym typeface="Cor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Azure with Hub-Spoke Architecture</a:t>
            </a:r>
            <a:endParaRPr/>
          </a:p>
        </p:txBody>
      </p:sp>
      <p:pic>
        <p:nvPicPr>
          <p:cNvPr descr="Hub-spoke topology in Azure" id="208" name="Google Shape;208;p12"/>
          <p:cNvPicPr preferRelativeResize="0"/>
          <p:nvPr>
            <p:ph idx="1" type="body"/>
          </p:nvPr>
        </p:nvPicPr>
        <p:blipFill rotWithShape="1">
          <a:blip r:embed="rId3">
            <a:alphaModFix/>
          </a:blip>
          <a:srcRect b="0" l="0" r="0" t="0"/>
          <a:stretch/>
        </p:blipFill>
        <p:spPr>
          <a:xfrm>
            <a:off x="1994903" y="1825625"/>
            <a:ext cx="8484768" cy="43513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Tactical Manets</a:t>
            </a:r>
            <a:endParaRPr/>
          </a:p>
        </p:txBody>
      </p:sp>
      <p:pic>
        <p:nvPicPr>
          <p:cNvPr id="214" name="Google Shape;214;p13"/>
          <p:cNvPicPr preferRelativeResize="0"/>
          <p:nvPr>
            <p:ph idx="1" type="body"/>
          </p:nvPr>
        </p:nvPicPr>
        <p:blipFill rotWithShape="1">
          <a:blip r:embed="rId3">
            <a:alphaModFix/>
          </a:blip>
          <a:srcRect b="0" l="0" r="0" t="0"/>
          <a:stretch/>
        </p:blipFill>
        <p:spPr>
          <a:xfrm>
            <a:off x="838200" y="2244407"/>
            <a:ext cx="5000794" cy="290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FANETS</a:t>
            </a:r>
            <a:endParaRPr/>
          </a:p>
        </p:txBody>
      </p:sp>
      <p:sp>
        <p:nvSpPr>
          <p:cNvPr id="220" name="Google Shape;220;p14"/>
          <p:cNvSpPr txBox="1"/>
          <p:nvPr>
            <p:ph idx="1" type="body"/>
          </p:nvPr>
        </p:nvSpPr>
        <p:spPr>
          <a:xfrm>
            <a:off x="1120000" y="1825625"/>
            <a:ext cx="363843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A Flying Ad hoc Networks (FANETs) is </a:t>
            </a:r>
            <a:r>
              <a:rPr b="1" lang="en-US"/>
              <a:t>such kind of network that consists of a group of small UAVs connected in ad-hoc manner, which are integrated into a team to achieve high level goals</a:t>
            </a:r>
            <a:r>
              <a:rPr lang="en-US"/>
              <a:t>.</a:t>
            </a:r>
            <a:endParaRPr/>
          </a:p>
        </p:txBody>
      </p:sp>
      <p:pic>
        <p:nvPicPr>
          <p:cNvPr descr="Flying Ad-hoc Network (FANET). | Download Scientific Diagram" id="221" name="Google Shape;221;p14"/>
          <p:cNvPicPr preferRelativeResize="0"/>
          <p:nvPr/>
        </p:nvPicPr>
        <p:blipFill rotWithShape="1">
          <a:blip r:embed="rId3">
            <a:alphaModFix/>
          </a:blip>
          <a:srcRect b="0" l="0" r="0" t="0"/>
          <a:stretch/>
        </p:blipFill>
        <p:spPr>
          <a:xfrm>
            <a:off x="5326601" y="1825626"/>
            <a:ext cx="6622001" cy="38018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Applications</a:t>
            </a:r>
            <a:endParaRPr/>
          </a:p>
        </p:txBody>
      </p:sp>
      <p:sp>
        <p:nvSpPr>
          <p:cNvPr id="227" name="Google Shape;227;p15"/>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EDEDED"/>
              </a:buClr>
              <a:buSzPct val="100000"/>
              <a:buChar char="•"/>
            </a:pPr>
            <a:r>
              <a:rPr lang="en-US"/>
              <a:t>Military field: Ad-Hoc networking can permit army to exploit benefit of conventional network expertise for preserving any info network among vehicles, armed forces, and headquarters of information.</a:t>
            </a:r>
            <a:endParaRPr/>
          </a:p>
          <a:p>
            <a:pPr indent="-228600" lvl="0" marL="228600" rtl="0" algn="l">
              <a:lnSpc>
                <a:spcPct val="90000"/>
              </a:lnSpc>
              <a:spcBef>
                <a:spcPts val="1000"/>
              </a:spcBef>
              <a:spcAft>
                <a:spcPts val="0"/>
              </a:spcAft>
              <a:buClr>
                <a:srgbClr val="EDEDED"/>
              </a:buClr>
              <a:buSzPct val="100000"/>
              <a:buChar char="•"/>
            </a:pPr>
            <a:r>
              <a:rPr lang="en-US"/>
              <a:t>Cooperative work: To facilitate the commercial settings, necessity for concerted computing is very significant external to office atmosphere and surroundings as compared to inner environment. People want getting outside meetings for exchanging the information plus cooperating with each other regarding any assigned task.</a:t>
            </a:r>
            <a:endParaRPr/>
          </a:p>
          <a:p>
            <a:pPr indent="-228600" lvl="0" marL="228600" rtl="0" algn="l">
              <a:lnSpc>
                <a:spcPct val="90000"/>
              </a:lnSpc>
              <a:spcBef>
                <a:spcPts val="1000"/>
              </a:spcBef>
              <a:spcAft>
                <a:spcPts val="0"/>
              </a:spcAft>
              <a:buClr>
                <a:srgbClr val="EDEDED"/>
              </a:buClr>
              <a:buSzPct val="100000"/>
              <a:buChar char="•"/>
            </a:pPr>
            <a:r>
              <a:rPr lang="en-US"/>
              <a:t>Confined level: Ad-Hoc networks are able to freely associate with immediate, in addition momentary hypermedia network by means of laptop computers for sharing the info with all the contestants’ e.g. classroom and conference. Additional valid and confined level application may be in domestic network where these devices can interconnect straight in exchanging the information.</a:t>
            </a:r>
            <a:endParaRPr/>
          </a:p>
          <a:p>
            <a:pPr indent="-228600" lvl="0" marL="228600" rtl="0" algn="l">
              <a:lnSpc>
                <a:spcPct val="90000"/>
              </a:lnSpc>
              <a:spcBef>
                <a:spcPts val="1000"/>
              </a:spcBef>
              <a:spcAft>
                <a:spcPts val="0"/>
              </a:spcAft>
              <a:buClr>
                <a:srgbClr val="EDEDED"/>
              </a:buClr>
              <a:buSzPct val="100000"/>
              <a:buChar char="•"/>
            </a:pPr>
            <a:r>
              <a:rPr lang="en-US"/>
              <a:t>PAN and Bluetooth: A PAN is localized and tiny range network whose devices are generally belong to a specified individual. Limited-range MANET such as Bluetooth can make simpler the exchange among several portable devices like a laptop, and a cell phone.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Applications</a:t>
            </a:r>
            <a:endParaRPr/>
          </a:p>
        </p:txBody>
      </p:sp>
      <p:sp>
        <p:nvSpPr>
          <p:cNvPr id="233" name="Google Shape;233;p16"/>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EDEDED"/>
              </a:buClr>
              <a:buSzPct val="100000"/>
              <a:buChar char="•"/>
            </a:pPr>
            <a:r>
              <a:rPr lang="en-US"/>
              <a:t>Business Sector: Ad-hoc network could be used for rescuing and emergency processes for adversity assistance struggles, for instance, in flood, fire or earthquake. Emergency saving procedures should take place where damaged and non-existing transmissions structure and quick preparation of a transmission network is required  .</a:t>
            </a:r>
            <a:endParaRPr/>
          </a:p>
          <a:p>
            <a:pPr indent="-228600" lvl="0" marL="228600" rtl="0" algn="l">
              <a:lnSpc>
                <a:spcPct val="90000"/>
              </a:lnSpc>
              <a:spcBef>
                <a:spcPts val="1000"/>
              </a:spcBef>
              <a:spcAft>
                <a:spcPts val="0"/>
              </a:spcAft>
              <a:buClr>
                <a:srgbClr val="EDEDED"/>
              </a:buClr>
              <a:buSzPct val="100000"/>
              <a:buChar char="•"/>
            </a:pPr>
            <a:r>
              <a:rPr lang="en-US"/>
              <a:t>Sensor Networks: managing home appliances with MANETs in both the case like nearby and distantly. Tracking of objects like creatures. Weather sensing related activities.</a:t>
            </a:r>
            <a:endParaRPr/>
          </a:p>
          <a:p>
            <a:pPr indent="-228600" lvl="0" marL="228600" rtl="0" algn="l">
              <a:lnSpc>
                <a:spcPct val="90000"/>
              </a:lnSpc>
              <a:spcBef>
                <a:spcPts val="1000"/>
              </a:spcBef>
              <a:spcAft>
                <a:spcPts val="0"/>
              </a:spcAft>
              <a:buClr>
                <a:srgbClr val="EDEDED"/>
              </a:buClr>
              <a:buSzPct val="100000"/>
              <a:buChar char="•"/>
            </a:pPr>
            <a:r>
              <a:rPr lang="en-US"/>
              <a:t>Backup Services: liberation operations, tragedy recovery, diagnosis or status or record handing in hospitals, replacement of stationary infrastructure.</a:t>
            </a:r>
            <a:endParaRPr/>
          </a:p>
          <a:p>
            <a:pPr indent="-228600" lvl="0" marL="228600" rtl="0" algn="l">
              <a:lnSpc>
                <a:spcPct val="90000"/>
              </a:lnSpc>
              <a:spcBef>
                <a:spcPts val="1000"/>
              </a:spcBef>
              <a:spcAft>
                <a:spcPts val="0"/>
              </a:spcAft>
              <a:buClr>
                <a:srgbClr val="EDEDED"/>
              </a:buClr>
              <a:buSzPct val="100000"/>
              <a:buChar char="•"/>
            </a:pPr>
            <a:r>
              <a:rPr lang="en-US"/>
              <a:t>Educational sector: arrangement of communications facilities for computer-generated conference rooms or classrooms or laboratories [</a:t>
            </a:r>
            <a:r>
              <a:rPr lang="en-US" u="sng">
                <a:solidFill>
                  <a:schemeClr val="hlink"/>
                </a:solidFill>
                <a:hlinkClick r:id="rId3"/>
              </a:rPr>
              <a:t>10</a:t>
            </a: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Routing in MANETS</a:t>
            </a:r>
            <a:endParaRPr/>
          </a:p>
        </p:txBody>
      </p:sp>
      <p:sp>
        <p:nvSpPr>
          <p:cNvPr id="239" name="Google Shape;239;p17"/>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nodes do not know the topology of their network, instead they have to discover it by their own as the topology in the ad-hoc network is dynamic topology. </a:t>
            </a:r>
            <a:endParaRPr/>
          </a:p>
          <a:p>
            <a:pPr indent="-228600" lvl="0" marL="228600" rtl="0" algn="l">
              <a:lnSpc>
                <a:spcPct val="90000"/>
              </a:lnSpc>
              <a:spcBef>
                <a:spcPts val="1000"/>
              </a:spcBef>
              <a:spcAft>
                <a:spcPts val="0"/>
              </a:spcAft>
              <a:buClr>
                <a:srgbClr val="EDEDED"/>
              </a:buClr>
              <a:buSzPts val="2800"/>
              <a:buChar char="•"/>
            </a:pPr>
            <a:r>
              <a:rPr lang="en-US"/>
              <a:t>The basic rules is that a new node whenever enters into an ad-hoc network, must announce its arrival and presence and should also listen to similar announcement broadcasts made by other mobile nodes.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Types of Routing</a:t>
            </a:r>
            <a:endParaRPr/>
          </a:p>
        </p:txBody>
      </p:sp>
      <p:pic>
        <p:nvPicPr>
          <p:cNvPr id="245" name="Google Shape;245;p18"/>
          <p:cNvPicPr preferRelativeResize="0"/>
          <p:nvPr>
            <p:ph idx="1" type="body"/>
          </p:nvPr>
        </p:nvPicPr>
        <p:blipFill rotWithShape="1">
          <a:blip r:embed="rId3">
            <a:alphaModFix/>
          </a:blip>
          <a:srcRect b="0" l="0" r="0" t="0"/>
          <a:stretch/>
        </p:blipFill>
        <p:spPr>
          <a:xfrm>
            <a:off x="681207" y="1911620"/>
            <a:ext cx="5838825" cy="4019550"/>
          </a:xfrm>
          <a:prstGeom prst="rect">
            <a:avLst/>
          </a:prstGeom>
          <a:noFill/>
          <a:ln>
            <a:noFill/>
          </a:ln>
        </p:spPr>
      </p:pic>
      <p:sp>
        <p:nvSpPr>
          <p:cNvPr id="246" name="Google Shape;246;p18"/>
          <p:cNvSpPr txBox="1"/>
          <p:nvPr/>
        </p:nvSpPr>
        <p:spPr>
          <a:xfrm>
            <a:off x="7608163" y="1597981"/>
            <a:ext cx="3745637" cy="3710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ProActive</a:t>
            </a:r>
            <a:endParaRPr/>
          </a:p>
        </p:txBody>
      </p:sp>
      <p:sp>
        <p:nvSpPr>
          <p:cNvPr id="252" name="Google Shape;252;p19"/>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These are also known as table-driven routing protocols. Each mobile node maintains a separate routing table which contains the information of the routes to all the possible destination mobile nodes. </a:t>
            </a:r>
            <a:endParaRPr/>
          </a:p>
          <a:p>
            <a:pPr indent="-228600" lvl="0" marL="228600" rtl="0" algn="l">
              <a:lnSpc>
                <a:spcPct val="90000"/>
              </a:lnSpc>
              <a:spcBef>
                <a:spcPts val="1000"/>
              </a:spcBef>
              <a:spcAft>
                <a:spcPts val="0"/>
              </a:spcAft>
              <a:buClr>
                <a:srgbClr val="EDEDED"/>
              </a:buClr>
              <a:buSzPts val="2800"/>
              <a:buChar char="•"/>
            </a:pPr>
            <a:r>
              <a:rPr lang="en-US"/>
              <a:t>Since the topology in the mobile ad-hoc network is dynamic, these routing tables are updated periodically as and when the network topology changes. </a:t>
            </a:r>
            <a:endParaRPr/>
          </a:p>
          <a:p>
            <a:pPr indent="-228600" lvl="0" marL="228600" rtl="0" algn="l">
              <a:lnSpc>
                <a:spcPct val="90000"/>
              </a:lnSpc>
              <a:spcBef>
                <a:spcPts val="1000"/>
              </a:spcBef>
              <a:spcAft>
                <a:spcPts val="0"/>
              </a:spcAft>
              <a:buClr>
                <a:srgbClr val="EDEDED"/>
              </a:buClr>
              <a:buSzPts val="2800"/>
              <a:buChar char="•"/>
            </a:pPr>
            <a:r>
              <a:rPr lang="en-US"/>
              <a:t>It has a limitation that it doesn’t work well for the large networks as the entries in the routing table becomes too large since they need to maintain the route information to all possible nodes.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Content </a:t>
            </a:r>
            <a:endParaRPr/>
          </a:p>
        </p:txBody>
      </p:sp>
      <p:sp>
        <p:nvSpPr>
          <p:cNvPr id="144" name="Google Shape;144;p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Mobile Ad-hoc networks</a:t>
            </a:r>
            <a:endParaRPr/>
          </a:p>
          <a:p>
            <a:pPr indent="-228600" lvl="0" marL="228600" rtl="0" algn="l">
              <a:lnSpc>
                <a:spcPct val="90000"/>
              </a:lnSpc>
              <a:spcBef>
                <a:spcPts val="1000"/>
              </a:spcBef>
              <a:spcAft>
                <a:spcPts val="0"/>
              </a:spcAft>
              <a:buClr>
                <a:srgbClr val="EDEDED"/>
              </a:buClr>
              <a:buSzPts val="2800"/>
              <a:buChar char="•"/>
            </a:pPr>
            <a:r>
              <a:rPr lang="en-US"/>
              <a:t>Characteristics and applications</a:t>
            </a:r>
            <a:endParaRPr/>
          </a:p>
          <a:p>
            <a:pPr indent="-228600" lvl="0" marL="228600" rtl="0" algn="l">
              <a:lnSpc>
                <a:spcPct val="90000"/>
              </a:lnSpc>
              <a:spcBef>
                <a:spcPts val="1000"/>
              </a:spcBef>
              <a:spcAft>
                <a:spcPts val="0"/>
              </a:spcAft>
              <a:buClr>
                <a:srgbClr val="EDEDED"/>
              </a:buClr>
              <a:buSzPts val="2800"/>
              <a:buChar char="•"/>
            </a:pPr>
            <a:r>
              <a:rPr lang="en-US"/>
              <a:t>Coverage and connectivity problems</a:t>
            </a:r>
            <a:endParaRPr/>
          </a:p>
          <a:p>
            <a:pPr indent="-228600" lvl="0" marL="228600" rtl="0" algn="l">
              <a:lnSpc>
                <a:spcPct val="90000"/>
              </a:lnSpc>
              <a:spcBef>
                <a:spcPts val="1000"/>
              </a:spcBef>
              <a:spcAft>
                <a:spcPts val="0"/>
              </a:spcAft>
              <a:buClr>
                <a:srgbClr val="EDEDED"/>
              </a:buClr>
              <a:buSzPts val="2800"/>
              <a:buChar char="•"/>
            </a:pPr>
            <a:r>
              <a:rPr lang="en-US"/>
              <a:t>Routing in MANETs.</a:t>
            </a:r>
            <a:endParaRPr/>
          </a:p>
        </p:txBody>
      </p:sp>
      <p:pic>
        <p:nvPicPr>
          <p:cNvPr id="145" name="Google Shape;145;p2"/>
          <p:cNvPicPr preferRelativeResize="0"/>
          <p:nvPr/>
        </p:nvPicPr>
        <p:blipFill rotWithShape="1">
          <a:blip r:embed="rId3">
            <a:alphaModFix/>
          </a:blip>
          <a:srcRect b="0" l="0" r="0" t="0"/>
          <a:stretch/>
        </p:blipFill>
        <p:spPr>
          <a:xfrm>
            <a:off x="7282417" y="850545"/>
            <a:ext cx="4143375" cy="3381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Reactive Routing</a:t>
            </a:r>
            <a:endParaRPr/>
          </a:p>
        </p:txBody>
      </p:sp>
      <p:sp>
        <p:nvSpPr>
          <p:cNvPr id="258" name="Google Shape;258;p20"/>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These are also known as on-demand routing protocol. In this type of routing, the route is discovered only when it is required/needed. </a:t>
            </a:r>
            <a:endParaRPr/>
          </a:p>
          <a:p>
            <a:pPr indent="-228600" lvl="0" marL="228600" rtl="0" algn="l">
              <a:lnSpc>
                <a:spcPct val="90000"/>
              </a:lnSpc>
              <a:spcBef>
                <a:spcPts val="1000"/>
              </a:spcBef>
              <a:spcAft>
                <a:spcPts val="0"/>
              </a:spcAft>
              <a:buClr>
                <a:srgbClr val="EDEDED"/>
              </a:buClr>
              <a:buSzPts val="2800"/>
              <a:buChar char="•"/>
            </a:pPr>
            <a:r>
              <a:rPr lang="en-US"/>
              <a:t>The process of route discovery occurs by flooding the route request packets throughout the mobile network. </a:t>
            </a:r>
            <a:endParaRPr/>
          </a:p>
          <a:p>
            <a:pPr indent="-228600" lvl="0" marL="228600" rtl="0" algn="l">
              <a:lnSpc>
                <a:spcPct val="90000"/>
              </a:lnSpc>
              <a:spcBef>
                <a:spcPts val="1000"/>
              </a:spcBef>
              <a:spcAft>
                <a:spcPts val="0"/>
              </a:spcAft>
              <a:buClr>
                <a:srgbClr val="EDEDED"/>
              </a:buClr>
              <a:buSzPts val="2800"/>
              <a:buChar char="•"/>
            </a:pPr>
            <a:r>
              <a:rPr lang="en-US"/>
              <a:t>It consists of two major phases namely, route discovery and route maintenance.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Hybrid Routing Protocol</a:t>
            </a:r>
            <a:endParaRPr/>
          </a:p>
        </p:txBody>
      </p:sp>
      <p:sp>
        <p:nvSpPr>
          <p:cNvPr id="264" name="Google Shape;264;p2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EDEDED"/>
              </a:buClr>
              <a:buSzPts val="2800"/>
              <a:buChar char="•"/>
            </a:pPr>
            <a:r>
              <a:rPr lang="en-US"/>
              <a:t> It basically combines the advantages of both, reactive and pro-active routing protocols. These protocols are adaptive in nature and adapts according to the zone and position of the source and destination mobile nodes. One of the most popular hybrid routing protocol is </a:t>
            </a:r>
            <a:r>
              <a:rPr b="1" lang="en-US"/>
              <a:t>Zone Routing Protocol (ZRP)</a:t>
            </a:r>
            <a:r>
              <a:rPr lang="en-US"/>
              <a:t>. </a:t>
            </a:r>
            <a:endParaRPr/>
          </a:p>
          <a:p>
            <a:pPr indent="-228600" lvl="0" marL="228600" rtl="0" algn="l">
              <a:lnSpc>
                <a:spcPct val="90000"/>
              </a:lnSpc>
              <a:spcBef>
                <a:spcPts val="1000"/>
              </a:spcBef>
              <a:spcAft>
                <a:spcPts val="0"/>
              </a:spcAft>
              <a:buClr>
                <a:srgbClr val="EDEDED"/>
              </a:buClr>
              <a:buSzPts val="2800"/>
              <a:buChar char="•"/>
            </a:pPr>
            <a:r>
              <a:rPr lang="en-US"/>
              <a:t>The whole network is divided into different zones and then the position of source and destination mobile node is observed. If the source and destination mobile nodes are present in the same zone, then proactive routing is used for the transmission of the data packets between them. And if the source and destination mobile nodes are present in different zones, then reactive routing is used for the transmission of the data packets between them.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Proactive- DSDV protocol </a:t>
            </a:r>
            <a:endParaRPr/>
          </a:p>
        </p:txBody>
      </p:sp>
      <p:sp>
        <p:nvSpPr>
          <p:cNvPr id="270" name="Google Shape;270;p2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Distance vector routing protocol was not suited for mobile ad-hoc networks due to count-to-infinity problem. </a:t>
            </a:r>
            <a:endParaRPr/>
          </a:p>
          <a:p>
            <a:pPr indent="-228600" lvl="0" marL="228600" rtl="0" algn="l">
              <a:lnSpc>
                <a:spcPct val="90000"/>
              </a:lnSpc>
              <a:spcBef>
                <a:spcPts val="1000"/>
              </a:spcBef>
              <a:spcAft>
                <a:spcPts val="0"/>
              </a:spcAft>
              <a:buClr>
                <a:srgbClr val="EDEDED"/>
              </a:buClr>
              <a:buSzPts val="2800"/>
              <a:buChar char="•"/>
            </a:pPr>
            <a:r>
              <a:rPr lang="en-US"/>
              <a:t>Hence, as a solution Destination Sequenced Distance Vector Routing Protocol (DSDV) came into picture. </a:t>
            </a:r>
            <a:br>
              <a:rPr lang="en-US"/>
            </a:br>
            <a:r>
              <a:rPr lang="en-US"/>
              <a:t>Destination sequence number is added with every routing entry in the routing table maintained by each node. </a:t>
            </a:r>
            <a:endParaRPr/>
          </a:p>
          <a:p>
            <a:pPr indent="-228600" lvl="0" marL="228600" rtl="0" algn="l">
              <a:lnSpc>
                <a:spcPct val="90000"/>
              </a:lnSpc>
              <a:spcBef>
                <a:spcPts val="1000"/>
              </a:spcBef>
              <a:spcAft>
                <a:spcPts val="0"/>
              </a:spcAft>
              <a:buClr>
                <a:srgbClr val="EDEDED"/>
              </a:buClr>
              <a:buSzPts val="2800"/>
              <a:buChar char="•"/>
            </a:pPr>
            <a:r>
              <a:rPr lang="en-US"/>
              <a:t>A node will include the new update in the table only if the entry consists of the new updated route to the destination with higher sequence number.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Count to infinity Problem</a:t>
            </a:r>
            <a:endParaRPr/>
          </a:p>
        </p:txBody>
      </p:sp>
      <p:pic>
        <p:nvPicPr>
          <p:cNvPr id="276" name="Google Shape;276;p23"/>
          <p:cNvPicPr preferRelativeResize="0"/>
          <p:nvPr>
            <p:ph idx="1" type="body"/>
          </p:nvPr>
        </p:nvPicPr>
        <p:blipFill rotWithShape="1">
          <a:blip r:embed="rId3">
            <a:alphaModFix/>
          </a:blip>
          <a:srcRect b="0" l="0" r="0" t="0"/>
          <a:stretch/>
        </p:blipFill>
        <p:spPr>
          <a:xfrm>
            <a:off x="709782" y="2102258"/>
            <a:ext cx="3952875" cy="1152525"/>
          </a:xfrm>
          <a:prstGeom prst="rect">
            <a:avLst/>
          </a:prstGeom>
          <a:noFill/>
          <a:ln>
            <a:noFill/>
          </a:ln>
        </p:spPr>
      </p:pic>
      <p:sp>
        <p:nvSpPr>
          <p:cNvPr id="277" name="Google Shape;277;p23"/>
          <p:cNvSpPr/>
          <p:nvPr/>
        </p:nvSpPr>
        <p:spPr>
          <a:xfrm>
            <a:off x="5098742" y="1946403"/>
            <a:ext cx="60960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 B will know that it can get to C at a cost of 1, and A will know that it can get to C via B at a cost of 2.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if the link between B and C is disconnected, then B will know that it can no longer get to C via that link and will remove it from its table.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Before it can send any updates it’s possible that it will receive an update from A which will be advertising that it can get to C at a cost of 2.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B can get to A at a cost of 1, so it will update a route to C via A at a cost of 3. A will then receive updates from B later and update its cost to 4.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orbel"/>
                <a:ea typeface="Corbel"/>
                <a:cs typeface="Corbel"/>
                <a:sym typeface="Corbel"/>
              </a:rPr>
              <a:t>They will then go on feeding each other bad information toward infinity which is called as </a:t>
            </a:r>
            <a:r>
              <a:rPr b="1" lang="en-US" sz="1800">
                <a:solidFill>
                  <a:schemeClr val="lt1"/>
                </a:solidFill>
                <a:latin typeface="Corbel"/>
                <a:ea typeface="Corbel"/>
                <a:cs typeface="Corbel"/>
                <a:sym typeface="Corbel"/>
              </a:rPr>
              <a:t>Count to Infinity problem</a:t>
            </a:r>
            <a:r>
              <a:rPr lang="en-US" sz="1800">
                <a:solidFill>
                  <a:schemeClr val="lt1"/>
                </a:solidFill>
                <a:latin typeface="Corbel"/>
                <a:ea typeface="Corbel"/>
                <a:cs typeface="Corbel"/>
                <a:sym typeface="Corbel"/>
              </a:rPr>
              <a:t>.  </a:t>
            </a:r>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DSDV</a:t>
            </a:r>
            <a:endParaRPr/>
          </a:p>
        </p:txBody>
      </p:sp>
      <p:sp>
        <p:nvSpPr>
          <p:cNvPr id="283" name="Google Shape;283;p2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EDEDED"/>
              </a:buClr>
              <a:buSzPct val="100000"/>
              <a:buChar char="•"/>
            </a:pPr>
            <a:r>
              <a:rPr lang="en-US"/>
              <a:t>DSDV protocol uses and maintains a single table only, for every node individually. The table contains the following attributes.</a:t>
            </a:r>
            <a:endParaRPr/>
          </a:p>
          <a:p>
            <a:pPr indent="-228600" lvl="0" marL="228600" rtl="0" algn="l">
              <a:lnSpc>
                <a:spcPct val="90000"/>
              </a:lnSpc>
              <a:spcBef>
                <a:spcPts val="1000"/>
              </a:spcBef>
              <a:spcAft>
                <a:spcPts val="0"/>
              </a:spcAft>
              <a:buClr>
                <a:srgbClr val="EDEDED"/>
              </a:buClr>
              <a:buSzPct val="100000"/>
              <a:buChar char="•"/>
            </a:pPr>
            <a:r>
              <a:rPr lang="en-US"/>
              <a:t>Routing Table : It contains the distance of a node from all the neighboring nodes along with the sequence number( SEQ No means the time at which table is updated).</a:t>
            </a:r>
            <a:endParaRPr/>
          </a:p>
          <a:p>
            <a:pPr indent="-228600" lvl="0" marL="228600" rtl="0" algn="l">
              <a:lnSpc>
                <a:spcPct val="90000"/>
              </a:lnSpc>
              <a:spcBef>
                <a:spcPts val="1000"/>
              </a:spcBef>
              <a:spcAft>
                <a:spcPts val="0"/>
              </a:spcAft>
              <a:buClr>
                <a:srgbClr val="EDEDED"/>
              </a:buClr>
              <a:buSzPct val="100000"/>
              <a:buChar char="•"/>
            </a:pPr>
            <a:r>
              <a:rPr lang="en-US"/>
              <a:t>This image describes the header format of Destination Sequenced Distance Vector Routing protocol</a:t>
            </a:r>
            <a:endParaRPr/>
          </a:p>
          <a:p>
            <a:pPr indent="-228600" lvl="0" marL="228600" rtl="0" algn="l">
              <a:lnSpc>
                <a:spcPct val="90000"/>
              </a:lnSpc>
              <a:spcBef>
                <a:spcPts val="1000"/>
              </a:spcBef>
              <a:spcAft>
                <a:spcPts val="0"/>
              </a:spcAft>
              <a:buClr>
                <a:srgbClr val="EDEDED"/>
              </a:buClr>
              <a:buSzPct val="100000"/>
              <a:buChar char="•"/>
            </a:pPr>
            <a:r>
              <a:rPr lang="en-US"/>
              <a:t>Destination Sequenced Distance Vector Routing : Format</a:t>
            </a:r>
            <a:endParaRPr/>
          </a:p>
          <a:p>
            <a:pPr indent="-64135" lvl="0" marL="228600" rtl="0" algn="l">
              <a:lnSpc>
                <a:spcPct val="90000"/>
              </a:lnSpc>
              <a:spcBef>
                <a:spcPts val="1000"/>
              </a:spcBef>
              <a:spcAft>
                <a:spcPts val="0"/>
              </a:spcAft>
              <a:buClr>
                <a:srgbClr val="EDEDED"/>
              </a:buClr>
              <a:buSzPct val="100000"/>
              <a:buNone/>
            </a:pPr>
            <a:r>
              <a:t/>
            </a:r>
            <a:endParaRPr/>
          </a:p>
          <a:p>
            <a:pPr indent="-228600" lvl="0" marL="228600" rtl="0" algn="l">
              <a:lnSpc>
                <a:spcPct val="90000"/>
              </a:lnSpc>
              <a:spcBef>
                <a:spcPts val="1000"/>
              </a:spcBef>
              <a:spcAft>
                <a:spcPts val="0"/>
              </a:spcAft>
              <a:buClr>
                <a:srgbClr val="EDEDED"/>
              </a:buClr>
              <a:buSzPct val="100000"/>
              <a:buChar char="•"/>
            </a:pPr>
            <a:r>
              <a:rPr lang="en-US"/>
              <a:t>This table is updated on every step and ensures that each node broadcast as well as receives correct information about all the nodes including their distance and sequence number.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DSDV working</a:t>
            </a:r>
            <a:endParaRPr/>
          </a:p>
        </p:txBody>
      </p:sp>
      <p:sp>
        <p:nvSpPr>
          <p:cNvPr id="289" name="Google Shape;289;p25"/>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In DSDV, nodes broadcasts their routing tables to immediate neighbors with the sequence number. </a:t>
            </a:r>
            <a:endParaRPr/>
          </a:p>
          <a:p>
            <a:pPr indent="-228600" lvl="0" marL="228600" rtl="0" algn="l">
              <a:lnSpc>
                <a:spcPct val="90000"/>
              </a:lnSpc>
              <a:spcBef>
                <a:spcPts val="1000"/>
              </a:spcBef>
              <a:spcAft>
                <a:spcPts val="0"/>
              </a:spcAft>
              <a:buClr>
                <a:srgbClr val="EDEDED"/>
              </a:buClr>
              <a:buSzPts val="2800"/>
              <a:buChar char="•"/>
            </a:pPr>
            <a:r>
              <a:rPr lang="en-US"/>
              <a:t>Every time any broadcasting occurs, the sequence number is also updated along with distances of nodes.</a:t>
            </a:r>
            <a:endParaRPr/>
          </a:p>
          <a:p>
            <a:pPr indent="-228600" lvl="0" marL="228600" rtl="0" algn="l">
              <a:lnSpc>
                <a:spcPct val="90000"/>
              </a:lnSpc>
              <a:spcBef>
                <a:spcPts val="1000"/>
              </a:spcBef>
              <a:spcAft>
                <a:spcPts val="0"/>
              </a:spcAft>
              <a:buClr>
                <a:srgbClr val="EDEDED"/>
              </a:buClr>
              <a:buSzPts val="2800"/>
              <a:buChar char="•"/>
            </a:pPr>
            <a:r>
              <a:rPr lang="en-US"/>
              <a:t>Consider a network of 3 nodes having distances of “1” on each of the edges respectively. Below mentioned steps will let you know how DSDV works and routing tables are updated.</a:t>
            </a:r>
            <a:endParaRPr/>
          </a:p>
        </p:txBody>
      </p:sp>
      <p:pic>
        <p:nvPicPr>
          <p:cNvPr id="290" name="Google Shape;290;p25"/>
          <p:cNvPicPr preferRelativeResize="0"/>
          <p:nvPr/>
        </p:nvPicPr>
        <p:blipFill rotWithShape="1">
          <a:blip r:embed="rId3">
            <a:alphaModFix/>
          </a:blip>
          <a:srcRect b="0" l="0" r="0" t="0"/>
          <a:stretch/>
        </p:blipFill>
        <p:spPr>
          <a:xfrm>
            <a:off x="8931306" y="4605847"/>
            <a:ext cx="2514600" cy="1943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Routing tables at each node</a:t>
            </a:r>
            <a:endParaRPr/>
          </a:p>
        </p:txBody>
      </p:sp>
      <p:pic>
        <p:nvPicPr>
          <p:cNvPr id="296" name="Google Shape;296;p26"/>
          <p:cNvPicPr preferRelativeResize="0"/>
          <p:nvPr>
            <p:ph idx="1" type="body"/>
          </p:nvPr>
        </p:nvPicPr>
        <p:blipFill rotWithShape="1">
          <a:blip r:embed="rId3">
            <a:alphaModFix/>
          </a:blip>
          <a:srcRect b="0" l="0" r="0" t="0"/>
          <a:stretch/>
        </p:blipFill>
        <p:spPr>
          <a:xfrm>
            <a:off x="932741" y="2082238"/>
            <a:ext cx="3400425" cy="3962400"/>
          </a:xfrm>
          <a:prstGeom prst="rect">
            <a:avLst/>
          </a:prstGeom>
          <a:noFill/>
          <a:ln>
            <a:noFill/>
          </a:ln>
        </p:spPr>
      </p:pic>
      <p:sp>
        <p:nvSpPr>
          <p:cNvPr id="297" name="Google Shape;297;p26"/>
          <p:cNvSpPr txBox="1"/>
          <p:nvPr/>
        </p:nvSpPr>
        <p:spPr>
          <a:xfrm>
            <a:off x="5575176" y="1690688"/>
            <a:ext cx="597467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orbel"/>
                <a:ea typeface="Corbel"/>
                <a:cs typeface="Corbel"/>
                <a:sym typeface="Corbel"/>
              </a:rPr>
              <a:t>If “Y” wants to broadcast the routing table. Then updated routing tables of all the nodes in the network will look like as depicted in the below tables where red marked cell denotes the change in sequence number.</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pic>
        <p:nvPicPr>
          <p:cNvPr id="298" name="Google Shape;298;p26"/>
          <p:cNvPicPr preferRelativeResize="0"/>
          <p:nvPr/>
        </p:nvPicPr>
        <p:blipFill rotWithShape="1">
          <a:blip r:embed="rId4">
            <a:alphaModFix/>
          </a:blip>
          <a:srcRect b="0" l="0" r="0" t="0"/>
          <a:stretch/>
        </p:blipFill>
        <p:spPr>
          <a:xfrm>
            <a:off x="6450645" y="3016251"/>
            <a:ext cx="3409950" cy="380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Pros and Cons</a:t>
            </a:r>
            <a:endParaRPr/>
          </a:p>
        </p:txBody>
      </p:sp>
      <p:sp>
        <p:nvSpPr>
          <p:cNvPr id="304" name="Google Shape;304;p27"/>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EDEDED"/>
              </a:buClr>
              <a:buSzPts val="2800"/>
              <a:buChar char="•"/>
            </a:pPr>
            <a:r>
              <a:rPr b="1" lang="en-US" u="sng"/>
              <a:t>Advantages : Destination Sequenced Distance Vector Routing Protocol</a:t>
            </a:r>
            <a:endParaRPr/>
          </a:p>
          <a:p>
            <a:pPr indent="-228600" lvl="0" marL="228600" rtl="0" algn="l">
              <a:lnSpc>
                <a:spcPct val="90000"/>
              </a:lnSpc>
              <a:spcBef>
                <a:spcPts val="1000"/>
              </a:spcBef>
              <a:spcAft>
                <a:spcPts val="0"/>
              </a:spcAft>
              <a:buClr>
                <a:srgbClr val="EDEDED"/>
              </a:buClr>
              <a:buSzPts val="2800"/>
              <a:buChar char="•"/>
            </a:pPr>
            <a:r>
              <a:rPr b="1" lang="en-US"/>
              <a:t>Can’t be implemented commercially or on larger scale.</a:t>
            </a:r>
            <a:endParaRPr/>
          </a:p>
          <a:p>
            <a:pPr indent="-228600" lvl="0" marL="228600" rtl="0" algn="l">
              <a:lnSpc>
                <a:spcPct val="90000"/>
              </a:lnSpc>
              <a:spcBef>
                <a:spcPts val="1000"/>
              </a:spcBef>
              <a:spcAft>
                <a:spcPts val="0"/>
              </a:spcAft>
              <a:buClr>
                <a:srgbClr val="EDEDED"/>
              </a:buClr>
              <a:buSzPts val="2800"/>
              <a:buChar char="•"/>
            </a:pPr>
            <a:r>
              <a:rPr b="1" lang="en-US"/>
              <a:t>Efficient results will be produced if applied on small networks.</a:t>
            </a:r>
            <a:endParaRPr/>
          </a:p>
          <a:p>
            <a:pPr indent="-228600" lvl="0" marL="228600" rtl="0" algn="l">
              <a:lnSpc>
                <a:spcPct val="90000"/>
              </a:lnSpc>
              <a:spcBef>
                <a:spcPts val="1000"/>
              </a:spcBef>
              <a:spcAft>
                <a:spcPts val="0"/>
              </a:spcAft>
              <a:buClr>
                <a:srgbClr val="EDEDED"/>
              </a:buClr>
              <a:buSzPts val="2800"/>
              <a:buChar char="•"/>
            </a:pPr>
            <a:r>
              <a:rPr b="1" lang="en-US" u="sng"/>
              <a:t>Disadvantages : Destination Sequenced Distance Vector Routing Protocol</a:t>
            </a:r>
            <a:endParaRPr/>
          </a:p>
          <a:p>
            <a:pPr indent="-228600" lvl="0" marL="228600" rtl="0" algn="l">
              <a:lnSpc>
                <a:spcPct val="90000"/>
              </a:lnSpc>
              <a:spcBef>
                <a:spcPts val="1000"/>
              </a:spcBef>
              <a:spcAft>
                <a:spcPts val="0"/>
              </a:spcAft>
              <a:buClr>
                <a:srgbClr val="EDEDED"/>
              </a:buClr>
              <a:buSzPts val="2800"/>
              <a:buChar char="•"/>
            </a:pPr>
            <a:r>
              <a:rPr b="1" lang="en-US"/>
              <a:t>Slower protocol processing time.</a:t>
            </a:r>
            <a:endParaRPr/>
          </a:p>
          <a:p>
            <a:pPr indent="-228600" lvl="0" marL="228600" rtl="0" algn="l">
              <a:lnSpc>
                <a:spcPct val="90000"/>
              </a:lnSpc>
              <a:spcBef>
                <a:spcPts val="1000"/>
              </a:spcBef>
              <a:spcAft>
                <a:spcPts val="0"/>
              </a:spcAft>
              <a:buClr>
                <a:srgbClr val="EDEDED"/>
              </a:buClr>
              <a:buSzPts val="2800"/>
              <a:buChar char="•"/>
            </a:pPr>
            <a:r>
              <a:rPr b="1" lang="en-US"/>
              <a:t>Less bandwidth.</a:t>
            </a:r>
            <a:endParaRPr/>
          </a:p>
          <a:p>
            <a:pPr indent="-228600" lvl="0" marL="228600" rtl="0" algn="l">
              <a:lnSpc>
                <a:spcPct val="90000"/>
              </a:lnSpc>
              <a:spcBef>
                <a:spcPts val="1000"/>
              </a:spcBef>
              <a:spcAft>
                <a:spcPts val="0"/>
              </a:spcAft>
              <a:buClr>
                <a:srgbClr val="EDEDED"/>
              </a:buClr>
              <a:buSzPts val="2800"/>
              <a:buChar char="•"/>
            </a:pPr>
            <a:r>
              <a:rPr b="1" lang="en-US"/>
              <a:t>Not suitable for large number of networks which are dynamic in nature.</a:t>
            </a:r>
            <a:endParaRPr/>
          </a:p>
          <a:p>
            <a:pPr indent="-50800" lvl="0" marL="228600" rtl="0" algn="l">
              <a:lnSpc>
                <a:spcPct val="90000"/>
              </a:lnSpc>
              <a:spcBef>
                <a:spcPts val="1000"/>
              </a:spcBef>
              <a:spcAft>
                <a:spcPts val="0"/>
              </a:spcAft>
              <a:buClr>
                <a:srgbClr val="EDEDED"/>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a:t>
            </a:r>
            <a:endParaRPr/>
          </a:p>
        </p:txBody>
      </p:sp>
      <p:sp>
        <p:nvSpPr>
          <p:cNvPr id="310" name="Google Shape;310;p28"/>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EDEDED"/>
              </a:buClr>
              <a:buSzPct val="100000"/>
              <a:buChar char="•"/>
            </a:pPr>
            <a:r>
              <a:rPr b="1" lang="en-US"/>
              <a:t>Global State Routing is based upon the fundamental concepts of link state routing.</a:t>
            </a:r>
            <a:endParaRPr/>
          </a:p>
          <a:p>
            <a:pPr indent="-228600" lvl="0" marL="228600" rtl="0" algn="l">
              <a:lnSpc>
                <a:spcPct val="90000"/>
              </a:lnSpc>
              <a:spcBef>
                <a:spcPts val="1000"/>
              </a:spcBef>
              <a:spcAft>
                <a:spcPts val="0"/>
              </a:spcAft>
              <a:buClr>
                <a:srgbClr val="EDEDED"/>
              </a:buClr>
              <a:buSzPct val="100000"/>
              <a:buChar char="•"/>
            </a:pPr>
            <a:r>
              <a:rPr b="1" lang="en-US"/>
              <a:t>In Link State Routing(LSR), one of the node floods out a single routing table information to its neighbors and those neighbors floods out that table to further nodes. This process continue to take place until the routing table is received by all the nodes throughout the network.</a:t>
            </a:r>
            <a:endParaRPr/>
          </a:p>
          <a:p>
            <a:pPr indent="-228600" lvl="0" marL="228600" rtl="0" algn="l">
              <a:lnSpc>
                <a:spcPct val="90000"/>
              </a:lnSpc>
              <a:spcBef>
                <a:spcPts val="1000"/>
              </a:spcBef>
              <a:spcAft>
                <a:spcPts val="0"/>
              </a:spcAft>
              <a:buClr>
                <a:srgbClr val="EDEDED"/>
              </a:buClr>
              <a:buSzPct val="100000"/>
              <a:buChar char="•"/>
            </a:pPr>
            <a:r>
              <a:rPr b="1" lang="en-US"/>
              <a:t>But in case of Global State Routing, the routing table of a particular node is broadcast-ed to its immediate neighbors only. Then initial tables of those neighboring nodes are updated. These updated tables are further broadcast one by one and this process continue to take place until all the nodes broadcasts their tables to each node in the network.</a:t>
            </a:r>
            <a:endParaRPr/>
          </a:p>
          <a:p>
            <a:pPr indent="-228600" lvl="0" marL="228600" rtl="0" algn="l">
              <a:lnSpc>
                <a:spcPct val="90000"/>
              </a:lnSpc>
              <a:spcBef>
                <a:spcPts val="1000"/>
              </a:spcBef>
              <a:spcAft>
                <a:spcPts val="0"/>
              </a:spcAft>
              <a:buClr>
                <a:srgbClr val="EDEDED"/>
              </a:buClr>
              <a:buSzPct val="100000"/>
              <a:buChar char="•"/>
            </a:pPr>
            <a:br>
              <a:rPr lang="en-US"/>
            </a:b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 working</a:t>
            </a:r>
            <a:endParaRPr/>
          </a:p>
        </p:txBody>
      </p:sp>
      <p:pic>
        <p:nvPicPr>
          <p:cNvPr id="316" name="Google Shape;316;p29"/>
          <p:cNvPicPr preferRelativeResize="0"/>
          <p:nvPr>
            <p:ph idx="1" type="body"/>
          </p:nvPr>
        </p:nvPicPr>
        <p:blipFill rotWithShape="1">
          <a:blip r:embed="rId3">
            <a:alphaModFix/>
          </a:blip>
          <a:srcRect b="0" l="0" r="0" t="0"/>
          <a:stretch/>
        </p:blipFill>
        <p:spPr>
          <a:xfrm>
            <a:off x="1120775" y="2312767"/>
            <a:ext cx="10233025" cy="33770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MANET</a:t>
            </a:r>
            <a:endParaRPr/>
          </a:p>
        </p:txBody>
      </p:sp>
      <p:sp>
        <p:nvSpPr>
          <p:cNvPr id="151" name="Google Shape;151;p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MANET stands for Mobile Adhoc Network also called a wireless Adhoc network that usually has a routable networking environment on top of a Link Layer ad hoc network.</a:t>
            </a:r>
            <a:endParaRPr/>
          </a:p>
          <a:p>
            <a:pPr indent="-228600" lvl="0" marL="228600" rtl="0" algn="l">
              <a:lnSpc>
                <a:spcPct val="90000"/>
              </a:lnSpc>
              <a:spcBef>
                <a:spcPts val="1000"/>
              </a:spcBef>
              <a:spcAft>
                <a:spcPts val="0"/>
              </a:spcAft>
              <a:buClr>
                <a:srgbClr val="EDEDED"/>
              </a:buClr>
              <a:buSzPts val="2800"/>
              <a:buChar char="•"/>
            </a:pPr>
            <a:r>
              <a:rPr lang="en-US"/>
              <a:t>They consist of a set of mobile nodes connected wirelessly in a self-configured, self-healing network without having a fixed infrastructure. </a:t>
            </a:r>
            <a:endParaRPr/>
          </a:p>
          <a:p>
            <a:pPr indent="-228600" lvl="0" marL="228600" rtl="0" algn="l">
              <a:lnSpc>
                <a:spcPct val="90000"/>
              </a:lnSpc>
              <a:spcBef>
                <a:spcPts val="1000"/>
              </a:spcBef>
              <a:spcAft>
                <a:spcPts val="0"/>
              </a:spcAft>
              <a:buClr>
                <a:srgbClr val="EDEDED"/>
              </a:buClr>
              <a:buSzPts val="2800"/>
              <a:buChar char="•"/>
            </a:pPr>
            <a:r>
              <a:rPr lang="en-US"/>
              <a:t>MANET nodes are free to move randomly as the network topology changes frequently. </a:t>
            </a:r>
            <a:endParaRPr/>
          </a:p>
          <a:p>
            <a:pPr indent="-228600" lvl="0" marL="228600" rtl="0" algn="l">
              <a:lnSpc>
                <a:spcPct val="90000"/>
              </a:lnSpc>
              <a:spcBef>
                <a:spcPts val="1000"/>
              </a:spcBef>
              <a:spcAft>
                <a:spcPts val="0"/>
              </a:spcAft>
              <a:buClr>
                <a:srgbClr val="EDEDED"/>
              </a:buClr>
              <a:buSzPts val="2800"/>
              <a:buChar char="•"/>
            </a:pPr>
            <a:r>
              <a:rPr lang="en-US"/>
              <a:t>Each node behaves as a router as they forward traffic to other specified nodes in the network.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 concept</a:t>
            </a:r>
            <a:endParaRPr/>
          </a:p>
        </p:txBody>
      </p:sp>
      <p:sp>
        <p:nvSpPr>
          <p:cNvPr id="322" name="Google Shape;322;p30"/>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GSR protocol uses and maintains three tables for every node individually. These tables are:</a:t>
            </a:r>
            <a:endParaRPr/>
          </a:p>
          <a:p>
            <a:pPr indent="0" lvl="0" marL="0" rtl="0" algn="l">
              <a:lnSpc>
                <a:spcPct val="90000"/>
              </a:lnSpc>
              <a:spcBef>
                <a:spcPts val="1000"/>
              </a:spcBef>
              <a:spcAft>
                <a:spcPts val="0"/>
              </a:spcAft>
              <a:buClr>
                <a:srgbClr val="EDEDED"/>
              </a:buClr>
              <a:buSzPts val="2800"/>
              <a:buNone/>
            </a:pPr>
            <a:r>
              <a:rPr lang="en-US"/>
              <a:t>1. Distance Table : This table contains the distance of a node from all the nodes in network.</a:t>
            </a:r>
            <a:endParaRPr/>
          </a:p>
          <a:p>
            <a:pPr indent="-50800" lvl="0" marL="228600" rtl="0" algn="l">
              <a:lnSpc>
                <a:spcPct val="90000"/>
              </a:lnSpc>
              <a:spcBef>
                <a:spcPts val="1000"/>
              </a:spcBef>
              <a:spcAft>
                <a:spcPts val="0"/>
              </a:spcAft>
              <a:buClr>
                <a:srgbClr val="EDEDED"/>
              </a:buClr>
              <a:buSzPts val="2800"/>
              <a:buNone/>
            </a:pPr>
            <a:r>
              <a:t/>
            </a:r>
            <a:endParaRPr/>
          </a:p>
          <a:p>
            <a:pPr indent="-50800" lvl="0" marL="228600" rtl="0" algn="l">
              <a:lnSpc>
                <a:spcPct val="90000"/>
              </a:lnSpc>
              <a:spcBef>
                <a:spcPts val="1000"/>
              </a:spcBef>
              <a:spcAft>
                <a:spcPts val="0"/>
              </a:spcAft>
              <a:buClr>
                <a:srgbClr val="EDEDED"/>
              </a:buClr>
              <a:buSzPts val="2800"/>
              <a:buNone/>
            </a:pPr>
            <a:r>
              <a:t/>
            </a:r>
            <a:endParaRPr/>
          </a:p>
        </p:txBody>
      </p:sp>
      <p:pic>
        <p:nvPicPr>
          <p:cNvPr id="323" name="Google Shape;323;p30"/>
          <p:cNvPicPr preferRelativeResize="0"/>
          <p:nvPr/>
        </p:nvPicPr>
        <p:blipFill rotWithShape="1">
          <a:blip r:embed="rId3">
            <a:alphaModFix/>
          </a:blip>
          <a:srcRect b="0" l="0" r="0" t="0"/>
          <a:stretch/>
        </p:blipFill>
        <p:spPr>
          <a:xfrm>
            <a:off x="3585376" y="4072353"/>
            <a:ext cx="5531250" cy="6720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t/>
            </a:r>
            <a:endParaRPr/>
          </a:p>
        </p:txBody>
      </p:sp>
      <p:sp>
        <p:nvSpPr>
          <p:cNvPr id="329" name="Google Shape;329;p31"/>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800"/>
              <a:buNone/>
            </a:pPr>
            <a:r>
              <a:rPr lang="en-US"/>
              <a:t>2. Topology Table : This table contains the information of Link state data along with the sequence number which can be used to determine when the information is updated last.</a:t>
            </a:r>
            <a:endParaRPr/>
          </a:p>
          <a:p>
            <a:pPr indent="-50800" lvl="0" marL="228600" rtl="0" algn="l">
              <a:lnSpc>
                <a:spcPct val="90000"/>
              </a:lnSpc>
              <a:spcBef>
                <a:spcPts val="1000"/>
              </a:spcBef>
              <a:spcAft>
                <a:spcPts val="0"/>
              </a:spcAft>
              <a:buClr>
                <a:srgbClr val="EDEDED"/>
              </a:buClr>
              <a:buSzPts val="2800"/>
              <a:buNone/>
            </a:pPr>
            <a:r>
              <a:t/>
            </a:r>
            <a:endParaRPr/>
          </a:p>
        </p:txBody>
      </p:sp>
      <p:pic>
        <p:nvPicPr>
          <p:cNvPr id="330" name="Google Shape;330;p31"/>
          <p:cNvPicPr preferRelativeResize="0"/>
          <p:nvPr/>
        </p:nvPicPr>
        <p:blipFill rotWithShape="1">
          <a:blip r:embed="rId3">
            <a:alphaModFix/>
          </a:blip>
          <a:srcRect b="0" l="0" r="0" t="0"/>
          <a:stretch/>
        </p:blipFill>
        <p:spPr>
          <a:xfrm>
            <a:off x="2057839" y="3900776"/>
            <a:ext cx="9788837" cy="90204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 concept</a:t>
            </a:r>
            <a:endParaRPr/>
          </a:p>
        </p:txBody>
      </p:sp>
      <p:sp>
        <p:nvSpPr>
          <p:cNvPr id="336" name="Google Shape;336;p3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800"/>
              <a:buNone/>
            </a:pPr>
            <a:r>
              <a:rPr lang="en-US"/>
              <a:t>3. Next Hop Table : Next hop table will contain the information about the immediate neighbor of a particular node.</a:t>
            </a:r>
            <a:endParaRPr/>
          </a:p>
          <a:p>
            <a:pPr indent="0" lvl="0" marL="0" rtl="0" algn="l">
              <a:lnSpc>
                <a:spcPct val="90000"/>
              </a:lnSpc>
              <a:spcBef>
                <a:spcPts val="1000"/>
              </a:spcBef>
              <a:spcAft>
                <a:spcPts val="0"/>
              </a:spcAft>
              <a:buClr>
                <a:srgbClr val="EDEDED"/>
              </a:buClr>
              <a:buSzPts val="2800"/>
              <a:buNone/>
            </a:pPr>
            <a:r>
              <a:rPr b="1" lang="en-US"/>
              <a:t>These tables are updated on every step and ensures that each node receives correct information about all the nodes including their distances.</a:t>
            </a:r>
            <a:endParaRPr/>
          </a:p>
          <a:p>
            <a:pPr indent="0" lvl="0" marL="0" rtl="0" algn="l">
              <a:lnSpc>
                <a:spcPct val="90000"/>
              </a:lnSpc>
              <a:spcBef>
                <a:spcPts val="1000"/>
              </a:spcBef>
              <a:spcAft>
                <a:spcPts val="0"/>
              </a:spcAft>
              <a:buClr>
                <a:srgbClr val="EDEDED"/>
              </a:buClr>
              <a:buSzPts val="2800"/>
              <a:buNone/>
            </a:pPr>
            <a:r>
              <a:t/>
            </a:r>
            <a:endParaRPr/>
          </a:p>
        </p:txBody>
      </p:sp>
      <p:pic>
        <p:nvPicPr>
          <p:cNvPr id="337" name="Google Shape;337;p32"/>
          <p:cNvPicPr preferRelativeResize="0"/>
          <p:nvPr/>
        </p:nvPicPr>
        <p:blipFill rotWithShape="1">
          <a:blip r:embed="rId3">
            <a:alphaModFix/>
          </a:blip>
          <a:srcRect b="0" l="0" r="0" t="0"/>
          <a:stretch/>
        </p:blipFill>
        <p:spPr>
          <a:xfrm>
            <a:off x="4641819" y="4539170"/>
            <a:ext cx="5969670" cy="7252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Example</a:t>
            </a:r>
            <a:endParaRPr/>
          </a:p>
        </p:txBody>
      </p:sp>
      <p:sp>
        <p:nvSpPr>
          <p:cNvPr id="343" name="Google Shape;343;p33"/>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GSR broadcasts the routing tables to its immediate neighbors rather than flooding it to all the nodes as Link State Routing protocol does.</a:t>
            </a:r>
            <a:endParaRPr/>
          </a:p>
          <a:p>
            <a:pPr indent="-228600" lvl="0" marL="228600" rtl="0" algn="l">
              <a:lnSpc>
                <a:spcPct val="90000"/>
              </a:lnSpc>
              <a:spcBef>
                <a:spcPts val="1000"/>
              </a:spcBef>
              <a:spcAft>
                <a:spcPts val="0"/>
              </a:spcAft>
              <a:buClr>
                <a:srgbClr val="EDEDED"/>
              </a:buClr>
              <a:buSzPts val="2800"/>
              <a:buChar char="•"/>
            </a:pPr>
            <a:r>
              <a:rPr lang="en-US"/>
              <a:t>Consider a network of 4 nodes having a distance of “1” on each of its edge. Below mentioned steps will let you know how GSR works and how its routing tables are updated.</a:t>
            </a:r>
            <a:endParaRPr/>
          </a:p>
        </p:txBody>
      </p:sp>
      <p:pic>
        <p:nvPicPr>
          <p:cNvPr id="344" name="Google Shape;344;p33"/>
          <p:cNvPicPr preferRelativeResize="0"/>
          <p:nvPr/>
        </p:nvPicPr>
        <p:blipFill rotWithShape="1">
          <a:blip r:embed="rId3">
            <a:alphaModFix/>
          </a:blip>
          <a:srcRect b="0" l="0" r="0" t="0"/>
          <a:stretch/>
        </p:blipFill>
        <p:spPr>
          <a:xfrm>
            <a:off x="8629565" y="4092605"/>
            <a:ext cx="2549086" cy="25168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 </a:t>
            </a:r>
            <a:endParaRPr/>
          </a:p>
        </p:txBody>
      </p:sp>
      <p:sp>
        <p:nvSpPr>
          <p:cNvPr id="350" name="Google Shape;350;p3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For Node “X” : Firstly three tables as mentioned above will be maintained which includes distance table, Topology table and Next hop tables. This same process will be done for rest of the nodes too.</a:t>
            </a:r>
            <a:endParaRPr/>
          </a:p>
        </p:txBody>
      </p:sp>
      <p:pic>
        <p:nvPicPr>
          <p:cNvPr id="351" name="Google Shape;351;p34"/>
          <p:cNvPicPr preferRelativeResize="0"/>
          <p:nvPr/>
        </p:nvPicPr>
        <p:blipFill rotWithShape="1">
          <a:blip r:embed="rId3">
            <a:alphaModFix/>
          </a:blip>
          <a:srcRect b="0" l="0" r="0" t="0"/>
          <a:stretch/>
        </p:blipFill>
        <p:spPr>
          <a:xfrm>
            <a:off x="3003704" y="4001294"/>
            <a:ext cx="7840302" cy="20266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a:t>
            </a:r>
            <a:endParaRPr/>
          </a:p>
        </p:txBody>
      </p:sp>
      <p:sp>
        <p:nvSpPr>
          <p:cNvPr id="357" name="Google Shape;357;p35"/>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EDEDED"/>
              </a:buClr>
              <a:buSzPts val="2800"/>
              <a:buChar char="•"/>
            </a:pPr>
            <a:r>
              <a:rPr lang="en-US"/>
              <a:t>Secondly, broadcasting of all the tables will be done to all the immediate neighbors of “X” i.e. “Y” and “Z”.</a:t>
            </a:r>
            <a:endParaRPr/>
          </a:p>
          <a:p>
            <a:pPr indent="-228600" lvl="0" marL="228600" rtl="0" algn="l">
              <a:lnSpc>
                <a:spcPct val="90000"/>
              </a:lnSpc>
              <a:spcBef>
                <a:spcPts val="1000"/>
              </a:spcBef>
              <a:spcAft>
                <a:spcPts val="0"/>
              </a:spcAft>
              <a:buClr>
                <a:srgbClr val="EDEDED"/>
              </a:buClr>
              <a:buSzPts val="2800"/>
              <a:buChar char="•"/>
            </a:pPr>
            <a:r>
              <a:rPr lang="en-US"/>
              <a:t>These tables are updated at “X”, “Y” &amp; “T” nodes respectively.</a:t>
            </a:r>
            <a:endParaRPr/>
          </a:p>
          <a:p>
            <a:pPr indent="-228600" lvl="0" marL="228600" rtl="0" algn="l">
              <a:lnSpc>
                <a:spcPct val="90000"/>
              </a:lnSpc>
              <a:spcBef>
                <a:spcPts val="1000"/>
              </a:spcBef>
              <a:spcAft>
                <a:spcPts val="0"/>
              </a:spcAft>
              <a:buClr>
                <a:srgbClr val="EDEDED"/>
              </a:buClr>
              <a:buSzPts val="2800"/>
              <a:buChar char="•"/>
            </a:pPr>
            <a:r>
              <a:rPr lang="en-US"/>
              <a:t>Same will be done for node “Y”. After first updation from “X”, node “Y” will broadcast the tables to its immediate neighbors i.e. “X” &amp; “T” and those tables will be updated accordingly. This will be done for “T” &amp; “Z” also.</a:t>
            </a:r>
            <a:endParaRPr/>
          </a:p>
          <a:p>
            <a:pPr indent="-228600" lvl="0" marL="228600" rtl="0" algn="l">
              <a:lnSpc>
                <a:spcPct val="90000"/>
              </a:lnSpc>
              <a:spcBef>
                <a:spcPts val="1000"/>
              </a:spcBef>
              <a:spcAft>
                <a:spcPts val="0"/>
              </a:spcAft>
              <a:buClr>
                <a:srgbClr val="EDEDED"/>
              </a:buClr>
              <a:buSzPts val="2800"/>
              <a:buChar char="•"/>
            </a:pPr>
            <a:r>
              <a:rPr lang="en-US"/>
              <a:t>Once done, all the nodes “X”, “Y”, “Z” &amp; “T” will be having the updated routing tables containing distances from each, with the help of which an optimal path can be chosen if data needs to be transferred from one node to other.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 updated tables</a:t>
            </a:r>
            <a:endParaRPr/>
          </a:p>
        </p:txBody>
      </p:sp>
      <p:pic>
        <p:nvPicPr>
          <p:cNvPr id="363" name="Google Shape;363;p36"/>
          <p:cNvPicPr preferRelativeResize="0"/>
          <p:nvPr>
            <p:ph idx="1" type="body"/>
          </p:nvPr>
        </p:nvPicPr>
        <p:blipFill rotWithShape="1">
          <a:blip r:embed="rId3">
            <a:alphaModFix/>
          </a:blip>
          <a:srcRect b="0" l="0" r="0" t="0"/>
          <a:stretch/>
        </p:blipFill>
        <p:spPr>
          <a:xfrm>
            <a:off x="901952" y="1544715"/>
            <a:ext cx="6498582" cy="1615735"/>
          </a:xfrm>
          <a:prstGeom prst="rect">
            <a:avLst/>
          </a:prstGeom>
          <a:noFill/>
          <a:ln>
            <a:noFill/>
          </a:ln>
        </p:spPr>
      </p:pic>
      <p:pic>
        <p:nvPicPr>
          <p:cNvPr id="364" name="Google Shape;364;p36"/>
          <p:cNvPicPr preferRelativeResize="0"/>
          <p:nvPr/>
        </p:nvPicPr>
        <p:blipFill rotWithShape="1">
          <a:blip r:embed="rId4">
            <a:alphaModFix/>
          </a:blip>
          <a:srcRect b="0" l="0" r="0" t="0"/>
          <a:stretch/>
        </p:blipFill>
        <p:spPr>
          <a:xfrm>
            <a:off x="999605" y="3423959"/>
            <a:ext cx="6482223" cy="1591924"/>
          </a:xfrm>
          <a:prstGeom prst="rect">
            <a:avLst/>
          </a:prstGeom>
          <a:noFill/>
          <a:ln>
            <a:noFill/>
          </a:ln>
        </p:spPr>
      </p:pic>
      <p:pic>
        <p:nvPicPr>
          <p:cNvPr id="365" name="Google Shape;365;p36"/>
          <p:cNvPicPr preferRelativeResize="0"/>
          <p:nvPr/>
        </p:nvPicPr>
        <p:blipFill rotWithShape="1">
          <a:blip r:embed="rId5">
            <a:alphaModFix/>
          </a:blip>
          <a:srcRect b="0" l="0" r="0" t="0"/>
          <a:stretch/>
        </p:blipFill>
        <p:spPr>
          <a:xfrm>
            <a:off x="1512818" y="5279392"/>
            <a:ext cx="5276850" cy="1333500"/>
          </a:xfrm>
          <a:prstGeom prst="rect">
            <a:avLst/>
          </a:prstGeom>
          <a:noFill/>
          <a:ln>
            <a:noFill/>
          </a:ln>
        </p:spPr>
      </p:pic>
      <p:sp>
        <p:nvSpPr>
          <p:cNvPr id="366" name="Google Shape;366;p36"/>
          <p:cNvSpPr txBox="1"/>
          <p:nvPr/>
        </p:nvSpPr>
        <p:spPr>
          <a:xfrm>
            <a:off x="7803472" y="2352582"/>
            <a:ext cx="19175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Node X</a:t>
            </a:r>
            <a:endParaRPr sz="1800">
              <a:solidFill>
                <a:schemeClr val="lt1"/>
              </a:solidFill>
              <a:latin typeface="Corbel"/>
              <a:ea typeface="Corbel"/>
              <a:cs typeface="Corbel"/>
              <a:sym typeface="Corbel"/>
            </a:endParaRPr>
          </a:p>
        </p:txBody>
      </p:sp>
      <p:sp>
        <p:nvSpPr>
          <p:cNvPr id="367" name="Google Shape;367;p36"/>
          <p:cNvSpPr txBox="1"/>
          <p:nvPr/>
        </p:nvSpPr>
        <p:spPr>
          <a:xfrm>
            <a:off x="7938116" y="4035255"/>
            <a:ext cx="19175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Node Y</a:t>
            </a:r>
            <a:endParaRPr sz="1800">
              <a:solidFill>
                <a:schemeClr val="lt1"/>
              </a:solidFill>
              <a:latin typeface="Corbel"/>
              <a:ea typeface="Corbel"/>
              <a:cs typeface="Corbel"/>
              <a:sym typeface="Corbel"/>
            </a:endParaRPr>
          </a:p>
        </p:txBody>
      </p:sp>
      <p:sp>
        <p:nvSpPr>
          <p:cNvPr id="368" name="Google Shape;368;p36"/>
          <p:cNvSpPr txBox="1"/>
          <p:nvPr/>
        </p:nvSpPr>
        <p:spPr>
          <a:xfrm>
            <a:off x="7481828" y="5959892"/>
            <a:ext cx="19175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Node Z</a:t>
            </a:r>
            <a:endParaRPr sz="1800">
              <a:solidFill>
                <a:schemeClr val="lt1"/>
              </a:solidFill>
              <a:latin typeface="Corbel"/>
              <a:ea typeface="Corbel"/>
              <a:cs typeface="Corbel"/>
              <a:sym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GSR</a:t>
            </a:r>
            <a:endParaRPr/>
          </a:p>
        </p:txBody>
      </p:sp>
      <p:sp>
        <p:nvSpPr>
          <p:cNvPr id="374" name="Google Shape;374;p37"/>
          <p:cNvSpPr txBox="1"/>
          <p:nvPr>
            <p:ph idx="1" type="body"/>
          </p:nvPr>
        </p:nvSpPr>
        <p:spPr>
          <a:xfrm>
            <a:off x="979099" y="1435008"/>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b="1" lang="en-US"/>
              <a:t>Now, broadcasting of topology tables of “X” will take place to its neighbour i.e. “Y” &amp; “Z” and updated tables will be like as mentioned below.</a:t>
            </a:r>
            <a:endParaRPr/>
          </a:p>
          <a:p>
            <a:pPr indent="-50800" lvl="0" marL="228600" rtl="0" algn="l">
              <a:lnSpc>
                <a:spcPct val="90000"/>
              </a:lnSpc>
              <a:spcBef>
                <a:spcPts val="1000"/>
              </a:spcBef>
              <a:spcAft>
                <a:spcPts val="0"/>
              </a:spcAft>
              <a:buClr>
                <a:srgbClr val="EDEDED"/>
              </a:buClr>
              <a:buSzPts val="2800"/>
              <a:buNone/>
            </a:pPr>
            <a:r>
              <a:t/>
            </a:r>
            <a:endParaRPr/>
          </a:p>
        </p:txBody>
      </p:sp>
      <p:pic>
        <p:nvPicPr>
          <p:cNvPr id="375" name="Google Shape;375;p37"/>
          <p:cNvPicPr preferRelativeResize="0"/>
          <p:nvPr/>
        </p:nvPicPr>
        <p:blipFill rotWithShape="1">
          <a:blip r:embed="rId3">
            <a:alphaModFix/>
          </a:blip>
          <a:srcRect b="0" l="0" r="0" t="0"/>
          <a:stretch/>
        </p:blipFill>
        <p:spPr>
          <a:xfrm>
            <a:off x="1039703" y="2899117"/>
            <a:ext cx="7734394" cy="3208521"/>
          </a:xfrm>
          <a:prstGeom prst="rect">
            <a:avLst/>
          </a:prstGeom>
          <a:noFill/>
          <a:ln>
            <a:noFill/>
          </a:ln>
        </p:spPr>
      </p:pic>
      <p:sp>
        <p:nvSpPr>
          <p:cNvPr id="376" name="Google Shape;376;p37"/>
          <p:cNvSpPr/>
          <p:nvPr/>
        </p:nvSpPr>
        <p:spPr>
          <a:xfrm>
            <a:off x="9079345" y="3369819"/>
            <a:ext cx="293716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06092"/>
                </a:solidFill>
                <a:latin typeface="Arial"/>
                <a:ea typeface="Arial"/>
                <a:cs typeface="Arial"/>
                <a:sym typeface="Arial"/>
              </a:rPr>
              <a:t>Similarly, these tables are further updated with topology tables of “Y”, “Z” &amp; “T” as done in case of “X.</a:t>
            </a:r>
            <a:endParaRPr b="0" i="0" sz="1800">
              <a:solidFill>
                <a:srgbClr val="212529"/>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Pros and Cons</a:t>
            </a:r>
            <a:endParaRPr/>
          </a:p>
        </p:txBody>
      </p:sp>
      <p:sp>
        <p:nvSpPr>
          <p:cNvPr id="382" name="Google Shape;382;p38"/>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800"/>
              <a:buNone/>
            </a:pPr>
            <a:r>
              <a:rPr b="1" lang="en-US" u="sng"/>
              <a:t>Advantages : Global State Routing Protocol</a:t>
            </a:r>
            <a:endParaRPr/>
          </a:p>
          <a:p>
            <a:pPr indent="-228600" lvl="0" marL="228600" rtl="0" algn="l">
              <a:lnSpc>
                <a:spcPct val="90000"/>
              </a:lnSpc>
              <a:spcBef>
                <a:spcPts val="1000"/>
              </a:spcBef>
              <a:spcAft>
                <a:spcPts val="0"/>
              </a:spcAft>
              <a:buClr>
                <a:srgbClr val="EDEDED"/>
              </a:buClr>
              <a:buSzPts val="2800"/>
              <a:buChar char="•"/>
            </a:pPr>
            <a:r>
              <a:rPr b="1" lang="en-US"/>
              <a:t>Higher accuracy of GSR in generating optimal path as compared to LSR.</a:t>
            </a:r>
            <a:endParaRPr/>
          </a:p>
          <a:p>
            <a:pPr indent="-228600" lvl="0" marL="228600" rtl="0" algn="l">
              <a:lnSpc>
                <a:spcPct val="90000"/>
              </a:lnSpc>
              <a:spcBef>
                <a:spcPts val="1000"/>
              </a:spcBef>
              <a:spcAft>
                <a:spcPts val="0"/>
              </a:spcAft>
              <a:buClr>
                <a:srgbClr val="EDEDED"/>
              </a:buClr>
              <a:buSzPts val="2800"/>
              <a:buChar char="•"/>
            </a:pPr>
            <a:r>
              <a:rPr b="1" lang="en-US"/>
              <a:t>Broadcasting reduces error rate as compare to flooding used in LSR.</a:t>
            </a:r>
            <a:endParaRPr/>
          </a:p>
          <a:p>
            <a:pPr indent="0" lvl="0" marL="0" rtl="0" algn="l">
              <a:lnSpc>
                <a:spcPct val="90000"/>
              </a:lnSpc>
              <a:spcBef>
                <a:spcPts val="1000"/>
              </a:spcBef>
              <a:spcAft>
                <a:spcPts val="0"/>
              </a:spcAft>
              <a:buClr>
                <a:srgbClr val="EDEDED"/>
              </a:buClr>
              <a:buSzPts val="2800"/>
              <a:buNone/>
            </a:pPr>
            <a:r>
              <a:rPr b="1" lang="en-US" u="sng"/>
              <a:t>Disadvantages : Global State Routing Protocol</a:t>
            </a:r>
            <a:endParaRPr/>
          </a:p>
          <a:p>
            <a:pPr indent="-228600" lvl="0" marL="228600" rtl="0" algn="l">
              <a:lnSpc>
                <a:spcPct val="90000"/>
              </a:lnSpc>
              <a:spcBef>
                <a:spcPts val="1000"/>
              </a:spcBef>
              <a:spcAft>
                <a:spcPts val="0"/>
              </a:spcAft>
              <a:buClr>
                <a:srgbClr val="EDEDED"/>
              </a:buClr>
              <a:buSzPts val="2800"/>
              <a:buChar char="•"/>
            </a:pPr>
            <a:r>
              <a:rPr b="1" lang="en-US"/>
              <a:t>Large bandwidth consumption.</a:t>
            </a:r>
            <a:endParaRPr/>
          </a:p>
          <a:p>
            <a:pPr indent="-228600" lvl="0" marL="228600" rtl="0" algn="l">
              <a:lnSpc>
                <a:spcPct val="90000"/>
              </a:lnSpc>
              <a:spcBef>
                <a:spcPts val="1000"/>
              </a:spcBef>
              <a:spcAft>
                <a:spcPts val="0"/>
              </a:spcAft>
              <a:buClr>
                <a:srgbClr val="EDEDED"/>
              </a:buClr>
              <a:buSzPts val="2800"/>
              <a:buChar char="•"/>
            </a:pPr>
            <a:r>
              <a:rPr b="1" lang="en-US"/>
              <a:t>Higher operational cost.</a:t>
            </a:r>
            <a:endParaRPr/>
          </a:p>
          <a:p>
            <a:pPr indent="-228600" lvl="0" marL="228600" rtl="0" algn="l">
              <a:lnSpc>
                <a:spcPct val="90000"/>
              </a:lnSpc>
              <a:spcBef>
                <a:spcPts val="1000"/>
              </a:spcBef>
              <a:spcAft>
                <a:spcPts val="0"/>
              </a:spcAft>
              <a:buClr>
                <a:srgbClr val="EDEDED"/>
              </a:buClr>
              <a:buSzPts val="2800"/>
              <a:buChar char="•"/>
            </a:pPr>
            <a:r>
              <a:rPr b="1" lang="en-US"/>
              <a:t>Large Message size resulting in more time consumption.</a:t>
            </a:r>
            <a:endParaRPr/>
          </a:p>
          <a:p>
            <a:pPr indent="-50800" lvl="0" marL="228600" rtl="0" algn="l">
              <a:lnSpc>
                <a:spcPct val="90000"/>
              </a:lnSpc>
              <a:spcBef>
                <a:spcPts val="1000"/>
              </a:spcBef>
              <a:spcAft>
                <a:spcPts val="0"/>
              </a:spcAft>
              <a:buClr>
                <a:srgbClr val="EDEDED"/>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EDEDED"/>
              </a:buClr>
              <a:buSzPct val="100000"/>
              <a:buFont typeface="Corbel"/>
              <a:buNone/>
            </a:pPr>
            <a:r>
              <a:rPr lang="en-US"/>
              <a:t>Reactive Protocols –Dynamic Source Routing</a:t>
            </a:r>
            <a:endParaRPr/>
          </a:p>
        </p:txBody>
      </p:sp>
      <p:sp>
        <p:nvSpPr>
          <p:cNvPr id="388" name="Google Shape;388;p39"/>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EDEDED"/>
              </a:buClr>
              <a:buSzPct val="100000"/>
              <a:buChar char="•"/>
            </a:pPr>
            <a:r>
              <a:rPr b="1" lang="en-US"/>
              <a:t>Dynamic Source Routing (DSR) comes under the reactive routing protocol category, as it is capable of discovering the route from source to destination only when required and needed.</a:t>
            </a:r>
            <a:endParaRPr/>
          </a:p>
          <a:p>
            <a:pPr indent="-228600" lvl="0" marL="228600" rtl="0" algn="l">
              <a:lnSpc>
                <a:spcPct val="90000"/>
              </a:lnSpc>
              <a:spcBef>
                <a:spcPts val="1000"/>
              </a:spcBef>
              <a:spcAft>
                <a:spcPts val="0"/>
              </a:spcAft>
              <a:buClr>
                <a:srgbClr val="EDEDED"/>
              </a:buClr>
              <a:buSzPct val="100000"/>
              <a:buChar char="•"/>
            </a:pPr>
            <a:r>
              <a:rPr b="1" lang="en-US"/>
              <a:t>Dynamic Source Routing protocol uses a process called “Route Discovery Mechanism” that is capable of discovering the route for data packets from source node to destination nodes using intermediate nodes.</a:t>
            </a:r>
            <a:endParaRPr/>
          </a:p>
          <a:p>
            <a:pPr indent="-228600" lvl="0" marL="228600" rtl="0" algn="l">
              <a:lnSpc>
                <a:spcPct val="90000"/>
              </a:lnSpc>
              <a:spcBef>
                <a:spcPts val="1000"/>
              </a:spcBef>
              <a:spcAft>
                <a:spcPts val="0"/>
              </a:spcAft>
              <a:buClr>
                <a:srgbClr val="EDEDED"/>
              </a:buClr>
              <a:buSzPct val="100000"/>
              <a:buChar char="•"/>
            </a:pPr>
            <a:r>
              <a:rPr b="1" lang="en-US"/>
              <a:t>As like proactive routing protocols such as Global State Routing an Dynamic Sequence Distance Vector Routing no separate table is maintained.</a:t>
            </a:r>
            <a:endParaRPr/>
          </a:p>
          <a:p>
            <a:pPr indent="-228600" lvl="0" marL="228600" rtl="0" algn="l">
              <a:lnSpc>
                <a:spcPct val="90000"/>
              </a:lnSpc>
              <a:spcBef>
                <a:spcPts val="1000"/>
              </a:spcBef>
              <a:spcAft>
                <a:spcPts val="0"/>
              </a:spcAft>
              <a:buClr>
                <a:srgbClr val="EDEDED"/>
              </a:buClr>
              <a:buSzPct val="100000"/>
              <a:buChar char="•"/>
            </a:pPr>
            <a:r>
              <a:rPr b="1" lang="en-US"/>
              <a:t>The major change in DSR as compare to GSR and DSDV is, in DSDV after asking a requirement of route from source to destination, path via intermediate nodes is checked for its length. </a:t>
            </a:r>
            <a:endParaRPr/>
          </a:p>
          <a:p>
            <a:pPr indent="-228600" lvl="0" marL="228600" rtl="0" algn="l">
              <a:lnSpc>
                <a:spcPct val="90000"/>
              </a:lnSpc>
              <a:spcBef>
                <a:spcPts val="1000"/>
              </a:spcBef>
              <a:spcAft>
                <a:spcPts val="0"/>
              </a:spcAft>
              <a:buClr>
                <a:srgbClr val="EDEDED"/>
              </a:buClr>
              <a:buSzPct val="100000"/>
              <a:buChar char="•"/>
            </a:pPr>
            <a:r>
              <a:rPr b="1" lang="en-US"/>
              <a:t>Then a “Re-Request” packet is sent back from destination to source via the smallest route possible in the whole network. The “Re-Request” packet does contains its unique ID also.</a:t>
            </a:r>
            <a:endParaRPr/>
          </a:p>
          <a:p>
            <a:pPr indent="-228600" lvl="0" marL="228600" rtl="0" algn="l">
              <a:lnSpc>
                <a:spcPct val="90000"/>
              </a:lnSpc>
              <a:spcBef>
                <a:spcPts val="1000"/>
              </a:spcBef>
              <a:spcAft>
                <a:spcPts val="0"/>
              </a:spcAft>
              <a:buClr>
                <a:srgbClr val="EDEDED"/>
              </a:buClr>
              <a:buSzPct val="100000"/>
              <a:buChar char="•"/>
            </a:pPr>
            <a:r>
              <a:rPr b="1" lang="en-US"/>
              <a:t>This process of separately sending a “Re-Request” packet from destination to source makes it easier for the sender to send the data packets on fixed path rather than sending it on multiple paths to check for total distance.</a:t>
            </a:r>
            <a:endParaRPr/>
          </a:p>
          <a:p>
            <a:pPr indent="0" lvl="0" marL="0" rtl="0" algn="l">
              <a:lnSpc>
                <a:spcPct val="90000"/>
              </a:lnSpc>
              <a:spcBef>
                <a:spcPts val="1000"/>
              </a:spcBef>
              <a:spcAft>
                <a:spcPts val="0"/>
              </a:spcAft>
              <a:buClr>
                <a:srgbClr val="EDEDED"/>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Characteristics</a:t>
            </a:r>
            <a:endParaRPr/>
          </a:p>
        </p:txBody>
      </p:sp>
      <p:sp>
        <p:nvSpPr>
          <p:cNvPr id="157" name="Google Shape;157;p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EDEDED"/>
              </a:buClr>
              <a:buSzPct val="100000"/>
              <a:buChar char="•"/>
            </a:pPr>
            <a:r>
              <a:rPr b="1" lang="en-US"/>
              <a:t>Dynamic Topologies:</a:t>
            </a:r>
            <a:r>
              <a:rPr lang="en-US"/>
              <a:t> </a:t>
            </a:r>
            <a:br>
              <a:rPr lang="en-US"/>
            </a:br>
            <a:r>
              <a:rPr lang="en-US"/>
              <a:t>Network topology which is typically multihop may change randomly and rapidly with time, it can form unidirectional or bi-directional links. </a:t>
            </a:r>
            <a:endParaRPr/>
          </a:p>
          <a:p>
            <a:pPr indent="-228600" lvl="0" marL="228600" rtl="0" algn="l">
              <a:lnSpc>
                <a:spcPct val="90000"/>
              </a:lnSpc>
              <a:spcBef>
                <a:spcPts val="1000"/>
              </a:spcBef>
              <a:spcAft>
                <a:spcPts val="0"/>
              </a:spcAft>
              <a:buClr>
                <a:srgbClr val="EDEDED"/>
              </a:buClr>
              <a:buSzPct val="100000"/>
              <a:buChar char="•"/>
            </a:pPr>
            <a:r>
              <a:rPr b="1" lang="en-US"/>
              <a:t>Bandwidth constrained, variable capacity links:</a:t>
            </a:r>
            <a:r>
              <a:rPr lang="en-US"/>
              <a:t> </a:t>
            </a:r>
            <a:br>
              <a:rPr lang="en-US"/>
            </a:br>
            <a:r>
              <a:rPr lang="en-US"/>
              <a:t>Wireless links usually have lower reliability, efficiency, stability, and capacity as compared to a wired network</a:t>
            </a:r>
            <a:endParaRPr/>
          </a:p>
          <a:p>
            <a:pPr indent="-228600" lvl="0" marL="228600" rtl="0" algn="l">
              <a:lnSpc>
                <a:spcPct val="90000"/>
              </a:lnSpc>
              <a:spcBef>
                <a:spcPts val="1000"/>
              </a:spcBef>
              <a:spcAft>
                <a:spcPts val="0"/>
              </a:spcAft>
              <a:buClr>
                <a:srgbClr val="EDEDED"/>
              </a:buClr>
              <a:buSzPct val="100000"/>
              <a:buChar char="•"/>
            </a:pPr>
            <a:r>
              <a:rPr b="1" lang="en-US"/>
              <a:t>Autonomous Behavior:</a:t>
            </a:r>
            <a:r>
              <a:rPr lang="en-US"/>
              <a:t> </a:t>
            </a:r>
            <a:br>
              <a:rPr lang="en-US"/>
            </a:br>
            <a:r>
              <a:rPr lang="en-US"/>
              <a:t>Each node can act as a host and router, which shows its autonomous behavior. </a:t>
            </a:r>
            <a:endParaRPr/>
          </a:p>
          <a:p>
            <a:pPr indent="-228600" lvl="0" marL="228600" rtl="0" algn="l">
              <a:lnSpc>
                <a:spcPct val="90000"/>
              </a:lnSpc>
              <a:spcBef>
                <a:spcPts val="1000"/>
              </a:spcBef>
              <a:spcAft>
                <a:spcPts val="0"/>
              </a:spcAft>
              <a:buClr>
                <a:srgbClr val="EDEDED"/>
              </a:buClr>
              <a:buSzPct val="100000"/>
              <a:buChar char="•"/>
            </a:pPr>
            <a:r>
              <a:rPr b="1" lang="en-US"/>
              <a:t>Energy Constrained Operation:</a:t>
            </a:r>
            <a:r>
              <a:rPr lang="en-US"/>
              <a:t> </a:t>
            </a:r>
            <a:br>
              <a:rPr lang="en-US"/>
            </a:br>
            <a:r>
              <a:rPr lang="en-US"/>
              <a:t>As nodes rely on batteries or other exhaustible means for their energy. Mobile nodes are characterized by less memory, power, and lightweight features.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DSR working</a:t>
            </a:r>
            <a:endParaRPr/>
          </a:p>
        </p:txBody>
      </p:sp>
      <p:sp>
        <p:nvSpPr>
          <p:cNvPr id="394" name="Google Shape;394;p40"/>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Dynamic Source Routing does broadcast the route to its neighbors but does not floods the information. It only trace the route by calculating the total distance or by calculating the number of nodes present in between source and destination nodes.</a:t>
            </a:r>
            <a:endParaRPr/>
          </a:p>
          <a:p>
            <a:pPr indent="-228600" lvl="0" marL="228600" rtl="0" algn="l">
              <a:lnSpc>
                <a:spcPct val="90000"/>
              </a:lnSpc>
              <a:spcBef>
                <a:spcPts val="1000"/>
              </a:spcBef>
              <a:spcAft>
                <a:spcPts val="0"/>
              </a:spcAft>
              <a:buClr>
                <a:srgbClr val="EDEDED"/>
              </a:buClr>
              <a:buSzPts val="2800"/>
              <a:buChar char="•"/>
            </a:pPr>
            <a:r>
              <a:rPr lang="en-US"/>
              <a:t>Consider a network containing 10 nodes where node N1 being the source and node N10 being the destination nodes. Below mentioned steps will let you know how DSR protocol works and how Re-Request packet is transmitted through the network.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Example</a:t>
            </a:r>
            <a:endParaRPr/>
          </a:p>
        </p:txBody>
      </p:sp>
      <p:pic>
        <p:nvPicPr>
          <p:cNvPr id="400" name="Google Shape;400;p41"/>
          <p:cNvPicPr preferRelativeResize="0"/>
          <p:nvPr>
            <p:ph idx="1" type="body"/>
          </p:nvPr>
        </p:nvPicPr>
        <p:blipFill rotWithShape="1">
          <a:blip r:embed="rId3">
            <a:alphaModFix/>
          </a:blip>
          <a:srcRect b="0" l="0" r="0" t="0"/>
          <a:stretch/>
        </p:blipFill>
        <p:spPr>
          <a:xfrm>
            <a:off x="2541587" y="2162969"/>
            <a:ext cx="7391400" cy="3676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DSR</a:t>
            </a:r>
            <a:endParaRPr/>
          </a:p>
        </p:txBody>
      </p:sp>
      <p:sp>
        <p:nvSpPr>
          <p:cNvPr id="406" name="Google Shape;406;p4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EDEDED"/>
              </a:buClr>
              <a:buSzPct val="100000"/>
              <a:buChar char="•"/>
            </a:pPr>
            <a:r>
              <a:rPr lang="en-US"/>
              <a:t>Step 1: Start from source node N1 and broadcast the information about it to its neighbors i.e. in this case the route information is “&lt;1&gt;”, because of its one-to-one link between node N1 and N2.</a:t>
            </a:r>
            <a:endParaRPr/>
          </a:p>
          <a:p>
            <a:pPr indent="-228600" lvl="0" marL="228600" rtl="0" algn="l">
              <a:lnSpc>
                <a:spcPct val="90000"/>
              </a:lnSpc>
              <a:spcBef>
                <a:spcPts val="1000"/>
              </a:spcBef>
              <a:spcAft>
                <a:spcPts val="0"/>
              </a:spcAft>
              <a:buClr>
                <a:srgbClr val="EDEDED"/>
              </a:buClr>
              <a:buSzPct val="100000"/>
              <a:buChar char="•"/>
            </a:pPr>
            <a:r>
              <a:rPr lang="en-US"/>
              <a:t>Step 2: Broadcast previous route information to neighbors of node N2 i.e. to node N3, N4, N5. The new route will remain same “&lt;1,2&gt;” in all the cases.</a:t>
            </a:r>
            <a:endParaRPr/>
          </a:p>
          <a:p>
            <a:pPr indent="-228600" lvl="0" marL="228600" rtl="0" algn="l">
              <a:lnSpc>
                <a:spcPct val="90000"/>
              </a:lnSpc>
              <a:spcBef>
                <a:spcPts val="1000"/>
              </a:spcBef>
              <a:spcAft>
                <a:spcPts val="0"/>
              </a:spcAft>
              <a:buClr>
                <a:srgbClr val="EDEDED"/>
              </a:buClr>
              <a:buSzPct val="100000"/>
              <a:buChar char="•"/>
            </a:pPr>
            <a:r>
              <a:rPr lang="en-US"/>
              <a:t>Step 3: Take node N3 and broadcast previous route(&lt;1,2&gt;) to next neighboring nodes i.e. node N6. New route till node N6 will be “&lt;1,2,3&gt;” and same process can be done for other nodes i.e. Node N4 and N5.</a:t>
            </a:r>
            <a:endParaRPr/>
          </a:p>
          <a:p>
            <a:pPr indent="-228600" lvl="0" marL="228600" rtl="0" algn="l">
              <a:lnSpc>
                <a:spcPct val="90000"/>
              </a:lnSpc>
              <a:spcBef>
                <a:spcPts val="1000"/>
              </a:spcBef>
              <a:spcAft>
                <a:spcPts val="0"/>
              </a:spcAft>
              <a:buClr>
                <a:srgbClr val="EDEDED"/>
              </a:buClr>
              <a:buSzPct val="100000"/>
              <a:buChar char="•"/>
            </a:pPr>
            <a:r>
              <a:rPr lang="en-US"/>
              <a:t>Step 4 : Further, broadcast the new routes i.e. &lt;1,2,3,6&gt; , &lt;1,2,4&gt; , &lt;1,2,5&gt; to nodes N8, N7 &amp; N9 respectively.</a:t>
            </a:r>
            <a:endParaRPr/>
          </a:p>
          <a:p>
            <a:pPr indent="-228600" lvl="0" marL="228600" rtl="0" algn="l">
              <a:lnSpc>
                <a:spcPct val="90000"/>
              </a:lnSpc>
              <a:spcBef>
                <a:spcPts val="1000"/>
              </a:spcBef>
              <a:spcAft>
                <a:spcPts val="0"/>
              </a:spcAft>
              <a:buClr>
                <a:srgbClr val="EDEDED"/>
              </a:buClr>
              <a:buSzPct val="100000"/>
              <a:buChar char="•"/>
            </a:pPr>
            <a:r>
              <a:rPr lang="en-US"/>
              <a:t>Step 5: Repeat the above steps until destination node is reached via all the routes.</a:t>
            </a:r>
            <a:endParaRPr/>
          </a:p>
          <a:p>
            <a:pPr indent="-228600" lvl="0" marL="228600" rtl="0" algn="l">
              <a:lnSpc>
                <a:spcPct val="90000"/>
              </a:lnSpc>
              <a:spcBef>
                <a:spcPts val="1000"/>
              </a:spcBef>
              <a:spcAft>
                <a:spcPts val="0"/>
              </a:spcAft>
              <a:buClr>
                <a:srgbClr val="EDEDED"/>
              </a:buClr>
              <a:buSzPct val="100000"/>
              <a:buChar char="•"/>
            </a:pPr>
            <a:r>
              <a:rPr lang="en-US"/>
              <a:t>The updated routes will be as: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DSR-Updated Network</a:t>
            </a:r>
            <a:endParaRPr/>
          </a:p>
        </p:txBody>
      </p:sp>
      <p:pic>
        <p:nvPicPr>
          <p:cNvPr id="412" name="Google Shape;412;p43"/>
          <p:cNvPicPr preferRelativeResize="0"/>
          <p:nvPr>
            <p:ph idx="1" type="body"/>
          </p:nvPr>
        </p:nvPicPr>
        <p:blipFill rotWithShape="1">
          <a:blip r:embed="rId3">
            <a:alphaModFix/>
          </a:blip>
          <a:srcRect b="0" l="0" r="0" t="0"/>
          <a:stretch/>
        </p:blipFill>
        <p:spPr>
          <a:xfrm>
            <a:off x="2336800" y="2162969"/>
            <a:ext cx="7800975" cy="3676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DSR</a:t>
            </a:r>
            <a:endParaRPr/>
          </a:p>
        </p:txBody>
      </p:sp>
      <p:sp>
        <p:nvSpPr>
          <p:cNvPr id="418" name="Google Shape;418;p4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EDEDED"/>
              </a:buClr>
              <a:buSzPct val="100000"/>
              <a:buChar char="•"/>
            </a:pPr>
            <a:r>
              <a:rPr lang="en-US"/>
              <a:t>After this, “Re-Request” packet will be sent in backward direction i.e. from destination node “N10” to source node “N1”. It will trace the shortest route by counting the number of nodes from route discovered in previous steps.</a:t>
            </a:r>
            <a:endParaRPr/>
          </a:p>
          <a:p>
            <a:pPr indent="-228600" lvl="0" marL="228600" rtl="0" algn="l">
              <a:lnSpc>
                <a:spcPct val="90000"/>
              </a:lnSpc>
              <a:spcBef>
                <a:spcPts val="1000"/>
              </a:spcBef>
              <a:spcAft>
                <a:spcPts val="0"/>
              </a:spcAft>
              <a:buClr>
                <a:srgbClr val="EDEDED"/>
              </a:buClr>
              <a:buSzPct val="100000"/>
              <a:buChar char="•"/>
            </a:pPr>
            <a:r>
              <a:rPr lang="en-US"/>
              <a:t>The three possible routes are :</a:t>
            </a:r>
            <a:endParaRPr/>
          </a:p>
          <a:p>
            <a:pPr indent="-228600" lvl="0" marL="228600" rtl="0" algn="l">
              <a:lnSpc>
                <a:spcPct val="90000"/>
              </a:lnSpc>
              <a:spcBef>
                <a:spcPts val="1000"/>
              </a:spcBef>
              <a:spcAft>
                <a:spcPts val="0"/>
              </a:spcAft>
              <a:buClr>
                <a:srgbClr val="EDEDED"/>
              </a:buClr>
              <a:buSzPct val="100000"/>
              <a:buChar char="•"/>
            </a:pPr>
            <a:r>
              <a:rPr lang="en-US"/>
              <a:t>Route 1: &lt;1,2,3,6,8&gt;</a:t>
            </a:r>
            <a:endParaRPr/>
          </a:p>
          <a:p>
            <a:pPr indent="-228600" lvl="0" marL="228600" rtl="0" algn="l">
              <a:lnSpc>
                <a:spcPct val="90000"/>
              </a:lnSpc>
              <a:spcBef>
                <a:spcPts val="1000"/>
              </a:spcBef>
              <a:spcAft>
                <a:spcPts val="0"/>
              </a:spcAft>
              <a:buClr>
                <a:srgbClr val="EDEDED"/>
              </a:buClr>
              <a:buSzPct val="100000"/>
              <a:buChar char="•"/>
            </a:pPr>
            <a:r>
              <a:rPr lang="en-US"/>
              <a:t>Route 2: &lt;1,2,4,7,8&gt;</a:t>
            </a:r>
            <a:endParaRPr/>
          </a:p>
          <a:p>
            <a:pPr indent="-228600" lvl="0" marL="228600" rtl="0" algn="l">
              <a:lnSpc>
                <a:spcPct val="90000"/>
              </a:lnSpc>
              <a:spcBef>
                <a:spcPts val="1000"/>
              </a:spcBef>
              <a:spcAft>
                <a:spcPts val="0"/>
              </a:spcAft>
              <a:buClr>
                <a:srgbClr val="EDEDED"/>
              </a:buClr>
              <a:buSzPct val="100000"/>
              <a:buChar char="•"/>
            </a:pPr>
            <a:r>
              <a:rPr lang="en-US"/>
              <a:t>Route 3: &lt;1,2,5,9&gt;</a:t>
            </a:r>
            <a:endParaRPr/>
          </a:p>
          <a:p>
            <a:pPr indent="-228600" lvl="0" marL="228600" rtl="0" algn="l">
              <a:lnSpc>
                <a:spcPct val="90000"/>
              </a:lnSpc>
              <a:spcBef>
                <a:spcPts val="1000"/>
              </a:spcBef>
              <a:spcAft>
                <a:spcPts val="0"/>
              </a:spcAft>
              <a:buClr>
                <a:srgbClr val="EDEDED"/>
              </a:buClr>
              <a:buSzPct val="100000"/>
              <a:buChar char="•"/>
            </a:pPr>
            <a:r>
              <a:rPr lang="en-US"/>
              <a:t>Route 3 i.e. "&lt;1,2,5,9&gt;” will be chosen as it contains the least number of nodes and hence it will definitely be the shortest path and then data can be transferred accordingly.</a:t>
            </a:r>
            <a:endParaRPr/>
          </a:p>
          <a:p>
            <a:pPr indent="-228600" lvl="0" marL="228600" rtl="0" algn="l">
              <a:lnSpc>
                <a:spcPct val="90000"/>
              </a:lnSpc>
              <a:spcBef>
                <a:spcPts val="1000"/>
              </a:spcBef>
              <a:spcAft>
                <a:spcPts val="0"/>
              </a:spcAft>
              <a:buClr>
                <a:srgbClr val="EDEDED"/>
              </a:buClr>
              <a:buSzPct val="100000"/>
              <a:buChar char="•"/>
            </a:pPr>
            <a:r>
              <a:rPr lang="en-US"/>
              <a:t>The Re-Request Packet route can be located as: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t/>
            </a:r>
            <a:endParaRPr/>
          </a:p>
        </p:txBody>
      </p:sp>
      <p:pic>
        <p:nvPicPr>
          <p:cNvPr id="424" name="Google Shape;424;p45"/>
          <p:cNvPicPr preferRelativeResize="0"/>
          <p:nvPr>
            <p:ph idx="1" type="body"/>
          </p:nvPr>
        </p:nvPicPr>
        <p:blipFill rotWithShape="1">
          <a:blip r:embed="rId3">
            <a:alphaModFix/>
          </a:blip>
          <a:srcRect b="0" l="0" r="0" t="0"/>
          <a:stretch/>
        </p:blipFill>
        <p:spPr>
          <a:xfrm>
            <a:off x="2541587" y="2148681"/>
            <a:ext cx="7391400" cy="37052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Pros and Cons</a:t>
            </a:r>
            <a:endParaRPr/>
          </a:p>
        </p:txBody>
      </p:sp>
      <p:sp>
        <p:nvSpPr>
          <p:cNvPr id="430" name="Google Shape;430;p46"/>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EDEDED"/>
              </a:buClr>
              <a:buSzPts val="2800"/>
              <a:buNone/>
            </a:pPr>
            <a:r>
              <a:rPr lang="en-US"/>
              <a:t>Advantages : Dynamic Source Routing Protocol</a:t>
            </a:r>
            <a:endParaRPr/>
          </a:p>
          <a:p>
            <a:pPr indent="-228600" lvl="0" marL="228600" rtl="0" algn="l">
              <a:lnSpc>
                <a:spcPct val="90000"/>
              </a:lnSpc>
              <a:spcBef>
                <a:spcPts val="1000"/>
              </a:spcBef>
              <a:spcAft>
                <a:spcPts val="0"/>
              </a:spcAft>
              <a:buClr>
                <a:srgbClr val="EDEDED"/>
              </a:buClr>
              <a:buSzPts val="2800"/>
              <a:buChar char="•"/>
            </a:pPr>
            <a:r>
              <a:rPr lang="en-US"/>
              <a:t>A perfect route is discovered always.</a:t>
            </a:r>
            <a:endParaRPr/>
          </a:p>
          <a:p>
            <a:pPr indent="-228600" lvl="0" marL="228600" rtl="0" algn="l">
              <a:lnSpc>
                <a:spcPct val="90000"/>
              </a:lnSpc>
              <a:spcBef>
                <a:spcPts val="1000"/>
              </a:spcBef>
              <a:spcAft>
                <a:spcPts val="0"/>
              </a:spcAft>
              <a:buClr>
                <a:srgbClr val="EDEDED"/>
              </a:buClr>
              <a:buSzPts val="2800"/>
              <a:buChar char="•"/>
            </a:pPr>
            <a:r>
              <a:rPr lang="en-US"/>
              <a:t>Highly efficient.</a:t>
            </a:r>
            <a:endParaRPr/>
          </a:p>
          <a:p>
            <a:pPr indent="-228600" lvl="0" marL="228600" rtl="0" algn="l">
              <a:lnSpc>
                <a:spcPct val="90000"/>
              </a:lnSpc>
              <a:spcBef>
                <a:spcPts val="1000"/>
              </a:spcBef>
              <a:spcAft>
                <a:spcPts val="0"/>
              </a:spcAft>
              <a:buClr>
                <a:srgbClr val="EDEDED"/>
              </a:buClr>
              <a:buSzPts val="2800"/>
              <a:buChar char="•"/>
            </a:pPr>
            <a:r>
              <a:rPr lang="en-US"/>
              <a:t>Low bandwidth Consumption.</a:t>
            </a:r>
            <a:endParaRPr/>
          </a:p>
          <a:p>
            <a:pPr indent="0" lvl="0" marL="0" rtl="0" algn="l">
              <a:lnSpc>
                <a:spcPct val="90000"/>
              </a:lnSpc>
              <a:spcBef>
                <a:spcPts val="1000"/>
              </a:spcBef>
              <a:spcAft>
                <a:spcPts val="0"/>
              </a:spcAft>
              <a:buClr>
                <a:srgbClr val="EDEDED"/>
              </a:buClr>
              <a:buSzPts val="2800"/>
              <a:buNone/>
            </a:pPr>
            <a:r>
              <a:rPr lang="en-US"/>
              <a:t>Disadvantages : Dynamic Source Routing Protocol</a:t>
            </a:r>
            <a:endParaRPr/>
          </a:p>
          <a:p>
            <a:pPr indent="-228600" lvl="0" marL="228600" rtl="0" algn="l">
              <a:lnSpc>
                <a:spcPct val="90000"/>
              </a:lnSpc>
              <a:spcBef>
                <a:spcPts val="1000"/>
              </a:spcBef>
              <a:spcAft>
                <a:spcPts val="0"/>
              </a:spcAft>
              <a:buClr>
                <a:srgbClr val="EDEDED"/>
              </a:buClr>
              <a:buSzPts val="2800"/>
              <a:buChar char="•"/>
            </a:pPr>
            <a:r>
              <a:rPr lang="en-US"/>
              <a:t>If the route gets broke, data transmission cannot happen.</a:t>
            </a:r>
            <a:endParaRPr/>
          </a:p>
          <a:p>
            <a:pPr indent="-228600" lvl="0" marL="228600" rtl="0" algn="l">
              <a:lnSpc>
                <a:spcPct val="90000"/>
              </a:lnSpc>
              <a:spcBef>
                <a:spcPts val="1000"/>
              </a:spcBef>
              <a:spcAft>
                <a:spcPts val="0"/>
              </a:spcAft>
              <a:buClr>
                <a:srgbClr val="EDEDED"/>
              </a:buClr>
              <a:buSzPts val="2800"/>
              <a:buChar char="•"/>
            </a:pPr>
            <a:r>
              <a:rPr lang="en-US"/>
              <a:t>Time taking algorithm-Slow.</a:t>
            </a:r>
            <a:endParaRPr/>
          </a:p>
          <a:p>
            <a:pPr indent="-228600" lvl="0" marL="228600" rtl="0" algn="l">
              <a:lnSpc>
                <a:spcPct val="90000"/>
              </a:lnSpc>
              <a:spcBef>
                <a:spcPts val="1000"/>
              </a:spcBef>
              <a:spcAft>
                <a:spcPts val="0"/>
              </a:spcAft>
              <a:buClr>
                <a:srgbClr val="EDEDED"/>
              </a:buClr>
              <a:buSzPts val="2800"/>
              <a:buChar char="•"/>
            </a:pPr>
            <a:r>
              <a:rPr lang="en-US"/>
              <a:t>If network is large , then it is impossible for the data packets header to hold whole information of the routes.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EDEDED"/>
              </a:buClr>
              <a:buSzPct val="100000"/>
              <a:buFont typeface="Corbel"/>
              <a:buNone/>
            </a:pPr>
            <a:r>
              <a:rPr lang="en-US"/>
              <a:t>Ad-Hoc On Demand Distance Vector Routing Protocol(AODV)</a:t>
            </a:r>
            <a:endParaRPr/>
          </a:p>
        </p:txBody>
      </p:sp>
      <p:sp>
        <p:nvSpPr>
          <p:cNvPr id="436" name="Google Shape;436;p47"/>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EDEDED"/>
              </a:buClr>
              <a:buSzPct val="100000"/>
              <a:buChar char="•"/>
            </a:pPr>
            <a:r>
              <a:rPr lang="en-US"/>
              <a:t>Another type of reactive routing protocol which does not maintain routes but build the routes as per requirements is Ad-Hoc On Demand Distance Vector Routing Protocol.</a:t>
            </a:r>
            <a:endParaRPr/>
          </a:p>
          <a:p>
            <a:pPr indent="-228600" lvl="0" marL="228600" rtl="0" algn="l">
              <a:lnSpc>
                <a:spcPct val="90000"/>
              </a:lnSpc>
              <a:spcBef>
                <a:spcPts val="1000"/>
              </a:spcBef>
              <a:spcAft>
                <a:spcPts val="0"/>
              </a:spcAft>
              <a:buClr>
                <a:srgbClr val="EDEDED"/>
              </a:buClr>
              <a:buSzPct val="100000"/>
              <a:buChar char="•"/>
            </a:pPr>
            <a:r>
              <a:rPr lang="en-US"/>
              <a:t>AODV is used to overcome the drawbacks of Dynamic Source Routing Protocol and Distance Vector Routing Protocol i.e. Dynamic Source Routing is capable of maintaining information of the routes between source and destination which makes it slow. If the network is very large containing a number of routes from source to destination, it is difficult for the data packets header to hold whole information of the routes.</a:t>
            </a:r>
            <a:endParaRPr/>
          </a:p>
          <a:p>
            <a:pPr indent="-228600" lvl="0" marL="228600" rtl="0" algn="l">
              <a:lnSpc>
                <a:spcPct val="90000"/>
              </a:lnSpc>
              <a:spcBef>
                <a:spcPts val="1000"/>
              </a:spcBef>
              <a:spcAft>
                <a:spcPts val="0"/>
              </a:spcAft>
              <a:buClr>
                <a:srgbClr val="EDEDED"/>
              </a:buClr>
              <a:buSzPct val="100000"/>
              <a:buChar char="•"/>
            </a:pPr>
            <a:r>
              <a:rPr lang="en-US"/>
              <a:t>In case of Dynamic Source Routing, multiple routes are present for sending a packet from source to destination but AODV overcomes this disadvantage too.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AODV</a:t>
            </a:r>
            <a:endParaRPr/>
          </a:p>
        </p:txBody>
      </p:sp>
      <p:sp>
        <p:nvSpPr>
          <p:cNvPr id="442" name="Google Shape;442;p48"/>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EDEDED"/>
              </a:buClr>
              <a:buSzPts val="2800"/>
              <a:buChar char="•"/>
            </a:pPr>
            <a:r>
              <a:rPr lang="en-US"/>
              <a:t>In AODV, along with routing tables of every node, two counters including Sequence Number(SEQ NO) and broadcast ID are maintained also.</a:t>
            </a:r>
            <a:endParaRPr/>
          </a:p>
          <a:p>
            <a:pPr indent="-228600" lvl="0" marL="228600" rtl="0" algn="l">
              <a:lnSpc>
                <a:spcPct val="90000"/>
              </a:lnSpc>
              <a:spcBef>
                <a:spcPts val="1000"/>
              </a:spcBef>
              <a:spcAft>
                <a:spcPts val="0"/>
              </a:spcAft>
              <a:buClr>
                <a:srgbClr val="EDEDED"/>
              </a:buClr>
              <a:buSzPts val="2800"/>
              <a:buChar char="•"/>
            </a:pPr>
            <a:r>
              <a:rPr lang="en-US"/>
              <a:t>The destination IP is already known to which data is to be transferred from source. Thus, the destination Sequence Number(SEQ NO) helps to determine an updated path from source to destination.</a:t>
            </a:r>
            <a:endParaRPr/>
          </a:p>
          <a:p>
            <a:pPr indent="-228600" lvl="0" marL="228600" rtl="0" algn="l">
              <a:lnSpc>
                <a:spcPct val="90000"/>
              </a:lnSpc>
              <a:spcBef>
                <a:spcPts val="1000"/>
              </a:spcBef>
              <a:spcAft>
                <a:spcPts val="0"/>
              </a:spcAft>
              <a:buClr>
                <a:srgbClr val="EDEDED"/>
              </a:buClr>
              <a:buSzPts val="2800"/>
              <a:buChar char="•"/>
            </a:pPr>
            <a:r>
              <a:rPr lang="en-US"/>
              <a:t>Along with these counters, Route Request(RREQ) and Route Response(RRESP) packets are used in which RREQ is responsible for discovering of route from source to destination and RRESP sends back the route information response to its source.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AODV working</a:t>
            </a:r>
            <a:endParaRPr/>
          </a:p>
        </p:txBody>
      </p:sp>
      <p:sp>
        <p:nvSpPr>
          <p:cNvPr id="448" name="Google Shape;448;p49"/>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EDEDED"/>
              </a:buClr>
              <a:buSzPct val="100000"/>
              <a:buChar char="•"/>
            </a:pPr>
            <a:r>
              <a:rPr lang="en-US"/>
              <a:t>In Ad-Hoc On Demand Distance Vector Routing, the source node and destination nodes IP addresses are already known.</a:t>
            </a:r>
            <a:endParaRPr/>
          </a:p>
          <a:p>
            <a:pPr indent="-228600" lvl="0" marL="228600" rtl="0" algn="l">
              <a:lnSpc>
                <a:spcPct val="90000"/>
              </a:lnSpc>
              <a:spcBef>
                <a:spcPts val="1000"/>
              </a:spcBef>
              <a:spcAft>
                <a:spcPts val="0"/>
              </a:spcAft>
              <a:buClr>
                <a:srgbClr val="EDEDED"/>
              </a:buClr>
              <a:buSzPct val="100000"/>
              <a:buChar char="•"/>
            </a:pPr>
            <a:r>
              <a:rPr lang="en-US"/>
              <a:t>The goal is to identify, discover and maintain the optimal route between source and destination node in order to send/receive data packets and informative.</a:t>
            </a:r>
            <a:endParaRPr/>
          </a:p>
          <a:p>
            <a:pPr indent="-228600" lvl="0" marL="228600" rtl="0" algn="l">
              <a:lnSpc>
                <a:spcPct val="90000"/>
              </a:lnSpc>
              <a:spcBef>
                <a:spcPts val="1000"/>
              </a:spcBef>
              <a:spcAft>
                <a:spcPts val="0"/>
              </a:spcAft>
              <a:buClr>
                <a:srgbClr val="EDEDED"/>
              </a:buClr>
              <a:buSzPct val="100000"/>
              <a:buChar char="•"/>
            </a:pPr>
            <a:r>
              <a:rPr lang="en-US"/>
              <a:t>Each node comprises of a routing table along with below mentioned format of Route Request(RREQ) packet.</a:t>
            </a:r>
            <a:endParaRPr/>
          </a:p>
          <a:p>
            <a:pPr indent="-228600" lvl="0" marL="228600" rtl="0" algn="l">
              <a:lnSpc>
                <a:spcPct val="90000"/>
              </a:lnSpc>
              <a:spcBef>
                <a:spcPts val="1000"/>
              </a:spcBef>
              <a:spcAft>
                <a:spcPts val="0"/>
              </a:spcAft>
              <a:buClr>
                <a:srgbClr val="EDEDED"/>
              </a:buClr>
              <a:buSzPct val="100000"/>
              <a:buChar char="•"/>
            </a:pPr>
            <a:r>
              <a:rPr lang="en-US"/>
              <a:t>RREQ { Destination IP, Destination Sequence Number, Source IP, Source Sequence Number, Hop Count}</a:t>
            </a:r>
            <a:endParaRPr/>
          </a:p>
          <a:p>
            <a:pPr indent="-64135" lvl="0" marL="228600" rtl="0" algn="l">
              <a:lnSpc>
                <a:spcPct val="90000"/>
              </a:lnSpc>
              <a:spcBef>
                <a:spcPts val="1000"/>
              </a:spcBef>
              <a:spcAft>
                <a:spcPts val="0"/>
              </a:spcAft>
              <a:buClr>
                <a:srgbClr val="EDEDED"/>
              </a:buClr>
              <a:buSzPct val="100000"/>
              <a:buNone/>
            </a:pPr>
            <a:r>
              <a:t/>
            </a:r>
            <a:endParaRPr/>
          </a:p>
          <a:p>
            <a:pPr indent="-228600" lvl="0" marL="228600" rtl="0" algn="l">
              <a:lnSpc>
                <a:spcPct val="90000"/>
              </a:lnSpc>
              <a:spcBef>
                <a:spcPts val="1000"/>
              </a:spcBef>
              <a:spcAft>
                <a:spcPts val="0"/>
              </a:spcAft>
              <a:buClr>
                <a:srgbClr val="EDEDED"/>
              </a:buClr>
              <a:buSzPct val="100000"/>
              <a:buChar char="•"/>
            </a:pPr>
            <a:r>
              <a:rPr lang="en-US"/>
              <a:t>Consider a network containing 5 nodes that are “X”, “Y”, “Z”,”T”,”D” present at unit distance from each other, where “X” being the source node and “D” being the destination node.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Characteristics</a:t>
            </a:r>
            <a:endParaRPr/>
          </a:p>
        </p:txBody>
      </p:sp>
      <p:sp>
        <p:nvSpPr>
          <p:cNvPr id="163" name="Google Shape;163;p5"/>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b="1" lang="en-US"/>
              <a:t>Limited Security:</a:t>
            </a:r>
            <a:r>
              <a:rPr lang="en-US"/>
              <a:t> </a:t>
            </a:r>
            <a:br>
              <a:rPr lang="en-US"/>
            </a:br>
            <a:r>
              <a:rPr lang="en-US"/>
              <a:t>Wireless networks are more prone to security threats. A centralized firewall is absent due to the distributed nature of the operation for security, routing, and host configuration. </a:t>
            </a:r>
            <a:endParaRPr/>
          </a:p>
          <a:p>
            <a:pPr indent="-228600" lvl="0" marL="228600" rtl="0" algn="l">
              <a:lnSpc>
                <a:spcPct val="90000"/>
              </a:lnSpc>
              <a:spcBef>
                <a:spcPts val="1000"/>
              </a:spcBef>
              <a:spcAft>
                <a:spcPts val="0"/>
              </a:spcAft>
              <a:buClr>
                <a:srgbClr val="EDEDED"/>
              </a:buClr>
              <a:buSzPts val="2800"/>
              <a:buChar char="•"/>
            </a:pPr>
            <a:r>
              <a:rPr b="1" lang="en-US"/>
              <a:t>Less Human Intervention:</a:t>
            </a:r>
            <a:r>
              <a:rPr lang="en-US"/>
              <a:t> </a:t>
            </a:r>
            <a:br>
              <a:rPr lang="en-US"/>
            </a:br>
            <a:r>
              <a:rPr lang="en-US"/>
              <a:t>They require minimum human intervention to configure the network, therefore they are dynamically autonomous in nature.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50"/>
          <p:cNvPicPr preferRelativeResize="0"/>
          <p:nvPr>
            <p:ph idx="1" type="body"/>
          </p:nvPr>
        </p:nvPicPr>
        <p:blipFill rotWithShape="1">
          <a:blip r:embed="rId3">
            <a:alphaModFix/>
          </a:blip>
          <a:srcRect b="0" l="0" r="0" t="0"/>
          <a:stretch/>
        </p:blipFill>
        <p:spPr>
          <a:xfrm>
            <a:off x="3200661" y="4433749"/>
            <a:ext cx="4228872" cy="2175947"/>
          </a:xfrm>
          <a:prstGeom prst="rect">
            <a:avLst/>
          </a:prstGeom>
          <a:noFill/>
          <a:ln>
            <a:noFill/>
          </a:ln>
        </p:spPr>
      </p:pic>
      <p:sp>
        <p:nvSpPr>
          <p:cNvPr id="454" name="Google Shape;454;p50"/>
          <p:cNvSpPr txBox="1"/>
          <p:nvPr/>
        </p:nvSpPr>
        <p:spPr>
          <a:xfrm>
            <a:off x="448583" y="186432"/>
            <a:ext cx="1072422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orbel"/>
                <a:ea typeface="Corbel"/>
                <a:cs typeface="Corbel"/>
                <a:sym typeface="Corbel"/>
              </a:rPr>
              <a:t>The IP addresses of source node “X” and destination node “D” is already known. Below mentioned steps will let you know how AODV works and concept of Route Request(REREQ) and Route Response(RRESP) is used.</a:t>
            </a:r>
            <a:endParaRPr sz="1800">
              <a:solidFill>
                <a:schemeClr val="lt1"/>
              </a:solidFill>
              <a:latin typeface="Corbel"/>
              <a:ea typeface="Corbel"/>
              <a:cs typeface="Corbel"/>
              <a:sym typeface="Corbel"/>
            </a:endParaRPr>
          </a:p>
          <a:p>
            <a:pPr indent="0" lvl="1" marL="457200" marR="0" rtl="0" algn="l">
              <a:spcBef>
                <a:spcPts val="0"/>
              </a:spcBef>
              <a:spcAft>
                <a:spcPts val="0"/>
              </a:spcAft>
              <a:buNone/>
            </a:pPr>
            <a:r>
              <a:rPr b="1" i="0" lang="en-US" sz="1800" u="none" cap="none" strike="noStrike">
                <a:solidFill>
                  <a:schemeClr val="lt1"/>
                </a:solidFill>
                <a:latin typeface="Corbel"/>
                <a:ea typeface="Corbel"/>
                <a:cs typeface="Corbel"/>
                <a:sym typeface="Corbel"/>
              </a:rPr>
              <a:t>Step 1: Source node “X” will send Route Request i.e. RREQ packet to its neighbours “Y” and “Z”.</a:t>
            </a:r>
            <a:endParaRPr b="0" i="0" sz="1800" u="none" cap="none" strike="noStrike">
              <a:solidFill>
                <a:schemeClr val="lt1"/>
              </a:solidFill>
              <a:latin typeface="Corbel"/>
              <a:ea typeface="Corbel"/>
              <a:cs typeface="Corbel"/>
              <a:sym typeface="Corbel"/>
            </a:endParaRPr>
          </a:p>
          <a:p>
            <a:pPr indent="0" lvl="1" marL="457200" marR="0" rtl="0" algn="l">
              <a:spcBef>
                <a:spcPts val="0"/>
              </a:spcBef>
              <a:spcAft>
                <a:spcPts val="0"/>
              </a:spcAft>
              <a:buNone/>
            </a:pPr>
            <a:r>
              <a:rPr b="1" i="0" lang="en-US" sz="1800" u="none" cap="none" strike="noStrike">
                <a:solidFill>
                  <a:schemeClr val="lt1"/>
                </a:solidFill>
                <a:latin typeface="Corbel"/>
                <a:ea typeface="Corbel"/>
                <a:cs typeface="Corbel"/>
                <a:sym typeface="Corbel"/>
              </a:rPr>
              <a:t>Step 2: Node “Y” &amp; “Z” will check for route and will respond using RRESP packet back to source “X”. Here in this case “Z” is the last node but the destination. It will send the RREQ packet to “X” stating “Route Not Found”. But node “Y” will send RRESP packet stating “Route Found” and it will further broadcast the RRESP to node “T”.</a:t>
            </a:r>
            <a:endParaRPr b="0" i="0" sz="1800" u="none" cap="none" strike="noStrike">
              <a:solidFill>
                <a:schemeClr val="lt1"/>
              </a:solidFill>
              <a:latin typeface="Corbel"/>
              <a:ea typeface="Corbel"/>
              <a:cs typeface="Corbel"/>
              <a:sym typeface="Corbel"/>
            </a:endParaRPr>
          </a:p>
          <a:p>
            <a:pPr indent="0" lvl="1" marL="457200" marR="0" rtl="0" algn="l">
              <a:spcBef>
                <a:spcPts val="0"/>
              </a:spcBef>
              <a:spcAft>
                <a:spcPts val="0"/>
              </a:spcAft>
              <a:buNone/>
            </a:pPr>
            <a:r>
              <a:rPr b="1" i="0" lang="en-US" sz="1800" u="none" cap="none" strike="noStrike">
                <a:solidFill>
                  <a:schemeClr val="lt1"/>
                </a:solidFill>
                <a:latin typeface="Corbel"/>
                <a:ea typeface="Corbel"/>
                <a:cs typeface="Corbel"/>
                <a:sym typeface="Corbel"/>
              </a:rPr>
              <a:t>Step 3: Now the field of net hop in the RREQ format will be updated, Node “T” will send back the “Route Found” message to Node “Y” and will update the next hop field further.</a:t>
            </a:r>
            <a:endParaRPr b="0" i="0" sz="1800" u="none" cap="none" strike="noStrike">
              <a:solidFill>
                <a:schemeClr val="lt1"/>
              </a:solidFill>
              <a:latin typeface="Corbel"/>
              <a:ea typeface="Corbel"/>
              <a:cs typeface="Corbel"/>
              <a:sym typeface="Corbel"/>
            </a:endParaRPr>
          </a:p>
          <a:p>
            <a:pPr indent="0" lvl="1" marL="457200" marR="0" rtl="0" algn="l">
              <a:spcBef>
                <a:spcPts val="0"/>
              </a:spcBef>
              <a:spcAft>
                <a:spcPts val="0"/>
              </a:spcAft>
              <a:buNone/>
            </a:pPr>
            <a:r>
              <a:rPr b="1" i="0" lang="en-US" sz="1800" u="none" cap="none" strike="noStrike">
                <a:solidFill>
                  <a:schemeClr val="lt1"/>
                </a:solidFill>
                <a:latin typeface="Corbel"/>
                <a:ea typeface="Corbel"/>
                <a:cs typeface="Corbel"/>
                <a:sym typeface="Corbel"/>
              </a:rPr>
              <a:t>Step 4: Then Node “T” will broadcast and RREQ packet to Node “D”, which is the destination and the next hop field is further updated. Then it will send RRES packet to “T” which will further be sent back to the source node “X” via node “Y” and Node “T” resulting in generation of an optimal path. The updated network would be:</a:t>
            </a:r>
            <a:endParaRPr b="0" i="0" sz="1800" u="none" cap="none" strike="noStrike">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Adhoc on demand DSR network</a:t>
            </a:r>
            <a:endParaRPr/>
          </a:p>
        </p:txBody>
      </p:sp>
      <p:pic>
        <p:nvPicPr>
          <p:cNvPr id="460" name="Google Shape;460;p51"/>
          <p:cNvPicPr preferRelativeResize="0"/>
          <p:nvPr>
            <p:ph idx="1" type="body"/>
          </p:nvPr>
        </p:nvPicPr>
        <p:blipFill rotWithShape="1">
          <a:blip r:embed="rId3">
            <a:alphaModFix/>
          </a:blip>
          <a:srcRect b="0" l="0" r="0" t="0"/>
          <a:stretch/>
        </p:blipFill>
        <p:spPr>
          <a:xfrm>
            <a:off x="3332162" y="2605881"/>
            <a:ext cx="5810250" cy="2790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Pros and Cons</a:t>
            </a:r>
            <a:endParaRPr/>
          </a:p>
        </p:txBody>
      </p:sp>
      <p:sp>
        <p:nvSpPr>
          <p:cNvPr id="466" name="Google Shape;466;p5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EDEDED"/>
              </a:buClr>
              <a:buSzPts val="2800"/>
              <a:buChar char="•"/>
            </a:pPr>
            <a:r>
              <a:rPr lang="en-US"/>
              <a:t>Advantages : Ad-Hoc On Demand Distance Vector Routing Protocol</a:t>
            </a:r>
            <a:endParaRPr/>
          </a:p>
          <a:p>
            <a:pPr indent="-228600" lvl="0" marL="228600" rtl="0" algn="l">
              <a:lnSpc>
                <a:spcPct val="90000"/>
              </a:lnSpc>
              <a:spcBef>
                <a:spcPts val="1000"/>
              </a:spcBef>
              <a:spcAft>
                <a:spcPts val="0"/>
              </a:spcAft>
              <a:buClr>
                <a:srgbClr val="EDEDED"/>
              </a:buClr>
              <a:buSzPts val="2800"/>
              <a:buChar char="•"/>
            </a:pPr>
            <a:r>
              <a:rPr lang="en-US"/>
              <a:t>Dynamic networks can be handled easily.</a:t>
            </a:r>
            <a:endParaRPr/>
          </a:p>
          <a:p>
            <a:pPr indent="-228600" lvl="0" marL="228600" rtl="0" algn="l">
              <a:lnSpc>
                <a:spcPct val="90000"/>
              </a:lnSpc>
              <a:spcBef>
                <a:spcPts val="1000"/>
              </a:spcBef>
              <a:spcAft>
                <a:spcPts val="0"/>
              </a:spcAft>
              <a:buClr>
                <a:srgbClr val="EDEDED"/>
              </a:buClr>
              <a:buSzPts val="2800"/>
              <a:buChar char="•"/>
            </a:pPr>
            <a:r>
              <a:rPr lang="en-US"/>
              <a:t>No loop generation.</a:t>
            </a:r>
            <a:endParaRPr/>
          </a:p>
          <a:p>
            <a:pPr indent="-228600" lvl="0" marL="228600" rtl="0" algn="l">
              <a:lnSpc>
                <a:spcPct val="90000"/>
              </a:lnSpc>
              <a:spcBef>
                <a:spcPts val="1000"/>
              </a:spcBef>
              <a:spcAft>
                <a:spcPts val="0"/>
              </a:spcAft>
              <a:buClr>
                <a:srgbClr val="EDEDED"/>
              </a:buClr>
              <a:buSzPts val="2800"/>
              <a:buChar char="•"/>
            </a:pPr>
            <a:r>
              <a:rPr lang="en-US"/>
              <a:t>Disadvantages : Ad-Hoc On Demand Distance Vector Routing Protocol</a:t>
            </a:r>
            <a:endParaRPr/>
          </a:p>
          <a:p>
            <a:pPr indent="-228600" lvl="0" marL="228600" rtl="0" algn="l">
              <a:lnSpc>
                <a:spcPct val="90000"/>
              </a:lnSpc>
              <a:spcBef>
                <a:spcPts val="1000"/>
              </a:spcBef>
              <a:spcAft>
                <a:spcPts val="0"/>
              </a:spcAft>
              <a:buClr>
                <a:srgbClr val="EDEDED"/>
              </a:buClr>
              <a:buSzPts val="2800"/>
              <a:buChar char="•"/>
            </a:pPr>
            <a:r>
              <a:rPr lang="en-US"/>
              <a:t>A delayed protocol because of its route discovery process.</a:t>
            </a:r>
            <a:endParaRPr/>
          </a:p>
          <a:p>
            <a:pPr indent="-228600" lvl="0" marL="228600" rtl="0" algn="l">
              <a:lnSpc>
                <a:spcPct val="90000"/>
              </a:lnSpc>
              <a:spcBef>
                <a:spcPts val="1000"/>
              </a:spcBef>
              <a:spcAft>
                <a:spcPts val="0"/>
              </a:spcAft>
              <a:buClr>
                <a:srgbClr val="EDEDED"/>
              </a:buClr>
              <a:buSzPts val="2800"/>
              <a:buChar char="•"/>
            </a:pPr>
            <a:r>
              <a:rPr lang="en-US"/>
              <a:t>High bandwidth requirement.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MANETS-PROS and CONS</a:t>
            </a:r>
            <a:endParaRPr/>
          </a:p>
        </p:txBody>
      </p:sp>
      <p:sp>
        <p:nvSpPr>
          <p:cNvPr id="169" name="Google Shape;169;p6"/>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EDEDED"/>
              </a:buClr>
              <a:buSzPct val="100000"/>
              <a:buNone/>
            </a:pPr>
            <a:r>
              <a:rPr b="1" lang="en-US"/>
              <a:t>Pros:</a:t>
            </a:r>
            <a:endParaRPr/>
          </a:p>
          <a:p>
            <a:pPr indent="-228600" lvl="0" marL="228600" rtl="0" algn="l">
              <a:lnSpc>
                <a:spcPct val="90000"/>
              </a:lnSpc>
              <a:spcBef>
                <a:spcPts val="1000"/>
              </a:spcBef>
              <a:spcAft>
                <a:spcPts val="0"/>
              </a:spcAft>
              <a:buClr>
                <a:srgbClr val="EDEDED"/>
              </a:buClr>
              <a:buSzPct val="100000"/>
              <a:buChar char="•"/>
            </a:pPr>
            <a:r>
              <a:rPr lang="en-US"/>
              <a:t>Separation from central network administration.</a:t>
            </a:r>
            <a:endParaRPr/>
          </a:p>
          <a:p>
            <a:pPr indent="-228600" lvl="0" marL="228600" rtl="0" algn="l">
              <a:lnSpc>
                <a:spcPct val="90000"/>
              </a:lnSpc>
              <a:spcBef>
                <a:spcPts val="1000"/>
              </a:spcBef>
              <a:spcAft>
                <a:spcPts val="0"/>
              </a:spcAft>
              <a:buClr>
                <a:srgbClr val="EDEDED"/>
              </a:buClr>
              <a:buSzPct val="100000"/>
              <a:buChar char="•"/>
            </a:pPr>
            <a:r>
              <a:rPr lang="en-US"/>
              <a:t>Each node can play both the roles ie. of router and host showing autonomous nature.</a:t>
            </a:r>
            <a:endParaRPr/>
          </a:p>
          <a:p>
            <a:pPr indent="-228600" lvl="0" marL="228600" rtl="0" algn="l">
              <a:lnSpc>
                <a:spcPct val="90000"/>
              </a:lnSpc>
              <a:spcBef>
                <a:spcPts val="1000"/>
              </a:spcBef>
              <a:spcAft>
                <a:spcPts val="0"/>
              </a:spcAft>
              <a:buClr>
                <a:srgbClr val="EDEDED"/>
              </a:buClr>
              <a:buSzPct val="100000"/>
              <a:buChar char="•"/>
            </a:pPr>
            <a:r>
              <a:rPr lang="en-US"/>
              <a:t>Self-configuring and self-healing nodes do not require human intervention.</a:t>
            </a:r>
            <a:endParaRPr/>
          </a:p>
          <a:p>
            <a:pPr indent="-228600" lvl="0" marL="228600" rtl="0" algn="l">
              <a:lnSpc>
                <a:spcPct val="90000"/>
              </a:lnSpc>
              <a:spcBef>
                <a:spcPts val="1000"/>
              </a:spcBef>
              <a:spcAft>
                <a:spcPts val="0"/>
              </a:spcAft>
              <a:buClr>
                <a:srgbClr val="EDEDED"/>
              </a:buClr>
              <a:buSzPct val="100000"/>
              <a:buChar char="•"/>
            </a:pPr>
            <a:r>
              <a:rPr lang="en-US"/>
              <a:t>Highly scalable and suits the expansion of more network hub.</a:t>
            </a:r>
            <a:endParaRPr/>
          </a:p>
          <a:p>
            <a:pPr indent="0" lvl="0" marL="0" rtl="0" algn="l">
              <a:lnSpc>
                <a:spcPct val="90000"/>
              </a:lnSpc>
              <a:spcBef>
                <a:spcPts val="1000"/>
              </a:spcBef>
              <a:spcAft>
                <a:spcPts val="0"/>
              </a:spcAft>
              <a:buClr>
                <a:srgbClr val="EDEDED"/>
              </a:buClr>
              <a:buSzPct val="100000"/>
              <a:buNone/>
            </a:pPr>
            <a:r>
              <a:rPr b="1" lang="en-US"/>
              <a:t>Cons:</a:t>
            </a:r>
            <a:endParaRPr/>
          </a:p>
          <a:p>
            <a:pPr indent="-228600" lvl="0" marL="228600" rtl="0" algn="l">
              <a:lnSpc>
                <a:spcPct val="90000"/>
              </a:lnSpc>
              <a:spcBef>
                <a:spcPts val="1000"/>
              </a:spcBef>
              <a:spcAft>
                <a:spcPts val="0"/>
              </a:spcAft>
              <a:buClr>
                <a:srgbClr val="EDEDED"/>
              </a:buClr>
              <a:buSzPct val="100000"/>
              <a:buChar char="•"/>
            </a:pPr>
            <a:r>
              <a:rPr lang="en-US"/>
              <a:t>Resources are limited due to various constraints like noise, interference conditions, etc.</a:t>
            </a:r>
            <a:endParaRPr/>
          </a:p>
          <a:p>
            <a:pPr indent="-228600" lvl="0" marL="228600" rtl="0" algn="l">
              <a:lnSpc>
                <a:spcPct val="90000"/>
              </a:lnSpc>
              <a:spcBef>
                <a:spcPts val="1000"/>
              </a:spcBef>
              <a:spcAft>
                <a:spcPts val="0"/>
              </a:spcAft>
              <a:buClr>
                <a:srgbClr val="EDEDED"/>
              </a:buClr>
              <a:buSzPct val="100000"/>
              <a:buChar char="•"/>
            </a:pPr>
            <a:r>
              <a:rPr lang="en-US"/>
              <a:t>Lack of authorization facilities.</a:t>
            </a:r>
            <a:endParaRPr/>
          </a:p>
          <a:p>
            <a:pPr indent="-228600" lvl="0" marL="228600" rtl="0" algn="l">
              <a:lnSpc>
                <a:spcPct val="90000"/>
              </a:lnSpc>
              <a:spcBef>
                <a:spcPts val="1000"/>
              </a:spcBef>
              <a:spcAft>
                <a:spcPts val="0"/>
              </a:spcAft>
              <a:buClr>
                <a:srgbClr val="EDEDED"/>
              </a:buClr>
              <a:buSzPct val="100000"/>
              <a:buChar char="•"/>
            </a:pPr>
            <a:r>
              <a:rPr lang="en-US"/>
              <a:t>More prone to attacks due to limited physical security.</a:t>
            </a:r>
            <a:endParaRPr/>
          </a:p>
          <a:p>
            <a:pPr indent="-228600" lvl="0" marL="228600" rtl="0" algn="l">
              <a:lnSpc>
                <a:spcPct val="90000"/>
              </a:lnSpc>
              <a:spcBef>
                <a:spcPts val="1000"/>
              </a:spcBef>
              <a:spcAft>
                <a:spcPts val="0"/>
              </a:spcAft>
              <a:buClr>
                <a:srgbClr val="EDEDED"/>
              </a:buClr>
              <a:buSzPct val="100000"/>
              <a:buChar char="•"/>
            </a:pPr>
            <a:r>
              <a:rPr lang="en-US"/>
              <a:t>High latency i.e. There is a huge delay in the transfer of data between two sleeping nodes.</a:t>
            </a:r>
            <a:endParaRPr/>
          </a:p>
          <a:p>
            <a:pPr indent="-90804" lvl="0" marL="228600" rtl="0" algn="l">
              <a:lnSpc>
                <a:spcPct val="90000"/>
              </a:lnSpc>
              <a:spcBef>
                <a:spcPts val="1000"/>
              </a:spcBef>
              <a:spcAft>
                <a:spcPts val="0"/>
              </a:spcAft>
              <a:buClr>
                <a:srgbClr val="EDEDED"/>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Types of MANETS</a:t>
            </a:r>
            <a:endParaRPr/>
          </a:p>
        </p:txBody>
      </p:sp>
      <p:sp>
        <p:nvSpPr>
          <p:cNvPr id="175" name="Google Shape;175;p7"/>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EDEDED"/>
              </a:buClr>
              <a:buSzPct val="100000"/>
              <a:buChar char="•"/>
            </a:pPr>
            <a:r>
              <a:rPr b="1" lang="en-US"/>
              <a:t>Vehicular Ad hoc Network (VANETs) –</a:t>
            </a:r>
            <a:r>
              <a:rPr lang="en-US"/>
              <a:t> </a:t>
            </a:r>
            <a:br>
              <a:rPr lang="en-US"/>
            </a:br>
            <a:r>
              <a:rPr lang="en-US"/>
              <a:t>Enable effective communication with another vehicle or with the roadside equipments. Intelligent vehicular ad hoc networks(InVANETs) deals with another vehicle or with roadside equipments. </a:t>
            </a:r>
            <a:br>
              <a:rPr lang="en-US"/>
            </a:br>
            <a:r>
              <a:rPr lang="en-US"/>
              <a:t> </a:t>
            </a:r>
            <a:endParaRPr/>
          </a:p>
          <a:p>
            <a:pPr indent="-228600" lvl="0" marL="228600" rtl="0" algn="l">
              <a:lnSpc>
                <a:spcPct val="90000"/>
              </a:lnSpc>
              <a:spcBef>
                <a:spcPts val="1000"/>
              </a:spcBef>
              <a:spcAft>
                <a:spcPts val="0"/>
              </a:spcAft>
              <a:buClr>
                <a:srgbClr val="EDEDED"/>
              </a:buClr>
              <a:buSzPct val="100000"/>
              <a:buChar char="•"/>
            </a:pPr>
            <a:r>
              <a:rPr b="1" lang="en-US"/>
              <a:t>Smart Phone Ad hoc Network (SPANC) –</a:t>
            </a:r>
            <a:r>
              <a:rPr lang="en-US"/>
              <a:t> </a:t>
            </a:r>
            <a:br>
              <a:rPr lang="en-US"/>
            </a:br>
            <a:r>
              <a:rPr lang="en-US"/>
              <a:t>To create peer-to-peer networks without relying on cellular carrier networks, wireless access points, or traditional network infrastructure. Here peers can join or leave the network without destroying it. </a:t>
            </a:r>
            <a:br>
              <a:rPr lang="en-US"/>
            </a:br>
            <a:r>
              <a:rPr lang="en-US"/>
              <a:t> </a:t>
            </a:r>
            <a:endParaRPr/>
          </a:p>
          <a:p>
            <a:pPr indent="-228600" lvl="0" marL="228600" rtl="0" algn="l">
              <a:lnSpc>
                <a:spcPct val="90000"/>
              </a:lnSpc>
              <a:spcBef>
                <a:spcPts val="1000"/>
              </a:spcBef>
              <a:spcAft>
                <a:spcPts val="0"/>
              </a:spcAft>
              <a:buClr>
                <a:srgbClr val="EDEDED"/>
              </a:buClr>
              <a:buSzPct val="100000"/>
              <a:buChar char="•"/>
            </a:pPr>
            <a:r>
              <a:rPr b="1" lang="en-US"/>
              <a:t>Internet based Mobile Ad hoc Network (iMANETs) –</a:t>
            </a:r>
            <a:r>
              <a:rPr lang="en-US"/>
              <a:t> </a:t>
            </a:r>
            <a:br>
              <a:rPr lang="en-US"/>
            </a:br>
            <a:r>
              <a:rPr lang="en-US"/>
              <a:t>It supports internet protocols such as TCP/UDP and IP. To link mobile nodes and establish routes distributed and automatically. </a:t>
            </a:r>
            <a:br>
              <a:rPr lang="en-US"/>
            </a:br>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Types of MANETS</a:t>
            </a:r>
            <a:endParaRPr/>
          </a:p>
        </p:txBody>
      </p:sp>
      <p:sp>
        <p:nvSpPr>
          <p:cNvPr id="181" name="Google Shape;181;p8"/>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EDEDED"/>
              </a:buClr>
              <a:buSzPct val="100000"/>
              <a:buChar char="•"/>
            </a:pPr>
            <a:r>
              <a:rPr b="1" lang="en-US"/>
              <a:t>Hub-Spoke MANET:</a:t>
            </a:r>
            <a:r>
              <a:rPr lang="en-US"/>
              <a:t> </a:t>
            </a:r>
            <a:br>
              <a:rPr lang="en-US"/>
            </a:br>
            <a:r>
              <a:rPr lang="en-US"/>
              <a:t>Multiple sub MANET’s may be connected in hub-spoke VPN to create a geographically distributed MANET. Normal Ad-hoc routing algorithm does not apply directly. </a:t>
            </a:r>
            <a:br>
              <a:rPr lang="en-US"/>
            </a:br>
            <a:r>
              <a:rPr lang="en-US"/>
              <a:t> </a:t>
            </a:r>
            <a:endParaRPr/>
          </a:p>
          <a:p>
            <a:pPr indent="-228600" lvl="0" marL="228600" rtl="0" algn="l">
              <a:lnSpc>
                <a:spcPct val="90000"/>
              </a:lnSpc>
              <a:spcBef>
                <a:spcPts val="1000"/>
              </a:spcBef>
              <a:spcAft>
                <a:spcPts val="0"/>
              </a:spcAft>
              <a:buClr>
                <a:srgbClr val="EDEDED"/>
              </a:buClr>
              <a:buSzPct val="100000"/>
              <a:buChar char="•"/>
            </a:pPr>
            <a:r>
              <a:rPr b="1" lang="en-US"/>
              <a:t>Military or Tactical MANETs –</a:t>
            </a:r>
            <a:r>
              <a:rPr lang="en-US"/>
              <a:t> </a:t>
            </a:r>
            <a:br>
              <a:rPr lang="en-US"/>
            </a:br>
            <a:r>
              <a:rPr lang="en-US"/>
              <a:t>This is used by the military units. Emphasis on data rate, real-time demand, fast re-routing during mobility, security, radio range, etc. </a:t>
            </a:r>
            <a:br>
              <a:rPr lang="en-US"/>
            </a:br>
            <a:r>
              <a:rPr lang="en-US"/>
              <a:t> </a:t>
            </a:r>
            <a:endParaRPr/>
          </a:p>
          <a:p>
            <a:pPr indent="-228600" lvl="0" marL="228600" rtl="0" algn="l">
              <a:lnSpc>
                <a:spcPct val="90000"/>
              </a:lnSpc>
              <a:spcBef>
                <a:spcPts val="1000"/>
              </a:spcBef>
              <a:spcAft>
                <a:spcPts val="0"/>
              </a:spcAft>
              <a:buClr>
                <a:srgbClr val="EDEDED"/>
              </a:buClr>
              <a:buSzPct val="100000"/>
              <a:buChar char="•"/>
            </a:pPr>
            <a:r>
              <a:rPr b="1" lang="en-US"/>
              <a:t>Flying Ad hoc Network (FANETs) –</a:t>
            </a:r>
            <a:r>
              <a:rPr lang="en-US"/>
              <a:t> </a:t>
            </a:r>
            <a:br>
              <a:rPr lang="en-US"/>
            </a:br>
            <a:r>
              <a:rPr lang="en-US"/>
              <a:t>This is composed of unmanned aerial vehicles (commonly known as drones). Provides links to remote areas and mobility. </a:t>
            </a:r>
            <a:endParaRPr/>
          </a:p>
          <a:p>
            <a:pPr indent="-64135" lvl="0" marL="228600" rtl="0" algn="l">
              <a:lnSpc>
                <a:spcPct val="90000"/>
              </a:lnSpc>
              <a:spcBef>
                <a:spcPts val="1000"/>
              </a:spcBef>
              <a:spcAft>
                <a:spcPts val="0"/>
              </a:spcAft>
              <a:buClr>
                <a:srgbClr val="EDEDED"/>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DEDED"/>
              </a:buClr>
              <a:buSzPts val="5400"/>
              <a:buFont typeface="Corbel"/>
              <a:buNone/>
            </a:pPr>
            <a:r>
              <a:rPr lang="en-US"/>
              <a:t>VANET</a:t>
            </a:r>
            <a:endParaRPr/>
          </a:p>
        </p:txBody>
      </p:sp>
      <p:pic>
        <p:nvPicPr>
          <p:cNvPr id="187" name="Google Shape;187;p9"/>
          <p:cNvPicPr preferRelativeResize="0"/>
          <p:nvPr>
            <p:ph idx="1" type="body"/>
          </p:nvPr>
        </p:nvPicPr>
        <p:blipFill rotWithShape="1">
          <a:blip r:embed="rId3">
            <a:alphaModFix/>
          </a:blip>
          <a:srcRect b="0" l="0" r="0" t="0"/>
          <a:stretch/>
        </p:blipFill>
        <p:spPr>
          <a:xfrm>
            <a:off x="4367813" y="733671"/>
            <a:ext cx="6047815" cy="5642905"/>
          </a:xfrm>
          <a:prstGeom prst="rect">
            <a:avLst/>
          </a:prstGeom>
          <a:noFill/>
          <a:ln>
            <a:noFill/>
          </a:ln>
        </p:spPr>
      </p:pic>
      <p:sp>
        <p:nvSpPr>
          <p:cNvPr id="188" name="Google Shape;188;p9"/>
          <p:cNvSpPr txBox="1"/>
          <p:nvPr/>
        </p:nvSpPr>
        <p:spPr>
          <a:xfrm>
            <a:off x="532660" y="1846555"/>
            <a:ext cx="3604334"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orbel"/>
                <a:ea typeface="Corbel"/>
                <a:cs typeface="Corbel"/>
                <a:sym typeface="Corbel"/>
              </a:rPr>
              <a:t>The mobile domain consists of two parts: the vehicle domain and the mobile device domain. </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orbel"/>
                <a:ea typeface="Corbel"/>
                <a:cs typeface="Corbel"/>
                <a:sym typeface="Corbel"/>
              </a:rPr>
              <a:t>The vehicle domain comprises all kinds of vehicles such as cars and buses. </a:t>
            </a:r>
            <a:endParaRPr/>
          </a:p>
          <a:p>
            <a:pPr indent="-285750" lvl="0" marL="2857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Corbel"/>
                <a:ea typeface="Corbel"/>
                <a:cs typeface="Corbel"/>
                <a:sym typeface="Corbel"/>
              </a:rPr>
              <a:t>The mobile device domain comprises all kinds of portable devices like personal navigation devices and smartphones.</a:t>
            </a:r>
            <a:endParaRPr b="0" i="0" sz="2000" u="none" cap="none" strike="noStrike">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2022-09-12T04:11:05Z</dcterms:created>
  <dc:creator>preeti</dc:creator>
</cp:coreProperties>
</file>