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gif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92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1" r:id="rId25"/>
    <p:sldId id="279" r:id="rId26"/>
    <p:sldId id="282" r:id="rId27"/>
    <p:sldId id="283" r:id="rId28"/>
    <p:sldId id="284" r:id="rId29"/>
    <p:sldId id="285" r:id="rId30"/>
    <p:sldId id="281" r:id="rId31"/>
    <p:sldId id="280" r:id="rId32"/>
    <p:sldId id="286" r:id="rId33"/>
    <p:sldId id="287" r:id="rId34"/>
    <p:sldId id="288" r:id="rId35"/>
    <p:sldId id="289" r:id="rId3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22EF-1F2B-4B0A-9339-9A9577DD136C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FB8C-662A-408B-B5CD-52526E9D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258" y="2493963"/>
            <a:ext cx="9144000" cy="100035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CRYSTALLOGRAPHY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3457" y="6247266"/>
            <a:ext cx="9144000" cy="447448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Aarti Sharma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0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24139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smallest unit that carries a full description of the entire lattice.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translational vectors a, b and c lie along the crystallographic axes.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intercepts a, b and c defines the dimensions of the unit cell and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primitives.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axial lengths (a, b and c) and inter-axial angles are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known as the basic of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 unit cell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if the volume in space contains only one lattice point or atoms only at the corner of the unit cell.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two or more lattice points per unit cell, then it is called non-primitive unit cell.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of the unit cell is given as (a × b). 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8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5229" cy="777875"/>
          </a:xfrm>
        </p:spPr>
        <p:txBody>
          <a:bodyPr/>
          <a:lstStyle/>
          <a:p>
            <a:r>
              <a:rPr lang="en-US" dirty="0" err="1" smtClean="0"/>
              <a:t>Bravais</a:t>
            </a:r>
            <a:r>
              <a:rPr lang="en-US" dirty="0" smtClean="0"/>
              <a:t> 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8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Bravais</a:t>
            </a:r>
            <a:r>
              <a:rPr lang="en-US" sz="1800" dirty="0" smtClean="0"/>
              <a:t> showed that there are only fourteen different ways of arranging identical points in three-dimensional space, satisfying the condition of periodicity, so that they are in every way equivalent in their surroundings. These </a:t>
            </a:r>
            <a:r>
              <a:rPr lang="en-US" sz="1800" b="1" dirty="0" smtClean="0"/>
              <a:t>fourteen types </a:t>
            </a:r>
            <a:r>
              <a:rPr lang="en-US" sz="1800" dirty="0" smtClean="0"/>
              <a:t>of arrangements are called the </a:t>
            </a:r>
            <a:r>
              <a:rPr lang="en-US" sz="1800" b="1" dirty="0" smtClean="0"/>
              <a:t>space lattices </a:t>
            </a:r>
            <a:r>
              <a:rPr lang="en-US" sz="1800" dirty="0" smtClean="0"/>
              <a:t>or </a:t>
            </a:r>
            <a:r>
              <a:rPr lang="en-US" sz="1800" b="1" dirty="0" err="1" smtClean="0"/>
              <a:t>bravais</a:t>
            </a:r>
            <a:r>
              <a:rPr lang="en-US" sz="1800" b="1" dirty="0" smtClean="0"/>
              <a:t> lattices</a:t>
            </a:r>
            <a:r>
              <a:rPr lang="en-US" sz="1800" dirty="0" smtClean="0"/>
              <a:t>. There are seven primitive cells and seven non-primitive cells. </a:t>
            </a:r>
          </a:p>
          <a:p>
            <a:r>
              <a:rPr lang="en-US" sz="1800" dirty="0" smtClean="0"/>
              <a:t>With 14 types of lattices and on the basis of primitive cell, crystals are grouped into 7 systems.</a:t>
            </a:r>
          </a:p>
          <a:p>
            <a:pPr lvl="1"/>
            <a:r>
              <a:rPr lang="en-US" sz="1800" dirty="0" smtClean="0"/>
              <a:t>Cubic </a:t>
            </a:r>
          </a:p>
          <a:p>
            <a:pPr lvl="1"/>
            <a:r>
              <a:rPr lang="en-US" sz="1800" dirty="0" smtClean="0"/>
              <a:t>Tetragonal</a:t>
            </a:r>
          </a:p>
          <a:p>
            <a:pPr lvl="1"/>
            <a:r>
              <a:rPr lang="en-US" sz="1800" dirty="0" smtClean="0"/>
              <a:t>Orthorhombic</a:t>
            </a:r>
          </a:p>
          <a:p>
            <a:pPr lvl="1"/>
            <a:r>
              <a:rPr lang="en-US" sz="1800" dirty="0" smtClean="0"/>
              <a:t>Monoclinic</a:t>
            </a:r>
          </a:p>
          <a:p>
            <a:pPr lvl="1"/>
            <a:r>
              <a:rPr lang="en-US" sz="1800" dirty="0" smtClean="0"/>
              <a:t>Triclinic</a:t>
            </a:r>
          </a:p>
          <a:p>
            <a:pPr lvl="1"/>
            <a:r>
              <a:rPr lang="en-US" sz="1800" dirty="0" smtClean="0"/>
              <a:t>Hexagonal</a:t>
            </a:r>
          </a:p>
          <a:p>
            <a:pPr lvl="1"/>
            <a:r>
              <a:rPr lang="en-US" sz="1800" dirty="0" smtClean="0"/>
              <a:t>Rhombohedral (trigonal)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4360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06610"/>
              </p:ext>
            </p:extLst>
          </p:nvPr>
        </p:nvGraphicFramePr>
        <p:xfrm>
          <a:off x="932544" y="105954"/>
          <a:ext cx="10464799" cy="672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34">
                  <a:extLst>
                    <a:ext uri="{9D8B030D-6E8A-4147-A177-3AD203B41FA5}">
                      <a16:colId xmlns:a16="http://schemas.microsoft.com/office/drawing/2014/main" val="108881444"/>
                    </a:ext>
                  </a:extLst>
                </a:gridCol>
                <a:gridCol w="2004805">
                  <a:extLst>
                    <a:ext uri="{9D8B030D-6E8A-4147-A177-3AD203B41FA5}">
                      <a16:colId xmlns:a16="http://schemas.microsoft.com/office/drawing/2014/main" val="2974516462"/>
                    </a:ext>
                  </a:extLst>
                </a:gridCol>
                <a:gridCol w="2701417">
                  <a:extLst>
                    <a:ext uri="{9D8B030D-6E8A-4147-A177-3AD203B41FA5}">
                      <a16:colId xmlns:a16="http://schemas.microsoft.com/office/drawing/2014/main" val="1328470022"/>
                    </a:ext>
                  </a:extLst>
                </a:gridCol>
                <a:gridCol w="3654242">
                  <a:extLst>
                    <a:ext uri="{9D8B030D-6E8A-4147-A177-3AD203B41FA5}">
                      <a16:colId xmlns:a16="http://schemas.microsoft.com/office/drawing/2014/main" val="370708511"/>
                    </a:ext>
                  </a:extLst>
                </a:gridCol>
                <a:gridCol w="885101">
                  <a:extLst>
                    <a:ext uri="{9D8B030D-6E8A-4147-A177-3AD203B41FA5}">
                      <a16:colId xmlns:a16="http://schemas.microsoft.com/office/drawing/2014/main" val="1735230721"/>
                    </a:ext>
                  </a:extLst>
                </a:gridCol>
              </a:tblGrid>
              <a:tr h="32493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Bravais</a:t>
                      </a:r>
                      <a:r>
                        <a:rPr lang="en-US" sz="1600" dirty="0" smtClean="0"/>
                        <a:t> Lattices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Crystal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Unit cell axes</a:t>
                      </a:r>
                      <a:r>
                        <a:rPr lang="en-US" sz="1600" baseline="0" dirty="0" smtClean="0"/>
                        <a:t> and angles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Types of </a:t>
                      </a:r>
                      <a:r>
                        <a:rPr lang="en-US" sz="1600" dirty="0" err="1" smtClean="0"/>
                        <a:t>bravais</a:t>
                      </a:r>
                      <a:r>
                        <a:rPr lang="en-US" sz="1600" dirty="0" smtClean="0"/>
                        <a:t> lattices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28371"/>
                  </a:ext>
                </a:extLst>
              </a:tr>
              <a:tr h="7337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Cubic System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α</a:t>
                      </a:r>
                      <a:r>
                        <a:rPr lang="en-US" sz="1600" dirty="0" smtClean="0"/>
                        <a:t>= 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dirty="0" smtClean="0"/>
                        <a:t>= </a:t>
                      </a:r>
                      <a:r>
                        <a:rPr lang="el-GR" sz="1600" dirty="0" smtClean="0"/>
                        <a:t>γ</a:t>
                      </a:r>
                      <a:r>
                        <a:rPr lang="en-US" sz="1600" dirty="0" smtClean="0"/>
                        <a:t> = 90</a:t>
                      </a:r>
                      <a:r>
                        <a:rPr lang="en-US" sz="1600" baseline="30000" dirty="0" smtClean="0"/>
                        <a:t>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a= b= c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Simple cubic 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Body Centered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Face-Centered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087"/>
                  </a:ext>
                </a:extLst>
              </a:tr>
              <a:tr h="7337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Tetragonal system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α</a:t>
                      </a:r>
                      <a:r>
                        <a:rPr lang="en-US" sz="1600" dirty="0" smtClean="0"/>
                        <a:t>= 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dirty="0" smtClean="0"/>
                        <a:t>= </a:t>
                      </a:r>
                      <a:r>
                        <a:rPr lang="el-GR" sz="1600" dirty="0" smtClean="0"/>
                        <a:t>γ</a:t>
                      </a:r>
                      <a:r>
                        <a:rPr lang="en-US" sz="1600" dirty="0" smtClean="0"/>
                        <a:t> = 90</a:t>
                      </a:r>
                      <a:r>
                        <a:rPr lang="en-US" sz="1600" baseline="30000" dirty="0" smtClean="0"/>
                        <a:t>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 = b ≠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Simple tetragonal lattice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Body-centered Tetragonal</a:t>
                      </a:r>
                      <a:r>
                        <a:rPr lang="en-US" sz="1600" baseline="0" dirty="0" smtClean="0"/>
                        <a:t> lattices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31728"/>
                  </a:ext>
                </a:extLst>
              </a:tr>
              <a:tr h="9511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Orthorhombic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α</a:t>
                      </a:r>
                      <a:r>
                        <a:rPr lang="en-US" sz="1600" dirty="0" smtClean="0"/>
                        <a:t>= 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dirty="0" smtClean="0"/>
                        <a:t>= </a:t>
                      </a:r>
                      <a:r>
                        <a:rPr lang="el-GR" sz="1600" dirty="0" smtClean="0"/>
                        <a:t>γ</a:t>
                      </a:r>
                      <a:r>
                        <a:rPr lang="en-US" sz="1600" dirty="0" smtClean="0"/>
                        <a:t> = 90</a:t>
                      </a:r>
                      <a:r>
                        <a:rPr lang="en-US" sz="1600" baseline="30000" dirty="0" smtClean="0"/>
                        <a:t>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 ≠ b ≠ c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Simple Orthorhombic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lattice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Base-centered Orthorhombic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Body-</a:t>
                      </a:r>
                      <a:r>
                        <a:rPr lang="en-US" sz="1600" baseline="0" dirty="0" smtClean="0"/>
                        <a:t>c</a:t>
                      </a:r>
                      <a:r>
                        <a:rPr lang="en-US" sz="1600" dirty="0" smtClean="0"/>
                        <a:t>entered Orthorhombic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Face-</a:t>
                      </a:r>
                      <a:r>
                        <a:rPr lang="en-US" sz="1600" baseline="0" dirty="0" smtClean="0"/>
                        <a:t>c</a:t>
                      </a:r>
                      <a:r>
                        <a:rPr lang="en-US" sz="1600" dirty="0" smtClean="0"/>
                        <a:t>entered Orthorhombic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04932"/>
                  </a:ext>
                </a:extLst>
              </a:tr>
              <a:tr h="4818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Monoclinic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α</a:t>
                      </a:r>
                      <a:r>
                        <a:rPr lang="en-US" sz="1600" dirty="0" smtClean="0"/>
                        <a:t> = </a:t>
                      </a:r>
                      <a:r>
                        <a:rPr lang="el-GR" sz="1600" dirty="0" smtClean="0"/>
                        <a:t>γ</a:t>
                      </a:r>
                      <a:r>
                        <a:rPr lang="en-US" sz="1600" dirty="0" smtClean="0"/>
                        <a:t> = 90</a:t>
                      </a:r>
                      <a:r>
                        <a:rPr lang="en-US" sz="1600" baseline="30000" dirty="0" smtClean="0"/>
                        <a:t>o </a:t>
                      </a:r>
                      <a:r>
                        <a:rPr lang="en-US" sz="1600" baseline="0" dirty="0" smtClean="0"/>
                        <a:t>≠ </a:t>
                      </a:r>
                      <a:r>
                        <a:rPr lang="el-GR" sz="1600" dirty="0" smtClean="0"/>
                        <a:t>β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 ≠ b ≠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Simple Monoclinic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lattice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Base-centered Monoclinic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9197"/>
                  </a:ext>
                </a:extLst>
              </a:tr>
              <a:tr h="5667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Triclinic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dirty="0" smtClean="0"/>
                        <a:t>α</a:t>
                      </a:r>
                      <a:r>
                        <a:rPr lang="en-US" sz="1600" baseline="0" dirty="0" smtClean="0"/>
                        <a:t>≠</a:t>
                      </a:r>
                      <a:r>
                        <a:rPr lang="en-US" sz="1600" dirty="0" smtClean="0"/>
                        <a:t> 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baseline="0" dirty="0" smtClean="0"/>
                        <a:t>≠</a:t>
                      </a:r>
                      <a:r>
                        <a:rPr lang="en-US" sz="1600" dirty="0" smtClean="0"/>
                        <a:t> </a:t>
                      </a:r>
                      <a:r>
                        <a:rPr lang="el-GR" sz="1600" dirty="0" smtClean="0"/>
                        <a:t>γ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 ≠ b ≠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Simple Triclinic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lattice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25079"/>
                  </a:ext>
                </a:extLst>
              </a:tr>
              <a:tr h="5754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Rhombhohedral</a:t>
                      </a:r>
                      <a:r>
                        <a:rPr lang="en-US" sz="1600" dirty="0" smtClean="0"/>
                        <a:t> or trigonal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α</a:t>
                      </a:r>
                      <a:r>
                        <a:rPr lang="en-US" sz="1600" dirty="0" smtClean="0"/>
                        <a:t> = 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dirty="0" smtClean="0"/>
                        <a:t>= </a:t>
                      </a:r>
                      <a:r>
                        <a:rPr lang="el-GR" sz="1600" dirty="0" smtClean="0"/>
                        <a:t>γ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≠</a:t>
                      </a:r>
                      <a:r>
                        <a:rPr lang="en-US" sz="1600" dirty="0" smtClean="0"/>
                        <a:t> 90</a:t>
                      </a:r>
                      <a:r>
                        <a:rPr lang="en-US" sz="1600" baseline="30000" dirty="0" smtClean="0"/>
                        <a:t>o </a:t>
                      </a:r>
                      <a:r>
                        <a:rPr lang="en-US" sz="1600" baseline="0" dirty="0" smtClean="0"/>
                        <a:t>&lt; 120</a:t>
                      </a:r>
                      <a:r>
                        <a:rPr lang="en-US" sz="1600" baseline="30000" dirty="0" smtClean="0"/>
                        <a:t>o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a= b=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Simple </a:t>
                      </a:r>
                      <a:r>
                        <a:rPr lang="en-US" sz="1600" dirty="0" err="1" smtClean="0"/>
                        <a:t>Rhombhohedral</a:t>
                      </a:r>
                      <a:r>
                        <a:rPr lang="en-US" sz="1600" dirty="0" smtClean="0"/>
                        <a:t> or trigonal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lattice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10143"/>
                  </a:ext>
                </a:extLst>
              </a:tr>
              <a:tr h="806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Hexagonal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α</a:t>
                      </a:r>
                      <a:r>
                        <a:rPr lang="en-US" sz="1600" dirty="0" smtClean="0"/>
                        <a:t> = 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dirty="0" smtClean="0"/>
                        <a:t> = 90</a:t>
                      </a:r>
                      <a:r>
                        <a:rPr lang="en-US" sz="1600" baseline="30000" dirty="0" smtClean="0"/>
                        <a:t>o </a:t>
                      </a:r>
                      <a:r>
                        <a:rPr lang="en-US" sz="1600" baseline="0" dirty="0" smtClean="0"/>
                        <a:t>and </a:t>
                      </a:r>
                      <a:r>
                        <a:rPr lang="el-GR" sz="1600" dirty="0" smtClean="0"/>
                        <a:t>γ</a:t>
                      </a:r>
                      <a:r>
                        <a:rPr lang="en-US" sz="1600" dirty="0" smtClean="0"/>
                        <a:t> =</a:t>
                      </a:r>
                      <a:r>
                        <a:rPr lang="en-US" sz="1600" baseline="0" dirty="0" smtClean="0"/>
                        <a:t> 120</a:t>
                      </a:r>
                      <a:r>
                        <a:rPr lang="en-US" sz="1600" baseline="30000" dirty="0" smtClean="0"/>
                        <a:t>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 = b ≠ c</a:t>
                      </a:r>
                      <a:endParaRPr lang="en-US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Simple hexagonal lattice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3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18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90" y="94567"/>
            <a:ext cx="7527963" cy="66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7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Parameters of a cubic Lattice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unit cell is characterized by a set of characteristics namely,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Volume, effective number of atoms, atomic packing fraction and density.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223612"/>
            <a:ext cx="9067800" cy="5710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cubic cell (SC)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1596"/>
            <a:ext cx="3178629" cy="16686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Unit cell volume: </a:t>
            </a:r>
          </a:p>
          <a:p>
            <a:r>
              <a:rPr lang="en-US" dirty="0" smtClean="0"/>
              <a:t>a = b = c, all the edges are of equal length of a. Therefore, volume is </a:t>
            </a:r>
          </a:p>
          <a:p>
            <a:r>
              <a:rPr lang="en-US" dirty="0" smtClean="0"/>
              <a:t>V= a</a:t>
            </a:r>
            <a:r>
              <a:rPr lang="en-US" baseline="30000" dirty="0" smtClean="0"/>
              <a:t>3</a:t>
            </a:r>
          </a:p>
          <a:p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704116" y="345168"/>
                <a:ext cx="5170716" cy="30729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Effective number of atoms per unit cell</a:t>
                </a:r>
              </a:p>
              <a:p>
                <a:r>
                  <a:rPr lang="en-US" dirty="0" smtClean="0"/>
                  <a:t>Z = Z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F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 = Number of body centered atoms,</a:t>
                </a:r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F</a:t>
                </a:r>
                <a:r>
                  <a:rPr lang="en-US" dirty="0" smtClean="0"/>
                  <a:t> = Number of face centered atoms,</a:t>
                </a:r>
              </a:p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= Number of corner atoms. </a:t>
                </a:r>
              </a:p>
              <a:p>
                <a:endParaRPr lang="en-US" dirty="0"/>
              </a:p>
              <a:p>
                <a:r>
                  <a:rPr lang="en-US" dirty="0" smtClean="0"/>
                  <a:t>Z =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= 1 atom/unit cell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16" y="345168"/>
                <a:ext cx="5170716" cy="3072946"/>
              </a:xfrm>
              <a:prstGeom prst="rect">
                <a:avLst/>
              </a:prstGeom>
              <a:blipFill>
                <a:blip r:embed="rId2"/>
                <a:stretch>
                  <a:fillRect l="-1415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24542" y="3905924"/>
            <a:ext cx="5279574" cy="255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Coordination number, CN:</a:t>
            </a:r>
          </a:p>
          <a:p>
            <a:r>
              <a:rPr lang="en-US" sz="2200" dirty="0" smtClean="0"/>
              <a:t>The coordination number of an atom in a crystal is the number of nearest neighbor atoms. It signifies the tightness of the packing of atoms in the crystal.</a:t>
            </a:r>
          </a:p>
          <a:p>
            <a:r>
              <a:rPr lang="en-US" sz="2200" dirty="0" smtClean="0"/>
              <a:t>The coordination number is 6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9542" y="3909101"/>
            <a:ext cx="5279574" cy="255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Atomic radius, r</a:t>
            </a:r>
          </a:p>
          <a:p>
            <a:r>
              <a:rPr lang="en-US" sz="2200" dirty="0" smtClean="0"/>
              <a:t>In SC cell </a:t>
            </a:r>
          </a:p>
          <a:p>
            <a:r>
              <a:rPr lang="en-US" sz="2200" dirty="0" smtClean="0"/>
              <a:t>Relationship between the apparent size of the atom and the edge of the unit cell.</a:t>
            </a:r>
          </a:p>
          <a:p>
            <a:r>
              <a:rPr lang="en-US" sz="2200" dirty="0" smtClean="0"/>
              <a:t>2r = a ; R = a/2</a:t>
            </a:r>
          </a:p>
        </p:txBody>
      </p:sp>
    </p:spTree>
    <p:extLst>
      <p:ext uri="{BB962C8B-B14F-4D97-AF65-F5344CB8AC3E}">
        <p14:creationId xmlns:p14="http://schemas.microsoft.com/office/powerpoint/2010/main" val="7000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514" y="551996"/>
                <a:ext cx="6912429" cy="560931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Atomic Packing Fraction:</a:t>
                </a:r>
              </a:p>
              <a:p>
                <a:r>
                  <a:rPr lang="en-US" sz="1800" dirty="0" smtClean="0"/>
                  <a:t>The fraction of space occupied by atoms in a unit cell is known as the atomic packing fraction. </a:t>
                </a:r>
              </a:p>
              <a:p>
                <a:r>
                  <a:rPr lang="en-US" sz="1800" dirty="0" smtClean="0"/>
                  <a:t>It is define as the ratio of the volume of effective number of atoms in the unit cell to the total volume of the unit cell. </a:t>
                </a:r>
              </a:p>
              <a:p>
                <a:r>
                  <a:rPr lang="en-US" sz="1800" dirty="0" smtClean="0"/>
                  <a:t>Radius of the atom = r </a:t>
                </a:r>
              </a:p>
              <a:p>
                <a:r>
                  <a:rPr lang="en-US" sz="1800" dirty="0" smtClean="0"/>
                  <a:t>Volume of the atom (sphere)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Century Schoolbook" panose="02040604050505020304" pitchFamily="18" charset="0"/>
                  </a:rPr>
                  <a:t>r</a:t>
                </a:r>
                <a:r>
                  <a:rPr lang="en-US" sz="1800" baseline="30000" dirty="0" smtClean="0">
                    <a:latin typeface="Century Schoolbook" panose="02040604050505020304" pitchFamily="18" charset="0"/>
                  </a:rPr>
                  <a:t>3</a:t>
                </a:r>
              </a:p>
              <a:p>
                <a:r>
                  <a:rPr lang="en-US" sz="1800" dirty="0" smtClean="0">
                    <a:latin typeface="Century Schoolbook" panose="02040604050505020304" pitchFamily="18" charset="0"/>
                  </a:rPr>
                  <a:t>We know that r = a/2</a:t>
                </a:r>
              </a:p>
              <a:p>
                <a:r>
                  <a:rPr lang="en-US" sz="1800" dirty="0" smtClean="0">
                    <a:latin typeface="Century Schoolbook" panose="02040604050505020304" pitchFamily="18" charset="0"/>
                  </a:rPr>
                  <a:t>Therefore</a:t>
                </a:r>
                <a:r>
                  <a:rPr lang="en-US" sz="1800" baseline="30000" dirty="0" smtClean="0">
                    <a:latin typeface="Century Schoolbook" panose="02040604050505020304" pitchFamily="18" charset="0"/>
                  </a:rPr>
                  <a:t> </a:t>
                </a:r>
                <a:r>
                  <a:rPr lang="en-US" sz="1800" dirty="0"/>
                  <a:t>Volume of the atom </a:t>
                </a:r>
                <a:r>
                  <a:rPr lang="en-US" sz="18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Century Schoolbook" panose="02040604050505020304" pitchFamily="18" charset="0"/>
                  </a:rPr>
                  <a:t>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baseline="68000" dirty="0" smtClean="0">
                    <a:latin typeface="Century Schoolbook" panose="02040604050505020304" pitchFamily="18" charset="0"/>
                  </a:rPr>
                  <a:t>3</a:t>
                </a:r>
                <a:r>
                  <a:rPr lang="en-US" sz="1800" dirty="0" smtClean="0">
                    <a:latin typeface="Century Schoolbook" panose="020406040505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baseline="30000" dirty="0" smtClean="0">
                  <a:latin typeface="Century Schoolbook" panose="02040604050505020304" pitchFamily="18" charset="0"/>
                </a:endParaRPr>
              </a:p>
              <a:p>
                <a:r>
                  <a:rPr lang="en-US" sz="1800" dirty="0" smtClean="0">
                    <a:latin typeface="Century Schoolbook" panose="02040604050505020304" pitchFamily="18" charset="0"/>
                  </a:rPr>
                  <a:t>Volume of the unit cell = a</a:t>
                </a:r>
                <a:r>
                  <a:rPr lang="en-US" sz="1800" baseline="30000" dirty="0" smtClean="0">
                    <a:latin typeface="Century Schoolbook" panose="02040604050505020304" pitchFamily="18" charset="0"/>
                  </a:rPr>
                  <a:t>3 </a:t>
                </a:r>
              </a:p>
              <a:p>
                <a:endParaRPr lang="en-US" sz="1800" baseline="30000" dirty="0">
                  <a:latin typeface="Century Schoolbook" panose="02040604050505020304" pitchFamily="18" charset="0"/>
                </a:endParaRPr>
              </a:p>
              <a:p>
                <a:endParaRPr lang="en-US" sz="1800" baseline="30000" dirty="0"/>
              </a:p>
              <a:p>
                <a:r>
                  <a:rPr lang="en-US" sz="1800" dirty="0" smtClean="0"/>
                  <a:t> APF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the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volume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effective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number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atoms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volume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the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unit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cell</m:t>
                        </m:r>
                      </m:den>
                    </m:f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dirty="0" smtClean="0"/>
                  <a:t> =  0.52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4" y="551996"/>
                <a:ext cx="6912429" cy="5609317"/>
              </a:xfrm>
              <a:blipFill>
                <a:blip r:embed="rId2"/>
                <a:stretch>
                  <a:fillRect l="-529" t="-1087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141029" y="551995"/>
                <a:ext cx="4811486" cy="5609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Percentage void space:</a:t>
                </a:r>
              </a:p>
              <a:p>
                <a:r>
                  <a:rPr lang="en-US" sz="1800" dirty="0" smtClean="0"/>
                  <a:t>The void space in the unit cell is the vacant space left unutilized in the cell. I t is often expressed as 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% Void space = (1 – AFP) × 100 = (1- 0.52) </a:t>
                </a:r>
                <a:r>
                  <a:rPr lang="en-US" sz="1800" dirty="0"/>
                  <a:t>× 100 </a:t>
                </a:r>
                <a:endParaRPr lang="en-US" sz="1800" dirty="0" smtClean="0"/>
              </a:p>
              <a:p>
                <a:r>
                  <a:rPr lang="en-US" sz="1800" dirty="0"/>
                  <a:t>  </a:t>
                </a:r>
                <a:r>
                  <a:rPr lang="en-US" sz="1800" dirty="0" smtClean="0"/>
                  <a:t>                      = 48%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Density of SC crystal, </a:t>
                </a:r>
                <a:r>
                  <a:rPr lang="el-GR" sz="1800" dirty="0" smtClean="0"/>
                  <a:t>ρ</a:t>
                </a:r>
                <a:r>
                  <a:rPr lang="en-US" sz="1800" dirty="0" smtClean="0"/>
                  <a:t>,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𝑍𝑊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W is the mass of each atom, which is given by </a:t>
                </a:r>
              </a:p>
              <a:p>
                <a:r>
                  <a:rPr lang="en-US" sz="1800" dirty="0" smtClean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𝑀𝑜𝑙𝑒𝑐𝑢𝑙𝑎𝑟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𝐴𝑣𝑜𝑔𝑟𝑎𝑑𝑟𝑜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The density of the cubic crystal is given by </a:t>
                </a:r>
              </a:p>
              <a:p>
                <a:r>
                  <a:rPr lang="el-GR" sz="1800" dirty="0" smtClean="0"/>
                  <a:t>ρ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For SC, Z=1 </a:t>
                </a:r>
              </a:p>
              <a:p>
                <a:r>
                  <a:rPr lang="en-US" sz="1800" dirty="0" smtClean="0"/>
                  <a:t>Hence, </a:t>
                </a:r>
                <a:r>
                  <a:rPr lang="el-GR" sz="1800" dirty="0"/>
                  <a:t>ρ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 baseline="30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29" y="551995"/>
                <a:ext cx="4811486" cy="5609317"/>
              </a:xfrm>
              <a:prstGeom prst="rect">
                <a:avLst/>
              </a:prstGeom>
              <a:blipFill>
                <a:blip r:embed="rId3"/>
                <a:stretch>
                  <a:fillRect l="-633" t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12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223612"/>
            <a:ext cx="9067800" cy="571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Body centered cubic cell (BCC)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1596"/>
            <a:ext cx="3178629" cy="16686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Unit cell volume: </a:t>
            </a:r>
          </a:p>
          <a:p>
            <a:r>
              <a:rPr lang="en-US" dirty="0" smtClean="0"/>
              <a:t>a = b = c, all the edges are of equal length of a. Therefore, volume is </a:t>
            </a:r>
          </a:p>
          <a:p>
            <a:r>
              <a:rPr lang="en-US" dirty="0" smtClean="0"/>
              <a:t>V= a</a:t>
            </a:r>
            <a:r>
              <a:rPr lang="en-US" baseline="30000" dirty="0" smtClean="0"/>
              <a:t>3</a:t>
            </a:r>
          </a:p>
          <a:p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07630" y="459467"/>
                <a:ext cx="5170716" cy="30729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Effective number of atoms per unit cell</a:t>
                </a:r>
              </a:p>
              <a:p>
                <a:r>
                  <a:rPr lang="en-US" dirty="0" smtClean="0"/>
                  <a:t>Z = Z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F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 = Number of body centered atoms,</a:t>
                </a:r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F</a:t>
                </a:r>
                <a:r>
                  <a:rPr lang="en-US" dirty="0" smtClean="0"/>
                  <a:t> = Number of face centered atoms,</a:t>
                </a:r>
              </a:p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= Number of corner atoms. </a:t>
                </a:r>
              </a:p>
              <a:p>
                <a:endParaRPr lang="en-US" dirty="0"/>
              </a:p>
              <a:p>
                <a:r>
                  <a:rPr lang="en-US" dirty="0" smtClean="0"/>
                  <a:t>Z 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= 2 atom/unit cell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630" y="459467"/>
                <a:ext cx="5170716" cy="3072946"/>
              </a:xfrm>
              <a:prstGeom prst="rect">
                <a:avLst/>
              </a:prstGeom>
              <a:blipFill>
                <a:blip r:embed="rId2"/>
                <a:stretch>
                  <a:fillRect l="-1415" t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484562"/>
            <a:ext cx="5279574" cy="255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Coordination number, CN:</a:t>
            </a:r>
          </a:p>
          <a:p>
            <a:r>
              <a:rPr lang="en-US" sz="2200" dirty="0" smtClean="0"/>
              <a:t>The coordination number is 8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9542" y="3909101"/>
            <a:ext cx="5279574" cy="255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FF0000"/>
                </a:solidFill>
              </a:rPr>
              <a:t>Atomic radius, r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In SC cell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Relationship between the apparent size of the atom and the edge of the unit cell.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2r = a ; r = a/2</a:t>
            </a:r>
          </a:p>
        </p:txBody>
      </p:sp>
    </p:spTree>
    <p:extLst>
      <p:ext uri="{BB962C8B-B14F-4D97-AF65-F5344CB8AC3E}">
        <p14:creationId xmlns:p14="http://schemas.microsoft.com/office/powerpoint/2010/main" val="123630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514" y="551996"/>
                <a:ext cx="6912429" cy="560931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Atomic Packing Fraction:</a:t>
                </a:r>
              </a:p>
              <a:p>
                <a:r>
                  <a:rPr lang="en-US" sz="1800" dirty="0" smtClean="0"/>
                  <a:t>For BCC</a:t>
                </a:r>
              </a:p>
              <a:p>
                <a:r>
                  <a:rPr lang="en-US" sz="1800" dirty="0" smtClean="0"/>
                  <a:t>Z= 2</a:t>
                </a:r>
              </a:p>
              <a:p>
                <a:r>
                  <a:rPr lang="en-US" sz="1800" dirty="0" smtClean="0"/>
                  <a:t>Radius of the atom,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Volume of the atom (sphere)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Century Schoolbook" panose="02040604050505020304" pitchFamily="18" charset="0"/>
                  </a:rPr>
                  <a:t>r</a:t>
                </a:r>
                <a:r>
                  <a:rPr lang="en-US" sz="1800" baseline="30000" dirty="0" smtClean="0">
                    <a:latin typeface="Century Schoolbook" panose="02040604050505020304" pitchFamily="18" charset="0"/>
                  </a:rPr>
                  <a:t>3</a:t>
                </a:r>
                <a:endParaRPr lang="en-US" sz="1800" dirty="0" smtClean="0">
                  <a:latin typeface="Century Schoolbook" panose="02040604050505020304" pitchFamily="18" charset="0"/>
                </a:endParaRPr>
              </a:p>
              <a:p>
                <a:r>
                  <a:rPr lang="en-US" sz="1800" dirty="0" smtClean="0">
                    <a:latin typeface="Century Schoolbook" panose="02040604050505020304" pitchFamily="18" charset="0"/>
                  </a:rPr>
                  <a:t>Volume of the unit cell, V = a</a:t>
                </a:r>
                <a:r>
                  <a:rPr lang="en-US" sz="1800" baseline="30000" dirty="0" smtClean="0">
                    <a:latin typeface="Century Schoolbook" panose="02040604050505020304" pitchFamily="18" charset="0"/>
                  </a:rPr>
                  <a:t>3 </a:t>
                </a:r>
                <a:r>
                  <a:rPr lang="en-US" sz="1800" dirty="0" smtClean="0">
                    <a:latin typeface="Century Schoolbook" panose="02040604050505020304" pitchFamily="18" charset="0"/>
                  </a:rPr>
                  <a:t>=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baseline="30000" dirty="0" smtClean="0">
                    <a:latin typeface="Century Schoolbook" panose="02040604050505020304" pitchFamily="18" charset="0"/>
                  </a:rPr>
                  <a:t> </a:t>
                </a:r>
                <a:r>
                  <a:rPr lang="en-US" sz="1800" dirty="0" smtClean="0">
                    <a:latin typeface="Century Schoolbook" panose="02040604050505020304" pitchFamily="18" charset="0"/>
                  </a:rPr>
                  <a:t>)</a:t>
                </a:r>
                <a:r>
                  <a:rPr lang="en-US" sz="1800" baseline="64000" dirty="0" smtClean="0">
                    <a:latin typeface="Century Schoolbook" panose="02040604050505020304" pitchFamily="18" charset="0"/>
                  </a:rPr>
                  <a:t>3 </a:t>
                </a:r>
                <a:r>
                  <a:rPr lang="en-US" sz="1800" dirty="0" smtClean="0">
                    <a:latin typeface="Century Schoolbook" panose="02040604050505020304" pitchFamily="18" charset="0"/>
                  </a:rPr>
                  <a:t>= </a:t>
                </a:r>
              </a:p>
              <a:p>
                <a:endParaRPr lang="en-US" sz="1800" baseline="30000" dirty="0" smtClean="0">
                  <a:latin typeface="Century Schoolbook" panose="02040604050505020304" pitchFamily="18" charset="0"/>
                </a:endParaRPr>
              </a:p>
              <a:p>
                <a:endParaRPr lang="en-US" sz="1800" baseline="30000" dirty="0">
                  <a:latin typeface="Century Schoolbook" panose="02040604050505020304" pitchFamily="18" charset="0"/>
                </a:endParaRPr>
              </a:p>
              <a:p>
                <a:endParaRPr lang="en-US" sz="1800" baseline="30000" dirty="0"/>
              </a:p>
              <a:p>
                <a:r>
                  <a:rPr lang="en-US" sz="1800" dirty="0" smtClean="0"/>
                  <a:t> APF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the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volume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effective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number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atoms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volume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the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unit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cell</m:t>
                        </m:r>
                      </m:den>
                    </m:f>
                  </m:oMath>
                </a14:m>
                <a:r>
                  <a:rPr lang="en-US" sz="18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 × 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1800" dirty="0">
                                <a:latin typeface="Century Schoolbook" panose="02040604050505020304" pitchFamily="18" charset="0"/>
                              </a:rPr>
                              <m:t>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Century Schoolbook" panose="020406040505050203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 smtClean="0"/>
                  <a:t> = 0.68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4" y="551996"/>
                <a:ext cx="6912429" cy="5609317"/>
              </a:xfrm>
              <a:blipFill>
                <a:blip r:embed="rId2"/>
                <a:stretch>
                  <a:fillRect l="-529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141029" y="551995"/>
                <a:ext cx="4811486" cy="5609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Percentage void space:</a:t>
                </a:r>
              </a:p>
              <a:p>
                <a:r>
                  <a:rPr lang="en-US" sz="1800" dirty="0" smtClean="0"/>
                  <a:t>% Void space = (1 – AFP) × 100 = (1- 0.68) </a:t>
                </a:r>
                <a:r>
                  <a:rPr lang="en-US" sz="1800" dirty="0"/>
                  <a:t>× 100 </a:t>
                </a:r>
                <a:endParaRPr lang="en-US" sz="1800" dirty="0" smtClean="0"/>
              </a:p>
              <a:p>
                <a:r>
                  <a:rPr lang="en-US" sz="1800" dirty="0"/>
                  <a:t>  </a:t>
                </a:r>
                <a:r>
                  <a:rPr lang="en-US" sz="1800" dirty="0" smtClean="0"/>
                  <a:t>                      = 32%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Density of BCC crystal, </a:t>
                </a:r>
                <a:r>
                  <a:rPr lang="el-GR" sz="1800" dirty="0" smtClean="0"/>
                  <a:t>ρ</a:t>
                </a:r>
                <a:r>
                  <a:rPr lang="en-US" sz="1800" dirty="0" smtClean="0"/>
                  <a:t>,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𝑍𝑊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W is the mass of each atom, which is given by </a:t>
                </a:r>
              </a:p>
              <a:p>
                <a:r>
                  <a:rPr lang="en-US" sz="1800" dirty="0" smtClean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𝑀𝑜𝑙𝑒𝑐𝑢𝑙𝑎𝑟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𝐴𝑣𝑜𝑔𝑟𝑎𝑑𝑟𝑜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The density of the cubic crystal is given by </a:t>
                </a:r>
              </a:p>
              <a:p>
                <a:r>
                  <a:rPr lang="el-GR" sz="1800" dirty="0" smtClean="0"/>
                  <a:t>ρ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For BCC, Z=2 </a:t>
                </a:r>
              </a:p>
              <a:p>
                <a:r>
                  <a:rPr lang="en-US" sz="1800" dirty="0" smtClean="0"/>
                  <a:t>Hence, </a:t>
                </a:r>
                <a:r>
                  <a:rPr lang="el-GR" sz="1800" dirty="0"/>
                  <a:t>ρ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 baseline="30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29" y="551995"/>
                <a:ext cx="4811486" cy="5609317"/>
              </a:xfrm>
              <a:prstGeom prst="rect">
                <a:avLst/>
              </a:prstGeom>
              <a:blipFill>
                <a:blip r:embed="rId3"/>
                <a:stretch>
                  <a:fillRect l="-759" t="-1087" r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85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223612"/>
            <a:ext cx="9067800" cy="571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Face centered cubic cell (FCC)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1596"/>
            <a:ext cx="3178629" cy="16686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Unit cell volume: </a:t>
            </a:r>
          </a:p>
          <a:p>
            <a:r>
              <a:rPr lang="en-US" dirty="0" smtClean="0"/>
              <a:t>a = b = c, all the edges are of equal length of a. Therefore, volume is </a:t>
            </a:r>
          </a:p>
          <a:p>
            <a:r>
              <a:rPr lang="en-US" dirty="0" smtClean="0"/>
              <a:t>V= a</a:t>
            </a:r>
            <a:r>
              <a:rPr lang="en-US" baseline="30000" dirty="0" smtClean="0"/>
              <a:t>3</a:t>
            </a:r>
          </a:p>
          <a:p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607630" y="459467"/>
                <a:ext cx="5170716" cy="30729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Effective number of atoms per unit cell</a:t>
                </a:r>
              </a:p>
              <a:p>
                <a:r>
                  <a:rPr lang="en-US" dirty="0" smtClean="0"/>
                  <a:t>Z = Z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F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 = Number of body centered atoms,</a:t>
                </a:r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F</a:t>
                </a:r>
                <a:r>
                  <a:rPr lang="en-US" dirty="0" smtClean="0"/>
                  <a:t> = Number of face centered atoms,</a:t>
                </a:r>
              </a:p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c</a:t>
                </a:r>
                <a:r>
                  <a:rPr lang="en-US" dirty="0" smtClean="0"/>
                  <a:t>= Number of corner atoms. </a:t>
                </a:r>
              </a:p>
              <a:p>
                <a:endParaRPr lang="en-US" dirty="0"/>
              </a:p>
              <a:p>
                <a:r>
                  <a:rPr lang="en-US" dirty="0" smtClean="0"/>
                  <a:t>Z 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dirty="0"/>
                  <a:t>4</a:t>
                </a:r>
                <a:r>
                  <a:rPr lang="en-US" dirty="0" smtClean="0"/>
                  <a:t> atom/unit cell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630" y="459467"/>
                <a:ext cx="5170716" cy="3072946"/>
              </a:xfrm>
              <a:prstGeom prst="rect">
                <a:avLst/>
              </a:prstGeom>
              <a:blipFill>
                <a:blip r:embed="rId2"/>
                <a:stretch>
                  <a:fillRect l="-1415" t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484562"/>
            <a:ext cx="5279574" cy="255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Coordination number, CN:</a:t>
            </a:r>
          </a:p>
          <a:p>
            <a:r>
              <a:rPr lang="en-US" sz="2200" dirty="0" smtClean="0"/>
              <a:t>The coordination number is 12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39542" y="3909101"/>
            <a:ext cx="5279574" cy="2553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FF0000"/>
                </a:solidFill>
              </a:rPr>
              <a:t>Atomic radius, r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In SC cell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Relationship between the apparent size of the atom and the edge of the unit cell.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2r = a ; r = a/2</a:t>
            </a:r>
          </a:p>
        </p:txBody>
      </p:sp>
    </p:spTree>
    <p:extLst>
      <p:ext uri="{BB962C8B-B14F-4D97-AF65-F5344CB8AC3E}">
        <p14:creationId xmlns:p14="http://schemas.microsoft.com/office/powerpoint/2010/main" val="25980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838200"/>
            <a:ext cx="10874828" cy="5338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solid consist of atoms or clusters of atoms arranged in close proximity.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significance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solids and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properties are closely related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 of arrangement of atoms within the solid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CRYSTALLOGRAPHY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is the study of crystals.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definition is “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Crystallography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experimental science of determining the arrangement of atoms in crystalline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solids”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9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7824" y="551996"/>
                <a:ext cx="6912429" cy="560931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Atomic Packing Fraction:</a:t>
                </a:r>
              </a:p>
              <a:p>
                <a:r>
                  <a:rPr lang="en-US" sz="1800" dirty="0" smtClean="0"/>
                  <a:t>For FCC</a:t>
                </a:r>
              </a:p>
              <a:p>
                <a:r>
                  <a:rPr lang="en-US" sz="1800" dirty="0" smtClean="0"/>
                  <a:t>Z= 4</a:t>
                </a:r>
              </a:p>
              <a:p>
                <a:r>
                  <a:rPr lang="en-US" sz="1800" dirty="0" smtClean="0"/>
                  <a:t>Radius of the atom,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Volume of the atom (sphere)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Century Schoolbook" panose="02040604050505020304" pitchFamily="18" charset="0"/>
                  </a:rPr>
                  <a:t>r</a:t>
                </a:r>
                <a:r>
                  <a:rPr lang="en-US" sz="1800" baseline="30000" dirty="0" smtClean="0">
                    <a:latin typeface="Century Schoolbook" panose="02040604050505020304" pitchFamily="18" charset="0"/>
                  </a:rPr>
                  <a:t>3</a:t>
                </a:r>
                <a:endParaRPr lang="en-US" sz="1800" dirty="0" smtClean="0">
                  <a:latin typeface="Century Schoolbook" panose="02040604050505020304" pitchFamily="18" charset="0"/>
                </a:endParaRPr>
              </a:p>
              <a:p>
                <a:r>
                  <a:rPr lang="en-US" sz="1800" dirty="0" smtClean="0">
                    <a:latin typeface="Century Schoolbook" panose="02040604050505020304" pitchFamily="18" charset="0"/>
                  </a:rPr>
                  <a:t>Volume of the unit cell, V = a</a:t>
                </a:r>
                <a:r>
                  <a:rPr lang="en-US" sz="1800" baseline="30000" dirty="0" smtClean="0">
                    <a:latin typeface="Century Schoolbook" panose="02040604050505020304" pitchFamily="18" charset="0"/>
                  </a:rPr>
                  <a:t>3 </a:t>
                </a:r>
                <a:r>
                  <a:rPr lang="en-US" sz="1800" dirty="0" smtClean="0">
                    <a:latin typeface="Century Schoolbook" panose="02040604050505020304" pitchFamily="18" charset="0"/>
                  </a:rPr>
                  <a:t>= 16√2 r</a:t>
                </a:r>
                <a:r>
                  <a:rPr lang="en-US" sz="1800" baseline="64000" dirty="0" smtClean="0">
                    <a:latin typeface="Century Schoolbook" panose="02040604050505020304" pitchFamily="18" charset="0"/>
                  </a:rPr>
                  <a:t>3</a:t>
                </a:r>
                <a:endParaRPr lang="en-US" sz="1800" dirty="0" smtClean="0">
                  <a:latin typeface="Century Schoolbook" panose="02040604050505020304" pitchFamily="18" charset="0"/>
                </a:endParaRPr>
              </a:p>
              <a:p>
                <a:endParaRPr lang="en-US" sz="1800" baseline="30000" dirty="0" smtClean="0">
                  <a:latin typeface="Century Schoolbook" panose="02040604050505020304" pitchFamily="18" charset="0"/>
                </a:endParaRPr>
              </a:p>
              <a:p>
                <a:endParaRPr lang="en-US" sz="1800" baseline="30000" dirty="0">
                  <a:latin typeface="Century Schoolbook" panose="02040604050505020304" pitchFamily="18" charset="0"/>
                </a:endParaRPr>
              </a:p>
              <a:p>
                <a:endParaRPr lang="en-US" sz="1800" baseline="30000" dirty="0"/>
              </a:p>
              <a:p>
                <a:r>
                  <a:rPr lang="en-US" sz="1800" dirty="0" smtClean="0"/>
                  <a:t> APF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the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volume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effective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number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atoms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volume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the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unit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cell</m:t>
                        </m:r>
                      </m:den>
                    </m:f>
                  </m:oMath>
                </a14:m>
                <a:r>
                  <a:rPr lang="en-US" sz="18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4 × 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1800" dirty="0">
                                <a:latin typeface="Century Schoolbook" panose="02040604050505020304" pitchFamily="18" charset="0"/>
                              </a:rPr>
                              <m:t>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Century Schoolbook" panose="020406040505050203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  <m:sSup>
                          <m:sSup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 smtClean="0"/>
                  <a:t>0.74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4" y="551996"/>
                <a:ext cx="6912429" cy="5609317"/>
              </a:xfrm>
              <a:blipFill>
                <a:blip r:embed="rId2"/>
                <a:stretch>
                  <a:fillRect l="-529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141029" y="551995"/>
                <a:ext cx="4811486" cy="5609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Percentage void space:</a:t>
                </a:r>
              </a:p>
              <a:p>
                <a:r>
                  <a:rPr lang="en-US" sz="1800" dirty="0" smtClean="0"/>
                  <a:t>% Void space = (1 – AFP) × 100 = (1- 0.74) </a:t>
                </a:r>
                <a:r>
                  <a:rPr lang="en-US" sz="1800" dirty="0"/>
                  <a:t>× 100 </a:t>
                </a:r>
                <a:endParaRPr lang="en-US" sz="1800" dirty="0" smtClean="0"/>
              </a:p>
              <a:p>
                <a:r>
                  <a:rPr lang="en-US" sz="1800" dirty="0"/>
                  <a:t>  </a:t>
                </a:r>
                <a:r>
                  <a:rPr lang="en-US" sz="1800" dirty="0" smtClean="0"/>
                  <a:t>                      = 26 %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Density of BCC crystal, </a:t>
                </a:r>
                <a:r>
                  <a:rPr lang="el-GR" sz="1800" dirty="0" smtClean="0"/>
                  <a:t>ρ</a:t>
                </a:r>
                <a:r>
                  <a:rPr lang="en-US" sz="1800" dirty="0" smtClean="0"/>
                  <a:t>,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𝑍𝑊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W is the mass of each atom, which is given by </a:t>
                </a:r>
              </a:p>
              <a:p>
                <a:r>
                  <a:rPr lang="en-US" sz="1800" dirty="0" smtClean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𝑀𝑜𝑙𝑒𝑐𝑢𝑙𝑎𝑟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𝐴𝑣𝑜𝑔𝑟𝑎𝑑𝑟𝑜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The density of the cubic crystal is given by </a:t>
                </a:r>
              </a:p>
              <a:p>
                <a:r>
                  <a:rPr lang="el-GR" sz="1800" dirty="0" smtClean="0"/>
                  <a:t>ρ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For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CC, Z=4 </a:t>
                </a:r>
              </a:p>
              <a:p>
                <a:r>
                  <a:rPr lang="en-US" sz="1800" dirty="0" smtClean="0"/>
                  <a:t>Hence, </a:t>
                </a:r>
                <a:r>
                  <a:rPr lang="el-GR" sz="1800" dirty="0"/>
                  <a:t>ρ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 baseline="30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29" y="551995"/>
                <a:ext cx="4811486" cy="5609317"/>
              </a:xfrm>
              <a:prstGeom prst="rect">
                <a:avLst/>
              </a:prstGeom>
              <a:blipFill>
                <a:blip r:embed="rId3"/>
                <a:stretch>
                  <a:fillRect l="-759" t="-1087" r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16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223612"/>
            <a:ext cx="9067800" cy="571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Hexagonal close packed (HCP)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3375691"/>
                <a:ext cx="7794978" cy="2915311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cell volume: </a:t>
                </a:r>
              </a:p>
              <a:p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of the hexagon ABCDEFG = 6 (area of ∆ ABC) = </a:t>
                </a:r>
                <a:r>
                  <a:rPr lang="es-E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(1/2a) (a sin 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s-ES" sz="19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200400" lvl="7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3a</a:t>
                </a:r>
                <a:r>
                  <a:rPr lang="es-ES" sz="19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es-E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</a:t>
                </a:r>
              </a:p>
              <a:p>
                <a:pPr marL="3200400" lvl="7" indent="0">
                  <a:buNone/>
                </a:pPr>
                <a:r>
                  <a:rPr lang="en-U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3a</a:t>
                </a:r>
                <a:r>
                  <a:rPr lang="es-ES" sz="19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900" i="1" smtClean="0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s-ES" sz="19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3200400" lvl="7" indent="0">
                  <a:buNone/>
                </a:pPr>
                <a:endParaRPr lang="es-E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hexagon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× (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9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28600" lvl="7">
                  <a:spcBef>
                    <a:spcPts val="1000"/>
                  </a:spcBef>
                </a:pPr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1900" i="1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s-ES" sz="19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s-ES" sz="1900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e>
                    </m:d>
                  </m:oMath>
                </a14:m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s-E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s-ES" sz="19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2 </m:t>
                    </m:r>
                  </m:oMath>
                </a14:m>
                <a:r>
                  <a:rPr lang="es-ES" sz="1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endParaRPr lang="es-E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7">
                  <a:spcBef>
                    <a:spcPts val="1000"/>
                  </a:spcBef>
                </a:pPr>
                <a:endParaRPr lang="es-E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3375691"/>
                <a:ext cx="7794978" cy="2915311"/>
              </a:xfrm>
              <a:blipFill>
                <a:blip r:embed="rId2"/>
                <a:stretch>
                  <a:fillRect l="-547" t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1" y="1096282"/>
                <a:ext cx="10570028" cy="32471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Effective number of atoms per unit cell</a:t>
                </a:r>
              </a:p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(2 base/cell)×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atom/corner)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×(6 corners/base) + (2 bases/cell)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atoms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base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)+3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atoms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cell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atom/unit cell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96282"/>
                <a:ext cx="10570028" cy="3247117"/>
              </a:xfrm>
              <a:prstGeom prst="rect">
                <a:avLst/>
              </a:prstGeom>
              <a:blipFill>
                <a:blip r:embed="rId3"/>
                <a:stretch>
                  <a:fillRect l="-346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511620" y="2719840"/>
            <a:ext cx="5279574" cy="747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Coordination number, CN:</a:t>
            </a:r>
          </a:p>
          <a:p>
            <a:r>
              <a:rPr lang="en-US" sz="2200" dirty="0" smtClean="0"/>
              <a:t>The coordination number is 12</a:t>
            </a:r>
            <a:endParaRPr lang="en-US" sz="2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31538" y="4402342"/>
            <a:ext cx="5279574" cy="86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FF0000"/>
                </a:solidFill>
              </a:rPr>
              <a:t>Atomic radius, r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2r = a ; r = a/2</a:t>
            </a:r>
          </a:p>
        </p:txBody>
      </p:sp>
    </p:spTree>
    <p:extLst>
      <p:ext uri="{BB962C8B-B14F-4D97-AF65-F5344CB8AC3E}">
        <p14:creationId xmlns:p14="http://schemas.microsoft.com/office/powerpoint/2010/main" val="216598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7824" y="551996"/>
                <a:ext cx="6912429" cy="286853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Atomic Packing Fraction:</a:t>
                </a:r>
              </a:p>
              <a:p>
                <a:r>
                  <a:rPr lang="en-US" sz="1800" dirty="0" smtClean="0"/>
                  <a:t>For HCP</a:t>
                </a:r>
              </a:p>
              <a:p>
                <a:r>
                  <a:rPr lang="en-US" sz="1800" dirty="0" smtClean="0"/>
                  <a:t>Z= 6</a:t>
                </a:r>
              </a:p>
              <a:p>
                <a:endParaRPr lang="en-US" sz="1800" baseline="30000" dirty="0">
                  <a:latin typeface="Century Schoolbook" panose="02040604050505020304" pitchFamily="18" charset="0"/>
                </a:endParaRPr>
              </a:p>
              <a:p>
                <a:endParaRPr lang="en-US" sz="1800" baseline="30000" dirty="0"/>
              </a:p>
              <a:p>
                <a:r>
                  <a:rPr lang="en-US" sz="1800" dirty="0" smtClean="0"/>
                  <a:t> APF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/>
                          <m:t>the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volume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effective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number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atoms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volume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of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the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unit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cell</m:t>
                        </m:r>
                      </m:den>
                    </m:f>
                  </m:oMath>
                </a14:m>
                <a:r>
                  <a:rPr lang="en-US" sz="18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4 × 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1800" dirty="0">
                                <a:latin typeface="Century Schoolbook" panose="02040604050505020304" pitchFamily="18" charset="0"/>
                              </a:rPr>
                              <m:t>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latin typeface="Century Schoolbook" panose="020406040505050203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√2(2</m:t>
                        </m:r>
                        <m:sSup>
                          <m:sSup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 smtClean="0"/>
                  <a:t>0.74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4" y="551996"/>
                <a:ext cx="6912429" cy="2868537"/>
              </a:xfrm>
              <a:blipFill>
                <a:blip r:embed="rId2"/>
                <a:stretch>
                  <a:fillRect l="-529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141029" y="551995"/>
                <a:ext cx="4811486" cy="5609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Percentage void space:</a:t>
                </a:r>
              </a:p>
              <a:p>
                <a:r>
                  <a:rPr lang="en-US" sz="1800" dirty="0" smtClean="0"/>
                  <a:t>% Void space = (1 – AFP) × 100 = (1- 0.74) </a:t>
                </a:r>
                <a:r>
                  <a:rPr lang="en-US" sz="1800" dirty="0"/>
                  <a:t>× 100 </a:t>
                </a:r>
                <a:endParaRPr lang="en-US" sz="1800" dirty="0" smtClean="0"/>
              </a:p>
              <a:p>
                <a:r>
                  <a:rPr lang="en-US" sz="1800" dirty="0"/>
                  <a:t>  </a:t>
                </a:r>
                <a:r>
                  <a:rPr lang="en-US" sz="1800" dirty="0" smtClean="0"/>
                  <a:t>                      = 26 %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Density of BCC crystal, </a:t>
                </a:r>
                <a:r>
                  <a:rPr lang="el-GR" sz="1800" dirty="0" smtClean="0"/>
                  <a:t>ρ</a:t>
                </a:r>
                <a:r>
                  <a:rPr lang="en-US" sz="1800" dirty="0" smtClean="0"/>
                  <a:t>,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𝑍𝑊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W is the mass of each atom, which is given by </a:t>
                </a:r>
              </a:p>
              <a:p>
                <a:r>
                  <a:rPr lang="en-US" sz="1800" dirty="0" smtClean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𝑀𝑜𝑙𝑒𝑐𝑢𝑙𝑎𝑟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𝐴𝑣𝑜𝑔𝑟𝑎𝑑𝑟𝑜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The density of the cubic crystal is given by </a:t>
                </a:r>
              </a:p>
              <a:p>
                <a:r>
                  <a:rPr lang="el-GR" sz="1800" dirty="0" smtClean="0"/>
                  <a:t>ρ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For HCP, Z=6 </a:t>
                </a:r>
              </a:p>
              <a:p>
                <a:r>
                  <a:rPr lang="en-US" sz="1800" dirty="0" smtClean="0"/>
                  <a:t>Hence, </a:t>
                </a:r>
                <a:r>
                  <a:rPr lang="el-GR" sz="1800" dirty="0"/>
                  <a:t>ρ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baseline="30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 baseline="30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29" y="551995"/>
                <a:ext cx="4811486" cy="5609317"/>
              </a:xfrm>
              <a:prstGeom prst="rect">
                <a:avLst/>
              </a:prstGeom>
              <a:blipFill>
                <a:blip r:embed="rId3"/>
                <a:stretch>
                  <a:fillRect l="-759" t="-1087" r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87823" y="3605641"/>
                <a:ext cx="6912429" cy="28685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Calculation for c/a ratio</a:t>
                </a:r>
              </a:p>
              <a:p>
                <a:r>
                  <a:rPr lang="en-US" sz="1800" dirty="0" smtClean="0">
                    <a:solidFill>
                      <a:srgbClr val="FF0000"/>
                    </a:solidFill>
                  </a:rPr>
                  <a:t>For HCP</a:t>
                </a:r>
              </a:p>
              <a:p>
                <a:r>
                  <a:rPr lang="en-US" sz="1800" dirty="0" smtClean="0">
                    <a:solidFill>
                      <a:srgbClr val="FF0000"/>
                    </a:solidFill>
                  </a:rPr>
                  <a:t>Z= 6</a:t>
                </a:r>
              </a:p>
              <a:p>
                <a:endParaRPr lang="en-US" sz="1800" baseline="30000" dirty="0">
                  <a:solidFill>
                    <a:srgbClr val="FF0000"/>
                  </a:solidFill>
                  <a:latin typeface="Century Schoolbook" panose="02040604050505020304" pitchFamily="18" charset="0"/>
                </a:endParaRPr>
              </a:p>
              <a:p>
                <a:endParaRPr lang="en-US" sz="1800" baseline="30000" dirty="0">
                  <a:solidFill>
                    <a:srgbClr val="FF0000"/>
                  </a:solidFill>
                </a:endParaRPr>
              </a:p>
              <a:p>
                <a:r>
                  <a:rPr lang="en-US" sz="1800" dirty="0" smtClean="0">
                    <a:solidFill>
                      <a:srgbClr val="FF0000"/>
                    </a:solidFill>
                  </a:rPr>
                  <a:t> APF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volume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effective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atoms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volume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unit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FF0000"/>
                            </a:solidFill>
                          </a:rPr>
                          <m:t>cell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 × </m:t>
                            </m:r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FF0000"/>
                                </a:solidFill>
                                <a:latin typeface="Century Schoolbook" panose="02040604050505020304" pitchFamily="18" charset="0"/>
                              </a:rPr>
                              <m:t></m:t>
                            </m:r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FF0000"/>
                                </a:solidFill>
                                <a:latin typeface="Century Schoolbook" panose="020406040505050203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√2(2</m:t>
                        </m:r>
                        <m:sSup>
                          <m:sSup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0.74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3" y="3605641"/>
                <a:ext cx="6912429" cy="2868537"/>
              </a:xfrm>
              <a:prstGeom prst="rect">
                <a:avLst/>
              </a:prstGeom>
              <a:blipFill>
                <a:blip r:embed="rId4"/>
                <a:stretch>
                  <a:fillRect l="-529" t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41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 of crystallographic direction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882"/>
            <a:ext cx="11157857" cy="49235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dealing with crystalline materials, it often becomes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 particular point within a unit cell,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crystallographic direction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crystallography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or indices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designate point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locations, directions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281691"/>
            <a:ext cx="9096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5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681"/>
            <a:ext cx="10515600" cy="63636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planes and Miller Indices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9" y="958861"/>
            <a:ext cx="11146971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for determining index values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handed coordinate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three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axes situated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one of the corners and coinciding with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in figure.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377616"/>
            <a:ext cx="3050721" cy="32928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0457" y="5801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unit cell with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 axes,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axial lengths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interaxial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angles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(α, β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γ).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8448" y="6078064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parameters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crystal structure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096000" y="5867400"/>
            <a:ext cx="609600" cy="75573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4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8" y="517526"/>
            <a:ext cx="10515600" cy="581932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Interplanar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spacing in a cubic Lattice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8" y="16144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this basis there are seven different possible combinations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α, β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which represents a distinct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seven crystal systems are cubic, tetragonal,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hexagonal, orthorhombic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rhombohedral, monoclinic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triclinic.</a:t>
            </a:r>
          </a:p>
        </p:txBody>
      </p:sp>
    </p:spTree>
    <p:extLst>
      <p:ext uri="{BB962C8B-B14F-4D97-AF65-F5344CB8AC3E}">
        <p14:creationId xmlns:p14="http://schemas.microsoft.com/office/powerpoint/2010/main" val="1884563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8" y="606425"/>
            <a:ext cx="7184572" cy="57508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of any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within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specified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coordinates as fractional multiples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lengths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in terms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specify the position of P in terms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coordinates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is some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length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x axis, r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fractional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axis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similarly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along Z axis.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 is designated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coordinates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r s with values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or equal to unity.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501106"/>
            <a:ext cx="3238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1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8" y="290739"/>
            <a:ext cx="1153885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crystallographic direction </a:t>
            </a:r>
            <a:r>
              <a:rPr lang="en-US" sz="2000" dirty="0"/>
              <a:t>is defined as a line between two points or </a:t>
            </a:r>
            <a:r>
              <a:rPr lang="en-US" sz="2000" dirty="0" smtClean="0"/>
              <a:t>a vector. The </a:t>
            </a:r>
            <a:r>
              <a:rPr lang="en-US" sz="2000" dirty="0"/>
              <a:t>following steps are utilized in the determination of the </a:t>
            </a:r>
            <a:r>
              <a:rPr lang="en-US" sz="2000" b="1" dirty="0" smtClean="0"/>
              <a:t>three directional </a:t>
            </a:r>
            <a:r>
              <a:rPr lang="en-US" sz="2000" b="1" dirty="0"/>
              <a:t>indices</a:t>
            </a:r>
            <a:r>
              <a:rPr lang="en-US" sz="2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vector of convenient length is positioned such that it passes </a:t>
            </a:r>
            <a:r>
              <a:rPr lang="en-US" sz="2000" dirty="0" smtClean="0"/>
              <a:t>through the </a:t>
            </a:r>
            <a:r>
              <a:rPr lang="en-US" sz="2000" b="1" dirty="0"/>
              <a:t>origin O </a:t>
            </a:r>
            <a:r>
              <a:rPr lang="en-US" sz="2000" dirty="0"/>
              <a:t>of the </a:t>
            </a:r>
            <a:r>
              <a:rPr lang="en-US" sz="2000" b="1" dirty="0"/>
              <a:t>coordinate system</a:t>
            </a:r>
            <a:r>
              <a:rPr lang="en-US" sz="2000" dirty="0"/>
              <a:t>. Any vector may be </a:t>
            </a:r>
            <a:r>
              <a:rPr lang="en-US" sz="2000" dirty="0" smtClean="0"/>
              <a:t>translated throughout </a:t>
            </a:r>
            <a:r>
              <a:rPr lang="en-US" sz="2000" dirty="0"/>
              <a:t>the </a:t>
            </a:r>
            <a:r>
              <a:rPr lang="en-US" sz="2000" b="1" dirty="0"/>
              <a:t>crystal lattice </a:t>
            </a:r>
            <a:r>
              <a:rPr lang="en-US" sz="2000" dirty="0"/>
              <a:t>without alteration, if parallelism </a:t>
            </a:r>
            <a:r>
              <a:rPr lang="en-US" sz="2000" dirty="0" smtClean="0"/>
              <a:t>is maintained.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length of the </a:t>
            </a:r>
            <a:r>
              <a:rPr lang="en-US" sz="2000" b="1" dirty="0"/>
              <a:t>vector projection </a:t>
            </a:r>
            <a:r>
              <a:rPr lang="en-US" sz="2000" dirty="0"/>
              <a:t>on each of the three axes </a:t>
            </a:r>
            <a:r>
              <a:rPr lang="en-US" sz="2000" dirty="0" smtClean="0"/>
              <a:t>is determined</a:t>
            </a:r>
            <a:r>
              <a:rPr lang="en-US" sz="2000" dirty="0"/>
              <a:t>; these are measured in terms of the </a:t>
            </a:r>
            <a:r>
              <a:rPr lang="en-US" sz="2000" b="1" dirty="0"/>
              <a:t>unit cell </a:t>
            </a:r>
            <a:r>
              <a:rPr lang="en-US" sz="2000" b="1" dirty="0" smtClean="0"/>
              <a:t>dimensions a, b</a:t>
            </a:r>
            <a:r>
              <a:rPr lang="en-US" sz="2000" b="1" dirty="0"/>
              <a:t>, and c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These </a:t>
            </a:r>
            <a:r>
              <a:rPr lang="en-US" sz="2000" dirty="0"/>
              <a:t>three numbers are multiplied or divided by a </a:t>
            </a:r>
            <a:r>
              <a:rPr lang="en-US" sz="2000" b="1" dirty="0"/>
              <a:t>common factor </a:t>
            </a:r>
            <a:r>
              <a:rPr lang="en-US" sz="2000" dirty="0" smtClean="0"/>
              <a:t>to reduce </a:t>
            </a:r>
            <a:r>
              <a:rPr lang="en-US" sz="2000" dirty="0"/>
              <a:t>them to the smallest integer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three indices, not separated by commas, are enclosed in </a:t>
            </a:r>
            <a:r>
              <a:rPr lang="en-US" sz="2000" b="1" dirty="0" smtClean="0"/>
              <a:t>square brackets</a:t>
            </a:r>
            <a:r>
              <a:rPr lang="en-US" sz="2000" b="1" dirty="0"/>
              <a:t>, </a:t>
            </a:r>
            <a:r>
              <a:rPr lang="en-US" sz="2000" dirty="0"/>
              <a:t>thus: </a:t>
            </a:r>
            <a:r>
              <a:rPr lang="en-US" sz="2000" b="1" dirty="0"/>
              <a:t>[</a:t>
            </a:r>
            <a:r>
              <a:rPr lang="en-US" sz="2000" b="1" i="1" dirty="0"/>
              <a:t>u v w</a:t>
            </a:r>
            <a:r>
              <a:rPr lang="en-US" sz="2000" b="1" dirty="0"/>
              <a:t>]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458"/>
            <a:ext cx="3189600" cy="2918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740" y="3861325"/>
            <a:ext cx="3189600" cy="2509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128" y="4296985"/>
            <a:ext cx="5753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3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a [110] direction within a cubic unit cell.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809750"/>
            <a:ext cx="9363075" cy="3238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1801" y="5626465"/>
            <a:ext cx="6727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index is negative, it’s also possible to translate the origin 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O’, in order to have the direction within the unit cell.</a:t>
            </a:r>
          </a:p>
        </p:txBody>
      </p:sp>
    </p:spTree>
    <p:extLst>
      <p:ext uri="{BB962C8B-B14F-4D97-AF65-F5344CB8AC3E}">
        <p14:creationId xmlns:p14="http://schemas.microsoft.com/office/powerpoint/2010/main" val="2812592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14" y="432254"/>
            <a:ext cx="10515600" cy="28116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crystal structures, several nonparallel directions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actually equivalent; this means that the spacing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atoms along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direction is the same. For example, in cubic crystal,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the following indices are equivalent: [100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100], [010], [010], [001]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[001]. As a convenience,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directions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together into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of directions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enclosed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angle brackets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&lt;100&gt;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483428"/>
            <a:ext cx="7696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solids </a:t>
            </a:r>
            <a:br>
              <a:rPr lang="en-US" sz="3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Solids are classified in three categories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crystals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Polycrystalline solids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Amorphous solids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0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2" y="867681"/>
            <a:ext cx="6934201" cy="54024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Crystallographic planes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specified by three Miller indices as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k 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employed in determination of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plane passes through the selected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either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parallel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must be constructed within the unit cell by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translation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 or a new origin O’ must be established at the corner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(b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62" y="692603"/>
            <a:ext cx="3448050" cy="299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43" y="3990975"/>
            <a:ext cx="3943350" cy="2867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01200" y="356892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319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31429" cy="5959475"/>
          </a:xfrm>
        </p:spPr>
        <p:txBody>
          <a:bodyPr>
            <a:noAutofit/>
          </a:bodyPr>
          <a:lstStyle/>
          <a:p>
            <a:r>
              <a:rPr lang="en-US" sz="2400" dirty="0"/>
              <a:t>At this point the </a:t>
            </a:r>
            <a:r>
              <a:rPr lang="en-US" sz="2400" b="1" dirty="0"/>
              <a:t>crystallographic plane </a:t>
            </a:r>
            <a:r>
              <a:rPr lang="en-US" sz="2400" dirty="0"/>
              <a:t>either intersects or parallels each of the three axes; the length of the planar intercept for each axis is determined in terms of the </a:t>
            </a:r>
            <a:r>
              <a:rPr lang="en-US" sz="2400" b="1" dirty="0"/>
              <a:t>lattice parameters 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b="1" dirty="0"/>
              <a:t>, </a:t>
            </a:r>
            <a:r>
              <a:rPr lang="en-US" sz="2400" dirty="0"/>
              <a:t>and </a:t>
            </a:r>
            <a:r>
              <a:rPr lang="en-US" sz="2400" i="1" dirty="0"/>
              <a:t>c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b="1" dirty="0"/>
              <a:t>reciprocals </a:t>
            </a:r>
            <a:r>
              <a:rPr lang="en-US" sz="2400" dirty="0"/>
              <a:t>of these numbers are taken. A plane that parallels an axis may be considered to have an infinite intercept</a:t>
            </a:r>
            <a:r>
              <a:rPr lang="en-US" sz="2400" b="1" dirty="0"/>
              <a:t>, </a:t>
            </a:r>
            <a:r>
              <a:rPr lang="en-US" sz="2400" dirty="0"/>
              <a:t>and</a:t>
            </a:r>
            <a:r>
              <a:rPr lang="en-US" sz="2400" b="1" dirty="0"/>
              <a:t>, </a:t>
            </a:r>
            <a:r>
              <a:rPr lang="en-US" sz="2400" dirty="0"/>
              <a:t>therefore</a:t>
            </a:r>
            <a:r>
              <a:rPr lang="en-US" sz="2400" b="1" dirty="0"/>
              <a:t>, </a:t>
            </a:r>
            <a:r>
              <a:rPr lang="en-US" sz="2400" dirty="0"/>
              <a:t>a zero index.</a:t>
            </a:r>
            <a:br>
              <a:rPr lang="en-US" sz="2400" dirty="0"/>
            </a:br>
            <a:r>
              <a:rPr lang="en-US" sz="2400" dirty="0"/>
              <a:t>If necessary, these three numbers are changed to the set of smallest integers by multiplication or division by a common factor.</a:t>
            </a:r>
            <a:br>
              <a:rPr lang="en-US" sz="2400" dirty="0"/>
            </a:br>
            <a:r>
              <a:rPr lang="en-US" sz="2400" dirty="0"/>
              <a:t>Finally</a:t>
            </a:r>
            <a:r>
              <a:rPr lang="en-US" sz="2400" b="1" dirty="0"/>
              <a:t>, </a:t>
            </a:r>
            <a:r>
              <a:rPr lang="en-US" sz="2400" dirty="0"/>
              <a:t>the integer indices, not separated by commas, are enclosed within </a:t>
            </a:r>
            <a:r>
              <a:rPr lang="en-US" sz="2400" b="1" dirty="0"/>
              <a:t>parentheses, </a:t>
            </a:r>
            <a:r>
              <a:rPr lang="en-US" sz="2400" dirty="0"/>
              <a:t>thus: </a:t>
            </a:r>
            <a:r>
              <a:rPr lang="en-US" sz="2400" b="1" dirty="0"/>
              <a:t>(</a:t>
            </a:r>
            <a:r>
              <a:rPr lang="en-US" sz="2400" b="1" i="1" dirty="0"/>
              <a:t>h k l</a:t>
            </a:r>
            <a:r>
              <a:rPr lang="en-US" sz="2400" b="1" dirty="0"/>
              <a:t>)</a:t>
            </a:r>
            <a:r>
              <a:rPr lang="en-US" sz="2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57" y="1262743"/>
            <a:ext cx="4485067" cy="2082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629" y="3633736"/>
            <a:ext cx="4921022" cy="17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4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725" y="1012371"/>
            <a:ext cx="9646262" cy="5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47750"/>
            <a:ext cx="9734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22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2" y="1255259"/>
            <a:ext cx="6410325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343" y="1176337"/>
            <a:ext cx="228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51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962025"/>
            <a:ext cx="96393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8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595538"/>
            <a:ext cx="11440885" cy="5271861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crystals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Atoms are arranged in a regular periodic pattern in three dimensions.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6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561070"/>
            <a:ext cx="10461171" cy="429532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lattice</a:t>
            </a:r>
            <a:endParaRPr lang="en-US" sz="3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538289"/>
            <a:ext cx="10918371" cy="51128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and periodic arrangement of atoms is the most important feature of crystals. The actual arrangement of atoms is called the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atoms or clusters of atoms in a crystal are represented by points that corresponds to their mean positions. Then we obtain a regular distribution of points in space. These points are called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points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sites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point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 locations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three-dimensional network of regularly arranged points is known as a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lattice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imaginary geometrical framework.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2" y="737052"/>
            <a:ext cx="10678887" cy="589234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lattice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an array of points in three dimensions in which every point has surroundings identical to that of every other point.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space lattice can be generated by successive translations of an initial point.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Lattice point satisfies the condition of periodicity.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 lattice is the skeleton upon which crystal structure is built by placing atoms on or near the lattice points.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2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786" y="4948011"/>
            <a:ext cx="2754085" cy="42953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1D, 2D, 3D lattices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www.researchgate.net/profile/Jeremy_Holt/publication/234852641/figure/fig6/AS:289434999246850@1446018089034/Examples-of-one-two-and-three-dimensional-lattices-and-their-lattice-vectors-The_W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719488"/>
            <a:ext cx="7170511" cy="277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63543" y="1876193"/>
            <a:ext cx="4332514" cy="2465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movement of repeating unit: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2D: two vectors which are non-collinear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3D: three vectors which are non-coplanar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Periodicity: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+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0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8" y="365125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28" y="982299"/>
            <a:ext cx="9535886" cy="235448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crystal structure is formed only when a group of atoms is identically attached to each lattice point.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 of atoms that is associated with every lattice point is called a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crystal structure is thus the result of two quantities: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Lattice + basis/Motif/Atoms → Crystal structure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5" name="Picture 11" descr="Image result for crystal structure lattice ba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60" y="3529358"/>
            <a:ext cx="6016625" cy="33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4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cell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cell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geometrical unit, which when repeated in space indefinitely, generates the space lattice.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n-lattice-structure-of-metals-unit-ce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1972" y="2703059"/>
            <a:ext cx="3048000" cy="3190875"/>
          </a:xfrm>
          <a:prstGeom prst="rect">
            <a:avLst/>
          </a:prstGeom>
        </p:spPr>
      </p:pic>
      <p:pic>
        <p:nvPicPr>
          <p:cNvPr id="3078" name="Picture 6" descr="Image result for unit c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61" y="3107418"/>
            <a:ext cx="4762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9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2132</Words>
  <Application>Microsoft Office PowerPoint</Application>
  <PresentationFormat>Widescreen</PresentationFormat>
  <Paragraphs>312</Paragraphs>
  <Slides>35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Century Schoolbook</vt:lpstr>
      <vt:lpstr>Times New Roman</vt:lpstr>
      <vt:lpstr>Office Theme</vt:lpstr>
      <vt:lpstr>CRYSTALLOGRAPHY</vt:lpstr>
      <vt:lpstr>PowerPoint Presentation</vt:lpstr>
      <vt:lpstr>Classification of solids  </vt:lpstr>
      <vt:lpstr>PowerPoint Presentation</vt:lpstr>
      <vt:lpstr>Space lattice</vt:lpstr>
      <vt:lpstr>PowerPoint Presentation</vt:lpstr>
      <vt:lpstr>1D, 2D, 3D lattices</vt:lpstr>
      <vt:lpstr>Crystal Structure</vt:lpstr>
      <vt:lpstr>Unit cell</vt:lpstr>
      <vt:lpstr>PowerPoint Presentation</vt:lpstr>
      <vt:lpstr>Bravais lattices</vt:lpstr>
      <vt:lpstr>PowerPoint Presentation</vt:lpstr>
      <vt:lpstr>PowerPoint Presentation</vt:lpstr>
      <vt:lpstr>Calculation of Parameters of a cubic Lattice</vt:lpstr>
      <vt:lpstr>Simple cubic cell (SC)</vt:lpstr>
      <vt:lpstr>PowerPoint Presentation</vt:lpstr>
      <vt:lpstr>Body centered cubic cell (BCC)</vt:lpstr>
      <vt:lpstr>PowerPoint Presentation</vt:lpstr>
      <vt:lpstr>Face centered cubic cell (FCC)</vt:lpstr>
      <vt:lpstr>PowerPoint Presentation</vt:lpstr>
      <vt:lpstr>Hexagonal close packed (HCP) Structure</vt:lpstr>
      <vt:lpstr>PowerPoint Presentation</vt:lpstr>
      <vt:lpstr>Indices of crystallographic direction</vt:lpstr>
      <vt:lpstr>Lattice planes and Miller Indices</vt:lpstr>
      <vt:lpstr>Interplanar spacing in a cubic Lattice</vt:lpstr>
      <vt:lpstr>PowerPoint Presentation</vt:lpstr>
      <vt:lpstr>PowerPoint Presentation</vt:lpstr>
      <vt:lpstr>Draw a [110] direction within a cubic unit cell.</vt:lpstr>
      <vt:lpstr>PowerPoint Presentation</vt:lpstr>
      <vt:lpstr>PowerPoint Presentation</vt:lpstr>
      <vt:lpstr>At this point the crystallographic plane either intersects or parallels each of the three axes; the length of the planar intercept for each axis is determined in terms of the lattice parameters a, b, and c. The reciprocals of these numbers are taken. A plane that parallels an axis may be considered to have an infinite intercept, and, therefore, a zero index. If necessary, these three numbers are changed to the set of smallest integers by multiplication or division by a common factor. Finally, the integer indices, not separated by commas, are enclosed within parentheses, thus: (h k l).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Crystallography</dc:title>
  <dc:creator>Aarti Sharma (Dr.)</dc:creator>
  <cp:lastModifiedBy>Aarti Sharma (Dr.)</cp:lastModifiedBy>
  <cp:revision>51</cp:revision>
  <cp:lastPrinted>2019-10-01T04:50:36Z</cp:lastPrinted>
  <dcterms:created xsi:type="dcterms:W3CDTF">2019-06-26T04:37:45Z</dcterms:created>
  <dcterms:modified xsi:type="dcterms:W3CDTF">2019-10-09T03:38:47Z</dcterms:modified>
</cp:coreProperties>
</file>