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3" r:id="rId8"/>
    <p:sldId id="262" r:id="rId9"/>
    <p:sldId id="265" r:id="rId10"/>
    <p:sldId id="267" r:id="rId11"/>
    <p:sldId id="270" r:id="rId12"/>
    <p:sldId id="272" r:id="rId13"/>
    <p:sldId id="273" r:id="rId14"/>
    <p:sldId id="274" r:id="rId15"/>
    <p:sldId id="275" r:id="rId16"/>
    <p:sldId id="283" r:id="rId17"/>
    <p:sldId id="282" r:id="rId18"/>
    <p:sldId id="278" r:id="rId19"/>
    <p:sldId id="279" r:id="rId20"/>
    <p:sldId id="284" r:id="rId21"/>
    <p:sldId id="285" r:id="rId22"/>
    <p:sldId id="287" r:id="rId23"/>
    <p:sldId id="288" r:id="rId24"/>
    <p:sldId id="289" r:id="rId25"/>
    <p:sldId id="291" r:id="rId26"/>
    <p:sldId id="292" r:id="rId27"/>
    <p:sldId id="293" r:id="rId28"/>
    <p:sldId id="294" r:id="rId29"/>
    <p:sldId id="295" r:id="rId30"/>
    <p:sldId id="304" r:id="rId31"/>
    <p:sldId id="269" r:id="rId32"/>
    <p:sldId id="297" r:id="rId33"/>
    <p:sldId id="302" r:id="rId34"/>
    <p:sldId id="305" r:id="rId35"/>
    <p:sldId id="306" r:id="rId36"/>
    <p:sldId id="307" r:id="rId37"/>
    <p:sldId id="308" r:id="rId38"/>
    <p:sldId id="309" r:id="rId39"/>
    <p:sldId id="311" r:id="rId40"/>
    <p:sldId id="312" r:id="rId41"/>
    <p:sldId id="313" r:id="rId42"/>
    <p:sldId id="314" r:id="rId43"/>
    <p:sldId id="315" r:id="rId44"/>
    <p:sldId id="316" r:id="rId45"/>
    <p:sldId id="3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951FB-90AE-4737-BA31-BC3040D38D9C}" type="doc">
      <dgm:prSet loTypeId="urn:microsoft.com/office/officeart/2009/3/layout/HorizontalOrganizationChart" loCatId="hierarchy" qsTypeId="urn:microsoft.com/office/officeart/2005/8/quickstyle/simple1" qsCatId="simple" csTypeId="urn:microsoft.com/office/officeart/2005/8/colors/colorful3" csCatId="colorful" phldr="1"/>
      <dgm:spPr/>
      <dgm:t>
        <a:bodyPr/>
        <a:lstStyle/>
        <a:p>
          <a:endParaRPr lang="en-US"/>
        </a:p>
      </dgm:t>
    </dgm:pt>
    <dgm:pt modelId="{B4C4F056-BE1C-480B-AB1C-2B182868C6DD}">
      <dgm:prSet phldrT="[Text]" custT="1"/>
      <dgm:spPr/>
      <dgm:t>
        <a:bodyPr/>
        <a:lstStyle/>
        <a:p>
          <a:r>
            <a:rPr lang="en-US" sz="2400" dirty="0" smtClean="0">
              <a:solidFill>
                <a:schemeClr val="tx1"/>
              </a:solidFill>
              <a:latin typeface="Times New Roman" panose="02020603050405020304" pitchFamily="18" charset="0"/>
              <a:cs typeface="Times New Roman" panose="02020603050405020304" pitchFamily="18" charset="0"/>
            </a:rPr>
            <a:t>Classification of Optical Fibers</a:t>
          </a:r>
          <a:endParaRPr lang="en-US" sz="2400" dirty="0">
            <a:solidFill>
              <a:schemeClr val="tx1"/>
            </a:solidFill>
            <a:latin typeface="Times New Roman" panose="02020603050405020304" pitchFamily="18" charset="0"/>
            <a:cs typeface="Times New Roman" panose="02020603050405020304" pitchFamily="18" charset="0"/>
          </a:endParaRPr>
        </a:p>
      </dgm:t>
    </dgm:pt>
    <dgm:pt modelId="{CC15160B-159D-4A55-9B2C-C8C5773BF825}" type="parTrans" cxnId="{6F19CEE3-2A27-4162-99CB-BC1FD8A039F7}">
      <dgm:prSet/>
      <dgm:spPr/>
      <dgm:t>
        <a:bodyPr/>
        <a:lstStyle/>
        <a:p>
          <a:endParaRPr lang="en-US"/>
        </a:p>
      </dgm:t>
    </dgm:pt>
    <dgm:pt modelId="{9BB23ACA-D3BC-4CB9-8BD6-C5C442FA41CA}" type="sibTrans" cxnId="{6F19CEE3-2A27-4162-99CB-BC1FD8A039F7}">
      <dgm:prSet/>
      <dgm:spPr/>
      <dgm:t>
        <a:bodyPr/>
        <a:lstStyle/>
        <a:p>
          <a:endParaRPr lang="en-US"/>
        </a:p>
      </dgm:t>
    </dgm:pt>
    <dgm:pt modelId="{201755F2-443B-441A-B298-3DE10E4F533D}">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On the basis of Refractive Index</a:t>
          </a:r>
          <a:endParaRPr lang="en-US" sz="1600" dirty="0">
            <a:solidFill>
              <a:schemeClr val="tx1"/>
            </a:solidFill>
            <a:latin typeface="Times New Roman" panose="02020603050405020304" pitchFamily="18" charset="0"/>
            <a:cs typeface="Times New Roman" panose="02020603050405020304" pitchFamily="18" charset="0"/>
          </a:endParaRPr>
        </a:p>
      </dgm:t>
    </dgm:pt>
    <dgm:pt modelId="{0176C87A-E373-4D71-B123-AF22AD7F4A93}" type="parTrans" cxnId="{B6E683C1-58F0-47F8-91A4-18858FCE9491}">
      <dgm:prSet/>
      <dgm:spPr/>
      <dgm:t>
        <a:bodyPr/>
        <a:lstStyle/>
        <a:p>
          <a:endParaRPr lang="en-US"/>
        </a:p>
      </dgm:t>
    </dgm:pt>
    <dgm:pt modelId="{751F3FC3-2AB3-4200-81F9-4079396091A6}" type="sibTrans" cxnId="{B6E683C1-58F0-47F8-91A4-18858FCE9491}">
      <dgm:prSet/>
      <dgm:spPr/>
      <dgm:t>
        <a:bodyPr/>
        <a:lstStyle/>
        <a:p>
          <a:endParaRPr lang="en-US"/>
        </a:p>
      </dgm:t>
    </dgm:pt>
    <dgm:pt modelId="{57CE8507-5340-4611-B405-42DEB7427C98}">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On the basis of Modes</a:t>
          </a:r>
          <a:endParaRPr lang="en-US" sz="1600" dirty="0">
            <a:solidFill>
              <a:schemeClr val="tx1"/>
            </a:solidFill>
            <a:latin typeface="Times New Roman" panose="02020603050405020304" pitchFamily="18" charset="0"/>
            <a:cs typeface="Times New Roman" panose="02020603050405020304" pitchFamily="18" charset="0"/>
          </a:endParaRPr>
        </a:p>
      </dgm:t>
    </dgm:pt>
    <dgm:pt modelId="{611E42D2-2314-445A-AE7D-E8661762BD38}" type="parTrans" cxnId="{322F0F8F-C180-4A29-847B-1E5B83C9762C}">
      <dgm:prSet/>
      <dgm:spPr/>
      <dgm:t>
        <a:bodyPr/>
        <a:lstStyle/>
        <a:p>
          <a:endParaRPr lang="en-US"/>
        </a:p>
      </dgm:t>
    </dgm:pt>
    <dgm:pt modelId="{A430EB4D-1B8C-4A41-BFF9-AD28E1895B0C}" type="sibTrans" cxnId="{322F0F8F-C180-4A29-847B-1E5B83C9762C}">
      <dgm:prSet/>
      <dgm:spPr/>
      <dgm:t>
        <a:bodyPr/>
        <a:lstStyle/>
        <a:p>
          <a:endParaRPr lang="en-US"/>
        </a:p>
      </dgm:t>
    </dgm:pt>
    <dgm:pt modelId="{3255E56A-39CA-4355-84D7-46EA1DD6C325}">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On the basis of material</a:t>
          </a:r>
          <a:endParaRPr lang="en-US" sz="1600" dirty="0">
            <a:solidFill>
              <a:schemeClr val="tx1"/>
            </a:solidFill>
            <a:latin typeface="Times New Roman" panose="02020603050405020304" pitchFamily="18" charset="0"/>
            <a:cs typeface="Times New Roman" panose="02020603050405020304" pitchFamily="18" charset="0"/>
          </a:endParaRPr>
        </a:p>
      </dgm:t>
    </dgm:pt>
    <dgm:pt modelId="{49981BB6-C79B-480F-A4B2-1F08097614DB}" type="parTrans" cxnId="{BC21FDFC-2192-48E3-A115-BF6759DD841F}">
      <dgm:prSet/>
      <dgm:spPr/>
      <dgm:t>
        <a:bodyPr/>
        <a:lstStyle/>
        <a:p>
          <a:endParaRPr lang="en-US"/>
        </a:p>
      </dgm:t>
    </dgm:pt>
    <dgm:pt modelId="{53E7B4B9-CE31-4B38-9055-4A5839AE1B9F}" type="sibTrans" cxnId="{BC21FDFC-2192-48E3-A115-BF6759DD841F}">
      <dgm:prSet/>
      <dgm:spPr/>
      <dgm:t>
        <a:bodyPr/>
        <a:lstStyle/>
        <a:p>
          <a:endParaRPr lang="en-US"/>
        </a:p>
      </dgm:t>
    </dgm:pt>
    <dgm:pt modelId="{68F3EF40-58D1-4390-82F5-A3ED628E3710}">
      <dgm:prSet phldrT="[Text]" custT="1"/>
      <dgm:spPr/>
      <dgm:t>
        <a:bodyPr/>
        <a:lstStyle/>
        <a:p>
          <a:r>
            <a:rPr lang="en-US" sz="1600" dirty="0" smtClean="0">
              <a:latin typeface="Times New Roman" panose="02020603050405020304" pitchFamily="18" charset="0"/>
              <a:cs typeface="Times New Roman" panose="02020603050405020304" pitchFamily="18" charset="0"/>
            </a:rPr>
            <a:t>Step Indexed Fiber</a:t>
          </a:r>
          <a:endParaRPr lang="en-US" sz="1600" dirty="0">
            <a:latin typeface="Times New Roman" panose="02020603050405020304" pitchFamily="18" charset="0"/>
            <a:cs typeface="Times New Roman" panose="02020603050405020304" pitchFamily="18" charset="0"/>
          </a:endParaRPr>
        </a:p>
      </dgm:t>
    </dgm:pt>
    <dgm:pt modelId="{00BB4060-FF25-49CC-A127-BADA6CEC65BA}" type="parTrans" cxnId="{3CF61018-5300-4D7F-8C67-40F97972EDF1}">
      <dgm:prSet/>
      <dgm:spPr/>
      <dgm:t>
        <a:bodyPr/>
        <a:lstStyle/>
        <a:p>
          <a:endParaRPr lang="en-US"/>
        </a:p>
      </dgm:t>
    </dgm:pt>
    <dgm:pt modelId="{0F4489C9-B4D7-4150-81E2-12821E95316B}" type="sibTrans" cxnId="{3CF61018-5300-4D7F-8C67-40F97972EDF1}">
      <dgm:prSet/>
      <dgm:spPr/>
      <dgm:t>
        <a:bodyPr/>
        <a:lstStyle/>
        <a:p>
          <a:endParaRPr lang="en-US"/>
        </a:p>
      </dgm:t>
    </dgm:pt>
    <dgm:pt modelId="{F251CF3C-D83A-4AA0-8ACE-D93078AF8A80}">
      <dgm:prSet phldrT="[Text]" custT="1"/>
      <dgm:spPr/>
      <dgm:t>
        <a:bodyPr/>
        <a:lstStyle/>
        <a:p>
          <a:r>
            <a:rPr lang="en-US" sz="1600" dirty="0" smtClean="0">
              <a:latin typeface="Times New Roman" panose="02020603050405020304" pitchFamily="18" charset="0"/>
              <a:cs typeface="Times New Roman" panose="02020603050405020304" pitchFamily="18" charset="0"/>
            </a:rPr>
            <a:t>Graded Indexed Fiber</a:t>
          </a:r>
          <a:endParaRPr lang="en-US" sz="1600" dirty="0">
            <a:latin typeface="Times New Roman" panose="02020603050405020304" pitchFamily="18" charset="0"/>
            <a:cs typeface="Times New Roman" panose="02020603050405020304" pitchFamily="18" charset="0"/>
          </a:endParaRPr>
        </a:p>
      </dgm:t>
    </dgm:pt>
    <dgm:pt modelId="{CA5521BE-9491-4AFA-B842-C1BB1C77175F}" type="parTrans" cxnId="{86A6DF03-B9CC-4D6F-BF15-A81DBD038B83}">
      <dgm:prSet/>
      <dgm:spPr/>
      <dgm:t>
        <a:bodyPr/>
        <a:lstStyle/>
        <a:p>
          <a:endParaRPr lang="en-US"/>
        </a:p>
      </dgm:t>
    </dgm:pt>
    <dgm:pt modelId="{ADE9072D-D5BC-4AA4-A689-E36AF91A3F08}" type="sibTrans" cxnId="{86A6DF03-B9CC-4D6F-BF15-A81DBD038B83}">
      <dgm:prSet/>
      <dgm:spPr/>
      <dgm:t>
        <a:bodyPr/>
        <a:lstStyle/>
        <a:p>
          <a:endParaRPr lang="en-US"/>
        </a:p>
      </dgm:t>
    </dgm:pt>
    <dgm:pt modelId="{7D48E10F-1904-4F42-9BD7-9E4FCA6B7EA2}">
      <dgm:prSet phldrT="[Text]" custT="1"/>
      <dgm:spPr/>
      <dgm:t>
        <a:bodyPr/>
        <a:lstStyle/>
        <a:p>
          <a:r>
            <a:rPr lang="en-US" sz="1600" dirty="0" smtClean="0">
              <a:latin typeface="Times New Roman" panose="02020603050405020304" pitchFamily="18" charset="0"/>
              <a:cs typeface="Times New Roman" panose="02020603050405020304" pitchFamily="18" charset="0"/>
            </a:rPr>
            <a:t>Single Mode</a:t>
          </a:r>
          <a:endParaRPr lang="en-US" sz="1600" dirty="0">
            <a:latin typeface="Times New Roman" panose="02020603050405020304" pitchFamily="18" charset="0"/>
            <a:cs typeface="Times New Roman" panose="02020603050405020304" pitchFamily="18" charset="0"/>
          </a:endParaRPr>
        </a:p>
      </dgm:t>
    </dgm:pt>
    <dgm:pt modelId="{459BBACB-FB81-408C-8947-792F7C780624}" type="parTrans" cxnId="{F7DA3843-48D7-4D2B-99BA-00DC68675796}">
      <dgm:prSet/>
      <dgm:spPr/>
      <dgm:t>
        <a:bodyPr/>
        <a:lstStyle/>
        <a:p>
          <a:endParaRPr lang="en-US"/>
        </a:p>
      </dgm:t>
    </dgm:pt>
    <dgm:pt modelId="{E8001EF2-D43B-46AB-B415-EE4F8E60658D}" type="sibTrans" cxnId="{F7DA3843-48D7-4D2B-99BA-00DC68675796}">
      <dgm:prSet/>
      <dgm:spPr/>
      <dgm:t>
        <a:bodyPr/>
        <a:lstStyle/>
        <a:p>
          <a:endParaRPr lang="en-US"/>
        </a:p>
      </dgm:t>
    </dgm:pt>
    <dgm:pt modelId="{4F911EDD-96EF-4BFE-997E-6899F481249B}">
      <dgm:prSet phldrT="[Text]" custT="1"/>
      <dgm:spPr/>
      <dgm:t>
        <a:bodyPr/>
        <a:lstStyle/>
        <a:p>
          <a:r>
            <a:rPr lang="en-US" sz="1600" smtClean="0"/>
            <a:t>Multiple </a:t>
          </a:r>
          <a:r>
            <a:rPr lang="en-US" sz="1600" smtClean="0">
              <a:latin typeface="Times New Roman" panose="02020603050405020304" pitchFamily="18" charset="0"/>
              <a:cs typeface="Times New Roman" panose="02020603050405020304" pitchFamily="18" charset="0"/>
            </a:rPr>
            <a:t>Mode</a:t>
          </a:r>
          <a:endParaRPr lang="en-US" sz="1600" dirty="0">
            <a:latin typeface="Times New Roman" panose="02020603050405020304" pitchFamily="18" charset="0"/>
            <a:cs typeface="Times New Roman" panose="02020603050405020304" pitchFamily="18" charset="0"/>
          </a:endParaRPr>
        </a:p>
      </dgm:t>
    </dgm:pt>
    <dgm:pt modelId="{7775D026-8811-435D-B53E-F51149F37FDE}" type="parTrans" cxnId="{94F0CB99-2495-454E-BEE7-5DBB7F767C96}">
      <dgm:prSet/>
      <dgm:spPr/>
      <dgm:t>
        <a:bodyPr/>
        <a:lstStyle/>
        <a:p>
          <a:endParaRPr lang="en-US"/>
        </a:p>
      </dgm:t>
    </dgm:pt>
    <dgm:pt modelId="{05998D5E-C60A-4D92-B112-4B1A8135854E}" type="sibTrans" cxnId="{94F0CB99-2495-454E-BEE7-5DBB7F767C96}">
      <dgm:prSet/>
      <dgm:spPr/>
      <dgm:t>
        <a:bodyPr/>
        <a:lstStyle/>
        <a:p>
          <a:endParaRPr lang="en-US"/>
        </a:p>
      </dgm:t>
    </dgm:pt>
    <dgm:pt modelId="{C970FE6D-4208-4CE0-B133-86FF2F0DC7A1}">
      <dgm:prSet phldrT="[Text]" custT="1"/>
      <dgm:spPr/>
      <dgm:t>
        <a:bodyPr/>
        <a:lstStyle/>
        <a:p>
          <a:r>
            <a:rPr lang="en-US" altLang="en-US" sz="1600" b="0" dirty="0" smtClean="0">
              <a:latin typeface="Times New Roman" panose="02020603050405020304" pitchFamily="18" charset="0"/>
              <a:cs typeface="Times New Roman" panose="02020603050405020304" pitchFamily="18" charset="0"/>
            </a:rPr>
            <a:t>Glass core and glass cladding SCS: Silica-clad silica</a:t>
          </a:r>
          <a:endParaRPr lang="en-US" sz="1600" b="0" dirty="0">
            <a:latin typeface="Times New Roman" panose="02020603050405020304" pitchFamily="18" charset="0"/>
            <a:cs typeface="Times New Roman" panose="02020603050405020304" pitchFamily="18" charset="0"/>
          </a:endParaRPr>
        </a:p>
      </dgm:t>
    </dgm:pt>
    <dgm:pt modelId="{C21F94CB-3895-4ECB-A0CB-39CE6FA7AE87}" type="parTrans" cxnId="{8D48B2F9-DEAD-4B87-935D-E6C24FE7B844}">
      <dgm:prSet/>
      <dgm:spPr/>
      <dgm:t>
        <a:bodyPr/>
        <a:lstStyle/>
        <a:p>
          <a:endParaRPr lang="en-US"/>
        </a:p>
      </dgm:t>
    </dgm:pt>
    <dgm:pt modelId="{DCC5871A-33C2-42C1-91DD-13EEE5441CCD}" type="sibTrans" cxnId="{8D48B2F9-DEAD-4B87-935D-E6C24FE7B844}">
      <dgm:prSet/>
      <dgm:spPr/>
      <dgm:t>
        <a:bodyPr/>
        <a:lstStyle/>
        <a:p>
          <a:endParaRPr lang="en-US"/>
        </a:p>
      </dgm:t>
    </dgm:pt>
    <dgm:pt modelId="{3D240BD6-E777-4CB4-ADF8-9C6D4D2B8B5C}">
      <dgm:prSet phldrT="[Text]" custT="1"/>
      <dgm:spPr/>
      <dgm:t>
        <a:bodyPr/>
        <a:lstStyle/>
        <a:p>
          <a:r>
            <a:rPr lang="en-US" altLang="en-US" sz="1600" b="0" smtClean="0">
              <a:latin typeface="Times New Roman" panose="02020603050405020304" pitchFamily="18" charset="0"/>
              <a:cs typeface="Times New Roman" panose="02020603050405020304" pitchFamily="18" charset="0"/>
            </a:rPr>
            <a:t>Plastic core and cladding</a:t>
          </a:r>
          <a:endParaRPr lang="en-US" sz="1600" b="0" dirty="0">
            <a:latin typeface="Times New Roman" panose="02020603050405020304" pitchFamily="18" charset="0"/>
            <a:cs typeface="Times New Roman" panose="02020603050405020304" pitchFamily="18" charset="0"/>
          </a:endParaRPr>
        </a:p>
      </dgm:t>
    </dgm:pt>
    <dgm:pt modelId="{4249E645-FF11-4495-BE5E-710690514F22}" type="parTrans" cxnId="{8AAE28FE-6CAA-4E17-B75D-0939F41FE12F}">
      <dgm:prSet/>
      <dgm:spPr/>
      <dgm:t>
        <a:bodyPr/>
        <a:lstStyle/>
        <a:p>
          <a:endParaRPr lang="en-US"/>
        </a:p>
      </dgm:t>
    </dgm:pt>
    <dgm:pt modelId="{7DF3CFD7-0249-4975-8309-EB524533CBB5}" type="sibTrans" cxnId="{8AAE28FE-6CAA-4E17-B75D-0939F41FE12F}">
      <dgm:prSet/>
      <dgm:spPr/>
      <dgm:t>
        <a:bodyPr/>
        <a:lstStyle/>
        <a:p>
          <a:endParaRPr lang="en-US"/>
        </a:p>
      </dgm:t>
    </dgm:pt>
    <dgm:pt modelId="{F9EFD84A-CFC3-411F-9015-5A5967123081}">
      <dgm:prSet phldrT="[Text]" custT="1"/>
      <dgm:spPr/>
      <dgm:t>
        <a:bodyPr/>
        <a:lstStyle/>
        <a:p>
          <a:r>
            <a:rPr lang="en-US" altLang="en-US" sz="1600" b="0" dirty="0" smtClean="0">
              <a:latin typeface="Times New Roman" panose="02020603050405020304" pitchFamily="18" charset="0"/>
              <a:cs typeface="Times New Roman" panose="02020603050405020304" pitchFamily="18" charset="0"/>
            </a:rPr>
            <a:t>Glass core with plastic cladding PCS (Plastic-Clad Silicon)</a:t>
          </a:r>
          <a:endParaRPr lang="en-US" sz="1600" b="0" dirty="0">
            <a:latin typeface="Times New Roman" panose="02020603050405020304" pitchFamily="18" charset="0"/>
            <a:cs typeface="Times New Roman" panose="02020603050405020304" pitchFamily="18" charset="0"/>
          </a:endParaRPr>
        </a:p>
      </dgm:t>
    </dgm:pt>
    <dgm:pt modelId="{0C39F845-2D74-470C-B24D-F393345F62E8}" type="parTrans" cxnId="{453FB773-148C-44AC-A586-8E4979CFF261}">
      <dgm:prSet/>
      <dgm:spPr/>
      <dgm:t>
        <a:bodyPr/>
        <a:lstStyle/>
        <a:p>
          <a:endParaRPr lang="en-US"/>
        </a:p>
      </dgm:t>
    </dgm:pt>
    <dgm:pt modelId="{6A93CBEC-FD9A-4AC0-BFFE-2F723BBED9E5}" type="sibTrans" cxnId="{453FB773-148C-44AC-A586-8E4979CFF261}">
      <dgm:prSet/>
      <dgm:spPr/>
      <dgm:t>
        <a:bodyPr/>
        <a:lstStyle/>
        <a:p>
          <a:endParaRPr lang="en-US"/>
        </a:p>
      </dgm:t>
    </dgm:pt>
    <dgm:pt modelId="{EA84CD90-B6C7-44D9-952A-F8D58BD41775}">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Step Indexed Single Mode fiber</a:t>
          </a:r>
          <a:endParaRPr lang="en-US" sz="1600" dirty="0">
            <a:solidFill>
              <a:schemeClr val="tx1"/>
            </a:solidFill>
            <a:latin typeface="Times New Roman" panose="02020603050405020304" pitchFamily="18" charset="0"/>
            <a:cs typeface="Times New Roman" panose="02020603050405020304" pitchFamily="18" charset="0"/>
          </a:endParaRPr>
        </a:p>
      </dgm:t>
    </dgm:pt>
    <dgm:pt modelId="{4FA541C9-AAF8-45CD-8B5F-9875E190B8EB}" type="parTrans" cxnId="{D221AF65-5FBE-4971-812C-F282D0469EC8}">
      <dgm:prSet/>
      <dgm:spPr/>
      <dgm:t>
        <a:bodyPr/>
        <a:lstStyle/>
        <a:p>
          <a:endParaRPr lang="en-US"/>
        </a:p>
      </dgm:t>
    </dgm:pt>
    <dgm:pt modelId="{E74AFB0F-9121-42C4-B6B7-487EA1804FAC}" type="sibTrans" cxnId="{D221AF65-5FBE-4971-812C-F282D0469EC8}">
      <dgm:prSet/>
      <dgm:spPr/>
      <dgm:t>
        <a:bodyPr/>
        <a:lstStyle/>
        <a:p>
          <a:endParaRPr lang="en-US"/>
        </a:p>
      </dgm:t>
    </dgm:pt>
    <dgm:pt modelId="{0219C364-C1B6-4502-BA02-A2AA7B46F977}">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Step Indexed Multi Mode fiber</a:t>
          </a:r>
          <a:endParaRPr lang="en-US" sz="1600" dirty="0">
            <a:solidFill>
              <a:schemeClr val="tx1"/>
            </a:solidFill>
            <a:latin typeface="Times New Roman" panose="02020603050405020304" pitchFamily="18" charset="0"/>
            <a:cs typeface="Times New Roman" panose="02020603050405020304" pitchFamily="18" charset="0"/>
          </a:endParaRPr>
        </a:p>
      </dgm:t>
    </dgm:pt>
    <dgm:pt modelId="{7B7D2C39-EB07-4C97-A1E2-B83B827DFB12}" type="parTrans" cxnId="{92930E62-D542-4421-8D46-BC6D2BCCFF5A}">
      <dgm:prSet/>
      <dgm:spPr/>
      <dgm:t>
        <a:bodyPr/>
        <a:lstStyle/>
        <a:p>
          <a:endParaRPr lang="en-US"/>
        </a:p>
      </dgm:t>
    </dgm:pt>
    <dgm:pt modelId="{EA1AC4C6-CD78-40EB-A373-DC5A6427D9DA}" type="sibTrans" cxnId="{92930E62-D542-4421-8D46-BC6D2BCCFF5A}">
      <dgm:prSet/>
      <dgm:spPr/>
      <dgm:t>
        <a:bodyPr/>
        <a:lstStyle/>
        <a:p>
          <a:endParaRPr lang="en-US"/>
        </a:p>
      </dgm:t>
    </dgm:pt>
    <dgm:pt modelId="{4271631E-A3BA-457C-8912-C4245E0A96B3}">
      <dgm:prSet phldrT="[Text]" custT="1"/>
      <dgm:spPr/>
      <dgm:t>
        <a:bodyPr/>
        <a:lstStyle/>
        <a:p>
          <a:r>
            <a:rPr lang="en-US" sz="1600" dirty="0" smtClean="0">
              <a:solidFill>
                <a:schemeClr val="tx1"/>
              </a:solidFill>
              <a:latin typeface="Times New Roman" panose="02020603050405020304" pitchFamily="18" charset="0"/>
              <a:cs typeface="Times New Roman" panose="02020603050405020304" pitchFamily="18" charset="0"/>
            </a:rPr>
            <a:t>Graded Indexed Multi Mode Fiber</a:t>
          </a:r>
          <a:endParaRPr lang="en-US" sz="1600" dirty="0">
            <a:solidFill>
              <a:schemeClr val="tx1"/>
            </a:solidFill>
            <a:latin typeface="Times New Roman" panose="02020603050405020304" pitchFamily="18" charset="0"/>
            <a:cs typeface="Times New Roman" panose="02020603050405020304" pitchFamily="18" charset="0"/>
          </a:endParaRPr>
        </a:p>
      </dgm:t>
    </dgm:pt>
    <dgm:pt modelId="{0FB093FB-EBC1-4705-A700-1E0E36E09DB3}" type="parTrans" cxnId="{8A540980-9A8A-4714-A056-9DFB3E55B77D}">
      <dgm:prSet/>
      <dgm:spPr/>
      <dgm:t>
        <a:bodyPr/>
        <a:lstStyle/>
        <a:p>
          <a:endParaRPr lang="en-US"/>
        </a:p>
      </dgm:t>
    </dgm:pt>
    <dgm:pt modelId="{1D973B3E-3A9E-486E-8700-64EA45151523}" type="sibTrans" cxnId="{8A540980-9A8A-4714-A056-9DFB3E55B77D}">
      <dgm:prSet/>
      <dgm:spPr/>
      <dgm:t>
        <a:bodyPr/>
        <a:lstStyle/>
        <a:p>
          <a:endParaRPr lang="en-US"/>
        </a:p>
      </dgm:t>
    </dgm:pt>
    <dgm:pt modelId="{0EE2AA9E-E4E2-4C03-9532-BB7AA4901EF2}" type="pres">
      <dgm:prSet presAssocID="{CDD951FB-90AE-4737-BA31-BC3040D38D9C}" presName="hierChild1" presStyleCnt="0">
        <dgm:presLayoutVars>
          <dgm:orgChart val="1"/>
          <dgm:chPref val="1"/>
          <dgm:dir/>
          <dgm:animOne val="branch"/>
          <dgm:animLvl val="lvl"/>
          <dgm:resizeHandles/>
        </dgm:presLayoutVars>
      </dgm:prSet>
      <dgm:spPr/>
      <dgm:t>
        <a:bodyPr/>
        <a:lstStyle/>
        <a:p>
          <a:endParaRPr lang="en-US"/>
        </a:p>
      </dgm:t>
    </dgm:pt>
    <dgm:pt modelId="{1952B2CF-2E67-46E2-ADDC-0BFFC9E91ED2}" type="pres">
      <dgm:prSet presAssocID="{B4C4F056-BE1C-480B-AB1C-2B182868C6DD}" presName="hierRoot1" presStyleCnt="0">
        <dgm:presLayoutVars>
          <dgm:hierBranch val="init"/>
        </dgm:presLayoutVars>
      </dgm:prSet>
      <dgm:spPr/>
    </dgm:pt>
    <dgm:pt modelId="{F84E5BF8-AE8A-4C73-A73C-997E1B8223CA}" type="pres">
      <dgm:prSet presAssocID="{B4C4F056-BE1C-480B-AB1C-2B182868C6DD}" presName="rootComposite1" presStyleCnt="0"/>
      <dgm:spPr/>
    </dgm:pt>
    <dgm:pt modelId="{D915CFFE-1896-4B58-8437-593CA17F1F99}" type="pres">
      <dgm:prSet presAssocID="{B4C4F056-BE1C-480B-AB1C-2B182868C6DD}" presName="rootText1" presStyleLbl="node0" presStyleIdx="0" presStyleCnt="1" custScaleX="120507" custScaleY="203380" custLinFactNeighborX="-55901" custLinFactNeighborY="-31794">
        <dgm:presLayoutVars>
          <dgm:chPref val="3"/>
        </dgm:presLayoutVars>
      </dgm:prSet>
      <dgm:spPr/>
      <dgm:t>
        <a:bodyPr/>
        <a:lstStyle/>
        <a:p>
          <a:endParaRPr lang="en-US"/>
        </a:p>
      </dgm:t>
    </dgm:pt>
    <dgm:pt modelId="{D3F00ED9-5E9E-4ACF-B5E7-67A66DBF578A}" type="pres">
      <dgm:prSet presAssocID="{B4C4F056-BE1C-480B-AB1C-2B182868C6DD}" presName="rootConnector1" presStyleLbl="node1" presStyleIdx="0" presStyleCnt="0"/>
      <dgm:spPr/>
      <dgm:t>
        <a:bodyPr/>
        <a:lstStyle/>
        <a:p>
          <a:endParaRPr lang="en-US"/>
        </a:p>
      </dgm:t>
    </dgm:pt>
    <dgm:pt modelId="{4C110E71-3D5B-4CF9-964F-A16C2A240251}" type="pres">
      <dgm:prSet presAssocID="{B4C4F056-BE1C-480B-AB1C-2B182868C6DD}" presName="hierChild2" presStyleCnt="0"/>
      <dgm:spPr/>
    </dgm:pt>
    <dgm:pt modelId="{B391A163-2609-4926-9234-DB780BB0895B}" type="pres">
      <dgm:prSet presAssocID="{0176C87A-E373-4D71-B123-AF22AD7F4A93}" presName="Name64" presStyleLbl="parChTrans1D2" presStyleIdx="0" presStyleCnt="3"/>
      <dgm:spPr/>
      <dgm:t>
        <a:bodyPr/>
        <a:lstStyle/>
        <a:p>
          <a:endParaRPr lang="en-US"/>
        </a:p>
      </dgm:t>
    </dgm:pt>
    <dgm:pt modelId="{173D5E50-A0B0-45E3-B026-F65FCDACDE6A}" type="pres">
      <dgm:prSet presAssocID="{201755F2-443B-441A-B298-3DE10E4F533D}" presName="hierRoot2" presStyleCnt="0">
        <dgm:presLayoutVars>
          <dgm:hierBranch val="init"/>
        </dgm:presLayoutVars>
      </dgm:prSet>
      <dgm:spPr/>
    </dgm:pt>
    <dgm:pt modelId="{DECB919E-D336-4939-B381-A7A407D08D4C}" type="pres">
      <dgm:prSet presAssocID="{201755F2-443B-441A-B298-3DE10E4F533D}" presName="rootComposite" presStyleCnt="0"/>
      <dgm:spPr/>
    </dgm:pt>
    <dgm:pt modelId="{34386E80-FE7B-4A31-834C-1DA654DB0FB2}" type="pres">
      <dgm:prSet presAssocID="{201755F2-443B-441A-B298-3DE10E4F533D}" presName="rootText" presStyleLbl="node2" presStyleIdx="0" presStyleCnt="3" custLinFactNeighborX="-35937" custLinFactNeighborY="22443">
        <dgm:presLayoutVars>
          <dgm:chPref val="3"/>
        </dgm:presLayoutVars>
      </dgm:prSet>
      <dgm:spPr/>
      <dgm:t>
        <a:bodyPr/>
        <a:lstStyle/>
        <a:p>
          <a:endParaRPr lang="en-US"/>
        </a:p>
      </dgm:t>
    </dgm:pt>
    <dgm:pt modelId="{EAFE113E-63A3-46BE-ACF1-E62B6540C62D}" type="pres">
      <dgm:prSet presAssocID="{201755F2-443B-441A-B298-3DE10E4F533D}" presName="rootConnector" presStyleLbl="node2" presStyleIdx="0" presStyleCnt="3"/>
      <dgm:spPr/>
      <dgm:t>
        <a:bodyPr/>
        <a:lstStyle/>
        <a:p>
          <a:endParaRPr lang="en-US"/>
        </a:p>
      </dgm:t>
    </dgm:pt>
    <dgm:pt modelId="{9EC4379F-0949-4BBC-81F9-7B870AB4566F}" type="pres">
      <dgm:prSet presAssocID="{201755F2-443B-441A-B298-3DE10E4F533D}" presName="hierChild4" presStyleCnt="0"/>
      <dgm:spPr/>
    </dgm:pt>
    <dgm:pt modelId="{49D2F27E-3A07-408A-802B-46ED9953A25E}" type="pres">
      <dgm:prSet presAssocID="{00BB4060-FF25-49CC-A127-BADA6CEC65BA}" presName="Name64" presStyleLbl="parChTrans1D3" presStyleIdx="0" presStyleCnt="7"/>
      <dgm:spPr/>
      <dgm:t>
        <a:bodyPr/>
        <a:lstStyle/>
        <a:p>
          <a:endParaRPr lang="en-US"/>
        </a:p>
      </dgm:t>
    </dgm:pt>
    <dgm:pt modelId="{0178C619-287B-412B-B9C5-2EDFE9EADA6C}" type="pres">
      <dgm:prSet presAssocID="{68F3EF40-58D1-4390-82F5-A3ED628E3710}" presName="hierRoot2" presStyleCnt="0">
        <dgm:presLayoutVars>
          <dgm:hierBranch val="init"/>
        </dgm:presLayoutVars>
      </dgm:prSet>
      <dgm:spPr/>
    </dgm:pt>
    <dgm:pt modelId="{994F6127-B53C-4EFD-B6BF-0FF7626D945A}" type="pres">
      <dgm:prSet presAssocID="{68F3EF40-58D1-4390-82F5-A3ED628E3710}" presName="rootComposite" presStyleCnt="0"/>
      <dgm:spPr/>
    </dgm:pt>
    <dgm:pt modelId="{78D42F05-1723-4DE4-8A66-96F3BE705B5E}" type="pres">
      <dgm:prSet presAssocID="{68F3EF40-58D1-4390-82F5-A3ED628E3710}" presName="rootText" presStyleLbl="node3" presStyleIdx="0" presStyleCnt="7" custLinFactNeighborX="8825" custLinFactNeighborY="-518">
        <dgm:presLayoutVars>
          <dgm:chPref val="3"/>
        </dgm:presLayoutVars>
      </dgm:prSet>
      <dgm:spPr/>
      <dgm:t>
        <a:bodyPr/>
        <a:lstStyle/>
        <a:p>
          <a:endParaRPr lang="en-US"/>
        </a:p>
      </dgm:t>
    </dgm:pt>
    <dgm:pt modelId="{AB5FA2D5-C40C-4F2D-B32B-865C84D93FD3}" type="pres">
      <dgm:prSet presAssocID="{68F3EF40-58D1-4390-82F5-A3ED628E3710}" presName="rootConnector" presStyleLbl="node3" presStyleIdx="0" presStyleCnt="7"/>
      <dgm:spPr/>
      <dgm:t>
        <a:bodyPr/>
        <a:lstStyle/>
        <a:p>
          <a:endParaRPr lang="en-US"/>
        </a:p>
      </dgm:t>
    </dgm:pt>
    <dgm:pt modelId="{03AFC327-70DC-4E78-AB1B-48DB0B61A5EF}" type="pres">
      <dgm:prSet presAssocID="{68F3EF40-58D1-4390-82F5-A3ED628E3710}" presName="hierChild4" presStyleCnt="0"/>
      <dgm:spPr/>
    </dgm:pt>
    <dgm:pt modelId="{D819AB18-F807-473E-B4C3-54265D9F2E02}" type="pres">
      <dgm:prSet presAssocID="{4FA541C9-AAF8-45CD-8B5F-9875E190B8EB}" presName="Name64" presStyleLbl="parChTrans1D4" presStyleIdx="0" presStyleCnt="3"/>
      <dgm:spPr/>
      <dgm:t>
        <a:bodyPr/>
        <a:lstStyle/>
        <a:p>
          <a:endParaRPr lang="en-US"/>
        </a:p>
      </dgm:t>
    </dgm:pt>
    <dgm:pt modelId="{B3D90862-FE51-40CE-AD04-0A0F45780FA0}" type="pres">
      <dgm:prSet presAssocID="{EA84CD90-B6C7-44D9-952A-F8D58BD41775}" presName="hierRoot2" presStyleCnt="0">
        <dgm:presLayoutVars>
          <dgm:hierBranch val="init"/>
        </dgm:presLayoutVars>
      </dgm:prSet>
      <dgm:spPr/>
    </dgm:pt>
    <dgm:pt modelId="{3970AF9E-914F-4CB2-824C-46FC16EEB3BD}" type="pres">
      <dgm:prSet presAssocID="{EA84CD90-B6C7-44D9-952A-F8D58BD41775}" presName="rootComposite" presStyleCnt="0"/>
      <dgm:spPr/>
    </dgm:pt>
    <dgm:pt modelId="{784D2AB4-366B-4F55-B279-FBBE88F8FA8A}" type="pres">
      <dgm:prSet presAssocID="{EA84CD90-B6C7-44D9-952A-F8D58BD41775}" presName="rootText" presStyleLbl="node4" presStyleIdx="0" presStyleCnt="3" custLinFactNeighborX="43032" custLinFactNeighborY="2205">
        <dgm:presLayoutVars>
          <dgm:chPref val="3"/>
        </dgm:presLayoutVars>
      </dgm:prSet>
      <dgm:spPr/>
      <dgm:t>
        <a:bodyPr/>
        <a:lstStyle/>
        <a:p>
          <a:endParaRPr lang="en-US"/>
        </a:p>
      </dgm:t>
    </dgm:pt>
    <dgm:pt modelId="{0BC06799-F9A4-499F-8A5E-43FE98B4767E}" type="pres">
      <dgm:prSet presAssocID="{EA84CD90-B6C7-44D9-952A-F8D58BD41775}" presName="rootConnector" presStyleLbl="node4" presStyleIdx="0" presStyleCnt="3"/>
      <dgm:spPr/>
      <dgm:t>
        <a:bodyPr/>
        <a:lstStyle/>
        <a:p>
          <a:endParaRPr lang="en-US"/>
        </a:p>
      </dgm:t>
    </dgm:pt>
    <dgm:pt modelId="{B0F6607E-1C48-4962-9667-63AFCFA3D82E}" type="pres">
      <dgm:prSet presAssocID="{EA84CD90-B6C7-44D9-952A-F8D58BD41775}" presName="hierChild4" presStyleCnt="0"/>
      <dgm:spPr/>
    </dgm:pt>
    <dgm:pt modelId="{33A1414C-4741-46F1-8E66-27E10B464017}" type="pres">
      <dgm:prSet presAssocID="{EA84CD90-B6C7-44D9-952A-F8D58BD41775}" presName="hierChild5" presStyleCnt="0"/>
      <dgm:spPr/>
    </dgm:pt>
    <dgm:pt modelId="{97FBDE8C-1723-40B1-9FB4-9E52BD9A2532}" type="pres">
      <dgm:prSet presAssocID="{7B7D2C39-EB07-4C97-A1E2-B83B827DFB12}" presName="Name64" presStyleLbl="parChTrans1D4" presStyleIdx="1" presStyleCnt="3"/>
      <dgm:spPr/>
      <dgm:t>
        <a:bodyPr/>
        <a:lstStyle/>
        <a:p>
          <a:endParaRPr lang="en-US"/>
        </a:p>
      </dgm:t>
    </dgm:pt>
    <dgm:pt modelId="{EEEC0750-D190-4ED2-9A4A-243CF960DB52}" type="pres">
      <dgm:prSet presAssocID="{0219C364-C1B6-4502-BA02-A2AA7B46F977}" presName="hierRoot2" presStyleCnt="0">
        <dgm:presLayoutVars>
          <dgm:hierBranch val="init"/>
        </dgm:presLayoutVars>
      </dgm:prSet>
      <dgm:spPr/>
    </dgm:pt>
    <dgm:pt modelId="{AA47D9AB-D693-44BD-B7E8-1EC9B4C3C630}" type="pres">
      <dgm:prSet presAssocID="{0219C364-C1B6-4502-BA02-A2AA7B46F977}" presName="rootComposite" presStyleCnt="0"/>
      <dgm:spPr/>
    </dgm:pt>
    <dgm:pt modelId="{36D63AC2-9B72-40B8-B681-AC3F1E8D8224}" type="pres">
      <dgm:prSet presAssocID="{0219C364-C1B6-4502-BA02-A2AA7B46F977}" presName="rootText" presStyleLbl="node4" presStyleIdx="1" presStyleCnt="3" custLinFactNeighborX="43032" custLinFactNeighborY="-4409">
        <dgm:presLayoutVars>
          <dgm:chPref val="3"/>
        </dgm:presLayoutVars>
      </dgm:prSet>
      <dgm:spPr/>
      <dgm:t>
        <a:bodyPr/>
        <a:lstStyle/>
        <a:p>
          <a:endParaRPr lang="en-US"/>
        </a:p>
      </dgm:t>
    </dgm:pt>
    <dgm:pt modelId="{68DD62B9-6086-4C99-B6F4-A0A050F26CF4}" type="pres">
      <dgm:prSet presAssocID="{0219C364-C1B6-4502-BA02-A2AA7B46F977}" presName="rootConnector" presStyleLbl="node4" presStyleIdx="1" presStyleCnt="3"/>
      <dgm:spPr/>
      <dgm:t>
        <a:bodyPr/>
        <a:lstStyle/>
        <a:p>
          <a:endParaRPr lang="en-US"/>
        </a:p>
      </dgm:t>
    </dgm:pt>
    <dgm:pt modelId="{A0AF5792-87D5-49BF-A86B-FDE4703D4C75}" type="pres">
      <dgm:prSet presAssocID="{0219C364-C1B6-4502-BA02-A2AA7B46F977}" presName="hierChild4" presStyleCnt="0"/>
      <dgm:spPr/>
    </dgm:pt>
    <dgm:pt modelId="{B7BA777E-257C-44F7-B086-A2B0F0009159}" type="pres">
      <dgm:prSet presAssocID="{0219C364-C1B6-4502-BA02-A2AA7B46F977}" presName="hierChild5" presStyleCnt="0"/>
      <dgm:spPr/>
    </dgm:pt>
    <dgm:pt modelId="{DE24FEFC-5478-4FE2-8E41-A97FC0E0BF21}" type="pres">
      <dgm:prSet presAssocID="{68F3EF40-58D1-4390-82F5-A3ED628E3710}" presName="hierChild5" presStyleCnt="0"/>
      <dgm:spPr/>
    </dgm:pt>
    <dgm:pt modelId="{4E750E10-CF7E-4C86-B21B-E06B92896A6C}" type="pres">
      <dgm:prSet presAssocID="{CA5521BE-9491-4AFA-B842-C1BB1C77175F}" presName="Name64" presStyleLbl="parChTrans1D3" presStyleIdx="1" presStyleCnt="7"/>
      <dgm:spPr/>
      <dgm:t>
        <a:bodyPr/>
        <a:lstStyle/>
        <a:p>
          <a:endParaRPr lang="en-US"/>
        </a:p>
      </dgm:t>
    </dgm:pt>
    <dgm:pt modelId="{BEBAF562-D58A-4656-AC1E-E1C0A4120C3F}" type="pres">
      <dgm:prSet presAssocID="{F251CF3C-D83A-4AA0-8ACE-D93078AF8A80}" presName="hierRoot2" presStyleCnt="0">
        <dgm:presLayoutVars>
          <dgm:hierBranch val="init"/>
        </dgm:presLayoutVars>
      </dgm:prSet>
      <dgm:spPr/>
    </dgm:pt>
    <dgm:pt modelId="{E79692D6-E17E-4A27-9315-C0799121A5EB}" type="pres">
      <dgm:prSet presAssocID="{F251CF3C-D83A-4AA0-8ACE-D93078AF8A80}" presName="rootComposite" presStyleCnt="0"/>
      <dgm:spPr/>
    </dgm:pt>
    <dgm:pt modelId="{0E8A7315-3378-4A02-9FED-2C1DB7B6F14F}" type="pres">
      <dgm:prSet presAssocID="{F251CF3C-D83A-4AA0-8ACE-D93078AF8A80}" presName="rootText" presStyleLbl="node3" presStyleIdx="1" presStyleCnt="7" custLinFactNeighborX="8825" custLinFactNeighborY="1929">
        <dgm:presLayoutVars>
          <dgm:chPref val="3"/>
        </dgm:presLayoutVars>
      </dgm:prSet>
      <dgm:spPr/>
      <dgm:t>
        <a:bodyPr/>
        <a:lstStyle/>
        <a:p>
          <a:endParaRPr lang="en-US"/>
        </a:p>
      </dgm:t>
    </dgm:pt>
    <dgm:pt modelId="{55C0941A-AEFF-4638-81F9-C3E7B8F40A1D}" type="pres">
      <dgm:prSet presAssocID="{F251CF3C-D83A-4AA0-8ACE-D93078AF8A80}" presName="rootConnector" presStyleLbl="node3" presStyleIdx="1" presStyleCnt="7"/>
      <dgm:spPr/>
      <dgm:t>
        <a:bodyPr/>
        <a:lstStyle/>
        <a:p>
          <a:endParaRPr lang="en-US"/>
        </a:p>
      </dgm:t>
    </dgm:pt>
    <dgm:pt modelId="{80AE7469-0986-4AF1-B11D-63A7715C58E7}" type="pres">
      <dgm:prSet presAssocID="{F251CF3C-D83A-4AA0-8ACE-D93078AF8A80}" presName="hierChild4" presStyleCnt="0"/>
      <dgm:spPr/>
    </dgm:pt>
    <dgm:pt modelId="{4CFF378C-9F6E-4056-B2BE-C47E9546F407}" type="pres">
      <dgm:prSet presAssocID="{0FB093FB-EBC1-4705-A700-1E0E36E09DB3}" presName="Name64" presStyleLbl="parChTrans1D4" presStyleIdx="2" presStyleCnt="3"/>
      <dgm:spPr/>
      <dgm:t>
        <a:bodyPr/>
        <a:lstStyle/>
        <a:p>
          <a:endParaRPr lang="en-US"/>
        </a:p>
      </dgm:t>
    </dgm:pt>
    <dgm:pt modelId="{51C4E05E-A22F-47DF-9A5B-68E9E9744EAD}" type="pres">
      <dgm:prSet presAssocID="{4271631E-A3BA-457C-8912-C4245E0A96B3}" presName="hierRoot2" presStyleCnt="0">
        <dgm:presLayoutVars>
          <dgm:hierBranch val="init"/>
        </dgm:presLayoutVars>
      </dgm:prSet>
      <dgm:spPr/>
    </dgm:pt>
    <dgm:pt modelId="{3AA478D2-750D-4F68-BC75-63A7AC81FBFF}" type="pres">
      <dgm:prSet presAssocID="{4271631E-A3BA-457C-8912-C4245E0A96B3}" presName="rootComposite" presStyleCnt="0"/>
      <dgm:spPr/>
    </dgm:pt>
    <dgm:pt modelId="{C1951985-DA9C-4328-A894-8955EEBECFE6}" type="pres">
      <dgm:prSet presAssocID="{4271631E-A3BA-457C-8912-C4245E0A96B3}" presName="rootText" presStyleLbl="node4" presStyleIdx="2" presStyleCnt="3" custLinFactNeighborX="42360" custLinFactNeighborY="2205">
        <dgm:presLayoutVars>
          <dgm:chPref val="3"/>
        </dgm:presLayoutVars>
      </dgm:prSet>
      <dgm:spPr/>
      <dgm:t>
        <a:bodyPr/>
        <a:lstStyle/>
        <a:p>
          <a:endParaRPr lang="en-US"/>
        </a:p>
      </dgm:t>
    </dgm:pt>
    <dgm:pt modelId="{BF8A14DB-D8A2-4830-B5D7-77596F3EDDB4}" type="pres">
      <dgm:prSet presAssocID="{4271631E-A3BA-457C-8912-C4245E0A96B3}" presName="rootConnector" presStyleLbl="node4" presStyleIdx="2" presStyleCnt="3"/>
      <dgm:spPr/>
      <dgm:t>
        <a:bodyPr/>
        <a:lstStyle/>
        <a:p>
          <a:endParaRPr lang="en-US"/>
        </a:p>
      </dgm:t>
    </dgm:pt>
    <dgm:pt modelId="{1DA47F70-A0CA-438C-9861-B622AFDF64FE}" type="pres">
      <dgm:prSet presAssocID="{4271631E-A3BA-457C-8912-C4245E0A96B3}" presName="hierChild4" presStyleCnt="0"/>
      <dgm:spPr/>
    </dgm:pt>
    <dgm:pt modelId="{5274D009-A276-445B-A7FD-997D92EA6F0E}" type="pres">
      <dgm:prSet presAssocID="{4271631E-A3BA-457C-8912-C4245E0A96B3}" presName="hierChild5" presStyleCnt="0"/>
      <dgm:spPr/>
    </dgm:pt>
    <dgm:pt modelId="{7294F3B5-8AC3-406A-8CE7-55F136248646}" type="pres">
      <dgm:prSet presAssocID="{F251CF3C-D83A-4AA0-8ACE-D93078AF8A80}" presName="hierChild5" presStyleCnt="0"/>
      <dgm:spPr/>
    </dgm:pt>
    <dgm:pt modelId="{CF4449AF-2FD0-4180-AF9E-9CEF3BD47929}" type="pres">
      <dgm:prSet presAssocID="{201755F2-443B-441A-B298-3DE10E4F533D}" presName="hierChild5" presStyleCnt="0"/>
      <dgm:spPr/>
    </dgm:pt>
    <dgm:pt modelId="{F17AD59E-F159-400A-9909-3F33B699F467}" type="pres">
      <dgm:prSet presAssocID="{611E42D2-2314-445A-AE7D-E8661762BD38}" presName="Name64" presStyleLbl="parChTrans1D2" presStyleIdx="1" presStyleCnt="3"/>
      <dgm:spPr/>
      <dgm:t>
        <a:bodyPr/>
        <a:lstStyle/>
        <a:p>
          <a:endParaRPr lang="en-US"/>
        </a:p>
      </dgm:t>
    </dgm:pt>
    <dgm:pt modelId="{AB77D5D8-D67E-467A-B049-F2EDA76D3A79}" type="pres">
      <dgm:prSet presAssocID="{57CE8507-5340-4611-B405-42DEB7427C98}" presName="hierRoot2" presStyleCnt="0">
        <dgm:presLayoutVars>
          <dgm:hierBranch val="init"/>
        </dgm:presLayoutVars>
      </dgm:prSet>
      <dgm:spPr/>
    </dgm:pt>
    <dgm:pt modelId="{8B1E6617-887F-4535-8C0F-D592CEFA169C}" type="pres">
      <dgm:prSet presAssocID="{57CE8507-5340-4611-B405-42DEB7427C98}" presName="rootComposite" presStyleCnt="0"/>
      <dgm:spPr/>
    </dgm:pt>
    <dgm:pt modelId="{9D8D1371-3089-483B-9385-C067DDAD52DE}" type="pres">
      <dgm:prSet presAssocID="{57CE8507-5340-4611-B405-42DEB7427C98}" presName="rootText" presStyleLbl="node2" presStyleIdx="1" presStyleCnt="3" custLinFactNeighborX="-35937" custLinFactNeighborY="14960">
        <dgm:presLayoutVars>
          <dgm:chPref val="3"/>
        </dgm:presLayoutVars>
      </dgm:prSet>
      <dgm:spPr/>
      <dgm:t>
        <a:bodyPr/>
        <a:lstStyle/>
        <a:p>
          <a:endParaRPr lang="en-US"/>
        </a:p>
      </dgm:t>
    </dgm:pt>
    <dgm:pt modelId="{C5719805-EAC1-415C-AD97-6DA770B7D38D}" type="pres">
      <dgm:prSet presAssocID="{57CE8507-5340-4611-B405-42DEB7427C98}" presName="rootConnector" presStyleLbl="node2" presStyleIdx="1" presStyleCnt="3"/>
      <dgm:spPr/>
      <dgm:t>
        <a:bodyPr/>
        <a:lstStyle/>
        <a:p>
          <a:endParaRPr lang="en-US"/>
        </a:p>
      </dgm:t>
    </dgm:pt>
    <dgm:pt modelId="{4BBF6542-A13A-44B4-9ED7-73A4E551998D}" type="pres">
      <dgm:prSet presAssocID="{57CE8507-5340-4611-B405-42DEB7427C98}" presName="hierChild4" presStyleCnt="0"/>
      <dgm:spPr/>
    </dgm:pt>
    <dgm:pt modelId="{3B58585E-17F2-488C-87F5-FFFDE3C102BF}" type="pres">
      <dgm:prSet presAssocID="{459BBACB-FB81-408C-8947-792F7C780624}" presName="Name64" presStyleLbl="parChTrans1D3" presStyleIdx="2" presStyleCnt="7"/>
      <dgm:spPr/>
      <dgm:t>
        <a:bodyPr/>
        <a:lstStyle/>
        <a:p>
          <a:endParaRPr lang="en-US"/>
        </a:p>
      </dgm:t>
    </dgm:pt>
    <dgm:pt modelId="{23CF6387-7644-441C-AD92-FC2D2B856D6A}" type="pres">
      <dgm:prSet presAssocID="{7D48E10F-1904-4F42-9BD7-9E4FCA6B7EA2}" presName="hierRoot2" presStyleCnt="0">
        <dgm:presLayoutVars>
          <dgm:hierBranch val="init"/>
        </dgm:presLayoutVars>
      </dgm:prSet>
      <dgm:spPr/>
    </dgm:pt>
    <dgm:pt modelId="{B0128C4E-9B7A-47D9-9DE3-EE84863FA89C}" type="pres">
      <dgm:prSet presAssocID="{7D48E10F-1904-4F42-9BD7-9E4FCA6B7EA2}" presName="rootComposite" presStyleCnt="0"/>
      <dgm:spPr/>
    </dgm:pt>
    <dgm:pt modelId="{3ED96DC2-FC9C-40FE-ACBD-0E9CE11EC162}" type="pres">
      <dgm:prSet presAssocID="{7D48E10F-1904-4F42-9BD7-9E4FCA6B7EA2}" presName="rootText" presStyleLbl="node3" presStyleIdx="2" presStyleCnt="7" custLinFactNeighborX="8825" custLinFactNeighborY="1929">
        <dgm:presLayoutVars>
          <dgm:chPref val="3"/>
        </dgm:presLayoutVars>
      </dgm:prSet>
      <dgm:spPr/>
      <dgm:t>
        <a:bodyPr/>
        <a:lstStyle/>
        <a:p>
          <a:endParaRPr lang="en-US"/>
        </a:p>
      </dgm:t>
    </dgm:pt>
    <dgm:pt modelId="{EC5987E5-0352-42D3-A4C4-85F02627EE14}" type="pres">
      <dgm:prSet presAssocID="{7D48E10F-1904-4F42-9BD7-9E4FCA6B7EA2}" presName="rootConnector" presStyleLbl="node3" presStyleIdx="2" presStyleCnt="7"/>
      <dgm:spPr/>
      <dgm:t>
        <a:bodyPr/>
        <a:lstStyle/>
        <a:p>
          <a:endParaRPr lang="en-US"/>
        </a:p>
      </dgm:t>
    </dgm:pt>
    <dgm:pt modelId="{19003251-DE99-4229-B8B1-698A147C3716}" type="pres">
      <dgm:prSet presAssocID="{7D48E10F-1904-4F42-9BD7-9E4FCA6B7EA2}" presName="hierChild4" presStyleCnt="0"/>
      <dgm:spPr/>
    </dgm:pt>
    <dgm:pt modelId="{B0C77FB2-1545-43EE-AE37-20094D84B5BE}" type="pres">
      <dgm:prSet presAssocID="{7D48E10F-1904-4F42-9BD7-9E4FCA6B7EA2}" presName="hierChild5" presStyleCnt="0"/>
      <dgm:spPr/>
    </dgm:pt>
    <dgm:pt modelId="{85DAE9A9-1897-48EE-8E70-DFE84CCC109A}" type="pres">
      <dgm:prSet presAssocID="{7775D026-8811-435D-B53E-F51149F37FDE}" presName="Name64" presStyleLbl="parChTrans1D3" presStyleIdx="3" presStyleCnt="7"/>
      <dgm:spPr/>
      <dgm:t>
        <a:bodyPr/>
        <a:lstStyle/>
        <a:p>
          <a:endParaRPr lang="en-US"/>
        </a:p>
      </dgm:t>
    </dgm:pt>
    <dgm:pt modelId="{CCBDCCD1-E6DC-4E50-8AE2-74D87FDC1863}" type="pres">
      <dgm:prSet presAssocID="{4F911EDD-96EF-4BFE-997E-6899F481249B}" presName="hierRoot2" presStyleCnt="0">
        <dgm:presLayoutVars>
          <dgm:hierBranch val="init"/>
        </dgm:presLayoutVars>
      </dgm:prSet>
      <dgm:spPr/>
    </dgm:pt>
    <dgm:pt modelId="{0D21AEA7-481F-4C0B-BD35-67159B875913}" type="pres">
      <dgm:prSet presAssocID="{4F911EDD-96EF-4BFE-997E-6899F481249B}" presName="rootComposite" presStyleCnt="0"/>
      <dgm:spPr/>
    </dgm:pt>
    <dgm:pt modelId="{80DA9244-17FE-4B54-B504-34766A5403D1}" type="pres">
      <dgm:prSet presAssocID="{4F911EDD-96EF-4BFE-997E-6899F481249B}" presName="rootText" presStyleLbl="node3" presStyleIdx="3" presStyleCnt="7" custLinFactNeighborX="8825" custLinFactNeighborY="1929">
        <dgm:presLayoutVars>
          <dgm:chPref val="3"/>
        </dgm:presLayoutVars>
      </dgm:prSet>
      <dgm:spPr/>
      <dgm:t>
        <a:bodyPr/>
        <a:lstStyle/>
        <a:p>
          <a:endParaRPr lang="en-US"/>
        </a:p>
      </dgm:t>
    </dgm:pt>
    <dgm:pt modelId="{15DAF093-FA6A-467F-8F2F-F7FFCEA7742C}" type="pres">
      <dgm:prSet presAssocID="{4F911EDD-96EF-4BFE-997E-6899F481249B}" presName="rootConnector" presStyleLbl="node3" presStyleIdx="3" presStyleCnt="7"/>
      <dgm:spPr/>
      <dgm:t>
        <a:bodyPr/>
        <a:lstStyle/>
        <a:p>
          <a:endParaRPr lang="en-US"/>
        </a:p>
      </dgm:t>
    </dgm:pt>
    <dgm:pt modelId="{F96D72F8-7F5D-4F46-93CD-E98829AC3E73}" type="pres">
      <dgm:prSet presAssocID="{4F911EDD-96EF-4BFE-997E-6899F481249B}" presName="hierChild4" presStyleCnt="0"/>
      <dgm:spPr/>
    </dgm:pt>
    <dgm:pt modelId="{31FA6B2D-E342-4423-8F99-CD5A972A8F0E}" type="pres">
      <dgm:prSet presAssocID="{4F911EDD-96EF-4BFE-997E-6899F481249B}" presName="hierChild5" presStyleCnt="0"/>
      <dgm:spPr/>
    </dgm:pt>
    <dgm:pt modelId="{56274D16-B120-45C2-B689-9C680A84F1F4}" type="pres">
      <dgm:prSet presAssocID="{57CE8507-5340-4611-B405-42DEB7427C98}" presName="hierChild5" presStyleCnt="0"/>
      <dgm:spPr/>
    </dgm:pt>
    <dgm:pt modelId="{69CD8288-B429-47B7-922C-2FC8BA625654}" type="pres">
      <dgm:prSet presAssocID="{49981BB6-C79B-480F-A4B2-1F08097614DB}" presName="Name64" presStyleLbl="parChTrans1D2" presStyleIdx="2" presStyleCnt="3"/>
      <dgm:spPr/>
      <dgm:t>
        <a:bodyPr/>
        <a:lstStyle/>
        <a:p>
          <a:endParaRPr lang="en-US"/>
        </a:p>
      </dgm:t>
    </dgm:pt>
    <dgm:pt modelId="{0B364D8B-AF0D-45D6-AE4D-2115BC23C101}" type="pres">
      <dgm:prSet presAssocID="{3255E56A-39CA-4355-84D7-46EA1DD6C325}" presName="hierRoot2" presStyleCnt="0">
        <dgm:presLayoutVars>
          <dgm:hierBranch val="init"/>
        </dgm:presLayoutVars>
      </dgm:prSet>
      <dgm:spPr/>
    </dgm:pt>
    <dgm:pt modelId="{5E64C73A-68F0-4C59-90DA-7A18BE065E15}" type="pres">
      <dgm:prSet presAssocID="{3255E56A-39CA-4355-84D7-46EA1DD6C325}" presName="rootComposite" presStyleCnt="0"/>
      <dgm:spPr/>
    </dgm:pt>
    <dgm:pt modelId="{34BE2A8D-926B-4A34-9602-91458FF67CD7}" type="pres">
      <dgm:prSet presAssocID="{3255E56A-39CA-4355-84D7-46EA1DD6C325}" presName="rootText" presStyleLbl="node2" presStyleIdx="2" presStyleCnt="3" custLinFactNeighborX="-35935" custLinFactNeighborY="-39270">
        <dgm:presLayoutVars>
          <dgm:chPref val="3"/>
        </dgm:presLayoutVars>
      </dgm:prSet>
      <dgm:spPr/>
      <dgm:t>
        <a:bodyPr/>
        <a:lstStyle/>
        <a:p>
          <a:endParaRPr lang="en-US"/>
        </a:p>
      </dgm:t>
    </dgm:pt>
    <dgm:pt modelId="{B68C7CE6-3240-4DF3-8161-6BD8743CA903}" type="pres">
      <dgm:prSet presAssocID="{3255E56A-39CA-4355-84D7-46EA1DD6C325}" presName="rootConnector" presStyleLbl="node2" presStyleIdx="2" presStyleCnt="3"/>
      <dgm:spPr/>
      <dgm:t>
        <a:bodyPr/>
        <a:lstStyle/>
        <a:p>
          <a:endParaRPr lang="en-US"/>
        </a:p>
      </dgm:t>
    </dgm:pt>
    <dgm:pt modelId="{86238EF4-ED41-470C-B7DF-358C963B9756}" type="pres">
      <dgm:prSet presAssocID="{3255E56A-39CA-4355-84D7-46EA1DD6C325}" presName="hierChild4" presStyleCnt="0"/>
      <dgm:spPr/>
    </dgm:pt>
    <dgm:pt modelId="{14234DDB-A61B-4BC4-B8A6-CCDEF6940E67}" type="pres">
      <dgm:prSet presAssocID="{4249E645-FF11-4495-BE5E-710690514F22}" presName="Name64" presStyleLbl="parChTrans1D3" presStyleIdx="4" presStyleCnt="7"/>
      <dgm:spPr/>
      <dgm:t>
        <a:bodyPr/>
        <a:lstStyle/>
        <a:p>
          <a:endParaRPr lang="en-US"/>
        </a:p>
      </dgm:t>
    </dgm:pt>
    <dgm:pt modelId="{1419C52E-5B78-45F5-8AA8-7DAF34733AF8}" type="pres">
      <dgm:prSet presAssocID="{3D240BD6-E777-4CB4-ADF8-9C6D4D2B8B5C}" presName="hierRoot2" presStyleCnt="0">
        <dgm:presLayoutVars>
          <dgm:hierBranch val="init"/>
        </dgm:presLayoutVars>
      </dgm:prSet>
      <dgm:spPr/>
    </dgm:pt>
    <dgm:pt modelId="{F0CA3CF8-3F46-41D4-9B58-0F543F527F0A}" type="pres">
      <dgm:prSet presAssocID="{3D240BD6-E777-4CB4-ADF8-9C6D4D2B8B5C}" presName="rootComposite" presStyleCnt="0"/>
      <dgm:spPr/>
    </dgm:pt>
    <dgm:pt modelId="{FFE9B944-F5FD-4DDE-AFAD-4B519A99E6C2}" type="pres">
      <dgm:prSet presAssocID="{3D240BD6-E777-4CB4-ADF8-9C6D4D2B8B5C}" presName="rootText" presStyleLbl="node3" presStyleIdx="4" presStyleCnt="7" custScaleX="112253" custScaleY="95501">
        <dgm:presLayoutVars>
          <dgm:chPref val="3"/>
        </dgm:presLayoutVars>
      </dgm:prSet>
      <dgm:spPr/>
      <dgm:t>
        <a:bodyPr/>
        <a:lstStyle/>
        <a:p>
          <a:endParaRPr lang="en-US"/>
        </a:p>
      </dgm:t>
    </dgm:pt>
    <dgm:pt modelId="{D989500A-3252-4F71-B716-97C84AE03E3D}" type="pres">
      <dgm:prSet presAssocID="{3D240BD6-E777-4CB4-ADF8-9C6D4D2B8B5C}" presName="rootConnector" presStyleLbl="node3" presStyleIdx="4" presStyleCnt="7"/>
      <dgm:spPr/>
      <dgm:t>
        <a:bodyPr/>
        <a:lstStyle/>
        <a:p>
          <a:endParaRPr lang="en-US"/>
        </a:p>
      </dgm:t>
    </dgm:pt>
    <dgm:pt modelId="{FC9B20D9-FAD6-46DF-8DF9-5497F4FBB270}" type="pres">
      <dgm:prSet presAssocID="{3D240BD6-E777-4CB4-ADF8-9C6D4D2B8B5C}" presName="hierChild4" presStyleCnt="0"/>
      <dgm:spPr/>
    </dgm:pt>
    <dgm:pt modelId="{2D095EE3-D580-4FA0-9ECC-8B2C5D36F0D6}" type="pres">
      <dgm:prSet presAssocID="{3D240BD6-E777-4CB4-ADF8-9C6D4D2B8B5C}" presName="hierChild5" presStyleCnt="0"/>
      <dgm:spPr/>
    </dgm:pt>
    <dgm:pt modelId="{03405F4C-E987-4CC6-A2FB-A08852532EFD}" type="pres">
      <dgm:prSet presAssocID="{0C39F845-2D74-470C-B24D-F393345F62E8}" presName="Name64" presStyleLbl="parChTrans1D3" presStyleIdx="5" presStyleCnt="7"/>
      <dgm:spPr/>
      <dgm:t>
        <a:bodyPr/>
        <a:lstStyle/>
        <a:p>
          <a:endParaRPr lang="en-US"/>
        </a:p>
      </dgm:t>
    </dgm:pt>
    <dgm:pt modelId="{0ECE90EE-8019-48C1-8209-C4DCC0CF952C}" type="pres">
      <dgm:prSet presAssocID="{F9EFD84A-CFC3-411F-9015-5A5967123081}" presName="hierRoot2" presStyleCnt="0">
        <dgm:presLayoutVars>
          <dgm:hierBranch val="init"/>
        </dgm:presLayoutVars>
      </dgm:prSet>
      <dgm:spPr/>
    </dgm:pt>
    <dgm:pt modelId="{BAF2FDD4-A838-4E35-BBC4-68E8D75A6089}" type="pres">
      <dgm:prSet presAssocID="{F9EFD84A-CFC3-411F-9015-5A5967123081}" presName="rootComposite" presStyleCnt="0"/>
      <dgm:spPr/>
    </dgm:pt>
    <dgm:pt modelId="{839E0843-CD28-494E-86EF-BE763299C150}" type="pres">
      <dgm:prSet presAssocID="{F9EFD84A-CFC3-411F-9015-5A5967123081}" presName="rootText" presStyleLbl="node3" presStyleIdx="5" presStyleCnt="7" custScaleX="120615" custScaleY="142489">
        <dgm:presLayoutVars>
          <dgm:chPref val="3"/>
        </dgm:presLayoutVars>
      </dgm:prSet>
      <dgm:spPr/>
      <dgm:t>
        <a:bodyPr/>
        <a:lstStyle/>
        <a:p>
          <a:endParaRPr lang="en-US"/>
        </a:p>
      </dgm:t>
    </dgm:pt>
    <dgm:pt modelId="{C77C4471-01A0-46E7-BFDB-265796237E15}" type="pres">
      <dgm:prSet presAssocID="{F9EFD84A-CFC3-411F-9015-5A5967123081}" presName="rootConnector" presStyleLbl="node3" presStyleIdx="5" presStyleCnt="7"/>
      <dgm:spPr/>
      <dgm:t>
        <a:bodyPr/>
        <a:lstStyle/>
        <a:p>
          <a:endParaRPr lang="en-US"/>
        </a:p>
      </dgm:t>
    </dgm:pt>
    <dgm:pt modelId="{A7F18585-A444-4847-97F8-05D2D050C199}" type="pres">
      <dgm:prSet presAssocID="{F9EFD84A-CFC3-411F-9015-5A5967123081}" presName="hierChild4" presStyleCnt="0"/>
      <dgm:spPr/>
    </dgm:pt>
    <dgm:pt modelId="{92397270-6A34-48BA-AEED-AF7EB8DAED99}" type="pres">
      <dgm:prSet presAssocID="{F9EFD84A-CFC3-411F-9015-5A5967123081}" presName="hierChild5" presStyleCnt="0"/>
      <dgm:spPr/>
    </dgm:pt>
    <dgm:pt modelId="{88F5CDF1-9C1A-4A49-9321-E10CAE343F9F}" type="pres">
      <dgm:prSet presAssocID="{C21F94CB-3895-4ECB-A0CB-39CE6FA7AE87}" presName="Name64" presStyleLbl="parChTrans1D3" presStyleIdx="6" presStyleCnt="7"/>
      <dgm:spPr/>
      <dgm:t>
        <a:bodyPr/>
        <a:lstStyle/>
        <a:p>
          <a:endParaRPr lang="en-US"/>
        </a:p>
      </dgm:t>
    </dgm:pt>
    <dgm:pt modelId="{EC86BCFC-A216-4D49-94A8-D82667C1609B}" type="pres">
      <dgm:prSet presAssocID="{C970FE6D-4208-4CE0-B133-86FF2F0DC7A1}" presName="hierRoot2" presStyleCnt="0">
        <dgm:presLayoutVars>
          <dgm:hierBranch val="init"/>
        </dgm:presLayoutVars>
      </dgm:prSet>
      <dgm:spPr/>
    </dgm:pt>
    <dgm:pt modelId="{D13BAFD7-34DC-4EEE-BA8D-980C1E0ECDD7}" type="pres">
      <dgm:prSet presAssocID="{C970FE6D-4208-4CE0-B133-86FF2F0DC7A1}" presName="rootComposite" presStyleCnt="0"/>
      <dgm:spPr/>
    </dgm:pt>
    <dgm:pt modelId="{950D064F-5919-48AC-A99F-DDE3363269FB}" type="pres">
      <dgm:prSet presAssocID="{C970FE6D-4208-4CE0-B133-86FF2F0DC7A1}" presName="rootText" presStyleLbl="node3" presStyleIdx="6" presStyleCnt="7" custScaleX="115432" custScaleY="131344">
        <dgm:presLayoutVars>
          <dgm:chPref val="3"/>
        </dgm:presLayoutVars>
      </dgm:prSet>
      <dgm:spPr/>
      <dgm:t>
        <a:bodyPr/>
        <a:lstStyle/>
        <a:p>
          <a:endParaRPr lang="en-US"/>
        </a:p>
      </dgm:t>
    </dgm:pt>
    <dgm:pt modelId="{DB3F7FEE-C247-451E-B0FF-AE1A9355BF2C}" type="pres">
      <dgm:prSet presAssocID="{C970FE6D-4208-4CE0-B133-86FF2F0DC7A1}" presName="rootConnector" presStyleLbl="node3" presStyleIdx="6" presStyleCnt="7"/>
      <dgm:spPr/>
      <dgm:t>
        <a:bodyPr/>
        <a:lstStyle/>
        <a:p>
          <a:endParaRPr lang="en-US"/>
        </a:p>
      </dgm:t>
    </dgm:pt>
    <dgm:pt modelId="{ADCA8150-AEE1-45EC-AFEC-F2423E2FFB31}" type="pres">
      <dgm:prSet presAssocID="{C970FE6D-4208-4CE0-B133-86FF2F0DC7A1}" presName="hierChild4" presStyleCnt="0"/>
      <dgm:spPr/>
    </dgm:pt>
    <dgm:pt modelId="{CE6F601E-DD5C-4C82-B35C-131A84E57295}" type="pres">
      <dgm:prSet presAssocID="{C970FE6D-4208-4CE0-B133-86FF2F0DC7A1}" presName="hierChild5" presStyleCnt="0"/>
      <dgm:spPr/>
    </dgm:pt>
    <dgm:pt modelId="{478E8351-89EA-4183-A3ED-5B6D1D8D9A4B}" type="pres">
      <dgm:prSet presAssocID="{3255E56A-39CA-4355-84D7-46EA1DD6C325}" presName="hierChild5" presStyleCnt="0"/>
      <dgm:spPr/>
    </dgm:pt>
    <dgm:pt modelId="{A5B1D5CC-DA4E-4346-942F-6E8ACC24DB12}" type="pres">
      <dgm:prSet presAssocID="{B4C4F056-BE1C-480B-AB1C-2B182868C6DD}" presName="hierChild3" presStyleCnt="0"/>
      <dgm:spPr/>
    </dgm:pt>
  </dgm:ptLst>
  <dgm:cxnLst>
    <dgm:cxn modelId="{7C95C00D-22D0-4AC9-9542-7E00650F111E}" type="presOf" srcId="{459BBACB-FB81-408C-8947-792F7C780624}" destId="{3B58585E-17F2-488C-87F5-FFFDE3C102BF}" srcOrd="0" destOrd="0" presId="urn:microsoft.com/office/officeart/2009/3/layout/HorizontalOrganizationChart"/>
    <dgm:cxn modelId="{322F0F8F-C180-4A29-847B-1E5B83C9762C}" srcId="{B4C4F056-BE1C-480B-AB1C-2B182868C6DD}" destId="{57CE8507-5340-4611-B405-42DEB7427C98}" srcOrd="1" destOrd="0" parTransId="{611E42D2-2314-445A-AE7D-E8661762BD38}" sibTransId="{A430EB4D-1B8C-4A41-BFF9-AD28E1895B0C}"/>
    <dgm:cxn modelId="{5513CEAE-BEF4-434F-88C0-0AA1D43014FC}" type="presOf" srcId="{0219C364-C1B6-4502-BA02-A2AA7B46F977}" destId="{36D63AC2-9B72-40B8-B681-AC3F1E8D8224}" srcOrd="0" destOrd="0" presId="urn:microsoft.com/office/officeart/2009/3/layout/HorizontalOrganizationChart"/>
    <dgm:cxn modelId="{12705CA6-B622-4F91-9406-543A219D7F47}" type="presOf" srcId="{7D48E10F-1904-4F42-9BD7-9E4FCA6B7EA2}" destId="{EC5987E5-0352-42D3-A4C4-85F02627EE14}" srcOrd="1" destOrd="0" presId="urn:microsoft.com/office/officeart/2009/3/layout/HorizontalOrganizationChart"/>
    <dgm:cxn modelId="{BCAF5B4A-D8CB-42FE-A536-B36A42015F8D}" type="presOf" srcId="{0FB093FB-EBC1-4705-A700-1E0E36E09DB3}" destId="{4CFF378C-9F6E-4056-B2BE-C47E9546F407}" srcOrd="0" destOrd="0" presId="urn:microsoft.com/office/officeart/2009/3/layout/HorizontalOrganizationChart"/>
    <dgm:cxn modelId="{86A6DF03-B9CC-4D6F-BF15-A81DBD038B83}" srcId="{201755F2-443B-441A-B298-3DE10E4F533D}" destId="{F251CF3C-D83A-4AA0-8ACE-D93078AF8A80}" srcOrd="1" destOrd="0" parTransId="{CA5521BE-9491-4AFA-B842-C1BB1C77175F}" sibTransId="{ADE9072D-D5BC-4AA4-A689-E36AF91A3F08}"/>
    <dgm:cxn modelId="{4ABFD3BF-46BA-4BC0-9E71-44BA3EE18A28}" type="presOf" srcId="{C970FE6D-4208-4CE0-B133-86FF2F0DC7A1}" destId="{950D064F-5919-48AC-A99F-DDE3363269FB}" srcOrd="0" destOrd="0" presId="urn:microsoft.com/office/officeart/2009/3/layout/HorizontalOrganizationChart"/>
    <dgm:cxn modelId="{E2627CA7-4B6C-4B41-A540-90C833DECE8D}" type="presOf" srcId="{0176C87A-E373-4D71-B123-AF22AD7F4A93}" destId="{B391A163-2609-4926-9234-DB780BB0895B}" srcOrd="0" destOrd="0" presId="urn:microsoft.com/office/officeart/2009/3/layout/HorizontalOrganizationChart"/>
    <dgm:cxn modelId="{2F752520-047B-43C6-A17A-C4847C45D50B}" type="presOf" srcId="{3255E56A-39CA-4355-84D7-46EA1DD6C325}" destId="{B68C7CE6-3240-4DF3-8161-6BD8743CA903}" srcOrd="1" destOrd="0" presId="urn:microsoft.com/office/officeart/2009/3/layout/HorizontalOrganizationChart"/>
    <dgm:cxn modelId="{8A540980-9A8A-4714-A056-9DFB3E55B77D}" srcId="{F251CF3C-D83A-4AA0-8ACE-D93078AF8A80}" destId="{4271631E-A3BA-457C-8912-C4245E0A96B3}" srcOrd="0" destOrd="0" parTransId="{0FB093FB-EBC1-4705-A700-1E0E36E09DB3}" sibTransId="{1D973B3E-3A9E-486E-8700-64EA45151523}"/>
    <dgm:cxn modelId="{FC247FFD-6785-453B-A9CB-168430217447}" type="presOf" srcId="{B4C4F056-BE1C-480B-AB1C-2B182868C6DD}" destId="{D3F00ED9-5E9E-4ACF-B5E7-67A66DBF578A}" srcOrd="1" destOrd="0" presId="urn:microsoft.com/office/officeart/2009/3/layout/HorizontalOrganizationChart"/>
    <dgm:cxn modelId="{24480EDD-E89D-4835-B833-037D1EA9D1F1}" type="presOf" srcId="{3255E56A-39CA-4355-84D7-46EA1DD6C325}" destId="{34BE2A8D-926B-4A34-9602-91458FF67CD7}" srcOrd="0" destOrd="0" presId="urn:microsoft.com/office/officeart/2009/3/layout/HorizontalOrganizationChart"/>
    <dgm:cxn modelId="{B605476D-8B4C-41E7-8F2E-54D946C237C9}" type="presOf" srcId="{4249E645-FF11-4495-BE5E-710690514F22}" destId="{14234DDB-A61B-4BC4-B8A6-CCDEF6940E67}" srcOrd="0" destOrd="0" presId="urn:microsoft.com/office/officeart/2009/3/layout/HorizontalOrganizationChart"/>
    <dgm:cxn modelId="{B6E683C1-58F0-47F8-91A4-18858FCE9491}" srcId="{B4C4F056-BE1C-480B-AB1C-2B182868C6DD}" destId="{201755F2-443B-441A-B298-3DE10E4F533D}" srcOrd="0" destOrd="0" parTransId="{0176C87A-E373-4D71-B123-AF22AD7F4A93}" sibTransId="{751F3FC3-2AB3-4200-81F9-4079396091A6}"/>
    <dgm:cxn modelId="{2356E6BC-35AE-4C85-B55A-C91DD2B54723}" type="presOf" srcId="{7775D026-8811-435D-B53E-F51149F37FDE}" destId="{85DAE9A9-1897-48EE-8E70-DFE84CCC109A}" srcOrd="0" destOrd="0" presId="urn:microsoft.com/office/officeart/2009/3/layout/HorizontalOrganizationChart"/>
    <dgm:cxn modelId="{67047594-1030-4233-AFC7-79A3E8AD8190}" type="presOf" srcId="{0219C364-C1B6-4502-BA02-A2AA7B46F977}" destId="{68DD62B9-6086-4C99-B6F4-A0A050F26CF4}" srcOrd="1" destOrd="0" presId="urn:microsoft.com/office/officeart/2009/3/layout/HorizontalOrganizationChart"/>
    <dgm:cxn modelId="{013FC53C-74C3-4AF9-97B3-E88D27077AFA}" type="presOf" srcId="{68F3EF40-58D1-4390-82F5-A3ED628E3710}" destId="{AB5FA2D5-C40C-4F2D-B32B-865C84D93FD3}" srcOrd="1" destOrd="0" presId="urn:microsoft.com/office/officeart/2009/3/layout/HorizontalOrganizationChart"/>
    <dgm:cxn modelId="{7E16FC42-202B-4919-B2B5-59559E9AAD4C}" type="presOf" srcId="{3D240BD6-E777-4CB4-ADF8-9C6D4D2B8B5C}" destId="{D989500A-3252-4F71-B716-97C84AE03E3D}" srcOrd="1" destOrd="0" presId="urn:microsoft.com/office/officeart/2009/3/layout/HorizontalOrganizationChart"/>
    <dgm:cxn modelId="{CF03FE67-7FCD-491A-B246-D59716CD4429}" type="presOf" srcId="{EA84CD90-B6C7-44D9-952A-F8D58BD41775}" destId="{784D2AB4-366B-4F55-B279-FBBE88F8FA8A}" srcOrd="0" destOrd="0" presId="urn:microsoft.com/office/officeart/2009/3/layout/HorizontalOrganizationChart"/>
    <dgm:cxn modelId="{F1CF1F11-92E5-4D7F-8A16-75EF64095D87}" type="presOf" srcId="{7D48E10F-1904-4F42-9BD7-9E4FCA6B7EA2}" destId="{3ED96DC2-FC9C-40FE-ACBD-0E9CE11EC162}" srcOrd="0" destOrd="0" presId="urn:microsoft.com/office/officeart/2009/3/layout/HorizontalOrganizationChart"/>
    <dgm:cxn modelId="{9E3531FB-C595-434E-91C8-3436CDD18A5C}" type="presOf" srcId="{611E42D2-2314-445A-AE7D-E8661762BD38}" destId="{F17AD59E-F159-400A-9909-3F33B699F467}" srcOrd="0" destOrd="0" presId="urn:microsoft.com/office/officeart/2009/3/layout/HorizontalOrganizationChart"/>
    <dgm:cxn modelId="{7FEDD0AE-FC5C-466A-9831-5E0979FC3972}" type="presOf" srcId="{00BB4060-FF25-49CC-A127-BADA6CEC65BA}" destId="{49D2F27E-3A07-408A-802B-46ED9953A25E}" srcOrd="0" destOrd="0" presId="urn:microsoft.com/office/officeart/2009/3/layout/HorizontalOrganizationChart"/>
    <dgm:cxn modelId="{94F0CB99-2495-454E-BEE7-5DBB7F767C96}" srcId="{57CE8507-5340-4611-B405-42DEB7427C98}" destId="{4F911EDD-96EF-4BFE-997E-6899F481249B}" srcOrd="1" destOrd="0" parTransId="{7775D026-8811-435D-B53E-F51149F37FDE}" sibTransId="{05998D5E-C60A-4D92-B112-4B1A8135854E}"/>
    <dgm:cxn modelId="{226CC4A0-60C6-4622-A66A-DD3219DAB82A}" type="presOf" srcId="{7B7D2C39-EB07-4C97-A1E2-B83B827DFB12}" destId="{97FBDE8C-1723-40B1-9FB4-9E52BD9A2532}" srcOrd="0" destOrd="0" presId="urn:microsoft.com/office/officeart/2009/3/layout/HorizontalOrganizationChart"/>
    <dgm:cxn modelId="{4D8FD226-14CC-47F0-AB50-1E5099DDD750}" type="presOf" srcId="{F9EFD84A-CFC3-411F-9015-5A5967123081}" destId="{C77C4471-01A0-46E7-BFDB-265796237E15}" srcOrd="1" destOrd="0" presId="urn:microsoft.com/office/officeart/2009/3/layout/HorizontalOrganizationChart"/>
    <dgm:cxn modelId="{2710CA52-F95E-4912-BFE6-817D81E34F84}" type="presOf" srcId="{68F3EF40-58D1-4390-82F5-A3ED628E3710}" destId="{78D42F05-1723-4DE4-8A66-96F3BE705B5E}" srcOrd="0" destOrd="0" presId="urn:microsoft.com/office/officeart/2009/3/layout/HorizontalOrganizationChart"/>
    <dgm:cxn modelId="{027586C0-3B5C-408C-8947-5710B2A78274}" type="presOf" srcId="{F251CF3C-D83A-4AA0-8ACE-D93078AF8A80}" destId="{55C0941A-AEFF-4638-81F9-C3E7B8F40A1D}" srcOrd="1" destOrd="0" presId="urn:microsoft.com/office/officeart/2009/3/layout/HorizontalOrganizationChart"/>
    <dgm:cxn modelId="{289E527B-2191-4438-9D85-8F6FC02C9C22}" type="presOf" srcId="{3D240BD6-E777-4CB4-ADF8-9C6D4D2B8B5C}" destId="{FFE9B944-F5FD-4DDE-AFAD-4B519A99E6C2}" srcOrd="0" destOrd="0" presId="urn:microsoft.com/office/officeart/2009/3/layout/HorizontalOrganizationChart"/>
    <dgm:cxn modelId="{BC21FDFC-2192-48E3-A115-BF6759DD841F}" srcId="{B4C4F056-BE1C-480B-AB1C-2B182868C6DD}" destId="{3255E56A-39CA-4355-84D7-46EA1DD6C325}" srcOrd="2" destOrd="0" parTransId="{49981BB6-C79B-480F-A4B2-1F08097614DB}" sibTransId="{53E7B4B9-CE31-4B38-9055-4A5839AE1B9F}"/>
    <dgm:cxn modelId="{C6FD0E94-051C-4A2E-B92F-9EF0019C69A0}" type="presOf" srcId="{57CE8507-5340-4611-B405-42DEB7427C98}" destId="{9D8D1371-3089-483B-9385-C067DDAD52DE}" srcOrd="0" destOrd="0" presId="urn:microsoft.com/office/officeart/2009/3/layout/HorizontalOrganizationChart"/>
    <dgm:cxn modelId="{BD6DE9C0-01E2-45CA-8C05-EE165A71DA62}" type="presOf" srcId="{4F911EDD-96EF-4BFE-997E-6899F481249B}" destId="{80DA9244-17FE-4B54-B504-34766A5403D1}" srcOrd="0" destOrd="0" presId="urn:microsoft.com/office/officeart/2009/3/layout/HorizontalOrganizationChart"/>
    <dgm:cxn modelId="{B42BCE7C-0847-4B76-ADA1-784645115A65}" type="presOf" srcId="{49981BB6-C79B-480F-A4B2-1F08097614DB}" destId="{69CD8288-B429-47B7-922C-2FC8BA625654}" srcOrd="0" destOrd="0" presId="urn:microsoft.com/office/officeart/2009/3/layout/HorizontalOrganizationChart"/>
    <dgm:cxn modelId="{544ABF0D-1EBC-498D-A9AF-F38A4C12D3BB}" type="presOf" srcId="{EA84CD90-B6C7-44D9-952A-F8D58BD41775}" destId="{0BC06799-F9A4-499F-8A5E-43FE98B4767E}" srcOrd="1" destOrd="0" presId="urn:microsoft.com/office/officeart/2009/3/layout/HorizontalOrganizationChart"/>
    <dgm:cxn modelId="{3CB41DEA-F137-45C6-A650-D6837056AD30}" type="presOf" srcId="{F251CF3C-D83A-4AA0-8ACE-D93078AF8A80}" destId="{0E8A7315-3378-4A02-9FED-2C1DB7B6F14F}" srcOrd="0" destOrd="0" presId="urn:microsoft.com/office/officeart/2009/3/layout/HorizontalOrganizationChart"/>
    <dgm:cxn modelId="{6F19CEE3-2A27-4162-99CB-BC1FD8A039F7}" srcId="{CDD951FB-90AE-4737-BA31-BC3040D38D9C}" destId="{B4C4F056-BE1C-480B-AB1C-2B182868C6DD}" srcOrd="0" destOrd="0" parTransId="{CC15160B-159D-4A55-9B2C-C8C5773BF825}" sibTransId="{9BB23ACA-D3BC-4CB9-8BD6-C5C442FA41CA}"/>
    <dgm:cxn modelId="{D221AF65-5FBE-4971-812C-F282D0469EC8}" srcId="{68F3EF40-58D1-4390-82F5-A3ED628E3710}" destId="{EA84CD90-B6C7-44D9-952A-F8D58BD41775}" srcOrd="0" destOrd="0" parTransId="{4FA541C9-AAF8-45CD-8B5F-9875E190B8EB}" sibTransId="{E74AFB0F-9121-42C4-B6B7-487EA1804FAC}"/>
    <dgm:cxn modelId="{5F5FE6F7-E401-4E97-8860-633A1E2F7597}" type="presOf" srcId="{4F911EDD-96EF-4BFE-997E-6899F481249B}" destId="{15DAF093-FA6A-467F-8F2F-F7FFCEA7742C}" srcOrd="1" destOrd="0" presId="urn:microsoft.com/office/officeart/2009/3/layout/HorizontalOrganizationChart"/>
    <dgm:cxn modelId="{8D48B2F9-DEAD-4B87-935D-E6C24FE7B844}" srcId="{3255E56A-39CA-4355-84D7-46EA1DD6C325}" destId="{C970FE6D-4208-4CE0-B133-86FF2F0DC7A1}" srcOrd="2" destOrd="0" parTransId="{C21F94CB-3895-4ECB-A0CB-39CE6FA7AE87}" sibTransId="{DCC5871A-33C2-42C1-91DD-13EEE5441CCD}"/>
    <dgm:cxn modelId="{51E508A9-772A-48FF-A59E-C9DCCDA0CFD2}" type="presOf" srcId="{C21F94CB-3895-4ECB-A0CB-39CE6FA7AE87}" destId="{88F5CDF1-9C1A-4A49-9321-E10CAE343F9F}" srcOrd="0" destOrd="0" presId="urn:microsoft.com/office/officeart/2009/3/layout/HorizontalOrganizationChart"/>
    <dgm:cxn modelId="{92930E62-D542-4421-8D46-BC6D2BCCFF5A}" srcId="{68F3EF40-58D1-4390-82F5-A3ED628E3710}" destId="{0219C364-C1B6-4502-BA02-A2AA7B46F977}" srcOrd="1" destOrd="0" parTransId="{7B7D2C39-EB07-4C97-A1E2-B83B827DFB12}" sibTransId="{EA1AC4C6-CD78-40EB-A373-DC5A6427D9DA}"/>
    <dgm:cxn modelId="{BC546F4D-7A2B-4D9F-BF3F-85A00E6C0324}" type="presOf" srcId="{C970FE6D-4208-4CE0-B133-86FF2F0DC7A1}" destId="{DB3F7FEE-C247-451E-B0FF-AE1A9355BF2C}" srcOrd="1" destOrd="0" presId="urn:microsoft.com/office/officeart/2009/3/layout/HorizontalOrganizationChart"/>
    <dgm:cxn modelId="{B8DAE6DE-6C25-4B19-94C9-F1F467A749F4}" type="presOf" srcId="{F9EFD84A-CFC3-411F-9015-5A5967123081}" destId="{839E0843-CD28-494E-86EF-BE763299C150}" srcOrd="0" destOrd="0" presId="urn:microsoft.com/office/officeart/2009/3/layout/HorizontalOrganizationChart"/>
    <dgm:cxn modelId="{2840C08E-849C-4126-84AB-23DA3DCCA9F1}" type="presOf" srcId="{4271631E-A3BA-457C-8912-C4245E0A96B3}" destId="{C1951985-DA9C-4328-A894-8955EEBECFE6}" srcOrd="0" destOrd="0" presId="urn:microsoft.com/office/officeart/2009/3/layout/HorizontalOrganizationChart"/>
    <dgm:cxn modelId="{1A4B2345-704F-423B-A40A-0A496EF80D4C}" type="presOf" srcId="{201755F2-443B-441A-B298-3DE10E4F533D}" destId="{EAFE113E-63A3-46BE-ACF1-E62B6540C62D}" srcOrd="1" destOrd="0" presId="urn:microsoft.com/office/officeart/2009/3/layout/HorizontalOrganizationChart"/>
    <dgm:cxn modelId="{752C9DAF-7715-418A-A6C5-81FED78FFB54}" type="presOf" srcId="{4271631E-A3BA-457C-8912-C4245E0A96B3}" destId="{BF8A14DB-D8A2-4830-B5D7-77596F3EDDB4}" srcOrd="1" destOrd="0" presId="urn:microsoft.com/office/officeart/2009/3/layout/HorizontalOrganizationChart"/>
    <dgm:cxn modelId="{31A3B64E-7CBB-4FA1-82B3-03063D67F17A}" type="presOf" srcId="{57CE8507-5340-4611-B405-42DEB7427C98}" destId="{C5719805-EAC1-415C-AD97-6DA770B7D38D}" srcOrd="1" destOrd="0" presId="urn:microsoft.com/office/officeart/2009/3/layout/HorizontalOrganizationChart"/>
    <dgm:cxn modelId="{453FB773-148C-44AC-A586-8E4979CFF261}" srcId="{3255E56A-39CA-4355-84D7-46EA1DD6C325}" destId="{F9EFD84A-CFC3-411F-9015-5A5967123081}" srcOrd="1" destOrd="0" parTransId="{0C39F845-2D74-470C-B24D-F393345F62E8}" sibTransId="{6A93CBEC-FD9A-4AC0-BFFE-2F723BBED9E5}"/>
    <dgm:cxn modelId="{3C2E7E4D-FC26-4F1C-B6AA-776F607C3B7E}" type="presOf" srcId="{201755F2-443B-441A-B298-3DE10E4F533D}" destId="{34386E80-FE7B-4A31-834C-1DA654DB0FB2}" srcOrd="0" destOrd="0" presId="urn:microsoft.com/office/officeart/2009/3/layout/HorizontalOrganizationChart"/>
    <dgm:cxn modelId="{2B6933CD-253B-49AF-8484-C95C889BD2E0}" type="presOf" srcId="{B4C4F056-BE1C-480B-AB1C-2B182868C6DD}" destId="{D915CFFE-1896-4B58-8437-593CA17F1F99}" srcOrd="0" destOrd="0" presId="urn:microsoft.com/office/officeart/2009/3/layout/HorizontalOrganizationChart"/>
    <dgm:cxn modelId="{8AAE28FE-6CAA-4E17-B75D-0939F41FE12F}" srcId="{3255E56A-39CA-4355-84D7-46EA1DD6C325}" destId="{3D240BD6-E777-4CB4-ADF8-9C6D4D2B8B5C}" srcOrd="0" destOrd="0" parTransId="{4249E645-FF11-4495-BE5E-710690514F22}" sibTransId="{7DF3CFD7-0249-4975-8309-EB524533CBB5}"/>
    <dgm:cxn modelId="{F7DA3843-48D7-4D2B-99BA-00DC68675796}" srcId="{57CE8507-5340-4611-B405-42DEB7427C98}" destId="{7D48E10F-1904-4F42-9BD7-9E4FCA6B7EA2}" srcOrd="0" destOrd="0" parTransId="{459BBACB-FB81-408C-8947-792F7C780624}" sibTransId="{E8001EF2-D43B-46AB-B415-EE4F8E60658D}"/>
    <dgm:cxn modelId="{BBA967B4-56D0-48A0-9DE2-7B7D3CA8609A}" type="presOf" srcId="{CA5521BE-9491-4AFA-B842-C1BB1C77175F}" destId="{4E750E10-CF7E-4C86-B21B-E06B92896A6C}" srcOrd="0" destOrd="0" presId="urn:microsoft.com/office/officeart/2009/3/layout/HorizontalOrganizationChart"/>
    <dgm:cxn modelId="{3CF61018-5300-4D7F-8C67-40F97972EDF1}" srcId="{201755F2-443B-441A-B298-3DE10E4F533D}" destId="{68F3EF40-58D1-4390-82F5-A3ED628E3710}" srcOrd="0" destOrd="0" parTransId="{00BB4060-FF25-49CC-A127-BADA6CEC65BA}" sibTransId="{0F4489C9-B4D7-4150-81E2-12821E95316B}"/>
    <dgm:cxn modelId="{62939897-7AD8-4181-BBE0-A77CADDC0FC8}" type="presOf" srcId="{0C39F845-2D74-470C-B24D-F393345F62E8}" destId="{03405F4C-E987-4CC6-A2FB-A08852532EFD}" srcOrd="0" destOrd="0" presId="urn:microsoft.com/office/officeart/2009/3/layout/HorizontalOrganizationChart"/>
    <dgm:cxn modelId="{0DA8A606-3639-405C-B8B7-8A519DB36FC9}" type="presOf" srcId="{CDD951FB-90AE-4737-BA31-BC3040D38D9C}" destId="{0EE2AA9E-E4E2-4C03-9532-BB7AA4901EF2}" srcOrd="0" destOrd="0" presId="urn:microsoft.com/office/officeart/2009/3/layout/HorizontalOrganizationChart"/>
    <dgm:cxn modelId="{C25DF421-AA31-42E4-9AE2-938E726D3285}" type="presOf" srcId="{4FA541C9-AAF8-45CD-8B5F-9875E190B8EB}" destId="{D819AB18-F807-473E-B4C3-54265D9F2E02}" srcOrd="0" destOrd="0" presId="urn:microsoft.com/office/officeart/2009/3/layout/HorizontalOrganizationChart"/>
    <dgm:cxn modelId="{DF7FE42B-A1DF-420F-BB6D-E05F001FCD92}" type="presParOf" srcId="{0EE2AA9E-E4E2-4C03-9532-BB7AA4901EF2}" destId="{1952B2CF-2E67-46E2-ADDC-0BFFC9E91ED2}" srcOrd="0" destOrd="0" presId="urn:microsoft.com/office/officeart/2009/3/layout/HorizontalOrganizationChart"/>
    <dgm:cxn modelId="{90B8281A-484A-4FF9-88F7-47F3C3C93E74}" type="presParOf" srcId="{1952B2CF-2E67-46E2-ADDC-0BFFC9E91ED2}" destId="{F84E5BF8-AE8A-4C73-A73C-997E1B8223CA}" srcOrd="0" destOrd="0" presId="urn:microsoft.com/office/officeart/2009/3/layout/HorizontalOrganizationChart"/>
    <dgm:cxn modelId="{8CA8D67F-5A8A-4455-BBCF-111AC908C75D}" type="presParOf" srcId="{F84E5BF8-AE8A-4C73-A73C-997E1B8223CA}" destId="{D915CFFE-1896-4B58-8437-593CA17F1F99}" srcOrd="0" destOrd="0" presId="urn:microsoft.com/office/officeart/2009/3/layout/HorizontalOrganizationChart"/>
    <dgm:cxn modelId="{FCA4C7CA-E27F-4B95-9C25-39915ECE508E}" type="presParOf" srcId="{F84E5BF8-AE8A-4C73-A73C-997E1B8223CA}" destId="{D3F00ED9-5E9E-4ACF-B5E7-67A66DBF578A}" srcOrd="1" destOrd="0" presId="urn:microsoft.com/office/officeart/2009/3/layout/HorizontalOrganizationChart"/>
    <dgm:cxn modelId="{19ADA3BF-2FD3-4F51-A91D-E81B3143C31D}" type="presParOf" srcId="{1952B2CF-2E67-46E2-ADDC-0BFFC9E91ED2}" destId="{4C110E71-3D5B-4CF9-964F-A16C2A240251}" srcOrd="1" destOrd="0" presId="urn:microsoft.com/office/officeart/2009/3/layout/HorizontalOrganizationChart"/>
    <dgm:cxn modelId="{EB991225-AA12-40F7-BE79-C2BD94777C25}" type="presParOf" srcId="{4C110E71-3D5B-4CF9-964F-A16C2A240251}" destId="{B391A163-2609-4926-9234-DB780BB0895B}" srcOrd="0" destOrd="0" presId="urn:microsoft.com/office/officeart/2009/3/layout/HorizontalOrganizationChart"/>
    <dgm:cxn modelId="{626C613E-6EC7-4B86-AE89-61C22E112B38}" type="presParOf" srcId="{4C110E71-3D5B-4CF9-964F-A16C2A240251}" destId="{173D5E50-A0B0-45E3-B026-F65FCDACDE6A}" srcOrd="1" destOrd="0" presId="urn:microsoft.com/office/officeart/2009/3/layout/HorizontalOrganizationChart"/>
    <dgm:cxn modelId="{0194C0B2-6E40-46BA-91C7-E1A53A62D1BC}" type="presParOf" srcId="{173D5E50-A0B0-45E3-B026-F65FCDACDE6A}" destId="{DECB919E-D336-4939-B381-A7A407D08D4C}" srcOrd="0" destOrd="0" presId="urn:microsoft.com/office/officeart/2009/3/layout/HorizontalOrganizationChart"/>
    <dgm:cxn modelId="{85F15678-D98E-4033-8716-24F8334370E1}" type="presParOf" srcId="{DECB919E-D336-4939-B381-A7A407D08D4C}" destId="{34386E80-FE7B-4A31-834C-1DA654DB0FB2}" srcOrd="0" destOrd="0" presId="urn:microsoft.com/office/officeart/2009/3/layout/HorizontalOrganizationChart"/>
    <dgm:cxn modelId="{136AE899-88BB-4023-BBF4-05B8FF18864B}" type="presParOf" srcId="{DECB919E-D336-4939-B381-A7A407D08D4C}" destId="{EAFE113E-63A3-46BE-ACF1-E62B6540C62D}" srcOrd="1" destOrd="0" presId="urn:microsoft.com/office/officeart/2009/3/layout/HorizontalOrganizationChart"/>
    <dgm:cxn modelId="{FD4C7398-62FC-4243-98F4-4B176FF4B68B}" type="presParOf" srcId="{173D5E50-A0B0-45E3-B026-F65FCDACDE6A}" destId="{9EC4379F-0949-4BBC-81F9-7B870AB4566F}" srcOrd="1" destOrd="0" presId="urn:microsoft.com/office/officeart/2009/3/layout/HorizontalOrganizationChart"/>
    <dgm:cxn modelId="{DC94EB5B-BFD4-4FF9-9DD3-4BE6D606033F}" type="presParOf" srcId="{9EC4379F-0949-4BBC-81F9-7B870AB4566F}" destId="{49D2F27E-3A07-408A-802B-46ED9953A25E}" srcOrd="0" destOrd="0" presId="urn:microsoft.com/office/officeart/2009/3/layout/HorizontalOrganizationChart"/>
    <dgm:cxn modelId="{D93B8A51-1A2E-4008-B5AA-0ED7C5976D09}" type="presParOf" srcId="{9EC4379F-0949-4BBC-81F9-7B870AB4566F}" destId="{0178C619-287B-412B-B9C5-2EDFE9EADA6C}" srcOrd="1" destOrd="0" presId="urn:microsoft.com/office/officeart/2009/3/layout/HorizontalOrganizationChart"/>
    <dgm:cxn modelId="{0602ADA8-D321-48C5-8155-D6E03B86D0CF}" type="presParOf" srcId="{0178C619-287B-412B-B9C5-2EDFE9EADA6C}" destId="{994F6127-B53C-4EFD-B6BF-0FF7626D945A}" srcOrd="0" destOrd="0" presId="urn:microsoft.com/office/officeart/2009/3/layout/HorizontalOrganizationChart"/>
    <dgm:cxn modelId="{9CAB403F-9343-4A1D-9B91-FBC2E38C8A7B}" type="presParOf" srcId="{994F6127-B53C-4EFD-B6BF-0FF7626D945A}" destId="{78D42F05-1723-4DE4-8A66-96F3BE705B5E}" srcOrd="0" destOrd="0" presId="urn:microsoft.com/office/officeart/2009/3/layout/HorizontalOrganizationChart"/>
    <dgm:cxn modelId="{A2686B24-3D31-4AA6-A659-AAA5D3CEE1F3}" type="presParOf" srcId="{994F6127-B53C-4EFD-B6BF-0FF7626D945A}" destId="{AB5FA2D5-C40C-4F2D-B32B-865C84D93FD3}" srcOrd="1" destOrd="0" presId="urn:microsoft.com/office/officeart/2009/3/layout/HorizontalOrganizationChart"/>
    <dgm:cxn modelId="{D74A277F-8163-44DB-9F0F-9E596E162B93}" type="presParOf" srcId="{0178C619-287B-412B-B9C5-2EDFE9EADA6C}" destId="{03AFC327-70DC-4E78-AB1B-48DB0B61A5EF}" srcOrd="1" destOrd="0" presId="urn:microsoft.com/office/officeart/2009/3/layout/HorizontalOrganizationChart"/>
    <dgm:cxn modelId="{C300BDF2-ACF0-4F8A-8246-CB15D7DCBB86}" type="presParOf" srcId="{03AFC327-70DC-4E78-AB1B-48DB0B61A5EF}" destId="{D819AB18-F807-473E-B4C3-54265D9F2E02}" srcOrd="0" destOrd="0" presId="urn:microsoft.com/office/officeart/2009/3/layout/HorizontalOrganizationChart"/>
    <dgm:cxn modelId="{55851C08-F44B-4CBC-A8D8-E353C7C8173F}" type="presParOf" srcId="{03AFC327-70DC-4E78-AB1B-48DB0B61A5EF}" destId="{B3D90862-FE51-40CE-AD04-0A0F45780FA0}" srcOrd="1" destOrd="0" presId="urn:microsoft.com/office/officeart/2009/3/layout/HorizontalOrganizationChart"/>
    <dgm:cxn modelId="{E0F2AB31-63E1-46BB-9CE2-D983A698D6BA}" type="presParOf" srcId="{B3D90862-FE51-40CE-AD04-0A0F45780FA0}" destId="{3970AF9E-914F-4CB2-824C-46FC16EEB3BD}" srcOrd="0" destOrd="0" presId="urn:microsoft.com/office/officeart/2009/3/layout/HorizontalOrganizationChart"/>
    <dgm:cxn modelId="{B7EEE6C5-0A9D-46B7-8328-6C439798D3D6}" type="presParOf" srcId="{3970AF9E-914F-4CB2-824C-46FC16EEB3BD}" destId="{784D2AB4-366B-4F55-B279-FBBE88F8FA8A}" srcOrd="0" destOrd="0" presId="urn:microsoft.com/office/officeart/2009/3/layout/HorizontalOrganizationChart"/>
    <dgm:cxn modelId="{A94692E6-777B-4CE6-9C1D-D6FCA8003A63}" type="presParOf" srcId="{3970AF9E-914F-4CB2-824C-46FC16EEB3BD}" destId="{0BC06799-F9A4-499F-8A5E-43FE98B4767E}" srcOrd="1" destOrd="0" presId="urn:microsoft.com/office/officeart/2009/3/layout/HorizontalOrganizationChart"/>
    <dgm:cxn modelId="{F531F36D-4E7B-4B22-8CB3-AE66904B61AA}" type="presParOf" srcId="{B3D90862-FE51-40CE-AD04-0A0F45780FA0}" destId="{B0F6607E-1C48-4962-9667-63AFCFA3D82E}" srcOrd="1" destOrd="0" presId="urn:microsoft.com/office/officeart/2009/3/layout/HorizontalOrganizationChart"/>
    <dgm:cxn modelId="{FDC20BCA-3459-4E56-8AF1-DB52F4919FBB}" type="presParOf" srcId="{B3D90862-FE51-40CE-AD04-0A0F45780FA0}" destId="{33A1414C-4741-46F1-8E66-27E10B464017}" srcOrd="2" destOrd="0" presId="urn:microsoft.com/office/officeart/2009/3/layout/HorizontalOrganizationChart"/>
    <dgm:cxn modelId="{6D66996C-AC06-4CC6-89FC-98EB102FB4E6}" type="presParOf" srcId="{03AFC327-70DC-4E78-AB1B-48DB0B61A5EF}" destId="{97FBDE8C-1723-40B1-9FB4-9E52BD9A2532}" srcOrd="2" destOrd="0" presId="urn:microsoft.com/office/officeart/2009/3/layout/HorizontalOrganizationChart"/>
    <dgm:cxn modelId="{F5E30859-7245-45B3-90F4-74CB2A97AB7A}" type="presParOf" srcId="{03AFC327-70DC-4E78-AB1B-48DB0B61A5EF}" destId="{EEEC0750-D190-4ED2-9A4A-243CF960DB52}" srcOrd="3" destOrd="0" presId="urn:microsoft.com/office/officeart/2009/3/layout/HorizontalOrganizationChart"/>
    <dgm:cxn modelId="{288FD533-4BCF-439C-BC08-38E37369F42E}" type="presParOf" srcId="{EEEC0750-D190-4ED2-9A4A-243CF960DB52}" destId="{AA47D9AB-D693-44BD-B7E8-1EC9B4C3C630}" srcOrd="0" destOrd="0" presId="urn:microsoft.com/office/officeart/2009/3/layout/HorizontalOrganizationChart"/>
    <dgm:cxn modelId="{2327AED1-BBED-4518-881C-676DC5E484B6}" type="presParOf" srcId="{AA47D9AB-D693-44BD-B7E8-1EC9B4C3C630}" destId="{36D63AC2-9B72-40B8-B681-AC3F1E8D8224}" srcOrd="0" destOrd="0" presId="urn:microsoft.com/office/officeart/2009/3/layout/HorizontalOrganizationChart"/>
    <dgm:cxn modelId="{EE2660A8-01AD-4FA2-B97B-90789A1953E2}" type="presParOf" srcId="{AA47D9AB-D693-44BD-B7E8-1EC9B4C3C630}" destId="{68DD62B9-6086-4C99-B6F4-A0A050F26CF4}" srcOrd="1" destOrd="0" presId="urn:microsoft.com/office/officeart/2009/3/layout/HorizontalOrganizationChart"/>
    <dgm:cxn modelId="{3399A841-ABEC-4C62-838C-4BE01F19A2DC}" type="presParOf" srcId="{EEEC0750-D190-4ED2-9A4A-243CF960DB52}" destId="{A0AF5792-87D5-49BF-A86B-FDE4703D4C75}" srcOrd="1" destOrd="0" presId="urn:microsoft.com/office/officeart/2009/3/layout/HorizontalOrganizationChart"/>
    <dgm:cxn modelId="{DE374C36-2FD9-4A50-81BE-0DC024A2306E}" type="presParOf" srcId="{EEEC0750-D190-4ED2-9A4A-243CF960DB52}" destId="{B7BA777E-257C-44F7-B086-A2B0F0009159}" srcOrd="2" destOrd="0" presId="urn:microsoft.com/office/officeart/2009/3/layout/HorizontalOrganizationChart"/>
    <dgm:cxn modelId="{F42B5076-E273-47D6-A144-DAD135F4B246}" type="presParOf" srcId="{0178C619-287B-412B-B9C5-2EDFE9EADA6C}" destId="{DE24FEFC-5478-4FE2-8E41-A97FC0E0BF21}" srcOrd="2" destOrd="0" presId="urn:microsoft.com/office/officeart/2009/3/layout/HorizontalOrganizationChart"/>
    <dgm:cxn modelId="{920BF930-1EC0-4D8F-8F0A-3F79E6C8DB25}" type="presParOf" srcId="{9EC4379F-0949-4BBC-81F9-7B870AB4566F}" destId="{4E750E10-CF7E-4C86-B21B-E06B92896A6C}" srcOrd="2" destOrd="0" presId="urn:microsoft.com/office/officeart/2009/3/layout/HorizontalOrganizationChart"/>
    <dgm:cxn modelId="{BB573418-F74B-419D-B2C3-4D2EF989B956}" type="presParOf" srcId="{9EC4379F-0949-4BBC-81F9-7B870AB4566F}" destId="{BEBAF562-D58A-4656-AC1E-E1C0A4120C3F}" srcOrd="3" destOrd="0" presId="urn:microsoft.com/office/officeart/2009/3/layout/HorizontalOrganizationChart"/>
    <dgm:cxn modelId="{2DDD12BF-5E7D-440D-B63E-14FEA46C0BDD}" type="presParOf" srcId="{BEBAF562-D58A-4656-AC1E-E1C0A4120C3F}" destId="{E79692D6-E17E-4A27-9315-C0799121A5EB}" srcOrd="0" destOrd="0" presId="urn:microsoft.com/office/officeart/2009/3/layout/HorizontalOrganizationChart"/>
    <dgm:cxn modelId="{CC166759-8E30-4BF3-B4BA-655B9114AE79}" type="presParOf" srcId="{E79692D6-E17E-4A27-9315-C0799121A5EB}" destId="{0E8A7315-3378-4A02-9FED-2C1DB7B6F14F}" srcOrd="0" destOrd="0" presId="urn:microsoft.com/office/officeart/2009/3/layout/HorizontalOrganizationChart"/>
    <dgm:cxn modelId="{5BF4BD98-4D6F-499A-96FA-4D0EEBC3A64E}" type="presParOf" srcId="{E79692D6-E17E-4A27-9315-C0799121A5EB}" destId="{55C0941A-AEFF-4638-81F9-C3E7B8F40A1D}" srcOrd="1" destOrd="0" presId="urn:microsoft.com/office/officeart/2009/3/layout/HorizontalOrganizationChart"/>
    <dgm:cxn modelId="{B8B9D3A1-8E49-41FE-804B-5F9EB2A8D952}" type="presParOf" srcId="{BEBAF562-D58A-4656-AC1E-E1C0A4120C3F}" destId="{80AE7469-0986-4AF1-B11D-63A7715C58E7}" srcOrd="1" destOrd="0" presId="urn:microsoft.com/office/officeart/2009/3/layout/HorizontalOrganizationChart"/>
    <dgm:cxn modelId="{65E62E28-5DB9-4315-93D3-E1F09250EBD3}" type="presParOf" srcId="{80AE7469-0986-4AF1-B11D-63A7715C58E7}" destId="{4CFF378C-9F6E-4056-B2BE-C47E9546F407}" srcOrd="0" destOrd="0" presId="urn:microsoft.com/office/officeart/2009/3/layout/HorizontalOrganizationChart"/>
    <dgm:cxn modelId="{B7B30E44-4E42-4032-A39F-EE0BC689C09B}" type="presParOf" srcId="{80AE7469-0986-4AF1-B11D-63A7715C58E7}" destId="{51C4E05E-A22F-47DF-9A5B-68E9E9744EAD}" srcOrd="1" destOrd="0" presId="urn:microsoft.com/office/officeart/2009/3/layout/HorizontalOrganizationChart"/>
    <dgm:cxn modelId="{7005CAFD-21BA-4446-8345-37B45327BC02}" type="presParOf" srcId="{51C4E05E-A22F-47DF-9A5B-68E9E9744EAD}" destId="{3AA478D2-750D-4F68-BC75-63A7AC81FBFF}" srcOrd="0" destOrd="0" presId="urn:microsoft.com/office/officeart/2009/3/layout/HorizontalOrganizationChart"/>
    <dgm:cxn modelId="{509557FE-56F5-4F5B-9B46-1D6E00F5A975}" type="presParOf" srcId="{3AA478D2-750D-4F68-BC75-63A7AC81FBFF}" destId="{C1951985-DA9C-4328-A894-8955EEBECFE6}" srcOrd="0" destOrd="0" presId="urn:microsoft.com/office/officeart/2009/3/layout/HorizontalOrganizationChart"/>
    <dgm:cxn modelId="{6160888A-BA0C-4D76-BF70-E06ED5A9D9E2}" type="presParOf" srcId="{3AA478D2-750D-4F68-BC75-63A7AC81FBFF}" destId="{BF8A14DB-D8A2-4830-B5D7-77596F3EDDB4}" srcOrd="1" destOrd="0" presId="urn:microsoft.com/office/officeart/2009/3/layout/HorizontalOrganizationChart"/>
    <dgm:cxn modelId="{BFBBFC86-E1D2-4AD0-88AA-699B63DA95E6}" type="presParOf" srcId="{51C4E05E-A22F-47DF-9A5B-68E9E9744EAD}" destId="{1DA47F70-A0CA-438C-9861-B622AFDF64FE}" srcOrd="1" destOrd="0" presId="urn:microsoft.com/office/officeart/2009/3/layout/HorizontalOrganizationChart"/>
    <dgm:cxn modelId="{D9FEA039-380A-434C-AF88-DDDCFA518331}" type="presParOf" srcId="{51C4E05E-A22F-47DF-9A5B-68E9E9744EAD}" destId="{5274D009-A276-445B-A7FD-997D92EA6F0E}" srcOrd="2" destOrd="0" presId="urn:microsoft.com/office/officeart/2009/3/layout/HorizontalOrganizationChart"/>
    <dgm:cxn modelId="{BA644673-6FC3-4539-A78B-2E7CAF14B6E3}" type="presParOf" srcId="{BEBAF562-D58A-4656-AC1E-E1C0A4120C3F}" destId="{7294F3B5-8AC3-406A-8CE7-55F136248646}" srcOrd="2" destOrd="0" presId="urn:microsoft.com/office/officeart/2009/3/layout/HorizontalOrganizationChart"/>
    <dgm:cxn modelId="{332C471E-735E-4D2E-B5E2-EB2A5C5D7E61}" type="presParOf" srcId="{173D5E50-A0B0-45E3-B026-F65FCDACDE6A}" destId="{CF4449AF-2FD0-4180-AF9E-9CEF3BD47929}" srcOrd="2" destOrd="0" presId="urn:microsoft.com/office/officeart/2009/3/layout/HorizontalOrganizationChart"/>
    <dgm:cxn modelId="{B0558AD9-F8B0-4F4A-804D-136F2FE92340}" type="presParOf" srcId="{4C110E71-3D5B-4CF9-964F-A16C2A240251}" destId="{F17AD59E-F159-400A-9909-3F33B699F467}" srcOrd="2" destOrd="0" presId="urn:microsoft.com/office/officeart/2009/3/layout/HorizontalOrganizationChart"/>
    <dgm:cxn modelId="{936EF736-F4FB-4F0B-99A1-F91D32B45C42}" type="presParOf" srcId="{4C110E71-3D5B-4CF9-964F-A16C2A240251}" destId="{AB77D5D8-D67E-467A-B049-F2EDA76D3A79}" srcOrd="3" destOrd="0" presId="urn:microsoft.com/office/officeart/2009/3/layout/HorizontalOrganizationChart"/>
    <dgm:cxn modelId="{F3F62165-1587-494E-A1C1-6823F4D2D04A}" type="presParOf" srcId="{AB77D5D8-D67E-467A-B049-F2EDA76D3A79}" destId="{8B1E6617-887F-4535-8C0F-D592CEFA169C}" srcOrd="0" destOrd="0" presId="urn:microsoft.com/office/officeart/2009/3/layout/HorizontalOrganizationChart"/>
    <dgm:cxn modelId="{54A1BE90-469F-41A8-98FF-3380D550541F}" type="presParOf" srcId="{8B1E6617-887F-4535-8C0F-D592CEFA169C}" destId="{9D8D1371-3089-483B-9385-C067DDAD52DE}" srcOrd="0" destOrd="0" presId="urn:microsoft.com/office/officeart/2009/3/layout/HorizontalOrganizationChart"/>
    <dgm:cxn modelId="{E8FFDECB-5042-4762-A11A-EDDCD0D69887}" type="presParOf" srcId="{8B1E6617-887F-4535-8C0F-D592CEFA169C}" destId="{C5719805-EAC1-415C-AD97-6DA770B7D38D}" srcOrd="1" destOrd="0" presId="urn:microsoft.com/office/officeart/2009/3/layout/HorizontalOrganizationChart"/>
    <dgm:cxn modelId="{3A0238F3-0858-42B6-B917-69C3DC4B0C90}" type="presParOf" srcId="{AB77D5D8-D67E-467A-B049-F2EDA76D3A79}" destId="{4BBF6542-A13A-44B4-9ED7-73A4E551998D}" srcOrd="1" destOrd="0" presId="urn:microsoft.com/office/officeart/2009/3/layout/HorizontalOrganizationChart"/>
    <dgm:cxn modelId="{86BD6EB0-18F0-4334-8E43-38C382FFB227}" type="presParOf" srcId="{4BBF6542-A13A-44B4-9ED7-73A4E551998D}" destId="{3B58585E-17F2-488C-87F5-FFFDE3C102BF}" srcOrd="0" destOrd="0" presId="urn:microsoft.com/office/officeart/2009/3/layout/HorizontalOrganizationChart"/>
    <dgm:cxn modelId="{364686C3-34CF-4C5C-9A57-2FC9B8166211}" type="presParOf" srcId="{4BBF6542-A13A-44B4-9ED7-73A4E551998D}" destId="{23CF6387-7644-441C-AD92-FC2D2B856D6A}" srcOrd="1" destOrd="0" presId="urn:microsoft.com/office/officeart/2009/3/layout/HorizontalOrganizationChart"/>
    <dgm:cxn modelId="{324CC54B-749B-4A19-A877-2AF270C1D554}" type="presParOf" srcId="{23CF6387-7644-441C-AD92-FC2D2B856D6A}" destId="{B0128C4E-9B7A-47D9-9DE3-EE84863FA89C}" srcOrd="0" destOrd="0" presId="urn:microsoft.com/office/officeart/2009/3/layout/HorizontalOrganizationChart"/>
    <dgm:cxn modelId="{184EE854-AB26-42F8-BB29-B0B381EB6817}" type="presParOf" srcId="{B0128C4E-9B7A-47D9-9DE3-EE84863FA89C}" destId="{3ED96DC2-FC9C-40FE-ACBD-0E9CE11EC162}" srcOrd="0" destOrd="0" presId="urn:microsoft.com/office/officeart/2009/3/layout/HorizontalOrganizationChart"/>
    <dgm:cxn modelId="{B3F3CCA8-F19E-4913-91FA-E146EBB1D581}" type="presParOf" srcId="{B0128C4E-9B7A-47D9-9DE3-EE84863FA89C}" destId="{EC5987E5-0352-42D3-A4C4-85F02627EE14}" srcOrd="1" destOrd="0" presId="urn:microsoft.com/office/officeart/2009/3/layout/HorizontalOrganizationChart"/>
    <dgm:cxn modelId="{0D5EF687-59A8-446C-AEF8-29C840DCE7B8}" type="presParOf" srcId="{23CF6387-7644-441C-AD92-FC2D2B856D6A}" destId="{19003251-DE99-4229-B8B1-698A147C3716}" srcOrd="1" destOrd="0" presId="urn:microsoft.com/office/officeart/2009/3/layout/HorizontalOrganizationChart"/>
    <dgm:cxn modelId="{F4E1AAC1-BE4C-4FC0-93F7-775CBE4E63BF}" type="presParOf" srcId="{23CF6387-7644-441C-AD92-FC2D2B856D6A}" destId="{B0C77FB2-1545-43EE-AE37-20094D84B5BE}" srcOrd="2" destOrd="0" presId="urn:microsoft.com/office/officeart/2009/3/layout/HorizontalOrganizationChart"/>
    <dgm:cxn modelId="{2B51816A-8C14-42E6-965B-563EC98C6CB1}" type="presParOf" srcId="{4BBF6542-A13A-44B4-9ED7-73A4E551998D}" destId="{85DAE9A9-1897-48EE-8E70-DFE84CCC109A}" srcOrd="2" destOrd="0" presId="urn:microsoft.com/office/officeart/2009/3/layout/HorizontalOrganizationChart"/>
    <dgm:cxn modelId="{4A812ABE-4478-482D-9D31-A170313724D5}" type="presParOf" srcId="{4BBF6542-A13A-44B4-9ED7-73A4E551998D}" destId="{CCBDCCD1-E6DC-4E50-8AE2-74D87FDC1863}" srcOrd="3" destOrd="0" presId="urn:microsoft.com/office/officeart/2009/3/layout/HorizontalOrganizationChart"/>
    <dgm:cxn modelId="{38AE5A4A-F31C-4C4F-B919-986BA44EE2A3}" type="presParOf" srcId="{CCBDCCD1-E6DC-4E50-8AE2-74D87FDC1863}" destId="{0D21AEA7-481F-4C0B-BD35-67159B875913}" srcOrd="0" destOrd="0" presId="urn:microsoft.com/office/officeart/2009/3/layout/HorizontalOrganizationChart"/>
    <dgm:cxn modelId="{9B063560-8FED-40D3-82E6-2715D5BD8DBA}" type="presParOf" srcId="{0D21AEA7-481F-4C0B-BD35-67159B875913}" destId="{80DA9244-17FE-4B54-B504-34766A5403D1}" srcOrd="0" destOrd="0" presId="urn:microsoft.com/office/officeart/2009/3/layout/HorizontalOrganizationChart"/>
    <dgm:cxn modelId="{FF0D929A-790F-470F-903F-629F62DF6134}" type="presParOf" srcId="{0D21AEA7-481F-4C0B-BD35-67159B875913}" destId="{15DAF093-FA6A-467F-8F2F-F7FFCEA7742C}" srcOrd="1" destOrd="0" presId="urn:microsoft.com/office/officeart/2009/3/layout/HorizontalOrganizationChart"/>
    <dgm:cxn modelId="{54D23186-8EF7-40B9-9608-83F856DC7ADA}" type="presParOf" srcId="{CCBDCCD1-E6DC-4E50-8AE2-74D87FDC1863}" destId="{F96D72F8-7F5D-4F46-93CD-E98829AC3E73}" srcOrd="1" destOrd="0" presId="urn:microsoft.com/office/officeart/2009/3/layout/HorizontalOrganizationChart"/>
    <dgm:cxn modelId="{D11EF529-C47F-4DA4-AD25-76873FA8A98D}" type="presParOf" srcId="{CCBDCCD1-E6DC-4E50-8AE2-74D87FDC1863}" destId="{31FA6B2D-E342-4423-8F99-CD5A972A8F0E}" srcOrd="2" destOrd="0" presId="urn:microsoft.com/office/officeart/2009/3/layout/HorizontalOrganizationChart"/>
    <dgm:cxn modelId="{6481C2FB-8716-42C7-BFB7-C056BE88D170}" type="presParOf" srcId="{AB77D5D8-D67E-467A-B049-F2EDA76D3A79}" destId="{56274D16-B120-45C2-B689-9C680A84F1F4}" srcOrd="2" destOrd="0" presId="urn:microsoft.com/office/officeart/2009/3/layout/HorizontalOrganizationChart"/>
    <dgm:cxn modelId="{0B9C72FF-6777-44C6-AEF0-1F9BF338268A}" type="presParOf" srcId="{4C110E71-3D5B-4CF9-964F-A16C2A240251}" destId="{69CD8288-B429-47B7-922C-2FC8BA625654}" srcOrd="4" destOrd="0" presId="urn:microsoft.com/office/officeart/2009/3/layout/HorizontalOrganizationChart"/>
    <dgm:cxn modelId="{417AB073-E097-4817-ADD7-CA3444574D10}" type="presParOf" srcId="{4C110E71-3D5B-4CF9-964F-A16C2A240251}" destId="{0B364D8B-AF0D-45D6-AE4D-2115BC23C101}" srcOrd="5" destOrd="0" presId="urn:microsoft.com/office/officeart/2009/3/layout/HorizontalOrganizationChart"/>
    <dgm:cxn modelId="{590F21BE-96FD-4134-82DC-7159B99A886A}" type="presParOf" srcId="{0B364D8B-AF0D-45D6-AE4D-2115BC23C101}" destId="{5E64C73A-68F0-4C59-90DA-7A18BE065E15}" srcOrd="0" destOrd="0" presId="urn:microsoft.com/office/officeart/2009/3/layout/HorizontalOrganizationChart"/>
    <dgm:cxn modelId="{39BB2B5A-40F7-4792-A1C8-38E6658B5395}" type="presParOf" srcId="{5E64C73A-68F0-4C59-90DA-7A18BE065E15}" destId="{34BE2A8D-926B-4A34-9602-91458FF67CD7}" srcOrd="0" destOrd="0" presId="urn:microsoft.com/office/officeart/2009/3/layout/HorizontalOrganizationChart"/>
    <dgm:cxn modelId="{14B7FBF7-E971-4528-B0E3-1D3137597C31}" type="presParOf" srcId="{5E64C73A-68F0-4C59-90DA-7A18BE065E15}" destId="{B68C7CE6-3240-4DF3-8161-6BD8743CA903}" srcOrd="1" destOrd="0" presId="urn:microsoft.com/office/officeart/2009/3/layout/HorizontalOrganizationChart"/>
    <dgm:cxn modelId="{C56226A9-226D-47FC-8EE9-76987F3EAE27}" type="presParOf" srcId="{0B364D8B-AF0D-45D6-AE4D-2115BC23C101}" destId="{86238EF4-ED41-470C-B7DF-358C963B9756}" srcOrd="1" destOrd="0" presId="urn:microsoft.com/office/officeart/2009/3/layout/HorizontalOrganizationChart"/>
    <dgm:cxn modelId="{7A4867C5-7820-4BBC-837D-4653AB660AD9}" type="presParOf" srcId="{86238EF4-ED41-470C-B7DF-358C963B9756}" destId="{14234DDB-A61B-4BC4-B8A6-CCDEF6940E67}" srcOrd="0" destOrd="0" presId="urn:microsoft.com/office/officeart/2009/3/layout/HorizontalOrganizationChart"/>
    <dgm:cxn modelId="{621777B0-9C24-4D0E-B250-882C1460E2D0}" type="presParOf" srcId="{86238EF4-ED41-470C-B7DF-358C963B9756}" destId="{1419C52E-5B78-45F5-8AA8-7DAF34733AF8}" srcOrd="1" destOrd="0" presId="urn:microsoft.com/office/officeart/2009/3/layout/HorizontalOrganizationChart"/>
    <dgm:cxn modelId="{9BAEC02E-3A3F-421F-A3BA-356600CB8AF7}" type="presParOf" srcId="{1419C52E-5B78-45F5-8AA8-7DAF34733AF8}" destId="{F0CA3CF8-3F46-41D4-9B58-0F543F527F0A}" srcOrd="0" destOrd="0" presId="urn:microsoft.com/office/officeart/2009/3/layout/HorizontalOrganizationChart"/>
    <dgm:cxn modelId="{B3FC6221-6581-475E-B60A-A83C040B83F6}" type="presParOf" srcId="{F0CA3CF8-3F46-41D4-9B58-0F543F527F0A}" destId="{FFE9B944-F5FD-4DDE-AFAD-4B519A99E6C2}" srcOrd="0" destOrd="0" presId="urn:microsoft.com/office/officeart/2009/3/layout/HorizontalOrganizationChart"/>
    <dgm:cxn modelId="{E9E542DB-AAB0-423F-B0B9-0CDC8BBED436}" type="presParOf" srcId="{F0CA3CF8-3F46-41D4-9B58-0F543F527F0A}" destId="{D989500A-3252-4F71-B716-97C84AE03E3D}" srcOrd="1" destOrd="0" presId="urn:microsoft.com/office/officeart/2009/3/layout/HorizontalOrganizationChart"/>
    <dgm:cxn modelId="{666B0B37-CB6E-4797-A470-23FCEC6274AE}" type="presParOf" srcId="{1419C52E-5B78-45F5-8AA8-7DAF34733AF8}" destId="{FC9B20D9-FAD6-46DF-8DF9-5497F4FBB270}" srcOrd="1" destOrd="0" presId="urn:microsoft.com/office/officeart/2009/3/layout/HorizontalOrganizationChart"/>
    <dgm:cxn modelId="{03B4C34B-DA85-44E2-9E45-1FDF7CF8C346}" type="presParOf" srcId="{1419C52E-5B78-45F5-8AA8-7DAF34733AF8}" destId="{2D095EE3-D580-4FA0-9ECC-8B2C5D36F0D6}" srcOrd="2" destOrd="0" presId="urn:microsoft.com/office/officeart/2009/3/layout/HorizontalOrganizationChart"/>
    <dgm:cxn modelId="{C0D5E9FF-74BE-46DA-8891-8D356E0C8C5A}" type="presParOf" srcId="{86238EF4-ED41-470C-B7DF-358C963B9756}" destId="{03405F4C-E987-4CC6-A2FB-A08852532EFD}" srcOrd="2" destOrd="0" presId="urn:microsoft.com/office/officeart/2009/3/layout/HorizontalOrganizationChart"/>
    <dgm:cxn modelId="{17F87F2F-7B91-4D0E-A219-8A98ECED5C47}" type="presParOf" srcId="{86238EF4-ED41-470C-B7DF-358C963B9756}" destId="{0ECE90EE-8019-48C1-8209-C4DCC0CF952C}" srcOrd="3" destOrd="0" presId="urn:microsoft.com/office/officeart/2009/3/layout/HorizontalOrganizationChart"/>
    <dgm:cxn modelId="{B8BB2540-6280-402E-BE1F-0B2EA5A7C42D}" type="presParOf" srcId="{0ECE90EE-8019-48C1-8209-C4DCC0CF952C}" destId="{BAF2FDD4-A838-4E35-BBC4-68E8D75A6089}" srcOrd="0" destOrd="0" presId="urn:microsoft.com/office/officeart/2009/3/layout/HorizontalOrganizationChart"/>
    <dgm:cxn modelId="{7AE19426-78DA-41FC-AD13-AF8A060FE1FB}" type="presParOf" srcId="{BAF2FDD4-A838-4E35-BBC4-68E8D75A6089}" destId="{839E0843-CD28-494E-86EF-BE763299C150}" srcOrd="0" destOrd="0" presId="urn:microsoft.com/office/officeart/2009/3/layout/HorizontalOrganizationChart"/>
    <dgm:cxn modelId="{CA6C5C6B-2BE6-429F-BDDB-4887CB106146}" type="presParOf" srcId="{BAF2FDD4-A838-4E35-BBC4-68E8D75A6089}" destId="{C77C4471-01A0-46E7-BFDB-265796237E15}" srcOrd="1" destOrd="0" presId="urn:microsoft.com/office/officeart/2009/3/layout/HorizontalOrganizationChart"/>
    <dgm:cxn modelId="{9F9889DE-6AF6-444B-AEC9-82EEC79AD8B5}" type="presParOf" srcId="{0ECE90EE-8019-48C1-8209-C4DCC0CF952C}" destId="{A7F18585-A444-4847-97F8-05D2D050C199}" srcOrd="1" destOrd="0" presId="urn:microsoft.com/office/officeart/2009/3/layout/HorizontalOrganizationChart"/>
    <dgm:cxn modelId="{DD207776-CCC5-4EF4-BF73-A255C7699BA7}" type="presParOf" srcId="{0ECE90EE-8019-48C1-8209-C4DCC0CF952C}" destId="{92397270-6A34-48BA-AEED-AF7EB8DAED99}" srcOrd="2" destOrd="0" presId="urn:microsoft.com/office/officeart/2009/3/layout/HorizontalOrganizationChart"/>
    <dgm:cxn modelId="{EB7B3914-03C7-4E95-A314-7BB87C4B6E25}" type="presParOf" srcId="{86238EF4-ED41-470C-B7DF-358C963B9756}" destId="{88F5CDF1-9C1A-4A49-9321-E10CAE343F9F}" srcOrd="4" destOrd="0" presId="urn:microsoft.com/office/officeart/2009/3/layout/HorizontalOrganizationChart"/>
    <dgm:cxn modelId="{D4FC2FD4-2B72-471E-9F67-C9DAC41F3058}" type="presParOf" srcId="{86238EF4-ED41-470C-B7DF-358C963B9756}" destId="{EC86BCFC-A216-4D49-94A8-D82667C1609B}" srcOrd="5" destOrd="0" presId="urn:microsoft.com/office/officeart/2009/3/layout/HorizontalOrganizationChart"/>
    <dgm:cxn modelId="{ECF942EF-2042-432A-82AB-14FCE90325D8}" type="presParOf" srcId="{EC86BCFC-A216-4D49-94A8-D82667C1609B}" destId="{D13BAFD7-34DC-4EEE-BA8D-980C1E0ECDD7}" srcOrd="0" destOrd="0" presId="urn:microsoft.com/office/officeart/2009/3/layout/HorizontalOrganizationChart"/>
    <dgm:cxn modelId="{5C3FBB6D-745C-4711-8AB6-A23936278DC0}" type="presParOf" srcId="{D13BAFD7-34DC-4EEE-BA8D-980C1E0ECDD7}" destId="{950D064F-5919-48AC-A99F-DDE3363269FB}" srcOrd="0" destOrd="0" presId="urn:microsoft.com/office/officeart/2009/3/layout/HorizontalOrganizationChart"/>
    <dgm:cxn modelId="{19CA9AB4-73DF-4120-8270-2368A6CB6631}" type="presParOf" srcId="{D13BAFD7-34DC-4EEE-BA8D-980C1E0ECDD7}" destId="{DB3F7FEE-C247-451E-B0FF-AE1A9355BF2C}" srcOrd="1" destOrd="0" presId="urn:microsoft.com/office/officeart/2009/3/layout/HorizontalOrganizationChart"/>
    <dgm:cxn modelId="{0B44EC07-0F75-40FA-9311-FF98846A1FA7}" type="presParOf" srcId="{EC86BCFC-A216-4D49-94A8-D82667C1609B}" destId="{ADCA8150-AEE1-45EC-AFEC-F2423E2FFB31}" srcOrd="1" destOrd="0" presId="urn:microsoft.com/office/officeart/2009/3/layout/HorizontalOrganizationChart"/>
    <dgm:cxn modelId="{11FD2A4A-9E70-4AF5-AC1E-9207AFC1CE30}" type="presParOf" srcId="{EC86BCFC-A216-4D49-94A8-D82667C1609B}" destId="{CE6F601E-DD5C-4C82-B35C-131A84E57295}" srcOrd="2" destOrd="0" presId="urn:microsoft.com/office/officeart/2009/3/layout/HorizontalOrganizationChart"/>
    <dgm:cxn modelId="{F7E8E2FE-DA90-47A5-BA57-B16D0595B5A8}" type="presParOf" srcId="{0B364D8B-AF0D-45D6-AE4D-2115BC23C101}" destId="{478E8351-89EA-4183-A3ED-5B6D1D8D9A4B}" srcOrd="2" destOrd="0" presId="urn:microsoft.com/office/officeart/2009/3/layout/HorizontalOrganizationChart"/>
    <dgm:cxn modelId="{5159917A-BDF6-4A26-BFBE-50AFD008CA37}" type="presParOf" srcId="{1952B2CF-2E67-46E2-ADDC-0BFFC9E91ED2}" destId="{A5B1D5CC-DA4E-4346-942F-6E8ACC24DB1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BF082B-FE0F-4D44-84AF-7D78B77D00F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04050A56-B530-4F27-AC33-089AF1DEB5C1}">
      <dgm:prSet phldrT="[Text]"/>
      <dgm:spPr/>
      <dgm:t>
        <a:bodyPr/>
        <a:lstStyle/>
        <a:p>
          <a:r>
            <a:rPr lang="en-US" dirty="0" smtClean="0">
              <a:solidFill>
                <a:schemeClr val="tx1"/>
              </a:solidFill>
            </a:rPr>
            <a:t>Based on Refractive Indexed</a:t>
          </a:r>
          <a:endParaRPr lang="en-US" dirty="0">
            <a:solidFill>
              <a:schemeClr val="tx1"/>
            </a:solidFill>
          </a:endParaRPr>
        </a:p>
      </dgm:t>
    </dgm:pt>
    <dgm:pt modelId="{02D91766-89F3-4AE8-9968-B61D42232DDE}" type="parTrans" cxnId="{6AFE5613-5849-4647-A9A9-AF2AC30E2A6F}">
      <dgm:prSet/>
      <dgm:spPr/>
      <dgm:t>
        <a:bodyPr/>
        <a:lstStyle/>
        <a:p>
          <a:endParaRPr lang="en-US"/>
        </a:p>
      </dgm:t>
    </dgm:pt>
    <dgm:pt modelId="{EB265322-7D7A-4B4F-A9C8-D784EB1C048F}" type="sibTrans" cxnId="{6AFE5613-5849-4647-A9A9-AF2AC30E2A6F}">
      <dgm:prSet/>
      <dgm:spPr/>
      <dgm:t>
        <a:bodyPr/>
        <a:lstStyle/>
        <a:p>
          <a:endParaRPr lang="en-US"/>
        </a:p>
      </dgm:t>
    </dgm:pt>
    <dgm:pt modelId="{48CB19B5-F6D2-43B0-B753-63294E7B3AD4}">
      <dgm:prSet phldrT="[Text]"/>
      <dgm:spPr/>
      <dgm:t>
        <a:bodyPr/>
        <a:lstStyle/>
        <a:p>
          <a:r>
            <a:rPr lang="en-US" dirty="0" smtClean="0">
              <a:solidFill>
                <a:schemeClr val="tx1"/>
              </a:solidFill>
            </a:rPr>
            <a:t>Step indexed Optical </a:t>
          </a:r>
          <a:r>
            <a:rPr lang="en-US" dirty="0" err="1" smtClean="0">
              <a:solidFill>
                <a:schemeClr val="tx1"/>
              </a:solidFill>
            </a:rPr>
            <a:t>Fibre</a:t>
          </a:r>
          <a:endParaRPr lang="en-US" dirty="0">
            <a:solidFill>
              <a:schemeClr val="tx1"/>
            </a:solidFill>
          </a:endParaRPr>
        </a:p>
      </dgm:t>
    </dgm:pt>
    <dgm:pt modelId="{FECC0ADA-77E7-40A2-84F4-5F72B59F5525}" type="parTrans" cxnId="{811FCBDD-FFC8-4C0A-8DE0-C2DB6F62A62D}">
      <dgm:prSet/>
      <dgm:spPr/>
      <dgm:t>
        <a:bodyPr/>
        <a:lstStyle/>
        <a:p>
          <a:endParaRPr lang="en-US"/>
        </a:p>
      </dgm:t>
    </dgm:pt>
    <dgm:pt modelId="{6DEC3FFD-E75C-4926-BE83-FFFEEF3A3701}" type="sibTrans" cxnId="{811FCBDD-FFC8-4C0A-8DE0-C2DB6F62A62D}">
      <dgm:prSet/>
      <dgm:spPr/>
      <dgm:t>
        <a:bodyPr/>
        <a:lstStyle/>
        <a:p>
          <a:endParaRPr lang="en-US"/>
        </a:p>
      </dgm:t>
    </dgm:pt>
    <dgm:pt modelId="{AF08FF27-7125-42F5-AEE5-C077727DE911}">
      <dgm:prSet phldrT="[Text]"/>
      <dgm:spPr/>
      <dgm:t>
        <a:bodyPr/>
        <a:lstStyle/>
        <a:p>
          <a:r>
            <a:rPr lang="en-US" dirty="0" smtClean="0">
              <a:solidFill>
                <a:schemeClr val="tx1"/>
              </a:solidFill>
            </a:rPr>
            <a:t>Graded Indexed Optical </a:t>
          </a:r>
          <a:r>
            <a:rPr lang="en-US" dirty="0" err="1" smtClean="0">
              <a:solidFill>
                <a:schemeClr val="tx1"/>
              </a:solidFill>
            </a:rPr>
            <a:t>Fibre</a:t>
          </a:r>
          <a:r>
            <a:rPr lang="en-US" dirty="0" smtClean="0">
              <a:solidFill>
                <a:schemeClr val="tx1"/>
              </a:solidFill>
            </a:rPr>
            <a:t> </a:t>
          </a:r>
          <a:endParaRPr lang="en-US" dirty="0">
            <a:solidFill>
              <a:schemeClr val="tx1"/>
            </a:solidFill>
          </a:endParaRPr>
        </a:p>
      </dgm:t>
    </dgm:pt>
    <dgm:pt modelId="{AD54E26F-1FB1-4E1F-8780-38F80FD61692}" type="parTrans" cxnId="{F801782E-3E62-4303-A0B1-E8618A6779F5}">
      <dgm:prSet/>
      <dgm:spPr/>
      <dgm:t>
        <a:bodyPr/>
        <a:lstStyle/>
        <a:p>
          <a:endParaRPr lang="en-US"/>
        </a:p>
      </dgm:t>
    </dgm:pt>
    <dgm:pt modelId="{563E6B16-2150-4313-8940-AC7FAB8244E7}" type="sibTrans" cxnId="{F801782E-3E62-4303-A0B1-E8618A6779F5}">
      <dgm:prSet/>
      <dgm:spPr/>
      <dgm:t>
        <a:bodyPr/>
        <a:lstStyle/>
        <a:p>
          <a:endParaRPr lang="en-US"/>
        </a:p>
      </dgm:t>
    </dgm:pt>
    <dgm:pt modelId="{1CB97DC3-D496-4052-AF31-17E105ED4CC7}">
      <dgm:prSet phldrT="[Text]"/>
      <dgm:spPr/>
      <dgm:t>
        <a:bodyPr/>
        <a:lstStyle/>
        <a:p>
          <a:r>
            <a:rPr lang="en-US" dirty="0" smtClean="0">
              <a:solidFill>
                <a:schemeClr val="tx1"/>
              </a:solidFill>
            </a:rPr>
            <a:t>Graded Indexed multimode Optical </a:t>
          </a:r>
          <a:r>
            <a:rPr lang="en-US" dirty="0" err="1" smtClean="0">
              <a:solidFill>
                <a:schemeClr val="tx1"/>
              </a:solidFill>
            </a:rPr>
            <a:t>Fibre</a:t>
          </a:r>
          <a:r>
            <a:rPr lang="en-US" dirty="0" smtClean="0">
              <a:solidFill>
                <a:schemeClr val="tx1"/>
              </a:solidFill>
            </a:rPr>
            <a:t> </a:t>
          </a:r>
          <a:endParaRPr lang="en-US" dirty="0">
            <a:solidFill>
              <a:schemeClr val="tx1"/>
            </a:solidFill>
          </a:endParaRPr>
        </a:p>
      </dgm:t>
    </dgm:pt>
    <dgm:pt modelId="{828581B7-F8C5-4234-B9DE-0E8FABB2BAAF}" type="parTrans" cxnId="{B787018F-9D1D-47AE-AA89-D65E0548B64C}">
      <dgm:prSet/>
      <dgm:spPr/>
      <dgm:t>
        <a:bodyPr/>
        <a:lstStyle/>
        <a:p>
          <a:endParaRPr lang="en-US"/>
        </a:p>
      </dgm:t>
    </dgm:pt>
    <dgm:pt modelId="{242001AF-EC0A-40F5-AB3D-3EB3C1D1DB76}" type="sibTrans" cxnId="{B787018F-9D1D-47AE-AA89-D65E0548B64C}">
      <dgm:prSet/>
      <dgm:spPr/>
      <dgm:t>
        <a:bodyPr/>
        <a:lstStyle/>
        <a:p>
          <a:endParaRPr lang="en-US"/>
        </a:p>
      </dgm:t>
    </dgm:pt>
    <dgm:pt modelId="{A81D6057-30FE-4066-865D-1CDE4F559AE8}">
      <dgm:prSet phldrT="[Text]"/>
      <dgm:spPr/>
      <dgm:t>
        <a:bodyPr/>
        <a:lstStyle/>
        <a:p>
          <a:r>
            <a:rPr lang="en-US" dirty="0" smtClean="0">
              <a:solidFill>
                <a:schemeClr val="tx1"/>
              </a:solidFill>
            </a:rPr>
            <a:t>Step indexed Single mode </a:t>
          </a:r>
          <a:r>
            <a:rPr lang="en-US" dirty="0" err="1" smtClean="0">
              <a:solidFill>
                <a:schemeClr val="tx1"/>
              </a:solidFill>
            </a:rPr>
            <a:t>Fibre</a:t>
          </a:r>
          <a:endParaRPr lang="en-US" dirty="0">
            <a:solidFill>
              <a:schemeClr val="tx1"/>
            </a:solidFill>
          </a:endParaRPr>
        </a:p>
      </dgm:t>
    </dgm:pt>
    <dgm:pt modelId="{1B3217C0-A2FF-44F0-8D78-46CD18F93E60}" type="parTrans" cxnId="{A6E9CC83-3A21-431A-B433-9A94E0CCD619}">
      <dgm:prSet/>
      <dgm:spPr/>
      <dgm:t>
        <a:bodyPr/>
        <a:lstStyle/>
        <a:p>
          <a:endParaRPr lang="en-US"/>
        </a:p>
      </dgm:t>
    </dgm:pt>
    <dgm:pt modelId="{F6D1DCB8-6A33-4EE5-B90B-9CD06402EF96}" type="sibTrans" cxnId="{A6E9CC83-3A21-431A-B433-9A94E0CCD619}">
      <dgm:prSet/>
      <dgm:spPr/>
      <dgm:t>
        <a:bodyPr/>
        <a:lstStyle/>
        <a:p>
          <a:endParaRPr lang="en-US"/>
        </a:p>
      </dgm:t>
    </dgm:pt>
    <dgm:pt modelId="{CD08D50C-0F13-4C94-9E5A-72C606186502}">
      <dgm:prSet phldrT="[Text]"/>
      <dgm:spPr/>
      <dgm:t>
        <a:bodyPr/>
        <a:lstStyle/>
        <a:p>
          <a:r>
            <a:rPr lang="en-US" dirty="0" smtClean="0">
              <a:solidFill>
                <a:schemeClr val="tx1"/>
              </a:solidFill>
            </a:rPr>
            <a:t>Step Indexed Multimode </a:t>
          </a:r>
          <a:r>
            <a:rPr lang="en-US" dirty="0" err="1" smtClean="0">
              <a:solidFill>
                <a:schemeClr val="tx1"/>
              </a:solidFill>
            </a:rPr>
            <a:t>fibre</a:t>
          </a:r>
          <a:endParaRPr lang="en-US" dirty="0">
            <a:solidFill>
              <a:schemeClr val="tx1"/>
            </a:solidFill>
          </a:endParaRPr>
        </a:p>
      </dgm:t>
    </dgm:pt>
    <dgm:pt modelId="{9A848F33-3CF1-49A1-BDB4-15F87C9120DE}" type="parTrans" cxnId="{3C2C4014-102D-4F3A-8F9F-45FA87AF70D9}">
      <dgm:prSet/>
      <dgm:spPr/>
      <dgm:t>
        <a:bodyPr/>
        <a:lstStyle/>
        <a:p>
          <a:endParaRPr lang="en-US"/>
        </a:p>
      </dgm:t>
    </dgm:pt>
    <dgm:pt modelId="{76002060-DD0E-485E-8E5A-0C286A0D940E}" type="sibTrans" cxnId="{3C2C4014-102D-4F3A-8F9F-45FA87AF70D9}">
      <dgm:prSet/>
      <dgm:spPr/>
      <dgm:t>
        <a:bodyPr/>
        <a:lstStyle/>
        <a:p>
          <a:endParaRPr lang="en-US"/>
        </a:p>
      </dgm:t>
    </dgm:pt>
    <dgm:pt modelId="{C0837B65-9E3E-4695-BC6E-C3B677ABB57D}" type="pres">
      <dgm:prSet presAssocID="{12BF082B-FE0F-4D44-84AF-7D78B77D00F6}" presName="hierChild1" presStyleCnt="0">
        <dgm:presLayoutVars>
          <dgm:orgChart val="1"/>
          <dgm:chPref val="1"/>
          <dgm:dir/>
          <dgm:animOne val="branch"/>
          <dgm:animLvl val="lvl"/>
          <dgm:resizeHandles/>
        </dgm:presLayoutVars>
      </dgm:prSet>
      <dgm:spPr/>
      <dgm:t>
        <a:bodyPr/>
        <a:lstStyle/>
        <a:p>
          <a:endParaRPr lang="en-US"/>
        </a:p>
      </dgm:t>
    </dgm:pt>
    <dgm:pt modelId="{60787A88-AE51-4321-B801-C97EDD84CD32}" type="pres">
      <dgm:prSet presAssocID="{04050A56-B530-4F27-AC33-089AF1DEB5C1}" presName="hierRoot1" presStyleCnt="0">
        <dgm:presLayoutVars>
          <dgm:hierBranch val="init"/>
        </dgm:presLayoutVars>
      </dgm:prSet>
      <dgm:spPr/>
    </dgm:pt>
    <dgm:pt modelId="{D39C4741-AB97-4351-A593-11530BC8EF90}" type="pres">
      <dgm:prSet presAssocID="{04050A56-B530-4F27-AC33-089AF1DEB5C1}" presName="rootComposite1" presStyleCnt="0"/>
      <dgm:spPr/>
    </dgm:pt>
    <dgm:pt modelId="{3E403901-8CBC-4D84-A655-6039F424A273}" type="pres">
      <dgm:prSet presAssocID="{04050A56-B530-4F27-AC33-089AF1DEB5C1}" presName="rootText1" presStyleLbl="node0" presStyleIdx="0" presStyleCnt="1">
        <dgm:presLayoutVars>
          <dgm:chPref val="3"/>
        </dgm:presLayoutVars>
      </dgm:prSet>
      <dgm:spPr/>
      <dgm:t>
        <a:bodyPr/>
        <a:lstStyle/>
        <a:p>
          <a:endParaRPr lang="en-US"/>
        </a:p>
      </dgm:t>
    </dgm:pt>
    <dgm:pt modelId="{2587CC94-1F4C-432D-82B2-C9074906E424}" type="pres">
      <dgm:prSet presAssocID="{04050A56-B530-4F27-AC33-089AF1DEB5C1}" presName="rootConnector1" presStyleLbl="node1" presStyleIdx="0" presStyleCnt="0"/>
      <dgm:spPr/>
      <dgm:t>
        <a:bodyPr/>
        <a:lstStyle/>
        <a:p>
          <a:endParaRPr lang="en-US"/>
        </a:p>
      </dgm:t>
    </dgm:pt>
    <dgm:pt modelId="{E04C526D-2B26-4EA0-912B-08CCE8FB1690}" type="pres">
      <dgm:prSet presAssocID="{04050A56-B530-4F27-AC33-089AF1DEB5C1}" presName="hierChild2" presStyleCnt="0"/>
      <dgm:spPr/>
    </dgm:pt>
    <dgm:pt modelId="{F0A20510-9470-4C29-A863-8831C40B3890}" type="pres">
      <dgm:prSet presAssocID="{FECC0ADA-77E7-40A2-84F4-5F72B59F5525}" presName="Name64" presStyleLbl="parChTrans1D2" presStyleIdx="0" presStyleCnt="2"/>
      <dgm:spPr/>
      <dgm:t>
        <a:bodyPr/>
        <a:lstStyle/>
        <a:p>
          <a:endParaRPr lang="en-US"/>
        </a:p>
      </dgm:t>
    </dgm:pt>
    <dgm:pt modelId="{66459544-3620-4B8E-B535-B39A3B696EEE}" type="pres">
      <dgm:prSet presAssocID="{48CB19B5-F6D2-43B0-B753-63294E7B3AD4}" presName="hierRoot2" presStyleCnt="0">
        <dgm:presLayoutVars>
          <dgm:hierBranch val="init"/>
        </dgm:presLayoutVars>
      </dgm:prSet>
      <dgm:spPr/>
    </dgm:pt>
    <dgm:pt modelId="{0F3471DA-CD95-48B3-9003-F64ADE0A968E}" type="pres">
      <dgm:prSet presAssocID="{48CB19B5-F6D2-43B0-B753-63294E7B3AD4}" presName="rootComposite" presStyleCnt="0"/>
      <dgm:spPr/>
    </dgm:pt>
    <dgm:pt modelId="{4719A89D-7366-4A2C-AB46-986A6B2AE6E1}" type="pres">
      <dgm:prSet presAssocID="{48CB19B5-F6D2-43B0-B753-63294E7B3AD4}" presName="rootText" presStyleLbl="node2" presStyleIdx="0" presStyleCnt="2">
        <dgm:presLayoutVars>
          <dgm:chPref val="3"/>
        </dgm:presLayoutVars>
      </dgm:prSet>
      <dgm:spPr/>
      <dgm:t>
        <a:bodyPr/>
        <a:lstStyle/>
        <a:p>
          <a:endParaRPr lang="en-US"/>
        </a:p>
      </dgm:t>
    </dgm:pt>
    <dgm:pt modelId="{AC3BD18C-17FB-4D3B-BA8A-A653AFA9A363}" type="pres">
      <dgm:prSet presAssocID="{48CB19B5-F6D2-43B0-B753-63294E7B3AD4}" presName="rootConnector" presStyleLbl="node2" presStyleIdx="0" presStyleCnt="2"/>
      <dgm:spPr/>
      <dgm:t>
        <a:bodyPr/>
        <a:lstStyle/>
        <a:p>
          <a:endParaRPr lang="en-US"/>
        </a:p>
      </dgm:t>
    </dgm:pt>
    <dgm:pt modelId="{E6A074EB-FD34-4003-8282-291AE41D38D5}" type="pres">
      <dgm:prSet presAssocID="{48CB19B5-F6D2-43B0-B753-63294E7B3AD4}" presName="hierChild4" presStyleCnt="0"/>
      <dgm:spPr/>
    </dgm:pt>
    <dgm:pt modelId="{641A980F-DADE-4881-AE62-588A2EC684F1}" type="pres">
      <dgm:prSet presAssocID="{1B3217C0-A2FF-44F0-8D78-46CD18F93E60}" presName="Name64" presStyleLbl="parChTrans1D3" presStyleIdx="0" presStyleCnt="3"/>
      <dgm:spPr/>
      <dgm:t>
        <a:bodyPr/>
        <a:lstStyle/>
        <a:p>
          <a:endParaRPr lang="en-US"/>
        </a:p>
      </dgm:t>
    </dgm:pt>
    <dgm:pt modelId="{FCC73640-697A-4F20-9456-CAF43CD9CC07}" type="pres">
      <dgm:prSet presAssocID="{A81D6057-30FE-4066-865D-1CDE4F559AE8}" presName="hierRoot2" presStyleCnt="0">
        <dgm:presLayoutVars>
          <dgm:hierBranch val="init"/>
        </dgm:presLayoutVars>
      </dgm:prSet>
      <dgm:spPr/>
    </dgm:pt>
    <dgm:pt modelId="{D1370ABA-0E1B-4AD8-B452-8DF2716A83B1}" type="pres">
      <dgm:prSet presAssocID="{A81D6057-30FE-4066-865D-1CDE4F559AE8}" presName="rootComposite" presStyleCnt="0"/>
      <dgm:spPr/>
    </dgm:pt>
    <dgm:pt modelId="{9A7BD8CF-33D6-4B8A-AF92-E1AACC2B6091}" type="pres">
      <dgm:prSet presAssocID="{A81D6057-30FE-4066-865D-1CDE4F559AE8}" presName="rootText" presStyleLbl="node3" presStyleIdx="0" presStyleCnt="3">
        <dgm:presLayoutVars>
          <dgm:chPref val="3"/>
        </dgm:presLayoutVars>
      </dgm:prSet>
      <dgm:spPr/>
      <dgm:t>
        <a:bodyPr/>
        <a:lstStyle/>
        <a:p>
          <a:endParaRPr lang="en-US"/>
        </a:p>
      </dgm:t>
    </dgm:pt>
    <dgm:pt modelId="{BBABD51B-033F-491E-A883-7DE742AF59EE}" type="pres">
      <dgm:prSet presAssocID="{A81D6057-30FE-4066-865D-1CDE4F559AE8}" presName="rootConnector" presStyleLbl="node3" presStyleIdx="0" presStyleCnt="3"/>
      <dgm:spPr/>
      <dgm:t>
        <a:bodyPr/>
        <a:lstStyle/>
        <a:p>
          <a:endParaRPr lang="en-US"/>
        </a:p>
      </dgm:t>
    </dgm:pt>
    <dgm:pt modelId="{315C144D-8AF7-4605-B22E-AB8836BBBD44}" type="pres">
      <dgm:prSet presAssocID="{A81D6057-30FE-4066-865D-1CDE4F559AE8}" presName="hierChild4" presStyleCnt="0"/>
      <dgm:spPr/>
    </dgm:pt>
    <dgm:pt modelId="{CE7967B8-C643-4719-99E5-90215BB75FE4}" type="pres">
      <dgm:prSet presAssocID="{A81D6057-30FE-4066-865D-1CDE4F559AE8}" presName="hierChild5" presStyleCnt="0"/>
      <dgm:spPr/>
    </dgm:pt>
    <dgm:pt modelId="{2D9F91CB-8D72-4534-8786-3FC985FD7169}" type="pres">
      <dgm:prSet presAssocID="{9A848F33-3CF1-49A1-BDB4-15F87C9120DE}" presName="Name64" presStyleLbl="parChTrans1D3" presStyleIdx="1" presStyleCnt="3"/>
      <dgm:spPr/>
      <dgm:t>
        <a:bodyPr/>
        <a:lstStyle/>
        <a:p>
          <a:endParaRPr lang="en-US"/>
        </a:p>
      </dgm:t>
    </dgm:pt>
    <dgm:pt modelId="{2818B9E9-3DBD-458A-BA9E-1809EFFF5DB1}" type="pres">
      <dgm:prSet presAssocID="{CD08D50C-0F13-4C94-9E5A-72C606186502}" presName="hierRoot2" presStyleCnt="0">
        <dgm:presLayoutVars>
          <dgm:hierBranch val="init"/>
        </dgm:presLayoutVars>
      </dgm:prSet>
      <dgm:spPr/>
    </dgm:pt>
    <dgm:pt modelId="{7BC52D75-728C-4A47-882E-D800C35614BE}" type="pres">
      <dgm:prSet presAssocID="{CD08D50C-0F13-4C94-9E5A-72C606186502}" presName="rootComposite" presStyleCnt="0"/>
      <dgm:spPr/>
    </dgm:pt>
    <dgm:pt modelId="{9E5E6746-CD75-4CB9-A6CC-A1333ED7A3CD}" type="pres">
      <dgm:prSet presAssocID="{CD08D50C-0F13-4C94-9E5A-72C606186502}" presName="rootText" presStyleLbl="node3" presStyleIdx="1" presStyleCnt="3">
        <dgm:presLayoutVars>
          <dgm:chPref val="3"/>
        </dgm:presLayoutVars>
      </dgm:prSet>
      <dgm:spPr/>
      <dgm:t>
        <a:bodyPr/>
        <a:lstStyle/>
        <a:p>
          <a:endParaRPr lang="en-US"/>
        </a:p>
      </dgm:t>
    </dgm:pt>
    <dgm:pt modelId="{6D9BE47D-E7A7-4238-A02A-CCE750EC0E7B}" type="pres">
      <dgm:prSet presAssocID="{CD08D50C-0F13-4C94-9E5A-72C606186502}" presName="rootConnector" presStyleLbl="node3" presStyleIdx="1" presStyleCnt="3"/>
      <dgm:spPr/>
      <dgm:t>
        <a:bodyPr/>
        <a:lstStyle/>
        <a:p>
          <a:endParaRPr lang="en-US"/>
        </a:p>
      </dgm:t>
    </dgm:pt>
    <dgm:pt modelId="{A24BBBD3-4201-44FA-ADCD-AAEFF43DDBF8}" type="pres">
      <dgm:prSet presAssocID="{CD08D50C-0F13-4C94-9E5A-72C606186502}" presName="hierChild4" presStyleCnt="0"/>
      <dgm:spPr/>
    </dgm:pt>
    <dgm:pt modelId="{27C75110-6487-4E8D-A9B3-9C731F394D54}" type="pres">
      <dgm:prSet presAssocID="{CD08D50C-0F13-4C94-9E5A-72C606186502}" presName="hierChild5" presStyleCnt="0"/>
      <dgm:spPr/>
    </dgm:pt>
    <dgm:pt modelId="{172E3C57-14F7-4E0F-945D-946833A94361}" type="pres">
      <dgm:prSet presAssocID="{48CB19B5-F6D2-43B0-B753-63294E7B3AD4}" presName="hierChild5" presStyleCnt="0"/>
      <dgm:spPr/>
    </dgm:pt>
    <dgm:pt modelId="{BD2C854F-D58E-4AFF-A7D3-2694BE50566C}" type="pres">
      <dgm:prSet presAssocID="{AD54E26F-1FB1-4E1F-8780-38F80FD61692}" presName="Name64" presStyleLbl="parChTrans1D2" presStyleIdx="1" presStyleCnt="2"/>
      <dgm:spPr/>
      <dgm:t>
        <a:bodyPr/>
        <a:lstStyle/>
        <a:p>
          <a:endParaRPr lang="en-US"/>
        </a:p>
      </dgm:t>
    </dgm:pt>
    <dgm:pt modelId="{8CA3FF4E-83FA-49BC-9101-A7A9855C146F}" type="pres">
      <dgm:prSet presAssocID="{AF08FF27-7125-42F5-AEE5-C077727DE911}" presName="hierRoot2" presStyleCnt="0">
        <dgm:presLayoutVars>
          <dgm:hierBranch val="init"/>
        </dgm:presLayoutVars>
      </dgm:prSet>
      <dgm:spPr/>
    </dgm:pt>
    <dgm:pt modelId="{DB134166-21C6-429B-BA06-5C1A0576A857}" type="pres">
      <dgm:prSet presAssocID="{AF08FF27-7125-42F5-AEE5-C077727DE911}" presName="rootComposite" presStyleCnt="0"/>
      <dgm:spPr/>
    </dgm:pt>
    <dgm:pt modelId="{E7DF8A18-1691-48AC-BA8F-E89B8BEB1205}" type="pres">
      <dgm:prSet presAssocID="{AF08FF27-7125-42F5-AEE5-C077727DE911}" presName="rootText" presStyleLbl="node2" presStyleIdx="1" presStyleCnt="2">
        <dgm:presLayoutVars>
          <dgm:chPref val="3"/>
        </dgm:presLayoutVars>
      </dgm:prSet>
      <dgm:spPr/>
      <dgm:t>
        <a:bodyPr/>
        <a:lstStyle/>
        <a:p>
          <a:endParaRPr lang="en-US"/>
        </a:p>
      </dgm:t>
    </dgm:pt>
    <dgm:pt modelId="{13868916-63E8-4DA4-9824-C205EA464F9E}" type="pres">
      <dgm:prSet presAssocID="{AF08FF27-7125-42F5-AEE5-C077727DE911}" presName="rootConnector" presStyleLbl="node2" presStyleIdx="1" presStyleCnt="2"/>
      <dgm:spPr/>
      <dgm:t>
        <a:bodyPr/>
        <a:lstStyle/>
        <a:p>
          <a:endParaRPr lang="en-US"/>
        </a:p>
      </dgm:t>
    </dgm:pt>
    <dgm:pt modelId="{E665906B-CFEF-4D38-82F5-4338260D231D}" type="pres">
      <dgm:prSet presAssocID="{AF08FF27-7125-42F5-AEE5-C077727DE911}" presName="hierChild4" presStyleCnt="0"/>
      <dgm:spPr/>
    </dgm:pt>
    <dgm:pt modelId="{DB19C0CD-077B-4B05-AA72-4E1288870409}" type="pres">
      <dgm:prSet presAssocID="{828581B7-F8C5-4234-B9DE-0E8FABB2BAAF}" presName="Name64" presStyleLbl="parChTrans1D3" presStyleIdx="2" presStyleCnt="3"/>
      <dgm:spPr/>
      <dgm:t>
        <a:bodyPr/>
        <a:lstStyle/>
        <a:p>
          <a:endParaRPr lang="en-US"/>
        </a:p>
      </dgm:t>
    </dgm:pt>
    <dgm:pt modelId="{6104C28D-8EFE-4F67-B6AB-E5C00B32A8A7}" type="pres">
      <dgm:prSet presAssocID="{1CB97DC3-D496-4052-AF31-17E105ED4CC7}" presName="hierRoot2" presStyleCnt="0">
        <dgm:presLayoutVars>
          <dgm:hierBranch val="init"/>
        </dgm:presLayoutVars>
      </dgm:prSet>
      <dgm:spPr/>
    </dgm:pt>
    <dgm:pt modelId="{A4AC8C3B-6842-426B-8499-C61BAC52F316}" type="pres">
      <dgm:prSet presAssocID="{1CB97DC3-D496-4052-AF31-17E105ED4CC7}" presName="rootComposite" presStyleCnt="0"/>
      <dgm:spPr/>
    </dgm:pt>
    <dgm:pt modelId="{C9CD5D81-AFD1-4740-9F15-EAF543E16330}" type="pres">
      <dgm:prSet presAssocID="{1CB97DC3-D496-4052-AF31-17E105ED4CC7}" presName="rootText" presStyleLbl="node3" presStyleIdx="2" presStyleCnt="3">
        <dgm:presLayoutVars>
          <dgm:chPref val="3"/>
        </dgm:presLayoutVars>
      </dgm:prSet>
      <dgm:spPr/>
      <dgm:t>
        <a:bodyPr/>
        <a:lstStyle/>
        <a:p>
          <a:endParaRPr lang="en-US"/>
        </a:p>
      </dgm:t>
    </dgm:pt>
    <dgm:pt modelId="{7E07E5D5-9D4E-49A6-9245-27B08B19F33E}" type="pres">
      <dgm:prSet presAssocID="{1CB97DC3-D496-4052-AF31-17E105ED4CC7}" presName="rootConnector" presStyleLbl="node3" presStyleIdx="2" presStyleCnt="3"/>
      <dgm:spPr/>
      <dgm:t>
        <a:bodyPr/>
        <a:lstStyle/>
        <a:p>
          <a:endParaRPr lang="en-US"/>
        </a:p>
      </dgm:t>
    </dgm:pt>
    <dgm:pt modelId="{A6A88D32-D892-488F-9635-DDA67CADF9AF}" type="pres">
      <dgm:prSet presAssocID="{1CB97DC3-D496-4052-AF31-17E105ED4CC7}" presName="hierChild4" presStyleCnt="0"/>
      <dgm:spPr/>
    </dgm:pt>
    <dgm:pt modelId="{FE7577B6-E4C4-4AB9-96D1-322125B7F0FF}" type="pres">
      <dgm:prSet presAssocID="{1CB97DC3-D496-4052-AF31-17E105ED4CC7}" presName="hierChild5" presStyleCnt="0"/>
      <dgm:spPr/>
    </dgm:pt>
    <dgm:pt modelId="{1AC18207-9AC2-460B-BA8D-6750EF484C88}" type="pres">
      <dgm:prSet presAssocID="{AF08FF27-7125-42F5-AEE5-C077727DE911}" presName="hierChild5" presStyleCnt="0"/>
      <dgm:spPr/>
    </dgm:pt>
    <dgm:pt modelId="{2808DDE9-9B9A-4271-B40B-7D049E1395B8}" type="pres">
      <dgm:prSet presAssocID="{04050A56-B530-4F27-AC33-089AF1DEB5C1}" presName="hierChild3" presStyleCnt="0"/>
      <dgm:spPr/>
    </dgm:pt>
  </dgm:ptLst>
  <dgm:cxnLst>
    <dgm:cxn modelId="{F801782E-3E62-4303-A0B1-E8618A6779F5}" srcId="{04050A56-B530-4F27-AC33-089AF1DEB5C1}" destId="{AF08FF27-7125-42F5-AEE5-C077727DE911}" srcOrd="1" destOrd="0" parTransId="{AD54E26F-1FB1-4E1F-8780-38F80FD61692}" sibTransId="{563E6B16-2150-4313-8940-AC7FAB8244E7}"/>
    <dgm:cxn modelId="{A94C1ECD-4F4B-47B7-A93F-248E04A8A809}" type="presOf" srcId="{48CB19B5-F6D2-43B0-B753-63294E7B3AD4}" destId="{AC3BD18C-17FB-4D3B-BA8A-A653AFA9A363}" srcOrd="1" destOrd="0" presId="urn:microsoft.com/office/officeart/2009/3/layout/HorizontalOrganizationChart"/>
    <dgm:cxn modelId="{92D03230-5C81-4FDD-80B2-364D57377601}" type="presOf" srcId="{1B3217C0-A2FF-44F0-8D78-46CD18F93E60}" destId="{641A980F-DADE-4881-AE62-588A2EC684F1}" srcOrd="0" destOrd="0" presId="urn:microsoft.com/office/officeart/2009/3/layout/HorizontalOrganizationChart"/>
    <dgm:cxn modelId="{544D4C9D-3607-4CF4-B12C-3FE66923071B}" type="presOf" srcId="{CD08D50C-0F13-4C94-9E5A-72C606186502}" destId="{6D9BE47D-E7A7-4238-A02A-CCE750EC0E7B}" srcOrd="1" destOrd="0" presId="urn:microsoft.com/office/officeart/2009/3/layout/HorizontalOrganizationChart"/>
    <dgm:cxn modelId="{C9DDED82-1ACA-47D0-862A-07CC34BAD639}" type="presOf" srcId="{1CB97DC3-D496-4052-AF31-17E105ED4CC7}" destId="{7E07E5D5-9D4E-49A6-9245-27B08B19F33E}" srcOrd="1" destOrd="0" presId="urn:microsoft.com/office/officeart/2009/3/layout/HorizontalOrganizationChart"/>
    <dgm:cxn modelId="{BFDAAE38-F700-4B53-9386-21D9930B77A9}" type="presOf" srcId="{04050A56-B530-4F27-AC33-089AF1DEB5C1}" destId="{3E403901-8CBC-4D84-A655-6039F424A273}" srcOrd="0" destOrd="0" presId="urn:microsoft.com/office/officeart/2009/3/layout/HorizontalOrganizationChart"/>
    <dgm:cxn modelId="{77B96987-F1FE-49F9-8426-5737B9F36884}" type="presOf" srcId="{A81D6057-30FE-4066-865D-1CDE4F559AE8}" destId="{9A7BD8CF-33D6-4B8A-AF92-E1AACC2B6091}" srcOrd="0" destOrd="0" presId="urn:microsoft.com/office/officeart/2009/3/layout/HorizontalOrganizationChart"/>
    <dgm:cxn modelId="{3C2C4014-102D-4F3A-8F9F-45FA87AF70D9}" srcId="{48CB19B5-F6D2-43B0-B753-63294E7B3AD4}" destId="{CD08D50C-0F13-4C94-9E5A-72C606186502}" srcOrd="1" destOrd="0" parTransId="{9A848F33-3CF1-49A1-BDB4-15F87C9120DE}" sibTransId="{76002060-DD0E-485E-8E5A-0C286A0D940E}"/>
    <dgm:cxn modelId="{35B6EF92-86C7-4F07-B976-8A302516380A}" type="presOf" srcId="{AF08FF27-7125-42F5-AEE5-C077727DE911}" destId="{E7DF8A18-1691-48AC-BA8F-E89B8BEB1205}" srcOrd="0" destOrd="0" presId="urn:microsoft.com/office/officeart/2009/3/layout/HorizontalOrganizationChart"/>
    <dgm:cxn modelId="{83A955DD-AFB5-4D85-8FA5-A21A4AD0F159}" type="presOf" srcId="{9A848F33-3CF1-49A1-BDB4-15F87C9120DE}" destId="{2D9F91CB-8D72-4534-8786-3FC985FD7169}" srcOrd="0" destOrd="0" presId="urn:microsoft.com/office/officeart/2009/3/layout/HorizontalOrganizationChart"/>
    <dgm:cxn modelId="{9C4F1834-7A4F-4D96-A056-2441B723ADED}" type="presOf" srcId="{AD54E26F-1FB1-4E1F-8780-38F80FD61692}" destId="{BD2C854F-D58E-4AFF-A7D3-2694BE50566C}" srcOrd="0" destOrd="0" presId="urn:microsoft.com/office/officeart/2009/3/layout/HorizontalOrganizationChart"/>
    <dgm:cxn modelId="{569AA173-2DF5-43C8-BB15-8520CA99A27C}" type="presOf" srcId="{FECC0ADA-77E7-40A2-84F4-5F72B59F5525}" destId="{F0A20510-9470-4C29-A863-8831C40B3890}" srcOrd="0" destOrd="0" presId="urn:microsoft.com/office/officeart/2009/3/layout/HorizontalOrganizationChart"/>
    <dgm:cxn modelId="{3B13BADA-22E7-4598-917C-7E7EF0969D1E}" type="presOf" srcId="{CD08D50C-0F13-4C94-9E5A-72C606186502}" destId="{9E5E6746-CD75-4CB9-A6CC-A1333ED7A3CD}" srcOrd="0" destOrd="0" presId="urn:microsoft.com/office/officeart/2009/3/layout/HorizontalOrganizationChart"/>
    <dgm:cxn modelId="{B787018F-9D1D-47AE-AA89-D65E0548B64C}" srcId="{AF08FF27-7125-42F5-AEE5-C077727DE911}" destId="{1CB97DC3-D496-4052-AF31-17E105ED4CC7}" srcOrd="0" destOrd="0" parTransId="{828581B7-F8C5-4234-B9DE-0E8FABB2BAAF}" sibTransId="{242001AF-EC0A-40F5-AB3D-3EB3C1D1DB76}"/>
    <dgm:cxn modelId="{5EDC0D65-1C2B-43CB-9E7A-617D4EEC7C9C}" type="presOf" srcId="{04050A56-B530-4F27-AC33-089AF1DEB5C1}" destId="{2587CC94-1F4C-432D-82B2-C9074906E424}" srcOrd="1" destOrd="0" presId="urn:microsoft.com/office/officeart/2009/3/layout/HorizontalOrganizationChart"/>
    <dgm:cxn modelId="{7113ABC1-810E-45EF-B2A5-63756EAECFED}" type="presOf" srcId="{1CB97DC3-D496-4052-AF31-17E105ED4CC7}" destId="{C9CD5D81-AFD1-4740-9F15-EAF543E16330}" srcOrd="0" destOrd="0" presId="urn:microsoft.com/office/officeart/2009/3/layout/HorizontalOrganizationChart"/>
    <dgm:cxn modelId="{F6CB97B0-FDEE-49EE-A16B-826AC0E4D8B1}" type="presOf" srcId="{828581B7-F8C5-4234-B9DE-0E8FABB2BAAF}" destId="{DB19C0CD-077B-4B05-AA72-4E1288870409}" srcOrd="0" destOrd="0" presId="urn:microsoft.com/office/officeart/2009/3/layout/HorizontalOrganizationChart"/>
    <dgm:cxn modelId="{A6E9CC83-3A21-431A-B433-9A94E0CCD619}" srcId="{48CB19B5-F6D2-43B0-B753-63294E7B3AD4}" destId="{A81D6057-30FE-4066-865D-1CDE4F559AE8}" srcOrd="0" destOrd="0" parTransId="{1B3217C0-A2FF-44F0-8D78-46CD18F93E60}" sibTransId="{F6D1DCB8-6A33-4EE5-B90B-9CD06402EF96}"/>
    <dgm:cxn modelId="{F58E3BCC-CDE0-4857-80EA-FDE225D036E9}" type="presOf" srcId="{AF08FF27-7125-42F5-AEE5-C077727DE911}" destId="{13868916-63E8-4DA4-9824-C205EA464F9E}" srcOrd="1" destOrd="0" presId="urn:microsoft.com/office/officeart/2009/3/layout/HorizontalOrganizationChart"/>
    <dgm:cxn modelId="{B00B898F-9B7B-473C-AB3C-CA868B9DA5FB}" type="presOf" srcId="{A81D6057-30FE-4066-865D-1CDE4F559AE8}" destId="{BBABD51B-033F-491E-A883-7DE742AF59EE}" srcOrd="1" destOrd="0" presId="urn:microsoft.com/office/officeart/2009/3/layout/HorizontalOrganizationChart"/>
    <dgm:cxn modelId="{811FCBDD-FFC8-4C0A-8DE0-C2DB6F62A62D}" srcId="{04050A56-B530-4F27-AC33-089AF1DEB5C1}" destId="{48CB19B5-F6D2-43B0-B753-63294E7B3AD4}" srcOrd="0" destOrd="0" parTransId="{FECC0ADA-77E7-40A2-84F4-5F72B59F5525}" sibTransId="{6DEC3FFD-E75C-4926-BE83-FFFEEF3A3701}"/>
    <dgm:cxn modelId="{6AFE5613-5849-4647-A9A9-AF2AC30E2A6F}" srcId="{12BF082B-FE0F-4D44-84AF-7D78B77D00F6}" destId="{04050A56-B530-4F27-AC33-089AF1DEB5C1}" srcOrd="0" destOrd="0" parTransId="{02D91766-89F3-4AE8-9968-B61D42232DDE}" sibTransId="{EB265322-7D7A-4B4F-A9C8-D784EB1C048F}"/>
    <dgm:cxn modelId="{87139479-A7CB-445B-8221-E20D505082C2}" type="presOf" srcId="{12BF082B-FE0F-4D44-84AF-7D78B77D00F6}" destId="{C0837B65-9E3E-4695-BC6E-C3B677ABB57D}" srcOrd="0" destOrd="0" presId="urn:microsoft.com/office/officeart/2009/3/layout/HorizontalOrganizationChart"/>
    <dgm:cxn modelId="{0EC127E4-D323-49B2-B13C-1A32C9F47653}" type="presOf" srcId="{48CB19B5-F6D2-43B0-B753-63294E7B3AD4}" destId="{4719A89D-7366-4A2C-AB46-986A6B2AE6E1}" srcOrd="0" destOrd="0" presId="urn:microsoft.com/office/officeart/2009/3/layout/HorizontalOrganizationChart"/>
    <dgm:cxn modelId="{51CA7439-C7FB-4187-B27B-46EC7368FAEA}" type="presParOf" srcId="{C0837B65-9E3E-4695-BC6E-C3B677ABB57D}" destId="{60787A88-AE51-4321-B801-C97EDD84CD32}" srcOrd="0" destOrd="0" presId="urn:microsoft.com/office/officeart/2009/3/layout/HorizontalOrganizationChart"/>
    <dgm:cxn modelId="{4288379A-A3BF-472D-B170-FB2A971777A9}" type="presParOf" srcId="{60787A88-AE51-4321-B801-C97EDD84CD32}" destId="{D39C4741-AB97-4351-A593-11530BC8EF90}" srcOrd="0" destOrd="0" presId="urn:microsoft.com/office/officeart/2009/3/layout/HorizontalOrganizationChart"/>
    <dgm:cxn modelId="{B895DEC7-0EC9-4D08-AAB3-19D434126836}" type="presParOf" srcId="{D39C4741-AB97-4351-A593-11530BC8EF90}" destId="{3E403901-8CBC-4D84-A655-6039F424A273}" srcOrd="0" destOrd="0" presId="urn:microsoft.com/office/officeart/2009/3/layout/HorizontalOrganizationChart"/>
    <dgm:cxn modelId="{13B9651F-8E54-452C-AD67-328ED37643DA}" type="presParOf" srcId="{D39C4741-AB97-4351-A593-11530BC8EF90}" destId="{2587CC94-1F4C-432D-82B2-C9074906E424}" srcOrd="1" destOrd="0" presId="urn:microsoft.com/office/officeart/2009/3/layout/HorizontalOrganizationChart"/>
    <dgm:cxn modelId="{9E4A3616-3B93-4FD1-9782-EE5A96DBF5E6}" type="presParOf" srcId="{60787A88-AE51-4321-B801-C97EDD84CD32}" destId="{E04C526D-2B26-4EA0-912B-08CCE8FB1690}" srcOrd="1" destOrd="0" presId="urn:microsoft.com/office/officeart/2009/3/layout/HorizontalOrganizationChart"/>
    <dgm:cxn modelId="{6DD941E6-75B0-42F6-903D-A93F3AB60D62}" type="presParOf" srcId="{E04C526D-2B26-4EA0-912B-08CCE8FB1690}" destId="{F0A20510-9470-4C29-A863-8831C40B3890}" srcOrd="0" destOrd="0" presId="urn:microsoft.com/office/officeart/2009/3/layout/HorizontalOrganizationChart"/>
    <dgm:cxn modelId="{538F9F6D-C11E-4642-88B1-E8A1DBA302C3}" type="presParOf" srcId="{E04C526D-2B26-4EA0-912B-08CCE8FB1690}" destId="{66459544-3620-4B8E-B535-B39A3B696EEE}" srcOrd="1" destOrd="0" presId="urn:microsoft.com/office/officeart/2009/3/layout/HorizontalOrganizationChart"/>
    <dgm:cxn modelId="{F657AB03-F555-4C08-9022-54331BF2D171}" type="presParOf" srcId="{66459544-3620-4B8E-B535-B39A3B696EEE}" destId="{0F3471DA-CD95-48B3-9003-F64ADE0A968E}" srcOrd="0" destOrd="0" presId="urn:microsoft.com/office/officeart/2009/3/layout/HorizontalOrganizationChart"/>
    <dgm:cxn modelId="{CE91F86A-78FB-4E72-A674-28748EC18634}" type="presParOf" srcId="{0F3471DA-CD95-48B3-9003-F64ADE0A968E}" destId="{4719A89D-7366-4A2C-AB46-986A6B2AE6E1}" srcOrd="0" destOrd="0" presId="urn:microsoft.com/office/officeart/2009/3/layout/HorizontalOrganizationChart"/>
    <dgm:cxn modelId="{EDBAE662-8C6D-4FA6-9DE6-064F00A1E0EF}" type="presParOf" srcId="{0F3471DA-CD95-48B3-9003-F64ADE0A968E}" destId="{AC3BD18C-17FB-4D3B-BA8A-A653AFA9A363}" srcOrd="1" destOrd="0" presId="urn:microsoft.com/office/officeart/2009/3/layout/HorizontalOrganizationChart"/>
    <dgm:cxn modelId="{AA4D1C6C-3365-454D-AC8E-6D14E72D525D}" type="presParOf" srcId="{66459544-3620-4B8E-B535-B39A3B696EEE}" destId="{E6A074EB-FD34-4003-8282-291AE41D38D5}" srcOrd="1" destOrd="0" presId="urn:microsoft.com/office/officeart/2009/3/layout/HorizontalOrganizationChart"/>
    <dgm:cxn modelId="{12A29725-A1A6-4EFA-9818-4F7339B1F38D}" type="presParOf" srcId="{E6A074EB-FD34-4003-8282-291AE41D38D5}" destId="{641A980F-DADE-4881-AE62-588A2EC684F1}" srcOrd="0" destOrd="0" presId="urn:microsoft.com/office/officeart/2009/3/layout/HorizontalOrganizationChart"/>
    <dgm:cxn modelId="{DBDB0695-8FFE-4A2A-814A-FD623EC8E364}" type="presParOf" srcId="{E6A074EB-FD34-4003-8282-291AE41D38D5}" destId="{FCC73640-697A-4F20-9456-CAF43CD9CC07}" srcOrd="1" destOrd="0" presId="urn:microsoft.com/office/officeart/2009/3/layout/HorizontalOrganizationChart"/>
    <dgm:cxn modelId="{7C6EB135-B235-4710-A3EF-32999F084051}" type="presParOf" srcId="{FCC73640-697A-4F20-9456-CAF43CD9CC07}" destId="{D1370ABA-0E1B-4AD8-B452-8DF2716A83B1}" srcOrd="0" destOrd="0" presId="urn:microsoft.com/office/officeart/2009/3/layout/HorizontalOrganizationChart"/>
    <dgm:cxn modelId="{11FA7739-031D-4E96-BBB6-E9949BC5C102}" type="presParOf" srcId="{D1370ABA-0E1B-4AD8-B452-8DF2716A83B1}" destId="{9A7BD8CF-33D6-4B8A-AF92-E1AACC2B6091}" srcOrd="0" destOrd="0" presId="urn:microsoft.com/office/officeart/2009/3/layout/HorizontalOrganizationChart"/>
    <dgm:cxn modelId="{6516F42B-C63B-4F28-81AD-22CB2E279FF2}" type="presParOf" srcId="{D1370ABA-0E1B-4AD8-B452-8DF2716A83B1}" destId="{BBABD51B-033F-491E-A883-7DE742AF59EE}" srcOrd="1" destOrd="0" presId="urn:microsoft.com/office/officeart/2009/3/layout/HorizontalOrganizationChart"/>
    <dgm:cxn modelId="{F9AB0B1F-8CD5-4252-A422-50E05F7A8E28}" type="presParOf" srcId="{FCC73640-697A-4F20-9456-CAF43CD9CC07}" destId="{315C144D-8AF7-4605-B22E-AB8836BBBD44}" srcOrd="1" destOrd="0" presId="urn:microsoft.com/office/officeart/2009/3/layout/HorizontalOrganizationChart"/>
    <dgm:cxn modelId="{21C7EDD4-EDD7-4C3C-BF96-8475EA643ED9}" type="presParOf" srcId="{FCC73640-697A-4F20-9456-CAF43CD9CC07}" destId="{CE7967B8-C643-4719-99E5-90215BB75FE4}" srcOrd="2" destOrd="0" presId="urn:microsoft.com/office/officeart/2009/3/layout/HorizontalOrganizationChart"/>
    <dgm:cxn modelId="{EDDE8712-8B89-4CEF-89C5-2E4709FB724E}" type="presParOf" srcId="{E6A074EB-FD34-4003-8282-291AE41D38D5}" destId="{2D9F91CB-8D72-4534-8786-3FC985FD7169}" srcOrd="2" destOrd="0" presId="urn:microsoft.com/office/officeart/2009/3/layout/HorizontalOrganizationChart"/>
    <dgm:cxn modelId="{E6D5C80D-A21E-47AD-9DE7-4644BDEE5D8B}" type="presParOf" srcId="{E6A074EB-FD34-4003-8282-291AE41D38D5}" destId="{2818B9E9-3DBD-458A-BA9E-1809EFFF5DB1}" srcOrd="3" destOrd="0" presId="urn:microsoft.com/office/officeart/2009/3/layout/HorizontalOrganizationChart"/>
    <dgm:cxn modelId="{F7B13D39-2595-4A07-A109-EF2DA539D86A}" type="presParOf" srcId="{2818B9E9-3DBD-458A-BA9E-1809EFFF5DB1}" destId="{7BC52D75-728C-4A47-882E-D800C35614BE}" srcOrd="0" destOrd="0" presId="urn:microsoft.com/office/officeart/2009/3/layout/HorizontalOrganizationChart"/>
    <dgm:cxn modelId="{A8D5D122-8342-450B-8590-44D22B8660E9}" type="presParOf" srcId="{7BC52D75-728C-4A47-882E-D800C35614BE}" destId="{9E5E6746-CD75-4CB9-A6CC-A1333ED7A3CD}" srcOrd="0" destOrd="0" presId="urn:microsoft.com/office/officeart/2009/3/layout/HorizontalOrganizationChart"/>
    <dgm:cxn modelId="{578B8B36-C823-4BD4-993C-CE5806BD67DC}" type="presParOf" srcId="{7BC52D75-728C-4A47-882E-D800C35614BE}" destId="{6D9BE47D-E7A7-4238-A02A-CCE750EC0E7B}" srcOrd="1" destOrd="0" presId="urn:microsoft.com/office/officeart/2009/3/layout/HorizontalOrganizationChart"/>
    <dgm:cxn modelId="{5424544D-EFAD-461C-BA78-8F833998EB2D}" type="presParOf" srcId="{2818B9E9-3DBD-458A-BA9E-1809EFFF5DB1}" destId="{A24BBBD3-4201-44FA-ADCD-AAEFF43DDBF8}" srcOrd="1" destOrd="0" presId="urn:microsoft.com/office/officeart/2009/3/layout/HorizontalOrganizationChart"/>
    <dgm:cxn modelId="{3BE420BB-2DFB-48A7-829F-CFD81BFC3E9A}" type="presParOf" srcId="{2818B9E9-3DBD-458A-BA9E-1809EFFF5DB1}" destId="{27C75110-6487-4E8D-A9B3-9C731F394D54}" srcOrd="2" destOrd="0" presId="urn:microsoft.com/office/officeart/2009/3/layout/HorizontalOrganizationChart"/>
    <dgm:cxn modelId="{D43F55AC-9EC7-4DBA-BF4F-FC8CD893E5CC}" type="presParOf" srcId="{66459544-3620-4B8E-B535-B39A3B696EEE}" destId="{172E3C57-14F7-4E0F-945D-946833A94361}" srcOrd="2" destOrd="0" presId="urn:microsoft.com/office/officeart/2009/3/layout/HorizontalOrganizationChart"/>
    <dgm:cxn modelId="{084514FD-04D4-49C4-8325-AD3D007660F6}" type="presParOf" srcId="{E04C526D-2B26-4EA0-912B-08CCE8FB1690}" destId="{BD2C854F-D58E-4AFF-A7D3-2694BE50566C}" srcOrd="2" destOrd="0" presId="urn:microsoft.com/office/officeart/2009/3/layout/HorizontalOrganizationChart"/>
    <dgm:cxn modelId="{8A59DA24-FDDF-4DA6-93E8-B18126542C1B}" type="presParOf" srcId="{E04C526D-2B26-4EA0-912B-08CCE8FB1690}" destId="{8CA3FF4E-83FA-49BC-9101-A7A9855C146F}" srcOrd="3" destOrd="0" presId="urn:microsoft.com/office/officeart/2009/3/layout/HorizontalOrganizationChart"/>
    <dgm:cxn modelId="{D60B361B-8064-41D1-81E9-68499B13C1D2}" type="presParOf" srcId="{8CA3FF4E-83FA-49BC-9101-A7A9855C146F}" destId="{DB134166-21C6-429B-BA06-5C1A0576A857}" srcOrd="0" destOrd="0" presId="urn:microsoft.com/office/officeart/2009/3/layout/HorizontalOrganizationChart"/>
    <dgm:cxn modelId="{EDDEC3F5-544A-4444-A9BE-9FC0F8C97AD1}" type="presParOf" srcId="{DB134166-21C6-429B-BA06-5C1A0576A857}" destId="{E7DF8A18-1691-48AC-BA8F-E89B8BEB1205}" srcOrd="0" destOrd="0" presId="urn:microsoft.com/office/officeart/2009/3/layout/HorizontalOrganizationChart"/>
    <dgm:cxn modelId="{4B074C4D-8F55-4134-ACFC-2B2F022CE849}" type="presParOf" srcId="{DB134166-21C6-429B-BA06-5C1A0576A857}" destId="{13868916-63E8-4DA4-9824-C205EA464F9E}" srcOrd="1" destOrd="0" presId="urn:microsoft.com/office/officeart/2009/3/layout/HorizontalOrganizationChart"/>
    <dgm:cxn modelId="{B56C1114-7AC4-4623-B2EB-5A6AD92BFE87}" type="presParOf" srcId="{8CA3FF4E-83FA-49BC-9101-A7A9855C146F}" destId="{E665906B-CFEF-4D38-82F5-4338260D231D}" srcOrd="1" destOrd="0" presId="urn:microsoft.com/office/officeart/2009/3/layout/HorizontalOrganizationChart"/>
    <dgm:cxn modelId="{5F30A764-C2EA-48A7-BA5D-3B14E0F03DE8}" type="presParOf" srcId="{E665906B-CFEF-4D38-82F5-4338260D231D}" destId="{DB19C0CD-077B-4B05-AA72-4E1288870409}" srcOrd="0" destOrd="0" presId="urn:microsoft.com/office/officeart/2009/3/layout/HorizontalOrganizationChart"/>
    <dgm:cxn modelId="{DFD962E9-6B09-4EED-B815-A96D6EC9E0C5}" type="presParOf" srcId="{E665906B-CFEF-4D38-82F5-4338260D231D}" destId="{6104C28D-8EFE-4F67-B6AB-E5C00B32A8A7}" srcOrd="1" destOrd="0" presId="urn:microsoft.com/office/officeart/2009/3/layout/HorizontalOrganizationChart"/>
    <dgm:cxn modelId="{B2540D05-2565-457E-9ECA-891412080EE6}" type="presParOf" srcId="{6104C28D-8EFE-4F67-B6AB-E5C00B32A8A7}" destId="{A4AC8C3B-6842-426B-8499-C61BAC52F316}" srcOrd="0" destOrd="0" presId="urn:microsoft.com/office/officeart/2009/3/layout/HorizontalOrganizationChart"/>
    <dgm:cxn modelId="{874FFCEA-983B-478B-AE46-4398A11C6229}" type="presParOf" srcId="{A4AC8C3B-6842-426B-8499-C61BAC52F316}" destId="{C9CD5D81-AFD1-4740-9F15-EAF543E16330}" srcOrd="0" destOrd="0" presId="urn:microsoft.com/office/officeart/2009/3/layout/HorizontalOrganizationChart"/>
    <dgm:cxn modelId="{52E45CE8-1ED7-451D-AF17-82306FBF2CB6}" type="presParOf" srcId="{A4AC8C3B-6842-426B-8499-C61BAC52F316}" destId="{7E07E5D5-9D4E-49A6-9245-27B08B19F33E}" srcOrd="1" destOrd="0" presId="urn:microsoft.com/office/officeart/2009/3/layout/HorizontalOrganizationChart"/>
    <dgm:cxn modelId="{145EC268-ACA7-4245-8977-48DE99BE0EA5}" type="presParOf" srcId="{6104C28D-8EFE-4F67-B6AB-E5C00B32A8A7}" destId="{A6A88D32-D892-488F-9635-DDA67CADF9AF}" srcOrd="1" destOrd="0" presId="urn:microsoft.com/office/officeart/2009/3/layout/HorizontalOrganizationChart"/>
    <dgm:cxn modelId="{085B6737-D8C3-4822-8C24-0D76F555E75D}" type="presParOf" srcId="{6104C28D-8EFE-4F67-B6AB-E5C00B32A8A7}" destId="{FE7577B6-E4C4-4AB9-96D1-322125B7F0FF}" srcOrd="2" destOrd="0" presId="urn:microsoft.com/office/officeart/2009/3/layout/HorizontalOrganizationChart"/>
    <dgm:cxn modelId="{AF5BC2D4-D023-41A9-B2D6-EE9E904F6B91}" type="presParOf" srcId="{8CA3FF4E-83FA-49BC-9101-A7A9855C146F}" destId="{1AC18207-9AC2-460B-BA8D-6750EF484C88}" srcOrd="2" destOrd="0" presId="urn:microsoft.com/office/officeart/2009/3/layout/HorizontalOrganizationChart"/>
    <dgm:cxn modelId="{156A0425-7173-4607-AF7D-B857D0D580E7}" type="presParOf" srcId="{60787A88-AE51-4321-B801-C97EDD84CD32}" destId="{2808DDE9-9B9A-4271-B40B-7D049E1395B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5CDF1-9C1A-4A49-9321-E10CAE343F9F}">
      <dsp:nvSpPr>
        <dsp:cNvPr id="0" name=""/>
        <dsp:cNvSpPr/>
      </dsp:nvSpPr>
      <dsp:spPr>
        <a:xfrm>
          <a:off x="4927915" y="4296428"/>
          <a:ext cx="884022" cy="960450"/>
        </a:xfrm>
        <a:custGeom>
          <a:avLst/>
          <a:gdLst/>
          <a:ahLst/>
          <a:cxnLst/>
          <a:rect l="0" t="0" r="0" b="0"/>
          <a:pathLst>
            <a:path>
              <a:moveTo>
                <a:pt x="0" y="0"/>
              </a:moveTo>
              <a:lnTo>
                <a:pt x="725978" y="0"/>
              </a:lnTo>
              <a:lnTo>
                <a:pt x="725978" y="960450"/>
              </a:lnTo>
              <a:lnTo>
                <a:pt x="884022" y="96045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405F4C-E987-4CC6-A2FB-A08852532EFD}">
      <dsp:nvSpPr>
        <dsp:cNvPr id="0" name=""/>
        <dsp:cNvSpPr/>
      </dsp:nvSpPr>
      <dsp:spPr>
        <a:xfrm>
          <a:off x="4927915" y="4296428"/>
          <a:ext cx="884022" cy="102907"/>
        </a:xfrm>
        <a:custGeom>
          <a:avLst/>
          <a:gdLst/>
          <a:ahLst/>
          <a:cxnLst/>
          <a:rect l="0" t="0" r="0" b="0"/>
          <a:pathLst>
            <a:path>
              <a:moveTo>
                <a:pt x="0" y="0"/>
              </a:moveTo>
              <a:lnTo>
                <a:pt x="725978" y="0"/>
              </a:lnTo>
              <a:lnTo>
                <a:pt x="725978" y="102907"/>
              </a:lnTo>
              <a:lnTo>
                <a:pt x="884022" y="1029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234DDB-A61B-4BC4-B8A6-CCDEF6940E67}">
      <dsp:nvSpPr>
        <dsp:cNvPr id="0" name=""/>
        <dsp:cNvSpPr/>
      </dsp:nvSpPr>
      <dsp:spPr>
        <a:xfrm>
          <a:off x="4927915" y="3628180"/>
          <a:ext cx="884022" cy="668247"/>
        </a:xfrm>
        <a:custGeom>
          <a:avLst/>
          <a:gdLst/>
          <a:ahLst/>
          <a:cxnLst/>
          <a:rect l="0" t="0" r="0" b="0"/>
          <a:pathLst>
            <a:path>
              <a:moveTo>
                <a:pt x="0" y="668247"/>
              </a:moveTo>
              <a:lnTo>
                <a:pt x="725978" y="668247"/>
              </a:lnTo>
              <a:lnTo>
                <a:pt x="725978" y="0"/>
              </a:lnTo>
              <a:lnTo>
                <a:pt x="88402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D8288-B429-47B7-922C-2FC8BA625654}">
      <dsp:nvSpPr>
        <dsp:cNvPr id="0" name=""/>
        <dsp:cNvSpPr/>
      </dsp:nvSpPr>
      <dsp:spPr>
        <a:xfrm>
          <a:off x="2715827" y="2634880"/>
          <a:ext cx="631641" cy="1661547"/>
        </a:xfrm>
        <a:custGeom>
          <a:avLst/>
          <a:gdLst/>
          <a:ahLst/>
          <a:cxnLst/>
          <a:rect l="0" t="0" r="0" b="0"/>
          <a:pathLst>
            <a:path>
              <a:moveTo>
                <a:pt x="0" y="0"/>
              </a:moveTo>
              <a:lnTo>
                <a:pt x="473596" y="0"/>
              </a:lnTo>
              <a:lnTo>
                <a:pt x="473596" y="1661547"/>
              </a:lnTo>
              <a:lnTo>
                <a:pt x="631641" y="166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DAE9A9-1897-48EE-8E70-DFE84CCC109A}">
      <dsp:nvSpPr>
        <dsp:cNvPr id="0" name=""/>
        <dsp:cNvSpPr/>
      </dsp:nvSpPr>
      <dsp:spPr>
        <a:xfrm>
          <a:off x="4927884" y="2691748"/>
          <a:ext cx="1023528" cy="276981"/>
        </a:xfrm>
        <a:custGeom>
          <a:avLst/>
          <a:gdLst/>
          <a:ahLst/>
          <a:cxnLst/>
          <a:rect l="0" t="0" r="0" b="0"/>
          <a:pathLst>
            <a:path>
              <a:moveTo>
                <a:pt x="0" y="0"/>
              </a:moveTo>
              <a:lnTo>
                <a:pt x="865484" y="0"/>
              </a:lnTo>
              <a:lnTo>
                <a:pt x="865484" y="276981"/>
              </a:lnTo>
              <a:lnTo>
                <a:pt x="1023528" y="27698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58585E-17F2-488C-87F5-FFFDE3C102BF}">
      <dsp:nvSpPr>
        <dsp:cNvPr id="0" name=""/>
        <dsp:cNvSpPr/>
      </dsp:nvSpPr>
      <dsp:spPr>
        <a:xfrm>
          <a:off x="4927884" y="2289138"/>
          <a:ext cx="1023528" cy="402610"/>
        </a:xfrm>
        <a:custGeom>
          <a:avLst/>
          <a:gdLst/>
          <a:ahLst/>
          <a:cxnLst/>
          <a:rect l="0" t="0" r="0" b="0"/>
          <a:pathLst>
            <a:path>
              <a:moveTo>
                <a:pt x="0" y="402610"/>
              </a:moveTo>
              <a:lnTo>
                <a:pt x="865484" y="402610"/>
              </a:lnTo>
              <a:lnTo>
                <a:pt x="865484" y="0"/>
              </a:lnTo>
              <a:lnTo>
                <a:pt x="102352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7AD59E-F159-400A-9909-3F33B699F467}">
      <dsp:nvSpPr>
        <dsp:cNvPr id="0" name=""/>
        <dsp:cNvSpPr/>
      </dsp:nvSpPr>
      <dsp:spPr>
        <a:xfrm>
          <a:off x="2715827" y="2589160"/>
          <a:ext cx="631609" cy="91440"/>
        </a:xfrm>
        <a:custGeom>
          <a:avLst/>
          <a:gdLst/>
          <a:ahLst/>
          <a:cxnLst/>
          <a:rect l="0" t="0" r="0" b="0"/>
          <a:pathLst>
            <a:path>
              <a:moveTo>
                <a:pt x="0" y="45720"/>
              </a:moveTo>
              <a:lnTo>
                <a:pt x="473565" y="45720"/>
              </a:lnTo>
              <a:lnTo>
                <a:pt x="473565" y="102588"/>
              </a:lnTo>
              <a:lnTo>
                <a:pt x="631609" y="10258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F378C-9F6E-4056-B2BE-C47E9546F407}">
      <dsp:nvSpPr>
        <dsp:cNvPr id="0" name=""/>
        <dsp:cNvSpPr/>
      </dsp:nvSpPr>
      <dsp:spPr>
        <a:xfrm>
          <a:off x="7531859" y="1563826"/>
          <a:ext cx="846092" cy="91440"/>
        </a:xfrm>
        <a:custGeom>
          <a:avLst/>
          <a:gdLst/>
          <a:ahLst/>
          <a:cxnLst/>
          <a:rect l="0" t="0" r="0" b="0"/>
          <a:pathLst>
            <a:path>
              <a:moveTo>
                <a:pt x="0" y="45720"/>
              </a:moveTo>
              <a:lnTo>
                <a:pt x="688047" y="45720"/>
              </a:lnTo>
              <a:lnTo>
                <a:pt x="688047" y="47050"/>
              </a:lnTo>
              <a:lnTo>
                <a:pt x="846092" y="470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750E10-CF7E-4C86-B21B-E06B92896A6C}">
      <dsp:nvSpPr>
        <dsp:cNvPr id="0" name=""/>
        <dsp:cNvSpPr/>
      </dsp:nvSpPr>
      <dsp:spPr>
        <a:xfrm>
          <a:off x="4927884" y="1198737"/>
          <a:ext cx="1023528" cy="410809"/>
        </a:xfrm>
        <a:custGeom>
          <a:avLst/>
          <a:gdLst/>
          <a:ahLst/>
          <a:cxnLst/>
          <a:rect l="0" t="0" r="0" b="0"/>
          <a:pathLst>
            <a:path>
              <a:moveTo>
                <a:pt x="0" y="0"/>
              </a:moveTo>
              <a:lnTo>
                <a:pt x="865484" y="0"/>
              </a:lnTo>
              <a:lnTo>
                <a:pt x="865484" y="410809"/>
              </a:lnTo>
              <a:lnTo>
                <a:pt x="1023528" y="41080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FBDE8C-1723-40B1-9FB4-9E52BD9A2532}">
      <dsp:nvSpPr>
        <dsp:cNvPr id="0" name=""/>
        <dsp:cNvSpPr/>
      </dsp:nvSpPr>
      <dsp:spPr>
        <a:xfrm>
          <a:off x="7531859" y="578362"/>
          <a:ext cx="856712" cy="321040"/>
        </a:xfrm>
        <a:custGeom>
          <a:avLst/>
          <a:gdLst/>
          <a:ahLst/>
          <a:cxnLst/>
          <a:rect l="0" t="0" r="0" b="0"/>
          <a:pathLst>
            <a:path>
              <a:moveTo>
                <a:pt x="0" y="0"/>
              </a:moveTo>
              <a:lnTo>
                <a:pt x="698668" y="0"/>
              </a:lnTo>
              <a:lnTo>
                <a:pt x="698668" y="321040"/>
              </a:lnTo>
              <a:lnTo>
                <a:pt x="856712" y="3210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19AB18-F807-473E-B4C3-54265D9F2E02}">
      <dsp:nvSpPr>
        <dsp:cNvPr id="0" name=""/>
        <dsp:cNvSpPr/>
      </dsp:nvSpPr>
      <dsp:spPr>
        <a:xfrm>
          <a:off x="7531859" y="251692"/>
          <a:ext cx="856712" cy="326670"/>
        </a:xfrm>
        <a:custGeom>
          <a:avLst/>
          <a:gdLst/>
          <a:ahLst/>
          <a:cxnLst/>
          <a:rect l="0" t="0" r="0" b="0"/>
          <a:pathLst>
            <a:path>
              <a:moveTo>
                <a:pt x="0" y="326670"/>
              </a:moveTo>
              <a:lnTo>
                <a:pt x="698668" y="326670"/>
              </a:lnTo>
              <a:lnTo>
                <a:pt x="698668" y="0"/>
              </a:lnTo>
              <a:lnTo>
                <a:pt x="85671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2F27E-3A07-408A-802B-46ED9953A25E}">
      <dsp:nvSpPr>
        <dsp:cNvPr id="0" name=""/>
        <dsp:cNvSpPr/>
      </dsp:nvSpPr>
      <dsp:spPr>
        <a:xfrm>
          <a:off x="4927884" y="578362"/>
          <a:ext cx="1023528" cy="620374"/>
        </a:xfrm>
        <a:custGeom>
          <a:avLst/>
          <a:gdLst/>
          <a:ahLst/>
          <a:cxnLst/>
          <a:rect l="0" t="0" r="0" b="0"/>
          <a:pathLst>
            <a:path>
              <a:moveTo>
                <a:pt x="0" y="620374"/>
              </a:moveTo>
              <a:lnTo>
                <a:pt x="865484" y="620374"/>
              </a:lnTo>
              <a:lnTo>
                <a:pt x="865484" y="0"/>
              </a:lnTo>
              <a:lnTo>
                <a:pt x="1023528"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1A163-2609-4926-9234-DB780BB0895B}">
      <dsp:nvSpPr>
        <dsp:cNvPr id="0" name=""/>
        <dsp:cNvSpPr/>
      </dsp:nvSpPr>
      <dsp:spPr>
        <a:xfrm>
          <a:off x="2715827" y="1198737"/>
          <a:ext cx="631609" cy="1436143"/>
        </a:xfrm>
        <a:custGeom>
          <a:avLst/>
          <a:gdLst/>
          <a:ahLst/>
          <a:cxnLst/>
          <a:rect l="0" t="0" r="0" b="0"/>
          <a:pathLst>
            <a:path>
              <a:moveTo>
                <a:pt x="0" y="1436143"/>
              </a:moveTo>
              <a:lnTo>
                <a:pt x="473565" y="1436143"/>
              </a:lnTo>
              <a:lnTo>
                <a:pt x="473565" y="0"/>
              </a:lnTo>
              <a:lnTo>
                <a:pt x="631609"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15CFFE-1896-4B58-8437-593CA17F1F99}">
      <dsp:nvSpPr>
        <dsp:cNvPr id="0" name=""/>
        <dsp:cNvSpPr/>
      </dsp:nvSpPr>
      <dsp:spPr>
        <a:xfrm>
          <a:off x="811278" y="2144697"/>
          <a:ext cx="1904548" cy="9803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Classification of Optical Fibers</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811278" y="2144697"/>
        <a:ext cx="1904548" cy="980365"/>
      </dsp:txXfrm>
    </dsp:sp>
    <dsp:sp modelId="{34386E80-FE7B-4A31-834C-1DA654DB0FB2}">
      <dsp:nvSpPr>
        <dsp:cNvPr id="0" name=""/>
        <dsp:cNvSpPr/>
      </dsp:nvSpPr>
      <dsp:spPr>
        <a:xfrm>
          <a:off x="3347437" y="957719"/>
          <a:ext cx="1580446" cy="4820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On the basis of Refractive Index</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3347437" y="957719"/>
        <a:ext cx="1580446" cy="482036"/>
      </dsp:txXfrm>
    </dsp:sp>
    <dsp:sp modelId="{78D42F05-1723-4DE4-8A66-96F3BE705B5E}">
      <dsp:nvSpPr>
        <dsp:cNvPr id="0" name=""/>
        <dsp:cNvSpPr/>
      </dsp:nvSpPr>
      <dsp:spPr>
        <a:xfrm>
          <a:off x="5951413" y="337344"/>
          <a:ext cx="1580446" cy="4820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Step Indexed Fiber</a:t>
          </a:r>
          <a:endParaRPr lang="en-US" sz="1600" kern="1200" dirty="0">
            <a:latin typeface="Times New Roman" panose="02020603050405020304" pitchFamily="18" charset="0"/>
            <a:cs typeface="Times New Roman" panose="02020603050405020304" pitchFamily="18" charset="0"/>
          </a:endParaRPr>
        </a:p>
      </dsp:txBody>
      <dsp:txXfrm>
        <a:off x="5951413" y="337344"/>
        <a:ext cx="1580446" cy="482036"/>
      </dsp:txXfrm>
    </dsp:sp>
    <dsp:sp modelId="{784D2AB4-366B-4F55-B279-FBBE88F8FA8A}">
      <dsp:nvSpPr>
        <dsp:cNvPr id="0" name=""/>
        <dsp:cNvSpPr/>
      </dsp:nvSpPr>
      <dsp:spPr>
        <a:xfrm>
          <a:off x="8388572" y="10674"/>
          <a:ext cx="1580446" cy="4820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Step Indexed Single Mode fiber</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8388572" y="10674"/>
        <a:ext cx="1580446" cy="482036"/>
      </dsp:txXfrm>
    </dsp:sp>
    <dsp:sp modelId="{36D63AC2-9B72-40B8-B681-AC3F1E8D8224}">
      <dsp:nvSpPr>
        <dsp:cNvPr id="0" name=""/>
        <dsp:cNvSpPr/>
      </dsp:nvSpPr>
      <dsp:spPr>
        <a:xfrm>
          <a:off x="8388572" y="658384"/>
          <a:ext cx="1580446" cy="4820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Step Indexed Multi Mode fiber</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8388572" y="658384"/>
        <a:ext cx="1580446" cy="482036"/>
      </dsp:txXfrm>
    </dsp:sp>
    <dsp:sp modelId="{0E8A7315-3378-4A02-9FED-2C1DB7B6F14F}">
      <dsp:nvSpPr>
        <dsp:cNvPr id="0" name=""/>
        <dsp:cNvSpPr/>
      </dsp:nvSpPr>
      <dsp:spPr>
        <a:xfrm>
          <a:off x="5951413" y="1368528"/>
          <a:ext cx="1580446" cy="4820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Graded Indexed Fiber</a:t>
          </a:r>
          <a:endParaRPr lang="en-US" sz="1600" kern="1200" dirty="0">
            <a:latin typeface="Times New Roman" panose="02020603050405020304" pitchFamily="18" charset="0"/>
            <a:cs typeface="Times New Roman" panose="02020603050405020304" pitchFamily="18" charset="0"/>
          </a:endParaRPr>
        </a:p>
      </dsp:txBody>
      <dsp:txXfrm>
        <a:off x="5951413" y="1368528"/>
        <a:ext cx="1580446" cy="482036"/>
      </dsp:txXfrm>
    </dsp:sp>
    <dsp:sp modelId="{C1951985-DA9C-4328-A894-8955EEBECFE6}">
      <dsp:nvSpPr>
        <dsp:cNvPr id="0" name=""/>
        <dsp:cNvSpPr/>
      </dsp:nvSpPr>
      <dsp:spPr>
        <a:xfrm>
          <a:off x="8377952" y="1369858"/>
          <a:ext cx="1580446" cy="4820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Graded Indexed Multi Mode Fiber</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8377952" y="1369858"/>
        <a:ext cx="1580446" cy="482036"/>
      </dsp:txXfrm>
    </dsp:sp>
    <dsp:sp modelId="{9D8D1371-3089-483B-9385-C067DDAD52DE}">
      <dsp:nvSpPr>
        <dsp:cNvPr id="0" name=""/>
        <dsp:cNvSpPr/>
      </dsp:nvSpPr>
      <dsp:spPr>
        <a:xfrm>
          <a:off x="3347437" y="2450730"/>
          <a:ext cx="1580446" cy="4820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On the basis of Modes</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3347437" y="2450730"/>
        <a:ext cx="1580446" cy="482036"/>
      </dsp:txXfrm>
    </dsp:sp>
    <dsp:sp modelId="{3ED96DC2-FC9C-40FE-ACBD-0E9CE11EC162}">
      <dsp:nvSpPr>
        <dsp:cNvPr id="0" name=""/>
        <dsp:cNvSpPr/>
      </dsp:nvSpPr>
      <dsp:spPr>
        <a:xfrm>
          <a:off x="5951413" y="2048120"/>
          <a:ext cx="1580446" cy="4820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Single Mode</a:t>
          </a:r>
          <a:endParaRPr lang="en-US" sz="1600" kern="1200" dirty="0">
            <a:latin typeface="Times New Roman" panose="02020603050405020304" pitchFamily="18" charset="0"/>
            <a:cs typeface="Times New Roman" panose="02020603050405020304" pitchFamily="18" charset="0"/>
          </a:endParaRPr>
        </a:p>
      </dsp:txBody>
      <dsp:txXfrm>
        <a:off x="5951413" y="2048120"/>
        <a:ext cx="1580446" cy="482036"/>
      </dsp:txXfrm>
    </dsp:sp>
    <dsp:sp modelId="{80DA9244-17FE-4B54-B504-34766A5403D1}">
      <dsp:nvSpPr>
        <dsp:cNvPr id="0" name=""/>
        <dsp:cNvSpPr/>
      </dsp:nvSpPr>
      <dsp:spPr>
        <a:xfrm>
          <a:off x="5951413" y="2727712"/>
          <a:ext cx="1580446" cy="4820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Multiple </a:t>
          </a:r>
          <a:r>
            <a:rPr lang="en-US" sz="1600" kern="1200" smtClean="0">
              <a:latin typeface="Times New Roman" panose="02020603050405020304" pitchFamily="18" charset="0"/>
              <a:cs typeface="Times New Roman" panose="02020603050405020304" pitchFamily="18" charset="0"/>
            </a:rPr>
            <a:t>Mode</a:t>
          </a:r>
          <a:endParaRPr lang="en-US" sz="1600" kern="1200" dirty="0">
            <a:latin typeface="Times New Roman" panose="02020603050405020304" pitchFamily="18" charset="0"/>
            <a:cs typeface="Times New Roman" panose="02020603050405020304" pitchFamily="18" charset="0"/>
          </a:endParaRPr>
        </a:p>
      </dsp:txBody>
      <dsp:txXfrm>
        <a:off x="5951413" y="2727712"/>
        <a:ext cx="1580446" cy="482036"/>
      </dsp:txXfrm>
    </dsp:sp>
    <dsp:sp modelId="{34BE2A8D-926B-4A34-9602-91458FF67CD7}">
      <dsp:nvSpPr>
        <dsp:cNvPr id="0" name=""/>
        <dsp:cNvSpPr/>
      </dsp:nvSpPr>
      <dsp:spPr>
        <a:xfrm>
          <a:off x="3347469" y="4055409"/>
          <a:ext cx="1580446" cy="4820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Times New Roman" panose="02020603050405020304" pitchFamily="18" charset="0"/>
              <a:cs typeface="Times New Roman" panose="02020603050405020304" pitchFamily="18" charset="0"/>
            </a:rPr>
            <a:t>On the basis of material</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3347469" y="4055409"/>
        <a:ext cx="1580446" cy="482036"/>
      </dsp:txXfrm>
    </dsp:sp>
    <dsp:sp modelId="{FFE9B944-F5FD-4DDE-AFAD-4B519A99E6C2}">
      <dsp:nvSpPr>
        <dsp:cNvPr id="0" name=""/>
        <dsp:cNvSpPr/>
      </dsp:nvSpPr>
      <dsp:spPr>
        <a:xfrm>
          <a:off x="5811938" y="3398006"/>
          <a:ext cx="1774098" cy="4603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en-US" sz="1600" b="0" kern="1200" smtClean="0">
              <a:latin typeface="Times New Roman" panose="02020603050405020304" pitchFamily="18" charset="0"/>
              <a:cs typeface="Times New Roman" panose="02020603050405020304" pitchFamily="18" charset="0"/>
            </a:rPr>
            <a:t>Plastic core and cladding</a:t>
          </a:r>
          <a:endParaRPr lang="en-US" sz="1600" b="0" kern="1200" dirty="0">
            <a:latin typeface="Times New Roman" panose="02020603050405020304" pitchFamily="18" charset="0"/>
            <a:cs typeface="Times New Roman" panose="02020603050405020304" pitchFamily="18" charset="0"/>
          </a:endParaRPr>
        </a:p>
      </dsp:txBody>
      <dsp:txXfrm>
        <a:off x="5811938" y="3398006"/>
        <a:ext cx="1774098" cy="460349"/>
      </dsp:txXfrm>
    </dsp:sp>
    <dsp:sp modelId="{839E0843-CD28-494E-86EF-BE763299C150}">
      <dsp:nvSpPr>
        <dsp:cNvPr id="0" name=""/>
        <dsp:cNvSpPr/>
      </dsp:nvSpPr>
      <dsp:spPr>
        <a:xfrm>
          <a:off x="5811938" y="4055911"/>
          <a:ext cx="1906255" cy="6868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en-US" sz="1600" b="0" kern="1200" dirty="0" smtClean="0">
              <a:latin typeface="Times New Roman" panose="02020603050405020304" pitchFamily="18" charset="0"/>
              <a:cs typeface="Times New Roman" panose="02020603050405020304" pitchFamily="18" charset="0"/>
            </a:rPr>
            <a:t>Glass core with plastic cladding PCS (Plastic-Clad Silicon)</a:t>
          </a:r>
          <a:endParaRPr lang="en-US" sz="1600" b="0" kern="1200" dirty="0">
            <a:latin typeface="Times New Roman" panose="02020603050405020304" pitchFamily="18" charset="0"/>
            <a:cs typeface="Times New Roman" panose="02020603050405020304" pitchFamily="18" charset="0"/>
          </a:endParaRPr>
        </a:p>
      </dsp:txBody>
      <dsp:txXfrm>
        <a:off x="5811938" y="4055911"/>
        <a:ext cx="1906255" cy="686848"/>
      </dsp:txXfrm>
    </dsp:sp>
    <dsp:sp modelId="{950D064F-5919-48AC-A99F-DDE3363269FB}">
      <dsp:nvSpPr>
        <dsp:cNvPr id="0" name=""/>
        <dsp:cNvSpPr/>
      </dsp:nvSpPr>
      <dsp:spPr>
        <a:xfrm>
          <a:off x="5811938" y="4940315"/>
          <a:ext cx="1824341" cy="6331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en-US" sz="1600" b="0" kern="1200" dirty="0" smtClean="0">
              <a:latin typeface="Times New Roman" panose="02020603050405020304" pitchFamily="18" charset="0"/>
              <a:cs typeface="Times New Roman" panose="02020603050405020304" pitchFamily="18" charset="0"/>
            </a:rPr>
            <a:t>Glass core and glass cladding SCS: Silica-clad silica</a:t>
          </a:r>
          <a:endParaRPr lang="en-US" sz="1600" b="0" kern="1200" dirty="0">
            <a:latin typeface="Times New Roman" panose="02020603050405020304" pitchFamily="18" charset="0"/>
            <a:cs typeface="Times New Roman" panose="02020603050405020304" pitchFamily="18" charset="0"/>
          </a:endParaRPr>
        </a:p>
      </dsp:txBody>
      <dsp:txXfrm>
        <a:off x="5811938" y="4940315"/>
        <a:ext cx="1824341" cy="63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9C0CD-077B-4B05-AA72-4E1288870409}">
      <dsp:nvSpPr>
        <dsp:cNvPr id="0" name=""/>
        <dsp:cNvSpPr/>
      </dsp:nvSpPr>
      <dsp:spPr>
        <a:xfrm>
          <a:off x="5258345" y="3690750"/>
          <a:ext cx="477738" cy="91440"/>
        </a:xfrm>
        <a:custGeom>
          <a:avLst/>
          <a:gdLst/>
          <a:ahLst/>
          <a:cxnLst/>
          <a:rect l="0" t="0" r="0" b="0"/>
          <a:pathLst>
            <a:path>
              <a:moveTo>
                <a:pt x="0" y="45720"/>
              </a:moveTo>
              <a:lnTo>
                <a:pt x="47773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2C854F-D58E-4AFF-A7D3-2694BE50566C}">
      <dsp:nvSpPr>
        <dsp:cNvPr id="0" name=""/>
        <dsp:cNvSpPr/>
      </dsp:nvSpPr>
      <dsp:spPr>
        <a:xfrm>
          <a:off x="2391916" y="2966117"/>
          <a:ext cx="477738" cy="770352"/>
        </a:xfrm>
        <a:custGeom>
          <a:avLst/>
          <a:gdLst/>
          <a:ahLst/>
          <a:cxnLst/>
          <a:rect l="0" t="0" r="0" b="0"/>
          <a:pathLst>
            <a:path>
              <a:moveTo>
                <a:pt x="0" y="0"/>
              </a:moveTo>
              <a:lnTo>
                <a:pt x="238869" y="0"/>
              </a:lnTo>
              <a:lnTo>
                <a:pt x="238869" y="770352"/>
              </a:lnTo>
              <a:lnTo>
                <a:pt x="477738" y="7703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9F91CB-8D72-4534-8786-3FC985FD7169}">
      <dsp:nvSpPr>
        <dsp:cNvPr id="0" name=""/>
        <dsp:cNvSpPr/>
      </dsp:nvSpPr>
      <dsp:spPr>
        <a:xfrm>
          <a:off x="5258345" y="2195764"/>
          <a:ext cx="477738" cy="513568"/>
        </a:xfrm>
        <a:custGeom>
          <a:avLst/>
          <a:gdLst/>
          <a:ahLst/>
          <a:cxnLst/>
          <a:rect l="0" t="0" r="0" b="0"/>
          <a:pathLst>
            <a:path>
              <a:moveTo>
                <a:pt x="0" y="0"/>
              </a:moveTo>
              <a:lnTo>
                <a:pt x="238869" y="0"/>
              </a:lnTo>
              <a:lnTo>
                <a:pt x="238869" y="513568"/>
              </a:lnTo>
              <a:lnTo>
                <a:pt x="477738" y="51356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1A980F-DADE-4881-AE62-588A2EC684F1}">
      <dsp:nvSpPr>
        <dsp:cNvPr id="0" name=""/>
        <dsp:cNvSpPr/>
      </dsp:nvSpPr>
      <dsp:spPr>
        <a:xfrm>
          <a:off x="5258345" y="1682196"/>
          <a:ext cx="477738" cy="513568"/>
        </a:xfrm>
        <a:custGeom>
          <a:avLst/>
          <a:gdLst/>
          <a:ahLst/>
          <a:cxnLst/>
          <a:rect l="0" t="0" r="0" b="0"/>
          <a:pathLst>
            <a:path>
              <a:moveTo>
                <a:pt x="0" y="513568"/>
              </a:moveTo>
              <a:lnTo>
                <a:pt x="238869" y="513568"/>
              </a:lnTo>
              <a:lnTo>
                <a:pt x="238869" y="0"/>
              </a:lnTo>
              <a:lnTo>
                <a:pt x="47773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A20510-9470-4C29-A863-8831C40B3890}">
      <dsp:nvSpPr>
        <dsp:cNvPr id="0" name=""/>
        <dsp:cNvSpPr/>
      </dsp:nvSpPr>
      <dsp:spPr>
        <a:xfrm>
          <a:off x="2391916" y="2195764"/>
          <a:ext cx="477738" cy="770352"/>
        </a:xfrm>
        <a:custGeom>
          <a:avLst/>
          <a:gdLst/>
          <a:ahLst/>
          <a:cxnLst/>
          <a:rect l="0" t="0" r="0" b="0"/>
          <a:pathLst>
            <a:path>
              <a:moveTo>
                <a:pt x="0" y="770352"/>
              </a:moveTo>
              <a:lnTo>
                <a:pt x="238869" y="770352"/>
              </a:lnTo>
              <a:lnTo>
                <a:pt x="238869" y="0"/>
              </a:lnTo>
              <a:lnTo>
                <a:pt x="4777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403901-8CBC-4D84-A655-6039F424A273}">
      <dsp:nvSpPr>
        <dsp:cNvPr id="0" name=""/>
        <dsp:cNvSpPr/>
      </dsp:nvSpPr>
      <dsp:spPr>
        <a:xfrm>
          <a:off x="3224" y="2601842"/>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Based on Refractive Indexed</a:t>
          </a:r>
          <a:endParaRPr lang="en-US" sz="1800" kern="1200" dirty="0">
            <a:solidFill>
              <a:schemeClr val="tx1"/>
            </a:solidFill>
          </a:endParaRPr>
        </a:p>
      </dsp:txBody>
      <dsp:txXfrm>
        <a:off x="3224" y="2601842"/>
        <a:ext cx="2388691" cy="728550"/>
      </dsp:txXfrm>
    </dsp:sp>
    <dsp:sp modelId="{4719A89D-7366-4A2C-AB46-986A6B2AE6E1}">
      <dsp:nvSpPr>
        <dsp:cNvPr id="0" name=""/>
        <dsp:cNvSpPr/>
      </dsp:nvSpPr>
      <dsp:spPr>
        <a:xfrm>
          <a:off x="2869654" y="1831489"/>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Step indexed Optical </a:t>
          </a:r>
          <a:r>
            <a:rPr lang="en-US" sz="1800" kern="1200" dirty="0" err="1" smtClean="0">
              <a:solidFill>
                <a:schemeClr val="tx1"/>
              </a:solidFill>
            </a:rPr>
            <a:t>Fibre</a:t>
          </a:r>
          <a:endParaRPr lang="en-US" sz="1800" kern="1200" dirty="0">
            <a:solidFill>
              <a:schemeClr val="tx1"/>
            </a:solidFill>
          </a:endParaRPr>
        </a:p>
      </dsp:txBody>
      <dsp:txXfrm>
        <a:off x="2869654" y="1831489"/>
        <a:ext cx="2388691" cy="728550"/>
      </dsp:txXfrm>
    </dsp:sp>
    <dsp:sp modelId="{9A7BD8CF-33D6-4B8A-AF92-E1AACC2B6091}">
      <dsp:nvSpPr>
        <dsp:cNvPr id="0" name=""/>
        <dsp:cNvSpPr/>
      </dsp:nvSpPr>
      <dsp:spPr>
        <a:xfrm>
          <a:off x="5736083" y="1317920"/>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Step indexed Single mode </a:t>
          </a:r>
          <a:r>
            <a:rPr lang="en-US" sz="1800" kern="1200" dirty="0" err="1" smtClean="0">
              <a:solidFill>
                <a:schemeClr val="tx1"/>
              </a:solidFill>
            </a:rPr>
            <a:t>Fibre</a:t>
          </a:r>
          <a:endParaRPr lang="en-US" sz="1800" kern="1200" dirty="0">
            <a:solidFill>
              <a:schemeClr val="tx1"/>
            </a:solidFill>
          </a:endParaRPr>
        </a:p>
      </dsp:txBody>
      <dsp:txXfrm>
        <a:off x="5736083" y="1317920"/>
        <a:ext cx="2388691" cy="728550"/>
      </dsp:txXfrm>
    </dsp:sp>
    <dsp:sp modelId="{9E5E6746-CD75-4CB9-A6CC-A1333ED7A3CD}">
      <dsp:nvSpPr>
        <dsp:cNvPr id="0" name=""/>
        <dsp:cNvSpPr/>
      </dsp:nvSpPr>
      <dsp:spPr>
        <a:xfrm>
          <a:off x="5736083" y="2345058"/>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Step Indexed Multimode </a:t>
          </a:r>
          <a:r>
            <a:rPr lang="en-US" sz="1800" kern="1200" dirty="0" err="1" smtClean="0">
              <a:solidFill>
                <a:schemeClr val="tx1"/>
              </a:solidFill>
            </a:rPr>
            <a:t>fibre</a:t>
          </a:r>
          <a:endParaRPr lang="en-US" sz="1800" kern="1200" dirty="0">
            <a:solidFill>
              <a:schemeClr val="tx1"/>
            </a:solidFill>
          </a:endParaRPr>
        </a:p>
      </dsp:txBody>
      <dsp:txXfrm>
        <a:off x="5736083" y="2345058"/>
        <a:ext cx="2388691" cy="728550"/>
      </dsp:txXfrm>
    </dsp:sp>
    <dsp:sp modelId="{E7DF8A18-1691-48AC-BA8F-E89B8BEB1205}">
      <dsp:nvSpPr>
        <dsp:cNvPr id="0" name=""/>
        <dsp:cNvSpPr/>
      </dsp:nvSpPr>
      <dsp:spPr>
        <a:xfrm>
          <a:off x="2869654" y="3372195"/>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Graded Indexed Optical </a:t>
          </a:r>
          <a:r>
            <a:rPr lang="en-US" sz="1800" kern="1200" dirty="0" err="1" smtClean="0">
              <a:solidFill>
                <a:schemeClr val="tx1"/>
              </a:solidFill>
            </a:rPr>
            <a:t>Fibre</a:t>
          </a:r>
          <a:r>
            <a:rPr lang="en-US" sz="1800" kern="1200" dirty="0" smtClean="0">
              <a:solidFill>
                <a:schemeClr val="tx1"/>
              </a:solidFill>
            </a:rPr>
            <a:t> </a:t>
          </a:r>
          <a:endParaRPr lang="en-US" sz="1800" kern="1200" dirty="0">
            <a:solidFill>
              <a:schemeClr val="tx1"/>
            </a:solidFill>
          </a:endParaRPr>
        </a:p>
      </dsp:txBody>
      <dsp:txXfrm>
        <a:off x="2869654" y="3372195"/>
        <a:ext cx="2388691" cy="728550"/>
      </dsp:txXfrm>
    </dsp:sp>
    <dsp:sp modelId="{C9CD5D81-AFD1-4740-9F15-EAF543E16330}">
      <dsp:nvSpPr>
        <dsp:cNvPr id="0" name=""/>
        <dsp:cNvSpPr/>
      </dsp:nvSpPr>
      <dsp:spPr>
        <a:xfrm>
          <a:off x="5736083" y="3372195"/>
          <a:ext cx="2388691" cy="728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Graded Indexed multimode Optical </a:t>
          </a:r>
          <a:r>
            <a:rPr lang="en-US" sz="1800" kern="1200" dirty="0" err="1" smtClean="0">
              <a:solidFill>
                <a:schemeClr val="tx1"/>
              </a:solidFill>
            </a:rPr>
            <a:t>Fibre</a:t>
          </a:r>
          <a:r>
            <a:rPr lang="en-US" sz="1800" kern="1200" dirty="0" smtClean="0">
              <a:solidFill>
                <a:schemeClr val="tx1"/>
              </a:solidFill>
            </a:rPr>
            <a:t> </a:t>
          </a:r>
          <a:endParaRPr lang="en-US" sz="1800" kern="1200" dirty="0">
            <a:solidFill>
              <a:schemeClr val="tx1"/>
            </a:solidFill>
          </a:endParaRPr>
        </a:p>
      </dsp:txBody>
      <dsp:txXfrm>
        <a:off x="5736083" y="3372195"/>
        <a:ext cx="2388691" cy="72855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096EE-198A-4FDD-9E65-47F0813BCD5E}"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416B6-FCC8-4C66-A5EB-CF11B2BCAD83}" type="slidenum">
              <a:rPr lang="en-US" smtClean="0"/>
              <a:t>‹#›</a:t>
            </a:fld>
            <a:endParaRPr lang="en-US"/>
          </a:p>
        </p:txBody>
      </p:sp>
    </p:spTree>
    <p:extLst>
      <p:ext uri="{BB962C8B-B14F-4D97-AF65-F5344CB8AC3E}">
        <p14:creationId xmlns:p14="http://schemas.microsoft.com/office/powerpoint/2010/main" val="9684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023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2C22A6D-1005-443F-8D03-D07DB97C9B95}" type="slidenum">
              <a:rPr lang="en-US" altLang="en-US" smtClean="0">
                <a:latin typeface="Arial" charset="0"/>
              </a:rPr>
              <a:pPr/>
              <a:t>35</a:t>
            </a:fld>
            <a:endParaRPr lang="en-US" alt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99274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3B1CFA0-7B1C-4068-AF63-782AD735D9CA}" type="slidenum">
              <a:rPr lang="en-US" altLang="en-US" smtClean="0">
                <a:latin typeface="Arial" charset="0"/>
              </a:rPr>
              <a:pPr/>
              <a:t>36</a:t>
            </a:fld>
            <a:endParaRPr lang="en-US" alt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4139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30BAA08-F61D-4AB4-9B91-96F6C9BFBBC8}" type="slidenum">
              <a:rPr lang="en-US" altLang="en-US" smtClean="0">
                <a:latin typeface="Arial" charset="0"/>
              </a:rPr>
              <a:pPr/>
              <a:t>44</a:t>
            </a:fld>
            <a:endParaRPr lang="en-US" altLang="en-US"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8677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47A735-93D2-49FF-983E-28204271A09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149751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7A735-93D2-49FF-983E-28204271A09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22124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7A735-93D2-49FF-983E-28204271A09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361611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7A735-93D2-49FF-983E-28204271A09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251149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47A735-93D2-49FF-983E-28204271A098}"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3920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47A735-93D2-49FF-983E-28204271A09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15091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47A735-93D2-49FF-983E-28204271A098}"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250312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47A735-93D2-49FF-983E-28204271A098}"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21555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7A735-93D2-49FF-983E-28204271A098}"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372862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47A735-93D2-49FF-983E-28204271A09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1080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47A735-93D2-49FF-983E-28204271A098}"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0F855-A350-43FD-A612-84D4E9BEF9A7}" type="slidenum">
              <a:rPr lang="en-US" smtClean="0"/>
              <a:t>‹#›</a:t>
            </a:fld>
            <a:endParaRPr lang="en-US"/>
          </a:p>
        </p:txBody>
      </p:sp>
    </p:spTree>
    <p:extLst>
      <p:ext uri="{BB962C8B-B14F-4D97-AF65-F5344CB8AC3E}">
        <p14:creationId xmlns:p14="http://schemas.microsoft.com/office/powerpoint/2010/main" val="137632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A735-93D2-49FF-983E-28204271A098}" type="datetimeFigureOut">
              <a:rPr lang="en-US" smtClean="0"/>
              <a:t>9/13/2019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0F855-A350-43FD-A612-84D4E9BEF9A7}" type="slidenum">
              <a:rPr lang="en-US" smtClean="0"/>
              <a:t>‹#›</a:t>
            </a:fld>
            <a:endParaRPr lang="en-US"/>
          </a:p>
        </p:txBody>
      </p:sp>
    </p:spTree>
    <p:extLst>
      <p:ext uri="{BB962C8B-B14F-4D97-AF65-F5344CB8AC3E}">
        <p14:creationId xmlns:p14="http://schemas.microsoft.com/office/powerpoint/2010/main" val="151919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0.png"/><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10.bin"/><Relationship Id="rId14" Type="http://schemas.openxmlformats.org/officeDocument/2006/relationships/image" Target="../media/image43.wmf"/></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35037"/>
          </a:xfrm>
        </p:spPr>
        <p:txBody>
          <a:bodyPr>
            <a:normAutofit/>
          </a:bodyPr>
          <a:lstStyle/>
          <a:p>
            <a:r>
              <a:rPr lang="en-US" sz="5400" b="1" dirty="0" smtClean="0">
                <a:latin typeface="Times New Roman" panose="02020603050405020304" pitchFamily="18" charset="0"/>
                <a:cs typeface="Times New Roman" panose="02020603050405020304" pitchFamily="18" charset="0"/>
              </a:rPr>
              <a:t>Unit 4</a:t>
            </a: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807381"/>
            <a:ext cx="9144000" cy="871990"/>
          </a:xfrm>
        </p:spPr>
        <p:txBody>
          <a:bodyPr>
            <a:normAutofit/>
          </a:bodyPr>
          <a:lstStyle/>
          <a:p>
            <a:r>
              <a:rPr lang="en-US" sz="5400" b="1" dirty="0" smtClean="0">
                <a:latin typeface="Times New Roman" panose="02020603050405020304" pitchFamily="18" charset="0"/>
                <a:cs typeface="Times New Roman" panose="02020603050405020304" pitchFamily="18" charset="0"/>
              </a:rPr>
              <a:t>FIBER OPTICS AND LASER</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03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76401" y="509393"/>
            <a:ext cx="6165761" cy="6337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sz="2400" b="1" dirty="0"/>
              <a:t>Core</a:t>
            </a:r>
          </a:p>
          <a:p>
            <a:pPr lvl="1">
              <a:lnSpc>
                <a:spcPct val="105000"/>
              </a:lnSpc>
            </a:pPr>
            <a:r>
              <a:rPr lang="en-US" sz="2400" dirty="0"/>
              <a:t>Glass or plastic with a higher index of refraction than the cladding</a:t>
            </a:r>
          </a:p>
          <a:p>
            <a:pPr lvl="1">
              <a:lnSpc>
                <a:spcPct val="105000"/>
              </a:lnSpc>
            </a:pPr>
            <a:r>
              <a:rPr lang="en-US" sz="2400" dirty="0"/>
              <a:t>Carries the signal</a:t>
            </a:r>
          </a:p>
          <a:p>
            <a:pPr>
              <a:lnSpc>
                <a:spcPct val="105000"/>
              </a:lnSpc>
            </a:pPr>
            <a:r>
              <a:rPr lang="en-US" sz="2400" b="1" dirty="0"/>
              <a:t>Cladding</a:t>
            </a:r>
          </a:p>
          <a:p>
            <a:pPr lvl="1">
              <a:lnSpc>
                <a:spcPct val="105000"/>
              </a:lnSpc>
            </a:pPr>
            <a:r>
              <a:rPr lang="en-US" sz="2400" dirty="0"/>
              <a:t>Glass or plastic with a lower index of refraction than the core</a:t>
            </a:r>
          </a:p>
          <a:p>
            <a:pPr>
              <a:lnSpc>
                <a:spcPct val="105000"/>
              </a:lnSpc>
            </a:pPr>
            <a:r>
              <a:rPr lang="en-US" sz="2400" b="1" dirty="0"/>
              <a:t>Buffer</a:t>
            </a:r>
          </a:p>
          <a:p>
            <a:pPr lvl="1">
              <a:lnSpc>
                <a:spcPct val="105000"/>
              </a:lnSpc>
            </a:pPr>
            <a:r>
              <a:rPr lang="en-US" sz="2400" dirty="0"/>
              <a:t>Protects the fiber from damage and moisture</a:t>
            </a:r>
          </a:p>
          <a:p>
            <a:pPr>
              <a:lnSpc>
                <a:spcPct val="105000"/>
              </a:lnSpc>
            </a:pPr>
            <a:r>
              <a:rPr lang="en-US" sz="2400" b="1" dirty="0"/>
              <a:t>Jacket</a:t>
            </a:r>
          </a:p>
          <a:p>
            <a:pPr lvl="1">
              <a:lnSpc>
                <a:spcPct val="105000"/>
              </a:lnSpc>
            </a:pPr>
            <a:r>
              <a:rPr lang="en-US" sz="2400" dirty="0"/>
              <a:t>Holds one or more fibers in a cable</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333" y="1828800"/>
            <a:ext cx="338666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794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36501" y="-10732"/>
            <a:ext cx="77724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a:solidFill>
                  <a:schemeClr val="tx2">
                    <a:lumMod val="75000"/>
                  </a:schemeClr>
                </a:solidFill>
              </a:rPr>
              <a:t>Numerical Aperture</a:t>
            </a:r>
          </a:p>
        </p:txBody>
      </p:sp>
      <p:sp>
        <p:nvSpPr>
          <p:cNvPr id="3" name="Rectangle 3"/>
          <p:cNvSpPr txBox="1">
            <a:spLocks noChangeArrowheads="1"/>
          </p:cNvSpPr>
          <p:nvPr/>
        </p:nvSpPr>
        <p:spPr>
          <a:xfrm>
            <a:off x="1524000" y="2438400"/>
            <a:ext cx="4648200" cy="3886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solidFill>
                  <a:schemeClr val="accent1">
                    <a:lumMod val="75000"/>
                  </a:schemeClr>
                </a:solidFill>
              </a:rPr>
              <a:t>The </a:t>
            </a:r>
            <a:r>
              <a:rPr lang="en-US" altLang="en-US" sz="2000" b="1" dirty="0">
                <a:solidFill>
                  <a:schemeClr val="accent1">
                    <a:lumMod val="75000"/>
                  </a:schemeClr>
                </a:solidFill>
              </a:rPr>
              <a:t>numerical aperture</a:t>
            </a:r>
            <a:r>
              <a:rPr lang="en-US" altLang="en-US" sz="2000" dirty="0">
                <a:solidFill>
                  <a:schemeClr val="accent1">
                    <a:lumMod val="75000"/>
                  </a:schemeClr>
                </a:solidFill>
              </a:rPr>
              <a:t> of the fiber is closely related to the critical angle and is often used in the specification for optical fiber and the components that work with it</a:t>
            </a:r>
          </a:p>
          <a:p>
            <a:r>
              <a:rPr lang="en-US" altLang="en-US" sz="2000" dirty="0">
                <a:solidFill>
                  <a:schemeClr val="accent1">
                    <a:lumMod val="75000"/>
                  </a:schemeClr>
                </a:solidFill>
              </a:rPr>
              <a:t>The numerical aperture is given by the formula:</a:t>
            </a:r>
          </a:p>
          <a:p>
            <a:endParaRPr lang="en-US" altLang="en-US" sz="2000" dirty="0">
              <a:solidFill>
                <a:schemeClr val="accent1">
                  <a:lumMod val="75000"/>
                </a:schemeClr>
              </a:solidFill>
            </a:endParaRPr>
          </a:p>
          <a:p>
            <a:endParaRPr lang="en-US" altLang="en-US" sz="2000" dirty="0">
              <a:solidFill>
                <a:schemeClr val="accent1">
                  <a:lumMod val="75000"/>
                </a:schemeClr>
              </a:solidFill>
            </a:endParaRPr>
          </a:p>
          <a:p>
            <a:r>
              <a:rPr lang="en-US" altLang="en-US" sz="2000" dirty="0">
                <a:solidFill>
                  <a:schemeClr val="accent1">
                    <a:lumMod val="75000"/>
                  </a:schemeClr>
                </a:solidFill>
              </a:rPr>
              <a:t> </a:t>
            </a:r>
          </a:p>
        </p:txBody>
      </p:sp>
      <p:pic>
        <p:nvPicPr>
          <p:cNvPr id="4" name="Picture 6" descr="240_00EB.jpg                                                   000AE472Macintosh HD                   ABA78158:"/>
          <p:cNvPicPr>
            <a:picLocks noChangeAspect="1" noChangeArrowheads="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6438006" y="2209800"/>
            <a:ext cx="370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524000" y="606381"/>
            <a:ext cx="8610600" cy="1477328"/>
          </a:xfrm>
          <a:prstGeom prst="rect">
            <a:avLst/>
          </a:prstGeom>
        </p:spPr>
        <p:txBody>
          <a:bodyPr wrap="square">
            <a:spAutoFit/>
          </a:bodyPr>
          <a:lstStyle/>
          <a:p>
            <a:r>
              <a:rPr lang="en-AU" dirty="0">
                <a:solidFill>
                  <a:schemeClr val="tx2">
                    <a:lumMod val="50000"/>
                  </a:schemeClr>
                </a:solidFill>
              </a:rPr>
              <a:t>The Numerical Aperture (NA) is a measure of how much light can be collected by an optical system such as an optical fibre or a microscope lens. </a:t>
            </a:r>
            <a:endParaRPr lang="en-US" dirty="0">
              <a:solidFill>
                <a:schemeClr val="tx2">
                  <a:lumMod val="50000"/>
                </a:schemeClr>
              </a:solidFill>
            </a:endParaRPr>
          </a:p>
          <a:p>
            <a:r>
              <a:rPr lang="en-AU" dirty="0">
                <a:solidFill>
                  <a:schemeClr val="tx2">
                    <a:lumMod val="50000"/>
                  </a:schemeClr>
                </a:solidFill>
              </a:rPr>
              <a:t> </a:t>
            </a:r>
            <a:endParaRPr lang="en-US" dirty="0">
              <a:solidFill>
                <a:schemeClr val="tx2">
                  <a:lumMod val="50000"/>
                </a:schemeClr>
              </a:solidFill>
            </a:endParaRPr>
          </a:p>
          <a:p>
            <a:r>
              <a:rPr lang="en-AU" dirty="0">
                <a:solidFill>
                  <a:schemeClr val="tx2">
                    <a:lumMod val="50000"/>
                  </a:schemeClr>
                </a:solidFill>
              </a:rPr>
              <a:t>The NA is related to the acceptance angle </a:t>
            </a:r>
            <a:r>
              <a:rPr lang="en-AU" dirty="0">
                <a:solidFill>
                  <a:schemeClr val="tx2">
                    <a:lumMod val="50000"/>
                  </a:schemeClr>
                </a:solidFill>
                <a:sym typeface="Symbol"/>
              </a:rPr>
              <a:t></a:t>
            </a:r>
            <a:r>
              <a:rPr lang="en-AU" baseline="-25000" dirty="0">
                <a:solidFill>
                  <a:schemeClr val="tx2">
                    <a:lumMod val="50000"/>
                  </a:schemeClr>
                </a:solidFill>
              </a:rPr>
              <a:t>a</a:t>
            </a:r>
            <a:r>
              <a:rPr lang="en-AU" dirty="0">
                <a:solidFill>
                  <a:schemeClr val="tx2">
                    <a:lumMod val="50000"/>
                  </a:schemeClr>
                </a:solidFill>
              </a:rPr>
              <a:t>, which indicates the size of a cone of light that can be accepted by the fibre.</a:t>
            </a:r>
            <a:endParaRPr lang="en-US" dirty="0">
              <a:solidFill>
                <a:schemeClr val="tx2">
                  <a:lumMod val="50000"/>
                </a:schemeClr>
              </a:solidFill>
            </a:endParaRPr>
          </a:p>
        </p:txBody>
      </p:sp>
      <p:grpSp>
        <p:nvGrpSpPr>
          <p:cNvPr id="6" name="Group 5"/>
          <p:cNvGrpSpPr/>
          <p:nvPr/>
        </p:nvGrpSpPr>
        <p:grpSpPr>
          <a:xfrm>
            <a:off x="2484214" y="4381500"/>
            <a:ext cx="7375973" cy="923330"/>
            <a:chOff x="960213" y="565563"/>
            <a:chExt cx="7375973" cy="923330"/>
          </a:xfrm>
        </p:grpSpPr>
        <p:sp>
          <p:nvSpPr>
            <p:cNvPr id="7" name="Rectangle 6"/>
            <p:cNvSpPr/>
            <p:nvPr/>
          </p:nvSpPr>
          <p:spPr>
            <a:xfrm>
              <a:off x="960213" y="1027228"/>
              <a:ext cx="2803973" cy="369332"/>
            </a:xfrm>
            <a:prstGeom prst="rect">
              <a:avLst/>
            </a:prstGeom>
          </p:spPr>
          <p:txBody>
            <a:bodyPr wrap="none">
              <a:spAutoFit/>
            </a:bodyPr>
            <a:lstStyle/>
            <a:p>
              <a:r>
                <a:rPr lang="en-AU" dirty="0"/>
                <a:t>NA = </a:t>
              </a:r>
              <a:r>
                <a:rPr lang="en-AU" dirty="0" err="1"/>
                <a:t>n</a:t>
              </a:r>
              <a:r>
                <a:rPr lang="en-AU" baseline="-25000" dirty="0" err="1"/>
                <a:t>a</a:t>
              </a:r>
              <a:r>
                <a:rPr lang="en-AU" dirty="0" err="1"/>
                <a:t>Sin</a:t>
              </a:r>
              <a:r>
                <a:rPr lang="en-AU" dirty="0"/>
                <a:t> </a:t>
              </a:r>
              <a:r>
                <a:rPr lang="en-AU" dirty="0">
                  <a:sym typeface="Symbol"/>
                </a:rPr>
                <a:t></a:t>
              </a:r>
              <a:r>
                <a:rPr lang="en-AU" baseline="-25000" dirty="0"/>
                <a:t>a </a:t>
              </a:r>
              <a:r>
                <a:rPr lang="en-AU" dirty="0"/>
                <a:t> = (n</a:t>
              </a:r>
              <a:r>
                <a:rPr lang="en-AU" baseline="-25000" dirty="0"/>
                <a:t>1</a:t>
              </a:r>
              <a:r>
                <a:rPr lang="en-AU" baseline="30000" dirty="0"/>
                <a:t>2</a:t>
              </a:r>
              <a:r>
                <a:rPr lang="en-AU" dirty="0"/>
                <a:t> – n</a:t>
              </a:r>
              <a:r>
                <a:rPr lang="en-AU" baseline="-25000" dirty="0"/>
                <a:t>2</a:t>
              </a:r>
              <a:r>
                <a:rPr lang="en-AU" baseline="30000" dirty="0"/>
                <a:t>2</a:t>
              </a:r>
              <a:r>
                <a:rPr lang="en-AU" dirty="0"/>
                <a:t>)</a:t>
              </a:r>
              <a:r>
                <a:rPr lang="en-AU" baseline="30000" dirty="0"/>
                <a:t>1/2</a:t>
              </a:r>
              <a:endParaRPr lang="en-US" dirty="0"/>
            </a:p>
          </p:txBody>
        </p:sp>
        <p:sp>
          <p:nvSpPr>
            <p:cNvPr id="8" name="Rectangle 7"/>
            <p:cNvSpPr/>
            <p:nvPr/>
          </p:nvSpPr>
          <p:spPr>
            <a:xfrm>
              <a:off x="3764186" y="565563"/>
              <a:ext cx="4572000" cy="923330"/>
            </a:xfrm>
            <a:prstGeom prst="rect">
              <a:avLst/>
            </a:prstGeom>
          </p:spPr>
          <p:txBody>
            <a:bodyPr>
              <a:spAutoFit/>
            </a:bodyPr>
            <a:lstStyle/>
            <a:p>
              <a:r>
                <a:rPr lang="en-AU" dirty="0"/>
                <a:t>Where   n</a:t>
              </a:r>
              <a:r>
                <a:rPr lang="en-AU" baseline="-25000" dirty="0"/>
                <a:t>1</a:t>
              </a:r>
              <a:r>
                <a:rPr lang="en-AU" dirty="0"/>
                <a:t> = refractive index of core   </a:t>
              </a:r>
              <a:endParaRPr lang="en-US" dirty="0"/>
            </a:p>
            <a:p>
              <a:r>
                <a:rPr lang="en-AU" dirty="0"/>
                <a:t>n</a:t>
              </a:r>
              <a:r>
                <a:rPr lang="en-AU" baseline="-25000" dirty="0"/>
                <a:t>2</a:t>
              </a:r>
              <a:r>
                <a:rPr lang="en-AU" dirty="0"/>
                <a:t> = refractive index of cladding   </a:t>
              </a:r>
              <a:endParaRPr lang="en-US" dirty="0"/>
            </a:p>
            <a:p>
              <a:r>
                <a:rPr lang="en-AU" dirty="0" err="1"/>
                <a:t>n</a:t>
              </a:r>
              <a:r>
                <a:rPr lang="en-AU" baseline="-25000" dirty="0" err="1"/>
                <a:t>a</a:t>
              </a:r>
              <a:r>
                <a:rPr lang="en-AU" dirty="0"/>
                <a:t> = refractive index of air (1.00) </a:t>
              </a:r>
              <a:endParaRPr lang="en-US" dirty="0"/>
            </a:p>
          </p:txBody>
        </p:sp>
      </p:grpSp>
    </p:spTree>
    <p:extLst>
      <p:ext uri="{BB962C8B-B14F-4D97-AF65-F5344CB8AC3E}">
        <p14:creationId xmlns:p14="http://schemas.microsoft.com/office/powerpoint/2010/main" val="2533903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525037"/>
            <a:ext cx="7342345" cy="13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b="10204"/>
          <a:stretch>
            <a:fillRect/>
          </a:stretch>
        </p:blipFill>
        <p:spPr bwMode="auto">
          <a:xfrm>
            <a:off x="1486381" y="1676400"/>
            <a:ext cx="9171961" cy="384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7"/>
          <p:cNvSpPr txBox="1">
            <a:spLocks noChangeArrowheads="1"/>
          </p:cNvSpPr>
          <p:nvPr/>
        </p:nvSpPr>
        <p:spPr bwMode="auto">
          <a:xfrm>
            <a:off x="1469208" y="1"/>
            <a:ext cx="9198792"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The acceptance angle (</a:t>
            </a:r>
            <a:r>
              <a:rPr lang="en-US" sz="2400" dirty="0">
                <a:latin typeface="Symbol" pitchFamily="18" charset="2"/>
              </a:rPr>
              <a:t>q</a:t>
            </a:r>
            <a:r>
              <a:rPr lang="en-US" sz="2400" baseline="-25000" dirty="0"/>
              <a:t>i</a:t>
            </a:r>
            <a:r>
              <a:rPr lang="en-US" sz="2400" dirty="0"/>
              <a:t>) is the largest incident angle ray that can be coupled into a guided ray within the fiber  </a:t>
            </a:r>
          </a:p>
          <a:p>
            <a:endParaRPr lang="en-US" sz="2000" dirty="0"/>
          </a:p>
          <a:p>
            <a:r>
              <a:rPr lang="en-US" sz="2400" dirty="0"/>
              <a:t>The </a:t>
            </a:r>
            <a:r>
              <a:rPr lang="en-US" sz="2400" u="sng" dirty="0"/>
              <a:t>N</a:t>
            </a:r>
            <a:r>
              <a:rPr lang="en-US" sz="2400" dirty="0"/>
              <a:t>umerical </a:t>
            </a:r>
            <a:r>
              <a:rPr lang="en-US" sz="2400" u="sng" dirty="0"/>
              <a:t>Aperture</a:t>
            </a:r>
            <a:r>
              <a:rPr lang="en-US" sz="2400" dirty="0"/>
              <a:t> (NA) is the sin(</a:t>
            </a:r>
            <a:r>
              <a:rPr lang="en-US" sz="2400" dirty="0">
                <a:latin typeface="Symbol" pitchFamily="18" charset="2"/>
              </a:rPr>
              <a:t>q</a:t>
            </a:r>
            <a:r>
              <a:rPr lang="en-US" sz="2400" baseline="-25000" dirty="0"/>
              <a:t>i</a:t>
            </a:r>
            <a:r>
              <a:rPr lang="en-US" sz="2400" dirty="0"/>
              <a:t>) this is defined analogously to that for a lens</a:t>
            </a:r>
          </a:p>
        </p:txBody>
      </p:sp>
      <p:sp>
        <p:nvSpPr>
          <p:cNvPr id="2" name="Footer Placeholder 1"/>
          <p:cNvSpPr>
            <a:spLocks noGrp="1"/>
          </p:cNvSpPr>
          <p:nvPr>
            <p:ph type="ftr" sz="quarter" idx="11"/>
          </p:nvPr>
        </p:nvSpPr>
        <p:spPr/>
        <p:txBody>
          <a:bodyPr/>
          <a:lstStyle/>
          <a:p>
            <a:r>
              <a:rPr lang="en-US" smtClean="0"/>
              <a:t>Dr Ajay N Phirke</a:t>
            </a:r>
            <a:endParaRPr lang="en-US"/>
          </a:p>
        </p:txBody>
      </p:sp>
    </p:spTree>
    <p:extLst>
      <p:ext uri="{BB962C8B-B14F-4D97-AF65-F5344CB8AC3E}">
        <p14:creationId xmlns:p14="http://schemas.microsoft.com/office/powerpoint/2010/main" val="1963265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05" y="3281562"/>
            <a:ext cx="5912083"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a:spLocks noChangeArrowheads="1"/>
          </p:cNvSpPr>
          <p:nvPr/>
        </p:nvSpPr>
        <p:spPr bwMode="auto">
          <a:xfrm>
            <a:off x="918524" y="602617"/>
            <a:ext cx="1008990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defRPr>
            </a:lvl1pPr>
            <a:lvl2pPr fontAlgn="base">
              <a:spcBef>
                <a:spcPct val="0"/>
              </a:spcBef>
              <a:spcAft>
                <a:spcPct val="0"/>
              </a:spcAft>
              <a:defRPr>
                <a:solidFill>
                  <a:schemeClr val="tx1"/>
                </a:solidFill>
                <a:latin typeface="Arial" pitchFamily="34" charset="0"/>
              </a:defRPr>
            </a:lvl2pPr>
            <a:lvl3pPr fontAlgn="base">
              <a:spcBef>
                <a:spcPct val="0"/>
              </a:spcBef>
              <a:spcAft>
                <a:spcPct val="0"/>
              </a:spcAft>
              <a:defRPr>
                <a:solidFill>
                  <a:schemeClr val="tx1"/>
                </a:solidFill>
                <a:latin typeface="Arial" pitchFamily="34" charset="0"/>
              </a:defRPr>
            </a:lvl3pPr>
            <a:lvl4pPr fontAlgn="base">
              <a:spcBef>
                <a:spcPct val="0"/>
              </a:spcBef>
              <a:spcAft>
                <a:spcPct val="0"/>
              </a:spcAft>
              <a:defRPr>
                <a:solidFill>
                  <a:schemeClr val="tx1"/>
                </a:solidFill>
                <a:latin typeface="Arial" pitchFamily="34" charset="0"/>
              </a:defRPr>
            </a:lvl4pPr>
            <a:lvl5pPr fontAlgn="base">
              <a:spcBef>
                <a:spcPct val="0"/>
              </a:spcBef>
              <a:spcAft>
                <a:spcPct val="0"/>
              </a:spcAft>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r>
              <a:rPr lang="en-US" altLang="en-US" sz="2000" dirty="0">
                <a:solidFill>
                  <a:srgbClr val="200D57"/>
                </a:solidFill>
                <a:latin typeface="Times New Roman" panose="02020603050405020304" pitchFamily="18" charset="0"/>
                <a:cs typeface="Times New Roman" panose="02020603050405020304" pitchFamily="18" charset="0"/>
              </a:rPr>
              <a:t>Consider an optical </a:t>
            </a:r>
            <a:r>
              <a:rPr lang="en-US" altLang="en-US" sz="2000" dirty="0" err="1">
                <a:solidFill>
                  <a:srgbClr val="200D57"/>
                </a:solidFill>
                <a:latin typeface="Times New Roman" panose="02020603050405020304" pitchFamily="18" charset="0"/>
                <a:cs typeface="Times New Roman" panose="02020603050405020304" pitchFamily="18" charset="0"/>
              </a:rPr>
              <a:t>fibre</a:t>
            </a:r>
            <a:r>
              <a:rPr lang="en-US" altLang="en-US" sz="2000" dirty="0">
                <a:solidFill>
                  <a:srgbClr val="200D57"/>
                </a:solidFill>
                <a:latin typeface="Times New Roman" panose="02020603050405020304" pitchFamily="18" charset="0"/>
                <a:cs typeface="Times New Roman" panose="02020603050405020304" pitchFamily="18" charset="0"/>
              </a:rPr>
              <a:t> having a core  of refractive index n</a:t>
            </a:r>
            <a:r>
              <a:rPr lang="en-US" altLang="en-US" sz="2000" baseline="-30000" dirty="0">
                <a:solidFill>
                  <a:srgbClr val="200D57"/>
                </a:solidFill>
                <a:latin typeface="Times New Roman" panose="02020603050405020304" pitchFamily="18" charset="0"/>
                <a:cs typeface="Times New Roman" panose="02020603050405020304" pitchFamily="18" charset="0"/>
              </a:rPr>
              <a:t>1</a:t>
            </a:r>
            <a:r>
              <a:rPr lang="en-US" altLang="en-US" sz="2000" dirty="0">
                <a:solidFill>
                  <a:srgbClr val="200D57"/>
                </a:solidFill>
                <a:latin typeface="Times New Roman" panose="02020603050405020304" pitchFamily="18" charset="0"/>
                <a:cs typeface="Times New Roman" panose="02020603050405020304" pitchFamily="18" charset="0"/>
              </a:rPr>
              <a:t> and cladding of refractive index </a:t>
            </a:r>
            <a:r>
              <a:rPr lang="en-US" altLang="en-US" sz="2000" dirty="0" smtClean="0">
                <a:solidFill>
                  <a:srgbClr val="200D57"/>
                </a:solidFill>
                <a:latin typeface="Times New Roman" panose="02020603050405020304" pitchFamily="18" charset="0"/>
                <a:cs typeface="Times New Roman" panose="02020603050405020304" pitchFamily="18" charset="0"/>
              </a:rPr>
              <a:t>n</a:t>
            </a:r>
            <a:r>
              <a:rPr lang="en-US" altLang="en-US" sz="2000" baseline="-30000" dirty="0" smtClean="0">
                <a:solidFill>
                  <a:srgbClr val="200D57"/>
                </a:solidFill>
                <a:latin typeface="Times New Roman" panose="02020603050405020304" pitchFamily="18" charset="0"/>
                <a:cs typeface="Times New Roman" panose="02020603050405020304" pitchFamily="18" charset="0"/>
              </a:rPr>
              <a:t>2</a:t>
            </a:r>
            <a:endParaRPr lang="en-US" altLang="en-US" sz="2000" dirty="0">
              <a:solidFill>
                <a:srgbClr val="200D57"/>
              </a:solidFill>
              <a:latin typeface="Times New Roman" panose="02020603050405020304" pitchFamily="18" charset="0"/>
              <a:cs typeface="Times New Roman" panose="02020603050405020304" pitchFamily="18" charset="0"/>
            </a:endParaRPr>
          </a:p>
          <a:p>
            <a:pPr algn="just"/>
            <a:r>
              <a:rPr lang="en-US" altLang="en-US" sz="2000" dirty="0">
                <a:solidFill>
                  <a:srgbClr val="200D57"/>
                </a:solidFill>
                <a:latin typeface="Times New Roman" panose="02020603050405020304" pitchFamily="18" charset="0"/>
                <a:cs typeface="Times New Roman" panose="02020603050405020304" pitchFamily="18" charset="0"/>
              </a:rPr>
              <a:t>let the incident light makes an angle </a:t>
            </a:r>
            <a:r>
              <a:rPr lang="en-US" altLang="en-US" sz="2000" i="1" dirty="0" err="1">
                <a:solidFill>
                  <a:srgbClr val="200D57"/>
                </a:solidFill>
                <a:latin typeface="Times New Roman" panose="02020603050405020304" pitchFamily="18" charset="0"/>
                <a:cs typeface="Times New Roman" panose="02020603050405020304" pitchFamily="18" charset="0"/>
              </a:rPr>
              <a:t>i</a:t>
            </a:r>
            <a:r>
              <a:rPr lang="en-US" altLang="en-US" sz="2000" dirty="0">
                <a:solidFill>
                  <a:srgbClr val="200D57"/>
                </a:solidFill>
                <a:latin typeface="Times New Roman" panose="02020603050405020304" pitchFamily="18" charset="0"/>
                <a:cs typeface="Times New Roman" panose="02020603050405020304" pitchFamily="18" charset="0"/>
              </a:rPr>
              <a:t> with the core axis as shown in figure  . </a:t>
            </a:r>
          </a:p>
          <a:p>
            <a:pPr algn="just"/>
            <a:r>
              <a:rPr lang="en-US" altLang="en-US" sz="2000" dirty="0">
                <a:solidFill>
                  <a:srgbClr val="200D57"/>
                </a:solidFill>
                <a:latin typeface="Times New Roman" panose="02020603050405020304" pitchFamily="18" charset="0"/>
                <a:cs typeface="Times New Roman" panose="02020603050405020304" pitchFamily="18" charset="0"/>
              </a:rPr>
              <a:t>Then the light gets refracted at an angle </a:t>
            </a:r>
            <a:r>
              <a:rPr lang="en-US" altLang="en-US" sz="2000" i="1" dirty="0">
                <a:solidFill>
                  <a:srgbClr val="200D57"/>
                </a:solidFill>
                <a:latin typeface="Times New Roman" panose="02020603050405020304" pitchFamily="18" charset="0"/>
                <a:cs typeface="Times New Roman" panose="02020603050405020304" pitchFamily="18" charset="0"/>
              </a:rPr>
              <a:t>θ</a:t>
            </a:r>
            <a:r>
              <a:rPr lang="en-US" altLang="en-US" sz="2000" dirty="0">
                <a:solidFill>
                  <a:srgbClr val="200D57"/>
                </a:solidFill>
                <a:latin typeface="Times New Roman" panose="02020603050405020304" pitchFamily="18" charset="0"/>
                <a:cs typeface="Times New Roman" panose="02020603050405020304" pitchFamily="18" charset="0"/>
              </a:rPr>
              <a:t> and fall on the core-cladding interface at an angle where,</a:t>
            </a:r>
          </a:p>
          <a:p>
            <a:pPr algn="just" eaLnBrk="0" hangingPunct="0"/>
            <a:r>
              <a:rPr lang="en-US" altLang="en-US" sz="2000" dirty="0">
                <a:solidFill>
                  <a:srgbClr val="200D57"/>
                </a:solidFill>
                <a:latin typeface="Times New Roman" panose="02020603050405020304" pitchFamily="18" charset="0"/>
                <a:cs typeface="Times New Roman" panose="02020603050405020304" pitchFamily="18" charset="0"/>
              </a:rPr>
              <a:t>                                                 </a:t>
            </a:r>
          </a:p>
        </p:txBody>
      </p:sp>
      <p:pic>
        <p:nvPicPr>
          <p:cNvPr id="11268" name="Picture 4" descr="http://amrita.vlab.co.in/userfiles/image026%20%282%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07532"/>
            <a:ext cx="1524000" cy="3023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815244" y="1925937"/>
            <a:ext cx="7167411"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defRPr>
            </a:lvl1pPr>
            <a:lvl2pPr fontAlgn="base">
              <a:spcBef>
                <a:spcPct val="0"/>
              </a:spcBef>
              <a:spcAft>
                <a:spcPct val="0"/>
              </a:spcAft>
              <a:defRPr>
                <a:solidFill>
                  <a:schemeClr val="tx1"/>
                </a:solidFill>
                <a:latin typeface="Arial" pitchFamily="34" charset="0"/>
              </a:defRPr>
            </a:lvl2pPr>
            <a:lvl3pPr fontAlgn="base">
              <a:spcBef>
                <a:spcPct val="0"/>
              </a:spcBef>
              <a:spcAft>
                <a:spcPct val="0"/>
              </a:spcAft>
              <a:defRPr>
                <a:solidFill>
                  <a:schemeClr val="tx1"/>
                </a:solidFill>
                <a:latin typeface="Arial" pitchFamily="34" charset="0"/>
              </a:defRPr>
            </a:lvl3pPr>
            <a:lvl4pPr fontAlgn="base">
              <a:spcBef>
                <a:spcPct val="0"/>
              </a:spcBef>
              <a:spcAft>
                <a:spcPct val="0"/>
              </a:spcAft>
              <a:defRPr>
                <a:solidFill>
                  <a:schemeClr val="tx1"/>
                </a:solidFill>
                <a:latin typeface="Arial" pitchFamily="34" charset="0"/>
              </a:defRPr>
            </a:lvl4pPr>
            <a:lvl5pPr fontAlgn="base">
              <a:spcBef>
                <a:spcPct val="0"/>
              </a:spcBef>
              <a:spcAft>
                <a:spcPct val="0"/>
              </a:spcAft>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ctr"/>
            <a:r>
              <a:rPr lang="en-US" altLang="en-US" dirty="0">
                <a:solidFill>
                  <a:srgbClr val="200D57"/>
                </a:solidFill>
                <a:latin typeface="Times New Roman" panose="02020603050405020304" pitchFamily="18" charset="0"/>
                <a:cs typeface="Times New Roman" panose="02020603050405020304" pitchFamily="18" charset="0"/>
              </a:rPr>
              <a:t>By Snell’s law at the point of entrance of light in to the optical fiber we get,</a:t>
            </a:r>
          </a:p>
          <a:p>
            <a:pPr algn="ctr" eaLnBrk="0" hangingPunct="0"/>
            <a:r>
              <a:rPr lang="en-US" altLang="en-US" dirty="0">
                <a:solidFill>
                  <a:srgbClr val="200D57"/>
                </a:solidFill>
                <a:latin typeface="Verdana" pitchFamily="34" charset="0"/>
              </a:rPr>
              <a:t> </a:t>
            </a:r>
            <a:endParaRPr lang="en-US" altLang="en-US" sz="900" dirty="0">
              <a:solidFill>
                <a:srgbClr val="200D57"/>
              </a:solidFill>
            </a:endParaRPr>
          </a:p>
          <a:p>
            <a:pPr algn="ctr" eaLnBrk="0" hangingPunct="0"/>
            <a:r>
              <a:rPr lang="en-US" altLang="en-US" sz="900" dirty="0">
                <a:solidFill>
                  <a:srgbClr val="000000"/>
                </a:solidFill>
                <a:latin typeface="Verdana" pitchFamily="34" charset="0"/>
              </a:rPr>
              <a:t>  </a:t>
            </a:r>
            <a:endParaRPr lang="en-US" altLang="en-US" sz="1500" dirty="0">
              <a:solidFill>
                <a:srgbClr val="000000"/>
              </a:solidFill>
              <a:latin typeface="Verdana" pitchFamily="34" charset="0"/>
            </a:endParaRPr>
          </a:p>
        </p:txBody>
      </p:sp>
      <p:pic>
        <p:nvPicPr>
          <p:cNvPr id="11270" name="Picture 6" descr="http://amrita.vlab.co.in/userfiles/image025%20%281%29%283%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2" y="2404518"/>
            <a:ext cx="2390775" cy="3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72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746" y="2369204"/>
            <a:ext cx="6334602" cy="247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52600" y="26938"/>
            <a:ext cx="8763000" cy="1631216"/>
          </a:xfrm>
          <a:prstGeom prst="rect">
            <a:avLst/>
          </a:prstGeom>
        </p:spPr>
        <p:txBody>
          <a:bodyPr wrap="square">
            <a:spAutoFit/>
          </a:bodyPr>
          <a:lstStyle/>
          <a:p>
            <a:r>
              <a:rPr lang="en-US" sz="2000" b="1" dirty="0">
                <a:solidFill>
                  <a:srgbClr val="200D57"/>
                </a:solidFill>
              </a:rPr>
              <a:t>When light travels from core to cladding it moves from denser to rarer medium and so it may be totally reflected back to the core medium if </a:t>
            </a:r>
            <a:r>
              <a:rPr lang="en-US" sz="2000" b="1" i="1" dirty="0">
                <a:solidFill>
                  <a:srgbClr val="200D57"/>
                </a:solidFill>
              </a:rPr>
              <a:t> </a:t>
            </a:r>
            <a:r>
              <a:rPr lang="en-US" sz="2000" b="1" i="1" dirty="0">
                <a:solidFill>
                  <a:srgbClr val="200D57"/>
                </a:solidFill>
                <a:sym typeface="Symbol"/>
              </a:rPr>
              <a:t> </a:t>
            </a:r>
            <a:r>
              <a:rPr lang="en-US" sz="2000" b="1" i="1" dirty="0">
                <a:solidFill>
                  <a:srgbClr val="200D57"/>
                </a:solidFill>
              </a:rPr>
              <a:t>‘ </a:t>
            </a:r>
            <a:r>
              <a:rPr lang="en-US" sz="2000" b="1" dirty="0">
                <a:solidFill>
                  <a:srgbClr val="200D57"/>
                </a:solidFill>
              </a:rPr>
              <a:t>exceeds the critical angle </a:t>
            </a:r>
            <a:r>
              <a:rPr lang="en-US" sz="2000" b="1" i="1" dirty="0">
                <a:solidFill>
                  <a:srgbClr val="200D57"/>
                </a:solidFill>
                <a:sym typeface="Symbol"/>
              </a:rPr>
              <a:t></a:t>
            </a:r>
            <a:r>
              <a:rPr lang="en-US" sz="2000" b="1" i="1" dirty="0">
                <a:solidFill>
                  <a:srgbClr val="200D57"/>
                </a:solidFill>
              </a:rPr>
              <a:t>'</a:t>
            </a:r>
            <a:r>
              <a:rPr lang="en-US" sz="2000" b="1" baseline="-25000" dirty="0">
                <a:solidFill>
                  <a:srgbClr val="200D57"/>
                </a:solidFill>
              </a:rPr>
              <a:t>c</a:t>
            </a:r>
            <a:r>
              <a:rPr lang="en-US" sz="2000" b="1" dirty="0">
                <a:solidFill>
                  <a:srgbClr val="200D57"/>
                </a:solidFill>
              </a:rPr>
              <a:t>. The critical angle is that angle of incidence in denser medium (n1) for which angle of refraction become 90°. Using Snell’s laws at core cladding interface,</a:t>
            </a:r>
          </a:p>
        </p:txBody>
      </p:sp>
      <p:sp>
        <p:nvSpPr>
          <p:cNvPr id="3" name="Rectangle 3"/>
          <p:cNvSpPr>
            <a:spLocks noChangeArrowheads="1"/>
          </p:cNvSpPr>
          <p:nvPr/>
        </p:nvSpPr>
        <p:spPr bwMode="auto">
          <a:xfrm>
            <a:off x="4380627" y="-94565"/>
            <a:ext cx="34307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defRPr>
            </a:lvl1pPr>
            <a:lvl2pPr fontAlgn="base">
              <a:spcBef>
                <a:spcPct val="0"/>
              </a:spcBef>
              <a:spcAft>
                <a:spcPct val="0"/>
              </a:spcAft>
              <a:defRPr>
                <a:solidFill>
                  <a:schemeClr val="tx1"/>
                </a:solidFill>
                <a:latin typeface="Arial" pitchFamily="34" charset="0"/>
              </a:defRPr>
            </a:lvl2pPr>
            <a:lvl3pPr fontAlgn="base">
              <a:spcBef>
                <a:spcPct val="0"/>
              </a:spcBef>
              <a:spcAft>
                <a:spcPct val="0"/>
              </a:spcAft>
              <a:defRPr>
                <a:solidFill>
                  <a:schemeClr val="tx1"/>
                </a:solidFill>
                <a:latin typeface="Arial" pitchFamily="34" charset="0"/>
              </a:defRPr>
            </a:lvl3pPr>
            <a:lvl4pPr fontAlgn="base">
              <a:spcBef>
                <a:spcPct val="0"/>
              </a:spcBef>
              <a:spcAft>
                <a:spcPct val="0"/>
              </a:spcAft>
              <a:defRPr>
                <a:solidFill>
                  <a:schemeClr val="tx1"/>
                </a:solidFill>
                <a:latin typeface="Arial" pitchFamily="34" charset="0"/>
              </a:defRPr>
            </a:lvl4pPr>
            <a:lvl5pPr fontAlgn="base">
              <a:spcBef>
                <a:spcPct val="0"/>
              </a:spcBef>
              <a:spcAft>
                <a:spcPct val="0"/>
              </a:spcAft>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r>
              <a:rPr lang="en-US" altLang="en-US" sz="900">
                <a:solidFill>
                  <a:srgbClr val="000000"/>
                </a:solidFill>
                <a:latin typeface="Verdana" pitchFamily="34" charset="0"/>
              </a:rPr>
              <a:t/>
            </a:r>
            <a:br>
              <a:rPr lang="en-US" altLang="en-US" sz="900">
                <a:solidFill>
                  <a:srgbClr val="000000"/>
                </a:solidFill>
                <a:latin typeface="Verdana" pitchFamily="34" charset="0"/>
              </a:rPr>
            </a:br>
            <a:r>
              <a:rPr lang="en-US" altLang="en-US" sz="900">
                <a:solidFill>
                  <a:srgbClr val="000000"/>
                </a:solidFill>
                <a:latin typeface="Verdana" pitchFamily="34" charset="0"/>
              </a:rPr>
              <a:t>                                                                                </a:t>
            </a:r>
            <a:endParaRPr lang="en-US" altLang="en-US" sz="900"/>
          </a:p>
          <a:p>
            <a:pPr algn="just" eaLnBrk="0" hangingPunct="0"/>
            <a:r>
              <a:rPr lang="en-US" altLang="en-US" sz="900">
                <a:solidFill>
                  <a:srgbClr val="000000"/>
                </a:solidFill>
                <a:latin typeface="Verdana" pitchFamily="34" charset="0"/>
              </a:rPr>
              <a:t>                                            or</a:t>
            </a:r>
            <a:endParaRPr lang="en-US" altLang="en-US" sz="900"/>
          </a:p>
          <a:p>
            <a:pPr algn="just" eaLnBrk="0" hangingPunct="0"/>
            <a:r>
              <a:rPr lang="en-US" altLang="en-US" sz="900">
                <a:solidFill>
                  <a:srgbClr val="000000"/>
                </a:solidFill>
                <a:latin typeface="Verdana" pitchFamily="34" charset="0"/>
              </a:rPr>
              <a:t>                                                                                 </a:t>
            </a:r>
            <a:endParaRPr lang="en-US" altLang="en-US" sz="2900">
              <a:solidFill>
                <a:srgbClr val="000000"/>
              </a:solidFill>
              <a:latin typeface="Verdana" pitchFamily="34" charset="0"/>
            </a:endParaRPr>
          </a:p>
        </p:txBody>
      </p:sp>
      <p:grpSp>
        <p:nvGrpSpPr>
          <p:cNvPr id="4" name="Group 3"/>
          <p:cNvGrpSpPr/>
          <p:nvPr/>
        </p:nvGrpSpPr>
        <p:grpSpPr>
          <a:xfrm>
            <a:off x="4718050" y="1506537"/>
            <a:ext cx="2755900" cy="1293683"/>
            <a:chOff x="2959100" y="1752600"/>
            <a:chExt cx="1676400" cy="768350"/>
          </a:xfrm>
        </p:grpSpPr>
        <p:pic>
          <p:nvPicPr>
            <p:cNvPr id="12292" name="Picture 4" descr="http://amrita.vlab.co.in/userfiles/image040%20%281%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1752600"/>
              <a:ext cx="1676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http://amrita.vlab.co.in/userfiles/image055%20%281%29%281%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62" y="2054225"/>
              <a:ext cx="1057275" cy="46672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1752600" y="4724400"/>
            <a:ext cx="8915400" cy="1938992"/>
          </a:xfrm>
          <a:prstGeom prst="rect">
            <a:avLst/>
          </a:prstGeom>
        </p:spPr>
        <p:txBody>
          <a:bodyPr wrap="square">
            <a:spAutoFit/>
          </a:bodyPr>
          <a:lstStyle/>
          <a:p>
            <a:r>
              <a:rPr lang="en-US" sz="2000" b="1" dirty="0">
                <a:solidFill>
                  <a:srgbClr val="200D57"/>
                </a:solidFill>
              </a:rPr>
              <a:t>Therefore, for light to be propagated within the core of optical fiber as guided wave, the angle of incidence at core-cladding interface should be greater than </a:t>
            </a:r>
            <a:r>
              <a:rPr lang="en-US" sz="2000" b="1" i="1" dirty="0">
                <a:solidFill>
                  <a:srgbClr val="200D57"/>
                </a:solidFill>
                <a:sym typeface="Symbol"/>
              </a:rPr>
              <a:t></a:t>
            </a:r>
            <a:r>
              <a:rPr lang="en-US" sz="2000" b="1" i="1" dirty="0">
                <a:solidFill>
                  <a:srgbClr val="200D57"/>
                </a:solidFill>
              </a:rPr>
              <a:t>'</a:t>
            </a:r>
            <a:r>
              <a:rPr lang="en-US" sz="2000" b="1" baseline="-25000" dirty="0">
                <a:solidFill>
                  <a:srgbClr val="200D57"/>
                </a:solidFill>
              </a:rPr>
              <a:t>c</a:t>
            </a:r>
            <a:r>
              <a:rPr lang="en-US" sz="2000" b="1" dirty="0">
                <a:solidFill>
                  <a:srgbClr val="200D57"/>
                </a:solidFill>
              </a:rPr>
              <a:t>. </a:t>
            </a:r>
            <a:r>
              <a:rPr lang="en-US" sz="2000" b="1" dirty="0">
                <a:solidFill>
                  <a:srgbClr val="FF0000"/>
                </a:solidFill>
              </a:rPr>
              <a:t>As </a:t>
            </a:r>
            <a:r>
              <a:rPr lang="en-US" sz="2000" b="1" dirty="0" err="1">
                <a:solidFill>
                  <a:srgbClr val="FF0000"/>
                </a:solidFill>
              </a:rPr>
              <a:t>i</a:t>
            </a:r>
            <a:r>
              <a:rPr lang="en-US" sz="2000" b="1" dirty="0">
                <a:solidFill>
                  <a:srgbClr val="FF0000"/>
                </a:solidFill>
              </a:rPr>
              <a:t> increases,  </a:t>
            </a:r>
            <a:r>
              <a:rPr lang="en-US" sz="2000" b="1" i="1" dirty="0">
                <a:solidFill>
                  <a:srgbClr val="FF0000"/>
                </a:solidFill>
                <a:sym typeface="Symbol"/>
              </a:rPr>
              <a:t> </a:t>
            </a:r>
            <a:r>
              <a:rPr lang="en-US" sz="2000" b="1" dirty="0">
                <a:solidFill>
                  <a:srgbClr val="FF0000"/>
                </a:solidFill>
              </a:rPr>
              <a:t> increases and so </a:t>
            </a:r>
            <a:r>
              <a:rPr lang="en-US" sz="2000" b="1" i="1" dirty="0">
                <a:solidFill>
                  <a:srgbClr val="FF0000"/>
                </a:solidFill>
                <a:sym typeface="Symbol"/>
              </a:rPr>
              <a:t></a:t>
            </a:r>
            <a:r>
              <a:rPr lang="en-US" sz="2000" b="1" i="1" dirty="0">
                <a:solidFill>
                  <a:srgbClr val="FF0000"/>
                </a:solidFill>
              </a:rPr>
              <a:t>' </a:t>
            </a:r>
            <a:r>
              <a:rPr lang="en-US" sz="2000" b="1" dirty="0">
                <a:solidFill>
                  <a:srgbClr val="FF0000"/>
                </a:solidFill>
              </a:rPr>
              <a:t>decreases. Therefore, there is maximum value of angle of incidence beyond which, it does not propagate rather it is refracted in to cladding medium . </a:t>
            </a:r>
            <a:r>
              <a:rPr lang="en-US" sz="2000" b="1" dirty="0">
                <a:solidFill>
                  <a:srgbClr val="200D57"/>
                </a:solidFill>
              </a:rPr>
              <a:t>This maximum value of </a:t>
            </a:r>
            <a:r>
              <a:rPr lang="en-US" sz="2000" b="1" dirty="0" err="1">
                <a:solidFill>
                  <a:srgbClr val="200D57"/>
                </a:solidFill>
              </a:rPr>
              <a:t>i</a:t>
            </a:r>
            <a:r>
              <a:rPr lang="en-US" sz="2000" b="1" dirty="0">
                <a:solidFill>
                  <a:srgbClr val="200D57"/>
                </a:solidFill>
              </a:rPr>
              <a:t> say </a:t>
            </a:r>
            <a:r>
              <a:rPr lang="en-US" sz="2000" b="1" dirty="0" err="1">
                <a:solidFill>
                  <a:srgbClr val="200D57"/>
                </a:solidFill>
              </a:rPr>
              <a:t>i</a:t>
            </a:r>
            <a:r>
              <a:rPr lang="en-US" sz="2000" b="1" baseline="-25000" dirty="0" err="1">
                <a:solidFill>
                  <a:srgbClr val="200D57"/>
                </a:solidFill>
              </a:rPr>
              <a:t>m</a:t>
            </a:r>
            <a:r>
              <a:rPr lang="en-US" sz="2000" b="1" dirty="0">
                <a:solidFill>
                  <a:srgbClr val="200D57"/>
                </a:solidFill>
              </a:rPr>
              <a:t> is called maximum angle of acceptance and  n</a:t>
            </a:r>
            <a:r>
              <a:rPr lang="en-US" sz="2000" b="1" baseline="-25000" dirty="0">
                <a:solidFill>
                  <a:srgbClr val="200D57"/>
                </a:solidFill>
              </a:rPr>
              <a:t>0</a:t>
            </a:r>
            <a:r>
              <a:rPr lang="en-US" sz="2000" b="1" dirty="0">
                <a:solidFill>
                  <a:srgbClr val="200D57"/>
                </a:solidFill>
              </a:rPr>
              <a:t> sin </a:t>
            </a:r>
            <a:r>
              <a:rPr lang="en-US" sz="2000" b="1" dirty="0" err="1">
                <a:solidFill>
                  <a:srgbClr val="200D57"/>
                </a:solidFill>
              </a:rPr>
              <a:t>i</a:t>
            </a:r>
            <a:r>
              <a:rPr lang="en-US" sz="2000" b="1" baseline="-25000" dirty="0" err="1">
                <a:solidFill>
                  <a:srgbClr val="200D57"/>
                </a:solidFill>
              </a:rPr>
              <a:t>m</a:t>
            </a:r>
            <a:r>
              <a:rPr lang="en-US" sz="2000" b="1" dirty="0">
                <a:solidFill>
                  <a:srgbClr val="200D57"/>
                </a:solidFill>
              </a:rPr>
              <a:t> is termed as the numerical aperture (NA).</a:t>
            </a:r>
          </a:p>
        </p:txBody>
      </p:sp>
      <p:sp>
        <p:nvSpPr>
          <p:cNvPr id="6" name="Footer Placeholder 5"/>
          <p:cNvSpPr>
            <a:spLocks noGrp="1"/>
          </p:cNvSpPr>
          <p:nvPr>
            <p:ph type="ftr" sz="quarter" idx="11"/>
          </p:nvPr>
        </p:nvSpPr>
        <p:spPr/>
        <p:txBody>
          <a:bodyPr/>
          <a:lstStyle/>
          <a:p>
            <a:r>
              <a:rPr lang="en-US" smtClean="0"/>
              <a:t>Dr Ajay N Phirke</a:t>
            </a:r>
            <a:endParaRPr lang="en-US"/>
          </a:p>
        </p:txBody>
      </p:sp>
    </p:spTree>
    <p:extLst>
      <p:ext uri="{BB962C8B-B14F-4D97-AF65-F5344CB8AC3E}">
        <p14:creationId xmlns:p14="http://schemas.microsoft.com/office/powerpoint/2010/main" val="2418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71676" y="228600"/>
            <a:ext cx="6410325" cy="5257800"/>
            <a:chOff x="447675" y="2393950"/>
            <a:chExt cx="2295525" cy="3254375"/>
          </a:xfrm>
        </p:grpSpPr>
        <p:pic>
          <p:nvPicPr>
            <p:cNvPr id="13314" name="Picture 2" descr="http://amrita.vlab.co.in/userfiles/image046%20%281%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93950"/>
              <a:ext cx="2133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http://amrita.vlab.co.in/userfiles/image048%20%281%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13906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amrita.vlab.co.in/userfiles/image050%20%281%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40050"/>
              <a:ext cx="1571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http://amrita.vlab.co.in/userfiles/image053%20%281%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3417887"/>
              <a:ext cx="15525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amrita.vlab.co.in/userfiles/image045%283%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700462"/>
              <a:ext cx="9334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13319" name="Picture 7" descr="http://amrita.vlab.co.in/userfiles/image0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49724"/>
              <a:ext cx="15240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amrita.vlab.co.in/userfiles/image05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 y="5181600"/>
              <a:ext cx="1457325" cy="46672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Footer Placeholder 5"/>
          <p:cNvSpPr>
            <a:spLocks noGrp="1"/>
          </p:cNvSpPr>
          <p:nvPr>
            <p:ph type="ftr" sz="quarter" idx="11"/>
          </p:nvPr>
        </p:nvSpPr>
        <p:spPr/>
        <p:txBody>
          <a:bodyPr/>
          <a:lstStyle/>
          <a:p>
            <a:r>
              <a:rPr lang="en-US" smtClean="0"/>
              <a:t>Dr Ajay N Phirke</a:t>
            </a:r>
            <a:endParaRPr lang="en-US"/>
          </a:p>
        </p:txBody>
      </p:sp>
    </p:spTree>
    <p:extLst>
      <p:ext uri="{BB962C8B-B14F-4D97-AF65-F5344CB8AC3E}">
        <p14:creationId xmlns:p14="http://schemas.microsoft.com/office/powerpoint/2010/main" val="3901513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119302"/>
              </p:ext>
            </p:extLst>
          </p:nvPr>
        </p:nvGraphicFramePr>
        <p:xfrm>
          <a:off x="816429" y="674913"/>
          <a:ext cx="10983686" cy="5573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893379" y="189186"/>
            <a:ext cx="5696607" cy="584775"/>
          </a:xfrm>
          <a:prstGeom prst="rect">
            <a:avLst/>
          </a:prstGeom>
          <a:noFill/>
        </p:spPr>
        <p:txBody>
          <a:bodyPr wrap="square" rtlCol="0">
            <a:spAutoFit/>
          </a:bodyPr>
          <a:lstStyle/>
          <a:p>
            <a:r>
              <a:rPr lang="en-US" sz="3200" b="1" dirty="0" smtClean="0">
                <a:latin typeface="Times" panose="02020603050405020304" pitchFamily="18" charset="0"/>
              </a:rPr>
              <a:t>Classification of Optical fiber</a:t>
            </a:r>
            <a:endParaRPr lang="en-US" sz="3200" b="1" dirty="0">
              <a:latin typeface="Times" panose="02020603050405020304" pitchFamily="18" charset="0"/>
            </a:endParaRPr>
          </a:p>
        </p:txBody>
      </p:sp>
    </p:spTree>
    <p:extLst>
      <p:ext uri="{BB962C8B-B14F-4D97-AF65-F5344CB8AC3E}">
        <p14:creationId xmlns:p14="http://schemas.microsoft.com/office/powerpoint/2010/main" val="3363667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063" y="377463"/>
            <a:ext cx="10515600" cy="667326"/>
          </a:xfrm>
        </p:spPr>
        <p:txBody>
          <a:bodyPr>
            <a:normAutofit/>
          </a:bodyPr>
          <a:lstStyle/>
          <a:p>
            <a:r>
              <a:rPr lang="en-US" altLang="en-US" sz="2800" b="1" dirty="0" smtClean="0">
                <a:latin typeface="Times" panose="02020603050405020304" pitchFamily="18" charset="0"/>
              </a:rPr>
              <a:t>Types  Of  Modes in Optical  Fiber </a:t>
            </a:r>
            <a:endParaRPr lang="en-US" sz="2800" b="1" dirty="0">
              <a:latin typeface="Times" panose="02020603050405020304" pitchFamily="18" charset="0"/>
            </a:endParaRPr>
          </a:p>
        </p:txBody>
      </p:sp>
      <p:sp>
        <p:nvSpPr>
          <p:cNvPr id="4" name="Rectangle 4"/>
          <p:cNvSpPr>
            <a:spLocks noChangeArrowheads="1"/>
          </p:cNvSpPr>
          <p:nvPr/>
        </p:nvSpPr>
        <p:spPr bwMode="auto">
          <a:xfrm>
            <a:off x="3124200" y="2057400"/>
            <a:ext cx="2895600" cy="381000"/>
          </a:xfrm>
          <a:prstGeom prst="rect">
            <a:avLst/>
          </a:prstGeom>
          <a:solidFill>
            <a:srgbClr val="002060">
              <a:alpha val="50000"/>
            </a:srgb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en-US" altLang="en-US">
              <a:solidFill>
                <a:schemeClr val="accent1"/>
              </a:solidFill>
            </a:endParaRPr>
          </a:p>
        </p:txBody>
      </p:sp>
      <p:sp>
        <p:nvSpPr>
          <p:cNvPr id="5" name="Rectangle 5"/>
          <p:cNvSpPr>
            <a:spLocks noChangeArrowheads="1"/>
          </p:cNvSpPr>
          <p:nvPr/>
        </p:nvSpPr>
        <p:spPr bwMode="auto">
          <a:xfrm>
            <a:off x="3124200" y="2590800"/>
            <a:ext cx="2895600" cy="381000"/>
          </a:xfrm>
          <a:prstGeom prst="rect">
            <a:avLst/>
          </a:prstGeom>
          <a:solidFill>
            <a:srgbClr val="002060">
              <a:alpha val="50000"/>
            </a:srgb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 name="Rectangle 6"/>
          <p:cNvSpPr/>
          <p:nvPr/>
        </p:nvSpPr>
        <p:spPr>
          <a:xfrm>
            <a:off x="3124200" y="2438400"/>
            <a:ext cx="2895600" cy="152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8"/>
          <p:cNvSpPr>
            <a:spLocks noChangeShapeType="1"/>
          </p:cNvSpPr>
          <p:nvPr/>
        </p:nvSpPr>
        <p:spPr bwMode="auto">
          <a:xfrm>
            <a:off x="3100450" y="2497775"/>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1"/>
          <p:cNvSpPr>
            <a:spLocks noChangeArrowheads="1"/>
          </p:cNvSpPr>
          <p:nvPr/>
        </p:nvSpPr>
        <p:spPr bwMode="auto">
          <a:xfrm>
            <a:off x="3132478" y="3793858"/>
            <a:ext cx="2819400" cy="533400"/>
          </a:xfrm>
          <a:prstGeom prst="rect">
            <a:avLst/>
          </a:prstGeom>
          <a:solidFill>
            <a:srgbClr val="FFC000">
              <a:alpha val="50000"/>
            </a:srgb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9" name="Rectangle 23"/>
          <p:cNvSpPr>
            <a:spLocks noChangeArrowheads="1"/>
          </p:cNvSpPr>
          <p:nvPr/>
        </p:nvSpPr>
        <p:spPr bwMode="auto">
          <a:xfrm>
            <a:off x="3132478" y="4327258"/>
            <a:ext cx="2819400" cy="152400"/>
          </a:xfrm>
          <a:prstGeom prst="rect">
            <a:avLst/>
          </a:prstGeom>
          <a:solidFill>
            <a:srgbClr val="002060">
              <a:alpha val="50000"/>
            </a:srgb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0" name="Rectangle 24"/>
          <p:cNvSpPr>
            <a:spLocks noChangeArrowheads="1"/>
          </p:cNvSpPr>
          <p:nvPr/>
        </p:nvSpPr>
        <p:spPr bwMode="auto">
          <a:xfrm>
            <a:off x="3132478" y="3641458"/>
            <a:ext cx="2819400" cy="152400"/>
          </a:xfrm>
          <a:prstGeom prst="rect">
            <a:avLst/>
          </a:prstGeom>
          <a:solidFill>
            <a:schemeClr val="accent5">
              <a:lumMod val="50000"/>
              <a:alpha val="50000"/>
            </a:scheme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1" name="Line 46"/>
          <p:cNvSpPr>
            <a:spLocks noChangeShapeType="1"/>
          </p:cNvSpPr>
          <p:nvPr/>
        </p:nvSpPr>
        <p:spPr bwMode="auto">
          <a:xfrm>
            <a:off x="3056278" y="4098658"/>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47"/>
          <p:cNvSpPr>
            <a:spLocks noChangeShapeType="1"/>
          </p:cNvSpPr>
          <p:nvPr/>
        </p:nvSpPr>
        <p:spPr bwMode="auto">
          <a:xfrm flipV="1">
            <a:off x="3056278" y="379385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48"/>
          <p:cNvSpPr>
            <a:spLocks noChangeShapeType="1"/>
          </p:cNvSpPr>
          <p:nvPr/>
        </p:nvSpPr>
        <p:spPr bwMode="auto">
          <a:xfrm>
            <a:off x="3818278" y="3793858"/>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9"/>
          <p:cNvSpPr>
            <a:spLocks noChangeShapeType="1"/>
          </p:cNvSpPr>
          <p:nvPr/>
        </p:nvSpPr>
        <p:spPr bwMode="auto">
          <a:xfrm flipV="1">
            <a:off x="5100978" y="3984358"/>
            <a:ext cx="9525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p:cNvSpPr>
            <a:spLocks noChangeShapeType="1"/>
          </p:cNvSpPr>
          <p:nvPr/>
        </p:nvSpPr>
        <p:spPr bwMode="auto">
          <a:xfrm>
            <a:off x="3056278" y="4098658"/>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51"/>
          <p:cNvSpPr>
            <a:spLocks noChangeShapeType="1"/>
          </p:cNvSpPr>
          <p:nvPr/>
        </p:nvSpPr>
        <p:spPr bwMode="auto">
          <a:xfrm flipV="1">
            <a:off x="3361078" y="3793858"/>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p:cNvSpPr>
            <a:spLocks noChangeShapeType="1"/>
          </p:cNvSpPr>
          <p:nvPr/>
        </p:nvSpPr>
        <p:spPr bwMode="auto">
          <a:xfrm>
            <a:off x="4351678" y="3793858"/>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p:cNvSpPr>
            <a:spLocks noChangeShapeType="1"/>
          </p:cNvSpPr>
          <p:nvPr/>
        </p:nvSpPr>
        <p:spPr bwMode="auto">
          <a:xfrm flipV="1">
            <a:off x="5342278" y="4022458"/>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26"/>
          <p:cNvSpPr>
            <a:spLocks noChangeArrowheads="1"/>
          </p:cNvSpPr>
          <p:nvPr/>
        </p:nvSpPr>
        <p:spPr bwMode="auto">
          <a:xfrm>
            <a:off x="3112325" y="5105400"/>
            <a:ext cx="2819400" cy="838200"/>
          </a:xfrm>
          <a:prstGeom prst="rect">
            <a:avLst/>
          </a:prstGeom>
          <a:solidFill>
            <a:srgbClr val="CC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2" name="Line 54"/>
          <p:cNvSpPr>
            <a:spLocks noChangeShapeType="1"/>
          </p:cNvSpPr>
          <p:nvPr/>
        </p:nvSpPr>
        <p:spPr bwMode="auto">
          <a:xfrm>
            <a:off x="3048000" y="5562600"/>
            <a:ext cx="31242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55"/>
          <p:cNvSpPr>
            <a:spLocks/>
          </p:cNvSpPr>
          <p:nvPr/>
        </p:nvSpPr>
        <p:spPr bwMode="auto">
          <a:xfrm>
            <a:off x="3048000" y="5410200"/>
            <a:ext cx="3048000" cy="317500"/>
          </a:xfrm>
          <a:custGeom>
            <a:avLst/>
            <a:gdLst>
              <a:gd name="T0" fmla="*/ 0 w 1920"/>
              <a:gd name="T1" fmla="*/ 2147483647 h 200"/>
              <a:gd name="T2" fmla="*/ 2147483647 w 1920"/>
              <a:gd name="T3" fmla="*/ 0 h 200"/>
              <a:gd name="T4" fmla="*/ 2147483647 w 1920"/>
              <a:gd name="T5" fmla="*/ 2147483647 h 200"/>
              <a:gd name="T6" fmla="*/ 2147483647 w 1920"/>
              <a:gd name="T7" fmla="*/ 2147483647 h 200"/>
              <a:gd name="T8" fmla="*/ 2147483647 w 1920"/>
              <a:gd name="T9" fmla="*/ 2147483647 h 200"/>
              <a:gd name="T10" fmla="*/ 0 60000 65536"/>
              <a:gd name="T11" fmla="*/ 0 60000 65536"/>
              <a:gd name="T12" fmla="*/ 0 60000 65536"/>
              <a:gd name="T13" fmla="*/ 0 60000 65536"/>
              <a:gd name="T14" fmla="*/ 0 60000 65536"/>
              <a:gd name="T15" fmla="*/ 0 w 1920"/>
              <a:gd name="T16" fmla="*/ 0 h 200"/>
              <a:gd name="T17" fmla="*/ 1920 w 1920"/>
              <a:gd name="T18" fmla="*/ 200 h 200"/>
            </a:gdLst>
            <a:ahLst/>
            <a:cxnLst>
              <a:cxn ang="T10">
                <a:pos x="T0" y="T1"/>
              </a:cxn>
              <a:cxn ang="T11">
                <a:pos x="T2" y="T3"/>
              </a:cxn>
              <a:cxn ang="T12">
                <a:pos x="T4" y="T5"/>
              </a:cxn>
              <a:cxn ang="T13">
                <a:pos x="T6" y="T7"/>
              </a:cxn>
              <a:cxn ang="T14">
                <a:pos x="T8" y="T9"/>
              </a:cxn>
            </a:cxnLst>
            <a:rect l="T15" t="T16" r="T17" b="T18"/>
            <a:pathLst>
              <a:path w="1920" h="200">
                <a:moveTo>
                  <a:pt x="0" y="96"/>
                </a:moveTo>
                <a:cubicBezTo>
                  <a:pt x="176" y="48"/>
                  <a:pt x="352" y="0"/>
                  <a:pt x="528" y="0"/>
                </a:cubicBezTo>
                <a:cubicBezTo>
                  <a:pt x="704" y="0"/>
                  <a:pt x="888" y="64"/>
                  <a:pt x="1056" y="96"/>
                </a:cubicBezTo>
                <a:cubicBezTo>
                  <a:pt x="1224" y="128"/>
                  <a:pt x="1392" y="184"/>
                  <a:pt x="1536" y="192"/>
                </a:cubicBezTo>
                <a:cubicBezTo>
                  <a:pt x="1680" y="200"/>
                  <a:pt x="1800" y="172"/>
                  <a:pt x="1920" y="144"/>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Freeform 56"/>
          <p:cNvSpPr>
            <a:spLocks/>
          </p:cNvSpPr>
          <p:nvPr/>
        </p:nvSpPr>
        <p:spPr bwMode="auto">
          <a:xfrm flipV="1">
            <a:off x="3048000" y="5386450"/>
            <a:ext cx="3048000" cy="317500"/>
          </a:xfrm>
          <a:custGeom>
            <a:avLst/>
            <a:gdLst>
              <a:gd name="T0" fmla="*/ 0 w 1920"/>
              <a:gd name="T1" fmla="*/ 2147483647 h 200"/>
              <a:gd name="T2" fmla="*/ 2147483647 w 1920"/>
              <a:gd name="T3" fmla="*/ 0 h 200"/>
              <a:gd name="T4" fmla="*/ 2147483647 w 1920"/>
              <a:gd name="T5" fmla="*/ 2147483647 h 200"/>
              <a:gd name="T6" fmla="*/ 2147483647 w 1920"/>
              <a:gd name="T7" fmla="*/ 2147483647 h 200"/>
              <a:gd name="T8" fmla="*/ 2147483647 w 1920"/>
              <a:gd name="T9" fmla="*/ 2147483647 h 200"/>
              <a:gd name="T10" fmla="*/ 0 60000 65536"/>
              <a:gd name="T11" fmla="*/ 0 60000 65536"/>
              <a:gd name="T12" fmla="*/ 0 60000 65536"/>
              <a:gd name="T13" fmla="*/ 0 60000 65536"/>
              <a:gd name="T14" fmla="*/ 0 60000 65536"/>
              <a:gd name="T15" fmla="*/ 0 w 1920"/>
              <a:gd name="T16" fmla="*/ 0 h 200"/>
              <a:gd name="T17" fmla="*/ 1920 w 1920"/>
              <a:gd name="T18" fmla="*/ 200 h 200"/>
            </a:gdLst>
            <a:ahLst/>
            <a:cxnLst>
              <a:cxn ang="T10">
                <a:pos x="T0" y="T1"/>
              </a:cxn>
              <a:cxn ang="T11">
                <a:pos x="T2" y="T3"/>
              </a:cxn>
              <a:cxn ang="T12">
                <a:pos x="T4" y="T5"/>
              </a:cxn>
              <a:cxn ang="T13">
                <a:pos x="T6" y="T7"/>
              </a:cxn>
              <a:cxn ang="T14">
                <a:pos x="T8" y="T9"/>
              </a:cxn>
            </a:cxnLst>
            <a:rect l="T15" t="T16" r="T17" b="T18"/>
            <a:pathLst>
              <a:path w="1920" h="200">
                <a:moveTo>
                  <a:pt x="0" y="96"/>
                </a:moveTo>
                <a:cubicBezTo>
                  <a:pt x="176" y="48"/>
                  <a:pt x="352" y="0"/>
                  <a:pt x="528" y="0"/>
                </a:cubicBezTo>
                <a:cubicBezTo>
                  <a:pt x="704" y="0"/>
                  <a:pt x="888" y="64"/>
                  <a:pt x="1056" y="96"/>
                </a:cubicBezTo>
                <a:cubicBezTo>
                  <a:pt x="1224" y="128"/>
                  <a:pt x="1392" y="184"/>
                  <a:pt x="1536" y="192"/>
                </a:cubicBezTo>
                <a:cubicBezTo>
                  <a:pt x="1680" y="200"/>
                  <a:pt x="1800" y="172"/>
                  <a:pt x="1920" y="144"/>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Freeform 57"/>
          <p:cNvSpPr>
            <a:spLocks/>
          </p:cNvSpPr>
          <p:nvPr/>
        </p:nvSpPr>
        <p:spPr bwMode="auto">
          <a:xfrm>
            <a:off x="3048000" y="5181600"/>
            <a:ext cx="2971800" cy="711200"/>
          </a:xfrm>
          <a:custGeom>
            <a:avLst/>
            <a:gdLst>
              <a:gd name="T0" fmla="*/ 0 w 1872"/>
              <a:gd name="T1" fmla="*/ 2147483647 h 448"/>
              <a:gd name="T2" fmla="*/ 2147483647 w 1872"/>
              <a:gd name="T3" fmla="*/ 0 h 448"/>
              <a:gd name="T4" fmla="*/ 2147483647 w 1872"/>
              <a:gd name="T5" fmla="*/ 2147483647 h 448"/>
              <a:gd name="T6" fmla="*/ 2147483647 w 1872"/>
              <a:gd name="T7" fmla="*/ 2147483647 h 448"/>
              <a:gd name="T8" fmla="*/ 2147483647 w 1872"/>
              <a:gd name="T9" fmla="*/ 2147483647 h 448"/>
              <a:gd name="T10" fmla="*/ 0 60000 65536"/>
              <a:gd name="T11" fmla="*/ 0 60000 65536"/>
              <a:gd name="T12" fmla="*/ 0 60000 65536"/>
              <a:gd name="T13" fmla="*/ 0 60000 65536"/>
              <a:gd name="T14" fmla="*/ 0 60000 65536"/>
              <a:gd name="T15" fmla="*/ 0 w 1872"/>
              <a:gd name="T16" fmla="*/ 0 h 448"/>
              <a:gd name="T17" fmla="*/ 1872 w 1872"/>
              <a:gd name="T18" fmla="*/ 448 h 448"/>
            </a:gdLst>
            <a:ahLst/>
            <a:cxnLst>
              <a:cxn ang="T10">
                <a:pos x="T0" y="T1"/>
              </a:cxn>
              <a:cxn ang="T11">
                <a:pos x="T2" y="T3"/>
              </a:cxn>
              <a:cxn ang="T12">
                <a:pos x="T4" y="T5"/>
              </a:cxn>
              <a:cxn ang="T13">
                <a:pos x="T6" y="T7"/>
              </a:cxn>
              <a:cxn ang="T14">
                <a:pos x="T8" y="T9"/>
              </a:cxn>
            </a:cxnLst>
            <a:rect l="T15" t="T16" r="T17" b="T18"/>
            <a:pathLst>
              <a:path w="1872" h="448">
                <a:moveTo>
                  <a:pt x="0" y="240"/>
                </a:moveTo>
                <a:cubicBezTo>
                  <a:pt x="176" y="120"/>
                  <a:pt x="352" y="0"/>
                  <a:pt x="528" y="0"/>
                </a:cubicBezTo>
                <a:cubicBezTo>
                  <a:pt x="704" y="0"/>
                  <a:pt x="888" y="168"/>
                  <a:pt x="1056" y="240"/>
                </a:cubicBezTo>
                <a:cubicBezTo>
                  <a:pt x="1224" y="312"/>
                  <a:pt x="1400" y="416"/>
                  <a:pt x="1536" y="432"/>
                </a:cubicBezTo>
                <a:cubicBezTo>
                  <a:pt x="1672" y="448"/>
                  <a:pt x="1772" y="392"/>
                  <a:pt x="1872" y="336"/>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Freeform 58"/>
          <p:cNvSpPr>
            <a:spLocks/>
          </p:cNvSpPr>
          <p:nvPr/>
        </p:nvSpPr>
        <p:spPr bwMode="auto">
          <a:xfrm>
            <a:off x="3078926" y="5153088"/>
            <a:ext cx="2981325" cy="690562"/>
          </a:xfrm>
          <a:custGeom>
            <a:avLst/>
            <a:gdLst>
              <a:gd name="T0" fmla="*/ 0 w 1878"/>
              <a:gd name="T1" fmla="*/ 2147483647 h 435"/>
              <a:gd name="T2" fmla="*/ 2147483647 w 1878"/>
              <a:gd name="T3" fmla="*/ 2147483647 h 435"/>
              <a:gd name="T4" fmla="*/ 2147483647 w 1878"/>
              <a:gd name="T5" fmla="*/ 2147483647 h 435"/>
              <a:gd name="T6" fmla="*/ 2147483647 w 1878"/>
              <a:gd name="T7" fmla="*/ 2147483647 h 435"/>
              <a:gd name="T8" fmla="*/ 2147483647 w 1878"/>
              <a:gd name="T9" fmla="*/ 2147483647 h 435"/>
              <a:gd name="T10" fmla="*/ 0 60000 65536"/>
              <a:gd name="T11" fmla="*/ 0 60000 65536"/>
              <a:gd name="T12" fmla="*/ 0 60000 65536"/>
              <a:gd name="T13" fmla="*/ 0 60000 65536"/>
              <a:gd name="T14" fmla="*/ 0 60000 65536"/>
              <a:gd name="T15" fmla="*/ 0 w 1878"/>
              <a:gd name="T16" fmla="*/ 0 h 435"/>
              <a:gd name="T17" fmla="*/ 1878 w 1878"/>
              <a:gd name="T18" fmla="*/ 435 h 435"/>
            </a:gdLst>
            <a:ahLst/>
            <a:cxnLst>
              <a:cxn ang="T10">
                <a:pos x="T0" y="T1"/>
              </a:cxn>
              <a:cxn ang="T11">
                <a:pos x="T2" y="T3"/>
              </a:cxn>
              <a:cxn ang="T12">
                <a:pos x="T4" y="T5"/>
              </a:cxn>
              <a:cxn ang="T13">
                <a:pos x="T6" y="T7"/>
              </a:cxn>
              <a:cxn ang="T14">
                <a:pos x="T8" y="T9"/>
              </a:cxn>
            </a:cxnLst>
            <a:rect l="T15" t="T16" r="T17" b="T18"/>
            <a:pathLst>
              <a:path w="1878" h="435">
                <a:moveTo>
                  <a:pt x="0" y="255"/>
                </a:moveTo>
                <a:cubicBezTo>
                  <a:pt x="86" y="286"/>
                  <a:pt x="341" y="435"/>
                  <a:pt x="516" y="435"/>
                </a:cubicBezTo>
                <a:cubicBezTo>
                  <a:pt x="691" y="435"/>
                  <a:pt x="876" y="324"/>
                  <a:pt x="1050" y="255"/>
                </a:cubicBezTo>
                <a:cubicBezTo>
                  <a:pt x="1224" y="186"/>
                  <a:pt x="1422" y="42"/>
                  <a:pt x="1560" y="21"/>
                </a:cubicBezTo>
                <a:cubicBezTo>
                  <a:pt x="1698" y="0"/>
                  <a:pt x="1812" y="107"/>
                  <a:pt x="1878" y="129"/>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Oval 6"/>
          <p:cNvSpPr>
            <a:spLocks noChangeArrowheads="1"/>
          </p:cNvSpPr>
          <p:nvPr/>
        </p:nvSpPr>
        <p:spPr bwMode="auto">
          <a:xfrm>
            <a:off x="7086600" y="2057400"/>
            <a:ext cx="914400" cy="914400"/>
          </a:xfrm>
          <a:prstGeom prst="ellipse">
            <a:avLst/>
          </a:prstGeom>
          <a:solidFill>
            <a:schemeClr val="accent5">
              <a:lumMod val="50000"/>
              <a:alpha val="50000"/>
            </a:scheme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8" name="Oval 7"/>
          <p:cNvSpPr>
            <a:spLocks noChangeArrowheads="1"/>
          </p:cNvSpPr>
          <p:nvPr/>
        </p:nvSpPr>
        <p:spPr bwMode="auto">
          <a:xfrm>
            <a:off x="7467600" y="2438400"/>
            <a:ext cx="152400" cy="152400"/>
          </a:xfrm>
          <a:prstGeom prst="ellipse">
            <a:avLst/>
          </a:prstGeom>
          <a:solidFill>
            <a:schemeClr val="accent4">
              <a:lumMod val="60000"/>
              <a:lumOff val="40000"/>
            </a:scheme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9" name="Line 9"/>
          <p:cNvSpPr>
            <a:spLocks noChangeShapeType="1"/>
          </p:cNvSpPr>
          <p:nvPr/>
        </p:nvSpPr>
        <p:spPr bwMode="auto">
          <a:xfrm>
            <a:off x="8534400" y="1981200"/>
            <a:ext cx="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0"/>
          <p:cNvSpPr>
            <a:spLocks noChangeShapeType="1"/>
          </p:cNvSpPr>
          <p:nvPr/>
        </p:nvSpPr>
        <p:spPr bwMode="auto">
          <a:xfrm>
            <a:off x="8534400" y="2057400"/>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1"/>
          <p:cNvSpPr>
            <a:spLocks noChangeShapeType="1"/>
          </p:cNvSpPr>
          <p:nvPr/>
        </p:nvSpPr>
        <p:spPr bwMode="auto">
          <a:xfrm>
            <a:off x="8839200" y="2057400"/>
            <a:ext cx="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2"/>
          <p:cNvSpPr>
            <a:spLocks noChangeShapeType="1"/>
          </p:cNvSpPr>
          <p:nvPr/>
        </p:nvSpPr>
        <p:spPr bwMode="auto">
          <a:xfrm>
            <a:off x="8839200" y="2438400"/>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3"/>
          <p:cNvSpPr>
            <a:spLocks noChangeShapeType="1"/>
          </p:cNvSpPr>
          <p:nvPr/>
        </p:nvSpPr>
        <p:spPr bwMode="auto">
          <a:xfrm>
            <a:off x="9144000" y="2438400"/>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14"/>
          <p:cNvSpPr>
            <a:spLocks noChangeShapeType="1"/>
          </p:cNvSpPr>
          <p:nvPr/>
        </p:nvSpPr>
        <p:spPr bwMode="auto">
          <a:xfrm flipH="1">
            <a:off x="8839200" y="2590800"/>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5"/>
          <p:cNvSpPr>
            <a:spLocks noChangeShapeType="1"/>
          </p:cNvSpPr>
          <p:nvPr/>
        </p:nvSpPr>
        <p:spPr bwMode="auto">
          <a:xfrm>
            <a:off x="8839200" y="2590800"/>
            <a:ext cx="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flipH="1">
            <a:off x="8534400" y="2971800"/>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a:off x="8534400" y="2971800"/>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8"/>
          <p:cNvSpPr>
            <a:spLocks noChangeShapeType="1"/>
          </p:cNvSpPr>
          <p:nvPr/>
        </p:nvSpPr>
        <p:spPr bwMode="auto">
          <a:xfrm>
            <a:off x="7696200" y="2057400"/>
            <a:ext cx="685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9"/>
          <p:cNvSpPr>
            <a:spLocks noChangeShapeType="1"/>
          </p:cNvSpPr>
          <p:nvPr/>
        </p:nvSpPr>
        <p:spPr bwMode="auto">
          <a:xfrm>
            <a:off x="7696200" y="2971800"/>
            <a:ext cx="685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62"/>
          <p:cNvSpPr>
            <a:spLocks noChangeShapeType="1"/>
          </p:cNvSpPr>
          <p:nvPr/>
        </p:nvSpPr>
        <p:spPr bwMode="auto">
          <a:xfrm>
            <a:off x="7696200" y="2438400"/>
            <a:ext cx="1066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63"/>
          <p:cNvSpPr>
            <a:spLocks noChangeShapeType="1"/>
          </p:cNvSpPr>
          <p:nvPr/>
        </p:nvSpPr>
        <p:spPr bwMode="auto">
          <a:xfrm>
            <a:off x="7696200" y="2590800"/>
            <a:ext cx="1066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64"/>
          <p:cNvSpPr txBox="1">
            <a:spLocks noChangeArrowheads="1"/>
          </p:cNvSpPr>
          <p:nvPr/>
        </p:nvSpPr>
        <p:spPr bwMode="auto">
          <a:xfrm>
            <a:off x="9220201" y="2209800"/>
            <a:ext cx="103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n</a:t>
            </a:r>
            <a:r>
              <a:rPr lang="en-US" altLang="en-US" sz="2400" baseline="-25000" dirty="0">
                <a:latin typeface="Times New Roman" pitchFamily="18" charset="0"/>
              </a:rPr>
              <a:t>1</a:t>
            </a:r>
            <a:r>
              <a:rPr lang="en-US" altLang="en-US" sz="2400" dirty="0">
                <a:latin typeface="Times New Roman" pitchFamily="18" charset="0"/>
              </a:rPr>
              <a:t> core</a:t>
            </a:r>
          </a:p>
        </p:txBody>
      </p:sp>
      <p:sp>
        <p:nvSpPr>
          <p:cNvPr id="43" name="Text Box 65"/>
          <p:cNvSpPr txBox="1">
            <a:spLocks noChangeArrowheads="1"/>
          </p:cNvSpPr>
          <p:nvPr/>
        </p:nvSpPr>
        <p:spPr bwMode="auto">
          <a:xfrm>
            <a:off x="8839200" y="259080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n</a:t>
            </a:r>
            <a:r>
              <a:rPr lang="en-US" altLang="en-US" sz="2400" baseline="-25000" dirty="0">
                <a:latin typeface="Times New Roman" pitchFamily="18" charset="0"/>
              </a:rPr>
              <a:t>2</a:t>
            </a:r>
            <a:r>
              <a:rPr lang="en-US" altLang="en-US" sz="2400" dirty="0">
                <a:latin typeface="Times New Roman" pitchFamily="18" charset="0"/>
              </a:rPr>
              <a:t> cladding</a:t>
            </a:r>
          </a:p>
        </p:txBody>
      </p:sp>
      <p:sp>
        <p:nvSpPr>
          <p:cNvPr id="44" name="Oval 19"/>
          <p:cNvSpPr>
            <a:spLocks noChangeArrowheads="1"/>
          </p:cNvSpPr>
          <p:nvPr/>
        </p:nvSpPr>
        <p:spPr bwMode="auto">
          <a:xfrm>
            <a:off x="7067550" y="3569275"/>
            <a:ext cx="914400" cy="914400"/>
          </a:xfrm>
          <a:prstGeom prst="ellipse">
            <a:avLst/>
          </a:prstGeom>
          <a:solidFill>
            <a:schemeClr val="accent5">
              <a:lumMod val="50000"/>
              <a:alpha val="50000"/>
            </a:scheme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45" name="Oval 22"/>
          <p:cNvSpPr>
            <a:spLocks noChangeArrowheads="1"/>
          </p:cNvSpPr>
          <p:nvPr/>
        </p:nvSpPr>
        <p:spPr bwMode="auto">
          <a:xfrm>
            <a:off x="7239000" y="3740725"/>
            <a:ext cx="590550" cy="590550"/>
          </a:xfrm>
          <a:prstGeom prst="ellipse">
            <a:avLst/>
          </a:prstGeom>
          <a:solidFill>
            <a:srgbClr val="FFC000"/>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46" name="Line 27"/>
          <p:cNvSpPr>
            <a:spLocks noChangeShapeType="1"/>
          </p:cNvSpPr>
          <p:nvPr/>
        </p:nvSpPr>
        <p:spPr bwMode="auto">
          <a:xfrm>
            <a:off x="8534400" y="3588325"/>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8"/>
          <p:cNvSpPr>
            <a:spLocks noChangeShapeType="1"/>
          </p:cNvSpPr>
          <p:nvPr/>
        </p:nvSpPr>
        <p:spPr bwMode="auto">
          <a:xfrm flipV="1">
            <a:off x="8534400" y="3435925"/>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29"/>
          <p:cNvSpPr>
            <a:spLocks noChangeShapeType="1"/>
          </p:cNvSpPr>
          <p:nvPr/>
        </p:nvSpPr>
        <p:spPr bwMode="auto">
          <a:xfrm>
            <a:off x="8839200" y="3588325"/>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30"/>
          <p:cNvSpPr>
            <a:spLocks noChangeShapeType="1"/>
          </p:cNvSpPr>
          <p:nvPr/>
        </p:nvSpPr>
        <p:spPr bwMode="auto">
          <a:xfrm>
            <a:off x="8839200" y="3740725"/>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1"/>
          <p:cNvSpPr>
            <a:spLocks noChangeShapeType="1"/>
          </p:cNvSpPr>
          <p:nvPr/>
        </p:nvSpPr>
        <p:spPr bwMode="auto">
          <a:xfrm flipH="1">
            <a:off x="9144000" y="3740725"/>
            <a:ext cx="0"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2"/>
          <p:cNvSpPr>
            <a:spLocks noChangeShapeType="1"/>
          </p:cNvSpPr>
          <p:nvPr/>
        </p:nvSpPr>
        <p:spPr bwMode="auto">
          <a:xfrm flipH="1">
            <a:off x="8839200" y="4274125"/>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33"/>
          <p:cNvSpPr>
            <a:spLocks noChangeShapeType="1"/>
          </p:cNvSpPr>
          <p:nvPr/>
        </p:nvSpPr>
        <p:spPr bwMode="auto">
          <a:xfrm>
            <a:off x="8839200" y="4274125"/>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4"/>
          <p:cNvSpPr>
            <a:spLocks noChangeShapeType="1"/>
          </p:cNvSpPr>
          <p:nvPr/>
        </p:nvSpPr>
        <p:spPr bwMode="auto">
          <a:xfrm flipH="1">
            <a:off x="8534400" y="4426525"/>
            <a:ext cx="30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5"/>
          <p:cNvSpPr>
            <a:spLocks noChangeShapeType="1"/>
          </p:cNvSpPr>
          <p:nvPr/>
        </p:nvSpPr>
        <p:spPr bwMode="auto">
          <a:xfrm>
            <a:off x="8534400" y="4426525"/>
            <a:ext cx="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0"/>
          <p:cNvSpPr>
            <a:spLocks noChangeShapeType="1"/>
          </p:cNvSpPr>
          <p:nvPr/>
        </p:nvSpPr>
        <p:spPr bwMode="auto">
          <a:xfrm>
            <a:off x="7696200" y="3570863"/>
            <a:ext cx="685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2"/>
          <p:cNvSpPr>
            <a:spLocks noChangeShapeType="1"/>
          </p:cNvSpPr>
          <p:nvPr/>
        </p:nvSpPr>
        <p:spPr bwMode="auto">
          <a:xfrm>
            <a:off x="7678738" y="4502725"/>
            <a:ext cx="703262"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60"/>
          <p:cNvSpPr>
            <a:spLocks noChangeShapeType="1"/>
          </p:cNvSpPr>
          <p:nvPr/>
        </p:nvSpPr>
        <p:spPr bwMode="auto">
          <a:xfrm>
            <a:off x="7620000" y="3740725"/>
            <a:ext cx="1066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61"/>
          <p:cNvSpPr>
            <a:spLocks noChangeShapeType="1"/>
          </p:cNvSpPr>
          <p:nvPr/>
        </p:nvSpPr>
        <p:spPr bwMode="auto">
          <a:xfrm>
            <a:off x="7637463" y="4309050"/>
            <a:ext cx="1066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67"/>
          <p:cNvSpPr txBox="1">
            <a:spLocks noChangeArrowheads="1"/>
          </p:cNvSpPr>
          <p:nvPr/>
        </p:nvSpPr>
        <p:spPr bwMode="auto">
          <a:xfrm>
            <a:off x="8839200" y="4197925"/>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n</a:t>
            </a:r>
            <a:r>
              <a:rPr lang="en-US" altLang="en-US" sz="2400" baseline="-25000" dirty="0">
                <a:latin typeface="Times New Roman" pitchFamily="18" charset="0"/>
              </a:rPr>
              <a:t>2</a:t>
            </a:r>
            <a:r>
              <a:rPr lang="en-US" altLang="en-US" sz="2400" dirty="0">
                <a:latin typeface="Times New Roman" pitchFamily="18" charset="0"/>
              </a:rPr>
              <a:t> cladding</a:t>
            </a:r>
          </a:p>
        </p:txBody>
      </p:sp>
      <p:sp>
        <p:nvSpPr>
          <p:cNvPr id="60" name="Text Box 68"/>
          <p:cNvSpPr txBox="1">
            <a:spLocks noChangeArrowheads="1"/>
          </p:cNvSpPr>
          <p:nvPr/>
        </p:nvSpPr>
        <p:spPr bwMode="auto">
          <a:xfrm>
            <a:off x="9220201" y="3740725"/>
            <a:ext cx="103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n</a:t>
            </a:r>
            <a:r>
              <a:rPr lang="en-US" altLang="en-US" sz="2400" baseline="-25000" dirty="0">
                <a:latin typeface="Times New Roman" pitchFamily="18" charset="0"/>
              </a:rPr>
              <a:t>1</a:t>
            </a:r>
            <a:r>
              <a:rPr lang="en-US" altLang="en-US" sz="2400" dirty="0">
                <a:latin typeface="Times New Roman" pitchFamily="18" charset="0"/>
              </a:rPr>
              <a:t> core</a:t>
            </a:r>
          </a:p>
        </p:txBody>
      </p:sp>
      <p:sp>
        <p:nvSpPr>
          <p:cNvPr id="62" name="Line 36"/>
          <p:cNvSpPr>
            <a:spLocks noChangeShapeType="1"/>
          </p:cNvSpPr>
          <p:nvPr/>
        </p:nvSpPr>
        <p:spPr bwMode="auto">
          <a:xfrm>
            <a:off x="8534400" y="48006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37"/>
          <p:cNvSpPr>
            <a:spLocks noChangeShapeType="1"/>
          </p:cNvSpPr>
          <p:nvPr/>
        </p:nvSpPr>
        <p:spPr bwMode="auto">
          <a:xfrm>
            <a:off x="8534400" y="59436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41"/>
          <p:cNvSpPr>
            <a:spLocks noChangeShapeType="1"/>
          </p:cNvSpPr>
          <p:nvPr/>
        </p:nvSpPr>
        <p:spPr bwMode="auto">
          <a:xfrm>
            <a:off x="7620000" y="5029200"/>
            <a:ext cx="7620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43"/>
          <p:cNvSpPr>
            <a:spLocks noChangeShapeType="1"/>
          </p:cNvSpPr>
          <p:nvPr/>
        </p:nvSpPr>
        <p:spPr bwMode="auto">
          <a:xfrm>
            <a:off x="7696200" y="5943600"/>
            <a:ext cx="68580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Arc 44"/>
          <p:cNvSpPr>
            <a:spLocks/>
          </p:cNvSpPr>
          <p:nvPr/>
        </p:nvSpPr>
        <p:spPr bwMode="auto">
          <a:xfrm>
            <a:off x="8534400" y="5029200"/>
            <a:ext cx="4572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 name="Arc 45"/>
          <p:cNvSpPr>
            <a:spLocks/>
          </p:cNvSpPr>
          <p:nvPr/>
        </p:nvSpPr>
        <p:spPr bwMode="auto">
          <a:xfrm flipV="1">
            <a:off x="8534400" y="5486400"/>
            <a:ext cx="4572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Text Box 69"/>
          <p:cNvSpPr txBox="1">
            <a:spLocks noChangeArrowheads="1"/>
          </p:cNvSpPr>
          <p:nvPr/>
        </p:nvSpPr>
        <p:spPr bwMode="auto">
          <a:xfrm>
            <a:off x="8916988" y="5064553"/>
            <a:ext cx="1522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Variable</a:t>
            </a:r>
          </a:p>
          <a:p>
            <a:pPr algn="ctr"/>
            <a:r>
              <a:rPr lang="en-US" altLang="en-US" sz="2400" dirty="0">
                <a:latin typeface="Times New Roman" pitchFamily="18" charset="0"/>
              </a:rPr>
              <a:t>n</a:t>
            </a:r>
          </a:p>
        </p:txBody>
      </p:sp>
      <p:sp>
        <p:nvSpPr>
          <p:cNvPr id="69" name="Oval 18"/>
          <p:cNvSpPr>
            <a:spLocks noChangeArrowheads="1"/>
          </p:cNvSpPr>
          <p:nvPr/>
        </p:nvSpPr>
        <p:spPr bwMode="auto">
          <a:xfrm>
            <a:off x="7010400" y="5029200"/>
            <a:ext cx="914400" cy="914400"/>
          </a:xfrm>
          <a:prstGeom prst="ellipse">
            <a:avLst/>
          </a:prstGeom>
          <a:solidFill>
            <a:schemeClr val="accent5">
              <a:lumMod val="75000"/>
              <a:alpha val="50000"/>
            </a:schemeClr>
          </a:solidFill>
          <a:ln>
            <a:noFill/>
          </a:ln>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70" name="Rectangle 69"/>
          <p:cNvSpPr/>
          <p:nvPr/>
        </p:nvSpPr>
        <p:spPr>
          <a:xfrm>
            <a:off x="7150688" y="6260068"/>
            <a:ext cx="1383712" cy="369332"/>
          </a:xfrm>
          <a:prstGeom prst="rect">
            <a:avLst/>
          </a:prstGeom>
        </p:spPr>
        <p:txBody>
          <a:bodyPr wrap="none">
            <a:spAutoFit/>
          </a:bodyPr>
          <a:lstStyle/>
          <a:p>
            <a:pPr algn="ctr"/>
            <a:r>
              <a:rPr lang="en-US" altLang="en-US" dirty="0">
                <a:latin typeface="Times New Roman" pitchFamily="18" charset="0"/>
              </a:rPr>
              <a:t>Index profile</a:t>
            </a:r>
          </a:p>
        </p:txBody>
      </p:sp>
      <p:sp>
        <p:nvSpPr>
          <p:cNvPr id="71" name="Text Box 20"/>
          <p:cNvSpPr txBox="1">
            <a:spLocks noChangeArrowheads="1"/>
          </p:cNvSpPr>
          <p:nvPr/>
        </p:nvSpPr>
        <p:spPr bwMode="auto">
          <a:xfrm>
            <a:off x="2697163" y="2971800"/>
            <a:ext cx="380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Single-mode step-index Fiber</a:t>
            </a:r>
          </a:p>
        </p:txBody>
      </p:sp>
      <p:sp>
        <p:nvSpPr>
          <p:cNvPr id="72" name="Text Box 25"/>
          <p:cNvSpPr txBox="1">
            <a:spLocks noChangeArrowheads="1"/>
          </p:cNvSpPr>
          <p:nvPr/>
        </p:nvSpPr>
        <p:spPr bwMode="auto">
          <a:xfrm>
            <a:off x="2824163" y="4419600"/>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Multimode step-index Fiber</a:t>
            </a:r>
          </a:p>
        </p:txBody>
      </p:sp>
      <p:sp>
        <p:nvSpPr>
          <p:cNvPr id="73" name="Text Box 59"/>
          <p:cNvSpPr txBox="1">
            <a:spLocks noChangeArrowheads="1"/>
          </p:cNvSpPr>
          <p:nvPr/>
        </p:nvSpPr>
        <p:spPr bwMode="auto">
          <a:xfrm>
            <a:off x="2671764" y="5943600"/>
            <a:ext cx="393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Multimode graded-index Fiber</a:t>
            </a:r>
          </a:p>
        </p:txBody>
      </p:sp>
      <p:sp>
        <p:nvSpPr>
          <p:cNvPr id="74" name="Text Box 71"/>
          <p:cNvSpPr txBox="1">
            <a:spLocks noChangeArrowheads="1"/>
          </p:cNvSpPr>
          <p:nvPr/>
        </p:nvSpPr>
        <p:spPr bwMode="auto">
          <a:xfrm>
            <a:off x="6092526" y="2053065"/>
            <a:ext cx="8499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400" dirty="0">
                <a:latin typeface="Times New Roman" pitchFamily="18" charset="0"/>
              </a:rPr>
              <a:t>Light</a:t>
            </a:r>
          </a:p>
          <a:p>
            <a:pPr algn="ctr"/>
            <a:r>
              <a:rPr lang="en-US" altLang="en-US" sz="2400" dirty="0">
                <a:latin typeface="Times New Roman" pitchFamily="18" charset="0"/>
              </a:rPr>
              <a:t>ray</a:t>
            </a:r>
          </a:p>
        </p:txBody>
      </p:sp>
    </p:spTree>
    <p:extLst>
      <p:ext uri="{BB962C8B-B14F-4D97-AF65-F5344CB8AC3E}">
        <p14:creationId xmlns:p14="http://schemas.microsoft.com/office/powerpoint/2010/main" val="3909179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361952"/>
            <a:ext cx="8229600" cy="1139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5000"/>
              </a:lnSpc>
              <a:spcBef>
                <a:spcPct val="20000"/>
              </a:spcBef>
            </a:pPr>
            <a:r>
              <a:rPr lang="en-US" sz="3200" dirty="0">
                <a:solidFill>
                  <a:srgbClr val="FF0066"/>
                </a:solidFill>
                <a:latin typeface="Times" panose="02020603050405020304" pitchFamily="18" charset="0"/>
              </a:rPr>
              <a:t>Single mode Fiber</a:t>
            </a:r>
          </a:p>
        </p:txBody>
      </p:sp>
      <p:sp>
        <p:nvSpPr>
          <p:cNvPr id="3" name="Rectangle 3"/>
          <p:cNvSpPr txBox="1">
            <a:spLocks noChangeArrowheads="1"/>
          </p:cNvSpPr>
          <p:nvPr/>
        </p:nvSpPr>
        <p:spPr>
          <a:xfrm>
            <a:off x="1905000" y="1143001"/>
            <a:ext cx="8229600" cy="4530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sz="2400" dirty="0">
                <a:solidFill>
                  <a:schemeClr val="tx2">
                    <a:lumMod val="75000"/>
                  </a:schemeClr>
                </a:solidFill>
                <a:latin typeface="Times" panose="02020603050405020304" pitchFamily="18" charset="0"/>
              </a:rPr>
              <a:t>Single mode fiber has a core diameter of 8 to 9 microns, which only allows one light path or </a:t>
            </a:r>
            <a:r>
              <a:rPr lang="en-US" sz="2400" i="1" dirty="0" smtClean="0">
                <a:solidFill>
                  <a:schemeClr val="tx2">
                    <a:lumMod val="75000"/>
                  </a:schemeClr>
                </a:solidFill>
                <a:latin typeface="Times" panose="02020603050405020304" pitchFamily="18" charset="0"/>
              </a:rPr>
              <a:t>mode</a:t>
            </a:r>
            <a:endParaRPr lang="en-US" sz="2400" i="1" dirty="0">
              <a:solidFill>
                <a:schemeClr val="tx2">
                  <a:lumMod val="75000"/>
                </a:schemeClr>
              </a:solidFill>
              <a:latin typeface="Times" panose="02020603050405020304" pitchFamily="18" charset="0"/>
            </a:endParaRPr>
          </a:p>
        </p:txBody>
      </p:sp>
      <p:grpSp>
        <p:nvGrpSpPr>
          <p:cNvPr id="4" name="Group 4"/>
          <p:cNvGrpSpPr>
            <a:grpSpLocks/>
          </p:cNvGrpSpPr>
          <p:nvPr/>
        </p:nvGrpSpPr>
        <p:grpSpPr bwMode="auto">
          <a:xfrm>
            <a:off x="8655268" y="2517776"/>
            <a:ext cx="1447800" cy="3155950"/>
            <a:chOff x="4608" y="2256"/>
            <a:chExt cx="912" cy="1988"/>
          </a:xfrm>
        </p:grpSpPr>
        <p:sp>
          <p:nvSpPr>
            <p:cNvPr id="5" name="Line 5"/>
            <p:cNvSpPr>
              <a:spLocks noChangeShapeType="1"/>
            </p:cNvSpPr>
            <p:nvPr/>
          </p:nvSpPr>
          <p:spPr bwMode="auto">
            <a:xfrm flipV="1">
              <a:off x="5241" y="2880"/>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flipV="1">
              <a:off x="5241" y="225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flipV="1">
              <a:off x="5412" y="2736"/>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5232" y="2880"/>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p:cNvSpPr>
              <a:spLocks noChangeShapeType="1"/>
            </p:cNvSpPr>
            <p:nvPr/>
          </p:nvSpPr>
          <p:spPr bwMode="auto">
            <a:xfrm>
              <a:off x="5232" y="2736"/>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p:cNvSpPr>
              <a:spLocks noChangeShapeType="1"/>
            </p:cNvSpPr>
            <p:nvPr/>
          </p:nvSpPr>
          <p:spPr bwMode="auto">
            <a:xfrm>
              <a:off x="4656" y="3744"/>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11"/>
            <p:cNvSpPr txBox="1">
              <a:spLocks noChangeArrowheads="1"/>
            </p:cNvSpPr>
            <p:nvPr/>
          </p:nvSpPr>
          <p:spPr bwMode="auto">
            <a:xfrm>
              <a:off x="4608" y="3840"/>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Index of refraction</a:t>
              </a:r>
            </a:p>
          </p:txBody>
        </p:sp>
      </p:grpSp>
      <p:pic>
        <p:nvPicPr>
          <p:cNvPr id="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34" y="2529681"/>
            <a:ext cx="5562600"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839310" y="5897633"/>
            <a:ext cx="7275786" cy="707886"/>
          </a:xfrm>
          <a:prstGeom prst="rect">
            <a:avLst/>
          </a:prstGeom>
        </p:spPr>
        <p:txBody>
          <a:bodyPr wrap="square">
            <a:spAutoFit/>
          </a:bodyPr>
          <a:lstStyle/>
          <a:p>
            <a:r>
              <a:rPr lang="en-US" sz="2000" b="1" dirty="0">
                <a:solidFill>
                  <a:srgbClr val="00B0F0"/>
                </a:solidFill>
              </a:rPr>
              <a:t>Best for high speeds and long distances</a:t>
            </a:r>
          </a:p>
          <a:p>
            <a:r>
              <a:rPr lang="en-US" sz="2000" b="1" dirty="0">
                <a:solidFill>
                  <a:srgbClr val="00B0F0"/>
                </a:solidFill>
              </a:rPr>
              <a:t>Used by telephone </a:t>
            </a:r>
            <a:r>
              <a:rPr lang="en-US" sz="2000" b="1" dirty="0" smtClean="0">
                <a:solidFill>
                  <a:srgbClr val="00B0F0"/>
                </a:solidFill>
              </a:rPr>
              <a:t>companies</a:t>
            </a:r>
            <a:endParaRPr lang="en-US" sz="2000" b="1" dirty="0">
              <a:solidFill>
                <a:srgbClr val="00B0F0"/>
              </a:solidFill>
            </a:endParaRPr>
          </a:p>
        </p:txBody>
      </p:sp>
    </p:spTree>
    <p:extLst>
      <p:ext uri="{BB962C8B-B14F-4D97-AF65-F5344CB8AC3E}">
        <p14:creationId xmlns:p14="http://schemas.microsoft.com/office/powerpoint/2010/main" val="4020459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46513" y="503711"/>
            <a:ext cx="10098974" cy="5730875"/>
          </a:xfrm>
          <a:prstGeom prst="rect">
            <a:avLst/>
          </a:prstGeom>
          <a:noFill/>
          <a:ln w="57150" cmpd="thinThick">
            <a:solidFill>
              <a:schemeClr val="bg1"/>
            </a:solid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altLang="en-US" sz="2800" b="1" i="1" u="sng" dirty="0"/>
              <a:t>Single mode fibers</a:t>
            </a:r>
            <a:r>
              <a:rPr lang="en-US" altLang="en-US" sz="2800" b="1" i="1" u="sng" dirty="0" smtClean="0"/>
              <a:t>:</a:t>
            </a:r>
          </a:p>
          <a:p>
            <a:pPr>
              <a:lnSpc>
                <a:spcPct val="80000"/>
              </a:lnSpc>
              <a:buFontTx/>
              <a:buNone/>
            </a:pPr>
            <a:endParaRPr lang="en-US" altLang="en-US" sz="2800" u="sng" dirty="0"/>
          </a:p>
          <a:p>
            <a:pPr>
              <a:lnSpc>
                <a:spcPct val="80000"/>
              </a:lnSpc>
            </a:pPr>
            <a:r>
              <a:rPr lang="en-US" altLang="en-US" sz="2400" dirty="0"/>
              <a:t>In a fiber, if only one mode is transmitted through it, then it is said to be a single mode fiber. </a:t>
            </a:r>
          </a:p>
          <a:p>
            <a:pPr>
              <a:lnSpc>
                <a:spcPct val="80000"/>
              </a:lnSpc>
            </a:pPr>
            <a:endParaRPr lang="en-US" altLang="en-US" sz="2400" dirty="0"/>
          </a:p>
          <a:p>
            <a:pPr>
              <a:lnSpc>
                <a:spcPct val="80000"/>
              </a:lnSpc>
            </a:pPr>
            <a:r>
              <a:rPr lang="en-US" altLang="en-US" sz="2400" dirty="0"/>
              <a:t>A typical single mode fiber may have a core radius of 3 </a:t>
            </a:r>
            <a:r>
              <a:rPr lang="en-US" altLang="en-US" sz="2400" dirty="0" err="1"/>
              <a:t>μm</a:t>
            </a:r>
            <a:r>
              <a:rPr lang="en-US" altLang="en-US" sz="2400" dirty="0"/>
              <a:t> and a numerical aperture of 0.1 at a wavelength of 0.8 </a:t>
            </a:r>
            <a:r>
              <a:rPr lang="en-US" altLang="en-US" sz="2400" dirty="0" err="1"/>
              <a:t>μm</a:t>
            </a:r>
            <a:r>
              <a:rPr lang="en-US" altLang="en-US" sz="2400" dirty="0"/>
              <a:t>. </a:t>
            </a:r>
          </a:p>
          <a:p>
            <a:pPr>
              <a:lnSpc>
                <a:spcPct val="80000"/>
              </a:lnSpc>
            </a:pPr>
            <a:endParaRPr lang="en-US" altLang="en-US" sz="2400" dirty="0"/>
          </a:p>
          <a:p>
            <a:pPr>
              <a:lnSpc>
                <a:spcPct val="80000"/>
              </a:lnSpc>
            </a:pPr>
            <a:r>
              <a:rPr lang="en-US" altLang="en-US" sz="2400" dirty="0"/>
              <a:t>The condition for the single mode operation is given by the V number of the fiber which is defined as                        </a:t>
            </a:r>
            <a:endParaRPr lang="en-US" altLang="en-US" sz="2400" dirty="0" smtClean="0"/>
          </a:p>
          <a:p>
            <a:pPr>
              <a:lnSpc>
                <a:spcPct val="80000"/>
              </a:lnSpc>
            </a:pPr>
            <a:endParaRPr lang="en-US" altLang="en-US" sz="2400" dirty="0" smtClean="0"/>
          </a:p>
          <a:p>
            <a:pPr>
              <a:lnSpc>
                <a:spcPct val="80000"/>
              </a:lnSpc>
            </a:pPr>
            <a:endParaRPr lang="en-US" altLang="en-US" sz="2400" dirty="0"/>
          </a:p>
          <a:p>
            <a:pPr>
              <a:lnSpc>
                <a:spcPct val="80000"/>
              </a:lnSpc>
            </a:pPr>
            <a:r>
              <a:rPr lang="en-US" altLang="en-US" sz="2400" dirty="0" smtClean="0"/>
              <a:t>such </a:t>
            </a:r>
            <a:r>
              <a:rPr lang="en-US" altLang="en-US" sz="2400" dirty="0"/>
              <a:t>that </a:t>
            </a:r>
            <a:r>
              <a:rPr lang="en-US" altLang="en-US" sz="2400" i="1" dirty="0"/>
              <a:t>V  </a:t>
            </a:r>
            <a:r>
              <a:rPr lang="en-US" altLang="en-US" sz="2400" dirty="0"/>
              <a:t> </a:t>
            </a:r>
            <a:r>
              <a:rPr lang="en-US" altLang="en-US" sz="2400" dirty="0">
                <a:cs typeface="Times New Roman" pitchFamily="18" charset="0"/>
              </a:rPr>
              <a:t>≤</a:t>
            </a:r>
            <a:r>
              <a:rPr lang="en-US" altLang="en-US" sz="2400" dirty="0"/>
              <a:t>    2.405. </a:t>
            </a:r>
          </a:p>
          <a:p>
            <a:pPr>
              <a:lnSpc>
                <a:spcPct val="80000"/>
              </a:lnSpc>
            </a:pPr>
            <a:endParaRPr lang="en-US" altLang="en-US" sz="2400" dirty="0"/>
          </a:p>
          <a:p>
            <a:pPr>
              <a:lnSpc>
                <a:spcPct val="80000"/>
              </a:lnSpc>
            </a:pPr>
            <a:r>
              <a:rPr lang="en-US" altLang="en-US" sz="2400" dirty="0"/>
              <a:t>Here, </a:t>
            </a:r>
            <a:r>
              <a:rPr lang="en-US" altLang="en-US" sz="2400" i="1" dirty="0"/>
              <a:t>n</a:t>
            </a:r>
            <a:r>
              <a:rPr lang="en-US" altLang="en-US" sz="2400" baseline="-25000" dirty="0"/>
              <a:t>1</a:t>
            </a:r>
            <a:r>
              <a:rPr lang="en-US" altLang="en-US" sz="2400" dirty="0"/>
              <a:t> = refractive index of the core; </a:t>
            </a:r>
            <a:r>
              <a:rPr lang="en-US" altLang="en-US" sz="2400" i="1" dirty="0"/>
              <a:t>a</a:t>
            </a:r>
            <a:r>
              <a:rPr lang="en-US" altLang="en-US" sz="2400" dirty="0"/>
              <a:t> = radius of the core; </a:t>
            </a:r>
            <a:r>
              <a:rPr lang="en-US" altLang="en-US" sz="2400" i="1" dirty="0"/>
              <a:t>λ</a:t>
            </a:r>
            <a:r>
              <a:rPr lang="en-US" altLang="en-US" sz="2400" dirty="0"/>
              <a:t> = wavelength of the light propagating through the fiber; Δ = relative refractive indices difference.</a:t>
            </a:r>
          </a:p>
        </p:txBody>
      </p:sp>
      <p:graphicFrame>
        <p:nvGraphicFramePr>
          <p:cNvPr id="3" name="Object 2"/>
          <p:cNvGraphicFramePr>
            <a:graphicFrameLocks noChangeAspect="1"/>
          </p:cNvGraphicFramePr>
          <p:nvPr>
            <p:extLst>
              <p:ext uri="{D42A27DB-BD31-4B8C-83A1-F6EECF244321}">
                <p14:modId xmlns:p14="http://schemas.microsoft.com/office/powerpoint/2010/main" val="4288695249"/>
              </p:ext>
            </p:extLst>
          </p:nvPr>
        </p:nvGraphicFramePr>
        <p:xfrm>
          <a:off x="4854041" y="4049489"/>
          <a:ext cx="1590675" cy="663475"/>
        </p:xfrm>
        <a:graphic>
          <a:graphicData uri="http://schemas.openxmlformats.org/presentationml/2006/ole">
            <mc:AlternateContent xmlns:mc="http://schemas.openxmlformats.org/markup-compatibility/2006">
              <mc:Choice xmlns:v="urn:schemas-microsoft-com:vml" Requires="v">
                <p:oleObj spid="_x0000_s3090" name="Equation" r:id="rId3" imgW="977476" imgH="406224" progId="Equation.3">
                  <p:embed/>
                </p:oleObj>
              </mc:Choice>
              <mc:Fallback>
                <p:oleObj name="Equation" r:id="rId3" imgW="977476" imgH="406224"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041" y="4049489"/>
                        <a:ext cx="1590675" cy="6634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84645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OPTICAL FIBER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5517" y="2069060"/>
            <a:ext cx="10828283" cy="3841328"/>
          </a:xfrm>
        </p:spPr>
        <p:txBody>
          <a:bodyPr>
            <a:normAutofit fontScale="92500" lnSpcReduction="20000"/>
          </a:bodyPr>
          <a:lstStyle/>
          <a:p>
            <a:r>
              <a:rPr lang="en-US" dirty="0" err="1">
                <a:solidFill>
                  <a:srgbClr val="C00000"/>
                </a:solidFill>
                <a:latin typeface="Times" panose="02020603050405020304" pitchFamily="18" charset="0"/>
              </a:rPr>
              <a:t>Fibre</a:t>
            </a:r>
            <a:r>
              <a:rPr lang="en-US" dirty="0">
                <a:solidFill>
                  <a:srgbClr val="C00000"/>
                </a:solidFill>
                <a:latin typeface="Times" panose="02020603050405020304" pitchFamily="18" charset="0"/>
              </a:rPr>
              <a:t> optics </a:t>
            </a:r>
            <a:r>
              <a:rPr lang="en-US" dirty="0">
                <a:latin typeface="Times" panose="02020603050405020304" pitchFamily="18" charset="0"/>
              </a:rPr>
              <a:t>is a technology in which signals are converted from electrical signals to optical signals, transmitted through a thin glass </a:t>
            </a:r>
            <a:r>
              <a:rPr lang="en-US" dirty="0" err="1">
                <a:latin typeface="Times" panose="02020603050405020304" pitchFamily="18" charset="0"/>
              </a:rPr>
              <a:t>fibre</a:t>
            </a:r>
            <a:r>
              <a:rPr lang="en-US" dirty="0">
                <a:latin typeface="Times" panose="02020603050405020304" pitchFamily="18" charset="0"/>
              </a:rPr>
              <a:t> and recovered into electrical signals. </a:t>
            </a:r>
            <a:endParaRPr lang="en-US" dirty="0" smtClean="0">
              <a:latin typeface="Times" panose="02020603050405020304" pitchFamily="18" charset="0"/>
            </a:endParaRPr>
          </a:p>
          <a:p>
            <a:endParaRPr lang="en-US" dirty="0">
              <a:latin typeface="Times" panose="02020603050405020304" pitchFamily="18" charset="0"/>
            </a:endParaRPr>
          </a:p>
          <a:p>
            <a:r>
              <a:rPr lang="en-IN" dirty="0" smtClean="0">
                <a:latin typeface="Times" panose="02020603050405020304" pitchFamily="18" charset="0"/>
                <a:cs typeface="Times New Roman" panose="02020603050405020304" pitchFamily="18" charset="0"/>
              </a:rPr>
              <a:t>An </a:t>
            </a:r>
            <a:r>
              <a:rPr lang="en-IN" b="1" dirty="0">
                <a:solidFill>
                  <a:schemeClr val="accent6">
                    <a:lumMod val="75000"/>
                  </a:schemeClr>
                </a:solidFill>
                <a:latin typeface="Times" panose="02020603050405020304" pitchFamily="18" charset="0"/>
                <a:cs typeface="Times New Roman" panose="02020603050405020304" pitchFamily="18" charset="0"/>
              </a:rPr>
              <a:t>optical </a:t>
            </a:r>
            <a:r>
              <a:rPr lang="en-IN" b="1" dirty="0" smtClean="0">
                <a:solidFill>
                  <a:schemeClr val="accent6">
                    <a:lumMod val="75000"/>
                  </a:schemeClr>
                </a:solidFill>
                <a:latin typeface="Times" panose="02020603050405020304" pitchFamily="18" charset="0"/>
                <a:cs typeface="Times New Roman" panose="02020603050405020304" pitchFamily="18" charset="0"/>
              </a:rPr>
              <a:t>fibre </a:t>
            </a:r>
            <a:r>
              <a:rPr lang="en-IN" dirty="0">
                <a:latin typeface="Times" panose="02020603050405020304" pitchFamily="18" charset="0"/>
                <a:cs typeface="Times New Roman" panose="02020603050405020304" pitchFamily="18" charset="0"/>
              </a:rPr>
              <a:t>is essentially a </a:t>
            </a:r>
            <a:r>
              <a:rPr lang="en-IN" b="1" dirty="0">
                <a:solidFill>
                  <a:schemeClr val="accent6">
                    <a:lumMod val="75000"/>
                  </a:schemeClr>
                </a:solidFill>
                <a:latin typeface="Times" panose="02020603050405020304" pitchFamily="18" charset="0"/>
                <a:cs typeface="Times New Roman" panose="02020603050405020304" pitchFamily="18" charset="0"/>
              </a:rPr>
              <a:t>waveguide for light</a:t>
            </a:r>
            <a:r>
              <a:rPr lang="en-IN" dirty="0">
                <a:latin typeface="Times" panose="02020603050405020304" pitchFamily="18" charset="0"/>
                <a:cs typeface="Times New Roman" panose="02020603050405020304" pitchFamily="18" charset="0"/>
              </a:rPr>
              <a:t>. It transmits light pulses and can be used for </a:t>
            </a:r>
            <a:r>
              <a:rPr lang="en-IN" dirty="0" err="1" smtClean="0">
                <a:latin typeface="Times" panose="02020603050405020304" pitchFamily="18" charset="0"/>
                <a:cs typeface="Times New Roman" panose="02020603050405020304" pitchFamily="18" charset="0"/>
              </a:rPr>
              <a:t>analog</a:t>
            </a:r>
            <a:r>
              <a:rPr lang="en-IN" dirty="0" smtClean="0">
                <a:latin typeface="Times" panose="02020603050405020304" pitchFamily="18" charset="0"/>
                <a:cs typeface="Times New Roman" panose="02020603050405020304" pitchFamily="18" charset="0"/>
              </a:rPr>
              <a:t> </a:t>
            </a:r>
            <a:r>
              <a:rPr lang="en-IN" dirty="0">
                <a:latin typeface="Times" panose="02020603050405020304" pitchFamily="18" charset="0"/>
                <a:cs typeface="Times New Roman" panose="02020603050405020304" pitchFamily="18" charset="0"/>
              </a:rPr>
              <a:t>or digital transmission of voice, computer data, video, etc. </a:t>
            </a:r>
            <a:endParaRPr lang="en-IN" dirty="0" smtClean="0">
              <a:latin typeface="Times" panose="02020603050405020304" pitchFamily="18" charset="0"/>
              <a:cs typeface="Times New Roman" panose="02020603050405020304" pitchFamily="18" charset="0"/>
            </a:endParaRPr>
          </a:p>
          <a:p>
            <a:endParaRPr lang="en-IN" dirty="0">
              <a:latin typeface="Times" panose="02020603050405020304" pitchFamily="18" charset="0"/>
              <a:cs typeface="Times New Roman" panose="02020603050405020304" pitchFamily="18" charset="0"/>
            </a:endParaRPr>
          </a:p>
          <a:p>
            <a:r>
              <a:rPr lang="en-IN" i="1" dirty="0" smtClean="0">
                <a:solidFill>
                  <a:srgbClr val="0070C0"/>
                </a:solidFill>
                <a:latin typeface="Times" panose="02020603050405020304" pitchFamily="18" charset="0"/>
                <a:cs typeface="Times New Roman" panose="02020603050405020304" pitchFamily="18" charset="0"/>
              </a:rPr>
              <a:t>An optical fibre is a cylindrical waveguide made of transparent dielectric (glass, plastic), which guides the light waves along its length by total internal reflection.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463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1752600" y="1295400"/>
          <a:ext cx="3962400" cy="3276600"/>
        </p:xfrm>
        <a:graphic>
          <a:graphicData uri="http://schemas.openxmlformats.org/presentationml/2006/ole">
            <mc:AlternateContent xmlns:mc="http://schemas.openxmlformats.org/markup-compatibility/2006">
              <mc:Choice xmlns:v="urn:schemas-microsoft-com:vml" Requires="v">
                <p:oleObj spid="_x0000_s5140" name="CorelDRAW" r:id="rId3" imgW="1373267" imgH="634365" progId="CorelDRAW.Graphic.11">
                  <p:embed/>
                </p:oleObj>
              </mc:Choice>
              <mc:Fallback>
                <p:oleObj name="CorelDRAW" r:id="rId3" imgW="1373267" imgH="634365" progId="CorelDRAW.Graphic.11">
                  <p:embed/>
                  <p:pic>
                    <p:nvPicPr>
                      <p:cNvPr id="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3962400" cy="3276600"/>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 name="Object 6"/>
          <p:cNvGraphicFramePr>
            <a:graphicFrameLocks noChangeAspect="1"/>
          </p:cNvGraphicFramePr>
          <p:nvPr/>
        </p:nvGraphicFramePr>
        <p:xfrm>
          <a:off x="5867400" y="1219200"/>
          <a:ext cx="4343400" cy="3581400"/>
        </p:xfrm>
        <a:graphic>
          <a:graphicData uri="http://schemas.openxmlformats.org/presentationml/2006/ole">
            <mc:AlternateContent xmlns:mc="http://schemas.openxmlformats.org/markup-compatibility/2006">
              <mc:Choice xmlns:v="urn:schemas-microsoft-com:vml" Requires="v">
                <p:oleObj spid="_x0000_s5141" name="CorelDRAW" r:id="rId5" imgW="1681401" imgH="846772" progId="CorelDRAW.Graphic.11">
                  <p:embed/>
                </p:oleObj>
              </mc:Choice>
              <mc:Fallback>
                <p:oleObj name="CorelDRAW" r:id="rId5" imgW="1681401" imgH="846772" progId="CorelDRAW.Graphic.11">
                  <p:embed/>
                  <p:pic>
                    <p:nvPicPr>
                      <p:cNvPr id="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219200"/>
                        <a:ext cx="4343400" cy="3581400"/>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4" name="Rectangle 9"/>
          <p:cNvSpPr>
            <a:spLocks noChangeArrowheads="1"/>
          </p:cNvSpPr>
          <p:nvPr/>
        </p:nvSpPr>
        <p:spPr bwMode="auto">
          <a:xfrm>
            <a:off x="2438400" y="5408891"/>
            <a:ext cx="2441694" cy="3693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it-IT" altLang="en-US" b="1" dirty="0">
                <a:solidFill>
                  <a:srgbClr val="00B050"/>
                </a:solidFill>
              </a:rPr>
              <a:t>SINGLE MODE FIBER      </a:t>
            </a:r>
          </a:p>
        </p:txBody>
      </p:sp>
      <p:sp>
        <p:nvSpPr>
          <p:cNvPr id="5" name="Rectangle 10"/>
          <p:cNvSpPr>
            <a:spLocks noChangeArrowheads="1"/>
          </p:cNvSpPr>
          <p:nvPr/>
        </p:nvSpPr>
        <p:spPr bwMode="auto">
          <a:xfrm>
            <a:off x="7696201" y="5408891"/>
            <a:ext cx="2105769" cy="3693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it-IT" altLang="en-US" b="1" dirty="0">
                <a:solidFill>
                  <a:srgbClr val="00B050"/>
                </a:solidFill>
              </a:rPr>
              <a:t>MULTI MODE FIBER</a:t>
            </a:r>
            <a:r>
              <a:rPr lang="en-US" altLang="en-US" b="1" dirty="0">
                <a:solidFill>
                  <a:srgbClr val="00B050"/>
                </a:solidFill>
              </a:rPr>
              <a:t> </a:t>
            </a:r>
          </a:p>
        </p:txBody>
      </p:sp>
    </p:spTree>
    <p:extLst>
      <p:ext uri="{BB962C8B-B14F-4D97-AF65-F5344CB8AC3E}">
        <p14:creationId xmlns:p14="http://schemas.microsoft.com/office/powerpoint/2010/main" val="796107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14178" y="247357"/>
            <a:ext cx="9448800" cy="5410200"/>
          </a:xfrm>
          <a:prstGeom prst="rect">
            <a:avLst/>
          </a:prstGeom>
          <a:noFill/>
          <a:ln w="57150">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anose="05000000000000000000" pitchFamily="2" charset="2"/>
              <a:buChar char="§"/>
            </a:pPr>
            <a:r>
              <a:rPr lang="it-IT" altLang="en-US" sz="2400" b="1" i="1" u="sng" dirty="0"/>
              <a:t>Multi mode fibers :</a:t>
            </a:r>
            <a:endParaRPr lang="en-US" altLang="en-US" sz="2400" b="1" u="sng" dirty="0"/>
          </a:p>
          <a:p>
            <a:pPr algn="just">
              <a:lnSpc>
                <a:spcPct val="90000"/>
              </a:lnSpc>
              <a:buFont typeface="Wingdings" panose="05000000000000000000" pitchFamily="2" charset="2"/>
              <a:buChar char="§"/>
            </a:pPr>
            <a:r>
              <a:rPr lang="en-US" altLang="en-US" sz="2400" b="1" dirty="0"/>
              <a:t>	</a:t>
            </a:r>
            <a:r>
              <a:rPr lang="en-US" altLang="en-US" sz="2400" dirty="0"/>
              <a:t>If more than one mode is transmitted through optical fiber, then it is said to be a multimode fiber. </a:t>
            </a:r>
          </a:p>
          <a:p>
            <a:pPr algn="just">
              <a:lnSpc>
                <a:spcPct val="90000"/>
              </a:lnSpc>
              <a:buFont typeface="Wingdings" panose="05000000000000000000" pitchFamily="2" charset="2"/>
              <a:buChar char="§"/>
            </a:pPr>
            <a:r>
              <a:rPr lang="en-US" altLang="en-US" sz="2400" dirty="0"/>
              <a:t>The larger core radii of multimode fibers make it easier to launch optical power into the fiber and facilitate the end to end connection of similar powers.</a:t>
            </a:r>
          </a:p>
          <a:p>
            <a:pPr marL="0" indent="0" algn="just">
              <a:lnSpc>
                <a:spcPct val="90000"/>
              </a:lnSpc>
              <a:buNone/>
            </a:pPr>
            <a:endParaRPr lang="en-US" altLang="en-US" sz="2400" dirty="0"/>
          </a:p>
          <a:p>
            <a:pPr algn="just">
              <a:lnSpc>
                <a:spcPct val="90000"/>
              </a:lnSpc>
              <a:buFont typeface="Wingdings" panose="05000000000000000000" pitchFamily="2" charset="2"/>
              <a:buChar char="§"/>
            </a:pPr>
            <a:r>
              <a:rPr lang="en-US" altLang="en-US" sz="2400" b="1" u="sng" dirty="0"/>
              <a:t>Some of the basic properties of multimode optical fibers are listed below :</a:t>
            </a:r>
          </a:p>
          <a:p>
            <a:pPr algn="just">
              <a:lnSpc>
                <a:spcPct val="90000"/>
              </a:lnSpc>
              <a:buFont typeface="Wingdings" panose="05000000000000000000" pitchFamily="2" charset="2"/>
              <a:buChar char="§"/>
            </a:pPr>
            <a:r>
              <a:rPr lang="en-US" altLang="en-US" sz="2400" dirty="0"/>
              <a:t>More than one path is available</a:t>
            </a:r>
          </a:p>
          <a:p>
            <a:pPr algn="just">
              <a:lnSpc>
                <a:spcPct val="90000"/>
              </a:lnSpc>
              <a:buFont typeface="Wingdings" panose="05000000000000000000" pitchFamily="2" charset="2"/>
              <a:buChar char="§"/>
            </a:pPr>
            <a:r>
              <a:rPr lang="en-US" altLang="en-US" sz="2400" dirty="0"/>
              <a:t>V-number is greater than </a:t>
            </a:r>
            <a:r>
              <a:rPr lang="en-US" altLang="en-US" sz="2400" dirty="0" smtClean="0"/>
              <a:t>2.405</a:t>
            </a:r>
          </a:p>
          <a:p>
            <a:pPr algn="just">
              <a:lnSpc>
                <a:spcPct val="90000"/>
              </a:lnSpc>
              <a:buFont typeface="Wingdings" panose="05000000000000000000" pitchFamily="2" charset="2"/>
              <a:buChar char="§"/>
            </a:pPr>
            <a:r>
              <a:rPr lang="en-US" altLang="en-US" sz="2400" dirty="0" smtClean="0"/>
              <a:t>Core </a:t>
            </a:r>
            <a:r>
              <a:rPr lang="en-US" altLang="en-US" sz="2400" dirty="0"/>
              <a:t>diameter is </a:t>
            </a:r>
            <a:r>
              <a:rPr lang="en-US" altLang="en-US" sz="2400" dirty="0" smtClean="0"/>
              <a:t>higher</a:t>
            </a:r>
          </a:p>
          <a:p>
            <a:pPr algn="just">
              <a:lnSpc>
                <a:spcPct val="90000"/>
              </a:lnSpc>
              <a:buFont typeface="Wingdings" panose="05000000000000000000" pitchFamily="2" charset="2"/>
              <a:buChar char="§"/>
            </a:pPr>
            <a:r>
              <a:rPr lang="en-US" altLang="en-US" sz="2400" dirty="0" smtClean="0"/>
              <a:t>Higher dispersion</a:t>
            </a:r>
          </a:p>
          <a:p>
            <a:pPr algn="just">
              <a:lnSpc>
                <a:spcPct val="90000"/>
              </a:lnSpc>
              <a:buFont typeface="Wingdings" panose="05000000000000000000" pitchFamily="2" charset="2"/>
              <a:buChar char="§"/>
            </a:pPr>
            <a:r>
              <a:rPr lang="en-US" altLang="en-US" sz="2400" dirty="0" smtClean="0"/>
              <a:t>Lower </a:t>
            </a:r>
            <a:r>
              <a:rPr lang="en-US" altLang="en-US" sz="2400" dirty="0"/>
              <a:t>bandwidth (</a:t>
            </a:r>
            <a:r>
              <a:rPr lang="en-US" altLang="en-US" sz="2400" dirty="0" smtClean="0"/>
              <a:t>50MHz)</a:t>
            </a:r>
          </a:p>
          <a:p>
            <a:pPr algn="just">
              <a:lnSpc>
                <a:spcPct val="90000"/>
              </a:lnSpc>
              <a:buFont typeface="Wingdings" panose="05000000000000000000" pitchFamily="2" charset="2"/>
              <a:buChar char="§"/>
            </a:pPr>
            <a:r>
              <a:rPr lang="en-US" altLang="en-US" sz="2400" dirty="0" smtClean="0"/>
              <a:t>Used </a:t>
            </a:r>
            <a:r>
              <a:rPr lang="en-US" altLang="en-US" sz="2400" dirty="0"/>
              <a:t>for short distance </a:t>
            </a:r>
            <a:r>
              <a:rPr lang="en-US" altLang="en-US" sz="2400" dirty="0" smtClean="0"/>
              <a:t>communication</a:t>
            </a:r>
          </a:p>
          <a:p>
            <a:pPr algn="just">
              <a:lnSpc>
                <a:spcPct val="90000"/>
              </a:lnSpc>
              <a:buFont typeface="Wingdings" panose="05000000000000000000" pitchFamily="2" charset="2"/>
              <a:buChar char="§"/>
            </a:pPr>
            <a:r>
              <a:rPr lang="en-US" altLang="en-US" sz="2400" dirty="0" smtClean="0"/>
              <a:t>Fabrication </a:t>
            </a:r>
            <a:r>
              <a:rPr lang="en-US" altLang="en-US" sz="2400" dirty="0"/>
              <a:t>is less difficult and not costly</a:t>
            </a:r>
          </a:p>
          <a:p>
            <a:pPr algn="just">
              <a:lnSpc>
                <a:spcPct val="90000"/>
              </a:lnSpc>
              <a:buFont typeface="Wingdings" panose="05000000000000000000" pitchFamily="2" charset="2"/>
              <a:buChar char="§"/>
            </a:pPr>
            <a:endParaRPr lang="en-US" altLang="en-US" sz="2600" dirty="0"/>
          </a:p>
        </p:txBody>
      </p:sp>
    </p:spTree>
    <p:extLst>
      <p:ext uri="{BB962C8B-B14F-4D97-AF65-F5344CB8AC3E}">
        <p14:creationId xmlns:p14="http://schemas.microsoft.com/office/powerpoint/2010/main" val="2934458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478588"/>
            <a:ext cx="10515600" cy="453740"/>
          </a:xfrm>
        </p:spPr>
        <p:txBody>
          <a:bodyPr>
            <a:normAutofit fontScale="90000"/>
          </a:bodyPr>
          <a:lstStyle/>
          <a:p>
            <a:r>
              <a:rPr lang="en-US" altLang="en-US" b="1" dirty="0" smtClean="0"/>
              <a:t/>
            </a:r>
            <a:br>
              <a:rPr lang="en-US" altLang="en-US" b="1" dirty="0" smtClean="0"/>
            </a:br>
            <a:r>
              <a:rPr lang="en-US" altLang="en-US" sz="4000" b="1" dirty="0">
                <a:solidFill>
                  <a:srgbClr val="C00000"/>
                </a:solidFill>
                <a:latin typeface="Times" panose="02020603050405020304" pitchFamily="18" charset="0"/>
              </a:rPr>
              <a:t>Optical fibers based on refractive index profile</a:t>
            </a:r>
            <a:br>
              <a:rPr lang="en-US" altLang="en-US" sz="4000" b="1" dirty="0">
                <a:solidFill>
                  <a:srgbClr val="C00000"/>
                </a:solidFill>
                <a:latin typeface="Times" panose="02020603050405020304" pitchFamily="18" charset="0"/>
              </a:rPr>
            </a:br>
            <a:endParaRPr lang="en-US" sz="4000" b="1" dirty="0">
              <a:solidFill>
                <a:srgbClr val="C00000"/>
              </a:solidFill>
              <a:latin typeface="Times" panose="02020603050405020304" pitchFamily="18" charset="0"/>
            </a:endParaRPr>
          </a:p>
        </p:txBody>
      </p:sp>
      <p:sp>
        <p:nvSpPr>
          <p:cNvPr id="3" name="Content Placeholder 2"/>
          <p:cNvSpPr>
            <a:spLocks noGrp="1"/>
          </p:cNvSpPr>
          <p:nvPr>
            <p:ph idx="1"/>
          </p:nvPr>
        </p:nvSpPr>
        <p:spPr>
          <a:xfrm>
            <a:off x="120747" y="1333256"/>
            <a:ext cx="10515600" cy="4351338"/>
          </a:xfrm>
        </p:spPr>
        <p:txBody>
          <a:bodyPr/>
          <a:lstStyle/>
          <a:p>
            <a:pPr marL="609600" indent="-609600">
              <a:buNone/>
            </a:pPr>
            <a:r>
              <a:rPr lang="en-US" altLang="en-US" sz="2400" dirty="0"/>
              <a:t>	Based on the refractive index profile of the core and cladding, the optical fibers are classified into two types</a:t>
            </a:r>
            <a:r>
              <a:rPr lang="en-US" altLang="en-US" sz="2400" dirty="0" smtClean="0"/>
              <a:t>:</a:t>
            </a:r>
          </a:p>
          <a:p>
            <a:pPr marL="609600" indent="-609600">
              <a:buNone/>
            </a:pPr>
            <a:endParaRPr lang="en-US" altLang="en-US" sz="2400" dirty="0"/>
          </a:p>
          <a:p>
            <a:pPr marL="609600" indent="-609600">
              <a:buNone/>
            </a:pPr>
            <a:endParaRPr lang="en-US" altLang="en-US" sz="2400" dirty="0" smtClean="0"/>
          </a:p>
          <a:p>
            <a:pPr marL="609600" indent="-609600">
              <a:buNone/>
            </a:pPr>
            <a:endParaRPr lang="en-US" altLang="en-US" sz="2400" dirty="0"/>
          </a:p>
          <a:p>
            <a:pPr marL="609600" indent="-609600">
              <a:buNone/>
            </a:pPr>
            <a:endParaRPr lang="en-US" altLang="en-US" sz="2400" dirty="0" smtClean="0"/>
          </a:p>
          <a:p>
            <a:pPr marL="457200" lvl="1" indent="0">
              <a:buNone/>
            </a:pPr>
            <a:endParaRPr lang="en-US" altLang="en-US" dirty="0"/>
          </a:p>
          <a:p>
            <a:endParaRPr lang="en-US" dirty="0"/>
          </a:p>
        </p:txBody>
      </p:sp>
      <p:graphicFrame>
        <p:nvGraphicFramePr>
          <p:cNvPr id="4" name="Diagram 3"/>
          <p:cNvGraphicFramePr/>
          <p:nvPr>
            <p:extLst>
              <p:ext uri="{D42A27DB-BD31-4B8C-83A1-F6EECF244321}">
                <p14:modId xmlns:p14="http://schemas.microsoft.com/office/powerpoint/2010/main" val="1373777363"/>
              </p:ext>
            </p:extLst>
          </p:nvPr>
        </p:nvGraphicFramePr>
        <p:xfrm>
          <a:off x="1314547" y="93232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031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16169" y="402102"/>
            <a:ext cx="10697308" cy="5287963"/>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2800" b="1" i="1" dirty="0">
                <a:solidFill>
                  <a:srgbClr val="C00000"/>
                </a:solidFill>
              </a:rPr>
              <a:t>Step index fiber :</a:t>
            </a:r>
            <a:endParaRPr lang="en-US" altLang="en-US" sz="2800" b="1" dirty="0">
              <a:solidFill>
                <a:srgbClr val="C00000"/>
              </a:solidFill>
            </a:endParaRPr>
          </a:p>
          <a:p>
            <a:pPr algn="just">
              <a:lnSpc>
                <a:spcPct val="80000"/>
              </a:lnSpc>
              <a:buFont typeface="Wingdings" panose="05000000000000000000" pitchFamily="2" charset="2"/>
              <a:buChar char="§"/>
            </a:pPr>
            <a:r>
              <a:rPr lang="en-US" altLang="en-US" sz="2400" dirty="0"/>
              <a:t>In a step index fiber, the refractive index changes in a step fashion, from the </a:t>
            </a:r>
            <a:r>
              <a:rPr lang="en-US" altLang="en-US" sz="2400" dirty="0" err="1"/>
              <a:t>centre</a:t>
            </a:r>
            <a:r>
              <a:rPr lang="en-US" altLang="en-US" sz="2400" dirty="0"/>
              <a:t> of the </a:t>
            </a:r>
            <a:r>
              <a:rPr lang="en-US" altLang="en-US" sz="2400" dirty="0" smtClean="0"/>
              <a:t>fiber(the core) </a:t>
            </a:r>
            <a:r>
              <a:rPr lang="en-US" altLang="en-US" sz="2400" dirty="0"/>
              <a:t>to the outer </a:t>
            </a:r>
            <a:r>
              <a:rPr lang="en-US" altLang="en-US" sz="2400" dirty="0" smtClean="0"/>
              <a:t>shell (the cladding). </a:t>
            </a:r>
            <a:endParaRPr lang="en-US" altLang="en-US" sz="2400" dirty="0"/>
          </a:p>
          <a:p>
            <a:pPr algn="just">
              <a:lnSpc>
                <a:spcPct val="80000"/>
              </a:lnSpc>
              <a:buFont typeface="Wingdings" panose="05000000000000000000" pitchFamily="2" charset="2"/>
              <a:buChar char="§"/>
            </a:pPr>
            <a:r>
              <a:rPr lang="en-US" altLang="en-US" sz="2400" dirty="0"/>
              <a:t>It is high in the core and lower in the cladding. The light in the fiber propagates by bouncing back and forth from core-cladding interface. </a:t>
            </a:r>
          </a:p>
          <a:p>
            <a:pPr algn="just">
              <a:lnSpc>
                <a:spcPct val="80000"/>
              </a:lnSpc>
              <a:buFont typeface="Wingdings" panose="05000000000000000000" pitchFamily="2" charset="2"/>
              <a:buChar char="§"/>
            </a:pPr>
            <a:r>
              <a:rPr lang="en-US" altLang="en-US" sz="2400" dirty="0"/>
              <a:t>The step index fibers propagate both single and multimode signals within the fiber core. </a:t>
            </a:r>
          </a:p>
          <a:p>
            <a:pPr algn="just">
              <a:lnSpc>
                <a:spcPct val="80000"/>
              </a:lnSpc>
              <a:buFont typeface="Wingdings" panose="05000000000000000000" pitchFamily="2" charset="2"/>
              <a:buChar char="§"/>
            </a:pPr>
            <a:r>
              <a:rPr lang="en-US" altLang="en-US" sz="2400" dirty="0"/>
              <a:t>The light rays propagating through it </a:t>
            </a:r>
            <a:r>
              <a:rPr lang="en-US" altLang="en-US" sz="2400" dirty="0" smtClean="0"/>
              <a:t>in </a:t>
            </a:r>
            <a:r>
              <a:rPr lang="en-US" altLang="en-US" sz="2400" dirty="0"/>
              <a:t>a zig – zag manner.</a:t>
            </a:r>
          </a:p>
        </p:txBody>
      </p:sp>
    </p:spTree>
    <p:extLst>
      <p:ext uri="{BB962C8B-B14F-4D97-AF65-F5344CB8AC3E}">
        <p14:creationId xmlns:p14="http://schemas.microsoft.com/office/powerpoint/2010/main" val="2455056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53794" y="363417"/>
            <a:ext cx="10500360" cy="5059363"/>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2800" b="1" i="1" dirty="0">
                <a:solidFill>
                  <a:srgbClr val="C00000"/>
                </a:solidFill>
              </a:rPr>
              <a:t>Step index single mode fibers </a:t>
            </a:r>
            <a:r>
              <a:rPr lang="en-US" altLang="en-US" sz="2800" b="1" i="1" dirty="0" smtClean="0">
                <a:solidFill>
                  <a:srgbClr val="C00000"/>
                </a:solidFill>
              </a:rPr>
              <a:t>:</a:t>
            </a:r>
          </a:p>
          <a:p>
            <a:pPr marL="0" indent="0">
              <a:lnSpc>
                <a:spcPct val="80000"/>
              </a:lnSpc>
              <a:buNone/>
            </a:pPr>
            <a:endParaRPr lang="en-US" altLang="en-US" sz="2800" b="1" i="1" dirty="0">
              <a:solidFill>
                <a:srgbClr val="C00000"/>
              </a:solidFill>
            </a:endParaRPr>
          </a:p>
          <a:p>
            <a:pPr>
              <a:lnSpc>
                <a:spcPct val="80000"/>
              </a:lnSpc>
              <a:buFont typeface="Wingdings" panose="05000000000000000000" pitchFamily="2" charset="2"/>
              <a:buChar char="§"/>
            </a:pPr>
            <a:r>
              <a:rPr lang="en-US" altLang="en-US" sz="2800" dirty="0" smtClean="0"/>
              <a:t>The </a:t>
            </a:r>
            <a:r>
              <a:rPr lang="en-US" altLang="en-US" sz="2800" dirty="0"/>
              <a:t>light energy in a single-mode fiber is concentrated in one mode only. </a:t>
            </a:r>
          </a:p>
          <a:p>
            <a:pPr>
              <a:lnSpc>
                <a:spcPct val="80000"/>
              </a:lnSpc>
              <a:buFont typeface="Wingdings" panose="05000000000000000000" pitchFamily="2" charset="2"/>
              <a:buChar char="§"/>
            </a:pPr>
            <a:r>
              <a:rPr lang="en-US" altLang="en-US" sz="2800" dirty="0"/>
              <a:t>This is accomplished by reducing </a:t>
            </a:r>
            <a:r>
              <a:rPr lang="en-US" altLang="en-US" sz="2800" dirty="0" smtClean="0"/>
              <a:t>(fractional refractive index) </a:t>
            </a:r>
            <a:r>
              <a:rPr lang="en-US" altLang="en-US" sz="2800" dirty="0" smtClean="0">
                <a:sym typeface="Symbol" pitchFamily="18" charset="2"/>
              </a:rPr>
              <a:t></a:t>
            </a:r>
            <a:r>
              <a:rPr lang="en-US" altLang="en-US" sz="2800" dirty="0" smtClean="0"/>
              <a:t> </a:t>
            </a:r>
            <a:r>
              <a:rPr lang="en-US" altLang="en-US" sz="2800" dirty="0"/>
              <a:t>and </a:t>
            </a:r>
            <a:r>
              <a:rPr lang="en-US" altLang="en-US" sz="2800" dirty="0" smtClean="0"/>
              <a:t>the </a:t>
            </a:r>
            <a:r>
              <a:rPr lang="en-US" altLang="en-US" sz="2800" dirty="0"/>
              <a:t>core diameter to a point where the </a:t>
            </a:r>
            <a:r>
              <a:rPr lang="en-US" altLang="en-US" sz="2800" dirty="0" smtClean="0"/>
              <a:t>V-factor </a:t>
            </a:r>
            <a:r>
              <a:rPr lang="en-US" altLang="en-US" sz="2800" dirty="0"/>
              <a:t>is less than 2.4. </a:t>
            </a:r>
          </a:p>
          <a:p>
            <a:pPr>
              <a:lnSpc>
                <a:spcPct val="80000"/>
              </a:lnSpc>
              <a:buFont typeface="Wingdings" panose="05000000000000000000" pitchFamily="2" charset="2"/>
              <a:buChar char="§"/>
            </a:pPr>
            <a:r>
              <a:rPr lang="en-US" altLang="en-US" sz="2800" dirty="0" smtClean="0"/>
              <a:t>In other words, the fiber is designed to have a </a:t>
            </a:r>
            <a:r>
              <a:rPr lang="en-US" altLang="en-US" sz="2800" i="1" dirty="0" smtClean="0"/>
              <a:t>V</a:t>
            </a:r>
            <a:r>
              <a:rPr lang="en-US" altLang="en-US" sz="2800" dirty="0" smtClean="0"/>
              <a:t> number between 0 and 2.4. </a:t>
            </a:r>
          </a:p>
          <a:p>
            <a:pPr>
              <a:lnSpc>
                <a:spcPct val="80000"/>
              </a:lnSpc>
              <a:buFont typeface="Wingdings" panose="05000000000000000000" pitchFamily="2" charset="2"/>
              <a:buChar char="§"/>
            </a:pPr>
            <a:r>
              <a:rPr lang="en-US" altLang="en-US" sz="2800" dirty="0" smtClean="0"/>
              <a:t>This </a:t>
            </a:r>
            <a:r>
              <a:rPr lang="en-US" altLang="en-US" sz="2800" dirty="0"/>
              <a:t>relatively small value means that the fiber radius and </a:t>
            </a:r>
            <a:r>
              <a:rPr lang="en-US" altLang="en-US" sz="2800" dirty="0">
                <a:sym typeface="Symbol" pitchFamily="18" charset="2"/>
              </a:rPr>
              <a:t></a:t>
            </a:r>
            <a:r>
              <a:rPr lang="en-US" altLang="en-US" sz="2800" dirty="0"/>
              <a:t>, the relative refractive index difference, must be </a:t>
            </a:r>
            <a:r>
              <a:rPr lang="en-US" altLang="en-US" sz="2800" dirty="0" smtClean="0"/>
              <a:t>small.</a:t>
            </a:r>
          </a:p>
          <a:p>
            <a:pPr>
              <a:lnSpc>
                <a:spcPct val="80000"/>
              </a:lnSpc>
              <a:buFont typeface="Wingdings" panose="05000000000000000000" pitchFamily="2" charset="2"/>
              <a:buChar char="§"/>
            </a:pPr>
            <a:r>
              <a:rPr lang="en-US" altLang="en-US" sz="2800" dirty="0" smtClean="0">
                <a:latin typeface="Times" panose="02020603050405020304" pitchFamily="18" charset="0"/>
              </a:rPr>
              <a:t>Typically</a:t>
            </a:r>
            <a:r>
              <a:rPr lang="en-US" altLang="en-US" sz="2800" dirty="0">
                <a:latin typeface="Times" panose="02020603050405020304" pitchFamily="18" charset="0"/>
              </a:rPr>
              <a:t>, for a core diameter of 10 </a:t>
            </a:r>
            <a:r>
              <a:rPr lang="en-US" altLang="en-US" sz="2800" dirty="0">
                <a:latin typeface="Times" panose="02020603050405020304" pitchFamily="18" charset="0"/>
                <a:sym typeface="Symbol" pitchFamily="18" charset="2"/>
              </a:rPr>
              <a:t></a:t>
            </a:r>
            <a:r>
              <a:rPr lang="en-US" altLang="en-US" sz="2800" dirty="0">
                <a:latin typeface="Times" panose="02020603050405020304" pitchFamily="18" charset="0"/>
              </a:rPr>
              <a:t>m, the cladding diameter is about 120 </a:t>
            </a:r>
            <a:r>
              <a:rPr lang="en-US" altLang="en-US" sz="2800" dirty="0">
                <a:latin typeface="Times" panose="02020603050405020304" pitchFamily="18" charset="0"/>
                <a:sym typeface="Symbol" pitchFamily="18" charset="2"/>
              </a:rPr>
              <a:t></a:t>
            </a:r>
            <a:r>
              <a:rPr lang="en-US" altLang="en-US" sz="2800" dirty="0">
                <a:latin typeface="Times" panose="02020603050405020304" pitchFamily="18" charset="0"/>
              </a:rPr>
              <a:t>m</a:t>
            </a:r>
            <a:r>
              <a:rPr lang="en-US" altLang="en-US" sz="2800" dirty="0" smtClean="0">
                <a:latin typeface="Times" panose="02020603050405020304" pitchFamily="18" charset="0"/>
              </a:rPr>
              <a:t>.</a:t>
            </a:r>
          </a:p>
          <a:p>
            <a:pPr>
              <a:lnSpc>
                <a:spcPct val="80000"/>
              </a:lnSpc>
              <a:buFont typeface="Wingdings" panose="05000000000000000000" pitchFamily="2" charset="2"/>
              <a:buChar char="§"/>
            </a:pPr>
            <a:r>
              <a:rPr lang="en-US" altLang="en-US" sz="2800" dirty="0" smtClean="0">
                <a:latin typeface="Times" panose="02020603050405020304" pitchFamily="18" charset="0"/>
              </a:rPr>
              <a:t> </a:t>
            </a:r>
            <a:r>
              <a:rPr lang="en-US" altLang="en-US" sz="2800" dirty="0">
                <a:latin typeface="Times" panose="02020603050405020304" pitchFamily="18" charset="0"/>
              </a:rPr>
              <a:t>Handling and manufacturing of single mode step index fiber is more difficult. </a:t>
            </a:r>
          </a:p>
          <a:p>
            <a:pPr>
              <a:lnSpc>
                <a:spcPct val="80000"/>
              </a:lnSpc>
              <a:buFont typeface="Wingdings" panose="05000000000000000000" pitchFamily="2" charset="2"/>
              <a:buChar char="§"/>
            </a:pPr>
            <a:endParaRPr lang="en-US" altLang="en-US" sz="2800" dirty="0"/>
          </a:p>
        </p:txBody>
      </p:sp>
    </p:spTree>
    <p:extLst>
      <p:ext uri="{BB962C8B-B14F-4D97-AF65-F5344CB8AC3E}">
        <p14:creationId xmlns:p14="http://schemas.microsoft.com/office/powerpoint/2010/main" val="2692874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5759"/>
            <a:ext cx="8382000" cy="5386090"/>
          </a:xfrm>
          <a:prstGeom prst="rect">
            <a:avLst/>
          </a:prstGeom>
          <a:noFill/>
        </p:spPr>
        <p:txBody>
          <a:bodyPr wrap="square" rtlCol="0">
            <a:spAutoFit/>
          </a:bodyPr>
          <a:lstStyle/>
          <a:p>
            <a:pPr algn="ctr"/>
            <a:r>
              <a:rPr lang="en-US" sz="2800" b="1" dirty="0">
                <a:solidFill>
                  <a:srgbClr val="C00000"/>
                </a:solidFill>
              </a:rPr>
              <a:t>Step Index single mode </a:t>
            </a:r>
            <a:endParaRPr lang="en-US" sz="2800" b="1" dirty="0" smtClean="0">
              <a:solidFill>
                <a:srgbClr val="C00000"/>
              </a:solidFill>
            </a:endParaRPr>
          </a:p>
          <a:p>
            <a:pPr algn="ctr"/>
            <a:r>
              <a:rPr lang="en-US" sz="2800" b="1" dirty="0" smtClean="0"/>
              <a:t>Characteristics</a:t>
            </a:r>
          </a:p>
          <a:p>
            <a:pPr algn="ctr"/>
            <a:endParaRPr lang="en-US" sz="2800" dirty="0"/>
          </a:p>
          <a:p>
            <a:pPr marL="285750" indent="-285750">
              <a:buFont typeface="Arial" pitchFamily="34" charset="0"/>
              <a:buChar char="•"/>
            </a:pPr>
            <a:r>
              <a:rPr lang="en-US" sz="2800" dirty="0">
                <a:solidFill>
                  <a:srgbClr val="002060"/>
                </a:solidFill>
              </a:rPr>
              <a:t>Very small core diameter</a:t>
            </a:r>
          </a:p>
          <a:p>
            <a:pPr marL="285750" indent="-285750">
              <a:buFont typeface="Arial" pitchFamily="34" charset="0"/>
              <a:buChar char="•"/>
            </a:pPr>
            <a:r>
              <a:rPr lang="en-US" sz="2800" dirty="0">
                <a:solidFill>
                  <a:srgbClr val="002060"/>
                </a:solidFill>
              </a:rPr>
              <a:t>Low numerical aperture</a:t>
            </a:r>
          </a:p>
          <a:p>
            <a:pPr marL="285750" indent="-285750">
              <a:buFont typeface="Arial" pitchFamily="34" charset="0"/>
              <a:buChar char="•"/>
            </a:pPr>
            <a:r>
              <a:rPr lang="en-US" sz="2800" dirty="0">
                <a:solidFill>
                  <a:srgbClr val="002060"/>
                </a:solidFill>
              </a:rPr>
              <a:t>Low attenuation</a:t>
            </a:r>
          </a:p>
          <a:p>
            <a:pPr marL="285750" indent="-285750">
              <a:buFont typeface="Arial" pitchFamily="34" charset="0"/>
              <a:buChar char="•"/>
            </a:pPr>
            <a:r>
              <a:rPr lang="en-US" sz="2800" dirty="0">
                <a:solidFill>
                  <a:srgbClr val="002060"/>
                </a:solidFill>
              </a:rPr>
              <a:t>Very High Bandwidth</a:t>
            </a:r>
          </a:p>
          <a:p>
            <a:pPr marL="285750" indent="-285750">
              <a:buFont typeface="Arial" pitchFamily="34" charset="0"/>
              <a:buChar char="•"/>
            </a:pPr>
            <a:r>
              <a:rPr lang="en-US" sz="2800" dirty="0">
                <a:solidFill>
                  <a:srgbClr val="002060"/>
                </a:solidFill>
              </a:rPr>
              <a:t>Very high capacity</a:t>
            </a:r>
          </a:p>
          <a:p>
            <a:pPr marL="285750" indent="-285750">
              <a:buFont typeface="Arial" pitchFamily="34" charset="0"/>
              <a:buChar char="•"/>
            </a:pPr>
            <a:r>
              <a:rPr lang="en-US" sz="2800" dirty="0">
                <a:solidFill>
                  <a:srgbClr val="002060"/>
                </a:solidFill>
              </a:rPr>
              <a:t>Very expensive</a:t>
            </a:r>
          </a:p>
          <a:p>
            <a:pPr marL="285750" indent="-285750">
              <a:buFont typeface="Arial" pitchFamily="34" charset="0"/>
              <a:buChar char="•"/>
            </a:pPr>
            <a:r>
              <a:rPr lang="en-US" sz="2800" dirty="0">
                <a:solidFill>
                  <a:srgbClr val="002060"/>
                </a:solidFill>
              </a:rPr>
              <a:t>Need laser as a source</a:t>
            </a:r>
          </a:p>
          <a:p>
            <a:r>
              <a:rPr lang="en-US" sz="2800" dirty="0" smtClean="0">
                <a:solidFill>
                  <a:srgbClr val="002060"/>
                </a:solidFill>
              </a:rPr>
              <a:t>Application :  </a:t>
            </a:r>
            <a:r>
              <a:rPr lang="en-US" sz="2800" dirty="0">
                <a:solidFill>
                  <a:srgbClr val="002060"/>
                </a:solidFill>
              </a:rPr>
              <a:t>Sea cable</a:t>
            </a:r>
          </a:p>
          <a:p>
            <a:pPr marL="285750" indent="-285750">
              <a:buFont typeface="Arial" pitchFamily="34" charset="0"/>
              <a:buChar char="•"/>
            </a:pPr>
            <a:endParaRPr lang="en-US" sz="3600" b="1" dirty="0">
              <a:solidFill>
                <a:srgbClr val="002060"/>
              </a:solidFill>
            </a:endParaRPr>
          </a:p>
        </p:txBody>
      </p:sp>
    </p:spTree>
    <p:extLst>
      <p:ext uri="{BB962C8B-B14F-4D97-AF65-F5344CB8AC3E}">
        <p14:creationId xmlns:p14="http://schemas.microsoft.com/office/powerpoint/2010/main" val="3968705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12422" y="503238"/>
            <a:ext cx="10962903" cy="5364163"/>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600" b="1" i="1" u="sng" dirty="0">
                <a:solidFill>
                  <a:srgbClr val="FF0000"/>
                </a:solidFill>
              </a:rPr>
              <a:t>Step index multimode fibers :</a:t>
            </a:r>
            <a:endParaRPr lang="en-US" altLang="en-US" sz="2600" b="1" u="sng" dirty="0">
              <a:solidFill>
                <a:srgbClr val="FF0000"/>
              </a:solidFill>
            </a:endParaRPr>
          </a:p>
          <a:p>
            <a:pPr algn="just">
              <a:buFont typeface="Wingdings" panose="05000000000000000000" pitchFamily="2" charset="2"/>
              <a:buChar char="§"/>
            </a:pPr>
            <a:r>
              <a:rPr lang="en-US" altLang="en-US" sz="2600" b="1" dirty="0">
                <a:solidFill>
                  <a:srgbClr val="200D57"/>
                </a:solidFill>
              </a:rPr>
              <a:t> </a:t>
            </a:r>
            <a:r>
              <a:rPr lang="en-US" altLang="en-US" sz="2600" dirty="0" smtClean="0"/>
              <a:t>A </a:t>
            </a:r>
            <a:r>
              <a:rPr lang="en-US" altLang="en-US" sz="2600" dirty="0"/>
              <a:t>multimode step index fiber is shown.</a:t>
            </a:r>
          </a:p>
          <a:p>
            <a:pPr algn="just">
              <a:buFont typeface="Wingdings" panose="05000000000000000000" pitchFamily="2" charset="2"/>
              <a:buChar char="§"/>
            </a:pPr>
            <a:r>
              <a:rPr lang="en-US" altLang="en-US" sz="2600" dirty="0"/>
              <a:t> In such fibers light propagates in many modes. </a:t>
            </a:r>
          </a:p>
          <a:p>
            <a:pPr algn="just">
              <a:buFont typeface="Wingdings" panose="05000000000000000000" pitchFamily="2" charset="2"/>
              <a:buChar char="§"/>
            </a:pPr>
            <a:r>
              <a:rPr lang="en-US" altLang="en-US" sz="2600" dirty="0"/>
              <a:t>The total number of modes </a:t>
            </a:r>
            <a:r>
              <a:rPr lang="en-US" altLang="en-US" sz="2600" i="1" dirty="0"/>
              <a:t>M</a:t>
            </a:r>
            <a:r>
              <a:rPr lang="en-US" altLang="en-US" sz="2600" i="1" baseline="-25000" dirty="0"/>
              <a:t>N</a:t>
            </a:r>
            <a:r>
              <a:rPr lang="en-US" altLang="en-US" sz="2600" dirty="0"/>
              <a:t>  increases with increase in the numerical aperture. </a:t>
            </a:r>
          </a:p>
          <a:p>
            <a:pPr algn="just">
              <a:buFont typeface="Wingdings" panose="05000000000000000000" pitchFamily="2" charset="2"/>
              <a:buChar char="§"/>
            </a:pPr>
            <a:r>
              <a:rPr lang="en-US" altLang="en-US" sz="2600" dirty="0"/>
              <a:t>For a larger number of modes, </a:t>
            </a:r>
            <a:r>
              <a:rPr lang="en-US" altLang="en-US" sz="2600" i="1" dirty="0"/>
              <a:t>M</a:t>
            </a:r>
            <a:r>
              <a:rPr lang="en-US" altLang="en-US" sz="2600" i="1" baseline="-25000" dirty="0"/>
              <a:t>N</a:t>
            </a:r>
            <a:r>
              <a:rPr lang="en-US" altLang="en-US" sz="2600" dirty="0"/>
              <a:t>  can be approximated by</a:t>
            </a:r>
            <a:r>
              <a:rPr lang="en-US" altLang="en-US" dirty="0"/>
              <a:t> </a:t>
            </a:r>
          </a:p>
        </p:txBody>
      </p:sp>
      <p:graphicFrame>
        <p:nvGraphicFramePr>
          <p:cNvPr id="3" name="Object 2"/>
          <p:cNvGraphicFramePr>
            <a:graphicFrameLocks noChangeAspect="1"/>
          </p:cNvGraphicFramePr>
          <p:nvPr>
            <p:extLst>
              <p:ext uri="{D42A27DB-BD31-4B8C-83A1-F6EECF244321}">
                <p14:modId xmlns:p14="http://schemas.microsoft.com/office/powerpoint/2010/main" val="3385728854"/>
              </p:ext>
            </p:extLst>
          </p:nvPr>
        </p:nvGraphicFramePr>
        <p:xfrm>
          <a:off x="2136569" y="3567568"/>
          <a:ext cx="3657600" cy="1154113"/>
        </p:xfrm>
        <a:graphic>
          <a:graphicData uri="http://schemas.openxmlformats.org/presentationml/2006/ole">
            <mc:AlternateContent xmlns:mc="http://schemas.openxmlformats.org/markup-compatibility/2006">
              <mc:Choice xmlns:v="urn:schemas-microsoft-com:vml" Requires="v">
                <p:oleObj spid="_x0000_s6153" name="Equation" r:id="rId3" imgW="1600200" imgH="508000" progId="Equation.DSMT4">
                  <p:embed/>
                </p:oleObj>
              </mc:Choice>
              <mc:Fallback>
                <p:oleObj name="Equation" r:id="rId3" imgW="1600200" imgH="508000" progId="Equation.DSMT4">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569" y="3567568"/>
                        <a:ext cx="3657600" cy="115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 name="Rectangle 3"/>
          <p:cNvSpPr/>
          <p:nvPr/>
        </p:nvSpPr>
        <p:spPr>
          <a:xfrm>
            <a:off x="729542" y="4806121"/>
            <a:ext cx="10096004" cy="674031"/>
          </a:xfrm>
          <a:prstGeom prst="rect">
            <a:avLst/>
          </a:prstGeom>
        </p:spPr>
        <p:txBody>
          <a:bodyPr wrap="square">
            <a:spAutoFit/>
          </a:bodyPr>
          <a:lstStyle/>
          <a:p>
            <a:pPr>
              <a:lnSpc>
                <a:spcPct val="105000"/>
              </a:lnSpc>
            </a:pPr>
            <a:r>
              <a:rPr lang="en-US" b="1" dirty="0">
                <a:solidFill>
                  <a:srgbClr val="0070C0"/>
                </a:solidFill>
              </a:rPr>
              <a:t>Multimode fiber has a core diameter of 50 or 62.5 microns (sometimes even larger)</a:t>
            </a:r>
          </a:p>
          <a:p>
            <a:pPr lvl="1">
              <a:lnSpc>
                <a:spcPct val="105000"/>
              </a:lnSpc>
            </a:pPr>
            <a:r>
              <a:rPr lang="en-US" dirty="0"/>
              <a:t>Allows several light paths or </a:t>
            </a:r>
            <a:r>
              <a:rPr lang="en-US" i="1" dirty="0"/>
              <a:t>modes</a:t>
            </a:r>
            <a:endParaRPr lang="en-US" i="1" dirty="0"/>
          </a:p>
        </p:txBody>
      </p:sp>
      <p:grpSp>
        <p:nvGrpSpPr>
          <p:cNvPr id="5" name="Group 27"/>
          <p:cNvGrpSpPr>
            <a:grpSpLocks/>
          </p:cNvGrpSpPr>
          <p:nvPr/>
        </p:nvGrpSpPr>
        <p:grpSpPr bwMode="auto">
          <a:xfrm>
            <a:off x="3526971" y="5755976"/>
            <a:ext cx="7315200" cy="888299"/>
            <a:chOff x="240" y="2592"/>
            <a:chExt cx="5280" cy="870"/>
          </a:xfrm>
        </p:grpSpPr>
        <p:sp>
          <p:nvSpPr>
            <p:cNvPr id="6" name="Line 16"/>
            <p:cNvSpPr>
              <a:spLocks noChangeShapeType="1"/>
            </p:cNvSpPr>
            <p:nvPr/>
          </p:nvSpPr>
          <p:spPr bwMode="auto">
            <a:xfrm flipV="1">
              <a:off x="5337" y="3216"/>
              <a:ext cx="0"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17"/>
            <p:cNvSpPr>
              <a:spLocks noChangeShapeType="1"/>
            </p:cNvSpPr>
            <p:nvPr/>
          </p:nvSpPr>
          <p:spPr bwMode="auto">
            <a:xfrm flipV="1">
              <a:off x="5337" y="2640"/>
              <a:ext cx="0"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8"/>
            <p:cNvSpPr>
              <a:spLocks noChangeShapeType="1"/>
            </p:cNvSpPr>
            <p:nvPr/>
          </p:nvSpPr>
          <p:spPr bwMode="auto">
            <a:xfrm flipV="1">
              <a:off x="5508" y="2784"/>
              <a:ext cx="0" cy="43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9"/>
            <p:cNvSpPr>
              <a:spLocks noChangeShapeType="1"/>
            </p:cNvSpPr>
            <p:nvPr/>
          </p:nvSpPr>
          <p:spPr bwMode="auto">
            <a:xfrm>
              <a:off x="5328" y="3216"/>
              <a:ext cx="1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20"/>
            <p:cNvSpPr>
              <a:spLocks noChangeShapeType="1"/>
            </p:cNvSpPr>
            <p:nvPr/>
          </p:nvSpPr>
          <p:spPr bwMode="auto">
            <a:xfrm>
              <a:off x="5328" y="2784"/>
              <a:ext cx="1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1"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2592"/>
              <a:ext cx="4962" cy="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75198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981200" y="1066800"/>
            <a:ext cx="8229600" cy="5257800"/>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en-US" altLang="en-US" sz="2800" dirty="0" smtClean="0"/>
              <a:t>where </a:t>
            </a:r>
            <a:r>
              <a:rPr lang="en-US" altLang="en-US" sz="2800" i="1" dirty="0"/>
              <a:t>d</a:t>
            </a:r>
            <a:r>
              <a:rPr lang="en-US" altLang="en-US" sz="2800" dirty="0"/>
              <a:t> = diameter of the core of the fiber and </a:t>
            </a:r>
            <a:endParaRPr lang="en-US" altLang="en-US" sz="2800" dirty="0" smtClean="0"/>
          </a:p>
          <a:p>
            <a:pPr algn="just">
              <a:lnSpc>
                <a:spcPct val="90000"/>
              </a:lnSpc>
              <a:buFontTx/>
              <a:buNone/>
            </a:pPr>
            <a:r>
              <a:rPr lang="en-US" altLang="en-US" sz="2800" i="1" dirty="0" smtClean="0"/>
              <a:t>V</a:t>
            </a:r>
            <a:r>
              <a:rPr lang="en-US" altLang="en-US" sz="2800" dirty="0" smtClean="0"/>
              <a:t> </a:t>
            </a:r>
            <a:r>
              <a:rPr lang="en-US" altLang="en-US" sz="2800" dirty="0"/>
              <a:t>= V – number or normalized frequency.</a:t>
            </a:r>
          </a:p>
          <a:p>
            <a:pPr algn="just">
              <a:lnSpc>
                <a:spcPct val="90000"/>
              </a:lnSpc>
              <a:buFontTx/>
              <a:buNone/>
            </a:pPr>
            <a:r>
              <a:rPr lang="en-US" altLang="en-US" sz="2800" dirty="0"/>
              <a:t>The normalized frequency </a:t>
            </a:r>
            <a:r>
              <a:rPr lang="en-US" altLang="en-US" sz="2800" i="1" dirty="0"/>
              <a:t>V</a:t>
            </a:r>
            <a:r>
              <a:rPr lang="en-US" altLang="en-US" sz="2800" dirty="0"/>
              <a:t> is a relation among the fiber size, the refractive indices and the wavelength. </a:t>
            </a:r>
            <a:r>
              <a:rPr lang="en-US" altLang="en-US" sz="2800" i="1" dirty="0"/>
              <a:t>V</a:t>
            </a:r>
            <a:r>
              <a:rPr lang="en-US" altLang="en-US" sz="2800" dirty="0"/>
              <a:t> is the normalized frequency or simply the </a:t>
            </a:r>
            <a:r>
              <a:rPr lang="en-US" altLang="en-US" sz="2800" i="1" dirty="0"/>
              <a:t>V </a:t>
            </a:r>
            <a:r>
              <a:rPr lang="en-US" altLang="en-US" sz="2800" dirty="0"/>
              <a:t>number and is given by</a:t>
            </a:r>
          </a:p>
          <a:p>
            <a:pPr algn="just">
              <a:lnSpc>
                <a:spcPct val="90000"/>
              </a:lnSpc>
              <a:buFontTx/>
              <a:buNone/>
            </a:pPr>
            <a:endParaRPr lang="en-US" altLang="en-US" sz="2800" dirty="0"/>
          </a:p>
          <a:p>
            <a:pPr algn="just">
              <a:lnSpc>
                <a:spcPct val="90000"/>
              </a:lnSpc>
              <a:buFontTx/>
              <a:buNone/>
            </a:pPr>
            <a:endParaRPr lang="en-US" altLang="en-US" sz="2800" dirty="0"/>
          </a:p>
          <a:p>
            <a:pPr algn="just">
              <a:lnSpc>
                <a:spcPct val="90000"/>
              </a:lnSpc>
              <a:buFontTx/>
              <a:buNone/>
            </a:pPr>
            <a:r>
              <a:rPr lang="en-US" altLang="en-US" sz="2800" dirty="0"/>
              <a:t>where </a:t>
            </a:r>
            <a:r>
              <a:rPr lang="en-US" altLang="en-US" sz="2800" i="1" dirty="0"/>
              <a:t>a</a:t>
            </a:r>
            <a:r>
              <a:rPr lang="en-US" altLang="en-US" sz="2800" dirty="0"/>
              <a:t> is the fiber core radius, </a:t>
            </a:r>
            <a:r>
              <a:rPr lang="en-US" altLang="en-US" sz="2800" dirty="0">
                <a:sym typeface="Symbol" pitchFamily="18" charset="2"/>
              </a:rPr>
              <a:t></a:t>
            </a:r>
            <a:r>
              <a:rPr lang="en-US" altLang="en-US" sz="2800" dirty="0"/>
              <a:t> is the operating wavelength, </a:t>
            </a:r>
            <a:r>
              <a:rPr lang="en-US" altLang="en-US" sz="2800" i="1" dirty="0"/>
              <a:t>n1</a:t>
            </a:r>
            <a:r>
              <a:rPr lang="en-US" altLang="en-US" sz="2800" dirty="0"/>
              <a:t> the core refractive index and </a:t>
            </a:r>
            <a:r>
              <a:rPr lang="en-US" altLang="en-US" sz="2800" dirty="0">
                <a:sym typeface="Symbol" pitchFamily="18" charset="2"/>
              </a:rPr>
              <a:t></a:t>
            </a:r>
            <a:r>
              <a:rPr lang="en-US" altLang="en-US" sz="2800" dirty="0"/>
              <a:t> the relative refractive index difference.</a:t>
            </a:r>
          </a:p>
        </p:txBody>
      </p:sp>
      <p:graphicFrame>
        <p:nvGraphicFramePr>
          <p:cNvPr id="3" name="Object 2"/>
          <p:cNvGraphicFramePr>
            <a:graphicFrameLocks noChangeAspect="1"/>
          </p:cNvGraphicFramePr>
          <p:nvPr>
            <p:extLst>
              <p:ext uri="{D42A27DB-BD31-4B8C-83A1-F6EECF244321}">
                <p14:modId xmlns:p14="http://schemas.microsoft.com/office/powerpoint/2010/main" val="4065266790"/>
              </p:ext>
            </p:extLst>
          </p:nvPr>
        </p:nvGraphicFramePr>
        <p:xfrm>
          <a:off x="3508169" y="3695700"/>
          <a:ext cx="4648200" cy="857250"/>
        </p:xfrm>
        <a:graphic>
          <a:graphicData uri="http://schemas.openxmlformats.org/presentationml/2006/ole">
            <mc:AlternateContent xmlns:mc="http://schemas.openxmlformats.org/markup-compatibility/2006">
              <mc:Choice xmlns:v="urn:schemas-microsoft-com:vml" Requires="v">
                <p:oleObj spid="_x0000_s7177" name="Equation" r:id="rId3" imgW="2222500" imgH="406400" progId="Equation.3">
                  <p:embed/>
                </p:oleObj>
              </mc:Choice>
              <mc:Fallback>
                <p:oleObj name="Equation" r:id="rId3" imgW="2222500" imgH="4064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169" y="3695700"/>
                        <a:ext cx="4648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1187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52600" y="990601"/>
            <a:ext cx="9327078" cy="5135563"/>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Tx/>
              <a:buNone/>
            </a:pPr>
            <a:r>
              <a:rPr lang="en-US" altLang="en-US" sz="2800" i="1" dirty="0"/>
              <a:t>Contd.</a:t>
            </a:r>
          </a:p>
          <a:p>
            <a:pPr algn="just">
              <a:lnSpc>
                <a:spcPct val="80000"/>
              </a:lnSpc>
              <a:buFontTx/>
              <a:buNone/>
            </a:pPr>
            <a:r>
              <a:rPr lang="en-US" altLang="en-US" sz="2800" dirty="0"/>
              <a:t>To reduce the dispersion, the N.A should not be decreased beyond a limit for the following reasons: </a:t>
            </a:r>
          </a:p>
          <a:p>
            <a:pPr algn="just">
              <a:lnSpc>
                <a:spcPct val="80000"/>
              </a:lnSpc>
              <a:buFont typeface="Wingdings" panose="05000000000000000000" pitchFamily="2" charset="2"/>
              <a:buChar char="§"/>
            </a:pPr>
            <a:r>
              <a:rPr lang="en-US" altLang="en-US" sz="2800" dirty="0"/>
              <a:t>First, injecting light into fiber with low N.A becomes difficult. Lower N.A means lower acceptance angle, which requires the entering light to have a very shallow angle. </a:t>
            </a:r>
          </a:p>
          <a:p>
            <a:pPr algn="just">
              <a:lnSpc>
                <a:spcPct val="80000"/>
              </a:lnSpc>
              <a:buFont typeface="Wingdings" panose="05000000000000000000" pitchFamily="2" charset="2"/>
              <a:buChar char="§"/>
            </a:pPr>
            <a:r>
              <a:rPr lang="en-US" altLang="en-US" sz="2800" dirty="0"/>
              <a:t>Second, leakage of energy is more likely, and hence losses increase.</a:t>
            </a:r>
          </a:p>
          <a:p>
            <a:pPr algn="just">
              <a:lnSpc>
                <a:spcPct val="80000"/>
              </a:lnSpc>
              <a:buFontTx/>
              <a:buNone/>
            </a:pPr>
            <a:r>
              <a:rPr lang="en-US" altLang="en-US" sz="2800" dirty="0"/>
              <a:t> 	         The core diameter of the typical multimode fiber varies between 50 </a:t>
            </a:r>
            <a:r>
              <a:rPr lang="en-US" altLang="en-US" sz="2800" dirty="0">
                <a:sym typeface="Symbol" pitchFamily="18" charset="2"/>
              </a:rPr>
              <a:t></a:t>
            </a:r>
            <a:r>
              <a:rPr lang="en-US" altLang="en-US" sz="2800" dirty="0"/>
              <a:t>m and about 200 </a:t>
            </a:r>
            <a:r>
              <a:rPr lang="en-US" altLang="en-US" sz="2800" dirty="0">
                <a:sym typeface="Symbol" pitchFamily="18" charset="2"/>
              </a:rPr>
              <a:t></a:t>
            </a:r>
            <a:r>
              <a:rPr lang="en-US" altLang="en-US" sz="2800" dirty="0"/>
              <a:t>m, with cladding thickness typically equal to the core radius.</a:t>
            </a:r>
          </a:p>
        </p:txBody>
      </p:sp>
    </p:spTree>
    <p:extLst>
      <p:ext uri="{BB962C8B-B14F-4D97-AF65-F5344CB8AC3E}">
        <p14:creationId xmlns:p14="http://schemas.microsoft.com/office/powerpoint/2010/main" val="1036715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1" y="152400"/>
            <a:ext cx="8635285" cy="6617196"/>
          </a:xfrm>
          <a:prstGeom prst="rect">
            <a:avLst/>
          </a:prstGeom>
          <a:noFill/>
        </p:spPr>
        <p:txBody>
          <a:bodyPr wrap="square" rtlCol="0">
            <a:spAutoFit/>
          </a:bodyPr>
          <a:lstStyle/>
          <a:p>
            <a:r>
              <a:rPr lang="en-US" sz="3200" b="1" dirty="0">
                <a:solidFill>
                  <a:srgbClr val="C00000"/>
                </a:solidFill>
              </a:rPr>
              <a:t>Step index multimode (50-200  / 100-250)</a:t>
            </a:r>
          </a:p>
          <a:p>
            <a:r>
              <a:rPr lang="en-US" sz="2800" b="1" dirty="0">
                <a:solidFill>
                  <a:srgbClr val="002060"/>
                </a:solidFill>
              </a:rPr>
              <a:t>Characteristics</a:t>
            </a:r>
          </a:p>
          <a:p>
            <a:pPr marL="285750" indent="-285750">
              <a:buFont typeface="Arial" pitchFamily="34" charset="0"/>
              <a:buChar char="•"/>
            </a:pPr>
            <a:r>
              <a:rPr lang="en-US" sz="2800" b="1" dirty="0">
                <a:solidFill>
                  <a:srgbClr val="002060"/>
                </a:solidFill>
              </a:rPr>
              <a:t>High core diameter</a:t>
            </a:r>
          </a:p>
          <a:p>
            <a:pPr marL="285750" indent="-285750">
              <a:buFont typeface="Arial" pitchFamily="34" charset="0"/>
              <a:buChar char="•"/>
            </a:pPr>
            <a:r>
              <a:rPr lang="en-US" sz="2800" b="1" dirty="0">
                <a:solidFill>
                  <a:srgbClr val="002060"/>
                </a:solidFill>
              </a:rPr>
              <a:t>Large core size, so source power can be efficiently coupled to the fiber</a:t>
            </a:r>
          </a:p>
          <a:p>
            <a:pPr marL="285750" indent="-285750">
              <a:buFont typeface="Arial" pitchFamily="34" charset="0"/>
              <a:buChar char="•"/>
            </a:pPr>
            <a:r>
              <a:rPr lang="en-US" sz="2800" b="1" dirty="0">
                <a:solidFill>
                  <a:srgbClr val="002060"/>
                </a:solidFill>
              </a:rPr>
              <a:t>High numerical aperture</a:t>
            </a:r>
          </a:p>
          <a:p>
            <a:pPr marL="285750" indent="-285750">
              <a:buFont typeface="Arial" pitchFamily="34" charset="0"/>
              <a:buChar char="•"/>
            </a:pPr>
            <a:r>
              <a:rPr lang="en-US" sz="2800" b="1" dirty="0">
                <a:solidFill>
                  <a:srgbClr val="002060"/>
                </a:solidFill>
              </a:rPr>
              <a:t>High attenuation (4-6 dB / km)</a:t>
            </a:r>
          </a:p>
          <a:p>
            <a:pPr marL="285750" indent="-285750">
              <a:buFont typeface="Arial" pitchFamily="34" charset="0"/>
              <a:buChar char="•"/>
            </a:pPr>
            <a:r>
              <a:rPr lang="en-US" sz="2800" b="1" dirty="0">
                <a:solidFill>
                  <a:srgbClr val="002060"/>
                </a:solidFill>
              </a:rPr>
              <a:t>Low bandwidth (50 MHz-km)</a:t>
            </a:r>
          </a:p>
          <a:p>
            <a:pPr marL="285750" indent="-285750">
              <a:buFont typeface="Arial" pitchFamily="34" charset="0"/>
              <a:buChar char="•"/>
            </a:pPr>
            <a:r>
              <a:rPr lang="en-US" sz="2800" b="1" dirty="0">
                <a:solidFill>
                  <a:srgbClr val="002060"/>
                </a:solidFill>
              </a:rPr>
              <a:t>Less expensive</a:t>
            </a:r>
          </a:p>
          <a:p>
            <a:pPr marL="285750" indent="-285750">
              <a:buFont typeface="Arial" pitchFamily="34" charset="0"/>
              <a:buChar char="•"/>
            </a:pPr>
            <a:r>
              <a:rPr lang="en-US" sz="2800" b="1" dirty="0">
                <a:solidFill>
                  <a:srgbClr val="002060"/>
                </a:solidFill>
              </a:rPr>
              <a:t>LED light source</a:t>
            </a:r>
          </a:p>
          <a:p>
            <a:r>
              <a:rPr lang="en-US" sz="2800" b="1" dirty="0">
                <a:solidFill>
                  <a:srgbClr val="002060"/>
                </a:solidFill>
              </a:rPr>
              <a:t>Used in short, low-speed </a:t>
            </a:r>
            <a:r>
              <a:rPr lang="en-US" sz="2800" b="1" dirty="0" err="1">
                <a:solidFill>
                  <a:srgbClr val="002060"/>
                </a:solidFill>
              </a:rPr>
              <a:t>datalinks</a:t>
            </a:r>
            <a:endParaRPr lang="en-US" sz="2800" b="1" dirty="0">
              <a:solidFill>
                <a:srgbClr val="002060"/>
              </a:solidFill>
            </a:endParaRPr>
          </a:p>
          <a:p>
            <a:r>
              <a:rPr lang="en-US" sz="2800" b="1" dirty="0">
                <a:solidFill>
                  <a:srgbClr val="002060"/>
                </a:solidFill>
              </a:rPr>
              <a:t>Also useful in high-radiation environments, because it can be made with pure silica core</a:t>
            </a:r>
          </a:p>
          <a:p>
            <a:endParaRPr lang="en-US" sz="2800" b="1" dirty="0">
              <a:solidFill>
                <a:srgbClr val="002060"/>
              </a:solidFill>
            </a:endParaRPr>
          </a:p>
          <a:p>
            <a:pPr marL="285750" indent="-285750">
              <a:buFont typeface="Arial" pitchFamily="34" charset="0"/>
              <a:buChar char="•"/>
            </a:pPr>
            <a:endParaRPr lang="en-US" sz="2800" b="1" dirty="0">
              <a:solidFill>
                <a:srgbClr val="002060"/>
              </a:solidFill>
            </a:endParaRPr>
          </a:p>
        </p:txBody>
      </p:sp>
    </p:spTree>
    <p:extLst>
      <p:ext uri="{BB962C8B-B14F-4D97-AF65-F5344CB8AC3E}">
        <p14:creationId xmlns:p14="http://schemas.microsoft.com/office/powerpoint/2010/main" val="2890990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430439"/>
            <a:ext cx="10831286" cy="473076"/>
          </a:xfrm>
        </p:spPr>
        <p:txBody>
          <a:bodyPr>
            <a:noAutofit/>
          </a:bodyPr>
          <a:lstStyle/>
          <a:p>
            <a:r>
              <a:rPr lang="en-US" sz="3200" dirty="0" smtClean="0">
                <a:solidFill>
                  <a:srgbClr val="C00000"/>
                </a:solidFill>
                <a:latin typeface="Times New Roman" panose="02020603050405020304" pitchFamily="18" charset="0"/>
                <a:cs typeface="Times New Roman" panose="02020603050405020304" pitchFamily="18" charset="0"/>
              </a:rPr>
              <a:t/>
            </a:r>
            <a:br>
              <a:rPr lang="en-US" sz="3200" dirty="0" smtClean="0">
                <a:solidFill>
                  <a:srgbClr val="C00000"/>
                </a:solidFill>
                <a:latin typeface="Times New Roman" panose="02020603050405020304" pitchFamily="18" charset="0"/>
                <a:cs typeface="Times New Roman" panose="02020603050405020304" pitchFamily="18" charset="0"/>
              </a:rPr>
            </a:br>
            <a:r>
              <a:rPr lang="en-IN" sz="3200" dirty="0" smtClean="0"/>
              <a:t> </a:t>
            </a:r>
            <a:r>
              <a:rPr lang="en-IN" sz="3200" b="1" dirty="0">
                <a:solidFill>
                  <a:srgbClr val="C00000"/>
                </a:solidFill>
                <a:latin typeface="Times New Roman" panose="02020603050405020304" pitchFamily="18" charset="0"/>
                <a:cs typeface="Times New Roman" panose="02020603050405020304" pitchFamily="18" charset="0"/>
              </a:rPr>
              <a:t> Advantages of optical fibres </a:t>
            </a:r>
            <a:r>
              <a:rPr lang="en-IN" sz="3200" b="1" i="1" dirty="0">
                <a:solidFill>
                  <a:srgbClr val="C00000"/>
                </a:solidFill>
                <a:latin typeface="Times New Roman" panose="02020603050405020304" pitchFamily="18" charset="0"/>
                <a:cs typeface="Times New Roman" panose="02020603050405020304" pitchFamily="18" charset="0"/>
              </a:rPr>
              <a:t>vis-a-vis </a:t>
            </a:r>
            <a:r>
              <a:rPr lang="en-IN" sz="3200" b="1" dirty="0">
                <a:solidFill>
                  <a:srgbClr val="C00000"/>
                </a:solidFill>
                <a:latin typeface="Times New Roman" panose="02020603050405020304" pitchFamily="18" charset="0"/>
                <a:cs typeface="Times New Roman" panose="02020603050405020304" pitchFamily="18" charset="0"/>
              </a:rPr>
              <a:t>metal wires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555171" y="1477282"/>
            <a:ext cx="11255829" cy="4351338"/>
          </a:xfrm>
        </p:spPr>
        <p:txBody>
          <a:bodyPr>
            <a:noAutofit/>
          </a:bodyPr>
          <a:lstStyle/>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Optical fibre </a:t>
            </a:r>
            <a:r>
              <a:rPr lang="en-IN" dirty="0">
                <a:latin typeface="Times New Roman" panose="02020603050405020304" pitchFamily="18" charset="0"/>
                <a:cs typeface="Times New Roman" panose="02020603050405020304" pitchFamily="18" charset="0"/>
              </a:rPr>
              <a:t>has </a:t>
            </a:r>
            <a:r>
              <a:rPr lang="en-IN" b="1" dirty="0">
                <a:latin typeface="Times New Roman" panose="02020603050405020304" pitchFamily="18" charset="0"/>
                <a:cs typeface="Times New Roman" panose="02020603050405020304" pitchFamily="18" charset="0"/>
              </a:rPr>
              <a:t>large bandwidth</a:t>
            </a:r>
            <a:r>
              <a:rPr lang="en-IN" dirty="0">
                <a:latin typeface="Times New Roman" panose="02020603050405020304" pitchFamily="18" charset="0"/>
                <a:cs typeface="Times New Roman" panose="02020603050405020304" pitchFamily="18" charset="0"/>
              </a:rPr>
              <a:t>, i.e. it can transmit more data per second.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of very </a:t>
            </a:r>
            <a:r>
              <a:rPr lang="en-IN" b="1" dirty="0">
                <a:latin typeface="Times New Roman" panose="02020603050405020304" pitchFamily="18" charset="0"/>
                <a:cs typeface="Times New Roman" panose="02020603050405020304" pitchFamily="18" charset="0"/>
              </a:rPr>
              <a:t>low loss</a:t>
            </a:r>
            <a:r>
              <a:rPr lang="en-IN" dirty="0">
                <a:latin typeface="Times New Roman" panose="02020603050405020304" pitchFamily="18" charset="0"/>
                <a:cs typeface="Times New Roman" panose="02020603050405020304" pitchFamily="18" charset="0"/>
              </a:rPr>
              <a:t>. This implies that longer distance communication is possible using the optical </a:t>
            </a:r>
            <a:r>
              <a:rPr lang="en-IN" dirty="0" err="1">
                <a:latin typeface="Times New Roman" panose="02020603050405020304" pitchFamily="18" charset="0"/>
                <a:cs typeface="Times New Roman" panose="02020603050405020304" pitchFamily="18" charset="0"/>
              </a:rPr>
              <a:t>fibers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Carries </a:t>
            </a:r>
            <a:r>
              <a:rPr lang="en-IN" dirty="0">
                <a:latin typeface="Times New Roman" panose="02020603050405020304" pitchFamily="18" charset="0"/>
                <a:cs typeface="Times New Roman" panose="02020603050405020304" pitchFamily="18" charset="0"/>
              </a:rPr>
              <a:t>signal at a much </a:t>
            </a:r>
            <a:r>
              <a:rPr lang="en-IN" b="1" dirty="0">
                <a:latin typeface="Times New Roman" panose="02020603050405020304" pitchFamily="18" charset="0"/>
                <a:cs typeface="Times New Roman" panose="02020603050405020304" pitchFamily="18" charset="0"/>
              </a:rPr>
              <a:t>faster </a:t>
            </a:r>
            <a:r>
              <a:rPr lang="en-IN" dirty="0">
                <a:latin typeface="Times New Roman" panose="02020603050405020304" pitchFamily="18" charset="0"/>
                <a:cs typeface="Times New Roman" panose="02020603050405020304" pitchFamily="18" charset="0"/>
              </a:rPr>
              <a:t>rate.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Immune </a:t>
            </a:r>
            <a:r>
              <a:rPr lang="en-IN" dirty="0">
                <a:latin typeface="Times New Roman" panose="02020603050405020304" pitchFamily="18" charset="0"/>
                <a:cs typeface="Times New Roman" panose="02020603050405020304" pitchFamily="18" charset="0"/>
              </a:rPr>
              <a:t>to </a:t>
            </a:r>
            <a:r>
              <a:rPr lang="en-IN" b="1" dirty="0">
                <a:latin typeface="Times New Roman" panose="02020603050405020304" pitchFamily="18" charset="0"/>
                <a:cs typeface="Times New Roman" panose="02020603050405020304" pitchFamily="18" charset="0"/>
              </a:rPr>
              <a:t>crosstalk.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Since </a:t>
            </a:r>
            <a:r>
              <a:rPr lang="en-IN" dirty="0">
                <a:latin typeface="Times New Roman" panose="02020603050405020304" pitchFamily="18" charset="0"/>
                <a:cs typeface="Times New Roman" panose="02020603050405020304" pitchFamily="18" charset="0"/>
              </a:rPr>
              <a:t>the data is carried as light, there is </a:t>
            </a:r>
            <a:r>
              <a:rPr lang="en-IN" b="1" dirty="0">
                <a:latin typeface="Times New Roman" panose="02020603050405020304" pitchFamily="18" charset="0"/>
                <a:cs typeface="Times New Roman" panose="02020603050405020304" pitchFamily="18" charset="0"/>
              </a:rPr>
              <a:t>no electrical hazard</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Special </a:t>
            </a:r>
            <a:r>
              <a:rPr lang="en-IN" dirty="0">
                <a:latin typeface="Times New Roman" panose="02020603050405020304" pitchFamily="18" charset="0"/>
                <a:cs typeface="Times New Roman" panose="02020603050405020304" pitchFamily="18" charset="0"/>
              </a:rPr>
              <a:t>applications like </a:t>
            </a:r>
            <a:r>
              <a:rPr lang="en-IN" b="1" dirty="0">
                <a:latin typeface="Times New Roman" panose="02020603050405020304" pitchFamily="18" charset="0"/>
                <a:cs typeface="Times New Roman" panose="02020603050405020304" pitchFamily="18" charset="0"/>
              </a:rPr>
              <a:t>medical imaging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quantum key distribution </a:t>
            </a:r>
            <a:r>
              <a:rPr lang="en-IN" dirty="0">
                <a:latin typeface="Times New Roman" panose="02020603050405020304" pitchFamily="18" charset="0"/>
                <a:cs typeface="Times New Roman" panose="02020603050405020304" pitchFamily="18" charset="0"/>
              </a:rPr>
              <a:t>are only possible with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because they use light and are made of dielectrics.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482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1"/>
            <a:ext cx="8229600" cy="1139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5000"/>
              </a:lnSpc>
              <a:spcBef>
                <a:spcPct val="20000"/>
              </a:spcBef>
            </a:pPr>
            <a:r>
              <a:rPr lang="en-US" dirty="0">
                <a:solidFill>
                  <a:srgbClr val="200D57"/>
                </a:solidFill>
              </a:rPr>
              <a:t>Multimode Graded-Index Fiber</a:t>
            </a:r>
          </a:p>
        </p:txBody>
      </p:sp>
      <p:sp>
        <p:nvSpPr>
          <p:cNvPr id="3" name="Rectangle 3"/>
          <p:cNvSpPr txBox="1">
            <a:spLocks noChangeArrowheads="1"/>
          </p:cNvSpPr>
          <p:nvPr/>
        </p:nvSpPr>
        <p:spPr>
          <a:xfrm>
            <a:off x="1905000" y="1066801"/>
            <a:ext cx="8229600" cy="4378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dirty="0">
                <a:solidFill>
                  <a:srgbClr val="002060"/>
                </a:solidFill>
              </a:rPr>
              <a:t>The index of refraction gradually changes across the core</a:t>
            </a:r>
          </a:p>
          <a:p>
            <a:pPr lvl="1">
              <a:lnSpc>
                <a:spcPct val="105000"/>
              </a:lnSpc>
            </a:pPr>
            <a:r>
              <a:rPr lang="en-US" sz="2400" dirty="0">
                <a:solidFill>
                  <a:schemeClr val="accent3">
                    <a:lumMod val="50000"/>
                  </a:schemeClr>
                </a:solidFill>
              </a:rPr>
              <a:t>Modes that travel further also move faster</a:t>
            </a:r>
            <a:endParaRPr lang="en-US" sz="2400" i="1" dirty="0">
              <a:solidFill>
                <a:schemeClr val="accent3">
                  <a:lumMod val="50000"/>
                </a:schemeClr>
              </a:solidFill>
            </a:endParaRPr>
          </a:p>
          <a:p>
            <a:pPr lvl="1">
              <a:lnSpc>
                <a:spcPct val="105000"/>
              </a:lnSpc>
            </a:pPr>
            <a:r>
              <a:rPr lang="en-US" sz="2400" dirty="0">
                <a:solidFill>
                  <a:schemeClr val="accent3">
                    <a:lumMod val="50000"/>
                  </a:schemeClr>
                </a:solidFill>
              </a:rPr>
              <a:t>This reduces </a:t>
            </a:r>
            <a:r>
              <a:rPr lang="en-US" sz="2400" i="1" dirty="0">
                <a:solidFill>
                  <a:schemeClr val="accent3">
                    <a:lumMod val="50000"/>
                  </a:schemeClr>
                </a:solidFill>
              </a:rPr>
              <a:t>modal dispersion </a:t>
            </a:r>
            <a:r>
              <a:rPr lang="en-US" sz="2400" dirty="0">
                <a:solidFill>
                  <a:schemeClr val="accent3">
                    <a:lumMod val="50000"/>
                  </a:schemeClr>
                </a:solidFill>
              </a:rPr>
              <a:t>so the bandwidth is greatly increased</a:t>
            </a:r>
          </a:p>
        </p:txBody>
      </p:sp>
      <p:grpSp>
        <p:nvGrpSpPr>
          <p:cNvPr id="4" name="Group 29"/>
          <p:cNvGrpSpPr>
            <a:grpSpLocks/>
          </p:cNvGrpSpPr>
          <p:nvPr/>
        </p:nvGrpSpPr>
        <p:grpSpPr bwMode="auto">
          <a:xfrm>
            <a:off x="2819400" y="3810000"/>
            <a:ext cx="7772400" cy="3048000"/>
            <a:chOff x="816" y="2400"/>
            <a:chExt cx="4896" cy="1920"/>
          </a:xfrm>
        </p:grpSpPr>
        <p:grpSp>
          <p:nvGrpSpPr>
            <p:cNvPr id="5" name="Group 28"/>
            <p:cNvGrpSpPr>
              <a:grpSpLocks/>
            </p:cNvGrpSpPr>
            <p:nvPr/>
          </p:nvGrpSpPr>
          <p:grpSpPr bwMode="auto">
            <a:xfrm>
              <a:off x="4800" y="2400"/>
              <a:ext cx="912" cy="1920"/>
              <a:chOff x="4800" y="2400"/>
              <a:chExt cx="912" cy="1920"/>
            </a:xfrm>
          </p:grpSpPr>
          <p:sp>
            <p:nvSpPr>
              <p:cNvPr id="7" name="Line 15"/>
              <p:cNvSpPr>
                <a:spLocks noChangeShapeType="1"/>
              </p:cNvSpPr>
              <p:nvPr/>
            </p:nvSpPr>
            <p:spPr bwMode="auto">
              <a:xfrm flipV="1">
                <a:off x="5337" y="3264"/>
                <a:ext cx="0"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6"/>
              <p:cNvSpPr>
                <a:spLocks noChangeShapeType="1"/>
              </p:cNvSpPr>
              <p:nvPr/>
            </p:nvSpPr>
            <p:spPr bwMode="auto">
              <a:xfrm flipV="1">
                <a:off x="5337" y="2400"/>
                <a:ext cx="0"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8"/>
              <p:cNvSpPr>
                <a:spLocks noChangeShapeType="1"/>
              </p:cNvSpPr>
              <p:nvPr/>
            </p:nvSpPr>
            <p:spPr bwMode="auto">
              <a:xfrm>
                <a:off x="5328" y="3264"/>
                <a:ext cx="9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9"/>
              <p:cNvSpPr>
                <a:spLocks noChangeShapeType="1"/>
              </p:cNvSpPr>
              <p:nvPr/>
            </p:nvSpPr>
            <p:spPr bwMode="auto">
              <a:xfrm>
                <a:off x="5328" y="2736"/>
                <a:ext cx="9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20"/>
              <p:cNvSpPr>
                <a:spLocks noChangeShapeType="1"/>
              </p:cNvSpPr>
              <p:nvPr/>
            </p:nvSpPr>
            <p:spPr bwMode="auto">
              <a:xfrm>
                <a:off x="4848" y="3820"/>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Text Box 21"/>
              <p:cNvSpPr txBox="1">
                <a:spLocks noChangeArrowheads="1"/>
              </p:cNvSpPr>
              <p:nvPr/>
            </p:nvSpPr>
            <p:spPr bwMode="auto">
              <a:xfrm>
                <a:off x="4800" y="3916"/>
                <a:ext cx="91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Index of refraction</a:t>
                </a:r>
              </a:p>
            </p:txBody>
          </p:sp>
          <p:sp>
            <p:nvSpPr>
              <p:cNvPr id="13" name="Freeform 26"/>
              <p:cNvSpPr>
                <a:spLocks/>
              </p:cNvSpPr>
              <p:nvPr/>
            </p:nvSpPr>
            <p:spPr bwMode="auto">
              <a:xfrm>
                <a:off x="5424" y="2736"/>
                <a:ext cx="144" cy="528"/>
              </a:xfrm>
              <a:custGeom>
                <a:avLst/>
                <a:gdLst>
                  <a:gd name="T0" fmla="*/ 0 w 624"/>
                  <a:gd name="T1" fmla="*/ 0 h 1200"/>
                  <a:gd name="T2" fmla="*/ 624 w 624"/>
                  <a:gd name="T3" fmla="*/ 624 h 1200"/>
                  <a:gd name="T4" fmla="*/ 0 w 624"/>
                  <a:gd name="T5" fmla="*/ 1200 h 1200"/>
                </a:gdLst>
                <a:ahLst/>
                <a:cxnLst>
                  <a:cxn ang="0">
                    <a:pos x="T0" y="T1"/>
                  </a:cxn>
                  <a:cxn ang="0">
                    <a:pos x="T2" y="T3"/>
                  </a:cxn>
                  <a:cxn ang="0">
                    <a:pos x="T4" y="T5"/>
                  </a:cxn>
                </a:cxnLst>
                <a:rect l="0" t="0" r="r" b="b"/>
                <a:pathLst>
                  <a:path w="624" h="1200">
                    <a:moveTo>
                      <a:pt x="0" y="0"/>
                    </a:moveTo>
                    <a:cubicBezTo>
                      <a:pt x="312" y="212"/>
                      <a:pt x="624" y="424"/>
                      <a:pt x="624" y="624"/>
                    </a:cubicBezTo>
                    <a:cubicBezTo>
                      <a:pt x="624" y="824"/>
                      <a:pt x="312" y="1012"/>
                      <a:pt x="0" y="1200"/>
                    </a:cubicBezTo>
                  </a:path>
                </a:pathLst>
              </a:custGeom>
              <a:noFill/>
              <a:ln w="381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pic>
          <p:nvPicPr>
            <p:cNvPr id="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2448"/>
              <a:ext cx="3876" cy="1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91413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874440516"/>
              </p:ext>
            </p:extLst>
          </p:nvPr>
        </p:nvGraphicFramePr>
        <p:xfrm>
          <a:off x="1773237" y="1371600"/>
          <a:ext cx="8645525" cy="4495800"/>
        </p:xfrm>
        <a:graphic>
          <a:graphicData uri="http://schemas.openxmlformats.org/presentationml/2006/ole">
            <mc:AlternateContent xmlns:mc="http://schemas.openxmlformats.org/markup-compatibility/2006">
              <mc:Choice xmlns:v="urn:schemas-microsoft-com:vml" Requires="v">
                <p:oleObj spid="_x0000_s4114" name="Document" r:id="rId4" imgW="6172920" imgH="3248640" progId="Word.Document.8">
                  <p:embed/>
                </p:oleObj>
              </mc:Choice>
              <mc:Fallback>
                <p:oleObj name="Document" r:id="rId4" imgW="6172920" imgH="324864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237" y="1371600"/>
                        <a:ext cx="86455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2209800" y="381000"/>
            <a:ext cx="7772400" cy="838200"/>
          </a:xfrm>
        </p:spPr>
        <p:txBody>
          <a:bodyPr/>
          <a:lstStyle/>
          <a:p>
            <a:r>
              <a:rPr lang="en-US" altLang="en-US" b="1" dirty="0" smtClean="0"/>
              <a:t>Graded Indexed Multimode fiber</a:t>
            </a:r>
            <a:endParaRPr lang="en-US" altLang="en-US" b="1" dirty="0" smtClean="0"/>
          </a:p>
        </p:txBody>
      </p:sp>
    </p:spTree>
    <p:extLst>
      <p:ext uri="{BB962C8B-B14F-4D97-AF65-F5344CB8AC3E}">
        <p14:creationId xmlns:p14="http://schemas.microsoft.com/office/powerpoint/2010/main" val="3987774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25533" y="194955"/>
            <a:ext cx="11105408" cy="5135563"/>
          </a:xfrm>
          <a:prstGeom prst="rect">
            <a:avLst/>
          </a:prstGeom>
          <a:noFill/>
          <a:ln w="57150" cmpd="thinThick">
            <a:no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800" b="1" i="1" u="sng" dirty="0">
                <a:solidFill>
                  <a:srgbClr val="FF0066"/>
                </a:solidFill>
              </a:rPr>
              <a:t>Graded index fibers :</a:t>
            </a:r>
            <a:endParaRPr lang="en-US" altLang="en-US" sz="2800" b="1" u="sng" dirty="0">
              <a:solidFill>
                <a:srgbClr val="FF0066"/>
              </a:solidFill>
            </a:endParaRPr>
          </a:p>
          <a:p>
            <a:pPr algn="just">
              <a:lnSpc>
                <a:spcPct val="90000"/>
              </a:lnSpc>
              <a:buFont typeface="Wingdings" panose="05000000000000000000" pitchFamily="2" charset="2"/>
              <a:buChar char="§"/>
            </a:pPr>
            <a:r>
              <a:rPr lang="en-US" altLang="en-US" sz="2400" dirty="0">
                <a:solidFill>
                  <a:srgbClr val="200D57"/>
                </a:solidFill>
                <a:latin typeface="Times" panose="02020603050405020304" pitchFamily="18" charset="0"/>
                <a:cs typeface="Times" panose="02020603050405020304" pitchFamily="18" charset="0"/>
              </a:rPr>
              <a:t>In graded index fiber  the refractive index </a:t>
            </a:r>
            <a:r>
              <a:rPr lang="en-US" altLang="en-US" sz="2400" i="1" dirty="0">
                <a:solidFill>
                  <a:srgbClr val="200D57"/>
                </a:solidFill>
                <a:latin typeface="Times" panose="02020603050405020304" pitchFamily="18" charset="0"/>
                <a:cs typeface="Times" panose="02020603050405020304" pitchFamily="18" charset="0"/>
              </a:rPr>
              <a:t>n</a:t>
            </a:r>
            <a:r>
              <a:rPr lang="en-US" altLang="en-US" sz="2400" dirty="0">
                <a:solidFill>
                  <a:srgbClr val="200D57"/>
                </a:solidFill>
                <a:latin typeface="Times" panose="02020603050405020304" pitchFamily="18" charset="0"/>
                <a:cs typeface="Times" panose="02020603050405020304" pitchFamily="18" charset="0"/>
              </a:rPr>
              <a:t> in the core varies as we move away from the </a:t>
            </a:r>
            <a:r>
              <a:rPr lang="en-US" altLang="en-US" sz="2400" dirty="0" smtClean="0">
                <a:solidFill>
                  <a:srgbClr val="200D57"/>
                </a:solidFill>
                <a:latin typeface="Times" panose="02020603050405020304" pitchFamily="18" charset="0"/>
                <a:cs typeface="Times" panose="02020603050405020304" pitchFamily="18" charset="0"/>
              </a:rPr>
              <a:t>center. </a:t>
            </a:r>
            <a:endParaRPr lang="en-US" altLang="en-US" sz="2400" dirty="0">
              <a:solidFill>
                <a:srgbClr val="200D57"/>
              </a:solidFill>
              <a:latin typeface="Times" panose="02020603050405020304" pitchFamily="18" charset="0"/>
              <a:cs typeface="Times" panose="02020603050405020304" pitchFamily="18" charset="0"/>
            </a:endParaRPr>
          </a:p>
          <a:p>
            <a:pPr algn="just">
              <a:lnSpc>
                <a:spcPct val="90000"/>
              </a:lnSpc>
              <a:buFont typeface="Wingdings" panose="05000000000000000000" pitchFamily="2" charset="2"/>
              <a:buChar char="§"/>
            </a:pPr>
            <a:r>
              <a:rPr lang="en-US" altLang="en-US" sz="2400" dirty="0">
                <a:solidFill>
                  <a:srgbClr val="200D57"/>
                </a:solidFill>
                <a:latin typeface="Times" panose="02020603050405020304" pitchFamily="18" charset="0"/>
                <a:cs typeface="Times" panose="02020603050405020304" pitchFamily="18" charset="0"/>
              </a:rPr>
              <a:t>The refractive index of the core is made to vary in the form of parabolic manner such that the maximum refractive index is present at the </a:t>
            </a:r>
            <a:r>
              <a:rPr lang="en-US" altLang="en-US" sz="2400" dirty="0" err="1">
                <a:solidFill>
                  <a:srgbClr val="200D57"/>
                </a:solidFill>
                <a:latin typeface="Times" panose="02020603050405020304" pitchFamily="18" charset="0"/>
                <a:cs typeface="Times" panose="02020603050405020304" pitchFamily="18" charset="0"/>
              </a:rPr>
              <a:t>centre</a:t>
            </a:r>
            <a:r>
              <a:rPr lang="en-US" altLang="en-US" sz="2400" dirty="0">
                <a:solidFill>
                  <a:srgbClr val="200D57"/>
                </a:solidFill>
                <a:latin typeface="Times" panose="02020603050405020304" pitchFamily="18" charset="0"/>
                <a:cs typeface="Times" panose="02020603050405020304" pitchFamily="18" charset="0"/>
              </a:rPr>
              <a:t> of the core</a:t>
            </a:r>
            <a:r>
              <a:rPr lang="en-US" altLang="en-US" sz="2400" dirty="0" smtClean="0">
                <a:solidFill>
                  <a:srgbClr val="200D57"/>
                </a:solidFill>
                <a:latin typeface="Times" panose="02020603050405020304" pitchFamily="18" charset="0"/>
                <a:cs typeface="Times" panose="02020603050405020304" pitchFamily="18" charset="0"/>
              </a:rPr>
              <a:t>.</a:t>
            </a:r>
          </a:p>
          <a:p>
            <a:pPr>
              <a:lnSpc>
                <a:spcPct val="80000"/>
              </a:lnSpc>
            </a:pPr>
            <a:r>
              <a:rPr lang="en-US" altLang="en-US" sz="2400" dirty="0">
                <a:solidFill>
                  <a:srgbClr val="200D57"/>
                </a:solidFill>
                <a:latin typeface="Times" panose="02020603050405020304" pitchFamily="18" charset="0"/>
                <a:cs typeface="Times" panose="02020603050405020304" pitchFamily="18" charset="0"/>
              </a:rPr>
              <a:t>The light rays will be propagated in the form skew rays (or) helical rays which will not cross the fiber axis at any time and are propagating around the fiber axis in a helical or spiral manner.</a:t>
            </a:r>
          </a:p>
          <a:p>
            <a:pPr>
              <a:lnSpc>
                <a:spcPct val="80000"/>
              </a:lnSpc>
            </a:pPr>
            <a:r>
              <a:rPr lang="en-US" altLang="en-US" sz="2400" dirty="0" smtClean="0">
                <a:solidFill>
                  <a:srgbClr val="200D57"/>
                </a:solidFill>
                <a:latin typeface="Times" panose="02020603050405020304" pitchFamily="18" charset="0"/>
                <a:cs typeface="Times" panose="02020603050405020304" pitchFamily="18" charset="0"/>
              </a:rPr>
              <a:t>The </a:t>
            </a:r>
            <a:r>
              <a:rPr lang="en-US" altLang="en-US" sz="2400" dirty="0">
                <a:solidFill>
                  <a:srgbClr val="200D57"/>
                </a:solidFill>
                <a:latin typeface="Times" panose="02020603050405020304" pitchFamily="18" charset="0"/>
                <a:cs typeface="Times" panose="02020603050405020304" pitchFamily="18" charset="0"/>
              </a:rPr>
              <a:t>effective acceptance angle of the graded-index fiber is somewhat less than that of an equivalent step-index fiber. This makes coupling fiber to the light source more difficult. </a:t>
            </a:r>
          </a:p>
          <a:p>
            <a:pPr>
              <a:lnSpc>
                <a:spcPct val="80000"/>
              </a:lnSpc>
            </a:pPr>
            <a:r>
              <a:rPr lang="en-US" altLang="ja-JP" sz="2400" dirty="0" smtClean="0">
                <a:solidFill>
                  <a:srgbClr val="200D57"/>
                </a:solidFill>
                <a:latin typeface="Times" panose="02020603050405020304" pitchFamily="18" charset="0"/>
                <a:ea typeface="ＭＳ Ｐゴシック" charset="-128"/>
                <a:cs typeface="Times" panose="02020603050405020304" pitchFamily="18" charset="0"/>
              </a:rPr>
              <a:t>The </a:t>
            </a:r>
            <a:r>
              <a:rPr lang="en-US" altLang="ja-JP" sz="2400" dirty="0">
                <a:solidFill>
                  <a:srgbClr val="200D57"/>
                </a:solidFill>
                <a:latin typeface="Times" panose="02020603050405020304" pitchFamily="18" charset="0"/>
                <a:ea typeface="ＭＳ Ｐゴシック" charset="-128"/>
                <a:cs typeface="Times" panose="02020603050405020304" pitchFamily="18" charset="0"/>
              </a:rPr>
              <a:t>number of modes in a graded-index fiber is about half that in a similar step-index </a:t>
            </a:r>
            <a:r>
              <a:rPr lang="en-US" altLang="ja-JP" sz="2400" dirty="0" smtClean="0">
                <a:solidFill>
                  <a:srgbClr val="200D57"/>
                </a:solidFill>
                <a:latin typeface="Times" panose="02020603050405020304" pitchFamily="18" charset="0"/>
                <a:ea typeface="ＭＳ Ｐゴシック" charset="-128"/>
                <a:cs typeface="Times" panose="02020603050405020304" pitchFamily="18" charset="0"/>
              </a:rPr>
              <a:t>fiber</a:t>
            </a:r>
            <a:r>
              <a:rPr lang="en-US" altLang="ja-JP" sz="2400" dirty="0">
                <a:solidFill>
                  <a:srgbClr val="200D57"/>
                </a:solidFill>
                <a:latin typeface="Times" panose="02020603050405020304" pitchFamily="18" charset="0"/>
                <a:ea typeface="ＭＳ Ｐゴシック" charset="-128"/>
                <a:cs typeface="Times" panose="02020603050405020304" pitchFamily="18" charset="0"/>
              </a:rPr>
              <a:t>.</a:t>
            </a:r>
            <a:endParaRPr lang="en-US" altLang="ja-JP" sz="2400" dirty="0" smtClean="0">
              <a:solidFill>
                <a:srgbClr val="200D57"/>
              </a:solidFill>
              <a:latin typeface="Times" panose="02020603050405020304" pitchFamily="18" charset="0"/>
              <a:ea typeface="ＭＳ Ｐゴシック" charset="-128"/>
              <a:cs typeface="Times" panose="02020603050405020304" pitchFamily="18" charset="0"/>
            </a:endParaRPr>
          </a:p>
          <a:p>
            <a:pPr>
              <a:lnSpc>
                <a:spcPct val="80000"/>
              </a:lnSpc>
            </a:pPr>
            <a:r>
              <a:rPr lang="en-US" altLang="ja-JP" sz="2400" dirty="0" smtClean="0">
                <a:solidFill>
                  <a:srgbClr val="200D57"/>
                </a:solidFill>
                <a:latin typeface="Times" panose="02020603050405020304" pitchFamily="18" charset="0"/>
                <a:ea typeface="ＭＳ Ｐゴシック" charset="-128"/>
                <a:cs typeface="Times" panose="02020603050405020304" pitchFamily="18" charset="0"/>
              </a:rPr>
              <a:t>The </a:t>
            </a:r>
            <a:r>
              <a:rPr lang="en-US" altLang="ja-JP" sz="2400" dirty="0">
                <a:solidFill>
                  <a:srgbClr val="200D57"/>
                </a:solidFill>
                <a:latin typeface="Times" panose="02020603050405020304" pitchFamily="18" charset="0"/>
                <a:ea typeface="ＭＳ Ｐゴシック" charset="-128"/>
                <a:cs typeface="Times" panose="02020603050405020304" pitchFamily="18" charset="0"/>
              </a:rPr>
              <a:t>lower the number of modes in the graded-index fiber results in lower dispersion than is found in the step-index fiber. </a:t>
            </a:r>
            <a:endParaRPr lang="en-US" altLang="ja-JP" sz="2400" dirty="0" smtClean="0">
              <a:solidFill>
                <a:srgbClr val="200D57"/>
              </a:solidFill>
              <a:latin typeface="Times" panose="02020603050405020304" pitchFamily="18" charset="0"/>
              <a:ea typeface="ＭＳ Ｐゴシック" charset="-128"/>
              <a:cs typeface="Times" panose="02020603050405020304" pitchFamily="18" charset="0"/>
            </a:endParaRPr>
          </a:p>
          <a:p>
            <a:pPr>
              <a:lnSpc>
                <a:spcPct val="80000"/>
              </a:lnSpc>
            </a:pPr>
            <a:r>
              <a:rPr lang="en-US" altLang="en-US" sz="2400" dirty="0">
                <a:solidFill>
                  <a:srgbClr val="200D57"/>
                </a:solidFill>
                <a:latin typeface="Times" panose="02020603050405020304" pitchFamily="18" charset="0"/>
                <a:cs typeface="Times" panose="02020603050405020304" pitchFamily="18" charset="0"/>
              </a:rPr>
              <a:t>The size of the graded-index fiber is about the same as the step-index fiber. The manufacture of graded-index fiber is more complex. It is more difficult to control the refractive index well enough to produce accurately the variations needed for the desired index profile.</a:t>
            </a:r>
          </a:p>
          <a:p>
            <a:pPr>
              <a:lnSpc>
                <a:spcPct val="80000"/>
              </a:lnSpc>
            </a:pPr>
            <a:endParaRPr lang="en-US" altLang="en-US" sz="2400" dirty="0">
              <a:solidFill>
                <a:srgbClr val="200D57"/>
              </a:solidFill>
              <a:latin typeface="Times" panose="02020603050405020304" pitchFamily="18" charset="0"/>
              <a:cs typeface="Times" panose="02020603050405020304" pitchFamily="18" charset="0"/>
            </a:endParaRPr>
          </a:p>
          <a:p>
            <a:pPr>
              <a:lnSpc>
                <a:spcPct val="80000"/>
              </a:lnSpc>
            </a:pPr>
            <a:endParaRPr lang="en-US" altLang="en-US" sz="2800" dirty="0" smtClean="0">
              <a:solidFill>
                <a:srgbClr val="200D57"/>
              </a:solidFill>
              <a:latin typeface="Times" panose="02020603050405020304" pitchFamily="18" charset="0"/>
              <a:cs typeface="Times" panose="02020603050405020304" pitchFamily="18" charset="0"/>
            </a:endParaRPr>
          </a:p>
          <a:p>
            <a:pPr>
              <a:lnSpc>
                <a:spcPct val="80000"/>
              </a:lnSpc>
            </a:pPr>
            <a:endParaRPr lang="en-US" altLang="en-US" sz="2800" b="1" dirty="0">
              <a:solidFill>
                <a:srgbClr val="200D57"/>
              </a:solidFill>
            </a:endParaRPr>
          </a:p>
          <a:p>
            <a:pPr algn="just">
              <a:lnSpc>
                <a:spcPct val="90000"/>
              </a:lnSpc>
              <a:buFont typeface="Wingdings" panose="05000000000000000000" pitchFamily="2" charset="2"/>
              <a:buChar char="§"/>
            </a:pPr>
            <a:endParaRPr lang="en-US" altLang="en-US" sz="2800" b="1" dirty="0">
              <a:solidFill>
                <a:srgbClr val="200D57"/>
              </a:solidFill>
            </a:endParaRPr>
          </a:p>
          <a:p>
            <a:pPr algn="just">
              <a:lnSpc>
                <a:spcPct val="90000"/>
              </a:lnSpc>
              <a:buFont typeface="Wingdings" panose="05000000000000000000" pitchFamily="2" charset="2"/>
              <a:buChar char="§"/>
            </a:pPr>
            <a:endParaRPr lang="en-US" altLang="en-US" sz="2800" b="1" dirty="0"/>
          </a:p>
        </p:txBody>
      </p:sp>
    </p:spTree>
    <p:extLst>
      <p:ext uri="{BB962C8B-B14F-4D97-AF65-F5344CB8AC3E}">
        <p14:creationId xmlns:p14="http://schemas.microsoft.com/office/powerpoint/2010/main" val="2935840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5350" y="440377"/>
            <a:ext cx="7772400" cy="5755422"/>
          </a:xfrm>
          <a:prstGeom prst="rect">
            <a:avLst/>
          </a:prstGeom>
          <a:noFill/>
        </p:spPr>
        <p:txBody>
          <a:bodyPr wrap="square" rtlCol="0">
            <a:spAutoFit/>
          </a:bodyPr>
          <a:lstStyle/>
          <a:p>
            <a:pPr algn="ctr"/>
            <a:r>
              <a:rPr lang="en-US" sz="3200" b="1" dirty="0">
                <a:solidFill>
                  <a:srgbClr val="C00000"/>
                </a:solidFill>
              </a:rPr>
              <a:t>Graded index multimode (50-200  /100-250)</a:t>
            </a:r>
          </a:p>
          <a:p>
            <a:r>
              <a:rPr lang="en-US" sz="2400" b="1" dirty="0">
                <a:solidFill>
                  <a:srgbClr val="002060"/>
                </a:solidFill>
              </a:rPr>
              <a:t>Characteristics</a:t>
            </a:r>
          </a:p>
          <a:p>
            <a:pPr marL="285750" indent="-285750">
              <a:buFont typeface="Arial" pitchFamily="34" charset="0"/>
              <a:buChar char="•"/>
            </a:pPr>
            <a:r>
              <a:rPr lang="en-US" sz="2400" b="1" dirty="0">
                <a:solidFill>
                  <a:srgbClr val="002060"/>
                </a:solidFill>
              </a:rPr>
              <a:t>High core diameter</a:t>
            </a:r>
          </a:p>
          <a:p>
            <a:r>
              <a:rPr lang="en-US" sz="2400" b="1" dirty="0">
                <a:solidFill>
                  <a:srgbClr val="002060"/>
                </a:solidFill>
              </a:rPr>
              <a:t>62.5/125 micron has been most widely used</a:t>
            </a:r>
          </a:p>
          <a:p>
            <a:pPr lvl="1"/>
            <a:r>
              <a:rPr lang="en-US" sz="2400" b="1" dirty="0">
                <a:solidFill>
                  <a:srgbClr val="002060"/>
                </a:solidFill>
              </a:rPr>
              <a:t>Works well with LEDs, but cannot be used for Gigabit Ethernet</a:t>
            </a:r>
          </a:p>
          <a:p>
            <a:r>
              <a:rPr lang="en-US" sz="2400" b="1" dirty="0">
                <a:solidFill>
                  <a:srgbClr val="002060"/>
                </a:solidFill>
              </a:rPr>
              <a:t>50/125 micron fiber and VSELS are used for faster networks</a:t>
            </a:r>
          </a:p>
          <a:p>
            <a:pPr marL="285750" indent="-285750">
              <a:buFont typeface="Arial" pitchFamily="34" charset="0"/>
              <a:buChar char="•"/>
            </a:pPr>
            <a:r>
              <a:rPr lang="en-US" sz="2400" b="1" dirty="0">
                <a:solidFill>
                  <a:srgbClr val="002060"/>
                </a:solidFill>
              </a:rPr>
              <a:t>Small numerical aperture</a:t>
            </a:r>
          </a:p>
          <a:p>
            <a:pPr marL="285750" indent="-285750">
              <a:buFont typeface="Arial" pitchFamily="34" charset="0"/>
              <a:buChar char="•"/>
            </a:pPr>
            <a:r>
              <a:rPr lang="en-US" sz="2400" b="1" dirty="0">
                <a:solidFill>
                  <a:srgbClr val="002060"/>
                </a:solidFill>
              </a:rPr>
              <a:t>Low attenuation</a:t>
            </a:r>
          </a:p>
          <a:p>
            <a:pPr marL="285750" indent="-285750">
              <a:buFont typeface="Arial" pitchFamily="34" charset="0"/>
              <a:buChar char="•"/>
            </a:pPr>
            <a:r>
              <a:rPr lang="en-US" sz="2400" b="1" dirty="0">
                <a:solidFill>
                  <a:srgbClr val="002060"/>
                </a:solidFill>
              </a:rPr>
              <a:t>Intermediate bandwidth</a:t>
            </a:r>
          </a:p>
          <a:p>
            <a:pPr marL="285750" indent="-285750">
              <a:buFont typeface="Arial" pitchFamily="34" charset="0"/>
              <a:buChar char="•"/>
            </a:pPr>
            <a:r>
              <a:rPr lang="en-US" sz="2400" b="1" dirty="0">
                <a:solidFill>
                  <a:srgbClr val="002060"/>
                </a:solidFill>
              </a:rPr>
              <a:t>Most expensive</a:t>
            </a:r>
          </a:p>
          <a:p>
            <a:pPr marL="285750" indent="-285750">
              <a:buFont typeface="Arial" pitchFamily="34" charset="0"/>
              <a:buChar char="•"/>
            </a:pPr>
            <a:r>
              <a:rPr lang="en-US" sz="2400" b="1" dirty="0">
                <a:solidFill>
                  <a:srgbClr val="002060"/>
                </a:solidFill>
              </a:rPr>
              <a:t>Laser / LED</a:t>
            </a:r>
          </a:p>
          <a:p>
            <a:pPr marL="285750" indent="-285750">
              <a:buFont typeface="Arial" pitchFamily="34" charset="0"/>
              <a:buChar char="•"/>
            </a:pPr>
            <a:r>
              <a:rPr lang="en-US" sz="2400" b="1" dirty="0">
                <a:solidFill>
                  <a:srgbClr val="002060"/>
                </a:solidFill>
              </a:rPr>
              <a:t>Useful for “premises networks” like LANs, security systems, </a:t>
            </a:r>
            <a:r>
              <a:rPr lang="en-US" sz="2400" b="1" dirty="0" err="1">
                <a:solidFill>
                  <a:srgbClr val="002060"/>
                </a:solidFill>
              </a:rPr>
              <a:t>etc</a:t>
            </a:r>
            <a:endParaRPr lang="en-US" sz="2400" b="1" dirty="0">
              <a:solidFill>
                <a:srgbClr val="002060"/>
              </a:solidFill>
            </a:endParaRPr>
          </a:p>
          <a:p>
            <a:endParaRPr lang="en-US" sz="2400" b="1" dirty="0">
              <a:solidFill>
                <a:srgbClr val="002060"/>
              </a:solidFill>
            </a:endParaRPr>
          </a:p>
        </p:txBody>
      </p:sp>
    </p:spTree>
    <p:extLst>
      <p:ext uri="{BB962C8B-B14F-4D97-AF65-F5344CB8AC3E}">
        <p14:creationId xmlns:p14="http://schemas.microsoft.com/office/powerpoint/2010/main" val="4113399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28600"/>
            <a:ext cx="7772400" cy="1143000"/>
          </a:xfrm>
        </p:spPr>
        <p:txBody>
          <a:bodyPr>
            <a:normAutofit/>
          </a:bodyPr>
          <a:lstStyle/>
          <a:p>
            <a:r>
              <a:rPr lang="es-ES" dirty="0" smtClean="0"/>
              <a:t>Single </a:t>
            </a:r>
            <a:r>
              <a:rPr lang="es-ES" dirty="0" err="1" smtClean="0"/>
              <a:t>mode</a:t>
            </a:r>
            <a:r>
              <a:rPr lang="es-ES" dirty="0" smtClean="0"/>
              <a:t> vs. </a:t>
            </a:r>
            <a:r>
              <a:rPr lang="es-ES" dirty="0" err="1" smtClean="0"/>
              <a:t>Multimode</a:t>
            </a:r>
            <a:r>
              <a:rPr lang="es-ES" dirty="0" smtClean="0"/>
              <a:t> </a:t>
            </a:r>
            <a:r>
              <a:rPr lang="es-ES" dirty="0" err="1" smtClean="0"/>
              <a:t>Fibers</a:t>
            </a:r>
            <a:endParaRPr lang="es-V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95400"/>
            <a:ext cx="6781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3 Tabla"/>
          <p:cNvGraphicFramePr>
            <a:graphicFrameLocks noGrp="1"/>
          </p:cNvGraphicFramePr>
          <p:nvPr>
            <p:extLst/>
          </p:nvPr>
        </p:nvGraphicFramePr>
        <p:xfrm>
          <a:off x="1981200" y="3169920"/>
          <a:ext cx="8458200" cy="3535680"/>
        </p:xfrm>
        <a:graphic>
          <a:graphicData uri="http://schemas.openxmlformats.org/drawingml/2006/table">
            <a:tbl>
              <a:tblPr firstRow="1" bandRow="1">
                <a:tableStyleId>{5C22544A-7EE6-4342-B048-85BDC9FD1C3A}</a:tableStyleId>
              </a:tblPr>
              <a:tblGrid>
                <a:gridCol w="4188823">
                  <a:extLst>
                    <a:ext uri="{9D8B030D-6E8A-4147-A177-3AD203B41FA5}">
                      <a16:colId xmlns:a16="http://schemas.microsoft.com/office/drawing/2014/main" val="20000"/>
                    </a:ext>
                  </a:extLst>
                </a:gridCol>
                <a:gridCol w="4269377">
                  <a:extLst>
                    <a:ext uri="{9D8B030D-6E8A-4147-A177-3AD203B41FA5}">
                      <a16:colId xmlns:a16="http://schemas.microsoft.com/office/drawing/2014/main" val="20001"/>
                    </a:ext>
                  </a:extLst>
                </a:gridCol>
              </a:tblGrid>
              <a:tr h="322943">
                <a:tc>
                  <a:txBody>
                    <a:bodyPr/>
                    <a:lstStyle/>
                    <a:p>
                      <a:pPr algn="ctr"/>
                      <a:r>
                        <a:rPr lang="es-ES" sz="2000" dirty="0" smtClean="0"/>
                        <a:t>Single-</a:t>
                      </a:r>
                      <a:r>
                        <a:rPr lang="es-ES" sz="2000" dirty="0" err="1" smtClean="0"/>
                        <a:t>Mode</a:t>
                      </a:r>
                      <a:endParaRPr lang="es-VE" sz="2000" dirty="0"/>
                    </a:p>
                  </a:txBody>
                  <a:tcPr/>
                </a:tc>
                <a:tc>
                  <a:txBody>
                    <a:bodyPr/>
                    <a:lstStyle/>
                    <a:p>
                      <a:pPr algn="ctr"/>
                      <a:r>
                        <a:rPr lang="es-ES" sz="2000" dirty="0" err="1" smtClean="0"/>
                        <a:t>Multimode</a:t>
                      </a:r>
                      <a:endParaRPr lang="es-VE" sz="2000" dirty="0"/>
                    </a:p>
                  </a:txBody>
                  <a:tcPr/>
                </a:tc>
                <a:extLst>
                  <a:ext uri="{0D108BD9-81ED-4DB2-BD59-A6C34878D82A}">
                    <a16:rowId xmlns:a16="http://schemas.microsoft.com/office/drawing/2014/main" val="10000"/>
                  </a:ext>
                </a:extLst>
              </a:tr>
              <a:tr h="370840">
                <a:tc>
                  <a:txBody>
                    <a:bodyPr/>
                    <a:lstStyle/>
                    <a:p>
                      <a:pPr marL="342900" indent="-342900">
                        <a:buFont typeface="Arial" pitchFamily="34" charset="0"/>
                        <a:buChar char="•"/>
                      </a:pPr>
                      <a:r>
                        <a:rPr lang="es-ES" sz="2000" dirty="0" smtClean="0"/>
                        <a:t>Small </a:t>
                      </a:r>
                      <a:r>
                        <a:rPr lang="es-ES" sz="2000" dirty="0" err="1" smtClean="0"/>
                        <a:t>core</a:t>
                      </a:r>
                      <a:r>
                        <a:rPr lang="es-ES" sz="2000" baseline="0" dirty="0" smtClean="0"/>
                        <a:t> </a:t>
                      </a:r>
                    </a:p>
                    <a:p>
                      <a:pPr marL="342900" indent="-342900">
                        <a:buFont typeface="Arial" pitchFamily="34" charset="0"/>
                        <a:buChar char="•"/>
                      </a:pPr>
                      <a:r>
                        <a:rPr lang="es-ES" sz="2000" baseline="0" dirty="0" err="1" smtClean="0"/>
                        <a:t>Less</a:t>
                      </a:r>
                      <a:r>
                        <a:rPr lang="es-ES" sz="2000" baseline="0" dirty="0" smtClean="0"/>
                        <a:t> </a:t>
                      </a:r>
                      <a:r>
                        <a:rPr lang="es-ES" sz="2000" baseline="0" dirty="0" err="1" smtClean="0"/>
                        <a:t>dispersion</a:t>
                      </a:r>
                      <a:r>
                        <a:rPr lang="es-ES" sz="2000" baseline="0" dirty="0" smtClean="0"/>
                        <a:t> </a:t>
                      </a:r>
                    </a:p>
                    <a:p>
                      <a:pPr marL="342900" indent="-342900">
                        <a:buFont typeface="Arial" pitchFamily="34" charset="0"/>
                        <a:buChar char="•"/>
                      </a:pPr>
                      <a:r>
                        <a:rPr lang="es-ES" sz="2000" baseline="0" dirty="0" err="1" smtClean="0"/>
                        <a:t>Carry</a:t>
                      </a:r>
                      <a:r>
                        <a:rPr lang="es-ES" sz="2000" baseline="0" dirty="0" smtClean="0"/>
                        <a:t> a single </a:t>
                      </a:r>
                      <a:r>
                        <a:rPr lang="es-ES" sz="2000" baseline="0" dirty="0" err="1" smtClean="0"/>
                        <a:t>ray</a:t>
                      </a:r>
                      <a:r>
                        <a:rPr lang="es-ES" sz="2000" baseline="0" dirty="0" smtClean="0"/>
                        <a:t> of light, </a:t>
                      </a:r>
                      <a:r>
                        <a:rPr lang="es-ES" sz="2000" baseline="0" dirty="0" err="1" smtClean="0"/>
                        <a:t>usually</a:t>
                      </a:r>
                      <a:r>
                        <a:rPr lang="es-ES" sz="2000" baseline="0" dirty="0" smtClean="0"/>
                        <a:t> </a:t>
                      </a:r>
                      <a:r>
                        <a:rPr lang="es-ES" sz="2000" baseline="0" dirty="0" err="1" smtClean="0"/>
                        <a:t>generated</a:t>
                      </a:r>
                      <a:r>
                        <a:rPr lang="es-ES" sz="2000" baseline="0" dirty="0" smtClean="0"/>
                        <a:t> </a:t>
                      </a:r>
                      <a:r>
                        <a:rPr lang="es-ES" sz="2000" baseline="0" dirty="0" err="1" smtClean="0"/>
                        <a:t>from</a:t>
                      </a:r>
                      <a:r>
                        <a:rPr lang="es-ES" sz="2000" baseline="0" dirty="0" smtClean="0"/>
                        <a:t> a laser.</a:t>
                      </a:r>
                    </a:p>
                    <a:p>
                      <a:pPr marL="342900" indent="-342900">
                        <a:buFont typeface="Arial" pitchFamily="34" charset="0"/>
                        <a:buChar char="•"/>
                      </a:pPr>
                      <a:r>
                        <a:rPr lang="es-ES" sz="2000" baseline="0" dirty="0" err="1" smtClean="0"/>
                        <a:t>Employ</a:t>
                      </a:r>
                      <a:r>
                        <a:rPr lang="es-ES" sz="2000" baseline="0" dirty="0" smtClean="0"/>
                        <a:t> </a:t>
                      </a:r>
                      <a:r>
                        <a:rPr lang="es-ES" sz="2000" baseline="0" dirty="0" err="1" smtClean="0"/>
                        <a:t>for</a:t>
                      </a:r>
                      <a:r>
                        <a:rPr lang="es-ES" sz="2000" baseline="0" dirty="0" smtClean="0"/>
                        <a:t> </a:t>
                      </a:r>
                      <a:r>
                        <a:rPr lang="es-ES" sz="2000" baseline="0" dirty="0" err="1" smtClean="0"/>
                        <a:t>long</a:t>
                      </a:r>
                      <a:r>
                        <a:rPr lang="es-ES" sz="2000" baseline="0" dirty="0" smtClean="0"/>
                        <a:t> </a:t>
                      </a:r>
                      <a:r>
                        <a:rPr lang="es-ES" sz="2000" baseline="0" dirty="0" err="1" smtClean="0"/>
                        <a:t>distance</a:t>
                      </a:r>
                      <a:r>
                        <a:rPr lang="es-ES" sz="2000" baseline="0" dirty="0" smtClean="0"/>
                        <a:t> </a:t>
                      </a:r>
                      <a:r>
                        <a:rPr lang="es-ES" sz="2000" baseline="0" dirty="0" err="1" smtClean="0"/>
                        <a:t>applications</a:t>
                      </a:r>
                      <a:r>
                        <a:rPr lang="es-ES" sz="2000" baseline="0" dirty="0" smtClean="0"/>
                        <a:t> (100Km)</a:t>
                      </a:r>
                    </a:p>
                    <a:p>
                      <a:pPr marL="342900" indent="-342900">
                        <a:buFont typeface="Arial" pitchFamily="34" charset="0"/>
                        <a:buChar char="•"/>
                      </a:pPr>
                      <a:r>
                        <a:rPr lang="es-ES" sz="2000" baseline="0" dirty="0" smtClean="0"/>
                        <a:t>Uses as </a:t>
                      </a:r>
                      <a:r>
                        <a:rPr lang="es-ES" sz="2000" baseline="0" dirty="0" err="1" smtClean="0"/>
                        <a:t>Backbone</a:t>
                      </a:r>
                      <a:r>
                        <a:rPr lang="es-ES" sz="2000" baseline="0" dirty="0" smtClean="0"/>
                        <a:t> and </a:t>
                      </a:r>
                      <a:r>
                        <a:rPr lang="es-ES" sz="2000" baseline="0" dirty="0" err="1" smtClean="0"/>
                        <a:t>distances</a:t>
                      </a:r>
                      <a:r>
                        <a:rPr lang="es-ES" sz="2000" baseline="0" dirty="0" smtClean="0"/>
                        <a:t> of </a:t>
                      </a:r>
                      <a:r>
                        <a:rPr lang="es-ES" sz="2000" baseline="0" dirty="0" err="1" smtClean="0"/>
                        <a:t>several</a:t>
                      </a:r>
                      <a:r>
                        <a:rPr lang="es-ES" sz="2000" baseline="0" dirty="0" smtClean="0"/>
                        <a:t> </a:t>
                      </a:r>
                      <a:r>
                        <a:rPr lang="es-ES" sz="2000" baseline="0" dirty="0" err="1" smtClean="0"/>
                        <a:t>thousands</a:t>
                      </a:r>
                      <a:r>
                        <a:rPr lang="es-ES" sz="2000" baseline="0" dirty="0" smtClean="0"/>
                        <a:t> </a:t>
                      </a:r>
                      <a:r>
                        <a:rPr lang="es-ES" sz="2000" baseline="0" dirty="0" err="1" smtClean="0"/>
                        <a:t>meters</a:t>
                      </a:r>
                      <a:r>
                        <a:rPr lang="es-ES" sz="2000" baseline="0" dirty="0" smtClean="0"/>
                        <a:t>. </a:t>
                      </a:r>
                      <a:endParaRPr lang="es-VE" sz="2000" dirty="0"/>
                    </a:p>
                  </a:txBody>
                  <a:tcPr/>
                </a:tc>
                <a:tc>
                  <a:txBody>
                    <a:bodyPr/>
                    <a:lstStyle/>
                    <a:p>
                      <a:pPr marL="342900" indent="-342900">
                        <a:buFont typeface="Arial" pitchFamily="34" charset="0"/>
                        <a:buChar char="•"/>
                      </a:pPr>
                      <a:r>
                        <a:rPr lang="es-ES" sz="2000" dirty="0" err="1" smtClean="0"/>
                        <a:t>Larger</a:t>
                      </a:r>
                      <a:r>
                        <a:rPr lang="es-ES" sz="2000" baseline="0" dirty="0" smtClean="0"/>
                        <a:t> </a:t>
                      </a:r>
                      <a:r>
                        <a:rPr lang="es-ES" sz="2000" baseline="0" dirty="0" err="1" smtClean="0"/>
                        <a:t>core</a:t>
                      </a:r>
                      <a:r>
                        <a:rPr lang="es-ES" sz="2000" baseline="0" dirty="0" smtClean="0"/>
                        <a:t> </a:t>
                      </a:r>
                      <a:r>
                        <a:rPr lang="es-ES" sz="2000" baseline="0" dirty="0" err="1" smtClean="0"/>
                        <a:t>than</a:t>
                      </a:r>
                      <a:r>
                        <a:rPr lang="es-ES" sz="2000" baseline="0" dirty="0" smtClean="0"/>
                        <a:t> single </a:t>
                      </a:r>
                      <a:r>
                        <a:rPr lang="es-ES" sz="2000" baseline="0" dirty="0" err="1" smtClean="0"/>
                        <a:t>mode</a:t>
                      </a:r>
                      <a:r>
                        <a:rPr lang="es-ES" sz="2000" baseline="0" dirty="0" smtClean="0"/>
                        <a:t> cable.</a:t>
                      </a:r>
                    </a:p>
                    <a:p>
                      <a:pPr marL="342900" indent="-342900">
                        <a:buFont typeface="Arial" pitchFamily="34" charset="0"/>
                        <a:buChar char="•"/>
                      </a:pPr>
                      <a:r>
                        <a:rPr lang="es-ES" sz="2000" baseline="0" dirty="0" err="1" smtClean="0"/>
                        <a:t>Allows</a:t>
                      </a:r>
                      <a:r>
                        <a:rPr lang="es-ES" sz="2000" baseline="0" dirty="0" smtClean="0"/>
                        <a:t> </a:t>
                      </a:r>
                      <a:r>
                        <a:rPr lang="es-ES" sz="2000" baseline="0" dirty="0" err="1" smtClean="0"/>
                        <a:t>greater</a:t>
                      </a:r>
                      <a:r>
                        <a:rPr lang="es-ES" sz="2000" baseline="0" dirty="0" smtClean="0"/>
                        <a:t>  </a:t>
                      </a:r>
                      <a:r>
                        <a:rPr lang="es-ES" sz="2000" baseline="0" dirty="0" err="1" smtClean="0"/>
                        <a:t>dispersion</a:t>
                      </a:r>
                      <a:r>
                        <a:rPr lang="es-ES" sz="2000" baseline="0" dirty="0" smtClean="0"/>
                        <a:t> and </a:t>
                      </a:r>
                      <a:r>
                        <a:rPr lang="es-ES" sz="2000" baseline="0" dirty="0" err="1" smtClean="0"/>
                        <a:t>therefore</a:t>
                      </a:r>
                      <a:r>
                        <a:rPr lang="es-ES" sz="2000" baseline="0" dirty="0" smtClean="0"/>
                        <a:t>, </a:t>
                      </a:r>
                      <a:r>
                        <a:rPr lang="es-ES" sz="2000" baseline="0" dirty="0" err="1" smtClean="0"/>
                        <a:t>loss</a:t>
                      </a:r>
                      <a:r>
                        <a:rPr lang="es-ES" sz="2000" baseline="0" dirty="0" smtClean="0"/>
                        <a:t> of </a:t>
                      </a:r>
                      <a:r>
                        <a:rPr lang="es-ES" sz="2000" baseline="0" dirty="0" err="1" smtClean="0"/>
                        <a:t>signal</a:t>
                      </a:r>
                      <a:r>
                        <a:rPr lang="es-ES" sz="2000" baseline="0" dirty="0" smtClean="0"/>
                        <a:t>. </a:t>
                      </a:r>
                    </a:p>
                    <a:p>
                      <a:pPr marL="342900" indent="-342900">
                        <a:buFont typeface="Arial" pitchFamily="34" charset="0"/>
                        <a:buChar char="•"/>
                      </a:pPr>
                      <a:r>
                        <a:rPr lang="es-ES" sz="2000" baseline="0" dirty="0" err="1" smtClean="0"/>
                        <a:t>Used</a:t>
                      </a:r>
                      <a:r>
                        <a:rPr lang="es-ES" sz="2000" baseline="0" dirty="0" smtClean="0"/>
                        <a:t> </a:t>
                      </a:r>
                      <a:r>
                        <a:rPr lang="es-ES" sz="2000" baseline="0" dirty="0" err="1" smtClean="0"/>
                        <a:t>for</a:t>
                      </a:r>
                      <a:r>
                        <a:rPr lang="es-ES" sz="2000" baseline="0" dirty="0" smtClean="0"/>
                        <a:t> </a:t>
                      </a:r>
                      <a:r>
                        <a:rPr lang="es-ES" sz="2000" baseline="0" dirty="0" err="1" smtClean="0"/>
                        <a:t>shorter</a:t>
                      </a:r>
                      <a:r>
                        <a:rPr lang="es-ES" sz="2000" baseline="0" dirty="0" smtClean="0"/>
                        <a:t> </a:t>
                      </a:r>
                      <a:r>
                        <a:rPr lang="es-ES" sz="2000" baseline="0" dirty="0" err="1" smtClean="0"/>
                        <a:t>distance</a:t>
                      </a:r>
                      <a:r>
                        <a:rPr lang="es-ES" sz="2000" baseline="0" dirty="0" smtClean="0"/>
                        <a:t> </a:t>
                      </a:r>
                      <a:r>
                        <a:rPr lang="es-ES" sz="2000" baseline="0" dirty="0" err="1" smtClean="0"/>
                        <a:t>application</a:t>
                      </a:r>
                      <a:r>
                        <a:rPr lang="es-ES" sz="2000" baseline="0" dirty="0" smtClean="0"/>
                        <a:t>, </a:t>
                      </a:r>
                      <a:r>
                        <a:rPr lang="es-ES" sz="2000" baseline="0" dirty="0" err="1" smtClean="0"/>
                        <a:t>but</a:t>
                      </a:r>
                      <a:r>
                        <a:rPr lang="es-ES" sz="2000" baseline="0" dirty="0" smtClean="0"/>
                        <a:t> </a:t>
                      </a:r>
                      <a:r>
                        <a:rPr lang="es-ES" sz="2000" baseline="0" dirty="0" err="1" smtClean="0"/>
                        <a:t>shorter</a:t>
                      </a:r>
                      <a:r>
                        <a:rPr lang="es-ES" sz="2000" baseline="0" dirty="0" smtClean="0"/>
                        <a:t> </a:t>
                      </a:r>
                      <a:r>
                        <a:rPr lang="es-ES" sz="2000" baseline="0" dirty="0" err="1" smtClean="0"/>
                        <a:t>than</a:t>
                      </a:r>
                      <a:r>
                        <a:rPr lang="es-ES" sz="2000" baseline="0" dirty="0" smtClean="0"/>
                        <a:t> single-</a:t>
                      </a:r>
                      <a:r>
                        <a:rPr lang="es-ES" sz="2000" baseline="0" dirty="0" err="1" smtClean="0"/>
                        <a:t>mode</a:t>
                      </a:r>
                      <a:r>
                        <a:rPr lang="es-ES" sz="2000" baseline="0" dirty="0" smtClean="0"/>
                        <a:t> (up </a:t>
                      </a:r>
                      <a:r>
                        <a:rPr lang="es-ES" sz="2000" baseline="0" dirty="0" err="1" smtClean="0"/>
                        <a:t>to</a:t>
                      </a:r>
                      <a:r>
                        <a:rPr lang="es-ES" sz="2000" baseline="0" dirty="0" smtClean="0"/>
                        <a:t> 2Km)</a:t>
                      </a:r>
                    </a:p>
                    <a:p>
                      <a:pPr marL="342900" indent="-342900">
                        <a:buFont typeface="Arial" pitchFamily="34" charset="0"/>
                        <a:buChar char="•"/>
                      </a:pPr>
                      <a:r>
                        <a:rPr lang="es-ES" sz="2000" baseline="0" dirty="0" err="1" smtClean="0"/>
                        <a:t>It</a:t>
                      </a:r>
                      <a:r>
                        <a:rPr lang="es-ES" sz="2000" baseline="0" dirty="0" smtClean="0"/>
                        <a:t> uses LED </a:t>
                      </a:r>
                      <a:r>
                        <a:rPr lang="es-ES" sz="2000" baseline="0" dirty="0" err="1" smtClean="0"/>
                        <a:t>source</a:t>
                      </a:r>
                      <a:r>
                        <a:rPr lang="es-ES" sz="2000" baseline="0" dirty="0" smtClean="0"/>
                        <a:t> </a:t>
                      </a:r>
                      <a:r>
                        <a:rPr lang="es-ES" sz="2000" baseline="0" dirty="0" err="1" smtClean="0"/>
                        <a:t>that</a:t>
                      </a:r>
                      <a:r>
                        <a:rPr lang="es-ES" sz="2000" baseline="0" dirty="0" smtClean="0"/>
                        <a:t> </a:t>
                      </a:r>
                      <a:r>
                        <a:rPr lang="es-ES" sz="2000" baseline="0" dirty="0" err="1" smtClean="0"/>
                        <a:t>generates</a:t>
                      </a:r>
                      <a:r>
                        <a:rPr lang="es-ES" sz="2000" baseline="0" dirty="0" smtClean="0"/>
                        <a:t> </a:t>
                      </a:r>
                      <a:r>
                        <a:rPr lang="es-ES" sz="2000" baseline="0" dirty="0" err="1" smtClean="0"/>
                        <a:t>differtes</a:t>
                      </a:r>
                      <a:r>
                        <a:rPr lang="es-ES" sz="2000" baseline="0" dirty="0" smtClean="0"/>
                        <a:t> </a:t>
                      </a:r>
                      <a:r>
                        <a:rPr lang="es-ES" sz="2000" baseline="0" dirty="0" err="1" smtClean="0"/>
                        <a:t>angles</a:t>
                      </a:r>
                      <a:r>
                        <a:rPr lang="es-ES" sz="2000" baseline="0" dirty="0" smtClean="0"/>
                        <a:t> </a:t>
                      </a:r>
                      <a:r>
                        <a:rPr lang="es-ES" sz="2000" baseline="0" dirty="0" err="1" smtClean="0"/>
                        <a:t>along</a:t>
                      </a:r>
                      <a:r>
                        <a:rPr lang="es-ES" sz="2000" baseline="0" dirty="0" smtClean="0"/>
                        <a:t> cable. </a:t>
                      </a:r>
                    </a:p>
                    <a:p>
                      <a:pPr marL="342900" indent="-342900">
                        <a:buFont typeface="Arial" pitchFamily="34" charset="0"/>
                        <a:buChar char="•"/>
                      </a:pPr>
                      <a:r>
                        <a:rPr lang="es-ES" sz="2000" baseline="0" dirty="0" err="1" smtClean="0"/>
                        <a:t>Often</a:t>
                      </a:r>
                      <a:r>
                        <a:rPr lang="es-ES" sz="2000" baseline="0" dirty="0" smtClean="0"/>
                        <a:t> uses in </a:t>
                      </a:r>
                      <a:r>
                        <a:rPr lang="es-ES" sz="2000" baseline="0" dirty="0" err="1" smtClean="0"/>
                        <a:t>LANs</a:t>
                      </a:r>
                      <a:r>
                        <a:rPr lang="es-ES" sz="2000" baseline="0" dirty="0" smtClean="0"/>
                        <a:t> </a:t>
                      </a:r>
                      <a:r>
                        <a:rPr lang="es-ES" sz="2000" baseline="0" dirty="0" err="1" smtClean="0"/>
                        <a:t>or</a:t>
                      </a:r>
                      <a:r>
                        <a:rPr lang="es-ES" sz="2000" baseline="0" dirty="0" smtClean="0"/>
                        <a:t> </a:t>
                      </a:r>
                      <a:r>
                        <a:rPr lang="es-ES" sz="2000" baseline="0" dirty="0" err="1" smtClean="0"/>
                        <a:t>small</a:t>
                      </a:r>
                      <a:r>
                        <a:rPr lang="es-ES" sz="2000" baseline="0" dirty="0" smtClean="0"/>
                        <a:t> </a:t>
                      </a:r>
                      <a:r>
                        <a:rPr lang="es-ES" sz="2000" baseline="0" dirty="0" err="1" smtClean="0"/>
                        <a:t>distances</a:t>
                      </a:r>
                      <a:r>
                        <a:rPr lang="es-ES" sz="2000" baseline="0" dirty="0" smtClean="0"/>
                        <a:t> </a:t>
                      </a:r>
                      <a:r>
                        <a:rPr lang="es-ES" sz="2000" baseline="0" dirty="0" err="1" smtClean="0"/>
                        <a:t>such</a:t>
                      </a:r>
                      <a:r>
                        <a:rPr lang="es-ES" sz="2000" baseline="0" dirty="0" smtClean="0"/>
                        <a:t> as campus </a:t>
                      </a:r>
                      <a:r>
                        <a:rPr lang="es-ES" sz="2000" baseline="0" dirty="0" err="1" smtClean="0"/>
                        <a:t>networks</a:t>
                      </a:r>
                      <a:r>
                        <a:rPr lang="es-ES" sz="2000" baseline="0" dirty="0" smtClean="0"/>
                        <a:t>. </a:t>
                      </a:r>
                      <a:endParaRPr lang="es-VE"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7397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 Single-mode step-index Fiber</a:t>
            </a:r>
          </a:p>
        </p:txBody>
      </p:sp>
      <p:sp>
        <p:nvSpPr>
          <p:cNvPr id="25603" name="Rectangle 3"/>
          <p:cNvSpPr>
            <a:spLocks noGrp="1" noChangeArrowheads="1"/>
          </p:cNvSpPr>
          <p:nvPr>
            <p:ph type="body" idx="1"/>
          </p:nvPr>
        </p:nvSpPr>
        <p:spPr>
          <a:xfrm>
            <a:off x="1981201" y="1676400"/>
            <a:ext cx="8131175" cy="4876800"/>
          </a:xfrm>
        </p:spPr>
        <p:txBody>
          <a:bodyPr/>
          <a:lstStyle/>
          <a:p>
            <a:pPr marL="609600" indent="-609600">
              <a:buNone/>
            </a:pPr>
            <a:r>
              <a:rPr lang="en-US" altLang="en-US" dirty="0"/>
              <a:t>Advantages:</a:t>
            </a:r>
          </a:p>
          <a:p>
            <a:pPr marL="609600" indent="-609600"/>
            <a:r>
              <a:rPr lang="en-US" altLang="en-US" sz="1900" dirty="0"/>
              <a:t>Minimum </a:t>
            </a:r>
            <a:r>
              <a:rPr lang="en-US" altLang="en-US" sz="1900" dirty="0">
                <a:solidFill>
                  <a:srgbClr val="FF3300"/>
                </a:solidFill>
              </a:rPr>
              <a:t>dispersion</a:t>
            </a:r>
            <a:r>
              <a:rPr lang="en-US" altLang="en-US" sz="1900" dirty="0"/>
              <a:t>: all rays take same path, same time to travel down the cable. A pulse can be reproduced at the receiver very accurately.</a:t>
            </a:r>
          </a:p>
          <a:p>
            <a:pPr marL="609600" indent="-609600"/>
            <a:r>
              <a:rPr lang="en-US" altLang="en-US" sz="1900" dirty="0"/>
              <a:t>Less </a:t>
            </a:r>
            <a:r>
              <a:rPr lang="en-US" altLang="en-US" sz="1900" dirty="0">
                <a:solidFill>
                  <a:srgbClr val="FF3300"/>
                </a:solidFill>
              </a:rPr>
              <a:t>attenuation</a:t>
            </a:r>
            <a:r>
              <a:rPr lang="en-US" altLang="en-US" sz="1900" dirty="0"/>
              <a:t>, can run over longer distance without repeaters.</a:t>
            </a:r>
          </a:p>
          <a:p>
            <a:pPr marL="609600" indent="-609600"/>
            <a:r>
              <a:rPr lang="en-US" altLang="en-US" sz="1900" dirty="0"/>
              <a:t>Larger </a:t>
            </a:r>
            <a:r>
              <a:rPr lang="en-US" altLang="en-US" sz="1900" dirty="0">
                <a:solidFill>
                  <a:srgbClr val="FF3300"/>
                </a:solidFill>
              </a:rPr>
              <a:t>bandwidth</a:t>
            </a:r>
            <a:r>
              <a:rPr lang="en-US" altLang="en-US" sz="1900" dirty="0"/>
              <a:t> and higher information rate</a:t>
            </a:r>
          </a:p>
          <a:p>
            <a:pPr marL="609600" indent="-609600">
              <a:buNone/>
            </a:pPr>
            <a:r>
              <a:rPr lang="en-US" altLang="en-US" dirty="0"/>
              <a:t>Disadvantages:</a:t>
            </a:r>
          </a:p>
          <a:p>
            <a:pPr marL="609600" indent="-609600"/>
            <a:r>
              <a:rPr lang="en-US" altLang="en-US" sz="1900" dirty="0"/>
              <a:t>Difficult to couple light in and out of the tiny core</a:t>
            </a:r>
          </a:p>
          <a:p>
            <a:pPr marL="609600" indent="-609600"/>
            <a:r>
              <a:rPr lang="en-US" altLang="en-US" sz="1900" dirty="0"/>
              <a:t>Highly </a:t>
            </a:r>
            <a:r>
              <a:rPr lang="en-US" altLang="en-US" sz="1900" dirty="0">
                <a:solidFill>
                  <a:srgbClr val="FF0000"/>
                </a:solidFill>
              </a:rPr>
              <a:t>directive</a:t>
            </a:r>
            <a:r>
              <a:rPr lang="en-US" altLang="en-US" sz="1900" dirty="0"/>
              <a:t> light source (laser) is required</a:t>
            </a:r>
          </a:p>
          <a:p>
            <a:pPr marL="609600" indent="-609600"/>
            <a:r>
              <a:rPr lang="en-US" altLang="en-US" sz="1900" dirty="0"/>
              <a:t>Interfacing modules are more expensive</a:t>
            </a:r>
          </a:p>
        </p:txBody>
      </p:sp>
    </p:spTree>
    <p:extLst>
      <p:ext uri="{BB962C8B-B14F-4D97-AF65-F5344CB8AC3E}">
        <p14:creationId xmlns:p14="http://schemas.microsoft.com/office/powerpoint/2010/main" val="195135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Multi Mode</a:t>
            </a:r>
          </a:p>
        </p:txBody>
      </p:sp>
      <p:sp>
        <p:nvSpPr>
          <p:cNvPr id="26627" name="Rectangle 3"/>
          <p:cNvSpPr>
            <a:spLocks noGrp="1" noChangeArrowheads="1"/>
          </p:cNvSpPr>
          <p:nvPr>
            <p:ph type="body" idx="1"/>
          </p:nvPr>
        </p:nvSpPr>
        <p:spPr>
          <a:xfrm>
            <a:off x="2090738" y="1752600"/>
            <a:ext cx="8348662" cy="4267200"/>
          </a:xfrm>
        </p:spPr>
        <p:txBody>
          <a:bodyPr/>
          <a:lstStyle/>
          <a:p>
            <a:pPr eaLnBrk="1" hangingPunct="1"/>
            <a:r>
              <a:rPr lang="en-US" altLang="en-US" smtClean="0"/>
              <a:t>Multimode step-index Fibers:</a:t>
            </a:r>
          </a:p>
          <a:p>
            <a:pPr lvl="1" eaLnBrk="1" hangingPunct="1"/>
            <a:r>
              <a:rPr lang="en-US" altLang="en-US" smtClean="0"/>
              <a:t>inexpensive</a:t>
            </a:r>
          </a:p>
          <a:p>
            <a:pPr lvl="1" eaLnBrk="1" hangingPunct="1"/>
            <a:r>
              <a:rPr lang="en-US" altLang="en-US" smtClean="0"/>
              <a:t>easy to couple light into Fiber</a:t>
            </a:r>
          </a:p>
          <a:p>
            <a:pPr lvl="1" eaLnBrk="1" hangingPunct="1"/>
            <a:r>
              <a:rPr lang="en-US" altLang="en-US" smtClean="0"/>
              <a:t>result in higher signal distortion</a:t>
            </a:r>
          </a:p>
          <a:p>
            <a:pPr lvl="1" eaLnBrk="1" hangingPunct="1"/>
            <a:r>
              <a:rPr lang="en-US" altLang="en-US" smtClean="0"/>
              <a:t>lower TX rate</a:t>
            </a:r>
          </a:p>
          <a:p>
            <a:pPr eaLnBrk="1" hangingPunct="1"/>
            <a:r>
              <a:rPr lang="en-US" altLang="en-US" smtClean="0"/>
              <a:t>Multimode graded-index Fiber:</a:t>
            </a:r>
          </a:p>
          <a:p>
            <a:pPr lvl="1" eaLnBrk="1" hangingPunct="1"/>
            <a:r>
              <a:rPr lang="en-US" altLang="en-US" smtClean="0"/>
              <a:t>intermediate between the other two types of Fibers</a:t>
            </a:r>
          </a:p>
          <a:p>
            <a:pPr eaLnBrk="1" hangingPunct="1"/>
            <a:endParaRPr lang="en-US" altLang="en-US" smtClean="0"/>
          </a:p>
        </p:txBody>
      </p:sp>
    </p:spTree>
    <p:extLst>
      <p:ext uri="{BB962C8B-B14F-4D97-AF65-F5344CB8AC3E}">
        <p14:creationId xmlns:p14="http://schemas.microsoft.com/office/powerpoint/2010/main" val="217760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228600"/>
            <a:ext cx="77724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en-US" dirty="0">
              <a:solidFill>
                <a:srgbClr val="00B050"/>
              </a:solidFill>
            </a:endParaRPr>
          </a:p>
        </p:txBody>
      </p:sp>
      <p:sp>
        <p:nvSpPr>
          <p:cNvPr id="3" name="Rectangle 3"/>
          <p:cNvSpPr txBox="1">
            <a:spLocks noChangeArrowheads="1"/>
          </p:cNvSpPr>
          <p:nvPr/>
        </p:nvSpPr>
        <p:spPr>
          <a:xfrm>
            <a:off x="1524000" y="1219200"/>
            <a:ext cx="9144000" cy="1905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 In </a:t>
            </a:r>
            <a:r>
              <a:rPr lang="en-US" altLang="en-US" sz="2800" b="1" i="1" dirty="0"/>
              <a:t>Step-index</a:t>
            </a:r>
            <a:r>
              <a:rPr lang="en-US" altLang="en-US" sz="2800" b="1" dirty="0"/>
              <a:t> </a:t>
            </a:r>
            <a:r>
              <a:rPr lang="en-US" altLang="en-US" sz="2800" dirty="0"/>
              <a:t>fibers  index of refraction changes radically between the core and the cladding</a:t>
            </a:r>
          </a:p>
          <a:p>
            <a:r>
              <a:rPr lang="en-US" altLang="en-US" sz="2800" b="1" i="1" dirty="0"/>
              <a:t>Graded-index</a:t>
            </a:r>
            <a:r>
              <a:rPr lang="en-US" altLang="en-US" sz="2800" dirty="0"/>
              <a:t> fiber is a compromise multimode fiber, but the index of refraction gradually decreases away from the center of the core</a:t>
            </a:r>
          </a:p>
          <a:p>
            <a:r>
              <a:rPr lang="en-US" altLang="en-US" sz="2800" dirty="0"/>
              <a:t>Graded-index fiber has less dispersion than a multimode step-index fiber</a:t>
            </a:r>
            <a:endParaRPr lang="en-US" altLang="en-US" sz="2800" dirty="0"/>
          </a:p>
        </p:txBody>
      </p:sp>
      <p:pic>
        <p:nvPicPr>
          <p:cNvPr id="4" name="Picture 5" descr="240_00EC.jpg                                                   000AE472Macintosh HD                   ABA78158:"/>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4191000" y="4343400"/>
            <a:ext cx="3962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879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7922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154"/>
            <a:ext cx="9166330" cy="5746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757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4" y="1096281"/>
            <a:ext cx="10319657" cy="5576661"/>
          </a:xfrm>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The angle of refraction at the interface between two media is governed by Snell’s law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When a ray of light travel from a high to a low refractive index material, it will move away from the normal. i.e. the angle of incidence is smaller than the angle of refracted ray.</a:t>
            </a:r>
          </a:p>
          <a:p>
            <a:pPr marL="0" indent="0">
              <a:buNone/>
            </a:pPr>
            <a:r>
              <a:rPr lang="en-US" dirty="0" smtClean="0">
                <a:latin typeface="Times New Roman" panose="02020603050405020304" pitchFamily="18" charset="0"/>
                <a:cs typeface="Times New Roman" panose="02020603050405020304" pitchFamily="18" charset="0"/>
              </a:rPr>
              <a:t> The reverse is true for rays travelling from low to high index material. The relation between the incident and refracted angles are related in terms of propagation velocities in the media as SNELL’S LAW</a:t>
            </a:r>
          </a:p>
          <a:p>
            <a:pPr marL="0" indent="0">
              <a:buNone/>
            </a:pPr>
            <a:endParaRPr lang="en-US" dirty="0" smtClean="0"/>
          </a:p>
          <a:p>
            <a:endParaRPr lang="en-US" dirty="0"/>
          </a:p>
        </p:txBody>
      </p:sp>
      <p:pic>
        <p:nvPicPr>
          <p:cNvPr id="13" name="Picture 12" descr="Image result for total internal reflection"/>
          <p:cNvPicPr/>
          <p:nvPr/>
        </p:nvPicPr>
        <p:blipFill>
          <a:blip r:embed="rId2">
            <a:extLst>
              <a:ext uri="{28A0092B-C50C-407E-A947-70E740481C1C}">
                <a14:useLocalDpi xmlns:a14="http://schemas.microsoft.com/office/drawing/2010/main" val="0"/>
              </a:ext>
            </a:extLst>
          </a:blip>
          <a:srcRect/>
          <a:stretch>
            <a:fillRect/>
          </a:stretch>
        </p:blipFill>
        <p:spPr bwMode="auto">
          <a:xfrm>
            <a:off x="1714318" y="2087292"/>
            <a:ext cx="7494995" cy="2609213"/>
          </a:xfrm>
          <a:prstGeom prst="rect">
            <a:avLst/>
          </a:prstGeom>
          <a:noFill/>
          <a:ln>
            <a:noFill/>
          </a:ln>
        </p:spPr>
      </p:pic>
      <p:sp>
        <p:nvSpPr>
          <p:cNvPr id="10" name="TextBox 9"/>
          <p:cNvSpPr txBox="1"/>
          <p:nvPr/>
        </p:nvSpPr>
        <p:spPr>
          <a:xfrm>
            <a:off x="653144" y="449950"/>
            <a:ext cx="8490658" cy="738664"/>
          </a:xfrm>
          <a:prstGeom prst="rect">
            <a:avLst/>
          </a:prstGeom>
          <a:noFill/>
        </p:spPr>
        <p:txBody>
          <a:bodyPr wrap="non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Optical fibers work on the principle of total internal reflection. </a:t>
            </a:r>
          </a:p>
          <a:p>
            <a:endParaRPr lang="en-US" dirty="0"/>
          </a:p>
        </p:txBody>
      </p:sp>
    </p:spTree>
    <p:extLst>
      <p:ext uri="{BB962C8B-B14F-4D97-AF65-F5344CB8AC3E}">
        <p14:creationId xmlns:p14="http://schemas.microsoft.com/office/powerpoint/2010/main" val="5688854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Line 3"/>
          <p:cNvSpPr>
            <a:spLocks noChangeShapeType="1"/>
          </p:cNvSpPr>
          <p:nvPr/>
        </p:nvSpPr>
        <p:spPr bwMode="auto">
          <a:xfrm>
            <a:off x="1981200" y="762000"/>
            <a:ext cx="8153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48" name="Text Box 4"/>
          <p:cNvSpPr txBox="1">
            <a:spLocks noChangeArrowheads="1"/>
          </p:cNvSpPr>
          <p:nvPr/>
        </p:nvSpPr>
        <p:spPr bwMode="auto">
          <a:xfrm>
            <a:off x="2057401" y="838200"/>
            <a:ext cx="54702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dirty="0"/>
              <a:t>Fiber modes --- single mode and multi-mode fibers</a:t>
            </a:r>
          </a:p>
        </p:txBody>
      </p:sp>
      <p:sp>
        <p:nvSpPr>
          <p:cNvPr id="262149" name="Text Box 5"/>
          <p:cNvSpPr txBox="1">
            <a:spLocks noChangeArrowheads="1"/>
          </p:cNvSpPr>
          <p:nvPr/>
        </p:nvSpPr>
        <p:spPr bwMode="auto">
          <a:xfrm>
            <a:off x="2133600" y="1295401"/>
            <a:ext cx="1290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 V-number</a:t>
            </a:r>
          </a:p>
        </p:txBody>
      </p:sp>
      <p:graphicFrame>
        <p:nvGraphicFramePr>
          <p:cNvPr id="262150" name="Object 6"/>
          <p:cNvGraphicFramePr>
            <a:graphicFrameLocks noChangeAspect="1"/>
          </p:cNvGraphicFramePr>
          <p:nvPr/>
        </p:nvGraphicFramePr>
        <p:xfrm>
          <a:off x="2425701" y="4102100"/>
          <a:ext cx="1350963" cy="755650"/>
        </p:xfrm>
        <a:graphic>
          <a:graphicData uri="http://schemas.openxmlformats.org/presentationml/2006/ole">
            <mc:AlternateContent xmlns:mc="http://schemas.openxmlformats.org/markup-compatibility/2006">
              <mc:Choice xmlns:v="urn:schemas-microsoft-com:vml" Requires="v">
                <p:oleObj spid="_x0000_s8200" name="Equation" r:id="rId3" imgW="838080" imgH="469800" progId="Equation.3">
                  <p:embed/>
                </p:oleObj>
              </mc:Choice>
              <mc:Fallback>
                <p:oleObj name="Equation" r:id="rId3" imgW="838080" imgH="469800" progId="Equation.3">
                  <p:embed/>
                  <p:pic>
                    <p:nvPicPr>
                      <p:cNvPr id="2621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1" y="4102100"/>
                        <a:ext cx="1350963"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7"/>
          <p:cNvGraphicFramePr>
            <a:graphicFrameLocks noChangeAspect="1"/>
          </p:cNvGraphicFramePr>
          <p:nvPr/>
        </p:nvGraphicFramePr>
        <p:xfrm>
          <a:off x="4038600" y="4267201"/>
          <a:ext cx="2743200" cy="403225"/>
        </p:xfrm>
        <a:graphic>
          <a:graphicData uri="http://schemas.openxmlformats.org/presentationml/2006/ole">
            <mc:AlternateContent xmlns:mc="http://schemas.openxmlformats.org/markup-compatibility/2006">
              <mc:Choice xmlns:v="urn:schemas-microsoft-com:vml" Requires="v">
                <p:oleObj spid="_x0000_s8201" name="Equation" r:id="rId5" imgW="1549080" imgH="228600" progId="Equation.3">
                  <p:embed/>
                </p:oleObj>
              </mc:Choice>
              <mc:Fallback>
                <p:oleObj name="Equation" r:id="rId5" imgW="1549080" imgH="228600" progId="Equation.3">
                  <p:embed/>
                  <p:pic>
                    <p:nvPicPr>
                      <p:cNvPr id="2621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267201"/>
                        <a:ext cx="27432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2" name="Object 8"/>
          <p:cNvGraphicFramePr>
            <a:graphicFrameLocks noChangeAspect="1"/>
          </p:cNvGraphicFramePr>
          <p:nvPr/>
        </p:nvGraphicFramePr>
        <p:xfrm>
          <a:off x="2362201" y="1752601"/>
          <a:ext cx="2055813" cy="631825"/>
        </p:xfrm>
        <a:graphic>
          <a:graphicData uri="http://schemas.openxmlformats.org/presentationml/2006/ole">
            <mc:AlternateContent xmlns:mc="http://schemas.openxmlformats.org/markup-compatibility/2006">
              <mc:Choice xmlns:v="urn:schemas-microsoft-com:vml" Requires="v">
                <p:oleObj spid="_x0000_s8202" name="Equation" r:id="rId7" imgW="1282680" imgH="393480" progId="Equation.3">
                  <p:embed/>
                </p:oleObj>
              </mc:Choice>
              <mc:Fallback>
                <p:oleObj name="Equation" r:id="rId7" imgW="1282680" imgH="393480" progId="Equation.3">
                  <p:embed/>
                  <p:pic>
                    <p:nvPicPr>
                      <p:cNvPr id="2621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1" y="1752601"/>
                        <a:ext cx="20558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3" name="Object 9"/>
          <p:cNvGraphicFramePr>
            <a:graphicFrameLocks noChangeAspect="1"/>
          </p:cNvGraphicFramePr>
          <p:nvPr/>
        </p:nvGraphicFramePr>
        <p:xfrm>
          <a:off x="4597400" y="1752600"/>
          <a:ext cx="3054350" cy="693738"/>
        </p:xfrm>
        <a:graphic>
          <a:graphicData uri="http://schemas.openxmlformats.org/presentationml/2006/ole">
            <mc:AlternateContent xmlns:mc="http://schemas.openxmlformats.org/markup-compatibility/2006">
              <mc:Choice xmlns:v="urn:schemas-microsoft-com:vml" Requires="v">
                <p:oleObj spid="_x0000_s8203" name="Equation" r:id="rId9" imgW="1904760" imgH="431640" progId="Equation.3">
                  <p:embed/>
                </p:oleObj>
              </mc:Choice>
              <mc:Fallback>
                <p:oleObj name="Equation" r:id="rId9" imgW="1904760" imgH="431640" progId="Equation.3">
                  <p:embed/>
                  <p:pic>
                    <p:nvPicPr>
                      <p:cNvPr id="26215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7400" y="1752600"/>
                        <a:ext cx="30543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4" name="Text Box 10"/>
          <p:cNvSpPr txBox="1">
            <a:spLocks noChangeArrowheads="1"/>
          </p:cNvSpPr>
          <p:nvPr/>
        </p:nvSpPr>
        <p:spPr bwMode="auto">
          <a:xfrm>
            <a:off x="2146300" y="2463801"/>
            <a:ext cx="3671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 Number of modes when V&gt;&gt;2.41</a:t>
            </a:r>
          </a:p>
        </p:txBody>
      </p:sp>
      <p:graphicFrame>
        <p:nvGraphicFramePr>
          <p:cNvPr id="262155" name="Object 11"/>
          <p:cNvGraphicFramePr>
            <a:graphicFrameLocks noChangeAspect="1"/>
          </p:cNvGraphicFramePr>
          <p:nvPr/>
        </p:nvGraphicFramePr>
        <p:xfrm>
          <a:off x="2362201" y="2895600"/>
          <a:ext cx="955675" cy="673100"/>
        </p:xfrm>
        <a:graphic>
          <a:graphicData uri="http://schemas.openxmlformats.org/presentationml/2006/ole">
            <mc:AlternateContent xmlns:mc="http://schemas.openxmlformats.org/markup-compatibility/2006">
              <mc:Choice xmlns:v="urn:schemas-microsoft-com:vml" Requires="v">
                <p:oleObj spid="_x0000_s8204" name="Equation" r:id="rId11" imgW="596880" imgH="419040" progId="Equation.3">
                  <p:embed/>
                </p:oleObj>
              </mc:Choice>
              <mc:Fallback>
                <p:oleObj name="Equation" r:id="rId11" imgW="596880" imgH="419040" progId="Equation.3">
                  <p:embed/>
                  <p:pic>
                    <p:nvPicPr>
                      <p:cNvPr id="26215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1" y="2895600"/>
                        <a:ext cx="9556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6" name="Text Box 12"/>
          <p:cNvSpPr txBox="1">
            <a:spLocks noChangeArrowheads="1"/>
          </p:cNvSpPr>
          <p:nvPr/>
        </p:nvSpPr>
        <p:spPr bwMode="auto">
          <a:xfrm>
            <a:off x="2197100" y="3568700"/>
            <a:ext cx="3717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 Normalized propagation constant</a:t>
            </a:r>
          </a:p>
        </p:txBody>
      </p:sp>
      <p:sp>
        <p:nvSpPr>
          <p:cNvPr id="262157" name="Text Box 13"/>
          <p:cNvSpPr txBox="1">
            <a:spLocks noChangeArrowheads="1"/>
          </p:cNvSpPr>
          <p:nvPr/>
        </p:nvSpPr>
        <p:spPr bwMode="auto">
          <a:xfrm>
            <a:off x="6858001" y="4267201"/>
            <a:ext cx="2716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for V between 1.5 – 2.5. </a:t>
            </a:r>
          </a:p>
        </p:txBody>
      </p:sp>
      <p:sp>
        <p:nvSpPr>
          <p:cNvPr id="262158" name="Text Box 14"/>
          <p:cNvSpPr txBox="1">
            <a:spLocks noChangeArrowheads="1"/>
          </p:cNvSpPr>
          <p:nvPr/>
        </p:nvSpPr>
        <p:spPr bwMode="auto">
          <a:xfrm>
            <a:off x="2222500" y="4940301"/>
            <a:ext cx="309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 Mode field diameter (MFD)</a:t>
            </a:r>
          </a:p>
        </p:txBody>
      </p:sp>
      <p:graphicFrame>
        <p:nvGraphicFramePr>
          <p:cNvPr id="262159" name="Object 15"/>
          <p:cNvGraphicFramePr>
            <a:graphicFrameLocks noChangeAspect="1"/>
          </p:cNvGraphicFramePr>
          <p:nvPr/>
        </p:nvGraphicFramePr>
        <p:xfrm>
          <a:off x="2438401" y="5486401"/>
          <a:ext cx="1585913" cy="631825"/>
        </p:xfrm>
        <a:graphic>
          <a:graphicData uri="http://schemas.openxmlformats.org/presentationml/2006/ole">
            <mc:AlternateContent xmlns:mc="http://schemas.openxmlformats.org/markup-compatibility/2006">
              <mc:Choice xmlns:v="urn:schemas-microsoft-com:vml" Requires="v">
                <p:oleObj spid="_x0000_s8205" name="Equation" r:id="rId13" imgW="990360" imgH="393480" progId="Equation.3">
                  <p:embed/>
                </p:oleObj>
              </mc:Choice>
              <mc:Fallback>
                <p:oleObj name="Equation" r:id="rId13" imgW="990360" imgH="393480" progId="Equation.3">
                  <p:embed/>
                  <p:pic>
                    <p:nvPicPr>
                      <p:cNvPr id="26215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1" y="5486401"/>
                        <a:ext cx="15859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3619500" y="1235076"/>
            <a:ext cx="6781800" cy="646331"/>
          </a:xfrm>
          <a:prstGeom prst="rect">
            <a:avLst/>
          </a:prstGeom>
        </p:spPr>
        <p:txBody>
          <a:bodyPr wrap="square">
            <a:spAutoFit/>
          </a:bodyPr>
          <a:lstStyle/>
          <a:p>
            <a:r>
              <a:rPr lang="en-US" altLang="en-US" b="1" dirty="0">
                <a:solidFill>
                  <a:srgbClr val="FF0000"/>
                </a:solidFill>
                <a:cs typeface="Arial" charset="0"/>
              </a:rPr>
              <a:t>An  index value </a:t>
            </a:r>
            <a:r>
              <a:rPr lang="en-US" altLang="en-US" b="1" i="1" dirty="0">
                <a:solidFill>
                  <a:srgbClr val="FF0000"/>
                </a:solidFill>
                <a:cs typeface="Arial" charset="0"/>
              </a:rPr>
              <a:t>V, </a:t>
            </a:r>
            <a:r>
              <a:rPr lang="en-US" altLang="en-US" b="1" dirty="0">
                <a:solidFill>
                  <a:srgbClr val="FF0000"/>
                </a:solidFill>
                <a:cs typeface="Arial" charset="0"/>
              </a:rPr>
              <a:t>defined as the</a:t>
            </a:r>
            <a:r>
              <a:rPr lang="en-US" altLang="en-US" b="1" i="1" dirty="0">
                <a:solidFill>
                  <a:srgbClr val="FF0000"/>
                </a:solidFill>
                <a:cs typeface="Arial" charset="0"/>
              </a:rPr>
              <a:t> normalized frequency </a:t>
            </a:r>
            <a:r>
              <a:rPr lang="en-US" altLang="en-US" b="1" dirty="0">
                <a:solidFill>
                  <a:srgbClr val="FF0000"/>
                </a:solidFill>
                <a:cs typeface="Arial" charset="0"/>
              </a:rPr>
              <a:t>is used to determines how many different guided modes a </a:t>
            </a:r>
            <a:r>
              <a:rPr lang="en-US" altLang="en-US" b="1" dirty="0">
                <a:solidFill>
                  <a:srgbClr val="FF0000"/>
                </a:solidFill>
                <a:cs typeface="Arial" charset="0"/>
              </a:rPr>
              <a:t>fiber </a:t>
            </a:r>
            <a:r>
              <a:rPr lang="en-US" altLang="en-US" b="1" dirty="0">
                <a:solidFill>
                  <a:srgbClr val="FF0000"/>
                </a:solidFill>
                <a:cs typeface="Arial" charset="0"/>
              </a:rPr>
              <a:t>can support. </a:t>
            </a:r>
            <a:endParaRPr lang="en-US" b="1" dirty="0">
              <a:solidFill>
                <a:srgbClr val="FF0000"/>
              </a:solidFill>
            </a:endParaRPr>
          </a:p>
        </p:txBody>
      </p:sp>
    </p:spTree>
    <p:extLst>
      <p:ext uri="{BB962C8B-B14F-4D97-AF65-F5344CB8AC3E}">
        <p14:creationId xmlns:p14="http://schemas.microsoft.com/office/powerpoint/2010/main" val="3955249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608058" y="-48399"/>
            <a:ext cx="69758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000">
                <a:solidFill>
                  <a:srgbClr val="333333"/>
                </a:solidFill>
                <a:latin typeface="Tahoma" panose="020B0604030504040204" pitchFamily="34" charset="0"/>
                <a:cs typeface="Tahoma" panose="020B0604030504040204" pitchFamily="34" charset="0"/>
              </a:rPr>
              <a:t>Difference between Step Index fiber and Graded Index fiber</a:t>
            </a:r>
            <a:endParaRPr lang="en-US" sz="700"/>
          </a:p>
          <a:p>
            <a:pPr algn="just"/>
            <a:r>
              <a:rPr lang="en-US" sz="1000">
                <a:solidFill>
                  <a:srgbClr val="333333"/>
                </a:solidFill>
                <a:latin typeface="Helvetica Neue"/>
              </a:rPr>
              <a:t>  </a:t>
            </a:r>
            <a:endParaRPr lang="en-US" sz="34200">
              <a:solidFill>
                <a:srgbClr val="333333"/>
              </a:solidFill>
              <a:latin typeface="Helvetica Neue"/>
            </a:endParaRPr>
          </a:p>
        </p:txBody>
      </p:sp>
      <p:pic>
        <p:nvPicPr>
          <p:cNvPr id="11268" name="Picture 4" descr="http://www.brainkart.com/media/extra/8vsMg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838201"/>
            <a:ext cx="7743825"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7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rainkart.com/media/extra/1o1Q5C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0"/>
            <a:ext cx="7781925"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980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277814"/>
            <a:ext cx="8229600" cy="1139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5000"/>
              </a:lnSpc>
              <a:spcBef>
                <a:spcPct val="20000"/>
              </a:spcBef>
            </a:pPr>
            <a:r>
              <a:rPr lang="en-US" b="1" dirty="0">
                <a:solidFill>
                  <a:srgbClr val="7030A0"/>
                </a:solidFill>
              </a:rPr>
              <a:t>Fiber Optic Specifications</a:t>
            </a:r>
            <a:endParaRPr lang="en-US" b="1" dirty="0">
              <a:solidFill>
                <a:srgbClr val="7030A0"/>
              </a:solidFill>
            </a:endParaRPr>
          </a:p>
        </p:txBody>
      </p:sp>
      <p:sp>
        <p:nvSpPr>
          <p:cNvPr id="3" name="Rectangle 3"/>
          <p:cNvSpPr txBox="1">
            <a:spLocks noChangeArrowheads="1"/>
          </p:cNvSpPr>
          <p:nvPr/>
        </p:nvSpPr>
        <p:spPr>
          <a:xfrm>
            <a:off x="1981200" y="1066800"/>
            <a:ext cx="8229600" cy="556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b="1" dirty="0">
                <a:solidFill>
                  <a:srgbClr val="C00000"/>
                </a:solidFill>
              </a:rPr>
              <a:t>Attenuation</a:t>
            </a:r>
          </a:p>
          <a:p>
            <a:pPr lvl="1">
              <a:lnSpc>
                <a:spcPct val="105000"/>
              </a:lnSpc>
            </a:pPr>
            <a:r>
              <a:rPr lang="en-US" b="1" dirty="0">
                <a:solidFill>
                  <a:srgbClr val="00B0F0"/>
                </a:solidFill>
              </a:rPr>
              <a:t>Loss of signal, measured in dB</a:t>
            </a:r>
          </a:p>
          <a:p>
            <a:pPr>
              <a:lnSpc>
                <a:spcPct val="105000"/>
              </a:lnSpc>
            </a:pPr>
            <a:r>
              <a:rPr lang="en-US" b="1" dirty="0">
                <a:solidFill>
                  <a:srgbClr val="C00000"/>
                </a:solidFill>
              </a:rPr>
              <a:t>Dispersion</a:t>
            </a:r>
          </a:p>
          <a:p>
            <a:pPr lvl="1">
              <a:lnSpc>
                <a:spcPct val="105000"/>
              </a:lnSpc>
            </a:pPr>
            <a:r>
              <a:rPr lang="en-US" b="1" dirty="0">
                <a:solidFill>
                  <a:srgbClr val="00B0F0"/>
                </a:solidFill>
              </a:rPr>
              <a:t>Blurring of a signal, affects bandwidth</a:t>
            </a:r>
          </a:p>
          <a:p>
            <a:pPr>
              <a:lnSpc>
                <a:spcPct val="105000"/>
              </a:lnSpc>
            </a:pPr>
            <a:r>
              <a:rPr lang="en-US" b="1" dirty="0">
                <a:solidFill>
                  <a:srgbClr val="C00000"/>
                </a:solidFill>
              </a:rPr>
              <a:t>Bandwidth</a:t>
            </a:r>
          </a:p>
          <a:p>
            <a:pPr lvl="1">
              <a:lnSpc>
                <a:spcPct val="105000"/>
              </a:lnSpc>
            </a:pPr>
            <a:r>
              <a:rPr lang="en-US" b="1" dirty="0">
                <a:solidFill>
                  <a:srgbClr val="00B0F0"/>
                </a:solidFill>
              </a:rPr>
              <a:t>The number of bits per second that can be sent through a data link</a:t>
            </a:r>
          </a:p>
          <a:p>
            <a:pPr>
              <a:lnSpc>
                <a:spcPct val="105000"/>
              </a:lnSpc>
            </a:pPr>
            <a:r>
              <a:rPr lang="en-US" b="1" dirty="0">
                <a:solidFill>
                  <a:srgbClr val="C00000"/>
                </a:solidFill>
              </a:rPr>
              <a:t>Numerical Aperture</a:t>
            </a:r>
          </a:p>
          <a:p>
            <a:pPr lvl="1">
              <a:lnSpc>
                <a:spcPct val="105000"/>
              </a:lnSpc>
            </a:pPr>
            <a:r>
              <a:rPr lang="en-US" b="1" dirty="0">
                <a:solidFill>
                  <a:srgbClr val="00B0F0"/>
                </a:solidFill>
              </a:rPr>
              <a:t>Measures the largest angle of light that can be accepted into the core</a:t>
            </a:r>
            <a:endParaRPr lang="en-US" b="1" dirty="0">
              <a:solidFill>
                <a:srgbClr val="00B0F0"/>
              </a:solidFill>
            </a:endParaRPr>
          </a:p>
        </p:txBody>
      </p:sp>
    </p:spTree>
    <p:extLst>
      <p:ext uri="{BB962C8B-B14F-4D97-AF65-F5344CB8AC3E}">
        <p14:creationId xmlns:p14="http://schemas.microsoft.com/office/powerpoint/2010/main" val="2684434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6309" y="0"/>
            <a:ext cx="10515600" cy="691779"/>
          </a:xfrm>
        </p:spPr>
        <p:txBody>
          <a:bodyPr>
            <a:normAutofit/>
          </a:bodyPr>
          <a:lstStyle/>
          <a:p>
            <a:pPr eaLnBrk="1" hangingPunct="1"/>
            <a:r>
              <a:rPr lang="en-US" altLang="en-US" sz="3200" b="1" dirty="0" smtClean="0">
                <a:solidFill>
                  <a:srgbClr val="0070C0"/>
                </a:solidFill>
                <a:latin typeface="Times" panose="02020603050405020304" pitchFamily="18" charset="0"/>
                <a:cs typeface="Times" panose="02020603050405020304" pitchFamily="18" charset="0"/>
              </a:rPr>
              <a:t>Application of Optical Fiber</a:t>
            </a:r>
            <a:endParaRPr lang="en-US" altLang="en-US" sz="3200" b="1" dirty="0" smtClean="0">
              <a:solidFill>
                <a:srgbClr val="0070C0"/>
              </a:solidFill>
              <a:latin typeface="Times" panose="02020603050405020304" pitchFamily="18" charset="0"/>
              <a:cs typeface="Times" panose="02020603050405020304" pitchFamily="18" charset="0"/>
            </a:endParaRPr>
          </a:p>
        </p:txBody>
      </p:sp>
      <p:sp>
        <p:nvSpPr>
          <p:cNvPr id="38915" name="Rectangle 3"/>
          <p:cNvSpPr>
            <a:spLocks noGrp="1" noChangeArrowheads="1"/>
          </p:cNvSpPr>
          <p:nvPr>
            <p:ph type="body" idx="1"/>
          </p:nvPr>
        </p:nvSpPr>
        <p:spPr>
          <a:xfrm>
            <a:off x="1081335" y="691779"/>
            <a:ext cx="10603984" cy="3476625"/>
          </a:xfrm>
        </p:spPr>
        <p:txBody>
          <a:bodyPr>
            <a:normAutofit fontScale="25000" lnSpcReduction="20000"/>
          </a:bodyPr>
          <a:lstStyle/>
          <a:p>
            <a:pPr marL="342900" indent="-342900"/>
            <a:r>
              <a:rPr lang="en-US" altLang="en-US" sz="7200" dirty="0" smtClean="0">
                <a:latin typeface="Times" panose="02020603050405020304" pitchFamily="18" charset="0"/>
                <a:cs typeface="Times" panose="02020603050405020304" pitchFamily="18" charset="0"/>
              </a:rPr>
              <a:t>Telecommunications</a:t>
            </a:r>
          </a:p>
          <a:p>
            <a:pPr marL="342900" indent="-342900"/>
            <a:r>
              <a:rPr lang="en-US" altLang="en-US" sz="7200" dirty="0" smtClean="0">
                <a:latin typeface="Times" panose="02020603050405020304" pitchFamily="18" charset="0"/>
                <a:cs typeface="Times" panose="02020603050405020304" pitchFamily="18" charset="0"/>
              </a:rPr>
              <a:t>Local Area Networks</a:t>
            </a:r>
          </a:p>
          <a:p>
            <a:pPr marL="342900" indent="-342900"/>
            <a:r>
              <a:rPr lang="en-US" altLang="en-US" sz="7200" dirty="0" smtClean="0">
                <a:latin typeface="Times" panose="02020603050405020304" pitchFamily="18" charset="0"/>
                <a:cs typeface="Times" panose="02020603050405020304" pitchFamily="18" charset="0"/>
              </a:rPr>
              <a:t>Cable TV</a:t>
            </a:r>
          </a:p>
          <a:p>
            <a:pPr marL="800100" lvl="1" indent="-342900"/>
            <a:r>
              <a:rPr lang="en-US" altLang="en-US" sz="6800" dirty="0" smtClean="0">
                <a:latin typeface="Times" panose="02020603050405020304" pitchFamily="18" charset="0"/>
                <a:cs typeface="Times" panose="02020603050405020304" pitchFamily="18" charset="0"/>
              </a:rPr>
              <a:t>CCTV</a:t>
            </a:r>
          </a:p>
          <a:p>
            <a:pPr marL="342900" indent="-342900"/>
            <a:r>
              <a:rPr lang="en-US" altLang="en-US" sz="7200" dirty="0" smtClean="0">
                <a:latin typeface="Times" panose="02020603050405020304" pitchFamily="18" charset="0"/>
                <a:cs typeface="Times" panose="02020603050405020304" pitchFamily="18" charset="0"/>
              </a:rPr>
              <a:t>Optical Fiber </a:t>
            </a:r>
            <a:r>
              <a:rPr lang="en-US" altLang="en-US" sz="7200" dirty="0" smtClean="0">
                <a:latin typeface="Times" panose="02020603050405020304" pitchFamily="18" charset="0"/>
                <a:cs typeface="Times" panose="02020603050405020304" pitchFamily="18" charset="0"/>
              </a:rPr>
              <a:t>Sensors</a:t>
            </a:r>
          </a:p>
          <a:p>
            <a:pPr marL="342900" indent="-342900"/>
            <a:r>
              <a:rPr lang="en-US" altLang="en-US" sz="7200" dirty="0" smtClean="0">
                <a:latin typeface="Times" panose="02020603050405020304" pitchFamily="18" charset="0"/>
                <a:cs typeface="Times" panose="02020603050405020304" pitchFamily="18" charset="0"/>
              </a:rPr>
              <a:t>Medical - Endoscope</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Used as light guides, imaging tools and also as lasers for surgeries</a:t>
            </a:r>
          </a:p>
          <a:p>
            <a:pPr marL="342900" indent="-342900"/>
            <a:r>
              <a:rPr lang="en-US" altLang="en-US" sz="7200" dirty="0" smtClean="0">
                <a:latin typeface="Times" panose="02020603050405020304" pitchFamily="18" charset="0"/>
                <a:cs typeface="Times" panose="02020603050405020304" pitchFamily="18" charset="0"/>
              </a:rPr>
              <a:t>Defense/Government</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Used as hydrophones for seismic waves and SONAR , as wiring in aircraft, submarines and </a:t>
            </a:r>
            <a:r>
              <a:rPr lang="en-US" altLang="en-US" sz="6800" dirty="0" smtClean="0">
                <a:latin typeface="Times" panose="02020603050405020304" pitchFamily="18" charset="0"/>
                <a:cs typeface="Times" panose="02020603050405020304" pitchFamily="18" charset="0"/>
              </a:rPr>
              <a:t>other</a:t>
            </a:r>
            <a:endParaRPr lang="en-US" altLang="en-US" sz="7200" dirty="0" smtClean="0">
              <a:latin typeface="Times" panose="02020603050405020304" pitchFamily="18" charset="0"/>
              <a:cs typeface="Times" panose="02020603050405020304" pitchFamily="18" charset="0"/>
            </a:endParaRPr>
          </a:p>
          <a:p>
            <a:pPr marL="342900" indent="-342900"/>
            <a:r>
              <a:rPr lang="en-US" altLang="en-US" sz="7200" dirty="0" smtClean="0">
                <a:latin typeface="Times" panose="02020603050405020304" pitchFamily="18" charset="0"/>
                <a:cs typeface="Times" panose="02020603050405020304" pitchFamily="18" charset="0"/>
              </a:rPr>
              <a:t>Data </a:t>
            </a:r>
            <a:r>
              <a:rPr lang="en-US" altLang="en-US" sz="7200" dirty="0">
                <a:latin typeface="Times" panose="02020603050405020304" pitchFamily="18" charset="0"/>
                <a:cs typeface="Times" panose="02020603050405020304" pitchFamily="18" charset="0"/>
              </a:rPr>
              <a:t>Storage</a:t>
            </a:r>
          </a:p>
          <a:p>
            <a:pPr marL="800100" lvl="1" indent="-342900"/>
            <a:r>
              <a:rPr lang="en-US" altLang="en-US" sz="6800" dirty="0" smtClean="0">
                <a:latin typeface="Times" panose="02020603050405020304" pitchFamily="18" charset="0"/>
                <a:cs typeface="Times" panose="02020603050405020304" pitchFamily="18" charset="0"/>
              </a:rPr>
              <a:t>Used </a:t>
            </a:r>
            <a:r>
              <a:rPr lang="en-US" altLang="en-US" sz="6800" dirty="0">
                <a:latin typeface="Times" panose="02020603050405020304" pitchFamily="18" charset="0"/>
                <a:cs typeface="Times" panose="02020603050405020304" pitchFamily="18" charset="0"/>
              </a:rPr>
              <a:t>for data transmission</a:t>
            </a:r>
          </a:p>
          <a:p>
            <a:pPr marL="342900" indent="-342900"/>
            <a:r>
              <a:rPr lang="en-US" altLang="en-US" sz="7200" dirty="0" smtClean="0">
                <a:latin typeface="Times" panose="02020603050405020304" pitchFamily="18" charset="0"/>
                <a:cs typeface="Times" panose="02020603050405020304" pitchFamily="18" charset="0"/>
              </a:rPr>
              <a:t>Telecommunications</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Fiber is laid and used for transmitting and receiving purposes</a:t>
            </a:r>
          </a:p>
          <a:p>
            <a:pPr marL="342900" indent="-342900"/>
            <a:r>
              <a:rPr lang="en-US" altLang="en-US" sz="7200" dirty="0" smtClean="0">
                <a:latin typeface="Times" panose="02020603050405020304" pitchFamily="18" charset="0"/>
                <a:cs typeface="Times" panose="02020603050405020304" pitchFamily="18" charset="0"/>
              </a:rPr>
              <a:t>Networking</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Used to connect users and servers in a variety of network settings and help increase the </a:t>
            </a:r>
            <a:r>
              <a:rPr lang="en-US" altLang="en-US" sz="6800" dirty="0" smtClean="0">
                <a:latin typeface="Times" panose="02020603050405020304" pitchFamily="18" charset="0"/>
                <a:cs typeface="Times" panose="02020603050405020304" pitchFamily="18" charset="0"/>
              </a:rPr>
              <a:t>speed </a:t>
            </a:r>
            <a:r>
              <a:rPr lang="en-US" altLang="en-US" sz="7200" dirty="0" smtClean="0">
                <a:latin typeface="Times" panose="02020603050405020304" pitchFamily="18" charset="0"/>
                <a:cs typeface="Times" panose="02020603050405020304" pitchFamily="18" charset="0"/>
              </a:rPr>
              <a:t>and </a:t>
            </a:r>
            <a:r>
              <a:rPr lang="en-US" altLang="en-US" sz="7200" dirty="0">
                <a:latin typeface="Times" panose="02020603050405020304" pitchFamily="18" charset="0"/>
                <a:cs typeface="Times" panose="02020603050405020304" pitchFamily="18" charset="0"/>
              </a:rPr>
              <a:t>accuracy of data transmission</a:t>
            </a:r>
          </a:p>
          <a:p>
            <a:pPr marL="342900" indent="-342900"/>
            <a:r>
              <a:rPr lang="en-US" altLang="en-US" sz="7200" dirty="0" smtClean="0">
                <a:latin typeface="Times" panose="02020603050405020304" pitchFamily="18" charset="0"/>
                <a:cs typeface="Times" panose="02020603050405020304" pitchFamily="18" charset="0"/>
              </a:rPr>
              <a:t>Industrial/Commercial</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Used for imaging in hard to reach areas, as wiring where EMI is an issue, as sensory devices </a:t>
            </a:r>
            <a:r>
              <a:rPr lang="en-US" altLang="en-US" sz="6800" dirty="0" smtClean="0">
                <a:latin typeface="Times" panose="02020603050405020304" pitchFamily="18" charset="0"/>
                <a:cs typeface="Times" panose="02020603050405020304" pitchFamily="18" charset="0"/>
              </a:rPr>
              <a:t>to </a:t>
            </a:r>
            <a:r>
              <a:rPr lang="en-US" altLang="en-US" sz="7200" dirty="0" smtClean="0">
                <a:latin typeface="Times" panose="02020603050405020304" pitchFamily="18" charset="0"/>
                <a:cs typeface="Times" panose="02020603050405020304" pitchFamily="18" charset="0"/>
              </a:rPr>
              <a:t>make </a:t>
            </a:r>
            <a:r>
              <a:rPr lang="en-US" altLang="en-US" sz="7200" dirty="0">
                <a:latin typeface="Times" panose="02020603050405020304" pitchFamily="18" charset="0"/>
                <a:cs typeface="Times" panose="02020603050405020304" pitchFamily="18" charset="0"/>
              </a:rPr>
              <a:t>temperature, pressure and other measurements, and as wiring in automobiles and </a:t>
            </a:r>
            <a:r>
              <a:rPr lang="en-US" altLang="en-US" sz="7200" dirty="0" smtClean="0">
                <a:latin typeface="Times" panose="02020603050405020304" pitchFamily="18" charset="0"/>
                <a:cs typeface="Times" panose="02020603050405020304" pitchFamily="18" charset="0"/>
              </a:rPr>
              <a:t>in industrial </a:t>
            </a:r>
            <a:r>
              <a:rPr lang="en-US" altLang="en-US" sz="7200" dirty="0">
                <a:latin typeface="Times" panose="02020603050405020304" pitchFamily="18" charset="0"/>
                <a:cs typeface="Times" panose="02020603050405020304" pitchFamily="18" charset="0"/>
              </a:rPr>
              <a:t>settings</a:t>
            </a:r>
          </a:p>
          <a:p>
            <a:pPr marL="342900" indent="-342900"/>
            <a:r>
              <a:rPr lang="en-US" altLang="en-US" sz="7200" dirty="0" smtClean="0">
                <a:latin typeface="Times" panose="02020603050405020304" pitchFamily="18" charset="0"/>
                <a:cs typeface="Times" panose="02020603050405020304" pitchFamily="18" charset="0"/>
              </a:rPr>
              <a:t>Broadcast/CATV</a:t>
            </a:r>
            <a:endParaRPr lang="en-US" altLang="en-US" sz="7200" dirty="0">
              <a:latin typeface="Times" panose="02020603050405020304" pitchFamily="18" charset="0"/>
              <a:cs typeface="Times" panose="02020603050405020304" pitchFamily="18" charset="0"/>
            </a:endParaRPr>
          </a:p>
          <a:p>
            <a:pPr marL="800100" lvl="1" indent="-342900"/>
            <a:r>
              <a:rPr lang="en-US" altLang="en-US" sz="6800" dirty="0">
                <a:latin typeface="Times" panose="02020603050405020304" pitchFamily="18" charset="0"/>
                <a:cs typeface="Times" panose="02020603050405020304" pitchFamily="18" charset="0"/>
              </a:rPr>
              <a:t>Broadcast/cable companies are using fiber optic cables for wiring CATV, HDTV, internet, </a:t>
            </a:r>
            <a:r>
              <a:rPr lang="en-US" altLang="en-US" sz="6800" dirty="0" smtClean="0">
                <a:latin typeface="Times" panose="02020603050405020304" pitchFamily="18" charset="0"/>
                <a:cs typeface="Times" panose="02020603050405020304" pitchFamily="18" charset="0"/>
              </a:rPr>
              <a:t>video </a:t>
            </a:r>
            <a:r>
              <a:rPr lang="en-US" altLang="en-US" sz="7200" dirty="0" smtClean="0">
                <a:latin typeface="Times" panose="02020603050405020304" pitchFamily="18" charset="0"/>
                <a:cs typeface="Times" panose="02020603050405020304" pitchFamily="18" charset="0"/>
              </a:rPr>
              <a:t>on-demand </a:t>
            </a:r>
            <a:r>
              <a:rPr lang="en-US" altLang="en-US" sz="7200" dirty="0">
                <a:latin typeface="Times" panose="02020603050405020304" pitchFamily="18" charset="0"/>
                <a:cs typeface="Times" panose="02020603050405020304" pitchFamily="18" charset="0"/>
              </a:rPr>
              <a:t>and other applications</a:t>
            </a:r>
            <a:endParaRPr lang="en-US" altLang="en-US" sz="7200" dirty="0" smtClean="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41738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8369" y="1318630"/>
            <a:ext cx="10458202" cy="3863558"/>
          </a:xfrm>
          <a:prstGeom prst="rect">
            <a:avLst/>
          </a:prstGeom>
        </p:spPr>
        <p:txBody>
          <a:bodyPr wrap="square">
            <a:spAutoFit/>
          </a:bodyPr>
          <a:lstStyle/>
          <a:p>
            <a:pPr algn="just">
              <a:lnSpc>
                <a:spcPct val="107000"/>
              </a:lnSpc>
              <a:spcAft>
                <a:spcPts val="800"/>
              </a:spcAft>
              <a:buSzPts val="1200"/>
            </a:pPr>
            <a:r>
              <a:rPr lang="en-IN" dirty="0">
                <a:latin typeface="Times New Roman" panose="02020603050405020304" pitchFamily="18" charset="0"/>
                <a:ea typeface="Calibri" panose="020F0502020204030204" pitchFamily="34" charset="0"/>
                <a:cs typeface="Times New Roman" panose="02020603050405020304" pitchFamily="18" charset="0"/>
              </a:rPr>
              <a:t>Calculate the numerical aperture and acceptance angle of an optical </a:t>
            </a:r>
            <a:r>
              <a:rPr lang="en-IN" dirty="0">
                <a:latin typeface="Times New Roman" panose="02020603050405020304" pitchFamily="18" charset="0"/>
                <a:ea typeface="Calibri" panose="020F0502020204030204" pitchFamily="34" charset="0"/>
                <a:cs typeface="Times New Roman" panose="02020603050405020304" pitchFamily="18" charset="0"/>
              </a:rPr>
              <a:t>fibre.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ts val="1200"/>
            </a:pPr>
            <a:r>
              <a:rPr lang="en-IN" dirty="0">
                <a:latin typeface="Times New Roman" panose="02020603050405020304" pitchFamily="18" charset="0"/>
                <a:ea typeface="Calibri" panose="020F0502020204030204" pitchFamily="34" charset="0"/>
                <a:cs typeface="Times New Roman" panose="02020603050405020304" pitchFamily="18" charset="0"/>
              </a:rPr>
              <a:t>Given </a:t>
            </a:r>
            <a:r>
              <a:rPr lang="en-IN" dirty="0">
                <a:latin typeface="Times New Roman" panose="02020603050405020304" pitchFamily="18" charset="0"/>
                <a:ea typeface="Calibri" panose="020F0502020204030204" pitchFamily="34" charset="0"/>
                <a:cs typeface="Times New Roman" panose="02020603050405020304" pitchFamily="18" charset="0"/>
              </a:rPr>
              <a:t>n1 =1.55, n2 = 1.50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ts val="1200"/>
            </a:pPr>
            <a:r>
              <a:rPr lang="en-IN" dirty="0">
                <a:latin typeface="Times New Roman" panose="02020603050405020304" pitchFamily="18" charset="0"/>
                <a:ea typeface="Calibri" panose="020F0502020204030204" pitchFamily="34" charset="0"/>
                <a:cs typeface="Times New Roman" panose="02020603050405020304" pitchFamily="18" charset="0"/>
              </a:rPr>
              <a:t>A fibre cable has an acceptance angle of 30</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0</a:t>
            </a:r>
            <a:r>
              <a:rPr lang="en-IN" dirty="0">
                <a:latin typeface="Times New Roman" panose="02020603050405020304" pitchFamily="18" charset="0"/>
                <a:ea typeface="Calibri" panose="020F0502020204030204" pitchFamily="34" charset="0"/>
                <a:cs typeface="Times New Roman" panose="02020603050405020304" pitchFamily="18" charset="0"/>
              </a:rPr>
              <a:t> and a core index of refraction of 1.4. Calculate the refractive index of the cladding.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ts val="1200"/>
            </a:pPr>
            <a:r>
              <a:rPr lang="en-IN" dirty="0">
                <a:latin typeface="Times New Roman" panose="02020603050405020304" pitchFamily="18" charset="0"/>
                <a:ea typeface="Calibri" panose="020F0502020204030204" pitchFamily="34" charset="0"/>
                <a:cs typeface="Times New Roman" panose="02020603050405020304" pitchFamily="18" charset="0"/>
              </a:rPr>
              <a:t>Calculate the refractive indices of the core and cladding material of a fibre from following data. Numerical aperture = 0.22 and fractional difference of indices = 0.122.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SzPts val="1200"/>
            </a:pPr>
            <a:r>
              <a:rPr lang="en-IN" dirty="0">
                <a:latin typeface="Times New Roman" panose="02020603050405020304" pitchFamily="18" charset="0"/>
                <a:ea typeface="Calibri" panose="020F0502020204030204" pitchFamily="34" charset="0"/>
                <a:cs typeface="Times New Roman" panose="02020603050405020304" pitchFamily="18" charset="0"/>
              </a:rPr>
              <a:t>In an optical </a:t>
            </a:r>
            <a:r>
              <a:rPr lang="en-IN" dirty="0" err="1">
                <a:latin typeface="Times New Roman" panose="02020603050405020304" pitchFamily="18" charset="0"/>
                <a:ea typeface="Calibri" panose="020F0502020204030204" pitchFamily="34" charset="0"/>
                <a:cs typeface="Times New Roman" panose="02020603050405020304" pitchFamily="18" charset="0"/>
              </a:rPr>
              <a:t>fiber</a:t>
            </a:r>
            <a:r>
              <a:rPr lang="en-IN" dirty="0">
                <a:latin typeface="Times New Roman" panose="02020603050405020304" pitchFamily="18" charset="0"/>
                <a:ea typeface="Calibri" panose="020F0502020204030204" pitchFamily="34" charset="0"/>
                <a:cs typeface="Times New Roman" panose="02020603050405020304" pitchFamily="18" charset="0"/>
              </a:rPr>
              <a:t>, the core material has R.I 1.43 and R.I of clad material is 1.4. </a:t>
            </a:r>
            <a:r>
              <a:rPr lang="en-IN" dirty="0">
                <a:latin typeface="Times New Roman" panose="02020603050405020304" pitchFamily="18" charset="0"/>
                <a:ea typeface="Calibri" panose="020F0502020204030204" pitchFamily="34" charset="0"/>
                <a:cs typeface="Times New Roman" panose="02020603050405020304" pitchFamily="18" charset="0"/>
              </a:rPr>
              <a:t>Find the propagation angle</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buSzPts val="1200"/>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199408" y="653143"/>
            <a:ext cx="7730836" cy="523220"/>
          </a:xfrm>
          <a:prstGeom prst="rect">
            <a:avLst/>
          </a:prstGeom>
          <a:noFill/>
        </p:spPr>
        <p:txBody>
          <a:bodyPr wrap="square" rtlCol="0">
            <a:spAutoFit/>
          </a:bodyPr>
          <a:lstStyle/>
          <a:p>
            <a:r>
              <a:rPr lang="en-US" sz="2800" b="1" dirty="0" smtClean="0">
                <a:solidFill>
                  <a:srgbClr val="C00000"/>
                </a:solidFill>
                <a:latin typeface="Times" panose="02020603050405020304" pitchFamily="18" charset="0"/>
                <a:cs typeface="Times" panose="02020603050405020304" pitchFamily="18" charset="0"/>
              </a:rPr>
              <a:t>Numerical Questions</a:t>
            </a:r>
            <a:endParaRPr lang="en-US" sz="28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567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7571" y="852034"/>
                <a:ext cx="10515600" cy="4351338"/>
              </a:xfrm>
            </p:spPr>
            <p:txBody>
              <a:bodyPr>
                <a:normAutofit lnSpcReduction="10000"/>
              </a:bodyPr>
              <a:lstStyle/>
              <a:p>
                <a:r>
                  <a:rPr lang="en-IN" dirty="0" smtClean="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snell’s</a:t>
                </a:r>
                <a:r>
                  <a:rPr lang="en-IN" dirty="0" smtClean="0">
                    <a:latin typeface="Times New Roman" panose="02020603050405020304" pitchFamily="18" charset="0"/>
                    <a:cs typeface="Times New Roman" panose="02020603050405020304" pitchFamily="18" charset="0"/>
                  </a:rPr>
                  <a:t> law is </a:t>
                </a:r>
              </a:p>
              <a:p>
                <a:r>
                  <a:rPr lang="en-IN" dirty="0">
                    <a:latin typeface="Times New Roman" panose="02020603050405020304" pitchFamily="18" charset="0"/>
                    <a:cs typeface="Times New Roman" panose="02020603050405020304" pitchFamily="18" charset="0"/>
                  </a:rPr>
                  <a:t>n</a:t>
                </a:r>
                <a:r>
                  <a:rPr lang="en-IN" baseline="-25000" dirty="0" smtClean="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sin</a:t>
                </a:r>
                <a:r>
                  <a:rPr lang="el-GR" dirty="0" smtClean="0">
                    <a:latin typeface="Times New Roman" panose="02020603050405020304" pitchFamily="18" charset="0"/>
                    <a:cs typeface="Times New Roman" panose="02020603050405020304" pitchFamily="18" charset="0"/>
                  </a:rPr>
                  <a:t>θ</a:t>
                </a:r>
                <a:r>
                  <a:rPr lang="en-US" baseline="-25000"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n</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sin</a:t>
                </a:r>
                <a:r>
                  <a:rPr lang="el-GR" dirty="0" smtClean="0">
                    <a:latin typeface="Times New Roman" panose="02020603050405020304" pitchFamily="18" charset="0"/>
                    <a:cs typeface="Times New Roman" panose="02020603050405020304" pitchFamily="18" charset="0"/>
                  </a:rPr>
                  <a:t>θ</a:t>
                </a:r>
                <a:r>
                  <a:rPr lang="en-US" baseline="-25000" dirty="0" smtClean="0">
                    <a:latin typeface="Times New Roman" panose="02020603050405020304" pitchFamily="18" charset="0"/>
                    <a:cs typeface="Times New Roman" panose="02020603050405020304" pitchFamily="18" charset="0"/>
                  </a:rPr>
                  <a:t>r</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When </a:t>
                </a:r>
                <a:r>
                  <a:rPr lang="en-IN" dirty="0" err="1" smtClean="0">
                    <a:latin typeface="Times New Roman" panose="02020603050405020304" pitchFamily="18" charset="0"/>
                    <a:cs typeface="Times New Roman" panose="02020603050405020304" pitchFamily="18" charset="0"/>
                  </a:rPr>
                  <a:t>θ</a:t>
                </a:r>
                <a:r>
                  <a:rPr lang="en-IN" i="1" baseline="-25000" dirty="0" err="1" smtClean="0">
                    <a:latin typeface="Times New Roman" panose="02020603050405020304" pitchFamily="18" charset="0"/>
                    <a:cs typeface="Times New Roman" panose="02020603050405020304" pitchFamily="18" charset="0"/>
                  </a:rPr>
                  <a:t>r</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angle of refraction, becomes 90</a:t>
                </a:r>
                <a:r>
                  <a:rPr lang="en-IN" baseline="30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the refracted beam is not traveling through the n</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material. Applying Snell’s law of </a:t>
                </a:r>
                <a:r>
                  <a:rPr lang="en-IN" dirty="0" smtClean="0">
                    <a:latin typeface="Times New Roman" panose="02020603050405020304" pitchFamily="18" charset="0"/>
                    <a:cs typeface="Times New Roman" panose="02020603050405020304" pitchFamily="18" charset="0"/>
                  </a:rPr>
                  <a:t>refraction</a:t>
                </a:r>
              </a:p>
              <a:p>
                <a:endParaRPr lang="en-I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cs typeface="Times New Roman" panose="02020603050405020304" pitchFamily="18" charset="0"/>
                            </a:rPr>
                            <m:t>sin</m:t>
                          </m:r>
                        </m:fNa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den>
                          </m:f>
                        </m:e>
                      </m:func>
                    </m:oMath>
                  </m:oMathPara>
                </a14:m>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angle of incidence </a:t>
                </a:r>
                <a:r>
                  <a:rPr lang="el-GR" dirty="0" smtClean="0">
                    <a:latin typeface="Times New Roman" panose="02020603050405020304" pitchFamily="18" charset="0"/>
                    <a:cs typeface="Times New Roman" panose="02020603050405020304" pitchFamily="18" charset="0"/>
                  </a:rPr>
                  <a:t>θ</a:t>
                </a:r>
                <a:r>
                  <a:rPr lang="en-US" i="1" baseline="-25000"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for which </a:t>
                </a:r>
                <a:r>
                  <a:rPr lang="el-GR" dirty="0" smtClean="0">
                    <a:latin typeface="Times New Roman" panose="02020603050405020304" pitchFamily="18" charset="0"/>
                    <a:cs typeface="Times New Roman" panose="02020603050405020304" pitchFamily="18" charset="0"/>
                  </a:rPr>
                  <a:t>θ</a:t>
                </a:r>
                <a:r>
                  <a:rPr lang="en-US" i="1" baseline="-25000" dirty="0">
                    <a:latin typeface="Times New Roman" panose="02020603050405020304" pitchFamily="18" charset="0"/>
                    <a:cs typeface="Times New Roman" panose="02020603050405020304" pitchFamily="18" charset="0"/>
                  </a:rPr>
                  <a:t>r</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90</a:t>
                </a:r>
                <a:r>
                  <a:rPr lang="en-US" i="1" baseline="30000" dirty="0" smtClean="0">
                    <a:latin typeface="Times New Roman" panose="02020603050405020304" pitchFamily="18" charset="0"/>
                    <a:cs typeface="Times New Roman" panose="02020603050405020304" pitchFamily="18" charset="0"/>
                  </a:rPr>
                  <a:t>o</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called the critical angle of incident </a:t>
                </a:r>
                <a:r>
                  <a:rPr lang="el-GR" dirty="0" smtClean="0">
                    <a:latin typeface="Times New Roman" panose="02020603050405020304" pitchFamily="18" charset="0"/>
                    <a:cs typeface="Times New Roman" panose="02020603050405020304" pitchFamily="18" charset="0"/>
                  </a:rPr>
                  <a:t>θ</a:t>
                </a:r>
                <a:r>
                  <a:rPr lang="en-US" baseline="-25000"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7571" y="852034"/>
                <a:ext cx="10515600" cy="4351338"/>
              </a:xfrm>
              <a:blipFill>
                <a:blip r:embed="rId2"/>
                <a:stretch>
                  <a:fillRect l="-1043" t="-3501" r="-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42308" y="4821158"/>
                <a:ext cx="2246126" cy="9007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Times New Roman" panose="02020603050405020304" pitchFamily="18" charset="0"/>
                            </a:rPr>
                          </m:ctrlPr>
                        </m:funcPr>
                        <m:fName>
                          <m:r>
                            <m:rPr>
                              <m:sty m:val="p"/>
                            </m:rPr>
                            <a:rPr lang="en-US" sz="2800">
                              <a:latin typeface="Cambria Math" panose="02040503050406030204" pitchFamily="18" charset="0"/>
                              <a:cs typeface="Times New Roman" panose="02020603050405020304" pitchFamily="18" charset="0"/>
                            </a:rPr>
                            <m:t>sin</m:t>
                          </m:r>
                        </m:fName>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𝜃</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 </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𝑛</m:t>
                                  </m:r>
                                </m:e>
                                <m:sub>
                                  <m:r>
                                    <a:rPr lang="en-US" sz="2800" i="1">
                                      <a:latin typeface="Cambria Math" panose="02040503050406030204" pitchFamily="18" charset="0"/>
                                      <a:cs typeface="Times New Roman" panose="02020603050405020304" pitchFamily="18" charset="0"/>
                                    </a:rPr>
                                    <m:t>2</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𝑛</m:t>
                                  </m:r>
                                </m:e>
                                <m:sub>
                                  <m:r>
                                    <a:rPr lang="en-US" sz="2800" i="1">
                                      <a:latin typeface="Cambria Math" panose="02040503050406030204" pitchFamily="18" charset="0"/>
                                      <a:cs typeface="Times New Roman" panose="02020603050405020304" pitchFamily="18" charset="0"/>
                                    </a:rPr>
                                    <m:t>1</m:t>
                                  </m:r>
                                </m:sub>
                              </m:sSub>
                            </m:den>
                          </m:f>
                        </m:e>
                      </m:func>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4842308" y="4821158"/>
                <a:ext cx="2246126" cy="90075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4291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4" y="1466395"/>
            <a:ext cx="11136087" cy="4351338"/>
          </a:xfrm>
        </p:spPr>
        <p:txBody>
          <a:bodyPr>
            <a:normAutofit lnSpcReduction="10000"/>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From the above discussion following important conclusions can be drawn: </a:t>
            </a:r>
            <a:endParaRPr lang="en-IN" dirty="0" smtClean="0">
              <a:solidFill>
                <a:schemeClr val="accent5">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light can be restricted to the material with the higher index of refraction if the incident angle is kept above the critical angle. </a:t>
            </a:r>
            <a:endParaRPr lang="en-IN"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sandwich of high index material placed between two slabs of low index material will allow a beam of light to propagate in the high index material with relatively low loss. </a:t>
            </a:r>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concept is used in constructing </a:t>
            </a:r>
            <a:r>
              <a:rPr lang="en-IN" dirty="0" smtClean="0">
                <a:latin typeface="Times New Roman" panose="02020603050405020304" pitchFamily="18" charset="0"/>
                <a:cs typeface="Times New Roman" panose="02020603050405020304" pitchFamily="18" charset="0"/>
              </a:rPr>
              <a:t>fibres </a:t>
            </a:r>
            <a:r>
              <a:rPr lang="en-IN" dirty="0">
                <a:latin typeface="Times New Roman" panose="02020603050405020304" pitchFamily="18" charset="0"/>
                <a:cs typeface="Times New Roman" panose="02020603050405020304" pitchFamily="18" charset="0"/>
              </a:rPr>
              <a:t>for </a:t>
            </a:r>
            <a:r>
              <a:rPr lang="en-IN" dirty="0" smtClean="0">
                <a:latin typeface="Times New Roman" panose="02020603050405020304" pitchFamily="18" charset="0"/>
                <a:cs typeface="Times New Roman" panose="02020603050405020304" pitchFamily="18" charset="0"/>
              </a:rPr>
              <a:t>fibre </a:t>
            </a:r>
            <a:r>
              <a:rPr lang="en-IN" dirty="0">
                <a:latin typeface="Times New Roman" panose="02020603050405020304" pitchFamily="18" charset="0"/>
                <a:cs typeface="Times New Roman" panose="02020603050405020304" pitchFamily="18" charset="0"/>
              </a:rPr>
              <a:t>optic communication</a:t>
            </a:r>
            <a:r>
              <a:rPr lang="en-IN" dirty="0"/>
              <a:t> </a:t>
            </a:r>
            <a:endParaRPr lang="en-US" dirty="0"/>
          </a:p>
          <a:p>
            <a:endParaRPr lang="en-US" dirty="0"/>
          </a:p>
        </p:txBody>
      </p:sp>
    </p:spTree>
    <p:extLst>
      <p:ext uri="{BB962C8B-B14F-4D97-AF65-F5344CB8AC3E}">
        <p14:creationId xmlns:p14="http://schemas.microsoft.com/office/powerpoint/2010/main" val="2367656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348343"/>
            <a:ext cx="8940750" cy="577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60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047" y="856690"/>
            <a:ext cx="4040584" cy="2499961"/>
          </a:xfrm>
          <a:noFill/>
          <a:ln w="25400">
            <a:solidFill>
              <a:schemeClr val="tx1"/>
            </a:solidFill>
          </a:ln>
        </p:spPr>
        <p:txBody>
          <a:bodyPr>
            <a:normAutofit fontScale="62500" lnSpcReduction="20000"/>
          </a:bodyPr>
          <a:lstStyle/>
          <a:p>
            <a:pPr marL="609600" indent="-609600"/>
            <a:r>
              <a:rPr lang="en-US" altLang="en-US" sz="3400" b="1" dirty="0" smtClean="0">
                <a:solidFill>
                  <a:srgbClr val="FF0066"/>
                </a:solidFill>
              </a:rPr>
              <a:t>Light source: </a:t>
            </a:r>
          </a:p>
          <a:p>
            <a:pPr marL="990600" lvl="1" indent="-519113"/>
            <a:r>
              <a:rPr lang="en-US" altLang="en-US" sz="3400" b="1" dirty="0" smtClean="0">
                <a:solidFill>
                  <a:srgbClr val="FF0066"/>
                </a:solidFill>
              </a:rPr>
              <a:t>Amount of light emitted is proportional to the drive current</a:t>
            </a:r>
          </a:p>
          <a:p>
            <a:pPr marL="990600" lvl="1" indent="-519113"/>
            <a:r>
              <a:rPr lang="en-US" altLang="en-US" sz="3400" b="1" dirty="0" smtClean="0">
                <a:solidFill>
                  <a:srgbClr val="00B050"/>
                </a:solidFill>
              </a:rPr>
              <a:t>Two common types: </a:t>
            </a:r>
          </a:p>
          <a:p>
            <a:pPr marL="1371600" lvl="2" indent="-461963"/>
            <a:r>
              <a:rPr lang="en-US" altLang="en-US" sz="3400" b="1" dirty="0">
                <a:solidFill>
                  <a:srgbClr val="00B050"/>
                </a:solidFill>
              </a:rPr>
              <a:t>LED (Light Emitting Diode)</a:t>
            </a:r>
          </a:p>
          <a:p>
            <a:pPr marL="1371600" lvl="2" indent="-461963"/>
            <a:r>
              <a:rPr lang="en-US" altLang="en-US" sz="3400" b="1" dirty="0">
                <a:solidFill>
                  <a:srgbClr val="00B050"/>
                </a:solidFill>
              </a:rPr>
              <a:t>ILD (Injection Laser Diode)</a:t>
            </a:r>
          </a:p>
          <a:p>
            <a:endParaRPr lang="en-US" dirty="0"/>
          </a:p>
        </p:txBody>
      </p:sp>
      <p:sp>
        <p:nvSpPr>
          <p:cNvPr id="4" name="Content Placeholder 2"/>
          <p:cNvSpPr txBox="1">
            <a:spLocks/>
          </p:cNvSpPr>
          <p:nvPr/>
        </p:nvSpPr>
        <p:spPr>
          <a:xfrm>
            <a:off x="6757058" y="856690"/>
            <a:ext cx="3966359" cy="2499961"/>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dirty="0" smtClean="0">
                <a:solidFill>
                  <a:srgbClr val="0070C0"/>
                </a:solidFill>
              </a:rPr>
              <a:t>Source–to-fiber-coupler (similar to a lens):</a:t>
            </a:r>
          </a:p>
          <a:p>
            <a:pPr marL="0" indent="0">
              <a:buNone/>
            </a:pPr>
            <a:endParaRPr lang="en-US" altLang="en-US" sz="2400" b="1" dirty="0" smtClean="0">
              <a:solidFill>
                <a:srgbClr val="0070C0"/>
              </a:solidFill>
            </a:endParaRPr>
          </a:p>
          <a:p>
            <a:pPr marL="471487" lvl="1" indent="0">
              <a:buNone/>
            </a:pPr>
            <a:r>
              <a:rPr lang="en-US" altLang="en-US" sz="2000" b="1" dirty="0" smtClean="0">
                <a:solidFill>
                  <a:srgbClr val="0070C0"/>
                </a:solidFill>
              </a:rPr>
              <a:t>A mechanical interface to couple the light emitted by the source into the optical fiber</a:t>
            </a:r>
          </a:p>
          <a:p>
            <a:pPr marL="0" indent="0">
              <a:buNone/>
            </a:pPr>
            <a:endParaRPr lang="en-US" dirty="0"/>
          </a:p>
        </p:txBody>
      </p:sp>
      <p:sp>
        <p:nvSpPr>
          <p:cNvPr id="5" name="Content Placeholder 2"/>
          <p:cNvSpPr txBox="1">
            <a:spLocks/>
          </p:cNvSpPr>
          <p:nvPr/>
        </p:nvSpPr>
        <p:spPr>
          <a:xfrm>
            <a:off x="6550226" y="4344389"/>
            <a:ext cx="4173191" cy="2305792"/>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0000"/>
              </a:spcBef>
              <a:buClr>
                <a:schemeClr val="accent2"/>
              </a:buClr>
              <a:buNone/>
              <a:defRPr/>
            </a:pPr>
            <a:r>
              <a:rPr lang="en-US" sz="2400" b="1" kern="0" dirty="0">
                <a:solidFill>
                  <a:srgbClr val="200D57"/>
                </a:solidFill>
              </a:rPr>
              <a:t>Light detector: </a:t>
            </a:r>
            <a:endParaRPr lang="en-US" sz="2400" b="1" kern="0" dirty="0" smtClean="0">
              <a:solidFill>
                <a:srgbClr val="200D57"/>
              </a:solidFill>
            </a:endParaRPr>
          </a:p>
          <a:p>
            <a:pPr marL="0" indent="0">
              <a:spcBef>
                <a:spcPct val="20000"/>
              </a:spcBef>
              <a:buClr>
                <a:schemeClr val="accent2"/>
              </a:buClr>
              <a:buNone/>
              <a:defRPr/>
            </a:pPr>
            <a:endParaRPr lang="en-US" sz="2400" b="1" kern="0" dirty="0">
              <a:solidFill>
                <a:srgbClr val="200D57"/>
              </a:solidFill>
            </a:endParaRPr>
          </a:p>
          <a:p>
            <a:pPr marL="471487" lvl="1" indent="0">
              <a:spcBef>
                <a:spcPct val="20000"/>
              </a:spcBef>
              <a:buClr>
                <a:schemeClr val="accent2"/>
              </a:buClr>
              <a:buNone/>
              <a:defRPr/>
            </a:pPr>
            <a:r>
              <a:rPr lang="en-US" sz="2000" b="1" kern="0" dirty="0">
                <a:solidFill>
                  <a:srgbClr val="200D57"/>
                </a:solidFill>
              </a:rPr>
              <a:t>PIN (p-type-intrinsic-n-type)</a:t>
            </a:r>
          </a:p>
          <a:p>
            <a:pPr marL="471487" lvl="1" indent="0">
              <a:spcBef>
                <a:spcPct val="20000"/>
              </a:spcBef>
              <a:buClr>
                <a:schemeClr val="accent2"/>
              </a:buClr>
              <a:buNone/>
              <a:defRPr/>
            </a:pPr>
            <a:r>
              <a:rPr lang="en-US" sz="2000" b="1" kern="0" dirty="0">
                <a:solidFill>
                  <a:srgbClr val="200D57"/>
                </a:solidFill>
              </a:rPr>
              <a:t>APD (avalanche photo diode) </a:t>
            </a:r>
          </a:p>
          <a:p>
            <a:pPr marL="471487" lvl="1" indent="0">
              <a:spcBef>
                <a:spcPct val="20000"/>
              </a:spcBef>
              <a:buClr>
                <a:schemeClr val="accent2"/>
              </a:buClr>
              <a:buNone/>
              <a:defRPr/>
            </a:pPr>
            <a:r>
              <a:rPr lang="en-US" sz="2000" b="1" kern="0" dirty="0">
                <a:solidFill>
                  <a:srgbClr val="200D57"/>
                </a:solidFill>
              </a:rPr>
              <a:t>Both convert light energy into current</a:t>
            </a:r>
          </a:p>
          <a:p>
            <a:pPr marL="0" indent="0">
              <a:buNone/>
            </a:pPr>
            <a:endParaRPr lang="en-US" dirty="0"/>
          </a:p>
        </p:txBody>
      </p:sp>
      <p:sp>
        <p:nvSpPr>
          <p:cNvPr id="6" name="Right Arrow 5"/>
          <p:cNvSpPr/>
          <p:nvPr/>
        </p:nvSpPr>
        <p:spPr>
          <a:xfrm>
            <a:off x="4940135" y="1983179"/>
            <a:ext cx="1674421" cy="45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5400000">
            <a:off x="8160326" y="3671456"/>
            <a:ext cx="744188" cy="415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73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016922" y="2380569"/>
            <a:ext cx="5182962" cy="2419350"/>
            <a:chOff x="2989263" y="1663700"/>
            <a:chExt cx="5476875" cy="2736850"/>
          </a:xfrm>
        </p:grpSpPr>
        <p:pic>
          <p:nvPicPr>
            <p:cNvPr id="4" name="Picture 3" descr="fiber_1_picture_for_web_fiber_jpg_8-2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3" y="3448050"/>
              <a:ext cx="54768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035300" y="1663700"/>
              <a:ext cx="5054600" cy="1219200"/>
              <a:chOff x="1712" y="1224"/>
              <a:chExt cx="3184" cy="768"/>
            </a:xfrm>
          </p:grpSpPr>
          <p:sp>
            <p:nvSpPr>
              <p:cNvPr id="6" name="Rectangle 5"/>
              <p:cNvSpPr>
                <a:spLocks noChangeArrowheads="1"/>
              </p:cNvSpPr>
              <p:nvPr/>
            </p:nvSpPr>
            <p:spPr bwMode="auto">
              <a:xfrm>
                <a:off x="3790" y="1224"/>
                <a:ext cx="96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latin typeface="Arial" charset="0"/>
                  </a:rPr>
                  <a:t>Plastic jacket</a:t>
                </a:r>
              </a:p>
            </p:txBody>
          </p:sp>
          <p:grpSp>
            <p:nvGrpSpPr>
              <p:cNvPr id="7" name="Group 6"/>
              <p:cNvGrpSpPr>
                <a:grpSpLocks/>
              </p:cNvGrpSpPr>
              <p:nvPr/>
            </p:nvGrpSpPr>
            <p:grpSpPr bwMode="auto">
              <a:xfrm flipH="1">
                <a:off x="1712" y="1492"/>
                <a:ext cx="3184" cy="500"/>
                <a:chOff x="1080" y="1788"/>
                <a:chExt cx="3744" cy="684"/>
              </a:xfrm>
            </p:grpSpPr>
            <p:sp>
              <p:nvSpPr>
                <p:cNvPr id="10" name="Rectangle 7"/>
                <p:cNvSpPr>
                  <a:spLocks noChangeArrowheads="1"/>
                </p:cNvSpPr>
                <p:nvPr/>
              </p:nvSpPr>
              <p:spPr bwMode="auto">
                <a:xfrm>
                  <a:off x="1080" y="1788"/>
                  <a:ext cx="1488" cy="684"/>
                </a:xfrm>
                <a:prstGeom prst="rect">
                  <a:avLst/>
                </a:prstGeom>
                <a:gradFill rotWithShape="0">
                  <a:gsLst>
                    <a:gs pos="0">
                      <a:srgbClr val="482F3E"/>
                    </a:gs>
                    <a:gs pos="50000">
                      <a:srgbClr val="F39FD1"/>
                    </a:gs>
                    <a:gs pos="100000">
                      <a:srgbClr val="482F3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2568" y="1968"/>
                  <a:ext cx="1248" cy="324"/>
                </a:xfrm>
                <a:prstGeom prst="rect">
                  <a:avLst/>
                </a:prstGeom>
                <a:gradFill rotWithShape="0">
                  <a:gsLst>
                    <a:gs pos="0">
                      <a:srgbClr val="303A4C"/>
                    </a:gs>
                    <a:gs pos="50000">
                      <a:srgbClr val="A2C1FE"/>
                    </a:gs>
                    <a:gs pos="100000">
                      <a:srgbClr val="303A4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p:cNvSpPr>
                  <a:spLocks noChangeArrowheads="1"/>
                </p:cNvSpPr>
                <p:nvPr/>
              </p:nvSpPr>
              <p:spPr bwMode="auto">
                <a:xfrm>
                  <a:off x="3816" y="2040"/>
                  <a:ext cx="1008" cy="144"/>
                </a:xfrm>
                <a:prstGeom prst="rect">
                  <a:avLst/>
                </a:prstGeom>
                <a:gradFill rotWithShape="0">
                  <a:gsLst>
                    <a:gs pos="0">
                      <a:srgbClr val="46461C"/>
                    </a:gs>
                    <a:gs pos="50000">
                      <a:srgbClr val="EAEC5E"/>
                    </a:gs>
                    <a:gs pos="100000">
                      <a:srgbClr val="46461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Rectangle 10"/>
              <p:cNvSpPr>
                <a:spLocks noChangeArrowheads="1"/>
              </p:cNvSpPr>
              <p:nvPr/>
            </p:nvSpPr>
            <p:spPr bwMode="auto">
              <a:xfrm>
                <a:off x="2599" y="1248"/>
                <a:ext cx="1111"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90000"/>
                  </a:lnSpc>
                </a:pPr>
                <a:r>
                  <a:rPr lang="en-US" dirty="0">
                    <a:latin typeface="Arial" charset="0"/>
                  </a:rPr>
                  <a:t>Glass or plastic</a:t>
                </a:r>
              </a:p>
              <a:p>
                <a:pPr algn="ctr">
                  <a:lnSpc>
                    <a:spcPct val="90000"/>
                  </a:lnSpc>
                </a:pPr>
                <a:r>
                  <a:rPr lang="en-US" dirty="0">
                    <a:latin typeface="Arial" charset="0"/>
                  </a:rPr>
                  <a:t>cladding</a:t>
                </a:r>
              </a:p>
            </p:txBody>
          </p:sp>
          <p:sp>
            <p:nvSpPr>
              <p:cNvPr id="9" name="Rectangle 11"/>
              <p:cNvSpPr>
                <a:spLocks noChangeArrowheads="1"/>
              </p:cNvSpPr>
              <p:nvPr/>
            </p:nvSpPr>
            <p:spPr bwMode="auto">
              <a:xfrm>
                <a:off x="1765" y="1424"/>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dirty="0">
                    <a:latin typeface="Arial" charset="0"/>
                  </a:rPr>
                  <a:t>Fiber core</a:t>
                </a:r>
              </a:p>
            </p:txBody>
          </p:sp>
        </p:grpSp>
      </p:grpSp>
      <p:pic>
        <p:nvPicPr>
          <p:cNvPr id="13" name="Picture 13" descr="4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290" y="1010557"/>
            <a:ext cx="1984375" cy="27400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4" name="Picture 3" descr="fiber-optic-fi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463862" y="3931486"/>
            <a:ext cx="3529803" cy="26473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1486" y="174788"/>
            <a:ext cx="5399314"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Structure of Optical Fiber</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886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2475</Words>
  <Application>Microsoft Office PowerPoint</Application>
  <PresentationFormat>Widescreen</PresentationFormat>
  <Paragraphs>337</Paragraphs>
  <Slides>45</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61" baseType="lpstr">
      <vt:lpstr>ＭＳ Ｐゴシック</vt:lpstr>
      <vt:lpstr>Arial</vt:lpstr>
      <vt:lpstr>Calibri</vt:lpstr>
      <vt:lpstr>Calibri Light</vt:lpstr>
      <vt:lpstr>Cambria Math</vt:lpstr>
      <vt:lpstr>Helvetica Neue</vt:lpstr>
      <vt:lpstr>Symbol</vt:lpstr>
      <vt:lpstr>Tahoma</vt:lpstr>
      <vt:lpstr>Times</vt:lpstr>
      <vt:lpstr>Times New Roman</vt:lpstr>
      <vt:lpstr>Verdana</vt:lpstr>
      <vt:lpstr>Wingdings</vt:lpstr>
      <vt:lpstr>Office Theme</vt:lpstr>
      <vt:lpstr>Equation</vt:lpstr>
      <vt:lpstr>CorelDRAW</vt:lpstr>
      <vt:lpstr>Document</vt:lpstr>
      <vt:lpstr>Unit 4</vt:lpstr>
      <vt:lpstr>OPTICAL FIBER </vt:lpstr>
      <vt:lpstr>   Advantages of optical fibres vis-a-vis metal wires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Modes in Optical  Fiber </vt:lpstr>
      <vt:lpstr>PowerPoint Presentation</vt:lpstr>
      <vt:lpstr>PowerPoint Presentation</vt:lpstr>
      <vt:lpstr>PowerPoint Presentation</vt:lpstr>
      <vt:lpstr>PowerPoint Presentation</vt:lpstr>
      <vt:lpstr> Optical fibers based on refractive index profile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Graded Indexed Multimode fiber</vt:lpstr>
      <vt:lpstr>PowerPoint Presentation</vt:lpstr>
      <vt:lpstr>PowerPoint Presentation</vt:lpstr>
      <vt:lpstr>Single mode vs. Multimode Fibers</vt:lpstr>
      <vt:lpstr> Single-mode step-index Fiber</vt:lpstr>
      <vt:lpstr>Multi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Optical Fiber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Aarti Sharma (Dr.)</dc:creator>
  <cp:lastModifiedBy>Aarti Sharma (Dr.)</cp:lastModifiedBy>
  <cp:revision>25</cp:revision>
  <dcterms:created xsi:type="dcterms:W3CDTF">2019-08-28T06:23:49Z</dcterms:created>
  <dcterms:modified xsi:type="dcterms:W3CDTF">2019-09-13T06:17:45Z</dcterms:modified>
</cp:coreProperties>
</file>