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300" r:id="rId3"/>
    <p:sldId id="332" r:id="rId4"/>
    <p:sldId id="301" r:id="rId5"/>
    <p:sldId id="302" r:id="rId6"/>
    <p:sldId id="303" r:id="rId7"/>
    <p:sldId id="305" r:id="rId8"/>
    <p:sldId id="258" r:id="rId9"/>
    <p:sldId id="378" r:id="rId10"/>
    <p:sldId id="418" r:id="rId11"/>
    <p:sldId id="419" r:id="rId12"/>
    <p:sldId id="379" r:id="rId13"/>
    <p:sldId id="420" r:id="rId14"/>
    <p:sldId id="421" r:id="rId15"/>
    <p:sldId id="422" r:id="rId16"/>
    <p:sldId id="436" r:id="rId17"/>
    <p:sldId id="423" r:id="rId18"/>
    <p:sldId id="424" r:id="rId19"/>
    <p:sldId id="425" r:id="rId20"/>
    <p:sldId id="426" r:id="rId21"/>
    <p:sldId id="427" r:id="rId22"/>
    <p:sldId id="428" r:id="rId23"/>
    <p:sldId id="429" r:id="rId24"/>
    <p:sldId id="430" r:id="rId25"/>
    <p:sldId id="431" r:id="rId26"/>
    <p:sldId id="432" r:id="rId27"/>
    <p:sldId id="433" r:id="rId28"/>
    <p:sldId id="435" r:id="rId29"/>
    <p:sldId id="313" r:id="rId30"/>
    <p:sldId id="316" r:id="rId31"/>
    <p:sldId id="320" r:id="rId32"/>
    <p:sldId id="323" r:id="rId33"/>
    <p:sldId id="319" r:id="rId34"/>
    <p:sldId id="326" r:id="rId35"/>
    <p:sldId id="327" r:id="rId36"/>
    <p:sldId id="328" r:id="rId37"/>
    <p:sldId id="329" r:id="rId38"/>
    <p:sldId id="330" r:id="rId39"/>
    <p:sldId id="331" r:id="rId40"/>
    <p:sldId id="417"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381" r:id="rId54"/>
    <p:sldId id="382" r:id="rId55"/>
    <p:sldId id="355" r:id="rId56"/>
    <p:sldId id="353" r:id="rId57"/>
    <p:sldId id="437" r:id="rId58"/>
    <p:sldId id="383" r:id="rId59"/>
    <p:sldId id="439" r:id="rId60"/>
    <p:sldId id="384" r:id="rId61"/>
    <p:sldId id="309" r:id="rId62"/>
    <p:sldId id="310" r:id="rId63"/>
    <p:sldId id="311" r:id="rId64"/>
    <p:sldId id="312"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rti Sharma (Dr.)" initials="AS(" lastIdx="1" clrIdx="0">
    <p:extLst>
      <p:ext uri="{19B8F6BF-5375-455C-9EA6-DF929625EA0E}">
        <p15:presenceInfo xmlns:p15="http://schemas.microsoft.com/office/powerpoint/2012/main" userId="S-1-5-21-2689364570-3972777567-1762328205-1742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53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11T12:30:06.690" idx="1">
    <p:pos x="10" y="10"/>
    <p:text/>
    <p:extLst>
      <p:ext uri="{C676402C-5697-4E1C-873F-D02D1690AC5C}">
        <p15:threadingInfo xmlns:p15="http://schemas.microsoft.com/office/powerpoint/2012/main" timeZoneBias="-330"/>
      </p:ext>
    </p:extLst>
  </p:cm>
</p:cmLst>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26.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5.wmf"/><Relationship Id="rId5" Type="http://schemas.openxmlformats.org/officeDocument/2006/relationships/image" Target="../media/image16.wmf"/><Relationship Id="rId4"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CB0F4E-B32D-49BC-82AD-DBAB732C668A}" type="datetimeFigureOut">
              <a:rPr lang="en-US" smtClean="0"/>
              <a:t>9/13/2019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326865-1EA3-4DE5-A669-AD7A087EB913}" type="slidenum">
              <a:rPr lang="en-US" smtClean="0"/>
              <a:t>‹#›</a:t>
            </a:fld>
            <a:endParaRPr lang="en-US"/>
          </a:p>
        </p:txBody>
      </p:sp>
    </p:spTree>
    <p:extLst>
      <p:ext uri="{BB962C8B-B14F-4D97-AF65-F5344CB8AC3E}">
        <p14:creationId xmlns:p14="http://schemas.microsoft.com/office/powerpoint/2010/main" val="2650444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326865-1EA3-4DE5-A669-AD7A087EB913}" type="slidenum">
              <a:rPr lang="en-US" smtClean="0"/>
              <a:t>5</a:t>
            </a:fld>
            <a:endParaRPr lang="en-US"/>
          </a:p>
        </p:txBody>
      </p:sp>
    </p:spTree>
    <p:extLst>
      <p:ext uri="{BB962C8B-B14F-4D97-AF65-F5344CB8AC3E}">
        <p14:creationId xmlns:p14="http://schemas.microsoft.com/office/powerpoint/2010/main" val="3920363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326865-1EA3-4DE5-A669-AD7A087EB913}" type="slidenum">
              <a:rPr lang="en-US" smtClean="0"/>
              <a:t>11</a:t>
            </a:fld>
            <a:endParaRPr lang="en-US"/>
          </a:p>
        </p:txBody>
      </p:sp>
    </p:spTree>
    <p:extLst>
      <p:ext uri="{BB962C8B-B14F-4D97-AF65-F5344CB8AC3E}">
        <p14:creationId xmlns:p14="http://schemas.microsoft.com/office/powerpoint/2010/main" val="1999825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326865-1EA3-4DE5-A669-AD7A087EB913}" type="slidenum">
              <a:rPr lang="en-US" smtClean="0"/>
              <a:t>15</a:t>
            </a:fld>
            <a:endParaRPr lang="en-US"/>
          </a:p>
        </p:txBody>
      </p:sp>
    </p:spTree>
    <p:extLst>
      <p:ext uri="{BB962C8B-B14F-4D97-AF65-F5344CB8AC3E}">
        <p14:creationId xmlns:p14="http://schemas.microsoft.com/office/powerpoint/2010/main" val="3645400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540FF6-3C6A-4186-AF3B-3119CF635FFB}"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73B5D-DCA4-4985-BEE2-CB8003169318}" type="slidenum">
              <a:rPr lang="en-US" smtClean="0"/>
              <a:t>‹#›</a:t>
            </a:fld>
            <a:endParaRPr lang="en-US"/>
          </a:p>
        </p:txBody>
      </p:sp>
    </p:spTree>
    <p:extLst>
      <p:ext uri="{BB962C8B-B14F-4D97-AF65-F5344CB8AC3E}">
        <p14:creationId xmlns:p14="http://schemas.microsoft.com/office/powerpoint/2010/main" val="3944066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540FF6-3C6A-4186-AF3B-3119CF635FFB}"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73B5D-DCA4-4985-BEE2-CB8003169318}" type="slidenum">
              <a:rPr lang="en-US" smtClean="0"/>
              <a:t>‹#›</a:t>
            </a:fld>
            <a:endParaRPr lang="en-US"/>
          </a:p>
        </p:txBody>
      </p:sp>
    </p:spTree>
    <p:extLst>
      <p:ext uri="{BB962C8B-B14F-4D97-AF65-F5344CB8AC3E}">
        <p14:creationId xmlns:p14="http://schemas.microsoft.com/office/powerpoint/2010/main" val="4242944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540FF6-3C6A-4186-AF3B-3119CF635FFB}"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73B5D-DCA4-4985-BEE2-CB8003169318}" type="slidenum">
              <a:rPr lang="en-US" smtClean="0"/>
              <a:t>‹#›</a:t>
            </a:fld>
            <a:endParaRPr lang="en-US"/>
          </a:p>
        </p:txBody>
      </p:sp>
    </p:spTree>
    <p:extLst>
      <p:ext uri="{BB962C8B-B14F-4D97-AF65-F5344CB8AC3E}">
        <p14:creationId xmlns:p14="http://schemas.microsoft.com/office/powerpoint/2010/main" val="3490601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540FF6-3C6A-4186-AF3B-3119CF635FFB}"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73B5D-DCA4-4985-BEE2-CB8003169318}" type="slidenum">
              <a:rPr lang="en-US" smtClean="0"/>
              <a:t>‹#›</a:t>
            </a:fld>
            <a:endParaRPr lang="en-US"/>
          </a:p>
        </p:txBody>
      </p:sp>
    </p:spTree>
    <p:extLst>
      <p:ext uri="{BB962C8B-B14F-4D97-AF65-F5344CB8AC3E}">
        <p14:creationId xmlns:p14="http://schemas.microsoft.com/office/powerpoint/2010/main" val="1548432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540FF6-3C6A-4186-AF3B-3119CF635FFB}"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73B5D-DCA4-4985-BEE2-CB8003169318}" type="slidenum">
              <a:rPr lang="en-US" smtClean="0"/>
              <a:t>‹#›</a:t>
            </a:fld>
            <a:endParaRPr lang="en-US"/>
          </a:p>
        </p:txBody>
      </p:sp>
    </p:spTree>
    <p:extLst>
      <p:ext uri="{BB962C8B-B14F-4D97-AF65-F5344CB8AC3E}">
        <p14:creationId xmlns:p14="http://schemas.microsoft.com/office/powerpoint/2010/main" val="186101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540FF6-3C6A-4186-AF3B-3119CF635FFB}"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73B5D-DCA4-4985-BEE2-CB8003169318}" type="slidenum">
              <a:rPr lang="en-US" smtClean="0"/>
              <a:t>‹#›</a:t>
            </a:fld>
            <a:endParaRPr lang="en-US"/>
          </a:p>
        </p:txBody>
      </p:sp>
    </p:spTree>
    <p:extLst>
      <p:ext uri="{BB962C8B-B14F-4D97-AF65-F5344CB8AC3E}">
        <p14:creationId xmlns:p14="http://schemas.microsoft.com/office/powerpoint/2010/main" val="1916396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540FF6-3C6A-4186-AF3B-3119CF635FFB}" type="datetimeFigureOut">
              <a:rPr lang="en-US" smtClean="0"/>
              <a:t>9/13/2019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D73B5D-DCA4-4985-BEE2-CB8003169318}" type="slidenum">
              <a:rPr lang="en-US" smtClean="0"/>
              <a:t>‹#›</a:t>
            </a:fld>
            <a:endParaRPr lang="en-US"/>
          </a:p>
        </p:txBody>
      </p:sp>
    </p:spTree>
    <p:extLst>
      <p:ext uri="{BB962C8B-B14F-4D97-AF65-F5344CB8AC3E}">
        <p14:creationId xmlns:p14="http://schemas.microsoft.com/office/powerpoint/2010/main" val="33241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540FF6-3C6A-4186-AF3B-3119CF635FFB}" type="datetimeFigureOut">
              <a:rPr lang="en-US" smtClean="0"/>
              <a:t>9/13/2019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D73B5D-DCA4-4985-BEE2-CB8003169318}" type="slidenum">
              <a:rPr lang="en-US" smtClean="0"/>
              <a:t>‹#›</a:t>
            </a:fld>
            <a:endParaRPr lang="en-US"/>
          </a:p>
        </p:txBody>
      </p:sp>
    </p:spTree>
    <p:extLst>
      <p:ext uri="{BB962C8B-B14F-4D97-AF65-F5344CB8AC3E}">
        <p14:creationId xmlns:p14="http://schemas.microsoft.com/office/powerpoint/2010/main" val="2106977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540FF6-3C6A-4186-AF3B-3119CF635FFB}" type="datetimeFigureOut">
              <a:rPr lang="en-US" smtClean="0"/>
              <a:t>9/13/2019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D73B5D-DCA4-4985-BEE2-CB8003169318}" type="slidenum">
              <a:rPr lang="en-US" smtClean="0"/>
              <a:t>‹#›</a:t>
            </a:fld>
            <a:endParaRPr lang="en-US"/>
          </a:p>
        </p:txBody>
      </p:sp>
    </p:spTree>
    <p:extLst>
      <p:ext uri="{BB962C8B-B14F-4D97-AF65-F5344CB8AC3E}">
        <p14:creationId xmlns:p14="http://schemas.microsoft.com/office/powerpoint/2010/main" val="3019850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540FF6-3C6A-4186-AF3B-3119CF635FFB}"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73B5D-DCA4-4985-BEE2-CB8003169318}" type="slidenum">
              <a:rPr lang="en-US" smtClean="0"/>
              <a:t>‹#›</a:t>
            </a:fld>
            <a:endParaRPr lang="en-US"/>
          </a:p>
        </p:txBody>
      </p:sp>
    </p:spTree>
    <p:extLst>
      <p:ext uri="{BB962C8B-B14F-4D97-AF65-F5344CB8AC3E}">
        <p14:creationId xmlns:p14="http://schemas.microsoft.com/office/powerpoint/2010/main" val="3355166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540FF6-3C6A-4186-AF3B-3119CF635FFB}"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73B5D-DCA4-4985-BEE2-CB8003169318}" type="slidenum">
              <a:rPr lang="en-US" smtClean="0"/>
              <a:t>‹#›</a:t>
            </a:fld>
            <a:endParaRPr lang="en-US"/>
          </a:p>
        </p:txBody>
      </p:sp>
    </p:spTree>
    <p:extLst>
      <p:ext uri="{BB962C8B-B14F-4D97-AF65-F5344CB8AC3E}">
        <p14:creationId xmlns:p14="http://schemas.microsoft.com/office/powerpoint/2010/main" val="1808600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40FF6-3C6A-4186-AF3B-3119CF635FFB}" type="datetimeFigureOut">
              <a:rPr lang="en-US" smtClean="0"/>
              <a:t>9/13/2019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D73B5D-DCA4-4985-BEE2-CB8003169318}" type="slidenum">
              <a:rPr lang="en-US" smtClean="0"/>
              <a:t>‹#›</a:t>
            </a:fld>
            <a:endParaRPr lang="en-US"/>
          </a:p>
        </p:txBody>
      </p:sp>
    </p:spTree>
    <p:extLst>
      <p:ext uri="{BB962C8B-B14F-4D97-AF65-F5344CB8AC3E}">
        <p14:creationId xmlns:p14="http://schemas.microsoft.com/office/powerpoint/2010/main" val="3527045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7.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4.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7.bin"/><Relationship Id="rId14" Type="http://schemas.openxmlformats.org/officeDocument/2006/relationships/image" Target="../media/image18.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0.wmf"/><Relationship Id="rId5" Type="http://schemas.openxmlformats.org/officeDocument/2006/relationships/oleObject" Target="../embeddings/oleObject11.bin"/><Relationship Id="rId4" Type="http://schemas.openxmlformats.org/officeDocument/2006/relationships/image" Target="../media/image1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17.bin"/><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16.wmf"/><Relationship Id="rId2" Type="http://schemas.openxmlformats.org/officeDocument/2006/relationships/slideLayout" Target="../slideLayouts/slideLayout7.xml"/><Relationship Id="rId16" Type="http://schemas.openxmlformats.org/officeDocument/2006/relationships/image" Target="../media/image26.wmf"/><Relationship Id="rId1" Type="http://schemas.openxmlformats.org/officeDocument/2006/relationships/vmlDrawing" Target="../drawings/vmlDrawing4.vml"/><Relationship Id="rId6" Type="http://schemas.openxmlformats.org/officeDocument/2006/relationships/image" Target="../media/image22.wmf"/><Relationship Id="rId11" Type="http://schemas.openxmlformats.org/officeDocument/2006/relationships/oleObject" Target="../embeddings/oleObject16.bin"/><Relationship Id="rId5" Type="http://schemas.openxmlformats.org/officeDocument/2006/relationships/oleObject" Target="../embeddings/oleObject13.bin"/><Relationship Id="rId15" Type="http://schemas.openxmlformats.org/officeDocument/2006/relationships/oleObject" Target="../embeddings/oleObject18.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15.bin"/><Relationship Id="rId14" Type="http://schemas.openxmlformats.org/officeDocument/2006/relationships/image" Target="../media/image25.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20.bin"/><Relationship Id="rId4" Type="http://schemas.openxmlformats.org/officeDocument/2006/relationships/image" Target="../media/image19.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1.bin"/><Relationship Id="rId7" Type="http://schemas.openxmlformats.org/officeDocument/2006/relationships/comments" Target="../comments/comment1.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22.bin"/><Relationship Id="rId4" Type="http://schemas.openxmlformats.org/officeDocument/2006/relationships/image" Target="../media/image19.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0.wmf"/><Relationship Id="rId5" Type="http://schemas.openxmlformats.org/officeDocument/2006/relationships/oleObject" Target="../embeddings/oleObject24.bin"/><Relationship Id="rId4" Type="http://schemas.openxmlformats.org/officeDocument/2006/relationships/image" Target="../media/image19.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0.wmf"/><Relationship Id="rId5" Type="http://schemas.openxmlformats.org/officeDocument/2006/relationships/oleObject" Target="../embeddings/oleObject26.bin"/><Relationship Id="rId4" Type="http://schemas.openxmlformats.org/officeDocument/2006/relationships/image" Target="../media/image19.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0.wmf"/><Relationship Id="rId5" Type="http://schemas.openxmlformats.org/officeDocument/2006/relationships/oleObject" Target="../embeddings/oleObject28.bin"/><Relationship Id="rId4" Type="http://schemas.openxmlformats.org/officeDocument/2006/relationships/image" Target="../media/image19.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0.wmf"/><Relationship Id="rId5" Type="http://schemas.openxmlformats.org/officeDocument/2006/relationships/oleObject" Target="../embeddings/oleObject30.bin"/><Relationship Id="rId4" Type="http://schemas.openxmlformats.org/officeDocument/2006/relationships/image" Target="../media/image19.wmf"/></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39.gif"/><Relationship Id="rId7" Type="http://schemas.openxmlformats.org/officeDocument/2006/relationships/image" Target="../media/image37.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31.bin"/><Relationship Id="rId5" Type="http://schemas.openxmlformats.org/officeDocument/2006/relationships/image" Target="../media/image41.gif"/><Relationship Id="rId4" Type="http://schemas.openxmlformats.org/officeDocument/2006/relationships/image" Target="../media/image40.gif"/><Relationship Id="rId9" Type="http://schemas.openxmlformats.org/officeDocument/2006/relationships/image" Target="../media/image38.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42.png"/></Relationships>
</file>

<file path=ppt/slides/_rels/slide5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324256"/>
            <a:ext cx="8437417" cy="5924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2841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458200" cy="4952999"/>
          </a:xfrm>
        </p:spPr>
        <p:txBody>
          <a:bodyPr>
            <a:normAutofit fontScale="92500" lnSpcReduction="10000"/>
          </a:bodyPr>
          <a:lstStyle/>
          <a:p>
            <a:pPr algn="just">
              <a:buFont typeface="Wingdings" panose="05000000000000000000" pitchFamily="2" charset="2"/>
              <a:buChar char="§"/>
            </a:pPr>
            <a:r>
              <a:rPr lang="en-US" altLang="en-US" baseline="-30000" dirty="0">
                <a:cs typeface="Times New Roman" pitchFamily="18" charset="0"/>
              </a:rPr>
              <a:t> </a:t>
            </a:r>
            <a:r>
              <a:rPr lang="en-US" altLang="en-US" sz="2400" dirty="0">
                <a:latin typeface="Times New Roman" panose="02020603050405020304" pitchFamily="18" charset="0"/>
                <a:cs typeface="Times New Roman" panose="02020603050405020304" pitchFamily="18" charset="0"/>
              </a:rPr>
              <a:t>Number of absorption at any instant of time </a:t>
            </a:r>
            <a:r>
              <a:rPr lang="el-GR" altLang="en-US" sz="2400" dirty="0">
                <a:latin typeface="Times New Roman" panose="02020603050405020304" pitchFamily="18" charset="0"/>
                <a:cs typeface="Times New Roman" panose="02020603050405020304" pitchFamily="18" charset="0"/>
              </a:rPr>
              <a:t>Δ</a:t>
            </a:r>
            <a:r>
              <a:rPr lang="en-US" altLang="en-US" sz="2400" dirty="0">
                <a:latin typeface="Times New Roman" panose="02020603050405020304" pitchFamily="18" charset="0"/>
                <a:cs typeface="Times New Roman" panose="02020603050405020304" pitchFamily="18" charset="0"/>
              </a:rPr>
              <a:t>t is given as, </a:t>
            </a:r>
            <a:endParaRPr lang="en-US" alt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altLang="en-US" sz="2400" dirty="0">
              <a:latin typeface="Times New Roman" panose="02020603050405020304" pitchFamily="18" charset="0"/>
              <a:cs typeface="Times New Roman" panose="02020603050405020304" pitchFamily="18" charset="0"/>
            </a:endParaRPr>
          </a:p>
          <a:p>
            <a:pPr marL="0" indent="0" algn="ctr">
              <a:buNone/>
            </a:pPr>
            <a:r>
              <a:rPr lang="en-US" altLang="en-US" sz="2400" baseline="-300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N</a:t>
            </a:r>
            <a:r>
              <a:rPr lang="en-US" altLang="en-US" sz="2400" baseline="-30000" dirty="0">
                <a:latin typeface="Times New Roman" panose="02020603050405020304" pitchFamily="18" charset="0"/>
                <a:cs typeface="Times New Roman" panose="02020603050405020304" pitchFamily="18" charset="0"/>
              </a:rPr>
              <a:t>ab</a:t>
            </a:r>
            <a:r>
              <a:rPr lang="pl-PL" altLang="en-US" sz="2400" dirty="0">
                <a:latin typeface="Times New Roman" panose="02020603050405020304" pitchFamily="18" charset="0"/>
                <a:cs typeface="Times New Roman" panose="02020603050405020304" pitchFamily="18" charset="0"/>
              </a:rPr>
              <a:t> = </a:t>
            </a:r>
            <a:r>
              <a:rPr lang="en-US" altLang="en-US" sz="2400" dirty="0" smtClean="0">
                <a:latin typeface="Times New Roman" panose="02020603050405020304" pitchFamily="18" charset="0"/>
                <a:cs typeface="Times New Roman" panose="02020603050405020304" pitchFamily="18" charset="0"/>
              </a:rPr>
              <a:t>N</a:t>
            </a:r>
            <a:r>
              <a:rPr lang="en-US" altLang="en-US" sz="2400" baseline="-25000" dirty="0" smtClean="0">
                <a:latin typeface="Times New Roman" panose="02020603050405020304" pitchFamily="18" charset="0"/>
                <a:cs typeface="Times New Roman" panose="02020603050405020304" pitchFamily="18" charset="0"/>
              </a:rPr>
              <a:t>1</a:t>
            </a:r>
            <a:r>
              <a:rPr lang="pl-PL" altLang="en-US" sz="2400" i="1" dirty="0" smtClean="0">
                <a:latin typeface="Symbol" panose="05050102010706020507" pitchFamily="18" charset="2"/>
                <a:cs typeface="Times New Roman" panose="02020603050405020304" pitchFamily="18" charset="0"/>
              </a:rPr>
              <a:t>r</a:t>
            </a:r>
            <a:r>
              <a:rPr lang="pl-PL" altLang="en-US" sz="2400" dirty="0" smtClean="0">
                <a:latin typeface="Times New Roman" panose="02020603050405020304" pitchFamily="18" charset="0"/>
                <a:cs typeface="Times New Roman" panose="02020603050405020304" pitchFamily="18" charset="0"/>
              </a:rPr>
              <a:t>(</a:t>
            </a:r>
            <a:r>
              <a:rPr lang="pl-PL" altLang="en-US" sz="2400" dirty="0" smtClean="0">
                <a:latin typeface="Symbol" panose="05050102010706020507" pitchFamily="18" charset="2"/>
                <a:cs typeface="Times New Roman" panose="02020603050405020304" pitchFamily="18" charset="0"/>
              </a:rPr>
              <a:t>n</a:t>
            </a:r>
            <a:r>
              <a:rPr lang="pl-PL" altLang="en-US" sz="2400" dirty="0" smtClean="0">
                <a:latin typeface="Times New Roman" panose="02020603050405020304" pitchFamily="18" charset="0"/>
                <a:cs typeface="Times New Roman" panose="02020603050405020304" pitchFamily="18" charset="0"/>
              </a:rPr>
              <a:t>) </a:t>
            </a:r>
            <a:r>
              <a:rPr lang="pl-PL" altLang="en-US" sz="2400" dirty="0">
                <a:latin typeface="Times New Roman" panose="02020603050405020304" pitchFamily="18" charset="0"/>
                <a:cs typeface="Times New Roman" panose="02020603050405020304" pitchFamily="18" charset="0"/>
              </a:rPr>
              <a:t>B</a:t>
            </a:r>
            <a:r>
              <a:rPr lang="pl-PL" altLang="en-US" sz="2400" baseline="-30000" dirty="0">
                <a:latin typeface="Times New Roman" panose="02020603050405020304" pitchFamily="18" charset="0"/>
                <a:cs typeface="Times New Roman" panose="02020603050405020304" pitchFamily="18" charset="0"/>
              </a:rPr>
              <a:t>12</a:t>
            </a:r>
            <a:r>
              <a:rPr lang="en-US" altLang="en-US" sz="2400" dirty="0">
                <a:latin typeface="Times New Roman" panose="02020603050405020304" pitchFamily="18" charset="0"/>
                <a:cs typeface="Times New Roman" panose="02020603050405020304" pitchFamily="18" charset="0"/>
              </a:rPr>
              <a:t> </a:t>
            </a:r>
            <a:r>
              <a:rPr lang="el-GR" altLang="en-US" sz="2400" dirty="0">
                <a:latin typeface="Times New Roman" panose="02020603050405020304" pitchFamily="18" charset="0"/>
                <a:cs typeface="Times New Roman" panose="02020603050405020304" pitchFamily="18" charset="0"/>
              </a:rPr>
              <a:t>Δ</a:t>
            </a:r>
            <a:r>
              <a:rPr lang="en-US" altLang="en-US" sz="2400" dirty="0">
                <a:latin typeface="Times New Roman" panose="02020603050405020304" pitchFamily="18" charset="0"/>
                <a:cs typeface="Times New Roman" panose="02020603050405020304" pitchFamily="18" charset="0"/>
              </a:rPr>
              <a:t>t </a:t>
            </a:r>
            <a:endParaRPr lang="en-US" altLang="en-US" sz="2400" dirty="0" smtClean="0">
              <a:latin typeface="Times New Roman" panose="02020603050405020304" pitchFamily="18" charset="0"/>
              <a:cs typeface="Times New Roman" panose="02020603050405020304" pitchFamily="18" charset="0"/>
            </a:endParaRPr>
          </a:p>
          <a:p>
            <a:pPr marL="0" indent="0" algn="ctr">
              <a:buNone/>
            </a:pPr>
            <a:endParaRPr lang="en-US" altLang="en-US" sz="2400" dirty="0">
              <a:latin typeface="Times New Roman" panose="02020603050405020304" pitchFamily="18" charset="0"/>
              <a:cs typeface="Times New Roman" panose="02020603050405020304" pitchFamily="18" charset="0"/>
            </a:endParaRPr>
          </a:p>
          <a:p>
            <a:pPr marL="0" indent="0" algn="ctr">
              <a:buNone/>
            </a:pP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N</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No of atoms at E</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altLang="en-US" sz="2400" baseline="-300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Number of </a:t>
            </a:r>
            <a:r>
              <a:rPr lang="en-US" altLang="en-US" sz="2400" dirty="0" smtClean="0">
                <a:latin typeface="Times New Roman" panose="02020603050405020304" pitchFamily="18" charset="0"/>
                <a:cs typeface="Times New Roman" panose="02020603050405020304" pitchFamily="18" charset="0"/>
              </a:rPr>
              <a:t>spontaneous </a:t>
            </a:r>
            <a:r>
              <a:rPr lang="en-US" altLang="en-US" sz="2400" dirty="0">
                <a:latin typeface="Times New Roman" panose="02020603050405020304" pitchFamily="18" charset="0"/>
                <a:cs typeface="Times New Roman" panose="02020603050405020304" pitchFamily="18" charset="0"/>
              </a:rPr>
              <a:t>emission at any instant of time </a:t>
            </a:r>
            <a:r>
              <a:rPr lang="el-GR" altLang="en-US" sz="2400" dirty="0">
                <a:latin typeface="Times New Roman" panose="02020603050405020304" pitchFamily="18" charset="0"/>
                <a:cs typeface="Times New Roman" panose="02020603050405020304" pitchFamily="18" charset="0"/>
              </a:rPr>
              <a:t>Δ</a:t>
            </a:r>
            <a:r>
              <a:rPr lang="en-US" altLang="en-US" sz="2400" dirty="0">
                <a:latin typeface="Times New Roman" panose="02020603050405020304" pitchFamily="18" charset="0"/>
                <a:cs typeface="Times New Roman" panose="02020603050405020304" pitchFamily="18" charset="0"/>
              </a:rPr>
              <a:t>t is given as</a:t>
            </a:r>
            <a:r>
              <a:rPr lang="en-US" altLang="en-US" sz="24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altLang="en-US" sz="2400" baseline="-30000" dirty="0" smtClean="0">
                <a:latin typeface="Times New Roman" panose="02020603050405020304" pitchFamily="18" charset="0"/>
                <a:cs typeface="Times New Roman" panose="02020603050405020304" pitchFamily="18" charset="0"/>
              </a:rPr>
              <a:t>   </a:t>
            </a:r>
            <a:endParaRPr lang="en-US" altLang="en-US" sz="2400" baseline="-30000" dirty="0">
              <a:latin typeface="Times New Roman" panose="02020603050405020304" pitchFamily="18" charset="0"/>
              <a:cs typeface="Times New Roman" panose="02020603050405020304" pitchFamily="18" charset="0"/>
            </a:endParaRPr>
          </a:p>
          <a:p>
            <a:pPr marL="0" indent="0" algn="ctr">
              <a:buNone/>
            </a:pPr>
            <a:r>
              <a:rPr lang="en-US" altLang="en-US" sz="2400" dirty="0">
                <a:latin typeface="Times New Roman" panose="02020603050405020304" pitchFamily="18" charset="0"/>
                <a:cs typeface="Times New Roman" panose="02020603050405020304" pitchFamily="18" charset="0"/>
              </a:rPr>
              <a:t>(P</a:t>
            </a:r>
            <a:r>
              <a:rPr lang="en-US" altLang="en-US" sz="2400" baseline="-25000" dirty="0">
                <a:latin typeface="Times New Roman" panose="02020603050405020304" pitchFamily="18" charset="0"/>
                <a:cs typeface="Times New Roman" panose="02020603050405020304" pitchFamily="18" charset="0"/>
              </a:rPr>
              <a:t>21</a:t>
            </a:r>
            <a:r>
              <a:rPr lang="en-US" altLang="en-US" sz="2400" dirty="0">
                <a:latin typeface="Times New Roman" panose="02020603050405020304" pitchFamily="18" charset="0"/>
                <a:cs typeface="Times New Roman" panose="02020603050405020304" pitchFamily="18" charset="0"/>
              </a:rPr>
              <a:t>)</a:t>
            </a:r>
            <a:r>
              <a:rPr lang="en-US" altLang="en-US" sz="2400" baseline="-30000" dirty="0" err="1">
                <a:latin typeface="Times New Roman" panose="02020603050405020304" pitchFamily="18" charset="0"/>
                <a:cs typeface="Times New Roman" panose="02020603050405020304" pitchFamily="18" charset="0"/>
              </a:rPr>
              <a:t>sp</a:t>
            </a:r>
            <a:r>
              <a:rPr lang="pl-PL" altLang="en-US" sz="2400" dirty="0">
                <a:latin typeface="Times New Roman" panose="02020603050405020304" pitchFamily="18" charset="0"/>
                <a:cs typeface="Times New Roman" panose="02020603050405020304" pitchFamily="18" charset="0"/>
              </a:rPr>
              <a:t> = </a:t>
            </a:r>
            <a:r>
              <a:rPr lang="en-US" altLang="en-US" sz="2400" dirty="0" smtClean="0">
                <a:latin typeface="Times New Roman" panose="02020603050405020304" pitchFamily="18" charset="0"/>
                <a:cs typeface="Times New Roman" panose="02020603050405020304" pitchFamily="18" charset="0"/>
              </a:rPr>
              <a:t>N</a:t>
            </a:r>
            <a:r>
              <a:rPr lang="en-US" altLang="en-US" sz="2400" baseline="-25000" dirty="0" smtClean="0">
                <a:latin typeface="Times New Roman" panose="02020603050405020304" pitchFamily="18" charset="0"/>
                <a:cs typeface="Times New Roman" panose="02020603050405020304" pitchFamily="18" charset="0"/>
              </a:rPr>
              <a:t>2</a:t>
            </a:r>
            <a:r>
              <a:rPr lang="pl-PL"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A</a:t>
            </a:r>
            <a:r>
              <a:rPr lang="en-US" altLang="en-US" sz="2400" baseline="-30000" dirty="0">
                <a:latin typeface="Times New Roman" panose="02020603050405020304" pitchFamily="18" charset="0"/>
                <a:cs typeface="Times New Roman" panose="02020603050405020304" pitchFamily="18" charset="0"/>
              </a:rPr>
              <a:t>21</a:t>
            </a:r>
            <a:r>
              <a:rPr lang="el-GR" altLang="en-US" sz="2400" dirty="0">
                <a:latin typeface="Times New Roman" panose="02020603050405020304" pitchFamily="18" charset="0"/>
                <a:cs typeface="Times New Roman" panose="02020603050405020304" pitchFamily="18" charset="0"/>
              </a:rPr>
              <a:t> Δ</a:t>
            </a:r>
            <a:r>
              <a:rPr lang="en-US" altLang="en-US" sz="2400" dirty="0">
                <a:latin typeface="Times New Roman" panose="02020603050405020304" pitchFamily="18" charset="0"/>
                <a:cs typeface="Times New Roman" panose="02020603050405020304" pitchFamily="18" charset="0"/>
              </a:rPr>
              <a:t>t</a:t>
            </a:r>
            <a:r>
              <a:rPr lang="en-US" altLang="en-US" sz="2400" baseline="-30000" dirty="0">
                <a:latin typeface="Times New Roman" panose="02020603050405020304" pitchFamily="18" charset="0"/>
                <a:cs typeface="Times New Roman" panose="02020603050405020304" pitchFamily="18" charset="0"/>
              </a:rPr>
              <a:t> </a:t>
            </a:r>
            <a:endParaRPr lang="en-US" altLang="en-US" sz="2400" dirty="0" smtClean="0">
              <a:latin typeface="Times New Roman" panose="02020603050405020304" pitchFamily="18" charset="0"/>
              <a:cs typeface="Times New Roman" panose="02020603050405020304" pitchFamily="18" charset="0"/>
            </a:endParaRPr>
          </a:p>
          <a:p>
            <a:pPr marL="0" indent="0" algn="ctr">
              <a:buNone/>
            </a:pPr>
            <a:endParaRPr lang="en-US" altLang="en-US" sz="2400" dirty="0" smtClean="0">
              <a:latin typeface="Times New Roman" panose="02020603050405020304" pitchFamily="18" charset="0"/>
              <a:cs typeface="Times New Roman" panose="02020603050405020304" pitchFamily="18" charset="0"/>
            </a:endParaRPr>
          </a:p>
          <a:p>
            <a:pPr marL="0" indent="0" algn="ctr">
              <a:buNone/>
            </a:pP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N</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No of atoms at E</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Number of stimulated emission at any instant of time </a:t>
            </a:r>
            <a:r>
              <a:rPr lang="el-GR" altLang="en-US" sz="2400" dirty="0">
                <a:latin typeface="Times New Roman" panose="02020603050405020304" pitchFamily="18" charset="0"/>
                <a:cs typeface="Times New Roman" panose="02020603050405020304" pitchFamily="18" charset="0"/>
              </a:rPr>
              <a:t>Δ</a:t>
            </a:r>
            <a:r>
              <a:rPr lang="en-US" altLang="en-US" sz="2400" dirty="0">
                <a:latin typeface="Times New Roman" panose="02020603050405020304" pitchFamily="18" charset="0"/>
                <a:cs typeface="Times New Roman" panose="02020603050405020304" pitchFamily="18" charset="0"/>
              </a:rPr>
              <a:t>t is given as</a:t>
            </a:r>
            <a:r>
              <a:rPr lang="en-US" altLang="en-US" sz="24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endParaRPr lang="en-US" altLang="en-US" sz="2400" dirty="0">
              <a:latin typeface="Times New Roman" panose="02020603050405020304" pitchFamily="18" charset="0"/>
              <a:cs typeface="Times New Roman" panose="02020603050405020304" pitchFamily="18" charset="0"/>
            </a:endParaRPr>
          </a:p>
          <a:p>
            <a:pPr marL="0" indent="0" algn="ctr">
              <a:buNone/>
            </a:pPr>
            <a:r>
              <a:rPr lang="en-US" altLang="en-US" sz="2400" baseline="-300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(P</a:t>
            </a:r>
            <a:r>
              <a:rPr lang="en-US" altLang="en-US" sz="2400" baseline="-25000" dirty="0">
                <a:latin typeface="Times New Roman" panose="02020603050405020304" pitchFamily="18" charset="0"/>
                <a:cs typeface="Times New Roman" panose="02020603050405020304" pitchFamily="18" charset="0"/>
              </a:rPr>
              <a:t>21</a:t>
            </a:r>
            <a:r>
              <a:rPr lang="en-US" altLang="en-US" sz="2400" dirty="0">
                <a:latin typeface="Times New Roman" panose="02020603050405020304" pitchFamily="18" charset="0"/>
                <a:cs typeface="Times New Roman" panose="02020603050405020304" pitchFamily="18" charset="0"/>
              </a:rPr>
              <a:t>)</a:t>
            </a:r>
            <a:r>
              <a:rPr lang="en-US" altLang="en-US" sz="2400" baseline="-30000" dirty="0" err="1">
                <a:latin typeface="Times New Roman" panose="02020603050405020304" pitchFamily="18" charset="0"/>
                <a:cs typeface="Times New Roman" panose="02020603050405020304" pitchFamily="18" charset="0"/>
              </a:rPr>
              <a:t>st</a:t>
            </a:r>
            <a:r>
              <a:rPr lang="pl-PL" altLang="en-US" sz="2400" dirty="0">
                <a:latin typeface="Times New Roman" panose="02020603050405020304" pitchFamily="18" charset="0"/>
                <a:cs typeface="Times New Roman" panose="02020603050405020304" pitchFamily="18" charset="0"/>
              </a:rPr>
              <a:t> = </a:t>
            </a:r>
            <a:r>
              <a:rPr lang="en-US" altLang="en-US" sz="2400" dirty="0" smtClean="0">
                <a:latin typeface="Times New Roman" panose="02020603050405020304" pitchFamily="18" charset="0"/>
                <a:cs typeface="Times New Roman" panose="02020603050405020304" pitchFamily="18" charset="0"/>
              </a:rPr>
              <a:t>N</a:t>
            </a:r>
            <a:r>
              <a:rPr lang="en-US" altLang="en-US" sz="2400" baseline="-25000" dirty="0" smtClean="0">
                <a:latin typeface="Times New Roman" panose="02020603050405020304" pitchFamily="18" charset="0"/>
                <a:cs typeface="Times New Roman" panose="02020603050405020304" pitchFamily="18" charset="0"/>
              </a:rPr>
              <a:t>2</a:t>
            </a:r>
            <a:r>
              <a:rPr lang="en-US" altLang="en-US" sz="2400" dirty="0" smtClean="0">
                <a:latin typeface="Times New Roman" panose="02020603050405020304" pitchFamily="18" charset="0"/>
                <a:cs typeface="Times New Roman" panose="02020603050405020304" pitchFamily="18" charset="0"/>
              </a:rPr>
              <a:t> </a:t>
            </a:r>
            <a:r>
              <a:rPr lang="pl-PL" altLang="en-US" sz="2400" i="1" dirty="0">
                <a:latin typeface="Symbol" panose="05050102010706020507" pitchFamily="18" charset="2"/>
                <a:cs typeface="Times New Roman" panose="02020603050405020304" pitchFamily="18" charset="0"/>
              </a:rPr>
              <a:t>r</a:t>
            </a:r>
            <a:r>
              <a:rPr lang="pl-PL" altLang="en-US" sz="2400" dirty="0">
                <a:latin typeface="Times New Roman" panose="02020603050405020304" pitchFamily="18" charset="0"/>
                <a:cs typeface="Times New Roman" panose="02020603050405020304" pitchFamily="18" charset="0"/>
              </a:rPr>
              <a:t>(</a:t>
            </a:r>
            <a:r>
              <a:rPr lang="pl-PL" altLang="en-US" sz="2400" dirty="0">
                <a:latin typeface="Symbol" panose="05050102010706020507" pitchFamily="18" charset="2"/>
                <a:cs typeface="Times New Roman" panose="02020603050405020304" pitchFamily="18" charset="0"/>
              </a:rPr>
              <a:t>n</a:t>
            </a:r>
            <a:r>
              <a:rPr lang="pl-PL" altLang="en-US" sz="2400" dirty="0">
                <a:latin typeface="Times New Roman" panose="02020603050405020304" pitchFamily="18" charset="0"/>
                <a:cs typeface="Times New Roman" panose="02020603050405020304" pitchFamily="18" charset="0"/>
              </a:rPr>
              <a:t>)</a:t>
            </a:r>
            <a:r>
              <a:rPr lang="pl-PL" altLang="en-US" sz="2400" dirty="0" smtClean="0">
                <a:latin typeface="Times New Roman" panose="02020603050405020304" pitchFamily="18" charset="0"/>
                <a:cs typeface="Times New Roman" panose="02020603050405020304" pitchFamily="18" charset="0"/>
              </a:rPr>
              <a:t> </a:t>
            </a:r>
            <a:r>
              <a:rPr lang="pl-PL" altLang="en-US" sz="2400" dirty="0">
                <a:latin typeface="Times New Roman" panose="02020603050405020304" pitchFamily="18" charset="0"/>
                <a:cs typeface="Times New Roman" panose="02020603050405020304" pitchFamily="18" charset="0"/>
              </a:rPr>
              <a:t>B</a:t>
            </a:r>
            <a:r>
              <a:rPr lang="en-US" altLang="en-US" sz="2400" baseline="-30000" dirty="0">
                <a:latin typeface="Times New Roman" panose="02020603050405020304" pitchFamily="18" charset="0"/>
                <a:cs typeface="Times New Roman" panose="02020603050405020304" pitchFamily="18" charset="0"/>
              </a:rPr>
              <a:t>21 </a:t>
            </a:r>
            <a:r>
              <a:rPr lang="el-GR" altLang="en-US" sz="2400" dirty="0">
                <a:latin typeface="Times New Roman" panose="02020603050405020304" pitchFamily="18" charset="0"/>
                <a:cs typeface="Times New Roman" panose="02020603050405020304" pitchFamily="18" charset="0"/>
              </a:rPr>
              <a:t>Δ</a:t>
            </a:r>
            <a:r>
              <a:rPr lang="en-US" altLang="en-US" sz="2400" dirty="0">
                <a:latin typeface="Times New Roman" panose="02020603050405020304" pitchFamily="18" charset="0"/>
                <a:cs typeface="Times New Roman" panose="02020603050405020304" pitchFamily="18" charset="0"/>
              </a:rPr>
              <a:t>t</a:t>
            </a:r>
            <a:r>
              <a:rPr lang="en-US" altLang="en-US" sz="2400" baseline="-30000" dirty="0" smtClean="0">
                <a:latin typeface="Times New Roman" panose="02020603050405020304" pitchFamily="18" charset="0"/>
                <a:cs typeface="Times New Roman" panose="02020603050405020304" pitchFamily="18" charset="0"/>
              </a:rPr>
              <a:t>                                                                  </a:t>
            </a:r>
            <a:endParaRPr lang="en-US" altLang="en-US" sz="2400" baseline="-30000" dirty="0">
              <a:latin typeface="Times New Roman" panose="02020603050405020304" pitchFamily="18" charset="0"/>
              <a:cs typeface="Times New Roman" panose="02020603050405020304" pitchFamily="18" charset="0"/>
            </a:endParaRPr>
          </a:p>
          <a:p>
            <a:pPr algn="just"/>
            <a:endParaRPr lang="en-US" alt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2928395" y="4621917"/>
            <a:ext cx="3124200" cy="6858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895600" y="2744407"/>
            <a:ext cx="3124200" cy="6858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895600" y="907408"/>
            <a:ext cx="3124200" cy="6858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3104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5257800" cy="381000"/>
          </a:xfrm>
        </p:spPr>
        <p:txBody>
          <a:bodyPr>
            <a:noAutofit/>
          </a:bodyPr>
          <a:lstStyle/>
          <a:p>
            <a:r>
              <a:rPr lang="en-US" sz="2000" b="1" dirty="0" smtClean="0">
                <a:solidFill>
                  <a:srgbClr val="0070C0"/>
                </a:solidFill>
                <a:latin typeface="Times New Roman" panose="02020603050405020304" pitchFamily="18" charset="0"/>
                <a:cs typeface="Times New Roman" panose="02020603050405020304" pitchFamily="18" charset="0"/>
              </a:rPr>
              <a:t>Relationship between the Einstein Coefficients</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914401"/>
            <a:ext cx="8534400" cy="2057400"/>
          </a:xfrm>
        </p:spPr>
        <p:txBody>
          <a:bodyPr>
            <a:normAutofit lnSpcReduction="10000"/>
          </a:bodyPr>
          <a:lstStyle/>
          <a:p>
            <a:pPr marL="0" indent="0">
              <a:buNone/>
            </a:pPr>
            <a:r>
              <a:rPr lang="en-US" sz="1800" dirty="0" smtClean="0">
                <a:latin typeface="Times New Roman" panose="02020603050405020304" pitchFamily="18" charset="0"/>
                <a:cs typeface="Times New Roman" panose="02020603050405020304" pitchFamily="18" charset="0"/>
              </a:rPr>
              <a:t>To establish the relationship between Einstein Coefficient few assumptions are made: </a:t>
            </a:r>
          </a:p>
          <a:p>
            <a:r>
              <a:rPr lang="en-US" sz="1800" dirty="0" smtClean="0">
                <a:latin typeface="Times New Roman" panose="02020603050405020304" pitchFamily="18" charset="0"/>
                <a:cs typeface="Times New Roman" panose="02020603050405020304" pitchFamily="18" charset="0"/>
              </a:rPr>
              <a:t>The atoms and the radiation are in thermal equilibrium.</a:t>
            </a:r>
          </a:p>
          <a:p>
            <a:r>
              <a:rPr lang="en-US" sz="1800" dirty="0" smtClean="0">
                <a:latin typeface="Times New Roman" panose="02020603050405020304" pitchFamily="18" charset="0"/>
                <a:cs typeface="Times New Roman" panose="02020603050405020304" pitchFamily="18" charset="0"/>
              </a:rPr>
              <a:t>The radiation is identical with black body radiation and consistent with Planck's radiation law for any value of T.</a:t>
            </a:r>
          </a:p>
          <a:p>
            <a:r>
              <a:rPr lang="en-US" sz="1800" dirty="0" smtClean="0">
                <a:latin typeface="Times New Roman" panose="02020603050405020304" pitchFamily="18" charset="0"/>
                <a:cs typeface="Times New Roman" panose="02020603050405020304" pitchFamily="18" charset="0"/>
              </a:rPr>
              <a:t>The population densities N</a:t>
            </a:r>
            <a:r>
              <a:rPr lang="en-US" sz="1800" baseline="-25000" dirty="0" smtClean="0">
                <a:latin typeface="Times New Roman" panose="02020603050405020304" pitchFamily="18" charset="0"/>
                <a:cs typeface="Times New Roman" panose="02020603050405020304" pitchFamily="18" charset="0"/>
              </a:rPr>
              <a:t>1</a:t>
            </a:r>
            <a:r>
              <a:rPr lang="en-US" sz="1800" dirty="0" smtClean="0">
                <a:latin typeface="Times New Roman" panose="02020603050405020304" pitchFamily="18" charset="0"/>
                <a:cs typeface="Times New Roman" panose="02020603050405020304" pitchFamily="18" charset="0"/>
              </a:rPr>
              <a:t> and N</a:t>
            </a:r>
            <a:r>
              <a:rPr lang="en-US" sz="1800" baseline="-25000" dirty="0" smtClean="0">
                <a:latin typeface="Times New Roman" panose="02020603050405020304" pitchFamily="18" charset="0"/>
                <a:cs typeface="Times New Roman" panose="02020603050405020304" pitchFamily="18" charset="0"/>
              </a:rPr>
              <a:t>2</a:t>
            </a:r>
            <a:r>
              <a:rPr lang="en-US" sz="1800" dirty="0" smtClean="0">
                <a:latin typeface="Times New Roman" panose="02020603050405020304" pitchFamily="18" charset="0"/>
                <a:cs typeface="Times New Roman" panose="02020603050405020304" pitchFamily="18" charset="0"/>
              </a:rPr>
              <a:t> at the lower and upper energy levels respectively are constant in time and are distributed according to Boltzmann law in the energy levels.</a:t>
            </a:r>
          </a:p>
          <a:p>
            <a:endParaRPr lang="en-US" sz="1800" dirty="0">
              <a:latin typeface="Times New Roman" panose="02020603050405020304" pitchFamily="18" charset="0"/>
              <a:cs typeface="Times New Roman" panose="02020603050405020304" pitchFamily="18" charset="0"/>
            </a:endParaRPr>
          </a:p>
        </p:txBody>
      </p:sp>
      <p:sp>
        <p:nvSpPr>
          <p:cNvPr id="4" name="Rectangle 3"/>
          <p:cNvSpPr/>
          <p:nvPr/>
        </p:nvSpPr>
        <p:spPr>
          <a:xfrm>
            <a:off x="501570" y="2968908"/>
            <a:ext cx="8153400" cy="2623795"/>
          </a:xfrm>
          <a:prstGeom prst="rect">
            <a:avLst/>
          </a:prstGeom>
        </p:spPr>
        <p:txBody>
          <a:bodyPr wrap="square">
            <a:spAutoFit/>
          </a:bodyPr>
          <a:lstStyle/>
          <a:p>
            <a:r>
              <a:rPr lang="en-US" altLang="en-US" dirty="0" smtClean="0">
                <a:cs typeface="Times New Roman" pitchFamily="18" charset="0"/>
              </a:rPr>
              <a:t>Under </a:t>
            </a:r>
            <a:r>
              <a:rPr lang="en-US" altLang="en-US" dirty="0">
                <a:cs typeface="Times New Roman" pitchFamily="18" charset="0"/>
              </a:rPr>
              <a:t>thermal equilibrium,</a:t>
            </a:r>
          </a:p>
          <a:p>
            <a:pPr algn="just"/>
            <a:r>
              <a:rPr lang="en-US" altLang="en-US" dirty="0">
                <a:cs typeface="Times New Roman" pitchFamily="18" charset="0"/>
              </a:rPr>
              <a:t>Number of upward transition = Number of downward transition</a:t>
            </a:r>
          </a:p>
          <a:p>
            <a:pPr algn="just"/>
            <a:r>
              <a:rPr lang="en-US" altLang="en-US" dirty="0" smtClean="0">
                <a:cs typeface="Times New Roman" pitchFamily="18" charset="0"/>
              </a:rPr>
              <a:t>			N</a:t>
            </a:r>
            <a:r>
              <a:rPr lang="en-US" altLang="en-US" baseline="-30000" dirty="0" smtClean="0">
                <a:cs typeface="Times New Roman" pitchFamily="18" charset="0"/>
              </a:rPr>
              <a:t>ab</a:t>
            </a:r>
            <a:r>
              <a:rPr lang="pl-PL" altLang="en-US" dirty="0" smtClean="0">
                <a:cs typeface="Times New Roman" pitchFamily="18" charset="0"/>
              </a:rPr>
              <a:t> </a:t>
            </a:r>
            <a:r>
              <a:rPr lang="pl-PL" altLang="en-US" dirty="0">
                <a:cs typeface="Times New Roman" pitchFamily="18" charset="0"/>
              </a:rPr>
              <a:t>=</a:t>
            </a:r>
            <a:r>
              <a:rPr lang="en-US" altLang="en-US" dirty="0">
                <a:cs typeface="Times New Roman" pitchFamily="18" charset="0"/>
              </a:rPr>
              <a:t> </a:t>
            </a:r>
            <a:r>
              <a:rPr lang="en-US" altLang="en-US" dirty="0" err="1" smtClean="0">
                <a:cs typeface="Times New Roman" pitchFamily="18" charset="0"/>
              </a:rPr>
              <a:t>N</a:t>
            </a:r>
            <a:r>
              <a:rPr lang="en-US" altLang="en-US" baseline="-25000" dirty="0" err="1" smtClean="0">
                <a:cs typeface="Times New Roman" pitchFamily="18" charset="0"/>
              </a:rPr>
              <a:t>s</a:t>
            </a:r>
            <a:r>
              <a:rPr lang="en-US" altLang="en-US" baseline="-30000" dirty="0" err="1" smtClean="0">
                <a:cs typeface="Times New Roman" pitchFamily="18" charset="0"/>
              </a:rPr>
              <a:t>p</a:t>
            </a:r>
            <a:r>
              <a:rPr lang="pl-PL" altLang="en-US" dirty="0" smtClean="0">
                <a:cs typeface="Times New Roman" pitchFamily="18" charset="0"/>
              </a:rPr>
              <a:t> </a:t>
            </a:r>
            <a:r>
              <a:rPr lang="en-US" altLang="en-US" dirty="0" smtClean="0">
                <a:cs typeface="Times New Roman" pitchFamily="18" charset="0"/>
              </a:rPr>
              <a:t> </a:t>
            </a:r>
            <a:r>
              <a:rPr lang="en-US" altLang="en-US" dirty="0">
                <a:cs typeface="Times New Roman" pitchFamily="18" charset="0"/>
              </a:rPr>
              <a:t>+ </a:t>
            </a:r>
            <a:r>
              <a:rPr lang="en-US" altLang="en-US" dirty="0" err="1" smtClean="0">
                <a:cs typeface="Times New Roman" pitchFamily="18" charset="0"/>
              </a:rPr>
              <a:t>N</a:t>
            </a:r>
            <a:r>
              <a:rPr lang="en-US" altLang="en-US" baseline="-30000" dirty="0" err="1" smtClean="0">
                <a:cs typeface="Times New Roman" pitchFamily="18" charset="0"/>
              </a:rPr>
              <a:t>st</a:t>
            </a:r>
            <a:endParaRPr lang="en-US" altLang="en-US" baseline="-30000" dirty="0">
              <a:cs typeface="Times New Roman" pitchFamily="18" charset="0"/>
            </a:endParaRPr>
          </a:p>
          <a:p>
            <a:pPr algn="just"/>
            <a:endParaRPr lang="en-US" altLang="en-US" sz="1100" dirty="0" smtClean="0">
              <a:cs typeface="Times New Roman" pitchFamily="18" charset="0"/>
            </a:endParaRPr>
          </a:p>
          <a:p>
            <a:pPr algn="just"/>
            <a:r>
              <a:rPr lang="en-US" altLang="en-US" dirty="0" smtClean="0">
                <a:cs typeface="Times New Roman" pitchFamily="18" charset="0"/>
              </a:rPr>
              <a:t>		N</a:t>
            </a:r>
            <a:r>
              <a:rPr lang="pl-PL" altLang="en-US" baseline="-30000" dirty="0">
                <a:cs typeface="Times New Roman" pitchFamily="18" charset="0"/>
              </a:rPr>
              <a:t>1</a:t>
            </a:r>
            <a:r>
              <a:rPr lang="en-US" altLang="en-US" baseline="-30000" dirty="0">
                <a:cs typeface="Times New Roman" pitchFamily="18" charset="0"/>
              </a:rPr>
              <a:t> </a:t>
            </a:r>
            <a:r>
              <a:rPr lang="pl-PL" altLang="en-US" i="1" dirty="0" smtClean="0">
                <a:latin typeface="Symbol" pitchFamily="18" charset="2"/>
                <a:cs typeface="Times New Roman" pitchFamily="18" charset="0"/>
              </a:rPr>
              <a:t>r</a:t>
            </a:r>
            <a:r>
              <a:rPr lang="pl-PL" altLang="en-US" i="1" dirty="0" smtClean="0">
                <a:cs typeface="Times New Roman" pitchFamily="18" charset="0"/>
              </a:rPr>
              <a:t>(</a:t>
            </a:r>
            <a:r>
              <a:rPr lang="pl-PL" altLang="en-US" i="1" dirty="0" smtClean="0">
                <a:latin typeface="Symbol" pitchFamily="18" charset="2"/>
                <a:cs typeface="Times New Roman" pitchFamily="18" charset="0"/>
              </a:rPr>
              <a:t>n</a:t>
            </a:r>
            <a:r>
              <a:rPr lang="pl-PL" altLang="en-US" i="1" dirty="0">
                <a:cs typeface="Times New Roman" pitchFamily="18" charset="0"/>
              </a:rPr>
              <a:t>)</a:t>
            </a:r>
            <a:r>
              <a:rPr lang="pl-PL" altLang="en-US" dirty="0">
                <a:cs typeface="Times New Roman" pitchFamily="18" charset="0"/>
              </a:rPr>
              <a:t> B</a:t>
            </a:r>
            <a:r>
              <a:rPr lang="pl-PL" altLang="en-US" baseline="-30000" dirty="0">
                <a:cs typeface="Times New Roman" pitchFamily="18" charset="0"/>
              </a:rPr>
              <a:t>12</a:t>
            </a:r>
            <a:r>
              <a:rPr lang="pl-PL" altLang="en-US" dirty="0">
                <a:cs typeface="Times New Roman" pitchFamily="18" charset="0"/>
              </a:rPr>
              <a:t> </a:t>
            </a:r>
            <a:r>
              <a:rPr lang="el-GR" altLang="en-US" dirty="0">
                <a:latin typeface="Times New Roman" panose="02020603050405020304" pitchFamily="18" charset="0"/>
                <a:cs typeface="Times New Roman" panose="02020603050405020304" pitchFamily="18" charset="0"/>
              </a:rPr>
              <a:t>Δ</a:t>
            </a:r>
            <a:r>
              <a:rPr lang="en-US" altLang="en-US" dirty="0">
                <a:latin typeface="Times New Roman" panose="02020603050405020304" pitchFamily="18" charset="0"/>
                <a:cs typeface="Times New Roman" panose="02020603050405020304" pitchFamily="18" charset="0"/>
              </a:rPr>
              <a:t>t </a:t>
            </a:r>
            <a:r>
              <a:rPr lang="pl-PL" altLang="en-US" dirty="0" smtClean="0">
                <a:cs typeface="Times New Roman" pitchFamily="18" charset="0"/>
              </a:rPr>
              <a:t>= </a:t>
            </a:r>
            <a:r>
              <a:rPr lang="en-US" altLang="en-US" dirty="0" smtClean="0">
                <a:cs typeface="Times New Roman" pitchFamily="18" charset="0"/>
              </a:rPr>
              <a:t>N</a:t>
            </a:r>
            <a:r>
              <a:rPr lang="pl-PL" altLang="en-US" baseline="-30000" dirty="0" smtClean="0">
                <a:cs typeface="Times New Roman" pitchFamily="18" charset="0"/>
              </a:rPr>
              <a:t>2</a:t>
            </a:r>
            <a:r>
              <a:rPr lang="pl-PL" altLang="en-US" dirty="0" smtClean="0">
                <a:cs typeface="Times New Roman" pitchFamily="18" charset="0"/>
              </a:rPr>
              <a:t> </a:t>
            </a:r>
            <a:r>
              <a:rPr lang="pl-PL" altLang="en-US" i="1" dirty="0" smtClean="0">
                <a:latin typeface="Symbol" pitchFamily="18" charset="2"/>
                <a:cs typeface="Times New Roman" pitchFamily="18" charset="0"/>
              </a:rPr>
              <a:t>r</a:t>
            </a:r>
            <a:r>
              <a:rPr lang="pl-PL" altLang="en-US" i="1" dirty="0" smtClean="0">
                <a:cs typeface="Times New Roman" pitchFamily="18" charset="0"/>
              </a:rPr>
              <a:t>(</a:t>
            </a:r>
            <a:r>
              <a:rPr lang="pl-PL" altLang="en-US" i="1" dirty="0" smtClean="0">
                <a:latin typeface="Symbol" pitchFamily="18" charset="2"/>
                <a:cs typeface="Times New Roman" pitchFamily="18" charset="0"/>
              </a:rPr>
              <a:t>n</a:t>
            </a:r>
            <a:r>
              <a:rPr lang="pl-PL" altLang="en-US" i="1" dirty="0">
                <a:cs typeface="Times New Roman" pitchFamily="18" charset="0"/>
              </a:rPr>
              <a:t>) </a:t>
            </a:r>
            <a:r>
              <a:rPr lang="en-US" altLang="en-US" dirty="0">
                <a:cs typeface="Times New Roman" pitchFamily="18" charset="0"/>
              </a:rPr>
              <a:t>A</a:t>
            </a:r>
            <a:r>
              <a:rPr lang="pl-PL" altLang="en-US" baseline="-30000" dirty="0">
                <a:cs typeface="Times New Roman" pitchFamily="18" charset="0"/>
              </a:rPr>
              <a:t>21</a:t>
            </a:r>
            <a:r>
              <a:rPr lang="pl-PL" altLang="en-US" dirty="0">
                <a:cs typeface="Times New Roman" pitchFamily="18" charset="0"/>
              </a:rPr>
              <a:t> </a:t>
            </a:r>
            <a:r>
              <a:rPr lang="el-GR" altLang="en-US" dirty="0">
                <a:latin typeface="Times New Roman" panose="02020603050405020304" pitchFamily="18" charset="0"/>
                <a:cs typeface="Times New Roman" panose="02020603050405020304" pitchFamily="18" charset="0"/>
              </a:rPr>
              <a:t>Δ</a:t>
            </a:r>
            <a:r>
              <a:rPr lang="en-US" altLang="en-US" dirty="0">
                <a:latin typeface="Times New Roman" panose="02020603050405020304" pitchFamily="18" charset="0"/>
                <a:cs typeface="Times New Roman" panose="02020603050405020304" pitchFamily="18" charset="0"/>
              </a:rPr>
              <a:t>t </a:t>
            </a:r>
            <a:r>
              <a:rPr lang="pl-PL" altLang="en-US" dirty="0" smtClean="0">
                <a:cs typeface="Times New Roman" pitchFamily="18" charset="0"/>
              </a:rPr>
              <a:t>+ </a:t>
            </a:r>
            <a:r>
              <a:rPr lang="en-US" altLang="en-US" dirty="0">
                <a:cs typeface="Times New Roman" pitchFamily="18" charset="0"/>
              </a:rPr>
              <a:t>N</a:t>
            </a:r>
            <a:r>
              <a:rPr lang="pl-PL" altLang="en-US" baseline="-30000" dirty="0">
                <a:cs typeface="Times New Roman" pitchFamily="18" charset="0"/>
              </a:rPr>
              <a:t>2</a:t>
            </a:r>
            <a:r>
              <a:rPr lang="pl-PL" altLang="en-US" dirty="0">
                <a:cs typeface="Times New Roman" pitchFamily="18" charset="0"/>
              </a:rPr>
              <a:t> </a:t>
            </a:r>
            <a:r>
              <a:rPr lang="pl-PL" altLang="en-US" i="1" dirty="0" smtClean="0">
                <a:latin typeface="Symbol" pitchFamily="18" charset="2"/>
                <a:cs typeface="Times New Roman" pitchFamily="18" charset="0"/>
              </a:rPr>
              <a:t>r</a:t>
            </a:r>
            <a:r>
              <a:rPr lang="pl-PL" altLang="en-US" i="1" dirty="0" smtClean="0">
                <a:cs typeface="Times New Roman" pitchFamily="18" charset="0"/>
              </a:rPr>
              <a:t>(</a:t>
            </a:r>
            <a:r>
              <a:rPr lang="pl-PL" altLang="en-US" i="1" dirty="0" smtClean="0">
                <a:latin typeface="Symbol" pitchFamily="18" charset="2"/>
                <a:cs typeface="Times New Roman" pitchFamily="18" charset="0"/>
              </a:rPr>
              <a:t>n</a:t>
            </a:r>
            <a:r>
              <a:rPr lang="pl-PL" altLang="en-US" i="1" dirty="0">
                <a:cs typeface="Times New Roman" pitchFamily="18" charset="0"/>
              </a:rPr>
              <a:t>) </a:t>
            </a:r>
            <a:r>
              <a:rPr lang="en-US" altLang="en-US" dirty="0">
                <a:cs typeface="Times New Roman" pitchFamily="18" charset="0"/>
              </a:rPr>
              <a:t>B</a:t>
            </a:r>
            <a:r>
              <a:rPr lang="pl-PL" altLang="en-US" baseline="-30000" dirty="0">
                <a:cs typeface="Times New Roman" pitchFamily="18" charset="0"/>
              </a:rPr>
              <a:t>21</a:t>
            </a:r>
            <a:r>
              <a:rPr lang="pl-PL" altLang="en-US" dirty="0">
                <a:cs typeface="Times New Roman" pitchFamily="18" charset="0"/>
              </a:rPr>
              <a:t> </a:t>
            </a:r>
            <a:r>
              <a:rPr lang="el-GR" altLang="en-US" dirty="0">
                <a:latin typeface="Times New Roman" panose="02020603050405020304" pitchFamily="18" charset="0"/>
                <a:cs typeface="Times New Roman" panose="02020603050405020304" pitchFamily="18" charset="0"/>
              </a:rPr>
              <a:t>Δ</a:t>
            </a:r>
            <a:r>
              <a:rPr lang="en-US" altLang="en-US" dirty="0">
                <a:latin typeface="Times New Roman" panose="02020603050405020304" pitchFamily="18" charset="0"/>
                <a:cs typeface="Times New Roman" panose="02020603050405020304" pitchFamily="18" charset="0"/>
              </a:rPr>
              <a:t>t</a:t>
            </a:r>
            <a:endParaRPr lang="en-US" altLang="en-US" dirty="0">
              <a:cs typeface="Times New Roman" pitchFamily="18" charset="0"/>
            </a:endParaRPr>
          </a:p>
          <a:p>
            <a:pPr algn="just"/>
            <a:endParaRPr lang="en-US" altLang="en-US" sz="1200" dirty="0">
              <a:cs typeface="Times New Roman" pitchFamily="18" charset="0"/>
            </a:endParaRPr>
          </a:p>
          <a:p>
            <a:pPr algn="just"/>
            <a:r>
              <a:rPr lang="en-US" altLang="en-US" i="1" dirty="0" smtClean="0">
                <a:latin typeface="Symbol" pitchFamily="18" charset="2"/>
                <a:cs typeface="Times New Roman" pitchFamily="18" charset="0"/>
              </a:rPr>
              <a:t>			</a:t>
            </a:r>
            <a:r>
              <a:rPr lang="pl-PL" altLang="en-US" i="1" dirty="0" smtClean="0">
                <a:latin typeface="Symbol" pitchFamily="18" charset="2"/>
                <a:cs typeface="Times New Roman" pitchFamily="18" charset="0"/>
              </a:rPr>
              <a:t>r</a:t>
            </a:r>
            <a:r>
              <a:rPr lang="pl-PL" altLang="en-US" i="1" dirty="0" smtClean="0">
                <a:cs typeface="Times New Roman" pitchFamily="18" charset="0"/>
              </a:rPr>
              <a:t>(</a:t>
            </a:r>
            <a:r>
              <a:rPr lang="pl-PL" altLang="en-US" i="1" dirty="0" smtClean="0">
                <a:latin typeface="Symbol" pitchFamily="18" charset="2"/>
                <a:cs typeface="Times New Roman" pitchFamily="18" charset="0"/>
              </a:rPr>
              <a:t>n</a:t>
            </a:r>
            <a:r>
              <a:rPr lang="pl-PL" altLang="en-US" i="1" dirty="0">
                <a:cs typeface="Times New Roman" pitchFamily="18" charset="0"/>
              </a:rPr>
              <a:t>)</a:t>
            </a:r>
            <a:r>
              <a:rPr lang="en-US" altLang="en-US" dirty="0" smtClean="0">
                <a:cs typeface="Times New Roman" pitchFamily="18" charset="0"/>
              </a:rPr>
              <a:t>[</a:t>
            </a:r>
            <a:r>
              <a:rPr lang="pl-PL" altLang="en-US" dirty="0">
                <a:cs typeface="Times New Roman" pitchFamily="18" charset="0"/>
              </a:rPr>
              <a:t>B</a:t>
            </a:r>
            <a:r>
              <a:rPr lang="pl-PL" altLang="en-US" baseline="-30000" dirty="0">
                <a:cs typeface="Times New Roman" pitchFamily="18" charset="0"/>
              </a:rPr>
              <a:t>12</a:t>
            </a:r>
            <a:r>
              <a:rPr lang="en-US" altLang="en-US" baseline="-30000" dirty="0">
                <a:cs typeface="Times New Roman" pitchFamily="18" charset="0"/>
              </a:rPr>
              <a:t> </a:t>
            </a:r>
            <a:r>
              <a:rPr lang="en-US" altLang="en-US" dirty="0">
                <a:cs typeface="Times New Roman" pitchFamily="18" charset="0"/>
              </a:rPr>
              <a:t>. N</a:t>
            </a:r>
            <a:r>
              <a:rPr lang="pl-PL" altLang="en-US" baseline="-30000" dirty="0">
                <a:cs typeface="Times New Roman" pitchFamily="18" charset="0"/>
              </a:rPr>
              <a:t>1</a:t>
            </a:r>
            <a:r>
              <a:rPr lang="en-US" altLang="en-US" baseline="-30000" dirty="0">
                <a:cs typeface="Times New Roman" pitchFamily="18" charset="0"/>
              </a:rPr>
              <a:t> </a:t>
            </a:r>
            <a:r>
              <a:rPr lang="en-US" altLang="en-US" dirty="0">
                <a:cs typeface="Times New Roman" pitchFamily="18" charset="0"/>
              </a:rPr>
              <a:t>-  </a:t>
            </a:r>
            <a:r>
              <a:rPr lang="pl-PL" altLang="en-US" dirty="0">
                <a:cs typeface="Times New Roman" pitchFamily="18" charset="0"/>
              </a:rPr>
              <a:t>B</a:t>
            </a:r>
            <a:r>
              <a:rPr lang="en-US" altLang="en-US" baseline="-30000" dirty="0">
                <a:cs typeface="Times New Roman" pitchFamily="18" charset="0"/>
              </a:rPr>
              <a:t>21</a:t>
            </a:r>
            <a:r>
              <a:rPr lang="en-US" altLang="en-US" dirty="0">
                <a:cs typeface="Times New Roman" pitchFamily="18" charset="0"/>
              </a:rPr>
              <a:t>. N</a:t>
            </a:r>
            <a:r>
              <a:rPr lang="en-US" altLang="en-US" baseline="-30000" dirty="0">
                <a:cs typeface="Times New Roman" pitchFamily="18" charset="0"/>
              </a:rPr>
              <a:t>2</a:t>
            </a:r>
            <a:r>
              <a:rPr lang="en-US" altLang="en-US" dirty="0">
                <a:cs typeface="Times New Roman" pitchFamily="18" charset="0"/>
              </a:rPr>
              <a:t>] = A</a:t>
            </a:r>
            <a:r>
              <a:rPr lang="pl-PL" altLang="en-US" baseline="-30000" dirty="0">
                <a:cs typeface="Times New Roman" pitchFamily="18" charset="0"/>
              </a:rPr>
              <a:t>21</a:t>
            </a:r>
            <a:r>
              <a:rPr lang="pl-PL" altLang="en-US" dirty="0">
                <a:cs typeface="Times New Roman" pitchFamily="18" charset="0"/>
              </a:rPr>
              <a:t> </a:t>
            </a:r>
            <a:r>
              <a:rPr lang="en-US" altLang="en-US" dirty="0" smtClean="0">
                <a:cs typeface="Times New Roman" pitchFamily="18" charset="0"/>
              </a:rPr>
              <a:t>.N</a:t>
            </a:r>
            <a:r>
              <a:rPr lang="pl-PL" altLang="en-US" baseline="-30000" dirty="0">
                <a:cs typeface="Times New Roman" pitchFamily="18" charset="0"/>
              </a:rPr>
              <a:t>2</a:t>
            </a:r>
            <a:r>
              <a:rPr lang="pl-PL" altLang="en-US" dirty="0">
                <a:cs typeface="Times New Roman" pitchFamily="18" charset="0"/>
              </a:rPr>
              <a:t> </a:t>
            </a:r>
            <a:endParaRPr lang="en-US" altLang="en-US" dirty="0">
              <a:cs typeface="Times New Roman" pitchFamily="18" charset="0"/>
            </a:endParaRPr>
          </a:p>
          <a:p>
            <a:pPr algn="just"/>
            <a:r>
              <a:rPr lang="en-US" altLang="en-US" i="1" dirty="0" smtClean="0">
                <a:latin typeface="Symbol" pitchFamily="18" charset="2"/>
                <a:cs typeface="Times New Roman" pitchFamily="18" charset="0"/>
              </a:rPr>
              <a:t>		            </a:t>
            </a:r>
            <a:r>
              <a:rPr lang="pl-PL" altLang="en-US" i="1" dirty="0" smtClean="0">
                <a:latin typeface="Symbol" pitchFamily="18" charset="2"/>
                <a:cs typeface="Times New Roman" pitchFamily="18" charset="0"/>
              </a:rPr>
              <a:t>r</a:t>
            </a:r>
            <a:r>
              <a:rPr lang="pl-PL" altLang="en-US" i="1" dirty="0" smtClean="0">
                <a:cs typeface="Times New Roman" pitchFamily="18" charset="0"/>
              </a:rPr>
              <a:t>(</a:t>
            </a:r>
            <a:r>
              <a:rPr lang="pl-PL" altLang="en-US" i="1" dirty="0" smtClean="0">
                <a:latin typeface="Symbol" pitchFamily="18" charset="2"/>
                <a:cs typeface="Times New Roman" pitchFamily="18" charset="0"/>
              </a:rPr>
              <a:t>n</a:t>
            </a:r>
            <a:r>
              <a:rPr lang="pl-PL" altLang="en-US" i="1" dirty="0">
                <a:cs typeface="Times New Roman" pitchFamily="18" charset="0"/>
              </a:rPr>
              <a:t>)</a:t>
            </a:r>
            <a:r>
              <a:rPr lang="en-US" altLang="en-US" dirty="0" smtClean="0">
                <a:cs typeface="Times New Roman" pitchFamily="18" charset="0"/>
              </a:rPr>
              <a:t> </a:t>
            </a:r>
            <a:r>
              <a:rPr lang="en-US" altLang="en-US" dirty="0">
                <a:cs typeface="Times New Roman" pitchFamily="18" charset="0"/>
              </a:rPr>
              <a:t>= [A</a:t>
            </a:r>
            <a:r>
              <a:rPr lang="pl-PL" altLang="en-US" baseline="-30000" dirty="0">
                <a:cs typeface="Times New Roman" pitchFamily="18" charset="0"/>
              </a:rPr>
              <a:t>21</a:t>
            </a:r>
            <a:r>
              <a:rPr lang="pl-PL" altLang="en-US" dirty="0">
                <a:cs typeface="Times New Roman" pitchFamily="18" charset="0"/>
              </a:rPr>
              <a:t> </a:t>
            </a:r>
            <a:r>
              <a:rPr lang="en-US" altLang="en-US" dirty="0">
                <a:cs typeface="Times New Roman" pitchFamily="18" charset="0"/>
              </a:rPr>
              <a:t>.</a:t>
            </a:r>
            <a:r>
              <a:rPr lang="pl-PL" altLang="en-US" dirty="0">
                <a:cs typeface="Times New Roman" pitchFamily="18" charset="0"/>
              </a:rPr>
              <a:t> </a:t>
            </a:r>
            <a:r>
              <a:rPr lang="en-US" altLang="en-US" dirty="0">
                <a:cs typeface="Times New Roman" pitchFamily="18" charset="0"/>
              </a:rPr>
              <a:t>N</a:t>
            </a:r>
            <a:r>
              <a:rPr lang="pl-PL" altLang="en-US" baseline="-30000" dirty="0">
                <a:cs typeface="Times New Roman" pitchFamily="18" charset="0"/>
              </a:rPr>
              <a:t>2</a:t>
            </a:r>
            <a:r>
              <a:rPr lang="en-US" altLang="en-US" dirty="0">
                <a:cs typeface="Times New Roman" pitchFamily="18" charset="0"/>
              </a:rPr>
              <a:t>] / [</a:t>
            </a:r>
            <a:r>
              <a:rPr lang="pl-PL" altLang="en-US" dirty="0">
                <a:cs typeface="Times New Roman" pitchFamily="18" charset="0"/>
              </a:rPr>
              <a:t>B</a:t>
            </a:r>
            <a:r>
              <a:rPr lang="pl-PL" altLang="en-US" baseline="-30000" dirty="0">
                <a:cs typeface="Times New Roman" pitchFamily="18" charset="0"/>
              </a:rPr>
              <a:t>12</a:t>
            </a:r>
            <a:r>
              <a:rPr lang="en-US" altLang="en-US" baseline="-30000" dirty="0">
                <a:cs typeface="Times New Roman" pitchFamily="18" charset="0"/>
              </a:rPr>
              <a:t> </a:t>
            </a:r>
            <a:r>
              <a:rPr lang="en-US" altLang="en-US" dirty="0">
                <a:cs typeface="Times New Roman" pitchFamily="18" charset="0"/>
              </a:rPr>
              <a:t>. N</a:t>
            </a:r>
            <a:r>
              <a:rPr lang="pl-PL" altLang="en-US" baseline="-30000" dirty="0">
                <a:cs typeface="Times New Roman" pitchFamily="18" charset="0"/>
              </a:rPr>
              <a:t>1</a:t>
            </a:r>
            <a:r>
              <a:rPr lang="en-US" altLang="en-US" baseline="-30000" dirty="0">
                <a:cs typeface="Times New Roman" pitchFamily="18" charset="0"/>
              </a:rPr>
              <a:t> </a:t>
            </a:r>
            <a:r>
              <a:rPr lang="en-US" altLang="en-US" dirty="0">
                <a:cs typeface="Times New Roman" pitchFamily="18" charset="0"/>
              </a:rPr>
              <a:t>-  </a:t>
            </a:r>
            <a:r>
              <a:rPr lang="pl-PL" altLang="en-US" dirty="0">
                <a:cs typeface="Times New Roman" pitchFamily="18" charset="0"/>
              </a:rPr>
              <a:t>B</a:t>
            </a:r>
            <a:r>
              <a:rPr lang="en-US" altLang="en-US" baseline="-30000" dirty="0">
                <a:cs typeface="Times New Roman" pitchFamily="18" charset="0"/>
              </a:rPr>
              <a:t>21</a:t>
            </a:r>
            <a:r>
              <a:rPr lang="en-US" altLang="en-US" dirty="0">
                <a:cs typeface="Times New Roman" pitchFamily="18" charset="0"/>
              </a:rPr>
              <a:t>. N</a:t>
            </a:r>
            <a:r>
              <a:rPr lang="en-US" altLang="en-US" baseline="-30000" dirty="0">
                <a:cs typeface="Times New Roman" pitchFamily="18" charset="0"/>
              </a:rPr>
              <a:t>2</a:t>
            </a:r>
            <a:r>
              <a:rPr lang="en-US" altLang="en-US" dirty="0">
                <a:cs typeface="Times New Roman" pitchFamily="18" charset="0"/>
              </a:rPr>
              <a:t>] </a:t>
            </a:r>
          </a:p>
          <a:p>
            <a:pPr algn="just"/>
            <a:endParaRPr lang="en-US" altLang="en-US" sz="1050" dirty="0" smtClean="0">
              <a:cs typeface="Times New Roman" pitchFamily="18" charset="0"/>
            </a:endParaRPr>
          </a:p>
          <a:p>
            <a:pPr algn="just"/>
            <a:r>
              <a:rPr lang="en-US" altLang="en-US" dirty="0" smtClean="0">
                <a:cs typeface="Times New Roman" pitchFamily="18" charset="0"/>
              </a:rPr>
              <a:t> </a:t>
            </a:r>
            <a:r>
              <a:rPr lang="en-US" altLang="en-US" dirty="0">
                <a:cs typeface="Times New Roman" pitchFamily="18" charset="0"/>
              </a:rPr>
              <a:t>Divide numerator and denominator by </a:t>
            </a:r>
            <a:r>
              <a:rPr lang="pl-PL" altLang="en-US" dirty="0">
                <a:cs typeface="Times New Roman" pitchFamily="18" charset="0"/>
              </a:rPr>
              <a:t>B</a:t>
            </a:r>
            <a:r>
              <a:rPr lang="en-US" altLang="en-US" baseline="-30000" dirty="0">
                <a:cs typeface="Times New Roman" pitchFamily="18" charset="0"/>
              </a:rPr>
              <a:t>21</a:t>
            </a:r>
            <a:r>
              <a:rPr lang="en-US" altLang="en-US" dirty="0">
                <a:cs typeface="Times New Roman" pitchFamily="18" charset="0"/>
              </a:rPr>
              <a:t>. N</a:t>
            </a:r>
            <a:r>
              <a:rPr lang="en-US" altLang="en-US" baseline="-30000" dirty="0">
                <a:cs typeface="Times New Roman" pitchFamily="18" charset="0"/>
              </a:rPr>
              <a:t>2</a:t>
            </a:r>
            <a:r>
              <a:rPr lang="pl-PL" altLang="en-US" dirty="0">
                <a:cs typeface="Times New Roman" pitchFamily="18" charset="0"/>
              </a:rPr>
              <a:t> </a:t>
            </a:r>
            <a:r>
              <a:rPr lang="en-US" altLang="en-US" dirty="0" smtClean="0">
                <a:cs typeface="Times New Roman" pitchFamily="18" charset="0"/>
              </a:rPr>
              <a:t>                </a:t>
            </a:r>
            <a:endParaRPr lang="en-US" altLang="en-US" dirty="0">
              <a:cs typeface="Times New Roman" pitchFamily="18" charset="0"/>
            </a:endParaRPr>
          </a:p>
        </p:txBody>
      </p:sp>
      <mc:AlternateContent xmlns:mc="http://schemas.openxmlformats.org/markup-compatibility/2006" xmlns:a14="http://schemas.microsoft.com/office/drawing/2010/main">
        <mc:Choice Requires="a14">
          <p:sp>
            <p:nvSpPr>
              <p:cNvPr id="6" name="TextBox 5"/>
              <p:cNvSpPr txBox="1"/>
              <p:nvPr/>
            </p:nvSpPr>
            <p:spPr>
              <a:xfrm>
                <a:off x="3200400" y="5592703"/>
                <a:ext cx="3994230" cy="1020600"/>
              </a:xfrm>
              <a:prstGeom prst="rect">
                <a:avLst/>
              </a:prstGeom>
              <a:noFill/>
              <a:ln w="25400">
                <a:solidFill>
                  <a:srgbClr val="C00000"/>
                </a:solidFill>
              </a:ln>
            </p:spPr>
            <p:txBody>
              <a:bodyPr wrap="square" rtlCol="0">
                <a:spAutoFit/>
              </a:bodyPr>
              <a:lstStyle/>
              <a:p>
                <a14:m>
                  <m:oMath xmlns:m="http://schemas.openxmlformats.org/officeDocument/2006/math">
                    <m:r>
                      <a:rPr lang="en-US" sz="2400" i="1" smtClean="0">
                        <a:latin typeface="Cambria Math" panose="02040503050406030204" pitchFamily="18" charset="0"/>
                        <a:ea typeface="Cambria Math" panose="02040503050406030204" pitchFamily="18" charset="0"/>
                      </a:rPr>
                      <m:t>𝜌</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𝑣</m:t>
                    </m:r>
                    <m:r>
                      <a:rPr lang="en-US" sz="2400" b="0" i="1" smtClean="0">
                        <a:latin typeface="Cambria Math" panose="02040503050406030204" pitchFamily="18" charset="0"/>
                        <a:ea typeface="Cambria Math" panose="02040503050406030204" pitchFamily="18" charset="0"/>
                      </a:rPr>
                      <m:t>)</m:t>
                    </m:r>
                  </m:oMath>
                </a14:m>
                <a:r>
                  <a:rPr lang="en-US" sz="2400" dirty="0" smtClean="0"/>
                  <a:t> = </a:t>
                </a:r>
                <a14:m>
                  <m:oMath xmlns:m="http://schemas.openxmlformats.org/officeDocument/2006/math">
                    <m:f>
                      <m:fPr>
                        <m:ctrlPr>
                          <a:rPr lang="en-US" sz="2400" i="1" smtClean="0">
                            <a:latin typeface="Cambria Math" panose="02040503050406030204" pitchFamily="18" charset="0"/>
                          </a:rPr>
                        </m:ctrlPr>
                      </m:fPr>
                      <m:num>
                        <m:f>
                          <m:fPr>
                            <m:ctrlPr>
                              <a:rPr lang="en-US" sz="2400" b="0" i="1" smtClean="0">
                                <a:latin typeface="Cambria Math" panose="02040503050406030204" pitchFamily="18" charset="0"/>
                              </a:rPr>
                            </m:ctrlPr>
                          </m:fPr>
                          <m:num>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21</m:t>
                                </m:r>
                              </m:sub>
                            </m:sSub>
                          </m:num>
                          <m:den>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𝐵</m:t>
                                </m:r>
                              </m:e>
                              <m:sub>
                                <m:r>
                                  <a:rPr lang="en-US" sz="2400" b="0" i="1" smtClean="0">
                                    <a:latin typeface="Cambria Math" panose="02040503050406030204" pitchFamily="18" charset="0"/>
                                  </a:rPr>
                                  <m:t>21</m:t>
                                </m:r>
                              </m:sub>
                            </m:sSub>
                          </m:den>
                        </m:f>
                      </m:num>
                      <m:den>
                        <m:f>
                          <m:fPr>
                            <m:ctrlPr>
                              <a:rPr lang="en-US" sz="2400" i="1" smtClean="0">
                                <a:latin typeface="Cambria Math" panose="02040503050406030204" pitchFamily="18" charset="0"/>
                              </a:rPr>
                            </m:ctrlPr>
                          </m:fPr>
                          <m:num>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1</m:t>
                                </m:r>
                              </m:sub>
                            </m:sSub>
                          </m:num>
                          <m:den>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2</m:t>
                                </m:r>
                              </m:sub>
                            </m:sSub>
                          </m:den>
                        </m:f>
                        <m:r>
                          <a:rPr lang="en-US" sz="2400" b="0" i="1" smtClean="0">
                            <a:latin typeface="Cambria Math" panose="02040503050406030204" pitchFamily="18" charset="0"/>
                          </a:rPr>
                          <m:t> − </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𝐵</m:t>
                                </m:r>
                              </m:e>
                              <m:sub>
                                <m:r>
                                  <a:rPr lang="en-US" sz="2400" b="0" i="1" smtClean="0">
                                    <a:latin typeface="Cambria Math" panose="02040503050406030204" pitchFamily="18" charset="0"/>
                                  </a:rPr>
                                  <m:t>12</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𝐵</m:t>
                                </m:r>
                              </m:e>
                              <m:sub>
                                <m:r>
                                  <a:rPr lang="en-US" sz="2400" b="0" i="1" smtClean="0">
                                    <a:latin typeface="Cambria Math" panose="02040503050406030204" pitchFamily="18" charset="0"/>
                                  </a:rPr>
                                  <m:t>21</m:t>
                                </m:r>
                              </m:sub>
                            </m:sSub>
                          </m:den>
                        </m:f>
                      </m:den>
                    </m:f>
                  </m:oMath>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3200400" y="5592703"/>
                <a:ext cx="3994230" cy="1020600"/>
              </a:xfrm>
              <a:prstGeom prst="rect">
                <a:avLst/>
              </a:prstGeom>
              <a:blipFill>
                <a:blip r:embed="rId3"/>
                <a:stretch>
                  <a:fillRect/>
                </a:stretch>
              </a:blipFill>
              <a:ln w="25400">
                <a:solidFill>
                  <a:srgbClr val="C00000"/>
                </a:solidFill>
              </a:ln>
            </p:spPr>
            <p:txBody>
              <a:bodyPr/>
              <a:lstStyle/>
              <a:p>
                <a:r>
                  <a:rPr lang="en-US">
                    <a:noFill/>
                  </a:rPr>
                  <a:t> </a:t>
                </a:r>
              </a:p>
            </p:txBody>
          </p:sp>
        </mc:Fallback>
      </mc:AlternateContent>
    </p:spTree>
    <p:extLst>
      <p:ext uri="{BB962C8B-B14F-4D97-AF65-F5344CB8AC3E}">
        <p14:creationId xmlns:p14="http://schemas.microsoft.com/office/powerpoint/2010/main" val="3426846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828288"/>
            <a:ext cx="8305800" cy="2585323"/>
          </a:xfrm>
          <a:prstGeom prst="rect">
            <a:avLst/>
          </a:prstGeom>
        </p:spPr>
        <p:txBody>
          <a:bodyPr wrap="square">
            <a:spAutoFit/>
          </a:bodyPr>
          <a:lstStyle/>
          <a:p>
            <a:pPr algn="just"/>
            <a:endParaRPr lang="en-US" altLang="en-US" dirty="0" smtClean="0">
              <a:cs typeface="Times New Roman" pitchFamily="18" charset="0"/>
            </a:endParaRPr>
          </a:p>
          <a:p>
            <a:pPr algn="just"/>
            <a:r>
              <a:rPr lang="en-US" altLang="en-US" dirty="0" smtClean="0"/>
              <a:t>From </a:t>
            </a:r>
            <a:r>
              <a:rPr lang="pl-PL" altLang="en-US" dirty="0" smtClean="0"/>
              <a:t>Boltzmann’s </a:t>
            </a:r>
            <a:r>
              <a:rPr lang="pl-PL" altLang="en-US" dirty="0"/>
              <a:t>equation</a:t>
            </a:r>
          </a:p>
          <a:p>
            <a:pPr algn="just"/>
            <a:endParaRPr lang="en-US" altLang="en-US" dirty="0" smtClean="0">
              <a:cs typeface="Times New Roman" pitchFamily="18" charset="0"/>
            </a:endParaRPr>
          </a:p>
          <a:p>
            <a:pPr algn="just"/>
            <a:endParaRPr lang="en-US" altLang="en-US" dirty="0" smtClean="0">
              <a:cs typeface="Times New Roman" pitchFamily="18" charset="0"/>
            </a:endParaRPr>
          </a:p>
          <a:p>
            <a:pPr algn="just"/>
            <a:endParaRPr lang="en-US" altLang="en-US" dirty="0" smtClean="0">
              <a:cs typeface="Times New Roman" pitchFamily="18" charset="0"/>
            </a:endParaRPr>
          </a:p>
          <a:p>
            <a:pPr algn="just"/>
            <a:r>
              <a:rPr lang="en-US" altLang="en-US" dirty="0" smtClean="0">
                <a:cs typeface="Times New Roman" pitchFamily="18" charset="0"/>
              </a:rPr>
              <a:t>Hence</a:t>
            </a:r>
          </a:p>
          <a:p>
            <a:pPr algn="just"/>
            <a:r>
              <a:rPr lang="en-US" altLang="en-US" dirty="0" smtClean="0">
                <a:cs typeface="Times New Roman" pitchFamily="18" charset="0"/>
              </a:rPr>
              <a:t>                        </a:t>
            </a:r>
            <a:endParaRPr lang="en-US" altLang="en-US" dirty="0">
              <a:cs typeface="Times New Roman" pitchFamily="18" charset="0"/>
            </a:endParaRPr>
          </a:p>
          <a:p>
            <a:pPr algn="just"/>
            <a:endParaRPr lang="en-US" altLang="en-US" dirty="0" smtClean="0">
              <a:cs typeface="Times New Roman" pitchFamily="18" charset="0"/>
            </a:endParaRPr>
          </a:p>
          <a:p>
            <a:pPr algn="just"/>
            <a:r>
              <a:rPr lang="en-US" altLang="en-US" dirty="0" smtClean="0">
                <a:cs typeface="Times New Roman" pitchFamily="18" charset="0"/>
              </a:rPr>
              <a:t>                                                            </a:t>
            </a:r>
          </a:p>
        </p:txBody>
      </p:sp>
      <p:graphicFrame>
        <p:nvGraphicFramePr>
          <p:cNvPr id="4" name="Object 3"/>
          <p:cNvGraphicFramePr>
            <a:graphicFrameLocks noChangeAspect="1"/>
          </p:cNvGraphicFramePr>
          <p:nvPr>
            <p:extLst>
              <p:ext uri="{D42A27DB-BD31-4B8C-83A1-F6EECF244321}">
                <p14:modId xmlns:p14="http://schemas.microsoft.com/office/powerpoint/2010/main" val="4147460222"/>
              </p:ext>
            </p:extLst>
          </p:nvPr>
        </p:nvGraphicFramePr>
        <p:xfrm>
          <a:off x="559593" y="1524000"/>
          <a:ext cx="2316163" cy="754063"/>
        </p:xfrm>
        <a:graphic>
          <a:graphicData uri="http://schemas.openxmlformats.org/presentationml/2006/ole">
            <mc:AlternateContent xmlns:mc="http://schemas.openxmlformats.org/markup-compatibility/2006">
              <mc:Choice xmlns:v="urn:schemas-microsoft-com:vml" Requires="v">
                <p:oleObj spid="_x0000_s23801" name="Equation" r:id="rId3" imgW="1358640" imgH="444240" progId="Equation.DSMT4">
                  <p:embed/>
                </p:oleObj>
              </mc:Choice>
              <mc:Fallback>
                <p:oleObj name="Equation" r:id="rId3" imgW="1358640" imgH="444240" progId="Equation.DSMT4">
                  <p:embed/>
                  <p:pic>
                    <p:nvPicPr>
                      <p:cNvPr id="0" name="Object 17"/>
                      <p:cNvPicPr>
                        <a:picLocks noChangeAspect="1" noChangeArrowheads="1"/>
                      </p:cNvPicPr>
                      <p:nvPr/>
                    </p:nvPicPr>
                    <p:blipFill>
                      <a:blip r:embed="rId4"/>
                      <a:srcRect/>
                      <a:stretch>
                        <a:fillRect/>
                      </a:stretch>
                    </p:blipFill>
                    <p:spPr bwMode="auto">
                      <a:xfrm>
                        <a:off x="559593" y="1524000"/>
                        <a:ext cx="2316163"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214814085"/>
              </p:ext>
            </p:extLst>
          </p:nvPr>
        </p:nvGraphicFramePr>
        <p:xfrm>
          <a:off x="535479" y="2677934"/>
          <a:ext cx="2978150" cy="1089025"/>
        </p:xfrm>
        <a:graphic>
          <a:graphicData uri="http://schemas.openxmlformats.org/presentationml/2006/ole">
            <mc:AlternateContent xmlns:mc="http://schemas.openxmlformats.org/markup-compatibility/2006">
              <mc:Choice xmlns:v="urn:schemas-microsoft-com:vml" Requires="v">
                <p:oleObj spid="_x0000_s23802" name="Equation" r:id="rId5" imgW="1841400" imgH="672840" progId="Equation.DSMT4">
                  <p:embed/>
                </p:oleObj>
              </mc:Choice>
              <mc:Fallback>
                <p:oleObj name="Equation" r:id="rId5" imgW="1841400" imgH="672840" progId="Equation.DSMT4">
                  <p:embed/>
                  <p:pic>
                    <p:nvPicPr>
                      <p:cNvPr id="0" name="Object 2"/>
                      <p:cNvPicPr>
                        <a:picLocks noChangeAspect="1" noChangeArrowheads="1"/>
                      </p:cNvPicPr>
                      <p:nvPr/>
                    </p:nvPicPr>
                    <p:blipFill>
                      <a:blip r:embed="rId6"/>
                      <a:srcRect/>
                      <a:stretch>
                        <a:fillRect/>
                      </a:stretch>
                    </p:blipFill>
                    <p:spPr bwMode="auto">
                      <a:xfrm>
                        <a:off x="535479" y="2677934"/>
                        <a:ext cx="2978150" cy="10890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399075" y="3829879"/>
            <a:ext cx="4953361" cy="1200329"/>
          </a:xfrm>
          <a:prstGeom prst="rect">
            <a:avLst/>
          </a:prstGeom>
          <a:noFill/>
        </p:spPr>
        <p:txBody>
          <a:bodyPr wrap="square" rtlCol="0">
            <a:spAutoFit/>
          </a:bodyPr>
          <a:lstStyle/>
          <a:p>
            <a:pPr algn="just"/>
            <a:r>
              <a:rPr lang="en-US" altLang="en-US" dirty="0" smtClean="0">
                <a:cs typeface="Times New Roman" pitchFamily="18" charset="0"/>
              </a:rPr>
              <a:t>From Plank’s energy distribution formula</a:t>
            </a:r>
          </a:p>
          <a:p>
            <a:pPr algn="just"/>
            <a:endParaRPr lang="en-US" altLang="en-US" dirty="0">
              <a:cs typeface="Times New Roman" pitchFamily="18" charset="0"/>
            </a:endParaRPr>
          </a:p>
          <a:p>
            <a:pPr algn="just"/>
            <a:endParaRPr lang="en-US" altLang="en-US" dirty="0" smtClean="0">
              <a:cs typeface="Times New Roman" pitchFamily="18" charset="0"/>
            </a:endParaRPr>
          </a:p>
          <a:p>
            <a:pPr algn="just"/>
            <a:endParaRPr lang="en-US" altLang="en-US" dirty="0">
              <a:cs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1790772790"/>
              </p:ext>
            </p:extLst>
          </p:nvPr>
        </p:nvGraphicFramePr>
        <p:xfrm>
          <a:off x="903779" y="4282524"/>
          <a:ext cx="2609850" cy="944563"/>
        </p:xfrm>
        <a:graphic>
          <a:graphicData uri="http://schemas.openxmlformats.org/presentationml/2006/ole">
            <mc:AlternateContent xmlns:mc="http://schemas.openxmlformats.org/markup-compatibility/2006">
              <mc:Choice xmlns:v="urn:schemas-microsoft-com:vml" Requires="v">
                <p:oleObj spid="_x0000_s23803" name="Equation" r:id="rId7" imgW="1612800" imgH="583920" progId="Equation.DSMT4">
                  <p:embed/>
                </p:oleObj>
              </mc:Choice>
              <mc:Fallback>
                <p:oleObj name="Equation" r:id="rId7" imgW="1612800" imgH="583920" progId="Equation.DSMT4">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3779" y="4282524"/>
                        <a:ext cx="2609850" cy="9445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9" name="TextBox 8"/>
              <p:cNvSpPr txBox="1"/>
              <p:nvPr/>
            </p:nvSpPr>
            <p:spPr>
              <a:xfrm>
                <a:off x="399074" y="5446476"/>
                <a:ext cx="7906725" cy="1355179"/>
              </a:xfrm>
              <a:prstGeom prst="rect">
                <a:avLst/>
              </a:prstGeom>
              <a:noFill/>
              <a:ln w="25400">
                <a:solidFill>
                  <a:schemeClr val="tx1"/>
                </a:solidFill>
              </a:ln>
            </p:spPr>
            <p:txBody>
              <a:bodyPr wrap="square" rtlCol="0">
                <a:spAutoFit/>
              </a:bodyPr>
              <a:lstStyle/>
              <a:p>
                <a:r>
                  <a:rPr lang="en-US" dirty="0" smtClean="0">
                    <a:latin typeface="Times New Roman" panose="02020603050405020304" pitchFamily="18" charset="0"/>
                    <a:cs typeface="Times New Roman" panose="02020603050405020304" pitchFamily="18" charset="0"/>
                  </a:rPr>
                  <a:t>Hence  A</a:t>
                </a:r>
                <a:r>
                  <a:rPr lang="en-US" baseline="-25000" dirty="0">
                    <a:latin typeface="Times New Roman" panose="02020603050405020304" pitchFamily="18" charset="0"/>
                    <a:cs typeface="Times New Roman" panose="02020603050405020304" pitchFamily="18" charset="0"/>
                  </a:rPr>
                  <a:t>21</a:t>
                </a:r>
                <a:r>
                  <a:rPr lang="en-US" dirty="0">
                    <a:latin typeface="Times New Roman" panose="02020603050405020304" pitchFamily="18" charset="0"/>
                    <a:cs typeface="Times New Roman" panose="02020603050405020304" pitchFamily="18" charset="0"/>
                  </a:rPr>
                  <a:t> / B</a:t>
                </a:r>
                <a:r>
                  <a:rPr lang="en-US" baseline="-25000" dirty="0">
                    <a:latin typeface="Times New Roman" panose="02020603050405020304" pitchFamily="18" charset="0"/>
                    <a:cs typeface="Times New Roman" panose="02020603050405020304" pitchFamily="18" charset="0"/>
                  </a:rPr>
                  <a:t>21</a:t>
                </a:r>
                <a:r>
                  <a:rPr lang="en-US"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8</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𝑣</m:t>
                            </m:r>
                          </m:e>
                          <m:sup>
                            <m:r>
                              <a:rPr lang="en-US" b="0" i="1" smtClean="0">
                                <a:latin typeface="Cambria Math" panose="02040503050406030204" pitchFamily="18" charset="0"/>
                                <a:ea typeface="Cambria Math" panose="02040503050406030204" pitchFamily="18" charset="0"/>
                              </a:rPr>
                              <m:t>3</m:t>
                            </m:r>
                          </m:sup>
                        </m:sSup>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3</m:t>
                            </m:r>
                          </m:sup>
                        </m:sSup>
                      </m:den>
                    </m:f>
                  </m:oMath>
                </a14:m>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nd B</a:t>
                </a:r>
                <a:r>
                  <a:rPr lang="en-US" baseline="-25000" dirty="0" smtClean="0">
                    <a:latin typeface="Times New Roman" panose="02020603050405020304" pitchFamily="18" charset="0"/>
                    <a:cs typeface="Times New Roman" panose="02020603050405020304" pitchFamily="18" charset="0"/>
                  </a:rPr>
                  <a:t>12</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B</a:t>
                </a:r>
                <a:r>
                  <a:rPr lang="en-US" baseline="-25000" dirty="0">
                    <a:latin typeface="Times New Roman" panose="02020603050405020304" pitchFamily="18" charset="0"/>
                    <a:cs typeface="Times New Roman" panose="02020603050405020304" pitchFamily="18" charset="0"/>
                  </a:rPr>
                  <a:t>21</a:t>
                </a:r>
                <a:r>
                  <a:rPr lang="en-US" dirty="0">
                    <a:latin typeface="Times New Roman" panose="02020603050405020304" pitchFamily="18" charset="0"/>
                    <a:cs typeface="Times New Roman" panose="02020603050405020304" pitchFamily="18" charset="0"/>
                  </a:rPr>
                  <a:t> = 1</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and  B</a:t>
                </a:r>
                <a:r>
                  <a:rPr lang="en-US" baseline="-25000" dirty="0" smtClean="0">
                    <a:latin typeface="Times New Roman" panose="02020603050405020304" pitchFamily="18" charset="0"/>
                    <a:cs typeface="Times New Roman" panose="02020603050405020304" pitchFamily="18" charset="0"/>
                  </a:rPr>
                  <a:t>21</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B</a:t>
                </a:r>
                <a:r>
                  <a:rPr lang="en-US" baseline="-25000" dirty="0">
                    <a:latin typeface="Times New Roman" panose="02020603050405020304" pitchFamily="18" charset="0"/>
                    <a:cs typeface="Times New Roman" panose="02020603050405020304" pitchFamily="18" charset="0"/>
                  </a:rPr>
                  <a:t>12</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(c</a:t>
                </a:r>
                <a:r>
                  <a:rPr lang="en-US" baseline="30000" dirty="0" smtClean="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8</a:t>
                </a:r>
                <a:r>
                  <a:rPr lang="el-GR" dirty="0">
                    <a:latin typeface="Times New Roman" panose="02020603050405020304" pitchFamily="18" charset="0"/>
                    <a:cs typeface="Times New Roman" panose="02020603050405020304" pitchFamily="18" charset="0"/>
                  </a:rPr>
                  <a:t>π</a:t>
                </a:r>
                <a:r>
                  <a:rPr lang="en-US" dirty="0">
                    <a:latin typeface="Times New Roman" panose="02020603050405020304" pitchFamily="18" charset="0"/>
                    <a:cs typeface="Times New Roman" panose="02020603050405020304" pitchFamily="18" charset="0"/>
                  </a:rPr>
                  <a:t>h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𝑣</m:t>
                        </m:r>
                      </m:e>
                      <m:sup>
                        <m:r>
                          <a:rPr lang="en-US" i="1">
                            <a:latin typeface="Cambria Math" panose="02040503050406030204" pitchFamily="18" charset="0"/>
                            <a:ea typeface="Cambria Math" panose="02040503050406030204" pitchFamily="18" charset="0"/>
                          </a:rPr>
                          <m:t>3</m:t>
                        </m:r>
                      </m:sup>
                    </m:sSup>
                  </m:oMath>
                </a14:m>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21</a:t>
                </a:r>
                <a:endParaRPr lang="en-US" dirty="0">
                  <a:latin typeface="Times New Roman" panose="02020603050405020304" pitchFamily="18" charset="0"/>
                  <a:cs typeface="Times New Roman" panose="020206030504050203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99074" y="5446476"/>
                <a:ext cx="7906725" cy="1355179"/>
              </a:xfrm>
              <a:prstGeom prst="rect">
                <a:avLst/>
              </a:prstGeom>
              <a:blipFill>
                <a:blip r:embed="rId9"/>
                <a:stretch>
                  <a:fillRect l="-461" b="-4846"/>
                </a:stretch>
              </a:blipFill>
              <a:ln w="25400">
                <a:solidFill>
                  <a:schemeClr val="tx1"/>
                </a:solidFill>
              </a:ln>
            </p:spPr>
            <p:txBody>
              <a:bodyPr/>
              <a:lstStyle/>
              <a:p>
                <a:r>
                  <a:rPr lang="en-US">
                    <a:noFill/>
                  </a:rPr>
                  <a:t> </a:t>
                </a:r>
              </a:p>
            </p:txBody>
          </p:sp>
        </mc:Fallback>
      </mc:AlternateContent>
      <p:sp>
        <p:nvSpPr>
          <p:cNvPr id="6" name="Right Brace 5"/>
          <p:cNvSpPr/>
          <p:nvPr/>
        </p:nvSpPr>
        <p:spPr>
          <a:xfrm>
            <a:off x="3895236" y="5494503"/>
            <a:ext cx="457200" cy="1259124"/>
          </a:xfrm>
          <a:prstGeom prst="rightBrace">
            <a:avLst/>
          </a:prstGeom>
          <a:ln w="349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4536309" y="5939399"/>
            <a:ext cx="3276600" cy="369332"/>
          </a:xfrm>
          <a:prstGeom prst="rect">
            <a:avLst/>
          </a:prstGeom>
          <a:noFill/>
        </p:spPr>
        <p:txBody>
          <a:bodyPr wrap="square" rtlCol="0">
            <a:spAutoFit/>
          </a:bodyPr>
          <a:lstStyle/>
          <a:p>
            <a:r>
              <a:rPr lang="en-US" dirty="0" smtClean="0"/>
              <a:t>Einstein coefficient Relationship</a:t>
            </a:r>
            <a:endParaRPr lang="en-US" dirty="0"/>
          </a:p>
        </p:txBody>
      </p:sp>
    </p:spTree>
    <p:extLst>
      <p:ext uri="{BB962C8B-B14F-4D97-AF65-F5344CB8AC3E}">
        <p14:creationId xmlns:p14="http://schemas.microsoft.com/office/powerpoint/2010/main" val="1337787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Light Amplification</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1"/>
            <a:ext cx="8229600" cy="3352800"/>
          </a:xfrm>
        </p:spPr>
        <p:txBody>
          <a:bodyPr>
            <a:normAutofit fontScale="92500" lnSpcReduction="20000"/>
          </a:bodyPr>
          <a:lstStyle/>
          <a:p>
            <a:pPr marL="0" indent="0">
              <a:buNone/>
            </a:pPr>
            <a:r>
              <a:rPr lang="en-US" sz="2000" dirty="0" smtClean="0">
                <a:latin typeface="Times New Roman" panose="02020603050405020304" pitchFamily="18" charset="0"/>
                <a:cs typeface="Times New Roman" panose="02020603050405020304" pitchFamily="18" charset="0"/>
              </a:rPr>
              <a:t>Conditions under which the number of stimulated transitions can be made larger than the other two transition: </a:t>
            </a:r>
          </a:p>
          <a:p>
            <a:pPr>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Condition for stimulated emission to  dominate spontaneous emission</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b="1" dirty="0" smtClean="0">
                <a:solidFill>
                  <a:srgbClr val="0070C0"/>
                </a:solidFill>
                <a:latin typeface="Times New Roman" panose="02020603050405020304" pitchFamily="18" charset="0"/>
                <a:cs typeface="Times New Roman" panose="02020603050405020304" pitchFamily="18" charset="0"/>
              </a:rPr>
              <a:t>Population Inversion </a:t>
            </a:r>
          </a:p>
          <a:p>
            <a:pPr>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Requirement of states of larger lifetimes</a:t>
            </a:r>
          </a:p>
          <a:p>
            <a:pPr marL="0" indent="0">
              <a:buNone/>
            </a:pPr>
            <a:r>
              <a:rPr lang="en-US" sz="2000" dirty="0" smtClean="0">
                <a:latin typeface="Times New Roman" panose="02020603050405020304" pitchFamily="18" charset="0"/>
                <a:cs typeface="Times New Roman" panose="02020603050405020304" pitchFamily="18" charset="0"/>
              </a:rPr>
              <a:t>                                            - </a:t>
            </a:r>
            <a:r>
              <a:rPr lang="en-US" sz="2000" b="1" dirty="0" smtClean="0">
                <a:solidFill>
                  <a:srgbClr val="0070C0"/>
                </a:solidFill>
                <a:latin typeface="Times New Roman" panose="02020603050405020304" pitchFamily="18" charset="0"/>
                <a:cs typeface="Times New Roman" panose="02020603050405020304" pitchFamily="18" charset="0"/>
              </a:rPr>
              <a:t>Metastable States</a:t>
            </a:r>
          </a:p>
          <a:p>
            <a:pPr marL="1828800" lvl="4" indent="0">
              <a:buNone/>
            </a:pPr>
            <a:endParaRPr lang="en-US" sz="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Condition for stimulated emission to dominate absorption transition</a:t>
            </a:r>
          </a:p>
          <a:p>
            <a:pPr marL="0" indent="0">
              <a:buNone/>
            </a:pPr>
            <a:r>
              <a:rPr lang="en-US" sz="2000" dirty="0" smtClean="0">
                <a:latin typeface="Times New Roman" panose="02020603050405020304" pitchFamily="18" charset="0"/>
                <a:cs typeface="Times New Roman" panose="02020603050405020304" pitchFamily="18" charset="0"/>
              </a:rPr>
              <a:t>                                           - </a:t>
            </a:r>
            <a:r>
              <a:rPr lang="en-US" sz="2000" b="1" dirty="0" smtClean="0">
                <a:solidFill>
                  <a:srgbClr val="0070C0"/>
                </a:solidFill>
                <a:latin typeface="Times New Roman" panose="02020603050405020304" pitchFamily="18" charset="0"/>
                <a:cs typeface="Times New Roman" panose="02020603050405020304" pitchFamily="18" charset="0"/>
              </a:rPr>
              <a:t>Confining Radiation within the medium </a:t>
            </a:r>
            <a:endParaRPr lang="en-US" sz="20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0154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14400"/>
            <a:ext cx="8458200" cy="4216539"/>
          </a:xfrm>
          <a:prstGeom prst="rect">
            <a:avLst/>
          </a:prstGeom>
        </p:spPr>
        <p:txBody>
          <a:bodyPr wrap="square">
            <a:spAutoFit/>
          </a:bodyPr>
          <a:lstStyle/>
          <a:p>
            <a:pPr marL="571500" indent="-571500">
              <a:buFont typeface="Arial" pitchFamily="34" charset="0"/>
              <a:buChar char="•"/>
            </a:pPr>
            <a:r>
              <a:rPr lang="en-US" sz="2800" b="1" dirty="0" smtClean="0">
                <a:solidFill>
                  <a:srgbClr val="C00000"/>
                </a:solidFill>
                <a:latin typeface="Times New Roman" panose="02020603050405020304" pitchFamily="18" charset="0"/>
                <a:cs typeface="Times New Roman" panose="02020603050405020304" pitchFamily="18" charset="0"/>
              </a:rPr>
              <a:t>Power Supply</a:t>
            </a:r>
          </a:p>
          <a:p>
            <a:pPr marL="571500" indent="-571500">
              <a:buFont typeface="Arial" pitchFamily="34" charset="0"/>
              <a:buChar char="•"/>
            </a:pPr>
            <a:r>
              <a:rPr lang="en-US" sz="2800" b="1" dirty="0" smtClean="0">
                <a:solidFill>
                  <a:srgbClr val="C00000"/>
                </a:solidFill>
                <a:latin typeface="Times New Roman" panose="02020603050405020304" pitchFamily="18" charset="0"/>
                <a:cs typeface="Times New Roman" panose="02020603050405020304" pitchFamily="18" charset="0"/>
              </a:rPr>
              <a:t>Lasing Medium</a:t>
            </a:r>
            <a:r>
              <a:rPr lang="en-US" sz="2800" b="1" dirty="0" smtClean="0">
                <a:solidFill>
                  <a:srgbClr val="002060"/>
                </a:solidFill>
                <a:latin typeface="Times New Roman" panose="02020603050405020304" pitchFamily="18" charset="0"/>
                <a:cs typeface="Times New Roman" panose="02020603050405020304" pitchFamily="18" charset="0"/>
              </a:rPr>
              <a:t> </a:t>
            </a:r>
          </a:p>
          <a:p>
            <a:pPr lvl="3"/>
            <a:r>
              <a:rPr lang="en-US" sz="2400" b="1" dirty="0" smtClean="0">
                <a:solidFill>
                  <a:srgbClr val="002060"/>
                </a:solidFill>
                <a:latin typeface="Times New Roman" panose="02020603050405020304" pitchFamily="18" charset="0"/>
                <a:cs typeface="Times New Roman" panose="02020603050405020304" pitchFamily="18" charset="0"/>
              </a:rPr>
              <a:t>- gas, solid or liquid material that generates laser light </a:t>
            </a:r>
          </a:p>
          <a:p>
            <a:pPr marL="571500" indent="-571500">
              <a:buFont typeface="Arial" pitchFamily="34" charset="0"/>
              <a:buChar char="•"/>
            </a:pPr>
            <a:r>
              <a:rPr lang="en-US" sz="2800" b="1" dirty="0" smtClean="0">
                <a:solidFill>
                  <a:srgbClr val="C00000"/>
                </a:solidFill>
                <a:latin typeface="Times New Roman" panose="02020603050405020304" pitchFamily="18" charset="0"/>
                <a:cs typeface="Times New Roman" panose="02020603050405020304" pitchFamily="18" charset="0"/>
              </a:rPr>
              <a:t>Pumping Device </a:t>
            </a:r>
          </a:p>
          <a:p>
            <a:pPr lvl="3"/>
            <a:r>
              <a:rPr lang="en-US" sz="2800" b="1" dirty="0" smtClean="0">
                <a:solidFill>
                  <a:srgbClr val="002060"/>
                </a:solidFill>
                <a:latin typeface="Times New Roman" panose="02020603050405020304" pitchFamily="18" charset="0"/>
                <a:cs typeface="Times New Roman" panose="02020603050405020304" pitchFamily="18" charset="0"/>
              </a:rPr>
              <a:t>- </a:t>
            </a:r>
            <a:r>
              <a:rPr lang="en-US" sz="2400" b="1" dirty="0" smtClean="0">
                <a:solidFill>
                  <a:srgbClr val="002060"/>
                </a:solidFill>
                <a:latin typeface="Times New Roman" panose="02020603050405020304" pitchFamily="18" charset="0"/>
                <a:cs typeface="Times New Roman" panose="02020603050405020304" pitchFamily="18" charset="0"/>
              </a:rPr>
              <a:t>creates population inversion essential for laser operation   </a:t>
            </a:r>
          </a:p>
          <a:p>
            <a:pPr marL="571500" indent="-571500">
              <a:buFont typeface="Arial" pitchFamily="34" charset="0"/>
              <a:buChar char="•"/>
            </a:pPr>
            <a:r>
              <a:rPr lang="en-US" sz="2800" b="1" dirty="0" smtClean="0">
                <a:solidFill>
                  <a:srgbClr val="C00000"/>
                </a:solidFill>
                <a:latin typeface="Times New Roman" panose="02020603050405020304" pitchFamily="18" charset="0"/>
                <a:cs typeface="Times New Roman" panose="02020603050405020304" pitchFamily="18" charset="0"/>
              </a:rPr>
              <a:t>Optical Resonant Cavity </a:t>
            </a:r>
          </a:p>
          <a:p>
            <a:pPr lvl="3"/>
            <a:r>
              <a:rPr lang="en-US" sz="2800" b="1" dirty="0" smtClean="0">
                <a:solidFill>
                  <a:srgbClr val="002060"/>
                </a:solidFill>
                <a:latin typeface="Times New Roman" panose="02020603050405020304" pitchFamily="18" charset="0"/>
                <a:cs typeface="Times New Roman" panose="02020603050405020304" pitchFamily="18" charset="0"/>
              </a:rPr>
              <a:t>- </a:t>
            </a:r>
            <a:r>
              <a:rPr lang="en-US" sz="2400" b="1" dirty="0" smtClean="0">
                <a:solidFill>
                  <a:srgbClr val="002060"/>
                </a:solidFill>
                <a:latin typeface="Times New Roman" panose="02020603050405020304" pitchFamily="18" charset="0"/>
                <a:cs typeface="Times New Roman" panose="02020603050405020304" pitchFamily="18" charset="0"/>
              </a:rPr>
              <a:t>chamber where population inversion occurs that contains reflecting surfaces</a:t>
            </a:r>
          </a:p>
        </p:txBody>
      </p:sp>
    </p:spTree>
    <p:extLst>
      <p:ext uri="{BB962C8B-B14F-4D97-AF65-F5344CB8AC3E}">
        <p14:creationId xmlns:p14="http://schemas.microsoft.com/office/powerpoint/2010/main" val="2900284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b="1" dirty="0" smtClean="0">
                <a:solidFill>
                  <a:srgbClr val="0070C0"/>
                </a:solidFill>
                <a:latin typeface="Times New Roman" panose="02020603050405020304" pitchFamily="18" charset="0"/>
                <a:cs typeface="Times New Roman" panose="02020603050405020304" pitchFamily="18" charset="0"/>
              </a:rPr>
              <a:t>Lasing</a:t>
            </a:r>
            <a:r>
              <a:rPr lang="en-US" dirty="0" smtClean="0">
                <a:solidFill>
                  <a:srgbClr val="0070C0"/>
                </a:solidFill>
                <a:latin typeface="Times New Roman" panose="02020603050405020304" pitchFamily="18" charset="0"/>
                <a:cs typeface="Times New Roman" panose="02020603050405020304" pitchFamily="18" charset="0"/>
              </a:rPr>
              <a:t> </a:t>
            </a:r>
            <a:r>
              <a:rPr lang="en-US" b="1" dirty="0" smtClean="0">
                <a:solidFill>
                  <a:srgbClr val="0070C0"/>
                </a:solidFill>
                <a:latin typeface="Times New Roman" panose="02020603050405020304" pitchFamily="18" charset="0"/>
                <a:cs typeface="Times New Roman" panose="02020603050405020304" pitchFamily="18" charset="0"/>
              </a:rPr>
              <a:t>Action</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5750" y="838200"/>
            <a:ext cx="8572500" cy="6705600"/>
          </a:xfrm>
        </p:spPr>
        <p:txBody>
          <a:bodyPr>
            <a:normAutofit fontScale="55000" lnSpcReduction="20000"/>
          </a:bodyPr>
          <a:lstStyle/>
          <a:p>
            <a:pPr marL="0" indent="0">
              <a:buNone/>
            </a:pPr>
            <a:r>
              <a:rPr lang="en-US" sz="3600" b="1" dirty="0" smtClean="0">
                <a:solidFill>
                  <a:srgbClr val="C00000"/>
                </a:solidFill>
              </a:rPr>
              <a:t>Step 1: Pumping</a:t>
            </a:r>
          </a:p>
          <a:p>
            <a:pPr marL="0" indent="0">
              <a:buNone/>
            </a:pPr>
            <a:r>
              <a:rPr lang="en-US" dirty="0"/>
              <a:t>	</a:t>
            </a:r>
            <a:r>
              <a:rPr lang="en-US" dirty="0" smtClean="0"/>
              <a:t>	- The atoms in the medium are in ground state initially. By supplying energy from an external source, the atoms are excited from the ground level to an excited state. </a:t>
            </a:r>
          </a:p>
          <a:p>
            <a:pPr marL="0" indent="0">
              <a:buNone/>
            </a:pPr>
            <a:r>
              <a:rPr lang="en-US" sz="3600" b="1" dirty="0" smtClean="0">
                <a:solidFill>
                  <a:srgbClr val="C00000"/>
                </a:solidFill>
              </a:rPr>
              <a:t>Step 2: Population Inversion</a:t>
            </a:r>
          </a:p>
          <a:p>
            <a:pPr marL="0" indent="0">
              <a:buNone/>
            </a:pPr>
            <a:r>
              <a:rPr lang="en-US" dirty="0"/>
              <a:t>	</a:t>
            </a:r>
            <a:r>
              <a:rPr lang="en-US" dirty="0" smtClean="0"/>
              <a:t>	- The lifetime of atoms at excited state is extremely small, of the order of 10</a:t>
            </a:r>
            <a:r>
              <a:rPr lang="en-US" baseline="30000" dirty="0" smtClean="0"/>
              <a:t>-8</a:t>
            </a:r>
            <a:r>
              <a:rPr lang="en-US" dirty="0" smtClean="0"/>
              <a:t> sec. Therefore, the atoms drop spontaneously from the </a:t>
            </a:r>
            <a:r>
              <a:rPr lang="en-US" dirty="0"/>
              <a:t>e</a:t>
            </a:r>
            <a:r>
              <a:rPr lang="en-US" dirty="0" smtClean="0"/>
              <a:t>xited state to the </a:t>
            </a:r>
            <a:r>
              <a:rPr lang="en-US" b="1" dirty="0" smtClean="0">
                <a:solidFill>
                  <a:schemeClr val="accent3">
                    <a:lumMod val="75000"/>
                  </a:schemeClr>
                </a:solidFill>
              </a:rPr>
              <a:t>metastable state </a:t>
            </a:r>
            <a:r>
              <a:rPr lang="en-US" dirty="0" smtClean="0"/>
              <a:t>is comparatively longer (10</a:t>
            </a:r>
            <a:r>
              <a:rPr lang="en-US" baseline="30000" dirty="0" smtClean="0"/>
              <a:t>-3</a:t>
            </a:r>
            <a:r>
              <a:rPr lang="en-US" dirty="0" smtClean="0"/>
              <a:t> sec), the atoms go on accumulating at the metastable state. As soon as a the number of atoms at the metastable state exceed that of the ground state, the medium goes into the state of population inversion. </a:t>
            </a:r>
          </a:p>
          <a:p>
            <a:pPr marL="0" indent="0">
              <a:buNone/>
            </a:pPr>
            <a:r>
              <a:rPr lang="en-US" sz="3600" b="1" dirty="0" smtClean="0">
                <a:solidFill>
                  <a:srgbClr val="C00000"/>
                </a:solidFill>
              </a:rPr>
              <a:t>Step 3: Spontaneous Emissions</a:t>
            </a:r>
          </a:p>
          <a:p>
            <a:pPr marL="0" indent="0">
              <a:buNone/>
            </a:pPr>
            <a:r>
              <a:rPr lang="en-US" dirty="0"/>
              <a:t>	</a:t>
            </a:r>
            <a:r>
              <a:rPr lang="en-US" dirty="0" smtClean="0"/>
              <a:t>	- Some of the excited atoms at the metastable state may emit photos spontaneously. Each spontaneous photon can trigger many stimulated transitions along the direction of its propagation.</a:t>
            </a:r>
          </a:p>
          <a:p>
            <a:pPr marL="0" indent="0">
              <a:buNone/>
            </a:pPr>
            <a:r>
              <a:rPr lang="en-US" sz="3600" b="1" dirty="0" smtClean="0">
                <a:solidFill>
                  <a:srgbClr val="C00000"/>
                </a:solidFill>
              </a:rPr>
              <a:t>Step 4: Amplification</a:t>
            </a:r>
          </a:p>
          <a:p>
            <a:pPr marL="0" indent="0">
              <a:buNone/>
            </a:pPr>
            <a:r>
              <a:rPr lang="en-US" dirty="0"/>
              <a:t>	</a:t>
            </a:r>
            <a:r>
              <a:rPr lang="en-US" dirty="0" smtClean="0"/>
              <a:t>	- A majority of photons traveling along the axis cause stimulated emission and are reflected back on reaching the end mirror. They travel towards the opposite mirror and on their way stimulate more and more atoms . </a:t>
            </a:r>
          </a:p>
          <a:p>
            <a:pPr marL="0" indent="0">
              <a:buNone/>
            </a:pPr>
            <a:r>
              <a:rPr lang="en-US" sz="3600" b="1" dirty="0" smtClean="0">
                <a:solidFill>
                  <a:srgbClr val="C00000"/>
                </a:solidFill>
              </a:rPr>
              <a:t>Step 5: Oscillations</a:t>
            </a:r>
          </a:p>
          <a:p>
            <a:pPr marL="0" indent="0">
              <a:buNone/>
            </a:pPr>
            <a:r>
              <a:rPr lang="en-US" dirty="0"/>
              <a:t>	</a:t>
            </a:r>
            <a:r>
              <a:rPr lang="en-US" dirty="0" smtClean="0"/>
              <a:t>	- For proper build up of oscillations, it is essential that the amplification between two consecutive reflections of light from rear end mirror can balance the losses. Strong laser beam emerge out. </a:t>
            </a:r>
            <a:endParaRPr lang="en-US" dirty="0"/>
          </a:p>
        </p:txBody>
      </p:sp>
    </p:spTree>
    <p:extLst>
      <p:ext uri="{BB962C8B-B14F-4D97-AF65-F5344CB8AC3E}">
        <p14:creationId xmlns:p14="http://schemas.microsoft.com/office/powerpoint/2010/main" val="1100976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smtClean="0">
                <a:solidFill>
                  <a:srgbClr val="0070C0"/>
                </a:solidFill>
                <a:latin typeface="Times New Roman" panose="02020603050405020304" pitchFamily="18" charset="0"/>
                <a:cs typeface="Times New Roman" panose="02020603050405020304" pitchFamily="18" charset="0"/>
              </a:rPr>
              <a:t>Components of laser</a:t>
            </a:r>
            <a:endParaRPr lang="en-US" sz="40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001000" cy="1752600"/>
          </a:xfrm>
        </p:spPr>
        <p:txBody>
          <a:bodyPr>
            <a:normAutofit fontScale="62500" lnSpcReduction="20000"/>
          </a:bodyPr>
          <a:lstStyle/>
          <a:p>
            <a:r>
              <a:rPr lang="en-US" sz="4600" dirty="0" smtClean="0">
                <a:latin typeface="Times New Roman" panose="02020603050405020304" pitchFamily="18" charset="0"/>
                <a:cs typeface="Times New Roman" panose="02020603050405020304" pitchFamily="18" charset="0"/>
              </a:rPr>
              <a:t>Active Medium</a:t>
            </a:r>
          </a:p>
          <a:p>
            <a:r>
              <a:rPr lang="en-US" sz="4600" dirty="0" smtClean="0">
                <a:latin typeface="Times New Roman" panose="02020603050405020304" pitchFamily="18" charset="0"/>
                <a:cs typeface="Times New Roman" panose="02020603050405020304" pitchFamily="18" charset="0"/>
              </a:rPr>
              <a:t>The Pump </a:t>
            </a:r>
          </a:p>
          <a:p>
            <a:r>
              <a:rPr lang="en-US" sz="4600" dirty="0" smtClean="0">
                <a:latin typeface="Times New Roman" panose="02020603050405020304" pitchFamily="18" charset="0"/>
                <a:cs typeface="Times New Roman" panose="02020603050405020304" pitchFamily="18" charset="0"/>
              </a:rPr>
              <a:t>Optical Resonator</a:t>
            </a:r>
          </a:p>
          <a:p>
            <a:pPr marL="0" indent="0">
              <a:buNone/>
            </a:pPr>
            <a:r>
              <a:rPr lang="en-US" dirty="0" smtClean="0"/>
              <a:t> </a:t>
            </a:r>
          </a:p>
          <a:p>
            <a:endParaRPr lang="en-US" dirty="0" smtClean="0"/>
          </a:p>
          <a:p>
            <a:endParaRPr lang="en-US" dirty="0"/>
          </a:p>
        </p:txBody>
      </p:sp>
      <p:pic>
        <p:nvPicPr>
          <p:cNvPr id="25602" name="Picture 2" descr="Image result for components of la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910" y="3048000"/>
            <a:ext cx="7468179" cy="28194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421511" y="6019800"/>
            <a:ext cx="8229600" cy="30480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latin typeface="Times New Roman" panose="02020603050405020304" pitchFamily="18" charset="0"/>
                <a:cs typeface="Times New Roman" panose="02020603050405020304" pitchFamily="18" charset="0"/>
              </a:rPr>
              <a:t>Schematic diagram of Laser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0393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1066800"/>
            <a:ext cx="7467600" cy="4098925"/>
            <a:chOff x="228600" y="2317750"/>
            <a:chExt cx="7467600" cy="4098925"/>
          </a:xfrm>
        </p:grpSpPr>
        <p:pic>
          <p:nvPicPr>
            <p:cNvPr id="2" name="Picture 6" descr="qpro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47675" y="2317750"/>
              <a:ext cx="6034088" cy="2038350"/>
            </a:xfrm>
            <a:prstGeom prst="rect">
              <a:avLst/>
            </a:prstGeom>
            <a:solidFill>
              <a:srgbClr val="FECAD9"/>
            </a:solid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Text Box 9"/>
            <p:cNvSpPr txBox="1">
              <a:spLocks noChangeArrowheads="1"/>
            </p:cNvSpPr>
            <p:nvPr/>
          </p:nvSpPr>
          <p:spPr bwMode="auto">
            <a:xfrm>
              <a:off x="228600" y="4495800"/>
              <a:ext cx="7467600" cy="1920875"/>
            </a:xfrm>
            <a:prstGeom prst="rect">
              <a:avLst/>
            </a:prstGeom>
            <a:solidFill>
              <a:srgbClr val="FECAD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000" dirty="0">
                  <a:solidFill>
                    <a:srgbClr val="002060"/>
                  </a:solidFill>
                </a:rPr>
                <a:t>When a sizable population of electrons resides in upper levels, this condition is called a "population inversion", and it sets the stage for stimulated emission of multiple photons. This is the precondition for the light amplification which occurs in a LASER and since the emitted photons have a definite time and phase relation to each other, the light has a high degree of coherence. </a:t>
              </a:r>
            </a:p>
          </p:txBody>
        </p:sp>
      </p:grpSp>
    </p:spTree>
    <p:extLst>
      <p:ext uri="{BB962C8B-B14F-4D97-AF65-F5344CB8AC3E}">
        <p14:creationId xmlns:p14="http://schemas.microsoft.com/office/powerpoint/2010/main" val="3801461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585788" y="1989138"/>
            <a:ext cx="8558212" cy="4625975"/>
            <a:chOff x="585788" y="1989138"/>
            <a:chExt cx="8558212" cy="4625975"/>
          </a:xfrm>
        </p:grpSpPr>
        <p:sp>
          <p:nvSpPr>
            <p:cNvPr id="2" name="Text Box 13"/>
            <p:cNvSpPr txBox="1">
              <a:spLocks noChangeArrowheads="1"/>
            </p:cNvSpPr>
            <p:nvPr/>
          </p:nvSpPr>
          <p:spPr bwMode="auto">
            <a:xfrm>
              <a:off x="585788" y="1989138"/>
              <a:ext cx="85582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2800" dirty="0">
                  <a:solidFill>
                    <a:srgbClr val="008080"/>
                  </a:solidFill>
                  <a:latin typeface="Tahoma" pitchFamily="34" charset="0"/>
                </a:rPr>
                <a:t>In order to obtain the coherent light from stimulated </a:t>
              </a:r>
            </a:p>
            <a:p>
              <a:pPr eaLnBrk="1" hangingPunct="1"/>
              <a:r>
                <a:rPr lang="en-US" altLang="zh-TW" sz="2800" dirty="0">
                  <a:solidFill>
                    <a:srgbClr val="008080"/>
                  </a:solidFill>
                  <a:latin typeface="Tahoma" pitchFamily="34" charset="0"/>
                </a:rPr>
                <a:t>emission, two conditions must be satisfied:</a:t>
              </a:r>
            </a:p>
          </p:txBody>
        </p:sp>
        <p:sp>
          <p:nvSpPr>
            <p:cNvPr id="3" name="Text Box 14"/>
            <p:cNvSpPr txBox="1">
              <a:spLocks noChangeArrowheads="1"/>
            </p:cNvSpPr>
            <p:nvPr/>
          </p:nvSpPr>
          <p:spPr bwMode="auto">
            <a:xfrm>
              <a:off x="617538" y="2447925"/>
              <a:ext cx="7859712" cy="270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2800"/>
            </a:p>
            <a:p>
              <a:pPr eaLnBrk="1" hangingPunct="1">
                <a:buFontTx/>
                <a:buAutoNum type="arabicPeriod"/>
              </a:pPr>
              <a:r>
                <a:rPr lang="en-US" altLang="zh-TW">
                  <a:solidFill>
                    <a:srgbClr val="009999"/>
                  </a:solidFill>
                  <a:latin typeface="Tahoma" pitchFamily="34" charset="0"/>
                </a:rPr>
                <a:t>The atoms must be excited to the higher state. That is, an inverted population is needed, one in which more atoms are in the upper state than in the lower one, so that emission of photons will dominate over absorption</a:t>
              </a:r>
              <a:r>
                <a:rPr lang="en-US" altLang="zh-TW">
                  <a:solidFill>
                    <a:srgbClr val="009999"/>
                  </a:solidFill>
                </a:rPr>
                <a:t>. </a:t>
              </a:r>
            </a:p>
            <a:p>
              <a:pPr eaLnBrk="1" hangingPunct="1"/>
              <a:endParaRPr lang="zh-TW" altLang="en-US">
                <a:solidFill>
                  <a:srgbClr val="009999"/>
                </a:solidFill>
              </a:endParaRPr>
            </a:p>
          </p:txBody>
        </p:sp>
        <p:grpSp>
          <p:nvGrpSpPr>
            <p:cNvPr id="4" name="Group 51"/>
            <p:cNvGrpSpPr>
              <a:grpSpLocks/>
            </p:cNvGrpSpPr>
            <p:nvPr/>
          </p:nvGrpSpPr>
          <p:grpSpPr bwMode="auto">
            <a:xfrm>
              <a:off x="1811338" y="4773613"/>
              <a:ext cx="2668587" cy="1841500"/>
              <a:chOff x="1141" y="3007"/>
              <a:chExt cx="1681" cy="1160"/>
            </a:xfrm>
          </p:grpSpPr>
          <p:sp>
            <p:nvSpPr>
              <p:cNvPr id="5" name="Text Box 15"/>
              <p:cNvSpPr txBox="1">
                <a:spLocks noChangeArrowheads="1"/>
              </p:cNvSpPr>
              <p:nvPr/>
            </p:nvSpPr>
            <p:spPr bwMode="auto">
              <a:xfrm>
                <a:off x="1141" y="3007"/>
                <a:ext cx="15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a:solidFill>
                      <a:srgbClr val="0000FF"/>
                    </a:solidFill>
                  </a:rPr>
                  <a:t>Unexcited  system</a:t>
                </a:r>
              </a:p>
            </p:txBody>
          </p:sp>
          <p:sp>
            <p:nvSpPr>
              <p:cNvPr id="6" name="Line 17"/>
              <p:cNvSpPr>
                <a:spLocks noChangeShapeType="1"/>
              </p:cNvSpPr>
              <p:nvPr/>
            </p:nvSpPr>
            <p:spPr bwMode="auto">
              <a:xfrm>
                <a:off x="1328" y="3409"/>
                <a:ext cx="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 name="Line 18"/>
              <p:cNvSpPr>
                <a:spLocks noChangeShapeType="1"/>
              </p:cNvSpPr>
              <p:nvPr/>
            </p:nvSpPr>
            <p:spPr bwMode="auto">
              <a:xfrm>
                <a:off x="1563" y="3656"/>
                <a:ext cx="9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 name="Line 19"/>
              <p:cNvSpPr>
                <a:spLocks noChangeShapeType="1"/>
              </p:cNvSpPr>
              <p:nvPr/>
            </p:nvSpPr>
            <p:spPr bwMode="auto">
              <a:xfrm>
                <a:off x="1293" y="4067"/>
                <a:ext cx="102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9" name="Object 26"/>
              <p:cNvGraphicFramePr>
                <a:graphicFrameLocks noChangeAspect="1"/>
              </p:cNvGraphicFramePr>
              <p:nvPr/>
            </p:nvGraphicFramePr>
            <p:xfrm>
              <a:off x="2388" y="3888"/>
              <a:ext cx="230" cy="279"/>
            </p:xfrm>
            <a:graphic>
              <a:graphicData uri="http://schemas.openxmlformats.org/presentationml/2006/ole">
                <mc:AlternateContent xmlns:mc="http://schemas.openxmlformats.org/markup-compatibility/2006">
                  <mc:Choice xmlns:v="urn:schemas-microsoft-com:vml" Requires="v">
                    <p:oleObj spid="_x0000_s26644" name="Equation" r:id="rId3" imgW="177569" imgH="215619" progId="Equation.3">
                      <p:embed/>
                    </p:oleObj>
                  </mc:Choice>
                  <mc:Fallback>
                    <p:oleObj name="Equation" r:id="rId3" imgW="177569" imgH="215619" progId="Equation.3">
                      <p:embed/>
                      <p:pic>
                        <p:nvPicPr>
                          <p:cNvPr id="9"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8" y="3888"/>
                            <a:ext cx="230"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27"/>
              <p:cNvGraphicFramePr>
                <a:graphicFrameLocks noChangeAspect="1"/>
              </p:cNvGraphicFramePr>
              <p:nvPr/>
            </p:nvGraphicFramePr>
            <p:xfrm>
              <a:off x="2557" y="3502"/>
              <a:ext cx="265" cy="282"/>
            </p:xfrm>
            <a:graphic>
              <a:graphicData uri="http://schemas.openxmlformats.org/presentationml/2006/ole">
                <mc:AlternateContent xmlns:mc="http://schemas.openxmlformats.org/markup-compatibility/2006">
                  <mc:Choice xmlns:v="urn:schemas-microsoft-com:vml" Requires="v">
                    <p:oleObj spid="_x0000_s26645" name="Equation" r:id="rId5" imgW="203024" imgH="215713" progId="Equation.3">
                      <p:embed/>
                    </p:oleObj>
                  </mc:Choice>
                  <mc:Fallback>
                    <p:oleObj name="Equation" r:id="rId5" imgW="203024" imgH="215713" progId="Equation.3">
                      <p:embed/>
                      <p:pic>
                        <p:nvPicPr>
                          <p:cNvPr id="1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7" y="3502"/>
                            <a:ext cx="265"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28"/>
              <p:cNvGraphicFramePr>
                <a:graphicFrameLocks noChangeAspect="1"/>
              </p:cNvGraphicFramePr>
              <p:nvPr/>
            </p:nvGraphicFramePr>
            <p:xfrm>
              <a:off x="2374" y="3261"/>
              <a:ext cx="249" cy="299"/>
            </p:xfrm>
            <a:graphic>
              <a:graphicData uri="http://schemas.openxmlformats.org/presentationml/2006/ole">
                <mc:AlternateContent xmlns:mc="http://schemas.openxmlformats.org/markup-compatibility/2006">
                  <mc:Choice xmlns:v="urn:schemas-microsoft-com:vml" Requires="v">
                    <p:oleObj spid="_x0000_s26646" name="Equation" r:id="rId7" imgW="190500" imgH="228600" progId="Equation.3">
                      <p:embed/>
                    </p:oleObj>
                  </mc:Choice>
                  <mc:Fallback>
                    <p:oleObj name="Equation" r:id="rId7" imgW="190500" imgH="228600" progId="Equation.3">
                      <p:embed/>
                      <p:pic>
                        <p:nvPicPr>
                          <p:cNvPr id="11"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74" y="3261"/>
                            <a:ext cx="249"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Oval 37"/>
              <p:cNvSpPr>
                <a:spLocks noChangeArrowheads="1"/>
              </p:cNvSpPr>
              <p:nvPr/>
            </p:nvSpPr>
            <p:spPr bwMode="auto">
              <a:xfrm>
                <a:off x="1341" y="4017"/>
                <a:ext cx="87" cy="93"/>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新細明體" charset="-120"/>
                </a:endParaRPr>
              </a:p>
            </p:txBody>
          </p:sp>
          <p:sp>
            <p:nvSpPr>
              <p:cNvPr id="13" name="Oval 38"/>
              <p:cNvSpPr>
                <a:spLocks noChangeArrowheads="1"/>
              </p:cNvSpPr>
              <p:nvPr/>
            </p:nvSpPr>
            <p:spPr bwMode="auto">
              <a:xfrm>
                <a:off x="1479" y="4017"/>
                <a:ext cx="87" cy="93"/>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新細明體" charset="-120"/>
                </a:endParaRPr>
              </a:p>
            </p:txBody>
          </p:sp>
          <p:sp>
            <p:nvSpPr>
              <p:cNvPr id="14" name="Oval 39"/>
              <p:cNvSpPr>
                <a:spLocks noChangeArrowheads="1"/>
              </p:cNvSpPr>
              <p:nvPr/>
            </p:nvSpPr>
            <p:spPr bwMode="auto">
              <a:xfrm>
                <a:off x="1614" y="4017"/>
                <a:ext cx="87" cy="93"/>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新細明體" charset="-120"/>
                </a:endParaRPr>
              </a:p>
            </p:txBody>
          </p:sp>
          <p:sp>
            <p:nvSpPr>
              <p:cNvPr id="15" name="Oval 40"/>
              <p:cNvSpPr>
                <a:spLocks noChangeArrowheads="1"/>
              </p:cNvSpPr>
              <p:nvPr/>
            </p:nvSpPr>
            <p:spPr bwMode="auto">
              <a:xfrm>
                <a:off x="1761" y="4017"/>
                <a:ext cx="87" cy="93"/>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新細明體" charset="-120"/>
                </a:endParaRPr>
              </a:p>
            </p:txBody>
          </p:sp>
          <p:sp>
            <p:nvSpPr>
              <p:cNvPr id="16" name="Oval 41"/>
              <p:cNvSpPr>
                <a:spLocks noChangeArrowheads="1"/>
              </p:cNvSpPr>
              <p:nvPr/>
            </p:nvSpPr>
            <p:spPr bwMode="auto">
              <a:xfrm>
                <a:off x="1896" y="4017"/>
                <a:ext cx="87" cy="93"/>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新細明體" charset="-120"/>
                </a:endParaRPr>
              </a:p>
            </p:txBody>
          </p:sp>
          <p:sp>
            <p:nvSpPr>
              <p:cNvPr id="17" name="Oval 42"/>
              <p:cNvSpPr>
                <a:spLocks noChangeArrowheads="1"/>
              </p:cNvSpPr>
              <p:nvPr/>
            </p:nvSpPr>
            <p:spPr bwMode="auto">
              <a:xfrm>
                <a:off x="2028" y="4017"/>
                <a:ext cx="87" cy="93"/>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新細明體" charset="-120"/>
                </a:endParaRPr>
              </a:p>
            </p:txBody>
          </p:sp>
          <p:sp>
            <p:nvSpPr>
              <p:cNvPr id="18" name="Oval 43"/>
              <p:cNvSpPr>
                <a:spLocks noChangeArrowheads="1"/>
              </p:cNvSpPr>
              <p:nvPr/>
            </p:nvSpPr>
            <p:spPr bwMode="auto">
              <a:xfrm>
                <a:off x="2169" y="4017"/>
                <a:ext cx="87" cy="93"/>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新細明體" charset="-120"/>
                </a:endParaRPr>
              </a:p>
            </p:txBody>
          </p:sp>
        </p:grpSp>
        <p:grpSp>
          <p:nvGrpSpPr>
            <p:cNvPr id="19" name="Group 52"/>
            <p:cNvGrpSpPr>
              <a:grpSpLocks/>
            </p:cNvGrpSpPr>
            <p:nvPr/>
          </p:nvGrpSpPr>
          <p:grpSpPr bwMode="auto">
            <a:xfrm>
              <a:off x="5524500" y="4756150"/>
              <a:ext cx="2484438" cy="1825625"/>
              <a:chOff x="3480" y="2996"/>
              <a:chExt cx="1565" cy="1150"/>
            </a:xfrm>
          </p:grpSpPr>
          <p:sp>
            <p:nvSpPr>
              <p:cNvPr id="20" name="Text Box 16"/>
              <p:cNvSpPr txBox="1">
                <a:spLocks noChangeArrowheads="1"/>
              </p:cNvSpPr>
              <p:nvPr/>
            </p:nvSpPr>
            <p:spPr bwMode="auto">
              <a:xfrm>
                <a:off x="3480" y="2996"/>
                <a:ext cx="12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a:solidFill>
                      <a:srgbClr val="FF3300"/>
                    </a:solidFill>
                  </a:rPr>
                  <a:t>Excited system</a:t>
                </a:r>
              </a:p>
            </p:txBody>
          </p:sp>
          <p:sp>
            <p:nvSpPr>
              <p:cNvPr id="21" name="Line 31"/>
              <p:cNvSpPr>
                <a:spLocks noChangeShapeType="1"/>
              </p:cNvSpPr>
              <p:nvPr/>
            </p:nvSpPr>
            <p:spPr bwMode="auto">
              <a:xfrm>
                <a:off x="3551" y="3388"/>
                <a:ext cx="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 name="Line 32"/>
              <p:cNvSpPr>
                <a:spLocks noChangeShapeType="1"/>
              </p:cNvSpPr>
              <p:nvPr/>
            </p:nvSpPr>
            <p:spPr bwMode="auto">
              <a:xfrm>
                <a:off x="3786" y="3635"/>
                <a:ext cx="9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 name="Line 33"/>
              <p:cNvSpPr>
                <a:spLocks noChangeShapeType="1"/>
              </p:cNvSpPr>
              <p:nvPr/>
            </p:nvSpPr>
            <p:spPr bwMode="auto">
              <a:xfrm>
                <a:off x="3516" y="4046"/>
                <a:ext cx="102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24" name="Object 34"/>
              <p:cNvGraphicFramePr>
                <a:graphicFrameLocks noChangeAspect="1"/>
              </p:cNvGraphicFramePr>
              <p:nvPr/>
            </p:nvGraphicFramePr>
            <p:xfrm>
              <a:off x="4611" y="3867"/>
              <a:ext cx="230" cy="279"/>
            </p:xfrm>
            <a:graphic>
              <a:graphicData uri="http://schemas.openxmlformats.org/presentationml/2006/ole">
                <mc:AlternateContent xmlns:mc="http://schemas.openxmlformats.org/markup-compatibility/2006">
                  <mc:Choice xmlns:v="urn:schemas-microsoft-com:vml" Requires="v">
                    <p:oleObj spid="_x0000_s26647" name="Equation" r:id="rId9" imgW="177569" imgH="215619" progId="Equation.3">
                      <p:embed/>
                    </p:oleObj>
                  </mc:Choice>
                  <mc:Fallback>
                    <p:oleObj name="Equation" r:id="rId9" imgW="177569" imgH="215619" progId="Equation.3">
                      <p:embed/>
                      <p:pic>
                        <p:nvPicPr>
                          <p:cNvPr id="24"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11" y="3867"/>
                            <a:ext cx="230"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35"/>
              <p:cNvGraphicFramePr>
                <a:graphicFrameLocks noChangeAspect="1"/>
              </p:cNvGraphicFramePr>
              <p:nvPr/>
            </p:nvGraphicFramePr>
            <p:xfrm>
              <a:off x="4780" y="3481"/>
              <a:ext cx="265" cy="282"/>
            </p:xfrm>
            <a:graphic>
              <a:graphicData uri="http://schemas.openxmlformats.org/presentationml/2006/ole">
                <mc:AlternateContent xmlns:mc="http://schemas.openxmlformats.org/markup-compatibility/2006">
                  <mc:Choice xmlns:v="urn:schemas-microsoft-com:vml" Requires="v">
                    <p:oleObj spid="_x0000_s26648" name="Equation" r:id="rId11" imgW="203024" imgH="215713" progId="Equation.3">
                      <p:embed/>
                    </p:oleObj>
                  </mc:Choice>
                  <mc:Fallback>
                    <p:oleObj name="Equation" r:id="rId11" imgW="203024" imgH="215713" progId="Equation.3">
                      <p:embed/>
                      <p:pic>
                        <p:nvPicPr>
                          <p:cNvPr id="25" name="Object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80" y="3481"/>
                            <a:ext cx="265"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36"/>
              <p:cNvGraphicFramePr>
                <a:graphicFrameLocks noChangeAspect="1"/>
              </p:cNvGraphicFramePr>
              <p:nvPr/>
            </p:nvGraphicFramePr>
            <p:xfrm>
              <a:off x="4597" y="3240"/>
              <a:ext cx="249" cy="299"/>
            </p:xfrm>
            <a:graphic>
              <a:graphicData uri="http://schemas.openxmlformats.org/presentationml/2006/ole">
                <mc:AlternateContent xmlns:mc="http://schemas.openxmlformats.org/markup-compatibility/2006">
                  <mc:Choice xmlns:v="urn:schemas-microsoft-com:vml" Requires="v">
                    <p:oleObj spid="_x0000_s26649" name="Equation" r:id="rId13" imgW="190500" imgH="228600" progId="Equation.3">
                      <p:embed/>
                    </p:oleObj>
                  </mc:Choice>
                  <mc:Fallback>
                    <p:oleObj name="Equation" r:id="rId13" imgW="190500" imgH="228600" progId="Equation.3">
                      <p:embed/>
                      <p:pic>
                        <p:nvPicPr>
                          <p:cNvPr id="26" name="Object 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97" y="3240"/>
                            <a:ext cx="249"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Oval 44"/>
              <p:cNvSpPr>
                <a:spLocks noChangeArrowheads="1"/>
              </p:cNvSpPr>
              <p:nvPr/>
            </p:nvSpPr>
            <p:spPr bwMode="auto">
              <a:xfrm>
                <a:off x="3957" y="3999"/>
                <a:ext cx="87" cy="93"/>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新細明體" charset="-120"/>
                </a:endParaRPr>
              </a:p>
            </p:txBody>
          </p:sp>
          <p:sp>
            <p:nvSpPr>
              <p:cNvPr id="28" name="Oval 45"/>
              <p:cNvSpPr>
                <a:spLocks noChangeArrowheads="1"/>
              </p:cNvSpPr>
              <p:nvPr/>
            </p:nvSpPr>
            <p:spPr bwMode="auto">
              <a:xfrm>
                <a:off x="4356" y="3585"/>
                <a:ext cx="87" cy="93"/>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新細明體" charset="-120"/>
                </a:endParaRPr>
              </a:p>
            </p:txBody>
          </p:sp>
          <p:sp>
            <p:nvSpPr>
              <p:cNvPr id="29" name="Oval 46"/>
              <p:cNvSpPr>
                <a:spLocks noChangeArrowheads="1"/>
              </p:cNvSpPr>
              <p:nvPr/>
            </p:nvSpPr>
            <p:spPr bwMode="auto">
              <a:xfrm>
                <a:off x="4305" y="3342"/>
                <a:ext cx="87" cy="93"/>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新細明體" charset="-120"/>
                </a:endParaRPr>
              </a:p>
            </p:txBody>
          </p:sp>
          <p:sp>
            <p:nvSpPr>
              <p:cNvPr id="30" name="Oval 47"/>
              <p:cNvSpPr>
                <a:spLocks noChangeArrowheads="1"/>
              </p:cNvSpPr>
              <p:nvPr/>
            </p:nvSpPr>
            <p:spPr bwMode="auto">
              <a:xfrm>
                <a:off x="3954" y="3342"/>
                <a:ext cx="87" cy="93"/>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新細明體" charset="-120"/>
                </a:endParaRPr>
              </a:p>
            </p:txBody>
          </p:sp>
          <p:sp>
            <p:nvSpPr>
              <p:cNvPr id="31" name="Oval 48"/>
              <p:cNvSpPr>
                <a:spLocks noChangeArrowheads="1"/>
              </p:cNvSpPr>
              <p:nvPr/>
            </p:nvSpPr>
            <p:spPr bwMode="auto">
              <a:xfrm>
                <a:off x="4197" y="3585"/>
                <a:ext cx="87" cy="93"/>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新細明體" charset="-120"/>
                </a:endParaRPr>
              </a:p>
            </p:txBody>
          </p:sp>
          <p:sp>
            <p:nvSpPr>
              <p:cNvPr id="32" name="Oval 49"/>
              <p:cNvSpPr>
                <a:spLocks noChangeArrowheads="1"/>
              </p:cNvSpPr>
              <p:nvPr/>
            </p:nvSpPr>
            <p:spPr bwMode="auto">
              <a:xfrm>
                <a:off x="4128" y="3342"/>
                <a:ext cx="87" cy="93"/>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新細明體" charset="-120"/>
                </a:endParaRPr>
              </a:p>
            </p:txBody>
          </p:sp>
          <p:sp>
            <p:nvSpPr>
              <p:cNvPr id="33" name="Oval 50"/>
              <p:cNvSpPr>
                <a:spLocks noChangeArrowheads="1"/>
              </p:cNvSpPr>
              <p:nvPr/>
            </p:nvSpPr>
            <p:spPr bwMode="auto">
              <a:xfrm>
                <a:off x="3780" y="3339"/>
                <a:ext cx="87" cy="93"/>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新細明體" charset="-120"/>
                </a:endParaRPr>
              </a:p>
            </p:txBody>
          </p:sp>
        </p:grpSp>
      </p:grpSp>
      <p:sp>
        <p:nvSpPr>
          <p:cNvPr id="35" name="Rectangle 2"/>
          <p:cNvSpPr txBox="1">
            <a:spLocks noChangeArrowheads="1"/>
          </p:cNvSpPr>
          <p:nvPr/>
        </p:nvSpPr>
        <p:spPr>
          <a:xfrm>
            <a:off x="533400" y="609600"/>
            <a:ext cx="77724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smtClean="0">
                <a:solidFill>
                  <a:srgbClr val="008080"/>
                </a:solidFill>
              </a:rPr>
              <a:t>Inverted Population</a:t>
            </a:r>
            <a:endParaRPr lang="en-US" altLang="zh-TW" dirty="0">
              <a:solidFill>
                <a:srgbClr val="008080"/>
              </a:solidFill>
            </a:endParaRPr>
          </a:p>
        </p:txBody>
      </p:sp>
    </p:spTree>
    <p:extLst>
      <p:ext uri="{BB962C8B-B14F-4D97-AF65-F5344CB8AC3E}">
        <p14:creationId xmlns:p14="http://schemas.microsoft.com/office/powerpoint/2010/main" val="3819610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395288" y="423069"/>
            <a:ext cx="7631112" cy="3132138"/>
            <a:chOff x="395288" y="1066800"/>
            <a:chExt cx="7631112" cy="3132138"/>
          </a:xfrm>
        </p:grpSpPr>
        <p:sp>
          <p:nvSpPr>
            <p:cNvPr id="2" name="Line 2"/>
            <p:cNvSpPr>
              <a:spLocks noChangeShapeType="1"/>
            </p:cNvSpPr>
            <p:nvPr/>
          </p:nvSpPr>
          <p:spPr bwMode="auto">
            <a:xfrm>
              <a:off x="923925" y="1989138"/>
              <a:ext cx="0" cy="22098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Line 3"/>
            <p:cNvSpPr>
              <a:spLocks noChangeShapeType="1"/>
            </p:cNvSpPr>
            <p:nvPr/>
          </p:nvSpPr>
          <p:spPr bwMode="auto">
            <a:xfrm>
              <a:off x="7019925" y="1989138"/>
              <a:ext cx="0" cy="22098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Line 4"/>
            <p:cNvSpPr>
              <a:spLocks noChangeShapeType="1"/>
            </p:cNvSpPr>
            <p:nvPr/>
          </p:nvSpPr>
          <p:spPr bwMode="auto">
            <a:xfrm>
              <a:off x="2828925" y="2370138"/>
              <a:ext cx="1828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5"/>
            <p:cNvSpPr>
              <a:spLocks noChangeShapeType="1"/>
            </p:cNvSpPr>
            <p:nvPr/>
          </p:nvSpPr>
          <p:spPr bwMode="auto">
            <a:xfrm>
              <a:off x="2828925" y="3741738"/>
              <a:ext cx="1828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6"/>
            <p:cNvGrpSpPr>
              <a:grpSpLocks/>
            </p:cNvGrpSpPr>
            <p:nvPr/>
          </p:nvGrpSpPr>
          <p:grpSpPr bwMode="auto">
            <a:xfrm>
              <a:off x="2981325" y="2217738"/>
              <a:ext cx="1447800" cy="304800"/>
              <a:chOff x="1680" y="2256"/>
              <a:chExt cx="912" cy="192"/>
            </a:xfrm>
          </p:grpSpPr>
          <p:sp>
            <p:nvSpPr>
              <p:cNvPr id="7" name="Oval 7"/>
              <p:cNvSpPr>
                <a:spLocks noChangeArrowheads="1"/>
              </p:cNvSpPr>
              <p:nvPr/>
            </p:nvSpPr>
            <p:spPr bwMode="auto">
              <a:xfrm>
                <a:off x="2160" y="225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Times New Roman" pitchFamily="18" charset="0"/>
                </a:endParaRPr>
              </a:p>
            </p:txBody>
          </p:sp>
          <p:sp>
            <p:nvSpPr>
              <p:cNvPr id="8" name="Oval 8"/>
              <p:cNvSpPr>
                <a:spLocks noChangeArrowheads="1"/>
              </p:cNvSpPr>
              <p:nvPr/>
            </p:nvSpPr>
            <p:spPr bwMode="auto">
              <a:xfrm>
                <a:off x="1920" y="225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Times New Roman" pitchFamily="18" charset="0"/>
                </a:endParaRPr>
              </a:p>
            </p:txBody>
          </p:sp>
          <p:sp>
            <p:nvSpPr>
              <p:cNvPr id="9" name="Oval 9"/>
              <p:cNvSpPr>
                <a:spLocks noChangeArrowheads="1"/>
              </p:cNvSpPr>
              <p:nvPr/>
            </p:nvSpPr>
            <p:spPr bwMode="auto">
              <a:xfrm>
                <a:off x="2400" y="225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Times New Roman" pitchFamily="18" charset="0"/>
                </a:endParaRPr>
              </a:p>
            </p:txBody>
          </p:sp>
          <p:sp>
            <p:nvSpPr>
              <p:cNvPr id="10" name="Oval 10"/>
              <p:cNvSpPr>
                <a:spLocks noChangeArrowheads="1"/>
              </p:cNvSpPr>
              <p:nvPr/>
            </p:nvSpPr>
            <p:spPr bwMode="auto">
              <a:xfrm>
                <a:off x="1680" y="225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Times New Roman" pitchFamily="18" charset="0"/>
                </a:endParaRPr>
              </a:p>
            </p:txBody>
          </p:sp>
        </p:grpSp>
        <p:graphicFrame>
          <p:nvGraphicFramePr>
            <p:cNvPr id="11" name="Object 11"/>
            <p:cNvGraphicFramePr>
              <a:graphicFrameLocks noChangeAspect="1"/>
            </p:cNvGraphicFramePr>
            <p:nvPr>
              <p:extLst/>
            </p:nvPr>
          </p:nvGraphicFramePr>
          <p:xfrm>
            <a:off x="2219325" y="3436938"/>
            <a:ext cx="444500" cy="571500"/>
          </p:xfrm>
          <a:graphic>
            <a:graphicData uri="http://schemas.openxmlformats.org/presentationml/2006/ole">
              <mc:AlternateContent xmlns:mc="http://schemas.openxmlformats.org/markup-compatibility/2006">
                <mc:Choice xmlns:v="urn:schemas-microsoft-com:vml" Requires="v">
                  <p:oleObj spid="_x0000_s27656" name="Equation" r:id="rId3" imgW="177646" imgH="228402" progId="Equation.DSMT4">
                    <p:embed/>
                  </p:oleObj>
                </mc:Choice>
                <mc:Fallback>
                  <p:oleObj name="Equation" r:id="rId3" imgW="177646" imgH="228402" progId="Equation.DSMT4">
                    <p:embed/>
                    <p:pic>
                      <p:nvPicPr>
                        <p:cNvPr id="11"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9325" y="3436938"/>
                          <a:ext cx="4445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2"/>
            <p:cNvGraphicFramePr>
              <a:graphicFrameLocks noChangeAspect="1"/>
            </p:cNvGraphicFramePr>
            <p:nvPr>
              <p:extLst/>
            </p:nvPr>
          </p:nvGraphicFramePr>
          <p:xfrm>
            <a:off x="2219325" y="2141538"/>
            <a:ext cx="539750" cy="603250"/>
          </p:xfrm>
          <a:graphic>
            <a:graphicData uri="http://schemas.openxmlformats.org/presentationml/2006/ole">
              <mc:AlternateContent xmlns:mc="http://schemas.openxmlformats.org/markup-compatibility/2006">
                <mc:Choice xmlns:v="urn:schemas-microsoft-com:vml" Requires="v">
                  <p:oleObj spid="_x0000_s27657" name="Equation" r:id="rId5" imgW="215713" imgH="241091" progId="Equation.DSMT4">
                    <p:embed/>
                  </p:oleObj>
                </mc:Choice>
                <mc:Fallback>
                  <p:oleObj name="Equation" r:id="rId5" imgW="215713" imgH="241091" progId="Equation.DSMT4">
                    <p:embed/>
                    <p:pic>
                      <p:nvPicPr>
                        <p:cNvPr id="12"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325" y="2141538"/>
                          <a:ext cx="539750"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13"/>
            <p:cNvSpPr txBox="1">
              <a:spLocks noChangeArrowheads="1"/>
            </p:cNvSpPr>
            <p:nvPr/>
          </p:nvSpPr>
          <p:spPr bwMode="auto">
            <a:xfrm>
              <a:off x="395288" y="1341438"/>
              <a:ext cx="12684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omic Sans MS" pitchFamily="1" charset="0"/>
                </a:defRPr>
              </a:lvl1pPr>
              <a:lvl2pPr marL="742950" indent="-285750">
                <a:defRPr sz="2400">
                  <a:solidFill>
                    <a:schemeClr val="tx1"/>
                  </a:solidFill>
                  <a:latin typeface="Comic Sans MS" pitchFamily="1" charset="0"/>
                </a:defRPr>
              </a:lvl2pPr>
              <a:lvl3pPr marL="1143000" indent="-228600">
                <a:defRPr sz="2400">
                  <a:solidFill>
                    <a:schemeClr val="tx1"/>
                  </a:solidFill>
                  <a:latin typeface="Comic Sans MS" pitchFamily="1" charset="0"/>
                </a:defRPr>
              </a:lvl3pPr>
              <a:lvl4pPr marL="1600200" indent="-228600">
                <a:defRPr sz="2400">
                  <a:solidFill>
                    <a:schemeClr val="tx1"/>
                  </a:solidFill>
                  <a:latin typeface="Comic Sans MS" pitchFamily="1" charset="0"/>
                </a:defRPr>
              </a:lvl4pPr>
              <a:lvl5pPr marL="2057400" indent="-228600">
                <a:defRPr sz="2400">
                  <a:solidFill>
                    <a:schemeClr val="tx1"/>
                  </a:solidFill>
                  <a:latin typeface="Comic Sans MS" pitchFamily="1" charset="0"/>
                </a:defRPr>
              </a:lvl5pPr>
              <a:lvl6pPr marL="2514600" indent="-228600" eaLnBrk="0" fontAlgn="base" hangingPunct="0">
                <a:spcBef>
                  <a:spcPct val="0"/>
                </a:spcBef>
                <a:spcAft>
                  <a:spcPct val="0"/>
                </a:spcAft>
                <a:defRPr sz="2400">
                  <a:solidFill>
                    <a:schemeClr val="tx1"/>
                  </a:solidFill>
                  <a:latin typeface="Comic Sans MS" pitchFamily="1" charset="0"/>
                </a:defRPr>
              </a:lvl6pPr>
              <a:lvl7pPr marL="2971800" indent="-228600" eaLnBrk="0" fontAlgn="base" hangingPunct="0">
                <a:spcBef>
                  <a:spcPct val="0"/>
                </a:spcBef>
                <a:spcAft>
                  <a:spcPct val="0"/>
                </a:spcAft>
                <a:defRPr sz="2400">
                  <a:solidFill>
                    <a:schemeClr val="tx1"/>
                  </a:solidFill>
                  <a:latin typeface="Comic Sans MS" pitchFamily="1" charset="0"/>
                </a:defRPr>
              </a:lvl7pPr>
              <a:lvl8pPr marL="3429000" indent="-228600" eaLnBrk="0" fontAlgn="base" hangingPunct="0">
                <a:spcBef>
                  <a:spcPct val="0"/>
                </a:spcBef>
                <a:spcAft>
                  <a:spcPct val="0"/>
                </a:spcAft>
                <a:defRPr sz="2400">
                  <a:solidFill>
                    <a:schemeClr val="tx1"/>
                  </a:solidFill>
                  <a:latin typeface="Comic Sans MS" pitchFamily="1" charset="0"/>
                </a:defRPr>
              </a:lvl8pPr>
              <a:lvl9pPr marL="3886200" indent="-228600" eaLnBrk="0" fontAlgn="base" hangingPunct="0">
                <a:spcBef>
                  <a:spcPct val="0"/>
                </a:spcBef>
                <a:spcAft>
                  <a:spcPct val="0"/>
                </a:spcAft>
                <a:defRPr sz="2400">
                  <a:solidFill>
                    <a:schemeClr val="tx1"/>
                  </a:solidFill>
                  <a:latin typeface="Comic Sans MS" pitchFamily="1" charset="0"/>
                </a:defRPr>
              </a:lvl9pPr>
            </a:lstStyle>
            <a:p>
              <a:pPr eaLnBrk="1" hangingPunct="1"/>
              <a:r>
                <a:rPr lang="fr-FR" sz="3200" dirty="0">
                  <a:latin typeface="Times New Roman" pitchFamily="18" charset="0"/>
                </a:rPr>
                <a:t>Mirror</a:t>
              </a:r>
            </a:p>
          </p:txBody>
        </p:sp>
        <p:sp>
          <p:nvSpPr>
            <p:cNvPr id="14" name="Text Box 14"/>
            <p:cNvSpPr txBox="1">
              <a:spLocks noChangeArrowheads="1"/>
            </p:cNvSpPr>
            <p:nvPr/>
          </p:nvSpPr>
          <p:spPr bwMode="auto">
            <a:xfrm>
              <a:off x="6757988" y="1349375"/>
              <a:ext cx="12684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omic Sans MS" pitchFamily="1" charset="0"/>
                </a:defRPr>
              </a:lvl1pPr>
              <a:lvl2pPr marL="742950" indent="-285750">
                <a:defRPr sz="2400">
                  <a:solidFill>
                    <a:schemeClr val="tx1"/>
                  </a:solidFill>
                  <a:latin typeface="Comic Sans MS" pitchFamily="1" charset="0"/>
                </a:defRPr>
              </a:lvl2pPr>
              <a:lvl3pPr marL="1143000" indent="-228600">
                <a:defRPr sz="2400">
                  <a:solidFill>
                    <a:schemeClr val="tx1"/>
                  </a:solidFill>
                  <a:latin typeface="Comic Sans MS" pitchFamily="1" charset="0"/>
                </a:defRPr>
              </a:lvl3pPr>
              <a:lvl4pPr marL="1600200" indent="-228600">
                <a:defRPr sz="2400">
                  <a:solidFill>
                    <a:schemeClr val="tx1"/>
                  </a:solidFill>
                  <a:latin typeface="Comic Sans MS" pitchFamily="1" charset="0"/>
                </a:defRPr>
              </a:lvl4pPr>
              <a:lvl5pPr marL="2057400" indent="-228600">
                <a:defRPr sz="2400">
                  <a:solidFill>
                    <a:schemeClr val="tx1"/>
                  </a:solidFill>
                  <a:latin typeface="Comic Sans MS" pitchFamily="1" charset="0"/>
                </a:defRPr>
              </a:lvl5pPr>
              <a:lvl6pPr marL="2514600" indent="-228600" eaLnBrk="0" fontAlgn="base" hangingPunct="0">
                <a:spcBef>
                  <a:spcPct val="0"/>
                </a:spcBef>
                <a:spcAft>
                  <a:spcPct val="0"/>
                </a:spcAft>
                <a:defRPr sz="2400">
                  <a:solidFill>
                    <a:schemeClr val="tx1"/>
                  </a:solidFill>
                  <a:latin typeface="Comic Sans MS" pitchFamily="1" charset="0"/>
                </a:defRPr>
              </a:lvl6pPr>
              <a:lvl7pPr marL="2971800" indent="-228600" eaLnBrk="0" fontAlgn="base" hangingPunct="0">
                <a:spcBef>
                  <a:spcPct val="0"/>
                </a:spcBef>
                <a:spcAft>
                  <a:spcPct val="0"/>
                </a:spcAft>
                <a:defRPr sz="2400">
                  <a:solidFill>
                    <a:schemeClr val="tx1"/>
                  </a:solidFill>
                  <a:latin typeface="Comic Sans MS" pitchFamily="1" charset="0"/>
                </a:defRPr>
              </a:lvl7pPr>
              <a:lvl8pPr marL="3429000" indent="-228600" eaLnBrk="0" fontAlgn="base" hangingPunct="0">
                <a:spcBef>
                  <a:spcPct val="0"/>
                </a:spcBef>
                <a:spcAft>
                  <a:spcPct val="0"/>
                </a:spcAft>
                <a:defRPr sz="2400">
                  <a:solidFill>
                    <a:schemeClr val="tx1"/>
                  </a:solidFill>
                  <a:latin typeface="Comic Sans MS" pitchFamily="1" charset="0"/>
                </a:defRPr>
              </a:lvl8pPr>
              <a:lvl9pPr marL="3886200" indent="-228600" eaLnBrk="0" fontAlgn="base" hangingPunct="0">
                <a:spcBef>
                  <a:spcPct val="0"/>
                </a:spcBef>
                <a:spcAft>
                  <a:spcPct val="0"/>
                </a:spcAft>
                <a:defRPr sz="2400">
                  <a:solidFill>
                    <a:schemeClr val="tx1"/>
                  </a:solidFill>
                  <a:latin typeface="Comic Sans MS" pitchFamily="1" charset="0"/>
                </a:defRPr>
              </a:lvl9pPr>
            </a:lstStyle>
            <a:p>
              <a:pPr eaLnBrk="1" hangingPunct="1"/>
              <a:r>
                <a:rPr lang="fr-FR" sz="3200">
                  <a:latin typeface="Times New Roman" pitchFamily="18" charset="0"/>
                </a:rPr>
                <a:t>Mirror</a:t>
              </a:r>
            </a:p>
          </p:txBody>
        </p:sp>
        <p:sp>
          <p:nvSpPr>
            <p:cNvPr id="15" name="Text Box 15"/>
            <p:cNvSpPr txBox="1">
              <a:spLocks noChangeArrowheads="1"/>
            </p:cNvSpPr>
            <p:nvPr/>
          </p:nvSpPr>
          <p:spPr bwMode="auto">
            <a:xfrm>
              <a:off x="2006600" y="1066800"/>
              <a:ext cx="38909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omic Sans MS" pitchFamily="1" charset="0"/>
                </a:defRPr>
              </a:lvl1pPr>
              <a:lvl2pPr marL="742950" indent="-285750">
                <a:defRPr sz="2400">
                  <a:solidFill>
                    <a:schemeClr val="tx1"/>
                  </a:solidFill>
                  <a:latin typeface="Comic Sans MS" pitchFamily="1" charset="0"/>
                </a:defRPr>
              </a:lvl2pPr>
              <a:lvl3pPr marL="1143000" indent="-228600">
                <a:defRPr sz="2400">
                  <a:solidFill>
                    <a:schemeClr val="tx1"/>
                  </a:solidFill>
                  <a:latin typeface="Comic Sans MS" pitchFamily="1" charset="0"/>
                </a:defRPr>
              </a:lvl3pPr>
              <a:lvl4pPr marL="1600200" indent="-228600">
                <a:defRPr sz="2400">
                  <a:solidFill>
                    <a:schemeClr val="tx1"/>
                  </a:solidFill>
                  <a:latin typeface="Comic Sans MS" pitchFamily="1" charset="0"/>
                </a:defRPr>
              </a:lvl4pPr>
              <a:lvl5pPr marL="2057400" indent="-228600">
                <a:defRPr sz="2400">
                  <a:solidFill>
                    <a:schemeClr val="tx1"/>
                  </a:solidFill>
                  <a:latin typeface="Comic Sans MS" pitchFamily="1" charset="0"/>
                </a:defRPr>
              </a:lvl5pPr>
              <a:lvl6pPr marL="2514600" indent="-228600" eaLnBrk="0" fontAlgn="base" hangingPunct="0">
                <a:spcBef>
                  <a:spcPct val="0"/>
                </a:spcBef>
                <a:spcAft>
                  <a:spcPct val="0"/>
                </a:spcAft>
                <a:defRPr sz="2400">
                  <a:solidFill>
                    <a:schemeClr val="tx1"/>
                  </a:solidFill>
                  <a:latin typeface="Comic Sans MS" pitchFamily="1" charset="0"/>
                </a:defRPr>
              </a:lvl6pPr>
              <a:lvl7pPr marL="2971800" indent="-228600" eaLnBrk="0" fontAlgn="base" hangingPunct="0">
                <a:spcBef>
                  <a:spcPct val="0"/>
                </a:spcBef>
                <a:spcAft>
                  <a:spcPct val="0"/>
                </a:spcAft>
                <a:defRPr sz="2400">
                  <a:solidFill>
                    <a:schemeClr val="tx1"/>
                  </a:solidFill>
                  <a:latin typeface="Comic Sans MS" pitchFamily="1" charset="0"/>
                </a:defRPr>
              </a:lvl7pPr>
              <a:lvl8pPr marL="3429000" indent="-228600" eaLnBrk="0" fontAlgn="base" hangingPunct="0">
                <a:spcBef>
                  <a:spcPct val="0"/>
                </a:spcBef>
                <a:spcAft>
                  <a:spcPct val="0"/>
                </a:spcAft>
                <a:defRPr sz="2400">
                  <a:solidFill>
                    <a:schemeClr val="tx1"/>
                  </a:solidFill>
                  <a:latin typeface="Comic Sans MS" pitchFamily="1" charset="0"/>
                </a:defRPr>
              </a:lvl8pPr>
              <a:lvl9pPr marL="3886200" indent="-228600" eaLnBrk="0" fontAlgn="base" hangingPunct="0">
                <a:spcBef>
                  <a:spcPct val="0"/>
                </a:spcBef>
                <a:spcAft>
                  <a:spcPct val="0"/>
                </a:spcAft>
                <a:defRPr sz="2400">
                  <a:solidFill>
                    <a:schemeClr val="tx1"/>
                  </a:solidFill>
                  <a:latin typeface="Comic Sans MS" pitchFamily="1" charset="0"/>
                </a:defRPr>
              </a:lvl9pPr>
            </a:lstStyle>
            <a:p>
              <a:pPr eaLnBrk="1" hangingPunct="1"/>
              <a:r>
                <a:rPr lang="fr-FR" sz="3200" dirty="0">
                  <a:solidFill>
                    <a:srgbClr val="FF0000"/>
                  </a:solidFill>
                </a:rPr>
                <a:t>Population inversion</a:t>
              </a:r>
            </a:p>
          </p:txBody>
        </p:sp>
      </p:grpSp>
      <p:sp>
        <p:nvSpPr>
          <p:cNvPr id="17" name="Rectangle 16"/>
          <p:cNvSpPr/>
          <p:nvPr/>
        </p:nvSpPr>
        <p:spPr>
          <a:xfrm>
            <a:off x="14287" y="3810000"/>
            <a:ext cx="8829676" cy="3022366"/>
          </a:xfrm>
          <a:prstGeom prst="rect">
            <a:avLst/>
          </a:prstGeom>
        </p:spPr>
        <p:txBody>
          <a:bodyPr wrap="square">
            <a:spAutoFit/>
          </a:bodyPr>
          <a:lstStyle/>
          <a:p>
            <a:pPr marL="342900" indent="-342900">
              <a:lnSpc>
                <a:spcPct val="80000"/>
              </a:lnSpc>
              <a:buFont typeface="Arial" pitchFamily="34" charset="0"/>
              <a:buChar char="•"/>
            </a:pPr>
            <a:r>
              <a:rPr lang="en-US" sz="2000" b="1" dirty="0" smtClean="0">
                <a:solidFill>
                  <a:srgbClr val="FF0000"/>
                </a:solidFill>
                <a:latin typeface="Arial Narrow" pitchFamily="34" charset="0"/>
              </a:rPr>
              <a:t>Population inversion can be created by introducing a so call metastable </a:t>
            </a:r>
            <a:r>
              <a:rPr lang="en-US" sz="2000" b="1" dirty="0" err="1" smtClean="0">
                <a:solidFill>
                  <a:srgbClr val="FF0000"/>
                </a:solidFill>
                <a:latin typeface="Arial Narrow" pitchFamily="34" charset="0"/>
              </a:rPr>
              <a:t>centre</a:t>
            </a:r>
            <a:r>
              <a:rPr lang="en-US" sz="2000" b="1" dirty="0" smtClean="0">
                <a:solidFill>
                  <a:srgbClr val="FF0000"/>
                </a:solidFill>
                <a:latin typeface="Arial Narrow" pitchFamily="34" charset="0"/>
              </a:rPr>
              <a:t> where electrons can piled up to achieve a situation where more N</a:t>
            </a:r>
            <a:r>
              <a:rPr lang="en-US" sz="2000" b="1" baseline="-25000" dirty="0" smtClean="0">
                <a:solidFill>
                  <a:srgbClr val="FF0000"/>
                </a:solidFill>
                <a:latin typeface="Arial Narrow" pitchFamily="34" charset="0"/>
              </a:rPr>
              <a:t>2</a:t>
            </a:r>
            <a:r>
              <a:rPr lang="en-US" sz="2000" b="1" dirty="0" smtClean="0">
                <a:solidFill>
                  <a:srgbClr val="FF0000"/>
                </a:solidFill>
                <a:latin typeface="Arial Narrow" pitchFamily="34" charset="0"/>
              </a:rPr>
              <a:t> than N</a:t>
            </a:r>
            <a:r>
              <a:rPr lang="en-US" sz="2000" b="1" baseline="-25000" dirty="0" smtClean="0">
                <a:solidFill>
                  <a:srgbClr val="FF0000"/>
                </a:solidFill>
                <a:latin typeface="Arial Narrow" pitchFamily="34" charset="0"/>
              </a:rPr>
              <a:t>1</a:t>
            </a:r>
            <a:endParaRPr lang="en-US" sz="2000" b="1" dirty="0" smtClean="0">
              <a:solidFill>
                <a:srgbClr val="FF0000"/>
              </a:solidFill>
              <a:latin typeface="Arial Narrow" pitchFamily="34" charset="0"/>
            </a:endParaRPr>
          </a:p>
          <a:p>
            <a:pPr marL="342900" indent="-342900">
              <a:lnSpc>
                <a:spcPct val="80000"/>
              </a:lnSpc>
              <a:buFont typeface="Arial" pitchFamily="34" charset="0"/>
              <a:buChar char="•"/>
            </a:pPr>
            <a:r>
              <a:rPr lang="en-US" sz="2000" b="1" dirty="0" smtClean="0">
                <a:solidFill>
                  <a:srgbClr val="FF0000"/>
                </a:solidFill>
                <a:latin typeface="Arial Narrow" pitchFamily="34" charset="0"/>
              </a:rPr>
              <a:t>The process of attaining a population inversion is called pumping and the objective is to obtain a non-thermal equilibrium.  </a:t>
            </a:r>
          </a:p>
          <a:p>
            <a:pPr marL="342900" indent="-342900">
              <a:lnSpc>
                <a:spcPct val="80000"/>
              </a:lnSpc>
              <a:buFont typeface="Arial" pitchFamily="34" charset="0"/>
              <a:buChar char="•"/>
            </a:pPr>
            <a:r>
              <a:rPr lang="en-US" sz="2000" b="1" dirty="0" smtClean="0">
                <a:solidFill>
                  <a:srgbClr val="FF0000"/>
                </a:solidFill>
                <a:latin typeface="Arial Narrow" pitchFamily="34" charset="0"/>
              </a:rPr>
              <a:t>It is not possible to achieve population inversion with a 2-state system.  </a:t>
            </a:r>
          </a:p>
          <a:p>
            <a:pPr marL="342900" indent="-342900">
              <a:lnSpc>
                <a:spcPct val="80000"/>
              </a:lnSpc>
              <a:buFont typeface="Arial" pitchFamily="34" charset="0"/>
              <a:buChar char="•"/>
            </a:pPr>
            <a:r>
              <a:rPr lang="en-US" sz="2000" b="1" dirty="0" smtClean="0">
                <a:solidFill>
                  <a:srgbClr val="FF0000"/>
                </a:solidFill>
                <a:latin typeface="Arial Narrow" pitchFamily="34" charset="0"/>
              </a:rPr>
              <a:t>If the radiation flux is made very large the probability of stimulated emission and absorption can be made far exceed the rate of spontaneous emission.  </a:t>
            </a:r>
          </a:p>
          <a:p>
            <a:pPr marL="342900" indent="-342900">
              <a:lnSpc>
                <a:spcPct val="80000"/>
              </a:lnSpc>
              <a:buFont typeface="Arial" pitchFamily="34" charset="0"/>
              <a:buChar char="•"/>
            </a:pPr>
            <a:r>
              <a:rPr lang="en-US" sz="2000" b="1" dirty="0" smtClean="0">
                <a:solidFill>
                  <a:srgbClr val="FF0000"/>
                </a:solidFill>
                <a:latin typeface="Arial Narrow" pitchFamily="34" charset="0"/>
              </a:rPr>
              <a:t>But in 2-state system, the best we can get is N</a:t>
            </a:r>
            <a:r>
              <a:rPr lang="en-US" sz="2000" b="1" baseline="-25000" dirty="0" smtClean="0">
                <a:solidFill>
                  <a:srgbClr val="FF0000"/>
                </a:solidFill>
                <a:latin typeface="Arial Narrow" pitchFamily="34" charset="0"/>
              </a:rPr>
              <a:t>1</a:t>
            </a:r>
            <a:r>
              <a:rPr lang="en-US" sz="2000" b="1" dirty="0" smtClean="0">
                <a:solidFill>
                  <a:srgbClr val="FF0000"/>
                </a:solidFill>
                <a:latin typeface="Arial Narrow" pitchFamily="34" charset="0"/>
              </a:rPr>
              <a:t> = N</a:t>
            </a:r>
            <a:r>
              <a:rPr lang="en-US" sz="2000" b="1" baseline="-25000" dirty="0" smtClean="0">
                <a:solidFill>
                  <a:srgbClr val="FF0000"/>
                </a:solidFill>
                <a:latin typeface="Arial Narrow" pitchFamily="34" charset="0"/>
              </a:rPr>
              <a:t>2</a:t>
            </a:r>
            <a:r>
              <a:rPr lang="en-US" sz="2000" b="1" dirty="0" smtClean="0">
                <a:solidFill>
                  <a:srgbClr val="FF0000"/>
                </a:solidFill>
                <a:latin typeface="Arial Narrow" pitchFamily="34" charset="0"/>
              </a:rPr>
              <a:t>.  </a:t>
            </a:r>
          </a:p>
          <a:p>
            <a:pPr marL="342900" indent="-342900">
              <a:lnSpc>
                <a:spcPct val="80000"/>
              </a:lnSpc>
              <a:buFont typeface="Arial" pitchFamily="34" charset="0"/>
              <a:buChar char="•"/>
            </a:pPr>
            <a:r>
              <a:rPr lang="en-US" sz="2000" b="1" dirty="0" smtClean="0">
                <a:solidFill>
                  <a:srgbClr val="FF0000"/>
                </a:solidFill>
                <a:latin typeface="Arial Narrow" pitchFamily="34" charset="0"/>
              </a:rPr>
              <a:t>To create population inversion, a 3-state system is required.  </a:t>
            </a:r>
          </a:p>
          <a:p>
            <a:pPr marL="342900" indent="-342900">
              <a:lnSpc>
                <a:spcPct val="80000"/>
              </a:lnSpc>
              <a:buFont typeface="Arial" pitchFamily="34" charset="0"/>
              <a:buChar char="•"/>
            </a:pPr>
            <a:r>
              <a:rPr lang="en-US" sz="2000" b="1" dirty="0" smtClean="0">
                <a:solidFill>
                  <a:srgbClr val="FF0000"/>
                </a:solidFill>
                <a:latin typeface="Arial Narrow" pitchFamily="34" charset="0"/>
              </a:rPr>
              <a:t>The system is pumped with radiation of energy E</a:t>
            </a:r>
            <a:r>
              <a:rPr lang="en-US" sz="2000" b="1" baseline="-25000" dirty="0" smtClean="0">
                <a:solidFill>
                  <a:srgbClr val="FF0000"/>
                </a:solidFill>
                <a:latin typeface="Arial Narrow" pitchFamily="34" charset="0"/>
              </a:rPr>
              <a:t>31</a:t>
            </a:r>
            <a:r>
              <a:rPr lang="en-US" sz="2000" b="1" dirty="0" smtClean="0">
                <a:solidFill>
                  <a:srgbClr val="FF0000"/>
                </a:solidFill>
                <a:latin typeface="Arial Narrow" pitchFamily="34" charset="0"/>
              </a:rPr>
              <a:t> then atoms in state 3 relax to state 2 non </a:t>
            </a:r>
            <a:r>
              <a:rPr lang="en-US" sz="2000" b="1" dirty="0" err="1" smtClean="0">
                <a:solidFill>
                  <a:srgbClr val="FF0000"/>
                </a:solidFill>
                <a:latin typeface="Arial Narrow" pitchFamily="34" charset="0"/>
              </a:rPr>
              <a:t>radiatively</a:t>
            </a:r>
            <a:r>
              <a:rPr lang="en-US" sz="2000" b="1" dirty="0" smtClean="0">
                <a:solidFill>
                  <a:srgbClr val="FF0000"/>
                </a:solidFill>
                <a:latin typeface="Arial Narrow" pitchFamily="34" charset="0"/>
              </a:rPr>
              <a:t>.  </a:t>
            </a:r>
          </a:p>
          <a:p>
            <a:pPr marL="342900" indent="-342900">
              <a:lnSpc>
                <a:spcPct val="80000"/>
              </a:lnSpc>
              <a:buFont typeface="Arial" pitchFamily="34" charset="0"/>
              <a:buChar char="•"/>
            </a:pPr>
            <a:r>
              <a:rPr lang="en-US" sz="2000" b="1" dirty="0" smtClean="0">
                <a:solidFill>
                  <a:srgbClr val="FF0000"/>
                </a:solidFill>
                <a:latin typeface="Arial Narrow" pitchFamily="34" charset="0"/>
              </a:rPr>
              <a:t>The electrons from E</a:t>
            </a:r>
            <a:r>
              <a:rPr lang="en-US" sz="2000" b="1" baseline="-25000" dirty="0" smtClean="0">
                <a:solidFill>
                  <a:srgbClr val="FF0000"/>
                </a:solidFill>
                <a:latin typeface="Arial Narrow" pitchFamily="34" charset="0"/>
              </a:rPr>
              <a:t>2</a:t>
            </a:r>
            <a:r>
              <a:rPr lang="en-US" sz="2000" b="1" dirty="0" smtClean="0">
                <a:solidFill>
                  <a:srgbClr val="FF0000"/>
                </a:solidFill>
                <a:latin typeface="Arial Narrow" pitchFamily="34" charset="0"/>
              </a:rPr>
              <a:t> will now jump to E</a:t>
            </a:r>
            <a:r>
              <a:rPr lang="en-US" sz="2000" b="1" baseline="-25000" dirty="0" smtClean="0">
                <a:solidFill>
                  <a:srgbClr val="FF0000"/>
                </a:solidFill>
                <a:latin typeface="Arial Narrow" pitchFamily="34" charset="0"/>
              </a:rPr>
              <a:t>1</a:t>
            </a:r>
            <a:r>
              <a:rPr lang="en-US" sz="2000" b="1" dirty="0" smtClean="0">
                <a:solidFill>
                  <a:srgbClr val="FF0000"/>
                </a:solidFill>
                <a:latin typeface="Arial Narrow" pitchFamily="34" charset="0"/>
              </a:rPr>
              <a:t> to give out radiation.  </a:t>
            </a:r>
          </a:p>
        </p:txBody>
      </p:sp>
    </p:spTree>
    <p:extLst>
      <p:ext uri="{BB962C8B-B14F-4D97-AF65-F5344CB8AC3E}">
        <p14:creationId xmlns:p14="http://schemas.microsoft.com/office/powerpoint/2010/main" val="8927300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724400"/>
            <a:ext cx="8001000" cy="1255728"/>
          </a:xfrm>
          <a:prstGeom prst="rect">
            <a:avLst/>
          </a:prstGeom>
        </p:spPr>
        <p:txBody>
          <a:bodyPr wrap="square">
            <a:spAutoFit/>
          </a:bodyPr>
          <a:lstStyle/>
          <a:p>
            <a:pPr algn="just">
              <a:lnSpc>
                <a:spcPct val="90000"/>
              </a:lnSpc>
            </a:pPr>
            <a:r>
              <a:rPr lang="en-US" sz="2800" dirty="0" smtClean="0"/>
              <a:t>A laser is a device that generates light by a process called </a:t>
            </a:r>
            <a:r>
              <a:rPr lang="en-US" sz="2800" dirty="0" smtClean="0">
                <a:solidFill>
                  <a:srgbClr val="FA3C72"/>
                </a:solidFill>
              </a:rPr>
              <a:t>STIMULATED EMISSION</a:t>
            </a:r>
            <a:r>
              <a:rPr lang="en-US" sz="2800" dirty="0" smtClean="0"/>
              <a:t>.</a:t>
            </a:r>
          </a:p>
          <a:p>
            <a:pPr algn="just">
              <a:lnSpc>
                <a:spcPct val="90000"/>
              </a:lnSpc>
            </a:pPr>
            <a:r>
              <a:rPr lang="en-US" sz="2800" dirty="0" smtClean="0"/>
              <a:t> </a:t>
            </a:r>
          </a:p>
        </p:txBody>
      </p:sp>
      <p:sp>
        <p:nvSpPr>
          <p:cNvPr id="3" name="Rectangle 2"/>
          <p:cNvSpPr/>
          <p:nvPr/>
        </p:nvSpPr>
        <p:spPr>
          <a:xfrm>
            <a:off x="762000" y="2514600"/>
            <a:ext cx="7391400" cy="954107"/>
          </a:xfrm>
          <a:prstGeom prst="rect">
            <a:avLst/>
          </a:prstGeom>
        </p:spPr>
        <p:txBody>
          <a:bodyPr wrap="square">
            <a:spAutoFit/>
          </a:bodyPr>
          <a:lstStyle/>
          <a:p>
            <a:r>
              <a:rPr lang="en-US" altLang="zh-TW" sz="2800" dirty="0" smtClean="0">
                <a:solidFill>
                  <a:srgbClr val="009999"/>
                </a:solidFill>
              </a:rPr>
              <a:t>A laser is a device that can produce a very narrow intense beam of monochromatic coherent light. </a:t>
            </a:r>
          </a:p>
        </p:txBody>
      </p:sp>
      <p:sp>
        <p:nvSpPr>
          <p:cNvPr id="4" name="Rectangle 3"/>
          <p:cNvSpPr/>
          <p:nvPr/>
        </p:nvSpPr>
        <p:spPr>
          <a:xfrm>
            <a:off x="415344" y="681942"/>
            <a:ext cx="8153400" cy="1077218"/>
          </a:xfrm>
          <a:prstGeom prst="rect">
            <a:avLst/>
          </a:prstGeom>
        </p:spPr>
        <p:txBody>
          <a:bodyPr wrap="square">
            <a:spAutoFit/>
          </a:bodyPr>
          <a:lstStyle/>
          <a:p>
            <a:r>
              <a:rPr lang="en-ZA" sz="3200" b="1" dirty="0" smtClean="0">
                <a:solidFill>
                  <a:srgbClr val="0000FF"/>
                </a:solidFill>
              </a:rPr>
              <a:t>L</a:t>
            </a:r>
            <a:r>
              <a:rPr lang="en-ZA" sz="3200" b="1" dirty="0" smtClean="0"/>
              <a:t>ight </a:t>
            </a:r>
            <a:r>
              <a:rPr lang="en-ZA" sz="3200" b="1" dirty="0" smtClean="0">
                <a:solidFill>
                  <a:srgbClr val="0000FF"/>
                </a:solidFill>
              </a:rPr>
              <a:t>A</a:t>
            </a:r>
            <a:r>
              <a:rPr lang="en-ZA" sz="3200" b="1" dirty="0" smtClean="0"/>
              <a:t>mplification by </a:t>
            </a:r>
            <a:r>
              <a:rPr lang="en-ZA" sz="3200" b="1" dirty="0" smtClean="0">
                <a:solidFill>
                  <a:srgbClr val="0000FF"/>
                </a:solidFill>
              </a:rPr>
              <a:t>S</a:t>
            </a:r>
            <a:r>
              <a:rPr lang="en-ZA" sz="3200" b="1" dirty="0" smtClean="0"/>
              <a:t>timulated </a:t>
            </a:r>
            <a:r>
              <a:rPr lang="en-ZA" sz="3200" b="1" dirty="0" smtClean="0">
                <a:solidFill>
                  <a:srgbClr val="0000FF"/>
                </a:solidFill>
              </a:rPr>
              <a:t>E</a:t>
            </a:r>
            <a:r>
              <a:rPr lang="en-ZA" sz="3200" b="1" dirty="0" smtClean="0"/>
              <a:t>mission of </a:t>
            </a:r>
            <a:r>
              <a:rPr lang="en-ZA" sz="3200" b="1" dirty="0" smtClean="0">
                <a:solidFill>
                  <a:srgbClr val="0000FF"/>
                </a:solidFill>
              </a:rPr>
              <a:t>R</a:t>
            </a:r>
            <a:r>
              <a:rPr lang="en-ZA" sz="3200" b="1" dirty="0" smtClean="0"/>
              <a:t>adiation- (</a:t>
            </a:r>
            <a:r>
              <a:rPr lang="en-ZA" sz="3200" b="1" dirty="0" smtClean="0">
                <a:solidFill>
                  <a:srgbClr val="0000FF"/>
                </a:solidFill>
              </a:rPr>
              <a:t>LASER</a:t>
            </a:r>
            <a:r>
              <a:rPr lang="en-ZA" sz="3200" b="1" dirty="0" smtClean="0"/>
              <a:t>).</a:t>
            </a:r>
          </a:p>
        </p:txBody>
      </p:sp>
    </p:spTree>
    <p:extLst>
      <p:ext uri="{BB962C8B-B14F-4D97-AF65-F5344CB8AC3E}">
        <p14:creationId xmlns:p14="http://schemas.microsoft.com/office/powerpoint/2010/main" val="15275032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52450" y="381000"/>
            <a:ext cx="77724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smtClean="0">
                <a:solidFill>
                  <a:srgbClr val="008080"/>
                </a:solidFill>
              </a:rPr>
              <a:t>Metastable State</a:t>
            </a:r>
            <a:endParaRPr lang="en-US" altLang="zh-TW">
              <a:solidFill>
                <a:srgbClr val="008080"/>
              </a:solidFill>
            </a:endParaRPr>
          </a:p>
        </p:txBody>
      </p:sp>
      <p:grpSp>
        <p:nvGrpSpPr>
          <p:cNvPr id="56" name="Group 55"/>
          <p:cNvGrpSpPr/>
          <p:nvPr/>
        </p:nvGrpSpPr>
        <p:grpSpPr>
          <a:xfrm>
            <a:off x="466725" y="1828800"/>
            <a:ext cx="8429626" cy="4822825"/>
            <a:chOff x="466725" y="2133600"/>
            <a:chExt cx="8429625" cy="4518025"/>
          </a:xfrm>
        </p:grpSpPr>
        <p:sp>
          <p:nvSpPr>
            <p:cNvPr id="3" name="Rectangle 3"/>
            <p:cNvSpPr txBox="1">
              <a:spLocks noChangeArrowheads="1"/>
            </p:cNvSpPr>
            <p:nvPr/>
          </p:nvSpPr>
          <p:spPr>
            <a:xfrm>
              <a:off x="533400" y="2133600"/>
              <a:ext cx="7772400" cy="16192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zh-TW" altLang="en-US" sz="2400" dirty="0" smtClean="0"/>
                <a:t>2. </a:t>
              </a:r>
              <a:r>
                <a:rPr lang="en-US" altLang="zh-TW" sz="2400" dirty="0" smtClean="0">
                  <a:solidFill>
                    <a:srgbClr val="008080"/>
                  </a:solidFill>
                </a:rPr>
                <a:t>The higher state must be a metastable state </a:t>
              </a:r>
              <a:r>
                <a:rPr lang="en-US" altLang="zh-TW" sz="2400" dirty="0" smtClean="0">
                  <a:solidFill>
                    <a:srgbClr val="008080"/>
                  </a:solidFill>
                  <a:latin typeface="Times New Roman" pitchFamily="18" charset="0"/>
                </a:rPr>
                <a:t>–</a:t>
              </a:r>
              <a:r>
                <a:rPr lang="en-US" altLang="zh-TW" sz="2400" dirty="0" smtClean="0">
                  <a:solidFill>
                    <a:srgbClr val="008080"/>
                  </a:solidFill>
                </a:rPr>
                <a:t> a state in which the electrons remain longer than usual so that the transition to the lower state occurs by stimulated emission rather than spontaneously.</a:t>
              </a:r>
              <a:endParaRPr lang="en-US" altLang="zh-TW" sz="2400" dirty="0">
                <a:solidFill>
                  <a:srgbClr val="008080"/>
                </a:solidFill>
              </a:endParaRPr>
            </a:p>
          </p:txBody>
        </p:sp>
        <p:sp>
          <p:nvSpPr>
            <p:cNvPr id="4" name="Text Box 43"/>
            <p:cNvSpPr txBox="1">
              <a:spLocks noChangeArrowheads="1"/>
            </p:cNvSpPr>
            <p:nvPr/>
          </p:nvSpPr>
          <p:spPr bwMode="auto">
            <a:xfrm>
              <a:off x="727075" y="4567238"/>
              <a:ext cx="1822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2000">
                  <a:solidFill>
                    <a:srgbClr val="9966FF"/>
                  </a:solidFill>
                </a:rPr>
                <a:t>Metastable state</a:t>
              </a:r>
            </a:p>
          </p:txBody>
        </p:sp>
        <p:grpSp>
          <p:nvGrpSpPr>
            <p:cNvPr id="5" name="Group 46"/>
            <p:cNvGrpSpPr>
              <a:grpSpLocks/>
            </p:cNvGrpSpPr>
            <p:nvPr/>
          </p:nvGrpSpPr>
          <p:grpSpPr bwMode="auto">
            <a:xfrm>
              <a:off x="466725" y="5176838"/>
              <a:ext cx="4067175" cy="523875"/>
              <a:chOff x="294" y="3261"/>
              <a:chExt cx="2562" cy="330"/>
            </a:xfrm>
          </p:grpSpPr>
          <p:grpSp>
            <p:nvGrpSpPr>
              <p:cNvPr id="6" name="Group 33"/>
              <p:cNvGrpSpPr>
                <a:grpSpLocks/>
              </p:cNvGrpSpPr>
              <p:nvPr/>
            </p:nvGrpSpPr>
            <p:grpSpPr bwMode="auto">
              <a:xfrm>
                <a:off x="294" y="3439"/>
                <a:ext cx="1081" cy="152"/>
                <a:chOff x="1070" y="3668"/>
                <a:chExt cx="1081" cy="152"/>
              </a:xfrm>
            </p:grpSpPr>
            <p:sp>
              <p:nvSpPr>
                <p:cNvPr id="9" name="Freeform 34"/>
                <p:cNvSpPr>
                  <a:spLocks/>
                </p:cNvSpPr>
                <p:nvPr/>
              </p:nvSpPr>
              <p:spPr bwMode="auto">
                <a:xfrm>
                  <a:off x="1070" y="3668"/>
                  <a:ext cx="753" cy="152"/>
                </a:xfrm>
                <a:custGeom>
                  <a:avLst/>
                  <a:gdLst>
                    <a:gd name="T0" fmla="*/ 0 w 3338"/>
                    <a:gd name="T1" fmla="*/ 152 h 329"/>
                    <a:gd name="T2" fmla="*/ 64 w 3338"/>
                    <a:gd name="T3" fmla="*/ 0 h 329"/>
                    <a:gd name="T4" fmla="*/ 125 w 3338"/>
                    <a:gd name="T5" fmla="*/ 146 h 329"/>
                    <a:gd name="T6" fmla="*/ 188 w 3338"/>
                    <a:gd name="T7" fmla="*/ 0 h 329"/>
                    <a:gd name="T8" fmla="*/ 252 w 3338"/>
                    <a:gd name="T9" fmla="*/ 152 h 329"/>
                    <a:gd name="T10" fmla="*/ 318 w 3338"/>
                    <a:gd name="T11" fmla="*/ 5 h 329"/>
                    <a:gd name="T12" fmla="*/ 382 w 3338"/>
                    <a:gd name="T13" fmla="*/ 146 h 329"/>
                    <a:gd name="T14" fmla="*/ 440 w 3338"/>
                    <a:gd name="T15" fmla="*/ 11 h 329"/>
                    <a:gd name="T16" fmla="*/ 504 w 3338"/>
                    <a:gd name="T17" fmla="*/ 146 h 329"/>
                    <a:gd name="T18" fmla="*/ 567 w 3338"/>
                    <a:gd name="T19" fmla="*/ 5 h 329"/>
                    <a:gd name="T20" fmla="*/ 631 w 3338"/>
                    <a:gd name="T21" fmla="*/ 141 h 329"/>
                    <a:gd name="T22" fmla="*/ 695 w 3338"/>
                    <a:gd name="T23" fmla="*/ 5 h 329"/>
                    <a:gd name="T24" fmla="*/ 753 w 3338"/>
                    <a:gd name="T25" fmla="*/ 141 h 3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38" h="329">
                      <a:moveTo>
                        <a:pt x="0" y="329"/>
                      </a:moveTo>
                      <a:lnTo>
                        <a:pt x="282" y="0"/>
                      </a:lnTo>
                      <a:lnTo>
                        <a:pt x="552" y="317"/>
                      </a:lnTo>
                      <a:lnTo>
                        <a:pt x="834" y="0"/>
                      </a:lnTo>
                      <a:lnTo>
                        <a:pt x="1116" y="329"/>
                      </a:lnTo>
                      <a:lnTo>
                        <a:pt x="1410" y="11"/>
                      </a:lnTo>
                      <a:lnTo>
                        <a:pt x="1692" y="317"/>
                      </a:lnTo>
                      <a:lnTo>
                        <a:pt x="1951" y="23"/>
                      </a:lnTo>
                      <a:lnTo>
                        <a:pt x="2233" y="317"/>
                      </a:lnTo>
                      <a:lnTo>
                        <a:pt x="2515" y="11"/>
                      </a:lnTo>
                      <a:lnTo>
                        <a:pt x="2797" y="305"/>
                      </a:lnTo>
                      <a:lnTo>
                        <a:pt x="3080" y="11"/>
                      </a:lnTo>
                      <a:lnTo>
                        <a:pt x="3338" y="305"/>
                      </a:lnTo>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Line 35"/>
                <p:cNvSpPr>
                  <a:spLocks noChangeShapeType="1"/>
                </p:cNvSpPr>
                <p:nvPr/>
              </p:nvSpPr>
              <p:spPr bwMode="auto">
                <a:xfrm>
                  <a:off x="1822" y="3797"/>
                  <a:ext cx="329" cy="0"/>
                </a:xfrm>
                <a:prstGeom prst="line">
                  <a:avLst/>
                </a:prstGeom>
                <a:noFill/>
                <a:ln w="952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 name="Text Box 44"/>
              <p:cNvSpPr txBox="1">
                <a:spLocks noChangeArrowheads="1"/>
              </p:cNvSpPr>
              <p:nvPr/>
            </p:nvSpPr>
            <p:spPr bwMode="auto">
              <a:xfrm>
                <a:off x="1202" y="3261"/>
                <a:ext cx="12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2000">
                    <a:solidFill>
                      <a:schemeClr val="hlink"/>
                    </a:solidFill>
                  </a:rPr>
                  <a:t>Photon of energy</a:t>
                </a:r>
                <a:r>
                  <a:rPr lang="en-US" altLang="zh-TW" sz="2000"/>
                  <a:t> </a:t>
                </a:r>
              </a:p>
            </p:txBody>
          </p:sp>
          <p:graphicFrame>
            <p:nvGraphicFramePr>
              <p:cNvPr id="8" name="Object 45"/>
              <p:cNvGraphicFramePr>
                <a:graphicFrameLocks noChangeAspect="1"/>
              </p:cNvGraphicFramePr>
              <p:nvPr/>
            </p:nvGraphicFramePr>
            <p:xfrm>
              <a:off x="2436" y="3329"/>
              <a:ext cx="420" cy="183"/>
            </p:xfrm>
            <a:graphic>
              <a:graphicData uri="http://schemas.openxmlformats.org/presentationml/2006/ole">
                <mc:AlternateContent xmlns:mc="http://schemas.openxmlformats.org/markup-compatibility/2006">
                  <mc:Choice xmlns:v="urn:schemas-microsoft-com:vml" Requires="v">
                    <p:oleObj spid="_x0000_s28695" name="Equation" r:id="rId3" imgW="494870" imgH="215713" progId="Equation.3">
                      <p:embed/>
                    </p:oleObj>
                  </mc:Choice>
                  <mc:Fallback>
                    <p:oleObj name="Equation" r:id="rId3" imgW="494870" imgH="215713" progId="Equation.3">
                      <p:embed/>
                      <p:pic>
                        <p:nvPicPr>
                          <p:cNvPr id="8" name="Object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6" y="3329"/>
                            <a:ext cx="420"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 name="Group 54"/>
            <p:cNvGrpSpPr>
              <a:grpSpLocks/>
            </p:cNvGrpSpPr>
            <p:nvPr/>
          </p:nvGrpSpPr>
          <p:grpSpPr bwMode="auto">
            <a:xfrm>
              <a:off x="1184275" y="3951288"/>
              <a:ext cx="2860675" cy="2640012"/>
              <a:chOff x="746" y="2489"/>
              <a:chExt cx="1802" cy="1663"/>
            </a:xfrm>
          </p:grpSpPr>
          <p:grpSp>
            <p:nvGrpSpPr>
              <p:cNvPr id="12" name="Group 11"/>
              <p:cNvGrpSpPr>
                <a:grpSpLocks/>
              </p:cNvGrpSpPr>
              <p:nvPr/>
            </p:nvGrpSpPr>
            <p:grpSpPr bwMode="auto">
              <a:xfrm>
                <a:off x="828" y="2489"/>
                <a:ext cx="1720" cy="1412"/>
                <a:chOff x="888" y="2393"/>
                <a:chExt cx="1720" cy="1412"/>
              </a:xfrm>
            </p:grpSpPr>
            <p:sp>
              <p:nvSpPr>
                <p:cNvPr id="21" name="Line 12"/>
                <p:cNvSpPr>
                  <a:spLocks noChangeShapeType="1"/>
                </p:cNvSpPr>
                <p:nvPr/>
              </p:nvSpPr>
              <p:spPr bwMode="auto">
                <a:xfrm>
                  <a:off x="888" y="2556"/>
                  <a:ext cx="10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 name="Line 13"/>
                <p:cNvSpPr>
                  <a:spLocks noChangeShapeType="1"/>
                </p:cNvSpPr>
                <p:nvPr/>
              </p:nvSpPr>
              <p:spPr bwMode="auto">
                <a:xfrm>
                  <a:off x="1212" y="2808"/>
                  <a:ext cx="10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 name="Line 14"/>
                <p:cNvSpPr>
                  <a:spLocks noChangeShapeType="1"/>
                </p:cNvSpPr>
                <p:nvPr/>
              </p:nvSpPr>
              <p:spPr bwMode="auto">
                <a:xfrm>
                  <a:off x="936" y="3672"/>
                  <a:ext cx="10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24" name="Object 15"/>
                <p:cNvGraphicFramePr>
                  <a:graphicFrameLocks noChangeAspect="1"/>
                </p:cNvGraphicFramePr>
                <p:nvPr/>
              </p:nvGraphicFramePr>
              <p:xfrm>
                <a:off x="2092" y="3538"/>
                <a:ext cx="220" cy="267"/>
              </p:xfrm>
              <a:graphic>
                <a:graphicData uri="http://schemas.openxmlformats.org/presentationml/2006/ole">
                  <mc:AlternateContent xmlns:mc="http://schemas.openxmlformats.org/markup-compatibility/2006">
                    <mc:Choice xmlns:v="urn:schemas-microsoft-com:vml" Requires="v">
                      <p:oleObj spid="_x0000_s28696" name="Equation" r:id="rId5" imgW="177569" imgH="215619" progId="Equation.3">
                        <p:embed/>
                      </p:oleObj>
                    </mc:Choice>
                    <mc:Fallback>
                      <p:oleObj name="Equation" r:id="rId5" imgW="177569" imgH="215619" progId="Equation.3">
                        <p:embed/>
                        <p:pic>
                          <p:nvPicPr>
                            <p:cNvPr id="24"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2" y="3538"/>
                              <a:ext cx="220"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16"/>
                <p:cNvGraphicFramePr>
                  <a:graphicFrameLocks noChangeAspect="1"/>
                </p:cNvGraphicFramePr>
                <p:nvPr/>
              </p:nvGraphicFramePr>
              <p:xfrm>
                <a:off x="2336" y="2675"/>
                <a:ext cx="272" cy="289"/>
              </p:xfrm>
              <a:graphic>
                <a:graphicData uri="http://schemas.openxmlformats.org/presentationml/2006/ole">
                  <mc:AlternateContent xmlns:mc="http://schemas.openxmlformats.org/markup-compatibility/2006">
                    <mc:Choice xmlns:v="urn:schemas-microsoft-com:vml" Requires="v">
                      <p:oleObj spid="_x0000_s28697" name="Equation" r:id="rId7" imgW="203024" imgH="215713" progId="Equation.3">
                        <p:embed/>
                      </p:oleObj>
                    </mc:Choice>
                    <mc:Fallback>
                      <p:oleObj name="Equation" r:id="rId7" imgW="203024" imgH="215713" progId="Equation.3">
                        <p:embed/>
                        <p:pic>
                          <p:nvPicPr>
                            <p:cNvPr id="25"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6" y="2675"/>
                              <a:ext cx="272"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17"/>
                <p:cNvGraphicFramePr>
                  <a:graphicFrameLocks noChangeAspect="1"/>
                </p:cNvGraphicFramePr>
                <p:nvPr/>
              </p:nvGraphicFramePr>
              <p:xfrm>
                <a:off x="2000" y="2393"/>
                <a:ext cx="256" cy="307"/>
              </p:xfrm>
              <a:graphic>
                <a:graphicData uri="http://schemas.openxmlformats.org/presentationml/2006/ole">
                  <mc:AlternateContent xmlns:mc="http://schemas.openxmlformats.org/markup-compatibility/2006">
                    <mc:Choice xmlns:v="urn:schemas-microsoft-com:vml" Requires="v">
                      <p:oleObj spid="_x0000_s28698" name="Equation" r:id="rId9" imgW="190500" imgH="228600" progId="Equation.3">
                        <p:embed/>
                      </p:oleObj>
                    </mc:Choice>
                    <mc:Fallback>
                      <p:oleObj name="Equation" r:id="rId9" imgW="190500" imgH="228600" progId="Equation.3">
                        <p:embed/>
                        <p:pic>
                          <p:nvPicPr>
                            <p:cNvPr id="26"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0" y="2393"/>
                              <a:ext cx="256"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 name="Oval 18"/>
              <p:cNvSpPr>
                <a:spLocks noChangeArrowheads="1"/>
              </p:cNvSpPr>
              <p:nvPr/>
            </p:nvSpPr>
            <p:spPr bwMode="auto">
              <a:xfrm>
                <a:off x="1290" y="3729"/>
                <a:ext cx="78" cy="78"/>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新細明體" charset="-120"/>
                </a:endParaRPr>
              </a:p>
            </p:txBody>
          </p:sp>
          <p:sp>
            <p:nvSpPr>
              <p:cNvPr id="14" name="Oval 19"/>
              <p:cNvSpPr>
                <a:spLocks noChangeArrowheads="1"/>
              </p:cNvSpPr>
              <p:nvPr/>
            </p:nvSpPr>
            <p:spPr bwMode="auto">
              <a:xfrm>
                <a:off x="1500" y="2865"/>
                <a:ext cx="78" cy="78"/>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新細明體" charset="-120"/>
                </a:endParaRPr>
              </a:p>
            </p:txBody>
          </p:sp>
          <p:sp>
            <p:nvSpPr>
              <p:cNvPr id="15" name="Oval 20"/>
              <p:cNvSpPr>
                <a:spLocks noChangeArrowheads="1"/>
              </p:cNvSpPr>
              <p:nvPr/>
            </p:nvSpPr>
            <p:spPr bwMode="auto">
              <a:xfrm>
                <a:off x="1680" y="2868"/>
                <a:ext cx="78" cy="78"/>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新細明體" charset="-120"/>
                </a:endParaRPr>
              </a:p>
            </p:txBody>
          </p:sp>
          <p:sp>
            <p:nvSpPr>
              <p:cNvPr id="16" name="Oval 21"/>
              <p:cNvSpPr>
                <a:spLocks noChangeArrowheads="1"/>
              </p:cNvSpPr>
              <p:nvPr/>
            </p:nvSpPr>
            <p:spPr bwMode="auto">
              <a:xfrm>
                <a:off x="1857" y="2868"/>
                <a:ext cx="78" cy="78"/>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新細明體" charset="-120"/>
                </a:endParaRPr>
              </a:p>
            </p:txBody>
          </p:sp>
          <p:sp>
            <p:nvSpPr>
              <p:cNvPr id="17" name="Oval 23"/>
              <p:cNvSpPr>
                <a:spLocks noChangeArrowheads="1"/>
              </p:cNvSpPr>
              <p:nvPr/>
            </p:nvSpPr>
            <p:spPr bwMode="auto">
              <a:xfrm>
                <a:off x="1323" y="2868"/>
                <a:ext cx="78" cy="78"/>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新細明體" charset="-120"/>
                </a:endParaRPr>
              </a:p>
            </p:txBody>
          </p:sp>
          <p:sp>
            <p:nvSpPr>
              <p:cNvPr id="18" name="Oval 24"/>
              <p:cNvSpPr>
                <a:spLocks noChangeArrowheads="1"/>
              </p:cNvSpPr>
              <p:nvPr/>
            </p:nvSpPr>
            <p:spPr bwMode="auto">
              <a:xfrm>
                <a:off x="1623" y="2616"/>
                <a:ext cx="78" cy="78"/>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新細明體" charset="-120"/>
                </a:endParaRPr>
              </a:p>
            </p:txBody>
          </p:sp>
          <p:sp>
            <p:nvSpPr>
              <p:cNvPr id="19" name="Oval 25"/>
              <p:cNvSpPr>
                <a:spLocks noChangeArrowheads="1"/>
              </p:cNvSpPr>
              <p:nvPr/>
            </p:nvSpPr>
            <p:spPr bwMode="auto">
              <a:xfrm>
                <a:off x="2040" y="2865"/>
                <a:ext cx="78" cy="78"/>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新細明體" charset="-120"/>
                </a:endParaRPr>
              </a:p>
            </p:txBody>
          </p:sp>
          <p:sp>
            <p:nvSpPr>
              <p:cNvPr id="20" name="Text Box 47"/>
              <p:cNvSpPr txBox="1">
                <a:spLocks noChangeArrowheads="1"/>
              </p:cNvSpPr>
              <p:nvPr/>
            </p:nvSpPr>
            <p:spPr bwMode="auto">
              <a:xfrm>
                <a:off x="746" y="3864"/>
                <a:ext cx="1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a:solidFill>
                      <a:srgbClr val="008080"/>
                    </a:solidFill>
                  </a:rPr>
                  <a:t>Metastable system</a:t>
                </a:r>
              </a:p>
            </p:txBody>
          </p:sp>
        </p:grpSp>
        <p:grpSp>
          <p:nvGrpSpPr>
            <p:cNvPr id="27" name="Group 52"/>
            <p:cNvGrpSpPr>
              <a:grpSpLocks/>
            </p:cNvGrpSpPr>
            <p:nvPr/>
          </p:nvGrpSpPr>
          <p:grpSpPr bwMode="auto">
            <a:xfrm>
              <a:off x="4991100" y="3951288"/>
              <a:ext cx="3082925" cy="2700337"/>
              <a:chOff x="3144" y="2489"/>
              <a:chExt cx="1942" cy="1701"/>
            </a:xfrm>
          </p:grpSpPr>
          <p:grpSp>
            <p:nvGrpSpPr>
              <p:cNvPr id="28" name="Group 10"/>
              <p:cNvGrpSpPr>
                <a:grpSpLocks/>
              </p:cNvGrpSpPr>
              <p:nvPr/>
            </p:nvGrpSpPr>
            <p:grpSpPr bwMode="auto">
              <a:xfrm>
                <a:off x="3144" y="2489"/>
                <a:ext cx="1720" cy="1412"/>
                <a:chOff x="888" y="2393"/>
                <a:chExt cx="1720" cy="1412"/>
              </a:xfrm>
            </p:grpSpPr>
            <p:sp>
              <p:nvSpPr>
                <p:cNvPr id="39" name="Line 4"/>
                <p:cNvSpPr>
                  <a:spLocks noChangeShapeType="1"/>
                </p:cNvSpPr>
                <p:nvPr/>
              </p:nvSpPr>
              <p:spPr bwMode="auto">
                <a:xfrm>
                  <a:off x="888" y="2556"/>
                  <a:ext cx="10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 name="Line 5"/>
                <p:cNvSpPr>
                  <a:spLocks noChangeShapeType="1"/>
                </p:cNvSpPr>
                <p:nvPr/>
              </p:nvSpPr>
              <p:spPr bwMode="auto">
                <a:xfrm>
                  <a:off x="1212" y="2808"/>
                  <a:ext cx="10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 name="Line 6"/>
                <p:cNvSpPr>
                  <a:spLocks noChangeShapeType="1"/>
                </p:cNvSpPr>
                <p:nvPr/>
              </p:nvSpPr>
              <p:spPr bwMode="auto">
                <a:xfrm>
                  <a:off x="936" y="3672"/>
                  <a:ext cx="10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42" name="Object 7"/>
                <p:cNvGraphicFramePr>
                  <a:graphicFrameLocks noChangeAspect="1"/>
                </p:cNvGraphicFramePr>
                <p:nvPr/>
              </p:nvGraphicFramePr>
              <p:xfrm>
                <a:off x="2092" y="3538"/>
                <a:ext cx="220" cy="267"/>
              </p:xfrm>
              <a:graphic>
                <a:graphicData uri="http://schemas.openxmlformats.org/presentationml/2006/ole">
                  <mc:AlternateContent xmlns:mc="http://schemas.openxmlformats.org/markup-compatibility/2006">
                    <mc:Choice xmlns:v="urn:schemas-microsoft-com:vml" Requires="v">
                      <p:oleObj spid="_x0000_s28699" name="Equation" r:id="rId11" imgW="177569" imgH="215619" progId="Equation.3">
                        <p:embed/>
                      </p:oleObj>
                    </mc:Choice>
                    <mc:Fallback>
                      <p:oleObj name="Equation" r:id="rId11" imgW="177569" imgH="215619" progId="Equation.3">
                        <p:embed/>
                        <p:pic>
                          <p:nvPicPr>
                            <p:cNvPr id="42"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92" y="3538"/>
                              <a:ext cx="220"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 name="Object 8"/>
                <p:cNvGraphicFramePr>
                  <a:graphicFrameLocks noChangeAspect="1"/>
                </p:cNvGraphicFramePr>
                <p:nvPr/>
              </p:nvGraphicFramePr>
              <p:xfrm>
                <a:off x="2336" y="2675"/>
                <a:ext cx="272" cy="289"/>
              </p:xfrm>
              <a:graphic>
                <a:graphicData uri="http://schemas.openxmlformats.org/presentationml/2006/ole">
                  <mc:AlternateContent xmlns:mc="http://schemas.openxmlformats.org/markup-compatibility/2006">
                    <mc:Choice xmlns:v="urn:schemas-microsoft-com:vml" Requires="v">
                      <p:oleObj spid="_x0000_s28700" name="Equation" r:id="rId13" imgW="203024" imgH="215713" progId="Equation.3">
                        <p:embed/>
                      </p:oleObj>
                    </mc:Choice>
                    <mc:Fallback>
                      <p:oleObj name="Equation" r:id="rId13" imgW="203024" imgH="215713" progId="Equation.3">
                        <p:embed/>
                        <p:pic>
                          <p:nvPicPr>
                            <p:cNvPr id="43"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36" y="2675"/>
                              <a:ext cx="272"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 name="Object 9"/>
                <p:cNvGraphicFramePr>
                  <a:graphicFrameLocks noChangeAspect="1"/>
                </p:cNvGraphicFramePr>
                <p:nvPr/>
              </p:nvGraphicFramePr>
              <p:xfrm>
                <a:off x="2000" y="2393"/>
                <a:ext cx="256" cy="307"/>
              </p:xfrm>
              <a:graphic>
                <a:graphicData uri="http://schemas.openxmlformats.org/presentationml/2006/ole">
                  <mc:AlternateContent xmlns:mc="http://schemas.openxmlformats.org/markup-compatibility/2006">
                    <mc:Choice xmlns:v="urn:schemas-microsoft-com:vml" Requires="v">
                      <p:oleObj spid="_x0000_s28701" name="Equation" r:id="rId15" imgW="190500" imgH="228600" progId="Equation.3">
                        <p:embed/>
                      </p:oleObj>
                    </mc:Choice>
                    <mc:Fallback>
                      <p:oleObj name="Equation" r:id="rId15" imgW="190500" imgH="228600" progId="Equation.3">
                        <p:embed/>
                        <p:pic>
                          <p:nvPicPr>
                            <p:cNvPr id="44"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00" y="2393"/>
                              <a:ext cx="256"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9" name="Oval 22"/>
              <p:cNvSpPr>
                <a:spLocks noChangeArrowheads="1"/>
              </p:cNvSpPr>
              <p:nvPr/>
            </p:nvSpPr>
            <p:spPr bwMode="auto">
              <a:xfrm>
                <a:off x="3591" y="2865"/>
                <a:ext cx="78" cy="78"/>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新細明體" charset="-120"/>
                </a:endParaRPr>
              </a:p>
            </p:txBody>
          </p:sp>
          <p:sp>
            <p:nvSpPr>
              <p:cNvPr id="30" name="Oval 26"/>
              <p:cNvSpPr>
                <a:spLocks noChangeArrowheads="1"/>
              </p:cNvSpPr>
              <p:nvPr/>
            </p:nvSpPr>
            <p:spPr bwMode="auto">
              <a:xfrm>
                <a:off x="4263" y="2871"/>
                <a:ext cx="78" cy="78"/>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新細明體" charset="-120"/>
                </a:endParaRPr>
              </a:p>
            </p:txBody>
          </p:sp>
          <p:sp>
            <p:nvSpPr>
              <p:cNvPr id="31" name="Oval 27"/>
              <p:cNvSpPr>
                <a:spLocks noChangeArrowheads="1"/>
              </p:cNvSpPr>
              <p:nvPr/>
            </p:nvSpPr>
            <p:spPr bwMode="auto">
              <a:xfrm>
                <a:off x="3753" y="2868"/>
                <a:ext cx="78" cy="78"/>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新細明體" charset="-120"/>
                </a:endParaRPr>
              </a:p>
            </p:txBody>
          </p:sp>
          <p:sp>
            <p:nvSpPr>
              <p:cNvPr id="32" name="Oval 28"/>
              <p:cNvSpPr>
                <a:spLocks noChangeArrowheads="1"/>
              </p:cNvSpPr>
              <p:nvPr/>
            </p:nvSpPr>
            <p:spPr bwMode="auto">
              <a:xfrm>
                <a:off x="3921" y="2868"/>
                <a:ext cx="78" cy="78"/>
              </a:xfrm>
              <a:prstGeom prst="ellipse">
                <a:avLst/>
              </a:prstGeom>
              <a:gradFill rotWithShape="0">
                <a:gsLst>
                  <a:gs pos="0">
                    <a:srgbClr val="FFFF66"/>
                  </a:gs>
                  <a:gs pos="100000">
                    <a:srgbClr val="76762F"/>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29"/>
              <p:cNvSpPr>
                <a:spLocks noChangeArrowheads="1"/>
              </p:cNvSpPr>
              <p:nvPr/>
            </p:nvSpPr>
            <p:spPr bwMode="auto">
              <a:xfrm>
                <a:off x="4095" y="2868"/>
                <a:ext cx="78" cy="78"/>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新細明體" charset="-120"/>
                </a:endParaRPr>
              </a:p>
            </p:txBody>
          </p:sp>
          <p:sp>
            <p:nvSpPr>
              <p:cNvPr id="34" name="Oval 30"/>
              <p:cNvSpPr>
                <a:spLocks noChangeArrowheads="1"/>
              </p:cNvSpPr>
              <p:nvPr/>
            </p:nvSpPr>
            <p:spPr bwMode="auto">
              <a:xfrm>
                <a:off x="3498" y="3723"/>
                <a:ext cx="78" cy="78"/>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新細明體" charset="-120"/>
                </a:endParaRPr>
              </a:p>
            </p:txBody>
          </p:sp>
          <p:sp>
            <p:nvSpPr>
              <p:cNvPr id="35" name="Oval 31"/>
              <p:cNvSpPr>
                <a:spLocks noChangeArrowheads="1"/>
              </p:cNvSpPr>
              <p:nvPr/>
            </p:nvSpPr>
            <p:spPr bwMode="auto">
              <a:xfrm>
                <a:off x="3633" y="3726"/>
                <a:ext cx="78" cy="78"/>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新細明體" charset="-120"/>
                </a:endParaRPr>
              </a:p>
            </p:txBody>
          </p:sp>
          <p:sp>
            <p:nvSpPr>
              <p:cNvPr id="36" name="Oval 32"/>
              <p:cNvSpPr>
                <a:spLocks noChangeArrowheads="1"/>
              </p:cNvSpPr>
              <p:nvPr/>
            </p:nvSpPr>
            <p:spPr bwMode="auto">
              <a:xfrm>
                <a:off x="3588" y="2616"/>
                <a:ext cx="78" cy="78"/>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新細明體" charset="-120"/>
                </a:endParaRPr>
              </a:p>
            </p:txBody>
          </p:sp>
          <p:sp>
            <p:nvSpPr>
              <p:cNvPr id="37" name="Text Box 48"/>
              <p:cNvSpPr txBox="1">
                <a:spLocks noChangeArrowheads="1"/>
              </p:cNvSpPr>
              <p:nvPr/>
            </p:nvSpPr>
            <p:spPr bwMode="auto">
              <a:xfrm>
                <a:off x="3410" y="3902"/>
                <a:ext cx="16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a:solidFill>
                      <a:srgbClr val="008080"/>
                    </a:solidFill>
                  </a:rPr>
                  <a:t>Stimulated emission</a:t>
                </a:r>
              </a:p>
            </p:txBody>
          </p:sp>
          <p:sp>
            <p:nvSpPr>
              <p:cNvPr id="38" name="Line 49"/>
              <p:cNvSpPr>
                <a:spLocks noChangeShapeType="1"/>
              </p:cNvSpPr>
              <p:nvPr/>
            </p:nvSpPr>
            <p:spPr bwMode="auto">
              <a:xfrm flipH="1">
                <a:off x="3696" y="2952"/>
                <a:ext cx="252" cy="744"/>
              </a:xfrm>
              <a:prstGeom prst="line">
                <a:avLst/>
              </a:prstGeom>
              <a:noFill/>
              <a:ln w="952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5" name="Group 53"/>
            <p:cNvGrpSpPr>
              <a:grpSpLocks/>
            </p:cNvGrpSpPr>
            <p:nvPr/>
          </p:nvGrpSpPr>
          <p:grpSpPr bwMode="auto">
            <a:xfrm>
              <a:off x="6638925" y="4891088"/>
              <a:ext cx="2257425" cy="1254125"/>
              <a:chOff x="4182" y="3081"/>
              <a:chExt cx="1422" cy="790"/>
            </a:xfrm>
          </p:grpSpPr>
          <p:grpSp>
            <p:nvGrpSpPr>
              <p:cNvPr id="46" name="Group 36"/>
              <p:cNvGrpSpPr>
                <a:grpSpLocks/>
              </p:cNvGrpSpPr>
              <p:nvPr/>
            </p:nvGrpSpPr>
            <p:grpSpPr bwMode="auto">
              <a:xfrm>
                <a:off x="4182" y="3319"/>
                <a:ext cx="1081" cy="152"/>
                <a:chOff x="1070" y="3668"/>
                <a:chExt cx="1081" cy="152"/>
              </a:xfrm>
            </p:grpSpPr>
            <p:sp>
              <p:nvSpPr>
                <p:cNvPr id="52" name="Freeform 37"/>
                <p:cNvSpPr>
                  <a:spLocks/>
                </p:cNvSpPr>
                <p:nvPr/>
              </p:nvSpPr>
              <p:spPr bwMode="auto">
                <a:xfrm>
                  <a:off x="1070" y="3668"/>
                  <a:ext cx="753" cy="152"/>
                </a:xfrm>
                <a:custGeom>
                  <a:avLst/>
                  <a:gdLst>
                    <a:gd name="T0" fmla="*/ 0 w 3338"/>
                    <a:gd name="T1" fmla="*/ 152 h 329"/>
                    <a:gd name="T2" fmla="*/ 64 w 3338"/>
                    <a:gd name="T3" fmla="*/ 0 h 329"/>
                    <a:gd name="T4" fmla="*/ 125 w 3338"/>
                    <a:gd name="T5" fmla="*/ 146 h 329"/>
                    <a:gd name="T6" fmla="*/ 188 w 3338"/>
                    <a:gd name="T7" fmla="*/ 0 h 329"/>
                    <a:gd name="T8" fmla="*/ 252 w 3338"/>
                    <a:gd name="T9" fmla="*/ 152 h 329"/>
                    <a:gd name="T10" fmla="*/ 318 w 3338"/>
                    <a:gd name="T11" fmla="*/ 5 h 329"/>
                    <a:gd name="T12" fmla="*/ 382 w 3338"/>
                    <a:gd name="T13" fmla="*/ 146 h 329"/>
                    <a:gd name="T14" fmla="*/ 440 w 3338"/>
                    <a:gd name="T15" fmla="*/ 11 h 329"/>
                    <a:gd name="T16" fmla="*/ 504 w 3338"/>
                    <a:gd name="T17" fmla="*/ 146 h 329"/>
                    <a:gd name="T18" fmla="*/ 567 w 3338"/>
                    <a:gd name="T19" fmla="*/ 5 h 329"/>
                    <a:gd name="T20" fmla="*/ 631 w 3338"/>
                    <a:gd name="T21" fmla="*/ 141 h 329"/>
                    <a:gd name="T22" fmla="*/ 695 w 3338"/>
                    <a:gd name="T23" fmla="*/ 5 h 329"/>
                    <a:gd name="T24" fmla="*/ 753 w 3338"/>
                    <a:gd name="T25" fmla="*/ 141 h 3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38" h="329">
                      <a:moveTo>
                        <a:pt x="0" y="329"/>
                      </a:moveTo>
                      <a:lnTo>
                        <a:pt x="282" y="0"/>
                      </a:lnTo>
                      <a:lnTo>
                        <a:pt x="552" y="317"/>
                      </a:lnTo>
                      <a:lnTo>
                        <a:pt x="834" y="0"/>
                      </a:lnTo>
                      <a:lnTo>
                        <a:pt x="1116" y="329"/>
                      </a:lnTo>
                      <a:lnTo>
                        <a:pt x="1410" y="11"/>
                      </a:lnTo>
                      <a:lnTo>
                        <a:pt x="1692" y="317"/>
                      </a:lnTo>
                      <a:lnTo>
                        <a:pt x="1951" y="23"/>
                      </a:lnTo>
                      <a:lnTo>
                        <a:pt x="2233" y="317"/>
                      </a:lnTo>
                      <a:lnTo>
                        <a:pt x="2515" y="11"/>
                      </a:lnTo>
                      <a:lnTo>
                        <a:pt x="2797" y="305"/>
                      </a:lnTo>
                      <a:lnTo>
                        <a:pt x="3080" y="11"/>
                      </a:lnTo>
                      <a:lnTo>
                        <a:pt x="3338" y="305"/>
                      </a:lnTo>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 name="Line 38"/>
                <p:cNvSpPr>
                  <a:spLocks noChangeShapeType="1"/>
                </p:cNvSpPr>
                <p:nvPr/>
              </p:nvSpPr>
              <p:spPr bwMode="auto">
                <a:xfrm>
                  <a:off x="1822" y="3797"/>
                  <a:ext cx="329" cy="0"/>
                </a:xfrm>
                <a:prstGeom prst="line">
                  <a:avLst/>
                </a:prstGeom>
                <a:noFill/>
                <a:ln w="952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7" name="Group 39"/>
              <p:cNvGrpSpPr>
                <a:grpSpLocks/>
              </p:cNvGrpSpPr>
              <p:nvPr/>
            </p:nvGrpSpPr>
            <p:grpSpPr bwMode="auto">
              <a:xfrm>
                <a:off x="4266" y="3523"/>
                <a:ext cx="1081" cy="152"/>
                <a:chOff x="1070" y="3668"/>
                <a:chExt cx="1081" cy="152"/>
              </a:xfrm>
            </p:grpSpPr>
            <p:sp>
              <p:nvSpPr>
                <p:cNvPr id="50" name="Freeform 40"/>
                <p:cNvSpPr>
                  <a:spLocks/>
                </p:cNvSpPr>
                <p:nvPr/>
              </p:nvSpPr>
              <p:spPr bwMode="auto">
                <a:xfrm>
                  <a:off x="1070" y="3668"/>
                  <a:ext cx="753" cy="152"/>
                </a:xfrm>
                <a:custGeom>
                  <a:avLst/>
                  <a:gdLst>
                    <a:gd name="T0" fmla="*/ 0 w 3338"/>
                    <a:gd name="T1" fmla="*/ 152 h 329"/>
                    <a:gd name="T2" fmla="*/ 64 w 3338"/>
                    <a:gd name="T3" fmla="*/ 0 h 329"/>
                    <a:gd name="T4" fmla="*/ 125 w 3338"/>
                    <a:gd name="T5" fmla="*/ 146 h 329"/>
                    <a:gd name="T6" fmla="*/ 188 w 3338"/>
                    <a:gd name="T7" fmla="*/ 0 h 329"/>
                    <a:gd name="T8" fmla="*/ 252 w 3338"/>
                    <a:gd name="T9" fmla="*/ 152 h 329"/>
                    <a:gd name="T10" fmla="*/ 318 w 3338"/>
                    <a:gd name="T11" fmla="*/ 5 h 329"/>
                    <a:gd name="T12" fmla="*/ 382 w 3338"/>
                    <a:gd name="T13" fmla="*/ 146 h 329"/>
                    <a:gd name="T14" fmla="*/ 440 w 3338"/>
                    <a:gd name="T15" fmla="*/ 11 h 329"/>
                    <a:gd name="T16" fmla="*/ 504 w 3338"/>
                    <a:gd name="T17" fmla="*/ 146 h 329"/>
                    <a:gd name="T18" fmla="*/ 567 w 3338"/>
                    <a:gd name="T19" fmla="*/ 5 h 329"/>
                    <a:gd name="T20" fmla="*/ 631 w 3338"/>
                    <a:gd name="T21" fmla="*/ 141 h 329"/>
                    <a:gd name="T22" fmla="*/ 695 w 3338"/>
                    <a:gd name="T23" fmla="*/ 5 h 329"/>
                    <a:gd name="T24" fmla="*/ 753 w 3338"/>
                    <a:gd name="T25" fmla="*/ 141 h 3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38" h="329">
                      <a:moveTo>
                        <a:pt x="0" y="329"/>
                      </a:moveTo>
                      <a:lnTo>
                        <a:pt x="282" y="0"/>
                      </a:lnTo>
                      <a:lnTo>
                        <a:pt x="552" y="317"/>
                      </a:lnTo>
                      <a:lnTo>
                        <a:pt x="834" y="0"/>
                      </a:lnTo>
                      <a:lnTo>
                        <a:pt x="1116" y="329"/>
                      </a:lnTo>
                      <a:lnTo>
                        <a:pt x="1410" y="11"/>
                      </a:lnTo>
                      <a:lnTo>
                        <a:pt x="1692" y="317"/>
                      </a:lnTo>
                      <a:lnTo>
                        <a:pt x="1951" y="23"/>
                      </a:lnTo>
                      <a:lnTo>
                        <a:pt x="2233" y="317"/>
                      </a:lnTo>
                      <a:lnTo>
                        <a:pt x="2515" y="11"/>
                      </a:lnTo>
                      <a:lnTo>
                        <a:pt x="2797" y="305"/>
                      </a:lnTo>
                      <a:lnTo>
                        <a:pt x="3080" y="11"/>
                      </a:lnTo>
                      <a:lnTo>
                        <a:pt x="3338" y="305"/>
                      </a:lnTo>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 name="Line 41"/>
                <p:cNvSpPr>
                  <a:spLocks noChangeShapeType="1"/>
                </p:cNvSpPr>
                <p:nvPr/>
              </p:nvSpPr>
              <p:spPr bwMode="auto">
                <a:xfrm>
                  <a:off x="1822" y="3797"/>
                  <a:ext cx="329" cy="0"/>
                </a:xfrm>
                <a:prstGeom prst="line">
                  <a:avLst/>
                </a:prstGeom>
                <a:noFill/>
                <a:ln w="952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8" name="Text Box 50"/>
              <p:cNvSpPr txBox="1">
                <a:spLocks noChangeArrowheads="1"/>
              </p:cNvSpPr>
              <p:nvPr/>
            </p:nvSpPr>
            <p:spPr bwMode="auto">
              <a:xfrm>
                <a:off x="4298" y="3081"/>
                <a:ext cx="11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2000">
                    <a:solidFill>
                      <a:schemeClr val="hlink"/>
                    </a:solidFill>
                  </a:rPr>
                  <a:t>Incident photon</a:t>
                </a:r>
              </a:p>
            </p:txBody>
          </p:sp>
          <p:sp>
            <p:nvSpPr>
              <p:cNvPr id="49" name="Text Box 51"/>
              <p:cNvSpPr txBox="1">
                <a:spLocks noChangeArrowheads="1"/>
              </p:cNvSpPr>
              <p:nvPr/>
            </p:nvSpPr>
            <p:spPr bwMode="auto">
              <a:xfrm>
                <a:off x="4499" y="3621"/>
                <a:ext cx="11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2000">
                    <a:solidFill>
                      <a:schemeClr val="hlink"/>
                    </a:solidFill>
                  </a:rPr>
                  <a:t>Emitted photon</a:t>
                </a:r>
              </a:p>
            </p:txBody>
          </p:sp>
        </p:grpSp>
      </p:grpSp>
    </p:spTree>
    <p:extLst>
      <p:ext uri="{BB962C8B-B14F-4D97-AF65-F5344CB8AC3E}">
        <p14:creationId xmlns:p14="http://schemas.microsoft.com/office/powerpoint/2010/main" val="1425546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964003" y="136029"/>
            <a:ext cx="7558087" cy="3226683"/>
            <a:chOff x="468313" y="972255"/>
            <a:chExt cx="7558087" cy="3226683"/>
          </a:xfrm>
        </p:grpSpPr>
        <p:sp>
          <p:nvSpPr>
            <p:cNvPr id="2" name="Line 2"/>
            <p:cNvSpPr>
              <a:spLocks noChangeShapeType="1"/>
            </p:cNvSpPr>
            <p:nvPr/>
          </p:nvSpPr>
          <p:spPr bwMode="auto">
            <a:xfrm>
              <a:off x="923925" y="1989138"/>
              <a:ext cx="0" cy="22098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Line 3"/>
            <p:cNvSpPr>
              <a:spLocks noChangeShapeType="1"/>
            </p:cNvSpPr>
            <p:nvPr/>
          </p:nvSpPr>
          <p:spPr bwMode="auto">
            <a:xfrm>
              <a:off x="7019925" y="1989138"/>
              <a:ext cx="0" cy="22098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Line 4"/>
            <p:cNvSpPr>
              <a:spLocks noChangeShapeType="1"/>
            </p:cNvSpPr>
            <p:nvPr/>
          </p:nvSpPr>
          <p:spPr bwMode="auto">
            <a:xfrm>
              <a:off x="2828925" y="2370138"/>
              <a:ext cx="1828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5"/>
            <p:cNvSpPr>
              <a:spLocks noChangeShapeType="1"/>
            </p:cNvSpPr>
            <p:nvPr/>
          </p:nvSpPr>
          <p:spPr bwMode="auto">
            <a:xfrm>
              <a:off x="2828925" y="3741738"/>
              <a:ext cx="1828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6"/>
            <p:cNvGrpSpPr>
              <a:grpSpLocks/>
            </p:cNvGrpSpPr>
            <p:nvPr/>
          </p:nvGrpSpPr>
          <p:grpSpPr bwMode="auto">
            <a:xfrm>
              <a:off x="2981325" y="2217738"/>
              <a:ext cx="1447800" cy="304800"/>
              <a:chOff x="1680" y="2256"/>
              <a:chExt cx="912" cy="192"/>
            </a:xfrm>
          </p:grpSpPr>
          <p:sp>
            <p:nvSpPr>
              <p:cNvPr id="7" name="Oval 7"/>
              <p:cNvSpPr>
                <a:spLocks noChangeArrowheads="1"/>
              </p:cNvSpPr>
              <p:nvPr/>
            </p:nvSpPr>
            <p:spPr bwMode="auto">
              <a:xfrm>
                <a:off x="2160" y="225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Times New Roman" pitchFamily="18" charset="0"/>
                </a:endParaRPr>
              </a:p>
            </p:txBody>
          </p:sp>
          <p:sp>
            <p:nvSpPr>
              <p:cNvPr id="8" name="Oval 8"/>
              <p:cNvSpPr>
                <a:spLocks noChangeArrowheads="1"/>
              </p:cNvSpPr>
              <p:nvPr/>
            </p:nvSpPr>
            <p:spPr bwMode="auto">
              <a:xfrm>
                <a:off x="1920" y="225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Times New Roman" pitchFamily="18" charset="0"/>
                </a:endParaRPr>
              </a:p>
            </p:txBody>
          </p:sp>
          <p:sp>
            <p:nvSpPr>
              <p:cNvPr id="9" name="Oval 9"/>
              <p:cNvSpPr>
                <a:spLocks noChangeArrowheads="1"/>
              </p:cNvSpPr>
              <p:nvPr/>
            </p:nvSpPr>
            <p:spPr bwMode="auto">
              <a:xfrm>
                <a:off x="2400" y="225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Times New Roman" pitchFamily="18" charset="0"/>
                </a:endParaRPr>
              </a:p>
            </p:txBody>
          </p:sp>
          <p:sp>
            <p:nvSpPr>
              <p:cNvPr id="10" name="Oval 10"/>
              <p:cNvSpPr>
                <a:spLocks noChangeArrowheads="1"/>
              </p:cNvSpPr>
              <p:nvPr/>
            </p:nvSpPr>
            <p:spPr bwMode="auto">
              <a:xfrm>
                <a:off x="1680" y="225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Times New Roman" pitchFamily="18" charset="0"/>
                </a:endParaRPr>
              </a:p>
            </p:txBody>
          </p:sp>
        </p:grpSp>
        <p:graphicFrame>
          <p:nvGraphicFramePr>
            <p:cNvPr id="11" name="Object 11"/>
            <p:cNvGraphicFramePr>
              <a:graphicFrameLocks noChangeAspect="1"/>
            </p:cNvGraphicFramePr>
            <p:nvPr>
              <p:extLst/>
            </p:nvPr>
          </p:nvGraphicFramePr>
          <p:xfrm>
            <a:off x="2219325" y="3436938"/>
            <a:ext cx="444500" cy="571500"/>
          </p:xfrm>
          <a:graphic>
            <a:graphicData uri="http://schemas.openxmlformats.org/presentationml/2006/ole">
              <mc:AlternateContent xmlns:mc="http://schemas.openxmlformats.org/markup-compatibility/2006">
                <mc:Choice xmlns:v="urn:schemas-microsoft-com:vml" Requires="v">
                  <p:oleObj spid="_x0000_s29704" name="Equation" r:id="rId3" imgW="177646" imgH="228402" progId="Equation.DSMT4">
                    <p:embed/>
                  </p:oleObj>
                </mc:Choice>
                <mc:Fallback>
                  <p:oleObj name="Equation" r:id="rId3" imgW="177646" imgH="228402" progId="Equation.DSMT4">
                    <p:embed/>
                    <p:pic>
                      <p:nvPicPr>
                        <p:cNvPr id="11"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9325" y="3436938"/>
                          <a:ext cx="4445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2"/>
            <p:cNvGraphicFramePr>
              <a:graphicFrameLocks noChangeAspect="1"/>
            </p:cNvGraphicFramePr>
            <p:nvPr>
              <p:extLst/>
            </p:nvPr>
          </p:nvGraphicFramePr>
          <p:xfrm>
            <a:off x="2219325" y="2141538"/>
            <a:ext cx="539750" cy="603250"/>
          </p:xfrm>
          <a:graphic>
            <a:graphicData uri="http://schemas.openxmlformats.org/presentationml/2006/ole">
              <mc:AlternateContent xmlns:mc="http://schemas.openxmlformats.org/markup-compatibility/2006">
                <mc:Choice xmlns:v="urn:schemas-microsoft-com:vml" Requires="v">
                  <p:oleObj spid="_x0000_s29705" name="Equation" r:id="rId5" imgW="215713" imgH="241091" progId="Equation.DSMT4">
                    <p:embed/>
                  </p:oleObj>
                </mc:Choice>
                <mc:Fallback>
                  <p:oleObj name="Equation" r:id="rId5" imgW="215713" imgH="241091" progId="Equation.DSMT4">
                    <p:embed/>
                    <p:pic>
                      <p:nvPicPr>
                        <p:cNvPr id="12"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325" y="2141538"/>
                          <a:ext cx="539750"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13"/>
            <p:cNvSpPr txBox="1">
              <a:spLocks noChangeArrowheads="1"/>
            </p:cNvSpPr>
            <p:nvPr/>
          </p:nvSpPr>
          <p:spPr bwMode="auto">
            <a:xfrm>
              <a:off x="468313" y="1341438"/>
              <a:ext cx="12684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omic Sans MS" pitchFamily="1" charset="0"/>
                </a:defRPr>
              </a:lvl1pPr>
              <a:lvl2pPr marL="742950" indent="-285750">
                <a:defRPr sz="2400">
                  <a:solidFill>
                    <a:schemeClr val="tx1"/>
                  </a:solidFill>
                  <a:latin typeface="Comic Sans MS" pitchFamily="1" charset="0"/>
                </a:defRPr>
              </a:lvl2pPr>
              <a:lvl3pPr marL="1143000" indent="-228600">
                <a:defRPr sz="2400">
                  <a:solidFill>
                    <a:schemeClr val="tx1"/>
                  </a:solidFill>
                  <a:latin typeface="Comic Sans MS" pitchFamily="1" charset="0"/>
                </a:defRPr>
              </a:lvl3pPr>
              <a:lvl4pPr marL="1600200" indent="-228600">
                <a:defRPr sz="2400">
                  <a:solidFill>
                    <a:schemeClr val="tx1"/>
                  </a:solidFill>
                  <a:latin typeface="Comic Sans MS" pitchFamily="1" charset="0"/>
                </a:defRPr>
              </a:lvl4pPr>
              <a:lvl5pPr marL="2057400" indent="-228600">
                <a:defRPr sz="2400">
                  <a:solidFill>
                    <a:schemeClr val="tx1"/>
                  </a:solidFill>
                  <a:latin typeface="Comic Sans MS" pitchFamily="1" charset="0"/>
                </a:defRPr>
              </a:lvl5pPr>
              <a:lvl6pPr marL="2514600" indent="-228600" eaLnBrk="0" fontAlgn="base" hangingPunct="0">
                <a:spcBef>
                  <a:spcPct val="0"/>
                </a:spcBef>
                <a:spcAft>
                  <a:spcPct val="0"/>
                </a:spcAft>
                <a:defRPr sz="2400">
                  <a:solidFill>
                    <a:schemeClr val="tx1"/>
                  </a:solidFill>
                  <a:latin typeface="Comic Sans MS" pitchFamily="1" charset="0"/>
                </a:defRPr>
              </a:lvl6pPr>
              <a:lvl7pPr marL="2971800" indent="-228600" eaLnBrk="0" fontAlgn="base" hangingPunct="0">
                <a:spcBef>
                  <a:spcPct val="0"/>
                </a:spcBef>
                <a:spcAft>
                  <a:spcPct val="0"/>
                </a:spcAft>
                <a:defRPr sz="2400">
                  <a:solidFill>
                    <a:schemeClr val="tx1"/>
                  </a:solidFill>
                  <a:latin typeface="Comic Sans MS" pitchFamily="1" charset="0"/>
                </a:defRPr>
              </a:lvl7pPr>
              <a:lvl8pPr marL="3429000" indent="-228600" eaLnBrk="0" fontAlgn="base" hangingPunct="0">
                <a:spcBef>
                  <a:spcPct val="0"/>
                </a:spcBef>
                <a:spcAft>
                  <a:spcPct val="0"/>
                </a:spcAft>
                <a:defRPr sz="2400">
                  <a:solidFill>
                    <a:schemeClr val="tx1"/>
                  </a:solidFill>
                  <a:latin typeface="Comic Sans MS" pitchFamily="1" charset="0"/>
                </a:defRPr>
              </a:lvl8pPr>
              <a:lvl9pPr marL="3886200" indent="-228600" eaLnBrk="0" fontAlgn="base" hangingPunct="0">
                <a:spcBef>
                  <a:spcPct val="0"/>
                </a:spcBef>
                <a:spcAft>
                  <a:spcPct val="0"/>
                </a:spcAft>
                <a:defRPr sz="2400">
                  <a:solidFill>
                    <a:schemeClr val="tx1"/>
                  </a:solidFill>
                  <a:latin typeface="Comic Sans MS" pitchFamily="1" charset="0"/>
                </a:defRPr>
              </a:lvl9pPr>
            </a:lstStyle>
            <a:p>
              <a:pPr eaLnBrk="1" hangingPunct="1"/>
              <a:r>
                <a:rPr lang="fr-FR" sz="3200">
                  <a:latin typeface="Times New Roman" pitchFamily="18" charset="0"/>
                </a:rPr>
                <a:t>Mirror</a:t>
              </a:r>
            </a:p>
          </p:txBody>
        </p:sp>
        <p:sp>
          <p:nvSpPr>
            <p:cNvPr id="14" name="Text Box 14"/>
            <p:cNvSpPr txBox="1">
              <a:spLocks noChangeArrowheads="1"/>
            </p:cNvSpPr>
            <p:nvPr/>
          </p:nvSpPr>
          <p:spPr bwMode="auto">
            <a:xfrm>
              <a:off x="6757988" y="1349375"/>
              <a:ext cx="12684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omic Sans MS" pitchFamily="1" charset="0"/>
                </a:defRPr>
              </a:lvl1pPr>
              <a:lvl2pPr marL="742950" indent="-285750">
                <a:defRPr sz="2400">
                  <a:solidFill>
                    <a:schemeClr val="tx1"/>
                  </a:solidFill>
                  <a:latin typeface="Comic Sans MS" pitchFamily="1" charset="0"/>
                </a:defRPr>
              </a:lvl2pPr>
              <a:lvl3pPr marL="1143000" indent="-228600">
                <a:defRPr sz="2400">
                  <a:solidFill>
                    <a:schemeClr val="tx1"/>
                  </a:solidFill>
                  <a:latin typeface="Comic Sans MS" pitchFamily="1" charset="0"/>
                </a:defRPr>
              </a:lvl3pPr>
              <a:lvl4pPr marL="1600200" indent="-228600">
                <a:defRPr sz="2400">
                  <a:solidFill>
                    <a:schemeClr val="tx1"/>
                  </a:solidFill>
                  <a:latin typeface="Comic Sans MS" pitchFamily="1" charset="0"/>
                </a:defRPr>
              </a:lvl4pPr>
              <a:lvl5pPr marL="2057400" indent="-228600">
                <a:defRPr sz="2400">
                  <a:solidFill>
                    <a:schemeClr val="tx1"/>
                  </a:solidFill>
                  <a:latin typeface="Comic Sans MS" pitchFamily="1" charset="0"/>
                </a:defRPr>
              </a:lvl5pPr>
              <a:lvl6pPr marL="2514600" indent="-228600" eaLnBrk="0" fontAlgn="base" hangingPunct="0">
                <a:spcBef>
                  <a:spcPct val="0"/>
                </a:spcBef>
                <a:spcAft>
                  <a:spcPct val="0"/>
                </a:spcAft>
                <a:defRPr sz="2400">
                  <a:solidFill>
                    <a:schemeClr val="tx1"/>
                  </a:solidFill>
                  <a:latin typeface="Comic Sans MS" pitchFamily="1" charset="0"/>
                </a:defRPr>
              </a:lvl6pPr>
              <a:lvl7pPr marL="2971800" indent="-228600" eaLnBrk="0" fontAlgn="base" hangingPunct="0">
                <a:spcBef>
                  <a:spcPct val="0"/>
                </a:spcBef>
                <a:spcAft>
                  <a:spcPct val="0"/>
                </a:spcAft>
                <a:defRPr sz="2400">
                  <a:solidFill>
                    <a:schemeClr val="tx1"/>
                  </a:solidFill>
                  <a:latin typeface="Comic Sans MS" pitchFamily="1" charset="0"/>
                </a:defRPr>
              </a:lvl7pPr>
              <a:lvl8pPr marL="3429000" indent="-228600" eaLnBrk="0" fontAlgn="base" hangingPunct="0">
                <a:spcBef>
                  <a:spcPct val="0"/>
                </a:spcBef>
                <a:spcAft>
                  <a:spcPct val="0"/>
                </a:spcAft>
                <a:defRPr sz="2400">
                  <a:solidFill>
                    <a:schemeClr val="tx1"/>
                  </a:solidFill>
                  <a:latin typeface="Comic Sans MS" pitchFamily="1" charset="0"/>
                </a:defRPr>
              </a:lvl8pPr>
              <a:lvl9pPr marL="3886200" indent="-228600" eaLnBrk="0" fontAlgn="base" hangingPunct="0">
                <a:spcBef>
                  <a:spcPct val="0"/>
                </a:spcBef>
                <a:spcAft>
                  <a:spcPct val="0"/>
                </a:spcAft>
                <a:defRPr sz="2400">
                  <a:solidFill>
                    <a:schemeClr val="tx1"/>
                  </a:solidFill>
                  <a:latin typeface="Comic Sans MS" pitchFamily="1" charset="0"/>
                </a:defRPr>
              </a:lvl9pPr>
            </a:lstStyle>
            <a:p>
              <a:pPr eaLnBrk="1" hangingPunct="1"/>
              <a:r>
                <a:rPr lang="fr-FR" sz="3200">
                  <a:latin typeface="Times New Roman" pitchFamily="18" charset="0"/>
                </a:rPr>
                <a:t>Mirror</a:t>
              </a:r>
            </a:p>
          </p:txBody>
        </p:sp>
        <p:sp>
          <p:nvSpPr>
            <p:cNvPr id="15" name="Oval 15"/>
            <p:cNvSpPr>
              <a:spLocks noChangeArrowheads="1"/>
            </p:cNvSpPr>
            <p:nvPr/>
          </p:nvSpPr>
          <p:spPr bwMode="auto">
            <a:xfrm>
              <a:off x="4165600" y="3508375"/>
              <a:ext cx="304800" cy="304800"/>
            </a:xfrm>
            <a:prstGeom prst="ellipse">
              <a:avLst/>
            </a:prstGeom>
            <a:noFill/>
            <a:ln w="952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Times New Roman" pitchFamily="18" charset="0"/>
              </a:endParaRPr>
            </a:p>
          </p:txBody>
        </p:sp>
        <p:sp>
          <p:nvSpPr>
            <p:cNvPr id="16" name="Line 16"/>
            <p:cNvSpPr>
              <a:spLocks noChangeShapeType="1"/>
            </p:cNvSpPr>
            <p:nvPr/>
          </p:nvSpPr>
          <p:spPr bwMode="auto">
            <a:xfrm flipV="1">
              <a:off x="4310063" y="2500313"/>
              <a:ext cx="0" cy="9906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p:cNvSpPr>
              <a:spLocks/>
            </p:cNvSpPr>
            <p:nvPr/>
          </p:nvSpPr>
          <p:spPr bwMode="auto">
            <a:xfrm rot="10619233">
              <a:off x="3230563" y="2789238"/>
              <a:ext cx="914400" cy="304800"/>
            </a:xfrm>
            <a:custGeom>
              <a:avLst/>
              <a:gdLst>
                <a:gd name="T0" fmla="*/ 0 w 2640"/>
                <a:gd name="T1" fmla="*/ 301869 h 832"/>
                <a:gd name="T2" fmla="*/ 99753 w 2640"/>
                <a:gd name="T3" fmla="*/ 2931 h 832"/>
                <a:gd name="T4" fmla="*/ 232756 w 2640"/>
                <a:gd name="T5" fmla="*/ 284285 h 832"/>
                <a:gd name="T6" fmla="*/ 332509 w 2640"/>
                <a:gd name="T7" fmla="*/ 2931 h 832"/>
                <a:gd name="T8" fmla="*/ 432262 w 2640"/>
                <a:gd name="T9" fmla="*/ 284285 h 832"/>
                <a:gd name="T10" fmla="*/ 532015 w 2640"/>
                <a:gd name="T11" fmla="*/ 2931 h 832"/>
                <a:gd name="T12" fmla="*/ 615142 w 2640"/>
                <a:gd name="T13" fmla="*/ 284285 h 832"/>
                <a:gd name="T14" fmla="*/ 665018 w 2640"/>
                <a:gd name="T15" fmla="*/ 126023 h 832"/>
                <a:gd name="T16" fmla="*/ 864524 w 2640"/>
                <a:gd name="T17" fmla="*/ 108438 h 832"/>
                <a:gd name="T18" fmla="*/ 914400 w 2640"/>
                <a:gd name="T19" fmla="*/ 108438 h 8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0" h="832">
                  <a:moveTo>
                    <a:pt x="0" y="824"/>
                  </a:moveTo>
                  <a:cubicBezTo>
                    <a:pt x="88" y="420"/>
                    <a:pt x="176" y="16"/>
                    <a:pt x="288" y="8"/>
                  </a:cubicBezTo>
                  <a:cubicBezTo>
                    <a:pt x="400" y="0"/>
                    <a:pt x="560" y="776"/>
                    <a:pt x="672" y="776"/>
                  </a:cubicBezTo>
                  <a:cubicBezTo>
                    <a:pt x="784" y="776"/>
                    <a:pt x="864" y="8"/>
                    <a:pt x="960" y="8"/>
                  </a:cubicBezTo>
                  <a:cubicBezTo>
                    <a:pt x="1056" y="8"/>
                    <a:pt x="1152" y="776"/>
                    <a:pt x="1248" y="776"/>
                  </a:cubicBezTo>
                  <a:cubicBezTo>
                    <a:pt x="1344" y="776"/>
                    <a:pt x="1448" y="8"/>
                    <a:pt x="1536" y="8"/>
                  </a:cubicBezTo>
                  <a:cubicBezTo>
                    <a:pt x="1624" y="8"/>
                    <a:pt x="1712" y="720"/>
                    <a:pt x="1776" y="776"/>
                  </a:cubicBezTo>
                  <a:cubicBezTo>
                    <a:pt x="1840" y="832"/>
                    <a:pt x="1800" y="424"/>
                    <a:pt x="1920" y="344"/>
                  </a:cubicBezTo>
                  <a:cubicBezTo>
                    <a:pt x="2040" y="264"/>
                    <a:pt x="2376" y="304"/>
                    <a:pt x="2496" y="296"/>
                  </a:cubicBezTo>
                  <a:cubicBezTo>
                    <a:pt x="2616" y="288"/>
                    <a:pt x="2628" y="292"/>
                    <a:pt x="2640" y="296"/>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Text Box 19"/>
            <p:cNvSpPr txBox="1">
              <a:spLocks noChangeArrowheads="1"/>
            </p:cNvSpPr>
            <p:nvPr/>
          </p:nvSpPr>
          <p:spPr bwMode="auto">
            <a:xfrm>
              <a:off x="1060940" y="972255"/>
              <a:ext cx="64315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omic Sans MS" pitchFamily="1" charset="0"/>
                </a:defRPr>
              </a:lvl1pPr>
              <a:lvl2pPr marL="742950" indent="-285750">
                <a:defRPr sz="2400">
                  <a:solidFill>
                    <a:schemeClr val="tx1"/>
                  </a:solidFill>
                  <a:latin typeface="Comic Sans MS" pitchFamily="1" charset="0"/>
                </a:defRPr>
              </a:lvl2pPr>
              <a:lvl3pPr marL="1143000" indent="-228600">
                <a:defRPr sz="2400">
                  <a:solidFill>
                    <a:schemeClr val="tx1"/>
                  </a:solidFill>
                  <a:latin typeface="Comic Sans MS" pitchFamily="1" charset="0"/>
                </a:defRPr>
              </a:lvl3pPr>
              <a:lvl4pPr marL="1600200" indent="-228600">
                <a:defRPr sz="2400">
                  <a:solidFill>
                    <a:schemeClr val="tx1"/>
                  </a:solidFill>
                  <a:latin typeface="Comic Sans MS" pitchFamily="1" charset="0"/>
                </a:defRPr>
              </a:lvl4pPr>
              <a:lvl5pPr marL="2057400" indent="-228600">
                <a:defRPr sz="2400">
                  <a:solidFill>
                    <a:schemeClr val="tx1"/>
                  </a:solidFill>
                  <a:latin typeface="Comic Sans MS" pitchFamily="1" charset="0"/>
                </a:defRPr>
              </a:lvl5pPr>
              <a:lvl6pPr marL="2514600" indent="-228600" eaLnBrk="0" fontAlgn="base" hangingPunct="0">
                <a:spcBef>
                  <a:spcPct val="0"/>
                </a:spcBef>
                <a:spcAft>
                  <a:spcPct val="0"/>
                </a:spcAft>
                <a:defRPr sz="2400">
                  <a:solidFill>
                    <a:schemeClr val="tx1"/>
                  </a:solidFill>
                  <a:latin typeface="Comic Sans MS" pitchFamily="1" charset="0"/>
                </a:defRPr>
              </a:lvl6pPr>
              <a:lvl7pPr marL="2971800" indent="-228600" eaLnBrk="0" fontAlgn="base" hangingPunct="0">
                <a:spcBef>
                  <a:spcPct val="0"/>
                </a:spcBef>
                <a:spcAft>
                  <a:spcPct val="0"/>
                </a:spcAft>
                <a:defRPr sz="2400">
                  <a:solidFill>
                    <a:schemeClr val="tx1"/>
                  </a:solidFill>
                  <a:latin typeface="Comic Sans MS" pitchFamily="1" charset="0"/>
                </a:defRPr>
              </a:lvl7pPr>
              <a:lvl8pPr marL="3429000" indent="-228600" eaLnBrk="0" fontAlgn="base" hangingPunct="0">
                <a:spcBef>
                  <a:spcPct val="0"/>
                </a:spcBef>
                <a:spcAft>
                  <a:spcPct val="0"/>
                </a:spcAft>
                <a:defRPr sz="2400">
                  <a:solidFill>
                    <a:schemeClr val="tx1"/>
                  </a:solidFill>
                  <a:latin typeface="Comic Sans MS" pitchFamily="1" charset="0"/>
                </a:defRPr>
              </a:lvl8pPr>
              <a:lvl9pPr marL="3886200" indent="-228600" eaLnBrk="0" fontAlgn="base" hangingPunct="0">
                <a:spcBef>
                  <a:spcPct val="0"/>
                </a:spcBef>
                <a:spcAft>
                  <a:spcPct val="0"/>
                </a:spcAft>
                <a:defRPr sz="2400">
                  <a:solidFill>
                    <a:schemeClr val="tx1"/>
                  </a:solidFill>
                  <a:latin typeface="Comic Sans MS" pitchFamily="1" charset="0"/>
                </a:defRPr>
              </a:lvl9pPr>
            </a:lstStyle>
            <a:p>
              <a:pPr eaLnBrk="1" hangingPunct="1"/>
              <a:r>
                <a:rPr lang="fr-FR" sz="2000" dirty="0" err="1">
                  <a:solidFill>
                    <a:srgbClr val="FF0000"/>
                  </a:solidFill>
                </a:rPr>
                <a:t>Spontaneous</a:t>
              </a:r>
              <a:r>
                <a:rPr lang="fr-FR" sz="2000" dirty="0">
                  <a:solidFill>
                    <a:srgbClr val="FF0000"/>
                  </a:solidFill>
                </a:rPr>
                <a:t> </a:t>
              </a:r>
              <a:r>
                <a:rPr lang="fr-FR" sz="2000" dirty="0" smtClean="0">
                  <a:solidFill>
                    <a:srgbClr val="FF0000"/>
                  </a:solidFill>
                </a:rPr>
                <a:t>émission (production of chance photon)</a:t>
              </a:r>
              <a:endParaRPr lang="fr-FR" sz="2000" dirty="0">
                <a:solidFill>
                  <a:srgbClr val="FF0000"/>
                </a:solidFill>
              </a:endParaRPr>
            </a:p>
          </p:txBody>
        </p:sp>
      </p:grpSp>
      <p:sp>
        <p:nvSpPr>
          <p:cNvPr id="46" name="Oval 6"/>
          <p:cNvSpPr>
            <a:spLocks noChangeArrowheads="1"/>
          </p:cNvSpPr>
          <p:nvPr/>
        </p:nvSpPr>
        <p:spPr bwMode="auto">
          <a:xfrm>
            <a:off x="2286000" y="2438400"/>
            <a:ext cx="76200" cy="152400"/>
          </a:xfrm>
          <a:prstGeom prst="ellipse">
            <a:avLst/>
          </a:prstGeom>
          <a:solidFill>
            <a:srgbClr val="FFFFFF"/>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 name="Group 50"/>
          <p:cNvGrpSpPr/>
          <p:nvPr/>
        </p:nvGrpSpPr>
        <p:grpSpPr>
          <a:xfrm>
            <a:off x="3371447" y="3361531"/>
            <a:ext cx="1905000" cy="3276600"/>
            <a:chOff x="1219200" y="2133600"/>
            <a:chExt cx="1905000" cy="3276600"/>
          </a:xfrm>
        </p:grpSpPr>
        <p:sp>
          <p:nvSpPr>
            <p:cNvPr id="42" name="Rectangle 4"/>
            <p:cNvSpPr>
              <a:spLocks noChangeArrowheads="1"/>
            </p:cNvSpPr>
            <p:nvPr/>
          </p:nvSpPr>
          <p:spPr bwMode="auto">
            <a:xfrm>
              <a:off x="1219200" y="3200400"/>
              <a:ext cx="1866900" cy="533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Rectangle 5"/>
            <p:cNvSpPr>
              <a:spLocks noChangeArrowheads="1"/>
            </p:cNvSpPr>
            <p:nvPr/>
          </p:nvSpPr>
          <p:spPr bwMode="auto">
            <a:xfrm>
              <a:off x="1219200" y="4876800"/>
              <a:ext cx="1866900" cy="533400"/>
            </a:xfrm>
            <a:prstGeom prst="rect">
              <a:avLst/>
            </a:prstGeom>
            <a:solidFill>
              <a:srgbClr val="FECAD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7"/>
            <p:cNvSpPr>
              <a:spLocks noChangeShapeType="1"/>
            </p:cNvSpPr>
            <p:nvPr/>
          </p:nvSpPr>
          <p:spPr bwMode="auto">
            <a:xfrm flipV="1">
              <a:off x="2514600" y="2667000"/>
              <a:ext cx="0" cy="22098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Rectangle 12"/>
            <p:cNvSpPr>
              <a:spLocks noChangeArrowheads="1"/>
            </p:cNvSpPr>
            <p:nvPr/>
          </p:nvSpPr>
          <p:spPr bwMode="auto">
            <a:xfrm>
              <a:off x="1219200" y="2133600"/>
              <a:ext cx="1866900" cy="533400"/>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13"/>
            <p:cNvSpPr>
              <a:spLocks noChangeArrowheads="1"/>
            </p:cNvSpPr>
            <p:nvPr/>
          </p:nvSpPr>
          <p:spPr bwMode="auto">
            <a:xfrm>
              <a:off x="3048000" y="2438400"/>
              <a:ext cx="76200" cy="152400"/>
            </a:xfrm>
            <a:prstGeom prst="ellipse">
              <a:avLst/>
            </a:prstGeom>
            <a:solidFill>
              <a:srgbClr val="FFFFFF"/>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14"/>
            <p:cNvSpPr>
              <a:spLocks noChangeArrowheads="1"/>
            </p:cNvSpPr>
            <p:nvPr/>
          </p:nvSpPr>
          <p:spPr bwMode="auto">
            <a:xfrm>
              <a:off x="2590800" y="2438400"/>
              <a:ext cx="76200" cy="152400"/>
            </a:xfrm>
            <a:prstGeom prst="ellipse">
              <a:avLst/>
            </a:prstGeom>
            <a:solidFill>
              <a:srgbClr val="FFFFFF"/>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5"/>
            <p:cNvSpPr>
              <a:spLocks noChangeShapeType="1"/>
            </p:cNvSpPr>
            <p:nvPr/>
          </p:nvSpPr>
          <p:spPr bwMode="auto">
            <a:xfrm flipV="1">
              <a:off x="3124200" y="2590800"/>
              <a:ext cx="0" cy="533400"/>
            </a:xfrm>
            <a:prstGeom prst="line">
              <a:avLst/>
            </a:prstGeom>
            <a:noFill/>
            <a:ln w="762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16"/>
            <p:cNvSpPr>
              <a:spLocks noChangeShapeType="1"/>
            </p:cNvSpPr>
            <p:nvPr/>
          </p:nvSpPr>
          <p:spPr bwMode="auto">
            <a:xfrm flipH="1" flipV="1">
              <a:off x="3048000" y="3276600"/>
              <a:ext cx="0" cy="1676400"/>
            </a:xfrm>
            <a:prstGeom prst="line">
              <a:avLst/>
            </a:prstGeom>
            <a:noFill/>
            <a:ln w="76200">
              <a:solidFill>
                <a:srgbClr val="FA3C7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576933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685800" y="1752600"/>
            <a:ext cx="7532687" cy="3138488"/>
            <a:chOff x="493713" y="1060450"/>
            <a:chExt cx="7532687" cy="3138488"/>
          </a:xfrm>
        </p:grpSpPr>
        <p:sp>
          <p:nvSpPr>
            <p:cNvPr id="2" name="Line 2"/>
            <p:cNvSpPr>
              <a:spLocks noChangeShapeType="1"/>
            </p:cNvSpPr>
            <p:nvPr/>
          </p:nvSpPr>
          <p:spPr bwMode="auto">
            <a:xfrm>
              <a:off x="923925" y="1989138"/>
              <a:ext cx="0" cy="22098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Line 3"/>
            <p:cNvSpPr>
              <a:spLocks noChangeShapeType="1"/>
            </p:cNvSpPr>
            <p:nvPr/>
          </p:nvSpPr>
          <p:spPr bwMode="auto">
            <a:xfrm>
              <a:off x="7019925" y="1989138"/>
              <a:ext cx="0" cy="22098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Line 4"/>
            <p:cNvSpPr>
              <a:spLocks noChangeShapeType="1"/>
            </p:cNvSpPr>
            <p:nvPr/>
          </p:nvSpPr>
          <p:spPr bwMode="auto">
            <a:xfrm>
              <a:off x="2828925" y="2370138"/>
              <a:ext cx="1828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5"/>
            <p:cNvSpPr>
              <a:spLocks noChangeShapeType="1"/>
            </p:cNvSpPr>
            <p:nvPr/>
          </p:nvSpPr>
          <p:spPr bwMode="auto">
            <a:xfrm>
              <a:off x="2828925" y="3741738"/>
              <a:ext cx="1828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6"/>
            <p:cNvGrpSpPr>
              <a:grpSpLocks/>
            </p:cNvGrpSpPr>
            <p:nvPr/>
          </p:nvGrpSpPr>
          <p:grpSpPr bwMode="auto">
            <a:xfrm>
              <a:off x="2981325" y="2217738"/>
              <a:ext cx="1447800" cy="304800"/>
              <a:chOff x="1680" y="2256"/>
              <a:chExt cx="912" cy="192"/>
            </a:xfrm>
          </p:grpSpPr>
          <p:sp>
            <p:nvSpPr>
              <p:cNvPr id="7" name="Oval 7"/>
              <p:cNvSpPr>
                <a:spLocks noChangeArrowheads="1"/>
              </p:cNvSpPr>
              <p:nvPr/>
            </p:nvSpPr>
            <p:spPr bwMode="auto">
              <a:xfrm>
                <a:off x="2160" y="225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Times New Roman" pitchFamily="18" charset="0"/>
                </a:endParaRPr>
              </a:p>
            </p:txBody>
          </p:sp>
          <p:sp>
            <p:nvSpPr>
              <p:cNvPr id="8" name="Oval 8"/>
              <p:cNvSpPr>
                <a:spLocks noChangeArrowheads="1"/>
              </p:cNvSpPr>
              <p:nvPr/>
            </p:nvSpPr>
            <p:spPr bwMode="auto">
              <a:xfrm>
                <a:off x="1920" y="225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Times New Roman" pitchFamily="18" charset="0"/>
                </a:endParaRPr>
              </a:p>
            </p:txBody>
          </p:sp>
          <p:sp>
            <p:nvSpPr>
              <p:cNvPr id="9" name="Oval 9"/>
              <p:cNvSpPr>
                <a:spLocks noChangeArrowheads="1"/>
              </p:cNvSpPr>
              <p:nvPr/>
            </p:nvSpPr>
            <p:spPr bwMode="auto">
              <a:xfrm>
                <a:off x="2400" y="225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Times New Roman" pitchFamily="18" charset="0"/>
                </a:endParaRPr>
              </a:p>
            </p:txBody>
          </p:sp>
          <p:sp>
            <p:nvSpPr>
              <p:cNvPr id="10" name="Oval 10"/>
              <p:cNvSpPr>
                <a:spLocks noChangeArrowheads="1"/>
              </p:cNvSpPr>
              <p:nvPr/>
            </p:nvSpPr>
            <p:spPr bwMode="auto">
              <a:xfrm>
                <a:off x="1680" y="225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Times New Roman" pitchFamily="18" charset="0"/>
                </a:endParaRPr>
              </a:p>
            </p:txBody>
          </p:sp>
        </p:grpSp>
        <p:graphicFrame>
          <p:nvGraphicFramePr>
            <p:cNvPr id="11" name="Object 11"/>
            <p:cNvGraphicFramePr>
              <a:graphicFrameLocks noChangeAspect="1"/>
            </p:cNvGraphicFramePr>
            <p:nvPr>
              <p:extLst/>
            </p:nvPr>
          </p:nvGraphicFramePr>
          <p:xfrm>
            <a:off x="2219325" y="3436938"/>
            <a:ext cx="444500" cy="571500"/>
          </p:xfrm>
          <a:graphic>
            <a:graphicData uri="http://schemas.openxmlformats.org/presentationml/2006/ole">
              <mc:AlternateContent xmlns:mc="http://schemas.openxmlformats.org/markup-compatibility/2006">
                <mc:Choice xmlns:v="urn:schemas-microsoft-com:vml" Requires="v">
                  <p:oleObj spid="_x0000_s30728" name="Equation" r:id="rId3" imgW="177646" imgH="228402" progId="Equation.DSMT4">
                    <p:embed/>
                  </p:oleObj>
                </mc:Choice>
                <mc:Fallback>
                  <p:oleObj name="Equation" r:id="rId3" imgW="177646" imgH="228402" progId="Equation.DSMT4">
                    <p:embed/>
                    <p:pic>
                      <p:nvPicPr>
                        <p:cNvPr id="11"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9325" y="3436938"/>
                          <a:ext cx="4445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2"/>
            <p:cNvGraphicFramePr>
              <a:graphicFrameLocks noChangeAspect="1"/>
            </p:cNvGraphicFramePr>
            <p:nvPr>
              <p:extLst/>
            </p:nvPr>
          </p:nvGraphicFramePr>
          <p:xfrm>
            <a:off x="2219325" y="2141538"/>
            <a:ext cx="539750" cy="603250"/>
          </p:xfrm>
          <a:graphic>
            <a:graphicData uri="http://schemas.openxmlformats.org/presentationml/2006/ole">
              <mc:AlternateContent xmlns:mc="http://schemas.openxmlformats.org/markup-compatibility/2006">
                <mc:Choice xmlns:v="urn:schemas-microsoft-com:vml" Requires="v">
                  <p:oleObj spid="_x0000_s30729" name="Equation" r:id="rId5" imgW="215713" imgH="241091" progId="Equation.DSMT4">
                    <p:embed/>
                  </p:oleObj>
                </mc:Choice>
                <mc:Fallback>
                  <p:oleObj name="Equation" r:id="rId5" imgW="215713" imgH="241091" progId="Equation.DSMT4">
                    <p:embed/>
                    <p:pic>
                      <p:nvPicPr>
                        <p:cNvPr id="12"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325" y="2141538"/>
                          <a:ext cx="539750"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13"/>
            <p:cNvSpPr txBox="1">
              <a:spLocks noChangeArrowheads="1"/>
            </p:cNvSpPr>
            <p:nvPr/>
          </p:nvSpPr>
          <p:spPr bwMode="auto">
            <a:xfrm>
              <a:off x="6757988" y="1349375"/>
              <a:ext cx="12684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omic Sans MS" pitchFamily="1" charset="0"/>
                </a:defRPr>
              </a:lvl1pPr>
              <a:lvl2pPr marL="742950" indent="-285750">
                <a:defRPr sz="2400">
                  <a:solidFill>
                    <a:schemeClr val="tx1"/>
                  </a:solidFill>
                  <a:latin typeface="Comic Sans MS" pitchFamily="1" charset="0"/>
                </a:defRPr>
              </a:lvl2pPr>
              <a:lvl3pPr marL="1143000" indent="-228600">
                <a:defRPr sz="2400">
                  <a:solidFill>
                    <a:schemeClr val="tx1"/>
                  </a:solidFill>
                  <a:latin typeface="Comic Sans MS" pitchFamily="1" charset="0"/>
                </a:defRPr>
              </a:lvl3pPr>
              <a:lvl4pPr marL="1600200" indent="-228600">
                <a:defRPr sz="2400">
                  <a:solidFill>
                    <a:schemeClr val="tx1"/>
                  </a:solidFill>
                  <a:latin typeface="Comic Sans MS" pitchFamily="1" charset="0"/>
                </a:defRPr>
              </a:lvl4pPr>
              <a:lvl5pPr marL="2057400" indent="-228600">
                <a:defRPr sz="2400">
                  <a:solidFill>
                    <a:schemeClr val="tx1"/>
                  </a:solidFill>
                  <a:latin typeface="Comic Sans MS" pitchFamily="1" charset="0"/>
                </a:defRPr>
              </a:lvl5pPr>
              <a:lvl6pPr marL="2514600" indent="-228600" eaLnBrk="0" fontAlgn="base" hangingPunct="0">
                <a:spcBef>
                  <a:spcPct val="0"/>
                </a:spcBef>
                <a:spcAft>
                  <a:spcPct val="0"/>
                </a:spcAft>
                <a:defRPr sz="2400">
                  <a:solidFill>
                    <a:schemeClr val="tx1"/>
                  </a:solidFill>
                  <a:latin typeface="Comic Sans MS" pitchFamily="1" charset="0"/>
                </a:defRPr>
              </a:lvl6pPr>
              <a:lvl7pPr marL="2971800" indent="-228600" eaLnBrk="0" fontAlgn="base" hangingPunct="0">
                <a:spcBef>
                  <a:spcPct val="0"/>
                </a:spcBef>
                <a:spcAft>
                  <a:spcPct val="0"/>
                </a:spcAft>
                <a:defRPr sz="2400">
                  <a:solidFill>
                    <a:schemeClr val="tx1"/>
                  </a:solidFill>
                  <a:latin typeface="Comic Sans MS" pitchFamily="1" charset="0"/>
                </a:defRPr>
              </a:lvl7pPr>
              <a:lvl8pPr marL="3429000" indent="-228600" eaLnBrk="0" fontAlgn="base" hangingPunct="0">
                <a:spcBef>
                  <a:spcPct val="0"/>
                </a:spcBef>
                <a:spcAft>
                  <a:spcPct val="0"/>
                </a:spcAft>
                <a:defRPr sz="2400">
                  <a:solidFill>
                    <a:schemeClr val="tx1"/>
                  </a:solidFill>
                  <a:latin typeface="Comic Sans MS" pitchFamily="1" charset="0"/>
                </a:defRPr>
              </a:lvl8pPr>
              <a:lvl9pPr marL="3886200" indent="-228600" eaLnBrk="0" fontAlgn="base" hangingPunct="0">
                <a:spcBef>
                  <a:spcPct val="0"/>
                </a:spcBef>
                <a:spcAft>
                  <a:spcPct val="0"/>
                </a:spcAft>
                <a:defRPr sz="2400">
                  <a:solidFill>
                    <a:schemeClr val="tx1"/>
                  </a:solidFill>
                  <a:latin typeface="Comic Sans MS" pitchFamily="1" charset="0"/>
                </a:defRPr>
              </a:lvl9pPr>
            </a:lstStyle>
            <a:p>
              <a:pPr eaLnBrk="1" hangingPunct="1"/>
              <a:r>
                <a:rPr lang="fr-FR" sz="3200">
                  <a:latin typeface="Times New Roman" pitchFamily="18" charset="0"/>
                </a:rPr>
                <a:t>Mirror</a:t>
              </a:r>
            </a:p>
          </p:txBody>
        </p:sp>
        <p:sp>
          <p:nvSpPr>
            <p:cNvPr id="14" name="Oval 14"/>
            <p:cNvSpPr>
              <a:spLocks noChangeArrowheads="1"/>
            </p:cNvSpPr>
            <p:nvPr/>
          </p:nvSpPr>
          <p:spPr bwMode="auto">
            <a:xfrm>
              <a:off x="2941638" y="3581400"/>
              <a:ext cx="304800" cy="304800"/>
            </a:xfrm>
            <a:prstGeom prst="ellipse">
              <a:avLst/>
            </a:prstGeom>
            <a:noFill/>
            <a:ln w="952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Times New Roman" pitchFamily="18" charset="0"/>
              </a:endParaRPr>
            </a:p>
          </p:txBody>
        </p:sp>
        <p:sp>
          <p:nvSpPr>
            <p:cNvPr id="15" name="Line 15"/>
            <p:cNvSpPr>
              <a:spLocks noChangeShapeType="1"/>
            </p:cNvSpPr>
            <p:nvPr/>
          </p:nvSpPr>
          <p:spPr bwMode="auto">
            <a:xfrm flipV="1">
              <a:off x="3086100" y="2573338"/>
              <a:ext cx="0" cy="9906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p:cNvSpPr>
              <a:spLocks/>
            </p:cNvSpPr>
            <p:nvPr/>
          </p:nvSpPr>
          <p:spPr bwMode="auto">
            <a:xfrm rot="10619233">
              <a:off x="1862138" y="2716213"/>
              <a:ext cx="914400" cy="304800"/>
            </a:xfrm>
            <a:custGeom>
              <a:avLst/>
              <a:gdLst>
                <a:gd name="T0" fmla="*/ 0 w 2640"/>
                <a:gd name="T1" fmla="*/ 301869 h 832"/>
                <a:gd name="T2" fmla="*/ 99753 w 2640"/>
                <a:gd name="T3" fmla="*/ 2931 h 832"/>
                <a:gd name="T4" fmla="*/ 232756 w 2640"/>
                <a:gd name="T5" fmla="*/ 284285 h 832"/>
                <a:gd name="T6" fmla="*/ 332509 w 2640"/>
                <a:gd name="T7" fmla="*/ 2931 h 832"/>
                <a:gd name="T8" fmla="*/ 432262 w 2640"/>
                <a:gd name="T9" fmla="*/ 284285 h 832"/>
                <a:gd name="T10" fmla="*/ 532015 w 2640"/>
                <a:gd name="T11" fmla="*/ 2931 h 832"/>
                <a:gd name="T12" fmla="*/ 615142 w 2640"/>
                <a:gd name="T13" fmla="*/ 284285 h 832"/>
                <a:gd name="T14" fmla="*/ 665018 w 2640"/>
                <a:gd name="T15" fmla="*/ 126023 h 832"/>
                <a:gd name="T16" fmla="*/ 864524 w 2640"/>
                <a:gd name="T17" fmla="*/ 108438 h 832"/>
                <a:gd name="T18" fmla="*/ 914400 w 2640"/>
                <a:gd name="T19" fmla="*/ 108438 h 8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0" h="832">
                  <a:moveTo>
                    <a:pt x="0" y="824"/>
                  </a:moveTo>
                  <a:cubicBezTo>
                    <a:pt x="88" y="420"/>
                    <a:pt x="176" y="16"/>
                    <a:pt x="288" y="8"/>
                  </a:cubicBezTo>
                  <a:cubicBezTo>
                    <a:pt x="400" y="0"/>
                    <a:pt x="560" y="776"/>
                    <a:pt x="672" y="776"/>
                  </a:cubicBezTo>
                  <a:cubicBezTo>
                    <a:pt x="784" y="776"/>
                    <a:pt x="864" y="8"/>
                    <a:pt x="960" y="8"/>
                  </a:cubicBezTo>
                  <a:cubicBezTo>
                    <a:pt x="1056" y="8"/>
                    <a:pt x="1152" y="776"/>
                    <a:pt x="1248" y="776"/>
                  </a:cubicBezTo>
                  <a:cubicBezTo>
                    <a:pt x="1344" y="776"/>
                    <a:pt x="1448" y="8"/>
                    <a:pt x="1536" y="8"/>
                  </a:cubicBezTo>
                  <a:cubicBezTo>
                    <a:pt x="1624" y="8"/>
                    <a:pt x="1712" y="720"/>
                    <a:pt x="1776" y="776"/>
                  </a:cubicBezTo>
                  <a:cubicBezTo>
                    <a:pt x="1840" y="832"/>
                    <a:pt x="1800" y="424"/>
                    <a:pt x="1920" y="344"/>
                  </a:cubicBezTo>
                  <a:cubicBezTo>
                    <a:pt x="2040" y="264"/>
                    <a:pt x="2376" y="304"/>
                    <a:pt x="2496" y="296"/>
                  </a:cubicBezTo>
                  <a:cubicBezTo>
                    <a:pt x="2616" y="288"/>
                    <a:pt x="2628" y="292"/>
                    <a:pt x="2640" y="296"/>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p:cNvSpPr>
              <a:spLocks/>
            </p:cNvSpPr>
            <p:nvPr/>
          </p:nvSpPr>
          <p:spPr bwMode="auto">
            <a:xfrm rot="10619233">
              <a:off x="1862138" y="3149600"/>
              <a:ext cx="914400" cy="304800"/>
            </a:xfrm>
            <a:custGeom>
              <a:avLst/>
              <a:gdLst>
                <a:gd name="T0" fmla="*/ 0 w 2640"/>
                <a:gd name="T1" fmla="*/ 301869 h 832"/>
                <a:gd name="T2" fmla="*/ 99753 w 2640"/>
                <a:gd name="T3" fmla="*/ 2931 h 832"/>
                <a:gd name="T4" fmla="*/ 232756 w 2640"/>
                <a:gd name="T5" fmla="*/ 284285 h 832"/>
                <a:gd name="T6" fmla="*/ 332509 w 2640"/>
                <a:gd name="T7" fmla="*/ 2931 h 832"/>
                <a:gd name="T8" fmla="*/ 432262 w 2640"/>
                <a:gd name="T9" fmla="*/ 284285 h 832"/>
                <a:gd name="T10" fmla="*/ 532015 w 2640"/>
                <a:gd name="T11" fmla="*/ 2931 h 832"/>
                <a:gd name="T12" fmla="*/ 615142 w 2640"/>
                <a:gd name="T13" fmla="*/ 284285 h 832"/>
                <a:gd name="T14" fmla="*/ 665018 w 2640"/>
                <a:gd name="T15" fmla="*/ 126023 h 832"/>
                <a:gd name="T16" fmla="*/ 864524 w 2640"/>
                <a:gd name="T17" fmla="*/ 108438 h 832"/>
                <a:gd name="T18" fmla="*/ 914400 w 2640"/>
                <a:gd name="T19" fmla="*/ 108438 h 8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0" h="832">
                  <a:moveTo>
                    <a:pt x="0" y="824"/>
                  </a:moveTo>
                  <a:cubicBezTo>
                    <a:pt x="88" y="420"/>
                    <a:pt x="176" y="16"/>
                    <a:pt x="288" y="8"/>
                  </a:cubicBezTo>
                  <a:cubicBezTo>
                    <a:pt x="400" y="0"/>
                    <a:pt x="560" y="776"/>
                    <a:pt x="672" y="776"/>
                  </a:cubicBezTo>
                  <a:cubicBezTo>
                    <a:pt x="784" y="776"/>
                    <a:pt x="864" y="8"/>
                    <a:pt x="960" y="8"/>
                  </a:cubicBezTo>
                  <a:cubicBezTo>
                    <a:pt x="1056" y="8"/>
                    <a:pt x="1152" y="776"/>
                    <a:pt x="1248" y="776"/>
                  </a:cubicBezTo>
                  <a:cubicBezTo>
                    <a:pt x="1344" y="776"/>
                    <a:pt x="1448" y="8"/>
                    <a:pt x="1536" y="8"/>
                  </a:cubicBezTo>
                  <a:cubicBezTo>
                    <a:pt x="1624" y="8"/>
                    <a:pt x="1712" y="720"/>
                    <a:pt x="1776" y="776"/>
                  </a:cubicBezTo>
                  <a:cubicBezTo>
                    <a:pt x="1840" y="832"/>
                    <a:pt x="1800" y="424"/>
                    <a:pt x="1920" y="344"/>
                  </a:cubicBezTo>
                  <a:cubicBezTo>
                    <a:pt x="2040" y="264"/>
                    <a:pt x="2376" y="304"/>
                    <a:pt x="2496" y="296"/>
                  </a:cubicBezTo>
                  <a:cubicBezTo>
                    <a:pt x="2616" y="288"/>
                    <a:pt x="2628" y="292"/>
                    <a:pt x="2640" y="296"/>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Text Box 18"/>
            <p:cNvSpPr txBox="1">
              <a:spLocks noChangeArrowheads="1"/>
            </p:cNvSpPr>
            <p:nvPr/>
          </p:nvSpPr>
          <p:spPr bwMode="auto">
            <a:xfrm>
              <a:off x="493713" y="1349375"/>
              <a:ext cx="12684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omic Sans MS" pitchFamily="1" charset="0"/>
                </a:defRPr>
              </a:lvl1pPr>
              <a:lvl2pPr marL="742950" indent="-285750">
                <a:defRPr sz="2400">
                  <a:solidFill>
                    <a:schemeClr val="tx1"/>
                  </a:solidFill>
                  <a:latin typeface="Comic Sans MS" pitchFamily="1" charset="0"/>
                </a:defRPr>
              </a:lvl2pPr>
              <a:lvl3pPr marL="1143000" indent="-228600">
                <a:defRPr sz="2400">
                  <a:solidFill>
                    <a:schemeClr val="tx1"/>
                  </a:solidFill>
                  <a:latin typeface="Comic Sans MS" pitchFamily="1" charset="0"/>
                </a:defRPr>
              </a:lvl3pPr>
              <a:lvl4pPr marL="1600200" indent="-228600">
                <a:defRPr sz="2400">
                  <a:solidFill>
                    <a:schemeClr val="tx1"/>
                  </a:solidFill>
                  <a:latin typeface="Comic Sans MS" pitchFamily="1" charset="0"/>
                </a:defRPr>
              </a:lvl4pPr>
              <a:lvl5pPr marL="2057400" indent="-228600">
                <a:defRPr sz="2400">
                  <a:solidFill>
                    <a:schemeClr val="tx1"/>
                  </a:solidFill>
                  <a:latin typeface="Comic Sans MS" pitchFamily="1" charset="0"/>
                </a:defRPr>
              </a:lvl5pPr>
              <a:lvl6pPr marL="2514600" indent="-228600" eaLnBrk="0" fontAlgn="base" hangingPunct="0">
                <a:spcBef>
                  <a:spcPct val="0"/>
                </a:spcBef>
                <a:spcAft>
                  <a:spcPct val="0"/>
                </a:spcAft>
                <a:defRPr sz="2400">
                  <a:solidFill>
                    <a:schemeClr val="tx1"/>
                  </a:solidFill>
                  <a:latin typeface="Comic Sans MS" pitchFamily="1" charset="0"/>
                </a:defRPr>
              </a:lvl6pPr>
              <a:lvl7pPr marL="2971800" indent="-228600" eaLnBrk="0" fontAlgn="base" hangingPunct="0">
                <a:spcBef>
                  <a:spcPct val="0"/>
                </a:spcBef>
                <a:spcAft>
                  <a:spcPct val="0"/>
                </a:spcAft>
                <a:defRPr sz="2400">
                  <a:solidFill>
                    <a:schemeClr val="tx1"/>
                  </a:solidFill>
                  <a:latin typeface="Comic Sans MS" pitchFamily="1" charset="0"/>
                </a:defRPr>
              </a:lvl7pPr>
              <a:lvl8pPr marL="3429000" indent="-228600" eaLnBrk="0" fontAlgn="base" hangingPunct="0">
                <a:spcBef>
                  <a:spcPct val="0"/>
                </a:spcBef>
                <a:spcAft>
                  <a:spcPct val="0"/>
                </a:spcAft>
                <a:defRPr sz="2400">
                  <a:solidFill>
                    <a:schemeClr val="tx1"/>
                  </a:solidFill>
                  <a:latin typeface="Comic Sans MS" pitchFamily="1" charset="0"/>
                </a:defRPr>
              </a:lvl8pPr>
              <a:lvl9pPr marL="3886200" indent="-228600" eaLnBrk="0" fontAlgn="base" hangingPunct="0">
                <a:spcBef>
                  <a:spcPct val="0"/>
                </a:spcBef>
                <a:spcAft>
                  <a:spcPct val="0"/>
                </a:spcAft>
                <a:defRPr sz="2400">
                  <a:solidFill>
                    <a:schemeClr val="tx1"/>
                  </a:solidFill>
                  <a:latin typeface="Comic Sans MS" pitchFamily="1" charset="0"/>
                </a:defRPr>
              </a:lvl9pPr>
            </a:lstStyle>
            <a:p>
              <a:pPr eaLnBrk="1" hangingPunct="1"/>
              <a:r>
                <a:rPr lang="fr-FR" sz="3200">
                  <a:latin typeface="Times New Roman" pitchFamily="18" charset="0"/>
                </a:rPr>
                <a:t>Mirror</a:t>
              </a:r>
            </a:p>
          </p:txBody>
        </p:sp>
        <p:sp>
          <p:nvSpPr>
            <p:cNvPr id="19" name="Text Box 19"/>
            <p:cNvSpPr txBox="1">
              <a:spLocks noChangeArrowheads="1"/>
            </p:cNvSpPr>
            <p:nvPr/>
          </p:nvSpPr>
          <p:spPr bwMode="auto">
            <a:xfrm>
              <a:off x="2222500" y="1060450"/>
              <a:ext cx="39798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omic Sans MS" pitchFamily="1" charset="0"/>
                </a:defRPr>
              </a:lvl1pPr>
              <a:lvl2pPr marL="742950" indent="-285750">
                <a:defRPr sz="2400">
                  <a:solidFill>
                    <a:schemeClr val="tx1"/>
                  </a:solidFill>
                  <a:latin typeface="Comic Sans MS" pitchFamily="1" charset="0"/>
                </a:defRPr>
              </a:lvl2pPr>
              <a:lvl3pPr marL="1143000" indent="-228600">
                <a:defRPr sz="2400">
                  <a:solidFill>
                    <a:schemeClr val="tx1"/>
                  </a:solidFill>
                  <a:latin typeface="Comic Sans MS" pitchFamily="1" charset="0"/>
                </a:defRPr>
              </a:lvl3pPr>
              <a:lvl4pPr marL="1600200" indent="-228600">
                <a:defRPr sz="2400">
                  <a:solidFill>
                    <a:schemeClr val="tx1"/>
                  </a:solidFill>
                  <a:latin typeface="Comic Sans MS" pitchFamily="1" charset="0"/>
                </a:defRPr>
              </a:lvl4pPr>
              <a:lvl5pPr marL="2057400" indent="-228600">
                <a:defRPr sz="2400">
                  <a:solidFill>
                    <a:schemeClr val="tx1"/>
                  </a:solidFill>
                  <a:latin typeface="Comic Sans MS" pitchFamily="1" charset="0"/>
                </a:defRPr>
              </a:lvl5pPr>
              <a:lvl6pPr marL="2514600" indent="-228600" eaLnBrk="0" fontAlgn="base" hangingPunct="0">
                <a:spcBef>
                  <a:spcPct val="0"/>
                </a:spcBef>
                <a:spcAft>
                  <a:spcPct val="0"/>
                </a:spcAft>
                <a:defRPr sz="2400">
                  <a:solidFill>
                    <a:schemeClr val="tx1"/>
                  </a:solidFill>
                  <a:latin typeface="Comic Sans MS" pitchFamily="1" charset="0"/>
                </a:defRPr>
              </a:lvl6pPr>
              <a:lvl7pPr marL="2971800" indent="-228600" eaLnBrk="0" fontAlgn="base" hangingPunct="0">
                <a:spcBef>
                  <a:spcPct val="0"/>
                </a:spcBef>
                <a:spcAft>
                  <a:spcPct val="0"/>
                </a:spcAft>
                <a:defRPr sz="2400">
                  <a:solidFill>
                    <a:schemeClr val="tx1"/>
                  </a:solidFill>
                  <a:latin typeface="Comic Sans MS" pitchFamily="1" charset="0"/>
                </a:defRPr>
              </a:lvl7pPr>
              <a:lvl8pPr marL="3429000" indent="-228600" eaLnBrk="0" fontAlgn="base" hangingPunct="0">
                <a:spcBef>
                  <a:spcPct val="0"/>
                </a:spcBef>
                <a:spcAft>
                  <a:spcPct val="0"/>
                </a:spcAft>
                <a:defRPr sz="2400">
                  <a:solidFill>
                    <a:schemeClr val="tx1"/>
                  </a:solidFill>
                  <a:latin typeface="Comic Sans MS" pitchFamily="1" charset="0"/>
                </a:defRPr>
              </a:lvl8pPr>
              <a:lvl9pPr marL="3886200" indent="-228600" eaLnBrk="0" fontAlgn="base" hangingPunct="0">
                <a:spcBef>
                  <a:spcPct val="0"/>
                </a:spcBef>
                <a:spcAft>
                  <a:spcPct val="0"/>
                </a:spcAft>
                <a:defRPr sz="2400">
                  <a:solidFill>
                    <a:schemeClr val="tx1"/>
                  </a:solidFill>
                  <a:latin typeface="Comic Sans MS" pitchFamily="1" charset="0"/>
                </a:defRPr>
              </a:lvl9pPr>
            </a:lstStyle>
            <a:p>
              <a:pPr eaLnBrk="1" hangingPunct="1"/>
              <a:r>
                <a:rPr lang="fr-FR" sz="3200" dirty="0" err="1">
                  <a:solidFill>
                    <a:srgbClr val="FF0000"/>
                  </a:solidFill>
                </a:rPr>
                <a:t>Stimulated</a:t>
              </a:r>
              <a:r>
                <a:rPr lang="fr-FR" sz="3200" dirty="0">
                  <a:solidFill>
                    <a:srgbClr val="FF0000"/>
                  </a:solidFill>
                </a:rPr>
                <a:t> </a:t>
              </a:r>
              <a:r>
                <a:rPr lang="fr-FR" sz="3200" dirty="0" err="1">
                  <a:solidFill>
                    <a:srgbClr val="FF0000"/>
                  </a:solidFill>
                </a:rPr>
                <a:t>emission</a:t>
              </a:r>
              <a:endParaRPr lang="fr-FR" sz="3200" dirty="0">
                <a:solidFill>
                  <a:srgbClr val="FF0000"/>
                </a:solidFill>
              </a:endParaRPr>
            </a:p>
          </p:txBody>
        </p:sp>
      </p:grpSp>
      <p:sp>
        <p:nvSpPr>
          <p:cNvPr id="22" name="TextBox 21"/>
          <p:cNvSpPr txBox="1"/>
          <p:nvPr/>
        </p:nvSpPr>
        <p:spPr>
          <a:xfrm>
            <a:off x="2489200" y="237804"/>
            <a:ext cx="5019675" cy="646331"/>
          </a:xfrm>
          <a:prstGeom prst="rect">
            <a:avLst/>
          </a:prstGeom>
          <a:noFill/>
        </p:spPr>
        <p:txBody>
          <a:bodyPr wrap="square" rtlCol="0">
            <a:spAutoFit/>
          </a:bodyPr>
          <a:lstStyle/>
          <a:p>
            <a:r>
              <a:rPr lang="en-US" sz="3600" b="1" dirty="0" smtClean="0">
                <a:solidFill>
                  <a:srgbClr val="00B050"/>
                </a:solidFill>
                <a:latin typeface="Times New Roman" panose="02020603050405020304" pitchFamily="18" charset="0"/>
                <a:cs typeface="Times New Roman" panose="02020603050405020304" pitchFamily="18" charset="0"/>
              </a:rPr>
              <a:t>Optical Resonator</a:t>
            </a:r>
            <a:endParaRPr lang="en-US" sz="3600"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03202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539750" y="1058863"/>
            <a:ext cx="7532688" cy="3203575"/>
            <a:chOff x="539750" y="1058863"/>
            <a:chExt cx="7532688" cy="3203575"/>
          </a:xfrm>
        </p:grpSpPr>
        <p:sp>
          <p:nvSpPr>
            <p:cNvPr id="2" name="Line 2"/>
            <p:cNvSpPr>
              <a:spLocks noChangeShapeType="1"/>
            </p:cNvSpPr>
            <p:nvPr/>
          </p:nvSpPr>
          <p:spPr bwMode="auto">
            <a:xfrm>
              <a:off x="969963" y="2052638"/>
              <a:ext cx="0" cy="22098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Line 3"/>
            <p:cNvSpPr>
              <a:spLocks noChangeShapeType="1"/>
            </p:cNvSpPr>
            <p:nvPr/>
          </p:nvSpPr>
          <p:spPr bwMode="auto">
            <a:xfrm>
              <a:off x="7065963" y="2052638"/>
              <a:ext cx="0" cy="22098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Line 4"/>
            <p:cNvSpPr>
              <a:spLocks noChangeShapeType="1"/>
            </p:cNvSpPr>
            <p:nvPr/>
          </p:nvSpPr>
          <p:spPr bwMode="auto">
            <a:xfrm>
              <a:off x="2874963" y="2433638"/>
              <a:ext cx="1828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5"/>
            <p:cNvSpPr>
              <a:spLocks noChangeShapeType="1"/>
            </p:cNvSpPr>
            <p:nvPr/>
          </p:nvSpPr>
          <p:spPr bwMode="auto">
            <a:xfrm>
              <a:off x="2874963" y="3805238"/>
              <a:ext cx="1828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6"/>
            <p:cNvGrpSpPr>
              <a:grpSpLocks/>
            </p:cNvGrpSpPr>
            <p:nvPr/>
          </p:nvGrpSpPr>
          <p:grpSpPr bwMode="auto">
            <a:xfrm>
              <a:off x="3027363" y="2281238"/>
              <a:ext cx="1447800" cy="304800"/>
              <a:chOff x="1680" y="2256"/>
              <a:chExt cx="912" cy="192"/>
            </a:xfrm>
          </p:grpSpPr>
          <p:sp>
            <p:nvSpPr>
              <p:cNvPr id="7" name="Oval 7"/>
              <p:cNvSpPr>
                <a:spLocks noChangeArrowheads="1"/>
              </p:cNvSpPr>
              <p:nvPr/>
            </p:nvSpPr>
            <p:spPr bwMode="auto">
              <a:xfrm>
                <a:off x="2160" y="225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Times New Roman" pitchFamily="18" charset="0"/>
                </a:endParaRPr>
              </a:p>
            </p:txBody>
          </p:sp>
          <p:sp>
            <p:nvSpPr>
              <p:cNvPr id="8" name="Oval 8"/>
              <p:cNvSpPr>
                <a:spLocks noChangeArrowheads="1"/>
              </p:cNvSpPr>
              <p:nvPr/>
            </p:nvSpPr>
            <p:spPr bwMode="auto">
              <a:xfrm>
                <a:off x="1920" y="225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Times New Roman" pitchFamily="18" charset="0"/>
                </a:endParaRPr>
              </a:p>
            </p:txBody>
          </p:sp>
          <p:sp>
            <p:nvSpPr>
              <p:cNvPr id="9" name="Oval 9"/>
              <p:cNvSpPr>
                <a:spLocks noChangeArrowheads="1"/>
              </p:cNvSpPr>
              <p:nvPr/>
            </p:nvSpPr>
            <p:spPr bwMode="auto">
              <a:xfrm>
                <a:off x="2400" y="225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Times New Roman" pitchFamily="18" charset="0"/>
                </a:endParaRPr>
              </a:p>
            </p:txBody>
          </p:sp>
          <p:sp>
            <p:nvSpPr>
              <p:cNvPr id="10" name="Oval 10"/>
              <p:cNvSpPr>
                <a:spLocks noChangeArrowheads="1"/>
              </p:cNvSpPr>
              <p:nvPr/>
            </p:nvSpPr>
            <p:spPr bwMode="auto">
              <a:xfrm>
                <a:off x="1680" y="225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Times New Roman" pitchFamily="18" charset="0"/>
                </a:endParaRPr>
              </a:p>
            </p:txBody>
          </p:sp>
        </p:grpSp>
        <p:graphicFrame>
          <p:nvGraphicFramePr>
            <p:cNvPr id="11" name="Object 11"/>
            <p:cNvGraphicFramePr>
              <a:graphicFrameLocks noChangeAspect="1"/>
            </p:cNvGraphicFramePr>
            <p:nvPr>
              <p:extLst/>
            </p:nvPr>
          </p:nvGraphicFramePr>
          <p:xfrm>
            <a:off x="2265363" y="3500438"/>
            <a:ext cx="444500" cy="571500"/>
          </p:xfrm>
          <a:graphic>
            <a:graphicData uri="http://schemas.openxmlformats.org/presentationml/2006/ole">
              <mc:AlternateContent xmlns:mc="http://schemas.openxmlformats.org/markup-compatibility/2006">
                <mc:Choice xmlns:v="urn:schemas-microsoft-com:vml" Requires="v">
                  <p:oleObj spid="_x0000_s31752" name="Equation" r:id="rId3" imgW="177646" imgH="228402" progId="Equation.DSMT4">
                    <p:embed/>
                  </p:oleObj>
                </mc:Choice>
                <mc:Fallback>
                  <p:oleObj name="Equation" r:id="rId3" imgW="177646" imgH="228402" progId="Equation.DSMT4">
                    <p:embed/>
                    <p:pic>
                      <p:nvPicPr>
                        <p:cNvPr id="11"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5363" y="3500438"/>
                          <a:ext cx="4445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2"/>
            <p:cNvGraphicFramePr>
              <a:graphicFrameLocks noChangeAspect="1"/>
            </p:cNvGraphicFramePr>
            <p:nvPr>
              <p:extLst/>
            </p:nvPr>
          </p:nvGraphicFramePr>
          <p:xfrm>
            <a:off x="2265363" y="2205038"/>
            <a:ext cx="539750" cy="603250"/>
          </p:xfrm>
          <a:graphic>
            <a:graphicData uri="http://schemas.openxmlformats.org/presentationml/2006/ole">
              <mc:AlternateContent xmlns:mc="http://schemas.openxmlformats.org/markup-compatibility/2006">
                <mc:Choice xmlns:v="urn:schemas-microsoft-com:vml" Requires="v">
                  <p:oleObj spid="_x0000_s31753" name="Equation" r:id="rId5" imgW="215713" imgH="241091" progId="Equation.DSMT4">
                    <p:embed/>
                  </p:oleObj>
                </mc:Choice>
                <mc:Fallback>
                  <p:oleObj name="Equation" r:id="rId5" imgW="215713" imgH="241091" progId="Equation.DSMT4">
                    <p:embed/>
                    <p:pic>
                      <p:nvPicPr>
                        <p:cNvPr id="12"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5363" y="2205038"/>
                          <a:ext cx="539750"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13"/>
            <p:cNvSpPr txBox="1">
              <a:spLocks noChangeArrowheads="1"/>
            </p:cNvSpPr>
            <p:nvPr/>
          </p:nvSpPr>
          <p:spPr bwMode="auto">
            <a:xfrm>
              <a:off x="6804025" y="1412875"/>
              <a:ext cx="1268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omic Sans MS" pitchFamily="1" charset="0"/>
                </a:defRPr>
              </a:lvl1pPr>
              <a:lvl2pPr marL="742950" indent="-285750">
                <a:defRPr sz="2400">
                  <a:solidFill>
                    <a:schemeClr val="tx1"/>
                  </a:solidFill>
                  <a:latin typeface="Comic Sans MS" pitchFamily="1" charset="0"/>
                </a:defRPr>
              </a:lvl2pPr>
              <a:lvl3pPr marL="1143000" indent="-228600">
                <a:defRPr sz="2400">
                  <a:solidFill>
                    <a:schemeClr val="tx1"/>
                  </a:solidFill>
                  <a:latin typeface="Comic Sans MS" pitchFamily="1" charset="0"/>
                </a:defRPr>
              </a:lvl3pPr>
              <a:lvl4pPr marL="1600200" indent="-228600">
                <a:defRPr sz="2400">
                  <a:solidFill>
                    <a:schemeClr val="tx1"/>
                  </a:solidFill>
                  <a:latin typeface="Comic Sans MS" pitchFamily="1" charset="0"/>
                </a:defRPr>
              </a:lvl4pPr>
              <a:lvl5pPr marL="2057400" indent="-228600">
                <a:defRPr sz="2400">
                  <a:solidFill>
                    <a:schemeClr val="tx1"/>
                  </a:solidFill>
                  <a:latin typeface="Comic Sans MS" pitchFamily="1" charset="0"/>
                </a:defRPr>
              </a:lvl5pPr>
              <a:lvl6pPr marL="2514600" indent="-228600" eaLnBrk="0" fontAlgn="base" hangingPunct="0">
                <a:spcBef>
                  <a:spcPct val="0"/>
                </a:spcBef>
                <a:spcAft>
                  <a:spcPct val="0"/>
                </a:spcAft>
                <a:defRPr sz="2400">
                  <a:solidFill>
                    <a:schemeClr val="tx1"/>
                  </a:solidFill>
                  <a:latin typeface="Comic Sans MS" pitchFamily="1" charset="0"/>
                </a:defRPr>
              </a:lvl6pPr>
              <a:lvl7pPr marL="2971800" indent="-228600" eaLnBrk="0" fontAlgn="base" hangingPunct="0">
                <a:spcBef>
                  <a:spcPct val="0"/>
                </a:spcBef>
                <a:spcAft>
                  <a:spcPct val="0"/>
                </a:spcAft>
                <a:defRPr sz="2400">
                  <a:solidFill>
                    <a:schemeClr val="tx1"/>
                  </a:solidFill>
                  <a:latin typeface="Comic Sans MS" pitchFamily="1" charset="0"/>
                </a:defRPr>
              </a:lvl7pPr>
              <a:lvl8pPr marL="3429000" indent="-228600" eaLnBrk="0" fontAlgn="base" hangingPunct="0">
                <a:spcBef>
                  <a:spcPct val="0"/>
                </a:spcBef>
                <a:spcAft>
                  <a:spcPct val="0"/>
                </a:spcAft>
                <a:defRPr sz="2400">
                  <a:solidFill>
                    <a:schemeClr val="tx1"/>
                  </a:solidFill>
                  <a:latin typeface="Comic Sans MS" pitchFamily="1" charset="0"/>
                </a:defRPr>
              </a:lvl8pPr>
              <a:lvl9pPr marL="3886200" indent="-228600" eaLnBrk="0" fontAlgn="base" hangingPunct="0">
                <a:spcBef>
                  <a:spcPct val="0"/>
                </a:spcBef>
                <a:spcAft>
                  <a:spcPct val="0"/>
                </a:spcAft>
                <a:defRPr sz="2400">
                  <a:solidFill>
                    <a:schemeClr val="tx1"/>
                  </a:solidFill>
                  <a:latin typeface="Comic Sans MS" pitchFamily="1" charset="0"/>
                </a:defRPr>
              </a:lvl9pPr>
            </a:lstStyle>
            <a:p>
              <a:pPr eaLnBrk="1" hangingPunct="1"/>
              <a:r>
                <a:rPr lang="fr-FR" sz="3200">
                  <a:latin typeface="Times New Roman" pitchFamily="18" charset="0"/>
                </a:rPr>
                <a:t>Mirror</a:t>
              </a:r>
            </a:p>
          </p:txBody>
        </p:sp>
        <p:sp>
          <p:nvSpPr>
            <p:cNvPr id="14" name="Freeform 14"/>
            <p:cNvSpPr>
              <a:spLocks/>
            </p:cNvSpPr>
            <p:nvPr/>
          </p:nvSpPr>
          <p:spPr bwMode="auto">
            <a:xfrm>
              <a:off x="1403350" y="2779713"/>
              <a:ext cx="914400" cy="304800"/>
            </a:xfrm>
            <a:custGeom>
              <a:avLst/>
              <a:gdLst>
                <a:gd name="T0" fmla="*/ 0 w 2640"/>
                <a:gd name="T1" fmla="*/ 301869 h 832"/>
                <a:gd name="T2" fmla="*/ 99753 w 2640"/>
                <a:gd name="T3" fmla="*/ 2931 h 832"/>
                <a:gd name="T4" fmla="*/ 232756 w 2640"/>
                <a:gd name="T5" fmla="*/ 284285 h 832"/>
                <a:gd name="T6" fmla="*/ 332509 w 2640"/>
                <a:gd name="T7" fmla="*/ 2931 h 832"/>
                <a:gd name="T8" fmla="*/ 432262 w 2640"/>
                <a:gd name="T9" fmla="*/ 284285 h 832"/>
                <a:gd name="T10" fmla="*/ 532015 w 2640"/>
                <a:gd name="T11" fmla="*/ 2931 h 832"/>
                <a:gd name="T12" fmla="*/ 615142 w 2640"/>
                <a:gd name="T13" fmla="*/ 284285 h 832"/>
                <a:gd name="T14" fmla="*/ 665018 w 2640"/>
                <a:gd name="T15" fmla="*/ 126023 h 832"/>
                <a:gd name="T16" fmla="*/ 864524 w 2640"/>
                <a:gd name="T17" fmla="*/ 108438 h 832"/>
                <a:gd name="T18" fmla="*/ 914400 w 2640"/>
                <a:gd name="T19" fmla="*/ 108438 h 8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0" h="832">
                  <a:moveTo>
                    <a:pt x="0" y="824"/>
                  </a:moveTo>
                  <a:cubicBezTo>
                    <a:pt x="88" y="420"/>
                    <a:pt x="176" y="16"/>
                    <a:pt x="288" y="8"/>
                  </a:cubicBezTo>
                  <a:cubicBezTo>
                    <a:pt x="400" y="0"/>
                    <a:pt x="560" y="776"/>
                    <a:pt x="672" y="776"/>
                  </a:cubicBezTo>
                  <a:cubicBezTo>
                    <a:pt x="784" y="776"/>
                    <a:pt x="864" y="8"/>
                    <a:pt x="960" y="8"/>
                  </a:cubicBezTo>
                  <a:cubicBezTo>
                    <a:pt x="1056" y="8"/>
                    <a:pt x="1152" y="776"/>
                    <a:pt x="1248" y="776"/>
                  </a:cubicBezTo>
                  <a:cubicBezTo>
                    <a:pt x="1344" y="776"/>
                    <a:pt x="1448" y="8"/>
                    <a:pt x="1536" y="8"/>
                  </a:cubicBezTo>
                  <a:cubicBezTo>
                    <a:pt x="1624" y="8"/>
                    <a:pt x="1712" y="720"/>
                    <a:pt x="1776" y="776"/>
                  </a:cubicBezTo>
                  <a:cubicBezTo>
                    <a:pt x="1840" y="832"/>
                    <a:pt x="1800" y="424"/>
                    <a:pt x="1920" y="344"/>
                  </a:cubicBezTo>
                  <a:cubicBezTo>
                    <a:pt x="2040" y="264"/>
                    <a:pt x="2376" y="304"/>
                    <a:pt x="2496" y="296"/>
                  </a:cubicBezTo>
                  <a:cubicBezTo>
                    <a:pt x="2616" y="288"/>
                    <a:pt x="2628" y="292"/>
                    <a:pt x="2640" y="296"/>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p:cNvSpPr>
              <a:spLocks/>
            </p:cNvSpPr>
            <p:nvPr/>
          </p:nvSpPr>
          <p:spPr bwMode="auto">
            <a:xfrm>
              <a:off x="1403350" y="3068638"/>
              <a:ext cx="914400" cy="304800"/>
            </a:xfrm>
            <a:custGeom>
              <a:avLst/>
              <a:gdLst>
                <a:gd name="T0" fmla="*/ 0 w 2640"/>
                <a:gd name="T1" fmla="*/ 301869 h 832"/>
                <a:gd name="T2" fmla="*/ 99753 w 2640"/>
                <a:gd name="T3" fmla="*/ 2931 h 832"/>
                <a:gd name="T4" fmla="*/ 232756 w 2640"/>
                <a:gd name="T5" fmla="*/ 284285 h 832"/>
                <a:gd name="T6" fmla="*/ 332509 w 2640"/>
                <a:gd name="T7" fmla="*/ 2931 h 832"/>
                <a:gd name="T8" fmla="*/ 432262 w 2640"/>
                <a:gd name="T9" fmla="*/ 284285 h 832"/>
                <a:gd name="T10" fmla="*/ 532015 w 2640"/>
                <a:gd name="T11" fmla="*/ 2931 h 832"/>
                <a:gd name="T12" fmla="*/ 615142 w 2640"/>
                <a:gd name="T13" fmla="*/ 284285 h 832"/>
                <a:gd name="T14" fmla="*/ 665018 w 2640"/>
                <a:gd name="T15" fmla="*/ 126023 h 832"/>
                <a:gd name="T16" fmla="*/ 864524 w 2640"/>
                <a:gd name="T17" fmla="*/ 108438 h 832"/>
                <a:gd name="T18" fmla="*/ 914400 w 2640"/>
                <a:gd name="T19" fmla="*/ 108438 h 8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0" h="832">
                  <a:moveTo>
                    <a:pt x="0" y="824"/>
                  </a:moveTo>
                  <a:cubicBezTo>
                    <a:pt x="88" y="420"/>
                    <a:pt x="176" y="16"/>
                    <a:pt x="288" y="8"/>
                  </a:cubicBezTo>
                  <a:cubicBezTo>
                    <a:pt x="400" y="0"/>
                    <a:pt x="560" y="776"/>
                    <a:pt x="672" y="776"/>
                  </a:cubicBezTo>
                  <a:cubicBezTo>
                    <a:pt x="784" y="776"/>
                    <a:pt x="864" y="8"/>
                    <a:pt x="960" y="8"/>
                  </a:cubicBezTo>
                  <a:cubicBezTo>
                    <a:pt x="1056" y="8"/>
                    <a:pt x="1152" y="776"/>
                    <a:pt x="1248" y="776"/>
                  </a:cubicBezTo>
                  <a:cubicBezTo>
                    <a:pt x="1344" y="776"/>
                    <a:pt x="1448" y="8"/>
                    <a:pt x="1536" y="8"/>
                  </a:cubicBezTo>
                  <a:cubicBezTo>
                    <a:pt x="1624" y="8"/>
                    <a:pt x="1712" y="720"/>
                    <a:pt x="1776" y="776"/>
                  </a:cubicBezTo>
                  <a:cubicBezTo>
                    <a:pt x="1840" y="832"/>
                    <a:pt x="1800" y="424"/>
                    <a:pt x="1920" y="344"/>
                  </a:cubicBezTo>
                  <a:cubicBezTo>
                    <a:pt x="2040" y="264"/>
                    <a:pt x="2376" y="304"/>
                    <a:pt x="2496" y="296"/>
                  </a:cubicBezTo>
                  <a:cubicBezTo>
                    <a:pt x="2616" y="288"/>
                    <a:pt x="2628" y="292"/>
                    <a:pt x="2640" y="296"/>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Text Box 16"/>
            <p:cNvSpPr txBox="1">
              <a:spLocks noChangeArrowheads="1"/>
            </p:cNvSpPr>
            <p:nvPr/>
          </p:nvSpPr>
          <p:spPr bwMode="auto">
            <a:xfrm>
              <a:off x="539750" y="1412875"/>
              <a:ext cx="1268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omic Sans MS" pitchFamily="1" charset="0"/>
                </a:defRPr>
              </a:lvl1pPr>
              <a:lvl2pPr marL="742950" indent="-285750">
                <a:defRPr sz="2400">
                  <a:solidFill>
                    <a:schemeClr val="tx1"/>
                  </a:solidFill>
                  <a:latin typeface="Comic Sans MS" pitchFamily="1" charset="0"/>
                </a:defRPr>
              </a:lvl2pPr>
              <a:lvl3pPr marL="1143000" indent="-228600">
                <a:defRPr sz="2400">
                  <a:solidFill>
                    <a:schemeClr val="tx1"/>
                  </a:solidFill>
                  <a:latin typeface="Comic Sans MS" pitchFamily="1" charset="0"/>
                </a:defRPr>
              </a:lvl3pPr>
              <a:lvl4pPr marL="1600200" indent="-228600">
                <a:defRPr sz="2400">
                  <a:solidFill>
                    <a:schemeClr val="tx1"/>
                  </a:solidFill>
                  <a:latin typeface="Comic Sans MS" pitchFamily="1" charset="0"/>
                </a:defRPr>
              </a:lvl4pPr>
              <a:lvl5pPr marL="2057400" indent="-228600">
                <a:defRPr sz="2400">
                  <a:solidFill>
                    <a:schemeClr val="tx1"/>
                  </a:solidFill>
                  <a:latin typeface="Comic Sans MS" pitchFamily="1" charset="0"/>
                </a:defRPr>
              </a:lvl5pPr>
              <a:lvl6pPr marL="2514600" indent="-228600" eaLnBrk="0" fontAlgn="base" hangingPunct="0">
                <a:spcBef>
                  <a:spcPct val="0"/>
                </a:spcBef>
                <a:spcAft>
                  <a:spcPct val="0"/>
                </a:spcAft>
                <a:defRPr sz="2400">
                  <a:solidFill>
                    <a:schemeClr val="tx1"/>
                  </a:solidFill>
                  <a:latin typeface="Comic Sans MS" pitchFamily="1" charset="0"/>
                </a:defRPr>
              </a:lvl6pPr>
              <a:lvl7pPr marL="2971800" indent="-228600" eaLnBrk="0" fontAlgn="base" hangingPunct="0">
                <a:spcBef>
                  <a:spcPct val="0"/>
                </a:spcBef>
                <a:spcAft>
                  <a:spcPct val="0"/>
                </a:spcAft>
                <a:defRPr sz="2400">
                  <a:solidFill>
                    <a:schemeClr val="tx1"/>
                  </a:solidFill>
                  <a:latin typeface="Comic Sans MS" pitchFamily="1" charset="0"/>
                </a:defRPr>
              </a:lvl7pPr>
              <a:lvl8pPr marL="3429000" indent="-228600" eaLnBrk="0" fontAlgn="base" hangingPunct="0">
                <a:spcBef>
                  <a:spcPct val="0"/>
                </a:spcBef>
                <a:spcAft>
                  <a:spcPct val="0"/>
                </a:spcAft>
                <a:defRPr sz="2400">
                  <a:solidFill>
                    <a:schemeClr val="tx1"/>
                  </a:solidFill>
                  <a:latin typeface="Comic Sans MS" pitchFamily="1" charset="0"/>
                </a:defRPr>
              </a:lvl8pPr>
              <a:lvl9pPr marL="3886200" indent="-228600" eaLnBrk="0" fontAlgn="base" hangingPunct="0">
                <a:spcBef>
                  <a:spcPct val="0"/>
                </a:spcBef>
                <a:spcAft>
                  <a:spcPct val="0"/>
                </a:spcAft>
                <a:defRPr sz="2400">
                  <a:solidFill>
                    <a:schemeClr val="tx1"/>
                  </a:solidFill>
                  <a:latin typeface="Comic Sans MS" pitchFamily="1" charset="0"/>
                </a:defRPr>
              </a:lvl9pPr>
            </a:lstStyle>
            <a:p>
              <a:pPr eaLnBrk="1" hangingPunct="1"/>
              <a:r>
                <a:rPr lang="fr-FR" sz="3200">
                  <a:latin typeface="Times New Roman" pitchFamily="18" charset="0"/>
                </a:rPr>
                <a:t>Mirror</a:t>
              </a:r>
            </a:p>
          </p:txBody>
        </p:sp>
        <p:sp>
          <p:nvSpPr>
            <p:cNvPr id="17" name="Text Box 17"/>
            <p:cNvSpPr txBox="1">
              <a:spLocks noChangeArrowheads="1"/>
            </p:cNvSpPr>
            <p:nvPr/>
          </p:nvSpPr>
          <p:spPr bwMode="auto">
            <a:xfrm>
              <a:off x="2195513" y="1058863"/>
              <a:ext cx="47593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omic Sans MS" pitchFamily="1" charset="0"/>
                </a:defRPr>
              </a:lvl1pPr>
              <a:lvl2pPr marL="742950" indent="-285750">
                <a:defRPr sz="2400">
                  <a:solidFill>
                    <a:schemeClr val="tx1"/>
                  </a:solidFill>
                  <a:latin typeface="Comic Sans MS" pitchFamily="1" charset="0"/>
                </a:defRPr>
              </a:lvl2pPr>
              <a:lvl3pPr marL="1143000" indent="-228600">
                <a:defRPr sz="2400">
                  <a:solidFill>
                    <a:schemeClr val="tx1"/>
                  </a:solidFill>
                  <a:latin typeface="Comic Sans MS" pitchFamily="1" charset="0"/>
                </a:defRPr>
              </a:lvl3pPr>
              <a:lvl4pPr marL="1600200" indent="-228600">
                <a:defRPr sz="2400">
                  <a:solidFill>
                    <a:schemeClr val="tx1"/>
                  </a:solidFill>
                  <a:latin typeface="Comic Sans MS" pitchFamily="1" charset="0"/>
                </a:defRPr>
              </a:lvl4pPr>
              <a:lvl5pPr marL="2057400" indent="-228600">
                <a:defRPr sz="2400">
                  <a:solidFill>
                    <a:schemeClr val="tx1"/>
                  </a:solidFill>
                  <a:latin typeface="Comic Sans MS" pitchFamily="1" charset="0"/>
                </a:defRPr>
              </a:lvl5pPr>
              <a:lvl6pPr marL="2514600" indent="-228600" eaLnBrk="0" fontAlgn="base" hangingPunct="0">
                <a:spcBef>
                  <a:spcPct val="0"/>
                </a:spcBef>
                <a:spcAft>
                  <a:spcPct val="0"/>
                </a:spcAft>
                <a:defRPr sz="2400">
                  <a:solidFill>
                    <a:schemeClr val="tx1"/>
                  </a:solidFill>
                  <a:latin typeface="Comic Sans MS" pitchFamily="1" charset="0"/>
                </a:defRPr>
              </a:lvl6pPr>
              <a:lvl7pPr marL="2971800" indent="-228600" eaLnBrk="0" fontAlgn="base" hangingPunct="0">
                <a:spcBef>
                  <a:spcPct val="0"/>
                </a:spcBef>
                <a:spcAft>
                  <a:spcPct val="0"/>
                </a:spcAft>
                <a:defRPr sz="2400">
                  <a:solidFill>
                    <a:schemeClr val="tx1"/>
                  </a:solidFill>
                  <a:latin typeface="Comic Sans MS" pitchFamily="1" charset="0"/>
                </a:defRPr>
              </a:lvl7pPr>
              <a:lvl8pPr marL="3429000" indent="-228600" eaLnBrk="0" fontAlgn="base" hangingPunct="0">
                <a:spcBef>
                  <a:spcPct val="0"/>
                </a:spcBef>
                <a:spcAft>
                  <a:spcPct val="0"/>
                </a:spcAft>
                <a:defRPr sz="2400">
                  <a:solidFill>
                    <a:schemeClr val="tx1"/>
                  </a:solidFill>
                  <a:latin typeface="Comic Sans MS" pitchFamily="1" charset="0"/>
                </a:defRPr>
              </a:lvl8pPr>
              <a:lvl9pPr marL="3886200" indent="-228600" eaLnBrk="0" fontAlgn="base" hangingPunct="0">
                <a:spcBef>
                  <a:spcPct val="0"/>
                </a:spcBef>
                <a:spcAft>
                  <a:spcPct val="0"/>
                </a:spcAft>
                <a:defRPr sz="2400">
                  <a:solidFill>
                    <a:schemeClr val="tx1"/>
                  </a:solidFill>
                  <a:latin typeface="Comic Sans MS" pitchFamily="1" charset="0"/>
                </a:defRPr>
              </a:lvl9pPr>
            </a:lstStyle>
            <a:p>
              <a:pPr eaLnBrk="1" hangingPunct="1"/>
              <a:r>
                <a:rPr lang="fr-FR" sz="3200">
                  <a:solidFill>
                    <a:srgbClr val="FF0000"/>
                  </a:solidFill>
                </a:rPr>
                <a:t>Feed-back by the cavity</a:t>
              </a:r>
            </a:p>
          </p:txBody>
        </p:sp>
      </p:grpSp>
    </p:spTree>
    <p:extLst>
      <p:ext uri="{BB962C8B-B14F-4D97-AF65-F5344CB8AC3E}">
        <p14:creationId xmlns:p14="http://schemas.microsoft.com/office/powerpoint/2010/main" val="10449816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539750" y="1058863"/>
            <a:ext cx="7532688" cy="3203575"/>
            <a:chOff x="539750" y="1058863"/>
            <a:chExt cx="7532688" cy="3203575"/>
          </a:xfrm>
        </p:grpSpPr>
        <p:sp>
          <p:nvSpPr>
            <p:cNvPr id="2" name="Line 2"/>
            <p:cNvSpPr>
              <a:spLocks noChangeShapeType="1"/>
            </p:cNvSpPr>
            <p:nvPr/>
          </p:nvSpPr>
          <p:spPr bwMode="auto">
            <a:xfrm>
              <a:off x="969963" y="2052638"/>
              <a:ext cx="0" cy="22098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Line 3"/>
            <p:cNvSpPr>
              <a:spLocks noChangeShapeType="1"/>
            </p:cNvSpPr>
            <p:nvPr/>
          </p:nvSpPr>
          <p:spPr bwMode="auto">
            <a:xfrm>
              <a:off x="7065963" y="2052638"/>
              <a:ext cx="0" cy="22098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Line 4"/>
            <p:cNvSpPr>
              <a:spLocks noChangeShapeType="1"/>
            </p:cNvSpPr>
            <p:nvPr/>
          </p:nvSpPr>
          <p:spPr bwMode="auto">
            <a:xfrm>
              <a:off x="2874963" y="2433638"/>
              <a:ext cx="1828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5"/>
            <p:cNvSpPr>
              <a:spLocks noChangeShapeType="1"/>
            </p:cNvSpPr>
            <p:nvPr/>
          </p:nvSpPr>
          <p:spPr bwMode="auto">
            <a:xfrm>
              <a:off x="2874963" y="3805238"/>
              <a:ext cx="1828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6"/>
            <p:cNvGrpSpPr>
              <a:grpSpLocks/>
            </p:cNvGrpSpPr>
            <p:nvPr/>
          </p:nvGrpSpPr>
          <p:grpSpPr bwMode="auto">
            <a:xfrm>
              <a:off x="3027363" y="2281238"/>
              <a:ext cx="1447800" cy="304800"/>
              <a:chOff x="1680" y="2256"/>
              <a:chExt cx="912" cy="192"/>
            </a:xfrm>
          </p:grpSpPr>
          <p:sp>
            <p:nvSpPr>
              <p:cNvPr id="7" name="Oval 7"/>
              <p:cNvSpPr>
                <a:spLocks noChangeArrowheads="1"/>
              </p:cNvSpPr>
              <p:nvPr/>
            </p:nvSpPr>
            <p:spPr bwMode="auto">
              <a:xfrm>
                <a:off x="2160" y="225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Times New Roman" pitchFamily="18" charset="0"/>
                </a:endParaRPr>
              </a:p>
            </p:txBody>
          </p:sp>
          <p:sp>
            <p:nvSpPr>
              <p:cNvPr id="8" name="Oval 8"/>
              <p:cNvSpPr>
                <a:spLocks noChangeArrowheads="1"/>
              </p:cNvSpPr>
              <p:nvPr/>
            </p:nvSpPr>
            <p:spPr bwMode="auto">
              <a:xfrm>
                <a:off x="1920" y="225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Times New Roman" pitchFamily="18" charset="0"/>
                </a:endParaRPr>
              </a:p>
            </p:txBody>
          </p:sp>
          <p:sp>
            <p:nvSpPr>
              <p:cNvPr id="9" name="Oval 9"/>
              <p:cNvSpPr>
                <a:spLocks noChangeArrowheads="1"/>
              </p:cNvSpPr>
              <p:nvPr/>
            </p:nvSpPr>
            <p:spPr bwMode="auto">
              <a:xfrm>
                <a:off x="2400" y="225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Times New Roman" pitchFamily="18" charset="0"/>
                </a:endParaRPr>
              </a:p>
            </p:txBody>
          </p:sp>
          <p:sp>
            <p:nvSpPr>
              <p:cNvPr id="10" name="Oval 10"/>
              <p:cNvSpPr>
                <a:spLocks noChangeArrowheads="1"/>
              </p:cNvSpPr>
              <p:nvPr/>
            </p:nvSpPr>
            <p:spPr bwMode="auto">
              <a:xfrm>
                <a:off x="1680" y="225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Times New Roman" pitchFamily="18" charset="0"/>
                </a:endParaRPr>
              </a:p>
            </p:txBody>
          </p:sp>
        </p:grpSp>
        <p:graphicFrame>
          <p:nvGraphicFramePr>
            <p:cNvPr id="11" name="Object 11"/>
            <p:cNvGraphicFramePr>
              <a:graphicFrameLocks noChangeAspect="1"/>
            </p:cNvGraphicFramePr>
            <p:nvPr>
              <p:extLst/>
            </p:nvPr>
          </p:nvGraphicFramePr>
          <p:xfrm>
            <a:off x="2265363" y="3500438"/>
            <a:ext cx="444500" cy="571500"/>
          </p:xfrm>
          <a:graphic>
            <a:graphicData uri="http://schemas.openxmlformats.org/presentationml/2006/ole">
              <mc:AlternateContent xmlns:mc="http://schemas.openxmlformats.org/markup-compatibility/2006">
                <mc:Choice xmlns:v="urn:schemas-microsoft-com:vml" Requires="v">
                  <p:oleObj spid="_x0000_s32776" name="Equation" r:id="rId3" imgW="177646" imgH="228402" progId="Equation.DSMT4">
                    <p:embed/>
                  </p:oleObj>
                </mc:Choice>
                <mc:Fallback>
                  <p:oleObj name="Equation" r:id="rId3" imgW="177646" imgH="228402" progId="Equation.DSMT4">
                    <p:embed/>
                    <p:pic>
                      <p:nvPicPr>
                        <p:cNvPr id="11"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5363" y="3500438"/>
                          <a:ext cx="4445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2"/>
            <p:cNvGraphicFramePr>
              <a:graphicFrameLocks noChangeAspect="1"/>
            </p:cNvGraphicFramePr>
            <p:nvPr>
              <p:extLst/>
            </p:nvPr>
          </p:nvGraphicFramePr>
          <p:xfrm>
            <a:off x="2265363" y="2205038"/>
            <a:ext cx="539750" cy="603250"/>
          </p:xfrm>
          <a:graphic>
            <a:graphicData uri="http://schemas.openxmlformats.org/presentationml/2006/ole">
              <mc:AlternateContent xmlns:mc="http://schemas.openxmlformats.org/markup-compatibility/2006">
                <mc:Choice xmlns:v="urn:schemas-microsoft-com:vml" Requires="v">
                  <p:oleObj spid="_x0000_s32777" name="Equation" r:id="rId5" imgW="215713" imgH="241091" progId="Equation.DSMT4">
                    <p:embed/>
                  </p:oleObj>
                </mc:Choice>
                <mc:Fallback>
                  <p:oleObj name="Equation" r:id="rId5" imgW="215713" imgH="241091" progId="Equation.DSMT4">
                    <p:embed/>
                    <p:pic>
                      <p:nvPicPr>
                        <p:cNvPr id="12"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5363" y="2205038"/>
                          <a:ext cx="539750"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13"/>
            <p:cNvSpPr txBox="1">
              <a:spLocks noChangeArrowheads="1"/>
            </p:cNvSpPr>
            <p:nvPr/>
          </p:nvSpPr>
          <p:spPr bwMode="auto">
            <a:xfrm>
              <a:off x="6804025" y="1412875"/>
              <a:ext cx="1268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omic Sans MS" pitchFamily="1" charset="0"/>
                </a:defRPr>
              </a:lvl1pPr>
              <a:lvl2pPr marL="742950" indent="-285750">
                <a:defRPr sz="2400">
                  <a:solidFill>
                    <a:schemeClr val="tx1"/>
                  </a:solidFill>
                  <a:latin typeface="Comic Sans MS" pitchFamily="1" charset="0"/>
                </a:defRPr>
              </a:lvl2pPr>
              <a:lvl3pPr marL="1143000" indent="-228600">
                <a:defRPr sz="2400">
                  <a:solidFill>
                    <a:schemeClr val="tx1"/>
                  </a:solidFill>
                  <a:latin typeface="Comic Sans MS" pitchFamily="1" charset="0"/>
                </a:defRPr>
              </a:lvl3pPr>
              <a:lvl4pPr marL="1600200" indent="-228600">
                <a:defRPr sz="2400">
                  <a:solidFill>
                    <a:schemeClr val="tx1"/>
                  </a:solidFill>
                  <a:latin typeface="Comic Sans MS" pitchFamily="1" charset="0"/>
                </a:defRPr>
              </a:lvl4pPr>
              <a:lvl5pPr marL="2057400" indent="-228600">
                <a:defRPr sz="2400">
                  <a:solidFill>
                    <a:schemeClr val="tx1"/>
                  </a:solidFill>
                  <a:latin typeface="Comic Sans MS" pitchFamily="1" charset="0"/>
                </a:defRPr>
              </a:lvl5pPr>
              <a:lvl6pPr marL="2514600" indent="-228600" eaLnBrk="0" fontAlgn="base" hangingPunct="0">
                <a:spcBef>
                  <a:spcPct val="0"/>
                </a:spcBef>
                <a:spcAft>
                  <a:spcPct val="0"/>
                </a:spcAft>
                <a:defRPr sz="2400">
                  <a:solidFill>
                    <a:schemeClr val="tx1"/>
                  </a:solidFill>
                  <a:latin typeface="Comic Sans MS" pitchFamily="1" charset="0"/>
                </a:defRPr>
              </a:lvl6pPr>
              <a:lvl7pPr marL="2971800" indent="-228600" eaLnBrk="0" fontAlgn="base" hangingPunct="0">
                <a:spcBef>
                  <a:spcPct val="0"/>
                </a:spcBef>
                <a:spcAft>
                  <a:spcPct val="0"/>
                </a:spcAft>
                <a:defRPr sz="2400">
                  <a:solidFill>
                    <a:schemeClr val="tx1"/>
                  </a:solidFill>
                  <a:latin typeface="Comic Sans MS" pitchFamily="1" charset="0"/>
                </a:defRPr>
              </a:lvl7pPr>
              <a:lvl8pPr marL="3429000" indent="-228600" eaLnBrk="0" fontAlgn="base" hangingPunct="0">
                <a:spcBef>
                  <a:spcPct val="0"/>
                </a:spcBef>
                <a:spcAft>
                  <a:spcPct val="0"/>
                </a:spcAft>
                <a:defRPr sz="2400">
                  <a:solidFill>
                    <a:schemeClr val="tx1"/>
                  </a:solidFill>
                  <a:latin typeface="Comic Sans MS" pitchFamily="1" charset="0"/>
                </a:defRPr>
              </a:lvl8pPr>
              <a:lvl9pPr marL="3886200" indent="-228600" eaLnBrk="0" fontAlgn="base" hangingPunct="0">
                <a:spcBef>
                  <a:spcPct val="0"/>
                </a:spcBef>
                <a:spcAft>
                  <a:spcPct val="0"/>
                </a:spcAft>
                <a:defRPr sz="2400">
                  <a:solidFill>
                    <a:schemeClr val="tx1"/>
                  </a:solidFill>
                  <a:latin typeface="Comic Sans MS" pitchFamily="1" charset="0"/>
                </a:defRPr>
              </a:lvl9pPr>
            </a:lstStyle>
            <a:p>
              <a:pPr eaLnBrk="1" hangingPunct="1"/>
              <a:r>
                <a:rPr lang="fr-FR" sz="3200">
                  <a:latin typeface="Times New Roman" pitchFamily="18" charset="0"/>
                </a:rPr>
                <a:t>Mirror</a:t>
              </a:r>
            </a:p>
          </p:txBody>
        </p:sp>
        <p:sp>
          <p:nvSpPr>
            <p:cNvPr id="14" name="Freeform 14"/>
            <p:cNvSpPr>
              <a:spLocks/>
            </p:cNvSpPr>
            <p:nvPr/>
          </p:nvSpPr>
          <p:spPr bwMode="auto">
            <a:xfrm>
              <a:off x="1403350" y="2779713"/>
              <a:ext cx="914400" cy="304800"/>
            </a:xfrm>
            <a:custGeom>
              <a:avLst/>
              <a:gdLst>
                <a:gd name="T0" fmla="*/ 0 w 2640"/>
                <a:gd name="T1" fmla="*/ 301869 h 832"/>
                <a:gd name="T2" fmla="*/ 99753 w 2640"/>
                <a:gd name="T3" fmla="*/ 2931 h 832"/>
                <a:gd name="T4" fmla="*/ 232756 w 2640"/>
                <a:gd name="T5" fmla="*/ 284285 h 832"/>
                <a:gd name="T6" fmla="*/ 332509 w 2640"/>
                <a:gd name="T7" fmla="*/ 2931 h 832"/>
                <a:gd name="T8" fmla="*/ 432262 w 2640"/>
                <a:gd name="T9" fmla="*/ 284285 h 832"/>
                <a:gd name="T10" fmla="*/ 532015 w 2640"/>
                <a:gd name="T11" fmla="*/ 2931 h 832"/>
                <a:gd name="T12" fmla="*/ 615142 w 2640"/>
                <a:gd name="T13" fmla="*/ 284285 h 832"/>
                <a:gd name="T14" fmla="*/ 665018 w 2640"/>
                <a:gd name="T15" fmla="*/ 126023 h 832"/>
                <a:gd name="T16" fmla="*/ 864524 w 2640"/>
                <a:gd name="T17" fmla="*/ 108438 h 832"/>
                <a:gd name="T18" fmla="*/ 914400 w 2640"/>
                <a:gd name="T19" fmla="*/ 108438 h 8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0" h="832">
                  <a:moveTo>
                    <a:pt x="0" y="824"/>
                  </a:moveTo>
                  <a:cubicBezTo>
                    <a:pt x="88" y="420"/>
                    <a:pt x="176" y="16"/>
                    <a:pt x="288" y="8"/>
                  </a:cubicBezTo>
                  <a:cubicBezTo>
                    <a:pt x="400" y="0"/>
                    <a:pt x="560" y="776"/>
                    <a:pt x="672" y="776"/>
                  </a:cubicBezTo>
                  <a:cubicBezTo>
                    <a:pt x="784" y="776"/>
                    <a:pt x="864" y="8"/>
                    <a:pt x="960" y="8"/>
                  </a:cubicBezTo>
                  <a:cubicBezTo>
                    <a:pt x="1056" y="8"/>
                    <a:pt x="1152" y="776"/>
                    <a:pt x="1248" y="776"/>
                  </a:cubicBezTo>
                  <a:cubicBezTo>
                    <a:pt x="1344" y="776"/>
                    <a:pt x="1448" y="8"/>
                    <a:pt x="1536" y="8"/>
                  </a:cubicBezTo>
                  <a:cubicBezTo>
                    <a:pt x="1624" y="8"/>
                    <a:pt x="1712" y="720"/>
                    <a:pt x="1776" y="776"/>
                  </a:cubicBezTo>
                  <a:cubicBezTo>
                    <a:pt x="1840" y="832"/>
                    <a:pt x="1800" y="424"/>
                    <a:pt x="1920" y="344"/>
                  </a:cubicBezTo>
                  <a:cubicBezTo>
                    <a:pt x="2040" y="264"/>
                    <a:pt x="2376" y="304"/>
                    <a:pt x="2496" y="296"/>
                  </a:cubicBezTo>
                  <a:cubicBezTo>
                    <a:pt x="2616" y="288"/>
                    <a:pt x="2628" y="292"/>
                    <a:pt x="2640" y="296"/>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p:cNvSpPr>
              <a:spLocks/>
            </p:cNvSpPr>
            <p:nvPr/>
          </p:nvSpPr>
          <p:spPr bwMode="auto">
            <a:xfrm>
              <a:off x="4932363" y="2422525"/>
              <a:ext cx="914400" cy="304800"/>
            </a:xfrm>
            <a:custGeom>
              <a:avLst/>
              <a:gdLst>
                <a:gd name="T0" fmla="*/ 0 w 2640"/>
                <a:gd name="T1" fmla="*/ 301869 h 832"/>
                <a:gd name="T2" fmla="*/ 99753 w 2640"/>
                <a:gd name="T3" fmla="*/ 2931 h 832"/>
                <a:gd name="T4" fmla="*/ 232756 w 2640"/>
                <a:gd name="T5" fmla="*/ 284285 h 832"/>
                <a:gd name="T6" fmla="*/ 332509 w 2640"/>
                <a:gd name="T7" fmla="*/ 2931 h 832"/>
                <a:gd name="T8" fmla="*/ 432262 w 2640"/>
                <a:gd name="T9" fmla="*/ 284285 h 832"/>
                <a:gd name="T10" fmla="*/ 532015 w 2640"/>
                <a:gd name="T11" fmla="*/ 2931 h 832"/>
                <a:gd name="T12" fmla="*/ 615142 w 2640"/>
                <a:gd name="T13" fmla="*/ 284285 h 832"/>
                <a:gd name="T14" fmla="*/ 665018 w 2640"/>
                <a:gd name="T15" fmla="*/ 126023 h 832"/>
                <a:gd name="T16" fmla="*/ 864524 w 2640"/>
                <a:gd name="T17" fmla="*/ 108438 h 832"/>
                <a:gd name="T18" fmla="*/ 914400 w 2640"/>
                <a:gd name="T19" fmla="*/ 108438 h 8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0" h="832">
                  <a:moveTo>
                    <a:pt x="0" y="824"/>
                  </a:moveTo>
                  <a:cubicBezTo>
                    <a:pt x="88" y="420"/>
                    <a:pt x="176" y="16"/>
                    <a:pt x="288" y="8"/>
                  </a:cubicBezTo>
                  <a:cubicBezTo>
                    <a:pt x="400" y="0"/>
                    <a:pt x="560" y="776"/>
                    <a:pt x="672" y="776"/>
                  </a:cubicBezTo>
                  <a:cubicBezTo>
                    <a:pt x="784" y="776"/>
                    <a:pt x="864" y="8"/>
                    <a:pt x="960" y="8"/>
                  </a:cubicBezTo>
                  <a:cubicBezTo>
                    <a:pt x="1056" y="8"/>
                    <a:pt x="1152" y="776"/>
                    <a:pt x="1248" y="776"/>
                  </a:cubicBezTo>
                  <a:cubicBezTo>
                    <a:pt x="1344" y="776"/>
                    <a:pt x="1448" y="8"/>
                    <a:pt x="1536" y="8"/>
                  </a:cubicBezTo>
                  <a:cubicBezTo>
                    <a:pt x="1624" y="8"/>
                    <a:pt x="1712" y="720"/>
                    <a:pt x="1776" y="776"/>
                  </a:cubicBezTo>
                  <a:cubicBezTo>
                    <a:pt x="1840" y="832"/>
                    <a:pt x="1800" y="424"/>
                    <a:pt x="1920" y="344"/>
                  </a:cubicBezTo>
                  <a:cubicBezTo>
                    <a:pt x="2040" y="264"/>
                    <a:pt x="2376" y="304"/>
                    <a:pt x="2496" y="296"/>
                  </a:cubicBezTo>
                  <a:cubicBezTo>
                    <a:pt x="2616" y="288"/>
                    <a:pt x="2628" y="292"/>
                    <a:pt x="2640" y="296"/>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Text Box 16"/>
            <p:cNvSpPr txBox="1">
              <a:spLocks noChangeArrowheads="1"/>
            </p:cNvSpPr>
            <p:nvPr/>
          </p:nvSpPr>
          <p:spPr bwMode="auto">
            <a:xfrm>
              <a:off x="539750" y="1412875"/>
              <a:ext cx="1268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omic Sans MS" pitchFamily="1" charset="0"/>
                </a:defRPr>
              </a:lvl1pPr>
              <a:lvl2pPr marL="742950" indent="-285750">
                <a:defRPr sz="2400">
                  <a:solidFill>
                    <a:schemeClr val="tx1"/>
                  </a:solidFill>
                  <a:latin typeface="Comic Sans MS" pitchFamily="1" charset="0"/>
                </a:defRPr>
              </a:lvl2pPr>
              <a:lvl3pPr marL="1143000" indent="-228600">
                <a:defRPr sz="2400">
                  <a:solidFill>
                    <a:schemeClr val="tx1"/>
                  </a:solidFill>
                  <a:latin typeface="Comic Sans MS" pitchFamily="1" charset="0"/>
                </a:defRPr>
              </a:lvl3pPr>
              <a:lvl4pPr marL="1600200" indent="-228600">
                <a:defRPr sz="2400">
                  <a:solidFill>
                    <a:schemeClr val="tx1"/>
                  </a:solidFill>
                  <a:latin typeface="Comic Sans MS" pitchFamily="1" charset="0"/>
                </a:defRPr>
              </a:lvl4pPr>
              <a:lvl5pPr marL="2057400" indent="-228600">
                <a:defRPr sz="2400">
                  <a:solidFill>
                    <a:schemeClr val="tx1"/>
                  </a:solidFill>
                  <a:latin typeface="Comic Sans MS" pitchFamily="1" charset="0"/>
                </a:defRPr>
              </a:lvl5pPr>
              <a:lvl6pPr marL="2514600" indent="-228600" eaLnBrk="0" fontAlgn="base" hangingPunct="0">
                <a:spcBef>
                  <a:spcPct val="0"/>
                </a:spcBef>
                <a:spcAft>
                  <a:spcPct val="0"/>
                </a:spcAft>
                <a:defRPr sz="2400">
                  <a:solidFill>
                    <a:schemeClr val="tx1"/>
                  </a:solidFill>
                  <a:latin typeface="Comic Sans MS" pitchFamily="1" charset="0"/>
                </a:defRPr>
              </a:lvl6pPr>
              <a:lvl7pPr marL="2971800" indent="-228600" eaLnBrk="0" fontAlgn="base" hangingPunct="0">
                <a:spcBef>
                  <a:spcPct val="0"/>
                </a:spcBef>
                <a:spcAft>
                  <a:spcPct val="0"/>
                </a:spcAft>
                <a:defRPr sz="2400">
                  <a:solidFill>
                    <a:schemeClr val="tx1"/>
                  </a:solidFill>
                  <a:latin typeface="Comic Sans MS" pitchFamily="1" charset="0"/>
                </a:defRPr>
              </a:lvl7pPr>
              <a:lvl8pPr marL="3429000" indent="-228600" eaLnBrk="0" fontAlgn="base" hangingPunct="0">
                <a:spcBef>
                  <a:spcPct val="0"/>
                </a:spcBef>
                <a:spcAft>
                  <a:spcPct val="0"/>
                </a:spcAft>
                <a:defRPr sz="2400">
                  <a:solidFill>
                    <a:schemeClr val="tx1"/>
                  </a:solidFill>
                  <a:latin typeface="Comic Sans MS" pitchFamily="1" charset="0"/>
                </a:defRPr>
              </a:lvl8pPr>
              <a:lvl9pPr marL="3886200" indent="-228600" eaLnBrk="0" fontAlgn="base" hangingPunct="0">
                <a:spcBef>
                  <a:spcPct val="0"/>
                </a:spcBef>
                <a:spcAft>
                  <a:spcPct val="0"/>
                </a:spcAft>
                <a:defRPr sz="2400">
                  <a:solidFill>
                    <a:schemeClr val="tx1"/>
                  </a:solidFill>
                  <a:latin typeface="Comic Sans MS" pitchFamily="1" charset="0"/>
                </a:defRPr>
              </a:lvl9pPr>
            </a:lstStyle>
            <a:p>
              <a:pPr eaLnBrk="1" hangingPunct="1"/>
              <a:r>
                <a:rPr lang="fr-FR" sz="3200">
                  <a:latin typeface="Times New Roman" pitchFamily="18" charset="0"/>
                </a:rPr>
                <a:t>Mirror</a:t>
              </a:r>
            </a:p>
          </p:txBody>
        </p:sp>
        <p:sp>
          <p:nvSpPr>
            <p:cNvPr id="17" name="Text Box 17"/>
            <p:cNvSpPr txBox="1">
              <a:spLocks noChangeArrowheads="1"/>
            </p:cNvSpPr>
            <p:nvPr/>
          </p:nvSpPr>
          <p:spPr bwMode="auto">
            <a:xfrm>
              <a:off x="2195513" y="1058863"/>
              <a:ext cx="39798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omic Sans MS" pitchFamily="1" charset="0"/>
                </a:defRPr>
              </a:lvl1pPr>
              <a:lvl2pPr marL="742950" indent="-285750">
                <a:defRPr sz="2400">
                  <a:solidFill>
                    <a:schemeClr val="tx1"/>
                  </a:solidFill>
                  <a:latin typeface="Comic Sans MS" pitchFamily="1" charset="0"/>
                </a:defRPr>
              </a:lvl2pPr>
              <a:lvl3pPr marL="1143000" indent="-228600">
                <a:defRPr sz="2400">
                  <a:solidFill>
                    <a:schemeClr val="tx1"/>
                  </a:solidFill>
                  <a:latin typeface="Comic Sans MS" pitchFamily="1" charset="0"/>
                </a:defRPr>
              </a:lvl3pPr>
              <a:lvl4pPr marL="1600200" indent="-228600">
                <a:defRPr sz="2400">
                  <a:solidFill>
                    <a:schemeClr val="tx1"/>
                  </a:solidFill>
                  <a:latin typeface="Comic Sans MS" pitchFamily="1" charset="0"/>
                </a:defRPr>
              </a:lvl4pPr>
              <a:lvl5pPr marL="2057400" indent="-228600">
                <a:defRPr sz="2400">
                  <a:solidFill>
                    <a:schemeClr val="tx1"/>
                  </a:solidFill>
                  <a:latin typeface="Comic Sans MS" pitchFamily="1" charset="0"/>
                </a:defRPr>
              </a:lvl5pPr>
              <a:lvl6pPr marL="2514600" indent="-228600" eaLnBrk="0" fontAlgn="base" hangingPunct="0">
                <a:spcBef>
                  <a:spcPct val="0"/>
                </a:spcBef>
                <a:spcAft>
                  <a:spcPct val="0"/>
                </a:spcAft>
                <a:defRPr sz="2400">
                  <a:solidFill>
                    <a:schemeClr val="tx1"/>
                  </a:solidFill>
                  <a:latin typeface="Comic Sans MS" pitchFamily="1" charset="0"/>
                </a:defRPr>
              </a:lvl6pPr>
              <a:lvl7pPr marL="2971800" indent="-228600" eaLnBrk="0" fontAlgn="base" hangingPunct="0">
                <a:spcBef>
                  <a:spcPct val="0"/>
                </a:spcBef>
                <a:spcAft>
                  <a:spcPct val="0"/>
                </a:spcAft>
                <a:defRPr sz="2400">
                  <a:solidFill>
                    <a:schemeClr val="tx1"/>
                  </a:solidFill>
                  <a:latin typeface="Comic Sans MS" pitchFamily="1" charset="0"/>
                </a:defRPr>
              </a:lvl7pPr>
              <a:lvl8pPr marL="3429000" indent="-228600" eaLnBrk="0" fontAlgn="base" hangingPunct="0">
                <a:spcBef>
                  <a:spcPct val="0"/>
                </a:spcBef>
                <a:spcAft>
                  <a:spcPct val="0"/>
                </a:spcAft>
                <a:defRPr sz="2400">
                  <a:solidFill>
                    <a:schemeClr val="tx1"/>
                  </a:solidFill>
                  <a:latin typeface="Comic Sans MS" pitchFamily="1" charset="0"/>
                </a:defRPr>
              </a:lvl8pPr>
              <a:lvl9pPr marL="3886200" indent="-228600" eaLnBrk="0" fontAlgn="base" hangingPunct="0">
                <a:spcBef>
                  <a:spcPct val="0"/>
                </a:spcBef>
                <a:spcAft>
                  <a:spcPct val="0"/>
                </a:spcAft>
                <a:defRPr sz="2400">
                  <a:solidFill>
                    <a:schemeClr val="tx1"/>
                  </a:solidFill>
                  <a:latin typeface="Comic Sans MS" pitchFamily="1" charset="0"/>
                </a:defRPr>
              </a:lvl9pPr>
            </a:lstStyle>
            <a:p>
              <a:pPr eaLnBrk="1" hangingPunct="1"/>
              <a:r>
                <a:rPr lang="fr-FR" sz="3200">
                  <a:solidFill>
                    <a:srgbClr val="FF0000"/>
                  </a:solidFill>
                </a:rPr>
                <a:t>Stimulated emission</a:t>
              </a:r>
            </a:p>
          </p:txBody>
        </p:sp>
        <p:sp>
          <p:nvSpPr>
            <p:cNvPr id="18" name="Oval 18"/>
            <p:cNvSpPr>
              <a:spLocks noChangeArrowheads="1"/>
            </p:cNvSpPr>
            <p:nvPr/>
          </p:nvSpPr>
          <p:spPr bwMode="auto">
            <a:xfrm>
              <a:off x="2987675" y="3644900"/>
              <a:ext cx="304800" cy="304800"/>
            </a:xfrm>
            <a:prstGeom prst="ellipse">
              <a:avLst/>
            </a:prstGeom>
            <a:noFill/>
            <a:ln w="952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Times New Roman" pitchFamily="18" charset="0"/>
              </a:endParaRPr>
            </a:p>
          </p:txBody>
        </p:sp>
        <p:sp>
          <p:nvSpPr>
            <p:cNvPr id="19" name="Line 19"/>
            <p:cNvSpPr>
              <a:spLocks noChangeShapeType="1"/>
            </p:cNvSpPr>
            <p:nvPr/>
          </p:nvSpPr>
          <p:spPr bwMode="auto">
            <a:xfrm flipV="1">
              <a:off x="3132138" y="2636838"/>
              <a:ext cx="0" cy="9906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Oval 20"/>
            <p:cNvSpPr>
              <a:spLocks noChangeArrowheads="1"/>
            </p:cNvSpPr>
            <p:nvPr/>
          </p:nvSpPr>
          <p:spPr bwMode="auto">
            <a:xfrm>
              <a:off x="3419475" y="3644900"/>
              <a:ext cx="304800" cy="304800"/>
            </a:xfrm>
            <a:prstGeom prst="ellipse">
              <a:avLst/>
            </a:prstGeom>
            <a:noFill/>
            <a:ln w="952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Times New Roman" pitchFamily="18" charset="0"/>
              </a:endParaRPr>
            </a:p>
          </p:txBody>
        </p:sp>
        <p:sp>
          <p:nvSpPr>
            <p:cNvPr id="21" name="Line 21"/>
            <p:cNvSpPr>
              <a:spLocks noChangeShapeType="1"/>
            </p:cNvSpPr>
            <p:nvPr/>
          </p:nvSpPr>
          <p:spPr bwMode="auto">
            <a:xfrm flipV="1">
              <a:off x="3563938" y="2636838"/>
              <a:ext cx="0" cy="9906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p:cNvSpPr>
              <a:spLocks/>
            </p:cNvSpPr>
            <p:nvPr/>
          </p:nvSpPr>
          <p:spPr bwMode="auto">
            <a:xfrm>
              <a:off x="1403350" y="3068638"/>
              <a:ext cx="914400" cy="304800"/>
            </a:xfrm>
            <a:custGeom>
              <a:avLst/>
              <a:gdLst>
                <a:gd name="T0" fmla="*/ 0 w 2640"/>
                <a:gd name="T1" fmla="*/ 301869 h 832"/>
                <a:gd name="T2" fmla="*/ 99753 w 2640"/>
                <a:gd name="T3" fmla="*/ 2931 h 832"/>
                <a:gd name="T4" fmla="*/ 232756 w 2640"/>
                <a:gd name="T5" fmla="*/ 284285 h 832"/>
                <a:gd name="T6" fmla="*/ 332509 w 2640"/>
                <a:gd name="T7" fmla="*/ 2931 h 832"/>
                <a:gd name="T8" fmla="*/ 432262 w 2640"/>
                <a:gd name="T9" fmla="*/ 284285 h 832"/>
                <a:gd name="T10" fmla="*/ 532015 w 2640"/>
                <a:gd name="T11" fmla="*/ 2931 h 832"/>
                <a:gd name="T12" fmla="*/ 615142 w 2640"/>
                <a:gd name="T13" fmla="*/ 284285 h 832"/>
                <a:gd name="T14" fmla="*/ 665018 w 2640"/>
                <a:gd name="T15" fmla="*/ 126023 h 832"/>
                <a:gd name="T16" fmla="*/ 864524 w 2640"/>
                <a:gd name="T17" fmla="*/ 108438 h 832"/>
                <a:gd name="T18" fmla="*/ 914400 w 2640"/>
                <a:gd name="T19" fmla="*/ 108438 h 8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0" h="832">
                  <a:moveTo>
                    <a:pt x="0" y="824"/>
                  </a:moveTo>
                  <a:cubicBezTo>
                    <a:pt x="88" y="420"/>
                    <a:pt x="176" y="16"/>
                    <a:pt x="288" y="8"/>
                  </a:cubicBezTo>
                  <a:cubicBezTo>
                    <a:pt x="400" y="0"/>
                    <a:pt x="560" y="776"/>
                    <a:pt x="672" y="776"/>
                  </a:cubicBezTo>
                  <a:cubicBezTo>
                    <a:pt x="784" y="776"/>
                    <a:pt x="864" y="8"/>
                    <a:pt x="960" y="8"/>
                  </a:cubicBezTo>
                  <a:cubicBezTo>
                    <a:pt x="1056" y="8"/>
                    <a:pt x="1152" y="776"/>
                    <a:pt x="1248" y="776"/>
                  </a:cubicBezTo>
                  <a:cubicBezTo>
                    <a:pt x="1344" y="776"/>
                    <a:pt x="1448" y="8"/>
                    <a:pt x="1536" y="8"/>
                  </a:cubicBezTo>
                  <a:cubicBezTo>
                    <a:pt x="1624" y="8"/>
                    <a:pt x="1712" y="720"/>
                    <a:pt x="1776" y="776"/>
                  </a:cubicBezTo>
                  <a:cubicBezTo>
                    <a:pt x="1840" y="832"/>
                    <a:pt x="1800" y="424"/>
                    <a:pt x="1920" y="344"/>
                  </a:cubicBezTo>
                  <a:cubicBezTo>
                    <a:pt x="2040" y="264"/>
                    <a:pt x="2376" y="304"/>
                    <a:pt x="2496" y="296"/>
                  </a:cubicBezTo>
                  <a:cubicBezTo>
                    <a:pt x="2616" y="288"/>
                    <a:pt x="2628" y="292"/>
                    <a:pt x="2640" y="296"/>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p:cNvSpPr>
              <a:spLocks/>
            </p:cNvSpPr>
            <p:nvPr/>
          </p:nvSpPr>
          <p:spPr bwMode="auto">
            <a:xfrm>
              <a:off x="4932363" y="2781300"/>
              <a:ext cx="914400" cy="304800"/>
            </a:xfrm>
            <a:custGeom>
              <a:avLst/>
              <a:gdLst>
                <a:gd name="T0" fmla="*/ 0 w 2640"/>
                <a:gd name="T1" fmla="*/ 301869 h 832"/>
                <a:gd name="T2" fmla="*/ 99753 w 2640"/>
                <a:gd name="T3" fmla="*/ 2931 h 832"/>
                <a:gd name="T4" fmla="*/ 232756 w 2640"/>
                <a:gd name="T5" fmla="*/ 284285 h 832"/>
                <a:gd name="T6" fmla="*/ 332509 w 2640"/>
                <a:gd name="T7" fmla="*/ 2931 h 832"/>
                <a:gd name="T8" fmla="*/ 432262 w 2640"/>
                <a:gd name="T9" fmla="*/ 284285 h 832"/>
                <a:gd name="T10" fmla="*/ 532015 w 2640"/>
                <a:gd name="T11" fmla="*/ 2931 h 832"/>
                <a:gd name="T12" fmla="*/ 615142 w 2640"/>
                <a:gd name="T13" fmla="*/ 284285 h 832"/>
                <a:gd name="T14" fmla="*/ 665018 w 2640"/>
                <a:gd name="T15" fmla="*/ 126023 h 832"/>
                <a:gd name="T16" fmla="*/ 864524 w 2640"/>
                <a:gd name="T17" fmla="*/ 108438 h 832"/>
                <a:gd name="T18" fmla="*/ 914400 w 2640"/>
                <a:gd name="T19" fmla="*/ 108438 h 8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0" h="832">
                  <a:moveTo>
                    <a:pt x="0" y="824"/>
                  </a:moveTo>
                  <a:cubicBezTo>
                    <a:pt x="88" y="420"/>
                    <a:pt x="176" y="16"/>
                    <a:pt x="288" y="8"/>
                  </a:cubicBezTo>
                  <a:cubicBezTo>
                    <a:pt x="400" y="0"/>
                    <a:pt x="560" y="776"/>
                    <a:pt x="672" y="776"/>
                  </a:cubicBezTo>
                  <a:cubicBezTo>
                    <a:pt x="784" y="776"/>
                    <a:pt x="864" y="8"/>
                    <a:pt x="960" y="8"/>
                  </a:cubicBezTo>
                  <a:cubicBezTo>
                    <a:pt x="1056" y="8"/>
                    <a:pt x="1152" y="776"/>
                    <a:pt x="1248" y="776"/>
                  </a:cubicBezTo>
                  <a:cubicBezTo>
                    <a:pt x="1344" y="776"/>
                    <a:pt x="1448" y="8"/>
                    <a:pt x="1536" y="8"/>
                  </a:cubicBezTo>
                  <a:cubicBezTo>
                    <a:pt x="1624" y="8"/>
                    <a:pt x="1712" y="720"/>
                    <a:pt x="1776" y="776"/>
                  </a:cubicBezTo>
                  <a:cubicBezTo>
                    <a:pt x="1840" y="832"/>
                    <a:pt x="1800" y="424"/>
                    <a:pt x="1920" y="344"/>
                  </a:cubicBezTo>
                  <a:cubicBezTo>
                    <a:pt x="2040" y="264"/>
                    <a:pt x="2376" y="304"/>
                    <a:pt x="2496" y="296"/>
                  </a:cubicBezTo>
                  <a:cubicBezTo>
                    <a:pt x="2616" y="288"/>
                    <a:pt x="2628" y="292"/>
                    <a:pt x="2640" y="296"/>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p:cNvSpPr>
              <a:spLocks/>
            </p:cNvSpPr>
            <p:nvPr/>
          </p:nvSpPr>
          <p:spPr bwMode="auto">
            <a:xfrm>
              <a:off x="4932363" y="3213100"/>
              <a:ext cx="914400" cy="304800"/>
            </a:xfrm>
            <a:custGeom>
              <a:avLst/>
              <a:gdLst>
                <a:gd name="T0" fmla="*/ 0 w 2640"/>
                <a:gd name="T1" fmla="*/ 301869 h 832"/>
                <a:gd name="T2" fmla="*/ 99753 w 2640"/>
                <a:gd name="T3" fmla="*/ 2931 h 832"/>
                <a:gd name="T4" fmla="*/ 232756 w 2640"/>
                <a:gd name="T5" fmla="*/ 284285 h 832"/>
                <a:gd name="T6" fmla="*/ 332509 w 2640"/>
                <a:gd name="T7" fmla="*/ 2931 h 832"/>
                <a:gd name="T8" fmla="*/ 432262 w 2640"/>
                <a:gd name="T9" fmla="*/ 284285 h 832"/>
                <a:gd name="T10" fmla="*/ 532015 w 2640"/>
                <a:gd name="T11" fmla="*/ 2931 h 832"/>
                <a:gd name="T12" fmla="*/ 615142 w 2640"/>
                <a:gd name="T13" fmla="*/ 284285 h 832"/>
                <a:gd name="T14" fmla="*/ 665018 w 2640"/>
                <a:gd name="T15" fmla="*/ 126023 h 832"/>
                <a:gd name="T16" fmla="*/ 864524 w 2640"/>
                <a:gd name="T17" fmla="*/ 108438 h 832"/>
                <a:gd name="T18" fmla="*/ 914400 w 2640"/>
                <a:gd name="T19" fmla="*/ 108438 h 8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0" h="832">
                  <a:moveTo>
                    <a:pt x="0" y="824"/>
                  </a:moveTo>
                  <a:cubicBezTo>
                    <a:pt x="88" y="420"/>
                    <a:pt x="176" y="16"/>
                    <a:pt x="288" y="8"/>
                  </a:cubicBezTo>
                  <a:cubicBezTo>
                    <a:pt x="400" y="0"/>
                    <a:pt x="560" y="776"/>
                    <a:pt x="672" y="776"/>
                  </a:cubicBezTo>
                  <a:cubicBezTo>
                    <a:pt x="784" y="776"/>
                    <a:pt x="864" y="8"/>
                    <a:pt x="960" y="8"/>
                  </a:cubicBezTo>
                  <a:cubicBezTo>
                    <a:pt x="1056" y="8"/>
                    <a:pt x="1152" y="776"/>
                    <a:pt x="1248" y="776"/>
                  </a:cubicBezTo>
                  <a:cubicBezTo>
                    <a:pt x="1344" y="776"/>
                    <a:pt x="1448" y="8"/>
                    <a:pt x="1536" y="8"/>
                  </a:cubicBezTo>
                  <a:cubicBezTo>
                    <a:pt x="1624" y="8"/>
                    <a:pt x="1712" y="720"/>
                    <a:pt x="1776" y="776"/>
                  </a:cubicBezTo>
                  <a:cubicBezTo>
                    <a:pt x="1840" y="832"/>
                    <a:pt x="1800" y="424"/>
                    <a:pt x="1920" y="344"/>
                  </a:cubicBezTo>
                  <a:cubicBezTo>
                    <a:pt x="2040" y="264"/>
                    <a:pt x="2376" y="304"/>
                    <a:pt x="2496" y="296"/>
                  </a:cubicBezTo>
                  <a:cubicBezTo>
                    <a:pt x="2616" y="288"/>
                    <a:pt x="2628" y="292"/>
                    <a:pt x="2640" y="296"/>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p:cNvSpPr>
              <a:spLocks/>
            </p:cNvSpPr>
            <p:nvPr/>
          </p:nvSpPr>
          <p:spPr bwMode="auto">
            <a:xfrm>
              <a:off x="4932363" y="3573463"/>
              <a:ext cx="914400" cy="304800"/>
            </a:xfrm>
            <a:custGeom>
              <a:avLst/>
              <a:gdLst>
                <a:gd name="T0" fmla="*/ 0 w 2640"/>
                <a:gd name="T1" fmla="*/ 301869 h 832"/>
                <a:gd name="T2" fmla="*/ 99753 w 2640"/>
                <a:gd name="T3" fmla="*/ 2931 h 832"/>
                <a:gd name="T4" fmla="*/ 232756 w 2640"/>
                <a:gd name="T5" fmla="*/ 284285 h 832"/>
                <a:gd name="T6" fmla="*/ 332509 w 2640"/>
                <a:gd name="T7" fmla="*/ 2931 h 832"/>
                <a:gd name="T8" fmla="*/ 432262 w 2640"/>
                <a:gd name="T9" fmla="*/ 284285 h 832"/>
                <a:gd name="T10" fmla="*/ 532015 w 2640"/>
                <a:gd name="T11" fmla="*/ 2931 h 832"/>
                <a:gd name="T12" fmla="*/ 615142 w 2640"/>
                <a:gd name="T13" fmla="*/ 284285 h 832"/>
                <a:gd name="T14" fmla="*/ 665018 w 2640"/>
                <a:gd name="T15" fmla="*/ 126023 h 832"/>
                <a:gd name="T16" fmla="*/ 864524 w 2640"/>
                <a:gd name="T17" fmla="*/ 108438 h 832"/>
                <a:gd name="T18" fmla="*/ 914400 w 2640"/>
                <a:gd name="T19" fmla="*/ 108438 h 8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0" h="832">
                  <a:moveTo>
                    <a:pt x="0" y="824"/>
                  </a:moveTo>
                  <a:cubicBezTo>
                    <a:pt x="88" y="420"/>
                    <a:pt x="176" y="16"/>
                    <a:pt x="288" y="8"/>
                  </a:cubicBezTo>
                  <a:cubicBezTo>
                    <a:pt x="400" y="0"/>
                    <a:pt x="560" y="776"/>
                    <a:pt x="672" y="776"/>
                  </a:cubicBezTo>
                  <a:cubicBezTo>
                    <a:pt x="784" y="776"/>
                    <a:pt x="864" y="8"/>
                    <a:pt x="960" y="8"/>
                  </a:cubicBezTo>
                  <a:cubicBezTo>
                    <a:pt x="1056" y="8"/>
                    <a:pt x="1152" y="776"/>
                    <a:pt x="1248" y="776"/>
                  </a:cubicBezTo>
                  <a:cubicBezTo>
                    <a:pt x="1344" y="776"/>
                    <a:pt x="1448" y="8"/>
                    <a:pt x="1536" y="8"/>
                  </a:cubicBezTo>
                  <a:cubicBezTo>
                    <a:pt x="1624" y="8"/>
                    <a:pt x="1712" y="720"/>
                    <a:pt x="1776" y="776"/>
                  </a:cubicBezTo>
                  <a:cubicBezTo>
                    <a:pt x="1840" y="832"/>
                    <a:pt x="1800" y="424"/>
                    <a:pt x="1920" y="344"/>
                  </a:cubicBezTo>
                  <a:cubicBezTo>
                    <a:pt x="2040" y="264"/>
                    <a:pt x="2376" y="304"/>
                    <a:pt x="2496" y="296"/>
                  </a:cubicBezTo>
                  <a:cubicBezTo>
                    <a:pt x="2616" y="288"/>
                    <a:pt x="2628" y="292"/>
                    <a:pt x="2640" y="296"/>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961769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539750" y="1058863"/>
            <a:ext cx="7532688" cy="3203575"/>
            <a:chOff x="539750" y="1058863"/>
            <a:chExt cx="7532688" cy="3203575"/>
          </a:xfrm>
        </p:grpSpPr>
        <p:sp>
          <p:nvSpPr>
            <p:cNvPr id="2" name="Line 2"/>
            <p:cNvSpPr>
              <a:spLocks noChangeShapeType="1"/>
            </p:cNvSpPr>
            <p:nvPr/>
          </p:nvSpPr>
          <p:spPr bwMode="auto">
            <a:xfrm>
              <a:off x="969963" y="2052638"/>
              <a:ext cx="0" cy="22098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Line 3"/>
            <p:cNvSpPr>
              <a:spLocks noChangeShapeType="1"/>
            </p:cNvSpPr>
            <p:nvPr/>
          </p:nvSpPr>
          <p:spPr bwMode="auto">
            <a:xfrm>
              <a:off x="7065963" y="2052638"/>
              <a:ext cx="0" cy="22098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Line 4"/>
            <p:cNvSpPr>
              <a:spLocks noChangeShapeType="1"/>
            </p:cNvSpPr>
            <p:nvPr/>
          </p:nvSpPr>
          <p:spPr bwMode="auto">
            <a:xfrm>
              <a:off x="2874963" y="2433638"/>
              <a:ext cx="1828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5"/>
            <p:cNvSpPr>
              <a:spLocks noChangeShapeType="1"/>
            </p:cNvSpPr>
            <p:nvPr/>
          </p:nvSpPr>
          <p:spPr bwMode="auto">
            <a:xfrm>
              <a:off x="2874963" y="3805238"/>
              <a:ext cx="1828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6"/>
            <p:cNvGrpSpPr>
              <a:grpSpLocks/>
            </p:cNvGrpSpPr>
            <p:nvPr/>
          </p:nvGrpSpPr>
          <p:grpSpPr bwMode="auto">
            <a:xfrm>
              <a:off x="3027363" y="2281238"/>
              <a:ext cx="1447800" cy="304800"/>
              <a:chOff x="1680" y="2256"/>
              <a:chExt cx="912" cy="192"/>
            </a:xfrm>
          </p:grpSpPr>
          <p:sp>
            <p:nvSpPr>
              <p:cNvPr id="7" name="Oval 7"/>
              <p:cNvSpPr>
                <a:spLocks noChangeArrowheads="1"/>
              </p:cNvSpPr>
              <p:nvPr/>
            </p:nvSpPr>
            <p:spPr bwMode="auto">
              <a:xfrm>
                <a:off x="2160" y="225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Times New Roman" pitchFamily="18" charset="0"/>
                </a:endParaRPr>
              </a:p>
            </p:txBody>
          </p:sp>
          <p:sp>
            <p:nvSpPr>
              <p:cNvPr id="8" name="Oval 8"/>
              <p:cNvSpPr>
                <a:spLocks noChangeArrowheads="1"/>
              </p:cNvSpPr>
              <p:nvPr/>
            </p:nvSpPr>
            <p:spPr bwMode="auto">
              <a:xfrm>
                <a:off x="1920" y="225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Times New Roman" pitchFamily="18" charset="0"/>
                </a:endParaRPr>
              </a:p>
            </p:txBody>
          </p:sp>
          <p:sp>
            <p:nvSpPr>
              <p:cNvPr id="9" name="Oval 9"/>
              <p:cNvSpPr>
                <a:spLocks noChangeArrowheads="1"/>
              </p:cNvSpPr>
              <p:nvPr/>
            </p:nvSpPr>
            <p:spPr bwMode="auto">
              <a:xfrm>
                <a:off x="2400" y="225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Times New Roman" pitchFamily="18" charset="0"/>
                </a:endParaRPr>
              </a:p>
            </p:txBody>
          </p:sp>
          <p:sp>
            <p:nvSpPr>
              <p:cNvPr id="10" name="Oval 10"/>
              <p:cNvSpPr>
                <a:spLocks noChangeArrowheads="1"/>
              </p:cNvSpPr>
              <p:nvPr/>
            </p:nvSpPr>
            <p:spPr bwMode="auto">
              <a:xfrm>
                <a:off x="1680" y="225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Times New Roman" pitchFamily="18" charset="0"/>
                </a:endParaRPr>
              </a:p>
            </p:txBody>
          </p:sp>
        </p:grpSp>
        <p:graphicFrame>
          <p:nvGraphicFramePr>
            <p:cNvPr id="11" name="Object 11"/>
            <p:cNvGraphicFramePr>
              <a:graphicFrameLocks noChangeAspect="1"/>
            </p:cNvGraphicFramePr>
            <p:nvPr>
              <p:extLst/>
            </p:nvPr>
          </p:nvGraphicFramePr>
          <p:xfrm>
            <a:off x="2265363" y="3500438"/>
            <a:ext cx="444500" cy="571500"/>
          </p:xfrm>
          <a:graphic>
            <a:graphicData uri="http://schemas.openxmlformats.org/presentationml/2006/ole">
              <mc:AlternateContent xmlns:mc="http://schemas.openxmlformats.org/markup-compatibility/2006">
                <mc:Choice xmlns:v="urn:schemas-microsoft-com:vml" Requires="v">
                  <p:oleObj spid="_x0000_s33800" name="Equation" r:id="rId3" imgW="177646" imgH="228402" progId="Equation.DSMT4">
                    <p:embed/>
                  </p:oleObj>
                </mc:Choice>
                <mc:Fallback>
                  <p:oleObj name="Equation" r:id="rId3" imgW="177646" imgH="228402" progId="Equation.DSMT4">
                    <p:embed/>
                    <p:pic>
                      <p:nvPicPr>
                        <p:cNvPr id="11"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5363" y="3500438"/>
                          <a:ext cx="4445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2"/>
            <p:cNvGraphicFramePr>
              <a:graphicFrameLocks noChangeAspect="1"/>
            </p:cNvGraphicFramePr>
            <p:nvPr>
              <p:extLst/>
            </p:nvPr>
          </p:nvGraphicFramePr>
          <p:xfrm>
            <a:off x="2265363" y="2205038"/>
            <a:ext cx="539750" cy="603250"/>
          </p:xfrm>
          <a:graphic>
            <a:graphicData uri="http://schemas.openxmlformats.org/presentationml/2006/ole">
              <mc:AlternateContent xmlns:mc="http://schemas.openxmlformats.org/markup-compatibility/2006">
                <mc:Choice xmlns:v="urn:schemas-microsoft-com:vml" Requires="v">
                  <p:oleObj spid="_x0000_s33801" name="Equation" r:id="rId5" imgW="215713" imgH="241091" progId="Equation.DSMT4">
                    <p:embed/>
                  </p:oleObj>
                </mc:Choice>
                <mc:Fallback>
                  <p:oleObj name="Equation" r:id="rId5" imgW="215713" imgH="241091" progId="Equation.DSMT4">
                    <p:embed/>
                    <p:pic>
                      <p:nvPicPr>
                        <p:cNvPr id="12"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5363" y="2205038"/>
                          <a:ext cx="539750"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13"/>
            <p:cNvSpPr txBox="1">
              <a:spLocks noChangeArrowheads="1"/>
            </p:cNvSpPr>
            <p:nvPr/>
          </p:nvSpPr>
          <p:spPr bwMode="auto">
            <a:xfrm>
              <a:off x="6804025" y="1412875"/>
              <a:ext cx="1268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omic Sans MS" pitchFamily="1" charset="0"/>
                </a:defRPr>
              </a:lvl1pPr>
              <a:lvl2pPr marL="742950" indent="-285750">
                <a:defRPr sz="2400">
                  <a:solidFill>
                    <a:schemeClr val="tx1"/>
                  </a:solidFill>
                  <a:latin typeface="Comic Sans MS" pitchFamily="1" charset="0"/>
                </a:defRPr>
              </a:lvl2pPr>
              <a:lvl3pPr marL="1143000" indent="-228600">
                <a:defRPr sz="2400">
                  <a:solidFill>
                    <a:schemeClr val="tx1"/>
                  </a:solidFill>
                  <a:latin typeface="Comic Sans MS" pitchFamily="1" charset="0"/>
                </a:defRPr>
              </a:lvl3pPr>
              <a:lvl4pPr marL="1600200" indent="-228600">
                <a:defRPr sz="2400">
                  <a:solidFill>
                    <a:schemeClr val="tx1"/>
                  </a:solidFill>
                  <a:latin typeface="Comic Sans MS" pitchFamily="1" charset="0"/>
                </a:defRPr>
              </a:lvl4pPr>
              <a:lvl5pPr marL="2057400" indent="-228600">
                <a:defRPr sz="2400">
                  <a:solidFill>
                    <a:schemeClr val="tx1"/>
                  </a:solidFill>
                  <a:latin typeface="Comic Sans MS" pitchFamily="1" charset="0"/>
                </a:defRPr>
              </a:lvl5pPr>
              <a:lvl6pPr marL="2514600" indent="-228600" eaLnBrk="0" fontAlgn="base" hangingPunct="0">
                <a:spcBef>
                  <a:spcPct val="0"/>
                </a:spcBef>
                <a:spcAft>
                  <a:spcPct val="0"/>
                </a:spcAft>
                <a:defRPr sz="2400">
                  <a:solidFill>
                    <a:schemeClr val="tx1"/>
                  </a:solidFill>
                  <a:latin typeface="Comic Sans MS" pitchFamily="1" charset="0"/>
                </a:defRPr>
              </a:lvl6pPr>
              <a:lvl7pPr marL="2971800" indent="-228600" eaLnBrk="0" fontAlgn="base" hangingPunct="0">
                <a:spcBef>
                  <a:spcPct val="0"/>
                </a:spcBef>
                <a:spcAft>
                  <a:spcPct val="0"/>
                </a:spcAft>
                <a:defRPr sz="2400">
                  <a:solidFill>
                    <a:schemeClr val="tx1"/>
                  </a:solidFill>
                  <a:latin typeface="Comic Sans MS" pitchFamily="1" charset="0"/>
                </a:defRPr>
              </a:lvl7pPr>
              <a:lvl8pPr marL="3429000" indent="-228600" eaLnBrk="0" fontAlgn="base" hangingPunct="0">
                <a:spcBef>
                  <a:spcPct val="0"/>
                </a:spcBef>
                <a:spcAft>
                  <a:spcPct val="0"/>
                </a:spcAft>
                <a:defRPr sz="2400">
                  <a:solidFill>
                    <a:schemeClr val="tx1"/>
                  </a:solidFill>
                  <a:latin typeface="Comic Sans MS" pitchFamily="1" charset="0"/>
                </a:defRPr>
              </a:lvl8pPr>
              <a:lvl9pPr marL="3886200" indent="-228600" eaLnBrk="0" fontAlgn="base" hangingPunct="0">
                <a:spcBef>
                  <a:spcPct val="0"/>
                </a:spcBef>
                <a:spcAft>
                  <a:spcPct val="0"/>
                </a:spcAft>
                <a:defRPr sz="2400">
                  <a:solidFill>
                    <a:schemeClr val="tx1"/>
                  </a:solidFill>
                  <a:latin typeface="Comic Sans MS" pitchFamily="1" charset="0"/>
                </a:defRPr>
              </a:lvl9pPr>
            </a:lstStyle>
            <a:p>
              <a:pPr eaLnBrk="1" hangingPunct="1"/>
              <a:r>
                <a:rPr lang="fr-FR" sz="3200">
                  <a:latin typeface="Times New Roman" pitchFamily="18" charset="0"/>
                </a:rPr>
                <a:t>Mirror</a:t>
              </a:r>
            </a:p>
          </p:txBody>
        </p:sp>
        <p:sp>
          <p:nvSpPr>
            <p:cNvPr id="14" name="Freeform 14"/>
            <p:cNvSpPr>
              <a:spLocks/>
            </p:cNvSpPr>
            <p:nvPr/>
          </p:nvSpPr>
          <p:spPr bwMode="auto">
            <a:xfrm rot="10800000">
              <a:off x="5364163" y="2420938"/>
              <a:ext cx="914400" cy="304800"/>
            </a:xfrm>
            <a:custGeom>
              <a:avLst/>
              <a:gdLst>
                <a:gd name="T0" fmla="*/ 0 w 2640"/>
                <a:gd name="T1" fmla="*/ 301869 h 832"/>
                <a:gd name="T2" fmla="*/ 99753 w 2640"/>
                <a:gd name="T3" fmla="*/ 2931 h 832"/>
                <a:gd name="T4" fmla="*/ 232756 w 2640"/>
                <a:gd name="T5" fmla="*/ 284285 h 832"/>
                <a:gd name="T6" fmla="*/ 332509 w 2640"/>
                <a:gd name="T7" fmla="*/ 2931 h 832"/>
                <a:gd name="T8" fmla="*/ 432262 w 2640"/>
                <a:gd name="T9" fmla="*/ 284285 h 832"/>
                <a:gd name="T10" fmla="*/ 532015 w 2640"/>
                <a:gd name="T11" fmla="*/ 2931 h 832"/>
                <a:gd name="T12" fmla="*/ 615142 w 2640"/>
                <a:gd name="T13" fmla="*/ 284285 h 832"/>
                <a:gd name="T14" fmla="*/ 665018 w 2640"/>
                <a:gd name="T15" fmla="*/ 126023 h 832"/>
                <a:gd name="T16" fmla="*/ 864524 w 2640"/>
                <a:gd name="T17" fmla="*/ 108438 h 832"/>
                <a:gd name="T18" fmla="*/ 914400 w 2640"/>
                <a:gd name="T19" fmla="*/ 108438 h 8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0" h="832">
                  <a:moveTo>
                    <a:pt x="0" y="824"/>
                  </a:moveTo>
                  <a:cubicBezTo>
                    <a:pt x="88" y="420"/>
                    <a:pt x="176" y="16"/>
                    <a:pt x="288" y="8"/>
                  </a:cubicBezTo>
                  <a:cubicBezTo>
                    <a:pt x="400" y="0"/>
                    <a:pt x="560" y="776"/>
                    <a:pt x="672" y="776"/>
                  </a:cubicBezTo>
                  <a:cubicBezTo>
                    <a:pt x="784" y="776"/>
                    <a:pt x="864" y="8"/>
                    <a:pt x="960" y="8"/>
                  </a:cubicBezTo>
                  <a:cubicBezTo>
                    <a:pt x="1056" y="8"/>
                    <a:pt x="1152" y="776"/>
                    <a:pt x="1248" y="776"/>
                  </a:cubicBezTo>
                  <a:cubicBezTo>
                    <a:pt x="1344" y="776"/>
                    <a:pt x="1448" y="8"/>
                    <a:pt x="1536" y="8"/>
                  </a:cubicBezTo>
                  <a:cubicBezTo>
                    <a:pt x="1624" y="8"/>
                    <a:pt x="1712" y="720"/>
                    <a:pt x="1776" y="776"/>
                  </a:cubicBezTo>
                  <a:cubicBezTo>
                    <a:pt x="1840" y="832"/>
                    <a:pt x="1800" y="424"/>
                    <a:pt x="1920" y="344"/>
                  </a:cubicBezTo>
                  <a:cubicBezTo>
                    <a:pt x="2040" y="264"/>
                    <a:pt x="2376" y="304"/>
                    <a:pt x="2496" y="296"/>
                  </a:cubicBezTo>
                  <a:cubicBezTo>
                    <a:pt x="2616" y="288"/>
                    <a:pt x="2628" y="292"/>
                    <a:pt x="2640" y="296"/>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Text Box 15"/>
            <p:cNvSpPr txBox="1">
              <a:spLocks noChangeArrowheads="1"/>
            </p:cNvSpPr>
            <p:nvPr/>
          </p:nvSpPr>
          <p:spPr bwMode="auto">
            <a:xfrm>
              <a:off x="539750" y="1412875"/>
              <a:ext cx="1268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omic Sans MS" pitchFamily="1" charset="0"/>
                </a:defRPr>
              </a:lvl1pPr>
              <a:lvl2pPr marL="742950" indent="-285750">
                <a:defRPr sz="2400">
                  <a:solidFill>
                    <a:schemeClr val="tx1"/>
                  </a:solidFill>
                  <a:latin typeface="Comic Sans MS" pitchFamily="1" charset="0"/>
                </a:defRPr>
              </a:lvl2pPr>
              <a:lvl3pPr marL="1143000" indent="-228600">
                <a:defRPr sz="2400">
                  <a:solidFill>
                    <a:schemeClr val="tx1"/>
                  </a:solidFill>
                  <a:latin typeface="Comic Sans MS" pitchFamily="1" charset="0"/>
                </a:defRPr>
              </a:lvl3pPr>
              <a:lvl4pPr marL="1600200" indent="-228600">
                <a:defRPr sz="2400">
                  <a:solidFill>
                    <a:schemeClr val="tx1"/>
                  </a:solidFill>
                  <a:latin typeface="Comic Sans MS" pitchFamily="1" charset="0"/>
                </a:defRPr>
              </a:lvl4pPr>
              <a:lvl5pPr marL="2057400" indent="-228600">
                <a:defRPr sz="2400">
                  <a:solidFill>
                    <a:schemeClr val="tx1"/>
                  </a:solidFill>
                  <a:latin typeface="Comic Sans MS" pitchFamily="1" charset="0"/>
                </a:defRPr>
              </a:lvl5pPr>
              <a:lvl6pPr marL="2514600" indent="-228600" eaLnBrk="0" fontAlgn="base" hangingPunct="0">
                <a:spcBef>
                  <a:spcPct val="0"/>
                </a:spcBef>
                <a:spcAft>
                  <a:spcPct val="0"/>
                </a:spcAft>
                <a:defRPr sz="2400">
                  <a:solidFill>
                    <a:schemeClr val="tx1"/>
                  </a:solidFill>
                  <a:latin typeface="Comic Sans MS" pitchFamily="1" charset="0"/>
                </a:defRPr>
              </a:lvl6pPr>
              <a:lvl7pPr marL="2971800" indent="-228600" eaLnBrk="0" fontAlgn="base" hangingPunct="0">
                <a:spcBef>
                  <a:spcPct val="0"/>
                </a:spcBef>
                <a:spcAft>
                  <a:spcPct val="0"/>
                </a:spcAft>
                <a:defRPr sz="2400">
                  <a:solidFill>
                    <a:schemeClr val="tx1"/>
                  </a:solidFill>
                  <a:latin typeface="Comic Sans MS" pitchFamily="1" charset="0"/>
                </a:defRPr>
              </a:lvl7pPr>
              <a:lvl8pPr marL="3429000" indent="-228600" eaLnBrk="0" fontAlgn="base" hangingPunct="0">
                <a:spcBef>
                  <a:spcPct val="0"/>
                </a:spcBef>
                <a:spcAft>
                  <a:spcPct val="0"/>
                </a:spcAft>
                <a:defRPr sz="2400">
                  <a:solidFill>
                    <a:schemeClr val="tx1"/>
                  </a:solidFill>
                  <a:latin typeface="Comic Sans MS" pitchFamily="1" charset="0"/>
                </a:defRPr>
              </a:lvl8pPr>
              <a:lvl9pPr marL="3886200" indent="-228600" eaLnBrk="0" fontAlgn="base" hangingPunct="0">
                <a:spcBef>
                  <a:spcPct val="0"/>
                </a:spcBef>
                <a:spcAft>
                  <a:spcPct val="0"/>
                </a:spcAft>
                <a:defRPr sz="2400">
                  <a:solidFill>
                    <a:schemeClr val="tx1"/>
                  </a:solidFill>
                  <a:latin typeface="Comic Sans MS" pitchFamily="1" charset="0"/>
                </a:defRPr>
              </a:lvl9pPr>
            </a:lstStyle>
            <a:p>
              <a:pPr eaLnBrk="1" hangingPunct="1"/>
              <a:r>
                <a:rPr lang="fr-FR" sz="3200">
                  <a:latin typeface="Times New Roman" pitchFamily="18" charset="0"/>
                </a:rPr>
                <a:t>Mirror</a:t>
              </a:r>
            </a:p>
          </p:txBody>
        </p:sp>
        <p:sp>
          <p:nvSpPr>
            <p:cNvPr id="16" name="Text Box 16"/>
            <p:cNvSpPr txBox="1">
              <a:spLocks noChangeArrowheads="1"/>
            </p:cNvSpPr>
            <p:nvPr/>
          </p:nvSpPr>
          <p:spPr bwMode="auto">
            <a:xfrm>
              <a:off x="2195513" y="1058863"/>
              <a:ext cx="47593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omic Sans MS" pitchFamily="1" charset="0"/>
                </a:defRPr>
              </a:lvl1pPr>
              <a:lvl2pPr marL="742950" indent="-285750">
                <a:defRPr sz="2400">
                  <a:solidFill>
                    <a:schemeClr val="tx1"/>
                  </a:solidFill>
                  <a:latin typeface="Comic Sans MS" pitchFamily="1" charset="0"/>
                </a:defRPr>
              </a:lvl2pPr>
              <a:lvl3pPr marL="1143000" indent="-228600">
                <a:defRPr sz="2400">
                  <a:solidFill>
                    <a:schemeClr val="tx1"/>
                  </a:solidFill>
                  <a:latin typeface="Comic Sans MS" pitchFamily="1" charset="0"/>
                </a:defRPr>
              </a:lvl3pPr>
              <a:lvl4pPr marL="1600200" indent="-228600">
                <a:defRPr sz="2400">
                  <a:solidFill>
                    <a:schemeClr val="tx1"/>
                  </a:solidFill>
                  <a:latin typeface="Comic Sans MS" pitchFamily="1" charset="0"/>
                </a:defRPr>
              </a:lvl4pPr>
              <a:lvl5pPr marL="2057400" indent="-228600">
                <a:defRPr sz="2400">
                  <a:solidFill>
                    <a:schemeClr val="tx1"/>
                  </a:solidFill>
                  <a:latin typeface="Comic Sans MS" pitchFamily="1" charset="0"/>
                </a:defRPr>
              </a:lvl5pPr>
              <a:lvl6pPr marL="2514600" indent="-228600" eaLnBrk="0" fontAlgn="base" hangingPunct="0">
                <a:spcBef>
                  <a:spcPct val="0"/>
                </a:spcBef>
                <a:spcAft>
                  <a:spcPct val="0"/>
                </a:spcAft>
                <a:defRPr sz="2400">
                  <a:solidFill>
                    <a:schemeClr val="tx1"/>
                  </a:solidFill>
                  <a:latin typeface="Comic Sans MS" pitchFamily="1" charset="0"/>
                </a:defRPr>
              </a:lvl6pPr>
              <a:lvl7pPr marL="2971800" indent="-228600" eaLnBrk="0" fontAlgn="base" hangingPunct="0">
                <a:spcBef>
                  <a:spcPct val="0"/>
                </a:spcBef>
                <a:spcAft>
                  <a:spcPct val="0"/>
                </a:spcAft>
                <a:defRPr sz="2400">
                  <a:solidFill>
                    <a:schemeClr val="tx1"/>
                  </a:solidFill>
                  <a:latin typeface="Comic Sans MS" pitchFamily="1" charset="0"/>
                </a:defRPr>
              </a:lvl7pPr>
              <a:lvl8pPr marL="3429000" indent="-228600" eaLnBrk="0" fontAlgn="base" hangingPunct="0">
                <a:spcBef>
                  <a:spcPct val="0"/>
                </a:spcBef>
                <a:spcAft>
                  <a:spcPct val="0"/>
                </a:spcAft>
                <a:defRPr sz="2400">
                  <a:solidFill>
                    <a:schemeClr val="tx1"/>
                  </a:solidFill>
                  <a:latin typeface="Comic Sans MS" pitchFamily="1" charset="0"/>
                </a:defRPr>
              </a:lvl8pPr>
              <a:lvl9pPr marL="3886200" indent="-228600" eaLnBrk="0" fontAlgn="base" hangingPunct="0">
                <a:spcBef>
                  <a:spcPct val="0"/>
                </a:spcBef>
                <a:spcAft>
                  <a:spcPct val="0"/>
                </a:spcAft>
                <a:defRPr sz="2400">
                  <a:solidFill>
                    <a:schemeClr val="tx1"/>
                  </a:solidFill>
                  <a:latin typeface="Comic Sans MS" pitchFamily="1" charset="0"/>
                </a:defRPr>
              </a:lvl9pPr>
            </a:lstStyle>
            <a:p>
              <a:pPr eaLnBrk="1" hangingPunct="1"/>
              <a:r>
                <a:rPr lang="fr-FR" sz="3200">
                  <a:solidFill>
                    <a:srgbClr val="FF0000"/>
                  </a:solidFill>
                </a:rPr>
                <a:t>Feed-back by the cavity</a:t>
              </a:r>
            </a:p>
          </p:txBody>
        </p:sp>
        <p:sp>
          <p:nvSpPr>
            <p:cNvPr id="17" name="Freeform 17"/>
            <p:cNvSpPr>
              <a:spLocks/>
            </p:cNvSpPr>
            <p:nvPr/>
          </p:nvSpPr>
          <p:spPr bwMode="auto">
            <a:xfrm rot="10800000">
              <a:off x="5364163" y="2779713"/>
              <a:ext cx="914400" cy="304800"/>
            </a:xfrm>
            <a:custGeom>
              <a:avLst/>
              <a:gdLst>
                <a:gd name="T0" fmla="*/ 0 w 2640"/>
                <a:gd name="T1" fmla="*/ 301869 h 832"/>
                <a:gd name="T2" fmla="*/ 99753 w 2640"/>
                <a:gd name="T3" fmla="*/ 2931 h 832"/>
                <a:gd name="T4" fmla="*/ 232756 w 2640"/>
                <a:gd name="T5" fmla="*/ 284285 h 832"/>
                <a:gd name="T6" fmla="*/ 332509 w 2640"/>
                <a:gd name="T7" fmla="*/ 2931 h 832"/>
                <a:gd name="T8" fmla="*/ 432262 w 2640"/>
                <a:gd name="T9" fmla="*/ 284285 h 832"/>
                <a:gd name="T10" fmla="*/ 532015 w 2640"/>
                <a:gd name="T11" fmla="*/ 2931 h 832"/>
                <a:gd name="T12" fmla="*/ 615142 w 2640"/>
                <a:gd name="T13" fmla="*/ 284285 h 832"/>
                <a:gd name="T14" fmla="*/ 665018 w 2640"/>
                <a:gd name="T15" fmla="*/ 126023 h 832"/>
                <a:gd name="T16" fmla="*/ 864524 w 2640"/>
                <a:gd name="T17" fmla="*/ 108438 h 832"/>
                <a:gd name="T18" fmla="*/ 914400 w 2640"/>
                <a:gd name="T19" fmla="*/ 108438 h 8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0" h="832">
                  <a:moveTo>
                    <a:pt x="0" y="824"/>
                  </a:moveTo>
                  <a:cubicBezTo>
                    <a:pt x="88" y="420"/>
                    <a:pt x="176" y="16"/>
                    <a:pt x="288" y="8"/>
                  </a:cubicBezTo>
                  <a:cubicBezTo>
                    <a:pt x="400" y="0"/>
                    <a:pt x="560" y="776"/>
                    <a:pt x="672" y="776"/>
                  </a:cubicBezTo>
                  <a:cubicBezTo>
                    <a:pt x="784" y="776"/>
                    <a:pt x="864" y="8"/>
                    <a:pt x="960" y="8"/>
                  </a:cubicBezTo>
                  <a:cubicBezTo>
                    <a:pt x="1056" y="8"/>
                    <a:pt x="1152" y="776"/>
                    <a:pt x="1248" y="776"/>
                  </a:cubicBezTo>
                  <a:cubicBezTo>
                    <a:pt x="1344" y="776"/>
                    <a:pt x="1448" y="8"/>
                    <a:pt x="1536" y="8"/>
                  </a:cubicBezTo>
                  <a:cubicBezTo>
                    <a:pt x="1624" y="8"/>
                    <a:pt x="1712" y="720"/>
                    <a:pt x="1776" y="776"/>
                  </a:cubicBezTo>
                  <a:cubicBezTo>
                    <a:pt x="1840" y="832"/>
                    <a:pt x="1800" y="424"/>
                    <a:pt x="1920" y="344"/>
                  </a:cubicBezTo>
                  <a:cubicBezTo>
                    <a:pt x="2040" y="264"/>
                    <a:pt x="2376" y="304"/>
                    <a:pt x="2496" y="296"/>
                  </a:cubicBezTo>
                  <a:cubicBezTo>
                    <a:pt x="2616" y="288"/>
                    <a:pt x="2628" y="292"/>
                    <a:pt x="2640" y="296"/>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p:cNvSpPr>
              <a:spLocks/>
            </p:cNvSpPr>
            <p:nvPr/>
          </p:nvSpPr>
          <p:spPr bwMode="auto">
            <a:xfrm rot="10800000">
              <a:off x="5364163" y="3211513"/>
              <a:ext cx="914400" cy="304800"/>
            </a:xfrm>
            <a:custGeom>
              <a:avLst/>
              <a:gdLst>
                <a:gd name="T0" fmla="*/ 0 w 2640"/>
                <a:gd name="T1" fmla="*/ 301869 h 832"/>
                <a:gd name="T2" fmla="*/ 99753 w 2640"/>
                <a:gd name="T3" fmla="*/ 2931 h 832"/>
                <a:gd name="T4" fmla="*/ 232756 w 2640"/>
                <a:gd name="T5" fmla="*/ 284285 h 832"/>
                <a:gd name="T6" fmla="*/ 332509 w 2640"/>
                <a:gd name="T7" fmla="*/ 2931 h 832"/>
                <a:gd name="T8" fmla="*/ 432262 w 2640"/>
                <a:gd name="T9" fmla="*/ 284285 h 832"/>
                <a:gd name="T10" fmla="*/ 532015 w 2640"/>
                <a:gd name="T11" fmla="*/ 2931 h 832"/>
                <a:gd name="T12" fmla="*/ 615142 w 2640"/>
                <a:gd name="T13" fmla="*/ 284285 h 832"/>
                <a:gd name="T14" fmla="*/ 665018 w 2640"/>
                <a:gd name="T15" fmla="*/ 126023 h 832"/>
                <a:gd name="T16" fmla="*/ 864524 w 2640"/>
                <a:gd name="T17" fmla="*/ 108438 h 832"/>
                <a:gd name="T18" fmla="*/ 914400 w 2640"/>
                <a:gd name="T19" fmla="*/ 108438 h 8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0" h="832">
                  <a:moveTo>
                    <a:pt x="0" y="824"/>
                  </a:moveTo>
                  <a:cubicBezTo>
                    <a:pt x="88" y="420"/>
                    <a:pt x="176" y="16"/>
                    <a:pt x="288" y="8"/>
                  </a:cubicBezTo>
                  <a:cubicBezTo>
                    <a:pt x="400" y="0"/>
                    <a:pt x="560" y="776"/>
                    <a:pt x="672" y="776"/>
                  </a:cubicBezTo>
                  <a:cubicBezTo>
                    <a:pt x="784" y="776"/>
                    <a:pt x="864" y="8"/>
                    <a:pt x="960" y="8"/>
                  </a:cubicBezTo>
                  <a:cubicBezTo>
                    <a:pt x="1056" y="8"/>
                    <a:pt x="1152" y="776"/>
                    <a:pt x="1248" y="776"/>
                  </a:cubicBezTo>
                  <a:cubicBezTo>
                    <a:pt x="1344" y="776"/>
                    <a:pt x="1448" y="8"/>
                    <a:pt x="1536" y="8"/>
                  </a:cubicBezTo>
                  <a:cubicBezTo>
                    <a:pt x="1624" y="8"/>
                    <a:pt x="1712" y="720"/>
                    <a:pt x="1776" y="776"/>
                  </a:cubicBezTo>
                  <a:cubicBezTo>
                    <a:pt x="1840" y="832"/>
                    <a:pt x="1800" y="424"/>
                    <a:pt x="1920" y="344"/>
                  </a:cubicBezTo>
                  <a:cubicBezTo>
                    <a:pt x="2040" y="264"/>
                    <a:pt x="2376" y="304"/>
                    <a:pt x="2496" y="296"/>
                  </a:cubicBezTo>
                  <a:cubicBezTo>
                    <a:pt x="2616" y="288"/>
                    <a:pt x="2628" y="292"/>
                    <a:pt x="2640" y="296"/>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p:cNvSpPr>
              <a:spLocks/>
            </p:cNvSpPr>
            <p:nvPr/>
          </p:nvSpPr>
          <p:spPr bwMode="auto">
            <a:xfrm rot="10800000">
              <a:off x="5364163" y="3571875"/>
              <a:ext cx="914400" cy="304800"/>
            </a:xfrm>
            <a:custGeom>
              <a:avLst/>
              <a:gdLst>
                <a:gd name="T0" fmla="*/ 0 w 2640"/>
                <a:gd name="T1" fmla="*/ 301869 h 832"/>
                <a:gd name="T2" fmla="*/ 99753 w 2640"/>
                <a:gd name="T3" fmla="*/ 2931 h 832"/>
                <a:gd name="T4" fmla="*/ 232756 w 2640"/>
                <a:gd name="T5" fmla="*/ 284285 h 832"/>
                <a:gd name="T6" fmla="*/ 332509 w 2640"/>
                <a:gd name="T7" fmla="*/ 2931 h 832"/>
                <a:gd name="T8" fmla="*/ 432262 w 2640"/>
                <a:gd name="T9" fmla="*/ 284285 h 832"/>
                <a:gd name="T10" fmla="*/ 532015 w 2640"/>
                <a:gd name="T11" fmla="*/ 2931 h 832"/>
                <a:gd name="T12" fmla="*/ 615142 w 2640"/>
                <a:gd name="T13" fmla="*/ 284285 h 832"/>
                <a:gd name="T14" fmla="*/ 665018 w 2640"/>
                <a:gd name="T15" fmla="*/ 126023 h 832"/>
                <a:gd name="T16" fmla="*/ 864524 w 2640"/>
                <a:gd name="T17" fmla="*/ 108438 h 832"/>
                <a:gd name="T18" fmla="*/ 914400 w 2640"/>
                <a:gd name="T19" fmla="*/ 108438 h 8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0" h="832">
                  <a:moveTo>
                    <a:pt x="0" y="824"/>
                  </a:moveTo>
                  <a:cubicBezTo>
                    <a:pt x="88" y="420"/>
                    <a:pt x="176" y="16"/>
                    <a:pt x="288" y="8"/>
                  </a:cubicBezTo>
                  <a:cubicBezTo>
                    <a:pt x="400" y="0"/>
                    <a:pt x="560" y="776"/>
                    <a:pt x="672" y="776"/>
                  </a:cubicBezTo>
                  <a:cubicBezTo>
                    <a:pt x="784" y="776"/>
                    <a:pt x="864" y="8"/>
                    <a:pt x="960" y="8"/>
                  </a:cubicBezTo>
                  <a:cubicBezTo>
                    <a:pt x="1056" y="8"/>
                    <a:pt x="1152" y="776"/>
                    <a:pt x="1248" y="776"/>
                  </a:cubicBezTo>
                  <a:cubicBezTo>
                    <a:pt x="1344" y="776"/>
                    <a:pt x="1448" y="8"/>
                    <a:pt x="1536" y="8"/>
                  </a:cubicBezTo>
                  <a:cubicBezTo>
                    <a:pt x="1624" y="8"/>
                    <a:pt x="1712" y="720"/>
                    <a:pt x="1776" y="776"/>
                  </a:cubicBezTo>
                  <a:cubicBezTo>
                    <a:pt x="1840" y="832"/>
                    <a:pt x="1800" y="424"/>
                    <a:pt x="1920" y="344"/>
                  </a:cubicBezTo>
                  <a:cubicBezTo>
                    <a:pt x="2040" y="264"/>
                    <a:pt x="2376" y="304"/>
                    <a:pt x="2496" y="296"/>
                  </a:cubicBezTo>
                  <a:cubicBezTo>
                    <a:pt x="2616" y="288"/>
                    <a:pt x="2628" y="292"/>
                    <a:pt x="2640" y="296"/>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6936533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539750" y="476250"/>
            <a:ext cx="7899400" cy="3960813"/>
            <a:chOff x="539750" y="476250"/>
            <a:chExt cx="7899400" cy="3960813"/>
          </a:xfrm>
        </p:grpSpPr>
        <p:sp>
          <p:nvSpPr>
            <p:cNvPr id="2" name="Line 2"/>
            <p:cNvSpPr>
              <a:spLocks noChangeShapeType="1"/>
            </p:cNvSpPr>
            <p:nvPr/>
          </p:nvSpPr>
          <p:spPr bwMode="auto">
            <a:xfrm>
              <a:off x="969963" y="2052638"/>
              <a:ext cx="0" cy="22098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Line 3"/>
            <p:cNvSpPr>
              <a:spLocks noChangeShapeType="1"/>
            </p:cNvSpPr>
            <p:nvPr/>
          </p:nvSpPr>
          <p:spPr bwMode="auto">
            <a:xfrm>
              <a:off x="7019925" y="2060575"/>
              <a:ext cx="0" cy="20891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Line 4"/>
            <p:cNvSpPr>
              <a:spLocks noChangeShapeType="1"/>
            </p:cNvSpPr>
            <p:nvPr/>
          </p:nvSpPr>
          <p:spPr bwMode="auto">
            <a:xfrm>
              <a:off x="2874963" y="2433638"/>
              <a:ext cx="1828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5"/>
            <p:cNvSpPr>
              <a:spLocks noChangeShapeType="1"/>
            </p:cNvSpPr>
            <p:nvPr/>
          </p:nvSpPr>
          <p:spPr bwMode="auto">
            <a:xfrm>
              <a:off x="2874963" y="3805238"/>
              <a:ext cx="1828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6"/>
            <p:cNvGrpSpPr>
              <a:grpSpLocks/>
            </p:cNvGrpSpPr>
            <p:nvPr/>
          </p:nvGrpSpPr>
          <p:grpSpPr bwMode="auto">
            <a:xfrm>
              <a:off x="3027363" y="2281238"/>
              <a:ext cx="1447800" cy="304800"/>
              <a:chOff x="1680" y="2256"/>
              <a:chExt cx="912" cy="192"/>
            </a:xfrm>
          </p:grpSpPr>
          <p:sp>
            <p:nvSpPr>
              <p:cNvPr id="7" name="Oval 7"/>
              <p:cNvSpPr>
                <a:spLocks noChangeArrowheads="1"/>
              </p:cNvSpPr>
              <p:nvPr/>
            </p:nvSpPr>
            <p:spPr bwMode="auto">
              <a:xfrm>
                <a:off x="2160" y="225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Times New Roman" pitchFamily="18" charset="0"/>
                </a:endParaRPr>
              </a:p>
            </p:txBody>
          </p:sp>
          <p:sp>
            <p:nvSpPr>
              <p:cNvPr id="8" name="Oval 8"/>
              <p:cNvSpPr>
                <a:spLocks noChangeArrowheads="1"/>
              </p:cNvSpPr>
              <p:nvPr/>
            </p:nvSpPr>
            <p:spPr bwMode="auto">
              <a:xfrm>
                <a:off x="1920" y="225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Times New Roman" pitchFamily="18" charset="0"/>
                </a:endParaRPr>
              </a:p>
            </p:txBody>
          </p:sp>
          <p:sp>
            <p:nvSpPr>
              <p:cNvPr id="9" name="Oval 9"/>
              <p:cNvSpPr>
                <a:spLocks noChangeArrowheads="1"/>
              </p:cNvSpPr>
              <p:nvPr/>
            </p:nvSpPr>
            <p:spPr bwMode="auto">
              <a:xfrm>
                <a:off x="2400" y="225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Times New Roman" pitchFamily="18" charset="0"/>
                </a:endParaRPr>
              </a:p>
            </p:txBody>
          </p:sp>
          <p:sp>
            <p:nvSpPr>
              <p:cNvPr id="10" name="Oval 10"/>
              <p:cNvSpPr>
                <a:spLocks noChangeArrowheads="1"/>
              </p:cNvSpPr>
              <p:nvPr/>
            </p:nvSpPr>
            <p:spPr bwMode="auto">
              <a:xfrm>
                <a:off x="1680" y="225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Times New Roman" pitchFamily="18" charset="0"/>
                </a:endParaRPr>
              </a:p>
            </p:txBody>
          </p:sp>
        </p:grpSp>
        <p:graphicFrame>
          <p:nvGraphicFramePr>
            <p:cNvPr id="11" name="Object 11"/>
            <p:cNvGraphicFramePr>
              <a:graphicFrameLocks noChangeAspect="1"/>
            </p:cNvGraphicFramePr>
            <p:nvPr>
              <p:extLst/>
            </p:nvPr>
          </p:nvGraphicFramePr>
          <p:xfrm>
            <a:off x="2265363" y="3500438"/>
            <a:ext cx="444500" cy="571500"/>
          </p:xfrm>
          <a:graphic>
            <a:graphicData uri="http://schemas.openxmlformats.org/presentationml/2006/ole">
              <mc:AlternateContent xmlns:mc="http://schemas.openxmlformats.org/markup-compatibility/2006">
                <mc:Choice xmlns:v="urn:schemas-microsoft-com:vml" Requires="v">
                  <p:oleObj spid="_x0000_s34824" name="Equation" r:id="rId3" imgW="177646" imgH="228402" progId="Equation.DSMT4">
                    <p:embed/>
                  </p:oleObj>
                </mc:Choice>
                <mc:Fallback>
                  <p:oleObj name="Equation" r:id="rId3" imgW="177646" imgH="228402" progId="Equation.DSMT4">
                    <p:embed/>
                    <p:pic>
                      <p:nvPicPr>
                        <p:cNvPr id="11"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5363" y="3500438"/>
                          <a:ext cx="4445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2"/>
            <p:cNvGraphicFramePr>
              <a:graphicFrameLocks noChangeAspect="1"/>
            </p:cNvGraphicFramePr>
            <p:nvPr>
              <p:extLst/>
            </p:nvPr>
          </p:nvGraphicFramePr>
          <p:xfrm>
            <a:off x="2265363" y="2205038"/>
            <a:ext cx="539750" cy="603250"/>
          </p:xfrm>
          <a:graphic>
            <a:graphicData uri="http://schemas.openxmlformats.org/presentationml/2006/ole">
              <mc:AlternateContent xmlns:mc="http://schemas.openxmlformats.org/markup-compatibility/2006">
                <mc:Choice xmlns:v="urn:schemas-microsoft-com:vml" Requires="v">
                  <p:oleObj spid="_x0000_s34825" name="Equation" r:id="rId5" imgW="215713" imgH="241091" progId="Equation.DSMT4">
                    <p:embed/>
                  </p:oleObj>
                </mc:Choice>
                <mc:Fallback>
                  <p:oleObj name="Equation" r:id="rId5" imgW="215713" imgH="241091" progId="Equation.DSMT4">
                    <p:embed/>
                    <p:pic>
                      <p:nvPicPr>
                        <p:cNvPr id="12"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5363" y="2205038"/>
                          <a:ext cx="539750"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13"/>
            <p:cNvSpPr txBox="1">
              <a:spLocks noChangeArrowheads="1"/>
            </p:cNvSpPr>
            <p:nvPr/>
          </p:nvSpPr>
          <p:spPr bwMode="auto">
            <a:xfrm>
              <a:off x="6804025" y="1412875"/>
              <a:ext cx="1268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omic Sans MS" pitchFamily="1" charset="0"/>
                </a:defRPr>
              </a:lvl1pPr>
              <a:lvl2pPr marL="742950" indent="-285750">
                <a:defRPr sz="2400">
                  <a:solidFill>
                    <a:schemeClr val="tx1"/>
                  </a:solidFill>
                  <a:latin typeface="Comic Sans MS" pitchFamily="1" charset="0"/>
                </a:defRPr>
              </a:lvl2pPr>
              <a:lvl3pPr marL="1143000" indent="-228600">
                <a:defRPr sz="2400">
                  <a:solidFill>
                    <a:schemeClr val="tx1"/>
                  </a:solidFill>
                  <a:latin typeface="Comic Sans MS" pitchFamily="1" charset="0"/>
                </a:defRPr>
              </a:lvl3pPr>
              <a:lvl4pPr marL="1600200" indent="-228600">
                <a:defRPr sz="2400">
                  <a:solidFill>
                    <a:schemeClr val="tx1"/>
                  </a:solidFill>
                  <a:latin typeface="Comic Sans MS" pitchFamily="1" charset="0"/>
                </a:defRPr>
              </a:lvl4pPr>
              <a:lvl5pPr marL="2057400" indent="-228600">
                <a:defRPr sz="2400">
                  <a:solidFill>
                    <a:schemeClr val="tx1"/>
                  </a:solidFill>
                  <a:latin typeface="Comic Sans MS" pitchFamily="1" charset="0"/>
                </a:defRPr>
              </a:lvl5pPr>
              <a:lvl6pPr marL="2514600" indent="-228600" eaLnBrk="0" fontAlgn="base" hangingPunct="0">
                <a:spcBef>
                  <a:spcPct val="0"/>
                </a:spcBef>
                <a:spcAft>
                  <a:spcPct val="0"/>
                </a:spcAft>
                <a:defRPr sz="2400">
                  <a:solidFill>
                    <a:schemeClr val="tx1"/>
                  </a:solidFill>
                  <a:latin typeface="Comic Sans MS" pitchFamily="1" charset="0"/>
                </a:defRPr>
              </a:lvl6pPr>
              <a:lvl7pPr marL="2971800" indent="-228600" eaLnBrk="0" fontAlgn="base" hangingPunct="0">
                <a:spcBef>
                  <a:spcPct val="0"/>
                </a:spcBef>
                <a:spcAft>
                  <a:spcPct val="0"/>
                </a:spcAft>
                <a:defRPr sz="2400">
                  <a:solidFill>
                    <a:schemeClr val="tx1"/>
                  </a:solidFill>
                  <a:latin typeface="Comic Sans MS" pitchFamily="1" charset="0"/>
                </a:defRPr>
              </a:lvl7pPr>
              <a:lvl8pPr marL="3429000" indent="-228600" eaLnBrk="0" fontAlgn="base" hangingPunct="0">
                <a:spcBef>
                  <a:spcPct val="0"/>
                </a:spcBef>
                <a:spcAft>
                  <a:spcPct val="0"/>
                </a:spcAft>
                <a:defRPr sz="2400">
                  <a:solidFill>
                    <a:schemeClr val="tx1"/>
                  </a:solidFill>
                  <a:latin typeface="Comic Sans MS" pitchFamily="1" charset="0"/>
                </a:defRPr>
              </a:lvl8pPr>
              <a:lvl9pPr marL="3886200" indent="-228600" eaLnBrk="0" fontAlgn="base" hangingPunct="0">
                <a:spcBef>
                  <a:spcPct val="0"/>
                </a:spcBef>
                <a:spcAft>
                  <a:spcPct val="0"/>
                </a:spcAft>
                <a:defRPr sz="2400">
                  <a:solidFill>
                    <a:schemeClr val="tx1"/>
                  </a:solidFill>
                  <a:latin typeface="Comic Sans MS" pitchFamily="1" charset="0"/>
                </a:defRPr>
              </a:lvl9pPr>
            </a:lstStyle>
            <a:p>
              <a:pPr eaLnBrk="1" hangingPunct="1"/>
              <a:r>
                <a:rPr lang="fr-FR" sz="3200">
                  <a:latin typeface="Times New Roman" pitchFamily="18" charset="0"/>
                </a:rPr>
                <a:t>Mirror</a:t>
              </a:r>
            </a:p>
          </p:txBody>
        </p:sp>
        <p:sp>
          <p:nvSpPr>
            <p:cNvPr id="14" name="Freeform 14"/>
            <p:cNvSpPr>
              <a:spLocks/>
            </p:cNvSpPr>
            <p:nvPr/>
          </p:nvSpPr>
          <p:spPr bwMode="auto">
            <a:xfrm>
              <a:off x="4932363" y="2347913"/>
              <a:ext cx="914400" cy="304800"/>
            </a:xfrm>
            <a:custGeom>
              <a:avLst/>
              <a:gdLst>
                <a:gd name="T0" fmla="*/ 0 w 2640"/>
                <a:gd name="T1" fmla="*/ 301869 h 832"/>
                <a:gd name="T2" fmla="*/ 99753 w 2640"/>
                <a:gd name="T3" fmla="*/ 2931 h 832"/>
                <a:gd name="T4" fmla="*/ 232756 w 2640"/>
                <a:gd name="T5" fmla="*/ 284285 h 832"/>
                <a:gd name="T6" fmla="*/ 332509 w 2640"/>
                <a:gd name="T7" fmla="*/ 2931 h 832"/>
                <a:gd name="T8" fmla="*/ 432262 w 2640"/>
                <a:gd name="T9" fmla="*/ 284285 h 832"/>
                <a:gd name="T10" fmla="*/ 532015 w 2640"/>
                <a:gd name="T11" fmla="*/ 2931 h 832"/>
                <a:gd name="T12" fmla="*/ 615142 w 2640"/>
                <a:gd name="T13" fmla="*/ 284285 h 832"/>
                <a:gd name="T14" fmla="*/ 665018 w 2640"/>
                <a:gd name="T15" fmla="*/ 126023 h 832"/>
                <a:gd name="T16" fmla="*/ 864524 w 2640"/>
                <a:gd name="T17" fmla="*/ 108438 h 832"/>
                <a:gd name="T18" fmla="*/ 914400 w 2640"/>
                <a:gd name="T19" fmla="*/ 108438 h 8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0" h="832">
                  <a:moveTo>
                    <a:pt x="0" y="824"/>
                  </a:moveTo>
                  <a:cubicBezTo>
                    <a:pt x="88" y="420"/>
                    <a:pt x="176" y="16"/>
                    <a:pt x="288" y="8"/>
                  </a:cubicBezTo>
                  <a:cubicBezTo>
                    <a:pt x="400" y="0"/>
                    <a:pt x="560" y="776"/>
                    <a:pt x="672" y="776"/>
                  </a:cubicBezTo>
                  <a:cubicBezTo>
                    <a:pt x="784" y="776"/>
                    <a:pt x="864" y="8"/>
                    <a:pt x="960" y="8"/>
                  </a:cubicBezTo>
                  <a:cubicBezTo>
                    <a:pt x="1056" y="8"/>
                    <a:pt x="1152" y="776"/>
                    <a:pt x="1248" y="776"/>
                  </a:cubicBezTo>
                  <a:cubicBezTo>
                    <a:pt x="1344" y="776"/>
                    <a:pt x="1448" y="8"/>
                    <a:pt x="1536" y="8"/>
                  </a:cubicBezTo>
                  <a:cubicBezTo>
                    <a:pt x="1624" y="8"/>
                    <a:pt x="1712" y="720"/>
                    <a:pt x="1776" y="776"/>
                  </a:cubicBezTo>
                  <a:cubicBezTo>
                    <a:pt x="1840" y="832"/>
                    <a:pt x="1800" y="424"/>
                    <a:pt x="1920" y="344"/>
                  </a:cubicBezTo>
                  <a:cubicBezTo>
                    <a:pt x="2040" y="264"/>
                    <a:pt x="2376" y="304"/>
                    <a:pt x="2496" y="296"/>
                  </a:cubicBezTo>
                  <a:cubicBezTo>
                    <a:pt x="2616" y="288"/>
                    <a:pt x="2628" y="292"/>
                    <a:pt x="2640" y="296"/>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Text Box 15"/>
            <p:cNvSpPr txBox="1">
              <a:spLocks noChangeArrowheads="1"/>
            </p:cNvSpPr>
            <p:nvPr/>
          </p:nvSpPr>
          <p:spPr bwMode="auto">
            <a:xfrm>
              <a:off x="539750" y="1412875"/>
              <a:ext cx="1268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omic Sans MS" pitchFamily="1" charset="0"/>
                </a:defRPr>
              </a:lvl1pPr>
              <a:lvl2pPr marL="742950" indent="-285750">
                <a:defRPr sz="2400">
                  <a:solidFill>
                    <a:schemeClr val="tx1"/>
                  </a:solidFill>
                  <a:latin typeface="Comic Sans MS" pitchFamily="1" charset="0"/>
                </a:defRPr>
              </a:lvl2pPr>
              <a:lvl3pPr marL="1143000" indent="-228600">
                <a:defRPr sz="2400">
                  <a:solidFill>
                    <a:schemeClr val="tx1"/>
                  </a:solidFill>
                  <a:latin typeface="Comic Sans MS" pitchFamily="1" charset="0"/>
                </a:defRPr>
              </a:lvl3pPr>
              <a:lvl4pPr marL="1600200" indent="-228600">
                <a:defRPr sz="2400">
                  <a:solidFill>
                    <a:schemeClr val="tx1"/>
                  </a:solidFill>
                  <a:latin typeface="Comic Sans MS" pitchFamily="1" charset="0"/>
                </a:defRPr>
              </a:lvl4pPr>
              <a:lvl5pPr marL="2057400" indent="-228600">
                <a:defRPr sz="2400">
                  <a:solidFill>
                    <a:schemeClr val="tx1"/>
                  </a:solidFill>
                  <a:latin typeface="Comic Sans MS" pitchFamily="1" charset="0"/>
                </a:defRPr>
              </a:lvl5pPr>
              <a:lvl6pPr marL="2514600" indent="-228600" eaLnBrk="0" fontAlgn="base" hangingPunct="0">
                <a:spcBef>
                  <a:spcPct val="0"/>
                </a:spcBef>
                <a:spcAft>
                  <a:spcPct val="0"/>
                </a:spcAft>
                <a:defRPr sz="2400">
                  <a:solidFill>
                    <a:schemeClr val="tx1"/>
                  </a:solidFill>
                  <a:latin typeface="Comic Sans MS" pitchFamily="1" charset="0"/>
                </a:defRPr>
              </a:lvl6pPr>
              <a:lvl7pPr marL="2971800" indent="-228600" eaLnBrk="0" fontAlgn="base" hangingPunct="0">
                <a:spcBef>
                  <a:spcPct val="0"/>
                </a:spcBef>
                <a:spcAft>
                  <a:spcPct val="0"/>
                </a:spcAft>
                <a:defRPr sz="2400">
                  <a:solidFill>
                    <a:schemeClr val="tx1"/>
                  </a:solidFill>
                  <a:latin typeface="Comic Sans MS" pitchFamily="1" charset="0"/>
                </a:defRPr>
              </a:lvl7pPr>
              <a:lvl8pPr marL="3429000" indent="-228600" eaLnBrk="0" fontAlgn="base" hangingPunct="0">
                <a:spcBef>
                  <a:spcPct val="0"/>
                </a:spcBef>
                <a:spcAft>
                  <a:spcPct val="0"/>
                </a:spcAft>
                <a:defRPr sz="2400">
                  <a:solidFill>
                    <a:schemeClr val="tx1"/>
                  </a:solidFill>
                  <a:latin typeface="Comic Sans MS" pitchFamily="1" charset="0"/>
                </a:defRPr>
              </a:lvl8pPr>
              <a:lvl9pPr marL="3886200" indent="-228600" eaLnBrk="0" fontAlgn="base" hangingPunct="0">
                <a:spcBef>
                  <a:spcPct val="0"/>
                </a:spcBef>
                <a:spcAft>
                  <a:spcPct val="0"/>
                </a:spcAft>
                <a:defRPr sz="2400">
                  <a:solidFill>
                    <a:schemeClr val="tx1"/>
                  </a:solidFill>
                  <a:latin typeface="Comic Sans MS" pitchFamily="1" charset="0"/>
                </a:defRPr>
              </a:lvl9pPr>
            </a:lstStyle>
            <a:p>
              <a:pPr eaLnBrk="1" hangingPunct="1"/>
              <a:r>
                <a:rPr lang="fr-FR" sz="3200" dirty="0">
                  <a:latin typeface="Times New Roman" pitchFamily="18" charset="0"/>
                </a:rPr>
                <a:t>Mirror</a:t>
              </a:r>
            </a:p>
          </p:txBody>
        </p:sp>
        <p:sp>
          <p:nvSpPr>
            <p:cNvPr id="16" name="Freeform 16"/>
            <p:cNvSpPr>
              <a:spLocks/>
            </p:cNvSpPr>
            <p:nvPr/>
          </p:nvSpPr>
          <p:spPr bwMode="auto">
            <a:xfrm>
              <a:off x="4932363" y="2706688"/>
              <a:ext cx="914400" cy="304800"/>
            </a:xfrm>
            <a:custGeom>
              <a:avLst/>
              <a:gdLst>
                <a:gd name="T0" fmla="*/ 0 w 2640"/>
                <a:gd name="T1" fmla="*/ 301869 h 832"/>
                <a:gd name="T2" fmla="*/ 99753 w 2640"/>
                <a:gd name="T3" fmla="*/ 2931 h 832"/>
                <a:gd name="T4" fmla="*/ 232756 w 2640"/>
                <a:gd name="T5" fmla="*/ 284285 h 832"/>
                <a:gd name="T6" fmla="*/ 332509 w 2640"/>
                <a:gd name="T7" fmla="*/ 2931 h 832"/>
                <a:gd name="T8" fmla="*/ 432262 w 2640"/>
                <a:gd name="T9" fmla="*/ 284285 h 832"/>
                <a:gd name="T10" fmla="*/ 532015 w 2640"/>
                <a:gd name="T11" fmla="*/ 2931 h 832"/>
                <a:gd name="T12" fmla="*/ 615142 w 2640"/>
                <a:gd name="T13" fmla="*/ 284285 h 832"/>
                <a:gd name="T14" fmla="*/ 665018 w 2640"/>
                <a:gd name="T15" fmla="*/ 126023 h 832"/>
                <a:gd name="T16" fmla="*/ 864524 w 2640"/>
                <a:gd name="T17" fmla="*/ 108438 h 832"/>
                <a:gd name="T18" fmla="*/ 914400 w 2640"/>
                <a:gd name="T19" fmla="*/ 108438 h 8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0" h="832">
                  <a:moveTo>
                    <a:pt x="0" y="824"/>
                  </a:moveTo>
                  <a:cubicBezTo>
                    <a:pt x="88" y="420"/>
                    <a:pt x="176" y="16"/>
                    <a:pt x="288" y="8"/>
                  </a:cubicBezTo>
                  <a:cubicBezTo>
                    <a:pt x="400" y="0"/>
                    <a:pt x="560" y="776"/>
                    <a:pt x="672" y="776"/>
                  </a:cubicBezTo>
                  <a:cubicBezTo>
                    <a:pt x="784" y="776"/>
                    <a:pt x="864" y="8"/>
                    <a:pt x="960" y="8"/>
                  </a:cubicBezTo>
                  <a:cubicBezTo>
                    <a:pt x="1056" y="8"/>
                    <a:pt x="1152" y="776"/>
                    <a:pt x="1248" y="776"/>
                  </a:cubicBezTo>
                  <a:cubicBezTo>
                    <a:pt x="1344" y="776"/>
                    <a:pt x="1448" y="8"/>
                    <a:pt x="1536" y="8"/>
                  </a:cubicBezTo>
                  <a:cubicBezTo>
                    <a:pt x="1624" y="8"/>
                    <a:pt x="1712" y="720"/>
                    <a:pt x="1776" y="776"/>
                  </a:cubicBezTo>
                  <a:cubicBezTo>
                    <a:pt x="1840" y="832"/>
                    <a:pt x="1800" y="424"/>
                    <a:pt x="1920" y="344"/>
                  </a:cubicBezTo>
                  <a:cubicBezTo>
                    <a:pt x="2040" y="264"/>
                    <a:pt x="2376" y="304"/>
                    <a:pt x="2496" y="296"/>
                  </a:cubicBezTo>
                  <a:cubicBezTo>
                    <a:pt x="2616" y="288"/>
                    <a:pt x="2628" y="292"/>
                    <a:pt x="2640" y="296"/>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p:cNvSpPr>
              <a:spLocks/>
            </p:cNvSpPr>
            <p:nvPr/>
          </p:nvSpPr>
          <p:spPr bwMode="auto">
            <a:xfrm>
              <a:off x="4932363" y="3138488"/>
              <a:ext cx="914400" cy="304800"/>
            </a:xfrm>
            <a:custGeom>
              <a:avLst/>
              <a:gdLst>
                <a:gd name="T0" fmla="*/ 0 w 2640"/>
                <a:gd name="T1" fmla="*/ 301869 h 832"/>
                <a:gd name="T2" fmla="*/ 99753 w 2640"/>
                <a:gd name="T3" fmla="*/ 2931 h 832"/>
                <a:gd name="T4" fmla="*/ 232756 w 2640"/>
                <a:gd name="T5" fmla="*/ 284285 h 832"/>
                <a:gd name="T6" fmla="*/ 332509 w 2640"/>
                <a:gd name="T7" fmla="*/ 2931 h 832"/>
                <a:gd name="T8" fmla="*/ 432262 w 2640"/>
                <a:gd name="T9" fmla="*/ 284285 h 832"/>
                <a:gd name="T10" fmla="*/ 532015 w 2640"/>
                <a:gd name="T11" fmla="*/ 2931 h 832"/>
                <a:gd name="T12" fmla="*/ 615142 w 2640"/>
                <a:gd name="T13" fmla="*/ 284285 h 832"/>
                <a:gd name="T14" fmla="*/ 665018 w 2640"/>
                <a:gd name="T15" fmla="*/ 126023 h 832"/>
                <a:gd name="T16" fmla="*/ 864524 w 2640"/>
                <a:gd name="T17" fmla="*/ 108438 h 832"/>
                <a:gd name="T18" fmla="*/ 914400 w 2640"/>
                <a:gd name="T19" fmla="*/ 108438 h 8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0" h="832">
                  <a:moveTo>
                    <a:pt x="0" y="824"/>
                  </a:moveTo>
                  <a:cubicBezTo>
                    <a:pt x="88" y="420"/>
                    <a:pt x="176" y="16"/>
                    <a:pt x="288" y="8"/>
                  </a:cubicBezTo>
                  <a:cubicBezTo>
                    <a:pt x="400" y="0"/>
                    <a:pt x="560" y="776"/>
                    <a:pt x="672" y="776"/>
                  </a:cubicBezTo>
                  <a:cubicBezTo>
                    <a:pt x="784" y="776"/>
                    <a:pt x="864" y="8"/>
                    <a:pt x="960" y="8"/>
                  </a:cubicBezTo>
                  <a:cubicBezTo>
                    <a:pt x="1056" y="8"/>
                    <a:pt x="1152" y="776"/>
                    <a:pt x="1248" y="776"/>
                  </a:cubicBezTo>
                  <a:cubicBezTo>
                    <a:pt x="1344" y="776"/>
                    <a:pt x="1448" y="8"/>
                    <a:pt x="1536" y="8"/>
                  </a:cubicBezTo>
                  <a:cubicBezTo>
                    <a:pt x="1624" y="8"/>
                    <a:pt x="1712" y="720"/>
                    <a:pt x="1776" y="776"/>
                  </a:cubicBezTo>
                  <a:cubicBezTo>
                    <a:pt x="1840" y="832"/>
                    <a:pt x="1800" y="424"/>
                    <a:pt x="1920" y="344"/>
                  </a:cubicBezTo>
                  <a:cubicBezTo>
                    <a:pt x="2040" y="264"/>
                    <a:pt x="2376" y="304"/>
                    <a:pt x="2496" y="296"/>
                  </a:cubicBezTo>
                  <a:cubicBezTo>
                    <a:pt x="2616" y="288"/>
                    <a:pt x="2628" y="292"/>
                    <a:pt x="2640" y="296"/>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p:cNvSpPr>
              <a:spLocks/>
            </p:cNvSpPr>
            <p:nvPr/>
          </p:nvSpPr>
          <p:spPr bwMode="auto">
            <a:xfrm>
              <a:off x="4932363" y="3498850"/>
              <a:ext cx="914400" cy="304800"/>
            </a:xfrm>
            <a:custGeom>
              <a:avLst/>
              <a:gdLst>
                <a:gd name="T0" fmla="*/ 0 w 2640"/>
                <a:gd name="T1" fmla="*/ 301869 h 832"/>
                <a:gd name="T2" fmla="*/ 99753 w 2640"/>
                <a:gd name="T3" fmla="*/ 2931 h 832"/>
                <a:gd name="T4" fmla="*/ 232756 w 2640"/>
                <a:gd name="T5" fmla="*/ 284285 h 832"/>
                <a:gd name="T6" fmla="*/ 332509 w 2640"/>
                <a:gd name="T7" fmla="*/ 2931 h 832"/>
                <a:gd name="T8" fmla="*/ 432262 w 2640"/>
                <a:gd name="T9" fmla="*/ 284285 h 832"/>
                <a:gd name="T10" fmla="*/ 532015 w 2640"/>
                <a:gd name="T11" fmla="*/ 2931 h 832"/>
                <a:gd name="T12" fmla="*/ 615142 w 2640"/>
                <a:gd name="T13" fmla="*/ 284285 h 832"/>
                <a:gd name="T14" fmla="*/ 665018 w 2640"/>
                <a:gd name="T15" fmla="*/ 126023 h 832"/>
                <a:gd name="T16" fmla="*/ 864524 w 2640"/>
                <a:gd name="T17" fmla="*/ 108438 h 832"/>
                <a:gd name="T18" fmla="*/ 914400 w 2640"/>
                <a:gd name="T19" fmla="*/ 108438 h 8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0" h="832">
                  <a:moveTo>
                    <a:pt x="0" y="824"/>
                  </a:moveTo>
                  <a:cubicBezTo>
                    <a:pt x="88" y="420"/>
                    <a:pt x="176" y="16"/>
                    <a:pt x="288" y="8"/>
                  </a:cubicBezTo>
                  <a:cubicBezTo>
                    <a:pt x="400" y="0"/>
                    <a:pt x="560" y="776"/>
                    <a:pt x="672" y="776"/>
                  </a:cubicBezTo>
                  <a:cubicBezTo>
                    <a:pt x="784" y="776"/>
                    <a:pt x="864" y="8"/>
                    <a:pt x="960" y="8"/>
                  </a:cubicBezTo>
                  <a:cubicBezTo>
                    <a:pt x="1056" y="8"/>
                    <a:pt x="1152" y="776"/>
                    <a:pt x="1248" y="776"/>
                  </a:cubicBezTo>
                  <a:cubicBezTo>
                    <a:pt x="1344" y="776"/>
                    <a:pt x="1448" y="8"/>
                    <a:pt x="1536" y="8"/>
                  </a:cubicBezTo>
                  <a:cubicBezTo>
                    <a:pt x="1624" y="8"/>
                    <a:pt x="1712" y="720"/>
                    <a:pt x="1776" y="776"/>
                  </a:cubicBezTo>
                  <a:cubicBezTo>
                    <a:pt x="1840" y="832"/>
                    <a:pt x="1800" y="424"/>
                    <a:pt x="1920" y="344"/>
                  </a:cubicBezTo>
                  <a:cubicBezTo>
                    <a:pt x="2040" y="264"/>
                    <a:pt x="2376" y="304"/>
                    <a:pt x="2496" y="296"/>
                  </a:cubicBezTo>
                  <a:cubicBezTo>
                    <a:pt x="2616" y="288"/>
                    <a:pt x="2628" y="292"/>
                    <a:pt x="2640" y="296"/>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p:cNvSpPr>
              <a:spLocks/>
            </p:cNvSpPr>
            <p:nvPr/>
          </p:nvSpPr>
          <p:spPr bwMode="auto">
            <a:xfrm>
              <a:off x="6084888" y="2349500"/>
              <a:ext cx="914400" cy="304800"/>
            </a:xfrm>
            <a:custGeom>
              <a:avLst/>
              <a:gdLst>
                <a:gd name="T0" fmla="*/ 0 w 2640"/>
                <a:gd name="T1" fmla="*/ 301869 h 832"/>
                <a:gd name="T2" fmla="*/ 99753 w 2640"/>
                <a:gd name="T3" fmla="*/ 2931 h 832"/>
                <a:gd name="T4" fmla="*/ 232756 w 2640"/>
                <a:gd name="T5" fmla="*/ 284285 h 832"/>
                <a:gd name="T6" fmla="*/ 332509 w 2640"/>
                <a:gd name="T7" fmla="*/ 2931 h 832"/>
                <a:gd name="T8" fmla="*/ 432262 w 2640"/>
                <a:gd name="T9" fmla="*/ 284285 h 832"/>
                <a:gd name="T10" fmla="*/ 532015 w 2640"/>
                <a:gd name="T11" fmla="*/ 2931 h 832"/>
                <a:gd name="T12" fmla="*/ 615142 w 2640"/>
                <a:gd name="T13" fmla="*/ 284285 h 832"/>
                <a:gd name="T14" fmla="*/ 665018 w 2640"/>
                <a:gd name="T15" fmla="*/ 126023 h 832"/>
                <a:gd name="T16" fmla="*/ 864524 w 2640"/>
                <a:gd name="T17" fmla="*/ 108438 h 832"/>
                <a:gd name="T18" fmla="*/ 914400 w 2640"/>
                <a:gd name="T19" fmla="*/ 108438 h 8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0" h="832">
                  <a:moveTo>
                    <a:pt x="0" y="824"/>
                  </a:moveTo>
                  <a:cubicBezTo>
                    <a:pt x="88" y="420"/>
                    <a:pt x="176" y="16"/>
                    <a:pt x="288" y="8"/>
                  </a:cubicBezTo>
                  <a:cubicBezTo>
                    <a:pt x="400" y="0"/>
                    <a:pt x="560" y="776"/>
                    <a:pt x="672" y="776"/>
                  </a:cubicBezTo>
                  <a:cubicBezTo>
                    <a:pt x="784" y="776"/>
                    <a:pt x="864" y="8"/>
                    <a:pt x="960" y="8"/>
                  </a:cubicBezTo>
                  <a:cubicBezTo>
                    <a:pt x="1056" y="8"/>
                    <a:pt x="1152" y="776"/>
                    <a:pt x="1248" y="776"/>
                  </a:cubicBezTo>
                  <a:cubicBezTo>
                    <a:pt x="1344" y="776"/>
                    <a:pt x="1448" y="8"/>
                    <a:pt x="1536" y="8"/>
                  </a:cubicBezTo>
                  <a:cubicBezTo>
                    <a:pt x="1624" y="8"/>
                    <a:pt x="1712" y="720"/>
                    <a:pt x="1776" y="776"/>
                  </a:cubicBezTo>
                  <a:cubicBezTo>
                    <a:pt x="1840" y="832"/>
                    <a:pt x="1800" y="424"/>
                    <a:pt x="1920" y="344"/>
                  </a:cubicBezTo>
                  <a:cubicBezTo>
                    <a:pt x="2040" y="264"/>
                    <a:pt x="2376" y="304"/>
                    <a:pt x="2496" y="296"/>
                  </a:cubicBezTo>
                  <a:cubicBezTo>
                    <a:pt x="2616" y="288"/>
                    <a:pt x="2628" y="292"/>
                    <a:pt x="2640" y="296"/>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p:cNvSpPr>
              <a:spLocks/>
            </p:cNvSpPr>
            <p:nvPr/>
          </p:nvSpPr>
          <p:spPr bwMode="auto">
            <a:xfrm>
              <a:off x="6084888" y="2708275"/>
              <a:ext cx="914400" cy="304800"/>
            </a:xfrm>
            <a:custGeom>
              <a:avLst/>
              <a:gdLst>
                <a:gd name="T0" fmla="*/ 0 w 2640"/>
                <a:gd name="T1" fmla="*/ 301869 h 832"/>
                <a:gd name="T2" fmla="*/ 99753 w 2640"/>
                <a:gd name="T3" fmla="*/ 2931 h 832"/>
                <a:gd name="T4" fmla="*/ 232756 w 2640"/>
                <a:gd name="T5" fmla="*/ 284285 h 832"/>
                <a:gd name="T6" fmla="*/ 332509 w 2640"/>
                <a:gd name="T7" fmla="*/ 2931 h 832"/>
                <a:gd name="T8" fmla="*/ 432262 w 2640"/>
                <a:gd name="T9" fmla="*/ 284285 h 832"/>
                <a:gd name="T10" fmla="*/ 532015 w 2640"/>
                <a:gd name="T11" fmla="*/ 2931 h 832"/>
                <a:gd name="T12" fmla="*/ 615142 w 2640"/>
                <a:gd name="T13" fmla="*/ 284285 h 832"/>
                <a:gd name="T14" fmla="*/ 665018 w 2640"/>
                <a:gd name="T15" fmla="*/ 126023 h 832"/>
                <a:gd name="T16" fmla="*/ 864524 w 2640"/>
                <a:gd name="T17" fmla="*/ 108438 h 832"/>
                <a:gd name="T18" fmla="*/ 914400 w 2640"/>
                <a:gd name="T19" fmla="*/ 108438 h 8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0" h="832">
                  <a:moveTo>
                    <a:pt x="0" y="824"/>
                  </a:moveTo>
                  <a:cubicBezTo>
                    <a:pt x="88" y="420"/>
                    <a:pt x="176" y="16"/>
                    <a:pt x="288" y="8"/>
                  </a:cubicBezTo>
                  <a:cubicBezTo>
                    <a:pt x="400" y="0"/>
                    <a:pt x="560" y="776"/>
                    <a:pt x="672" y="776"/>
                  </a:cubicBezTo>
                  <a:cubicBezTo>
                    <a:pt x="784" y="776"/>
                    <a:pt x="864" y="8"/>
                    <a:pt x="960" y="8"/>
                  </a:cubicBezTo>
                  <a:cubicBezTo>
                    <a:pt x="1056" y="8"/>
                    <a:pt x="1152" y="776"/>
                    <a:pt x="1248" y="776"/>
                  </a:cubicBezTo>
                  <a:cubicBezTo>
                    <a:pt x="1344" y="776"/>
                    <a:pt x="1448" y="8"/>
                    <a:pt x="1536" y="8"/>
                  </a:cubicBezTo>
                  <a:cubicBezTo>
                    <a:pt x="1624" y="8"/>
                    <a:pt x="1712" y="720"/>
                    <a:pt x="1776" y="776"/>
                  </a:cubicBezTo>
                  <a:cubicBezTo>
                    <a:pt x="1840" y="832"/>
                    <a:pt x="1800" y="424"/>
                    <a:pt x="1920" y="344"/>
                  </a:cubicBezTo>
                  <a:cubicBezTo>
                    <a:pt x="2040" y="264"/>
                    <a:pt x="2376" y="304"/>
                    <a:pt x="2496" y="296"/>
                  </a:cubicBezTo>
                  <a:cubicBezTo>
                    <a:pt x="2616" y="288"/>
                    <a:pt x="2628" y="292"/>
                    <a:pt x="2640" y="296"/>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p:cNvSpPr>
              <a:spLocks/>
            </p:cNvSpPr>
            <p:nvPr/>
          </p:nvSpPr>
          <p:spPr bwMode="auto">
            <a:xfrm>
              <a:off x="6084888" y="3140075"/>
              <a:ext cx="914400" cy="304800"/>
            </a:xfrm>
            <a:custGeom>
              <a:avLst/>
              <a:gdLst>
                <a:gd name="T0" fmla="*/ 0 w 2640"/>
                <a:gd name="T1" fmla="*/ 301869 h 832"/>
                <a:gd name="T2" fmla="*/ 99753 w 2640"/>
                <a:gd name="T3" fmla="*/ 2931 h 832"/>
                <a:gd name="T4" fmla="*/ 232756 w 2640"/>
                <a:gd name="T5" fmla="*/ 284285 h 832"/>
                <a:gd name="T6" fmla="*/ 332509 w 2640"/>
                <a:gd name="T7" fmla="*/ 2931 h 832"/>
                <a:gd name="T8" fmla="*/ 432262 w 2640"/>
                <a:gd name="T9" fmla="*/ 284285 h 832"/>
                <a:gd name="T10" fmla="*/ 532015 w 2640"/>
                <a:gd name="T11" fmla="*/ 2931 h 832"/>
                <a:gd name="T12" fmla="*/ 615142 w 2640"/>
                <a:gd name="T13" fmla="*/ 284285 h 832"/>
                <a:gd name="T14" fmla="*/ 665018 w 2640"/>
                <a:gd name="T15" fmla="*/ 126023 h 832"/>
                <a:gd name="T16" fmla="*/ 864524 w 2640"/>
                <a:gd name="T17" fmla="*/ 108438 h 832"/>
                <a:gd name="T18" fmla="*/ 914400 w 2640"/>
                <a:gd name="T19" fmla="*/ 108438 h 8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0" h="832">
                  <a:moveTo>
                    <a:pt x="0" y="824"/>
                  </a:moveTo>
                  <a:cubicBezTo>
                    <a:pt x="88" y="420"/>
                    <a:pt x="176" y="16"/>
                    <a:pt x="288" y="8"/>
                  </a:cubicBezTo>
                  <a:cubicBezTo>
                    <a:pt x="400" y="0"/>
                    <a:pt x="560" y="776"/>
                    <a:pt x="672" y="776"/>
                  </a:cubicBezTo>
                  <a:cubicBezTo>
                    <a:pt x="784" y="776"/>
                    <a:pt x="864" y="8"/>
                    <a:pt x="960" y="8"/>
                  </a:cubicBezTo>
                  <a:cubicBezTo>
                    <a:pt x="1056" y="8"/>
                    <a:pt x="1152" y="776"/>
                    <a:pt x="1248" y="776"/>
                  </a:cubicBezTo>
                  <a:cubicBezTo>
                    <a:pt x="1344" y="776"/>
                    <a:pt x="1448" y="8"/>
                    <a:pt x="1536" y="8"/>
                  </a:cubicBezTo>
                  <a:cubicBezTo>
                    <a:pt x="1624" y="8"/>
                    <a:pt x="1712" y="720"/>
                    <a:pt x="1776" y="776"/>
                  </a:cubicBezTo>
                  <a:cubicBezTo>
                    <a:pt x="1840" y="832"/>
                    <a:pt x="1800" y="424"/>
                    <a:pt x="1920" y="344"/>
                  </a:cubicBezTo>
                  <a:cubicBezTo>
                    <a:pt x="2040" y="264"/>
                    <a:pt x="2376" y="304"/>
                    <a:pt x="2496" y="296"/>
                  </a:cubicBezTo>
                  <a:cubicBezTo>
                    <a:pt x="2616" y="288"/>
                    <a:pt x="2628" y="292"/>
                    <a:pt x="2640" y="296"/>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p:cNvSpPr>
              <a:spLocks/>
            </p:cNvSpPr>
            <p:nvPr/>
          </p:nvSpPr>
          <p:spPr bwMode="auto">
            <a:xfrm>
              <a:off x="6084888" y="3500438"/>
              <a:ext cx="914400" cy="304800"/>
            </a:xfrm>
            <a:custGeom>
              <a:avLst/>
              <a:gdLst>
                <a:gd name="T0" fmla="*/ 0 w 2640"/>
                <a:gd name="T1" fmla="*/ 301869 h 832"/>
                <a:gd name="T2" fmla="*/ 99753 w 2640"/>
                <a:gd name="T3" fmla="*/ 2931 h 832"/>
                <a:gd name="T4" fmla="*/ 232756 w 2640"/>
                <a:gd name="T5" fmla="*/ 284285 h 832"/>
                <a:gd name="T6" fmla="*/ 332509 w 2640"/>
                <a:gd name="T7" fmla="*/ 2931 h 832"/>
                <a:gd name="T8" fmla="*/ 432262 w 2640"/>
                <a:gd name="T9" fmla="*/ 284285 h 832"/>
                <a:gd name="T10" fmla="*/ 532015 w 2640"/>
                <a:gd name="T11" fmla="*/ 2931 h 832"/>
                <a:gd name="T12" fmla="*/ 615142 w 2640"/>
                <a:gd name="T13" fmla="*/ 284285 h 832"/>
                <a:gd name="T14" fmla="*/ 665018 w 2640"/>
                <a:gd name="T15" fmla="*/ 126023 h 832"/>
                <a:gd name="T16" fmla="*/ 864524 w 2640"/>
                <a:gd name="T17" fmla="*/ 108438 h 832"/>
                <a:gd name="T18" fmla="*/ 914400 w 2640"/>
                <a:gd name="T19" fmla="*/ 108438 h 8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0" h="832">
                  <a:moveTo>
                    <a:pt x="0" y="824"/>
                  </a:moveTo>
                  <a:cubicBezTo>
                    <a:pt x="88" y="420"/>
                    <a:pt x="176" y="16"/>
                    <a:pt x="288" y="8"/>
                  </a:cubicBezTo>
                  <a:cubicBezTo>
                    <a:pt x="400" y="0"/>
                    <a:pt x="560" y="776"/>
                    <a:pt x="672" y="776"/>
                  </a:cubicBezTo>
                  <a:cubicBezTo>
                    <a:pt x="784" y="776"/>
                    <a:pt x="864" y="8"/>
                    <a:pt x="960" y="8"/>
                  </a:cubicBezTo>
                  <a:cubicBezTo>
                    <a:pt x="1056" y="8"/>
                    <a:pt x="1152" y="776"/>
                    <a:pt x="1248" y="776"/>
                  </a:cubicBezTo>
                  <a:cubicBezTo>
                    <a:pt x="1344" y="776"/>
                    <a:pt x="1448" y="8"/>
                    <a:pt x="1536" y="8"/>
                  </a:cubicBezTo>
                  <a:cubicBezTo>
                    <a:pt x="1624" y="8"/>
                    <a:pt x="1712" y="720"/>
                    <a:pt x="1776" y="776"/>
                  </a:cubicBezTo>
                  <a:cubicBezTo>
                    <a:pt x="1840" y="832"/>
                    <a:pt x="1800" y="424"/>
                    <a:pt x="1920" y="344"/>
                  </a:cubicBezTo>
                  <a:cubicBezTo>
                    <a:pt x="2040" y="264"/>
                    <a:pt x="2376" y="304"/>
                    <a:pt x="2496" y="296"/>
                  </a:cubicBezTo>
                  <a:cubicBezTo>
                    <a:pt x="2616" y="288"/>
                    <a:pt x="2628" y="292"/>
                    <a:pt x="2640" y="296"/>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p:cNvSpPr>
              <a:spLocks/>
            </p:cNvSpPr>
            <p:nvPr/>
          </p:nvSpPr>
          <p:spPr bwMode="auto">
            <a:xfrm>
              <a:off x="7524750" y="2852738"/>
              <a:ext cx="914400" cy="304800"/>
            </a:xfrm>
            <a:custGeom>
              <a:avLst/>
              <a:gdLst>
                <a:gd name="T0" fmla="*/ 0 w 2640"/>
                <a:gd name="T1" fmla="*/ 301869 h 832"/>
                <a:gd name="T2" fmla="*/ 99753 w 2640"/>
                <a:gd name="T3" fmla="*/ 2931 h 832"/>
                <a:gd name="T4" fmla="*/ 232756 w 2640"/>
                <a:gd name="T5" fmla="*/ 284285 h 832"/>
                <a:gd name="T6" fmla="*/ 332509 w 2640"/>
                <a:gd name="T7" fmla="*/ 2931 h 832"/>
                <a:gd name="T8" fmla="*/ 432262 w 2640"/>
                <a:gd name="T9" fmla="*/ 284285 h 832"/>
                <a:gd name="T10" fmla="*/ 532015 w 2640"/>
                <a:gd name="T11" fmla="*/ 2931 h 832"/>
                <a:gd name="T12" fmla="*/ 615142 w 2640"/>
                <a:gd name="T13" fmla="*/ 284285 h 832"/>
                <a:gd name="T14" fmla="*/ 665018 w 2640"/>
                <a:gd name="T15" fmla="*/ 126023 h 832"/>
                <a:gd name="T16" fmla="*/ 864524 w 2640"/>
                <a:gd name="T17" fmla="*/ 108438 h 832"/>
                <a:gd name="T18" fmla="*/ 914400 w 2640"/>
                <a:gd name="T19" fmla="*/ 108438 h 8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0" h="832">
                  <a:moveTo>
                    <a:pt x="0" y="824"/>
                  </a:moveTo>
                  <a:cubicBezTo>
                    <a:pt x="88" y="420"/>
                    <a:pt x="176" y="16"/>
                    <a:pt x="288" y="8"/>
                  </a:cubicBezTo>
                  <a:cubicBezTo>
                    <a:pt x="400" y="0"/>
                    <a:pt x="560" y="776"/>
                    <a:pt x="672" y="776"/>
                  </a:cubicBezTo>
                  <a:cubicBezTo>
                    <a:pt x="784" y="776"/>
                    <a:pt x="864" y="8"/>
                    <a:pt x="960" y="8"/>
                  </a:cubicBezTo>
                  <a:cubicBezTo>
                    <a:pt x="1056" y="8"/>
                    <a:pt x="1152" y="776"/>
                    <a:pt x="1248" y="776"/>
                  </a:cubicBezTo>
                  <a:cubicBezTo>
                    <a:pt x="1344" y="776"/>
                    <a:pt x="1448" y="8"/>
                    <a:pt x="1536" y="8"/>
                  </a:cubicBezTo>
                  <a:cubicBezTo>
                    <a:pt x="1624" y="8"/>
                    <a:pt x="1712" y="720"/>
                    <a:pt x="1776" y="776"/>
                  </a:cubicBezTo>
                  <a:cubicBezTo>
                    <a:pt x="1840" y="832"/>
                    <a:pt x="1800" y="424"/>
                    <a:pt x="1920" y="344"/>
                  </a:cubicBezTo>
                  <a:cubicBezTo>
                    <a:pt x="2040" y="264"/>
                    <a:pt x="2376" y="304"/>
                    <a:pt x="2496" y="296"/>
                  </a:cubicBezTo>
                  <a:cubicBezTo>
                    <a:pt x="2616" y="288"/>
                    <a:pt x="2628" y="292"/>
                    <a:pt x="2640" y="296"/>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p:cNvSpPr>
              <a:spLocks/>
            </p:cNvSpPr>
            <p:nvPr/>
          </p:nvSpPr>
          <p:spPr bwMode="auto">
            <a:xfrm>
              <a:off x="7524750" y="3213100"/>
              <a:ext cx="914400" cy="304800"/>
            </a:xfrm>
            <a:custGeom>
              <a:avLst/>
              <a:gdLst>
                <a:gd name="T0" fmla="*/ 0 w 2640"/>
                <a:gd name="T1" fmla="*/ 301869 h 832"/>
                <a:gd name="T2" fmla="*/ 99753 w 2640"/>
                <a:gd name="T3" fmla="*/ 2931 h 832"/>
                <a:gd name="T4" fmla="*/ 232756 w 2640"/>
                <a:gd name="T5" fmla="*/ 284285 h 832"/>
                <a:gd name="T6" fmla="*/ 332509 w 2640"/>
                <a:gd name="T7" fmla="*/ 2931 h 832"/>
                <a:gd name="T8" fmla="*/ 432262 w 2640"/>
                <a:gd name="T9" fmla="*/ 284285 h 832"/>
                <a:gd name="T10" fmla="*/ 532015 w 2640"/>
                <a:gd name="T11" fmla="*/ 2931 h 832"/>
                <a:gd name="T12" fmla="*/ 615142 w 2640"/>
                <a:gd name="T13" fmla="*/ 284285 h 832"/>
                <a:gd name="T14" fmla="*/ 665018 w 2640"/>
                <a:gd name="T15" fmla="*/ 126023 h 832"/>
                <a:gd name="T16" fmla="*/ 864524 w 2640"/>
                <a:gd name="T17" fmla="*/ 108438 h 832"/>
                <a:gd name="T18" fmla="*/ 914400 w 2640"/>
                <a:gd name="T19" fmla="*/ 108438 h 8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0" h="832">
                  <a:moveTo>
                    <a:pt x="0" y="824"/>
                  </a:moveTo>
                  <a:cubicBezTo>
                    <a:pt x="88" y="420"/>
                    <a:pt x="176" y="16"/>
                    <a:pt x="288" y="8"/>
                  </a:cubicBezTo>
                  <a:cubicBezTo>
                    <a:pt x="400" y="0"/>
                    <a:pt x="560" y="776"/>
                    <a:pt x="672" y="776"/>
                  </a:cubicBezTo>
                  <a:cubicBezTo>
                    <a:pt x="784" y="776"/>
                    <a:pt x="864" y="8"/>
                    <a:pt x="960" y="8"/>
                  </a:cubicBezTo>
                  <a:cubicBezTo>
                    <a:pt x="1056" y="8"/>
                    <a:pt x="1152" y="776"/>
                    <a:pt x="1248" y="776"/>
                  </a:cubicBezTo>
                  <a:cubicBezTo>
                    <a:pt x="1344" y="776"/>
                    <a:pt x="1448" y="8"/>
                    <a:pt x="1536" y="8"/>
                  </a:cubicBezTo>
                  <a:cubicBezTo>
                    <a:pt x="1624" y="8"/>
                    <a:pt x="1712" y="720"/>
                    <a:pt x="1776" y="776"/>
                  </a:cubicBezTo>
                  <a:cubicBezTo>
                    <a:pt x="1840" y="832"/>
                    <a:pt x="1800" y="424"/>
                    <a:pt x="1920" y="344"/>
                  </a:cubicBezTo>
                  <a:cubicBezTo>
                    <a:pt x="2040" y="264"/>
                    <a:pt x="2376" y="304"/>
                    <a:pt x="2496" y="296"/>
                  </a:cubicBezTo>
                  <a:cubicBezTo>
                    <a:pt x="2616" y="288"/>
                    <a:pt x="2628" y="292"/>
                    <a:pt x="2640" y="296"/>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25"/>
            <p:cNvSpPr>
              <a:spLocks noChangeShapeType="1"/>
            </p:cNvSpPr>
            <p:nvPr/>
          </p:nvSpPr>
          <p:spPr bwMode="auto">
            <a:xfrm flipV="1">
              <a:off x="7740650" y="3716338"/>
              <a:ext cx="0" cy="7207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Text Box 27"/>
            <p:cNvSpPr txBox="1">
              <a:spLocks noChangeArrowheads="1"/>
            </p:cNvSpPr>
            <p:nvPr/>
          </p:nvSpPr>
          <p:spPr bwMode="auto">
            <a:xfrm>
              <a:off x="1619250" y="476250"/>
              <a:ext cx="54752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omic Sans MS" pitchFamily="1" charset="0"/>
                </a:defRPr>
              </a:lvl1pPr>
              <a:lvl2pPr marL="742950" indent="-285750">
                <a:defRPr sz="2400">
                  <a:solidFill>
                    <a:schemeClr val="tx1"/>
                  </a:solidFill>
                  <a:latin typeface="Comic Sans MS" pitchFamily="1" charset="0"/>
                </a:defRPr>
              </a:lvl2pPr>
              <a:lvl3pPr marL="1143000" indent="-228600">
                <a:defRPr sz="2400">
                  <a:solidFill>
                    <a:schemeClr val="tx1"/>
                  </a:solidFill>
                  <a:latin typeface="Comic Sans MS" pitchFamily="1" charset="0"/>
                </a:defRPr>
              </a:lvl3pPr>
              <a:lvl4pPr marL="1600200" indent="-228600">
                <a:defRPr sz="2400">
                  <a:solidFill>
                    <a:schemeClr val="tx1"/>
                  </a:solidFill>
                  <a:latin typeface="Comic Sans MS" pitchFamily="1" charset="0"/>
                </a:defRPr>
              </a:lvl4pPr>
              <a:lvl5pPr marL="2057400" indent="-228600">
                <a:defRPr sz="2400">
                  <a:solidFill>
                    <a:schemeClr val="tx1"/>
                  </a:solidFill>
                  <a:latin typeface="Comic Sans MS" pitchFamily="1" charset="0"/>
                </a:defRPr>
              </a:lvl5pPr>
              <a:lvl6pPr marL="2514600" indent="-228600" eaLnBrk="0" fontAlgn="base" hangingPunct="0">
                <a:spcBef>
                  <a:spcPct val="0"/>
                </a:spcBef>
                <a:spcAft>
                  <a:spcPct val="0"/>
                </a:spcAft>
                <a:defRPr sz="2400">
                  <a:solidFill>
                    <a:schemeClr val="tx1"/>
                  </a:solidFill>
                  <a:latin typeface="Comic Sans MS" pitchFamily="1" charset="0"/>
                </a:defRPr>
              </a:lvl6pPr>
              <a:lvl7pPr marL="2971800" indent="-228600" eaLnBrk="0" fontAlgn="base" hangingPunct="0">
                <a:spcBef>
                  <a:spcPct val="0"/>
                </a:spcBef>
                <a:spcAft>
                  <a:spcPct val="0"/>
                </a:spcAft>
                <a:defRPr sz="2400">
                  <a:solidFill>
                    <a:schemeClr val="tx1"/>
                  </a:solidFill>
                  <a:latin typeface="Comic Sans MS" pitchFamily="1" charset="0"/>
                </a:defRPr>
              </a:lvl7pPr>
              <a:lvl8pPr marL="3429000" indent="-228600" eaLnBrk="0" fontAlgn="base" hangingPunct="0">
                <a:spcBef>
                  <a:spcPct val="0"/>
                </a:spcBef>
                <a:spcAft>
                  <a:spcPct val="0"/>
                </a:spcAft>
                <a:defRPr sz="2400">
                  <a:solidFill>
                    <a:schemeClr val="tx1"/>
                  </a:solidFill>
                  <a:latin typeface="Comic Sans MS" pitchFamily="1" charset="0"/>
                </a:defRPr>
              </a:lvl8pPr>
              <a:lvl9pPr marL="3886200" indent="-228600" eaLnBrk="0" fontAlgn="base" hangingPunct="0">
                <a:spcBef>
                  <a:spcPct val="0"/>
                </a:spcBef>
                <a:spcAft>
                  <a:spcPct val="0"/>
                </a:spcAft>
                <a:defRPr sz="2400">
                  <a:solidFill>
                    <a:schemeClr val="tx1"/>
                  </a:solidFill>
                  <a:latin typeface="Comic Sans MS" pitchFamily="1" charset="0"/>
                </a:defRPr>
              </a:lvl9pPr>
            </a:lstStyle>
            <a:p>
              <a:pPr eaLnBrk="1" hangingPunct="1"/>
              <a:r>
                <a:rPr lang="fr-FR" sz="3200" b="1">
                  <a:solidFill>
                    <a:srgbClr val="FF0000"/>
                  </a:solidFill>
                </a:rPr>
                <a:t>After several round trips…</a:t>
              </a:r>
            </a:p>
          </p:txBody>
        </p:sp>
      </p:grpSp>
      <p:sp>
        <p:nvSpPr>
          <p:cNvPr id="28" name="Text Box 26"/>
          <p:cNvSpPr txBox="1">
            <a:spLocks noChangeArrowheads="1"/>
          </p:cNvSpPr>
          <p:nvPr/>
        </p:nvSpPr>
        <p:spPr bwMode="auto">
          <a:xfrm>
            <a:off x="6802438" y="4437063"/>
            <a:ext cx="2339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omic Sans MS" pitchFamily="1" charset="0"/>
              </a:defRPr>
            </a:lvl1pPr>
            <a:lvl2pPr marL="742950" indent="-285750">
              <a:defRPr sz="2400">
                <a:solidFill>
                  <a:schemeClr val="tx1"/>
                </a:solidFill>
                <a:latin typeface="Comic Sans MS" pitchFamily="1" charset="0"/>
              </a:defRPr>
            </a:lvl2pPr>
            <a:lvl3pPr marL="1143000" indent="-228600">
              <a:defRPr sz="2400">
                <a:solidFill>
                  <a:schemeClr val="tx1"/>
                </a:solidFill>
                <a:latin typeface="Comic Sans MS" pitchFamily="1" charset="0"/>
              </a:defRPr>
            </a:lvl3pPr>
            <a:lvl4pPr marL="1600200" indent="-228600">
              <a:defRPr sz="2400">
                <a:solidFill>
                  <a:schemeClr val="tx1"/>
                </a:solidFill>
                <a:latin typeface="Comic Sans MS" pitchFamily="1" charset="0"/>
              </a:defRPr>
            </a:lvl4pPr>
            <a:lvl5pPr marL="2057400" indent="-228600">
              <a:defRPr sz="2400">
                <a:solidFill>
                  <a:schemeClr val="tx1"/>
                </a:solidFill>
                <a:latin typeface="Comic Sans MS" pitchFamily="1" charset="0"/>
              </a:defRPr>
            </a:lvl5pPr>
            <a:lvl6pPr marL="2514600" indent="-228600" eaLnBrk="0" fontAlgn="base" hangingPunct="0">
              <a:spcBef>
                <a:spcPct val="0"/>
              </a:spcBef>
              <a:spcAft>
                <a:spcPct val="0"/>
              </a:spcAft>
              <a:defRPr sz="2400">
                <a:solidFill>
                  <a:schemeClr val="tx1"/>
                </a:solidFill>
                <a:latin typeface="Comic Sans MS" pitchFamily="1" charset="0"/>
              </a:defRPr>
            </a:lvl6pPr>
            <a:lvl7pPr marL="2971800" indent="-228600" eaLnBrk="0" fontAlgn="base" hangingPunct="0">
              <a:spcBef>
                <a:spcPct val="0"/>
              </a:spcBef>
              <a:spcAft>
                <a:spcPct val="0"/>
              </a:spcAft>
              <a:defRPr sz="2400">
                <a:solidFill>
                  <a:schemeClr val="tx1"/>
                </a:solidFill>
                <a:latin typeface="Comic Sans MS" pitchFamily="1" charset="0"/>
              </a:defRPr>
            </a:lvl7pPr>
            <a:lvl8pPr marL="3429000" indent="-228600" eaLnBrk="0" fontAlgn="base" hangingPunct="0">
              <a:spcBef>
                <a:spcPct val="0"/>
              </a:spcBef>
              <a:spcAft>
                <a:spcPct val="0"/>
              </a:spcAft>
              <a:defRPr sz="2400">
                <a:solidFill>
                  <a:schemeClr val="tx1"/>
                </a:solidFill>
                <a:latin typeface="Comic Sans MS" pitchFamily="1" charset="0"/>
              </a:defRPr>
            </a:lvl8pPr>
            <a:lvl9pPr marL="3886200" indent="-228600" eaLnBrk="0" fontAlgn="base" hangingPunct="0">
              <a:spcBef>
                <a:spcPct val="0"/>
              </a:spcBef>
              <a:spcAft>
                <a:spcPct val="0"/>
              </a:spcAft>
              <a:defRPr sz="2400">
                <a:solidFill>
                  <a:schemeClr val="tx1"/>
                </a:solidFill>
                <a:latin typeface="Comic Sans MS" pitchFamily="1" charset="0"/>
              </a:defRPr>
            </a:lvl9pPr>
          </a:lstStyle>
          <a:p>
            <a:pPr eaLnBrk="1" hangingPunct="1"/>
            <a:r>
              <a:rPr lang="fr-FR" sz="3200" dirty="0">
                <a:solidFill>
                  <a:srgbClr val="0066FF"/>
                </a:solidFill>
              </a:rPr>
              <a:t>Laser </a:t>
            </a:r>
            <a:r>
              <a:rPr lang="fr-FR" sz="3200" dirty="0" err="1">
                <a:solidFill>
                  <a:srgbClr val="0066FF"/>
                </a:solidFill>
              </a:rPr>
              <a:t>beam</a:t>
            </a:r>
            <a:endParaRPr lang="fr-FR" sz="3200" dirty="0">
              <a:solidFill>
                <a:srgbClr val="0066FF"/>
              </a:solidFill>
            </a:endParaRPr>
          </a:p>
        </p:txBody>
      </p:sp>
      <p:sp>
        <p:nvSpPr>
          <p:cNvPr id="29" name="Rectangle 28"/>
          <p:cNvSpPr/>
          <p:nvPr/>
        </p:nvSpPr>
        <p:spPr>
          <a:xfrm>
            <a:off x="381000" y="4876800"/>
            <a:ext cx="8058149" cy="1323439"/>
          </a:xfrm>
          <a:prstGeom prst="rect">
            <a:avLst/>
          </a:prstGeom>
        </p:spPr>
        <p:txBody>
          <a:bodyPr wrap="square">
            <a:spAutoFit/>
          </a:bodyPr>
          <a:lstStyle/>
          <a:p>
            <a:r>
              <a:rPr lang="fr-FR" sz="2000" b="1" dirty="0" smtClean="0">
                <a:latin typeface="Times New Roman" pitchFamily="18" charset="0"/>
              </a:rPr>
              <a:t>Photons </a:t>
            </a:r>
            <a:r>
              <a:rPr lang="fr-FR" sz="2000" b="1" dirty="0" err="1" smtClean="0">
                <a:latin typeface="Times New Roman" pitchFamily="18" charset="0"/>
              </a:rPr>
              <a:t>with</a:t>
            </a:r>
            <a:r>
              <a:rPr lang="fr-FR" sz="2000" b="1" dirty="0" smtClean="0">
                <a:latin typeface="Times New Roman" pitchFamily="18" charset="0"/>
              </a:rPr>
              <a:t>: </a:t>
            </a:r>
          </a:p>
          <a:p>
            <a:r>
              <a:rPr lang="fr-FR" sz="2000" b="1" dirty="0" smtClean="0">
                <a:latin typeface="Times New Roman" pitchFamily="18" charset="0"/>
              </a:rPr>
              <a:t>	- </a:t>
            </a:r>
            <a:r>
              <a:rPr lang="fr-FR" sz="2000" b="1" dirty="0" err="1" smtClean="0">
                <a:latin typeface="Times New Roman" pitchFamily="18" charset="0"/>
              </a:rPr>
              <a:t>same</a:t>
            </a:r>
            <a:r>
              <a:rPr lang="fr-FR" sz="2000" b="1" dirty="0" smtClean="0">
                <a:latin typeface="Times New Roman" pitchFamily="18" charset="0"/>
              </a:rPr>
              <a:t> </a:t>
            </a:r>
            <a:r>
              <a:rPr lang="fr-FR" sz="2000" b="1" dirty="0" err="1" smtClean="0">
                <a:latin typeface="Times New Roman" pitchFamily="18" charset="0"/>
              </a:rPr>
              <a:t>energy</a:t>
            </a:r>
            <a:r>
              <a:rPr lang="fr-FR" sz="2000" b="1" dirty="0" smtClean="0">
                <a:latin typeface="Times New Roman" pitchFamily="18" charset="0"/>
              </a:rPr>
              <a:t> : </a:t>
            </a:r>
            <a:r>
              <a:rPr lang="fr-FR" sz="2000" b="1" dirty="0" err="1" smtClean="0">
                <a:solidFill>
                  <a:srgbClr val="FF0000"/>
                </a:solidFill>
                <a:latin typeface="Times New Roman" pitchFamily="18" charset="0"/>
              </a:rPr>
              <a:t>Monochromatic</a:t>
            </a:r>
            <a:endParaRPr lang="fr-FR" sz="2000" b="1" dirty="0" smtClean="0">
              <a:solidFill>
                <a:srgbClr val="FF0000"/>
              </a:solidFill>
              <a:latin typeface="Times New Roman" pitchFamily="18" charset="0"/>
            </a:endParaRPr>
          </a:p>
          <a:p>
            <a:r>
              <a:rPr lang="fr-FR" sz="2000" b="1" dirty="0" smtClean="0">
                <a:latin typeface="Times New Roman" pitchFamily="18" charset="0"/>
              </a:rPr>
              <a:t>	- </a:t>
            </a:r>
            <a:r>
              <a:rPr lang="fr-FR" sz="2000" b="1" dirty="0" err="1" smtClean="0">
                <a:latin typeface="Times New Roman" pitchFamily="18" charset="0"/>
              </a:rPr>
              <a:t>same</a:t>
            </a:r>
            <a:r>
              <a:rPr lang="fr-FR" sz="2000" b="1" dirty="0" smtClean="0">
                <a:latin typeface="Times New Roman" pitchFamily="18" charset="0"/>
              </a:rPr>
              <a:t> direction of propagation : </a:t>
            </a:r>
            <a:r>
              <a:rPr lang="fr-FR" sz="2000" b="1" dirty="0" smtClean="0">
                <a:solidFill>
                  <a:srgbClr val="FF0000"/>
                </a:solidFill>
                <a:latin typeface="Times New Roman" pitchFamily="18" charset="0"/>
              </a:rPr>
              <a:t>Spatial cohérence</a:t>
            </a:r>
          </a:p>
          <a:p>
            <a:r>
              <a:rPr lang="fr-FR" sz="2000" b="1" dirty="0" smtClean="0">
                <a:solidFill>
                  <a:srgbClr val="FF0000"/>
                </a:solidFill>
                <a:latin typeface="Times New Roman" pitchFamily="18" charset="0"/>
              </a:rPr>
              <a:t>	</a:t>
            </a:r>
            <a:r>
              <a:rPr lang="fr-FR" sz="2000" b="1" dirty="0" smtClean="0">
                <a:latin typeface="Times New Roman" pitchFamily="18" charset="0"/>
              </a:rPr>
              <a:t>- all in </a:t>
            </a:r>
            <a:r>
              <a:rPr lang="fr-FR" sz="2000" b="1" dirty="0" err="1" smtClean="0">
                <a:latin typeface="Times New Roman" pitchFamily="18" charset="0"/>
              </a:rPr>
              <a:t>synchrony</a:t>
            </a:r>
            <a:r>
              <a:rPr lang="fr-FR" sz="2000" b="1" dirty="0" smtClean="0">
                <a:latin typeface="Times New Roman" pitchFamily="18" charset="0"/>
              </a:rPr>
              <a:t>:</a:t>
            </a:r>
            <a:r>
              <a:rPr lang="fr-FR" sz="2000" b="1" dirty="0" smtClean="0">
                <a:solidFill>
                  <a:srgbClr val="FF0000"/>
                </a:solidFill>
                <a:latin typeface="Times New Roman" pitchFamily="18" charset="0"/>
              </a:rPr>
              <a:t> Temporal cohérence</a:t>
            </a:r>
            <a:endParaRPr lang="fr-FR" sz="2000" b="1" dirty="0">
              <a:solidFill>
                <a:srgbClr val="FF0000"/>
              </a:solidFill>
              <a:latin typeface="Times New Roman" pitchFamily="18" charset="0"/>
            </a:endParaRPr>
          </a:p>
        </p:txBody>
      </p:sp>
    </p:spTree>
    <p:extLst>
      <p:ext uri="{BB962C8B-B14F-4D97-AF65-F5344CB8AC3E}">
        <p14:creationId xmlns:p14="http://schemas.microsoft.com/office/powerpoint/2010/main" val="19328905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24979"/>
            <a:ext cx="7613430" cy="5927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743200" y="152400"/>
            <a:ext cx="3387466" cy="584775"/>
          </a:xfrm>
          <a:prstGeom prst="rect">
            <a:avLst/>
          </a:prstGeom>
        </p:spPr>
        <p:txBody>
          <a:bodyPr wrap="none">
            <a:spAutoFit/>
          </a:bodyPr>
          <a:lstStyle/>
          <a:p>
            <a:r>
              <a:rPr lang="en-US" sz="3200" b="1" dirty="0">
                <a:solidFill>
                  <a:srgbClr val="00B050"/>
                </a:solidFill>
                <a:latin typeface="Times New Roman" panose="02020603050405020304" pitchFamily="18" charset="0"/>
                <a:cs typeface="Times New Roman" panose="02020603050405020304" pitchFamily="18" charset="0"/>
              </a:rPr>
              <a:t>Optical Resonator</a:t>
            </a:r>
          </a:p>
        </p:txBody>
      </p:sp>
    </p:spTree>
    <p:extLst>
      <p:ext uri="{BB962C8B-B14F-4D97-AF65-F5344CB8AC3E}">
        <p14:creationId xmlns:p14="http://schemas.microsoft.com/office/powerpoint/2010/main" val="2581975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6613" y="120650"/>
            <a:ext cx="6515100" cy="641350"/>
          </a:xfrm>
        </p:spPr>
        <p:txBody>
          <a:bodyPr>
            <a:normAutofit/>
          </a:bodyPr>
          <a:lstStyle/>
          <a:p>
            <a:pPr algn="ctr" eaLnBrk="1" hangingPunct="1"/>
            <a:r>
              <a:rPr lang="en-US" altLang="en-US" sz="3200" b="1" dirty="0" smtClean="0">
                <a:solidFill>
                  <a:srgbClr val="7030A0"/>
                </a:solidFill>
                <a:latin typeface="Times New Roman" panose="02020603050405020304" pitchFamily="18" charset="0"/>
                <a:cs typeface="Times New Roman" panose="02020603050405020304" pitchFamily="18" charset="0"/>
              </a:rPr>
              <a:t>Pumping</a:t>
            </a:r>
          </a:p>
        </p:txBody>
      </p:sp>
      <p:sp>
        <p:nvSpPr>
          <p:cNvPr id="89091" name="Rectangle 3"/>
          <p:cNvSpPr>
            <a:spLocks noGrp="1" noChangeArrowheads="1"/>
          </p:cNvSpPr>
          <p:nvPr>
            <p:ph type="body" idx="1"/>
          </p:nvPr>
        </p:nvSpPr>
        <p:spPr>
          <a:xfrm>
            <a:off x="152400" y="1025525"/>
            <a:ext cx="8763000" cy="5832475"/>
          </a:xfrm>
        </p:spPr>
        <p:txBody>
          <a:bodyPr>
            <a:noAutofit/>
          </a:bodyPr>
          <a:lstStyle/>
          <a:p>
            <a:pPr marL="0" algn="justLow">
              <a:spcBef>
                <a:spcPct val="60000"/>
              </a:spcBef>
              <a:buNone/>
            </a:pPr>
            <a:r>
              <a:rPr lang="en-US" altLang="en-US" sz="600" dirty="0" smtClean="0">
                <a:solidFill>
                  <a:srgbClr val="002060"/>
                </a:solidFill>
                <a:latin typeface="Times New Roman" panose="02020603050405020304" pitchFamily="18" charset="0"/>
                <a:cs typeface="Times New Roman" panose="02020603050405020304" pitchFamily="18" charset="0"/>
              </a:rPr>
              <a:t>                                </a:t>
            </a:r>
            <a:r>
              <a:rPr lang="en-US" altLang="en-US" sz="2400" dirty="0" smtClean="0">
                <a:solidFill>
                  <a:srgbClr val="002060"/>
                </a:solidFill>
                <a:latin typeface="Times New Roman" panose="02020603050405020304" pitchFamily="18" charset="0"/>
                <a:cs typeface="Times New Roman" panose="02020603050405020304" pitchFamily="18" charset="0"/>
              </a:rPr>
              <a:t>In order to invert population of atomic levels the atoms must be excited by depositing energy in the medium using such method as to </a:t>
            </a:r>
            <a:r>
              <a:rPr lang="en-US" altLang="en-US" sz="2400" dirty="0" err="1">
                <a:solidFill>
                  <a:srgbClr val="002060"/>
                </a:solidFill>
                <a:latin typeface="Times New Roman" panose="02020603050405020304" pitchFamily="18" charset="0"/>
                <a:cs typeface="Times New Roman" panose="02020603050405020304" pitchFamily="18" charset="0"/>
              </a:rPr>
              <a:t>to</a:t>
            </a:r>
            <a:r>
              <a:rPr lang="en-US" altLang="en-US" sz="2400" dirty="0">
                <a:solidFill>
                  <a:srgbClr val="002060"/>
                </a:solidFill>
                <a:latin typeface="Times New Roman" panose="02020603050405020304" pitchFamily="18" charset="0"/>
                <a:cs typeface="Times New Roman" panose="02020603050405020304" pitchFamily="18" charset="0"/>
              </a:rPr>
              <a:t> increase the number of atoms at the upper level </a:t>
            </a:r>
            <a:r>
              <a:rPr lang="en-US" altLang="en-US" sz="2400" dirty="0" smtClean="0">
                <a:solidFill>
                  <a:srgbClr val="002060"/>
                </a:solidFill>
                <a:latin typeface="Times New Roman" panose="02020603050405020304" pitchFamily="18" charset="0"/>
                <a:cs typeface="Times New Roman" panose="02020603050405020304" pitchFamily="18" charset="0"/>
              </a:rPr>
              <a:t>N</a:t>
            </a:r>
            <a:r>
              <a:rPr lang="en-US" altLang="en-US" sz="2400" baseline="-25000" dirty="0" smtClean="0">
                <a:solidFill>
                  <a:srgbClr val="002060"/>
                </a:solidFill>
                <a:latin typeface="Times New Roman" panose="02020603050405020304" pitchFamily="18" charset="0"/>
                <a:cs typeface="Times New Roman" panose="02020603050405020304" pitchFamily="18" charset="0"/>
              </a:rPr>
              <a:t>2 </a:t>
            </a:r>
            <a:r>
              <a:rPr lang="en-US" altLang="en-US" sz="2400" dirty="0" smtClean="0">
                <a:solidFill>
                  <a:srgbClr val="002060"/>
                </a:solidFill>
                <a:latin typeface="Times New Roman" panose="02020603050405020304" pitchFamily="18" charset="0"/>
                <a:cs typeface="Times New Roman" panose="02020603050405020304" pitchFamily="18" charset="0"/>
              </a:rPr>
              <a:t>and decrease the number of atoms at the lower level N</a:t>
            </a:r>
            <a:r>
              <a:rPr lang="en-US" altLang="en-US" sz="2400" baseline="-25000" dirty="0">
                <a:solidFill>
                  <a:srgbClr val="002060"/>
                </a:solidFill>
                <a:latin typeface="Times New Roman" panose="02020603050405020304" pitchFamily="18" charset="0"/>
                <a:cs typeface="Times New Roman" panose="02020603050405020304" pitchFamily="18" charset="0"/>
              </a:rPr>
              <a:t>1</a:t>
            </a:r>
            <a:r>
              <a:rPr lang="en-US" altLang="en-US" sz="2400" dirty="0" smtClean="0">
                <a:solidFill>
                  <a:srgbClr val="002060"/>
                </a:solidFill>
                <a:latin typeface="Times New Roman" panose="02020603050405020304" pitchFamily="18" charset="0"/>
                <a:cs typeface="Times New Roman" panose="02020603050405020304" pitchFamily="18" charset="0"/>
              </a:rPr>
              <a:t>. This process is called pumping since the atoms are redistributed as if pumped from the lower level to the upper level. </a:t>
            </a:r>
          </a:p>
          <a:p>
            <a:pPr marL="0" algn="justLow" rtl="0" eaLnBrk="1" hangingPunct="1">
              <a:spcBef>
                <a:spcPct val="60000"/>
              </a:spcBef>
              <a:buFontTx/>
              <a:buNone/>
            </a:pPr>
            <a:r>
              <a:rPr lang="en-US" altLang="en-US" sz="2000" dirty="0" smtClean="0">
                <a:solidFill>
                  <a:srgbClr val="002060"/>
                </a:solidFill>
                <a:latin typeface="Times New Roman" panose="02020603050405020304" pitchFamily="18" charset="0"/>
                <a:cs typeface="Times New Roman" panose="02020603050405020304" pitchFamily="18" charset="0"/>
              </a:rPr>
              <a:t>The methods of pumping are</a:t>
            </a:r>
          </a:p>
          <a:p>
            <a:pPr marL="0" algn="justLow" rtl="0" eaLnBrk="1" hangingPunct="1">
              <a:spcBef>
                <a:spcPct val="60000"/>
              </a:spcBef>
              <a:buFontTx/>
              <a:buNone/>
            </a:pPr>
            <a:r>
              <a:rPr lang="en-US" altLang="en-US" sz="2000" dirty="0" smtClean="0">
                <a:solidFill>
                  <a:srgbClr val="002060"/>
                </a:solidFill>
                <a:latin typeface="Times New Roman" panose="02020603050405020304" pitchFamily="18" charset="0"/>
                <a:cs typeface="Times New Roman" panose="02020603050405020304" pitchFamily="18" charset="0"/>
              </a:rPr>
              <a:t> </a:t>
            </a:r>
            <a:r>
              <a:rPr lang="en-US" altLang="en-US" sz="2000" dirty="0" err="1" smtClean="0">
                <a:solidFill>
                  <a:srgbClr val="002060"/>
                </a:solidFill>
                <a:latin typeface="Times New Roman" panose="02020603050405020304" pitchFamily="18" charset="0"/>
                <a:cs typeface="Times New Roman" panose="02020603050405020304" pitchFamily="18" charset="0"/>
              </a:rPr>
              <a:t>i</a:t>
            </a:r>
            <a:r>
              <a:rPr lang="en-US" altLang="en-US" sz="2000" dirty="0" smtClean="0">
                <a:solidFill>
                  <a:srgbClr val="002060"/>
                </a:solidFill>
                <a:latin typeface="Times New Roman" panose="02020603050405020304" pitchFamily="18" charset="0"/>
                <a:cs typeface="Times New Roman" panose="02020603050405020304" pitchFamily="18" charset="0"/>
              </a:rPr>
              <a:t>)</a:t>
            </a:r>
            <a:r>
              <a:rPr lang="en-US" altLang="en-US" sz="2000" dirty="0" smtClean="0">
                <a:solidFill>
                  <a:srgbClr val="FF0000"/>
                </a:solidFill>
                <a:latin typeface="Times New Roman" panose="02020603050405020304" pitchFamily="18" charset="0"/>
                <a:cs typeface="Times New Roman" panose="02020603050405020304" pitchFamily="18" charset="0"/>
              </a:rPr>
              <a:t> optical pumping</a:t>
            </a:r>
            <a:r>
              <a:rPr lang="en-US" altLang="en-US" sz="2000" dirty="0" smtClean="0">
                <a:solidFill>
                  <a:srgbClr val="002060"/>
                </a:solidFill>
                <a:latin typeface="Times New Roman" panose="02020603050405020304" pitchFamily="18" charset="0"/>
                <a:cs typeface="Times New Roman" panose="02020603050405020304" pitchFamily="18" charset="0"/>
              </a:rPr>
              <a:t>, where the atoms are excited by illumination of light </a:t>
            </a:r>
          </a:p>
          <a:p>
            <a:pPr marL="0" algn="justLow" rtl="0" eaLnBrk="1" hangingPunct="1">
              <a:spcBef>
                <a:spcPct val="60000"/>
              </a:spcBef>
              <a:buFontTx/>
              <a:buNone/>
            </a:pPr>
            <a:r>
              <a:rPr lang="en-US" altLang="en-US" sz="2000" dirty="0" smtClean="0">
                <a:solidFill>
                  <a:srgbClr val="002060"/>
                </a:solidFill>
                <a:latin typeface="Times New Roman" panose="02020603050405020304" pitchFamily="18" charset="0"/>
                <a:cs typeface="Times New Roman" panose="02020603050405020304" pitchFamily="18" charset="0"/>
              </a:rPr>
              <a:t>ii) </a:t>
            </a:r>
            <a:r>
              <a:rPr lang="en-US" altLang="en-US" sz="2000" dirty="0" smtClean="0">
                <a:solidFill>
                  <a:srgbClr val="FF0000"/>
                </a:solidFill>
                <a:latin typeface="Times New Roman" panose="02020603050405020304" pitchFamily="18" charset="0"/>
                <a:cs typeface="Times New Roman" panose="02020603050405020304" pitchFamily="18" charset="0"/>
              </a:rPr>
              <a:t>excitation by electric discharge</a:t>
            </a:r>
            <a:r>
              <a:rPr lang="en-US" altLang="en-US" sz="2000" dirty="0" smtClean="0">
                <a:solidFill>
                  <a:srgbClr val="002060"/>
                </a:solidFill>
                <a:latin typeface="Times New Roman" panose="02020603050405020304" pitchFamily="18" charset="0"/>
                <a:cs typeface="Times New Roman" panose="02020603050405020304" pitchFamily="18" charset="0"/>
              </a:rPr>
              <a:t> in the case of gases</a:t>
            </a:r>
          </a:p>
          <a:p>
            <a:pPr marL="0" algn="justLow" rtl="0" eaLnBrk="1" hangingPunct="1">
              <a:spcBef>
                <a:spcPct val="60000"/>
              </a:spcBef>
              <a:buFontTx/>
              <a:buNone/>
            </a:pPr>
            <a:r>
              <a:rPr lang="en-US" altLang="en-US" sz="2000" dirty="0" smtClean="0">
                <a:solidFill>
                  <a:srgbClr val="002060"/>
                </a:solidFill>
                <a:latin typeface="Times New Roman" panose="02020603050405020304" pitchFamily="18" charset="0"/>
                <a:cs typeface="Times New Roman" panose="02020603050405020304" pitchFamily="18" charset="0"/>
              </a:rPr>
              <a:t> iii) </a:t>
            </a:r>
            <a:r>
              <a:rPr lang="en-US" altLang="en-US" sz="2000" dirty="0" smtClean="0">
                <a:solidFill>
                  <a:srgbClr val="FF0000"/>
                </a:solidFill>
                <a:latin typeface="Times New Roman" panose="02020603050405020304" pitchFamily="18" charset="0"/>
                <a:cs typeface="Times New Roman" panose="02020603050405020304" pitchFamily="18" charset="0"/>
              </a:rPr>
              <a:t>Injection of carriers </a:t>
            </a:r>
            <a:r>
              <a:rPr lang="en-US" altLang="en-US" sz="2000" dirty="0" smtClean="0">
                <a:solidFill>
                  <a:srgbClr val="002060"/>
                </a:solidFill>
                <a:latin typeface="Times New Roman" panose="02020603050405020304" pitchFamily="18" charset="0"/>
                <a:cs typeface="Times New Roman" panose="02020603050405020304" pitchFamily="18" charset="0"/>
              </a:rPr>
              <a:t>by a forward current through a p-n junction in the case of </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smtClean="0">
                <a:solidFill>
                  <a:srgbClr val="002060"/>
                </a:solidFill>
                <a:latin typeface="Times New Roman" panose="02020603050405020304" pitchFamily="18" charset="0"/>
                <a:cs typeface="Times New Roman" panose="02020603050405020304" pitchFamily="18" charset="0"/>
              </a:rPr>
              <a:t>  semi-conductors </a:t>
            </a:r>
          </a:p>
          <a:p>
            <a:pPr marL="0" algn="justLow" rtl="0" eaLnBrk="1" hangingPunct="1">
              <a:spcBef>
                <a:spcPct val="60000"/>
              </a:spcBef>
              <a:buFontTx/>
              <a:buNone/>
            </a:pPr>
            <a:r>
              <a:rPr lang="en-US" altLang="en-US" sz="2000" dirty="0" smtClean="0">
                <a:solidFill>
                  <a:srgbClr val="002060"/>
                </a:solidFill>
                <a:latin typeface="Times New Roman" panose="02020603050405020304" pitchFamily="18" charset="0"/>
                <a:cs typeface="Times New Roman" panose="02020603050405020304" pitchFamily="18" charset="0"/>
              </a:rPr>
              <a:t>iv)</a:t>
            </a:r>
            <a:r>
              <a:rPr lang="en-US" altLang="en-US" sz="2000" dirty="0" smtClean="0">
                <a:solidFill>
                  <a:srgbClr val="FF0000"/>
                </a:solidFill>
                <a:latin typeface="Times New Roman" panose="02020603050405020304" pitchFamily="18" charset="0"/>
                <a:cs typeface="Times New Roman" panose="02020603050405020304" pitchFamily="18" charset="0"/>
              </a:rPr>
              <a:t> excitation by irradiation with electron beams </a:t>
            </a:r>
          </a:p>
          <a:p>
            <a:pPr marL="0" algn="justLow" rtl="0" eaLnBrk="1" hangingPunct="1">
              <a:spcBef>
                <a:spcPct val="60000"/>
              </a:spcBef>
              <a:buFontTx/>
              <a:buNone/>
            </a:pPr>
            <a:r>
              <a:rPr lang="en-US" altLang="en-US" sz="2000" dirty="0" smtClean="0">
                <a:solidFill>
                  <a:srgbClr val="002060"/>
                </a:solidFill>
                <a:latin typeface="Times New Roman" panose="02020603050405020304" pitchFamily="18" charset="0"/>
                <a:cs typeface="Times New Roman" panose="02020603050405020304" pitchFamily="18" charset="0"/>
              </a:rPr>
              <a:t>v) </a:t>
            </a:r>
            <a:r>
              <a:rPr lang="en-US" altLang="en-US" sz="2000" dirty="0" smtClean="0">
                <a:solidFill>
                  <a:srgbClr val="FF0000"/>
                </a:solidFill>
                <a:latin typeface="Times New Roman" panose="02020603050405020304" pitchFamily="18" charset="0"/>
                <a:cs typeface="Times New Roman" panose="02020603050405020304" pitchFamily="18" charset="0"/>
              </a:rPr>
              <a:t>excitation by chemical reaction </a:t>
            </a:r>
          </a:p>
        </p:txBody>
      </p:sp>
    </p:spTree>
    <p:extLst>
      <p:ext uri="{BB962C8B-B14F-4D97-AF65-F5344CB8AC3E}">
        <p14:creationId xmlns:p14="http://schemas.microsoft.com/office/powerpoint/2010/main" val="433993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89090"/>
                                        </p:tgtEl>
                                        <p:attrNameLst>
                                          <p:attrName>style.visibility</p:attrName>
                                        </p:attrNameLst>
                                      </p:cBhvr>
                                      <p:to>
                                        <p:strVal val="visible"/>
                                      </p:to>
                                    </p:set>
                                    <p:anim by="(-#ppt_w*2)" calcmode="lin" valueType="num">
                                      <p:cBhvr rctx="PPT">
                                        <p:cTn id="7" dur="500" autoRev="1" fill="hold">
                                          <p:stCondLst>
                                            <p:cond delay="0"/>
                                          </p:stCondLst>
                                        </p:cTn>
                                        <p:tgtEl>
                                          <p:spTgt spid="89090"/>
                                        </p:tgtEl>
                                        <p:attrNameLst>
                                          <p:attrName>ppt_w</p:attrName>
                                        </p:attrNameLst>
                                      </p:cBhvr>
                                    </p:anim>
                                    <p:anim by="(#ppt_w*0.50)" calcmode="lin" valueType="num">
                                      <p:cBhvr>
                                        <p:cTn id="8" dur="500" decel="50000" autoRev="1" fill="hold">
                                          <p:stCondLst>
                                            <p:cond delay="0"/>
                                          </p:stCondLst>
                                        </p:cTn>
                                        <p:tgtEl>
                                          <p:spTgt spid="89090"/>
                                        </p:tgtEl>
                                        <p:attrNameLst>
                                          <p:attrName>ppt_x</p:attrName>
                                        </p:attrNameLst>
                                      </p:cBhvr>
                                    </p:anim>
                                    <p:anim from="(-#ppt_h/2)" to="(#ppt_y)" calcmode="lin" valueType="num">
                                      <p:cBhvr>
                                        <p:cTn id="9" dur="1000" fill="hold">
                                          <p:stCondLst>
                                            <p:cond delay="0"/>
                                          </p:stCondLst>
                                        </p:cTn>
                                        <p:tgtEl>
                                          <p:spTgt spid="89090"/>
                                        </p:tgtEl>
                                        <p:attrNameLst>
                                          <p:attrName>ppt_y</p:attrName>
                                        </p:attrNameLst>
                                      </p:cBhvr>
                                    </p:anim>
                                    <p:animRot by="21600000">
                                      <p:cBhvr>
                                        <p:cTn id="10" dur="1000" fill="hold">
                                          <p:stCondLst>
                                            <p:cond delay="0"/>
                                          </p:stCondLst>
                                        </p:cTn>
                                        <p:tgtEl>
                                          <p:spTgt spid="89090"/>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9091">
                                            <p:txEl>
                                              <p:pRg st="0" end="0"/>
                                            </p:txEl>
                                          </p:spTgt>
                                        </p:tgtEl>
                                        <p:attrNameLst>
                                          <p:attrName>style.visibility</p:attrName>
                                        </p:attrNameLst>
                                      </p:cBhvr>
                                      <p:to>
                                        <p:strVal val="visible"/>
                                      </p:to>
                                    </p:set>
                                    <p:anim calcmode="lin" valueType="num">
                                      <p:cBhvr additive="base">
                                        <p:cTn id="15" dur="500" fill="hold"/>
                                        <p:tgtEl>
                                          <p:spTgt spid="89091">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90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9091">
                                            <p:txEl>
                                              <p:pRg st="1" end="1"/>
                                            </p:txEl>
                                          </p:spTgt>
                                        </p:tgtEl>
                                        <p:attrNameLst>
                                          <p:attrName>style.visibility</p:attrName>
                                        </p:attrNameLst>
                                      </p:cBhvr>
                                      <p:to>
                                        <p:strVal val="visible"/>
                                      </p:to>
                                    </p:set>
                                    <p:anim calcmode="lin" valueType="num">
                                      <p:cBhvr additive="base">
                                        <p:cTn id="21" dur="500" fill="hold"/>
                                        <p:tgtEl>
                                          <p:spTgt spid="89091">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90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9091">
                                            <p:txEl>
                                              <p:pRg st="2" end="2"/>
                                            </p:txEl>
                                          </p:spTgt>
                                        </p:tgtEl>
                                        <p:attrNameLst>
                                          <p:attrName>style.visibility</p:attrName>
                                        </p:attrNameLst>
                                      </p:cBhvr>
                                      <p:to>
                                        <p:strVal val="visible"/>
                                      </p:to>
                                    </p:set>
                                    <p:anim calcmode="lin" valueType="num">
                                      <p:cBhvr additive="base">
                                        <p:cTn id="27" dur="500" fill="hold"/>
                                        <p:tgtEl>
                                          <p:spTgt spid="89091">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90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9091">
                                            <p:txEl>
                                              <p:pRg st="3" end="3"/>
                                            </p:txEl>
                                          </p:spTgt>
                                        </p:tgtEl>
                                        <p:attrNameLst>
                                          <p:attrName>style.visibility</p:attrName>
                                        </p:attrNameLst>
                                      </p:cBhvr>
                                      <p:to>
                                        <p:strVal val="visible"/>
                                      </p:to>
                                    </p:set>
                                    <p:anim calcmode="lin" valueType="num">
                                      <p:cBhvr additive="base">
                                        <p:cTn id="33" dur="500" fill="hold"/>
                                        <p:tgtEl>
                                          <p:spTgt spid="89091">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90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9091">
                                            <p:txEl>
                                              <p:pRg st="4" end="4"/>
                                            </p:txEl>
                                          </p:spTgt>
                                        </p:tgtEl>
                                        <p:attrNameLst>
                                          <p:attrName>style.visibility</p:attrName>
                                        </p:attrNameLst>
                                      </p:cBhvr>
                                      <p:to>
                                        <p:strVal val="visible"/>
                                      </p:to>
                                    </p:set>
                                    <p:anim calcmode="lin" valueType="num">
                                      <p:cBhvr additive="base">
                                        <p:cTn id="39" dur="500" fill="hold"/>
                                        <p:tgtEl>
                                          <p:spTgt spid="89091">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90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89091">
                                            <p:txEl>
                                              <p:pRg st="5" end="5"/>
                                            </p:txEl>
                                          </p:spTgt>
                                        </p:tgtEl>
                                        <p:attrNameLst>
                                          <p:attrName>style.visibility</p:attrName>
                                        </p:attrNameLst>
                                      </p:cBhvr>
                                      <p:to>
                                        <p:strVal val="visible"/>
                                      </p:to>
                                    </p:set>
                                    <p:anim calcmode="lin" valueType="num">
                                      <p:cBhvr additive="base">
                                        <p:cTn id="45" dur="500" fill="hold"/>
                                        <p:tgtEl>
                                          <p:spTgt spid="89091">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90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89091">
                                            <p:txEl>
                                              <p:pRg st="6" end="6"/>
                                            </p:txEl>
                                          </p:spTgt>
                                        </p:tgtEl>
                                        <p:attrNameLst>
                                          <p:attrName>style.visibility</p:attrName>
                                        </p:attrNameLst>
                                      </p:cBhvr>
                                      <p:to>
                                        <p:strVal val="visible"/>
                                      </p:to>
                                    </p:set>
                                    <p:anim calcmode="lin" valueType="num">
                                      <p:cBhvr additive="base">
                                        <p:cTn id="51" dur="500" fill="hold"/>
                                        <p:tgtEl>
                                          <p:spTgt spid="89091">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909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p:bldP spid="8909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9187" y="228600"/>
            <a:ext cx="7772400" cy="685800"/>
          </a:xfrm>
          <a:prstGeom prst="rect">
            <a:avLst/>
          </a:prstGeom>
          <a:effectLst>
            <a:outerShdw dist="45791" dir="2021404" algn="ctr" rotWithShape="0">
              <a:schemeClr val="bg2"/>
            </a:outerShdw>
          </a:effectLst>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latin typeface="Times New Roman" panose="02020603050405020304" pitchFamily="18" charset="0"/>
                <a:cs typeface="Times New Roman" panose="02020603050405020304" pitchFamily="18" charset="0"/>
              </a:rPr>
              <a:t>Types of Lasers</a:t>
            </a:r>
            <a:endParaRPr lang="en-US" dirty="0">
              <a:latin typeface="Times New Roman" panose="02020603050405020304" pitchFamily="18" charset="0"/>
              <a:cs typeface="Times New Roman" panose="02020603050405020304" pitchFamily="18" charset="0"/>
            </a:endParaRPr>
          </a:p>
        </p:txBody>
      </p:sp>
      <p:sp>
        <p:nvSpPr>
          <p:cNvPr id="3" name="Rectangle 3"/>
          <p:cNvSpPr txBox="1">
            <a:spLocks noChangeArrowheads="1"/>
          </p:cNvSpPr>
          <p:nvPr/>
        </p:nvSpPr>
        <p:spPr>
          <a:xfrm>
            <a:off x="386787" y="1219200"/>
            <a:ext cx="8077200" cy="4114800"/>
          </a:xfrm>
          <a:prstGeom prst="rect">
            <a:avLst/>
          </a:prstGeom>
          <a:effectLst>
            <a:outerShdw dist="56796" dir="1593903" algn="ctr" rotWithShape="0">
              <a:schemeClr val="bg2"/>
            </a:outerShdw>
          </a:effectLst>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Classified according to the nature of material between two reflecting surfaces</a:t>
            </a:r>
          </a:p>
          <a:p>
            <a:pPr lvl="1"/>
            <a:r>
              <a:rPr lang="en-US" dirty="0" smtClean="0">
                <a:solidFill>
                  <a:srgbClr val="C00000"/>
                </a:solidFill>
                <a:latin typeface="Times New Roman" panose="02020603050405020304" pitchFamily="18" charset="0"/>
                <a:cs typeface="Times New Roman" panose="02020603050405020304" pitchFamily="18" charset="0"/>
              </a:rPr>
              <a:t>Solid State laser or Crystal lasers </a:t>
            </a:r>
          </a:p>
          <a:p>
            <a:pPr lvl="2"/>
            <a:r>
              <a:rPr lang="en-US" dirty="0" smtClean="0">
                <a:latin typeface="Times New Roman" panose="02020603050405020304" pitchFamily="18" charset="0"/>
                <a:cs typeface="Times New Roman" panose="02020603050405020304" pitchFamily="18" charset="0"/>
              </a:rPr>
              <a:t>synthetic ruby (aluminum oxide and chromium) </a:t>
            </a:r>
          </a:p>
          <a:p>
            <a:pPr lvl="2"/>
            <a:r>
              <a:rPr lang="en-US" dirty="0" smtClean="0">
                <a:latin typeface="Times New Roman" panose="02020603050405020304" pitchFamily="18" charset="0"/>
                <a:cs typeface="Times New Roman" panose="02020603050405020304" pitchFamily="18" charset="0"/>
              </a:rPr>
              <a:t>neodymium, yttrium, aluminum, garnet (</a:t>
            </a:r>
            <a:r>
              <a:rPr lang="en-US" dirty="0" err="1" smtClean="0">
                <a:latin typeface="Times New Roman" panose="02020603050405020304" pitchFamily="18" charset="0"/>
                <a:cs typeface="Times New Roman" panose="02020603050405020304" pitchFamily="18" charset="0"/>
              </a:rPr>
              <a:t>Nd:YAG</a:t>
            </a:r>
            <a:r>
              <a:rPr lang="en-US" dirty="0" smtClean="0">
                <a:latin typeface="Times New Roman" panose="02020603050405020304" pitchFamily="18" charset="0"/>
                <a:cs typeface="Times New Roman" panose="02020603050405020304" pitchFamily="18" charset="0"/>
              </a:rPr>
              <a:t>)</a:t>
            </a:r>
          </a:p>
          <a:p>
            <a:pPr lvl="1"/>
            <a:r>
              <a:rPr lang="en-US" dirty="0" smtClean="0">
                <a:solidFill>
                  <a:srgbClr val="C00000"/>
                </a:solidFill>
                <a:latin typeface="Times New Roman" panose="02020603050405020304" pitchFamily="18" charset="0"/>
                <a:cs typeface="Times New Roman" panose="02020603050405020304" pitchFamily="18" charset="0"/>
              </a:rPr>
              <a:t>Gas lasers </a:t>
            </a:r>
          </a:p>
          <a:p>
            <a:pPr lvl="2"/>
            <a:r>
              <a:rPr lang="en-US" dirty="0" smtClean="0">
                <a:latin typeface="Times New Roman" panose="02020603050405020304" pitchFamily="18" charset="0"/>
                <a:cs typeface="Times New Roman" panose="02020603050405020304" pitchFamily="18" charset="0"/>
              </a:rPr>
              <a:t> helium neon (</a:t>
            </a:r>
            <a:r>
              <a:rPr lang="en-US" dirty="0" err="1" smtClean="0">
                <a:latin typeface="Times New Roman" panose="02020603050405020304" pitchFamily="18" charset="0"/>
                <a:cs typeface="Times New Roman" panose="02020603050405020304" pitchFamily="18" charset="0"/>
              </a:rPr>
              <a:t>HeNe</a:t>
            </a:r>
            <a:r>
              <a:rPr lang="en-US" dirty="0" smtClean="0">
                <a:latin typeface="Times New Roman" panose="02020603050405020304" pitchFamily="18" charset="0"/>
                <a:cs typeface="Times New Roman" panose="02020603050405020304" pitchFamily="18" charset="0"/>
              </a:rPr>
              <a:t>) </a:t>
            </a:r>
          </a:p>
          <a:p>
            <a:pPr lvl="2"/>
            <a:r>
              <a:rPr lang="en-US" dirty="0" smtClean="0">
                <a:latin typeface="Times New Roman" panose="02020603050405020304" pitchFamily="18" charset="0"/>
                <a:cs typeface="Times New Roman" panose="02020603050405020304" pitchFamily="18" charset="0"/>
              </a:rPr>
              <a:t> argon</a:t>
            </a:r>
          </a:p>
          <a:p>
            <a:pPr lvl="2"/>
            <a:r>
              <a:rPr lang="en-US" dirty="0" smtClean="0">
                <a:latin typeface="Times New Roman" panose="02020603050405020304" pitchFamily="18" charset="0"/>
                <a:cs typeface="Times New Roman" panose="02020603050405020304" pitchFamily="18" charset="0"/>
              </a:rPr>
              <a:t>carbon dioxide (CO</a:t>
            </a:r>
            <a:r>
              <a:rPr lang="en-US" baseline="-14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	</a:t>
            </a:r>
          </a:p>
          <a:p>
            <a:pPr lvl="1"/>
            <a:endParaRPr lang="en-US" dirty="0">
              <a:solidFill>
                <a:srgbClr val="0070C0"/>
              </a:solidFill>
              <a:latin typeface="New York"/>
            </a:endParaRPr>
          </a:p>
        </p:txBody>
      </p:sp>
    </p:spTree>
    <p:extLst>
      <p:ext uri="{BB962C8B-B14F-4D97-AF65-F5344CB8AC3E}">
        <p14:creationId xmlns:p14="http://schemas.microsoft.com/office/powerpoint/2010/main" val="325546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435015"/>
            <a:ext cx="77724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sz="3600" dirty="0" smtClean="0">
                <a:solidFill>
                  <a:srgbClr val="C00000"/>
                </a:solidFill>
                <a:latin typeface="Times New Roman" panose="02020603050405020304" pitchFamily="18" charset="0"/>
                <a:cs typeface="Times New Roman" panose="02020603050405020304" pitchFamily="18" charset="0"/>
              </a:rPr>
              <a:t>Properties of Laser Light</a:t>
            </a:r>
            <a:endParaRPr lang="en-US" altLang="zh-TW" sz="3600" dirty="0">
              <a:solidFill>
                <a:srgbClr val="C00000"/>
              </a:solidFill>
              <a:latin typeface="Times New Roman" panose="02020603050405020304" pitchFamily="18" charset="0"/>
              <a:cs typeface="Times New Roman" panose="02020603050405020304" pitchFamily="18" charset="0"/>
            </a:endParaRPr>
          </a:p>
        </p:txBody>
      </p:sp>
      <p:sp>
        <p:nvSpPr>
          <p:cNvPr id="3" name="Rectangle 3"/>
          <p:cNvSpPr txBox="1">
            <a:spLocks noChangeArrowheads="1"/>
          </p:cNvSpPr>
          <p:nvPr/>
        </p:nvSpPr>
        <p:spPr>
          <a:xfrm>
            <a:off x="381000" y="1600200"/>
            <a:ext cx="8267700" cy="4267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zh-TW" sz="2800" dirty="0" smtClean="0">
                <a:solidFill>
                  <a:srgbClr val="0070C0"/>
                </a:solidFill>
                <a:latin typeface="Times New Roman" panose="02020603050405020304" pitchFamily="18" charset="0"/>
                <a:cs typeface="Times New Roman" panose="02020603050405020304" pitchFamily="18" charset="0"/>
              </a:rPr>
              <a:t>Monochromaticity</a:t>
            </a:r>
          </a:p>
          <a:p>
            <a:pPr lvl="1">
              <a:lnSpc>
                <a:spcPct val="90000"/>
              </a:lnSpc>
            </a:pPr>
            <a:r>
              <a:rPr lang="en-US" altLang="zh-TW" sz="2400" dirty="0" smtClean="0">
                <a:latin typeface="Times New Roman" panose="02020603050405020304" pitchFamily="18" charset="0"/>
                <a:cs typeface="Times New Roman" panose="02020603050405020304" pitchFamily="18" charset="0"/>
              </a:rPr>
              <a:t>Laser light is concentrated in a narrow range of wavelengths </a:t>
            </a:r>
          </a:p>
          <a:p>
            <a:pPr>
              <a:lnSpc>
                <a:spcPct val="90000"/>
              </a:lnSpc>
            </a:pPr>
            <a:r>
              <a:rPr lang="en-US" altLang="zh-TW" sz="2800" dirty="0" smtClean="0">
                <a:solidFill>
                  <a:srgbClr val="0070C0"/>
                </a:solidFill>
                <a:latin typeface="Times New Roman" panose="02020603050405020304" pitchFamily="18" charset="0"/>
                <a:cs typeface="Times New Roman" panose="02020603050405020304" pitchFamily="18" charset="0"/>
              </a:rPr>
              <a:t>Coherence</a:t>
            </a:r>
          </a:p>
          <a:p>
            <a:pPr lvl="1">
              <a:lnSpc>
                <a:spcPct val="90000"/>
              </a:lnSpc>
            </a:pPr>
            <a:r>
              <a:rPr lang="en-US" altLang="zh-TW" sz="2400" dirty="0" smtClean="0">
                <a:latin typeface="Times New Roman" panose="02020603050405020304" pitchFamily="18" charset="0"/>
                <a:cs typeface="Times New Roman" panose="02020603050405020304" pitchFamily="18" charset="0"/>
              </a:rPr>
              <a:t>All the emitted photons bear a constant phase relationship with each other in both time and phase </a:t>
            </a:r>
          </a:p>
          <a:p>
            <a:pPr>
              <a:lnSpc>
                <a:spcPct val="90000"/>
              </a:lnSpc>
            </a:pPr>
            <a:r>
              <a:rPr lang="en-US" altLang="zh-TW" sz="2800" dirty="0" smtClean="0">
                <a:solidFill>
                  <a:srgbClr val="0070C0"/>
                </a:solidFill>
                <a:latin typeface="Times New Roman" panose="02020603050405020304" pitchFamily="18" charset="0"/>
                <a:cs typeface="Times New Roman" panose="02020603050405020304" pitchFamily="18" charset="0"/>
              </a:rPr>
              <a:t>Directionality</a:t>
            </a:r>
          </a:p>
          <a:p>
            <a:pPr lvl="1">
              <a:lnSpc>
                <a:spcPct val="90000"/>
              </a:lnSpc>
            </a:pPr>
            <a:r>
              <a:rPr lang="en-US" altLang="zh-TW" sz="2400" dirty="0" smtClean="0">
                <a:latin typeface="Times New Roman" panose="02020603050405020304" pitchFamily="18" charset="0"/>
                <a:cs typeface="Times New Roman" panose="02020603050405020304" pitchFamily="18" charset="0"/>
              </a:rPr>
              <a:t>laser light is usually low in divergence</a:t>
            </a:r>
          </a:p>
          <a:p>
            <a:pPr>
              <a:lnSpc>
                <a:spcPct val="90000"/>
              </a:lnSpc>
            </a:pPr>
            <a:r>
              <a:rPr lang="en-US" altLang="zh-TW" sz="2800" dirty="0" smtClean="0">
                <a:solidFill>
                  <a:srgbClr val="0070C0"/>
                </a:solidFill>
                <a:latin typeface="Times New Roman" panose="02020603050405020304" pitchFamily="18" charset="0"/>
                <a:cs typeface="Times New Roman" panose="02020603050405020304" pitchFamily="18" charset="0"/>
              </a:rPr>
              <a:t>High Irradiance</a:t>
            </a:r>
          </a:p>
          <a:p>
            <a:pPr lvl="1">
              <a:lnSpc>
                <a:spcPct val="90000"/>
              </a:lnSpc>
            </a:pPr>
            <a:r>
              <a:rPr lang="en-US" altLang="zh-TW" sz="2400" dirty="0" smtClean="0">
                <a:latin typeface="Times New Roman" panose="02020603050405020304" pitchFamily="18" charset="0"/>
                <a:cs typeface="Times New Roman" panose="02020603050405020304" pitchFamily="18" charset="0"/>
              </a:rPr>
              <a:t>light possesses high radiant power per unit area </a:t>
            </a:r>
          </a:p>
          <a:p>
            <a:pPr lvl="1">
              <a:lnSpc>
                <a:spcPct val="90000"/>
              </a:lnSpc>
              <a:buFont typeface="Wingdings" pitchFamily="2" charset="2"/>
              <a:buNone/>
            </a:pPr>
            <a:endParaRPr lang="en-US" altLang="zh-TW" sz="2400" dirty="0" smtClean="0">
              <a:solidFill>
                <a:srgbClr val="0000CC"/>
              </a:solidFill>
              <a:latin typeface="Times New Roman" panose="02020603050405020304" pitchFamily="18" charset="0"/>
              <a:cs typeface="Times New Roman" panose="02020603050405020304" pitchFamily="18" charset="0"/>
            </a:endParaRPr>
          </a:p>
          <a:p>
            <a:pPr lvl="1">
              <a:lnSpc>
                <a:spcPct val="90000"/>
              </a:lnSpc>
            </a:pPr>
            <a:endParaRPr lang="en-US" altLang="zh-TW" sz="2400"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956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ssolv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5800" y="609600"/>
            <a:ext cx="7772400" cy="685800"/>
          </a:xfrm>
          <a:prstGeom prst="rect">
            <a:avLst/>
          </a:prstGeom>
          <a:effectLst>
            <a:outerShdw dist="45791" dir="2021404" algn="ctr" rotWithShape="0">
              <a:schemeClr val="bg2"/>
            </a:outerShdw>
          </a:effectLst>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002060"/>
                </a:solidFill>
                <a:latin typeface="Times New Roman" panose="02020603050405020304" pitchFamily="18" charset="0"/>
                <a:cs typeface="Times New Roman" panose="02020603050405020304" pitchFamily="18" charset="0"/>
              </a:rPr>
              <a:t>Low- Vs. High-Power Lasers</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Rectangle 3"/>
          <p:cNvSpPr txBox="1">
            <a:spLocks noChangeArrowheads="1"/>
          </p:cNvSpPr>
          <p:nvPr/>
        </p:nvSpPr>
        <p:spPr>
          <a:xfrm>
            <a:off x="228600" y="1981200"/>
            <a:ext cx="8458200" cy="4419600"/>
          </a:xfrm>
          <a:prstGeom prst="rect">
            <a:avLst/>
          </a:prstGeom>
          <a:effectLst>
            <a:outerShdw dist="45791" dir="2021404" algn="ctr" rotWithShape="0">
              <a:schemeClr val="bg2"/>
            </a:outerShdw>
          </a:effectLst>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b="1" dirty="0" smtClean="0">
                <a:solidFill>
                  <a:srgbClr val="002060"/>
                </a:solidFill>
                <a:latin typeface="Times New Roman" panose="02020603050405020304" pitchFamily="18" charset="0"/>
                <a:cs typeface="Times New Roman" panose="02020603050405020304" pitchFamily="18" charset="0"/>
              </a:rPr>
              <a:t>High power lasers = "hot" lasers </a:t>
            </a:r>
          </a:p>
          <a:p>
            <a:pPr lvl="1"/>
            <a:r>
              <a:rPr lang="en-US" sz="2400" b="1" dirty="0" smtClean="0">
                <a:solidFill>
                  <a:srgbClr val="002060"/>
                </a:solidFill>
                <a:latin typeface="Times New Roman" panose="02020603050405020304" pitchFamily="18" charset="0"/>
                <a:cs typeface="Times New Roman" panose="02020603050405020304" pitchFamily="18" charset="0"/>
              </a:rPr>
              <a:t> Generate thermal responses</a:t>
            </a:r>
          </a:p>
          <a:p>
            <a:pPr lvl="1"/>
            <a:r>
              <a:rPr lang="en-US" sz="2400" b="1" dirty="0" smtClean="0">
                <a:solidFill>
                  <a:srgbClr val="002060"/>
                </a:solidFill>
                <a:latin typeface="Times New Roman" panose="02020603050405020304" pitchFamily="18" charset="0"/>
                <a:cs typeface="Times New Roman" panose="02020603050405020304" pitchFamily="18" charset="0"/>
              </a:rPr>
              <a:t>used in medicine for surgical cutting and coagulation, ophthalmological, dermatological, oncological and vascular specialties</a:t>
            </a:r>
          </a:p>
          <a:p>
            <a:pPr marL="457200" lvl="1" indent="0">
              <a:buNone/>
            </a:pPr>
            <a:endParaRPr lang="en-US" sz="2400" b="1" dirty="0" smtClean="0">
              <a:solidFill>
                <a:srgbClr val="002060"/>
              </a:solidFill>
              <a:latin typeface="Times New Roman" panose="02020603050405020304" pitchFamily="18" charset="0"/>
              <a:cs typeface="Times New Roman" panose="02020603050405020304" pitchFamily="18" charset="0"/>
            </a:endParaRPr>
          </a:p>
          <a:p>
            <a:r>
              <a:rPr lang="en-US" sz="2800" b="1" dirty="0" smtClean="0">
                <a:solidFill>
                  <a:srgbClr val="002060"/>
                </a:solidFill>
                <a:latin typeface="Times New Roman" panose="02020603050405020304" pitchFamily="18" charset="0"/>
                <a:cs typeface="Times New Roman" panose="02020603050405020304" pitchFamily="18" charset="0"/>
              </a:rPr>
              <a:t>Low power lasers = “cold” lasers</a:t>
            </a:r>
          </a:p>
          <a:p>
            <a:pPr lvl="1"/>
            <a:r>
              <a:rPr lang="en-US" sz="2400" b="1" dirty="0" smtClean="0">
                <a:solidFill>
                  <a:srgbClr val="002060"/>
                </a:solidFill>
                <a:latin typeface="Times New Roman" panose="02020603050405020304" pitchFamily="18" charset="0"/>
                <a:cs typeface="Times New Roman" panose="02020603050405020304" pitchFamily="18" charset="0"/>
              </a:rPr>
              <a:t>Produce a maximal output of less than 1 </a:t>
            </a:r>
            <a:r>
              <a:rPr lang="en-US" sz="2400" b="1" dirty="0" err="1" smtClean="0">
                <a:solidFill>
                  <a:srgbClr val="002060"/>
                </a:solidFill>
                <a:latin typeface="Times New Roman" panose="02020603050405020304" pitchFamily="18" charset="0"/>
                <a:cs typeface="Times New Roman" panose="02020603050405020304" pitchFamily="18" charset="0"/>
              </a:rPr>
              <a:t>mW</a:t>
            </a:r>
            <a:endParaRPr lang="en-US" sz="2400" b="1" dirty="0" smtClean="0">
              <a:solidFill>
                <a:srgbClr val="002060"/>
              </a:solidFill>
              <a:latin typeface="Times New Roman" panose="02020603050405020304" pitchFamily="18" charset="0"/>
              <a:cs typeface="Times New Roman" panose="02020603050405020304" pitchFamily="18" charset="0"/>
            </a:endParaRPr>
          </a:p>
          <a:p>
            <a:pPr lvl="1"/>
            <a:r>
              <a:rPr lang="en-US" sz="2400" b="1" dirty="0" smtClean="0">
                <a:solidFill>
                  <a:srgbClr val="002060"/>
                </a:solidFill>
                <a:latin typeface="Times New Roman" panose="02020603050405020304" pitchFamily="18" charset="0"/>
                <a:cs typeface="Times New Roman" panose="02020603050405020304" pitchFamily="18" charset="0"/>
              </a:rPr>
              <a:t>Cause photo-chemical rather than thermal effects</a:t>
            </a:r>
            <a:endParaRPr lang="en-US" sz="2400" b="1" dirty="0">
              <a:solidFill>
                <a:srgbClr val="002060"/>
              </a:solidFill>
              <a:latin typeface="Times New Roman" panose="02020603050405020304" pitchFamily="18" charset="0"/>
              <a:cs typeface="Times New Roman" panose="02020603050405020304" pitchFamily="18" charset="0"/>
            </a:endParaRPr>
          </a:p>
        </p:txBody>
      </p:sp>
      <p:sp>
        <p:nvSpPr>
          <p:cNvPr id="4" name="Line 4"/>
          <p:cNvSpPr>
            <a:spLocks noChangeShapeType="1"/>
          </p:cNvSpPr>
          <p:nvPr/>
        </p:nvSpPr>
        <p:spPr bwMode="auto">
          <a:xfrm>
            <a:off x="0" y="1828800"/>
            <a:ext cx="9144000" cy="0"/>
          </a:xfrm>
          <a:prstGeom prst="line">
            <a:avLst/>
          </a:prstGeom>
          <a:noFill/>
          <a:ln w="76200">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71794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autoUpdateAnimBg="0"/>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uby-Laser.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7904" y="535523"/>
            <a:ext cx="6248400" cy="5364163"/>
          </a:xfrm>
          <a:prstGeom prst="rect">
            <a:avLst/>
          </a:prstGeom>
        </p:spPr>
      </p:pic>
      <p:sp>
        <p:nvSpPr>
          <p:cNvPr id="7" name="TextBox 6"/>
          <p:cNvSpPr txBox="1"/>
          <p:nvPr/>
        </p:nvSpPr>
        <p:spPr>
          <a:xfrm>
            <a:off x="4267200" y="5181600"/>
            <a:ext cx="4876800" cy="646331"/>
          </a:xfrm>
          <a:prstGeom prst="rect">
            <a:avLst/>
          </a:prstGeom>
          <a:noFill/>
        </p:spPr>
        <p:txBody>
          <a:bodyPr wrap="square" rtlCol="0">
            <a:spAutoFit/>
          </a:bodyPr>
          <a:lstStyle/>
          <a:p>
            <a:r>
              <a:rPr lang="en-US" dirty="0" smtClean="0"/>
              <a:t>Rod length  2 – 20 cm;  0.1 – 2 cm diameter</a:t>
            </a:r>
          </a:p>
          <a:p>
            <a:endParaRPr lang="en-US" dirty="0"/>
          </a:p>
        </p:txBody>
      </p:sp>
      <p:sp>
        <p:nvSpPr>
          <p:cNvPr id="8" name="TextBox 7"/>
          <p:cNvSpPr txBox="1"/>
          <p:nvPr/>
        </p:nvSpPr>
        <p:spPr>
          <a:xfrm>
            <a:off x="3276600" y="212357"/>
            <a:ext cx="6211888" cy="646331"/>
          </a:xfrm>
          <a:prstGeom prst="rect">
            <a:avLst/>
          </a:prstGeom>
          <a:noFill/>
        </p:spPr>
        <p:txBody>
          <a:bodyPr wrap="square" rtlCol="0">
            <a:spAutoFit/>
          </a:bodyPr>
          <a:lstStyle/>
          <a:p>
            <a:pPr algn="ctr"/>
            <a:r>
              <a:rPr lang="en-US" sz="3600" b="1" dirty="0" smtClean="0">
                <a:solidFill>
                  <a:srgbClr val="C00000"/>
                </a:solidFill>
              </a:rPr>
              <a:t>RUBY LASER</a:t>
            </a:r>
            <a:endParaRPr lang="en-US" sz="3600" b="1" dirty="0">
              <a:solidFill>
                <a:srgbClr val="C00000"/>
              </a:solidFill>
            </a:endParaRPr>
          </a:p>
        </p:txBody>
      </p:sp>
      <p:sp>
        <p:nvSpPr>
          <p:cNvPr id="2" name="TextBox 1"/>
          <p:cNvSpPr txBox="1"/>
          <p:nvPr/>
        </p:nvSpPr>
        <p:spPr>
          <a:xfrm>
            <a:off x="533400" y="6172200"/>
            <a:ext cx="2743200"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Diagram of Ruby Laser</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664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381000"/>
            <a:ext cx="3962400" cy="498877"/>
          </a:xfrm>
          <a:prstGeom prst="rect">
            <a:avLst/>
          </a:prstGeom>
        </p:spPr>
        <p:txBody>
          <a:bodyPr vert="horz" lIns="91440" tIns="45720" rIns="91440" bIns="91440" rtlCol="0" anchor="b">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b="1" dirty="0" smtClean="0">
                <a:latin typeface="Times New Roman" panose="02020603050405020304" pitchFamily="18" charset="0"/>
                <a:cs typeface="Times New Roman" panose="02020603050405020304" pitchFamily="18" charset="0"/>
              </a:rPr>
              <a:t>Construction</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48106" y="1219200"/>
            <a:ext cx="8843493" cy="5334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defRPr/>
            </a:pPr>
            <a:r>
              <a:rPr lang="en-US" sz="2400" dirty="0" smtClean="0">
                <a:solidFill>
                  <a:srgbClr val="002060"/>
                </a:solidFill>
                <a:latin typeface="Times New Roman" panose="02020603050405020304" pitchFamily="18" charset="0"/>
                <a:cs typeface="Times New Roman" panose="02020603050405020304" pitchFamily="18" charset="0"/>
              </a:rPr>
              <a:t>A ruby laser is a solid-state laser that uses a synthetic ruby crystal as its gain medium. </a:t>
            </a:r>
          </a:p>
          <a:p>
            <a:pPr>
              <a:lnSpc>
                <a:spcPct val="90000"/>
              </a:lnSpc>
              <a:defRPr/>
            </a:pPr>
            <a:r>
              <a:rPr lang="en-US" sz="2400" dirty="0" smtClean="0">
                <a:solidFill>
                  <a:srgbClr val="002060"/>
                </a:solidFill>
                <a:latin typeface="Times New Roman" panose="02020603050405020304" pitchFamily="18" charset="0"/>
                <a:cs typeface="Times New Roman" panose="02020603050405020304" pitchFamily="18" charset="0"/>
              </a:rPr>
              <a:t>The ruby mineral (corundum) is </a:t>
            </a:r>
            <a:r>
              <a:rPr lang="en-US" sz="2400" dirty="0" smtClean="0">
                <a:solidFill>
                  <a:srgbClr val="C00000"/>
                </a:solidFill>
                <a:latin typeface="Times New Roman" panose="02020603050405020304" pitchFamily="18" charset="0"/>
                <a:cs typeface="Times New Roman" panose="02020603050405020304" pitchFamily="18" charset="0"/>
              </a:rPr>
              <a:t>aluminum oxide with a small amount(about 0.05%) of chromium</a:t>
            </a:r>
            <a:r>
              <a:rPr lang="en-US" sz="2400" dirty="0" smtClean="0">
                <a:solidFill>
                  <a:srgbClr val="002060"/>
                </a:solidFill>
                <a:latin typeface="Times New Roman" panose="02020603050405020304" pitchFamily="18" charset="0"/>
                <a:cs typeface="Times New Roman" panose="02020603050405020304" pitchFamily="18" charset="0"/>
              </a:rPr>
              <a:t> which gives it its characteristic pink or </a:t>
            </a:r>
            <a:r>
              <a:rPr lang="en-US" sz="2400" dirty="0" smtClean="0">
                <a:solidFill>
                  <a:srgbClr val="C00000"/>
                </a:solidFill>
                <a:latin typeface="Times New Roman" panose="02020603050405020304" pitchFamily="18" charset="0"/>
                <a:cs typeface="Times New Roman" panose="02020603050405020304" pitchFamily="18" charset="0"/>
              </a:rPr>
              <a:t>red color </a:t>
            </a:r>
            <a:r>
              <a:rPr lang="en-US" sz="2400" dirty="0" smtClean="0">
                <a:solidFill>
                  <a:srgbClr val="002060"/>
                </a:solidFill>
                <a:latin typeface="Times New Roman" panose="02020603050405020304" pitchFamily="18" charset="0"/>
                <a:cs typeface="Times New Roman" panose="02020603050405020304" pitchFamily="18" charset="0"/>
              </a:rPr>
              <a:t>by </a:t>
            </a:r>
            <a:r>
              <a:rPr lang="en-US" sz="2400" dirty="0" smtClean="0">
                <a:solidFill>
                  <a:srgbClr val="C00000"/>
                </a:solidFill>
                <a:latin typeface="Times New Roman" panose="02020603050405020304" pitchFamily="18" charset="0"/>
                <a:cs typeface="Times New Roman" panose="02020603050405020304" pitchFamily="18" charset="0"/>
              </a:rPr>
              <a:t>absorbing green and blue light</a:t>
            </a:r>
            <a:r>
              <a:rPr lang="en-US" sz="2400" dirty="0" smtClean="0">
                <a:solidFill>
                  <a:srgbClr val="002060"/>
                </a:solidFill>
                <a:latin typeface="Times New Roman" panose="02020603050405020304" pitchFamily="18" charset="0"/>
                <a:cs typeface="Times New Roman" panose="02020603050405020304" pitchFamily="18" charset="0"/>
              </a:rPr>
              <a:t>.  The ruby laser is used as a pulsed laser, producing red light </a:t>
            </a:r>
            <a:r>
              <a:rPr lang="en-US" sz="2400" dirty="0" smtClean="0">
                <a:solidFill>
                  <a:srgbClr val="C00000"/>
                </a:solidFill>
                <a:latin typeface="Times New Roman" panose="02020603050405020304" pitchFamily="18" charset="0"/>
                <a:cs typeface="Times New Roman" panose="02020603050405020304" pitchFamily="18" charset="0"/>
              </a:rPr>
              <a:t>at 694.3 nm. </a:t>
            </a:r>
          </a:p>
          <a:p>
            <a:pPr>
              <a:defRP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rod's ends had to be </a:t>
            </a:r>
            <a:r>
              <a:rPr lang="en-US" sz="2400" dirty="0" smtClean="0">
                <a:latin typeface="Times New Roman" panose="02020603050405020304" pitchFamily="18" charset="0"/>
                <a:cs typeface="Times New Roman" panose="02020603050405020304" pitchFamily="18" charset="0"/>
              </a:rPr>
              <a:t>polished, such </a:t>
            </a:r>
            <a:r>
              <a:rPr lang="en-US" sz="2400" dirty="0">
                <a:latin typeface="Times New Roman" panose="02020603050405020304" pitchFamily="18" charset="0"/>
                <a:cs typeface="Times New Roman" panose="02020603050405020304" pitchFamily="18" charset="0"/>
              </a:rPr>
              <a:t>that </a:t>
            </a:r>
            <a:r>
              <a:rPr lang="en-US" sz="2400" dirty="0" smtClean="0">
                <a:latin typeface="Times New Roman" panose="02020603050405020304" pitchFamily="18" charset="0"/>
                <a:cs typeface="Times New Roman" panose="02020603050405020304" pitchFamily="18" charset="0"/>
              </a:rPr>
              <a:t>one end is 100% reflecting and other end is partially reflecting. </a:t>
            </a:r>
          </a:p>
          <a:p>
            <a:pPr>
              <a:defRPr/>
            </a:pPr>
            <a:r>
              <a:rPr lang="en-US" sz="2400" dirty="0" smtClean="0">
                <a:solidFill>
                  <a:schemeClr val="accent3">
                    <a:lumMod val="50000"/>
                  </a:schemeClr>
                </a:solidFill>
                <a:latin typeface="Times New Roman" panose="02020603050405020304" pitchFamily="18" charset="0"/>
                <a:cs typeface="Times New Roman" panose="02020603050405020304" pitchFamily="18" charset="0"/>
              </a:rPr>
              <a:t>A </a:t>
            </a:r>
            <a:r>
              <a:rPr lang="en-US" sz="2400" dirty="0">
                <a:solidFill>
                  <a:schemeClr val="accent3">
                    <a:lumMod val="50000"/>
                  </a:schemeClr>
                </a:solidFill>
                <a:latin typeface="Times New Roman" panose="02020603050405020304" pitchFamily="18" charset="0"/>
                <a:cs typeface="Times New Roman" panose="02020603050405020304" pitchFamily="18" charset="0"/>
              </a:rPr>
              <a:t>xenon lamp is rolled over ruby rod and is used for pumping ions to excited state. </a:t>
            </a:r>
            <a:r>
              <a:rPr lang="en-US" sz="2400" dirty="0">
                <a:solidFill>
                  <a:srgbClr val="002060"/>
                </a:solidFill>
                <a:latin typeface="Times New Roman" panose="02020603050405020304" pitchFamily="18" charset="0"/>
                <a:cs typeface="Times New Roman" panose="02020603050405020304" pitchFamily="18" charset="0"/>
              </a:rPr>
              <a:t>After receiving a pumping flash from the flash tube, the laser light emerges for as long as the excited atoms persist in the ruby rod, which is typically about a millisecond. </a:t>
            </a:r>
          </a:p>
          <a:p>
            <a:pPr>
              <a:defRPr/>
            </a:pPr>
            <a:endParaRPr lang="en-US" sz="2800" dirty="0">
              <a:latin typeface="Times New Roman" panose="02020603050405020304" pitchFamily="18" charset="0"/>
              <a:cs typeface="Times New Roman" panose="02020603050405020304" pitchFamily="18" charset="0"/>
            </a:endParaRPr>
          </a:p>
          <a:p>
            <a:pPr>
              <a:lnSpc>
                <a:spcPct val="90000"/>
              </a:lnSpc>
              <a:defRPr/>
            </a:pPr>
            <a:endParaRPr lang="en-US" sz="2800" b="1" dirty="0">
              <a:solidFill>
                <a:srgbClr val="002060"/>
              </a:solidFill>
            </a:endParaRPr>
          </a:p>
        </p:txBody>
      </p:sp>
    </p:spTree>
    <p:extLst>
      <p:ext uri="{BB962C8B-B14F-4D97-AF65-F5344CB8AC3E}">
        <p14:creationId xmlns:p14="http://schemas.microsoft.com/office/powerpoint/2010/main" val="205622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356627" y="838200"/>
            <a:ext cx="8077200" cy="5571863"/>
            <a:chOff x="356627" y="838200"/>
            <a:chExt cx="8077200" cy="5571863"/>
          </a:xfrm>
        </p:grpSpPr>
        <p:sp>
          <p:nvSpPr>
            <p:cNvPr id="2" name="Text Box 2"/>
            <p:cNvSpPr txBox="1">
              <a:spLocks noChangeArrowheads="1"/>
            </p:cNvSpPr>
            <p:nvPr/>
          </p:nvSpPr>
          <p:spPr bwMode="auto">
            <a:xfrm>
              <a:off x="585227" y="924850"/>
              <a:ext cx="3810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l-PL" sz="2800" b="1" dirty="0">
                  <a:solidFill>
                    <a:srgbClr val="0070C0"/>
                  </a:solidFill>
                </a:rPr>
                <a:t>Three level laser</a:t>
              </a:r>
              <a:endParaRPr lang="en-GB" sz="2800" b="1" dirty="0">
                <a:solidFill>
                  <a:srgbClr val="0070C0"/>
                </a:solidFill>
              </a:endParaRPr>
            </a:p>
          </p:txBody>
        </p:sp>
        <p:sp>
          <p:nvSpPr>
            <p:cNvPr id="3" name="Line 4"/>
            <p:cNvSpPr>
              <a:spLocks noChangeShapeType="1"/>
            </p:cNvSpPr>
            <p:nvPr/>
          </p:nvSpPr>
          <p:spPr bwMode="auto">
            <a:xfrm>
              <a:off x="685800" y="838200"/>
              <a:ext cx="7543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 name="Line 5"/>
            <p:cNvSpPr>
              <a:spLocks noChangeShapeType="1"/>
            </p:cNvSpPr>
            <p:nvPr/>
          </p:nvSpPr>
          <p:spPr bwMode="auto">
            <a:xfrm>
              <a:off x="2895600" y="3657600"/>
              <a:ext cx="1752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 name="Line 6"/>
            <p:cNvSpPr>
              <a:spLocks noChangeShapeType="1"/>
            </p:cNvSpPr>
            <p:nvPr/>
          </p:nvSpPr>
          <p:spPr bwMode="auto">
            <a:xfrm>
              <a:off x="2819400" y="1905000"/>
              <a:ext cx="1752600" cy="0"/>
            </a:xfrm>
            <a:prstGeom prst="line">
              <a:avLst/>
            </a:prstGeom>
            <a:noFill/>
            <a:ln w="120650">
              <a:solidFill>
                <a:srgbClr val="C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 name="Line 7"/>
            <p:cNvSpPr>
              <a:spLocks noChangeShapeType="1"/>
            </p:cNvSpPr>
            <p:nvPr/>
          </p:nvSpPr>
          <p:spPr bwMode="auto">
            <a:xfrm>
              <a:off x="4114800" y="2514600"/>
              <a:ext cx="1752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Text Box 8"/>
            <p:cNvSpPr txBox="1">
              <a:spLocks noChangeArrowheads="1"/>
            </p:cNvSpPr>
            <p:nvPr/>
          </p:nvSpPr>
          <p:spPr bwMode="auto">
            <a:xfrm>
              <a:off x="2286000" y="3429000"/>
              <a:ext cx="471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t>E</a:t>
              </a:r>
              <a:r>
                <a:rPr lang="en-GB" baseline="-25000"/>
                <a:t>1</a:t>
              </a:r>
              <a:endParaRPr lang="en-GB"/>
            </a:p>
          </p:txBody>
        </p:sp>
        <p:sp>
          <p:nvSpPr>
            <p:cNvPr id="8" name="Text Box 9"/>
            <p:cNvSpPr txBox="1">
              <a:spLocks noChangeArrowheads="1"/>
            </p:cNvSpPr>
            <p:nvPr/>
          </p:nvSpPr>
          <p:spPr bwMode="auto">
            <a:xfrm>
              <a:off x="2286000" y="1752600"/>
              <a:ext cx="471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t>E</a:t>
              </a:r>
              <a:r>
                <a:rPr lang="en-GB" baseline="-25000"/>
                <a:t>3</a:t>
              </a:r>
              <a:endParaRPr lang="en-GB"/>
            </a:p>
          </p:txBody>
        </p:sp>
        <p:sp>
          <p:nvSpPr>
            <p:cNvPr id="9" name="Text Box 10"/>
            <p:cNvSpPr txBox="1">
              <a:spLocks noChangeArrowheads="1"/>
            </p:cNvSpPr>
            <p:nvPr/>
          </p:nvSpPr>
          <p:spPr bwMode="auto">
            <a:xfrm>
              <a:off x="3581400" y="2286000"/>
              <a:ext cx="471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t>E</a:t>
              </a:r>
              <a:r>
                <a:rPr lang="en-GB" baseline="-25000"/>
                <a:t>2</a:t>
              </a:r>
              <a:endParaRPr lang="en-GB"/>
            </a:p>
          </p:txBody>
        </p:sp>
        <p:sp>
          <p:nvSpPr>
            <p:cNvPr id="10" name="Line 11"/>
            <p:cNvSpPr>
              <a:spLocks noChangeShapeType="1"/>
            </p:cNvSpPr>
            <p:nvPr/>
          </p:nvSpPr>
          <p:spPr bwMode="auto">
            <a:xfrm flipV="1">
              <a:off x="3276600" y="1905000"/>
              <a:ext cx="0" cy="1752600"/>
            </a:xfrm>
            <a:prstGeom prst="line">
              <a:avLst/>
            </a:prstGeom>
            <a:noFill/>
            <a:ln w="9525">
              <a:solidFill>
                <a:srgbClr val="0000FF"/>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1" name="Text Box 12"/>
            <p:cNvSpPr txBox="1">
              <a:spLocks noChangeArrowheads="1"/>
            </p:cNvSpPr>
            <p:nvPr/>
          </p:nvSpPr>
          <p:spPr bwMode="auto">
            <a:xfrm>
              <a:off x="4876800" y="1905000"/>
              <a:ext cx="1485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l-PL" sz="1800"/>
                <a:t>Fast transition</a:t>
              </a:r>
              <a:endParaRPr lang="en-GB"/>
            </a:p>
          </p:txBody>
        </p:sp>
        <p:sp>
          <p:nvSpPr>
            <p:cNvPr id="12" name="Line 13"/>
            <p:cNvSpPr>
              <a:spLocks noChangeShapeType="1"/>
            </p:cNvSpPr>
            <p:nvPr/>
          </p:nvSpPr>
          <p:spPr bwMode="auto">
            <a:xfrm flipH="1">
              <a:off x="4191000" y="2590800"/>
              <a:ext cx="685800" cy="990600"/>
            </a:xfrm>
            <a:prstGeom prst="line">
              <a:avLst/>
            </a:prstGeom>
            <a:noFill/>
            <a:ln w="38100" cmpd="dbl">
              <a:solidFill>
                <a:srgbClr val="008000"/>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grpSp>
          <p:nvGrpSpPr>
            <p:cNvPr id="13" name="Group 15"/>
            <p:cNvGrpSpPr>
              <a:grpSpLocks/>
            </p:cNvGrpSpPr>
            <p:nvPr/>
          </p:nvGrpSpPr>
          <p:grpSpPr bwMode="auto">
            <a:xfrm rot="2001839">
              <a:off x="4038600" y="2133600"/>
              <a:ext cx="838200" cy="152400"/>
              <a:chOff x="3936" y="1920"/>
              <a:chExt cx="1296" cy="144"/>
            </a:xfrm>
          </p:grpSpPr>
          <p:grpSp>
            <p:nvGrpSpPr>
              <p:cNvPr id="14" name="Group 16"/>
              <p:cNvGrpSpPr>
                <a:grpSpLocks/>
              </p:cNvGrpSpPr>
              <p:nvPr/>
            </p:nvGrpSpPr>
            <p:grpSpPr bwMode="auto">
              <a:xfrm>
                <a:off x="3936" y="1920"/>
                <a:ext cx="1152" cy="144"/>
                <a:chOff x="3936" y="1920"/>
                <a:chExt cx="1152" cy="144"/>
              </a:xfrm>
            </p:grpSpPr>
            <p:grpSp>
              <p:nvGrpSpPr>
                <p:cNvPr id="16" name="Group 17"/>
                <p:cNvGrpSpPr>
                  <a:grpSpLocks/>
                </p:cNvGrpSpPr>
                <p:nvPr/>
              </p:nvGrpSpPr>
              <p:grpSpPr bwMode="auto">
                <a:xfrm>
                  <a:off x="3936" y="1920"/>
                  <a:ext cx="288" cy="144"/>
                  <a:chOff x="3936" y="1920"/>
                  <a:chExt cx="288" cy="144"/>
                </a:xfrm>
              </p:grpSpPr>
              <p:sp>
                <p:nvSpPr>
                  <p:cNvPr id="26" name="Line 18"/>
                  <p:cNvSpPr>
                    <a:spLocks noChangeShapeType="1"/>
                  </p:cNvSpPr>
                  <p:nvPr/>
                </p:nvSpPr>
                <p:spPr bwMode="auto">
                  <a:xfrm flipV="1">
                    <a:off x="3936" y="1920"/>
                    <a:ext cx="144" cy="14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19"/>
                  <p:cNvSpPr>
                    <a:spLocks noChangeShapeType="1"/>
                  </p:cNvSpPr>
                  <p:nvPr/>
                </p:nvSpPr>
                <p:spPr bwMode="auto">
                  <a:xfrm>
                    <a:off x="4080" y="1920"/>
                    <a:ext cx="144" cy="14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 name="Group 20"/>
                <p:cNvGrpSpPr>
                  <a:grpSpLocks/>
                </p:cNvGrpSpPr>
                <p:nvPr/>
              </p:nvGrpSpPr>
              <p:grpSpPr bwMode="auto">
                <a:xfrm>
                  <a:off x="4224" y="1920"/>
                  <a:ext cx="288" cy="144"/>
                  <a:chOff x="3936" y="1920"/>
                  <a:chExt cx="288" cy="144"/>
                </a:xfrm>
              </p:grpSpPr>
              <p:sp>
                <p:nvSpPr>
                  <p:cNvPr id="24" name="Line 21"/>
                  <p:cNvSpPr>
                    <a:spLocks noChangeShapeType="1"/>
                  </p:cNvSpPr>
                  <p:nvPr/>
                </p:nvSpPr>
                <p:spPr bwMode="auto">
                  <a:xfrm flipV="1">
                    <a:off x="3936" y="1920"/>
                    <a:ext cx="144" cy="14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2"/>
                  <p:cNvSpPr>
                    <a:spLocks noChangeShapeType="1"/>
                  </p:cNvSpPr>
                  <p:nvPr/>
                </p:nvSpPr>
                <p:spPr bwMode="auto">
                  <a:xfrm>
                    <a:off x="4080" y="1920"/>
                    <a:ext cx="144" cy="14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8" name="Group 23"/>
                <p:cNvGrpSpPr>
                  <a:grpSpLocks/>
                </p:cNvGrpSpPr>
                <p:nvPr/>
              </p:nvGrpSpPr>
              <p:grpSpPr bwMode="auto">
                <a:xfrm>
                  <a:off x="4512" y="1920"/>
                  <a:ext cx="288" cy="144"/>
                  <a:chOff x="3936" y="1920"/>
                  <a:chExt cx="288" cy="144"/>
                </a:xfrm>
              </p:grpSpPr>
              <p:sp>
                <p:nvSpPr>
                  <p:cNvPr id="22" name="Line 24"/>
                  <p:cNvSpPr>
                    <a:spLocks noChangeShapeType="1"/>
                  </p:cNvSpPr>
                  <p:nvPr/>
                </p:nvSpPr>
                <p:spPr bwMode="auto">
                  <a:xfrm flipV="1">
                    <a:off x="3936" y="1920"/>
                    <a:ext cx="144" cy="14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5"/>
                  <p:cNvSpPr>
                    <a:spLocks noChangeShapeType="1"/>
                  </p:cNvSpPr>
                  <p:nvPr/>
                </p:nvSpPr>
                <p:spPr bwMode="auto">
                  <a:xfrm>
                    <a:off x="4080" y="1920"/>
                    <a:ext cx="144" cy="14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 name="Group 26"/>
                <p:cNvGrpSpPr>
                  <a:grpSpLocks/>
                </p:cNvGrpSpPr>
                <p:nvPr/>
              </p:nvGrpSpPr>
              <p:grpSpPr bwMode="auto">
                <a:xfrm>
                  <a:off x="4800" y="1920"/>
                  <a:ext cx="288" cy="144"/>
                  <a:chOff x="3936" y="1920"/>
                  <a:chExt cx="288" cy="144"/>
                </a:xfrm>
              </p:grpSpPr>
              <p:sp>
                <p:nvSpPr>
                  <p:cNvPr id="20" name="Line 27"/>
                  <p:cNvSpPr>
                    <a:spLocks noChangeShapeType="1"/>
                  </p:cNvSpPr>
                  <p:nvPr/>
                </p:nvSpPr>
                <p:spPr bwMode="auto">
                  <a:xfrm flipV="1">
                    <a:off x="3936" y="1920"/>
                    <a:ext cx="144" cy="14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8"/>
                  <p:cNvSpPr>
                    <a:spLocks noChangeShapeType="1"/>
                  </p:cNvSpPr>
                  <p:nvPr/>
                </p:nvSpPr>
                <p:spPr bwMode="auto">
                  <a:xfrm>
                    <a:off x="4080" y="1920"/>
                    <a:ext cx="144" cy="14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5" name="Line 29"/>
              <p:cNvSpPr>
                <a:spLocks noChangeShapeType="1"/>
              </p:cNvSpPr>
              <p:nvPr/>
            </p:nvSpPr>
            <p:spPr bwMode="auto">
              <a:xfrm flipV="1">
                <a:off x="5088" y="1920"/>
                <a:ext cx="144" cy="14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8" name="Text Box 30"/>
            <p:cNvSpPr txBox="1">
              <a:spLocks noChangeArrowheads="1"/>
            </p:cNvSpPr>
            <p:nvPr/>
          </p:nvSpPr>
          <p:spPr bwMode="auto">
            <a:xfrm>
              <a:off x="356627" y="4489188"/>
              <a:ext cx="80772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Char char="•"/>
              </a:pPr>
              <a:r>
                <a:rPr lang="en-GB" sz="2000" dirty="0"/>
                <a:t> </a:t>
              </a:r>
              <a:r>
                <a:rPr lang="en-GB" sz="2000" dirty="0" smtClean="0"/>
                <a:t>E1</a:t>
              </a:r>
              <a:r>
                <a:rPr lang="en-GB" sz="2000" dirty="0" smtClean="0">
                  <a:sym typeface="Symbol" pitchFamily="18" charset="2"/>
                </a:rPr>
                <a:t>E3 </a:t>
              </a:r>
              <a:r>
                <a:rPr lang="pl-PL" sz="2000" u="sng" dirty="0">
                  <a:solidFill>
                    <a:srgbClr val="008000"/>
                  </a:solidFill>
                  <a:sym typeface="Symbol" pitchFamily="18" charset="2"/>
                </a:rPr>
                <a:t>pumping</a:t>
              </a:r>
              <a:endParaRPr lang="en-GB" sz="2000" dirty="0">
                <a:sym typeface="Symbol" pitchFamily="18" charset="2"/>
              </a:endParaRPr>
            </a:p>
            <a:p>
              <a:pPr>
                <a:buFontTx/>
                <a:buChar char="•"/>
              </a:pPr>
              <a:r>
                <a:rPr lang="en-GB" sz="2000" dirty="0">
                  <a:sym typeface="Symbol" pitchFamily="18" charset="2"/>
                </a:rPr>
                <a:t> </a:t>
              </a:r>
              <a:r>
                <a:rPr lang="pl-PL" sz="2000" dirty="0">
                  <a:sym typeface="Symbol" pitchFamily="18" charset="2"/>
                </a:rPr>
                <a:t>spontaneous emission</a:t>
              </a:r>
              <a:r>
                <a:rPr lang="en-GB" sz="2000" dirty="0">
                  <a:sym typeface="Symbol" pitchFamily="18" charset="2"/>
                </a:rPr>
                <a:t> </a:t>
              </a:r>
              <a:r>
                <a:rPr lang="en-US" sz="2000" dirty="0" smtClean="0">
                  <a:sym typeface="Symbol" pitchFamily="18" charset="2"/>
                </a:rPr>
                <a:t>E3</a:t>
              </a:r>
              <a:r>
                <a:rPr lang="en-GB" sz="2000" dirty="0" smtClean="0">
                  <a:sym typeface="Symbol" pitchFamily="18" charset="2"/>
                </a:rPr>
                <a:t> E2</a:t>
              </a:r>
              <a:r>
                <a:rPr lang="en-GB" sz="2000" dirty="0">
                  <a:sym typeface="Symbol" pitchFamily="18" charset="2"/>
                </a:rPr>
                <a:t>.</a:t>
              </a:r>
            </a:p>
            <a:p>
              <a:pPr>
                <a:buFontTx/>
                <a:buChar char="•"/>
              </a:pPr>
              <a:r>
                <a:rPr lang="en-GB" sz="2000" dirty="0">
                  <a:sym typeface="Symbol" pitchFamily="18" charset="2"/>
                </a:rPr>
                <a:t> </a:t>
              </a:r>
              <a:r>
                <a:rPr lang="pl-PL" sz="2000" dirty="0">
                  <a:sym typeface="Symbol" pitchFamily="18" charset="2"/>
                </a:rPr>
                <a:t>state </a:t>
              </a:r>
              <a:r>
                <a:rPr lang="en-US" sz="2000" dirty="0" smtClean="0">
                  <a:sym typeface="Symbol" pitchFamily="18" charset="2"/>
                </a:rPr>
                <a:t>E</a:t>
              </a:r>
              <a:r>
                <a:rPr lang="pl-PL" sz="2000" dirty="0" smtClean="0">
                  <a:sym typeface="Symbol" pitchFamily="18" charset="2"/>
                </a:rPr>
                <a:t>2 </a:t>
              </a:r>
              <a:r>
                <a:rPr lang="pl-PL" sz="2000" dirty="0">
                  <a:sym typeface="Symbol" pitchFamily="18" charset="2"/>
                </a:rPr>
                <a:t>is a metastable state </a:t>
              </a:r>
            </a:p>
            <a:p>
              <a:pPr>
                <a:buFontTx/>
                <a:buChar char="•"/>
              </a:pPr>
              <a:r>
                <a:rPr lang="pl-PL" sz="2000" dirty="0">
                  <a:sym typeface="Symbol" pitchFamily="18" charset="2"/>
                </a:rPr>
                <a:t> population inversion between states </a:t>
              </a:r>
              <a:r>
                <a:rPr lang="en-US" sz="2000" dirty="0">
                  <a:sym typeface="Symbol" pitchFamily="18" charset="2"/>
                </a:rPr>
                <a:t>E</a:t>
              </a:r>
              <a:r>
                <a:rPr lang="pl-PL" sz="2000" dirty="0">
                  <a:sym typeface="Symbol" pitchFamily="18" charset="2"/>
                </a:rPr>
                <a:t>2</a:t>
              </a:r>
              <a:r>
                <a:rPr lang="en-GB" sz="2000" dirty="0" smtClean="0">
                  <a:sym typeface="Symbol" pitchFamily="18" charset="2"/>
                </a:rPr>
                <a:t> </a:t>
              </a:r>
              <a:r>
                <a:rPr lang="pl-PL" sz="2000" dirty="0">
                  <a:sym typeface="Symbol" pitchFamily="18" charset="2"/>
                </a:rPr>
                <a:t>and</a:t>
              </a:r>
              <a:r>
                <a:rPr lang="en-GB" sz="2000" dirty="0">
                  <a:sym typeface="Symbol" pitchFamily="18" charset="2"/>
                </a:rPr>
                <a:t> </a:t>
              </a:r>
              <a:r>
                <a:rPr lang="en-US" sz="2000" dirty="0">
                  <a:sym typeface="Symbol" pitchFamily="18" charset="2"/>
                </a:rPr>
                <a:t>E</a:t>
              </a:r>
              <a:r>
                <a:rPr lang="pl-PL" sz="2000" dirty="0">
                  <a:sym typeface="Symbol" pitchFamily="18" charset="2"/>
                </a:rPr>
                <a:t>1</a:t>
              </a:r>
              <a:r>
                <a:rPr lang="en-GB" sz="2000" dirty="0" smtClean="0">
                  <a:sym typeface="Symbol" pitchFamily="18" charset="2"/>
                </a:rPr>
                <a:t>. </a:t>
              </a:r>
              <a:endParaRPr lang="pl-PL" sz="2000" dirty="0">
                <a:sym typeface="Symbol" pitchFamily="18" charset="2"/>
              </a:endParaRPr>
            </a:p>
            <a:p>
              <a:pPr>
                <a:buFontTx/>
                <a:buChar char="•"/>
              </a:pPr>
              <a:r>
                <a:rPr lang="pl-PL" sz="2000" dirty="0">
                  <a:sym typeface="Symbol" pitchFamily="18" charset="2"/>
                </a:rPr>
                <a:t> stimulated emission between </a:t>
              </a:r>
              <a:r>
                <a:rPr lang="en-US" sz="2000" dirty="0" smtClean="0">
                  <a:sym typeface="Symbol" pitchFamily="18" charset="2"/>
                </a:rPr>
                <a:t>E</a:t>
              </a:r>
              <a:r>
                <a:rPr lang="pl-PL" sz="2000" dirty="0" smtClean="0">
                  <a:sym typeface="Symbol" pitchFamily="18" charset="2"/>
                </a:rPr>
                <a:t>2 </a:t>
              </a:r>
              <a:r>
                <a:rPr lang="en-US" sz="2000" dirty="0" smtClean="0">
                  <a:sym typeface="Symbol" pitchFamily="18" charset="2"/>
                </a:rPr>
                <a:t>to</a:t>
              </a:r>
              <a:r>
                <a:rPr lang="pl-PL" sz="2000" dirty="0" smtClean="0">
                  <a:sym typeface="Symbol" pitchFamily="18" charset="2"/>
                </a:rPr>
                <a:t> </a:t>
              </a:r>
              <a:r>
                <a:rPr lang="en-US" sz="2000" dirty="0" smtClean="0">
                  <a:sym typeface="Symbol" pitchFamily="18" charset="2"/>
                </a:rPr>
                <a:t>E</a:t>
              </a:r>
              <a:r>
                <a:rPr lang="pl-PL" sz="2000" dirty="0" smtClean="0">
                  <a:sym typeface="Symbol" pitchFamily="18" charset="2"/>
                </a:rPr>
                <a:t>1</a:t>
              </a:r>
              <a:r>
                <a:rPr lang="pl-PL" sz="2000" dirty="0">
                  <a:sym typeface="Symbol" pitchFamily="18" charset="2"/>
                </a:rPr>
                <a:t>.</a:t>
              </a:r>
              <a:endParaRPr lang="en-GB" sz="2000" dirty="0">
                <a:sym typeface="Symbol" pitchFamily="18" charset="2"/>
              </a:endParaRPr>
            </a:p>
            <a:p>
              <a:endParaRPr lang="en-GB" sz="2000" dirty="0">
                <a:sym typeface="Symbol" pitchFamily="18" charset="2"/>
              </a:endParaRPr>
            </a:p>
          </p:txBody>
        </p:sp>
      </p:grpSp>
    </p:spTree>
    <p:extLst>
      <p:ext uri="{BB962C8B-B14F-4D97-AF65-F5344CB8AC3E}">
        <p14:creationId xmlns:p14="http://schemas.microsoft.com/office/powerpoint/2010/main" val="2404692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57200" y="457200"/>
            <a:ext cx="8229600" cy="6400800"/>
            <a:chOff x="457200" y="457200"/>
            <a:chExt cx="8229600" cy="6400800"/>
          </a:xfrm>
        </p:grpSpPr>
        <p:sp>
          <p:nvSpPr>
            <p:cNvPr id="2" name="Title 1"/>
            <p:cNvSpPr txBox="1">
              <a:spLocks/>
            </p:cNvSpPr>
            <p:nvPr/>
          </p:nvSpPr>
          <p:spPr>
            <a:xfrm>
              <a:off x="457200" y="457200"/>
              <a:ext cx="8229600" cy="949325"/>
            </a:xfrm>
            <a:prstGeom prst="rect">
              <a:avLst/>
            </a:prstGeom>
          </p:spPr>
          <p:txBody>
            <a:bodyPr bIns="91440" anchor="b"/>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u="sng" dirty="0" smtClean="0">
                  <a:solidFill>
                    <a:srgbClr val="663300"/>
                  </a:solidFill>
                </a:rPr>
                <a:t>Working of ruby laser</a:t>
              </a:r>
              <a:endParaRPr lang="en-US" u="sng" dirty="0">
                <a:solidFill>
                  <a:srgbClr val="663300"/>
                </a:solidFill>
              </a:endParaRPr>
            </a:p>
          </p:txBody>
        </p:sp>
        <p:sp>
          <p:nvSpPr>
            <p:cNvPr id="3" name="Rectangle 5"/>
            <p:cNvSpPr txBox="1">
              <a:spLocks noChangeArrowheads="1"/>
            </p:cNvSpPr>
            <p:nvPr/>
          </p:nvSpPr>
          <p:spPr>
            <a:xfrm>
              <a:off x="914400" y="1066800"/>
              <a:ext cx="7772400" cy="5410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200" dirty="0" smtClean="0"/>
            </a:p>
            <a:p>
              <a:r>
                <a:rPr lang="en-US" sz="2000" dirty="0" smtClean="0">
                  <a:solidFill>
                    <a:srgbClr val="1C1C1C"/>
                  </a:solidFill>
                </a:rPr>
                <a:t>Ruby laser is based on three energy levels. The upper energy level E3 I short-lived, E1 is ground state, E2 is metastable state with lifetime of 0.003 sec.</a:t>
              </a:r>
            </a:p>
            <a:p>
              <a:endParaRPr lang="en-US" sz="2000" dirty="0">
                <a:solidFill>
                  <a:srgbClr val="1C1C1C"/>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14600"/>
              <a:ext cx="6629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423701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676400" y="2516188"/>
            <a:ext cx="5181600" cy="3661664"/>
          </a:xfrm>
          <a:prstGeom prst="rect">
            <a:avLst/>
          </a:prstGeom>
        </p:spPr>
      </p:pic>
      <p:sp>
        <p:nvSpPr>
          <p:cNvPr id="3" name="Rectangle 6"/>
          <p:cNvSpPr>
            <a:spLocks noChangeArrowheads="1"/>
          </p:cNvSpPr>
          <p:nvPr/>
        </p:nvSpPr>
        <p:spPr bwMode="auto">
          <a:xfrm>
            <a:off x="914400" y="1600200"/>
            <a:ext cx="6858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ts val="575"/>
              </a:spcBef>
              <a:buClr>
                <a:schemeClr val="accent1"/>
              </a:buClr>
              <a:buSzPct val="85000"/>
              <a:buFont typeface="Wingdings 2" pitchFamily="18" charset="2"/>
              <a:buChar char=""/>
            </a:pPr>
            <a:r>
              <a:rPr lang="en-US" sz="2000" dirty="0">
                <a:solidFill>
                  <a:srgbClr val="1C1C1C"/>
                </a:solidFill>
              </a:rPr>
              <a:t>When a flash of light falls on ruby rod, radiations of wavelength 5500  are absorbed by Cr3+ which are pumped to E3. </a:t>
            </a:r>
          </a:p>
        </p:txBody>
      </p:sp>
    </p:spTree>
    <p:extLst>
      <p:ext uri="{BB962C8B-B14F-4D97-AF65-F5344CB8AC3E}">
        <p14:creationId xmlns:p14="http://schemas.microsoft.com/office/powerpoint/2010/main" val="5960155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361709" y="609600"/>
            <a:ext cx="8763000" cy="5408270"/>
            <a:chOff x="381000" y="457200"/>
            <a:chExt cx="8763000" cy="5408270"/>
          </a:xfrm>
        </p:grpSpPr>
        <p:sp>
          <p:nvSpPr>
            <p:cNvPr id="2" name="Rectangle 2"/>
            <p:cNvSpPr txBox="1">
              <a:spLocks noChangeArrowheads="1"/>
            </p:cNvSpPr>
            <p:nvPr/>
          </p:nvSpPr>
          <p:spPr>
            <a:xfrm>
              <a:off x="457200" y="457200"/>
              <a:ext cx="8229600" cy="1371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dirty="0" smtClean="0">
                  <a:solidFill>
                    <a:srgbClr val="1C1C1C"/>
                  </a:solidFill>
                </a:rPr>
                <a:t>The ions after giving a part of their energy to crystal lattice decay to E2 state undergoing radiation less transition.</a:t>
              </a:r>
              <a:br>
                <a:rPr lang="en-US" sz="2000" dirty="0" smtClean="0">
                  <a:solidFill>
                    <a:srgbClr val="1C1C1C"/>
                  </a:solidFill>
                </a:rPr>
              </a:br>
              <a:endParaRPr lang="en-US" sz="2000" dirty="0">
                <a:solidFill>
                  <a:srgbClr val="1C1C1C"/>
                </a:solidFill>
              </a:endParaRPr>
            </a:p>
          </p:txBody>
        </p:sp>
        <p:pic>
          <p:nvPicPr>
            <p:cNvPr id="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3048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15"/>
            <p:cNvSpPr>
              <a:spLocks noChangeShapeType="1"/>
            </p:cNvSpPr>
            <p:nvPr/>
          </p:nvSpPr>
          <p:spPr bwMode="auto">
            <a:xfrm>
              <a:off x="3733800" y="4114800"/>
              <a:ext cx="2590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23"/>
            <p:cNvSpPr>
              <a:spLocks noChangeShapeType="1"/>
            </p:cNvSpPr>
            <p:nvPr/>
          </p:nvSpPr>
          <p:spPr bwMode="auto">
            <a:xfrm>
              <a:off x="3810000" y="1600200"/>
              <a:ext cx="1219200" cy="1219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24"/>
            <p:cNvSpPr>
              <a:spLocks noChangeShapeType="1"/>
            </p:cNvSpPr>
            <p:nvPr/>
          </p:nvSpPr>
          <p:spPr bwMode="auto">
            <a:xfrm>
              <a:off x="3810000" y="2209800"/>
              <a:ext cx="60960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25"/>
            <p:cNvSpPr>
              <a:spLocks noChangeShapeType="1"/>
            </p:cNvSpPr>
            <p:nvPr/>
          </p:nvSpPr>
          <p:spPr bwMode="auto">
            <a:xfrm>
              <a:off x="3886200" y="2819400"/>
              <a:ext cx="19812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Text Box 26"/>
            <p:cNvSpPr txBox="1">
              <a:spLocks noChangeArrowheads="1"/>
            </p:cNvSpPr>
            <p:nvPr/>
          </p:nvSpPr>
          <p:spPr bwMode="auto">
            <a:xfrm>
              <a:off x="3657600" y="3124200"/>
              <a:ext cx="1997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Metastable state</a:t>
              </a:r>
            </a:p>
          </p:txBody>
        </p:sp>
        <p:pic>
          <p:nvPicPr>
            <p:cNvPr id="9"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990600"/>
              <a:ext cx="22860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9"/>
            <p:cNvSpPr>
              <a:spLocks noChangeArrowheads="1"/>
            </p:cNvSpPr>
            <p:nvPr/>
          </p:nvSpPr>
          <p:spPr bwMode="auto">
            <a:xfrm>
              <a:off x="381000" y="4326587"/>
              <a:ext cx="8763000"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dirty="0"/>
            </a:p>
            <a:p>
              <a:endParaRPr lang="en-US" dirty="0"/>
            </a:p>
            <a:p>
              <a:endParaRPr lang="en-US" dirty="0"/>
            </a:p>
            <a:p>
              <a:r>
                <a:rPr lang="en-US" sz="2000" dirty="0">
                  <a:solidFill>
                    <a:srgbClr val="1C1C1C"/>
                  </a:solidFill>
                  <a:latin typeface="Times New Roman" panose="02020603050405020304" pitchFamily="18" charset="0"/>
                  <a:cs typeface="Times New Roman" panose="02020603050405020304" pitchFamily="18" charset="0"/>
                </a:rPr>
                <a:t>In metastable state , the concentration of ions increases </a:t>
              </a:r>
              <a:r>
                <a:rPr lang="en-US" sz="2000" dirty="0" smtClean="0">
                  <a:solidFill>
                    <a:srgbClr val="1C1C1C"/>
                  </a:solidFill>
                  <a:latin typeface="Times New Roman" panose="02020603050405020304" pitchFamily="18" charset="0"/>
                  <a:cs typeface="Times New Roman" panose="02020603050405020304" pitchFamily="18" charset="0"/>
                </a:rPr>
                <a:t>while </a:t>
              </a:r>
              <a:r>
                <a:rPr lang="en-US" sz="2000" dirty="0">
                  <a:solidFill>
                    <a:srgbClr val="1C1C1C"/>
                  </a:solidFill>
                  <a:latin typeface="Times New Roman" panose="02020603050405020304" pitchFamily="18" charset="0"/>
                  <a:cs typeface="Times New Roman" panose="02020603050405020304" pitchFamily="18" charset="0"/>
                </a:rPr>
                <a:t>that of E</a:t>
              </a:r>
              <a:r>
                <a:rPr lang="en-US" sz="2000" baseline="-25000" dirty="0">
                  <a:solidFill>
                    <a:srgbClr val="1C1C1C"/>
                  </a:solidFill>
                  <a:latin typeface="Times New Roman" panose="02020603050405020304" pitchFamily="18" charset="0"/>
                  <a:cs typeface="Times New Roman" panose="02020603050405020304" pitchFamily="18" charset="0"/>
                </a:rPr>
                <a:t>1</a:t>
              </a:r>
              <a:r>
                <a:rPr lang="en-US" sz="2000" dirty="0">
                  <a:solidFill>
                    <a:srgbClr val="1C1C1C"/>
                  </a:solidFill>
                  <a:latin typeface="Times New Roman" panose="02020603050405020304" pitchFamily="18" charset="0"/>
                  <a:cs typeface="Times New Roman" panose="02020603050405020304" pitchFamily="18" charset="0"/>
                </a:rPr>
                <a:t> decreases. Hence</a:t>
              </a:r>
              <a:r>
                <a:rPr lang="en-US" sz="2000" dirty="0" smtClean="0">
                  <a:solidFill>
                    <a:srgbClr val="1C1C1C"/>
                  </a:solidFill>
                  <a:latin typeface="Times New Roman" panose="02020603050405020304" pitchFamily="18" charset="0"/>
                  <a:cs typeface="Times New Roman" panose="02020603050405020304" pitchFamily="18" charset="0"/>
                </a:rPr>
                <a:t>, population </a:t>
              </a:r>
              <a:r>
                <a:rPr lang="en-US" sz="2000" dirty="0">
                  <a:solidFill>
                    <a:srgbClr val="1C1C1C"/>
                  </a:solidFill>
                  <a:latin typeface="Times New Roman" panose="02020603050405020304" pitchFamily="18" charset="0"/>
                  <a:cs typeface="Times New Roman" panose="02020603050405020304" pitchFamily="18" charset="0"/>
                </a:rPr>
                <a:t>inversion is achieved.  </a:t>
              </a:r>
            </a:p>
          </p:txBody>
        </p:sp>
      </p:grpSp>
    </p:spTree>
    <p:extLst>
      <p:ext uri="{BB962C8B-B14F-4D97-AF65-F5344CB8AC3E}">
        <p14:creationId xmlns:p14="http://schemas.microsoft.com/office/powerpoint/2010/main" val="39420677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52400" y="457200"/>
            <a:ext cx="8382000" cy="4919663"/>
            <a:chOff x="457200" y="457200"/>
            <a:chExt cx="8382000" cy="4919663"/>
          </a:xfrm>
        </p:grpSpPr>
        <p:sp>
          <p:nvSpPr>
            <p:cNvPr id="2" name="Rectangle 2"/>
            <p:cNvSpPr txBox="1">
              <a:spLocks noChangeArrowheads="1"/>
            </p:cNvSpPr>
            <p:nvPr/>
          </p:nvSpPr>
          <p:spPr>
            <a:xfrm>
              <a:off x="457200" y="457200"/>
              <a:ext cx="8229600" cy="1371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rgbClr val="1C1C1C"/>
                  </a:solidFill>
                  <a:latin typeface="Times New Roman" panose="02020603050405020304" pitchFamily="18" charset="0"/>
                  <a:cs typeface="Times New Roman" panose="02020603050405020304" pitchFamily="18" charset="0"/>
                </a:rPr>
                <a:t>A spontaneous emission photon by Cr</a:t>
              </a:r>
              <a:r>
                <a:rPr lang="en-US" sz="2400" baseline="30000" dirty="0" smtClean="0">
                  <a:solidFill>
                    <a:srgbClr val="1C1C1C"/>
                  </a:solidFill>
                  <a:latin typeface="Times New Roman" panose="02020603050405020304" pitchFamily="18" charset="0"/>
                  <a:cs typeface="Times New Roman" panose="02020603050405020304" pitchFamily="18" charset="0"/>
                </a:rPr>
                <a:t>3+</a:t>
              </a:r>
              <a:r>
                <a:rPr lang="en-US" sz="2400" dirty="0" smtClean="0">
                  <a:solidFill>
                    <a:srgbClr val="1C1C1C"/>
                  </a:solidFill>
                  <a:latin typeface="Times New Roman" panose="02020603050405020304" pitchFamily="18" charset="0"/>
                  <a:cs typeface="Times New Roman" panose="02020603050405020304" pitchFamily="18" charset="0"/>
                </a:rPr>
                <a:t> ion at E</a:t>
              </a:r>
              <a:r>
                <a:rPr lang="en-US" sz="2400" baseline="-25000" dirty="0" smtClean="0">
                  <a:solidFill>
                    <a:srgbClr val="1C1C1C"/>
                  </a:solidFill>
                  <a:latin typeface="Times New Roman" panose="02020603050405020304" pitchFamily="18" charset="0"/>
                  <a:cs typeface="Times New Roman" panose="02020603050405020304" pitchFamily="18" charset="0"/>
                </a:rPr>
                <a:t>2</a:t>
              </a:r>
              <a:r>
                <a:rPr lang="en-US" sz="2400" dirty="0" smtClean="0">
                  <a:solidFill>
                    <a:srgbClr val="1C1C1C"/>
                  </a:solidFill>
                  <a:latin typeface="Times New Roman" panose="02020603050405020304" pitchFamily="18" charset="0"/>
                  <a:cs typeface="Times New Roman" panose="02020603050405020304" pitchFamily="18" charset="0"/>
                </a:rPr>
                <a:t> level initiates the stimulated emission by other Cr</a:t>
              </a:r>
              <a:r>
                <a:rPr lang="en-US" sz="2400" baseline="30000" dirty="0" smtClean="0">
                  <a:solidFill>
                    <a:srgbClr val="1C1C1C"/>
                  </a:solidFill>
                  <a:latin typeface="Times New Roman" panose="02020603050405020304" pitchFamily="18" charset="0"/>
                  <a:cs typeface="Times New Roman" panose="02020603050405020304" pitchFamily="18" charset="0"/>
                </a:rPr>
                <a:t>3+</a:t>
              </a:r>
              <a:r>
                <a:rPr lang="en-US" sz="2400" dirty="0" smtClean="0">
                  <a:solidFill>
                    <a:srgbClr val="1C1C1C"/>
                  </a:solidFill>
                  <a:latin typeface="Times New Roman" panose="02020603050405020304" pitchFamily="18" charset="0"/>
                  <a:cs typeface="Times New Roman" panose="02020603050405020304" pitchFamily="18" charset="0"/>
                </a:rPr>
                <a:t> ions in metastable state</a:t>
              </a:r>
              <a:br>
                <a:rPr lang="en-US" sz="2400" dirty="0" smtClean="0">
                  <a:solidFill>
                    <a:srgbClr val="1C1C1C"/>
                  </a:solidFill>
                  <a:latin typeface="Times New Roman" panose="02020603050405020304" pitchFamily="18" charset="0"/>
                  <a:cs typeface="Times New Roman" panose="02020603050405020304" pitchFamily="18" charset="0"/>
                </a:rPr>
              </a:br>
              <a:endParaRPr lang="en-US" sz="2400" dirty="0">
                <a:solidFill>
                  <a:srgbClr val="1C1C1C"/>
                </a:solidFill>
                <a:latin typeface="Times New Roman" panose="02020603050405020304" pitchFamily="18" charset="0"/>
                <a:cs typeface="Times New Roman" panose="02020603050405020304" pitchFamily="18" charset="0"/>
              </a:endParaRPr>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425575" y="2628900"/>
              <a:ext cx="2984500" cy="2687638"/>
            </a:xfrm>
            <a:prstGeom prst="rect">
              <a:avLst/>
            </a:prstGeom>
          </p:spPr>
        </p:pic>
        <p:sp>
          <p:nvSpPr>
            <p:cNvPr id="4" name="Line 5"/>
            <p:cNvSpPr>
              <a:spLocks noChangeShapeType="1"/>
            </p:cNvSpPr>
            <p:nvPr/>
          </p:nvSpPr>
          <p:spPr bwMode="auto">
            <a:xfrm>
              <a:off x="4419600" y="4953000"/>
              <a:ext cx="2590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8"/>
            <p:cNvSpPr>
              <a:spLocks noChangeShapeType="1"/>
            </p:cNvSpPr>
            <p:nvPr/>
          </p:nvSpPr>
          <p:spPr bwMode="auto">
            <a:xfrm>
              <a:off x="4572000" y="3124200"/>
              <a:ext cx="60960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9"/>
            <p:cNvSpPr>
              <a:spLocks noChangeShapeType="1"/>
            </p:cNvSpPr>
            <p:nvPr/>
          </p:nvSpPr>
          <p:spPr bwMode="auto">
            <a:xfrm>
              <a:off x="4572000" y="2590800"/>
              <a:ext cx="1219200" cy="1219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10"/>
            <p:cNvSpPr>
              <a:spLocks noChangeShapeType="1"/>
            </p:cNvSpPr>
            <p:nvPr/>
          </p:nvSpPr>
          <p:spPr bwMode="auto">
            <a:xfrm>
              <a:off x="4724400" y="3810000"/>
              <a:ext cx="19812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Rectangle 11"/>
            <p:cNvSpPr>
              <a:spLocks noChangeArrowheads="1"/>
            </p:cNvSpPr>
            <p:nvPr/>
          </p:nvSpPr>
          <p:spPr bwMode="auto">
            <a:xfrm>
              <a:off x="4191000" y="3886200"/>
              <a:ext cx="1860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Metastable state</a:t>
              </a:r>
            </a:p>
          </p:txBody>
        </p:sp>
        <p:pic>
          <p:nvPicPr>
            <p:cNvPr id="9"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2133600"/>
              <a:ext cx="22860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13"/>
            <p:cNvSpPr>
              <a:spLocks noChangeShapeType="1"/>
            </p:cNvSpPr>
            <p:nvPr/>
          </p:nvSpPr>
          <p:spPr bwMode="auto">
            <a:xfrm>
              <a:off x="6400800" y="3810000"/>
              <a:ext cx="0" cy="114300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 Box 14"/>
            <p:cNvSpPr txBox="1">
              <a:spLocks noChangeArrowheads="1"/>
            </p:cNvSpPr>
            <p:nvPr/>
          </p:nvSpPr>
          <p:spPr bwMode="auto">
            <a:xfrm>
              <a:off x="6705600" y="5010150"/>
              <a:ext cx="1235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dirty="0"/>
                <a:t>1.79 eV </a:t>
              </a:r>
            </a:p>
          </p:txBody>
        </p:sp>
        <p:pic>
          <p:nvPicPr>
            <p:cNvPr id="12"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3886200"/>
              <a:ext cx="2209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3124200"/>
              <a:ext cx="22098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5703000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228600"/>
            <a:ext cx="8229600" cy="685800"/>
          </a:xfrm>
          <a:prstGeom prst="rect">
            <a:avLst/>
          </a:prstGeom>
        </p:spPr>
        <p:txBody>
          <a:bodyPr vert="horz" lIns="91440" tIns="45720" rIns="91440" bIns="91440" rtlCol="0"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3200" b="1" u="sng" dirty="0" smtClean="0">
                <a:latin typeface="Times New Roman" panose="02020603050405020304" pitchFamily="18" charset="0"/>
                <a:cs typeface="Times New Roman" panose="02020603050405020304" pitchFamily="18" charset="0"/>
              </a:rPr>
              <a:t>Application of Ruby Laser</a:t>
            </a:r>
            <a:endParaRPr lang="en-US" sz="32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81000" y="1295400"/>
            <a:ext cx="8229600" cy="4114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400" dirty="0" smtClean="0">
                <a:latin typeface="Times New Roman" panose="02020603050405020304" pitchFamily="18" charset="0"/>
                <a:cs typeface="Times New Roman" panose="02020603050405020304" pitchFamily="18" charset="0"/>
              </a:rPr>
              <a:t>Ruby lasers have declined in use with the discovery of better lasing media. They are still used in a number of applications where short pulses of red light are required. </a:t>
            </a:r>
            <a:r>
              <a:rPr lang="en-US" sz="2400" dirty="0" err="1" smtClean="0">
                <a:latin typeface="Times New Roman" panose="02020603050405020304" pitchFamily="18" charset="0"/>
                <a:cs typeface="Times New Roman" panose="02020603050405020304" pitchFamily="18" charset="0"/>
              </a:rPr>
              <a:t>Holographers</a:t>
            </a:r>
            <a:r>
              <a:rPr lang="en-US" sz="2400" dirty="0" smtClean="0">
                <a:latin typeface="Times New Roman" panose="02020603050405020304" pitchFamily="18" charset="0"/>
                <a:cs typeface="Times New Roman" panose="02020603050405020304" pitchFamily="18" charset="0"/>
              </a:rPr>
              <a:t> around the world produce holographic portraits with ruby lasers, in sizes up to a meter squared.</a:t>
            </a:r>
          </a:p>
          <a:p>
            <a:pPr>
              <a:defRPr/>
            </a:pPr>
            <a:endParaRPr lang="en-US" sz="2400" dirty="0" smtClean="0">
              <a:latin typeface="Times New Roman" panose="02020603050405020304" pitchFamily="18" charset="0"/>
              <a:cs typeface="Times New Roman" panose="02020603050405020304" pitchFamily="18" charset="0"/>
            </a:endParaRPr>
          </a:p>
          <a:p>
            <a:pPr>
              <a:defRPr/>
            </a:pPr>
            <a:r>
              <a:rPr lang="en-US" sz="2400" dirty="0" smtClean="0">
                <a:latin typeface="Times New Roman" panose="02020603050405020304" pitchFamily="18" charset="0"/>
                <a:cs typeface="Times New Roman" panose="02020603050405020304" pitchFamily="18" charset="0"/>
              </a:rPr>
              <a:t>Many non-destructive testing labs use ruby lasers to create holograms of large objects such as aircraft tires to look for weaknesses in the lining.</a:t>
            </a:r>
          </a:p>
          <a:p>
            <a:pPr>
              <a:defRPr/>
            </a:pPr>
            <a:endParaRPr lang="en-US" sz="2400" dirty="0" smtClean="0">
              <a:latin typeface="Times New Roman" panose="02020603050405020304" pitchFamily="18" charset="0"/>
              <a:cs typeface="Times New Roman" panose="02020603050405020304" pitchFamily="18" charset="0"/>
            </a:endParaRPr>
          </a:p>
          <a:p>
            <a:pPr>
              <a:defRPr/>
            </a:pPr>
            <a:r>
              <a:rPr lang="en-US" sz="2400" dirty="0" smtClean="0">
                <a:latin typeface="Times New Roman" panose="02020603050405020304" pitchFamily="18" charset="0"/>
                <a:cs typeface="Times New Roman" panose="02020603050405020304" pitchFamily="18" charset="0"/>
              </a:rPr>
              <a:t>Ruby lasers were used extensively in tattoo and hair removal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56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txBox="1">
            <a:spLocks noChangeArrowheads="1"/>
          </p:cNvSpPr>
          <p:nvPr/>
        </p:nvSpPr>
        <p:spPr>
          <a:xfrm>
            <a:off x="457200" y="292100"/>
            <a:ext cx="8229600" cy="13843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3200" b="1" dirty="0" smtClean="0">
                <a:latin typeface="Times New Roman" panose="02020603050405020304" pitchFamily="18" charset="0"/>
                <a:cs typeface="Times New Roman" panose="02020603050405020304" pitchFamily="18" charset="0"/>
              </a:rPr>
              <a:t>Drawbacks of Ruby laser</a:t>
            </a:r>
            <a:endParaRPr lang="en-US" sz="3200" b="1" dirty="0">
              <a:latin typeface="Times New Roman" panose="02020603050405020304" pitchFamily="18" charset="0"/>
              <a:cs typeface="Times New Roman" panose="02020603050405020304" pitchFamily="18" charset="0"/>
            </a:endParaRPr>
          </a:p>
        </p:txBody>
      </p:sp>
      <p:sp>
        <p:nvSpPr>
          <p:cNvPr id="3" name="Rectangle 7"/>
          <p:cNvSpPr txBox="1">
            <a:spLocks noChangeArrowheads="1"/>
          </p:cNvSpPr>
          <p:nvPr/>
        </p:nvSpPr>
        <p:spPr>
          <a:xfrm>
            <a:off x="433086" y="960136"/>
            <a:ext cx="8229600"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400" dirty="0" smtClean="0">
                <a:latin typeface="Times New Roman" panose="02020603050405020304" pitchFamily="18" charset="0"/>
                <a:cs typeface="Times New Roman" panose="02020603050405020304" pitchFamily="18" charset="0"/>
              </a:rPr>
              <a:t>The </a:t>
            </a:r>
            <a:r>
              <a:rPr lang="en-US" sz="2400" dirty="0" smtClean="0">
                <a:solidFill>
                  <a:srgbClr val="FF0000"/>
                </a:solidFill>
                <a:latin typeface="Times New Roman" panose="02020603050405020304" pitchFamily="18" charset="0"/>
                <a:cs typeface="Times New Roman" panose="02020603050405020304" pitchFamily="18" charset="0"/>
              </a:rPr>
              <a:t>laser requires </a:t>
            </a:r>
            <a:r>
              <a:rPr lang="en-US" sz="2400" dirty="0" smtClean="0">
                <a:solidFill>
                  <a:srgbClr val="0070C0"/>
                </a:solidFill>
                <a:latin typeface="Times New Roman" panose="02020603050405020304" pitchFamily="18" charset="0"/>
                <a:cs typeface="Times New Roman" panose="02020603050405020304" pitchFamily="18" charset="0"/>
              </a:rPr>
              <a:t>high pumping power </a:t>
            </a:r>
            <a:r>
              <a:rPr lang="en-US" sz="2400" dirty="0" smtClean="0">
                <a:latin typeface="Times New Roman" panose="02020603050405020304" pitchFamily="18" charset="0"/>
                <a:cs typeface="Times New Roman" panose="02020603050405020304" pitchFamily="18" charset="0"/>
              </a:rPr>
              <a:t>because the laser transition terminates at the ground state and more than half of ground state atoms must be pumped to higher state to achieve population inversion.</a:t>
            </a:r>
          </a:p>
          <a:p>
            <a:pPr>
              <a:defRPr/>
            </a:pPr>
            <a:endParaRPr lang="en-US" sz="2400" dirty="0" smtClean="0">
              <a:latin typeface="Times New Roman" panose="02020603050405020304" pitchFamily="18" charset="0"/>
              <a:cs typeface="Times New Roman" panose="02020603050405020304" pitchFamily="18" charset="0"/>
            </a:endParaRPr>
          </a:p>
          <a:p>
            <a:pPr>
              <a:defRPr/>
            </a:pPr>
            <a:r>
              <a:rPr lang="en-US" sz="2400" dirty="0" smtClean="0">
                <a:latin typeface="Times New Roman" panose="02020603050405020304" pitchFamily="18" charset="0"/>
                <a:cs typeface="Times New Roman" panose="02020603050405020304" pitchFamily="18" charset="0"/>
              </a:rPr>
              <a:t>The </a:t>
            </a:r>
            <a:r>
              <a:rPr lang="en-US" sz="2400" dirty="0" smtClean="0">
                <a:solidFill>
                  <a:srgbClr val="FF0000"/>
                </a:solidFill>
                <a:latin typeface="Times New Roman" panose="02020603050405020304" pitchFamily="18" charset="0"/>
                <a:cs typeface="Times New Roman" panose="02020603050405020304" pitchFamily="18" charset="0"/>
              </a:rPr>
              <a:t>efficiency of ruby laser </a:t>
            </a:r>
            <a:r>
              <a:rPr lang="en-US" sz="2400" dirty="0" smtClean="0">
                <a:latin typeface="Times New Roman" panose="02020603050405020304" pitchFamily="18" charset="0"/>
                <a:cs typeface="Times New Roman" panose="02020603050405020304" pitchFamily="18" charset="0"/>
              </a:rPr>
              <a:t>is </a:t>
            </a:r>
            <a:r>
              <a:rPr lang="en-US" sz="2400" dirty="0" smtClean="0">
                <a:solidFill>
                  <a:srgbClr val="0070C0"/>
                </a:solidFill>
                <a:latin typeface="Times New Roman" panose="02020603050405020304" pitchFamily="18" charset="0"/>
                <a:cs typeface="Times New Roman" panose="02020603050405020304" pitchFamily="18" charset="0"/>
              </a:rPr>
              <a:t>very low </a:t>
            </a:r>
            <a:r>
              <a:rPr lang="en-US" sz="2400" dirty="0" smtClean="0">
                <a:latin typeface="Times New Roman" panose="02020603050405020304" pitchFamily="18" charset="0"/>
                <a:cs typeface="Times New Roman" panose="02020603050405020304" pitchFamily="18" charset="0"/>
              </a:rPr>
              <a:t>because only green component of the pumping light is used while the rest of components are left unused.</a:t>
            </a:r>
          </a:p>
          <a:p>
            <a:pPr>
              <a:defRPr/>
            </a:pPr>
            <a:endParaRPr lang="en-US" sz="2400" dirty="0" smtClean="0">
              <a:latin typeface="Times New Roman" panose="02020603050405020304" pitchFamily="18" charset="0"/>
              <a:cs typeface="Times New Roman" panose="02020603050405020304" pitchFamily="18" charset="0"/>
            </a:endParaRPr>
          </a:p>
          <a:p>
            <a:pPr>
              <a:defRPr/>
            </a:pPr>
            <a:r>
              <a:rPr lang="en-US" sz="2400" dirty="0" smtClean="0">
                <a:latin typeface="Times New Roman" panose="02020603050405020304" pitchFamily="18" charset="0"/>
                <a:cs typeface="Times New Roman" panose="02020603050405020304" pitchFamily="18" charset="0"/>
              </a:rPr>
              <a:t>The </a:t>
            </a:r>
            <a:r>
              <a:rPr lang="en-US" sz="2400" dirty="0" smtClean="0">
                <a:solidFill>
                  <a:srgbClr val="FF0000"/>
                </a:solidFill>
                <a:latin typeface="Times New Roman" panose="02020603050405020304" pitchFamily="18" charset="0"/>
                <a:cs typeface="Times New Roman" panose="02020603050405020304" pitchFamily="18" charset="0"/>
              </a:rPr>
              <a:t>laser output </a:t>
            </a:r>
            <a:r>
              <a:rPr lang="en-US" sz="2400" dirty="0" smtClean="0">
                <a:latin typeface="Times New Roman" panose="02020603050405020304" pitchFamily="18" charset="0"/>
                <a:cs typeface="Times New Roman" panose="02020603050405020304" pitchFamily="18" charset="0"/>
              </a:rPr>
              <a:t>is </a:t>
            </a:r>
            <a:r>
              <a:rPr lang="en-US" sz="2400" dirty="0" smtClean="0">
                <a:solidFill>
                  <a:srgbClr val="0070C0"/>
                </a:solidFill>
                <a:latin typeface="Times New Roman" panose="02020603050405020304" pitchFamily="18" charset="0"/>
                <a:cs typeface="Times New Roman" panose="02020603050405020304" pitchFamily="18" charset="0"/>
              </a:rPr>
              <a:t>not continuous </a:t>
            </a:r>
            <a:r>
              <a:rPr lang="en-US" sz="2400" dirty="0" smtClean="0">
                <a:latin typeface="Times New Roman" panose="02020603050405020304" pitchFamily="18" charset="0"/>
                <a:cs typeface="Times New Roman" panose="02020603050405020304" pitchFamily="18" charset="0"/>
              </a:rPr>
              <a:t>but occurs in the </a:t>
            </a:r>
            <a:r>
              <a:rPr lang="en-US" sz="2400" dirty="0" smtClean="0">
                <a:solidFill>
                  <a:srgbClr val="0070C0"/>
                </a:solidFill>
                <a:latin typeface="Times New Roman" panose="02020603050405020304" pitchFamily="18" charset="0"/>
                <a:cs typeface="Times New Roman" panose="02020603050405020304" pitchFamily="18" charset="0"/>
              </a:rPr>
              <a:t>form of pulses</a:t>
            </a:r>
            <a:r>
              <a:rPr lang="en-US" sz="2400" dirty="0" smtClean="0">
                <a:latin typeface="Times New Roman" panose="02020603050405020304" pitchFamily="18" charset="0"/>
                <a:cs typeface="Times New Roman" panose="02020603050405020304" pitchFamily="18" charset="0"/>
              </a:rPr>
              <a:t> of microseconds duration.</a:t>
            </a:r>
          </a:p>
          <a:p>
            <a:pPr>
              <a:defRPr/>
            </a:pPr>
            <a:endParaRPr lang="en-US" sz="2400" dirty="0" smtClean="0">
              <a:latin typeface="Times New Roman" panose="02020603050405020304" pitchFamily="18" charset="0"/>
              <a:cs typeface="Times New Roman" panose="02020603050405020304" pitchFamily="18" charset="0"/>
            </a:endParaRPr>
          </a:p>
          <a:p>
            <a:pPr>
              <a:defRPr/>
            </a:pPr>
            <a:r>
              <a:rPr lang="en-US" sz="2400" dirty="0" smtClean="0">
                <a:latin typeface="Times New Roman" panose="02020603050405020304" pitchFamily="18" charset="0"/>
                <a:cs typeface="Times New Roman" panose="02020603050405020304" pitchFamily="18" charset="0"/>
              </a:rPr>
              <a:t>The </a:t>
            </a:r>
            <a:r>
              <a:rPr lang="en-US" sz="2400" dirty="0" smtClean="0">
                <a:solidFill>
                  <a:srgbClr val="FF0000"/>
                </a:solidFill>
                <a:latin typeface="Times New Roman" panose="02020603050405020304" pitchFamily="18" charset="0"/>
                <a:cs typeface="Times New Roman" panose="02020603050405020304" pitchFamily="18" charset="0"/>
              </a:rPr>
              <a:t>defects due to crystalline imperfection </a:t>
            </a:r>
            <a:r>
              <a:rPr lang="en-US" sz="2400" dirty="0" smtClean="0">
                <a:latin typeface="Times New Roman" panose="02020603050405020304" pitchFamily="18" charset="0"/>
                <a:cs typeface="Times New Roman" panose="02020603050405020304" pitchFamily="18" charset="0"/>
              </a:rPr>
              <a:t>are </a:t>
            </a:r>
            <a:r>
              <a:rPr lang="en-US" sz="2400" dirty="0" smtClean="0">
                <a:solidFill>
                  <a:srgbClr val="0070C0"/>
                </a:solidFill>
                <a:latin typeface="Times New Roman" panose="02020603050405020304" pitchFamily="18" charset="0"/>
                <a:cs typeface="Times New Roman" panose="02020603050405020304" pitchFamily="18" charset="0"/>
              </a:rPr>
              <a:t>also present </a:t>
            </a:r>
            <a:r>
              <a:rPr lang="en-US" sz="2400" dirty="0" smtClean="0">
                <a:latin typeface="Times New Roman" panose="02020603050405020304" pitchFamily="18" charset="0"/>
                <a:cs typeface="Times New Roman" panose="02020603050405020304" pitchFamily="18" charset="0"/>
              </a:rPr>
              <a:t>in this laser.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8953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143000" y="2133600"/>
            <a:ext cx="5791200" cy="2438400"/>
            <a:chOff x="1143000" y="2133600"/>
            <a:chExt cx="5791200" cy="2438400"/>
          </a:xfrm>
        </p:grpSpPr>
        <p:sp>
          <p:nvSpPr>
            <p:cNvPr id="2" name="Oval 12"/>
            <p:cNvSpPr>
              <a:spLocks noChangeArrowheads="1"/>
            </p:cNvSpPr>
            <p:nvPr/>
          </p:nvSpPr>
          <p:spPr bwMode="auto">
            <a:xfrm>
              <a:off x="2819400" y="4038600"/>
              <a:ext cx="457200" cy="457200"/>
            </a:xfrm>
            <a:prstGeom prst="ellipse">
              <a:avLst/>
            </a:prstGeom>
            <a:solidFill>
              <a:srgbClr val="FFFF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Text Box 5"/>
            <p:cNvSpPr txBox="1">
              <a:spLocks noChangeArrowheads="1"/>
            </p:cNvSpPr>
            <p:nvPr/>
          </p:nvSpPr>
          <p:spPr bwMode="auto">
            <a:xfrm>
              <a:off x="5029200" y="2209800"/>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t>E</a:t>
              </a:r>
              <a:r>
                <a:rPr lang="en-US" baseline="-25000"/>
                <a:t>1</a:t>
              </a:r>
              <a:endParaRPr lang="en-US"/>
            </a:p>
          </p:txBody>
        </p:sp>
        <p:sp>
          <p:nvSpPr>
            <p:cNvPr id="4" name="Text Box 6"/>
            <p:cNvSpPr txBox="1">
              <a:spLocks noChangeArrowheads="1"/>
            </p:cNvSpPr>
            <p:nvPr/>
          </p:nvSpPr>
          <p:spPr bwMode="auto">
            <a:xfrm>
              <a:off x="4953000" y="4191000"/>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t>E</a:t>
              </a:r>
              <a:r>
                <a:rPr lang="en-US" baseline="-25000"/>
                <a:t>2</a:t>
              </a:r>
              <a:endParaRPr lang="en-US"/>
            </a:p>
          </p:txBody>
        </p:sp>
        <p:sp>
          <p:nvSpPr>
            <p:cNvPr id="5" name="Rectangle 7"/>
            <p:cNvSpPr>
              <a:spLocks noChangeArrowheads="1"/>
            </p:cNvSpPr>
            <p:nvPr/>
          </p:nvSpPr>
          <p:spPr bwMode="auto">
            <a:xfrm>
              <a:off x="1143000" y="4038600"/>
              <a:ext cx="3733800" cy="533400"/>
            </a:xfrm>
            <a:prstGeom prst="rect">
              <a:avLst/>
            </a:prstGeom>
            <a:solidFill>
              <a:srgbClr val="FECAD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Oval 8"/>
            <p:cNvSpPr>
              <a:spLocks noChangeArrowheads="1"/>
            </p:cNvSpPr>
            <p:nvPr/>
          </p:nvSpPr>
          <p:spPr bwMode="auto">
            <a:xfrm>
              <a:off x="2819400" y="4038600"/>
              <a:ext cx="457200" cy="457200"/>
            </a:xfrm>
            <a:prstGeom prst="ellipse">
              <a:avLst/>
            </a:prstGeom>
            <a:solidFill>
              <a:srgbClr val="FFFFFF"/>
            </a:solidFill>
            <a:ln w="5715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9"/>
            <p:cNvSpPr>
              <a:spLocks noChangeShapeType="1"/>
            </p:cNvSpPr>
            <p:nvPr/>
          </p:nvSpPr>
          <p:spPr bwMode="auto">
            <a:xfrm flipV="1">
              <a:off x="3048000" y="2667000"/>
              <a:ext cx="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Freeform 11"/>
            <p:cNvSpPr>
              <a:spLocks/>
            </p:cNvSpPr>
            <p:nvPr/>
          </p:nvSpPr>
          <p:spPr bwMode="auto">
            <a:xfrm>
              <a:off x="1295400" y="3276600"/>
              <a:ext cx="1371600" cy="571500"/>
            </a:xfrm>
            <a:custGeom>
              <a:avLst/>
              <a:gdLst>
                <a:gd name="T0" fmla="*/ 0 w 912"/>
                <a:gd name="T1" fmla="*/ 469900 h 360"/>
                <a:gd name="T2" fmla="*/ 144379 w 912"/>
                <a:gd name="T3" fmla="*/ 12700 h 360"/>
                <a:gd name="T4" fmla="*/ 360947 w 912"/>
                <a:gd name="T5" fmla="*/ 393700 h 360"/>
                <a:gd name="T6" fmla="*/ 505326 w 912"/>
                <a:gd name="T7" fmla="*/ 88900 h 360"/>
                <a:gd name="T8" fmla="*/ 649705 w 912"/>
                <a:gd name="T9" fmla="*/ 546100 h 360"/>
                <a:gd name="T10" fmla="*/ 794084 w 912"/>
                <a:gd name="T11" fmla="*/ 241300 h 360"/>
                <a:gd name="T12" fmla="*/ 1082842 w 912"/>
                <a:gd name="T13" fmla="*/ 393700 h 360"/>
                <a:gd name="T14" fmla="*/ 1371600 w 912"/>
                <a:gd name="T15" fmla="*/ 317500 h 3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12" h="360">
                  <a:moveTo>
                    <a:pt x="0" y="296"/>
                  </a:moveTo>
                  <a:cubicBezTo>
                    <a:pt x="28" y="156"/>
                    <a:pt x="56" y="16"/>
                    <a:pt x="96" y="8"/>
                  </a:cubicBezTo>
                  <a:cubicBezTo>
                    <a:pt x="136" y="0"/>
                    <a:pt x="200" y="240"/>
                    <a:pt x="240" y="248"/>
                  </a:cubicBezTo>
                  <a:cubicBezTo>
                    <a:pt x="280" y="256"/>
                    <a:pt x="304" y="40"/>
                    <a:pt x="336" y="56"/>
                  </a:cubicBezTo>
                  <a:cubicBezTo>
                    <a:pt x="368" y="72"/>
                    <a:pt x="400" y="328"/>
                    <a:pt x="432" y="344"/>
                  </a:cubicBezTo>
                  <a:cubicBezTo>
                    <a:pt x="464" y="360"/>
                    <a:pt x="480" y="168"/>
                    <a:pt x="528" y="152"/>
                  </a:cubicBezTo>
                  <a:cubicBezTo>
                    <a:pt x="576" y="136"/>
                    <a:pt x="656" y="240"/>
                    <a:pt x="720" y="248"/>
                  </a:cubicBezTo>
                  <a:cubicBezTo>
                    <a:pt x="784" y="256"/>
                    <a:pt x="848" y="228"/>
                    <a:pt x="912" y="200"/>
                  </a:cubicBezTo>
                </a:path>
              </a:pathLst>
            </a:custGeom>
            <a:noFill/>
            <a:ln w="9525">
              <a:solidFill>
                <a:schemeClr val="tx1"/>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Rectangle 4"/>
            <p:cNvSpPr>
              <a:spLocks noChangeArrowheads="1"/>
            </p:cNvSpPr>
            <p:nvPr/>
          </p:nvSpPr>
          <p:spPr bwMode="auto">
            <a:xfrm>
              <a:off x="1143000" y="2133600"/>
              <a:ext cx="3733800" cy="533400"/>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 name="TextBox 10"/>
          <p:cNvSpPr txBox="1"/>
          <p:nvPr/>
        </p:nvSpPr>
        <p:spPr>
          <a:xfrm>
            <a:off x="1524000" y="762000"/>
            <a:ext cx="5867400" cy="584775"/>
          </a:xfrm>
          <a:prstGeom prst="rect">
            <a:avLst/>
          </a:prstGeom>
          <a:noFill/>
        </p:spPr>
        <p:txBody>
          <a:bodyPr wrap="square" rtlCol="0">
            <a:spAutoFit/>
          </a:bodyPr>
          <a:lstStyle/>
          <a:p>
            <a:r>
              <a:rPr lang="en-US" sz="3200" dirty="0" smtClean="0">
                <a:solidFill>
                  <a:srgbClr val="FF0000"/>
                </a:solidFill>
              </a:rPr>
              <a:t>Absorption</a:t>
            </a:r>
            <a:endParaRPr lang="en-US" dirty="0">
              <a:solidFill>
                <a:srgbClr val="FF0000"/>
              </a:solidFill>
            </a:endParaRPr>
          </a:p>
        </p:txBody>
      </p:sp>
      <p:pic>
        <p:nvPicPr>
          <p:cNvPr id="12" name="Picture 21" descr="lase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2349500"/>
            <a:ext cx="3184525" cy="207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83128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smtClean="0">
                <a:solidFill>
                  <a:srgbClr val="0070C0"/>
                </a:solidFill>
                <a:latin typeface="Times New Roman" panose="02020603050405020304" pitchFamily="18" charset="0"/>
                <a:cs typeface="Times New Roman" panose="02020603050405020304" pitchFamily="18" charset="0"/>
              </a:rPr>
              <a:t>Nd:YAG</a:t>
            </a:r>
            <a:r>
              <a:rPr lang="en-US" b="1" dirty="0" smtClean="0">
                <a:solidFill>
                  <a:srgbClr val="0070C0"/>
                </a:solidFill>
                <a:latin typeface="Times New Roman" panose="02020603050405020304" pitchFamily="18" charset="0"/>
                <a:cs typeface="Times New Roman" panose="02020603050405020304" pitchFamily="18" charset="0"/>
              </a:rPr>
              <a:t> Laser </a:t>
            </a:r>
            <a:endParaRPr lang="en-US"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5220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71500" y="808038"/>
            <a:ext cx="8001000" cy="5241925"/>
          </a:xfrm>
          <a:prstGeom prst="rect">
            <a:avLst/>
          </a:prstGeom>
          <a:solidFill>
            <a:srgbClr val="FFFF00"/>
          </a:soli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just"/>
            <a:r>
              <a:rPr lang="en-US" altLang="en-US" sz="3000" b="1" u="sng" dirty="0" err="1">
                <a:cs typeface="Times New Roman" panose="02020603050405020304" pitchFamily="18" charset="0"/>
              </a:rPr>
              <a:t>Nd</a:t>
            </a:r>
            <a:r>
              <a:rPr lang="en-US" altLang="en-US" sz="3000" b="1" u="sng" dirty="0">
                <a:cs typeface="Times New Roman" panose="02020603050405020304" pitchFamily="18" charset="0"/>
              </a:rPr>
              <a:t>: YAG Laser (Doped insulator laser) :</a:t>
            </a:r>
            <a:endParaRPr lang="en-US" altLang="en-US" sz="3000" u="sng" dirty="0">
              <a:cs typeface="Times New Roman" panose="02020603050405020304" pitchFamily="18" charset="0"/>
            </a:endParaRPr>
          </a:p>
          <a:p>
            <a:pPr eaLnBrk="0" hangingPunct="0"/>
            <a:r>
              <a:rPr lang="en-US" altLang="en-US" sz="2400" b="1" u="sng" dirty="0">
                <a:cs typeface="Times New Roman" panose="02020603050405020304" pitchFamily="18" charset="0"/>
              </a:rPr>
              <a:t>Lasing medium</a:t>
            </a:r>
            <a:r>
              <a:rPr lang="en-US" altLang="en-US" sz="2400" u="sng" dirty="0"/>
              <a:t> :</a:t>
            </a:r>
          </a:p>
          <a:p>
            <a:pPr algn="just" eaLnBrk="0" hangingPunct="0">
              <a:buFontTx/>
              <a:buBlip>
                <a:blip r:embed="rId2"/>
              </a:buBlip>
            </a:pPr>
            <a:r>
              <a:rPr lang="en-US" altLang="en-US" sz="2800" dirty="0">
                <a:cs typeface="Times New Roman" panose="02020603050405020304" pitchFamily="18" charset="0"/>
              </a:rPr>
              <a:t> The host medium for this laser is Yttrium </a:t>
            </a:r>
            <a:r>
              <a:rPr lang="en-US" altLang="en-US" sz="2800" dirty="0" err="1">
                <a:cs typeface="Times New Roman" panose="02020603050405020304" pitchFamily="18" charset="0"/>
              </a:rPr>
              <a:t>Aluminium</a:t>
            </a:r>
            <a:r>
              <a:rPr lang="en-US" altLang="en-US" sz="2800" dirty="0">
                <a:cs typeface="Times New Roman" panose="02020603050405020304" pitchFamily="18" charset="0"/>
              </a:rPr>
              <a:t> Garnet (YAG = Y</a:t>
            </a:r>
            <a:r>
              <a:rPr lang="en-US" altLang="en-US" sz="2800" baseline="-30000" dirty="0">
                <a:cs typeface="Times New Roman" panose="02020603050405020304" pitchFamily="18" charset="0"/>
              </a:rPr>
              <a:t>3</a:t>
            </a:r>
            <a:r>
              <a:rPr lang="en-US" altLang="en-US" sz="2800" dirty="0">
                <a:cs typeface="Times New Roman" panose="02020603050405020304" pitchFamily="18" charset="0"/>
              </a:rPr>
              <a:t> Al</a:t>
            </a:r>
            <a:r>
              <a:rPr lang="en-US" altLang="en-US" sz="2800" baseline="-30000" dirty="0">
                <a:cs typeface="Times New Roman" panose="02020603050405020304" pitchFamily="18" charset="0"/>
              </a:rPr>
              <a:t>5</a:t>
            </a:r>
            <a:r>
              <a:rPr lang="en-US" altLang="en-US" sz="2800" dirty="0">
                <a:cs typeface="Times New Roman" panose="02020603050405020304" pitchFamily="18" charset="0"/>
              </a:rPr>
              <a:t> O</a:t>
            </a:r>
            <a:r>
              <a:rPr lang="en-US" altLang="en-US" sz="2800" baseline="-30000" dirty="0">
                <a:cs typeface="Times New Roman" panose="02020603050405020304" pitchFamily="18" charset="0"/>
              </a:rPr>
              <a:t>12</a:t>
            </a:r>
            <a:r>
              <a:rPr lang="en-US" altLang="en-US" sz="2800" dirty="0">
                <a:cs typeface="Times New Roman" panose="02020603050405020304" pitchFamily="18" charset="0"/>
              </a:rPr>
              <a:t>) with  1.5% trivalent neodymium ions (Nd</a:t>
            </a:r>
            <a:r>
              <a:rPr lang="en-US" altLang="en-US" sz="2800" baseline="30000" dirty="0">
                <a:cs typeface="Times New Roman" panose="02020603050405020304" pitchFamily="18" charset="0"/>
              </a:rPr>
              <a:t>3+</a:t>
            </a:r>
            <a:r>
              <a:rPr lang="en-US" altLang="en-US" sz="2800" dirty="0">
                <a:cs typeface="Times New Roman" panose="02020603050405020304" pitchFamily="18" charset="0"/>
              </a:rPr>
              <a:t>) present as impurities.</a:t>
            </a:r>
          </a:p>
          <a:p>
            <a:pPr algn="just" eaLnBrk="0" hangingPunct="0"/>
            <a:endParaRPr lang="en-US" altLang="en-US" sz="2800" dirty="0">
              <a:cs typeface="Times New Roman" panose="02020603050405020304" pitchFamily="18" charset="0"/>
            </a:endParaRPr>
          </a:p>
          <a:p>
            <a:pPr algn="just" eaLnBrk="0" hangingPunct="0">
              <a:buFontTx/>
              <a:buBlip>
                <a:blip r:embed="rId2"/>
              </a:buBlip>
            </a:pPr>
            <a:r>
              <a:rPr lang="en-US" altLang="en-US" sz="2800" dirty="0">
                <a:cs typeface="Times New Roman" panose="02020603050405020304" pitchFamily="18" charset="0"/>
              </a:rPr>
              <a:t> The (Nd</a:t>
            </a:r>
            <a:r>
              <a:rPr lang="en-US" altLang="en-US" sz="2800" baseline="30000" dirty="0">
                <a:cs typeface="Times New Roman" panose="02020603050405020304" pitchFamily="18" charset="0"/>
              </a:rPr>
              <a:t>3+</a:t>
            </a:r>
            <a:r>
              <a:rPr lang="en-US" altLang="en-US" sz="2800" dirty="0">
                <a:cs typeface="Times New Roman" panose="02020603050405020304" pitchFamily="18" charset="0"/>
              </a:rPr>
              <a:t>)  ions occupy the lattice sites of  yttrium ions as substitutional impurities and provide the energy levels for both pumping and lasing transitions.</a:t>
            </a:r>
          </a:p>
          <a:p>
            <a:pPr eaLnBrk="0" hangingPunct="0"/>
            <a:endParaRPr lang="en-US" altLang="en-US" sz="2800" dirty="0"/>
          </a:p>
        </p:txBody>
      </p:sp>
    </p:spTree>
    <p:extLst>
      <p:ext uri="{BB962C8B-B14F-4D97-AF65-F5344CB8AC3E}">
        <p14:creationId xmlns:p14="http://schemas.microsoft.com/office/powerpoint/2010/main" val="35234441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47700" y="1219200"/>
            <a:ext cx="7848600" cy="4419600"/>
          </a:xfrm>
          <a:prstGeom prst="rect">
            <a:avLst/>
          </a:prstGeom>
          <a:solidFill>
            <a:srgbClr val="FFFF99"/>
          </a:soli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just"/>
            <a:r>
              <a:rPr lang="en-US" altLang="en-US" sz="2800" i="1">
                <a:cs typeface="Times New Roman" panose="02020603050405020304" pitchFamily="18" charset="0"/>
              </a:rPr>
              <a:t>Contd.</a:t>
            </a:r>
          </a:p>
          <a:p>
            <a:pPr algn="just">
              <a:buFontTx/>
              <a:buBlip>
                <a:blip r:embed="rId2"/>
              </a:buBlip>
            </a:pPr>
            <a:r>
              <a:rPr lang="en-US" altLang="en-US" sz="2800">
                <a:cs typeface="Times New Roman" panose="02020603050405020304" pitchFamily="18" charset="0"/>
              </a:rPr>
              <a:t> When an (Nd</a:t>
            </a:r>
            <a:r>
              <a:rPr lang="en-US" altLang="en-US" sz="2800" baseline="30000">
                <a:cs typeface="Times New Roman" panose="02020603050405020304" pitchFamily="18" charset="0"/>
              </a:rPr>
              <a:t>3+</a:t>
            </a:r>
            <a:r>
              <a:rPr lang="en-US" altLang="en-US" sz="2800">
                <a:cs typeface="Times New Roman" panose="02020603050405020304" pitchFamily="18" charset="0"/>
              </a:rPr>
              <a:t>) ion is placed in a host crystal lattice it is subjected to the electrostatic field of the surrounding ions, the so called crystal field.</a:t>
            </a:r>
          </a:p>
          <a:p>
            <a:pPr algn="just"/>
            <a:endParaRPr lang="en-US" altLang="en-US" sz="2800">
              <a:cs typeface="Times New Roman" panose="02020603050405020304" pitchFamily="18" charset="0"/>
            </a:endParaRPr>
          </a:p>
          <a:p>
            <a:pPr algn="just" eaLnBrk="0" hangingPunct="0">
              <a:buFontTx/>
              <a:buBlip>
                <a:blip r:embed="rId2"/>
              </a:buBlip>
            </a:pPr>
            <a:r>
              <a:rPr lang="en-US" altLang="en-US" sz="2800">
                <a:cs typeface="Times New Roman" panose="02020603050405020304" pitchFamily="18" charset="0"/>
              </a:rPr>
              <a:t> The crystal field modifies the transition probabilities between the various energy levels of the Nd</a:t>
            </a:r>
            <a:r>
              <a:rPr lang="en-US" altLang="en-US" sz="2800" baseline="30000">
                <a:cs typeface="Times New Roman" panose="02020603050405020304" pitchFamily="18" charset="0"/>
              </a:rPr>
              <a:t>3+ </a:t>
            </a:r>
            <a:r>
              <a:rPr lang="en-US" altLang="en-US" sz="2800">
                <a:cs typeface="Times New Roman" panose="02020603050405020304" pitchFamily="18" charset="0"/>
              </a:rPr>
              <a:t>ion so that some transitions, which are forbidden in the free ion, become allowed.</a:t>
            </a:r>
          </a:p>
          <a:p>
            <a:pPr eaLnBrk="0" hangingPunct="0"/>
            <a:endParaRPr lang="en-US" altLang="en-US" sz="2800"/>
          </a:p>
        </p:txBody>
      </p:sp>
    </p:spTree>
    <p:extLst>
      <p:ext uri="{BB962C8B-B14F-4D97-AF65-F5344CB8AC3E}">
        <p14:creationId xmlns:p14="http://schemas.microsoft.com/office/powerpoint/2010/main" val="7258179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
          <p:cNvPicPr>
            <a:picLocks noChangeAspect="1" noChangeArrowheads="1"/>
          </p:cNvPicPr>
          <p:nvPr/>
        </p:nvPicPr>
        <p:blipFill>
          <a:blip r:embed="rId2">
            <a:lum bright="-12000" contrast="54000"/>
            <a:extLst>
              <a:ext uri="{28A0092B-C50C-407E-A947-70E740481C1C}">
                <a14:useLocalDpi xmlns:a14="http://schemas.microsoft.com/office/drawing/2010/main" val="0"/>
              </a:ext>
            </a:extLst>
          </a:blip>
          <a:srcRect/>
          <a:stretch>
            <a:fillRect/>
          </a:stretch>
        </p:blipFill>
        <p:spPr bwMode="auto">
          <a:xfrm>
            <a:off x="1143000" y="1399381"/>
            <a:ext cx="6858000" cy="4059238"/>
          </a:xfrm>
          <a:prstGeom prst="rect">
            <a:avLst/>
          </a:prstGeom>
          <a:solidFill>
            <a:schemeClr val="folHlink"/>
          </a:solidFill>
        </p:spPr>
      </p:pic>
    </p:spTree>
    <p:extLst>
      <p:ext uri="{BB962C8B-B14F-4D97-AF65-F5344CB8AC3E}">
        <p14:creationId xmlns:p14="http://schemas.microsoft.com/office/powerpoint/2010/main" val="1925605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95300" y="1219200"/>
            <a:ext cx="8153400" cy="4419600"/>
          </a:xfrm>
          <a:prstGeom prst="rect">
            <a:avLst/>
          </a:prstGeom>
          <a:solidFill>
            <a:srgbClr val="FF99CC"/>
          </a:soli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just">
              <a:buFontTx/>
              <a:buBlip>
                <a:blip r:embed="rId2"/>
              </a:buBlip>
            </a:pPr>
            <a:r>
              <a:rPr lang="en-US" altLang="en-US" sz="2800">
                <a:cs typeface="Times New Roman" panose="02020603050405020304" pitchFamily="18" charset="0"/>
              </a:rPr>
              <a:t> The length of the Nd: YAG laser rod various from 5cm to 10cm depending on the power of the laser and its diameter is generally 6 to 9 mm.</a:t>
            </a:r>
          </a:p>
          <a:p>
            <a:pPr algn="just" eaLnBrk="0" hangingPunct="0">
              <a:buFontTx/>
              <a:buBlip>
                <a:blip r:embed="rId2"/>
              </a:buBlip>
            </a:pPr>
            <a:r>
              <a:rPr lang="en-US" altLang="en-US" sz="2800">
                <a:cs typeface="Times New Roman" panose="02020603050405020304" pitchFamily="18" charset="0"/>
              </a:rPr>
              <a:t> The laser rod and a linear flash lamp are housed in a elliptical reflector cavity</a:t>
            </a:r>
          </a:p>
          <a:p>
            <a:pPr algn="just" eaLnBrk="0" hangingPunct="0">
              <a:buFontTx/>
              <a:buBlip>
                <a:blip r:embed="rId2"/>
              </a:buBlip>
            </a:pPr>
            <a:r>
              <a:rPr lang="en-US" altLang="en-US" sz="2800">
                <a:cs typeface="Times New Roman" panose="02020603050405020304" pitchFamily="18" charset="0"/>
              </a:rPr>
              <a:t> Since the rod and the lamp are located at the foci of the ellipse, the light emitted by the lamp is effectively coupled to the rod.</a:t>
            </a:r>
          </a:p>
          <a:p>
            <a:pPr algn="just" eaLnBrk="0" hangingPunct="0">
              <a:buFontTx/>
              <a:buBlip>
                <a:blip r:embed="rId2"/>
              </a:buBlip>
            </a:pPr>
            <a:r>
              <a:rPr lang="en-US" altLang="en-US" sz="2800">
                <a:cs typeface="Times New Roman" panose="02020603050405020304" pitchFamily="18" charset="0"/>
              </a:rPr>
              <a:t> The ends of the rod are polished and made optically flat and parallel.</a:t>
            </a:r>
            <a:endParaRPr lang="en-US" altLang="en-US" sz="2800"/>
          </a:p>
        </p:txBody>
      </p:sp>
    </p:spTree>
    <p:extLst>
      <p:ext uri="{BB962C8B-B14F-4D97-AF65-F5344CB8AC3E}">
        <p14:creationId xmlns:p14="http://schemas.microsoft.com/office/powerpoint/2010/main" val="42113938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71500" y="792163"/>
            <a:ext cx="8001000" cy="5273675"/>
          </a:xfrm>
          <a:prstGeom prst="rect">
            <a:avLst/>
          </a:prstGeom>
          <a:solidFill>
            <a:srgbClr val="FFFF00"/>
          </a:soli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just"/>
            <a:r>
              <a:rPr lang="en-US" altLang="en-US" sz="2800" i="1">
                <a:cs typeface="Times New Roman" panose="02020603050405020304" pitchFamily="18" charset="0"/>
              </a:rPr>
              <a:t>Contd.</a:t>
            </a:r>
          </a:p>
          <a:p>
            <a:pPr algn="just">
              <a:buFontTx/>
              <a:buChar char="•"/>
            </a:pPr>
            <a:r>
              <a:rPr lang="en-US" altLang="en-US" sz="2800">
                <a:cs typeface="Times New Roman" panose="02020603050405020304" pitchFamily="18" charset="0"/>
              </a:rPr>
              <a:t>The optical cavity is formed either by silvering the two ends of 	the rod or by using two external reflecting mirrors.</a:t>
            </a:r>
          </a:p>
          <a:p>
            <a:pPr algn="just">
              <a:buFontTx/>
              <a:buChar char="•"/>
            </a:pPr>
            <a:endParaRPr lang="en-US" altLang="en-US" sz="2800">
              <a:cs typeface="Times New Roman" panose="02020603050405020304" pitchFamily="18" charset="0"/>
            </a:endParaRPr>
          </a:p>
          <a:p>
            <a:pPr algn="just" eaLnBrk="0" hangingPunct="0">
              <a:buFontTx/>
              <a:buChar char="•"/>
            </a:pPr>
            <a:r>
              <a:rPr lang="en-US" altLang="en-US" sz="2800">
                <a:cs typeface="Times New Roman" panose="02020603050405020304" pitchFamily="18" charset="0"/>
              </a:rPr>
              <a:t> One mirror is made hundred  percent reflecting while the other mirror is left slightly transmitting  to draw the output</a:t>
            </a:r>
            <a:r>
              <a:rPr lang="en-US" altLang="en-US" sz="2800"/>
              <a:t> </a:t>
            </a:r>
          </a:p>
          <a:p>
            <a:pPr algn="just" eaLnBrk="0" hangingPunct="0"/>
            <a:endParaRPr lang="en-US" altLang="en-US" sz="2800"/>
          </a:p>
          <a:p>
            <a:pPr algn="just" eaLnBrk="0" hangingPunct="0">
              <a:buFontTx/>
              <a:buChar char="•"/>
            </a:pPr>
            <a:r>
              <a:rPr lang="en-US" altLang="en-US" sz="2800">
                <a:cs typeface="Times New Roman" panose="02020603050405020304" pitchFamily="18" charset="0"/>
              </a:rPr>
              <a:t> The system is cooled by either air or water circulation.</a:t>
            </a:r>
            <a:r>
              <a:rPr lang="en-US" altLang="en-US" sz="2800"/>
              <a:t> </a:t>
            </a:r>
          </a:p>
          <a:p>
            <a:pPr algn="just" eaLnBrk="0" hangingPunct="0"/>
            <a:endParaRPr lang="en-US" altLang="en-US" sz="2800"/>
          </a:p>
        </p:txBody>
      </p:sp>
    </p:spTree>
    <p:extLst>
      <p:ext uri="{BB962C8B-B14F-4D97-AF65-F5344CB8AC3E}">
        <p14:creationId xmlns:p14="http://schemas.microsoft.com/office/powerpoint/2010/main" val="13997830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6459" y="1163400"/>
            <a:ext cx="6391081" cy="4531200"/>
          </a:xfrm>
          <a:prstGeom prst="rect">
            <a:avLst/>
          </a:prstGeom>
        </p:spPr>
      </p:pic>
    </p:spTree>
    <p:extLst>
      <p:ext uri="{BB962C8B-B14F-4D97-AF65-F5344CB8AC3E}">
        <p14:creationId xmlns:p14="http://schemas.microsoft.com/office/powerpoint/2010/main" val="30471137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71500" y="1982787"/>
            <a:ext cx="8001000" cy="2892425"/>
          </a:xfrm>
          <a:prstGeom prst="rect">
            <a:avLst/>
          </a:prstGeom>
          <a:solidFill>
            <a:srgbClr val="FF00FF"/>
          </a:soli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spcBef>
                <a:spcPct val="50000"/>
              </a:spcBef>
              <a:buFontTx/>
              <a:buBlip>
                <a:blip r:embed="rId2"/>
              </a:buBlip>
            </a:pPr>
            <a:r>
              <a:rPr lang="en-US" altLang="en-US" sz="3000">
                <a:cs typeface="Times New Roman" panose="02020603050405020304" pitchFamily="18" charset="0"/>
              </a:rPr>
              <a:t>This laser system has two absorption bands                  (0.73 </a:t>
            </a:r>
            <a:r>
              <a:rPr lang="en-US" altLang="en-US" sz="3000">
                <a:cs typeface="Times New Roman" panose="02020603050405020304" pitchFamily="18" charset="0"/>
                <a:sym typeface="Symbol" panose="05050102010706020507" pitchFamily="18" charset="2"/>
              </a:rPr>
              <a:t></a:t>
            </a:r>
            <a:r>
              <a:rPr lang="en-US" altLang="en-US" sz="3000">
                <a:cs typeface="Times New Roman" panose="02020603050405020304" pitchFamily="18" charset="0"/>
              </a:rPr>
              <a:t>m and 0.8 </a:t>
            </a:r>
            <a:r>
              <a:rPr lang="en-US" altLang="en-US" sz="3000">
                <a:cs typeface="Times New Roman" panose="02020603050405020304" pitchFamily="18" charset="0"/>
                <a:sym typeface="Symbol" panose="05050102010706020507" pitchFamily="18" charset="2"/>
              </a:rPr>
              <a:t></a:t>
            </a:r>
            <a:r>
              <a:rPr lang="en-US" altLang="en-US" sz="3000">
                <a:cs typeface="Times New Roman" panose="02020603050405020304" pitchFamily="18" charset="0"/>
              </a:rPr>
              <a:t>m)</a:t>
            </a:r>
          </a:p>
          <a:p>
            <a:pPr eaLnBrk="0" hangingPunct="0">
              <a:spcBef>
                <a:spcPct val="50000"/>
              </a:spcBef>
              <a:buFontTx/>
              <a:buBlip>
                <a:blip r:embed="rId2"/>
              </a:buBlip>
            </a:pPr>
            <a:r>
              <a:rPr lang="en-US" altLang="en-US" sz="3000">
                <a:cs typeface="Times New Roman" panose="02020603050405020304" pitchFamily="18" charset="0"/>
              </a:rPr>
              <a:t> Optical pumping mechanism  is employed.</a:t>
            </a:r>
          </a:p>
          <a:p>
            <a:pPr eaLnBrk="0" hangingPunct="0">
              <a:spcBef>
                <a:spcPct val="50000"/>
              </a:spcBef>
              <a:buFontTx/>
              <a:buBlip>
                <a:blip r:embed="rId2"/>
              </a:buBlip>
            </a:pPr>
            <a:r>
              <a:rPr lang="en-US" altLang="en-US" sz="3000">
                <a:cs typeface="Times New Roman" panose="02020603050405020304" pitchFamily="18" charset="0"/>
              </a:rPr>
              <a:t> Laser transition takes place between two laser levels at 1.06 mm.</a:t>
            </a:r>
          </a:p>
        </p:txBody>
      </p:sp>
    </p:spTree>
    <p:extLst>
      <p:ext uri="{BB962C8B-B14F-4D97-AF65-F5344CB8AC3E}">
        <p14:creationId xmlns:p14="http://schemas.microsoft.com/office/powerpoint/2010/main" val="2791090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71500" y="792163"/>
            <a:ext cx="8001000" cy="5273675"/>
          </a:xfrm>
          <a:prstGeom prst="rect">
            <a:avLst/>
          </a:prstGeom>
          <a:solidFill>
            <a:srgbClr val="FFFF99"/>
          </a:soli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just"/>
            <a:r>
              <a:rPr lang="en-US" altLang="en-US" sz="2800" b="1" u="sng">
                <a:cs typeface="Times New Roman" panose="02020603050405020304" pitchFamily="18" charset="0"/>
              </a:rPr>
              <a:t>OUTPUT CHARACTERISTICS :</a:t>
            </a:r>
            <a:endParaRPr lang="en-US" altLang="en-US" sz="2800" u="sng">
              <a:cs typeface="Times New Roman" panose="02020603050405020304" pitchFamily="18" charset="0"/>
            </a:endParaRPr>
          </a:p>
          <a:p>
            <a:pPr algn="just" eaLnBrk="0" hangingPunct="0">
              <a:buFontTx/>
              <a:buBlip>
                <a:blip r:embed="rId2"/>
              </a:buBlip>
            </a:pPr>
            <a:r>
              <a:rPr lang="en-US" altLang="en-US" sz="2800">
                <a:cs typeface="Times New Roman" panose="02020603050405020304" pitchFamily="18" charset="0"/>
              </a:rPr>
              <a:t> The laser output is in the form of pulses with higher repetition rate</a:t>
            </a:r>
          </a:p>
          <a:p>
            <a:pPr algn="just" eaLnBrk="0" hangingPunct="0"/>
            <a:endParaRPr lang="en-US" altLang="en-US" sz="2800">
              <a:cs typeface="Times New Roman" panose="02020603050405020304" pitchFamily="18" charset="0"/>
            </a:endParaRPr>
          </a:p>
          <a:p>
            <a:pPr algn="just" eaLnBrk="0" hangingPunct="0">
              <a:buFontTx/>
              <a:buBlip>
                <a:blip r:embed="rId2"/>
              </a:buBlip>
            </a:pPr>
            <a:r>
              <a:rPr lang="en-US" altLang="en-US" sz="2800">
                <a:cs typeface="Times New Roman" panose="02020603050405020304" pitchFamily="18" charset="0"/>
              </a:rPr>
              <a:t> Xenon flash lamps are used for pulsed output.</a:t>
            </a:r>
          </a:p>
          <a:p>
            <a:pPr algn="just" eaLnBrk="0" hangingPunct="0"/>
            <a:endParaRPr lang="en-US" altLang="en-US" sz="2800">
              <a:cs typeface="Times New Roman" panose="02020603050405020304" pitchFamily="18" charset="0"/>
            </a:endParaRPr>
          </a:p>
          <a:p>
            <a:pPr algn="just" eaLnBrk="0" hangingPunct="0">
              <a:buFontTx/>
              <a:buBlip>
                <a:blip r:embed="rId2"/>
              </a:buBlip>
            </a:pPr>
            <a:r>
              <a:rPr lang="en-US" altLang="en-US" sz="2800">
                <a:cs typeface="Times New Roman" panose="02020603050405020304" pitchFamily="18" charset="0"/>
              </a:rPr>
              <a:t> Nd: YAG laser can be operated in CW mode also using tungsten-halide incandescent lamp for optical pumping.</a:t>
            </a:r>
          </a:p>
          <a:p>
            <a:pPr algn="just" eaLnBrk="0" hangingPunct="0"/>
            <a:endParaRPr lang="en-US" altLang="en-US" sz="2800">
              <a:cs typeface="Times New Roman" panose="02020603050405020304" pitchFamily="18" charset="0"/>
            </a:endParaRPr>
          </a:p>
          <a:p>
            <a:pPr algn="just" eaLnBrk="0" hangingPunct="0">
              <a:buFontTx/>
              <a:buBlip>
                <a:blip r:embed="rId2"/>
              </a:buBlip>
            </a:pPr>
            <a:r>
              <a:rPr lang="en-US" altLang="en-US" sz="2800">
                <a:cs typeface="Times New Roman" panose="02020603050405020304" pitchFamily="18" charset="0"/>
              </a:rPr>
              <a:t> Continuous output  powers of over 1KW are obtained.</a:t>
            </a:r>
            <a:r>
              <a:rPr lang="en-US" altLang="en-US" sz="2800"/>
              <a:t> </a:t>
            </a:r>
          </a:p>
        </p:txBody>
      </p:sp>
    </p:spTree>
    <p:extLst>
      <p:ext uri="{BB962C8B-B14F-4D97-AF65-F5344CB8AC3E}">
        <p14:creationId xmlns:p14="http://schemas.microsoft.com/office/powerpoint/2010/main" val="13056413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66700" y="544513"/>
            <a:ext cx="8610600" cy="5768975"/>
          </a:xfrm>
          <a:prstGeom prst="rect">
            <a:avLst/>
          </a:prstGeom>
          <a:solidFill>
            <a:srgbClr val="FF99CC"/>
          </a:soli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114264">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just"/>
            <a:r>
              <a:rPr lang="en-US" altLang="en-US" sz="2800" b="1" u="sng">
                <a:cs typeface="Times New Roman" panose="02020603050405020304" pitchFamily="18" charset="0"/>
              </a:rPr>
              <a:t>Note: Nd: Glass laser :</a:t>
            </a:r>
          </a:p>
          <a:p>
            <a:pPr algn="just" eaLnBrk="0" hangingPunct="0">
              <a:buFontTx/>
              <a:buBlip>
                <a:blip r:embed="rId2"/>
              </a:buBlip>
            </a:pPr>
            <a:r>
              <a:rPr lang="en-US" altLang="en-US" sz="2800">
                <a:cs typeface="Times New Roman" panose="02020603050405020304" pitchFamily="18" charset="0"/>
              </a:rPr>
              <a:t> Glass acts as an excellent host material for neodymium.</a:t>
            </a:r>
          </a:p>
          <a:p>
            <a:pPr algn="just" eaLnBrk="0" hangingPunct="0"/>
            <a:endParaRPr lang="en-US" altLang="en-US" sz="2800">
              <a:cs typeface="Times New Roman" panose="02020603050405020304" pitchFamily="18" charset="0"/>
            </a:endParaRPr>
          </a:p>
          <a:p>
            <a:pPr algn="just" eaLnBrk="0" hangingPunct="0">
              <a:buFontTx/>
              <a:buBlip>
                <a:blip r:embed="rId2"/>
              </a:buBlip>
            </a:pPr>
            <a:r>
              <a:rPr lang="en-US" altLang="en-US" sz="2800">
                <a:cs typeface="Times New Roman" panose="02020603050405020304" pitchFamily="18" charset="0"/>
              </a:rPr>
              <a:t>As in YAG, within the glass also local electric fields modify the Nd</a:t>
            </a:r>
            <a:r>
              <a:rPr lang="en-US" altLang="en-US" sz="2800" baseline="30000">
                <a:cs typeface="Times New Roman" panose="02020603050405020304" pitchFamily="18" charset="0"/>
              </a:rPr>
              <a:t>3+ </a:t>
            </a:r>
            <a:r>
              <a:rPr lang="en-US" altLang="en-US" sz="2800">
                <a:cs typeface="Times New Roman" panose="02020603050405020304" pitchFamily="18" charset="0"/>
              </a:rPr>
              <a:t>ion energy levels.</a:t>
            </a:r>
          </a:p>
          <a:p>
            <a:pPr algn="just" eaLnBrk="0" hangingPunct="0"/>
            <a:endParaRPr lang="en-US" altLang="en-US" sz="2800">
              <a:cs typeface="Times New Roman" panose="02020603050405020304" pitchFamily="18" charset="0"/>
            </a:endParaRPr>
          </a:p>
          <a:p>
            <a:pPr algn="just" eaLnBrk="0" hangingPunct="0">
              <a:buFontTx/>
              <a:buBlip>
                <a:blip r:embed="rId2"/>
              </a:buBlip>
            </a:pPr>
            <a:r>
              <a:rPr lang="en-US" altLang="en-US" sz="2800">
                <a:cs typeface="Times New Roman" panose="02020603050405020304" pitchFamily="18" charset="0"/>
              </a:rPr>
              <a:t>Since the line width is much broader in glass than in YAG for Nd</a:t>
            </a:r>
            <a:r>
              <a:rPr lang="en-US" altLang="en-US" sz="2800" baseline="30000">
                <a:cs typeface="Times New Roman" panose="02020603050405020304" pitchFamily="18" charset="0"/>
              </a:rPr>
              <a:t>3+</a:t>
            </a:r>
            <a:r>
              <a:rPr lang="en-US" altLang="en-US" sz="2800">
                <a:cs typeface="Times New Roman" panose="02020603050405020304" pitchFamily="18" charset="0"/>
              </a:rPr>
              <a:t> ions, the  threshold pump power required for laser action is higher.</a:t>
            </a:r>
          </a:p>
          <a:p>
            <a:pPr algn="just" eaLnBrk="0" hangingPunct="0"/>
            <a:endParaRPr lang="en-US" altLang="en-US" sz="2800">
              <a:cs typeface="Times New Roman" panose="02020603050405020304" pitchFamily="18" charset="0"/>
            </a:endParaRPr>
          </a:p>
          <a:p>
            <a:pPr algn="just" eaLnBrk="0" hangingPunct="0">
              <a:buFontTx/>
              <a:buBlip>
                <a:blip r:embed="rId2"/>
              </a:buBlip>
            </a:pPr>
            <a:r>
              <a:rPr lang="en-US" altLang="en-US" sz="2800">
                <a:cs typeface="Times New Roman" panose="02020603050405020304" pitchFamily="18" charset="0"/>
              </a:rPr>
              <a:t>Nd: Glass lasers are operated in the pulsed mode at wavelength 1.06 </a:t>
            </a:r>
            <a:r>
              <a:rPr lang="en-US" altLang="en-US" sz="2800">
                <a:cs typeface="Times New Roman" panose="02020603050405020304" pitchFamily="18" charset="0"/>
                <a:sym typeface="Symbol" panose="05050102010706020507" pitchFamily="18" charset="2"/>
              </a:rPr>
              <a:t></a:t>
            </a:r>
            <a:r>
              <a:rPr lang="en-US" altLang="en-US" sz="2800">
                <a:cs typeface="Times New Roman" panose="02020603050405020304" pitchFamily="18" charset="0"/>
              </a:rPr>
              <a:t>m</a:t>
            </a:r>
            <a:endParaRPr lang="en-US" altLang="en-US" sz="280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374629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19075" y="227013"/>
            <a:ext cx="7477125" cy="4344987"/>
            <a:chOff x="219075" y="227013"/>
            <a:chExt cx="7477125" cy="4344987"/>
          </a:xfrm>
        </p:grpSpPr>
        <p:sp>
          <p:nvSpPr>
            <p:cNvPr id="2" name="Rectangle 2"/>
            <p:cNvSpPr txBox="1">
              <a:spLocks noChangeArrowheads="1"/>
            </p:cNvSpPr>
            <p:nvPr/>
          </p:nvSpPr>
          <p:spPr>
            <a:xfrm>
              <a:off x="219075" y="227013"/>
              <a:ext cx="7477125"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latin typeface="Arial Black" pitchFamily="34" charset="0"/>
                </a:rPr>
                <a:t>Spontaneous Emission</a:t>
              </a:r>
              <a:endParaRPr lang="en-US" dirty="0">
                <a:latin typeface="Arial Black" pitchFamily="34" charset="0"/>
              </a:endParaRPr>
            </a:p>
          </p:txBody>
        </p:sp>
        <p:sp>
          <p:nvSpPr>
            <p:cNvPr id="3" name="Rectangle 4"/>
            <p:cNvSpPr>
              <a:spLocks noChangeArrowheads="1"/>
            </p:cNvSpPr>
            <p:nvPr/>
          </p:nvSpPr>
          <p:spPr bwMode="auto">
            <a:xfrm>
              <a:off x="1143000" y="2133600"/>
              <a:ext cx="3733800" cy="533400"/>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Rectangle 5"/>
            <p:cNvSpPr>
              <a:spLocks noChangeArrowheads="1"/>
            </p:cNvSpPr>
            <p:nvPr/>
          </p:nvSpPr>
          <p:spPr bwMode="auto">
            <a:xfrm>
              <a:off x="1143000" y="4038600"/>
              <a:ext cx="3733800" cy="533400"/>
            </a:xfrm>
            <a:prstGeom prst="rect">
              <a:avLst/>
            </a:prstGeom>
            <a:solidFill>
              <a:srgbClr val="FECAD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Oval 6"/>
            <p:cNvSpPr>
              <a:spLocks noChangeArrowheads="1"/>
            </p:cNvSpPr>
            <p:nvPr/>
          </p:nvSpPr>
          <p:spPr bwMode="auto">
            <a:xfrm>
              <a:off x="2819400" y="2209800"/>
              <a:ext cx="457200" cy="457200"/>
            </a:xfrm>
            <a:prstGeom prst="ellipse">
              <a:avLst/>
            </a:prstGeom>
            <a:solidFill>
              <a:srgbClr val="FFFFFF"/>
            </a:solidFill>
            <a:ln w="5715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7"/>
            <p:cNvSpPr>
              <a:spLocks noChangeShapeType="1"/>
            </p:cNvSpPr>
            <p:nvPr/>
          </p:nvSpPr>
          <p:spPr bwMode="auto">
            <a:xfrm flipV="1">
              <a:off x="3048000" y="2667000"/>
              <a:ext cx="0" cy="12954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Freeform 8"/>
            <p:cNvSpPr>
              <a:spLocks/>
            </p:cNvSpPr>
            <p:nvPr/>
          </p:nvSpPr>
          <p:spPr bwMode="auto">
            <a:xfrm>
              <a:off x="3657600" y="3124200"/>
              <a:ext cx="1371600" cy="571500"/>
            </a:xfrm>
            <a:custGeom>
              <a:avLst/>
              <a:gdLst>
                <a:gd name="T0" fmla="*/ 0 w 912"/>
                <a:gd name="T1" fmla="*/ 469900 h 360"/>
                <a:gd name="T2" fmla="*/ 144379 w 912"/>
                <a:gd name="T3" fmla="*/ 12700 h 360"/>
                <a:gd name="T4" fmla="*/ 360947 w 912"/>
                <a:gd name="T5" fmla="*/ 393700 h 360"/>
                <a:gd name="T6" fmla="*/ 505326 w 912"/>
                <a:gd name="T7" fmla="*/ 88900 h 360"/>
                <a:gd name="T8" fmla="*/ 649705 w 912"/>
                <a:gd name="T9" fmla="*/ 546100 h 360"/>
                <a:gd name="T10" fmla="*/ 794084 w 912"/>
                <a:gd name="T11" fmla="*/ 241300 h 360"/>
                <a:gd name="T12" fmla="*/ 1082842 w 912"/>
                <a:gd name="T13" fmla="*/ 393700 h 360"/>
                <a:gd name="T14" fmla="*/ 1371600 w 912"/>
                <a:gd name="T15" fmla="*/ 317500 h 3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12" h="360">
                  <a:moveTo>
                    <a:pt x="0" y="296"/>
                  </a:moveTo>
                  <a:cubicBezTo>
                    <a:pt x="28" y="156"/>
                    <a:pt x="56" y="16"/>
                    <a:pt x="96" y="8"/>
                  </a:cubicBezTo>
                  <a:cubicBezTo>
                    <a:pt x="136" y="0"/>
                    <a:pt x="200" y="240"/>
                    <a:pt x="240" y="248"/>
                  </a:cubicBezTo>
                  <a:cubicBezTo>
                    <a:pt x="280" y="256"/>
                    <a:pt x="304" y="40"/>
                    <a:pt x="336" y="56"/>
                  </a:cubicBezTo>
                  <a:cubicBezTo>
                    <a:pt x="368" y="72"/>
                    <a:pt x="400" y="328"/>
                    <a:pt x="432" y="344"/>
                  </a:cubicBezTo>
                  <a:cubicBezTo>
                    <a:pt x="464" y="360"/>
                    <a:pt x="480" y="168"/>
                    <a:pt x="528" y="152"/>
                  </a:cubicBezTo>
                  <a:cubicBezTo>
                    <a:pt x="576" y="136"/>
                    <a:pt x="656" y="240"/>
                    <a:pt x="720" y="248"/>
                  </a:cubicBezTo>
                  <a:cubicBezTo>
                    <a:pt x="784" y="256"/>
                    <a:pt x="848" y="228"/>
                    <a:pt x="912" y="200"/>
                  </a:cubicBezTo>
                </a:path>
              </a:pathLst>
            </a:custGeom>
            <a:noFill/>
            <a:ln w="9525">
              <a:solidFill>
                <a:schemeClr val="tx1"/>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9" name="Picture 22" descr="lase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525" y="2420938"/>
            <a:ext cx="3184525" cy="207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04058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792162"/>
            <a:ext cx="8839200" cy="5273675"/>
          </a:xfrm>
          <a:prstGeom prst="rect">
            <a:avLst/>
          </a:prstGeom>
          <a:solidFill>
            <a:srgbClr val="FFFF00"/>
          </a:soli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just"/>
            <a:r>
              <a:rPr lang="en-US" altLang="en-US" sz="2800" b="1" u="sng">
                <a:cs typeface="Times New Roman" panose="02020603050405020304" pitchFamily="18" charset="0"/>
              </a:rPr>
              <a:t>Nd:YAG/ Nd: Glass laser applications :</a:t>
            </a:r>
            <a:endParaRPr lang="en-US" altLang="en-US" sz="2800" u="sng">
              <a:cs typeface="Times New Roman" panose="02020603050405020304" pitchFamily="18" charset="0"/>
            </a:endParaRPr>
          </a:p>
          <a:p>
            <a:pPr algn="just" eaLnBrk="0" hangingPunct="0">
              <a:buFontTx/>
              <a:buBlip>
                <a:blip r:embed="rId2"/>
              </a:buBlip>
            </a:pPr>
            <a:r>
              <a:rPr lang="en-US" altLang="en-US" sz="2800">
                <a:cs typeface="Times New Roman" panose="02020603050405020304" pitchFamily="18" charset="0"/>
              </a:rPr>
              <a:t>These lasers are used in many scientific applications which involve generation of other wavelengths of light.</a:t>
            </a:r>
          </a:p>
          <a:p>
            <a:pPr algn="just" eaLnBrk="0" hangingPunct="0"/>
            <a:endParaRPr lang="en-US" altLang="en-US" sz="2800">
              <a:cs typeface="Times New Roman" panose="02020603050405020304" pitchFamily="18" charset="0"/>
            </a:endParaRPr>
          </a:p>
          <a:p>
            <a:pPr algn="just" eaLnBrk="0" hangingPunct="0">
              <a:buFontTx/>
              <a:buBlip>
                <a:blip r:embed="rId2"/>
              </a:buBlip>
            </a:pPr>
            <a:r>
              <a:rPr lang="en-US" altLang="en-US" sz="2800">
                <a:cs typeface="Times New Roman" panose="02020603050405020304" pitchFamily="18" charset="0"/>
              </a:rPr>
              <a:t>The important industrial uses of YAG and glass lasers have been in materials processing such as welding, cutting, drilling.</a:t>
            </a:r>
          </a:p>
          <a:p>
            <a:pPr algn="just" eaLnBrk="0" hangingPunct="0"/>
            <a:endParaRPr lang="en-US" altLang="en-US" sz="2800">
              <a:cs typeface="Times New Roman" panose="02020603050405020304" pitchFamily="18" charset="0"/>
            </a:endParaRPr>
          </a:p>
          <a:p>
            <a:pPr algn="just" eaLnBrk="0" hangingPunct="0">
              <a:buFontTx/>
              <a:buBlip>
                <a:blip r:embed="rId2"/>
              </a:buBlip>
            </a:pPr>
            <a:r>
              <a:rPr lang="en-US" altLang="en-US" sz="2800">
                <a:cs typeface="Times New Roman" panose="02020603050405020304" pitchFamily="18" charset="0"/>
              </a:rPr>
              <a:t>Since 1.06 </a:t>
            </a:r>
            <a:r>
              <a:rPr lang="en-US" altLang="en-US" sz="2800">
                <a:cs typeface="Times New Roman" panose="02020603050405020304" pitchFamily="18" charset="0"/>
                <a:sym typeface="Symbol" panose="05050102010706020507" pitchFamily="18" charset="2"/>
              </a:rPr>
              <a:t></a:t>
            </a:r>
            <a:r>
              <a:rPr lang="en-US" altLang="en-US" sz="2800">
                <a:cs typeface="Times New Roman" panose="02020603050405020304" pitchFamily="18" charset="0"/>
              </a:rPr>
              <a:t>m wavelength radiation passes through optical fibre without absorption, fibre optic endoscopes with YAG lasers are used to treat gastrointestinal bleeding</a:t>
            </a:r>
            <a:r>
              <a:rPr lang="en-US" altLang="en-US" sz="2600">
                <a:cs typeface="Times New Roman" panose="02020603050405020304" pitchFamily="18" charset="0"/>
              </a:rPr>
              <a:t>. </a:t>
            </a:r>
            <a:endParaRPr lang="en-US" altLang="en-US" sz="280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34822770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19100" y="2072481"/>
            <a:ext cx="8305800" cy="2713038"/>
          </a:xfrm>
          <a:prstGeom prst="rect">
            <a:avLst/>
          </a:prstGeom>
          <a:solidFill>
            <a:srgbClr val="FFFF99"/>
          </a:soli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spcBef>
                <a:spcPct val="50000"/>
              </a:spcBef>
            </a:pPr>
            <a:r>
              <a:rPr lang="en-US" altLang="en-US" sz="2800" i="1">
                <a:cs typeface="Times New Roman" panose="02020603050405020304" pitchFamily="18" charset="0"/>
                <a:sym typeface="Symbol" panose="05050102010706020507" pitchFamily="18" charset="2"/>
              </a:rPr>
              <a:t>Contd.</a:t>
            </a:r>
          </a:p>
          <a:p>
            <a:pPr eaLnBrk="0" hangingPunct="0">
              <a:spcBef>
                <a:spcPct val="50000"/>
              </a:spcBef>
              <a:buFontTx/>
              <a:buChar char="•"/>
            </a:pPr>
            <a:r>
              <a:rPr lang="en-US" altLang="en-US" sz="2800">
                <a:cs typeface="Times New Roman" panose="02020603050405020304" pitchFamily="18" charset="0"/>
                <a:sym typeface="Symbol" panose="05050102010706020507" pitchFamily="18" charset="2"/>
              </a:rPr>
              <a:t>YAG beams penetrate the lens of the eye to perform intracular procedures.</a:t>
            </a:r>
          </a:p>
          <a:p>
            <a:pPr eaLnBrk="0" hangingPunct="0">
              <a:spcBef>
                <a:spcPct val="50000"/>
              </a:spcBef>
              <a:buFontTx/>
              <a:buChar char="•"/>
            </a:pPr>
            <a:r>
              <a:rPr lang="en-US" altLang="en-US" sz="2800">
                <a:cs typeface="Times New Roman" panose="02020603050405020304" pitchFamily="18" charset="0"/>
                <a:sym typeface="Symbol" panose="05050102010706020507" pitchFamily="18" charset="2"/>
              </a:rPr>
              <a:t>YAG lasers are used in military as range finders and target  designators.</a:t>
            </a:r>
          </a:p>
        </p:txBody>
      </p:sp>
    </p:spTree>
    <p:extLst>
      <p:ext uri="{BB962C8B-B14F-4D97-AF65-F5344CB8AC3E}">
        <p14:creationId xmlns:p14="http://schemas.microsoft.com/office/powerpoint/2010/main" val="22776897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874455"/>
            <a:ext cx="4572000" cy="5109091"/>
          </a:xfrm>
          <a:prstGeom prst="rect">
            <a:avLst/>
          </a:prstGeom>
        </p:spPr>
        <p:txBody>
          <a:bodyPr>
            <a:spAutoFit/>
          </a:bodyPr>
          <a:lstStyle/>
          <a:p>
            <a:r>
              <a:rPr lang="en-US" dirty="0"/>
              <a:t>Calculate the wavelength of emission from </a:t>
            </a:r>
            <a:r>
              <a:rPr lang="en-US" dirty="0" err="1"/>
              <a:t>GaAs</a:t>
            </a:r>
            <a:r>
              <a:rPr lang="en-US" dirty="0"/>
              <a:t> semiconductor laser whose band gap energy is 1.44 </a:t>
            </a:r>
            <a:r>
              <a:rPr lang="en-US" dirty="0" err="1"/>
              <a:t>ev</a:t>
            </a:r>
            <a:r>
              <a:rPr lang="en-US" dirty="0"/>
              <a:t> (plank’s constant is 6.625 x 10</a:t>
            </a:r>
            <a:r>
              <a:rPr lang="en-US" baseline="30000" dirty="0"/>
              <a:t>-34</a:t>
            </a:r>
            <a:r>
              <a:rPr lang="en-US" dirty="0"/>
              <a:t> </a:t>
            </a:r>
            <a:r>
              <a:rPr lang="en-US" dirty="0" err="1"/>
              <a:t>Js</a:t>
            </a:r>
            <a:r>
              <a:rPr lang="en-US" dirty="0"/>
              <a:t> and charge of an electron is 1.6 x 10</a:t>
            </a:r>
            <a:r>
              <a:rPr lang="en-US" baseline="30000" dirty="0"/>
              <a:t>-19</a:t>
            </a:r>
            <a:r>
              <a:rPr lang="en-US" dirty="0"/>
              <a:t> C.</a:t>
            </a:r>
            <a:br>
              <a:rPr lang="en-US" dirty="0"/>
            </a:br>
            <a:r>
              <a:rPr lang="en-US" dirty="0"/>
              <a:t>Given data : Band gap energy </a:t>
            </a:r>
            <a:r>
              <a:rPr lang="en-US" dirty="0" err="1"/>
              <a:t>Eg</a:t>
            </a:r>
            <a:r>
              <a:rPr lang="en-US" dirty="0"/>
              <a:t> = 1.44 </a:t>
            </a:r>
            <a:r>
              <a:rPr lang="en-US" dirty="0" err="1"/>
              <a:t>ev</a:t>
            </a:r>
            <a:r>
              <a:rPr lang="en-US" dirty="0"/>
              <a:t> (or) 1.44 x 1.6 x 10</a:t>
            </a:r>
            <a:r>
              <a:rPr lang="en-US" baseline="30000" dirty="0"/>
              <a:t>-19</a:t>
            </a:r>
            <a:r>
              <a:rPr lang="en-US" dirty="0"/>
              <a:t> Joules.</a:t>
            </a:r>
            <a:br>
              <a:rPr lang="en-US" dirty="0"/>
            </a:br>
            <a:r>
              <a:rPr lang="en-US" b="1" dirty="0"/>
              <a:t>Solution : </a:t>
            </a:r>
            <a:br>
              <a:rPr lang="en-US" b="1" dirty="0"/>
            </a:br>
            <a:r>
              <a:rPr lang="en-US" dirty="0"/>
              <a:t>We know Band gap energy (</a:t>
            </a:r>
            <a:r>
              <a:rPr lang="en-US" dirty="0" err="1"/>
              <a:t>Eg</a:t>
            </a:r>
            <a:r>
              <a:rPr lang="en-US" dirty="0"/>
              <a:t>) =  </a:t>
            </a:r>
            <a:r>
              <a:rPr lang="en-US" dirty="0">
                <a:cs typeface="Arial" pitchFamily="34" charset="0"/>
              </a:rPr>
              <a:t>h</a:t>
            </a:r>
            <a:r>
              <a:rPr lang="en-US" dirty="0">
                <a:cs typeface="Arial" pitchFamily="34" charset="0"/>
                <a:sym typeface="Symbol" pitchFamily="18" charset="2"/>
              </a:rPr>
              <a:t> (or) </a:t>
            </a:r>
            <a:r>
              <a:rPr lang="en-US" dirty="0" err="1">
                <a:cs typeface="Arial" pitchFamily="34" charset="0"/>
                <a:sym typeface="Symbol" pitchFamily="18" charset="2"/>
              </a:rPr>
              <a:t>hc</a:t>
            </a:r>
            <a:r>
              <a:rPr lang="en-US" dirty="0">
                <a:cs typeface="Arial" pitchFamily="34" charset="0"/>
                <a:sym typeface="Symbol" pitchFamily="18" charset="2"/>
              </a:rPr>
              <a:t>/ </a:t>
            </a:r>
            <a:br>
              <a:rPr lang="en-US" dirty="0">
                <a:cs typeface="Arial" pitchFamily="34" charset="0"/>
                <a:sym typeface="Symbol" pitchFamily="18" charset="2"/>
              </a:rPr>
            </a:br>
            <a:r>
              <a:rPr lang="en-US" dirty="0">
                <a:cs typeface="Arial" pitchFamily="34" charset="0"/>
                <a:sym typeface="Symbol" pitchFamily="18" charset="2"/>
              </a:rPr>
              <a:t>we can write   = </a:t>
            </a:r>
            <a:r>
              <a:rPr lang="en-US" dirty="0" err="1">
                <a:cs typeface="Arial" pitchFamily="34" charset="0"/>
                <a:sym typeface="Symbol" pitchFamily="18" charset="2"/>
              </a:rPr>
              <a:t>hc</a:t>
            </a:r>
            <a:r>
              <a:rPr lang="en-US" dirty="0">
                <a:cs typeface="Arial" pitchFamily="34" charset="0"/>
                <a:sym typeface="Symbol" pitchFamily="18" charset="2"/>
              </a:rPr>
              <a:t>/</a:t>
            </a:r>
            <a:r>
              <a:rPr lang="en-US" dirty="0" err="1">
                <a:cs typeface="Arial" pitchFamily="34" charset="0"/>
                <a:sym typeface="Symbol" pitchFamily="18" charset="2"/>
              </a:rPr>
              <a:t>E</a:t>
            </a:r>
            <a:r>
              <a:rPr lang="en-US" baseline="-25000" dirty="0" err="1">
                <a:cs typeface="Arial" pitchFamily="34" charset="0"/>
                <a:sym typeface="Symbol" pitchFamily="18" charset="2"/>
              </a:rPr>
              <a:t>g</a:t>
            </a:r>
            <a:r>
              <a:rPr lang="en-US" baseline="-25000" dirty="0">
                <a:cs typeface="Arial" pitchFamily="34" charset="0"/>
                <a:sym typeface="Symbol" pitchFamily="18" charset="2"/>
              </a:rPr>
              <a:t/>
            </a:r>
            <a:br>
              <a:rPr lang="en-US" baseline="-25000" dirty="0">
                <a:cs typeface="Arial" pitchFamily="34" charset="0"/>
                <a:sym typeface="Symbol" pitchFamily="18" charset="2"/>
              </a:rPr>
            </a:br>
            <a:r>
              <a:rPr lang="en-US" sz="2000" baseline="-25000" dirty="0">
                <a:cs typeface="Arial" pitchFamily="34" charset="0"/>
                <a:sym typeface="Symbol" pitchFamily="18" charset="2"/>
              </a:rPr>
              <a:t> </a:t>
            </a:r>
            <a:r>
              <a:rPr lang="en-US" sz="2400" dirty="0">
                <a:cs typeface="Arial" pitchFamily="34" charset="0"/>
                <a:sym typeface="Symbol" pitchFamily="18" charset="2"/>
              </a:rPr>
              <a:t></a:t>
            </a:r>
            <a:r>
              <a:rPr lang="en-US" sz="2400" baseline="-25000" dirty="0">
                <a:cs typeface="Arial" pitchFamily="34" charset="0"/>
                <a:sym typeface="Symbol" pitchFamily="18" charset="2"/>
              </a:rPr>
              <a:t>  = 6.625 x 10</a:t>
            </a:r>
            <a:r>
              <a:rPr lang="en-US" sz="2400" baseline="30000" dirty="0">
                <a:cs typeface="Arial" pitchFamily="34" charset="0"/>
                <a:sym typeface="Symbol" pitchFamily="18" charset="2"/>
              </a:rPr>
              <a:t>-34</a:t>
            </a:r>
            <a:r>
              <a:rPr lang="en-US" sz="2400" baseline="-25000" dirty="0">
                <a:cs typeface="Arial" pitchFamily="34" charset="0"/>
                <a:sym typeface="Symbol" pitchFamily="18" charset="2"/>
              </a:rPr>
              <a:t> x 3 x 10</a:t>
            </a:r>
            <a:r>
              <a:rPr lang="en-US" sz="2400" baseline="30000" dirty="0">
                <a:cs typeface="Arial" pitchFamily="34" charset="0"/>
                <a:sym typeface="Symbol" pitchFamily="18" charset="2"/>
              </a:rPr>
              <a:t>8</a:t>
            </a:r>
            <a:r>
              <a:rPr lang="en-US" sz="2400" baseline="-25000" dirty="0">
                <a:cs typeface="Arial" pitchFamily="34" charset="0"/>
                <a:sym typeface="Symbol" pitchFamily="18" charset="2"/>
              </a:rPr>
              <a:t>) / (1.44 x 1.6 x 10</a:t>
            </a:r>
            <a:r>
              <a:rPr lang="en-US" sz="2400" baseline="30000" dirty="0">
                <a:cs typeface="Arial" pitchFamily="34" charset="0"/>
                <a:sym typeface="Symbol" pitchFamily="18" charset="2"/>
              </a:rPr>
              <a:t>-19</a:t>
            </a:r>
            <a:r>
              <a:rPr lang="en-US" sz="2400" baseline="-25000" dirty="0">
                <a:cs typeface="Arial" pitchFamily="34" charset="0"/>
                <a:sym typeface="Symbol" pitchFamily="18" charset="2"/>
              </a:rPr>
              <a:t>)</a:t>
            </a:r>
            <a:br>
              <a:rPr lang="en-US" sz="2400" baseline="-25000" dirty="0">
                <a:cs typeface="Arial" pitchFamily="34" charset="0"/>
                <a:sym typeface="Symbol" pitchFamily="18" charset="2"/>
              </a:rPr>
            </a:br>
            <a:r>
              <a:rPr lang="en-US" sz="2400" baseline="-25000" dirty="0">
                <a:cs typeface="Arial" pitchFamily="34" charset="0"/>
                <a:sym typeface="Symbol" pitchFamily="18" charset="2"/>
              </a:rPr>
              <a:t/>
            </a:r>
            <a:br>
              <a:rPr lang="en-US" sz="2400" baseline="-25000" dirty="0">
                <a:cs typeface="Arial" pitchFamily="34" charset="0"/>
                <a:sym typeface="Symbol" pitchFamily="18" charset="2"/>
              </a:rPr>
            </a:br>
            <a:r>
              <a:rPr lang="en-US" sz="2400" baseline="-25000" dirty="0">
                <a:cs typeface="Arial" pitchFamily="34" charset="0"/>
                <a:sym typeface="Symbol" pitchFamily="18" charset="2"/>
              </a:rPr>
              <a:t>= 8.6263 x 10</a:t>
            </a:r>
            <a:r>
              <a:rPr lang="en-US" sz="2400" baseline="30000" dirty="0">
                <a:cs typeface="Arial" pitchFamily="34" charset="0"/>
                <a:sym typeface="Symbol" pitchFamily="18" charset="2"/>
              </a:rPr>
              <a:t>-7</a:t>
            </a:r>
            <a:r>
              <a:rPr lang="en-US" sz="2400" baseline="-25000" dirty="0">
                <a:cs typeface="Arial" pitchFamily="34" charset="0"/>
                <a:sym typeface="Symbol" pitchFamily="18" charset="2"/>
              </a:rPr>
              <a:t> m</a:t>
            </a:r>
            <a:br>
              <a:rPr lang="en-US" sz="2400" baseline="-25000" dirty="0">
                <a:cs typeface="Arial" pitchFamily="34" charset="0"/>
                <a:sym typeface="Symbol" pitchFamily="18" charset="2"/>
              </a:rPr>
            </a:br>
            <a:r>
              <a:rPr lang="en-US" sz="2400" baseline="-25000" dirty="0">
                <a:cs typeface="Arial" pitchFamily="34" charset="0"/>
                <a:sym typeface="Symbol" pitchFamily="18" charset="2"/>
              </a:rPr>
              <a:t/>
            </a:r>
            <a:br>
              <a:rPr lang="en-US" sz="2400" baseline="-25000" dirty="0">
                <a:cs typeface="Arial" pitchFamily="34" charset="0"/>
                <a:sym typeface="Symbol" pitchFamily="18" charset="2"/>
              </a:rPr>
            </a:br>
            <a:r>
              <a:rPr lang="en-US" sz="2400" baseline="-25000" dirty="0">
                <a:cs typeface="Arial" pitchFamily="34" charset="0"/>
                <a:sym typeface="Symbol" pitchFamily="18" charset="2"/>
              </a:rPr>
              <a:t>  = 8626.3 x 10</a:t>
            </a:r>
            <a:r>
              <a:rPr lang="en-US" sz="2400" baseline="30000" dirty="0">
                <a:cs typeface="Arial" pitchFamily="34" charset="0"/>
                <a:sym typeface="Symbol" pitchFamily="18" charset="2"/>
              </a:rPr>
              <a:t>-10</a:t>
            </a:r>
            <a:r>
              <a:rPr lang="en-US" sz="2400" baseline="-25000" dirty="0">
                <a:cs typeface="Arial" pitchFamily="34" charset="0"/>
                <a:sym typeface="Symbol" pitchFamily="18" charset="2"/>
              </a:rPr>
              <a:t> m</a:t>
            </a:r>
            <a:br>
              <a:rPr lang="en-US" sz="2400" baseline="-25000" dirty="0">
                <a:cs typeface="Arial" pitchFamily="34" charset="0"/>
                <a:sym typeface="Symbol" pitchFamily="18" charset="2"/>
              </a:rPr>
            </a:br>
            <a:r>
              <a:rPr lang="en-US" sz="2400" baseline="-25000" dirty="0">
                <a:cs typeface="Arial" pitchFamily="34" charset="0"/>
                <a:sym typeface="Symbol" pitchFamily="18" charset="2"/>
              </a:rPr>
              <a:t/>
            </a:r>
            <a:br>
              <a:rPr lang="en-US" sz="2400" baseline="-25000" dirty="0">
                <a:cs typeface="Arial" pitchFamily="34" charset="0"/>
                <a:sym typeface="Symbol" pitchFamily="18" charset="2"/>
              </a:rPr>
            </a:br>
            <a:r>
              <a:rPr lang="en-US" sz="2400" baseline="-25000" dirty="0">
                <a:cs typeface="Arial" pitchFamily="34" charset="0"/>
                <a:sym typeface="Symbol" pitchFamily="18" charset="2"/>
              </a:rPr>
              <a:t> wave length of </a:t>
            </a:r>
            <a:r>
              <a:rPr lang="en-US" sz="2400" baseline="-25000" dirty="0" err="1">
                <a:cs typeface="Arial" pitchFamily="34" charset="0"/>
                <a:sym typeface="Symbol" pitchFamily="18" charset="2"/>
              </a:rPr>
              <a:t>GaAs</a:t>
            </a:r>
            <a:r>
              <a:rPr lang="en-US" sz="2400" baseline="-25000" dirty="0">
                <a:cs typeface="Arial" pitchFamily="34" charset="0"/>
                <a:sym typeface="Symbol" pitchFamily="18" charset="2"/>
              </a:rPr>
              <a:t> laser = 8626.3 </a:t>
            </a:r>
            <a:r>
              <a:rPr lang="en-US" sz="2400" baseline="-25000" dirty="0" err="1">
                <a:cs typeface="Arial" pitchFamily="34" charset="0"/>
                <a:sym typeface="Symbol" pitchFamily="18" charset="2"/>
              </a:rPr>
              <a:t>A</a:t>
            </a:r>
            <a:r>
              <a:rPr lang="en-US" sz="2400" baseline="30000" dirty="0" err="1">
                <a:cs typeface="Arial" pitchFamily="34" charset="0"/>
                <a:sym typeface="Symbol" pitchFamily="18" charset="2"/>
              </a:rPr>
              <a:t>o</a:t>
            </a:r>
            <a:r>
              <a:rPr lang="en-US" sz="2400" dirty="0">
                <a:cs typeface="Arial" pitchFamily="34" charset="0"/>
                <a:sym typeface="Symbol" pitchFamily="18" charset="2"/>
              </a:rPr>
              <a:t/>
            </a:r>
            <a:br>
              <a:rPr lang="en-US" sz="2400" dirty="0">
                <a:cs typeface="Arial" pitchFamily="34" charset="0"/>
                <a:sym typeface="Symbol" pitchFamily="18" charset="2"/>
              </a:rPr>
            </a:br>
            <a:endParaRPr lang="en-US" dirty="0"/>
          </a:p>
        </p:txBody>
      </p:sp>
    </p:spTree>
    <p:extLst>
      <p:ext uri="{BB962C8B-B14F-4D97-AF65-F5344CB8AC3E}">
        <p14:creationId xmlns:p14="http://schemas.microsoft.com/office/powerpoint/2010/main" val="16322563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447800"/>
            <a:ext cx="8610600"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solidFill>
                  <a:srgbClr val="7030A0"/>
                </a:solidFill>
                <a:latin typeface="Times New Roman" panose="02020603050405020304" pitchFamily="18" charset="0"/>
                <a:cs typeface="Times New Roman" panose="02020603050405020304" pitchFamily="18" charset="0"/>
              </a:rPr>
              <a:t>The carbon dioxide laser is a four level molecular laser and operates at 10.6 </a:t>
            </a:r>
            <a:r>
              <a:rPr lang="el-GR" dirty="0" smtClean="0">
                <a:solidFill>
                  <a:srgbClr val="7030A0"/>
                </a:solidFill>
                <a:latin typeface="Times New Roman" panose="02020603050405020304" pitchFamily="18" charset="0"/>
                <a:cs typeface="Times New Roman" panose="02020603050405020304" pitchFamily="18" charset="0"/>
              </a:rPr>
              <a:t>μ</a:t>
            </a:r>
            <a:r>
              <a:rPr lang="en-US" dirty="0" smtClean="0">
                <a:solidFill>
                  <a:srgbClr val="7030A0"/>
                </a:solidFill>
                <a:latin typeface="Times New Roman" panose="02020603050405020304" pitchFamily="18" charset="0"/>
                <a:cs typeface="Times New Roman" panose="02020603050405020304" pitchFamily="18" charset="0"/>
              </a:rPr>
              <a:t>m in far IR region</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dirty="0" smtClean="0">
                <a:solidFill>
                  <a:schemeClr val="accent2">
                    <a:lumMod val="75000"/>
                  </a:schemeClr>
                </a:solidFill>
                <a:latin typeface="Times New Roman" panose="02020603050405020304" pitchFamily="18" charset="0"/>
                <a:cs typeface="Times New Roman" panose="02020603050405020304" pitchFamily="18" charset="0"/>
              </a:rPr>
              <a:t>The tube is filled with a mixture of </a:t>
            </a:r>
            <a:r>
              <a:rPr lang="en-US" dirty="0" smtClean="0">
                <a:solidFill>
                  <a:srgbClr val="00B0F0"/>
                </a:solidFill>
                <a:latin typeface="Times New Roman" panose="02020603050405020304" pitchFamily="18" charset="0"/>
                <a:cs typeface="Times New Roman" panose="02020603050405020304" pitchFamily="18" charset="0"/>
              </a:rPr>
              <a:t>carbon dioxide, nitrogen and helium</a:t>
            </a:r>
            <a:r>
              <a:rPr lang="en-US" dirty="0" smtClean="0">
                <a:solidFill>
                  <a:schemeClr val="accent2">
                    <a:lumMod val="75000"/>
                  </a:schemeClr>
                </a:solidFill>
                <a:latin typeface="Times New Roman" panose="02020603050405020304" pitchFamily="18" charset="0"/>
                <a:cs typeface="Times New Roman" panose="02020603050405020304" pitchFamily="18" charset="0"/>
              </a:rPr>
              <a:t> in 1:4:5 proportions which constitute a lasing medium.</a:t>
            </a:r>
          </a:p>
          <a:p>
            <a:pPr marL="285750" indent="-285750">
              <a:buFont typeface="Wingdings" panose="05000000000000000000" pitchFamily="2" charset="2"/>
              <a:buChar char="§"/>
            </a:pPr>
            <a:r>
              <a:rPr lang="en-US" dirty="0" smtClean="0">
                <a:solidFill>
                  <a:schemeClr val="accent2">
                    <a:lumMod val="75000"/>
                  </a:schemeClr>
                </a:solidFill>
                <a:latin typeface="Times New Roman" panose="02020603050405020304" pitchFamily="18" charset="0"/>
                <a:cs typeface="Times New Roman" panose="02020603050405020304" pitchFamily="18" charset="0"/>
              </a:rPr>
              <a:t>The active center are CO</a:t>
            </a:r>
            <a:r>
              <a:rPr lang="en-US" baseline="-25000" dirty="0" smtClean="0">
                <a:solidFill>
                  <a:schemeClr val="accent2">
                    <a:lumMod val="75000"/>
                  </a:schemeClr>
                </a:solidFill>
                <a:latin typeface="Times New Roman" panose="02020603050405020304" pitchFamily="18" charset="0"/>
                <a:cs typeface="Times New Roman" panose="02020603050405020304" pitchFamily="18" charset="0"/>
              </a:rPr>
              <a:t>2</a:t>
            </a:r>
            <a:r>
              <a:rPr lang="en-US" dirty="0" smtClean="0">
                <a:solidFill>
                  <a:schemeClr val="accent2">
                    <a:lumMod val="75000"/>
                  </a:schemeClr>
                </a:solidFill>
                <a:latin typeface="Times New Roman" panose="02020603050405020304" pitchFamily="18" charset="0"/>
                <a:cs typeface="Times New Roman" panose="02020603050405020304" pitchFamily="18" charset="0"/>
              </a:rPr>
              <a:t> molecules lasing on the </a:t>
            </a:r>
            <a:r>
              <a:rPr lang="en-US" dirty="0" err="1" smtClean="0">
                <a:solidFill>
                  <a:schemeClr val="accent2">
                    <a:lumMod val="75000"/>
                  </a:schemeClr>
                </a:solidFill>
                <a:latin typeface="Times New Roman" panose="02020603050405020304" pitchFamily="18" charset="0"/>
                <a:cs typeface="Times New Roman" panose="02020603050405020304" pitchFamily="18" charset="0"/>
              </a:rPr>
              <a:t>trnsitions</a:t>
            </a:r>
            <a:r>
              <a:rPr lang="en-US" dirty="0" smtClean="0">
                <a:solidFill>
                  <a:schemeClr val="accent2">
                    <a:lumMod val="75000"/>
                  </a:schemeClr>
                </a:solidFill>
                <a:latin typeface="Times New Roman" panose="02020603050405020304" pitchFamily="18" charset="0"/>
                <a:cs typeface="Times New Roman" panose="02020603050405020304" pitchFamily="18" charset="0"/>
              </a:rPr>
              <a:t> between the vibrational levels of the electronic ground state. </a:t>
            </a:r>
          </a:p>
          <a:p>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3209503" y="304800"/>
            <a:ext cx="1883850" cy="584775"/>
          </a:xfrm>
          <a:prstGeom prst="rect">
            <a:avLst/>
          </a:prstGeom>
        </p:spPr>
        <p:txBody>
          <a:bodyPr wrap="none">
            <a:spAutoFit/>
          </a:bodyPr>
          <a:lstStyle/>
          <a:p>
            <a:pPr algn="ctr"/>
            <a:r>
              <a:rPr lang="en-US" sz="3200" b="1" dirty="0">
                <a:latin typeface="Times New Roman" panose="02020603050405020304" pitchFamily="18" charset="0"/>
                <a:cs typeface="Times New Roman" panose="02020603050405020304" pitchFamily="18" charset="0"/>
              </a:rPr>
              <a:t>CO</a:t>
            </a:r>
            <a:r>
              <a:rPr lang="en-US" sz="3200" b="1" baseline="-25000" dirty="0">
                <a:latin typeface="Times New Roman" panose="02020603050405020304" pitchFamily="18" charset="0"/>
                <a:cs typeface="Times New Roman" panose="02020603050405020304" pitchFamily="18" charset="0"/>
              </a:rPr>
              <a:t>2</a:t>
            </a:r>
            <a:r>
              <a:rPr lang="en-US" sz="3200" b="1" dirty="0">
                <a:latin typeface="Times New Roman" panose="02020603050405020304" pitchFamily="18" charset="0"/>
                <a:cs typeface="Times New Roman" panose="02020603050405020304" pitchFamily="18" charset="0"/>
              </a:rPr>
              <a:t> laser</a:t>
            </a:r>
          </a:p>
        </p:txBody>
      </p:sp>
      <p:sp>
        <p:nvSpPr>
          <p:cNvPr id="4" name="Rectangle 3"/>
          <p:cNvSpPr/>
          <p:nvPr/>
        </p:nvSpPr>
        <p:spPr>
          <a:xfrm>
            <a:off x="304800" y="1019183"/>
            <a:ext cx="1989647" cy="461665"/>
          </a:xfrm>
          <a:prstGeom prst="rect">
            <a:avLst/>
          </a:prstGeom>
        </p:spPr>
        <p:txBody>
          <a:bodyPr wrap="none">
            <a:spAutoFit/>
          </a:bodyPr>
          <a:lstStyle/>
          <a:p>
            <a:pPr algn="ctr"/>
            <a:r>
              <a:rPr lang="en-US" sz="2400" b="1" dirty="0" smtClean="0">
                <a:latin typeface="Times New Roman" panose="02020603050405020304" pitchFamily="18" charset="0"/>
                <a:cs typeface="Times New Roman" panose="02020603050405020304" pitchFamily="18" charset="0"/>
              </a:rPr>
              <a:t>Construction </a:t>
            </a:r>
            <a:endParaRPr lang="en-US" sz="2400" b="1" dirty="0">
              <a:latin typeface="Times New Roman" panose="02020603050405020304" pitchFamily="18" charset="0"/>
              <a:cs typeface="Times New Roman" panose="02020603050405020304" pitchFamily="18" charset="0"/>
            </a:endParaRPr>
          </a:p>
        </p:txBody>
      </p:sp>
      <p:sp>
        <p:nvSpPr>
          <p:cNvPr id="5" name="Rectangle 4"/>
          <p:cNvSpPr/>
          <p:nvPr/>
        </p:nvSpPr>
        <p:spPr>
          <a:xfrm>
            <a:off x="304800" y="3375629"/>
            <a:ext cx="1347485" cy="461665"/>
          </a:xfrm>
          <a:prstGeom prst="rect">
            <a:avLst/>
          </a:prstGeom>
        </p:spPr>
        <p:txBody>
          <a:bodyPr wrap="none">
            <a:spAutoFit/>
          </a:bodyPr>
          <a:lstStyle/>
          <a:p>
            <a:pPr algn="ctr"/>
            <a:r>
              <a:rPr lang="en-US" sz="2400" b="1" dirty="0" smtClean="0">
                <a:latin typeface="Times New Roman" panose="02020603050405020304" pitchFamily="18" charset="0"/>
                <a:cs typeface="Times New Roman" panose="02020603050405020304" pitchFamily="18" charset="0"/>
              </a:rPr>
              <a:t>Working</a:t>
            </a:r>
            <a:endParaRPr lang="en-US"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28600" y="3861408"/>
            <a:ext cx="8610600" cy="2585323"/>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solidFill>
                  <a:srgbClr val="7030A0"/>
                </a:solidFill>
                <a:latin typeface="Times New Roman" panose="02020603050405020304" pitchFamily="18" charset="0"/>
                <a:cs typeface="Times New Roman" panose="02020603050405020304" pitchFamily="18" charset="0"/>
              </a:rPr>
              <a:t>When current passes through the mixture of gases, the N</a:t>
            </a:r>
            <a:r>
              <a:rPr lang="en-US" baseline="-25000" dirty="0" smtClean="0">
                <a:solidFill>
                  <a:srgbClr val="7030A0"/>
                </a:solidFill>
                <a:latin typeface="Times New Roman" panose="02020603050405020304" pitchFamily="18" charset="0"/>
                <a:cs typeface="Times New Roman" panose="02020603050405020304" pitchFamily="18" charset="0"/>
              </a:rPr>
              <a:t>2</a:t>
            </a:r>
            <a:r>
              <a:rPr lang="en-US" dirty="0" smtClean="0">
                <a:solidFill>
                  <a:srgbClr val="7030A0"/>
                </a:solidFill>
                <a:latin typeface="Times New Roman" panose="02020603050405020304" pitchFamily="18" charset="0"/>
                <a:cs typeface="Times New Roman" panose="02020603050405020304" pitchFamily="18" charset="0"/>
              </a:rPr>
              <a:t> molecules get excited to the metastable state.</a:t>
            </a:r>
          </a:p>
          <a:p>
            <a:pPr marL="285750" indent="-285750">
              <a:buFont typeface="Wingdings" panose="05000000000000000000" pitchFamily="2" charset="2"/>
              <a:buChar char="§"/>
            </a:pPr>
            <a:r>
              <a:rPr lang="en-US" dirty="0" smtClean="0">
                <a:solidFill>
                  <a:srgbClr val="7030A0"/>
                </a:solidFill>
                <a:latin typeface="Times New Roman" panose="02020603050405020304" pitchFamily="18" charset="0"/>
                <a:cs typeface="Times New Roman" panose="02020603050405020304" pitchFamily="18" charset="0"/>
              </a:rPr>
              <a:t>The excited N</a:t>
            </a:r>
            <a:r>
              <a:rPr lang="en-US" baseline="-25000" dirty="0" smtClean="0">
                <a:solidFill>
                  <a:srgbClr val="7030A0"/>
                </a:solidFill>
                <a:latin typeface="Times New Roman" panose="02020603050405020304" pitchFamily="18" charset="0"/>
                <a:cs typeface="Times New Roman" panose="02020603050405020304" pitchFamily="18" charset="0"/>
              </a:rPr>
              <a:t>2</a:t>
            </a:r>
            <a:r>
              <a:rPr lang="en-US" dirty="0" smtClean="0">
                <a:solidFill>
                  <a:srgbClr val="7030A0"/>
                </a:solidFill>
                <a:latin typeface="Times New Roman" panose="02020603050405020304" pitchFamily="18" charset="0"/>
                <a:cs typeface="Times New Roman" panose="02020603050405020304" pitchFamily="18" charset="0"/>
              </a:rPr>
              <a:t> molecules cannot spontaneously lose their energy and consequently, the number of N</a:t>
            </a:r>
            <a:r>
              <a:rPr lang="en-US" baseline="-25000" dirty="0" smtClean="0">
                <a:solidFill>
                  <a:srgbClr val="7030A0"/>
                </a:solidFill>
                <a:latin typeface="Times New Roman" panose="02020603050405020304" pitchFamily="18" charset="0"/>
                <a:cs typeface="Times New Roman" panose="02020603050405020304" pitchFamily="18" charset="0"/>
              </a:rPr>
              <a:t>2</a:t>
            </a:r>
            <a:r>
              <a:rPr lang="en-US" dirty="0" smtClean="0">
                <a:solidFill>
                  <a:srgbClr val="7030A0"/>
                </a:solidFill>
                <a:latin typeface="Times New Roman" panose="02020603050405020304" pitchFamily="18" charset="0"/>
                <a:cs typeface="Times New Roman" panose="02020603050405020304" pitchFamily="18" charset="0"/>
              </a:rPr>
              <a:t> molecules at the metastable level builds up. </a:t>
            </a:r>
          </a:p>
          <a:p>
            <a:pPr marL="285750" indent="-285750">
              <a:buFont typeface="Wingdings" panose="05000000000000000000" pitchFamily="2" charset="2"/>
              <a:buChar char="§"/>
            </a:pPr>
            <a:r>
              <a:rPr lang="en-US" dirty="0" smtClean="0">
                <a:solidFill>
                  <a:srgbClr val="7030A0"/>
                </a:solidFill>
                <a:latin typeface="Times New Roman" panose="02020603050405020304" pitchFamily="18" charset="0"/>
                <a:cs typeface="Times New Roman" panose="02020603050405020304" pitchFamily="18" charset="0"/>
              </a:rPr>
              <a:t>The N</a:t>
            </a:r>
            <a:r>
              <a:rPr lang="en-US" baseline="-25000" dirty="0" smtClean="0">
                <a:solidFill>
                  <a:srgbClr val="7030A0"/>
                </a:solidFill>
                <a:latin typeface="Times New Roman" panose="02020603050405020304" pitchFamily="18" charset="0"/>
                <a:cs typeface="Times New Roman" panose="02020603050405020304" pitchFamily="18" charset="0"/>
              </a:rPr>
              <a:t>2 </a:t>
            </a:r>
            <a:r>
              <a:rPr lang="en-US" dirty="0" smtClean="0">
                <a:solidFill>
                  <a:srgbClr val="7030A0"/>
                </a:solidFill>
                <a:latin typeface="Times New Roman" panose="02020603050405020304" pitchFamily="18" charset="0"/>
                <a:cs typeface="Times New Roman" panose="02020603050405020304" pitchFamily="18" charset="0"/>
              </a:rPr>
              <a:t>molecules undergo inelastic collisions with ground state </a:t>
            </a:r>
            <a:r>
              <a:rPr lang="en-US" dirty="0">
                <a:solidFill>
                  <a:srgbClr val="7030A0"/>
                </a:solidFill>
                <a:latin typeface="Times New Roman" panose="02020603050405020304" pitchFamily="18" charset="0"/>
                <a:cs typeface="Times New Roman" panose="02020603050405020304" pitchFamily="18" charset="0"/>
              </a:rPr>
              <a:t>CO</a:t>
            </a:r>
            <a:r>
              <a:rPr lang="en-US" baseline="-25000" dirty="0">
                <a:solidFill>
                  <a:srgbClr val="7030A0"/>
                </a:solidFill>
                <a:latin typeface="Times New Roman" panose="02020603050405020304" pitchFamily="18" charset="0"/>
                <a:cs typeface="Times New Roman" panose="02020603050405020304" pitchFamily="18" charset="0"/>
              </a:rPr>
              <a:t>2</a:t>
            </a:r>
            <a:r>
              <a:rPr lang="en-US" dirty="0" smtClean="0">
                <a:solidFill>
                  <a:srgbClr val="7030A0"/>
                </a:solidFill>
                <a:latin typeface="Times New Roman" panose="02020603050405020304" pitchFamily="18" charset="0"/>
                <a:cs typeface="Times New Roman" panose="02020603050405020304" pitchFamily="18" charset="0"/>
              </a:rPr>
              <a:t> molecules and excite them to E</a:t>
            </a:r>
            <a:r>
              <a:rPr lang="en-US" baseline="-25000" dirty="0" smtClean="0">
                <a:solidFill>
                  <a:srgbClr val="7030A0"/>
                </a:solidFill>
                <a:latin typeface="Times New Roman" panose="02020603050405020304" pitchFamily="18" charset="0"/>
                <a:cs typeface="Times New Roman" panose="02020603050405020304" pitchFamily="18" charset="0"/>
              </a:rPr>
              <a:t>5</a:t>
            </a:r>
            <a:r>
              <a:rPr lang="en-US" dirty="0" smtClean="0">
                <a:solidFill>
                  <a:srgbClr val="7030A0"/>
                </a:solidFill>
                <a:latin typeface="Times New Roman" panose="02020603050405020304" pitchFamily="18" charset="0"/>
                <a:cs typeface="Times New Roman" panose="02020603050405020304" pitchFamily="18" charset="0"/>
              </a:rPr>
              <a:t> level. </a:t>
            </a:r>
            <a:r>
              <a:rPr lang="en-US" dirty="0">
                <a:solidFill>
                  <a:srgbClr val="7030A0"/>
                </a:solidFill>
                <a:latin typeface="Times New Roman" panose="02020603050405020304" pitchFamily="18" charset="0"/>
                <a:cs typeface="Times New Roman" panose="02020603050405020304" pitchFamily="18" charset="0"/>
              </a:rPr>
              <a:t>S</a:t>
            </a:r>
            <a:r>
              <a:rPr lang="en-US" dirty="0" smtClean="0">
                <a:solidFill>
                  <a:srgbClr val="7030A0"/>
                </a:solidFill>
                <a:latin typeface="Times New Roman" panose="02020603050405020304" pitchFamily="18" charset="0"/>
                <a:cs typeface="Times New Roman" panose="02020603050405020304" pitchFamily="18" charset="0"/>
              </a:rPr>
              <a:t>ome of the CO</a:t>
            </a:r>
            <a:r>
              <a:rPr lang="en-US" baseline="-25000" dirty="0" smtClean="0">
                <a:solidFill>
                  <a:srgbClr val="7030A0"/>
                </a:solidFill>
                <a:latin typeface="Times New Roman" panose="02020603050405020304" pitchFamily="18" charset="0"/>
                <a:cs typeface="Times New Roman" panose="02020603050405020304" pitchFamily="18" charset="0"/>
              </a:rPr>
              <a:t>2</a:t>
            </a:r>
            <a:r>
              <a:rPr lang="en-US" dirty="0" smtClean="0">
                <a:solidFill>
                  <a:srgbClr val="7030A0"/>
                </a:solidFill>
                <a:latin typeface="Times New Roman" panose="02020603050405020304" pitchFamily="18" charset="0"/>
                <a:cs typeface="Times New Roman" panose="02020603050405020304" pitchFamily="18" charset="0"/>
              </a:rPr>
              <a:t> molecules are also excited to the upper level E</a:t>
            </a:r>
            <a:r>
              <a:rPr lang="en-US" baseline="-25000" dirty="0" smtClean="0">
                <a:solidFill>
                  <a:srgbClr val="7030A0"/>
                </a:solidFill>
                <a:latin typeface="Times New Roman" panose="02020603050405020304" pitchFamily="18" charset="0"/>
                <a:cs typeface="Times New Roman" panose="02020603050405020304" pitchFamily="18" charset="0"/>
              </a:rPr>
              <a:t>5</a:t>
            </a:r>
            <a:r>
              <a:rPr lang="en-US" dirty="0" smtClean="0">
                <a:solidFill>
                  <a:srgbClr val="7030A0"/>
                </a:solidFill>
                <a:latin typeface="Times New Roman" panose="02020603050405020304" pitchFamily="18" charset="0"/>
                <a:cs typeface="Times New Roman" panose="02020603050405020304" pitchFamily="18" charset="0"/>
              </a:rPr>
              <a:t> through collisions with electron. </a:t>
            </a:r>
          </a:p>
          <a:p>
            <a:pPr marL="285750" indent="-285750">
              <a:buFont typeface="Wingdings" panose="05000000000000000000" pitchFamily="2" charset="2"/>
              <a:buChar char="§"/>
            </a:pPr>
            <a:endParaRPr lang="en-US" dirty="0" smtClean="0">
              <a:solidFill>
                <a:schemeClr val="accent2">
                  <a:lumMod val="7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31439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127125" y="457200"/>
            <a:ext cx="12069763" cy="6172200"/>
            <a:chOff x="1127125" y="457200"/>
            <a:chExt cx="12069763" cy="6172200"/>
          </a:xfrm>
        </p:grpSpPr>
        <p:pic>
          <p:nvPicPr>
            <p:cNvPr id="2" name="Picture 4" descr="D:\INSA\Matière\Lasers\bendin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048000"/>
              <a:ext cx="1371600"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p:nvPr/>
          </p:nvGrpSpPr>
          <p:grpSpPr>
            <a:xfrm>
              <a:off x="1127125" y="457200"/>
              <a:ext cx="12069763" cy="6172200"/>
              <a:chOff x="1127125" y="457200"/>
              <a:chExt cx="12069763" cy="6172200"/>
            </a:xfrm>
          </p:grpSpPr>
          <p:sp>
            <p:nvSpPr>
              <p:cNvPr id="4" name="Rectangle 3"/>
              <p:cNvSpPr txBox="1">
                <a:spLocks noChangeArrowheads="1"/>
              </p:cNvSpPr>
              <p:nvPr/>
            </p:nvSpPr>
            <p:spPr>
              <a:xfrm>
                <a:off x="1173163" y="1981200"/>
                <a:ext cx="7772400" cy="3276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Char char="•"/>
                </a:pPr>
                <a:r>
                  <a:rPr lang="en-GB" dirty="0" smtClean="0">
                    <a:cs typeface="Times New Roman" charset="0"/>
                  </a:rPr>
                  <a:t>Vibration levels</a:t>
                </a:r>
                <a:endParaRPr lang="fr-FR" sz="2400" dirty="0" smtClean="0"/>
              </a:p>
              <a:p>
                <a:pPr>
                  <a:buFont typeface="Wingdings" pitchFamily="2" charset="2"/>
                  <a:buNone/>
                </a:pPr>
                <a:r>
                  <a:rPr lang="fr-FR" sz="2400" dirty="0" smtClean="0"/>
                  <a:t>	</a:t>
                </a:r>
                <a:r>
                  <a:rPr lang="fr-FR" sz="2400" dirty="0" err="1" smtClean="0"/>
                  <a:t>Energy</a:t>
                </a:r>
                <a:r>
                  <a:rPr lang="fr-FR" sz="2400" dirty="0" smtClean="0"/>
                  <a:t> </a:t>
                </a:r>
                <a:r>
                  <a:rPr lang="fr-FR" sz="2400" dirty="0" err="1" smtClean="0"/>
                  <a:t>storage</a:t>
                </a:r>
                <a:endParaRPr lang="fr-FR" sz="2400" dirty="0" smtClean="0"/>
              </a:p>
            </p:txBody>
          </p:sp>
          <p:pic>
            <p:nvPicPr>
              <p:cNvPr id="5" name="Picture 5" descr="D:\INSA\Matière\Lasers\asymmetric.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4038600"/>
                <a:ext cx="1371600"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D:\INSA\Matière\Lasers\symmetric.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843463"/>
                <a:ext cx="129540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p:cNvSpPr txBox="1">
                <a:spLocks noChangeArrowheads="1"/>
              </p:cNvSpPr>
              <p:nvPr/>
            </p:nvSpPr>
            <p:spPr bwMode="auto">
              <a:xfrm>
                <a:off x="3048000" y="33528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spcBef>
                    <a:spcPct val="50000"/>
                  </a:spcBef>
                </a:pPr>
                <a:r>
                  <a:rPr lang="fr-FR" dirty="0" err="1"/>
                  <a:t>Bending</a:t>
                </a:r>
                <a:r>
                  <a:rPr lang="fr-FR" dirty="0"/>
                  <a:t> mode </a:t>
                </a:r>
              </a:p>
            </p:txBody>
          </p:sp>
          <p:sp>
            <p:nvSpPr>
              <p:cNvPr id="8" name="Text Box 8"/>
              <p:cNvSpPr txBox="1">
                <a:spLocks noChangeArrowheads="1"/>
              </p:cNvSpPr>
              <p:nvPr/>
            </p:nvSpPr>
            <p:spPr bwMode="auto">
              <a:xfrm>
                <a:off x="3048000" y="4343400"/>
                <a:ext cx="381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spcBef>
                    <a:spcPct val="50000"/>
                  </a:spcBef>
                </a:pPr>
                <a:r>
                  <a:rPr lang="fr-FR" dirty="0" err="1"/>
                  <a:t>Symmetric</a:t>
                </a:r>
                <a:r>
                  <a:rPr lang="fr-FR" dirty="0"/>
                  <a:t> Stretching mode</a:t>
                </a:r>
              </a:p>
            </p:txBody>
          </p:sp>
          <p:sp>
            <p:nvSpPr>
              <p:cNvPr id="9" name="Text Box 9"/>
              <p:cNvSpPr txBox="1">
                <a:spLocks noChangeArrowheads="1"/>
              </p:cNvSpPr>
              <p:nvPr/>
            </p:nvSpPr>
            <p:spPr bwMode="auto">
              <a:xfrm>
                <a:off x="3048000" y="518160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spcBef>
                    <a:spcPct val="50000"/>
                  </a:spcBef>
                </a:pPr>
                <a:r>
                  <a:rPr lang="fr-FR" dirty="0" err="1"/>
                  <a:t>Asymmetric</a:t>
                </a:r>
                <a:r>
                  <a:rPr lang="fr-FR" dirty="0"/>
                  <a:t> Stretching mode: (001)</a:t>
                </a:r>
                <a:r>
                  <a:rPr lang="fr-FR" dirty="0">
                    <a:sym typeface="Symbol" pitchFamily="18" charset="2"/>
                  </a:rPr>
                  <a:t></a:t>
                </a:r>
                <a:r>
                  <a:rPr lang="fr-FR" dirty="0"/>
                  <a:t> 0.3eV</a:t>
                </a:r>
              </a:p>
            </p:txBody>
          </p:sp>
          <p:sp>
            <p:nvSpPr>
              <p:cNvPr id="10" name="Text Box 11"/>
              <p:cNvSpPr txBox="1">
                <a:spLocks noChangeArrowheads="1"/>
              </p:cNvSpPr>
              <p:nvPr/>
            </p:nvSpPr>
            <p:spPr bwMode="auto">
              <a:xfrm>
                <a:off x="1127125" y="5807075"/>
                <a:ext cx="4587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r>
                  <a:rPr lang="fr-FR"/>
                  <a:t>Vibrational energy:</a:t>
                </a:r>
              </a:p>
              <a:p>
                <a:pPr eaLnBrk="1" hangingPunct="1"/>
                <a:r>
                  <a:rPr lang="fr-FR"/>
                  <a:t>Rotational energy: </a:t>
                </a:r>
              </a:p>
            </p:txBody>
          </p:sp>
          <p:graphicFrame>
            <p:nvGraphicFramePr>
              <p:cNvPr id="11" name="Object 14"/>
              <p:cNvGraphicFramePr>
                <a:graphicFrameLocks noChangeAspect="1"/>
              </p:cNvGraphicFramePr>
              <p:nvPr>
                <p:extLst>
                  <p:ext uri="{D42A27DB-BD31-4B8C-83A1-F6EECF244321}">
                    <p14:modId xmlns:p14="http://schemas.microsoft.com/office/powerpoint/2010/main" val="4122961551"/>
                  </p:ext>
                </p:extLst>
              </p:nvPr>
            </p:nvGraphicFramePr>
            <p:xfrm>
              <a:off x="3581400" y="5902325"/>
              <a:ext cx="1371600" cy="422275"/>
            </p:xfrm>
            <a:graphic>
              <a:graphicData uri="http://schemas.openxmlformats.org/presentationml/2006/ole">
                <mc:AlternateContent xmlns:mc="http://schemas.openxmlformats.org/markup-compatibility/2006">
                  <mc:Choice xmlns:v="urn:schemas-microsoft-com:vml" Requires="v">
                    <p:oleObj spid="_x0000_s24684" r:id="rId6" imgW="990170" imgH="304668" progId="Equation.3">
                      <p:embed/>
                    </p:oleObj>
                  </mc:Choice>
                  <mc:Fallback>
                    <p:oleObj r:id="rId6" imgW="990170" imgH="304668"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5902325"/>
                            <a:ext cx="13716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17"/>
              <p:cNvSpPr>
                <a:spLocks noChangeArrowheads="1"/>
              </p:cNvSpPr>
              <p:nvPr/>
            </p:nvSpPr>
            <p:spPr bwMode="auto">
              <a:xfrm>
                <a:off x="4052888"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13" name="Object 16"/>
              <p:cNvGraphicFramePr>
                <a:graphicFrameLocks noChangeAspect="1"/>
              </p:cNvGraphicFramePr>
              <p:nvPr>
                <p:extLst>
                  <p:ext uri="{D42A27DB-BD31-4B8C-83A1-F6EECF244321}">
                    <p14:modId xmlns:p14="http://schemas.microsoft.com/office/powerpoint/2010/main" val="735948570"/>
                  </p:ext>
                </p:extLst>
              </p:nvPr>
            </p:nvGraphicFramePr>
            <p:xfrm>
              <a:off x="3533775" y="6353175"/>
              <a:ext cx="1419225" cy="273050"/>
            </p:xfrm>
            <a:graphic>
              <a:graphicData uri="http://schemas.openxmlformats.org/presentationml/2006/ole">
                <mc:AlternateContent xmlns:mc="http://schemas.openxmlformats.org/markup-compatibility/2006">
                  <mc:Choice xmlns:v="urn:schemas-microsoft-com:vml" Requires="v">
                    <p:oleObj spid="_x0000_s24685" r:id="rId8" imgW="1040948" imgH="203112" progId="Equation.3">
                      <p:embed/>
                    </p:oleObj>
                  </mc:Choice>
                  <mc:Fallback>
                    <p:oleObj r:id="rId8" imgW="1040948" imgH="20311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3775" y="6353175"/>
                            <a:ext cx="141922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2"/>
              <p:cNvSpPr txBox="1">
                <a:spLocks noChangeArrowheads="1"/>
              </p:cNvSpPr>
              <p:nvPr/>
            </p:nvSpPr>
            <p:spPr>
              <a:xfrm>
                <a:off x="1173163" y="457200"/>
                <a:ext cx="77724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t>CO</a:t>
                </a:r>
                <a:r>
                  <a:rPr lang="fr-FR" baseline="-25000" dirty="0" smtClean="0"/>
                  <a:t>2 </a:t>
                </a:r>
                <a:r>
                  <a:rPr lang="fr-FR" dirty="0" smtClean="0"/>
                  <a:t>Lasers </a:t>
                </a:r>
                <a:r>
                  <a:rPr lang="fr-FR" dirty="0" err="1" smtClean="0"/>
                  <a:t>Theory</a:t>
                </a:r>
                <a:endParaRPr lang="fr-FR" baseline="-25000" dirty="0" smtClean="0"/>
              </a:p>
            </p:txBody>
          </p:sp>
        </p:grpSp>
      </p:grpSp>
    </p:spTree>
    <p:extLst>
      <p:ext uri="{BB962C8B-B14F-4D97-AF65-F5344CB8AC3E}">
        <p14:creationId xmlns:p14="http://schemas.microsoft.com/office/powerpoint/2010/main" val="18649312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2127507802"/>
              </p:ext>
            </p:extLst>
          </p:nvPr>
        </p:nvGraphicFramePr>
        <p:xfrm>
          <a:off x="914400" y="609600"/>
          <a:ext cx="6816725" cy="5781675"/>
        </p:xfrm>
        <a:graphic>
          <a:graphicData uri="http://schemas.openxmlformats.org/presentationml/2006/ole">
            <mc:AlternateContent xmlns:mc="http://schemas.openxmlformats.org/markup-compatibility/2006">
              <mc:Choice xmlns:v="urn:schemas-microsoft-com:vml" Requires="v">
                <p:oleObj spid="_x0000_s11340" name="Bitmap Image" r:id="rId3" imgW="4704762" imgH="3990476" progId="PBrush">
                  <p:embed/>
                </p:oleObj>
              </mc:Choice>
              <mc:Fallback>
                <p:oleObj name="Bitmap Image" r:id="rId3" imgW="4704762" imgH="3990476" progId="PBrush">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09600"/>
                        <a:ext cx="6816725" cy="578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899869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26" descr="M:\phillips\Scary Laser Lab\vibr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609600"/>
            <a:ext cx="5659438"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28724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schematic setup of the slow flow co2 laser model download  flowing co2 laser diagram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52600"/>
            <a:ext cx="6867525" cy="264795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014662" y="4648200"/>
            <a:ext cx="3581400" cy="369332"/>
          </a:xfrm>
          <a:prstGeom prst="rect">
            <a:avLst/>
          </a:prstGeom>
          <a:noFill/>
        </p:spPr>
        <p:txBody>
          <a:bodyPr wrap="square" rtlCol="0">
            <a:spAutoFit/>
          </a:bodyPr>
          <a:lstStyle/>
          <a:p>
            <a:r>
              <a:rPr lang="en-US" dirty="0" smtClean="0"/>
              <a:t>Schematic of a carbon dioxide laser</a:t>
            </a:r>
            <a:endParaRPr lang="en-US" dirty="0"/>
          </a:p>
        </p:txBody>
      </p:sp>
    </p:spTree>
    <p:extLst>
      <p:ext uri="{BB962C8B-B14F-4D97-AF65-F5344CB8AC3E}">
        <p14:creationId xmlns:p14="http://schemas.microsoft.com/office/powerpoint/2010/main" val="32898574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9600" y="1219200"/>
            <a:ext cx="7687222" cy="3476248"/>
          </a:xfrm>
          <a:prstGeom prst="rect">
            <a:avLst/>
          </a:prstGeom>
          <a:noFill/>
          <a:ln>
            <a:solidFill>
              <a:schemeClr val="tx1"/>
            </a:solidFill>
          </a:ln>
        </p:spPr>
      </p:pic>
      <p:sp>
        <p:nvSpPr>
          <p:cNvPr id="3" name="TextBox 2"/>
          <p:cNvSpPr txBox="1"/>
          <p:nvPr/>
        </p:nvSpPr>
        <p:spPr>
          <a:xfrm>
            <a:off x="914400" y="5181600"/>
            <a:ext cx="8534400"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Energy levels of nitrogen and carbon dioxide molecules and transition between the levels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1863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1600200" cy="487362"/>
          </a:xfrm>
        </p:spPr>
        <p:txBody>
          <a:bodyPr>
            <a:normAutofit fontScale="90000"/>
          </a:bodyPr>
          <a:lstStyle/>
          <a:p>
            <a:r>
              <a:rPr lang="en-US" sz="3200" dirty="0" smtClean="0">
                <a:solidFill>
                  <a:schemeClr val="tx2"/>
                </a:solidFill>
                <a:latin typeface="Times New Roman" panose="02020603050405020304" pitchFamily="18" charset="0"/>
                <a:cs typeface="Times New Roman" panose="02020603050405020304" pitchFamily="18" charset="0"/>
              </a:rPr>
              <a:t>Working</a:t>
            </a:r>
            <a:endParaRPr lang="en-US" sz="32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681" y="914400"/>
            <a:ext cx="9144000" cy="6566443"/>
          </a:xfrm>
        </p:spPr>
        <p:txBody>
          <a:bodyPr>
            <a:normAutofit fontScale="40000" lnSpcReduction="20000"/>
          </a:bodyPr>
          <a:lstStyle/>
          <a:p>
            <a:pPr fontAlgn="base"/>
            <a:r>
              <a:rPr lang="en-US" sz="4500" dirty="0">
                <a:latin typeface="Times New Roman" panose="02020603050405020304" pitchFamily="18" charset="0"/>
                <a:cs typeface="Times New Roman" panose="02020603050405020304" pitchFamily="18" charset="0"/>
              </a:rPr>
              <a:t>When an electric discharge occurs in the gas, the electrons collide with nitrogen molecules and they are raised to excited states. This process is represented by the equation</a:t>
            </a:r>
          </a:p>
          <a:p>
            <a:pPr algn="ctr" fontAlgn="base"/>
            <a:r>
              <a:rPr lang="en-US" sz="4500" dirty="0">
                <a:latin typeface="Times New Roman" panose="02020603050405020304" pitchFamily="18" charset="0"/>
                <a:cs typeface="Times New Roman" panose="02020603050405020304" pitchFamily="18" charset="0"/>
              </a:rPr>
              <a:t>N</a:t>
            </a:r>
            <a:r>
              <a:rPr lang="en-US" sz="4500" baseline="-25000" dirty="0">
                <a:latin typeface="Times New Roman" panose="02020603050405020304" pitchFamily="18" charset="0"/>
                <a:cs typeface="Times New Roman" panose="02020603050405020304" pitchFamily="18" charset="0"/>
              </a:rPr>
              <a:t>2</a:t>
            </a:r>
            <a:r>
              <a:rPr lang="en-US" sz="4500" dirty="0">
                <a:latin typeface="Times New Roman" panose="02020603050405020304" pitchFamily="18" charset="0"/>
                <a:cs typeface="Times New Roman" panose="02020603050405020304" pitchFamily="18" charset="0"/>
              </a:rPr>
              <a:t> + e* = N</a:t>
            </a:r>
            <a:r>
              <a:rPr lang="en-US" sz="4500" baseline="-25000" dirty="0">
                <a:latin typeface="Times New Roman" panose="02020603050405020304" pitchFamily="18" charset="0"/>
                <a:cs typeface="Times New Roman" panose="02020603050405020304" pitchFamily="18" charset="0"/>
              </a:rPr>
              <a:t>2</a:t>
            </a:r>
            <a:r>
              <a:rPr lang="en-US" sz="4500" dirty="0">
                <a:latin typeface="Times New Roman" panose="02020603050405020304" pitchFamily="18" charset="0"/>
                <a:cs typeface="Times New Roman" panose="02020603050405020304" pitchFamily="18" charset="0"/>
              </a:rPr>
              <a:t>* </a:t>
            </a:r>
          </a:p>
          <a:p>
            <a:pPr marL="0" indent="0" algn="ctr" fontAlgn="base">
              <a:buNone/>
            </a:pPr>
            <a:r>
              <a:rPr lang="en-US" sz="4500" dirty="0">
                <a:latin typeface="Times New Roman" panose="02020603050405020304" pitchFamily="18" charset="0"/>
                <a:cs typeface="Times New Roman" panose="02020603050405020304" pitchFamily="18" charset="0"/>
              </a:rPr>
              <a:t>N</a:t>
            </a:r>
            <a:r>
              <a:rPr lang="en-US" sz="4500" baseline="-25000" dirty="0">
                <a:latin typeface="Times New Roman" panose="02020603050405020304" pitchFamily="18" charset="0"/>
                <a:cs typeface="Times New Roman" panose="02020603050405020304" pitchFamily="18" charset="0"/>
              </a:rPr>
              <a:t>2</a:t>
            </a:r>
            <a:r>
              <a:rPr lang="en-US" sz="4500" dirty="0">
                <a:latin typeface="Times New Roman" panose="02020603050405020304" pitchFamily="18" charset="0"/>
                <a:cs typeface="Times New Roman" panose="02020603050405020304" pitchFamily="18" charset="0"/>
              </a:rPr>
              <a:t> = Nitrogen molecule in ground state e* = electron with kinetic </a:t>
            </a:r>
            <a:r>
              <a:rPr lang="en-US" sz="4500" dirty="0" smtClean="0">
                <a:latin typeface="Times New Roman" panose="02020603050405020304" pitchFamily="18" charset="0"/>
                <a:cs typeface="Times New Roman" panose="02020603050405020304" pitchFamily="18" charset="0"/>
              </a:rPr>
              <a:t>energy, N</a:t>
            </a:r>
            <a:r>
              <a:rPr lang="en-US" sz="4500" baseline="-25000" dirty="0" smtClean="0">
                <a:latin typeface="Times New Roman" panose="02020603050405020304" pitchFamily="18" charset="0"/>
                <a:cs typeface="Times New Roman" panose="02020603050405020304" pitchFamily="18" charset="0"/>
              </a:rPr>
              <a:t>2</a:t>
            </a:r>
            <a:r>
              <a:rPr lang="en-US" sz="4500" dirty="0">
                <a:latin typeface="Times New Roman" panose="02020603050405020304" pitchFamily="18" charset="0"/>
                <a:cs typeface="Times New Roman" panose="02020603050405020304" pitchFamily="18" charset="0"/>
              </a:rPr>
              <a:t>* = nitrogen molecule in excited state.</a:t>
            </a:r>
          </a:p>
          <a:p>
            <a:pPr fontAlgn="base"/>
            <a:r>
              <a:rPr lang="en-US" sz="4500" dirty="0">
                <a:latin typeface="Times New Roman" panose="02020603050405020304" pitchFamily="18" charset="0"/>
                <a:cs typeface="Times New Roman" panose="02020603050405020304" pitchFamily="18" charset="0"/>
              </a:rPr>
              <a:t> Now N</a:t>
            </a:r>
            <a:r>
              <a:rPr lang="en-US" sz="4500" baseline="-25000" dirty="0">
                <a:latin typeface="Times New Roman" panose="02020603050405020304" pitchFamily="18" charset="0"/>
                <a:cs typeface="Times New Roman" panose="02020603050405020304" pitchFamily="18" charset="0"/>
              </a:rPr>
              <a:t>2</a:t>
            </a:r>
            <a:r>
              <a:rPr lang="en-US" sz="4500" dirty="0">
                <a:latin typeface="Times New Roman" panose="02020603050405020304" pitchFamily="18" charset="0"/>
                <a:cs typeface="Times New Roman" panose="02020603050405020304" pitchFamily="18" charset="0"/>
              </a:rPr>
              <a:t> molecules in the excited state collide with CO</a:t>
            </a:r>
            <a:r>
              <a:rPr lang="en-US" sz="4500" baseline="-25000" dirty="0">
                <a:latin typeface="Times New Roman" panose="02020603050405020304" pitchFamily="18" charset="0"/>
                <a:cs typeface="Times New Roman" panose="02020603050405020304" pitchFamily="18" charset="0"/>
              </a:rPr>
              <a:t>2</a:t>
            </a:r>
            <a:r>
              <a:rPr lang="en-US" sz="4500" dirty="0">
                <a:latin typeface="Times New Roman" panose="02020603050405020304" pitchFamily="18" charset="0"/>
                <a:cs typeface="Times New Roman" panose="02020603050405020304" pitchFamily="18" charset="0"/>
              </a:rPr>
              <a:t> atoms in ground state and excite to higher electronic, vibrational and rotational levels.</a:t>
            </a:r>
          </a:p>
          <a:p>
            <a:pPr fontAlgn="base"/>
            <a:r>
              <a:rPr lang="en-US" sz="4500" dirty="0">
                <a:latin typeface="Times New Roman" panose="02020603050405020304" pitchFamily="18" charset="0"/>
                <a:cs typeface="Times New Roman" panose="02020603050405020304" pitchFamily="18" charset="0"/>
              </a:rPr>
              <a:t>This process is represented by the equation N2* + CO</a:t>
            </a:r>
            <a:r>
              <a:rPr lang="en-US" sz="4500" baseline="-25000" dirty="0">
                <a:latin typeface="Times New Roman" panose="02020603050405020304" pitchFamily="18" charset="0"/>
                <a:cs typeface="Times New Roman" panose="02020603050405020304" pitchFamily="18" charset="0"/>
              </a:rPr>
              <a:t>2</a:t>
            </a:r>
            <a:r>
              <a:rPr lang="en-US" sz="4500" dirty="0">
                <a:latin typeface="Times New Roman" panose="02020603050405020304" pitchFamily="18" charset="0"/>
                <a:cs typeface="Times New Roman" panose="02020603050405020304" pitchFamily="18" charset="0"/>
              </a:rPr>
              <a:t> = CO</a:t>
            </a:r>
            <a:r>
              <a:rPr lang="en-US" sz="4500" baseline="-25000" dirty="0">
                <a:latin typeface="Times New Roman" panose="02020603050405020304" pitchFamily="18" charset="0"/>
                <a:cs typeface="Times New Roman" panose="02020603050405020304" pitchFamily="18" charset="0"/>
              </a:rPr>
              <a:t>2</a:t>
            </a:r>
            <a:r>
              <a:rPr lang="en-US" sz="4500" dirty="0">
                <a:latin typeface="Times New Roman" panose="02020603050405020304" pitchFamily="18" charset="0"/>
                <a:cs typeface="Times New Roman" panose="02020603050405020304" pitchFamily="18" charset="0"/>
              </a:rPr>
              <a:t>* + N</a:t>
            </a:r>
            <a:r>
              <a:rPr lang="en-US" sz="4500" baseline="-25000" dirty="0">
                <a:latin typeface="Times New Roman" panose="02020603050405020304" pitchFamily="18" charset="0"/>
                <a:cs typeface="Times New Roman" panose="02020603050405020304" pitchFamily="18" charset="0"/>
              </a:rPr>
              <a:t>2</a:t>
            </a:r>
            <a:endParaRPr lang="en-US" sz="4500" dirty="0">
              <a:latin typeface="Times New Roman" panose="02020603050405020304" pitchFamily="18" charset="0"/>
              <a:cs typeface="Times New Roman" panose="02020603050405020304" pitchFamily="18" charset="0"/>
            </a:endParaRPr>
          </a:p>
          <a:p>
            <a:pPr marL="0" indent="0" algn="ctr" fontAlgn="base">
              <a:buNone/>
            </a:pPr>
            <a:r>
              <a:rPr lang="en-US" sz="4500" dirty="0" smtClean="0">
                <a:latin typeface="Times New Roman" panose="02020603050405020304" pitchFamily="18" charset="0"/>
                <a:cs typeface="Times New Roman" panose="02020603050405020304" pitchFamily="18" charset="0"/>
              </a:rPr>
              <a:t>N</a:t>
            </a:r>
            <a:r>
              <a:rPr lang="en-US" sz="4500" baseline="-25000" dirty="0" smtClean="0">
                <a:latin typeface="Times New Roman" panose="02020603050405020304" pitchFamily="18" charset="0"/>
                <a:cs typeface="Times New Roman" panose="02020603050405020304" pitchFamily="18" charset="0"/>
              </a:rPr>
              <a:t>2</a:t>
            </a:r>
            <a:r>
              <a:rPr lang="en-US" sz="4500" dirty="0" smtClean="0">
                <a:latin typeface="Times New Roman" panose="02020603050405020304" pitchFamily="18" charset="0"/>
                <a:cs typeface="Times New Roman" panose="02020603050405020304" pitchFamily="18" charset="0"/>
              </a:rPr>
              <a:t>* = Nitrogen molecule in excited state. CO2 = Carbon dioxide atoms in ground state </a:t>
            </a:r>
          </a:p>
          <a:p>
            <a:pPr marL="0" indent="0" algn="ctr" fontAlgn="base">
              <a:buNone/>
            </a:pPr>
            <a:r>
              <a:rPr lang="en-US" sz="4500" dirty="0" smtClean="0">
                <a:latin typeface="Times New Roman" panose="02020603050405020304" pitchFamily="18" charset="0"/>
                <a:cs typeface="Times New Roman" panose="02020603050405020304" pitchFamily="18" charset="0"/>
              </a:rPr>
              <a:t>CO</a:t>
            </a:r>
            <a:r>
              <a:rPr lang="en-US" sz="4500" baseline="-25000" dirty="0" smtClean="0">
                <a:latin typeface="Times New Roman" panose="02020603050405020304" pitchFamily="18" charset="0"/>
                <a:cs typeface="Times New Roman" panose="02020603050405020304" pitchFamily="18" charset="0"/>
              </a:rPr>
              <a:t>2</a:t>
            </a:r>
            <a:r>
              <a:rPr lang="en-US" sz="4500" dirty="0" smtClean="0">
                <a:latin typeface="Times New Roman" panose="02020603050405020304" pitchFamily="18" charset="0"/>
                <a:cs typeface="Times New Roman" panose="02020603050405020304" pitchFamily="18" charset="0"/>
              </a:rPr>
              <a:t>* = Carbon dioxide atoms in excited state. N</a:t>
            </a:r>
            <a:r>
              <a:rPr lang="en-US" sz="4500" baseline="-25000" dirty="0" smtClean="0">
                <a:latin typeface="Times New Roman" panose="02020603050405020304" pitchFamily="18" charset="0"/>
                <a:cs typeface="Times New Roman" panose="02020603050405020304" pitchFamily="18" charset="0"/>
              </a:rPr>
              <a:t>2</a:t>
            </a:r>
            <a:r>
              <a:rPr lang="en-US" sz="4500" dirty="0" smtClean="0">
                <a:latin typeface="Times New Roman" panose="02020603050405020304" pitchFamily="18" charset="0"/>
                <a:cs typeface="Times New Roman" panose="02020603050405020304" pitchFamily="18" charset="0"/>
              </a:rPr>
              <a:t> = Nitrogen molecule in ground state.</a:t>
            </a:r>
          </a:p>
          <a:p>
            <a:pPr fontAlgn="base"/>
            <a:r>
              <a:rPr lang="en-US" sz="4500" dirty="0" smtClean="0">
                <a:latin typeface="Times New Roman" panose="02020603050405020304" pitchFamily="18" charset="0"/>
                <a:cs typeface="Times New Roman" panose="02020603050405020304" pitchFamily="18" charset="0"/>
              </a:rPr>
              <a:t>Since the excited level of nitrogen is very close to the E</a:t>
            </a:r>
            <a:r>
              <a:rPr lang="en-US" sz="4500" baseline="-25000" dirty="0" smtClean="0">
                <a:latin typeface="Times New Roman" panose="02020603050405020304" pitchFamily="18" charset="0"/>
                <a:cs typeface="Times New Roman" panose="02020603050405020304" pitchFamily="18" charset="0"/>
              </a:rPr>
              <a:t>5</a:t>
            </a:r>
            <a:r>
              <a:rPr lang="en-US" sz="4500" dirty="0" smtClean="0">
                <a:latin typeface="Times New Roman" panose="02020603050405020304" pitchFamily="18" charset="0"/>
                <a:cs typeface="Times New Roman" panose="02020603050405020304" pitchFamily="18" charset="0"/>
              </a:rPr>
              <a:t> level of CO</a:t>
            </a:r>
            <a:r>
              <a:rPr lang="en-US" sz="4500" baseline="-25000" dirty="0" smtClean="0">
                <a:latin typeface="Times New Roman" panose="02020603050405020304" pitchFamily="18" charset="0"/>
                <a:cs typeface="Times New Roman" panose="02020603050405020304" pitchFamily="18" charset="0"/>
              </a:rPr>
              <a:t>2</a:t>
            </a:r>
            <a:r>
              <a:rPr lang="en-US" sz="4500" dirty="0" smtClean="0">
                <a:latin typeface="Times New Roman" panose="02020603050405020304" pitchFamily="18" charset="0"/>
                <a:cs typeface="Times New Roman" panose="02020603050405020304" pitchFamily="18" charset="0"/>
              </a:rPr>
              <a:t> atom, population in E</a:t>
            </a:r>
            <a:r>
              <a:rPr lang="en-US" sz="4500" baseline="-25000" dirty="0" smtClean="0">
                <a:latin typeface="Times New Roman" panose="02020603050405020304" pitchFamily="18" charset="0"/>
                <a:cs typeface="Times New Roman" panose="02020603050405020304" pitchFamily="18" charset="0"/>
              </a:rPr>
              <a:t>5</a:t>
            </a:r>
            <a:r>
              <a:rPr lang="en-US" sz="4500" dirty="0" smtClean="0">
                <a:latin typeface="Times New Roman" panose="02020603050405020304" pitchFamily="18" charset="0"/>
                <a:cs typeface="Times New Roman" panose="02020603050405020304" pitchFamily="18" charset="0"/>
              </a:rPr>
              <a:t> level increases.</a:t>
            </a:r>
          </a:p>
          <a:p>
            <a:pPr fontAlgn="base"/>
            <a:r>
              <a:rPr lang="en-US" sz="4500" dirty="0" smtClean="0">
                <a:latin typeface="Times New Roman" panose="02020603050405020304" pitchFamily="18" charset="0"/>
                <a:cs typeface="Times New Roman" panose="02020603050405020304" pitchFamily="18" charset="0"/>
              </a:rPr>
              <a:t>As </a:t>
            </a:r>
            <a:r>
              <a:rPr lang="en-US" sz="4500" dirty="0">
                <a:latin typeface="Times New Roman" panose="02020603050405020304" pitchFamily="18" charset="0"/>
                <a:cs typeface="Times New Roman" panose="02020603050405020304" pitchFamily="18" charset="0"/>
              </a:rPr>
              <a:t>soon as population inversion is reached, any of the spontaneously emitted photon will trigger laser action in the tube. </a:t>
            </a:r>
            <a:endParaRPr lang="en-US" sz="4500" dirty="0" smtClean="0">
              <a:latin typeface="Times New Roman" panose="02020603050405020304" pitchFamily="18" charset="0"/>
              <a:cs typeface="Times New Roman" panose="02020603050405020304" pitchFamily="18" charset="0"/>
            </a:endParaRPr>
          </a:p>
          <a:p>
            <a:pPr fontAlgn="base"/>
            <a:r>
              <a:rPr lang="en-US" sz="4500" dirty="0" smtClean="0">
                <a:latin typeface="Times New Roman" panose="02020603050405020304" pitchFamily="18" charset="0"/>
                <a:cs typeface="Times New Roman" panose="02020603050405020304" pitchFamily="18" charset="0"/>
              </a:rPr>
              <a:t>There </a:t>
            </a:r>
            <a:r>
              <a:rPr lang="en-US" sz="4500" dirty="0">
                <a:latin typeface="Times New Roman" panose="02020603050405020304" pitchFamily="18" charset="0"/>
                <a:cs typeface="Times New Roman" panose="02020603050405020304" pitchFamily="18" charset="0"/>
              </a:rPr>
              <a:t>are two types of laser transition </a:t>
            </a:r>
            <a:r>
              <a:rPr lang="en-US" sz="4500" dirty="0" smtClean="0">
                <a:latin typeface="Times New Roman" panose="02020603050405020304" pitchFamily="18" charset="0"/>
                <a:cs typeface="Times New Roman" panose="02020603050405020304" pitchFamily="18" charset="0"/>
              </a:rPr>
              <a:t>possible.</a:t>
            </a:r>
          </a:p>
          <a:p>
            <a:pPr marL="400050" lvl="1" indent="0" fontAlgn="base">
              <a:buNone/>
            </a:pPr>
            <a:r>
              <a:rPr lang="en-US" sz="4500" b="1" dirty="0" smtClean="0">
                <a:solidFill>
                  <a:srgbClr val="C00000"/>
                </a:solidFill>
                <a:latin typeface="Times New Roman" panose="02020603050405020304" pitchFamily="18" charset="0"/>
                <a:cs typeface="Times New Roman" panose="02020603050405020304" pitchFamily="18" charset="0"/>
              </a:rPr>
              <a:t>Transition </a:t>
            </a:r>
            <a:r>
              <a:rPr lang="en-US" sz="4500" b="1" dirty="0">
                <a:solidFill>
                  <a:srgbClr val="C00000"/>
                </a:solidFill>
                <a:latin typeface="Times New Roman" panose="02020603050405020304" pitchFamily="18" charset="0"/>
                <a:cs typeface="Times New Roman" panose="02020603050405020304" pitchFamily="18" charset="0"/>
              </a:rPr>
              <a:t>E5  to E4 </a:t>
            </a:r>
            <a:r>
              <a:rPr lang="en-US" sz="4500" dirty="0" smtClean="0">
                <a:solidFill>
                  <a:srgbClr val="C00000"/>
                </a:solidFill>
                <a:latin typeface="Times New Roman" panose="02020603050405020304" pitchFamily="18" charset="0"/>
                <a:cs typeface="Times New Roman" panose="02020603050405020304" pitchFamily="18" charset="0"/>
              </a:rPr>
              <a:t>:</a:t>
            </a:r>
          </a:p>
          <a:p>
            <a:pPr marL="400050" lvl="1" indent="0" fontAlgn="base">
              <a:buNone/>
            </a:pPr>
            <a:r>
              <a:rPr lang="en-US" sz="4500" dirty="0" smtClean="0">
                <a:latin typeface="Times New Roman" panose="02020603050405020304" pitchFamily="18" charset="0"/>
                <a:cs typeface="Times New Roman" panose="02020603050405020304" pitchFamily="18" charset="0"/>
              </a:rPr>
              <a:t>This </a:t>
            </a:r>
            <a:r>
              <a:rPr lang="en-US" sz="4500" dirty="0">
                <a:latin typeface="Times New Roman" panose="02020603050405020304" pitchFamily="18" charset="0"/>
                <a:cs typeface="Times New Roman" panose="02020603050405020304" pitchFamily="18" charset="0"/>
              </a:rPr>
              <a:t>will produce a laser beam of wavelength </a:t>
            </a:r>
            <a:r>
              <a:rPr lang="en-US" sz="4500" dirty="0" smtClean="0">
                <a:latin typeface="Times New Roman" panose="02020603050405020304" pitchFamily="18" charset="0"/>
                <a:cs typeface="Times New Roman" panose="02020603050405020304" pitchFamily="18" charset="0"/>
              </a:rPr>
              <a:t>10.6μm</a:t>
            </a:r>
          </a:p>
          <a:p>
            <a:pPr marL="400050" lvl="1" indent="0" fontAlgn="base">
              <a:buNone/>
            </a:pPr>
            <a:r>
              <a:rPr lang="en-US" sz="4500" b="1" dirty="0" smtClean="0">
                <a:solidFill>
                  <a:srgbClr val="C00000"/>
                </a:solidFill>
                <a:latin typeface="Times New Roman" panose="02020603050405020304" pitchFamily="18" charset="0"/>
                <a:cs typeface="Times New Roman" panose="02020603050405020304" pitchFamily="18" charset="0"/>
              </a:rPr>
              <a:t>Transition </a:t>
            </a:r>
            <a:r>
              <a:rPr lang="en-US" sz="4500" b="1" dirty="0">
                <a:solidFill>
                  <a:srgbClr val="C00000"/>
                </a:solidFill>
                <a:latin typeface="Times New Roman" panose="02020603050405020304" pitchFamily="18" charset="0"/>
                <a:cs typeface="Times New Roman" panose="02020603050405020304" pitchFamily="18" charset="0"/>
              </a:rPr>
              <a:t>E5  to </a:t>
            </a:r>
            <a:r>
              <a:rPr lang="en-US" sz="4500" b="1" dirty="0" smtClean="0">
                <a:solidFill>
                  <a:srgbClr val="C00000"/>
                </a:solidFill>
                <a:latin typeface="Times New Roman" panose="02020603050405020304" pitchFamily="18" charset="0"/>
                <a:cs typeface="Times New Roman" panose="02020603050405020304" pitchFamily="18" charset="0"/>
              </a:rPr>
              <a:t>E3</a:t>
            </a:r>
            <a:endParaRPr lang="en-US" sz="4500" dirty="0">
              <a:solidFill>
                <a:srgbClr val="C00000"/>
              </a:solidFill>
              <a:latin typeface="Times New Roman" panose="02020603050405020304" pitchFamily="18" charset="0"/>
              <a:cs typeface="Times New Roman" panose="02020603050405020304" pitchFamily="18" charset="0"/>
            </a:endParaRPr>
          </a:p>
          <a:p>
            <a:pPr marL="400050" lvl="1" indent="0" fontAlgn="base">
              <a:buNone/>
            </a:pPr>
            <a:r>
              <a:rPr lang="en-US" sz="4500" dirty="0" smtClean="0">
                <a:latin typeface="Times New Roman" panose="02020603050405020304" pitchFamily="18" charset="0"/>
                <a:cs typeface="Times New Roman" panose="02020603050405020304" pitchFamily="18" charset="0"/>
              </a:rPr>
              <a:t>This </a:t>
            </a:r>
            <a:r>
              <a:rPr lang="en-US" sz="4500" dirty="0">
                <a:latin typeface="Times New Roman" panose="02020603050405020304" pitchFamily="18" charset="0"/>
                <a:cs typeface="Times New Roman" panose="02020603050405020304" pitchFamily="18" charset="0"/>
              </a:rPr>
              <a:t>transition will produce a laser beam of wavelength 9.6μm. Normally 10.6μm transition is more intense than 9.6μm transition. The power output from this laser is 10kW.</a:t>
            </a:r>
          </a:p>
          <a:p>
            <a:pPr marL="400050" lvl="1" indent="0" fontAlgn="base">
              <a:buNone/>
            </a:pPr>
            <a:r>
              <a:rPr lang="en-US" sz="4500" dirty="0">
                <a:latin typeface="Times New Roman" panose="02020603050405020304" pitchFamily="18" charset="0"/>
                <a:cs typeface="Times New Roman" panose="02020603050405020304" pitchFamily="18" charset="0"/>
              </a:rPr>
              <a:t>The carbon dioxide laser usually produces a beam that is invisible to the naked eye, but can go through the atmosphere so that it can be used as a cutting or welding device in industry. </a:t>
            </a:r>
          </a:p>
          <a:p>
            <a:pPr marL="400050" lvl="1"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3455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04800" y="260684"/>
            <a:ext cx="7238999" cy="3657600"/>
            <a:chOff x="152400" y="228600"/>
            <a:chExt cx="7477125" cy="4343400"/>
          </a:xfrm>
        </p:grpSpPr>
        <p:sp>
          <p:nvSpPr>
            <p:cNvPr id="2" name="Rectangle 2"/>
            <p:cNvSpPr txBox="1">
              <a:spLocks noChangeArrowheads="1"/>
            </p:cNvSpPr>
            <p:nvPr/>
          </p:nvSpPr>
          <p:spPr>
            <a:xfrm>
              <a:off x="152400" y="228600"/>
              <a:ext cx="7477125"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latin typeface="Arial Black" pitchFamily="34" charset="0"/>
                </a:rPr>
                <a:t>Stimulated  Emission</a:t>
              </a:r>
              <a:endParaRPr lang="en-US">
                <a:latin typeface="Arial Black" pitchFamily="34" charset="0"/>
              </a:endParaRPr>
            </a:p>
          </p:txBody>
        </p:sp>
        <p:sp>
          <p:nvSpPr>
            <p:cNvPr id="3" name="Rectangle 4"/>
            <p:cNvSpPr>
              <a:spLocks noChangeArrowheads="1"/>
            </p:cNvSpPr>
            <p:nvPr/>
          </p:nvSpPr>
          <p:spPr bwMode="auto">
            <a:xfrm>
              <a:off x="1143000" y="2133600"/>
              <a:ext cx="3733800" cy="533400"/>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Rectangle 5"/>
            <p:cNvSpPr>
              <a:spLocks noChangeArrowheads="1"/>
            </p:cNvSpPr>
            <p:nvPr/>
          </p:nvSpPr>
          <p:spPr bwMode="auto">
            <a:xfrm>
              <a:off x="1143000" y="4038600"/>
              <a:ext cx="3733800" cy="533400"/>
            </a:xfrm>
            <a:prstGeom prst="rect">
              <a:avLst/>
            </a:prstGeom>
            <a:solidFill>
              <a:srgbClr val="FECAD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Oval 6"/>
            <p:cNvSpPr>
              <a:spLocks noChangeArrowheads="1"/>
            </p:cNvSpPr>
            <p:nvPr/>
          </p:nvSpPr>
          <p:spPr bwMode="auto">
            <a:xfrm>
              <a:off x="2819400" y="2209800"/>
              <a:ext cx="457200" cy="457200"/>
            </a:xfrm>
            <a:prstGeom prst="ellipse">
              <a:avLst/>
            </a:prstGeom>
            <a:solidFill>
              <a:srgbClr val="FFFFFF"/>
            </a:solidFill>
            <a:ln w="5715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7"/>
            <p:cNvSpPr>
              <a:spLocks noChangeShapeType="1"/>
            </p:cNvSpPr>
            <p:nvPr/>
          </p:nvSpPr>
          <p:spPr bwMode="auto">
            <a:xfrm flipV="1">
              <a:off x="3048000" y="2667000"/>
              <a:ext cx="0" cy="12954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Freeform 8"/>
            <p:cNvSpPr>
              <a:spLocks/>
            </p:cNvSpPr>
            <p:nvPr/>
          </p:nvSpPr>
          <p:spPr bwMode="auto">
            <a:xfrm>
              <a:off x="3733800" y="2971800"/>
              <a:ext cx="1371600" cy="571500"/>
            </a:xfrm>
            <a:custGeom>
              <a:avLst/>
              <a:gdLst>
                <a:gd name="T0" fmla="*/ 0 w 912"/>
                <a:gd name="T1" fmla="*/ 469900 h 360"/>
                <a:gd name="T2" fmla="*/ 144379 w 912"/>
                <a:gd name="T3" fmla="*/ 12700 h 360"/>
                <a:gd name="T4" fmla="*/ 360947 w 912"/>
                <a:gd name="T5" fmla="*/ 393700 h 360"/>
                <a:gd name="T6" fmla="*/ 505326 w 912"/>
                <a:gd name="T7" fmla="*/ 88900 h 360"/>
                <a:gd name="T8" fmla="*/ 649705 w 912"/>
                <a:gd name="T9" fmla="*/ 546100 h 360"/>
                <a:gd name="T10" fmla="*/ 794084 w 912"/>
                <a:gd name="T11" fmla="*/ 241300 h 360"/>
                <a:gd name="T12" fmla="*/ 1082842 w 912"/>
                <a:gd name="T13" fmla="*/ 393700 h 360"/>
                <a:gd name="T14" fmla="*/ 1371600 w 912"/>
                <a:gd name="T15" fmla="*/ 317500 h 3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12" h="360">
                  <a:moveTo>
                    <a:pt x="0" y="296"/>
                  </a:moveTo>
                  <a:cubicBezTo>
                    <a:pt x="28" y="156"/>
                    <a:pt x="56" y="16"/>
                    <a:pt x="96" y="8"/>
                  </a:cubicBezTo>
                  <a:cubicBezTo>
                    <a:pt x="136" y="0"/>
                    <a:pt x="200" y="240"/>
                    <a:pt x="240" y="248"/>
                  </a:cubicBezTo>
                  <a:cubicBezTo>
                    <a:pt x="280" y="256"/>
                    <a:pt x="304" y="40"/>
                    <a:pt x="336" y="56"/>
                  </a:cubicBezTo>
                  <a:cubicBezTo>
                    <a:pt x="368" y="72"/>
                    <a:pt x="400" y="328"/>
                    <a:pt x="432" y="344"/>
                  </a:cubicBezTo>
                  <a:cubicBezTo>
                    <a:pt x="464" y="360"/>
                    <a:pt x="480" y="168"/>
                    <a:pt x="528" y="152"/>
                  </a:cubicBezTo>
                  <a:cubicBezTo>
                    <a:pt x="576" y="136"/>
                    <a:pt x="656" y="240"/>
                    <a:pt x="720" y="248"/>
                  </a:cubicBezTo>
                  <a:cubicBezTo>
                    <a:pt x="784" y="256"/>
                    <a:pt x="848" y="228"/>
                    <a:pt x="912" y="200"/>
                  </a:cubicBezTo>
                </a:path>
              </a:pathLst>
            </a:custGeom>
            <a:noFill/>
            <a:ln w="57150" cmpd="sng">
              <a:solidFill>
                <a:schemeClr val="tx1"/>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Freeform 9"/>
            <p:cNvSpPr>
              <a:spLocks/>
            </p:cNvSpPr>
            <p:nvPr/>
          </p:nvSpPr>
          <p:spPr bwMode="auto">
            <a:xfrm>
              <a:off x="1524000" y="2971800"/>
              <a:ext cx="1371600" cy="571500"/>
            </a:xfrm>
            <a:custGeom>
              <a:avLst/>
              <a:gdLst>
                <a:gd name="T0" fmla="*/ 0 w 912"/>
                <a:gd name="T1" fmla="*/ 469900 h 360"/>
                <a:gd name="T2" fmla="*/ 144379 w 912"/>
                <a:gd name="T3" fmla="*/ 12700 h 360"/>
                <a:gd name="T4" fmla="*/ 360947 w 912"/>
                <a:gd name="T5" fmla="*/ 393700 h 360"/>
                <a:gd name="T6" fmla="*/ 505326 w 912"/>
                <a:gd name="T7" fmla="*/ 88900 h 360"/>
                <a:gd name="T8" fmla="*/ 649705 w 912"/>
                <a:gd name="T9" fmla="*/ 546100 h 360"/>
                <a:gd name="T10" fmla="*/ 794084 w 912"/>
                <a:gd name="T11" fmla="*/ 241300 h 360"/>
                <a:gd name="T12" fmla="*/ 1082842 w 912"/>
                <a:gd name="T13" fmla="*/ 393700 h 360"/>
                <a:gd name="T14" fmla="*/ 1371600 w 912"/>
                <a:gd name="T15" fmla="*/ 317500 h 3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12" h="360">
                  <a:moveTo>
                    <a:pt x="0" y="296"/>
                  </a:moveTo>
                  <a:cubicBezTo>
                    <a:pt x="28" y="156"/>
                    <a:pt x="56" y="16"/>
                    <a:pt x="96" y="8"/>
                  </a:cubicBezTo>
                  <a:cubicBezTo>
                    <a:pt x="136" y="0"/>
                    <a:pt x="200" y="240"/>
                    <a:pt x="240" y="248"/>
                  </a:cubicBezTo>
                  <a:cubicBezTo>
                    <a:pt x="280" y="256"/>
                    <a:pt x="304" y="40"/>
                    <a:pt x="336" y="56"/>
                  </a:cubicBezTo>
                  <a:cubicBezTo>
                    <a:pt x="368" y="72"/>
                    <a:pt x="400" y="328"/>
                    <a:pt x="432" y="344"/>
                  </a:cubicBezTo>
                  <a:cubicBezTo>
                    <a:pt x="464" y="360"/>
                    <a:pt x="480" y="168"/>
                    <a:pt x="528" y="152"/>
                  </a:cubicBezTo>
                  <a:cubicBezTo>
                    <a:pt x="576" y="136"/>
                    <a:pt x="656" y="240"/>
                    <a:pt x="720" y="248"/>
                  </a:cubicBezTo>
                  <a:cubicBezTo>
                    <a:pt x="784" y="256"/>
                    <a:pt x="848" y="228"/>
                    <a:pt x="912" y="200"/>
                  </a:cubicBezTo>
                </a:path>
              </a:pathLst>
            </a:custGeom>
            <a:noFill/>
            <a:ln w="57150" cmpd="sng">
              <a:solidFill>
                <a:srgbClr val="FA3C7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Freeform 10"/>
            <p:cNvSpPr>
              <a:spLocks/>
            </p:cNvSpPr>
            <p:nvPr/>
          </p:nvSpPr>
          <p:spPr bwMode="auto">
            <a:xfrm>
              <a:off x="3733800" y="3352800"/>
              <a:ext cx="1371600" cy="571500"/>
            </a:xfrm>
            <a:custGeom>
              <a:avLst/>
              <a:gdLst>
                <a:gd name="T0" fmla="*/ 0 w 912"/>
                <a:gd name="T1" fmla="*/ 469900 h 360"/>
                <a:gd name="T2" fmla="*/ 144379 w 912"/>
                <a:gd name="T3" fmla="*/ 12700 h 360"/>
                <a:gd name="T4" fmla="*/ 360947 w 912"/>
                <a:gd name="T5" fmla="*/ 393700 h 360"/>
                <a:gd name="T6" fmla="*/ 505326 w 912"/>
                <a:gd name="T7" fmla="*/ 88900 h 360"/>
                <a:gd name="T8" fmla="*/ 649705 w 912"/>
                <a:gd name="T9" fmla="*/ 546100 h 360"/>
                <a:gd name="T10" fmla="*/ 794084 w 912"/>
                <a:gd name="T11" fmla="*/ 241300 h 360"/>
                <a:gd name="T12" fmla="*/ 1082842 w 912"/>
                <a:gd name="T13" fmla="*/ 393700 h 360"/>
                <a:gd name="T14" fmla="*/ 1371600 w 912"/>
                <a:gd name="T15" fmla="*/ 317500 h 3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12" h="360">
                  <a:moveTo>
                    <a:pt x="0" y="296"/>
                  </a:moveTo>
                  <a:cubicBezTo>
                    <a:pt x="28" y="156"/>
                    <a:pt x="56" y="16"/>
                    <a:pt x="96" y="8"/>
                  </a:cubicBezTo>
                  <a:cubicBezTo>
                    <a:pt x="136" y="0"/>
                    <a:pt x="200" y="240"/>
                    <a:pt x="240" y="248"/>
                  </a:cubicBezTo>
                  <a:cubicBezTo>
                    <a:pt x="280" y="256"/>
                    <a:pt x="304" y="40"/>
                    <a:pt x="336" y="56"/>
                  </a:cubicBezTo>
                  <a:cubicBezTo>
                    <a:pt x="368" y="72"/>
                    <a:pt x="400" y="328"/>
                    <a:pt x="432" y="344"/>
                  </a:cubicBezTo>
                  <a:cubicBezTo>
                    <a:pt x="464" y="360"/>
                    <a:pt x="480" y="168"/>
                    <a:pt x="528" y="152"/>
                  </a:cubicBezTo>
                  <a:cubicBezTo>
                    <a:pt x="576" y="136"/>
                    <a:pt x="656" y="240"/>
                    <a:pt x="720" y="248"/>
                  </a:cubicBezTo>
                  <a:cubicBezTo>
                    <a:pt x="784" y="256"/>
                    <a:pt x="848" y="228"/>
                    <a:pt x="912" y="200"/>
                  </a:cubicBezTo>
                </a:path>
              </a:pathLst>
            </a:custGeom>
            <a:noFill/>
            <a:ln w="57150" cmpd="sng">
              <a:solidFill>
                <a:schemeClr val="tx1"/>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1" name="Picture 5" descr="qpr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14400" y="4117171"/>
            <a:ext cx="7010400" cy="2671946"/>
          </a:xfrm>
          <a:prstGeom prst="rect">
            <a:avLst/>
          </a:prstGeom>
          <a:solidFill>
            <a:srgbClr val="E6E5C7"/>
          </a:solid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TextBox 11"/>
          <p:cNvSpPr txBox="1"/>
          <p:nvPr/>
        </p:nvSpPr>
        <p:spPr>
          <a:xfrm>
            <a:off x="4490461" y="1066800"/>
            <a:ext cx="4653540" cy="1938992"/>
          </a:xfrm>
          <a:prstGeom prst="rect">
            <a:avLst/>
          </a:prstGeom>
          <a:noFill/>
        </p:spPr>
        <p:txBody>
          <a:bodyPr wrap="square" rtlCol="0">
            <a:spAutoFit/>
          </a:bodyPr>
          <a:lstStyle/>
          <a:p>
            <a:r>
              <a:rPr lang="en-US" sz="2000" b="1" dirty="0" smtClean="0">
                <a:solidFill>
                  <a:srgbClr val="FF0000"/>
                </a:solidFill>
              </a:rPr>
              <a:t>The emitted photon is identical in all respects to the incident photon. Its </a:t>
            </a:r>
            <a:r>
              <a:rPr lang="en-US" sz="2000" b="1" dirty="0" smtClean="0">
                <a:solidFill>
                  <a:srgbClr val="0070C0"/>
                </a:solidFill>
              </a:rPr>
              <a:t>frequency</a:t>
            </a:r>
            <a:r>
              <a:rPr lang="en-US" sz="2000" b="1" dirty="0" smtClean="0">
                <a:solidFill>
                  <a:srgbClr val="FF0000"/>
                </a:solidFill>
              </a:rPr>
              <a:t> is same.  It is in the same </a:t>
            </a:r>
            <a:r>
              <a:rPr lang="en-US" sz="2000" b="1" dirty="0" smtClean="0">
                <a:solidFill>
                  <a:srgbClr val="0070C0"/>
                </a:solidFill>
              </a:rPr>
              <a:t>phase</a:t>
            </a:r>
            <a:r>
              <a:rPr lang="en-US" sz="2000" b="1" dirty="0" smtClean="0">
                <a:solidFill>
                  <a:srgbClr val="FF0000"/>
                </a:solidFill>
              </a:rPr>
              <a:t> with the incident photon.  Both photons </a:t>
            </a:r>
            <a:r>
              <a:rPr lang="en-US" sz="2000" b="1" dirty="0" smtClean="0">
                <a:solidFill>
                  <a:srgbClr val="0070C0"/>
                </a:solidFill>
              </a:rPr>
              <a:t>travels</a:t>
            </a:r>
            <a:r>
              <a:rPr lang="en-US" sz="2000" b="1" dirty="0" smtClean="0">
                <a:solidFill>
                  <a:srgbClr val="FF0000"/>
                </a:solidFill>
              </a:rPr>
              <a:t> in the </a:t>
            </a:r>
            <a:r>
              <a:rPr lang="en-US" sz="2000" b="1" dirty="0" smtClean="0">
                <a:solidFill>
                  <a:srgbClr val="0070C0"/>
                </a:solidFill>
              </a:rPr>
              <a:t>same</a:t>
            </a:r>
            <a:r>
              <a:rPr lang="en-US" sz="2000" b="1" dirty="0" smtClean="0">
                <a:solidFill>
                  <a:srgbClr val="FF0000"/>
                </a:solidFill>
              </a:rPr>
              <a:t> </a:t>
            </a:r>
            <a:r>
              <a:rPr lang="en-US" sz="2000" b="1" dirty="0" smtClean="0">
                <a:solidFill>
                  <a:srgbClr val="0070C0"/>
                </a:solidFill>
              </a:rPr>
              <a:t>direction</a:t>
            </a:r>
            <a:r>
              <a:rPr lang="en-US" sz="2000" b="1" dirty="0" smtClean="0">
                <a:solidFill>
                  <a:srgbClr val="FF0000"/>
                </a:solidFill>
              </a:rPr>
              <a:t> and are in the same </a:t>
            </a:r>
            <a:r>
              <a:rPr lang="en-US" sz="2000" b="1" dirty="0" smtClean="0">
                <a:solidFill>
                  <a:srgbClr val="0070C0"/>
                </a:solidFill>
              </a:rPr>
              <a:t>state of polarization</a:t>
            </a:r>
            <a:endParaRPr lang="en-US" sz="2000" b="1" dirty="0">
              <a:solidFill>
                <a:srgbClr val="0070C0"/>
              </a:solidFill>
            </a:endParaRPr>
          </a:p>
        </p:txBody>
      </p:sp>
    </p:spTree>
    <p:extLst>
      <p:ext uri="{BB962C8B-B14F-4D97-AF65-F5344CB8AC3E}">
        <p14:creationId xmlns:p14="http://schemas.microsoft.com/office/powerpoint/2010/main" val="17904293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8600"/>
            <a:ext cx="9144000" cy="7478970"/>
          </a:xfrm>
          <a:prstGeom prst="rect">
            <a:avLst/>
          </a:prstGeom>
          <a:noFill/>
        </p:spPr>
        <p:txBody>
          <a:bodyPr wrap="square" rtlCol="0">
            <a:spAutoFit/>
          </a:bodyPr>
          <a:lstStyle/>
          <a:p>
            <a:pPr algn="just"/>
            <a:r>
              <a:rPr lang="en-US" sz="2400" b="1" dirty="0" smtClean="0">
                <a:solidFill>
                  <a:srgbClr val="C00000"/>
                </a:solidFill>
              </a:rPr>
              <a:t>The exited state of nitrogen molecule is metastable and is identical in energy to (001) vibrational level of CO</a:t>
            </a:r>
            <a:r>
              <a:rPr lang="en-US" sz="2400" b="1" baseline="-25000" dirty="0" smtClean="0">
                <a:solidFill>
                  <a:srgbClr val="C00000"/>
                </a:solidFill>
              </a:rPr>
              <a:t>2</a:t>
            </a:r>
            <a:r>
              <a:rPr lang="en-US" sz="2400" b="1" dirty="0" smtClean="0">
                <a:solidFill>
                  <a:srgbClr val="C00000"/>
                </a:solidFill>
              </a:rPr>
              <a:t> molecule.  When current passes through the mixture of gases, the N</a:t>
            </a:r>
            <a:r>
              <a:rPr lang="en-US" sz="2400" b="1" baseline="-25000" dirty="0" smtClean="0">
                <a:solidFill>
                  <a:srgbClr val="C00000"/>
                </a:solidFill>
              </a:rPr>
              <a:t>2</a:t>
            </a:r>
            <a:r>
              <a:rPr lang="en-US" sz="2400" b="1" dirty="0" smtClean="0">
                <a:solidFill>
                  <a:srgbClr val="C00000"/>
                </a:solidFill>
              </a:rPr>
              <a:t> molecules get exited to the metastable state, which cannot spontaneously loose their energy.  Hence the number of N</a:t>
            </a:r>
            <a:r>
              <a:rPr lang="en-US" sz="2400" b="1" baseline="30000" dirty="0" smtClean="0">
                <a:solidFill>
                  <a:srgbClr val="C00000"/>
                </a:solidFill>
              </a:rPr>
              <a:t>+</a:t>
            </a:r>
            <a:r>
              <a:rPr lang="en-US" sz="2400" b="1" dirty="0" smtClean="0">
                <a:solidFill>
                  <a:srgbClr val="C00000"/>
                </a:solidFill>
              </a:rPr>
              <a:t> molecules in the metastable state build up.  These N</a:t>
            </a:r>
            <a:r>
              <a:rPr lang="en-US" sz="2400" b="1" baseline="-25000" dirty="0" smtClean="0">
                <a:solidFill>
                  <a:srgbClr val="C00000"/>
                </a:solidFill>
              </a:rPr>
              <a:t>2</a:t>
            </a:r>
            <a:r>
              <a:rPr lang="en-US" sz="2400" b="1" dirty="0" smtClean="0">
                <a:solidFill>
                  <a:srgbClr val="C00000"/>
                </a:solidFill>
              </a:rPr>
              <a:t> molecule suffer inelastic collision with CO</a:t>
            </a:r>
            <a:r>
              <a:rPr lang="en-US" sz="2400" b="1" baseline="-25000" dirty="0" smtClean="0">
                <a:solidFill>
                  <a:srgbClr val="C00000"/>
                </a:solidFill>
              </a:rPr>
              <a:t>2</a:t>
            </a:r>
            <a:r>
              <a:rPr lang="en-US" sz="2400" b="1" dirty="0" smtClean="0">
                <a:solidFill>
                  <a:srgbClr val="C00000"/>
                </a:solidFill>
              </a:rPr>
              <a:t> molecule in the ground state and excite them to E</a:t>
            </a:r>
            <a:r>
              <a:rPr lang="en-US" sz="2400" b="1" baseline="-25000" dirty="0" smtClean="0">
                <a:solidFill>
                  <a:srgbClr val="C00000"/>
                </a:solidFill>
              </a:rPr>
              <a:t>5</a:t>
            </a:r>
            <a:r>
              <a:rPr lang="en-US" sz="2400" b="1" dirty="0" smtClean="0">
                <a:solidFill>
                  <a:srgbClr val="C00000"/>
                </a:solidFill>
              </a:rPr>
              <a:t> level.  Also some CO</a:t>
            </a:r>
            <a:r>
              <a:rPr lang="en-US" sz="2400" b="1" baseline="-25000" dirty="0" smtClean="0">
                <a:solidFill>
                  <a:srgbClr val="C00000"/>
                </a:solidFill>
              </a:rPr>
              <a:t>2</a:t>
            </a:r>
            <a:r>
              <a:rPr lang="en-US" sz="2400" b="1" dirty="0" smtClean="0">
                <a:solidFill>
                  <a:srgbClr val="C00000"/>
                </a:solidFill>
              </a:rPr>
              <a:t> molecules suffer collision with  electrons  exited to E</a:t>
            </a:r>
            <a:r>
              <a:rPr lang="en-US" sz="2400" b="1" baseline="-25000" dirty="0" smtClean="0">
                <a:solidFill>
                  <a:srgbClr val="C00000"/>
                </a:solidFill>
              </a:rPr>
              <a:t>5</a:t>
            </a:r>
            <a:r>
              <a:rPr lang="en-US" sz="2400" b="1" dirty="0" smtClean="0">
                <a:solidFill>
                  <a:srgbClr val="C00000"/>
                </a:solidFill>
              </a:rPr>
              <a:t> level. </a:t>
            </a:r>
          </a:p>
          <a:p>
            <a:pPr algn="just"/>
            <a:r>
              <a:rPr lang="en-US" sz="2400" b="1" dirty="0" smtClean="0">
                <a:solidFill>
                  <a:srgbClr val="002060"/>
                </a:solidFill>
              </a:rPr>
              <a:t>In the energy level diagram E</a:t>
            </a:r>
            <a:r>
              <a:rPr lang="en-US" sz="2400" b="1" baseline="-25000" dirty="0" smtClean="0">
                <a:solidFill>
                  <a:srgbClr val="002060"/>
                </a:solidFill>
              </a:rPr>
              <a:t>5</a:t>
            </a:r>
            <a:r>
              <a:rPr lang="en-US" sz="2400" b="1" dirty="0" smtClean="0">
                <a:solidFill>
                  <a:srgbClr val="002060"/>
                </a:solidFill>
              </a:rPr>
              <a:t> is the upper energy level and E</a:t>
            </a:r>
            <a:r>
              <a:rPr lang="en-US" sz="2400" b="1" baseline="-25000" dirty="0" smtClean="0">
                <a:solidFill>
                  <a:srgbClr val="002060"/>
                </a:solidFill>
              </a:rPr>
              <a:t>3</a:t>
            </a:r>
            <a:r>
              <a:rPr lang="en-US" sz="2400" b="1" dirty="0" smtClean="0">
                <a:solidFill>
                  <a:srgbClr val="002060"/>
                </a:solidFill>
              </a:rPr>
              <a:t> and E</a:t>
            </a:r>
            <a:r>
              <a:rPr lang="en-US" sz="2400" b="1" baseline="-25000" dirty="0" smtClean="0">
                <a:solidFill>
                  <a:srgbClr val="002060"/>
                </a:solidFill>
              </a:rPr>
              <a:t>4</a:t>
            </a:r>
            <a:r>
              <a:rPr lang="en-US" sz="2400" b="1" dirty="0" smtClean="0">
                <a:solidFill>
                  <a:srgbClr val="002060"/>
                </a:solidFill>
              </a:rPr>
              <a:t> are the lower energy levels.  The necessary population inversion is achieved between E</a:t>
            </a:r>
            <a:r>
              <a:rPr lang="en-US" sz="2400" b="1" baseline="-25000" dirty="0" smtClean="0">
                <a:solidFill>
                  <a:srgbClr val="002060"/>
                </a:solidFill>
              </a:rPr>
              <a:t>5</a:t>
            </a:r>
            <a:r>
              <a:rPr lang="en-US" sz="2400" b="1" dirty="0" smtClean="0">
                <a:solidFill>
                  <a:srgbClr val="002060"/>
                </a:solidFill>
              </a:rPr>
              <a:t> level and E</a:t>
            </a:r>
            <a:r>
              <a:rPr lang="en-US" sz="2400" b="1" baseline="-25000" dirty="0" smtClean="0">
                <a:solidFill>
                  <a:srgbClr val="002060"/>
                </a:solidFill>
              </a:rPr>
              <a:t>3</a:t>
            </a:r>
            <a:r>
              <a:rPr lang="en-US" sz="2400" b="1" dirty="0" smtClean="0">
                <a:solidFill>
                  <a:srgbClr val="002060"/>
                </a:solidFill>
              </a:rPr>
              <a:t> and E</a:t>
            </a:r>
            <a:r>
              <a:rPr lang="en-US" sz="2400" b="1" baseline="-25000" dirty="0" smtClean="0">
                <a:solidFill>
                  <a:srgbClr val="002060"/>
                </a:solidFill>
              </a:rPr>
              <a:t>4</a:t>
            </a:r>
            <a:r>
              <a:rPr lang="en-US" sz="2400" b="1" dirty="0" smtClean="0">
                <a:solidFill>
                  <a:srgbClr val="002060"/>
                </a:solidFill>
              </a:rPr>
              <a:t> levels</a:t>
            </a:r>
            <a:r>
              <a:rPr lang="en-US" sz="2400" dirty="0" smtClean="0"/>
              <a:t>.</a:t>
            </a:r>
          </a:p>
          <a:p>
            <a:pPr algn="just"/>
            <a:r>
              <a:rPr lang="en-US" sz="2400" b="1" dirty="0" smtClean="0">
                <a:solidFill>
                  <a:srgbClr val="C00000"/>
                </a:solidFill>
              </a:rPr>
              <a:t>The laser transition E</a:t>
            </a:r>
            <a:r>
              <a:rPr lang="en-US" sz="2400" b="1" baseline="-25000" dirty="0" smtClean="0">
                <a:solidFill>
                  <a:srgbClr val="C00000"/>
                </a:solidFill>
              </a:rPr>
              <a:t>5</a:t>
            </a:r>
            <a:r>
              <a:rPr lang="en-US" sz="2400" b="1" dirty="0" smtClean="0">
                <a:solidFill>
                  <a:srgbClr val="C00000"/>
                </a:solidFill>
              </a:rPr>
              <a:t> to E</a:t>
            </a:r>
            <a:r>
              <a:rPr lang="en-US" sz="2400" b="1" baseline="-25000" dirty="0" smtClean="0">
                <a:solidFill>
                  <a:srgbClr val="C00000"/>
                </a:solidFill>
              </a:rPr>
              <a:t>4</a:t>
            </a:r>
            <a:r>
              <a:rPr lang="en-US" sz="2400" b="1" dirty="0" smtClean="0">
                <a:solidFill>
                  <a:srgbClr val="C00000"/>
                </a:solidFill>
              </a:rPr>
              <a:t> produces IR radiations at10.6 </a:t>
            </a:r>
            <a:r>
              <a:rPr lang="el-GR" sz="2400" b="1" dirty="0" smtClean="0">
                <a:solidFill>
                  <a:srgbClr val="C00000"/>
                </a:solidFill>
              </a:rPr>
              <a:t>μ</a:t>
            </a:r>
            <a:r>
              <a:rPr lang="en-US" sz="2400" b="1" dirty="0" smtClean="0">
                <a:solidFill>
                  <a:srgbClr val="C00000"/>
                </a:solidFill>
              </a:rPr>
              <a:t>m  and E</a:t>
            </a:r>
            <a:r>
              <a:rPr lang="en-US" sz="2400" b="1" baseline="-25000" dirty="0" smtClean="0">
                <a:solidFill>
                  <a:srgbClr val="C00000"/>
                </a:solidFill>
              </a:rPr>
              <a:t>5</a:t>
            </a:r>
            <a:r>
              <a:rPr lang="en-US" sz="2400" b="1" dirty="0" smtClean="0">
                <a:solidFill>
                  <a:srgbClr val="C00000"/>
                </a:solidFill>
              </a:rPr>
              <a:t> to E</a:t>
            </a:r>
            <a:r>
              <a:rPr lang="en-US" sz="2400" b="1" baseline="-25000" dirty="0" smtClean="0">
                <a:solidFill>
                  <a:srgbClr val="C00000"/>
                </a:solidFill>
              </a:rPr>
              <a:t>3</a:t>
            </a:r>
            <a:r>
              <a:rPr lang="en-US" sz="2400" b="1" dirty="0" smtClean="0">
                <a:solidFill>
                  <a:srgbClr val="C00000"/>
                </a:solidFill>
              </a:rPr>
              <a:t>  produces  IR radiations at 9.6 </a:t>
            </a:r>
            <a:r>
              <a:rPr lang="el-GR" sz="2400" b="1" dirty="0" smtClean="0">
                <a:solidFill>
                  <a:srgbClr val="C00000"/>
                </a:solidFill>
              </a:rPr>
              <a:t>μ</a:t>
            </a:r>
            <a:r>
              <a:rPr lang="en-US" sz="2400" b="1" dirty="0" smtClean="0">
                <a:solidFill>
                  <a:srgbClr val="C00000"/>
                </a:solidFill>
              </a:rPr>
              <a:t>m. </a:t>
            </a:r>
          </a:p>
          <a:p>
            <a:pPr algn="just"/>
            <a:r>
              <a:rPr lang="en-US" sz="2400" b="1" dirty="0" smtClean="0">
                <a:solidFill>
                  <a:srgbClr val="0070C0"/>
                </a:solidFill>
              </a:rPr>
              <a:t>E</a:t>
            </a:r>
            <a:r>
              <a:rPr lang="en-US" sz="2400" b="1" baseline="-25000" dirty="0" smtClean="0">
                <a:solidFill>
                  <a:srgbClr val="0070C0"/>
                </a:solidFill>
              </a:rPr>
              <a:t>3</a:t>
            </a:r>
            <a:r>
              <a:rPr lang="en-US" sz="2400" b="1" dirty="0" smtClean="0">
                <a:solidFill>
                  <a:srgbClr val="0070C0"/>
                </a:solidFill>
              </a:rPr>
              <a:t> and E</a:t>
            </a:r>
            <a:r>
              <a:rPr lang="en-US" sz="2400" b="1" baseline="-25000" dirty="0" smtClean="0">
                <a:solidFill>
                  <a:srgbClr val="0070C0"/>
                </a:solidFill>
              </a:rPr>
              <a:t>4</a:t>
            </a:r>
            <a:r>
              <a:rPr lang="en-US" sz="2400" b="1" dirty="0" smtClean="0">
                <a:solidFill>
                  <a:srgbClr val="0070C0"/>
                </a:solidFill>
              </a:rPr>
              <a:t> are metastable state  and from which transition occurs to E</a:t>
            </a:r>
            <a:r>
              <a:rPr lang="en-US" sz="2400" b="1" baseline="-25000" dirty="0" smtClean="0">
                <a:solidFill>
                  <a:srgbClr val="0070C0"/>
                </a:solidFill>
              </a:rPr>
              <a:t>2</a:t>
            </a:r>
            <a:r>
              <a:rPr lang="en-US" sz="2400" b="1" dirty="0" smtClean="0">
                <a:solidFill>
                  <a:srgbClr val="0070C0"/>
                </a:solidFill>
              </a:rPr>
              <a:t> through inelastic collisions with unexcited CO</a:t>
            </a:r>
            <a:r>
              <a:rPr lang="en-US" sz="2400" b="1" baseline="-25000" dirty="0" smtClean="0">
                <a:solidFill>
                  <a:srgbClr val="0070C0"/>
                </a:solidFill>
              </a:rPr>
              <a:t>2</a:t>
            </a:r>
            <a:r>
              <a:rPr lang="en-US" sz="2400" b="1" dirty="0" smtClean="0">
                <a:solidFill>
                  <a:srgbClr val="0070C0"/>
                </a:solidFill>
              </a:rPr>
              <a:t> molecules, which increases population of E</a:t>
            </a:r>
            <a:r>
              <a:rPr lang="en-US" sz="2400" b="1" baseline="-25000" dirty="0" smtClean="0">
                <a:solidFill>
                  <a:srgbClr val="0070C0"/>
                </a:solidFill>
              </a:rPr>
              <a:t>2</a:t>
            </a:r>
            <a:r>
              <a:rPr lang="en-US" sz="2400" b="1" dirty="0" smtClean="0">
                <a:solidFill>
                  <a:srgbClr val="0070C0"/>
                </a:solidFill>
              </a:rPr>
              <a:t>  The presence of He with CO</a:t>
            </a:r>
            <a:r>
              <a:rPr lang="en-US" sz="2400" b="1" baseline="-25000" dirty="0" smtClean="0">
                <a:solidFill>
                  <a:srgbClr val="0070C0"/>
                </a:solidFill>
              </a:rPr>
              <a:t>2</a:t>
            </a:r>
            <a:r>
              <a:rPr lang="en-US" sz="2400" b="1" dirty="0" smtClean="0">
                <a:solidFill>
                  <a:srgbClr val="0070C0"/>
                </a:solidFill>
              </a:rPr>
              <a:t> helps to reduce population density at E</a:t>
            </a:r>
            <a:r>
              <a:rPr lang="en-US" sz="2400" b="1" baseline="-25000" dirty="0" smtClean="0">
                <a:solidFill>
                  <a:srgbClr val="0070C0"/>
                </a:solidFill>
              </a:rPr>
              <a:t>2</a:t>
            </a:r>
            <a:r>
              <a:rPr lang="en-US" sz="2400" b="1" dirty="0" smtClean="0">
                <a:solidFill>
                  <a:srgbClr val="0070C0"/>
                </a:solidFill>
              </a:rPr>
              <a:t>.  It </a:t>
            </a:r>
            <a:r>
              <a:rPr lang="en-US" sz="2400" b="1" dirty="0" err="1" smtClean="0">
                <a:solidFill>
                  <a:srgbClr val="0070C0"/>
                </a:solidFill>
              </a:rPr>
              <a:t>deexcite</a:t>
            </a:r>
            <a:r>
              <a:rPr lang="en-US" sz="2400" b="1" dirty="0" smtClean="0">
                <a:solidFill>
                  <a:srgbClr val="0070C0"/>
                </a:solidFill>
              </a:rPr>
              <a:t> CO</a:t>
            </a:r>
            <a:r>
              <a:rPr lang="en-US" sz="2400" b="1" baseline="-25000" dirty="0" smtClean="0">
                <a:solidFill>
                  <a:srgbClr val="0070C0"/>
                </a:solidFill>
              </a:rPr>
              <a:t>2</a:t>
            </a:r>
            <a:r>
              <a:rPr lang="en-US" sz="2400" b="1" dirty="0" smtClean="0">
                <a:solidFill>
                  <a:srgbClr val="0070C0"/>
                </a:solidFill>
              </a:rPr>
              <a:t> molecules to E</a:t>
            </a:r>
            <a:r>
              <a:rPr lang="en-US" sz="2400" b="1" baseline="-25000" dirty="0" smtClean="0">
                <a:solidFill>
                  <a:srgbClr val="0070C0"/>
                </a:solidFill>
              </a:rPr>
              <a:t>1</a:t>
            </a:r>
            <a:r>
              <a:rPr lang="en-US" sz="2400" b="1" dirty="0" smtClean="0">
                <a:solidFill>
                  <a:srgbClr val="0070C0"/>
                </a:solidFill>
              </a:rPr>
              <a:t> through inelastic collision</a:t>
            </a:r>
          </a:p>
          <a:p>
            <a:pPr algn="just"/>
            <a:endParaRPr lang="en-US" sz="2400" dirty="0"/>
          </a:p>
          <a:p>
            <a:pPr algn="just"/>
            <a:endParaRPr lang="en-US" sz="2400" dirty="0"/>
          </a:p>
        </p:txBody>
      </p:sp>
    </p:spTree>
    <p:extLst>
      <p:ext uri="{BB962C8B-B14F-4D97-AF65-F5344CB8AC3E}">
        <p14:creationId xmlns:p14="http://schemas.microsoft.com/office/powerpoint/2010/main" val="36365124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639762"/>
          </a:xfrm>
        </p:spPr>
        <p:txBody>
          <a:bodyPr>
            <a:normAutofit/>
          </a:bodyPr>
          <a:lstStyle/>
          <a:p>
            <a:pPr eaLnBrk="1" hangingPunct="1"/>
            <a:r>
              <a:rPr lang="en-US" altLang="zh-TW" sz="3200" b="1" dirty="0" smtClean="0">
                <a:solidFill>
                  <a:srgbClr val="C00000"/>
                </a:solidFill>
                <a:latin typeface="Times New Roman" panose="02020603050405020304" pitchFamily="18" charset="0"/>
                <a:cs typeface="Times New Roman" panose="02020603050405020304" pitchFamily="18" charset="0"/>
              </a:rPr>
              <a:t>Uses of Laser (1)</a:t>
            </a:r>
          </a:p>
        </p:txBody>
      </p:sp>
      <p:sp>
        <p:nvSpPr>
          <p:cNvPr id="32771" name="Rectangle 3"/>
          <p:cNvSpPr>
            <a:spLocks noGrp="1" noChangeArrowheads="1"/>
          </p:cNvSpPr>
          <p:nvPr>
            <p:ph type="body" idx="1"/>
          </p:nvPr>
        </p:nvSpPr>
        <p:spPr>
          <a:xfrm>
            <a:off x="228600" y="933390"/>
            <a:ext cx="8115300" cy="3105210"/>
          </a:xfrm>
        </p:spPr>
        <p:txBody>
          <a:bodyPr/>
          <a:lstStyle/>
          <a:p>
            <a:pPr eaLnBrk="1" hangingPunct="1"/>
            <a:r>
              <a:rPr lang="en-US" altLang="zh-TW" dirty="0" smtClean="0">
                <a:solidFill>
                  <a:srgbClr val="0070C0"/>
                </a:solidFill>
                <a:latin typeface="Times New Roman" panose="02020603050405020304" pitchFamily="18" charset="0"/>
                <a:cs typeface="Times New Roman" panose="02020603050405020304" pitchFamily="18" charset="0"/>
              </a:rPr>
              <a:t>In medicine</a:t>
            </a:r>
          </a:p>
          <a:p>
            <a:pPr lvl="1" eaLnBrk="1" hangingPunct="1"/>
            <a:r>
              <a:rPr lang="en-US" altLang="zh-TW" dirty="0" smtClean="0">
                <a:solidFill>
                  <a:srgbClr val="0070C0"/>
                </a:solidFill>
                <a:latin typeface="Times New Roman" panose="02020603050405020304" pitchFamily="18" charset="0"/>
                <a:cs typeface="Times New Roman" panose="02020603050405020304" pitchFamily="18" charset="0"/>
              </a:rPr>
              <a:t>to break up gallstones and kidney stones,</a:t>
            </a:r>
          </a:p>
          <a:p>
            <a:pPr lvl="1" eaLnBrk="1" hangingPunct="1"/>
            <a:r>
              <a:rPr lang="en-US" altLang="zh-TW" dirty="0" smtClean="0">
                <a:solidFill>
                  <a:srgbClr val="0070C0"/>
                </a:solidFill>
                <a:latin typeface="Times New Roman" panose="02020603050405020304" pitchFamily="18" charset="0"/>
                <a:cs typeface="Times New Roman" panose="02020603050405020304" pitchFamily="18" charset="0"/>
              </a:rPr>
              <a:t>to weld broken tissue (e.g. detached retina)</a:t>
            </a:r>
          </a:p>
          <a:p>
            <a:pPr lvl="1" eaLnBrk="1" hangingPunct="1"/>
            <a:r>
              <a:rPr lang="en-US" altLang="zh-TW" dirty="0" smtClean="0">
                <a:solidFill>
                  <a:srgbClr val="0070C0"/>
                </a:solidFill>
                <a:latin typeface="Times New Roman" panose="02020603050405020304" pitchFamily="18" charset="0"/>
                <a:cs typeface="Times New Roman" panose="02020603050405020304" pitchFamily="18" charset="0"/>
              </a:rPr>
              <a:t>to destroy cancerous and precancerous cells; at the same time, the heat seal off capillaries,</a:t>
            </a:r>
          </a:p>
          <a:p>
            <a:pPr lvl="1" eaLnBrk="1" hangingPunct="1"/>
            <a:r>
              <a:rPr lang="en-US" altLang="zh-TW" dirty="0" smtClean="0">
                <a:solidFill>
                  <a:srgbClr val="0070C0"/>
                </a:solidFill>
                <a:latin typeface="Times New Roman" panose="02020603050405020304" pitchFamily="18" charset="0"/>
                <a:cs typeface="Times New Roman" panose="02020603050405020304" pitchFamily="18" charset="0"/>
              </a:rPr>
              <a:t>to remove plaque clogging human arteries.</a:t>
            </a:r>
          </a:p>
        </p:txBody>
      </p:sp>
      <p:pic>
        <p:nvPicPr>
          <p:cNvPr id="32772" name="Picture 4" descr="ey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343400"/>
            <a:ext cx="3959691" cy="2161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7" descr="e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4343400"/>
            <a:ext cx="2590800" cy="2195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25305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checkerboard(across)">
                                      <p:cBhvr>
                                        <p:cTn id="7" dur="500"/>
                                        <p:tgtEl>
                                          <p:spTgt spid="327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2775"/>
                                        </p:tgtEl>
                                        <p:attrNameLst>
                                          <p:attrName>style.visibility</p:attrName>
                                        </p:attrNameLst>
                                      </p:cBhvr>
                                      <p:to>
                                        <p:strVal val="visible"/>
                                      </p:to>
                                    </p:set>
                                    <p:animEffect transition="in" filter="checkerboard(across)">
                                      <p:cBhvr>
                                        <p:cTn id="12" dur="500"/>
                                        <p:tgtEl>
                                          <p:spTgt spid="327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771">
                                            <p:txEl>
                                              <p:pRg st="0" end="0"/>
                                            </p:txEl>
                                          </p:spTgt>
                                        </p:tgtEl>
                                        <p:attrNameLst>
                                          <p:attrName>style.visibility</p:attrName>
                                        </p:attrNameLst>
                                      </p:cBhvr>
                                      <p:to>
                                        <p:strVal val="visible"/>
                                      </p:to>
                                    </p:set>
                                    <p:animEffect transition="in" filter="dissolve">
                                      <p:cBhvr>
                                        <p:cTn id="17" dur="500"/>
                                        <p:tgtEl>
                                          <p:spTgt spid="3277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771">
                                            <p:txEl>
                                              <p:pRg st="1" end="1"/>
                                            </p:txEl>
                                          </p:spTgt>
                                        </p:tgtEl>
                                        <p:attrNameLst>
                                          <p:attrName>style.visibility</p:attrName>
                                        </p:attrNameLst>
                                      </p:cBhvr>
                                      <p:to>
                                        <p:strVal val="visible"/>
                                      </p:to>
                                    </p:set>
                                    <p:animEffect transition="in" filter="dissolve">
                                      <p:cBhvr>
                                        <p:cTn id="22" dur="500"/>
                                        <p:tgtEl>
                                          <p:spTgt spid="32771">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2771">
                                            <p:txEl>
                                              <p:pRg st="2" end="2"/>
                                            </p:txEl>
                                          </p:spTgt>
                                        </p:tgtEl>
                                        <p:attrNameLst>
                                          <p:attrName>style.visibility</p:attrName>
                                        </p:attrNameLst>
                                      </p:cBhvr>
                                      <p:to>
                                        <p:strVal val="visible"/>
                                      </p:to>
                                    </p:set>
                                    <p:animEffect transition="in" filter="dissolve">
                                      <p:cBhvr>
                                        <p:cTn id="27" dur="500"/>
                                        <p:tgtEl>
                                          <p:spTgt spid="32771">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2771">
                                            <p:txEl>
                                              <p:pRg st="3" end="3"/>
                                            </p:txEl>
                                          </p:spTgt>
                                        </p:tgtEl>
                                        <p:attrNameLst>
                                          <p:attrName>style.visibility</p:attrName>
                                        </p:attrNameLst>
                                      </p:cBhvr>
                                      <p:to>
                                        <p:strVal val="visible"/>
                                      </p:to>
                                    </p:set>
                                    <p:animEffect transition="in" filter="dissolve">
                                      <p:cBhvr>
                                        <p:cTn id="32" dur="500"/>
                                        <p:tgtEl>
                                          <p:spTgt spid="32771">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2771">
                                            <p:txEl>
                                              <p:pRg st="4" end="4"/>
                                            </p:txEl>
                                          </p:spTgt>
                                        </p:tgtEl>
                                        <p:attrNameLst>
                                          <p:attrName>style.visibility</p:attrName>
                                        </p:attrNameLst>
                                      </p:cBhvr>
                                      <p:to>
                                        <p:strVal val="visible"/>
                                      </p:to>
                                    </p:set>
                                    <p:animEffect transition="in" filter="dissolve">
                                      <p:cBhvr>
                                        <p:cTn id="37" dur="500"/>
                                        <p:tgtEl>
                                          <p:spTgt spid="327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bldLvl="2"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229600" cy="639762"/>
          </a:xfrm>
        </p:spPr>
        <p:txBody>
          <a:bodyPr>
            <a:normAutofit/>
          </a:bodyPr>
          <a:lstStyle/>
          <a:p>
            <a:pPr eaLnBrk="1" hangingPunct="1"/>
            <a:r>
              <a:rPr lang="en-US" altLang="zh-TW" sz="3200" b="1" dirty="0" smtClean="0">
                <a:solidFill>
                  <a:srgbClr val="C00000"/>
                </a:solidFill>
                <a:latin typeface="Times New Roman" panose="02020603050405020304" pitchFamily="18" charset="0"/>
                <a:cs typeface="Times New Roman" panose="02020603050405020304" pitchFamily="18" charset="0"/>
              </a:rPr>
              <a:t>Uses of Laser (2)</a:t>
            </a:r>
          </a:p>
        </p:txBody>
      </p:sp>
      <p:sp>
        <p:nvSpPr>
          <p:cNvPr id="33795" name="Rectangle 3"/>
          <p:cNvSpPr>
            <a:spLocks noGrp="1" noChangeArrowheads="1"/>
          </p:cNvSpPr>
          <p:nvPr>
            <p:ph type="body" idx="1"/>
          </p:nvPr>
        </p:nvSpPr>
        <p:spPr>
          <a:xfrm>
            <a:off x="0" y="1219200"/>
            <a:ext cx="4210050" cy="4724400"/>
          </a:xfrm>
        </p:spPr>
        <p:txBody>
          <a:bodyPr>
            <a:normAutofit fontScale="92500" lnSpcReduction="20000"/>
          </a:bodyPr>
          <a:lstStyle/>
          <a:p>
            <a:pPr eaLnBrk="1" hangingPunct="1"/>
            <a:r>
              <a:rPr lang="en-US" altLang="zh-TW" dirty="0" smtClean="0">
                <a:solidFill>
                  <a:srgbClr val="0070C0"/>
                </a:solidFill>
                <a:latin typeface="Times New Roman" panose="02020603050405020304" pitchFamily="18" charset="0"/>
                <a:cs typeface="Times New Roman" panose="02020603050405020304" pitchFamily="18" charset="0"/>
              </a:rPr>
              <a:t>In industry</a:t>
            </a:r>
          </a:p>
          <a:p>
            <a:pPr lvl="1" eaLnBrk="1" hangingPunct="1"/>
            <a:r>
              <a:rPr lang="en-US" altLang="zh-TW" dirty="0" smtClean="0"/>
              <a:t>drilling</a:t>
            </a:r>
          </a:p>
          <a:p>
            <a:pPr lvl="1" eaLnBrk="1" hangingPunct="1"/>
            <a:r>
              <a:rPr lang="en-US" altLang="zh-TW" dirty="0" smtClean="0"/>
              <a:t>for welding and machining,</a:t>
            </a:r>
          </a:p>
          <a:p>
            <a:pPr lvl="1" eaLnBrk="1" hangingPunct="1"/>
            <a:r>
              <a:rPr lang="en-US" altLang="zh-TW" dirty="0" smtClean="0"/>
              <a:t>Hardening – Heat treatment to harden metals in tooling and automotive industry. </a:t>
            </a:r>
          </a:p>
          <a:p>
            <a:pPr lvl="1" eaLnBrk="1" hangingPunct="1"/>
            <a:r>
              <a:rPr lang="en-US" altLang="zh-TW" dirty="0" smtClean="0"/>
              <a:t>Electronic industry – It is used in manufacturing of electronic component and integrated circuits. </a:t>
            </a:r>
          </a:p>
          <a:p>
            <a:pPr lvl="1" eaLnBrk="1" hangingPunct="1"/>
            <a:endParaRPr lang="en-US" altLang="zh-TW" dirty="0" smtClean="0">
              <a:solidFill>
                <a:srgbClr val="008080"/>
              </a:solidFill>
            </a:endParaRPr>
          </a:p>
        </p:txBody>
      </p:sp>
      <p:pic>
        <p:nvPicPr>
          <p:cNvPr id="33798" name="Picture 6" descr="cut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219200"/>
            <a:ext cx="2876550" cy="463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65962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798"/>
                                        </p:tgtEl>
                                        <p:attrNameLst>
                                          <p:attrName>style.visibility</p:attrName>
                                        </p:attrNameLst>
                                      </p:cBhvr>
                                      <p:to>
                                        <p:strVal val="visible"/>
                                      </p:to>
                                    </p:set>
                                    <p:animEffect transition="in" filter="blinds(horizontal)">
                                      <p:cBhvr>
                                        <p:cTn id="7" dur="500"/>
                                        <p:tgtEl>
                                          <p:spTgt spid="337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795">
                                            <p:txEl>
                                              <p:pRg st="0" end="0"/>
                                            </p:txEl>
                                          </p:spTgt>
                                        </p:tgtEl>
                                        <p:attrNameLst>
                                          <p:attrName>style.visibility</p:attrName>
                                        </p:attrNameLst>
                                      </p:cBhvr>
                                      <p:to>
                                        <p:strVal val="visible"/>
                                      </p:to>
                                    </p:set>
                                    <p:animEffect transition="in" filter="dissolve">
                                      <p:cBhvr>
                                        <p:cTn id="12" dur="500"/>
                                        <p:tgtEl>
                                          <p:spTgt spid="337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3795">
                                            <p:txEl>
                                              <p:pRg st="1" end="1"/>
                                            </p:txEl>
                                          </p:spTgt>
                                        </p:tgtEl>
                                        <p:attrNameLst>
                                          <p:attrName>style.visibility</p:attrName>
                                        </p:attrNameLst>
                                      </p:cBhvr>
                                      <p:to>
                                        <p:strVal val="visible"/>
                                      </p:to>
                                    </p:set>
                                    <p:animEffect transition="in" filter="dissolve">
                                      <p:cBhvr>
                                        <p:cTn id="17" dur="500"/>
                                        <p:tgtEl>
                                          <p:spTgt spid="3379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3795">
                                            <p:txEl>
                                              <p:pRg st="2" end="2"/>
                                            </p:txEl>
                                          </p:spTgt>
                                        </p:tgtEl>
                                        <p:attrNameLst>
                                          <p:attrName>style.visibility</p:attrName>
                                        </p:attrNameLst>
                                      </p:cBhvr>
                                      <p:to>
                                        <p:strVal val="visible"/>
                                      </p:to>
                                    </p:set>
                                    <p:animEffect transition="in" filter="dissolve">
                                      <p:cBhvr>
                                        <p:cTn id="22" dur="500"/>
                                        <p:tgtEl>
                                          <p:spTgt spid="3379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3795">
                                            <p:txEl>
                                              <p:pRg st="3" end="3"/>
                                            </p:txEl>
                                          </p:spTgt>
                                        </p:tgtEl>
                                        <p:attrNameLst>
                                          <p:attrName>style.visibility</p:attrName>
                                        </p:attrNameLst>
                                      </p:cBhvr>
                                      <p:to>
                                        <p:strVal val="visible"/>
                                      </p:to>
                                    </p:set>
                                    <p:animEffect transition="in" filter="dissolve">
                                      <p:cBhvr>
                                        <p:cTn id="27" dur="500"/>
                                        <p:tgtEl>
                                          <p:spTgt spid="3379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3795">
                                            <p:txEl>
                                              <p:pRg st="4" end="4"/>
                                            </p:txEl>
                                          </p:spTgt>
                                        </p:tgtEl>
                                        <p:attrNameLst>
                                          <p:attrName>style.visibility</p:attrName>
                                        </p:attrNameLst>
                                      </p:cBhvr>
                                      <p:to>
                                        <p:strVal val="visible"/>
                                      </p:to>
                                    </p:set>
                                    <p:animEffect transition="in" filter="dissolve">
                                      <p:cBhvr>
                                        <p:cTn id="32" dur="500"/>
                                        <p:tgtEl>
                                          <p:spTgt spid="337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bldLvl="2"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639762"/>
          </a:xfrm>
        </p:spPr>
        <p:txBody>
          <a:bodyPr>
            <a:normAutofit/>
          </a:bodyPr>
          <a:lstStyle/>
          <a:p>
            <a:pPr eaLnBrk="1" hangingPunct="1"/>
            <a:r>
              <a:rPr lang="en-US" altLang="zh-TW" sz="3200" b="1" dirty="0" smtClean="0">
                <a:solidFill>
                  <a:srgbClr val="C00000"/>
                </a:solidFill>
                <a:latin typeface="Times New Roman" panose="02020603050405020304" pitchFamily="18" charset="0"/>
                <a:cs typeface="Times New Roman" panose="02020603050405020304" pitchFamily="18" charset="0"/>
              </a:rPr>
              <a:t>Uses of laser (3)</a:t>
            </a:r>
          </a:p>
        </p:txBody>
      </p:sp>
      <p:sp>
        <p:nvSpPr>
          <p:cNvPr id="34819" name="Rectangle 3"/>
          <p:cNvSpPr>
            <a:spLocks noGrp="1" noChangeArrowheads="1"/>
          </p:cNvSpPr>
          <p:nvPr>
            <p:ph type="body" idx="1"/>
          </p:nvPr>
        </p:nvSpPr>
        <p:spPr>
          <a:xfrm>
            <a:off x="0" y="1143000"/>
            <a:ext cx="5581650" cy="4438650"/>
          </a:xfrm>
        </p:spPr>
        <p:txBody>
          <a:bodyPr/>
          <a:lstStyle/>
          <a:p>
            <a:pPr eaLnBrk="1" hangingPunct="1"/>
            <a:r>
              <a:rPr lang="en-US" altLang="zh-TW" dirty="0" smtClean="0">
                <a:solidFill>
                  <a:srgbClr val="0070C0"/>
                </a:solidFill>
                <a:latin typeface="Times New Roman" panose="02020603050405020304" pitchFamily="18" charset="0"/>
                <a:cs typeface="Times New Roman" panose="02020603050405020304" pitchFamily="18" charset="0"/>
              </a:rPr>
              <a:t>In everyday life</a:t>
            </a:r>
          </a:p>
          <a:p>
            <a:pPr lvl="1" eaLnBrk="1" hangingPunct="1"/>
            <a:r>
              <a:rPr lang="en-US" altLang="zh-TW" dirty="0" smtClean="0">
                <a:solidFill>
                  <a:srgbClr val="008080"/>
                </a:solidFill>
                <a:latin typeface="Times New Roman" panose="02020603050405020304" pitchFamily="18" charset="0"/>
                <a:cs typeface="Times New Roman" panose="02020603050405020304" pitchFamily="18" charset="0"/>
              </a:rPr>
              <a:t>to be used as bar-code readers,</a:t>
            </a:r>
          </a:p>
          <a:p>
            <a:pPr lvl="1" eaLnBrk="1" hangingPunct="1"/>
            <a:r>
              <a:rPr lang="en-US" altLang="zh-TW" dirty="0" smtClean="0">
                <a:solidFill>
                  <a:srgbClr val="008080"/>
                </a:solidFill>
                <a:latin typeface="Times New Roman" panose="02020603050405020304" pitchFamily="18" charset="0"/>
                <a:cs typeface="Times New Roman" panose="02020603050405020304" pitchFamily="18" charset="0"/>
              </a:rPr>
              <a:t>to be used in compact disc players,</a:t>
            </a:r>
          </a:p>
          <a:p>
            <a:pPr lvl="1" eaLnBrk="1" hangingPunct="1"/>
            <a:r>
              <a:rPr lang="en-US" altLang="zh-TW" dirty="0" smtClean="0">
                <a:solidFill>
                  <a:srgbClr val="008080"/>
                </a:solidFill>
                <a:latin typeface="Times New Roman" panose="02020603050405020304" pitchFamily="18" charset="0"/>
                <a:cs typeface="Times New Roman" panose="02020603050405020304" pitchFamily="18" charset="0"/>
              </a:rPr>
              <a:t>to produce short pulses of light used in digital communications,</a:t>
            </a:r>
          </a:p>
          <a:p>
            <a:pPr lvl="1" eaLnBrk="1" hangingPunct="1"/>
            <a:r>
              <a:rPr lang="en-US" altLang="zh-TW" dirty="0" smtClean="0">
                <a:solidFill>
                  <a:srgbClr val="008080"/>
                </a:solidFill>
                <a:latin typeface="Times New Roman" panose="02020603050405020304" pitchFamily="18" charset="0"/>
                <a:cs typeface="Times New Roman" panose="02020603050405020304" pitchFamily="18" charset="0"/>
              </a:rPr>
              <a:t>to produce holograms.</a:t>
            </a:r>
          </a:p>
        </p:txBody>
      </p:sp>
      <p:pic>
        <p:nvPicPr>
          <p:cNvPr id="34820" name="Picture 4" descr="car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143000"/>
            <a:ext cx="2460625" cy="399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1311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checkerboard(across)">
                                      <p:cBhvr>
                                        <p:cTn id="7" dur="500"/>
                                        <p:tgtEl>
                                          <p:spTgt spid="34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819">
                                            <p:txEl>
                                              <p:pRg st="0" end="0"/>
                                            </p:txEl>
                                          </p:spTgt>
                                        </p:tgtEl>
                                        <p:attrNameLst>
                                          <p:attrName>style.visibility</p:attrName>
                                        </p:attrNameLst>
                                      </p:cBhvr>
                                      <p:to>
                                        <p:strVal val="visible"/>
                                      </p:to>
                                    </p:set>
                                    <p:animEffect transition="in" filter="dissolve">
                                      <p:cBhvr>
                                        <p:cTn id="12" dur="500"/>
                                        <p:tgtEl>
                                          <p:spTgt spid="3481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4819">
                                            <p:txEl>
                                              <p:pRg st="1" end="1"/>
                                            </p:txEl>
                                          </p:spTgt>
                                        </p:tgtEl>
                                        <p:attrNameLst>
                                          <p:attrName>style.visibility</p:attrName>
                                        </p:attrNameLst>
                                      </p:cBhvr>
                                      <p:to>
                                        <p:strVal val="visible"/>
                                      </p:to>
                                    </p:set>
                                    <p:animEffect transition="in" filter="dissolve">
                                      <p:cBhvr>
                                        <p:cTn id="17" dur="500"/>
                                        <p:tgtEl>
                                          <p:spTgt spid="3481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4819">
                                            <p:txEl>
                                              <p:pRg st="2" end="2"/>
                                            </p:txEl>
                                          </p:spTgt>
                                        </p:tgtEl>
                                        <p:attrNameLst>
                                          <p:attrName>style.visibility</p:attrName>
                                        </p:attrNameLst>
                                      </p:cBhvr>
                                      <p:to>
                                        <p:strVal val="visible"/>
                                      </p:to>
                                    </p:set>
                                    <p:animEffect transition="in" filter="dissolve">
                                      <p:cBhvr>
                                        <p:cTn id="22" dur="500"/>
                                        <p:tgtEl>
                                          <p:spTgt spid="3481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4819">
                                            <p:txEl>
                                              <p:pRg st="3" end="3"/>
                                            </p:txEl>
                                          </p:spTgt>
                                        </p:tgtEl>
                                        <p:attrNameLst>
                                          <p:attrName>style.visibility</p:attrName>
                                        </p:attrNameLst>
                                      </p:cBhvr>
                                      <p:to>
                                        <p:strVal val="visible"/>
                                      </p:to>
                                    </p:set>
                                    <p:animEffect transition="in" filter="dissolve">
                                      <p:cBhvr>
                                        <p:cTn id="27" dur="500"/>
                                        <p:tgtEl>
                                          <p:spTgt spid="3481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4819">
                                            <p:txEl>
                                              <p:pRg st="4" end="4"/>
                                            </p:txEl>
                                          </p:spTgt>
                                        </p:tgtEl>
                                        <p:attrNameLst>
                                          <p:attrName>style.visibility</p:attrName>
                                        </p:attrNameLst>
                                      </p:cBhvr>
                                      <p:to>
                                        <p:strVal val="visible"/>
                                      </p:to>
                                    </p:set>
                                    <p:animEffect transition="in" filter="dissolve">
                                      <p:cBhvr>
                                        <p:cTn id="32" dur="500"/>
                                        <p:tgtEl>
                                          <p:spTgt spid="34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bldLvl="2"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en-US" altLang="zh-TW" sz="3200" b="1" dirty="0" smtClean="0">
                <a:solidFill>
                  <a:srgbClr val="C00000"/>
                </a:solidFill>
                <a:latin typeface="Times New Roman" panose="02020603050405020304" pitchFamily="18" charset="0"/>
                <a:cs typeface="Times New Roman" panose="02020603050405020304" pitchFamily="18" charset="0"/>
              </a:rPr>
              <a:t>Holography</a:t>
            </a:r>
          </a:p>
        </p:txBody>
      </p:sp>
      <p:sp>
        <p:nvSpPr>
          <p:cNvPr id="36867" name="Rectangle 3"/>
          <p:cNvSpPr>
            <a:spLocks noGrp="1" noChangeArrowheads="1"/>
          </p:cNvSpPr>
          <p:nvPr>
            <p:ph type="body" idx="1"/>
          </p:nvPr>
        </p:nvSpPr>
        <p:spPr>
          <a:xfrm>
            <a:off x="141790" y="1828800"/>
            <a:ext cx="5795963" cy="5029200"/>
          </a:xfrm>
        </p:spPr>
        <p:txBody>
          <a:bodyPr>
            <a:normAutofit/>
          </a:bodyPr>
          <a:lstStyle/>
          <a:p>
            <a:pPr eaLnBrk="1" hangingPunct="1">
              <a:lnSpc>
                <a:spcPct val="90000"/>
              </a:lnSpc>
            </a:pPr>
            <a:r>
              <a:rPr lang="en-US" altLang="zh-TW" sz="1800" dirty="0" smtClean="0">
                <a:latin typeface="Times New Roman" panose="02020603050405020304" pitchFamily="18" charset="0"/>
                <a:cs typeface="Times New Roman" panose="02020603050405020304" pitchFamily="18" charset="0"/>
              </a:rPr>
              <a:t>Holography is the production of holograms by the use of laser.</a:t>
            </a:r>
          </a:p>
          <a:p>
            <a:pPr eaLnBrk="1" hangingPunct="1">
              <a:lnSpc>
                <a:spcPct val="90000"/>
              </a:lnSpc>
            </a:pPr>
            <a:r>
              <a:rPr lang="en-US" altLang="zh-TW" sz="1800" dirty="0" smtClean="0">
                <a:latin typeface="Times New Roman" panose="02020603050405020304" pitchFamily="18" charset="0"/>
                <a:cs typeface="Times New Roman" panose="02020603050405020304" pitchFamily="18" charset="0"/>
              </a:rPr>
              <a:t>A hologram is a 3D image recorded in a special photographic plate.</a:t>
            </a:r>
          </a:p>
          <a:p>
            <a:pPr eaLnBrk="1" hangingPunct="1">
              <a:lnSpc>
                <a:spcPct val="90000"/>
              </a:lnSpc>
            </a:pPr>
            <a:r>
              <a:rPr lang="en-US" altLang="zh-TW" sz="1800" dirty="0" smtClean="0">
                <a:latin typeface="Times New Roman" panose="02020603050405020304" pitchFamily="18" charset="0"/>
                <a:cs typeface="Times New Roman" panose="02020603050405020304" pitchFamily="18" charset="0"/>
              </a:rPr>
              <a:t>The image appears to float in space and to move when the viewer moves.</a:t>
            </a:r>
          </a:p>
          <a:p>
            <a:pPr>
              <a:lnSpc>
                <a:spcPct val="90000"/>
              </a:lnSpc>
            </a:pPr>
            <a:r>
              <a:rPr lang="en-US" altLang="zh-TW" sz="1800" dirty="0">
                <a:latin typeface="Times New Roman" panose="02020603050405020304" pitchFamily="18" charset="0"/>
                <a:cs typeface="Times New Roman" panose="02020603050405020304" pitchFamily="18" charset="0"/>
              </a:rPr>
              <a:t>In laser holography, the hologram is recorded using a source of laser light, which is very pure in its color and orderly in its composition. </a:t>
            </a:r>
            <a:endParaRPr lang="en-US" altLang="zh-TW" sz="1800" dirty="0" smtClean="0">
              <a:latin typeface="Times New Roman" panose="02020603050405020304" pitchFamily="18" charset="0"/>
              <a:cs typeface="Times New Roman" panose="02020603050405020304" pitchFamily="18" charset="0"/>
            </a:endParaRPr>
          </a:p>
          <a:p>
            <a:pPr>
              <a:lnSpc>
                <a:spcPct val="90000"/>
              </a:lnSpc>
            </a:pPr>
            <a:r>
              <a:rPr lang="en-US" altLang="zh-TW" sz="1800" dirty="0" smtClean="0">
                <a:latin typeface="Times New Roman" panose="02020603050405020304" pitchFamily="18" charset="0"/>
                <a:cs typeface="Times New Roman" panose="02020603050405020304" pitchFamily="18" charset="0"/>
              </a:rPr>
              <a:t>Various </a:t>
            </a:r>
            <a:r>
              <a:rPr lang="en-US" altLang="zh-TW" sz="1800" dirty="0">
                <a:latin typeface="Times New Roman" panose="02020603050405020304" pitchFamily="18" charset="0"/>
                <a:cs typeface="Times New Roman" panose="02020603050405020304" pitchFamily="18" charset="0"/>
              </a:rPr>
              <a:t>setups may be used, and several types of holograms can be made, but all involve the interaction of light coming from different directions and producing a microscopic interference pattern which a plate, film, or other medium photographically records.</a:t>
            </a:r>
            <a:endParaRPr lang="en-US" altLang="zh-TW" sz="1800" dirty="0" smtClean="0">
              <a:latin typeface="Times New Roman" panose="02020603050405020304" pitchFamily="18" charset="0"/>
              <a:cs typeface="Times New Roman" panose="02020603050405020304" pitchFamily="18" charset="0"/>
            </a:endParaRPr>
          </a:p>
          <a:p>
            <a:pPr eaLnBrk="1" hangingPunct="1">
              <a:lnSpc>
                <a:spcPct val="90000"/>
              </a:lnSpc>
            </a:pPr>
            <a:endParaRPr lang="zh-TW" altLang="en-US" sz="1800" dirty="0" smtClean="0">
              <a:latin typeface="Times New Roman" panose="02020603050405020304" pitchFamily="18" charset="0"/>
              <a:cs typeface="Times New Roman" panose="02020603050405020304" pitchFamily="18" charset="0"/>
            </a:endParaRPr>
          </a:p>
        </p:txBody>
      </p:sp>
      <p:pic>
        <p:nvPicPr>
          <p:cNvPr id="36869" name="Picture 5" descr="hologram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363" y="2522538"/>
            <a:ext cx="3195637"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61170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blinds(horizontal)">
                                      <p:cBhvr>
                                        <p:cTn id="7" dur="500"/>
                                        <p:tgtEl>
                                          <p:spTgt spid="368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867">
                                            <p:txEl>
                                              <p:pRg st="0" end="0"/>
                                            </p:txEl>
                                          </p:spTgt>
                                        </p:tgtEl>
                                        <p:attrNameLst>
                                          <p:attrName>style.visibility</p:attrName>
                                        </p:attrNameLst>
                                      </p:cBhvr>
                                      <p:to>
                                        <p:strVal val="visible"/>
                                      </p:to>
                                    </p:set>
                                    <p:animEffect transition="in" filter="dissolve">
                                      <p:cBhvr>
                                        <p:cTn id="12" dur="500"/>
                                        <p:tgtEl>
                                          <p:spTgt spid="3686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6867">
                                            <p:txEl>
                                              <p:pRg st="1" end="1"/>
                                            </p:txEl>
                                          </p:spTgt>
                                        </p:tgtEl>
                                        <p:attrNameLst>
                                          <p:attrName>style.visibility</p:attrName>
                                        </p:attrNameLst>
                                      </p:cBhvr>
                                      <p:to>
                                        <p:strVal val="visible"/>
                                      </p:to>
                                    </p:set>
                                    <p:animEffect transition="in" filter="dissolve">
                                      <p:cBhvr>
                                        <p:cTn id="17" dur="500"/>
                                        <p:tgtEl>
                                          <p:spTgt spid="3686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6867">
                                            <p:txEl>
                                              <p:pRg st="2" end="2"/>
                                            </p:txEl>
                                          </p:spTgt>
                                        </p:tgtEl>
                                        <p:attrNameLst>
                                          <p:attrName>style.visibility</p:attrName>
                                        </p:attrNameLst>
                                      </p:cBhvr>
                                      <p:to>
                                        <p:strVal val="visible"/>
                                      </p:to>
                                    </p:set>
                                    <p:animEffect transition="in" filter="dissolve">
                                      <p:cBhvr>
                                        <p:cTn id="22" dur="500"/>
                                        <p:tgtEl>
                                          <p:spTgt spid="3686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6867">
                                            <p:txEl>
                                              <p:pRg st="3" end="3"/>
                                            </p:txEl>
                                          </p:spTgt>
                                        </p:tgtEl>
                                        <p:attrNameLst>
                                          <p:attrName>style.visibility</p:attrName>
                                        </p:attrNameLst>
                                      </p:cBhvr>
                                      <p:to>
                                        <p:strVal val="visible"/>
                                      </p:to>
                                    </p:set>
                                    <p:animEffect transition="in" filter="dissolve">
                                      <p:cBhvr>
                                        <p:cTn id="27" dur="500"/>
                                        <p:tgtEl>
                                          <p:spTgt spid="3686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6867">
                                            <p:txEl>
                                              <p:pRg st="4" end="4"/>
                                            </p:txEl>
                                          </p:spTgt>
                                        </p:tgtEl>
                                        <p:attrNameLst>
                                          <p:attrName>style.visibility</p:attrName>
                                        </p:attrNameLst>
                                      </p:cBhvr>
                                      <p:to>
                                        <p:strVal val="visible"/>
                                      </p:to>
                                    </p:set>
                                    <p:animEffect transition="in" filter="dissolve">
                                      <p:cBhvr>
                                        <p:cTn id="32" dur="500"/>
                                        <p:tgtEl>
                                          <p:spTgt spid="368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599" y="1676400"/>
            <a:ext cx="8610601" cy="3539430"/>
          </a:xfrm>
          <a:prstGeom prst="rect">
            <a:avLst/>
          </a:prstGeom>
        </p:spPr>
        <p:txBody>
          <a:bodyPr wrap="square">
            <a:spAutoFit/>
          </a:bodyPr>
          <a:lstStyle/>
          <a:p>
            <a:r>
              <a:rPr lang="en-US" altLang="zh-TW" sz="2800" i="1" dirty="0" smtClean="0">
                <a:latin typeface="Times New Roman" pitchFamily="18" charset="0"/>
              </a:rPr>
              <a:t>Atoms in an excited state can be stimulated to jump to a lower energy level when they are struck by a photon of incident light whose energy is the same as the energy-level difference involved in the jump. The electron thus emits a photon of the same wavelength as the incident photon. The incident and emitted photons travel away from the atom in phase.</a:t>
            </a:r>
            <a:endParaRPr lang="en-US" altLang="zh-TW" sz="2800" dirty="0" smtClean="0"/>
          </a:p>
          <a:p>
            <a:r>
              <a:rPr lang="en-US" altLang="zh-TW" sz="2800" dirty="0" smtClean="0">
                <a:solidFill>
                  <a:srgbClr val="008080"/>
                </a:solidFill>
              </a:rPr>
              <a:t>This process is called </a:t>
            </a:r>
            <a:r>
              <a:rPr lang="en-US" altLang="zh-TW" sz="2800" dirty="0" smtClean="0">
                <a:solidFill>
                  <a:srgbClr val="C00000"/>
                </a:solidFill>
              </a:rPr>
              <a:t>stimulated emission.</a:t>
            </a:r>
          </a:p>
        </p:txBody>
      </p:sp>
      <p:pic>
        <p:nvPicPr>
          <p:cNvPr id="3" name="Picture 4" descr="albe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67493"/>
            <a:ext cx="1298575"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7637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04800"/>
            <a:ext cx="9067800" cy="42008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6835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4"/>
          <p:cNvSpPr>
            <a:spLocks noChangeArrowheads="1"/>
          </p:cNvSpPr>
          <p:nvPr/>
        </p:nvSpPr>
        <p:spPr bwMode="auto">
          <a:xfrm>
            <a:off x="457200" y="23149"/>
            <a:ext cx="9144000" cy="7571303"/>
          </a:xfrm>
          <a:prstGeom prst="rect">
            <a:avLst/>
          </a:prstGeom>
          <a:noFill/>
          <a:ln>
            <a:noFill/>
          </a:ln>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pl-PL" altLang="en-US" b="1" dirty="0">
                <a:solidFill>
                  <a:srgbClr val="C00000"/>
                </a:solidFill>
                <a:cs typeface="Times New Roman" pitchFamily="18" charset="0"/>
              </a:rPr>
              <a:t>Einstein’s coefficients</a:t>
            </a:r>
            <a:endParaRPr lang="pl-PL" altLang="en-US" dirty="0">
              <a:solidFill>
                <a:srgbClr val="C00000"/>
              </a:solidFill>
              <a:cs typeface="Times New Roman" pitchFamily="18" charset="0"/>
            </a:endParaRPr>
          </a:p>
          <a:p>
            <a:pPr algn="ctr"/>
            <a:r>
              <a:rPr lang="pl-PL" altLang="en-US" sz="1800" b="1" dirty="0">
                <a:cs typeface="Times New Roman" pitchFamily="18" charset="0"/>
              </a:rPr>
              <a:t> </a:t>
            </a:r>
            <a:endParaRPr lang="pl-PL" altLang="en-US" sz="1800" dirty="0">
              <a:cs typeface="Times New Roman" pitchFamily="18" charset="0"/>
            </a:endParaRPr>
          </a:p>
          <a:p>
            <a:pPr algn="just"/>
            <a:r>
              <a:rPr lang="en-US" altLang="en-US" dirty="0" smtClean="0">
                <a:cs typeface="Times New Roman" pitchFamily="18" charset="0"/>
              </a:rPr>
              <a:t>Einstein calculated the probability of </a:t>
            </a:r>
          </a:p>
          <a:p>
            <a:pPr algn="just"/>
            <a:r>
              <a:rPr lang="en-US" altLang="en-US" dirty="0" smtClean="0">
                <a:cs typeface="Times New Roman" pitchFamily="18" charset="0"/>
              </a:rPr>
              <a:t>absorption, spontaneous emission</a:t>
            </a:r>
          </a:p>
          <a:p>
            <a:pPr algn="just"/>
            <a:r>
              <a:rPr lang="en-US" altLang="en-US" dirty="0" smtClean="0">
                <a:cs typeface="Times New Roman" pitchFamily="18" charset="0"/>
              </a:rPr>
              <a:t> and stimulated emission</a:t>
            </a:r>
          </a:p>
          <a:p>
            <a:pPr algn="just"/>
            <a:endParaRPr lang="en-US" altLang="en-US" dirty="0" smtClean="0">
              <a:cs typeface="Times New Roman" pitchFamily="18" charset="0"/>
            </a:endParaRPr>
          </a:p>
          <a:p>
            <a:pPr marL="342900" indent="-342900" algn="just">
              <a:buFont typeface="Wingdings" panose="05000000000000000000" pitchFamily="2" charset="2"/>
              <a:buChar char="§"/>
            </a:pPr>
            <a:r>
              <a:rPr lang="en-US" altLang="en-US" dirty="0" smtClean="0">
                <a:cs typeface="Times New Roman" pitchFamily="18" charset="0"/>
              </a:rPr>
              <a:t>Probability </a:t>
            </a:r>
            <a:r>
              <a:rPr lang="en-US" altLang="en-US" dirty="0">
                <a:cs typeface="Times New Roman" pitchFamily="18" charset="0"/>
              </a:rPr>
              <a:t>of absorption</a:t>
            </a:r>
            <a:endParaRPr lang="en-US" altLang="en-US" dirty="0" smtClean="0">
              <a:cs typeface="Times New Roman" pitchFamily="18" charset="0"/>
            </a:endParaRPr>
          </a:p>
          <a:p>
            <a:pPr algn="ctr"/>
            <a:r>
              <a:rPr lang="en-US" altLang="en-US" dirty="0" smtClean="0">
                <a:cs typeface="Times New Roman" pitchFamily="18" charset="0"/>
              </a:rPr>
              <a:t>(P</a:t>
            </a:r>
            <a:r>
              <a:rPr lang="en-US" altLang="en-US" baseline="-25000" dirty="0" smtClean="0">
                <a:cs typeface="Times New Roman" pitchFamily="18" charset="0"/>
              </a:rPr>
              <a:t>12</a:t>
            </a:r>
            <a:r>
              <a:rPr lang="en-US" altLang="en-US" dirty="0" smtClean="0">
                <a:cs typeface="Times New Roman" pitchFamily="18" charset="0"/>
              </a:rPr>
              <a:t>)</a:t>
            </a:r>
            <a:r>
              <a:rPr lang="en-US" altLang="en-US" baseline="-30000" dirty="0" smtClean="0">
                <a:cs typeface="Times New Roman" pitchFamily="18" charset="0"/>
              </a:rPr>
              <a:t>ab</a:t>
            </a:r>
            <a:r>
              <a:rPr lang="pl-PL" altLang="en-US" dirty="0" smtClean="0">
                <a:cs typeface="Times New Roman" pitchFamily="18" charset="0"/>
              </a:rPr>
              <a:t> =</a:t>
            </a:r>
            <a:r>
              <a:rPr lang="pl-PL" altLang="en-US" i="1" dirty="0" smtClean="0">
                <a:latin typeface="Symbol" pitchFamily="18" charset="2"/>
                <a:cs typeface="Times New Roman" pitchFamily="18" charset="0"/>
              </a:rPr>
              <a:t>r</a:t>
            </a:r>
            <a:r>
              <a:rPr lang="pl-PL" altLang="en-US" dirty="0" smtClean="0">
                <a:cs typeface="Times New Roman" pitchFamily="18" charset="0"/>
              </a:rPr>
              <a:t>(</a:t>
            </a:r>
            <a:r>
              <a:rPr lang="pl-PL" altLang="en-US" i="1" dirty="0" smtClean="0">
                <a:latin typeface="Symbol" pitchFamily="18" charset="2"/>
                <a:cs typeface="Times New Roman" pitchFamily="18" charset="0"/>
              </a:rPr>
              <a:t>n</a:t>
            </a:r>
            <a:r>
              <a:rPr lang="pl-PL" altLang="en-US" dirty="0">
                <a:cs typeface="Times New Roman" pitchFamily="18" charset="0"/>
              </a:rPr>
              <a:t>) </a:t>
            </a:r>
            <a:r>
              <a:rPr lang="pl-PL" altLang="en-US" dirty="0" smtClean="0">
                <a:cs typeface="Times New Roman" pitchFamily="18" charset="0"/>
              </a:rPr>
              <a:t>B</a:t>
            </a:r>
            <a:r>
              <a:rPr lang="pl-PL" altLang="en-US" baseline="-30000" dirty="0" smtClean="0">
                <a:cs typeface="Times New Roman" pitchFamily="18" charset="0"/>
              </a:rPr>
              <a:t>12</a:t>
            </a:r>
            <a:r>
              <a:rPr lang="en-US" altLang="en-US" dirty="0">
                <a:cs typeface="Times New Roman" pitchFamily="18" charset="0"/>
              </a:rPr>
              <a:t> </a:t>
            </a:r>
            <a:r>
              <a:rPr lang="en-US" altLang="en-US" dirty="0" smtClean="0">
                <a:cs typeface="Times New Roman" pitchFamily="18" charset="0"/>
              </a:rPr>
              <a:t> </a:t>
            </a:r>
          </a:p>
          <a:p>
            <a:pPr algn="ctr"/>
            <a:r>
              <a:rPr lang="pl-PL" altLang="en-US" dirty="0">
                <a:cs typeface="Times New Roman" pitchFamily="18" charset="0"/>
              </a:rPr>
              <a:t>B</a:t>
            </a:r>
            <a:r>
              <a:rPr lang="pl-PL" altLang="en-US" baseline="-25000" dirty="0">
                <a:cs typeface="Times New Roman" pitchFamily="18" charset="0"/>
              </a:rPr>
              <a:t>12</a:t>
            </a:r>
            <a:r>
              <a:rPr lang="en-US" altLang="en-US" dirty="0">
                <a:cs typeface="Times New Roman" pitchFamily="18" charset="0"/>
              </a:rPr>
              <a:t> = </a:t>
            </a:r>
            <a:r>
              <a:rPr lang="pl-PL" altLang="en-US" dirty="0">
                <a:cs typeface="Times New Roman" pitchFamily="18" charset="0"/>
              </a:rPr>
              <a:t>Einstein’s</a:t>
            </a:r>
            <a:r>
              <a:rPr lang="en-US" altLang="en-US" dirty="0">
                <a:cs typeface="Times New Roman" pitchFamily="18" charset="0"/>
              </a:rPr>
              <a:t> </a:t>
            </a:r>
            <a:r>
              <a:rPr lang="pl-PL" altLang="en-US" dirty="0">
                <a:cs typeface="Times New Roman" pitchFamily="18" charset="0"/>
              </a:rPr>
              <a:t>coefficient</a:t>
            </a:r>
            <a:r>
              <a:rPr lang="en-US" altLang="en-US" dirty="0">
                <a:cs typeface="Times New Roman" pitchFamily="18" charset="0"/>
              </a:rPr>
              <a:t> for absorption</a:t>
            </a:r>
            <a:endParaRPr lang="en-US" altLang="en-US" dirty="0" smtClean="0">
              <a:cs typeface="Times New Roman" pitchFamily="18" charset="0"/>
            </a:endParaRPr>
          </a:p>
          <a:p>
            <a:pPr marL="342900" indent="-342900" algn="just">
              <a:buFont typeface="Wingdings" panose="05000000000000000000" pitchFamily="2" charset="2"/>
              <a:buChar char="§"/>
            </a:pPr>
            <a:r>
              <a:rPr lang="en-US" altLang="en-US" dirty="0">
                <a:cs typeface="Times New Roman" pitchFamily="18" charset="0"/>
              </a:rPr>
              <a:t>Probability of </a:t>
            </a:r>
            <a:r>
              <a:rPr lang="en-US" altLang="en-US" dirty="0" smtClean="0">
                <a:cs typeface="Times New Roman" pitchFamily="18" charset="0"/>
              </a:rPr>
              <a:t>Spontaneous emission </a:t>
            </a:r>
          </a:p>
          <a:p>
            <a:pPr algn="ctr"/>
            <a:r>
              <a:rPr lang="en-US" altLang="en-US" dirty="0" smtClean="0">
                <a:cs typeface="Times New Roman" pitchFamily="18" charset="0"/>
              </a:rPr>
              <a:t>(P</a:t>
            </a:r>
            <a:r>
              <a:rPr lang="en-US" altLang="en-US" baseline="-25000" dirty="0" smtClean="0">
                <a:cs typeface="Times New Roman" pitchFamily="18" charset="0"/>
              </a:rPr>
              <a:t>21</a:t>
            </a:r>
            <a:r>
              <a:rPr lang="en-US" altLang="en-US" dirty="0" smtClean="0">
                <a:cs typeface="Times New Roman" pitchFamily="18" charset="0"/>
              </a:rPr>
              <a:t>)</a:t>
            </a:r>
            <a:r>
              <a:rPr lang="en-US" altLang="en-US" baseline="-30000" dirty="0" err="1" smtClean="0">
                <a:cs typeface="Times New Roman" pitchFamily="18" charset="0"/>
              </a:rPr>
              <a:t>sp</a:t>
            </a:r>
            <a:r>
              <a:rPr lang="pl-PL" altLang="en-US" dirty="0" smtClean="0">
                <a:cs typeface="Times New Roman" pitchFamily="18" charset="0"/>
              </a:rPr>
              <a:t> =</a:t>
            </a:r>
            <a:r>
              <a:rPr lang="en-US" altLang="en-US" dirty="0" smtClean="0">
                <a:cs typeface="Times New Roman" pitchFamily="18" charset="0"/>
              </a:rPr>
              <a:t>A</a:t>
            </a:r>
            <a:r>
              <a:rPr lang="en-US" altLang="en-US" baseline="-30000" dirty="0" smtClean="0">
                <a:cs typeface="Times New Roman" pitchFamily="18" charset="0"/>
              </a:rPr>
              <a:t>21 </a:t>
            </a:r>
          </a:p>
          <a:p>
            <a:pPr algn="ctr"/>
            <a:r>
              <a:rPr lang="en-US" altLang="en-US" dirty="0">
                <a:cs typeface="Times New Roman" pitchFamily="18" charset="0"/>
              </a:rPr>
              <a:t>A</a:t>
            </a:r>
            <a:r>
              <a:rPr lang="en-US" altLang="en-US" baseline="-25000" dirty="0">
                <a:cs typeface="Times New Roman" pitchFamily="18" charset="0"/>
              </a:rPr>
              <a:t>21</a:t>
            </a:r>
            <a:r>
              <a:rPr lang="en-US" altLang="en-US" dirty="0">
                <a:cs typeface="Times New Roman" pitchFamily="18" charset="0"/>
              </a:rPr>
              <a:t> = </a:t>
            </a:r>
            <a:r>
              <a:rPr lang="pl-PL" altLang="en-US" dirty="0">
                <a:cs typeface="Times New Roman" pitchFamily="18" charset="0"/>
              </a:rPr>
              <a:t>Einstein’s</a:t>
            </a:r>
            <a:r>
              <a:rPr lang="en-US" altLang="en-US" dirty="0">
                <a:cs typeface="Times New Roman" pitchFamily="18" charset="0"/>
              </a:rPr>
              <a:t> </a:t>
            </a:r>
            <a:r>
              <a:rPr lang="pl-PL" altLang="en-US" dirty="0">
                <a:cs typeface="Times New Roman" pitchFamily="18" charset="0"/>
              </a:rPr>
              <a:t>coefficient</a:t>
            </a:r>
            <a:r>
              <a:rPr lang="en-US" altLang="en-US" dirty="0">
                <a:cs typeface="Times New Roman" pitchFamily="18" charset="0"/>
              </a:rPr>
              <a:t> for spontaneous emission</a:t>
            </a:r>
            <a:endParaRPr lang="en-US" altLang="en-US" baseline="-30000" dirty="0" smtClean="0">
              <a:cs typeface="Times New Roman" pitchFamily="18" charset="0"/>
            </a:endParaRPr>
          </a:p>
          <a:p>
            <a:pPr marL="342900" indent="-342900" algn="just">
              <a:buFont typeface="Wingdings" panose="05000000000000000000" pitchFamily="2" charset="2"/>
              <a:buChar char="§"/>
            </a:pPr>
            <a:r>
              <a:rPr lang="en-US" altLang="en-US" dirty="0">
                <a:cs typeface="Times New Roman" pitchFamily="18" charset="0"/>
              </a:rPr>
              <a:t>Probability of </a:t>
            </a:r>
            <a:r>
              <a:rPr lang="en-US" altLang="en-US" dirty="0" smtClean="0">
                <a:cs typeface="Times New Roman" pitchFamily="18" charset="0"/>
              </a:rPr>
              <a:t>Stimulated </a:t>
            </a:r>
            <a:r>
              <a:rPr lang="en-US" altLang="en-US" dirty="0">
                <a:cs typeface="Times New Roman" pitchFamily="18" charset="0"/>
              </a:rPr>
              <a:t>emission </a:t>
            </a:r>
            <a:endParaRPr lang="en-US" altLang="en-US" baseline="-30000" dirty="0" smtClean="0">
              <a:cs typeface="Times New Roman" pitchFamily="18" charset="0"/>
            </a:endParaRPr>
          </a:p>
          <a:p>
            <a:pPr algn="ctr"/>
            <a:r>
              <a:rPr lang="en-US" altLang="en-US" dirty="0" smtClean="0">
                <a:cs typeface="Times New Roman" pitchFamily="18" charset="0"/>
              </a:rPr>
              <a:t>(P</a:t>
            </a:r>
            <a:r>
              <a:rPr lang="en-US" altLang="en-US" baseline="-25000" dirty="0" smtClean="0">
                <a:cs typeface="Times New Roman" pitchFamily="18" charset="0"/>
              </a:rPr>
              <a:t>21</a:t>
            </a:r>
            <a:r>
              <a:rPr lang="en-US" altLang="en-US" dirty="0" smtClean="0">
                <a:cs typeface="Times New Roman" pitchFamily="18" charset="0"/>
              </a:rPr>
              <a:t>)</a:t>
            </a:r>
            <a:r>
              <a:rPr lang="en-US" altLang="en-US" baseline="-30000" dirty="0" err="1" smtClean="0">
                <a:cs typeface="Times New Roman" pitchFamily="18" charset="0"/>
              </a:rPr>
              <a:t>st</a:t>
            </a:r>
            <a:r>
              <a:rPr lang="pl-PL" altLang="en-US" dirty="0" smtClean="0">
                <a:cs typeface="Times New Roman" pitchFamily="18" charset="0"/>
              </a:rPr>
              <a:t> </a:t>
            </a:r>
            <a:r>
              <a:rPr lang="pl-PL" altLang="en-US" dirty="0">
                <a:cs typeface="Times New Roman" pitchFamily="18" charset="0"/>
              </a:rPr>
              <a:t>= </a:t>
            </a:r>
            <a:r>
              <a:rPr lang="pl-PL" altLang="en-US" i="1" dirty="0" smtClean="0">
                <a:latin typeface="Symbol" pitchFamily="18" charset="2"/>
                <a:cs typeface="Times New Roman" pitchFamily="18" charset="0"/>
              </a:rPr>
              <a:t>r</a:t>
            </a:r>
            <a:r>
              <a:rPr lang="pl-PL" altLang="en-US" dirty="0" smtClean="0">
                <a:cs typeface="Times New Roman" pitchFamily="18" charset="0"/>
              </a:rPr>
              <a:t>(</a:t>
            </a:r>
            <a:r>
              <a:rPr lang="pl-PL" altLang="en-US" i="1" dirty="0" smtClean="0">
                <a:latin typeface="Symbol" pitchFamily="18" charset="2"/>
                <a:cs typeface="Times New Roman" pitchFamily="18" charset="0"/>
              </a:rPr>
              <a:t>n</a:t>
            </a:r>
            <a:r>
              <a:rPr lang="pl-PL" altLang="en-US" dirty="0">
                <a:cs typeface="Times New Roman" pitchFamily="18" charset="0"/>
              </a:rPr>
              <a:t>) </a:t>
            </a:r>
            <a:r>
              <a:rPr lang="pl-PL" altLang="en-US" dirty="0" smtClean="0">
                <a:cs typeface="Times New Roman" pitchFamily="18" charset="0"/>
              </a:rPr>
              <a:t>B</a:t>
            </a:r>
            <a:r>
              <a:rPr lang="en-US" altLang="en-US" baseline="-30000" dirty="0" smtClean="0">
                <a:cs typeface="Times New Roman" pitchFamily="18" charset="0"/>
              </a:rPr>
              <a:t>21 </a:t>
            </a:r>
          </a:p>
          <a:p>
            <a:pPr algn="ctr"/>
            <a:r>
              <a:rPr lang="en-US" altLang="en-US" dirty="0">
                <a:cs typeface="Times New Roman" pitchFamily="18" charset="0"/>
              </a:rPr>
              <a:t>B</a:t>
            </a:r>
            <a:r>
              <a:rPr lang="en-US" altLang="en-US" baseline="-25000" dirty="0">
                <a:cs typeface="Times New Roman" pitchFamily="18" charset="0"/>
              </a:rPr>
              <a:t>21</a:t>
            </a:r>
            <a:r>
              <a:rPr lang="en-US" altLang="en-US" dirty="0">
                <a:cs typeface="Times New Roman" pitchFamily="18" charset="0"/>
              </a:rPr>
              <a:t> = </a:t>
            </a:r>
            <a:r>
              <a:rPr lang="pl-PL" altLang="en-US" dirty="0">
                <a:cs typeface="Times New Roman" pitchFamily="18" charset="0"/>
              </a:rPr>
              <a:t>Einstein’s</a:t>
            </a:r>
            <a:r>
              <a:rPr lang="en-US" altLang="en-US" dirty="0">
                <a:cs typeface="Times New Roman" pitchFamily="18" charset="0"/>
              </a:rPr>
              <a:t> </a:t>
            </a:r>
            <a:r>
              <a:rPr lang="pl-PL" altLang="en-US" dirty="0">
                <a:cs typeface="Times New Roman" pitchFamily="18" charset="0"/>
              </a:rPr>
              <a:t>coefficient</a:t>
            </a:r>
            <a:r>
              <a:rPr lang="en-US" altLang="en-US" dirty="0">
                <a:cs typeface="Times New Roman" pitchFamily="18" charset="0"/>
              </a:rPr>
              <a:t> for stimulated emission</a:t>
            </a:r>
            <a:endParaRPr lang="en-US" altLang="en-US" baseline="-30000" dirty="0" smtClean="0">
              <a:cs typeface="Times New Roman" pitchFamily="18" charset="0"/>
            </a:endParaRPr>
          </a:p>
          <a:p>
            <a:pPr algn="ctr"/>
            <a:r>
              <a:rPr lang="pl-PL" altLang="en-US" dirty="0">
                <a:latin typeface="Symbol" pitchFamily="18" charset="2"/>
                <a:cs typeface="Times New Roman" pitchFamily="18" charset="0"/>
              </a:rPr>
              <a:t>r</a:t>
            </a:r>
            <a:r>
              <a:rPr lang="pl-PL" altLang="en-US" dirty="0" smtClean="0">
                <a:cs typeface="Times New Roman" pitchFamily="18" charset="0"/>
              </a:rPr>
              <a:t>(</a:t>
            </a:r>
            <a:r>
              <a:rPr lang="pl-PL" altLang="en-US" dirty="0" smtClean="0">
                <a:latin typeface="Symbol" pitchFamily="18" charset="2"/>
                <a:cs typeface="Times New Roman" pitchFamily="18" charset="0"/>
              </a:rPr>
              <a:t>n</a:t>
            </a:r>
            <a:r>
              <a:rPr lang="pl-PL" altLang="en-US" dirty="0" smtClean="0">
                <a:cs typeface="Times New Roman" pitchFamily="18" charset="0"/>
              </a:rPr>
              <a:t>)</a:t>
            </a:r>
            <a:r>
              <a:rPr lang="en-US" altLang="en-US" baseline="30000" dirty="0" smtClean="0">
                <a:cs typeface="Times New Roman" pitchFamily="18" charset="0"/>
              </a:rPr>
              <a:t> </a:t>
            </a:r>
            <a:r>
              <a:rPr lang="en-US" altLang="en-US" dirty="0" smtClean="0">
                <a:cs typeface="Times New Roman" pitchFamily="18" charset="0"/>
              </a:rPr>
              <a:t>= photon density </a:t>
            </a:r>
          </a:p>
          <a:p>
            <a:pPr algn="just"/>
            <a:endParaRPr lang="en-US" altLang="en-US" dirty="0" smtClean="0">
              <a:cs typeface="Times New Roman" pitchFamily="18" charset="0"/>
            </a:endParaRPr>
          </a:p>
          <a:p>
            <a:endParaRPr lang="pl-PL" altLang="en-US" sz="1200" dirty="0">
              <a:cs typeface="Times New Roman" pitchFamily="18" charset="0"/>
            </a:endParaRPr>
          </a:p>
          <a:p>
            <a:endParaRPr lang="pl-PL" altLang="en-US" sz="1200" dirty="0">
              <a:cs typeface="Times New Roman" pitchFamily="18" charset="0"/>
            </a:endParaRPr>
          </a:p>
          <a:p>
            <a:endParaRPr lang="pl-PL" altLang="en-US" sz="1200" dirty="0">
              <a:cs typeface="Times New Roman" pitchFamily="18" charset="0"/>
            </a:endParaRPr>
          </a:p>
          <a:p>
            <a:endParaRPr lang="pl-PL" altLang="en-US" sz="1200" dirty="0">
              <a:cs typeface="Times New Roman" pitchFamily="18" charset="0"/>
            </a:endParaRPr>
          </a:p>
          <a:p>
            <a:endParaRPr lang="pl-PL" altLang="en-US" sz="1200" dirty="0">
              <a:cs typeface="Times New Roman" pitchFamily="18" charset="0"/>
            </a:endParaRPr>
          </a:p>
          <a:p>
            <a:endParaRPr lang="pl-PL" altLang="en-US" dirty="0"/>
          </a:p>
        </p:txBody>
      </p:sp>
      <p:grpSp>
        <p:nvGrpSpPr>
          <p:cNvPr id="8198" name="Group 5"/>
          <p:cNvGrpSpPr>
            <a:grpSpLocks/>
          </p:cNvGrpSpPr>
          <p:nvPr/>
        </p:nvGrpSpPr>
        <p:grpSpPr bwMode="auto">
          <a:xfrm>
            <a:off x="6248400" y="914400"/>
            <a:ext cx="2590800" cy="1371600"/>
            <a:chOff x="3024" y="336"/>
            <a:chExt cx="1632" cy="864"/>
          </a:xfrm>
        </p:grpSpPr>
        <p:sp>
          <p:nvSpPr>
            <p:cNvPr id="8199" name="Line 6"/>
            <p:cNvSpPr>
              <a:spLocks noChangeShapeType="1"/>
            </p:cNvSpPr>
            <p:nvPr/>
          </p:nvSpPr>
          <p:spPr bwMode="auto">
            <a:xfrm>
              <a:off x="3024" y="480"/>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0" name="Line 7"/>
            <p:cNvSpPr>
              <a:spLocks noChangeShapeType="1"/>
            </p:cNvSpPr>
            <p:nvPr/>
          </p:nvSpPr>
          <p:spPr bwMode="auto">
            <a:xfrm>
              <a:off x="3024" y="1056"/>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1" name="Oval 8"/>
            <p:cNvSpPr>
              <a:spLocks noChangeArrowheads="1"/>
            </p:cNvSpPr>
            <p:nvPr/>
          </p:nvSpPr>
          <p:spPr bwMode="auto">
            <a:xfrm>
              <a:off x="3120" y="1008"/>
              <a:ext cx="96" cy="96"/>
            </a:xfrm>
            <a:prstGeom prst="ellipse">
              <a:avLst/>
            </a:prstGeom>
            <a:solidFill>
              <a:srgbClr val="FF3300"/>
            </a:solidFill>
            <a:ln w="9525">
              <a:solidFill>
                <a:schemeClr val="tx1"/>
              </a:solidFill>
              <a:round/>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8202" name="Oval 9"/>
            <p:cNvSpPr>
              <a:spLocks noChangeArrowheads="1"/>
            </p:cNvSpPr>
            <p:nvPr/>
          </p:nvSpPr>
          <p:spPr bwMode="auto">
            <a:xfrm>
              <a:off x="3408" y="1008"/>
              <a:ext cx="96" cy="96"/>
            </a:xfrm>
            <a:prstGeom prst="ellipse">
              <a:avLst/>
            </a:prstGeom>
            <a:solidFill>
              <a:srgbClr val="FF3300"/>
            </a:solidFill>
            <a:ln w="9525">
              <a:solidFill>
                <a:schemeClr val="tx1"/>
              </a:solidFill>
              <a:round/>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8203" name="Oval 10"/>
            <p:cNvSpPr>
              <a:spLocks noChangeArrowheads="1"/>
            </p:cNvSpPr>
            <p:nvPr/>
          </p:nvSpPr>
          <p:spPr bwMode="auto">
            <a:xfrm>
              <a:off x="3648" y="1008"/>
              <a:ext cx="96" cy="96"/>
            </a:xfrm>
            <a:prstGeom prst="ellipse">
              <a:avLst/>
            </a:prstGeom>
            <a:solidFill>
              <a:srgbClr val="FF3300"/>
            </a:solidFill>
            <a:ln w="9525">
              <a:solidFill>
                <a:schemeClr val="tx1"/>
              </a:solidFill>
              <a:round/>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8204" name="Oval 11"/>
            <p:cNvSpPr>
              <a:spLocks noChangeArrowheads="1"/>
            </p:cNvSpPr>
            <p:nvPr/>
          </p:nvSpPr>
          <p:spPr bwMode="auto">
            <a:xfrm>
              <a:off x="3840" y="1008"/>
              <a:ext cx="96" cy="96"/>
            </a:xfrm>
            <a:prstGeom prst="ellipse">
              <a:avLst/>
            </a:prstGeom>
            <a:solidFill>
              <a:srgbClr val="FF3300"/>
            </a:solidFill>
            <a:ln w="9525">
              <a:solidFill>
                <a:schemeClr val="tx1"/>
              </a:solidFill>
              <a:round/>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8205" name="Oval 12"/>
            <p:cNvSpPr>
              <a:spLocks noChangeArrowheads="1"/>
            </p:cNvSpPr>
            <p:nvPr/>
          </p:nvSpPr>
          <p:spPr bwMode="auto">
            <a:xfrm>
              <a:off x="4032" y="1008"/>
              <a:ext cx="96" cy="96"/>
            </a:xfrm>
            <a:prstGeom prst="ellipse">
              <a:avLst/>
            </a:prstGeom>
            <a:solidFill>
              <a:srgbClr val="FF3300"/>
            </a:solidFill>
            <a:ln w="9525">
              <a:solidFill>
                <a:schemeClr val="tx1"/>
              </a:solidFill>
              <a:round/>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8206" name="Oval 13"/>
            <p:cNvSpPr>
              <a:spLocks noChangeArrowheads="1"/>
            </p:cNvSpPr>
            <p:nvPr/>
          </p:nvSpPr>
          <p:spPr bwMode="auto">
            <a:xfrm>
              <a:off x="3264" y="1008"/>
              <a:ext cx="96" cy="96"/>
            </a:xfrm>
            <a:prstGeom prst="ellipse">
              <a:avLst/>
            </a:prstGeom>
            <a:solidFill>
              <a:srgbClr val="FF3300"/>
            </a:solidFill>
            <a:ln w="9525">
              <a:solidFill>
                <a:schemeClr val="tx1"/>
              </a:solidFill>
              <a:round/>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8207" name="Oval 14"/>
            <p:cNvSpPr>
              <a:spLocks noChangeArrowheads="1"/>
            </p:cNvSpPr>
            <p:nvPr/>
          </p:nvSpPr>
          <p:spPr bwMode="auto">
            <a:xfrm>
              <a:off x="3552" y="432"/>
              <a:ext cx="96" cy="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8208" name="Text Box 15"/>
            <p:cNvSpPr txBox="1">
              <a:spLocks noChangeArrowheads="1"/>
            </p:cNvSpPr>
            <p:nvPr/>
          </p:nvSpPr>
          <p:spPr bwMode="auto">
            <a:xfrm>
              <a:off x="4320" y="91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pl-PL" altLang="en-US" i="1"/>
                <a:t>E</a:t>
              </a:r>
              <a:r>
                <a:rPr lang="pl-PL" altLang="en-US" i="1" baseline="-25000"/>
                <a:t>1</a:t>
              </a:r>
              <a:endParaRPr lang="pl-PL" altLang="en-US" i="1"/>
            </a:p>
          </p:txBody>
        </p:sp>
        <p:sp>
          <p:nvSpPr>
            <p:cNvPr id="8209" name="Text Box 16"/>
            <p:cNvSpPr txBox="1">
              <a:spLocks noChangeArrowheads="1"/>
            </p:cNvSpPr>
            <p:nvPr/>
          </p:nvSpPr>
          <p:spPr bwMode="auto">
            <a:xfrm>
              <a:off x="4224" y="33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pl-PL" altLang="en-US" i="1"/>
                <a:t>E</a:t>
              </a:r>
              <a:r>
                <a:rPr lang="pl-PL" altLang="en-US" i="1" baseline="-25000"/>
                <a:t>2</a:t>
              </a:r>
              <a:endParaRPr lang="pl-PL" altLang="en-US" i="1"/>
            </a:p>
          </p:txBody>
        </p:sp>
      </p:grpSp>
    </p:spTree>
    <p:extLst>
      <p:ext uri="{BB962C8B-B14F-4D97-AF65-F5344CB8AC3E}">
        <p14:creationId xmlns:p14="http://schemas.microsoft.com/office/powerpoint/2010/main" val="3324113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1168</TotalTime>
  <Words>2908</Words>
  <Application>Microsoft Office PowerPoint</Application>
  <PresentationFormat>On-screen Show (4:3)</PresentationFormat>
  <Paragraphs>362</Paragraphs>
  <Slides>64</Slides>
  <Notes>3</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3</vt:i4>
      </vt:variant>
      <vt:variant>
        <vt:lpstr>Slide Titles</vt:lpstr>
      </vt:variant>
      <vt:variant>
        <vt:i4>64</vt:i4>
      </vt:variant>
    </vt:vector>
  </HeadingPairs>
  <TitlesOfParts>
    <vt:vector size="81" baseType="lpstr">
      <vt:lpstr>Arial</vt:lpstr>
      <vt:lpstr>Arial Black</vt:lpstr>
      <vt:lpstr>Arial Narrow</vt:lpstr>
      <vt:lpstr>Calibri</vt:lpstr>
      <vt:lpstr>Cambria Math</vt:lpstr>
      <vt:lpstr>Comic Sans MS</vt:lpstr>
      <vt:lpstr>New York</vt:lpstr>
      <vt:lpstr>新細明體</vt:lpstr>
      <vt:lpstr>Symbol</vt:lpstr>
      <vt:lpstr>Tahoma</vt:lpstr>
      <vt:lpstr>Times New Roman</vt:lpstr>
      <vt:lpstr>Wingdings</vt:lpstr>
      <vt:lpstr>Wingdings 2</vt:lpstr>
      <vt:lpstr>Office Theme</vt:lpstr>
      <vt:lpstr>Equation</vt:lpstr>
      <vt:lpstr>Microsoft Equation 3.0</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Relationship between the Einstein Coefficients</vt:lpstr>
      <vt:lpstr>PowerPoint Presentation</vt:lpstr>
      <vt:lpstr>Light Amplification</vt:lpstr>
      <vt:lpstr>PowerPoint Presentation</vt:lpstr>
      <vt:lpstr>Lasing Action</vt:lpstr>
      <vt:lpstr>Components of laser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Pumping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Nd:YAG Laser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vt:lpstr>
      <vt:lpstr>PowerPoint Presentation</vt:lpstr>
      <vt:lpstr>Uses of Laser (1)</vt:lpstr>
      <vt:lpstr>Uses of Laser (2)</vt:lpstr>
      <vt:lpstr>Uses of laser (3)</vt:lpstr>
      <vt:lpstr>Holography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Phirke (Dr.)</dc:creator>
  <cp:lastModifiedBy>Aarti Sharma (Dr.)</cp:lastModifiedBy>
  <cp:revision>105</cp:revision>
  <dcterms:created xsi:type="dcterms:W3CDTF">2013-10-03T08:34:25Z</dcterms:created>
  <dcterms:modified xsi:type="dcterms:W3CDTF">2019-09-13T06:49:44Z</dcterms:modified>
</cp:coreProperties>
</file>