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7" r:id="rId2"/>
    <p:sldId id="258" r:id="rId3"/>
    <p:sldId id="261" r:id="rId4"/>
    <p:sldId id="259" r:id="rId5"/>
    <p:sldId id="260" r:id="rId6"/>
    <p:sldId id="262" r:id="rId7"/>
    <p:sldId id="264" r:id="rId8"/>
    <p:sldId id="263" r:id="rId9"/>
    <p:sldId id="265" r:id="rId10"/>
    <p:sldId id="266" r:id="rId11"/>
    <p:sldId id="267" r:id="rId12"/>
    <p:sldId id="273" r:id="rId13"/>
    <p:sldId id="268" r:id="rId14"/>
    <p:sldId id="269" r:id="rId15"/>
    <p:sldId id="270" r:id="rId16"/>
    <p:sldId id="271" r:id="rId17"/>
    <p:sldId id="272" r:id="rId18"/>
  </p:sldIdLst>
  <p:sldSz cx="9144000" cy="6858000" type="screen4x3"/>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53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013FEF66-709E-48DC-B174-A397BFDC0E7E}" type="datetimeFigureOut">
              <a:rPr lang="en-US" smtClean="0"/>
              <a:t>10/19/2019</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9B9F6E81-5CBC-49F9-8FD8-5DAD3C53207C}" type="slidenum">
              <a:rPr lang="en-US" smtClean="0"/>
              <a:t>‹#›</a:t>
            </a:fld>
            <a:endParaRPr lang="en-US"/>
          </a:p>
        </p:txBody>
      </p:sp>
    </p:spTree>
    <p:extLst>
      <p:ext uri="{BB962C8B-B14F-4D97-AF65-F5344CB8AC3E}">
        <p14:creationId xmlns:p14="http://schemas.microsoft.com/office/powerpoint/2010/main" val="394682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31F90FEE-468A-426B-A52E-40CBA581097D}" type="datetimeFigureOut">
              <a:rPr lang="en-US" smtClean="0"/>
              <a:t>10/19/2019</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742B26D2-6168-4DAE-8CB0-14D86BCD6AEB}" type="slidenum">
              <a:rPr lang="en-US" smtClean="0"/>
              <a:t>‹#›</a:t>
            </a:fld>
            <a:endParaRPr lang="en-US"/>
          </a:p>
        </p:txBody>
      </p:sp>
    </p:spTree>
    <p:extLst>
      <p:ext uri="{BB962C8B-B14F-4D97-AF65-F5344CB8AC3E}">
        <p14:creationId xmlns:p14="http://schemas.microsoft.com/office/powerpoint/2010/main" val="191116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DFE7655A-02AA-6B4D-B623-48CFB0F781B1}"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F709B-8030-1846-8027-F3BF85496E16}" type="slidenum">
              <a:rPr lang="en-US" smtClean="0"/>
              <a:t>‹#›</a:t>
            </a:fld>
            <a:endParaRPr lang="en-US"/>
          </a:p>
        </p:txBody>
      </p:sp>
    </p:spTree>
    <p:extLst>
      <p:ext uri="{BB962C8B-B14F-4D97-AF65-F5344CB8AC3E}">
        <p14:creationId xmlns:p14="http://schemas.microsoft.com/office/powerpoint/2010/main" val="54008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DFE7655A-02AA-6B4D-B623-48CFB0F781B1}"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F709B-8030-1846-8027-F3BF85496E16}" type="slidenum">
              <a:rPr lang="en-US" smtClean="0"/>
              <a:t>‹#›</a:t>
            </a:fld>
            <a:endParaRPr lang="en-US"/>
          </a:p>
        </p:txBody>
      </p:sp>
    </p:spTree>
    <p:extLst>
      <p:ext uri="{BB962C8B-B14F-4D97-AF65-F5344CB8AC3E}">
        <p14:creationId xmlns:p14="http://schemas.microsoft.com/office/powerpoint/2010/main" val="203749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DFE7655A-02AA-6B4D-B623-48CFB0F781B1}"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F709B-8030-1846-8027-F3BF85496E16}" type="slidenum">
              <a:rPr lang="en-US" smtClean="0"/>
              <a:t>‹#›</a:t>
            </a:fld>
            <a:endParaRPr lang="en-US"/>
          </a:p>
        </p:txBody>
      </p:sp>
    </p:spTree>
    <p:extLst>
      <p:ext uri="{BB962C8B-B14F-4D97-AF65-F5344CB8AC3E}">
        <p14:creationId xmlns:p14="http://schemas.microsoft.com/office/powerpoint/2010/main" val="349875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DFE7655A-02AA-6B4D-B623-48CFB0F781B1}"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F709B-8030-1846-8027-F3BF85496E16}" type="slidenum">
              <a:rPr lang="en-US" smtClean="0"/>
              <a:t>‹#›</a:t>
            </a:fld>
            <a:endParaRPr lang="en-US"/>
          </a:p>
        </p:txBody>
      </p:sp>
    </p:spTree>
    <p:extLst>
      <p:ext uri="{BB962C8B-B14F-4D97-AF65-F5344CB8AC3E}">
        <p14:creationId xmlns:p14="http://schemas.microsoft.com/office/powerpoint/2010/main" val="2927425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DFE7655A-02AA-6B4D-B623-48CFB0F781B1}"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F709B-8030-1846-8027-F3BF85496E16}" type="slidenum">
              <a:rPr lang="en-US" smtClean="0"/>
              <a:t>‹#›</a:t>
            </a:fld>
            <a:endParaRPr lang="en-US"/>
          </a:p>
        </p:txBody>
      </p:sp>
    </p:spTree>
    <p:extLst>
      <p:ext uri="{BB962C8B-B14F-4D97-AF65-F5344CB8AC3E}">
        <p14:creationId xmlns:p14="http://schemas.microsoft.com/office/powerpoint/2010/main" val="422631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DFE7655A-02AA-6B4D-B623-48CFB0F781B1}"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F709B-8030-1846-8027-F3BF85496E16}" type="slidenum">
              <a:rPr lang="en-US" smtClean="0"/>
              <a:t>‹#›</a:t>
            </a:fld>
            <a:endParaRPr lang="en-US"/>
          </a:p>
        </p:txBody>
      </p:sp>
    </p:spTree>
    <p:extLst>
      <p:ext uri="{BB962C8B-B14F-4D97-AF65-F5344CB8AC3E}">
        <p14:creationId xmlns:p14="http://schemas.microsoft.com/office/powerpoint/2010/main" val="1570696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DFE7655A-02AA-6B4D-B623-48CFB0F781B1}" type="datetimeFigureOut">
              <a:rPr lang="en-US" smtClean="0"/>
              <a:t>10/19/2019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F709B-8030-1846-8027-F3BF85496E16}" type="slidenum">
              <a:rPr lang="en-US" smtClean="0"/>
              <a:t>‹#›</a:t>
            </a:fld>
            <a:endParaRPr lang="en-US"/>
          </a:p>
        </p:txBody>
      </p:sp>
    </p:spTree>
    <p:extLst>
      <p:ext uri="{BB962C8B-B14F-4D97-AF65-F5344CB8AC3E}">
        <p14:creationId xmlns:p14="http://schemas.microsoft.com/office/powerpoint/2010/main" val="1714545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DFE7655A-02AA-6B4D-B623-48CFB0F781B1}" type="datetimeFigureOut">
              <a:rPr lang="en-US" smtClean="0"/>
              <a:t>10/19/2019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F709B-8030-1846-8027-F3BF85496E16}" type="slidenum">
              <a:rPr lang="en-US" smtClean="0"/>
              <a:t>‹#›</a:t>
            </a:fld>
            <a:endParaRPr lang="en-US"/>
          </a:p>
        </p:txBody>
      </p:sp>
    </p:spTree>
    <p:extLst>
      <p:ext uri="{BB962C8B-B14F-4D97-AF65-F5344CB8AC3E}">
        <p14:creationId xmlns:p14="http://schemas.microsoft.com/office/powerpoint/2010/main" val="980198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7655A-02AA-6B4D-B623-48CFB0F781B1}" type="datetimeFigureOut">
              <a:rPr lang="en-US" smtClean="0"/>
              <a:t>10/19/2019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F709B-8030-1846-8027-F3BF85496E16}" type="slidenum">
              <a:rPr lang="en-US" smtClean="0"/>
              <a:t>‹#›</a:t>
            </a:fld>
            <a:endParaRPr lang="en-US"/>
          </a:p>
        </p:txBody>
      </p:sp>
    </p:spTree>
    <p:extLst>
      <p:ext uri="{BB962C8B-B14F-4D97-AF65-F5344CB8AC3E}">
        <p14:creationId xmlns:p14="http://schemas.microsoft.com/office/powerpoint/2010/main" val="212084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DFE7655A-02AA-6B4D-B623-48CFB0F781B1}"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F709B-8030-1846-8027-F3BF85496E16}" type="slidenum">
              <a:rPr lang="en-US" smtClean="0"/>
              <a:t>‹#›</a:t>
            </a:fld>
            <a:endParaRPr lang="en-US"/>
          </a:p>
        </p:txBody>
      </p:sp>
    </p:spTree>
    <p:extLst>
      <p:ext uri="{BB962C8B-B14F-4D97-AF65-F5344CB8AC3E}">
        <p14:creationId xmlns:p14="http://schemas.microsoft.com/office/powerpoint/2010/main" val="2581698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DFE7655A-02AA-6B4D-B623-48CFB0F781B1}"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F709B-8030-1846-8027-F3BF85496E16}" type="slidenum">
              <a:rPr lang="en-US" smtClean="0"/>
              <a:t>‹#›</a:t>
            </a:fld>
            <a:endParaRPr lang="en-US"/>
          </a:p>
        </p:txBody>
      </p:sp>
    </p:spTree>
    <p:extLst>
      <p:ext uri="{BB962C8B-B14F-4D97-AF65-F5344CB8AC3E}">
        <p14:creationId xmlns:p14="http://schemas.microsoft.com/office/powerpoint/2010/main" val="238591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7655A-02AA-6B4D-B623-48CFB0F781B1}" type="datetimeFigureOut">
              <a:rPr lang="en-US" smtClean="0"/>
              <a:t>10/19/2019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F709B-8030-1846-8027-F3BF85496E16}" type="slidenum">
              <a:rPr lang="en-US" smtClean="0"/>
              <a:t>‹#›</a:t>
            </a:fld>
            <a:endParaRPr lang="en-US"/>
          </a:p>
        </p:txBody>
      </p:sp>
    </p:spTree>
    <p:extLst>
      <p:ext uri="{BB962C8B-B14F-4D97-AF65-F5344CB8AC3E}">
        <p14:creationId xmlns:p14="http://schemas.microsoft.com/office/powerpoint/2010/main" val="4039245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gif"/><Relationship Id="rId1" Type="http://schemas.microsoft.com/office/2007/relationships/media" Target="../media/media1.gif"/><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70C0"/>
                </a:solidFill>
              </a:rPr>
              <a:t>Formation of energy </a:t>
            </a:r>
            <a:r>
              <a:rPr lang="en-US" sz="3200" b="1" dirty="0" smtClean="0">
                <a:solidFill>
                  <a:srgbClr val="0070C0"/>
                </a:solidFill>
              </a:rPr>
              <a:t>bands</a:t>
            </a:r>
            <a:endParaRPr lang="en-US" sz="3200" dirty="0">
              <a:solidFill>
                <a:srgbClr val="0070C0"/>
              </a:solidFill>
            </a:endParaRPr>
          </a:p>
        </p:txBody>
      </p:sp>
      <p:sp>
        <p:nvSpPr>
          <p:cNvPr id="3" name="Content Placeholder 2"/>
          <p:cNvSpPr>
            <a:spLocks noGrp="1"/>
          </p:cNvSpPr>
          <p:nvPr>
            <p:ph idx="1"/>
          </p:nvPr>
        </p:nvSpPr>
        <p:spPr>
          <a:xfrm>
            <a:off x="457200" y="1600200"/>
            <a:ext cx="8229600" cy="4525963"/>
          </a:xfrm>
        </p:spPr>
        <p:txBody>
          <a:bodyPr>
            <a:normAutofit/>
          </a:bodyPr>
          <a:lstStyle/>
          <a:p>
            <a:r>
              <a:rPr lang="en-US" sz="1800" dirty="0">
                <a:latin typeface="Times Roman"/>
                <a:cs typeface="Times Roman"/>
              </a:rPr>
              <a:t>A solid contains large number of atoms packed together.  </a:t>
            </a:r>
            <a:r>
              <a:rPr lang="en-US" sz="1800" dirty="0" smtClean="0">
                <a:latin typeface="Times Roman"/>
                <a:cs typeface="Times Roman"/>
              </a:rPr>
              <a:t>A </a:t>
            </a:r>
            <a:r>
              <a:rPr lang="en-US" sz="1800" dirty="0">
                <a:latin typeface="Times Roman"/>
                <a:cs typeface="Times Roman"/>
              </a:rPr>
              <a:t>single isolated atom has discrete energy levels.  As N number of atoms comes together to form a solid, a continuously increasing interaction occurs between them. </a:t>
            </a:r>
            <a:r>
              <a:rPr lang="en-US" sz="1800" dirty="0" smtClean="0">
                <a:latin typeface="Times Roman"/>
                <a:cs typeface="Times Roman"/>
              </a:rPr>
              <a:t>The </a:t>
            </a:r>
            <a:r>
              <a:rPr lang="en-US" sz="1800" dirty="0">
                <a:latin typeface="Times Roman"/>
                <a:cs typeface="Times Roman"/>
              </a:rPr>
              <a:t>interatomic distance specifies the amount of overlap that causes splitting. </a:t>
            </a:r>
          </a:p>
        </p:txBody>
      </p:sp>
      <p:pic>
        <p:nvPicPr>
          <p:cNvPr id="4" name="Picture 3" descr="&#10;   &#10;    Figure 1 : Formation of energy bands for electrons in a silicon crystal with a diamond-type lattice structure &#10;   &#10;  "/>
          <p:cNvPicPr/>
          <p:nvPr/>
        </p:nvPicPr>
        <p:blipFill>
          <a:blip r:embed="rId2">
            <a:extLst>
              <a:ext uri="{28A0092B-C50C-407E-A947-70E740481C1C}">
                <a14:useLocalDpi xmlns:a14="http://schemas.microsoft.com/office/drawing/2010/main" val="0"/>
              </a:ext>
            </a:extLst>
          </a:blip>
          <a:srcRect/>
          <a:stretch>
            <a:fillRect/>
          </a:stretch>
        </p:blipFill>
        <p:spPr bwMode="auto">
          <a:xfrm>
            <a:off x="1461177" y="3220487"/>
            <a:ext cx="5643049" cy="2720064"/>
          </a:xfrm>
          <a:prstGeom prst="rect">
            <a:avLst/>
          </a:prstGeom>
          <a:noFill/>
          <a:ln>
            <a:noFill/>
          </a:ln>
        </p:spPr>
      </p:pic>
    </p:spTree>
    <p:extLst>
      <p:ext uri="{BB962C8B-B14F-4D97-AF65-F5344CB8AC3E}">
        <p14:creationId xmlns:p14="http://schemas.microsoft.com/office/powerpoint/2010/main" val="3075614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8501"/>
          </a:xfrm>
        </p:spPr>
        <p:txBody>
          <a:bodyPr>
            <a:normAutofit/>
          </a:bodyPr>
          <a:lstStyle/>
          <a:p>
            <a:r>
              <a:rPr lang="en-US" sz="2800" b="1" dirty="0">
                <a:solidFill>
                  <a:srgbClr val="0070C0"/>
                </a:solidFill>
                <a:latin typeface="Times New Roman" panose="02020603050405020304" pitchFamily="18" charset="0"/>
                <a:cs typeface="Times New Roman" panose="02020603050405020304" pitchFamily="18" charset="0"/>
              </a:rPr>
              <a:t>Conductors</a:t>
            </a:r>
            <a:r>
              <a:rPr lang="en-US" sz="2800" dirty="0" smtClean="0">
                <a:solidFill>
                  <a:srgbClr val="0070C0"/>
                </a:solidFill>
                <a:effectLst/>
                <a:latin typeface="Times New Roman" panose="02020603050405020304" pitchFamily="18" charset="0"/>
                <a:cs typeface="Times New Roman" panose="02020603050405020304" pitchFamily="18" charset="0"/>
              </a:rPr>
              <a:t> </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r>
              <a:rPr lang="en-US" sz="2200" dirty="0">
                <a:latin typeface="Times Roman"/>
                <a:cs typeface="Times Roman"/>
              </a:rPr>
              <a:t>The conductors have large number of free electrons available for electrical conduction. In conductors conduction band and valance band is overlapped, which is partially filled at any temperature.  As there is no forbidden gap, there is no structure to establish holes.  The total current is due to the flow of electrons.  Features of conductors are</a:t>
            </a:r>
            <a:r>
              <a:rPr lang="en-US" sz="2200" dirty="0" smtClean="0">
                <a:latin typeface="Times Roman"/>
                <a:cs typeface="Times Roman"/>
              </a:rPr>
              <a:t>:</a:t>
            </a:r>
          </a:p>
          <a:p>
            <a:endParaRPr lang="en-US" sz="2200" dirty="0" smtClean="0">
              <a:latin typeface="Times Roman"/>
              <a:cs typeface="Times Roman"/>
            </a:endParaRPr>
          </a:p>
          <a:p>
            <a:pPr lvl="0"/>
            <a:r>
              <a:rPr lang="en-US" sz="2200" dirty="0">
                <a:latin typeface="Times Roman"/>
                <a:cs typeface="Times Roman"/>
              </a:rPr>
              <a:t>Low resistivity (≈10-6 Ω.cm</a:t>
            </a:r>
            <a:r>
              <a:rPr lang="en-US" sz="2200" dirty="0" smtClean="0">
                <a:latin typeface="Times Roman"/>
                <a:cs typeface="Times Roman"/>
              </a:rPr>
              <a:t>)</a:t>
            </a:r>
          </a:p>
          <a:p>
            <a:pPr lvl="0"/>
            <a:endParaRPr lang="en-US" sz="2200" dirty="0">
              <a:latin typeface="Times Roman"/>
              <a:cs typeface="Times Roman"/>
            </a:endParaRPr>
          </a:p>
          <a:p>
            <a:pPr lvl="0"/>
            <a:r>
              <a:rPr lang="en-US" sz="2200" dirty="0">
                <a:latin typeface="Times Roman"/>
                <a:cs typeface="Times Roman"/>
              </a:rPr>
              <a:t>Example: copper, silver, gold</a:t>
            </a:r>
          </a:p>
          <a:p>
            <a:endParaRPr lang="en-US" dirty="0"/>
          </a:p>
          <a:p>
            <a:endParaRPr lang="en-US" dirty="0"/>
          </a:p>
        </p:txBody>
      </p:sp>
    </p:spTree>
    <p:extLst>
      <p:ext uri="{BB962C8B-B14F-4D97-AF65-F5344CB8AC3E}">
        <p14:creationId xmlns:p14="http://schemas.microsoft.com/office/powerpoint/2010/main" val="4176836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9359"/>
          </a:xfrm>
        </p:spPr>
        <p:txBody>
          <a:bodyPr>
            <a:normAutofit/>
          </a:bodyPr>
          <a:lstStyle/>
          <a:p>
            <a:r>
              <a:rPr lang="en-US" sz="3200" b="1" dirty="0">
                <a:solidFill>
                  <a:srgbClr val="0070C0"/>
                </a:solidFill>
                <a:latin typeface="Times Roman"/>
                <a:cs typeface="Times Roman"/>
              </a:rPr>
              <a:t>Intrinsic Semiconductors</a:t>
            </a:r>
            <a:r>
              <a:rPr lang="en-US" sz="3200" dirty="0" smtClean="0">
                <a:solidFill>
                  <a:srgbClr val="0070C0"/>
                </a:solidFill>
                <a:effectLst/>
                <a:latin typeface="Times Roman"/>
                <a:cs typeface="Times Roman"/>
              </a:rPr>
              <a:t> </a:t>
            </a:r>
            <a:endParaRPr lang="en-US" sz="3200" dirty="0">
              <a:solidFill>
                <a:srgbClr val="0070C0"/>
              </a:solidFill>
              <a:latin typeface="Times Roman"/>
              <a:cs typeface="Times Roman"/>
            </a:endParaRPr>
          </a:p>
        </p:txBody>
      </p:sp>
      <p:sp>
        <p:nvSpPr>
          <p:cNvPr id="3" name="Content Placeholder 2"/>
          <p:cNvSpPr>
            <a:spLocks noGrp="1"/>
          </p:cNvSpPr>
          <p:nvPr>
            <p:ph idx="1"/>
          </p:nvPr>
        </p:nvSpPr>
        <p:spPr>
          <a:xfrm>
            <a:off x="236807" y="1449534"/>
            <a:ext cx="8632712" cy="4525963"/>
          </a:xfrm>
        </p:spPr>
        <p:txBody>
          <a:bodyPr>
            <a:noAutofit/>
          </a:bodyPr>
          <a:lstStyle/>
          <a:p>
            <a:pPr algn="just"/>
            <a:r>
              <a:rPr lang="en-US" sz="1800" dirty="0">
                <a:latin typeface="Times Roman"/>
                <a:cs typeface="Times Roman"/>
              </a:rPr>
              <a:t>Pure semiconductors are called intrinsic semiconductors.  At 0 K all the valance electrons are paired in the covalent bonds.  Since no electrons are there in the conduction band, it behaves as insulator at 0 K.  </a:t>
            </a:r>
            <a:r>
              <a:rPr lang="en-US" sz="1800" dirty="0" err="1">
                <a:latin typeface="Times Roman"/>
                <a:cs typeface="Times Roman"/>
              </a:rPr>
              <a:t>E</a:t>
            </a:r>
            <a:r>
              <a:rPr lang="en-US" sz="1800" baseline="-25000" dirty="0" err="1">
                <a:latin typeface="Times Roman"/>
                <a:cs typeface="Times Roman"/>
              </a:rPr>
              <a:t>g</a:t>
            </a:r>
            <a:r>
              <a:rPr lang="en-US" sz="1800" dirty="0">
                <a:latin typeface="Times Roman"/>
                <a:cs typeface="Times Roman"/>
              </a:rPr>
              <a:t> is 1.1 </a:t>
            </a:r>
            <a:r>
              <a:rPr lang="en-US" sz="1800" dirty="0" err="1">
                <a:latin typeface="Times Roman"/>
                <a:cs typeface="Times Roman"/>
              </a:rPr>
              <a:t>eV</a:t>
            </a:r>
            <a:r>
              <a:rPr lang="en-US" sz="1800" dirty="0">
                <a:latin typeface="Times Roman"/>
                <a:cs typeface="Times Roman"/>
              </a:rPr>
              <a:t> for Si.  At room temperature some of the valance electrons acquire thermal energy greater than </a:t>
            </a:r>
            <a:r>
              <a:rPr lang="en-US" sz="1800" dirty="0" err="1">
                <a:latin typeface="Times Roman"/>
                <a:cs typeface="Times Roman"/>
              </a:rPr>
              <a:t>E</a:t>
            </a:r>
            <a:r>
              <a:rPr lang="en-US" sz="1800" baseline="-25000" dirty="0" err="1">
                <a:latin typeface="Times Roman"/>
                <a:cs typeface="Times Roman"/>
              </a:rPr>
              <a:t>g</a:t>
            </a:r>
            <a:r>
              <a:rPr lang="en-US" sz="1800" dirty="0">
                <a:latin typeface="Times Roman"/>
                <a:cs typeface="Times Roman"/>
              </a:rPr>
              <a:t> and hence they jump to the higher energy band called conduction band leaving behind a vacancy called hole.  They now act as free electrons and can move under the influence of small electric field.  Holes created in the valance band have a tendency to accept the electron.  If any valance electron jumps to the vacant state then it creates another vacancy behind.  Hence the direction of holes is opposite to that of </a:t>
            </a:r>
            <a:r>
              <a:rPr lang="en-US" sz="1800" dirty="0" smtClean="0">
                <a:latin typeface="Times Roman"/>
                <a:cs typeface="Times Roman"/>
              </a:rPr>
              <a:t>electrons</a:t>
            </a:r>
            <a:endParaRPr lang="en-US" sz="1800" dirty="0">
              <a:latin typeface="Times Roman"/>
              <a:cs typeface="Times Roman"/>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67195" y="4261072"/>
            <a:ext cx="2728938" cy="2596928"/>
          </a:xfrm>
          <a:prstGeom prst="rect">
            <a:avLst/>
          </a:prstGeom>
          <a:noFill/>
          <a:ln>
            <a:noFill/>
          </a:ln>
        </p:spPr>
      </p:pic>
    </p:spTree>
    <p:extLst>
      <p:ext uri="{BB962C8B-B14F-4D97-AF65-F5344CB8AC3E}">
        <p14:creationId xmlns:p14="http://schemas.microsoft.com/office/powerpoint/2010/main" val="1613493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8b301ea440af9d26ec02d16ce8f3bc00.gif">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79450" y="831850"/>
            <a:ext cx="7785100" cy="5194300"/>
          </a:xfrm>
          <a:prstGeom prst="rect">
            <a:avLst/>
          </a:prstGeom>
        </p:spPr>
      </p:pic>
    </p:spTree>
    <p:extLst>
      <p:ext uri="{BB962C8B-B14F-4D97-AF65-F5344CB8AC3E}">
        <p14:creationId xmlns:p14="http://schemas.microsoft.com/office/powerpoint/2010/main" val="233702351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repeatCount="indefinite" fill="hold" display="0">
                  <p:stCondLst>
                    <p:cond delay="indefinite"/>
                  </p:stCondLst>
                </p:cTn>
                <p:tgtEl>
                  <p:spTgt spid="5"/>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863" y="473522"/>
            <a:ext cx="8864137" cy="6384478"/>
          </a:xfrm>
        </p:spPr>
        <p:txBody>
          <a:bodyPr>
            <a:normAutofit/>
          </a:bodyPr>
          <a:lstStyle/>
          <a:p>
            <a:r>
              <a:rPr lang="en-US" sz="1800" dirty="0" smtClean="0">
                <a:solidFill>
                  <a:srgbClr val="C00000"/>
                </a:solidFill>
                <a:latin typeface="Times Roman"/>
                <a:cs typeface="Times Roman"/>
              </a:rPr>
              <a:t>The total current is the sum of electron current and hole current.  </a:t>
            </a:r>
            <a:r>
              <a:rPr lang="en-US" sz="1800" dirty="0" smtClean="0">
                <a:latin typeface="Times Roman"/>
                <a:cs typeface="Times Roman"/>
              </a:rPr>
              <a:t>At any given temperature concentration of electrons in conduction band is same as the concentration of holes in the valance band.</a:t>
            </a:r>
          </a:p>
          <a:p>
            <a:pPr marL="400050" lvl="1" indent="0">
              <a:buNone/>
            </a:pPr>
            <a:r>
              <a:rPr lang="en-US" sz="1800" dirty="0" smtClean="0">
                <a:solidFill>
                  <a:srgbClr val="C00000"/>
                </a:solidFill>
                <a:latin typeface="Times Roman"/>
                <a:cs typeface="Times Roman"/>
              </a:rPr>
              <a:t>Hence in intrinsic semiconductors n</a:t>
            </a:r>
            <a:r>
              <a:rPr lang="en-US" sz="1800" baseline="-25000" dirty="0" smtClean="0">
                <a:solidFill>
                  <a:srgbClr val="C00000"/>
                </a:solidFill>
                <a:latin typeface="Times Roman"/>
                <a:cs typeface="Times Roman"/>
              </a:rPr>
              <a:t>e</a:t>
            </a:r>
            <a:r>
              <a:rPr lang="en-US" sz="1800" dirty="0" smtClean="0">
                <a:solidFill>
                  <a:srgbClr val="C00000"/>
                </a:solidFill>
                <a:latin typeface="Times Roman"/>
                <a:cs typeface="Times Roman"/>
              </a:rPr>
              <a:t> = </a:t>
            </a:r>
            <a:r>
              <a:rPr lang="en-US" sz="1800" dirty="0" err="1" smtClean="0">
                <a:solidFill>
                  <a:srgbClr val="C00000"/>
                </a:solidFill>
                <a:latin typeface="Times Roman"/>
                <a:cs typeface="Times Roman"/>
              </a:rPr>
              <a:t>n</a:t>
            </a:r>
            <a:r>
              <a:rPr lang="en-US" sz="1800" baseline="-25000" dirty="0" err="1" smtClean="0">
                <a:solidFill>
                  <a:srgbClr val="C00000"/>
                </a:solidFill>
                <a:latin typeface="Times Roman"/>
                <a:cs typeface="Times Roman"/>
              </a:rPr>
              <a:t>h</a:t>
            </a:r>
            <a:r>
              <a:rPr lang="en-US" sz="1800" dirty="0" smtClean="0">
                <a:solidFill>
                  <a:srgbClr val="C00000"/>
                </a:solidFill>
                <a:latin typeface="Times Roman"/>
                <a:cs typeface="Times Roman"/>
              </a:rPr>
              <a:t> = </a:t>
            </a:r>
            <a:r>
              <a:rPr lang="en-US" sz="1800" dirty="0" err="1" smtClean="0">
                <a:solidFill>
                  <a:srgbClr val="C00000"/>
                </a:solidFill>
                <a:latin typeface="Times Roman"/>
                <a:cs typeface="Times Roman"/>
              </a:rPr>
              <a:t>n</a:t>
            </a:r>
            <a:r>
              <a:rPr lang="en-US" sz="1800" baseline="-25000" dirty="0" err="1" smtClean="0">
                <a:solidFill>
                  <a:srgbClr val="C00000"/>
                </a:solidFill>
                <a:latin typeface="Times Roman"/>
                <a:cs typeface="Times Roman"/>
              </a:rPr>
              <a:t>i</a:t>
            </a:r>
            <a:r>
              <a:rPr lang="en-US" sz="1800" dirty="0" smtClean="0">
                <a:solidFill>
                  <a:srgbClr val="C00000"/>
                </a:solidFill>
                <a:latin typeface="Times Roman"/>
                <a:cs typeface="Times Roman"/>
              </a:rPr>
              <a:t>, </a:t>
            </a:r>
          </a:p>
          <a:p>
            <a:pPr marL="400050" lvl="1" indent="0">
              <a:buNone/>
            </a:pPr>
            <a:r>
              <a:rPr lang="en-US" sz="1800" dirty="0" smtClean="0">
                <a:latin typeface="Times Roman"/>
                <a:cs typeface="Times Roman"/>
              </a:rPr>
              <a:t>n</a:t>
            </a:r>
            <a:r>
              <a:rPr lang="en-US" sz="1800" baseline="-25000" dirty="0" smtClean="0">
                <a:latin typeface="Times Roman"/>
                <a:cs typeface="Times Roman"/>
              </a:rPr>
              <a:t>e</a:t>
            </a:r>
            <a:r>
              <a:rPr lang="en-US" sz="1800" dirty="0" smtClean="0">
                <a:latin typeface="Times Roman"/>
                <a:cs typeface="Times Roman"/>
              </a:rPr>
              <a:t> = Number of electrons per unit volume or electron density</a:t>
            </a:r>
          </a:p>
          <a:p>
            <a:pPr marL="400050" lvl="1" indent="0">
              <a:buNone/>
            </a:pPr>
            <a:r>
              <a:rPr lang="en-US" sz="1800" dirty="0" err="1">
                <a:latin typeface="Times Roman"/>
                <a:cs typeface="Times Roman"/>
              </a:rPr>
              <a:t>n</a:t>
            </a:r>
            <a:r>
              <a:rPr lang="en-US" sz="1800" baseline="-25000" dirty="0" err="1">
                <a:latin typeface="Times Roman"/>
                <a:cs typeface="Times Roman"/>
              </a:rPr>
              <a:t>h</a:t>
            </a:r>
            <a:r>
              <a:rPr lang="en-US" sz="1800" dirty="0">
                <a:latin typeface="Times Roman"/>
                <a:cs typeface="Times Roman"/>
              </a:rPr>
              <a:t> = Hole density</a:t>
            </a:r>
          </a:p>
          <a:p>
            <a:pPr marL="400050" lvl="1" indent="0">
              <a:buNone/>
            </a:pPr>
            <a:r>
              <a:rPr lang="en-US" sz="1800" dirty="0" err="1">
                <a:latin typeface="Times Roman"/>
                <a:cs typeface="Times Roman"/>
              </a:rPr>
              <a:t>n</a:t>
            </a:r>
            <a:r>
              <a:rPr lang="en-US" sz="1800" baseline="-25000" dirty="0" err="1">
                <a:latin typeface="Times Roman"/>
                <a:cs typeface="Times Roman"/>
              </a:rPr>
              <a:t>i</a:t>
            </a:r>
            <a:r>
              <a:rPr lang="en-US" sz="1800" dirty="0">
                <a:latin typeface="Times Roman"/>
                <a:cs typeface="Times Roman"/>
              </a:rPr>
              <a:t> = Intrinsic carrier concentration</a:t>
            </a:r>
          </a:p>
          <a:p>
            <a:pPr marL="400050" lvl="1" indent="0" algn="ctr">
              <a:buNone/>
            </a:pPr>
            <a:r>
              <a:rPr lang="en-US" sz="1800" dirty="0">
                <a:latin typeface="Times Roman"/>
                <a:cs typeface="Times Roman"/>
              </a:rPr>
              <a:t>Here, n</a:t>
            </a:r>
            <a:r>
              <a:rPr lang="en-US" sz="1800" baseline="-25000" dirty="0">
                <a:latin typeface="Times Roman"/>
                <a:cs typeface="Times Roman"/>
              </a:rPr>
              <a:t>e</a:t>
            </a:r>
            <a:r>
              <a:rPr lang="en-US" sz="1800" dirty="0">
                <a:latin typeface="Times Roman"/>
                <a:cs typeface="Times Roman"/>
              </a:rPr>
              <a:t> = N </a:t>
            </a:r>
            <a:r>
              <a:rPr lang="en-US" sz="1800" dirty="0" err="1">
                <a:latin typeface="Times Roman"/>
                <a:cs typeface="Times Roman"/>
              </a:rPr>
              <a:t>exp</a:t>
            </a:r>
            <a:r>
              <a:rPr lang="en-US" sz="1800" dirty="0">
                <a:latin typeface="Times Roman"/>
                <a:cs typeface="Times Roman"/>
              </a:rPr>
              <a:t> (-</a:t>
            </a:r>
            <a:r>
              <a:rPr lang="en-US" sz="1800" dirty="0" err="1">
                <a:latin typeface="Times Roman"/>
                <a:cs typeface="Times Roman"/>
              </a:rPr>
              <a:t>E</a:t>
            </a:r>
            <a:r>
              <a:rPr lang="en-US" sz="1800" baseline="-25000" dirty="0" err="1">
                <a:latin typeface="Times Roman"/>
                <a:cs typeface="Times Roman"/>
              </a:rPr>
              <a:t>g</a:t>
            </a:r>
            <a:r>
              <a:rPr lang="en-US" sz="1800" dirty="0">
                <a:latin typeface="Times Roman"/>
                <a:cs typeface="Times Roman"/>
              </a:rPr>
              <a:t> / 2KT)</a:t>
            </a:r>
          </a:p>
          <a:p>
            <a:pPr marL="800100" lvl="2" indent="0">
              <a:buNone/>
            </a:pPr>
            <a:r>
              <a:rPr lang="en-US" sz="1800" dirty="0">
                <a:latin typeface="Times Roman"/>
                <a:cs typeface="Times Roman"/>
              </a:rPr>
              <a:t>Where N = possible states per unit volume</a:t>
            </a:r>
          </a:p>
          <a:p>
            <a:pPr marL="800100" lvl="2" indent="0">
              <a:buNone/>
            </a:pPr>
            <a:r>
              <a:rPr lang="en-US" sz="1800" dirty="0" err="1">
                <a:latin typeface="Times Roman"/>
                <a:cs typeface="Times Roman"/>
              </a:rPr>
              <a:t>E</a:t>
            </a:r>
            <a:r>
              <a:rPr lang="en-US" sz="1800" baseline="-25000" dirty="0" err="1">
                <a:latin typeface="Times Roman"/>
                <a:cs typeface="Times Roman"/>
              </a:rPr>
              <a:t>g</a:t>
            </a:r>
            <a:r>
              <a:rPr lang="en-US" sz="1800" dirty="0">
                <a:latin typeface="Times Roman"/>
                <a:cs typeface="Times Roman"/>
              </a:rPr>
              <a:t> = Forbidden energy gap</a:t>
            </a:r>
          </a:p>
          <a:p>
            <a:pPr marL="800100" lvl="2" indent="0">
              <a:buNone/>
            </a:pPr>
            <a:r>
              <a:rPr lang="en-US" sz="1800" dirty="0">
                <a:latin typeface="Times Roman"/>
                <a:cs typeface="Times Roman"/>
              </a:rPr>
              <a:t>K = Boltzmann constant</a:t>
            </a:r>
          </a:p>
          <a:p>
            <a:pPr marL="400050" lvl="1" indent="0">
              <a:buNone/>
            </a:pPr>
            <a:r>
              <a:rPr lang="en-US" sz="1800" dirty="0">
                <a:latin typeface="Times Roman"/>
                <a:cs typeface="Times Roman"/>
              </a:rPr>
              <a:t>The concentration of conduction electrons in intrinsic silicon, </a:t>
            </a:r>
            <a:r>
              <a:rPr lang="en-US" sz="1800" dirty="0" err="1">
                <a:latin typeface="Times Roman"/>
                <a:cs typeface="Times Roman"/>
              </a:rPr>
              <a:t>n</a:t>
            </a:r>
            <a:r>
              <a:rPr lang="en-US" sz="1800" baseline="-25000" dirty="0" err="1">
                <a:latin typeface="Times Roman"/>
                <a:cs typeface="Times Roman"/>
              </a:rPr>
              <a:t>i</a:t>
            </a:r>
            <a:r>
              <a:rPr lang="en-US" sz="1800" dirty="0">
                <a:latin typeface="Times Roman"/>
                <a:cs typeface="Times Roman"/>
              </a:rPr>
              <a:t>, depends exponentially on </a:t>
            </a:r>
            <a:r>
              <a:rPr lang="en-US" sz="1800" dirty="0" err="1">
                <a:latin typeface="Times Roman"/>
                <a:cs typeface="Times Roman"/>
              </a:rPr>
              <a:t>E</a:t>
            </a:r>
            <a:r>
              <a:rPr lang="en-US" sz="1800" baseline="-25000" dirty="0" err="1">
                <a:latin typeface="Times Roman"/>
                <a:cs typeface="Times Roman"/>
              </a:rPr>
              <a:t>g</a:t>
            </a:r>
            <a:r>
              <a:rPr lang="en-US" sz="1800" dirty="0">
                <a:latin typeface="Times Roman"/>
                <a:cs typeface="Times Roman"/>
              </a:rPr>
              <a:t> and the absolute temperature (T</a:t>
            </a:r>
            <a:r>
              <a:rPr lang="en-US" sz="1800" dirty="0" smtClean="0">
                <a:latin typeface="Times Roman"/>
                <a:cs typeface="Times Roman"/>
              </a:rPr>
              <a:t>)</a:t>
            </a:r>
            <a:endParaRPr lang="en-US" sz="1800" dirty="0">
              <a:latin typeface="Times Roman"/>
              <a:cs typeface="Times Roman"/>
            </a:endParaRPr>
          </a:p>
          <a:p>
            <a:pPr marL="400050" lvl="1" indent="0">
              <a:buNone/>
            </a:pPr>
            <a:r>
              <a:rPr lang="en-US" sz="1800" dirty="0">
                <a:latin typeface="Times Roman"/>
                <a:cs typeface="Times Roman"/>
              </a:rPr>
              <a:t>The </a:t>
            </a:r>
            <a:r>
              <a:rPr lang="en-US" sz="1800" dirty="0">
                <a:solidFill>
                  <a:srgbClr val="C00000"/>
                </a:solidFill>
                <a:latin typeface="Times Roman"/>
                <a:cs typeface="Times Roman"/>
              </a:rPr>
              <a:t>conductivity in intrinsic semiconductor </a:t>
            </a:r>
            <a:r>
              <a:rPr lang="en-US" sz="1800" dirty="0">
                <a:latin typeface="Times Roman"/>
                <a:cs typeface="Times Roman"/>
              </a:rPr>
              <a:t>is given by,</a:t>
            </a:r>
          </a:p>
          <a:p>
            <a:pPr marL="400050" lvl="1" indent="0" algn="ctr">
              <a:buNone/>
            </a:pPr>
            <a:r>
              <a:rPr lang="en-US" sz="1800" dirty="0" err="1">
                <a:latin typeface="Times Roman"/>
                <a:cs typeface="Times Roman"/>
              </a:rPr>
              <a:t>σ</a:t>
            </a:r>
            <a:r>
              <a:rPr lang="en-US" sz="1800" baseline="-25000" dirty="0" err="1">
                <a:latin typeface="Times Roman"/>
                <a:cs typeface="Times Roman"/>
              </a:rPr>
              <a:t>in</a:t>
            </a:r>
            <a:r>
              <a:rPr lang="en-US" sz="1800" dirty="0">
                <a:latin typeface="Times Roman"/>
                <a:cs typeface="Times Roman"/>
              </a:rPr>
              <a:t> = n</a:t>
            </a:r>
            <a:r>
              <a:rPr lang="en-US" sz="1800" baseline="-25000" dirty="0">
                <a:latin typeface="Times Roman"/>
                <a:cs typeface="Times Roman"/>
              </a:rPr>
              <a:t>e</a:t>
            </a:r>
            <a:r>
              <a:rPr lang="en-US" sz="1800" dirty="0">
                <a:latin typeface="Times Roman"/>
                <a:cs typeface="Times Roman"/>
              </a:rPr>
              <a:t>. e. </a:t>
            </a:r>
            <a:r>
              <a:rPr lang="en-US" sz="1800" dirty="0" err="1">
                <a:latin typeface="Times Roman"/>
                <a:cs typeface="Times Roman"/>
              </a:rPr>
              <a:t>μ</a:t>
            </a:r>
            <a:r>
              <a:rPr lang="en-US" sz="1800" baseline="-25000" dirty="0" err="1">
                <a:latin typeface="Times Roman"/>
                <a:cs typeface="Times Roman"/>
              </a:rPr>
              <a:t>e</a:t>
            </a:r>
            <a:r>
              <a:rPr lang="en-US" sz="1800" dirty="0">
                <a:latin typeface="Times Roman"/>
                <a:cs typeface="Times Roman"/>
              </a:rPr>
              <a:t> + </a:t>
            </a:r>
            <a:r>
              <a:rPr lang="en-US" sz="1800" dirty="0" err="1">
                <a:latin typeface="Times Roman"/>
                <a:cs typeface="Times Roman"/>
              </a:rPr>
              <a:t>n</a:t>
            </a:r>
            <a:r>
              <a:rPr lang="en-US" sz="1800" baseline="-25000" dirty="0" err="1">
                <a:latin typeface="Times Roman"/>
                <a:cs typeface="Times Roman"/>
              </a:rPr>
              <a:t>h</a:t>
            </a:r>
            <a:r>
              <a:rPr lang="en-US" sz="1800" dirty="0">
                <a:latin typeface="Times Roman"/>
                <a:cs typeface="Times Roman"/>
              </a:rPr>
              <a:t>. e. </a:t>
            </a:r>
            <a:r>
              <a:rPr lang="en-US" sz="1800" dirty="0" err="1">
                <a:latin typeface="Times Roman"/>
                <a:cs typeface="Times Roman"/>
              </a:rPr>
              <a:t>μ</a:t>
            </a:r>
            <a:r>
              <a:rPr lang="en-US" sz="1800" baseline="-25000" dirty="0" err="1">
                <a:latin typeface="Times Roman"/>
                <a:cs typeface="Times Roman"/>
              </a:rPr>
              <a:t>h</a:t>
            </a:r>
            <a:endParaRPr lang="en-US" sz="1800" dirty="0">
              <a:latin typeface="Times Roman"/>
              <a:cs typeface="Times Roman"/>
            </a:endParaRPr>
          </a:p>
          <a:p>
            <a:pPr marL="800100" lvl="2" indent="0">
              <a:buNone/>
            </a:pPr>
            <a:r>
              <a:rPr lang="en-US" sz="1800" dirty="0">
                <a:latin typeface="Times Roman"/>
                <a:cs typeface="Times Roman"/>
              </a:rPr>
              <a:t>where n</a:t>
            </a:r>
            <a:r>
              <a:rPr lang="en-US" sz="1800" baseline="-25000" dirty="0">
                <a:latin typeface="Times Roman"/>
                <a:cs typeface="Times Roman"/>
              </a:rPr>
              <a:t>e </a:t>
            </a:r>
            <a:r>
              <a:rPr lang="en-US" sz="1800" dirty="0">
                <a:latin typeface="Times Roman"/>
                <a:cs typeface="Times Roman"/>
              </a:rPr>
              <a:t> and </a:t>
            </a:r>
            <a:r>
              <a:rPr lang="en-US" sz="1800" dirty="0" err="1">
                <a:latin typeface="Times Roman"/>
                <a:cs typeface="Times Roman"/>
              </a:rPr>
              <a:t>n</a:t>
            </a:r>
            <a:r>
              <a:rPr lang="en-US" sz="1800" baseline="-25000" dirty="0" err="1">
                <a:latin typeface="Times Roman"/>
                <a:cs typeface="Times Roman"/>
              </a:rPr>
              <a:t>h</a:t>
            </a:r>
            <a:r>
              <a:rPr lang="en-US" sz="1800" dirty="0">
                <a:latin typeface="Times Roman"/>
                <a:cs typeface="Times Roman"/>
              </a:rPr>
              <a:t> are number of electrons and holes respectively</a:t>
            </a:r>
          </a:p>
          <a:p>
            <a:pPr marL="800100" lvl="2" indent="0">
              <a:buNone/>
            </a:pPr>
            <a:r>
              <a:rPr lang="en-US" sz="1800" dirty="0">
                <a:latin typeface="Times Roman"/>
                <a:cs typeface="Times Roman"/>
              </a:rPr>
              <a:t>e is the charge of electron</a:t>
            </a:r>
          </a:p>
          <a:p>
            <a:pPr marL="800100" lvl="2" indent="0">
              <a:buNone/>
            </a:pPr>
            <a:r>
              <a:rPr lang="en-US" sz="1800" dirty="0" err="1">
                <a:latin typeface="Times Roman"/>
                <a:cs typeface="Times Roman"/>
              </a:rPr>
              <a:t>μ</a:t>
            </a:r>
            <a:r>
              <a:rPr lang="en-US" sz="1800" baseline="-25000" dirty="0" err="1">
                <a:latin typeface="Times Roman"/>
                <a:cs typeface="Times Roman"/>
              </a:rPr>
              <a:t>e</a:t>
            </a:r>
            <a:r>
              <a:rPr lang="en-US" sz="1800" dirty="0">
                <a:latin typeface="Times Roman"/>
                <a:cs typeface="Times Roman"/>
              </a:rPr>
              <a:t> and </a:t>
            </a:r>
            <a:r>
              <a:rPr lang="en-US" sz="1800" dirty="0" err="1">
                <a:latin typeface="Times Roman"/>
                <a:cs typeface="Times Roman"/>
              </a:rPr>
              <a:t>μ</a:t>
            </a:r>
            <a:r>
              <a:rPr lang="en-US" sz="1800" baseline="-25000" dirty="0" err="1">
                <a:latin typeface="Times Roman"/>
                <a:cs typeface="Times Roman"/>
              </a:rPr>
              <a:t>h</a:t>
            </a:r>
            <a:r>
              <a:rPr lang="en-US" sz="1800" dirty="0">
                <a:latin typeface="Times Roman"/>
                <a:cs typeface="Times Roman"/>
              </a:rPr>
              <a:t> is the mobility of electrons and holes respectively.</a:t>
            </a:r>
          </a:p>
          <a:p>
            <a:endParaRPr lang="en-US" sz="1800" dirty="0" smtClean="0">
              <a:latin typeface="Times Roman"/>
              <a:cs typeface="Times Roman"/>
            </a:endParaRPr>
          </a:p>
          <a:p>
            <a:endParaRPr lang="en-US" dirty="0"/>
          </a:p>
        </p:txBody>
      </p:sp>
    </p:spTree>
    <p:extLst>
      <p:ext uri="{BB962C8B-B14F-4D97-AF65-F5344CB8AC3E}">
        <p14:creationId xmlns:p14="http://schemas.microsoft.com/office/powerpoint/2010/main" val="2933212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70C0"/>
                </a:solidFill>
              </a:rPr>
              <a:t>Extrinsic Semiconductors</a:t>
            </a:r>
            <a:endParaRPr lang="en-US" sz="3200" dirty="0">
              <a:solidFill>
                <a:srgbClr val="0070C0"/>
              </a:solidFill>
            </a:endParaRPr>
          </a:p>
        </p:txBody>
      </p:sp>
      <p:sp>
        <p:nvSpPr>
          <p:cNvPr id="3" name="Content Placeholder 2"/>
          <p:cNvSpPr>
            <a:spLocks noGrp="1"/>
          </p:cNvSpPr>
          <p:nvPr>
            <p:ph idx="1"/>
          </p:nvPr>
        </p:nvSpPr>
        <p:spPr/>
        <p:txBody>
          <a:bodyPr>
            <a:normAutofit fontScale="92500" lnSpcReduction="10000"/>
          </a:bodyPr>
          <a:lstStyle/>
          <a:p>
            <a:r>
              <a:rPr lang="en-US" sz="2000" dirty="0" smtClean="0">
                <a:solidFill>
                  <a:srgbClr val="FF0000"/>
                </a:solidFill>
              </a:rPr>
              <a:t>Addition </a:t>
            </a:r>
            <a:r>
              <a:rPr lang="en-US" sz="2000" dirty="0">
                <a:solidFill>
                  <a:srgbClr val="FF0000"/>
                </a:solidFill>
              </a:rPr>
              <a:t>of controlled quantity of impurity to an intrinsic semiconductor to increase the conductivity </a:t>
            </a:r>
            <a:r>
              <a:rPr lang="en-US" sz="2000" dirty="0"/>
              <a:t>is called as extrinsic semiconductor.  The impurity atoms occupy lattice positions. </a:t>
            </a:r>
            <a:r>
              <a:rPr lang="en-US" sz="2000" dirty="0" smtClean="0"/>
              <a:t>Two </a:t>
            </a:r>
            <a:r>
              <a:rPr lang="en-US" sz="2000" dirty="0"/>
              <a:t>types of extrinsic semiconductors are produced depending upon the group of impurity atom. </a:t>
            </a:r>
            <a:endParaRPr lang="en-US" sz="2000" dirty="0" smtClean="0"/>
          </a:p>
          <a:p>
            <a:pPr marL="0" indent="0">
              <a:buNone/>
            </a:pPr>
            <a:r>
              <a:rPr lang="en-US" sz="2000" b="1" dirty="0" smtClean="0">
                <a:solidFill>
                  <a:srgbClr val="C00000"/>
                </a:solidFill>
              </a:rPr>
              <a:t>n-type semiconductor:</a:t>
            </a:r>
            <a:endParaRPr lang="en-US" sz="2000" dirty="0" smtClean="0">
              <a:solidFill>
                <a:srgbClr val="C00000"/>
              </a:solidFill>
            </a:endParaRPr>
          </a:p>
          <a:p>
            <a:r>
              <a:rPr lang="en-US" sz="2000" dirty="0" smtClean="0"/>
              <a:t>If a </a:t>
            </a:r>
            <a:r>
              <a:rPr lang="en-US" sz="2000" dirty="0" err="1" smtClean="0"/>
              <a:t>pentavalent</a:t>
            </a:r>
            <a:r>
              <a:rPr lang="en-US" sz="2000" dirty="0" smtClean="0"/>
              <a:t> impurity (donor impurity) is added to pure semiconductor, n type semiconductor is formed.</a:t>
            </a:r>
          </a:p>
          <a:p>
            <a:r>
              <a:rPr lang="en-US" sz="2000" dirty="0"/>
              <a:t>Consider Phosphorous (P) atom (</a:t>
            </a:r>
            <a:r>
              <a:rPr lang="en-US" sz="2000" dirty="0" err="1"/>
              <a:t>pentavalent</a:t>
            </a:r>
            <a:r>
              <a:rPr lang="en-US" sz="2000" dirty="0"/>
              <a:t>) is doped in Si crystal.  </a:t>
            </a:r>
            <a:r>
              <a:rPr lang="en-US" sz="2000" dirty="0">
                <a:solidFill>
                  <a:schemeClr val="tx2">
                    <a:lumMod val="60000"/>
                    <a:lumOff val="40000"/>
                  </a:schemeClr>
                </a:solidFill>
              </a:rPr>
              <a:t>Each P atom forms covalent bonds with neighboring four Si atoms with four of its valance electrons.  </a:t>
            </a:r>
            <a:r>
              <a:rPr lang="en-US" sz="2000" dirty="0"/>
              <a:t>Fifth valance electron remains loosely bound to the parent impurity atom and cannot form covalent bond.</a:t>
            </a:r>
          </a:p>
          <a:p>
            <a:r>
              <a:rPr lang="en-US" sz="2000" dirty="0"/>
              <a:t>The energy required to remove the fifth valance electron is very small (0.04eV).  Hence the addition of donor impurity generates new energy levels in the band picture.  This is donor energy level (E</a:t>
            </a:r>
            <a:r>
              <a:rPr lang="en-US" sz="2000" baseline="-25000" dirty="0"/>
              <a:t>D</a:t>
            </a:r>
            <a:r>
              <a:rPr lang="en-US" sz="2000" dirty="0"/>
              <a:t>) which lies just below the bottom of the conduction band.</a:t>
            </a:r>
          </a:p>
          <a:p>
            <a:endParaRPr lang="en-US" sz="2000" dirty="0" smtClean="0"/>
          </a:p>
          <a:p>
            <a:endParaRPr lang="en-US" sz="2000" dirty="0"/>
          </a:p>
          <a:p>
            <a:endParaRPr lang="en-US" dirty="0"/>
          </a:p>
        </p:txBody>
      </p:sp>
    </p:spTree>
    <p:extLst>
      <p:ext uri="{BB962C8B-B14F-4D97-AF65-F5344CB8AC3E}">
        <p14:creationId xmlns:p14="http://schemas.microsoft.com/office/powerpoint/2010/main" val="2825303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63902" y="279807"/>
            <a:ext cx="6178523" cy="4756745"/>
          </a:xfrm>
          <a:prstGeom prst="rect">
            <a:avLst/>
          </a:prstGeom>
          <a:noFill/>
          <a:ln>
            <a:noFill/>
          </a:ln>
        </p:spPr>
      </p:pic>
      <p:sp>
        <p:nvSpPr>
          <p:cNvPr id="5" name="Rectangle 4"/>
          <p:cNvSpPr/>
          <p:nvPr/>
        </p:nvSpPr>
        <p:spPr>
          <a:xfrm>
            <a:off x="994322" y="5313422"/>
            <a:ext cx="7673427" cy="646331"/>
          </a:xfrm>
          <a:prstGeom prst="rect">
            <a:avLst/>
          </a:prstGeom>
        </p:spPr>
        <p:txBody>
          <a:bodyPr wrap="square">
            <a:spAutoFit/>
          </a:bodyPr>
          <a:lstStyle/>
          <a:p>
            <a:r>
              <a:rPr lang="en-US" dirty="0">
                <a:latin typeface="Times Roman"/>
                <a:cs typeface="Times Roman"/>
              </a:rPr>
              <a:t>The conductivity is due to free electrons and is given by </a:t>
            </a:r>
            <a:r>
              <a:rPr lang="en-US" dirty="0" err="1">
                <a:latin typeface="Times Roman"/>
                <a:cs typeface="Times Roman"/>
              </a:rPr>
              <a:t>σ</a:t>
            </a:r>
            <a:r>
              <a:rPr lang="en-US" baseline="-25000" dirty="0" err="1">
                <a:latin typeface="Times Roman"/>
                <a:cs typeface="Times Roman"/>
              </a:rPr>
              <a:t>e</a:t>
            </a:r>
            <a:r>
              <a:rPr lang="en-US" dirty="0">
                <a:latin typeface="Times Roman"/>
                <a:cs typeface="Times Roman"/>
              </a:rPr>
              <a:t> = n</a:t>
            </a:r>
            <a:r>
              <a:rPr lang="en-US" baseline="-25000" dirty="0">
                <a:latin typeface="Times Roman"/>
                <a:cs typeface="Times Roman"/>
              </a:rPr>
              <a:t>e</a:t>
            </a:r>
            <a:r>
              <a:rPr lang="en-US" dirty="0">
                <a:latin typeface="Times Roman"/>
                <a:cs typeface="Times Roman"/>
              </a:rPr>
              <a:t>. </a:t>
            </a:r>
            <a:r>
              <a:rPr lang="en-US" err="1" smtClean="0">
                <a:latin typeface="Times Roman"/>
                <a:cs typeface="Times Roman"/>
              </a:rPr>
              <a:t>e</a:t>
            </a:r>
            <a:r>
              <a:rPr lang="en-US" smtClean="0">
                <a:latin typeface="Times Roman"/>
                <a:cs typeface="Times Roman"/>
              </a:rPr>
              <a:t>. μ</a:t>
            </a:r>
            <a:r>
              <a:rPr lang="en-US" baseline="-25000" smtClean="0">
                <a:latin typeface="Times Roman"/>
                <a:cs typeface="Times Roman"/>
              </a:rPr>
              <a:t>e</a:t>
            </a:r>
            <a:r>
              <a:rPr lang="en-US" dirty="0">
                <a:latin typeface="Times Roman"/>
                <a:cs typeface="Times Roman"/>
              </a:rPr>
              <a:t>.  </a:t>
            </a:r>
            <a:endParaRPr lang="en-US" dirty="0" smtClean="0">
              <a:latin typeface="Times Roman"/>
              <a:cs typeface="Times Roman"/>
            </a:endParaRPr>
          </a:p>
          <a:p>
            <a:r>
              <a:rPr lang="en-US" dirty="0" smtClean="0">
                <a:latin typeface="Times Roman"/>
                <a:cs typeface="Times Roman"/>
              </a:rPr>
              <a:t>And </a:t>
            </a:r>
            <a:r>
              <a:rPr lang="en-US" dirty="0">
                <a:latin typeface="Times Roman"/>
                <a:cs typeface="Times Roman"/>
              </a:rPr>
              <a:t>the electron concentration n</a:t>
            </a:r>
            <a:r>
              <a:rPr lang="en-US" baseline="-25000" dirty="0">
                <a:latin typeface="Times Roman"/>
                <a:cs typeface="Times Roman"/>
              </a:rPr>
              <a:t>e</a:t>
            </a:r>
            <a:r>
              <a:rPr lang="en-US" dirty="0">
                <a:latin typeface="Times Roman"/>
                <a:cs typeface="Times Roman"/>
              </a:rPr>
              <a:t> = e</a:t>
            </a:r>
            <a:r>
              <a:rPr lang="en-US" baseline="30000" dirty="0">
                <a:latin typeface="Times Roman"/>
                <a:cs typeface="Times Roman"/>
              </a:rPr>
              <a:t>-(</a:t>
            </a:r>
            <a:r>
              <a:rPr lang="en-US" baseline="30000" dirty="0" smtClean="0">
                <a:latin typeface="Times Roman"/>
                <a:cs typeface="Times Roman"/>
              </a:rPr>
              <a:t>E</a:t>
            </a:r>
            <a:r>
              <a:rPr lang="en-US" baseline="-25000" dirty="0">
                <a:latin typeface="Times Roman"/>
                <a:cs typeface="Times Roman"/>
              </a:rPr>
              <a:t>C</a:t>
            </a:r>
            <a:r>
              <a:rPr lang="en-US" baseline="30000" dirty="0" smtClean="0">
                <a:latin typeface="Times Roman"/>
                <a:cs typeface="Times Roman"/>
              </a:rPr>
              <a:t>-</a:t>
            </a:r>
            <a:r>
              <a:rPr lang="en-US" baseline="30000" dirty="0">
                <a:latin typeface="Times Roman"/>
                <a:cs typeface="Times Roman"/>
              </a:rPr>
              <a:t>E</a:t>
            </a:r>
            <a:r>
              <a:rPr lang="en-US" baseline="-25000" dirty="0">
                <a:latin typeface="Times Roman"/>
                <a:cs typeface="Times Roman"/>
              </a:rPr>
              <a:t>D</a:t>
            </a:r>
            <a:r>
              <a:rPr lang="en-US" baseline="30000" dirty="0">
                <a:latin typeface="Times Roman"/>
                <a:cs typeface="Times Roman"/>
              </a:rPr>
              <a:t>)/KT</a:t>
            </a:r>
            <a:endParaRPr lang="en-US" dirty="0">
              <a:latin typeface="Times Roman"/>
              <a:cs typeface="Times Roman"/>
            </a:endParaRPr>
          </a:p>
        </p:txBody>
      </p:sp>
    </p:spTree>
    <p:extLst>
      <p:ext uri="{BB962C8B-B14F-4D97-AF65-F5344CB8AC3E}">
        <p14:creationId xmlns:p14="http://schemas.microsoft.com/office/powerpoint/2010/main" val="3522789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7165"/>
          </a:xfrm>
        </p:spPr>
        <p:txBody>
          <a:bodyPr>
            <a:normAutofit fontScale="90000"/>
          </a:bodyPr>
          <a:lstStyle/>
          <a:p>
            <a:r>
              <a:rPr lang="en-US" sz="3200" b="1" dirty="0" smtClean="0">
                <a:solidFill>
                  <a:srgbClr val="C00000"/>
                </a:solidFill>
                <a:latin typeface="Times Roman"/>
                <a:cs typeface="Times Roman"/>
              </a:rPr>
              <a:t>p-type semiconductor</a:t>
            </a:r>
            <a:r>
              <a:rPr lang="en-US" sz="3200" dirty="0" smtClean="0">
                <a:solidFill>
                  <a:srgbClr val="C00000"/>
                </a:solidFill>
                <a:latin typeface="Times Roman"/>
                <a:cs typeface="Times Roman"/>
              </a:rPr>
              <a:t> </a:t>
            </a:r>
            <a:endParaRPr lang="en-US" sz="3200" dirty="0">
              <a:solidFill>
                <a:srgbClr val="C00000"/>
              </a:solidFill>
              <a:latin typeface="Times Roman"/>
              <a:cs typeface="Times Roman"/>
            </a:endParaRPr>
          </a:p>
        </p:txBody>
      </p:sp>
      <p:sp>
        <p:nvSpPr>
          <p:cNvPr id="3" name="Content Placeholder 2"/>
          <p:cNvSpPr>
            <a:spLocks noGrp="1"/>
          </p:cNvSpPr>
          <p:nvPr>
            <p:ph idx="1"/>
          </p:nvPr>
        </p:nvSpPr>
        <p:spPr>
          <a:xfrm>
            <a:off x="188860" y="1035933"/>
            <a:ext cx="8955140" cy="4525963"/>
          </a:xfrm>
        </p:spPr>
        <p:txBody>
          <a:bodyPr/>
          <a:lstStyle/>
          <a:p>
            <a:r>
              <a:rPr lang="en-US" sz="2000" dirty="0" smtClean="0">
                <a:latin typeface="Times Roman"/>
                <a:cs typeface="Times Roman"/>
              </a:rPr>
              <a:t>If </a:t>
            </a:r>
            <a:r>
              <a:rPr lang="en-US" sz="2000" dirty="0">
                <a:latin typeface="Times Roman"/>
                <a:cs typeface="Times Roman"/>
              </a:rPr>
              <a:t>a trivalent  impurity (acceptor  impurity) is added to </a:t>
            </a:r>
            <a:r>
              <a:rPr lang="en-US" sz="2000" dirty="0" smtClean="0">
                <a:latin typeface="Times Roman"/>
                <a:cs typeface="Times Roman"/>
              </a:rPr>
              <a:t>pure semiconductor</a:t>
            </a:r>
            <a:r>
              <a:rPr lang="en-US" sz="2000" dirty="0">
                <a:latin typeface="Times Roman"/>
                <a:cs typeface="Times Roman"/>
              </a:rPr>
              <a:t>, p type semiconductor is formed.</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73549" y="2941456"/>
            <a:ext cx="4096626" cy="3184707"/>
          </a:xfrm>
          <a:prstGeom prst="rect">
            <a:avLst/>
          </a:prstGeom>
          <a:noFill/>
          <a:ln>
            <a:noFill/>
          </a:ln>
        </p:spPr>
      </p:pic>
      <p:sp>
        <p:nvSpPr>
          <p:cNvPr id="5" name="Rectangle 4"/>
          <p:cNvSpPr/>
          <p:nvPr/>
        </p:nvSpPr>
        <p:spPr>
          <a:xfrm>
            <a:off x="4114800" y="2147715"/>
            <a:ext cx="5029200" cy="3970318"/>
          </a:xfrm>
          <a:prstGeom prst="rect">
            <a:avLst/>
          </a:prstGeom>
        </p:spPr>
        <p:txBody>
          <a:bodyPr wrap="square">
            <a:spAutoFit/>
          </a:bodyPr>
          <a:lstStyle/>
          <a:p>
            <a:r>
              <a:rPr lang="en-US" dirty="0">
                <a:latin typeface="Times Roman"/>
                <a:cs typeface="Times Roman"/>
              </a:rPr>
              <a:t>Consider Boron (</a:t>
            </a:r>
            <a:r>
              <a:rPr lang="en-US" dirty="0" smtClean="0">
                <a:latin typeface="Times Roman"/>
                <a:cs typeface="Times Roman"/>
              </a:rPr>
              <a:t>B) </a:t>
            </a:r>
            <a:r>
              <a:rPr lang="en-US" dirty="0">
                <a:latin typeface="Times Roman"/>
                <a:cs typeface="Times Roman"/>
              </a:rPr>
              <a:t>atom (Trivalent) is doped in Si crystal.  </a:t>
            </a:r>
            <a:r>
              <a:rPr lang="en-US" dirty="0">
                <a:solidFill>
                  <a:schemeClr val="tx2">
                    <a:lumMod val="60000"/>
                    <a:lumOff val="40000"/>
                  </a:schemeClr>
                </a:solidFill>
                <a:latin typeface="Times Roman"/>
                <a:cs typeface="Times Roman"/>
              </a:rPr>
              <a:t>Each </a:t>
            </a:r>
            <a:r>
              <a:rPr lang="en-US" dirty="0" smtClean="0">
                <a:solidFill>
                  <a:schemeClr val="tx2">
                    <a:lumMod val="60000"/>
                    <a:lumOff val="40000"/>
                  </a:schemeClr>
                </a:solidFill>
                <a:latin typeface="Times Roman"/>
                <a:cs typeface="Times Roman"/>
              </a:rPr>
              <a:t>B </a:t>
            </a:r>
            <a:r>
              <a:rPr lang="en-US" dirty="0">
                <a:solidFill>
                  <a:schemeClr val="tx2">
                    <a:lumMod val="60000"/>
                    <a:lumOff val="40000"/>
                  </a:schemeClr>
                </a:solidFill>
                <a:latin typeface="Times Roman"/>
                <a:cs typeface="Times Roman"/>
              </a:rPr>
              <a:t>atom forms covalent bonds with neighboring three Si atoms with three valance electrons and falls short of one electron for completing fourth covalent bonds.  </a:t>
            </a:r>
            <a:r>
              <a:rPr lang="en-US" dirty="0">
                <a:latin typeface="Times Roman"/>
                <a:cs typeface="Times Roman"/>
              </a:rPr>
              <a:t>As a result a vacancy is left in the bonding.  </a:t>
            </a:r>
            <a:endParaRPr lang="en-US" dirty="0" smtClean="0">
              <a:latin typeface="Times Roman"/>
              <a:cs typeface="Times Roman"/>
            </a:endParaRPr>
          </a:p>
          <a:p>
            <a:r>
              <a:rPr lang="en-US" dirty="0" smtClean="0">
                <a:latin typeface="Times Roman"/>
                <a:cs typeface="Times Roman"/>
              </a:rPr>
              <a:t>When </a:t>
            </a:r>
            <a:r>
              <a:rPr lang="en-US" dirty="0">
                <a:latin typeface="Times Roman"/>
                <a:cs typeface="Times Roman"/>
              </a:rPr>
              <a:t>a electron from a neighboring bond acquires energy and jumps into the vacancy, it leaves behind a hole.  </a:t>
            </a:r>
            <a:endParaRPr lang="en-US" dirty="0" smtClean="0">
              <a:latin typeface="Times Roman"/>
              <a:cs typeface="Times Roman"/>
            </a:endParaRPr>
          </a:p>
          <a:p>
            <a:r>
              <a:rPr lang="en-US" dirty="0" smtClean="0">
                <a:latin typeface="Times Roman"/>
                <a:cs typeface="Times Roman"/>
              </a:rPr>
              <a:t>The </a:t>
            </a:r>
            <a:r>
              <a:rPr lang="en-US" dirty="0">
                <a:latin typeface="Times Roman"/>
                <a:cs typeface="Times Roman"/>
              </a:rPr>
              <a:t>impurity atom becomes a negatively charged ion on accepting the electron.  </a:t>
            </a:r>
            <a:endParaRPr lang="en-US" dirty="0" smtClean="0">
              <a:latin typeface="Times Roman"/>
              <a:cs typeface="Times Roman"/>
            </a:endParaRPr>
          </a:p>
          <a:p>
            <a:r>
              <a:rPr lang="en-US" dirty="0" smtClean="0">
                <a:solidFill>
                  <a:srgbClr val="800000"/>
                </a:solidFill>
                <a:latin typeface="Times Roman"/>
                <a:cs typeface="Times Roman"/>
              </a:rPr>
              <a:t>The </a:t>
            </a:r>
            <a:r>
              <a:rPr lang="en-US" dirty="0">
                <a:solidFill>
                  <a:srgbClr val="800000"/>
                </a:solidFill>
                <a:latin typeface="Times Roman"/>
                <a:cs typeface="Times Roman"/>
              </a:rPr>
              <a:t>impurity atoms thus supply holes which are ready to accept electrons.  Hence the impurity is known as acceptor impurity</a:t>
            </a:r>
            <a:r>
              <a:rPr lang="en-US" dirty="0" smtClean="0">
                <a:solidFill>
                  <a:srgbClr val="800000"/>
                </a:solidFill>
                <a:effectLst/>
                <a:latin typeface="Times Roman"/>
                <a:cs typeface="Times Roman"/>
              </a:rPr>
              <a:t> </a:t>
            </a:r>
            <a:endParaRPr lang="en-US" dirty="0">
              <a:solidFill>
                <a:srgbClr val="800000"/>
              </a:solidFill>
              <a:latin typeface="Times Roman"/>
              <a:cs typeface="Times Roman"/>
            </a:endParaRPr>
          </a:p>
        </p:txBody>
      </p:sp>
    </p:spTree>
    <p:extLst>
      <p:ext uri="{BB962C8B-B14F-4D97-AF65-F5344CB8AC3E}">
        <p14:creationId xmlns:p14="http://schemas.microsoft.com/office/powerpoint/2010/main" val="1830782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864" y="631632"/>
            <a:ext cx="8686800" cy="4525963"/>
          </a:xfrm>
        </p:spPr>
        <p:txBody>
          <a:bodyPr>
            <a:normAutofit/>
          </a:bodyPr>
          <a:lstStyle/>
          <a:p>
            <a:r>
              <a:rPr lang="en-US" sz="1800" dirty="0">
                <a:latin typeface="Times Roman"/>
                <a:cs typeface="Times Roman"/>
              </a:rPr>
              <a:t>The addition of impurity introduces additional energy level E</a:t>
            </a:r>
            <a:r>
              <a:rPr lang="en-US" sz="1800" baseline="-25000" dirty="0">
                <a:latin typeface="Times Roman"/>
                <a:cs typeface="Times Roman"/>
              </a:rPr>
              <a:t>A</a:t>
            </a:r>
            <a:r>
              <a:rPr lang="en-US" sz="1800" dirty="0">
                <a:latin typeface="Times Roman"/>
                <a:cs typeface="Times Roman"/>
              </a:rPr>
              <a:t> (Acceptor energy level), which lies just above the top of the valance band.  With the supply of little energy (0.04 </a:t>
            </a:r>
            <a:r>
              <a:rPr lang="en-US" sz="1800" dirty="0" err="1">
                <a:latin typeface="Times Roman"/>
                <a:cs typeface="Times Roman"/>
              </a:rPr>
              <a:t>eV</a:t>
            </a:r>
            <a:r>
              <a:rPr lang="en-US" sz="1800" dirty="0">
                <a:latin typeface="Times Roman"/>
                <a:cs typeface="Times Roman"/>
              </a:rPr>
              <a:t>), these vacancies can be occupied by electrons in the valance band</a:t>
            </a:r>
          </a:p>
          <a:p>
            <a:r>
              <a:rPr lang="en-US" sz="1800" dirty="0">
                <a:latin typeface="Times Roman"/>
                <a:cs typeface="Times Roman"/>
              </a:rPr>
              <a:t>The conductivity is due to holes and is given by </a:t>
            </a:r>
            <a:r>
              <a:rPr lang="en-US" sz="1800" dirty="0" err="1">
                <a:latin typeface="Times Roman"/>
                <a:cs typeface="Times Roman"/>
              </a:rPr>
              <a:t>σ</a:t>
            </a:r>
            <a:r>
              <a:rPr lang="en-US" sz="1800" baseline="-25000" dirty="0" err="1">
                <a:latin typeface="Times Roman"/>
                <a:cs typeface="Times Roman"/>
              </a:rPr>
              <a:t>h</a:t>
            </a:r>
            <a:r>
              <a:rPr lang="en-US" sz="1800" dirty="0">
                <a:latin typeface="Times Roman"/>
                <a:cs typeface="Times Roman"/>
              </a:rPr>
              <a:t> = </a:t>
            </a:r>
            <a:r>
              <a:rPr lang="en-US" sz="1800" dirty="0" err="1">
                <a:latin typeface="Times Roman"/>
                <a:cs typeface="Times Roman"/>
              </a:rPr>
              <a:t>n</a:t>
            </a:r>
            <a:r>
              <a:rPr lang="en-US" sz="1800" baseline="-25000" dirty="0" err="1">
                <a:latin typeface="Times Roman"/>
                <a:cs typeface="Times Roman"/>
              </a:rPr>
              <a:t>h</a:t>
            </a:r>
            <a:r>
              <a:rPr lang="en-US" sz="1800" dirty="0">
                <a:latin typeface="Times Roman"/>
                <a:cs typeface="Times Roman"/>
              </a:rPr>
              <a:t>. e. </a:t>
            </a:r>
            <a:r>
              <a:rPr lang="en-US" sz="1800" dirty="0" err="1">
                <a:latin typeface="Times Roman"/>
                <a:cs typeface="Times Roman"/>
              </a:rPr>
              <a:t>μ</a:t>
            </a:r>
            <a:r>
              <a:rPr lang="en-US" sz="1800" baseline="-25000" dirty="0" err="1">
                <a:latin typeface="Times Roman"/>
                <a:cs typeface="Times Roman"/>
              </a:rPr>
              <a:t>h</a:t>
            </a:r>
            <a:r>
              <a:rPr lang="en-US" sz="1800" dirty="0">
                <a:latin typeface="Times Roman"/>
                <a:cs typeface="Times Roman"/>
              </a:rPr>
              <a:t>.  And the hole concentration </a:t>
            </a:r>
            <a:r>
              <a:rPr lang="en-US" sz="1800" dirty="0" err="1">
                <a:latin typeface="Times Roman"/>
                <a:cs typeface="Times Roman"/>
              </a:rPr>
              <a:t>n</a:t>
            </a:r>
            <a:r>
              <a:rPr lang="en-US" sz="1800" baseline="-25000" dirty="0" err="1">
                <a:latin typeface="Times Roman"/>
                <a:cs typeface="Times Roman"/>
              </a:rPr>
              <a:t>h</a:t>
            </a:r>
            <a:r>
              <a:rPr lang="en-US" sz="1800" dirty="0">
                <a:latin typeface="Times Roman"/>
                <a:cs typeface="Times Roman"/>
              </a:rPr>
              <a:t> = e</a:t>
            </a:r>
            <a:r>
              <a:rPr lang="en-US" sz="1800" baseline="30000" dirty="0">
                <a:latin typeface="Times Roman"/>
                <a:cs typeface="Times Roman"/>
              </a:rPr>
              <a:t>(E</a:t>
            </a:r>
            <a:r>
              <a:rPr lang="en-US" sz="1800" baseline="-25000" dirty="0">
                <a:latin typeface="Times Roman"/>
                <a:cs typeface="Times Roman"/>
              </a:rPr>
              <a:t>V</a:t>
            </a:r>
            <a:r>
              <a:rPr lang="en-US" sz="1800" baseline="30000" dirty="0">
                <a:latin typeface="Times Roman"/>
                <a:cs typeface="Times Roman"/>
              </a:rPr>
              <a:t>-E</a:t>
            </a:r>
            <a:r>
              <a:rPr lang="en-US" sz="1800" baseline="-25000" dirty="0">
                <a:latin typeface="Times Roman"/>
                <a:cs typeface="Times Roman"/>
              </a:rPr>
              <a:t>A</a:t>
            </a:r>
            <a:r>
              <a:rPr lang="en-US" sz="1800" baseline="30000" dirty="0">
                <a:latin typeface="Times Roman"/>
                <a:cs typeface="Times Roman"/>
              </a:rPr>
              <a:t>)/KT</a:t>
            </a:r>
            <a:endParaRPr lang="en-US" sz="1800" dirty="0">
              <a:latin typeface="Times Roman"/>
              <a:cs typeface="Times Roman"/>
            </a:endParaRP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6657" y="2649112"/>
            <a:ext cx="5030065" cy="3851056"/>
          </a:xfrm>
          <a:prstGeom prst="rect">
            <a:avLst/>
          </a:prstGeom>
          <a:noFill/>
          <a:ln>
            <a:noFill/>
          </a:ln>
        </p:spPr>
      </p:pic>
    </p:spTree>
    <p:extLst>
      <p:ext uri="{BB962C8B-B14F-4D97-AF65-F5344CB8AC3E}">
        <p14:creationId xmlns:p14="http://schemas.microsoft.com/office/powerpoint/2010/main" val="188556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7444" y="1033139"/>
            <a:ext cx="8739151" cy="5426368"/>
          </a:xfrm>
          <a:prstGeom prst="rect">
            <a:avLst/>
          </a:prstGeom>
        </p:spPr>
      </p:pic>
    </p:spTree>
    <p:extLst>
      <p:ext uri="{BB962C8B-B14F-4D97-AF65-F5344CB8AC3E}">
        <p14:creationId xmlns:p14="http://schemas.microsoft.com/office/powerpoint/2010/main" val="355097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2299"/>
            <a:ext cx="8229600" cy="5782440"/>
          </a:xfrm>
        </p:spPr>
        <p:txBody>
          <a:bodyPr>
            <a:normAutofit fontScale="92500" lnSpcReduction="20000"/>
          </a:bodyPr>
          <a:lstStyle/>
          <a:p>
            <a:pPr algn="just"/>
            <a:r>
              <a:rPr lang="en-US" sz="1800" dirty="0">
                <a:latin typeface="Times Roman"/>
                <a:cs typeface="Times Roman"/>
              </a:rPr>
              <a:t>W</a:t>
            </a:r>
            <a:r>
              <a:rPr lang="en-US" sz="1900" dirty="0">
                <a:latin typeface="Times Roman"/>
                <a:cs typeface="Times Roman"/>
              </a:rPr>
              <a:t>hen two identical atoms are brought closer together, the quantized energy levels hybridize and split into two different levels because of the mutual interaction of the two atoms. </a:t>
            </a:r>
            <a:endParaRPr lang="en-US" sz="1900" dirty="0" smtClean="0">
              <a:latin typeface="Times Roman"/>
              <a:cs typeface="Times Roman"/>
            </a:endParaRPr>
          </a:p>
          <a:p>
            <a:pPr algn="just"/>
            <a:endParaRPr lang="en-US" sz="1900" dirty="0" smtClean="0">
              <a:latin typeface="Times Roman"/>
              <a:cs typeface="Times Roman"/>
            </a:endParaRPr>
          </a:p>
          <a:p>
            <a:pPr algn="just"/>
            <a:r>
              <a:rPr lang="en-US" sz="1900" dirty="0" smtClean="0">
                <a:latin typeface="Times Roman"/>
                <a:cs typeface="Times Roman"/>
              </a:rPr>
              <a:t>More </a:t>
            </a:r>
            <a:r>
              <a:rPr lang="en-US" sz="1900" dirty="0">
                <a:latin typeface="Times Roman"/>
                <a:cs typeface="Times Roman"/>
              </a:rPr>
              <a:t>generally, when N atoms are moved closer, until they reach the equilibrium inter-atomic distance d, the energy levels split into N levels. These N levels are very close to each other if N is large (which is the case in a crystal) so that they eventually form a continuous energy band. </a:t>
            </a:r>
            <a:endParaRPr lang="en-US" sz="1900" dirty="0" smtClean="0">
              <a:latin typeface="Times Roman"/>
              <a:cs typeface="Times Roman"/>
            </a:endParaRPr>
          </a:p>
          <a:p>
            <a:pPr algn="just"/>
            <a:endParaRPr lang="en-US" sz="1900" dirty="0">
              <a:latin typeface="Times Roman"/>
              <a:cs typeface="Times Roman"/>
            </a:endParaRPr>
          </a:p>
          <a:p>
            <a:pPr algn="just"/>
            <a:r>
              <a:rPr lang="en-US" sz="1900" dirty="0">
                <a:latin typeface="Times Roman"/>
                <a:cs typeface="Times Roman"/>
              </a:rPr>
              <a:t>The band formed by series of energy levels containing the valance electrons is called the valance band.  It is the highest occupied allowed energy band.  It may be completely filled or partially filled with electrons. 	</a:t>
            </a:r>
            <a:endParaRPr lang="en-US" sz="1900" dirty="0" smtClean="0">
              <a:latin typeface="Times Roman"/>
              <a:cs typeface="Times Roman"/>
            </a:endParaRPr>
          </a:p>
          <a:p>
            <a:pPr algn="just"/>
            <a:endParaRPr lang="en-US" sz="1900" dirty="0">
              <a:latin typeface="Times Roman"/>
              <a:cs typeface="Times Roman"/>
            </a:endParaRPr>
          </a:p>
          <a:p>
            <a:pPr algn="just"/>
            <a:r>
              <a:rPr lang="en-US" sz="1900" dirty="0">
                <a:latin typeface="Times Roman"/>
                <a:cs typeface="Times Roman"/>
              </a:rPr>
              <a:t>The next higher permitted energy band is called the conduction band.  It is the lowest unfilled permitted energy band.  It may be empty or partially filled with electrons.  The electrons can move freely in the conduction band, hence the electrons in the conduction band are called as conduction electrons. </a:t>
            </a:r>
            <a:endParaRPr lang="en-US" sz="1900" dirty="0" smtClean="0">
              <a:latin typeface="Times Roman"/>
              <a:cs typeface="Times Roman"/>
            </a:endParaRPr>
          </a:p>
          <a:p>
            <a:pPr algn="just"/>
            <a:endParaRPr lang="en-US" sz="1900" dirty="0" smtClean="0">
              <a:latin typeface="Times Roman"/>
              <a:cs typeface="Times Roman"/>
            </a:endParaRPr>
          </a:p>
          <a:p>
            <a:pPr algn="just"/>
            <a:r>
              <a:rPr lang="en-US" sz="1900" dirty="0">
                <a:latin typeface="Times Roman"/>
                <a:cs typeface="Times Roman"/>
              </a:rPr>
              <a:t>The energy band between the valance band and the conduction band is called the forbidden energy gap or the forbidden band. This energy gap is denoted by </a:t>
            </a:r>
            <a:r>
              <a:rPr lang="en-US" sz="1900" dirty="0" err="1">
                <a:latin typeface="Times Roman"/>
                <a:cs typeface="Times Roman"/>
              </a:rPr>
              <a:t>Eg</a:t>
            </a:r>
            <a:r>
              <a:rPr lang="en-US" sz="1900" dirty="0">
                <a:latin typeface="Times Roman"/>
                <a:cs typeface="Times Roman"/>
              </a:rPr>
              <a:t> and is the amount of energy to be supplied to the electrons in the valance band to get excited to the conduction band. </a:t>
            </a:r>
          </a:p>
        </p:txBody>
      </p:sp>
    </p:spTree>
    <p:extLst>
      <p:ext uri="{BB962C8B-B14F-4D97-AF65-F5344CB8AC3E}">
        <p14:creationId xmlns:p14="http://schemas.microsoft.com/office/powerpoint/2010/main" val="280379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5975" y="749300"/>
            <a:ext cx="8368994" cy="4899879"/>
          </a:xfrm>
          <a:prstGeom prst="rect">
            <a:avLst/>
          </a:prstGeom>
        </p:spPr>
      </p:pic>
    </p:spTree>
    <p:extLst>
      <p:ext uri="{BB962C8B-B14F-4D97-AF65-F5344CB8AC3E}">
        <p14:creationId xmlns:p14="http://schemas.microsoft.com/office/powerpoint/2010/main" val="3803304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346200"/>
            <a:ext cx="9144000" cy="4161570"/>
          </a:xfrm>
          <a:prstGeom prst="rect">
            <a:avLst/>
          </a:prstGeom>
        </p:spPr>
      </p:pic>
    </p:spTree>
    <p:extLst>
      <p:ext uri="{BB962C8B-B14F-4D97-AF65-F5344CB8AC3E}">
        <p14:creationId xmlns:p14="http://schemas.microsoft.com/office/powerpoint/2010/main" val="54963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12" y="145494"/>
            <a:ext cx="9273437" cy="1143000"/>
          </a:xfrm>
        </p:spPr>
        <p:txBody>
          <a:bodyPr>
            <a:normAutofit fontScale="90000"/>
          </a:bodyPr>
          <a:lstStyle/>
          <a:p>
            <a:r>
              <a:rPr lang="en-US" b="1" dirty="0"/>
              <a:t> </a:t>
            </a:r>
            <a:r>
              <a:rPr lang="en-US" sz="3100" b="1" dirty="0">
                <a:solidFill>
                  <a:srgbClr val="0070C0"/>
                </a:solidFill>
                <a:latin typeface="Times Roman"/>
                <a:cs typeface="Times Roman"/>
              </a:rPr>
              <a:t>Classification of Solids on the basis of band </a:t>
            </a:r>
            <a:r>
              <a:rPr lang="en-US" sz="3100" b="1" dirty="0" smtClean="0">
                <a:solidFill>
                  <a:srgbClr val="0070C0"/>
                </a:solidFill>
                <a:latin typeface="Times Roman"/>
                <a:cs typeface="Times Roman"/>
              </a:rPr>
              <a:t>theory</a:t>
            </a:r>
            <a:endParaRPr lang="en-US" sz="3100" dirty="0">
              <a:solidFill>
                <a:srgbClr val="0070C0"/>
              </a:solidFill>
              <a:latin typeface="Times Roman"/>
              <a:cs typeface="Times Roman"/>
            </a:endParaRPr>
          </a:p>
        </p:txBody>
      </p:sp>
      <p:sp>
        <p:nvSpPr>
          <p:cNvPr id="3" name="Content Placeholder 2"/>
          <p:cNvSpPr>
            <a:spLocks noGrp="1"/>
          </p:cNvSpPr>
          <p:nvPr>
            <p:ph idx="1"/>
          </p:nvPr>
        </p:nvSpPr>
        <p:spPr>
          <a:xfrm>
            <a:off x="457200" y="1600200"/>
            <a:ext cx="8229600" cy="4525963"/>
          </a:xfrm>
        </p:spPr>
        <p:txBody>
          <a:bodyPr>
            <a:normAutofit/>
          </a:bodyPr>
          <a:lstStyle/>
          <a:p>
            <a:pPr algn="just"/>
            <a:r>
              <a:rPr lang="en-US" sz="1800" dirty="0">
                <a:latin typeface="Times Roman"/>
                <a:cs typeface="Times Roman"/>
              </a:rPr>
              <a:t>The electrons in the innermost filled shells do not take part in conduction process.   </a:t>
            </a:r>
            <a:endParaRPr lang="en-US" sz="1800" dirty="0" smtClean="0">
              <a:latin typeface="Times Roman"/>
              <a:cs typeface="Times Roman"/>
            </a:endParaRPr>
          </a:p>
          <a:p>
            <a:pPr algn="just"/>
            <a:r>
              <a:rPr lang="en-US" sz="1800" dirty="0" smtClean="0">
                <a:latin typeface="Times Roman"/>
                <a:cs typeface="Times Roman"/>
              </a:rPr>
              <a:t>Electrons </a:t>
            </a:r>
            <a:r>
              <a:rPr lang="en-US" sz="1800" dirty="0">
                <a:latin typeface="Times Roman"/>
                <a:cs typeface="Times Roman"/>
              </a:rPr>
              <a:t>in the conduction band are free and move easily under the application of electric field.  </a:t>
            </a:r>
            <a:endParaRPr lang="en-US" sz="1800" dirty="0" smtClean="0">
              <a:latin typeface="Times Roman"/>
              <a:cs typeface="Times Roman"/>
            </a:endParaRPr>
          </a:p>
          <a:p>
            <a:pPr algn="just"/>
            <a:r>
              <a:rPr lang="en-US" sz="1800" dirty="0" smtClean="0">
                <a:latin typeface="Times Roman"/>
                <a:cs typeface="Times Roman"/>
              </a:rPr>
              <a:t>The </a:t>
            </a:r>
            <a:r>
              <a:rPr lang="en-US" sz="1800" dirty="0">
                <a:latin typeface="Times Roman"/>
                <a:cs typeface="Times Roman"/>
              </a:rPr>
              <a:t>electrons in the valance band are attached to the lattice.  </a:t>
            </a:r>
            <a:endParaRPr lang="en-US" sz="1800" dirty="0" smtClean="0">
              <a:latin typeface="Times Roman"/>
              <a:cs typeface="Times Roman"/>
            </a:endParaRPr>
          </a:p>
          <a:p>
            <a:pPr algn="just"/>
            <a:r>
              <a:rPr lang="en-US" sz="1800" dirty="0" smtClean="0">
                <a:latin typeface="Times Roman"/>
                <a:cs typeface="Times Roman"/>
              </a:rPr>
              <a:t>If </a:t>
            </a:r>
            <a:r>
              <a:rPr lang="en-US" sz="1800" dirty="0">
                <a:latin typeface="Times Roman"/>
                <a:cs typeface="Times Roman"/>
              </a:rPr>
              <a:t>they acquire sufficient energy to cross the forbidden gap, they can occupy the conduction band states and available for conduction.  </a:t>
            </a:r>
            <a:endParaRPr lang="en-US" sz="1800" dirty="0" smtClean="0">
              <a:latin typeface="Times Roman"/>
              <a:cs typeface="Times Roman"/>
            </a:endParaRPr>
          </a:p>
          <a:p>
            <a:pPr algn="just"/>
            <a:r>
              <a:rPr lang="en-US" sz="1800" dirty="0" smtClean="0">
                <a:latin typeface="Times Roman"/>
                <a:cs typeface="Times Roman"/>
              </a:rPr>
              <a:t>Hence </a:t>
            </a:r>
            <a:r>
              <a:rPr lang="en-US" sz="1800" dirty="0" err="1">
                <a:latin typeface="Times Roman"/>
                <a:cs typeface="Times Roman"/>
              </a:rPr>
              <a:t>Eg</a:t>
            </a:r>
            <a:r>
              <a:rPr lang="en-US" sz="1800" dirty="0">
                <a:latin typeface="Times Roman"/>
                <a:cs typeface="Times Roman"/>
              </a:rPr>
              <a:t> is the parameter which decides whether the material acts as a conductor, insulator or semiconductor.</a:t>
            </a:r>
            <a:r>
              <a:rPr lang="en-US" sz="1800" dirty="0" smtClean="0">
                <a:effectLst/>
                <a:latin typeface="Times Roman"/>
                <a:cs typeface="Times Roman"/>
              </a:rPr>
              <a:t> </a:t>
            </a:r>
          </a:p>
          <a:p>
            <a:pPr algn="just"/>
            <a:r>
              <a:rPr lang="en-US" sz="1800" dirty="0">
                <a:latin typeface="Times Roman"/>
                <a:cs typeface="Times Roman"/>
              </a:rPr>
              <a:t>On the basis of the band theory, solids are classified into </a:t>
            </a:r>
            <a:r>
              <a:rPr lang="en-US" sz="1800" dirty="0" smtClean="0">
                <a:latin typeface="Times Roman"/>
                <a:cs typeface="Times Roman"/>
              </a:rPr>
              <a:t>: </a:t>
            </a:r>
          </a:p>
          <a:p>
            <a:pPr lvl="2" algn="just"/>
            <a:r>
              <a:rPr lang="en-US" sz="1800" dirty="0" smtClean="0">
                <a:latin typeface="Times Roman"/>
                <a:cs typeface="Times Roman"/>
              </a:rPr>
              <a:t>Insulators</a:t>
            </a:r>
            <a:r>
              <a:rPr lang="en-US" sz="1800" dirty="0">
                <a:latin typeface="Times Roman"/>
                <a:cs typeface="Times Roman"/>
              </a:rPr>
              <a:t>, </a:t>
            </a:r>
            <a:endParaRPr lang="en-US" sz="1800" dirty="0" smtClean="0">
              <a:latin typeface="Times Roman"/>
              <a:cs typeface="Times Roman"/>
            </a:endParaRPr>
          </a:p>
          <a:p>
            <a:pPr lvl="2" algn="just"/>
            <a:r>
              <a:rPr lang="en-US" sz="1800" dirty="0" smtClean="0">
                <a:latin typeface="Times Roman"/>
                <a:cs typeface="Times Roman"/>
              </a:rPr>
              <a:t>Conductor </a:t>
            </a:r>
            <a:r>
              <a:rPr lang="en-US" sz="1800" dirty="0">
                <a:latin typeface="Times Roman"/>
                <a:cs typeface="Times Roman"/>
              </a:rPr>
              <a:t>and </a:t>
            </a:r>
            <a:endParaRPr lang="en-US" sz="1800" dirty="0" smtClean="0">
              <a:latin typeface="Times Roman"/>
              <a:cs typeface="Times Roman"/>
            </a:endParaRPr>
          </a:p>
          <a:p>
            <a:pPr lvl="2" algn="just"/>
            <a:r>
              <a:rPr lang="en-US" sz="1800" dirty="0" smtClean="0">
                <a:latin typeface="Times Roman"/>
                <a:cs typeface="Times Roman"/>
              </a:rPr>
              <a:t>Semiconductors</a:t>
            </a:r>
            <a:r>
              <a:rPr lang="en-US" sz="1800" dirty="0">
                <a:latin typeface="Times Roman"/>
                <a:cs typeface="Times Roman"/>
              </a:rPr>
              <a:t>.</a:t>
            </a:r>
            <a:r>
              <a:rPr lang="en-US" sz="1800" dirty="0" smtClean="0">
                <a:effectLst/>
                <a:latin typeface="Times Roman"/>
                <a:cs typeface="Times Roman"/>
              </a:rPr>
              <a:t> </a:t>
            </a:r>
            <a:endParaRPr lang="en-US" sz="1800" dirty="0">
              <a:latin typeface="Times Roman"/>
              <a:cs typeface="Times Roman"/>
            </a:endParaRPr>
          </a:p>
        </p:txBody>
      </p:sp>
    </p:spTree>
    <p:extLst>
      <p:ext uri="{BB962C8B-B14F-4D97-AF65-F5344CB8AC3E}">
        <p14:creationId xmlns:p14="http://schemas.microsoft.com/office/powerpoint/2010/main" val="286000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930400"/>
            <a:ext cx="9144000" cy="2977717"/>
          </a:xfrm>
          <a:prstGeom prst="rect">
            <a:avLst/>
          </a:prstGeom>
        </p:spPr>
      </p:pic>
    </p:spTree>
    <p:extLst>
      <p:ext uri="{BB962C8B-B14F-4D97-AF65-F5344CB8AC3E}">
        <p14:creationId xmlns:p14="http://schemas.microsoft.com/office/powerpoint/2010/main" val="1521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70C0"/>
                </a:solidFill>
                <a:latin typeface="Times Roman"/>
                <a:cs typeface="Times Roman"/>
              </a:rPr>
              <a:t>Insulators</a:t>
            </a:r>
            <a:endParaRPr lang="en-US" sz="3200" dirty="0">
              <a:solidFill>
                <a:srgbClr val="0070C0"/>
              </a:solidFill>
              <a:latin typeface="Times Roman"/>
              <a:cs typeface="Times Roman"/>
            </a:endParaRPr>
          </a:p>
        </p:txBody>
      </p:sp>
      <p:sp>
        <p:nvSpPr>
          <p:cNvPr id="3" name="Content Placeholder 2"/>
          <p:cNvSpPr>
            <a:spLocks noGrp="1"/>
          </p:cNvSpPr>
          <p:nvPr>
            <p:ph idx="1"/>
          </p:nvPr>
        </p:nvSpPr>
        <p:spPr/>
        <p:txBody>
          <a:bodyPr>
            <a:normAutofit/>
          </a:bodyPr>
          <a:lstStyle/>
          <a:p>
            <a:r>
              <a:rPr lang="en-US" sz="2000" dirty="0" smtClean="0">
                <a:latin typeface="Times Roman"/>
                <a:cs typeface="Times Roman"/>
              </a:rPr>
              <a:t>In </a:t>
            </a:r>
            <a:r>
              <a:rPr lang="en-US" sz="2000" dirty="0">
                <a:latin typeface="Times Roman"/>
                <a:cs typeface="Times Roman"/>
              </a:rPr>
              <a:t>insulators valance electrons are bound very tightly to their parent atoms.  Hence very large electric field is required to remove them from attraction of nuclei.  Features of Insulators are:</a:t>
            </a:r>
          </a:p>
          <a:p>
            <a:pPr lvl="1"/>
            <a:r>
              <a:rPr lang="en-US" sz="2000" dirty="0">
                <a:latin typeface="Times Roman"/>
                <a:cs typeface="Times Roman"/>
              </a:rPr>
              <a:t>A full valance band</a:t>
            </a:r>
          </a:p>
          <a:p>
            <a:pPr lvl="1"/>
            <a:r>
              <a:rPr lang="en-US" sz="2000" dirty="0">
                <a:latin typeface="Times Roman"/>
                <a:cs typeface="Times Roman"/>
              </a:rPr>
              <a:t>An empty conduction band</a:t>
            </a:r>
          </a:p>
          <a:p>
            <a:pPr lvl="1"/>
            <a:r>
              <a:rPr lang="en-US" sz="2000" dirty="0">
                <a:latin typeface="Times Roman"/>
                <a:cs typeface="Times Roman"/>
              </a:rPr>
              <a:t>A large energy gap (≈ 5 to 10 </a:t>
            </a:r>
            <a:r>
              <a:rPr lang="en-US" sz="2000" dirty="0" err="1">
                <a:latin typeface="Times Roman"/>
                <a:cs typeface="Times Roman"/>
              </a:rPr>
              <a:t>eV</a:t>
            </a:r>
            <a:r>
              <a:rPr lang="en-US" sz="2000" dirty="0">
                <a:latin typeface="Times Roman"/>
                <a:cs typeface="Times Roman"/>
              </a:rPr>
              <a:t>)</a:t>
            </a:r>
          </a:p>
          <a:p>
            <a:pPr lvl="1"/>
            <a:r>
              <a:rPr lang="en-US" sz="2000" dirty="0">
                <a:latin typeface="Times Roman"/>
                <a:cs typeface="Times Roman"/>
              </a:rPr>
              <a:t>Very high resistivity ( of the order of 10</a:t>
            </a:r>
            <a:r>
              <a:rPr lang="en-US" sz="2000" baseline="30000" dirty="0">
                <a:latin typeface="Times Roman"/>
                <a:cs typeface="Times Roman"/>
              </a:rPr>
              <a:t>9</a:t>
            </a:r>
            <a:r>
              <a:rPr lang="en-US" sz="2000" dirty="0">
                <a:latin typeface="Times Roman"/>
                <a:cs typeface="Times Roman"/>
              </a:rPr>
              <a:t> Ω cm)</a:t>
            </a:r>
          </a:p>
          <a:p>
            <a:pPr lvl="1"/>
            <a:r>
              <a:rPr lang="en-US" sz="2000" dirty="0">
                <a:latin typeface="Times Roman"/>
                <a:cs typeface="Times Roman"/>
              </a:rPr>
              <a:t>For some materials at high temperature and under sufficient electric field, some electrons may move to the conduction band showing little conductivity at higher temperatures.</a:t>
            </a:r>
          </a:p>
          <a:p>
            <a:endParaRPr lang="en-US" dirty="0"/>
          </a:p>
        </p:txBody>
      </p:sp>
    </p:spTree>
    <p:extLst>
      <p:ext uri="{BB962C8B-B14F-4D97-AF65-F5344CB8AC3E}">
        <p14:creationId xmlns:p14="http://schemas.microsoft.com/office/powerpoint/2010/main" val="1772220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3930"/>
          </a:xfrm>
        </p:spPr>
        <p:txBody>
          <a:bodyPr>
            <a:normAutofit/>
          </a:bodyPr>
          <a:lstStyle/>
          <a:p>
            <a:r>
              <a:rPr lang="en-US" sz="3200" b="1" dirty="0" smtClean="0">
                <a:solidFill>
                  <a:srgbClr val="0070C0"/>
                </a:solidFill>
              </a:rPr>
              <a:t>Semiconductors</a:t>
            </a:r>
            <a:endParaRPr lang="en-US" sz="3200" dirty="0">
              <a:solidFill>
                <a:srgbClr val="0070C0"/>
              </a:solidFill>
            </a:endParaRPr>
          </a:p>
        </p:txBody>
      </p:sp>
      <p:sp>
        <p:nvSpPr>
          <p:cNvPr id="3" name="Content Placeholder 2"/>
          <p:cNvSpPr>
            <a:spLocks noGrp="1"/>
          </p:cNvSpPr>
          <p:nvPr>
            <p:ph idx="1"/>
          </p:nvPr>
        </p:nvSpPr>
        <p:spPr>
          <a:xfrm>
            <a:off x="457200" y="1312947"/>
            <a:ext cx="8229600" cy="5157595"/>
          </a:xfrm>
        </p:spPr>
        <p:txBody>
          <a:bodyPr>
            <a:normAutofit fontScale="55000" lnSpcReduction="20000"/>
          </a:bodyPr>
          <a:lstStyle/>
          <a:p>
            <a:r>
              <a:rPr lang="en-US" dirty="0" smtClean="0">
                <a:latin typeface="Times Roman"/>
                <a:cs typeface="Times Roman"/>
              </a:rPr>
              <a:t>A </a:t>
            </a:r>
            <a:r>
              <a:rPr lang="en-US" dirty="0">
                <a:latin typeface="Times Roman"/>
                <a:cs typeface="Times Roman"/>
              </a:rPr>
              <a:t>semiconducting material has electrical properties between those of insulators and good conductors.  </a:t>
            </a:r>
            <a:endParaRPr lang="en-US" dirty="0" smtClean="0">
              <a:latin typeface="Times Roman"/>
              <a:cs typeface="Times Roman"/>
            </a:endParaRPr>
          </a:p>
          <a:p>
            <a:endParaRPr lang="en-US" dirty="0">
              <a:latin typeface="Times Roman"/>
              <a:cs typeface="Times Roman"/>
            </a:endParaRPr>
          </a:p>
          <a:p>
            <a:pPr marL="0" indent="0">
              <a:buNone/>
            </a:pPr>
            <a:r>
              <a:rPr lang="en-US" dirty="0" smtClean="0">
                <a:latin typeface="Times Roman"/>
                <a:cs typeface="Times Roman"/>
              </a:rPr>
              <a:t>Features </a:t>
            </a:r>
            <a:r>
              <a:rPr lang="en-US" dirty="0">
                <a:latin typeface="Times Roman"/>
                <a:cs typeface="Times Roman"/>
              </a:rPr>
              <a:t>of semiconductors are</a:t>
            </a:r>
            <a:r>
              <a:rPr lang="en-US" dirty="0" smtClean="0">
                <a:latin typeface="Times Roman"/>
                <a:cs typeface="Times Roman"/>
              </a:rPr>
              <a:t>:</a:t>
            </a:r>
          </a:p>
          <a:p>
            <a:endParaRPr lang="en-US" dirty="0">
              <a:latin typeface="Times Roman"/>
              <a:cs typeface="Times Roman"/>
            </a:endParaRPr>
          </a:p>
          <a:p>
            <a:pPr lvl="0"/>
            <a:r>
              <a:rPr lang="en-US" dirty="0">
                <a:latin typeface="Times Roman"/>
                <a:cs typeface="Times Roman"/>
              </a:rPr>
              <a:t>Almost empty conduction band and a filled valance band with narrow energy </a:t>
            </a:r>
            <a:r>
              <a:rPr lang="en-US" dirty="0" smtClean="0">
                <a:latin typeface="Times Roman"/>
                <a:cs typeface="Times Roman"/>
              </a:rPr>
              <a:t>gap </a:t>
            </a:r>
            <a:r>
              <a:rPr lang="en-US" dirty="0">
                <a:latin typeface="Times Roman"/>
                <a:cs typeface="Times Roman"/>
              </a:rPr>
              <a:t>(≈1 eV</a:t>
            </a:r>
            <a:r>
              <a:rPr lang="en-US" dirty="0" smtClean="0">
                <a:latin typeface="Times Roman"/>
                <a:cs typeface="Times Roman"/>
              </a:rPr>
              <a:t>)</a:t>
            </a:r>
          </a:p>
          <a:p>
            <a:pPr lvl="0"/>
            <a:endParaRPr lang="en-US" dirty="0">
              <a:latin typeface="Times Roman"/>
              <a:cs typeface="Times Roman"/>
            </a:endParaRPr>
          </a:p>
          <a:p>
            <a:pPr lvl="0"/>
            <a:r>
              <a:rPr lang="en-US" dirty="0">
                <a:latin typeface="Times Roman"/>
                <a:cs typeface="Times Roman"/>
              </a:rPr>
              <a:t>At 0 K, the valance band is completely filled and conduction band is empty.  At room temperature some of </a:t>
            </a:r>
            <a:r>
              <a:rPr lang="en-US" dirty="0" err="1">
                <a:latin typeface="Times Roman"/>
                <a:cs typeface="Times Roman"/>
              </a:rPr>
              <a:t>te</a:t>
            </a:r>
            <a:r>
              <a:rPr lang="en-US" dirty="0">
                <a:latin typeface="Times Roman"/>
                <a:cs typeface="Times Roman"/>
              </a:rPr>
              <a:t> valance electrons gains enough energy to cross the small energy gap and move to the conduction band. The electron moving to the conduction band leave behind a vacancy called as hole which has a tendency to accept the electron like positive charge.  When the hole is captured by another valance electron it creates vacancy behind completing the covalent bond.   Hence semiconductor current is the sum of electron and hole current flowing in opposite directions.  </a:t>
            </a:r>
            <a:endParaRPr lang="en-US" dirty="0" smtClean="0">
              <a:latin typeface="Times Roman"/>
              <a:cs typeface="Times Roman"/>
            </a:endParaRPr>
          </a:p>
          <a:p>
            <a:pPr lvl="0"/>
            <a:endParaRPr lang="en-US" dirty="0">
              <a:latin typeface="Times Roman"/>
              <a:cs typeface="Times Roman"/>
            </a:endParaRPr>
          </a:p>
          <a:p>
            <a:pPr lvl="0"/>
            <a:r>
              <a:rPr lang="en-US" dirty="0">
                <a:latin typeface="Times Roman"/>
                <a:cs typeface="Times Roman"/>
              </a:rPr>
              <a:t>Resistivity varies from 10</a:t>
            </a:r>
            <a:r>
              <a:rPr lang="en-US" baseline="30000" dirty="0">
                <a:latin typeface="Times Roman"/>
                <a:cs typeface="Times Roman"/>
              </a:rPr>
              <a:t>-12</a:t>
            </a:r>
            <a:r>
              <a:rPr lang="en-US" dirty="0">
                <a:latin typeface="Times Roman"/>
                <a:cs typeface="Times Roman"/>
              </a:rPr>
              <a:t> to 10</a:t>
            </a:r>
            <a:r>
              <a:rPr lang="en-US" baseline="30000" dirty="0">
                <a:latin typeface="Times Roman"/>
                <a:cs typeface="Times Roman"/>
              </a:rPr>
              <a:t>9</a:t>
            </a:r>
            <a:r>
              <a:rPr lang="en-US" dirty="0">
                <a:latin typeface="Times Roman"/>
                <a:cs typeface="Times Roman"/>
              </a:rPr>
              <a:t> Ω cm</a:t>
            </a:r>
            <a:r>
              <a:rPr lang="en-US" dirty="0" smtClean="0">
                <a:latin typeface="Times Roman"/>
                <a:cs typeface="Times Roman"/>
              </a:rPr>
              <a:t>)</a:t>
            </a:r>
          </a:p>
          <a:p>
            <a:pPr lvl="0"/>
            <a:endParaRPr lang="en-US" dirty="0">
              <a:latin typeface="Times Roman"/>
              <a:cs typeface="Times Roman"/>
            </a:endParaRPr>
          </a:p>
          <a:p>
            <a:pPr lvl="0"/>
            <a:r>
              <a:rPr lang="en-US" dirty="0">
                <a:latin typeface="Times Roman"/>
                <a:cs typeface="Times Roman"/>
              </a:rPr>
              <a:t>Example: </a:t>
            </a:r>
            <a:r>
              <a:rPr lang="en-US" dirty="0" err="1">
                <a:latin typeface="Times Roman"/>
                <a:cs typeface="Times Roman"/>
              </a:rPr>
              <a:t>Ge</a:t>
            </a:r>
            <a:r>
              <a:rPr lang="en-US" dirty="0">
                <a:latin typeface="Times Roman"/>
                <a:cs typeface="Times Roman"/>
              </a:rPr>
              <a:t>, Si </a:t>
            </a:r>
            <a:r>
              <a:rPr lang="en-US" dirty="0" err="1">
                <a:latin typeface="Times Roman"/>
                <a:cs typeface="Times Roman"/>
              </a:rPr>
              <a:t>etc</a:t>
            </a:r>
            <a:endParaRPr lang="en-US" dirty="0">
              <a:latin typeface="Times Roman"/>
              <a:cs typeface="Times Roman"/>
            </a:endParaRPr>
          </a:p>
          <a:p>
            <a:endParaRPr lang="en-US" dirty="0"/>
          </a:p>
        </p:txBody>
      </p:sp>
    </p:spTree>
    <p:extLst>
      <p:ext uri="{BB962C8B-B14F-4D97-AF65-F5344CB8AC3E}">
        <p14:creationId xmlns:p14="http://schemas.microsoft.com/office/powerpoint/2010/main" val="1594312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1323</Words>
  <Application>Microsoft Office PowerPoint</Application>
  <PresentationFormat>On-screen Show (4:3)</PresentationFormat>
  <Paragraphs>80</Paragraphs>
  <Slides>17</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Times Roman</vt:lpstr>
      <vt:lpstr>Office Theme</vt:lpstr>
      <vt:lpstr>Formation of energy bands</vt:lpstr>
      <vt:lpstr>PowerPoint Presentation</vt:lpstr>
      <vt:lpstr>PowerPoint Presentation</vt:lpstr>
      <vt:lpstr>PowerPoint Presentation</vt:lpstr>
      <vt:lpstr>PowerPoint Presentation</vt:lpstr>
      <vt:lpstr> Classification of Solids on the basis of band theory</vt:lpstr>
      <vt:lpstr>PowerPoint Presentation</vt:lpstr>
      <vt:lpstr>Insulators</vt:lpstr>
      <vt:lpstr>Semiconductors</vt:lpstr>
      <vt:lpstr>Conductors </vt:lpstr>
      <vt:lpstr>Intrinsic Semiconductors </vt:lpstr>
      <vt:lpstr>PowerPoint Presentation</vt:lpstr>
      <vt:lpstr>PowerPoint Presentation</vt:lpstr>
      <vt:lpstr>Extrinsic Semiconductors</vt:lpstr>
      <vt:lpstr>PowerPoint Presentation</vt:lpstr>
      <vt:lpstr>p-type semiconductor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AARTI SHARMA</dc:creator>
  <cp:lastModifiedBy>Aarti Sharma (Dr.)</cp:lastModifiedBy>
  <cp:revision>19</cp:revision>
  <cp:lastPrinted>2019-10-15T10:37:26Z</cp:lastPrinted>
  <dcterms:created xsi:type="dcterms:W3CDTF">2019-10-09T15:31:17Z</dcterms:created>
  <dcterms:modified xsi:type="dcterms:W3CDTF">2019-10-19T09:46:09Z</dcterms:modified>
</cp:coreProperties>
</file>