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D124E-E38B-4260-A601-10B730DB619B}"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25818-B00D-4EF1-A55C-FAAFD58070DB}" type="slidenum">
              <a:rPr lang="en-US" smtClean="0"/>
              <a:t>‹#›</a:t>
            </a:fld>
            <a:endParaRPr lang="en-US"/>
          </a:p>
        </p:txBody>
      </p:sp>
    </p:spTree>
    <p:extLst>
      <p:ext uri="{BB962C8B-B14F-4D97-AF65-F5344CB8AC3E}">
        <p14:creationId xmlns:p14="http://schemas.microsoft.com/office/powerpoint/2010/main" val="281010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2B26D2-6168-4DAE-8CB0-14D86BCD6AEB}" type="slidenum">
              <a:rPr lang="en-US" smtClean="0"/>
              <a:t>11</a:t>
            </a:fld>
            <a:endParaRPr lang="en-US"/>
          </a:p>
        </p:txBody>
      </p:sp>
    </p:spTree>
    <p:extLst>
      <p:ext uri="{BB962C8B-B14F-4D97-AF65-F5344CB8AC3E}">
        <p14:creationId xmlns:p14="http://schemas.microsoft.com/office/powerpoint/2010/main" val="259473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E1290E-10EC-4991-B31F-26CDFDEC7888}"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180241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1290E-10EC-4991-B31F-26CDFDEC7888}"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267692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1290E-10EC-4991-B31F-26CDFDEC7888}"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69996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1290E-10EC-4991-B31F-26CDFDEC7888}"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94602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1290E-10EC-4991-B31F-26CDFDEC7888}" type="datetimeFigureOut">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230638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E1290E-10EC-4991-B31F-26CDFDEC7888}"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7052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E1290E-10EC-4991-B31F-26CDFDEC7888}" type="datetimeFigureOut">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45438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E1290E-10EC-4991-B31F-26CDFDEC7888}" type="datetimeFigureOut">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421626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1290E-10EC-4991-B31F-26CDFDEC7888}" type="datetimeFigureOut">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306612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E1290E-10EC-4991-B31F-26CDFDEC7888}"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231493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E1290E-10EC-4991-B31F-26CDFDEC7888}" type="datetimeFigureOut">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A2A6D-EEB6-4397-B750-D70026B39228}" type="slidenum">
              <a:rPr lang="en-US" smtClean="0"/>
              <a:t>‹#›</a:t>
            </a:fld>
            <a:endParaRPr lang="en-US"/>
          </a:p>
        </p:txBody>
      </p:sp>
    </p:spTree>
    <p:extLst>
      <p:ext uri="{BB962C8B-B14F-4D97-AF65-F5344CB8AC3E}">
        <p14:creationId xmlns:p14="http://schemas.microsoft.com/office/powerpoint/2010/main" val="195931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1290E-10EC-4991-B31F-26CDFDEC7888}" type="datetimeFigureOut">
              <a:rPr lang="en-US" smtClean="0"/>
              <a:t>10/29/2019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A2A6D-EEB6-4397-B750-D70026B39228}" type="slidenum">
              <a:rPr lang="en-US" smtClean="0"/>
              <a:t>‹#›</a:t>
            </a:fld>
            <a:endParaRPr lang="en-US"/>
          </a:p>
        </p:txBody>
      </p:sp>
    </p:spTree>
    <p:extLst>
      <p:ext uri="{BB962C8B-B14F-4D97-AF65-F5344CB8AC3E}">
        <p14:creationId xmlns:p14="http://schemas.microsoft.com/office/powerpoint/2010/main" val="14481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2876" y="3160723"/>
            <a:ext cx="7714846" cy="978570"/>
          </a:xfrm>
          <a:prstGeom prst="rect">
            <a:avLst/>
          </a:prstGeom>
        </p:spPr>
      </p:pic>
      <p:sp>
        <p:nvSpPr>
          <p:cNvPr id="5" name="TextBox 4"/>
          <p:cNvSpPr txBox="1"/>
          <p:nvPr/>
        </p:nvSpPr>
        <p:spPr>
          <a:xfrm>
            <a:off x="5540827" y="1853294"/>
            <a:ext cx="1338943" cy="507831"/>
          </a:xfrm>
          <a:prstGeom prst="rect">
            <a:avLst/>
          </a:prstGeom>
          <a:noFill/>
        </p:spPr>
        <p:txBody>
          <a:bodyPr wrap="square" rtlCol="0">
            <a:spAutoFit/>
          </a:bodyPr>
          <a:lstStyle/>
          <a:p>
            <a:r>
              <a:rPr lang="en-US" sz="2700" b="1" dirty="0">
                <a:solidFill>
                  <a:schemeClr val="accent5">
                    <a:lumMod val="75000"/>
                  </a:schemeClr>
                </a:solidFill>
                <a:latin typeface="Times New Roman" panose="02020603050405020304" pitchFamily="18" charset="0"/>
                <a:cs typeface="Times New Roman" panose="02020603050405020304" pitchFamily="18" charset="0"/>
              </a:rPr>
              <a:t>UNIT 4</a:t>
            </a:r>
          </a:p>
        </p:txBody>
      </p:sp>
    </p:spTree>
    <p:extLst>
      <p:ext uri="{BB962C8B-B14F-4D97-AF65-F5344CB8AC3E}">
        <p14:creationId xmlns:p14="http://schemas.microsoft.com/office/powerpoint/2010/main" val="17283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869" y="339953"/>
            <a:ext cx="8229600" cy="593463"/>
          </a:xfrm>
        </p:spPr>
        <p:txBody>
          <a:bodyPr>
            <a:normAutofit/>
          </a:bodyPr>
          <a:lstStyle/>
          <a:p>
            <a:r>
              <a:rPr lang="en-US" sz="3200" b="1" dirty="0">
                <a:solidFill>
                  <a:srgbClr val="0070C0"/>
                </a:solidFill>
              </a:rPr>
              <a:t>Gauss’s law for magnetism</a:t>
            </a:r>
          </a:p>
        </p:txBody>
      </p:sp>
      <mc:AlternateContent xmlns:mc="http://schemas.openxmlformats.org/markup-compatibility/2006" xmlns:a14="http://schemas.microsoft.com/office/drawing/2010/main">
        <mc:Choice Requires="a14">
          <p:sp>
            <p:nvSpPr>
              <p:cNvPr id="4" name="Rectangle 3"/>
              <p:cNvSpPr/>
              <p:nvPr/>
            </p:nvSpPr>
            <p:spPr>
              <a:xfrm>
                <a:off x="928869" y="1056944"/>
                <a:ext cx="9423445" cy="4943341"/>
              </a:xfrm>
              <a:prstGeom prst="rect">
                <a:avLst/>
              </a:prstGeom>
            </p:spPr>
            <p:txBody>
              <a:bodyPr wrap="square">
                <a:spAutoFit/>
              </a:bodyPr>
              <a:lstStyle/>
              <a:p>
                <a:pPr algn="just">
                  <a:lnSpc>
                    <a:spcPct val="150000"/>
                  </a:lnSpc>
                  <a:spcAft>
                    <a:spcPts val="8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lines of vector B have neither beginning nor ending. The number of lines emerging from any volume bounded by a closed surface S is always equal to the number of lines entering the volume. Hence, the flux of B through any closed surface is equal to zero. Thus,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nary>
                      <m:naryPr>
                        <m:chr m:val="∮"/>
                        <m:limLoc m:val="undOvr"/>
                        <m:subHide m:val="on"/>
                        <m:supHide m:val="on"/>
                        <m:ctrlPr>
                          <a:rPr lang="en-US"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Dividing both sides of the above equation by an incremental volume </a:t>
                </a:r>
                <a:r>
                  <a:rPr lang="en-IN"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Δυ</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over which the surface is to be considered closed, we get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14:m>
                  <m:oMath xmlns:m="http://schemas.openxmlformats.org/officeDocument/2006/math">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nary>
                          <m:naryPr>
                            <m:chr m:val="∮"/>
                            <m:limLoc m:val="undOvr"/>
                            <m:subHide m:val="on"/>
                            <m:supHide m:val="on"/>
                            <m:ctrlPr>
                              <a:rPr lang="en-US"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num>
                      <m:den>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𝛥𝜐</m:t>
                        </m:r>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0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limit of the left side of the equation, as </a:t>
                </a:r>
                <a:r>
                  <a:rPr lang="en-IN"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Δυ</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0, is the divergence of the vector </a:t>
                </a:r>
                <a:r>
                  <a:rPr lang="en-IN"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r>
                      <a:rPr lang="en-IN">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=0</m:t>
                    </m:r>
                  </m:oMath>
                </a14:m>
                <a:r>
                  <a:rPr lang="en-IN" dirty="0">
                    <a:solidFill>
                      <a:srgbClr val="222222"/>
                    </a:solidFill>
                    <a:latin typeface="Times New Roman" panose="02020603050405020304" pitchFamily="18" charset="0"/>
                    <a:ea typeface="Times New Roman" panose="02020603050405020304" pitchFamily="18" charset="0"/>
                  </a:rPr>
                  <a: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928869" y="1056944"/>
                <a:ext cx="9423445" cy="4943341"/>
              </a:xfrm>
              <a:prstGeom prst="rect">
                <a:avLst/>
              </a:prstGeom>
              <a:blipFill>
                <a:blip r:embed="rId2"/>
                <a:stretch>
                  <a:fillRect l="-4334" r="-582"/>
                </a:stretch>
              </a:blipFill>
            </p:spPr>
            <p:txBody>
              <a:bodyPr/>
              <a:lstStyle/>
              <a:p>
                <a:r>
                  <a:rPr lang="en-US">
                    <a:noFill/>
                  </a:rPr>
                  <a:t> </a:t>
                </a:r>
              </a:p>
            </p:txBody>
          </p:sp>
        </mc:Fallback>
      </mc:AlternateContent>
    </p:spTree>
    <p:extLst>
      <p:ext uri="{BB962C8B-B14F-4D97-AF65-F5344CB8AC3E}">
        <p14:creationId xmlns:p14="http://schemas.microsoft.com/office/powerpoint/2010/main" val="362213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05" y="494558"/>
            <a:ext cx="8229600" cy="385119"/>
          </a:xfrm>
        </p:spPr>
        <p:txBody>
          <a:bodyPr>
            <a:noAutofit/>
          </a:bodyPr>
          <a:lstStyle/>
          <a:p>
            <a:r>
              <a:rPr lang="en-IN" sz="3200" b="1" dirty="0">
                <a:solidFill>
                  <a:srgbClr val="0070C0"/>
                </a:solidFill>
                <a:latin typeface="Times New Roman" panose="02020603050405020304" pitchFamily="18" charset="0"/>
                <a:cs typeface="Times New Roman" panose="02020603050405020304" pitchFamily="18" charset="0"/>
              </a:rPr>
              <a:t>Faraday’s law of magnetic induction</a:t>
            </a:r>
            <a:r>
              <a:rPr lang="en-US" sz="3200" dirty="0">
                <a:solidFill>
                  <a:srgbClr val="0070C0"/>
                </a:solidFill>
                <a:latin typeface="Times New Roman" panose="02020603050405020304" pitchFamily="18" charset="0"/>
                <a:cs typeface="Times New Roman" panose="02020603050405020304" pitchFamily="18" charset="0"/>
              </a:rPr>
              <a:t/>
            </a:r>
            <a:br>
              <a:rPr lang="en-US" sz="3200" dirty="0">
                <a:solidFill>
                  <a:srgbClr val="0070C0"/>
                </a:solidFill>
                <a:latin typeface="Times New Roman" panose="02020603050405020304" pitchFamily="18" charset="0"/>
                <a:cs typeface="Times New Roman" panose="02020603050405020304" pitchFamily="18" charset="0"/>
              </a:rPr>
            </a:b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044616"/>
            <a:ext cx="8229600" cy="4525963"/>
          </a:xfrm>
        </p:spPr>
        <p:txBody>
          <a:bodyPr/>
          <a:lstStyle/>
          <a:p>
            <a:r>
              <a:rPr lang="en-IN"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current induced in the loop due to the relative motion between loop (conductor) and magnet. This phenomenon is known as electromagnetic induction.</a:t>
            </a:r>
          </a:p>
          <a:p>
            <a:r>
              <a:rPr lang="en-IN"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There is thus an induced electric field set up in the circuit, which is given by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3810000" y="2828836"/>
            <a:ext cx="4572000" cy="369332"/>
          </a:xfrm>
          <a:prstGeom prst="rect">
            <a:avLst/>
          </a:prstGeom>
        </p:spPr>
        <p:txBody>
          <a:bodyPr>
            <a:spAutoFit/>
          </a:bodyPr>
          <a:lstStyle/>
          <a:p>
            <a:endParaRPr lang="en-US" dirty="0"/>
          </a:p>
        </p:txBody>
      </p:sp>
      <mc:AlternateContent xmlns:mc="http://schemas.openxmlformats.org/markup-compatibility/2006" xmlns:a14="http://schemas.microsoft.com/office/drawing/2010/main">
        <mc:Choice Requires="a14">
          <p:sp>
            <p:nvSpPr>
              <p:cNvPr id="6" name="Rectangle 5"/>
              <p:cNvSpPr/>
              <p:nvPr/>
            </p:nvSpPr>
            <p:spPr>
              <a:xfrm>
                <a:off x="4689676" y="2128121"/>
                <a:ext cx="4572000" cy="412164"/>
              </a:xfrm>
              <a:prstGeom prst="rect">
                <a:avLst/>
              </a:prstGeom>
            </p:spPr>
            <p:txBody>
              <a:bodyPr>
                <a:spAutoFit/>
              </a:bodyPr>
              <a:lstStyle/>
              <a:p>
                <a:r>
                  <a:rPr lang="en-IN" b="1" i="1" dirty="0">
                    <a:solidFill>
                      <a:srgbClr val="222222"/>
                    </a:solidFill>
                    <a:latin typeface="Times New Roman" panose="02020603050405020304" pitchFamily="18" charset="0"/>
                    <a:ea typeface="Times New Roman" panose="02020603050405020304" pitchFamily="18" charset="0"/>
                  </a:rPr>
                  <a:t>E</a:t>
                </a:r>
                <a:r>
                  <a:rPr lang="en-IN" i="1" dirty="0">
                    <a:solidFill>
                      <a:srgbClr val="222222"/>
                    </a:solidFill>
                    <a:latin typeface="Times New Roman" panose="02020603050405020304" pitchFamily="18" charset="0"/>
                    <a:ea typeface="Times New Roman" panose="02020603050405020304" pitchFamily="18" charset="0"/>
                  </a:rPr>
                  <a:t> = </a:t>
                </a:r>
                <a14:m>
                  <m:oMath xmlns:m="http://schemas.openxmlformats.org/officeDocument/2006/math">
                    <m:nary>
                      <m:naryPr>
                        <m:chr m:val="∮"/>
                        <m:limLoc m:val="undOvr"/>
                        <m:subHide m:val="on"/>
                        <m:supHide m:val="on"/>
                        <m:ctrlPr>
                          <a:rPr lang="en-US" i="1">
                            <a:solidFill>
                              <a:srgbClr val="222222"/>
                            </a:solidFill>
                            <a:latin typeface="Cambria Math"/>
                            <a:ea typeface="Times New Roman" panose="02020603050405020304" pitchFamily="18" charset="0"/>
                            <a:cs typeface="Times New Roman" panose="02020603050405020304" pitchFamily="18" charset="0"/>
                          </a:rPr>
                        </m:ctrlPr>
                      </m:naryPr>
                      <m:sub/>
                      <m:sup/>
                      <m:e>
                        <m:sSub>
                          <m:sSubPr>
                            <m:ctrlPr>
                              <a:rPr lang="en-US" i="1">
                                <a:solidFill>
                                  <a:srgbClr val="222222"/>
                                </a:solidFill>
                                <a:latin typeface="Cambria Math"/>
                                <a:ea typeface="Times New Roman" panose="02020603050405020304" pitchFamily="18" charset="0"/>
                                <a:cs typeface="Times New Roman" panose="02020603050405020304" pitchFamily="18" charset="0"/>
                              </a:rPr>
                            </m:ctrlPr>
                          </m:sSubPr>
                          <m:e>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𝑑𝑙</m:t>
                        </m:r>
                      </m:e>
                    </m:nary>
                  </m:oMath>
                </a14:m>
                <a:r>
                  <a:rPr lang="en-IN" dirty="0">
                    <a:solidFill>
                      <a:srgbClr val="222222"/>
                    </a:solidFill>
                    <a:latin typeface="Times New Roman" panose="02020603050405020304" pitchFamily="18" charset="0"/>
                    <a:ea typeface="Times New Roman" panose="02020603050405020304" pitchFamily="18" charset="0"/>
                  </a:rPr>
                  <a:t>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689676" y="2128121"/>
                <a:ext cx="4572000" cy="412164"/>
              </a:xfrm>
              <a:prstGeom prst="rect">
                <a:avLst/>
              </a:prstGeom>
              <a:blipFill>
                <a:blip r:embed="rId3"/>
                <a:stretch>
                  <a:fillRect l="-1067" t="-132353" b="-19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124231" y="2406618"/>
                <a:ext cx="8021255" cy="1173013"/>
              </a:xfrm>
              <a:prstGeom prst="rect">
                <a:avLst/>
              </a:prstGeom>
            </p:spPr>
            <p:txBody>
              <a:bodyPr wrap="square">
                <a:spAutoFit/>
              </a:bodyPr>
              <a:lstStyle/>
              <a:p>
                <a:pPr algn="ctr">
                  <a:lnSpc>
                    <a:spcPct val="150000"/>
                  </a:lnSpc>
                  <a:spcAft>
                    <a:spcPts val="800"/>
                  </a:spcAft>
                </a:pPr>
                <a:r>
                  <a:rPr lang="en-IN" b="1" i="1"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b="1"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a:t>
                </a:r>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 </a:t>
                </a:r>
                <a14:m>
                  <m:oMath xmlns:m="http://schemas.openxmlformats.org/officeDocument/2006/math">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𝜙</m:t>
                        </m:r>
                        <m:r>
                          <a:rPr lang="en-US" b="0" i="1" baseline="-25000" smtClean="0">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num>
                      <m:den>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Aft>
                    <a:spcPts val="800"/>
                  </a:spcAft>
                </a:pPr>
                <a:r>
                  <a:rPr lang="en-IN"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where </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ϕ is the magnetic flux through the surface bounded by the loop.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124231" y="2406618"/>
                <a:ext cx="8021255" cy="1173013"/>
              </a:xfrm>
              <a:prstGeom prst="rect">
                <a:avLst/>
              </a:prstGeom>
              <a:blipFill>
                <a:blip r:embed="rId4"/>
                <a:stretch>
                  <a:fillRect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189749" y="3610119"/>
                <a:ext cx="2954655" cy="496996"/>
              </a:xfrm>
              <a:prstGeom prst="rect">
                <a:avLst/>
              </a:prstGeom>
            </p:spPr>
            <p:txBody>
              <a:bodyPr wrap="none">
                <a:spAutoFit/>
              </a:bodyPr>
              <a:lstStyle/>
              <a:p>
                <a:r>
                  <a:rPr lang="en-IN" b="1" i="1" dirty="0">
                    <a:solidFill>
                      <a:srgbClr val="222222"/>
                    </a:solidFill>
                    <a:latin typeface="Times New Roman" panose="02020603050405020304" pitchFamily="18" charset="0"/>
                    <a:ea typeface="Times New Roman" panose="02020603050405020304" pitchFamily="18" charset="0"/>
                  </a:rPr>
                  <a:t>E</a:t>
                </a:r>
                <a:r>
                  <a:rPr lang="en-IN" i="1" dirty="0">
                    <a:solidFill>
                      <a:srgbClr val="222222"/>
                    </a:solidFill>
                    <a:latin typeface="Times New Roman" panose="02020603050405020304" pitchFamily="18" charset="0"/>
                    <a:ea typeface="Times New Roman" panose="02020603050405020304" pitchFamily="18" charset="0"/>
                  </a:rPr>
                  <a:t> = </a:t>
                </a:r>
                <a14:m>
                  <m:oMath xmlns:m="http://schemas.openxmlformats.org/officeDocument/2006/math">
                    <m:nary>
                      <m:naryPr>
                        <m:chr m:val="∮"/>
                        <m:limLoc m:val="undOvr"/>
                        <m:subHide m:val="on"/>
                        <m:supHide m:val="on"/>
                        <m:ctrlPr>
                          <a:rPr lang="en-US" i="1">
                            <a:solidFill>
                              <a:srgbClr val="222222"/>
                            </a:solidFill>
                            <a:latin typeface="Cambria Math"/>
                            <a:ea typeface="Times New Roman" panose="02020603050405020304" pitchFamily="18" charset="0"/>
                            <a:cs typeface="Times New Roman" panose="02020603050405020304" pitchFamily="18" charset="0"/>
                          </a:rPr>
                        </m:ctrlPr>
                      </m:naryPr>
                      <m:sub/>
                      <m:sup/>
                      <m:e>
                        <m:sSub>
                          <m:sSubPr>
                            <m:ctrlPr>
                              <a:rPr lang="en-US" i="1">
                                <a:solidFill>
                                  <a:srgbClr val="222222"/>
                                </a:solidFill>
                                <a:latin typeface="Cambria Math"/>
                                <a:ea typeface="Times New Roman" panose="02020603050405020304" pitchFamily="18" charset="0"/>
                                <a:cs typeface="Times New Roman" panose="02020603050405020304" pitchFamily="18" charset="0"/>
                              </a:rPr>
                            </m:ctrlPr>
                          </m:sSubPr>
                          <m:e>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𝑖</m:t>
                            </m:r>
                          </m:sub>
                        </m:sSub>
                      </m:e>
                    </m:nary>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𝒍</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 </m:t>
                    </m:r>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𝜙</m:t>
                        </m:r>
                        <m:r>
                          <a:rPr lang="en-US" i="1" baseline="-25000">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num>
                      <m:den>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en-IN" dirty="0">
                    <a:solidFill>
                      <a:srgbClr val="222222"/>
                    </a:solidFill>
                    <a:latin typeface="Times New Roman" panose="02020603050405020304" pitchFamily="18" charset="0"/>
                    <a:ea typeface="Times New Roman" panose="02020603050405020304" pitchFamily="18" charset="0"/>
                  </a:rPr>
                  <a:t>	</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189749" y="3610119"/>
                <a:ext cx="2954655" cy="496996"/>
              </a:xfrm>
              <a:prstGeom prst="rect">
                <a:avLst/>
              </a:prstGeom>
              <a:blipFill>
                <a:blip r:embed="rId5"/>
                <a:stretch>
                  <a:fillRect l="-1649" t="-96341" b="-15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03714" y="4147168"/>
                <a:ext cx="2355773" cy="572080"/>
              </a:xfrm>
              <a:prstGeom prst="rect">
                <a:avLst/>
              </a:prstGeom>
            </p:spPr>
            <p:txBody>
              <a:bodyPr wrap="none">
                <a:spAutoFit/>
              </a:bodyPr>
              <a:lstStyle/>
              <a:p>
                <a:pPr algn="just">
                  <a:lnSpc>
                    <a:spcPct val="150000"/>
                  </a:lnSpc>
                  <a:spcAft>
                    <a:spcPts val="8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Whereas </a:t>
                </a:r>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ϕ</a:t>
                </a:r>
                <a14:m>
                  <m:oMath xmlns:m="http://schemas.openxmlformats.org/officeDocument/2006/math">
                    <m:r>
                      <a:rPr lang="en-US" i="1" baseline="-25000">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oMath>
                </a14:m>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subHide m:val="on"/>
                        <m:supHide m:val="on"/>
                        <m:ctrlPr>
                          <a:rPr lang="en-US"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e>
                    </m:nary>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oMath>
                </a14:m>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003714" y="4147168"/>
                <a:ext cx="2355773" cy="572080"/>
              </a:xfrm>
              <a:prstGeom prst="rect">
                <a:avLst/>
              </a:prstGeom>
              <a:blipFill>
                <a:blip r:embed="rId6"/>
                <a:stretch>
                  <a:fillRect l="-2332" t="-74468" r="-5699" b="-131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09676" y="4838274"/>
                <a:ext cx="1992084" cy="680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panose="02040503050406030204" pitchFamily="18" charset="0"/>
                            </a:rPr>
                            <m:t>𝑑</m:t>
                          </m:r>
                          <m:r>
                            <a:rPr lang="en-US" i="1">
                              <a:latin typeface="Cambria Math" panose="02040503050406030204" pitchFamily="18" charset="0"/>
                            </a:rPr>
                            <m:t>𝜙</m:t>
                          </m:r>
                          <m:r>
                            <a:rPr lang="en-US" i="1" baseline="-25000">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num>
                        <m:den>
                          <m:r>
                            <a:rPr lang="en-US" i="1">
                              <a:latin typeface="Cambria Math" panose="02040503050406030204" pitchFamily="18" charset="0"/>
                            </a:rPr>
                            <m:t>𝑑𝑡</m:t>
                          </m:r>
                        </m:den>
                      </m:f>
                      <m:r>
                        <a:rPr lang="en-US">
                          <a:latin typeface="Cambria Math" panose="02040503050406030204" pitchFamily="18" charset="0"/>
                        </a:rPr>
                        <m:t>= </m:t>
                      </m:r>
                      <m:f>
                        <m:fPr>
                          <m:ctrlPr>
                            <a:rPr lang="en-US" i="1">
                              <a:latin typeface="Cambria Math"/>
                            </a:rPr>
                          </m:ctrlPr>
                        </m:fPr>
                        <m:num>
                          <m:r>
                            <a:rPr lang="en-US" i="1">
                              <a:latin typeface="Cambria Math" panose="02040503050406030204" pitchFamily="18" charset="0"/>
                            </a:rPr>
                            <m:t>𝑑</m:t>
                          </m:r>
                        </m:num>
                        <m:den>
                          <m:r>
                            <a:rPr lang="en-US" i="1">
                              <a:latin typeface="Cambria Math" panose="02040503050406030204" pitchFamily="18" charset="0"/>
                            </a:rPr>
                            <m:t>𝑑𝑡</m:t>
                          </m:r>
                        </m:den>
                      </m:f>
                      <m:r>
                        <a:rPr lang="en-US">
                          <a:latin typeface="Cambria Math" panose="02040503050406030204" pitchFamily="18" charset="0"/>
                        </a:rPr>
                        <m:t> </m:t>
                      </m:r>
                      <m:nary>
                        <m:naryPr>
                          <m:chr m:val="∮"/>
                          <m:subHide m:val="on"/>
                          <m:supHide m:val="on"/>
                          <m:ctrlPr>
                            <a:rPr lang="en-US" i="1">
                              <a:latin typeface="Cambria Math"/>
                            </a:rPr>
                          </m:ctrlPr>
                        </m:naryPr>
                        <m:sub/>
                        <m:sup/>
                        <m:e>
                          <m:r>
                            <a:rPr lang="en-US" b="1" i="1">
                              <a:latin typeface="Cambria Math" panose="02040503050406030204" pitchFamily="18" charset="0"/>
                            </a:rPr>
                            <m:t>𝑩</m:t>
                          </m:r>
                          <m:r>
                            <a:rPr lang="en-US">
                              <a:latin typeface="Cambria Math" panose="02040503050406030204" pitchFamily="18" charset="0"/>
                            </a:rPr>
                            <m:t>.</m:t>
                          </m:r>
                          <m:r>
                            <a:rPr lang="en-US" i="1">
                              <a:latin typeface="Cambria Math" panose="02040503050406030204" pitchFamily="18" charset="0"/>
                            </a:rPr>
                            <m:t>𝑑𝑠</m:t>
                          </m:r>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4109676" y="4838274"/>
                <a:ext cx="1992084" cy="68057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83528" y="5570579"/>
                <a:ext cx="2542106" cy="680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a:rPr>
                          </m:ctrlPr>
                        </m:naryPr>
                        <m:sub/>
                        <m:sup/>
                        <m:e>
                          <m:sSub>
                            <m:sSubPr>
                              <m:ctrlPr>
                                <a:rPr lang="en-US" i="1">
                                  <a:latin typeface="Cambria Math"/>
                                </a:rPr>
                              </m:ctrlPr>
                            </m:sSubPr>
                            <m:e>
                              <m:r>
                                <a:rPr lang="en-US" i="1">
                                  <a:latin typeface="Cambria Math" panose="02040503050406030204" pitchFamily="18" charset="0"/>
                                </a:rPr>
                                <m:t>𝐸</m:t>
                              </m:r>
                            </m:e>
                            <m:sub>
                              <m:r>
                                <a:rPr lang="en-US" i="1">
                                  <a:latin typeface="Cambria Math" panose="02040503050406030204" pitchFamily="18" charset="0"/>
                                </a:rPr>
                                <m:t>𝑖</m:t>
                              </m:r>
                            </m:sub>
                          </m:sSub>
                        </m:e>
                      </m:nary>
                      <m:r>
                        <a:rPr lang="en-US">
                          <a:latin typeface="Cambria Math" panose="02040503050406030204" pitchFamily="18" charset="0"/>
                        </a:rPr>
                        <m:t>.</m:t>
                      </m:r>
                      <m:r>
                        <a:rPr lang="en-US" i="1">
                          <a:latin typeface="Cambria Math" panose="02040503050406030204" pitchFamily="18" charset="0"/>
                        </a:rPr>
                        <m:t>𝑑</m:t>
                      </m:r>
                      <m:r>
                        <a:rPr lang="en-US" b="1" i="1">
                          <a:latin typeface="Cambria Math" panose="02040503050406030204" pitchFamily="18" charset="0"/>
                        </a:rPr>
                        <m:t>𝒍</m:t>
                      </m:r>
                      <m:r>
                        <a:rPr lang="en-US">
                          <a:latin typeface="Cambria Math" panose="02040503050406030204" pitchFamily="18" charset="0"/>
                        </a:rPr>
                        <m:t>= −</m:t>
                      </m:r>
                      <m:f>
                        <m:fPr>
                          <m:ctrlPr>
                            <a:rPr lang="en-US" i="1">
                              <a:latin typeface="Cambria Math"/>
                            </a:rPr>
                          </m:ctrlPr>
                        </m:fPr>
                        <m:num>
                          <m:r>
                            <a:rPr lang="en-US" i="1">
                              <a:latin typeface="Cambria Math" panose="02040503050406030204" pitchFamily="18" charset="0"/>
                            </a:rPr>
                            <m:t>𝑑</m:t>
                          </m:r>
                        </m:num>
                        <m:den>
                          <m:r>
                            <a:rPr lang="en-US" i="1">
                              <a:latin typeface="Cambria Math" panose="02040503050406030204" pitchFamily="18" charset="0"/>
                            </a:rPr>
                            <m:t>𝑑𝑡</m:t>
                          </m:r>
                        </m:den>
                      </m:f>
                      <m:r>
                        <a:rPr lang="en-US">
                          <a:latin typeface="Cambria Math" panose="02040503050406030204" pitchFamily="18" charset="0"/>
                        </a:rPr>
                        <m:t> </m:t>
                      </m:r>
                      <m:nary>
                        <m:naryPr>
                          <m:chr m:val="∮"/>
                          <m:subHide m:val="on"/>
                          <m:supHide m:val="on"/>
                          <m:ctrlPr>
                            <a:rPr lang="en-US" i="1">
                              <a:latin typeface="Cambria Math"/>
                            </a:rPr>
                          </m:ctrlPr>
                        </m:naryPr>
                        <m:sub/>
                        <m:sup/>
                        <m:e>
                          <m:r>
                            <a:rPr lang="en-US" b="1" i="1">
                              <a:latin typeface="Cambria Math" panose="02040503050406030204" pitchFamily="18" charset="0"/>
                            </a:rPr>
                            <m:t>𝑩</m:t>
                          </m:r>
                          <m:r>
                            <a:rPr lang="en-US">
                              <a:latin typeface="Cambria Math" panose="02040503050406030204" pitchFamily="18" charset="0"/>
                            </a:rPr>
                            <m:t>.</m:t>
                          </m:r>
                          <m:r>
                            <a:rPr lang="en-US" i="1">
                              <a:latin typeface="Cambria Math" panose="02040503050406030204" pitchFamily="18" charset="0"/>
                            </a:rPr>
                            <m:t>𝑑𝑠</m:t>
                          </m:r>
                        </m:e>
                      </m:nary>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783528" y="5570579"/>
                <a:ext cx="2542106" cy="68057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051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51077"/>
            <a:ext cx="8229600" cy="4525963"/>
          </a:xfrm>
        </p:spPr>
        <p:txBody>
          <a:bodyPr>
            <a:normAutofit/>
          </a:bodyPr>
          <a:lstStyle/>
          <a:p>
            <a:r>
              <a:rPr lang="en-IN" sz="2000" dirty="0">
                <a:latin typeface="Times New Roman" panose="02020603050405020304" pitchFamily="18" charset="0"/>
                <a:cs typeface="Times New Roman" panose="02020603050405020304" pitchFamily="18" charset="0"/>
              </a:rPr>
              <a:t>According to </a:t>
            </a:r>
            <a:r>
              <a:rPr lang="en-IN" sz="2000" dirty="0" err="1">
                <a:latin typeface="Times New Roman" panose="02020603050405020304" pitchFamily="18" charset="0"/>
                <a:cs typeface="Times New Roman" panose="02020603050405020304" pitchFamily="18" charset="0"/>
              </a:rPr>
              <a:t>stoke’s</a:t>
            </a:r>
            <a:r>
              <a:rPr lang="en-IN" sz="2000" dirty="0">
                <a:latin typeface="Times New Roman" panose="02020603050405020304" pitchFamily="18" charset="0"/>
                <a:cs typeface="Times New Roman" panose="02020603050405020304" pitchFamily="18" charset="0"/>
              </a:rPr>
              <a:t> theorem, the surface integral of the curl of a vector field E taken over any surface S is equal to the line integral of E around the periphery C of the surface. </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4349653" y="1745377"/>
                <a:ext cx="2659318" cy="658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a:rPr>
                          </m:ctrlPr>
                        </m:naryPr>
                        <m:sub/>
                        <m:sup/>
                        <m:e>
                          <m:sSub>
                            <m:sSubPr>
                              <m:ctrlPr>
                                <a:rPr lang="en-US" i="1">
                                  <a:latin typeface="Cambria Math"/>
                                </a:rPr>
                              </m:ctrlPr>
                            </m:sSubPr>
                            <m:e>
                              <m:r>
                                <a:rPr lang="en-US" b="1" i="1">
                                  <a:latin typeface="Cambria Math" panose="02040503050406030204" pitchFamily="18" charset="0"/>
                                </a:rPr>
                                <m:t>𝑬</m:t>
                              </m:r>
                            </m:e>
                            <m:sub>
                              <m:r>
                                <a:rPr lang="en-US" b="1" i="1">
                                  <a:latin typeface="Cambria Math" panose="02040503050406030204" pitchFamily="18" charset="0"/>
                                </a:rPr>
                                <m:t>𝒊</m:t>
                              </m:r>
                            </m:sub>
                          </m:sSub>
                        </m:e>
                      </m:nary>
                      <m:r>
                        <a:rPr lang="en-US">
                          <a:latin typeface="Cambria Math" panose="02040503050406030204" pitchFamily="18" charset="0"/>
                        </a:rPr>
                        <m:t>.</m:t>
                      </m:r>
                      <m:r>
                        <a:rPr lang="en-US" i="1">
                          <a:latin typeface="Cambria Math" panose="02040503050406030204" pitchFamily="18" charset="0"/>
                        </a:rPr>
                        <m:t>𝑑</m:t>
                      </m:r>
                      <m:r>
                        <a:rPr lang="en-US" b="1" i="1">
                          <a:latin typeface="Cambria Math" panose="02040503050406030204" pitchFamily="18" charset="0"/>
                        </a:rPr>
                        <m:t>𝒍</m:t>
                      </m:r>
                      <m:r>
                        <a:rPr lang="en-US">
                          <a:latin typeface="Cambria Math" panose="02040503050406030204" pitchFamily="18" charset="0"/>
                        </a:rPr>
                        <m:t>= </m:t>
                      </m:r>
                      <m:nary>
                        <m:naryPr>
                          <m:chr m:val="∮"/>
                          <m:subHide m:val="on"/>
                          <m:supHide m:val="on"/>
                          <m:ctrlPr>
                            <a:rPr lang="en-US" i="1">
                              <a:latin typeface="Cambria Math"/>
                            </a:rPr>
                          </m:ctrlPr>
                        </m:naryPr>
                        <m:sub/>
                        <m:sup/>
                        <m:e>
                          <m:d>
                            <m:dPr>
                              <m:ctrlPr>
                                <a:rPr lang="en-US" i="1">
                                  <a:latin typeface="Cambria Math"/>
                                </a:rPr>
                              </m:ctrlPr>
                            </m:dPr>
                            <m:e>
                              <m:r>
                                <a:rPr lang="en-US">
                                  <a:latin typeface="Cambria Math" panose="02040503050406030204" pitchFamily="18" charset="0"/>
                                </a:rPr>
                                <m:t>𝛻</m:t>
                              </m:r>
                              <m:r>
                                <a:rPr lang="en-US">
                                  <a:latin typeface="Cambria Math" panose="02040503050406030204" pitchFamily="18" charset="0"/>
                                </a:rPr>
                                <m:t> ×</m:t>
                              </m:r>
                              <m:r>
                                <a:rPr lang="en-US" b="1" i="1">
                                  <a:latin typeface="Cambria Math" panose="02040503050406030204" pitchFamily="18" charset="0"/>
                                </a:rPr>
                                <m:t>𝑬</m:t>
                              </m:r>
                            </m:e>
                          </m:d>
                          <m:r>
                            <a:rPr lang="en-US">
                              <a:latin typeface="Cambria Math" panose="02040503050406030204" pitchFamily="18" charset="0"/>
                            </a:rPr>
                            <m:t>.</m:t>
                          </m:r>
                          <m:r>
                            <a:rPr lang="en-US" i="1">
                              <a:latin typeface="Cambria Math" panose="02040503050406030204" pitchFamily="18" charset="0"/>
                            </a:rPr>
                            <m:t>𝑑𝑠</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349653" y="1745377"/>
                <a:ext cx="2659318" cy="6587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351589" y="2404147"/>
                <a:ext cx="7980745" cy="1735796"/>
              </a:xfrm>
              <a:prstGeom prst="rect">
                <a:avLst/>
              </a:prstGeom>
            </p:spPr>
            <p:txBody>
              <a:bodyPr wrap="square">
                <a:spAutoFit/>
              </a:bodyPr>
              <a:lstStyle/>
              <a:p>
                <a:pPr algn="just">
                  <a:lnSpc>
                    <a:spcPct val="150000"/>
                  </a:lnSpc>
                  <a:spcAft>
                    <a:spcPts val="800"/>
                  </a:spcAft>
                </a:pP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Comparing integral on both sides,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𝑬</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num>
                      <m:den>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𝑡</m:t>
                        </m:r>
                      </m:den>
                    </m:f>
                  </m:oMath>
                </a14:m>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800"/>
                  </a:spcAft>
                </a:pPr>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This is differential form of Faraday’s Law</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351589" y="2404147"/>
                <a:ext cx="7980745" cy="1735796"/>
              </a:xfrm>
              <a:prstGeom prst="rect">
                <a:avLst/>
              </a:prstGeom>
              <a:blipFill>
                <a:blip r:embed="rId3"/>
                <a:stretch>
                  <a:fillRect l="-688" b="-1754"/>
                </a:stretch>
              </a:blipFill>
            </p:spPr>
            <p:txBody>
              <a:bodyPr/>
              <a:lstStyle/>
              <a:p>
                <a:r>
                  <a:rPr lang="en-US">
                    <a:noFill/>
                  </a:rPr>
                  <a:t> </a:t>
                </a:r>
              </a:p>
            </p:txBody>
          </p:sp>
        </mc:Fallback>
      </mc:AlternateContent>
    </p:spTree>
    <p:extLst>
      <p:ext uri="{BB962C8B-B14F-4D97-AF65-F5344CB8AC3E}">
        <p14:creationId xmlns:p14="http://schemas.microsoft.com/office/powerpoint/2010/main" val="8060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174"/>
            <a:ext cx="8229600" cy="1143000"/>
          </a:xfrm>
        </p:spPr>
        <p:txBody>
          <a:bodyPr>
            <a:normAutofit/>
          </a:bodyPr>
          <a:lstStyle/>
          <a:p>
            <a:r>
              <a:rPr lang="en-IN" sz="2400" b="1" u="sng" dirty="0">
                <a:solidFill>
                  <a:srgbClr val="0070C0"/>
                </a:solidFill>
                <a:latin typeface="Times New Roman" panose="02020603050405020304" pitchFamily="18" charset="0"/>
                <a:cs typeface="Times New Roman" panose="02020603050405020304" pitchFamily="18" charset="0"/>
              </a:rPr>
              <a:t>Equation of continuity</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6702"/>
            <a:ext cx="8559478" cy="1847127"/>
          </a:xfrm>
        </p:spPr>
        <p:txBody>
          <a:bodyPr>
            <a:normAutofit/>
          </a:bodyPr>
          <a:lstStyle/>
          <a:p>
            <a:r>
              <a:rPr lang="en-IN" sz="2000" dirty="0">
                <a:latin typeface="Times New Roman" panose="02020603050405020304" pitchFamily="18" charset="0"/>
                <a:cs typeface="Times New Roman" panose="02020603050405020304" pitchFamily="18" charset="0"/>
              </a:rPr>
              <a:t>Electric charge can neither be created nor destroys. Therefore, the net charge in an isolated system remains constant. This is known as the principle of conservation of charge. This principle implies that the time rate of increase (decrease) of charge within a closed volume equals the net rate of flow of a charge into (out of ) the volume. This statement of conservation of charge is expressed by the equation of continuity. </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710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52263" y="111298"/>
                <a:ext cx="8530542" cy="2875787"/>
              </a:xfrm>
              <a:prstGeom prst="rect">
                <a:avLst/>
              </a:prstGeom>
            </p:spPr>
            <p:txBody>
              <a:bodyPr wrap="square">
                <a:spAutoFit/>
              </a:bodyPr>
              <a:lstStyle/>
              <a:p>
                <a:pPr algn="just">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Let us consider a surface </a:t>
                </a:r>
                <a:r>
                  <a:rPr lang="en-IN"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enclosing a volume </a:t>
                </a:r>
                <a:r>
                  <a:rPr lang="en-IN"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Let </a:t>
                </a:r>
                <a:r>
                  <a:rPr lang="en-IN" sz="1600"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dS</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be a small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element of this surface. Further, let </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be the current density at a point on the surface element. Then the current leaving the volume </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bounded by the surface </a:t>
                </a:r>
                <a:r>
                  <a:rPr lang="en-US" sz="1600"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dS</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is given by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1600"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1600" b="1"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J</a:t>
                </a:r>
                <a:r>
                  <a:rPr lang="en-US" sz="1600"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1600" b="1" i="1"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or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𝑺</m:t>
                        </m:r>
                      </m:e>
                    </m:nary>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800"/>
                  </a:spcAft>
                </a:pPr>
                <a:r>
                  <a:rPr lang="en-US" sz="1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Using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divergence theorem, we can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0</m:t>
                        </m:r>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𝑺</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𝑉</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𝑜</m:t>
                            </m:r>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e>
                        </m:nary>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952263" y="111298"/>
                <a:ext cx="8530542" cy="2875787"/>
              </a:xfrm>
              <a:prstGeom prst="rect">
                <a:avLst/>
              </a:prstGeom>
              <a:blipFill>
                <a:blip r:embed="rId2"/>
                <a:stretch>
                  <a:fillRect l="-357" t="-636" r="-357" b="-13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952262" y="2503564"/>
                <a:ext cx="8877783" cy="878510"/>
              </a:xfrm>
              <a:prstGeom prst="rect">
                <a:avLst/>
              </a:prstGeom>
            </p:spPr>
            <p:txBody>
              <a:bodyPr wrap="square">
                <a:spAutoFit/>
              </a:bodyPr>
              <a:lstStyle/>
              <a:p>
                <a:pPr algn="just">
                  <a:lnSpc>
                    <a:spcPct val="150000"/>
                  </a:lnSpc>
                  <a:spcAft>
                    <a:spcPts val="800"/>
                  </a:spcAft>
                </a:pP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Let </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ρ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be the volume charge density inside surface</a:t>
                </a:r>
                <a:r>
                  <a:rPr lang="en-US"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S.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Then the total charge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i="1" dirty="0">
                    <a:solidFill>
                      <a:srgbClr val="222222"/>
                    </a:solidFill>
                    <a:latin typeface="Times New Roman" panose="02020603050405020304" pitchFamily="18" charset="0"/>
                    <a:ea typeface="Times New Roman" panose="02020603050405020304" pitchFamily="18" charset="0"/>
                  </a:rPr>
                  <a:t>q = </a:t>
                </a:r>
                <a14:m>
                  <m:oMath xmlns:m="http://schemas.openxmlformats.org/officeDocument/2006/math">
                    <m:nary>
                      <m:naryPr>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𝑉</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𝑜</m:t>
                        </m:r>
                      </m:sup>
                      <m:e>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e>
                    </m:nary>
                  </m:oMath>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1952262" y="2503564"/>
                <a:ext cx="8877783" cy="878510"/>
              </a:xfrm>
              <a:prstGeom prst="rect">
                <a:avLst/>
              </a:prstGeom>
              <a:blipFill>
                <a:blip r:embed="rId3"/>
                <a:stretch>
                  <a:fillRect l="-343" b="-784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52262" y="3222040"/>
                <a:ext cx="2186304" cy="446982"/>
              </a:xfrm>
              <a:prstGeom prst="rect">
                <a:avLst/>
              </a:prstGeom>
            </p:spPr>
            <p:txBody>
              <a:bodyPr wrap="none">
                <a:spAutoFit/>
              </a:bodyPr>
              <a:lstStyle/>
              <a:p>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𝑑𝑞</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𝑑𝑡</m:t>
                        </m:r>
                      </m:den>
                    </m:f>
                  </m:oMath>
                </a14:m>
                <a:r>
                  <a:rPr lang="en-US" sz="1600" i="1" dirty="0">
                    <a:solidFill>
                      <a:srgbClr val="222222"/>
                    </a:solidFill>
                    <a:latin typeface="Times New Roman" panose="02020603050405020304" pitchFamily="18" charset="0"/>
                    <a:ea typeface="Times New Roman" panose="02020603050405020304" pitchFamily="18" charset="0"/>
                  </a:rPr>
                  <a:t> = </a:t>
                </a: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𝑑𝑡</m:t>
                        </m:r>
                      </m:den>
                    </m:f>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e>
                    </m:nary>
                  </m:oMath>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1952262" y="3222040"/>
                <a:ext cx="2186304" cy="446982"/>
              </a:xfrm>
              <a:prstGeom prst="rect">
                <a:avLst/>
              </a:prstGeom>
              <a:blipFill>
                <a:blip r:embed="rId4"/>
                <a:stretch>
                  <a:fillRect t="-94521" r="-11142" b="-1520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952263" y="3617029"/>
                <a:ext cx="2218108" cy="454355"/>
              </a:xfrm>
              <a:prstGeom prst="rect">
                <a:avLst/>
              </a:prstGeom>
            </p:spPr>
            <p:txBody>
              <a:bodyPr wrap="none">
                <a:spAutoFit/>
              </a:bodyPr>
              <a:lstStyle/>
              <a:p>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𝑺</m:t>
                        </m:r>
                      </m:e>
                    </m:nary>
                  </m:oMath>
                </a14:m>
                <a:r>
                  <a:rPr lang="en-US" sz="1600" i="1" dirty="0">
                    <a:solidFill>
                      <a:srgbClr val="222222"/>
                    </a:solidFill>
                    <a:latin typeface="Times New Roman" panose="02020603050405020304" pitchFamily="18" charset="0"/>
                    <a:ea typeface="Times New Roman" panose="02020603050405020304" pitchFamily="18" charset="0"/>
                  </a:rPr>
                  <a:t> = </a:t>
                </a: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i="1" dirty="0">
                    <a:solidFill>
                      <a:srgbClr val="222222"/>
                    </a:solidFill>
                    <a:latin typeface="Times New Roman" panose="02020603050405020304" pitchFamily="18" charset="0"/>
                    <a:ea typeface="Times New Roman" panose="02020603050405020304" pitchFamily="18" charset="0"/>
                  </a:rPr>
                  <a:t> </a:t>
                </a:r>
                <a14:m>
                  <m:oMath xmlns:m="http://schemas.openxmlformats.org/officeDocument/2006/math">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𝑡</m:t>
                            </m:r>
                          </m:den>
                        </m:f>
                      </m:e>
                    </m:nary>
                  </m:oMath>
                </a14:m>
                <a:r>
                  <a:rPr lang="en-US" sz="1600" i="1" dirty="0">
                    <a:solidFill>
                      <a:srgbClr val="222222"/>
                    </a:solidFill>
                    <a:latin typeface="Times New Roman" panose="02020603050405020304" pitchFamily="18" charset="0"/>
                    <a:ea typeface="Times New Roman" panose="02020603050405020304" pitchFamily="18" charset="0"/>
                  </a:rPr>
                  <a:t>.</a:t>
                </a: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oMath>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1952263" y="3617029"/>
                <a:ext cx="2218108" cy="454355"/>
              </a:xfrm>
              <a:prstGeom prst="rect">
                <a:avLst/>
              </a:prstGeom>
              <a:blipFill>
                <a:blip r:embed="rId5"/>
                <a:stretch>
                  <a:fillRect t="-90667" r="-5220" b="-14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952262" y="4178486"/>
                <a:ext cx="8171729" cy="2699265"/>
              </a:xfrm>
              <a:prstGeom prst="rect">
                <a:avLst/>
              </a:prstGeom>
            </p:spPr>
            <p:txBody>
              <a:bodyPr wrap="square">
                <a:spAutoFit/>
              </a:bodyPr>
              <a:lstStyle/>
              <a:p>
                <a:pPr algn="just">
                  <a:spcAft>
                    <a:spcPts val="800"/>
                  </a:spcAft>
                </a:pP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Now according to the divergence theorem, i.e.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14:m>
                  <m:oMath xmlns:m="http://schemas.openxmlformats.org/officeDocument/2006/math">
                    <m:nary>
                      <m:naryPr>
                        <m:chr m:val="∮"/>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0</m:t>
                        </m:r>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𝑺</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nary>
                          <m:naryPr>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𝑉</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𝑜</m:t>
                            </m:r>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e>
                        </m:nary>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800"/>
                  </a:spcAft>
                </a:pPr>
                <a:r>
                  <a:rPr lang="en-US" sz="1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Equating </a:t>
                </a:r>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equations, </a:t>
                </a:r>
              </a:p>
              <a:p>
                <a:pPr algn="just">
                  <a:spcAft>
                    <a:spcPts val="800"/>
                  </a:spcAft>
                </a:pP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𝑡</m:t>
                            </m:r>
                          </m:den>
                        </m:f>
                      </m:e>
                    </m:nary>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subSup"/>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𝑉</m:t>
                        </m:r>
                      </m:sub>
                      <m:sup>
                        <m:r>
                          <a:rPr lang="en-US" sz="16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𝑜</m:t>
                        </m:r>
                      </m:sup>
                      <m:e>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𝑑𝑣</m:t>
                        </m:r>
                      </m:e>
                    </m:nary>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800"/>
                  </a:spcAft>
                </a:pPr>
                <a14:m>
                  <m:oMath xmlns:m="http://schemas.openxmlformats.org/officeDocument/2006/math">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𝑡</m:t>
                        </m:r>
                      </m:den>
                    </m:f>
                  </m:oMath>
                </a14:m>
                <a:r>
                  <a:rPr lang="en-US"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sz="1600" b="1" dirty="0">
                    <a:solidFill>
                      <a:srgbClr val="222222"/>
                    </a:solidFill>
                    <a:ea typeface="Times New Roman" panose="02020603050405020304" pitchFamily="18" charset="0"/>
                    <a:cs typeface="Times New Roman" panose="02020603050405020304" pitchFamily="18" charset="0"/>
                  </a:rPr>
                  <a:t> </a:t>
                </a:r>
                <a14:m>
                  <m:oMath xmlns:m="http://schemas.openxmlformats.org/officeDocument/2006/math">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600" i="1">
                            <a:solidFill>
                              <a:srgbClr val="222222"/>
                            </a:solidFill>
                            <a:latin typeface="Cambria Math"/>
                            <a:ea typeface="Times New Roman" panose="02020603050405020304" pitchFamily="18" charset="0"/>
                            <a:cs typeface="Times New Roman" panose="02020603050405020304" pitchFamily="18" charset="0"/>
                          </a:rPr>
                        </m:ctrlPr>
                      </m:fPr>
                      <m:num>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𝜕𝜌</m:t>
                        </m:r>
                      </m:num>
                      <m:den>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𝑡</m:t>
                        </m:r>
                      </m:den>
                    </m:f>
                    <m:r>
                      <a:rPr lang="en-US"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=0 </m:t>
                    </m:r>
                  </m:oMath>
                </a14:m>
                <a:r>
                  <a:rPr lang="en-US" sz="1600" dirty="0">
                    <a:solidFill>
                      <a:srgbClr val="222222"/>
                    </a:solidFill>
                    <a:latin typeface="Times New Roman" panose="02020603050405020304" pitchFamily="18" charset="0"/>
                    <a:ea typeface="Times New Roman" panose="02020603050405020304" pitchFamily="18" charset="0"/>
                  </a:rPr>
                  <a:t>		</a:t>
                </a:r>
                <a:endParaRPr 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1952262" y="4178486"/>
                <a:ext cx="8171729" cy="2699265"/>
              </a:xfrm>
              <a:prstGeom prst="rect">
                <a:avLst/>
              </a:prstGeom>
              <a:blipFill>
                <a:blip r:embed="rId6"/>
                <a:stretch>
                  <a:fillRect l="-4251" t="-2935"/>
                </a:stretch>
              </a:blipFill>
            </p:spPr>
            <p:txBody>
              <a:bodyPr/>
              <a:lstStyle/>
              <a:p>
                <a:r>
                  <a:rPr lang="en-US">
                    <a:noFill/>
                  </a:rPr>
                  <a:t> </a:t>
                </a:r>
              </a:p>
            </p:txBody>
          </p:sp>
        </mc:Fallback>
      </mc:AlternateContent>
      <p:sp>
        <p:nvSpPr>
          <p:cNvPr id="9" name="Rectangle 8"/>
          <p:cNvSpPr/>
          <p:nvPr/>
        </p:nvSpPr>
        <p:spPr>
          <a:xfrm>
            <a:off x="4552133" y="6219028"/>
            <a:ext cx="4222053" cy="369332"/>
          </a:xfrm>
          <a:prstGeom prst="rect">
            <a:avLst/>
          </a:prstGeom>
        </p:spPr>
        <p:txBody>
          <a:bodyPr wrap="none">
            <a:spAutoFit/>
          </a:bodyPr>
          <a:lstStyle/>
          <a:p>
            <a:r>
              <a:rPr lang="en-US" dirty="0">
                <a:solidFill>
                  <a:srgbClr val="222222"/>
                </a:solidFill>
                <a:latin typeface="Times New Roman" panose="02020603050405020304" pitchFamily="18" charset="0"/>
                <a:ea typeface="Times New Roman" panose="02020603050405020304" pitchFamily="18" charset="0"/>
              </a:rPr>
              <a:t>This is known as the equation of continuity.</a:t>
            </a:r>
            <a:endParaRPr lang="en-US" dirty="0"/>
          </a:p>
        </p:txBody>
      </p:sp>
    </p:spTree>
    <p:extLst>
      <p:ext uri="{BB962C8B-B14F-4D97-AF65-F5344CB8AC3E}">
        <p14:creationId xmlns:p14="http://schemas.microsoft.com/office/powerpoint/2010/main" val="320505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4006" y="1516273"/>
            <a:ext cx="5689808" cy="3893885"/>
          </a:xfrm>
          <a:prstGeom prst="rect">
            <a:avLst/>
          </a:prstGeom>
        </p:spPr>
      </p:pic>
      <p:pic>
        <p:nvPicPr>
          <p:cNvPr id="3" name="Picture 2"/>
          <p:cNvPicPr>
            <a:picLocks noChangeAspect="1"/>
          </p:cNvPicPr>
          <p:nvPr/>
        </p:nvPicPr>
        <p:blipFill>
          <a:blip r:embed="rId3"/>
          <a:stretch>
            <a:fillRect/>
          </a:stretch>
        </p:blipFill>
        <p:spPr>
          <a:xfrm>
            <a:off x="2908196" y="542450"/>
            <a:ext cx="6221429" cy="564286"/>
          </a:xfrm>
          <a:prstGeom prst="rect">
            <a:avLst/>
          </a:prstGeom>
        </p:spPr>
      </p:pic>
    </p:spTree>
    <p:extLst>
      <p:ext uri="{BB962C8B-B14F-4D97-AF65-F5344CB8AC3E}">
        <p14:creationId xmlns:p14="http://schemas.microsoft.com/office/powerpoint/2010/main" val="194942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8143" y="1204000"/>
            <a:ext cx="6735714" cy="4450000"/>
          </a:xfrm>
          <a:prstGeom prst="rect">
            <a:avLst/>
          </a:prstGeom>
        </p:spPr>
      </p:pic>
    </p:spTree>
    <p:extLst>
      <p:ext uri="{BB962C8B-B14F-4D97-AF65-F5344CB8AC3E}">
        <p14:creationId xmlns:p14="http://schemas.microsoft.com/office/powerpoint/2010/main" val="150887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2430" y="1075430"/>
            <a:ext cx="7407143" cy="4707143"/>
          </a:xfrm>
          <a:prstGeom prst="rect">
            <a:avLst/>
          </a:prstGeom>
        </p:spPr>
      </p:pic>
    </p:spTree>
    <p:extLst>
      <p:ext uri="{BB962C8B-B14F-4D97-AF65-F5344CB8AC3E}">
        <p14:creationId xmlns:p14="http://schemas.microsoft.com/office/powerpoint/2010/main" val="429075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03666" y="1046662"/>
            <a:ext cx="7641771" cy="4585063"/>
          </a:xfrm>
          <a:prstGeom prst="rect">
            <a:avLst/>
          </a:prstGeom>
        </p:spPr>
      </p:pic>
    </p:spTree>
    <p:extLst>
      <p:ext uri="{BB962C8B-B14F-4D97-AF65-F5344CB8AC3E}">
        <p14:creationId xmlns:p14="http://schemas.microsoft.com/office/powerpoint/2010/main" val="56471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6771" y="1456401"/>
            <a:ext cx="7776636" cy="3863985"/>
          </a:xfrm>
          <a:prstGeom prst="rect">
            <a:avLst/>
          </a:prstGeom>
        </p:spPr>
      </p:pic>
    </p:spTree>
    <p:extLst>
      <p:ext uri="{BB962C8B-B14F-4D97-AF65-F5344CB8AC3E}">
        <p14:creationId xmlns:p14="http://schemas.microsoft.com/office/powerpoint/2010/main" val="354856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solidFill>
                  <a:srgbClr val="002060"/>
                </a:solidFill>
                <a:latin typeface="Times New Roman" panose="02020603050405020304" pitchFamily="18" charset="0"/>
                <a:cs typeface="Times New Roman" panose="02020603050405020304" pitchFamily="18" charset="0"/>
              </a:rPr>
              <a:t>Coulomb’s Law</a:t>
            </a:r>
          </a:p>
        </p:txBody>
      </p:sp>
      <p:pic>
        <p:nvPicPr>
          <p:cNvPr id="4" name="Picture 3"/>
          <p:cNvPicPr>
            <a:picLocks noChangeAspect="1"/>
          </p:cNvPicPr>
          <p:nvPr/>
        </p:nvPicPr>
        <p:blipFill>
          <a:blip r:embed="rId2"/>
          <a:stretch>
            <a:fillRect/>
          </a:stretch>
        </p:blipFill>
        <p:spPr>
          <a:xfrm>
            <a:off x="2928258" y="2418113"/>
            <a:ext cx="5845629" cy="2710247"/>
          </a:xfrm>
          <a:prstGeom prst="rect">
            <a:avLst/>
          </a:prstGeom>
        </p:spPr>
      </p:pic>
    </p:spTree>
    <p:extLst>
      <p:ext uri="{BB962C8B-B14F-4D97-AF65-F5344CB8AC3E}">
        <p14:creationId xmlns:p14="http://schemas.microsoft.com/office/powerpoint/2010/main" val="367899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1880" y="1440935"/>
            <a:ext cx="6845893" cy="3797781"/>
          </a:xfrm>
          <a:prstGeom prst="rect">
            <a:avLst/>
          </a:prstGeom>
        </p:spPr>
      </p:pic>
    </p:spTree>
    <p:extLst>
      <p:ext uri="{BB962C8B-B14F-4D97-AF65-F5344CB8AC3E}">
        <p14:creationId xmlns:p14="http://schemas.microsoft.com/office/powerpoint/2010/main" val="71781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8473" y="1510393"/>
            <a:ext cx="7150547" cy="3441578"/>
          </a:xfrm>
          <a:prstGeom prst="rect">
            <a:avLst/>
          </a:prstGeom>
        </p:spPr>
      </p:pic>
    </p:spTree>
    <p:extLst>
      <p:ext uri="{BB962C8B-B14F-4D97-AF65-F5344CB8AC3E}">
        <p14:creationId xmlns:p14="http://schemas.microsoft.com/office/powerpoint/2010/main" val="149888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441" y="173318"/>
            <a:ext cx="8229600" cy="778658"/>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Maxwell </a:t>
            </a:r>
            <a:r>
              <a:rPr lang="en-US" sz="3200" b="1" dirty="0" smtClean="0">
                <a:solidFill>
                  <a:srgbClr val="C00000"/>
                </a:solidFill>
                <a:latin typeface="Times New Roman" panose="02020603050405020304" pitchFamily="18" charset="0"/>
                <a:cs typeface="Times New Roman" panose="02020603050405020304" pitchFamily="18" charset="0"/>
              </a:rPr>
              <a:t>Equations and its significance</a:t>
            </a:r>
            <a:endParaRPr lang="en-US" sz="32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298240597"/>
                  </p:ext>
                </p:extLst>
              </p:nvPr>
            </p:nvGraphicFramePr>
            <p:xfrm>
              <a:off x="140677" y="1064744"/>
              <a:ext cx="11746523" cy="5652578"/>
            </p:xfrm>
            <a:graphic>
              <a:graphicData uri="http://schemas.openxmlformats.org/drawingml/2006/table">
                <a:tbl>
                  <a:tblPr firstRow="1" firstCol="1" bandRow="1">
                    <a:tableStyleId>{616DA210-FB5B-4158-B5E0-FEB733F419BA}</a:tableStyleId>
                  </a:tblPr>
                  <a:tblGrid>
                    <a:gridCol w="694486">
                      <a:extLst>
                        <a:ext uri="{9D8B030D-6E8A-4147-A177-3AD203B41FA5}">
                          <a16:colId xmlns:a16="http://schemas.microsoft.com/office/drawing/2014/main" xmlns="" val="2787082840"/>
                        </a:ext>
                      </a:extLst>
                    </a:gridCol>
                    <a:gridCol w="2370290">
                      <a:extLst>
                        <a:ext uri="{9D8B030D-6E8A-4147-A177-3AD203B41FA5}">
                          <a16:colId xmlns:a16="http://schemas.microsoft.com/office/drawing/2014/main" xmlns="" val="3532947802"/>
                        </a:ext>
                      </a:extLst>
                    </a:gridCol>
                    <a:gridCol w="2508607">
                      <a:extLst>
                        <a:ext uri="{9D8B030D-6E8A-4147-A177-3AD203B41FA5}">
                          <a16:colId xmlns:a16="http://schemas.microsoft.com/office/drawing/2014/main" xmlns="" val="1778488532"/>
                        </a:ext>
                      </a:extLst>
                    </a:gridCol>
                    <a:gridCol w="3189769">
                      <a:extLst>
                        <a:ext uri="{9D8B030D-6E8A-4147-A177-3AD203B41FA5}">
                          <a16:colId xmlns:a16="http://schemas.microsoft.com/office/drawing/2014/main" xmlns="" val="3702736243"/>
                        </a:ext>
                      </a:extLst>
                    </a:gridCol>
                    <a:gridCol w="2983371">
                      <a:extLst>
                        <a:ext uri="{9D8B030D-6E8A-4147-A177-3AD203B41FA5}">
                          <a16:colId xmlns:a16="http://schemas.microsoft.com/office/drawing/2014/main" xmlns="" val="2794435435"/>
                        </a:ext>
                      </a:extLst>
                    </a:gridCol>
                  </a:tblGrid>
                  <a:tr h="471048">
                    <a:tc>
                      <a:txBody>
                        <a:bodyPr/>
                        <a:lstStyle/>
                        <a:p>
                          <a:pPr marL="0" marR="0" algn="just">
                            <a:lnSpc>
                              <a:spcPct val="150000"/>
                            </a:lnSpc>
                            <a:spcBef>
                              <a:spcPts val="0"/>
                            </a:spcBef>
                            <a:spcAft>
                              <a:spcPts val="0"/>
                            </a:spcAft>
                          </a:pPr>
                          <a:r>
                            <a:rPr lang="en-IN" sz="1400" dirty="0" err="1" smtClean="0">
                              <a:solidFill>
                                <a:srgbClr val="0070C0"/>
                              </a:solidFill>
                              <a:effectLst/>
                              <a:latin typeface="Times New Roman" panose="02020603050405020304" pitchFamily="18" charset="0"/>
                              <a:cs typeface="Times New Roman" panose="02020603050405020304" pitchFamily="18" charset="0"/>
                            </a:rPr>
                            <a:t>S.No</a:t>
                          </a:r>
                          <a:r>
                            <a:rPr lang="en-IN" sz="1400" dirty="0">
                              <a:solidFill>
                                <a:srgbClr val="0070C0"/>
                              </a:solidFill>
                              <a:effectLst/>
                              <a:latin typeface="Times New Roman" panose="02020603050405020304" pitchFamily="18" charset="0"/>
                              <a:cs typeface="Times New Roman" panose="02020603050405020304" pitchFamily="18" charset="0"/>
                            </a:rPr>
                            <a:t>.</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solidFill>
                                <a:srgbClr val="0070C0"/>
                              </a:solidFill>
                              <a:effectLst/>
                              <a:latin typeface="Times New Roman" panose="02020603050405020304" pitchFamily="18" charset="0"/>
                              <a:cs typeface="Times New Roman" panose="02020603050405020304" pitchFamily="18" charset="0"/>
                            </a:rPr>
                            <a:t>Laws</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solidFill>
                                <a:srgbClr val="0070C0"/>
                              </a:solidFill>
                              <a:effectLst/>
                              <a:latin typeface="Times New Roman" panose="02020603050405020304" pitchFamily="18" charset="0"/>
                              <a:cs typeface="Times New Roman" panose="02020603050405020304" pitchFamily="18" charset="0"/>
                            </a:rPr>
                            <a:t>Differential form </a:t>
                          </a:r>
                          <a:r>
                            <a:rPr lang="en-IN" sz="1400" smtClean="0">
                              <a:solidFill>
                                <a:srgbClr val="0070C0"/>
                              </a:solidFill>
                              <a:effectLst/>
                              <a:latin typeface="Times New Roman" panose="02020603050405020304" pitchFamily="18" charset="0"/>
                              <a:cs typeface="Times New Roman" panose="02020603050405020304" pitchFamily="18" charset="0"/>
                            </a:rPr>
                            <a:t> </a:t>
                          </a:r>
                          <a:endParaRPr lang="en-US" sz="14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solidFill>
                                <a:srgbClr val="0070C0"/>
                              </a:solidFill>
                              <a:effectLst/>
                              <a:latin typeface="Times New Roman" panose="02020603050405020304" pitchFamily="18" charset="0"/>
                              <a:cs typeface="Times New Roman" panose="02020603050405020304" pitchFamily="18" charset="0"/>
                            </a:rPr>
                            <a:t>Integral form </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solidFill>
                                <a:srgbClr val="0070C0"/>
                              </a:solidFill>
                              <a:effectLst/>
                              <a:latin typeface="Times New Roman" panose="02020603050405020304" pitchFamily="18" charset="0"/>
                              <a:cs typeface="Times New Roman" panose="02020603050405020304" pitchFamily="18" charset="0"/>
                            </a:rPr>
                            <a:t>Physical </a:t>
                          </a:r>
                          <a:r>
                            <a:rPr lang="en-US" sz="1400" dirty="0" smtClean="0">
                              <a:solidFill>
                                <a:srgbClr val="0070C0"/>
                              </a:solidFill>
                              <a:effectLst/>
                              <a:latin typeface="Times New Roman" panose="02020603050405020304" pitchFamily="18" charset="0"/>
                              <a:cs typeface="Times New Roman" panose="02020603050405020304" pitchFamily="18" charset="0"/>
                            </a:rPr>
                            <a:t>Interpretation</a:t>
                          </a:r>
                        </a:p>
                        <a:p>
                          <a:pPr marL="0" marR="0" algn="just">
                            <a:spcBef>
                              <a:spcPts val="0"/>
                            </a:spcBef>
                            <a:spcAft>
                              <a:spcPts val="0"/>
                            </a:spcAft>
                          </a:pP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 val="4283639314"/>
                      </a:ext>
                    </a:extLst>
                  </a:tr>
                  <a:tr h="1530907">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Gauss’s law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ctr">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14:m>
                            <m:oMath xmlns:m="http://schemas.openxmlformats.org/officeDocument/2006/math">
                              <m:r>
                                <a:rPr lang="en-IN" sz="1400">
                                  <a:effectLst/>
                                  <a:latin typeface="Cambria Math" panose="02040503050406030204" pitchFamily="18" charset="0"/>
                                </a:rPr>
                                <m:t>𝛻</m:t>
                              </m:r>
                              <m:r>
                                <a:rPr lang="en-IN" sz="1400">
                                  <a:effectLst/>
                                  <a:latin typeface="Cambria Math" panose="02040503050406030204" pitchFamily="18" charset="0"/>
                                </a:rPr>
                                <m:t>. </m:t>
                              </m:r>
                              <m:r>
                                <a:rPr lang="en-IN" sz="1400">
                                  <a:effectLst/>
                                  <a:latin typeface="Cambria Math" panose="02040503050406030204" pitchFamily="18" charset="0"/>
                                </a:rPr>
                                <m:t>𝑫</m:t>
                              </m:r>
                              <m:r>
                                <a:rPr lang="en-IN" sz="1400">
                                  <a:effectLst/>
                                  <a:latin typeface="Cambria Math" panose="02040503050406030204" pitchFamily="18" charset="0"/>
                                </a:rPr>
                                <m:t>= </m:t>
                              </m:r>
                              <m:r>
                                <a:rPr lang="en-IN" sz="1400">
                                  <a:effectLst/>
                                  <a:latin typeface="Cambria Math" panose="02040503050406030204" pitchFamily="18" charset="0"/>
                                </a:rPr>
                                <m:t>𝜌</m:t>
                              </m:r>
                              <m:r>
                                <a:rPr lang="en-IN" sz="1400">
                                  <a:effectLst/>
                                  <a:latin typeface="Cambria Math" panose="02040503050406030204" pitchFamily="18" charset="0"/>
                                </a:rPr>
                                <m:t> </m:t>
                              </m:r>
                            </m:oMath>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nary>
                                  <m:naryPr>
                                    <m:chr m:val="∮"/>
                                    <m:limLoc m:val="subSup"/>
                                    <m:ctrlPr>
                                      <a:rPr lang="en-US" sz="1400" i="1">
                                        <a:effectLst/>
                                        <a:latin typeface="Cambria Math"/>
                                      </a:rPr>
                                    </m:ctrlPr>
                                  </m:naryPr>
                                  <m:sub>
                                    <m:r>
                                      <a:rPr lang="en-US" sz="1400">
                                        <a:effectLst/>
                                        <a:latin typeface="Cambria Math" panose="02040503050406030204" pitchFamily="18" charset="0"/>
                                      </a:rPr>
                                      <m:t>𝑆</m:t>
                                    </m:r>
                                  </m:sub>
                                  <m:sup>
                                    <m:r>
                                      <a:rPr lang="en-US" sz="1400">
                                        <a:effectLst/>
                                        <a:latin typeface="Cambria Math" panose="02040503050406030204" pitchFamily="18" charset="0"/>
                                      </a:rPr>
                                      <m:t>0</m:t>
                                    </m:r>
                                  </m:sup>
                                  <m:e>
                                    <m:r>
                                      <a:rPr lang="en-US" sz="1400">
                                        <a:effectLst/>
                                        <a:latin typeface="Cambria Math" panose="02040503050406030204" pitchFamily="18" charset="0"/>
                                      </a:rPr>
                                      <m:t>𝑫</m:t>
                                    </m:r>
                                    <m:r>
                                      <a:rPr lang="en-US" sz="1400">
                                        <a:effectLst/>
                                        <a:latin typeface="Cambria Math" panose="02040503050406030204" pitchFamily="18" charset="0"/>
                                      </a:rPr>
                                      <m:t>.</m:t>
                                    </m:r>
                                    <m:r>
                                      <a:rPr lang="en-US" sz="1400">
                                        <a:effectLst/>
                                        <a:latin typeface="Cambria Math" panose="02040503050406030204" pitchFamily="18" charset="0"/>
                                      </a:rPr>
                                      <m:t>𝑑𝑠</m:t>
                                    </m:r>
                                    <m:r>
                                      <a:rPr lang="en-US" sz="1400">
                                        <a:effectLst/>
                                        <a:latin typeface="Cambria Math" panose="02040503050406030204" pitchFamily="18" charset="0"/>
                                      </a:rPr>
                                      <m:t>= </m:t>
                                    </m:r>
                                    <m:nary>
                                      <m:naryPr>
                                        <m:limLoc m:val="subSup"/>
                                        <m:ctrlPr>
                                          <a:rPr lang="en-US" sz="1400" i="1">
                                            <a:effectLst/>
                                            <a:latin typeface="Cambria Math"/>
                                          </a:rPr>
                                        </m:ctrlPr>
                                      </m:naryPr>
                                      <m:sub>
                                        <m:r>
                                          <a:rPr lang="en-US" sz="1400">
                                            <a:effectLst/>
                                            <a:latin typeface="Cambria Math" panose="02040503050406030204" pitchFamily="18" charset="0"/>
                                          </a:rPr>
                                          <m:t>𝑉</m:t>
                                        </m:r>
                                      </m:sub>
                                      <m:sup>
                                        <m:r>
                                          <a:rPr lang="en-US" sz="1400">
                                            <a:effectLst/>
                                            <a:latin typeface="Cambria Math" panose="02040503050406030204" pitchFamily="18" charset="0"/>
                                          </a:rPr>
                                          <m:t>𝑂</m:t>
                                        </m:r>
                                      </m:sup>
                                      <m:e>
                                        <m:r>
                                          <a:rPr lang="en-US" sz="1400">
                                            <a:effectLst/>
                                            <a:latin typeface="Cambria Math" panose="02040503050406030204" pitchFamily="18" charset="0"/>
                                          </a:rPr>
                                          <m:t>𝜌</m:t>
                                        </m:r>
                                        <m:r>
                                          <a:rPr lang="en-US" sz="1400">
                                            <a:effectLst/>
                                            <a:latin typeface="Cambria Math" panose="02040503050406030204" pitchFamily="18" charset="0"/>
                                          </a:rPr>
                                          <m:t>𝑑𝑉</m:t>
                                        </m:r>
                                      </m:e>
                                    </m:nary>
                                    <m:r>
                                      <a:rPr lang="en-US" sz="1400">
                                        <a:effectLst/>
                                        <a:latin typeface="Cambria Math" panose="02040503050406030204" pitchFamily="18" charset="0"/>
                                      </a:rPr>
                                      <m:t> </m:t>
                                    </m:r>
                                  </m:e>
                                </m:nary>
                              </m:oMath>
                            </m:oMathPara>
                          </a14:m>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Electric flux through a closed surface is proportional to the charged enclosed. It means that a charge distribution generates a steady electric field.</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 val="179254671"/>
                      </a:ext>
                    </a:extLst>
                  </a:tr>
                  <a:tr h="1766431">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Gauss’s law for magnetism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ctr">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14:m>
                            <m:oMath xmlns:m="http://schemas.openxmlformats.org/officeDocument/2006/math">
                              <m:r>
                                <a:rPr lang="en-IN" sz="1400">
                                  <a:effectLst/>
                                  <a:latin typeface="Cambria Math" panose="02040503050406030204" pitchFamily="18" charset="0"/>
                                </a:rPr>
                                <m:t>𝛻</m:t>
                              </m:r>
                              <m:r>
                                <a:rPr lang="en-IN" sz="1400">
                                  <a:effectLst/>
                                  <a:latin typeface="Cambria Math" panose="02040503050406030204" pitchFamily="18" charset="0"/>
                                </a:rPr>
                                <m:t>. </m:t>
                              </m:r>
                              <m:r>
                                <a:rPr lang="en-IN" sz="1400">
                                  <a:effectLst/>
                                  <a:latin typeface="Cambria Math" panose="02040503050406030204" pitchFamily="18" charset="0"/>
                                </a:rPr>
                                <m:t>𝑩</m:t>
                              </m:r>
                              <m:r>
                                <a:rPr lang="en-IN" sz="1400">
                                  <a:effectLst/>
                                  <a:latin typeface="Cambria Math" panose="02040503050406030204" pitchFamily="18" charset="0"/>
                                </a:rPr>
                                <m:t>= 0</m:t>
                              </m:r>
                            </m:oMath>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nary>
                                  <m:naryPr>
                                    <m:chr m:val="∮"/>
                                    <m:limLoc m:val="subSup"/>
                                    <m:ctrlPr>
                                      <a:rPr lang="en-US" sz="1400" i="1">
                                        <a:effectLst/>
                                        <a:latin typeface="Cambria Math"/>
                                      </a:rPr>
                                    </m:ctrlPr>
                                  </m:naryPr>
                                  <m:sub>
                                    <m:r>
                                      <a:rPr lang="en-US" sz="1400">
                                        <a:effectLst/>
                                        <a:latin typeface="Cambria Math" panose="02040503050406030204" pitchFamily="18" charset="0"/>
                                      </a:rPr>
                                      <m:t>𝑆</m:t>
                                    </m:r>
                                  </m:sub>
                                  <m:sup>
                                    <m:r>
                                      <a:rPr lang="en-US" sz="1400">
                                        <a:effectLst/>
                                        <a:latin typeface="Cambria Math" panose="02040503050406030204" pitchFamily="18" charset="0"/>
                                      </a:rPr>
                                      <m:t>0</m:t>
                                    </m:r>
                                  </m:sup>
                                  <m:e>
                                    <m:r>
                                      <a:rPr lang="en-US" sz="1400">
                                        <a:effectLst/>
                                        <a:latin typeface="Cambria Math" panose="02040503050406030204" pitchFamily="18" charset="0"/>
                                      </a:rPr>
                                      <m:t>𝑩</m:t>
                                    </m:r>
                                    <m:r>
                                      <a:rPr lang="en-US" sz="1400">
                                        <a:effectLst/>
                                        <a:latin typeface="Cambria Math" panose="02040503050406030204" pitchFamily="18" charset="0"/>
                                      </a:rPr>
                                      <m:t>.</m:t>
                                    </m:r>
                                    <m:r>
                                      <a:rPr lang="en-US" sz="1400">
                                        <a:effectLst/>
                                        <a:latin typeface="Cambria Math" panose="02040503050406030204" pitchFamily="18" charset="0"/>
                                      </a:rPr>
                                      <m:t>𝑑𝑠</m:t>
                                    </m:r>
                                    <m:r>
                                      <a:rPr lang="en-US" sz="1400">
                                        <a:effectLst/>
                                        <a:latin typeface="Cambria Math" panose="02040503050406030204" pitchFamily="18" charset="0"/>
                                      </a:rPr>
                                      <m:t>= 0 </m:t>
                                    </m:r>
                                  </m:e>
                                </m:nary>
                              </m:oMath>
                            </m:oMathPara>
                          </a14:m>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a:effectLst/>
                              <a:latin typeface="Times New Roman" panose="02020603050405020304" pitchFamily="18" charset="0"/>
                              <a:cs typeface="Times New Roman" panose="02020603050405020304" pitchFamily="18" charset="0"/>
                            </a:rPr>
                            <a:t>The total magnetic flux through a closed surface is zero. It implies that magnetic poles do not exist separately in the way as electric charges do. In other words, magnetic monopoles do not exist. </a:t>
                          </a:r>
                        </a:p>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 val="107474005"/>
                      </a:ext>
                    </a:extLst>
                  </a:tr>
                  <a:tr h="824334">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(iii)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Faraday’s law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IN" sz="1400">
                                    <a:effectLst/>
                                    <a:latin typeface="Cambria Math" panose="02040503050406030204" pitchFamily="18" charset="0"/>
                                  </a:rPr>
                                  <m:t>𝛻</m:t>
                                </m:r>
                                <m:r>
                                  <a:rPr lang="en-IN" sz="1400">
                                    <a:effectLst/>
                                    <a:latin typeface="Cambria Math" panose="02040503050406030204" pitchFamily="18" charset="0"/>
                                  </a:rPr>
                                  <m:t>×</m:t>
                                </m:r>
                                <m:r>
                                  <a:rPr lang="en-IN" sz="1400">
                                    <a:effectLst/>
                                    <a:latin typeface="Cambria Math" panose="02040503050406030204" pitchFamily="18" charset="0"/>
                                  </a:rPr>
                                  <m:t>𝑬</m:t>
                                </m:r>
                                <m:r>
                                  <a:rPr lang="en-IN" sz="1400">
                                    <a:effectLst/>
                                    <a:latin typeface="Cambria Math" panose="02040503050406030204" pitchFamily="18" charset="0"/>
                                  </a:rPr>
                                  <m:t>= − </m:t>
                                </m:r>
                                <m:f>
                                  <m:fPr>
                                    <m:ctrlPr>
                                      <a:rPr lang="en-US" sz="1400" i="1">
                                        <a:effectLst/>
                                        <a:latin typeface="Cambria Math"/>
                                      </a:rPr>
                                    </m:ctrlPr>
                                  </m:fPr>
                                  <m:num>
                                    <m:r>
                                      <a:rPr lang="en-IN" sz="1400">
                                        <a:effectLst/>
                                        <a:latin typeface="Cambria Math" panose="02040503050406030204" pitchFamily="18" charset="0"/>
                                      </a:rPr>
                                      <m:t>𝜕</m:t>
                                    </m:r>
                                    <m:r>
                                      <a:rPr lang="en-IN" sz="1400">
                                        <a:effectLst/>
                                        <a:latin typeface="Cambria Math" panose="02040503050406030204" pitchFamily="18" charset="0"/>
                                      </a:rPr>
                                      <m:t>𝐵</m:t>
                                    </m:r>
                                  </m:num>
                                  <m:den>
                                    <m:r>
                                      <a:rPr lang="en-IN" sz="1400">
                                        <a:effectLst/>
                                        <a:latin typeface="Cambria Math" panose="02040503050406030204" pitchFamily="18" charset="0"/>
                                      </a:rPr>
                                      <m:t>𝜕</m:t>
                                    </m:r>
                                    <m:r>
                                      <a:rPr lang="en-IN" sz="1400">
                                        <a:effectLst/>
                                        <a:latin typeface="Cambria Math" panose="02040503050406030204" pitchFamily="18" charset="0"/>
                                      </a:rPr>
                                      <m:t>𝑡</m:t>
                                    </m:r>
                                  </m:den>
                                </m:f>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nary>
                                  <m:naryPr>
                                    <m:chr m:val="∮"/>
                                    <m:limLoc m:val="subSup"/>
                                    <m:ctrlPr>
                                      <a:rPr lang="en-US" sz="1400" i="1">
                                        <a:effectLst/>
                                        <a:latin typeface="Cambria Math"/>
                                      </a:rPr>
                                    </m:ctrlPr>
                                  </m:naryPr>
                                  <m:sub>
                                    <m:r>
                                      <a:rPr lang="en-US" sz="1400">
                                        <a:effectLst/>
                                        <a:latin typeface="Cambria Math" panose="02040503050406030204" pitchFamily="18" charset="0"/>
                                      </a:rPr>
                                      <m:t>𝐶</m:t>
                                    </m:r>
                                  </m:sub>
                                  <m:sup>
                                    <m:r>
                                      <a:rPr lang="en-US" sz="1400">
                                        <a:effectLst/>
                                        <a:latin typeface="Cambria Math" panose="02040503050406030204" pitchFamily="18" charset="0"/>
                                      </a:rPr>
                                      <m:t>0</m:t>
                                    </m:r>
                                  </m:sup>
                                  <m:e>
                                    <m:r>
                                      <a:rPr lang="en-US" sz="1400">
                                        <a:effectLst/>
                                        <a:latin typeface="Cambria Math" panose="02040503050406030204" pitchFamily="18" charset="0"/>
                                      </a:rPr>
                                      <m:t>𝑬</m:t>
                                    </m:r>
                                    <m:r>
                                      <a:rPr lang="en-US" sz="1400">
                                        <a:effectLst/>
                                        <a:latin typeface="Cambria Math" panose="02040503050406030204" pitchFamily="18" charset="0"/>
                                      </a:rPr>
                                      <m:t>.</m:t>
                                    </m:r>
                                    <m:r>
                                      <a:rPr lang="en-US" sz="1400">
                                        <a:effectLst/>
                                        <a:latin typeface="Cambria Math" panose="02040503050406030204" pitchFamily="18" charset="0"/>
                                      </a:rPr>
                                      <m:t>𝑑𝑙</m:t>
                                    </m:r>
                                    <m:r>
                                      <a:rPr lang="en-US" sz="1400">
                                        <a:effectLst/>
                                        <a:latin typeface="Cambria Math" panose="02040503050406030204" pitchFamily="18" charset="0"/>
                                      </a:rPr>
                                      <m:t>= −</m:t>
                                    </m:r>
                                    <m:nary>
                                      <m:naryPr>
                                        <m:limLoc m:val="subSup"/>
                                        <m:ctrlPr>
                                          <a:rPr lang="en-US" sz="1400" i="1">
                                            <a:effectLst/>
                                            <a:latin typeface="Cambria Math"/>
                                          </a:rPr>
                                        </m:ctrlPr>
                                      </m:naryPr>
                                      <m:sub>
                                        <m:r>
                                          <a:rPr lang="en-US" sz="1400">
                                            <a:effectLst/>
                                            <a:latin typeface="Cambria Math" panose="02040503050406030204" pitchFamily="18" charset="0"/>
                                          </a:rPr>
                                          <m:t>𝑉</m:t>
                                        </m:r>
                                      </m:sub>
                                      <m:sup>
                                        <m:r>
                                          <a:rPr lang="en-US" sz="1400">
                                            <a:effectLst/>
                                            <a:latin typeface="Cambria Math" panose="02040503050406030204" pitchFamily="18" charset="0"/>
                                          </a:rPr>
                                          <m:t>𝑂</m:t>
                                        </m:r>
                                      </m:sup>
                                      <m:e>
                                        <m:f>
                                          <m:fPr>
                                            <m:ctrlPr>
                                              <a:rPr lang="en-US" sz="1400" i="1">
                                                <a:effectLst/>
                                                <a:latin typeface="Cambria Math"/>
                                              </a:rPr>
                                            </m:ctrlPr>
                                          </m:fPr>
                                          <m:num>
                                            <m:r>
                                              <a:rPr lang="en-US" sz="1400">
                                                <a:effectLst/>
                                                <a:latin typeface="Cambria Math" panose="02040503050406030204" pitchFamily="18" charset="0"/>
                                              </a:rPr>
                                              <m:t>𝜕</m:t>
                                            </m:r>
                                            <m:r>
                                              <a:rPr lang="en-US" sz="1400">
                                                <a:effectLst/>
                                                <a:latin typeface="Cambria Math" panose="02040503050406030204" pitchFamily="18" charset="0"/>
                                              </a:rPr>
                                              <m:t>𝑩</m:t>
                                            </m:r>
                                          </m:num>
                                          <m:den>
                                            <m:r>
                                              <a:rPr lang="en-US" sz="1400">
                                                <a:effectLst/>
                                                <a:latin typeface="Cambria Math" panose="02040503050406030204" pitchFamily="18" charset="0"/>
                                              </a:rPr>
                                              <m:t>𝜕</m:t>
                                            </m:r>
                                            <m:r>
                                              <a:rPr lang="en-US" sz="1400">
                                                <a:effectLst/>
                                                <a:latin typeface="Cambria Math" panose="02040503050406030204" pitchFamily="18" charset="0"/>
                                              </a:rPr>
                                              <m:t>𝑡</m:t>
                                            </m:r>
                                          </m:den>
                                        </m:f>
                                      </m:e>
                                    </m:nary>
                                    <m:r>
                                      <a:rPr lang="en-US" sz="1400">
                                        <a:effectLst/>
                                        <a:latin typeface="Cambria Math" panose="02040503050406030204" pitchFamily="18" charset="0"/>
                                      </a:rPr>
                                      <m:t> . </m:t>
                                    </m:r>
                                    <m:r>
                                      <a:rPr lang="en-US" sz="1400">
                                        <a:effectLst/>
                                        <a:latin typeface="Cambria Math" panose="02040503050406030204" pitchFamily="18" charset="0"/>
                                      </a:rPr>
                                      <m:t>𝑑𝑠</m:t>
                                    </m:r>
                                  </m:e>
                                </m:nary>
                              </m:oMath>
                            </m:oMathPara>
                          </a14:m>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Changing magnetic flux produces an electric field </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 val="2732628404"/>
                      </a:ext>
                    </a:extLst>
                  </a:tr>
                  <a:tr h="1059858">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(iv)</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Ampere’s Law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IN" sz="1400" smtClean="0">
                                    <a:effectLst/>
                                    <a:latin typeface="Cambria Math" panose="02040503050406030204" pitchFamily="18" charset="0"/>
                                  </a:rPr>
                                  <m:t>𝛻</m:t>
                                </m:r>
                                <m:r>
                                  <a:rPr lang="en-IN" sz="1400" smtClean="0">
                                    <a:effectLst/>
                                    <a:latin typeface="Cambria Math" panose="02040503050406030204" pitchFamily="18" charset="0"/>
                                  </a:rPr>
                                  <m:t> ×</m:t>
                                </m:r>
                                <m:r>
                                  <a:rPr lang="en-US" sz="1400" b="1" i="0" smtClean="0">
                                    <a:effectLst/>
                                    <a:latin typeface="Cambria Math" panose="02040503050406030204" pitchFamily="18" charset="0"/>
                                  </a:rPr>
                                  <m:t>𝐁</m:t>
                                </m:r>
                                <m:r>
                                  <a:rPr lang="en-IN" sz="1400">
                                    <a:effectLst/>
                                    <a:latin typeface="Cambria Math" panose="02040503050406030204" pitchFamily="18" charset="0"/>
                                  </a:rPr>
                                  <m:t>=</m:t>
                                </m:r>
                                <m:r>
                                  <a:rPr lang="el-GR" sz="1400" i="1" smtClean="0">
                                    <a:effectLst/>
                                    <a:latin typeface="Cambria Math" panose="02040503050406030204" pitchFamily="18" charset="0"/>
                                  </a:rPr>
                                  <m:t>𝜇</m:t>
                                </m:r>
                                <m:r>
                                  <a:rPr lang="en-US" sz="1400" b="0" i="1" baseline="-25000" smtClean="0">
                                    <a:effectLst/>
                                    <a:latin typeface="Cambria Math" panose="02040503050406030204" pitchFamily="18" charset="0"/>
                                  </a:rPr>
                                  <m:t>𝑜</m:t>
                                </m:r>
                                <m:r>
                                  <a:rPr lang="en-US" sz="1400" b="0" i="1" smtClean="0">
                                    <a:effectLst/>
                                    <a:latin typeface="Cambria Math" panose="02040503050406030204" pitchFamily="18" charset="0"/>
                                  </a:rPr>
                                  <m:t> </m:t>
                                </m:r>
                                <m:r>
                                  <a:rPr lang="en-US" sz="1400" b="0" i="0" smtClean="0">
                                    <a:effectLst/>
                                    <a:latin typeface="Cambria Math" panose="02040503050406030204" pitchFamily="18" charset="0"/>
                                  </a:rPr>
                                  <m:t>(</m:t>
                                </m:r>
                                <m:r>
                                  <a:rPr lang="en-IN" sz="1400">
                                    <a:effectLst/>
                                    <a:latin typeface="Cambria Math" panose="02040503050406030204" pitchFamily="18" charset="0"/>
                                  </a:rPr>
                                  <m:t> </m:t>
                                </m:r>
                                <m:r>
                                  <a:rPr lang="en-IN" sz="1400">
                                    <a:effectLst/>
                                    <a:latin typeface="Cambria Math" panose="02040503050406030204" pitchFamily="18" charset="0"/>
                                  </a:rPr>
                                  <m:t>𝑱</m:t>
                                </m:r>
                                <m:r>
                                  <a:rPr lang="en-IN" sz="1400">
                                    <a:effectLst/>
                                    <a:latin typeface="Cambria Math" panose="02040503050406030204" pitchFamily="18" charset="0"/>
                                  </a:rPr>
                                  <m:t> + </m:t>
                                </m:r>
                                <m:sSub>
                                  <m:sSubPr>
                                    <m:ctrlPr>
                                      <a:rPr lang="en-US" sz="1400" i="1">
                                        <a:effectLst/>
                                        <a:latin typeface="Cambria Math"/>
                                      </a:rPr>
                                    </m:ctrlPr>
                                  </m:sSubPr>
                                  <m:e>
                                    <m:r>
                                      <a:rPr lang="en-IN" sz="1400">
                                        <a:effectLst/>
                                        <a:latin typeface="Cambria Math" panose="02040503050406030204" pitchFamily="18" charset="0"/>
                                      </a:rPr>
                                      <m:t>𝜖</m:t>
                                    </m:r>
                                  </m:e>
                                  <m:sub>
                                    <m:r>
                                      <a:rPr lang="en-IN" sz="1400">
                                        <a:effectLst/>
                                        <a:latin typeface="Cambria Math" panose="02040503050406030204" pitchFamily="18" charset="0"/>
                                      </a:rPr>
                                      <m:t>𝑜</m:t>
                                    </m:r>
                                  </m:sub>
                                </m:sSub>
                                <m:f>
                                  <m:fPr>
                                    <m:ctrlPr>
                                      <a:rPr lang="en-US" sz="1400" i="1">
                                        <a:effectLst/>
                                        <a:latin typeface="Cambria Math"/>
                                      </a:rPr>
                                    </m:ctrlPr>
                                  </m:fPr>
                                  <m:num>
                                    <m:r>
                                      <a:rPr lang="en-IN" sz="1400">
                                        <a:effectLst/>
                                        <a:latin typeface="Cambria Math" panose="02040503050406030204" pitchFamily="18" charset="0"/>
                                      </a:rPr>
                                      <m:t>𝜕</m:t>
                                    </m:r>
                                    <m:r>
                                      <a:rPr lang="en-IN" sz="1400">
                                        <a:effectLst/>
                                        <a:latin typeface="Cambria Math" panose="02040503050406030204" pitchFamily="18" charset="0"/>
                                      </a:rPr>
                                      <m:t>𝑬</m:t>
                                    </m:r>
                                  </m:num>
                                  <m:den>
                                    <m:r>
                                      <a:rPr lang="en-IN" sz="1400">
                                        <a:effectLst/>
                                        <a:latin typeface="Cambria Math" panose="02040503050406030204" pitchFamily="18" charset="0"/>
                                      </a:rPr>
                                      <m:t>𝜕</m:t>
                                    </m:r>
                                    <m:r>
                                      <a:rPr lang="en-IN" sz="1400">
                                        <a:effectLst/>
                                        <a:latin typeface="Cambria Math" panose="02040503050406030204" pitchFamily="18" charset="0"/>
                                      </a:rPr>
                                      <m:t>𝑡</m:t>
                                    </m:r>
                                  </m:den>
                                </m:f>
                                <m:r>
                                  <a:rPr lang="en-IN" sz="1400">
                                    <a:effectLst/>
                                    <a:latin typeface="Cambria Math" panose="02040503050406030204" pitchFamily="18" charset="0"/>
                                  </a:rPr>
                                  <m:t> </m:t>
                                </m:r>
                                <m:r>
                                  <a:rPr lang="en-US" sz="1400" b="0" i="0" smtClean="0">
                                    <a:effectLst/>
                                    <a:latin typeface="Cambria Math" panose="02040503050406030204" pitchFamily="18" charset="0"/>
                                  </a:rPr>
                                  <m:t>)</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nary>
                                  <m:naryPr>
                                    <m:chr m:val="∮"/>
                                    <m:limLoc m:val="subSup"/>
                                    <m:ctrlPr>
                                      <a:rPr lang="en-US" sz="1400" i="1" smtClean="0">
                                        <a:effectLst/>
                                        <a:latin typeface="Cambria Math"/>
                                      </a:rPr>
                                    </m:ctrlPr>
                                  </m:naryPr>
                                  <m:sub>
                                    <m:r>
                                      <a:rPr lang="en-US" sz="1400">
                                        <a:effectLst/>
                                        <a:latin typeface="Cambria Math" panose="02040503050406030204" pitchFamily="18" charset="0"/>
                                      </a:rPr>
                                      <m:t>𝐶</m:t>
                                    </m:r>
                                  </m:sub>
                                  <m:sup>
                                    <m:r>
                                      <a:rPr lang="en-US" sz="1400">
                                        <a:effectLst/>
                                        <a:latin typeface="Cambria Math" panose="02040503050406030204" pitchFamily="18" charset="0"/>
                                      </a:rPr>
                                      <m:t>0</m:t>
                                    </m:r>
                                  </m:sup>
                                  <m:e>
                                    <m:r>
                                      <m:rPr>
                                        <m:sty m:val="p"/>
                                      </m:rPr>
                                      <a:rPr lang="en-US" sz="1400" b="0" i="0" smtClean="0">
                                        <a:effectLst/>
                                        <a:latin typeface="Cambria Math" panose="02040503050406030204" pitchFamily="18" charset="0"/>
                                      </a:rPr>
                                      <m:t>B</m:t>
                                    </m:r>
                                    <m:r>
                                      <a:rPr lang="en-US" sz="1400">
                                        <a:effectLst/>
                                        <a:latin typeface="Cambria Math" panose="02040503050406030204" pitchFamily="18" charset="0"/>
                                      </a:rPr>
                                      <m:t>.</m:t>
                                    </m:r>
                                    <m:r>
                                      <a:rPr lang="en-US" sz="1400">
                                        <a:effectLst/>
                                        <a:latin typeface="Cambria Math" panose="02040503050406030204" pitchFamily="18" charset="0"/>
                                      </a:rPr>
                                      <m:t>𝑑𝑙</m:t>
                                    </m:r>
                                    <m:r>
                                      <a:rPr lang="en-US" sz="1400">
                                        <a:effectLst/>
                                        <a:latin typeface="Cambria Math" panose="02040503050406030204" pitchFamily="18" charset="0"/>
                                      </a:rPr>
                                      <m:t>= </m:t>
                                    </m:r>
                                    <m:nary>
                                      <m:naryPr>
                                        <m:chr m:val="∮"/>
                                        <m:limLoc m:val="subSup"/>
                                        <m:ctrlPr>
                                          <a:rPr lang="en-US" sz="1400" i="1">
                                            <a:effectLst/>
                                            <a:latin typeface="Cambria Math"/>
                                          </a:rPr>
                                        </m:ctrlPr>
                                      </m:naryPr>
                                      <m:sub>
                                        <m:r>
                                          <a:rPr lang="en-US" sz="1400">
                                            <a:effectLst/>
                                            <a:latin typeface="Cambria Math" panose="02040503050406030204" pitchFamily="18" charset="0"/>
                                          </a:rPr>
                                          <m:t>𝑆</m:t>
                                        </m:r>
                                      </m:sub>
                                      <m:sup>
                                        <m:r>
                                          <a:rPr lang="en-US" sz="1400">
                                            <a:effectLst/>
                                            <a:latin typeface="Cambria Math" panose="02040503050406030204" pitchFamily="18" charset="0"/>
                                          </a:rPr>
                                          <m:t>0</m:t>
                                        </m:r>
                                      </m:sup>
                                      <m:e>
                                        <m:r>
                                          <a:rPr lang="el-GR" sz="1400" i="1" smtClean="0">
                                            <a:effectLst/>
                                            <a:latin typeface="Cambria Math" panose="02040503050406030204" pitchFamily="18" charset="0"/>
                                          </a:rPr>
                                          <m:t>𝜇</m:t>
                                        </m:r>
                                        <m:r>
                                          <a:rPr lang="en-US" sz="1400" b="0" i="1" baseline="-25000" smtClean="0">
                                            <a:effectLst/>
                                            <a:latin typeface="Cambria Math" panose="02040503050406030204" pitchFamily="18" charset="0"/>
                                          </a:rPr>
                                          <m:t>𝑜</m:t>
                                        </m:r>
                                        <m:d>
                                          <m:dPr>
                                            <m:ctrlPr>
                                              <a:rPr lang="en-US" sz="1400" i="1">
                                                <a:effectLst/>
                                                <a:latin typeface="Cambria Math"/>
                                              </a:rPr>
                                            </m:ctrlPr>
                                          </m:dPr>
                                          <m:e>
                                            <m:r>
                                              <a:rPr lang="en-US" sz="1400">
                                                <a:effectLst/>
                                                <a:latin typeface="Cambria Math" panose="02040503050406030204" pitchFamily="18" charset="0"/>
                                              </a:rPr>
                                              <m:t>𝑱</m:t>
                                            </m:r>
                                            <m:r>
                                              <a:rPr lang="en-US" sz="1400">
                                                <a:effectLst/>
                                                <a:latin typeface="Cambria Math" panose="02040503050406030204" pitchFamily="18" charset="0"/>
                                              </a:rPr>
                                              <m:t>+ </m:t>
                                            </m:r>
                                            <m:f>
                                              <m:fPr>
                                                <m:ctrlPr>
                                                  <a:rPr lang="en-US" sz="1400" i="1">
                                                    <a:effectLst/>
                                                    <a:latin typeface="Cambria Math"/>
                                                  </a:rPr>
                                                </m:ctrlPr>
                                              </m:fPr>
                                              <m:num>
                                                <m:r>
                                                  <a:rPr lang="en-US" sz="1400">
                                                    <a:effectLst/>
                                                    <a:latin typeface="Cambria Math" panose="02040503050406030204" pitchFamily="18" charset="0"/>
                                                  </a:rPr>
                                                  <m:t>𝜕</m:t>
                                                </m:r>
                                                <m:r>
                                                  <a:rPr lang="en-US" sz="1400" b="0" i="1" smtClean="0">
                                                    <a:effectLst/>
                                                    <a:latin typeface="Cambria Math" panose="02040503050406030204" pitchFamily="18" charset="0"/>
                                                  </a:rPr>
                                                  <m:t>𝐸</m:t>
                                                </m:r>
                                              </m:num>
                                              <m:den>
                                                <m:r>
                                                  <a:rPr lang="en-US" sz="1400">
                                                    <a:effectLst/>
                                                    <a:latin typeface="Cambria Math" panose="02040503050406030204" pitchFamily="18" charset="0"/>
                                                  </a:rPr>
                                                  <m:t>𝜕</m:t>
                                                </m:r>
                                                <m:r>
                                                  <a:rPr lang="en-US" sz="1400">
                                                    <a:effectLst/>
                                                    <a:latin typeface="Cambria Math" panose="02040503050406030204" pitchFamily="18" charset="0"/>
                                                  </a:rPr>
                                                  <m:t>𝑡</m:t>
                                                </m:r>
                                              </m:den>
                                            </m:f>
                                          </m:e>
                                        </m:d>
                                        <m:r>
                                          <a:rPr lang="en-US" sz="1400">
                                            <a:effectLst/>
                                            <a:latin typeface="Cambria Math" panose="02040503050406030204" pitchFamily="18" charset="0"/>
                                          </a:rPr>
                                          <m:t>.</m:t>
                                        </m:r>
                                        <m:r>
                                          <a:rPr lang="en-US" sz="1400">
                                            <a:effectLst/>
                                            <a:latin typeface="Cambria Math" panose="02040503050406030204" pitchFamily="18" charset="0"/>
                                          </a:rPr>
                                          <m:t>𝑑𝑠</m:t>
                                        </m:r>
                                      </m:e>
                                    </m:nary>
                                  </m:e>
                                </m:nary>
                              </m:oMath>
                            </m:oMathPara>
                          </a14:m>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Electric current and changing electric flux produces a magnetic field.</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 val="933802987"/>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298240597"/>
                  </p:ext>
                </p:extLst>
              </p:nvPr>
            </p:nvGraphicFramePr>
            <p:xfrm>
              <a:off x="140677" y="1064744"/>
              <a:ext cx="11746523" cy="5652578"/>
            </p:xfrm>
            <a:graphic>
              <a:graphicData uri="http://schemas.openxmlformats.org/drawingml/2006/table">
                <a:tbl>
                  <a:tblPr firstRow="1" firstCol="1" bandRow="1">
                    <a:tableStyleId>{616DA210-FB5B-4158-B5E0-FEB733F419BA}</a:tableStyleId>
                  </a:tblPr>
                  <a:tblGrid>
                    <a:gridCol w="694486">
                      <a:extLst>
                        <a:ext uri="{9D8B030D-6E8A-4147-A177-3AD203B41FA5}">
                          <a16:colId xmlns:a16="http://schemas.microsoft.com/office/drawing/2014/main" xmlns:a14="http://schemas.microsoft.com/office/drawing/2010/main" xmlns="" val="2787082840"/>
                        </a:ext>
                      </a:extLst>
                    </a:gridCol>
                    <a:gridCol w="2370290">
                      <a:extLst>
                        <a:ext uri="{9D8B030D-6E8A-4147-A177-3AD203B41FA5}">
                          <a16:colId xmlns:a16="http://schemas.microsoft.com/office/drawing/2014/main" xmlns:a14="http://schemas.microsoft.com/office/drawing/2010/main" xmlns="" val="3532947802"/>
                        </a:ext>
                      </a:extLst>
                    </a:gridCol>
                    <a:gridCol w="2508607">
                      <a:extLst>
                        <a:ext uri="{9D8B030D-6E8A-4147-A177-3AD203B41FA5}">
                          <a16:colId xmlns:a16="http://schemas.microsoft.com/office/drawing/2014/main" xmlns:a14="http://schemas.microsoft.com/office/drawing/2010/main" xmlns="" val="1778488532"/>
                        </a:ext>
                      </a:extLst>
                    </a:gridCol>
                    <a:gridCol w="3189769">
                      <a:extLst>
                        <a:ext uri="{9D8B030D-6E8A-4147-A177-3AD203B41FA5}">
                          <a16:colId xmlns:a16="http://schemas.microsoft.com/office/drawing/2014/main" xmlns:a14="http://schemas.microsoft.com/office/drawing/2010/main" xmlns="" val="3702736243"/>
                        </a:ext>
                      </a:extLst>
                    </a:gridCol>
                    <a:gridCol w="2983371">
                      <a:extLst>
                        <a:ext uri="{9D8B030D-6E8A-4147-A177-3AD203B41FA5}">
                          <a16:colId xmlns:a16="http://schemas.microsoft.com/office/drawing/2014/main" xmlns:a14="http://schemas.microsoft.com/office/drawing/2010/main" xmlns="" val="2794435435"/>
                        </a:ext>
                      </a:extLst>
                    </a:gridCol>
                  </a:tblGrid>
                  <a:tr h="471048">
                    <a:tc>
                      <a:txBody>
                        <a:bodyPr/>
                        <a:lstStyle/>
                        <a:p>
                          <a:pPr marL="0" marR="0" algn="just">
                            <a:lnSpc>
                              <a:spcPct val="150000"/>
                            </a:lnSpc>
                            <a:spcBef>
                              <a:spcPts val="0"/>
                            </a:spcBef>
                            <a:spcAft>
                              <a:spcPts val="0"/>
                            </a:spcAft>
                          </a:pPr>
                          <a:r>
                            <a:rPr lang="en-IN" sz="1400" dirty="0" err="1" smtClean="0">
                              <a:solidFill>
                                <a:srgbClr val="0070C0"/>
                              </a:solidFill>
                              <a:effectLst/>
                              <a:latin typeface="Times New Roman" panose="02020603050405020304" pitchFamily="18" charset="0"/>
                              <a:cs typeface="Times New Roman" panose="02020603050405020304" pitchFamily="18" charset="0"/>
                            </a:rPr>
                            <a:t>S.No</a:t>
                          </a:r>
                          <a:r>
                            <a:rPr lang="en-IN" sz="1400" dirty="0">
                              <a:solidFill>
                                <a:srgbClr val="0070C0"/>
                              </a:solidFill>
                              <a:effectLst/>
                              <a:latin typeface="Times New Roman" panose="02020603050405020304" pitchFamily="18" charset="0"/>
                              <a:cs typeface="Times New Roman" panose="02020603050405020304" pitchFamily="18" charset="0"/>
                            </a:rPr>
                            <a:t>.</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solidFill>
                                <a:srgbClr val="0070C0"/>
                              </a:solidFill>
                              <a:effectLst/>
                              <a:latin typeface="Times New Roman" panose="02020603050405020304" pitchFamily="18" charset="0"/>
                              <a:cs typeface="Times New Roman" panose="02020603050405020304" pitchFamily="18" charset="0"/>
                            </a:rPr>
                            <a:t>Laws</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solidFill>
                                <a:srgbClr val="0070C0"/>
                              </a:solidFill>
                              <a:effectLst/>
                              <a:latin typeface="Times New Roman" panose="02020603050405020304" pitchFamily="18" charset="0"/>
                              <a:cs typeface="Times New Roman" panose="02020603050405020304" pitchFamily="18" charset="0"/>
                            </a:rPr>
                            <a:t>Differential form </a:t>
                          </a:r>
                          <a:r>
                            <a:rPr lang="en-IN" sz="1400" smtClean="0">
                              <a:solidFill>
                                <a:srgbClr val="0070C0"/>
                              </a:solidFill>
                              <a:effectLst/>
                              <a:latin typeface="Times New Roman" panose="02020603050405020304" pitchFamily="18" charset="0"/>
                              <a:cs typeface="Times New Roman" panose="02020603050405020304" pitchFamily="18" charset="0"/>
                            </a:rPr>
                            <a:t> </a:t>
                          </a:r>
                          <a:endParaRPr lang="en-US" sz="14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solidFill>
                                <a:srgbClr val="0070C0"/>
                              </a:solidFill>
                              <a:effectLst/>
                              <a:latin typeface="Times New Roman" panose="02020603050405020304" pitchFamily="18" charset="0"/>
                              <a:cs typeface="Times New Roman" panose="02020603050405020304" pitchFamily="18" charset="0"/>
                            </a:rPr>
                            <a:t>Integral form </a:t>
                          </a: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spcBef>
                              <a:spcPts val="0"/>
                            </a:spcBef>
                            <a:spcAft>
                              <a:spcPts val="0"/>
                            </a:spcAft>
                          </a:pPr>
                          <a:r>
                            <a:rPr lang="en-US" sz="1400" dirty="0">
                              <a:solidFill>
                                <a:srgbClr val="0070C0"/>
                              </a:solidFill>
                              <a:effectLst/>
                              <a:latin typeface="Times New Roman" panose="02020603050405020304" pitchFamily="18" charset="0"/>
                              <a:cs typeface="Times New Roman" panose="02020603050405020304" pitchFamily="18" charset="0"/>
                            </a:rPr>
                            <a:t>Physical </a:t>
                          </a:r>
                          <a:r>
                            <a:rPr lang="en-US" sz="1400" dirty="0" smtClean="0">
                              <a:solidFill>
                                <a:srgbClr val="0070C0"/>
                              </a:solidFill>
                              <a:effectLst/>
                              <a:latin typeface="Times New Roman" panose="02020603050405020304" pitchFamily="18" charset="0"/>
                              <a:cs typeface="Times New Roman" panose="02020603050405020304" pitchFamily="18" charset="0"/>
                            </a:rPr>
                            <a:t>Interpretation</a:t>
                          </a:r>
                        </a:p>
                        <a:p>
                          <a:pPr marL="0" marR="0" algn="just">
                            <a:spcBef>
                              <a:spcPts val="0"/>
                            </a:spcBef>
                            <a:spcAft>
                              <a:spcPts val="0"/>
                            </a:spcAft>
                          </a:pPr>
                          <a:endParaRPr lang="en-US"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a14="http://schemas.microsoft.com/office/drawing/2010/main" xmlns="" val="4283639314"/>
                      </a:ext>
                    </a:extLst>
                  </a:tr>
                  <a:tr h="1530907">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Gauss’s law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endParaRPr lang="en-US"/>
                        </a:p>
                      </a:txBody>
                      <a:tcPr marL="66432" marR="66432" marT="0" marB="0">
                        <a:blipFill rotWithShape="1">
                          <a:blip r:embed="rId2"/>
                          <a:stretch>
                            <a:fillRect l="-122384" t="-34263" r="-246472" b="-238645"/>
                          </a:stretch>
                        </a:blipFill>
                      </a:tcPr>
                    </a:tc>
                    <a:tc>
                      <a:txBody>
                        <a:bodyPr/>
                        <a:lstStyle/>
                        <a:p>
                          <a:endParaRPr lang="en-US"/>
                        </a:p>
                      </a:txBody>
                      <a:tcPr marL="66432" marR="66432" marT="0" marB="0">
                        <a:blipFill rotWithShape="1">
                          <a:blip r:embed="rId2"/>
                          <a:stretch>
                            <a:fillRect l="-174427" t="-34263" r="-93321" b="-238645"/>
                          </a:stretch>
                        </a:blipFill>
                      </a:tcPr>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Electric flux through a closed surface is proportional to the charged enclosed. It means that a charge distribution generates a steady electric field.</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a14="http://schemas.microsoft.com/office/drawing/2010/main" xmlns="" val="179254671"/>
                      </a:ext>
                    </a:extLst>
                  </a:tr>
                  <a:tr h="1766431">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Gauss’s law for magnetism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endParaRPr lang="en-US"/>
                        </a:p>
                      </a:txBody>
                      <a:tcPr marL="66432" marR="66432" marT="0" marB="0">
                        <a:blipFill rotWithShape="1">
                          <a:blip r:embed="rId2"/>
                          <a:stretch>
                            <a:fillRect l="-122384" t="-116207" r="-246472" b="-106552"/>
                          </a:stretch>
                        </a:blipFill>
                      </a:tcPr>
                    </a:tc>
                    <a:tc>
                      <a:txBody>
                        <a:bodyPr/>
                        <a:lstStyle/>
                        <a:p>
                          <a:endParaRPr lang="en-US"/>
                        </a:p>
                      </a:txBody>
                      <a:tcPr marL="66432" marR="66432" marT="0" marB="0">
                        <a:blipFill rotWithShape="1">
                          <a:blip r:embed="rId2"/>
                          <a:stretch>
                            <a:fillRect l="-174427" t="-116207" r="-93321" b="-106552"/>
                          </a:stretch>
                        </a:blipFill>
                      </a:tcPr>
                    </a:tc>
                    <a:tc>
                      <a:txBody>
                        <a:bodyPr/>
                        <a:lstStyle/>
                        <a:p>
                          <a:pPr marL="0" marR="0" algn="just">
                            <a:spcBef>
                              <a:spcPts val="0"/>
                            </a:spcBef>
                            <a:spcAft>
                              <a:spcPts val="0"/>
                            </a:spcAft>
                          </a:pPr>
                          <a:r>
                            <a:rPr lang="en-US" sz="1400">
                              <a:effectLst/>
                              <a:latin typeface="Times New Roman" panose="02020603050405020304" pitchFamily="18" charset="0"/>
                              <a:cs typeface="Times New Roman" panose="02020603050405020304" pitchFamily="18" charset="0"/>
                            </a:rPr>
                            <a:t>The total magnetic flux through a closed surface is zero. It implies that magnetic poles do not exist separately in the way as electric charges do. In other words, magnetic monopoles do not exist. </a:t>
                          </a:r>
                        </a:p>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a14="http://schemas.microsoft.com/office/drawing/2010/main" xmlns="" val="107474005"/>
                      </a:ext>
                    </a:extLst>
                  </a:tr>
                  <a:tr h="824334">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(iii)</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Faraday’s law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endParaRPr lang="en-US"/>
                        </a:p>
                      </a:txBody>
                      <a:tcPr marL="66432" marR="66432" marT="0" marB="0">
                        <a:blipFill rotWithShape="1">
                          <a:blip r:embed="rId2"/>
                          <a:stretch>
                            <a:fillRect l="-122384" t="-464444" r="-246472" b="-128889"/>
                          </a:stretch>
                        </a:blipFill>
                      </a:tcPr>
                    </a:tc>
                    <a:tc>
                      <a:txBody>
                        <a:bodyPr/>
                        <a:lstStyle/>
                        <a:p>
                          <a:endParaRPr lang="en-US"/>
                        </a:p>
                      </a:txBody>
                      <a:tcPr marL="66432" marR="66432" marT="0" marB="0">
                        <a:blipFill rotWithShape="1">
                          <a:blip r:embed="rId2"/>
                          <a:stretch>
                            <a:fillRect l="-174427" t="-464444" r="-93321" b="-128889"/>
                          </a:stretch>
                        </a:blipFill>
                      </a:tcPr>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Changing magnetic flux produces an electric field </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a14="http://schemas.microsoft.com/office/drawing/2010/main" xmlns="" val="2732628404"/>
                      </a:ext>
                    </a:extLst>
                  </a:tr>
                  <a:tr h="1059858">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(iv)</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pPr marL="0" marR="0" algn="just">
                            <a:lnSpc>
                              <a:spcPct val="150000"/>
                            </a:lnSpc>
                            <a:spcBef>
                              <a:spcPts val="0"/>
                            </a:spcBef>
                            <a:spcAft>
                              <a:spcPts val="0"/>
                            </a:spcAft>
                          </a:pPr>
                          <a:r>
                            <a:rPr lang="en-IN" sz="1400">
                              <a:effectLst/>
                              <a:latin typeface="Times New Roman" panose="02020603050405020304" pitchFamily="18" charset="0"/>
                              <a:cs typeface="Times New Roman" panose="02020603050405020304" pitchFamily="18" charset="0"/>
                            </a:rPr>
                            <a:t>Ampere’s Law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tc>
                      <a:txBody>
                        <a:bodyPr/>
                        <a:lstStyle/>
                        <a:p>
                          <a:endParaRPr lang="en-US"/>
                        </a:p>
                      </a:txBody>
                      <a:tcPr marL="66432" marR="66432" marT="0" marB="0">
                        <a:blipFill rotWithShape="1">
                          <a:blip r:embed="rId2"/>
                          <a:stretch>
                            <a:fillRect l="-122384" t="-437931" r="-246472"/>
                          </a:stretch>
                        </a:blipFill>
                      </a:tcPr>
                    </a:tc>
                    <a:tc>
                      <a:txBody>
                        <a:bodyPr/>
                        <a:lstStyle/>
                        <a:p>
                          <a:endParaRPr lang="en-US"/>
                        </a:p>
                      </a:txBody>
                      <a:tcPr marL="66432" marR="66432" marT="0" marB="0">
                        <a:blipFill rotWithShape="1">
                          <a:blip r:embed="rId2"/>
                          <a:stretch>
                            <a:fillRect l="-174427" t="-437931" r="-93321"/>
                          </a:stretch>
                        </a:blipFill>
                      </a:tcPr>
                    </a:tc>
                    <a:tc>
                      <a:txBody>
                        <a:bodyPr/>
                        <a:lstStyle/>
                        <a:p>
                          <a:pPr marL="0" marR="0" algn="just">
                            <a:spcBef>
                              <a:spcPts val="0"/>
                            </a:spcBef>
                            <a:spcAft>
                              <a:spcPts val="0"/>
                            </a:spcAft>
                          </a:pPr>
                          <a:r>
                            <a:rPr lang="en-US" sz="1400" dirty="0">
                              <a:effectLst/>
                              <a:latin typeface="Times New Roman" panose="02020603050405020304" pitchFamily="18" charset="0"/>
                              <a:cs typeface="Times New Roman" panose="02020603050405020304" pitchFamily="18" charset="0"/>
                            </a:rPr>
                            <a:t>Electric current and changing electric flux produces a magnetic field.</a:t>
                          </a:r>
                        </a:p>
                        <a:p>
                          <a:pPr marL="0" marR="0" algn="just">
                            <a:lnSpc>
                              <a:spcPct val="150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432" marR="66432" marT="0" marB="0"/>
                    </a:tc>
                    <a:extLst>
                      <a:ext uri="{0D108BD9-81ED-4DB2-BD59-A6C34878D82A}">
                        <a16:rowId xmlns:a16="http://schemas.microsoft.com/office/drawing/2014/main" xmlns:a14="http://schemas.microsoft.com/office/drawing/2010/main" xmlns="" val="933802987"/>
                      </a:ext>
                    </a:extLst>
                  </a:tr>
                </a:tbl>
              </a:graphicData>
            </a:graphic>
          </p:graphicFrame>
        </mc:Fallback>
      </mc:AlternateContent>
    </p:spTree>
    <p:extLst>
      <p:ext uri="{BB962C8B-B14F-4D97-AF65-F5344CB8AC3E}">
        <p14:creationId xmlns:p14="http://schemas.microsoft.com/office/powerpoint/2010/main" val="271803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78" y="161219"/>
            <a:ext cx="6422570" cy="48169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20098" y="5092761"/>
            <a:ext cx="8108064" cy="1015663"/>
          </a:xfrm>
          <a:prstGeom prst="rect">
            <a:avLst/>
          </a:prstGeom>
          <a:ln w="50800">
            <a:solidFill>
              <a:schemeClr val="accent2"/>
            </a:solidFill>
          </a:ln>
        </p:spPr>
        <p:txBody>
          <a:bodyPr wrap="square">
            <a:spAutoFit/>
          </a:bodyPr>
          <a:lstStyle/>
          <a:p>
            <a:pPr algn="ctr"/>
            <a:r>
              <a:rPr lang="en-US" sz="2000" dirty="0">
                <a:latin typeface="Times New Roman" panose="02020603050405020304" pitchFamily="18" charset="0"/>
                <a:cs typeface="Times New Roman" panose="02020603050405020304" pitchFamily="18" charset="0"/>
              </a:rPr>
              <a:t>Electric flux is </a:t>
            </a:r>
            <a:r>
              <a:rPr lang="en-US" sz="2000" dirty="0">
                <a:solidFill>
                  <a:srgbClr val="0070C0"/>
                </a:solidFill>
                <a:latin typeface="Times New Roman" panose="02020603050405020304" pitchFamily="18" charset="0"/>
                <a:cs typeface="Times New Roman" panose="02020603050405020304" pitchFamily="18" charset="0"/>
              </a:rPr>
              <a:t>the measure of flow of the electric field through a given area</a:t>
            </a:r>
            <a:r>
              <a:rPr lang="en-US" sz="2000" dirty="0">
                <a:latin typeface="Times New Roman" panose="02020603050405020304" pitchFamily="18" charset="0"/>
                <a:cs typeface="Times New Roman" panose="02020603050405020304" pitchFamily="18" charset="0"/>
              </a:rPr>
              <a:t>. Electric flux is proportional to the number of electric field lines going through a normally perpendicular surface. </a:t>
            </a:r>
          </a:p>
        </p:txBody>
      </p:sp>
    </p:spTree>
    <p:extLst>
      <p:ext uri="{BB962C8B-B14F-4D97-AF65-F5344CB8AC3E}">
        <p14:creationId xmlns:p14="http://schemas.microsoft.com/office/powerpoint/2010/main" val="8039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995" y="748103"/>
            <a:ext cx="7886700" cy="888180"/>
          </a:xfrm>
        </p:spPr>
        <p:txBody>
          <a:bodyPr>
            <a:normAutofit fontScale="90000"/>
          </a:bodyPr>
          <a:lstStyle/>
          <a:p>
            <a:r>
              <a:rPr lang="en-US" dirty="0">
                <a:solidFill>
                  <a:srgbClr val="0070C0"/>
                </a:solidFill>
                <a:latin typeface="Times New Roman" panose="02020603050405020304" pitchFamily="18" charset="0"/>
                <a:cs typeface="Times New Roman" panose="02020603050405020304" pitchFamily="18" charset="0"/>
              </a:rPr>
              <a:t>Gauss </a:t>
            </a:r>
            <a:r>
              <a:rPr lang="en-US" dirty="0" smtClean="0">
                <a:solidFill>
                  <a:srgbClr val="0070C0"/>
                </a:solidFill>
                <a:latin typeface="Times New Roman" panose="02020603050405020304" pitchFamily="18" charset="0"/>
                <a:cs typeface="Times New Roman" panose="02020603050405020304" pitchFamily="18" charset="0"/>
              </a:rPr>
              <a:t>Law-</a:t>
            </a:r>
            <a:br>
              <a:rPr lang="en-US" dirty="0" smtClean="0">
                <a:solidFill>
                  <a:srgbClr val="0070C0"/>
                </a:solidFill>
                <a:latin typeface="Times New Roman" panose="02020603050405020304" pitchFamily="18" charset="0"/>
                <a:cs typeface="Times New Roman" panose="02020603050405020304" pitchFamily="18" charset="0"/>
              </a:rPr>
            </a:br>
            <a:r>
              <a:rPr lang="en-US" sz="2200" dirty="0">
                <a:solidFill>
                  <a:srgbClr val="0070C0"/>
                </a:solidFill>
                <a:latin typeface="Times New Roman" panose="02020603050405020304" pitchFamily="18" charset="0"/>
                <a:cs typeface="Times New Roman" panose="02020603050405020304" pitchFamily="18" charset="0"/>
              </a:rPr>
              <a:t>It states that the electric flux through any closed surface is equal to the 1/ε</a:t>
            </a:r>
            <a:r>
              <a:rPr lang="en-US" sz="2200" baseline="-25000" dirty="0">
                <a:solidFill>
                  <a:srgbClr val="0070C0"/>
                </a:solidFill>
                <a:latin typeface="Times New Roman" panose="02020603050405020304" pitchFamily="18" charset="0"/>
                <a:cs typeface="Times New Roman" panose="02020603050405020304" pitchFamily="18" charset="0"/>
              </a:rPr>
              <a:t>0</a:t>
            </a:r>
            <a:r>
              <a:rPr lang="en-US" sz="2200" dirty="0">
                <a:solidFill>
                  <a:srgbClr val="0070C0"/>
                </a:solidFill>
                <a:latin typeface="Times New Roman" panose="02020603050405020304" pitchFamily="18" charset="0"/>
                <a:cs typeface="Times New Roman" panose="02020603050405020304" pitchFamily="18" charset="0"/>
              </a:rPr>
              <a:t> times the magnitude of the total electric charge enclosed by this surface.  </a:t>
            </a:r>
          </a:p>
        </p:txBody>
      </p:sp>
      <p:pic>
        <p:nvPicPr>
          <p:cNvPr id="4" name="Picture 3"/>
          <p:cNvPicPr>
            <a:picLocks noChangeAspect="1"/>
          </p:cNvPicPr>
          <p:nvPr/>
        </p:nvPicPr>
        <p:blipFill>
          <a:blip r:embed="rId2"/>
          <a:stretch>
            <a:fillRect/>
          </a:stretch>
        </p:blipFill>
        <p:spPr>
          <a:xfrm>
            <a:off x="2678437" y="1898061"/>
            <a:ext cx="6618985" cy="3379907"/>
          </a:xfrm>
          <a:prstGeom prst="rect">
            <a:avLst/>
          </a:prstGeom>
        </p:spPr>
      </p:pic>
      <p:sp>
        <p:nvSpPr>
          <p:cNvPr id="5" name="Rectangle 4"/>
          <p:cNvSpPr/>
          <p:nvPr/>
        </p:nvSpPr>
        <p:spPr>
          <a:xfrm>
            <a:off x="1719530" y="5277967"/>
            <a:ext cx="8740126" cy="1415772"/>
          </a:xfrm>
          <a:prstGeom prst="rect">
            <a:avLst/>
          </a:prstGeom>
        </p:spPr>
        <p:txBody>
          <a:bodyPr wrap="square">
            <a:spAutoFit/>
          </a:bodyPr>
          <a:lstStyle/>
          <a:p>
            <a:pPr algn="just">
              <a:lnSpc>
                <a:spcPct val="150000"/>
              </a:lnSpc>
              <a:spcAft>
                <a:spcPts val="600"/>
              </a:spcAft>
            </a:pPr>
            <a:r>
              <a:rPr lang="en-IN"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This also called the Maxwell’s first equation in its integral and differential form.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b="1" dirty="0">
                <a:solidFill>
                  <a:srgbClr val="222222"/>
                </a:solidFill>
                <a:latin typeface="Times New Roman" panose="02020603050405020304" pitchFamily="18" charset="0"/>
                <a:ea typeface="Times New Roman" panose="02020603050405020304" pitchFamily="18" charset="0"/>
              </a:rPr>
              <a:t>Physical significance of Maxwell’s first equation is - </a:t>
            </a:r>
            <a:r>
              <a:rPr lang="en-US" b="1" dirty="0">
                <a:solidFill>
                  <a:srgbClr val="FF0000"/>
                </a:solidFill>
                <a:latin typeface="Times New Roman" panose="02020603050405020304" pitchFamily="18" charset="0"/>
                <a:ea typeface="Calibri" panose="020F0502020204030204" pitchFamily="34" charset="0"/>
              </a:rPr>
              <a:t>Electric flux through a closed surface is proportional to the charged enclosed. It means that a charge distribution generates a steady electric field.</a:t>
            </a:r>
            <a:endParaRPr lang="en-US" dirty="0">
              <a:solidFill>
                <a:srgbClr val="FF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865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Magnetic field</a:t>
            </a:r>
            <a:r>
              <a:rPr lang="en-US" dirty="0"/>
              <a:t/>
            </a:r>
            <a:br>
              <a:rPr lang="en-US" dirty="0"/>
            </a:br>
            <a:endParaRPr lang="en-US" dirty="0"/>
          </a:p>
        </p:txBody>
      </p:sp>
      <p:sp>
        <p:nvSpPr>
          <p:cNvPr id="3" name="Content Placeholder 2"/>
          <p:cNvSpPr>
            <a:spLocks noGrp="1"/>
          </p:cNvSpPr>
          <p:nvPr>
            <p:ph idx="1"/>
          </p:nvPr>
        </p:nvSpPr>
        <p:spPr>
          <a:xfrm>
            <a:off x="1645534" y="1432107"/>
            <a:ext cx="8918295" cy="2971800"/>
          </a:xfrm>
        </p:spPr>
        <p:txBody>
          <a:bodyPr>
            <a:normAutofit/>
          </a:bodyPr>
          <a:lstStyle/>
          <a:p>
            <a:r>
              <a:rPr lang="en-IN" sz="2600" dirty="0">
                <a:latin typeface="Times New Roman" panose="02020603050405020304" pitchFamily="18" charset="0"/>
                <a:cs typeface="Times New Roman" panose="02020603050405020304" pitchFamily="18" charset="0"/>
              </a:rPr>
              <a:t>A steady current </a:t>
            </a:r>
            <a:r>
              <a:rPr lang="en-IN" sz="2600" i="1" dirty="0">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 flowing in a straight conductor produces a magnetic field around it. The region around a current carrying conductor or a permanent magnet where magnetic effects are experienced is called magnetic field. A magnetic field is schematically represented by magnetic lines of force, which are also known as field lines or lines of magnetic induction. A magnetic field is described by magnetic induction (or magnetic flux density), </a:t>
            </a:r>
            <a:r>
              <a:rPr lang="en-IN" sz="2600" i="1" dirty="0">
                <a:latin typeface="Times New Roman" panose="02020603050405020304" pitchFamily="18" charset="0"/>
                <a:cs typeface="Times New Roman" panose="02020603050405020304" pitchFamily="18" charset="0"/>
              </a:rPr>
              <a:t>B</a:t>
            </a: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374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177" y="691588"/>
            <a:ext cx="8229600" cy="468775"/>
          </a:xfrm>
        </p:spPr>
        <p:txBody>
          <a:bodyPr>
            <a:normAutofit fontScale="90000"/>
          </a:bodyPr>
          <a:lstStyle/>
          <a:p>
            <a:r>
              <a:rPr lang="en-IN" sz="3600" b="1" dirty="0">
                <a:solidFill>
                  <a:srgbClr val="0070C0"/>
                </a:solidFill>
                <a:latin typeface="Times New Roman" panose="02020603050405020304" pitchFamily="18" charset="0"/>
                <a:cs typeface="Times New Roman" panose="02020603050405020304" pitchFamily="18" charset="0"/>
              </a:rPr>
              <a:t>Magnetic flux density or magnetic induction</a:t>
            </a:r>
            <a:r>
              <a:rPr lang="en-US" dirty="0">
                <a:solidFill>
                  <a:srgbClr val="0070C0"/>
                </a:solidFill>
              </a:rPr>
              <a:t/>
            </a:r>
            <a:br>
              <a:rPr lang="en-US" dirty="0">
                <a:solidFill>
                  <a:srgbClr val="0070C0"/>
                </a:solidFill>
              </a:rPr>
            </a:b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160363"/>
                <a:ext cx="8229600" cy="4525963"/>
              </a:xfrm>
            </p:spPr>
            <p:txBody>
              <a:bodyPr>
                <a:normAutofit/>
              </a:bodyPr>
              <a:lstStyle/>
              <a:p>
                <a:r>
                  <a:rPr lang="en-IN" sz="2000" dirty="0">
                    <a:latin typeface="Times New Roman" panose="02020603050405020304" pitchFamily="18" charset="0"/>
                    <a:cs typeface="Times New Roman" panose="02020603050405020304" pitchFamily="18" charset="0"/>
                  </a:rPr>
                  <a:t>The magnetic induction or flux density is defined as the magnetic flux passing normally through a unit area of cross-section at that point. It is denoted by the symbol B and is expressed in </a:t>
                </a:r>
                <a:r>
                  <a:rPr lang="en-IN" sz="2000" dirty="0" err="1">
                    <a:latin typeface="Times New Roman" panose="02020603050405020304" pitchFamily="18" charset="0"/>
                    <a:cs typeface="Times New Roman" panose="02020603050405020304" pitchFamily="18" charset="0"/>
                  </a:rPr>
                  <a:t>Wb</a:t>
                </a:r>
                <a:r>
                  <a:rPr lang="en-IN" sz="2000" dirty="0">
                    <a:latin typeface="Times New Roman" panose="02020603050405020304" pitchFamily="18" charset="0"/>
                    <a:cs typeface="Times New Roman" panose="02020603050405020304" pitchFamily="18" charset="0"/>
                  </a:rPr>
                  <a:t>/m</a:t>
                </a:r>
                <a:r>
                  <a:rPr lang="en-IN" sz="2000" baseline="30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B = </a:t>
                </a:r>
                <a14:m>
                  <m:oMath xmlns:m="http://schemas.openxmlformats.org/officeDocument/2006/math">
                    <m:f>
                      <m:fPr>
                        <m:ctrlPr>
                          <a:rPr lang="en-US" sz="2000" i="1">
                            <a:latin typeface="Cambria Math"/>
                          </a:rPr>
                        </m:ctrlPr>
                      </m:fPr>
                      <m:num>
                        <m:r>
                          <a:rPr lang="en-IN" sz="2000" i="1">
                            <a:latin typeface="Cambria Math" panose="02040503050406030204" pitchFamily="18" charset="0"/>
                          </a:rPr>
                          <m:t>𝑀𝑎𝑔𝑛𝑒𝑡𝑖𝑐</m:t>
                        </m:r>
                        <m:r>
                          <a:rPr lang="en-IN" sz="2000" i="1">
                            <a:latin typeface="Cambria Math" panose="02040503050406030204" pitchFamily="18" charset="0"/>
                          </a:rPr>
                          <m:t> </m:t>
                        </m:r>
                        <m:r>
                          <a:rPr lang="en-IN" sz="2000" i="1">
                            <a:latin typeface="Cambria Math" panose="02040503050406030204" pitchFamily="18" charset="0"/>
                          </a:rPr>
                          <m:t>𝑓𝑙𝑢𝑥</m:t>
                        </m:r>
                      </m:num>
                      <m:den>
                        <m:r>
                          <a:rPr lang="en-IN" sz="2000" i="1">
                            <a:latin typeface="Cambria Math" panose="02040503050406030204" pitchFamily="18" charset="0"/>
                          </a:rPr>
                          <m:t>𝐴𝑟𝑒𝑎</m:t>
                        </m:r>
                      </m:den>
                    </m:f>
                  </m:oMath>
                </a14:m>
                <a:r>
                  <a:rPr lang="en-IN" sz="20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a:rPr>
                        </m:ctrlPr>
                      </m:fPr>
                      <m:num>
                        <m:r>
                          <a:rPr lang="en-IN" sz="2000" i="1">
                            <a:latin typeface="Cambria Math" panose="02040503050406030204" pitchFamily="18" charset="0"/>
                          </a:rPr>
                          <m:t>𝜑</m:t>
                        </m:r>
                      </m:num>
                      <m:den>
                        <m:r>
                          <a:rPr lang="en-IN" sz="2000" i="1">
                            <a:latin typeface="Cambria Math" panose="02040503050406030204" pitchFamily="18" charset="0"/>
                          </a:rPr>
                          <m:t>𝐴</m:t>
                        </m:r>
                      </m:den>
                    </m:f>
                  </m:oMath>
                </a14:m>
                <a:endParaRPr lang="en-US" sz="2000"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a:p>
                <a:pPr marL="0" indent="0">
                  <a:buNone/>
                </a:pPr>
                <a:r>
                  <a:rPr lang="en-IN" sz="2000" i="1" dirty="0">
                    <a:latin typeface="Times New Roman" panose="02020603050405020304" pitchFamily="18" charset="0"/>
                    <a:cs typeface="Times New Roman" panose="02020603050405020304" pitchFamily="18" charset="0"/>
                  </a:rPr>
                  <a:t>(Magnetic flux is defined as the total number of lines of force emanating from the north pole.) </a:t>
                </a:r>
                <a:endParaRPr lang="en-US" sz="2000"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160363"/>
                <a:ext cx="8229600" cy="4525963"/>
              </a:xfrm>
              <a:blipFill>
                <a:blip r:embed="rId2"/>
                <a:stretch>
                  <a:fillRect l="-741" t="-1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972046" y="5558688"/>
                <a:ext cx="7112643" cy="719556"/>
              </a:xfrm>
              <a:prstGeom prst="rect">
                <a:avLst/>
              </a:prstGeom>
            </p:spPr>
            <p:txBody>
              <a:bodyPr wrap="square">
                <a:spAutoFit/>
              </a:bodyPr>
              <a:lstStyle/>
              <a:p>
                <a:pPr>
                  <a:lnSpc>
                    <a:spcPct val="150000"/>
                  </a:lnSpc>
                  <a:spcAft>
                    <a:spcPts val="800"/>
                  </a:spcAft>
                </a:pPr>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ϕ = </a:t>
                </a:r>
                <a14:m>
                  <m:oMath xmlns:m="http://schemas.openxmlformats.org/officeDocument/2006/math">
                    <m:nary>
                      <m:naryPr>
                        <m:limLoc m:val="subSup"/>
                        <m:ctrlPr>
                          <a:rPr lang="en-US" sz="2000" i="1">
                            <a:solidFill>
                              <a:srgbClr val="222222"/>
                            </a:solidFill>
                            <a:latin typeface="Cambria Math"/>
                            <a:ea typeface="Times New Roman" panose="02020603050405020304" pitchFamily="18" charset="0"/>
                            <a:cs typeface="Times New Roman" panose="02020603050405020304" pitchFamily="18" charset="0"/>
                          </a:rPr>
                        </m:ctrlPr>
                      </m:naryPr>
                      <m:sub>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m:t>
                        </m:r>
                      </m:sub>
                      <m:sup>
                        <m:r>
                          <a:rPr lang="en-IN" sz="2000" i="1">
                            <a:solidFill>
                              <a:srgbClr val="FFFFFF"/>
                            </a:solidFill>
                            <a:latin typeface="Cambria Math" panose="02040503050406030204" pitchFamily="18" charset="0"/>
                            <a:ea typeface="Times New Roman" panose="02020603050405020304" pitchFamily="18" charset="0"/>
                            <a:cs typeface="Times New Roman" panose="02020603050405020304" pitchFamily="18" charset="0"/>
                          </a:rPr>
                          <m:t>0</m:t>
                        </m:r>
                      </m:sup>
                      <m:e>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oMath>
                </a14:m>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where ds is the elemental surface</a:t>
                </a:r>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972046" y="5558688"/>
                <a:ext cx="7112643" cy="719556"/>
              </a:xfrm>
              <a:prstGeom prst="rect">
                <a:avLst/>
              </a:prstGeom>
              <a:blipFill>
                <a:blip r:embed="rId3"/>
                <a:stretch>
                  <a:fillRect l="-943" b="-847"/>
                </a:stretch>
              </a:blipFill>
            </p:spPr>
            <p:txBody>
              <a:bodyPr/>
              <a:lstStyle/>
              <a:p>
                <a:r>
                  <a:rPr lang="en-US">
                    <a:noFill/>
                  </a:rPr>
                  <a:t> </a:t>
                </a:r>
              </a:p>
            </p:txBody>
          </p:sp>
        </mc:Fallback>
      </mc:AlternateContent>
      <p:sp>
        <p:nvSpPr>
          <p:cNvPr id="5" name="Rectangle 4"/>
          <p:cNvSpPr/>
          <p:nvPr/>
        </p:nvSpPr>
        <p:spPr>
          <a:xfrm>
            <a:off x="1888602" y="4339898"/>
            <a:ext cx="8686800" cy="1015663"/>
          </a:xfrm>
          <a:prstGeom prst="rect">
            <a:avLst/>
          </a:prstGeom>
        </p:spPr>
        <p:txBody>
          <a:bodyPr wrap="square">
            <a:spAutoFit/>
          </a:bodyPr>
          <a:lstStyle/>
          <a:p>
            <a:pPr>
              <a:lnSpc>
                <a:spcPct val="150000"/>
              </a:lnSpc>
              <a:spcAft>
                <a:spcPts val="800"/>
              </a:spcAft>
            </a:pPr>
            <a:r>
              <a:rPr lang="en-IN" sz="2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magnetic flux through any surface may also be given by the surface integral of the normal component of </a:t>
            </a:r>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Thus,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1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296" y="745188"/>
            <a:ext cx="3423092" cy="2635042"/>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478215" y="3255822"/>
            <a:ext cx="1113339" cy="36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rPr>
              <a:t>Fig.1. </a:t>
            </a:r>
            <a:endParaRPr lang="en-US" altLang="en-US" sz="1600" b="1" dirty="0">
              <a:latin typeface="Arial" panose="020B0604020202020204" pitchFamily="34" charset="0"/>
            </a:endParaRPr>
          </a:p>
        </p:txBody>
      </p:sp>
      <p:sp>
        <p:nvSpPr>
          <p:cNvPr id="9" name="Rectangle 8"/>
          <p:cNvSpPr>
            <a:spLocks noChangeArrowheads="1"/>
          </p:cNvSpPr>
          <p:nvPr/>
        </p:nvSpPr>
        <p:spPr bwMode="auto">
          <a:xfrm>
            <a:off x="1965766" y="291959"/>
            <a:ext cx="25955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b="1" u="sng" dirty="0" err="1">
                <a:solidFill>
                  <a:srgbClr val="222222"/>
                </a:solidFill>
                <a:latin typeface="Arial" panose="020B0604020202020204" pitchFamily="34" charset="0"/>
                <a:ea typeface="Times New Roman" panose="02020603050405020304" pitchFamily="18" charset="0"/>
              </a:rPr>
              <a:t>Biot</a:t>
            </a:r>
            <a:r>
              <a:rPr lang="en-US" altLang="en-US" sz="2400" b="1" u="sng" dirty="0">
                <a:solidFill>
                  <a:srgbClr val="222222"/>
                </a:solidFill>
                <a:latin typeface="Arial" panose="020B0604020202020204" pitchFamily="34" charset="0"/>
                <a:ea typeface="Times New Roman" panose="02020603050405020304" pitchFamily="18" charset="0"/>
              </a:rPr>
              <a:t>- Savart Law</a:t>
            </a:r>
            <a:endParaRPr lang="en-US" altLang="en-US" sz="2400" dirty="0">
              <a:latin typeface="Arial" panose="020B0604020202020204" pitchFamily="34" charset="0"/>
            </a:endParaRPr>
          </a:p>
        </p:txBody>
      </p:sp>
      <p:sp>
        <p:nvSpPr>
          <p:cNvPr id="10" name="Rectangle 9"/>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1"/>
          <p:cNvSpPr>
            <a:spLocks noChangeArrowheads="1"/>
          </p:cNvSpPr>
          <p:nvPr/>
        </p:nvSpPr>
        <p:spPr bwMode="auto">
          <a:xfrm>
            <a:off x="1676400" y="256435"/>
            <a:ext cx="8366567"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200" b="1" u="sng" dirty="0">
              <a:solidFill>
                <a:srgbClr val="222222"/>
              </a:solidFill>
              <a:ea typeface="Times New Roman" panose="02020603050405020304" pitchFamily="18" charset="0"/>
            </a:endParaRPr>
          </a:p>
          <a:p>
            <a:pPr eaLnBrk="0" fontAlgn="base" hangingPunct="0">
              <a:spcBef>
                <a:spcPct val="0"/>
              </a:spcBef>
              <a:spcAft>
                <a:spcPct val="0"/>
              </a:spcAft>
            </a:pPr>
            <a:r>
              <a:rPr lang="en-US" altLang="en-US" sz="700" dirty="0">
                <a:latin typeface="Arial" panose="020B0604020202020204" pitchFamily="34" charset="0"/>
              </a:rPr>
              <a:t> </a:t>
            </a:r>
            <a:endParaRPr lang="en-US" altLang="en-US" dirty="0">
              <a:latin typeface="Arial" panose="020B0604020202020204" pitchFamily="34" charset="0"/>
            </a:endParaRPr>
          </a:p>
        </p:txBody>
      </p:sp>
      <p:sp>
        <p:nvSpPr>
          <p:cNvPr id="12" name="Rectangle 11"/>
          <p:cNvSpPr/>
          <p:nvPr/>
        </p:nvSpPr>
        <p:spPr>
          <a:xfrm>
            <a:off x="977557" y="1047046"/>
            <a:ext cx="5183530" cy="2031325"/>
          </a:xfrm>
          <a:prstGeom prst="rect">
            <a:avLst/>
          </a:prstGeom>
        </p:spPr>
        <p:txBody>
          <a:bodyPr wrap="square">
            <a:spAutoFit/>
          </a:bodyPr>
          <a:lstStyle/>
          <a:p>
            <a:r>
              <a:rPr lang="en-US" dirty="0"/>
              <a:t>Let us consider some conductor of arbitrary shape carrying static current I. Let small element AB of length dl produce magnetic field dB at point P. Let r be the distance of P from the current element I dl and θ be the angle between dl and r. According to </a:t>
            </a:r>
            <a:r>
              <a:rPr lang="en-US" dirty="0" err="1"/>
              <a:t>Biot</a:t>
            </a:r>
            <a:r>
              <a:rPr lang="en-US" dirty="0"/>
              <a:t>-Savart law, the magnitude of magnetic field at point P will be given as </a:t>
            </a:r>
          </a:p>
        </p:txBody>
      </p:sp>
      <mc:AlternateContent xmlns:mc="http://schemas.openxmlformats.org/markup-compatibility/2006" xmlns:a14="http://schemas.microsoft.com/office/drawing/2010/main">
        <mc:Choice Requires="a14">
          <p:sp>
            <p:nvSpPr>
              <p:cNvPr id="13" name="Rectangle 12"/>
              <p:cNvSpPr/>
              <p:nvPr/>
            </p:nvSpPr>
            <p:spPr>
              <a:xfrm>
                <a:off x="977557" y="3147066"/>
                <a:ext cx="4572000" cy="4899033"/>
              </a:xfrm>
              <a:prstGeom prst="rect">
                <a:avLst/>
              </a:prstGeom>
            </p:spPr>
            <p:txBody>
              <a:bodyPr>
                <a:spAutoFit/>
              </a:bodyPr>
              <a:lstStyle/>
              <a:p>
                <a:pPr>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𝑑𝑙</m:t>
                    </m:r>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𝑆𝑖𝑛</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US" i="1">
                                <a:solidFill>
                                  <a:srgbClr val="222222"/>
                                </a:solidFill>
                                <a:latin typeface="Cambria Math"/>
                                <a:ea typeface="Times New Roman" panose="02020603050405020304" pitchFamily="18" charset="0"/>
                                <a:cs typeface="Times New Roman" panose="02020603050405020304" pitchFamily="18" charset="0"/>
                              </a:rPr>
                            </m:ctrlPr>
                          </m:sSupPr>
                          <m:e>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𝑟</m:t>
                            </m:r>
                          </m:e>
                          <m:sup>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(4)</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𝐼𝑑𝑙</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𝑆𝑖𝑛</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𝜃</m:t>
                        </m:r>
                      </m:num>
                      <m:den>
                        <m:sSup>
                          <m:sSupPr>
                            <m:ctrlPr>
                              <a:rPr lang="en-US" i="1">
                                <a:solidFill>
                                  <a:srgbClr val="222222"/>
                                </a:solidFill>
                                <a:latin typeface="Cambria Math"/>
                                <a:ea typeface="Times New Roman" panose="02020603050405020304" pitchFamily="18" charset="0"/>
                                <a:cs typeface="Times New Roman" panose="02020603050405020304" pitchFamily="18" charset="0"/>
                              </a:rPr>
                            </m:ctrlPr>
                          </m:sSupPr>
                          <m:e>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𝑟</m:t>
                            </m:r>
                          </m:e>
                          <m:sup>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𝐵</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𝑘</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solidFill>
                              <a:srgbClr val="222222"/>
                            </a:solidFill>
                            <a:latin typeface="Cambria Math"/>
                            <a:ea typeface="Times New Roman" panose="02020603050405020304" pitchFamily="18" charset="0"/>
                            <a:cs typeface="Times New Roman" panose="02020603050405020304" pitchFamily="18" charset="0"/>
                          </a:rPr>
                        </m:ctrlPr>
                      </m:fPr>
                      <m:num>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𝐼𝑑𝑙</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𝑆𝑖𝑛</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𝜃</m:t>
                        </m:r>
                      </m:num>
                      <m:den>
                        <m:sSup>
                          <m:sSupPr>
                            <m:ctrlPr>
                              <a:rPr lang="en-US" i="1">
                                <a:solidFill>
                                  <a:srgbClr val="222222"/>
                                </a:solidFill>
                                <a:latin typeface="Cambria Math"/>
                                <a:ea typeface="Times New Roman" panose="02020603050405020304" pitchFamily="18" charset="0"/>
                                <a:cs typeface="Times New Roman" panose="02020603050405020304" pitchFamily="18" charset="0"/>
                              </a:rPr>
                            </m:ctrlPr>
                          </m:sSupPr>
                          <m:e>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𝑟</m:t>
                            </m:r>
                          </m:e>
                          <m:sup>
                            <m:r>
                              <a:rPr lang="en-IN"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(6)</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977557" y="3147066"/>
                <a:ext cx="4572000" cy="4899033"/>
              </a:xfrm>
              <a:prstGeom prst="rect">
                <a:avLst/>
              </a:prstGeom>
              <a:blipFill>
                <a:blip r:embed="rId3"/>
                <a:stretch>
                  <a:fillRect r="-12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526880" y="4024843"/>
                <a:ext cx="5327663" cy="1866473"/>
              </a:xfrm>
              <a:prstGeom prst="rect">
                <a:avLst/>
              </a:prstGeom>
            </p:spPr>
            <p:txBody>
              <a:bodyPr wrap="square">
                <a:spAutoFit/>
              </a:bodyPr>
              <a:lstStyle/>
              <a:p>
                <a:pPr algn="just">
                  <a:lnSpc>
                    <a:spcPct val="150000"/>
                  </a:lnSpc>
                  <a:spcAft>
                    <a:spcPts val="800"/>
                  </a:spcAft>
                </a:pPr>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k = </a:t>
                </a:r>
                <a14:m>
                  <m:oMath xmlns:m="http://schemas.openxmlformats.org/officeDocument/2006/math">
                    <m:f>
                      <m:fPr>
                        <m:ctrlPr>
                          <a:rPr lang="en-US" sz="2000" i="1">
                            <a:solidFill>
                              <a:srgbClr val="222222"/>
                            </a:solidFill>
                            <a:latin typeface="Cambria Math"/>
                            <a:ea typeface="Times New Roman" panose="02020603050405020304" pitchFamily="18" charset="0"/>
                            <a:cs typeface="Times New Roman" panose="02020603050405020304" pitchFamily="18" charset="0"/>
                          </a:rPr>
                        </m:ctrlPr>
                      </m:fPr>
                      <m:num>
                        <m:sSub>
                          <m:sSubPr>
                            <m:ctrlPr>
                              <a:rPr lang="en-US" sz="2000" i="1">
                                <a:solidFill>
                                  <a:srgbClr val="222222"/>
                                </a:solidFill>
                                <a:latin typeface="Cambria Math"/>
                                <a:ea typeface="Times New Roman" panose="02020603050405020304" pitchFamily="18" charset="0"/>
                                <a:cs typeface="Times New Roman" panose="02020603050405020304" pitchFamily="18" charset="0"/>
                              </a:rPr>
                            </m:ctrlPr>
                          </m:sSubPr>
                          <m:e>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4</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𝜋</m:t>
                        </m:r>
                      </m:den>
                    </m:f>
                  </m:oMath>
                </a14:m>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where </a:t>
                </a:r>
                <a:r>
                  <a:rPr lang="en-IN"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µ</a:t>
                </a:r>
                <a:r>
                  <a:rPr lang="en-IN" i="1"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baseline="-25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4</a:t>
                </a:r>
                <a:r>
                  <a:rPr lang="en-IN" dirty="0">
                    <a:solidFill>
                      <a:srgbClr val="222222"/>
                    </a:solidFill>
                    <a:latin typeface="Century Schoolbook" panose="02040604050505020304" pitchFamily="18" charset="0"/>
                    <a:ea typeface="Times New Roman" panose="02020603050405020304" pitchFamily="18" charset="0"/>
                    <a:cs typeface="Times New Roman" panose="02020603050405020304" pitchFamily="18" charset="0"/>
                    <a:sym typeface="Century Schoolbook" panose="02040604050505020304" pitchFamily="18" charset="0"/>
                  </a:rPr>
                  <a:t></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 10</a:t>
                </a:r>
                <a:r>
                  <a:rPr lang="en-IN" baseline="30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-7</a:t>
                </a:r>
                <a:r>
                  <a:rPr lang="en-IN"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Tm/A		(7)</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dB = </a:t>
                </a:r>
                <a14:m>
                  <m:oMath xmlns:m="http://schemas.openxmlformats.org/officeDocument/2006/math">
                    <m:f>
                      <m:fPr>
                        <m:ctrlPr>
                          <a:rPr lang="en-US" sz="2000" i="1">
                            <a:solidFill>
                              <a:srgbClr val="222222"/>
                            </a:solidFill>
                            <a:latin typeface="Cambria Math"/>
                            <a:ea typeface="Times New Roman" panose="02020603050405020304" pitchFamily="18" charset="0"/>
                            <a:cs typeface="Times New Roman" panose="02020603050405020304" pitchFamily="18" charset="0"/>
                          </a:rPr>
                        </m:ctrlPr>
                      </m:fPr>
                      <m:num>
                        <m:sSub>
                          <m:sSubPr>
                            <m:ctrlPr>
                              <a:rPr lang="en-US" sz="2000" i="1">
                                <a:solidFill>
                                  <a:srgbClr val="222222"/>
                                </a:solidFill>
                                <a:latin typeface="Cambria Math"/>
                                <a:ea typeface="Times New Roman" panose="02020603050405020304" pitchFamily="18" charset="0"/>
                                <a:cs typeface="Times New Roman" panose="02020603050405020304" pitchFamily="18" charset="0"/>
                              </a:rPr>
                            </m:ctrlPr>
                          </m:sSubPr>
                          <m:e>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num>
                      <m:den>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4</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𝜋</m:t>
                        </m:r>
                      </m:den>
                    </m:f>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rgbClr val="222222"/>
                            </a:solidFill>
                            <a:latin typeface="Cambria Math"/>
                            <a:ea typeface="Times New Roman" panose="02020603050405020304" pitchFamily="18" charset="0"/>
                            <a:cs typeface="Times New Roman" panose="02020603050405020304" pitchFamily="18" charset="0"/>
                          </a:rPr>
                        </m:ctrlPr>
                      </m:fPr>
                      <m:num>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𝐼𝑑𝑙</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𝑆𝑖𝑛</m:t>
                        </m:r>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𝜃</m:t>
                        </m:r>
                      </m:num>
                      <m:den>
                        <m:sSup>
                          <m:sSupPr>
                            <m:ctrlPr>
                              <a:rPr lang="en-US" sz="2000" i="1">
                                <a:solidFill>
                                  <a:srgbClr val="222222"/>
                                </a:solidFill>
                                <a:latin typeface="Cambria Math"/>
                                <a:ea typeface="Times New Roman" panose="02020603050405020304" pitchFamily="18" charset="0"/>
                                <a:cs typeface="Times New Roman" panose="02020603050405020304" pitchFamily="18" charset="0"/>
                              </a:rPr>
                            </m:ctrlPr>
                          </m:sSupPr>
                          <m:e>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𝑟</m:t>
                            </m:r>
                          </m:e>
                          <m:sup>
                            <m:r>
                              <a:rPr lang="en-IN" sz="20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IN" sz="20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222222"/>
                    </a:solidFill>
                    <a:latin typeface="Times New Roman" panose="02020603050405020304" pitchFamily="18" charset="0"/>
                    <a:ea typeface="Times New Roman" panose="02020603050405020304" pitchFamily="18" charset="0"/>
                  </a:rPr>
                  <a:t>The </a:t>
                </a:r>
                <a:r>
                  <a:rPr lang="en-IN" dirty="0" err="1">
                    <a:solidFill>
                      <a:srgbClr val="222222"/>
                    </a:solidFill>
                    <a:latin typeface="Times New Roman" panose="02020603050405020304" pitchFamily="18" charset="0"/>
                    <a:ea typeface="Times New Roman" panose="02020603050405020304" pitchFamily="18" charset="0"/>
                  </a:rPr>
                  <a:t>biot</a:t>
                </a:r>
                <a:r>
                  <a:rPr lang="en-IN" dirty="0">
                    <a:solidFill>
                      <a:srgbClr val="222222"/>
                    </a:solidFill>
                    <a:latin typeface="Times New Roman" panose="02020603050405020304" pitchFamily="18" charset="0"/>
                    <a:ea typeface="Times New Roman" panose="02020603050405020304" pitchFamily="18" charset="0"/>
                  </a:rPr>
                  <a:t> savart law holds only for steady current. </a:t>
                </a:r>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526880" y="4024843"/>
                <a:ext cx="5327663" cy="1866473"/>
              </a:xfrm>
              <a:prstGeom prst="rect">
                <a:avLst/>
              </a:prstGeom>
              <a:blipFill>
                <a:blip r:embed="rId4"/>
                <a:stretch>
                  <a:fillRect l="-1259" b="-4248"/>
                </a:stretch>
              </a:blipFill>
            </p:spPr>
            <p:txBody>
              <a:bodyPr/>
              <a:lstStyle/>
              <a:p>
                <a:r>
                  <a:rPr lang="en-US">
                    <a:noFill/>
                  </a:rPr>
                  <a:t> </a:t>
                </a:r>
              </a:p>
            </p:txBody>
          </p:sp>
        </mc:Fallback>
      </mc:AlternateContent>
    </p:spTree>
    <p:extLst>
      <p:ext uri="{BB962C8B-B14F-4D97-AF65-F5344CB8AC3E}">
        <p14:creationId xmlns:p14="http://schemas.microsoft.com/office/powerpoint/2010/main" val="375764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9407"/>
            <a:ext cx="8229600" cy="1143000"/>
          </a:xfrm>
        </p:spPr>
        <p:txBody>
          <a:bodyPr>
            <a:normAutofit/>
          </a:bodyPr>
          <a:lstStyle/>
          <a:p>
            <a:r>
              <a:rPr lang="en-IN" sz="3100" b="1" u="sng" dirty="0">
                <a:solidFill>
                  <a:srgbClr val="0070C0"/>
                </a:solidFill>
                <a:latin typeface="Times New Roman" panose="02020603050405020304" pitchFamily="18" charset="0"/>
                <a:cs typeface="Times New Roman" panose="02020603050405020304" pitchFamily="18" charset="0"/>
              </a:rPr>
              <a:t>Ampere’s Law </a:t>
            </a:r>
            <a:r>
              <a:rPr lang="en-US" dirty="0"/>
              <a:t/>
            </a:r>
            <a:br>
              <a:rPr lang="en-US" dirty="0"/>
            </a:br>
            <a:endParaRPr lang="en-US" dirty="0"/>
          </a:p>
        </p:txBody>
      </p:sp>
      <p:sp>
        <p:nvSpPr>
          <p:cNvPr id="3" name="Content Placeholder 2"/>
          <p:cNvSpPr>
            <a:spLocks noGrp="1"/>
          </p:cNvSpPr>
          <p:nvPr>
            <p:ph idx="1"/>
          </p:nvPr>
        </p:nvSpPr>
        <p:spPr>
          <a:xfrm>
            <a:off x="1830729" y="776951"/>
            <a:ext cx="8380071" cy="4525963"/>
          </a:xfrm>
        </p:spPr>
        <p:txBody>
          <a:bodyPr>
            <a:normAutofit/>
          </a:bodyPr>
          <a:lstStyle/>
          <a:p>
            <a:r>
              <a:rPr lang="en-US" sz="1800" dirty="0">
                <a:latin typeface="Times New Roman" panose="02020603050405020304" pitchFamily="18" charset="0"/>
                <a:cs typeface="Times New Roman" panose="02020603050405020304" pitchFamily="18" charset="0"/>
              </a:rPr>
              <a:t>Ampere’s law states that the line integral of the tangential component of the magnetic field over any closed path is equal to the amount of the current enclosed by the loop. </a:t>
            </a:r>
          </a:p>
        </p:txBody>
      </p:sp>
      <mc:AlternateContent xmlns:mc="http://schemas.openxmlformats.org/markup-compatibility/2006" xmlns:a14="http://schemas.microsoft.com/office/drawing/2010/main">
        <mc:Choice Requires="a14">
          <p:sp>
            <p:nvSpPr>
              <p:cNvPr id="4" name="Rectangle 3"/>
              <p:cNvSpPr/>
              <p:nvPr/>
            </p:nvSpPr>
            <p:spPr>
              <a:xfrm>
                <a:off x="4694056" y="1409657"/>
                <a:ext cx="1841781" cy="658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b="1" i="1">
                              <a:latin typeface="Cambria Math"/>
                            </a:rPr>
                          </m:ctrlPr>
                        </m:naryPr>
                        <m:sub/>
                        <m:sup/>
                        <m:e>
                          <m:r>
                            <a:rPr lang="en-US" b="1" i="1">
                              <a:latin typeface="Cambria Math" panose="02040503050406030204" pitchFamily="18" charset="0"/>
                            </a:rPr>
                            <m:t>𝑩</m:t>
                          </m:r>
                          <m:r>
                            <a:rPr lang="en-US">
                              <a:latin typeface="Cambria Math" panose="02040503050406030204" pitchFamily="18" charset="0"/>
                            </a:rPr>
                            <m:t>.</m:t>
                          </m:r>
                          <m:r>
                            <a:rPr lang="en-US" i="1">
                              <a:latin typeface="Cambria Math" panose="02040503050406030204" pitchFamily="18" charset="0"/>
                            </a:rPr>
                            <m:t>𝑑𝑙</m:t>
                          </m:r>
                          <m:r>
                            <a:rPr lang="en-US">
                              <a:latin typeface="Cambria Math" panose="02040503050406030204" pitchFamily="18" charset="0"/>
                            </a:rPr>
                            <m:t>= </m:t>
                          </m:r>
                          <m:sSub>
                            <m:sSubPr>
                              <m:ctrlPr>
                                <a:rPr lang="en-US" i="1">
                                  <a:latin typeface="Cambria Math"/>
                                </a:rPr>
                              </m:ctrlPr>
                            </m:sSubPr>
                            <m:e>
                              <m:r>
                                <a:rPr lang="en-US" i="1">
                                  <a:latin typeface="Cambria Math" panose="02040503050406030204" pitchFamily="18" charset="0"/>
                                </a:rPr>
                                <m:t>𝜇</m:t>
                              </m:r>
                            </m:e>
                            <m:sub>
                              <m:r>
                                <a:rPr lang="en-US" i="1">
                                  <a:latin typeface="Cambria Math" panose="02040503050406030204" pitchFamily="18" charset="0"/>
                                </a:rPr>
                                <m:t>𝑜</m:t>
                              </m:r>
                            </m:sub>
                          </m:sSub>
                          <m:r>
                            <a:rPr lang="en-US" i="1">
                              <a:latin typeface="Cambria Math" panose="02040503050406030204" pitchFamily="18" charset="0"/>
                            </a:rPr>
                            <m:t>𝐼</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694056" y="1409657"/>
                <a:ext cx="1841781" cy="658770"/>
              </a:xfrm>
              <a:prstGeom prst="rect">
                <a:avLst/>
              </a:prstGeom>
              <a:blipFill>
                <a:blip r:embed="rId2"/>
                <a:stretch>
                  <a:fillRect/>
                </a:stretch>
              </a:blipFill>
            </p:spPr>
            <p:txBody>
              <a:bodyPr/>
              <a:lstStyle/>
              <a:p>
                <a:r>
                  <a:rPr lang="en-US">
                    <a:noFill/>
                  </a:rPr>
                  <a:t> </a:t>
                </a:r>
              </a:p>
            </p:txBody>
          </p:sp>
        </mc:Fallback>
      </mc:AlternateContent>
      <p:sp>
        <p:nvSpPr>
          <p:cNvPr id="5" name="Rectangle 4"/>
          <p:cNvSpPr/>
          <p:nvPr/>
        </p:nvSpPr>
        <p:spPr>
          <a:xfrm>
            <a:off x="2149032" y="2147540"/>
            <a:ext cx="8322198" cy="646331"/>
          </a:xfrm>
          <a:prstGeom prst="rect">
            <a:avLst/>
          </a:prstGeom>
        </p:spPr>
        <p:txBody>
          <a:bodyPr wrap="square">
            <a:spAutoFit/>
          </a:bodyPr>
          <a:lstStyle/>
          <a:p>
            <a:r>
              <a:rPr lang="en-IN" dirty="0">
                <a:solidFill>
                  <a:srgbClr val="222222"/>
                </a:solidFill>
                <a:latin typeface="Times New Roman" panose="02020603050405020304" pitchFamily="18" charset="0"/>
                <a:ea typeface="Times New Roman" panose="02020603050405020304" pitchFamily="18" charset="0"/>
              </a:rPr>
              <a:t>Both Ampere’s law and the </a:t>
            </a:r>
            <a:r>
              <a:rPr lang="en-IN" dirty="0" err="1">
                <a:solidFill>
                  <a:srgbClr val="222222"/>
                </a:solidFill>
                <a:latin typeface="Times New Roman" panose="02020603050405020304" pitchFamily="18" charset="0"/>
                <a:ea typeface="Times New Roman" panose="02020603050405020304" pitchFamily="18" charset="0"/>
              </a:rPr>
              <a:t>Biot</a:t>
            </a:r>
            <a:r>
              <a:rPr lang="en-IN" dirty="0">
                <a:solidFill>
                  <a:srgbClr val="222222"/>
                </a:solidFill>
                <a:latin typeface="Times New Roman" panose="02020603050405020304" pitchFamily="18" charset="0"/>
                <a:ea typeface="Times New Roman" panose="02020603050405020304" pitchFamily="18" charset="0"/>
              </a:rPr>
              <a:t>- Savart law are relations between a current distribution and the magnetic field that it generates. </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7373014" y="3606564"/>
            <a:ext cx="2099900" cy="224180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2149032" y="2692997"/>
                <a:ext cx="6585996" cy="3936527"/>
              </a:xfrm>
              <a:prstGeom prst="rect">
                <a:avLst/>
              </a:prstGeom>
            </p:spPr>
            <p:txBody>
              <a:bodyPr wrap="square">
                <a:spAutoFit/>
              </a:bodyPr>
              <a:lstStyle/>
              <a:p>
                <a:pPr algn="just">
                  <a:lnSpc>
                    <a:spcPct val="150000"/>
                  </a:lnSpc>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total current flowing through the surface area S is given by,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 = </a:t>
                </a:r>
                <a14:m>
                  <m:oMath xmlns:m="http://schemas.openxmlformats.org/officeDocument/2006/math">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oMath>
                </a14:m>
                <a:r>
                  <a:rPr lang="en-IN" sz="1600"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Multiplying above equation by </a:t>
                </a:r>
                <a14:m>
                  <m:oMath xmlns:m="http://schemas.openxmlformats.org/officeDocument/2006/math">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600" i="1">
                            <a:solidFill>
                              <a:srgbClr val="222222"/>
                            </a:solidFill>
                            <a:latin typeface="Cambria Math"/>
                            <a:ea typeface="Times New Roman" panose="02020603050405020304" pitchFamily="18" charset="0"/>
                            <a:cs typeface="Times New Roman" panose="02020603050405020304" pitchFamily="18" charset="0"/>
                          </a:rPr>
                        </m:ctrlPr>
                      </m:sSubPr>
                      <m:e>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14:m>
                  <m:oMath xmlns:m="http://schemas.openxmlformats.org/officeDocument/2006/math">
                    <m:sSub>
                      <m:sSubPr>
                        <m:ctrlPr>
                          <a:rPr lang="en-US" sz="1600" i="1">
                            <a:solidFill>
                              <a:srgbClr val="222222"/>
                            </a:solidFill>
                            <a:latin typeface="Cambria Math"/>
                            <a:ea typeface="Times New Roman" panose="02020603050405020304" pitchFamily="18" charset="0"/>
                            <a:cs typeface="Times New Roman" panose="02020603050405020304" pitchFamily="18" charset="0"/>
                          </a:rPr>
                        </m:ctrlPr>
                      </m:sSubPr>
                      <m:e>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𝐼</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600" i="1">
                            <a:solidFill>
                              <a:srgbClr val="222222"/>
                            </a:solidFill>
                            <a:latin typeface="Cambria Math"/>
                            <a:ea typeface="Times New Roman" panose="02020603050405020304" pitchFamily="18" charset="0"/>
                            <a:cs typeface="Times New Roman" panose="02020603050405020304" pitchFamily="18" charset="0"/>
                          </a:rPr>
                        </m:ctrlPr>
                      </m:sSubPr>
                      <m:e>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oMath>
                </a14:m>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whereas </a:t>
                </a:r>
                <a:r>
                  <a:rPr lang="en-IN" sz="1600" b="1"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J</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is </a:t>
                </a:r>
                <a:r>
                  <a:rPr lang="en-IN" sz="1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the current </a:t>
                </a: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density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and substituting equation (1), we get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14:m>
                  <m:oMath xmlns:m="http://schemas.openxmlformats.org/officeDocument/2006/math">
                    <m:nary>
                      <m:naryPr>
                        <m:chr m:val="∮"/>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𝑩</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𝑑𝑙</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600" i="1">
                                <a:solidFill>
                                  <a:srgbClr val="222222"/>
                                </a:solidFill>
                                <a:latin typeface="Cambria Math"/>
                                <a:ea typeface="Times New Roman" panose="02020603050405020304" pitchFamily="18" charset="0"/>
                                <a:cs typeface="Times New Roman" panose="02020603050405020304" pitchFamily="18" charset="0"/>
                              </a:rPr>
                            </m:ctrlPr>
                          </m:sSubPr>
                          <m:e>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𝜇</m:t>
                            </m:r>
                          </m:e>
                          <m:sub>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𝑜</m:t>
                            </m:r>
                          </m:sub>
                        </m:sSub>
                        <m:nary>
                          <m:naryPr>
                            <m:limLoc m:val="undOvr"/>
                            <m:subHide m:val="on"/>
                            <m:supHide m:val="on"/>
                            <m:ctrlPr>
                              <a:rPr lang="en-US" sz="1600" i="1">
                                <a:solidFill>
                                  <a:srgbClr val="222222"/>
                                </a:solidFill>
                                <a:latin typeface="Cambria Math"/>
                                <a:ea typeface="Times New Roman" panose="02020603050405020304" pitchFamily="18" charset="0"/>
                                <a:cs typeface="Times New Roman" panose="02020603050405020304" pitchFamily="18" charset="0"/>
                              </a:rPr>
                            </m:ctrlPr>
                          </m:naryPr>
                          <m:sub/>
                          <m:sup/>
                          <m:e>
                            <m:r>
                              <a:rPr lang="en-IN" sz="1600" b="1"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𝑱</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m:t>
                            </m:r>
                            <m:r>
                              <a:rPr lang="en-IN" sz="1600" i="1">
                                <a:solidFill>
                                  <a:srgbClr val="222222"/>
                                </a:solidFill>
                                <a:latin typeface="Cambria Math" panose="02040503050406030204" pitchFamily="18" charset="0"/>
                                <a:ea typeface="Times New Roman" panose="02020603050405020304" pitchFamily="18" charset="0"/>
                                <a:cs typeface="Times New Roman" panose="02020603050405020304" pitchFamily="18" charset="0"/>
                              </a:rPr>
                              <m:t>𝑑𝑠</m:t>
                            </m:r>
                          </m:e>
                        </m:nary>
                      </m:e>
                    </m:nary>
                  </m:oMath>
                </a14:m>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This is known as </a:t>
                </a:r>
                <a:r>
                  <a:rPr lang="en-IN" sz="16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Ampere’s circuital law</a:t>
                </a:r>
                <a:r>
                  <a:rPr lang="en-IN" sz="16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2149032" y="2692997"/>
                <a:ext cx="6585996" cy="3936527"/>
              </a:xfrm>
              <a:prstGeom prst="rect">
                <a:avLst/>
              </a:prstGeom>
              <a:blipFill>
                <a:blip r:embed="rId4"/>
                <a:stretch>
                  <a:fillRect l="-5370" b="-3870"/>
                </a:stretch>
              </a:blipFill>
            </p:spPr>
            <p:txBody>
              <a:bodyPr/>
              <a:lstStyle/>
              <a:p>
                <a:r>
                  <a:rPr lang="en-US">
                    <a:noFill/>
                  </a:rPr>
                  <a:t> </a:t>
                </a:r>
              </a:p>
            </p:txBody>
          </p:sp>
        </mc:Fallback>
      </mc:AlternateContent>
    </p:spTree>
    <p:extLst>
      <p:ext uri="{BB962C8B-B14F-4D97-AF65-F5344CB8AC3E}">
        <p14:creationId xmlns:p14="http://schemas.microsoft.com/office/powerpoint/2010/main" val="1689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u="sng" dirty="0">
                <a:solidFill>
                  <a:srgbClr val="C00000"/>
                </a:solidFill>
                <a:latin typeface="Times New Roman" panose="02020603050405020304" pitchFamily="18" charset="0"/>
                <a:cs typeface="Times New Roman" panose="02020603050405020304" pitchFamily="18" charset="0"/>
              </a:rPr>
              <a:t>Ampere’s Circuital Law in differential form</a:t>
            </a:r>
            <a:r>
              <a:rPr lang="en-US" dirty="0">
                <a:solidFill>
                  <a:srgbClr val="C00000"/>
                </a:solidFill>
              </a:rPr>
              <a:t/>
            </a:r>
            <a:br>
              <a:rPr lang="en-US" dirty="0">
                <a:solidFill>
                  <a:srgbClr val="C00000"/>
                </a:solidFill>
              </a:rPr>
            </a:b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056191"/>
                <a:ext cx="8229600" cy="38977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relation becomes exact in the limit ΔS → 0. </a:t>
                </a:r>
              </a:p>
              <a:p>
                <a:pPr marL="0" indent="0">
                  <a:buNone/>
                </a:pPr>
                <a:r>
                  <a:rPr lang="en-US" sz="2400" dirty="0">
                    <a:latin typeface="Times New Roman" panose="02020603050405020304" pitchFamily="18" charset="0"/>
                    <a:cs typeface="Times New Roman" panose="02020603050405020304" pitchFamily="18" charset="0"/>
                  </a:rPr>
                  <a:t>Dividing both the sides of equation by ΔS and letting ΔS → 0, we have</a:t>
                </a:r>
              </a:p>
              <a:p>
                <a14:m>
                  <m:oMath xmlns:m="http://schemas.openxmlformats.org/officeDocument/2006/math">
                    <m:func>
                      <m:funcPr>
                        <m:ctrlPr>
                          <a:rPr lang="en-US" sz="2400" i="1">
                            <a:latin typeface="Cambria Math"/>
                          </a:rPr>
                        </m:ctrlPr>
                      </m:funcPr>
                      <m:fName>
                        <m:limLow>
                          <m:limLowPr>
                            <m:ctrlPr>
                              <a:rPr lang="en-US" sz="2400" i="1">
                                <a:latin typeface="Cambria Math"/>
                              </a:rPr>
                            </m:ctrlPr>
                          </m:limLowPr>
                          <m:e>
                            <m:r>
                              <m:rPr>
                                <m:sty m:val="p"/>
                              </m:rPr>
                              <a:rPr lang="en-IN" sz="2400">
                                <a:latin typeface="Cambria Math" panose="02040503050406030204" pitchFamily="18" charset="0"/>
                              </a:rPr>
                              <m:t>lim</m:t>
                            </m:r>
                          </m:e>
                          <m:lim>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→0</m:t>
                            </m:r>
                          </m:lim>
                        </m:limLow>
                      </m:fName>
                      <m:e>
                        <m:f>
                          <m:fPr>
                            <m:ctrlPr>
                              <a:rPr lang="en-US" sz="2400" i="1">
                                <a:latin typeface="Cambria Math"/>
                              </a:rPr>
                            </m:ctrlPr>
                          </m:fPr>
                          <m:num>
                            <m:nary>
                              <m:naryPr>
                                <m:chr m:val="∮"/>
                                <m:limLoc m:val="undOvr"/>
                                <m:ctrlPr>
                                  <a:rPr lang="en-US" sz="2400" i="1">
                                    <a:latin typeface="Cambria Math"/>
                                  </a:rPr>
                                </m:ctrlPr>
                              </m:naryPr>
                              <m:sub>
                                <m:r>
                                  <a:rPr lang="en-US" sz="2400" i="1">
                                    <a:latin typeface="Cambria Math" panose="02040503050406030204" pitchFamily="18" charset="0"/>
                                  </a:rPr>
                                  <m:t>∆</m:t>
                                </m:r>
                                <m:r>
                                  <a:rPr lang="en-US" sz="2400" i="1">
                                    <a:latin typeface="Cambria Math" panose="02040503050406030204" pitchFamily="18" charset="0"/>
                                  </a:rPr>
                                  <m:t>𝐶</m:t>
                                </m:r>
                              </m:sub>
                              <m:sup>
                                <m:r>
                                  <a:rPr lang="en-US" sz="2400" i="1">
                                    <a:latin typeface="Cambria Math" panose="02040503050406030204" pitchFamily="18" charset="0"/>
                                  </a:rPr>
                                  <m:t>𝑂</m:t>
                                </m:r>
                              </m:sup>
                              <m:e>
                                <m:r>
                                  <a:rPr lang="en-US" sz="2400" b="1" i="1">
                                    <a:latin typeface="Cambria Math" panose="02040503050406030204" pitchFamily="18" charset="0"/>
                                  </a:rPr>
                                  <m:t>𝑩</m:t>
                                </m:r>
                                <m:r>
                                  <a:rPr lang="en-US" sz="2400" i="1">
                                    <a:latin typeface="Cambria Math" panose="02040503050406030204" pitchFamily="18" charset="0"/>
                                  </a:rPr>
                                  <m:t>.</m:t>
                                </m:r>
                                <m:r>
                                  <a:rPr lang="en-US" sz="2400" i="1">
                                    <a:latin typeface="Cambria Math" panose="02040503050406030204" pitchFamily="18" charset="0"/>
                                  </a:rPr>
                                  <m:t>𝑑𝑙</m:t>
                                </m:r>
                              </m:e>
                            </m:nary>
                          </m:num>
                          <m:den>
                            <m:r>
                              <a:rPr lang="en-US" sz="2400" i="1">
                                <a:latin typeface="Cambria Math" panose="02040503050406030204" pitchFamily="18" charset="0"/>
                              </a:rPr>
                              <m:t>∆</m:t>
                            </m:r>
                            <m:r>
                              <a:rPr lang="en-US" sz="2400" i="1">
                                <a:latin typeface="Cambria Math" panose="02040503050406030204" pitchFamily="18" charset="0"/>
                              </a:rPr>
                              <m:t>𝑆</m:t>
                            </m:r>
                          </m:den>
                        </m:f>
                      </m:e>
                    </m:func>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unc>
                      <m:funcPr>
                        <m:ctrlPr>
                          <a:rPr lang="en-US" sz="2400" i="1">
                            <a:latin typeface="Cambria Math"/>
                          </a:rPr>
                        </m:ctrlPr>
                      </m:funcPr>
                      <m:fName>
                        <m:limLow>
                          <m:limLowPr>
                            <m:ctrlPr>
                              <a:rPr lang="en-US" sz="2400" i="1">
                                <a:latin typeface="Cambria Math"/>
                              </a:rPr>
                            </m:ctrlPr>
                          </m:limLowPr>
                          <m:e>
                            <m:r>
                              <m:rPr>
                                <m:sty m:val="p"/>
                              </m:rPr>
                              <a:rPr lang="en-IN" sz="2400">
                                <a:latin typeface="Cambria Math" panose="02040503050406030204" pitchFamily="18" charset="0"/>
                              </a:rPr>
                              <m:t>lim</m:t>
                            </m:r>
                          </m:e>
                          <m:lim>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→0</m:t>
                            </m:r>
                          </m:lim>
                        </m:limLow>
                      </m:fName>
                      <m:e>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𝑜</m:t>
                                </m:r>
                                <m:r>
                                  <a:rPr lang="en-US" sz="2400" i="1">
                                    <a:latin typeface="Cambria Math" panose="02040503050406030204" pitchFamily="18" charset="0"/>
                                  </a:rPr>
                                  <m:t> </m:t>
                                </m:r>
                              </m:sub>
                            </m:sSub>
                            <m:nary>
                              <m:naryPr>
                                <m:limLoc m:val="undOvr"/>
                                <m:ctrlPr>
                                  <a:rPr lang="en-US" sz="2400" i="1">
                                    <a:latin typeface="Cambria Math"/>
                                  </a:rPr>
                                </m:ctrlPr>
                              </m:naryPr>
                              <m:sub>
                                <m:r>
                                  <a:rPr lang="en-US" sz="2400" i="1">
                                    <a:latin typeface="Cambria Math" panose="02040503050406030204" pitchFamily="18" charset="0"/>
                                  </a:rPr>
                                  <m:t>∆</m:t>
                                </m:r>
                                <m:r>
                                  <a:rPr lang="en-US" sz="2400" i="1">
                                    <a:latin typeface="Cambria Math" panose="02040503050406030204" pitchFamily="18" charset="0"/>
                                  </a:rPr>
                                  <m:t>𝑆</m:t>
                                </m:r>
                              </m:sub>
                              <m:sup>
                                <m:r>
                                  <a:rPr lang="en-US" sz="2400" i="1">
                                    <a:latin typeface="Cambria Math" panose="02040503050406030204" pitchFamily="18" charset="0"/>
                                  </a:rPr>
                                  <m:t>𝑂</m:t>
                                </m:r>
                              </m:sup>
                              <m:e>
                                <m:r>
                                  <a:rPr lang="en-US" sz="2400" b="1" i="1">
                                    <a:latin typeface="Cambria Math" panose="02040503050406030204" pitchFamily="18" charset="0"/>
                                  </a:rPr>
                                  <m:t>𝑱</m:t>
                                </m:r>
                                <m:r>
                                  <a:rPr lang="en-US" sz="2400" i="1">
                                    <a:latin typeface="Cambria Math" panose="02040503050406030204" pitchFamily="18" charset="0"/>
                                  </a:rPr>
                                  <m:t>.</m:t>
                                </m:r>
                                <m:r>
                                  <a:rPr lang="en-US" sz="2400" i="1">
                                    <a:latin typeface="Cambria Math" panose="02040503050406030204" pitchFamily="18" charset="0"/>
                                  </a:rPr>
                                  <m:t>𝑑𝑠</m:t>
                                </m:r>
                              </m:e>
                            </m:nary>
                          </m:num>
                          <m:den>
                            <m:r>
                              <a:rPr lang="en-US" sz="2400" i="1">
                                <a:latin typeface="Cambria Math" panose="02040503050406030204" pitchFamily="18" charset="0"/>
                              </a:rPr>
                              <m:t>∆</m:t>
                            </m:r>
                            <m:r>
                              <a:rPr lang="en-US" sz="2400" i="1">
                                <a:latin typeface="Cambria Math" panose="02040503050406030204" pitchFamily="18" charset="0"/>
                              </a:rPr>
                              <m:t>𝑆</m:t>
                            </m:r>
                          </m:den>
                        </m:f>
                      </m:e>
                    </m:func>
                  </m:oMath>
                </a14:m>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sz="2400" i="1">
                            <a:latin typeface="Cambria Math"/>
                          </a:rPr>
                        </m:ctrlPr>
                      </m:funcPr>
                      <m:fName>
                        <m:sSub>
                          <m:sSubPr>
                            <m:ctrlPr>
                              <a:rPr lang="en-US" sz="2400" i="1">
                                <a:latin typeface="Cambria Math"/>
                              </a:rPr>
                            </m:ctrlPr>
                          </m:sSubPr>
                          <m:e>
                            <m:r>
                              <a:rPr lang="en-US" sz="2400" i="1">
                                <a:latin typeface="Cambria Math" panose="02040503050406030204" pitchFamily="18" charset="0"/>
                              </a:rPr>
                              <m:t>𝜇</m:t>
                            </m:r>
                          </m:e>
                          <m:sub>
                            <m:r>
                              <a:rPr lang="en-US" sz="2400" i="1">
                                <a:latin typeface="Cambria Math" panose="02040503050406030204" pitchFamily="18" charset="0"/>
                              </a:rPr>
                              <m:t>𝑜</m:t>
                            </m:r>
                            <m:r>
                              <a:rPr lang="en-US" sz="2400" i="1">
                                <a:latin typeface="Cambria Math" panose="02040503050406030204" pitchFamily="18" charset="0"/>
                              </a:rPr>
                              <m:t> </m:t>
                            </m:r>
                          </m:sub>
                        </m:sSub>
                        <m:r>
                          <a:rPr lang="en-US" sz="2400" i="1">
                            <a:latin typeface="Cambria Math" panose="02040503050406030204" pitchFamily="18" charset="0"/>
                          </a:rPr>
                          <m:t> </m:t>
                        </m:r>
                        <m:limLow>
                          <m:limLowPr>
                            <m:ctrlPr>
                              <a:rPr lang="en-US" sz="2400" i="1">
                                <a:latin typeface="Cambria Math"/>
                              </a:rPr>
                            </m:ctrlPr>
                          </m:limLowPr>
                          <m:e>
                            <m:r>
                              <m:rPr>
                                <m:sty m:val="p"/>
                              </m:rPr>
                              <a:rPr lang="en-IN" sz="2400">
                                <a:latin typeface="Cambria Math" panose="02040503050406030204" pitchFamily="18" charset="0"/>
                              </a:rPr>
                              <m:t>lim</m:t>
                            </m:r>
                          </m:e>
                          <m:lim>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→0</m:t>
                            </m:r>
                          </m:lim>
                        </m:limLow>
                      </m:fName>
                      <m:e>
                        <m:f>
                          <m:fPr>
                            <m:ctrlPr>
                              <a:rPr lang="en-US" sz="2400" i="1">
                                <a:latin typeface="Cambria Math"/>
                              </a:rPr>
                            </m:ctrlPr>
                          </m:fPr>
                          <m:num>
                            <m:nary>
                              <m:naryPr>
                                <m:limLoc m:val="undOvr"/>
                                <m:ctrlPr>
                                  <a:rPr lang="en-US" sz="2400" i="1">
                                    <a:latin typeface="Cambria Math"/>
                                  </a:rPr>
                                </m:ctrlPr>
                              </m:naryPr>
                              <m:sub>
                                <m:r>
                                  <a:rPr lang="en-US" sz="2400" i="1">
                                    <a:latin typeface="Cambria Math" panose="02040503050406030204" pitchFamily="18" charset="0"/>
                                  </a:rPr>
                                  <m:t>∆</m:t>
                                </m:r>
                                <m:r>
                                  <a:rPr lang="en-US" sz="2400" i="1">
                                    <a:latin typeface="Cambria Math" panose="02040503050406030204" pitchFamily="18" charset="0"/>
                                  </a:rPr>
                                  <m:t>𝑆</m:t>
                                </m:r>
                              </m:sub>
                              <m:sup>
                                <m:r>
                                  <a:rPr lang="en-US" sz="2400" i="1">
                                    <a:latin typeface="Cambria Math" panose="02040503050406030204" pitchFamily="18" charset="0"/>
                                  </a:rPr>
                                  <m:t>𝑂</m:t>
                                </m:r>
                              </m:sup>
                              <m:e>
                                <m:r>
                                  <a:rPr lang="en-US" sz="2400" b="1" i="1">
                                    <a:latin typeface="Cambria Math" panose="02040503050406030204" pitchFamily="18" charset="0"/>
                                  </a:rPr>
                                  <m:t>𝑱</m:t>
                                </m:r>
                                <m:r>
                                  <a:rPr lang="en-US" sz="2400" i="1">
                                    <a:latin typeface="Cambria Math" panose="02040503050406030204" pitchFamily="18" charset="0"/>
                                  </a:rPr>
                                  <m:t>.∆</m:t>
                                </m:r>
                                <m:r>
                                  <a:rPr lang="en-US" sz="2400" i="1">
                                    <a:latin typeface="Cambria Math" panose="02040503050406030204" pitchFamily="18" charset="0"/>
                                  </a:rPr>
                                  <m:t>𝑆</m:t>
                                </m:r>
                              </m:e>
                            </m:nary>
                          </m:num>
                          <m:den>
                            <m:r>
                              <a:rPr lang="en-US" sz="2400" i="1">
                                <a:latin typeface="Cambria Math" panose="02040503050406030204" pitchFamily="18" charset="0"/>
                              </a:rPr>
                              <m:t>∆</m:t>
                            </m:r>
                            <m:r>
                              <a:rPr lang="en-US" sz="2400" i="1">
                                <a:latin typeface="Cambria Math" panose="02040503050406030204" pitchFamily="18" charset="0"/>
                              </a:rPr>
                              <m:t>𝑆</m:t>
                            </m:r>
                          </m:den>
                        </m:f>
                      </m:e>
                    </m:func>
                  </m:oMath>
                </a14:m>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056191"/>
                <a:ext cx="8229600" cy="3897775"/>
              </a:xfrm>
              <a:blipFill>
                <a:blip r:embed="rId2"/>
                <a:stretch>
                  <a:fillRect l="-1111" t="-2188" r="-1481"/>
                </a:stretch>
              </a:blipFill>
            </p:spPr>
            <p:txBody>
              <a:bodyPr/>
              <a:lstStyle/>
              <a:p>
                <a:r>
                  <a:rPr lang="en-US">
                    <a:noFill/>
                  </a:rPr>
                  <a:t> </a:t>
                </a:r>
              </a:p>
            </p:txBody>
          </p:sp>
        </mc:Fallback>
      </mc:AlternateContent>
      <p:sp>
        <p:nvSpPr>
          <p:cNvPr id="4" name="Rectangle 3"/>
          <p:cNvSpPr/>
          <p:nvPr/>
        </p:nvSpPr>
        <p:spPr>
          <a:xfrm>
            <a:off x="-141514" y="4953966"/>
            <a:ext cx="7881257" cy="463397"/>
          </a:xfrm>
          <a:prstGeom prst="rect">
            <a:avLst/>
          </a:prstGeom>
        </p:spPr>
        <p:txBody>
          <a:bodyPr wrap="square">
            <a:spAutoFit/>
          </a:bodyPr>
          <a:lstStyle/>
          <a:p>
            <a:pPr>
              <a:lnSpc>
                <a:spcPct val="150000"/>
              </a:lnSpc>
              <a:spcAft>
                <a:spcPts val="800"/>
              </a:spcAft>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This </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is </a:t>
            </a:r>
            <a:r>
              <a:rPr lang="en-US" i="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Ampere’s circuital law in differential form</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3025501" y="4261134"/>
                <a:ext cx="15877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a:latin typeface="Cambria Math" panose="02040503050406030204" pitchFamily="18" charset="0"/>
                        </a:rPr>
                        <m:t> ×</m:t>
                      </m:r>
                      <m:r>
                        <a:rPr lang="en-US" b="1" i="1">
                          <a:latin typeface="Cambria Math" panose="02040503050406030204" pitchFamily="18" charset="0"/>
                        </a:rPr>
                        <m:t>𝑩</m:t>
                      </m:r>
                      <m:r>
                        <a:rPr lang="en-US">
                          <a:latin typeface="Cambria Math" panose="02040503050406030204" pitchFamily="18" charset="0"/>
                        </a:rPr>
                        <m:t>= </m:t>
                      </m:r>
                      <m:sSub>
                        <m:sSubPr>
                          <m:ctrlPr>
                            <a:rPr lang="en-US" i="1">
                              <a:latin typeface="Cambria Math"/>
                            </a:rPr>
                          </m:ctrlPr>
                        </m:sSubPr>
                        <m:e>
                          <m:r>
                            <a:rPr lang="en-US" i="1">
                              <a:latin typeface="Cambria Math" panose="02040503050406030204" pitchFamily="18" charset="0"/>
                            </a:rPr>
                            <m:t>𝜇</m:t>
                          </m:r>
                        </m:e>
                        <m:sub>
                          <m:r>
                            <a:rPr lang="en-US" i="1">
                              <a:latin typeface="Cambria Math" panose="02040503050406030204" pitchFamily="18" charset="0"/>
                            </a:rPr>
                            <m:t>𝑜</m:t>
                          </m:r>
                          <m:r>
                            <a:rPr lang="en-US">
                              <a:latin typeface="Cambria Math" panose="02040503050406030204" pitchFamily="18" charset="0"/>
                            </a:rPr>
                            <m:t> </m:t>
                          </m:r>
                        </m:sub>
                      </m:sSub>
                      <m:r>
                        <a:rPr lang="en-US" b="1" i="1">
                          <a:latin typeface="Cambria Math" panose="02040503050406030204" pitchFamily="18" charset="0"/>
                        </a:rPr>
                        <m:t>𝑱</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025501" y="4261134"/>
                <a:ext cx="1587742" cy="369332"/>
              </a:xfrm>
              <a:prstGeom prst="rect">
                <a:avLst/>
              </a:prstGeom>
              <a:blipFill>
                <a:blip r:embed="rId3"/>
                <a:stretch>
                  <a:fillRect b="-9836"/>
                </a:stretch>
              </a:blipFill>
            </p:spPr>
            <p:txBody>
              <a:bodyPr/>
              <a:lstStyle/>
              <a:p>
                <a:r>
                  <a:rPr lang="en-US">
                    <a:noFill/>
                  </a:rPr>
                  <a:t> </a:t>
                </a:r>
              </a:p>
            </p:txBody>
          </p:sp>
        </mc:Fallback>
      </mc:AlternateContent>
    </p:spTree>
    <p:extLst>
      <p:ext uri="{BB962C8B-B14F-4D97-AF65-F5344CB8AC3E}">
        <p14:creationId xmlns:p14="http://schemas.microsoft.com/office/powerpoint/2010/main" val="106528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1278</Words>
  <Application>Microsoft Office PowerPoint</Application>
  <PresentationFormat>Custom</PresentationFormat>
  <Paragraphs>121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Coulomb’s Law</vt:lpstr>
      <vt:lpstr>PowerPoint Presentation</vt:lpstr>
      <vt:lpstr>Gauss Law- It states that the electric flux through any closed surface is equal to the 1/ε0 times the magnitude of the total electric charge enclosed by this surface.  </vt:lpstr>
      <vt:lpstr>Magnetic field </vt:lpstr>
      <vt:lpstr>Magnetic flux density or magnetic induction </vt:lpstr>
      <vt:lpstr>PowerPoint Presentation</vt:lpstr>
      <vt:lpstr>Ampere’s Law  </vt:lpstr>
      <vt:lpstr>Ampere’s Circuital Law in differential form </vt:lpstr>
      <vt:lpstr>Gauss’s law for magnetism</vt:lpstr>
      <vt:lpstr>Faraday’s law of magnetic induction </vt:lpstr>
      <vt:lpstr>PowerPoint Presentation</vt:lpstr>
      <vt:lpstr>Equation of continuity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Maxwell Equations and its significance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Aarti Sharma (Dr.)</dc:creator>
  <cp:lastModifiedBy>MY PC</cp:lastModifiedBy>
  <cp:revision>6</cp:revision>
  <dcterms:created xsi:type="dcterms:W3CDTF">2019-10-19T09:45:49Z</dcterms:created>
  <dcterms:modified xsi:type="dcterms:W3CDTF">2019-10-29T08:06:39Z</dcterms:modified>
</cp:coreProperties>
</file>