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2"/>
    <a:srgbClr val="DA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Mayank , Priyanka		Design and development of solar powered Recycling of waste and its segregation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D40C89-1D2E-42C9-AD79-5E024A5F6A11}" type="datetimeFigureOut">
              <a:rPr lang="en-US" smtClean="0"/>
              <a:pPr/>
              <a:t>05-Oct-19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CA20F1-9B12-4236-A14C-758ACCB4D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08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Mayank , Priyanka		Design and development of solar powered Recycling of waste and its segregation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61CB86-BEE3-4DB7-A266-59DAD553B236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7C1086-E94F-44D0-9E39-85AA8FC12A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746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3705-A039-491C-8053-40EFE32A9178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D2D-E697-41AB-88E6-6272278B79A1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9B1-94D8-47A2-9EF7-3E9CF60F367D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1" y="1342408"/>
            <a:ext cx="10515600" cy="8739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9000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88F8-F432-4509-A52D-1DD20D20C57A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966D-E950-4C8D-B35A-440C1EB1B7FA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9430-D3BE-4BDB-8744-9A8BB408C693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DB-D84F-4B2F-98A0-C17BD4B33DEF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9999-F070-4A87-AD1D-095F7ADAF6C0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A06A-0CB7-440E-8AF7-FA176DB90EFF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D338-FA3E-44E3-BDE3-62BA94B7FCD9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4E65-2947-4C1B-B210-2923A9135E06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844" y="86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729F-9F85-4247-A46B-A7FA6B749D57}" type="datetime1">
              <a:rPr lang="en-US" smtClean="0"/>
              <a:pPr/>
              <a:t>05-Oct-19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1890-78B1-446D-ACB8-09DB24EB6BC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3692"/>
            <a:ext cx="12211288" cy="7063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9364" y="293871"/>
            <a:ext cx="6744072" cy="858202"/>
            <a:chOff x="119336" y="1512082"/>
            <a:chExt cx="6479501" cy="858202"/>
          </a:xfrm>
          <a:effectLst>
            <a:outerShdw blurRad="50800" dist="76200" dir="2700000" algn="tl" rotWithShape="0">
              <a:prstClr val="black">
                <a:alpha val="7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>
              <a:off x="119336" y="1512082"/>
              <a:ext cx="6479501" cy="8582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565710"/>
              <a:ext cx="1872208" cy="78619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2285806" y="319528"/>
            <a:ext cx="4495852" cy="78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rgbClr val="606062"/>
                </a:solidFill>
                <a:latin typeface="Arial Narrow" panose="020B0606020202030204" pitchFamily="34" charset="0"/>
              </a:rPr>
              <a:t>School of Technology Management &amp; Engineering | Navi Mumbai</a:t>
            </a:r>
            <a:endParaRPr lang="en-US" sz="2400" b="1" dirty="0">
              <a:solidFill>
                <a:srgbClr val="60606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72945"/>
            <a:ext cx="12211288" cy="850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32966" y="319528"/>
            <a:ext cx="0" cy="814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96774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Principles of Electrical Engineering:</a:t>
            </a:r>
            <a:br>
              <a:rPr lang="en-US" b="1" dirty="0" smtClean="0"/>
            </a:br>
            <a:r>
              <a:rPr lang="en-US" b="1" dirty="0" smtClean="0"/>
              <a:t>Capacitance &amp; Capacitor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43736"/>
            <a:ext cx="9144000" cy="1655762"/>
          </a:xfrm>
        </p:spPr>
        <p:txBody>
          <a:bodyPr/>
          <a:lstStyle/>
          <a:p>
            <a:r>
              <a:rPr lang="en-US" dirty="0" smtClean="0"/>
              <a:t>Prepared by,</a:t>
            </a:r>
          </a:p>
          <a:p>
            <a:r>
              <a:rPr lang="en-US" dirty="0" smtClean="0"/>
              <a:t>Prof. Divyang S. Jadav</a:t>
            </a:r>
          </a:p>
          <a:p>
            <a:r>
              <a:rPr lang="en-US" dirty="0" smtClean="0"/>
              <a:t>(Assistant Professor, STME)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4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Capacitance of Parallel-Plate Capacitor with Uniform Medium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2151" y="2216319"/>
            <a:ext cx="3189600" cy="381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39"/>
          <a:stretch/>
        </p:blipFill>
        <p:spPr>
          <a:xfrm>
            <a:off x="4594838" y="2025961"/>
            <a:ext cx="6219825" cy="45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Capacitance of Parallel-Plate Capacitor with Uniform Medium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2151" y="2216318"/>
            <a:ext cx="9817037" cy="33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Parallel-Plate Capacitor with Composite Medium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2151" y="2186526"/>
            <a:ext cx="4133106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345670" y="2216319"/>
            <a:ext cx="4723920" cy="7040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25474" y="3117570"/>
            <a:ext cx="4196787" cy="2322588"/>
            <a:chOff x="5425474" y="3117570"/>
            <a:chExt cx="4196787" cy="2322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5425474" y="3117570"/>
              <a:ext cx="2751030" cy="8167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lum bright="-20000" contrast="40000"/>
            </a:blip>
            <a:stretch>
              <a:fillRect/>
            </a:stretch>
          </p:blipFill>
          <p:spPr>
            <a:xfrm>
              <a:off x="5715000" y="3836598"/>
              <a:ext cx="3907261" cy="160356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52151" y="5320251"/>
            <a:ext cx="4573323" cy="1205160"/>
            <a:chOff x="852151" y="5320251"/>
            <a:chExt cx="4573323" cy="12051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lum bright="-20000" contrast="40000"/>
            </a:blip>
            <a:stretch>
              <a:fillRect/>
            </a:stretch>
          </p:blipFill>
          <p:spPr>
            <a:xfrm>
              <a:off x="2234227" y="5320251"/>
              <a:ext cx="2751030" cy="12051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lum bright="-20000" contrast="40000"/>
            </a:blip>
            <a:stretch>
              <a:fillRect/>
            </a:stretch>
          </p:blipFill>
          <p:spPr>
            <a:xfrm>
              <a:off x="852151" y="5410200"/>
              <a:ext cx="1395450" cy="697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lum bright="-20000" contrast="40000"/>
            </a:blip>
            <a:stretch>
              <a:fillRect/>
            </a:stretch>
          </p:blipFill>
          <p:spPr>
            <a:xfrm>
              <a:off x="4827424" y="5517414"/>
              <a:ext cx="598050" cy="2988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lum bright="-20000" contrast="40000"/>
          </a:blip>
          <a:stretch>
            <a:fillRect/>
          </a:stretch>
        </p:blipFill>
        <p:spPr>
          <a:xfrm>
            <a:off x="5715000" y="5444541"/>
            <a:ext cx="2711160" cy="12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Parallel-Plate Capacitor with Composite Medium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133329"/>
          </a:xfrm>
        </p:spPr>
        <p:txBody>
          <a:bodyPr/>
          <a:lstStyle/>
          <a:p>
            <a:pPr algn="just"/>
            <a:r>
              <a:rPr lang="en-US" dirty="0"/>
              <a:t>Suppose the space between the plates is occupied by three dielectrics of thicknesses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and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metres</a:t>
            </a:r>
            <a:r>
              <a:rPr lang="en-US" dirty="0"/>
              <a:t> and relative </a:t>
            </a:r>
            <a:r>
              <a:rPr lang="en-US" dirty="0" err="1"/>
              <a:t>permittivities</a:t>
            </a:r>
            <a:r>
              <a:rPr lang="en-US" dirty="0"/>
              <a:t> ε</a:t>
            </a:r>
            <a:r>
              <a:rPr lang="en-US" i="1" baseline="-25000" dirty="0"/>
              <a:t>r</a:t>
            </a:r>
            <a:r>
              <a:rPr lang="en-US" baseline="-25000" dirty="0"/>
              <a:t>1</a:t>
            </a:r>
            <a:r>
              <a:rPr lang="en-US" dirty="0"/>
              <a:t>, ε</a:t>
            </a:r>
            <a:r>
              <a:rPr lang="en-US" i="1" baseline="-25000" dirty="0"/>
              <a:t>r</a:t>
            </a:r>
            <a:r>
              <a:rPr lang="en-US" baseline="-25000" dirty="0"/>
              <a:t>2</a:t>
            </a:r>
            <a:r>
              <a:rPr lang="en-US" dirty="0"/>
              <a:t> and ε</a:t>
            </a:r>
            <a:r>
              <a:rPr lang="en-US" i="1" baseline="-25000" dirty="0"/>
              <a:t>r</a:t>
            </a:r>
            <a:r>
              <a:rPr lang="en-US" baseline="-25000" dirty="0"/>
              <a:t>3</a:t>
            </a:r>
            <a:r>
              <a:rPr lang="en-US" dirty="0"/>
              <a:t> respectively as shown in </a:t>
            </a:r>
            <a:r>
              <a:rPr lang="en-US" dirty="0" smtClean="0"/>
              <a:t>figure. </a:t>
            </a:r>
          </a:p>
          <a:p>
            <a:pPr algn="just"/>
            <a:r>
              <a:rPr lang="en-US" i="1" dirty="0" smtClean="0"/>
              <a:t>The electric </a:t>
            </a:r>
            <a:r>
              <a:rPr lang="en-US" i="1" dirty="0"/>
              <a:t>flux density D in the dielectrics remains the </a:t>
            </a:r>
            <a:r>
              <a:rPr lang="en-US" i="1" dirty="0" smtClean="0"/>
              <a:t>same </a:t>
            </a:r>
            <a:r>
              <a:rPr lang="en-US" i="1" dirty="0"/>
              <a:t>and is equal to Q/A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electric </a:t>
            </a:r>
            <a:r>
              <a:rPr lang="en-US" dirty="0"/>
              <a:t>intensities in the three dielectrics will be different and are given by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Parallel-Plate Capacitor with Composite Medium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4066741" cy="4663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Medium partly </a:t>
            </a:r>
            <a:r>
              <a:rPr lang="en-US" b="1" dirty="0" smtClean="0"/>
              <a:t>air: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99970" y="2694930"/>
            <a:ext cx="2743200" cy="293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838200" y="5580009"/>
            <a:ext cx="4066741" cy="11254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15000" y="2286000"/>
            <a:ext cx="5257800" cy="466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When dielectric slab introduced</a:t>
            </a:r>
            <a:r>
              <a:rPr lang="en-US" b="1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972300" y="2599639"/>
            <a:ext cx="2743200" cy="2990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6210854" y="5571404"/>
            <a:ext cx="4266091" cy="11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Special Cases of Parallel-Plate Capacitor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05000" y="2486724"/>
            <a:ext cx="1828800" cy="3002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64795" y="5589969"/>
            <a:ext cx="3309210" cy="54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195551" y="3759394"/>
            <a:ext cx="1828800" cy="4568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8229600" y="2516623"/>
            <a:ext cx="1828800" cy="2807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7190369" y="5486787"/>
            <a:ext cx="3907261" cy="7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Capacitor?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Different bodies </a:t>
            </a:r>
            <a:r>
              <a:rPr lang="en-US" dirty="0"/>
              <a:t>hold different charge when given the same potential. </a:t>
            </a:r>
            <a:r>
              <a:rPr lang="en-US" dirty="0" smtClean="0"/>
              <a:t>This charge </a:t>
            </a:r>
            <a:r>
              <a:rPr lang="en-US" dirty="0"/>
              <a:t>holding property of a body is called </a:t>
            </a:r>
            <a:r>
              <a:rPr lang="en-US" i="1" dirty="0"/>
              <a:t>capacitance </a:t>
            </a:r>
            <a:r>
              <a:rPr lang="en-US" dirty="0"/>
              <a:t>or </a:t>
            </a:r>
            <a:r>
              <a:rPr lang="en-US" i="1" dirty="0"/>
              <a:t>capacity </a:t>
            </a:r>
            <a:r>
              <a:rPr lang="en-US" dirty="0"/>
              <a:t>of the body.</a:t>
            </a:r>
            <a:endParaRPr lang="en-US" i="1" dirty="0" smtClean="0"/>
          </a:p>
          <a:p>
            <a:pPr algn="just"/>
            <a:r>
              <a:rPr lang="en-US" i="1" dirty="0" smtClean="0"/>
              <a:t>Any </a:t>
            </a:r>
            <a:r>
              <a:rPr lang="en-US" i="1" dirty="0"/>
              <a:t>two conducting surfaces separated by an insulating material is called a </a:t>
            </a:r>
            <a:r>
              <a:rPr lang="en-US" b="1" dirty="0" smtClean="0"/>
              <a:t>capacitor </a:t>
            </a:r>
            <a:r>
              <a:rPr lang="en-US" i="1" dirty="0" smtClean="0"/>
              <a:t>or </a:t>
            </a:r>
            <a:r>
              <a:rPr lang="en-US" b="1" dirty="0"/>
              <a:t>condenser. </a:t>
            </a:r>
            <a:r>
              <a:rPr lang="en-US" dirty="0"/>
              <a:t>Its purpose is to store charge in a small space.</a:t>
            </a:r>
          </a:p>
          <a:p>
            <a:pPr algn="just"/>
            <a:r>
              <a:rPr lang="en-US" dirty="0"/>
              <a:t>The conducting surfaces are called the </a:t>
            </a:r>
            <a:r>
              <a:rPr lang="en-US" i="1" dirty="0"/>
              <a:t>plates </a:t>
            </a:r>
            <a:r>
              <a:rPr lang="en-US" dirty="0"/>
              <a:t>of the capacitor and the insulating material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i="1" dirty="0" smtClean="0"/>
              <a:t>dielectric</a:t>
            </a:r>
            <a:r>
              <a:rPr lang="en-US" i="1" dirty="0"/>
              <a:t>. </a:t>
            </a:r>
            <a:r>
              <a:rPr lang="en-US" dirty="0"/>
              <a:t>The most commonly used dielectrics are air, mica, waxed paper, </a:t>
            </a:r>
            <a:r>
              <a:rPr lang="en-US" dirty="0" smtClean="0"/>
              <a:t>ceramics </a:t>
            </a:r>
            <a:r>
              <a:rPr lang="en-US" i="1" dirty="0" smtClean="0"/>
              <a:t>etc</a:t>
            </a:r>
            <a:r>
              <a:rPr lang="en-US" i="1" dirty="0"/>
              <a:t>. </a:t>
            </a:r>
            <a:endParaRPr lang="en-US" i="1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points may be noted carefully 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ability of a capacitor to store charge (</a:t>
            </a:r>
            <a:r>
              <a:rPr lang="en-US" i="1" dirty="0"/>
              <a:t>i.e. </a:t>
            </a:r>
            <a:r>
              <a:rPr lang="en-US" dirty="0"/>
              <a:t>its capacitance) depends upon the area </a:t>
            </a:r>
            <a:r>
              <a:rPr lang="en-US" dirty="0" smtClean="0"/>
              <a:t>of plates</a:t>
            </a:r>
            <a:r>
              <a:rPr lang="en-US" dirty="0"/>
              <a:t>, distance between plates and the nature of insulating material (or dielectric).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capacitor is generally named after the dielectric used </a:t>
            </a:r>
            <a:r>
              <a:rPr lang="en-US" i="1" dirty="0"/>
              <a:t>e.g. </a:t>
            </a:r>
            <a:r>
              <a:rPr lang="en-US" dirty="0"/>
              <a:t>air capacitor, paper </a:t>
            </a:r>
            <a:r>
              <a:rPr lang="en-US" dirty="0" smtClean="0"/>
              <a:t>capacitor, mica </a:t>
            </a:r>
            <a:r>
              <a:rPr lang="en-US" dirty="0"/>
              <a:t>capacitor </a:t>
            </a:r>
            <a:r>
              <a:rPr lang="en-US" i="1" dirty="0"/>
              <a:t>etc.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capacitor may be in the form of parallel plates, concentric cylinder or other arrangement.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does a </a:t>
            </a:r>
            <a:r>
              <a:rPr lang="en-US" sz="4000" b="1" dirty="0"/>
              <a:t>c</a:t>
            </a:r>
            <a:r>
              <a:rPr lang="en-US" sz="4000" b="1" dirty="0" smtClean="0"/>
              <a:t>apacitor charge?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66751" y="2342363"/>
            <a:ext cx="5486400" cy="41965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does a capacitor charge?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The following points may be noted about the action of a capacitor :</a:t>
            </a:r>
          </a:p>
          <a:p>
            <a:pPr lvl="1" algn="just"/>
            <a:r>
              <a:rPr lang="en-US" sz="2200" dirty="0" smtClean="0"/>
              <a:t>When </a:t>
            </a:r>
            <a:r>
              <a:rPr lang="en-US" sz="2200" dirty="0"/>
              <a:t>a </a:t>
            </a:r>
            <a:r>
              <a:rPr lang="en-US" sz="2200" dirty="0" err="1"/>
              <a:t>d.c.</a:t>
            </a:r>
            <a:r>
              <a:rPr lang="en-US" sz="2200" dirty="0"/>
              <a:t> potential difference is applied across a capacitor, a charging current will </a:t>
            </a:r>
            <a:r>
              <a:rPr lang="en-US" sz="2200" dirty="0" smtClean="0"/>
              <a:t>flow until </a:t>
            </a:r>
            <a:r>
              <a:rPr lang="en-US" sz="2200" dirty="0"/>
              <a:t>the capacitor is fully charged when the current will cease. This whole charging </a:t>
            </a:r>
            <a:r>
              <a:rPr lang="en-US" sz="2200" dirty="0" smtClean="0"/>
              <a:t>process takes </a:t>
            </a:r>
            <a:r>
              <a:rPr lang="en-US" sz="2200" dirty="0"/>
              <a:t>place in a very short time, a fraction of a second. </a:t>
            </a:r>
            <a:r>
              <a:rPr lang="en-US" sz="2200" i="1" dirty="0"/>
              <a:t>Thus a capacitor once </a:t>
            </a:r>
            <a:r>
              <a:rPr lang="en-US" sz="2200" i="1" dirty="0" smtClean="0"/>
              <a:t>charged, prevents </a:t>
            </a:r>
            <a:r>
              <a:rPr lang="en-US" sz="2200" i="1" dirty="0"/>
              <a:t>the flow of direct current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i="1" dirty="0" smtClean="0"/>
              <a:t>The </a:t>
            </a:r>
            <a:r>
              <a:rPr lang="en-US" sz="2200" i="1" dirty="0"/>
              <a:t>current does not flow through the capacitor i.e. between the plates</a:t>
            </a:r>
            <a:r>
              <a:rPr lang="en-US" sz="2200" dirty="0"/>
              <a:t>. There is </a:t>
            </a:r>
            <a:r>
              <a:rPr lang="en-US" sz="2200" dirty="0" smtClean="0"/>
              <a:t>only transference </a:t>
            </a:r>
            <a:r>
              <a:rPr lang="en-US" sz="2200" dirty="0"/>
              <a:t>of electrons from one plate to the other.</a:t>
            </a:r>
          </a:p>
          <a:p>
            <a:pPr lvl="1" algn="just"/>
            <a:r>
              <a:rPr lang="en-US" sz="2200" dirty="0" smtClean="0"/>
              <a:t>When </a:t>
            </a:r>
            <a:r>
              <a:rPr lang="en-US" sz="2200" dirty="0"/>
              <a:t>a capacitor is charged, the two plates carry equal and opposite charges (say + </a:t>
            </a:r>
            <a:r>
              <a:rPr lang="en-US" sz="2200" i="1" dirty="0"/>
              <a:t>Q </a:t>
            </a:r>
            <a:r>
              <a:rPr lang="en-US" sz="2200" dirty="0" smtClean="0"/>
              <a:t>and –</a:t>
            </a:r>
            <a:r>
              <a:rPr lang="en-US" sz="2200" i="1" dirty="0" smtClean="0"/>
              <a:t>Q</a:t>
            </a:r>
            <a:r>
              <a:rPr lang="en-US" sz="2200" dirty="0"/>
              <a:t>). This is expected because one plate loses as many electrons as the other plate </a:t>
            </a:r>
            <a:r>
              <a:rPr lang="en-US" sz="2200" dirty="0" smtClean="0"/>
              <a:t>gains. </a:t>
            </a:r>
            <a:r>
              <a:rPr lang="en-US" sz="2200" i="1" dirty="0" smtClean="0"/>
              <a:t>Thus </a:t>
            </a:r>
            <a:r>
              <a:rPr lang="en-US" sz="2200" i="1" dirty="0"/>
              <a:t>charge on a capacitor means charge on either plate</a:t>
            </a:r>
            <a:r>
              <a:rPr lang="en-US" sz="2200" i="1" dirty="0" smtClean="0"/>
              <a:t>.</a:t>
            </a:r>
          </a:p>
          <a:p>
            <a:pPr lvl="1" algn="just"/>
            <a:r>
              <a:rPr lang="en-US" sz="2200" dirty="0" smtClean="0"/>
              <a:t>The </a:t>
            </a:r>
            <a:r>
              <a:rPr lang="en-US" sz="2200" dirty="0"/>
              <a:t>energy required to charge the capacitor (</a:t>
            </a:r>
            <a:r>
              <a:rPr lang="en-US" sz="2200" i="1" dirty="0"/>
              <a:t>i.e. </a:t>
            </a:r>
            <a:r>
              <a:rPr lang="en-US" sz="2200" dirty="0"/>
              <a:t>transfer of electrons from one plate to </a:t>
            </a:r>
            <a:r>
              <a:rPr lang="en-US" sz="2200" dirty="0" smtClean="0"/>
              <a:t>the other</a:t>
            </a:r>
            <a:r>
              <a:rPr lang="en-US" sz="2200" dirty="0"/>
              <a:t>) is supplied by the battery.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Capacitance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138072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ability of a capacitor to store charge is known as its capacitance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has been </a:t>
            </a:r>
            <a:r>
              <a:rPr lang="en-US" dirty="0" smtClean="0"/>
              <a:t>found experimentally </a:t>
            </a:r>
            <a:r>
              <a:rPr lang="en-US" dirty="0"/>
              <a:t>that charge </a:t>
            </a:r>
            <a:r>
              <a:rPr lang="en-US" i="1" dirty="0"/>
              <a:t>Q </a:t>
            </a:r>
            <a:r>
              <a:rPr lang="en-US" dirty="0"/>
              <a:t>stored in a capacitor is directly proportional to the </a:t>
            </a:r>
            <a:r>
              <a:rPr lang="en-US" dirty="0" err="1"/>
              <a:t>p.d</a:t>
            </a:r>
            <a:r>
              <a:rPr lang="en-US" dirty="0"/>
              <a:t>. </a:t>
            </a:r>
            <a:r>
              <a:rPr lang="en-US" i="1" dirty="0"/>
              <a:t>V </a:t>
            </a:r>
            <a:r>
              <a:rPr lang="en-US" dirty="0"/>
              <a:t>across it </a:t>
            </a:r>
            <a:r>
              <a:rPr lang="en-US" i="1" dirty="0"/>
              <a:t>i.e.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079315" y="3837480"/>
            <a:ext cx="2033370" cy="11155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020071"/>
            <a:ext cx="10515600" cy="1380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/>
              <a:t>The ratio of charge on capacitor plates to the </a:t>
            </a:r>
            <a:r>
              <a:rPr lang="en-US" i="1" dirty="0" err="1"/>
              <a:t>p.d</a:t>
            </a:r>
            <a:r>
              <a:rPr lang="en-US" i="1" dirty="0"/>
              <a:t>. across the plates is called </a:t>
            </a:r>
            <a:r>
              <a:rPr lang="en-US" b="1" dirty="0" smtClean="0"/>
              <a:t>capacitance </a:t>
            </a:r>
            <a:r>
              <a:rPr lang="en-US" i="1" dirty="0" smtClean="0"/>
              <a:t>of </a:t>
            </a:r>
            <a:r>
              <a:rPr lang="en-US" i="1" dirty="0"/>
              <a:t>the capacitor</a:t>
            </a:r>
            <a:r>
              <a:rPr lang="en-US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32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Unit of Capacitance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4079479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The SI unit of charge is 1 coulomb and that of voltage is 1 volt. Therefore, the SI unit of </a:t>
            </a:r>
            <a:r>
              <a:rPr lang="en-US" sz="2300" dirty="0" smtClean="0"/>
              <a:t>capacitance is </a:t>
            </a:r>
            <a:r>
              <a:rPr lang="en-US" sz="2300" dirty="0"/>
              <a:t>one coulomb/volt which is also called </a:t>
            </a:r>
            <a:r>
              <a:rPr lang="en-US" sz="2300" i="1" dirty="0"/>
              <a:t>farad </a:t>
            </a:r>
            <a:r>
              <a:rPr lang="en-US" sz="2300" dirty="0"/>
              <a:t>(Symbol F) in </a:t>
            </a:r>
            <a:r>
              <a:rPr lang="en-US" sz="2300" dirty="0" err="1"/>
              <a:t>honour</a:t>
            </a:r>
            <a:r>
              <a:rPr lang="en-US" sz="2300" dirty="0"/>
              <a:t> of Michael </a:t>
            </a:r>
            <a:r>
              <a:rPr lang="en-US" sz="2300" dirty="0" smtClean="0"/>
              <a:t>Faraday.</a:t>
            </a:r>
          </a:p>
          <a:p>
            <a:pPr algn="just"/>
            <a:r>
              <a:rPr lang="en-US" sz="2300" dirty="0" smtClean="0"/>
              <a:t>1 farad = 1 coulomb/volt</a:t>
            </a:r>
          </a:p>
          <a:p>
            <a:pPr algn="just"/>
            <a:r>
              <a:rPr lang="en-US" sz="2300" i="1" dirty="0" smtClean="0"/>
              <a:t>A </a:t>
            </a:r>
            <a:r>
              <a:rPr lang="en-US" sz="2300" i="1" dirty="0"/>
              <a:t>capacitor is said to have a capacitance of </a:t>
            </a:r>
            <a:r>
              <a:rPr lang="en-US" sz="2300" b="1" dirty="0"/>
              <a:t>1 farad </a:t>
            </a:r>
            <a:r>
              <a:rPr lang="en-US" sz="2300" i="1" dirty="0"/>
              <a:t>if a charge of 1 coulomb </a:t>
            </a:r>
            <a:r>
              <a:rPr lang="en-US" sz="2300" i="1" dirty="0" smtClean="0"/>
              <a:t>accumulates on </a:t>
            </a:r>
            <a:r>
              <a:rPr lang="en-US" sz="2300" i="1" dirty="0"/>
              <a:t>each plate when a </a:t>
            </a:r>
            <a:r>
              <a:rPr lang="en-US" sz="2300" i="1" dirty="0" err="1"/>
              <a:t>p.d</a:t>
            </a:r>
            <a:r>
              <a:rPr lang="en-US" sz="2300" i="1" dirty="0"/>
              <a:t>. of 1 volt is applied across the plates</a:t>
            </a:r>
            <a:r>
              <a:rPr lang="en-US" sz="2300" i="1" dirty="0" smtClean="0"/>
              <a:t>.</a:t>
            </a:r>
          </a:p>
          <a:p>
            <a:pPr algn="just"/>
            <a:r>
              <a:rPr lang="en-US" sz="2300" dirty="0" smtClean="0"/>
              <a:t>Thus if a charge of 0·1C accumulates on each plate of a capacitor when a </a:t>
            </a:r>
            <a:r>
              <a:rPr lang="en-US" sz="2300" dirty="0" err="1" smtClean="0"/>
              <a:t>p.d</a:t>
            </a:r>
            <a:r>
              <a:rPr lang="en-US" sz="2300" dirty="0" smtClean="0"/>
              <a:t>. of 10V is applied across its plates, then capacitance of the capacitor = 0·1/10 = 0·01 F. </a:t>
            </a:r>
          </a:p>
          <a:p>
            <a:pPr algn="just"/>
            <a:r>
              <a:rPr lang="en-US" sz="2300" dirty="0" smtClean="0"/>
              <a:t>The farad is an extremely large unit of capacitance. Practical capacitors have capacitances of the order of microfarad (</a:t>
            </a:r>
            <a:r>
              <a:rPr lang="en-US" sz="2300" dirty="0" err="1" smtClean="0"/>
              <a:t>μF</a:t>
            </a:r>
            <a:r>
              <a:rPr lang="en-US" sz="2300" dirty="0" smtClean="0"/>
              <a:t>) and micro-microfarad (</a:t>
            </a:r>
            <a:r>
              <a:rPr lang="el-GR" sz="2300" dirty="0" smtClean="0"/>
              <a:t>μμ</a:t>
            </a:r>
            <a:r>
              <a:rPr lang="en-US" sz="2300" dirty="0" smtClean="0"/>
              <a:t>F) or </a:t>
            </a:r>
            <a:r>
              <a:rPr lang="en-US" sz="2300" dirty="0" err="1" smtClean="0"/>
              <a:t>picofarad</a:t>
            </a:r>
            <a:r>
              <a:rPr lang="en-US" sz="2300" dirty="0" smtClean="0"/>
              <a:t> (pF).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Factors affecting Capacitance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895329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Area </a:t>
            </a:r>
            <a:r>
              <a:rPr lang="en-US" b="1" dirty="0"/>
              <a:t>of plate. </a:t>
            </a:r>
            <a:r>
              <a:rPr lang="en-US" dirty="0"/>
              <a:t>The greater the area of capacitor plates, the larger is the capacitance of </a:t>
            </a:r>
            <a:r>
              <a:rPr lang="en-US" dirty="0" smtClean="0"/>
              <a:t>the capacitor </a:t>
            </a:r>
            <a:r>
              <a:rPr lang="en-US" dirty="0"/>
              <a:t>and </a:t>
            </a:r>
            <a:r>
              <a:rPr lang="en-US" i="1" dirty="0" smtClean="0"/>
              <a:t>vice-versa</a:t>
            </a:r>
          </a:p>
          <a:p>
            <a:pPr algn="just"/>
            <a:r>
              <a:rPr lang="en-US" b="1" dirty="0" smtClean="0"/>
              <a:t>Thickness </a:t>
            </a:r>
            <a:r>
              <a:rPr lang="en-US" b="1" dirty="0"/>
              <a:t>of dielectric. </a:t>
            </a:r>
            <a:r>
              <a:rPr lang="en-US" dirty="0"/>
              <a:t>The capacitance of a capacitor is inversely proportional to </a:t>
            </a:r>
            <a:r>
              <a:rPr lang="en-US" dirty="0" smtClean="0"/>
              <a:t>the thickness </a:t>
            </a:r>
            <a:r>
              <a:rPr lang="en-US" dirty="0"/>
              <a:t>(</a:t>
            </a:r>
            <a:r>
              <a:rPr lang="en-US" i="1" dirty="0"/>
              <a:t>i.e. </a:t>
            </a:r>
            <a:r>
              <a:rPr lang="en-US" dirty="0"/>
              <a:t>distance between plates) of the dielectric. The smaller the thickness </a:t>
            </a:r>
            <a:r>
              <a:rPr lang="en-US" dirty="0" smtClean="0"/>
              <a:t>of dielectric</a:t>
            </a:r>
            <a:r>
              <a:rPr lang="en-US" dirty="0"/>
              <a:t>, the greater the capacitance and </a:t>
            </a:r>
            <a:r>
              <a:rPr lang="en-US" i="1" dirty="0"/>
              <a:t>vice-versa. </a:t>
            </a:r>
            <a:endParaRPr lang="en-US" i="1" dirty="0" smtClean="0"/>
          </a:p>
          <a:p>
            <a:pPr algn="just"/>
            <a:r>
              <a:rPr lang="en-US" b="1" dirty="0" smtClean="0"/>
              <a:t>Relative </a:t>
            </a:r>
            <a:r>
              <a:rPr lang="en-US" b="1" dirty="0"/>
              <a:t>permittivity of dielectric. </a:t>
            </a:r>
            <a:r>
              <a:rPr lang="en-US" dirty="0"/>
              <a:t>The greater the relative permittivity of the </a:t>
            </a:r>
            <a:r>
              <a:rPr lang="en-US" dirty="0" smtClean="0"/>
              <a:t>insulating material </a:t>
            </a:r>
            <a:r>
              <a:rPr lang="en-US" dirty="0"/>
              <a:t>(</a:t>
            </a:r>
            <a:r>
              <a:rPr lang="en-US" i="1" dirty="0"/>
              <a:t>i.e.</a:t>
            </a:r>
            <a:r>
              <a:rPr lang="en-US" dirty="0"/>
              <a:t>, dielectric), the greater will be the capacitance of the capacitor and </a:t>
            </a:r>
            <a:r>
              <a:rPr lang="en-US" i="1" dirty="0"/>
              <a:t>vice-versa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Dielectric Constant or Relative Permittivity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89532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insulating material between the plates of a capacitor is called dielectric.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the </a:t>
            </a:r>
            <a:r>
              <a:rPr lang="en-US" sz="2400" dirty="0" smtClean="0"/>
              <a:t>capacitor is </a:t>
            </a:r>
            <a:r>
              <a:rPr lang="en-US" sz="2400" dirty="0"/>
              <a:t>charged, the electrostatic field extends across the dielectric.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presence of </a:t>
            </a:r>
            <a:r>
              <a:rPr lang="en-US" sz="2400" dirty="0" smtClean="0"/>
              <a:t>dielectric increases the </a:t>
            </a:r>
            <a:r>
              <a:rPr lang="en-US" sz="2400" dirty="0"/>
              <a:t>concentration of electric lines of force between the plates and hence the charge on each plate.</a:t>
            </a:r>
          </a:p>
          <a:p>
            <a:pPr algn="just"/>
            <a:r>
              <a:rPr lang="en-US" sz="2400" dirty="0"/>
              <a:t>The degree of concentration of electric lines of force between the plates depends upon the nature </a:t>
            </a:r>
            <a:r>
              <a:rPr lang="en-US" sz="2400" dirty="0" smtClean="0"/>
              <a:t>of dielectric.</a:t>
            </a:r>
          </a:p>
          <a:p>
            <a:pPr algn="just"/>
            <a:r>
              <a:rPr lang="en-US" sz="2400" i="1" dirty="0"/>
              <a:t>The ability of a dielectric material to concentrate electric lines of force between the plates of a capacitor is called </a:t>
            </a:r>
            <a:r>
              <a:rPr lang="en-US" sz="2400" b="1" dirty="0"/>
              <a:t>dielectric constant </a:t>
            </a:r>
            <a:r>
              <a:rPr lang="en-US" sz="2400" i="1" dirty="0"/>
              <a:t>or </a:t>
            </a:r>
            <a:r>
              <a:rPr lang="en-US" sz="2400" b="1" dirty="0"/>
              <a:t>relative permittivity </a:t>
            </a:r>
            <a:r>
              <a:rPr lang="en-US" sz="2400" i="1" dirty="0"/>
              <a:t>of the material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Dielectric Constant or Relative Permittivity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8" y="5105401"/>
            <a:ext cx="10515600" cy="1493880"/>
          </a:xfrm>
        </p:spPr>
        <p:txBody>
          <a:bodyPr>
            <a:noAutofit/>
          </a:bodyPr>
          <a:lstStyle/>
          <a:p>
            <a:pPr algn="just"/>
            <a:r>
              <a:rPr lang="en-US" i="1" dirty="0"/>
              <a:t>Hence </a:t>
            </a:r>
            <a:r>
              <a:rPr lang="en-US" b="1" dirty="0"/>
              <a:t>dielectric constant </a:t>
            </a:r>
            <a:r>
              <a:rPr lang="en-US" dirty="0"/>
              <a:t>(</a:t>
            </a:r>
            <a:r>
              <a:rPr lang="en-US" i="1" dirty="0"/>
              <a:t>or </a:t>
            </a:r>
            <a:r>
              <a:rPr lang="en-US" b="1" dirty="0"/>
              <a:t>relative permittivity</a:t>
            </a:r>
            <a:r>
              <a:rPr lang="en-US" dirty="0"/>
              <a:t>) </a:t>
            </a:r>
            <a:r>
              <a:rPr lang="en-US" i="1" dirty="0"/>
              <a:t>of a dielectric material is the </a:t>
            </a:r>
            <a:r>
              <a:rPr lang="en-US" i="1" dirty="0" smtClean="0"/>
              <a:t>ratio of </a:t>
            </a:r>
            <a:r>
              <a:rPr lang="en-US" i="1" dirty="0"/>
              <a:t>capacitance of a capacitor with that material as a dielectric to the capacitance of the </a:t>
            </a:r>
            <a:r>
              <a:rPr lang="en-US" i="1" dirty="0" smtClean="0"/>
              <a:t>same capacitor </a:t>
            </a:r>
            <a:r>
              <a:rPr lang="en-US" i="1" dirty="0"/>
              <a:t>with air as dielectric.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90802" y="2133600"/>
            <a:ext cx="10166851" cy="30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M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E PPT Template" id="{0F0D7AA8-361A-4F37-8516-0EFE3419025B}" vid="{8744BC16-5615-46D5-8B96-B46A56991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STME PPT Template</Template>
  <TotalTime>288</TotalTime>
  <Words>958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STME Theme</vt:lpstr>
      <vt:lpstr>Principles of Electrical Engineering: Capacitance &amp; Capacitor</vt:lpstr>
      <vt:lpstr>What is Capacitor?</vt:lpstr>
      <vt:lpstr>How does a capacitor charge?</vt:lpstr>
      <vt:lpstr>How does a capacitor charge?</vt:lpstr>
      <vt:lpstr>Capacitance</vt:lpstr>
      <vt:lpstr>Unit of Capacitance</vt:lpstr>
      <vt:lpstr>Factors affecting Capacitance</vt:lpstr>
      <vt:lpstr>Dielectric Constant or Relative Permittivity</vt:lpstr>
      <vt:lpstr>Dielectric Constant or Relative Permittivity</vt:lpstr>
      <vt:lpstr>Capacitance of Parallel-Plate Capacitor with Uniform Medium</vt:lpstr>
      <vt:lpstr>Capacitance of Parallel-Plate Capacitor with Uniform Medium</vt:lpstr>
      <vt:lpstr>Parallel-Plate Capacitor with Composite Medium</vt:lpstr>
      <vt:lpstr>Parallel-Plate Capacitor with Composite Medium</vt:lpstr>
      <vt:lpstr>Parallel-Plate Capacitor with Composite Medium</vt:lpstr>
      <vt:lpstr>Special Cases of Parallel-Plate Capacitor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Electrostatics</dc:title>
  <dc:creator>Divyang Jadav</dc:creator>
  <cp:lastModifiedBy>Divyang Jadav</cp:lastModifiedBy>
  <cp:revision>169</cp:revision>
  <cp:lastPrinted>2019-07-19T07:29:11Z</cp:lastPrinted>
  <dcterms:created xsi:type="dcterms:W3CDTF">2019-09-30T10:49:12Z</dcterms:created>
  <dcterms:modified xsi:type="dcterms:W3CDTF">2019-10-05T05:00:16Z</dcterms:modified>
</cp:coreProperties>
</file>