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5" r:id="rId13"/>
    <p:sldId id="273"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7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6647E-7447-4B38-BE39-7B09B902950F}"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147475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6647E-7447-4B38-BE39-7B09B902950F}"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205654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6647E-7447-4B38-BE39-7B09B902950F}"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208494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6647E-7447-4B38-BE39-7B09B902950F}"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159588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6647E-7447-4B38-BE39-7B09B902950F}"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36806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6647E-7447-4B38-BE39-7B09B902950F}"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55642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6647E-7447-4B38-BE39-7B09B902950F}"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399402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6647E-7447-4B38-BE39-7B09B902950F}"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32474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6647E-7447-4B38-BE39-7B09B902950F}"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300007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6647E-7447-4B38-BE39-7B09B902950F}"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28599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6647E-7447-4B38-BE39-7B09B902950F}"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F9CE0-4E91-4D29-93A6-67344182A3F0}" type="slidenum">
              <a:rPr lang="en-US" smtClean="0"/>
              <a:t>‹#›</a:t>
            </a:fld>
            <a:endParaRPr lang="en-US"/>
          </a:p>
        </p:txBody>
      </p:sp>
    </p:spTree>
    <p:extLst>
      <p:ext uri="{BB962C8B-B14F-4D97-AF65-F5344CB8AC3E}">
        <p14:creationId xmlns:p14="http://schemas.microsoft.com/office/powerpoint/2010/main" val="415753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6647E-7447-4B38-BE39-7B09B902950F}"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F9CE0-4E91-4D29-93A6-67344182A3F0}" type="slidenum">
              <a:rPr lang="en-US" smtClean="0"/>
              <a:t>‹#›</a:t>
            </a:fld>
            <a:endParaRPr lang="en-US"/>
          </a:p>
        </p:txBody>
      </p:sp>
    </p:spTree>
    <p:extLst>
      <p:ext uri="{BB962C8B-B14F-4D97-AF65-F5344CB8AC3E}">
        <p14:creationId xmlns:p14="http://schemas.microsoft.com/office/powerpoint/2010/main" val="372932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70C0"/>
                </a:solidFill>
                <a:effectLst>
                  <a:outerShdw blurRad="38100" dist="38100" dir="2700000" algn="tl">
                    <a:srgbClr val="000000">
                      <a:alpha val="43137"/>
                    </a:srgbClr>
                  </a:outerShdw>
                </a:effectLst>
              </a:rPr>
              <a:t>Electrical Installations</a:t>
            </a:r>
            <a:endParaRPr lang="en-US" b="1" dirty="0">
              <a:solidFill>
                <a:srgbClr val="0070C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86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breakers</a:t>
            </a:r>
            <a:endParaRPr lang="en-US" dirty="0"/>
          </a:p>
        </p:txBody>
      </p:sp>
      <p:sp>
        <p:nvSpPr>
          <p:cNvPr id="3" name="Content Placeholder 2"/>
          <p:cNvSpPr>
            <a:spLocks noGrp="1"/>
          </p:cNvSpPr>
          <p:nvPr>
            <p:ph idx="1"/>
          </p:nvPr>
        </p:nvSpPr>
        <p:spPr/>
        <p:txBody>
          <a:bodyPr/>
          <a:lstStyle/>
          <a:p>
            <a:r>
              <a:rPr lang="en-US" dirty="0"/>
              <a:t>An electrical circuit breaker is a switching device that can be operated manually or automatically for controlling and protecting the electrical power system. </a:t>
            </a:r>
            <a:endParaRPr lang="en-US" dirty="0" smtClean="0"/>
          </a:p>
          <a:p>
            <a:r>
              <a:rPr lang="en-US" dirty="0" smtClean="0"/>
              <a:t>Without </a:t>
            </a:r>
            <a:r>
              <a:rPr lang="en-US" dirty="0"/>
              <a:t>a circuit breaker, there is a high risk of electrical </a:t>
            </a:r>
            <a:r>
              <a:rPr lang="en-US" dirty="0" smtClean="0"/>
              <a:t>fires and  </a:t>
            </a:r>
            <a:r>
              <a:rPr lang="en-US" dirty="0"/>
              <a:t>electrical shocks</a:t>
            </a:r>
            <a:r>
              <a:rPr lang="en-US" dirty="0" smtClean="0"/>
              <a:t>.</a:t>
            </a:r>
          </a:p>
          <a:p>
            <a:r>
              <a:rPr lang="en-US" dirty="0"/>
              <a:t>All circuit breaker systems have common features in their operation, but details vary substantially depending on the voltage class, current rating and type of the circuit breaker.</a:t>
            </a:r>
          </a:p>
        </p:txBody>
      </p:sp>
    </p:spTree>
    <p:extLst>
      <p:ext uri="{BB962C8B-B14F-4D97-AF65-F5344CB8AC3E}">
        <p14:creationId xmlns:p14="http://schemas.microsoft.com/office/powerpoint/2010/main" val="275502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Different types of circuit breakers:</a:t>
            </a:r>
          </a:p>
          <a:p>
            <a:pPr marL="0" indent="0">
              <a:buNone/>
            </a:pPr>
            <a:r>
              <a:rPr lang="en-US" b="1" dirty="0"/>
              <a:t>Based on Voltage</a:t>
            </a:r>
            <a:endParaRPr lang="en-US" dirty="0"/>
          </a:p>
          <a:p>
            <a:r>
              <a:rPr lang="en-US" b="1" dirty="0"/>
              <a:t>– Low voltage circuit breakers:</a:t>
            </a:r>
            <a:r>
              <a:rPr lang="en-US" dirty="0"/>
              <a:t> These breakers are rated for use at low voltages up to 2 kV and are mainly used in small-scale industries.</a:t>
            </a:r>
          </a:p>
          <a:p>
            <a:r>
              <a:rPr lang="en-US" b="1" dirty="0"/>
              <a:t>– High voltage circuit breakers:</a:t>
            </a:r>
            <a:r>
              <a:rPr lang="en-US" dirty="0"/>
              <a:t> These breakers are rated for use at voltages greater than 2 kV. </a:t>
            </a:r>
          </a:p>
        </p:txBody>
      </p:sp>
    </p:spTree>
    <p:extLst>
      <p:ext uri="{BB962C8B-B14F-4D97-AF65-F5344CB8AC3E}">
        <p14:creationId xmlns:p14="http://schemas.microsoft.com/office/powerpoint/2010/main" val="78077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2" y="81787"/>
            <a:ext cx="10515600" cy="1325563"/>
          </a:xfrm>
        </p:spPr>
        <p:txBody>
          <a:bodyPr/>
          <a:lstStyle/>
          <a:p>
            <a:r>
              <a:rPr lang="en-US" b="1" dirty="0" smtClean="0">
                <a:solidFill>
                  <a:srgbClr val="0070C0"/>
                </a:solidFill>
                <a:effectLst>
                  <a:outerShdw blurRad="38100" dist="38100" dir="2700000" algn="tl">
                    <a:srgbClr val="000000">
                      <a:alpha val="43137"/>
                    </a:srgbClr>
                  </a:outerShdw>
                </a:effectLst>
              </a:rPr>
              <a:t>MCB (miniature circuit breaker)</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40913" y="1361987"/>
            <a:ext cx="10515600" cy="4351338"/>
          </a:xfrm>
        </p:spPr>
        <p:txBody>
          <a:bodyPr>
            <a:normAutofit/>
          </a:bodyPr>
          <a:lstStyle/>
          <a:p>
            <a:r>
              <a:rPr lang="en-US" dirty="0"/>
              <a:t>MCB is an electromechanical device which guards an </a:t>
            </a:r>
            <a:r>
              <a:rPr lang="en-US" dirty="0" smtClean="0"/>
              <a:t>electrical circuit from </a:t>
            </a:r>
            <a:r>
              <a:rPr lang="en-US" dirty="0"/>
              <a:t>an over current, that may effect from short circuit, overload or imperfect design. </a:t>
            </a:r>
            <a:endParaRPr lang="en-US" dirty="0" smtClean="0"/>
          </a:p>
          <a:p>
            <a:r>
              <a:rPr lang="en-US" dirty="0" smtClean="0"/>
              <a:t>A </a:t>
            </a:r>
            <a:r>
              <a:rPr lang="en-US" dirty="0"/>
              <a:t>miniature circuit breaker automatically switches off electrical circuit during abnormal condition of the network means in over load condition as well as faulty condition. </a:t>
            </a:r>
            <a:endParaRPr lang="en-US" dirty="0" smtClean="0"/>
          </a:p>
          <a:p>
            <a:r>
              <a:rPr lang="en-US" dirty="0"/>
              <a:t>Restoration </a:t>
            </a:r>
            <a:r>
              <a:rPr lang="en-US" dirty="0" smtClean="0"/>
              <a:t>of supply is </a:t>
            </a:r>
            <a:r>
              <a:rPr lang="en-US" dirty="0"/>
              <a:t>easily possible by just switching it ON. </a:t>
            </a:r>
          </a:p>
          <a:p>
            <a:r>
              <a:rPr lang="en-US" dirty="0" smtClean="0"/>
              <a:t>Protection </a:t>
            </a:r>
            <a:r>
              <a:rPr lang="en-US" dirty="0"/>
              <a:t>of overload by using a bimetallic strip &amp; short circuit protection by used solenoid. </a:t>
            </a:r>
          </a:p>
        </p:txBody>
      </p:sp>
      <p:pic>
        <p:nvPicPr>
          <p:cNvPr id="5" name="Picture 4"/>
          <p:cNvPicPr>
            <a:picLocks noChangeAspect="1"/>
          </p:cNvPicPr>
          <p:nvPr/>
        </p:nvPicPr>
        <p:blipFill>
          <a:blip r:embed="rId2"/>
          <a:stretch>
            <a:fillRect/>
          </a:stretch>
        </p:blipFill>
        <p:spPr>
          <a:xfrm>
            <a:off x="9984480" y="3113223"/>
            <a:ext cx="1771650" cy="3390900"/>
          </a:xfrm>
          <a:prstGeom prst="rect">
            <a:avLst/>
          </a:prstGeom>
        </p:spPr>
      </p:pic>
    </p:spTree>
    <p:extLst>
      <p:ext uri="{BB962C8B-B14F-4D97-AF65-F5344CB8AC3E}">
        <p14:creationId xmlns:p14="http://schemas.microsoft.com/office/powerpoint/2010/main" val="356279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a:xfrm>
            <a:off x="838200" y="1658198"/>
            <a:ext cx="10515600" cy="4351338"/>
          </a:xfrm>
        </p:spPr>
        <p:txBody>
          <a:bodyPr>
            <a:normAutofit fontScale="77500" lnSpcReduction="20000"/>
          </a:bodyPr>
          <a:lstStyle/>
          <a:p>
            <a:pPr marL="0" indent="0">
              <a:buNone/>
            </a:pPr>
            <a:r>
              <a:rPr lang="en-US" b="1" dirty="0"/>
              <a:t>By Interrupting Mechanism</a:t>
            </a:r>
            <a:endParaRPr lang="en-US" dirty="0"/>
          </a:p>
          <a:p>
            <a:r>
              <a:rPr lang="en-US" b="1" dirty="0" smtClean="0"/>
              <a:t> </a:t>
            </a:r>
            <a:r>
              <a:rPr lang="en-US" b="1" dirty="0"/>
              <a:t>Air circuit breaker:</a:t>
            </a:r>
            <a:r>
              <a:rPr lang="en-US" dirty="0"/>
              <a:t> This breaker uses air as an insulating and interrupting medium. The breaker is sub-classified into two types:</a:t>
            </a:r>
          </a:p>
          <a:p>
            <a:pPr marL="0" indent="0">
              <a:buNone/>
            </a:pPr>
            <a:r>
              <a:rPr lang="en-US" dirty="0" smtClean="0"/>
              <a:t>Low </a:t>
            </a:r>
            <a:r>
              <a:rPr lang="en-US" dirty="0"/>
              <a:t>voltage circuit breaker whose value lies below 1000 V</a:t>
            </a:r>
          </a:p>
          <a:p>
            <a:pPr marL="0" indent="0">
              <a:buNone/>
            </a:pPr>
            <a:r>
              <a:rPr lang="en-US" dirty="0" smtClean="0"/>
              <a:t>High </a:t>
            </a:r>
            <a:r>
              <a:rPr lang="en-US" dirty="0"/>
              <a:t>voltage circuit breaker whose value is 1000 V and </a:t>
            </a:r>
            <a:r>
              <a:rPr lang="en-US" dirty="0" smtClean="0"/>
              <a:t>above</a:t>
            </a:r>
          </a:p>
          <a:p>
            <a:r>
              <a:rPr lang="en-US" b="1" dirty="0" smtClean="0"/>
              <a:t>Oil </a:t>
            </a:r>
            <a:r>
              <a:rPr lang="en-US" b="1" dirty="0"/>
              <a:t>circuit breaker:</a:t>
            </a:r>
            <a:r>
              <a:rPr lang="en-US" dirty="0"/>
              <a:t> It uses oil as an interrupting and insulating medium. These breakers are divided into two types based on the pressure and amount of oil used.</a:t>
            </a:r>
          </a:p>
          <a:p>
            <a:r>
              <a:rPr lang="en-US" b="1" dirty="0" smtClean="0"/>
              <a:t>Vacuum </a:t>
            </a:r>
            <a:r>
              <a:rPr lang="en-US" b="1" dirty="0"/>
              <a:t>circuit breakers:</a:t>
            </a:r>
            <a:r>
              <a:rPr lang="en-US" dirty="0"/>
              <a:t> These breakers use vacuum as the interrupting medium due to its high dielectric and diffusive properties.</a:t>
            </a:r>
          </a:p>
          <a:p>
            <a:r>
              <a:rPr lang="en-US" b="1" dirty="0" smtClean="0"/>
              <a:t>MCB </a:t>
            </a:r>
            <a:r>
              <a:rPr lang="en-US" b="1" dirty="0"/>
              <a:t>(Miniature Circuit Breaker):</a:t>
            </a:r>
            <a:r>
              <a:rPr lang="en-US" dirty="0"/>
              <a:t> The current ratings for this breaker are less than 100A and has only one over-current protection built within it. The trip settings are not adjustable in this circuit.</a:t>
            </a:r>
          </a:p>
          <a:p>
            <a:r>
              <a:rPr lang="en-US" b="1" dirty="0" smtClean="0"/>
              <a:t>MCCB </a:t>
            </a:r>
            <a:r>
              <a:rPr lang="en-US" b="1" dirty="0"/>
              <a:t>(</a:t>
            </a:r>
            <a:r>
              <a:rPr lang="en-US" b="1" dirty="0" err="1"/>
              <a:t>Moulded</a:t>
            </a:r>
            <a:r>
              <a:rPr lang="en-US" b="1" dirty="0"/>
              <a:t> Case Circuit Breakers):</a:t>
            </a:r>
            <a:r>
              <a:rPr lang="en-US" dirty="0"/>
              <a:t> Current ratings for these breakers are higher than 1000A. </a:t>
            </a:r>
            <a:r>
              <a:rPr lang="en-US" dirty="0" smtClean="0"/>
              <a:t>The </a:t>
            </a:r>
            <a:r>
              <a:rPr lang="en-US" dirty="0"/>
              <a:t>trip settings of the breaker can be adjusted easily.</a:t>
            </a:r>
          </a:p>
          <a:p>
            <a:endParaRPr lang="en-US" dirty="0"/>
          </a:p>
        </p:txBody>
      </p:sp>
    </p:spTree>
    <p:extLst>
      <p:ext uri="{BB962C8B-B14F-4D97-AF65-F5344CB8AC3E}">
        <p14:creationId xmlns:p14="http://schemas.microsoft.com/office/powerpoint/2010/main" val="327091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0" y="68908"/>
            <a:ext cx="10515600" cy="1325563"/>
          </a:xfrm>
        </p:spPr>
        <p:txBody>
          <a:bodyPr/>
          <a:lstStyle/>
          <a:p>
            <a:r>
              <a:rPr lang="en-US" b="1" dirty="0" err="1" smtClean="0">
                <a:solidFill>
                  <a:srgbClr val="0070C0"/>
                </a:solidFill>
                <a:effectLst>
                  <a:outerShdw blurRad="38100" dist="38100" dir="2700000" algn="tl">
                    <a:srgbClr val="000000">
                      <a:alpha val="43137"/>
                    </a:srgbClr>
                  </a:outerShdw>
                </a:effectLst>
              </a:rPr>
              <a:t>Earthing</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93499" y="1246072"/>
            <a:ext cx="10515600" cy="4351338"/>
          </a:xfrm>
        </p:spPr>
        <p:txBody>
          <a:bodyPr/>
          <a:lstStyle/>
          <a:p>
            <a:r>
              <a:rPr lang="en-US" dirty="0"/>
              <a:t>In electrical engineering, </a:t>
            </a:r>
            <a:r>
              <a:rPr lang="en-US" dirty="0" err="1"/>
              <a:t>earthing</a:t>
            </a:r>
            <a:r>
              <a:rPr lang="en-US" dirty="0"/>
              <a:t> or grounding means literally to make an electrical connection between the ground and a metal part. In practice this is usually done by connecting to the ground pin of an electrical socket, which is itself connected to ground. </a:t>
            </a:r>
            <a:endParaRPr lang="en-US" dirty="0" smtClean="0"/>
          </a:p>
          <a:p>
            <a:r>
              <a:rPr lang="en-US" dirty="0" smtClean="0"/>
              <a:t>It is the most important part of an electrical installation, as it provides safety. </a:t>
            </a:r>
          </a:p>
          <a:p>
            <a:r>
              <a:rPr lang="en-US" dirty="0" smtClean="0"/>
              <a:t>An electrical equipment is said to be earthed if its outer frame and other parts not carrying current are connected to earth so as to attain nearly zero potential.</a:t>
            </a:r>
            <a:endParaRPr lang="en-US" dirty="0"/>
          </a:p>
        </p:txBody>
      </p:sp>
      <p:pic>
        <p:nvPicPr>
          <p:cNvPr id="5122" name="Picture 2" descr="Description: E:\Documents and Settings\skb_2\Desktop\rishabh\rishearth_project_files\Imag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520" y="5297980"/>
            <a:ext cx="2957378" cy="124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03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5" y="94666"/>
            <a:ext cx="10515600" cy="1325563"/>
          </a:xfrm>
        </p:spPr>
        <p:txBody>
          <a:bodyPr/>
          <a:lstStyle/>
          <a:p>
            <a:r>
              <a:rPr lang="en-US" b="1" dirty="0">
                <a:solidFill>
                  <a:srgbClr val="0070C0"/>
                </a:solidFill>
                <a:effectLst>
                  <a:outerShdw blurRad="38100" dist="38100" dir="2700000" algn="tl">
                    <a:srgbClr val="000000">
                      <a:alpha val="43137"/>
                    </a:srgbClr>
                  </a:outerShdw>
                </a:effectLst>
              </a:rPr>
              <a:t>EARTHING </a:t>
            </a:r>
            <a:r>
              <a:rPr lang="en-US" b="1" dirty="0" smtClean="0">
                <a:solidFill>
                  <a:srgbClr val="0070C0"/>
                </a:solidFill>
                <a:effectLst>
                  <a:outerShdw blurRad="38100" dist="38100" dir="2700000" algn="tl">
                    <a:srgbClr val="000000">
                      <a:alpha val="43137"/>
                    </a:srgbClr>
                  </a:outerShdw>
                </a:effectLst>
              </a:rPr>
              <a:t>WORKING</a:t>
            </a:r>
            <a:endParaRPr lang="en-US"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6227" y="1207185"/>
            <a:ext cx="10515600" cy="4351338"/>
          </a:xfrm>
        </p:spPr>
        <p:txBody>
          <a:bodyPr>
            <a:normAutofit/>
          </a:bodyPr>
          <a:lstStyle/>
          <a:p>
            <a:r>
              <a:rPr lang="en-US" sz="2400" dirty="0"/>
              <a:t>The basic idea of a safety from electrical disaster is same everywhere. The case (chassis) of the equipment </a:t>
            </a:r>
            <a:r>
              <a:rPr lang="en-US" sz="2400" dirty="0" smtClean="0"/>
              <a:t>is </a:t>
            </a:r>
            <a:r>
              <a:rPr lang="en-US" sz="2400" dirty="0"/>
              <a:t>connected to an earth pin on the mains outlet. This is then connected through the house wiring and switchboard to an electrically solid earth point, which is called </a:t>
            </a:r>
            <a:r>
              <a:rPr lang="en-US" sz="2400" b="1" dirty="0"/>
              <a:t>EARTHING or GROUNDING</a:t>
            </a:r>
            <a:r>
              <a:rPr lang="en-US" sz="2400" dirty="0"/>
              <a:t>.</a:t>
            </a:r>
          </a:p>
          <a:p>
            <a:r>
              <a:rPr lang="en-US" sz="2400" dirty="0" smtClean="0"/>
              <a:t>If a </a:t>
            </a:r>
            <a:r>
              <a:rPr lang="en-US" sz="2400" dirty="0"/>
              <a:t>fault </a:t>
            </a:r>
            <a:r>
              <a:rPr lang="en-US" sz="2400" dirty="0" smtClean="0"/>
              <a:t>develops </a:t>
            </a:r>
            <a:r>
              <a:rPr lang="en-US" sz="2400" dirty="0"/>
              <a:t>within the equipment that causes the active (live) conductor to come into contact with the chassis, the fault current will flow to earth. This protects the user from electric shock, bypassing the dangerous current directly to earth, rather than through the body of the person.</a:t>
            </a:r>
          </a:p>
          <a:p>
            <a:endParaRPr lang="en-US" sz="2400" dirty="0"/>
          </a:p>
        </p:txBody>
      </p:sp>
      <p:pic>
        <p:nvPicPr>
          <p:cNvPr id="6146" name="Picture 2" descr="Description: http://www.esc.org.uk/uploads/RTEmagicC_esc-what-is-earthing.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993" y="4061359"/>
            <a:ext cx="5752094" cy="251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5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effectLst>
                  <a:outerShdw blurRad="38100" dist="38100" dir="2700000" algn="tl">
                    <a:srgbClr val="000000">
                      <a:alpha val="43137"/>
                    </a:srgbClr>
                  </a:outerShdw>
                </a:effectLst>
              </a:rPr>
              <a:t>Main Objectives of </a:t>
            </a:r>
            <a:r>
              <a:rPr lang="en-US" dirty="0" err="1">
                <a:solidFill>
                  <a:srgbClr val="0070C0"/>
                </a:solidFill>
                <a:effectLst>
                  <a:outerShdw blurRad="38100" dist="38100" dir="2700000" algn="tl">
                    <a:srgbClr val="000000">
                      <a:alpha val="43137"/>
                    </a:srgbClr>
                  </a:outerShdw>
                </a:effectLst>
              </a:rPr>
              <a:t>Earthing</a:t>
            </a:r>
            <a:r>
              <a:rPr lang="en-US" dirty="0">
                <a:solidFill>
                  <a:srgbClr val="0070C0"/>
                </a:solidFill>
                <a:effectLst>
                  <a:outerShdw blurRad="38100" dist="38100" dir="2700000" algn="tl">
                    <a:srgbClr val="000000">
                      <a:alpha val="43137"/>
                    </a:srgbClr>
                  </a:outerShdw>
                </a:effectLst>
              </a:rPr>
              <a:t> </a:t>
            </a:r>
            <a:r>
              <a:rPr lang="en-US" dirty="0" smtClean="0">
                <a:solidFill>
                  <a:srgbClr val="0070C0"/>
                </a:solidFill>
                <a:effectLst>
                  <a:outerShdw blurRad="38100" dist="38100" dir="2700000" algn="tl">
                    <a:srgbClr val="000000">
                      <a:alpha val="43137"/>
                    </a:srgbClr>
                  </a:outerShdw>
                </a:effectLst>
              </a:rPr>
              <a:t>systems</a:t>
            </a:r>
            <a:endParaRPr lang="en-US"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dirty="0"/>
              <a:t>Provide an alternative path for the fault current to flow so that it will not endanger the user </a:t>
            </a:r>
          </a:p>
          <a:p>
            <a:pPr lvl="0"/>
            <a:r>
              <a:rPr lang="en-US" dirty="0"/>
              <a:t>Ensure that all exposed conductive parts do not reach a dangerous potential </a:t>
            </a:r>
          </a:p>
          <a:p>
            <a:pPr lvl="0"/>
            <a:r>
              <a:rPr lang="en-US" dirty="0"/>
              <a:t>Maintain the voltage at any part of an electrical system at a known value so as to prevent over current or excessive voltage on the appliances or equipment.</a:t>
            </a:r>
          </a:p>
          <a:p>
            <a:pPr lvl="0"/>
            <a:r>
              <a:rPr lang="en-US" dirty="0"/>
              <a:t>To provide protection against static </a:t>
            </a:r>
            <a:r>
              <a:rPr lang="en-US" dirty="0" smtClean="0"/>
              <a:t>electricity</a:t>
            </a:r>
            <a:r>
              <a:rPr lang="en-US" b="1" dirty="0" smtClean="0"/>
              <a:t>.</a:t>
            </a:r>
            <a:endParaRPr lang="en-US" dirty="0"/>
          </a:p>
          <a:p>
            <a:endParaRPr lang="en-US" dirty="0"/>
          </a:p>
        </p:txBody>
      </p:sp>
    </p:spTree>
    <p:extLst>
      <p:ext uri="{BB962C8B-B14F-4D97-AF65-F5344CB8AC3E}">
        <p14:creationId xmlns:p14="http://schemas.microsoft.com/office/powerpoint/2010/main" val="371188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7" y="56029"/>
            <a:ext cx="10515600" cy="1325563"/>
          </a:xfrm>
        </p:spPr>
        <p:txBody>
          <a:bodyPr/>
          <a:lstStyle/>
          <a:p>
            <a:r>
              <a:rPr lang="en-US" b="1" dirty="0">
                <a:solidFill>
                  <a:srgbClr val="0070C0"/>
                </a:solidFill>
              </a:rPr>
              <a:t>Methods of </a:t>
            </a:r>
            <a:r>
              <a:rPr lang="en-US" b="1" dirty="0" err="1">
                <a:solidFill>
                  <a:srgbClr val="0070C0"/>
                </a:solidFill>
              </a:rPr>
              <a:t>earthing</a:t>
            </a:r>
            <a:r>
              <a:rPr lang="en-US" b="1" dirty="0">
                <a:solidFill>
                  <a:srgbClr val="0070C0"/>
                </a:solidFill>
              </a:rPr>
              <a:t> </a:t>
            </a:r>
            <a:endParaRPr lang="en-US" dirty="0">
              <a:solidFill>
                <a:srgbClr val="0070C0"/>
              </a:solidFill>
            </a:endParaRPr>
          </a:p>
        </p:txBody>
      </p:sp>
      <p:sp>
        <p:nvSpPr>
          <p:cNvPr id="3" name="Content Placeholder 2"/>
          <p:cNvSpPr>
            <a:spLocks noGrp="1"/>
          </p:cNvSpPr>
          <p:nvPr>
            <p:ph idx="1"/>
          </p:nvPr>
        </p:nvSpPr>
        <p:spPr>
          <a:xfrm>
            <a:off x="552449" y="1044862"/>
            <a:ext cx="10515600" cy="4351338"/>
          </a:xfrm>
        </p:spPr>
        <p:txBody>
          <a:bodyPr>
            <a:normAutofit/>
          </a:bodyPr>
          <a:lstStyle/>
          <a:p>
            <a:pPr lvl="0"/>
            <a:r>
              <a:rPr lang="en-US" sz="2400" dirty="0" smtClean="0"/>
              <a:t>Plate </a:t>
            </a:r>
            <a:r>
              <a:rPr lang="en-US" sz="2400" dirty="0"/>
              <a:t>type </a:t>
            </a:r>
            <a:r>
              <a:rPr lang="en-US" sz="2400" dirty="0" err="1"/>
              <a:t>earthing</a:t>
            </a:r>
            <a:r>
              <a:rPr lang="en-US" sz="2400" dirty="0"/>
              <a:t> </a:t>
            </a:r>
            <a:endParaRPr lang="en-US" sz="2400" dirty="0" smtClean="0"/>
          </a:p>
          <a:p>
            <a:pPr marL="0" indent="0">
              <a:buNone/>
            </a:pPr>
            <a:r>
              <a:rPr lang="en-US" sz="2400" dirty="0"/>
              <a:t>Generally for plate type </a:t>
            </a:r>
            <a:r>
              <a:rPr lang="en-US" sz="2400" dirty="0" err="1"/>
              <a:t>earthing</a:t>
            </a:r>
            <a:r>
              <a:rPr lang="en-US" sz="2400" dirty="0"/>
              <a:t> normal Practice is to use</a:t>
            </a:r>
          </a:p>
          <a:p>
            <a:pPr marL="0" indent="0">
              <a:buNone/>
            </a:pPr>
            <a:r>
              <a:rPr lang="en-US" sz="2400" dirty="0"/>
              <a:t>Cast iron plate of size 600 mm x600 mm x12 mm. OR</a:t>
            </a:r>
          </a:p>
          <a:p>
            <a:pPr marL="0" indent="0">
              <a:buNone/>
            </a:pPr>
            <a:r>
              <a:rPr lang="en-US" sz="2400" dirty="0"/>
              <a:t>Galvanized iron plate of size 600 mm x600 mm x6 mm. OR</a:t>
            </a:r>
          </a:p>
          <a:p>
            <a:pPr marL="0" indent="0">
              <a:buNone/>
            </a:pPr>
            <a:r>
              <a:rPr lang="en-US" sz="2400" dirty="0"/>
              <a:t>Copper plate of size 600 mm * 600 mm * 3.15 mm</a:t>
            </a:r>
          </a:p>
          <a:p>
            <a:pPr marL="0" indent="0">
              <a:buNone/>
            </a:pPr>
            <a:r>
              <a:rPr lang="en-US" sz="2400" dirty="0"/>
              <a:t>Plate  burred at the depth of 8 feet in the vertical position and GI strip of size 50 mmx6 mm bolted with the plate is brought up to the ground level.</a:t>
            </a:r>
          </a:p>
          <a:p>
            <a:pPr marL="0" indent="0">
              <a:buNone/>
            </a:pPr>
            <a:r>
              <a:rPr lang="en-US" sz="2400" dirty="0"/>
              <a:t>These types of earth pit are generally filled with alternate layer of charcoal &amp; salt up to 4 feet from the bottom of the pit.</a:t>
            </a:r>
          </a:p>
          <a:p>
            <a:pPr lvl="0"/>
            <a:endParaRPr lang="en-US" sz="2400" dirty="0"/>
          </a:p>
          <a:p>
            <a:endParaRPr lang="en-US" sz="2400" dirty="0"/>
          </a:p>
        </p:txBody>
      </p:sp>
      <p:pic>
        <p:nvPicPr>
          <p:cNvPr id="7170" name="Picture 2" descr="Description: http://2.imimg.com/data2/HF/EN/IMVENDOR-1511290/25-20plate-20type-20test-20clamp-20big-250x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846" y="5081587"/>
            <a:ext cx="22383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Description: http://www.esgroundingsolutions.com/about-electrical-grounding/images/03-buried-copper-pl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715" y="4597757"/>
            <a:ext cx="2553748" cy="212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68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Methods of </a:t>
            </a:r>
            <a:r>
              <a:rPr lang="en-US" b="1" dirty="0" err="1">
                <a:solidFill>
                  <a:srgbClr val="0070C0"/>
                </a:solidFill>
              </a:rPr>
              <a:t>earthing</a:t>
            </a:r>
            <a:r>
              <a:rPr lang="en-US" b="1" dirty="0">
                <a:solidFill>
                  <a:srgbClr val="0070C0"/>
                </a:solidFill>
              </a:rPr>
              <a:t> </a:t>
            </a:r>
            <a:endParaRPr lang="en-US" dirty="0"/>
          </a:p>
        </p:txBody>
      </p:sp>
      <p:sp>
        <p:nvSpPr>
          <p:cNvPr id="3" name="Content Placeholder 2"/>
          <p:cNvSpPr>
            <a:spLocks noGrp="1"/>
          </p:cNvSpPr>
          <p:nvPr>
            <p:ph idx="1"/>
          </p:nvPr>
        </p:nvSpPr>
        <p:spPr/>
        <p:txBody>
          <a:bodyPr/>
          <a:lstStyle/>
          <a:p>
            <a:pPr lvl="0"/>
            <a:r>
              <a:rPr lang="en-US" dirty="0"/>
              <a:t>Pipe type </a:t>
            </a:r>
            <a:r>
              <a:rPr lang="en-US" dirty="0" err="1" smtClean="0"/>
              <a:t>earthing</a:t>
            </a:r>
            <a:endParaRPr lang="en-US" dirty="0" smtClean="0"/>
          </a:p>
          <a:p>
            <a:pPr marL="0" indent="0">
              <a:buNone/>
            </a:pPr>
            <a:r>
              <a:rPr lang="en-US" dirty="0"/>
              <a:t>For Pipe type </a:t>
            </a:r>
            <a:r>
              <a:rPr lang="en-US" dirty="0" err="1"/>
              <a:t>earthing</a:t>
            </a:r>
            <a:r>
              <a:rPr lang="en-US" dirty="0"/>
              <a:t> normal practice is to use GI pipe </a:t>
            </a:r>
            <a:r>
              <a:rPr lang="en-US" dirty="0" smtClean="0"/>
              <a:t>of 38 </a:t>
            </a:r>
            <a:r>
              <a:rPr lang="en-US" dirty="0"/>
              <a:t>mm diameter, </a:t>
            </a:r>
            <a:r>
              <a:rPr lang="en-US" dirty="0" smtClean="0"/>
              <a:t>6 </a:t>
            </a:r>
            <a:r>
              <a:rPr lang="en-US" dirty="0"/>
              <a:t>feet </a:t>
            </a:r>
            <a:r>
              <a:rPr lang="en-US" dirty="0" smtClean="0"/>
              <a:t>long, having </a:t>
            </a:r>
            <a:r>
              <a:rPr lang="en-US" dirty="0"/>
              <a:t>6 numbers of holes </a:t>
            </a:r>
            <a:r>
              <a:rPr lang="en-US" dirty="0" smtClean="0"/>
              <a:t>at lower end for </a:t>
            </a:r>
            <a:r>
              <a:rPr lang="en-US" dirty="0"/>
              <a:t>the connection of earth wires </a:t>
            </a:r>
            <a:r>
              <a:rPr lang="en-US" dirty="0" smtClean="0"/>
              <a:t>are </a:t>
            </a:r>
            <a:r>
              <a:rPr lang="en-US" dirty="0"/>
              <a:t>inserted in ground. These types of earth pit are generally filled with alternate layer of charcoal &amp; </a:t>
            </a:r>
            <a:r>
              <a:rPr lang="en-US" dirty="0" smtClean="0"/>
              <a:t>salt.</a:t>
            </a:r>
            <a:endParaRPr lang="en-US" dirty="0"/>
          </a:p>
          <a:p>
            <a:pPr marL="0" lvl="0" indent="0">
              <a:buNone/>
            </a:pPr>
            <a:r>
              <a:rPr lang="en-US" dirty="0" smtClean="0"/>
              <a:t> </a:t>
            </a:r>
            <a:endParaRPr lang="en-US" dirty="0"/>
          </a:p>
          <a:p>
            <a:endParaRPr lang="en-US" dirty="0"/>
          </a:p>
        </p:txBody>
      </p:sp>
      <p:pic>
        <p:nvPicPr>
          <p:cNvPr id="8194" name="Picture 2" descr="Description: http://img1.exportersindia.com/product_images/bc-small/dir_8/223213/earthing-pipe-type-a-1375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400986" y="3170282"/>
            <a:ext cx="1721053" cy="424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87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effectLst>
                  <a:outerShdw blurRad="38100" dist="38100" dir="2700000" algn="tl">
                    <a:srgbClr val="000000">
                      <a:alpha val="43137"/>
                    </a:srgbClr>
                  </a:outerShdw>
                </a:effectLst>
              </a:rPr>
              <a:t>Electrical Installations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To get proper lighting and to run various appliances we need electrical power.</a:t>
            </a:r>
          </a:p>
          <a:p>
            <a:r>
              <a:rPr lang="en-US" dirty="0" smtClean="0"/>
              <a:t>Electrical power is distributed to consumers by single phase two wire system or three phase four wire system or three phase three wire system.</a:t>
            </a:r>
          </a:p>
          <a:p>
            <a:r>
              <a:rPr lang="en-US" dirty="0" smtClean="0"/>
              <a:t>For electrical installation, selection of cables and type of wiring is the most important thing</a:t>
            </a:r>
          </a:p>
          <a:p>
            <a:r>
              <a:rPr lang="en-US" dirty="0" smtClean="0"/>
              <a:t>We also need some accessories such as switches, fuses, sockets etc. </a:t>
            </a:r>
            <a:endParaRPr lang="en-US" dirty="0"/>
          </a:p>
        </p:txBody>
      </p:sp>
    </p:spTree>
    <p:extLst>
      <p:ext uri="{BB962C8B-B14F-4D97-AF65-F5344CB8AC3E}">
        <p14:creationId xmlns:p14="http://schemas.microsoft.com/office/powerpoint/2010/main" val="269181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effectLst>
                  <a:outerShdw blurRad="38100" dist="38100" dir="2700000" algn="tl">
                    <a:srgbClr val="000000">
                      <a:alpha val="43137"/>
                    </a:srgbClr>
                  </a:outerShdw>
                </a:effectLst>
              </a:rPr>
              <a:t>Electrical Installations –wires and cables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Cables are classified according to the insulation used over the conductor.</a:t>
            </a:r>
          </a:p>
          <a:p>
            <a:r>
              <a:rPr lang="en-US" dirty="0" smtClean="0"/>
              <a:t>The selection of suitable cable for an installation depends on the </a:t>
            </a:r>
          </a:p>
          <a:p>
            <a:pPr marL="514350" indent="-514350">
              <a:buFont typeface="+mj-lt"/>
              <a:buAutoNum type="arabicPeriod"/>
            </a:pPr>
            <a:r>
              <a:rPr lang="en-US" dirty="0" smtClean="0"/>
              <a:t>The nature of conditions under which cable is to be used (underground, hanging in air)</a:t>
            </a:r>
          </a:p>
          <a:p>
            <a:pPr marL="514350" indent="-514350">
              <a:buFont typeface="+mj-lt"/>
              <a:buAutoNum type="arabicPeriod"/>
            </a:pPr>
            <a:r>
              <a:rPr lang="en-US" dirty="0" smtClean="0"/>
              <a:t>The operating voltage</a:t>
            </a:r>
          </a:p>
          <a:p>
            <a:pPr marL="514350" indent="-514350">
              <a:buFont typeface="+mj-lt"/>
              <a:buAutoNum type="arabicPeriod"/>
            </a:pPr>
            <a:r>
              <a:rPr lang="en-US" dirty="0" smtClean="0"/>
              <a:t>The current capacity</a:t>
            </a:r>
          </a:p>
          <a:p>
            <a:pPr marL="0" indent="0">
              <a:buNone/>
            </a:pPr>
            <a:r>
              <a:rPr lang="en-US" dirty="0" smtClean="0"/>
              <a:t>The operating voltage determines the thickness of the insulation.</a:t>
            </a:r>
          </a:p>
          <a:p>
            <a:pPr marL="0" indent="0">
              <a:buNone/>
            </a:pPr>
            <a:r>
              <a:rPr lang="en-US" dirty="0" smtClean="0"/>
              <a:t>The current capacity determines the cross-sectional area or size of the conductor. </a:t>
            </a:r>
            <a:endParaRPr lang="en-US" dirty="0"/>
          </a:p>
        </p:txBody>
      </p:sp>
    </p:spTree>
    <p:extLst>
      <p:ext uri="{BB962C8B-B14F-4D97-AF65-F5344CB8AC3E}">
        <p14:creationId xmlns:p14="http://schemas.microsoft.com/office/powerpoint/2010/main" val="151394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94666"/>
            <a:ext cx="10515600" cy="1325563"/>
          </a:xfrm>
        </p:spPr>
        <p:txBody>
          <a:bodyPr/>
          <a:lstStyle/>
          <a:p>
            <a:r>
              <a:rPr lang="en-US" b="1" dirty="0" smtClean="0">
                <a:solidFill>
                  <a:srgbClr val="0070C0"/>
                </a:solidFill>
                <a:effectLst>
                  <a:outerShdw blurRad="38100" dist="38100" dir="2700000" algn="tl">
                    <a:srgbClr val="000000">
                      <a:alpha val="43137"/>
                    </a:srgbClr>
                  </a:outerShdw>
                </a:effectLst>
              </a:rPr>
              <a:t>Elastomer Insulated wires and Cables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0926" y="1104405"/>
            <a:ext cx="10515600" cy="4351338"/>
          </a:xfrm>
        </p:spPr>
        <p:txBody>
          <a:bodyPr>
            <a:normAutofit/>
          </a:bodyPr>
          <a:lstStyle/>
          <a:p>
            <a:r>
              <a:rPr lang="en-US" sz="2400" dirty="0"/>
              <a:t>These cables are suitable for use where the combination of ambient temperature and temperature-rise due to load results in conductor temperature not exceeding 90°C under normal operation and 250°C under short-circuit conditions.</a:t>
            </a:r>
          </a:p>
          <a:p>
            <a:r>
              <a:rPr lang="en-US" sz="2400" dirty="0"/>
              <a:t>This insulation shall be so applied that it fits closely on the conductor (with or without either separator or screen) but shall not adhere to it. The </a:t>
            </a:r>
            <a:r>
              <a:rPr lang="en-US" sz="2400" dirty="0" smtClean="0"/>
              <a:t>insulation is applied </a:t>
            </a:r>
            <a:r>
              <a:rPr lang="en-US" sz="2400" dirty="0"/>
              <a:t>in two or more </a:t>
            </a:r>
            <a:r>
              <a:rPr lang="en-US" sz="2400" dirty="0" smtClean="0"/>
              <a:t>layers.</a:t>
            </a:r>
            <a:endParaRPr lang="en-US" sz="2400" dirty="0"/>
          </a:p>
          <a:p>
            <a:r>
              <a:rPr lang="en-US" sz="2400" b="1" dirty="0"/>
              <a:t>Applications</a:t>
            </a:r>
            <a:r>
              <a:rPr lang="en-US" sz="2400" dirty="0"/>
              <a:t>: Welding Cables, Ship wiring cables, Pressure Tight Cables and cables for submerged connection, Railways locomotives and coach wiring cables, Mining Cables.</a:t>
            </a:r>
          </a:p>
          <a:p>
            <a:endParaRPr lang="en-US" sz="2400" dirty="0"/>
          </a:p>
        </p:txBody>
      </p:sp>
      <p:pic>
        <p:nvPicPr>
          <p:cNvPr id="1028" name="Picture 4" descr="Elastomeric Insulated Flexible C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235" y="4291884"/>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65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effectLst>
                  <a:outerShdw blurRad="38100" dist="38100" dir="2700000" algn="tl">
                    <a:srgbClr val="000000">
                      <a:alpha val="43137"/>
                    </a:srgbClr>
                  </a:outerShdw>
                </a:effectLst>
              </a:rPr>
              <a:t>Elastomer Insulated Cables</a:t>
            </a:r>
            <a:endParaRPr lang="en-US" b="1" dirty="0">
              <a:solidFill>
                <a:srgbClr val="0070C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825625"/>
            <a:ext cx="9744075" cy="1905000"/>
          </a:xfrm>
          <a:prstGeom prst="rect">
            <a:avLst/>
          </a:prstGeom>
        </p:spPr>
      </p:pic>
      <p:pic>
        <p:nvPicPr>
          <p:cNvPr id="7" name="Picture 6"/>
          <p:cNvPicPr>
            <a:picLocks noChangeAspect="1"/>
          </p:cNvPicPr>
          <p:nvPr/>
        </p:nvPicPr>
        <p:blipFill>
          <a:blip r:embed="rId3"/>
          <a:stretch>
            <a:fillRect/>
          </a:stretch>
        </p:blipFill>
        <p:spPr>
          <a:xfrm>
            <a:off x="838200" y="3730625"/>
            <a:ext cx="9744075" cy="2770559"/>
          </a:xfrm>
          <a:prstGeom prst="rect">
            <a:avLst/>
          </a:prstGeom>
        </p:spPr>
      </p:pic>
    </p:spTree>
    <p:extLst>
      <p:ext uri="{BB962C8B-B14F-4D97-AF65-F5344CB8AC3E}">
        <p14:creationId xmlns:p14="http://schemas.microsoft.com/office/powerpoint/2010/main" val="299970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effectLst>
                  <a:outerShdw blurRad="38100" dist="38100" dir="2700000" algn="tl">
                    <a:srgbClr val="000000">
                      <a:alpha val="43137"/>
                    </a:srgbClr>
                  </a:outerShdw>
                </a:effectLst>
              </a:rPr>
              <a:t>Cable types</a:t>
            </a:r>
            <a:endParaRPr lang="en-US" b="1" dirty="0">
              <a:solidFill>
                <a:srgbClr val="0070C0"/>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838200" y="3775241"/>
            <a:ext cx="10629075" cy="1968735"/>
          </a:xfrm>
          <a:prstGeom prst="rect">
            <a:avLst/>
          </a:prstGeom>
        </p:spPr>
      </p:pic>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838200" y="1717840"/>
            <a:ext cx="10515600" cy="2222475"/>
          </a:xfrm>
          <a:prstGeom prst="rect">
            <a:avLst/>
          </a:prstGeom>
        </p:spPr>
      </p:pic>
      <p:pic>
        <p:nvPicPr>
          <p:cNvPr id="3" name="Picture 2"/>
          <p:cNvPicPr>
            <a:picLocks noChangeAspect="1"/>
          </p:cNvPicPr>
          <p:nvPr/>
        </p:nvPicPr>
        <p:blipFill>
          <a:blip r:embed="rId4"/>
          <a:stretch>
            <a:fillRect/>
          </a:stretch>
        </p:blipFill>
        <p:spPr>
          <a:xfrm>
            <a:off x="8029162" y="19505"/>
            <a:ext cx="3381375" cy="2352675"/>
          </a:xfrm>
          <a:prstGeom prst="rect">
            <a:avLst/>
          </a:prstGeom>
        </p:spPr>
      </p:pic>
      <p:pic>
        <p:nvPicPr>
          <p:cNvPr id="4" name="Picture 3"/>
          <p:cNvPicPr>
            <a:picLocks noChangeAspect="1"/>
          </p:cNvPicPr>
          <p:nvPr/>
        </p:nvPicPr>
        <p:blipFill>
          <a:blip r:embed="rId5"/>
          <a:stretch>
            <a:fillRect/>
          </a:stretch>
        </p:blipFill>
        <p:spPr>
          <a:xfrm>
            <a:off x="5152152" y="5531327"/>
            <a:ext cx="2588051" cy="1316614"/>
          </a:xfrm>
          <a:prstGeom prst="rect">
            <a:avLst/>
          </a:prstGeom>
        </p:spPr>
      </p:pic>
    </p:spTree>
    <p:extLst>
      <p:ext uri="{BB962C8B-B14F-4D97-AF65-F5344CB8AC3E}">
        <p14:creationId xmlns:p14="http://schemas.microsoft.com/office/powerpoint/2010/main" val="225467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68908"/>
            <a:ext cx="10515600" cy="1325563"/>
          </a:xfrm>
        </p:spPr>
        <p:txBody>
          <a:bodyPr/>
          <a:lstStyle/>
          <a:p>
            <a:r>
              <a:rPr lang="en-US" b="1" dirty="0" smtClean="0">
                <a:solidFill>
                  <a:srgbClr val="0070C0"/>
                </a:solidFill>
                <a:effectLst>
                  <a:outerShdw blurRad="38100" dist="38100" dir="2700000" algn="tl">
                    <a:srgbClr val="000000">
                      <a:alpha val="43137"/>
                    </a:srgbClr>
                  </a:outerShdw>
                </a:effectLst>
              </a:rPr>
              <a:t>Cable types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155923"/>
            <a:ext cx="9763125" cy="3429000"/>
          </a:xfrm>
          <a:prstGeom prst="rect">
            <a:avLst/>
          </a:prstGeom>
        </p:spPr>
      </p:pic>
      <p:pic>
        <p:nvPicPr>
          <p:cNvPr id="5" name="Picture 4"/>
          <p:cNvPicPr>
            <a:picLocks noChangeAspect="1"/>
          </p:cNvPicPr>
          <p:nvPr/>
        </p:nvPicPr>
        <p:blipFill>
          <a:blip r:embed="rId3"/>
          <a:stretch>
            <a:fillRect/>
          </a:stretch>
        </p:blipFill>
        <p:spPr>
          <a:xfrm>
            <a:off x="7814941" y="4584923"/>
            <a:ext cx="3350640" cy="2235985"/>
          </a:xfrm>
          <a:prstGeom prst="rect">
            <a:avLst/>
          </a:prstGeom>
        </p:spPr>
      </p:pic>
    </p:spTree>
    <p:extLst>
      <p:ext uri="{BB962C8B-B14F-4D97-AF65-F5344CB8AC3E}">
        <p14:creationId xmlns:p14="http://schemas.microsoft.com/office/powerpoint/2010/main" val="317688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effectLst>
                  <a:outerShdw blurRad="38100" dist="38100" dir="2700000" algn="tl">
                    <a:srgbClr val="000000">
                      <a:alpha val="43137"/>
                    </a:srgbClr>
                  </a:outerShdw>
                </a:effectLst>
              </a:rPr>
              <a:t>Switches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A device for making or breaking the connection in an electric circuit. Binary device – either in ‘on’ or ‘off’ state</a:t>
            </a:r>
            <a:r>
              <a:rPr lang="en-US" dirty="0" smtClean="0"/>
              <a:t>.</a:t>
            </a:r>
          </a:p>
          <a:p>
            <a:r>
              <a:rPr lang="en-US" dirty="0" smtClean="0"/>
              <a:t>Different electrical loads need to be switched ON and OFF frequently. This is achieved by inserting switch.</a:t>
            </a:r>
          </a:p>
          <a:p>
            <a:r>
              <a:rPr lang="en-US" dirty="0" smtClean="0"/>
              <a:t> The switches for domestic installations have standard 5 A capacity for lighting circuits (lamps, fan, mobile charger etc.) and 15 A capacity for power circuits (microwave oven, washing machine, geyser, AC etc.) </a:t>
            </a:r>
            <a:endParaRPr lang="en-US" dirty="0"/>
          </a:p>
          <a:p>
            <a:endParaRPr lang="en-US" dirty="0"/>
          </a:p>
        </p:txBody>
      </p:sp>
      <p:pic>
        <p:nvPicPr>
          <p:cNvPr id="3074" name="Picture 2" descr="Description: http://www.dicts.info/img/ud/swi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698" y="5683250"/>
            <a:ext cx="24098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Description: http://image.jpmagazine.com/f/9291400/154_0708_02_z+randy_switch_hint+single_pole_single_thr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701" y="5683250"/>
            <a:ext cx="3000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15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5" y="68908"/>
            <a:ext cx="10515600" cy="1325563"/>
          </a:xfrm>
        </p:spPr>
        <p:txBody>
          <a:bodyPr/>
          <a:lstStyle/>
          <a:p>
            <a:r>
              <a:rPr lang="en-US" b="1" dirty="0" smtClean="0">
                <a:solidFill>
                  <a:srgbClr val="0070C0"/>
                </a:solidFill>
                <a:effectLst>
                  <a:outerShdw blurRad="38100" dist="38100" dir="2700000" algn="tl">
                    <a:srgbClr val="000000">
                      <a:alpha val="43137"/>
                    </a:srgbClr>
                  </a:outerShdw>
                </a:effectLst>
              </a:rPr>
              <a:t>Types of switches</a:t>
            </a:r>
            <a:endParaRPr lang="en-US"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0926" y="1143049"/>
            <a:ext cx="10515600" cy="4351338"/>
          </a:xfrm>
        </p:spPr>
        <p:txBody>
          <a:bodyPr>
            <a:normAutofit fontScale="92500" lnSpcReduction="20000"/>
          </a:bodyPr>
          <a:lstStyle/>
          <a:p>
            <a:r>
              <a:rPr lang="en-US" b="1" dirty="0"/>
              <a:t>Single Pole Single Throw (SPST):</a:t>
            </a:r>
          </a:p>
          <a:p>
            <a:pPr marL="0" lvl="0" indent="0">
              <a:buNone/>
            </a:pPr>
            <a:r>
              <a:rPr lang="en-US" dirty="0"/>
              <a:t>A simple on-off switch</a:t>
            </a:r>
            <a:r>
              <a:rPr lang="en-US" dirty="0" smtClean="0"/>
              <a:t>. It can </a:t>
            </a:r>
            <a:r>
              <a:rPr lang="en-US" dirty="0"/>
              <a:t>be used to switch the power supply to a circuit. </a:t>
            </a:r>
            <a:r>
              <a:rPr lang="en-US" dirty="0" smtClean="0"/>
              <a:t>Example</a:t>
            </a:r>
            <a:r>
              <a:rPr lang="en-US" dirty="0"/>
              <a:t>: Light switch</a:t>
            </a:r>
            <a:r>
              <a:rPr lang="en-US" dirty="0" smtClean="0"/>
              <a:t>.</a:t>
            </a:r>
          </a:p>
          <a:p>
            <a:r>
              <a:rPr lang="en-US" sz="2600" b="1" dirty="0">
                <a:latin typeface="Arial" panose="020B0604020202020204" pitchFamily="34" charset="0"/>
                <a:ea typeface="Times New Roman" panose="02020603050405020304" pitchFamily="18" charset="0"/>
              </a:rPr>
              <a:t>Toggle </a:t>
            </a:r>
            <a:r>
              <a:rPr lang="en-US" sz="2600" b="1" dirty="0" smtClean="0">
                <a:latin typeface="Arial" panose="020B0604020202020204" pitchFamily="34" charset="0"/>
                <a:ea typeface="Times New Roman" panose="02020603050405020304" pitchFamily="18" charset="0"/>
              </a:rPr>
              <a:t>Switches</a:t>
            </a:r>
          </a:p>
          <a:p>
            <a:pPr marL="0" lvl="0" indent="0">
              <a:buNone/>
            </a:pPr>
            <a:r>
              <a:rPr lang="en-IN" sz="2400" dirty="0"/>
              <a:t>Manually actuated by a mechanical lever, handle, or rocking mechanism</a:t>
            </a:r>
            <a:r>
              <a:rPr lang="en-IN" sz="2400" dirty="0" smtClean="0"/>
              <a:t>. Available </a:t>
            </a:r>
            <a:r>
              <a:rPr lang="en-IN" sz="2400" dirty="0"/>
              <a:t>in many different styles and sizes, and used in countless </a:t>
            </a:r>
            <a:r>
              <a:rPr lang="en-IN" sz="2400" dirty="0" smtClean="0"/>
              <a:t>applications.</a:t>
            </a:r>
            <a:r>
              <a:rPr lang="en-US" sz="2400" dirty="0"/>
              <a:t> </a:t>
            </a:r>
            <a:r>
              <a:rPr lang="en-IN" sz="2400" dirty="0" smtClean="0"/>
              <a:t>Can </a:t>
            </a:r>
            <a:r>
              <a:rPr lang="en-IN" sz="2400" dirty="0"/>
              <a:t>be designed to control large amounts of electrical current or mains voltages. </a:t>
            </a:r>
            <a:endParaRPr lang="en-US" sz="2400" dirty="0"/>
          </a:p>
          <a:p>
            <a:r>
              <a:rPr lang="en-US" sz="2400" b="1" dirty="0"/>
              <a:t>Push-to-make </a:t>
            </a:r>
            <a:endParaRPr lang="en-US" sz="2400" dirty="0"/>
          </a:p>
          <a:p>
            <a:pPr marL="0" indent="0">
              <a:buNone/>
            </a:pPr>
            <a:r>
              <a:rPr lang="en-IN" sz="2400" dirty="0"/>
              <a:t>Normally-open(NO) switch, which makes contact when the button is pressed and breaks when the button is released.</a:t>
            </a:r>
            <a:endParaRPr lang="en-US" sz="2400" dirty="0"/>
          </a:p>
          <a:p>
            <a:r>
              <a:rPr lang="en-US" sz="2400" b="1" dirty="0"/>
              <a:t>Push-to-break </a:t>
            </a:r>
            <a:endParaRPr lang="en-US" sz="2400" dirty="0"/>
          </a:p>
          <a:p>
            <a:pPr marL="0" indent="0">
              <a:buNone/>
            </a:pPr>
            <a:r>
              <a:rPr lang="en-IN" sz="2400" dirty="0"/>
              <a:t>Normally-closed(NC) switch, breaks contact when the button is pressed and makes contact when it is released. </a:t>
            </a:r>
            <a:endParaRPr lang="en-US" sz="2400" dirty="0"/>
          </a:p>
          <a:p>
            <a:endParaRPr lang="en-US" sz="2400" dirty="0">
              <a:latin typeface="Arial" panose="020B0604020202020204" pitchFamily="34" charset="0"/>
            </a:endParaRPr>
          </a:p>
          <a:p>
            <a:pPr lvl="0"/>
            <a:endParaRPr lang="en-US" dirty="0"/>
          </a:p>
          <a:p>
            <a:endParaRPr lang="en-US" dirty="0"/>
          </a:p>
        </p:txBody>
      </p:sp>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1" descr="Description: C:\Users\VSforever9\Downloads\Toggle_switch_634545617970084110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1869" y="5230431"/>
            <a:ext cx="1914525"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1943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860336" y="-141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1" descr="Description: C:\Users\VSforever9\Downloads\jb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3542" y="5209793"/>
            <a:ext cx="2287588" cy="152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83076"/>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826</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Electrical Installations</vt:lpstr>
      <vt:lpstr>Electrical Installations</vt:lpstr>
      <vt:lpstr>Electrical Installations –wires and cables</vt:lpstr>
      <vt:lpstr>Elastomer Insulated wires and Cables</vt:lpstr>
      <vt:lpstr>Elastomer Insulated Cables</vt:lpstr>
      <vt:lpstr>Cable types</vt:lpstr>
      <vt:lpstr>Cable types</vt:lpstr>
      <vt:lpstr>Switches</vt:lpstr>
      <vt:lpstr>Types of switches</vt:lpstr>
      <vt:lpstr>Circuit breakers</vt:lpstr>
      <vt:lpstr>PowerPoint Presentation</vt:lpstr>
      <vt:lpstr>MCB (miniature circuit breaker)</vt:lpstr>
      <vt:lpstr>Types</vt:lpstr>
      <vt:lpstr>Earthing</vt:lpstr>
      <vt:lpstr>EARTHING WORKING</vt:lpstr>
      <vt:lpstr>Main Objectives of Earthing systems</vt:lpstr>
      <vt:lpstr>Methods of earthing </vt:lpstr>
      <vt:lpstr>Methods of earthing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Installations</dc:title>
  <dc:creator>Vineet Panchal</dc:creator>
  <cp:lastModifiedBy>MY PC</cp:lastModifiedBy>
  <cp:revision>34</cp:revision>
  <dcterms:created xsi:type="dcterms:W3CDTF">2018-10-30T04:18:12Z</dcterms:created>
  <dcterms:modified xsi:type="dcterms:W3CDTF">2019-11-12T19:08:44Z</dcterms:modified>
</cp:coreProperties>
</file>