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2"/>
    <a:srgbClr val="DA3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8" d="100"/>
          <a:sy n="88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Mayank , Priyanka		Design and development of solar powered Recycling of waste and its segregation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D40C89-1D2E-42C9-AD79-5E024A5F6A11}" type="datetimeFigureOut">
              <a:rPr lang="en-US" smtClean="0"/>
              <a:pPr/>
              <a:t>04-Oct-19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CA20F1-9B12-4236-A14C-758ACCB4D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08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Mayank , Priyanka		Design and development of solar powered Recycling of waste and its segregation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61CB86-BEE3-4DB7-A266-59DAD553B236}" type="datetimeFigureOut">
              <a:rPr lang="en-IN" smtClean="0"/>
              <a:pPr/>
              <a:t>04-10-2019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7C1086-E94F-44D0-9E39-85AA8FC12A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8746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3705-A039-491C-8053-40EFE32A9178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D2D-E697-41AB-88E6-6272278B79A1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9B1-94D8-47A2-9EF7-3E9CF60F367D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8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51" y="1342408"/>
            <a:ext cx="10515600" cy="8739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39000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88F8-F432-4509-A52D-1DD20D20C57A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966D-E950-4C8D-B35A-440C1EB1B7FA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9430-D3BE-4BDB-8744-9A8BB408C693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1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DB-D84F-4B2F-98A0-C17BD4B33DEF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9999-F070-4A87-AD1D-095F7ADAF6C0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A06A-0CB7-440E-8AF7-FA176DB90EFF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D338-FA3E-44E3-BDE3-62BA94B7FCD9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5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4E65-2947-4C1B-B210-2923A9135E06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SVKM's NMIMS School of Technology Management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844" y="86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729F-9F85-4247-A46B-A7FA6B749D57}" type="datetime1">
              <a:rPr lang="en-US" smtClean="0"/>
              <a:pPr/>
              <a:t>04-Oct-19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1890-78B1-446D-ACB8-09DB24EB6BC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3692"/>
            <a:ext cx="12211288" cy="7063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9364" y="293871"/>
            <a:ext cx="6744072" cy="858202"/>
            <a:chOff x="119336" y="1512082"/>
            <a:chExt cx="6479501" cy="858202"/>
          </a:xfrm>
          <a:effectLst>
            <a:outerShdw blurRad="50800" dist="76200" dir="2700000" algn="tl" rotWithShape="0">
              <a:prstClr val="black">
                <a:alpha val="7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>
            <a:xfrm>
              <a:off x="119336" y="1512082"/>
              <a:ext cx="6479501" cy="8582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4" y="1565710"/>
              <a:ext cx="1872208" cy="78619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Title 1"/>
          <p:cNvSpPr txBox="1">
            <a:spLocks/>
          </p:cNvSpPr>
          <p:nvPr userDrawn="1"/>
        </p:nvSpPr>
        <p:spPr>
          <a:xfrm>
            <a:off x="2285806" y="319528"/>
            <a:ext cx="4495852" cy="786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rgbClr val="606062"/>
                </a:solidFill>
                <a:latin typeface="Arial Narrow" panose="020B0606020202030204" pitchFamily="34" charset="0"/>
              </a:rPr>
              <a:t>School of Technology Management &amp; Engineering | Navi Mumbai</a:t>
            </a:r>
            <a:endParaRPr lang="en-US" sz="2400" b="1" dirty="0">
              <a:solidFill>
                <a:srgbClr val="606062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72945"/>
            <a:ext cx="12211288" cy="850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232966" y="319528"/>
            <a:ext cx="0" cy="814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5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96774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Principles of Electrical Engineering:</a:t>
            </a:r>
            <a:br>
              <a:rPr lang="en-US" b="1" dirty="0" smtClean="0"/>
            </a:br>
            <a:r>
              <a:rPr lang="en-US" b="1" dirty="0" smtClean="0"/>
              <a:t>Electrostatics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43736"/>
            <a:ext cx="9144000" cy="1655762"/>
          </a:xfrm>
        </p:spPr>
        <p:txBody>
          <a:bodyPr/>
          <a:lstStyle/>
          <a:p>
            <a:r>
              <a:rPr lang="en-US" dirty="0" smtClean="0"/>
              <a:t>Prepared by,</a:t>
            </a:r>
          </a:p>
          <a:p>
            <a:r>
              <a:rPr lang="en-US" dirty="0" smtClean="0"/>
              <a:t>Prof. Divyang S. Jadav</a:t>
            </a:r>
          </a:p>
          <a:p>
            <a:r>
              <a:rPr lang="en-US" dirty="0" smtClean="0"/>
              <a:t>(Assistant Professor, STME)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4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Properties of Electric Lines of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electric field lines are directed away from a positive charge and towards a </a:t>
            </a:r>
            <a:r>
              <a:rPr lang="en-US" dirty="0" smtClean="0"/>
              <a:t>negative charge </a:t>
            </a:r>
            <a:r>
              <a:rPr lang="en-US" dirty="0"/>
              <a:t>so that at any point, the tangent to a field line gives the direction of electric field </a:t>
            </a:r>
            <a:r>
              <a:rPr lang="en-US" dirty="0" smtClean="0"/>
              <a:t>at that </a:t>
            </a:r>
            <a:r>
              <a:rPr lang="en-US" dirty="0"/>
              <a:t>point.</a:t>
            </a:r>
          </a:p>
          <a:p>
            <a:pPr algn="just"/>
            <a:r>
              <a:rPr lang="en-US" dirty="0" smtClean="0"/>
              <a:t>Electric </a:t>
            </a:r>
            <a:r>
              <a:rPr lang="en-US" dirty="0"/>
              <a:t>lines of force start from a positive charge and end on a negative charge.</a:t>
            </a:r>
          </a:p>
          <a:p>
            <a:pPr algn="just"/>
            <a:r>
              <a:rPr lang="en-US" dirty="0" smtClean="0"/>
              <a:t>Electric </a:t>
            </a:r>
            <a:r>
              <a:rPr lang="en-US" dirty="0"/>
              <a:t>lines of force leave or enter the charged surface normally.</a:t>
            </a:r>
          </a:p>
          <a:p>
            <a:pPr algn="just"/>
            <a:r>
              <a:rPr lang="en-US" dirty="0" smtClean="0"/>
              <a:t>Electric </a:t>
            </a:r>
            <a:r>
              <a:rPr lang="en-US" dirty="0"/>
              <a:t>lines of force cannot pass through a </a:t>
            </a:r>
            <a:r>
              <a:rPr lang="en-US" dirty="0" smtClean="0"/>
              <a:t>conductor</a:t>
            </a:r>
            <a:r>
              <a:rPr lang="en-US" dirty="0"/>
              <a:t>. This means that electric </a:t>
            </a:r>
            <a:r>
              <a:rPr lang="en-US" dirty="0" smtClean="0"/>
              <a:t>field inside </a:t>
            </a:r>
            <a:r>
              <a:rPr lang="en-US" dirty="0"/>
              <a:t>a conductor is zero.</a:t>
            </a:r>
          </a:p>
          <a:p>
            <a:pPr algn="just"/>
            <a:r>
              <a:rPr lang="en-US" dirty="0" smtClean="0"/>
              <a:t>Electric </a:t>
            </a:r>
            <a:r>
              <a:rPr lang="en-US" dirty="0"/>
              <a:t>lines of force can never intersect each other. In case the two electric lines of </a:t>
            </a:r>
            <a:r>
              <a:rPr lang="en-US" dirty="0" smtClean="0"/>
              <a:t>force intersect </a:t>
            </a:r>
            <a:r>
              <a:rPr lang="en-US" dirty="0"/>
              <a:t>each other at a point, then two tangents can be drawn at that point. This </a:t>
            </a:r>
            <a:r>
              <a:rPr lang="en-US" dirty="0" smtClean="0"/>
              <a:t>would mean </a:t>
            </a:r>
            <a:r>
              <a:rPr lang="en-US" dirty="0"/>
              <a:t>two directions of electric field at that point which is impossible.</a:t>
            </a:r>
          </a:p>
          <a:p>
            <a:pPr algn="just"/>
            <a:r>
              <a:rPr lang="en-US" dirty="0" smtClean="0"/>
              <a:t>Electric </a:t>
            </a:r>
            <a:r>
              <a:rPr lang="en-US" dirty="0"/>
              <a:t>lines of force have the tendency to contract in length. This explains </a:t>
            </a:r>
            <a:r>
              <a:rPr lang="en-US" dirty="0" smtClean="0"/>
              <a:t>attraction between </a:t>
            </a:r>
            <a:r>
              <a:rPr lang="en-US" dirty="0"/>
              <a:t>oppositely charged bodies.</a:t>
            </a:r>
          </a:p>
          <a:p>
            <a:pPr algn="just"/>
            <a:r>
              <a:rPr lang="en-US" dirty="0" smtClean="0"/>
              <a:t>Electric </a:t>
            </a:r>
            <a:r>
              <a:rPr lang="en-US" dirty="0"/>
              <a:t>lines of force have the tendency to expand laterally </a:t>
            </a:r>
            <a:r>
              <a:rPr lang="en-US" i="1" dirty="0"/>
              <a:t>i.e. </a:t>
            </a:r>
            <a:r>
              <a:rPr lang="en-US" dirty="0"/>
              <a:t>they tend to separate </a:t>
            </a:r>
            <a:r>
              <a:rPr lang="en-US" dirty="0" smtClean="0"/>
              <a:t>from each </a:t>
            </a:r>
            <a:r>
              <a:rPr lang="en-US" dirty="0"/>
              <a:t>other in the direction perpendicular to their lengths. This explains repulsion </a:t>
            </a:r>
            <a:r>
              <a:rPr lang="en-US" dirty="0" smtClean="0"/>
              <a:t>between two </a:t>
            </a:r>
            <a:r>
              <a:rPr lang="en-US" dirty="0"/>
              <a:t>like charges.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81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Electric Intensity or Field Strength 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21427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intensity of </a:t>
            </a:r>
            <a:r>
              <a:rPr lang="en-US" dirty="0" smtClean="0"/>
              <a:t>electric field </a:t>
            </a:r>
            <a:r>
              <a:rPr lang="en-US" dirty="0"/>
              <a:t>at any point is determined by the force acting on a unit positive charge placed at that point.</a:t>
            </a:r>
          </a:p>
          <a:p>
            <a:pPr algn="just"/>
            <a:r>
              <a:rPr lang="en-US" b="1" dirty="0"/>
              <a:t>Electric intensity </a:t>
            </a:r>
            <a:r>
              <a:rPr lang="en-US" dirty="0"/>
              <a:t>(</a:t>
            </a:r>
            <a:r>
              <a:rPr lang="en-US" i="1" dirty="0"/>
              <a:t>or </a:t>
            </a:r>
            <a:r>
              <a:rPr lang="en-US" b="1" dirty="0"/>
              <a:t>field strength</a:t>
            </a:r>
            <a:r>
              <a:rPr lang="en-US" dirty="0"/>
              <a:t>) </a:t>
            </a:r>
            <a:r>
              <a:rPr lang="en-US" i="1" dirty="0"/>
              <a:t>at a point in an electric field is the force acting on a </a:t>
            </a:r>
            <a:r>
              <a:rPr lang="en-US" i="1" dirty="0" smtClean="0"/>
              <a:t>unit positive </a:t>
            </a:r>
            <a:r>
              <a:rPr lang="en-US" i="1" dirty="0"/>
              <a:t>charge placed at that point. Its direction is the direction along which the force 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48219" y="4572000"/>
            <a:ext cx="7495561" cy="14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2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Electric Intensity or Field Strength 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If a </a:t>
            </a:r>
            <a:r>
              <a:rPr lang="en-US" dirty="0"/>
              <a:t>charge of 2 coulombs placed at a point in an electric field experiences a </a:t>
            </a:r>
            <a:r>
              <a:rPr lang="en-US" dirty="0" smtClean="0"/>
              <a:t>force of </a:t>
            </a:r>
            <a:r>
              <a:rPr lang="en-US" dirty="0"/>
              <a:t>10N, then electric intensity at that point will be 10/2 = 5N/C.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following points may </a:t>
            </a:r>
            <a:r>
              <a:rPr lang="en-US" dirty="0" smtClean="0"/>
              <a:t>be noted </a:t>
            </a:r>
            <a:r>
              <a:rPr lang="en-US" dirty="0"/>
              <a:t>carefully :</a:t>
            </a:r>
          </a:p>
          <a:p>
            <a:pPr lvl="1" algn="just"/>
            <a:r>
              <a:rPr lang="en-US" dirty="0" smtClean="0"/>
              <a:t>Since </a:t>
            </a:r>
            <a:r>
              <a:rPr lang="en-US" dirty="0"/>
              <a:t>electric intensity is a force, it is a vector quantity possessing both magnitude </a:t>
            </a:r>
            <a:r>
              <a:rPr lang="en-US" dirty="0" smtClean="0"/>
              <a:t>and direction</a:t>
            </a:r>
            <a:r>
              <a:rPr lang="en-US" dirty="0"/>
              <a:t>.</a:t>
            </a:r>
          </a:p>
          <a:p>
            <a:pPr lvl="1" algn="just"/>
            <a:r>
              <a:rPr lang="en-US" dirty="0" smtClean="0"/>
              <a:t>Electric </a:t>
            </a:r>
            <a:r>
              <a:rPr lang="en-US" dirty="0"/>
              <a:t>intensity can also be </a:t>
            </a:r>
            <a:r>
              <a:rPr lang="en-US" dirty="0" smtClean="0"/>
              <a:t>described </a:t>
            </a:r>
            <a:r>
              <a:rPr lang="en-US" dirty="0"/>
              <a:t>in terms of lines of force. Where the lines of </a:t>
            </a:r>
            <a:r>
              <a:rPr lang="en-US" dirty="0" smtClean="0"/>
              <a:t>force are </a:t>
            </a:r>
            <a:r>
              <a:rPr lang="en-US" dirty="0"/>
              <a:t>close together, the intensity is high and where the lines of force are widely </a:t>
            </a:r>
            <a:r>
              <a:rPr lang="en-US" dirty="0" smtClean="0"/>
              <a:t>separated, intensity </a:t>
            </a:r>
            <a:r>
              <a:rPr lang="en-US" dirty="0"/>
              <a:t>will be low.</a:t>
            </a:r>
          </a:p>
          <a:p>
            <a:pPr lvl="1" algn="just"/>
            <a:r>
              <a:rPr lang="en-US" dirty="0" smtClean="0"/>
              <a:t>Electric </a:t>
            </a:r>
            <a:r>
              <a:rPr lang="en-US" dirty="0"/>
              <a:t>intensity can also be expressed in </a:t>
            </a:r>
            <a:r>
              <a:rPr lang="en-US" dirty="0" smtClean="0"/>
              <a:t>V/m. 1 </a:t>
            </a:r>
            <a:r>
              <a:rPr lang="en-US" dirty="0"/>
              <a:t>V/m = 1 N/C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8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Electric intensity due to a point 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9235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value of </a:t>
            </a:r>
            <a:r>
              <a:rPr lang="en-US" dirty="0" smtClean="0"/>
              <a:t>electric intensity </a:t>
            </a:r>
            <a:r>
              <a:rPr lang="en-US" dirty="0"/>
              <a:t>at any point in an electric field due to a point charge </a:t>
            </a:r>
            <a:r>
              <a:rPr lang="en-US" dirty="0" smtClean="0"/>
              <a:t>can be </a:t>
            </a:r>
            <a:r>
              <a:rPr lang="en-US" dirty="0"/>
              <a:t>calculated by Coulomb’s laws.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8200" y="3810000"/>
            <a:ext cx="3388950" cy="1484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456289" y="3537429"/>
            <a:ext cx="6897511" cy="24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2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Electric intensity due to a point 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18379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Note the direction of electric intensity. It is acting radially away from + </a:t>
            </a:r>
            <a:r>
              <a:rPr lang="en-US" i="1" dirty="0"/>
              <a:t>Q</a:t>
            </a:r>
            <a:r>
              <a:rPr lang="en-US" dirty="0"/>
              <a:t>. For a negative </a:t>
            </a:r>
            <a:r>
              <a:rPr lang="en-US" dirty="0" smtClean="0"/>
              <a:t>charge (</a:t>
            </a:r>
            <a:r>
              <a:rPr lang="en-US" i="1" dirty="0" smtClean="0"/>
              <a:t>i.e</a:t>
            </a:r>
            <a:r>
              <a:rPr lang="en-US" i="1" dirty="0"/>
              <a:t>. </a:t>
            </a:r>
            <a:r>
              <a:rPr lang="en-US" dirty="0"/>
              <a:t>− </a:t>
            </a:r>
            <a:r>
              <a:rPr lang="en-US" i="1" dirty="0"/>
              <a:t>Q</a:t>
            </a:r>
            <a:r>
              <a:rPr lang="en-US" dirty="0"/>
              <a:t>), its direction would have been radially towards the charge.</a:t>
            </a:r>
          </a:p>
          <a:p>
            <a:pPr algn="just"/>
            <a:r>
              <a:rPr lang="en-US" dirty="0"/>
              <a:t>The electric field intensity in vector form is given as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162303" y="4208009"/>
            <a:ext cx="4114800" cy="135643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162303" y="5690313"/>
            <a:ext cx="6375068" cy="46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where </a:t>
            </a:r>
            <a:r>
              <a:rPr lang="en-US" sz="2400" i="1" dirty="0"/>
              <a:t>d </a:t>
            </a:r>
            <a:r>
              <a:rPr lang="en-US" sz="2400" dirty="0"/>
              <a:t>is a unit vector directed from + </a:t>
            </a:r>
            <a:r>
              <a:rPr lang="en-US" sz="2400" i="1" dirty="0"/>
              <a:t>Q </a:t>
            </a:r>
            <a:r>
              <a:rPr lang="en-US" sz="2400" dirty="0"/>
              <a:t>to + </a:t>
            </a:r>
            <a:r>
              <a:rPr lang="en-US" sz="2400" dirty="0" smtClean="0"/>
              <a:t>1C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00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50" y="1342408"/>
            <a:ext cx="11111249" cy="87391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/>
              <a:t>Electric field intensity due to a group of point charges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259992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resultant (or net) electric </a:t>
            </a:r>
            <a:r>
              <a:rPr lang="en-US" dirty="0" smtClean="0"/>
              <a:t>field intensity </a:t>
            </a:r>
            <a:r>
              <a:rPr lang="en-US" dirty="0"/>
              <a:t>at a point due to a group of point charges can be found by applying </a:t>
            </a:r>
            <a:r>
              <a:rPr lang="en-US" dirty="0" smtClean="0"/>
              <a:t>superposition </a:t>
            </a:r>
            <a:r>
              <a:rPr lang="en-US" dirty="0"/>
              <a:t>principle.</a:t>
            </a:r>
          </a:p>
          <a:p>
            <a:pPr algn="just"/>
            <a:r>
              <a:rPr lang="en-US" dirty="0"/>
              <a:t>Thus electric field intensity at a point </a:t>
            </a:r>
            <a:r>
              <a:rPr lang="en-US" i="1" dirty="0"/>
              <a:t>P </a:t>
            </a:r>
            <a:r>
              <a:rPr lang="en-US" dirty="0"/>
              <a:t>due to </a:t>
            </a:r>
            <a:r>
              <a:rPr lang="en-US" i="1" dirty="0"/>
              <a:t>n </a:t>
            </a:r>
            <a:r>
              <a:rPr lang="en-US" dirty="0"/>
              <a:t>point charges (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 ... </a:t>
            </a:r>
            <a:r>
              <a:rPr lang="en-US" i="1" dirty="0" err="1"/>
              <a:t>q</a:t>
            </a:r>
            <a:r>
              <a:rPr lang="en-US" i="1" baseline="-25000" dirty="0" err="1"/>
              <a:t>n</a:t>
            </a:r>
            <a:r>
              <a:rPr lang="en-US" dirty="0"/>
              <a:t>) is equal to the</a:t>
            </a:r>
          </a:p>
          <a:p>
            <a:pPr algn="just"/>
            <a:r>
              <a:rPr lang="en-US" dirty="0"/>
              <a:t>vector sum of electric field intensities due to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3</a:t>
            </a:r>
            <a:r>
              <a:rPr lang="en-US" dirty="0"/>
              <a:t> .... </a:t>
            </a:r>
            <a:r>
              <a:rPr lang="en-US" i="1" dirty="0" err="1"/>
              <a:t>q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at point </a:t>
            </a:r>
            <a:r>
              <a:rPr lang="en-US" i="1" dirty="0"/>
              <a:t>P i.e.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09800" y="4417432"/>
            <a:ext cx="7934131" cy="21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/>
              <a:t>Electric Flux (</a:t>
            </a:r>
            <a:r>
              <a:rPr lang="el-GR" sz="4000" b="1" dirty="0"/>
              <a:t>ψ)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8458200" cy="26761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Electric flux is a measure of electric lines of force.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greater </a:t>
            </a:r>
            <a:r>
              <a:rPr lang="en-US" dirty="0" smtClean="0"/>
              <a:t>the electric </a:t>
            </a:r>
            <a:r>
              <a:rPr lang="en-US" dirty="0"/>
              <a:t>flux passing through an area, the greater is the number of </a:t>
            </a:r>
            <a:r>
              <a:rPr lang="en-US" dirty="0" smtClean="0"/>
              <a:t>electric lines </a:t>
            </a:r>
            <a:r>
              <a:rPr lang="en-US" dirty="0"/>
              <a:t>of force passing through that area and </a:t>
            </a:r>
            <a:r>
              <a:rPr lang="en-US" i="1" dirty="0"/>
              <a:t>vice-versa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charge </a:t>
            </a:r>
            <a:r>
              <a:rPr lang="en-US" dirty="0"/>
              <a:t>on each plate is </a:t>
            </a:r>
            <a:r>
              <a:rPr lang="en-US" i="1" dirty="0"/>
              <a:t>Q </a:t>
            </a:r>
            <a:r>
              <a:rPr lang="en-US" dirty="0"/>
              <a:t>coulombs so </a:t>
            </a:r>
            <a:r>
              <a:rPr lang="en-US" dirty="0" smtClean="0"/>
              <a:t>that electric </a:t>
            </a:r>
            <a:r>
              <a:rPr lang="en-US" dirty="0"/>
              <a:t>flux between the plates is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448800" y="2522986"/>
            <a:ext cx="2286000" cy="3479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238500" y="5208961"/>
            <a:ext cx="3657600" cy="4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4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/>
              <a:t>Electric Flux (</a:t>
            </a:r>
            <a:r>
              <a:rPr lang="el-GR" sz="4000" b="1" dirty="0"/>
              <a:t>ψ)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6871"/>
                <a:ext cx="10515600" cy="168552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Suppose there is a charge </a:t>
                </a:r>
                <a:r>
                  <a:rPr lang="en-US" dirty="0"/>
                  <a:t>of </a:t>
                </a:r>
                <a:r>
                  <a:rPr lang="en-US" i="1" dirty="0"/>
                  <a:t>Q </a:t>
                </a:r>
                <a:r>
                  <a:rPr lang="en-US" dirty="0"/>
                  <a:t>coulombs in a medium of absolute permittivity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(=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aseline="-25000" dirty="0"/>
                  <a:t>0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i="1" baseline="-25000" dirty="0" err="1"/>
                  <a:t>r</a:t>
                </a:r>
                <a:r>
                  <a:rPr lang="en-US" dirty="0"/>
                  <a:t>) where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i="1" baseline="-25000" dirty="0"/>
                  <a:t>r</a:t>
                </a:r>
                <a:r>
                  <a:rPr lang="en-US" i="1" dirty="0"/>
                  <a:t> </a:t>
                </a:r>
                <a:r>
                  <a:rPr lang="en-US" dirty="0"/>
                  <a:t>is the relative permittivity of the </a:t>
                </a:r>
                <a:r>
                  <a:rPr lang="en-US" dirty="0" smtClean="0"/>
                  <a:t>medium. Then </a:t>
                </a:r>
                <a:r>
                  <a:rPr lang="en-US" dirty="0"/>
                  <a:t>number of electric </a:t>
                </a:r>
                <a:r>
                  <a:rPr lang="en-US" dirty="0" smtClean="0"/>
                  <a:t>lines of </a:t>
                </a:r>
                <a:r>
                  <a:rPr lang="en-US" dirty="0"/>
                  <a:t>force </a:t>
                </a:r>
                <a:r>
                  <a:rPr lang="en-US" i="1" dirty="0"/>
                  <a:t>N </a:t>
                </a:r>
                <a:r>
                  <a:rPr lang="en-US" dirty="0"/>
                  <a:t>produced by this charge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6871"/>
                <a:ext cx="10515600" cy="1685529"/>
              </a:xfrm>
              <a:blipFill>
                <a:blip r:embed="rId2"/>
                <a:stretch>
                  <a:fillRect l="-1043" t="-6159" r="-1159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733800"/>
            <a:ext cx="1743075" cy="7048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639071"/>
            <a:ext cx="10515600" cy="1685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electric flux through a surface area has maximum value when the surface </a:t>
            </a:r>
            <a:r>
              <a:rPr lang="en-US" dirty="0" smtClean="0"/>
              <a:t>is perpendicular </a:t>
            </a:r>
            <a:r>
              <a:rPr lang="en-US" dirty="0"/>
              <a:t>to the electric field.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electric flux through the surface is zero when the surface is parallel to the electric field.</a:t>
            </a:r>
          </a:p>
        </p:txBody>
      </p:sp>
    </p:spTree>
    <p:extLst>
      <p:ext uri="{BB962C8B-B14F-4D97-AF65-F5344CB8AC3E}">
        <p14:creationId xmlns:p14="http://schemas.microsoft.com/office/powerpoint/2010/main" val="153262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/>
              <a:t>Electric Flux Density (D)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923529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The </a:t>
            </a:r>
            <a:r>
              <a:rPr lang="en-US" b="1" dirty="0"/>
              <a:t>electric flux density </a:t>
            </a:r>
            <a:r>
              <a:rPr lang="en-US" i="1" dirty="0"/>
              <a:t>at any section in an electric field is the electric flux crossing </a:t>
            </a:r>
            <a:r>
              <a:rPr lang="en-US" i="1" dirty="0" smtClean="0"/>
              <a:t>normally per </a:t>
            </a:r>
            <a:r>
              <a:rPr lang="en-US" i="1" dirty="0"/>
              <a:t>unit area of that section i.e.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23951" y="3318636"/>
            <a:ext cx="4572000" cy="97750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791471"/>
            <a:ext cx="10515600" cy="138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Electric flux density is a </a:t>
            </a:r>
            <a:r>
              <a:rPr lang="en-US" dirty="0" smtClean="0"/>
              <a:t>vector quantity</a:t>
            </a:r>
            <a:r>
              <a:rPr lang="en-US" dirty="0"/>
              <a:t>; possessing both magnitude and direction. Its direction is the same as the direction of </a:t>
            </a:r>
            <a:r>
              <a:rPr lang="en-US" dirty="0" smtClean="0"/>
              <a:t>electric intensity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8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Relation between D and 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30268" y="2295548"/>
            <a:ext cx="3657600" cy="22738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19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4865985" y="2013196"/>
            <a:ext cx="6259216" cy="2838600"/>
            <a:chOff x="5018385" y="2330895"/>
            <a:chExt cx="6259216" cy="2838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lum bright="-20000" contrast="40000"/>
            </a:blip>
            <a:srcRect r="36951"/>
            <a:stretch/>
          </p:blipFill>
          <p:spPr>
            <a:xfrm>
              <a:off x="5018385" y="2330895"/>
              <a:ext cx="6259216" cy="28386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2801" y="3902874"/>
              <a:ext cx="1594800" cy="766920"/>
            </a:xfrm>
            <a:prstGeom prst="rect">
              <a:avLst/>
            </a:prstGeom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5096271"/>
            <a:ext cx="10515600" cy="138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1" dirty="0"/>
              <a:t>Hence flux density at any point in an electric field is </a:t>
            </a:r>
            <a:r>
              <a:rPr lang="en-US" dirty="0"/>
              <a:t>ε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 err="1"/>
              <a:t>ε</a:t>
            </a:r>
            <a:r>
              <a:rPr lang="en-US" i="1" baseline="-25000" dirty="0" err="1"/>
              <a:t>r</a:t>
            </a:r>
            <a:r>
              <a:rPr lang="en-US" i="1" dirty="0"/>
              <a:t> times the electric intensity </a:t>
            </a:r>
            <a:r>
              <a:rPr lang="en-US" i="1" dirty="0" smtClean="0"/>
              <a:t>at that </a:t>
            </a:r>
            <a:r>
              <a:rPr lang="en-US" i="1" dirty="0"/>
              <a:t>point.</a:t>
            </a:r>
          </a:p>
          <a:p>
            <a:pPr algn="just"/>
            <a:r>
              <a:rPr lang="en-US" dirty="0"/>
              <a:t>The electric flux density (</a:t>
            </a:r>
            <a:r>
              <a:rPr lang="en-US" i="1" dirty="0"/>
              <a:t>D</a:t>
            </a:r>
            <a:r>
              <a:rPr lang="en-US" dirty="0"/>
              <a:t>) is also called </a:t>
            </a:r>
            <a:r>
              <a:rPr lang="en-US" b="1" dirty="0"/>
              <a:t>electric displacement.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7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is Electrostatics?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The branch of engineering which deals with charges at rest is called </a:t>
            </a:r>
            <a:r>
              <a:rPr lang="en-US" b="1" dirty="0"/>
              <a:t>electrostatics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When a glass rod is rubbed with silk and then separated, the former becomes positively </a:t>
            </a:r>
            <a:r>
              <a:rPr lang="en-US" dirty="0" smtClean="0"/>
              <a:t>charged and </a:t>
            </a:r>
            <a:r>
              <a:rPr lang="en-US" dirty="0"/>
              <a:t>the latter attains equal negative charge. It is because during rubbing, some electrons are </a:t>
            </a:r>
            <a:r>
              <a:rPr lang="en-US" dirty="0" smtClean="0"/>
              <a:t>transferred from </a:t>
            </a:r>
            <a:r>
              <a:rPr lang="en-US" dirty="0"/>
              <a:t>glass to silk. Since glass rod and silk are separated by an insulating medium (</a:t>
            </a:r>
            <a:r>
              <a:rPr lang="en-US" i="1" dirty="0"/>
              <a:t>i.e.</a:t>
            </a:r>
            <a:r>
              <a:rPr lang="en-US" dirty="0"/>
              <a:t>, air</a:t>
            </a:r>
            <a:r>
              <a:rPr lang="en-US" dirty="0" smtClean="0"/>
              <a:t>), they </a:t>
            </a:r>
            <a:r>
              <a:rPr lang="en-US" dirty="0"/>
              <a:t>retain the charges. In other words, the charges on them are static or stationary. </a:t>
            </a:r>
            <a:endParaRPr lang="en-US" dirty="0" smtClean="0"/>
          </a:p>
          <a:p>
            <a:pPr algn="just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dirty="0" smtClean="0"/>
              <a:t>the word </a:t>
            </a:r>
            <a:r>
              <a:rPr lang="en-US" dirty="0"/>
              <a:t>‘electrostatic’ means electricity at 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1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prstClr val="black"/>
                </a:solidFill>
              </a:rPr>
              <a:t>Relation between D and 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9235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may be noted that </a:t>
            </a:r>
            <a:r>
              <a:rPr lang="en-US" i="1" dirty="0"/>
              <a:t>D </a:t>
            </a:r>
            <a:r>
              <a:rPr lang="en-US" dirty="0"/>
              <a:t>and </a:t>
            </a:r>
            <a:r>
              <a:rPr lang="en-US" i="1" dirty="0"/>
              <a:t>E </a:t>
            </a:r>
            <a:r>
              <a:rPr lang="en-US" dirty="0"/>
              <a:t>are vector quantities having magnitude and direction. </a:t>
            </a:r>
            <a:r>
              <a:rPr lang="en-US" dirty="0" smtClean="0"/>
              <a:t>Therefore, in </a:t>
            </a:r>
            <a:r>
              <a:rPr lang="en-US" dirty="0"/>
              <a:t>vector form,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055670" y="2658372"/>
            <a:ext cx="1554930" cy="1205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109951" y="3260952"/>
            <a:ext cx="677790" cy="398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764354"/>
            <a:ext cx="10515600" cy="263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direction of </a:t>
            </a:r>
            <a:r>
              <a:rPr lang="en-US" sz="2400" i="1" dirty="0" smtClean="0"/>
              <a:t>D </a:t>
            </a:r>
            <a:r>
              <a:rPr lang="en-US" sz="2400" dirty="0" smtClean="0"/>
              <a:t>at </a:t>
            </a:r>
            <a:r>
              <a:rPr lang="en-US" sz="2400" dirty="0"/>
              <a:t>every point is the same as that of </a:t>
            </a:r>
            <a:r>
              <a:rPr lang="en-US" sz="2400" i="1" dirty="0" smtClean="0"/>
              <a:t>E </a:t>
            </a:r>
            <a:r>
              <a:rPr lang="en-US" sz="2400" dirty="0" smtClean="0"/>
              <a:t>but </a:t>
            </a:r>
            <a:r>
              <a:rPr lang="en-US" sz="2400" dirty="0"/>
              <a:t>its magnitude is </a:t>
            </a:r>
            <a:r>
              <a:rPr lang="en-US" sz="2400" i="1" dirty="0"/>
              <a:t>D </a:t>
            </a:r>
            <a:r>
              <a:rPr lang="en-US" sz="2400" dirty="0"/>
              <a:t>= </a:t>
            </a:r>
            <a:r>
              <a:rPr lang="en-US" sz="2400" dirty="0" smtClean="0"/>
              <a:t>Ɛ</a:t>
            </a:r>
            <a:r>
              <a:rPr lang="en-US" sz="2400" baseline="-25000" dirty="0" smtClean="0"/>
              <a:t>0</a:t>
            </a:r>
            <a:r>
              <a:rPr lang="en-US" sz="2400" dirty="0"/>
              <a:t>Ɛ</a:t>
            </a:r>
            <a:r>
              <a:rPr lang="en-US" sz="2400" i="1" baseline="-25000" dirty="0" smtClean="0"/>
              <a:t>r</a:t>
            </a:r>
            <a:r>
              <a:rPr lang="en-US" sz="2400" i="1" dirty="0" smtClean="0"/>
              <a:t>E</a:t>
            </a:r>
            <a:r>
              <a:rPr lang="en-US" sz="2400" dirty="0"/>
              <a:t>.</a:t>
            </a:r>
          </a:p>
          <a:p>
            <a:pPr algn="just"/>
            <a:r>
              <a:rPr lang="en-US" sz="2400" i="1" dirty="0" smtClean="0"/>
              <a:t>The </a:t>
            </a:r>
            <a:r>
              <a:rPr lang="en-US" sz="2400" i="1" dirty="0"/>
              <a:t>value of E depends upon the permittivity </a:t>
            </a:r>
            <a:r>
              <a:rPr lang="en-US" sz="2400" dirty="0"/>
              <a:t>Ɛ </a:t>
            </a:r>
            <a:r>
              <a:rPr lang="en-US" sz="2400" dirty="0" smtClean="0"/>
              <a:t>(= </a:t>
            </a:r>
            <a:r>
              <a:rPr lang="en-US" sz="2400" dirty="0"/>
              <a:t>Ɛ</a:t>
            </a:r>
            <a:r>
              <a:rPr lang="en-US" sz="2400" baseline="-25000" dirty="0"/>
              <a:t>0</a:t>
            </a:r>
            <a:r>
              <a:rPr lang="en-US" sz="2400" dirty="0"/>
              <a:t>Ɛ</a:t>
            </a:r>
            <a:r>
              <a:rPr lang="en-US" sz="2400" i="1" baseline="-25000" dirty="0"/>
              <a:t>r</a:t>
            </a:r>
            <a:r>
              <a:rPr lang="en-US" sz="2400" dirty="0" smtClean="0"/>
              <a:t>) </a:t>
            </a:r>
            <a:r>
              <a:rPr lang="en-US" sz="2400" i="1" dirty="0"/>
              <a:t>of the surrounding medium, that </a:t>
            </a:r>
            <a:r>
              <a:rPr lang="en-US" sz="2400" i="1" dirty="0" smtClean="0"/>
              <a:t>of D </a:t>
            </a:r>
            <a:r>
              <a:rPr lang="en-US" sz="2400" i="1" dirty="0"/>
              <a:t>is independent of it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smtClean="0"/>
              <a:t>Electric </a:t>
            </a:r>
            <a:r>
              <a:rPr lang="en-US" sz="2400" dirty="0"/>
              <a:t>flux density (</a:t>
            </a:r>
            <a:r>
              <a:rPr lang="en-US" sz="2400" i="1" dirty="0"/>
              <a:t>D</a:t>
            </a:r>
            <a:r>
              <a:rPr lang="en-US" sz="2400" dirty="0"/>
              <a:t>) is directly related to electric field intensity (</a:t>
            </a:r>
            <a:r>
              <a:rPr lang="en-US" sz="2400" i="1" dirty="0"/>
              <a:t>E</a:t>
            </a:r>
            <a:r>
              <a:rPr lang="en-US" sz="2400" dirty="0"/>
              <a:t>); </a:t>
            </a:r>
            <a:r>
              <a:rPr lang="en-US" sz="2400" dirty="0" smtClean="0"/>
              <a:t>permittivity </a:t>
            </a:r>
            <a:r>
              <a:rPr lang="en-US" sz="2400" dirty="0"/>
              <a:t>Ɛ (= Ɛ</a:t>
            </a:r>
            <a:r>
              <a:rPr lang="en-US" sz="2400" baseline="-25000" dirty="0"/>
              <a:t>0</a:t>
            </a:r>
            <a:r>
              <a:rPr lang="en-US" sz="2400" dirty="0"/>
              <a:t>Ɛ</a:t>
            </a:r>
            <a:r>
              <a:rPr lang="en-US" sz="2400" i="1" baseline="-25000" dirty="0"/>
              <a:t>r</a:t>
            </a:r>
            <a:r>
              <a:rPr lang="en-US" sz="2400" dirty="0"/>
              <a:t>)</a:t>
            </a:r>
            <a:r>
              <a:rPr lang="en-US" sz="2400" dirty="0" smtClean="0"/>
              <a:t> </a:t>
            </a:r>
            <a:r>
              <a:rPr lang="en-US" sz="2400" dirty="0"/>
              <a:t>of the medium being the factor by which one quantity differs from the other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405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Relation between D and 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252372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importance of relation </a:t>
            </a:r>
            <a:r>
              <a:rPr lang="en-US" sz="2400" i="1" dirty="0"/>
              <a:t>D </a:t>
            </a:r>
            <a:r>
              <a:rPr lang="en-US" sz="2400" dirty="0"/>
              <a:t>= Ɛ</a:t>
            </a:r>
            <a:r>
              <a:rPr lang="en-US" sz="2400" baseline="-25000" dirty="0"/>
              <a:t>0</a:t>
            </a:r>
            <a:r>
              <a:rPr lang="en-US" sz="2400" dirty="0"/>
              <a:t>Ɛ</a:t>
            </a:r>
            <a:r>
              <a:rPr lang="en-US" sz="2400" i="1" baseline="-25000" dirty="0"/>
              <a:t>r</a:t>
            </a:r>
            <a:r>
              <a:rPr lang="en-US" sz="2400" i="1" dirty="0"/>
              <a:t>E</a:t>
            </a:r>
            <a:r>
              <a:rPr lang="en-US" sz="2400" i="1" dirty="0" smtClean="0"/>
              <a:t> </a:t>
            </a:r>
            <a:r>
              <a:rPr lang="en-US" sz="2400" dirty="0"/>
              <a:t>lies in the fact that it relates density concept </a:t>
            </a:r>
            <a:r>
              <a:rPr lang="en-US" sz="2400" dirty="0" smtClean="0"/>
              <a:t>to intensity </a:t>
            </a:r>
            <a:r>
              <a:rPr lang="en-US" sz="2400" dirty="0"/>
              <a:t>concept.</a:t>
            </a:r>
          </a:p>
          <a:p>
            <a:pPr algn="just"/>
            <a:r>
              <a:rPr lang="en-US" sz="2400" dirty="0" smtClean="0"/>
              <a:t>Electric </a:t>
            </a:r>
            <a:r>
              <a:rPr lang="en-US" sz="2400" dirty="0"/>
              <a:t>intensity at a point is also defined as equal to the electric lines of force </a:t>
            </a:r>
            <a:r>
              <a:rPr lang="en-US" sz="2400" dirty="0" smtClean="0"/>
              <a:t>passing normally </a:t>
            </a:r>
            <a:r>
              <a:rPr lang="en-US" sz="2400" dirty="0"/>
              <a:t>through a unit cross-sectional area at that point. If </a:t>
            </a:r>
            <a:r>
              <a:rPr lang="en-US" sz="2400" i="1" dirty="0"/>
              <a:t>Q </a:t>
            </a:r>
            <a:r>
              <a:rPr lang="en-US" sz="2400" dirty="0"/>
              <a:t>coulombs is the charge, </a:t>
            </a:r>
            <a:r>
              <a:rPr lang="en-US" sz="2400" dirty="0" smtClean="0"/>
              <a:t>then number </a:t>
            </a:r>
            <a:r>
              <a:rPr lang="en-US" sz="2400" dirty="0"/>
              <a:t>of electric lines of force produced by it is </a:t>
            </a:r>
            <a:r>
              <a:rPr lang="en-US" sz="2400" i="1" dirty="0" smtClean="0"/>
              <a:t>Q</a:t>
            </a:r>
            <a:r>
              <a:rPr lang="en-US" sz="2400" dirty="0" smtClean="0"/>
              <a:t>/</a:t>
            </a:r>
            <a:r>
              <a:rPr lang="en-US" sz="2400" dirty="0"/>
              <a:t>Ɛ</a:t>
            </a:r>
            <a:r>
              <a:rPr lang="en-US" sz="2400" dirty="0" smtClean="0"/>
              <a:t>. </a:t>
            </a:r>
            <a:r>
              <a:rPr lang="en-US" sz="2400" dirty="0"/>
              <a:t>If these lines fall normally on </a:t>
            </a:r>
            <a:r>
              <a:rPr lang="en-US" sz="2400" dirty="0" smtClean="0"/>
              <a:t>area </a:t>
            </a:r>
            <a:r>
              <a:rPr lang="en-US" sz="2400" i="1" dirty="0" smtClean="0"/>
              <a:t>A </a:t>
            </a:r>
            <a:r>
              <a:rPr lang="en-US" sz="24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surrounding the point, then electric intensity </a:t>
            </a:r>
            <a:r>
              <a:rPr lang="en-US" sz="2400" i="1" dirty="0"/>
              <a:t>E </a:t>
            </a:r>
            <a:r>
              <a:rPr lang="en-US" sz="2400" dirty="0"/>
              <a:t>at the point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352800" y="4537729"/>
            <a:ext cx="5486400" cy="21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Like earth’s gravitational field, every charge (+ </a:t>
            </a:r>
            <a:r>
              <a:rPr lang="en-US" i="1" dirty="0"/>
              <a:t>Q</a:t>
            </a:r>
            <a:r>
              <a:rPr lang="en-US" dirty="0"/>
              <a:t>) has electric field which theoretically </a:t>
            </a:r>
            <a:r>
              <a:rPr lang="en-US" dirty="0" smtClean="0"/>
              <a:t>extends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  <a:r>
              <a:rPr lang="en-US" dirty="0"/>
              <a:t>infinity.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 small positive test charge + </a:t>
            </a:r>
            <a:r>
              <a:rPr lang="en-US" i="1" dirty="0"/>
              <a:t>q</a:t>
            </a:r>
            <a:r>
              <a:rPr lang="en-US" baseline="-25000" dirty="0"/>
              <a:t>0</a:t>
            </a:r>
            <a:r>
              <a:rPr lang="en-US" dirty="0"/>
              <a:t> is placed in this electric field, the test charge </a:t>
            </a:r>
            <a:r>
              <a:rPr lang="en-US" dirty="0" smtClean="0"/>
              <a:t>will experience </a:t>
            </a:r>
            <a:r>
              <a:rPr lang="en-US" dirty="0"/>
              <a:t>a force of repulsion.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test charge + </a:t>
            </a:r>
            <a:r>
              <a:rPr lang="en-US" i="1" dirty="0"/>
              <a:t>q</a:t>
            </a:r>
            <a:r>
              <a:rPr lang="en-US" baseline="-25000" dirty="0"/>
              <a:t>0</a:t>
            </a:r>
            <a:r>
              <a:rPr lang="en-US" dirty="0"/>
              <a:t> is moved towards + </a:t>
            </a:r>
            <a:r>
              <a:rPr lang="en-US" i="1" dirty="0"/>
              <a:t>Q</a:t>
            </a:r>
            <a:r>
              <a:rPr lang="en-US" dirty="0"/>
              <a:t>, work will have to be </a:t>
            </a:r>
            <a:r>
              <a:rPr lang="en-US" dirty="0" smtClean="0"/>
              <a:t>done against </a:t>
            </a:r>
            <a:r>
              <a:rPr lang="en-US" dirty="0"/>
              <a:t>the force of repulsion. This work done is stored in + </a:t>
            </a:r>
            <a:r>
              <a:rPr lang="en-US" i="1" dirty="0"/>
              <a:t>q</a:t>
            </a:r>
            <a:r>
              <a:rPr lang="en-US" baseline="-25000" dirty="0"/>
              <a:t>0</a:t>
            </a:r>
            <a:r>
              <a:rPr lang="en-US" dirty="0"/>
              <a:t> in the form of potential energy. </a:t>
            </a:r>
            <a:endParaRPr lang="en-US" dirty="0" smtClean="0"/>
          </a:p>
          <a:p>
            <a:pPr algn="just"/>
            <a:r>
              <a:rPr lang="en-US" dirty="0" smtClean="0"/>
              <a:t>We say </a:t>
            </a:r>
            <a:r>
              <a:rPr lang="en-US" dirty="0"/>
              <a:t>the charge + </a:t>
            </a:r>
            <a:r>
              <a:rPr lang="en-US" i="1" dirty="0"/>
              <a:t>q</a:t>
            </a:r>
            <a:r>
              <a:rPr lang="en-US" baseline="-25000" dirty="0"/>
              <a:t>0</a:t>
            </a:r>
            <a:r>
              <a:rPr lang="en-US" dirty="0"/>
              <a:t> has electric potential energy.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electric potential energy of + </a:t>
            </a:r>
            <a:r>
              <a:rPr lang="en-US" i="1" dirty="0"/>
              <a:t>q</a:t>
            </a:r>
            <a:r>
              <a:rPr lang="en-US" baseline="-25000" dirty="0"/>
              <a:t>0</a:t>
            </a:r>
            <a:r>
              <a:rPr lang="en-US" dirty="0"/>
              <a:t> depends </a:t>
            </a:r>
            <a:r>
              <a:rPr lang="en-US" dirty="0" smtClean="0"/>
              <a:t>upon its </a:t>
            </a:r>
            <a:r>
              <a:rPr lang="en-US" dirty="0"/>
              <a:t>position in the electric field ; being zero if </a:t>
            </a:r>
            <a:r>
              <a:rPr lang="en-US" i="1" dirty="0"/>
              <a:t>q</a:t>
            </a:r>
            <a:r>
              <a:rPr lang="en-US" dirty="0"/>
              <a:t>0 is situated at infinity.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8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From the above discussion, it follows that just as a mass has mechanical potential energy in </a:t>
            </a:r>
            <a:r>
              <a:rPr lang="en-US" dirty="0" smtClean="0"/>
              <a:t>the gravitational </a:t>
            </a:r>
            <a:r>
              <a:rPr lang="en-US" dirty="0"/>
              <a:t>field, similarly a charge has electric potential energy in the electric field. </a:t>
            </a:r>
            <a:endParaRPr lang="en-US" dirty="0" smtClean="0"/>
          </a:p>
          <a:p>
            <a:pPr algn="just"/>
            <a:r>
              <a:rPr lang="en-US" dirty="0" smtClean="0"/>
              <a:t>The electric potential </a:t>
            </a:r>
            <a:r>
              <a:rPr lang="en-US" dirty="0"/>
              <a:t>energy of a charge is positive or negative depending upon the kind of charge.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2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1304529"/>
          </a:xfrm>
        </p:spPr>
        <p:txBody>
          <a:bodyPr/>
          <a:lstStyle/>
          <a:p>
            <a:pPr algn="just"/>
            <a:r>
              <a:rPr lang="en-US" dirty="0"/>
              <a:t>Just as we define electric field intensity as the force per unit charge, similarly </a:t>
            </a:r>
            <a:r>
              <a:rPr lang="en-US" i="1" dirty="0"/>
              <a:t>electric </a:t>
            </a:r>
            <a:r>
              <a:rPr lang="en-US" i="1" dirty="0" smtClean="0"/>
              <a:t>potential is </a:t>
            </a:r>
            <a:r>
              <a:rPr lang="en-US" i="1" dirty="0"/>
              <a:t>defined as the electric potential energy per unit charge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518400" y="3505200"/>
            <a:ext cx="5183101" cy="1135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143000" y="4626602"/>
            <a:ext cx="10206721" cy="20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407947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Unit. </a:t>
            </a:r>
            <a:r>
              <a:rPr lang="en-US" dirty="0"/>
              <a:t>The </a:t>
            </a:r>
            <a:r>
              <a:rPr lang="en-US" i="1" dirty="0"/>
              <a:t>SI </a:t>
            </a:r>
            <a:r>
              <a:rPr lang="en-US" dirty="0"/>
              <a:t>unit of electric potential is </a:t>
            </a:r>
            <a:r>
              <a:rPr lang="en-US" dirty="0" smtClean="0"/>
              <a:t>volt </a:t>
            </a:r>
            <a:r>
              <a:rPr lang="en-US" dirty="0"/>
              <a:t>and may be defined as under :</a:t>
            </a:r>
          </a:p>
          <a:p>
            <a:pPr algn="just"/>
            <a:r>
              <a:rPr lang="en-US" i="1" dirty="0"/>
              <a:t>The electric potential at a point in an electric field is </a:t>
            </a:r>
            <a:r>
              <a:rPr lang="en-US" b="1" dirty="0"/>
              <a:t>1 volt </a:t>
            </a:r>
            <a:r>
              <a:rPr lang="en-US" i="1" dirty="0"/>
              <a:t>if 1 joule of work is done in </a:t>
            </a:r>
            <a:r>
              <a:rPr lang="en-US" i="1" dirty="0" smtClean="0"/>
              <a:t>bringing a </a:t>
            </a:r>
            <a:r>
              <a:rPr lang="en-US" i="1" dirty="0"/>
              <a:t>unit positive charge </a:t>
            </a:r>
            <a:r>
              <a:rPr lang="en-US" dirty="0"/>
              <a:t>(</a:t>
            </a:r>
            <a:r>
              <a:rPr lang="en-US" i="1" dirty="0"/>
              <a:t>i.e. </a:t>
            </a:r>
            <a:r>
              <a:rPr lang="en-US" dirty="0"/>
              <a:t>+ </a:t>
            </a:r>
            <a:r>
              <a:rPr lang="en-US" i="1" dirty="0"/>
              <a:t>1 </a:t>
            </a:r>
            <a:r>
              <a:rPr lang="en-US" dirty="0"/>
              <a:t>C) </a:t>
            </a:r>
            <a:r>
              <a:rPr lang="en-US" i="1" dirty="0"/>
              <a:t>from infinity to that point </a:t>
            </a:r>
            <a:r>
              <a:rPr lang="en-US" i="1" dirty="0" smtClean="0"/>
              <a:t>against </a:t>
            </a:r>
            <a:r>
              <a:rPr lang="en-US" i="1" dirty="0"/>
              <a:t>the electric field.</a:t>
            </a:r>
          </a:p>
          <a:p>
            <a:pPr algn="just"/>
            <a:r>
              <a:rPr lang="en-US" dirty="0"/>
              <a:t>Thus when we say that potential at a point in an electric field is +5V, it simply means that </a:t>
            </a:r>
            <a:r>
              <a:rPr lang="en-US" dirty="0" smtClean="0"/>
              <a:t>5 joules </a:t>
            </a:r>
            <a:r>
              <a:rPr lang="en-US" dirty="0"/>
              <a:t>of work has been done in bringing a unit positive charge from infinity to that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3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1304529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The potential difference between two points is the amount of work done in moving a </a:t>
            </a:r>
            <a:r>
              <a:rPr lang="en-US" i="1" dirty="0" smtClean="0"/>
              <a:t>unit positive </a:t>
            </a:r>
            <a:r>
              <a:rPr lang="en-US" i="1" dirty="0"/>
              <a:t>charge </a:t>
            </a:r>
            <a:r>
              <a:rPr lang="en-US" dirty="0"/>
              <a:t>(</a:t>
            </a:r>
            <a:r>
              <a:rPr lang="en-US" i="1" dirty="0"/>
              <a:t>i.e. </a:t>
            </a:r>
            <a:r>
              <a:rPr lang="en-US" dirty="0"/>
              <a:t>+ </a:t>
            </a:r>
            <a:r>
              <a:rPr lang="en-US" i="1" dirty="0"/>
              <a:t>1</a:t>
            </a:r>
            <a:r>
              <a:rPr lang="en-US" dirty="0"/>
              <a:t>C) </a:t>
            </a:r>
            <a:r>
              <a:rPr lang="en-US" i="1" dirty="0"/>
              <a:t>from the point of lower potential to the point of higher potential.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52151" y="3641952"/>
            <a:ext cx="3388950" cy="249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419600" y="3758454"/>
            <a:ext cx="7256341" cy="105576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30215" y="5000670"/>
            <a:ext cx="7733185" cy="1304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SI unit of potential difference is </a:t>
            </a:r>
            <a:r>
              <a:rPr lang="en-US" dirty="0" smtClean="0"/>
              <a:t>volt and </a:t>
            </a:r>
            <a:r>
              <a:rPr lang="en-US" dirty="0"/>
              <a:t>may be defined as under :</a:t>
            </a:r>
          </a:p>
          <a:p>
            <a:pPr algn="just"/>
            <a:r>
              <a:rPr lang="en-US" i="1" dirty="0"/>
              <a:t>The </a:t>
            </a:r>
            <a:r>
              <a:rPr lang="en-US" i="1" dirty="0" err="1"/>
              <a:t>p.d</a:t>
            </a:r>
            <a:r>
              <a:rPr lang="en-US" i="1" dirty="0"/>
              <a:t>. between two points is </a:t>
            </a:r>
            <a:r>
              <a:rPr lang="en-US" b="1" dirty="0"/>
              <a:t>1 V </a:t>
            </a:r>
            <a:r>
              <a:rPr lang="en-US" i="1" dirty="0"/>
              <a:t>if 1 joule of work is done in bringing a unit </a:t>
            </a:r>
            <a:r>
              <a:rPr lang="en-US" i="1" dirty="0" smtClean="0"/>
              <a:t>positive charge </a:t>
            </a:r>
            <a:r>
              <a:rPr lang="en-US" dirty="0"/>
              <a:t>(</a:t>
            </a:r>
            <a:r>
              <a:rPr lang="en-US" i="1" dirty="0"/>
              <a:t>i.e. </a:t>
            </a:r>
            <a:r>
              <a:rPr lang="en-US" dirty="0"/>
              <a:t>+ </a:t>
            </a:r>
            <a:r>
              <a:rPr lang="en-US" i="1" dirty="0"/>
              <a:t>1 C</a:t>
            </a:r>
            <a:r>
              <a:rPr lang="en-US" dirty="0"/>
              <a:t>) </a:t>
            </a:r>
            <a:r>
              <a:rPr lang="en-US" i="1" dirty="0"/>
              <a:t>from the point of lower potential to the point of higher potential.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at a Point Due to a Point Charge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52151" y="2250346"/>
            <a:ext cx="3867391" cy="14740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53000" y="2250346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force acting on </a:t>
            </a:r>
            <a:r>
              <a:rPr lang="en-US" dirty="0" smtClean="0">
                <a:latin typeface="TimesNewRomanPSMT"/>
              </a:rPr>
              <a:t>unit charge (</a:t>
            </a:r>
            <a:r>
              <a:rPr lang="en-US" i="1" dirty="0" smtClean="0">
                <a:latin typeface="TimesNewRomanPS-ItalicMT"/>
              </a:rPr>
              <a:t>i.e</a:t>
            </a:r>
            <a:r>
              <a:rPr lang="en-US" i="1" dirty="0">
                <a:latin typeface="TimesNewRomanPS-ItalicMT"/>
              </a:rPr>
              <a:t>. </a:t>
            </a:r>
            <a:r>
              <a:rPr lang="en-US" dirty="0">
                <a:latin typeface="TimesNewRomanPSMT"/>
              </a:rPr>
              <a:t>electric intensity) </a:t>
            </a:r>
            <a:r>
              <a:rPr lang="en-US" dirty="0" smtClean="0">
                <a:latin typeface="TimesNewRomanPSMT"/>
              </a:rPr>
              <a:t>at distance x is </a:t>
            </a:r>
            <a:r>
              <a:rPr lang="en-US" dirty="0">
                <a:latin typeface="TimesNewRomanPSMT"/>
              </a:rPr>
              <a:t>given </a:t>
            </a:r>
            <a:r>
              <a:rPr lang="en-US" dirty="0" smtClean="0">
                <a:latin typeface="TimesNewRomanPSMT"/>
              </a:rPr>
              <a:t>by;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191210" y="3077026"/>
            <a:ext cx="2152980" cy="647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799" y="4069267"/>
            <a:ext cx="10681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If </a:t>
            </a:r>
            <a:r>
              <a:rPr lang="en-US" dirty="0">
                <a:latin typeface="TimesNewRomanPSMT"/>
              </a:rPr>
              <a:t>this unit positive charge at </a:t>
            </a:r>
            <a:r>
              <a:rPr lang="en-US" i="1" dirty="0">
                <a:latin typeface="TimesNewRomanPS-ItalicMT"/>
              </a:rPr>
              <a:t>A </a:t>
            </a:r>
            <a:r>
              <a:rPr lang="en-US" dirty="0">
                <a:latin typeface="TimesNewRomanPSMT"/>
              </a:rPr>
              <a:t>is moved through a small distance </a:t>
            </a:r>
            <a:r>
              <a:rPr lang="en-US" i="1" dirty="0">
                <a:latin typeface="TimesNewRomanPS-ItalicMT"/>
              </a:rPr>
              <a:t>dx </a:t>
            </a:r>
            <a:r>
              <a:rPr lang="en-US" dirty="0">
                <a:latin typeface="TimesNewRomanPSMT"/>
              </a:rPr>
              <a:t>towards the charge +</a:t>
            </a:r>
            <a:r>
              <a:rPr lang="en-US" i="1" dirty="0">
                <a:latin typeface="TimesNewRomanPS-ItalicMT"/>
              </a:rPr>
              <a:t>Q, </a:t>
            </a:r>
            <a:r>
              <a:rPr lang="en-US" dirty="0">
                <a:latin typeface="TimesNewRomanPSMT"/>
              </a:rPr>
              <a:t>then</a:t>
            </a:r>
          </a:p>
          <a:p>
            <a:pPr algn="just"/>
            <a:r>
              <a:rPr lang="en-US" dirty="0" smtClean="0">
                <a:latin typeface="TimesNewRomanPSMT"/>
              </a:rPr>
              <a:t>work done is given by;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8"/>
          <a:stretch/>
        </p:blipFill>
        <p:spPr>
          <a:xfrm>
            <a:off x="3693149" y="4698851"/>
            <a:ext cx="438405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at a Point Due to a Point Charge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90600" y="2216319"/>
            <a:ext cx="8229600" cy="44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3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at a Point Due to a Point Charge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following points may be noted carefully :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potential varies inversely with the distance </a:t>
            </a:r>
            <a:r>
              <a:rPr lang="en-US" sz="2800" i="1" dirty="0"/>
              <a:t>d </a:t>
            </a:r>
            <a:r>
              <a:rPr lang="en-US" sz="2800" dirty="0"/>
              <a:t>from the point charge </a:t>
            </a:r>
            <a:r>
              <a:rPr lang="en-US" sz="2800" i="1" dirty="0"/>
              <a:t>Q</a:t>
            </a:r>
            <a:r>
              <a:rPr lang="en-US" sz="2800" dirty="0"/>
              <a:t>. If the </a:t>
            </a:r>
            <a:r>
              <a:rPr lang="en-US" sz="2800" dirty="0" smtClean="0"/>
              <a:t>distance is </a:t>
            </a:r>
            <a:r>
              <a:rPr lang="en-US" sz="2800" dirty="0"/>
              <a:t>increased three times, the potential is reduced one-third of its value and so on.</a:t>
            </a:r>
          </a:p>
          <a:p>
            <a:pPr lvl="1" algn="just"/>
            <a:r>
              <a:rPr lang="en-US" sz="2800" dirty="0" smtClean="0"/>
              <a:t>Electric </a:t>
            </a:r>
            <a:r>
              <a:rPr lang="en-US" sz="2800" dirty="0"/>
              <a:t>potential is a scalar quantity.</a:t>
            </a:r>
          </a:p>
          <a:p>
            <a:pPr lvl="1" algn="just"/>
            <a:r>
              <a:rPr lang="en-US" sz="2800" dirty="0" smtClean="0"/>
              <a:t>At </a:t>
            </a:r>
            <a:r>
              <a:rPr lang="en-US" sz="2800" i="1" dirty="0"/>
              <a:t>d </a:t>
            </a:r>
            <a:r>
              <a:rPr lang="en-US" sz="2800" dirty="0"/>
              <a:t>= ∞ in air/vacuum, </a:t>
            </a:r>
            <a:r>
              <a:rPr lang="en-US" sz="2800" i="1" dirty="0"/>
              <a:t>V</a:t>
            </a:r>
            <a:r>
              <a:rPr lang="en-US" sz="2800" i="1" baseline="-25000" dirty="0"/>
              <a:t>P</a:t>
            </a:r>
            <a:r>
              <a:rPr lang="en-US" sz="2800" i="1" dirty="0"/>
              <a:t> </a:t>
            </a:r>
            <a:r>
              <a:rPr lang="en-US" sz="2800" dirty="0"/>
              <a:t>= 9 </a:t>
            </a:r>
            <a:r>
              <a:rPr lang="en-US" sz="2800" dirty="0"/>
              <a:t>× 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9</a:t>
            </a:r>
            <a:r>
              <a:rPr lang="en-US" sz="2800" dirty="0" smtClean="0"/>
              <a:t> </a:t>
            </a:r>
            <a:r>
              <a:rPr lang="en-US" sz="2800" i="1" dirty="0" smtClean="0"/>
              <a:t>q/</a:t>
            </a:r>
            <a:r>
              <a:rPr lang="en-US" sz="2800" dirty="0"/>
              <a:t> ∞ </a:t>
            </a:r>
            <a:r>
              <a:rPr lang="en-US" sz="2800" dirty="0" smtClean="0"/>
              <a:t>= </a:t>
            </a:r>
            <a:r>
              <a:rPr lang="en-US" sz="2800" dirty="0"/>
              <a:t>0.</a:t>
            </a:r>
          </a:p>
          <a:p>
            <a:pPr lvl="1" algn="just"/>
            <a:r>
              <a:rPr lang="en-US" sz="2800" dirty="0" smtClean="0"/>
              <a:t>If </a:t>
            </a:r>
            <a:r>
              <a:rPr lang="en-US" sz="2800" i="1" dirty="0"/>
              <a:t>Q </a:t>
            </a:r>
            <a:r>
              <a:rPr lang="en-US" sz="2800" dirty="0"/>
              <a:t>is positive, then potential at </a:t>
            </a:r>
            <a:r>
              <a:rPr lang="en-US" sz="2800" i="1" dirty="0"/>
              <a:t>P </a:t>
            </a:r>
            <a:r>
              <a:rPr lang="en-US" sz="2800" dirty="0"/>
              <a:t>is *positive. On the other hand, if </a:t>
            </a:r>
            <a:r>
              <a:rPr lang="en-US" sz="2800" i="1" dirty="0"/>
              <a:t>Q </a:t>
            </a:r>
            <a:r>
              <a:rPr lang="en-US" sz="2800" dirty="0"/>
              <a:t>is negative, </a:t>
            </a:r>
            <a:r>
              <a:rPr lang="en-US" sz="2800" dirty="0" smtClean="0"/>
              <a:t>then potential </a:t>
            </a:r>
            <a:r>
              <a:rPr lang="en-US" sz="2800" dirty="0"/>
              <a:t>at </a:t>
            </a:r>
            <a:r>
              <a:rPr lang="en-US" sz="2800" i="1" dirty="0"/>
              <a:t>P </a:t>
            </a:r>
            <a:r>
              <a:rPr lang="en-US" sz="2800" dirty="0"/>
              <a:t>is negative.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009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Importance/ Applications </a:t>
            </a:r>
            <a:r>
              <a:rPr lang="en-US" sz="4000" b="1" dirty="0"/>
              <a:t>of Electrostatics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Electrostatic </a:t>
            </a:r>
            <a:r>
              <a:rPr lang="en-US" dirty="0"/>
              <a:t>generators can produce voltages as high as 106 volts. Such high voltages </a:t>
            </a:r>
            <a:r>
              <a:rPr lang="en-US" dirty="0" smtClean="0"/>
              <a:t>are required </a:t>
            </a:r>
            <a:r>
              <a:rPr lang="en-US" dirty="0"/>
              <a:t>for X-ray work and nuclear bombardment.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use principles of electrostatics for spray of paints, powder, etc.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principles of electrostatics are used to prevent pollution.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problems of preventing sparks and breakdown of insulators in high voltage </a:t>
            </a:r>
            <a:r>
              <a:rPr lang="en-US" dirty="0" smtClean="0"/>
              <a:t>engineering are </a:t>
            </a:r>
            <a:r>
              <a:rPr lang="en-US" dirty="0"/>
              <a:t>essentially electrostatic.</a:t>
            </a:r>
          </a:p>
          <a:p>
            <a:pPr algn="just"/>
            <a:r>
              <a:rPr lang="en-US" i="1" dirty="0" smtClean="0"/>
              <a:t>The </a:t>
            </a:r>
            <a:r>
              <a:rPr lang="en-US" i="1" dirty="0"/>
              <a:t>development of lightning rod and capacitor are the outcomes of electrostatics.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at a Point Due to Group of Point Charges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66800" y="2552756"/>
            <a:ext cx="2152980" cy="227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733800" y="2248976"/>
            <a:ext cx="7375951" cy="2878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2143290" y="5283952"/>
            <a:ext cx="7934131" cy="12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8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7329914" cy="366672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i="1" dirty="0"/>
              <a:t>The change of potential per unit distance is called </a:t>
            </a:r>
            <a:r>
              <a:rPr lang="en-US" b="1" dirty="0"/>
              <a:t>potential gradient </a:t>
            </a:r>
            <a:r>
              <a:rPr lang="en-US" i="1" dirty="0"/>
              <a:t>i.e</a:t>
            </a:r>
            <a:r>
              <a:rPr lang="en-US" i="1" dirty="0" smtClean="0"/>
              <a:t>. P. G. = (V</a:t>
            </a:r>
            <a:r>
              <a:rPr lang="en-US" i="1" baseline="-25000" dirty="0" smtClean="0"/>
              <a:t>2</a:t>
            </a:r>
            <a:r>
              <a:rPr lang="en-US" i="1" dirty="0" smtClean="0"/>
              <a:t>-V</a:t>
            </a:r>
            <a:r>
              <a:rPr lang="en-US" i="1" baseline="-25000" dirty="0" smtClean="0"/>
              <a:t>1</a:t>
            </a:r>
            <a:r>
              <a:rPr lang="en-US" i="1" dirty="0" smtClean="0"/>
              <a:t>)/S</a:t>
            </a:r>
          </a:p>
          <a:p>
            <a:pPr algn="just"/>
            <a:r>
              <a:rPr lang="en-US" dirty="0" smtClean="0"/>
              <a:t>The unit </a:t>
            </a:r>
            <a:r>
              <a:rPr lang="en-US" dirty="0"/>
              <a:t>of potential gradient will be volts/m.</a:t>
            </a:r>
          </a:p>
          <a:p>
            <a:pPr algn="just"/>
            <a:r>
              <a:rPr lang="en-US" dirty="0"/>
              <a:t>Consider a charge +</a:t>
            </a:r>
            <a:r>
              <a:rPr lang="en-US" i="1" dirty="0"/>
              <a:t>Q </a:t>
            </a:r>
            <a:r>
              <a:rPr lang="en-US" dirty="0"/>
              <a:t>and let there be two points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 smtClean="0"/>
              <a:t>B </a:t>
            </a:r>
            <a:r>
              <a:rPr lang="en-US" dirty="0" smtClean="0"/>
              <a:t>situated </a:t>
            </a:r>
            <a:r>
              <a:rPr lang="en-US" i="1" dirty="0"/>
              <a:t>S </a:t>
            </a:r>
            <a:r>
              <a:rPr lang="en-US" dirty="0" err="1"/>
              <a:t>metres</a:t>
            </a:r>
            <a:r>
              <a:rPr lang="en-US" dirty="0"/>
              <a:t> apart in its electric field as shown in </a:t>
            </a:r>
            <a:r>
              <a:rPr lang="en-US" dirty="0" smtClean="0"/>
              <a:t>figure.</a:t>
            </a:r>
            <a:endParaRPr lang="en-US" dirty="0"/>
          </a:p>
          <a:p>
            <a:pPr algn="just"/>
            <a:r>
              <a:rPr lang="en-US" dirty="0"/>
              <a:t>Clearly, potential at point </a:t>
            </a:r>
            <a:r>
              <a:rPr lang="en-US" i="1" dirty="0"/>
              <a:t>A </a:t>
            </a:r>
            <a:r>
              <a:rPr lang="en-US" dirty="0"/>
              <a:t>is more than the potential at point </a:t>
            </a:r>
            <a:r>
              <a:rPr lang="en-US" i="1" dirty="0"/>
              <a:t>B</a:t>
            </a:r>
            <a:r>
              <a:rPr lang="en-US" dirty="0"/>
              <a:t>. </a:t>
            </a:r>
            <a:r>
              <a:rPr lang="en-US" dirty="0" smtClean="0"/>
              <a:t>If distance </a:t>
            </a:r>
            <a:r>
              <a:rPr lang="en-US" i="1" dirty="0"/>
              <a:t>S </a:t>
            </a:r>
            <a:r>
              <a:rPr lang="en-US" dirty="0" smtClean="0"/>
              <a:t>is small</a:t>
            </a:r>
            <a:r>
              <a:rPr lang="en-US" dirty="0"/>
              <a:t>, then the electric intensity will be </a:t>
            </a:r>
            <a:r>
              <a:rPr lang="en-US" dirty="0" smtClean="0"/>
              <a:t>approximately the </a:t>
            </a:r>
            <a:r>
              <a:rPr lang="en-US" dirty="0"/>
              <a:t>same in this small distance. Let it be </a:t>
            </a:r>
            <a:r>
              <a:rPr lang="en-US" i="1" dirty="0"/>
              <a:t>E </a:t>
            </a:r>
            <a:r>
              <a:rPr lang="en-US" dirty="0" err="1"/>
              <a:t>newtons</a:t>
            </a:r>
            <a:r>
              <a:rPr lang="en-US" dirty="0"/>
              <a:t>/coulomb. </a:t>
            </a:r>
            <a:endParaRPr lang="en-US" dirty="0" smtClean="0"/>
          </a:p>
          <a:p>
            <a:pPr algn="just"/>
            <a:r>
              <a:rPr lang="en-US" dirty="0" smtClean="0"/>
              <a:t>It means </a:t>
            </a:r>
            <a:r>
              <a:rPr lang="en-US" dirty="0"/>
              <a:t>that a force of </a:t>
            </a:r>
            <a:r>
              <a:rPr lang="en-US" i="1" dirty="0"/>
              <a:t>E </a:t>
            </a:r>
            <a:r>
              <a:rPr lang="en-US" dirty="0" err="1"/>
              <a:t>newtons</a:t>
            </a:r>
            <a:r>
              <a:rPr lang="en-US" dirty="0"/>
              <a:t> will act on a unit positive </a:t>
            </a:r>
            <a:r>
              <a:rPr lang="en-US" dirty="0" smtClean="0"/>
              <a:t>charge (</a:t>
            </a:r>
            <a:r>
              <a:rPr lang="en-US" i="1" dirty="0" smtClean="0"/>
              <a:t>i.e</a:t>
            </a:r>
            <a:r>
              <a:rPr lang="en-US" i="1" dirty="0"/>
              <a:t>. </a:t>
            </a:r>
            <a:r>
              <a:rPr lang="en-US" dirty="0"/>
              <a:t>+ 1C) placed anywhere between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. If a unit </a:t>
            </a:r>
            <a:r>
              <a:rPr lang="en-US" dirty="0" smtClean="0"/>
              <a:t>positive charge </a:t>
            </a:r>
            <a:r>
              <a:rPr lang="en-US" dirty="0"/>
              <a:t>is moved from </a:t>
            </a:r>
            <a:r>
              <a:rPr lang="en-US" i="1" dirty="0"/>
              <a:t>B </a:t>
            </a:r>
            <a:r>
              <a:rPr lang="en-US" dirty="0"/>
              <a:t>to </a:t>
            </a:r>
            <a:r>
              <a:rPr lang="en-US" i="1" dirty="0"/>
              <a:t>A</a:t>
            </a:r>
            <a:r>
              <a:rPr lang="en-US" dirty="0"/>
              <a:t>, then work done to do so is given by 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763000" y="5098656"/>
            <a:ext cx="2830770" cy="358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114" y="2318449"/>
            <a:ext cx="3628171" cy="23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32</a:t>
            </a:fld>
            <a:endParaRPr lang="en-IN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199" y="4648200"/>
            <a:ext cx="10515601" cy="144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i="1" dirty="0"/>
              <a:t>Hence electric intensity at a point is numerically equal to the potential gradient at that point.</a:t>
            </a:r>
          </a:p>
          <a:p>
            <a:pPr algn="just"/>
            <a:r>
              <a:rPr lang="en-US" dirty="0"/>
              <a:t>Since electric intensity is numerically equal to potential gradient at any point, both must </a:t>
            </a:r>
            <a:r>
              <a:rPr lang="en-US" dirty="0" smtClean="0"/>
              <a:t>be measured </a:t>
            </a:r>
            <a:r>
              <a:rPr lang="en-US" dirty="0"/>
              <a:t>in the same units. Clearly, electric intensity can also be measured in V/m.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12574" y="2253720"/>
            <a:ext cx="10166851" cy="23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1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Methods of Charging </a:t>
            </a:r>
            <a:r>
              <a:rPr lang="en-US" sz="4000" b="1" dirty="0"/>
              <a:t>a Conductor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153312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uncharged conductor can be charged by the following two methods </a:t>
            </a:r>
            <a:r>
              <a:rPr lang="en-US" dirty="0" smtClean="0"/>
              <a:t>: (</a:t>
            </a:r>
            <a:r>
              <a:rPr lang="en-US" i="1" dirty="0" err="1"/>
              <a:t>i</a:t>
            </a:r>
            <a:r>
              <a:rPr lang="en-US" dirty="0"/>
              <a:t>) By conduction (</a:t>
            </a:r>
            <a:r>
              <a:rPr lang="en-US" i="1" dirty="0"/>
              <a:t>ii</a:t>
            </a:r>
            <a:r>
              <a:rPr lang="en-US" dirty="0"/>
              <a:t>) By induction</a:t>
            </a:r>
            <a:endParaRPr lang="en-US" b="1" dirty="0" smtClean="0"/>
          </a:p>
          <a:p>
            <a:pPr algn="just"/>
            <a:r>
              <a:rPr lang="en-US" b="1" dirty="0" smtClean="0"/>
              <a:t>By Conduction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402040" y="4114440"/>
            <a:ext cx="7415821" cy="17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5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Methods of Charging a Conductor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4322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By Induction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89389" y="3124200"/>
            <a:ext cx="8213221" cy="29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8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Absolute and Relative Permittivity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6871"/>
            <a:ext cx="10515600" cy="282852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Permittivity is the property of a medium and affects the magnitude of force between two </a:t>
            </a:r>
            <a:r>
              <a:rPr lang="en-US" sz="2400" dirty="0" smtClean="0"/>
              <a:t>point charges</a:t>
            </a:r>
            <a:r>
              <a:rPr lang="en-US" sz="2400" dirty="0"/>
              <a:t>. The greater the permittivity of a medium, the lesser the force between the charged </a:t>
            </a:r>
            <a:r>
              <a:rPr lang="en-US" sz="2400" dirty="0" smtClean="0"/>
              <a:t>bodies placed </a:t>
            </a:r>
            <a:r>
              <a:rPr lang="en-US" sz="2400" dirty="0"/>
              <a:t>in it and </a:t>
            </a:r>
            <a:r>
              <a:rPr lang="en-US" sz="2400" i="1" dirty="0"/>
              <a:t>vice-versa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Air </a:t>
            </a:r>
            <a:r>
              <a:rPr lang="en-US" sz="2400" dirty="0"/>
              <a:t>or vacuum has a minimum value of permittivity. The absolute (</a:t>
            </a:r>
            <a:r>
              <a:rPr lang="en-US" sz="2400" dirty="0" smtClean="0"/>
              <a:t>or actual</a:t>
            </a:r>
            <a:r>
              <a:rPr lang="en-US" sz="2400" dirty="0"/>
              <a:t>) permittivity ε</a:t>
            </a:r>
            <a:r>
              <a:rPr lang="en-US" sz="2400" baseline="-25000" dirty="0"/>
              <a:t>0</a:t>
            </a:r>
            <a:r>
              <a:rPr lang="en-US" sz="2400" dirty="0"/>
              <a:t> (Greek letter ‘epsilon’) of air or vacuum is 8·854 × 10</a:t>
            </a:r>
            <a:r>
              <a:rPr lang="en-US" sz="2400" baseline="30000" dirty="0"/>
              <a:t>−12</a:t>
            </a:r>
            <a:r>
              <a:rPr lang="en-US" sz="2400" dirty="0"/>
              <a:t> F/m. The </a:t>
            </a:r>
            <a:r>
              <a:rPr lang="en-US" sz="2400" dirty="0" smtClean="0"/>
              <a:t>absolute (or </a:t>
            </a:r>
            <a:r>
              <a:rPr lang="en-US" sz="2400" dirty="0"/>
              <a:t>actual) permittivity ε of all other insulating materials is greater than ε</a:t>
            </a:r>
            <a:r>
              <a:rPr lang="en-US" sz="2400" baseline="-25000" dirty="0"/>
              <a:t>0</a:t>
            </a:r>
            <a:r>
              <a:rPr lang="en-US" sz="2400" dirty="0"/>
              <a:t>. The ratio ε/ε</a:t>
            </a:r>
            <a:r>
              <a:rPr lang="en-US" sz="2400" baseline="-25000" dirty="0"/>
              <a:t>0</a:t>
            </a:r>
            <a:r>
              <a:rPr lang="en-US" sz="2400" dirty="0"/>
              <a:t> is </a:t>
            </a:r>
            <a:r>
              <a:rPr lang="en-US" sz="2400" dirty="0" smtClean="0"/>
              <a:t>called the </a:t>
            </a:r>
            <a:r>
              <a:rPr lang="en-US" sz="2400" i="1" dirty="0" smtClean="0"/>
              <a:t>relative </a:t>
            </a:r>
            <a:r>
              <a:rPr lang="en-US" sz="2400" i="1" dirty="0"/>
              <a:t>permittivity </a:t>
            </a:r>
            <a:r>
              <a:rPr lang="en-US" sz="2400" dirty="0"/>
              <a:t>of the material and is denoted by </a:t>
            </a:r>
            <a:r>
              <a:rPr lang="en-US" sz="2400" dirty="0" err="1"/>
              <a:t>ε</a:t>
            </a:r>
            <a:r>
              <a:rPr lang="en-US" sz="2400" i="1" baseline="-25000" dirty="0" err="1"/>
              <a:t>r</a:t>
            </a:r>
            <a:r>
              <a:rPr lang="en-US" sz="2400" i="1" dirty="0"/>
              <a:t> i.e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072379" y="4865632"/>
            <a:ext cx="10047241" cy="16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Electric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region surrounding a charged body is always under stress and strain because of </a:t>
            </a:r>
            <a:r>
              <a:rPr lang="en-US" dirty="0" smtClean="0"/>
              <a:t>the electrostatic </a:t>
            </a:r>
            <a:r>
              <a:rPr lang="en-US" dirty="0"/>
              <a:t>charge.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 small charge is placed in this region, it will experience a force according </a:t>
            </a:r>
            <a:r>
              <a:rPr lang="en-US" dirty="0" smtClean="0"/>
              <a:t>to Coulomb’s </a:t>
            </a:r>
            <a:r>
              <a:rPr lang="en-US" dirty="0"/>
              <a:t>laws. This stressed region around a charged body is called electric field. </a:t>
            </a:r>
            <a:endParaRPr lang="en-US" dirty="0" smtClean="0"/>
          </a:p>
          <a:p>
            <a:pPr algn="just"/>
            <a:r>
              <a:rPr lang="en-US" dirty="0" smtClean="0"/>
              <a:t>Theoretically, electric </a:t>
            </a:r>
            <a:r>
              <a:rPr lang="en-US" dirty="0"/>
              <a:t>field due to a charge extends upto infinity but its effect practically dies away very quickly </a:t>
            </a:r>
            <a:r>
              <a:rPr lang="en-US" dirty="0" smtClean="0"/>
              <a:t>as the </a:t>
            </a:r>
            <a:r>
              <a:rPr lang="en-US" dirty="0"/>
              <a:t>distance from the charge increases.</a:t>
            </a:r>
          </a:p>
          <a:p>
            <a:pPr algn="just"/>
            <a:r>
              <a:rPr lang="en-US" i="1" dirty="0"/>
              <a:t>The space </a:t>
            </a:r>
            <a:r>
              <a:rPr lang="en-US" dirty="0"/>
              <a:t>(</a:t>
            </a:r>
            <a:r>
              <a:rPr lang="en-US" i="1" dirty="0"/>
              <a:t>or field</a:t>
            </a:r>
            <a:r>
              <a:rPr lang="en-US" dirty="0"/>
              <a:t>) </a:t>
            </a:r>
            <a:r>
              <a:rPr lang="en-US" i="1" dirty="0"/>
              <a:t>in which a charge experiences a force is called an </a:t>
            </a:r>
            <a:r>
              <a:rPr lang="en-US" b="1" dirty="0"/>
              <a:t>electric field </a:t>
            </a:r>
            <a:r>
              <a:rPr lang="en-US" dirty="0" smtClean="0"/>
              <a:t>or </a:t>
            </a:r>
            <a:r>
              <a:rPr lang="en-US" b="1" dirty="0" smtClean="0"/>
              <a:t>electrostatic </a:t>
            </a:r>
            <a:r>
              <a:rPr lang="en-US" b="1" dirty="0"/>
              <a:t>field.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Electric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electric field around a charged body is represented by imaginary lines, called </a:t>
            </a:r>
            <a:r>
              <a:rPr lang="en-US" i="1" dirty="0"/>
              <a:t>electric </a:t>
            </a:r>
            <a:r>
              <a:rPr lang="en-US" i="1" dirty="0" smtClean="0"/>
              <a:t>lines of force</a:t>
            </a:r>
            <a:r>
              <a:rPr lang="en-US" i="1" dirty="0"/>
              <a:t>. </a:t>
            </a:r>
            <a:endParaRPr lang="en-US" i="1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convention, the direction of these lines of force at any point is the direction along </a:t>
            </a:r>
            <a:r>
              <a:rPr lang="en-US" dirty="0" smtClean="0"/>
              <a:t>which a </a:t>
            </a:r>
            <a:r>
              <a:rPr lang="en-US" dirty="0"/>
              <a:t>unit positive charge (</a:t>
            </a:r>
            <a:r>
              <a:rPr lang="en-US" i="1" dirty="0"/>
              <a:t>i.e., </a:t>
            </a:r>
            <a:r>
              <a:rPr lang="en-US" dirty="0"/>
              <a:t>positive charge of 1C) placed at that point would move or tend to move.</a:t>
            </a:r>
          </a:p>
          <a:p>
            <a:pPr algn="just"/>
            <a:r>
              <a:rPr lang="en-US" dirty="0"/>
              <a:t>The unit positive charge is sometimes called a </a:t>
            </a:r>
            <a:r>
              <a:rPr lang="en-US" i="1" dirty="0"/>
              <a:t>test charge </a:t>
            </a:r>
            <a:r>
              <a:rPr lang="en-US" dirty="0"/>
              <a:t>because it is used as an indicator to </a:t>
            </a:r>
            <a:r>
              <a:rPr lang="en-US" dirty="0" smtClean="0"/>
              <a:t>find the </a:t>
            </a:r>
            <a:r>
              <a:rPr lang="en-US" dirty="0"/>
              <a:t>direction of electric field. </a:t>
            </a:r>
            <a:endParaRPr lang="en-US" dirty="0" smtClean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this convention, it is clear that electric lines of force </a:t>
            </a:r>
            <a:r>
              <a:rPr lang="en-US" dirty="0" smtClean="0"/>
              <a:t>would always </a:t>
            </a:r>
            <a:r>
              <a:rPr lang="en-US" dirty="0"/>
              <a:t>originate from a positive charge and end on a negative charge.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electric lines of </a:t>
            </a:r>
            <a:r>
              <a:rPr lang="en-US" dirty="0" smtClean="0"/>
              <a:t>force leave </a:t>
            </a:r>
            <a:r>
              <a:rPr lang="en-US" dirty="0"/>
              <a:t>or enter the charged surface </a:t>
            </a:r>
            <a:r>
              <a:rPr lang="en-US" dirty="0" smtClean="0"/>
              <a:t>normally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2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Electric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1890-78B1-446D-ACB8-09DB24EB6BC7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116049" y="2276475"/>
            <a:ext cx="5959902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8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M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E PPT Template" id="{0F0D7AA8-361A-4F37-8516-0EFE3419025B}" vid="{8744BC16-5615-46D5-8B96-B46A56991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STME PPT Template</Template>
  <TotalTime>223</TotalTime>
  <Words>2423</Words>
  <Application>Microsoft Office PowerPoint</Application>
  <PresentationFormat>Widescreen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Cambria Math</vt:lpstr>
      <vt:lpstr>TimesNewRomanPS-ItalicMT</vt:lpstr>
      <vt:lpstr>TimesNewRomanPSMT</vt:lpstr>
      <vt:lpstr>STME Theme</vt:lpstr>
      <vt:lpstr>Principles of Electrical Engineering: Electrostatics</vt:lpstr>
      <vt:lpstr>What is Electrostatics?</vt:lpstr>
      <vt:lpstr>Importance/ Applications of Electrostatics</vt:lpstr>
      <vt:lpstr>Methods of Charging a Conductor</vt:lpstr>
      <vt:lpstr>Methods of Charging a Conductor</vt:lpstr>
      <vt:lpstr>Absolute and Relative Permittivity</vt:lpstr>
      <vt:lpstr>Electric Field</vt:lpstr>
      <vt:lpstr>Electric Field</vt:lpstr>
      <vt:lpstr>Electric Field</vt:lpstr>
      <vt:lpstr>Properties of Electric Lines of Force</vt:lpstr>
      <vt:lpstr>Electric Intensity or Field Strength (E)</vt:lpstr>
      <vt:lpstr>Electric Intensity or Field Strength (E)</vt:lpstr>
      <vt:lpstr>Electric intensity due to a point charge</vt:lpstr>
      <vt:lpstr>Electric intensity due to a point charge</vt:lpstr>
      <vt:lpstr>Electric field intensity due to a group of point charges</vt:lpstr>
      <vt:lpstr>Electric Flux (ψ)</vt:lpstr>
      <vt:lpstr>Electric Flux (ψ)</vt:lpstr>
      <vt:lpstr>Electric Flux Density (D)</vt:lpstr>
      <vt:lpstr>Relation between D and E</vt:lpstr>
      <vt:lpstr>Relation between D and E</vt:lpstr>
      <vt:lpstr>Relation between D and E</vt:lpstr>
      <vt:lpstr>Electric Potential Energy</vt:lpstr>
      <vt:lpstr>Electric Potential Energy</vt:lpstr>
      <vt:lpstr>Electric Potential</vt:lpstr>
      <vt:lpstr>Electric Potential</vt:lpstr>
      <vt:lpstr>Electric Potential Difference</vt:lpstr>
      <vt:lpstr>Potential at a Point Due to a Point Charge</vt:lpstr>
      <vt:lpstr>Potential at a Point Due to a Point Charge</vt:lpstr>
      <vt:lpstr>Potential at a Point Due to a Point Charge</vt:lpstr>
      <vt:lpstr>Potential at a Point Due to Group of Point Charges</vt:lpstr>
      <vt:lpstr>Potential Gradient</vt:lpstr>
      <vt:lpstr>Potential Gradient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Electrostatics</dc:title>
  <dc:creator>Divyang Jadav</dc:creator>
  <cp:lastModifiedBy>Divyang Jadav</cp:lastModifiedBy>
  <cp:revision>123</cp:revision>
  <cp:lastPrinted>2019-07-19T07:29:11Z</cp:lastPrinted>
  <dcterms:created xsi:type="dcterms:W3CDTF">2019-09-30T10:49:12Z</dcterms:created>
  <dcterms:modified xsi:type="dcterms:W3CDTF">2019-10-04T12:11:14Z</dcterms:modified>
</cp:coreProperties>
</file>