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304" r:id="rId16"/>
    <p:sldId id="305" r:id="rId17"/>
    <p:sldId id="358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5" r:id="rId26"/>
    <p:sldId id="316" r:id="rId27"/>
    <p:sldId id="317" r:id="rId28"/>
    <p:sldId id="319" r:id="rId29"/>
    <p:sldId id="320" r:id="rId30"/>
    <p:sldId id="321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57" r:id="rId5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0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0187DD-69C7-4D7D-B9D9-914F26937C6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FE1903-A0C4-4D39-BC9B-F88E165E6440}">
      <dgm:prSet phldrT="[Text]" custT="1"/>
      <dgm:spPr/>
      <dgm:t>
        <a:bodyPr/>
        <a:lstStyle/>
        <a:p>
          <a:r>
            <a:rPr lang="en-US" sz="3200" dirty="0" smtClean="0">
              <a:solidFill>
                <a:schemeClr val="accent6">
                  <a:lumMod val="60000"/>
                  <a:lumOff val="40000"/>
                </a:schemeClr>
              </a:solidFill>
              <a:latin typeface="Baskerville Old Face" panose="02020602080505020303" pitchFamily="18" charset="0"/>
            </a:rPr>
            <a:t>1. Simple Random sampling</a:t>
          </a:r>
          <a:endParaRPr lang="en-US" sz="3200" dirty="0">
            <a:solidFill>
              <a:schemeClr val="accent6">
                <a:lumMod val="60000"/>
                <a:lumOff val="40000"/>
              </a:schemeClr>
            </a:solidFill>
            <a:latin typeface="Baskerville Old Face" panose="02020602080505020303" pitchFamily="18" charset="0"/>
          </a:endParaRPr>
        </a:p>
      </dgm:t>
    </dgm:pt>
    <dgm:pt modelId="{9A96F0C5-A4E6-46A4-9E09-DB501B877E3B}" type="parTrans" cxnId="{0245DCE8-A507-43FC-885D-4DF128599346}">
      <dgm:prSet/>
      <dgm:spPr/>
      <dgm:t>
        <a:bodyPr/>
        <a:lstStyle/>
        <a:p>
          <a:endParaRPr lang="en-US"/>
        </a:p>
      </dgm:t>
    </dgm:pt>
    <dgm:pt modelId="{531B1BDB-78AD-4EC7-BF96-B07855785A93}" type="sibTrans" cxnId="{0245DCE8-A507-43FC-885D-4DF128599346}">
      <dgm:prSet/>
      <dgm:spPr/>
      <dgm:t>
        <a:bodyPr/>
        <a:lstStyle/>
        <a:p>
          <a:endParaRPr lang="en-US"/>
        </a:p>
      </dgm:t>
    </dgm:pt>
    <dgm:pt modelId="{955C37C8-DBD1-4B07-A44A-63BCA1328167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Baskerville Old Face" panose="02020602080505020303" pitchFamily="18" charset="0"/>
            </a:rPr>
            <a:t>2. Systematic Sampling</a:t>
          </a:r>
          <a:endParaRPr lang="en-US" dirty="0">
            <a:solidFill>
              <a:schemeClr val="accent6">
                <a:lumMod val="60000"/>
                <a:lumOff val="40000"/>
              </a:schemeClr>
            </a:solidFill>
            <a:latin typeface="Baskerville Old Face" panose="02020602080505020303" pitchFamily="18" charset="0"/>
          </a:endParaRPr>
        </a:p>
      </dgm:t>
    </dgm:pt>
    <dgm:pt modelId="{74D61F83-9B54-4673-81DD-1E4C3B523DF7}" type="parTrans" cxnId="{6F9B9D88-E10A-410B-95A6-64A5608DD10B}">
      <dgm:prSet/>
      <dgm:spPr/>
      <dgm:t>
        <a:bodyPr/>
        <a:lstStyle/>
        <a:p>
          <a:endParaRPr lang="en-US"/>
        </a:p>
      </dgm:t>
    </dgm:pt>
    <dgm:pt modelId="{1999D4BD-2A5B-4BDD-86B4-C7B8450FE5EB}" type="sibTrans" cxnId="{6F9B9D88-E10A-410B-95A6-64A5608DD10B}">
      <dgm:prSet/>
      <dgm:spPr/>
      <dgm:t>
        <a:bodyPr/>
        <a:lstStyle/>
        <a:p>
          <a:endParaRPr lang="en-US"/>
        </a:p>
      </dgm:t>
    </dgm:pt>
    <dgm:pt modelId="{4F5E9247-9E9A-41E7-8C0F-C707ACB9EA96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Baskerville Old Face" panose="02020602080505020303" pitchFamily="18" charset="0"/>
            </a:rPr>
            <a:t>3. Stratified Sampling</a:t>
          </a:r>
          <a:endParaRPr lang="en-US" dirty="0">
            <a:solidFill>
              <a:schemeClr val="accent6">
                <a:lumMod val="60000"/>
                <a:lumOff val="40000"/>
              </a:schemeClr>
            </a:solidFill>
            <a:latin typeface="Baskerville Old Face" panose="02020602080505020303" pitchFamily="18" charset="0"/>
          </a:endParaRPr>
        </a:p>
      </dgm:t>
    </dgm:pt>
    <dgm:pt modelId="{C66D1CD5-7D39-4534-BE99-2A2AAAF666FC}" type="parTrans" cxnId="{DC3A0758-1849-4C27-B232-4CA26DFA72E1}">
      <dgm:prSet/>
      <dgm:spPr/>
      <dgm:t>
        <a:bodyPr/>
        <a:lstStyle/>
        <a:p>
          <a:endParaRPr lang="en-US"/>
        </a:p>
      </dgm:t>
    </dgm:pt>
    <dgm:pt modelId="{085C2FB6-E69D-4F4E-BFBB-5E23EB6B291E}" type="sibTrans" cxnId="{DC3A0758-1849-4C27-B232-4CA26DFA72E1}">
      <dgm:prSet/>
      <dgm:spPr/>
      <dgm:t>
        <a:bodyPr/>
        <a:lstStyle/>
        <a:p>
          <a:endParaRPr lang="en-US"/>
        </a:p>
      </dgm:t>
    </dgm:pt>
    <dgm:pt modelId="{17CF87BA-9E29-431A-AABB-781E3B093105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60000"/>
                  <a:lumOff val="40000"/>
                </a:schemeClr>
              </a:solidFill>
              <a:latin typeface="Baskerville Old Face" panose="02020602080505020303" pitchFamily="18" charset="0"/>
            </a:rPr>
            <a:t>4. Cluster Sampling</a:t>
          </a:r>
          <a:endParaRPr lang="en-US" dirty="0">
            <a:solidFill>
              <a:schemeClr val="accent6">
                <a:lumMod val="60000"/>
                <a:lumOff val="40000"/>
              </a:schemeClr>
            </a:solidFill>
            <a:latin typeface="Baskerville Old Face" panose="02020602080505020303" pitchFamily="18" charset="0"/>
          </a:endParaRPr>
        </a:p>
      </dgm:t>
    </dgm:pt>
    <dgm:pt modelId="{775525C5-8FD2-4AB5-A3DA-BA6DE570746B}" type="parTrans" cxnId="{C01C3714-A3FB-478A-9313-BD833B967459}">
      <dgm:prSet/>
      <dgm:spPr/>
      <dgm:t>
        <a:bodyPr/>
        <a:lstStyle/>
        <a:p>
          <a:endParaRPr lang="en-US"/>
        </a:p>
      </dgm:t>
    </dgm:pt>
    <dgm:pt modelId="{AE56D533-3642-4A04-8FE7-06261DB16618}" type="sibTrans" cxnId="{C01C3714-A3FB-478A-9313-BD833B967459}">
      <dgm:prSet/>
      <dgm:spPr/>
      <dgm:t>
        <a:bodyPr/>
        <a:lstStyle/>
        <a:p>
          <a:endParaRPr lang="en-US"/>
        </a:p>
      </dgm:t>
    </dgm:pt>
    <dgm:pt modelId="{9103A1B4-4243-45DC-86C9-D6745FDB054F}">
      <dgm:prSet phldrT="[Text]" custT="1"/>
      <dgm:spPr/>
      <dgm:t>
        <a:bodyPr/>
        <a:lstStyle/>
        <a:p>
          <a:r>
            <a:rPr lang="en-US" sz="3600" dirty="0" smtClean="0">
              <a:solidFill>
                <a:srgbClr val="FFFF00"/>
              </a:solidFill>
              <a:latin typeface="Baskerville Old Face" panose="02020602080505020303" pitchFamily="18" charset="0"/>
            </a:rPr>
            <a:t>Types of sampling</a:t>
          </a:r>
          <a:endParaRPr lang="en-US" sz="3600" dirty="0">
            <a:solidFill>
              <a:srgbClr val="FFFF00"/>
            </a:solidFill>
            <a:latin typeface="Baskerville Old Face" panose="02020602080505020303" pitchFamily="18" charset="0"/>
          </a:endParaRPr>
        </a:p>
      </dgm:t>
    </dgm:pt>
    <dgm:pt modelId="{CA4F43D5-200A-4F00-A707-462F3E123FE8}" type="parTrans" cxnId="{A09D8B5D-F9E0-4A79-B9EA-A2C7D2C7D25B}">
      <dgm:prSet/>
      <dgm:spPr/>
      <dgm:t>
        <a:bodyPr/>
        <a:lstStyle/>
        <a:p>
          <a:endParaRPr lang="en-US"/>
        </a:p>
      </dgm:t>
    </dgm:pt>
    <dgm:pt modelId="{C91D91AA-D121-4F79-9C64-E68C5F03633D}" type="sibTrans" cxnId="{A09D8B5D-F9E0-4A79-B9EA-A2C7D2C7D25B}">
      <dgm:prSet/>
      <dgm:spPr/>
      <dgm:t>
        <a:bodyPr/>
        <a:lstStyle/>
        <a:p>
          <a:endParaRPr lang="en-US"/>
        </a:p>
      </dgm:t>
    </dgm:pt>
    <dgm:pt modelId="{8AB714AF-6709-47D0-80A8-D18789F192C1}" type="pres">
      <dgm:prSet presAssocID="{350187DD-69C7-4D7D-B9D9-914F26937C6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2A2471-2B8F-407C-943D-657E629C0A9B}" type="pres">
      <dgm:prSet presAssocID="{26FE1903-A0C4-4D39-BC9B-F88E165E644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849D1-1094-45B6-82CB-037412A18F0C}" type="pres">
      <dgm:prSet presAssocID="{531B1BDB-78AD-4EC7-BF96-B07855785A93}" presName="sibTrans" presStyleCnt="0"/>
      <dgm:spPr/>
    </dgm:pt>
    <dgm:pt modelId="{83B450B2-AF34-4B66-8967-95B7278C0F1A}" type="pres">
      <dgm:prSet presAssocID="{955C37C8-DBD1-4B07-A44A-63BCA132816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5761E-AAC5-4E0F-864F-2F4257EAFEC1}" type="pres">
      <dgm:prSet presAssocID="{1999D4BD-2A5B-4BDD-86B4-C7B8450FE5EB}" presName="sibTrans" presStyleCnt="0"/>
      <dgm:spPr/>
    </dgm:pt>
    <dgm:pt modelId="{88E2E109-D72B-4C5E-95B1-01E9C736FE18}" type="pres">
      <dgm:prSet presAssocID="{4F5E9247-9E9A-41E7-8C0F-C707ACB9EA9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DDA7C-9EE4-4D17-8A62-8EDE9CD8C634}" type="pres">
      <dgm:prSet presAssocID="{085C2FB6-E69D-4F4E-BFBB-5E23EB6B291E}" presName="sibTrans" presStyleCnt="0"/>
      <dgm:spPr/>
    </dgm:pt>
    <dgm:pt modelId="{ED675308-CC9D-4E91-BD30-F7872CB9FC1E}" type="pres">
      <dgm:prSet presAssocID="{17CF87BA-9E29-431A-AABB-781E3B09310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76B75E-0BB6-428F-B170-57624D090C73}" type="pres">
      <dgm:prSet presAssocID="{AE56D533-3642-4A04-8FE7-06261DB16618}" presName="sibTrans" presStyleCnt="0"/>
      <dgm:spPr/>
    </dgm:pt>
    <dgm:pt modelId="{1692B3A2-A338-47BC-AB9F-C9F1D72C3C0E}" type="pres">
      <dgm:prSet presAssocID="{9103A1B4-4243-45DC-86C9-D6745FDB054F}" presName="node" presStyleLbl="node1" presStyleIdx="4" presStyleCnt="5" custScaleX="1774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4445E8-5486-4DD0-97AE-D9CCA9212DE3}" type="presOf" srcId="{4F5E9247-9E9A-41E7-8C0F-C707ACB9EA96}" destId="{88E2E109-D72B-4C5E-95B1-01E9C736FE18}" srcOrd="0" destOrd="0" presId="urn:microsoft.com/office/officeart/2005/8/layout/default"/>
    <dgm:cxn modelId="{DC3A0758-1849-4C27-B232-4CA26DFA72E1}" srcId="{350187DD-69C7-4D7D-B9D9-914F26937C62}" destId="{4F5E9247-9E9A-41E7-8C0F-C707ACB9EA96}" srcOrd="2" destOrd="0" parTransId="{C66D1CD5-7D39-4534-BE99-2A2AAAF666FC}" sibTransId="{085C2FB6-E69D-4F4E-BFBB-5E23EB6B291E}"/>
    <dgm:cxn modelId="{0245DCE8-A507-43FC-885D-4DF128599346}" srcId="{350187DD-69C7-4D7D-B9D9-914F26937C62}" destId="{26FE1903-A0C4-4D39-BC9B-F88E165E6440}" srcOrd="0" destOrd="0" parTransId="{9A96F0C5-A4E6-46A4-9E09-DB501B877E3B}" sibTransId="{531B1BDB-78AD-4EC7-BF96-B07855785A93}"/>
    <dgm:cxn modelId="{0DA2B990-013D-471A-B477-5F3C08AF2755}" type="presOf" srcId="{17CF87BA-9E29-431A-AABB-781E3B093105}" destId="{ED675308-CC9D-4E91-BD30-F7872CB9FC1E}" srcOrd="0" destOrd="0" presId="urn:microsoft.com/office/officeart/2005/8/layout/default"/>
    <dgm:cxn modelId="{A09D8B5D-F9E0-4A79-B9EA-A2C7D2C7D25B}" srcId="{350187DD-69C7-4D7D-B9D9-914F26937C62}" destId="{9103A1B4-4243-45DC-86C9-D6745FDB054F}" srcOrd="4" destOrd="0" parTransId="{CA4F43D5-200A-4F00-A707-462F3E123FE8}" sibTransId="{C91D91AA-D121-4F79-9C64-E68C5F03633D}"/>
    <dgm:cxn modelId="{E66BA98F-48A2-4710-9E33-99C862EF4CED}" type="presOf" srcId="{26FE1903-A0C4-4D39-BC9B-F88E165E6440}" destId="{7C2A2471-2B8F-407C-943D-657E629C0A9B}" srcOrd="0" destOrd="0" presId="urn:microsoft.com/office/officeart/2005/8/layout/default"/>
    <dgm:cxn modelId="{6F9B9D88-E10A-410B-95A6-64A5608DD10B}" srcId="{350187DD-69C7-4D7D-B9D9-914F26937C62}" destId="{955C37C8-DBD1-4B07-A44A-63BCA1328167}" srcOrd="1" destOrd="0" parTransId="{74D61F83-9B54-4673-81DD-1E4C3B523DF7}" sibTransId="{1999D4BD-2A5B-4BDD-86B4-C7B8450FE5EB}"/>
    <dgm:cxn modelId="{C01C3714-A3FB-478A-9313-BD833B967459}" srcId="{350187DD-69C7-4D7D-B9D9-914F26937C62}" destId="{17CF87BA-9E29-431A-AABB-781E3B093105}" srcOrd="3" destOrd="0" parTransId="{775525C5-8FD2-4AB5-A3DA-BA6DE570746B}" sibTransId="{AE56D533-3642-4A04-8FE7-06261DB16618}"/>
    <dgm:cxn modelId="{E0632F3F-09F3-43C4-BDE4-C530C5CC41FA}" type="presOf" srcId="{350187DD-69C7-4D7D-B9D9-914F26937C62}" destId="{8AB714AF-6709-47D0-80A8-D18789F192C1}" srcOrd="0" destOrd="0" presId="urn:microsoft.com/office/officeart/2005/8/layout/default"/>
    <dgm:cxn modelId="{C10C98CC-B95E-4B4F-9E3E-E66E87DD4D7A}" type="presOf" srcId="{9103A1B4-4243-45DC-86C9-D6745FDB054F}" destId="{1692B3A2-A338-47BC-AB9F-C9F1D72C3C0E}" srcOrd="0" destOrd="0" presId="urn:microsoft.com/office/officeart/2005/8/layout/default"/>
    <dgm:cxn modelId="{5A250B1F-9E33-435D-9491-DDDAFDFB17BA}" type="presOf" srcId="{955C37C8-DBD1-4B07-A44A-63BCA1328167}" destId="{83B450B2-AF34-4B66-8967-95B7278C0F1A}" srcOrd="0" destOrd="0" presId="urn:microsoft.com/office/officeart/2005/8/layout/default"/>
    <dgm:cxn modelId="{BA5FF8B4-D5E1-49A3-AF41-49B6BA14F211}" type="presParOf" srcId="{8AB714AF-6709-47D0-80A8-D18789F192C1}" destId="{7C2A2471-2B8F-407C-943D-657E629C0A9B}" srcOrd="0" destOrd="0" presId="urn:microsoft.com/office/officeart/2005/8/layout/default"/>
    <dgm:cxn modelId="{5DEC262A-B335-490E-983C-97C78E88B3FD}" type="presParOf" srcId="{8AB714AF-6709-47D0-80A8-D18789F192C1}" destId="{7E7849D1-1094-45B6-82CB-037412A18F0C}" srcOrd="1" destOrd="0" presId="urn:microsoft.com/office/officeart/2005/8/layout/default"/>
    <dgm:cxn modelId="{5CBE177B-6C9F-417E-8B4C-9D2C54375D85}" type="presParOf" srcId="{8AB714AF-6709-47D0-80A8-D18789F192C1}" destId="{83B450B2-AF34-4B66-8967-95B7278C0F1A}" srcOrd="2" destOrd="0" presId="urn:microsoft.com/office/officeart/2005/8/layout/default"/>
    <dgm:cxn modelId="{3F24D36A-65BC-4AF6-A575-AC71C42B7796}" type="presParOf" srcId="{8AB714AF-6709-47D0-80A8-D18789F192C1}" destId="{0095761E-AAC5-4E0F-864F-2F4257EAFEC1}" srcOrd="3" destOrd="0" presId="urn:microsoft.com/office/officeart/2005/8/layout/default"/>
    <dgm:cxn modelId="{6D0EA1B6-6203-47E8-9B26-A2E9B3A58BF6}" type="presParOf" srcId="{8AB714AF-6709-47D0-80A8-D18789F192C1}" destId="{88E2E109-D72B-4C5E-95B1-01E9C736FE18}" srcOrd="4" destOrd="0" presId="urn:microsoft.com/office/officeart/2005/8/layout/default"/>
    <dgm:cxn modelId="{21120F15-A82A-4D01-BCDA-B6AC63D61CF5}" type="presParOf" srcId="{8AB714AF-6709-47D0-80A8-D18789F192C1}" destId="{282DDA7C-9EE4-4D17-8A62-8EDE9CD8C634}" srcOrd="5" destOrd="0" presId="urn:microsoft.com/office/officeart/2005/8/layout/default"/>
    <dgm:cxn modelId="{930A6DF5-153B-4335-B48A-4BDCA348B5E7}" type="presParOf" srcId="{8AB714AF-6709-47D0-80A8-D18789F192C1}" destId="{ED675308-CC9D-4E91-BD30-F7872CB9FC1E}" srcOrd="6" destOrd="0" presId="urn:microsoft.com/office/officeart/2005/8/layout/default"/>
    <dgm:cxn modelId="{B6B909B0-ED33-4023-813F-3BC1F8D12814}" type="presParOf" srcId="{8AB714AF-6709-47D0-80A8-D18789F192C1}" destId="{3976B75E-0BB6-428F-B170-57624D090C73}" srcOrd="7" destOrd="0" presId="urn:microsoft.com/office/officeart/2005/8/layout/default"/>
    <dgm:cxn modelId="{D04A6BE4-E056-42FC-90CD-E2D7927108E1}" type="presParOf" srcId="{8AB714AF-6709-47D0-80A8-D18789F192C1}" destId="{1692B3A2-A338-47BC-AB9F-C9F1D72C3C0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A2471-2B8F-407C-943D-657E629C0A9B}">
      <dsp:nvSpPr>
        <dsp:cNvPr id="0" name=""/>
        <dsp:cNvSpPr/>
      </dsp:nvSpPr>
      <dsp:spPr>
        <a:xfrm>
          <a:off x="1008131" y="2182"/>
          <a:ext cx="2233017" cy="1339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Baskerville Old Face" panose="02020602080505020303" pitchFamily="18" charset="0"/>
            </a:rPr>
            <a:t>1. Simple Random sampling</a:t>
          </a:r>
          <a:endParaRPr lang="en-US" sz="3200" kern="1200" dirty="0">
            <a:solidFill>
              <a:schemeClr val="accent6">
                <a:lumMod val="60000"/>
                <a:lumOff val="40000"/>
              </a:schemeClr>
            </a:solidFill>
            <a:latin typeface="Baskerville Old Face" panose="02020602080505020303" pitchFamily="18" charset="0"/>
          </a:endParaRPr>
        </a:p>
      </dsp:txBody>
      <dsp:txXfrm>
        <a:off x="1008131" y="2182"/>
        <a:ext cx="2233017" cy="1339810"/>
      </dsp:txXfrm>
    </dsp:sp>
    <dsp:sp modelId="{83B450B2-AF34-4B66-8967-95B7278C0F1A}">
      <dsp:nvSpPr>
        <dsp:cNvPr id="0" name=""/>
        <dsp:cNvSpPr/>
      </dsp:nvSpPr>
      <dsp:spPr>
        <a:xfrm>
          <a:off x="3464450" y="2182"/>
          <a:ext cx="2233017" cy="1339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Baskerville Old Face" panose="02020602080505020303" pitchFamily="18" charset="0"/>
            </a:rPr>
            <a:t>2. Systematic Sampling</a:t>
          </a:r>
          <a:endParaRPr lang="en-US" sz="3000" kern="1200" dirty="0">
            <a:solidFill>
              <a:schemeClr val="accent6">
                <a:lumMod val="60000"/>
                <a:lumOff val="40000"/>
              </a:schemeClr>
            </a:solidFill>
            <a:latin typeface="Baskerville Old Face" panose="02020602080505020303" pitchFamily="18" charset="0"/>
          </a:endParaRPr>
        </a:p>
      </dsp:txBody>
      <dsp:txXfrm>
        <a:off x="3464450" y="2182"/>
        <a:ext cx="2233017" cy="1339810"/>
      </dsp:txXfrm>
    </dsp:sp>
    <dsp:sp modelId="{88E2E109-D72B-4C5E-95B1-01E9C736FE18}">
      <dsp:nvSpPr>
        <dsp:cNvPr id="0" name=""/>
        <dsp:cNvSpPr/>
      </dsp:nvSpPr>
      <dsp:spPr>
        <a:xfrm>
          <a:off x="1008131" y="1565294"/>
          <a:ext cx="2233017" cy="1339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Baskerville Old Face" panose="02020602080505020303" pitchFamily="18" charset="0"/>
            </a:rPr>
            <a:t>3. Stratified Sampling</a:t>
          </a:r>
          <a:endParaRPr lang="en-US" sz="3000" kern="1200" dirty="0">
            <a:solidFill>
              <a:schemeClr val="accent6">
                <a:lumMod val="60000"/>
                <a:lumOff val="40000"/>
              </a:schemeClr>
            </a:solidFill>
            <a:latin typeface="Baskerville Old Face" panose="02020602080505020303" pitchFamily="18" charset="0"/>
          </a:endParaRPr>
        </a:p>
      </dsp:txBody>
      <dsp:txXfrm>
        <a:off x="1008131" y="1565294"/>
        <a:ext cx="2233017" cy="1339810"/>
      </dsp:txXfrm>
    </dsp:sp>
    <dsp:sp modelId="{ED675308-CC9D-4E91-BD30-F7872CB9FC1E}">
      <dsp:nvSpPr>
        <dsp:cNvPr id="0" name=""/>
        <dsp:cNvSpPr/>
      </dsp:nvSpPr>
      <dsp:spPr>
        <a:xfrm>
          <a:off x="3464450" y="1565294"/>
          <a:ext cx="2233017" cy="1339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Baskerville Old Face" panose="02020602080505020303" pitchFamily="18" charset="0"/>
            </a:rPr>
            <a:t>4. Cluster Sampling</a:t>
          </a:r>
          <a:endParaRPr lang="en-US" sz="3000" kern="1200" dirty="0">
            <a:solidFill>
              <a:schemeClr val="accent6">
                <a:lumMod val="60000"/>
                <a:lumOff val="40000"/>
              </a:schemeClr>
            </a:solidFill>
            <a:latin typeface="Baskerville Old Face" panose="02020602080505020303" pitchFamily="18" charset="0"/>
          </a:endParaRPr>
        </a:p>
      </dsp:txBody>
      <dsp:txXfrm>
        <a:off x="3464450" y="1565294"/>
        <a:ext cx="2233017" cy="1339810"/>
      </dsp:txXfrm>
    </dsp:sp>
    <dsp:sp modelId="{1692B3A2-A338-47BC-AB9F-C9F1D72C3C0E}">
      <dsp:nvSpPr>
        <dsp:cNvPr id="0" name=""/>
        <dsp:cNvSpPr/>
      </dsp:nvSpPr>
      <dsp:spPr>
        <a:xfrm>
          <a:off x="1371600" y="3128406"/>
          <a:ext cx="3962399" cy="13398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rgbClr val="FFFF00"/>
              </a:solidFill>
              <a:latin typeface="Baskerville Old Face" panose="02020602080505020303" pitchFamily="18" charset="0"/>
            </a:rPr>
            <a:t>Types of sampling</a:t>
          </a:r>
          <a:endParaRPr lang="en-US" sz="3600" kern="1200" dirty="0">
            <a:solidFill>
              <a:srgbClr val="FFFF00"/>
            </a:solidFill>
            <a:latin typeface="Baskerville Old Face" panose="02020602080505020303" pitchFamily="18" charset="0"/>
          </a:endParaRPr>
        </a:p>
      </dsp:txBody>
      <dsp:txXfrm>
        <a:off x="1371600" y="3128406"/>
        <a:ext cx="3962399" cy="1339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7561" y="923036"/>
            <a:ext cx="7923276" cy="2158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73530" y="5491988"/>
            <a:ext cx="7911338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93208" y="3523488"/>
            <a:ext cx="1902460" cy="652780"/>
          </a:xfrm>
          <a:custGeom>
            <a:avLst/>
            <a:gdLst/>
            <a:ahLst/>
            <a:cxnLst/>
            <a:rect l="l" t="t" r="r" b="b"/>
            <a:pathLst>
              <a:path w="1902459" h="652779">
                <a:moveTo>
                  <a:pt x="1877567" y="326136"/>
                </a:moveTo>
                <a:lnTo>
                  <a:pt x="1877567" y="652272"/>
                </a:lnTo>
                <a:lnTo>
                  <a:pt x="1901951" y="652272"/>
                </a:lnTo>
                <a:lnTo>
                  <a:pt x="1901951" y="338327"/>
                </a:lnTo>
                <a:lnTo>
                  <a:pt x="1889760" y="338327"/>
                </a:lnTo>
                <a:lnTo>
                  <a:pt x="1877567" y="326136"/>
                </a:lnTo>
                <a:close/>
              </a:path>
              <a:path w="1902459" h="652779">
                <a:moveTo>
                  <a:pt x="27431" y="0"/>
                </a:moveTo>
                <a:lnTo>
                  <a:pt x="0" y="0"/>
                </a:lnTo>
                <a:lnTo>
                  <a:pt x="0" y="332232"/>
                </a:lnTo>
                <a:lnTo>
                  <a:pt x="6095" y="338327"/>
                </a:lnTo>
                <a:lnTo>
                  <a:pt x="1877567" y="338327"/>
                </a:lnTo>
                <a:lnTo>
                  <a:pt x="1877567" y="326136"/>
                </a:lnTo>
                <a:lnTo>
                  <a:pt x="27431" y="326136"/>
                </a:lnTo>
                <a:lnTo>
                  <a:pt x="12191" y="313944"/>
                </a:lnTo>
                <a:lnTo>
                  <a:pt x="27431" y="313944"/>
                </a:lnTo>
                <a:lnTo>
                  <a:pt x="27431" y="0"/>
                </a:lnTo>
                <a:close/>
              </a:path>
              <a:path w="1902459" h="652779">
                <a:moveTo>
                  <a:pt x="1895856" y="313944"/>
                </a:moveTo>
                <a:lnTo>
                  <a:pt x="27431" y="313944"/>
                </a:lnTo>
                <a:lnTo>
                  <a:pt x="27431" y="326136"/>
                </a:lnTo>
                <a:lnTo>
                  <a:pt x="1877567" y="326136"/>
                </a:lnTo>
                <a:lnTo>
                  <a:pt x="1889760" y="338327"/>
                </a:lnTo>
                <a:lnTo>
                  <a:pt x="1901951" y="338327"/>
                </a:lnTo>
                <a:lnTo>
                  <a:pt x="1901951" y="320039"/>
                </a:lnTo>
                <a:lnTo>
                  <a:pt x="1895856" y="313944"/>
                </a:lnTo>
                <a:close/>
              </a:path>
              <a:path w="1902459" h="652779">
                <a:moveTo>
                  <a:pt x="27431" y="313944"/>
                </a:moveTo>
                <a:lnTo>
                  <a:pt x="12191" y="313944"/>
                </a:lnTo>
                <a:lnTo>
                  <a:pt x="27431" y="326136"/>
                </a:lnTo>
                <a:lnTo>
                  <a:pt x="27431" y="313944"/>
                </a:lnTo>
                <a:close/>
              </a:path>
            </a:pathLst>
          </a:custGeom>
          <a:solidFill>
            <a:srgbClr val="F6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218688" y="3523488"/>
            <a:ext cx="1902460" cy="652780"/>
          </a:xfrm>
          <a:custGeom>
            <a:avLst/>
            <a:gdLst/>
            <a:ahLst/>
            <a:cxnLst/>
            <a:rect l="l" t="t" r="r" b="b"/>
            <a:pathLst>
              <a:path w="1902460" h="652779">
                <a:moveTo>
                  <a:pt x="1874520" y="313944"/>
                </a:moveTo>
                <a:lnTo>
                  <a:pt x="6095" y="313944"/>
                </a:lnTo>
                <a:lnTo>
                  <a:pt x="0" y="320039"/>
                </a:lnTo>
                <a:lnTo>
                  <a:pt x="0" y="652272"/>
                </a:lnTo>
                <a:lnTo>
                  <a:pt x="24384" y="652272"/>
                </a:lnTo>
                <a:lnTo>
                  <a:pt x="24384" y="338327"/>
                </a:lnTo>
                <a:lnTo>
                  <a:pt x="12192" y="338327"/>
                </a:lnTo>
                <a:lnTo>
                  <a:pt x="24384" y="326136"/>
                </a:lnTo>
                <a:lnTo>
                  <a:pt x="1874520" y="326136"/>
                </a:lnTo>
                <a:lnTo>
                  <a:pt x="1874520" y="313944"/>
                </a:lnTo>
                <a:close/>
              </a:path>
              <a:path w="1902460" h="652779">
                <a:moveTo>
                  <a:pt x="24384" y="326136"/>
                </a:moveTo>
                <a:lnTo>
                  <a:pt x="12192" y="338327"/>
                </a:lnTo>
                <a:lnTo>
                  <a:pt x="24384" y="338327"/>
                </a:lnTo>
                <a:lnTo>
                  <a:pt x="24384" y="326136"/>
                </a:lnTo>
                <a:close/>
              </a:path>
              <a:path w="1902460" h="652779">
                <a:moveTo>
                  <a:pt x="1901952" y="313944"/>
                </a:moveTo>
                <a:lnTo>
                  <a:pt x="1886712" y="313944"/>
                </a:lnTo>
                <a:lnTo>
                  <a:pt x="1874520" y="326136"/>
                </a:lnTo>
                <a:lnTo>
                  <a:pt x="24384" y="326136"/>
                </a:lnTo>
                <a:lnTo>
                  <a:pt x="24384" y="338327"/>
                </a:lnTo>
                <a:lnTo>
                  <a:pt x="1895856" y="338327"/>
                </a:lnTo>
                <a:lnTo>
                  <a:pt x="1901952" y="332232"/>
                </a:lnTo>
                <a:lnTo>
                  <a:pt x="1901952" y="313944"/>
                </a:lnTo>
                <a:close/>
              </a:path>
              <a:path w="1902460" h="652779">
                <a:moveTo>
                  <a:pt x="1901952" y="0"/>
                </a:moveTo>
                <a:lnTo>
                  <a:pt x="1874520" y="0"/>
                </a:lnTo>
                <a:lnTo>
                  <a:pt x="1874520" y="326136"/>
                </a:lnTo>
                <a:lnTo>
                  <a:pt x="1886712" y="313944"/>
                </a:lnTo>
                <a:lnTo>
                  <a:pt x="1901952" y="313944"/>
                </a:lnTo>
                <a:lnTo>
                  <a:pt x="1901952" y="0"/>
                </a:lnTo>
                <a:close/>
              </a:path>
            </a:pathLst>
          </a:custGeom>
          <a:solidFill>
            <a:srgbClr val="F6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48711" y="1953767"/>
            <a:ext cx="6952615" cy="1588135"/>
          </a:xfrm>
          <a:custGeom>
            <a:avLst/>
            <a:gdLst/>
            <a:ahLst/>
            <a:cxnLst/>
            <a:rect l="l" t="t" r="r" b="b"/>
            <a:pathLst>
              <a:path w="6952615" h="1588135">
                <a:moveTo>
                  <a:pt x="4895088" y="0"/>
                </a:moveTo>
                <a:lnTo>
                  <a:pt x="18287" y="0"/>
                </a:lnTo>
                <a:lnTo>
                  <a:pt x="11572" y="1571"/>
                </a:lnTo>
                <a:lnTo>
                  <a:pt x="5714" y="5715"/>
                </a:lnTo>
                <a:lnTo>
                  <a:pt x="1571" y="11572"/>
                </a:lnTo>
                <a:lnTo>
                  <a:pt x="0" y="18288"/>
                </a:lnTo>
                <a:lnTo>
                  <a:pt x="0" y="1569720"/>
                </a:lnTo>
                <a:lnTo>
                  <a:pt x="1571" y="1577721"/>
                </a:lnTo>
                <a:lnTo>
                  <a:pt x="5714" y="1583436"/>
                </a:lnTo>
                <a:lnTo>
                  <a:pt x="11572" y="1586865"/>
                </a:lnTo>
                <a:lnTo>
                  <a:pt x="18287" y="1588008"/>
                </a:lnTo>
                <a:lnTo>
                  <a:pt x="4895088" y="1588008"/>
                </a:lnTo>
                <a:lnTo>
                  <a:pt x="4903565" y="1586865"/>
                </a:lnTo>
                <a:lnTo>
                  <a:pt x="4910327" y="1583436"/>
                </a:lnTo>
                <a:lnTo>
                  <a:pt x="4914804" y="1577721"/>
                </a:lnTo>
                <a:lnTo>
                  <a:pt x="4916423" y="1569720"/>
                </a:lnTo>
                <a:lnTo>
                  <a:pt x="4916423" y="18288"/>
                </a:lnTo>
                <a:lnTo>
                  <a:pt x="4914804" y="11572"/>
                </a:lnTo>
                <a:lnTo>
                  <a:pt x="4910328" y="5715"/>
                </a:lnTo>
                <a:lnTo>
                  <a:pt x="4903565" y="1571"/>
                </a:lnTo>
                <a:lnTo>
                  <a:pt x="4895088" y="0"/>
                </a:lnTo>
                <a:close/>
              </a:path>
              <a:path w="6952615" h="1588135">
                <a:moveTo>
                  <a:pt x="6952488" y="18288"/>
                </a:moveTo>
                <a:lnTo>
                  <a:pt x="4916423" y="18288"/>
                </a:lnTo>
                <a:lnTo>
                  <a:pt x="4916423" y="1569720"/>
                </a:lnTo>
                <a:lnTo>
                  <a:pt x="6952488" y="182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67000" y="1972055"/>
            <a:ext cx="4876800" cy="1551940"/>
          </a:xfrm>
          <a:custGeom>
            <a:avLst/>
            <a:gdLst/>
            <a:ahLst/>
            <a:cxnLst/>
            <a:rect l="l" t="t" r="r" b="b"/>
            <a:pathLst>
              <a:path w="4876800" h="1551939">
                <a:moveTo>
                  <a:pt x="0" y="0"/>
                </a:moveTo>
                <a:lnTo>
                  <a:pt x="4876800" y="0"/>
                </a:lnTo>
                <a:lnTo>
                  <a:pt x="4876800" y="1551432"/>
                </a:lnTo>
                <a:lnTo>
                  <a:pt x="0" y="1551432"/>
                </a:lnTo>
                <a:lnTo>
                  <a:pt x="0" y="0"/>
                </a:lnTo>
                <a:close/>
              </a:path>
            </a:pathLst>
          </a:custGeom>
          <a:solidFill>
            <a:srgbClr val="CC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648711" y="1953767"/>
            <a:ext cx="4916805" cy="1588135"/>
          </a:xfrm>
          <a:custGeom>
            <a:avLst/>
            <a:gdLst/>
            <a:ahLst/>
            <a:cxnLst/>
            <a:rect l="l" t="t" r="r" b="b"/>
            <a:pathLst>
              <a:path w="4916805" h="1588135">
                <a:moveTo>
                  <a:pt x="4895088" y="0"/>
                </a:moveTo>
                <a:lnTo>
                  <a:pt x="18287" y="0"/>
                </a:lnTo>
                <a:lnTo>
                  <a:pt x="11572" y="1571"/>
                </a:lnTo>
                <a:lnTo>
                  <a:pt x="5714" y="5715"/>
                </a:lnTo>
                <a:lnTo>
                  <a:pt x="1571" y="11572"/>
                </a:lnTo>
                <a:lnTo>
                  <a:pt x="0" y="18287"/>
                </a:lnTo>
                <a:lnTo>
                  <a:pt x="0" y="1569720"/>
                </a:lnTo>
                <a:lnTo>
                  <a:pt x="1571" y="1577721"/>
                </a:lnTo>
                <a:lnTo>
                  <a:pt x="5714" y="1583436"/>
                </a:lnTo>
                <a:lnTo>
                  <a:pt x="11572" y="1586865"/>
                </a:lnTo>
                <a:lnTo>
                  <a:pt x="18287" y="1588008"/>
                </a:lnTo>
                <a:lnTo>
                  <a:pt x="4895088" y="1588008"/>
                </a:lnTo>
                <a:lnTo>
                  <a:pt x="4903565" y="1586865"/>
                </a:lnTo>
                <a:lnTo>
                  <a:pt x="4910327" y="1583436"/>
                </a:lnTo>
                <a:lnTo>
                  <a:pt x="4914804" y="1577721"/>
                </a:lnTo>
                <a:lnTo>
                  <a:pt x="4916423" y="1569720"/>
                </a:lnTo>
                <a:lnTo>
                  <a:pt x="39624" y="1569720"/>
                </a:lnTo>
                <a:lnTo>
                  <a:pt x="18287" y="1551432"/>
                </a:lnTo>
                <a:lnTo>
                  <a:pt x="39624" y="1551432"/>
                </a:lnTo>
                <a:lnTo>
                  <a:pt x="39624" y="39624"/>
                </a:lnTo>
                <a:lnTo>
                  <a:pt x="18287" y="39624"/>
                </a:lnTo>
                <a:lnTo>
                  <a:pt x="39624" y="18287"/>
                </a:lnTo>
                <a:lnTo>
                  <a:pt x="4916423" y="18287"/>
                </a:lnTo>
                <a:lnTo>
                  <a:pt x="4914804" y="11572"/>
                </a:lnTo>
                <a:lnTo>
                  <a:pt x="4910328" y="5715"/>
                </a:lnTo>
                <a:lnTo>
                  <a:pt x="4903565" y="1571"/>
                </a:lnTo>
                <a:lnTo>
                  <a:pt x="4895088" y="0"/>
                </a:lnTo>
                <a:close/>
              </a:path>
              <a:path w="4916805" h="1588135">
                <a:moveTo>
                  <a:pt x="39624" y="1551432"/>
                </a:moveTo>
                <a:lnTo>
                  <a:pt x="18287" y="1551432"/>
                </a:lnTo>
                <a:lnTo>
                  <a:pt x="39624" y="1569720"/>
                </a:lnTo>
                <a:lnTo>
                  <a:pt x="39624" y="1551432"/>
                </a:lnTo>
                <a:close/>
              </a:path>
              <a:path w="4916805" h="1588135">
                <a:moveTo>
                  <a:pt x="4876799" y="1551432"/>
                </a:moveTo>
                <a:lnTo>
                  <a:pt x="39624" y="1551432"/>
                </a:lnTo>
                <a:lnTo>
                  <a:pt x="39624" y="1569720"/>
                </a:lnTo>
                <a:lnTo>
                  <a:pt x="4876799" y="1569720"/>
                </a:lnTo>
                <a:lnTo>
                  <a:pt x="4876799" y="1551432"/>
                </a:lnTo>
                <a:close/>
              </a:path>
              <a:path w="4916805" h="1588135">
                <a:moveTo>
                  <a:pt x="4876799" y="18287"/>
                </a:moveTo>
                <a:lnTo>
                  <a:pt x="4876799" y="1569720"/>
                </a:lnTo>
                <a:lnTo>
                  <a:pt x="4895088" y="1551432"/>
                </a:lnTo>
                <a:lnTo>
                  <a:pt x="4916423" y="1551432"/>
                </a:lnTo>
                <a:lnTo>
                  <a:pt x="4916423" y="39624"/>
                </a:lnTo>
                <a:lnTo>
                  <a:pt x="4895088" y="39624"/>
                </a:lnTo>
                <a:lnTo>
                  <a:pt x="4876799" y="18287"/>
                </a:lnTo>
                <a:close/>
              </a:path>
              <a:path w="4916805" h="1588135">
                <a:moveTo>
                  <a:pt x="4916423" y="1551432"/>
                </a:moveTo>
                <a:lnTo>
                  <a:pt x="4895088" y="1551432"/>
                </a:lnTo>
                <a:lnTo>
                  <a:pt x="4876799" y="1569720"/>
                </a:lnTo>
                <a:lnTo>
                  <a:pt x="4916423" y="1569720"/>
                </a:lnTo>
                <a:lnTo>
                  <a:pt x="4916423" y="1551432"/>
                </a:lnTo>
                <a:close/>
              </a:path>
              <a:path w="4916805" h="1588135">
                <a:moveTo>
                  <a:pt x="39624" y="18287"/>
                </a:moveTo>
                <a:lnTo>
                  <a:pt x="18287" y="39624"/>
                </a:lnTo>
                <a:lnTo>
                  <a:pt x="39624" y="39624"/>
                </a:lnTo>
                <a:lnTo>
                  <a:pt x="39624" y="18287"/>
                </a:lnTo>
                <a:close/>
              </a:path>
              <a:path w="4916805" h="1588135">
                <a:moveTo>
                  <a:pt x="4876799" y="18287"/>
                </a:moveTo>
                <a:lnTo>
                  <a:pt x="39624" y="18287"/>
                </a:lnTo>
                <a:lnTo>
                  <a:pt x="39624" y="39624"/>
                </a:lnTo>
                <a:lnTo>
                  <a:pt x="4876799" y="39624"/>
                </a:lnTo>
                <a:lnTo>
                  <a:pt x="4876799" y="18287"/>
                </a:lnTo>
                <a:close/>
              </a:path>
              <a:path w="4916805" h="1588135">
                <a:moveTo>
                  <a:pt x="4916423" y="18287"/>
                </a:moveTo>
                <a:lnTo>
                  <a:pt x="4876799" y="18287"/>
                </a:lnTo>
                <a:lnTo>
                  <a:pt x="4895088" y="39624"/>
                </a:lnTo>
                <a:lnTo>
                  <a:pt x="4916423" y="39624"/>
                </a:lnTo>
                <a:lnTo>
                  <a:pt x="4916423" y="182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29020" y="1014475"/>
            <a:ext cx="2785745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4905" y="3516883"/>
            <a:ext cx="7768589" cy="2072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8255" y="457200"/>
            <a:ext cx="5585118" cy="4110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953000"/>
            <a:ext cx="9144000" cy="2362200"/>
          </a:xfrm>
          <a:custGeom>
            <a:avLst/>
            <a:gdLst/>
            <a:ahLst/>
            <a:cxnLst/>
            <a:rect l="l" t="t" r="r" b="b"/>
            <a:pathLst>
              <a:path w="9144000" h="2362200">
                <a:moveTo>
                  <a:pt x="0" y="0"/>
                </a:moveTo>
                <a:lnTo>
                  <a:pt x="9144000" y="0"/>
                </a:lnTo>
                <a:lnTo>
                  <a:pt x="914400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solidFill>
            <a:srgbClr val="D600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2188" y="5845555"/>
            <a:ext cx="3721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Tahoma"/>
                <a:cs typeface="Tahoma"/>
              </a:rPr>
              <a:t>Dr </a:t>
            </a:r>
            <a:r>
              <a:rPr lang="en-US" sz="3600" spc="-5" dirty="0" smtClean="0">
                <a:solidFill>
                  <a:srgbClr val="FFFFFF"/>
                </a:solidFill>
                <a:latin typeface="Tahoma"/>
                <a:cs typeface="Tahoma"/>
              </a:rPr>
              <a:t>Jyoti Verma</a:t>
            </a:r>
            <a:endParaRPr sz="36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286000"/>
            <a:ext cx="9144000" cy="5029200"/>
          </a:xfrm>
          <a:custGeom>
            <a:avLst/>
            <a:gdLst/>
            <a:ahLst/>
            <a:cxnLst/>
            <a:rect l="l" t="t" r="r" b="b"/>
            <a:pathLst>
              <a:path w="9144000" h="5029200">
                <a:moveTo>
                  <a:pt x="0" y="0"/>
                </a:moveTo>
                <a:lnTo>
                  <a:pt x="9144000" y="0"/>
                </a:lnTo>
                <a:lnTo>
                  <a:pt x="9144000" y="5029200"/>
                </a:lnTo>
                <a:lnTo>
                  <a:pt x="0" y="5029200"/>
                </a:ln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6875" y="2882899"/>
            <a:ext cx="7645400" cy="3318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0685" marR="5080" indent="-1658620">
              <a:lnSpc>
                <a:spcPct val="100000"/>
              </a:lnSpc>
              <a:spcBef>
                <a:spcPts val="105"/>
              </a:spcBef>
            </a:pPr>
            <a:r>
              <a:rPr sz="4000" spc="-13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4000" spc="-34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000" spc="-2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4000" spc="-180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4000" spc="-310" dirty="0">
                <a:solidFill>
                  <a:srgbClr val="FFFFFF"/>
                </a:solidFill>
                <a:latin typeface="Arial"/>
                <a:cs typeface="Arial"/>
              </a:rPr>
              <a:t>elements </a:t>
            </a:r>
            <a:r>
              <a:rPr sz="4000" spc="-18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4000" spc="-29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4000" spc="-24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4000" spc="-265" dirty="0">
                <a:solidFill>
                  <a:srgbClr val="FFFFFF"/>
                </a:solidFill>
                <a:latin typeface="Arial"/>
                <a:cs typeface="Arial"/>
              </a:rPr>
              <a:t>sample </a:t>
            </a:r>
            <a:r>
              <a:rPr sz="4000" spc="-254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4000" spc="-12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4000" spc="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65" dirty="0">
                <a:solidFill>
                  <a:srgbClr val="FFFFFF"/>
                </a:solidFill>
                <a:latin typeface="Arial"/>
                <a:cs typeface="Arial"/>
              </a:rPr>
              <a:t>drawn.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800">
              <a:latin typeface="Times New Roman"/>
              <a:cs typeface="Times New Roman"/>
            </a:endParaRPr>
          </a:p>
          <a:p>
            <a:pPr marL="2045335" marR="196850" indent="-1841500">
              <a:lnSpc>
                <a:spcPct val="100000"/>
              </a:lnSpc>
            </a:pPr>
            <a:r>
              <a:rPr sz="4000" spc="-13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4000" spc="-34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0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000" spc="-345" dirty="0">
                <a:solidFill>
                  <a:srgbClr val="FFFFFF"/>
                </a:solidFill>
                <a:latin typeface="Arial"/>
                <a:cs typeface="Arial"/>
              </a:rPr>
              <a:t>source </a:t>
            </a:r>
            <a:r>
              <a:rPr sz="4000" spc="-18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4000" spc="-22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4000" spc="-150" dirty="0">
                <a:solidFill>
                  <a:srgbClr val="FFFFFF"/>
                </a:solidFill>
                <a:latin typeface="Arial"/>
                <a:cs typeface="Arial"/>
              </a:rPr>
              <a:t>population  </a:t>
            </a:r>
            <a:r>
              <a:rPr sz="4000" spc="-330" dirty="0">
                <a:solidFill>
                  <a:srgbClr val="FFFFFF"/>
                </a:solidFill>
                <a:latin typeface="Arial"/>
                <a:cs typeface="Arial"/>
              </a:rPr>
              <a:t>units </a:t>
            </a:r>
            <a:r>
              <a:rPr sz="4000" spc="-8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4000" spc="-5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90" dirty="0">
                <a:solidFill>
                  <a:srgbClr val="FFFFFF"/>
                </a:solidFill>
                <a:latin typeface="Arial"/>
                <a:cs typeface="Arial"/>
              </a:rPr>
              <a:t>identified.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6739" y="1014475"/>
            <a:ext cx="380365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5" dirty="0"/>
              <a:t>Sampling</a:t>
            </a:r>
            <a:r>
              <a:rPr sz="4400" spc="-10" dirty="0"/>
              <a:t> </a:t>
            </a:r>
            <a:r>
              <a:rPr sz="4400" spc="80" dirty="0"/>
              <a:t>Frame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0" y="457200"/>
            <a:ext cx="5486400" cy="6858000"/>
          </a:xfrm>
          <a:custGeom>
            <a:avLst/>
            <a:gdLst/>
            <a:ahLst/>
            <a:cxnLst/>
            <a:rect l="l" t="t" r="r" b="b"/>
            <a:pathLst>
              <a:path w="5486400" h="6858000">
                <a:moveTo>
                  <a:pt x="0" y="0"/>
                </a:moveTo>
                <a:lnTo>
                  <a:pt x="5486400" y="0"/>
                </a:lnTo>
                <a:lnTo>
                  <a:pt x="54864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58640" y="1699057"/>
            <a:ext cx="4250690" cy="11963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44170" indent="-344170">
              <a:lnSpc>
                <a:spcPct val="100000"/>
              </a:lnSpc>
              <a:spcBef>
                <a:spcPts val="870"/>
              </a:spcBef>
              <a:buChar char="•"/>
              <a:tabLst>
                <a:tab pos="344170" algn="l"/>
                <a:tab pos="344805" algn="l"/>
              </a:tabLst>
            </a:pPr>
            <a:r>
              <a:rPr sz="3200" spc="-3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150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10" dirty="0">
                <a:solidFill>
                  <a:srgbClr val="FFFFFF"/>
                </a:solidFill>
                <a:latin typeface="Arial"/>
                <a:cs typeface="Arial"/>
              </a:rPr>
              <a:t>voters,</a:t>
            </a:r>
            <a:endParaRPr sz="3200">
              <a:latin typeface="Arial"/>
              <a:cs typeface="Arial"/>
            </a:endParaRPr>
          </a:p>
          <a:p>
            <a:pPr marL="344170" indent="-344170">
              <a:lnSpc>
                <a:spcPct val="100000"/>
              </a:lnSpc>
              <a:spcBef>
                <a:spcPts val="765"/>
              </a:spcBef>
              <a:buChar char="•"/>
              <a:tabLst>
                <a:tab pos="344170" algn="l"/>
                <a:tab pos="344805" algn="l"/>
              </a:tabLst>
            </a:pPr>
            <a:r>
              <a:rPr sz="3200" spc="-3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175" dirty="0">
                <a:solidFill>
                  <a:srgbClr val="FFFFFF"/>
                </a:solidFill>
                <a:latin typeface="Arial"/>
                <a:cs typeface="Arial"/>
              </a:rPr>
              <a:t>telephone</a:t>
            </a: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Arial"/>
                <a:cs typeface="Arial"/>
              </a:rPr>
              <a:t>directory,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8640" y="2968244"/>
            <a:ext cx="4707890" cy="266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4170" marR="5715" indent="-344170">
              <a:lnSpc>
                <a:spcPct val="100000"/>
              </a:lnSpc>
              <a:spcBef>
                <a:spcPts val="90"/>
              </a:spcBef>
              <a:buChar char="•"/>
              <a:tabLst>
                <a:tab pos="344170" algn="l"/>
                <a:tab pos="344805" algn="l"/>
                <a:tab pos="1228090" algn="l"/>
                <a:tab pos="2742565" algn="l"/>
                <a:tab pos="3422650" algn="l"/>
              </a:tabLst>
            </a:pPr>
            <a:r>
              <a:rPr sz="3200" spc="-375" dirty="0">
                <a:solidFill>
                  <a:srgbClr val="FFFFFF"/>
                </a:solidFill>
                <a:latin typeface="Arial"/>
                <a:cs typeface="Arial"/>
              </a:rPr>
              <a:t>The	nu</a:t>
            </a:r>
            <a:r>
              <a:rPr sz="3200" spc="-5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ber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students  </a:t>
            </a: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enrolled </a:t>
            </a:r>
            <a:r>
              <a:rPr sz="3200" spc="-2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3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04" dirty="0">
                <a:solidFill>
                  <a:srgbClr val="FFFFFF"/>
                </a:solidFill>
                <a:latin typeface="Arial"/>
                <a:cs typeface="Arial"/>
              </a:rPr>
              <a:t>university,</a:t>
            </a:r>
            <a:endParaRPr sz="3200">
              <a:latin typeface="Arial"/>
              <a:cs typeface="Arial"/>
            </a:endParaRPr>
          </a:p>
          <a:p>
            <a:pPr marL="344170" marR="5080" indent="-344170">
              <a:lnSpc>
                <a:spcPct val="100000"/>
              </a:lnSpc>
              <a:spcBef>
                <a:spcPts val="770"/>
              </a:spcBef>
              <a:buChar char="•"/>
              <a:tabLst>
                <a:tab pos="344170" algn="l"/>
                <a:tab pos="344805" algn="l"/>
                <a:tab pos="1148715" algn="l"/>
                <a:tab pos="3202940" algn="l"/>
                <a:tab pos="3873500" algn="l"/>
                <a:tab pos="4471035" algn="l"/>
              </a:tabLst>
            </a:pPr>
            <a:r>
              <a:rPr sz="3200" spc="-375" dirty="0">
                <a:solidFill>
                  <a:srgbClr val="FFFFFF"/>
                </a:solidFill>
                <a:latin typeface="Arial"/>
                <a:cs typeface="Arial"/>
              </a:rPr>
              <a:t>The	</a:t>
            </a: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attendance	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spc="-28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3200" spc="-85" dirty="0">
                <a:solidFill>
                  <a:srgbClr val="FFFFFF"/>
                </a:solidFill>
                <a:latin typeface="Arial"/>
                <a:cs typeface="Arial"/>
              </a:rPr>
              <a:t>particular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95" dirty="0">
                <a:solidFill>
                  <a:srgbClr val="FFFFFF"/>
                </a:solidFill>
                <a:latin typeface="Arial"/>
                <a:cs typeface="Arial"/>
              </a:rPr>
              <a:t>class,</a:t>
            </a:r>
            <a:endParaRPr sz="3200">
              <a:latin typeface="Arial"/>
              <a:cs typeface="Arial"/>
            </a:endParaRPr>
          </a:p>
          <a:p>
            <a:pPr marL="344170" indent="-344170">
              <a:lnSpc>
                <a:spcPct val="100000"/>
              </a:lnSpc>
              <a:spcBef>
                <a:spcPts val="815"/>
              </a:spcBef>
              <a:buChar char="•"/>
              <a:tabLst>
                <a:tab pos="344170" algn="l"/>
                <a:tab pos="344805" algn="l"/>
              </a:tabLst>
            </a:pPr>
            <a:r>
              <a:rPr sz="3200" spc="-160" dirty="0">
                <a:solidFill>
                  <a:srgbClr val="FFFFFF"/>
                </a:solidFill>
                <a:latin typeface="Arial"/>
                <a:cs typeface="Arial"/>
              </a:rPr>
              <a:t>Payroll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200" spc="-20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200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organization.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0947" y="2993846"/>
            <a:ext cx="276860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6865">
              <a:lnSpc>
                <a:spcPct val="150000"/>
              </a:lnSpc>
              <a:spcBef>
                <a:spcPts val="95"/>
              </a:spcBef>
            </a:pPr>
            <a:r>
              <a:rPr sz="2800" spc="240" dirty="0">
                <a:latin typeface="Times New Roman"/>
                <a:cs typeface="Times New Roman"/>
              </a:rPr>
              <a:t>Examples </a:t>
            </a:r>
            <a:r>
              <a:rPr sz="2800" spc="165" dirty="0">
                <a:latin typeface="Times New Roman"/>
                <a:cs typeface="Times New Roman"/>
              </a:rPr>
              <a:t>of  </a:t>
            </a:r>
            <a:r>
              <a:rPr sz="2800" spc="175" dirty="0">
                <a:latin typeface="Times New Roman"/>
                <a:cs typeface="Times New Roman"/>
              </a:rPr>
              <a:t>Sampling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280" dirty="0">
                <a:latin typeface="Times New Roman"/>
                <a:cs typeface="Times New Roman"/>
              </a:rPr>
              <a:t>Frame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286000"/>
            <a:ext cx="9144000" cy="5029200"/>
          </a:xfrm>
          <a:custGeom>
            <a:avLst/>
            <a:gdLst/>
            <a:ahLst/>
            <a:cxnLst/>
            <a:rect l="l" t="t" r="r" b="b"/>
            <a:pathLst>
              <a:path w="9144000" h="5029200">
                <a:moveTo>
                  <a:pt x="0" y="0"/>
                </a:moveTo>
                <a:lnTo>
                  <a:pt x="9144000" y="0"/>
                </a:lnTo>
                <a:lnTo>
                  <a:pt x="9144000" y="5029200"/>
                </a:lnTo>
                <a:lnTo>
                  <a:pt x="0" y="5029200"/>
                </a:ln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7667" y="2695143"/>
            <a:ext cx="7178675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6905" marR="17145" indent="-624840">
              <a:lnSpc>
                <a:spcPct val="150000"/>
              </a:lnSpc>
              <a:spcBef>
                <a:spcPts val="95"/>
              </a:spcBef>
            </a:pPr>
            <a:r>
              <a:rPr sz="4000" spc="-2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000" spc="-170" dirty="0">
                <a:solidFill>
                  <a:srgbClr val="FFFFFF"/>
                </a:solidFill>
                <a:latin typeface="Arial"/>
                <a:cs typeface="Arial"/>
              </a:rPr>
              <a:t>representative </a:t>
            </a:r>
            <a:r>
              <a:rPr sz="4000" spc="-265" dirty="0">
                <a:solidFill>
                  <a:srgbClr val="FFFFFF"/>
                </a:solidFill>
                <a:latin typeface="Arial"/>
                <a:cs typeface="Arial"/>
              </a:rPr>
              <a:t>sample </a:t>
            </a:r>
            <a:r>
              <a:rPr sz="4000" spc="-38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4000" spc="-24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4000" spc="-155" dirty="0">
                <a:solidFill>
                  <a:srgbClr val="FFFFFF"/>
                </a:solidFill>
                <a:latin typeface="Arial"/>
                <a:cs typeface="Arial"/>
              </a:rPr>
              <a:t>important </a:t>
            </a:r>
            <a:r>
              <a:rPr sz="4000" spc="-229" dirty="0">
                <a:solidFill>
                  <a:srgbClr val="FFFFFF"/>
                </a:solidFill>
                <a:latin typeface="Arial"/>
                <a:cs typeface="Arial"/>
              </a:rPr>
              <a:t>characteristics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4000" spc="4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24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400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2400"/>
              </a:spcBef>
            </a:pPr>
            <a:r>
              <a:rPr sz="4000" spc="-150" dirty="0">
                <a:solidFill>
                  <a:srgbClr val="FFFFFF"/>
                </a:solidFill>
                <a:latin typeface="Arial"/>
                <a:cs typeface="Arial"/>
              </a:rPr>
              <a:t>population </a:t>
            </a:r>
            <a:r>
              <a:rPr sz="4000" spc="-18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4000" spc="-29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4000" spc="-2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4000" spc="-34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000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65" dirty="0">
                <a:solidFill>
                  <a:srgbClr val="FFFFFF"/>
                </a:solidFill>
                <a:latin typeface="Arial"/>
                <a:cs typeface="Arial"/>
              </a:rPr>
              <a:t>drawn.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0939" y="1014475"/>
            <a:ext cx="517588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20" dirty="0"/>
              <a:t>Representative</a:t>
            </a:r>
            <a:r>
              <a:rPr sz="4400" spc="-10" dirty="0"/>
              <a:t> </a:t>
            </a:r>
            <a:r>
              <a:rPr sz="4400" spc="-45" dirty="0"/>
              <a:t>Sample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4000" cy="1752600"/>
          </a:xfrm>
          <a:custGeom>
            <a:avLst/>
            <a:gdLst/>
            <a:ahLst/>
            <a:cxnLst/>
            <a:rect l="l" t="t" r="r" b="b"/>
            <a:pathLst>
              <a:path w="9144000" h="1752600">
                <a:moveTo>
                  <a:pt x="0" y="0"/>
                </a:moveTo>
                <a:lnTo>
                  <a:pt x="9144000" y="0"/>
                </a:lnTo>
                <a:lnTo>
                  <a:pt x="9144000" y="1752600"/>
                </a:lnTo>
                <a:lnTo>
                  <a:pt x="0" y="1752600"/>
                </a:ln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8020" y="938275"/>
            <a:ext cx="61798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155" dirty="0">
                <a:solidFill>
                  <a:srgbClr val="FFFFFF"/>
                </a:solidFill>
              </a:rPr>
              <a:t>Why </a:t>
            </a:r>
            <a:r>
              <a:rPr sz="4400" spc="-10" dirty="0">
                <a:solidFill>
                  <a:srgbClr val="FFFFFF"/>
                </a:solidFill>
              </a:rPr>
              <a:t>do </a:t>
            </a:r>
            <a:r>
              <a:rPr sz="4400" spc="-70" dirty="0">
                <a:solidFill>
                  <a:srgbClr val="FFFFFF"/>
                </a:solidFill>
              </a:rPr>
              <a:t>We </a:t>
            </a:r>
            <a:r>
              <a:rPr sz="4400" spc="-10" dirty="0">
                <a:solidFill>
                  <a:srgbClr val="FFFFFF"/>
                </a:solidFill>
              </a:rPr>
              <a:t>use</a:t>
            </a:r>
            <a:r>
              <a:rPr sz="4400" spc="-120" dirty="0">
                <a:solidFill>
                  <a:srgbClr val="FFFFFF"/>
                </a:solidFill>
              </a:rPr>
              <a:t> </a:t>
            </a:r>
            <a:r>
              <a:rPr sz="4400" spc="-5" dirty="0">
                <a:solidFill>
                  <a:srgbClr val="FFFFFF"/>
                </a:solidFill>
              </a:rPr>
              <a:t>Sampling?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2780840" y="2593568"/>
            <a:ext cx="4560753" cy="4313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225296"/>
            <a:ext cx="1039494" cy="1481455"/>
          </a:xfrm>
          <a:custGeom>
            <a:avLst/>
            <a:gdLst/>
            <a:ahLst/>
            <a:cxnLst/>
            <a:rect l="l" t="t" r="r" b="b"/>
            <a:pathLst>
              <a:path w="1039494" h="1481455">
                <a:moveTo>
                  <a:pt x="3047" y="963167"/>
                </a:moveTo>
                <a:lnTo>
                  <a:pt x="0" y="963167"/>
                </a:lnTo>
                <a:lnTo>
                  <a:pt x="521207" y="1481327"/>
                </a:lnTo>
                <a:lnTo>
                  <a:pt x="3047" y="963167"/>
                </a:lnTo>
                <a:close/>
              </a:path>
              <a:path w="1039494" h="1481455">
                <a:moveTo>
                  <a:pt x="1039368" y="0"/>
                </a:moveTo>
                <a:lnTo>
                  <a:pt x="1036319" y="963167"/>
                </a:lnTo>
                <a:lnTo>
                  <a:pt x="521207" y="1478279"/>
                </a:lnTo>
                <a:lnTo>
                  <a:pt x="521207" y="1481327"/>
                </a:lnTo>
                <a:lnTo>
                  <a:pt x="1039368" y="963167"/>
                </a:lnTo>
                <a:lnTo>
                  <a:pt x="1039368" y="0"/>
                </a:lnTo>
                <a:close/>
              </a:path>
              <a:path w="1039494" h="1481455">
                <a:moveTo>
                  <a:pt x="518160" y="515129"/>
                </a:moveTo>
                <a:lnTo>
                  <a:pt x="518160" y="518159"/>
                </a:lnTo>
                <a:lnTo>
                  <a:pt x="519679" y="516640"/>
                </a:lnTo>
                <a:lnTo>
                  <a:pt x="518160" y="515129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68552" y="1213103"/>
            <a:ext cx="1049020" cy="1499870"/>
          </a:xfrm>
          <a:custGeom>
            <a:avLst/>
            <a:gdLst/>
            <a:ahLst/>
            <a:cxnLst/>
            <a:rect l="l" t="t" r="r" b="b"/>
            <a:pathLst>
              <a:path w="1049020" h="1499870">
                <a:moveTo>
                  <a:pt x="0" y="15240"/>
                </a:moveTo>
                <a:lnTo>
                  <a:pt x="0" y="975360"/>
                </a:lnTo>
                <a:lnTo>
                  <a:pt x="524255" y="1499616"/>
                </a:lnTo>
                <a:lnTo>
                  <a:pt x="530352" y="1493520"/>
                </a:lnTo>
                <a:lnTo>
                  <a:pt x="524255" y="1493520"/>
                </a:lnTo>
                <a:lnTo>
                  <a:pt x="6095" y="975360"/>
                </a:lnTo>
                <a:lnTo>
                  <a:pt x="3047" y="975360"/>
                </a:lnTo>
                <a:lnTo>
                  <a:pt x="3047" y="18270"/>
                </a:lnTo>
                <a:lnTo>
                  <a:pt x="0" y="15240"/>
                </a:lnTo>
                <a:close/>
              </a:path>
              <a:path w="1049020" h="1499870">
                <a:moveTo>
                  <a:pt x="1048511" y="12192"/>
                </a:moveTo>
                <a:lnTo>
                  <a:pt x="1042416" y="12192"/>
                </a:lnTo>
                <a:lnTo>
                  <a:pt x="1042415" y="14224"/>
                </a:lnTo>
                <a:lnTo>
                  <a:pt x="1045464" y="15240"/>
                </a:lnTo>
                <a:lnTo>
                  <a:pt x="1042396" y="18307"/>
                </a:lnTo>
                <a:lnTo>
                  <a:pt x="1039367" y="975360"/>
                </a:lnTo>
                <a:lnTo>
                  <a:pt x="525779" y="1488948"/>
                </a:lnTo>
                <a:lnTo>
                  <a:pt x="527304" y="1490472"/>
                </a:lnTo>
                <a:lnTo>
                  <a:pt x="524255" y="1490472"/>
                </a:lnTo>
                <a:lnTo>
                  <a:pt x="524255" y="1493520"/>
                </a:lnTo>
                <a:lnTo>
                  <a:pt x="530352" y="1493520"/>
                </a:lnTo>
                <a:lnTo>
                  <a:pt x="533400" y="1490472"/>
                </a:lnTo>
                <a:lnTo>
                  <a:pt x="527304" y="1490472"/>
                </a:lnTo>
                <a:lnTo>
                  <a:pt x="525779" y="1488948"/>
                </a:lnTo>
                <a:lnTo>
                  <a:pt x="534924" y="1488948"/>
                </a:lnTo>
                <a:lnTo>
                  <a:pt x="1048511" y="975360"/>
                </a:lnTo>
                <a:lnTo>
                  <a:pt x="1048511" y="12192"/>
                </a:lnTo>
                <a:close/>
              </a:path>
              <a:path w="1049020" h="1499870">
                <a:moveTo>
                  <a:pt x="524255" y="527304"/>
                </a:moveTo>
                <a:lnTo>
                  <a:pt x="521208" y="527304"/>
                </a:lnTo>
                <a:lnTo>
                  <a:pt x="521208" y="530351"/>
                </a:lnTo>
                <a:lnTo>
                  <a:pt x="524255" y="527304"/>
                </a:lnTo>
                <a:close/>
              </a:path>
              <a:path w="1049020" h="1499870">
                <a:moveTo>
                  <a:pt x="12192" y="12192"/>
                </a:moveTo>
                <a:lnTo>
                  <a:pt x="9143" y="12192"/>
                </a:lnTo>
                <a:lnTo>
                  <a:pt x="9143" y="15240"/>
                </a:lnTo>
                <a:lnTo>
                  <a:pt x="521208" y="527304"/>
                </a:lnTo>
                <a:lnTo>
                  <a:pt x="524255" y="524256"/>
                </a:lnTo>
                <a:lnTo>
                  <a:pt x="12192" y="12192"/>
                </a:lnTo>
                <a:close/>
              </a:path>
              <a:path w="1049020" h="1499870">
                <a:moveTo>
                  <a:pt x="1036319" y="12192"/>
                </a:moveTo>
                <a:lnTo>
                  <a:pt x="524255" y="524256"/>
                </a:lnTo>
                <a:lnTo>
                  <a:pt x="525779" y="525780"/>
                </a:lnTo>
                <a:lnTo>
                  <a:pt x="1036320" y="15240"/>
                </a:lnTo>
                <a:lnTo>
                  <a:pt x="1036319" y="12192"/>
                </a:lnTo>
                <a:close/>
              </a:path>
              <a:path w="1049020" h="1499870">
                <a:moveTo>
                  <a:pt x="1042409" y="14221"/>
                </a:moveTo>
                <a:lnTo>
                  <a:pt x="1042396" y="18307"/>
                </a:lnTo>
                <a:lnTo>
                  <a:pt x="1045464" y="15240"/>
                </a:lnTo>
                <a:lnTo>
                  <a:pt x="1042409" y="14221"/>
                </a:lnTo>
                <a:close/>
              </a:path>
              <a:path w="1049020" h="1499870">
                <a:moveTo>
                  <a:pt x="3047" y="14224"/>
                </a:moveTo>
                <a:lnTo>
                  <a:pt x="0" y="15240"/>
                </a:lnTo>
                <a:lnTo>
                  <a:pt x="3047" y="18270"/>
                </a:lnTo>
                <a:lnTo>
                  <a:pt x="3047" y="14224"/>
                </a:lnTo>
                <a:close/>
              </a:path>
              <a:path w="1049020" h="1499870">
                <a:moveTo>
                  <a:pt x="0" y="0"/>
                </a:moveTo>
                <a:lnTo>
                  <a:pt x="0" y="15240"/>
                </a:lnTo>
                <a:lnTo>
                  <a:pt x="3047" y="14224"/>
                </a:lnTo>
                <a:lnTo>
                  <a:pt x="3047" y="12192"/>
                </a:lnTo>
                <a:lnTo>
                  <a:pt x="12192" y="12192"/>
                </a:lnTo>
                <a:lnTo>
                  <a:pt x="0" y="0"/>
                </a:lnTo>
                <a:close/>
              </a:path>
              <a:path w="1049020" h="1499870">
                <a:moveTo>
                  <a:pt x="9143" y="12192"/>
                </a:moveTo>
                <a:lnTo>
                  <a:pt x="6858" y="12954"/>
                </a:lnTo>
                <a:lnTo>
                  <a:pt x="9144" y="15240"/>
                </a:lnTo>
                <a:lnTo>
                  <a:pt x="9143" y="12192"/>
                </a:lnTo>
                <a:close/>
              </a:path>
              <a:path w="1049020" h="1499870">
                <a:moveTo>
                  <a:pt x="9143" y="12192"/>
                </a:moveTo>
                <a:lnTo>
                  <a:pt x="6095" y="12192"/>
                </a:lnTo>
                <a:lnTo>
                  <a:pt x="6858" y="12954"/>
                </a:lnTo>
                <a:lnTo>
                  <a:pt x="9143" y="12192"/>
                </a:lnTo>
                <a:close/>
              </a:path>
              <a:path w="1049020" h="1499870">
                <a:moveTo>
                  <a:pt x="1048511" y="0"/>
                </a:moveTo>
                <a:lnTo>
                  <a:pt x="1036319" y="12192"/>
                </a:lnTo>
                <a:lnTo>
                  <a:pt x="1038606" y="12954"/>
                </a:lnTo>
                <a:lnTo>
                  <a:pt x="1039367" y="12192"/>
                </a:lnTo>
                <a:lnTo>
                  <a:pt x="1048511" y="12192"/>
                </a:lnTo>
                <a:lnTo>
                  <a:pt x="1048511" y="0"/>
                </a:lnTo>
                <a:close/>
              </a:path>
            </a:pathLst>
          </a:custGeom>
          <a:solidFill>
            <a:srgbClr val="5B4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1600" y="1225296"/>
            <a:ext cx="1039494" cy="1481455"/>
          </a:xfrm>
          <a:custGeom>
            <a:avLst/>
            <a:gdLst/>
            <a:ahLst/>
            <a:cxnLst/>
            <a:rect l="l" t="t" r="r" b="b"/>
            <a:pathLst>
              <a:path w="1039494" h="1481455">
                <a:moveTo>
                  <a:pt x="0" y="0"/>
                </a:moveTo>
                <a:lnTo>
                  <a:pt x="0" y="963167"/>
                </a:lnTo>
                <a:lnTo>
                  <a:pt x="521207" y="1481327"/>
                </a:lnTo>
                <a:lnTo>
                  <a:pt x="1039368" y="963167"/>
                </a:lnTo>
                <a:lnTo>
                  <a:pt x="1039368" y="518159"/>
                </a:lnTo>
                <a:lnTo>
                  <a:pt x="521207" y="518159"/>
                </a:lnTo>
                <a:lnTo>
                  <a:pt x="0" y="0"/>
                </a:lnTo>
                <a:close/>
              </a:path>
              <a:path w="1039494" h="1481455">
                <a:moveTo>
                  <a:pt x="1039368" y="0"/>
                </a:moveTo>
                <a:lnTo>
                  <a:pt x="521207" y="518159"/>
                </a:lnTo>
                <a:lnTo>
                  <a:pt x="1039368" y="518159"/>
                </a:lnTo>
                <a:lnTo>
                  <a:pt x="1039368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68552" y="1213103"/>
            <a:ext cx="1049020" cy="1499870"/>
          </a:xfrm>
          <a:custGeom>
            <a:avLst/>
            <a:gdLst/>
            <a:ahLst/>
            <a:cxnLst/>
            <a:rect l="l" t="t" r="r" b="b"/>
            <a:pathLst>
              <a:path w="1049020" h="1499870">
                <a:moveTo>
                  <a:pt x="0" y="15240"/>
                </a:moveTo>
                <a:lnTo>
                  <a:pt x="0" y="975360"/>
                </a:lnTo>
                <a:lnTo>
                  <a:pt x="524255" y="1499616"/>
                </a:lnTo>
                <a:lnTo>
                  <a:pt x="533400" y="1490472"/>
                </a:lnTo>
                <a:lnTo>
                  <a:pt x="521208" y="1490472"/>
                </a:lnTo>
                <a:lnTo>
                  <a:pt x="524256" y="1487424"/>
                </a:lnTo>
                <a:lnTo>
                  <a:pt x="12192" y="975360"/>
                </a:lnTo>
                <a:lnTo>
                  <a:pt x="9143" y="975360"/>
                </a:lnTo>
                <a:lnTo>
                  <a:pt x="9143" y="24330"/>
                </a:lnTo>
                <a:lnTo>
                  <a:pt x="0" y="15240"/>
                </a:lnTo>
                <a:close/>
              </a:path>
              <a:path w="1049020" h="1499870">
                <a:moveTo>
                  <a:pt x="524256" y="1487424"/>
                </a:moveTo>
                <a:lnTo>
                  <a:pt x="521208" y="1490472"/>
                </a:lnTo>
                <a:lnTo>
                  <a:pt x="527304" y="1490472"/>
                </a:lnTo>
                <a:lnTo>
                  <a:pt x="524256" y="1487424"/>
                </a:lnTo>
                <a:close/>
              </a:path>
              <a:path w="1049020" h="1499870">
                <a:moveTo>
                  <a:pt x="1048511" y="972312"/>
                </a:moveTo>
                <a:lnTo>
                  <a:pt x="1039367" y="972312"/>
                </a:lnTo>
                <a:lnTo>
                  <a:pt x="524256" y="1487424"/>
                </a:lnTo>
                <a:lnTo>
                  <a:pt x="527304" y="1490472"/>
                </a:lnTo>
                <a:lnTo>
                  <a:pt x="533400" y="1490472"/>
                </a:lnTo>
                <a:lnTo>
                  <a:pt x="1048511" y="975360"/>
                </a:lnTo>
                <a:lnTo>
                  <a:pt x="1048511" y="972312"/>
                </a:lnTo>
                <a:close/>
              </a:path>
              <a:path w="1049020" h="1499870">
                <a:moveTo>
                  <a:pt x="9143" y="972312"/>
                </a:moveTo>
                <a:lnTo>
                  <a:pt x="9143" y="975360"/>
                </a:lnTo>
                <a:lnTo>
                  <a:pt x="12192" y="975360"/>
                </a:lnTo>
                <a:lnTo>
                  <a:pt x="9143" y="972312"/>
                </a:lnTo>
                <a:close/>
              </a:path>
              <a:path w="1049020" h="1499870">
                <a:moveTo>
                  <a:pt x="1048511" y="0"/>
                </a:moveTo>
                <a:lnTo>
                  <a:pt x="1036320" y="12192"/>
                </a:lnTo>
                <a:lnTo>
                  <a:pt x="1045464" y="15240"/>
                </a:lnTo>
                <a:lnTo>
                  <a:pt x="1036373" y="24330"/>
                </a:lnTo>
                <a:lnTo>
                  <a:pt x="1036320" y="975360"/>
                </a:lnTo>
                <a:lnTo>
                  <a:pt x="1039367" y="972312"/>
                </a:lnTo>
                <a:lnTo>
                  <a:pt x="1048511" y="972312"/>
                </a:lnTo>
                <a:lnTo>
                  <a:pt x="1048511" y="0"/>
                </a:lnTo>
                <a:close/>
              </a:path>
              <a:path w="1049020" h="1499870">
                <a:moveTo>
                  <a:pt x="12192" y="12192"/>
                </a:moveTo>
                <a:lnTo>
                  <a:pt x="9143" y="12192"/>
                </a:lnTo>
                <a:lnTo>
                  <a:pt x="9197" y="24384"/>
                </a:lnTo>
                <a:lnTo>
                  <a:pt x="524255" y="536448"/>
                </a:lnTo>
                <a:lnTo>
                  <a:pt x="533399" y="527304"/>
                </a:lnTo>
                <a:lnTo>
                  <a:pt x="521208" y="527304"/>
                </a:lnTo>
                <a:lnTo>
                  <a:pt x="524255" y="524256"/>
                </a:lnTo>
                <a:lnTo>
                  <a:pt x="12192" y="12192"/>
                </a:lnTo>
                <a:close/>
              </a:path>
              <a:path w="1049020" h="1499870">
                <a:moveTo>
                  <a:pt x="524256" y="524256"/>
                </a:moveTo>
                <a:lnTo>
                  <a:pt x="521208" y="527304"/>
                </a:lnTo>
                <a:lnTo>
                  <a:pt x="527304" y="527304"/>
                </a:lnTo>
                <a:lnTo>
                  <a:pt x="524256" y="524256"/>
                </a:lnTo>
                <a:close/>
              </a:path>
              <a:path w="1049020" h="1499870">
                <a:moveTo>
                  <a:pt x="1036320" y="12192"/>
                </a:moveTo>
                <a:lnTo>
                  <a:pt x="524256" y="524256"/>
                </a:lnTo>
                <a:lnTo>
                  <a:pt x="527304" y="527304"/>
                </a:lnTo>
                <a:lnTo>
                  <a:pt x="533399" y="527304"/>
                </a:lnTo>
                <a:lnTo>
                  <a:pt x="1036320" y="24384"/>
                </a:lnTo>
                <a:lnTo>
                  <a:pt x="1036320" y="12192"/>
                </a:lnTo>
                <a:close/>
              </a:path>
              <a:path w="1049020" h="1499870">
                <a:moveTo>
                  <a:pt x="1036320" y="12192"/>
                </a:moveTo>
                <a:lnTo>
                  <a:pt x="1036320" y="24384"/>
                </a:lnTo>
                <a:lnTo>
                  <a:pt x="1045464" y="15240"/>
                </a:lnTo>
                <a:lnTo>
                  <a:pt x="1036320" y="12192"/>
                </a:lnTo>
                <a:close/>
              </a:path>
              <a:path w="1049020" h="1499870">
                <a:moveTo>
                  <a:pt x="9143" y="12192"/>
                </a:moveTo>
                <a:lnTo>
                  <a:pt x="0" y="15240"/>
                </a:lnTo>
                <a:lnTo>
                  <a:pt x="9143" y="24330"/>
                </a:lnTo>
                <a:lnTo>
                  <a:pt x="9143" y="12192"/>
                </a:lnTo>
                <a:close/>
              </a:path>
              <a:path w="1049020" h="1499870">
                <a:moveTo>
                  <a:pt x="0" y="0"/>
                </a:moveTo>
                <a:lnTo>
                  <a:pt x="0" y="15240"/>
                </a:lnTo>
                <a:lnTo>
                  <a:pt x="9143" y="12192"/>
                </a:lnTo>
                <a:lnTo>
                  <a:pt x="12192" y="12192"/>
                </a:lnTo>
                <a:lnTo>
                  <a:pt x="0" y="0"/>
                </a:lnTo>
                <a:close/>
              </a:path>
            </a:pathLst>
          </a:custGeom>
          <a:solidFill>
            <a:srgbClr val="5B4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2092" y="1611884"/>
            <a:ext cx="278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10967" y="1225296"/>
            <a:ext cx="6352032" cy="963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4872" y="1219200"/>
            <a:ext cx="6364605" cy="972819"/>
          </a:xfrm>
          <a:custGeom>
            <a:avLst/>
            <a:gdLst/>
            <a:ahLst/>
            <a:cxnLst/>
            <a:rect l="l" t="t" r="r" b="b"/>
            <a:pathLst>
              <a:path w="6364605" h="972819">
                <a:moveTo>
                  <a:pt x="6214872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972312"/>
                </a:lnTo>
                <a:lnTo>
                  <a:pt x="6214872" y="972312"/>
                </a:lnTo>
                <a:lnTo>
                  <a:pt x="6233159" y="969263"/>
                </a:lnTo>
                <a:lnTo>
                  <a:pt x="12191" y="969263"/>
                </a:lnTo>
                <a:lnTo>
                  <a:pt x="6095" y="963167"/>
                </a:lnTo>
                <a:lnTo>
                  <a:pt x="12191" y="963167"/>
                </a:lnTo>
                <a:lnTo>
                  <a:pt x="12191" y="9144"/>
                </a:lnTo>
                <a:lnTo>
                  <a:pt x="6095" y="9144"/>
                </a:lnTo>
                <a:lnTo>
                  <a:pt x="12191" y="6096"/>
                </a:lnTo>
                <a:lnTo>
                  <a:pt x="6248400" y="6096"/>
                </a:lnTo>
                <a:lnTo>
                  <a:pt x="6233159" y="3048"/>
                </a:lnTo>
                <a:lnTo>
                  <a:pt x="6214872" y="0"/>
                </a:lnTo>
                <a:close/>
              </a:path>
              <a:path w="6364605" h="972819">
                <a:moveTo>
                  <a:pt x="12191" y="963167"/>
                </a:moveTo>
                <a:lnTo>
                  <a:pt x="6095" y="963167"/>
                </a:lnTo>
                <a:lnTo>
                  <a:pt x="12191" y="969263"/>
                </a:lnTo>
                <a:lnTo>
                  <a:pt x="12191" y="963167"/>
                </a:lnTo>
                <a:close/>
              </a:path>
              <a:path w="6364605" h="972819">
                <a:moveTo>
                  <a:pt x="6248400" y="6096"/>
                </a:moveTo>
                <a:lnTo>
                  <a:pt x="12191" y="6096"/>
                </a:lnTo>
                <a:lnTo>
                  <a:pt x="12191" y="9144"/>
                </a:lnTo>
                <a:lnTo>
                  <a:pt x="6214872" y="9144"/>
                </a:lnTo>
                <a:lnTo>
                  <a:pt x="6245352" y="15240"/>
                </a:lnTo>
                <a:lnTo>
                  <a:pt x="6309359" y="54863"/>
                </a:lnTo>
                <a:lnTo>
                  <a:pt x="6336792" y="91439"/>
                </a:lnTo>
                <a:lnTo>
                  <a:pt x="6355080" y="149351"/>
                </a:lnTo>
                <a:lnTo>
                  <a:pt x="6355080" y="826008"/>
                </a:lnTo>
                <a:lnTo>
                  <a:pt x="6348983" y="856488"/>
                </a:lnTo>
                <a:lnTo>
                  <a:pt x="6342887" y="868679"/>
                </a:lnTo>
                <a:lnTo>
                  <a:pt x="6336792" y="883920"/>
                </a:lnTo>
                <a:lnTo>
                  <a:pt x="6297168" y="929639"/>
                </a:lnTo>
                <a:lnTo>
                  <a:pt x="6260592" y="950976"/>
                </a:lnTo>
                <a:lnTo>
                  <a:pt x="6214872" y="963167"/>
                </a:lnTo>
                <a:lnTo>
                  <a:pt x="12191" y="963167"/>
                </a:lnTo>
                <a:lnTo>
                  <a:pt x="12191" y="969263"/>
                </a:lnTo>
                <a:lnTo>
                  <a:pt x="6233159" y="969263"/>
                </a:lnTo>
                <a:lnTo>
                  <a:pt x="6248400" y="966215"/>
                </a:lnTo>
                <a:lnTo>
                  <a:pt x="6315456" y="926591"/>
                </a:lnTo>
                <a:lnTo>
                  <a:pt x="6342887" y="886967"/>
                </a:lnTo>
                <a:lnTo>
                  <a:pt x="6352032" y="871727"/>
                </a:lnTo>
                <a:lnTo>
                  <a:pt x="6358128" y="856488"/>
                </a:lnTo>
                <a:lnTo>
                  <a:pt x="6364224" y="826008"/>
                </a:lnTo>
                <a:lnTo>
                  <a:pt x="6364224" y="149351"/>
                </a:lnTo>
                <a:lnTo>
                  <a:pt x="6361176" y="131063"/>
                </a:lnTo>
                <a:lnTo>
                  <a:pt x="6358128" y="115824"/>
                </a:lnTo>
                <a:lnTo>
                  <a:pt x="6352032" y="100584"/>
                </a:lnTo>
                <a:lnTo>
                  <a:pt x="6342887" y="85344"/>
                </a:lnTo>
                <a:lnTo>
                  <a:pt x="6336792" y="73151"/>
                </a:lnTo>
                <a:lnTo>
                  <a:pt x="6327648" y="60960"/>
                </a:lnTo>
                <a:lnTo>
                  <a:pt x="6303263" y="36575"/>
                </a:lnTo>
                <a:lnTo>
                  <a:pt x="6291072" y="27431"/>
                </a:lnTo>
                <a:lnTo>
                  <a:pt x="6278880" y="21335"/>
                </a:lnTo>
                <a:lnTo>
                  <a:pt x="6263639" y="12192"/>
                </a:lnTo>
                <a:lnTo>
                  <a:pt x="6248400" y="6096"/>
                </a:lnTo>
                <a:close/>
              </a:path>
              <a:path w="6364605" h="972819">
                <a:moveTo>
                  <a:pt x="12191" y="6096"/>
                </a:moveTo>
                <a:lnTo>
                  <a:pt x="6095" y="9144"/>
                </a:lnTo>
                <a:lnTo>
                  <a:pt x="12191" y="9144"/>
                </a:lnTo>
                <a:lnTo>
                  <a:pt x="12191" y="6096"/>
                </a:lnTo>
                <a:close/>
              </a:path>
            </a:pathLst>
          </a:custGeom>
          <a:solidFill>
            <a:srgbClr val="5B4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54300" y="1352803"/>
            <a:ext cx="2934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720" algn="l"/>
              </a:tabLst>
            </a:pPr>
            <a:r>
              <a:rPr sz="3600" spc="-509" dirty="0">
                <a:solidFill>
                  <a:schemeClr val="bg1"/>
                </a:solidFill>
                <a:latin typeface="Arial"/>
                <a:cs typeface="Arial"/>
              </a:rPr>
              <a:t>Less</a:t>
            </a:r>
            <a:r>
              <a:rPr sz="36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600" spc="-285" dirty="0">
                <a:solidFill>
                  <a:schemeClr val="bg1"/>
                </a:solidFill>
                <a:latin typeface="Arial"/>
                <a:cs typeface="Arial"/>
              </a:rPr>
              <a:t>Expensive</a:t>
            </a:r>
            <a:endParaRPr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1600" y="2511551"/>
            <a:ext cx="1039494" cy="1481455"/>
          </a:xfrm>
          <a:custGeom>
            <a:avLst/>
            <a:gdLst/>
            <a:ahLst/>
            <a:cxnLst/>
            <a:rect l="l" t="t" r="r" b="b"/>
            <a:pathLst>
              <a:path w="1039494" h="1481454">
                <a:moveTo>
                  <a:pt x="3047" y="963168"/>
                </a:moveTo>
                <a:lnTo>
                  <a:pt x="0" y="963168"/>
                </a:lnTo>
                <a:lnTo>
                  <a:pt x="521207" y="1481327"/>
                </a:lnTo>
                <a:lnTo>
                  <a:pt x="522223" y="1480312"/>
                </a:lnTo>
                <a:lnTo>
                  <a:pt x="518160" y="1478280"/>
                </a:lnTo>
                <a:lnTo>
                  <a:pt x="3047" y="963168"/>
                </a:lnTo>
                <a:close/>
              </a:path>
              <a:path w="1039494" h="1481454">
                <a:moveTo>
                  <a:pt x="518160" y="515129"/>
                </a:moveTo>
                <a:lnTo>
                  <a:pt x="518160" y="518160"/>
                </a:lnTo>
                <a:lnTo>
                  <a:pt x="519679" y="516640"/>
                </a:lnTo>
                <a:lnTo>
                  <a:pt x="518160" y="515129"/>
                </a:lnTo>
                <a:close/>
              </a:path>
              <a:path w="1039494" h="1481454">
                <a:moveTo>
                  <a:pt x="1039368" y="0"/>
                </a:moveTo>
                <a:lnTo>
                  <a:pt x="1036319" y="966216"/>
                </a:lnTo>
                <a:lnTo>
                  <a:pt x="1039368" y="963168"/>
                </a:lnTo>
                <a:lnTo>
                  <a:pt x="1039368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68552" y="2499360"/>
            <a:ext cx="1049020" cy="1503045"/>
          </a:xfrm>
          <a:custGeom>
            <a:avLst/>
            <a:gdLst/>
            <a:ahLst/>
            <a:cxnLst/>
            <a:rect l="l" t="t" r="r" b="b"/>
            <a:pathLst>
              <a:path w="1049020" h="1503045">
                <a:moveTo>
                  <a:pt x="0" y="15239"/>
                </a:moveTo>
                <a:lnTo>
                  <a:pt x="0" y="978407"/>
                </a:lnTo>
                <a:lnTo>
                  <a:pt x="524255" y="1502664"/>
                </a:lnTo>
                <a:lnTo>
                  <a:pt x="533399" y="1493519"/>
                </a:lnTo>
                <a:lnTo>
                  <a:pt x="527304" y="1493519"/>
                </a:lnTo>
                <a:lnTo>
                  <a:pt x="521208" y="1490472"/>
                </a:lnTo>
                <a:lnTo>
                  <a:pt x="6095" y="975360"/>
                </a:lnTo>
                <a:lnTo>
                  <a:pt x="3047" y="975360"/>
                </a:lnTo>
                <a:lnTo>
                  <a:pt x="3047" y="18270"/>
                </a:lnTo>
                <a:lnTo>
                  <a:pt x="0" y="15239"/>
                </a:lnTo>
                <a:close/>
              </a:path>
              <a:path w="1049020" h="1503045">
                <a:moveTo>
                  <a:pt x="1048511" y="12191"/>
                </a:moveTo>
                <a:lnTo>
                  <a:pt x="1042416" y="12191"/>
                </a:lnTo>
                <a:lnTo>
                  <a:pt x="1042416" y="14224"/>
                </a:lnTo>
                <a:lnTo>
                  <a:pt x="1045464" y="15239"/>
                </a:lnTo>
                <a:lnTo>
                  <a:pt x="1042396" y="18307"/>
                </a:lnTo>
                <a:lnTo>
                  <a:pt x="1039367" y="978407"/>
                </a:lnTo>
                <a:lnTo>
                  <a:pt x="527304" y="1490472"/>
                </a:lnTo>
                <a:lnTo>
                  <a:pt x="527304" y="1493519"/>
                </a:lnTo>
                <a:lnTo>
                  <a:pt x="533400" y="1493519"/>
                </a:lnTo>
                <a:lnTo>
                  <a:pt x="1048511" y="978407"/>
                </a:lnTo>
                <a:lnTo>
                  <a:pt x="1048511" y="12191"/>
                </a:lnTo>
                <a:close/>
              </a:path>
              <a:path w="1049020" h="1503045">
                <a:moveTo>
                  <a:pt x="524256" y="527303"/>
                </a:moveTo>
                <a:lnTo>
                  <a:pt x="521208" y="527303"/>
                </a:lnTo>
                <a:lnTo>
                  <a:pt x="521208" y="530351"/>
                </a:lnTo>
                <a:lnTo>
                  <a:pt x="524256" y="527303"/>
                </a:lnTo>
                <a:close/>
              </a:path>
              <a:path w="1049020" h="1503045">
                <a:moveTo>
                  <a:pt x="12191" y="12191"/>
                </a:moveTo>
                <a:lnTo>
                  <a:pt x="9143" y="12191"/>
                </a:lnTo>
                <a:lnTo>
                  <a:pt x="9143" y="15239"/>
                </a:lnTo>
                <a:lnTo>
                  <a:pt x="521208" y="527303"/>
                </a:lnTo>
                <a:lnTo>
                  <a:pt x="524256" y="524256"/>
                </a:lnTo>
                <a:lnTo>
                  <a:pt x="12191" y="12191"/>
                </a:lnTo>
                <a:close/>
              </a:path>
              <a:path w="1049020" h="1503045">
                <a:moveTo>
                  <a:pt x="1036320" y="12191"/>
                </a:moveTo>
                <a:lnTo>
                  <a:pt x="524256" y="524256"/>
                </a:lnTo>
                <a:lnTo>
                  <a:pt x="525780" y="525779"/>
                </a:lnTo>
                <a:lnTo>
                  <a:pt x="1036320" y="15239"/>
                </a:lnTo>
                <a:lnTo>
                  <a:pt x="1036320" y="12191"/>
                </a:lnTo>
                <a:close/>
              </a:path>
              <a:path w="1049020" h="1503045">
                <a:moveTo>
                  <a:pt x="1042409" y="14221"/>
                </a:moveTo>
                <a:lnTo>
                  <a:pt x="1042396" y="18307"/>
                </a:lnTo>
                <a:lnTo>
                  <a:pt x="1045464" y="15239"/>
                </a:lnTo>
                <a:lnTo>
                  <a:pt x="1042409" y="14221"/>
                </a:lnTo>
                <a:close/>
              </a:path>
              <a:path w="1049020" h="1503045">
                <a:moveTo>
                  <a:pt x="3047" y="14224"/>
                </a:moveTo>
                <a:lnTo>
                  <a:pt x="0" y="15239"/>
                </a:lnTo>
                <a:lnTo>
                  <a:pt x="3047" y="18270"/>
                </a:lnTo>
                <a:lnTo>
                  <a:pt x="3047" y="14224"/>
                </a:lnTo>
                <a:close/>
              </a:path>
              <a:path w="1049020" h="1503045">
                <a:moveTo>
                  <a:pt x="0" y="0"/>
                </a:moveTo>
                <a:lnTo>
                  <a:pt x="0" y="15239"/>
                </a:lnTo>
                <a:lnTo>
                  <a:pt x="3047" y="14224"/>
                </a:lnTo>
                <a:lnTo>
                  <a:pt x="3047" y="12191"/>
                </a:lnTo>
                <a:lnTo>
                  <a:pt x="12191" y="12191"/>
                </a:lnTo>
                <a:lnTo>
                  <a:pt x="0" y="0"/>
                </a:lnTo>
                <a:close/>
              </a:path>
              <a:path w="1049020" h="1503045">
                <a:moveTo>
                  <a:pt x="9143" y="12191"/>
                </a:moveTo>
                <a:lnTo>
                  <a:pt x="6857" y="12953"/>
                </a:lnTo>
                <a:lnTo>
                  <a:pt x="9144" y="15239"/>
                </a:lnTo>
                <a:lnTo>
                  <a:pt x="9143" y="12191"/>
                </a:lnTo>
                <a:close/>
              </a:path>
              <a:path w="1049020" h="1503045">
                <a:moveTo>
                  <a:pt x="9143" y="12191"/>
                </a:moveTo>
                <a:lnTo>
                  <a:pt x="6095" y="12191"/>
                </a:lnTo>
                <a:lnTo>
                  <a:pt x="6858" y="12953"/>
                </a:lnTo>
                <a:lnTo>
                  <a:pt x="9143" y="12191"/>
                </a:lnTo>
                <a:close/>
              </a:path>
              <a:path w="1049020" h="1503045">
                <a:moveTo>
                  <a:pt x="1048511" y="0"/>
                </a:moveTo>
                <a:lnTo>
                  <a:pt x="1036320" y="12191"/>
                </a:lnTo>
                <a:lnTo>
                  <a:pt x="1038606" y="12953"/>
                </a:lnTo>
                <a:lnTo>
                  <a:pt x="1039367" y="12191"/>
                </a:lnTo>
                <a:lnTo>
                  <a:pt x="1048511" y="12191"/>
                </a:lnTo>
                <a:lnTo>
                  <a:pt x="1048511" y="0"/>
                </a:lnTo>
                <a:close/>
              </a:path>
            </a:pathLst>
          </a:custGeom>
          <a:solidFill>
            <a:srgbClr val="A19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1600" y="2511551"/>
            <a:ext cx="1039494" cy="1481455"/>
          </a:xfrm>
          <a:custGeom>
            <a:avLst/>
            <a:gdLst/>
            <a:ahLst/>
            <a:cxnLst/>
            <a:rect l="l" t="t" r="r" b="b"/>
            <a:pathLst>
              <a:path w="1039494" h="1481454">
                <a:moveTo>
                  <a:pt x="0" y="0"/>
                </a:moveTo>
                <a:lnTo>
                  <a:pt x="0" y="963168"/>
                </a:lnTo>
                <a:lnTo>
                  <a:pt x="521207" y="1481327"/>
                </a:lnTo>
                <a:lnTo>
                  <a:pt x="1039368" y="963168"/>
                </a:lnTo>
                <a:lnTo>
                  <a:pt x="1039368" y="518160"/>
                </a:lnTo>
                <a:lnTo>
                  <a:pt x="521207" y="518160"/>
                </a:lnTo>
                <a:lnTo>
                  <a:pt x="0" y="0"/>
                </a:lnTo>
                <a:close/>
              </a:path>
              <a:path w="1039494" h="1481454">
                <a:moveTo>
                  <a:pt x="1039368" y="0"/>
                </a:moveTo>
                <a:lnTo>
                  <a:pt x="521207" y="518160"/>
                </a:lnTo>
                <a:lnTo>
                  <a:pt x="1039368" y="518160"/>
                </a:lnTo>
                <a:lnTo>
                  <a:pt x="1039368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68552" y="2499360"/>
            <a:ext cx="1049020" cy="1503045"/>
          </a:xfrm>
          <a:custGeom>
            <a:avLst/>
            <a:gdLst/>
            <a:ahLst/>
            <a:cxnLst/>
            <a:rect l="l" t="t" r="r" b="b"/>
            <a:pathLst>
              <a:path w="1049020" h="1503045">
                <a:moveTo>
                  <a:pt x="0" y="15239"/>
                </a:moveTo>
                <a:lnTo>
                  <a:pt x="0" y="978407"/>
                </a:lnTo>
                <a:lnTo>
                  <a:pt x="524255" y="1502664"/>
                </a:lnTo>
                <a:lnTo>
                  <a:pt x="536447" y="1490472"/>
                </a:lnTo>
                <a:lnTo>
                  <a:pt x="521208" y="1490472"/>
                </a:lnTo>
                <a:lnTo>
                  <a:pt x="524256" y="1487424"/>
                </a:lnTo>
                <a:lnTo>
                  <a:pt x="12192" y="975360"/>
                </a:lnTo>
                <a:lnTo>
                  <a:pt x="9143" y="975360"/>
                </a:lnTo>
                <a:lnTo>
                  <a:pt x="9143" y="24330"/>
                </a:lnTo>
                <a:lnTo>
                  <a:pt x="0" y="15239"/>
                </a:lnTo>
                <a:close/>
              </a:path>
              <a:path w="1049020" h="1503045">
                <a:moveTo>
                  <a:pt x="524256" y="1487424"/>
                </a:moveTo>
                <a:lnTo>
                  <a:pt x="521208" y="1490472"/>
                </a:lnTo>
                <a:lnTo>
                  <a:pt x="527304" y="1490472"/>
                </a:lnTo>
                <a:lnTo>
                  <a:pt x="524256" y="1487424"/>
                </a:lnTo>
                <a:close/>
              </a:path>
              <a:path w="1049020" h="1503045">
                <a:moveTo>
                  <a:pt x="1048511" y="972312"/>
                </a:moveTo>
                <a:lnTo>
                  <a:pt x="1039367" y="972312"/>
                </a:lnTo>
                <a:lnTo>
                  <a:pt x="524256" y="1487424"/>
                </a:lnTo>
                <a:lnTo>
                  <a:pt x="527304" y="1490472"/>
                </a:lnTo>
                <a:lnTo>
                  <a:pt x="536447" y="1490472"/>
                </a:lnTo>
                <a:lnTo>
                  <a:pt x="1048511" y="978407"/>
                </a:lnTo>
                <a:lnTo>
                  <a:pt x="1048511" y="972312"/>
                </a:lnTo>
                <a:close/>
              </a:path>
              <a:path w="1049020" h="1503045">
                <a:moveTo>
                  <a:pt x="9143" y="972312"/>
                </a:moveTo>
                <a:lnTo>
                  <a:pt x="9143" y="975360"/>
                </a:lnTo>
                <a:lnTo>
                  <a:pt x="12192" y="975360"/>
                </a:lnTo>
                <a:lnTo>
                  <a:pt x="9143" y="972312"/>
                </a:lnTo>
                <a:close/>
              </a:path>
              <a:path w="1049020" h="1503045">
                <a:moveTo>
                  <a:pt x="1048511" y="0"/>
                </a:moveTo>
                <a:lnTo>
                  <a:pt x="1036320" y="12191"/>
                </a:lnTo>
                <a:lnTo>
                  <a:pt x="1045464" y="15239"/>
                </a:lnTo>
                <a:lnTo>
                  <a:pt x="1036373" y="24330"/>
                </a:lnTo>
                <a:lnTo>
                  <a:pt x="1036320" y="975360"/>
                </a:lnTo>
                <a:lnTo>
                  <a:pt x="1039367" y="972312"/>
                </a:lnTo>
                <a:lnTo>
                  <a:pt x="1048511" y="972312"/>
                </a:lnTo>
                <a:lnTo>
                  <a:pt x="1048511" y="0"/>
                </a:lnTo>
                <a:close/>
              </a:path>
              <a:path w="1049020" h="1503045">
                <a:moveTo>
                  <a:pt x="12191" y="12191"/>
                </a:moveTo>
                <a:lnTo>
                  <a:pt x="9143" y="12191"/>
                </a:lnTo>
                <a:lnTo>
                  <a:pt x="9197" y="24384"/>
                </a:lnTo>
                <a:lnTo>
                  <a:pt x="524255" y="536448"/>
                </a:lnTo>
                <a:lnTo>
                  <a:pt x="533400" y="527303"/>
                </a:lnTo>
                <a:lnTo>
                  <a:pt x="521208" y="527303"/>
                </a:lnTo>
                <a:lnTo>
                  <a:pt x="524255" y="524255"/>
                </a:lnTo>
                <a:lnTo>
                  <a:pt x="12191" y="12191"/>
                </a:lnTo>
                <a:close/>
              </a:path>
              <a:path w="1049020" h="1503045">
                <a:moveTo>
                  <a:pt x="524256" y="524255"/>
                </a:moveTo>
                <a:lnTo>
                  <a:pt x="521208" y="527303"/>
                </a:lnTo>
                <a:lnTo>
                  <a:pt x="527304" y="527303"/>
                </a:lnTo>
                <a:lnTo>
                  <a:pt x="524256" y="524255"/>
                </a:lnTo>
                <a:close/>
              </a:path>
              <a:path w="1049020" h="1503045">
                <a:moveTo>
                  <a:pt x="1036320" y="12191"/>
                </a:moveTo>
                <a:lnTo>
                  <a:pt x="524256" y="524255"/>
                </a:lnTo>
                <a:lnTo>
                  <a:pt x="527304" y="527303"/>
                </a:lnTo>
                <a:lnTo>
                  <a:pt x="533400" y="527303"/>
                </a:lnTo>
                <a:lnTo>
                  <a:pt x="1036319" y="24384"/>
                </a:lnTo>
                <a:lnTo>
                  <a:pt x="1036320" y="12191"/>
                </a:lnTo>
                <a:close/>
              </a:path>
              <a:path w="1049020" h="1503045">
                <a:moveTo>
                  <a:pt x="1036320" y="12191"/>
                </a:moveTo>
                <a:lnTo>
                  <a:pt x="1036320" y="24384"/>
                </a:lnTo>
                <a:lnTo>
                  <a:pt x="1045464" y="15239"/>
                </a:lnTo>
                <a:lnTo>
                  <a:pt x="1036320" y="12191"/>
                </a:lnTo>
                <a:close/>
              </a:path>
              <a:path w="1049020" h="1503045">
                <a:moveTo>
                  <a:pt x="9143" y="12191"/>
                </a:moveTo>
                <a:lnTo>
                  <a:pt x="0" y="15239"/>
                </a:lnTo>
                <a:lnTo>
                  <a:pt x="9143" y="24330"/>
                </a:lnTo>
                <a:lnTo>
                  <a:pt x="9143" y="12191"/>
                </a:lnTo>
                <a:close/>
              </a:path>
              <a:path w="1049020" h="1503045">
                <a:moveTo>
                  <a:pt x="0" y="0"/>
                </a:moveTo>
                <a:lnTo>
                  <a:pt x="0" y="15239"/>
                </a:lnTo>
                <a:lnTo>
                  <a:pt x="9143" y="12191"/>
                </a:lnTo>
                <a:lnTo>
                  <a:pt x="12191" y="12191"/>
                </a:lnTo>
                <a:lnTo>
                  <a:pt x="0" y="0"/>
                </a:lnTo>
                <a:close/>
              </a:path>
            </a:pathLst>
          </a:custGeom>
          <a:solidFill>
            <a:srgbClr val="A19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52092" y="2898140"/>
            <a:ext cx="278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10967" y="2511551"/>
            <a:ext cx="6352032" cy="963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04872" y="2505455"/>
            <a:ext cx="6364605" cy="975360"/>
          </a:xfrm>
          <a:custGeom>
            <a:avLst/>
            <a:gdLst/>
            <a:ahLst/>
            <a:cxnLst/>
            <a:rect l="l" t="t" r="r" b="b"/>
            <a:pathLst>
              <a:path w="6364605" h="975360">
                <a:moveTo>
                  <a:pt x="6199632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972312"/>
                </a:lnTo>
                <a:lnTo>
                  <a:pt x="3047" y="975360"/>
                </a:lnTo>
                <a:lnTo>
                  <a:pt x="6199632" y="975360"/>
                </a:lnTo>
                <a:lnTo>
                  <a:pt x="6214872" y="972312"/>
                </a:lnTo>
                <a:lnTo>
                  <a:pt x="6233159" y="972312"/>
                </a:lnTo>
                <a:lnTo>
                  <a:pt x="6240779" y="969264"/>
                </a:lnTo>
                <a:lnTo>
                  <a:pt x="12191" y="969264"/>
                </a:lnTo>
                <a:lnTo>
                  <a:pt x="6095" y="966216"/>
                </a:lnTo>
                <a:lnTo>
                  <a:pt x="12191" y="966216"/>
                </a:lnTo>
                <a:lnTo>
                  <a:pt x="12191" y="9144"/>
                </a:lnTo>
                <a:lnTo>
                  <a:pt x="6095" y="9144"/>
                </a:lnTo>
                <a:lnTo>
                  <a:pt x="12191" y="6096"/>
                </a:lnTo>
                <a:lnTo>
                  <a:pt x="6240780" y="6096"/>
                </a:lnTo>
                <a:lnTo>
                  <a:pt x="6233159" y="3048"/>
                </a:lnTo>
                <a:lnTo>
                  <a:pt x="6214872" y="3048"/>
                </a:lnTo>
                <a:lnTo>
                  <a:pt x="6199632" y="0"/>
                </a:lnTo>
                <a:close/>
              </a:path>
              <a:path w="6364605" h="975360">
                <a:moveTo>
                  <a:pt x="12191" y="966216"/>
                </a:moveTo>
                <a:lnTo>
                  <a:pt x="6095" y="966216"/>
                </a:lnTo>
                <a:lnTo>
                  <a:pt x="12191" y="969264"/>
                </a:lnTo>
                <a:lnTo>
                  <a:pt x="12191" y="966216"/>
                </a:lnTo>
                <a:close/>
              </a:path>
              <a:path w="6364605" h="975360">
                <a:moveTo>
                  <a:pt x="6240780" y="6096"/>
                </a:moveTo>
                <a:lnTo>
                  <a:pt x="12191" y="6096"/>
                </a:lnTo>
                <a:lnTo>
                  <a:pt x="12191" y="9144"/>
                </a:lnTo>
                <a:lnTo>
                  <a:pt x="6199632" y="9144"/>
                </a:lnTo>
                <a:lnTo>
                  <a:pt x="6260592" y="21336"/>
                </a:lnTo>
                <a:lnTo>
                  <a:pt x="6272783" y="30480"/>
                </a:lnTo>
                <a:lnTo>
                  <a:pt x="6284976" y="36576"/>
                </a:lnTo>
                <a:lnTo>
                  <a:pt x="6297168" y="45720"/>
                </a:lnTo>
                <a:lnTo>
                  <a:pt x="6318504" y="67056"/>
                </a:lnTo>
                <a:lnTo>
                  <a:pt x="6336792" y="91440"/>
                </a:lnTo>
                <a:lnTo>
                  <a:pt x="6342887" y="106680"/>
                </a:lnTo>
                <a:lnTo>
                  <a:pt x="6348983" y="118872"/>
                </a:lnTo>
                <a:lnTo>
                  <a:pt x="6355080" y="149352"/>
                </a:lnTo>
                <a:lnTo>
                  <a:pt x="6355080" y="826008"/>
                </a:lnTo>
                <a:lnTo>
                  <a:pt x="6348983" y="856488"/>
                </a:lnTo>
                <a:lnTo>
                  <a:pt x="6342887" y="868680"/>
                </a:lnTo>
                <a:lnTo>
                  <a:pt x="6336792" y="883920"/>
                </a:lnTo>
                <a:lnTo>
                  <a:pt x="6309359" y="920496"/>
                </a:lnTo>
                <a:lnTo>
                  <a:pt x="6284976" y="938784"/>
                </a:lnTo>
                <a:lnTo>
                  <a:pt x="6272783" y="944880"/>
                </a:lnTo>
                <a:lnTo>
                  <a:pt x="6260592" y="954024"/>
                </a:lnTo>
                <a:lnTo>
                  <a:pt x="6245352" y="957072"/>
                </a:lnTo>
                <a:lnTo>
                  <a:pt x="6230111" y="963168"/>
                </a:lnTo>
                <a:lnTo>
                  <a:pt x="6214872" y="963168"/>
                </a:lnTo>
                <a:lnTo>
                  <a:pt x="6199632" y="966216"/>
                </a:lnTo>
                <a:lnTo>
                  <a:pt x="12191" y="966216"/>
                </a:lnTo>
                <a:lnTo>
                  <a:pt x="12191" y="969264"/>
                </a:lnTo>
                <a:lnTo>
                  <a:pt x="6240779" y="969264"/>
                </a:lnTo>
                <a:lnTo>
                  <a:pt x="6278880" y="954024"/>
                </a:lnTo>
                <a:lnTo>
                  <a:pt x="6315456" y="926592"/>
                </a:lnTo>
                <a:lnTo>
                  <a:pt x="6327648" y="914400"/>
                </a:lnTo>
                <a:lnTo>
                  <a:pt x="6336792" y="902208"/>
                </a:lnTo>
                <a:lnTo>
                  <a:pt x="6342887" y="886968"/>
                </a:lnTo>
                <a:lnTo>
                  <a:pt x="6352032" y="871728"/>
                </a:lnTo>
                <a:lnTo>
                  <a:pt x="6358128" y="856488"/>
                </a:lnTo>
                <a:lnTo>
                  <a:pt x="6364224" y="826008"/>
                </a:lnTo>
                <a:lnTo>
                  <a:pt x="6364224" y="149352"/>
                </a:lnTo>
                <a:lnTo>
                  <a:pt x="6361176" y="134112"/>
                </a:lnTo>
                <a:lnTo>
                  <a:pt x="6358128" y="115824"/>
                </a:lnTo>
                <a:lnTo>
                  <a:pt x="6352032" y="100584"/>
                </a:lnTo>
                <a:lnTo>
                  <a:pt x="6342887" y="88392"/>
                </a:lnTo>
                <a:lnTo>
                  <a:pt x="6336792" y="73152"/>
                </a:lnTo>
                <a:lnTo>
                  <a:pt x="6327648" y="60960"/>
                </a:lnTo>
                <a:lnTo>
                  <a:pt x="6315456" y="48768"/>
                </a:lnTo>
                <a:lnTo>
                  <a:pt x="6278880" y="21336"/>
                </a:lnTo>
                <a:lnTo>
                  <a:pt x="6240780" y="6096"/>
                </a:lnTo>
                <a:close/>
              </a:path>
              <a:path w="6364605" h="975360">
                <a:moveTo>
                  <a:pt x="12191" y="6096"/>
                </a:moveTo>
                <a:lnTo>
                  <a:pt x="6095" y="9144"/>
                </a:lnTo>
                <a:lnTo>
                  <a:pt x="12191" y="9144"/>
                </a:lnTo>
                <a:lnTo>
                  <a:pt x="12191" y="6096"/>
                </a:lnTo>
                <a:close/>
              </a:path>
            </a:pathLst>
          </a:custGeom>
          <a:solidFill>
            <a:srgbClr val="A19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54300" y="2639059"/>
            <a:ext cx="4023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720" algn="l"/>
              </a:tabLst>
            </a:pPr>
            <a:r>
              <a:rPr sz="3600" spc="-509" dirty="0">
                <a:solidFill>
                  <a:schemeClr val="bg1"/>
                </a:solidFill>
                <a:latin typeface="Arial"/>
                <a:cs typeface="Arial"/>
              </a:rPr>
              <a:t>Less </a:t>
            </a:r>
            <a:r>
              <a:rPr sz="3600" spc="-36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sz="36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600" spc="-350" dirty="0">
                <a:solidFill>
                  <a:schemeClr val="bg1"/>
                </a:solidFill>
                <a:latin typeface="Arial"/>
                <a:cs typeface="Arial"/>
              </a:rPr>
              <a:t>Consuming</a:t>
            </a:r>
            <a:endParaRPr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92807" y="3797808"/>
            <a:ext cx="518159" cy="1484630"/>
          </a:xfrm>
          <a:custGeom>
            <a:avLst/>
            <a:gdLst/>
            <a:ahLst/>
            <a:cxnLst/>
            <a:rect l="l" t="t" r="r" b="b"/>
            <a:pathLst>
              <a:path w="518160" h="1484629">
                <a:moveTo>
                  <a:pt x="518160" y="3047"/>
                </a:moveTo>
                <a:lnTo>
                  <a:pt x="515112" y="966215"/>
                </a:lnTo>
                <a:lnTo>
                  <a:pt x="0" y="1481327"/>
                </a:lnTo>
                <a:lnTo>
                  <a:pt x="0" y="1484375"/>
                </a:lnTo>
                <a:lnTo>
                  <a:pt x="518160" y="963167"/>
                </a:lnTo>
                <a:lnTo>
                  <a:pt x="518160" y="3047"/>
                </a:lnTo>
                <a:close/>
              </a:path>
              <a:path w="518160" h="1484629">
                <a:moveTo>
                  <a:pt x="518160" y="0"/>
                </a:moveTo>
                <a:lnTo>
                  <a:pt x="515129" y="3047"/>
                </a:lnTo>
                <a:lnTo>
                  <a:pt x="518160" y="3047"/>
                </a:lnTo>
                <a:lnTo>
                  <a:pt x="51816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8552" y="3785615"/>
            <a:ext cx="1049020" cy="1503045"/>
          </a:xfrm>
          <a:custGeom>
            <a:avLst/>
            <a:gdLst/>
            <a:ahLst/>
            <a:cxnLst/>
            <a:rect l="l" t="t" r="r" b="b"/>
            <a:pathLst>
              <a:path w="1049020" h="1503045">
                <a:moveTo>
                  <a:pt x="0" y="15240"/>
                </a:moveTo>
                <a:lnTo>
                  <a:pt x="0" y="978408"/>
                </a:lnTo>
                <a:lnTo>
                  <a:pt x="524255" y="1502664"/>
                </a:lnTo>
                <a:lnTo>
                  <a:pt x="530352" y="1496568"/>
                </a:lnTo>
                <a:lnTo>
                  <a:pt x="524255" y="1496568"/>
                </a:lnTo>
                <a:lnTo>
                  <a:pt x="6095" y="978408"/>
                </a:lnTo>
                <a:lnTo>
                  <a:pt x="3047" y="978408"/>
                </a:lnTo>
                <a:lnTo>
                  <a:pt x="3047" y="18287"/>
                </a:lnTo>
                <a:lnTo>
                  <a:pt x="0" y="15240"/>
                </a:lnTo>
                <a:close/>
              </a:path>
              <a:path w="1049020" h="1503045">
                <a:moveTo>
                  <a:pt x="1048511" y="0"/>
                </a:moveTo>
                <a:lnTo>
                  <a:pt x="1036320" y="12192"/>
                </a:lnTo>
                <a:lnTo>
                  <a:pt x="1045463" y="15240"/>
                </a:lnTo>
                <a:lnTo>
                  <a:pt x="1042406" y="18315"/>
                </a:lnTo>
                <a:lnTo>
                  <a:pt x="1039367" y="978408"/>
                </a:lnTo>
                <a:lnTo>
                  <a:pt x="525784" y="1491991"/>
                </a:lnTo>
                <a:lnTo>
                  <a:pt x="527304" y="1493520"/>
                </a:lnTo>
                <a:lnTo>
                  <a:pt x="524255" y="1493520"/>
                </a:lnTo>
                <a:lnTo>
                  <a:pt x="524255" y="1496568"/>
                </a:lnTo>
                <a:lnTo>
                  <a:pt x="530352" y="1496568"/>
                </a:lnTo>
                <a:lnTo>
                  <a:pt x="533399" y="1493520"/>
                </a:lnTo>
                <a:lnTo>
                  <a:pt x="527304" y="1493520"/>
                </a:lnTo>
                <a:lnTo>
                  <a:pt x="525784" y="1491991"/>
                </a:lnTo>
                <a:lnTo>
                  <a:pt x="534928" y="1491991"/>
                </a:lnTo>
                <a:lnTo>
                  <a:pt x="1048511" y="978408"/>
                </a:lnTo>
                <a:lnTo>
                  <a:pt x="1048511" y="0"/>
                </a:lnTo>
                <a:close/>
              </a:path>
              <a:path w="1049020" h="1503045">
                <a:moveTo>
                  <a:pt x="524256" y="524256"/>
                </a:moveTo>
                <a:lnTo>
                  <a:pt x="521208" y="527304"/>
                </a:lnTo>
                <a:lnTo>
                  <a:pt x="521208" y="530351"/>
                </a:lnTo>
                <a:lnTo>
                  <a:pt x="527304" y="527304"/>
                </a:lnTo>
                <a:lnTo>
                  <a:pt x="524256" y="524256"/>
                </a:lnTo>
                <a:close/>
              </a:path>
              <a:path w="1049020" h="1503045">
                <a:moveTo>
                  <a:pt x="12192" y="12192"/>
                </a:moveTo>
                <a:lnTo>
                  <a:pt x="9143" y="12192"/>
                </a:lnTo>
                <a:lnTo>
                  <a:pt x="9143" y="15240"/>
                </a:lnTo>
                <a:lnTo>
                  <a:pt x="521208" y="527304"/>
                </a:lnTo>
                <a:lnTo>
                  <a:pt x="524256" y="524256"/>
                </a:lnTo>
                <a:lnTo>
                  <a:pt x="12192" y="12192"/>
                </a:lnTo>
                <a:close/>
              </a:path>
              <a:path w="1049020" h="1503045">
                <a:moveTo>
                  <a:pt x="1036319" y="12192"/>
                </a:moveTo>
                <a:lnTo>
                  <a:pt x="524256" y="524256"/>
                </a:lnTo>
                <a:lnTo>
                  <a:pt x="527304" y="527304"/>
                </a:lnTo>
                <a:lnTo>
                  <a:pt x="1036292" y="18315"/>
                </a:lnTo>
                <a:lnTo>
                  <a:pt x="1036319" y="12192"/>
                </a:lnTo>
                <a:close/>
              </a:path>
              <a:path w="1049020" h="1503045">
                <a:moveTo>
                  <a:pt x="1045463" y="15240"/>
                </a:moveTo>
                <a:lnTo>
                  <a:pt x="1042416" y="15240"/>
                </a:lnTo>
                <a:lnTo>
                  <a:pt x="1042406" y="18315"/>
                </a:lnTo>
                <a:lnTo>
                  <a:pt x="1045463" y="15240"/>
                </a:lnTo>
                <a:close/>
              </a:path>
              <a:path w="1049020" h="1503045">
                <a:moveTo>
                  <a:pt x="3047" y="14224"/>
                </a:moveTo>
                <a:lnTo>
                  <a:pt x="0" y="15240"/>
                </a:lnTo>
                <a:lnTo>
                  <a:pt x="3047" y="18287"/>
                </a:lnTo>
                <a:lnTo>
                  <a:pt x="3047" y="14224"/>
                </a:lnTo>
                <a:close/>
              </a:path>
              <a:path w="1049020" h="1503045">
                <a:moveTo>
                  <a:pt x="1036320" y="12192"/>
                </a:moveTo>
                <a:lnTo>
                  <a:pt x="1036320" y="18287"/>
                </a:lnTo>
                <a:lnTo>
                  <a:pt x="1039367" y="15240"/>
                </a:lnTo>
                <a:lnTo>
                  <a:pt x="1045464" y="15240"/>
                </a:lnTo>
                <a:lnTo>
                  <a:pt x="1036320" y="12192"/>
                </a:lnTo>
                <a:close/>
              </a:path>
              <a:path w="1049020" h="1503045">
                <a:moveTo>
                  <a:pt x="0" y="0"/>
                </a:moveTo>
                <a:lnTo>
                  <a:pt x="0" y="15240"/>
                </a:lnTo>
                <a:lnTo>
                  <a:pt x="3047" y="14224"/>
                </a:lnTo>
                <a:lnTo>
                  <a:pt x="3047" y="12192"/>
                </a:lnTo>
                <a:lnTo>
                  <a:pt x="12192" y="12192"/>
                </a:lnTo>
                <a:lnTo>
                  <a:pt x="0" y="0"/>
                </a:lnTo>
                <a:close/>
              </a:path>
              <a:path w="1049020" h="1503045">
                <a:moveTo>
                  <a:pt x="9143" y="12192"/>
                </a:moveTo>
                <a:lnTo>
                  <a:pt x="6857" y="12954"/>
                </a:lnTo>
                <a:lnTo>
                  <a:pt x="9143" y="15240"/>
                </a:lnTo>
                <a:lnTo>
                  <a:pt x="9143" y="12192"/>
                </a:lnTo>
                <a:close/>
              </a:path>
              <a:path w="1049020" h="1503045">
                <a:moveTo>
                  <a:pt x="9143" y="12192"/>
                </a:moveTo>
                <a:lnTo>
                  <a:pt x="6096" y="12192"/>
                </a:lnTo>
                <a:lnTo>
                  <a:pt x="6857" y="12954"/>
                </a:lnTo>
                <a:lnTo>
                  <a:pt x="9143" y="12192"/>
                </a:lnTo>
                <a:close/>
              </a:path>
            </a:pathLst>
          </a:custGeom>
          <a:solidFill>
            <a:srgbClr val="A19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71600" y="3797808"/>
            <a:ext cx="1039494" cy="1484630"/>
          </a:xfrm>
          <a:custGeom>
            <a:avLst/>
            <a:gdLst/>
            <a:ahLst/>
            <a:cxnLst/>
            <a:rect l="l" t="t" r="r" b="b"/>
            <a:pathLst>
              <a:path w="1039494" h="1484629">
                <a:moveTo>
                  <a:pt x="0" y="0"/>
                </a:moveTo>
                <a:lnTo>
                  <a:pt x="0" y="963167"/>
                </a:lnTo>
                <a:lnTo>
                  <a:pt x="521207" y="1484375"/>
                </a:lnTo>
                <a:lnTo>
                  <a:pt x="1039368" y="963167"/>
                </a:lnTo>
                <a:lnTo>
                  <a:pt x="1039368" y="521207"/>
                </a:lnTo>
                <a:lnTo>
                  <a:pt x="521207" y="521207"/>
                </a:lnTo>
                <a:lnTo>
                  <a:pt x="0" y="0"/>
                </a:lnTo>
                <a:close/>
              </a:path>
              <a:path w="1039494" h="1484629">
                <a:moveTo>
                  <a:pt x="1039368" y="0"/>
                </a:moveTo>
                <a:lnTo>
                  <a:pt x="521207" y="521207"/>
                </a:lnTo>
                <a:lnTo>
                  <a:pt x="1039368" y="521207"/>
                </a:lnTo>
                <a:lnTo>
                  <a:pt x="1039368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8552" y="3785615"/>
            <a:ext cx="1049020" cy="1503045"/>
          </a:xfrm>
          <a:custGeom>
            <a:avLst/>
            <a:gdLst/>
            <a:ahLst/>
            <a:cxnLst/>
            <a:rect l="l" t="t" r="r" b="b"/>
            <a:pathLst>
              <a:path w="1049020" h="1503045">
                <a:moveTo>
                  <a:pt x="0" y="15239"/>
                </a:moveTo>
                <a:lnTo>
                  <a:pt x="0" y="978408"/>
                </a:lnTo>
                <a:lnTo>
                  <a:pt x="524255" y="1502664"/>
                </a:lnTo>
                <a:lnTo>
                  <a:pt x="533399" y="1493520"/>
                </a:lnTo>
                <a:lnTo>
                  <a:pt x="521208" y="1493520"/>
                </a:lnTo>
                <a:lnTo>
                  <a:pt x="524255" y="1490454"/>
                </a:lnTo>
                <a:lnTo>
                  <a:pt x="12174" y="975360"/>
                </a:lnTo>
                <a:lnTo>
                  <a:pt x="9143" y="975360"/>
                </a:lnTo>
                <a:lnTo>
                  <a:pt x="9143" y="24384"/>
                </a:lnTo>
                <a:lnTo>
                  <a:pt x="0" y="15239"/>
                </a:lnTo>
                <a:close/>
              </a:path>
              <a:path w="1049020" h="1503045">
                <a:moveTo>
                  <a:pt x="524256" y="1490454"/>
                </a:moveTo>
                <a:lnTo>
                  <a:pt x="521208" y="1493520"/>
                </a:lnTo>
                <a:lnTo>
                  <a:pt x="527304" y="1493520"/>
                </a:lnTo>
                <a:lnTo>
                  <a:pt x="524256" y="1490454"/>
                </a:lnTo>
                <a:close/>
              </a:path>
              <a:path w="1049020" h="1503045">
                <a:moveTo>
                  <a:pt x="1048511" y="972312"/>
                </a:moveTo>
                <a:lnTo>
                  <a:pt x="1039367" y="972312"/>
                </a:lnTo>
                <a:lnTo>
                  <a:pt x="524256" y="1490454"/>
                </a:lnTo>
                <a:lnTo>
                  <a:pt x="527304" y="1493520"/>
                </a:lnTo>
                <a:lnTo>
                  <a:pt x="533399" y="1493520"/>
                </a:lnTo>
                <a:lnTo>
                  <a:pt x="1048511" y="978408"/>
                </a:lnTo>
                <a:lnTo>
                  <a:pt x="1048511" y="972312"/>
                </a:lnTo>
                <a:close/>
              </a:path>
              <a:path w="1049020" h="1503045">
                <a:moveTo>
                  <a:pt x="9143" y="972312"/>
                </a:moveTo>
                <a:lnTo>
                  <a:pt x="9143" y="975360"/>
                </a:lnTo>
                <a:lnTo>
                  <a:pt x="12174" y="975360"/>
                </a:lnTo>
                <a:lnTo>
                  <a:pt x="9143" y="972312"/>
                </a:lnTo>
                <a:close/>
              </a:path>
              <a:path w="1049020" h="1503045">
                <a:moveTo>
                  <a:pt x="1048511" y="0"/>
                </a:moveTo>
                <a:lnTo>
                  <a:pt x="1036320" y="12192"/>
                </a:lnTo>
                <a:lnTo>
                  <a:pt x="1045464" y="15239"/>
                </a:lnTo>
                <a:lnTo>
                  <a:pt x="1036373" y="24384"/>
                </a:lnTo>
                <a:lnTo>
                  <a:pt x="1036320" y="975360"/>
                </a:lnTo>
                <a:lnTo>
                  <a:pt x="1039367" y="972312"/>
                </a:lnTo>
                <a:lnTo>
                  <a:pt x="1048511" y="972312"/>
                </a:lnTo>
                <a:lnTo>
                  <a:pt x="1048511" y="0"/>
                </a:lnTo>
                <a:close/>
              </a:path>
              <a:path w="1049020" h="1503045">
                <a:moveTo>
                  <a:pt x="12192" y="12192"/>
                </a:moveTo>
                <a:lnTo>
                  <a:pt x="9143" y="12192"/>
                </a:lnTo>
                <a:lnTo>
                  <a:pt x="9197" y="24437"/>
                </a:lnTo>
                <a:lnTo>
                  <a:pt x="524255" y="539496"/>
                </a:lnTo>
                <a:lnTo>
                  <a:pt x="536377" y="527304"/>
                </a:lnTo>
                <a:lnTo>
                  <a:pt x="521208" y="527304"/>
                </a:lnTo>
                <a:lnTo>
                  <a:pt x="524255" y="524256"/>
                </a:lnTo>
                <a:lnTo>
                  <a:pt x="12192" y="12192"/>
                </a:lnTo>
                <a:close/>
              </a:path>
              <a:path w="1049020" h="1503045">
                <a:moveTo>
                  <a:pt x="524256" y="524256"/>
                </a:moveTo>
                <a:lnTo>
                  <a:pt x="521208" y="527304"/>
                </a:lnTo>
                <a:lnTo>
                  <a:pt x="527304" y="527304"/>
                </a:lnTo>
                <a:lnTo>
                  <a:pt x="524256" y="524256"/>
                </a:lnTo>
                <a:close/>
              </a:path>
              <a:path w="1049020" h="1503045">
                <a:moveTo>
                  <a:pt x="1036320" y="12192"/>
                </a:moveTo>
                <a:lnTo>
                  <a:pt x="524256" y="524256"/>
                </a:lnTo>
                <a:lnTo>
                  <a:pt x="527304" y="527304"/>
                </a:lnTo>
                <a:lnTo>
                  <a:pt x="536377" y="527304"/>
                </a:lnTo>
                <a:lnTo>
                  <a:pt x="1036320" y="24437"/>
                </a:lnTo>
                <a:lnTo>
                  <a:pt x="1036320" y="12192"/>
                </a:lnTo>
                <a:close/>
              </a:path>
              <a:path w="1049020" h="1503045">
                <a:moveTo>
                  <a:pt x="1036320" y="12192"/>
                </a:moveTo>
                <a:lnTo>
                  <a:pt x="1036320" y="24437"/>
                </a:lnTo>
                <a:lnTo>
                  <a:pt x="1045464" y="15239"/>
                </a:lnTo>
                <a:lnTo>
                  <a:pt x="1036320" y="12192"/>
                </a:lnTo>
                <a:close/>
              </a:path>
              <a:path w="1049020" h="1503045">
                <a:moveTo>
                  <a:pt x="9143" y="12192"/>
                </a:moveTo>
                <a:lnTo>
                  <a:pt x="0" y="15239"/>
                </a:lnTo>
                <a:lnTo>
                  <a:pt x="9143" y="24384"/>
                </a:lnTo>
                <a:lnTo>
                  <a:pt x="9143" y="12192"/>
                </a:lnTo>
                <a:close/>
              </a:path>
              <a:path w="1049020" h="1503045">
                <a:moveTo>
                  <a:pt x="0" y="0"/>
                </a:moveTo>
                <a:lnTo>
                  <a:pt x="0" y="15239"/>
                </a:lnTo>
                <a:lnTo>
                  <a:pt x="9143" y="12192"/>
                </a:lnTo>
                <a:lnTo>
                  <a:pt x="12192" y="12192"/>
                </a:lnTo>
                <a:lnTo>
                  <a:pt x="0" y="0"/>
                </a:lnTo>
                <a:close/>
              </a:path>
            </a:pathLst>
          </a:custGeom>
          <a:solidFill>
            <a:srgbClr val="A19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52092" y="4187444"/>
            <a:ext cx="278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10967" y="3797808"/>
            <a:ext cx="6352032" cy="963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04872" y="3794759"/>
            <a:ext cx="6364605" cy="972819"/>
          </a:xfrm>
          <a:custGeom>
            <a:avLst/>
            <a:gdLst/>
            <a:ahLst/>
            <a:cxnLst/>
            <a:rect l="l" t="t" r="r" b="b"/>
            <a:pathLst>
              <a:path w="6364605" h="972820">
                <a:moveTo>
                  <a:pt x="6214872" y="0"/>
                </a:moveTo>
                <a:lnTo>
                  <a:pt x="0" y="0"/>
                </a:lnTo>
                <a:lnTo>
                  <a:pt x="0" y="969263"/>
                </a:lnTo>
                <a:lnTo>
                  <a:pt x="3047" y="972312"/>
                </a:lnTo>
                <a:lnTo>
                  <a:pt x="6214872" y="972312"/>
                </a:lnTo>
                <a:lnTo>
                  <a:pt x="6233159" y="969263"/>
                </a:lnTo>
                <a:lnTo>
                  <a:pt x="12191" y="969263"/>
                </a:lnTo>
                <a:lnTo>
                  <a:pt x="6095" y="963167"/>
                </a:lnTo>
                <a:lnTo>
                  <a:pt x="12191" y="963167"/>
                </a:lnTo>
                <a:lnTo>
                  <a:pt x="12191" y="9143"/>
                </a:lnTo>
                <a:lnTo>
                  <a:pt x="6095" y="9143"/>
                </a:lnTo>
                <a:lnTo>
                  <a:pt x="12191" y="3048"/>
                </a:lnTo>
                <a:lnTo>
                  <a:pt x="6233159" y="3048"/>
                </a:lnTo>
                <a:lnTo>
                  <a:pt x="6214872" y="0"/>
                </a:lnTo>
                <a:close/>
              </a:path>
              <a:path w="6364605" h="972820">
                <a:moveTo>
                  <a:pt x="12191" y="963167"/>
                </a:moveTo>
                <a:lnTo>
                  <a:pt x="6095" y="963167"/>
                </a:lnTo>
                <a:lnTo>
                  <a:pt x="12191" y="969263"/>
                </a:lnTo>
                <a:lnTo>
                  <a:pt x="12191" y="963167"/>
                </a:lnTo>
                <a:close/>
              </a:path>
              <a:path w="6364605" h="972820">
                <a:moveTo>
                  <a:pt x="6233159" y="3048"/>
                </a:moveTo>
                <a:lnTo>
                  <a:pt x="12191" y="3048"/>
                </a:lnTo>
                <a:lnTo>
                  <a:pt x="12191" y="9143"/>
                </a:lnTo>
                <a:lnTo>
                  <a:pt x="6214872" y="9143"/>
                </a:lnTo>
                <a:lnTo>
                  <a:pt x="6245352" y="15239"/>
                </a:lnTo>
                <a:lnTo>
                  <a:pt x="6260592" y="21336"/>
                </a:lnTo>
                <a:lnTo>
                  <a:pt x="6272783" y="27431"/>
                </a:lnTo>
                <a:lnTo>
                  <a:pt x="6309359" y="54863"/>
                </a:lnTo>
                <a:lnTo>
                  <a:pt x="6318504" y="67055"/>
                </a:lnTo>
                <a:lnTo>
                  <a:pt x="6327648" y="76200"/>
                </a:lnTo>
                <a:lnTo>
                  <a:pt x="6336792" y="91439"/>
                </a:lnTo>
                <a:lnTo>
                  <a:pt x="6342887" y="103631"/>
                </a:lnTo>
                <a:lnTo>
                  <a:pt x="6348983" y="118872"/>
                </a:lnTo>
                <a:lnTo>
                  <a:pt x="6355080" y="149351"/>
                </a:lnTo>
                <a:lnTo>
                  <a:pt x="6355080" y="822959"/>
                </a:lnTo>
                <a:lnTo>
                  <a:pt x="6342887" y="868679"/>
                </a:lnTo>
                <a:lnTo>
                  <a:pt x="6309359" y="917447"/>
                </a:lnTo>
                <a:lnTo>
                  <a:pt x="6272783" y="944879"/>
                </a:lnTo>
                <a:lnTo>
                  <a:pt x="6214872" y="963167"/>
                </a:lnTo>
                <a:lnTo>
                  <a:pt x="12191" y="963167"/>
                </a:lnTo>
                <a:lnTo>
                  <a:pt x="12191" y="969263"/>
                </a:lnTo>
                <a:lnTo>
                  <a:pt x="6233159" y="969263"/>
                </a:lnTo>
                <a:lnTo>
                  <a:pt x="6248400" y="966215"/>
                </a:lnTo>
                <a:lnTo>
                  <a:pt x="6263639" y="960119"/>
                </a:lnTo>
                <a:lnTo>
                  <a:pt x="6278880" y="950976"/>
                </a:lnTo>
                <a:lnTo>
                  <a:pt x="6291072" y="944879"/>
                </a:lnTo>
                <a:lnTo>
                  <a:pt x="6303263" y="935735"/>
                </a:lnTo>
                <a:lnTo>
                  <a:pt x="6327648" y="911351"/>
                </a:lnTo>
                <a:lnTo>
                  <a:pt x="6336792" y="899159"/>
                </a:lnTo>
                <a:lnTo>
                  <a:pt x="6342887" y="886967"/>
                </a:lnTo>
                <a:lnTo>
                  <a:pt x="6352032" y="871727"/>
                </a:lnTo>
                <a:lnTo>
                  <a:pt x="6358128" y="856488"/>
                </a:lnTo>
                <a:lnTo>
                  <a:pt x="6361176" y="841247"/>
                </a:lnTo>
                <a:lnTo>
                  <a:pt x="6364224" y="822959"/>
                </a:lnTo>
                <a:lnTo>
                  <a:pt x="6364224" y="146303"/>
                </a:lnTo>
                <a:lnTo>
                  <a:pt x="6358128" y="115824"/>
                </a:lnTo>
                <a:lnTo>
                  <a:pt x="6352032" y="100584"/>
                </a:lnTo>
                <a:lnTo>
                  <a:pt x="6342887" y="85343"/>
                </a:lnTo>
                <a:lnTo>
                  <a:pt x="6336792" y="73151"/>
                </a:lnTo>
                <a:lnTo>
                  <a:pt x="6327648" y="57912"/>
                </a:lnTo>
                <a:lnTo>
                  <a:pt x="6315456" y="48767"/>
                </a:lnTo>
                <a:lnTo>
                  <a:pt x="6303263" y="36575"/>
                </a:lnTo>
                <a:lnTo>
                  <a:pt x="6278880" y="18287"/>
                </a:lnTo>
                <a:lnTo>
                  <a:pt x="6248400" y="6095"/>
                </a:lnTo>
                <a:lnTo>
                  <a:pt x="6233159" y="3048"/>
                </a:lnTo>
                <a:close/>
              </a:path>
              <a:path w="6364605" h="972820">
                <a:moveTo>
                  <a:pt x="12191" y="3048"/>
                </a:moveTo>
                <a:lnTo>
                  <a:pt x="6095" y="9143"/>
                </a:lnTo>
                <a:lnTo>
                  <a:pt x="12191" y="9143"/>
                </a:lnTo>
                <a:lnTo>
                  <a:pt x="12191" y="3048"/>
                </a:lnTo>
                <a:close/>
              </a:path>
            </a:pathLst>
          </a:custGeom>
          <a:solidFill>
            <a:srgbClr val="A19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54300" y="3925315"/>
            <a:ext cx="3569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720" algn="l"/>
              </a:tabLst>
            </a:pPr>
            <a:r>
              <a:rPr sz="3600" spc="-70" dirty="0">
                <a:solidFill>
                  <a:schemeClr val="bg1"/>
                </a:solidFill>
                <a:latin typeface="Arial"/>
                <a:cs typeface="Arial"/>
              </a:rPr>
              <a:t>Greater</a:t>
            </a:r>
            <a:r>
              <a:rPr sz="360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3600" spc="-235" dirty="0">
                <a:solidFill>
                  <a:schemeClr val="bg1"/>
                </a:solidFill>
                <a:latin typeface="Arial"/>
                <a:cs typeface="Arial"/>
              </a:rPr>
              <a:t>Accuracy</a:t>
            </a:r>
            <a:endParaRPr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200" y="5867400"/>
            <a:ext cx="9144000" cy="8382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154305" rIns="0" bIns="0" rtlCol="0">
            <a:spAutoFit/>
          </a:bodyPr>
          <a:lstStyle/>
          <a:p>
            <a:pPr marL="2569210">
              <a:lnSpc>
                <a:spcPct val="100000"/>
              </a:lnSpc>
              <a:spcBef>
                <a:spcPts val="1215"/>
              </a:spcBef>
            </a:pPr>
            <a:r>
              <a:rPr sz="3200" spc="-185" dirty="0">
                <a:solidFill>
                  <a:srgbClr val="FFFFFF"/>
                </a:solidFill>
                <a:latin typeface="Arial"/>
                <a:cs typeface="Arial"/>
              </a:rPr>
              <a:t>Advantages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spc="-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95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C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067561" y="923036"/>
            <a:ext cx="7923276" cy="21659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90185">
              <a:lnSpc>
                <a:spcPct val="100000"/>
              </a:lnSpc>
              <a:spcBef>
                <a:spcPts val="90"/>
              </a:spcBef>
            </a:pPr>
            <a:r>
              <a:rPr spc="-225" dirty="0"/>
              <a:t>Section </a:t>
            </a:r>
            <a:r>
              <a:rPr spc="245" dirty="0"/>
              <a:t>#</a:t>
            </a:r>
            <a:r>
              <a:rPr spc="-484" dirty="0"/>
              <a:t> </a:t>
            </a:r>
            <a:r>
              <a:rPr lang="en-US" sz="14000" spc="-780" dirty="0"/>
              <a:t>2</a:t>
            </a:r>
            <a:endParaRPr sz="14000" dirty="0"/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4425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Methods </a:t>
            </a:r>
            <a:r>
              <a:rPr spc="-280" dirty="0"/>
              <a:t>of</a:t>
            </a:r>
            <a:r>
              <a:rPr spc="215" dirty="0"/>
              <a:t> </a:t>
            </a:r>
            <a:r>
              <a:rPr spc="-204" dirty="0"/>
              <a:t>Sampling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267200"/>
            <a:ext cx="9144000" cy="3048000"/>
          </a:xfrm>
          <a:custGeom>
            <a:avLst/>
            <a:gdLst/>
            <a:ahLst/>
            <a:cxnLst/>
            <a:rect l="l" t="t" r="r" b="b"/>
            <a:pathLst>
              <a:path w="9144000" h="3048000">
                <a:moveTo>
                  <a:pt x="0" y="0"/>
                </a:moveTo>
                <a:lnTo>
                  <a:pt x="9144000" y="0"/>
                </a:lnTo>
                <a:lnTo>
                  <a:pt x="9144000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solidFill>
            <a:srgbClr val="CC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0251" y="5327395"/>
            <a:ext cx="55079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20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r>
              <a:rPr sz="5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spc="-360" dirty="0">
                <a:solidFill>
                  <a:srgbClr val="FFFFFF"/>
                </a:solidFill>
                <a:latin typeface="Arial"/>
                <a:cs typeface="Arial"/>
              </a:rPr>
              <a:t>Procedure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606" y="1077300"/>
            <a:ext cx="8934249" cy="2715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84987341"/>
              </p:ext>
            </p:extLst>
          </p:nvPr>
        </p:nvGraphicFramePr>
        <p:xfrm>
          <a:off x="1676400" y="1651000"/>
          <a:ext cx="67056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9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914400"/>
            <a:ext cx="2286000" cy="914400"/>
          </a:xfrm>
          <a:prstGeom prst="rect">
            <a:avLst/>
          </a:prstGeom>
          <a:solidFill>
            <a:srgbClr val="CC0066"/>
          </a:solidFill>
        </p:spPr>
        <p:txBody>
          <a:bodyPr vert="horz" wrap="square" lIns="0" tIns="223520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1760"/>
              </a:spcBef>
            </a:pP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5600" y="914400"/>
            <a:ext cx="6705600" cy="9144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2235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60"/>
              </a:spcBef>
            </a:pPr>
            <a:r>
              <a:rPr spc="-65" dirty="0">
                <a:solidFill>
                  <a:srgbClr val="FFFFFF"/>
                </a:solidFill>
                <a:latin typeface="Arial"/>
                <a:cs typeface="Arial"/>
              </a:rPr>
              <a:t>Probability</a:t>
            </a:r>
            <a:r>
              <a:rPr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60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647700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0"/>
                </a:moveTo>
                <a:lnTo>
                  <a:pt x="9144000" y="0"/>
                </a:lnTo>
                <a:lnTo>
                  <a:pt x="9144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5539" y="2407412"/>
            <a:ext cx="3856990" cy="35261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1287145" indent="-344805">
              <a:lnSpc>
                <a:spcPct val="100000"/>
              </a:lnSpc>
              <a:spcBef>
                <a:spcPts val="105"/>
              </a:spcBef>
            </a:pPr>
            <a:r>
              <a:rPr sz="2800" spc="-90" dirty="0">
                <a:solidFill>
                  <a:srgbClr val="CC0066"/>
                </a:solidFill>
                <a:latin typeface="Arial"/>
                <a:cs typeface="Arial"/>
              </a:rPr>
              <a:t>1. </a:t>
            </a:r>
            <a:r>
              <a:rPr sz="2800" spc="-180" dirty="0">
                <a:solidFill>
                  <a:srgbClr val="CC0066"/>
                </a:solidFill>
                <a:latin typeface="Arial"/>
                <a:cs typeface="Arial"/>
              </a:rPr>
              <a:t>Simple </a:t>
            </a:r>
            <a:r>
              <a:rPr sz="2800" spc="-285" dirty="0">
                <a:solidFill>
                  <a:srgbClr val="CC0066"/>
                </a:solidFill>
                <a:latin typeface="Arial"/>
                <a:cs typeface="Arial"/>
              </a:rPr>
              <a:t>Random  </a:t>
            </a:r>
            <a:r>
              <a:rPr sz="2800" spc="-160" dirty="0">
                <a:solidFill>
                  <a:srgbClr val="CC0066"/>
                </a:solidFill>
                <a:latin typeface="Arial"/>
                <a:cs typeface="Arial"/>
              </a:rPr>
              <a:t>Sampling</a:t>
            </a:r>
            <a:endParaRPr sz="2800">
              <a:latin typeface="Arial"/>
              <a:cs typeface="Arial"/>
            </a:endParaRPr>
          </a:p>
          <a:p>
            <a:pPr marL="356870" marR="5080">
              <a:lnSpc>
                <a:spcPct val="100000"/>
              </a:lnSpc>
              <a:spcBef>
                <a:spcPts val="675"/>
              </a:spcBef>
            </a:pPr>
            <a:r>
              <a:rPr sz="2800" spc="-180" dirty="0">
                <a:latin typeface="Arial"/>
                <a:cs typeface="Arial"/>
              </a:rPr>
              <a:t>Simple </a:t>
            </a:r>
            <a:r>
              <a:rPr sz="2800" spc="-165" dirty="0">
                <a:latin typeface="Arial"/>
                <a:cs typeface="Arial"/>
              </a:rPr>
              <a:t>random </a:t>
            </a:r>
            <a:r>
              <a:rPr sz="2800" spc="-160" dirty="0">
                <a:latin typeface="Arial"/>
                <a:cs typeface="Arial"/>
              </a:rPr>
              <a:t>sampling  </a:t>
            </a:r>
            <a:r>
              <a:rPr sz="2800" spc="-270" dirty="0">
                <a:latin typeface="Arial"/>
                <a:cs typeface="Arial"/>
              </a:rPr>
              <a:t>assures </a:t>
            </a:r>
            <a:r>
              <a:rPr sz="2800" spc="-95" dirty="0">
                <a:latin typeface="Arial"/>
                <a:cs typeface="Arial"/>
              </a:rPr>
              <a:t>that </a:t>
            </a:r>
            <a:r>
              <a:rPr sz="2800" spc="-170" dirty="0">
                <a:latin typeface="Arial"/>
                <a:cs typeface="Arial"/>
              </a:rPr>
              <a:t>each  </a:t>
            </a:r>
            <a:r>
              <a:rPr sz="2800" spc="-180" dirty="0">
                <a:latin typeface="Arial"/>
                <a:cs typeface="Arial"/>
              </a:rPr>
              <a:t>element </a:t>
            </a:r>
            <a:r>
              <a:rPr sz="2800" spc="-165" dirty="0">
                <a:latin typeface="Arial"/>
                <a:cs typeface="Arial"/>
              </a:rPr>
              <a:t>in </a:t>
            </a:r>
            <a:r>
              <a:rPr sz="2800" spc="-170" dirty="0">
                <a:latin typeface="Arial"/>
                <a:cs typeface="Arial"/>
              </a:rPr>
              <a:t>the  </a:t>
            </a:r>
            <a:r>
              <a:rPr sz="2800" spc="-100" dirty="0">
                <a:latin typeface="Arial"/>
                <a:cs typeface="Arial"/>
              </a:rPr>
              <a:t>population </a:t>
            </a:r>
            <a:r>
              <a:rPr sz="2800" spc="-270" dirty="0">
                <a:latin typeface="Arial"/>
                <a:cs typeface="Arial"/>
              </a:rPr>
              <a:t>has </a:t>
            </a:r>
            <a:r>
              <a:rPr sz="2800" spc="-170" dirty="0">
                <a:latin typeface="Arial"/>
                <a:cs typeface="Arial"/>
              </a:rPr>
              <a:t>an </a:t>
            </a:r>
            <a:r>
              <a:rPr sz="2800" spc="-105" dirty="0">
                <a:latin typeface="Arial"/>
                <a:cs typeface="Arial"/>
              </a:rPr>
              <a:t>equal  </a:t>
            </a:r>
            <a:r>
              <a:rPr sz="2800" spc="-225" dirty="0">
                <a:latin typeface="Arial"/>
                <a:cs typeface="Arial"/>
              </a:rPr>
              <a:t>chance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100" dirty="0">
                <a:latin typeface="Arial"/>
                <a:cs typeface="Arial"/>
              </a:rPr>
              <a:t>being  </a:t>
            </a:r>
            <a:r>
              <a:rPr sz="2800" spc="-160" dirty="0">
                <a:latin typeface="Arial"/>
                <a:cs typeface="Arial"/>
              </a:rPr>
              <a:t>selected </a:t>
            </a:r>
            <a:r>
              <a:rPr sz="2800" spc="-165" dirty="0">
                <a:latin typeface="Arial"/>
                <a:cs typeface="Arial"/>
              </a:rPr>
              <a:t>in </a:t>
            </a:r>
            <a:r>
              <a:rPr sz="2800" spc="-170" dirty="0">
                <a:latin typeface="Arial"/>
                <a:cs typeface="Arial"/>
              </a:rPr>
              <a:t>the</a:t>
            </a:r>
            <a:r>
              <a:rPr sz="2800" spc="220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sample.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91200" y="2362200"/>
            <a:ext cx="2968752" cy="3316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2821940"/>
            <a:ext cx="7999730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sz="2400" spc="-85" dirty="0">
                <a:latin typeface="Arial"/>
                <a:cs typeface="Arial"/>
              </a:rPr>
              <a:t>It </a:t>
            </a:r>
            <a:r>
              <a:rPr sz="2400" spc="-175" dirty="0">
                <a:latin typeface="Arial"/>
                <a:cs typeface="Arial"/>
              </a:rPr>
              <a:t>involves </a:t>
            </a:r>
            <a:r>
              <a:rPr sz="2400" spc="-110" dirty="0">
                <a:latin typeface="Arial"/>
                <a:cs typeface="Arial"/>
              </a:rPr>
              <a:t>listing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all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95" dirty="0">
                <a:latin typeface="Arial"/>
                <a:cs typeface="Arial"/>
              </a:rPr>
              <a:t>elements </a:t>
            </a:r>
            <a:r>
              <a:rPr sz="2400" spc="-150" dirty="0">
                <a:latin typeface="Arial"/>
                <a:cs typeface="Arial"/>
              </a:rPr>
              <a:t>in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population </a:t>
            </a:r>
            <a:r>
              <a:rPr sz="2400" spc="-105" dirty="0">
                <a:latin typeface="Arial"/>
                <a:cs typeface="Arial"/>
              </a:rPr>
              <a:t>and  </a:t>
            </a:r>
            <a:r>
              <a:rPr sz="2400" spc="-160" dirty="0">
                <a:latin typeface="Arial"/>
                <a:cs typeface="Arial"/>
              </a:rPr>
              <a:t>assigning </a:t>
            </a:r>
            <a:r>
              <a:rPr sz="2400" spc="-210" dirty="0">
                <a:latin typeface="Arial"/>
                <a:cs typeface="Arial"/>
              </a:rPr>
              <a:t>them </a:t>
            </a:r>
            <a:r>
              <a:rPr sz="2400" spc="-200" dirty="0">
                <a:latin typeface="Arial"/>
                <a:cs typeface="Arial"/>
              </a:rPr>
              <a:t>consecutive </a:t>
            </a:r>
            <a:r>
              <a:rPr sz="2400" spc="-220" dirty="0">
                <a:latin typeface="Arial"/>
                <a:cs typeface="Arial"/>
              </a:rPr>
              <a:t>numbers </a:t>
            </a:r>
            <a:r>
              <a:rPr sz="2400" spc="-120" dirty="0">
                <a:latin typeface="Arial"/>
                <a:cs typeface="Arial"/>
              </a:rPr>
              <a:t>from </a:t>
            </a:r>
            <a:r>
              <a:rPr sz="2400" spc="-15" dirty="0">
                <a:latin typeface="Arial"/>
                <a:cs typeface="Arial"/>
              </a:rPr>
              <a:t>1</a:t>
            </a:r>
            <a:r>
              <a:rPr sz="2400" spc="6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135" dirty="0">
                <a:latin typeface="Arial"/>
                <a:cs typeface="Arial"/>
              </a:rPr>
              <a:t>N. </a:t>
            </a:r>
            <a:r>
              <a:rPr sz="2400" spc="-125" dirty="0">
                <a:latin typeface="Arial"/>
                <a:cs typeface="Arial"/>
              </a:rPr>
              <a:t>(i.e. </a:t>
            </a:r>
            <a:r>
              <a:rPr sz="2400" spc="-125" dirty="0">
                <a:solidFill>
                  <a:srgbClr val="D60093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D60093"/>
                </a:solidFill>
                <a:latin typeface="Arial"/>
                <a:cs typeface="Arial"/>
              </a:rPr>
              <a:t>Preparing </a:t>
            </a:r>
            <a:r>
              <a:rPr sz="2400" spc="-145" dirty="0">
                <a:solidFill>
                  <a:srgbClr val="D60093"/>
                </a:solidFill>
                <a:latin typeface="Arial"/>
                <a:cs typeface="Arial"/>
              </a:rPr>
              <a:t>the sampling</a:t>
            </a:r>
            <a:r>
              <a:rPr sz="2400" spc="225" dirty="0">
                <a:solidFill>
                  <a:srgbClr val="D60093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D60093"/>
                </a:solidFill>
                <a:latin typeface="Arial"/>
                <a:cs typeface="Arial"/>
              </a:rPr>
              <a:t>frame</a:t>
            </a:r>
            <a:r>
              <a:rPr sz="2400" spc="-1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35" dirty="0">
                <a:latin typeface="Arial"/>
                <a:cs typeface="Arial"/>
              </a:rPr>
              <a:t>Deciding </a:t>
            </a:r>
            <a:r>
              <a:rPr sz="2400" spc="-180" dirty="0">
                <a:latin typeface="Arial"/>
                <a:cs typeface="Arial"/>
              </a:rPr>
              <a:t>upon 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65" dirty="0">
                <a:latin typeface="Arial"/>
                <a:cs typeface="Arial"/>
              </a:rPr>
              <a:t>sample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size.</a:t>
            </a:r>
            <a:endParaRPr sz="2400">
              <a:latin typeface="Arial"/>
              <a:cs typeface="Arial"/>
            </a:endParaRPr>
          </a:p>
          <a:p>
            <a:pPr marL="469900" marR="5715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265" algn="l"/>
                <a:tab pos="469900" algn="l"/>
                <a:tab pos="1271270" algn="l"/>
                <a:tab pos="1865630" algn="l"/>
                <a:tab pos="2905125" algn="l"/>
                <a:tab pos="3313429" algn="l"/>
                <a:tab pos="4385945" algn="l"/>
                <a:tab pos="5556885" algn="l"/>
                <a:tab pos="6898005" algn="l"/>
                <a:tab pos="7616825" algn="l"/>
              </a:tabLst>
            </a:pPr>
            <a:r>
              <a:rPr sz="2400" spc="-200" dirty="0">
                <a:latin typeface="Arial"/>
                <a:cs typeface="Arial"/>
              </a:rPr>
              <a:t>Using	</a:t>
            </a:r>
            <a:r>
              <a:rPr sz="2400" spc="-150" dirty="0">
                <a:latin typeface="Arial"/>
                <a:cs typeface="Arial"/>
              </a:rPr>
              <a:t>a</a:t>
            </a:r>
            <a:r>
              <a:rPr sz="2400" spc="-22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y	</a:t>
            </a:r>
            <a:r>
              <a:rPr sz="2400" spc="-229" dirty="0">
                <a:latin typeface="Arial"/>
                <a:cs typeface="Arial"/>
              </a:rPr>
              <a:t>me</a:t>
            </a:r>
            <a:r>
              <a:rPr sz="2400" spc="-114" dirty="0">
                <a:latin typeface="Arial"/>
                <a:cs typeface="Arial"/>
              </a:rPr>
              <a:t>t</a:t>
            </a:r>
            <a:r>
              <a:rPr sz="2400" spc="-145" dirty="0">
                <a:latin typeface="Arial"/>
                <a:cs typeface="Arial"/>
              </a:rPr>
              <a:t>hod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170" dirty="0">
                <a:latin typeface="Arial"/>
                <a:cs typeface="Arial"/>
              </a:rPr>
              <a:t>andom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90" dirty="0">
                <a:latin typeface="Arial"/>
                <a:cs typeface="Arial"/>
              </a:rPr>
              <a:t>sele</a:t>
            </a:r>
            <a:r>
              <a:rPr sz="2400" spc="-225" dirty="0">
                <a:latin typeface="Arial"/>
                <a:cs typeface="Arial"/>
              </a:rPr>
              <a:t>c</a:t>
            </a:r>
            <a:r>
              <a:rPr sz="2400" spc="-114" dirty="0">
                <a:latin typeface="Arial"/>
                <a:cs typeface="Arial"/>
              </a:rPr>
              <a:t>tion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65" dirty="0">
                <a:latin typeface="Arial"/>
                <a:cs typeface="Arial"/>
              </a:rPr>
              <a:t>(dis</a:t>
            </a:r>
            <a:r>
              <a:rPr sz="2400" spc="-225" dirty="0">
                <a:latin typeface="Arial"/>
                <a:cs typeface="Arial"/>
              </a:rPr>
              <a:t>c</a:t>
            </a:r>
            <a:r>
              <a:rPr sz="2400" spc="-300" dirty="0">
                <a:latin typeface="Arial"/>
                <a:cs typeface="Arial"/>
              </a:rPr>
              <a:t>uss</a:t>
            </a:r>
            <a:r>
              <a:rPr sz="2400" spc="-315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0" dirty="0">
                <a:latin typeface="Arial"/>
                <a:cs typeface="Arial"/>
              </a:rPr>
              <a:t>late</a:t>
            </a:r>
            <a:r>
              <a:rPr sz="2400" spc="-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60" dirty="0">
                <a:latin typeface="Arial"/>
                <a:cs typeface="Arial"/>
              </a:rPr>
              <a:t>on)  </a:t>
            </a:r>
            <a:r>
              <a:rPr sz="2400" spc="-195" dirty="0">
                <a:latin typeface="Arial"/>
                <a:cs typeface="Arial"/>
              </a:rPr>
              <a:t>samples </a:t>
            </a:r>
            <a:r>
              <a:rPr sz="2400" spc="-50" dirty="0">
                <a:latin typeface="Arial"/>
                <a:cs typeface="Arial"/>
              </a:rPr>
              <a:t>are </a:t>
            </a:r>
            <a:r>
              <a:rPr sz="2400" spc="-145" dirty="0">
                <a:latin typeface="Arial"/>
                <a:cs typeface="Arial"/>
              </a:rPr>
              <a:t>selected </a:t>
            </a:r>
            <a:r>
              <a:rPr sz="2400" spc="-120" dirty="0">
                <a:latin typeface="Arial"/>
                <a:cs typeface="Arial"/>
              </a:rPr>
              <a:t>from </a:t>
            </a:r>
            <a:r>
              <a:rPr sz="2400" spc="-145" dirty="0">
                <a:latin typeface="Arial"/>
                <a:cs typeface="Arial"/>
              </a:rPr>
              <a:t>the sampling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frame.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30" dirty="0">
                <a:latin typeface="Arial"/>
                <a:cs typeface="Arial"/>
              </a:rPr>
              <a:t>Collect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5" dirty="0">
                <a:latin typeface="Arial"/>
                <a:cs typeface="Arial"/>
              </a:rPr>
              <a:t>data </a:t>
            </a:r>
            <a:r>
              <a:rPr sz="2400" spc="-120" dirty="0">
                <a:latin typeface="Arial"/>
                <a:cs typeface="Arial"/>
              </a:rPr>
              <a:t>from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65" dirty="0">
                <a:latin typeface="Arial"/>
                <a:cs typeface="Arial"/>
              </a:rPr>
              <a:t>sample</a:t>
            </a:r>
            <a:r>
              <a:rPr sz="2400" spc="270" dirty="0">
                <a:latin typeface="Arial"/>
                <a:cs typeface="Arial"/>
              </a:rPr>
              <a:t> </a:t>
            </a:r>
            <a:r>
              <a:rPr sz="2400" spc="-200" dirty="0">
                <a:latin typeface="Arial"/>
                <a:cs typeface="Arial"/>
              </a:rPr>
              <a:t>units </a:t>
            </a:r>
            <a:r>
              <a:rPr sz="2400" spc="-145" dirty="0">
                <a:latin typeface="Arial"/>
                <a:cs typeface="Arial"/>
              </a:rPr>
              <a:t>selected.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47700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0"/>
                </a:moveTo>
                <a:lnTo>
                  <a:pt x="9144000" y="0"/>
                </a:lnTo>
                <a:lnTo>
                  <a:pt x="9144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1219200"/>
            <a:ext cx="2286000" cy="914400"/>
          </a:xfrm>
          <a:prstGeom prst="rect">
            <a:avLst/>
          </a:prstGeom>
          <a:solidFill>
            <a:srgbClr val="CC0066"/>
          </a:solidFill>
        </p:spPr>
        <p:txBody>
          <a:bodyPr vert="horz" wrap="square" lIns="0" tIns="223520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1760"/>
              </a:spcBef>
            </a:pPr>
            <a:r>
              <a:rPr spc="-270" dirty="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95600" y="1219200"/>
            <a:ext cx="6705600" cy="9144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2235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60"/>
              </a:spcBef>
            </a:pPr>
            <a:r>
              <a:rPr sz="2800" spc="-225" dirty="0">
                <a:solidFill>
                  <a:srgbClr val="FFFFFF"/>
                </a:solidFill>
                <a:latin typeface="Arial"/>
                <a:cs typeface="Arial"/>
              </a:rPr>
              <a:t>Steps 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180" dirty="0">
                <a:solidFill>
                  <a:srgbClr val="FFFFFF"/>
                </a:solidFill>
                <a:latin typeface="Arial"/>
                <a:cs typeface="Arial"/>
              </a:rPr>
              <a:t>Simple </a:t>
            </a:r>
            <a:r>
              <a:rPr sz="2800" spc="-285" dirty="0">
                <a:solidFill>
                  <a:srgbClr val="FFFFFF"/>
                </a:solidFill>
                <a:latin typeface="Arial"/>
                <a:cs typeface="Arial"/>
              </a:rPr>
              <a:t>Random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C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9164" y="731012"/>
            <a:ext cx="2469515" cy="200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10" dirty="0">
                <a:solidFill>
                  <a:srgbClr val="FFFFFF"/>
                </a:solidFill>
                <a:latin typeface="Trebuchet MS"/>
                <a:cs typeface="Trebuchet MS"/>
              </a:rPr>
              <a:t>Section </a:t>
            </a:r>
            <a:r>
              <a:rPr b="1" spc="23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b="1" spc="-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0" b="1" spc="-71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6163" y="4729988"/>
            <a:ext cx="7421245" cy="1645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6385"/>
              </a:lnSpc>
              <a:spcBef>
                <a:spcPts val="90"/>
              </a:spcBef>
            </a:pPr>
            <a:r>
              <a:rPr sz="5600" b="1" spc="-245" dirty="0">
                <a:solidFill>
                  <a:srgbClr val="FFFFFF"/>
                </a:solidFill>
                <a:latin typeface="Trebuchet MS"/>
                <a:cs typeface="Trebuchet MS"/>
              </a:rPr>
              <a:t>Commonly </a:t>
            </a:r>
            <a:r>
              <a:rPr sz="5600" b="1" spc="-300" dirty="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sz="5600" b="1" spc="-445" dirty="0">
                <a:solidFill>
                  <a:srgbClr val="FFFFFF"/>
                </a:solidFill>
                <a:latin typeface="Trebuchet MS"/>
                <a:cs typeface="Trebuchet MS"/>
              </a:rPr>
              <a:t>terms</a:t>
            </a:r>
            <a:r>
              <a:rPr sz="56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600" b="1" spc="-28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endParaRPr sz="5600">
              <a:latin typeface="Trebuchet MS"/>
              <a:cs typeface="Trebuchet MS"/>
            </a:endParaRPr>
          </a:p>
          <a:p>
            <a:pPr marL="4630420">
              <a:lnSpc>
                <a:spcPts val="6385"/>
              </a:lnSpc>
            </a:pPr>
            <a:r>
              <a:rPr sz="5600" b="1" spc="-195" dirty="0">
                <a:solidFill>
                  <a:srgbClr val="FFFFFF"/>
                </a:solidFill>
                <a:latin typeface="Trebuchet MS"/>
                <a:cs typeface="Trebuchet MS"/>
              </a:rPr>
              <a:t>Sampling</a:t>
            </a:r>
            <a:endParaRPr sz="56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88991" y="3288791"/>
            <a:ext cx="2097405" cy="878205"/>
          </a:xfrm>
          <a:custGeom>
            <a:avLst/>
            <a:gdLst/>
            <a:ahLst/>
            <a:cxnLst/>
            <a:rect l="l" t="t" r="r" b="b"/>
            <a:pathLst>
              <a:path w="2097404" h="878204">
                <a:moveTo>
                  <a:pt x="2072639" y="597408"/>
                </a:moveTo>
                <a:lnTo>
                  <a:pt x="2072639" y="877824"/>
                </a:lnTo>
                <a:lnTo>
                  <a:pt x="2097024" y="877824"/>
                </a:lnTo>
                <a:lnTo>
                  <a:pt x="2097024" y="612648"/>
                </a:lnTo>
                <a:lnTo>
                  <a:pt x="2084832" y="612648"/>
                </a:lnTo>
                <a:lnTo>
                  <a:pt x="2072639" y="597408"/>
                </a:lnTo>
                <a:close/>
              </a:path>
              <a:path w="2097404" h="878204">
                <a:moveTo>
                  <a:pt x="24384" y="0"/>
                </a:moveTo>
                <a:lnTo>
                  <a:pt x="0" y="0"/>
                </a:lnTo>
                <a:lnTo>
                  <a:pt x="0" y="606552"/>
                </a:lnTo>
                <a:lnTo>
                  <a:pt x="6096" y="612648"/>
                </a:lnTo>
                <a:lnTo>
                  <a:pt x="2072639" y="612648"/>
                </a:lnTo>
                <a:lnTo>
                  <a:pt x="2072639" y="597408"/>
                </a:lnTo>
                <a:lnTo>
                  <a:pt x="24384" y="597408"/>
                </a:lnTo>
                <a:lnTo>
                  <a:pt x="12192" y="585216"/>
                </a:lnTo>
                <a:lnTo>
                  <a:pt x="24384" y="585216"/>
                </a:lnTo>
                <a:lnTo>
                  <a:pt x="24384" y="0"/>
                </a:lnTo>
                <a:close/>
              </a:path>
              <a:path w="2097404" h="878204">
                <a:moveTo>
                  <a:pt x="2093976" y="585216"/>
                </a:moveTo>
                <a:lnTo>
                  <a:pt x="24384" y="585216"/>
                </a:lnTo>
                <a:lnTo>
                  <a:pt x="24384" y="597408"/>
                </a:lnTo>
                <a:lnTo>
                  <a:pt x="2072639" y="597408"/>
                </a:lnTo>
                <a:lnTo>
                  <a:pt x="2084832" y="612648"/>
                </a:lnTo>
                <a:lnTo>
                  <a:pt x="2097024" y="612648"/>
                </a:lnTo>
                <a:lnTo>
                  <a:pt x="2097024" y="591312"/>
                </a:lnTo>
                <a:lnTo>
                  <a:pt x="2093976" y="585216"/>
                </a:lnTo>
                <a:close/>
              </a:path>
              <a:path w="2097404" h="878204">
                <a:moveTo>
                  <a:pt x="24384" y="585216"/>
                </a:moveTo>
                <a:lnTo>
                  <a:pt x="12192" y="585216"/>
                </a:lnTo>
                <a:lnTo>
                  <a:pt x="24384" y="597408"/>
                </a:lnTo>
                <a:lnTo>
                  <a:pt x="24384" y="585216"/>
                </a:lnTo>
                <a:close/>
              </a:path>
            </a:pathLst>
          </a:custGeom>
          <a:solidFill>
            <a:srgbClr val="3D66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0735" y="3288791"/>
            <a:ext cx="2072639" cy="878205"/>
          </a:xfrm>
          <a:custGeom>
            <a:avLst/>
            <a:gdLst/>
            <a:ahLst/>
            <a:cxnLst/>
            <a:rect l="l" t="t" r="r" b="b"/>
            <a:pathLst>
              <a:path w="2072639" h="878204">
                <a:moveTo>
                  <a:pt x="2048255" y="585216"/>
                </a:moveTo>
                <a:lnTo>
                  <a:pt x="6095" y="585216"/>
                </a:lnTo>
                <a:lnTo>
                  <a:pt x="0" y="591312"/>
                </a:lnTo>
                <a:lnTo>
                  <a:pt x="0" y="877824"/>
                </a:lnTo>
                <a:lnTo>
                  <a:pt x="24383" y="877824"/>
                </a:lnTo>
                <a:lnTo>
                  <a:pt x="24383" y="612648"/>
                </a:lnTo>
                <a:lnTo>
                  <a:pt x="12191" y="612648"/>
                </a:lnTo>
                <a:lnTo>
                  <a:pt x="24383" y="597408"/>
                </a:lnTo>
                <a:lnTo>
                  <a:pt x="2048255" y="597408"/>
                </a:lnTo>
                <a:lnTo>
                  <a:pt x="2048255" y="585216"/>
                </a:lnTo>
                <a:close/>
              </a:path>
              <a:path w="2072639" h="878204">
                <a:moveTo>
                  <a:pt x="24383" y="597408"/>
                </a:moveTo>
                <a:lnTo>
                  <a:pt x="12191" y="612648"/>
                </a:lnTo>
                <a:lnTo>
                  <a:pt x="24383" y="612648"/>
                </a:lnTo>
                <a:lnTo>
                  <a:pt x="24383" y="597408"/>
                </a:lnTo>
                <a:close/>
              </a:path>
              <a:path w="2072639" h="878204">
                <a:moveTo>
                  <a:pt x="2072639" y="585216"/>
                </a:moveTo>
                <a:lnTo>
                  <a:pt x="2060448" y="585216"/>
                </a:lnTo>
                <a:lnTo>
                  <a:pt x="2048255" y="597408"/>
                </a:lnTo>
                <a:lnTo>
                  <a:pt x="24383" y="597408"/>
                </a:lnTo>
                <a:lnTo>
                  <a:pt x="24383" y="612648"/>
                </a:lnTo>
                <a:lnTo>
                  <a:pt x="2066543" y="612648"/>
                </a:lnTo>
                <a:lnTo>
                  <a:pt x="2072639" y="606552"/>
                </a:lnTo>
                <a:lnTo>
                  <a:pt x="2072639" y="585216"/>
                </a:lnTo>
                <a:close/>
              </a:path>
              <a:path w="2072639" h="878204">
                <a:moveTo>
                  <a:pt x="2072639" y="0"/>
                </a:moveTo>
                <a:lnTo>
                  <a:pt x="2048255" y="0"/>
                </a:lnTo>
                <a:lnTo>
                  <a:pt x="2048255" y="597408"/>
                </a:lnTo>
                <a:lnTo>
                  <a:pt x="2060448" y="585216"/>
                </a:lnTo>
                <a:lnTo>
                  <a:pt x="2072639" y="585216"/>
                </a:lnTo>
                <a:lnTo>
                  <a:pt x="2072639" y="0"/>
                </a:lnTo>
                <a:close/>
              </a:path>
            </a:pathLst>
          </a:custGeom>
          <a:solidFill>
            <a:srgbClr val="3D66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0839" y="1374647"/>
            <a:ext cx="3980815" cy="1914525"/>
          </a:xfrm>
          <a:custGeom>
            <a:avLst/>
            <a:gdLst/>
            <a:ahLst/>
            <a:cxnLst/>
            <a:rect l="l" t="t" r="r" b="b"/>
            <a:pathLst>
              <a:path w="3980815" h="1914525">
                <a:moveTo>
                  <a:pt x="3788664" y="0"/>
                </a:moveTo>
                <a:lnTo>
                  <a:pt x="192024" y="0"/>
                </a:lnTo>
                <a:lnTo>
                  <a:pt x="148756" y="5038"/>
                </a:lnTo>
                <a:lnTo>
                  <a:pt x="108634" y="19407"/>
                </a:lnTo>
                <a:lnTo>
                  <a:pt x="72938" y="41987"/>
                </a:lnTo>
                <a:lnTo>
                  <a:pt x="42947" y="71659"/>
                </a:lnTo>
                <a:lnTo>
                  <a:pt x="19940" y="107302"/>
                </a:lnTo>
                <a:lnTo>
                  <a:pt x="5198" y="147796"/>
                </a:lnTo>
                <a:lnTo>
                  <a:pt x="0" y="192024"/>
                </a:lnTo>
                <a:lnTo>
                  <a:pt x="0" y="1722119"/>
                </a:lnTo>
                <a:lnTo>
                  <a:pt x="5198" y="1766347"/>
                </a:lnTo>
                <a:lnTo>
                  <a:pt x="19940" y="1806841"/>
                </a:lnTo>
                <a:lnTo>
                  <a:pt x="42947" y="1842484"/>
                </a:lnTo>
                <a:lnTo>
                  <a:pt x="72938" y="1872156"/>
                </a:lnTo>
                <a:lnTo>
                  <a:pt x="108634" y="1894736"/>
                </a:lnTo>
                <a:lnTo>
                  <a:pt x="148756" y="1909105"/>
                </a:lnTo>
                <a:lnTo>
                  <a:pt x="192024" y="1914143"/>
                </a:lnTo>
                <a:lnTo>
                  <a:pt x="3788664" y="1914143"/>
                </a:lnTo>
                <a:lnTo>
                  <a:pt x="3831931" y="1909105"/>
                </a:lnTo>
                <a:lnTo>
                  <a:pt x="3872053" y="1894736"/>
                </a:lnTo>
                <a:lnTo>
                  <a:pt x="3907749" y="1872156"/>
                </a:lnTo>
                <a:lnTo>
                  <a:pt x="3937740" y="1842484"/>
                </a:lnTo>
                <a:lnTo>
                  <a:pt x="3960747" y="1806841"/>
                </a:lnTo>
                <a:lnTo>
                  <a:pt x="3975489" y="1766347"/>
                </a:lnTo>
                <a:lnTo>
                  <a:pt x="3980688" y="1722119"/>
                </a:lnTo>
                <a:lnTo>
                  <a:pt x="3980688" y="192024"/>
                </a:lnTo>
                <a:lnTo>
                  <a:pt x="3975489" y="147796"/>
                </a:lnTo>
                <a:lnTo>
                  <a:pt x="3960747" y="107302"/>
                </a:lnTo>
                <a:lnTo>
                  <a:pt x="3937740" y="71659"/>
                </a:lnTo>
                <a:lnTo>
                  <a:pt x="3907749" y="41987"/>
                </a:lnTo>
                <a:lnTo>
                  <a:pt x="3872053" y="19407"/>
                </a:lnTo>
                <a:lnTo>
                  <a:pt x="3831931" y="5038"/>
                </a:lnTo>
                <a:lnTo>
                  <a:pt x="3788664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8648" y="1362455"/>
            <a:ext cx="4005579" cy="1941830"/>
          </a:xfrm>
          <a:custGeom>
            <a:avLst/>
            <a:gdLst/>
            <a:ahLst/>
            <a:cxnLst/>
            <a:rect l="l" t="t" r="r" b="b"/>
            <a:pathLst>
              <a:path w="4005579" h="1941829">
                <a:moveTo>
                  <a:pt x="3819144" y="0"/>
                </a:moveTo>
                <a:lnTo>
                  <a:pt x="182879" y="0"/>
                </a:lnTo>
                <a:lnTo>
                  <a:pt x="164591" y="3048"/>
                </a:lnTo>
                <a:lnTo>
                  <a:pt x="124968" y="15240"/>
                </a:lnTo>
                <a:lnTo>
                  <a:pt x="91439" y="33528"/>
                </a:lnTo>
                <a:lnTo>
                  <a:pt x="60959" y="57912"/>
                </a:lnTo>
                <a:lnTo>
                  <a:pt x="36575" y="88392"/>
                </a:lnTo>
                <a:lnTo>
                  <a:pt x="15239" y="124968"/>
                </a:lnTo>
                <a:lnTo>
                  <a:pt x="0" y="204216"/>
                </a:lnTo>
                <a:lnTo>
                  <a:pt x="0" y="1737360"/>
                </a:lnTo>
                <a:lnTo>
                  <a:pt x="3047" y="1758696"/>
                </a:lnTo>
                <a:lnTo>
                  <a:pt x="6095" y="1776984"/>
                </a:lnTo>
                <a:lnTo>
                  <a:pt x="9143" y="1798320"/>
                </a:lnTo>
                <a:lnTo>
                  <a:pt x="18287" y="1816608"/>
                </a:lnTo>
                <a:lnTo>
                  <a:pt x="24383" y="1834896"/>
                </a:lnTo>
                <a:lnTo>
                  <a:pt x="60959" y="1880616"/>
                </a:lnTo>
                <a:lnTo>
                  <a:pt x="91439" y="1905000"/>
                </a:lnTo>
                <a:lnTo>
                  <a:pt x="109727" y="1917192"/>
                </a:lnTo>
                <a:lnTo>
                  <a:pt x="124968" y="1923288"/>
                </a:lnTo>
                <a:lnTo>
                  <a:pt x="146303" y="1932432"/>
                </a:lnTo>
                <a:lnTo>
                  <a:pt x="164591" y="1935480"/>
                </a:lnTo>
                <a:lnTo>
                  <a:pt x="185927" y="1938528"/>
                </a:lnTo>
                <a:lnTo>
                  <a:pt x="204215" y="1941576"/>
                </a:lnTo>
                <a:lnTo>
                  <a:pt x="3800855" y="1941576"/>
                </a:lnTo>
                <a:lnTo>
                  <a:pt x="3822192" y="1938528"/>
                </a:lnTo>
                <a:lnTo>
                  <a:pt x="3840479" y="1935480"/>
                </a:lnTo>
                <a:lnTo>
                  <a:pt x="3861816" y="1929384"/>
                </a:lnTo>
                <a:lnTo>
                  <a:pt x="3880104" y="1923288"/>
                </a:lnTo>
                <a:lnTo>
                  <a:pt x="3898392" y="1914144"/>
                </a:lnTo>
                <a:lnTo>
                  <a:pt x="185927" y="1914144"/>
                </a:lnTo>
                <a:lnTo>
                  <a:pt x="167639" y="1911096"/>
                </a:lnTo>
                <a:lnTo>
                  <a:pt x="152400" y="1905000"/>
                </a:lnTo>
                <a:lnTo>
                  <a:pt x="134112" y="1898904"/>
                </a:lnTo>
                <a:lnTo>
                  <a:pt x="118871" y="1892808"/>
                </a:lnTo>
                <a:lnTo>
                  <a:pt x="67056" y="1850136"/>
                </a:lnTo>
                <a:lnTo>
                  <a:pt x="39624" y="1804416"/>
                </a:lnTo>
                <a:lnTo>
                  <a:pt x="27431" y="1752600"/>
                </a:lnTo>
                <a:lnTo>
                  <a:pt x="27431" y="182880"/>
                </a:lnTo>
                <a:lnTo>
                  <a:pt x="30479" y="167640"/>
                </a:lnTo>
                <a:lnTo>
                  <a:pt x="33527" y="149352"/>
                </a:lnTo>
                <a:lnTo>
                  <a:pt x="67056" y="88392"/>
                </a:lnTo>
                <a:lnTo>
                  <a:pt x="121919" y="45720"/>
                </a:lnTo>
                <a:lnTo>
                  <a:pt x="170687" y="27432"/>
                </a:lnTo>
                <a:lnTo>
                  <a:pt x="188975" y="24384"/>
                </a:lnTo>
                <a:lnTo>
                  <a:pt x="3895344" y="24384"/>
                </a:lnTo>
                <a:lnTo>
                  <a:pt x="3880104" y="15240"/>
                </a:lnTo>
                <a:lnTo>
                  <a:pt x="3858768" y="9144"/>
                </a:lnTo>
                <a:lnTo>
                  <a:pt x="3840479" y="3048"/>
                </a:lnTo>
                <a:lnTo>
                  <a:pt x="3819144" y="0"/>
                </a:lnTo>
                <a:close/>
              </a:path>
              <a:path w="4005579" h="1941829">
                <a:moveTo>
                  <a:pt x="3895344" y="24384"/>
                </a:moveTo>
                <a:lnTo>
                  <a:pt x="3819144" y="24384"/>
                </a:lnTo>
                <a:lnTo>
                  <a:pt x="3837431" y="27432"/>
                </a:lnTo>
                <a:lnTo>
                  <a:pt x="3852672" y="33528"/>
                </a:lnTo>
                <a:lnTo>
                  <a:pt x="3870959" y="39624"/>
                </a:lnTo>
                <a:lnTo>
                  <a:pt x="3886200" y="45720"/>
                </a:lnTo>
                <a:lnTo>
                  <a:pt x="3901440" y="54864"/>
                </a:lnTo>
                <a:lnTo>
                  <a:pt x="3913631" y="67056"/>
                </a:lnTo>
                <a:lnTo>
                  <a:pt x="3925824" y="76200"/>
                </a:lnTo>
                <a:lnTo>
                  <a:pt x="3938016" y="88392"/>
                </a:lnTo>
                <a:lnTo>
                  <a:pt x="3965448" y="134112"/>
                </a:lnTo>
                <a:lnTo>
                  <a:pt x="3971544" y="149352"/>
                </a:lnTo>
                <a:lnTo>
                  <a:pt x="3977640" y="185928"/>
                </a:lnTo>
                <a:lnTo>
                  <a:pt x="3977640" y="1755648"/>
                </a:lnTo>
                <a:lnTo>
                  <a:pt x="3965448" y="1807464"/>
                </a:lnTo>
                <a:lnTo>
                  <a:pt x="3947159" y="1834896"/>
                </a:lnTo>
                <a:lnTo>
                  <a:pt x="3938016" y="1850136"/>
                </a:lnTo>
                <a:lnTo>
                  <a:pt x="3913631" y="1874520"/>
                </a:lnTo>
                <a:lnTo>
                  <a:pt x="3867911" y="1901952"/>
                </a:lnTo>
                <a:lnTo>
                  <a:pt x="3852672" y="1908048"/>
                </a:lnTo>
                <a:lnTo>
                  <a:pt x="3834383" y="1911096"/>
                </a:lnTo>
                <a:lnTo>
                  <a:pt x="3819144" y="1914144"/>
                </a:lnTo>
                <a:lnTo>
                  <a:pt x="3898392" y="1914144"/>
                </a:lnTo>
                <a:lnTo>
                  <a:pt x="3913631" y="1905000"/>
                </a:lnTo>
                <a:lnTo>
                  <a:pt x="3944111" y="1880616"/>
                </a:lnTo>
                <a:lnTo>
                  <a:pt x="3968496" y="1850136"/>
                </a:lnTo>
                <a:lnTo>
                  <a:pt x="3989831" y="1813560"/>
                </a:lnTo>
                <a:lnTo>
                  <a:pt x="4005072" y="1734312"/>
                </a:lnTo>
                <a:lnTo>
                  <a:pt x="4005072" y="201168"/>
                </a:lnTo>
                <a:lnTo>
                  <a:pt x="4002024" y="182880"/>
                </a:lnTo>
                <a:lnTo>
                  <a:pt x="3998976" y="161544"/>
                </a:lnTo>
                <a:lnTo>
                  <a:pt x="3995928" y="143256"/>
                </a:lnTo>
                <a:lnTo>
                  <a:pt x="3986783" y="121920"/>
                </a:lnTo>
                <a:lnTo>
                  <a:pt x="3980687" y="106680"/>
                </a:lnTo>
                <a:lnTo>
                  <a:pt x="3968496" y="88392"/>
                </a:lnTo>
                <a:lnTo>
                  <a:pt x="3944111" y="57912"/>
                </a:lnTo>
                <a:lnTo>
                  <a:pt x="3913631" y="33528"/>
                </a:lnTo>
                <a:lnTo>
                  <a:pt x="3895344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6120" y="1691639"/>
            <a:ext cx="3977639" cy="1917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32579" y="2073350"/>
            <a:ext cx="2199640" cy="9950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245" marR="5080" indent="-424180">
              <a:lnSpc>
                <a:spcPct val="113599"/>
              </a:lnSpc>
              <a:spcBef>
                <a:spcPts val="95"/>
              </a:spcBef>
            </a:pPr>
            <a:r>
              <a:rPr spc="-180" dirty="0">
                <a:solidFill>
                  <a:srgbClr val="CC0066"/>
                </a:solidFill>
                <a:latin typeface="Arial"/>
                <a:cs typeface="Arial"/>
              </a:rPr>
              <a:t>Simple </a:t>
            </a:r>
            <a:r>
              <a:rPr spc="-285" dirty="0">
                <a:solidFill>
                  <a:srgbClr val="CC0066"/>
                </a:solidFill>
                <a:latin typeface="Arial"/>
                <a:cs typeface="Arial"/>
              </a:rPr>
              <a:t>Random  </a:t>
            </a:r>
            <a:r>
              <a:rPr spc="-160" dirty="0">
                <a:solidFill>
                  <a:srgbClr val="CC0066"/>
                </a:solidFill>
                <a:latin typeface="Arial"/>
                <a:cs typeface="Arial"/>
              </a:rPr>
              <a:t>Sampling</a:t>
            </a:r>
          </a:p>
        </p:txBody>
      </p:sp>
      <p:sp>
        <p:nvSpPr>
          <p:cNvPr id="8" name="object 8"/>
          <p:cNvSpPr/>
          <p:nvPr/>
        </p:nvSpPr>
        <p:spPr>
          <a:xfrm>
            <a:off x="1115567" y="4166615"/>
            <a:ext cx="3477895" cy="1917700"/>
          </a:xfrm>
          <a:custGeom>
            <a:avLst/>
            <a:gdLst/>
            <a:ahLst/>
            <a:cxnLst/>
            <a:rect l="l" t="t" r="r" b="b"/>
            <a:pathLst>
              <a:path w="3477895" h="1917700">
                <a:moveTo>
                  <a:pt x="3285744" y="0"/>
                </a:moveTo>
                <a:lnTo>
                  <a:pt x="192023" y="0"/>
                </a:lnTo>
                <a:lnTo>
                  <a:pt x="147796" y="5038"/>
                </a:lnTo>
                <a:lnTo>
                  <a:pt x="107302" y="19407"/>
                </a:lnTo>
                <a:lnTo>
                  <a:pt x="71659" y="41987"/>
                </a:lnTo>
                <a:lnTo>
                  <a:pt x="41987" y="71659"/>
                </a:lnTo>
                <a:lnTo>
                  <a:pt x="19407" y="107302"/>
                </a:lnTo>
                <a:lnTo>
                  <a:pt x="5038" y="147796"/>
                </a:lnTo>
                <a:lnTo>
                  <a:pt x="0" y="192024"/>
                </a:lnTo>
                <a:lnTo>
                  <a:pt x="0" y="1725168"/>
                </a:lnTo>
                <a:lnTo>
                  <a:pt x="5038" y="1769395"/>
                </a:lnTo>
                <a:lnTo>
                  <a:pt x="19407" y="1809889"/>
                </a:lnTo>
                <a:lnTo>
                  <a:pt x="41987" y="1845532"/>
                </a:lnTo>
                <a:lnTo>
                  <a:pt x="71659" y="1875204"/>
                </a:lnTo>
                <a:lnTo>
                  <a:pt x="107302" y="1897784"/>
                </a:lnTo>
                <a:lnTo>
                  <a:pt x="147796" y="1912153"/>
                </a:lnTo>
                <a:lnTo>
                  <a:pt x="192023" y="1917192"/>
                </a:lnTo>
                <a:lnTo>
                  <a:pt x="3285744" y="1917192"/>
                </a:lnTo>
                <a:lnTo>
                  <a:pt x="3329011" y="1912153"/>
                </a:lnTo>
                <a:lnTo>
                  <a:pt x="3369133" y="1897784"/>
                </a:lnTo>
                <a:lnTo>
                  <a:pt x="3404829" y="1875204"/>
                </a:lnTo>
                <a:lnTo>
                  <a:pt x="3434820" y="1845532"/>
                </a:lnTo>
                <a:lnTo>
                  <a:pt x="3457827" y="1809889"/>
                </a:lnTo>
                <a:lnTo>
                  <a:pt x="3472569" y="1769395"/>
                </a:lnTo>
                <a:lnTo>
                  <a:pt x="3477768" y="1725168"/>
                </a:lnTo>
                <a:lnTo>
                  <a:pt x="3477768" y="192024"/>
                </a:lnTo>
                <a:lnTo>
                  <a:pt x="3472569" y="147796"/>
                </a:lnTo>
                <a:lnTo>
                  <a:pt x="3457827" y="107302"/>
                </a:lnTo>
                <a:lnTo>
                  <a:pt x="3434820" y="71659"/>
                </a:lnTo>
                <a:lnTo>
                  <a:pt x="3404829" y="41987"/>
                </a:lnTo>
                <a:lnTo>
                  <a:pt x="3369133" y="19407"/>
                </a:lnTo>
                <a:lnTo>
                  <a:pt x="3329011" y="5038"/>
                </a:lnTo>
                <a:lnTo>
                  <a:pt x="3285744" y="0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3375" y="4154423"/>
            <a:ext cx="3502660" cy="1941830"/>
          </a:xfrm>
          <a:custGeom>
            <a:avLst/>
            <a:gdLst/>
            <a:ahLst/>
            <a:cxnLst/>
            <a:rect l="l" t="t" r="r" b="b"/>
            <a:pathLst>
              <a:path w="3502660" h="1941829">
                <a:moveTo>
                  <a:pt x="3316224" y="0"/>
                </a:moveTo>
                <a:lnTo>
                  <a:pt x="182880" y="0"/>
                </a:lnTo>
                <a:lnTo>
                  <a:pt x="161544" y="3048"/>
                </a:lnTo>
                <a:lnTo>
                  <a:pt x="143256" y="9143"/>
                </a:lnTo>
                <a:lnTo>
                  <a:pt x="121920" y="15239"/>
                </a:lnTo>
                <a:lnTo>
                  <a:pt x="106680" y="24384"/>
                </a:lnTo>
                <a:lnTo>
                  <a:pt x="88392" y="36575"/>
                </a:lnTo>
                <a:lnTo>
                  <a:pt x="73152" y="45720"/>
                </a:lnTo>
                <a:lnTo>
                  <a:pt x="33528" y="91439"/>
                </a:lnTo>
                <a:lnTo>
                  <a:pt x="15240" y="124967"/>
                </a:lnTo>
                <a:lnTo>
                  <a:pt x="3048" y="164591"/>
                </a:lnTo>
                <a:lnTo>
                  <a:pt x="0" y="182879"/>
                </a:lnTo>
                <a:lnTo>
                  <a:pt x="0" y="1758695"/>
                </a:lnTo>
                <a:lnTo>
                  <a:pt x="15240" y="1816608"/>
                </a:lnTo>
                <a:lnTo>
                  <a:pt x="33528" y="1850136"/>
                </a:lnTo>
                <a:lnTo>
                  <a:pt x="60960" y="1880615"/>
                </a:lnTo>
                <a:lnTo>
                  <a:pt x="73152" y="1895856"/>
                </a:lnTo>
                <a:lnTo>
                  <a:pt x="88392" y="1905000"/>
                </a:lnTo>
                <a:lnTo>
                  <a:pt x="106680" y="1917192"/>
                </a:lnTo>
                <a:lnTo>
                  <a:pt x="124968" y="1926336"/>
                </a:lnTo>
                <a:lnTo>
                  <a:pt x="161544" y="1938527"/>
                </a:lnTo>
                <a:lnTo>
                  <a:pt x="182880" y="1941576"/>
                </a:lnTo>
                <a:lnTo>
                  <a:pt x="3297936" y="1941576"/>
                </a:lnTo>
                <a:lnTo>
                  <a:pt x="3340608" y="1935480"/>
                </a:lnTo>
                <a:lnTo>
                  <a:pt x="3358896" y="1932432"/>
                </a:lnTo>
                <a:lnTo>
                  <a:pt x="3377184" y="1923288"/>
                </a:lnTo>
                <a:lnTo>
                  <a:pt x="3395472" y="1917192"/>
                </a:lnTo>
                <a:lnTo>
                  <a:pt x="3399282" y="1914144"/>
                </a:lnTo>
                <a:lnTo>
                  <a:pt x="182880" y="1914144"/>
                </a:lnTo>
                <a:lnTo>
                  <a:pt x="167640" y="1911095"/>
                </a:lnTo>
                <a:lnTo>
                  <a:pt x="88392" y="1874520"/>
                </a:lnTo>
                <a:lnTo>
                  <a:pt x="54864" y="1834895"/>
                </a:lnTo>
                <a:lnTo>
                  <a:pt x="45720" y="1822703"/>
                </a:lnTo>
                <a:lnTo>
                  <a:pt x="39624" y="1804415"/>
                </a:lnTo>
                <a:lnTo>
                  <a:pt x="33528" y="1789176"/>
                </a:lnTo>
                <a:lnTo>
                  <a:pt x="27432" y="1770888"/>
                </a:lnTo>
                <a:lnTo>
                  <a:pt x="24384" y="1755648"/>
                </a:lnTo>
                <a:lnTo>
                  <a:pt x="24384" y="185927"/>
                </a:lnTo>
                <a:lnTo>
                  <a:pt x="45720" y="118872"/>
                </a:lnTo>
                <a:lnTo>
                  <a:pt x="67056" y="91439"/>
                </a:lnTo>
                <a:lnTo>
                  <a:pt x="76200" y="76200"/>
                </a:lnTo>
                <a:lnTo>
                  <a:pt x="91440" y="67055"/>
                </a:lnTo>
                <a:lnTo>
                  <a:pt x="103632" y="54863"/>
                </a:lnTo>
                <a:lnTo>
                  <a:pt x="118872" y="45720"/>
                </a:lnTo>
                <a:lnTo>
                  <a:pt x="149352" y="33527"/>
                </a:lnTo>
                <a:lnTo>
                  <a:pt x="204215" y="24384"/>
                </a:lnTo>
                <a:lnTo>
                  <a:pt x="3395472" y="24384"/>
                </a:lnTo>
                <a:lnTo>
                  <a:pt x="3377184" y="15239"/>
                </a:lnTo>
                <a:lnTo>
                  <a:pt x="3358896" y="9143"/>
                </a:lnTo>
                <a:lnTo>
                  <a:pt x="3337560" y="3048"/>
                </a:lnTo>
                <a:lnTo>
                  <a:pt x="3316224" y="0"/>
                </a:lnTo>
                <a:close/>
              </a:path>
              <a:path w="3502660" h="1941829">
                <a:moveTo>
                  <a:pt x="3395472" y="24384"/>
                </a:moveTo>
                <a:lnTo>
                  <a:pt x="3297936" y="24384"/>
                </a:lnTo>
                <a:lnTo>
                  <a:pt x="3334512" y="30479"/>
                </a:lnTo>
                <a:lnTo>
                  <a:pt x="3349752" y="33527"/>
                </a:lnTo>
                <a:lnTo>
                  <a:pt x="3398520" y="57912"/>
                </a:lnTo>
                <a:lnTo>
                  <a:pt x="3447288" y="103631"/>
                </a:lnTo>
                <a:lnTo>
                  <a:pt x="3453384" y="118872"/>
                </a:lnTo>
                <a:lnTo>
                  <a:pt x="3462528" y="134112"/>
                </a:lnTo>
                <a:lnTo>
                  <a:pt x="3468624" y="152400"/>
                </a:lnTo>
                <a:lnTo>
                  <a:pt x="3471672" y="167639"/>
                </a:lnTo>
                <a:lnTo>
                  <a:pt x="3474720" y="185927"/>
                </a:lnTo>
                <a:lnTo>
                  <a:pt x="3474720" y="1755648"/>
                </a:lnTo>
                <a:lnTo>
                  <a:pt x="3462528" y="1807464"/>
                </a:lnTo>
                <a:lnTo>
                  <a:pt x="3435096" y="1850136"/>
                </a:lnTo>
                <a:lnTo>
                  <a:pt x="3410712" y="1874520"/>
                </a:lnTo>
                <a:lnTo>
                  <a:pt x="3395472" y="1886712"/>
                </a:lnTo>
                <a:lnTo>
                  <a:pt x="3383279" y="1895856"/>
                </a:lnTo>
                <a:lnTo>
                  <a:pt x="3364991" y="1901952"/>
                </a:lnTo>
                <a:lnTo>
                  <a:pt x="3349752" y="1908048"/>
                </a:lnTo>
                <a:lnTo>
                  <a:pt x="3331464" y="1911095"/>
                </a:lnTo>
                <a:lnTo>
                  <a:pt x="3316224" y="1914144"/>
                </a:lnTo>
                <a:lnTo>
                  <a:pt x="3399282" y="1914144"/>
                </a:lnTo>
                <a:lnTo>
                  <a:pt x="3441191" y="1880615"/>
                </a:lnTo>
                <a:lnTo>
                  <a:pt x="3456432" y="1865376"/>
                </a:lnTo>
                <a:lnTo>
                  <a:pt x="3465576" y="1850136"/>
                </a:lnTo>
                <a:lnTo>
                  <a:pt x="3477768" y="1834895"/>
                </a:lnTo>
                <a:lnTo>
                  <a:pt x="3486912" y="1816608"/>
                </a:lnTo>
                <a:lnTo>
                  <a:pt x="3493008" y="1798320"/>
                </a:lnTo>
                <a:lnTo>
                  <a:pt x="3499104" y="1755648"/>
                </a:lnTo>
                <a:lnTo>
                  <a:pt x="3502152" y="1737359"/>
                </a:lnTo>
                <a:lnTo>
                  <a:pt x="3502152" y="204215"/>
                </a:lnTo>
                <a:lnTo>
                  <a:pt x="3496056" y="161543"/>
                </a:lnTo>
                <a:lnTo>
                  <a:pt x="3493008" y="143255"/>
                </a:lnTo>
                <a:lnTo>
                  <a:pt x="3483864" y="124967"/>
                </a:lnTo>
                <a:lnTo>
                  <a:pt x="3477768" y="106679"/>
                </a:lnTo>
                <a:lnTo>
                  <a:pt x="3465576" y="88391"/>
                </a:lnTo>
                <a:lnTo>
                  <a:pt x="3441191" y="57912"/>
                </a:lnTo>
                <a:lnTo>
                  <a:pt x="3410712" y="33527"/>
                </a:lnTo>
                <a:lnTo>
                  <a:pt x="3395472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0847" y="4486655"/>
            <a:ext cx="3477767" cy="191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39188" y="5162804"/>
            <a:ext cx="20942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20" dirty="0">
                <a:solidFill>
                  <a:schemeClr val="bg1"/>
                </a:solidFill>
                <a:latin typeface="Arial"/>
                <a:cs typeface="Arial"/>
              </a:rPr>
              <a:t>Lottery</a:t>
            </a:r>
            <a:r>
              <a:rPr sz="2800"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-260" dirty="0">
                <a:solidFill>
                  <a:schemeClr val="bg1"/>
                </a:solidFill>
                <a:latin typeface="Arial"/>
                <a:cs typeface="Arial"/>
              </a:rPr>
              <a:t>System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63896" y="4166615"/>
            <a:ext cx="3423285" cy="1917700"/>
          </a:xfrm>
          <a:custGeom>
            <a:avLst/>
            <a:gdLst/>
            <a:ahLst/>
            <a:cxnLst/>
            <a:rect l="l" t="t" r="r" b="b"/>
            <a:pathLst>
              <a:path w="3423284" h="1917700">
                <a:moveTo>
                  <a:pt x="3230879" y="0"/>
                </a:moveTo>
                <a:lnTo>
                  <a:pt x="188975" y="0"/>
                </a:lnTo>
                <a:lnTo>
                  <a:pt x="145877" y="5038"/>
                </a:lnTo>
                <a:lnTo>
                  <a:pt x="106191" y="19407"/>
                </a:lnTo>
                <a:lnTo>
                  <a:pt x="71090" y="41987"/>
                </a:lnTo>
                <a:lnTo>
                  <a:pt x="41747" y="71659"/>
                </a:lnTo>
                <a:lnTo>
                  <a:pt x="19336" y="107302"/>
                </a:lnTo>
                <a:lnTo>
                  <a:pt x="5029" y="147796"/>
                </a:lnTo>
                <a:lnTo>
                  <a:pt x="0" y="192024"/>
                </a:lnTo>
                <a:lnTo>
                  <a:pt x="0" y="1725168"/>
                </a:lnTo>
                <a:lnTo>
                  <a:pt x="5029" y="1769395"/>
                </a:lnTo>
                <a:lnTo>
                  <a:pt x="19336" y="1809889"/>
                </a:lnTo>
                <a:lnTo>
                  <a:pt x="41747" y="1845532"/>
                </a:lnTo>
                <a:lnTo>
                  <a:pt x="71090" y="1875204"/>
                </a:lnTo>
                <a:lnTo>
                  <a:pt x="106191" y="1897784"/>
                </a:lnTo>
                <a:lnTo>
                  <a:pt x="145877" y="1912153"/>
                </a:lnTo>
                <a:lnTo>
                  <a:pt x="188975" y="1917192"/>
                </a:lnTo>
                <a:lnTo>
                  <a:pt x="3230879" y="1917192"/>
                </a:lnTo>
                <a:lnTo>
                  <a:pt x="3275107" y="1912153"/>
                </a:lnTo>
                <a:lnTo>
                  <a:pt x="3315601" y="1897784"/>
                </a:lnTo>
                <a:lnTo>
                  <a:pt x="3351244" y="1875204"/>
                </a:lnTo>
                <a:lnTo>
                  <a:pt x="3380916" y="1845532"/>
                </a:lnTo>
                <a:lnTo>
                  <a:pt x="3403496" y="1809889"/>
                </a:lnTo>
                <a:lnTo>
                  <a:pt x="3417865" y="1769395"/>
                </a:lnTo>
                <a:lnTo>
                  <a:pt x="3422904" y="1725168"/>
                </a:lnTo>
                <a:lnTo>
                  <a:pt x="3422904" y="192024"/>
                </a:lnTo>
                <a:lnTo>
                  <a:pt x="3417865" y="147796"/>
                </a:lnTo>
                <a:lnTo>
                  <a:pt x="3403496" y="107302"/>
                </a:lnTo>
                <a:lnTo>
                  <a:pt x="3380916" y="71659"/>
                </a:lnTo>
                <a:lnTo>
                  <a:pt x="3351244" y="41987"/>
                </a:lnTo>
                <a:lnTo>
                  <a:pt x="3315601" y="19407"/>
                </a:lnTo>
                <a:lnTo>
                  <a:pt x="3275107" y="5038"/>
                </a:lnTo>
                <a:lnTo>
                  <a:pt x="3230879" y="0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48655" y="4154423"/>
            <a:ext cx="3450590" cy="1941830"/>
          </a:xfrm>
          <a:custGeom>
            <a:avLst/>
            <a:gdLst/>
            <a:ahLst/>
            <a:cxnLst/>
            <a:rect l="l" t="t" r="r" b="b"/>
            <a:pathLst>
              <a:path w="3450590" h="1941829">
                <a:moveTo>
                  <a:pt x="3267455" y="0"/>
                </a:moveTo>
                <a:lnTo>
                  <a:pt x="182880" y="0"/>
                </a:lnTo>
                <a:lnTo>
                  <a:pt x="164592" y="3048"/>
                </a:lnTo>
                <a:lnTo>
                  <a:pt x="143256" y="9143"/>
                </a:lnTo>
                <a:lnTo>
                  <a:pt x="124968" y="15239"/>
                </a:lnTo>
                <a:lnTo>
                  <a:pt x="106680" y="24384"/>
                </a:lnTo>
                <a:lnTo>
                  <a:pt x="91440" y="36575"/>
                </a:lnTo>
                <a:lnTo>
                  <a:pt x="76200" y="45720"/>
                </a:lnTo>
                <a:lnTo>
                  <a:pt x="60960" y="60960"/>
                </a:lnTo>
                <a:lnTo>
                  <a:pt x="24384" y="106679"/>
                </a:lnTo>
                <a:lnTo>
                  <a:pt x="18288" y="124967"/>
                </a:lnTo>
                <a:lnTo>
                  <a:pt x="9144" y="143255"/>
                </a:lnTo>
                <a:lnTo>
                  <a:pt x="6096" y="164591"/>
                </a:lnTo>
                <a:lnTo>
                  <a:pt x="3048" y="182879"/>
                </a:lnTo>
                <a:lnTo>
                  <a:pt x="0" y="204215"/>
                </a:lnTo>
                <a:lnTo>
                  <a:pt x="0" y="1737359"/>
                </a:lnTo>
                <a:lnTo>
                  <a:pt x="6096" y="1780032"/>
                </a:lnTo>
                <a:lnTo>
                  <a:pt x="27432" y="1834895"/>
                </a:lnTo>
                <a:lnTo>
                  <a:pt x="48768" y="1868424"/>
                </a:lnTo>
                <a:lnTo>
                  <a:pt x="76200" y="1895856"/>
                </a:lnTo>
                <a:lnTo>
                  <a:pt x="91440" y="1905000"/>
                </a:lnTo>
                <a:lnTo>
                  <a:pt x="109728" y="1917192"/>
                </a:lnTo>
                <a:lnTo>
                  <a:pt x="128016" y="1926336"/>
                </a:lnTo>
                <a:lnTo>
                  <a:pt x="164592" y="1938527"/>
                </a:lnTo>
                <a:lnTo>
                  <a:pt x="185928" y="1941576"/>
                </a:lnTo>
                <a:lnTo>
                  <a:pt x="3246120" y="1941576"/>
                </a:lnTo>
                <a:lnTo>
                  <a:pt x="3288792" y="1935480"/>
                </a:lnTo>
                <a:lnTo>
                  <a:pt x="3307079" y="1932432"/>
                </a:lnTo>
                <a:lnTo>
                  <a:pt x="3328416" y="1923288"/>
                </a:lnTo>
                <a:lnTo>
                  <a:pt x="3343655" y="1917192"/>
                </a:lnTo>
                <a:lnTo>
                  <a:pt x="3348228" y="1914144"/>
                </a:lnTo>
                <a:lnTo>
                  <a:pt x="185928" y="1914144"/>
                </a:lnTo>
                <a:lnTo>
                  <a:pt x="167640" y="1911095"/>
                </a:lnTo>
                <a:lnTo>
                  <a:pt x="103632" y="1883664"/>
                </a:lnTo>
                <a:lnTo>
                  <a:pt x="67056" y="1850136"/>
                </a:lnTo>
                <a:lnTo>
                  <a:pt x="57912" y="1834895"/>
                </a:lnTo>
                <a:lnTo>
                  <a:pt x="48768" y="1822703"/>
                </a:lnTo>
                <a:lnTo>
                  <a:pt x="39624" y="1804415"/>
                </a:lnTo>
                <a:lnTo>
                  <a:pt x="33528" y="1789176"/>
                </a:lnTo>
                <a:lnTo>
                  <a:pt x="30480" y="1770888"/>
                </a:lnTo>
                <a:lnTo>
                  <a:pt x="27432" y="1755648"/>
                </a:lnTo>
                <a:lnTo>
                  <a:pt x="27432" y="185927"/>
                </a:lnTo>
                <a:lnTo>
                  <a:pt x="33528" y="149351"/>
                </a:lnTo>
                <a:lnTo>
                  <a:pt x="57912" y="103631"/>
                </a:lnTo>
                <a:lnTo>
                  <a:pt x="91440" y="67055"/>
                </a:lnTo>
                <a:lnTo>
                  <a:pt x="106680" y="54863"/>
                </a:lnTo>
                <a:lnTo>
                  <a:pt x="121920" y="45720"/>
                </a:lnTo>
                <a:lnTo>
                  <a:pt x="152400" y="33527"/>
                </a:lnTo>
                <a:lnTo>
                  <a:pt x="207264" y="24384"/>
                </a:lnTo>
                <a:lnTo>
                  <a:pt x="3343656" y="24384"/>
                </a:lnTo>
                <a:lnTo>
                  <a:pt x="3325368" y="15239"/>
                </a:lnTo>
                <a:lnTo>
                  <a:pt x="3288792" y="3048"/>
                </a:lnTo>
                <a:lnTo>
                  <a:pt x="3267455" y="0"/>
                </a:lnTo>
                <a:close/>
              </a:path>
              <a:path w="3450590" h="1941829">
                <a:moveTo>
                  <a:pt x="3343656" y="24384"/>
                </a:moveTo>
                <a:lnTo>
                  <a:pt x="3246120" y="24384"/>
                </a:lnTo>
                <a:lnTo>
                  <a:pt x="3267455" y="27431"/>
                </a:lnTo>
                <a:lnTo>
                  <a:pt x="3282696" y="30479"/>
                </a:lnTo>
                <a:lnTo>
                  <a:pt x="3361944" y="67055"/>
                </a:lnTo>
                <a:lnTo>
                  <a:pt x="3395472" y="103631"/>
                </a:lnTo>
                <a:lnTo>
                  <a:pt x="3416808" y="152400"/>
                </a:lnTo>
                <a:lnTo>
                  <a:pt x="3422904" y="167639"/>
                </a:lnTo>
                <a:lnTo>
                  <a:pt x="3425952" y="185927"/>
                </a:lnTo>
                <a:lnTo>
                  <a:pt x="3425952" y="1755648"/>
                </a:lnTo>
                <a:lnTo>
                  <a:pt x="3422904" y="1773936"/>
                </a:lnTo>
                <a:lnTo>
                  <a:pt x="3416808" y="1789176"/>
                </a:lnTo>
                <a:lnTo>
                  <a:pt x="3410712" y="1807464"/>
                </a:lnTo>
                <a:lnTo>
                  <a:pt x="3404616" y="1822703"/>
                </a:lnTo>
                <a:lnTo>
                  <a:pt x="3395472" y="1837944"/>
                </a:lnTo>
                <a:lnTo>
                  <a:pt x="3383279" y="1850136"/>
                </a:lnTo>
                <a:lnTo>
                  <a:pt x="3374136" y="1862327"/>
                </a:lnTo>
                <a:lnTo>
                  <a:pt x="3358896" y="1874520"/>
                </a:lnTo>
                <a:lnTo>
                  <a:pt x="3346704" y="1886712"/>
                </a:lnTo>
                <a:lnTo>
                  <a:pt x="3331464" y="1895856"/>
                </a:lnTo>
                <a:lnTo>
                  <a:pt x="3300984" y="1908048"/>
                </a:lnTo>
                <a:lnTo>
                  <a:pt x="3264408" y="1914144"/>
                </a:lnTo>
                <a:lnTo>
                  <a:pt x="3348228" y="1914144"/>
                </a:lnTo>
                <a:lnTo>
                  <a:pt x="3392424" y="1880615"/>
                </a:lnTo>
                <a:lnTo>
                  <a:pt x="3416808" y="1850136"/>
                </a:lnTo>
                <a:lnTo>
                  <a:pt x="3435096" y="1816608"/>
                </a:lnTo>
                <a:lnTo>
                  <a:pt x="3447288" y="1776983"/>
                </a:lnTo>
                <a:lnTo>
                  <a:pt x="3450336" y="1755648"/>
                </a:lnTo>
                <a:lnTo>
                  <a:pt x="3450336" y="182879"/>
                </a:lnTo>
                <a:lnTo>
                  <a:pt x="3435096" y="124967"/>
                </a:lnTo>
                <a:lnTo>
                  <a:pt x="3416808" y="88391"/>
                </a:lnTo>
                <a:lnTo>
                  <a:pt x="3392424" y="57912"/>
                </a:lnTo>
                <a:lnTo>
                  <a:pt x="3361944" y="33527"/>
                </a:lnTo>
                <a:lnTo>
                  <a:pt x="3343656" y="243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99176" y="4486655"/>
            <a:ext cx="3422904" cy="191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38035" y="4865319"/>
            <a:ext cx="1515365" cy="9946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">
              <a:lnSpc>
                <a:spcPct val="113599"/>
              </a:lnSpc>
              <a:spcBef>
                <a:spcPts val="95"/>
              </a:spcBef>
            </a:pPr>
            <a:r>
              <a:rPr sz="2800" spc="-285" dirty="0">
                <a:solidFill>
                  <a:schemeClr val="bg1"/>
                </a:solidFill>
                <a:latin typeface="Arial"/>
                <a:cs typeface="Arial"/>
              </a:rPr>
              <a:t>Random  </a:t>
            </a:r>
            <a:r>
              <a:rPr sz="2800" spc="-200" dirty="0">
                <a:solidFill>
                  <a:schemeClr val="bg1"/>
                </a:solidFill>
                <a:latin typeface="Arial"/>
                <a:cs typeface="Arial"/>
              </a:rPr>
              <a:t>Numbe</a:t>
            </a:r>
            <a:r>
              <a:rPr sz="2800" spc="-9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800" spc="-50" dirty="0">
                <a:solidFill>
                  <a:schemeClr val="bg1"/>
                </a:solidFill>
                <a:latin typeface="Arial"/>
                <a:cs typeface="Arial"/>
              </a:rPr>
              <a:t>’</a:t>
            </a:r>
            <a:r>
              <a:rPr sz="2800" spc="-46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3011" y="959611"/>
            <a:ext cx="35674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4" dirty="0">
                <a:solidFill>
                  <a:srgbClr val="FFFF00"/>
                </a:solidFill>
                <a:latin typeface="Arial"/>
                <a:cs typeface="Arial"/>
              </a:rPr>
              <a:t>Lottery</a:t>
            </a:r>
            <a:r>
              <a:rPr sz="4800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800" spc="-455" dirty="0">
                <a:solidFill>
                  <a:srgbClr val="FFFF00"/>
                </a:solidFill>
                <a:latin typeface="Arial"/>
                <a:cs typeface="Arial"/>
              </a:rPr>
              <a:t>System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40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19200"/>
            <a:ext cx="9144000" cy="5937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5720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0" y="0"/>
                </a:moveTo>
                <a:lnTo>
                  <a:pt x="9144000" y="0"/>
                </a:lnTo>
                <a:lnTo>
                  <a:pt x="9144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80764" y="624331"/>
            <a:ext cx="1893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Population=</a:t>
            </a:r>
            <a:r>
              <a:rPr sz="24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280" y="2133600"/>
            <a:ext cx="8990919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1219200"/>
          </a:xfrm>
          <a:custGeom>
            <a:avLst/>
            <a:gdLst/>
            <a:ahLst/>
            <a:cxnLst/>
            <a:rect l="l" t="t" r="r" b="b"/>
            <a:pathLst>
              <a:path w="9144000" h="1219200">
                <a:moveTo>
                  <a:pt x="0" y="0"/>
                </a:moveTo>
                <a:lnTo>
                  <a:pt x="9144000" y="0"/>
                </a:lnTo>
                <a:lnTo>
                  <a:pt x="91440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32964" y="852931"/>
            <a:ext cx="4787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10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Samples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taken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Population=</a:t>
            </a:r>
            <a:r>
              <a:rPr sz="24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62940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0"/>
                </a:moveTo>
                <a:lnTo>
                  <a:pt x="9144000" y="0"/>
                </a:lnTo>
                <a:lnTo>
                  <a:pt x="9144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200" y="990600"/>
            <a:ext cx="2286000" cy="914400"/>
          </a:xfrm>
          <a:prstGeom prst="rect">
            <a:avLst/>
          </a:prstGeom>
          <a:solidFill>
            <a:srgbClr val="CC0066"/>
          </a:solidFill>
        </p:spPr>
        <p:txBody>
          <a:bodyPr vert="horz" wrap="square" lIns="0" tIns="223520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1760"/>
              </a:spcBef>
            </a:pP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5600" y="990600"/>
            <a:ext cx="6705600" cy="9144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2235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60"/>
              </a:spcBef>
            </a:pP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Lottery</a:t>
            </a:r>
            <a:r>
              <a:rPr sz="28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114804"/>
            <a:ext cx="7999095" cy="429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325" dirty="0">
                <a:latin typeface="Arial"/>
                <a:cs typeface="Arial"/>
              </a:rPr>
              <a:t>This </a:t>
            </a:r>
            <a:r>
              <a:rPr sz="2800" spc="-190" dirty="0">
                <a:latin typeface="Arial"/>
                <a:cs typeface="Arial"/>
              </a:rPr>
              <a:t>method </a:t>
            </a:r>
            <a:r>
              <a:rPr sz="2800" spc="-235" dirty="0">
                <a:latin typeface="Arial"/>
                <a:cs typeface="Arial"/>
              </a:rPr>
              <a:t>is </a:t>
            </a:r>
            <a:r>
              <a:rPr sz="2800" spc="-165" dirty="0">
                <a:latin typeface="Arial"/>
                <a:cs typeface="Arial"/>
              </a:rPr>
              <a:t>also </a:t>
            </a:r>
            <a:r>
              <a:rPr sz="2800" spc="-30" dirty="0">
                <a:latin typeface="Arial"/>
                <a:cs typeface="Arial"/>
              </a:rPr>
              <a:t>applied </a:t>
            </a:r>
            <a:r>
              <a:rPr sz="2800" spc="-165" dirty="0">
                <a:solidFill>
                  <a:srgbClr val="CC0066"/>
                </a:solidFill>
                <a:latin typeface="Arial"/>
                <a:cs typeface="Arial"/>
              </a:rPr>
              <a:t>in </a:t>
            </a:r>
            <a:r>
              <a:rPr sz="2800" spc="-185" dirty="0">
                <a:solidFill>
                  <a:srgbClr val="CC0066"/>
                </a:solidFill>
                <a:latin typeface="Arial"/>
                <a:cs typeface="Arial"/>
              </a:rPr>
              <a:t>selection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of </a:t>
            </a:r>
            <a:r>
              <a:rPr sz="2800" spc="-110" dirty="0">
                <a:solidFill>
                  <a:srgbClr val="CC0066"/>
                </a:solidFill>
                <a:latin typeface="Arial"/>
                <a:cs typeface="Arial"/>
              </a:rPr>
              <a:t>geographic  </a:t>
            </a:r>
            <a:r>
              <a:rPr sz="2800" spc="-135" dirty="0">
                <a:solidFill>
                  <a:srgbClr val="CC0066"/>
                </a:solidFill>
                <a:latin typeface="Arial"/>
                <a:cs typeface="Arial"/>
              </a:rPr>
              <a:t>areas.</a:t>
            </a:r>
            <a:endParaRPr sz="28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675"/>
              </a:spcBef>
            </a:pPr>
            <a:r>
              <a:rPr sz="2800" spc="-175" dirty="0">
                <a:solidFill>
                  <a:srgbClr val="CC00CC"/>
                </a:solidFill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356870" marR="5715" indent="-344170">
              <a:lnSpc>
                <a:spcPct val="100000"/>
              </a:lnSpc>
              <a:spcBef>
                <a:spcPts val="6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229" dirty="0">
                <a:latin typeface="Arial"/>
                <a:cs typeface="Arial"/>
              </a:rPr>
              <a:t>Suppose </a:t>
            </a:r>
            <a:r>
              <a:rPr sz="2800" spc="-180" dirty="0">
                <a:latin typeface="Arial"/>
                <a:cs typeface="Arial"/>
              </a:rPr>
              <a:t>we </a:t>
            </a:r>
            <a:r>
              <a:rPr sz="2800" spc="-160" dirty="0">
                <a:latin typeface="Arial"/>
                <a:cs typeface="Arial"/>
              </a:rPr>
              <a:t>want </a:t>
            </a:r>
            <a:r>
              <a:rPr sz="2800" spc="-100" dirty="0">
                <a:latin typeface="Arial"/>
                <a:cs typeface="Arial"/>
              </a:rPr>
              <a:t>to </a:t>
            </a:r>
            <a:r>
              <a:rPr sz="2800" spc="-220" dirty="0">
                <a:latin typeface="Arial"/>
                <a:cs typeface="Arial"/>
              </a:rPr>
              <a:t>make </a:t>
            </a:r>
            <a:r>
              <a:rPr sz="2800" spc="-10" dirty="0">
                <a:latin typeface="Arial"/>
                <a:cs typeface="Arial"/>
              </a:rPr>
              <a:t>a </a:t>
            </a:r>
            <a:r>
              <a:rPr sz="2800" spc="-175" dirty="0">
                <a:latin typeface="Arial"/>
                <a:cs typeface="Arial"/>
              </a:rPr>
              <a:t>study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170" dirty="0">
                <a:latin typeface="Arial"/>
                <a:cs typeface="Arial"/>
              </a:rPr>
              <a:t>the </a:t>
            </a:r>
            <a:r>
              <a:rPr sz="2800" spc="-185" dirty="0">
                <a:latin typeface="Arial"/>
                <a:cs typeface="Arial"/>
              </a:rPr>
              <a:t>conditions,  </a:t>
            </a:r>
            <a:r>
              <a:rPr sz="2800" spc="-130" dirty="0">
                <a:latin typeface="Arial"/>
                <a:cs typeface="Arial"/>
              </a:rPr>
              <a:t>behaviour </a:t>
            </a:r>
            <a:r>
              <a:rPr sz="2800" spc="-114" dirty="0">
                <a:latin typeface="Arial"/>
                <a:cs typeface="Arial"/>
              </a:rPr>
              <a:t>and </a:t>
            </a:r>
            <a:r>
              <a:rPr sz="2800" spc="-70" dirty="0">
                <a:latin typeface="Arial"/>
                <a:cs typeface="Arial"/>
              </a:rPr>
              <a:t>attitude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135" dirty="0">
                <a:latin typeface="Arial"/>
                <a:cs typeface="Arial"/>
              </a:rPr>
              <a:t>urban</a:t>
            </a:r>
            <a:r>
              <a:rPr sz="2800" spc="285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slum-dwellers.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225" dirty="0">
                <a:latin typeface="Arial"/>
                <a:cs typeface="Arial"/>
              </a:rPr>
              <a:t>For </a:t>
            </a:r>
            <a:r>
              <a:rPr sz="2800" spc="-204" dirty="0">
                <a:latin typeface="Arial"/>
                <a:cs typeface="Arial"/>
              </a:rPr>
              <a:t>this </a:t>
            </a:r>
            <a:r>
              <a:rPr sz="2800" spc="-180" dirty="0">
                <a:latin typeface="Arial"/>
                <a:cs typeface="Arial"/>
              </a:rPr>
              <a:t>we have </a:t>
            </a:r>
            <a:r>
              <a:rPr sz="2800" spc="-160" dirty="0">
                <a:latin typeface="Arial"/>
                <a:cs typeface="Arial"/>
              </a:rPr>
              <a:t>selected </a:t>
            </a:r>
            <a:r>
              <a:rPr sz="2800" spc="-85" dirty="0">
                <a:latin typeface="Arial"/>
                <a:cs typeface="Arial"/>
              </a:rPr>
              <a:t>Nagpur</a:t>
            </a:r>
            <a:r>
              <a:rPr sz="2800" spc="254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City.</a:t>
            </a:r>
            <a:endParaRPr sz="2800">
              <a:latin typeface="Arial"/>
              <a:cs typeface="Arial"/>
            </a:endParaRPr>
          </a:p>
          <a:p>
            <a:pPr marL="356870" marR="6985" indent="-344170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85" dirty="0">
                <a:latin typeface="Arial"/>
                <a:cs typeface="Arial"/>
              </a:rPr>
              <a:t>Nagpur </a:t>
            </a:r>
            <a:r>
              <a:rPr sz="2800" spc="-270" dirty="0">
                <a:latin typeface="Arial"/>
                <a:cs typeface="Arial"/>
              </a:rPr>
              <a:t>has </a:t>
            </a:r>
            <a:r>
              <a:rPr sz="2800" spc="-80" dirty="0">
                <a:latin typeface="Arial"/>
                <a:cs typeface="Arial"/>
              </a:rPr>
              <a:t>approximately </a:t>
            </a:r>
            <a:r>
              <a:rPr sz="2800" spc="-10" dirty="0">
                <a:latin typeface="Arial"/>
                <a:cs typeface="Arial"/>
              </a:rPr>
              <a:t>53 </a:t>
            </a:r>
            <a:r>
              <a:rPr sz="2800" spc="-320" dirty="0">
                <a:latin typeface="Arial"/>
                <a:cs typeface="Arial"/>
              </a:rPr>
              <a:t>slum </a:t>
            </a:r>
            <a:r>
              <a:rPr sz="2800" spc="-190" dirty="0">
                <a:latin typeface="Arial"/>
                <a:cs typeface="Arial"/>
              </a:rPr>
              <a:t>pockets. </a:t>
            </a:r>
            <a:r>
              <a:rPr sz="2800" spc="-229" dirty="0">
                <a:latin typeface="Arial"/>
                <a:cs typeface="Arial"/>
              </a:rPr>
              <a:t>Suppose  </a:t>
            </a:r>
            <a:r>
              <a:rPr sz="2800" spc="-180" dirty="0">
                <a:latin typeface="Arial"/>
                <a:cs typeface="Arial"/>
              </a:rPr>
              <a:t>we </a:t>
            </a:r>
            <a:r>
              <a:rPr sz="2800" spc="-105" dirty="0">
                <a:latin typeface="Arial"/>
                <a:cs typeface="Arial"/>
              </a:rPr>
              <a:t>decide </a:t>
            </a:r>
            <a:r>
              <a:rPr sz="2800" spc="-90" dirty="0">
                <a:latin typeface="Arial"/>
                <a:cs typeface="Arial"/>
              </a:rPr>
              <a:t>to </a:t>
            </a:r>
            <a:r>
              <a:rPr sz="2800" spc="-170" dirty="0">
                <a:latin typeface="Arial"/>
                <a:cs typeface="Arial"/>
              </a:rPr>
              <a:t>cover </a:t>
            </a:r>
            <a:r>
              <a:rPr sz="2800" spc="-10" dirty="0">
                <a:latin typeface="Arial"/>
                <a:cs typeface="Arial"/>
              </a:rPr>
              <a:t>10 </a:t>
            </a:r>
            <a:r>
              <a:rPr sz="2800" spc="-315" dirty="0">
                <a:latin typeface="Arial"/>
                <a:cs typeface="Arial"/>
              </a:rPr>
              <a:t>slum </a:t>
            </a:r>
            <a:r>
              <a:rPr sz="2800" spc="-185" dirty="0">
                <a:latin typeface="Arial"/>
                <a:cs typeface="Arial"/>
              </a:rPr>
              <a:t>pockets </a:t>
            </a:r>
            <a:r>
              <a:rPr sz="2800" spc="-170" dirty="0">
                <a:latin typeface="Arial"/>
                <a:cs typeface="Arial"/>
              </a:rPr>
              <a:t>out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62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53.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430" dirty="0">
                <a:latin typeface="Arial"/>
                <a:cs typeface="Arial"/>
              </a:rPr>
              <a:t>To </a:t>
            </a:r>
            <a:r>
              <a:rPr sz="2800" spc="-185" dirty="0">
                <a:latin typeface="Arial"/>
                <a:cs typeface="Arial"/>
              </a:rPr>
              <a:t>select </a:t>
            </a:r>
            <a:r>
              <a:rPr sz="2800" spc="-225" dirty="0">
                <a:latin typeface="Arial"/>
                <a:cs typeface="Arial"/>
              </a:rPr>
              <a:t>these </a:t>
            </a:r>
            <a:r>
              <a:rPr sz="2800" spc="-10" dirty="0">
                <a:latin typeface="Arial"/>
                <a:cs typeface="Arial"/>
              </a:rPr>
              <a:t>10 </a:t>
            </a:r>
            <a:r>
              <a:rPr sz="2800" spc="-180" dirty="0">
                <a:latin typeface="Arial"/>
                <a:cs typeface="Arial"/>
              </a:rPr>
              <a:t>we </a:t>
            </a:r>
            <a:r>
              <a:rPr sz="2800" spc="-220" dirty="0">
                <a:latin typeface="Arial"/>
                <a:cs typeface="Arial"/>
              </a:rPr>
              <a:t>can </a:t>
            </a:r>
            <a:r>
              <a:rPr sz="2800" dirty="0">
                <a:latin typeface="Arial"/>
                <a:cs typeface="Arial"/>
              </a:rPr>
              <a:t>apply </a:t>
            </a:r>
            <a:r>
              <a:rPr sz="2800" spc="-50" dirty="0">
                <a:latin typeface="Arial"/>
                <a:cs typeface="Arial"/>
              </a:rPr>
              <a:t>lottery</a:t>
            </a:r>
            <a:r>
              <a:rPr sz="2800" spc="-405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method.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40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990600"/>
            <a:ext cx="9144000" cy="510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1407" y="6083808"/>
            <a:ext cx="6276340" cy="1231900"/>
          </a:xfrm>
          <a:custGeom>
            <a:avLst/>
            <a:gdLst/>
            <a:ahLst/>
            <a:cxnLst/>
            <a:rect l="l" t="t" r="r" b="b"/>
            <a:pathLst>
              <a:path w="6276340" h="1231900">
                <a:moveTo>
                  <a:pt x="6269736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231392"/>
                </a:lnTo>
                <a:lnTo>
                  <a:pt x="27431" y="1231392"/>
                </a:lnTo>
                <a:lnTo>
                  <a:pt x="12192" y="1219200"/>
                </a:lnTo>
                <a:lnTo>
                  <a:pt x="27431" y="1219200"/>
                </a:lnTo>
                <a:lnTo>
                  <a:pt x="27431" y="27432"/>
                </a:lnTo>
                <a:lnTo>
                  <a:pt x="12192" y="27432"/>
                </a:lnTo>
                <a:lnTo>
                  <a:pt x="27431" y="12192"/>
                </a:lnTo>
                <a:lnTo>
                  <a:pt x="6275832" y="12192"/>
                </a:lnTo>
                <a:lnTo>
                  <a:pt x="6275832" y="6096"/>
                </a:lnTo>
                <a:lnTo>
                  <a:pt x="6269736" y="0"/>
                </a:lnTo>
                <a:close/>
              </a:path>
              <a:path w="6276340" h="1231900">
                <a:moveTo>
                  <a:pt x="27431" y="1219200"/>
                </a:moveTo>
                <a:lnTo>
                  <a:pt x="12192" y="1219200"/>
                </a:lnTo>
                <a:lnTo>
                  <a:pt x="27431" y="1231392"/>
                </a:lnTo>
                <a:lnTo>
                  <a:pt x="27431" y="1219200"/>
                </a:lnTo>
                <a:close/>
              </a:path>
              <a:path w="6276340" h="1231900">
                <a:moveTo>
                  <a:pt x="6248400" y="1219200"/>
                </a:moveTo>
                <a:lnTo>
                  <a:pt x="27431" y="1219200"/>
                </a:lnTo>
                <a:lnTo>
                  <a:pt x="27431" y="1231392"/>
                </a:lnTo>
                <a:lnTo>
                  <a:pt x="6248400" y="1231392"/>
                </a:lnTo>
                <a:lnTo>
                  <a:pt x="6248400" y="1219200"/>
                </a:lnTo>
                <a:close/>
              </a:path>
              <a:path w="6276340" h="1231900">
                <a:moveTo>
                  <a:pt x="6248400" y="12192"/>
                </a:moveTo>
                <a:lnTo>
                  <a:pt x="6248400" y="1231392"/>
                </a:lnTo>
                <a:lnTo>
                  <a:pt x="6260592" y="1219200"/>
                </a:lnTo>
                <a:lnTo>
                  <a:pt x="6275832" y="1219200"/>
                </a:lnTo>
                <a:lnTo>
                  <a:pt x="6275832" y="27432"/>
                </a:lnTo>
                <a:lnTo>
                  <a:pt x="6260592" y="27432"/>
                </a:lnTo>
                <a:lnTo>
                  <a:pt x="6248400" y="12192"/>
                </a:lnTo>
                <a:close/>
              </a:path>
              <a:path w="6276340" h="1231900">
                <a:moveTo>
                  <a:pt x="6275832" y="1219200"/>
                </a:moveTo>
                <a:lnTo>
                  <a:pt x="6260592" y="1219200"/>
                </a:lnTo>
                <a:lnTo>
                  <a:pt x="6248400" y="1231392"/>
                </a:lnTo>
                <a:lnTo>
                  <a:pt x="6275832" y="1231392"/>
                </a:lnTo>
                <a:lnTo>
                  <a:pt x="6275832" y="1219200"/>
                </a:lnTo>
                <a:close/>
              </a:path>
              <a:path w="6276340" h="1231900">
                <a:moveTo>
                  <a:pt x="27431" y="12192"/>
                </a:moveTo>
                <a:lnTo>
                  <a:pt x="12192" y="27432"/>
                </a:lnTo>
                <a:lnTo>
                  <a:pt x="27431" y="27432"/>
                </a:lnTo>
                <a:lnTo>
                  <a:pt x="27431" y="12192"/>
                </a:lnTo>
                <a:close/>
              </a:path>
              <a:path w="6276340" h="1231900">
                <a:moveTo>
                  <a:pt x="6248400" y="12192"/>
                </a:moveTo>
                <a:lnTo>
                  <a:pt x="27431" y="12192"/>
                </a:lnTo>
                <a:lnTo>
                  <a:pt x="27431" y="27432"/>
                </a:lnTo>
                <a:lnTo>
                  <a:pt x="6248400" y="27432"/>
                </a:lnTo>
                <a:lnTo>
                  <a:pt x="6248400" y="12192"/>
                </a:lnTo>
                <a:close/>
              </a:path>
              <a:path w="6276340" h="1231900">
                <a:moveTo>
                  <a:pt x="6275832" y="12192"/>
                </a:moveTo>
                <a:lnTo>
                  <a:pt x="6248400" y="12192"/>
                </a:lnTo>
                <a:lnTo>
                  <a:pt x="6260592" y="27432"/>
                </a:lnTo>
                <a:lnTo>
                  <a:pt x="6275832" y="27432"/>
                </a:lnTo>
                <a:lnTo>
                  <a:pt x="6275832" y="12192"/>
                </a:lnTo>
                <a:close/>
              </a:path>
            </a:pathLst>
          </a:custGeom>
          <a:solidFill>
            <a:srgbClr val="E236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91588" y="6308852"/>
            <a:ext cx="5930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4339" marR="5080" indent="-1691639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solidFill>
                  <a:srgbClr val="CC0099"/>
                </a:solidFill>
                <a:latin typeface="Arial"/>
                <a:cs typeface="Arial"/>
              </a:rPr>
              <a:t>Sample </a:t>
            </a:r>
            <a:r>
              <a:rPr sz="2400" spc="-175" dirty="0">
                <a:solidFill>
                  <a:srgbClr val="CC0099"/>
                </a:solidFill>
                <a:latin typeface="Arial"/>
                <a:cs typeface="Arial"/>
              </a:rPr>
              <a:t>size </a:t>
            </a:r>
            <a:r>
              <a:rPr sz="2400" spc="-5" dirty="0">
                <a:solidFill>
                  <a:srgbClr val="CC0099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CC0099"/>
                </a:solidFill>
                <a:latin typeface="Arial"/>
                <a:cs typeface="Arial"/>
              </a:rPr>
              <a:t>10 </a:t>
            </a:r>
            <a:r>
              <a:rPr sz="2400" spc="-80" dirty="0">
                <a:solidFill>
                  <a:srgbClr val="CC0099"/>
                </a:solidFill>
                <a:latin typeface="Arial"/>
                <a:cs typeface="Arial"/>
              </a:rPr>
              <a:t>to </a:t>
            </a:r>
            <a:r>
              <a:rPr sz="2400" spc="-75" dirty="0">
                <a:solidFill>
                  <a:srgbClr val="CC0099"/>
                </a:solidFill>
                <a:latin typeface="Arial"/>
                <a:cs typeface="Arial"/>
              </a:rPr>
              <a:t>be </a:t>
            </a:r>
            <a:r>
              <a:rPr sz="2400" spc="-130" dirty="0">
                <a:solidFill>
                  <a:srgbClr val="CC0099"/>
                </a:solidFill>
                <a:latin typeface="Arial"/>
                <a:cs typeface="Arial"/>
              </a:rPr>
              <a:t>taken </a:t>
            </a:r>
            <a:r>
              <a:rPr sz="2400" spc="-145" dirty="0">
                <a:solidFill>
                  <a:srgbClr val="CC0099"/>
                </a:solidFill>
                <a:latin typeface="Arial"/>
                <a:cs typeface="Arial"/>
              </a:rPr>
              <a:t>out </a:t>
            </a:r>
            <a:r>
              <a:rPr sz="2400" spc="-125" dirty="0">
                <a:solidFill>
                  <a:srgbClr val="CC0099"/>
                </a:solidFill>
                <a:latin typeface="Arial"/>
                <a:cs typeface="Arial"/>
              </a:rPr>
              <a:t>systematically  </a:t>
            </a:r>
            <a:r>
              <a:rPr sz="2400" spc="-120" dirty="0">
                <a:solidFill>
                  <a:srgbClr val="CC0099"/>
                </a:solidFill>
                <a:latin typeface="Arial"/>
                <a:cs typeface="Arial"/>
              </a:rPr>
              <a:t>from </a:t>
            </a:r>
            <a:r>
              <a:rPr sz="2400" spc="-110" dirty="0">
                <a:solidFill>
                  <a:srgbClr val="CC0099"/>
                </a:solidFill>
                <a:latin typeface="Arial"/>
                <a:cs typeface="Arial"/>
              </a:rPr>
              <a:t>Population=</a:t>
            </a:r>
            <a:r>
              <a:rPr sz="2400" spc="110" dirty="0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CC0099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9144000" cy="12192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50"/>
          </a:p>
          <a:p>
            <a:pPr marL="2755265">
              <a:lnSpc>
                <a:spcPct val="100000"/>
              </a:lnSpc>
            </a:pP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Systematic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Random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40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143000"/>
            <a:ext cx="9144000" cy="518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17407" y="2350007"/>
            <a:ext cx="1384300" cy="1551940"/>
          </a:xfrm>
          <a:custGeom>
            <a:avLst/>
            <a:gdLst/>
            <a:ahLst/>
            <a:cxnLst/>
            <a:rect l="l" t="t" r="r" b="b"/>
            <a:pathLst>
              <a:path w="1384300" h="1551939">
                <a:moveTo>
                  <a:pt x="697992" y="0"/>
                </a:moveTo>
                <a:lnTo>
                  <a:pt x="591312" y="9143"/>
                </a:lnTo>
                <a:lnTo>
                  <a:pt x="524256" y="24383"/>
                </a:lnTo>
                <a:lnTo>
                  <a:pt x="457200" y="48767"/>
                </a:lnTo>
                <a:lnTo>
                  <a:pt x="396240" y="76200"/>
                </a:lnTo>
                <a:lnTo>
                  <a:pt x="335280" y="112775"/>
                </a:lnTo>
                <a:lnTo>
                  <a:pt x="280416" y="155447"/>
                </a:lnTo>
                <a:lnTo>
                  <a:pt x="204216" y="228600"/>
                </a:lnTo>
                <a:lnTo>
                  <a:pt x="182880" y="256031"/>
                </a:lnTo>
                <a:lnTo>
                  <a:pt x="158496" y="283463"/>
                </a:lnTo>
                <a:lnTo>
                  <a:pt x="140208" y="313943"/>
                </a:lnTo>
                <a:lnTo>
                  <a:pt x="118872" y="344424"/>
                </a:lnTo>
                <a:lnTo>
                  <a:pt x="100584" y="374903"/>
                </a:lnTo>
                <a:lnTo>
                  <a:pt x="54864" y="475488"/>
                </a:lnTo>
                <a:lnTo>
                  <a:pt x="42672" y="509015"/>
                </a:lnTo>
                <a:lnTo>
                  <a:pt x="33527" y="545591"/>
                </a:lnTo>
                <a:lnTo>
                  <a:pt x="21336" y="582167"/>
                </a:lnTo>
                <a:lnTo>
                  <a:pt x="15240" y="618743"/>
                </a:lnTo>
                <a:lnTo>
                  <a:pt x="3048" y="697991"/>
                </a:lnTo>
                <a:lnTo>
                  <a:pt x="3048" y="734567"/>
                </a:lnTo>
                <a:lnTo>
                  <a:pt x="0" y="777239"/>
                </a:lnTo>
                <a:lnTo>
                  <a:pt x="3048" y="816863"/>
                </a:lnTo>
                <a:lnTo>
                  <a:pt x="6096" y="853439"/>
                </a:lnTo>
                <a:lnTo>
                  <a:pt x="9144" y="893063"/>
                </a:lnTo>
                <a:lnTo>
                  <a:pt x="15240" y="932688"/>
                </a:lnTo>
                <a:lnTo>
                  <a:pt x="21336" y="969263"/>
                </a:lnTo>
                <a:lnTo>
                  <a:pt x="33527" y="1005839"/>
                </a:lnTo>
                <a:lnTo>
                  <a:pt x="42672" y="1042415"/>
                </a:lnTo>
                <a:lnTo>
                  <a:pt x="70103" y="1112519"/>
                </a:lnTo>
                <a:lnTo>
                  <a:pt x="100584" y="1176527"/>
                </a:lnTo>
                <a:lnTo>
                  <a:pt x="118872" y="1210055"/>
                </a:lnTo>
                <a:lnTo>
                  <a:pt x="204216" y="1322831"/>
                </a:lnTo>
                <a:lnTo>
                  <a:pt x="256032" y="1374647"/>
                </a:lnTo>
                <a:lnTo>
                  <a:pt x="307848" y="1417319"/>
                </a:lnTo>
                <a:lnTo>
                  <a:pt x="365760" y="1456943"/>
                </a:lnTo>
                <a:lnTo>
                  <a:pt x="426720" y="1490471"/>
                </a:lnTo>
                <a:lnTo>
                  <a:pt x="460248" y="1502664"/>
                </a:lnTo>
                <a:lnTo>
                  <a:pt x="490727" y="1514855"/>
                </a:lnTo>
                <a:lnTo>
                  <a:pt x="524256" y="1527047"/>
                </a:lnTo>
                <a:lnTo>
                  <a:pt x="557784" y="1533143"/>
                </a:lnTo>
                <a:lnTo>
                  <a:pt x="594360" y="1542288"/>
                </a:lnTo>
                <a:lnTo>
                  <a:pt x="701040" y="1551431"/>
                </a:lnTo>
                <a:lnTo>
                  <a:pt x="807720" y="1542288"/>
                </a:lnTo>
                <a:lnTo>
                  <a:pt x="841248" y="1533143"/>
                </a:lnTo>
                <a:lnTo>
                  <a:pt x="874776" y="1527047"/>
                </a:lnTo>
                <a:lnTo>
                  <a:pt x="883157" y="1524000"/>
                </a:lnTo>
                <a:lnTo>
                  <a:pt x="664464" y="1524000"/>
                </a:lnTo>
                <a:lnTo>
                  <a:pt x="630936" y="1520952"/>
                </a:lnTo>
                <a:lnTo>
                  <a:pt x="530351" y="1502664"/>
                </a:lnTo>
                <a:lnTo>
                  <a:pt x="438912" y="1466088"/>
                </a:lnTo>
                <a:lnTo>
                  <a:pt x="377951" y="1435607"/>
                </a:lnTo>
                <a:lnTo>
                  <a:pt x="323088" y="1395983"/>
                </a:lnTo>
                <a:lnTo>
                  <a:pt x="295656" y="1377695"/>
                </a:lnTo>
                <a:lnTo>
                  <a:pt x="271272" y="1353312"/>
                </a:lnTo>
                <a:lnTo>
                  <a:pt x="246888" y="1331976"/>
                </a:lnTo>
                <a:lnTo>
                  <a:pt x="222503" y="1304543"/>
                </a:lnTo>
                <a:lnTo>
                  <a:pt x="201168" y="1280159"/>
                </a:lnTo>
                <a:lnTo>
                  <a:pt x="179832" y="1252727"/>
                </a:lnTo>
                <a:lnTo>
                  <a:pt x="161544" y="1225295"/>
                </a:lnTo>
                <a:lnTo>
                  <a:pt x="140208" y="1194815"/>
                </a:lnTo>
                <a:lnTo>
                  <a:pt x="124968" y="1164336"/>
                </a:lnTo>
                <a:lnTo>
                  <a:pt x="106680" y="1133855"/>
                </a:lnTo>
                <a:lnTo>
                  <a:pt x="91440" y="1100327"/>
                </a:lnTo>
                <a:lnTo>
                  <a:pt x="67056" y="1033271"/>
                </a:lnTo>
                <a:lnTo>
                  <a:pt x="39624" y="926591"/>
                </a:lnTo>
                <a:lnTo>
                  <a:pt x="30480" y="853439"/>
                </a:lnTo>
                <a:lnTo>
                  <a:pt x="27432" y="813815"/>
                </a:lnTo>
                <a:lnTo>
                  <a:pt x="27432" y="737615"/>
                </a:lnTo>
                <a:lnTo>
                  <a:pt x="30480" y="697991"/>
                </a:lnTo>
                <a:lnTo>
                  <a:pt x="39624" y="624839"/>
                </a:lnTo>
                <a:lnTo>
                  <a:pt x="57912" y="551688"/>
                </a:lnTo>
                <a:lnTo>
                  <a:pt x="79248" y="484631"/>
                </a:lnTo>
                <a:lnTo>
                  <a:pt x="94488" y="451103"/>
                </a:lnTo>
                <a:lnTo>
                  <a:pt x="106680" y="417575"/>
                </a:lnTo>
                <a:lnTo>
                  <a:pt x="161544" y="326136"/>
                </a:lnTo>
                <a:lnTo>
                  <a:pt x="179832" y="298703"/>
                </a:lnTo>
                <a:lnTo>
                  <a:pt x="201168" y="271271"/>
                </a:lnTo>
                <a:lnTo>
                  <a:pt x="225551" y="243839"/>
                </a:lnTo>
                <a:lnTo>
                  <a:pt x="246888" y="219455"/>
                </a:lnTo>
                <a:lnTo>
                  <a:pt x="271272" y="198119"/>
                </a:lnTo>
                <a:lnTo>
                  <a:pt x="298703" y="173736"/>
                </a:lnTo>
                <a:lnTo>
                  <a:pt x="323088" y="152400"/>
                </a:lnTo>
                <a:lnTo>
                  <a:pt x="377951" y="115824"/>
                </a:lnTo>
                <a:lnTo>
                  <a:pt x="469392" y="70103"/>
                </a:lnTo>
                <a:lnTo>
                  <a:pt x="499872" y="60959"/>
                </a:lnTo>
                <a:lnTo>
                  <a:pt x="530351" y="48767"/>
                </a:lnTo>
                <a:lnTo>
                  <a:pt x="563880" y="42671"/>
                </a:lnTo>
                <a:lnTo>
                  <a:pt x="597408" y="33527"/>
                </a:lnTo>
                <a:lnTo>
                  <a:pt x="664464" y="27431"/>
                </a:lnTo>
                <a:lnTo>
                  <a:pt x="883157" y="27431"/>
                </a:lnTo>
                <a:lnTo>
                  <a:pt x="874776" y="24383"/>
                </a:lnTo>
                <a:lnTo>
                  <a:pt x="841248" y="15239"/>
                </a:lnTo>
                <a:lnTo>
                  <a:pt x="804672" y="9143"/>
                </a:lnTo>
                <a:lnTo>
                  <a:pt x="697992" y="0"/>
                </a:lnTo>
                <a:close/>
              </a:path>
              <a:path w="1384300" h="1551939">
                <a:moveTo>
                  <a:pt x="883157" y="27431"/>
                </a:moveTo>
                <a:lnTo>
                  <a:pt x="734568" y="27431"/>
                </a:lnTo>
                <a:lnTo>
                  <a:pt x="801624" y="33527"/>
                </a:lnTo>
                <a:lnTo>
                  <a:pt x="835151" y="42671"/>
                </a:lnTo>
                <a:lnTo>
                  <a:pt x="960120" y="85343"/>
                </a:lnTo>
                <a:lnTo>
                  <a:pt x="1021080" y="115824"/>
                </a:lnTo>
                <a:lnTo>
                  <a:pt x="1075944" y="155447"/>
                </a:lnTo>
                <a:lnTo>
                  <a:pt x="1103376" y="173736"/>
                </a:lnTo>
                <a:lnTo>
                  <a:pt x="1127760" y="198119"/>
                </a:lnTo>
                <a:lnTo>
                  <a:pt x="1152144" y="219455"/>
                </a:lnTo>
                <a:lnTo>
                  <a:pt x="1176527" y="246887"/>
                </a:lnTo>
                <a:lnTo>
                  <a:pt x="1197864" y="271271"/>
                </a:lnTo>
                <a:lnTo>
                  <a:pt x="1219200" y="298703"/>
                </a:lnTo>
                <a:lnTo>
                  <a:pt x="1237488" y="326136"/>
                </a:lnTo>
                <a:lnTo>
                  <a:pt x="1258824" y="356615"/>
                </a:lnTo>
                <a:lnTo>
                  <a:pt x="1274064" y="387095"/>
                </a:lnTo>
                <a:lnTo>
                  <a:pt x="1292352" y="417575"/>
                </a:lnTo>
                <a:lnTo>
                  <a:pt x="1304544" y="451103"/>
                </a:lnTo>
                <a:lnTo>
                  <a:pt x="1331976" y="518159"/>
                </a:lnTo>
                <a:lnTo>
                  <a:pt x="1359408" y="624839"/>
                </a:lnTo>
                <a:lnTo>
                  <a:pt x="1368552" y="697991"/>
                </a:lnTo>
                <a:lnTo>
                  <a:pt x="1371600" y="737615"/>
                </a:lnTo>
                <a:lnTo>
                  <a:pt x="1371600" y="813815"/>
                </a:lnTo>
                <a:lnTo>
                  <a:pt x="1368552" y="853439"/>
                </a:lnTo>
                <a:lnTo>
                  <a:pt x="1359408" y="926591"/>
                </a:lnTo>
                <a:lnTo>
                  <a:pt x="1341120" y="999743"/>
                </a:lnTo>
                <a:lnTo>
                  <a:pt x="1319784" y="1066800"/>
                </a:lnTo>
                <a:lnTo>
                  <a:pt x="1304544" y="1100327"/>
                </a:lnTo>
                <a:lnTo>
                  <a:pt x="1292352" y="1133855"/>
                </a:lnTo>
                <a:lnTo>
                  <a:pt x="1237488" y="1225295"/>
                </a:lnTo>
                <a:lnTo>
                  <a:pt x="1219200" y="1252727"/>
                </a:lnTo>
                <a:lnTo>
                  <a:pt x="1197864" y="1280159"/>
                </a:lnTo>
                <a:lnTo>
                  <a:pt x="1173480" y="1307591"/>
                </a:lnTo>
                <a:lnTo>
                  <a:pt x="1152144" y="1331976"/>
                </a:lnTo>
                <a:lnTo>
                  <a:pt x="1127760" y="1353312"/>
                </a:lnTo>
                <a:lnTo>
                  <a:pt x="1100327" y="1377695"/>
                </a:lnTo>
                <a:lnTo>
                  <a:pt x="1075944" y="1399031"/>
                </a:lnTo>
                <a:lnTo>
                  <a:pt x="1018032" y="1435607"/>
                </a:lnTo>
                <a:lnTo>
                  <a:pt x="960120" y="1466088"/>
                </a:lnTo>
                <a:lnTo>
                  <a:pt x="899160" y="1490471"/>
                </a:lnTo>
                <a:lnTo>
                  <a:pt x="835151" y="1508759"/>
                </a:lnTo>
                <a:lnTo>
                  <a:pt x="801624" y="1517903"/>
                </a:lnTo>
                <a:lnTo>
                  <a:pt x="734568" y="1524000"/>
                </a:lnTo>
                <a:lnTo>
                  <a:pt x="883157" y="1524000"/>
                </a:lnTo>
                <a:lnTo>
                  <a:pt x="941832" y="1502664"/>
                </a:lnTo>
                <a:lnTo>
                  <a:pt x="972312" y="1490471"/>
                </a:lnTo>
                <a:lnTo>
                  <a:pt x="1002792" y="1472183"/>
                </a:lnTo>
                <a:lnTo>
                  <a:pt x="1033272" y="1456943"/>
                </a:lnTo>
                <a:lnTo>
                  <a:pt x="1063752" y="1438655"/>
                </a:lnTo>
                <a:lnTo>
                  <a:pt x="1118616" y="1395983"/>
                </a:lnTo>
                <a:lnTo>
                  <a:pt x="1143000" y="1371600"/>
                </a:lnTo>
                <a:lnTo>
                  <a:pt x="1170432" y="1347215"/>
                </a:lnTo>
                <a:lnTo>
                  <a:pt x="1237488" y="1267967"/>
                </a:lnTo>
                <a:lnTo>
                  <a:pt x="1280160" y="1207007"/>
                </a:lnTo>
                <a:lnTo>
                  <a:pt x="1344168" y="1075943"/>
                </a:lnTo>
                <a:lnTo>
                  <a:pt x="1383792" y="932688"/>
                </a:lnTo>
                <a:lnTo>
                  <a:pt x="1383792" y="618743"/>
                </a:lnTo>
                <a:lnTo>
                  <a:pt x="1356360" y="509015"/>
                </a:lnTo>
                <a:lnTo>
                  <a:pt x="1328927" y="438912"/>
                </a:lnTo>
                <a:lnTo>
                  <a:pt x="1298448" y="374903"/>
                </a:lnTo>
                <a:lnTo>
                  <a:pt x="1280160" y="341375"/>
                </a:lnTo>
                <a:lnTo>
                  <a:pt x="1194816" y="228600"/>
                </a:lnTo>
                <a:lnTo>
                  <a:pt x="1143000" y="176783"/>
                </a:lnTo>
                <a:lnTo>
                  <a:pt x="1091184" y="134112"/>
                </a:lnTo>
                <a:lnTo>
                  <a:pt x="1033272" y="94487"/>
                </a:lnTo>
                <a:lnTo>
                  <a:pt x="972312" y="60959"/>
                </a:lnTo>
                <a:lnTo>
                  <a:pt x="938784" y="48767"/>
                </a:lnTo>
                <a:lnTo>
                  <a:pt x="908303" y="36575"/>
                </a:lnTo>
                <a:lnTo>
                  <a:pt x="883157" y="27431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6400800"/>
            <a:ext cx="9144000" cy="914400"/>
          </a:xfrm>
          <a:custGeom>
            <a:avLst/>
            <a:gdLst/>
            <a:ahLst/>
            <a:cxnLst/>
            <a:rect l="l" t="t" r="r" b="b"/>
            <a:pathLst>
              <a:path w="9144000" h="914400">
                <a:moveTo>
                  <a:pt x="0" y="0"/>
                </a:moveTo>
                <a:lnTo>
                  <a:pt x="9144000" y="0"/>
                </a:lnTo>
                <a:lnTo>
                  <a:pt x="9144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CC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388608"/>
            <a:ext cx="9144000" cy="927100"/>
          </a:xfrm>
          <a:custGeom>
            <a:avLst/>
            <a:gdLst/>
            <a:ahLst/>
            <a:cxnLst/>
            <a:rect l="l" t="t" r="r" b="b"/>
            <a:pathLst>
              <a:path w="9144000" h="927100">
                <a:moveTo>
                  <a:pt x="0" y="914399"/>
                </a:moveTo>
                <a:lnTo>
                  <a:pt x="0" y="926591"/>
                </a:lnTo>
                <a:lnTo>
                  <a:pt x="15240" y="926591"/>
                </a:lnTo>
                <a:lnTo>
                  <a:pt x="0" y="914399"/>
                </a:lnTo>
                <a:close/>
              </a:path>
              <a:path w="9144000" h="927100">
                <a:moveTo>
                  <a:pt x="15240" y="12191"/>
                </a:moveTo>
                <a:lnTo>
                  <a:pt x="0" y="27431"/>
                </a:lnTo>
                <a:lnTo>
                  <a:pt x="0" y="914399"/>
                </a:lnTo>
                <a:lnTo>
                  <a:pt x="15240" y="926591"/>
                </a:lnTo>
                <a:lnTo>
                  <a:pt x="15240" y="12191"/>
                </a:lnTo>
                <a:close/>
              </a:path>
              <a:path w="9144000" h="927100">
                <a:moveTo>
                  <a:pt x="9131808" y="914399"/>
                </a:moveTo>
                <a:lnTo>
                  <a:pt x="15240" y="914399"/>
                </a:lnTo>
                <a:lnTo>
                  <a:pt x="15240" y="926591"/>
                </a:lnTo>
                <a:lnTo>
                  <a:pt x="9131808" y="926591"/>
                </a:lnTo>
                <a:lnTo>
                  <a:pt x="9131808" y="914399"/>
                </a:lnTo>
                <a:close/>
              </a:path>
              <a:path w="9144000" h="927100">
                <a:moveTo>
                  <a:pt x="9131808" y="12191"/>
                </a:moveTo>
                <a:lnTo>
                  <a:pt x="9131808" y="926591"/>
                </a:lnTo>
                <a:lnTo>
                  <a:pt x="9144000" y="914399"/>
                </a:lnTo>
                <a:lnTo>
                  <a:pt x="9144000" y="27431"/>
                </a:lnTo>
                <a:lnTo>
                  <a:pt x="9131808" y="12191"/>
                </a:lnTo>
                <a:close/>
              </a:path>
              <a:path w="9144000" h="927100">
                <a:moveTo>
                  <a:pt x="9144000" y="914399"/>
                </a:moveTo>
                <a:lnTo>
                  <a:pt x="9131808" y="926591"/>
                </a:lnTo>
                <a:lnTo>
                  <a:pt x="9144000" y="926591"/>
                </a:lnTo>
                <a:lnTo>
                  <a:pt x="9144000" y="914399"/>
                </a:lnTo>
                <a:close/>
              </a:path>
              <a:path w="9144000" h="927100">
                <a:moveTo>
                  <a:pt x="9144000" y="0"/>
                </a:moveTo>
                <a:lnTo>
                  <a:pt x="0" y="0"/>
                </a:lnTo>
                <a:lnTo>
                  <a:pt x="0" y="27431"/>
                </a:lnTo>
                <a:lnTo>
                  <a:pt x="15240" y="12191"/>
                </a:lnTo>
                <a:lnTo>
                  <a:pt x="9144000" y="12191"/>
                </a:lnTo>
                <a:lnTo>
                  <a:pt x="9144000" y="0"/>
                </a:lnTo>
                <a:close/>
              </a:path>
              <a:path w="9144000" h="927100">
                <a:moveTo>
                  <a:pt x="9131808" y="12191"/>
                </a:moveTo>
                <a:lnTo>
                  <a:pt x="15240" y="12191"/>
                </a:lnTo>
                <a:lnTo>
                  <a:pt x="15240" y="27431"/>
                </a:lnTo>
                <a:lnTo>
                  <a:pt x="9131808" y="27431"/>
                </a:lnTo>
                <a:lnTo>
                  <a:pt x="9131808" y="12191"/>
                </a:lnTo>
                <a:close/>
              </a:path>
              <a:path w="9144000" h="927100">
                <a:moveTo>
                  <a:pt x="9144000" y="12191"/>
                </a:moveTo>
                <a:lnTo>
                  <a:pt x="9131808" y="12191"/>
                </a:lnTo>
                <a:lnTo>
                  <a:pt x="9144000" y="27431"/>
                </a:lnTo>
                <a:lnTo>
                  <a:pt x="9144000" y="12191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00" y="6461252"/>
            <a:ext cx="9144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0245" marR="1980564" indent="-124079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Population (N)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30,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Sample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Size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(n)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10 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K=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N/n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30/10 </a:t>
            </a:r>
            <a:r>
              <a:rPr sz="2400" spc="19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-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9144000" cy="12192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50"/>
          </a:p>
          <a:p>
            <a:pPr marL="2188210">
              <a:lnSpc>
                <a:spcPct val="100000"/>
              </a:lnSpc>
            </a:pP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10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Samples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taken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Population=</a:t>
            </a:r>
            <a:r>
              <a:rPr sz="240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0" y="1143000"/>
            <a:ext cx="6934200" cy="762000"/>
          </a:xfrm>
          <a:custGeom>
            <a:avLst/>
            <a:gdLst/>
            <a:ahLst/>
            <a:cxnLst/>
            <a:rect l="l" t="t" r="r" b="b"/>
            <a:pathLst>
              <a:path w="6934200" h="762000">
                <a:moveTo>
                  <a:pt x="0" y="762000"/>
                </a:moveTo>
                <a:lnTo>
                  <a:pt x="6934200" y="762000"/>
                </a:lnTo>
                <a:lnTo>
                  <a:pt x="6934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508" y="1310131"/>
            <a:ext cx="46672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pc="-185" dirty="0">
                <a:solidFill>
                  <a:srgbClr val="FFFFFF"/>
                </a:solidFill>
                <a:latin typeface="Arial"/>
                <a:cs typeface="Arial"/>
              </a:rPr>
              <a:t>Systematic</a:t>
            </a:r>
            <a:r>
              <a:rPr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60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</a:p>
        </p:txBody>
      </p:sp>
      <p:sp>
        <p:nvSpPr>
          <p:cNvPr id="4" name="object 4"/>
          <p:cNvSpPr/>
          <p:nvPr/>
        </p:nvSpPr>
        <p:spPr>
          <a:xfrm>
            <a:off x="2584704" y="2435351"/>
            <a:ext cx="6358128" cy="4533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12411" y="2684779"/>
            <a:ext cx="1287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solidFill>
                  <a:srgbClr val="CC0066"/>
                </a:solidFill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2291" y="3446779"/>
            <a:ext cx="1527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solidFill>
                  <a:srgbClr val="CC0066"/>
                </a:solidFill>
                <a:latin typeface="Arial"/>
                <a:cs typeface="Arial"/>
              </a:rPr>
              <a:t>Sample</a:t>
            </a:r>
            <a:r>
              <a:rPr sz="2400" spc="-5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CC0066"/>
                </a:solidFill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0996" y="4208779"/>
            <a:ext cx="1845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CC0066"/>
                </a:solidFill>
                <a:latin typeface="Arial"/>
                <a:cs typeface="Arial"/>
              </a:rPr>
              <a:t>Interval </a:t>
            </a:r>
            <a:r>
              <a:rPr sz="2400" spc="-170" dirty="0">
                <a:solidFill>
                  <a:srgbClr val="CC0066"/>
                </a:solidFill>
                <a:latin typeface="Arial"/>
                <a:cs typeface="Arial"/>
              </a:rPr>
              <a:t>Size:</a:t>
            </a:r>
            <a:r>
              <a:rPr sz="2400" spc="10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2400" spc="-280" dirty="0">
                <a:solidFill>
                  <a:srgbClr val="CC0066"/>
                </a:solidFill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457200"/>
            <a:ext cx="2209800" cy="4495800"/>
          </a:xfrm>
          <a:custGeom>
            <a:avLst/>
            <a:gdLst/>
            <a:ahLst/>
            <a:cxnLst/>
            <a:rect l="l" t="t" r="r" b="b"/>
            <a:pathLst>
              <a:path w="2209800" h="4495800">
                <a:moveTo>
                  <a:pt x="0" y="0"/>
                </a:moveTo>
                <a:lnTo>
                  <a:pt x="2209800" y="0"/>
                </a:lnTo>
                <a:lnTo>
                  <a:pt x="2209800" y="4495800"/>
                </a:lnTo>
                <a:lnTo>
                  <a:pt x="0" y="4495800"/>
                </a:lnTo>
                <a:lnTo>
                  <a:pt x="0" y="0"/>
                </a:lnTo>
                <a:close/>
              </a:path>
            </a:pathLst>
          </a:custGeom>
          <a:solidFill>
            <a:srgbClr val="CC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457200"/>
            <a:ext cx="2225040" cy="4511040"/>
          </a:xfrm>
          <a:custGeom>
            <a:avLst/>
            <a:gdLst/>
            <a:ahLst/>
            <a:cxnLst/>
            <a:rect l="l" t="t" r="r" b="b"/>
            <a:pathLst>
              <a:path w="2225040" h="4511040">
                <a:moveTo>
                  <a:pt x="0" y="4483608"/>
                </a:moveTo>
                <a:lnTo>
                  <a:pt x="0" y="4511040"/>
                </a:lnTo>
                <a:lnTo>
                  <a:pt x="2218944" y="4511040"/>
                </a:lnTo>
                <a:lnTo>
                  <a:pt x="2225040" y="4504944"/>
                </a:lnTo>
                <a:lnTo>
                  <a:pt x="2225040" y="4495800"/>
                </a:lnTo>
                <a:lnTo>
                  <a:pt x="15240" y="4495800"/>
                </a:lnTo>
                <a:lnTo>
                  <a:pt x="0" y="4483608"/>
                </a:lnTo>
                <a:close/>
              </a:path>
              <a:path w="2225040" h="4511040">
                <a:moveTo>
                  <a:pt x="15240" y="0"/>
                </a:moveTo>
                <a:lnTo>
                  <a:pt x="0" y="15240"/>
                </a:lnTo>
                <a:lnTo>
                  <a:pt x="0" y="4483608"/>
                </a:lnTo>
                <a:lnTo>
                  <a:pt x="15240" y="4495800"/>
                </a:lnTo>
                <a:lnTo>
                  <a:pt x="15240" y="0"/>
                </a:lnTo>
                <a:close/>
              </a:path>
              <a:path w="2225040" h="4511040">
                <a:moveTo>
                  <a:pt x="2197608" y="4483608"/>
                </a:moveTo>
                <a:lnTo>
                  <a:pt x="15240" y="4483608"/>
                </a:lnTo>
                <a:lnTo>
                  <a:pt x="15240" y="4495800"/>
                </a:lnTo>
                <a:lnTo>
                  <a:pt x="2197608" y="4495800"/>
                </a:lnTo>
                <a:lnTo>
                  <a:pt x="2197608" y="4483608"/>
                </a:lnTo>
                <a:close/>
              </a:path>
              <a:path w="2225040" h="4511040">
                <a:moveTo>
                  <a:pt x="2197608" y="0"/>
                </a:moveTo>
                <a:lnTo>
                  <a:pt x="2197608" y="4495800"/>
                </a:lnTo>
                <a:lnTo>
                  <a:pt x="2209800" y="4483608"/>
                </a:lnTo>
                <a:lnTo>
                  <a:pt x="2225040" y="4483608"/>
                </a:lnTo>
                <a:lnTo>
                  <a:pt x="2225040" y="15240"/>
                </a:lnTo>
                <a:lnTo>
                  <a:pt x="2209800" y="15240"/>
                </a:lnTo>
                <a:lnTo>
                  <a:pt x="2197608" y="0"/>
                </a:lnTo>
                <a:close/>
              </a:path>
              <a:path w="2225040" h="4511040">
                <a:moveTo>
                  <a:pt x="2225040" y="4483608"/>
                </a:moveTo>
                <a:lnTo>
                  <a:pt x="2209800" y="4483608"/>
                </a:lnTo>
                <a:lnTo>
                  <a:pt x="2197608" y="4495800"/>
                </a:lnTo>
                <a:lnTo>
                  <a:pt x="2225040" y="4495800"/>
                </a:lnTo>
                <a:lnTo>
                  <a:pt x="2225040" y="4483608"/>
                </a:lnTo>
                <a:close/>
              </a:path>
              <a:path w="2225040" h="4511040">
                <a:moveTo>
                  <a:pt x="15240" y="0"/>
                </a:moveTo>
                <a:lnTo>
                  <a:pt x="0" y="0"/>
                </a:lnTo>
                <a:lnTo>
                  <a:pt x="0" y="15240"/>
                </a:lnTo>
                <a:lnTo>
                  <a:pt x="15240" y="0"/>
                </a:lnTo>
                <a:close/>
              </a:path>
              <a:path w="2225040" h="4511040">
                <a:moveTo>
                  <a:pt x="2197608" y="0"/>
                </a:moveTo>
                <a:lnTo>
                  <a:pt x="15240" y="0"/>
                </a:lnTo>
                <a:lnTo>
                  <a:pt x="15240" y="15240"/>
                </a:lnTo>
                <a:lnTo>
                  <a:pt x="2197608" y="15240"/>
                </a:lnTo>
                <a:lnTo>
                  <a:pt x="2197608" y="0"/>
                </a:lnTo>
                <a:close/>
              </a:path>
              <a:path w="2225040" h="4511040">
                <a:moveTo>
                  <a:pt x="2225040" y="0"/>
                </a:moveTo>
                <a:lnTo>
                  <a:pt x="2197608" y="0"/>
                </a:lnTo>
                <a:lnTo>
                  <a:pt x="2209800" y="15240"/>
                </a:lnTo>
                <a:lnTo>
                  <a:pt x="2225040" y="15240"/>
                </a:lnTo>
                <a:lnTo>
                  <a:pt x="2225040" y="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9572" y="895604"/>
            <a:ext cx="185102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survey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households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residential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area is 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carried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out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study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purchasing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habits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food 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products.</a:t>
            </a:r>
            <a:endParaRPr sz="1800">
              <a:latin typeface="Arial"/>
              <a:cs typeface="Arial"/>
            </a:endParaRPr>
          </a:p>
          <a:p>
            <a:pPr marL="24765" marR="18415" indent="-635" algn="ctr">
              <a:lnSpc>
                <a:spcPct val="100000"/>
              </a:lnSpc>
            </a:pP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residential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has 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100 households  ranging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plot 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plot 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100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chart.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40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371600"/>
            <a:ext cx="9144000" cy="510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6000" y="6172200"/>
            <a:ext cx="2895600" cy="838200"/>
          </a:xfrm>
          <a:prstGeom prst="rect">
            <a:avLst/>
          </a:prstGeom>
          <a:solidFill>
            <a:srgbClr val="CC0099"/>
          </a:solidFill>
        </p:spPr>
        <p:txBody>
          <a:bodyPr vert="horz" wrap="square" lIns="0" tIns="219075" rIns="0" bIns="0" rtlCol="0">
            <a:spAutoFit/>
          </a:bodyPr>
          <a:lstStyle/>
          <a:p>
            <a:pPr marL="511809">
              <a:lnSpc>
                <a:spcPct val="100000"/>
              </a:lnSpc>
              <a:spcBef>
                <a:spcPts val="1725"/>
              </a:spcBef>
            </a:pP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=30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200" y="6172200"/>
            <a:ext cx="2895600" cy="838200"/>
          </a:xfrm>
          <a:prstGeom prst="rect">
            <a:avLst/>
          </a:prstGeom>
          <a:solidFill>
            <a:srgbClr val="CC0099"/>
          </a:solidFill>
        </p:spPr>
        <p:txBody>
          <a:bodyPr vert="horz" wrap="square" lIns="0" tIns="36195" rIns="0" bIns="0" rtlCol="0">
            <a:spAutoFit/>
          </a:bodyPr>
          <a:lstStyle/>
          <a:p>
            <a:pPr marL="667385" marR="210820" indent="-451484">
              <a:lnSpc>
                <a:spcPct val="100000"/>
              </a:lnSpc>
              <a:spcBef>
                <a:spcPts val="285"/>
              </a:spcBef>
            </a:pP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Sample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size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240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taken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9144000" cy="16002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400"/>
          </a:p>
          <a:p>
            <a:pPr marL="2806700">
              <a:lnSpc>
                <a:spcPct val="100000"/>
              </a:lnSpc>
            </a:pPr>
            <a:r>
              <a:rPr sz="3600" spc="-75" dirty="0">
                <a:solidFill>
                  <a:srgbClr val="FFFFFF"/>
                </a:solidFill>
                <a:latin typeface="Arial"/>
                <a:cs typeface="Arial"/>
              </a:rPr>
              <a:t>Stratified</a:t>
            </a:r>
            <a:r>
              <a:rPr sz="3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5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40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295400"/>
            <a:ext cx="9144000" cy="563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57200"/>
            <a:ext cx="9144000" cy="1447800"/>
          </a:xfrm>
          <a:custGeom>
            <a:avLst/>
            <a:gdLst/>
            <a:ahLst/>
            <a:cxnLst/>
            <a:rect l="l" t="t" r="r" b="b"/>
            <a:pathLst>
              <a:path w="9144000" h="1447800">
                <a:moveTo>
                  <a:pt x="0" y="0"/>
                </a:moveTo>
                <a:lnTo>
                  <a:pt x="9144000" y="0"/>
                </a:lnTo>
                <a:lnTo>
                  <a:pt x="9144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51708" y="871220"/>
            <a:ext cx="3553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FFFFFF"/>
                </a:solidFill>
                <a:latin typeface="Arial"/>
                <a:cs typeface="Arial"/>
              </a:rPr>
              <a:t>Stratified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5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286000"/>
            <a:ext cx="9144000" cy="5029200"/>
          </a:xfrm>
          <a:custGeom>
            <a:avLst/>
            <a:gdLst/>
            <a:ahLst/>
            <a:cxnLst/>
            <a:rect l="l" t="t" r="r" b="b"/>
            <a:pathLst>
              <a:path w="9144000" h="5029200">
                <a:moveTo>
                  <a:pt x="0" y="0"/>
                </a:moveTo>
                <a:lnTo>
                  <a:pt x="9144000" y="0"/>
                </a:lnTo>
                <a:lnTo>
                  <a:pt x="9144000" y="5029200"/>
                </a:lnTo>
                <a:lnTo>
                  <a:pt x="0" y="5029200"/>
                </a:ln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27707" y="2994456"/>
            <a:ext cx="703770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175" algn="ctr">
              <a:lnSpc>
                <a:spcPct val="150000"/>
              </a:lnSpc>
              <a:spcBef>
                <a:spcPts val="100"/>
              </a:spcBef>
            </a:pPr>
            <a:r>
              <a:rPr sz="3200" spc="204" dirty="0">
                <a:solidFill>
                  <a:srgbClr val="FFFFFF"/>
                </a:solidFill>
                <a:latin typeface="Times New Roman"/>
                <a:cs typeface="Times New Roman"/>
              </a:rPr>
              <a:t>Population </a:t>
            </a:r>
            <a:r>
              <a:rPr sz="3200" spc="245" dirty="0">
                <a:solidFill>
                  <a:srgbClr val="FFFF00"/>
                </a:solidFill>
                <a:latin typeface="Times New Roman"/>
                <a:cs typeface="Times New Roman"/>
              </a:rPr>
              <a:t>(or </a:t>
            </a:r>
            <a:r>
              <a:rPr sz="3200" spc="254" dirty="0">
                <a:solidFill>
                  <a:srgbClr val="FFFF00"/>
                </a:solidFill>
                <a:latin typeface="Times New Roman"/>
                <a:cs typeface="Times New Roman"/>
              </a:rPr>
              <a:t>Universe) </a:t>
            </a:r>
            <a:r>
              <a:rPr sz="3200" spc="330" dirty="0">
                <a:solidFill>
                  <a:srgbClr val="FFFFFF"/>
                </a:solidFill>
                <a:latin typeface="Times New Roman"/>
                <a:cs typeface="Times New Roman"/>
              </a:rPr>
              <a:t>refers </a:t>
            </a:r>
            <a:r>
              <a:rPr sz="3200" spc="250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3200" spc="29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204" dirty="0">
                <a:solidFill>
                  <a:srgbClr val="FFFFFF"/>
                </a:solidFill>
                <a:latin typeface="Times New Roman"/>
                <a:cs typeface="Times New Roman"/>
              </a:rPr>
              <a:t>totality </a:t>
            </a:r>
            <a:r>
              <a:rPr sz="3200" spc="295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3200" spc="315" dirty="0">
                <a:solidFill>
                  <a:srgbClr val="FFFFFF"/>
                </a:solidFill>
                <a:latin typeface="Times New Roman"/>
                <a:cs typeface="Times New Roman"/>
              </a:rPr>
              <a:t>aggregate </a:t>
            </a:r>
            <a:r>
              <a:rPr sz="3200" spc="17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30" dirty="0">
                <a:solidFill>
                  <a:srgbClr val="FFFFFF"/>
                </a:solidFill>
                <a:latin typeface="Times New Roman"/>
                <a:cs typeface="Times New Roman"/>
              </a:rPr>
              <a:t>all </a:t>
            </a:r>
            <a:r>
              <a:rPr sz="3200" spc="295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3200" spc="260" dirty="0">
                <a:solidFill>
                  <a:srgbClr val="FFFFFF"/>
                </a:solidFill>
                <a:latin typeface="Times New Roman"/>
                <a:cs typeface="Times New Roman"/>
              </a:rPr>
              <a:t>items that </a:t>
            </a:r>
            <a:r>
              <a:rPr sz="3200" spc="290" dirty="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sz="3200" spc="320" dirty="0">
                <a:solidFill>
                  <a:srgbClr val="FFFFFF"/>
                </a:solidFill>
                <a:latin typeface="Times New Roman"/>
                <a:cs typeface="Times New Roman"/>
              </a:rPr>
              <a:t>been </a:t>
            </a:r>
            <a:r>
              <a:rPr sz="3200" spc="305" dirty="0">
                <a:solidFill>
                  <a:srgbClr val="FFFFFF"/>
                </a:solidFill>
                <a:latin typeface="Times New Roman"/>
                <a:cs typeface="Times New Roman"/>
              </a:rPr>
              <a:t>chosen </a:t>
            </a:r>
            <a:r>
              <a:rPr sz="3200" spc="22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3200" spc="295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3200" spc="340" dirty="0">
                <a:solidFill>
                  <a:srgbClr val="FFFFFF"/>
                </a:solidFill>
                <a:latin typeface="Times New Roman"/>
                <a:cs typeface="Times New Roman"/>
              </a:rPr>
              <a:t>research</a:t>
            </a:r>
            <a:r>
              <a:rPr sz="3200" spc="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50" dirty="0">
                <a:solidFill>
                  <a:srgbClr val="FFFFFF"/>
                </a:solidFill>
                <a:latin typeface="Times New Roman"/>
                <a:cs typeface="Times New Roman"/>
              </a:rPr>
              <a:t>study.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94252" y="1014475"/>
            <a:ext cx="24663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10" dirty="0"/>
              <a:t>Population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47800"/>
            <a:ext cx="8921202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0"/>
                </a:moveTo>
                <a:lnTo>
                  <a:pt x="9144000" y="0"/>
                </a:lnTo>
                <a:lnTo>
                  <a:pt x="9144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51708" y="718819"/>
            <a:ext cx="3553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FFFFFF"/>
                </a:solidFill>
                <a:latin typeface="Arial"/>
                <a:cs typeface="Arial"/>
              </a:rPr>
              <a:t>Stratified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5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0432" y="2438400"/>
            <a:ext cx="7441204" cy="3779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43547" y="1992883"/>
            <a:ext cx="259651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1430" algn="ctr">
              <a:lnSpc>
                <a:spcPct val="100000"/>
              </a:lnSpc>
              <a:spcBef>
                <a:spcPts val="105"/>
              </a:spcBef>
            </a:pPr>
            <a:r>
              <a:rPr sz="2800" spc="-204" dirty="0">
                <a:solidFill>
                  <a:srgbClr val="CC0066"/>
                </a:solidFill>
                <a:latin typeface="Arial"/>
                <a:cs typeface="Arial"/>
              </a:rPr>
              <a:t>Formed </a:t>
            </a:r>
            <a:r>
              <a:rPr sz="2800" spc="-245" dirty="0">
                <a:solidFill>
                  <a:srgbClr val="CC0066"/>
                </a:solidFill>
                <a:latin typeface="Arial"/>
                <a:cs typeface="Arial"/>
              </a:rPr>
              <a:t>on </a:t>
            </a:r>
            <a:r>
              <a:rPr sz="2800" spc="-170" dirty="0">
                <a:solidFill>
                  <a:srgbClr val="CC0066"/>
                </a:solidFill>
                <a:latin typeface="Arial"/>
                <a:cs typeface="Arial"/>
              </a:rPr>
              <a:t>the  </a:t>
            </a:r>
            <a:r>
              <a:rPr sz="2800" spc="-185" dirty="0">
                <a:solidFill>
                  <a:srgbClr val="CC0066"/>
                </a:solidFill>
                <a:latin typeface="Arial"/>
                <a:cs typeface="Arial"/>
              </a:rPr>
              <a:t>basis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of </a:t>
            </a:r>
            <a:r>
              <a:rPr sz="2800" spc="-265" dirty="0">
                <a:solidFill>
                  <a:srgbClr val="CC0066"/>
                </a:solidFill>
                <a:latin typeface="Arial"/>
                <a:cs typeface="Arial"/>
              </a:rPr>
              <a:t>Income </a:t>
            </a:r>
            <a:r>
              <a:rPr sz="2800" dirty="0">
                <a:solidFill>
                  <a:srgbClr val="CC0066"/>
                </a:solidFill>
                <a:latin typeface="Arial"/>
                <a:cs typeface="Arial"/>
              </a:rPr>
              <a:t>of  </a:t>
            </a:r>
            <a:r>
              <a:rPr sz="2800" spc="-300" dirty="0">
                <a:solidFill>
                  <a:srgbClr val="CC0066"/>
                </a:solidFill>
                <a:latin typeface="Arial"/>
                <a:cs typeface="Arial"/>
              </a:rPr>
              <a:t>consumers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9788" y="6415532"/>
            <a:ext cx="1355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0" dirty="0">
                <a:latin typeface="Arial"/>
                <a:cs typeface="Arial"/>
              </a:rPr>
              <a:t>10K </a:t>
            </a:r>
            <a:r>
              <a:rPr sz="2400" spc="25" dirty="0">
                <a:latin typeface="Arial"/>
                <a:cs typeface="Arial"/>
              </a:rPr>
              <a:t>to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200" dirty="0">
                <a:latin typeface="Arial"/>
                <a:cs typeface="Arial"/>
              </a:rPr>
              <a:t>20K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7188" y="6415532"/>
            <a:ext cx="1355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0" dirty="0">
                <a:latin typeface="Arial"/>
                <a:cs typeface="Arial"/>
              </a:rPr>
              <a:t>20K </a:t>
            </a:r>
            <a:r>
              <a:rPr sz="2400" spc="25" dirty="0">
                <a:latin typeface="Arial"/>
                <a:cs typeface="Arial"/>
              </a:rPr>
              <a:t>to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200" dirty="0">
                <a:latin typeface="Arial"/>
                <a:cs typeface="Arial"/>
              </a:rPr>
              <a:t>30K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9931" y="6232652"/>
            <a:ext cx="1338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245" marR="5080" indent="-42418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Arial"/>
                <a:cs typeface="Arial"/>
              </a:rPr>
              <a:t>More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than  </a:t>
            </a:r>
            <a:r>
              <a:rPr sz="2400" spc="-200" dirty="0">
                <a:latin typeface="Arial"/>
                <a:cs typeface="Arial"/>
              </a:rPr>
              <a:t>30K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2286000" cy="914400"/>
          </a:xfrm>
          <a:prstGeom prst="rect">
            <a:avLst/>
          </a:prstGeom>
          <a:solidFill>
            <a:srgbClr val="CC0066"/>
          </a:solidFill>
        </p:spPr>
        <p:txBody>
          <a:bodyPr vert="horz" wrap="square" lIns="0" tIns="223520" rIns="0" bIns="0" rtlCol="0">
            <a:spAutoFit/>
          </a:bodyPr>
          <a:lstStyle/>
          <a:p>
            <a:pPr marL="527050">
              <a:lnSpc>
                <a:spcPct val="100000"/>
              </a:lnSpc>
              <a:spcBef>
                <a:spcPts val="1760"/>
              </a:spcBef>
            </a:pPr>
            <a:r>
              <a:rPr spc="-18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95600" y="990600"/>
            <a:ext cx="6705600" cy="9144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2235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60"/>
              </a:spcBef>
            </a:pP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Stratified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977958"/>
            <a:ext cx="7577328" cy="6018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0155" y="727964"/>
            <a:ext cx="490791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00" marR="5080" indent="-1892935">
              <a:lnSpc>
                <a:spcPct val="100000"/>
              </a:lnSpc>
              <a:spcBef>
                <a:spcPts val="105"/>
              </a:spcBef>
            </a:pPr>
            <a:r>
              <a:rPr spc="-145" dirty="0">
                <a:solidFill>
                  <a:srgbClr val="CC0066"/>
                </a:solidFill>
                <a:latin typeface="Arial"/>
                <a:cs typeface="Arial"/>
              </a:rPr>
              <a:t>Stratas </a:t>
            </a:r>
            <a:r>
              <a:rPr spc="-55" dirty="0">
                <a:solidFill>
                  <a:srgbClr val="CC0066"/>
                </a:solidFill>
                <a:latin typeface="Arial"/>
                <a:cs typeface="Arial"/>
              </a:rPr>
              <a:t>are </a:t>
            </a:r>
            <a:r>
              <a:rPr spc="-100" dirty="0">
                <a:solidFill>
                  <a:srgbClr val="CC0066"/>
                </a:solidFill>
                <a:latin typeface="Arial"/>
                <a:cs typeface="Arial"/>
              </a:rPr>
              <a:t>formed </a:t>
            </a:r>
            <a:r>
              <a:rPr spc="-245" dirty="0">
                <a:solidFill>
                  <a:srgbClr val="CC0066"/>
                </a:solidFill>
                <a:latin typeface="Arial"/>
                <a:cs typeface="Arial"/>
              </a:rPr>
              <a:t>on </a:t>
            </a:r>
            <a:r>
              <a:rPr spc="-170" dirty="0">
                <a:solidFill>
                  <a:srgbClr val="CC0066"/>
                </a:solidFill>
                <a:latin typeface="Arial"/>
                <a:cs typeface="Arial"/>
              </a:rPr>
              <a:t>the </a:t>
            </a:r>
            <a:r>
              <a:rPr spc="-185" dirty="0">
                <a:solidFill>
                  <a:srgbClr val="CC0066"/>
                </a:solidFill>
                <a:latin typeface="Arial"/>
                <a:cs typeface="Arial"/>
              </a:rPr>
              <a:t>basis </a:t>
            </a:r>
            <a:r>
              <a:rPr dirty="0">
                <a:solidFill>
                  <a:srgbClr val="CC0066"/>
                </a:solidFill>
                <a:latin typeface="Arial"/>
                <a:cs typeface="Arial"/>
              </a:rPr>
              <a:t>of  </a:t>
            </a:r>
            <a:r>
              <a:rPr spc="-110" dirty="0">
                <a:solidFill>
                  <a:srgbClr val="CC0066"/>
                </a:solidFill>
                <a:latin typeface="Arial"/>
                <a:cs typeface="Arial"/>
              </a:rPr>
              <a:t>Gender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660" y="2937763"/>
            <a:ext cx="7537450" cy="2809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5205"/>
              </a:lnSpc>
              <a:spcBef>
                <a:spcPts val="90"/>
              </a:spcBef>
            </a:pPr>
            <a:r>
              <a:rPr sz="4400" spc="-150" dirty="0">
                <a:latin typeface="Arial"/>
                <a:cs typeface="Arial"/>
              </a:rPr>
              <a:t>It </a:t>
            </a:r>
            <a:r>
              <a:rPr sz="4400" spc="-434" dirty="0">
                <a:latin typeface="Arial"/>
                <a:cs typeface="Arial"/>
              </a:rPr>
              <a:t>assures </a:t>
            </a:r>
            <a:r>
              <a:rPr sz="4400" spc="-155" dirty="0">
                <a:latin typeface="Arial"/>
                <a:cs typeface="Arial"/>
              </a:rPr>
              <a:t>that </a:t>
            </a:r>
            <a:r>
              <a:rPr sz="4400" spc="-300" dirty="0">
                <a:latin typeface="Arial"/>
                <a:cs typeface="Arial"/>
              </a:rPr>
              <a:t>you </a:t>
            </a:r>
            <a:r>
              <a:rPr sz="4400" spc="-75" dirty="0">
                <a:latin typeface="Arial"/>
                <a:cs typeface="Arial"/>
              </a:rPr>
              <a:t>will </a:t>
            </a:r>
            <a:r>
              <a:rPr sz="4400" spc="-140" dirty="0">
                <a:latin typeface="Arial"/>
                <a:cs typeface="Arial"/>
              </a:rPr>
              <a:t>be </a:t>
            </a:r>
            <a:r>
              <a:rPr sz="4400" spc="-80" dirty="0">
                <a:latin typeface="Arial"/>
                <a:cs typeface="Arial"/>
              </a:rPr>
              <a:t>able</a:t>
            </a:r>
            <a:r>
              <a:rPr sz="4400" spc="-565" dirty="0">
                <a:latin typeface="Arial"/>
                <a:cs typeface="Arial"/>
              </a:rPr>
              <a:t> </a:t>
            </a:r>
            <a:r>
              <a:rPr sz="4400" spc="-145" dirty="0">
                <a:latin typeface="Arial"/>
                <a:cs typeface="Arial"/>
              </a:rPr>
              <a:t>to</a:t>
            </a:r>
            <a:endParaRPr sz="4400">
              <a:latin typeface="Arial"/>
              <a:cs typeface="Arial"/>
            </a:endParaRPr>
          </a:p>
          <a:p>
            <a:pPr marL="1969135" marR="5080" indent="-1780539">
              <a:lnSpc>
                <a:spcPts val="8400"/>
              </a:lnSpc>
              <a:spcBef>
                <a:spcPts val="204"/>
              </a:spcBef>
            </a:pPr>
            <a:r>
              <a:rPr sz="7000" spc="-365" dirty="0">
                <a:solidFill>
                  <a:srgbClr val="D60093"/>
                </a:solidFill>
                <a:latin typeface="Arial"/>
                <a:cs typeface="Arial"/>
              </a:rPr>
              <a:t>represent </a:t>
            </a:r>
            <a:r>
              <a:rPr sz="7000" spc="-420" dirty="0">
                <a:solidFill>
                  <a:srgbClr val="D60093"/>
                </a:solidFill>
                <a:latin typeface="Arial"/>
                <a:cs typeface="Arial"/>
              </a:rPr>
              <a:t>the </a:t>
            </a:r>
            <a:r>
              <a:rPr sz="7000" spc="-220" dirty="0">
                <a:solidFill>
                  <a:srgbClr val="D60093"/>
                </a:solidFill>
                <a:latin typeface="Arial"/>
                <a:cs typeface="Arial"/>
              </a:rPr>
              <a:t>overall  </a:t>
            </a:r>
            <a:r>
              <a:rPr sz="7000" spc="-260" dirty="0">
                <a:solidFill>
                  <a:srgbClr val="D60093"/>
                </a:solidFill>
                <a:latin typeface="Arial"/>
                <a:cs typeface="Arial"/>
              </a:rPr>
              <a:t>population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990600"/>
            <a:ext cx="2286000" cy="914400"/>
          </a:xfrm>
          <a:prstGeom prst="rect">
            <a:avLst/>
          </a:prstGeom>
          <a:solidFill>
            <a:srgbClr val="CC0066"/>
          </a:solidFill>
        </p:spPr>
        <p:txBody>
          <a:bodyPr vert="horz" wrap="square" lIns="0" tIns="223520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1760"/>
              </a:spcBef>
            </a:pP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5600" y="990600"/>
            <a:ext cx="6705600" cy="9144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2235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60"/>
              </a:spcBef>
            </a:pP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Advantage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Stratified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2578099"/>
            <a:ext cx="7923530" cy="2989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>
              <a:lnSpc>
                <a:spcPct val="100000"/>
              </a:lnSpc>
              <a:spcBef>
                <a:spcPts val="105"/>
              </a:spcBef>
              <a:tabLst>
                <a:tab pos="996950" algn="l"/>
                <a:tab pos="2429510" algn="l"/>
                <a:tab pos="3307079" algn="l"/>
                <a:tab pos="4736465" algn="l"/>
                <a:tab pos="5379720" algn="l"/>
                <a:tab pos="6373495" algn="l"/>
                <a:tab pos="7675245" algn="l"/>
              </a:tabLst>
            </a:pPr>
            <a:r>
              <a:rPr sz="2800" spc="-325" dirty="0">
                <a:latin typeface="Arial"/>
                <a:cs typeface="Arial"/>
              </a:rPr>
              <a:t>The	</a:t>
            </a:r>
            <a:r>
              <a:rPr sz="2800" spc="105" dirty="0">
                <a:latin typeface="Arial"/>
                <a:cs typeface="Arial"/>
              </a:rPr>
              <a:t>f</a:t>
            </a:r>
            <a:r>
              <a:rPr sz="2800" spc="-114" dirty="0">
                <a:latin typeface="Arial"/>
                <a:cs typeface="Arial"/>
              </a:rPr>
              <a:t>o</a:t>
            </a:r>
            <a:r>
              <a:rPr sz="2800" spc="-55" dirty="0">
                <a:latin typeface="Arial"/>
                <a:cs typeface="Arial"/>
              </a:rPr>
              <a:t>l</a:t>
            </a:r>
            <a:r>
              <a:rPr sz="2800" spc="-30" dirty="0">
                <a:latin typeface="Arial"/>
                <a:cs typeface="Arial"/>
              </a:rPr>
              <a:t>l</a:t>
            </a:r>
            <a:r>
              <a:rPr sz="2800" spc="-215" dirty="0">
                <a:latin typeface="Arial"/>
                <a:cs typeface="Arial"/>
              </a:rPr>
              <a:t>o</a:t>
            </a:r>
            <a:r>
              <a:rPr sz="2800" spc="-175" dirty="0">
                <a:latin typeface="Arial"/>
                <a:cs typeface="Arial"/>
              </a:rPr>
              <a:t>w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170" dirty="0">
                <a:latin typeface="Arial"/>
                <a:cs typeface="Arial"/>
              </a:rPr>
              <a:t>ng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30" dirty="0">
                <a:latin typeface="Arial"/>
                <a:cs typeface="Arial"/>
              </a:rPr>
              <a:t>three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95" dirty="0">
                <a:latin typeface="Arial"/>
                <a:cs typeface="Arial"/>
              </a:rPr>
              <a:t>quest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320" dirty="0">
                <a:latin typeface="Arial"/>
                <a:cs typeface="Arial"/>
              </a:rPr>
              <a:t>ons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r</a:t>
            </a:r>
            <a:r>
              <a:rPr sz="2800" spc="-15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70" dirty="0">
                <a:latin typeface="Arial"/>
                <a:cs typeface="Arial"/>
              </a:rPr>
              <a:t>hi</a:t>
            </a:r>
            <a:r>
              <a:rPr sz="2800" spc="-145" dirty="0">
                <a:latin typeface="Arial"/>
                <a:cs typeface="Arial"/>
              </a:rPr>
              <a:t>gh</a:t>
            </a:r>
            <a:r>
              <a:rPr sz="2800" spc="-7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y	</a:t>
            </a:r>
            <a:r>
              <a:rPr sz="2800" spc="-65" dirty="0">
                <a:latin typeface="Arial"/>
                <a:cs typeface="Arial"/>
              </a:rPr>
              <a:t>re</a:t>
            </a:r>
            <a:r>
              <a:rPr sz="2800" spc="-40" dirty="0">
                <a:latin typeface="Arial"/>
                <a:cs typeface="Arial"/>
              </a:rPr>
              <a:t>l</a:t>
            </a:r>
            <a:r>
              <a:rPr sz="2800" spc="-175" dirty="0">
                <a:latin typeface="Arial"/>
                <a:cs typeface="Arial"/>
              </a:rPr>
              <a:t>e</a:t>
            </a:r>
            <a:r>
              <a:rPr sz="2800" spc="-200" dirty="0">
                <a:latin typeface="Arial"/>
                <a:cs typeface="Arial"/>
              </a:rPr>
              <a:t>v</a:t>
            </a:r>
            <a:r>
              <a:rPr sz="2800" spc="-170" dirty="0">
                <a:latin typeface="Arial"/>
                <a:cs typeface="Arial"/>
              </a:rPr>
              <a:t>a</a:t>
            </a:r>
            <a:r>
              <a:rPr sz="2800" spc="-190" dirty="0">
                <a:latin typeface="Arial"/>
                <a:cs typeface="Arial"/>
              </a:rPr>
              <a:t>n</a:t>
            </a:r>
            <a:r>
              <a:rPr sz="2800" spc="-2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20" dirty="0">
                <a:latin typeface="Arial"/>
                <a:cs typeface="Arial"/>
              </a:rPr>
              <a:t>n  </a:t>
            </a:r>
            <a:r>
              <a:rPr sz="2800" spc="-170" dirty="0">
                <a:latin typeface="Arial"/>
                <a:cs typeface="Arial"/>
              </a:rPr>
              <a:t>the </a:t>
            </a:r>
            <a:r>
              <a:rPr sz="2800" spc="-150" dirty="0">
                <a:latin typeface="Arial"/>
                <a:cs typeface="Arial"/>
              </a:rPr>
              <a:t>context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5" dirty="0">
                <a:latin typeface="Arial"/>
                <a:cs typeface="Arial"/>
              </a:rPr>
              <a:t>stratified</a:t>
            </a:r>
            <a:r>
              <a:rPr sz="2800" spc="254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sampling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8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spc="-229" dirty="0">
                <a:latin typeface="Arial"/>
                <a:cs typeface="Arial"/>
              </a:rPr>
              <a:t>How </a:t>
            </a:r>
            <a:r>
              <a:rPr sz="2800" spc="-90" dirty="0">
                <a:latin typeface="Arial"/>
                <a:cs typeface="Arial"/>
              </a:rPr>
              <a:t>to </a:t>
            </a:r>
            <a:r>
              <a:rPr sz="2800" spc="-114" dirty="0">
                <a:latin typeface="Arial"/>
                <a:cs typeface="Arial"/>
              </a:rPr>
              <a:t>form</a:t>
            </a:r>
            <a:r>
              <a:rPr sz="2800" spc="-32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strata?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3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spc="-229" dirty="0">
                <a:latin typeface="Arial"/>
                <a:cs typeface="Arial"/>
              </a:rPr>
              <a:t>How </a:t>
            </a:r>
            <a:r>
              <a:rPr sz="2800" spc="-215" dirty="0">
                <a:latin typeface="Arial"/>
                <a:cs typeface="Arial"/>
              </a:rPr>
              <a:t>should </a:t>
            </a:r>
            <a:r>
              <a:rPr sz="2800" spc="-220" dirty="0">
                <a:latin typeface="Arial"/>
                <a:cs typeface="Arial"/>
              </a:rPr>
              <a:t>items</a:t>
            </a:r>
            <a:r>
              <a:rPr sz="2800" spc="-34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be </a:t>
            </a:r>
            <a:r>
              <a:rPr sz="2800" spc="-160" dirty="0">
                <a:latin typeface="Arial"/>
                <a:cs typeface="Arial"/>
              </a:rPr>
              <a:t>selected </a:t>
            </a:r>
            <a:r>
              <a:rPr sz="2800" spc="-130" dirty="0">
                <a:latin typeface="Arial"/>
                <a:cs typeface="Arial"/>
              </a:rPr>
              <a:t>from </a:t>
            </a:r>
            <a:r>
              <a:rPr sz="2800" spc="-175" dirty="0">
                <a:latin typeface="Arial"/>
                <a:cs typeface="Arial"/>
              </a:rPr>
              <a:t>each </a:t>
            </a:r>
            <a:r>
              <a:rPr sz="2800" spc="-225" dirty="0">
                <a:latin typeface="Arial"/>
                <a:cs typeface="Arial"/>
              </a:rPr>
              <a:t>stratum?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3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spc="-229" dirty="0">
                <a:latin typeface="Arial"/>
                <a:cs typeface="Arial"/>
              </a:rPr>
              <a:t>How </a:t>
            </a:r>
            <a:r>
              <a:rPr sz="2800" spc="-220" dirty="0">
                <a:latin typeface="Arial"/>
                <a:cs typeface="Arial"/>
              </a:rPr>
              <a:t>many items</a:t>
            </a:r>
            <a:r>
              <a:rPr sz="2800" spc="-36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be </a:t>
            </a:r>
            <a:r>
              <a:rPr sz="2800" spc="-160" dirty="0">
                <a:latin typeface="Arial"/>
                <a:cs typeface="Arial"/>
              </a:rPr>
              <a:t>selected </a:t>
            </a:r>
            <a:r>
              <a:rPr sz="2800" spc="-130" dirty="0">
                <a:latin typeface="Arial"/>
                <a:cs typeface="Arial"/>
              </a:rPr>
              <a:t>from </a:t>
            </a:r>
            <a:r>
              <a:rPr sz="2800" spc="-170" dirty="0">
                <a:latin typeface="Arial"/>
                <a:cs typeface="Arial"/>
              </a:rPr>
              <a:t>each </a:t>
            </a:r>
            <a:r>
              <a:rPr sz="2800" spc="-225" dirty="0">
                <a:latin typeface="Arial"/>
                <a:cs typeface="Arial"/>
              </a:rPr>
              <a:t>stratum?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990600"/>
            <a:ext cx="2286000" cy="914400"/>
          </a:xfrm>
          <a:prstGeom prst="rect">
            <a:avLst/>
          </a:prstGeom>
          <a:solidFill>
            <a:srgbClr val="CC0066"/>
          </a:solidFill>
        </p:spPr>
        <p:txBody>
          <a:bodyPr vert="horz" wrap="square" lIns="0" tIns="223520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1760"/>
              </a:spcBef>
            </a:pP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95600" y="990600"/>
            <a:ext cx="6705600" cy="9144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2235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60"/>
              </a:spcBef>
            </a:pPr>
            <a:r>
              <a:rPr spc="-245" dirty="0">
                <a:solidFill>
                  <a:srgbClr val="FFFFFF"/>
                </a:solidFill>
                <a:latin typeface="Arial"/>
                <a:cs typeface="Arial"/>
              </a:rPr>
              <a:t>Decisions </a:t>
            </a:r>
            <a:r>
              <a:rPr spc="-16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Stratified</a:t>
            </a:r>
            <a:r>
              <a:rPr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60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2620771"/>
            <a:ext cx="7919720" cy="335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Arial"/>
                <a:cs typeface="Arial"/>
              </a:rPr>
              <a:t>Identify </a:t>
            </a:r>
            <a:r>
              <a:rPr sz="2400" spc="-50" dirty="0">
                <a:latin typeface="Arial"/>
                <a:cs typeface="Arial"/>
              </a:rPr>
              <a:t>variable </a:t>
            </a:r>
            <a:r>
              <a:rPr sz="2400" spc="-70" dirty="0">
                <a:latin typeface="Arial"/>
                <a:cs typeface="Arial"/>
              </a:rPr>
              <a:t>or </a:t>
            </a:r>
            <a:r>
              <a:rPr sz="2400" spc="-85" dirty="0">
                <a:latin typeface="Arial"/>
                <a:cs typeface="Arial"/>
              </a:rPr>
              <a:t>variables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dividing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70" dirty="0">
                <a:solidFill>
                  <a:srgbClr val="0000FF"/>
                </a:solidFill>
                <a:latin typeface="Arial"/>
                <a:cs typeface="Arial"/>
              </a:rPr>
              <a:t>heterogeneous  </a:t>
            </a:r>
            <a:r>
              <a:rPr sz="2400" spc="-90" dirty="0" smtClean="0">
                <a:solidFill>
                  <a:srgbClr val="0000FF"/>
                </a:solidFill>
                <a:latin typeface="Arial"/>
                <a:cs typeface="Arial"/>
              </a:rPr>
              <a:t>population</a:t>
            </a:r>
            <a:r>
              <a:rPr lang="en-US" sz="2400" spc="-9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spc="-90" dirty="0" smtClean="0">
                <a:latin typeface="Arial"/>
                <a:cs typeface="Arial"/>
              </a:rPr>
              <a:t>(where every member has a different value for the </a:t>
            </a:r>
            <a:r>
              <a:rPr lang="en-US" sz="2400" spc="-90" dirty="0" err="1" smtClean="0">
                <a:latin typeface="Arial"/>
                <a:cs typeface="Arial"/>
              </a:rPr>
              <a:t>characterstic</a:t>
            </a:r>
            <a:r>
              <a:rPr lang="en-US" sz="2400" spc="-90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400" spc="-9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into </a:t>
            </a:r>
            <a:r>
              <a:rPr sz="2400" spc="-220" dirty="0">
                <a:solidFill>
                  <a:srgbClr val="0000FF"/>
                </a:solidFill>
                <a:latin typeface="Arial"/>
                <a:cs typeface="Arial"/>
              </a:rPr>
              <a:t>homogeneous</a:t>
            </a:r>
            <a:r>
              <a:rPr sz="2400" spc="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strata.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Example:</a:t>
            </a:r>
            <a:endParaRPr sz="2400" dirty="0">
              <a:latin typeface="Arial"/>
              <a:cs typeface="Arial"/>
            </a:endParaRPr>
          </a:p>
          <a:p>
            <a:pPr marL="469900" marR="8255" indent="-457200">
              <a:lnSpc>
                <a:spcPct val="100000"/>
              </a:lnSpc>
            </a:pPr>
            <a:r>
              <a:rPr sz="2400" spc="-225" dirty="0">
                <a:latin typeface="Arial"/>
                <a:cs typeface="Arial"/>
              </a:rPr>
              <a:t>Research </a:t>
            </a:r>
            <a:r>
              <a:rPr sz="2400" spc="-114" dirty="0">
                <a:latin typeface="Arial"/>
                <a:cs typeface="Arial"/>
              </a:rPr>
              <a:t>problem: </a:t>
            </a:r>
            <a:r>
              <a:rPr sz="2400" spc="-140" dirty="0">
                <a:latin typeface="Arial"/>
                <a:cs typeface="Arial"/>
              </a:rPr>
              <a:t>Determining </a:t>
            </a:r>
            <a:r>
              <a:rPr sz="2400" spc="-85" dirty="0">
                <a:latin typeface="Arial"/>
                <a:cs typeface="Arial"/>
              </a:rPr>
              <a:t>average </a:t>
            </a:r>
            <a:r>
              <a:rPr sz="2400" spc="-125" dirty="0">
                <a:latin typeface="Arial"/>
                <a:cs typeface="Arial"/>
              </a:rPr>
              <a:t>height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spc="-195" dirty="0">
                <a:latin typeface="Arial"/>
                <a:cs typeface="Arial"/>
              </a:rPr>
              <a:t>students </a:t>
            </a:r>
            <a:r>
              <a:rPr sz="2400" spc="-155" dirty="0">
                <a:latin typeface="Arial"/>
                <a:cs typeface="Arial"/>
              </a:rPr>
              <a:t>in  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class.</a:t>
            </a:r>
            <a:endParaRPr sz="2400" dirty="0">
              <a:latin typeface="Arial"/>
              <a:cs typeface="Arial"/>
            </a:endParaRPr>
          </a:p>
          <a:p>
            <a:pPr marL="469900" marR="7620" indent="-457200">
              <a:lnSpc>
                <a:spcPct val="100000"/>
              </a:lnSpc>
              <a:tabLst>
                <a:tab pos="575945" algn="l"/>
                <a:tab pos="1673225" algn="l"/>
                <a:tab pos="2018030" algn="l"/>
                <a:tab pos="2529840" algn="l"/>
                <a:tab pos="3225165" algn="l"/>
                <a:tab pos="3785870" algn="l"/>
                <a:tab pos="4248785" algn="l"/>
                <a:tab pos="5480685" algn="l"/>
                <a:tab pos="6059805" algn="l"/>
                <a:tab pos="6638925" algn="l"/>
                <a:tab pos="7599045" algn="l"/>
              </a:tabLst>
            </a:pPr>
            <a:r>
              <a:rPr sz="2400" spc="-280" dirty="0">
                <a:latin typeface="Arial"/>
                <a:cs typeface="Arial"/>
              </a:rPr>
              <a:t>The		</a:t>
            </a:r>
            <a:r>
              <a:rPr sz="2400" spc="-195" dirty="0">
                <a:latin typeface="Arial"/>
                <a:cs typeface="Arial"/>
              </a:rPr>
              <a:t>students	</a:t>
            </a:r>
            <a:r>
              <a:rPr sz="2400" spc="-90" dirty="0">
                <a:latin typeface="Arial"/>
                <a:cs typeface="Arial"/>
              </a:rPr>
              <a:t>i</a:t>
            </a:r>
            <a:r>
              <a:rPr sz="2400" spc="-2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45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95" dirty="0">
                <a:latin typeface="Arial"/>
                <a:cs typeface="Arial"/>
              </a:rPr>
              <a:t>c</a:t>
            </a:r>
            <a:r>
              <a:rPr sz="2400" spc="-204" dirty="0">
                <a:latin typeface="Arial"/>
                <a:cs typeface="Arial"/>
              </a:rPr>
              <a:t>las</a:t>
            </a:r>
            <a:r>
              <a:rPr sz="2400" spc="-23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95" dirty="0">
                <a:latin typeface="Arial"/>
                <a:cs typeface="Arial"/>
              </a:rPr>
              <a:t>c</a:t>
            </a:r>
            <a:r>
              <a:rPr sz="2400" spc="-150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75" dirty="0">
                <a:latin typeface="Arial"/>
                <a:cs typeface="Arial"/>
              </a:rPr>
              <a:t>be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50" dirty="0">
                <a:latin typeface="Arial"/>
                <a:cs typeface="Arial"/>
              </a:rPr>
              <a:t>st</a:t>
            </a:r>
            <a:r>
              <a:rPr sz="2400" spc="-17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tified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5" dirty="0">
                <a:latin typeface="Arial"/>
                <a:cs typeface="Arial"/>
              </a:rPr>
              <a:t>int</a:t>
            </a:r>
            <a:r>
              <a:rPr sz="2400" spc="-15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	t</a:t>
            </a:r>
            <a:r>
              <a:rPr sz="2400" spc="-180" dirty="0">
                <a:latin typeface="Arial"/>
                <a:cs typeface="Arial"/>
              </a:rPr>
              <a:t>w</a:t>
            </a:r>
            <a:r>
              <a:rPr sz="2400" spc="-13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spc="-65" dirty="0">
                <a:latin typeface="Arial"/>
                <a:cs typeface="Arial"/>
              </a:rPr>
              <a:t>r</a:t>
            </a:r>
            <a:r>
              <a:rPr sz="2400" spc="-210" dirty="0">
                <a:latin typeface="Arial"/>
                <a:cs typeface="Arial"/>
              </a:rPr>
              <a:t>oups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4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y  </a:t>
            </a:r>
            <a:r>
              <a:rPr sz="2400" spc="-200" dirty="0">
                <a:latin typeface="Arial"/>
                <a:cs typeface="Arial"/>
              </a:rPr>
              <a:t>using </a:t>
            </a:r>
            <a:r>
              <a:rPr sz="2400" spc="-105" dirty="0">
                <a:latin typeface="Arial"/>
                <a:cs typeface="Arial"/>
              </a:rPr>
              <a:t>gender </a:t>
            </a:r>
            <a:r>
              <a:rPr sz="2400" spc="-114" dirty="0">
                <a:latin typeface="Arial"/>
                <a:cs typeface="Arial"/>
              </a:rPr>
              <a:t>i.e. </a:t>
            </a:r>
            <a:r>
              <a:rPr sz="2400" spc="-250" dirty="0">
                <a:latin typeface="Arial"/>
                <a:cs typeface="Arial"/>
              </a:rPr>
              <a:t>Boys </a:t>
            </a:r>
            <a:r>
              <a:rPr sz="2400" spc="-105" dirty="0">
                <a:latin typeface="Arial"/>
                <a:cs typeface="Arial"/>
              </a:rPr>
              <a:t>and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girls.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47700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0"/>
                </a:moveTo>
                <a:lnTo>
                  <a:pt x="9144000" y="0"/>
                </a:lnTo>
                <a:lnTo>
                  <a:pt x="9144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2286000" cy="914400"/>
          </a:xfrm>
          <a:prstGeom prst="rect">
            <a:avLst/>
          </a:prstGeom>
          <a:solidFill>
            <a:srgbClr val="CC0066"/>
          </a:solidFill>
        </p:spPr>
        <p:txBody>
          <a:bodyPr vert="horz" wrap="square" lIns="0" tIns="223520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1760"/>
              </a:spcBef>
            </a:pPr>
            <a:r>
              <a:rPr spc="-125" dirty="0">
                <a:solidFill>
                  <a:srgbClr val="FFFFFF"/>
                </a:solidFill>
                <a:latin typeface="Arial"/>
                <a:cs typeface="Arial"/>
              </a:rPr>
              <a:t>Illustration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95600" y="990600"/>
            <a:ext cx="6705600" cy="9144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2235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60"/>
              </a:spcBef>
            </a:pPr>
            <a:r>
              <a:rPr sz="2800" spc="-229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2800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85" dirty="0">
                <a:solidFill>
                  <a:srgbClr val="FFFFFF"/>
                </a:solidFill>
                <a:latin typeface="Arial"/>
                <a:cs typeface="Arial"/>
              </a:rPr>
              <a:t>Stratas?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2676" y="3251708"/>
            <a:ext cx="6722109" cy="23329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31115" algn="ctr">
              <a:lnSpc>
                <a:spcPct val="100600"/>
              </a:lnSpc>
              <a:spcBef>
                <a:spcPts val="75"/>
              </a:spcBef>
            </a:pPr>
            <a:r>
              <a:rPr sz="3600" b="1" spc="-114" dirty="0">
                <a:solidFill>
                  <a:srgbClr val="990099"/>
                </a:solidFill>
                <a:latin typeface="Trebuchet MS"/>
                <a:cs typeface="Trebuchet MS"/>
              </a:rPr>
              <a:t>How </a:t>
            </a:r>
            <a:r>
              <a:rPr sz="3600" b="1" spc="-150" dirty="0">
                <a:solidFill>
                  <a:srgbClr val="990099"/>
                </a:solidFill>
                <a:latin typeface="Trebuchet MS"/>
                <a:cs typeface="Trebuchet MS"/>
              </a:rPr>
              <a:t>should </a:t>
            </a:r>
            <a:r>
              <a:rPr sz="3600" b="1" spc="-250" dirty="0">
                <a:solidFill>
                  <a:srgbClr val="990099"/>
                </a:solidFill>
                <a:latin typeface="Trebuchet MS"/>
                <a:cs typeface="Trebuchet MS"/>
              </a:rPr>
              <a:t>items </a:t>
            </a:r>
            <a:r>
              <a:rPr sz="3600" b="1" spc="-265" dirty="0">
                <a:solidFill>
                  <a:srgbClr val="990099"/>
                </a:solidFill>
                <a:latin typeface="Trebuchet MS"/>
                <a:cs typeface="Trebuchet MS"/>
              </a:rPr>
              <a:t>be </a:t>
            </a:r>
            <a:r>
              <a:rPr sz="3600" b="1" spc="-280" dirty="0">
                <a:solidFill>
                  <a:srgbClr val="990099"/>
                </a:solidFill>
                <a:latin typeface="Trebuchet MS"/>
                <a:cs typeface="Trebuchet MS"/>
              </a:rPr>
              <a:t>selected </a:t>
            </a:r>
            <a:r>
              <a:rPr sz="3600" b="1" spc="-250" dirty="0">
                <a:solidFill>
                  <a:srgbClr val="990099"/>
                </a:solidFill>
                <a:latin typeface="Trebuchet MS"/>
                <a:cs typeface="Trebuchet MS"/>
              </a:rPr>
              <a:t>from  </a:t>
            </a:r>
            <a:r>
              <a:rPr sz="3600" b="1" spc="-245" dirty="0">
                <a:solidFill>
                  <a:srgbClr val="990099"/>
                </a:solidFill>
                <a:latin typeface="Trebuchet MS"/>
                <a:cs typeface="Trebuchet MS"/>
              </a:rPr>
              <a:t>each</a:t>
            </a:r>
            <a:r>
              <a:rPr sz="3600" b="1" spc="-140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3600" b="1" spc="-210" dirty="0">
                <a:solidFill>
                  <a:srgbClr val="990099"/>
                </a:solidFill>
                <a:latin typeface="Trebuchet MS"/>
                <a:cs typeface="Trebuchet MS"/>
              </a:rPr>
              <a:t>stratum?</a:t>
            </a:r>
            <a:endParaRPr sz="3600">
              <a:latin typeface="Trebuchet MS"/>
              <a:cs typeface="Trebuchet MS"/>
            </a:endParaRPr>
          </a:p>
          <a:p>
            <a:pPr marL="97790" marR="5080" algn="ctr">
              <a:lnSpc>
                <a:spcPct val="100600"/>
              </a:lnSpc>
              <a:spcBef>
                <a:spcPts val="810"/>
              </a:spcBef>
            </a:pPr>
            <a:r>
              <a:rPr sz="3600" spc="-229" dirty="0">
                <a:latin typeface="Arial"/>
                <a:cs typeface="Arial"/>
              </a:rPr>
              <a:t>A </a:t>
            </a:r>
            <a:r>
              <a:rPr sz="3600" spc="-140" dirty="0">
                <a:latin typeface="Arial"/>
                <a:cs typeface="Arial"/>
              </a:rPr>
              <a:t>separate </a:t>
            </a:r>
            <a:r>
              <a:rPr sz="3600" spc="-245" dirty="0">
                <a:latin typeface="Arial"/>
                <a:cs typeface="Arial"/>
              </a:rPr>
              <a:t>simple </a:t>
            </a:r>
            <a:r>
              <a:rPr sz="3600" spc="-215" dirty="0">
                <a:latin typeface="Arial"/>
                <a:cs typeface="Arial"/>
              </a:rPr>
              <a:t>random </a:t>
            </a:r>
            <a:r>
              <a:rPr sz="3600" spc="-245" dirty="0">
                <a:latin typeface="Arial"/>
                <a:cs typeface="Arial"/>
              </a:rPr>
              <a:t>sample </a:t>
            </a:r>
            <a:r>
              <a:rPr sz="3600" spc="-315" dirty="0">
                <a:latin typeface="Arial"/>
                <a:cs typeface="Arial"/>
              </a:rPr>
              <a:t>is  </a:t>
            </a:r>
            <a:r>
              <a:rPr sz="3600" spc="-190" dirty="0">
                <a:latin typeface="Arial"/>
                <a:cs typeface="Arial"/>
              </a:rPr>
              <a:t>taken </a:t>
            </a:r>
            <a:r>
              <a:rPr sz="3600" spc="-185" dirty="0">
                <a:latin typeface="Arial"/>
                <a:cs typeface="Arial"/>
              </a:rPr>
              <a:t>within </a:t>
            </a:r>
            <a:r>
              <a:rPr sz="3600" spc="-229" dirty="0">
                <a:latin typeface="Arial"/>
                <a:cs typeface="Arial"/>
              </a:rPr>
              <a:t>each</a:t>
            </a:r>
            <a:r>
              <a:rPr sz="3600" spc="270" dirty="0">
                <a:latin typeface="Arial"/>
                <a:cs typeface="Arial"/>
              </a:rPr>
              <a:t> </a:t>
            </a:r>
            <a:r>
              <a:rPr sz="3600" spc="-240" dirty="0">
                <a:latin typeface="Arial"/>
                <a:cs typeface="Arial"/>
              </a:rPr>
              <a:t>stratum.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47700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0"/>
                </a:moveTo>
                <a:lnTo>
                  <a:pt x="9144000" y="0"/>
                </a:lnTo>
                <a:lnTo>
                  <a:pt x="9144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2286000" cy="914400"/>
          </a:xfrm>
          <a:prstGeom prst="rect">
            <a:avLst/>
          </a:prstGeom>
          <a:solidFill>
            <a:srgbClr val="CC0066"/>
          </a:solidFill>
        </p:spPr>
        <p:txBody>
          <a:bodyPr vert="horz" wrap="square" lIns="0" tIns="223520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1760"/>
              </a:spcBef>
            </a:pPr>
            <a:r>
              <a:rPr spc="-125" dirty="0">
                <a:solidFill>
                  <a:srgbClr val="FFFFFF"/>
                </a:solidFill>
                <a:latin typeface="Arial"/>
                <a:cs typeface="Arial"/>
              </a:rPr>
              <a:t>Illustration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95600" y="990600"/>
            <a:ext cx="6705600" cy="9144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2235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60"/>
              </a:spcBef>
            </a:pP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Stratified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2067255"/>
            <a:ext cx="7924165" cy="41224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770"/>
              </a:spcBef>
            </a:pPr>
            <a:r>
              <a:rPr sz="2800" b="1" spc="-90" dirty="0">
                <a:solidFill>
                  <a:srgbClr val="990099"/>
                </a:solidFill>
                <a:latin typeface="Trebuchet MS"/>
                <a:cs typeface="Trebuchet MS"/>
              </a:rPr>
              <a:t>How </a:t>
            </a:r>
            <a:r>
              <a:rPr sz="2800" b="1" spc="-100" dirty="0">
                <a:solidFill>
                  <a:srgbClr val="990099"/>
                </a:solidFill>
                <a:latin typeface="Trebuchet MS"/>
                <a:cs typeface="Trebuchet MS"/>
              </a:rPr>
              <a:t>many </a:t>
            </a:r>
            <a:r>
              <a:rPr sz="2800" b="1" spc="-195" dirty="0">
                <a:solidFill>
                  <a:srgbClr val="990099"/>
                </a:solidFill>
                <a:latin typeface="Trebuchet MS"/>
                <a:cs typeface="Trebuchet MS"/>
              </a:rPr>
              <a:t>items </a:t>
            </a:r>
            <a:r>
              <a:rPr sz="2800" b="1" spc="-204" dirty="0">
                <a:solidFill>
                  <a:srgbClr val="990099"/>
                </a:solidFill>
                <a:latin typeface="Trebuchet MS"/>
                <a:cs typeface="Trebuchet MS"/>
              </a:rPr>
              <a:t>be </a:t>
            </a:r>
            <a:r>
              <a:rPr sz="2800" b="1" spc="-220" dirty="0">
                <a:solidFill>
                  <a:srgbClr val="990099"/>
                </a:solidFill>
                <a:latin typeface="Trebuchet MS"/>
                <a:cs typeface="Trebuchet MS"/>
              </a:rPr>
              <a:t>selected </a:t>
            </a:r>
            <a:r>
              <a:rPr sz="2800" b="1" spc="-185" dirty="0">
                <a:solidFill>
                  <a:srgbClr val="990099"/>
                </a:solidFill>
                <a:latin typeface="Trebuchet MS"/>
                <a:cs typeface="Trebuchet MS"/>
              </a:rPr>
              <a:t>from </a:t>
            </a:r>
            <a:r>
              <a:rPr sz="2800" b="1" spc="-190" dirty="0">
                <a:solidFill>
                  <a:srgbClr val="990099"/>
                </a:solidFill>
                <a:latin typeface="Trebuchet MS"/>
                <a:cs typeface="Trebuchet MS"/>
              </a:rPr>
              <a:t>each</a:t>
            </a:r>
            <a:r>
              <a:rPr sz="2800" b="1" spc="140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2800" b="1" spc="-160" dirty="0">
                <a:solidFill>
                  <a:srgbClr val="990099"/>
                </a:solidFill>
                <a:latin typeface="Trebuchet MS"/>
                <a:cs typeface="Trebuchet MS"/>
              </a:rPr>
              <a:t>stratum?</a:t>
            </a:r>
            <a:endParaRPr sz="2800">
              <a:latin typeface="Trebuchet MS"/>
              <a:cs typeface="Trebuchet MS"/>
            </a:endParaRPr>
          </a:p>
          <a:p>
            <a:pPr marL="356870" marR="5715" indent="-344170" algn="just">
              <a:lnSpc>
                <a:spcPct val="100000"/>
              </a:lnSpc>
              <a:spcBef>
                <a:spcPts val="670"/>
              </a:spcBef>
              <a:buChar char="•"/>
              <a:tabLst>
                <a:tab pos="357505" algn="l"/>
              </a:tabLst>
            </a:pPr>
            <a:r>
              <a:rPr sz="2800" spc="-5" dirty="0">
                <a:latin typeface="Arial"/>
                <a:cs typeface="Arial"/>
              </a:rPr>
              <a:t>If </a:t>
            </a:r>
            <a:r>
              <a:rPr sz="2800" spc="-170" dirty="0">
                <a:latin typeface="Arial"/>
                <a:cs typeface="Arial"/>
              </a:rPr>
              <a:t>the </a:t>
            </a:r>
            <a:r>
              <a:rPr sz="2800" spc="-215" dirty="0">
                <a:latin typeface="Arial"/>
                <a:cs typeface="Arial"/>
              </a:rPr>
              <a:t>number</a:t>
            </a:r>
            <a:r>
              <a:rPr sz="2800" spc="3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165" dirty="0">
                <a:latin typeface="Arial"/>
                <a:cs typeface="Arial"/>
              </a:rPr>
              <a:t>sampling </a:t>
            </a:r>
            <a:r>
              <a:rPr sz="2800" spc="-229" dirty="0">
                <a:latin typeface="Arial"/>
                <a:cs typeface="Arial"/>
              </a:rPr>
              <a:t>units </a:t>
            </a:r>
            <a:r>
              <a:rPr sz="2800" spc="-110" dirty="0">
                <a:latin typeface="Arial"/>
                <a:cs typeface="Arial"/>
              </a:rPr>
              <a:t>drawn </a:t>
            </a:r>
            <a:r>
              <a:rPr sz="2800" spc="-135" dirty="0">
                <a:latin typeface="Arial"/>
                <a:cs typeface="Arial"/>
              </a:rPr>
              <a:t>from </a:t>
            </a:r>
            <a:r>
              <a:rPr sz="2800" spc="-175" dirty="0">
                <a:latin typeface="Arial"/>
                <a:cs typeface="Arial"/>
              </a:rPr>
              <a:t>each  </a:t>
            </a:r>
            <a:r>
              <a:rPr sz="2800" spc="-190" dirty="0">
                <a:latin typeface="Arial"/>
                <a:cs typeface="Arial"/>
              </a:rPr>
              <a:t>stratum </a:t>
            </a:r>
            <a:r>
              <a:rPr sz="2800" spc="-235" dirty="0">
                <a:latin typeface="Arial"/>
                <a:cs typeface="Arial"/>
              </a:rPr>
              <a:t>is </a:t>
            </a:r>
            <a:r>
              <a:rPr sz="2800" spc="-165" dirty="0">
                <a:latin typeface="Arial"/>
                <a:cs typeface="Arial"/>
              </a:rPr>
              <a:t>in </a:t>
            </a:r>
            <a:r>
              <a:rPr sz="2800" spc="-85" dirty="0">
                <a:latin typeface="Arial"/>
                <a:cs typeface="Arial"/>
              </a:rPr>
              <a:t>proportion </a:t>
            </a:r>
            <a:r>
              <a:rPr sz="2800" spc="-90" dirty="0">
                <a:latin typeface="Arial"/>
                <a:cs typeface="Arial"/>
              </a:rPr>
              <a:t>to </a:t>
            </a:r>
            <a:r>
              <a:rPr sz="2800" spc="-170" dirty="0">
                <a:latin typeface="Arial"/>
                <a:cs typeface="Arial"/>
              </a:rPr>
              <a:t>the </a:t>
            </a:r>
            <a:r>
              <a:rPr sz="2800" spc="-80" dirty="0">
                <a:latin typeface="Arial"/>
                <a:cs typeface="Arial"/>
              </a:rPr>
              <a:t>relative </a:t>
            </a:r>
            <a:r>
              <a:rPr sz="2800" spc="-105" dirty="0">
                <a:latin typeface="Arial"/>
                <a:cs typeface="Arial"/>
              </a:rPr>
              <a:t>population </a:t>
            </a:r>
            <a:r>
              <a:rPr sz="2800" spc="-204" dirty="0">
                <a:latin typeface="Arial"/>
                <a:cs typeface="Arial"/>
              </a:rPr>
              <a:t>size 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170" dirty="0">
                <a:latin typeface="Arial"/>
                <a:cs typeface="Arial"/>
              </a:rPr>
              <a:t>the </a:t>
            </a:r>
            <a:r>
              <a:rPr sz="2800" spc="-185" dirty="0">
                <a:latin typeface="Arial"/>
                <a:cs typeface="Arial"/>
              </a:rPr>
              <a:t>stratum, </a:t>
            </a:r>
            <a:r>
              <a:rPr sz="2800" spc="-175" dirty="0">
                <a:latin typeface="Arial"/>
                <a:cs typeface="Arial"/>
              </a:rPr>
              <a:t>the </a:t>
            </a:r>
            <a:r>
              <a:rPr sz="2800" spc="-185" dirty="0">
                <a:latin typeface="Arial"/>
                <a:cs typeface="Arial"/>
              </a:rPr>
              <a:t>sample </a:t>
            </a:r>
            <a:r>
              <a:rPr sz="2800" spc="-235" dirty="0">
                <a:latin typeface="Arial"/>
                <a:cs typeface="Arial"/>
              </a:rPr>
              <a:t>is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800" spc="-75" dirty="0">
                <a:solidFill>
                  <a:srgbClr val="0000FF"/>
                </a:solidFill>
                <a:latin typeface="Arial"/>
                <a:cs typeface="Arial"/>
              </a:rPr>
              <a:t>proportional </a:t>
            </a:r>
            <a:r>
              <a:rPr sz="2800" spc="-55" dirty="0">
                <a:solidFill>
                  <a:srgbClr val="0000FF"/>
                </a:solidFill>
                <a:latin typeface="Arial"/>
                <a:cs typeface="Arial"/>
              </a:rPr>
              <a:t>stratified  </a:t>
            </a:r>
            <a:r>
              <a:rPr sz="2800" spc="-180" dirty="0">
                <a:solidFill>
                  <a:srgbClr val="0000FF"/>
                </a:solidFill>
                <a:latin typeface="Arial"/>
                <a:cs typeface="Arial"/>
              </a:rPr>
              <a:t>sample.</a:t>
            </a:r>
            <a:endParaRPr sz="2800">
              <a:latin typeface="Arial"/>
              <a:cs typeface="Arial"/>
            </a:endParaRPr>
          </a:p>
          <a:p>
            <a:pPr marL="356870" marR="5080" indent="-34417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57505" algn="l"/>
              </a:tabLst>
            </a:pPr>
            <a:r>
              <a:rPr sz="2800" spc="-245" dirty="0">
                <a:latin typeface="Arial"/>
                <a:cs typeface="Arial"/>
              </a:rPr>
              <a:t>In </a:t>
            </a:r>
            <a:r>
              <a:rPr sz="2800" spc="-10" dirty="0">
                <a:latin typeface="Arial"/>
                <a:cs typeface="Arial"/>
              </a:rPr>
              <a:t>a </a:t>
            </a:r>
            <a:r>
              <a:rPr sz="2800" spc="-95" dirty="0">
                <a:solidFill>
                  <a:srgbClr val="0000FF"/>
                </a:solidFill>
                <a:latin typeface="Arial"/>
                <a:cs typeface="Arial"/>
              </a:rPr>
              <a:t>disproportional </a:t>
            </a:r>
            <a:r>
              <a:rPr sz="2800" spc="-55" dirty="0">
                <a:solidFill>
                  <a:srgbClr val="0000FF"/>
                </a:solidFill>
                <a:latin typeface="Arial"/>
                <a:cs typeface="Arial"/>
              </a:rPr>
              <a:t>stratified </a:t>
            </a:r>
            <a:r>
              <a:rPr sz="2800" spc="-200" dirty="0">
                <a:solidFill>
                  <a:srgbClr val="0000FF"/>
                </a:solidFill>
                <a:latin typeface="Arial"/>
                <a:cs typeface="Arial"/>
              </a:rPr>
              <a:t>sample</a:t>
            </a:r>
            <a:r>
              <a:rPr sz="2800" spc="-200" dirty="0">
                <a:latin typeface="Arial"/>
                <a:cs typeface="Arial"/>
              </a:rPr>
              <a:t>, </a:t>
            </a:r>
            <a:r>
              <a:rPr sz="2800" spc="-190" dirty="0">
                <a:latin typeface="Arial"/>
                <a:cs typeface="Arial"/>
              </a:rPr>
              <a:t>sample </a:t>
            </a:r>
            <a:r>
              <a:rPr sz="2800" spc="-215" dirty="0">
                <a:latin typeface="Arial"/>
                <a:cs typeface="Arial"/>
              </a:rPr>
              <a:t>size 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175" dirty="0">
                <a:latin typeface="Arial"/>
                <a:cs typeface="Arial"/>
              </a:rPr>
              <a:t>each </a:t>
            </a:r>
            <a:r>
              <a:rPr sz="2800" spc="-195" dirty="0">
                <a:latin typeface="Arial"/>
                <a:cs typeface="Arial"/>
              </a:rPr>
              <a:t>stratum </a:t>
            </a:r>
            <a:r>
              <a:rPr sz="2800" spc="-235" dirty="0">
                <a:latin typeface="Arial"/>
                <a:cs typeface="Arial"/>
              </a:rPr>
              <a:t>is </a:t>
            </a:r>
            <a:r>
              <a:rPr sz="2800" spc="-170" dirty="0">
                <a:latin typeface="Arial"/>
                <a:cs typeface="Arial"/>
              </a:rPr>
              <a:t>not </a:t>
            </a:r>
            <a:r>
              <a:rPr sz="2800" spc="-80" dirty="0">
                <a:latin typeface="Arial"/>
                <a:cs typeface="Arial"/>
              </a:rPr>
              <a:t>allocated </a:t>
            </a:r>
            <a:r>
              <a:rPr sz="2800" spc="-165" dirty="0">
                <a:latin typeface="Arial"/>
                <a:cs typeface="Arial"/>
              </a:rPr>
              <a:t>in </a:t>
            </a:r>
            <a:r>
              <a:rPr sz="2800" spc="-85" dirty="0">
                <a:latin typeface="Arial"/>
                <a:cs typeface="Arial"/>
              </a:rPr>
              <a:t>proportion </a:t>
            </a:r>
            <a:r>
              <a:rPr sz="2800" spc="-100" dirty="0">
                <a:latin typeface="Arial"/>
                <a:cs typeface="Arial"/>
              </a:rPr>
              <a:t>to </a:t>
            </a:r>
            <a:r>
              <a:rPr sz="2800" spc="-175" dirty="0">
                <a:latin typeface="Arial"/>
                <a:cs typeface="Arial"/>
              </a:rPr>
              <a:t>the  </a:t>
            </a:r>
            <a:r>
              <a:rPr sz="2800" spc="-105" dirty="0">
                <a:latin typeface="Arial"/>
                <a:cs typeface="Arial"/>
              </a:rPr>
              <a:t>population </a:t>
            </a:r>
            <a:r>
              <a:rPr sz="2800" spc="-215" dirty="0">
                <a:latin typeface="Arial"/>
                <a:cs typeface="Arial"/>
              </a:rPr>
              <a:t>size, </a:t>
            </a:r>
            <a:r>
              <a:rPr sz="2800" spc="-125" dirty="0">
                <a:latin typeface="Arial"/>
                <a:cs typeface="Arial"/>
              </a:rPr>
              <a:t>but </a:t>
            </a:r>
            <a:r>
              <a:rPr sz="2800" spc="-235" dirty="0">
                <a:latin typeface="Arial"/>
                <a:cs typeface="Arial"/>
              </a:rPr>
              <a:t>is </a:t>
            </a:r>
            <a:r>
              <a:rPr sz="2800" spc="-70" dirty="0">
                <a:latin typeface="Arial"/>
                <a:cs typeface="Arial"/>
              </a:rPr>
              <a:t>dictated </a:t>
            </a:r>
            <a:r>
              <a:rPr sz="2800" spc="-85" dirty="0">
                <a:latin typeface="Arial"/>
                <a:cs typeface="Arial"/>
              </a:rPr>
              <a:t>by </a:t>
            </a:r>
            <a:r>
              <a:rPr sz="2800" spc="-75" dirty="0">
                <a:latin typeface="Arial"/>
                <a:cs typeface="Arial"/>
              </a:rPr>
              <a:t>analytical  </a:t>
            </a:r>
            <a:r>
              <a:rPr sz="2800" spc="-175" dirty="0">
                <a:latin typeface="Arial"/>
                <a:cs typeface="Arial"/>
              </a:rPr>
              <a:t>considerations.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47700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0"/>
                </a:moveTo>
                <a:lnTo>
                  <a:pt x="9144000" y="0"/>
                </a:lnTo>
                <a:lnTo>
                  <a:pt x="9144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990600"/>
            <a:ext cx="2286000" cy="914400"/>
          </a:xfrm>
          <a:prstGeom prst="rect">
            <a:avLst/>
          </a:prstGeom>
          <a:solidFill>
            <a:srgbClr val="CC0066"/>
          </a:solidFill>
        </p:spPr>
        <p:txBody>
          <a:bodyPr vert="horz" wrap="square" lIns="0" tIns="223520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1760"/>
              </a:spcBef>
            </a:pP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5600" y="990600"/>
            <a:ext cx="6705600" cy="9144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2235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60"/>
              </a:spcBef>
            </a:pP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Proportional </a:t>
            </a:r>
            <a:r>
              <a:rPr sz="2800" spc="-320" dirty="0">
                <a:solidFill>
                  <a:srgbClr val="FFFFFF"/>
                </a:solidFill>
                <a:latin typeface="Arial"/>
                <a:cs typeface="Arial"/>
              </a:rPr>
              <a:t>Vs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Disproportional</a:t>
            </a:r>
            <a:r>
              <a:rPr sz="28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Arial"/>
                <a:cs typeface="Arial"/>
              </a:rPr>
              <a:t>Stratas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763" y="2511044"/>
            <a:ext cx="758063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If </a:t>
            </a:r>
            <a:r>
              <a:rPr sz="2400" spc="-114" dirty="0">
                <a:latin typeface="Arial"/>
                <a:cs typeface="Arial"/>
              </a:rPr>
              <a:t>there </a:t>
            </a:r>
            <a:r>
              <a:rPr sz="2400" spc="-50" dirty="0">
                <a:latin typeface="Arial"/>
                <a:cs typeface="Arial"/>
              </a:rPr>
              <a:t>are </a:t>
            </a:r>
            <a:r>
              <a:rPr sz="2400" spc="-40" dirty="0">
                <a:latin typeface="Arial"/>
                <a:cs typeface="Arial"/>
              </a:rPr>
              <a:t>total </a:t>
            </a:r>
            <a:r>
              <a:rPr sz="2400" spc="-10" dirty="0">
                <a:latin typeface="Arial"/>
                <a:cs typeface="Arial"/>
              </a:rPr>
              <a:t>100 </a:t>
            </a:r>
            <a:r>
              <a:rPr sz="2400" spc="-90" dirty="0">
                <a:latin typeface="Arial"/>
                <a:cs typeface="Arial"/>
              </a:rPr>
              <a:t>organized </a:t>
            </a:r>
            <a:r>
              <a:rPr sz="2400" spc="-30" dirty="0">
                <a:latin typeface="Arial"/>
                <a:cs typeface="Arial"/>
              </a:rPr>
              <a:t>retail </a:t>
            </a:r>
            <a:r>
              <a:rPr sz="2400" spc="-145" dirty="0">
                <a:latin typeface="Arial"/>
                <a:cs typeface="Arial"/>
              </a:rPr>
              <a:t>outlets </a:t>
            </a:r>
            <a:r>
              <a:rPr sz="2400" spc="-150" dirty="0">
                <a:latin typeface="Arial"/>
                <a:cs typeface="Arial"/>
              </a:rPr>
              <a:t>in </a:t>
            </a:r>
            <a:r>
              <a:rPr sz="2400" spc="-75" dirty="0">
                <a:latin typeface="Arial"/>
                <a:cs typeface="Arial"/>
              </a:rPr>
              <a:t>Nagpur  </a:t>
            </a:r>
            <a:r>
              <a:rPr sz="2400" spc="-155" dirty="0">
                <a:latin typeface="Arial"/>
                <a:cs typeface="Arial"/>
              </a:rPr>
              <a:t>comprising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95" dirty="0">
                <a:latin typeface="Arial"/>
                <a:cs typeface="Arial"/>
              </a:rPr>
              <a:t>hyper </a:t>
            </a:r>
            <a:r>
              <a:rPr sz="2400" spc="-170" dirty="0">
                <a:latin typeface="Arial"/>
                <a:cs typeface="Arial"/>
              </a:rPr>
              <a:t>markets, super </a:t>
            </a:r>
            <a:r>
              <a:rPr sz="2400" spc="-160" dirty="0">
                <a:latin typeface="Arial"/>
                <a:cs typeface="Arial"/>
              </a:rPr>
              <a:t>markets </a:t>
            </a:r>
            <a:r>
              <a:rPr sz="2400" spc="-105" dirty="0">
                <a:latin typeface="Arial"/>
                <a:cs typeface="Arial"/>
              </a:rPr>
              <a:t>and </a:t>
            </a:r>
            <a:r>
              <a:rPr sz="2400" spc="-180" dirty="0">
                <a:latin typeface="Arial"/>
                <a:cs typeface="Arial"/>
              </a:rPr>
              <a:t>warehouse  </a:t>
            </a:r>
            <a:r>
              <a:rPr sz="2400" spc="-200" dirty="0">
                <a:latin typeface="Arial"/>
                <a:cs typeface="Arial"/>
              </a:rPr>
              <a:t>clubs. </a:t>
            </a:r>
            <a:r>
              <a:rPr sz="2400" spc="-150" dirty="0">
                <a:latin typeface="Arial"/>
                <a:cs typeface="Arial"/>
              </a:rPr>
              <a:t>And </a:t>
            </a:r>
            <a:r>
              <a:rPr sz="2400" spc="-160" dirty="0">
                <a:latin typeface="Arial"/>
                <a:cs typeface="Arial"/>
              </a:rPr>
              <a:t>we </a:t>
            </a:r>
            <a:r>
              <a:rPr sz="2400" spc="-50" dirty="0">
                <a:latin typeface="Arial"/>
                <a:cs typeface="Arial"/>
              </a:rPr>
              <a:t>are </a:t>
            </a:r>
            <a:r>
              <a:rPr sz="2400" spc="-204" dirty="0">
                <a:latin typeface="Arial"/>
                <a:cs typeface="Arial"/>
              </a:rPr>
              <a:t>suppose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105" dirty="0">
                <a:latin typeface="Arial"/>
                <a:cs typeface="Arial"/>
              </a:rPr>
              <a:t>pick </a:t>
            </a:r>
            <a:r>
              <a:rPr sz="2400" spc="-15" dirty="0">
                <a:latin typeface="Arial"/>
                <a:cs typeface="Arial"/>
              </a:rPr>
              <a:t>50 </a:t>
            </a:r>
            <a:r>
              <a:rPr sz="2400" spc="-145" dirty="0">
                <a:latin typeface="Arial"/>
                <a:cs typeface="Arial"/>
              </a:rPr>
              <a:t>outlets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spc="-150" dirty="0">
                <a:latin typeface="Arial"/>
                <a:cs typeface="Arial"/>
              </a:rPr>
              <a:t>our research  </a:t>
            </a:r>
            <a:r>
              <a:rPr sz="2400" spc="-185" dirty="0">
                <a:latin typeface="Arial"/>
                <a:cs typeface="Arial"/>
              </a:rPr>
              <a:t>study.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763" y="4047235"/>
            <a:ext cx="895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latin typeface="Arial"/>
                <a:cs typeface="Arial"/>
              </a:rPr>
              <a:t>That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is-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8139" y="3974083"/>
            <a:ext cx="275272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-12700">
              <a:lnSpc>
                <a:spcPct val="120000"/>
              </a:lnSpc>
              <a:spcBef>
                <a:spcPts val="100"/>
              </a:spcBef>
            </a:pPr>
            <a:r>
              <a:rPr sz="2400" spc="-145" dirty="0">
                <a:latin typeface="Arial"/>
                <a:cs typeface="Arial"/>
              </a:rPr>
              <a:t>Population </a:t>
            </a:r>
            <a:r>
              <a:rPr sz="2400" spc="-175" dirty="0">
                <a:latin typeface="Arial"/>
                <a:cs typeface="Arial"/>
              </a:rPr>
              <a:t>Size </a:t>
            </a:r>
            <a:r>
              <a:rPr sz="2400" spc="195" dirty="0">
                <a:latin typeface="Arial"/>
                <a:cs typeface="Arial"/>
              </a:rPr>
              <a:t>= </a:t>
            </a:r>
            <a:r>
              <a:rPr sz="2400" spc="-15" dirty="0">
                <a:latin typeface="Arial"/>
                <a:cs typeface="Arial"/>
              </a:rPr>
              <a:t>100  </a:t>
            </a:r>
            <a:r>
              <a:rPr sz="2400" spc="-165" dirty="0">
                <a:latin typeface="Arial"/>
                <a:cs typeface="Arial"/>
              </a:rPr>
              <a:t>Sample </a:t>
            </a:r>
            <a:r>
              <a:rPr sz="2400" spc="-175" dirty="0">
                <a:latin typeface="Arial"/>
                <a:cs typeface="Arial"/>
              </a:rPr>
              <a:t>size </a:t>
            </a:r>
            <a:r>
              <a:rPr sz="2400" spc="195" dirty="0">
                <a:latin typeface="Arial"/>
                <a:cs typeface="Arial"/>
              </a:rPr>
              <a:t>=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50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3763" y="4925059"/>
            <a:ext cx="71348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latin typeface="Arial"/>
                <a:cs typeface="Arial"/>
              </a:rPr>
              <a:t>Then </a:t>
            </a:r>
            <a:r>
              <a:rPr sz="2400" spc="-65" dirty="0">
                <a:latin typeface="Arial"/>
                <a:cs typeface="Arial"/>
              </a:rPr>
              <a:t>proportional </a:t>
            </a:r>
            <a:r>
              <a:rPr sz="2400" spc="-105" dirty="0">
                <a:latin typeface="Arial"/>
                <a:cs typeface="Arial"/>
              </a:rPr>
              <a:t>and </a:t>
            </a:r>
            <a:r>
              <a:rPr sz="2400" spc="-85" dirty="0">
                <a:latin typeface="Arial"/>
                <a:cs typeface="Arial"/>
              </a:rPr>
              <a:t>disproportional </a:t>
            </a:r>
            <a:r>
              <a:rPr sz="2400" spc="-145" dirty="0">
                <a:latin typeface="Arial"/>
                <a:cs typeface="Arial"/>
              </a:rPr>
              <a:t>sampling </a:t>
            </a:r>
            <a:r>
              <a:rPr sz="2400" spc="-125" dirty="0">
                <a:latin typeface="Arial"/>
                <a:cs typeface="Arial"/>
              </a:rPr>
              <a:t>would</a:t>
            </a:r>
            <a:r>
              <a:rPr sz="2400" spc="34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be-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647700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0"/>
                </a:moveTo>
                <a:lnTo>
                  <a:pt x="9144000" y="0"/>
                </a:lnTo>
                <a:lnTo>
                  <a:pt x="9144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2286000" cy="914400"/>
          </a:xfrm>
          <a:prstGeom prst="rect">
            <a:avLst/>
          </a:prstGeom>
          <a:solidFill>
            <a:srgbClr val="CC0066"/>
          </a:solidFill>
        </p:spPr>
        <p:txBody>
          <a:bodyPr vert="horz" wrap="square" lIns="0" tIns="223520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1760"/>
              </a:spcBef>
            </a:pPr>
            <a:r>
              <a:rPr spc="-125" dirty="0">
                <a:solidFill>
                  <a:srgbClr val="FFFFFF"/>
                </a:solidFill>
                <a:latin typeface="Arial"/>
                <a:cs typeface="Arial"/>
              </a:rPr>
              <a:t>Illustration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95600" y="990600"/>
            <a:ext cx="6705600" cy="9144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2235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60"/>
              </a:spcBef>
            </a:pP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Stratified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6657" y="2753747"/>
            <a:ext cx="3454727" cy="3457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04108" y="5415788"/>
            <a:ext cx="136207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1150" marR="5080" indent="-299085">
              <a:lnSpc>
                <a:spcPct val="102200"/>
              </a:lnSpc>
              <a:spcBef>
                <a:spcPts val="50"/>
              </a:spcBef>
            </a:pPr>
            <a:r>
              <a:rPr sz="1800" spc="-390" dirty="0">
                <a:latin typeface="Arial"/>
                <a:cs typeface="Arial"/>
              </a:rPr>
              <a:t>S</a:t>
            </a:r>
            <a:r>
              <a:rPr sz="1800" spc="-65" dirty="0">
                <a:latin typeface="Arial"/>
                <a:cs typeface="Arial"/>
              </a:rPr>
              <a:t>upermar</a:t>
            </a:r>
            <a:r>
              <a:rPr sz="1800" spc="-140" dirty="0">
                <a:latin typeface="Arial"/>
                <a:cs typeface="Arial"/>
              </a:rPr>
              <a:t>k</a:t>
            </a:r>
            <a:r>
              <a:rPr sz="1800" spc="-65" dirty="0">
                <a:latin typeface="Arial"/>
                <a:cs typeface="Arial"/>
              </a:rPr>
              <a:t>et</a:t>
            </a:r>
            <a:r>
              <a:rPr sz="1800" spc="-95" dirty="0">
                <a:latin typeface="Arial"/>
                <a:cs typeface="Arial"/>
              </a:rPr>
              <a:t>s</a:t>
            </a:r>
            <a:r>
              <a:rPr sz="1800" spc="-55" dirty="0">
                <a:latin typeface="Arial"/>
                <a:cs typeface="Arial"/>
              </a:rPr>
              <a:t>,  </a:t>
            </a:r>
            <a:r>
              <a:rPr sz="1800" spc="-80" dirty="0">
                <a:latin typeface="Arial"/>
                <a:cs typeface="Arial"/>
              </a:rPr>
              <a:t>60,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65" dirty="0">
                <a:latin typeface="Arial"/>
                <a:cs typeface="Arial"/>
              </a:rPr>
              <a:t>60%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6116" y="3379723"/>
            <a:ext cx="2788920" cy="74168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 marR="5080" indent="1563370">
              <a:lnSpc>
                <a:spcPct val="58900"/>
              </a:lnSpc>
              <a:spcBef>
                <a:spcPts val="985"/>
              </a:spcBef>
            </a:pPr>
            <a:r>
              <a:rPr sz="1800" spc="-105" dirty="0">
                <a:latin typeface="Arial"/>
                <a:cs typeface="Arial"/>
              </a:rPr>
              <a:t>Warehouse  </a:t>
            </a:r>
            <a:r>
              <a:rPr sz="1800" spc="-80" dirty="0">
                <a:latin typeface="Arial"/>
                <a:cs typeface="Arial"/>
              </a:rPr>
              <a:t>Hypermarkets, </a:t>
            </a:r>
            <a:r>
              <a:rPr sz="2700" spc="-187" baseline="-29320" dirty="0">
                <a:latin typeface="Arial"/>
                <a:cs typeface="Arial"/>
              </a:rPr>
              <a:t>Clubs, </a:t>
            </a:r>
            <a:r>
              <a:rPr sz="2700" spc="-120" baseline="-29320" dirty="0">
                <a:latin typeface="Arial"/>
                <a:cs typeface="Arial"/>
              </a:rPr>
              <a:t>20,</a:t>
            </a:r>
            <a:r>
              <a:rPr sz="2700" spc="-150" baseline="-29320" dirty="0">
                <a:latin typeface="Arial"/>
                <a:cs typeface="Arial"/>
              </a:rPr>
              <a:t> </a:t>
            </a:r>
            <a:r>
              <a:rPr sz="2700" spc="-247" baseline="-29320" dirty="0">
                <a:latin typeface="Arial"/>
                <a:cs typeface="Arial"/>
              </a:rPr>
              <a:t>20%</a:t>
            </a:r>
            <a:endParaRPr sz="2700" baseline="-29320">
              <a:latin typeface="Arial"/>
              <a:cs typeface="Arial"/>
            </a:endParaRPr>
          </a:p>
          <a:p>
            <a:pPr marL="323215">
              <a:lnSpc>
                <a:spcPct val="100000"/>
              </a:lnSpc>
              <a:spcBef>
                <a:spcPts val="50"/>
              </a:spcBef>
            </a:pPr>
            <a:r>
              <a:rPr sz="1800" spc="-80" dirty="0">
                <a:latin typeface="Arial"/>
                <a:cs typeface="Arial"/>
              </a:rPr>
              <a:t>20,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65" dirty="0">
                <a:latin typeface="Arial"/>
                <a:cs typeface="Arial"/>
              </a:rPr>
              <a:t>20%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00671" y="4041647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0"/>
                </a:moveTo>
                <a:lnTo>
                  <a:pt x="124968" y="0"/>
                </a:lnTo>
                <a:lnTo>
                  <a:pt x="124968" y="124967"/>
                </a:lnTo>
                <a:lnTo>
                  <a:pt x="0" y="124967"/>
                </a:ln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00671" y="4395215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0"/>
                </a:moveTo>
                <a:lnTo>
                  <a:pt x="124968" y="0"/>
                </a:lnTo>
                <a:lnTo>
                  <a:pt x="124968" y="124968"/>
                </a:lnTo>
                <a:lnTo>
                  <a:pt x="0" y="124968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00671" y="4748784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0"/>
                </a:moveTo>
                <a:lnTo>
                  <a:pt x="124968" y="0"/>
                </a:lnTo>
                <a:lnTo>
                  <a:pt x="124968" y="124968"/>
                </a:lnTo>
                <a:lnTo>
                  <a:pt x="0" y="124968"/>
                </a:lnTo>
                <a:lnTo>
                  <a:pt x="0" y="0"/>
                </a:lnTo>
                <a:close/>
              </a:path>
            </a:pathLst>
          </a:custGeom>
          <a:solidFill>
            <a:srgbClr val="001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73900" y="3852164"/>
            <a:ext cx="1652270" cy="10833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28299"/>
              </a:lnSpc>
              <a:spcBef>
                <a:spcPts val="110"/>
              </a:spcBef>
            </a:pPr>
            <a:r>
              <a:rPr sz="1800" spc="-90" dirty="0">
                <a:latin typeface="Arial"/>
                <a:cs typeface="Arial"/>
              </a:rPr>
              <a:t>Warehouse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Clubs  </a:t>
            </a:r>
            <a:r>
              <a:rPr sz="1800" spc="-85" dirty="0">
                <a:latin typeface="Arial"/>
                <a:cs typeface="Arial"/>
              </a:rPr>
              <a:t>Supermarkets  </a:t>
            </a:r>
            <a:r>
              <a:rPr sz="1800" spc="-75" dirty="0">
                <a:latin typeface="Arial"/>
                <a:cs typeface="Arial"/>
              </a:rPr>
              <a:t>Hypermarkets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3755" y="6403340"/>
            <a:ext cx="28714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95" dirty="0">
                <a:solidFill>
                  <a:srgbClr val="CC0066"/>
                </a:solidFill>
                <a:latin typeface="Arial"/>
                <a:cs typeface="Arial"/>
              </a:rPr>
              <a:t>Population </a:t>
            </a:r>
            <a:r>
              <a:rPr sz="3200" spc="260" dirty="0">
                <a:solidFill>
                  <a:srgbClr val="CC0066"/>
                </a:solidFill>
                <a:latin typeface="Arial"/>
                <a:cs typeface="Arial"/>
              </a:rPr>
              <a:t>=</a:t>
            </a:r>
            <a:r>
              <a:rPr sz="3200" spc="135" dirty="0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CC0066"/>
                </a:solidFill>
                <a:latin typeface="Arial"/>
                <a:cs typeface="Arial"/>
              </a:rPr>
              <a:t>100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2286000" cy="914400"/>
          </a:xfrm>
          <a:prstGeom prst="rect">
            <a:avLst/>
          </a:prstGeom>
          <a:solidFill>
            <a:srgbClr val="CC0066"/>
          </a:solidFill>
        </p:spPr>
        <p:txBody>
          <a:bodyPr vert="horz" wrap="square" lIns="0" tIns="226060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780"/>
              </a:spcBef>
            </a:pPr>
            <a:r>
              <a:rPr spc="-125" dirty="0">
                <a:solidFill>
                  <a:srgbClr val="FFFFFF"/>
                </a:solidFill>
                <a:latin typeface="Arial"/>
                <a:cs typeface="Arial"/>
              </a:rPr>
              <a:t>Illustration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895600" y="990600"/>
            <a:ext cx="6705600" cy="9144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24257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910"/>
              </a:spcBef>
            </a:pPr>
            <a:r>
              <a:rPr sz="2600" spc="-155" dirty="0">
                <a:solidFill>
                  <a:srgbClr val="FFFFFF"/>
                </a:solidFill>
                <a:latin typeface="Arial"/>
                <a:cs typeface="Arial"/>
              </a:rPr>
              <a:t>Population </a:t>
            </a:r>
            <a:r>
              <a:rPr sz="2600" spc="-185" dirty="0">
                <a:solidFill>
                  <a:srgbClr val="FFFFFF"/>
                </a:solidFill>
                <a:latin typeface="Arial"/>
                <a:cs typeface="Arial"/>
              </a:rPr>
              <a:t>Composition </a:t>
            </a: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Organized</a:t>
            </a:r>
            <a:r>
              <a:rPr sz="26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60" dirty="0">
                <a:solidFill>
                  <a:srgbClr val="FFFFFF"/>
                </a:solidFill>
                <a:latin typeface="Arial"/>
                <a:cs typeface="Arial"/>
              </a:rPr>
              <a:t>Retailers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5800" y="457200"/>
            <a:ext cx="5105400" cy="6858000"/>
          </a:xfrm>
          <a:prstGeom prst="rect">
            <a:avLst/>
          </a:prstGeom>
          <a:solidFill>
            <a:srgbClr val="CC009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  <a:spcBef>
                <a:spcPts val="2010"/>
              </a:spcBef>
            </a:pPr>
            <a:r>
              <a:rPr sz="2800" spc="240" dirty="0">
                <a:solidFill>
                  <a:srgbClr val="FFFF00"/>
                </a:solidFill>
                <a:latin typeface="Times New Roman"/>
                <a:cs typeface="Times New Roman"/>
              </a:rPr>
              <a:t>Examples </a:t>
            </a:r>
            <a:r>
              <a:rPr sz="2800" spc="165" dirty="0">
                <a:solidFill>
                  <a:srgbClr val="FFFF00"/>
                </a:solidFill>
                <a:latin typeface="Times New Roman"/>
                <a:cs typeface="Times New Roman"/>
              </a:rPr>
              <a:t>of</a:t>
            </a:r>
            <a:r>
              <a:rPr sz="2800" spc="1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spc="175" dirty="0">
                <a:solidFill>
                  <a:srgbClr val="FFFF00"/>
                </a:solidFill>
                <a:latin typeface="Times New Roman"/>
                <a:cs typeface="Times New Roman"/>
              </a:rPr>
              <a:t>population:</a:t>
            </a:r>
            <a:endParaRPr sz="2800">
              <a:latin typeface="Times New Roman"/>
              <a:cs typeface="Times New Roman"/>
            </a:endParaRPr>
          </a:p>
          <a:p>
            <a:pPr marL="640080" indent="-24384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640080" algn="l"/>
              </a:tabLst>
            </a:pPr>
            <a:r>
              <a:rPr sz="2800" spc="250" dirty="0">
                <a:solidFill>
                  <a:srgbClr val="FFFFFF"/>
                </a:solidFill>
                <a:latin typeface="Times New Roman"/>
                <a:cs typeface="Times New Roman"/>
              </a:rPr>
              <a:t>Customers,</a:t>
            </a:r>
            <a:endParaRPr sz="2800">
              <a:latin typeface="Times New Roman"/>
              <a:cs typeface="Times New Roman"/>
            </a:endParaRPr>
          </a:p>
          <a:p>
            <a:pPr marL="640080" indent="-24384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640080" algn="l"/>
              </a:tabLst>
            </a:pPr>
            <a:r>
              <a:rPr sz="2800" spc="235" dirty="0">
                <a:solidFill>
                  <a:srgbClr val="FFFFFF"/>
                </a:solidFill>
                <a:latin typeface="Times New Roman"/>
                <a:cs typeface="Times New Roman"/>
              </a:rPr>
              <a:t>Employees,</a:t>
            </a:r>
            <a:endParaRPr sz="2800">
              <a:latin typeface="Times New Roman"/>
              <a:cs typeface="Times New Roman"/>
            </a:endParaRPr>
          </a:p>
          <a:p>
            <a:pPr marL="640080" indent="-24384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640080" algn="l"/>
              </a:tabLst>
            </a:pPr>
            <a:r>
              <a:rPr sz="2800" spc="210" dirty="0">
                <a:solidFill>
                  <a:srgbClr val="FFFFFF"/>
                </a:solidFill>
                <a:latin typeface="Times New Roman"/>
                <a:cs typeface="Times New Roman"/>
              </a:rPr>
              <a:t>Companies,</a:t>
            </a:r>
            <a:endParaRPr sz="2800">
              <a:latin typeface="Times New Roman"/>
              <a:cs typeface="Times New Roman"/>
            </a:endParaRPr>
          </a:p>
          <a:p>
            <a:pPr marL="640080" indent="-24384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640080" algn="l"/>
              </a:tabLst>
            </a:pPr>
            <a:r>
              <a:rPr sz="2800" spc="190" dirty="0">
                <a:solidFill>
                  <a:srgbClr val="FFFFFF"/>
                </a:solidFill>
                <a:latin typeface="Times New Roman"/>
                <a:cs typeface="Times New Roman"/>
              </a:rPr>
              <a:t>Organizations,</a:t>
            </a:r>
            <a:endParaRPr sz="2800">
              <a:latin typeface="Times New Roman"/>
              <a:cs typeface="Times New Roman"/>
            </a:endParaRPr>
          </a:p>
          <a:p>
            <a:pPr marL="640080" indent="-24384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640080" algn="l"/>
              </a:tabLst>
            </a:pPr>
            <a:r>
              <a:rPr sz="2800" spc="185" dirty="0">
                <a:solidFill>
                  <a:srgbClr val="FFFFFF"/>
                </a:solidFill>
                <a:latin typeface="Times New Roman"/>
                <a:cs typeface="Times New Roman"/>
              </a:rPr>
              <a:t>Institutions </a:t>
            </a:r>
            <a:r>
              <a:rPr sz="2800" spc="265" dirty="0">
                <a:solidFill>
                  <a:srgbClr val="FFFFFF"/>
                </a:solidFill>
                <a:latin typeface="Times New Roman"/>
                <a:cs typeface="Times New Roman"/>
              </a:rPr>
              <a:t>or the</a:t>
            </a:r>
            <a:r>
              <a:rPr sz="28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Times New Roman"/>
                <a:cs typeface="Times New Roman"/>
              </a:rPr>
              <a:t>like.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539" y="2033727"/>
            <a:ext cx="2832735" cy="322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800" spc="325" dirty="0">
                <a:latin typeface="Times New Roman"/>
                <a:cs typeface="Times New Roman"/>
              </a:rPr>
              <a:t>The </a:t>
            </a:r>
            <a:r>
              <a:rPr sz="2800" spc="235" dirty="0">
                <a:latin typeface="Times New Roman"/>
                <a:cs typeface="Times New Roman"/>
              </a:rPr>
              <a:t>items </a:t>
            </a:r>
            <a:r>
              <a:rPr sz="2800" spc="114" dirty="0">
                <a:latin typeface="Times New Roman"/>
                <a:cs typeface="Times New Roman"/>
              </a:rPr>
              <a:t>in </a:t>
            </a:r>
            <a:r>
              <a:rPr sz="2800" spc="265" dirty="0">
                <a:latin typeface="Times New Roman"/>
                <a:cs typeface="Times New Roman"/>
              </a:rPr>
              <a:t>the  </a:t>
            </a:r>
            <a:r>
              <a:rPr sz="2800" spc="180" dirty="0">
                <a:latin typeface="Times New Roman"/>
                <a:cs typeface="Times New Roman"/>
              </a:rPr>
              <a:t>population differ  </a:t>
            </a:r>
            <a:r>
              <a:rPr sz="2800" spc="200" dirty="0">
                <a:latin typeface="Times New Roman"/>
                <a:cs typeface="Times New Roman"/>
              </a:rPr>
              <a:t>from </a:t>
            </a:r>
            <a:r>
              <a:rPr sz="2800" spc="250" dirty="0">
                <a:latin typeface="Times New Roman"/>
                <a:cs typeface="Times New Roman"/>
              </a:rPr>
              <a:t>study </a:t>
            </a:r>
            <a:r>
              <a:rPr sz="2800" spc="225" dirty="0">
                <a:latin typeface="Times New Roman"/>
                <a:cs typeface="Times New Roman"/>
              </a:rPr>
              <a:t>to  </a:t>
            </a:r>
            <a:r>
              <a:rPr sz="2800" spc="250" dirty="0">
                <a:latin typeface="Times New Roman"/>
                <a:cs typeface="Times New Roman"/>
              </a:rPr>
              <a:t>study </a:t>
            </a:r>
            <a:r>
              <a:rPr sz="2800" spc="229" dirty="0">
                <a:latin typeface="Times New Roman"/>
                <a:cs typeface="Times New Roman"/>
              </a:rPr>
              <a:t>and </a:t>
            </a:r>
            <a:r>
              <a:rPr sz="2800" spc="240" dirty="0">
                <a:latin typeface="Times New Roman"/>
                <a:cs typeface="Times New Roman"/>
              </a:rPr>
              <a:t>may  </a:t>
            </a:r>
            <a:r>
              <a:rPr sz="2800" spc="180" dirty="0">
                <a:latin typeface="Times New Roman"/>
                <a:cs typeface="Times New Roman"/>
              </a:rPr>
              <a:t>include: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414" y="2392963"/>
            <a:ext cx="3864290" cy="3867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4923" y="2870708"/>
            <a:ext cx="872490" cy="79692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3655" marR="5080" indent="-21590" algn="just">
              <a:lnSpc>
                <a:spcPct val="90600"/>
              </a:lnSpc>
              <a:spcBef>
                <a:spcPts val="3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ou  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Clubs, 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20,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20%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4739" y="5339588"/>
            <a:ext cx="864869" cy="7969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-3175" algn="ctr">
              <a:lnSpc>
                <a:spcPts val="1970"/>
              </a:lnSpc>
              <a:spcBef>
                <a:spcPts val="325"/>
              </a:spcBef>
            </a:pPr>
            <a:r>
              <a:rPr sz="1800" spc="-2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ma 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rkets,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60,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910"/>
              </a:lnSpc>
            </a:pP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60%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8355" y="2888996"/>
            <a:ext cx="880744" cy="7969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065" marR="5080" algn="ctr">
              <a:lnSpc>
                <a:spcPts val="1970"/>
              </a:lnSpc>
              <a:spcBef>
                <a:spcPts val="325"/>
              </a:spcBef>
            </a:pP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Hy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ma 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rkets,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20,</a:t>
            </a:r>
            <a:endParaRPr sz="1800">
              <a:latin typeface="Arial"/>
              <a:cs typeface="Arial"/>
            </a:endParaRPr>
          </a:p>
          <a:p>
            <a:pPr marL="2540" algn="ctr">
              <a:lnSpc>
                <a:spcPts val="1910"/>
              </a:lnSpc>
            </a:pP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20%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51744" y="2470286"/>
            <a:ext cx="3859028" cy="3866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61580" y="2910332"/>
            <a:ext cx="872490" cy="79692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3655" marR="5080" indent="-21590" algn="just">
              <a:lnSpc>
                <a:spcPct val="90600"/>
              </a:lnSpc>
              <a:spcBef>
                <a:spcPts val="3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ou  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Clubs, 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10,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20%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20916" y="5415788"/>
            <a:ext cx="864869" cy="7969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-3175" algn="ctr">
              <a:lnSpc>
                <a:spcPts val="1970"/>
              </a:lnSpc>
              <a:spcBef>
                <a:spcPts val="325"/>
              </a:spcBef>
            </a:pPr>
            <a:r>
              <a:rPr sz="1800" spc="-2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ma 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rkets,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30,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910"/>
              </a:lnSpc>
            </a:pP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60%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40628" y="2965196"/>
            <a:ext cx="834390" cy="79692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36195" algn="just">
              <a:lnSpc>
                <a:spcPct val="90600"/>
              </a:lnSpc>
              <a:spcBef>
                <a:spcPts val="300"/>
              </a:spcBef>
            </a:pP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Hyperm  arkets, 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10,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20%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8400" y="6608064"/>
            <a:ext cx="3352800" cy="707390"/>
          </a:xfrm>
          <a:prstGeom prst="rect">
            <a:avLst/>
          </a:prstGeom>
          <a:solidFill>
            <a:srgbClr val="CC0066"/>
          </a:solidFill>
        </p:spPr>
        <p:txBody>
          <a:bodyPr vert="horz" wrap="square" lIns="0" tIns="122555" rIns="0" bIns="0" rtlCol="0">
            <a:spAutoFit/>
          </a:bodyPr>
          <a:lstStyle/>
          <a:p>
            <a:pPr marL="731520">
              <a:lnSpc>
                <a:spcPct val="100000"/>
              </a:lnSpc>
              <a:spcBef>
                <a:spcPts val="965"/>
              </a:spcBef>
            </a:pPr>
            <a:r>
              <a:rPr sz="2800" spc="-180" dirty="0">
                <a:solidFill>
                  <a:srgbClr val="FFFFFF"/>
                </a:solidFill>
                <a:latin typeface="Arial"/>
                <a:cs typeface="Arial"/>
              </a:rPr>
              <a:t>Sample </a:t>
            </a:r>
            <a:r>
              <a:rPr sz="2800" spc="23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2286000" cy="914400"/>
          </a:xfrm>
          <a:prstGeom prst="rect">
            <a:avLst/>
          </a:prstGeom>
          <a:solidFill>
            <a:srgbClr val="CC0066"/>
          </a:solidFill>
        </p:spPr>
        <p:txBody>
          <a:bodyPr vert="horz" wrap="square" lIns="0" tIns="226060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780"/>
              </a:spcBef>
            </a:pPr>
            <a:r>
              <a:rPr spc="-125" dirty="0">
                <a:solidFill>
                  <a:srgbClr val="FFFFFF"/>
                </a:solidFill>
                <a:latin typeface="Arial"/>
                <a:cs typeface="Arial"/>
              </a:rPr>
              <a:t>Illustration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895600" y="990600"/>
            <a:ext cx="6705600" cy="9144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24257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910"/>
              </a:spcBef>
            </a:pPr>
            <a:r>
              <a:rPr sz="2600" spc="-110" dirty="0">
                <a:solidFill>
                  <a:srgbClr val="FFFFFF"/>
                </a:solidFill>
                <a:latin typeface="Arial"/>
                <a:cs typeface="Arial"/>
              </a:rPr>
              <a:t>Proportional 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Stratified</a:t>
            </a:r>
            <a:r>
              <a:rPr sz="26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75" dirty="0">
                <a:solidFill>
                  <a:srgbClr val="FFFFFF"/>
                </a:solidFill>
                <a:latin typeface="Arial"/>
                <a:cs typeface="Arial"/>
              </a:rPr>
              <a:t>Sample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200" y="6608064"/>
            <a:ext cx="3352800" cy="707390"/>
          </a:xfrm>
          <a:prstGeom prst="rect">
            <a:avLst/>
          </a:prstGeom>
          <a:solidFill>
            <a:srgbClr val="CC0066"/>
          </a:solidFill>
        </p:spPr>
        <p:txBody>
          <a:bodyPr vert="horz" wrap="square" lIns="0" tIns="122555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965"/>
              </a:spcBef>
            </a:pPr>
            <a:r>
              <a:rPr sz="2800" spc="-160" dirty="0">
                <a:solidFill>
                  <a:srgbClr val="FFFFFF"/>
                </a:solidFill>
                <a:latin typeface="Arial"/>
                <a:cs typeface="Arial"/>
              </a:rPr>
              <a:t>Population </a:t>
            </a:r>
            <a:r>
              <a:rPr sz="2800" spc="23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5976" y="2343911"/>
            <a:ext cx="1865630" cy="1960245"/>
          </a:xfrm>
          <a:custGeom>
            <a:avLst/>
            <a:gdLst/>
            <a:ahLst/>
            <a:cxnLst/>
            <a:rect l="l" t="t" r="r" b="b"/>
            <a:pathLst>
              <a:path w="1865629" h="1960245">
                <a:moveTo>
                  <a:pt x="0" y="0"/>
                </a:moveTo>
                <a:lnTo>
                  <a:pt x="0" y="1959864"/>
                </a:lnTo>
                <a:lnTo>
                  <a:pt x="1865376" y="1356360"/>
                </a:lnTo>
                <a:lnTo>
                  <a:pt x="1849711" y="1310050"/>
                </a:lnTo>
                <a:lnTo>
                  <a:pt x="1832975" y="1264327"/>
                </a:lnTo>
                <a:lnTo>
                  <a:pt x="1815183" y="1219204"/>
                </a:lnTo>
                <a:lnTo>
                  <a:pt x="1796352" y="1174693"/>
                </a:lnTo>
                <a:lnTo>
                  <a:pt x="1776500" y="1130807"/>
                </a:lnTo>
                <a:lnTo>
                  <a:pt x="1755643" y="1087557"/>
                </a:lnTo>
                <a:lnTo>
                  <a:pt x="1733797" y="1044956"/>
                </a:lnTo>
                <a:lnTo>
                  <a:pt x="1710980" y="1003016"/>
                </a:lnTo>
                <a:lnTo>
                  <a:pt x="1687209" y="961750"/>
                </a:lnTo>
                <a:lnTo>
                  <a:pt x="1662500" y="921171"/>
                </a:lnTo>
                <a:lnTo>
                  <a:pt x="1636869" y="881289"/>
                </a:lnTo>
                <a:lnTo>
                  <a:pt x="1610334" y="842119"/>
                </a:lnTo>
                <a:lnTo>
                  <a:pt x="1582912" y="803671"/>
                </a:lnTo>
                <a:lnTo>
                  <a:pt x="1554618" y="765960"/>
                </a:lnTo>
                <a:lnTo>
                  <a:pt x="1525471" y="728996"/>
                </a:lnTo>
                <a:lnTo>
                  <a:pt x="1495487" y="692792"/>
                </a:lnTo>
                <a:lnTo>
                  <a:pt x="1464682" y="657361"/>
                </a:lnTo>
                <a:lnTo>
                  <a:pt x="1433073" y="622714"/>
                </a:lnTo>
                <a:lnTo>
                  <a:pt x="1400678" y="588865"/>
                </a:lnTo>
                <a:lnTo>
                  <a:pt x="1367512" y="555826"/>
                </a:lnTo>
                <a:lnTo>
                  <a:pt x="1333594" y="523609"/>
                </a:lnTo>
                <a:lnTo>
                  <a:pt x="1298938" y="492226"/>
                </a:lnTo>
                <a:lnTo>
                  <a:pt x="1263563" y="461689"/>
                </a:lnTo>
                <a:lnTo>
                  <a:pt x="1227485" y="432012"/>
                </a:lnTo>
                <a:lnTo>
                  <a:pt x="1190720" y="403206"/>
                </a:lnTo>
                <a:lnTo>
                  <a:pt x="1153287" y="375284"/>
                </a:lnTo>
                <a:lnTo>
                  <a:pt x="1115200" y="348259"/>
                </a:lnTo>
                <a:lnTo>
                  <a:pt x="1076478" y="322141"/>
                </a:lnTo>
                <a:lnTo>
                  <a:pt x="1037136" y="296945"/>
                </a:lnTo>
                <a:lnTo>
                  <a:pt x="997192" y="272682"/>
                </a:lnTo>
                <a:lnTo>
                  <a:pt x="956663" y="249364"/>
                </a:lnTo>
                <a:lnTo>
                  <a:pt x="915565" y="227004"/>
                </a:lnTo>
                <a:lnTo>
                  <a:pt x="873915" y="205615"/>
                </a:lnTo>
                <a:lnTo>
                  <a:pt x="831729" y="185208"/>
                </a:lnTo>
                <a:lnTo>
                  <a:pt x="789026" y="165796"/>
                </a:lnTo>
                <a:lnTo>
                  <a:pt x="745820" y="147391"/>
                </a:lnTo>
                <a:lnTo>
                  <a:pt x="702130" y="130006"/>
                </a:lnTo>
                <a:lnTo>
                  <a:pt x="657972" y="113654"/>
                </a:lnTo>
                <a:lnTo>
                  <a:pt x="613362" y="98345"/>
                </a:lnTo>
                <a:lnTo>
                  <a:pt x="568318" y="84094"/>
                </a:lnTo>
                <a:lnTo>
                  <a:pt x="522856" y="70911"/>
                </a:lnTo>
                <a:lnTo>
                  <a:pt x="476993" y="58810"/>
                </a:lnTo>
                <a:lnTo>
                  <a:pt x="430745" y="47803"/>
                </a:lnTo>
                <a:lnTo>
                  <a:pt x="384131" y="37902"/>
                </a:lnTo>
                <a:lnTo>
                  <a:pt x="337165" y="29119"/>
                </a:lnTo>
                <a:lnTo>
                  <a:pt x="289866" y="21468"/>
                </a:lnTo>
                <a:lnTo>
                  <a:pt x="242250" y="14960"/>
                </a:lnTo>
                <a:lnTo>
                  <a:pt x="194333" y="9607"/>
                </a:lnTo>
                <a:lnTo>
                  <a:pt x="146133" y="5422"/>
                </a:lnTo>
                <a:lnTo>
                  <a:pt x="97666" y="2418"/>
                </a:lnTo>
                <a:lnTo>
                  <a:pt x="48950" y="606"/>
                </a:lnTo>
                <a:lnTo>
                  <a:pt x="0" y="0"/>
                </a:lnTo>
                <a:close/>
              </a:path>
            </a:pathLst>
          </a:custGeom>
          <a:solidFill>
            <a:srgbClr val="3B8C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6877" y="3700271"/>
            <a:ext cx="3920490" cy="2566035"/>
          </a:xfrm>
          <a:custGeom>
            <a:avLst/>
            <a:gdLst/>
            <a:ahLst/>
            <a:cxnLst/>
            <a:rect l="l" t="t" r="r" b="b"/>
            <a:pathLst>
              <a:path w="3920490" h="2566035">
                <a:moveTo>
                  <a:pt x="96770" y="0"/>
                </a:moveTo>
                <a:lnTo>
                  <a:pt x="82357" y="46175"/>
                </a:lnTo>
                <a:lnTo>
                  <a:pt x="69138" y="92432"/>
                </a:lnTo>
                <a:lnTo>
                  <a:pt x="57102" y="138752"/>
                </a:lnTo>
                <a:lnTo>
                  <a:pt x="46243" y="185120"/>
                </a:lnTo>
                <a:lnTo>
                  <a:pt x="36551" y="231519"/>
                </a:lnTo>
                <a:lnTo>
                  <a:pt x="28017" y="277932"/>
                </a:lnTo>
                <a:lnTo>
                  <a:pt x="20634" y="324342"/>
                </a:lnTo>
                <a:lnTo>
                  <a:pt x="14392" y="370732"/>
                </a:lnTo>
                <a:lnTo>
                  <a:pt x="9282" y="417085"/>
                </a:lnTo>
                <a:lnTo>
                  <a:pt x="5297" y="463386"/>
                </a:lnTo>
                <a:lnTo>
                  <a:pt x="2427" y="509616"/>
                </a:lnTo>
                <a:lnTo>
                  <a:pt x="664" y="555759"/>
                </a:lnTo>
                <a:lnTo>
                  <a:pt x="0" y="601799"/>
                </a:lnTo>
                <a:lnTo>
                  <a:pt x="424" y="647718"/>
                </a:lnTo>
                <a:lnTo>
                  <a:pt x="1930" y="693501"/>
                </a:lnTo>
                <a:lnTo>
                  <a:pt x="4508" y="739129"/>
                </a:lnTo>
                <a:lnTo>
                  <a:pt x="8150" y="784586"/>
                </a:lnTo>
                <a:lnTo>
                  <a:pt x="12847" y="829856"/>
                </a:lnTo>
                <a:lnTo>
                  <a:pt x="18590" y="874922"/>
                </a:lnTo>
                <a:lnTo>
                  <a:pt x="25371" y="919767"/>
                </a:lnTo>
                <a:lnTo>
                  <a:pt x="33181" y="964374"/>
                </a:lnTo>
                <a:lnTo>
                  <a:pt x="42011" y="1008726"/>
                </a:lnTo>
                <a:lnTo>
                  <a:pt x="51854" y="1052806"/>
                </a:lnTo>
                <a:lnTo>
                  <a:pt x="62700" y="1096599"/>
                </a:lnTo>
                <a:lnTo>
                  <a:pt x="74540" y="1140086"/>
                </a:lnTo>
                <a:lnTo>
                  <a:pt x="87366" y="1183252"/>
                </a:lnTo>
                <a:lnTo>
                  <a:pt x="101170" y="1226079"/>
                </a:lnTo>
                <a:lnTo>
                  <a:pt x="115942" y="1268551"/>
                </a:lnTo>
                <a:lnTo>
                  <a:pt x="131674" y="1310650"/>
                </a:lnTo>
                <a:lnTo>
                  <a:pt x="148358" y="1352361"/>
                </a:lnTo>
                <a:lnTo>
                  <a:pt x="165984" y="1393666"/>
                </a:lnTo>
                <a:lnTo>
                  <a:pt x="184545" y="1434549"/>
                </a:lnTo>
                <a:lnTo>
                  <a:pt x="204031" y="1474992"/>
                </a:lnTo>
                <a:lnTo>
                  <a:pt x="224434" y="1514979"/>
                </a:lnTo>
                <a:lnTo>
                  <a:pt x="245745" y="1554493"/>
                </a:lnTo>
                <a:lnTo>
                  <a:pt x="267956" y="1593518"/>
                </a:lnTo>
                <a:lnTo>
                  <a:pt x="291058" y="1632037"/>
                </a:lnTo>
                <a:lnTo>
                  <a:pt x="315042" y="1670032"/>
                </a:lnTo>
                <a:lnTo>
                  <a:pt x="339900" y="1707487"/>
                </a:lnTo>
                <a:lnTo>
                  <a:pt x="365623" y="1744386"/>
                </a:lnTo>
                <a:lnTo>
                  <a:pt x="392203" y="1780711"/>
                </a:lnTo>
                <a:lnTo>
                  <a:pt x="419630" y="1816446"/>
                </a:lnTo>
                <a:lnTo>
                  <a:pt x="447897" y="1851573"/>
                </a:lnTo>
                <a:lnTo>
                  <a:pt x="476994" y="1886077"/>
                </a:lnTo>
                <a:lnTo>
                  <a:pt x="506912" y="1919940"/>
                </a:lnTo>
                <a:lnTo>
                  <a:pt x="537645" y="1953146"/>
                </a:lnTo>
                <a:lnTo>
                  <a:pt x="569181" y="1985678"/>
                </a:lnTo>
                <a:lnTo>
                  <a:pt x="601514" y="2017518"/>
                </a:lnTo>
                <a:lnTo>
                  <a:pt x="634634" y="2048651"/>
                </a:lnTo>
                <a:lnTo>
                  <a:pt x="668533" y="2079059"/>
                </a:lnTo>
                <a:lnTo>
                  <a:pt x="703202" y="2108726"/>
                </a:lnTo>
                <a:lnTo>
                  <a:pt x="738633" y="2137635"/>
                </a:lnTo>
                <a:lnTo>
                  <a:pt x="774816" y="2165769"/>
                </a:lnTo>
                <a:lnTo>
                  <a:pt x="811744" y="2193111"/>
                </a:lnTo>
                <a:lnTo>
                  <a:pt x="849407" y="2219644"/>
                </a:lnTo>
                <a:lnTo>
                  <a:pt x="887797" y="2245353"/>
                </a:lnTo>
                <a:lnTo>
                  <a:pt x="926905" y="2270219"/>
                </a:lnTo>
                <a:lnTo>
                  <a:pt x="966723" y="2294227"/>
                </a:lnTo>
                <a:lnTo>
                  <a:pt x="1007242" y="2317359"/>
                </a:lnTo>
                <a:lnTo>
                  <a:pt x="1048453" y="2339599"/>
                </a:lnTo>
                <a:lnTo>
                  <a:pt x="1090348" y="2360929"/>
                </a:lnTo>
                <a:lnTo>
                  <a:pt x="1132919" y="2381333"/>
                </a:lnTo>
                <a:lnTo>
                  <a:pt x="1176155" y="2400795"/>
                </a:lnTo>
                <a:lnTo>
                  <a:pt x="1220050" y="2419298"/>
                </a:lnTo>
                <a:lnTo>
                  <a:pt x="1264594" y="2436824"/>
                </a:lnTo>
                <a:lnTo>
                  <a:pt x="1309778" y="2453356"/>
                </a:lnTo>
                <a:lnTo>
                  <a:pt x="1355594" y="2468879"/>
                </a:lnTo>
                <a:lnTo>
                  <a:pt x="1401770" y="2483293"/>
                </a:lnTo>
                <a:lnTo>
                  <a:pt x="1448027" y="2496512"/>
                </a:lnTo>
                <a:lnTo>
                  <a:pt x="1494347" y="2508548"/>
                </a:lnTo>
                <a:lnTo>
                  <a:pt x="1540715" y="2519407"/>
                </a:lnTo>
                <a:lnTo>
                  <a:pt x="1587114" y="2529099"/>
                </a:lnTo>
                <a:lnTo>
                  <a:pt x="1633527" y="2537633"/>
                </a:lnTo>
                <a:lnTo>
                  <a:pt x="1679937" y="2545016"/>
                </a:lnTo>
                <a:lnTo>
                  <a:pt x="1726327" y="2551258"/>
                </a:lnTo>
                <a:lnTo>
                  <a:pt x="1772680" y="2556368"/>
                </a:lnTo>
                <a:lnTo>
                  <a:pt x="1818981" y="2560353"/>
                </a:lnTo>
                <a:lnTo>
                  <a:pt x="1865211" y="2563223"/>
                </a:lnTo>
                <a:lnTo>
                  <a:pt x="1911354" y="2564986"/>
                </a:lnTo>
                <a:lnTo>
                  <a:pt x="1957394" y="2565650"/>
                </a:lnTo>
                <a:lnTo>
                  <a:pt x="2003313" y="2565226"/>
                </a:lnTo>
                <a:lnTo>
                  <a:pt x="2049096" y="2563720"/>
                </a:lnTo>
                <a:lnTo>
                  <a:pt x="2094724" y="2561142"/>
                </a:lnTo>
                <a:lnTo>
                  <a:pt x="2140181" y="2557500"/>
                </a:lnTo>
                <a:lnTo>
                  <a:pt x="2185451" y="2552803"/>
                </a:lnTo>
                <a:lnTo>
                  <a:pt x="2230517" y="2547060"/>
                </a:lnTo>
                <a:lnTo>
                  <a:pt x="2275362" y="2540279"/>
                </a:lnTo>
                <a:lnTo>
                  <a:pt x="2319969" y="2532469"/>
                </a:lnTo>
                <a:lnTo>
                  <a:pt x="2364321" y="2523639"/>
                </a:lnTo>
                <a:lnTo>
                  <a:pt x="2408401" y="2513796"/>
                </a:lnTo>
                <a:lnTo>
                  <a:pt x="2452194" y="2502950"/>
                </a:lnTo>
                <a:lnTo>
                  <a:pt x="2495681" y="2491110"/>
                </a:lnTo>
                <a:lnTo>
                  <a:pt x="2538847" y="2478284"/>
                </a:lnTo>
                <a:lnTo>
                  <a:pt x="2581674" y="2464480"/>
                </a:lnTo>
                <a:lnTo>
                  <a:pt x="2624146" y="2449708"/>
                </a:lnTo>
                <a:lnTo>
                  <a:pt x="2666245" y="2433976"/>
                </a:lnTo>
                <a:lnTo>
                  <a:pt x="2707956" y="2417292"/>
                </a:lnTo>
                <a:lnTo>
                  <a:pt x="2749261" y="2399666"/>
                </a:lnTo>
                <a:lnTo>
                  <a:pt x="2790144" y="2381105"/>
                </a:lnTo>
                <a:lnTo>
                  <a:pt x="2830587" y="2361619"/>
                </a:lnTo>
                <a:lnTo>
                  <a:pt x="2870574" y="2341216"/>
                </a:lnTo>
                <a:lnTo>
                  <a:pt x="2910088" y="2319905"/>
                </a:lnTo>
                <a:lnTo>
                  <a:pt x="2949113" y="2297694"/>
                </a:lnTo>
                <a:lnTo>
                  <a:pt x="2987632" y="2274592"/>
                </a:lnTo>
                <a:lnTo>
                  <a:pt x="3025627" y="2250608"/>
                </a:lnTo>
                <a:lnTo>
                  <a:pt x="3063082" y="2225750"/>
                </a:lnTo>
                <a:lnTo>
                  <a:pt x="3099981" y="2200027"/>
                </a:lnTo>
                <a:lnTo>
                  <a:pt x="3136306" y="2173447"/>
                </a:lnTo>
                <a:lnTo>
                  <a:pt x="3172041" y="2146020"/>
                </a:lnTo>
                <a:lnTo>
                  <a:pt x="3207168" y="2117753"/>
                </a:lnTo>
                <a:lnTo>
                  <a:pt x="3241672" y="2088656"/>
                </a:lnTo>
                <a:lnTo>
                  <a:pt x="3275535" y="2058738"/>
                </a:lnTo>
                <a:lnTo>
                  <a:pt x="3308741" y="2028005"/>
                </a:lnTo>
                <a:lnTo>
                  <a:pt x="3341273" y="1996469"/>
                </a:lnTo>
                <a:lnTo>
                  <a:pt x="3373113" y="1964136"/>
                </a:lnTo>
                <a:lnTo>
                  <a:pt x="3404246" y="1931016"/>
                </a:lnTo>
                <a:lnTo>
                  <a:pt x="3434654" y="1897117"/>
                </a:lnTo>
                <a:lnTo>
                  <a:pt x="3464321" y="1862448"/>
                </a:lnTo>
                <a:lnTo>
                  <a:pt x="3493230" y="1827017"/>
                </a:lnTo>
                <a:lnTo>
                  <a:pt x="3521364" y="1790834"/>
                </a:lnTo>
                <a:lnTo>
                  <a:pt x="3548706" y="1753906"/>
                </a:lnTo>
                <a:lnTo>
                  <a:pt x="3575239" y="1716243"/>
                </a:lnTo>
                <a:lnTo>
                  <a:pt x="3600948" y="1677853"/>
                </a:lnTo>
                <a:lnTo>
                  <a:pt x="3625814" y="1638745"/>
                </a:lnTo>
                <a:lnTo>
                  <a:pt x="3649822" y="1598927"/>
                </a:lnTo>
                <a:lnTo>
                  <a:pt x="3672954" y="1558408"/>
                </a:lnTo>
                <a:lnTo>
                  <a:pt x="3695194" y="1517197"/>
                </a:lnTo>
                <a:lnTo>
                  <a:pt x="3716524" y="1475302"/>
                </a:lnTo>
                <a:lnTo>
                  <a:pt x="3736928" y="1432731"/>
                </a:lnTo>
                <a:lnTo>
                  <a:pt x="3756390" y="1389495"/>
                </a:lnTo>
                <a:lnTo>
                  <a:pt x="3774893" y="1345600"/>
                </a:lnTo>
                <a:lnTo>
                  <a:pt x="3792419" y="1301056"/>
                </a:lnTo>
                <a:lnTo>
                  <a:pt x="3808951" y="1255872"/>
                </a:lnTo>
                <a:lnTo>
                  <a:pt x="3824474" y="1210055"/>
                </a:lnTo>
                <a:lnTo>
                  <a:pt x="3839222" y="1162730"/>
                </a:lnTo>
                <a:lnTo>
                  <a:pt x="3852740" y="1115135"/>
                </a:lnTo>
                <a:lnTo>
                  <a:pt x="3865030" y="1067295"/>
                </a:lnTo>
                <a:lnTo>
                  <a:pt x="3876091" y="1019232"/>
                </a:lnTo>
                <a:lnTo>
                  <a:pt x="3885922" y="970970"/>
                </a:lnTo>
                <a:lnTo>
                  <a:pt x="3894525" y="922533"/>
                </a:lnTo>
                <a:lnTo>
                  <a:pt x="3901899" y="873944"/>
                </a:lnTo>
                <a:lnTo>
                  <a:pt x="3908043" y="825225"/>
                </a:lnTo>
                <a:lnTo>
                  <a:pt x="3912959" y="776402"/>
                </a:lnTo>
                <a:lnTo>
                  <a:pt x="3916646" y="727496"/>
                </a:lnTo>
                <a:lnTo>
                  <a:pt x="3919104" y="678532"/>
                </a:lnTo>
                <a:lnTo>
                  <a:pt x="3920333" y="629533"/>
                </a:lnTo>
                <a:lnTo>
                  <a:pt x="3920333" y="603503"/>
                </a:lnTo>
                <a:lnTo>
                  <a:pt x="1959098" y="603503"/>
                </a:lnTo>
                <a:lnTo>
                  <a:pt x="96770" y="0"/>
                </a:lnTo>
                <a:close/>
              </a:path>
              <a:path w="3920490" h="2566035">
                <a:moveTo>
                  <a:pt x="3824474" y="0"/>
                </a:moveTo>
                <a:lnTo>
                  <a:pt x="1959098" y="603503"/>
                </a:lnTo>
                <a:lnTo>
                  <a:pt x="3920333" y="603503"/>
                </a:lnTo>
                <a:lnTo>
                  <a:pt x="3920333" y="580522"/>
                </a:lnTo>
                <a:lnTo>
                  <a:pt x="3919104" y="531523"/>
                </a:lnTo>
                <a:lnTo>
                  <a:pt x="3916646" y="482559"/>
                </a:lnTo>
                <a:lnTo>
                  <a:pt x="3912959" y="433653"/>
                </a:lnTo>
                <a:lnTo>
                  <a:pt x="3908043" y="384830"/>
                </a:lnTo>
                <a:lnTo>
                  <a:pt x="3901899" y="336111"/>
                </a:lnTo>
                <a:lnTo>
                  <a:pt x="3894525" y="287522"/>
                </a:lnTo>
                <a:lnTo>
                  <a:pt x="3885922" y="239085"/>
                </a:lnTo>
                <a:lnTo>
                  <a:pt x="3876091" y="190823"/>
                </a:lnTo>
                <a:lnTo>
                  <a:pt x="3865030" y="142760"/>
                </a:lnTo>
                <a:lnTo>
                  <a:pt x="3852740" y="94920"/>
                </a:lnTo>
                <a:lnTo>
                  <a:pt x="3839222" y="47325"/>
                </a:lnTo>
                <a:lnTo>
                  <a:pt x="3824474" y="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3647" y="2343911"/>
            <a:ext cx="1862455" cy="1960245"/>
          </a:xfrm>
          <a:custGeom>
            <a:avLst/>
            <a:gdLst/>
            <a:ahLst/>
            <a:cxnLst/>
            <a:rect l="l" t="t" r="r" b="b"/>
            <a:pathLst>
              <a:path w="1862455" h="1960245">
                <a:moveTo>
                  <a:pt x="1862327" y="0"/>
                </a:moveTo>
                <a:lnTo>
                  <a:pt x="1813550" y="606"/>
                </a:lnTo>
                <a:lnTo>
                  <a:pt x="1764999" y="2418"/>
                </a:lnTo>
                <a:lnTo>
                  <a:pt x="1716691" y="5422"/>
                </a:lnTo>
                <a:lnTo>
                  <a:pt x="1668644" y="9607"/>
                </a:lnTo>
                <a:lnTo>
                  <a:pt x="1620874" y="14960"/>
                </a:lnTo>
                <a:lnTo>
                  <a:pt x="1573399" y="21468"/>
                </a:lnTo>
                <a:lnTo>
                  <a:pt x="1526234" y="29119"/>
                </a:lnTo>
                <a:lnTo>
                  <a:pt x="1479398" y="37902"/>
                </a:lnTo>
                <a:lnTo>
                  <a:pt x="1432906" y="47803"/>
                </a:lnTo>
                <a:lnTo>
                  <a:pt x="1386776" y="58810"/>
                </a:lnTo>
                <a:lnTo>
                  <a:pt x="1341025" y="70911"/>
                </a:lnTo>
                <a:lnTo>
                  <a:pt x="1295670" y="84094"/>
                </a:lnTo>
                <a:lnTo>
                  <a:pt x="1250727" y="98345"/>
                </a:lnTo>
                <a:lnTo>
                  <a:pt x="1206214" y="113654"/>
                </a:lnTo>
                <a:lnTo>
                  <a:pt x="1162147" y="130006"/>
                </a:lnTo>
                <a:lnTo>
                  <a:pt x="1118543" y="147391"/>
                </a:lnTo>
                <a:lnTo>
                  <a:pt x="1075420" y="165796"/>
                </a:lnTo>
                <a:lnTo>
                  <a:pt x="1032794" y="185208"/>
                </a:lnTo>
                <a:lnTo>
                  <a:pt x="990681" y="205615"/>
                </a:lnTo>
                <a:lnTo>
                  <a:pt x="949100" y="227004"/>
                </a:lnTo>
                <a:lnTo>
                  <a:pt x="908066" y="249364"/>
                </a:lnTo>
                <a:lnTo>
                  <a:pt x="867597" y="272682"/>
                </a:lnTo>
                <a:lnTo>
                  <a:pt x="827710" y="296945"/>
                </a:lnTo>
                <a:lnTo>
                  <a:pt x="788422" y="322141"/>
                </a:lnTo>
                <a:lnTo>
                  <a:pt x="749748" y="348259"/>
                </a:lnTo>
                <a:lnTo>
                  <a:pt x="711708" y="375285"/>
                </a:lnTo>
                <a:lnTo>
                  <a:pt x="674316" y="403206"/>
                </a:lnTo>
                <a:lnTo>
                  <a:pt x="637591" y="432012"/>
                </a:lnTo>
                <a:lnTo>
                  <a:pt x="601548" y="461689"/>
                </a:lnTo>
                <a:lnTo>
                  <a:pt x="566206" y="492226"/>
                </a:lnTo>
                <a:lnTo>
                  <a:pt x="531581" y="523609"/>
                </a:lnTo>
                <a:lnTo>
                  <a:pt x="497689" y="555826"/>
                </a:lnTo>
                <a:lnTo>
                  <a:pt x="464548" y="588865"/>
                </a:lnTo>
                <a:lnTo>
                  <a:pt x="432175" y="622714"/>
                </a:lnTo>
                <a:lnTo>
                  <a:pt x="400587" y="657361"/>
                </a:lnTo>
                <a:lnTo>
                  <a:pt x="369799" y="692792"/>
                </a:lnTo>
                <a:lnTo>
                  <a:pt x="339831" y="728996"/>
                </a:lnTo>
                <a:lnTo>
                  <a:pt x="310697" y="765960"/>
                </a:lnTo>
                <a:lnTo>
                  <a:pt x="282416" y="803671"/>
                </a:lnTo>
                <a:lnTo>
                  <a:pt x="255003" y="842119"/>
                </a:lnTo>
                <a:lnTo>
                  <a:pt x="228477" y="881289"/>
                </a:lnTo>
                <a:lnTo>
                  <a:pt x="202854" y="921171"/>
                </a:lnTo>
                <a:lnTo>
                  <a:pt x="178150" y="961750"/>
                </a:lnTo>
                <a:lnTo>
                  <a:pt x="154383" y="1003016"/>
                </a:lnTo>
                <a:lnTo>
                  <a:pt x="131570" y="1044956"/>
                </a:lnTo>
                <a:lnTo>
                  <a:pt x="109728" y="1087557"/>
                </a:lnTo>
                <a:lnTo>
                  <a:pt x="88872" y="1130807"/>
                </a:lnTo>
                <a:lnTo>
                  <a:pt x="69021" y="1174693"/>
                </a:lnTo>
                <a:lnTo>
                  <a:pt x="50192" y="1219204"/>
                </a:lnTo>
                <a:lnTo>
                  <a:pt x="32400" y="1264327"/>
                </a:lnTo>
                <a:lnTo>
                  <a:pt x="15664" y="1310050"/>
                </a:lnTo>
                <a:lnTo>
                  <a:pt x="0" y="1356360"/>
                </a:lnTo>
                <a:lnTo>
                  <a:pt x="1862327" y="1959864"/>
                </a:lnTo>
                <a:lnTo>
                  <a:pt x="1862327" y="0"/>
                </a:lnTo>
                <a:close/>
              </a:path>
            </a:pathLst>
          </a:custGeom>
          <a:solidFill>
            <a:srgbClr val="A8C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51123" y="2812796"/>
            <a:ext cx="872490" cy="79692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3655" marR="5080" indent="-21590" algn="just">
              <a:lnSpc>
                <a:spcPct val="90600"/>
              </a:lnSpc>
              <a:spcBef>
                <a:spcPts val="3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ou  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Clubs, 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20,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20%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4364" y="5403595"/>
            <a:ext cx="864869" cy="7969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-3175" algn="ctr">
              <a:lnSpc>
                <a:spcPts val="1970"/>
              </a:lnSpc>
              <a:spcBef>
                <a:spcPts val="325"/>
              </a:spcBef>
            </a:pPr>
            <a:r>
              <a:rPr sz="1800" spc="-2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ma 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rkets,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60,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910"/>
              </a:lnSpc>
            </a:pP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60%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1403" y="2834132"/>
            <a:ext cx="880744" cy="7969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algn="ctr">
              <a:lnSpc>
                <a:spcPts val="1970"/>
              </a:lnSpc>
              <a:spcBef>
                <a:spcPts val="325"/>
              </a:spcBef>
            </a:pP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Hy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ma 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rkets,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20,</a:t>
            </a:r>
            <a:endParaRPr sz="1800">
              <a:latin typeface="Arial"/>
              <a:cs typeface="Arial"/>
            </a:endParaRPr>
          </a:p>
          <a:p>
            <a:pPr marL="2540" algn="ctr">
              <a:lnSpc>
                <a:spcPts val="1910"/>
              </a:lnSpc>
            </a:pP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20%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40899" y="2322854"/>
            <a:ext cx="3928314" cy="3932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94120" y="2142744"/>
            <a:ext cx="1929764" cy="295910"/>
          </a:xfrm>
          <a:custGeom>
            <a:avLst/>
            <a:gdLst/>
            <a:ahLst/>
            <a:cxnLst/>
            <a:rect l="l" t="t" r="r" b="b"/>
            <a:pathLst>
              <a:path w="1929765" h="295910">
                <a:moveTo>
                  <a:pt x="1929383" y="0"/>
                </a:moveTo>
                <a:lnTo>
                  <a:pt x="1871472" y="0"/>
                </a:lnTo>
                <a:lnTo>
                  <a:pt x="1499615" y="286511"/>
                </a:lnTo>
                <a:lnTo>
                  <a:pt x="1502663" y="295655"/>
                </a:lnTo>
                <a:lnTo>
                  <a:pt x="1874520" y="9143"/>
                </a:lnTo>
                <a:lnTo>
                  <a:pt x="1929383" y="9143"/>
                </a:lnTo>
                <a:lnTo>
                  <a:pt x="1929383" y="0"/>
                </a:lnTo>
                <a:close/>
              </a:path>
              <a:path w="1929765" h="295910">
                <a:moveTo>
                  <a:pt x="51815" y="6095"/>
                </a:moveTo>
                <a:lnTo>
                  <a:pt x="307848" y="292607"/>
                </a:lnTo>
                <a:lnTo>
                  <a:pt x="316991" y="286511"/>
                </a:lnTo>
                <a:lnTo>
                  <a:pt x="69131" y="9143"/>
                </a:lnTo>
                <a:lnTo>
                  <a:pt x="54863" y="9143"/>
                </a:lnTo>
                <a:lnTo>
                  <a:pt x="51815" y="6095"/>
                </a:lnTo>
                <a:close/>
              </a:path>
              <a:path w="1929765" h="295910">
                <a:moveTo>
                  <a:pt x="60959" y="0"/>
                </a:moveTo>
                <a:lnTo>
                  <a:pt x="0" y="0"/>
                </a:lnTo>
                <a:lnTo>
                  <a:pt x="0" y="9143"/>
                </a:lnTo>
                <a:lnTo>
                  <a:pt x="54539" y="9143"/>
                </a:lnTo>
                <a:lnTo>
                  <a:pt x="51815" y="6095"/>
                </a:lnTo>
                <a:lnTo>
                  <a:pt x="66407" y="6095"/>
                </a:lnTo>
                <a:lnTo>
                  <a:pt x="60959" y="0"/>
                </a:lnTo>
                <a:close/>
              </a:path>
              <a:path w="1929765" h="295910">
                <a:moveTo>
                  <a:pt x="66407" y="6095"/>
                </a:moveTo>
                <a:lnTo>
                  <a:pt x="51815" y="6095"/>
                </a:lnTo>
                <a:lnTo>
                  <a:pt x="54863" y="9143"/>
                </a:lnTo>
                <a:lnTo>
                  <a:pt x="69131" y="9143"/>
                </a:lnTo>
                <a:lnTo>
                  <a:pt x="66407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29092" y="1910588"/>
            <a:ext cx="872490" cy="79692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 marR="5080" indent="-30480" algn="just">
              <a:lnSpc>
                <a:spcPct val="90600"/>
              </a:lnSpc>
              <a:spcBef>
                <a:spcPts val="300"/>
              </a:spcBef>
            </a:pPr>
            <a:r>
              <a:rPr sz="1800" spc="-20" dirty="0">
                <a:latin typeface="Arial"/>
                <a:cs typeface="Arial"/>
              </a:rPr>
              <a:t>W</a:t>
            </a:r>
            <a:r>
              <a:rPr sz="1800" spc="-40" dirty="0">
                <a:latin typeface="Arial"/>
                <a:cs typeface="Arial"/>
              </a:rPr>
              <a:t>are</a:t>
            </a:r>
            <a:r>
              <a:rPr sz="1800" spc="-160" dirty="0">
                <a:latin typeface="Arial"/>
                <a:cs typeface="Arial"/>
              </a:rPr>
              <a:t>h</a:t>
            </a:r>
            <a:r>
              <a:rPr sz="1800" spc="-145" dirty="0">
                <a:latin typeface="Arial"/>
                <a:cs typeface="Arial"/>
              </a:rPr>
              <a:t>ou  </a:t>
            </a:r>
            <a:r>
              <a:rPr sz="1800" spc="-204" dirty="0">
                <a:latin typeface="Arial"/>
                <a:cs typeface="Arial"/>
              </a:rPr>
              <a:t>se </a:t>
            </a:r>
            <a:r>
              <a:rPr sz="1800" spc="-155" dirty="0">
                <a:latin typeface="Arial"/>
                <a:cs typeface="Arial"/>
              </a:rPr>
              <a:t>Clubs,  </a:t>
            </a:r>
            <a:r>
              <a:rPr sz="1800" spc="-60" dirty="0">
                <a:latin typeface="Arial"/>
                <a:cs typeface="Arial"/>
              </a:rPr>
              <a:t>5,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10%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6052" y="5327395"/>
            <a:ext cx="864869" cy="7969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-3175" algn="ctr">
              <a:lnSpc>
                <a:spcPts val="1970"/>
              </a:lnSpc>
              <a:spcBef>
                <a:spcPts val="325"/>
              </a:spcBef>
            </a:pPr>
            <a:r>
              <a:rPr sz="1800" spc="-2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ma 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rkets,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40,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910"/>
              </a:lnSpc>
            </a:pP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80%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3491" y="1910588"/>
            <a:ext cx="880744" cy="7969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algn="ctr">
              <a:lnSpc>
                <a:spcPts val="1970"/>
              </a:lnSpc>
              <a:spcBef>
                <a:spcPts val="325"/>
              </a:spcBef>
            </a:pPr>
            <a:r>
              <a:rPr sz="1800" spc="-110" dirty="0">
                <a:latin typeface="Arial"/>
                <a:cs typeface="Arial"/>
              </a:rPr>
              <a:t>Hy</a:t>
            </a:r>
            <a:r>
              <a:rPr sz="1800" spc="-55" dirty="0">
                <a:latin typeface="Arial"/>
                <a:cs typeface="Arial"/>
              </a:rPr>
              <a:t>pe</a:t>
            </a:r>
            <a:r>
              <a:rPr sz="1800" spc="45" dirty="0">
                <a:latin typeface="Arial"/>
                <a:cs typeface="Arial"/>
              </a:rPr>
              <a:t>r</a:t>
            </a:r>
            <a:r>
              <a:rPr sz="1800" spc="-110" dirty="0">
                <a:latin typeface="Arial"/>
                <a:cs typeface="Arial"/>
              </a:rPr>
              <a:t>ma  </a:t>
            </a:r>
            <a:r>
              <a:rPr sz="1800" spc="-114" dirty="0">
                <a:latin typeface="Arial"/>
                <a:cs typeface="Arial"/>
              </a:rPr>
              <a:t>rkets,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5,</a:t>
            </a:r>
            <a:endParaRPr sz="1800">
              <a:latin typeface="Arial"/>
              <a:cs typeface="Arial"/>
            </a:endParaRPr>
          </a:p>
          <a:p>
            <a:pPr marL="2540" algn="ctr">
              <a:lnSpc>
                <a:spcPts val="1910"/>
              </a:lnSpc>
            </a:pPr>
            <a:r>
              <a:rPr sz="1800" spc="-40" dirty="0">
                <a:latin typeface="Arial"/>
                <a:cs typeface="Arial"/>
              </a:rPr>
              <a:t>10%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2286000" cy="914400"/>
          </a:xfrm>
          <a:prstGeom prst="rect">
            <a:avLst/>
          </a:prstGeom>
          <a:solidFill>
            <a:srgbClr val="CC0066"/>
          </a:solidFill>
        </p:spPr>
        <p:txBody>
          <a:bodyPr vert="horz" wrap="square" lIns="0" tIns="226060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780"/>
              </a:spcBef>
            </a:pPr>
            <a:r>
              <a:rPr spc="-125" dirty="0">
                <a:solidFill>
                  <a:srgbClr val="FFFFFF"/>
                </a:solidFill>
                <a:latin typeface="Arial"/>
                <a:cs typeface="Arial"/>
              </a:rPr>
              <a:t>Illustration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895600" y="990600"/>
            <a:ext cx="6705600" cy="9144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24257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910"/>
              </a:spcBef>
            </a:pPr>
            <a:r>
              <a:rPr sz="2600" spc="-110" dirty="0">
                <a:solidFill>
                  <a:srgbClr val="FFFFFF"/>
                </a:solidFill>
                <a:latin typeface="Arial"/>
                <a:cs typeface="Arial"/>
              </a:rPr>
              <a:t>Disproportional </a:t>
            </a: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Stratified</a:t>
            </a:r>
            <a:r>
              <a:rPr sz="26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75" dirty="0">
                <a:solidFill>
                  <a:srgbClr val="FFFFFF"/>
                </a:solidFill>
                <a:latin typeface="Arial"/>
                <a:cs typeface="Arial"/>
              </a:rPr>
              <a:t>Sample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8400" y="6608064"/>
            <a:ext cx="3352800" cy="707390"/>
          </a:xfrm>
          <a:prstGeom prst="rect">
            <a:avLst/>
          </a:prstGeom>
          <a:solidFill>
            <a:srgbClr val="CC0066"/>
          </a:solidFill>
        </p:spPr>
        <p:txBody>
          <a:bodyPr vert="horz" wrap="square" lIns="0" tIns="122555" rIns="0" bIns="0" rtlCol="0">
            <a:spAutoFit/>
          </a:bodyPr>
          <a:lstStyle/>
          <a:p>
            <a:pPr marL="731520">
              <a:lnSpc>
                <a:spcPct val="100000"/>
              </a:lnSpc>
              <a:spcBef>
                <a:spcPts val="965"/>
              </a:spcBef>
            </a:pPr>
            <a:r>
              <a:rPr sz="2800" spc="-180" dirty="0">
                <a:solidFill>
                  <a:srgbClr val="FFFFFF"/>
                </a:solidFill>
                <a:latin typeface="Arial"/>
                <a:cs typeface="Arial"/>
              </a:rPr>
              <a:t>Sample </a:t>
            </a:r>
            <a:r>
              <a:rPr sz="2800" spc="23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200" y="6608064"/>
            <a:ext cx="3352800" cy="707390"/>
          </a:xfrm>
          <a:prstGeom prst="rect">
            <a:avLst/>
          </a:prstGeom>
          <a:solidFill>
            <a:srgbClr val="CC0066"/>
          </a:solidFill>
        </p:spPr>
        <p:txBody>
          <a:bodyPr vert="horz" wrap="square" lIns="0" tIns="122555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965"/>
              </a:spcBef>
            </a:pPr>
            <a:r>
              <a:rPr sz="2800" spc="-160" dirty="0">
                <a:solidFill>
                  <a:srgbClr val="FFFFFF"/>
                </a:solidFill>
                <a:latin typeface="Arial"/>
                <a:cs typeface="Arial"/>
              </a:rPr>
              <a:t>Population </a:t>
            </a:r>
            <a:r>
              <a:rPr sz="2800" spc="23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834131"/>
            <a:ext cx="8074025" cy="2672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17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7505" algn="l"/>
              </a:tabLst>
            </a:pPr>
            <a:r>
              <a:rPr sz="2800" spc="-5" dirty="0">
                <a:latin typeface="Arial"/>
                <a:cs typeface="Arial"/>
              </a:rPr>
              <a:t>If </a:t>
            </a:r>
            <a:r>
              <a:rPr sz="2800" spc="-190" dirty="0">
                <a:latin typeface="Arial"/>
                <a:cs typeface="Arial"/>
              </a:rPr>
              <a:t>you </a:t>
            </a:r>
            <a:r>
              <a:rPr sz="2800" spc="-55" dirty="0">
                <a:latin typeface="Arial"/>
                <a:cs typeface="Arial"/>
              </a:rPr>
              <a:t>are </a:t>
            </a:r>
            <a:r>
              <a:rPr sz="2800" spc="-235" dirty="0">
                <a:latin typeface="Arial"/>
                <a:cs typeface="Arial"/>
              </a:rPr>
              <a:t>using </a:t>
            </a:r>
            <a:r>
              <a:rPr sz="2800" spc="-400" dirty="0">
                <a:solidFill>
                  <a:srgbClr val="0000FF"/>
                </a:solidFill>
                <a:latin typeface="Arial"/>
                <a:cs typeface="Arial"/>
              </a:rPr>
              <a:t>SIMPLE </a:t>
            </a:r>
            <a:r>
              <a:rPr sz="2800" spc="-245" dirty="0">
                <a:solidFill>
                  <a:srgbClr val="0000FF"/>
                </a:solidFill>
                <a:latin typeface="Arial"/>
                <a:cs typeface="Arial"/>
              </a:rPr>
              <a:t>RANDOM </a:t>
            </a:r>
            <a:r>
              <a:rPr sz="2800" spc="-265" dirty="0">
                <a:solidFill>
                  <a:srgbClr val="0000FF"/>
                </a:solidFill>
                <a:latin typeface="Arial"/>
                <a:cs typeface="Arial"/>
              </a:rPr>
              <a:t>SAMPLING </a:t>
            </a:r>
            <a:r>
              <a:rPr sz="2800" spc="-190" dirty="0">
                <a:latin typeface="Arial"/>
                <a:cs typeface="Arial"/>
              </a:rPr>
              <a:t>method  </a:t>
            </a:r>
            <a:r>
              <a:rPr sz="2800" spc="-210" dirty="0">
                <a:latin typeface="Arial"/>
                <a:cs typeface="Arial"/>
              </a:rPr>
              <a:t>then </a:t>
            </a:r>
            <a:r>
              <a:rPr sz="2800" spc="-170" dirty="0">
                <a:latin typeface="Arial"/>
                <a:cs typeface="Arial"/>
              </a:rPr>
              <a:t>the </a:t>
            </a:r>
            <a:r>
              <a:rPr sz="2800" spc="-190" dirty="0">
                <a:latin typeface="Arial"/>
                <a:cs typeface="Arial"/>
              </a:rPr>
              <a:t>sample </a:t>
            </a:r>
            <a:r>
              <a:rPr sz="2800" spc="-204" dirty="0">
                <a:latin typeface="Arial"/>
                <a:cs typeface="Arial"/>
              </a:rPr>
              <a:t>size </a:t>
            </a:r>
            <a:r>
              <a:rPr sz="2800" spc="-215" dirty="0">
                <a:latin typeface="Arial"/>
                <a:cs typeface="Arial"/>
              </a:rPr>
              <a:t>should </a:t>
            </a:r>
            <a:r>
              <a:rPr sz="2800" spc="-85" dirty="0">
                <a:latin typeface="Arial"/>
                <a:cs typeface="Arial"/>
              </a:rPr>
              <a:t>be </a:t>
            </a:r>
            <a:r>
              <a:rPr sz="2800" spc="-50" dirty="0">
                <a:solidFill>
                  <a:srgbClr val="0000FF"/>
                </a:solidFill>
                <a:latin typeface="Arial"/>
                <a:cs typeface="Arial"/>
              </a:rPr>
              <a:t>large </a:t>
            </a:r>
            <a:r>
              <a:rPr sz="2800" spc="-225" dirty="0">
                <a:solidFill>
                  <a:srgbClr val="0000FF"/>
                </a:solidFill>
                <a:latin typeface="Arial"/>
                <a:cs typeface="Arial"/>
              </a:rPr>
              <a:t>enough </a:t>
            </a:r>
            <a:r>
              <a:rPr sz="2800" spc="-90" dirty="0">
                <a:latin typeface="Arial"/>
                <a:cs typeface="Arial"/>
              </a:rPr>
              <a:t>to </a:t>
            </a:r>
            <a:r>
              <a:rPr sz="2800" spc="-175" dirty="0">
                <a:latin typeface="Arial"/>
                <a:cs typeface="Arial"/>
              </a:rPr>
              <a:t>cover  </a:t>
            </a:r>
            <a:r>
              <a:rPr sz="2800" spc="-170" dirty="0">
                <a:latin typeface="Arial"/>
                <a:cs typeface="Arial"/>
              </a:rPr>
              <a:t>the </a:t>
            </a:r>
            <a:r>
              <a:rPr sz="2800" spc="-95" dirty="0">
                <a:latin typeface="Arial"/>
                <a:cs typeface="Arial"/>
              </a:rPr>
              <a:t>diversity </a:t>
            </a:r>
            <a:r>
              <a:rPr sz="2800" spc="-80" dirty="0">
                <a:latin typeface="Arial"/>
                <a:cs typeface="Arial"/>
              </a:rPr>
              <a:t>or </a:t>
            </a:r>
            <a:r>
              <a:rPr sz="2800" spc="-120" dirty="0">
                <a:latin typeface="Arial"/>
                <a:cs typeface="Arial"/>
              </a:rPr>
              <a:t>heterogeneity </a:t>
            </a:r>
            <a:r>
              <a:rPr sz="2800" spc="-165" dirty="0">
                <a:latin typeface="Arial"/>
                <a:cs typeface="Arial"/>
              </a:rPr>
              <a:t>in </a:t>
            </a:r>
            <a:r>
              <a:rPr sz="2800" spc="-170" dirty="0">
                <a:latin typeface="Arial"/>
                <a:cs typeface="Arial"/>
              </a:rPr>
              <a:t>the</a:t>
            </a:r>
            <a:r>
              <a:rPr sz="2800" spc="42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population.</a:t>
            </a:r>
            <a:endParaRPr sz="2800">
              <a:latin typeface="Arial"/>
              <a:cs typeface="Arial"/>
            </a:endParaRPr>
          </a:p>
          <a:p>
            <a:pPr marL="356870" marR="5080" indent="-34417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57505" algn="l"/>
              </a:tabLst>
            </a:pPr>
            <a:r>
              <a:rPr sz="2800" spc="-5" dirty="0">
                <a:latin typeface="Arial"/>
                <a:cs typeface="Arial"/>
              </a:rPr>
              <a:t>If </a:t>
            </a:r>
            <a:r>
              <a:rPr sz="2800" spc="-180" dirty="0">
                <a:latin typeface="Arial"/>
                <a:cs typeface="Arial"/>
              </a:rPr>
              <a:t>you </a:t>
            </a:r>
            <a:r>
              <a:rPr sz="2800" spc="-55" dirty="0">
                <a:latin typeface="Arial"/>
                <a:cs typeface="Arial"/>
              </a:rPr>
              <a:t>are </a:t>
            </a:r>
            <a:r>
              <a:rPr sz="2800" spc="-235" dirty="0">
                <a:latin typeface="Arial"/>
                <a:cs typeface="Arial"/>
              </a:rPr>
              <a:t>using </a:t>
            </a:r>
            <a:r>
              <a:rPr sz="2800" spc="-420" dirty="0">
                <a:solidFill>
                  <a:srgbClr val="D60093"/>
                </a:solidFill>
                <a:latin typeface="Arial"/>
                <a:cs typeface="Arial"/>
              </a:rPr>
              <a:t>STRATIFIED</a:t>
            </a:r>
            <a:r>
              <a:rPr sz="2800" spc="-65" dirty="0">
                <a:solidFill>
                  <a:srgbClr val="D60093"/>
                </a:solidFill>
                <a:latin typeface="Arial"/>
                <a:cs typeface="Arial"/>
              </a:rPr>
              <a:t> </a:t>
            </a:r>
            <a:r>
              <a:rPr sz="2800" spc="-265" dirty="0">
                <a:solidFill>
                  <a:srgbClr val="D60093"/>
                </a:solidFill>
                <a:latin typeface="Arial"/>
                <a:cs typeface="Arial"/>
              </a:rPr>
              <a:t>SAMPLING </a:t>
            </a:r>
            <a:r>
              <a:rPr sz="2800" spc="-210" dirty="0">
                <a:latin typeface="Arial"/>
                <a:cs typeface="Arial"/>
              </a:rPr>
              <a:t>then </a:t>
            </a:r>
            <a:r>
              <a:rPr sz="2800" spc="-180" dirty="0">
                <a:latin typeface="Arial"/>
                <a:cs typeface="Arial"/>
              </a:rPr>
              <a:t>you may  </a:t>
            </a:r>
            <a:r>
              <a:rPr sz="2800" spc="-75" dirty="0">
                <a:latin typeface="Arial"/>
                <a:cs typeface="Arial"/>
              </a:rPr>
              <a:t>operate </a:t>
            </a:r>
            <a:r>
              <a:rPr sz="2800" spc="-130" dirty="0">
                <a:latin typeface="Arial"/>
                <a:cs typeface="Arial"/>
              </a:rPr>
              <a:t>with </a:t>
            </a:r>
            <a:r>
              <a:rPr sz="2800" spc="-10" dirty="0">
                <a:latin typeface="Arial"/>
                <a:cs typeface="Arial"/>
              </a:rPr>
              <a:t>a </a:t>
            </a:r>
            <a:r>
              <a:rPr sz="2800" spc="-110" dirty="0">
                <a:solidFill>
                  <a:srgbClr val="D60093"/>
                </a:solidFill>
                <a:latin typeface="Arial"/>
                <a:cs typeface="Arial"/>
              </a:rPr>
              <a:t>comparatively </a:t>
            </a:r>
            <a:r>
              <a:rPr sz="2800" spc="-160" dirty="0">
                <a:solidFill>
                  <a:srgbClr val="D60093"/>
                </a:solidFill>
                <a:latin typeface="Arial"/>
                <a:cs typeface="Arial"/>
              </a:rPr>
              <a:t>smaller </a:t>
            </a:r>
            <a:r>
              <a:rPr sz="2800" spc="-190" dirty="0">
                <a:solidFill>
                  <a:srgbClr val="D60093"/>
                </a:solidFill>
                <a:latin typeface="Arial"/>
                <a:cs typeface="Arial"/>
              </a:rPr>
              <a:t>sample </a:t>
            </a:r>
            <a:r>
              <a:rPr sz="2800" spc="-170" dirty="0">
                <a:latin typeface="Arial"/>
                <a:cs typeface="Arial"/>
              </a:rPr>
              <a:t>than the  </a:t>
            </a:r>
            <a:r>
              <a:rPr sz="2800" spc="-395" dirty="0">
                <a:latin typeface="Arial"/>
                <a:cs typeface="Arial"/>
              </a:rPr>
              <a:t>SIMPLE </a:t>
            </a:r>
            <a:r>
              <a:rPr sz="2800" spc="-245" dirty="0">
                <a:latin typeface="Arial"/>
                <a:cs typeface="Arial"/>
              </a:rPr>
              <a:t>RANDOM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method.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47700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0"/>
                </a:moveTo>
                <a:lnTo>
                  <a:pt x="9144000" y="0"/>
                </a:lnTo>
                <a:lnTo>
                  <a:pt x="9144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990600"/>
            <a:ext cx="2286000" cy="914400"/>
          </a:xfrm>
          <a:custGeom>
            <a:avLst/>
            <a:gdLst/>
            <a:ahLst/>
            <a:cxnLst/>
            <a:rect l="l" t="t" r="r" b="b"/>
            <a:pathLst>
              <a:path w="2286000" h="914400">
                <a:moveTo>
                  <a:pt x="0" y="0"/>
                </a:moveTo>
                <a:lnTo>
                  <a:pt x="2286000" y="0"/>
                </a:lnTo>
                <a:lnTo>
                  <a:pt x="2286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CC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990600"/>
            <a:ext cx="6705600" cy="9144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2393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85"/>
              </a:spcBef>
            </a:pPr>
            <a:r>
              <a:rPr sz="2600" spc="-120" dirty="0">
                <a:solidFill>
                  <a:srgbClr val="FFFFFF"/>
                </a:solidFill>
                <a:latin typeface="Arial"/>
                <a:cs typeface="Arial"/>
              </a:rPr>
              <a:t>Important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60" dirty="0">
                <a:solidFill>
                  <a:srgbClr val="FFFFFF"/>
                </a:solidFill>
                <a:latin typeface="Arial"/>
                <a:cs typeface="Arial"/>
              </a:rPr>
              <a:t>Tip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0547" y="3821683"/>
            <a:ext cx="680593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5405" marR="5080" indent="-1323340">
              <a:lnSpc>
                <a:spcPct val="100000"/>
              </a:lnSpc>
              <a:spcBef>
                <a:spcPts val="90"/>
              </a:spcBef>
            </a:pPr>
            <a:r>
              <a:rPr sz="3200" spc="-260" dirty="0">
                <a:latin typeface="Arial"/>
                <a:cs typeface="Arial"/>
              </a:rPr>
              <a:t>Clusters </a:t>
            </a:r>
            <a:r>
              <a:rPr sz="3200" spc="-70" dirty="0">
                <a:latin typeface="Arial"/>
                <a:cs typeface="Arial"/>
              </a:rPr>
              <a:t>are </a:t>
            </a:r>
            <a:r>
              <a:rPr sz="3200" spc="-450" dirty="0">
                <a:latin typeface="Arial"/>
                <a:cs typeface="Arial"/>
              </a:rPr>
              <a:t>HETEROGENEOUS </a:t>
            </a:r>
            <a:r>
              <a:rPr sz="3200" spc="-170" dirty="0">
                <a:latin typeface="Arial"/>
                <a:cs typeface="Arial"/>
              </a:rPr>
              <a:t>within </a:t>
            </a:r>
            <a:r>
              <a:rPr sz="3200" spc="-140" dirty="0">
                <a:latin typeface="Arial"/>
                <a:cs typeface="Arial"/>
              </a:rPr>
              <a:t>and  </a:t>
            </a:r>
            <a:r>
              <a:rPr sz="3200" spc="-300" dirty="0">
                <a:latin typeface="Arial"/>
                <a:cs typeface="Arial"/>
              </a:rPr>
              <a:t>HOMOGENEOUS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between.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47700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0"/>
                </a:moveTo>
                <a:lnTo>
                  <a:pt x="9144000" y="0"/>
                </a:lnTo>
                <a:lnTo>
                  <a:pt x="9144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1295400"/>
            <a:ext cx="2286000" cy="914400"/>
          </a:xfrm>
          <a:prstGeom prst="rect">
            <a:avLst/>
          </a:prstGeom>
          <a:solidFill>
            <a:srgbClr val="CC0066"/>
          </a:solidFill>
        </p:spPr>
        <p:txBody>
          <a:bodyPr vert="horz" wrap="square" lIns="0" tIns="223520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1760"/>
              </a:spcBef>
            </a:pP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Technique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5600" y="1295400"/>
            <a:ext cx="6705600" cy="9144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2393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85"/>
              </a:spcBef>
            </a:pPr>
            <a:r>
              <a:rPr sz="2600" spc="-180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55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0137" y="2179320"/>
            <a:ext cx="8501062" cy="3916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79008" y="6236208"/>
            <a:ext cx="2923540" cy="1079500"/>
          </a:xfrm>
          <a:custGeom>
            <a:avLst/>
            <a:gdLst/>
            <a:ahLst/>
            <a:cxnLst/>
            <a:rect l="l" t="t" r="r" b="b"/>
            <a:pathLst>
              <a:path w="2923540" h="1079500">
                <a:moveTo>
                  <a:pt x="2916936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078991"/>
                </a:lnTo>
                <a:lnTo>
                  <a:pt x="27431" y="1078991"/>
                </a:lnTo>
                <a:lnTo>
                  <a:pt x="12191" y="1066799"/>
                </a:lnTo>
                <a:lnTo>
                  <a:pt x="27431" y="1066799"/>
                </a:lnTo>
                <a:lnTo>
                  <a:pt x="27431" y="27431"/>
                </a:lnTo>
                <a:lnTo>
                  <a:pt x="12191" y="27431"/>
                </a:lnTo>
                <a:lnTo>
                  <a:pt x="27431" y="12191"/>
                </a:lnTo>
                <a:lnTo>
                  <a:pt x="2923032" y="12191"/>
                </a:lnTo>
                <a:lnTo>
                  <a:pt x="2923032" y="6095"/>
                </a:lnTo>
                <a:lnTo>
                  <a:pt x="2916936" y="0"/>
                </a:lnTo>
                <a:close/>
              </a:path>
              <a:path w="2923540" h="1079500">
                <a:moveTo>
                  <a:pt x="27431" y="1066799"/>
                </a:moveTo>
                <a:lnTo>
                  <a:pt x="12191" y="1066799"/>
                </a:lnTo>
                <a:lnTo>
                  <a:pt x="27431" y="1078991"/>
                </a:lnTo>
                <a:lnTo>
                  <a:pt x="27431" y="1066799"/>
                </a:lnTo>
                <a:close/>
              </a:path>
              <a:path w="2923540" h="1079500">
                <a:moveTo>
                  <a:pt x="2895599" y="1066799"/>
                </a:moveTo>
                <a:lnTo>
                  <a:pt x="27431" y="1066799"/>
                </a:lnTo>
                <a:lnTo>
                  <a:pt x="27431" y="1078991"/>
                </a:lnTo>
                <a:lnTo>
                  <a:pt x="2895599" y="1078991"/>
                </a:lnTo>
                <a:lnTo>
                  <a:pt x="2895599" y="1066799"/>
                </a:lnTo>
                <a:close/>
              </a:path>
              <a:path w="2923540" h="1079500">
                <a:moveTo>
                  <a:pt x="2895599" y="12191"/>
                </a:moveTo>
                <a:lnTo>
                  <a:pt x="2895599" y="1078991"/>
                </a:lnTo>
                <a:lnTo>
                  <a:pt x="2907791" y="1066799"/>
                </a:lnTo>
                <a:lnTo>
                  <a:pt x="2923032" y="1066799"/>
                </a:lnTo>
                <a:lnTo>
                  <a:pt x="2923032" y="27431"/>
                </a:lnTo>
                <a:lnTo>
                  <a:pt x="2907791" y="27431"/>
                </a:lnTo>
                <a:lnTo>
                  <a:pt x="2895599" y="12191"/>
                </a:lnTo>
                <a:close/>
              </a:path>
              <a:path w="2923540" h="1079500">
                <a:moveTo>
                  <a:pt x="2923032" y="1066799"/>
                </a:moveTo>
                <a:lnTo>
                  <a:pt x="2907791" y="1066799"/>
                </a:lnTo>
                <a:lnTo>
                  <a:pt x="2895599" y="1078991"/>
                </a:lnTo>
                <a:lnTo>
                  <a:pt x="2923032" y="1078991"/>
                </a:lnTo>
                <a:lnTo>
                  <a:pt x="2923032" y="1066799"/>
                </a:lnTo>
                <a:close/>
              </a:path>
              <a:path w="2923540" h="1079500">
                <a:moveTo>
                  <a:pt x="27431" y="12191"/>
                </a:moveTo>
                <a:lnTo>
                  <a:pt x="12191" y="27431"/>
                </a:lnTo>
                <a:lnTo>
                  <a:pt x="27431" y="27431"/>
                </a:lnTo>
                <a:lnTo>
                  <a:pt x="27431" y="12191"/>
                </a:lnTo>
                <a:close/>
              </a:path>
              <a:path w="2923540" h="1079500">
                <a:moveTo>
                  <a:pt x="2895599" y="12191"/>
                </a:moveTo>
                <a:lnTo>
                  <a:pt x="27431" y="12191"/>
                </a:lnTo>
                <a:lnTo>
                  <a:pt x="27431" y="27431"/>
                </a:lnTo>
                <a:lnTo>
                  <a:pt x="2895599" y="27431"/>
                </a:lnTo>
                <a:lnTo>
                  <a:pt x="2895599" y="12191"/>
                </a:lnTo>
                <a:close/>
              </a:path>
              <a:path w="2923540" h="1079500">
                <a:moveTo>
                  <a:pt x="2923032" y="12191"/>
                </a:moveTo>
                <a:lnTo>
                  <a:pt x="2895599" y="12191"/>
                </a:lnTo>
                <a:lnTo>
                  <a:pt x="2907791" y="27431"/>
                </a:lnTo>
                <a:lnTo>
                  <a:pt x="2923032" y="27431"/>
                </a:lnTo>
                <a:lnTo>
                  <a:pt x="2923032" y="12191"/>
                </a:lnTo>
                <a:close/>
              </a:path>
            </a:pathLst>
          </a:custGeom>
          <a:solidFill>
            <a:srgbClr val="E236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09564" y="6385052"/>
            <a:ext cx="308203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6580" marR="5080" indent="-56388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latin typeface="Arial"/>
                <a:cs typeface="Arial"/>
              </a:rPr>
              <a:t>Population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lang="en-US" sz="2400" spc="-75" dirty="0" smtClean="0">
                <a:latin typeface="Arial"/>
                <a:cs typeface="Arial"/>
              </a:rPr>
              <a:t>Nagpur</a:t>
            </a:r>
            <a:r>
              <a:rPr sz="2400" spc="-75" dirty="0" smtClean="0">
                <a:latin typeface="Arial"/>
                <a:cs typeface="Arial"/>
              </a:rPr>
              <a:t>  </a:t>
            </a:r>
            <a:r>
              <a:rPr sz="2400" spc="-145" dirty="0">
                <a:latin typeface="Arial"/>
                <a:cs typeface="Arial"/>
              </a:rPr>
              <a:t>Under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Study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9144000" cy="11430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274320" rIns="0" bIns="0" rtlCol="0">
            <a:spAutoFit/>
          </a:bodyPr>
          <a:lstStyle/>
          <a:p>
            <a:pPr marL="3044825">
              <a:lnSpc>
                <a:spcPct val="100000"/>
              </a:lnSpc>
              <a:spcBef>
                <a:spcPts val="2160"/>
              </a:spcBef>
            </a:pPr>
            <a:r>
              <a:rPr sz="3600" spc="-24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3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5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0137" y="2438400"/>
            <a:ext cx="8501062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0808" y="2045207"/>
            <a:ext cx="3456940" cy="561340"/>
          </a:xfrm>
          <a:custGeom>
            <a:avLst/>
            <a:gdLst/>
            <a:ahLst/>
            <a:cxnLst/>
            <a:rect l="l" t="t" r="r" b="b"/>
            <a:pathLst>
              <a:path w="3456940" h="561339">
                <a:moveTo>
                  <a:pt x="3450336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554736"/>
                </a:lnTo>
                <a:lnTo>
                  <a:pt x="6095" y="560831"/>
                </a:lnTo>
                <a:lnTo>
                  <a:pt x="3450336" y="560831"/>
                </a:lnTo>
                <a:lnTo>
                  <a:pt x="3456431" y="554736"/>
                </a:lnTo>
                <a:lnTo>
                  <a:pt x="3456431" y="545591"/>
                </a:lnTo>
                <a:lnTo>
                  <a:pt x="27431" y="545591"/>
                </a:lnTo>
                <a:lnTo>
                  <a:pt x="12191" y="533400"/>
                </a:lnTo>
                <a:lnTo>
                  <a:pt x="27431" y="533400"/>
                </a:lnTo>
                <a:lnTo>
                  <a:pt x="27431" y="27431"/>
                </a:lnTo>
                <a:lnTo>
                  <a:pt x="12191" y="27431"/>
                </a:lnTo>
                <a:lnTo>
                  <a:pt x="27431" y="12191"/>
                </a:lnTo>
                <a:lnTo>
                  <a:pt x="3456431" y="12191"/>
                </a:lnTo>
                <a:lnTo>
                  <a:pt x="3456431" y="6095"/>
                </a:lnTo>
                <a:lnTo>
                  <a:pt x="3450336" y="0"/>
                </a:lnTo>
                <a:close/>
              </a:path>
              <a:path w="3456940" h="561339">
                <a:moveTo>
                  <a:pt x="27431" y="533400"/>
                </a:moveTo>
                <a:lnTo>
                  <a:pt x="12191" y="533400"/>
                </a:lnTo>
                <a:lnTo>
                  <a:pt x="27431" y="545591"/>
                </a:lnTo>
                <a:lnTo>
                  <a:pt x="27431" y="533400"/>
                </a:lnTo>
                <a:close/>
              </a:path>
              <a:path w="3456940" h="561339">
                <a:moveTo>
                  <a:pt x="3429000" y="533400"/>
                </a:moveTo>
                <a:lnTo>
                  <a:pt x="27431" y="533400"/>
                </a:lnTo>
                <a:lnTo>
                  <a:pt x="27431" y="545591"/>
                </a:lnTo>
                <a:lnTo>
                  <a:pt x="3429000" y="545591"/>
                </a:lnTo>
                <a:lnTo>
                  <a:pt x="3429000" y="533400"/>
                </a:lnTo>
                <a:close/>
              </a:path>
              <a:path w="3456940" h="561339">
                <a:moveTo>
                  <a:pt x="3429000" y="12191"/>
                </a:moveTo>
                <a:lnTo>
                  <a:pt x="3429000" y="545591"/>
                </a:lnTo>
                <a:lnTo>
                  <a:pt x="3441191" y="533400"/>
                </a:lnTo>
                <a:lnTo>
                  <a:pt x="3456431" y="533400"/>
                </a:lnTo>
                <a:lnTo>
                  <a:pt x="3456431" y="27431"/>
                </a:lnTo>
                <a:lnTo>
                  <a:pt x="3441191" y="27431"/>
                </a:lnTo>
                <a:lnTo>
                  <a:pt x="3429000" y="12191"/>
                </a:lnTo>
                <a:close/>
              </a:path>
              <a:path w="3456940" h="561339">
                <a:moveTo>
                  <a:pt x="3456431" y="533400"/>
                </a:moveTo>
                <a:lnTo>
                  <a:pt x="3441191" y="533400"/>
                </a:lnTo>
                <a:lnTo>
                  <a:pt x="3429000" y="545591"/>
                </a:lnTo>
                <a:lnTo>
                  <a:pt x="3456431" y="545591"/>
                </a:lnTo>
                <a:lnTo>
                  <a:pt x="3456431" y="533400"/>
                </a:lnTo>
                <a:close/>
              </a:path>
              <a:path w="3456940" h="561339">
                <a:moveTo>
                  <a:pt x="27431" y="12191"/>
                </a:moveTo>
                <a:lnTo>
                  <a:pt x="12191" y="27431"/>
                </a:lnTo>
                <a:lnTo>
                  <a:pt x="27431" y="27431"/>
                </a:lnTo>
                <a:lnTo>
                  <a:pt x="27431" y="12191"/>
                </a:lnTo>
                <a:close/>
              </a:path>
              <a:path w="3456940" h="561339">
                <a:moveTo>
                  <a:pt x="3429000" y="12191"/>
                </a:moveTo>
                <a:lnTo>
                  <a:pt x="27431" y="12191"/>
                </a:lnTo>
                <a:lnTo>
                  <a:pt x="27431" y="27431"/>
                </a:lnTo>
                <a:lnTo>
                  <a:pt x="3429000" y="27431"/>
                </a:lnTo>
                <a:lnTo>
                  <a:pt x="3429000" y="12191"/>
                </a:lnTo>
                <a:close/>
              </a:path>
              <a:path w="3456940" h="561339">
                <a:moveTo>
                  <a:pt x="3456431" y="12191"/>
                </a:moveTo>
                <a:lnTo>
                  <a:pt x="3429000" y="12191"/>
                </a:lnTo>
                <a:lnTo>
                  <a:pt x="3441191" y="27431"/>
                </a:lnTo>
                <a:lnTo>
                  <a:pt x="3456431" y="27431"/>
                </a:lnTo>
                <a:lnTo>
                  <a:pt x="3456431" y="12191"/>
                </a:lnTo>
                <a:close/>
              </a:path>
            </a:pathLst>
          </a:custGeom>
          <a:solidFill>
            <a:srgbClr val="E236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0883" y="2145283"/>
            <a:ext cx="32499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5" dirty="0">
                <a:latin typeface="Arial"/>
                <a:cs typeface="Arial"/>
              </a:rPr>
              <a:t>Respondents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b="1" spc="-110" dirty="0">
                <a:solidFill>
                  <a:srgbClr val="E23670"/>
                </a:solidFill>
                <a:latin typeface="Trebuchet MS"/>
                <a:cs typeface="Trebuchet MS"/>
              </a:rPr>
              <a:t>NORTH</a:t>
            </a:r>
            <a:r>
              <a:rPr sz="2000" b="1" spc="-195" dirty="0">
                <a:solidFill>
                  <a:srgbClr val="E2367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latin typeface="Arial"/>
                <a:cs typeface="Arial"/>
              </a:rPr>
              <a:t>Nagpur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60008" y="6541007"/>
            <a:ext cx="3441700" cy="561340"/>
          </a:xfrm>
          <a:custGeom>
            <a:avLst/>
            <a:gdLst/>
            <a:ahLst/>
            <a:cxnLst/>
            <a:rect l="l" t="t" r="r" b="b"/>
            <a:pathLst>
              <a:path w="3441700" h="561340">
                <a:moveTo>
                  <a:pt x="3441191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554736"/>
                </a:lnTo>
                <a:lnTo>
                  <a:pt x="6095" y="560832"/>
                </a:lnTo>
                <a:lnTo>
                  <a:pt x="3441191" y="560832"/>
                </a:lnTo>
                <a:lnTo>
                  <a:pt x="3441191" y="545592"/>
                </a:lnTo>
                <a:lnTo>
                  <a:pt x="27431" y="545592"/>
                </a:lnTo>
                <a:lnTo>
                  <a:pt x="12191" y="533400"/>
                </a:lnTo>
                <a:lnTo>
                  <a:pt x="27431" y="533400"/>
                </a:lnTo>
                <a:lnTo>
                  <a:pt x="27431" y="27432"/>
                </a:lnTo>
                <a:lnTo>
                  <a:pt x="12191" y="27432"/>
                </a:lnTo>
                <a:lnTo>
                  <a:pt x="27431" y="12192"/>
                </a:lnTo>
                <a:lnTo>
                  <a:pt x="3441191" y="12192"/>
                </a:lnTo>
                <a:lnTo>
                  <a:pt x="3441191" y="0"/>
                </a:lnTo>
                <a:close/>
              </a:path>
              <a:path w="3441700" h="561340">
                <a:moveTo>
                  <a:pt x="27431" y="533400"/>
                </a:moveTo>
                <a:lnTo>
                  <a:pt x="12191" y="533400"/>
                </a:lnTo>
                <a:lnTo>
                  <a:pt x="27431" y="545592"/>
                </a:lnTo>
                <a:lnTo>
                  <a:pt x="27431" y="533400"/>
                </a:lnTo>
                <a:close/>
              </a:path>
              <a:path w="3441700" h="561340">
                <a:moveTo>
                  <a:pt x="3428999" y="533400"/>
                </a:moveTo>
                <a:lnTo>
                  <a:pt x="27431" y="533400"/>
                </a:lnTo>
                <a:lnTo>
                  <a:pt x="27431" y="545592"/>
                </a:lnTo>
                <a:lnTo>
                  <a:pt x="3428999" y="545592"/>
                </a:lnTo>
                <a:lnTo>
                  <a:pt x="3428999" y="533400"/>
                </a:lnTo>
                <a:close/>
              </a:path>
              <a:path w="3441700" h="561340">
                <a:moveTo>
                  <a:pt x="3428999" y="12192"/>
                </a:moveTo>
                <a:lnTo>
                  <a:pt x="3428999" y="545592"/>
                </a:lnTo>
                <a:lnTo>
                  <a:pt x="3441191" y="533400"/>
                </a:lnTo>
                <a:lnTo>
                  <a:pt x="3441191" y="27432"/>
                </a:lnTo>
                <a:lnTo>
                  <a:pt x="3428999" y="12192"/>
                </a:lnTo>
                <a:close/>
              </a:path>
              <a:path w="3441700" h="561340">
                <a:moveTo>
                  <a:pt x="3441191" y="533400"/>
                </a:moveTo>
                <a:lnTo>
                  <a:pt x="3428999" y="545592"/>
                </a:lnTo>
                <a:lnTo>
                  <a:pt x="3441191" y="545592"/>
                </a:lnTo>
                <a:lnTo>
                  <a:pt x="3441191" y="533400"/>
                </a:lnTo>
                <a:close/>
              </a:path>
              <a:path w="3441700" h="561340">
                <a:moveTo>
                  <a:pt x="27431" y="12192"/>
                </a:moveTo>
                <a:lnTo>
                  <a:pt x="12191" y="27432"/>
                </a:lnTo>
                <a:lnTo>
                  <a:pt x="27431" y="27432"/>
                </a:lnTo>
                <a:lnTo>
                  <a:pt x="27431" y="12192"/>
                </a:lnTo>
                <a:close/>
              </a:path>
              <a:path w="3441700" h="561340">
                <a:moveTo>
                  <a:pt x="3428999" y="12192"/>
                </a:moveTo>
                <a:lnTo>
                  <a:pt x="27431" y="12192"/>
                </a:lnTo>
                <a:lnTo>
                  <a:pt x="27431" y="27432"/>
                </a:lnTo>
                <a:lnTo>
                  <a:pt x="3428999" y="27432"/>
                </a:lnTo>
                <a:lnTo>
                  <a:pt x="3428999" y="12192"/>
                </a:lnTo>
                <a:close/>
              </a:path>
              <a:path w="3441700" h="561340">
                <a:moveTo>
                  <a:pt x="3441191" y="12192"/>
                </a:moveTo>
                <a:lnTo>
                  <a:pt x="3428999" y="12192"/>
                </a:lnTo>
                <a:lnTo>
                  <a:pt x="3441191" y="27432"/>
                </a:lnTo>
                <a:lnTo>
                  <a:pt x="3441191" y="12192"/>
                </a:lnTo>
                <a:close/>
              </a:path>
            </a:pathLst>
          </a:custGeom>
          <a:solidFill>
            <a:srgbClr val="E236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45428" y="6641083"/>
            <a:ext cx="30791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5" dirty="0">
                <a:latin typeface="Arial"/>
                <a:cs typeface="Arial"/>
              </a:rPr>
              <a:t>Respondents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b="1" spc="-135" dirty="0">
                <a:solidFill>
                  <a:srgbClr val="E23670"/>
                </a:solidFill>
                <a:latin typeface="Trebuchet MS"/>
                <a:cs typeface="Trebuchet MS"/>
              </a:rPr>
              <a:t>WEST</a:t>
            </a:r>
            <a:r>
              <a:rPr sz="2000" b="1" spc="-150" dirty="0">
                <a:solidFill>
                  <a:srgbClr val="E2367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latin typeface="Arial"/>
                <a:cs typeface="Arial"/>
              </a:rPr>
              <a:t>Nagpur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8603" y="4964683"/>
            <a:ext cx="30029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25" dirty="0">
                <a:latin typeface="Arial"/>
                <a:cs typeface="Arial"/>
              </a:rPr>
              <a:t>Respondents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b="1" spc="-160" dirty="0">
                <a:solidFill>
                  <a:srgbClr val="E23670"/>
                </a:solidFill>
                <a:latin typeface="Trebuchet MS"/>
                <a:cs typeface="Trebuchet MS"/>
              </a:rPr>
              <a:t>EAST</a:t>
            </a:r>
            <a:r>
              <a:rPr sz="2000" b="1" spc="-150" dirty="0">
                <a:solidFill>
                  <a:srgbClr val="E2367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latin typeface="Arial"/>
                <a:cs typeface="Arial"/>
              </a:rPr>
              <a:t>Nagpur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9144000" cy="11430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274320" rIns="0" bIns="0" rtlCol="0">
            <a:spAutoFit/>
          </a:bodyPr>
          <a:lstStyle/>
          <a:p>
            <a:pPr marL="3044825">
              <a:lnSpc>
                <a:spcPct val="100000"/>
              </a:lnSpc>
              <a:spcBef>
                <a:spcPts val="2160"/>
              </a:spcBef>
            </a:pPr>
            <a:r>
              <a:rPr sz="3600" spc="-24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3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5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0172" y="2756374"/>
            <a:ext cx="6718300" cy="304673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3200" spc="-240" dirty="0">
                <a:latin typeface="Arial"/>
                <a:cs typeface="Arial"/>
              </a:rPr>
              <a:t>Most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7000" spc="-130" dirty="0">
                <a:solidFill>
                  <a:srgbClr val="D60093"/>
                </a:solidFill>
                <a:latin typeface="Arial"/>
                <a:cs typeface="Arial"/>
              </a:rPr>
              <a:t>large </a:t>
            </a:r>
            <a:r>
              <a:rPr sz="7000" spc="-484" dirty="0">
                <a:solidFill>
                  <a:srgbClr val="D60093"/>
                </a:solidFill>
                <a:latin typeface="Arial"/>
                <a:cs typeface="Arial"/>
              </a:rPr>
              <a:t>scale</a:t>
            </a:r>
            <a:r>
              <a:rPr sz="7000" spc="35" dirty="0">
                <a:solidFill>
                  <a:srgbClr val="D60093"/>
                </a:solidFill>
                <a:latin typeface="Arial"/>
                <a:cs typeface="Arial"/>
              </a:rPr>
              <a:t> </a:t>
            </a:r>
            <a:r>
              <a:rPr sz="7000" spc="-600" dirty="0">
                <a:solidFill>
                  <a:srgbClr val="D60093"/>
                </a:solidFill>
                <a:latin typeface="Arial"/>
                <a:cs typeface="Arial"/>
              </a:rPr>
              <a:t>surveys</a:t>
            </a:r>
            <a:endParaRPr sz="7000">
              <a:latin typeface="Arial"/>
              <a:cs typeface="Arial"/>
            </a:endParaRPr>
          </a:p>
          <a:p>
            <a:pPr marL="2008505" marR="1994535" indent="-3810" algn="ctr">
              <a:lnSpc>
                <a:spcPct val="120000"/>
              </a:lnSpc>
              <a:spcBef>
                <a:spcPts val="225"/>
              </a:spcBef>
            </a:pPr>
            <a:r>
              <a:rPr sz="3200" spc="-70" dirty="0">
                <a:latin typeface="Arial"/>
                <a:cs typeface="Arial"/>
              </a:rPr>
              <a:t>are </a:t>
            </a:r>
            <a:r>
              <a:rPr sz="3200" spc="-195" dirty="0">
                <a:latin typeface="Arial"/>
                <a:cs typeface="Arial"/>
              </a:rPr>
              <a:t>done </a:t>
            </a:r>
            <a:r>
              <a:rPr sz="3200" spc="-150" dirty="0">
                <a:latin typeface="Arial"/>
                <a:cs typeface="Arial"/>
              </a:rPr>
              <a:t>with  </a:t>
            </a:r>
            <a:r>
              <a:rPr sz="3200" spc="-220" dirty="0">
                <a:latin typeface="Arial"/>
                <a:cs typeface="Arial"/>
              </a:rPr>
              <a:t>Cluster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Sampling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47700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0"/>
                </a:moveTo>
                <a:lnTo>
                  <a:pt x="9144000" y="0"/>
                </a:lnTo>
                <a:lnTo>
                  <a:pt x="9144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1295400"/>
            <a:ext cx="2286000" cy="914400"/>
          </a:xfrm>
          <a:prstGeom prst="rect">
            <a:avLst/>
          </a:prstGeom>
          <a:solidFill>
            <a:srgbClr val="CC0066"/>
          </a:solidFill>
        </p:spPr>
        <p:txBody>
          <a:bodyPr vert="horz" wrap="square" lIns="0" tIns="223520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1760"/>
              </a:spcBef>
            </a:pP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Technique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5600" y="1295400"/>
            <a:ext cx="6705600" cy="9144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2393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85"/>
              </a:spcBef>
            </a:pPr>
            <a:r>
              <a:rPr sz="2600" spc="-180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55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139" y="2978606"/>
            <a:ext cx="6368415" cy="2043508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175" dirty="0">
                <a:latin typeface="Arial"/>
                <a:cs typeface="Arial"/>
              </a:rPr>
              <a:t>A </a:t>
            </a:r>
            <a:r>
              <a:rPr sz="2800" spc="-185" dirty="0">
                <a:latin typeface="Arial"/>
                <a:cs typeface="Arial"/>
              </a:rPr>
              <a:t>cluster </a:t>
            </a:r>
            <a:r>
              <a:rPr sz="2800" spc="-235" dirty="0">
                <a:latin typeface="Arial"/>
                <a:cs typeface="Arial"/>
              </a:rPr>
              <a:t>is </a:t>
            </a:r>
            <a:r>
              <a:rPr sz="2800" spc="-10" dirty="0">
                <a:latin typeface="Arial"/>
                <a:cs typeface="Arial"/>
              </a:rPr>
              <a:t>a </a:t>
            </a:r>
            <a:r>
              <a:rPr sz="2800" spc="-105" dirty="0">
                <a:latin typeface="Arial"/>
                <a:cs typeface="Arial"/>
              </a:rPr>
              <a:t>natural </a:t>
            </a:r>
            <a:r>
              <a:rPr sz="2800" spc="-110" dirty="0">
                <a:latin typeface="Arial"/>
                <a:cs typeface="Arial"/>
              </a:rPr>
              <a:t>grouping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55" dirty="0">
                <a:latin typeface="Arial"/>
                <a:cs typeface="Arial"/>
              </a:rPr>
              <a:t>Textile </a:t>
            </a:r>
            <a:r>
              <a:rPr sz="2800" spc="-145" dirty="0">
                <a:latin typeface="Arial"/>
                <a:cs typeface="Arial"/>
              </a:rPr>
              <a:t>firms </a:t>
            </a:r>
            <a:r>
              <a:rPr sz="2800" spc="-170" dirty="0">
                <a:latin typeface="Arial"/>
                <a:cs typeface="Arial"/>
              </a:rPr>
              <a:t>in an </a:t>
            </a:r>
            <a:r>
              <a:rPr sz="2800" spc="-120" dirty="0">
                <a:latin typeface="Arial"/>
                <a:cs typeface="Arial"/>
              </a:rPr>
              <a:t>industrial</a:t>
            </a:r>
            <a:r>
              <a:rPr sz="2800" spc="484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estate</a:t>
            </a:r>
            <a:endParaRPr sz="2800" dirty="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10" dirty="0">
                <a:latin typeface="Arial"/>
                <a:cs typeface="Arial"/>
              </a:rPr>
              <a:t>Software </a:t>
            </a:r>
            <a:r>
              <a:rPr sz="2800" spc="-145" dirty="0">
                <a:latin typeface="Arial"/>
                <a:cs typeface="Arial"/>
              </a:rPr>
              <a:t>firms </a:t>
            </a:r>
            <a:r>
              <a:rPr sz="2800" spc="-170" dirty="0">
                <a:latin typeface="Arial"/>
                <a:cs typeface="Arial"/>
              </a:rPr>
              <a:t>in </a:t>
            </a:r>
            <a:r>
              <a:rPr sz="2800" spc="-10" dirty="0">
                <a:latin typeface="Arial"/>
                <a:cs typeface="Arial"/>
              </a:rPr>
              <a:t>a </a:t>
            </a:r>
            <a:r>
              <a:rPr sz="2800" spc="-114" dirty="0">
                <a:latin typeface="Arial"/>
                <a:cs typeface="Arial"/>
              </a:rPr>
              <a:t>software</a:t>
            </a:r>
            <a:r>
              <a:rPr sz="2800" spc="29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park</a:t>
            </a:r>
            <a:endParaRPr sz="2800" dirty="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80" dirty="0" smtClean="0">
                <a:latin typeface="Arial"/>
                <a:cs typeface="Arial"/>
              </a:rPr>
              <a:t>Mobile </a:t>
            </a:r>
            <a:r>
              <a:rPr sz="2800" spc="-210" dirty="0">
                <a:latin typeface="Arial"/>
                <a:cs typeface="Arial"/>
              </a:rPr>
              <a:t>Food </a:t>
            </a:r>
            <a:r>
              <a:rPr sz="2800" spc="-155" dirty="0">
                <a:latin typeface="Arial"/>
                <a:cs typeface="Arial"/>
              </a:rPr>
              <a:t>Stalls </a:t>
            </a:r>
            <a:r>
              <a:rPr sz="2800" spc="-15" dirty="0">
                <a:latin typeface="Arial"/>
                <a:cs typeface="Arial"/>
              </a:rPr>
              <a:t>at</a:t>
            </a:r>
            <a:r>
              <a:rPr sz="2800" spc="-26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Choupaty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47700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0"/>
                </a:moveTo>
                <a:lnTo>
                  <a:pt x="9144000" y="0"/>
                </a:lnTo>
                <a:lnTo>
                  <a:pt x="9144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2286000" cy="914400"/>
          </a:xfrm>
          <a:prstGeom prst="rect">
            <a:avLst/>
          </a:prstGeom>
          <a:solidFill>
            <a:srgbClr val="CC0066"/>
          </a:solidFill>
        </p:spPr>
        <p:txBody>
          <a:bodyPr vert="horz" wrap="square" lIns="0" tIns="22352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760"/>
              </a:spcBef>
            </a:pPr>
            <a:r>
              <a:rPr spc="-215" dirty="0">
                <a:solidFill>
                  <a:srgbClr val="FFFFFF"/>
                </a:solidFill>
                <a:latin typeface="Arial"/>
                <a:cs typeface="Arial"/>
              </a:rPr>
              <a:t>Examples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95600" y="1295400"/>
            <a:ext cx="6705600" cy="9144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2393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85"/>
              </a:spcBef>
            </a:pPr>
            <a:r>
              <a:rPr sz="2600" spc="-180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55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7939" y="2801823"/>
            <a:ext cx="7685405" cy="296672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229" dirty="0">
                <a:latin typeface="Arial"/>
                <a:cs typeface="Arial"/>
              </a:rPr>
              <a:t>How </a:t>
            </a:r>
            <a:r>
              <a:rPr sz="2800" spc="-90" dirty="0">
                <a:latin typeface="Arial"/>
                <a:cs typeface="Arial"/>
              </a:rPr>
              <a:t>to </a:t>
            </a:r>
            <a:r>
              <a:rPr sz="2800" spc="-114" dirty="0">
                <a:latin typeface="Arial"/>
                <a:cs typeface="Arial"/>
              </a:rPr>
              <a:t>form</a:t>
            </a:r>
            <a:r>
              <a:rPr sz="2800" spc="-315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Clusters?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45" dirty="0">
                <a:latin typeface="Arial"/>
                <a:cs typeface="Arial"/>
              </a:rPr>
              <a:t>Divide/Split </a:t>
            </a:r>
            <a:r>
              <a:rPr sz="2800" spc="-170" dirty="0">
                <a:latin typeface="Arial"/>
                <a:cs typeface="Arial"/>
              </a:rPr>
              <a:t>the </a:t>
            </a:r>
            <a:r>
              <a:rPr sz="2800" spc="-100" dirty="0">
                <a:latin typeface="Arial"/>
                <a:cs typeface="Arial"/>
              </a:rPr>
              <a:t>population </a:t>
            </a:r>
            <a:r>
              <a:rPr sz="2800" spc="-125" dirty="0">
                <a:latin typeface="Arial"/>
                <a:cs typeface="Arial"/>
              </a:rPr>
              <a:t>into</a:t>
            </a:r>
            <a:r>
              <a:rPr sz="2800" spc="114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sub-groups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295" dirty="0">
                <a:latin typeface="Arial"/>
                <a:cs typeface="Arial"/>
              </a:rPr>
              <a:t>Each </a:t>
            </a:r>
            <a:r>
              <a:rPr sz="2800" spc="-150" dirty="0">
                <a:latin typeface="Arial"/>
                <a:cs typeface="Arial"/>
              </a:rPr>
              <a:t>sub-group </a:t>
            </a:r>
            <a:r>
              <a:rPr sz="2800" spc="-235" dirty="0">
                <a:latin typeface="Arial"/>
                <a:cs typeface="Arial"/>
              </a:rPr>
              <a:t>is </a:t>
            </a:r>
            <a:r>
              <a:rPr sz="2800" spc="-120" dirty="0">
                <a:latin typeface="Arial"/>
                <a:cs typeface="Arial"/>
              </a:rPr>
              <a:t>representative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170" dirty="0">
                <a:latin typeface="Arial"/>
                <a:cs typeface="Arial"/>
              </a:rPr>
              <a:t>the</a:t>
            </a:r>
            <a:r>
              <a:rPr sz="2800" spc="-28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population</a:t>
            </a:r>
            <a:endParaRPr sz="2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85" dirty="0">
                <a:latin typeface="Arial"/>
                <a:cs typeface="Arial"/>
              </a:rPr>
              <a:t>Select </a:t>
            </a:r>
            <a:r>
              <a:rPr sz="2800" spc="-10" dirty="0">
                <a:latin typeface="Arial"/>
                <a:cs typeface="Arial"/>
              </a:rPr>
              <a:t>a </a:t>
            </a:r>
            <a:r>
              <a:rPr sz="2800" spc="-165" dirty="0">
                <a:latin typeface="Arial"/>
                <a:cs typeface="Arial"/>
              </a:rPr>
              <a:t>random </a:t>
            </a:r>
            <a:r>
              <a:rPr sz="2800" spc="-215" dirty="0">
                <a:latin typeface="Arial"/>
                <a:cs typeface="Arial"/>
              </a:rPr>
              <a:t>set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sub-groups</a:t>
            </a:r>
            <a:endParaRPr sz="280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60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85" dirty="0">
                <a:latin typeface="Arial"/>
                <a:cs typeface="Arial"/>
              </a:rPr>
              <a:t>Select </a:t>
            </a:r>
            <a:r>
              <a:rPr sz="2800" spc="-10" dirty="0">
                <a:latin typeface="Arial"/>
                <a:cs typeface="Arial"/>
              </a:rPr>
              <a:t>a </a:t>
            </a:r>
            <a:r>
              <a:rPr sz="2800" spc="-165" dirty="0">
                <a:latin typeface="Arial"/>
                <a:cs typeface="Arial"/>
              </a:rPr>
              <a:t>random </a:t>
            </a:r>
            <a:r>
              <a:rPr sz="2800" spc="-180" dirty="0">
                <a:latin typeface="Arial"/>
                <a:cs typeface="Arial"/>
              </a:rPr>
              <a:t>sample </a:t>
            </a:r>
            <a:r>
              <a:rPr sz="2800" spc="-130" dirty="0">
                <a:latin typeface="Arial"/>
                <a:cs typeface="Arial"/>
              </a:rPr>
              <a:t>from </a:t>
            </a:r>
            <a:r>
              <a:rPr sz="2800" spc="-140" dirty="0">
                <a:latin typeface="Arial"/>
                <a:cs typeface="Arial"/>
              </a:rPr>
              <a:t>within </a:t>
            </a:r>
            <a:r>
              <a:rPr sz="2800" spc="-170" dirty="0">
                <a:latin typeface="Arial"/>
                <a:cs typeface="Arial"/>
              </a:rPr>
              <a:t>the </a:t>
            </a:r>
            <a:r>
              <a:rPr sz="2800" spc="-275" dirty="0">
                <a:latin typeface="Arial"/>
                <a:cs typeface="Arial"/>
              </a:rPr>
              <a:t>chosen </a:t>
            </a:r>
            <a:r>
              <a:rPr sz="2800" spc="-204" dirty="0">
                <a:latin typeface="Arial"/>
                <a:cs typeface="Arial"/>
              </a:rPr>
              <a:t>sub-  </a:t>
            </a:r>
            <a:r>
              <a:rPr sz="2800" spc="-170" dirty="0">
                <a:latin typeface="Arial"/>
                <a:cs typeface="Arial"/>
              </a:rPr>
              <a:t>groups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477000"/>
            <a:ext cx="9144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0"/>
                </a:moveTo>
                <a:lnTo>
                  <a:pt x="9144000" y="0"/>
                </a:lnTo>
                <a:lnTo>
                  <a:pt x="9144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CC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2286000" cy="914400"/>
          </a:xfrm>
          <a:prstGeom prst="rect">
            <a:avLst/>
          </a:prstGeom>
          <a:solidFill>
            <a:srgbClr val="CC0066"/>
          </a:solidFill>
        </p:spPr>
        <p:txBody>
          <a:bodyPr vert="horz" wrap="square" lIns="0" tIns="223520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1760"/>
              </a:spcBef>
            </a:pPr>
            <a:r>
              <a:rPr spc="-245" dirty="0">
                <a:solidFill>
                  <a:srgbClr val="FFFFFF"/>
                </a:solidFill>
                <a:latin typeface="Arial"/>
                <a:cs typeface="Arial"/>
              </a:rPr>
              <a:t>Technique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95600" y="1295400"/>
            <a:ext cx="6705600" cy="9144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2393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85"/>
              </a:spcBef>
            </a:pPr>
            <a:r>
              <a:rPr sz="2600" spc="-180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55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971800"/>
            <a:ext cx="9144000" cy="4343400"/>
          </a:xfrm>
          <a:prstGeom prst="rect">
            <a:avLst/>
          </a:prstGeom>
          <a:solidFill>
            <a:srgbClr val="CC009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250" dirty="0">
              <a:latin typeface="Times New Roman"/>
              <a:cs typeface="Times New Roman"/>
            </a:endParaRPr>
          </a:p>
          <a:p>
            <a:pPr marL="2209800">
              <a:lnSpc>
                <a:spcPct val="100000"/>
              </a:lnSpc>
            </a:pPr>
            <a:r>
              <a:rPr sz="7000" spc="640" dirty="0">
                <a:solidFill>
                  <a:srgbClr val="FFFFFF"/>
                </a:solidFill>
                <a:latin typeface="Times New Roman"/>
                <a:cs typeface="Times New Roman"/>
              </a:rPr>
              <a:t>Thank</a:t>
            </a:r>
            <a:r>
              <a:rPr sz="7000" spc="5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000" spc="165" dirty="0">
                <a:solidFill>
                  <a:srgbClr val="FFFFFF"/>
                </a:solidFill>
                <a:latin typeface="Times New Roman"/>
                <a:cs typeface="Times New Roman"/>
              </a:rPr>
              <a:t>You!</a:t>
            </a:r>
            <a:endParaRPr sz="7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286000"/>
            <a:ext cx="9144000" cy="5029200"/>
          </a:xfrm>
          <a:custGeom>
            <a:avLst/>
            <a:gdLst/>
            <a:ahLst/>
            <a:cxnLst/>
            <a:rect l="l" t="t" r="r" b="b"/>
            <a:pathLst>
              <a:path w="9144000" h="5029200">
                <a:moveTo>
                  <a:pt x="0" y="0"/>
                </a:moveTo>
                <a:lnTo>
                  <a:pt x="9144000" y="0"/>
                </a:lnTo>
                <a:lnTo>
                  <a:pt x="9144000" y="5029200"/>
                </a:lnTo>
                <a:lnTo>
                  <a:pt x="0" y="5029200"/>
                </a:ln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5892" y="2994456"/>
            <a:ext cx="714692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50000"/>
              </a:lnSpc>
              <a:spcBef>
                <a:spcPts val="100"/>
              </a:spcBef>
            </a:pPr>
            <a:r>
              <a:rPr sz="3200" spc="235" dirty="0">
                <a:solidFill>
                  <a:srgbClr val="FFFFFF"/>
                </a:solidFill>
                <a:latin typeface="Times New Roman"/>
                <a:cs typeface="Times New Roman"/>
              </a:rPr>
              <a:t>Sample </a:t>
            </a:r>
            <a:r>
              <a:rPr sz="3200" spc="21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3200" spc="30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200" spc="325" dirty="0">
                <a:solidFill>
                  <a:srgbClr val="FFFFFF"/>
                </a:solidFill>
                <a:latin typeface="Times New Roman"/>
                <a:cs typeface="Times New Roman"/>
              </a:rPr>
              <a:t>subset </a:t>
            </a:r>
            <a:r>
              <a:rPr sz="3200" spc="295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3200" spc="30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200" spc="200" dirty="0">
                <a:solidFill>
                  <a:srgbClr val="FFFFFF"/>
                </a:solidFill>
                <a:latin typeface="Times New Roman"/>
                <a:cs typeface="Times New Roman"/>
              </a:rPr>
              <a:t>small </a:t>
            </a:r>
            <a:r>
              <a:rPr sz="3200" spc="280" dirty="0">
                <a:solidFill>
                  <a:srgbClr val="FFFFFF"/>
                </a:solidFill>
                <a:latin typeface="Times New Roman"/>
                <a:cs typeface="Times New Roman"/>
              </a:rPr>
              <a:t>part </a:t>
            </a:r>
            <a:r>
              <a:rPr sz="3200" spc="175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3200" spc="29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200" dirty="0">
                <a:solidFill>
                  <a:srgbClr val="FFFFFF"/>
                </a:solidFill>
                <a:latin typeface="Times New Roman"/>
                <a:cs typeface="Times New Roman"/>
              </a:rPr>
              <a:t>population </a:t>
            </a:r>
            <a:r>
              <a:rPr sz="3200" spc="210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3200" spc="21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3200" spc="305" dirty="0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sz="3200" spc="300" dirty="0">
                <a:solidFill>
                  <a:srgbClr val="FFFFFF"/>
                </a:solidFill>
                <a:latin typeface="Times New Roman"/>
                <a:cs typeface="Times New Roman"/>
              </a:rPr>
              <a:t>representative </a:t>
            </a:r>
            <a:r>
              <a:rPr sz="3200" spc="270" dirty="0">
                <a:solidFill>
                  <a:srgbClr val="FFFFFF"/>
                </a:solidFill>
                <a:latin typeface="Times New Roman"/>
                <a:cs typeface="Times New Roman"/>
              </a:rPr>
              <a:t>section </a:t>
            </a:r>
            <a:r>
              <a:rPr sz="3200" spc="17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295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3200" spc="190" dirty="0">
                <a:solidFill>
                  <a:srgbClr val="FFFFFF"/>
                </a:solidFill>
                <a:latin typeface="Times New Roman"/>
                <a:cs typeface="Times New Roman"/>
              </a:rPr>
              <a:t>population.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3540" y="1014475"/>
            <a:ext cx="167005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45" dirty="0"/>
              <a:t>Sample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228" y="1639329"/>
            <a:ext cx="8556494" cy="4497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752600"/>
            <a:ext cx="2971800" cy="533400"/>
          </a:xfrm>
          <a:prstGeom prst="rect">
            <a:avLst/>
          </a:prstGeom>
          <a:solidFill>
            <a:srgbClr val="CC0099"/>
          </a:solidFill>
        </p:spPr>
        <p:txBody>
          <a:bodyPr vert="horz" wrap="square" lIns="0" tIns="66675" rIns="0" bIns="0" rtlCol="0">
            <a:spAutoFit/>
          </a:bodyPr>
          <a:lstStyle/>
          <a:p>
            <a:pPr marL="807085">
              <a:lnSpc>
                <a:spcPct val="100000"/>
              </a:lnSpc>
              <a:spcBef>
                <a:spcPts val="525"/>
              </a:spcBef>
            </a:pPr>
            <a:r>
              <a:rPr sz="2400" b="1" spc="-135" dirty="0">
                <a:solidFill>
                  <a:srgbClr val="FFFFFF"/>
                </a:solidFill>
                <a:latin typeface="Trebuchet MS"/>
                <a:cs typeface="Trebuchet MS"/>
              </a:rPr>
              <a:t>Population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0" y="3581400"/>
            <a:ext cx="2209800" cy="533400"/>
          </a:xfrm>
          <a:prstGeom prst="rect">
            <a:avLst/>
          </a:prstGeom>
          <a:solidFill>
            <a:srgbClr val="CC00CC"/>
          </a:solidFill>
        </p:spPr>
        <p:txBody>
          <a:bodyPr vert="horz" wrap="square" lIns="0" tIns="66675" rIns="0" bIns="0" rtlCol="0">
            <a:spAutoFit/>
          </a:bodyPr>
          <a:lstStyle/>
          <a:p>
            <a:pPr marL="636905">
              <a:lnSpc>
                <a:spcPct val="100000"/>
              </a:lnSpc>
              <a:spcBef>
                <a:spcPts val="525"/>
              </a:spcBef>
            </a:pPr>
            <a:r>
              <a:rPr sz="2400" b="1" spc="-125" dirty="0">
                <a:solidFill>
                  <a:srgbClr val="FFFFFF"/>
                </a:solidFill>
                <a:latin typeface="Trebuchet MS"/>
                <a:cs typeface="Trebuchet MS"/>
              </a:rPr>
              <a:t>Sample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352800"/>
            <a:ext cx="9144000" cy="3962400"/>
          </a:xfrm>
          <a:custGeom>
            <a:avLst/>
            <a:gdLst/>
            <a:ahLst/>
            <a:cxnLst/>
            <a:rect l="l" t="t" r="r" b="b"/>
            <a:pathLst>
              <a:path w="9144000" h="3962400">
                <a:moveTo>
                  <a:pt x="0" y="0"/>
                </a:moveTo>
                <a:lnTo>
                  <a:pt x="9144000" y="0"/>
                </a:lnTo>
                <a:lnTo>
                  <a:pt x="9144000" y="3962400"/>
                </a:lnTo>
                <a:lnTo>
                  <a:pt x="0" y="3962400"/>
                </a:ln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69795" y="4009440"/>
            <a:ext cx="7164070" cy="221996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2020"/>
              </a:spcBef>
            </a:pPr>
            <a:r>
              <a:rPr sz="3200" b="1" spc="-114" dirty="0">
                <a:solidFill>
                  <a:srgbClr val="FFFF00"/>
                </a:solidFill>
                <a:latin typeface="Trebuchet MS"/>
                <a:cs typeface="Trebuchet MS"/>
              </a:rPr>
              <a:t>Sampling </a:t>
            </a:r>
            <a:r>
              <a:rPr sz="3200" spc="-28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280" dirty="0">
                <a:solidFill>
                  <a:srgbClr val="FFFFFF"/>
                </a:solidFill>
                <a:latin typeface="Arial"/>
                <a:cs typeface="Arial"/>
              </a:rPr>
              <a:t>process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200" spc="-195" dirty="0">
                <a:solidFill>
                  <a:srgbClr val="FFFFFF"/>
                </a:solidFill>
                <a:latin typeface="Arial"/>
                <a:cs typeface="Arial"/>
              </a:rPr>
              <a:t>selecting 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-220" dirty="0">
                <a:solidFill>
                  <a:srgbClr val="FFFFFF"/>
                </a:solidFill>
                <a:latin typeface="Arial"/>
                <a:cs typeface="Arial"/>
              </a:rPr>
              <a:t> sample</a:t>
            </a:r>
            <a:endParaRPr sz="3200">
              <a:latin typeface="Arial"/>
              <a:cs typeface="Arial"/>
            </a:endParaRPr>
          </a:p>
          <a:p>
            <a:pPr marL="2204085" marR="5080" indent="-2192020">
              <a:lnSpc>
                <a:spcPct val="150000"/>
              </a:lnSpc>
            </a:pPr>
            <a:r>
              <a:rPr sz="3200" spc="-150" dirty="0">
                <a:solidFill>
                  <a:srgbClr val="FFFFFF"/>
                </a:solidFill>
                <a:latin typeface="Arial"/>
                <a:cs typeface="Arial"/>
              </a:rPr>
              <a:t>i.e. </a:t>
            </a:r>
            <a:r>
              <a:rPr sz="3200" spc="-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254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200" spc="-220" dirty="0">
                <a:solidFill>
                  <a:srgbClr val="FFFFFF"/>
                </a:solidFill>
                <a:latin typeface="Arial"/>
                <a:cs typeface="Arial"/>
              </a:rPr>
              <a:t>study </a:t>
            </a:r>
            <a:r>
              <a:rPr sz="3200" spc="-270" dirty="0">
                <a:solidFill>
                  <a:srgbClr val="FFFFFF"/>
                </a:solidFill>
                <a:latin typeface="Arial"/>
                <a:cs typeface="Arial"/>
              </a:rPr>
              <a:t>units </a:t>
            </a:r>
            <a:r>
              <a:rPr sz="3200" spc="-16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defined  </a:t>
            </a:r>
            <a:r>
              <a:rPr sz="3200" spc="-220" dirty="0">
                <a:solidFill>
                  <a:srgbClr val="FFFFFF"/>
                </a:solidFill>
                <a:latin typeface="Arial"/>
                <a:cs typeface="Arial"/>
              </a:rPr>
              <a:t>study</a:t>
            </a:r>
            <a:r>
              <a:rPr sz="3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population.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4503" y="755904"/>
            <a:ext cx="8089392" cy="2450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286000"/>
            <a:ext cx="9144000" cy="5029200"/>
          </a:xfrm>
          <a:custGeom>
            <a:avLst/>
            <a:gdLst/>
            <a:ahLst/>
            <a:cxnLst/>
            <a:rect l="l" t="t" r="r" b="b"/>
            <a:pathLst>
              <a:path w="9144000" h="5029200">
                <a:moveTo>
                  <a:pt x="0" y="0"/>
                </a:moveTo>
                <a:lnTo>
                  <a:pt x="9144000" y="0"/>
                </a:lnTo>
                <a:lnTo>
                  <a:pt x="9144000" y="5029200"/>
                </a:lnTo>
                <a:lnTo>
                  <a:pt x="0" y="5029200"/>
                </a:ln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38147" y="2628697"/>
            <a:ext cx="7626350" cy="363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305" marR="409575" indent="-1905" algn="ctr">
              <a:lnSpc>
                <a:spcPct val="150000"/>
              </a:lnSpc>
              <a:spcBef>
                <a:spcPts val="100"/>
              </a:spcBef>
            </a:pPr>
            <a:r>
              <a:rPr sz="3200" spc="-37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total </a:t>
            </a:r>
            <a:r>
              <a:rPr sz="3200" spc="-254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200" spc="-290" dirty="0">
                <a:solidFill>
                  <a:srgbClr val="FFFFFF"/>
                </a:solidFill>
                <a:latin typeface="Arial"/>
                <a:cs typeface="Arial"/>
              </a:rPr>
              <a:t>members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200" spc="-20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3200" spc="-125" dirty="0">
                <a:solidFill>
                  <a:srgbClr val="FFFFFF"/>
                </a:solidFill>
                <a:latin typeface="Arial"/>
                <a:cs typeface="Arial"/>
              </a:rPr>
              <a:t>population </a:t>
            </a:r>
            <a:r>
              <a:rPr sz="3200" spc="-14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254" dirty="0">
                <a:solidFill>
                  <a:srgbClr val="FFFFFF"/>
                </a:solidFill>
                <a:latin typeface="Arial"/>
                <a:cs typeface="Arial"/>
              </a:rPr>
              <a:t>number  </a:t>
            </a:r>
            <a:r>
              <a:rPr sz="3200" spc="-180" dirty="0">
                <a:solidFill>
                  <a:srgbClr val="FFFFFF"/>
                </a:solidFill>
                <a:latin typeface="Arial"/>
                <a:cs typeface="Arial"/>
              </a:rPr>
              <a:t>included </a:t>
            </a:r>
            <a:r>
              <a:rPr sz="3200" spc="-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200" spc="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  <a:p>
            <a:pPr marL="12700" marR="5080" algn="ctr">
              <a:lnSpc>
                <a:spcPts val="8640"/>
              </a:lnSpc>
              <a:spcBef>
                <a:spcPts val="370"/>
              </a:spcBef>
            </a:pPr>
            <a:r>
              <a:rPr sz="3200" spc="-220" dirty="0">
                <a:solidFill>
                  <a:srgbClr val="FFFFFF"/>
                </a:solidFill>
                <a:latin typeface="Arial"/>
                <a:cs typeface="Arial"/>
              </a:rPr>
              <a:t>sample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4800" spc="-180" dirty="0">
                <a:solidFill>
                  <a:srgbClr val="FFFFFF"/>
                </a:solidFill>
                <a:latin typeface="Arial"/>
                <a:cs typeface="Arial"/>
              </a:rPr>
              <a:t>population </a:t>
            </a:r>
            <a:r>
              <a:rPr sz="4800" spc="-350" dirty="0">
                <a:solidFill>
                  <a:srgbClr val="FFFFFF"/>
                </a:solidFill>
                <a:latin typeface="Arial"/>
                <a:cs typeface="Arial"/>
              </a:rPr>
              <a:t>size </a:t>
            </a:r>
            <a:r>
              <a:rPr sz="4800" spc="-290" dirty="0">
                <a:solidFill>
                  <a:srgbClr val="FFFFFF"/>
                </a:solidFill>
                <a:latin typeface="Arial"/>
                <a:cs typeface="Arial"/>
              </a:rPr>
              <a:t>(N)  </a:t>
            </a:r>
            <a:r>
              <a:rPr sz="4800" spc="-204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800" spc="-325" dirty="0">
                <a:solidFill>
                  <a:srgbClr val="FFFFFF"/>
                </a:solidFill>
                <a:latin typeface="Arial"/>
                <a:cs typeface="Arial"/>
              </a:rPr>
              <a:t>sample </a:t>
            </a:r>
            <a:r>
              <a:rPr sz="4800" spc="-350" dirty="0">
                <a:solidFill>
                  <a:srgbClr val="FFFFFF"/>
                </a:solidFill>
                <a:latin typeface="Arial"/>
                <a:cs typeface="Arial"/>
              </a:rPr>
              <a:t>size </a:t>
            </a:r>
            <a:r>
              <a:rPr sz="4800" spc="-390" dirty="0">
                <a:solidFill>
                  <a:srgbClr val="FFFFFF"/>
                </a:solidFill>
                <a:latin typeface="Arial"/>
                <a:cs typeface="Arial"/>
              </a:rPr>
              <a:t>(n)</a:t>
            </a:r>
            <a:r>
              <a:rPr sz="4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70" dirty="0">
                <a:solidFill>
                  <a:srgbClr val="FFFFFF"/>
                </a:solidFill>
                <a:latin typeface="Arial"/>
                <a:cs typeface="Arial"/>
              </a:rPr>
              <a:t>respectively.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7235" y="1014475"/>
            <a:ext cx="19608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25" dirty="0">
                <a:solidFill>
                  <a:srgbClr val="CC0099"/>
                </a:solidFill>
              </a:rPr>
              <a:t>Symbols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286000"/>
            <a:ext cx="9144000" cy="5029200"/>
          </a:xfrm>
          <a:custGeom>
            <a:avLst/>
            <a:gdLst/>
            <a:ahLst/>
            <a:cxnLst/>
            <a:rect l="l" t="t" r="r" b="b"/>
            <a:pathLst>
              <a:path w="9144000" h="5029200">
                <a:moveTo>
                  <a:pt x="0" y="0"/>
                </a:moveTo>
                <a:lnTo>
                  <a:pt x="9144000" y="0"/>
                </a:lnTo>
                <a:lnTo>
                  <a:pt x="9144000" y="5029200"/>
                </a:lnTo>
                <a:lnTo>
                  <a:pt x="0" y="5029200"/>
                </a:ln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4580" y="3077972"/>
            <a:ext cx="7863840" cy="29356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02260" marR="5080" algn="ctr">
              <a:lnSpc>
                <a:spcPct val="101200"/>
              </a:lnSpc>
              <a:spcBef>
                <a:spcPts val="50"/>
              </a:spcBef>
            </a:pPr>
            <a:r>
              <a:rPr sz="3200" spc="-2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000" spc="-65" dirty="0">
                <a:solidFill>
                  <a:srgbClr val="00FF00"/>
                </a:solidFill>
                <a:latin typeface="Arial"/>
                <a:cs typeface="Arial"/>
              </a:rPr>
              <a:t>large </a:t>
            </a:r>
            <a:r>
              <a:rPr sz="4000" spc="-265" dirty="0">
                <a:solidFill>
                  <a:srgbClr val="00FF00"/>
                </a:solidFill>
                <a:latin typeface="Arial"/>
                <a:cs typeface="Arial"/>
              </a:rPr>
              <a:t>sample </a:t>
            </a:r>
            <a:r>
              <a:rPr sz="3200" spc="-28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spc="-220" dirty="0">
                <a:solidFill>
                  <a:srgbClr val="FFFFFF"/>
                </a:solidFill>
                <a:latin typeface="Arial"/>
                <a:cs typeface="Arial"/>
              </a:rPr>
              <a:t>sample </a:t>
            </a:r>
            <a:r>
              <a:rPr sz="3200" spc="-170" dirty="0">
                <a:solidFill>
                  <a:srgbClr val="FFFFFF"/>
                </a:solidFill>
                <a:latin typeface="Arial"/>
                <a:cs typeface="Arial"/>
              </a:rPr>
              <a:t>having </a:t>
            </a:r>
            <a:r>
              <a:rPr sz="3200" spc="-229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3200" spc="-204" dirty="0">
                <a:solidFill>
                  <a:srgbClr val="FFFFFF"/>
                </a:solidFill>
                <a:latin typeface="Arial"/>
                <a:cs typeface="Arial"/>
              </a:rPr>
              <a:t>than  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29" dirty="0">
                <a:solidFill>
                  <a:srgbClr val="FFFFFF"/>
                </a:solidFill>
                <a:latin typeface="Arial"/>
                <a:cs typeface="Arial"/>
              </a:rPr>
              <a:t>elements;</a:t>
            </a:r>
            <a:endParaRPr sz="3200">
              <a:latin typeface="Arial"/>
              <a:cs typeface="Arial"/>
            </a:endParaRPr>
          </a:p>
          <a:p>
            <a:pPr marL="290830" algn="ctr">
              <a:lnSpc>
                <a:spcPct val="100000"/>
              </a:lnSpc>
              <a:spcBef>
                <a:spcPts val="765"/>
              </a:spcBef>
            </a:pPr>
            <a:r>
              <a:rPr sz="3200" i="1" spc="-25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200" spc="-2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000" spc="-275" dirty="0">
                <a:solidFill>
                  <a:srgbClr val="00FF00"/>
                </a:solidFill>
                <a:latin typeface="Arial"/>
                <a:cs typeface="Arial"/>
              </a:rPr>
              <a:t>small </a:t>
            </a:r>
            <a:r>
              <a:rPr sz="4000" spc="-265" dirty="0">
                <a:solidFill>
                  <a:srgbClr val="00FF00"/>
                </a:solidFill>
                <a:latin typeface="Arial"/>
                <a:cs typeface="Arial"/>
              </a:rPr>
              <a:t>sample </a:t>
            </a:r>
            <a:r>
              <a:rPr sz="3200" spc="-28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spc="-220" dirty="0">
                <a:solidFill>
                  <a:srgbClr val="FFFFFF"/>
                </a:solidFill>
                <a:latin typeface="Arial"/>
                <a:cs typeface="Arial"/>
              </a:rPr>
              <a:t>sample </a:t>
            </a:r>
            <a:r>
              <a:rPr sz="3200" spc="-170" dirty="0">
                <a:solidFill>
                  <a:srgbClr val="FFFFFF"/>
                </a:solidFill>
                <a:latin typeface="Arial"/>
                <a:cs typeface="Arial"/>
              </a:rPr>
              <a:t>having </a:t>
            </a:r>
            <a:r>
              <a:rPr sz="3200" spc="-325" dirty="0">
                <a:solidFill>
                  <a:srgbClr val="FFFFFF"/>
                </a:solidFill>
                <a:latin typeface="Arial"/>
                <a:cs typeface="Arial"/>
              </a:rPr>
              <a:t>less </a:t>
            </a:r>
            <a:r>
              <a:rPr sz="3200" spc="-204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3200" spc="-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3200">
              <a:latin typeface="Arial"/>
              <a:cs typeface="Arial"/>
            </a:endParaRPr>
          </a:p>
          <a:p>
            <a:pPr marL="290830" algn="ctr">
              <a:lnSpc>
                <a:spcPct val="100000"/>
              </a:lnSpc>
              <a:spcBef>
                <a:spcPts val="55"/>
              </a:spcBef>
            </a:pPr>
            <a:r>
              <a:rPr sz="3200" spc="-260" dirty="0">
                <a:solidFill>
                  <a:srgbClr val="FFFFFF"/>
                </a:solidFill>
                <a:latin typeface="Arial"/>
                <a:cs typeface="Arial"/>
              </a:rPr>
              <a:t>elements  </a:t>
            </a:r>
            <a:r>
              <a:rPr sz="3200" spc="-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200" spc="-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it.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55011" y="1014475"/>
            <a:ext cx="55530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70" dirty="0"/>
              <a:t>Large </a:t>
            </a:r>
            <a:r>
              <a:rPr sz="4400" spc="45" dirty="0"/>
              <a:t>and </a:t>
            </a:r>
            <a:r>
              <a:rPr sz="4400" spc="-35" dirty="0"/>
              <a:t>Small</a:t>
            </a:r>
            <a:r>
              <a:rPr sz="4400" spc="-135" dirty="0"/>
              <a:t> </a:t>
            </a:r>
            <a:r>
              <a:rPr sz="4400" spc="-45" dirty="0"/>
              <a:t>Sample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1099</Words>
  <Application>Microsoft Office PowerPoint</Application>
  <PresentationFormat>Custom</PresentationFormat>
  <Paragraphs>206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Baskerville Old Face</vt:lpstr>
      <vt:lpstr>Calibri</vt:lpstr>
      <vt:lpstr>Tahoma</vt:lpstr>
      <vt:lpstr>Times New Roman</vt:lpstr>
      <vt:lpstr>Trebuchet MS</vt:lpstr>
      <vt:lpstr>Office Theme</vt:lpstr>
      <vt:lpstr>PowerPoint Presentation</vt:lpstr>
      <vt:lpstr>Section # 1</vt:lpstr>
      <vt:lpstr>Population</vt:lpstr>
      <vt:lpstr>PowerPoint Presentation</vt:lpstr>
      <vt:lpstr>Sample</vt:lpstr>
      <vt:lpstr>Population</vt:lpstr>
      <vt:lpstr>PowerPoint Presentation</vt:lpstr>
      <vt:lpstr>Symbols</vt:lpstr>
      <vt:lpstr>Large and Small Sample</vt:lpstr>
      <vt:lpstr>Sampling Frame</vt:lpstr>
      <vt:lpstr>PowerPoint Presentation</vt:lpstr>
      <vt:lpstr>Representative Sample</vt:lpstr>
      <vt:lpstr>Why do We use Sampling?</vt:lpstr>
      <vt:lpstr>PowerPoint Presentation</vt:lpstr>
      <vt:lpstr>Section # 2</vt:lpstr>
      <vt:lpstr>PowerPoint Presentation</vt:lpstr>
      <vt:lpstr>PowerPoint Presentation</vt:lpstr>
      <vt:lpstr>Probability Sampling</vt:lpstr>
      <vt:lpstr>Techniques</vt:lpstr>
      <vt:lpstr>Simple Random  Sampling</vt:lpstr>
      <vt:lpstr>Lottery System</vt:lpstr>
      <vt:lpstr>Population= 30</vt:lpstr>
      <vt:lpstr>10 Samples taken from Population= 30</vt:lpstr>
      <vt:lpstr>PowerPoint Presentation</vt:lpstr>
      <vt:lpstr> Systematic Random Sampling</vt:lpstr>
      <vt:lpstr> 10 Samples taken from Population= 30</vt:lpstr>
      <vt:lpstr>Example of Systematic Sampling</vt:lpstr>
      <vt:lpstr> Stratified Sampling</vt:lpstr>
      <vt:lpstr>Stratified Sampling</vt:lpstr>
      <vt:lpstr>Stratified Sampling</vt:lpstr>
      <vt:lpstr>Example</vt:lpstr>
      <vt:lpstr>Stratas are formed on the basis of  Gender</vt:lpstr>
      <vt:lpstr>PowerPoint Presentation</vt:lpstr>
      <vt:lpstr>Decisions in Stratified Sampling</vt:lpstr>
      <vt:lpstr>Illustration</vt:lpstr>
      <vt:lpstr>Illustration</vt:lpstr>
      <vt:lpstr>PowerPoint Presentation</vt:lpstr>
      <vt:lpstr>Illustration</vt:lpstr>
      <vt:lpstr>Illustration</vt:lpstr>
      <vt:lpstr>Illustration</vt:lpstr>
      <vt:lpstr>Illustration</vt:lpstr>
      <vt:lpstr>Important Tip</vt:lpstr>
      <vt:lpstr>PowerPoint Presentation</vt:lpstr>
      <vt:lpstr>Cluster Sampling</vt:lpstr>
      <vt:lpstr>Cluster Sampling</vt:lpstr>
      <vt:lpstr>PowerPoint Presentation</vt:lpstr>
      <vt:lpstr>Examples</vt:lpstr>
      <vt:lpstr>Technique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Dr. Linge sampling</dc:title>
  <cp:lastModifiedBy>Jyoti Verma (Dr.)</cp:lastModifiedBy>
  <cp:revision>5</cp:revision>
  <dcterms:created xsi:type="dcterms:W3CDTF">2019-09-16T11:21:30Z</dcterms:created>
  <dcterms:modified xsi:type="dcterms:W3CDTF">2019-09-26T06:39:58Z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2016-08-25T00:00:00Z</vt:filetime>
  </property>
  <property fmtid="{D5CDD505-2E9C-101B-9397-08002B2CF9AE}" pid="3" name="LastSaved">
    <vt:filetime>2019-09-16T00:00:00Z</vt:filetime>
  </property>
</Properties>
</file>