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New%20Microsoft%20Office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653477690288734"/>
          <c:y val="6.944444444444448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No of Workers</c:v>
                </c:pt>
              </c:strCache>
            </c:strRef>
          </c:tx>
          <c:invertIfNegative val="0"/>
          <c:cat>
            <c:strRef>
              <c:f>Sheet1!$D$5:$D$9</c:f>
              <c:strCache>
                <c:ptCount val="5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5"/>
                <c:pt idx="0">
                  <c:v>12</c:v>
                </c:pt>
                <c:pt idx="1">
                  <c:v>23</c:v>
                </c:pt>
                <c:pt idx="2">
                  <c:v>35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9-4F4B-95C3-388B447BD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37856"/>
        <c:axId val="67019904"/>
      </c:barChart>
      <c:catAx>
        <c:axId val="6573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7019904"/>
        <c:crosses val="autoZero"/>
        <c:auto val="0"/>
        <c:lblAlgn val="ctr"/>
        <c:lblOffset val="100"/>
        <c:noMultiLvlLbl val="0"/>
      </c:catAx>
      <c:valAx>
        <c:axId val="6701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3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No of Workers</c:v>
                </c:pt>
              </c:strCache>
            </c:strRef>
          </c:tx>
          <c:marker>
            <c:symbol val="none"/>
          </c:marker>
          <c:cat>
            <c:strRef>
              <c:f>Sheet1!$D$5:$D$9</c:f>
              <c:strCache>
                <c:ptCount val="5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5"/>
                <c:pt idx="0">
                  <c:v>12</c:v>
                </c:pt>
                <c:pt idx="1">
                  <c:v>23</c:v>
                </c:pt>
                <c:pt idx="2">
                  <c:v>35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E1-47DB-AE1C-84724E3BE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564032"/>
        <c:axId val="83565568"/>
      </c:lineChart>
      <c:catAx>
        <c:axId val="83564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3565568"/>
        <c:crosses val="autoZero"/>
        <c:auto val="1"/>
        <c:lblAlgn val="ctr"/>
        <c:lblOffset val="100"/>
        <c:noMultiLvlLbl val="0"/>
      </c:catAx>
      <c:valAx>
        <c:axId val="83565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64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9.2411007217847743E-2"/>
          <c:y val="0.15245488061882903"/>
          <c:w val="0.62590940780839921"/>
          <c:h val="0.7298608553403929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Commulative Freq</c:v>
                </c:pt>
              </c:strCache>
            </c:strRef>
          </c:tx>
          <c:marker>
            <c:symbol val="none"/>
          </c:marker>
          <c:xVal>
            <c:strRef>
              <c:f>Sheet2!$B$4:$B$8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strCache>
            </c:strRef>
          </c:xVal>
          <c:yVal>
            <c:numRef>
              <c:f>Sheet2!$C$4:$C$8</c:f>
              <c:numCache>
                <c:formatCode>General</c:formatCode>
                <c:ptCount val="5"/>
                <c:pt idx="0">
                  <c:v>12</c:v>
                </c:pt>
                <c:pt idx="1">
                  <c:v>35</c:v>
                </c:pt>
                <c:pt idx="2">
                  <c:v>70</c:v>
                </c:pt>
                <c:pt idx="3">
                  <c:v>90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17-40D1-AC9C-80661DC6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77856"/>
        <c:axId val="83587840"/>
      </c:scatterChart>
      <c:valAx>
        <c:axId val="8357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83587840"/>
        <c:crosses val="autoZero"/>
        <c:crossBetween val="midCat"/>
      </c:valAx>
      <c:valAx>
        <c:axId val="83587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7785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entury Schoolbook" pitchFamily="18" charset="0"/>
              </a:rPr>
              <a:t>Unit 5: Descriptive Statistics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Bell MT" pitchFamily="18" charset="0"/>
              </a:rPr>
              <a:t>  </a:t>
            </a:r>
            <a:r>
              <a:rPr lang="en-IN" sz="2800" b="1" dirty="0" smtClean="0">
                <a:latin typeface="Bell MT" pitchFamily="18" charset="0"/>
              </a:rPr>
              <a:t>Statistics </a:t>
            </a:r>
            <a:r>
              <a:rPr lang="en-IN" sz="2800" dirty="0" smtClean="0">
                <a:latin typeface="Bell MT" pitchFamily="18" charset="0"/>
              </a:rPr>
              <a:t>is the science which deals with methods of collecting , organising,  summarising,  classifying, presenting,  comparing and interpreting data and drawing valid conclusions and thereafter making reasonable decisions on the basis of analysis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Bell MT" pitchFamily="18" charset="0"/>
              </a:rPr>
              <a:t>Median is the central value of the variable when the values are arranged in ascending or descending order of magnitude.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dirty="0" smtClean="0">
                <a:latin typeface="Bell MT" pitchFamily="18" charset="0"/>
              </a:rPr>
              <a:t>For an ungrouped frequency distribution:</a:t>
            </a:r>
          </a:p>
          <a:p>
            <a:pPr algn="just">
              <a:buNone/>
            </a:pPr>
            <a:r>
              <a:rPr lang="en-IN" sz="2400" b="1" dirty="0" smtClean="0">
                <a:latin typeface="Bell MT" pitchFamily="18" charset="0"/>
              </a:rPr>
              <a:t>   	</a:t>
            </a:r>
            <a:r>
              <a:rPr lang="en-IN" sz="2400" dirty="0" smtClean="0">
                <a:latin typeface="Bell MT" pitchFamily="18" charset="0"/>
              </a:rPr>
              <a:t>1. When n is odd, the </a:t>
            </a:r>
            <a:r>
              <a:rPr lang="en-IN" sz="2400" b="1" dirty="0" smtClean="0">
                <a:latin typeface="Bell MT" pitchFamily="18" charset="0"/>
              </a:rPr>
              <a:t>middle value </a:t>
            </a:r>
            <a:r>
              <a:rPr lang="en-IN" sz="2400" dirty="0" err="1" smtClean="0">
                <a:latin typeface="Bell MT" pitchFamily="18" charset="0"/>
              </a:rPr>
              <a:t>i.e</a:t>
            </a:r>
            <a:r>
              <a:rPr lang="en-IN" sz="2400" dirty="0" smtClean="0">
                <a:latin typeface="Bell MT" pitchFamily="18" charset="0"/>
              </a:rPr>
              <a:t>             value gives    </a:t>
            </a:r>
          </a:p>
          <a:p>
            <a:pPr algn="just">
              <a:buNone/>
            </a:pPr>
            <a:r>
              <a:rPr lang="en-IN" sz="2400" dirty="0" smtClean="0">
                <a:latin typeface="Bell MT" pitchFamily="18" charset="0"/>
              </a:rPr>
              <a:t>                 </a:t>
            </a:r>
            <a:r>
              <a:rPr lang="en-IN" sz="2400" b="1" dirty="0" smtClean="0">
                <a:latin typeface="Bell MT" pitchFamily="18" charset="0"/>
              </a:rPr>
              <a:t>median.</a:t>
            </a:r>
          </a:p>
          <a:p>
            <a:pPr algn="just">
              <a:buNone/>
            </a:pPr>
            <a:r>
              <a:rPr lang="en-IN" sz="2400" dirty="0" smtClean="0">
                <a:latin typeface="Bell MT" pitchFamily="18" charset="0"/>
              </a:rPr>
              <a:t>	2. When n is even, there are two middle values</a:t>
            </a:r>
          </a:p>
          <a:p>
            <a:pPr algn="just">
              <a:buNone/>
            </a:pPr>
            <a:r>
              <a:rPr lang="en-IN" sz="2400" dirty="0" smtClean="0">
                <a:latin typeface="Bell MT" pitchFamily="18" charset="0"/>
              </a:rPr>
              <a:t>         </a:t>
            </a:r>
            <a:r>
              <a:rPr lang="en-IN" sz="2400" b="1" dirty="0" smtClean="0">
                <a:latin typeface="Bell MT" pitchFamily="18" charset="0"/>
              </a:rPr>
              <a:t>The arithmetic mean of these two values gives median</a:t>
            </a:r>
            <a:r>
              <a:rPr lang="en-IN" sz="2400" dirty="0" smtClean="0">
                <a:latin typeface="Bell MT" pitchFamily="18" charset="0"/>
              </a:rPr>
              <a:t>.</a:t>
            </a:r>
          </a:p>
          <a:p>
            <a:pPr algn="just">
              <a:buNone/>
            </a:pPr>
            <a:endParaRPr lang="en-IN" sz="2400" dirty="0">
              <a:latin typeface="Bell MT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715000" y="3352800"/>
          <a:ext cx="99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558720" imgH="469800" progId="Equation.DSMT4">
                  <p:embed/>
                </p:oleObj>
              </mc:Choice>
              <mc:Fallback>
                <p:oleObj name="Equation" r:id="rId3" imgW="558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99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781800" y="41910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910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smtClean="0">
                <a:latin typeface="Bell MT" pitchFamily="18" charset="0"/>
              </a:rPr>
              <a:t>For a grouped frequency distribution: The median is given by the formula</a:t>
            </a:r>
          </a:p>
          <a:p>
            <a:pPr>
              <a:buNone/>
            </a:pPr>
            <a:r>
              <a:rPr lang="en-IN" sz="2800" dirty="0" smtClean="0">
                <a:latin typeface="Bell MT" pitchFamily="18" charset="0"/>
              </a:rPr>
              <a:t>      </a:t>
            </a:r>
            <a:r>
              <a:rPr lang="en-IN" sz="2800" b="1" dirty="0" smtClean="0">
                <a:latin typeface="Bell MT" pitchFamily="18" charset="0"/>
              </a:rPr>
              <a:t>Median =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sz="2800" dirty="0" smtClean="0">
                <a:latin typeface="Bell MT" pitchFamily="18" charset="0"/>
              </a:rPr>
              <a:t>= </a:t>
            </a:r>
            <a:r>
              <a:rPr lang="en-IN" sz="2400" dirty="0" smtClean="0">
                <a:latin typeface="Bell MT" pitchFamily="18" charset="0"/>
              </a:rPr>
              <a:t>lower limit of median class, where median class is the class corresponding to cumulative frequency just </a:t>
            </a:r>
          </a:p>
          <a:p>
            <a:pPr>
              <a:buNone/>
            </a:pPr>
            <a:r>
              <a:rPr lang="en-IN" sz="2400" dirty="0" smtClean="0">
                <a:latin typeface="Bell MT" pitchFamily="18" charset="0"/>
              </a:rPr>
              <a:t>        h = width of median class</a:t>
            </a:r>
          </a:p>
          <a:p>
            <a:pPr>
              <a:buNone/>
            </a:pPr>
            <a:r>
              <a:rPr lang="en-IN" sz="2400" dirty="0" smtClean="0">
                <a:latin typeface="Bell MT" pitchFamily="18" charset="0"/>
              </a:rPr>
              <a:t>        f = frequency of median class</a:t>
            </a:r>
          </a:p>
          <a:p>
            <a:pPr>
              <a:buNone/>
            </a:pPr>
            <a:r>
              <a:rPr lang="en-IN" sz="2400" dirty="0" smtClean="0">
                <a:latin typeface="Bell MT" pitchFamily="18" charset="0"/>
              </a:rPr>
              <a:t>   </a:t>
            </a:r>
          </a:p>
          <a:p>
            <a:pPr>
              <a:buNone/>
            </a:pPr>
            <a:endParaRPr lang="en-IN" sz="2400" dirty="0" smtClean="0">
              <a:latin typeface="Bell MT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Bell MT" pitchFamily="18" charset="0"/>
              </a:rPr>
              <a:t>      C = cumulative frequency of the class preceding the median class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14600" y="243840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914400" imgH="431640" progId="Equation.DSMT4">
                  <p:embed/>
                </p:oleObj>
              </mc:Choice>
              <mc:Fallback>
                <p:oleObj name="Equation" r:id="rId3" imgW="9144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62000" y="2971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867400" y="34290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7" imgW="317160" imgH="393480" progId="Equation.DSMT4">
                  <p:embed/>
                </p:oleObj>
              </mc:Choice>
              <mc:Fallback>
                <p:oleObj name="Equation" r:id="rId7" imgW="3171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990600" y="4724400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144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Bell MT" pitchFamily="18" charset="0"/>
              </a:rPr>
              <a:t>The mode or the modal value of the distribution is that  value of the </a:t>
            </a:r>
            <a:r>
              <a:rPr lang="en-IN" sz="2800" dirty="0" err="1" smtClean="0">
                <a:latin typeface="Bell MT" pitchFamily="18" charset="0"/>
              </a:rPr>
              <a:t>variate</a:t>
            </a:r>
            <a:r>
              <a:rPr lang="en-IN" sz="2800" dirty="0" smtClean="0">
                <a:latin typeface="Bell MT" pitchFamily="18" charset="0"/>
              </a:rPr>
              <a:t> for which frequency is maximum.</a:t>
            </a:r>
          </a:p>
          <a:p>
            <a:pPr algn="just"/>
            <a:r>
              <a:rPr lang="en-IN" sz="2800" b="1" dirty="0" smtClean="0">
                <a:latin typeface="Bell MT" pitchFamily="18" charset="0"/>
              </a:rPr>
              <a:t>For grouped data</a:t>
            </a:r>
            <a:r>
              <a:rPr lang="en-IN" sz="2800" dirty="0" smtClean="0">
                <a:latin typeface="Bell MT" pitchFamily="18" charset="0"/>
              </a:rPr>
              <a:t>:</a:t>
            </a:r>
          </a:p>
          <a:p>
            <a:pPr algn="just">
              <a:buNone/>
            </a:pPr>
            <a:r>
              <a:rPr lang="en-IN" sz="2800" dirty="0" smtClean="0">
                <a:latin typeface="Bell MT" pitchFamily="18" charset="0"/>
              </a:rPr>
              <a:t>           is the lower limit</a:t>
            </a:r>
          </a:p>
          <a:p>
            <a:pPr algn="just">
              <a:buNone/>
            </a:pPr>
            <a:r>
              <a:rPr lang="en-IN" sz="2800" dirty="0" smtClean="0">
                <a:latin typeface="Bell MT" pitchFamily="18" charset="0"/>
              </a:rPr>
              <a:t>     </a:t>
            </a:r>
            <a:r>
              <a:rPr lang="en-IN" sz="2800" b="1" dirty="0" smtClean="0">
                <a:latin typeface="Bell MT" pitchFamily="18" charset="0"/>
              </a:rPr>
              <a:t>h</a:t>
            </a:r>
            <a:r>
              <a:rPr lang="en-IN" sz="2800" dirty="0" smtClean="0">
                <a:latin typeface="Bell MT" pitchFamily="18" charset="0"/>
              </a:rPr>
              <a:t> is the width</a:t>
            </a:r>
          </a:p>
          <a:p>
            <a:pPr algn="just">
              <a:buNone/>
            </a:pPr>
            <a:r>
              <a:rPr lang="en-IN" sz="2800" dirty="0" smtClean="0">
                <a:latin typeface="Bell MT" pitchFamily="18" charset="0"/>
              </a:rPr>
              <a:t>         is the frequency of the modal class</a:t>
            </a:r>
          </a:p>
          <a:p>
            <a:pPr algn="just">
              <a:buNone/>
            </a:pPr>
            <a:r>
              <a:rPr lang="en-IN" sz="2800" dirty="0" smtClean="0">
                <a:latin typeface="Bell MT" pitchFamily="18" charset="0"/>
              </a:rPr>
              <a:t>                 are the frequencies of the classes preceding and succeeding the modal class resp.</a:t>
            </a:r>
            <a:endParaRPr lang="en-IN" sz="2800" dirty="0">
              <a:latin typeface="Bell MT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657600" y="2438400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3124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14400" y="3124200"/>
          <a:ext cx="457199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457199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85800" y="4038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85800" y="4724400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1295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IN" dirty="0" smtClean="0">
                <a:latin typeface="Bell MT" pitchFamily="18" charset="0"/>
              </a:rPr>
              <a:t>For a symmetrical distribution- mean , median and mode coincide.</a:t>
            </a:r>
          </a:p>
          <a:p>
            <a:pPr algn="just"/>
            <a:r>
              <a:rPr lang="en-IN" dirty="0" smtClean="0">
                <a:latin typeface="Bell MT" pitchFamily="18" charset="0"/>
              </a:rPr>
              <a:t>Where mode ill-defined, </a:t>
            </a:r>
            <a:r>
              <a:rPr lang="en-IN" dirty="0" err="1" smtClean="0">
                <a:latin typeface="Bell MT" pitchFamily="18" charset="0"/>
              </a:rPr>
              <a:t>i.e</a:t>
            </a:r>
            <a:r>
              <a:rPr lang="en-IN" dirty="0" smtClean="0">
                <a:latin typeface="Bell MT" pitchFamily="18" charset="0"/>
              </a:rPr>
              <a:t> where the method of grouping also fails, its value can be ascertained by the formula: </a:t>
            </a:r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b="1" dirty="0" smtClean="0">
                <a:latin typeface="Bell MT" pitchFamily="18" charset="0"/>
              </a:rPr>
              <a:t>Mode = 3Median-2Mean</a:t>
            </a:r>
          </a:p>
          <a:p>
            <a:pPr>
              <a:buNone/>
            </a:pPr>
            <a:r>
              <a:rPr lang="en-IN" b="1" dirty="0" smtClean="0">
                <a:latin typeface="Bell MT" pitchFamily="18" charset="0"/>
              </a:rPr>
              <a:t>        </a:t>
            </a:r>
            <a:r>
              <a:rPr lang="en-IN" sz="2800" dirty="0" smtClean="0">
                <a:latin typeface="Bell MT" pitchFamily="18" charset="0"/>
              </a:rPr>
              <a:t>This measure is called the </a:t>
            </a:r>
            <a:r>
              <a:rPr lang="en-IN" sz="2800" b="1" dirty="0" smtClean="0">
                <a:latin typeface="Bell MT" pitchFamily="18" charset="0"/>
              </a:rPr>
              <a:t>Empirical Mode</a:t>
            </a:r>
            <a:endParaRPr lang="en-IN" b="1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ll MT" panose="02020503060305020303" pitchFamily="18" charset="0"/>
              </a:rPr>
              <a:t>Geometric Mean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8615" y="1524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If                   </a:t>
            </a:r>
            <a:r>
              <a:rPr lang="en-US" sz="2400" dirty="0" smtClean="0">
                <a:latin typeface="Bell MT" panose="02020503060305020303" pitchFamily="18" charset="0"/>
              </a:rPr>
              <a:t>are a set of n observations, then geometric mean is given by  </a:t>
            </a:r>
          </a:p>
          <a:p>
            <a:pPr marL="0" indent="0">
              <a:buNone/>
            </a:pPr>
            <a:r>
              <a:rPr lang="en-US" sz="2800" i="1" dirty="0" smtClean="0">
                <a:latin typeface="Bell MT" panose="02020503060305020303" pitchFamily="18" charset="0"/>
              </a:rPr>
              <a:t>G.M</a:t>
            </a:r>
            <a:r>
              <a:rPr lang="en-US" sz="2800" dirty="0" smtClean="0"/>
              <a:t> =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If                          be the values with the corresponding frequencies</a:t>
            </a:r>
          </a:p>
          <a:p>
            <a:pPr marL="0" indent="0">
              <a:buNone/>
            </a:pPr>
            <a:r>
              <a:rPr lang="en-US" sz="2000" dirty="0" smtClean="0"/>
              <a:t>We have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26273" y="1599209"/>
                <a:ext cx="160020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2,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.....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73" y="1599209"/>
                <a:ext cx="160020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2382712"/>
                <a:ext cx="1880184" cy="477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.....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82712"/>
                <a:ext cx="1880184" cy="477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3257695"/>
                <a:ext cx="1762455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2,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.....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7695"/>
                <a:ext cx="1762455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753815" y="3260983"/>
                <a:ext cx="1361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815" y="3260983"/>
                <a:ext cx="136174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43000" y="4609288"/>
                <a:ext cx="6629400" cy="606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....+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09288"/>
                <a:ext cx="6629400" cy="6062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0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ell MT" panose="02020503060305020303" pitchFamily="18" charset="0"/>
              </a:rPr>
              <a:t>Harmonic Mean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ll MT" panose="02020503060305020303" pitchFamily="18" charset="0"/>
              </a:rPr>
              <a:t>If           be a set of n observations, then the Harmonic Mean is defined as the reciprocal of the (arithmetic)mean of the reciprocal of the quantities.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Bell MT" panose="020205030603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latin typeface="Bell MT" panose="020205030603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ell MT" panose="02020503060305020303" pitchFamily="18" charset="0"/>
              </a:rPr>
              <a:t>In a frequency distribution</a:t>
            </a:r>
          </a:p>
          <a:p>
            <a:pPr marL="0" indent="0" algn="just">
              <a:buNone/>
            </a:pPr>
            <a:endParaRPr lang="en-US" sz="2800" dirty="0"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1676400"/>
                <a:ext cx="1364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....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76400"/>
                <a:ext cx="13647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2030" y="2985962"/>
                <a:ext cx="3059940" cy="886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+...+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30" y="2985962"/>
                <a:ext cx="3059940" cy="88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0" y="4624462"/>
                <a:ext cx="4024820" cy="892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+...+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624462"/>
                <a:ext cx="4024820" cy="892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ell MT" panose="02020503060305020303" pitchFamily="18" charset="0"/>
              </a:rPr>
              <a:t>Dispersion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686800" cy="49530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Range: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Max value-Min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Quartile Deviation: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One half of the interquartile range is called the Quartile deviation.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3000" dirty="0" smtClean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Mean Deviation:</a:t>
            </a:r>
          </a:p>
          <a:p>
            <a:pPr marL="0" indent="0">
              <a:buNone/>
            </a:pPr>
            <a:endParaRPr lang="en-US" sz="4000" dirty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Standard deviation:</a:t>
            </a:r>
            <a:endParaRPr lang="en-US" sz="4000" dirty="0">
              <a:solidFill>
                <a:schemeClr val="accent4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6400" y="2971800"/>
                <a:ext cx="6248400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𝑞𝑢𝑎𝑟𝑡𝑖𝑙𝑒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62484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4503233"/>
                <a:ext cx="8229600" cy="484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 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𝑒𝑖𝑡h𝑒𝑟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mode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03233"/>
                <a:ext cx="8229600" cy="484941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5318185"/>
                <a:ext cx="33009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     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18185"/>
                <a:ext cx="3300968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9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Frequency Distribution</a:t>
            </a:r>
            <a:endParaRPr lang="en-IN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IN" dirty="0" smtClean="0">
                <a:latin typeface="Bell MT" pitchFamily="18" charset="0"/>
              </a:rPr>
              <a:t>Frequency distribution is the arranged data, summarised into classes or categories with their frequencies.</a:t>
            </a:r>
          </a:p>
          <a:p>
            <a:r>
              <a:rPr lang="en-IN" dirty="0" smtClean="0">
                <a:latin typeface="Bell MT" pitchFamily="18" charset="0"/>
              </a:rPr>
              <a:t>Example: Wages of 100 workers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6946"/>
              </p:ext>
            </p:extLst>
          </p:nvPr>
        </p:nvGraphicFramePr>
        <p:xfrm>
          <a:off x="1219200" y="38100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Wages in 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20-30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30-40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 of Workers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Graphical Representation</a:t>
            </a:r>
            <a:endParaRPr lang="en-IN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latin typeface="Bell MT" pitchFamily="18" charset="0"/>
              </a:rPr>
              <a:t>It is often useful to represent frequency distribution by means  of a diagram. The different types of diagrams are..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Baskerville Old Face" panose="02020602080505020303" pitchFamily="18" charset="0"/>
              </a:rPr>
              <a:t>Histogram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Baskerville Old Face" panose="02020602080505020303" pitchFamily="18" charset="0"/>
              </a:rPr>
              <a:t>Frequency Polygon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Baskerville Old Face" panose="02020602080505020303" pitchFamily="18" charset="0"/>
              </a:rPr>
              <a:t>Frequency Curve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Baskerville Old Face" panose="02020602080505020303" pitchFamily="18" charset="0"/>
              </a:rPr>
              <a:t>Cumulative frequency curve or Ogive Curves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Histogram</a:t>
            </a:r>
            <a:endParaRPr lang="en-IN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>
              <a:buNone/>
            </a:pPr>
            <a:r>
              <a:rPr lang="en-IN" sz="2400" dirty="0" smtClean="0">
                <a:latin typeface="Bell MT" pitchFamily="18" charset="0"/>
              </a:rPr>
              <a:t>Histogram: It consist of a set of rectangles having their heights proportional to the class frequencies.</a:t>
            </a:r>
          </a:p>
          <a:p>
            <a:pPr algn="just">
              <a:buNone/>
            </a:pPr>
            <a:r>
              <a:rPr lang="en-IN" sz="2400" dirty="0" smtClean="0">
                <a:latin typeface="Bell MT" pitchFamily="18" charset="0"/>
              </a:rPr>
              <a:t>Frequency Polygon: It s a line graph, can be obtained by connecting mid points on the tops of the rectangles in the histogram.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3657600"/>
          <a:ext cx="3962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3733800"/>
          <a:ext cx="3810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6248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Histogram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624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Frequency Polygon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>
                <a:solidFill>
                  <a:srgbClr val="FF0000"/>
                </a:solidFill>
                <a:latin typeface="Bell MT" pitchFamily="18" charset="0"/>
              </a:rPr>
              <a:t>Commulative</a:t>
            </a:r>
            <a:r>
              <a:rPr lang="en-IN" sz="3600" b="1" dirty="0" smtClean="0">
                <a:solidFill>
                  <a:srgbClr val="FF0000"/>
                </a:solidFill>
                <a:latin typeface="Bell MT" pitchFamily="18" charset="0"/>
              </a:rPr>
              <a:t> frequency Curve or </a:t>
            </a:r>
            <a:r>
              <a:rPr lang="en-IN" sz="3600" b="1" dirty="0" err="1" smtClean="0">
                <a:solidFill>
                  <a:srgbClr val="FF0000"/>
                </a:solidFill>
                <a:latin typeface="Bell MT" pitchFamily="18" charset="0"/>
              </a:rPr>
              <a:t>Ogive</a:t>
            </a:r>
            <a:endParaRPr lang="en-IN" sz="36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33800" y="2971800"/>
          <a:ext cx="4876800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752600"/>
          <a:ext cx="2362200" cy="1905001"/>
        </p:xfrm>
        <a:graphic>
          <a:graphicData uri="http://schemas.openxmlformats.org/drawingml/2006/table">
            <a:tbl>
              <a:tblPr/>
              <a:tblGrid>
                <a:gridCol w="110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Wages in Rs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Commulative Freq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Bell MT" pitchFamily="18" charset="0"/>
              </a:rPr>
              <a:t>Measures of Central Tendency</a:t>
            </a:r>
            <a:endParaRPr lang="en-IN" sz="4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ell MT" pitchFamily="18" charset="0"/>
              </a:rPr>
              <a:t>There are five types of central tendency in common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Bell MT" pitchFamily="18" charset="0"/>
              </a:rPr>
              <a:t>Arithmetic average or Mean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Bell MT" pitchFamily="18" charset="0"/>
              </a:rPr>
              <a:t>Median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Bell MT" pitchFamily="18" charset="0"/>
              </a:rPr>
              <a:t>Mode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Bell MT" pitchFamily="18" charset="0"/>
              </a:rPr>
              <a:t>Geometric Mean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Bell MT" pitchFamily="18" charset="0"/>
              </a:rPr>
              <a:t>Harmonic Mean</a:t>
            </a:r>
            <a:endParaRPr lang="en-IN" b="1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Bell MT" pitchFamily="18" charset="0"/>
              </a:rPr>
              <a:t>Arithmetic Mean</a:t>
            </a:r>
            <a:endParaRPr lang="en-IN" sz="4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en-IN" sz="2800" b="1" dirty="0" smtClean="0">
                <a:latin typeface="Bell MT" pitchFamily="18" charset="0"/>
              </a:rPr>
              <a:t>Direct Method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IN" sz="2800" dirty="0" smtClean="0">
                <a:latin typeface="Bell MT" pitchFamily="18" charset="0"/>
              </a:rPr>
              <a:t>Arithmetic  Mean:  If                 are n number, then their arithmetic mean (A.M) is defined by </a:t>
            </a:r>
          </a:p>
          <a:p>
            <a:pPr>
              <a:buNone/>
            </a:pPr>
            <a:r>
              <a:rPr lang="en-IN" sz="2800" dirty="0" smtClean="0">
                <a:latin typeface="Bell MT" pitchFamily="18" charset="0"/>
              </a:rPr>
              <a:t>                A.M = </a:t>
            </a:r>
          </a:p>
          <a:p>
            <a:pPr>
              <a:buNone/>
            </a:pPr>
            <a:endParaRPr lang="en-IN" sz="28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Bell MT" pitchFamily="18" charset="0"/>
              </a:rPr>
              <a:t>If the number x</a:t>
            </a:r>
            <a:r>
              <a:rPr lang="en-IN" sz="2800" baseline="-25000" dirty="0" smtClean="0">
                <a:latin typeface="Bell MT" pitchFamily="18" charset="0"/>
              </a:rPr>
              <a:t>1 </a:t>
            </a:r>
            <a:r>
              <a:rPr lang="en-IN" sz="2800" dirty="0" smtClean="0">
                <a:latin typeface="Bell MT" pitchFamily="18" charset="0"/>
              </a:rPr>
              <a:t>occurs f</a:t>
            </a:r>
            <a:r>
              <a:rPr lang="en-IN" sz="2800" baseline="-25000" dirty="0" smtClean="0">
                <a:latin typeface="Bell MT" pitchFamily="18" charset="0"/>
              </a:rPr>
              <a:t>1</a:t>
            </a:r>
            <a:r>
              <a:rPr lang="en-IN" sz="2800" dirty="0" smtClean="0">
                <a:latin typeface="Bell MT" pitchFamily="18" charset="0"/>
              </a:rPr>
              <a:t> times, x</a:t>
            </a:r>
            <a:r>
              <a:rPr lang="en-IN" sz="2800" baseline="-25000" dirty="0" smtClean="0">
                <a:latin typeface="Bell MT" pitchFamily="18" charset="0"/>
              </a:rPr>
              <a:t>2</a:t>
            </a:r>
            <a:r>
              <a:rPr lang="en-IN" sz="2800" dirty="0" smtClean="0">
                <a:latin typeface="Bell MT" pitchFamily="18" charset="0"/>
              </a:rPr>
              <a:t> occurs f</a:t>
            </a:r>
            <a:r>
              <a:rPr lang="en-IN" sz="2800" baseline="-25000" dirty="0" smtClean="0">
                <a:latin typeface="Bell MT" pitchFamily="18" charset="0"/>
              </a:rPr>
              <a:t>2</a:t>
            </a:r>
            <a:r>
              <a:rPr lang="en-IN" sz="2800" dirty="0" smtClean="0">
                <a:latin typeface="Bell MT" pitchFamily="18" charset="0"/>
              </a:rPr>
              <a:t> times and so on, then</a:t>
            </a:r>
          </a:p>
          <a:p>
            <a:pPr>
              <a:buNone/>
            </a:pPr>
            <a:r>
              <a:rPr lang="en-IN" sz="2800" dirty="0" smtClean="0">
                <a:latin typeface="Bell MT" pitchFamily="18" charset="0"/>
              </a:rPr>
              <a:t>                    A.M =</a:t>
            </a:r>
            <a:endParaRPr lang="en-IN" sz="2800" dirty="0">
              <a:latin typeface="Bell MT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30480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429000" y="4876800"/>
          <a:ext cx="266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790640" imgH="431640" progId="Equation.DSMT4">
                  <p:embed/>
                </p:oleObj>
              </mc:Choice>
              <mc:Fallback>
                <p:oleObj name="Equation" r:id="rId5" imgW="17906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76800"/>
                        <a:ext cx="2667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191000" y="21336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7" imgW="712593" imgH="228273" progId="Equation.DSMT4">
                  <p:embed/>
                </p:oleObj>
              </mc:Choice>
              <mc:Fallback>
                <p:oleObj name="Equation" r:id="rId7" imgW="712593" imgH="22827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Bell MT" pitchFamily="18" charset="0"/>
              </a:rPr>
              <a:t>Arithmetic Mean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b="1" dirty="0" smtClean="0">
                <a:latin typeface="Bell MT" pitchFamily="18" charset="0"/>
              </a:rPr>
              <a:t>Short cut Method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Bell MT" pitchFamily="18" charset="0"/>
              </a:rPr>
              <a:t>Let </a:t>
            </a:r>
            <a:r>
              <a:rPr lang="en-IN" b="1" dirty="0" smtClean="0">
                <a:latin typeface="Bell MT" pitchFamily="18" charset="0"/>
              </a:rPr>
              <a:t>a</a:t>
            </a:r>
            <a:r>
              <a:rPr lang="en-IN" dirty="0" smtClean="0">
                <a:latin typeface="Bell MT" pitchFamily="18" charset="0"/>
              </a:rPr>
              <a:t> be assumed mean, </a:t>
            </a:r>
            <a:r>
              <a:rPr lang="en-IN" b="1" dirty="0" smtClean="0">
                <a:latin typeface="Bell MT" pitchFamily="18" charset="0"/>
              </a:rPr>
              <a:t>d</a:t>
            </a:r>
            <a:r>
              <a:rPr lang="en-IN" dirty="0" smtClean="0">
                <a:latin typeface="Bell MT" pitchFamily="18" charset="0"/>
              </a:rPr>
              <a:t> the deviation of the </a:t>
            </a:r>
            <a:r>
              <a:rPr lang="en-IN" dirty="0" err="1" smtClean="0">
                <a:latin typeface="Bell MT" pitchFamily="18" charset="0"/>
              </a:rPr>
              <a:t>variate</a:t>
            </a:r>
            <a:r>
              <a:rPr lang="en-IN" dirty="0" smtClean="0">
                <a:latin typeface="Bell MT" pitchFamily="18" charset="0"/>
              </a:rPr>
              <a:t> x from </a:t>
            </a:r>
            <a:r>
              <a:rPr lang="en-IN" b="1" dirty="0" smtClean="0">
                <a:latin typeface="Bell MT" pitchFamily="18" charset="0"/>
              </a:rPr>
              <a:t>a. </a:t>
            </a:r>
            <a:r>
              <a:rPr lang="en-IN" dirty="0" smtClean="0">
                <a:latin typeface="Bell MT" pitchFamily="18" charset="0"/>
              </a:rPr>
              <a:t>then</a:t>
            </a:r>
          </a:p>
          <a:p>
            <a:pPr>
              <a:buNone/>
            </a:pPr>
            <a:r>
              <a:rPr lang="en-IN" dirty="0" smtClean="0"/>
              <a:t>              </a:t>
            </a:r>
          </a:p>
          <a:p>
            <a:pPr>
              <a:buNone/>
            </a:pPr>
            <a:r>
              <a:rPr lang="en-IN" dirty="0" smtClean="0"/>
              <a:t>              A.M=</a:t>
            </a:r>
          </a:p>
          <a:p>
            <a:pPr>
              <a:buNone/>
            </a:pPr>
            <a:endParaRPr lang="en-IN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19400" y="38100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625400" imgH="419040" progId="Equation.DSMT4">
                  <p:embed/>
                </p:oleObj>
              </mc:Choice>
              <mc:Fallback>
                <p:oleObj name="Equation" r:id="rId3" imgW="162540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43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Combined Arithmetic Mean=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01504"/>
              </p:ext>
            </p:extLst>
          </p:nvPr>
        </p:nvGraphicFramePr>
        <p:xfrm>
          <a:off x="971085" y="1785554"/>
          <a:ext cx="6267915" cy="103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305">
                  <a:extLst>
                    <a:ext uri="{9D8B030D-6E8A-4147-A177-3AD203B41FA5}">
                      <a16:colId xmlns:a16="http://schemas.microsoft.com/office/drawing/2014/main" val="3469016963"/>
                    </a:ext>
                  </a:extLst>
                </a:gridCol>
                <a:gridCol w="2089305">
                  <a:extLst>
                    <a:ext uri="{9D8B030D-6E8A-4147-A177-3AD203B41FA5}">
                      <a16:colId xmlns:a16="http://schemas.microsoft.com/office/drawing/2014/main" val="315789320"/>
                    </a:ext>
                  </a:extLst>
                </a:gridCol>
                <a:gridCol w="2089305">
                  <a:extLst>
                    <a:ext uri="{9D8B030D-6E8A-4147-A177-3AD203B41FA5}">
                      <a16:colId xmlns:a16="http://schemas.microsoft.com/office/drawing/2014/main" val="1131204662"/>
                    </a:ext>
                  </a:extLst>
                </a:gridCol>
              </a:tblGrid>
              <a:tr h="3499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Btech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Sem</a:t>
                      </a:r>
                      <a:r>
                        <a:rPr lang="en-US" sz="1600" dirty="0" smtClean="0"/>
                        <a:t>-I (</a:t>
                      </a:r>
                      <a:r>
                        <a:rPr lang="en-US" sz="1600" dirty="0" err="1" smtClean="0"/>
                        <a:t>Div</a:t>
                      </a:r>
                      <a:r>
                        <a:rPr lang="en-US" sz="1600" dirty="0" smtClean="0"/>
                        <a:t> 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Btech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Sem</a:t>
                      </a:r>
                      <a:r>
                        <a:rPr lang="en-US" sz="1600" dirty="0" smtClean="0"/>
                        <a:t>-I (</a:t>
                      </a:r>
                      <a:r>
                        <a:rPr lang="en-US" sz="1600" dirty="0" err="1" smtClean="0"/>
                        <a:t>DivB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76272"/>
                  </a:ext>
                </a:extLst>
              </a:tr>
              <a:tr h="2823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Marks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54272"/>
                  </a:ext>
                </a:extLst>
              </a:tr>
              <a:tr h="3499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No of Students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358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1228" y="1160027"/>
            <a:ext cx="862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Example:</a:t>
            </a:r>
            <a:r>
              <a:rPr lang="en-US" dirty="0" smtClean="0"/>
              <a:t> What will be the average marks of </a:t>
            </a:r>
            <a:r>
              <a:rPr lang="en-US" dirty="0" err="1" smtClean="0"/>
              <a:t>Btech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I Students for the Mathematics Subject???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9745" y="2755713"/>
                <a:ext cx="6889595" cy="60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𝑀𝑎𝑟𝑘𝑠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𝐵𝑡𝑒𝑐h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𝑆𝑡𝑢𝑑𝑒𝑛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   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𝑀𝑎𝑟𝑘𝑠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𝐴𝑙𝑙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5" y="2755713"/>
                <a:ext cx="6889595" cy="60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" y="3291243"/>
                <a:ext cx="7467600" cy="60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m:rPr>
                          <m:nor/>
                        </m:rP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𝑀𝑎𝑟𝑘𝑠</m:t>
                      </m:r>
                      <m:r>
                        <m:rPr>
                          <m:nor/>
                        </m:rP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𝑀𝑎𝑟𝑘𝑠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𝐷𝑖𝑣𝐴</m:t>
                          </m:r>
                          <m:r>
                            <a:rPr 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𝑀𝑎𝑟𝑘𝑠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𝐷𝑖𝑣𝐵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91243"/>
                <a:ext cx="7467600" cy="60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1228" y="5087675"/>
                <a:ext cx="6781800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𝑀𝑎𝑟𝑘𝑠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𝐷𝑖𝑣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𝑀𝑎𝑟𝑘𝑠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𝐷𝑖𝑣𝐴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𝐷𝑖𝑣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8" y="5087675"/>
                <a:ext cx="6781800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18120" y="5846758"/>
                <a:ext cx="2613792" cy="560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75=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0070C0"/>
                              </a:solidFill>
                              <a:latin typeface="Bell MT" panose="02020503060305020303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𝑀𝑎𝑟𝑘𝑠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0070C0"/>
                              </a:solidFill>
                              <a:latin typeface="Bell MT" panose="02020503060305020303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0070C0"/>
                              </a:solidFill>
                              <a:latin typeface="Bell MT" panose="02020503060305020303" pitchFamily="18" charset="0"/>
                            </a:rPr>
                            <m:t> 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𝐷𝑖𝑣𝐴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20" y="5846758"/>
                <a:ext cx="2613792" cy="560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37552" y="599772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 </a:t>
            </a:r>
            <a:r>
              <a:rPr lang="en-US" i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Total Marks of </a:t>
            </a:r>
            <a:r>
              <a:rPr lang="en-US" i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Div</a:t>
            </a:r>
            <a:r>
              <a:rPr lang="en-US" i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A= 75*40</a:t>
            </a:r>
            <a:endParaRPr lang="en-US" i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823" y="6389669"/>
            <a:ext cx="42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Similarly, Total marks of </a:t>
            </a:r>
            <a:r>
              <a:rPr lang="en-US" i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Div</a:t>
            </a:r>
            <a:r>
              <a:rPr lang="en-US" i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B= 70*60</a:t>
            </a:r>
            <a:endParaRPr lang="en-US" i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79670" y="3269145"/>
                <a:ext cx="5943600" cy="1336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𝐶𝑜𝑚𝑏𝑖𝑛𝑒𝑑</m:t>
                    </m:r>
                    <m:r>
                      <m:rPr>
                        <m:nor/>
                      </m:rPr>
                      <a:rPr lang="en-US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𝐴𝑣𝑔</m:t>
                    </m:r>
                    <m:r>
                      <m:rPr>
                        <m:nor/>
                      </m:rPr>
                      <a:rPr lang="en-US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𝑀𝑎𝑟𝑘𝑠</m:t>
                    </m:r>
                    <m:r>
                      <a:rPr lang="en-US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75∗40)+(70∗60</m:t>
                            </m:r>
                          </m:e>
                        </m:d>
                      </m:num>
                      <m:den>
                        <m:r>
                          <a:rPr lang="en-US" i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40+60</m:t>
                        </m:r>
                      </m:den>
                    </m:f>
                  </m:oMath>
                </a14:m>
                <a:r>
                  <a:rPr lang="en-US" dirty="0" smtClean="0"/>
                  <a:t> = 72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70" y="3269145"/>
                <a:ext cx="5943600" cy="1336200"/>
              </a:xfrm>
              <a:prstGeom prst="rect">
                <a:avLst/>
              </a:prstGeom>
              <a:blipFill>
                <a:blip r:embed="rId6"/>
                <a:stretch>
                  <a:fillRect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83823" y="4876800"/>
            <a:ext cx="13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Since,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flipH="1">
                <a:off x="6553200" y="339052"/>
                <a:ext cx="1851552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53200" y="339052"/>
                <a:ext cx="1851552" cy="656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675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 Old Face</vt:lpstr>
      <vt:lpstr>Bell MT</vt:lpstr>
      <vt:lpstr>Calibri</vt:lpstr>
      <vt:lpstr>Cambria Math</vt:lpstr>
      <vt:lpstr>Century Schoolbook</vt:lpstr>
      <vt:lpstr>Wingdings</vt:lpstr>
      <vt:lpstr>Office Theme</vt:lpstr>
      <vt:lpstr>Equation</vt:lpstr>
      <vt:lpstr>Unit 5: Descriptive Statistics</vt:lpstr>
      <vt:lpstr>Frequency Distribution</vt:lpstr>
      <vt:lpstr>Graphical Representation</vt:lpstr>
      <vt:lpstr>Histogram</vt:lpstr>
      <vt:lpstr>Commulative frequency Curve or Ogive</vt:lpstr>
      <vt:lpstr>Measures of Central Tendency</vt:lpstr>
      <vt:lpstr>Arithmetic Mean</vt:lpstr>
      <vt:lpstr>Arithmetic Mean</vt:lpstr>
      <vt:lpstr>Combined Arithmetic Mean=</vt:lpstr>
      <vt:lpstr>Median</vt:lpstr>
      <vt:lpstr>Median</vt:lpstr>
      <vt:lpstr>Mode</vt:lpstr>
      <vt:lpstr>Mode</vt:lpstr>
      <vt:lpstr>Geometric Mean</vt:lpstr>
      <vt:lpstr>Harmonic Mean</vt:lpstr>
      <vt:lpstr>Dispersion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Jyoti Verma</dc:creator>
  <cp:lastModifiedBy>Jyoti Verma (Dr.)</cp:lastModifiedBy>
  <cp:revision>51</cp:revision>
  <dcterms:created xsi:type="dcterms:W3CDTF">2006-08-16T00:00:00Z</dcterms:created>
  <dcterms:modified xsi:type="dcterms:W3CDTF">2019-09-24T05:57:37Z</dcterms:modified>
</cp:coreProperties>
</file>