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20"/>
  </p:notesMasterIdLst>
  <p:handoutMasterIdLst>
    <p:handoutMasterId r:id="rId21"/>
  </p:handoutMasterIdLst>
  <p:sldIdLst>
    <p:sldId id="492" r:id="rId2"/>
    <p:sldId id="493" r:id="rId3"/>
    <p:sldId id="477" r:id="rId4"/>
    <p:sldId id="483" r:id="rId5"/>
    <p:sldId id="485" r:id="rId6"/>
    <p:sldId id="487" r:id="rId7"/>
    <p:sldId id="488" r:id="rId8"/>
    <p:sldId id="478" r:id="rId9"/>
    <p:sldId id="479" r:id="rId10"/>
    <p:sldId id="484" r:id="rId11"/>
    <p:sldId id="489" r:id="rId12"/>
    <p:sldId id="490" r:id="rId13"/>
    <p:sldId id="480" r:id="rId14"/>
    <p:sldId id="481" r:id="rId15"/>
    <p:sldId id="482" r:id="rId16"/>
    <p:sldId id="486" r:id="rId17"/>
    <p:sldId id="491" r:id="rId18"/>
    <p:sldId id="338" r:id="rId1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4" autoAdjust="0"/>
    <p:restoredTop sz="86355" autoAdjust="0"/>
  </p:normalViewPr>
  <p:slideViewPr>
    <p:cSldViewPr snapToGrid="0">
      <p:cViewPr varScale="1">
        <p:scale>
          <a:sx n="79" d="100"/>
          <a:sy n="79" d="100"/>
        </p:scale>
        <p:origin x="13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7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B23C4-7A41-4EBD-8B09-0FDCB93E881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ADC0A-DC94-40FB-8A7E-8C56134E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F86D-2E82-4D3C-BF8B-3F00B681374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46FDC-485A-4117-8942-4396D67C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6FDC-485A-4117-8942-4396D67C0C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2BA9-8B9D-46E1-8246-C20C2B9B4E77}" type="datetime4">
              <a:rPr lang="en-US" smtClean="0"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BA4-53AF-49CE-A914-96224EBAEC8C}" type="datetime4">
              <a:rPr lang="en-US" smtClean="0"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3674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BA4-53AF-49CE-A914-96224EBAEC8C}" type="datetime4">
              <a:rPr lang="en-US" smtClean="0"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545019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BA4-53AF-49CE-A914-96224EBAEC8C}" type="datetime4">
              <a:rPr lang="en-US" smtClean="0"/>
              <a:t>October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26562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BA4-53AF-49CE-A914-96224EBAEC8C}" type="datetime4">
              <a:rPr lang="en-US" smtClean="0"/>
              <a:t>October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962432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BA4-53AF-49CE-A914-96224EBAEC8C}" type="datetime4">
              <a:rPr lang="en-US" smtClean="0"/>
              <a:t>October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017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6796-03EC-406A-B160-B84824597138}" type="datetime4">
              <a:rPr lang="en-US" smtClean="0"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9840-4ED9-4476-AC84-D74A0322761B}" type="datetime4">
              <a:rPr lang="en-US" smtClean="0"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4665-FE15-409C-91BE-E302747F100D}" type="datetime4">
              <a:rPr lang="en-US" smtClean="0"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879-075F-42F6-9D1C-9819453D2D24}" type="datetime4">
              <a:rPr lang="en-US" smtClean="0"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7E0E-686D-4125-8D02-A510C5B92640}" type="datetime4">
              <a:rPr lang="en-US" smtClean="0"/>
              <a:t>October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83E4-EE25-4378-AA5D-A20CA0EFD8FA}" type="datetime4">
              <a:rPr lang="en-US" smtClean="0"/>
              <a:t>October 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BBC-8057-4236-BB73-49B2BC86277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9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547E-564F-45DE-9C83-07D40AB2A128}" type="datetime4">
              <a:rPr lang="en-US" smtClean="0"/>
              <a:t>October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D5C-3A31-4B8B-9B6E-A88FF3377B10}" type="datetime4">
              <a:rPr lang="en-US" smtClean="0"/>
              <a:t>October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5BA4-53AF-49CE-A914-96224EBAEC8C}" type="datetime4">
              <a:rPr lang="en-US" smtClean="0"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85C9E4-EC34-40E4-B8EC-C1457462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55520" y="938784"/>
            <a:ext cx="8631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latin typeface="Algerian" panose="04020705040A02060702" pitchFamily="82" charset="0"/>
              </a:rPr>
              <a:t>Btech</a:t>
            </a:r>
            <a:r>
              <a:rPr lang="en-US" sz="6000" dirty="0" smtClean="0">
                <a:latin typeface="Algerian" panose="04020705040A02060702" pitchFamily="82" charset="0"/>
              </a:rPr>
              <a:t>(</a:t>
            </a:r>
            <a:r>
              <a:rPr lang="en-US" sz="6000" dirty="0" err="1" smtClean="0">
                <a:latin typeface="Algerian" panose="04020705040A02060702" pitchFamily="82" charset="0"/>
              </a:rPr>
              <a:t>csbs</a:t>
            </a:r>
            <a:r>
              <a:rPr lang="en-US" sz="6000" dirty="0" smtClean="0">
                <a:latin typeface="Algerian" panose="04020705040A02060702" pitchFamily="82" charset="0"/>
              </a:rPr>
              <a:t>) </a:t>
            </a:r>
          </a:p>
          <a:p>
            <a:pPr algn="ctr"/>
            <a:r>
              <a:rPr lang="en-US" sz="6000" dirty="0" smtClean="0">
                <a:latin typeface="Algerian" panose="04020705040A02060702" pitchFamily="82" charset="0"/>
              </a:rPr>
              <a:t>UNIT-III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8668" y="3255264"/>
            <a:ext cx="8481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CHI-SQUARE,   t,  AND  F DISTRIBUTIONS</a:t>
            </a:r>
            <a:endParaRPr lang="en-US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415" t="28463" r="27523" b="13091"/>
          <a:stretch/>
        </p:blipFill>
        <p:spPr>
          <a:xfrm>
            <a:off x="2965621" y="0"/>
            <a:ext cx="6252519" cy="7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80456" y="172906"/>
            <a:ext cx="107115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graph of Student’s t distribution with 9 degrees of freedom is shown in Fig. 4-19. Find the value of </a:t>
            </a:r>
            <a:r>
              <a:rPr lang="en-US" sz="28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 for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which</a:t>
            </a:r>
          </a:p>
          <a:p>
            <a:pPr algn="just">
              <a:tabLst>
                <a:tab pos="973138" algn="l"/>
              </a:tabLst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(a) the shaded area on the right  0.05,</a:t>
            </a:r>
          </a:p>
          <a:p>
            <a:pPr algn="just">
              <a:tabLst>
                <a:tab pos="973138" algn="l"/>
              </a:tabLst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(b) the total shaded area  0.05,</a:t>
            </a:r>
          </a:p>
          <a:p>
            <a:pPr algn="just">
              <a:tabLst>
                <a:tab pos="973138" algn="l"/>
              </a:tabLst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(c) the total unshaded area  0.99,</a:t>
            </a:r>
          </a:p>
          <a:p>
            <a:pPr algn="just">
              <a:tabLst>
                <a:tab pos="973138" algn="l"/>
              </a:tabLst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(d) the shaded area on the left  0.01,</a:t>
            </a:r>
          </a:p>
          <a:p>
            <a:pPr algn="just">
              <a:tabLst>
                <a:tab pos="973138" algn="l"/>
              </a:tabLst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(e) the area to the left of t1 is 0.90.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089" t="64309" r="32492" b="20559"/>
          <a:stretch/>
        </p:blipFill>
        <p:spPr>
          <a:xfrm>
            <a:off x="2436811" y="3474031"/>
            <a:ext cx="7724274" cy="33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3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54758" y="1018219"/>
            <a:ext cx="94889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Find the values of t for which the area of the right-hand tail of the t distribution is 0.05 if the number 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of degrees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of freedom v is equal to </a:t>
            </a:r>
            <a:endParaRPr lang="en-US" sz="32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16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endParaRPr lang="en-US" sz="32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27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,</a:t>
            </a:r>
          </a:p>
          <a:p>
            <a:pPr marL="514350" indent="-514350" algn="just">
              <a:buAutoNum type="alphaLcParenBoth"/>
            </a:pP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200.</a:t>
            </a:r>
          </a:p>
        </p:txBody>
      </p:sp>
    </p:spTree>
    <p:extLst>
      <p:ext uri="{BB962C8B-B14F-4D97-AF65-F5344CB8AC3E}">
        <p14:creationId xmlns:p14="http://schemas.microsoft.com/office/powerpoint/2010/main" val="322782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8012" y="0"/>
            <a:ext cx="1202398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 smtClean="0">
                <a:solidFill>
                  <a:schemeClr val="bg2"/>
                </a:solidFill>
                <a:latin typeface="Book Antiqua" panose="02040602050305030304" pitchFamily="18" charset="0"/>
              </a:rPr>
              <a:t>F  Distribution</a:t>
            </a:r>
            <a:endParaRPr lang="en-US" sz="3200" b="1" spc="600" dirty="0">
              <a:solidFill>
                <a:schemeClr val="bg2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184" y="1884572"/>
            <a:ext cx="114176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F-distribution is a skewed distribution of probabilities similar to a chi-squared distribution. </a:t>
            </a:r>
            <a:endParaRPr lang="en-US" sz="32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But </a:t>
            </a:r>
            <a: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</a:rPr>
              <a:t>where the chi-squared distribution deals with the degree of freedom with one set of variables, the F-distribution deals with multiple levels of events having different degrees of freedom.</a:t>
            </a:r>
          </a:p>
        </p:txBody>
      </p:sp>
    </p:spTree>
    <p:extLst>
      <p:ext uri="{BB962C8B-B14F-4D97-AF65-F5344CB8AC3E}">
        <p14:creationId xmlns:p14="http://schemas.microsoft.com/office/powerpoint/2010/main" val="233045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63894" y="233917"/>
            <a:ext cx="109281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A random variable is said to have the F distribution (named after R. A. Fisher) with v1 and v2 degrees of </a:t>
            </a:r>
            <a:r>
              <a:rPr lang="en-US" sz="28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freedom if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its density function is given 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717" t="46031" r="19736" b="34037"/>
          <a:stretch/>
        </p:blipFill>
        <p:spPr>
          <a:xfrm>
            <a:off x="1902940" y="1977080"/>
            <a:ext cx="8872152" cy="31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531979"/>
            <a:ext cx="9662984" cy="55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6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041" t="27022" r="27401" b="11581"/>
          <a:stretch/>
        </p:blipFill>
        <p:spPr>
          <a:xfrm>
            <a:off x="3200401" y="199545"/>
            <a:ext cx="5701552" cy="66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N  I  D  H  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7032" y="1113679"/>
            <a:ext cx="1080435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Using the table for the F distribution in Appendix F, find </a:t>
            </a:r>
            <a:endParaRPr lang="en-US" sz="32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F</a:t>
            </a:r>
            <a:r>
              <a:rPr lang="en-US" sz="3200" b="1" baseline="-250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0.95,10,15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endParaRPr lang="en-US" sz="32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F</a:t>
            </a:r>
            <a:r>
              <a:rPr lang="en-US" sz="3200" b="1" baseline="-25000" dirty="0">
                <a:solidFill>
                  <a:srgbClr val="002060"/>
                </a:solidFill>
                <a:latin typeface="Book Antiqua" panose="02040602050305030304" pitchFamily="18" charset="0"/>
              </a:rPr>
              <a:t>0.99,15,9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,</a:t>
            </a:r>
          </a:p>
          <a:p>
            <a:pPr marL="514350" indent="-514350" algn="just">
              <a:buAutoNum type="alphaLcParenBoth"/>
            </a:pP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F</a:t>
            </a:r>
            <a:r>
              <a:rPr lang="en-US" sz="3200" b="1" baseline="-250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0.05,8,30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endParaRPr lang="en-US" sz="32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F</a:t>
            </a:r>
            <a:r>
              <a:rPr lang="en-US" sz="3200" b="1" baseline="-25000" dirty="0">
                <a:solidFill>
                  <a:srgbClr val="002060"/>
                </a:solidFill>
                <a:latin typeface="Book Antiqua" panose="02040602050305030304" pitchFamily="18" charset="0"/>
              </a:rPr>
              <a:t>0.01,15,9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15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79443" y="6501237"/>
            <a:ext cx="1512557" cy="336347"/>
          </a:xfrm>
        </p:spPr>
        <p:txBody>
          <a:bodyPr/>
          <a:lstStyle/>
          <a:p>
            <a:fld id="{2B76866A-C715-4CBB-9636-5102F0C3DAA4}" type="datetime4">
              <a:rPr lang="en-US" sz="1200" smtClean="0"/>
              <a:t>October 7, 2019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9862" y="6486847"/>
            <a:ext cx="7619999" cy="365125"/>
          </a:xfrm>
        </p:spPr>
        <p:txBody>
          <a:bodyPr/>
          <a:lstStyle/>
          <a:p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</a:rPr>
              <a:t>N  I  D  H  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7826" name="Picture 2" descr="Image result for thank you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4" y="762000"/>
            <a:ext cx="7295161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8012" y="0"/>
            <a:ext cx="1202398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 smtClean="0">
                <a:solidFill>
                  <a:schemeClr val="bg2"/>
                </a:solidFill>
                <a:latin typeface="Book Antiqua" panose="02040602050305030304" pitchFamily="18" charset="0"/>
              </a:rPr>
              <a:t>Chi Square Distribution</a:t>
            </a:r>
            <a:endParaRPr lang="en-US" sz="3200" b="1" spc="600" dirty="0">
              <a:solidFill>
                <a:schemeClr val="bg2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287" y="1285905"/>
            <a:ext cx="109426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The Chi Square distribution is the distribution of the sum of squared </a:t>
            </a:r>
            <a:r>
              <a:rPr lang="en-US" sz="2400" b="1" i="1" dirty="0">
                <a:solidFill>
                  <a:srgbClr val="C00000"/>
                </a:solidFill>
                <a:latin typeface="Book Antiqua" panose="02040602050305030304" pitchFamily="18" charset="0"/>
              </a:rPr>
              <a:t>standard normal deviates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. </a:t>
            </a:r>
            <a:endParaRPr lang="en-US" sz="24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i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Let </a:t>
            </a:r>
            <a:r>
              <a:rPr lang="en-US" sz="24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X1, X2, . . . , Xv be v independent normally distributed random variables with mean zero and variance 1. </a:t>
            </a:r>
            <a:r>
              <a:rPr lang="en-US" sz="2400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Consider the </a:t>
            </a:r>
            <a:r>
              <a:rPr lang="en-US" sz="24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random variable</a:t>
            </a:r>
          </a:p>
          <a:p>
            <a:endParaRPr lang="en-US" sz="24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The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 </a:t>
            </a:r>
            <a:r>
              <a:rPr lang="en-US" sz="24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degrees of freedom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 of the distribution is equal to the number of standard normal deviates being summed. </a:t>
            </a:r>
            <a:endParaRPr lang="en-US" sz="24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Therefore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, Chi Square with one degree of freedom, written as χ</a:t>
            </a:r>
            <a:r>
              <a:rPr lang="en-US" sz="2400" b="1" baseline="30000" dirty="0">
                <a:solidFill>
                  <a:srgbClr val="C00000"/>
                </a:solidFill>
                <a:latin typeface="Book Antiqua" panose="0204060205030503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(1), is simply the distribution of a single normal deviate squared. </a:t>
            </a:r>
            <a:endParaRPr lang="en-US" sz="24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335746" y="3364393"/>
          <a:ext cx="6126930" cy="692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3" imgW="2133360" imgH="241200" progId="Equation.DSMT4">
                  <p:embed/>
                </p:oleObj>
              </mc:Choice>
              <mc:Fallback>
                <p:oleObj name="Equation" r:id="rId3" imgW="2133360" imgH="241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5746" y="3364393"/>
                        <a:ext cx="6126930" cy="692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3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6690" y="223150"/>
            <a:ext cx="10698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distribution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has corresponding density function given 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2726" t="48191" r="27129" b="37664"/>
          <a:stretch/>
        </p:blipFill>
        <p:spPr>
          <a:xfrm>
            <a:off x="351975" y="1697801"/>
            <a:ext cx="11840025" cy="34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857" t="25422" r="29043" b="21537"/>
          <a:stretch/>
        </p:blipFill>
        <p:spPr>
          <a:xfrm>
            <a:off x="3025816" y="590271"/>
            <a:ext cx="6746789" cy="62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075" t="28125" r="27607" b="11213"/>
          <a:stretch/>
        </p:blipFill>
        <p:spPr>
          <a:xfrm>
            <a:off x="3146613" y="40980"/>
            <a:ext cx="7062598" cy="68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2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1780" y="106878"/>
            <a:ext cx="102761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graph of the chi-square distribution with 5 degrees of freedom is shown in Fig. Find the values for which</a:t>
            </a:r>
          </a:p>
          <a:p>
            <a:pPr algn="just"/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(a) the shaded area on the right  0.05,</a:t>
            </a:r>
          </a:p>
          <a:p>
            <a:pPr algn="just"/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(b) the total shaded area  0.05,</a:t>
            </a:r>
          </a:p>
          <a:p>
            <a:pPr algn="just"/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(c) the shaded area on the left  0.10,</a:t>
            </a:r>
          </a:p>
          <a:p>
            <a:pPr algn="just"/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(d) the shaded area on the right  0.01.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119" t="36595" r="31455" b="43115"/>
          <a:stretch/>
        </p:blipFill>
        <p:spPr>
          <a:xfrm>
            <a:off x="1446212" y="2759636"/>
            <a:ext cx="8332788" cy="38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9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417935"/>
            <a:ext cx="10668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Find the values of for which the area of the right-hand tail of the distribution is 0.05, if the </a:t>
            </a:r>
            <a:r>
              <a:rPr lang="en-US" sz="28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number of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degrees of freedom v is equal to </a:t>
            </a:r>
            <a:endParaRPr lang="en-US" sz="28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28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15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endParaRPr lang="en-US" sz="28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28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21, </a:t>
            </a:r>
            <a:endParaRPr lang="en-US" sz="28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14350" indent="-514350" algn="just">
              <a:buAutoNum type="alphaLcParenBoth"/>
            </a:pPr>
            <a:r>
              <a:rPr lang="en-US" sz="28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50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43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6155" y="911315"/>
            <a:ext cx="105261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A T distribution is a type of probability distribution that is similar to the normal distribution with its bell shape, but has heavier tails (i.e., greater chance for extreme values)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If </a:t>
            </a:r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a random variable has the density function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it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is said to have Student’s t distribution, briefly the t distribution, with v degrees of freedom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012" y="0"/>
            <a:ext cx="1202398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 smtClean="0">
                <a:solidFill>
                  <a:schemeClr val="bg2"/>
                </a:solidFill>
                <a:latin typeface="Book Antiqua" panose="02040602050305030304" pitchFamily="18" charset="0"/>
              </a:rPr>
              <a:t>Student’s t Distribution</a:t>
            </a:r>
            <a:endParaRPr lang="en-US" sz="3200" b="1" spc="600" dirty="0">
              <a:solidFill>
                <a:schemeClr val="bg2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581" t="58717" r="23800" b="24178"/>
          <a:stretch/>
        </p:blipFill>
        <p:spPr>
          <a:xfrm>
            <a:off x="3016781" y="3069724"/>
            <a:ext cx="7192430" cy="22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2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299-D946-4948-A741-14381A4661A9}" type="datetime4">
              <a:rPr lang="en-US" smtClean="0"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  I  D  H  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847" y="115100"/>
            <a:ext cx="111151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If v is large (v &gt;30), the graph of f (t) closely approximates the standard normal curve.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667" t="17652" r="20686" b="51267"/>
          <a:stretch/>
        </p:blipFill>
        <p:spPr>
          <a:xfrm>
            <a:off x="1677805" y="1309815"/>
            <a:ext cx="9830089" cy="48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923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2926</TotalTime>
  <Words>492</Words>
  <Application>Microsoft Office PowerPoint</Application>
  <PresentationFormat>Widescreen</PresentationFormat>
  <Paragraphs>100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Book Antiqua</vt:lpstr>
      <vt:lpstr>Calibri</vt:lpstr>
      <vt:lpstr>Century Gothic</vt:lpstr>
      <vt:lpstr>Wingdings</vt:lpstr>
      <vt:lpstr>Wingdings 3</vt:lpstr>
      <vt:lpstr>Wisp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Jyoti Verma (Dr.)</cp:lastModifiedBy>
  <cp:revision>150</cp:revision>
  <cp:lastPrinted>2019-07-02T04:09:46Z</cp:lastPrinted>
  <dcterms:created xsi:type="dcterms:W3CDTF">2019-06-12T15:16:50Z</dcterms:created>
  <dcterms:modified xsi:type="dcterms:W3CDTF">2019-10-07T04:49:15Z</dcterms:modified>
</cp:coreProperties>
</file>