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6"/>
  </p:notesMasterIdLst>
  <p:sldIdLst>
    <p:sldId id="256" r:id="rId2"/>
    <p:sldId id="257" r:id="rId3"/>
    <p:sldId id="272" r:id="rId4"/>
    <p:sldId id="259" r:id="rId5"/>
    <p:sldId id="260" r:id="rId6"/>
    <p:sldId id="305" r:id="rId7"/>
    <p:sldId id="261" r:id="rId8"/>
    <p:sldId id="306" r:id="rId9"/>
    <p:sldId id="262" r:id="rId10"/>
    <p:sldId id="263" r:id="rId11"/>
    <p:sldId id="285" r:id="rId12"/>
    <p:sldId id="286" r:id="rId13"/>
    <p:sldId id="268" r:id="rId14"/>
    <p:sldId id="270" r:id="rId15"/>
    <p:sldId id="287" r:id="rId16"/>
    <p:sldId id="278" r:id="rId17"/>
    <p:sldId id="279" r:id="rId18"/>
    <p:sldId id="295" r:id="rId19"/>
    <p:sldId id="269" r:id="rId20"/>
    <p:sldId id="288" r:id="rId21"/>
    <p:sldId id="292" r:id="rId22"/>
    <p:sldId id="289" r:id="rId23"/>
    <p:sldId id="290" r:id="rId24"/>
    <p:sldId id="291" r:id="rId25"/>
    <p:sldId id="294" r:id="rId26"/>
    <p:sldId id="296" r:id="rId27"/>
    <p:sldId id="297" r:id="rId28"/>
    <p:sldId id="307" r:id="rId29"/>
    <p:sldId id="308" r:id="rId30"/>
    <p:sldId id="298" r:id="rId31"/>
    <p:sldId id="302" r:id="rId32"/>
    <p:sldId id="303" r:id="rId33"/>
    <p:sldId id="304" r:id="rId34"/>
    <p:sldId id="3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A2B8D-F152-4BDC-9B7E-F191ADC70B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9B2-3BCE-4979-91DA-4EFB3152821A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A7D622DB-CE18-4839-BDE3-533FC85F3526}" type="parTrans" cxnId="{B4DDAA81-0CDB-4FBC-93EB-3BF98A487CE0}">
      <dgm:prSet/>
      <dgm:spPr/>
      <dgm:t>
        <a:bodyPr/>
        <a:lstStyle/>
        <a:p>
          <a:endParaRPr lang="en-US"/>
        </a:p>
      </dgm:t>
    </dgm:pt>
    <dgm:pt modelId="{0EE7D7FA-15F5-4B5D-9E3E-0D954E074845}" type="sibTrans" cxnId="{B4DDAA81-0CDB-4FBC-93EB-3BF98A487CE0}">
      <dgm:prSet/>
      <dgm:spPr/>
      <dgm:t>
        <a:bodyPr/>
        <a:lstStyle/>
        <a:p>
          <a:endParaRPr lang="en-US"/>
        </a:p>
      </dgm:t>
    </dgm:pt>
    <dgm:pt modelId="{8EC932E7-A8E7-4BBA-A81D-CCAD842AF405}">
      <dgm:prSet phldrT="[Text]"/>
      <dgm:spPr/>
      <dgm:t>
        <a:bodyPr/>
        <a:lstStyle/>
        <a:p>
          <a:r>
            <a:rPr lang="en-US" dirty="0"/>
            <a:t>Descriptive Statistics</a:t>
          </a:r>
        </a:p>
      </dgm:t>
    </dgm:pt>
    <dgm:pt modelId="{D35E1A1C-E009-4DCD-B12A-7B778014E387}" type="parTrans" cxnId="{2EE9BA27-2BB3-4244-AA37-F096FD651889}">
      <dgm:prSet/>
      <dgm:spPr/>
      <dgm:t>
        <a:bodyPr/>
        <a:lstStyle/>
        <a:p>
          <a:endParaRPr lang="en-US"/>
        </a:p>
      </dgm:t>
    </dgm:pt>
    <dgm:pt modelId="{710B4C89-F1DF-43EA-8149-859473CC9AFD}" type="sibTrans" cxnId="{2EE9BA27-2BB3-4244-AA37-F096FD651889}">
      <dgm:prSet/>
      <dgm:spPr/>
      <dgm:t>
        <a:bodyPr/>
        <a:lstStyle/>
        <a:p>
          <a:endParaRPr lang="en-US"/>
        </a:p>
      </dgm:t>
    </dgm:pt>
    <dgm:pt modelId="{10AA5473-1316-47F8-84C2-0380B798D6A0}">
      <dgm:prSet phldrT="[Text]"/>
      <dgm:spPr/>
      <dgm:t>
        <a:bodyPr/>
        <a:lstStyle/>
        <a:p>
          <a:r>
            <a:rPr lang="en-US" dirty="0"/>
            <a:t>Inferential Statistics</a:t>
          </a:r>
        </a:p>
      </dgm:t>
    </dgm:pt>
    <dgm:pt modelId="{B6985BEE-9F45-4A7E-868B-F5EE7CF500F2}" type="sibTrans" cxnId="{96679C70-ACB1-4F3A-A73F-E9CAEAA98374}">
      <dgm:prSet/>
      <dgm:spPr/>
      <dgm:t>
        <a:bodyPr/>
        <a:lstStyle/>
        <a:p>
          <a:endParaRPr lang="en-US"/>
        </a:p>
      </dgm:t>
    </dgm:pt>
    <dgm:pt modelId="{F9436C13-BA78-4D6D-BA36-67B50F439F87}" type="parTrans" cxnId="{96679C70-ACB1-4F3A-A73F-E9CAEAA98374}">
      <dgm:prSet/>
      <dgm:spPr/>
      <dgm:t>
        <a:bodyPr/>
        <a:lstStyle/>
        <a:p>
          <a:endParaRPr lang="en-US"/>
        </a:p>
      </dgm:t>
    </dgm:pt>
    <dgm:pt modelId="{364AD36D-5F0B-4828-A797-AD24D04CBA0D}" type="pres">
      <dgm:prSet presAssocID="{849A2B8D-F152-4BDC-9B7E-F191ADC70B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526338-E943-4C36-9124-AFEB05B4AD44}" type="pres">
      <dgm:prSet presAssocID="{AAB439B2-3BCE-4979-91DA-4EFB3152821A}" presName="hierRoot1" presStyleCnt="0"/>
      <dgm:spPr/>
    </dgm:pt>
    <dgm:pt modelId="{C72D726B-27C3-43A6-9364-BF538B418CE7}" type="pres">
      <dgm:prSet presAssocID="{AAB439B2-3BCE-4979-91DA-4EFB3152821A}" presName="composite" presStyleCnt="0"/>
      <dgm:spPr/>
    </dgm:pt>
    <dgm:pt modelId="{77868AB6-2E16-49A6-BDBC-2F9579E4B0B2}" type="pres">
      <dgm:prSet presAssocID="{AAB439B2-3BCE-4979-91DA-4EFB3152821A}" presName="background" presStyleLbl="node0" presStyleIdx="0" presStyleCnt="1"/>
      <dgm:spPr/>
    </dgm:pt>
    <dgm:pt modelId="{6094279A-CE5B-4585-87AA-B6AA24CA2C06}" type="pres">
      <dgm:prSet presAssocID="{AAB439B2-3BCE-4979-91DA-4EFB3152821A}" presName="text" presStyleLbl="fgAcc0" presStyleIdx="0" presStyleCnt="1" custLinFactNeighborY="1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10794-9AFC-40BD-9541-B348DEB3540D}" type="pres">
      <dgm:prSet presAssocID="{AAB439B2-3BCE-4979-91DA-4EFB3152821A}" presName="hierChild2" presStyleCnt="0"/>
      <dgm:spPr/>
    </dgm:pt>
    <dgm:pt modelId="{9A39459F-C8E1-4740-9361-EFCB1913F631}" type="pres">
      <dgm:prSet presAssocID="{D35E1A1C-E009-4DCD-B12A-7B778014E38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93D680-2DDD-4ECE-AA03-2DEF459688B5}" type="pres">
      <dgm:prSet presAssocID="{8EC932E7-A8E7-4BBA-A81D-CCAD842AF405}" presName="hierRoot2" presStyleCnt="0"/>
      <dgm:spPr/>
    </dgm:pt>
    <dgm:pt modelId="{0319D0C2-B349-42AF-A5D8-685B66C43696}" type="pres">
      <dgm:prSet presAssocID="{8EC932E7-A8E7-4BBA-A81D-CCAD842AF405}" presName="composite2" presStyleCnt="0"/>
      <dgm:spPr/>
    </dgm:pt>
    <dgm:pt modelId="{012D2CDC-8151-4AFD-B3EA-2AE9C1DA7730}" type="pres">
      <dgm:prSet presAssocID="{8EC932E7-A8E7-4BBA-A81D-CCAD842AF405}" presName="background2" presStyleLbl="node2" presStyleIdx="0" presStyleCnt="2"/>
      <dgm:spPr/>
    </dgm:pt>
    <dgm:pt modelId="{B0980836-8664-4096-A820-4AD9F028C88B}" type="pres">
      <dgm:prSet presAssocID="{8EC932E7-A8E7-4BBA-A81D-CCAD842AF40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BED5D-96DB-4F4C-B347-D68F79EAAA6A}" type="pres">
      <dgm:prSet presAssocID="{8EC932E7-A8E7-4BBA-A81D-CCAD842AF405}" presName="hierChild3" presStyleCnt="0"/>
      <dgm:spPr/>
    </dgm:pt>
    <dgm:pt modelId="{359FB210-807C-4F3C-9BD0-9F9907DD7FA6}" type="pres">
      <dgm:prSet presAssocID="{F9436C13-BA78-4D6D-BA36-67B50F439F8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047A42B-4C31-421A-8ECD-F1D580170DBF}" type="pres">
      <dgm:prSet presAssocID="{10AA5473-1316-47F8-84C2-0380B798D6A0}" presName="hierRoot2" presStyleCnt="0"/>
      <dgm:spPr/>
    </dgm:pt>
    <dgm:pt modelId="{E7948960-9CE8-43C6-AEFC-E68886B29C64}" type="pres">
      <dgm:prSet presAssocID="{10AA5473-1316-47F8-84C2-0380B798D6A0}" presName="composite2" presStyleCnt="0"/>
      <dgm:spPr/>
    </dgm:pt>
    <dgm:pt modelId="{30CF3B82-CE5A-4B62-87B5-3F228029615D}" type="pres">
      <dgm:prSet presAssocID="{10AA5473-1316-47F8-84C2-0380B798D6A0}" presName="background2" presStyleLbl="node2" presStyleIdx="1" presStyleCnt="2"/>
      <dgm:spPr/>
    </dgm:pt>
    <dgm:pt modelId="{0613EAB3-64D0-41FB-94C9-FCCF61E3AC36}" type="pres">
      <dgm:prSet presAssocID="{10AA5473-1316-47F8-84C2-0380B798D6A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375620-5020-473B-991C-4805A476030A}" type="pres">
      <dgm:prSet presAssocID="{10AA5473-1316-47F8-84C2-0380B798D6A0}" presName="hierChild3" presStyleCnt="0"/>
      <dgm:spPr/>
    </dgm:pt>
  </dgm:ptLst>
  <dgm:cxnLst>
    <dgm:cxn modelId="{96679C70-ACB1-4F3A-A73F-E9CAEAA98374}" srcId="{AAB439B2-3BCE-4979-91DA-4EFB3152821A}" destId="{10AA5473-1316-47F8-84C2-0380B798D6A0}" srcOrd="1" destOrd="0" parTransId="{F9436C13-BA78-4D6D-BA36-67B50F439F87}" sibTransId="{B6985BEE-9F45-4A7E-868B-F5EE7CF500F2}"/>
    <dgm:cxn modelId="{3C0B428F-500E-40CA-AFF7-472D118FF027}" type="presOf" srcId="{F9436C13-BA78-4D6D-BA36-67B50F439F87}" destId="{359FB210-807C-4F3C-9BD0-9F9907DD7FA6}" srcOrd="0" destOrd="0" presId="urn:microsoft.com/office/officeart/2005/8/layout/hierarchy1"/>
    <dgm:cxn modelId="{1C975C70-2E6B-4456-BD4B-9D4E44B59136}" type="presOf" srcId="{AAB439B2-3BCE-4979-91DA-4EFB3152821A}" destId="{6094279A-CE5B-4585-87AA-B6AA24CA2C06}" srcOrd="0" destOrd="0" presId="urn:microsoft.com/office/officeart/2005/8/layout/hierarchy1"/>
    <dgm:cxn modelId="{B4DDAA81-0CDB-4FBC-93EB-3BF98A487CE0}" srcId="{849A2B8D-F152-4BDC-9B7E-F191ADC70BFD}" destId="{AAB439B2-3BCE-4979-91DA-4EFB3152821A}" srcOrd="0" destOrd="0" parTransId="{A7D622DB-CE18-4839-BDE3-533FC85F3526}" sibTransId="{0EE7D7FA-15F5-4B5D-9E3E-0D954E074845}"/>
    <dgm:cxn modelId="{CA9F127C-DEE3-4D94-83B5-091506A4F712}" type="presOf" srcId="{849A2B8D-F152-4BDC-9B7E-F191ADC70BFD}" destId="{364AD36D-5F0B-4828-A797-AD24D04CBA0D}" srcOrd="0" destOrd="0" presId="urn:microsoft.com/office/officeart/2005/8/layout/hierarchy1"/>
    <dgm:cxn modelId="{2EE9BA27-2BB3-4244-AA37-F096FD651889}" srcId="{AAB439B2-3BCE-4979-91DA-4EFB3152821A}" destId="{8EC932E7-A8E7-4BBA-A81D-CCAD842AF405}" srcOrd="0" destOrd="0" parTransId="{D35E1A1C-E009-4DCD-B12A-7B778014E387}" sibTransId="{710B4C89-F1DF-43EA-8149-859473CC9AFD}"/>
    <dgm:cxn modelId="{0A72C604-373C-452A-B914-16291C9E8DC3}" type="presOf" srcId="{10AA5473-1316-47F8-84C2-0380B798D6A0}" destId="{0613EAB3-64D0-41FB-94C9-FCCF61E3AC36}" srcOrd="0" destOrd="0" presId="urn:microsoft.com/office/officeart/2005/8/layout/hierarchy1"/>
    <dgm:cxn modelId="{9CDC02C3-6417-43FC-B7D3-E98074CC0272}" type="presOf" srcId="{8EC932E7-A8E7-4BBA-A81D-CCAD842AF405}" destId="{B0980836-8664-4096-A820-4AD9F028C88B}" srcOrd="0" destOrd="0" presId="urn:microsoft.com/office/officeart/2005/8/layout/hierarchy1"/>
    <dgm:cxn modelId="{1EADFD08-D773-4E5C-9031-ACE3F3987D36}" type="presOf" srcId="{D35E1A1C-E009-4DCD-B12A-7B778014E387}" destId="{9A39459F-C8E1-4740-9361-EFCB1913F631}" srcOrd="0" destOrd="0" presId="urn:microsoft.com/office/officeart/2005/8/layout/hierarchy1"/>
    <dgm:cxn modelId="{4471B716-5359-4676-A336-751D5833C44C}" type="presParOf" srcId="{364AD36D-5F0B-4828-A797-AD24D04CBA0D}" destId="{45526338-E943-4C36-9124-AFEB05B4AD44}" srcOrd="0" destOrd="0" presId="urn:microsoft.com/office/officeart/2005/8/layout/hierarchy1"/>
    <dgm:cxn modelId="{4E6C92DD-85EA-41E5-B5D3-27C50397CBCB}" type="presParOf" srcId="{45526338-E943-4C36-9124-AFEB05B4AD44}" destId="{C72D726B-27C3-43A6-9364-BF538B418CE7}" srcOrd="0" destOrd="0" presId="urn:microsoft.com/office/officeart/2005/8/layout/hierarchy1"/>
    <dgm:cxn modelId="{5F77F0DF-9B33-48A9-971B-786F5008F263}" type="presParOf" srcId="{C72D726B-27C3-43A6-9364-BF538B418CE7}" destId="{77868AB6-2E16-49A6-BDBC-2F9579E4B0B2}" srcOrd="0" destOrd="0" presId="urn:microsoft.com/office/officeart/2005/8/layout/hierarchy1"/>
    <dgm:cxn modelId="{7BBE207C-8D3A-4AF9-871D-F2ED2DFF9E21}" type="presParOf" srcId="{C72D726B-27C3-43A6-9364-BF538B418CE7}" destId="{6094279A-CE5B-4585-87AA-B6AA24CA2C06}" srcOrd="1" destOrd="0" presId="urn:microsoft.com/office/officeart/2005/8/layout/hierarchy1"/>
    <dgm:cxn modelId="{2580705C-8B93-4F5D-9364-FCD337073912}" type="presParOf" srcId="{45526338-E943-4C36-9124-AFEB05B4AD44}" destId="{47510794-9AFC-40BD-9541-B348DEB3540D}" srcOrd="1" destOrd="0" presId="urn:microsoft.com/office/officeart/2005/8/layout/hierarchy1"/>
    <dgm:cxn modelId="{95474A24-BE47-44B3-9567-E7E64AF96BDA}" type="presParOf" srcId="{47510794-9AFC-40BD-9541-B348DEB3540D}" destId="{9A39459F-C8E1-4740-9361-EFCB1913F631}" srcOrd="0" destOrd="0" presId="urn:microsoft.com/office/officeart/2005/8/layout/hierarchy1"/>
    <dgm:cxn modelId="{08FE5230-EF3A-4E4D-AFCE-9A7727E18F22}" type="presParOf" srcId="{47510794-9AFC-40BD-9541-B348DEB3540D}" destId="{E293D680-2DDD-4ECE-AA03-2DEF459688B5}" srcOrd="1" destOrd="0" presId="urn:microsoft.com/office/officeart/2005/8/layout/hierarchy1"/>
    <dgm:cxn modelId="{AF8B28BE-4D26-4693-80AA-B2234D63F642}" type="presParOf" srcId="{E293D680-2DDD-4ECE-AA03-2DEF459688B5}" destId="{0319D0C2-B349-42AF-A5D8-685B66C43696}" srcOrd="0" destOrd="0" presId="urn:microsoft.com/office/officeart/2005/8/layout/hierarchy1"/>
    <dgm:cxn modelId="{5CE4B4BE-0DE4-48DF-9E4F-7261D0954F2F}" type="presParOf" srcId="{0319D0C2-B349-42AF-A5D8-685B66C43696}" destId="{012D2CDC-8151-4AFD-B3EA-2AE9C1DA7730}" srcOrd="0" destOrd="0" presId="urn:microsoft.com/office/officeart/2005/8/layout/hierarchy1"/>
    <dgm:cxn modelId="{7944B61F-4C27-41B0-83F4-7104D4AD1632}" type="presParOf" srcId="{0319D0C2-B349-42AF-A5D8-685B66C43696}" destId="{B0980836-8664-4096-A820-4AD9F028C88B}" srcOrd="1" destOrd="0" presId="urn:microsoft.com/office/officeart/2005/8/layout/hierarchy1"/>
    <dgm:cxn modelId="{9FC3E4E3-BEA2-4FC9-9070-E563CF0466B3}" type="presParOf" srcId="{E293D680-2DDD-4ECE-AA03-2DEF459688B5}" destId="{D5CBED5D-96DB-4F4C-B347-D68F79EAAA6A}" srcOrd="1" destOrd="0" presId="urn:microsoft.com/office/officeart/2005/8/layout/hierarchy1"/>
    <dgm:cxn modelId="{6B2A9C92-8BA7-4FD1-A840-EFC0F83CFA56}" type="presParOf" srcId="{47510794-9AFC-40BD-9541-B348DEB3540D}" destId="{359FB210-807C-4F3C-9BD0-9F9907DD7FA6}" srcOrd="2" destOrd="0" presId="urn:microsoft.com/office/officeart/2005/8/layout/hierarchy1"/>
    <dgm:cxn modelId="{AF25C23B-C2BF-48C5-967F-5853A0871B79}" type="presParOf" srcId="{47510794-9AFC-40BD-9541-B348DEB3540D}" destId="{2047A42B-4C31-421A-8ECD-F1D580170DBF}" srcOrd="3" destOrd="0" presId="urn:microsoft.com/office/officeart/2005/8/layout/hierarchy1"/>
    <dgm:cxn modelId="{7464EE79-22EA-4591-8A95-FF76FD3B280A}" type="presParOf" srcId="{2047A42B-4C31-421A-8ECD-F1D580170DBF}" destId="{E7948960-9CE8-43C6-AEFC-E68886B29C64}" srcOrd="0" destOrd="0" presId="urn:microsoft.com/office/officeart/2005/8/layout/hierarchy1"/>
    <dgm:cxn modelId="{DEFA2F65-A3B9-4A82-9475-41787C28C7CC}" type="presParOf" srcId="{E7948960-9CE8-43C6-AEFC-E68886B29C64}" destId="{30CF3B82-CE5A-4B62-87B5-3F228029615D}" srcOrd="0" destOrd="0" presId="urn:microsoft.com/office/officeart/2005/8/layout/hierarchy1"/>
    <dgm:cxn modelId="{698BF826-C1CC-48CA-BB85-813A9A6A2577}" type="presParOf" srcId="{E7948960-9CE8-43C6-AEFC-E68886B29C64}" destId="{0613EAB3-64D0-41FB-94C9-FCCF61E3AC36}" srcOrd="1" destOrd="0" presId="urn:microsoft.com/office/officeart/2005/8/layout/hierarchy1"/>
    <dgm:cxn modelId="{463CA8D9-E1A3-4070-B390-AE28C929E110}" type="presParOf" srcId="{2047A42B-4C31-421A-8ECD-F1D580170DBF}" destId="{16375620-5020-473B-991C-4805A47603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FB210-807C-4F3C-9BD0-9F9907DD7FA6}">
      <dsp:nvSpPr>
        <dsp:cNvPr id="0" name=""/>
        <dsp:cNvSpPr/>
      </dsp:nvSpPr>
      <dsp:spPr>
        <a:xfrm>
          <a:off x="2912566" y="1571472"/>
          <a:ext cx="1489769" cy="68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527"/>
              </a:lnTo>
              <a:lnTo>
                <a:pt x="1489769" y="460527"/>
              </a:lnTo>
              <a:lnTo>
                <a:pt x="1489769" y="686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9459F-C8E1-4740-9361-EFCB1913F631}">
      <dsp:nvSpPr>
        <dsp:cNvPr id="0" name=""/>
        <dsp:cNvSpPr/>
      </dsp:nvSpPr>
      <dsp:spPr>
        <a:xfrm>
          <a:off x="1422796" y="1571472"/>
          <a:ext cx="1489769" cy="686363"/>
        </a:xfrm>
        <a:custGeom>
          <a:avLst/>
          <a:gdLst/>
          <a:ahLst/>
          <a:cxnLst/>
          <a:rect l="0" t="0" r="0" b="0"/>
          <a:pathLst>
            <a:path>
              <a:moveTo>
                <a:pt x="1489769" y="0"/>
              </a:moveTo>
              <a:lnTo>
                <a:pt x="1489769" y="460527"/>
              </a:lnTo>
              <a:lnTo>
                <a:pt x="0" y="460527"/>
              </a:lnTo>
              <a:lnTo>
                <a:pt x="0" y="686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68AB6-2E16-49A6-BDBC-2F9579E4B0B2}">
      <dsp:nvSpPr>
        <dsp:cNvPr id="0" name=""/>
        <dsp:cNvSpPr/>
      </dsp:nvSpPr>
      <dsp:spPr>
        <a:xfrm>
          <a:off x="1693664" y="23466"/>
          <a:ext cx="2437804" cy="154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4279A-CE5B-4585-87AA-B6AA24CA2C06}">
      <dsp:nvSpPr>
        <dsp:cNvPr id="0" name=""/>
        <dsp:cNvSpPr/>
      </dsp:nvSpPr>
      <dsp:spPr>
        <a:xfrm>
          <a:off x="1964531" y="280790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Statistics</a:t>
          </a:r>
        </a:p>
      </dsp:txBody>
      <dsp:txXfrm>
        <a:off x="2009871" y="326130"/>
        <a:ext cx="2347124" cy="1457325"/>
      </dsp:txXfrm>
    </dsp:sp>
    <dsp:sp modelId="{012D2CDC-8151-4AFD-B3EA-2AE9C1DA7730}">
      <dsp:nvSpPr>
        <dsp:cNvPr id="0" name=""/>
        <dsp:cNvSpPr/>
      </dsp:nvSpPr>
      <dsp:spPr>
        <a:xfrm>
          <a:off x="203894" y="2257835"/>
          <a:ext cx="2437804" cy="154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80836-8664-4096-A820-4AD9F028C88B}">
      <dsp:nvSpPr>
        <dsp:cNvPr id="0" name=""/>
        <dsp:cNvSpPr/>
      </dsp:nvSpPr>
      <dsp:spPr>
        <a:xfrm>
          <a:off x="474761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Descriptive Statistics</a:t>
          </a:r>
        </a:p>
      </dsp:txBody>
      <dsp:txXfrm>
        <a:off x="520101" y="2560499"/>
        <a:ext cx="2347124" cy="1457325"/>
      </dsp:txXfrm>
    </dsp:sp>
    <dsp:sp modelId="{30CF3B82-CE5A-4B62-87B5-3F228029615D}">
      <dsp:nvSpPr>
        <dsp:cNvPr id="0" name=""/>
        <dsp:cNvSpPr/>
      </dsp:nvSpPr>
      <dsp:spPr>
        <a:xfrm>
          <a:off x="3183433" y="2257835"/>
          <a:ext cx="2437804" cy="154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3EAB3-64D0-41FB-94C9-FCCF61E3AC36}">
      <dsp:nvSpPr>
        <dsp:cNvPr id="0" name=""/>
        <dsp:cNvSpPr/>
      </dsp:nvSpPr>
      <dsp:spPr>
        <a:xfrm>
          <a:off x="3454300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Inferential Statistics</a:t>
          </a:r>
        </a:p>
      </dsp:txBody>
      <dsp:txXfrm>
        <a:off x="3499640" y="2560499"/>
        <a:ext cx="2347124" cy="145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52D4-5BC5-485F-AA63-20D8C09AEB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5163-1557-4CAB-B49C-207719FD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95163-1557-4CAB-B49C-207719FD76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47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46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825F-79C1-4D7D-89F2-BB2BF5B9F6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268255-84CC-45B6-91A2-E3A41FA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dical_statistics" TargetMode="External"/><Relationship Id="rId3" Type="http://schemas.openxmlformats.org/officeDocument/2006/relationships/hyperlink" Target="https://en.wikipedia.org/wiki/Insurance" TargetMode="External"/><Relationship Id="rId7" Type="http://schemas.openxmlformats.org/officeDocument/2006/relationships/hyperlink" Target="https://en.wikipedia.org/wiki/Biology" TargetMode="External"/><Relationship Id="rId2" Type="http://schemas.openxmlformats.org/officeDocument/2006/relationships/hyperlink" Target="https://en.wikipedia.org/wiki/Actuarial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ostatistics" TargetMode="External"/><Relationship Id="rId11" Type="http://schemas.openxmlformats.org/officeDocument/2006/relationships/hyperlink" Target="https://en.wikipedia.org/wiki/Chemistry" TargetMode="External"/><Relationship Id="rId5" Type="http://schemas.openxmlformats.org/officeDocument/2006/relationships/hyperlink" Target="https://en.wikipedia.org/wiki/Astrostatistics" TargetMode="External"/><Relationship Id="rId10" Type="http://schemas.openxmlformats.org/officeDocument/2006/relationships/hyperlink" Target="https://en.wikipedia.org/wiki/Chemometrics" TargetMode="External"/><Relationship Id="rId4" Type="http://schemas.openxmlformats.org/officeDocument/2006/relationships/hyperlink" Target="https://en.wikipedia.org/wiki/Finance" TargetMode="External"/><Relationship Id="rId9" Type="http://schemas.openxmlformats.org/officeDocument/2006/relationships/hyperlink" Target="https://en.wikipedia.org/wiki/Business_analytic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pidemiology" TargetMode="External"/><Relationship Id="rId13" Type="http://schemas.openxmlformats.org/officeDocument/2006/relationships/hyperlink" Target="https://en.wikipedia.org/wiki/Hydrology" TargetMode="External"/><Relationship Id="rId3" Type="http://schemas.openxmlformats.org/officeDocument/2006/relationships/hyperlink" Target="https://en.wikipedia.org/wiki/Population" TargetMode="External"/><Relationship Id="rId7" Type="http://schemas.openxmlformats.org/officeDocument/2006/relationships/hyperlink" Target="https://en.wikipedia.org/wiki/Environmental_science" TargetMode="External"/><Relationship Id="rId12" Type="http://schemas.openxmlformats.org/officeDocument/2006/relationships/hyperlink" Target="https://en.wikipedia.org/wiki/Hydrogeology" TargetMode="External"/><Relationship Id="rId2" Type="http://schemas.openxmlformats.org/officeDocument/2006/relationships/hyperlink" Target="https://en.wikipedia.org/wiki/Demography" TargetMode="External"/><Relationship Id="rId16" Type="http://schemas.openxmlformats.org/officeDocument/2006/relationships/hyperlink" Target="https://en.wikipedia.org/wiki/Geochemistr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nvironmental_statistics" TargetMode="External"/><Relationship Id="rId11" Type="http://schemas.openxmlformats.org/officeDocument/2006/relationships/hyperlink" Target="https://en.wikipedia.org/wiki/Petroleum_geology" TargetMode="External"/><Relationship Id="rId5" Type="http://schemas.openxmlformats.org/officeDocument/2006/relationships/hyperlink" Target="https://en.wikipedia.org/wiki/Economics" TargetMode="External"/><Relationship Id="rId15" Type="http://schemas.openxmlformats.org/officeDocument/2006/relationships/hyperlink" Target="https://en.wikipedia.org/wiki/Oceanography" TargetMode="External"/><Relationship Id="rId10" Type="http://schemas.openxmlformats.org/officeDocument/2006/relationships/hyperlink" Target="https://en.wikipedia.org/wiki/Geography" TargetMode="External"/><Relationship Id="rId4" Type="http://schemas.openxmlformats.org/officeDocument/2006/relationships/hyperlink" Target="https://en.wikipedia.org/wiki/Econometrics" TargetMode="External"/><Relationship Id="rId9" Type="http://schemas.openxmlformats.org/officeDocument/2006/relationships/hyperlink" Target="https://en.wikipedia.org/wiki/Geostatistics" TargetMode="External"/><Relationship Id="rId14" Type="http://schemas.openxmlformats.org/officeDocument/2006/relationships/hyperlink" Target="https://en.wikipedia.org/wiki/Meteorolog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mpling_(statistics)" TargetMode="External"/><Relationship Id="rId3" Type="http://schemas.openxmlformats.org/officeDocument/2006/relationships/hyperlink" Target="https://en.wikipedia.org/wiki/Population_ecology" TargetMode="External"/><Relationship Id="rId7" Type="http://schemas.openxmlformats.org/officeDocument/2006/relationships/hyperlink" Target="https://en.wikipedia.org/wiki/Quality_control" TargetMode="External"/><Relationship Id="rId2" Type="http://schemas.openxmlformats.org/officeDocument/2006/relationships/hyperlink" Target="https://en.wikipedia.org/wiki/Operations_re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sychometric" TargetMode="External"/><Relationship Id="rId5" Type="http://schemas.openxmlformats.org/officeDocument/2006/relationships/hyperlink" Target="https://en.wikipedia.org/wiki/Environment_(biophysical)" TargetMode="External"/><Relationship Id="rId10" Type="http://schemas.openxmlformats.org/officeDocument/2006/relationships/hyperlink" Target="https://en.wikipedia.org/wiki/Quantitative_psychology" TargetMode="External"/><Relationship Id="rId4" Type="http://schemas.openxmlformats.org/officeDocument/2006/relationships/hyperlink" Target="https://en.wikipedia.org/wiki/Ecology" TargetMode="External"/><Relationship Id="rId9" Type="http://schemas.openxmlformats.org/officeDocument/2006/relationships/hyperlink" Target="https://en.wikipedia.org/wiki/Process_contro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bability" TargetMode="External"/><Relationship Id="rId13" Type="http://schemas.openxmlformats.org/officeDocument/2006/relationships/hyperlink" Target="https://en.wikipedia.org/wiki/Thermodynamic_system" TargetMode="External"/><Relationship Id="rId3" Type="http://schemas.openxmlformats.org/officeDocument/2006/relationships/hyperlink" Target="https://en.wikipedia.org/wiki/Statistical_finance" TargetMode="External"/><Relationship Id="rId7" Type="http://schemas.openxmlformats.org/officeDocument/2006/relationships/hyperlink" Target="https://en.wikipedia.org/wiki/Statistical_mechanics" TargetMode="External"/><Relationship Id="rId12" Type="http://schemas.openxmlformats.org/officeDocument/2006/relationships/hyperlink" Target="https://en.wikipedia.org/wiki/Statistical_thermodynamics" TargetMode="External"/><Relationship Id="rId17" Type="http://schemas.openxmlformats.org/officeDocument/2006/relationships/hyperlink" Target="https://en.wikipedia.org/wiki/Entropy" TargetMode="External"/><Relationship Id="rId2" Type="http://schemas.openxmlformats.org/officeDocument/2006/relationships/hyperlink" Target="https://en.wikipedia.org/wiki/Reliability_Engineering" TargetMode="External"/><Relationship Id="rId16" Type="http://schemas.openxmlformats.org/officeDocument/2006/relationships/hyperlink" Target="https://en.wikipedia.org/wiki/Thermodynamic_free_energ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Positivist" TargetMode="External"/><Relationship Id="rId11" Type="http://schemas.openxmlformats.org/officeDocument/2006/relationships/hyperlink" Target="https://en.wikipedia.org/wiki/Physics" TargetMode="External"/><Relationship Id="rId5" Type="http://schemas.openxmlformats.org/officeDocument/2006/relationships/hyperlink" Target="https://en.wikipedia.org/wiki/Normative_economics" TargetMode="External"/><Relationship Id="rId15" Type="http://schemas.openxmlformats.org/officeDocument/2006/relationships/hyperlink" Target="https://en.wikipedia.org/wiki/Heat" TargetMode="External"/><Relationship Id="rId10" Type="http://schemas.openxmlformats.org/officeDocument/2006/relationships/hyperlink" Target="https://en.wikipedia.org/wiki/Statistical_physics" TargetMode="External"/><Relationship Id="rId4" Type="http://schemas.openxmlformats.org/officeDocument/2006/relationships/hyperlink" Target="https://en.wikipedia.org/wiki/Econophysics" TargetMode="External"/><Relationship Id="rId9" Type="http://schemas.openxmlformats.org/officeDocument/2006/relationships/hyperlink" Target="https://en.wikipedia.org/wiki/Mechanics" TargetMode="External"/><Relationship Id="rId14" Type="http://schemas.openxmlformats.org/officeDocument/2006/relationships/hyperlink" Target="https://en.wikipedia.org/wiki/Work_(thermodynamics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-33736"/>
            <a:ext cx="1219199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 </a:t>
            </a:r>
            <a:r>
              <a:rPr lang="en-US" sz="6000" b="1" dirty="0" smtClean="0">
                <a:solidFill>
                  <a:schemeClr val="bg1"/>
                </a:solidFill>
              </a:rPr>
              <a:t>IV (</a:t>
            </a:r>
            <a:r>
              <a:rPr lang="en-US" sz="6000" b="1" dirty="0" err="1" smtClean="0">
                <a:solidFill>
                  <a:schemeClr val="bg1"/>
                </a:solidFill>
              </a:rPr>
              <a:t>BTech</a:t>
            </a:r>
            <a:r>
              <a:rPr lang="en-US" sz="6000" b="1" dirty="0" smtClean="0">
                <a:solidFill>
                  <a:schemeClr val="bg1"/>
                </a:solidFill>
              </a:rPr>
              <a:t> CSBS)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7"/>
            <a:ext cx="247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to Statistics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359"/>
          <a:stretch/>
        </p:blipFill>
        <p:spPr>
          <a:xfrm>
            <a:off x="89209" y="981927"/>
            <a:ext cx="12192000" cy="5896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1570" y="6278716"/>
            <a:ext cx="425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Dr Jyoti Verma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118654"/>
            <a:ext cx="11818883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Descriptive statistics: </a:t>
            </a:r>
          </a:p>
          <a:p>
            <a:pPr marL="0" indent="0">
              <a:buNone/>
            </a:pPr>
            <a:r>
              <a:rPr lang="en-US" dirty="0"/>
              <a:t>The goal is to the organization, summarization, and presentation of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Inferential statistics: </a:t>
            </a:r>
          </a:p>
          <a:p>
            <a:pPr marL="0" indent="0">
              <a:buNone/>
            </a:pPr>
            <a:r>
              <a:rPr lang="en-US" dirty="0"/>
              <a:t>The objective is to make reasonable guesses about population characteristics using sample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014" y="1295400"/>
            <a:ext cx="11550869" cy="1754326"/>
          </a:xfrm>
          <a:prstGeom prst="rect">
            <a:avLst/>
          </a:prstGeom>
          <a:noFill/>
        </p:spPr>
        <p:txBody>
          <a:bodyPr numCol="1">
            <a:prstTxWarp prst="textPlain">
              <a:avLst/>
            </a:prstTxWarp>
            <a:spAutoFit/>
          </a:bodyPr>
          <a:lstStyle/>
          <a:p>
            <a:pPr algn="ctr" eaLnBrk="0" hangingPunct="0"/>
            <a:r>
              <a:rPr lang="en-US" sz="4400" dirty="0">
                <a:ln w="0"/>
                <a:solidFill>
                  <a:schemeClr val="accent1"/>
                </a:solidFill>
                <a:effectLst/>
                <a:latin typeface="Book Antiqua" panose="02040602050305030304" pitchFamily="18" charset="0"/>
              </a:rPr>
              <a:t>Average, spread, range, frequency, histogram, median, scatter plot, mode, interquartile range,…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6025" y="4699438"/>
            <a:ext cx="10056320" cy="1754326"/>
          </a:xfrm>
          <a:prstGeom prst="rect">
            <a:avLst/>
          </a:prstGeom>
          <a:noFill/>
        </p:spPr>
        <p:txBody>
          <a:bodyPr numCol="1">
            <a:prstTxWarp prst="textPlain">
              <a:avLst/>
            </a:prstTxWarp>
            <a:spAutoFit/>
          </a:bodyPr>
          <a:lstStyle/>
          <a:p>
            <a:pPr algn="ctr" eaLnBrk="0" hangingPunct="0"/>
            <a:r>
              <a:rPr lang="en-US" sz="3200" dirty="0">
                <a:ln w="0"/>
                <a:solidFill>
                  <a:schemeClr val="accent1"/>
                </a:solidFill>
                <a:effectLst/>
                <a:latin typeface="Book Antiqua" panose="02040602050305030304" pitchFamily="18" charset="0"/>
              </a:rPr>
              <a:t>Hypothesis test, z. ANOVA, confidence interval, ordinary least squares, </a:t>
            </a:r>
            <a:r>
              <a:rPr lang="en-US" sz="3200" dirty="0">
                <a:ln w="0"/>
                <a:solidFill>
                  <a:schemeClr val="accent1"/>
                </a:solidFill>
                <a:effectLst/>
                <a:latin typeface="Book Antiqua" panose="02040602050305030304" pitchFamily="18" charset="0"/>
                <a:sym typeface="WP Greek Century"/>
              </a:rPr>
              <a:t>2, margin of error, t, …</a:t>
            </a:r>
            <a:endParaRPr lang="en-US" sz="3200" dirty="0">
              <a:ln w="0"/>
              <a:solidFill>
                <a:schemeClr val="accent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2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8961"/>
            <a:ext cx="11582400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 collection is a term used to describe a process of Systematic gathering of data for a particular purpose from various sources, that has been systematically observed, recorded, organized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504496"/>
          </a:xfrm>
          <a:prstGeom prst="rect">
            <a:avLst/>
          </a:prstGeom>
          <a:solidFill>
            <a:schemeClr val="tx1"/>
          </a:solidFill>
        </p:spPr>
        <p:txBody>
          <a:bodyPr t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spc="6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Data Collection</a:t>
            </a:r>
            <a:endParaRPr lang="sk-SK" sz="3200" b="1" spc="600" dirty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19" b="10016"/>
          <a:stretch/>
        </p:blipFill>
        <p:spPr>
          <a:xfrm>
            <a:off x="1371600" y="1907628"/>
            <a:ext cx="9448800" cy="4603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8883" y="1671145"/>
            <a:ext cx="2396358" cy="752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35531"/>
          </a:xfrm>
          <a:prstGeom prst="rect">
            <a:avLst/>
          </a:prstGeom>
          <a:solidFill>
            <a:schemeClr val="tx1"/>
          </a:solidFill>
        </p:spPr>
        <p:txBody>
          <a:bodyPr tIns="0">
            <a:noAutofit/>
          </a:bodyPr>
          <a:lstStyle/>
          <a:p>
            <a:pPr marL="27432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spc="600" dirty="0">
                <a:solidFill>
                  <a:schemeClr val="bg1"/>
                </a:solidFill>
                <a:latin typeface="Book Antiqua" panose="02040602050305030304" pitchFamily="18" charset="0"/>
              </a:rPr>
              <a:t>PURPOSE OF DATA COLLECTION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923" y="1217362"/>
            <a:ext cx="10195035" cy="247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obtain information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keep on record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make decisions about important issues,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pass information on to others For research study</a:t>
            </a:r>
          </a:p>
        </p:txBody>
      </p:sp>
    </p:spTree>
    <p:extLst>
      <p:ext uri="{BB962C8B-B14F-4D97-AF65-F5344CB8AC3E}">
        <p14:creationId xmlns:p14="http://schemas.microsoft.com/office/powerpoint/2010/main" val="271044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076386" cy="677917"/>
          </a:xfrm>
          <a:solidFill>
            <a:schemeClr val="tx1"/>
          </a:solidFill>
        </p:spPr>
        <p:txBody>
          <a:bodyPr tIns="0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3200" b="1" spc="6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Why Collect Data?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0" y="677917"/>
            <a:ext cx="12192000" cy="4572000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 marketing research analyst needs to assess the effectiveness of a new television advertisement.</a:t>
            </a:r>
          </a:p>
          <a:p>
            <a:pPr algn="just"/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 pharmaceutical manufacturer needs to determine whether a new drug is more effective than those currently in use.</a:t>
            </a:r>
          </a:p>
          <a:p>
            <a:pPr algn="just"/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 operations manager wants to monitor a manufacturing process to find out whether the quality of the product being manufactured is conforming to company standards.</a:t>
            </a:r>
          </a:p>
          <a:p>
            <a:pPr algn="just"/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 auditor wants to review the financial transactions of a company in order to determine whether the company is in compliance with generally accepted accounting principles.</a:t>
            </a:r>
          </a:p>
        </p:txBody>
      </p:sp>
    </p:spTree>
    <p:extLst>
      <p:ext uri="{BB962C8B-B14F-4D97-AF65-F5344CB8AC3E}">
        <p14:creationId xmlns:p14="http://schemas.microsoft.com/office/powerpoint/2010/main" val="412783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309"/>
            <a:ext cx="12192000" cy="748972"/>
          </a:xfr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 b="1" spc="60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Methods of Data Collection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76048" y="1037240"/>
            <a:ext cx="120159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 an observational study, a researcher observes and measures characteristics of interest of part of a population.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6048" y="1983390"/>
            <a:ext cx="120159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In an experiment, a treatment is applied to part of a 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, and responses are observed.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2248" y="2929540"/>
            <a:ext cx="120159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 simulation is the use of a mathematical or physical model to reproduce the conditions of a situation or process.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52248" y="3875690"/>
            <a:ext cx="120159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A survey is an investigation of one or more characteristics of a population.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957099" y="4790092"/>
            <a:ext cx="11032344" cy="461963"/>
            <a:chOff x="636" y="3216"/>
            <a:chExt cx="4980" cy="291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6" y="339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 b="1">
                <a:solidFill>
                  <a:srgbClr val="0070C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008" y="3216"/>
              <a:ext cx="46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Book Antiqua" panose="02040602050305030304" pitchFamily="18" charset="0"/>
                </a:rPr>
                <a:t>A census is a measurement of an </a:t>
              </a:r>
              <a:r>
                <a:rPr lang="en-US" sz="2400" b="1" i="1">
                  <a:solidFill>
                    <a:srgbClr val="0070C0"/>
                  </a:solidFill>
                  <a:latin typeface="Book Antiqua" panose="02040602050305030304" pitchFamily="18" charset="0"/>
                </a:rPr>
                <a:t>entire</a:t>
              </a:r>
              <a:r>
                <a:rPr lang="en-US" sz="2400" b="1">
                  <a:solidFill>
                    <a:srgbClr val="0070C0"/>
                  </a:solidFill>
                  <a:latin typeface="Book Antiqua" panose="02040602050305030304" pitchFamily="18" charset="0"/>
                </a:rPr>
                <a:t> population.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957099" y="5413977"/>
            <a:ext cx="11032344" cy="461962"/>
            <a:chOff x="636" y="3609"/>
            <a:chExt cx="4980" cy="291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36" y="378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 b="1">
                <a:solidFill>
                  <a:srgbClr val="0070C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008" y="3609"/>
              <a:ext cx="46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Book Antiqua" panose="02040602050305030304" pitchFamily="18" charset="0"/>
                </a:rPr>
                <a:t>A sampling is a measurement of </a:t>
              </a:r>
              <a:r>
                <a:rPr lang="en-US" sz="2400" b="1" i="1">
                  <a:solidFill>
                    <a:srgbClr val="0070C0"/>
                  </a:solidFill>
                  <a:latin typeface="Book Antiqua" panose="02040602050305030304" pitchFamily="18" charset="0"/>
                </a:rPr>
                <a:t>part</a:t>
              </a:r>
              <a:r>
                <a:rPr lang="en-US" sz="2400" b="1">
                  <a:solidFill>
                    <a:srgbClr val="0070C0"/>
                  </a:solidFill>
                  <a:latin typeface="Book Antiqua" panose="02040602050305030304" pitchFamily="18" charset="0"/>
                </a:rPr>
                <a:t> of a population.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27339" t="22591" r="27907" b="21875"/>
          <a:stretch/>
        </p:blipFill>
        <p:spPr>
          <a:xfrm>
            <a:off x="110359" y="378372"/>
            <a:ext cx="11761075" cy="61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663"/>
            <a:ext cx="12192000" cy="2751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Internal sources of data are those which are obtained from the internal reports of an organization.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 instance, a factory publishes its annual report on total production, total profit and loss, total sales, loans, wages to employees, bonus and other facilities to employees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04735"/>
            <a:ext cx="12192000" cy="2751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Internal sources of Data </a:t>
            </a:r>
          </a:p>
          <a:p>
            <a:pPr marL="1143000" lvl="2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Many institutions and departments have information about their regular functions , for their own internal purposes </a:t>
            </a:r>
          </a:p>
          <a:p>
            <a:pPr marL="1143000" lvl="2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When those information are used in any survey is called internal sources of data. </a:t>
            </a:r>
          </a:p>
          <a:p>
            <a:pPr marL="1143000" lvl="2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…social welfare </a:t>
            </a:r>
            <a:r>
              <a:rPr lang="en-US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socities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0309"/>
            <a:ext cx="12192000" cy="7489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effectLst/>
                <a:latin typeface="Droid Serif"/>
              </a:rPr>
              <a:t>Internal Sources:</a:t>
            </a:r>
            <a:endParaRPr lang="en-US" sz="3200" b="0" dirty="0">
              <a:solidFill>
                <a:schemeClr val="bg1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106127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8663"/>
            <a:ext cx="12192000" cy="2419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External sources refer to the information collected] outside agencies.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 can be collected from primary as well as secondary sources; type of information can be collected through census or sample method by conduct! Surveys and investigation.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379" y="3147787"/>
            <a:ext cx="12060621" cy="2419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When information is collected from outside agencies is called external sources of data. o Such types of data are either primary or secondary.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This type of information can be collected by census or sampling method by conducting survey.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0309"/>
            <a:ext cx="12192000" cy="7489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effectLst/>
                <a:latin typeface="Droid Serif"/>
              </a:rPr>
              <a:t>External Sources</a:t>
            </a:r>
            <a:endParaRPr lang="en-US" sz="3200" b="0" dirty="0">
              <a:solidFill>
                <a:schemeClr val="bg1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8268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47892"/>
              </p:ext>
            </p:extLst>
          </p:nvPr>
        </p:nvGraphicFramePr>
        <p:xfrm>
          <a:off x="141889" y="909145"/>
          <a:ext cx="12050111" cy="5791200"/>
        </p:xfrm>
        <a:graphic>
          <a:graphicData uri="http://schemas.openxmlformats.org/drawingml/2006/table">
            <a:tbl>
              <a:tblPr/>
              <a:tblGrid>
                <a:gridCol w="184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05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Meaning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Internal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sourcesof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 data collection means data collected from the documents available with the company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External sources of data   collection means the use of data published by external agencies.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58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Use   of   </a:t>
                      </a:r>
                    </a:p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information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Information available from internal sources can be used directly for research purpose. Modifications are not required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Information available from external sources cannot be used directly as it is. Modifications as per the nature of research work are   required.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Examples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Purchase records, sales records, periodical sales reports and annual reports are the examples of internal sources of data collection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Trade journals, annual   reports of companies, surveys conducted by press, census reports etc. are examples of external sources of data collection</a:t>
                      </a:r>
                      <a:r>
                        <a:rPr lang="en-US" sz="2000" u="sng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2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Coverage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Limitedcoverage as they relate to company only.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Wide coverage as they are   varied in character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56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Reliability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Internal sources are more reliable as they supply accurate data. Verification of data is not required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External sources may not supply accurate data. Naturally, a verification of data before actual use is necessary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544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Availability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Internal sources areeasily available and that too without any extra cost.</a:t>
                      </a:r>
                    </a:p>
                    <a:p>
                      <a:pPr algn="ctr" rtl="0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External sources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arenot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 easily available Money is required   to be spent on them.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20309"/>
            <a:ext cx="12192000" cy="7489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effectLst/>
                <a:latin typeface="Droid Serif"/>
              </a:rPr>
              <a:t>Difference between Internal and External Sources</a:t>
            </a:r>
            <a:endParaRPr lang="en-US" sz="3200" b="0" dirty="0">
              <a:solidFill>
                <a:schemeClr val="bg1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2805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312869" cy="630621"/>
          </a:xfr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/>
          <a:p>
            <a:pPr algn="ctr" fontAlgn="base"/>
            <a:r>
              <a:rPr lang="en-US" altLang="en-US" sz="3200" b="1">
                <a:solidFill>
                  <a:schemeClr val="bg1"/>
                </a:solidFill>
                <a:latin typeface="Droid Serif"/>
              </a:rPr>
              <a:t>Sources of Data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239110" y="1258066"/>
            <a:ext cx="11837275" cy="4351338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Primary Sources: The data collector is the one using the data for analysis</a:t>
            </a:r>
          </a:p>
          <a:p>
            <a:pPr marL="457200" lvl="1"/>
            <a:r>
              <a:rPr lang="en-US" alt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Data from a political survey</a:t>
            </a:r>
          </a:p>
          <a:p>
            <a:pPr marL="457200" lvl="1"/>
            <a:r>
              <a:rPr lang="en-US" alt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Data collected from an experiment</a:t>
            </a:r>
          </a:p>
          <a:p>
            <a:pPr marL="457200" lvl="1"/>
            <a:r>
              <a:rPr lang="en-US" alt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Observed data</a:t>
            </a:r>
          </a:p>
          <a:p>
            <a:pPr algn="just"/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Secondary Sources: The person performing data analysis is not the data collector</a:t>
            </a:r>
          </a:p>
          <a:p>
            <a:pPr marL="457200" lvl="1"/>
            <a:r>
              <a:rPr lang="en-US" alt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Analyzing census data</a:t>
            </a:r>
          </a:p>
          <a:p>
            <a:pPr marL="457200" lvl="1"/>
            <a:r>
              <a:rPr lang="en-US" alt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Examining data from print journals or data published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81255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tx1"/>
          </a:solidFill>
        </p:spPr>
        <p:txBody>
          <a:bodyPr tIns="0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spc="600" dirty="0">
                <a:solidFill>
                  <a:schemeClr val="bg1"/>
                </a:solidFill>
                <a:latin typeface="Book Antiqua" panose="02040602050305030304" pitchFamily="18" charset="0"/>
              </a:rPr>
              <a:t>What is Statistics?</a:t>
            </a:r>
          </a:p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200" b="1" spc="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200" b="1" spc="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200" b="1" spc="6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838200"/>
            <a:ext cx="12192000" cy="3276600"/>
          </a:xfrm>
          <a:prstGeom prst="rect">
            <a:avLst/>
          </a:prstGeom>
        </p:spPr>
        <p:txBody>
          <a:bodyPr/>
          <a:lstStyle/>
          <a:p>
            <a:pPr marL="640080" lvl="1" indent="-237744" algn="just"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sym typeface="Symbol"/>
              </a:rPr>
              <a:t> 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is a mathematical science, but it is not a branch of mathematics.</a:t>
            </a:r>
          </a:p>
          <a:p>
            <a:pPr marL="640080" lvl="1" indent="-237744" algn="just">
              <a:spcBef>
                <a:spcPct val="0"/>
              </a:spcBef>
              <a:buClr>
                <a:schemeClr val="accent1"/>
              </a:buClr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40080" lvl="1" indent="-237744" algn="just">
              <a:spcBef>
                <a:spcPct val="0"/>
              </a:spcBef>
              <a:buClr>
                <a:schemeClr val="accent1"/>
              </a:buClr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sym typeface="Symbol"/>
              </a:rPr>
              <a:t> 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is the science of data.</a:t>
            </a:r>
          </a:p>
          <a:p>
            <a:pPr marL="640080" lvl="1" indent="-237744" algn="just">
              <a:spcBef>
                <a:spcPct val="0"/>
              </a:spcBef>
              <a:buClr>
                <a:schemeClr val="accent1"/>
              </a:buClr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sym typeface="Symbol"/>
            </a:endParaRP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is a science that deals with the study of how to collect, classify, summarize, organize, analyze, interpret, and present data.</a:t>
            </a: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A branch of mathematics taking and transforming numbers into useful information for decision makers</a:t>
            </a: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Methods for processing &amp; analyzing numbers</a:t>
            </a: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Methods for helping reduce the uncertainty inherent in decision making</a:t>
            </a:r>
          </a:p>
          <a:p>
            <a:pPr marL="745236" lvl="1" indent="-342900" algn="just">
              <a:spcBef>
                <a:spcPct val="0"/>
              </a:spcBef>
              <a:buClr>
                <a:schemeClr val="accent1"/>
              </a:buClr>
              <a:buFont typeface="Symbol" panose="05050102010706020507" pitchFamily="18" charset="2"/>
              <a:buChar char="·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40080" lvl="1" indent="-237744" algn="just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584200" lvl="2" algn="just">
              <a:spcBef>
                <a:spcPts val="600"/>
              </a:spcBef>
              <a:buClr>
                <a:schemeClr val="accent2"/>
              </a:buClr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indent="-27305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indent="-27305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0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293986"/>
            <a:ext cx="11871435" cy="3876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Primary data are first hand </a:t>
            </a:r>
            <a:r>
              <a:rPr lang="en-US" sz="2400" b="1" dirty="0" smtClean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information.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b="1" dirty="0" smtClean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are collected directly from the source by means of field studies.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Primary data are original and are like raw materials. It is the most crude form of information.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 investigator himself collects primary data or supervises its collection. It may be collected on a sample or census basis or from case studies.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" y="0"/>
            <a:ext cx="12312869" cy="6306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en-US" sz="3200" b="1" dirty="0">
                <a:solidFill>
                  <a:schemeClr val="bg1"/>
                </a:solidFill>
                <a:latin typeface="Droid Serif"/>
              </a:rPr>
              <a:t>Primary Data</a:t>
            </a:r>
          </a:p>
        </p:txBody>
      </p:sp>
    </p:spTree>
    <p:extLst>
      <p:ext uri="{BB962C8B-B14F-4D97-AF65-F5344CB8AC3E}">
        <p14:creationId xmlns:p14="http://schemas.microsoft.com/office/powerpoint/2010/main" val="375275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18050" y="679450"/>
            <a:ext cx="4127500" cy="12700"/>
          </a:xfrm>
          <a:custGeom>
            <a:avLst/>
            <a:gdLst/>
            <a:ahLst/>
            <a:cxnLst/>
            <a:rect l="l" t="t" r="r" b="b"/>
            <a:pathLst>
              <a:path w="4127500" h="12700">
                <a:moveTo>
                  <a:pt x="0" y="12700"/>
                </a:moveTo>
                <a:lnTo>
                  <a:pt x="4127500" y="12700"/>
                </a:lnTo>
                <a:lnTo>
                  <a:pt x="4127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8050" y="6629400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603250"/>
            <a:ext cx="0" cy="6045200"/>
          </a:xfrm>
          <a:custGeom>
            <a:avLst/>
            <a:gdLst/>
            <a:ahLst/>
            <a:cxnLst/>
            <a:rect l="l" t="t" r="r" b="b"/>
            <a:pathLst>
              <a:path h="6045200">
                <a:moveTo>
                  <a:pt x="0" y="0"/>
                </a:moveTo>
                <a:lnTo>
                  <a:pt x="0" y="60452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0" y="603250"/>
            <a:ext cx="0" cy="6045200"/>
          </a:xfrm>
          <a:custGeom>
            <a:avLst/>
            <a:gdLst/>
            <a:ahLst/>
            <a:cxnLst/>
            <a:rect l="l" t="t" r="r" b="b"/>
            <a:pathLst>
              <a:path h="6045200">
                <a:moveTo>
                  <a:pt x="0" y="0"/>
                </a:moveTo>
                <a:lnTo>
                  <a:pt x="0" y="60452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650" y="603250"/>
            <a:ext cx="4127500" cy="12700"/>
          </a:xfrm>
          <a:custGeom>
            <a:avLst/>
            <a:gdLst/>
            <a:ahLst/>
            <a:cxnLst/>
            <a:rect l="l" t="t" r="r" b="b"/>
            <a:pathLst>
              <a:path w="4127500" h="12700">
                <a:moveTo>
                  <a:pt x="0" y="12700"/>
                </a:moveTo>
                <a:lnTo>
                  <a:pt x="4127500" y="12700"/>
                </a:lnTo>
                <a:lnTo>
                  <a:pt x="4127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50" y="6629400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1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058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5250" y="984250"/>
            <a:ext cx="3136900" cy="12700"/>
          </a:xfrm>
          <a:custGeom>
            <a:avLst/>
            <a:gdLst/>
            <a:ahLst/>
            <a:cxnLst/>
            <a:rect l="l" t="t" r="r" b="b"/>
            <a:pathLst>
              <a:path w="3136900" h="12700">
                <a:moveTo>
                  <a:pt x="0" y="12700"/>
                </a:moveTo>
                <a:lnTo>
                  <a:pt x="3136900" y="12700"/>
                </a:lnTo>
                <a:lnTo>
                  <a:pt x="3136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75250" y="1524000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7537449" y="996950"/>
            <a:ext cx="3111500" cy="40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175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00760">
              <a:lnSpc>
                <a:spcPct val="100000"/>
              </a:lnSpc>
              <a:spcBef>
                <a:spcPts val="250"/>
              </a:spcBef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Demerits</a:t>
            </a:r>
          </a:p>
        </p:txBody>
      </p:sp>
      <p:sp>
        <p:nvSpPr>
          <p:cNvPr id="17" name="object 17"/>
          <p:cNvSpPr/>
          <p:nvPr/>
        </p:nvSpPr>
        <p:spPr>
          <a:xfrm>
            <a:off x="5638800" y="20510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20510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2450" y="20510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32450" y="2580639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1000" y="2143404"/>
            <a:ext cx="3035300" cy="40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28625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Evaluated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cost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29654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29654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32450" y="29654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2450" y="3495040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83854" y="2978150"/>
            <a:ext cx="3035300" cy="40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28625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Time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consuming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38800" y="3810000"/>
            <a:ext cx="3048000" cy="640080"/>
          </a:xfrm>
          <a:custGeom>
            <a:avLst/>
            <a:gdLst/>
            <a:ahLst/>
            <a:cxnLst/>
            <a:rect l="l" t="t" r="r" b="b"/>
            <a:pathLst>
              <a:path w="3048000" h="640079">
                <a:moveTo>
                  <a:pt x="0" y="640080"/>
                </a:moveTo>
                <a:lnTo>
                  <a:pt x="3048000" y="640080"/>
                </a:lnTo>
                <a:lnTo>
                  <a:pt x="30480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8800" y="38036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38036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32450" y="38036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32450" y="4450079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7141" y="3551249"/>
            <a:ext cx="3949699" cy="75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28625" marR="36131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More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number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of</a:t>
            </a:r>
            <a:r>
              <a:rPr sz="2400" b="1" spc="-7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resources  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are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required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15000" y="4718050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86800" y="4718050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08650" y="47180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08650" y="532384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60054" y="4730750"/>
            <a:ext cx="3816786" cy="40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28625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Inaccurate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feedback</a:t>
            </a:r>
            <a:endParaRPr sz="240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15000" y="56324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86800" y="56324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08650" y="5632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08650" y="62788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60054" y="5645150"/>
            <a:ext cx="4231946" cy="56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428625" marR="440690" indent="-342900">
              <a:lnSpc>
                <a:spcPts val="202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Required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lot of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skill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with 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labour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47800" y="19748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80">
                <a:moveTo>
                  <a:pt x="0" y="0"/>
                </a:moveTo>
                <a:lnTo>
                  <a:pt x="0" y="66547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19600" y="19748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80">
                <a:moveTo>
                  <a:pt x="0" y="0"/>
                </a:moveTo>
                <a:lnTo>
                  <a:pt x="0" y="66547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41450" y="19748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41450" y="26212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9404" y="1987413"/>
            <a:ext cx="5463189" cy="58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427990" marR="974090" indent="-342900">
              <a:lnSpc>
                <a:spcPts val="202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2400" b="1" spc="-2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Targeted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issued 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are 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addressed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47800" y="2971800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0" y="533400"/>
                </a:moveTo>
                <a:lnTo>
                  <a:pt x="2971800" y="533400"/>
                </a:lnTo>
                <a:lnTo>
                  <a:pt x="2971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47800" y="29654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19600" y="29654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41450" y="2965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1450" y="350520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54149" y="2997834"/>
            <a:ext cx="3962399" cy="75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2799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 interpretation is</a:t>
            </a:r>
            <a:r>
              <a:rPr sz="2400" b="1" spc="-3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better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90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38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84250" y="9842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84250" y="1524000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6950" y="996950"/>
            <a:ext cx="3035300" cy="40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41705">
              <a:lnSpc>
                <a:spcPct val="100000"/>
              </a:lnSpc>
              <a:spcBef>
                <a:spcPts val="250"/>
              </a:spcBef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Merits</a:t>
            </a:r>
            <a:endParaRPr sz="240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24000" y="38798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19600" y="38798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17650" y="3879850"/>
            <a:ext cx="2908300" cy="12700"/>
          </a:xfrm>
          <a:custGeom>
            <a:avLst/>
            <a:gdLst/>
            <a:ahLst/>
            <a:cxnLst/>
            <a:rect l="l" t="t" r="r" b="b"/>
            <a:pathLst>
              <a:path w="2908300" h="12700">
                <a:moveTo>
                  <a:pt x="0" y="12700"/>
                </a:moveTo>
                <a:lnTo>
                  <a:pt x="2908300" y="12700"/>
                </a:lnTo>
                <a:lnTo>
                  <a:pt x="2908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17650" y="4495800"/>
            <a:ext cx="2908300" cy="0"/>
          </a:xfrm>
          <a:custGeom>
            <a:avLst/>
            <a:gdLst/>
            <a:ahLst/>
            <a:cxnLst/>
            <a:rect l="l" t="t" r="r" b="b"/>
            <a:pathLst>
              <a:path w="2908300">
                <a:moveTo>
                  <a:pt x="0" y="0"/>
                </a:moveTo>
                <a:lnTo>
                  <a:pt x="29083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0349" y="3892550"/>
            <a:ext cx="3860363" cy="40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27990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High accuracy of</a:t>
            </a:r>
            <a:r>
              <a:rPr sz="2400" b="1" spc="-4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447800" y="5632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19600" y="5632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441450" y="5632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441450" y="632460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70053" y="5613400"/>
            <a:ext cx="3962399" cy="402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427990" indent="-342900">
              <a:lnSpc>
                <a:spcPct val="100000"/>
              </a:lnSpc>
              <a:spcBef>
                <a:spcPts val="259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Greater</a:t>
            </a:r>
            <a:r>
              <a:rPr sz="2400" b="1" spc="-5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control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447800" y="47180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419600" y="47180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41450" y="47180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1450" y="53644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14856" y="4855308"/>
            <a:ext cx="5766458" cy="40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27990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Address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as specific</a:t>
            </a:r>
            <a:r>
              <a:rPr sz="2400" b="1" spc="-4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research</a:t>
            </a:r>
            <a:r>
              <a:rPr lang="en-US"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lang="en-US"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issues</a:t>
            </a:r>
            <a:endParaRPr sz="2400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18972" y="2252472"/>
            <a:ext cx="524256" cy="113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90600" y="2286000"/>
            <a:ext cx="381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90600" y="2286000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120167" y="0"/>
                </a:lnTo>
                <a:lnTo>
                  <a:pt x="120167" y="870458"/>
                </a:lnTo>
                <a:lnTo>
                  <a:pt x="381000" y="870458"/>
                </a:lnTo>
                <a:lnTo>
                  <a:pt x="381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18972" y="1566672"/>
            <a:ext cx="524256" cy="90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90600" y="1600200"/>
            <a:ext cx="381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90600" y="1600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92024" y="0"/>
                </a:lnTo>
                <a:lnTo>
                  <a:pt x="92024" y="641858"/>
                </a:lnTo>
                <a:lnTo>
                  <a:pt x="381000" y="641858"/>
                </a:lnTo>
                <a:lnTo>
                  <a:pt x="381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18972" y="3243072"/>
            <a:ext cx="600456" cy="105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90600" y="3276600"/>
            <a:ext cx="457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90600" y="32766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96367" y="0"/>
                </a:lnTo>
                <a:lnTo>
                  <a:pt x="96367" y="784225"/>
                </a:lnTo>
                <a:lnTo>
                  <a:pt x="457200" y="784225"/>
                </a:lnTo>
                <a:lnTo>
                  <a:pt x="457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18972" y="5148071"/>
            <a:ext cx="524256" cy="98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90600" y="5181600"/>
            <a:ext cx="381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90600" y="51816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92024" y="0"/>
                </a:lnTo>
                <a:lnTo>
                  <a:pt x="92024" y="718032"/>
                </a:lnTo>
                <a:lnTo>
                  <a:pt x="381000" y="718032"/>
                </a:lnTo>
                <a:lnTo>
                  <a:pt x="3810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18972" y="4157471"/>
            <a:ext cx="524256" cy="113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90600" y="4191000"/>
            <a:ext cx="381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90600" y="4191000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92024" y="0"/>
                </a:lnTo>
                <a:lnTo>
                  <a:pt x="92024" y="870457"/>
                </a:lnTo>
                <a:lnTo>
                  <a:pt x="381000" y="870457"/>
                </a:lnTo>
                <a:lnTo>
                  <a:pt x="381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109971" y="1566672"/>
            <a:ext cx="524255" cy="90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181600" y="1600200"/>
            <a:ext cx="381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181600" y="1600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105537" y="0"/>
                </a:lnTo>
                <a:lnTo>
                  <a:pt x="105537" y="656463"/>
                </a:lnTo>
                <a:lnTo>
                  <a:pt x="381000" y="656463"/>
                </a:lnTo>
                <a:lnTo>
                  <a:pt x="381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109971" y="2328672"/>
            <a:ext cx="524255" cy="98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181600" y="2362200"/>
            <a:ext cx="381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181600" y="23622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119634" y="0"/>
                </a:lnTo>
                <a:lnTo>
                  <a:pt x="119634" y="697484"/>
                </a:lnTo>
                <a:lnTo>
                  <a:pt x="381000" y="697484"/>
                </a:lnTo>
                <a:lnTo>
                  <a:pt x="3810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09971" y="3166872"/>
            <a:ext cx="524255" cy="105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81600" y="3200400"/>
            <a:ext cx="381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181600" y="3200400"/>
            <a:ext cx="381000" cy="914400"/>
          </a:xfrm>
          <a:custGeom>
            <a:avLst/>
            <a:gdLst/>
            <a:ahLst/>
            <a:cxnLst/>
            <a:rect l="l" t="t" r="r" b="b"/>
            <a:pathLst>
              <a:path w="381000" h="914400">
                <a:moveTo>
                  <a:pt x="0" y="0"/>
                </a:moveTo>
                <a:lnTo>
                  <a:pt x="119634" y="0"/>
                </a:lnTo>
                <a:lnTo>
                  <a:pt x="119634" y="773683"/>
                </a:lnTo>
                <a:lnTo>
                  <a:pt x="381000" y="773683"/>
                </a:lnTo>
                <a:lnTo>
                  <a:pt x="381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8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096" y="1139721"/>
            <a:ext cx="11456276" cy="408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Secondary data are the Second hand </a:t>
            </a:r>
            <a:r>
              <a:rPr lang="en-US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 data which have already been collected and processed by some agency or persons and are not used for the first time are termed as secondary data.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According to M. M. Blair, “Secondary data are those already in existence and which have been collected for some other purpose.”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Secondary data may be abstracted from existing records, published sources or unpublished sources.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" y="0"/>
            <a:ext cx="12312869" cy="6306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en-US" sz="3200" b="1" dirty="0">
                <a:solidFill>
                  <a:schemeClr val="bg1"/>
                </a:solidFill>
                <a:latin typeface="Droid Serif"/>
              </a:rPr>
              <a:t>Secondary  Data</a:t>
            </a:r>
          </a:p>
        </p:txBody>
      </p:sp>
    </p:spTree>
    <p:extLst>
      <p:ext uri="{BB962C8B-B14F-4D97-AF65-F5344CB8AC3E}">
        <p14:creationId xmlns:p14="http://schemas.microsoft.com/office/powerpoint/2010/main" val="138383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425580" y="269914"/>
            <a:ext cx="7662129" cy="673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dirty="0"/>
              <a:t>EXAMPLE</a:t>
            </a:r>
          </a:p>
          <a:p>
            <a:r>
              <a:rPr dirty="0"/>
              <a:t>Books</a:t>
            </a:r>
          </a:p>
          <a:p>
            <a:endParaRPr dirty="0"/>
          </a:p>
          <a:p>
            <a:r>
              <a:rPr dirty="0"/>
              <a:t>Journals/periodicals</a:t>
            </a:r>
          </a:p>
          <a:p>
            <a:endParaRPr dirty="0"/>
          </a:p>
          <a:p>
            <a:r>
              <a:rPr dirty="0"/>
              <a:t>Magazines/Newspapers</a:t>
            </a:r>
          </a:p>
          <a:p>
            <a:endParaRPr dirty="0"/>
          </a:p>
          <a:p>
            <a:r>
              <a:rPr dirty="0"/>
              <a:t>Published Electronic Sources</a:t>
            </a:r>
          </a:p>
          <a:p>
            <a:endParaRPr dirty="0"/>
          </a:p>
          <a:p>
            <a:r>
              <a:rPr dirty="0"/>
              <a:t>e-journals</a:t>
            </a:r>
          </a:p>
          <a:p>
            <a:endParaRPr dirty="0"/>
          </a:p>
          <a:p>
            <a:r>
              <a:rPr dirty="0"/>
              <a:t>General websites</a:t>
            </a:r>
          </a:p>
          <a:p>
            <a:endParaRPr dirty="0"/>
          </a:p>
          <a:p>
            <a:r>
              <a:rPr dirty="0"/>
              <a:t>Weblogs</a:t>
            </a:r>
          </a:p>
        </p:txBody>
      </p:sp>
    </p:spTree>
    <p:extLst>
      <p:ext uri="{BB962C8B-B14F-4D97-AF65-F5344CB8AC3E}">
        <p14:creationId xmlns:p14="http://schemas.microsoft.com/office/powerpoint/2010/main" val="325341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"/>
          <p:cNvSpPr/>
          <p:nvPr/>
        </p:nvSpPr>
        <p:spPr>
          <a:xfrm>
            <a:off x="4724400" y="685800"/>
            <a:ext cx="4114800" cy="5943600"/>
          </a:xfrm>
          <a:custGeom>
            <a:avLst/>
            <a:gdLst/>
            <a:ahLst/>
            <a:cxnLst/>
            <a:rect l="l" t="t" r="r" b="b"/>
            <a:pathLst>
              <a:path w="4114800" h="5943600">
                <a:moveTo>
                  <a:pt x="0" y="5943600"/>
                </a:moveTo>
                <a:lnTo>
                  <a:pt x="4114800" y="5943600"/>
                </a:lnTo>
                <a:lnTo>
                  <a:pt x="4114800" y="0"/>
                </a:lnTo>
                <a:lnTo>
                  <a:pt x="0" y="0"/>
                </a:lnTo>
                <a:lnTo>
                  <a:pt x="0" y="59436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4" name="object 3"/>
          <p:cNvSpPr/>
          <p:nvPr/>
        </p:nvSpPr>
        <p:spPr>
          <a:xfrm>
            <a:off x="4724400" y="679450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9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8839200" y="679450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9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4718050" y="679450"/>
            <a:ext cx="4127500" cy="12700"/>
          </a:xfrm>
          <a:custGeom>
            <a:avLst/>
            <a:gdLst/>
            <a:ahLst/>
            <a:cxnLst/>
            <a:rect l="l" t="t" r="r" b="b"/>
            <a:pathLst>
              <a:path w="4127500" h="12700">
                <a:moveTo>
                  <a:pt x="0" y="12700"/>
                </a:moveTo>
                <a:lnTo>
                  <a:pt x="4127500" y="12700"/>
                </a:lnTo>
                <a:lnTo>
                  <a:pt x="4127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718050" y="6629400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381000" y="609600"/>
            <a:ext cx="4114800" cy="6019800"/>
          </a:xfrm>
          <a:custGeom>
            <a:avLst/>
            <a:gdLst/>
            <a:ahLst/>
            <a:cxnLst/>
            <a:rect l="l" t="t" r="r" b="b"/>
            <a:pathLst>
              <a:path w="4114800" h="6019800">
                <a:moveTo>
                  <a:pt x="0" y="6019800"/>
                </a:moveTo>
                <a:lnTo>
                  <a:pt x="4114800" y="6019800"/>
                </a:lnTo>
                <a:lnTo>
                  <a:pt x="41148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381000" y="603250"/>
            <a:ext cx="0" cy="6045200"/>
          </a:xfrm>
          <a:custGeom>
            <a:avLst/>
            <a:gdLst/>
            <a:ahLst/>
            <a:cxnLst/>
            <a:rect l="l" t="t" r="r" b="b"/>
            <a:pathLst>
              <a:path h="6045200">
                <a:moveTo>
                  <a:pt x="0" y="0"/>
                </a:moveTo>
                <a:lnTo>
                  <a:pt x="0" y="6045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495800" y="603250"/>
            <a:ext cx="0" cy="6045200"/>
          </a:xfrm>
          <a:custGeom>
            <a:avLst/>
            <a:gdLst/>
            <a:ahLst/>
            <a:cxnLst/>
            <a:rect l="l" t="t" r="r" b="b"/>
            <a:pathLst>
              <a:path h="6045200">
                <a:moveTo>
                  <a:pt x="0" y="0"/>
                </a:moveTo>
                <a:lnTo>
                  <a:pt x="0" y="6045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374650" y="603250"/>
            <a:ext cx="4127500" cy="12700"/>
          </a:xfrm>
          <a:custGeom>
            <a:avLst/>
            <a:gdLst/>
            <a:ahLst/>
            <a:cxnLst/>
            <a:rect l="l" t="t" r="r" b="b"/>
            <a:pathLst>
              <a:path w="4127500" h="12700">
                <a:moveTo>
                  <a:pt x="0" y="12700"/>
                </a:moveTo>
                <a:lnTo>
                  <a:pt x="4127500" y="12700"/>
                </a:lnTo>
                <a:lnTo>
                  <a:pt x="4127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374650" y="6629400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3" name="object 12"/>
          <p:cNvSpPr/>
          <p:nvPr/>
        </p:nvSpPr>
        <p:spPr>
          <a:xfrm>
            <a:off x="5181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83058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5175250" y="984250"/>
            <a:ext cx="3136900" cy="12700"/>
          </a:xfrm>
          <a:custGeom>
            <a:avLst/>
            <a:gdLst/>
            <a:ahLst/>
            <a:cxnLst/>
            <a:rect l="l" t="t" r="r" b="b"/>
            <a:pathLst>
              <a:path w="3136900" h="12700">
                <a:moveTo>
                  <a:pt x="0" y="12700"/>
                </a:moveTo>
                <a:lnTo>
                  <a:pt x="3136900" y="12700"/>
                </a:lnTo>
                <a:lnTo>
                  <a:pt x="3136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object 15"/>
          <p:cNvSpPr/>
          <p:nvPr/>
        </p:nvSpPr>
        <p:spPr>
          <a:xfrm>
            <a:off x="5175250" y="1524000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object 16"/>
          <p:cNvSpPr txBox="1">
            <a:spLocks/>
          </p:cNvSpPr>
          <p:nvPr/>
        </p:nvSpPr>
        <p:spPr>
          <a:xfrm>
            <a:off x="5187950" y="996950"/>
            <a:ext cx="3111500" cy="40139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175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00760">
              <a:lnSpc>
                <a:spcPct val="100000"/>
              </a:lnSpc>
              <a:spcBef>
                <a:spcPts val="250"/>
              </a:spcBef>
            </a:pPr>
            <a:r>
              <a:rPr lang="en-US" sz="2400" b="1">
                <a:solidFill>
                  <a:srgbClr val="0070C0"/>
                </a:solidFill>
                <a:latin typeface="Book Antiqua" panose="02040602050305030304" pitchFamily="18" charset="0"/>
              </a:rPr>
              <a:t>Demerits</a:t>
            </a:r>
          </a:p>
        </p:txBody>
      </p:sp>
      <p:sp>
        <p:nvSpPr>
          <p:cNvPr id="58" name="object 17"/>
          <p:cNvSpPr/>
          <p:nvPr/>
        </p:nvSpPr>
        <p:spPr>
          <a:xfrm>
            <a:off x="5638800" y="20510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8686800" y="20510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object 19"/>
          <p:cNvSpPr/>
          <p:nvPr/>
        </p:nvSpPr>
        <p:spPr>
          <a:xfrm>
            <a:off x="5632450" y="20510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1" name="object 20"/>
          <p:cNvSpPr/>
          <p:nvPr/>
        </p:nvSpPr>
        <p:spPr>
          <a:xfrm>
            <a:off x="5632450" y="2580639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object 21"/>
          <p:cNvSpPr txBox="1"/>
          <p:nvPr/>
        </p:nvSpPr>
        <p:spPr>
          <a:xfrm>
            <a:off x="5645150" y="2063750"/>
            <a:ext cx="3035300" cy="4020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Evaluated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cost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5638800" y="29654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4" name="object 23"/>
          <p:cNvSpPr/>
          <p:nvPr/>
        </p:nvSpPr>
        <p:spPr>
          <a:xfrm>
            <a:off x="8686800" y="296545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object 24"/>
          <p:cNvSpPr/>
          <p:nvPr/>
        </p:nvSpPr>
        <p:spPr>
          <a:xfrm>
            <a:off x="5632450" y="29654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object 25"/>
          <p:cNvSpPr/>
          <p:nvPr/>
        </p:nvSpPr>
        <p:spPr>
          <a:xfrm>
            <a:off x="5632450" y="3495040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object 26"/>
          <p:cNvSpPr txBox="1"/>
          <p:nvPr/>
        </p:nvSpPr>
        <p:spPr>
          <a:xfrm>
            <a:off x="5645150" y="2978150"/>
            <a:ext cx="3035300" cy="4020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Time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consuming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68" name="object 27"/>
          <p:cNvSpPr/>
          <p:nvPr/>
        </p:nvSpPr>
        <p:spPr>
          <a:xfrm>
            <a:off x="5638800" y="3810000"/>
            <a:ext cx="3048000" cy="640080"/>
          </a:xfrm>
          <a:custGeom>
            <a:avLst/>
            <a:gdLst/>
            <a:ahLst/>
            <a:cxnLst/>
            <a:rect l="l" t="t" r="r" b="b"/>
            <a:pathLst>
              <a:path w="3048000" h="640079">
                <a:moveTo>
                  <a:pt x="0" y="640080"/>
                </a:moveTo>
                <a:lnTo>
                  <a:pt x="3048000" y="640080"/>
                </a:lnTo>
                <a:lnTo>
                  <a:pt x="30480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9" name="object 28"/>
          <p:cNvSpPr/>
          <p:nvPr/>
        </p:nvSpPr>
        <p:spPr>
          <a:xfrm>
            <a:off x="5638800" y="38036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0" name="object 29"/>
          <p:cNvSpPr/>
          <p:nvPr/>
        </p:nvSpPr>
        <p:spPr>
          <a:xfrm>
            <a:off x="8686800" y="38036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1" name="object 30"/>
          <p:cNvSpPr/>
          <p:nvPr/>
        </p:nvSpPr>
        <p:spPr>
          <a:xfrm>
            <a:off x="5632450" y="38036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2" name="object 31"/>
          <p:cNvSpPr/>
          <p:nvPr/>
        </p:nvSpPr>
        <p:spPr>
          <a:xfrm>
            <a:off x="5632450" y="4450079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3" name="object 32"/>
          <p:cNvSpPr txBox="1"/>
          <p:nvPr/>
        </p:nvSpPr>
        <p:spPr>
          <a:xfrm>
            <a:off x="5645150" y="3836289"/>
            <a:ext cx="3035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3613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More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number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of</a:t>
            </a:r>
            <a:r>
              <a:rPr sz="2400" b="1" spc="-7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resources  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are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required</a:t>
            </a:r>
            <a:endParaRPr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74" name="object 33"/>
          <p:cNvSpPr/>
          <p:nvPr/>
        </p:nvSpPr>
        <p:spPr>
          <a:xfrm>
            <a:off x="5715000" y="4718050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object 34"/>
          <p:cNvSpPr/>
          <p:nvPr/>
        </p:nvSpPr>
        <p:spPr>
          <a:xfrm>
            <a:off x="8686800" y="4718050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6" name="object 35"/>
          <p:cNvSpPr/>
          <p:nvPr/>
        </p:nvSpPr>
        <p:spPr>
          <a:xfrm>
            <a:off x="5708650" y="47180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7" name="object 36"/>
          <p:cNvSpPr/>
          <p:nvPr/>
        </p:nvSpPr>
        <p:spPr>
          <a:xfrm>
            <a:off x="5708650" y="532384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8" name="object 37"/>
          <p:cNvSpPr txBox="1"/>
          <p:nvPr/>
        </p:nvSpPr>
        <p:spPr>
          <a:xfrm>
            <a:off x="5721350" y="4730750"/>
            <a:ext cx="2959100" cy="4020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Inaccurate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feedback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79" name="object 38"/>
          <p:cNvSpPr/>
          <p:nvPr/>
        </p:nvSpPr>
        <p:spPr>
          <a:xfrm>
            <a:off x="5715000" y="56324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0" name="object 39"/>
          <p:cNvSpPr/>
          <p:nvPr/>
        </p:nvSpPr>
        <p:spPr>
          <a:xfrm>
            <a:off x="8686800" y="56324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object 40"/>
          <p:cNvSpPr/>
          <p:nvPr/>
        </p:nvSpPr>
        <p:spPr>
          <a:xfrm>
            <a:off x="5708650" y="5632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2" name="object 41"/>
          <p:cNvSpPr/>
          <p:nvPr/>
        </p:nvSpPr>
        <p:spPr>
          <a:xfrm>
            <a:off x="5708650" y="62788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3" name="object 42"/>
          <p:cNvSpPr txBox="1"/>
          <p:nvPr/>
        </p:nvSpPr>
        <p:spPr>
          <a:xfrm>
            <a:off x="5721350" y="5645150"/>
            <a:ext cx="2959100" cy="5693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80" rIns="0" bIns="0" rtlCol="0">
            <a:spAutoFit/>
          </a:bodyPr>
          <a:lstStyle/>
          <a:p>
            <a:pPr marL="85725" marR="440690">
              <a:lnSpc>
                <a:spcPts val="202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Required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lot of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skill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with 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labour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84" name="object 43"/>
          <p:cNvSpPr/>
          <p:nvPr/>
        </p:nvSpPr>
        <p:spPr>
          <a:xfrm>
            <a:off x="1447800" y="19748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80">
                <a:moveTo>
                  <a:pt x="0" y="0"/>
                </a:moveTo>
                <a:lnTo>
                  <a:pt x="0" y="665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5" name="object 44"/>
          <p:cNvSpPr/>
          <p:nvPr/>
        </p:nvSpPr>
        <p:spPr>
          <a:xfrm>
            <a:off x="4419600" y="19748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80">
                <a:moveTo>
                  <a:pt x="0" y="0"/>
                </a:moveTo>
                <a:lnTo>
                  <a:pt x="0" y="6654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6" name="object 45"/>
          <p:cNvSpPr/>
          <p:nvPr/>
        </p:nvSpPr>
        <p:spPr>
          <a:xfrm>
            <a:off x="1441450" y="19748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7" name="object 46"/>
          <p:cNvSpPr/>
          <p:nvPr/>
        </p:nvSpPr>
        <p:spPr>
          <a:xfrm>
            <a:off x="1441450" y="26212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8" name="object 47"/>
          <p:cNvSpPr txBox="1"/>
          <p:nvPr/>
        </p:nvSpPr>
        <p:spPr>
          <a:xfrm>
            <a:off x="1454150" y="1987550"/>
            <a:ext cx="2959100" cy="8252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244" rIns="0" bIns="0" rtlCol="0">
            <a:spAutoFit/>
          </a:bodyPr>
          <a:lstStyle/>
          <a:p>
            <a:pPr marL="85090" marR="974090">
              <a:lnSpc>
                <a:spcPts val="2020"/>
              </a:lnSpc>
              <a:spcBef>
                <a:spcPts val="434"/>
              </a:spcBef>
            </a:pPr>
            <a:r>
              <a:rPr sz="2400" b="1" spc="-2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Targeted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issued 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are 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addressed</a:t>
            </a:r>
            <a:endParaRPr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89" name="object 48"/>
          <p:cNvSpPr/>
          <p:nvPr/>
        </p:nvSpPr>
        <p:spPr>
          <a:xfrm>
            <a:off x="1447800" y="2971800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0" y="533400"/>
                </a:moveTo>
                <a:lnTo>
                  <a:pt x="2971800" y="533400"/>
                </a:lnTo>
                <a:lnTo>
                  <a:pt x="2971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0" name="object 49"/>
          <p:cNvSpPr/>
          <p:nvPr/>
        </p:nvSpPr>
        <p:spPr>
          <a:xfrm>
            <a:off x="1447800" y="29654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1" name="object 50"/>
          <p:cNvSpPr/>
          <p:nvPr/>
        </p:nvSpPr>
        <p:spPr>
          <a:xfrm>
            <a:off x="4419600" y="29654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2" name="object 51"/>
          <p:cNvSpPr/>
          <p:nvPr/>
        </p:nvSpPr>
        <p:spPr>
          <a:xfrm>
            <a:off x="1441450" y="2965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3" name="object 52"/>
          <p:cNvSpPr/>
          <p:nvPr/>
        </p:nvSpPr>
        <p:spPr>
          <a:xfrm>
            <a:off x="1441450" y="350520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4" name="object 53"/>
          <p:cNvSpPr txBox="1"/>
          <p:nvPr/>
        </p:nvSpPr>
        <p:spPr>
          <a:xfrm>
            <a:off x="1454150" y="2997834"/>
            <a:ext cx="2959100" cy="751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 interpretation is</a:t>
            </a:r>
            <a:r>
              <a:rPr sz="2400" b="1" spc="-3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better</a:t>
            </a:r>
          </a:p>
        </p:txBody>
      </p:sp>
      <p:sp>
        <p:nvSpPr>
          <p:cNvPr id="95" name="object 54"/>
          <p:cNvSpPr/>
          <p:nvPr/>
        </p:nvSpPr>
        <p:spPr>
          <a:xfrm>
            <a:off x="990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6" name="object 55"/>
          <p:cNvSpPr/>
          <p:nvPr/>
        </p:nvSpPr>
        <p:spPr>
          <a:xfrm>
            <a:off x="4038600" y="9842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7" name="object 56"/>
          <p:cNvSpPr/>
          <p:nvPr/>
        </p:nvSpPr>
        <p:spPr>
          <a:xfrm>
            <a:off x="984250" y="984250"/>
            <a:ext cx="3060700" cy="12700"/>
          </a:xfrm>
          <a:custGeom>
            <a:avLst/>
            <a:gdLst/>
            <a:ahLst/>
            <a:cxnLst/>
            <a:rect l="l" t="t" r="r" b="b"/>
            <a:pathLst>
              <a:path w="3060700" h="12700">
                <a:moveTo>
                  <a:pt x="0" y="12700"/>
                </a:moveTo>
                <a:lnTo>
                  <a:pt x="3060700" y="12700"/>
                </a:lnTo>
                <a:lnTo>
                  <a:pt x="306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8" name="object 57"/>
          <p:cNvSpPr/>
          <p:nvPr/>
        </p:nvSpPr>
        <p:spPr>
          <a:xfrm>
            <a:off x="984250" y="1524000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9" name="object 58"/>
          <p:cNvSpPr txBox="1"/>
          <p:nvPr/>
        </p:nvSpPr>
        <p:spPr>
          <a:xfrm>
            <a:off x="996950" y="996950"/>
            <a:ext cx="3035300" cy="40139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41705">
              <a:lnSpc>
                <a:spcPct val="100000"/>
              </a:lnSpc>
              <a:spcBef>
                <a:spcPts val="250"/>
              </a:spcBef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Merits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00" name="object 59"/>
          <p:cNvSpPr/>
          <p:nvPr/>
        </p:nvSpPr>
        <p:spPr>
          <a:xfrm>
            <a:off x="1524000" y="38798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1" name="object 60"/>
          <p:cNvSpPr/>
          <p:nvPr/>
        </p:nvSpPr>
        <p:spPr>
          <a:xfrm>
            <a:off x="4419600" y="38798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2" name="object 61"/>
          <p:cNvSpPr/>
          <p:nvPr/>
        </p:nvSpPr>
        <p:spPr>
          <a:xfrm>
            <a:off x="1517650" y="3879850"/>
            <a:ext cx="2908300" cy="12700"/>
          </a:xfrm>
          <a:custGeom>
            <a:avLst/>
            <a:gdLst/>
            <a:ahLst/>
            <a:cxnLst/>
            <a:rect l="l" t="t" r="r" b="b"/>
            <a:pathLst>
              <a:path w="2908300" h="12700">
                <a:moveTo>
                  <a:pt x="0" y="12700"/>
                </a:moveTo>
                <a:lnTo>
                  <a:pt x="2908300" y="12700"/>
                </a:lnTo>
                <a:lnTo>
                  <a:pt x="2908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3" name="object 62"/>
          <p:cNvSpPr/>
          <p:nvPr/>
        </p:nvSpPr>
        <p:spPr>
          <a:xfrm>
            <a:off x="1517650" y="4495800"/>
            <a:ext cx="2908300" cy="0"/>
          </a:xfrm>
          <a:custGeom>
            <a:avLst/>
            <a:gdLst/>
            <a:ahLst/>
            <a:cxnLst/>
            <a:rect l="l" t="t" r="r" b="b"/>
            <a:pathLst>
              <a:path w="2908300">
                <a:moveTo>
                  <a:pt x="0" y="0"/>
                </a:moveTo>
                <a:lnTo>
                  <a:pt x="2908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4" name="object 63"/>
          <p:cNvSpPr txBox="1"/>
          <p:nvPr/>
        </p:nvSpPr>
        <p:spPr>
          <a:xfrm>
            <a:off x="1530350" y="3892550"/>
            <a:ext cx="2882900" cy="77136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High accuracy of</a:t>
            </a:r>
            <a:r>
              <a:rPr sz="2400" b="1" spc="-4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05" name="object 64"/>
          <p:cNvSpPr/>
          <p:nvPr/>
        </p:nvSpPr>
        <p:spPr>
          <a:xfrm>
            <a:off x="1447800" y="5632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6" name="object 65"/>
          <p:cNvSpPr/>
          <p:nvPr/>
        </p:nvSpPr>
        <p:spPr>
          <a:xfrm>
            <a:off x="4419600" y="5632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7" name="object 66"/>
          <p:cNvSpPr/>
          <p:nvPr/>
        </p:nvSpPr>
        <p:spPr>
          <a:xfrm>
            <a:off x="1441450" y="56324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8" name="object 67"/>
          <p:cNvSpPr/>
          <p:nvPr/>
        </p:nvSpPr>
        <p:spPr>
          <a:xfrm>
            <a:off x="1441450" y="6324600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9" name="object 68"/>
          <p:cNvSpPr txBox="1"/>
          <p:nvPr/>
        </p:nvSpPr>
        <p:spPr>
          <a:xfrm>
            <a:off x="1454150" y="5645150"/>
            <a:ext cx="2959100" cy="40267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301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9"/>
              </a:spcBef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Greater</a:t>
            </a:r>
            <a:r>
              <a:rPr sz="2400" b="1" spc="-5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control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10" name="object 69"/>
          <p:cNvSpPr/>
          <p:nvPr/>
        </p:nvSpPr>
        <p:spPr>
          <a:xfrm>
            <a:off x="1447800" y="47180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1" name="object 70"/>
          <p:cNvSpPr/>
          <p:nvPr/>
        </p:nvSpPr>
        <p:spPr>
          <a:xfrm>
            <a:off x="4419600" y="47180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2" name="object 71"/>
          <p:cNvSpPr/>
          <p:nvPr/>
        </p:nvSpPr>
        <p:spPr>
          <a:xfrm>
            <a:off x="1441450" y="4718050"/>
            <a:ext cx="2984500" cy="12700"/>
          </a:xfrm>
          <a:custGeom>
            <a:avLst/>
            <a:gdLst/>
            <a:ahLst/>
            <a:cxnLst/>
            <a:rect l="l" t="t" r="r" b="b"/>
            <a:pathLst>
              <a:path w="2984500" h="12700">
                <a:moveTo>
                  <a:pt x="0" y="12700"/>
                </a:moveTo>
                <a:lnTo>
                  <a:pt x="2984500" y="12700"/>
                </a:lnTo>
                <a:lnTo>
                  <a:pt x="2984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3" name="object 72"/>
          <p:cNvSpPr/>
          <p:nvPr/>
        </p:nvSpPr>
        <p:spPr>
          <a:xfrm>
            <a:off x="1441450" y="5364479"/>
            <a:ext cx="2984500" cy="0"/>
          </a:xfrm>
          <a:custGeom>
            <a:avLst/>
            <a:gdLst/>
            <a:ahLst/>
            <a:cxnLst/>
            <a:rect l="l" t="t" r="r" b="b"/>
            <a:pathLst>
              <a:path w="2984500">
                <a:moveTo>
                  <a:pt x="0" y="0"/>
                </a:moveTo>
                <a:lnTo>
                  <a:pt x="2984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4" name="object 73"/>
          <p:cNvSpPr txBox="1"/>
          <p:nvPr/>
        </p:nvSpPr>
        <p:spPr>
          <a:xfrm>
            <a:off x="1454150" y="4730750"/>
            <a:ext cx="2959100" cy="114069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Address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as specific</a:t>
            </a:r>
            <a:r>
              <a:rPr sz="2400" b="1" spc="-4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research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issues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15" name="object 74"/>
          <p:cNvSpPr/>
          <p:nvPr/>
        </p:nvSpPr>
        <p:spPr>
          <a:xfrm>
            <a:off x="918972" y="2252472"/>
            <a:ext cx="524256" cy="113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6" name="object 75"/>
          <p:cNvSpPr/>
          <p:nvPr/>
        </p:nvSpPr>
        <p:spPr>
          <a:xfrm>
            <a:off x="990600" y="2286000"/>
            <a:ext cx="381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7" name="object 76"/>
          <p:cNvSpPr/>
          <p:nvPr/>
        </p:nvSpPr>
        <p:spPr>
          <a:xfrm>
            <a:off x="990600" y="2286000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120167" y="0"/>
                </a:lnTo>
                <a:lnTo>
                  <a:pt x="120167" y="870458"/>
                </a:lnTo>
                <a:lnTo>
                  <a:pt x="381000" y="870458"/>
                </a:lnTo>
                <a:lnTo>
                  <a:pt x="381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8" name="object 77"/>
          <p:cNvSpPr/>
          <p:nvPr/>
        </p:nvSpPr>
        <p:spPr>
          <a:xfrm>
            <a:off x="918972" y="1566672"/>
            <a:ext cx="5242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9" name="object 78"/>
          <p:cNvSpPr/>
          <p:nvPr/>
        </p:nvSpPr>
        <p:spPr>
          <a:xfrm>
            <a:off x="990600" y="1600200"/>
            <a:ext cx="381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0" name="object 79"/>
          <p:cNvSpPr/>
          <p:nvPr/>
        </p:nvSpPr>
        <p:spPr>
          <a:xfrm>
            <a:off x="990600" y="1600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92024" y="0"/>
                </a:lnTo>
                <a:lnTo>
                  <a:pt x="92024" y="641858"/>
                </a:lnTo>
                <a:lnTo>
                  <a:pt x="381000" y="641858"/>
                </a:lnTo>
                <a:lnTo>
                  <a:pt x="381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1" name="object 80"/>
          <p:cNvSpPr/>
          <p:nvPr/>
        </p:nvSpPr>
        <p:spPr>
          <a:xfrm>
            <a:off x="918972" y="3243072"/>
            <a:ext cx="600456" cy="1057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2" name="object 81"/>
          <p:cNvSpPr/>
          <p:nvPr/>
        </p:nvSpPr>
        <p:spPr>
          <a:xfrm>
            <a:off x="990600" y="3276600"/>
            <a:ext cx="4572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3" name="object 82"/>
          <p:cNvSpPr/>
          <p:nvPr/>
        </p:nvSpPr>
        <p:spPr>
          <a:xfrm>
            <a:off x="990600" y="32766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96367" y="0"/>
                </a:lnTo>
                <a:lnTo>
                  <a:pt x="96367" y="784225"/>
                </a:lnTo>
                <a:lnTo>
                  <a:pt x="457200" y="784225"/>
                </a:lnTo>
                <a:lnTo>
                  <a:pt x="457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4" name="object 83"/>
          <p:cNvSpPr/>
          <p:nvPr/>
        </p:nvSpPr>
        <p:spPr>
          <a:xfrm>
            <a:off x="918972" y="5148071"/>
            <a:ext cx="524256" cy="981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5" name="object 84"/>
          <p:cNvSpPr/>
          <p:nvPr/>
        </p:nvSpPr>
        <p:spPr>
          <a:xfrm>
            <a:off x="990600" y="5181600"/>
            <a:ext cx="381000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6" name="object 85"/>
          <p:cNvSpPr/>
          <p:nvPr/>
        </p:nvSpPr>
        <p:spPr>
          <a:xfrm>
            <a:off x="990600" y="51816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92024" y="0"/>
                </a:lnTo>
                <a:lnTo>
                  <a:pt x="92024" y="718032"/>
                </a:lnTo>
                <a:lnTo>
                  <a:pt x="381000" y="718032"/>
                </a:lnTo>
                <a:lnTo>
                  <a:pt x="3810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7" name="object 86"/>
          <p:cNvSpPr/>
          <p:nvPr/>
        </p:nvSpPr>
        <p:spPr>
          <a:xfrm>
            <a:off x="918972" y="4157471"/>
            <a:ext cx="524256" cy="11338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8" name="object 87"/>
          <p:cNvSpPr/>
          <p:nvPr/>
        </p:nvSpPr>
        <p:spPr>
          <a:xfrm>
            <a:off x="990600" y="4191000"/>
            <a:ext cx="381000" cy="990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9" name="object 88"/>
          <p:cNvSpPr/>
          <p:nvPr/>
        </p:nvSpPr>
        <p:spPr>
          <a:xfrm>
            <a:off x="990600" y="4191000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92024" y="0"/>
                </a:lnTo>
                <a:lnTo>
                  <a:pt x="92024" y="870457"/>
                </a:lnTo>
                <a:lnTo>
                  <a:pt x="381000" y="870457"/>
                </a:lnTo>
                <a:lnTo>
                  <a:pt x="381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0" name="object 89"/>
          <p:cNvSpPr/>
          <p:nvPr/>
        </p:nvSpPr>
        <p:spPr>
          <a:xfrm>
            <a:off x="5109971" y="1566672"/>
            <a:ext cx="524255" cy="9052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1" name="object 90"/>
          <p:cNvSpPr/>
          <p:nvPr/>
        </p:nvSpPr>
        <p:spPr>
          <a:xfrm>
            <a:off x="5181600" y="1600200"/>
            <a:ext cx="381000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2" name="object 91"/>
          <p:cNvSpPr/>
          <p:nvPr/>
        </p:nvSpPr>
        <p:spPr>
          <a:xfrm>
            <a:off x="5181600" y="1600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105537" y="0"/>
                </a:lnTo>
                <a:lnTo>
                  <a:pt x="105537" y="656463"/>
                </a:lnTo>
                <a:lnTo>
                  <a:pt x="381000" y="656463"/>
                </a:lnTo>
                <a:lnTo>
                  <a:pt x="381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3" name="object 92"/>
          <p:cNvSpPr/>
          <p:nvPr/>
        </p:nvSpPr>
        <p:spPr>
          <a:xfrm>
            <a:off x="5109971" y="2328672"/>
            <a:ext cx="524255" cy="9814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4" name="object 93"/>
          <p:cNvSpPr/>
          <p:nvPr/>
        </p:nvSpPr>
        <p:spPr>
          <a:xfrm>
            <a:off x="5181600" y="2362200"/>
            <a:ext cx="381000" cy="838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5" name="object 94"/>
          <p:cNvSpPr/>
          <p:nvPr/>
        </p:nvSpPr>
        <p:spPr>
          <a:xfrm>
            <a:off x="5181600" y="23622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119634" y="0"/>
                </a:lnTo>
                <a:lnTo>
                  <a:pt x="119634" y="697484"/>
                </a:lnTo>
                <a:lnTo>
                  <a:pt x="381000" y="697484"/>
                </a:lnTo>
                <a:lnTo>
                  <a:pt x="3810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6" name="object 95"/>
          <p:cNvSpPr/>
          <p:nvPr/>
        </p:nvSpPr>
        <p:spPr>
          <a:xfrm>
            <a:off x="5109971" y="3166872"/>
            <a:ext cx="524255" cy="1057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7" name="object 96"/>
          <p:cNvSpPr/>
          <p:nvPr/>
        </p:nvSpPr>
        <p:spPr>
          <a:xfrm>
            <a:off x="5181600" y="3200400"/>
            <a:ext cx="381000" cy="914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8" name="object 97"/>
          <p:cNvSpPr/>
          <p:nvPr/>
        </p:nvSpPr>
        <p:spPr>
          <a:xfrm>
            <a:off x="5181600" y="3200400"/>
            <a:ext cx="381000" cy="914400"/>
          </a:xfrm>
          <a:custGeom>
            <a:avLst/>
            <a:gdLst/>
            <a:ahLst/>
            <a:cxnLst/>
            <a:rect l="l" t="t" r="r" b="b"/>
            <a:pathLst>
              <a:path w="381000" h="914400">
                <a:moveTo>
                  <a:pt x="0" y="0"/>
                </a:moveTo>
                <a:lnTo>
                  <a:pt x="119634" y="0"/>
                </a:lnTo>
                <a:lnTo>
                  <a:pt x="119634" y="773683"/>
                </a:lnTo>
                <a:lnTo>
                  <a:pt x="381000" y="773683"/>
                </a:lnTo>
                <a:lnTo>
                  <a:pt x="381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9" name="object 98"/>
          <p:cNvSpPr/>
          <p:nvPr/>
        </p:nvSpPr>
        <p:spPr>
          <a:xfrm>
            <a:off x="5109971" y="4081271"/>
            <a:ext cx="600455" cy="10576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0" name="object 99"/>
          <p:cNvSpPr/>
          <p:nvPr/>
        </p:nvSpPr>
        <p:spPr>
          <a:xfrm>
            <a:off x="5181600" y="4114800"/>
            <a:ext cx="457200" cy="914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1" name="object 100"/>
          <p:cNvSpPr/>
          <p:nvPr/>
        </p:nvSpPr>
        <p:spPr>
          <a:xfrm>
            <a:off x="5181600" y="4114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143637" y="0"/>
                </a:lnTo>
                <a:lnTo>
                  <a:pt x="143637" y="773683"/>
                </a:lnTo>
                <a:lnTo>
                  <a:pt x="457200" y="773683"/>
                </a:lnTo>
                <a:lnTo>
                  <a:pt x="457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2" name="object 101"/>
          <p:cNvSpPr/>
          <p:nvPr/>
        </p:nvSpPr>
        <p:spPr>
          <a:xfrm>
            <a:off x="5109971" y="4995671"/>
            <a:ext cx="600455" cy="11338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3" name="object 102"/>
          <p:cNvSpPr/>
          <p:nvPr/>
        </p:nvSpPr>
        <p:spPr>
          <a:xfrm>
            <a:off x="5181600" y="5029200"/>
            <a:ext cx="457200" cy="990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4" name="object 103"/>
          <p:cNvSpPr/>
          <p:nvPr/>
        </p:nvSpPr>
        <p:spPr>
          <a:xfrm>
            <a:off x="5181600" y="50292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143637" y="0"/>
                </a:lnTo>
                <a:lnTo>
                  <a:pt x="143637" y="821791"/>
                </a:lnTo>
                <a:lnTo>
                  <a:pt x="457200" y="821791"/>
                </a:lnTo>
                <a:lnTo>
                  <a:pt x="457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30096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5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364" y="877612"/>
            <a:ext cx="4152900" cy="4744720"/>
          </a:xfrm>
          <a:custGeom>
            <a:avLst/>
            <a:gdLst/>
            <a:ahLst/>
            <a:cxnLst/>
            <a:rect l="l" t="t" r="r" b="b"/>
            <a:pathLst>
              <a:path w="4152900" h="4744720">
                <a:moveTo>
                  <a:pt x="0" y="4744720"/>
                </a:moveTo>
                <a:lnTo>
                  <a:pt x="4152900" y="4744720"/>
                </a:lnTo>
                <a:lnTo>
                  <a:pt x="4152900" y="0"/>
                </a:lnTo>
                <a:lnTo>
                  <a:pt x="0" y="0"/>
                </a:lnTo>
                <a:lnTo>
                  <a:pt x="0" y="474472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5431" y="877612"/>
            <a:ext cx="4152900" cy="4744720"/>
          </a:xfrm>
          <a:custGeom>
            <a:avLst/>
            <a:gdLst/>
            <a:ahLst/>
            <a:cxnLst/>
            <a:rect l="l" t="t" r="r" b="b"/>
            <a:pathLst>
              <a:path w="4152900" h="4744720">
                <a:moveTo>
                  <a:pt x="0" y="4744720"/>
                </a:moveTo>
                <a:lnTo>
                  <a:pt x="4152900" y="4744720"/>
                </a:lnTo>
                <a:lnTo>
                  <a:pt x="4152900" y="0"/>
                </a:lnTo>
                <a:lnTo>
                  <a:pt x="0" y="0"/>
                </a:lnTo>
                <a:lnTo>
                  <a:pt x="0" y="474472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7036" y="826592"/>
            <a:ext cx="0" cy="4770120"/>
          </a:xfrm>
          <a:custGeom>
            <a:avLst/>
            <a:gdLst/>
            <a:ahLst/>
            <a:cxnLst/>
            <a:rect l="l" t="t" r="r" b="b"/>
            <a:pathLst>
              <a:path h="4770120">
                <a:moveTo>
                  <a:pt x="0" y="0"/>
                </a:moveTo>
                <a:lnTo>
                  <a:pt x="0" y="47701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136" y="826592"/>
            <a:ext cx="0" cy="4770120"/>
          </a:xfrm>
          <a:custGeom>
            <a:avLst/>
            <a:gdLst/>
            <a:ahLst/>
            <a:cxnLst/>
            <a:rect l="l" t="t" r="r" b="b"/>
            <a:pathLst>
              <a:path h="4770120">
                <a:moveTo>
                  <a:pt x="0" y="0"/>
                </a:moveTo>
                <a:lnTo>
                  <a:pt x="0" y="47701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9936" y="826592"/>
            <a:ext cx="0" cy="4770120"/>
          </a:xfrm>
          <a:custGeom>
            <a:avLst/>
            <a:gdLst/>
            <a:ahLst/>
            <a:cxnLst/>
            <a:rect l="l" t="t" r="r" b="b"/>
            <a:pathLst>
              <a:path h="4770120">
                <a:moveTo>
                  <a:pt x="0" y="0"/>
                </a:moveTo>
                <a:lnTo>
                  <a:pt x="0" y="47701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786" y="832942"/>
            <a:ext cx="8318500" cy="0"/>
          </a:xfrm>
          <a:custGeom>
            <a:avLst/>
            <a:gdLst/>
            <a:ahLst/>
            <a:cxnLst/>
            <a:rect l="l" t="t" r="r" b="b"/>
            <a:pathLst>
              <a:path w="8318500">
                <a:moveTo>
                  <a:pt x="0" y="0"/>
                </a:moveTo>
                <a:lnTo>
                  <a:pt x="8318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786" y="5577661"/>
            <a:ext cx="8318500" cy="0"/>
          </a:xfrm>
          <a:custGeom>
            <a:avLst/>
            <a:gdLst/>
            <a:ahLst/>
            <a:cxnLst/>
            <a:rect l="l" t="t" r="r" b="b"/>
            <a:pathLst>
              <a:path w="8318500">
                <a:moveTo>
                  <a:pt x="0" y="0"/>
                </a:moveTo>
                <a:lnTo>
                  <a:pt x="8318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 b="1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object 9"/>
          <p:cNvSpPr txBox="1">
            <a:spLocks/>
          </p:cNvSpPr>
          <p:nvPr/>
        </p:nvSpPr>
        <p:spPr>
          <a:xfrm>
            <a:off x="1434774" y="854404"/>
            <a:ext cx="2068830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u="heavy" spc="-5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</a:rPr>
              <a:t>Primary</a:t>
            </a:r>
            <a:r>
              <a:rPr lang="en-US" sz="2400" b="1" u="heavy" spc="-55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</a:rPr>
              <a:t> </a:t>
            </a:r>
            <a:r>
              <a:rPr lang="en-US" sz="2400" b="1" u="heavy" spc="-5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</a:rPr>
              <a:t>data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876" y="1556969"/>
            <a:ext cx="4609388" cy="751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Real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time</a:t>
            </a:r>
            <a:r>
              <a:rPr sz="2400" b="1" spc="-3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Sure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about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sources of</a:t>
            </a:r>
            <a:r>
              <a:rPr sz="2400" b="1" spc="-3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  <a:endParaRPr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876" y="2654502"/>
            <a:ext cx="4609388" cy="38215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Help to give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results/</a:t>
            </a:r>
            <a:r>
              <a:rPr sz="2400" b="1" spc="-7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finding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876" y="3385718"/>
            <a:ext cx="4609388" cy="751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Costly and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time</a:t>
            </a:r>
            <a:r>
              <a:rPr sz="2400" b="1" spc="-9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consuming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Process</a:t>
            </a:r>
            <a:endParaRPr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75" y="4483633"/>
            <a:ext cx="5707205" cy="7367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spc="-4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Avoid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biasness of response</a:t>
            </a:r>
            <a:r>
              <a:rPr sz="2400" b="1" spc="-5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  More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flexible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28208" y="899074"/>
            <a:ext cx="2385695" cy="3815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u="heavy" spc="-5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  <a:cs typeface="Times New Roman"/>
              </a:rPr>
              <a:t>Secondary</a:t>
            </a:r>
            <a:r>
              <a:rPr sz="2400" b="1" u="heavy" spc="-65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u="heavy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Book Antiqua" panose="02040602050305030304" pitchFamily="18" charset="0"/>
                <a:cs typeface="Times New Roman"/>
              </a:rPr>
              <a:t>data</a:t>
            </a:r>
            <a:endParaRPr sz="2400" b="1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0203" y="1641827"/>
            <a:ext cx="5718733" cy="379719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22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Past</a:t>
            </a:r>
            <a:r>
              <a:rPr sz="2400" b="1" spc="-1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</a:p>
          <a:p>
            <a:pPr marL="3556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Not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sure about of sources</a:t>
            </a:r>
            <a:r>
              <a:rPr sz="2400" b="1" spc="-9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of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</a:t>
            </a: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sz="2400" b="1" spc="-5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Refining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the</a:t>
            </a:r>
            <a:r>
              <a:rPr sz="2400" b="1" spc="-2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problem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Cheap and no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time consuming</a:t>
            </a:r>
            <a:r>
              <a:rPr sz="2400" b="1" spc="-6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process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Can not know in</a:t>
            </a:r>
            <a:r>
              <a:rPr sz="2400" b="1" spc="-120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data  biasness or</a:t>
            </a:r>
            <a:r>
              <a:rPr sz="2400" b="1" spc="-2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not</a:t>
            </a:r>
            <a:endParaRPr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Less</a:t>
            </a:r>
            <a:r>
              <a:rPr sz="2400" b="1" spc="-5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11695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20"/>
            <a:ext cx="11966028" cy="65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6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6332" y="1177159"/>
            <a:ext cx="11855668" cy="4573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2400" b="1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defRPr>
            </a:lvl1pPr>
          </a:lstStyle>
          <a:p>
            <a:endParaRPr lang="en-US" dirty="0"/>
          </a:p>
          <a:p>
            <a:r>
              <a:rPr lang="en-US" dirty="0"/>
              <a:t>Population is the entire group of individuals about which we want information (for example, all students at IUPUI).</a:t>
            </a:r>
          </a:p>
          <a:p>
            <a:endParaRPr lang="en-US" dirty="0"/>
          </a:p>
          <a:p>
            <a:r>
              <a:rPr lang="en-US" dirty="0"/>
              <a:t>A population includes all of the elements from a set of data.</a:t>
            </a:r>
          </a:p>
          <a:p>
            <a:endParaRPr lang="en-US" dirty="0"/>
          </a:p>
          <a:p>
            <a:r>
              <a:rPr lang="en-US" dirty="0"/>
              <a:t>Note: Population size is denoted by 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" y="0"/>
            <a:ext cx="12312869" cy="6306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en-US" sz="3200" b="1" dirty="0">
                <a:solidFill>
                  <a:schemeClr val="bg1"/>
                </a:solidFill>
                <a:latin typeface="Droid Serif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36555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297" y="899890"/>
            <a:ext cx="10515600" cy="382156"/>
          </a:xfr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>
                <a:solidFill>
                  <a:srgbClr val="0070C0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Examples of Populations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69479" y="2278118"/>
            <a:ext cx="11033235" cy="3057247"/>
          </a:xfr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Names of all registered voters in the United States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Incomes of all families living in Delhi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Annual returns of all stocks traded on the New York Stock Exchange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 Grade point averages of all the students in your Institute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4314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1" y="0"/>
            <a:ext cx="12312869" cy="6306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en-US" sz="3200" b="1" dirty="0">
                <a:solidFill>
                  <a:schemeClr val="bg1"/>
                </a:solidFill>
                <a:latin typeface="Droid Serif"/>
              </a:rPr>
              <a:t>Sample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2" y="1602516"/>
            <a:ext cx="11960772" cy="304442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Sample is a representative part of the population(for example, a representative group of students at IUPUI). 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A sample consists one or more observations drawn from the population.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/>
              </a:rPr>
              <a:t>Note: Sample size is denoted by n.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88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214"/>
          </a:xfrm>
          <a:solidFill>
            <a:schemeClr val="tx1"/>
          </a:solidFill>
        </p:spPr>
        <p:txBody>
          <a:bodyPr tIns="0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sk-SK" sz="3200" b="1" spc="6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Why study statistics?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725215"/>
            <a:ext cx="11966683" cy="3097212"/>
          </a:xfrm>
        </p:spPr>
        <p:txBody>
          <a:bodyPr>
            <a:noAutofit/>
          </a:bodyPr>
          <a:lstStyle/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sk-SK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Data are everywhere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sk-SK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sk-SK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Statistical techniques are used to make many decisions that affect our lives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sk-SK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No matter what your career,  you will make professional decisions that involve data.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sk-SK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An understanding of statistical methods will help you make these decisions efectively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helps in providing a better understanding and exact description of a phenomenon of nature.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 Statistics helps in proper and efficient planning of a statistical inquiry in any field of study.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 Statistical helps in collecting an appropriate quantitative data.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sk-SK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5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83324"/>
          </a:xfr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/>
          <a:p>
            <a:pPr algn="ctr" fontAlgn="base"/>
            <a:r>
              <a:rPr lang="en-US" altLang="en-US" sz="3200" b="1" dirty="0">
                <a:solidFill>
                  <a:schemeClr val="bg1"/>
                </a:solidFill>
                <a:latin typeface="Droid Serif"/>
              </a:rPr>
              <a:t>Population vs. Sample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2286000" y="2438400"/>
            <a:ext cx="3810000" cy="2819400"/>
          </a:xfrm>
          <a:prstGeom prst="ellips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6248400" y="2362200"/>
            <a:ext cx="3810000" cy="2895600"/>
          </a:xfrm>
          <a:prstGeom prst="ellipse">
            <a:avLst/>
          </a:prstGeom>
          <a:noFill/>
          <a:ln w="317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3429000" y="1905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Population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7620000" y="19050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Times New Roman" pitchFamily="18" charset="0"/>
              </a:rPr>
              <a:t>Sample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2438400" y="5410201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Measures used to describe the population are called </a:t>
            </a:r>
            <a:r>
              <a:rPr lang="en-US" altLang="en-US" sz="2000" b="1">
                <a:latin typeface="Times New Roman" pitchFamily="18" charset="0"/>
              </a:rPr>
              <a:t>parameters</a:t>
            </a:r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6858000" y="5410201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Measures computed from sample data are called </a:t>
            </a:r>
            <a:r>
              <a:rPr lang="en-US" altLang="en-US" sz="2000" b="1">
                <a:latin typeface="Times New Roman" pitchFamily="18" charset="0"/>
              </a:rPr>
              <a:t>statistics</a:t>
            </a:r>
          </a:p>
        </p:txBody>
      </p:sp>
      <p:pic>
        <p:nvPicPr>
          <p:cNvPr id="14347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61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326" y="719139"/>
            <a:ext cx="8448674" cy="3087687"/>
          </a:xfrm>
        </p:spPr>
        <p:txBody>
          <a:bodyPr rtlCol="0">
            <a:norm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Unbiased sample:  A sample that is selected so that it is representative of the entire population.</a:t>
            </a:r>
          </a:p>
          <a:p>
            <a:pPr lvl="1" algn="just">
              <a:spcAft>
                <a:spcPts val="1200"/>
              </a:spcAft>
              <a:buFont typeface="Calibri" panose="020F0502020204030204" pitchFamily="34" charset="0"/>
              <a:buChar char="-"/>
              <a:defRPr/>
            </a:pP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An unbiased sample is selected at random and is large enough to provide accurate data.</a:t>
            </a:r>
          </a:p>
          <a:p>
            <a:pPr marL="0" indent="0" algn="just">
              <a:buNone/>
              <a:defRPr/>
            </a:pP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8195" name="Picture 4" descr="C:\Users\Lucy\AppData\Local\Microsoft\Windows\Temporary Internet Files\Content.IE5\KB7S57NP\MC9004377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1" y="368301"/>
            <a:ext cx="1857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3806826"/>
            <a:ext cx="12192000" cy="20129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  <a:ea typeface="+mn-ea"/>
              </a:rPr>
              <a:t>Biased sample:  A sample drawn in such a way that one or more parts of the population are favored over others.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3052762"/>
            <a:ext cx="11853096" cy="3805238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What is the population?</a:t>
            </a:r>
          </a:p>
          <a:p>
            <a:pPr lvl="1">
              <a:spcAft>
                <a:spcPts val="1200"/>
              </a:spcAft>
              <a:buFont typeface="Arial"/>
              <a:buChar char="–"/>
              <a:defRPr/>
            </a:pP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All students in the school</a:t>
            </a: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What is the sample?</a:t>
            </a:r>
          </a:p>
          <a:p>
            <a:pPr lvl="1">
              <a:buFont typeface="Arial"/>
              <a:buChar char="–"/>
              <a:defRPr/>
            </a:pP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Students in the seventh grade homeroom that was surveyed</a:t>
            </a: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Biased or unbiased?</a:t>
            </a:r>
          </a:p>
          <a:p>
            <a:pPr lvl="1">
              <a:buFont typeface="Arial"/>
              <a:buChar char="–"/>
              <a:defRPr/>
            </a:pP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Biased.  One class of 7</a:t>
            </a:r>
            <a:r>
              <a:rPr lang="en-US" b="1" baseline="30000" dirty="0">
                <a:solidFill>
                  <a:srgbClr val="0070C0"/>
                </a:solidFill>
                <a:latin typeface="Book Antiqua" panose="02040602050305030304" pitchFamily="18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 graders does not accurately represent all students in the school.</a:t>
            </a:r>
          </a:p>
          <a:p>
            <a:pPr lvl="1">
              <a:buFont typeface="Arial"/>
              <a:buChar char="–"/>
              <a:defRPr/>
            </a:pP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1" y="219075"/>
            <a:ext cx="3579813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0" y="204789"/>
            <a:ext cx="6821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Example 1:   A 7</a:t>
            </a:r>
            <a:r>
              <a:rPr lang="en-US" altLang="fr-FR" sz="2400" b="1" baseline="30000" dirty="0">
                <a:solidFill>
                  <a:srgbClr val="0070C0"/>
                </a:solidFill>
                <a:latin typeface="Book Antiqua" panose="02040602050305030304" pitchFamily="18" charset="0"/>
              </a:rPr>
              <a:t>th</a:t>
            </a:r>
            <a:r>
              <a:rPr lang="en-US" altLang="fr-FR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 grade homeroom was surveyed to determine how many texts students at Olean Intermediate Middle School send each day.</a:t>
            </a:r>
          </a:p>
        </p:txBody>
      </p:sp>
    </p:spTree>
    <p:extLst>
      <p:ext uri="{BB962C8B-B14F-4D97-AF65-F5344CB8AC3E}">
        <p14:creationId xmlns:p14="http://schemas.microsoft.com/office/powerpoint/2010/main" val="15096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9426"/>
            <a:ext cx="12192000" cy="584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Example 2:  To track migration patterns of a particular species of bird, scientists randomly tag, release, and track 50 birds of that species.</a:t>
            </a:r>
          </a:p>
          <a:p>
            <a:pPr lvl="1" eaLnBrk="1" hangingPunct="1"/>
            <a:r>
              <a:rPr lang="en-US" altLang="fr-FR" dirty="0">
                <a:solidFill>
                  <a:srgbClr val="0070C0"/>
                </a:solidFill>
                <a:latin typeface="Book Antiqua" panose="02040602050305030304" pitchFamily="18" charset="0"/>
              </a:rPr>
              <a:t>What is the population?</a:t>
            </a:r>
          </a:p>
          <a:p>
            <a:pPr lvl="2" eaLnBrk="1" hangingPunct="1"/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The species of bird being studied</a:t>
            </a:r>
          </a:p>
          <a:p>
            <a:pPr lvl="1" eaLnBrk="1" hangingPunct="1"/>
            <a:r>
              <a:rPr lang="en-US" altLang="fr-FR" dirty="0">
                <a:solidFill>
                  <a:srgbClr val="0070C0"/>
                </a:solidFill>
                <a:latin typeface="Book Antiqua" panose="02040602050305030304" pitchFamily="18" charset="0"/>
              </a:rPr>
              <a:t>What is the sample?</a:t>
            </a:r>
          </a:p>
          <a:p>
            <a:pPr lvl="2" eaLnBrk="1" hangingPunct="1"/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The 50 birds that the scientists tagged</a:t>
            </a:r>
          </a:p>
          <a:p>
            <a:pPr lvl="2" eaLnBrk="1" hangingPunct="1"/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Tagged birds are specially marked birds that are tracked.  Scientists use the data on these birds </a:t>
            </a:r>
            <a:r>
              <a:rPr lang="en-US" altLang="fr-FR" sz="240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to make </a:t>
            </a:r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generalizations about an entire bird species.</a:t>
            </a:r>
          </a:p>
          <a:p>
            <a:pPr lvl="1"/>
            <a:r>
              <a:rPr lang="en-US" altLang="fr-FR" dirty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n-US" altLang="fr-FR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n-US" altLang="fr-FR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      Biased </a:t>
            </a:r>
            <a:r>
              <a:rPr lang="en-US" altLang="fr-FR" dirty="0">
                <a:solidFill>
                  <a:srgbClr val="0070C0"/>
                </a:solidFill>
                <a:latin typeface="Book Antiqua" panose="02040602050305030304" pitchFamily="18" charset="0"/>
              </a:rPr>
              <a:t>or unbiased?</a:t>
            </a:r>
          </a:p>
          <a:p>
            <a:pPr lvl="2" eaLnBrk="1" hangingPunct="1"/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Unbiased. The birds tagged were randomly </a:t>
            </a:r>
            <a:b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altLang="fr-FR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selected. </a:t>
            </a:r>
          </a:p>
          <a:p>
            <a:pPr lvl="2" eaLnBrk="1" hangingPunct="1"/>
            <a:endParaRPr lang="en-US" altLang="fr-FR" sz="24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9" y="4362450"/>
            <a:ext cx="324790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4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1187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5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214"/>
          </a:xfrm>
          <a:solidFill>
            <a:schemeClr val="tx1"/>
          </a:solidFill>
        </p:spPr>
        <p:txBody>
          <a:bodyPr tIns="0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sk-SK" sz="3200" b="1" spc="6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Why study statistics?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55179" y="1006475"/>
            <a:ext cx="12081641" cy="57150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ct val="0"/>
              </a:spcBef>
              <a:buClr>
                <a:schemeClr val="accent1"/>
              </a:buClr>
              <a:buSzPct val="80000"/>
              <a:buNone/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helps in presenting complex data in a suitable tabular, diagrammatic and graphic form for an easy and clear comprehension of the data.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helps in understanding the nature and pattern of variability of a phenomenon through quantitative observations.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Statistics helps in drawing valid inference, along with a measure of their reliability about the population parameters from the sample data.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Draw conclusions about large groups of individuals or items, using information collected from subsets of the individuals or items.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Make reliable forecasts about a business activity</a:t>
            </a: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altLang="en-US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69850" indent="-342900" algn="just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Improve business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D97F-B07C-4F5B-861D-76BA94498E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30"/>
            <a:ext cx="12192000" cy="533400"/>
          </a:xfrm>
          <a:solidFill>
            <a:schemeClr val="tx1"/>
          </a:solidFill>
        </p:spPr>
        <p:txBody>
          <a:bodyPr vert="horz" lIns="91440" tIns="0" rIns="91440" bIns="45720" rtlCol="0" anchor="ctr">
            <a:noAutofit/>
          </a:bodyPr>
          <a:lstStyle/>
          <a:p>
            <a:pPr marL="27432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IN" sz="3200" b="1" spc="6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rPr>
              <a:t>Fields of Applications of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1675"/>
            <a:ext cx="12328634" cy="601980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2" tooltip="Actuarial science"/>
              </a:rPr>
              <a:t>Actuarial science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discipline that applies mathematical and statistical methods to assess risk in the 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3" tooltip="Insurance"/>
              </a:rPr>
              <a:t>insurance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4" tooltip="Finance"/>
              </a:rPr>
              <a:t>finance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industries.</a:t>
            </a:r>
          </a:p>
          <a:p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5" tooltip="Astrostatistics"/>
            </a:endParaRPr>
          </a:p>
          <a:p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5" tooltip="Astrostatistics"/>
              </a:rPr>
              <a:t>Astrostatistics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discipline that applies statistical analysis to the understanding of astronomical data.</a:t>
            </a:r>
          </a:p>
          <a:p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6" tooltip="Biostatistics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6" tooltip="Biostatistics"/>
              </a:rPr>
              <a:t>Biostatistics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branch of 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7" tooltip="Biology"/>
              </a:rPr>
              <a:t>biology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that studies biological phenomena and observations by means of statistical analysis, and includes 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8" tooltip="Medical statistics"/>
              </a:rPr>
              <a:t>medical statistics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9" tooltip="Business analytics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9" tooltip="Business analytics"/>
              </a:rPr>
              <a:t>Business analytics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rapidly developing business process that applies statistical methods to data sets (often very large) to develop new insights and understanding of business performance &amp; opportunities</a:t>
            </a:r>
          </a:p>
          <a:p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10" tooltip="Chemometrics"/>
            </a:endParaRPr>
          </a:p>
          <a:p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0" tooltip="Chemometrics"/>
              </a:rPr>
              <a:t>Chemometrics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science of relating measurements made on a 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1" tooltip="Chemistry"/>
              </a:rPr>
              <a:t>chemical</a:t>
            </a:r>
            <a:r>
              <a:rPr lang="en-IN" sz="24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system or process to the state of the system via application of mathematical or statistical methods.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D97F-B07C-4F5B-861D-76BA94498E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49"/>
            <a:ext cx="12192000" cy="962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2" tooltip="Demography"/>
              </a:rPr>
              <a:t>Demography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statistical study of all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3" tooltip="Population"/>
              </a:rPr>
              <a:t>populations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It can be a very general science that can be applied to any kind of dynamic population, that is, one that changes over time or space.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3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4" tooltip="Econometr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4" tooltip="Econometrics"/>
              </a:rPr>
              <a:t>Econometrics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branch of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5" tooltip="Economics"/>
              </a:rPr>
              <a:t>economics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that applies statistical methods to the empirical study of economic theories and relationships.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3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6" tooltip="Environmental statist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6" tooltip="Environmental statistics"/>
              </a:rPr>
              <a:t>Environmental statistics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application of statistical methods to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7" tooltip="Environmental science"/>
              </a:rPr>
              <a:t>environmental science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Weather, climate, air and water quality are included, as are studies of plant and animal populations.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3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8" tooltip="Epidemiology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8" tooltip="Epidemiology"/>
              </a:rPr>
              <a:t>Epidemiology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study of factors affecting the health and illness of populations, and serves as the foundation and logic of interventions made in the interest of public health and preventive medicine.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3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9" tooltip="Geostatist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3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9" tooltip="Geostatistics"/>
              </a:rPr>
              <a:t>Geostatistics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branch of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0" tooltip="Geography"/>
              </a:rPr>
              <a:t>geography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that deals with the analysis of data from disciplines such as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1" tooltip="Petroleum geology"/>
              </a:rPr>
              <a:t>petroleum geology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2" tooltip="Hydrogeology"/>
              </a:rPr>
              <a:t>hydrogeology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3" tooltip="Hydrology"/>
              </a:rPr>
              <a:t>hydrology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4" tooltip="Meteorology"/>
              </a:rPr>
              <a:t>meteorology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5" tooltip="Oceanography"/>
              </a:rPr>
              <a:t>oceanography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6" tooltip="Geochemistry"/>
              </a:rPr>
              <a:t>geochemistry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0" tooltip="Geography"/>
              </a:rPr>
              <a:t>geography</a:t>
            </a:r>
            <a:r>
              <a:rPr lang="en-IN" sz="23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3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6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019800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2" tooltip="Operations research"/>
              </a:rPr>
              <a:t>Operations research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(or Operational Research) is an interdisciplinary branch of applied mathematics and formal science that uses methods such as mathematical </a:t>
            </a:r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statistics, and algorithms to arrive at optimal or near optimal solutions to complex problems.</a:t>
            </a:r>
          </a:p>
          <a:p>
            <a:pPr algn="just"/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3" tooltip="Population ecology"/>
            </a:endParaRP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3" tooltip="Population ecology"/>
              </a:rPr>
              <a:t>Population ecology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sub-field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4" tooltip="Ecology"/>
              </a:rPr>
              <a:t>ecology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that deals with the dynamics of species populations and how these populations interact with the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5" tooltip="Environment (biophysical)"/>
              </a:rPr>
              <a:t>environment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6" tooltip="Psychometric"/>
            </a:endParaRP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6" tooltip="Psychometric"/>
              </a:rPr>
              <a:t>Psychometric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theory and technique of educational and psychological measurement of knowledge, abilities, attitudes, and personality traits.</a:t>
            </a:r>
          </a:p>
          <a:p>
            <a:pPr algn="just"/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7" tooltip="Quality control"/>
            </a:endParaRP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7" tooltip="Quality control"/>
              </a:rPr>
              <a:t>Quality control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reviews the factors involved in manufacturing and production; it can make use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8" tooltip="Sampling (statistics)"/>
              </a:rPr>
              <a:t>statistical sampling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of product items to aid decisions in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9" tooltip="Process control"/>
              </a:rPr>
              <a:t>process control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or in accepting deliveries.</a:t>
            </a:r>
          </a:p>
          <a:p>
            <a:pPr algn="just"/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10" tooltip="Quantitative psychology"/>
            </a:endParaRP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0" tooltip="Quantitative psychology"/>
              </a:rPr>
              <a:t>Quantitative psychology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science of statistically explaining and changing mental processes and </a:t>
            </a:r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in humans.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D97F-B07C-4F5B-861D-76BA94498E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2" tooltip="Reliability Engineering"/>
              </a:rPr>
              <a:t>Reliability Engineering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study of the ability of a system or component to perform its required functions under stated conditions for a specified period of time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3" tooltip="Statistical finance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3" tooltip="Statistical finance"/>
              </a:rPr>
              <a:t>Statistical finance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an area of </a:t>
            </a:r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4" tooltip="Econophysics"/>
              </a:rPr>
              <a:t>econophysics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is an empirical attempt to shift finance from its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5" tooltip="Normative economics"/>
              </a:rPr>
              <a:t>normative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roots to a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6" tooltip="Positivist"/>
              </a:rPr>
              <a:t>positivist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framework using exemplars from statistical physics with an emphasis on emergent or collective properties of financial markets.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7" tooltip="Statistical mechan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7" tooltip="Statistical mechanics"/>
              </a:rPr>
              <a:t>Statistical mechanics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application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8" tooltip="Probability"/>
              </a:rPr>
              <a:t>probability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theory, which includes mathematical tools for dealing with large populations, to the field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9" tooltip="Mechanics"/>
              </a:rPr>
              <a:t>mechanics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which is concerned with the motion of particles or objects when subjected to a force.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10" tooltip="Statistical phys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0" tooltip="Statistical physics"/>
              </a:rPr>
              <a:t>Statistical physics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one of the fundamental theories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1" tooltip="Physics"/>
              </a:rPr>
              <a:t>physics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and uses methods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8" tooltip="Probability"/>
              </a:rPr>
              <a:t>probability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theory in solving physical problems.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  <a:hlinkClick r:id="rId12" tooltip="Statistical thermodynamics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2" tooltip="Statistical thermodynamics"/>
              </a:rPr>
              <a:t>Statistical thermodynamics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the study of the microscopic </a:t>
            </a:r>
            <a:r>
              <a:rPr lang="en-IN" sz="2400" b="1" dirty="0" err="1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3" tooltip="Thermodynamic system"/>
              </a:rPr>
              <a:t>thermodynamic systems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using probability theory and provides a molecular level interpretation of thermodynamic quantities such as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4" tooltip="Work (thermodynamics)"/>
              </a:rPr>
              <a:t>work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5" tooltip="Heat"/>
              </a:rPr>
              <a:t>heat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6" tooltip="Thermodynamic free energy"/>
              </a:rPr>
              <a:t>free energy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b="1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17" tooltip="Entropy"/>
              </a:rPr>
              <a:t>entropy</a:t>
            </a:r>
            <a:endParaRPr lang="en-US" sz="2400" b="1" dirty="0">
              <a:solidFill>
                <a:srgbClr val="0070C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1905000" cy="457200"/>
          </a:xfrm>
          <a:noFill/>
        </p:spPr>
        <p:txBody>
          <a:bodyPr/>
          <a:lstStyle/>
          <a:p>
            <a:fld id="{041683AD-F9F4-4E7E-8AAE-B812AE00311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3200400" y="1041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68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2267</Words>
  <Application>Microsoft Office PowerPoint</Application>
  <PresentationFormat>Widescreen</PresentationFormat>
  <Paragraphs>292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ＭＳ Ｐゴシック</vt:lpstr>
      <vt:lpstr>ＭＳ Ｐゴシック</vt:lpstr>
      <vt:lpstr>Algerian</vt:lpstr>
      <vt:lpstr>Arial</vt:lpstr>
      <vt:lpstr>Book Antiqua</vt:lpstr>
      <vt:lpstr>Calibri</vt:lpstr>
      <vt:lpstr>Droid Serif</vt:lpstr>
      <vt:lpstr>Symbol</vt:lpstr>
      <vt:lpstr>Times New Roman</vt:lpstr>
      <vt:lpstr>Trebuchet MS</vt:lpstr>
      <vt:lpstr>Wingdings</vt:lpstr>
      <vt:lpstr>Wingdings 3</vt:lpstr>
      <vt:lpstr>WP Greek Century</vt:lpstr>
      <vt:lpstr>Facet</vt:lpstr>
      <vt:lpstr>PowerPoint Presentation</vt:lpstr>
      <vt:lpstr>PowerPoint Presentation</vt:lpstr>
      <vt:lpstr>Why study statistics?</vt:lpstr>
      <vt:lpstr>Why study statistics?</vt:lpstr>
      <vt:lpstr>Fields of Applications of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Collect Data?</vt:lpstr>
      <vt:lpstr>Methods of Data Collection</vt:lpstr>
      <vt:lpstr>PowerPoint Presentation</vt:lpstr>
      <vt:lpstr>PowerPoint Presentation</vt:lpstr>
      <vt:lpstr>PowerPoint Presentation</vt:lpstr>
      <vt:lpstr>PowerPoint Presentation</vt:lpstr>
      <vt:lpstr>Sources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Populations</vt:lpstr>
      <vt:lpstr>PowerPoint Presentation</vt:lpstr>
      <vt:lpstr>Population vs. Sample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Jyoti Verma (Dr.)</cp:lastModifiedBy>
  <cp:revision>16</cp:revision>
  <dcterms:created xsi:type="dcterms:W3CDTF">2019-09-24T14:50:49Z</dcterms:created>
  <dcterms:modified xsi:type="dcterms:W3CDTF">2019-09-25T04:26:52Z</dcterms:modified>
</cp:coreProperties>
</file>