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2"/>
  </p:notesMasterIdLst>
  <p:sldIdLst>
    <p:sldId id="256" r:id="rId2"/>
    <p:sldId id="257" r:id="rId3"/>
    <p:sldId id="258" r:id="rId4"/>
    <p:sldId id="259" r:id="rId5"/>
    <p:sldId id="274" r:id="rId6"/>
    <p:sldId id="275" r:id="rId7"/>
    <p:sldId id="276" r:id="rId8"/>
    <p:sldId id="280" r:id="rId9"/>
    <p:sldId id="283" r:id="rId10"/>
    <p:sldId id="284" r:id="rId11"/>
    <p:sldId id="264" r:id="rId12"/>
    <p:sldId id="265" r:id="rId13"/>
    <p:sldId id="266" r:id="rId14"/>
    <p:sldId id="267" r:id="rId15"/>
    <p:sldId id="268" r:id="rId16"/>
    <p:sldId id="269" r:id="rId17"/>
    <p:sldId id="270" r:id="rId18"/>
    <p:sldId id="271" r:id="rId19"/>
    <p:sldId id="272"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4033A7-78BA-45B9-8322-77D1C9AAE297}" type="datetimeFigureOut">
              <a:rPr lang="en-US" smtClean="0"/>
              <a:t>11/26/2019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AD56D-09DA-456C-94C5-944A029730CC}" type="slidenum">
              <a:rPr lang="en-US" smtClean="0"/>
              <a:t>‹#›</a:t>
            </a:fld>
            <a:endParaRPr lang="en-US"/>
          </a:p>
        </p:txBody>
      </p:sp>
    </p:spTree>
    <p:extLst>
      <p:ext uri="{BB962C8B-B14F-4D97-AF65-F5344CB8AC3E}">
        <p14:creationId xmlns:p14="http://schemas.microsoft.com/office/powerpoint/2010/main" val="3536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9A29E-0649-44E8-83E9-55956C271FB4}" type="slidenum">
              <a:rPr lang="en-US"/>
              <a:pPr/>
              <a:t>6</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8634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143632-0C6E-4872-9AEF-E32DEC6A1756}" type="slidenum">
              <a:rPr lang="en-US"/>
              <a:pPr/>
              <a:t>7</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19330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09F7B47-11F2-447E-916B-C2FDB516B41D}"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92B4E5A-D004-4BAF-8099-23E8F2C335A2}" type="slidenum">
              <a:rPr lang="en-US" smtClean="0"/>
              <a:t>‹#›</a:t>
            </a:fld>
            <a:endParaRPr lang="en-US"/>
          </a:p>
        </p:txBody>
      </p:sp>
    </p:spTree>
    <p:extLst>
      <p:ext uri="{BB962C8B-B14F-4D97-AF65-F5344CB8AC3E}">
        <p14:creationId xmlns:p14="http://schemas.microsoft.com/office/powerpoint/2010/main" val="3543947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9F7B47-11F2-447E-916B-C2FDB516B41D}"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2B4E5A-D004-4BAF-8099-23E8F2C335A2}" type="slidenum">
              <a:rPr lang="en-US" smtClean="0"/>
              <a:t>‹#›</a:t>
            </a:fld>
            <a:endParaRPr lang="en-US"/>
          </a:p>
        </p:txBody>
      </p:sp>
    </p:spTree>
    <p:extLst>
      <p:ext uri="{BB962C8B-B14F-4D97-AF65-F5344CB8AC3E}">
        <p14:creationId xmlns:p14="http://schemas.microsoft.com/office/powerpoint/2010/main" val="4195219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9F7B47-11F2-447E-916B-C2FDB516B41D}"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2B4E5A-D004-4BAF-8099-23E8F2C335A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2598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09F7B47-11F2-447E-916B-C2FDB516B41D}"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2B4E5A-D004-4BAF-8099-23E8F2C335A2}" type="slidenum">
              <a:rPr lang="en-US" smtClean="0"/>
              <a:t>‹#›</a:t>
            </a:fld>
            <a:endParaRPr lang="en-US"/>
          </a:p>
        </p:txBody>
      </p:sp>
    </p:spTree>
    <p:extLst>
      <p:ext uri="{BB962C8B-B14F-4D97-AF65-F5344CB8AC3E}">
        <p14:creationId xmlns:p14="http://schemas.microsoft.com/office/powerpoint/2010/main" val="240052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09F7B47-11F2-447E-916B-C2FDB516B41D}"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2B4E5A-D004-4BAF-8099-23E8F2C335A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87577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09F7B47-11F2-447E-916B-C2FDB516B41D}"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2B4E5A-D004-4BAF-8099-23E8F2C335A2}" type="slidenum">
              <a:rPr lang="en-US" smtClean="0"/>
              <a:t>‹#›</a:t>
            </a:fld>
            <a:endParaRPr lang="en-US"/>
          </a:p>
        </p:txBody>
      </p:sp>
    </p:spTree>
    <p:extLst>
      <p:ext uri="{BB962C8B-B14F-4D97-AF65-F5344CB8AC3E}">
        <p14:creationId xmlns:p14="http://schemas.microsoft.com/office/powerpoint/2010/main" val="743920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9F7B47-11F2-447E-916B-C2FDB516B41D}"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2B4E5A-D004-4BAF-8099-23E8F2C335A2}" type="slidenum">
              <a:rPr lang="en-US" smtClean="0"/>
              <a:t>‹#›</a:t>
            </a:fld>
            <a:endParaRPr lang="en-US"/>
          </a:p>
        </p:txBody>
      </p:sp>
    </p:spTree>
    <p:extLst>
      <p:ext uri="{BB962C8B-B14F-4D97-AF65-F5344CB8AC3E}">
        <p14:creationId xmlns:p14="http://schemas.microsoft.com/office/powerpoint/2010/main" val="21393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9F7B47-11F2-447E-916B-C2FDB516B41D}"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2B4E5A-D004-4BAF-8099-23E8F2C335A2}" type="slidenum">
              <a:rPr lang="en-US" smtClean="0"/>
              <a:t>‹#›</a:t>
            </a:fld>
            <a:endParaRPr lang="en-US"/>
          </a:p>
        </p:txBody>
      </p:sp>
    </p:spTree>
    <p:extLst>
      <p:ext uri="{BB962C8B-B14F-4D97-AF65-F5344CB8AC3E}">
        <p14:creationId xmlns:p14="http://schemas.microsoft.com/office/powerpoint/2010/main" val="3857701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9F7B47-11F2-447E-916B-C2FDB516B41D}"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2B4E5A-D004-4BAF-8099-23E8F2C335A2}" type="slidenum">
              <a:rPr lang="en-US" smtClean="0"/>
              <a:t>‹#›</a:t>
            </a:fld>
            <a:endParaRPr lang="en-US"/>
          </a:p>
        </p:txBody>
      </p:sp>
    </p:spTree>
    <p:extLst>
      <p:ext uri="{BB962C8B-B14F-4D97-AF65-F5344CB8AC3E}">
        <p14:creationId xmlns:p14="http://schemas.microsoft.com/office/powerpoint/2010/main" val="1118129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9F7B47-11F2-447E-916B-C2FDB516B41D}"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2B4E5A-D004-4BAF-8099-23E8F2C335A2}" type="slidenum">
              <a:rPr lang="en-US" smtClean="0"/>
              <a:t>‹#›</a:t>
            </a:fld>
            <a:endParaRPr lang="en-US"/>
          </a:p>
        </p:txBody>
      </p:sp>
    </p:spTree>
    <p:extLst>
      <p:ext uri="{BB962C8B-B14F-4D97-AF65-F5344CB8AC3E}">
        <p14:creationId xmlns:p14="http://schemas.microsoft.com/office/powerpoint/2010/main" val="3452922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09F7B47-11F2-447E-916B-C2FDB516B41D}"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92B4E5A-D004-4BAF-8099-23E8F2C335A2}" type="slidenum">
              <a:rPr lang="en-US" smtClean="0"/>
              <a:t>‹#›</a:t>
            </a:fld>
            <a:endParaRPr lang="en-US"/>
          </a:p>
        </p:txBody>
      </p:sp>
    </p:spTree>
    <p:extLst>
      <p:ext uri="{BB962C8B-B14F-4D97-AF65-F5344CB8AC3E}">
        <p14:creationId xmlns:p14="http://schemas.microsoft.com/office/powerpoint/2010/main" val="243999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9F7B47-11F2-447E-916B-C2FDB516B41D}" type="datetimeFigureOut">
              <a:rPr lang="en-US" smtClean="0"/>
              <a:t>11/26/2019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92B4E5A-D004-4BAF-8099-23E8F2C335A2}" type="slidenum">
              <a:rPr lang="en-US" smtClean="0"/>
              <a:t>‹#›</a:t>
            </a:fld>
            <a:endParaRPr lang="en-US"/>
          </a:p>
        </p:txBody>
      </p:sp>
    </p:spTree>
    <p:extLst>
      <p:ext uri="{BB962C8B-B14F-4D97-AF65-F5344CB8AC3E}">
        <p14:creationId xmlns:p14="http://schemas.microsoft.com/office/powerpoint/2010/main" val="467215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09F7B47-11F2-447E-916B-C2FDB516B41D}" type="datetimeFigureOut">
              <a:rPr lang="en-US" smtClean="0"/>
              <a:t>11/26/2019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92B4E5A-D004-4BAF-8099-23E8F2C335A2}" type="slidenum">
              <a:rPr lang="en-US" smtClean="0"/>
              <a:t>‹#›</a:t>
            </a:fld>
            <a:endParaRPr lang="en-US"/>
          </a:p>
        </p:txBody>
      </p:sp>
    </p:spTree>
    <p:extLst>
      <p:ext uri="{BB962C8B-B14F-4D97-AF65-F5344CB8AC3E}">
        <p14:creationId xmlns:p14="http://schemas.microsoft.com/office/powerpoint/2010/main" val="3713999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9F7B47-11F2-447E-916B-C2FDB516B41D}" type="datetimeFigureOut">
              <a:rPr lang="en-US" smtClean="0"/>
              <a:t>11/26/2019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92B4E5A-D004-4BAF-8099-23E8F2C335A2}" type="slidenum">
              <a:rPr lang="en-US" smtClean="0"/>
              <a:t>‹#›</a:t>
            </a:fld>
            <a:endParaRPr lang="en-US"/>
          </a:p>
        </p:txBody>
      </p:sp>
    </p:spTree>
    <p:extLst>
      <p:ext uri="{BB962C8B-B14F-4D97-AF65-F5344CB8AC3E}">
        <p14:creationId xmlns:p14="http://schemas.microsoft.com/office/powerpoint/2010/main" val="137116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9F7B47-11F2-447E-916B-C2FDB516B41D}"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92B4E5A-D004-4BAF-8099-23E8F2C335A2}" type="slidenum">
              <a:rPr lang="en-US" smtClean="0"/>
              <a:t>‹#›</a:t>
            </a:fld>
            <a:endParaRPr lang="en-US"/>
          </a:p>
        </p:txBody>
      </p:sp>
    </p:spTree>
    <p:extLst>
      <p:ext uri="{BB962C8B-B14F-4D97-AF65-F5344CB8AC3E}">
        <p14:creationId xmlns:p14="http://schemas.microsoft.com/office/powerpoint/2010/main" val="37629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9F7B47-11F2-447E-916B-C2FDB516B41D}"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2B4E5A-D004-4BAF-8099-23E8F2C335A2}" type="slidenum">
              <a:rPr lang="en-US" smtClean="0"/>
              <a:t>‹#›</a:t>
            </a:fld>
            <a:endParaRPr lang="en-US"/>
          </a:p>
        </p:txBody>
      </p:sp>
    </p:spTree>
    <p:extLst>
      <p:ext uri="{BB962C8B-B14F-4D97-AF65-F5344CB8AC3E}">
        <p14:creationId xmlns:p14="http://schemas.microsoft.com/office/powerpoint/2010/main" val="2873298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09F7B47-11F2-447E-916B-C2FDB516B41D}" type="datetimeFigureOut">
              <a:rPr lang="en-US" smtClean="0"/>
              <a:t>11/26/2019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92B4E5A-D004-4BAF-8099-23E8F2C335A2}" type="slidenum">
              <a:rPr lang="en-US" smtClean="0"/>
              <a:t>‹#›</a:t>
            </a:fld>
            <a:endParaRPr lang="en-US"/>
          </a:p>
        </p:txBody>
      </p:sp>
    </p:spTree>
    <p:extLst>
      <p:ext uri="{BB962C8B-B14F-4D97-AF65-F5344CB8AC3E}">
        <p14:creationId xmlns:p14="http://schemas.microsoft.com/office/powerpoint/2010/main" val="258406896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28130" y="677840"/>
            <a:ext cx="8596668" cy="1320800"/>
          </a:xfrm>
        </p:spPr>
        <p:txBody>
          <a:bodyPr>
            <a:noAutofit/>
          </a:bodyPr>
          <a:lstStyle/>
          <a:p>
            <a:pPr algn="ctr"/>
            <a:r>
              <a:rPr lang="en-US" sz="4400" b="1" dirty="0" smtClean="0">
                <a:solidFill>
                  <a:srgbClr val="00B050"/>
                </a:solidFill>
                <a:latin typeface="Times New Roman" panose="02020603050405020304" pitchFamily="18" charset="0"/>
                <a:cs typeface="Times New Roman" panose="02020603050405020304" pitchFamily="18" charset="0"/>
              </a:rPr>
              <a:t>Introduction to Economics- Definition and Scope</a:t>
            </a:r>
            <a:br>
              <a:rPr lang="en-US" sz="4400" b="1" dirty="0" smtClean="0">
                <a:solidFill>
                  <a:srgbClr val="00B050"/>
                </a:solidFill>
                <a:latin typeface="Times New Roman" panose="02020603050405020304" pitchFamily="18" charset="0"/>
                <a:cs typeface="Times New Roman" panose="02020603050405020304" pitchFamily="18" charset="0"/>
              </a:rPr>
            </a:b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1"/>
          </p:nvPr>
        </p:nvSpPr>
        <p:spPr>
          <a:xfrm>
            <a:off x="677334" y="2187885"/>
            <a:ext cx="4184035" cy="3880772"/>
          </a:xfrm>
        </p:spPr>
        <p:txBody>
          <a:bodyPr>
            <a:normAutofit/>
          </a:bodyPr>
          <a:lstStyle/>
          <a:p>
            <a:pPr marL="0" indent="0">
              <a:buNone/>
            </a:pPr>
            <a:endParaRPr lang="en-US" dirty="0"/>
          </a:p>
          <a:p>
            <a:pPr marL="0" indent="0">
              <a:buNone/>
            </a:pPr>
            <a:r>
              <a:rPr lang="en-US" dirty="0" smtClean="0"/>
              <a:t> </a:t>
            </a:r>
            <a:endParaRPr lang="en-US" dirty="0"/>
          </a:p>
        </p:txBody>
      </p:sp>
      <p:sp>
        <p:nvSpPr>
          <p:cNvPr id="6" name="Content Placeholder 5"/>
          <p:cNvSpPr>
            <a:spLocks noGrp="1"/>
          </p:cNvSpPr>
          <p:nvPr>
            <p:ph sz="half" idx="2"/>
          </p:nvPr>
        </p:nvSpPr>
        <p:spPr>
          <a:xfrm>
            <a:off x="1978924" y="2733795"/>
            <a:ext cx="7295079" cy="3880773"/>
          </a:xfrm>
        </p:spPr>
        <p:txBody>
          <a:bodyPr>
            <a:normAutofit/>
          </a:bodyPr>
          <a:lstStyle/>
          <a:p>
            <a:pPr algn="ctr">
              <a:buNone/>
            </a:pPr>
            <a:r>
              <a:rPr lang="en-US" sz="3200" b="1" dirty="0" smtClean="0">
                <a:solidFill>
                  <a:srgbClr val="002060"/>
                </a:solidFill>
                <a:latin typeface="Times New Roman" panose="02020603050405020304" pitchFamily="18" charset="0"/>
                <a:cs typeface="Times New Roman" panose="02020603050405020304" pitchFamily="18" charset="0"/>
              </a:rPr>
              <a:t>By</a:t>
            </a:r>
          </a:p>
          <a:p>
            <a:pPr algn="ctr">
              <a:buNone/>
            </a:pPr>
            <a:endParaRPr lang="en-US" sz="3200" b="1" dirty="0">
              <a:solidFill>
                <a:srgbClr val="002060"/>
              </a:solidFill>
              <a:latin typeface="Times New Roman" panose="02020603050405020304" pitchFamily="18" charset="0"/>
              <a:cs typeface="Times New Roman" panose="02020603050405020304" pitchFamily="18" charset="0"/>
            </a:endParaRPr>
          </a:p>
          <a:p>
            <a:pPr algn="ctr">
              <a:buNone/>
            </a:pPr>
            <a:r>
              <a:rPr lang="en-US" sz="3200" b="1" dirty="0" smtClean="0">
                <a:solidFill>
                  <a:srgbClr val="002060"/>
                </a:solidFill>
                <a:latin typeface="Times New Roman" panose="02020603050405020304" pitchFamily="18" charset="0"/>
                <a:cs typeface="Times New Roman" panose="02020603050405020304" pitchFamily="18" charset="0"/>
              </a:rPr>
              <a:t>Dr. Mahendra Parihar</a:t>
            </a:r>
          </a:p>
          <a:p>
            <a:pPr algn="ctr">
              <a:buNone/>
            </a:pPr>
            <a:r>
              <a:rPr lang="en-US" sz="3200" b="1" dirty="0" smtClean="0">
                <a:solidFill>
                  <a:srgbClr val="002060"/>
                </a:solidFill>
                <a:latin typeface="Times New Roman" panose="02020603050405020304" pitchFamily="18" charset="0"/>
                <a:cs typeface="Times New Roman" panose="02020603050405020304" pitchFamily="18" charset="0"/>
              </a:rPr>
              <a:t>Associate Professor, </a:t>
            </a:r>
          </a:p>
          <a:p>
            <a:pPr algn="ctr">
              <a:buNone/>
            </a:pPr>
            <a:r>
              <a:rPr lang="en-US" sz="3200" b="1" dirty="0" smtClean="0">
                <a:solidFill>
                  <a:srgbClr val="002060"/>
                </a:solidFill>
                <a:latin typeface="Times New Roman" panose="02020603050405020304" pitchFamily="18" charset="0"/>
                <a:cs typeface="Times New Roman" panose="02020603050405020304" pitchFamily="18" charset="0"/>
              </a:rPr>
              <a:t>MPSTME, NMIMS Mumbai</a:t>
            </a:r>
          </a:p>
          <a:p>
            <a:pPr algn="ctr">
              <a:buNone/>
            </a:pPr>
            <a:endParaRPr lang="en-US" sz="3200" b="1" dirty="0" smtClean="0">
              <a:solidFill>
                <a:srgbClr val="002060"/>
              </a:solidFill>
              <a:latin typeface="Times New Roman" panose="02020603050405020304" pitchFamily="18" charset="0"/>
              <a:cs typeface="Times New Roman" panose="02020603050405020304" pitchFamily="18" charset="0"/>
            </a:endParaRPr>
          </a:p>
          <a:p>
            <a:pPr algn="ctr">
              <a:buNone/>
            </a:pPr>
            <a:endParaRPr lang="en-US" sz="32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266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Scarcity, Choice, and Opportunity Cost</a:t>
            </a:r>
            <a:endParaRPr lang="en-US" dirty="0"/>
          </a:p>
        </p:txBody>
      </p:sp>
      <p:sp>
        <p:nvSpPr>
          <p:cNvPr id="3" name="Content Placeholder 2"/>
          <p:cNvSpPr>
            <a:spLocks noGrp="1"/>
          </p:cNvSpPr>
          <p:nvPr>
            <p:ph idx="1"/>
          </p:nvPr>
        </p:nvSpPr>
        <p:spPr/>
        <p:txBody>
          <a:bodyPr/>
          <a:lstStyle/>
          <a:p>
            <a:pPr marL="0" indent="0">
              <a:buNone/>
            </a:pPr>
            <a:r>
              <a:rPr lang="en-US" dirty="0" smtClean="0"/>
              <a:t>Every society has some system or mechanism that transforms that society’s scarce resources into useful goods and services.</a:t>
            </a:r>
          </a:p>
          <a:p>
            <a:pPr marL="0" indent="0">
              <a:buNone/>
            </a:pPr>
            <a:endParaRPr lang="en-US" dirty="0" smtClean="0"/>
          </a:p>
          <a:p>
            <a:pPr marL="0" indent="0">
              <a:buNone/>
            </a:pPr>
            <a:endParaRPr lang="en-US" dirty="0"/>
          </a:p>
        </p:txBody>
      </p:sp>
      <p:pic>
        <p:nvPicPr>
          <p:cNvPr id="4" name="Picture 10" descr="figure2_1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75" y="3009330"/>
            <a:ext cx="9503556" cy="3848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78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000"/>
            <a:ext cx="10515600" cy="385502"/>
          </a:xfrm>
        </p:spPr>
        <p:txBody>
          <a:bodyPr>
            <a:normAutofit fontScale="90000"/>
          </a:bodyPr>
          <a:lstStyle/>
          <a:p>
            <a:pPr algn="just"/>
            <a:r>
              <a:rPr lang="en-US" sz="2800" b="1" dirty="0" smtClean="0"/>
              <a:t>PRODUCTION POSSIBILITY CURVE/ FRONTIER:</a:t>
            </a:r>
            <a:endParaRPr lang="en-US" sz="2800" b="1" dirty="0"/>
          </a:p>
        </p:txBody>
      </p:sp>
      <p:sp>
        <p:nvSpPr>
          <p:cNvPr id="3" name="Content Placeholder 2"/>
          <p:cNvSpPr>
            <a:spLocks noGrp="1"/>
          </p:cNvSpPr>
          <p:nvPr>
            <p:ph idx="1"/>
          </p:nvPr>
        </p:nvSpPr>
        <p:spPr>
          <a:xfrm>
            <a:off x="838200" y="600502"/>
            <a:ext cx="10515600" cy="5576461"/>
          </a:xfrm>
        </p:spPr>
        <p:txBody>
          <a:bodyPr>
            <a:normAutofit/>
          </a:bodyPr>
          <a:lstStyle/>
          <a:p>
            <a:pPr marL="0" indent="0" algn="just">
              <a:buNone/>
            </a:pPr>
            <a:r>
              <a:rPr lang="en-US" sz="1800" dirty="0" smtClean="0"/>
              <a:t>Prof. Paul </a:t>
            </a:r>
            <a:r>
              <a:rPr lang="en-US" sz="1800" dirty="0"/>
              <a:t>S</a:t>
            </a:r>
            <a:r>
              <a:rPr lang="en-US" sz="1800" dirty="0" smtClean="0"/>
              <a:t>amuelson introduced the concept of Production Possibility Curve (PPC). </a:t>
            </a:r>
          </a:p>
          <a:p>
            <a:pPr marL="0" indent="0" algn="just">
              <a:buNone/>
            </a:pPr>
            <a:r>
              <a:rPr lang="en-US" sz="1800" dirty="0" smtClean="0"/>
              <a:t>According to him: At any point of time a country can produce only a certain quantity of goods and services with its limited resources; example of so much of consumer goods and so much of capital goods; making full use of country’s available resources. Further, more of goods cannot be produced without giving up some of another goods.</a:t>
            </a:r>
          </a:p>
          <a:p>
            <a:pPr marL="0" indent="0" algn="just">
              <a:buNone/>
            </a:pPr>
            <a:r>
              <a:rPr lang="en-US" sz="1800" dirty="0" smtClean="0"/>
              <a:t> ASSUMPTIONS:</a:t>
            </a:r>
          </a:p>
          <a:p>
            <a:pPr algn="just">
              <a:buFont typeface="Wingdings" panose="05000000000000000000" pitchFamily="2" charset="2"/>
              <a:buChar char="ü"/>
            </a:pPr>
            <a:r>
              <a:rPr lang="en-US" sz="1800" dirty="0" smtClean="0"/>
              <a:t>Only two goods X and Y are produced.</a:t>
            </a:r>
          </a:p>
          <a:p>
            <a:pPr algn="just">
              <a:buFont typeface="Wingdings" panose="05000000000000000000" pitchFamily="2" charset="2"/>
              <a:buChar char="ü"/>
            </a:pPr>
            <a:r>
              <a:rPr lang="en-US" sz="1800" dirty="0" smtClean="0"/>
              <a:t>The available resources are fully employed.</a:t>
            </a:r>
          </a:p>
          <a:p>
            <a:pPr algn="just">
              <a:buFont typeface="Wingdings" panose="05000000000000000000" pitchFamily="2" charset="2"/>
              <a:buChar char="ü"/>
            </a:pPr>
            <a:r>
              <a:rPr lang="en-US" sz="1800" dirty="0" smtClean="0"/>
              <a:t>The resources are fixed in quantity. But they are reallocated from the production of one commodity to that of the other.</a:t>
            </a:r>
          </a:p>
          <a:p>
            <a:pPr algn="just">
              <a:buFont typeface="Wingdings" panose="05000000000000000000" pitchFamily="2" charset="2"/>
              <a:buChar char="ü"/>
            </a:pPr>
            <a:r>
              <a:rPr lang="en-US" sz="1800" dirty="0" smtClean="0"/>
              <a:t>The state of technology or method of production is given and remains constant.</a:t>
            </a:r>
          </a:p>
          <a:p>
            <a:pPr algn="just">
              <a:buFont typeface="Wingdings" panose="05000000000000000000" pitchFamily="2" charset="2"/>
              <a:buChar char="ü"/>
            </a:pPr>
            <a:r>
              <a:rPr lang="en-US" sz="1800" dirty="0" smtClean="0"/>
              <a:t>The time period considered is short-run.</a:t>
            </a:r>
          </a:p>
          <a:p>
            <a:pPr marL="0" indent="0" algn="just">
              <a:buNone/>
            </a:pPr>
            <a:r>
              <a:rPr lang="en-US" dirty="0" smtClean="0"/>
              <a:t>The Production Possibility Frontier:</a:t>
            </a:r>
          </a:p>
          <a:p>
            <a:pPr marL="0" indent="0" algn="just">
              <a:buNone/>
            </a:pPr>
            <a:r>
              <a:rPr lang="en-US" dirty="0" smtClean="0"/>
              <a:t>The </a:t>
            </a:r>
            <a:r>
              <a:rPr lang="en-US" b="1" i="1" dirty="0" smtClean="0"/>
              <a:t>production possibility frontier (PPF)</a:t>
            </a:r>
            <a:r>
              <a:rPr lang="en-US" dirty="0" smtClean="0"/>
              <a:t> is a</a:t>
            </a:r>
            <a:r>
              <a:rPr lang="en-US" dirty="0" smtClean="0">
                <a:cs typeface="Times New Roman" panose="02020603050405020304" pitchFamily="18" charset="0"/>
              </a:rPr>
              <a:t> graph that shows all of the combinations of goods and services that can be produced if all of society’s resources are used efficiently.</a:t>
            </a: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260193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8382000" y="6629400"/>
            <a:ext cx="762000" cy="228600"/>
          </a:xfrm>
        </p:spPr>
        <p:txBody>
          <a:bodyPr/>
          <a:lstStyle/>
          <a:p>
            <a:fld id="{08B6DAB8-47A4-4E1A-BE3B-81A33489F5AF}" type="slidenum">
              <a:rPr lang="en-US"/>
              <a:pPr/>
              <a:t>12</a:t>
            </a:fld>
            <a:r>
              <a:rPr lang="en-US"/>
              <a:t> of 40</a:t>
            </a:r>
          </a:p>
        </p:txBody>
      </p:sp>
      <p:sp>
        <p:nvSpPr>
          <p:cNvPr id="3" name="Rectangle 2"/>
          <p:cNvSpPr txBox="1">
            <a:spLocks noChangeArrowheads="1"/>
          </p:cNvSpPr>
          <p:nvPr/>
        </p:nvSpPr>
        <p:spPr>
          <a:xfrm>
            <a:off x="1576317" y="239713"/>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The Production Possibility Frontier</a:t>
            </a:r>
            <a:endParaRPr lang="en-US" dirty="0"/>
          </a:p>
        </p:txBody>
      </p:sp>
      <p:sp>
        <p:nvSpPr>
          <p:cNvPr id="4" name="Rectangle 3"/>
          <p:cNvSpPr txBox="1">
            <a:spLocks noChangeArrowheads="1"/>
          </p:cNvSpPr>
          <p:nvPr/>
        </p:nvSpPr>
        <p:spPr>
          <a:xfrm>
            <a:off x="4572000" y="1828800"/>
            <a:ext cx="4191000" cy="44307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The production possibility frontier curve has a negative slope, which indicates a trade-off between producing one good or another.</a:t>
            </a:r>
            <a:endParaRPr lang="en-US" b="1" dirty="0"/>
          </a:p>
        </p:txBody>
      </p:sp>
      <p:pic>
        <p:nvPicPr>
          <p:cNvPr id="5" name="Picture 4" descr="slide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slide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lide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18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out)">
                                      <p:cBhvr>
                                        <p:cTn id="11" dur="500"/>
                                        <p:tgtEl>
                                          <p:spTgt spid="6"/>
                                        </p:tgtEl>
                                      </p:cBhvr>
                                    </p:animEffect>
                                  </p:childTnLst>
                                </p:cTn>
                              </p:par>
                            </p:childTnLst>
                          </p:cTn>
                        </p:par>
                        <p:par>
                          <p:cTn id="12" fill="hold">
                            <p:stCondLst>
                              <p:cond delay="1000"/>
                            </p:stCondLst>
                            <p:childTnLst>
                              <p:par>
                                <p:cTn id="13" presetID="4" presetClass="entr" presetSubtype="32"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out)">
                                      <p:cBhvr>
                                        <p:cTn id="15" dur="500"/>
                                        <p:tgtEl>
                                          <p:spTgt spid="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left)">
                                      <p:cBhvr>
                                        <p:cTn id="1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autoUpdateAnimBg="0"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8382000" y="6629400"/>
            <a:ext cx="762000" cy="228600"/>
          </a:xfrm>
        </p:spPr>
        <p:txBody>
          <a:bodyPr/>
          <a:lstStyle/>
          <a:p>
            <a:endParaRPr lang="en-US" dirty="0"/>
          </a:p>
        </p:txBody>
      </p:sp>
      <p:sp>
        <p:nvSpPr>
          <p:cNvPr id="3" name="Rectangle 2"/>
          <p:cNvSpPr txBox="1">
            <a:spLocks noChangeArrowheads="1"/>
          </p:cNvSpPr>
          <p:nvPr/>
        </p:nvSpPr>
        <p:spPr>
          <a:xfrm>
            <a:off x="1931158" y="266700"/>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The Production Possibility Frontier</a:t>
            </a:r>
            <a:endParaRPr lang="en-US" dirty="0"/>
          </a:p>
        </p:txBody>
      </p:sp>
      <p:sp>
        <p:nvSpPr>
          <p:cNvPr id="4" name="Rectangle 3"/>
          <p:cNvSpPr txBox="1">
            <a:spLocks noChangeArrowheads="1"/>
          </p:cNvSpPr>
          <p:nvPr/>
        </p:nvSpPr>
        <p:spPr>
          <a:xfrm>
            <a:off x="4572000" y="1828800"/>
            <a:ext cx="4343400" cy="106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Points inside of the curve are inefficient.</a:t>
            </a:r>
            <a:endParaRPr lang="en-US"/>
          </a:p>
        </p:txBody>
      </p:sp>
      <p:sp>
        <p:nvSpPr>
          <p:cNvPr id="5" name="Rectangle 4"/>
          <p:cNvSpPr>
            <a:spLocks noChangeArrowheads="1"/>
          </p:cNvSpPr>
          <p:nvPr/>
        </p:nvSpPr>
        <p:spPr bwMode="auto">
          <a:xfrm>
            <a:off x="4572000" y="2971800"/>
            <a:ext cx="4419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5000"/>
              </a:spcBef>
              <a:spcAft>
                <a:spcPct val="45000"/>
              </a:spcAft>
              <a:buFontTx/>
              <a:buChar char="•"/>
            </a:pPr>
            <a:r>
              <a:rPr lang="en-US" sz="2800">
                <a:latin typeface="Arial" panose="020B0604020202020204" pitchFamily="34" charset="0"/>
              </a:rPr>
              <a:t>At point </a:t>
            </a:r>
            <a:r>
              <a:rPr lang="en-US" sz="2800" i="1">
                <a:latin typeface="Arial" panose="020B0604020202020204" pitchFamily="34" charset="0"/>
              </a:rPr>
              <a:t>H</a:t>
            </a:r>
            <a:r>
              <a:rPr lang="en-US" sz="2800">
                <a:latin typeface="Arial" panose="020B0604020202020204" pitchFamily="34" charset="0"/>
              </a:rPr>
              <a:t>, resources are either unemployed, or are used inefficiently.</a:t>
            </a:r>
          </a:p>
        </p:txBody>
      </p:sp>
      <p:pic>
        <p:nvPicPr>
          <p:cNvPr id="6" name="Picture 5" descr="slide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lide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slide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11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childTnLst>
                          </p:cTn>
                        </p:par>
                        <p:par>
                          <p:cTn id="12" fill="hold">
                            <p:stCondLst>
                              <p:cond delay="1000"/>
                            </p:stCondLst>
                            <p:childTnLst>
                              <p:par>
                                <p:cTn id="13" presetID="4" presetClass="entr" presetSubtype="3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ou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autoUpdateAnimBg="0" advAuto="0"/>
      <p:bldP spid="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8382000" y="6629400"/>
            <a:ext cx="762000" cy="228600"/>
          </a:xfrm>
        </p:spPr>
        <p:txBody>
          <a:bodyPr/>
          <a:lstStyle/>
          <a:p>
            <a:fld id="{0B39B549-87CC-4659-9188-E64ECA8F5A4E}" type="slidenum">
              <a:rPr lang="en-US"/>
              <a:pPr/>
              <a:t>14</a:t>
            </a:fld>
            <a:r>
              <a:rPr lang="en-US"/>
              <a:t> of 40</a:t>
            </a:r>
          </a:p>
        </p:txBody>
      </p:sp>
      <p:sp>
        <p:nvSpPr>
          <p:cNvPr id="3" name="Rectangle 2"/>
          <p:cNvSpPr txBox="1">
            <a:spLocks noChangeArrowheads="1"/>
          </p:cNvSpPr>
          <p:nvPr/>
        </p:nvSpPr>
        <p:spPr>
          <a:xfrm>
            <a:off x="1832212" y="193343"/>
            <a:ext cx="7772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The Production Possibility Frontier</a:t>
            </a:r>
            <a:endParaRPr lang="en-US" dirty="0"/>
          </a:p>
        </p:txBody>
      </p:sp>
      <p:sp>
        <p:nvSpPr>
          <p:cNvPr id="4" name="Rectangle 3"/>
          <p:cNvSpPr txBox="1">
            <a:spLocks noChangeArrowheads="1"/>
          </p:cNvSpPr>
          <p:nvPr/>
        </p:nvSpPr>
        <p:spPr>
          <a:xfrm>
            <a:off x="4572000" y="1828800"/>
            <a:ext cx="4191000" cy="3556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Point </a:t>
            </a:r>
            <a:r>
              <a:rPr lang="en-US" i="1" dirty="0" smtClean="0"/>
              <a:t>F</a:t>
            </a:r>
            <a:r>
              <a:rPr lang="en-US" dirty="0" smtClean="0"/>
              <a:t> is desirable because it yields more of both goods, but it is not attainable given the </a:t>
            </a:r>
            <a:r>
              <a:rPr lang="en-US" sz="3200" dirty="0" smtClean="0"/>
              <a:t>amount</a:t>
            </a:r>
            <a:r>
              <a:rPr lang="en-US" dirty="0" smtClean="0"/>
              <a:t> of resources available in the economy.</a:t>
            </a:r>
            <a:endParaRPr lang="en-US" dirty="0"/>
          </a:p>
        </p:txBody>
      </p:sp>
      <p:pic>
        <p:nvPicPr>
          <p:cNvPr id="5" name="Picture 4" descr="slid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slide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30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ou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8382000" y="6643048"/>
            <a:ext cx="762000" cy="228600"/>
          </a:xfrm>
        </p:spPr>
        <p:txBody>
          <a:bodyPr/>
          <a:lstStyle/>
          <a:p>
            <a:fld id="{68DBC4DF-AAF8-4327-8B47-034D915237A3}" type="slidenum">
              <a:rPr lang="en-US"/>
              <a:pPr/>
              <a:t>15</a:t>
            </a:fld>
            <a:r>
              <a:rPr lang="en-US"/>
              <a:t> of 40</a:t>
            </a:r>
          </a:p>
        </p:txBody>
      </p:sp>
      <p:sp>
        <p:nvSpPr>
          <p:cNvPr id="3" name="Rectangle 2"/>
          <p:cNvSpPr txBox="1">
            <a:spLocks noChangeArrowheads="1"/>
          </p:cNvSpPr>
          <p:nvPr/>
        </p:nvSpPr>
        <p:spPr>
          <a:xfrm>
            <a:off x="2009633" y="281936"/>
            <a:ext cx="7772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The Production Possibility Frontier</a:t>
            </a:r>
            <a:endParaRPr lang="en-US" dirty="0"/>
          </a:p>
        </p:txBody>
      </p:sp>
      <p:sp>
        <p:nvSpPr>
          <p:cNvPr id="4" name="Rectangle 3"/>
          <p:cNvSpPr txBox="1">
            <a:spLocks noChangeArrowheads="1"/>
          </p:cNvSpPr>
          <p:nvPr/>
        </p:nvSpPr>
        <p:spPr>
          <a:xfrm>
            <a:off x="4572000" y="1842448"/>
            <a:ext cx="4267200" cy="29749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Point </a:t>
            </a:r>
            <a:r>
              <a:rPr lang="en-US" i="1" dirty="0" smtClean="0"/>
              <a:t>C</a:t>
            </a:r>
            <a:r>
              <a:rPr lang="en-US" dirty="0" smtClean="0"/>
              <a:t> is one of the possible combinations of goods produced when resources are fully and efficiently employed.</a:t>
            </a:r>
            <a:endParaRPr lang="en-US" dirty="0"/>
          </a:p>
        </p:txBody>
      </p:sp>
      <p:pic>
        <p:nvPicPr>
          <p:cNvPr id="5" name="Picture 4" descr="slide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766248"/>
            <a:ext cx="3921125" cy="34861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slide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1766248"/>
            <a:ext cx="3921125"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06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ou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8382000" y="6629400"/>
            <a:ext cx="762000" cy="228600"/>
          </a:xfrm>
        </p:spPr>
        <p:txBody>
          <a:bodyPr/>
          <a:lstStyle/>
          <a:p>
            <a:fld id="{60DCFD0B-407C-45C7-B550-E77EAB692DD4}" type="slidenum">
              <a:rPr lang="en-US"/>
              <a:pPr/>
              <a:t>16</a:t>
            </a:fld>
            <a:r>
              <a:rPr lang="en-US"/>
              <a:t> of 40</a:t>
            </a:r>
          </a:p>
        </p:txBody>
      </p:sp>
      <p:sp>
        <p:nvSpPr>
          <p:cNvPr id="3" name="Rectangle 2"/>
          <p:cNvSpPr txBox="1">
            <a:spLocks noChangeArrowheads="1"/>
          </p:cNvSpPr>
          <p:nvPr/>
        </p:nvSpPr>
        <p:spPr>
          <a:xfrm>
            <a:off x="1927747" y="152400"/>
            <a:ext cx="7772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The Production Possibility Frontier</a:t>
            </a:r>
            <a:endParaRPr lang="en-US" dirty="0"/>
          </a:p>
        </p:txBody>
      </p:sp>
      <p:sp>
        <p:nvSpPr>
          <p:cNvPr id="4" name="Rectangle 3"/>
          <p:cNvSpPr txBox="1">
            <a:spLocks noChangeArrowheads="1"/>
          </p:cNvSpPr>
          <p:nvPr/>
        </p:nvSpPr>
        <p:spPr>
          <a:xfrm>
            <a:off x="4572000" y="1828800"/>
            <a:ext cx="4343400" cy="4495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A move along the curve illustrates the concept of opportunity cost.</a:t>
            </a:r>
          </a:p>
          <a:p>
            <a:pPr algn="just"/>
            <a:r>
              <a:rPr lang="en-US" dirty="0" smtClean="0"/>
              <a:t>From point D, an increase the production of capital goods requires a decrease in the amount of consumer goods.</a:t>
            </a:r>
            <a:endParaRPr lang="en-US" sz="3200" dirty="0"/>
          </a:p>
        </p:txBody>
      </p:sp>
      <p:pic>
        <p:nvPicPr>
          <p:cNvPr id="5" name="Picture 4" descr="slide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slide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lide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slide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75" y="1752600"/>
            <a:ext cx="3921125"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40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500"/>
                                        <p:tgtEl>
                                          <p:spTgt spid="4">
                                            <p:txEl>
                                              <p:pRg st="1" end="1"/>
                                            </p:txEl>
                                          </p:spTgt>
                                        </p:tgtEl>
                                      </p:cBhvr>
                                    </p:animEffect>
                                  </p:childTnLst>
                                </p:cTn>
                              </p:par>
                            </p:childTnLst>
                          </p:cTn>
                        </p:par>
                        <p:par>
                          <p:cTn id="12" fill="hold">
                            <p:stCondLst>
                              <p:cond delay="1000"/>
                            </p:stCondLst>
                            <p:childTnLst>
                              <p:par>
                                <p:cTn id="13" presetID="4" presetClass="entr" presetSubtype="3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out)">
                                      <p:cBhvr>
                                        <p:cTn id="15" dur="500"/>
                                        <p:tgtEl>
                                          <p:spTgt spid="6"/>
                                        </p:tgtEl>
                                      </p:cBhvr>
                                    </p:animEffect>
                                  </p:childTnLst>
                                </p:cTn>
                              </p:par>
                            </p:childTnLst>
                          </p:cTn>
                        </p:par>
                        <p:par>
                          <p:cTn id="16" fill="hold">
                            <p:stCondLst>
                              <p:cond delay="1500"/>
                            </p:stCondLst>
                            <p:childTnLst>
                              <p:par>
                                <p:cTn id="17" presetID="4" presetClass="entr" presetSubtype="32"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ox(out)">
                                      <p:cBhvr>
                                        <p:cTn id="19" dur="500"/>
                                        <p:tgtEl>
                                          <p:spTgt spid="7"/>
                                        </p:tgtEl>
                                      </p:cBhvr>
                                    </p:animEffect>
                                  </p:childTnLst>
                                </p:cTn>
                              </p:par>
                            </p:childTnLst>
                          </p:cTn>
                        </p:par>
                        <p:par>
                          <p:cTn id="20" fill="hold">
                            <p:stCondLst>
                              <p:cond delay="2000"/>
                            </p:stCondLst>
                            <p:childTnLst>
                              <p:par>
                                <p:cTn id="21" presetID="4" presetClass="entr" presetSubtype="3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ox(ou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autoUpdateAnimBg="0"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8382000" y="6629400"/>
            <a:ext cx="762000" cy="228600"/>
          </a:xfrm>
        </p:spPr>
        <p:txBody>
          <a:bodyPr/>
          <a:lstStyle/>
          <a:p>
            <a:pPr algn="just"/>
            <a:fld id="{07B41171-D443-4AAA-936B-E2A2A8FDFAE7}" type="slidenum">
              <a:rPr lang="en-US"/>
              <a:pPr algn="just"/>
              <a:t>17</a:t>
            </a:fld>
            <a:r>
              <a:rPr lang="en-US"/>
              <a:t> of 40</a:t>
            </a:r>
          </a:p>
        </p:txBody>
      </p:sp>
      <p:sp>
        <p:nvSpPr>
          <p:cNvPr id="4" name="Rectangle 3"/>
          <p:cNvSpPr txBox="1">
            <a:spLocks noChangeArrowheads="1"/>
          </p:cNvSpPr>
          <p:nvPr/>
        </p:nvSpPr>
        <p:spPr>
          <a:xfrm>
            <a:off x="685800" y="152400"/>
            <a:ext cx="7772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dirty="0" smtClean="0"/>
              <a:t>Economic Growth</a:t>
            </a:r>
            <a:endParaRPr lang="en-US" dirty="0"/>
          </a:p>
        </p:txBody>
      </p:sp>
      <p:sp>
        <p:nvSpPr>
          <p:cNvPr id="5" name="Rectangle 4"/>
          <p:cNvSpPr txBox="1">
            <a:spLocks noChangeArrowheads="1"/>
          </p:cNvSpPr>
          <p:nvPr/>
        </p:nvSpPr>
        <p:spPr>
          <a:xfrm>
            <a:off x="1009934" y="1568924"/>
            <a:ext cx="10044753" cy="5257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4488" indent="-344488" algn="just"/>
            <a:r>
              <a:rPr lang="en-US" b="1" i="1" dirty="0" smtClean="0"/>
              <a:t>Economic growth</a:t>
            </a:r>
            <a:r>
              <a:rPr lang="en-US" dirty="0" smtClean="0"/>
              <a:t> is an increase in the total output of the economy.  It occurs when a society acquires new resources, or when it learns to produce more using existing resources.</a:t>
            </a:r>
          </a:p>
          <a:p>
            <a:pPr marL="344488" indent="-344488" algn="just"/>
            <a:r>
              <a:rPr lang="en-US" dirty="0" smtClean="0"/>
              <a:t>The main sources of economic growth are capital accumulation and technological advances.</a:t>
            </a:r>
            <a:endParaRPr lang="en-US" dirty="0"/>
          </a:p>
        </p:txBody>
      </p:sp>
    </p:spTree>
    <p:extLst>
      <p:ext uri="{BB962C8B-B14F-4D97-AF65-F5344CB8AC3E}">
        <p14:creationId xmlns:p14="http://schemas.microsoft.com/office/powerpoint/2010/main" val="403828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8382000" y="6629400"/>
            <a:ext cx="762000" cy="228600"/>
          </a:xfrm>
        </p:spPr>
        <p:txBody>
          <a:bodyPr/>
          <a:lstStyle/>
          <a:p>
            <a:fld id="{90DA0ABF-D359-4035-9751-61DBC16512CB}" type="slidenum">
              <a:rPr lang="en-US"/>
              <a:pPr/>
              <a:t>18</a:t>
            </a:fld>
            <a:r>
              <a:rPr lang="en-US"/>
              <a:t> of 40</a:t>
            </a:r>
          </a:p>
        </p:txBody>
      </p:sp>
      <p:sp>
        <p:nvSpPr>
          <p:cNvPr id="3" name="Rectangle 2"/>
          <p:cNvSpPr txBox="1">
            <a:spLocks noChangeArrowheads="1"/>
          </p:cNvSpPr>
          <p:nvPr/>
        </p:nvSpPr>
        <p:spPr>
          <a:xfrm>
            <a:off x="685800" y="152400"/>
            <a:ext cx="7772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Economic Growth</a:t>
            </a:r>
            <a:endParaRPr lang="en-US"/>
          </a:p>
        </p:txBody>
      </p:sp>
      <p:sp>
        <p:nvSpPr>
          <p:cNvPr id="4" name="Rectangle 3"/>
          <p:cNvSpPr txBox="1">
            <a:spLocks noChangeArrowheads="1"/>
          </p:cNvSpPr>
          <p:nvPr/>
        </p:nvSpPr>
        <p:spPr>
          <a:xfrm>
            <a:off x="4572000" y="3276600"/>
            <a:ext cx="4481513" cy="2971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4488" indent="-344488"/>
            <a:r>
              <a:rPr lang="en-US" dirty="0" smtClean="0"/>
              <a:t>An outward shift means that it is possible to increase the production of one good without decreasing the production of the other.</a:t>
            </a:r>
            <a:endParaRPr lang="en-US" dirty="0"/>
          </a:p>
        </p:txBody>
      </p:sp>
      <p:sp>
        <p:nvSpPr>
          <p:cNvPr id="5" name="Rectangle 5"/>
          <p:cNvSpPr>
            <a:spLocks noChangeArrowheads="1"/>
          </p:cNvSpPr>
          <p:nvPr/>
        </p:nvSpPr>
        <p:spPr bwMode="auto">
          <a:xfrm>
            <a:off x="4572000" y="1828800"/>
            <a:ext cx="4572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4488" indent="-344488">
              <a:defRPr sz="2400">
                <a:solidFill>
                  <a:schemeClr val="tx1"/>
                </a:solidFill>
                <a:latin typeface="Times New Roman" panose="02020603050405020304" pitchFamily="18" charset="0"/>
              </a:defRPr>
            </a:lvl1pPr>
            <a:lvl2pPr marL="855663" indent="-285750">
              <a:defRPr sz="2400">
                <a:solidFill>
                  <a:schemeClr val="tx1"/>
                </a:solidFill>
                <a:latin typeface="Times New Roman" panose="02020603050405020304" pitchFamily="18" charset="0"/>
              </a:defRPr>
            </a:lvl2pPr>
            <a:lvl3pPr marL="1198563"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5000"/>
              </a:spcBef>
              <a:spcAft>
                <a:spcPct val="45000"/>
              </a:spcAft>
              <a:buFontTx/>
              <a:buChar char="•"/>
            </a:pPr>
            <a:r>
              <a:rPr lang="en-US" sz="2800">
                <a:effectLst>
                  <a:outerShdw blurRad="38100" dist="38100" dir="2700000" algn="tl">
                    <a:srgbClr val="FFFFFF"/>
                  </a:outerShdw>
                </a:effectLst>
                <a:latin typeface="Arial" panose="020B0604020202020204" pitchFamily="34" charset="0"/>
              </a:rPr>
              <a:t>Outward shifts of the curve represent </a:t>
            </a:r>
            <a:r>
              <a:rPr lang="en-US" sz="2800" b="1" i="1">
                <a:effectLst>
                  <a:outerShdw blurRad="38100" dist="38100" dir="2700000" algn="tl">
                    <a:srgbClr val="FFFFFF"/>
                  </a:outerShdw>
                </a:effectLst>
                <a:latin typeface="Arial" panose="020B0604020202020204" pitchFamily="34" charset="0"/>
              </a:rPr>
              <a:t>economic growth.</a:t>
            </a:r>
          </a:p>
        </p:txBody>
      </p:sp>
      <p:pic>
        <p:nvPicPr>
          <p:cNvPr id="6" name="Picture 6" descr="slid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 y="1771650"/>
            <a:ext cx="3921125" cy="34861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slid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75" y="1771650"/>
            <a:ext cx="3921125"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17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childTnLst>
                          </p:cTn>
                        </p:par>
                        <p:par>
                          <p:cTn id="12" fill="hold">
                            <p:stCondLst>
                              <p:cond delay="1000"/>
                            </p:stCondLst>
                            <p:childTnLst>
                              <p:par>
                                <p:cTn id="13" presetID="4" presetClass="entr" presetSubtype="32"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ou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advAuto="0"/>
      <p:bldP spid="5" grpId="0" build="p" autoUpdateAnimBg="0"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8382000" y="6629400"/>
            <a:ext cx="762000" cy="228600"/>
          </a:xfrm>
        </p:spPr>
        <p:txBody>
          <a:bodyPr/>
          <a:lstStyle/>
          <a:p>
            <a:fld id="{65112358-120D-4456-B139-EC9A9FD8C8D4}" type="slidenum">
              <a:rPr lang="en-US"/>
              <a:pPr/>
              <a:t>19</a:t>
            </a:fld>
            <a:r>
              <a:rPr lang="en-US"/>
              <a:t> of 40</a:t>
            </a:r>
          </a:p>
        </p:txBody>
      </p:sp>
      <p:sp>
        <p:nvSpPr>
          <p:cNvPr id="3" name="Rectangle 2"/>
          <p:cNvSpPr txBox="1">
            <a:spLocks noChangeArrowheads="1"/>
          </p:cNvSpPr>
          <p:nvPr/>
        </p:nvSpPr>
        <p:spPr>
          <a:xfrm>
            <a:off x="685800" y="152400"/>
            <a:ext cx="7772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Economic Growth</a:t>
            </a:r>
            <a:endParaRPr lang="en-US"/>
          </a:p>
        </p:txBody>
      </p:sp>
      <p:pic>
        <p:nvPicPr>
          <p:cNvPr id="4" name="Picture 7" descr="slid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 y="1771650"/>
            <a:ext cx="3921125" cy="34861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slid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75" y="1771650"/>
            <a:ext cx="3921125" cy="34861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9" descr="slid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875" y="1771650"/>
            <a:ext cx="3921125" cy="34861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0"/>
          <p:cNvSpPr txBox="1">
            <a:spLocks noChangeArrowheads="1"/>
          </p:cNvSpPr>
          <p:nvPr/>
        </p:nvSpPr>
        <p:spPr>
          <a:xfrm>
            <a:off x="4572000" y="1828800"/>
            <a:ext cx="4191000" cy="4572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effectLst>
                  <a:outerShdw blurRad="38100" dist="38100" dir="2700000" algn="tl">
                    <a:srgbClr val="FFFFFF"/>
                  </a:outerShdw>
                </a:effectLst>
              </a:rPr>
              <a:t>From point D, the economy can choose any combination of output between F and G.</a:t>
            </a:r>
            <a:endParaRPr lang="en-US"/>
          </a:p>
        </p:txBody>
      </p:sp>
    </p:spTree>
    <p:extLst>
      <p:ext uri="{BB962C8B-B14F-4D97-AF65-F5344CB8AC3E}">
        <p14:creationId xmlns:p14="http://schemas.microsoft.com/office/powerpoint/2010/main" val="51392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ox(out)">
                                      <p:cBhvr>
                                        <p:cTn id="11" dur="500"/>
                                        <p:tgtEl>
                                          <p:spTgt spid="5"/>
                                        </p:tgtEl>
                                      </p:cBhvr>
                                    </p:animEffect>
                                  </p:childTnLst>
                                </p:cTn>
                              </p:par>
                            </p:childTnLst>
                          </p:cTn>
                        </p:par>
                        <p:par>
                          <p:cTn id="12" fill="hold">
                            <p:stCondLst>
                              <p:cond delay="1000"/>
                            </p:stCondLst>
                            <p:childTnLst>
                              <p:par>
                                <p:cTn id="13" presetID="4" presetClass="entr" presetSubtype="3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ou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autoUpdateAnimBg="0"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975" y="1197917"/>
            <a:ext cx="5029200" cy="4401205"/>
          </a:xfrm>
          <a:prstGeom prst="rect">
            <a:avLst/>
          </a:prstGeom>
        </p:spPr>
        <p:txBody>
          <a:bodyPr wrap="square">
            <a:spAutoFit/>
          </a:bodyPr>
          <a:lstStyle/>
          <a:p>
            <a:pPr algn="just"/>
            <a:r>
              <a:rPr lang="en-US" sz="2800" dirty="0" smtClean="0"/>
              <a:t>Economics is a social science concerning man’s efforts to earn a living.</a:t>
            </a:r>
          </a:p>
          <a:p>
            <a:pPr algn="just"/>
            <a:endParaRPr lang="en-US" sz="2800" dirty="0" smtClean="0"/>
          </a:p>
          <a:p>
            <a:pPr algn="just"/>
            <a:r>
              <a:rPr lang="en-US" sz="2800" dirty="0" smtClean="0"/>
              <a:t>The word “economics” has been derived from Greek words ‘</a:t>
            </a:r>
            <a:r>
              <a:rPr lang="en-US" sz="2800" dirty="0" err="1" smtClean="0"/>
              <a:t>oikos</a:t>
            </a:r>
            <a:r>
              <a:rPr lang="en-US" sz="2800" dirty="0" smtClean="0"/>
              <a:t>’ meaning ‘a house’ and ‘</a:t>
            </a:r>
            <a:r>
              <a:rPr lang="en-US" sz="2800" dirty="0" err="1" smtClean="0"/>
              <a:t>nemein</a:t>
            </a:r>
            <a:r>
              <a:rPr lang="en-US" sz="2800" dirty="0" smtClean="0"/>
              <a:t>’ referring to ‘manage’. Thus, economics means managing a household with limited funds.</a:t>
            </a:r>
          </a:p>
        </p:txBody>
      </p:sp>
      <p:sp>
        <p:nvSpPr>
          <p:cNvPr id="1026" name="AutoShape 2" descr="data:image/jpeg;base64,/9j/4AAQSkZJRgABAQAAAQABAAD/2wCEAAkGBxMTEhUUEhQVFhUXGBoYGBcYFx4eHhoYGRoZGx0cGhcdHCgiHhwmHRgcITEhJiouLi4uFx8zODMsNygtLisBCgoKDg0OGxAQGywmICQvNzI0LDQvLSwvLCwsLCwsLy80LCwsLCw0LCwsLCwsLTQsLCwsLCwsLCwsLCwsLCwsLP/AABEIAMMBAgMBEQACEQEDEQH/xAAbAAACAwEBAQAAAAAAAAAAAAAABQMEBgIBB//EAEwQAAIBAgQDBAcEBgYIBQUAAAECAwARBBIhMQVBUQYTImEUIzJScYGRM0JioQdTcpKx0RUkQ4KiwRZzg5OywtPwNGOjw9JUlLO04f/EABsBAQACAwEBAAAAAAAAAAAAAAACAwEEBQYH/8QAQBEAAgECAwMKBQIEBQMFAAAAAAECAxEEITESQVEFE2FxgZGhsdHwFCIyweFC8QYVM1IjYnKS0kOisiRTgsLi/9oADAMBAAIRAxEAPwD7jQBQBQBQBQBQBQBQBQBQBQFTEcRjQ2LXb3V8TfQcvPaufX5Uw1LWV+rPx08Sag2U8RxcjZVQdZXC8r6AXvYAmxttXJqfxA3lSh9/L1ZNUuJGmJlkUMsyZTqDGoNx1DEkflXNq8tYtuzdujT7X8SapxOTh3O88x+aj/hQVqS5RxEtZPvfqS2EcHBbetmH+1bWofHV/wC5979Rso59ElHs4mYfHuyPzjv+dTjyjWjvf+6X/IbCOu8xa7SRP5MhX/EGP8K26XLVeP6n22f2T8SLpo6HH3T7fDyL1eL1q/4fH9UFdbD8uxllNLsyfc8v+5lbpDTh/EYplzQyK455Tex6Ecj5Gu3RxNOr9Lz4aPuK2mi1V5gKAKAKAKAKAKAKAKAKAKAKAKAKAKAKAKAKAKAKAKADWG0ldgX4ziyocigu/ur06k7AeZtXExXLdOnlS+bp/T+ezvLI029RdipWKlsRIETmqtlAHm+hPytXnMRyhXxMrXb6N3d63LlBIz+J7Qtd48DAGIzAOTYFtVBVQCWGYMbm1+5cC5tWIYVZSryt0dHu3erja4EEPZmfELnxslmDXA0NlAsRk1jGg3ANw77XFrPioQlsYeN/ff8Asu1s8TS8Jw6xxiOHPIBfXS1yST4tE3Ow26VsQ5GxeJlt1Eodfp6sw6kVoMVwsh3yJ9WP0GUA/M11aP8AD2Hj9cnLw995W6r3EgwB5yH5Kv8AmDW9DkjBR/6a7bvzZHnJcTw8NP62T92PX/06s/l2E/8Aaj3Ixty4kbcNkt4ZtfxRqf8Ahy1VPkjBS/6a7Lr7meclxK0kOJT7kco6oxRvlG9x/jrQrfw7Rl/Tk14r1JKq94pxceHkkHeB8PiNlc+rcnosg8Mg/Ddh1FcyfJ+OwecPmS4Z+Gq7Ce3GRZHHZcJpjPHD/wDVItsn+vjHsjrIvh6ha6vJ/LEar5uplL339WvWQnTtmjSHEJkz5lyWzZri2W1732tbW9d5NPNFRzgsWksaSRsGR1DKw2KsLgj4isRltK4JiakAvQHt6AL0AXoAvQBQBQBQBQBQBQBQBQBQBQBQHEsgUa1qYzG0sLDaqPqW9koxctDPy8RfEaQnLFzl97yjB3/bOnS/LyOO5Qq1n/iZLdBf/bj1eRfGCWgt4lxSLDAxRX71sovZjYvcZ3kykEgKzEE3IQ1p0qM6z25adm7cl4cMyTdhXgeyZmTNiJJVYyK6nMblcpOtySJLvlLCx9UtrDQ7E8aqcrU0nlbTffyyyXS95jZvqaHhWEWMNHhlzeNmZtFRCzFiMwFjqT4VBIN72vrvYfkitiWqmJeysut2y36dvcQdRRyQ0jwUY1lcSN0Psg+UevyLXI613aKwWEVoWXi/UolUvqy0cag2v8hWZcqYdaNvs9SHOI5PEF6GqnyvS3RfgY5xHP8ASI9386g+WI/2PvMc6H9I/h/Osfzhf2eI50BxEe6ayuWI74vvHOnQ4gvQ1YuV6T1TM84jyeWGRSkgDKdCrLcEdCCCDV0eU8O99uxmduIlxPCWiBbByLlAucPKxMZHRHN2i+Gqj3RvWti8PgcVHalJJ/3Kyf5LYVHuM7wrh7yoYYrpgJGvJBILNEy+3DHa6tC5sfCSts4BIbw8mpynPD05UtralbKS3338U1munJ6rO1QTdzT/AKPpL8PgXnEGhPxhdov+S/zr0mDnt07+88/uVSWZj+PcSccXaN5JO6lAjjXO6qkqIriwDW8YZgfNB1rYq0m6e3wZhPMf8DwYmjuWIYEqwzy6Ef7aufjGqFTZV2nmndZr/aW2Qw/oMe8f35v+tWp8UuD71/xFkct2fB++3yknH/v0+KXB96/4iyOf9HV99/8Aez/9es/FLg+9f8RZB/o6vvv/AL2f/r0+KXB96/4iyFfZziL4fGNh5WYxzkiMM7N3c8Y8UYZiTldLSLfo9dWFo2s7pq6fFeqeTITjY3dXkAoAoAoAoCHDYuOS/duj5TY5WBsehtsfKgOcZjY4hmlkRB1ZgP41CVSMfqZlRb0Es/bPDD7PvJvONCV/fNl/OtKtylQp5Xv76S6OHnIV4/tbibXSGOIdZXu1uoVLj6tWl/NZ1ZbFGN33+lvEu+GjFbU378Rc3F+Ij1wcOE8Xc5MveAHxBddLrfKTY3tcCu7QwFbYc5yvK2S3eC9TnVMXT2tmKy4jeHFengOCfRWFxyM1+RHKIbEbsR7vtfP8VWqRquVV3qeEerp8uvTeilbLQpdpMfIythYlyzEgIhUMJYiLFlvoFW/iBta1rjMpqOGpRTVWbvHe9LP1e7v3NGZPcd8C7Pw4OMSSlM6AXe1goVcoF92NiRnOrEk86zWxFTFT2IXs/wB+zq0RHKCuy8Gkn1bNHFyTZ3HVzuin3RrtcjVa28PTjhs45y48Or17uJqVK7lkibCY2Ny8cbA9yQjKNkNgQtthoRpVlSVSVnNvPiUtOybJZplQXZgo6k2qptIzTpTqO0FcS8T7VQxLms7i9iVGg31ubX25Ug9uWytTejyZVttTsl3++8Uy9ub6JGRrlsVYkNcjKRoA2l99qy4T6O/dx6jahybR/U2/Ds3lNu3F7nvQq9e6NvvDe/MqwHwpzNbS2fWvTpRdHB4Rbu+/vcRP2vfcSsy2BzKiBQNBrnYG9yNBqb6DSsczV0eT4Z/ZE/hsLujf30suw8dmJsuKiJvlsUG45ABxeqnOcc3F9/4LP5fhpaW8fUsx8bxYvYwSEGx0ZeV7aFrGxH1rHPx33Xc/QrlyTSenn63LUfah1+1w7j8UZDj6aN/hqxVIPSS8vx4mpU5Ikvpfvsz8CRsbhcWQBMySLsuYow8zE4yt/eU2q6M3BZrJ+9fRmjPCVqe6/V7v4DAyYqPbJiFHL2JLeR9hj+4KplhqFT/K+9evmQjiJLUp9j+LWnxkIR1XvFnVXUqR3w8a9CRIjG4uLOtia6tDEVMJTispJ5d34t3MzUqJ5oxfbr1s8zRnK4fMh6SR2sfqv0r2XJjWJwjdtX6Fe1nc1HZTjat3eI9mOdfGPdlXRgemoI/u1yMVQdSlzaXzQeX+l+jNuLujXDi8H6xfrXI+Er/2syS4fHRubI6sd7A1XOhUpq84tGCxVQK02PjUkFxcbjcjnraro4epJbSWRkyva3DpPrExDtbxBW8EkZzRSbD2W0I5qxFdTCqapOFT9OazXau3VdKDzVjTdk+Nel4ZZCMsgJjlT3JUOV1+FxoeYINbsHdFA4qQCgCgMx+kHi0MOFYSSKrNlKqWALZXUkam2WwsSdNdd6rqVVBZ9yz8iUYuRg+J9oEnm71AVYKUVcMr5ihK6NIgBf2RoDYfnXFrVeUKztTg4rpsvM3IRoQXzO7IIIZWbNHgpix+/IAh+ZkOcfSqP5Riqn1zXe3+CfxVKOiGUPB8fIdFhU+bNIR5+FbH52q6HIMF9c2+pW9SEsbLchjwnCDKsjnPIQCWI2POw5a/OvU8n4Chhqa5tZvfvOJisTUqyak8kMa6JqFPg2I9FxHcnSDEMzRdEnN2eP4Pq48w/UV4n+J+Sr/+qpr/AFep1cFXuthmlx2LSJC8hsB9TfQADckmwAGpJArx1ChOtLZibs5qCzFmGgeVhLOLWN44vc6M/Iyfkuw5k9iMYUo7FPtfH8HPqVHJ5nvHuJ9xFdQGkY5Y16uev4QNSegNIpay0WpmhRlWmoR3mP4JhpsO03duLTZGZyLuZACHbLt4tDf5Wqmrjeciss/C25dntnpHybSutr6V7d/3GcWALm5JduZN2IPnbRT5aVVzVWebyXd+TEsfhaC2Y59XuxcfgWdcrrmB5NYD/mP5VOGH2Hfa7jTqcs7Ssod7OX7KxsbtFETtcm+5vvkHPWrox2VZSka8uVJt32Y9x5L2YW1hFER0zEdf/LPvH60UFrtS99o/mtTfGPcU8R2WBGUwaC/2cvJrXBv3dwbDTXasqLTvGp3r9yxcqJq0oLsbQqxfZeIA3WaO65ScrEBR7ILgMFCkAjUVNPELNOMs78M9+WV79pdHHYaWTTXj7sV8DwdomeSGRJFyvlRLZc5Nx7LFQBt9OlU16jklGrBrNZ65d1+k3qE6bbdOaeuWmfV+CKLiuIiA9IS4uVzWCnfRib5ALFefXpriWHo1W+af37OPEtVapBfOvfkXGxsMqxCZLGQBlVlvlBPhzECyk6c99KoVKpTcnTemV09ePX6Fm3CaW0tS9h2xEH/h5cyj+ymJYfBZNWX55qlDExf1rtXpp3WNbEcnwq+/vr33H/B+0sczd04MU36t9yOqNs48xtfW1bNvl2lmuK95Pr7DgYjBTpPivH30rwMHxT7aX/XTflK45/Cvo/IcbYOJrDnsVwZTFM/e4hFMx8McgVQSiFjYqdSTUMZhqcqtycXkNeL8IKRerxOMWRnjRGaUEAySIl8uSxHiNaksLBLKxLaKXZ3jRkSHEEjOjGGewt4gbE25AmzDyeqJ4e6qYdrXNda18PIug7qx9CGLj99f3hXneanwfcZM92liUklJcner3TMrC6Ob93J8jp8Grp4TanSdOSzj8y6v1L79hnVWF3ZcekQnP3iyxXSYd7JYOmhI8WxFmHkwrrUXRcLtGu73Gf6P4AJMe4vlOJCi5JvkhiBNyTrmJU/s+VKkUnZII2FVmQoCpxPiCQpma5JOVEHtO52VR1P5bnSozmoq7MpNuyMf2uMy93PPhsM4TXPlJMVxqjPe4W9jmAtpqBWniMRWpR2lC6680W06cJO1zvg/aeAjLNCkFx4ZFbOmo5tlBT5i22tV4XlOjWey8pcGTqYaUM1mhz2V1V733GpYt11ufhXaxMVGSSW406cnKN275+hS7HxWkfRPZsCu59nfTyq3FKyRGlJy1b7etivhR9UWJAUNISx2A7x/+7c6tVWFKkpTdkjTdOVSo1FFLHcTZtIjkX3ioLHzsdFHlYnz5DyeN/iSo5Ww+S4nZoclwUf8TUoYmPvQFknlsGVhZI9GUgqQQL3BAPyrRly/ipRcJWafFF65Nop3V0WuJRupjviZ5ZhfulPdjUi12slhYfeOoF7bm+pg1UrT5qjBZ9fqZrUKEIuc/Mu8DxssMow+JlMvei8UpAHjAu8RsOgzLzIzDlXZ5T5KeHpxqR7Ti7cZt7JZm4PI8hlkys1iqLnICJfYerOptdm56DYCuLVjCcVG7S8370N3DYx4e+xFX4sp8U7PyyJlUZGFmVllvZhtdTGoZeoJ1/OsUaVKnK92+z77n0mxPlapNWaXj6jvgTTGFPSEVJRowUgrpzUjkd+tZmop2i7ric6rKMpXirLgMKiVhQBQBQBQFPF8Mhk1eNSfeGjD4OLMPkanGpKOjCbQrxnZ9rHu5Mw9yYZgR07weIfFs+21YapSzlGz4rLw08jdo8oVqeV7rg8zK8d4Rc3kz4eQ2Cte8ZNsvhlGxIOWxyk6HKbCs04Tpr5LTjw38dPHf1nUp46lX+p7MvAq+mzYUATeNctgbWsb2F3J1JAzEW0v0F6pdGniH8mT97vD9zfVSVJfNmve8bPFFiIwTqL3BFwVYGxKnRlYEEcjpWopVKE8tfNeTRsNRqxzM6Ccq3Ysctyx3OYlrnzOa/zr69yYrYSnluPH1sqkl0m47HG2BcAXzytrsBqi6/u1q41bVTu8zEdC72kdjkLAKFaMqL3uIg0t9QPc212qmEM3nq15mTKfo7wmfFYlQTlMcRZdLFyXAOv4V1+A6VscoUYyntaGINo3WGwKMqlbkPfLcL/C1c5UYPO+6+8s2mRrhlcR5bgyXymy8gN7roNayqVO6u919/qY2mLMBgcuJxhEhAaLDiTRQGLNKgtpuQoBO9rdBUubpxta9mYuxz+jqP8Aqef9dNPN8pJnYflasVHeRlGnqACgMhxlmhx4lLZ/6tIyo3soRLAt1sNNHa53+gqEaO3UTk+ro6esmpWVvbL3FuOMkc9kQlMK0wzG4JC3sy+7fzq100459RE+cYrh0qrJLCVj8Dy90FJjOQXIjViSt+l7Vp4jkTDy+aV+wupYue0oRsbPsDhpoopWlkXKjMGjRNLhVbMrE32O2gq6GGdB7G3KXXn42ISkqiTSWY+4PxCKV3CQmMgakqgvr+Fj+fWtidOUPqIbSkspX7/ufOeIzssJd5LRxyKiRrFfVwxzX75Qx8J1OvS1amPwPxLSnOVraK1vIng5u+zTiriyPjEXOYj44dv+WRq5T/h+G6b8PwdO+I3w8Szh+IKzqIZoGZmCqGE6eImw9qC2551TLkCS0l4GduqtYeJpcDw5oyWl+1JIJvcABiLKTrY2vfn9APTckcn08LSus5PVnnsfiZ1Z2eiIe0cQbDyXuCozqVNmV1N1ZSdiDb+B0rpV4xlTaksjTptqSsaPAd53ad9l73KM+QnLm55bgG1fNquxtvY03XNssVABQBQBQBQBQBQBQBQHLoCCCAQdCCLgjzFE7AzPFey9lPo9spGsDk5Lf+W28Z8tV8hvVu1Go7zyf9y17ePmbmHxtSjlquBjsJhZY8QTEW1Prkk9qPUtZwWJa+yutxpz1JxXiubUai/0taPdlll0p/t28NWVR7VN9ae73uZB91PKOMH4iNQd/OvqOCjs4eC6Dz1R3k2b7swp9AUW0Z7knl65mGnnoK5+LW1V13+ViUdDntkX3awPi0HJfR5V1/ev86hh4/OrO/zIMU/o3JD4yRbZlKDUXFlRmOlx79bGOazv70MRNhCsiCMgrZI2KgryAF2IzeW2laLjGN89FbQkeYSJ7wqrbIxU2HkCTvrptRxgna7yXoBDiZFjhxkzM1ogoNvvd3CZQTb9om1HspxXBfa4Nh2TwZhwWFiO6QRqfiEFz9arlqZG1RAUBm+0nD5mmWWNO8QQyRMqsA4LPE4KhrK32ZFiw3FSjLZd0LXyYu4pxCAJKZHeJzhniEUsZRmOUewTpIdLWQnU1JT0T4mHo7b/AM+pBjOG4hxphpCpSRSC8amzqQLAv1tvbSr69eM1ZFGGpSpy2medgZjBCcJiFaOeR5CqNY5hlH31JXZTpe9hWvK+p0cTVjUqKUR52W4fJE0ueMoGy2uwa/tX2Y+VWV6sZ2sasYOKzafV+yMP2nw5XChw6oPSE3BIPqX5AHm3Ss1NY9SLuTl/iPK+bMiyk/qX+gP/ACmondy6S/2XwwbG4ZWjK+tU6Xt4Dm+9e48PXnWHoV1pWpSae4+kYp7u3k8g/wDUf/I1u4T+meRxP1izjY9Q46gD5kgAfnVtX6GVU/qRqJFsSOhr5rVhsTceDNtqzOagAoAoAoAoAoAoAoAoAoAoBP2g4SkoEhORolYiRfay2uynkVNtQb9dwK28G06ig1dN6buvrROlOUZJxZ86xAszDoSPobc6+n0VanFdC8jL1PoPAbjBwLoFZl8zmF2A/LeuTiLc6rveWLQXdtmYOcxBYiQtbYaQKAPkw+d6YOK5xW4t+AloVf0fqfRsU4sA0rKSRfSyx6a73FTxuzLJ5Xf4MRNbiFkHeEldIgu3srryvq3i/hWpOMWpZ69BI9yPmID5csNwbDRDe+4OulJqF5Xb8AZPjca+iSjUtNiO5VdbZQ0UDadbAj5mstx27W95DcbHhnaAaJILAaBhtbzFcmnjU3afeVRq8TQKb7Vv3Lj2gI5oFb2vyJH5g1GUVLUw1cV47s7FIpUlrHdWOYfMNeqHhlrGTXaQ5vgxJNwOWIlIp3VSNQGutjy7uQMq6e7atStjpYaezJ7RFylHJ5i/hXCEkeRcqOImCl5FD3ewJCg6LlBFyoGptyrQxnLtWGzffnb3ctp05zV72L2OQ4cxLDJMryyBAFkJUCxZ2ySiQABVOgtc2FxemE5cqVW9qCsle9+7vLJw2I3bKXaHgOIliywYnKc2Yq8aFWNiL2CXGnK9q3ny3CUleLsl2leGrRpzbZi8bwHHRfaYSCdffiPdn91Sq/lW5S5Rw9TJSt1nThjqb/V77b+ZJ2ZxSQ4yBpcPicNZxctcxi4I8RyWtrvmrc2lJZMsq1lOk1dP3xTsbR+JRySSmI97eVrd34gRlXXMNAN9SeVbuFklA83iY3mczQFtJmCLcHIvic5SGFzsuo21+Na2J5SowTje76PUhGnZ3Y2PGVckspX868hioOrUc4rUvcru5KmNjOzD56fxrVdKa3GLk4NVmT2gCgCgCgCgCgIXxKDdh9akqcnojFyM8Qj978jU+YnwF0c/0lH1P0rPMTF0QcQxavFKitZnjdQSDoWUgH86tw8Z0aina9jMZJO58zkcMSRexJ3331BHIg6EdQa+nYepGpSjKPAsPpPB4m9GwouACVI5+LITqelia5FbZdW76fuWLQz3bK4kYFsxysGP4mlHw/U9OVW4BLbVunzsYkWewkR9ATkJZSTpqSZGcfD2d6jiLOcbvp+5lGkxKuBMWYasoaw2vlUAfQa1rbMNlZvN+iMhLE7GYF7WRUbQeyRfKNOea16NQd9c30e94MjiAG9CRQC8k8sz2te2aeVP8Sr9RVVaqoxnLgn9/QxL6RgRXnDTH/ZjiBv3THQ6r5Hp8K6GCrO+w+wvpS3GmrpF4UB47WBPSoTmoRcnog3YzXGuICKKWdtcis9uthcAD8q8k5Sr1bve/fca6+ZnvZ/AGDDxo2r2zSH3pHJZz82JNcXE1edque7d1LJeB1IrZVhdI/ecQN/Zw8IA6Z5mufmFiHyeuphqexhlxk/BfuaOIneVhm2I6Kx+Cn/OpqHFo1jH8X7ZxpJNFI8cWRVKhnAL5lYka+Ytp1roUsHkpLP7GbNrIhwnaWMFBmdGYR3KhsqvIoZULgWDG4t8R1FXqE43cX48DFmtCxiO1cZRGMhs8autkILK7BV0A1JZhoetWSnXmtlvQPaepWl7QwKAWLjQs3q38ChspMnh8IDAi56E7C9VKjJmNlkeF7RREsJLoVaUXKtktETez2sTlGa3xG4rLovd0eIcWcS9pYgU3AL2k7xWQondSSh8rDUER/x5i1FRln73pfczss7wna9BIyjvFAWMqCjhnMmewEZG2VL3+O1Rnhrxzt76RstG04RxBZ4w63sRzBG/kRcfA1zK1J05WBdqoyFAFAU+IYzJYDc/lV1Klt5sw2fOuMdqZ1nnUyC0TxKEMLkFXSNmLTg5E9s79BXVp4eGyrLXpXTu1MqN0M8Tx6NELkMQGmXQXN4Q5aw88ht8qiqTbt1eJHZKg7TqUEpRggWRioyuWCBDdXRyp0bl+VS5h3sZ2Nx7P2oVAQ8TrKHyGJmjB9gPfOXyWysD7V9bUVBvR5cc/wBxsHWG7UxSOiojsGRXzXUWDLmHgLZyOVwCAeeho6EkrsODRm14gssrsiMscnrFJKkFj7Q8DEA7MVNjdmuK9PyLUcYujJ5rMsSsj6zwyM93hVzWBW62tYFVUX89G0qNRx5zPh78y1aGL7ZTZZpEuSAqtmPUNPf/AIq2cA1d24ebfoRkaXsdh3XBYJL2uoYC27ZeZ6eKqKyjziu9F9rEloM3VspBa+aWzGw1YMW06Dw/wqtRh8iu/eZk9xMbWmYudHXNsMxS1gNNtKjFQdtdejd+wzM1wcK2Kwir/Y4Isx6vL3Q18xkP1Nc/lGq/hZ9i72iM8kXuJyKHdiQFGpJ2FtzXEop7KRqvUn4D4poyuove46Wvf6VtYZPnUSh9SNzXbNs5kcKCSbAC5J5AUAsh4tFiMOk0Dh45RdWFxca30OoNxaxrm8qVNmhs8WQqPIz3aVc4w8P63ERg/CImc/8A4vpevObWzCU+Cfjl9zGHV5GhrhrM6Jnezq3fFy/rMQw+USJFp+4a9DVyjCPBeeZypO46qkiZvGdnbSTSIb98FBX3coYadfarep4pbKjLcYYg/wBGgpC944TNE7JlGrxBQpzbgEopI8q3Ofvnbj4jaK8fZayhTMWCxrEgMaEBFYMAwPtXtY7eVjUnXzvbpG2RnsbHYDP90qbxq3hLs9ow18lsxA30t0rPxD4Gdsv4js8jp3bM2XNM2lv7bPcfLPp8KrVVp3XR4EVIgxHZlZSWnlZ2YZWIAW6COWPLYbfbO1+p6VJVnH6V7un9jO3bQlTsfJKSWlLkiNfHEmTLHntdeft3uCDcD4VCWKhDd45mVLoNlwLhYw0CRBi+UWLHc/8A88q5leq6s3IDCqgFAFAV8XhRINdCNjVlOo4Mw0ZXH9j8zysWkKylTIiuArZVVLEWvYqoBANb8MYrJcBdopTdl0zEs04BMhC57BDKDnKWFwTe+5tytVqxF1lb9htM4j7MwgNcyMXzZ2JF2zBQdlA2QbDrUnWkY22TYrgkbu0gaRJGYNnRhcHII7C4IsVUXFuV6wqjStuCkRN2ciJQlpSEykIXuMyCwa5BYGwF7MLnes89LoG0yrjuzNo3aEvJOMrIXIJPd3slwBupZbm51FybVs4TFyp14yyX5JRlmaGPtCbLkwuObICFtEFtsCQHdbXrvWhJ7SVzYMZ2qxLN3xaKSE934VktmylTYkqzC5fPzvW1hopRnbLL19SL1PpPDwyRQgG3dRgL4b6lQCfPbaqatHam5XJJlf8ApDIqKUmshz/ZHUgFbk9Na5/xVDJ3eWXgS2WR8WlZsHM+aQXSWTxBQS2VrXFrfAfCthQiqamr5XeZhsjiVIiTHmLlFRnYknKl7ADYC5NeYq161f8AqvLgasptiXj5zhMP+tbx/wCqSzPfyOif7SsOfNQlVe5eO4twtF1asYLeO/0ZMkbS4Zz6yMXhv97DEi1upRvAfLJ71bvJlWFenzv6tH1/nU3cVheYrO2j0PoFdQoMt+kXGZcL3C+3iW7keSEEyt8BGGF+rKOdaeOrqjQlN++HibGFpOpUURLw3GCCYLtBiTdRyixIADJ5LKAHX8QccwK4tbE/F4eMk/mjqvv74kMfh3RqbO7d1fgv8STNi8Fp7LTP9ImT/wByuZWlajPpt5p/YqwqzKfCMZPPiXu0qxRSSeF0yqws6LkbulzAE9SNNzYGqp06dOEcleVtHpmnnm7eBsSbaZN2LN8Nc7mfFf8A7U1dDFf1Oxf+KOdIe1rmAoDllB3APxom1oCFsFGfuj+FWKrNbzFjj+jo/d/M/wA6zz8+Isejh8fu/mf5056fEWRKmHUbKB8qg5yerBLUTIUAUAUAUAUAUAUBwYwdwPpWdp8TB53C+6PpWduXEAIV90fSsbT4gjkldfuXH4T/AJWqajF7wV24mBujD41bGi1nGQ2jM9slE6JljJJdImAFyEkkQ57AXOQry5O1d7kirUjNxlJvxy3llOV8jQPjlyqtmspzEmNhspG7AADW9d2aUpqV9Cy5dxGOzXIWWzKVGigajqTtzrgSw9OENidWknffLP8Afd+S6980mIuKyPPC0KKfD6sjw6HMhbNZib2G1udbmJxWHUHKM07qys173FE5WyZbi4a51bwj6n6CvNyrxWhrWMxNK6v3phk9bIsSlxlKR+LL4TrmY3cjTdR92qMW3Vi4J5RV3be+s7vJkY0Wpy1lkuNuJ6kGLlmZ8HGpkwpRlbPYtnUllKkWMbAFSLg7EagVdyRSqQtVg7p6rov16m7j5wl/hzy4M+k4Xi7silsNMrFQWXKDlJGouDrY6V6Xno9Pc/Q4zpPo716mH7ZHFscRjDEFigQrFnO6ggu4Uc3IGpOiovU1x+UYSxLilfYTXRdt238Oq3SdDCSjRT/u8lqL8VFJLJHAuTu545GswJOaIxEEMGUqw7wMGBuCK4+DhzdN11m07a2+xdynOnJqE3bK6dr+1xHUSzRy8OGIdXkzyxl10D+odgzC2jHu9QNL0xWzKnUcFZWT6vmS+5xsPa7OOyZC43GIcgLEvoSSR3ji/tEaEm9sttNNa18V/RpSzy9F0epsWvdFzsWLYYg7ifFA/wD3MxH5EH51v4r+pfoX/ijmyHta5gKAKAKAKAKAKAKAKAKAKAKAKAKAKAKAKAKAKA8IoDgwL7o+lTVSa0bMCLtXhkeNMOqrmxLiLb+z9qU+Xq1YX6kVfRqyTdSTyir+niSirsq9sI1nlhwgVvCQ1gBz8KksxyhcveW0LXXQdedg26cZVuP79d9OizOk1ohj2RX+rlvflmcHe6mVwhvzugWturk0uCXfZX8TQqu82OqrKzN9sW1wqdZi37kUjfxt9asWVKo+jzaRucnq+Ih1k/6PP/E43y7gf4GP+ddXkNWpX96s6PKb/wAT3wN1XdOYJ+1+E73BYmP3onH1U1rYt2oylwz7sy7D/wBRLjl35HzjheMvBg8RsEeFm/YnTuWv5BnRv7grzOHVpVqHS7dn7G7ynHbpU6nR+TT9q2yRxzfqJ4pD5IW7tz8AkjE+SmqYx2rw4prttdeKOTh3aRXWNUx7hXjhLMrEWu8ysBsbjKuYFeeq+dabblh1dOXlG3m7Zm7vLHACVmxsR+7PnHmssaPf4Ziw+RroSe3Spz4rybRz6qtKw7qorCgCgCgCgCgCgCgCgCgCgIsPOHF12zMvzRih/NTWZRcdQ0S1gBQBQBQBQBQBQBQBQCHBTo+IfFSMqxR/1eEnS7FgJGHXM6qg/wBWd70xblGiqUVnLN9X7eZs0I/Nd7hPhOIsy4rGFHzrdYAzOCHkORYgGYIfEE2AF2B1uDUJ0UnCgmrPXTRZ346X3+htX1ZrOF4JYIY4V9mNFQf3QB/lVs5ucnJ7zmt3ZaqJgyfH5M+MAG0MOvTNMwtfzCw/RzTEPZw3+p+X7+B1+R6e1W2uC/Az/RohPpsh+9iAg+EcUY/iTXoOR42w6972/QlyhK9Vm2rrGgcTRhlKnYgg/MWqFSKnFxe9Eoy2ZJrcfIOAYUNHNhJDazzQMb2KhyWQjpYOpHwFePcnSxcZ8Uu/R+KzO7Up87hpRWqzXmvA1XB5Bi8FknAzMjQTqOUi3jlFv2gbfKp14OnUez1rzR5lPZlcz2PSSbDxykgYjDk4aU5grCZWVUcFgRY5s+pUkSjxLc1TTcadWUP0y+ZdW9fbfmtGdDVXHKTqMZBOlxHi4O6uTrnivJGCbnXI0vM3tWcPd0ZUpawd+x5Pxsa2Ij+o0dYNUKAKAKAKAKAKAKAKAKAKAocFUiNgRYiaffzmdgfmrA/Or60WtmW5peCsSktGX6oIhQBQBQBQBQBQBQCrjWIc5cPCSJZb3Yf2UezSfHkvViOQNrKezFOpPReL4evQSirsXcZlgjaHB5M0YCgBHs8bG0a2UMC11clhvlubML21YOpV2q97PpWTSz7M1l08DfjFRWyTRYFRNFhkuY8PeeU6AGVySi5VAAAuz5Ra1o+tZotyvWlq8l1LX7LpzIV5bMbGgq00TxmABJ0A1PwoDCYbEZg+IY6Ss03wjsBH8PVKpI6s3Wqsc71FSj+nLt3+J6jkqlzdDbe/yRsv0bYUpw+FmFmlzTsPOZi9vowHyr2OEp7FJL3lkvBHIxEtqd/eef3NPW0UBQHy3j+G7jico2XEoJF/bjsrfMqy/JK8lyxRabfB+Es/CSfed/k+pdLpXivxbuLvDsR3WJDf2eL0PRcVGut+nexqCOV4zzOs7/EYZVVrHJ+/Ht6DjcoYfmqrto80T8ZRYJjOw/q8wEWJGwU7RzE30AvkY8gUOgU1oyg5x2Y/Us4/ePbqu1byuhUurMtcX4AvorJhlCOjCaIXNu+Qhhr0Yix65mJvc31MNi5KupVHdPJ9T9NxfOCcbFzhOPWeFJUuA63sd1OzKRyYG4I6g10KkHCTizmNWLdQAUAUAUAUAUAUAUAUAr7SY1osO8iGzAoBpe+Z1UgA8yDYeZFbMKFpqE9eHDLf6Eoxu7FjBp43ZQ4Rrkhjcd4Cq5lJGlwNRtfkDe+3iYR5hZaadpsVqajEt1y2mtTVPaAKAKAKAKAKAp8Rx/d2CqXkfRIxux5kn7qDm3LzJAM4wvm3ZLVmUrlKCaLDXEs6ekzE5nO2YKCoI+4ihlABI9oblrnUrzniPoi9hePq8vdjfpU1DN6i/hOHmwweXEBXxMjlYkFrsx3OYXspABOwCx5soJIpVlCs1CnlFLN+9/Dfd2u0WfTmx7wrA90liczsS8j2tnkb2mtyGgAHIKo5VsdXdwXvxuznVJ7TuXKEDOdtMeFi7r9YrF7EC0CWMmpIALXEYN95L8ja+grPb4adb09ewuoUnUmkYmHEz4qMxG18TIkMdlIID3MljzCx3II0uLXNr0p4aHxMdnVZvfnu/wC7Xo7j0bquNBp6aLdlv8D7nBEEVVUWCgADyAsK9bGKjFRW44MntO7O6kYCgMZ+k7hrNAmIjF5MM3eADdl2ZfmpYf3q5fKdBTipPTR9T0fZKz7zewVRxdu1dmq7VcxGD4wMRJ6O5CQTAFX+8rAu0U8bG1yCsbZQDo5vtauTgNnC3272eT6NO613m7aG7i18SrLs6dfPI3HCMZ3yPFOq97H6ueMi6m49oA7xupzDyNjqCKrxeGdGezu1T970edzhIrYDFNgnWCYk4diFw87G5UnaGZjz5I59oWU+L2udiKHO3nH6t64/5l91u1WWm9TqKSOZR6FiSTphcS978osS3Xosp+Wf9utjDVefpbL+uPjH1j5dRTiKX6kMcbxiKKaGGQkPOWEemhKi5BPI2261bGlKUXJbjVSdrl+qzAUAUAUAUAUAUBy5+nOtvDtU4Orv0XQ3v7N3SSiruxT4HCcUVxEn2KtmgT3rXHeP1BvdV5Cx3Ph28NQjF3lnx9+fu+y6cdr5d3iWO0UUl1MT5GW5W4upuLFXGhKnQ73uAeVSxFXYnZq8XuNunSjUg1vIuG4rvYw+XK1yrpe+V1NmW/PXY8wQedU1ZJWp1HeL0lvj+OK7szm1IODsy0K584OEnF7is9qICgPAaA9oCjiMablYgHYe0xNkT9tuv4Rr8BrWXswW1N2831InCm5aCR+OwQo0kZM87qfG4yXst1yh8t4/dVL3GYi5uarnTq15KMvlit2vfa+fG+huwhGC6SLD8JPeHEYxS0jsQkORc8lggXNlkZcq5SbbDOxJANqhKt8vN0dFvvktdMk7vvdkkrq5ZbezQ4TCtmMspBlIsLezGu+RPoLtuxA2AAEqcFFWWnn0v7cO8061bayRdqw1yLFYhY0Z3IVVBZieQG9ZjFydkD5n2nxrvdbETz2JTnHCpsi3GoILZjb7xbUAAi9OO1/lhv4y95euh3MHh9inf9UvBfny4Gi/R3wwyYkzNquFXugeTYhwDK3nlFlvvq2u9b/JNC7dTjn2aR+7t1PgTx1WyUPfT6d59MrvnKCgCgOJogylWFwQQfgahOCnFxloyUZOMlJao+G8b4EcPiJIDnzLmlwxW12S5bu1zeG6u1xcGykcxevMV1KjO0rWvaV9OClln8yWdms0+Njt0mqkbrrX3XDJ6dA84HxI4nK8JHpcChNSoGIj3MTWY21uyNsCSLkE1sUWpxWGrf8Axefdml77DSxuHVROpDt9eo12ExMWKhPhzI2ZJI3XUHZkkQ7EbEGufWozpT2ZZNe7pnHTcGUZuHSRo0QX0nDMCrQSHxqp0tG7aOv4XII5NsK1pR+bbXyyX6lp2paday6DchWjJWYnwnZ/0mQo8xeGKF40zhlxMTSPE6FiRqUMN1k3Om9sxvqY90kpKNm2r2s4tJNO3XfNbujQyqKzQ94JxByTBibDExi7WFlkS9hKnkdLj7p06EznGLSqU/pfh0M0px2WN6qIhQBQBQBQBQCjtPiikIykjvJIoswtdRK6pcA6E+K3zvyq/DxUp57k33F1B2k30HmF46+HVYRhJMiAKlhJfKNBf1WW9ujGu7GmktS5KysGP4475fUMv7Wc6n9iNq18RQUrNyskbNCo43SV2c8Ke2IZRmAljaZlbKMrp3UeZQPFZ1IuG2Kba1RWhCWHyd9k18VFvOSsOq5bk3qaQpTirGYwuoickiMubiUWveMjQkDdCQ2m1tazPZhDb1423dfroWxouWh3xvDzCFshZ5DZVAFlUsbFyoOYhR4stze1uda9LGQc0rWXT5cM/AvWGsrs6wOGMMKx4eE5UWyhyFvbqdTcnU+HmasniIOV5yzfDP33lXMzk72M9J2pJUCWJ85UMIo28JzFAFze27jOt1AHOwa2t8oN/wBNpLS7137tEstb9xZGhFankkuOmGTLDh4gzKqlSAyH2fCdWKgX8NvbW4FiBr/+ng9ptyfHg/JX0z4dRsJPRDjBcHWNs0Sn2cqvNY5U0IVEADNbKoBc3AUWJFUbc6qs/De+l6dxGU4w1GmHwqoSdWY+07asfK9rAeQAHlV0YJe8l77zTqVnPLcT1YVBQGP7QcYRiCzAQo3g1+2mXoOaoRp7zjoutstqEdmC+Zr/AGrj73HQwOGVSW1P6V4vgY/C4l5ZDKqZnlYRxqeUw9i4JIYAHMSNVKvtcis8xpRT6X0p69reWeTujt85rUt+GvRZ9GZ9p7NcIXC4aOEG5UXdubudXY+ZYk16rD0ubgl7/ZaLoOFVqbcrjSrisKAKAKAzfbjs76XCDGcs8RzxP0YfxB1FuYJHOtDHYbnI7UVdrd/ct66966TbwtbYey3ZceD4/Z9B8jnllT16Ao0RImguSVYkM1vDco1gQehJtf2fOxjBvmpb/pl1ZLfqt/T49Zykvnju1Xvc/fRsOF8XE754iExeRC4bSOddQqu9tHFrLKBysbjSuhRrxqwVHFa6KXrwft5nOxWDUrypLpa4dXQaBOJNIjrEoXEKBmhm8JjJ0BcC900NmW4a2hrWxGDlh5XlnHiveRyNizz0JuHYNoksGGZjmdyLl3NgSTp0A2AAAA0FcqrSlVltS7uCNlYiEVZIi4nwszZC0mV42zJIi2ZTzsSSCCNCCCD0q/Dp0bpZp6oqqVlPcMRUigKA9oAoAoAoDO9oI5WxWGWNYnuspySlgmZO7IYlQTcctDYm9b+B2c79H3LqUnoXRxCZfE+ElvlZvUzROLOoGb1jRkDw6V1NmO5m3tS0sez453BX0fEjwxm7NCAAlzm+2J15m1VVqd45NeJZSnaV7FUxXkiIVVcSJ47lmKs92XSwCkX68jyqqhKDThr+CWIjJq8h9XGOQV8dgo5kMcqhlNtD1GoII1BB1BGoom07olGTi8jKcaaWOXCRTl5I/SAI5tR4WSRckxW3jBIIb73xGtlGhB7bjleOa7U7ro4rd1G1z14XWpq0wSjYyf76T/51qOin+y9Cv4mXA4i4ZEpuqa2tfMx0101O2p+tSdNvJvy9B8TLcizGgW+UAX3sN/iedZVKK3Fcq03vOqsKwoAoBDxXG94GRGKxA5XdTYuRvHGenJ5B7OqjxXy7OzGhT52rv0W99PV7693B4OVeVt29mCxmJTE4hRHoka2DqR3YRQr6rsEuqrbmOYsL0pTp03KprJ6b75rv39HTmd6MYXUKei37uPvib7sLwkyP6bIthYrh1ItZT7UhHV7aeQG1zXW5JwWxHbl7fotOu/QaWPxO09le1+fTpN1XdOWFAFAFAFAFAYrtp2SaRvScLZcQosyn2ZU5o4/gdwdRzB5GOwKknKKunqt9/wC5dPFb+s6GFxTTUZPqf2fR5Hz4xFn7yEMkyteWJtXW4tsWAZT12Nlt7Nq8+3sR2Kmcdz3eV0/zfW51bbT2oZPet/np+OFhzwztNFL3aYjSRR6uRWs6EgE5JOXnG2htbW1dCji62GWzJbcPFL7rw6jUq4elXz+mXgzSHirxIzvaeNRfPGAso6B8OTqdhdDqTooq74bD4pbWGln/AG+/2OPiMFUpP5l6FrhuDxOIHeySNhlYLkjTKxAtcly8dw1zbLbS1Yjg4xyku32yqNK55NgcOCRNipZCAfCZMg+BEQUW+NZjTpJ/L77XcuWGaV7CmDCJ7UMsij8Epca+Tlh9KrldZSiu4lsq1jSxYCTulZHLvobSMFBF9RmWMkaeRqyOEpyV2UulEp8WfExQs5jQWH9nnmP+6CJcf3haox5PV/q+3jmQ5npFvBDiMQ2aWeFo12jwz5XLafa3YlbD7obnrV3wVOG7vJxpLew4jxHERZye7yrchdC9gTYHNIoLW6HU7VSsLSnKyunw/JOeFtmnkTwcZjRo5Z4pSpTwzrHcKHsSCqkuL2BJsRpUsPSjGWvYRjBReTGhx+EdCUxEeV4+7BDAgAX1+Ou3lW41YvU/O4S8Qwt2PpEYvH3e4031386i2gp+dyrNhA8ZMDZ2K+rbIcoZfYa9xs1jWtSjsTT17OJbUrbcbWFuHxM8j5RjcIDr4Wiyta9rhe+bTnr1FWfA0XnZ++w0eaQxx6zRIvdNGT995pC2bzVVsAb8hYeVQnh6MY/Mu1FscPGSstTjhbYuTN4YJFFrP4ohfW4Gkoe2niBG9raVD4ClJXjJ+foVug45FxOFYl3JklEKZQFSIh7tc3ZmkiHKwsByNThgqcVnn4fcwqS3ko7O3+0xGIce6HEY+sSq351dGhSjpFefmSVOKFOL4FGGPoksqke0qTs9j1KuWH5VVWjd5JPot7ZZsZZo94dhprEDESPKpuqyCMK4FroSsYIJF9eV72NrVClCjN2lGz7fUg6UeA0wsuYNmsjRkiQFhZDa982l1KkEN0PIggUy5PqbajDNPeUSptPIW8Tx4IIuQhG+qtIPLnHH+I+JuVh4qsqrD4FfP89Tcty9+JvYPASrO704mG4pxGSeRY4LhBdT4WVLRsoyoy2ygai1xcA+V+dKTk3WxDvLdpldO2T3eW/edtJJKnS09OkadjeywnsoH9VQgyML2ndfuICdIgd7aHba99/B4WeIqc7U/b/9Pjquu1tbEV40YbEff48+o+sIoAAAsBoBXpEklZHGbbd2e1kwFAFAFAFAFAFAZvtN2QixXjUmKdfZlTQj46aja4Nwbag1z8TgI1buNk3qtz61x6VmjboYuULKWniur0eR8+45wWWK64uI2OgxES3B3HjTUjQkaXsGb2b156ph6uGlll0N5dktOnOzyWTOtCrTrLj0r7r911HPZzAs7QxiYT+My3ZiwPdhPDmBuNfFsbE+VKWzOvnHZ3ZZcX+OorxFR0qDkntePBfe/WaDiWNxM+ImiDSDuGCsqNGEOZFYWLlWOji/nXelQjJXkzlQnJfSiGAYhdFzgXAsow41JItv1Bqh4ei9X5lvOVVuI8VwtmbM8UwbTxxy4eN/umxdRcjxDQ+9VkadOOV8uGqK25z3EkvFJMThsI0XpMcGYgyGYI8jKrjK3csDa6ttYEgGrGlBO24oXzO3SSY2WSLEYaKKedFxExiZjK8jAZJWGUTF0BzRi5y7XrMJbV7ounBRjdDDE9mjKC0mNmeyk+IYQ7Ejc4Q2Gmp60VS25ePqR2Dmfs06I8UeKd8wVe7k7hFIY3N+6w6sDZbAg8/KimtrQxs5FHiGDxWHRF8YAeKMCPECQjOwVAVkgVSCfCbsN96OjTu42995XsL6iNsJidyJfay3thPa6fa71TzFLj4sstLgWE4dPzMh329GHs7/AHjtTmKXtsWlwJOHYZ2aUEuRGEYlpgtg4OiiGMjYBt7+LkLVnmaaQzvY7weCfvJ4DKEiiN1S6tfNGkhu8iMT4mPKwFtKm2o2S4EYpylYbw8HRMwV9sl/shfMdjliHy60lK+TRNRtmhH2hacYjCxR4mRVlMuY5r2CFFFsmTXxa3vUotKLdhs3lYv9mMNiQc5maXQAo7sBZlDZhct4gRblox8qRe3fcZqQUHkVsVLiJhmMyZSCcjKbW8RsVVrMLI299qrnGLybfYShdZpEaRYlbeviXmMqWsDltpb8S/WqPh6ad02W85UeTRNiMRiUVneSOTu1LEABWOVWbKHyn3D9KtUItpPv3lMo5XsQ4TGzYiKPGukcazxLljBz7KZVdiUHjUg2ttmNMTUlSozcHmt4wqjUqxUtLmU7QYOaRye8YRutnYtYIAQWJu1iSNQcpNxqQK85h68EryV5X623u3X6813nfrUpaJ2j4L31eA67K9lDMgUBo8NzY6PN5D3UtpfcgW236eEwNTET52p+3Vxfgul6aeIxMaMdiHv339mv03DYdY1CIoVVFgoFgB5CvSQhGEdmKyONKTk7slqZEKAKAKAKAKAKAKAKA8ZQRYgEdDWHFSVmZTad0ZfFcDw8ePgmSMIzLKuZQQGbwEK1tL5Q5APunpWjVwlKEbwVs9N3d27rFlSvOa2ZZ/uvQUYBFON4lmfL61APCTvBBr/D60m7QROk3uQ2hiiBJ7z7wb2TyMv+d/3a18i1uXD3kcSYeMj7YXuD7B6QfyX97yrFjKk1u95me7L5v6LwYRSziSWS3hHhUzAscxAsC6j+8K2KiV5GkrLNhxzGySz4Ad0TlxkbXXL4R4wSbG9grGoUpxu89xl1oSyRsJIJQhCxR3KkWOxu509rYqb/ABqGZsJxvm/diZY3upMaXvFc/AHNz5Hb486ytURbXHiV+PC5Au1zLhdOQtOGvv0U3+Aqd7zbIP6UVjhrhwWXXEgjX8tt6qsbG1p1EWHi1XxofBPfxdSf+zWEZb1y4EPB1MYxAYmzRxSK6G/hymOw21vHf5irP0IqedUtpg39Ixjd2CGsFLXsfURiw1FwSCD8KTWhCm0ndvgXjHKXcGNMh7uxvqcpXfXkLkfCo5k7xsszN9oGdMbhCsYLJHipCq29jvIVv4ja/jB+tTWVNtlcppO74F/gXacNiVw8iMjyRlkJCZSY8oYXU+14rgdAazSaabTIc7GehxDhFCqHfKcpBGUncT2N/gSfl51XO20bNNtR095FqSGI29ZawA9k8mh/ko/veVYyJJyW73mV8dBGYpAJL5kb7p1vHMPlu30rMbbSIycrPL3kTPhFjhiwUTB5Y4TlUmxKhGQM1h4QWsL+dYq0pVaUoreVYaSpzjJ7mHCex4BD4phIw1EY+zU/D7x8z00AqGD5IhSznm/fvhxubmI5QlPKHv37saoCuylbJHNPayAoAoAoAoAoAoAoAoAoAoCvjcIsi5WuNbgqbEHUaEajQkadaNXAgTseEeRocRLGJCGceF7sFC3LOCdlH0qt0ovUym0SN2blIscbN+5GPzC+Z+pqPMQM7TIMR2amVSyYycsBcAhNbciLa7D6CozoxUW4rMw5ytkJ0mYKFFhZQmgtcD8+WvwrkyqykakqkmROgNr8jceR61BNrQhoUOKYmJCqyB3Z75UUM7HLuco5C4ufMdati6ktGSUpPeR4dMNNGHUWUm2uZGVlOo3DK6kfEEUc6kXqNqSeoxZnsMs8oZWBBaV3F1INijsVO3S9ZVeRJVpEg4lPv38ds2a/dJ7XW/Ws89/lJ/EzPE4hPynj0B2hj0B3+Rpz3+UfEzAYpma5ma+RUVY3MYUKWJIVCLk31vceEWtrWHWlayVjEq8mV+6j1JOa5JLM5Y3P4mYnltUXUqPeVucnvIwIS/djLny57fhva/1rG1O17sbUuJYigVTdQAbWvztobX6aDTyFRcpPVkW2z18GsjLdAzA+G4uQT06Gswcr2iFfca7Bdm0jRUSSUKL2GYG1ySdWUm3iPPQG21dt04y1RvKTRP8A0MP1sv1X/wCHkPpWOZhwM7T4nE/Z9HVkeSYqwswDBbg3BGZVBG51BB1rPNQ4GNplvCcKhiYvHGquVCl7eIqNQCx1IvrU0ktDBcrICgCgCgCgCgCgCgCgCgCgCgCgCgCgCgCgFXEuBpISw8DdRsfiK1a2EhPNZMrlTTEOJ4HMmy5h1X+W9aE8JUjuuUunJGY4zgZlmSVULereJkzZHsxBDIxsLgjUXG976WMI5LZlkYWWTEg4JiCLzRLOPXBY5Jc+USCPIxdxrYKwJtfxG3nZzsP0u2mduBnaW46bszPrH3gyd0WD3Ob0oxdzmt7trtfqac9HW2/wvcbSOOHdmGBHeRqI88JaNjGVPdLIC2VEC7so11IUX2rMq63PPPjvDmeYrsq3dgRpGrMk6yEGxbvJFZbkanQfKka6vm+HgjO2TYjswbsYUjjYzsystgViOGMdhYaDvDfKPjWFX/uzy8b+hjb4kHDOzDgjvI1CZocyEoQ3d57nKiAEaixOp52tWZ11ufHxMuY14D2fkScMIlIySICouVBmZ1A02ykDTa1qjKTqRtG7/Yw3dZGzwvZ+ZvaAQee/0FShg6ktcgqUmaDhvCI4tR4m94/5DlW/Rw0Kea14l8YKIwrYJhQBQBQBQBQBQBQBQBQBQBQBQBQBQBQBQBQBQBQBQBQBQHjKDuL1hq4K0nDYTvGn0t/Cq3QpvWKI7EeBTl4RD7g+p/nVTw1LgRdOPAg/oiH3P8TfzqHw1Lh4sjzcQHCIfc/xN/Onw1Lh4sc3Esw8Hg/Vj6n+dTjhqXAkqceBbj4fEu0afQVcqNNaRRLZXAsAVYSPaAKAKAKAKAKAKAKAKAKAKAKAKA//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7175" y="7936"/>
            <a:ext cx="6854825"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020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Types of Economic System:</a:t>
            </a:r>
          </a:p>
        </p:txBody>
      </p:sp>
      <p:sp>
        <p:nvSpPr>
          <p:cNvPr id="5123" name="Content Placeholder 2"/>
          <p:cNvSpPr>
            <a:spLocks noGrp="1"/>
          </p:cNvSpPr>
          <p:nvPr>
            <p:ph idx="1"/>
          </p:nvPr>
        </p:nvSpPr>
        <p:spPr/>
        <p:txBody>
          <a:bodyPr>
            <a:normAutofit fontScale="92500" lnSpcReduction="10000"/>
          </a:bodyPr>
          <a:lstStyle/>
          <a:p>
            <a:endParaRPr lang="en-US" sz="2400" dirty="0"/>
          </a:p>
          <a:p>
            <a:r>
              <a:rPr lang="en-US" sz="2400" dirty="0" smtClean="0"/>
              <a:t>Types/Forms:</a:t>
            </a:r>
            <a:endParaRPr lang="en-US" sz="2400" dirty="0"/>
          </a:p>
          <a:p>
            <a:pPr marL="0" indent="0">
              <a:buNone/>
            </a:pPr>
            <a:endParaRPr lang="en-US" sz="2400" dirty="0"/>
          </a:p>
          <a:p>
            <a:pPr lvl="1"/>
            <a:r>
              <a:rPr lang="en-US" sz="2800" dirty="0">
                <a:latin typeface="Arial Rounded MT Bold" panose="020F0704030504030204" pitchFamily="34" charset="0"/>
              </a:rPr>
              <a:t>Capitalism (Market Economy)</a:t>
            </a:r>
          </a:p>
          <a:p>
            <a:pPr lvl="1"/>
            <a:endParaRPr lang="en-US" sz="2800" dirty="0">
              <a:latin typeface="Arial Rounded MT Bold" panose="020F0704030504030204" pitchFamily="34" charset="0"/>
            </a:endParaRPr>
          </a:p>
          <a:p>
            <a:pPr lvl="1"/>
            <a:r>
              <a:rPr lang="en-US" sz="2800" dirty="0">
                <a:latin typeface="Arial Rounded MT Bold" panose="020F0704030504030204" pitchFamily="34" charset="0"/>
              </a:rPr>
              <a:t>Socialism (Planned economy)</a:t>
            </a:r>
          </a:p>
          <a:p>
            <a:pPr lvl="1"/>
            <a:endParaRPr lang="en-US" sz="2800" dirty="0">
              <a:latin typeface="Arial Rounded MT Bold" panose="020F0704030504030204" pitchFamily="34" charset="0"/>
            </a:endParaRPr>
          </a:p>
          <a:p>
            <a:pPr lvl="1"/>
            <a:r>
              <a:rPr lang="en-US" sz="2800" dirty="0">
                <a:latin typeface="Arial Rounded MT Bold" panose="020F0704030504030204" pitchFamily="34" charset="0"/>
              </a:rPr>
              <a:t>Mixed (Capitalism + Socialism)</a:t>
            </a:r>
          </a:p>
          <a:p>
            <a:endParaRPr lang="en-US" sz="2400" dirty="0"/>
          </a:p>
          <a:p>
            <a:endParaRPr lang="en-US" dirty="0" smtClean="0"/>
          </a:p>
        </p:txBody>
      </p:sp>
    </p:spTree>
    <p:extLst>
      <p:ext uri="{BB962C8B-B14F-4D97-AF65-F5344CB8AC3E}">
        <p14:creationId xmlns:p14="http://schemas.microsoft.com/office/powerpoint/2010/main" val="114971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7334" y="186519"/>
            <a:ext cx="8596668" cy="1320800"/>
          </a:xfrm>
        </p:spPr>
        <p:txBody>
          <a:bodyPr/>
          <a:lstStyle/>
          <a:p>
            <a:r>
              <a:rPr lang="en-US" dirty="0"/>
              <a:t>Definitions:</a:t>
            </a:r>
            <a:br>
              <a:rPr lang="en-US" dirty="0"/>
            </a:br>
            <a:endParaRPr lang="en-US" dirty="0"/>
          </a:p>
        </p:txBody>
      </p:sp>
      <p:sp>
        <p:nvSpPr>
          <p:cNvPr id="4" name="Content Placeholder 3"/>
          <p:cNvSpPr>
            <a:spLocks noGrp="1"/>
          </p:cNvSpPr>
          <p:nvPr>
            <p:ph idx="1"/>
          </p:nvPr>
        </p:nvSpPr>
        <p:spPr>
          <a:xfrm>
            <a:off x="411480" y="1120140"/>
            <a:ext cx="11780520" cy="5372100"/>
          </a:xfrm>
        </p:spPr>
        <p:txBody>
          <a:bodyPr>
            <a:normAutofit/>
          </a:bodyPr>
          <a:lstStyle/>
          <a:p>
            <a:pPr marL="0" indent="0">
              <a:buNone/>
            </a:pPr>
            <a:r>
              <a:rPr lang="en-US" sz="2400" dirty="0" smtClean="0"/>
              <a:t>Adam Smith (Father of Economics): ‘as an enquiry into the nature and causes of wealth of Nations’. </a:t>
            </a:r>
            <a:r>
              <a:rPr lang="en-US" sz="2400" dirty="0"/>
              <a:t>T</a:t>
            </a:r>
            <a:r>
              <a:rPr lang="en-US" sz="2400" dirty="0" smtClean="0"/>
              <a:t>hus, according to Adam Smith, Economics is a science of Wealth.</a:t>
            </a:r>
          </a:p>
          <a:p>
            <a:pPr marL="0" indent="0">
              <a:buNone/>
            </a:pPr>
            <a:endParaRPr lang="en-US" sz="2400" dirty="0"/>
          </a:p>
          <a:p>
            <a:pPr marL="0" indent="0">
              <a:buNone/>
            </a:pPr>
            <a:r>
              <a:rPr lang="en-US" sz="2400" dirty="0" smtClean="0"/>
              <a:t>Alfred </a:t>
            </a:r>
            <a:r>
              <a:rPr lang="en-US" sz="2400" dirty="0"/>
              <a:t>M</a:t>
            </a:r>
            <a:r>
              <a:rPr lang="en-US" sz="2400" dirty="0" smtClean="0"/>
              <a:t>arshall: ‘economics on the one side the study of wealth; and on the other and most important side, a part of the study of man. It studies the wealth in relation to human beings’.</a:t>
            </a:r>
          </a:p>
          <a:p>
            <a:pPr marL="0" indent="0">
              <a:buNone/>
            </a:pPr>
            <a:endParaRPr lang="en-US" sz="2400" dirty="0"/>
          </a:p>
          <a:p>
            <a:pPr marL="0" indent="0">
              <a:buNone/>
            </a:pPr>
            <a:r>
              <a:rPr lang="en-US" sz="2400" dirty="0" smtClean="0"/>
              <a:t>Lionel Robbins: “Economics is the science which studies human behavior as a relationship between ends and scarce means which have alternative uses”. Thus the emphasis is on scarcity of means and multiplicity of ends.</a:t>
            </a:r>
            <a:endParaRPr lang="en-US" sz="2400" dirty="0"/>
          </a:p>
        </p:txBody>
      </p:sp>
    </p:spTree>
    <p:extLst>
      <p:ext uri="{BB962C8B-B14F-4D97-AF65-F5344CB8AC3E}">
        <p14:creationId xmlns:p14="http://schemas.microsoft.com/office/powerpoint/2010/main" val="310077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dirty="0" smtClean="0"/>
              <a:t>Over the last six decades the study of economics has expanded to include a vast range of topics:</a:t>
            </a:r>
            <a:endParaRPr lang="en-US" dirty="0"/>
          </a:p>
        </p:txBody>
      </p:sp>
      <p:sp>
        <p:nvSpPr>
          <p:cNvPr id="3" name="Content Placeholder 2"/>
          <p:cNvSpPr>
            <a:spLocks noGrp="1"/>
          </p:cNvSpPr>
          <p:nvPr>
            <p:ph idx="1"/>
          </p:nvPr>
        </p:nvSpPr>
        <p:spPr>
          <a:xfrm>
            <a:off x="677334" y="2610966"/>
            <a:ext cx="7574568" cy="2351328"/>
          </a:xfrm>
        </p:spPr>
        <p:txBody>
          <a:bodyPr>
            <a:normAutofit fontScale="85000" lnSpcReduction="20000"/>
          </a:bodyPr>
          <a:lstStyle/>
          <a:p>
            <a:pPr algn="just">
              <a:buFont typeface="Wingdings" panose="05000000000000000000" pitchFamily="2" charset="2"/>
              <a:buChar char="v"/>
            </a:pPr>
            <a:r>
              <a:rPr lang="en-US" sz="2000" b="1" dirty="0" smtClean="0"/>
              <a:t>prices </a:t>
            </a:r>
            <a:r>
              <a:rPr lang="en-US" sz="2000" b="1" dirty="0" smtClean="0"/>
              <a:t>of various factors </a:t>
            </a:r>
            <a:endParaRPr lang="en-US" sz="2000" b="1" dirty="0" smtClean="0"/>
          </a:p>
          <a:p>
            <a:pPr algn="just">
              <a:buFont typeface="Wingdings" panose="05000000000000000000" pitchFamily="2" charset="2"/>
              <a:buChar char="v"/>
            </a:pPr>
            <a:r>
              <a:rPr lang="en-US" sz="2000" b="1" dirty="0" smtClean="0"/>
              <a:t>changes </a:t>
            </a:r>
            <a:r>
              <a:rPr lang="en-US" sz="2000" b="1" dirty="0" smtClean="0"/>
              <a:t>in the financial markets </a:t>
            </a:r>
            <a:endParaRPr lang="en-US" sz="2000" b="1" dirty="0" smtClean="0"/>
          </a:p>
          <a:p>
            <a:pPr algn="just">
              <a:buFont typeface="Wingdings" panose="05000000000000000000" pitchFamily="2" charset="2"/>
              <a:buChar char="v"/>
            </a:pPr>
            <a:r>
              <a:rPr lang="en-US" sz="2000" b="1" dirty="0" smtClean="0"/>
              <a:t>the </a:t>
            </a:r>
            <a:r>
              <a:rPr lang="en-US" sz="2000" b="1" dirty="0" smtClean="0"/>
              <a:t>allocation of income to different income </a:t>
            </a:r>
            <a:r>
              <a:rPr lang="en-US" sz="2000" b="1" dirty="0" smtClean="0"/>
              <a:t>groups</a:t>
            </a:r>
          </a:p>
          <a:p>
            <a:pPr algn="just">
              <a:buFont typeface="Wingdings" panose="05000000000000000000" pitchFamily="2" charset="2"/>
              <a:buChar char="v"/>
            </a:pPr>
            <a:r>
              <a:rPr lang="en-US" sz="2000" b="1" dirty="0">
                <a:solidFill>
                  <a:schemeClr val="tx1"/>
                </a:solidFill>
              </a:rPr>
              <a:t>the implications of government expenditure and taxation </a:t>
            </a:r>
            <a:r>
              <a:rPr lang="en-US" sz="2000" b="1" dirty="0" smtClean="0">
                <a:solidFill>
                  <a:schemeClr val="tx1"/>
                </a:solidFill>
              </a:rPr>
              <a:t>policy</a:t>
            </a:r>
          </a:p>
          <a:p>
            <a:pPr algn="just">
              <a:buFont typeface="Wingdings" panose="05000000000000000000" pitchFamily="2" charset="2"/>
              <a:buChar char="v"/>
            </a:pPr>
            <a:r>
              <a:rPr lang="en-US" sz="2000" b="1" dirty="0"/>
              <a:t>growth patterns in developing countries</a:t>
            </a:r>
            <a:endParaRPr lang="en-US" sz="2000" b="1" dirty="0" smtClean="0">
              <a:solidFill>
                <a:schemeClr val="tx1"/>
              </a:solidFill>
            </a:endParaRPr>
          </a:p>
          <a:p>
            <a:pPr algn="just">
              <a:buFont typeface="Wingdings" panose="05000000000000000000" pitchFamily="2" charset="2"/>
              <a:buChar char="v"/>
            </a:pPr>
            <a:endParaRPr lang="en-US" sz="2000" dirty="0" smtClean="0"/>
          </a:p>
          <a:p>
            <a:pPr marL="0" indent="0" algn="just">
              <a:buNone/>
            </a:pPr>
            <a:r>
              <a:rPr lang="en-US" sz="2000" dirty="0" smtClean="0"/>
              <a:t>   </a:t>
            </a:r>
          </a:p>
          <a:p>
            <a:pPr marL="0" indent="0" algn="just">
              <a:buNone/>
            </a:pPr>
            <a:endParaRPr lang="en-US" sz="2000" dirty="0"/>
          </a:p>
        </p:txBody>
      </p:sp>
      <p:sp>
        <p:nvSpPr>
          <p:cNvPr id="4" name="Rectangle 3"/>
          <p:cNvSpPr/>
          <p:nvPr/>
        </p:nvSpPr>
        <p:spPr>
          <a:xfrm>
            <a:off x="2225865" y="5345094"/>
            <a:ext cx="9645805" cy="646331"/>
          </a:xfrm>
          <a:prstGeom prst="rect">
            <a:avLst/>
          </a:prstGeom>
        </p:spPr>
        <p:txBody>
          <a:bodyPr wrap="square">
            <a:spAutoFit/>
          </a:bodyPr>
          <a:lstStyle/>
          <a:p>
            <a:pPr algn="just"/>
            <a:r>
              <a:rPr lang="en-US" dirty="0"/>
              <a:t>Thus, economics includes two important ideas: </a:t>
            </a:r>
            <a:r>
              <a:rPr lang="en-US" b="1" dirty="0"/>
              <a:t>that goods are scarce </a:t>
            </a:r>
            <a:r>
              <a:rPr lang="en-US" dirty="0"/>
              <a:t>and that </a:t>
            </a:r>
            <a:r>
              <a:rPr lang="en-US" b="1" dirty="0"/>
              <a:t>society must use its resources efficiently</a:t>
            </a:r>
            <a:r>
              <a:rPr lang="en-US" dirty="0"/>
              <a:t>. </a:t>
            </a:r>
            <a:endParaRPr lang="en-US" dirty="0"/>
          </a:p>
        </p:txBody>
      </p:sp>
    </p:spTree>
    <p:extLst>
      <p:ext uri="{BB962C8B-B14F-4D97-AF65-F5344CB8AC3E}">
        <p14:creationId xmlns:p14="http://schemas.microsoft.com/office/powerpoint/2010/main" val="4271342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1644" y="214677"/>
            <a:ext cx="6750641" cy="590541"/>
          </a:xfrm>
        </p:spPr>
        <p:txBody>
          <a:bodyPr>
            <a:normAutofit fontScale="90000"/>
          </a:bodyPr>
          <a:lstStyle/>
          <a:p>
            <a:pPr algn="just"/>
            <a:r>
              <a:rPr lang="en-US" b="1" dirty="0" smtClean="0"/>
              <a:t>ECONOMICS: Micro and Macro</a:t>
            </a:r>
            <a:endParaRPr lang="en-US" b="1" dirty="0"/>
          </a:p>
        </p:txBody>
      </p:sp>
      <p:sp>
        <p:nvSpPr>
          <p:cNvPr id="3" name="Content Placeholder 2"/>
          <p:cNvSpPr>
            <a:spLocks noGrp="1"/>
          </p:cNvSpPr>
          <p:nvPr>
            <p:ph idx="1"/>
          </p:nvPr>
        </p:nvSpPr>
        <p:spPr>
          <a:xfrm>
            <a:off x="1610436" y="1074950"/>
            <a:ext cx="10267216" cy="3416300"/>
          </a:xfrm>
        </p:spPr>
        <p:txBody>
          <a:bodyPr>
            <a:noAutofit/>
          </a:bodyPr>
          <a:lstStyle/>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Ranger Frisch has classified economics into two broad categories Microeconomics and Macroeconomics.</a:t>
            </a:r>
          </a:p>
          <a:p>
            <a:pPr marL="0" indent="0" algn="just">
              <a:lnSpc>
                <a:spcPct val="150000"/>
              </a:lnSpc>
              <a:buNone/>
            </a:pPr>
            <a:r>
              <a:rPr lang="en-US" sz="2000" b="1" dirty="0" smtClean="0">
                <a:solidFill>
                  <a:srgbClr val="FF0000"/>
                </a:solidFill>
                <a:latin typeface="Times New Roman" panose="02020603050405020304" pitchFamily="18" charset="0"/>
                <a:cs typeface="Times New Roman" panose="02020603050405020304" pitchFamily="18" charset="0"/>
              </a:rPr>
              <a:t>The term ‘micro’ is derived from the Greek word ‘</a:t>
            </a:r>
            <a:r>
              <a:rPr lang="en-US" sz="2000" b="1" dirty="0" err="1" smtClean="0">
                <a:solidFill>
                  <a:srgbClr val="FF0000"/>
                </a:solidFill>
                <a:latin typeface="Times New Roman" panose="02020603050405020304" pitchFamily="18" charset="0"/>
                <a:cs typeface="Times New Roman" panose="02020603050405020304" pitchFamily="18" charset="0"/>
              </a:rPr>
              <a:t>mikros</a:t>
            </a:r>
            <a:r>
              <a:rPr lang="en-US" sz="2000" b="1" dirty="0" smtClean="0">
                <a:solidFill>
                  <a:srgbClr val="FF0000"/>
                </a:solidFill>
                <a:latin typeface="Times New Roman" panose="02020603050405020304" pitchFamily="18" charset="0"/>
                <a:cs typeface="Times New Roman" panose="02020603050405020304" pitchFamily="18" charset="0"/>
              </a:rPr>
              <a:t>’ which means ‘small’ and the term ‘macro’ has been derived from the Greek word ‘</a:t>
            </a:r>
            <a:r>
              <a:rPr lang="en-US" sz="2000" b="1" dirty="0" err="1" smtClean="0">
                <a:solidFill>
                  <a:srgbClr val="FF0000"/>
                </a:solidFill>
                <a:latin typeface="Times New Roman" panose="02020603050405020304" pitchFamily="18" charset="0"/>
                <a:cs typeface="Times New Roman" panose="02020603050405020304" pitchFamily="18" charset="0"/>
              </a:rPr>
              <a:t>makros</a:t>
            </a:r>
            <a:r>
              <a:rPr lang="en-US" sz="2000" b="1" dirty="0" smtClean="0">
                <a:solidFill>
                  <a:srgbClr val="FF0000"/>
                </a:solidFill>
                <a:latin typeface="Times New Roman" panose="02020603050405020304" pitchFamily="18" charset="0"/>
                <a:cs typeface="Times New Roman" panose="02020603050405020304" pitchFamily="18" charset="0"/>
              </a:rPr>
              <a:t>’ which means ‘large’.</a:t>
            </a:r>
          </a:p>
          <a:p>
            <a:pPr marL="0" indent="0" algn="just">
              <a:lnSpc>
                <a:spcPct val="150000"/>
              </a:lnSpc>
              <a:buNone/>
            </a:pPr>
            <a:endParaRPr lang="en-US" sz="2000" b="1"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Microeconomics deals with behaviour of individuals, for example, that of a consumer or a producer or a market. Micro means a millionth part i.e. very small part or a single unit. In contrast, macroeconomics is concerned with the behaviour of aggregates, for example, national income, agricultural output, industrial output, general price index, total employment, unemployment, balance of trade, growth rate of an economy, etc.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706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16366" y="709683"/>
            <a:ext cx="8229600" cy="914400"/>
          </a:xfrm>
        </p:spPr>
        <p:txBody>
          <a:bodyPr>
            <a:normAutofit fontScale="90000"/>
          </a:bodyPr>
          <a:lstStyle/>
          <a:p>
            <a:r>
              <a:rPr lang="en-US" b="1" dirty="0"/>
              <a:t>Macroeconomics vs. Microeconomics </a:t>
            </a:r>
          </a:p>
        </p:txBody>
      </p:sp>
      <p:graphicFrame>
        <p:nvGraphicFramePr>
          <p:cNvPr id="31766" name="Group 22"/>
          <p:cNvGraphicFramePr>
            <a:graphicFrameLocks noGrp="1"/>
          </p:cNvGraphicFramePr>
          <p:nvPr>
            <p:extLst>
              <p:ext uri="{D42A27DB-BD31-4B8C-83A1-F6EECF244321}">
                <p14:modId xmlns:p14="http://schemas.microsoft.com/office/powerpoint/2010/main" val="1396341838"/>
              </p:ext>
            </p:extLst>
          </p:nvPr>
        </p:nvGraphicFramePr>
        <p:xfrm>
          <a:off x="2841497" y="1624083"/>
          <a:ext cx="8001000" cy="4601528"/>
        </p:xfrm>
        <a:graphic>
          <a:graphicData uri="http://schemas.openxmlformats.org/drawingml/2006/table">
            <a:tbl>
              <a:tblPr/>
              <a:tblGrid>
                <a:gridCol w="4033838">
                  <a:extLst>
                    <a:ext uri="{9D8B030D-6E8A-4147-A177-3AD203B41FA5}">
                      <a16:colId xmlns:a16="http://schemas.microsoft.com/office/drawing/2014/main" val="20000"/>
                    </a:ext>
                  </a:extLst>
                </a:gridCol>
                <a:gridCol w="3967162">
                  <a:extLst>
                    <a:ext uri="{9D8B030D-6E8A-4147-A177-3AD203B41FA5}">
                      <a16:colId xmlns:a16="http://schemas.microsoft.com/office/drawing/2014/main" val="20001"/>
                    </a:ext>
                  </a:extLst>
                </a:gridCol>
              </a:tblGrid>
              <a:tr h="1004888">
                <a:tc>
                  <a:txBody>
                    <a:bodyPr/>
                    <a:lstStyle>
                      <a:lvl1pPr>
                        <a:spcBef>
                          <a:spcPct val="20000"/>
                        </a:spcBef>
                        <a:defRPr sz="2800" b="1">
                          <a:solidFill>
                            <a:schemeClr val="tx1"/>
                          </a:solidFill>
                          <a:latin typeface="Arial" panose="020B0604020202020204" pitchFamily="34" charset="0"/>
                        </a:defRPr>
                      </a:lvl1pPr>
                      <a:lvl2pPr>
                        <a:spcBef>
                          <a:spcPct val="20000"/>
                        </a:spcBef>
                        <a:defRPr sz="2400" b="1">
                          <a:solidFill>
                            <a:schemeClr val="tx1"/>
                          </a:solidFill>
                          <a:latin typeface="Arial" panose="020B0604020202020204" pitchFamily="34" charset="0"/>
                        </a:defRPr>
                      </a:lvl2pPr>
                      <a:lvl3pPr>
                        <a:spcBef>
                          <a:spcPct val="20000"/>
                        </a:spcBef>
                        <a:defRPr sz="2000" b="1">
                          <a:solidFill>
                            <a:schemeClr val="tx1"/>
                          </a:solidFill>
                          <a:latin typeface="Arial" panose="020B0604020202020204" pitchFamily="34" charset="0"/>
                        </a:defRPr>
                      </a:lvl3pPr>
                      <a:lvl4pPr>
                        <a:spcBef>
                          <a:spcPct val="20000"/>
                        </a:spcBef>
                        <a:defRPr b="1">
                          <a:solidFill>
                            <a:schemeClr val="tx1"/>
                          </a:solidFill>
                          <a:latin typeface="Arial" panose="020B0604020202020204" pitchFamily="34" charset="0"/>
                        </a:defRPr>
                      </a:lvl4pPr>
                      <a:lvl5pPr>
                        <a:spcBef>
                          <a:spcPct val="20000"/>
                        </a:spcBef>
                        <a:defRPr b="1">
                          <a:solidFill>
                            <a:schemeClr val="tx1"/>
                          </a:solidFill>
                          <a:latin typeface="Arial" panose="020B0604020202020204" pitchFamily="34" charset="0"/>
                        </a:defRPr>
                      </a:lvl5pPr>
                      <a:lvl6pPr fontAlgn="base">
                        <a:spcBef>
                          <a:spcPct val="20000"/>
                        </a:spcBef>
                        <a:spcAft>
                          <a:spcPct val="0"/>
                        </a:spcAft>
                        <a:defRPr b="1">
                          <a:solidFill>
                            <a:schemeClr val="tx1"/>
                          </a:solidFill>
                          <a:latin typeface="Arial" panose="020B0604020202020204" pitchFamily="34" charset="0"/>
                        </a:defRPr>
                      </a:lvl6pPr>
                      <a:lvl7pPr fontAlgn="base">
                        <a:spcBef>
                          <a:spcPct val="20000"/>
                        </a:spcBef>
                        <a:spcAft>
                          <a:spcPct val="0"/>
                        </a:spcAft>
                        <a:defRPr b="1">
                          <a:solidFill>
                            <a:schemeClr val="tx1"/>
                          </a:solidFill>
                          <a:latin typeface="Arial" panose="020B0604020202020204" pitchFamily="34" charset="0"/>
                        </a:defRPr>
                      </a:lvl7pPr>
                      <a:lvl8pPr fontAlgn="base">
                        <a:spcBef>
                          <a:spcPct val="20000"/>
                        </a:spcBef>
                        <a:spcAft>
                          <a:spcPct val="0"/>
                        </a:spcAft>
                        <a:defRPr b="1">
                          <a:solidFill>
                            <a:schemeClr val="tx1"/>
                          </a:solidFill>
                          <a:latin typeface="Arial" panose="020B0604020202020204" pitchFamily="34" charset="0"/>
                        </a:defRPr>
                      </a:lvl8pPr>
                      <a:lvl9pPr fontAlgn="base">
                        <a:spcBef>
                          <a:spcPct val="2000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hlink"/>
                          </a:solidFill>
                          <a:effectLst/>
                          <a:latin typeface="Arial" panose="020B0604020202020204" pitchFamily="34" charset="0"/>
                          <a:cs typeface="Times New Roman" panose="02020603050405020304" pitchFamily="18" charset="0"/>
                        </a:rPr>
                        <a:t>MICROECONOMIC QUESTION</a:t>
                      </a:r>
                      <a:endParaRPr kumimoji="0" lang="en-US" sz="2800" b="0" i="0" u="none" strike="noStrike" cap="none" normalizeH="0" baseline="0" dirty="0" smtClean="0">
                        <a:ln>
                          <a:noFill/>
                        </a:ln>
                        <a:solidFill>
                          <a:schemeClr val="hlink"/>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lg"/>
                    </a:lnL>
                    <a:lnR w="12700" cap="flat" cmpd="sng" algn="ctr">
                      <a:solidFill>
                        <a:srgbClr val="000000"/>
                      </a:solidFill>
                      <a:prstDash val="solid"/>
                      <a:round/>
                      <a:headEnd type="none" w="med" len="med"/>
                      <a:tailEnd type="arrow" w="med" len="lg"/>
                    </a:lnR>
                    <a:lnT w="12700" cap="flat" cmpd="sng" algn="ctr">
                      <a:solidFill>
                        <a:srgbClr val="000000"/>
                      </a:solidFill>
                      <a:prstDash val="solid"/>
                      <a:round/>
                      <a:headEnd type="none" w="med" len="med"/>
                      <a:tailEnd type="none" w="med" len="lg"/>
                    </a:lnT>
                    <a:lnB w="12700" cap="flat" cmpd="sng" algn="ctr">
                      <a:solidFill>
                        <a:srgbClr val="000000"/>
                      </a:solidFill>
                      <a:prstDash val="solid"/>
                      <a:round/>
                      <a:headEnd type="none" w="med" len="med"/>
                      <a:tailEnd type="arrow" w="med" len="lg"/>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b="1">
                          <a:solidFill>
                            <a:schemeClr val="tx1"/>
                          </a:solidFill>
                          <a:latin typeface="Arial" panose="020B0604020202020204" pitchFamily="34" charset="0"/>
                        </a:defRPr>
                      </a:lvl2pPr>
                      <a:lvl3pPr>
                        <a:spcBef>
                          <a:spcPct val="20000"/>
                        </a:spcBef>
                        <a:defRPr sz="2000" b="1">
                          <a:solidFill>
                            <a:schemeClr val="tx1"/>
                          </a:solidFill>
                          <a:latin typeface="Arial" panose="020B0604020202020204" pitchFamily="34" charset="0"/>
                        </a:defRPr>
                      </a:lvl3pPr>
                      <a:lvl4pPr>
                        <a:spcBef>
                          <a:spcPct val="20000"/>
                        </a:spcBef>
                        <a:defRPr b="1">
                          <a:solidFill>
                            <a:schemeClr val="tx1"/>
                          </a:solidFill>
                          <a:latin typeface="Arial" panose="020B0604020202020204" pitchFamily="34" charset="0"/>
                        </a:defRPr>
                      </a:lvl4pPr>
                      <a:lvl5pPr>
                        <a:spcBef>
                          <a:spcPct val="20000"/>
                        </a:spcBef>
                        <a:defRPr b="1">
                          <a:solidFill>
                            <a:schemeClr val="tx1"/>
                          </a:solidFill>
                          <a:latin typeface="Arial" panose="020B0604020202020204" pitchFamily="34" charset="0"/>
                        </a:defRPr>
                      </a:lvl5pPr>
                      <a:lvl6pPr fontAlgn="base">
                        <a:spcBef>
                          <a:spcPct val="20000"/>
                        </a:spcBef>
                        <a:spcAft>
                          <a:spcPct val="0"/>
                        </a:spcAft>
                        <a:defRPr b="1">
                          <a:solidFill>
                            <a:schemeClr val="tx1"/>
                          </a:solidFill>
                          <a:latin typeface="Arial" panose="020B0604020202020204" pitchFamily="34" charset="0"/>
                        </a:defRPr>
                      </a:lvl6pPr>
                      <a:lvl7pPr fontAlgn="base">
                        <a:spcBef>
                          <a:spcPct val="20000"/>
                        </a:spcBef>
                        <a:spcAft>
                          <a:spcPct val="0"/>
                        </a:spcAft>
                        <a:defRPr b="1">
                          <a:solidFill>
                            <a:schemeClr val="tx1"/>
                          </a:solidFill>
                          <a:latin typeface="Arial" panose="020B0604020202020204" pitchFamily="34" charset="0"/>
                        </a:defRPr>
                      </a:lvl7pPr>
                      <a:lvl8pPr fontAlgn="base">
                        <a:spcBef>
                          <a:spcPct val="20000"/>
                        </a:spcBef>
                        <a:spcAft>
                          <a:spcPct val="0"/>
                        </a:spcAft>
                        <a:defRPr b="1">
                          <a:solidFill>
                            <a:schemeClr val="tx1"/>
                          </a:solidFill>
                          <a:latin typeface="Arial" panose="020B0604020202020204" pitchFamily="34" charset="0"/>
                        </a:defRPr>
                      </a:lvl8pPr>
                      <a:lvl9pPr fontAlgn="base">
                        <a:spcBef>
                          <a:spcPct val="2000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A6192"/>
                          </a:solidFill>
                          <a:effectLst/>
                          <a:latin typeface="Arial" panose="020B0604020202020204" pitchFamily="34" charset="0"/>
                          <a:cs typeface="Times New Roman" panose="02020603050405020304" pitchFamily="18" charset="0"/>
                        </a:rPr>
                        <a:t>MACROECONOMIC QUESTION</a:t>
                      </a:r>
                      <a:endParaRPr kumimoji="0" lang="en-US" sz="2800" b="0" i="0" u="none" strike="noStrike" cap="none" normalizeH="0" baseline="0" smtClean="0">
                        <a:ln>
                          <a:noFill/>
                        </a:ln>
                        <a:solidFill>
                          <a:srgbClr val="0A6192"/>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arrow" w="med" len="lg"/>
                    </a:lnL>
                    <a:lnR w="12700" cap="flat" cmpd="sng" algn="ctr">
                      <a:solidFill>
                        <a:srgbClr val="000000"/>
                      </a:solidFill>
                      <a:prstDash val="solid"/>
                      <a:round/>
                      <a:headEnd type="none" w="med" len="med"/>
                      <a:tailEnd type="none" w="med" len="lg"/>
                    </a:lnR>
                    <a:lnT w="12700" cap="flat" cmpd="sng" algn="ctr">
                      <a:solidFill>
                        <a:srgbClr val="000000"/>
                      </a:solidFill>
                      <a:prstDash val="solid"/>
                      <a:round/>
                      <a:headEnd type="none" w="med" len="med"/>
                      <a:tailEnd type="none" w="med" len="lg"/>
                    </a:lnT>
                    <a:lnB w="12700" cap="flat" cmpd="sng" algn="ctr">
                      <a:solidFill>
                        <a:srgbClr val="000000"/>
                      </a:solidFill>
                      <a:prstDash val="solid"/>
                      <a:round/>
                      <a:headEnd type="none" w="med" len="med"/>
                      <a:tailEnd type="arrow" w="med" len="lg"/>
                    </a:lnB>
                    <a:lnTlToBr>
                      <a:noFill/>
                    </a:lnTlToBr>
                    <a:lnBlToTr>
                      <a:noFill/>
                    </a:lnBlToTr>
                    <a:noFill/>
                  </a:tcPr>
                </a:tc>
                <a:extLst>
                  <a:ext uri="{0D108BD9-81ED-4DB2-BD59-A6C34878D82A}">
                    <a16:rowId xmlns:a16="http://schemas.microsoft.com/office/drawing/2014/main" val="10000"/>
                  </a:ext>
                </a:extLst>
              </a:tr>
              <a:tr h="647700">
                <a:tc>
                  <a:txBody>
                    <a:bodyPr/>
                    <a:lstStyle>
                      <a:lvl1pPr>
                        <a:spcBef>
                          <a:spcPct val="20000"/>
                        </a:spcBef>
                        <a:defRPr sz="2800" b="1">
                          <a:solidFill>
                            <a:schemeClr val="tx1"/>
                          </a:solidFill>
                          <a:latin typeface="Arial" panose="020B0604020202020204" pitchFamily="34" charset="0"/>
                        </a:defRPr>
                      </a:lvl1pPr>
                      <a:lvl2pPr>
                        <a:spcBef>
                          <a:spcPct val="20000"/>
                        </a:spcBef>
                        <a:defRPr sz="2400" b="1">
                          <a:solidFill>
                            <a:schemeClr val="tx1"/>
                          </a:solidFill>
                          <a:latin typeface="Arial" panose="020B0604020202020204" pitchFamily="34" charset="0"/>
                        </a:defRPr>
                      </a:lvl2pPr>
                      <a:lvl3pPr>
                        <a:spcBef>
                          <a:spcPct val="20000"/>
                        </a:spcBef>
                        <a:defRPr sz="2000" b="1">
                          <a:solidFill>
                            <a:schemeClr val="tx1"/>
                          </a:solidFill>
                          <a:latin typeface="Arial" panose="020B0604020202020204" pitchFamily="34" charset="0"/>
                        </a:defRPr>
                      </a:lvl3pPr>
                      <a:lvl4pPr>
                        <a:spcBef>
                          <a:spcPct val="20000"/>
                        </a:spcBef>
                        <a:defRPr b="1">
                          <a:solidFill>
                            <a:schemeClr val="tx1"/>
                          </a:solidFill>
                          <a:latin typeface="Arial" panose="020B0604020202020204" pitchFamily="34" charset="0"/>
                        </a:defRPr>
                      </a:lvl4pPr>
                      <a:lvl5pPr>
                        <a:spcBef>
                          <a:spcPct val="20000"/>
                        </a:spcBef>
                        <a:defRPr b="1">
                          <a:solidFill>
                            <a:schemeClr val="tx1"/>
                          </a:solidFill>
                          <a:latin typeface="Arial" panose="020B0604020202020204" pitchFamily="34" charset="0"/>
                        </a:defRPr>
                      </a:lvl5pPr>
                      <a:lvl6pPr fontAlgn="base">
                        <a:spcBef>
                          <a:spcPct val="20000"/>
                        </a:spcBef>
                        <a:spcAft>
                          <a:spcPct val="0"/>
                        </a:spcAft>
                        <a:defRPr b="1">
                          <a:solidFill>
                            <a:schemeClr val="tx1"/>
                          </a:solidFill>
                          <a:latin typeface="Arial" panose="020B0604020202020204" pitchFamily="34" charset="0"/>
                        </a:defRPr>
                      </a:lvl6pPr>
                      <a:lvl7pPr fontAlgn="base">
                        <a:spcBef>
                          <a:spcPct val="20000"/>
                        </a:spcBef>
                        <a:spcAft>
                          <a:spcPct val="0"/>
                        </a:spcAft>
                        <a:defRPr b="1">
                          <a:solidFill>
                            <a:schemeClr val="tx1"/>
                          </a:solidFill>
                          <a:latin typeface="Arial" panose="020B0604020202020204" pitchFamily="34" charset="0"/>
                        </a:defRPr>
                      </a:lvl7pPr>
                      <a:lvl8pPr fontAlgn="base">
                        <a:spcBef>
                          <a:spcPct val="20000"/>
                        </a:spcBef>
                        <a:spcAft>
                          <a:spcPct val="0"/>
                        </a:spcAft>
                        <a:defRPr b="1">
                          <a:solidFill>
                            <a:schemeClr val="tx1"/>
                          </a:solidFill>
                          <a:latin typeface="Arial" panose="020B0604020202020204" pitchFamily="34" charset="0"/>
                        </a:defRPr>
                      </a:lvl8pPr>
                      <a:lvl9pPr fontAlgn="base">
                        <a:spcBef>
                          <a:spcPct val="2000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Go to business school or take a job?</a:t>
                      </a:r>
                      <a:endParaRPr kumimoji="0" lang="en-US" sz="2800" b="1"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lg"/>
                    </a:lnL>
                    <a:lnR w="12700" cap="flat" cmpd="sng" algn="ctr">
                      <a:solidFill>
                        <a:srgbClr val="000000"/>
                      </a:solidFill>
                      <a:prstDash val="solid"/>
                      <a:round/>
                      <a:headEnd type="none" w="med" len="med"/>
                      <a:tailEnd type="arrow" w="med" len="lg"/>
                    </a:lnR>
                    <a:lnT w="12700" cap="flat" cmpd="sng" algn="ctr">
                      <a:solidFill>
                        <a:srgbClr val="000000"/>
                      </a:solidFill>
                      <a:prstDash val="solid"/>
                      <a:round/>
                      <a:headEnd type="none" w="med" len="med"/>
                      <a:tailEnd type="arrow" w="med" len="lg"/>
                    </a:lnT>
                    <a:lnB w="12700" cap="flat" cmpd="sng" algn="ctr">
                      <a:solidFill>
                        <a:srgbClr val="000000"/>
                      </a:solidFill>
                      <a:prstDash val="solid"/>
                      <a:round/>
                      <a:headEnd type="none" w="med" len="med"/>
                      <a:tailEnd type="arrow" w="med" len="lg"/>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b="1">
                          <a:solidFill>
                            <a:schemeClr val="tx1"/>
                          </a:solidFill>
                          <a:latin typeface="Arial" panose="020B0604020202020204" pitchFamily="34" charset="0"/>
                        </a:defRPr>
                      </a:lvl2pPr>
                      <a:lvl3pPr>
                        <a:spcBef>
                          <a:spcPct val="20000"/>
                        </a:spcBef>
                        <a:defRPr sz="2000" b="1">
                          <a:solidFill>
                            <a:schemeClr val="tx1"/>
                          </a:solidFill>
                          <a:latin typeface="Arial" panose="020B0604020202020204" pitchFamily="34" charset="0"/>
                        </a:defRPr>
                      </a:lvl3pPr>
                      <a:lvl4pPr>
                        <a:spcBef>
                          <a:spcPct val="20000"/>
                        </a:spcBef>
                        <a:defRPr b="1">
                          <a:solidFill>
                            <a:schemeClr val="tx1"/>
                          </a:solidFill>
                          <a:latin typeface="Arial" panose="020B0604020202020204" pitchFamily="34" charset="0"/>
                        </a:defRPr>
                      </a:lvl4pPr>
                      <a:lvl5pPr>
                        <a:spcBef>
                          <a:spcPct val="20000"/>
                        </a:spcBef>
                        <a:defRPr b="1">
                          <a:solidFill>
                            <a:schemeClr val="tx1"/>
                          </a:solidFill>
                          <a:latin typeface="Arial" panose="020B0604020202020204" pitchFamily="34" charset="0"/>
                        </a:defRPr>
                      </a:lvl5pPr>
                      <a:lvl6pPr fontAlgn="base">
                        <a:spcBef>
                          <a:spcPct val="20000"/>
                        </a:spcBef>
                        <a:spcAft>
                          <a:spcPct val="0"/>
                        </a:spcAft>
                        <a:defRPr b="1">
                          <a:solidFill>
                            <a:schemeClr val="tx1"/>
                          </a:solidFill>
                          <a:latin typeface="Arial" panose="020B0604020202020204" pitchFamily="34" charset="0"/>
                        </a:defRPr>
                      </a:lvl6pPr>
                      <a:lvl7pPr fontAlgn="base">
                        <a:spcBef>
                          <a:spcPct val="20000"/>
                        </a:spcBef>
                        <a:spcAft>
                          <a:spcPct val="0"/>
                        </a:spcAft>
                        <a:defRPr b="1">
                          <a:solidFill>
                            <a:schemeClr val="tx1"/>
                          </a:solidFill>
                          <a:latin typeface="Arial" panose="020B0604020202020204" pitchFamily="34" charset="0"/>
                        </a:defRPr>
                      </a:lvl7pPr>
                      <a:lvl8pPr fontAlgn="base">
                        <a:spcBef>
                          <a:spcPct val="20000"/>
                        </a:spcBef>
                        <a:spcAft>
                          <a:spcPct val="0"/>
                        </a:spcAft>
                        <a:defRPr b="1">
                          <a:solidFill>
                            <a:schemeClr val="tx1"/>
                          </a:solidFill>
                          <a:latin typeface="Arial" panose="020B0604020202020204" pitchFamily="34" charset="0"/>
                        </a:defRPr>
                      </a:lvl8pPr>
                      <a:lvl9pPr fontAlgn="base">
                        <a:spcBef>
                          <a:spcPct val="2000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How many people are employed in the economy as a whole?</a:t>
                      </a:r>
                      <a:endParaRPr kumimoji="0" lang="en-US" sz="28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arrow" w="med" len="lg"/>
                    </a:lnL>
                    <a:lnR w="12700" cap="flat" cmpd="sng" algn="ctr">
                      <a:solidFill>
                        <a:srgbClr val="000000"/>
                      </a:solidFill>
                      <a:prstDash val="solid"/>
                      <a:round/>
                      <a:headEnd type="none" w="med" len="med"/>
                      <a:tailEnd type="none" w="med" len="lg"/>
                    </a:lnR>
                    <a:lnT w="12700" cap="flat" cmpd="sng" algn="ctr">
                      <a:solidFill>
                        <a:srgbClr val="000000"/>
                      </a:solidFill>
                      <a:prstDash val="solid"/>
                      <a:round/>
                      <a:headEnd type="none" w="med" len="med"/>
                      <a:tailEnd type="arrow" w="med" len="lg"/>
                    </a:lnT>
                    <a:lnB w="12700" cap="flat" cmpd="sng" algn="ctr">
                      <a:solidFill>
                        <a:srgbClr val="000000"/>
                      </a:solidFill>
                      <a:prstDash val="solid"/>
                      <a:round/>
                      <a:headEnd type="none" w="med" len="med"/>
                      <a:tailEnd type="arrow" w="med" len="lg"/>
                    </a:lnB>
                    <a:lnTlToBr>
                      <a:noFill/>
                    </a:lnTlToBr>
                    <a:lnBlToTr>
                      <a:noFill/>
                    </a:lnBlToTr>
                    <a:noFill/>
                  </a:tcPr>
                </a:tc>
                <a:extLst>
                  <a:ext uri="{0D108BD9-81ED-4DB2-BD59-A6C34878D82A}">
                    <a16:rowId xmlns:a16="http://schemas.microsoft.com/office/drawing/2014/main" val="10001"/>
                  </a:ext>
                </a:extLst>
              </a:tr>
              <a:tr h="927100">
                <a:tc>
                  <a:txBody>
                    <a:bodyPr/>
                    <a:lstStyle>
                      <a:lvl1pPr>
                        <a:spcBef>
                          <a:spcPct val="20000"/>
                        </a:spcBef>
                        <a:defRPr sz="2800" b="1">
                          <a:solidFill>
                            <a:schemeClr val="tx1"/>
                          </a:solidFill>
                          <a:latin typeface="Arial" panose="020B0604020202020204" pitchFamily="34" charset="0"/>
                        </a:defRPr>
                      </a:lvl1pPr>
                      <a:lvl2pPr>
                        <a:spcBef>
                          <a:spcPct val="20000"/>
                        </a:spcBef>
                        <a:defRPr sz="2400" b="1">
                          <a:solidFill>
                            <a:schemeClr val="tx1"/>
                          </a:solidFill>
                          <a:latin typeface="Arial" panose="020B0604020202020204" pitchFamily="34" charset="0"/>
                        </a:defRPr>
                      </a:lvl2pPr>
                      <a:lvl3pPr>
                        <a:spcBef>
                          <a:spcPct val="20000"/>
                        </a:spcBef>
                        <a:defRPr sz="2000" b="1">
                          <a:solidFill>
                            <a:schemeClr val="tx1"/>
                          </a:solidFill>
                          <a:latin typeface="Arial" panose="020B0604020202020204" pitchFamily="34" charset="0"/>
                        </a:defRPr>
                      </a:lvl3pPr>
                      <a:lvl4pPr>
                        <a:spcBef>
                          <a:spcPct val="20000"/>
                        </a:spcBef>
                        <a:defRPr b="1">
                          <a:solidFill>
                            <a:schemeClr val="tx1"/>
                          </a:solidFill>
                          <a:latin typeface="Arial" panose="020B0604020202020204" pitchFamily="34" charset="0"/>
                        </a:defRPr>
                      </a:lvl4pPr>
                      <a:lvl5pPr>
                        <a:spcBef>
                          <a:spcPct val="20000"/>
                        </a:spcBef>
                        <a:defRPr b="1">
                          <a:solidFill>
                            <a:schemeClr val="tx1"/>
                          </a:solidFill>
                          <a:latin typeface="Arial" panose="020B0604020202020204" pitchFamily="34" charset="0"/>
                        </a:defRPr>
                      </a:lvl5pPr>
                      <a:lvl6pPr fontAlgn="base">
                        <a:spcBef>
                          <a:spcPct val="20000"/>
                        </a:spcBef>
                        <a:spcAft>
                          <a:spcPct val="0"/>
                        </a:spcAft>
                        <a:defRPr b="1">
                          <a:solidFill>
                            <a:schemeClr val="tx1"/>
                          </a:solidFill>
                          <a:latin typeface="Arial" panose="020B0604020202020204" pitchFamily="34" charset="0"/>
                        </a:defRPr>
                      </a:lvl6pPr>
                      <a:lvl7pPr fontAlgn="base">
                        <a:spcBef>
                          <a:spcPct val="20000"/>
                        </a:spcBef>
                        <a:spcAft>
                          <a:spcPct val="0"/>
                        </a:spcAft>
                        <a:defRPr b="1">
                          <a:solidFill>
                            <a:schemeClr val="tx1"/>
                          </a:solidFill>
                          <a:latin typeface="Arial" panose="020B0604020202020204" pitchFamily="34" charset="0"/>
                        </a:defRPr>
                      </a:lvl7pPr>
                      <a:lvl8pPr fontAlgn="base">
                        <a:spcBef>
                          <a:spcPct val="20000"/>
                        </a:spcBef>
                        <a:spcAft>
                          <a:spcPct val="0"/>
                        </a:spcAft>
                        <a:defRPr b="1">
                          <a:solidFill>
                            <a:schemeClr val="tx1"/>
                          </a:solidFill>
                          <a:latin typeface="Arial" panose="020B0604020202020204" pitchFamily="34" charset="0"/>
                        </a:defRPr>
                      </a:lvl8pPr>
                      <a:lvl9pPr fontAlgn="base">
                        <a:spcBef>
                          <a:spcPct val="2000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What determines the salary offered by Citibank to Mr. ABC, a new NMIMS MBA-Tech?</a:t>
                      </a:r>
                      <a:endParaRPr kumimoji="0" lang="en-US" sz="2800" b="1"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lg"/>
                    </a:lnL>
                    <a:lnR w="12700" cap="flat" cmpd="sng" algn="ctr">
                      <a:solidFill>
                        <a:srgbClr val="000000"/>
                      </a:solidFill>
                      <a:prstDash val="solid"/>
                      <a:round/>
                      <a:headEnd type="none" w="med" len="med"/>
                      <a:tailEnd type="arrow" w="med" len="lg"/>
                    </a:lnR>
                    <a:lnT w="12700" cap="flat" cmpd="sng" algn="ctr">
                      <a:solidFill>
                        <a:srgbClr val="000000"/>
                      </a:solidFill>
                      <a:prstDash val="solid"/>
                      <a:round/>
                      <a:headEnd type="none" w="med" len="med"/>
                      <a:tailEnd type="arrow" w="med" len="lg"/>
                    </a:lnT>
                    <a:lnB w="12700" cap="flat" cmpd="sng" algn="ctr">
                      <a:solidFill>
                        <a:srgbClr val="000000"/>
                      </a:solidFill>
                      <a:prstDash val="solid"/>
                      <a:round/>
                      <a:headEnd type="none" w="med" len="med"/>
                      <a:tailEnd type="none" w="med" len="lg"/>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b="1">
                          <a:solidFill>
                            <a:schemeClr val="tx1"/>
                          </a:solidFill>
                          <a:latin typeface="Arial" panose="020B0604020202020204" pitchFamily="34" charset="0"/>
                        </a:defRPr>
                      </a:lvl2pPr>
                      <a:lvl3pPr>
                        <a:spcBef>
                          <a:spcPct val="20000"/>
                        </a:spcBef>
                        <a:defRPr sz="2000" b="1">
                          <a:solidFill>
                            <a:schemeClr val="tx1"/>
                          </a:solidFill>
                          <a:latin typeface="Arial" panose="020B0604020202020204" pitchFamily="34" charset="0"/>
                        </a:defRPr>
                      </a:lvl3pPr>
                      <a:lvl4pPr>
                        <a:spcBef>
                          <a:spcPct val="20000"/>
                        </a:spcBef>
                        <a:defRPr b="1">
                          <a:solidFill>
                            <a:schemeClr val="tx1"/>
                          </a:solidFill>
                          <a:latin typeface="Arial" panose="020B0604020202020204" pitchFamily="34" charset="0"/>
                        </a:defRPr>
                      </a:lvl4pPr>
                      <a:lvl5pPr>
                        <a:spcBef>
                          <a:spcPct val="20000"/>
                        </a:spcBef>
                        <a:defRPr b="1">
                          <a:solidFill>
                            <a:schemeClr val="tx1"/>
                          </a:solidFill>
                          <a:latin typeface="Arial" panose="020B0604020202020204" pitchFamily="34" charset="0"/>
                        </a:defRPr>
                      </a:lvl5pPr>
                      <a:lvl6pPr fontAlgn="base">
                        <a:spcBef>
                          <a:spcPct val="20000"/>
                        </a:spcBef>
                        <a:spcAft>
                          <a:spcPct val="0"/>
                        </a:spcAft>
                        <a:defRPr b="1">
                          <a:solidFill>
                            <a:schemeClr val="tx1"/>
                          </a:solidFill>
                          <a:latin typeface="Arial" panose="020B0604020202020204" pitchFamily="34" charset="0"/>
                        </a:defRPr>
                      </a:lvl6pPr>
                      <a:lvl7pPr fontAlgn="base">
                        <a:spcBef>
                          <a:spcPct val="20000"/>
                        </a:spcBef>
                        <a:spcAft>
                          <a:spcPct val="0"/>
                        </a:spcAft>
                        <a:defRPr b="1">
                          <a:solidFill>
                            <a:schemeClr val="tx1"/>
                          </a:solidFill>
                          <a:latin typeface="Arial" panose="020B0604020202020204" pitchFamily="34" charset="0"/>
                        </a:defRPr>
                      </a:lvl7pPr>
                      <a:lvl8pPr fontAlgn="base">
                        <a:spcBef>
                          <a:spcPct val="20000"/>
                        </a:spcBef>
                        <a:spcAft>
                          <a:spcPct val="0"/>
                        </a:spcAft>
                        <a:defRPr b="1">
                          <a:solidFill>
                            <a:schemeClr val="tx1"/>
                          </a:solidFill>
                          <a:latin typeface="Arial" panose="020B0604020202020204" pitchFamily="34" charset="0"/>
                        </a:defRPr>
                      </a:lvl8pPr>
                      <a:lvl9pPr fontAlgn="base">
                        <a:spcBef>
                          <a:spcPct val="2000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What determines the overall salary levels paid to workers in a given year?</a:t>
                      </a:r>
                      <a:endParaRPr kumimoji="0" lang="en-US" sz="2800" b="1"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arrow" w="med" len="lg"/>
                    </a:lnL>
                    <a:lnR w="12700" cap="flat" cmpd="sng" algn="ctr">
                      <a:solidFill>
                        <a:srgbClr val="000000"/>
                      </a:solidFill>
                      <a:prstDash val="solid"/>
                      <a:round/>
                      <a:headEnd type="none" w="med" len="med"/>
                      <a:tailEnd type="none" w="med" len="lg"/>
                    </a:lnR>
                    <a:lnT w="12700" cap="flat" cmpd="sng" algn="ctr">
                      <a:solidFill>
                        <a:srgbClr val="000000"/>
                      </a:solidFill>
                      <a:prstDash val="solid"/>
                      <a:round/>
                      <a:headEnd type="none" w="med" len="med"/>
                      <a:tailEnd type="arrow" w="med" len="lg"/>
                    </a:lnT>
                    <a:lnB w="12700" cap="flat" cmpd="sng" algn="ctr">
                      <a:solidFill>
                        <a:srgbClr val="000000"/>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762" name="Rectangle 18"/>
          <p:cNvSpPr>
            <a:spLocks noChangeArrowheads="1"/>
          </p:cNvSpPr>
          <p:nvPr/>
        </p:nvSpPr>
        <p:spPr bwMode="auto">
          <a:xfrm>
            <a:off x="1524001" y="5068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en-US"/>
          </a:p>
        </p:txBody>
      </p:sp>
    </p:spTree>
    <p:extLst>
      <p:ext uri="{BB962C8B-B14F-4D97-AF65-F5344CB8AC3E}">
        <p14:creationId xmlns:p14="http://schemas.microsoft.com/office/powerpoint/2010/main" val="41996622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nodeType="clickEffect">
                                  <p:stCondLst>
                                    <p:cond delay="0"/>
                                  </p:stCondLst>
                                  <p:childTnLst>
                                    <p:set>
                                      <p:cBhvr>
                                        <p:cTn id="10" dur="1" fill="hold">
                                          <p:stCondLst>
                                            <p:cond delay="0"/>
                                          </p:stCondLst>
                                        </p:cTn>
                                        <p:tgtEl>
                                          <p:spTgt spid="31766"/>
                                        </p:tgtEl>
                                        <p:attrNameLst>
                                          <p:attrName>style.visibility</p:attrName>
                                        </p:attrNameLst>
                                      </p:cBhvr>
                                      <p:to>
                                        <p:strVal val="visible"/>
                                      </p:to>
                                    </p:set>
                                    <p:animEffect transition="in" filter="box(in)">
                                      <p:cBhvr>
                                        <p:cTn id="11" dur="500"/>
                                        <p:tgtEl>
                                          <p:spTgt spid="31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616366" y="750627"/>
            <a:ext cx="8229600" cy="914400"/>
          </a:xfrm>
        </p:spPr>
        <p:txBody>
          <a:bodyPr>
            <a:normAutofit fontScale="90000"/>
          </a:bodyPr>
          <a:lstStyle/>
          <a:p>
            <a:r>
              <a:rPr lang="en-US" b="1" dirty="0"/>
              <a:t>Macroeconomics vs. Microeconomics </a:t>
            </a:r>
          </a:p>
        </p:txBody>
      </p:sp>
      <p:graphicFrame>
        <p:nvGraphicFramePr>
          <p:cNvPr id="33824" name="Group 32"/>
          <p:cNvGraphicFramePr>
            <a:graphicFrameLocks noGrp="1"/>
          </p:cNvGraphicFramePr>
          <p:nvPr>
            <p:extLst>
              <p:ext uri="{D42A27DB-BD31-4B8C-83A1-F6EECF244321}">
                <p14:modId xmlns:p14="http://schemas.microsoft.com/office/powerpoint/2010/main" val="1708534168"/>
              </p:ext>
            </p:extLst>
          </p:nvPr>
        </p:nvGraphicFramePr>
        <p:xfrm>
          <a:off x="850711" y="1496847"/>
          <a:ext cx="11341289" cy="5042783"/>
        </p:xfrm>
        <a:graphic>
          <a:graphicData uri="http://schemas.openxmlformats.org/drawingml/2006/table">
            <a:tbl>
              <a:tblPr/>
              <a:tblGrid>
                <a:gridCol w="5716588">
                  <a:extLst>
                    <a:ext uri="{9D8B030D-6E8A-4147-A177-3AD203B41FA5}">
                      <a16:colId xmlns:a16="http://schemas.microsoft.com/office/drawing/2014/main" val="20000"/>
                    </a:ext>
                  </a:extLst>
                </a:gridCol>
                <a:gridCol w="5624701">
                  <a:extLst>
                    <a:ext uri="{9D8B030D-6E8A-4147-A177-3AD203B41FA5}">
                      <a16:colId xmlns:a16="http://schemas.microsoft.com/office/drawing/2014/main" val="20001"/>
                    </a:ext>
                  </a:extLst>
                </a:gridCol>
              </a:tblGrid>
              <a:tr h="413905">
                <a:tc>
                  <a:txBody>
                    <a:bodyPr/>
                    <a:lstStyle>
                      <a:lvl1pPr>
                        <a:spcBef>
                          <a:spcPct val="20000"/>
                        </a:spcBef>
                        <a:defRPr sz="2800" b="1">
                          <a:solidFill>
                            <a:schemeClr val="tx1"/>
                          </a:solidFill>
                          <a:latin typeface="Arial" panose="020B0604020202020204" pitchFamily="34" charset="0"/>
                        </a:defRPr>
                      </a:lvl1pPr>
                      <a:lvl2pPr>
                        <a:spcBef>
                          <a:spcPct val="20000"/>
                        </a:spcBef>
                        <a:defRPr sz="2400" b="1">
                          <a:solidFill>
                            <a:schemeClr val="tx1"/>
                          </a:solidFill>
                          <a:latin typeface="Arial" panose="020B0604020202020204" pitchFamily="34" charset="0"/>
                        </a:defRPr>
                      </a:lvl2pPr>
                      <a:lvl3pPr>
                        <a:spcBef>
                          <a:spcPct val="20000"/>
                        </a:spcBef>
                        <a:defRPr sz="2000" b="1">
                          <a:solidFill>
                            <a:schemeClr val="tx1"/>
                          </a:solidFill>
                          <a:latin typeface="Arial" panose="020B0604020202020204" pitchFamily="34" charset="0"/>
                        </a:defRPr>
                      </a:lvl3pPr>
                      <a:lvl4pPr>
                        <a:spcBef>
                          <a:spcPct val="20000"/>
                        </a:spcBef>
                        <a:defRPr b="1">
                          <a:solidFill>
                            <a:schemeClr val="tx1"/>
                          </a:solidFill>
                          <a:latin typeface="Arial" panose="020B0604020202020204" pitchFamily="34" charset="0"/>
                        </a:defRPr>
                      </a:lvl4pPr>
                      <a:lvl5pPr>
                        <a:spcBef>
                          <a:spcPct val="20000"/>
                        </a:spcBef>
                        <a:defRPr b="1">
                          <a:solidFill>
                            <a:schemeClr val="tx1"/>
                          </a:solidFill>
                          <a:latin typeface="Arial" panose="020B0604020202020204" pitchFamily="34" charset="0"/>
                        </a:defRPr>
                      </a:lvl5pPr>
                      <a:lvl6pPr fontAlgn="base">
                        <a:spcBef>
                          <a:spcPct val="20000"/>
                        </a:spcBef>
                        <a:spcAft>
                          <a:spcPct val="0"/>
                        </a:spcAft>
                        <a:defRPr b="1">
                          <a:solidFill>
                            <a:schemeClr val="tx1"/>
                          </a:solidFill>
                          <a:latin typeface="Arial" panose="020B0604020202020204" pitchFamily="34" charset="0"/>
                        </a:defRPr>
                      </a:lvl6pPr>
                      <a:lvl7pPr fontAlgn="base">
                        <a:spcBef>
                          <a:spcPct val="20000"/>
                        </a:spcBef>
                        <a:spcAft>
                          <a:spcPct val="0"/>
                        </a:spcAft>
                        <a:defRPr b="1">
                          <a:solidFill>
                            <a:schemeClr val="tx1"/>
                          </a:solidFill>
                          <a:latin typeface="Arial" panose="020B0604020202020204" pitchFamily="34" charset="0"/>
                        </a:defRPr>
                      </a:lvl7pPr>
                      <a:lvl8pPr fontAlgn="base">
                        <a:spcBef>
                          <a:spcPct val="20000"/>
                        </a:spcBef>
                        <a:spcAft>
                          <a:spcPct val="0"/>
                        </a:spcAft>
                        <a:defRPr b="1">
                          <a:solidFill>
                            <a:schemeClr val="tx1"/>
                          </a:solidFill>
                          <a:latin typeface="Arial" panose="020B0604020202020204" pitchFamily="34" charset="0"/>
                        </a:defRPr>
                      </a:lvl8pPr>
                      <a:lvl9pPr fontAlgn="base">
                        <a:spcBef>
                          <a:spcPct val="2000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MICROECONOMIC QUESTION</a:t>
                      </a:r>
                    </a:p>
                  </a:txBody>
                  <a:tcPr horzOverflow="overflow">
                    <a:lnL w="12700" cap="flat" cmpd="sng" algn="ctr">
                      <a:solidFill>
                        <a:srgbClr val="000000"/>
                      </a:solidFill>
                      <a:prstDash val="solid"/>
                      <a:round/>
                      <a:headEnd type="none" w="med" len="med"/>
                      <a:tailEnd type="none" w="med" len="lg"/>
                    </a:lnL>
                    <a:lnR w="12700" cap="flat" cmpd="sng" algn="ctr">
                      <a:solidFill>
                        <a:srgbClr val="000000"/>
                      </a:solidFill>
                      <a:prstDash val="solid"/>
                      <a:round/>
                      <a:headEnd type="none" w="med" len="med"/>
                      <a:tailEnd type="arrow" w="med" len="lg"/>
                    </a:lnR>
                    <a:lnT w="12700" cap="flat" cmpd="sng" algn="ctr">
                      <a:solidFill>
                        <a:srgbClr val="000000"/>
                      </a:solidFill>
                      <a:prstDash val="solid"/>
                      <a:round/>
                      <a:headEnd type="none" w="med" len="med"/>
                      <a:tailEnd type="none" w="med" len="lg"/>
                    </a:lnT>
                    <a:lnB w="12700" cap="flat" cmpd="sng" algn="ctr">
                      <a:solidFill>
                        <a:srgbClr val="000000"/>
                      </a:solidFill>
                      <a:prstDash val="solid"/>
                      <a:round/>
                      <a:headEnd type="none" w="med" len="med"/>
                      <a:tailEnd type="arrow" w="med" len="lg"/>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b="1">
                          <a:solidFill>
                            <a:schemeClr val="tx1"/>
                          </a:solidFill>
                          <a:latin typeface="Arial" panose="020B0604020202020204" pitchFamily="34" charset="0"/>
                        </a:defRPr>
                      </a:lvl2pPr>
                      <a:lvl3pPr>
                        <a:spcBef>
                          <a:spcPct val="20000"/>
                        </a:spcBef>
                        <a:defRPr sz="2000" b="1">
                          <a:solidFill>
                            <a:schemeClr val="tx1"/>
                          </a:solidFill>
                          <a:latin typeface="Arial" panose="020B0604020202020204" pitchFamily="34" charset="0"/>
                        </a:defRPr>
                      </a:lvl3pPr>
                      <a:lvl4pPr>
                        <a:spcBef>
                          <a:spcPct val="20000"/>
                        </a:spcBef>
                        <a:defRPr b="1">
                          <a:solidFill>
                            <a:schemeClr val="tx1"/>
                          </a:solidFill>
                          <a:latin typeface="Arial" panose="020B0604020202020204" pitchFamily="34" charset="0"/>
                        </a:defRPr>
                      </a:lvl4pPr>
                      <a:lvl5pPr>
                        <a:spcBef>
                          <a:spcPct val="20000"/>
                        </a:spcBef>
                        <a:defRPr b="1">
                          <a:solidFill>
                            <a:schemeClr val="tx1"/>
                          </a:solidFill>
                          <a:latin typeface="Arial" panose="020B0604020202020204" pitchFamily="34" charset="0"/>
                        </a:defRPr>
                      </a:lvl5pPr>
                      <a:lvl6pPr fontAlgn="base">
                        <a:spcBef>
                          <a:spcPct val="20000"/>
                        </a:spcBef>
                        <a:spcAft>
                          <a:spcPct val="0"/>
                        </a:spcAft>
                        <a:defRPr b="1">
                          <a:solidFill>
                            <a:schemeClr val="tx1"/>
                          </a:solidFill>
                          <a:latin typeface="Arial" panose="020B0604020202020204" pitchFamily="34" charset="0"/>
                        </a:defRPr>
                      </a:lvl6pPr>
                      <a:lvl7pPr fontAlgn="base">
                        <a:spcBef>
                          <a:spcPct val="20000"/>
                        </a:spcBef>
                        <a:spcAft>
                          <a:spcPct val="0"/>
                        </a:spcAft>
                        <a:defRPr b="1">
                          <a:solidFill>
                            <a:schemeClr val="tx1"/>
                          </a:solidFill>
                          <a:latin typeface="Arial" panose="020B0604020202020204" pitchFamily="34" charset="0"/>
                        </a:defRPr>
                      </a:lvl7pPr>
                      <a:lvl8pPr fontAlgn="base">
                        <a:spcBef>
                          <a:spcPct val="20000"/>
                        </a:spcBef>
                        <a:spcAft>
                          <a:spcPct val="0"/>
                        </a:spcAft>
                        <a:defRPr b="1">
                          <a:solidFill>
                            <a:schemeClr val="tx1"/>
                          </a:solidFill>
                          <a:latin typeface="Arial" panose="020B0604020202020204" pitchFamily="34" charset="0"/>
                        </a:defRPr>
                      </a:lvl8pPr>
                      <a:lvl9pPr fontAlgn="base">
                        <a:spcBef>
                          <a:spcPct val="2000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MACROECONOMIC QUESTION</a:t>
                      </a:r>
                    </a:p>
                  </a:txBody>
                  <a:tcPr horzOverflow="overflow">
                    <a:lnL w="12700" cap="flat" cmpd="sng" algn="ctr">
                      <a:solidFill>
                        <a:srgbClr val="000000"/>
                      </a:solidFill>
                      <a:prstDash val="solid"/>
                      <a:round/>
                      <a:headEnd type="none" w="med" len="med"/>
                      <a:tailEnd type="arrow" w="med" len="lg"/>
                    </a:lnL>
                    <a:lnR w="12700" cap="flat" cmpd="sng" algn="ctr">
                      <a:solidFill>
                        <a:srgbClr val="000000"/>
                      </a:solidFill>
                      <a:prstDash val="solid"/>
                      <a:round/>
                      <a:headEnd type="none" w="med" len="med"/>
                      <a:tailEnd type="none" w="med" len="lg"/>
                    </a:lnR>
                    <a:lnT w="12700" cap="flat" cmpd="sng" algn="ctr">
                      <a:solidFill>
                        <a:srgbClr val="000000"/>
                      </a:solidFill>
                      <a:prstDash val="solid"/>
                      <a:round/>
                      <a:headEnd type="none" w="med" len="med"/>
                      <a:tailEnd type="none" w="med" len="lg"/>
                    </a:lnT>
                    <a:lnB w="12700" cap="flat" cmpd="sng" algn="ctr">
                      <a:solidFill>
                        <a:srgbClr val="000000"/>
                      </a:solidFill>
                      <a:prstDash val="solid"/>
                      <a:round/>
                      <a:headEnd type="none" w="med" len="med"/>
                      <a:tailEnd type="arrow" w="med" len="lg"/>
                    </a:lnB>
                    <a:lnTlToBr>
                      <a:noFill/>
                    </a:lnTlToBr>
                    <a:lnBlToTr>
                      <a:noFill/>
                    </a:lnBlToTr>
                    <a:noFill/>
                  </a:tcPr>
                </a:tc>
                <a:extLst>
                  <a:ext uri="{0D108BD9-81ED-4DB2-BD59-A6C34878D82A}">
                    <a16:rowId xmlns:a16="http://schemas.microsoft.com/office/drawing/2014/main" val="10000"/>
                  </a:ext>
                </a:extLst>
              </a:tr>
              <a:tr h="1109795">
                <a:tc>
                  <a:txBody>
                    <a:bodyPr/>
                    <a:lstStyle>
                      <a:lvl1pPr>
                        <a:spcBef>
                          <a:spcPct val="20000"/>
                        </a:spcBef>
                        <a:defRPr sz="2800" b="1">
                          <a:solidFill>
                            <a:schemeClr val="tx1"/>
                          </a:solidFill>
                          <a:latin typeface="Arial" panose="020B0604020202020204" pitchFamily="34" charset="0"/>
                        </a:defRPr>
                      </a:lvl1pPr>
                      <a:lvl2pPr>
                        <a:spcBef>
                          <a:spcPct val="20000"/>
                        </a:spcBef>
                        <a:defRPr sz="2400" b="1">
                          <a:solidFill>
                            <a:schemeClr val="tx1"/>
                          </a:solidFill>
                          <a:latin typeface="Arial" panose="020B0604020202020204" pitchFamily="34" charset="0"/>
                        </a:defRPr>
                      </a:lvl2pPr>
                      <a:lvl3pPr>
                        <a:spcBef>
                          <a:spcPct val="20000"/>
                        </a:spcBef>
                        <a:defRPr sz="2000" b="1">
                          <a:solidFill>
                            <a:schemeClr val="tx1"/>
                          </a:solidFill>
                          <a:latin typeface="Arial" panose="020B0604020202020204" pitchFamily="34" charset="0"/>
                        </a:defRPr>
                      </a:lvl3pPr>
                      <a:lvl4pPr>
                        <a:spcBef>
                          <a:spcPct val="20000"/>
                        </a:spcBef>
                        <a:defRPr b="1">
                          <a:solidFill>
                            <a:schemeClr val="tx1"/>
                          </a:solidFill>
                          <a:latin typeface="Arial" panose="020B0604020202020204" pitchFamily="34" charset="0"/>
                        </a:defRPr>
                      </a:lvl4pPr>
                      <a:lvl5pPr>
                        <a:spcBef>
                          <a:spcPct val="20000"/>
                        </a:spcBef>
                        <a:defRPr b="1">
                          <a:solidFill>
                            <a:schemeClr val="tx1"/>
                          </a:solidFill>
                          <a:latin typeface="Arial" panose="020B0604020202020204" pitchFamily="34" charset="0"/>
                        </a:defRPr>
                      </a:lvl5pPr>
                      <a:lvl6pPr fontAlgn="base">
                        <a:spcBef>
                          <a:spcPct val="20000"/>
                        </a:spcBef>
                        <a:spcAft>
                          <a:spcPct val="0"/>
                        </a:spcAft>
                        <a:defRPr b="1">
                          <a:solidFill>
                            <a:schemeClr val="tx1"/>
                          </a:solidFill>
                          <a:latin typeface="Arial" panose="020B0604020202020204" pitchFamily="34" charset="0"/>
                        </a:defRPr>
                      </a:lvl6pPr>
                      <a:lvl7pPr fontAlgn="base">
                        <a:spcBef>
                          <a:spcPct val="20000"/>
                        </a:spcBef>
                        <a:spcAft>
                          <a:spcPct val="0"/>
                        </a:spcAft>
                        <a:defRPr b="1">
                          <a:solidFill>
                            <a:schemeClr val="tx1"/>
                          </a:solidFill>
                          <a:latin typeface="Arial" panose="020B0604020202020204" pitchFamily="34" charset="0"/>
                        </a:defRPr>
                      </a:lvl7pPr>
                      <a:lvl8pPr fontAlgn="base">
                        <a:spcBef>
                          <a:spcPct val="20000"/>
                        </a:spcBef>
                        <a:spcAft>
                          <a:spcPct val="0"/>
                        </a:spcAft>
                        <a:defRPr b="1">
                          <a:solidFill>
                            <a:schemeClr val="tx1"/>
                          </a:solidFill>
                          <a:latin typeface="Arial" panose="020B0604020202020204" pitchFamily="34" charset="0"/>
                        </a:defRPr>
                      </a:lvl8pPr>
                      <a:lvl9pPr fontAlgn="base">
                        <a:spcBef>
                          <a:spcPct val="2000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What determines the cost to NMIMS of offering a new course?</a:t>
                      </a:r>
                    </a:p>
                  </a:txBody>
                  <a:tcPr horzOverflow="overflow">
                    <a:lnL w="12700" cap="flat" cmpd="sng" algn="ctr">
                      <a:solidFill>
                        <a:srgbClr val="000000"/>
                      </a:solidFill>
                      <a:prstDash val="solid"/>
                      <a:round/>
                      <a:headEnd type="none" w="med" len="med"/>
                      <a:tailEnd type="none" w="med" len="lg"/>
                    </a:lnL>
                    <a:lnR w="12700" cap="flat" cmpd="sng" algn="ctr">
                      <a:solidFill>
                        <a:srgbClr val="000000"/>
                      </a:solidFill>
                      <a:prstDash val="solid"/>
                      <a:round/>
                      <a:headEnd type="none" w="med" len="med"/>
                      <a:tailEnd type="arrow" w="med" len="lg"/>
                    </a:lnR>
                    <a:lnT w="12700" cap="flat" cmpd="sng" algn="ctr">
                      <a:solidFill>
                        <a:srgbClr val="000000"/>
                      </a:solidFill>
                      <a:prstDash val="solid"/>
                      <a:round/>
                      <a:headEnd type="none" w="med" len="med"/>
                      <a:tailEnd type="arrow" w="med" len="lg"/>
                    </a:lnT>
                    <a:lnB w="12700" cap="flat" cmpd="sng" algn="ctr">
                      <a:solidFill>
                        <a:srgbClr val="000000"/>
                      </a:solidFill>
                      <a:prstDash val="solid"/>
                      <a:round/>
                      <a:headEnd type="none" w="med" len="med"/>
                      <a:tailEnd type="arrow" w="med" len="lg"/>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b="1">
                          <a:solidFill>
                            <a:schemeClr val="tx1"/>
                          </a:solidFill>
                          <a:latin typeface="Arial" panose="020B0604020202020204" pitchFamily="34" charset="0"/>
                        </a:defRPr>
                      </a:lvl2pPr>
                      <a:lvl3pPr>
                        <a:spcBef>
                          <a:spcPct val="20000"/>
                        </a:spcBef>
                        <a:defRPr sz="2000" b="1">
                          <a:solidFill>
                            <a:schemeClr val="tx1"/>
                          </a:solidFill>
                          <a:latin typeface="Arial" panose="020B0604020202020204" pitchFamily="34" charset="0"/>
                        </a:defRPr>
                      </a:lvl3pPr>
                      <a:lvl4pPr>
                        <a:spcBef>
                          <a:spcPct val="20000"/>
                        </a:spcBef>
                        <a:defRPr b="1">
                          <a:solidFill>
                            <a:schemeClr val="tx1"/>
                          </a:solidFill>
                          <a:latin typeface="Arial" panose="020B0604020202020204" pitchFamily="34" charset="0"/>
                        </a:defRPr>
                      </a:lvl4pPr>
                      <a:lvl5pPr>
                        <a:spcBef>
                          <a:spcPct val="20000"/>
                        </a:spcBef>
                        <a:defRPr b="1">
                          <a:solidFill>
                            <a:schemeClr val="tx1"/>
                          </a:solidFill>
                          <a:latin typeface="Arial" panose="020B0604020202020204" pitchFamily="34" charset="0"/>
                        </a:defRPr>
                      </a:lvl5pPr>
                      <a:lvl6pPr fontAlgn="base">
                        <a:spcBef>
                          <a:spcPct val="20000"/>
                        </a:spcBef>
                        <a:spcAft>
                          <a:spcPct val="0"/>
                        </a:spcAft>
                        <a:defRPr b="1">
                          <a:solidFill>
                            <a:schemeClr val="tx1"/>
                          </a:solidFill>
                          <a:latin typeface="Arial" panose="020B0604020202020204" pitchFamily="34" charset="0"/>
                        </a:defRPr>
                      </a:lvl6pPr>
                      <a:lvl7pPr fontAlgn="base">
                        <a:spcBef>
                          <a:spcPct val="20000"/>
                        </a:spcBef>
                        <a:spcAft>
                          <a:spcPct val="0"/>
                        </a:spcAft>
                        <a:defRPr b="1">
                          <a:solidFill>
                            <a:schemeClr val="tx1"/>
                          </a:solidFill>
                          <a:latin typeface="Arial" panose="020B0604020202020204" pitchFamily="34" charset="0"/>
                        </a:defRPr>
                      </a:lvl7pPr>
                      <a:lvl8pPr fontAlgn="base">
                        <a:spcBef>
                          <a:spcPct val="20000"/>
                        </a:spcBef>
                        <a:spcAft>
                          <a:spcPct val="0"/>
                        </a:spcAft>
                        <a:defRPr b="1">
                          <a:solidFill>
                            <a:schemeClr val="tx1"/>
                          </a:solidFill>
                          <a:latin typeface="Arial" panose="020B0604020202020204" pitchFamily="34" charset="0"/>
                        </a:defRPr>
                      </a:lvl8pPr>
                      <a:lvl9pPr fontAlgn="base">
                        <a:spcBef>
                          <a:spcPct val="2000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What determines the overall level of prices in the economy as a whole?</a:t>
                      </a:r>
                    </a:p>
                  </a:txBody>
                  <a:tcPr horzOverflow="overflow">
                    <a:lnL w="12700" cap="flat" cmpd="sng" algn="ctr">
                      <a:solidFill>
                        <a:srgbClr val="000000"/>
                      </a:solidFill>
                      <a:prstDash val="solid"/>
                      <a:round/>
                      <a:headEnd type="none" w="med" len="med"/>
                      <a:tailEnd type="arrow" w="med" len="lg"/>
                    </a:lnL>
                    <a:lnR w="12700" cap="flat" cmpd="sng" algn="ctr">
                      <a:solidFill>
                        <a:srgbClr val="000000"/>
                      </a:solidFill>
                      <a:prstDash val="solid"/>
                      <a:round/>
                      <a:headEnd type="none" w="med" len="med"/>
                      <a:tailEnd type="none" w="med" len="lg"/>
                    </a:lnR>
                    <a:lnT w="12700" cap="flat" cmpd="sng" algn="ctr">
                      <a:solidFill>
                        <a:srgbClr val="000000"/>
                      </a:solidFill>
                      <a:prstDash val="solid"/>
                      <a:round/>
                      <a:headEnd type="none" w="med" len="med"/>
                      <a:tailEnd type="arrow" w="med" len="lg"/>
                    </a:lnT>
                    <a:lnB w="12700" cap="flat" cmpd="sng" algn="ctr">
                      <a:solidFill>
                        <a:srgbClr val="000000"/>
                      </a:solidFill>
                      <a:prstDash val="solid"/>
                      <a:round/>
                      <a:headEnd type="none" w="med" len="med"/>
                      <a:tailEnd type="arrow" w="med" len="lg"/>
                    </a:lnB>
                    <a:lnTlToBr>
                      <a:noFill/>
                    </a:lnTlToBr>
                    <a:lnBlToTr>
                      <a:noFill/>
                    </a:lnBlToTr>
                    <a:noFill/>
                  </a:tcPr>
                </a:tc>
                <a:extLst>
                  <a:ext uri="{0D108BD9-81ED-4DB2-BD59-A6C34878D82A}">
                    <a16:rowId xmlns:a16="http://schemas.microsoft.com/office/drawing/2014/main" val="10001"/>
                  </a:ext>
                </a:extLst>
              </a:tr>
              <a:tr h="1662080">
                <a:tc>
                  <a:txBody>
                    <a:bodyPr/>
                    <a:lstStyle>
                      <a:lvl1pPr>
                        <a:spcBef>
                          <a:spcPct val="20000"/>
                        </a:spcBef>
                        <a:defRPr sz="2800" b="1">
                          <a:solidFill>
                            <a:schemeClr val="tx1"/>
                          </a:solidFill>
                          <a:latin typeface="Arial" panose="020B0604020202020204" pitchFamily="34" charset="0"/>
                        </a:defRPr>
                      </a:lvl1pPr>
                      <a:lvl2pPr>
                        <a:spcBef>
                          <a:spcPct val="20000"/>
                        </a:spcBef>
                        <a:defRPr sz="2400" b="1">
                          <a:solidFill>
                            <a:schemeClr val="tx1"/>
                          </a:solidFill>
                          <a:latin typeface="Arial" panose="020B0604020202020204" pitchFamily="34" charset="0"/>
                        </a:defRPr>
                      </a:lvl2pPr>
                      <a:lvl3pPr>
                        <a:spcBef>
                          <a:spcPct val="20000"/>
                        </a:spcBef>
                        <a:defRPr sz="2000" b="1">
                          <a:solidFill>
                            <a:schemeClr val="tx1"/>
                          </a:solidFill>
                          <a:latin typeface="Arial" panose="020B0604020202020204" pitchFamily="34" charset="0"/>
                        </a:defRPr>
                      </a:lvl3pPr>
                      <a:lvl4pPr>
                        <a:spcBef>
                          <a:spcPct val="20000"/>
                        </a:spcBef>
                        <a:defRPr b="1">
                          <a:solidFill>
                            <a:schemeClr val="tx1"/>
                          </a:solidFill>
                          <a:latin typeface="Arial" panose="020B0604020202020204" pitchFamily="34" charset="0"/>
                        </a:defRPr>
                      </a:lvl4pPr>
                      <a:lvl5pPr>
                        <a:spcBef>
                          <a:spcPct val="20000"/>
                        </a:spcBef>
                        <a:defRPr b="1">
                          <a:solidFill>
                            <a:schemeClr val="tx1"/>
                          </a:solidFill>
                          <a:latin typeface="Arial" panose="020B0604020202020204" pitchFamily="34" charset="0"/>
                        </a:defRPr>
                      </a:lvl5pPr>
                      <a:lvl6pPr fontAlgn="base">
                        <a:spcBef>
                          <a:spcPct val="20000"/>
                        </a:spcBef>
                        <a:spcAft>
                          <a:spcPct val="0"/>
                        </a:spcAft>
                        <a:defRPr b="1">
                          <a:solidFill>
                            <a:schemeClr val="tx1"/>
                          </a:solidFill>
                          <a:latin typeface="Arial" panose="020B0604020202020204" pitchFamily="34" charset="0"/>
                        </a:defRPr>
                      </a:lvl6pPr>
                      <a:lvl7pPr fontAlgn="base">
                        <a:spcBef>
                          <a:spcPct val="20000"/>
                        </a:spcBef>
                        <a:spcAft>
                          <a:spcPct val="0"/>
                        </a:spcAft>
                        <a:defRPr b="1">
                          <a:solidFill>
                            <a:schemeClr val="tx1"/>
                          </a:solidFill>
                          <a:latin typeface="Arial" panose="020B0604020202020204" pitchFamily="34" charset="0"/>
                        </a:defRPr>
                      </a:lvl7pPr>
                      <a:lvl8pPr fontAlgn="base">
                        <a:spcBef>
                          <a:spcPct val="20000"/>
                        </a:spcBef>
                        <a:spcAft>
                          <a:spcPct val="0"/>
                        </a:spcAft>
                        <a:defRPr b="1">
                          <a:solidFill>
                            <a:schemeClr val="tx1"/>
                          </a:solidFill>
                          <a:latin typeface="Arial" panose="020B0604020202020204" pitchFamily="34" charset="0"/>
                        </a:defRPr>
                      </a:lvl8pPr>
                      <a:lvl9pPr fontAlgn="base">
                        <a:spcBef>
                          <a:spcPct val="2000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What government policies should be adopted to make it easier for low-income students to attend college?</a:t>
                      </a:r>
                    </a:p>
                  </a:txBody>
                  <a:tcPr horzOverflow="overflow">
                    <a:lnL w="12700" cap="flat" cmpd="sng" algn="ctr">
                      <a:solidFill>
                        <a:srgbClr val="000000"/>
                      </a:solidFill>
                      <a:prstDash val="solid"/>
                      <a:round/>
                      <a:headEnd type="none" w="med" len="med"/>
                      <a:tailEnd type="none" w="med" len="lg"/>
                    </a:lnL>
                    <a:lnR w="12700" cap="flat" cmpd="sng" algn="ctr">
                      <a:solidFill>
                        <a:srgbClr val="000000"/>
                      </a:solidFill>
                      <a:prstDash val="solid"/>
                      <a:round/>
                      <a:headEnd type="none" w="med" len="med"/>
                      <a:tailEnd type="arrow" w="med" len="lg"/>
                    </a:lnR>
                    <a:lnT w="12700" cap="flat" cmpd="sng" algn="ctr">
                      <a:solidFill>
                        <a:srgbClr val="000000"/>
                      </a:solidFill>
                      <a:prstDash val="solid"/>
                      <a:round/>
                      <a:headEnd type="none" w="med" len="med"/>
                      <a:tailEnd type="arrow" w="med" len="lg"/>
                    </a:lnT>
                    <a:lnB w="12700" cap="flat" cmpd="sng" algn="ctr">
                      <a:solidFill>
                        <a:srgbClr val="000000"/>
                      </a:solidFill>
                      <a:prstDash val="solid"/>
                      <a:round/>
                      <a:headEnd type="none" w="med" len="med"/>
                      <a:tailEnd type="arrow" w="med" len="lg"/>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b="1">
                          <a:solidFill>
                            <a:schemeClr val="tx1"/>
                          </a:solidFill>
                          <a:latin typeface="Arial" panose="020B0604020202020204" pitchFamily="34" charset="0"/>
                        </a:defRPr>
                      </a:lvl2pPr>
                      <a:lvl3pPr>
                        <a:spcBef>
                          <a:spcPct val="20000"/>
                        </a:spcBef>
                        <a:defRPr sz="2000" b="1">
                          <a:solidFill>
                            <a:schemeClr val="tx1"/>
                          </a:solidFill>
                          <a:latin typeface="Arial" panose="020B0604020202020204" pitchFamily="34" charset="0"/>
                        </a:defRPr>
                      </a:lvl3pPr>
                      <a:lvl4pPr>
                        <a:spcBef>
                          <a:spcPct val="20000"/>
                        </a:spcBef>
                        <a:defRPr b="1">
                          <a:solidFill>
                            <a:schemeClr val="tx1"/>
                          </a:solidFill>
                          <a:latin typeface="Arial" panose="020B0604020202020204" pitchFamily="34" charset="0"/>
                        </a:defRPr>
                      </a:lvl4pPr>
                      <a:lvl5pPr>
                        <a:spcBef>
                          <a:spcPct val="20000"/>
                        </a:spcBef>
                        <a:defRPr b="1">
                          <a:solidFill>
                            <a:schemeClr val="tx1"/>
                          </a:solidFill>
                          <a:latin typeface="Arial" panose="020B0604020202020204" pitchFamily="34" charset="0"/>
                        </a:defRPr>
                      </a:lvl5pPr>
                      <a:lvl6pPr fontAlgn="base">
                        <a:spcBef>
                          <a:spcPct val="20000"/>
                        </a:spcBef>
                        <a:spcAft>
                          <a:spcPct val="0"/>
                        </a:spcAft>
                        <a:defRPr b="1">
                          <a:solidFill>
                            <a:schemeClr val="tx1"/>
                          </a:solidFill>
                          <a:latin typeface="Arial" panose="020B0604020202020204" pitchFamily="34" charset="0"/>
                        </a:defRPr>
                      </a:lvl6pPr>
                      <a:lvl7pPr fontAlgn="base">
                        <a:spcBef>
                          <a:spcPct val="20000"/>
                        </a:spcBef>
                        <a:spcAft>
                          <a:spcPct val="0"/>
                        </a:spcAft>
                        <a:defRPr b="1">
                          <a:solidFill>
                            <a:schemeClr val="tx1"/>
                          </a:solidFill>
                          <a:latin typeface="Arial" panose="020B0604020202020204" pitchFamily="34" charset="0"/>
                        </a:defRPr>
                      </a:lvl7pPr>
                      <a:lvl8pPr fontAlgn="base">
                        <a:spcBef>
                          <a:spcPct val="20000"/>
                        </a:spcBef>
                        <a:spcAft>
                          <a:spcPct val="0"/>
                        </a:spcAft>
                        <a:defRPr b="1">
                          <a:solidFill>
                            <a:schemeClr val="tx1"/>
                          </a:solidFill>
                          <a:latin typeface="Arial" panose="020B0604020202020204" pitchFamily="34" charset="0"/>
                        </a:defRPr>
                      </a:lvl8pPr>
                      <a:lvl9pPr fontAlgn="base">
                        <a:spcBef>
                          <a:spcPct val="2000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What government policies should be adopted to promote full employment and growth in the economy as a whole?</a:t>
                      </a:r>
                    </a:p>
                  </a:txBody>
                  <a:tcPr horzOverflow="overflow">
                    <a:lnL w="12700" cap="flat" cmpd="sng" algn="ctr">
                      <a:solidFill>
                        <a:srgbClr val="000000"/>
                      </a:solidFill>
                      <a:prstDash val="solid"/>
                      <a:round/>
                      <a:headEnd type="none" w="med" len="med"/>
                      <a:tailEnd type="arrow" w="med" len="lg"/>
                    </a:lnL>
                    <a:lnR w="12700" cap="flat" cmpd="sng" algn="ctr">
                      <a:solidFill>
                        <a:srgbClr val="000000"/>
                      </a:solidFill>
                      <a:prstDash val="solid"/>
                      <a:round/>
                      <a:headEnd type="none" w="med" len="med"/>
                      <a:tailEnd type="none" w="med" len="lg"/>
                    </a:lnR>
                    <a:lnT w="12700" cap="flat" cmpd="sng" algn="ctr">
                      <a:solidFill>
                        <a:srgbClr val="000000"/>
                      </a:solidFill>
                      <a:prstDash val="solid"/>
                      <a:round/>
                      <a:headEnd type="none" w="med" len="med"/>
                      <a:tailEnd type="arrow" w="med" len="lg"/>
                    </a:lnT>
                    <a:lnB w="12700" cap="flat" cmpd="sng" algn="ctr">
                      <a:solidFill>
                        <a:srgbClr val="000000"/>
                      </a:solidFill>
                      <a:prstDash val="solid"/>
                      <a:round/>
                      <a:headEnd type="none" w="med" len="med"/>
                      <a:tailEnd type="arrow" w="med" len="lg"/>
                    </a:lnB>
                    <a:lnTlToBr>
                      <a:noFill/>
                    </a:lnTlToBr>
                    <a:lnBlToTr>
                      <a:noFill/>
                    </a:lnBlToTr>
                    <a:noFill/>
                  </a:tcPr>
                </a:tc>
                <a:extLst>
                  <a:ext uri="{0D108BD9-81ED-4DB2-BD59-A6C34878D82A}">
                    <a16:rowId xmlns:a16="http://schemas.microsoft.com/office/drawing/2014/main" val="10002"/>
                  </a:ext>
                </a:extLst>
              </a:tr>
              <a:tr h="1813708">
                <a:tc>
                  <a:txBody>
                    <a:bodyPr/>
                    <a:lstStyle>
                      <a:lvl1pPr>
                        <a:spcBef>
                          <a:spcPct val="20000"/>
                        </a:spcBef>
                        <a:defRPr sz="2800" b="1">
                          <a:solidFill>
                            <a:schemeClr val="tx1"/>
                          </a:solidFill>
                          <a:latin typeface="Arial" panose="020B0604020202020204" pitchFamily="34" charset="0"/>
                        </a:defRPr>
                      </a:lvl1pPr>
                      <a:lvl2pPr>
                        <a:spcBef>
                          <a:spcPct val="20000"/>
                        </a:spcBef>
                        <a:defRPr sz="2400" b="1">
                          <a:solidFill>
                            <a:schemeClr val="tx1"/>
                          </a:solidFill>
                          <a:latin typeface="Arial" panose="020B0604020202020204" pitchFamily="34" charset="0"/>
                        </a:defRPr>
                      </a:lvl2pPr>
                      <a:lvl3pPr>
                        <a:spcBef>
                          <a:spcPct val="20000"/>
                        </a:spcBef>
                        <a:defRPr sz="2000" b="1">
                          <a:solidFill>
                            <a:schemeClr val="tx1"/>
                          </a:solidFill>
                          <a:latin typeface="Arial" panose="020B0604020202020204" pitchFamily="34" charset="0"/>
                        </a:defRPr>
                      </a:lvl3pPr>
                      <a:lvl4pPr>
                        <a:spcBef>
                          <a:spcPct val="20000"/>
                        </a:spcBef>
                        <a:defRPr b="1">
                          <a:solidFill>
                            <a:schemeClr val="tx1"/>
                          </a:solidFill>
                          <a:latin typeface="Arial" panose="020B0604020202020204" pitchFamily="34" charset="0"/>
                        </a:defRPr>
                      </a:lvl4pPr>
                      <a:lvl5pPr>
                        <a:spcBef>
                          <a:spcPct val="20000"/>
                        </a:spcBef>
                        <a:defRPr b="1">
                          <a:solidFill>
                            <a:schemeClr val="tx1"/>
                          </a:solidFill>
                          <a:latin typeface="Arial" panose="020B0604020202020204" pitchFamily="34" charset="0"/>
                        </a:defRPr>
                      </a:lvl5pPr>
                      <a:lvl6pPr fontAlgn="base">
                        <a:spcBef>
                          <a:spcPct val="20000"/>
                        </a:spcBef>
                        <a:spcAft>
                          <a:spcPct val="0"/>
                        </a:spcAft>
                        <a:defRPr b="1">
                          <a:solidFill>
                            <a:schemeClr val="tx1"/>
                          </a:solidFill>
                          <a:latin typeface="Arial" panose="020B0604020202020204" pitchFamily="34" charset="0"/>
                        </a:defRPr>
                      </a:lvl6pPr>
                      <a:lvl7pPr fontAlgn="base">
                        <a:spcBef>
                          <a:spcPct val="20000"/>
                        </a:spcBef>
                        <a:spcAft>
                          <a:spcPct val="0"/>
                        </a:spcAft>
                        <a:defRPr b="1">
                          <a:solidFill>
                            <a:schemeClr val="tx1"/>
                          </a:solidFill>
                          <a:latin typeface="Arial" panose="020B0604020202020204" pitchFamily="34" charset="0"/>
                        </a:defRPr>
                      </a:lvl7pPr>
                      <a:lvl8pPr fontAlgn="base">
                        <a:spcBef>
                          <a:spcPct val="20000"/>
                        </a:spcBef>
                        <a:spcAft>
                          <a:spcPct val="0"/>
                        </a:spcAft>
                        <a:defRPr b="1">
                          <a:solidFill>
                            <a:schemeClr val="tx1"/>
                          </a:solidFill>
                          <a:latin typeface="Arial" panose="020B0604020202020204" pitchFamily="34" charset="0"/>
                        </a:defRPr>
                      </a:lvl8pPr>
                      <a:lvl9pPr fontAlgn="base">
                        <a:spcBef>
                          <a:spcPct val="2000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What determines whether NMIMS opens a new campus in Mount Abu-Rajasthan?</a:t>
                      </a:r>
                    </a:p>
                  </a:txBody>
                  <a:tcPr horzOverflow="overflow">
                    <a:lnL w="12700" cap="flat" cmpd="sng" algn="ctr">
                      <a:solidFill>
                        <a:srgbClr val="000000"/>
                      </a:solidFill>
                      <a:prstDash val="solid"/>
                      <a:round/>
                      <a:headEnd type="none" w="med" len="med"/>
                      <a:tailEnd type="none" w="med" len="lg"/>
                    </a:lnL>
                    <a:lnR w="12700" cap="flat" cmpd="sng" algn="ctr">
                      <a:solidFill>
                        <a:srgbClr val="000000"/>
                      </a:solidFill>
                      <a:prstDash val="solid"/>
                      <a:round/>
                      <a:headEnd type="none" w="med" len="med"/>
                      <a:tailEnd type="arrow" w="med" len="lg"/>
                    </a:lnR>
                    <a:lnT w="12700" cap="flat" cmpd="sng" algn="ctr">
                      <a:solidFill>
                        <a:srgbClr val="000000"/>
                      </a:solidFill>
                      <a:prstDash val="solid"/>
                      <a:round/>
                      <a:headEnd type="none" w="med" len="med"/>
                      <a:tailEnd type="arrow" w="med" len="lg"/>
                    </a:lnT>
                    <a:lnB w="12700" cap="flat" cmpd="sng" algn="ctr">
                      <a:solidFill>
                        <a:srgbClr val="000000"/>
                      </a:solidFill>
                      <a:prstDash val="solid"/>
                      <a:round/>
                      <a:headEnd type="none" w="med" len="med"/>
                      <a:tailEnd type="none" w="med" len="lg"/>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b="1">
                          <a:solidFill>
                            <a:schemeClr val="tx1"/>
                          </a:solidFill>
                          <a:latin typeface="Arial" panose="020B0604020202020204" pitchFamily="34" charset="0"/>
                        </a:defRPr>
                      </a:lvl2pPr>
                      <a:lvl3pPr>
                        <a:spcBef>
                          <a:spcPct val="20000"/>
                        </a:spcBef>
                        <a:defRPr sz="2000" b="1">
                          <a:solidFill>
                            <a:schemeClr val="tx1"/>
                          </a:solidFill>
                          <a:latin typeface="Arial" panose="020B0604020202020204" pitchFamily="34" charset="0"/>
                        </a:defRPr>
                      </a:lvl3pPr>
                      <a:lvl4pPr>
                        <a:spcBef>
                          <a:spcPct val="20000"/>
                        </a:spcBef>
                        <a:defRPr b="1">
                          <a:solidFill>
                            <a:schemeClr val="tx1"/>
                          </a:solidFill>
                          <a:latin typeface="Arial" panose="020B0604020202020204" pitchFamily="34" charset="0"/>
                        </a:defRPr>
                      </a:lvl4pPr>
                      <a:lvl5pPr>
                        <a:spcBef>
                          <a:spcPct val="20000"/>
                        </a:spcBef>
                        <a:defRPr b="1">
                          <a:solidFill>
                            <a:schemeClr val="tx1"/>
                          </a:solidFill>
                          <a:latin typeface="Arial" panose="020B0604020202020204" pitchFamily="34" charset="0"/>
                        </a:defRPr>
                      </a:lvl5pPr>
                      <a:lvl6pPr fontAlgn="base">
                        <a:spcBef>
                          <a:spcPct val="20000"/>
                        </a:spcBef>
                        <a:spcAft>
                          <a:spcPct val="0"/>
                        </a:spcAft>
                        <a:defRPr b="1">
                          <a:solidFill>
                            <a:schemeClr val="tx1"/>
                          </a:solidFill>
                          <a:latin typeface="Arial" panose="020B0604020202020204" pitchFamily="34" charset="0"/>
                        </a:defRPr>
                      </a:lvl6pPr>
                      <a:lvl7pPr fontAlgn="base">
                        <a:spcBef>
                          <a:spcPct val="20000"/>
                        </a:spcBef>
                        <a:spcAft>
                          <a:spcPct val="0"/>
                        </a:spcAft>
                        <a:defRPr b="1">
                          <a:solidFill>
                            <a:schemeClr val="tx1"/>
                          </a:solidFill>
                          <a:latin typeface="Arial" panose="020B0604020202020204" pitchFamily="34" charset="0"/>
                        </a:defRPr>
                      </a:lvl7pPr>
                      <a:lvl8pPr fontAlgn="base">
                        <a:spcBef>
                          <a:spcPct val="20000"/>
                        </a:spcBef>
                        <a:spcAft>
                          <a:spcPct val="0"/>
                        </a:spcAft>
                        <a:defRPr b="1">
                          <a:solidFill>
                            <a:schemeClr val="tx1"/>
                          </a:solidFill>
                          <a:latin typeface="Arial" panose="020B0604020202020204" pitchFamily="34" charset="0"/>
                        </a:defRPr>
                      </a:lvl8pPr>
                      <a:lvl9pPr fontAlgn="base">
                        <a:spcBef>
                          <a:spcPct val="20000"/>
                        </a:spcBef>
                        <a:spcAft>
                          <a:spcPct val="0"/>
                        </a:spcAft>
                        <a:defRPr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What determines the overall trade in goods, services and financial assets between the US and the rest of the world?</a:t>
                      </a:r>
                    </a:p>
                  </a:txBody>
                  <a:tcPr horzOverflow="overflow">
                    <a:lnL w="12700" cap="flat" cmpd="sng" algn="ctr">
                      <a:solidFill>
                        <a:srgbClr val="000000"/>
                      </a:solidFill>
                      <a:prstDash val="solid"/>
                      <a:round/>
                      <a:headEnd type="none" w="med" len="med"/>
                      <a:tailEnd type="arrow" w="med" len="lg"/>
                    </a:lnL>
                    <a:lnR w="12700" cap="flat" cmpd="sng" algn="ctr">
                      <a:solidFill>
                        <a:srgbClr val="000000"/>
                      </a:solidFill>
                      <a:prstDash val="solid"/>
                      <a:round/>
                      <a:headEnd type="none" w="med" len="med"/>
                      <a:tailEnd type="none" w="med" len="lg"/>
                    </a:lnR>
                    <a:lnT w="12700" cap="flat" cmpd="sng" algn="ctr">
                      <a:solidFill>
                        <a:srgbClr val="000000"/>
                      </a:solidFill>
                      <a:prstDash val="solid"/>
                      <a:round/>
                      <a:headEnd type="none" w="med" len="med"/>
                      <a:tailEnd type="arrow" w="med" len="lg"/>
                    </a:lnT>
                    <a:lnB w="12700" cap="flat" cmpd="sng" algn="ctr">
                      <a:solidFill>
                        <a:srgbClr val="000000"/>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3812" name="Rectangle 20"/>
          <p:cNvSpPr>
            <a:spLocks noChangeArrowheads="1"/>
          </p:cNvSpPr>
          <p:nvPr/>
        </p:nvSpPr>
        <p:spPr bwMode="auto">
          <a:xfrm>
            <a:off x="1524001" y="5068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en-US"/>
          </a:p>
        </p:txBody>
      </p:sp>
    </p:spTree>
    <p:extLst>
      <p:ext uri="{BB962C8B-B14F-4D97-AF65-F5344CB8AC3E}">
        <p14:creationId xmlns:p14="http://schemas.microsoft.com/office/powerpoint/2010/main" val="11642945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nodeType="clickEffect">
                                  <p:stCondLst>
                                    <p:cond delay="0"/>
                                  </p:stCondLst>
                                  <p:childTnLst>
                                    <p:set>
                                      <p:cBhvr>
                                        <p:cTn id="10" dur="1" fill="hold">
                                          <p:stCondLst>
                                            <p:cond delay="0"/>
                                          </p:stCondLst>
                                        </p:cTn>
                                        <p:tgtEl>
                                          <p:spTgt spid="33824"/>
                                        </p:tgtEl>
                                        <p:attrNameLst>
                                          <p:attrName>style.visibility</p:attrName>
                                        </p:attrNameLst>
                                      </p:cBhvr>
                                      <p:to>
                                        <p:strVal val="visible"/>
                                      </p:to>
                                    </p:set>
                                    <p:animEffect transition="in" filter="box(in)">
                                      <p:cBhvr>
                                        <p:cTn id="11" dur="500"/>
                                        <p:tgtEl>
                                          <p:spTgt spid="33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1123" y="504968"/>
            <a:ext cx="4373940" cy="549275"/>
          </a:xfrm>
        </p:spPr>
        <p:txBody>
          <a:bodyPr>
            <a:normAutofit fontScale="90000"/>
          </a:bodyPr>
          <a:lstStyle/>
          <a:p>
            <a:r>
              <a:rPr lang="en-US" b="1" dirty="0" smtClean="0"/>
              <a:t>Subject </a:t>
            </a:r>
            <a:r>
              <a:rPr lang="en-US" b="1" dirty="0" smtClean="0"/>
              <a:t>Matter</a:t>
            </a:r>
            <a:r>
              <a:rPr lang="en-US" b="1" dirty="0" smtClean="0"/>
              <a:t>:</a:t>
            </a:r>
            <a:endParaRPr lang="en-US" b="1" dirty="0"/>
          </a:p>
        </p:txBody>
      </p:sp>
      <p:pic>
        <p:nvPicPr>
          <p:cNvPr id="7" name="Picture 2" descr="http://www.yourarticlelibrary.com/wp-content/uploads/2014/04/clip_image002657.jpg"/>
          <p:cNvPicPr>
            <a:picLocks noChangeAspect="1" noChangeArrowheads="1"/>
          </p:cNvPicPr>
          <p:nvPr/>
        </p:nvPicPr>
        <p:blipFill>
          <a:blip r:embed="rId2"/>
          <a:srcRect/>
          <a:stretch>
            <a:fillRect/>
          </a:stretch>
        </p:blipFill>
        <p:spPr bwMode="auto">
          <a:xfrm>
            <a:off x="80280" y="1958744"/>
            <a:ext cx="5617993" cy="3728378"/>
          </a:xfrm>
          <a:prstGeom prst="rect">
            <a:avLst/>
          </a:prstGeom>
          <a:noFill/>
        </p:spPr>
      </p:pic>
      <p:pic>
        <p:nvPicPr>
          <p:cNvPr id="12" name="Picture 2" descr="http://2.bp.blogspot.com/-KNFa0CqTHPE/TjUnC7COyeI/AAAAAAAAAHg/M8UOAZzYWDg/s640/untitled2.JPG"/>
          <p:cNvPicPr>
            <a:picLocks noChangeAspect="1" noChangeArrowheads="1"/>
          </p:cNvPicPr>
          <p:nvPr/>
        </p:nvPicPr>
        <p:blipFill>
          <a:blip r:embed="rId3"/>
          <a:srcRect/>
          <a:stretch>
            <a:fillRect/>
          </a:stretch>
        </p:blipFill>
        <p:spPr bwMode="auto">
          <a:xfrm>
            <a:off x="5907306" y="1958744"/>
            <a:ext cx="6284694" cy="3728378"/>
          </a:xfrm>
          <a:prstGeom prst="rect">
            <a:avLst/>
          </a:prstGeom>
          <a:noFill/>
        </p:spPr>
      </p:pic>
    </p:spTree>
    <p:extLst>
      <p:ext uri="{BB962C8B-B14F-4D97-AF65-F5344CB8AC3E}">
        <p14:creationId xmlns:p14="http://schemas.microsoft.com/office/powerpoint/2010/main" val="204456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dirty="0"/>
              <a:t>The Economic Problem:  </a:t>
            </a:r>
            <a:br>
              <a:rPr lang="en-US" dirty="0"/>
            </a:br>
            <a:r>
              <a:rPr lang="en-US" dirty="0"/>
              <a:t>Scarcity</a:t>
            </a:r>
            <a:r>
              <a:rPr lang="en-US" dirty="0" smtClean="0"/>
              <a:t>, Choice, and Opportunity Cost</a:t>
            </a:r>
            <a:endParaRPr lang="en-US" dirty="0"/>
          </a:p>
        </p:txBody>
      </p:sp>
      <p:sp>
        <p:nvSpPr>
          <p:cNvPr id="3" name="Content Placeholder 2"/>
          <p:cNvSpPr>
            <a:spLocks noGrp="1"/>
          </p:cNvSpPr>
          <p:nvPr>
            <p:ph idx="1"/>
          </p:nvPr>
        </p:nvSpPr>
        <p:spPr/>
        <p:txBody>
          <a:bodyPr>
            <a:normAutofit/>
          </a:bodyPr>
          <a:lstStyle/>
          <a:p>
            <a:pPr algn="just">
              <a:spcBef>
                <a:spcPct val="35000"/>
              </a:spcBef>
            </a:pPr>
            <a:r>
              <a:rPr lang="en-US" i="1" dirty="0" smtClean="0"/>
              <a:t>Human wants are unlimited, but resources are not.</a:t>
            </a:r>
          </a:p>
          <a:p>
            <a:pPr algn="just">
              <a:spcBef>
                <a:spcPct val="35000"/>
              </a:spcBef>
            </a:pPr>
            <a:r>
              <a:rPr lang="en-US" dirty="0" smtClean="0">
                <a:cs typeface="Times New Roman" panose="02020603050405020304" pitchFamily="18" charset="0"/>
              </a:rPr>
              <a:t>The basic questions must be answered in order to understand an economic system:</a:t>
            </a:r>
          </a:p>
          <a:p>
            <a:pPr marL="981075" lvl="1" indent="-342900" algn="just">
              <a:spcBef>
                <a:spcPct val="35000"/>
              </a:spcBef>
              <a:buFont typeface="Wingdings" panose="05000000000000000000" pitchFamily="2" charset="2"/>
              <a:buChar char="Ø"/>
            </a:pPr>
            <a:r>
              <a:rPr lang="en-US" sz="2800" dirty="0" smtClean="0">
                <a:cs typeface="Times New Roman" panose="02020603050405020304" pitchFamily="18" charset="0"/>
              </a:rPr>
              <a:t>What to produce</a:t>
            </a:r>
          </a:p>
          <a:p>
            <a:pPr marL="981075" lvl="1" indent="-342900" algn="just">
              <a:spcBef>
                <a:spcPct val="35000"/>
              </a:spcBef>
              <a:buFont typeface="Wingdings" panose="05000000000000000000" pitchFamily="2" charset="2"/>
              <a:buChar char="Ø"/>
            </a:pPr>
            <a:r>
              <a:rPr lang="en-US" sz="2800" dirty="0" smtClean="0">
                <a:cs typeface="Times New Roman" panose="02020603050405020304" pitchFamily="18" charset="0"/>
              </a:rPr>
              <a:t>How to produce</a:t>
            </a:r>
          </a:p>
          <a:p>
            <a:pPr marL="981075" lvl="1" indent="-342900" algn="just">
              <a:spcBef>
                <a:spcPct val="35000"/>
              </a:spcBef>
              <a:buFont typeface="Wingdings" panose="05000000000000000000" pitchFamily="2" charset="2"/>
              <a:buChar char="Ø"/>
            </a:pPr>
            <a:r>
              <a:rPr lang="en-US" sz="2800" dirty="0" smtClean="0">
                <a:cs typeface="Times New Roman" panose="02020603050405020304" pitchFamily="18" charset="0"/>
              </a:rPr>
              <a:t>For whom to produce</a:t>
            </a:r>
          </a:p>
          <a:p>
            <a:pPr marL="981075" lvl="1" indent="-342900" algn="just">
              <a:spcBef>
                <a:spcPct val="35000"/>
              </a:spcBef>
              <a:buFont typeface="Wingdings" panose="05000000000000000000" pitchFamily="2" charset="2"/>
              <a:buChar char="Ø"/>
            </a:pPr>
            <a:r>
              <a:rPr lang="en-US" sz="2800" dirty="0" smtClean="0">
                <a:cs typeface="Times New Roman" panose="02020603050405020304" pitchFamily="18" charset="0"/>
              </a:rPr>
              <a:t>Where to produce   </a:t>
            </a:r>
          </a:p>
          <a:p>
            <a:pPr marL="638175" lvl="1" indent="0" algn="just">
              <a:spcBef>
                <a:spcPct val="35000"/>
              </a:spcBef>
              <a:buNone/>
            </a:pPr>
            <a:r>
              <a:rPr lang="en-US" dirty="0">
                <a:cs typeface="Times New Roman" panose="02020603050405020304" pitchFamily="18" charset="0"/>
              </a:rPr>
              <a:t> </a:t>
            </a:r>
            <a:r>
              <a:rPr lang="en-US" dirty="0" smtClean="0">
                <a:cs typeface="Times New Roman" panose="02020603050405020304" pitchFamily="18" charset="0"/>
              </a:rPr>
              <a:t>                                              etc…</a:t>
            </a:r>
            <a:endParaRPr lang="en-US" dirty="0"/>
          </a:p>
        </p:txBody>
      </p:sp>
    </p:spTree>
    <p:extLst>
      <p:ext uri="{BB962C8B-B14F-4D97-AF65-F5344CB8AC3E}">
        <p14:creationId xmlns:p14="http://schemas.microsoft.com/office/powerpoint/2010/main" val="36706043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60</TotalTime>
  <Words>1108</Words>
  <Application>Microsoft Office PowerPoint</Application>
  <PresentationFormat>Widescreen</PresentationFormat>
  <Paragraphs>109</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Rounded MT Bold</vt:lpstr>
      <vt:lpstr>Calibri</vt:lpstr>
      <vt:lpstr>Century Gothic</vt:lpstr>
      <vt:lpstr>Times New Roman</vt:lpstr>
      <vt:lpstr>Wingdings</vt:lpstr>
      <vt:lpstr>Wingdings 3</vt:lpstr>
      <vt:lpstr>Wisp</vt:lpstr>
      <vt:lpstr>Introduction to Economics- Definition and Scope </vt:lpstr>
      <vt:lpstr>PowerPoint Presentation</vt:lpstr>
      <vt:lpstr>Definitions: </vt:lpstr>
      <vt:lpstr>Over the last six decades the study of economics has expanded to include a vast range of topics:</vt:lpstr>
      <vt:lpstr>ECONOMICS: Micro and Macro</vt:lpstr>
      <vt:lpstr>Macroeconomics vs. Microeconomics </vt:lpstr>
      <vt:lpstr>Macroeconomics vs. Microeconomics </vt:lpstr>
      <vt:lpstr>Subject Matter:</vt:lpstr>
      <vt:lpstr>The Economic Problem:   Scarcity, Choice, and Opportunity Cost</vt:lpstr>
      <vt:lpstr>Scarcity, Choice, and Opportunity Cost</vt:lpstr>
      <vt:lpstr>PRODUCTION POSSIBILITY CURVE/ FRONTIER: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Economic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Economics- Definition and Scope </dc:title>
  <dc:creator>Dr. Mahendra Parihar [MU - Jaipur]</dc:creator>
  <cp:lastModifiedBy>Mahendra Parihar (Dr.)</cp:lastModifiedBy>
  <cp:revision>11</cp:revision>
  <dcterms:created xsi:type="dcterms:W3CDTF">2015-07-21T06:11:27Z</dcterms:created>
  <dcterms:modified xsi:type="dcterms:W3CDTF">2019-11-26T11:56:28Z</dcterms:modified>
</cp:coreProperties>
</file>