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1" r:id="rId2"/>
    <p:sldId id="257" r:id="rId3"/>
    <p:sldId id="282" r:id="rId4"/>
    <p:sldId id="258" r:id="rId5"/>
    <p:sldId id="312" r:id="rId6"/>
    <p:sldId id="283" r:id="rId7"/>
    <p:sldId id="259" r:id="rId8"/>
    <p:sldId id="276" r:id="rId9"/>
    <p:sldId id="262" r:id="rId10"/>
    <p:sldId id="264" r:id="rId11"/>
    <p:sldId id="265" r:id="rId12"/>
    <p:sldId id="286" r:id="rId13"/>
    <p:sldId id="277" r:id="rId14"/>
    <p:sldId id="266" r:id="rId15"/>
    <p:sldId id="267" r:id="rId16"/>
    <p:sldId id="269" r:id="rId17"/>
    <p:sldId id="279" r:id="rId18"/>
    <p:sldId id="278" r:id="rId19"/>
    <p:sldId id="301" r:id="rId20"/>
    <p:sldId id="311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3362D-A405-4FE0-BD8F-DFF39A5055F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3D475-979C-498B-9C04-48276B0FB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sz="1000" i="1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93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784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/>
            <a:r>
              <a:rPr lang="en-US" sz="3200" b="1">
                <a:solidFill>
                  <a:srgbClr val="0000CC"/>
                </a:solidFill>
              </a:rPr>
              <a:t>Utility </a:t>
            </a:r>
            <a:r>
              <a:rPr lang="en-US" sz="2400" b="1">
                <a:solidFill>
                  <a:srgbClr val="0000CC"/>
                </a:solidFill>
              </a:rPr>
              <a:t>and</a:t>
            </a:r>
            <a:r>
              <a:rPr lang="en-US" sz="3200" b="1">
                <a:solidFill>
                  <a:srgbClr val="0000CC"/>
                </a:solidFill>
              </a:rPr>
              <a:t> Cardinal Utility analysis</a:t>
            </a:r>
            <a:endParaRPr lang="en-US" sz="3200" b="1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84" y="220980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>
              <a:buNone/>
            </a:pP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Mahendra Parihar</a:t>
            </a:r>
          </a:p>
          <a:p>
            <a:pPr algn="ctr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</a:t>
            </a:r>
            <a:endParaRPr 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MPSTME, NMIMS Mumbai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 algn="ctr">
              <a:lnSpc>
                <a:spcPct val="200000"/>
              </a:lnSpc>
            </a:pPr>
            <a:r>
              <a:rPr lang="en-US" b="1" u="sng" dirty="0" smtClean="0"/>
              <a:t>Assumptions of Cardinal Utility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Rationality of consumer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Cardinal measurability of utility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Marginal Utility of Money is constant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Diminishing Marginal Utility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Utility is Additive – TU= </a:t>
            </a:r>
            <a:r>
              <a:rPr lang="en-US" b="1" dirty="0" err="1" smtClean="0"/>
              <a:t>Ux</a:t>
            </a:r>
            <a:r>
              <a:rPr lang="en-US" b="1" dirty="0" smtClean="0"/>
              <a:t>+ </a:t>
            </a:r>
            <a:r>
              <a:rPr lang="en-US" b="1" dirty="0" err="1" smtClean="0"/>
              <a:t>Uy</a:t>
            </a:r>
            <a:r>
              <a:rPr lang="en-US" b="1" dirty="0" smtClean="0"/>
              <a:t>+ </a:t>
            </a:r>
            <a:r>
              <a:rPr lang="en-US" b="1" dirty="0" err="1" smtClean="0"/>
              <a:t>Uz</a:t>
            </a:r>
            <a:r>
              <a:rPr lang="en-US" b="1" dirty="0" smtClean="0"/>
              <a:t>+…….+ Un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The hypothesis of Independent Utility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           etc….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14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lvl="1" indent="-6350" algn="ctr"/>
            <a:r>
              <a:rPr lang="en-US" b="1" dirty="0" smtClean="0"/>
              <a:t>Law of Diminishing Marginal Utility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438400"/>
            <a:ext cx="7391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err="1" smtClean="0"/>
              <a:t>Gossen</a:t>
            </a:r>
            <a:r>
              <a:rPr lang="en-US" b="1" dirty="0" smtClean="0"/>
              <a:t> first law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According to Alfred Marshall </a:t>
            </a:r>
            <a:r>
              <a:rPr lang="en-US" i="1" dirty="0" smtClean="0"/>
              <a:t>‘</a:t>
            </a:r>
            <a:r>
              <a:rPr lang="en-US" b="1" i="1" dirty="0" smtClean="0">
                <a:solidFill>
                  <a:srgbClr val="0000CC"/>
                </a:solidFill>
              </a:rPr>
              <a:t>the additional utility which a person derive from the consumption a commodity diminishes, that is Total Utility increase at an diminishing rate ‘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02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lvl="1" indent="-6350" algn="ctr"/>
            <a:r>
              <a:rPr lang="en-US" b="1" dirty="0" smtClean="0"/>
              <a:t>Law of Diminishing Marginal Utility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609600"/>
            <a:ext cx="8534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1" dirty="0" smtClean="0"/>
              <a:t>‘</a:t>
            </a:r>
            <a:r>
              <a:rPr lang="en-US" b="1" i="1" dirty="0" smtClean="0">
                <a:solidFill>
                  <a:srgbClr val="0000CC"/>
                </a:solidFill>
              </a:rPr>
              <a:t>the additional utility which a person derive from the consumption a commodity diminishes, that is Total Utility increase at an diminishing rate ‘ 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27935"/>
              </p:ext>
            </p:extLst>
          </p:nvPr>
        </p:nvGraphicFramePr>
        <p:xfrm>
          <a:off x="3124200" y="1905000"/>
          <a:ext cx="3124200" cy="4577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of Mango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Utility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Marginal Utility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3429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MU</a:t>
            </a:r>
            <a:r>
              <a:rPr lang="en-US" sz="1600" b="1" dirty="0" err="1" smtClean="0"/>
              <a:t>n</a:t>
            </a:r>
            <a:r>
              <a:rPr lang="en-US" b="1" dirty="0" smtClean="0"/>
              <a:t> = </a:t>
            </a:r>
            <a:r>
              <a:rPr lang="en-US" b="1" dirty="0" err="1" smtClean="0"/>
              <a:t>TU</a:t>
            </a:r>
            <a:r>
              <a:rPr lang="en-US" sz="1200" b="1" dirty="0" err="1" smtClean="0"/>
              <a:t>n</a:t>
            </a:r>
            <a:r>
              <a:rPr lang="en-US" b="1" dirty="0" smtClean="0"/>
              <a:t> – TU</a:t>
            </a:r>
            <a:r>
              <a:rPr lang="en-US" sz="1100" b="1" dirty="0" smtClean="0"/>
              <a:t>n-1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038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 =</a:t>
            </a:r>
            <a:r>
              <a:rPr lang="en-US" b="1" dirty="0" smtClean="0">
                <a:latin typeface="Arial"/>
                <a:cs typeface="Arial"/>
              </a:rPr>
              <a:t>∆TU/∆Q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550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02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lvl="1" indent="-6350" algn="ctr"/>
            <a:r>
              <a:rPr lang="en-US" b="1" dirty="0" smtClean="0"/>
              <a:t>Law of Diminishing Marginal Utility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609600"/>
            <a:ext cx="8534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1" dirty="0" smtClean="0"/>
              <a:t>‘</a:t>
            </a:r>
            <a:r>
              <a:rPr lang="en-US" b="1" i="1" dirty="0" smtClean="0">
                <a:solidFill>
                  <a:srgbClr val="0000CC"/>
                </a:solidFill>
              </a:rPr>
              <a:t>the additional utility which a person derive from the consumption a commodity diminishes, that is Total Utility increase at an diminishing rate ‘ 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1905000"/>
          <a:ext cx="3124200" cy="4577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of Mango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Utility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Marginal Utility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lvl="1" indent="-6350" algn="ctr"/>
            <a:r>
              <a:rPr lang="en-US" b="1" dirty="0" smtClean="0"/>
              <a:t>Law of Diminishing Marginal Utility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609600"/>
            <a:ext cx="8534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1" dirty="0" smtClean="0"/>
              <a:t>‘</a:t>
            </a:r>
            <a:r>
              <a:rPr lang="en-US" b="1" i="1" dirty="0" smtClean="0">
                <a:solidFill>
                  <a:srgbClr val="0000CC"/>
                </a:solidFill>
              </a:rPr>
              <a:t>the additional utility which a person derive from the consumption a commodity diminishes, that is Total Utility increase at an diminishing rate ‘ 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828800"/>
          <a:ext cx="3124200" cy="4577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4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of Mango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Utility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Marginal Utility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1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953000" y="1676400"/>
            <a:ext cx="3886200" cy="4999630"/>
            <a:chOff x="4953000" y="1676400"/>
            <a:chExt cx="3886200" cy="4999630"/>
          </a:xfrm>
        </p:grpSpPr>
        <p:grpSp>
          <p:nvGrpSpPr>
            <p:cNvPr id="14" name="Group 13"/>
            <p:cNvGrpSpPr/>
            <p:nvPr/>
          </p:nvGrpSpPr>
          <p:grpSpPr>
            <a:xfrm>
              <a:off x="4953000" y="1676400"/>
              <a:ext cx="3657600" cy="2439194"/>
              <a:chOff x="4876800" y="2133600"/>
              <a:chExt cx="3657600" cy="2439194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3809206" y="3352800"/>
                <a:ext cx="2439194" cy="7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>
                <a:off x="4876800" y="4343400"/>
                <a:ext cx="3657600" cy="15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4953000" y="4114800"/>
              <a:ext cx="3657600" cy="2439194"/>
              <a:chOff x="4876800" y="2133600"/>
              <a:chExt cx="3657600" cy="2439194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rot="5400000">
                <a:off x="3809206" y="3352800"/>
                <a:ext cx="2439194" cy="7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10800000">
                <a:off x="4876800" y="4343400"/>
                <a:ext cx="3657600" cy="15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Freeform 18"/>
            <p:cNvSpPr/>
            <p:nvPr/>
          </p:nvSpPr>
          <p:spPr>
            <a:xfrm>
              <a:off x="5104263" y="2392908"/>
              <a:ext cx="3138985" cy="1510352"/>
            </a:xfrm>
            <a:custGeom>
              <a:avLst/>
              <a:gdLst>
                <a:gd name="connsiteX0" fmla="*/ 0 w 3138985"/>
                <a:gd name="connsiteY0" fmla="*/ 1510352 h 1510352"/>
                <a:gd name="connsiteX1" fmla="*/ 504967 w 3138985"/>
                <a:gd name="connsiteY1" fmla="*/ 1100919 h 1510352"/>
                <a:gd name="connsiteX2" fmla="*/ 1378424 w 3138985"/>
                <a:gd name="connsiteY2" fmla="*/ 459474 h 1510352"/>
                <a:gd name="connsiteX3" fmla="*/ 2511188 w 3138985"/>
                <a:gd name="connsiteY3" fmla="*/ 22746 h 1510352"/>
                <a:gd name="connsiteX4" fmla="*/ 3138985 w 3138985"/>
                <a:gd name="connsiteY4" fmla="*/ 322996 h 15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8985" h="1510352">
                  <a:moveTo>
                    <a:pt x="0" y="1510352"/>
                  </a:moveTo>
                  <a:cubicBezTo>
                    <a:pt x="137615" y="1393208"/>
                    <a:pt x="275230" y="1276065"/>
                    <a:pt x="504967" y="1100919"/>
                  </a:cubicBezTo>
                  <a:cubicBezTo>
                    <a:pt x="734704" y="925773"/>
                    <a:pt x="1044054" y="639169"/>
                    <a:pt x="1378424" y="459474"/>
                  </a:cubicBezTo>
                  <a:cubicBezTo>
                    <a:pt x="1712794" y="279779"/>
                    <a:pt x="2217761" y="45492"/>
                    <a:pt x="2511188" y="22746"/>
                  </a:cubicBezTo>
                  <a:cubicBezTo>
                    <a:pt x="2804615" y="0"/>
                    <a:pt x="2971800" y="161498"/>
                    <a:pt x="3138985" y="322996"/>
                  </a:cubicBezTo>
                </a:path>
              </a:pathLst>
            </a:cu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696200" y="2362200"/>
              <a:ext cx="4548" cy="3908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5562599" y="4845460"/>
              <a:ext cx="2655627" cy="1830570"/>
            </a:xfrm>
            <a:custGeom>
              <a:avLst/>
              <a:gdLst>
                <a:gd name="connsiteX0" fmla="*/ 0 w 3113964"/>
                <a:gd name="connsiteY0" fmla="*/ 0 h 2199564"/>
                <a:gd name="connsiteX1" fmla="*/ 2620370 w 3113964"/>
                <a:gd name="connsiteY1" fmla="*/ 1856095 h 2199564"/>
                <a:gd name="connsiteX2" fmla="*/ 2961564 w 3113964"/>
                <a:gd name="connsiteY2" fmla="*/ 2060812 h 219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3964" h="2199564">
                  <a:moveTo>
                    <a:pt x="0" y="0"/>
                  </a:moveTo>
                  <a:lnTo>
                    <a:pt x="2620370" y="1856095"/>
                  </a:lnTo>
                  <a:cubicBezTo>
                    <a:pt x="3113964" y="2199564"/>
                    <a:pt x="3037764" y="2130188"/>
                    <a:pt x="2961564" y="2060812"/>
                  </a:cubicBezTo>
                </a:path>
              </a:pathLst>
            </a:cu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058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TU</a:t>
              </a:r>
              <a:endParaRPr lang="en-US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229600" y="640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962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of mango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324600" y="63246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of mango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26670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TU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495800" y="50292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MU</a:t>
            </a:r>
            <a:endParaRPr lang="en-US" sz="1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lvl="1" indent="-6350" algn="ctr"/>
            <a:r>
              <a:rPr lang="en-US" b="1" dirty="0" smtClean="0"/>
              <a:t>Law of Diminishing Marginal Utility 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2133600" y="1295400"/>
            <a:ext cx="3886200" cy="4999630"/>
            <a:chOff x="4953000" y="1676400"/>
            <a:chExt cx="3886200" cy="4999630"/>
          </a:xfrm>
        </p:grpSpPr>
        <p:grpSp>
          <p:nvGrpSpPr>
            <p:cNvPr id="6" name="Group 13"/>
            <p:cNvGrpSpPr/>
            <p:nvPr/>
          </p:nvGrpSpPr>
          <p:grpSpPr>
            <a:xfrm>
              <a:off x="4953000" y="1676400"/>
              <a:ext cx="3657600" cy="2439194"/>
              <a:chOff x="4876800" y="2133600"/>
              <a:chExt cx="3657600" cy="2439194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5400000">
                <a:off x="3809206" y="3352800"/>
                <a:ext cx="2439194" cy="7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10800000">
                <a:off x="4876800" y="4343400"/>
                <a:ext cx="3657600" cy="15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4"/>
            <p:cNvGrpSpPr/>
            <p:nvPr/>
          </p:nvGrpSpPr>
          <p:grpSpPr>
            <a:xfrm>
              <a:off x="4953000" y="4114800"/>
              <a:ext cx="3657600" cy="2439194"/>
              <a:chOff x="4876800" y="2133600"/>
              <a:chExt cx="3657600" cy="2439194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rot="5400000">
                <a:off x="3809206" y="3352800"/>
                <a:ext cx="2439194" cy="7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10800000">
                <a:off x="4876800" y="4343400"/>
                <a:ext cx="3657600" cy="158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Freeform 18"/>
            <p:cNvSpPr/>
            <p:nvPr/>
          </p:nvSpPr>
          <p:spPr>
            <a:xfrm>
              <a:off x="5104263" y="2392908"/>
              <a:ext cx="3138985" cy="1510352"/>
            </a:xfrm>
            <a:custGeom>
              <a:avLst/>
              <a:gdLst>
                <a:gd name="connsiteX0" fmla="*/ 0 w 3138985"/>
                <a:gd name="connsiteY0" fmla="*/ 1510352 h 1510352"/>
                <a:gd name="connsiteX1" fmla="*/ 504967 w 3138985"/>
                <a:gd name="connsiteY1" fmla="*/ 1100919 h 1510352"/>
                <a:gd name="connsiteX2" fmla="*/ 1378424 w 3138985"/>
                <a:gd name="connsiteY2" fmla="*/ 459474 h 1510352"/>
                <a:gd name="connsiteX3" fmla="*/ 2511188 w 3138985"/>
                <a:gd name="connsiteY3" fmla="*/ 22746 h 1510352"/>
                <a:gd name="connsiteX4" fmla="*/ 3138985 w 3138985"/>
                <a:gd name="connsiteY4" fmla="*/ 322996 h 15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8985" h="1510352">
                  <a:moveTo>
                    <a:pt x="0" y="1510352"/>
                  </a:moveTo>
                  <a:cubicBezTo>
                    <a:pt x="137615" y="1393208"/>
                    <a:pt x="275230" y="1276065"/>
                    <a:pt x="504967" y="1100919"/>
                  </a:cubicBezTo>
                  <a:cubicBezTo>
                    <a:pt x="734704" y="925773"/>
                    <a:pt x="1044054" y="639169"/>
                    <a:pt x="1378424" y="459474"/>
                  </a:cubicBezTo>
                  <a:cubicBezTo>
                    <a:pt x="1712794" y="279779"/>
                    <a:pt x="2217761" y="45492"/>
                    <a:pt x="2511188" y="22746"/>
                  </a:cubicBezTo>
                  <a:cubicBezTo>
                    <a:pt x="2804615" y="0"/>
                    <a:pt x="2971800" y="161498"/>
                    <a:pt x="3138985" y="322996"/>
                  </a:cubicBezTo>
                </a:path>
              </a:pathLst>
            </a:cu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696200" y="2362200"/>
              <a:ext cx="4548" cy="3908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5409405" y="4619768"/>
              <a:ext cx="2808821" cy="2056262"/>
            </a:xfrm>
            <a:custGeom>
              <a:avLst/>
              <a:gdLst>
                <a:gd name="connsiteX0" fmla="*/ 0 w 3113964"/>
                <a:gd name="connsiteY0" fmla="*/ 0 h 2199564"/>
                <a:gd name="connsiteX1" fmla="*/ 2620370 w 3113964"/>
                <a:gd name="connsiteY1" fmla="*/ 1856095 h 2199564"/>
                <a:gd name="connsiteX2" fmla="*/ 2961564 w 3113964"/>
                <a:gd name="connsiteY2" fmla="*/ 2060812 h 219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3964" h="2199564">
                  <a:moveTo>
                    <a:pt x="0" y="0"/>
                  </a:moveTo>
                  <a:lnTo>
                    <a:pt x="2620370" y="1856095"/>
                  </a:lnTo>
                  <a:cubicBezTo>
                    <a:pt x="3113964" y="2199564"/>
                    <a:pt x="3037764" y="2130188"/>
                    <a:pt x="2961564" y="2060812"/>
                  </a:cubicBezTo>
                </a:path>
              </a:pathLst>
            </a:cu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3058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TU</a:t>
              </a:r>
              <a:endParaRPr lang="en-US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410200" y="617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1371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Saturation Point MU =0 or TU is maximum</a:t>
            </a:r>
            <a:endParaRPr lang="en-US" b="1" dirty="0">
              <a:solidFill>
                <a:srgbClr val="0000CC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953000" y="16764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5000" y="26670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TU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05000" y="50292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MU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733800" y="35330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of mango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962400" y="58952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of mango</a:t>
            </a:r>
            <a:endParaRPr lang="en-US" sz="1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3550" lvl="1" indent="-6350" algn="ctr"/>
            <a:r>
              <a:rPr lang="en-US" b="1" dirty="0" smtClean="0"/>
              <a:t>Application of Law of Diminishing Marginal Utility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2133600"/>
            <a:ext cx="6934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Bases of law of demand- why demand curve slops downward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Law of </a:t>
            </a:r>
            <a:r>
              <a:rPr lang="en-US" sz="2000" dirty="0" err="1" smtClean="0"/>
              <a:t>equi</a:t>
            </a:r>
            <a:r>
              <a:rPr lang="en-US" sz="2000" dirty="0" smtClean="0"/>
              <a:t>- marginal utility is derived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Consumer surplus derived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Progressive Tax can be justified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etc….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895600"/>
            <a:ext cx="9144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1" indent="-400050" algn="ctr">
              <a:lnSpc>
                <a:spcPct val="150000"/>
              </a:lnSpc>
            </a:pPr>
            <a:r>
              <a:rPr lang="en-US" b="1" dirty="0" smtClean="0"/>
              <a:t>Law of Equal-Marginal Utility</a:t>
            </a:r>
          </a:p>
          <a:p>
            <a:pPr marL="857250" lvl="1" indent="-400050" algn="ctr">
              <a:lnSpc>
                <a:spcPct val="150000"/>
              </a:lnSpc>
            </a:pPr>
            <a:r>
              <a:rPr lang="en-US" b="1" dirty="0" smtClean="0"/>
              <a:t>Consumer’s Equilibrium under </a:t>
            </a:r>
            <a:r>
              <a:rPr lang="en-US" b="1" dirty="0" err="1" smtClean="0"/>
              <a:t>Marshellian</a:t>
            </a:r>
            <a:r>
              <a:rPr lang="en-US" b="1" dirty="0" smtClean="0"/>
              <a:t> analysis</a:t>
            </a:r>
          </a:p>
          <a:p>
            <a:pPr marL="857250" lvl="1" indent="-400050" algn="ctr">
              <a:lnSpc>
                <a:spcPct val="150000"/>
              </a:lnSpc>
            </a:pPr>
            <a:r>
              <a:rPr lang="en-US" b="1" dirty="0" smtClean="0"/>
              <a:t>(</a:t>
            </a:r>
            <a:r>
              <a:rPr lang="en-US" b="1" dirty="0" err="1" smtClean="0"/>
              <a:t>Goosen’s</a:t>
            </a:r>
            <a:r>
              <a:rPr lang="en-US" b="1" dirty="0" smtClean="0"/>
              <a:t> Second Law) </a:t>
            </a:r>
          </a:p>
        </p:txBody>
      </p:sp>
    </p:spTree>
    <p:extLst>
      <p:ext uri="{BB962C8B-B14F-4D97-AF65-F5344CB8AC3E}">
        <p14:creationId xmlns:p14="http://schemas.microsoft.com/office/powerpoint/2010/main" val="2731214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1" indent="-400050" algn="ctr"/>
            <a:r>
              <a:rPr lang="en-US" b="1" dirty="0" smtClean="0"/>
              <a:t>Law of Equal-Marginal Utility</a:t>
            </a:r>
          </a:p>
          <a:p>
            <a:pPr marL="857250" lvl="1" indent="-400050" algn="ctr"/>
            <a:r>
              <a:rPr lang="en-US" b="1" dirty="0" smtClean="0"/>
              <a:t>Consumer’s Equilibrium under </a:t>
            </a:r>
            <a:r>
              <a:rPr lang="en-US" b="1" dirty="0" err="1" smtClean="0"/>
              <a:t>Marshellian</a:t>
            </a:r>
            <a:r>
              <a:rPr lang="en-US" b="1" dirty="0" smtClean="0"/>
              <a:t> analysis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305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Gossen</a:t>
            </a:r>
            <a:r>
              <a:rPr lang="en-US" dirty="0" smtClean="0"/>
              <a:t> Second Law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Explain how consumer is maximize his satisfaction by allocating his income with different commodity at various prices.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3048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Condition for consumer equilibrium two commodity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36507" y="5410200"/>
            <a:ext cx="7052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baseline="30000" dirty="0" err="1" smtClean="0"/>
              <a:t>MUx</a:t>
            </a:r>
            <a:r>
              <a:rPr lang="en-US" sz="2800" b="1" dirty="0" smtClean="0"/>
              <a:t>/</a:t>
            </a:r>
            <a:r>
              <a:rPr lang="en-US" sz="2800" b="1" baseline="-25000" dirty="0" err="1" smtClean="0"/>
              <a:t>Px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=  </a:t>
            </a:r>
            <a:r>
              <a:rPr lang="en-US" sz="2800" b="1" baseline="30000" dirty="0" err="1" smtClean="0"/>
              <a:t>MUy</a:t>
            </a:r>
            <a:r>
              <a:rPr lang="en-US" sz="2800" b="1" dirty="0" smtClean="0"/>
              <a:t>/</a:t>
            </a:r>
            <a:r>
              <a:rPr lang="en-US" sz="2800" b="1" baseline="-25000" dirty="0" err="1" smtClean="0"/>
              <a:t>Py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= ……………………. </a:t>
            </a:r>
            <a:r>
              <a:rPr lang="en-US" sz="2800" b="1" baseline="30000" dirty="0" err="1" smtClean="0"/>
              <a:t>MUn</a:t>
            </a:r>
            <a:r>
              <a:rPr lang="en-US" sz="2800" b="1" dirty="0" smtClean="0"/>
              <a:t>/</a:t>
            </a:r>
            <a:r>
              <a:rPr lang="en-US" sz="2800" b="1" baseline="-25000" dirty="0" smtClean="0"/>
              <a:t>P n </a:t>
            </a:r>
            <a:r>
              <a:rPr lang="en-US" sz="2800" b="1" dirty="0"/>
              <a:t>= MU m</a:t>
            </a:r>
            <a:endParaRPr lang="en-US" sz="2800" b="1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1730081" y="3733800"/>
            <a:ext cx="3562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baseline="30000" dirty="0" err="1" smtClean="0"/>
              <a:t>MUx</a:t>
            </a:r>
            <a:r>
              <a:rPr lang="en-US" sz="2800" b="1" dirty="0" smtClean="0"/>
              <a:t>/</a:t>
            </a:r>
            <a:r>
              <a:rPr lang="en-US" sz="2800" b="1" baseline="-25000" dirty="0" err="1" smtClean="0"/>
              <a:t>Px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=  </a:t>
            </a:r>
            <a:r>
              <a:rPr lang="en-US" sz="2800" b="1" baseline="30000" dirty="0" err="1" smtClean="0"/>
              <a:t>MUy</a:t>
            </a:r>
            <a:r>
              <a:rPr lang="en-US" sz="2800" b="1" dirty="0" smtClean="0"/>
              <a:t>/</a:t>
            </a:r>
            <a:r>
              <a:rPr lang="en-US" sz="2800" b="1" baseline="-25000" dirty="0" err="1" smtClean="0"/>
              <a:t>Py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= MU m</a:t>
            </a:r>
            <a:endParaRPr lang="en-US" sz="2800" b="1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419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Condition for consumer equilibrium more commodity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6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5146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Consumer Surplus</a:t>
            </a: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u="sng" smtClean="0"/>
              <a:t>Consumer Surplus</a:t>
            </a:r>
            <a:r>
              <a:rPr lang="en-US" sz="2800" smtClean="0"/>
              <a:t> - the difference between the price buyers pay for a good and the maximum amount they would have paid for the good.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400" smtClean="0"/>
          </a:p>
          <a:p>
            <a:pPr eaLnBrk="1" hangingPunct="1"/>
            <a:r>
              <a:rPr lang="en-US" sz="2800" smtClean="0"/>
              <a:t>Example:</a:t>
            </a:r>
          </a:p>
          <a:p>
            <a:pPr lvl="1" eaLnBrk="1" hangingPunct="1">
              <a:buFontTx/>
              <a:buChar char="•"/>
            </a:pPr>
            <a:r>
              <a:rPr lang="en-US" sz="2400" smtClean="0"/>
              <a:t>I’m willing to pay $6 for a case of soda</a:t>
            </a:r>
          </a:p>
          <a:p>
            <a:pPr lvl="1" eaLnBrk="1" hangingPunct="1">
              <a:buFontTx/>
              <a:buChar char="•"/>
            </a:pPr>
            <a:r>
              <a:rPr lang="en-US" sz="2400" smtClean="0"/>
              <a:t>Soda is on sale for $5 a case</a:t>
            </a:r>
          </a:p>
          <a:p>
            <a:pPr lvl="1" eaLnBrk="1" hangingPunct="1">
              <a:buFontTx/>
              <a:buChar char="•"/>
            </a:pPr>
            <a:r>
              <a:rPr lang="en-US" sz="2400" smtClean="0"/>
              <a:t>Consumer surplus = $1</a:t>
            </a:r>
          </a:p>
        </p:txBody>
      </p:sp>
    </p:spTree>
    <p:extLst>
      <p:ext uri="{BB962C8B-B14F-4D97-AF65-F5344CB8AC3E}">
        <p14:creationId xmlns:p14="http://schemas.microsoft.com/office/powerpoint/2010/main" val="3497694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        Introduction </a:t>
            </a:r>
            <a:r>
              <a:rPr lang="en-US" b="1" dirty="0" smtClean="0"/>
              <a:t>to Utility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92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1" indent="-400050" algn="ctr"/>
            <a:r>
              <a:rPr lang="en-US" b="1" u="sng" dirty="0" smtClean="0"/>
              <a:t>Meaning of Utility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21336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indent="-519113">
              <a:lnSpc>
                <a:spcPct val="150000"/>
              </a:lnSpc>
              <a:buSzPct val="103000"/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Utility means - </a:t>
            </a:r>
            <a:r>
              <a:rPr lang="en-US" dirty="0" smtClean="0"/>
              <a:t>The power of a commodity that satisfy the wants of consumer - </a:t>
            </a:r>
            <a:r>
              <a:rPr lang="en-US" b="1" i="1" dirty="0" smtClean="0">
                <a:solidFill>
                  <a:srgbClr val="0033CC"/>
                </a:solidFill>
              </a:rPr>
              <a:t>want satisfying power</a:t>
            </a:r>
          </a:p>
          <a:p>
            <a:pPr marL="573088" indent="-519113">
              <a:lnSpc>
                <a:spcPct val="150000"/>
              </a:lnSpc>
              <a:buSzPct val="103000"/>
              <a:buFont typeface="Wingdings" pitchFamily="2" charset="2"/>
              <a:buChar char="Ø"/>
            </a:pPr>
            <a:endParaRPr lang="en-US" i="1" dirty="0" smtClean="0">
              <a:solidFill>
                <a:srgbClr val="0033CC"/>
              </a:solidFill>
            </a:endParaRPr>
          </a:p>
          <a:p>
            <a:pPr marL="573088" indent="-519113">
              <a:lnSpc>
                <a:spcPct val="150000"/>
              </a:lnSpc>
              <a:buSzPct val="103000"/>
              <a:buFont typeface="Wingdings" pitchFamily="2" charset="2"/>
              <a:buChar char="Ø"/>
            </a:pPr>
            <a:r>
              <a:rPr lang="en-US" dirty="0" smtClean="0"/>
              <a:t>Introduced by </a:t>
            </a:r>
            <a:r>
              <a:rPr lang="en-US" b="1" dirty="0" smtClean="0"/>
              <a:t>Jermy Benth</a:t>
            </a:r>
            <a:r>
              <a:rPr lang="en-US" dirty="0" smtClean="0"/>
              <a:t>am </a:t>
            </a:r>
          </a:p>
          <a:p>
            <a:pPr marL="573088" indent="-519113">
              <a:lnSpc>
                <a:spcPct val="150000"/>
              </a:lnSpc>
              <a:buSzPct val="103000"/>
              <a:buFont typeface="Wingdings" pitchFamily="2" charset="2"/>
              <a:buChar char="Ø"/>
            </a:pPr>
            <a:r>
              <a:rPr lang="en-US" dirty="0" smtClean="0"/>
              <a:t> Measurement </a:t>
            </a:r>
            <a:r>
              <a:rPr lang="en-US" b="1" dirty="0" smtClean="0"/>
              <a:t>‘Utils</a:t>
            </a:r>
            <a:r>
              <a:rPr lang="en-US" dirty="0" smtClean="0"/>
              <a:t>’</a:t>
            </a:r>
          </a:p>
          <a:p>
            <a:pPr marL="573088" indent="-519113">
              <a:lnSpc>
                <a:spcPct val="150000"/>
              </a:lnSpc>
              <a:buSzPct val="103000"/>
              <a:buFont typeface="Wingdings" pitchFamily="2" charset="2"/>
              <a:buChar char="Ø"/>
            </a:pPr>
            <a:r>
              <a:rPr lang="en-US" b="1" dirty="0" smtClean="0"/>
              <a:t>Subjectiv</a:t>
            </a:r>
            <a:r>
              <a:rPr lang="en-US" dirty="0" smtClean="0"/>
              <a:t>e entity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0" y="0"/>
            <a:ext cx="914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400" b="1">
                <a:latin typeface="Times New Roman" panose="02020603050405020304" pitchFamily="18" charset="0"/>
              </a:rPr>
              <a:t>Critical evaluation of Cardinal Utility analysis</a:t>
            </a:r>
          </a:p>
        </p:txBody>
      </p:sp>
      <p:sp>
        <p:nvSpPr>
          <p:cNvPr id="76803" name="TextBox 2"/>
          <p:cNvSpPr txBox="1">
            <a:spLocks noChangeArrowheads="1"/>
          </p:cNvSpPr>
          <p:nvPr/>
        </p:nvSpPr>
        <p:spPr bwMode="auto">
          <a:xfrm>
            <a:off x="1295400" y="1676400"/>
            <a:ext cx="6172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</a:rPr>
              <a:t>Utility is not Cardinally measurable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</a:rPr>
              <a:t>Marginal Utility of money is not </a:t>
            </a:r>
            <a:r>
              <a:rPr lang="en-US" sz="2400" dirty="0" smtClean="0">
                <a:latin typeface="Times New Roman" panose="02020603050405020304" pitchFamily="18" charset="0"/>
              </a:rPr>
              <a:t>constant</a:t>
            </a: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</a:rPr>
              <a:t>Utilities are interdependent.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</a:rPr>
              <a:t>Failure to explain </a:t>
            </a:r>
            <a:r>
              <a:rPr lang="en-US" sz="2400" b="1" i="1" dirty="0">
                <a:latin typeface="Times New Roman" panose="02020603050405020304" pitchFamily="18" charset="0"/>
              </a:rPr>
              <a:t>Giffen Paradox 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</a:rPr>
              <a:t>Failure to distinguish income effect and substitution </a:t>
            </a:r>
            <a:r>
              <a:rPr lang="en-US" sz="2400" dirty="0" smtClean="0">
                <a:latin typeface="Times New Roman" panose="02020603050405020304" pitchFamily="18" charset="0"/>
              </a:rPr>
              <a:t>effect</a:t>
            </a:r>
          </a:p>
          <a:p>
            <a:pPr marL="0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</a:rPr>
              <a:t>                    etc…. </a:t>
            </a:r>
            <a:endParaRPr lang="en-US" sz="2400" b="1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83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61561" y="457200"/>
            <a:ext cx="5734439" cy="5943600"/>
            <a:chOff x="685800" y="533400"/>
            <a:chExt cx="5734439" cy="5943600"/>
          </a:xfrm>
        </p:grpSpPr>
        <p:sp>
          <p:nvSpPr>
            <p:cNvPr id="3" name="Rectangle 2"/>
            <p:cNvSpPr/>
            <p:nvPr/>
          </p:nvSpPr>
          <p:spPr>
            <a:xfrm>
              <a:off x="685800" y="53340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43000" y="107573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0" y="160020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213360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42761" y="267593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3200" y="320933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80961" y="381000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600" y="441960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77039" y="495300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4800" y="555367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99961" y="609600"/>
            <a:ext cx="5734439" cy="5943600"/>
            <a:chOff x="685800" y="533400"/>
            <a:chExt cx="5734439" cy="5943600"/>
          </a:xfrm>
        </p:grpSpPr>
        <p:sp>
          <p:nvSpPr>
            <p:cNvPr id="19" name="Rectangle 18"/>
            <p:cNvSpPr/>
            <p:nvPr/>
          </p:nvSpPr>
          <p:spPr>
            <a:xfrm>
              <a:off x="685800" y="53340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43000" y="107573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4000" y="160020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213360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42761" y="267593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43200" y="320933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0961" y="381000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76600" y="441960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77039" y="495300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14800" y="5553670"/>
              <a:ext cx="230543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00050" indent="-400050" algn="ctr"/>
              <a:r>
                <a:rPr lang="en-US" sz="5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40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32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8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sz="2400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  <a:r>
                <a:rPr lang="en-US" b="1" dirty="0" smtClean="0">
                  <a:solidFill>
                    <a:schemeClr val="bg1"/>
                  </a:solidFill>
                  <a:latin typeface="Arial Rounded MT Bold" pitchFamily="34" charset="0"/>
                </a:rPr>
                <a:t>?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208031" y="443573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doni MT" pitchFamily="18" charset="0"/>
              </a:rPr>
              <a:t>Thanks</a:t>
            </a:r>
            <a:endParaRPr lang="en-US" b="1" dirty="0">
              <a:solidFill>
                <a:srgbClr val="C00000"/>
              </a:solidFill>
              <a:latin typeface="Bodoni MT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27" y="3048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/>
            <a:r>
              <a:rPr lang="en-US" b="1" u="sng" dirty="0" smtClean="0"/>
              <a:t>Cardinal Utility analysis and Ordinal Utility Analysis</a:t>
            </a:r>
          </a:p>
        </p:txBody>
      </p:sp>
    </p:spTree>
    <p:extLst>
      <p:ext uri="{BB962C8B-B14F-4D97-AF65-F5344CB8AC3E}">
        <p14:creationId xmlns:p14="http://schemas.microsoft.com/office/powerpoint/2010/main" val="3363267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/>
            <a:r>
              <a:rPr lang="en-US" b="1" u="sng" dirty="0" smtClean="0"/>
              <a:t>Cardinal Utility analysis and Ordinal Utility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981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Cardinal Utility analysis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057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</a:rPr>
              <a:t>Ordinal Utility Analysis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90600"/>
            <a:ext cx="899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Utility Analysis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4229100" y="-1257300"/>
            <a:ext cx="457200" cy="6172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2667000"/>
            <a:ext cx="3352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Alfred Marshal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can be measured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‘Utils’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Law of Diminishing Marginal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Utility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Quantitative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. Subjective entity or Personal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Law of Equi-marginal Utility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Marshallian Analysis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26670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 J. R. Hicks &amp; R.G.D. Allen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Cannot be measured but compared   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as rank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b="1" dirty="0" smtClean="0"/>
              <a:t>Indifference Curve </a:t>
            </a:r>
            <a:r>
              <a:rPr lang="en-US" dirty="0" smtClean="0"/>
              <a:t>analysis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TIME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etc….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9153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82" y="3048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 algn="ctr"/>
            <a:r>
              <a:rPr lang="en-US" b="1" dirty="0" smtClean="0"/>
              <a:t>Total Utility(TU) and Marginal Utility(MU) </a:t>
            </a:r>
          </a:p>
        </p:txBody>
      </p:sp>
    </p:spTree>
    <p:extLst>
      <p:ext uri="{BB962C8B-B14F-4D97-AF65-F5344CB8AC3E}">
        <p14:creationId xmlns:p14="http://schemas.microsoft.com/office/powerpoint/2010/main" val="1139842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 algn="ctr"/>
            <a:r>
              <a:rPr lang="en-US" b="1" u="sng" dirty="0" smtClean="0"/>
              <a:t>Total Utility(TU) and Marginal Utility(MU)</a:t>
            </a:r>
            <a:r>
              <a:rPr lang="en-US" b="1" dirty="0" smtClean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1600200"/>
          <a:ext cx="3657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of Mango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Utility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Marginal Utility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1676400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Total Utility </a:t>
            </a:r>
            <a:r>
              <a:rPr lang="en-US" dirty="0" smtClean="0"/>
              <a:t> is the sum utility derived from the consumption of bundle of commodity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Marginal Utility  </a:t>
            </a:r>
            <a:r>
              <a:rPr lang="en-US" dirty="0" smtClean="0"/>
              <a:t>is the rate of change of TU from one more  unit of extra consumption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518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MU</a:t>
            </a:r>
            <a:r>
              <a:rPr lang="en-US" sz="1600" b="1" dirty="0" err="1" smtClean="0"/>
              <a:t>n</a:t>
            </a:r>
            <a:r>
              <a:rPr lang="en-US" b="1" dirty="0" smtClean="0"/>
              <a:t> = </a:t>
            </a:r>
            <a:r>
              <a:rPr lang="en-US" b="1" dirty="0" err="1" smtClean="0"/>
              <a:t>TU</a:t>
            </a:r>
            <a:r>
              <a:rPr lang="en-US" sz="1200" b="1" dirty="0" err="1" smtClean="0"/>
              <a:t>n</a:t>
            </a:r>
            <a:r>
              <a:rPr lang="en-US" b="1" dirty="0" smtClean="0"/>
              <a:t> – TU</a:t>
            </a:r>
            <a:r>
              <a:rPr lang="en-US" sz="1100" b="1" dirty="0" smtClean="0"/>
              <a:t>n-1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5791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 =</a:t>
            </a:r>
            <a:r>
              <a:rPr lang="en-US" b="1" dirty="0" smtClean="0">
                <a:latin typeface="Arial"/>
                <a:cs typeface="Arial"/>
              </a:rPr>
              <a:t>∆TU/∆Q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lvl="1" indent="-400050" algn="ctr"/>
            <a:r>
              <a:rPr lang="en-US" b="1" u="sng" dirty="0" smtClean="0"/>
              <a:t>Total Utility(TU) and Marginal Utility(MU)</a:t>
            </a:r>
            <a:r>
              <a:rPr lang="en-US" b="1" dirty="0" smtClean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05400" y="1600200"/>
          <a:ext cx="3657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of Mango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Utility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Marginal Utility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1676400"/>
            <a:ext cx="396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Total Utility </a:t>
            </a:r>
            <a:r>
              <a:rPr lang="en-US" dirty="0" smtClean="0"/>
              <a:t> is the sum utility derived from the consumption of bundle of commodity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Marginal Utility  </a:t>
            </a:r>
            <a:r>
              <a:rPr lang="en-US" dirty="0" smtClean="0"/>
              <a:t>is the rate of change of TU from one more  unit of extra consumption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5345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MU</a:t>
            </a:r>
            <a:r>
              <a:rPr lang="en-US" sz="1600" b="1" dirty="0" err="1" smtClean="0"/>
              <a:t>n</a:t>
            </a:r>
            <a:r>
              <a:rPr lang="en-US" b="1" dirty="0" smtClean="0"/>
              <a:t> = </a:t>
            </a:r>
            <a:r>
              <a:rPr lang="en-US" b="1" dirty="0" err="1" smtClean="0"/>
              <a:t>TU</a:t>
            </a:r>
            <a:r>
              <a:rPr lang="en-US" sz="1200" b="1" dirty="0" err="1" smtClean="0"/>
              <a:t>n</a:t>
            </a:r>
            <a:r>
              <a:rPr lang="en-US" b="1" dirty="0" smtClean="0"/>
              <a:t> – TU</a:t>
            </a:r>
            <a:r>
              <a:rPr lang="en-US" sz="1100" b="1" dirty="0" smtClean="0"/>
              <a:t>n-1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59552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 =</a:t>
            </a:r>
            <a:r>
              <a:rPr lang="en-US" b="1" dirty="0" smtClean="0">
                <a:latin typeface="Arial"/>
                <a:cs typeface="Arial"/>
              </a:rPr>
              <a:t>∆TU/∆Q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828800"/>
            <a:ext cx="693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lnSpc>
                <a:spcPct val="200000"/>
              </a:lnSpc>
            </a:pPr>
            <a:r>
              <a:rPr lang="en-US" b="1" u="sng" dirty="0" smtClean="0"/>
              <a:t>Cardinal Utility Analysis</a:t>
            </a:r>
          </a:p>
          <a:p>
            <a:pPr marL="400050" indent="-400050" algn="ctr">
              <a:lnSpc>
                <a:spcPct val="200000"/>
              </a:lnSpc>
              <a:buFont typeface="+mj-lt"/>
              <a:buAutoNum type="romanUcPeriod" startAt="2"/>
            </a:pPr>
            <a:endParaRPr lang="en-US" b="1" u="sng" dirty="0" smtClean="0"/>
          </a:p>
          <a:p>
            <a:pPr marL="857250" lvl="1" indent="-400050">
              <a:lnSpc>
                <a:spcPct val="200000"/>
              </a:lnSpc>
              <a:buFont typeface="+mj-lt"/>
              <a:buAutoNum type="alphaLcParenR"/>
            </a:pPr>
            <a:r>
              <a:rPr lang="en-US" b="1" dirty="0" smtClean="0"/>
              <a:t>Assumptions of Cardinal Utility analysis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alphaLcParenR"/>
            </a:pPr>
            <a:r>
              <a:rPr lang="en-US" b="1" dirty="0" smtClean="0"/>
              <a:t>Law of Diminishing Marginal Utility 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alphaLcParenR"/>
            </a:pPr>
            <a:r>
              <a:rPr lang="en-US" b="1" dirty="0" smtClean="0"/>
              <a:t>Law of Equal-Marginal Utility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864</Words>
  <Application>Microsoft Office PowerPoint</Application>
  <PresentationFormat>On-screen Show (4:3)</PresentationFormat>
  <Paragraphs>289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Rounded MT Bold</vt:lpstr>
      <vt:lpstr>Bodoni MT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Utility…..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Consumer Surplus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SABU KT</dc:creator>
  <cp:lastModifiedBy>Mahendra Parihar (Dr.)</cp:lastModifiedBy>
  <cp:revision>113</cp:revision>
  <dcterms:created xsi:type="dcterms:W3CDTF">2006-08-16T00:00:00Z</dcterms:created>
  <dcterms:modified xsi:type="dcterms:W3CDTF">2019-06-28T09:13:57Z</dcterms:modified>
</cp:coreProperties>
</file>