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02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1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8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09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9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4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3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4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C1D6-A6BD-468F-BEC1-73AE4F3D7F9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9A975B-1611-4863-A854-1E5CC960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Demand and Supply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8549" y="2390777"/>
            <a:ext cx="7745453" cy="42966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>
              <a:buNone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Mahendra Parihar</a:t>
            </a:r>
          </a:p>
          <a:p>
            <a:pPr algn="ctr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Professor,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MPSTME, NMIMS Mumbai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18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Law of Demand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decrease in the price of a good, all other things held constant, will cause an increase in the quantity demanded of the good.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 increase in the price of a good, all other things held constant, will cause a decrease in the quantity demanded of the good.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Demand curve –assumption  - that buyers tastes, buyers incomes, the number of consumers in the market and the price of related commodities ( substitutes &amp; Compliments) are unchanged.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Any changes will cause a demand curve to shift.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7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 in Quantity Demanded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057400" y="22098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819400" y="2971800"/>
            <a:ext cx="26670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2209800" y="3810000"/>
            <a:ext cx="0" cy="381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981200" y="3352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2438400" y="3581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429000" y="3581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200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3581400" y="60198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876800" y="24384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increase in price causes a decrease in quantity demanded.</a:t>
            </a:r>
          </a:p>
        </p:txBody>
      </p:sp>
    </p:spTree>
    <p:extLst>
      <p:ext uri="{BB962C8B-B14F-4D97-AF65-F5344CB8AC3E}">
        <p14:creationId xmlns:p14="http://schemas.microsoft.com/office/powerpoint/2010/main" val="26206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utoUpdateAnimBg="0"/>
      <p:bldP spid="14" grpId="0" animBg="1"/>
      <p:bldP spid="15" grpId="0" animBg="1"/>
      <p:bldP spid="16" grpId="0" autoUpdateAnimBg="0"/>
      <p:bldP spid="17" grpId="0" animBg="1"/>
      <p:bldP spid="1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 in Quantity Demanded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/>
              <a:t>Slide </a:t>
            </a:r>
            <a:fld id="{F2D7EE8D-6C44-477E-9627-8E2707928A29}" type="slidenum">
              <a:rPr lang="en-US" b="1"/>
              <a:pPr/>
              <a:t>12</a:t>
            </a:fld>
            <a:endParaRPr lang="en-US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7400" y="22098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819400" y="2971800"/>
            <a:ext cx="26670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209800" y="4572000"/>
            <a:ext cx="0" cy="381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81200" y="4876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438400" y="51054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953000" y="5105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724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4343400" y="60198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lg"/>
            <a:tailEnd type="none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decrease in price causes an increase in quantity demanded.</a:t>
            </a:r>
          </a:p>
        </p:txBody>
      </p:sp>
    </p:spTree>
    <p:extLst>
      <p:ext uri="{BB962C8B-B14F-4D97-AF65-F5344CB8AC3E}">
        <p14:creationId xmlns:p14="http://schemas.microsoft.com/office/powerpoint/2010/main" val="34904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utoUpdateAnimBg="0"/>
      <p:bldP spid="15" grpId="0" animBg="1"/>
      <p:bldP spid="16" grpId="0" animBg="1"/>
      <p:bldP spid="17" grpId="0" autoUpdateAnimBg="0"/>
      <p:bldP spid="18" grpId="0" animBg="1"/>
      <p:bldP spid="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 in Demand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572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Change in Buyers’ Tastes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Change in Buyers’ Incomes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Normal Goods(</a:t>
            </a: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Normal good is the most common type-consumption increases when the income increases. Clothes, when your income increases you buy more clothes.) </a:t>
            </a:r>
            <a:b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Inferior Goods (</a:t>
            </a: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consumption decreases when the available income increases). 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Change in the Number of Buyers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Change in the Price of Related Goods</a:t>
            </a:r>
          </a:p>
          <a:p>
            <a:pPr marL="685800" marR="0" lvl="1" indent="-228600" algn="l" defTabSz="914400" rtl="0" eaLnBrk="1" fontAlgn="auto" latinLnBrk="0" hangingPunct="1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Substitute Goods ( Tea – Coffee, Margarine – Butter)</a:t>
            </a:r>
          </a:p>
          <a:p>
            <a:pPr marL="685800" marR="0" lvl="1" indent="-228600" algn="l" defTabSz="914400" rtl="0" eaLnBrk="1" fontAlgn="auto" latinLnBrk="0" hangingPunct="1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Complementary Goods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/>
              <a:t>Slide </a:t>
            </a:r>
            <a:fld id="{5203C94F-74AA-4F44-B6EF-FDE85AB7CE90}" type="slidenum">
              <a:rPr lang="en-US" b="1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367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 in Demand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/>
              <a:t>Slide </a:t>
            </a:r>
            <a:fld id="{5B3B96C3-A128-4BC7-88B2-9926A03D1D80}" type="slidenum">
              <a:rPr lang="en-US" b="1"/>
              <a:pPr/>
              <a:t>14</a:t>
            </a:fld>
            <a:endParaRPr lang="en-US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7400" y="22098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819400" y="2971800"/>
            <a:ext cx="26670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505200" y="35814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191000" y="4343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6482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876800" y="2057400"/>
            <a:ext cx="3352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</a:t>
            </a:r>
            <a:r>
              <a:rPr lang="en-US" u="sng"/>
              <a:t>increase in demand</a:t>
            </a:r>
            <a:r>
              <a:rPr lang="en-US"/>
              <a:t> refers to a rightward shift in the market demand curve.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505200" y="2971800"/>
            <a:ext cx="26670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5105400" y="51054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8768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utoUpdateAnimBg="0"/>
      <p:bldP spid="16" grpId="0" autoUpdateAnimBg="0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 in Demand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/>
              <a:t>Slide </a:t>
            </a:r>
            <a:fld id="{5B7B4DEC-DD0C-495C-BF40-1A00DF1D4F3C}" type="slidenum">
              <a:rPr lang="en-US" b="1"/>
              <a:pPr/>
              <a:t>15</a:t>
            </a:fld>
            <a:endParaRPr lang="en-US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7400" y="22098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819400" y="2971800"/>
            <a:ext cx="26670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505200" y="35814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191000" y="4343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6482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876800" y="2057400"/>
            <a:ext cx="3352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</a:t>
            </a:r>
            <a:r>
              <a:rPr lang="en-US" u="sng"/>
              <a:t>decrease in demand</a:t>
            </a:r>
            <a:r>
              <a:rPr lang="en-US"/>
              <a:t> refers to a leftward shift in the market demand curve.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505200" y="2971800"/>
            <a:ext cx="26670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5105400" y="51054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8768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2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utoUpdateAnimBg="0"/>
      <p:bldP spid="13" grpId="0" animBg="1"/>
      <p:bldP spid="16" grpId="0" autoUpdateAnimBg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Exceptions to the law of </a:t>
            </a:r>
            <a:r>
              <a:rPr lang="en-US" b="1" dirty="0" smtClean="0"/>
              <a:t>Demand: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Giffin goods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Veblen goods/Snob effect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speculation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psychological bias or illusion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6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2725"/>
            <a:ext cx="10515600" cy="762635"/>
          </a:xfrm>
        </p:spPr>
        <p:txBody>
          <a:bodyPr/>
          <a:lstStyle/>
          <a:p>
            <a:r>
              <a:rPr lang="en-US" dirty="0" smtClean="0"/>
              <a:t>Supply: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9160"/>
            <a:ext cx="10515600" cy="52778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By supply is meant the quantity of goods offered for sale at a given price during a given period of time. In other words, supply is related to both price as well as time.  A supply schedule shows how much a producer is willing and is able to offer for sale during a certain time period.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91840" y="2255522"/>
          <a:ext cx="539496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Supplied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Rs.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Units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Rs.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Units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Rs.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Units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Rs.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Units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Rs.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 Units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2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197485"/>
            <a:ext cx="10515600" cy="68643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Determinant of Supply: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21684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Objectives of a firm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Cost of production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Prices of related commodities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Natural conditions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Speculations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Level of technologies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Scale of production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Infrastructure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Skilled workers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Government policy    etc….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8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Law of Supply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decrease in the price of a good, all other things held constant, will cause a decrease in the quantity supplied of the good.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increase in the price of a good, all other things held constant, will cause an increase in the quantity supplied of the good.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93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DEMAND: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/>
              <a:t>Demand is essential for the creation, survival and profitability of a firm.</a:t>
            </a:r>
          </a:p>
          <a:p>
            <a:pPr algn="just">
              <a:buNone/>
            </a:pPr>
            <a:r>
              <a:rPr lang="en-US" sz="1800" dirty="0" smtClean="0"/>
              <a:t>In the words of </a:t>
            </a:r>
            <a:r>
              <a:rPr lang="en-US" sz="1800" b="1" dirty="0" smtClean="0"/>
              <a:t>Prof. J. Harvey </a:t>
            </a:r>
            <a:r>
              <a:rPr lang="en-US" sz="1800" dirty="0" smtClean="0"/>
              <a:t>“demand in economics is the desire to possess something and the willing and ability to pay a certain price in order to possess it”.</a:t>
            </a:r>
          </a:p>
          <a:p>
            <a:pPr algn="just">
              <a:buNone/>
            </a:pPr>
            <a:r>
              <a:rPr lang="en-US" sz="1800" dirty="0" smtClean="0"/>
              <a:t>similarly, </a:t>
            </a:r>
            <a:r>
              <a:rPr lang="en-US" sz="1800" b="1" dirty="0" smtClean="0"/>
              <a:t>Stonier and Hague </a:t>
            </a:r>
            <a:r>
              <a:rPr lang="en-US" sz="1800" dirty="0" smtClean="0"/>
              <a:t>stated, “Demand in economics means demand backed up by enough money to pay for the goods demanded.</a:t>
            </a:r>
          </a:p>
          <a:p>
            <a:pPr algn="just">
              <a:buNone/>
            </a:pPr>
            <a:endParaRPr lang="en-US" sz="1800" b="1" dirty="0" smtClean="0"/>
          </a:p>
          <a:p>
            <a:pPr algn="just">
              <a:buNone/>
            </a:pPr>
            <a:r>
              <a:rPr lang="en-US" sz="1800" b="1" dirty="0" smtClean="0"/>
              <a:t>Demand has therefore the following four dimensions:</a:t>
            </a:r>
          </a:p>
          <a:p>
            <a:pPr algn="just">
              <a:buFont typeface="Wingdings" pitchFamily="2" charset="2"/>
              <a:buChar char="v"/>
            </a:pPr>
            <a:r>
              <a:rPr lang="en-US" sz="1800" b="1" dirty="0" smtClean="0"/>
              <a:t> Price</a:t>
            </a:r>
          </a:p>
          <a:p>
            <a:pPr algn="just">
              <a:buFont typeface="Wingdings" pitchFamily="2" charset="2"/>
              <a:buChar char="v"/>
            </a:pPr>
            <a:r>
              <a:rPr lang="en-US" sz="1800" b="1" dirty="0" smtClean="0"/>
              <a:t> Time</a:t>
            </a:r>
          </a:p>
          <a:p>
            <a:pPr algn="just">
              <a:buFont typeface="Wingdings" pitchFamily="2" charset="2"/>
              <a:buChar char="v"/>
            </a:pPr>
            <a:r>
              <a:rPr lang="en-US" sz="1800" b="1" dirty="0" smtClean="0"/>
              <a:t> Market</a:t>
            </a:r>
          </a:p>
          <a:p>
            <a:pPr algn="just">
              <a:buFont typeface="Wingdings" pitchFamily="2" charset="2"/>
              <a:buChar char="v"/>
            </a:pPr>
            <a:r>
              <a:rPr lang="en-US" sz="1800" b="1" dirty="0" smtClean="0"/>
              <a:t>Amount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688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The supply side of the Market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Market Supply Curve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Amount of a Commodity that sellers would offer for a sale at various prices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Higher prices will induce sellers to sell more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Supply curve drawn on the assumption of constant technology and input or resource.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 in Quantity Supplied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/>
              <a:t>Slide </a:t>
            </a:r>
            <a:fld id="{09235135-93AA-4201-A4DA-FC55BD479AB3}" type="slidenum">
              <a:rPr lang="en-US" b="1"/>
              <a:pPr/>
              <a:t>21</a:t>
            </a:fld>
            <a:endParaRPr lang="en-US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7400" y="22098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743200" y="3048000"/>
            <a:ext cx="2895600" cy="259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209800" y="3810000"/>
            <a:ext cx="0" cy="381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81200" y="3352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438400" y="3581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029200" y="3581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8006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4343400" y="60198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decrease in price causes a decrease in quantity supplied.</a:t>
            </a:r>
          </a:p>
        </p:txBody>
      </p:sp>
    </p:spTree>
    <p:extLst>
      <p:ext uri="{BB962C8B-B14F-4D97-AF65-F5344CB8AC3E}">
        <p14:creationId xmlns:p14="http://schemas.microsoft.com/office/powerpoint/2010/main" val="346629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utoUpdateAnimBg="0"/>
      <p:bldP spid="12" grpId="0" autoUpdateAnimBg="0"/>
      <p:bldP spid="13" grpId="0" animBg="1"/>
      <p:bldP spid="18" grpId="0" animBg="1"/>
      <p:bldP spid="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 in Quantity Supplied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/>
              <a:t>Slide </a:t>
            </a:r>
            <a:fld id="{599D3DF1-8640-46DF-A2DC-4C92C091620D}" type="slidenum">
              <a:rPr lang="en-US" b="1"/>
              <a:pPr/>
              <a:t>22</a:t>
            </a:fld>
            <a:endParaRPr lang="en-US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7400" y="22098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743200" y="3048000"/>
            <a:ext cx="2895600" cy="259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209800" y="3810000"/>
            <a:ext cx="0" cy="381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81200" y="3352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438400" y="3581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029200" y="3581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8006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4419600" y="6019800"/>
            <a:ext cx="457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lg"/>
            <a:tailEnd type="none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increase in price causes an increase in quantity supplied.</a:t>
            </a:r>
          </a:p>
        </p:txBody>
      </p:sp>
    </p:spTree>
    <p:extLst>
      <p:ext uri="{BB962C8B-B14F-4D97-AF65-F5344CB8AC3E}">
        <p14:creationId xmlns:p14="http://schemas.microsoft.com/office/powerpoint/2010/main" val="28358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utoUpdateAnimBg="0"/>
      <p:bldP spid="15" grpId="0" animBg="1"/>
      <p:bldP spid="16" grpId="0" animBg="1"/>
      <p:bldP spid="17" grpId="0" autoUpdateAnimBg="0"/>
      <p:bldP spid="18" grpId="0" animBg="1"/>
      <p:bldP spid="1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 in Supply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22098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in Production Technology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in Input Prices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in the Number of Sellers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/>
              <a:t>Slide </a:t>
            </a:r>
            <a:fld id="{DD4D864D-E72E-4D8E-8BE3-7694A1AB5B7B}" type="slidenum">
              <a:rPr lang="en-US" b="1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631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 in Supply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/>
              <a:t>Slide </a:t>
            </a:r>
            <a:fld id="{8C8DA0CD-ABD7-4234-8192-4F2761928BFD}" type="slidenum">
              <a:rPr lang="en-US" b="1"/>
              <a:pPr/>
              <a:t>24</a:t>
            </a:fld>
            <a:endParaRPr lang="en-US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7400" y="22098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743200" y="3048000"/>
            <a:ext cx="2895600" cy="259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9530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191000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1816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3276600" y="5334000"/>
            <a:ext cx="6858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lg"/>
            <a:tailEnd type="none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181600" y="1600200"/>
            <a:ext cx="3581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</a:t>
            </a:r>
            <a:r>
              <a:rPr lang="en-US" u="sng"/>
              <a:t>increase in supply</a:t>
            </a:r>
            <a:r>
              <a:rPr lang="en-US"/>
              <a:t> refers to a rightward shift in the market supply curve.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3657600" y="3124200"/>
            <a:ext cx="2895600" cy="259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5334000" y="3505200"/>
            <a:ext cx="60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triangle" w="med" len="lg"/>
            <a:tailEnd type="none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6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/>
      <p:bldP spid="14" grpId="0" animBg="1"/>
      <p:bldP spid="16" grpId="0" animBg="1"/>
      <p:bldP spid="17" grpId="0" autoUpdateAnimBg="0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 in Supply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438400" y="2743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57400" y="22098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743200" y="3048000"/>
            <a:ext cx="2895600" cy="259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62400" y="5715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191000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1816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953000" y="5715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3276600" y="5334000"/>
            <a:ext cx="6858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181600" y="1600200"/>
            <a:ext cx="3581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</a:t>
            </a:r>
            <a:r>
              <a:rPr lang="en-US" u="sng"/>
              <a:t>decrease in supply</a:t>
            </a:r>
            <a:r>
              <a:rPr lang="en-US"/>
              <a:t> refers to a leftward shift in the market supply curve.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3657600" y="3124200"/>
            <a:ext cx="2895600" cy="259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5334000" y="3505200"/>
            <a:ext cx="60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utoUpdateAnimBg="0"/>
      <p:bldP spid="15" grpId="0" animBg="1"/>
      <p:bldP spid="16" grpId="0" autoUpdateAnimBg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Exceptions to the law of supply: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8360"/>
            <a:ext cx="10515600" cy="405860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F</a:t>
            </a:r>
            <a:r>
              <a:rPr lang="en-US" dirty="0" smtClean="0"/>
              <a:t>uture price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Need for cash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Self-consumption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Saving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supply curve of labour   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90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Equilibrium Price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Equilibrium price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of a commodity is determined at the intersection of the market demand curve and the market supply curve.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equilibrium price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causes quantity demanded to be equal to quantity supplied.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27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 Equilibrium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438400" y="24384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57400" y="19812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895600" y="3048000"/>
            <a:ext cx="259080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0574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2743200" y="3124200"/>
            <a:ext cx="281940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2667000" y="2590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5410200" y="2667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40513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 Equilibrium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	</a:t>
            </a:r>
            <a:endParaRPr lang="en-US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438400" y="24384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7400" y="19812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895600" y="3048000"/>
            <a:ext cx="259080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743200" y="3124200"/>
            <a:ext cx="281940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667000" y="2590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410200" y="2667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1981200" y="3657600"/>
            <a:ext cx="3021013" cy="2590800"/>
            <a:chOff x="1248" y="2304"/>
            <a:chExt cx="1903" cy="1632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536" y="2448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976" y="24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832" y="364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248" y="230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grpSp>
        <p:nvGrpSpPr>
          <p:cNvPr id="21" name="Group 28"/>
          <p:cNvGrpSpPr>
            <a:grpSpLocks/>
          </p:cNvGrpSpPr>
          <p:nvPr/>
        </p:nvGrpSpPr>
        <p:grpSpPr bwMode="auto">
          <a:xfrm>
            <a:off x="3429000" y="2590800"/>
            <a:ext cx="3048000" cy="3048000"/>
            <a:chOff x="2160" y="1632"/>
            <a:chExt cx="1920" cy="1920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2304" y="1632"/>
              <a:ext cx="1776" cy="1920"/>
              <a:chOff x="2304" y="1632"/>
              <a:chExt cx="1776" cy="1920"/>
            </a:xfrm>
          </p:grpSpPr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1632" cy="1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2304" y="1632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</p:grp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2160" y="2160"/>
              <a:ext cx="1536" cy="1152"/>
              <a:chOff x="2160" y="2160"/>
              <a:chExt cx="1536" cy="1152"/>
            </a:xfrm>
          </p:grpSpPr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H="1">
                <a:off x="2160" y="2160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triangle" w="med" len="lg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H="1">
                <a:off x="3312" y="3312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triangle" w="med" len="lg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867400" y="3124200"/>
            <a:ext cx="3048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An </a:t>
            </a:r>
            <a:r>
              <a:rPr lang="en-US" u="sng"/>
              <a:t>increase in demand</a:t>
            </a:r>
            <a:r>
              <a:rPr lang="en-US"/>
              <a:t> will cause the market equilibrium price and quantity to increase.</a:t>
            </a:r>
          </a:p>
        </p:txBody>
      </p:sp>
      <p:grpSp>
        <p:nvGrpSpPr>
          <p:cNvPr id="29" name="Group 39"/>
          <p:cNvGrpSpPr>
            <a:grpSpLocks/>
          </p:cNvGrpSpPr>
          <p:nvPr/>
        </p:nvGrpSpPr>
        <p:grpSpPr bwMode="auto">
          <a:xfrm>
            <a:off x="1905000" y="3962400"/>
            <a:ext cx="2819400" cy="2362200"/>
            <a:chOff x="1200" y="2496"/>
            <a:chExt cx="1776" cy="1488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200" y="2496"/>
              <a:ext cx="0" cy="24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 flipV="1">
              <a:off x="2688" y="3984"/>
              <a:ext cx="288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4458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The Demand Side of the Market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Every market has a demand side and a supply side.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Demand side represented by a market demand curve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amount of the commodity buyers would like to purchase at different prices.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 Equilibrium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438400" y="24384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57400" y="19812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981200" y="4114800"/>
            <a:ext cx="2487613" cy="2133600"/>
            <a:chOff x="1248" y="2592"/>
            <a:chExt cx="1567" cy="1344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36" y="273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640" y="273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248" y="259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496" y="364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2743200" y="3124200"/>
            <a:ext cx="281940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410200" y="2667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981200" y="3657600"/>
            <a:ext cx="3021013" cy="2590800"/>
            <a:chOff x="1248" y="2304"/>
            <a:chExt cx="1903" cy="1632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536" y="2448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976" y="24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832" y="364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248" y="230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0</a:t>
              </a:r>
              <a:endParaRPr lang="en-US"/>
            </a:p>
          </p:txBody>
        </p:sp>
      </p:grp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886200" y="3048000"/>
            <a:ext cx="259080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657600" y="2590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2667000" y="2590800"/>
            <a:ext cx="3200400" cy="3048000"/>
            <a:chOff x="1680" y="1632"/>
            <a:chExt cx="2016" cy="1920"/>
          </a:xfrm>
        </p:grpSpPr>
        <p:grpSp>
          <p:nvGrpSpPr>
            <p:cNvPr id="22" name="Group 31"/>
            <p:cNvGrpSpPr>
              <a:grpSpLocks/>
            </p:cNvGrpSpPr>
            <p:nvPr/>
          </p:nvGrpSpPr>
          <p:grpSpPr bwMode="auto">
            <a:xfrm>
              <a:off x="1680" y="1632"/>
              <a:ext cx="1776" cy="1920"/>
              <a:chOff x="1680" y="1632"/>
              <a:chExt cx="1776" cy="1920"/>
            </a:xfrm>
          </p:grpSpPr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1824" y="1920"/>
                <a:ext cx="1632" cy="1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1680" y="1632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</p:grp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2160" y="2160"/>
              <a:ext cx="1536" cy="1152"/>
              <a:chOff x="2160" y="2160"/>
              <a:chExt cx="1536" cy="1152"/>
            </a:xfrm>
          </p:grpSpPr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H="1">
                <a:off x="2160" y="2160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none" w="med" len="lg"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H="1">
                <a:off x="3312" y="3312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none" w="med" len="lg"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867400" y="3124200"/>
            <a:ext cx="3048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 </a:t>
            </a:r>
            <a:r>
              <a:rPr lang="en-US" u="sng"/>
              <a:t>decrease in demand</a:t>
            </a:r>
            <a:r>
              <a:rPr lang="en-US"/>
              <a:t> will cause the market equilibrium price and quantity to decrease.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905000" y="3962400"/>
            <a:ext cx="2819400" cy="2362200"/>
            <a:chOff x="1200" y="2496"/>
            <a:chExt cx="1776" cy="1488"/>
          </a:xfrm>
        </p:grpSpPr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1200" y="2496"/>
              <a:ext cx="0" cy="24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2688" y="3984"/>
              <a:ext cx="288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39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 Equilibrium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438400" y="24384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57400" y="19812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895600" y="3048000"/>
            <a:ext cx="259080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438400" y="43434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9812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667000" y="2590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2743200" y="2667000"/>
            <a:ext cx="3122613" cy="2971800"/>
            <a:chOff x="1728" y="1680"/>
            <a:chExt cx="1967" cy="1872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1728" y="1968"/>
              <a:ext cx="1776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408" y="168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0</a:t>
              </a:r>
              <a:endParaRPr lang="en-US"/>
            </a:p>
          </p:txBody>
        </p:sp>
      </p:grp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1981200" y="4648200"/>
            <a:ext cx="3021013" cy="1600200"/>
            <a:chOff x="1248" y="2928"/>
            <a:chExt cx="1903" cy="1008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536" y="307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976" y="307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832" y="364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8" y="292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7086600" y="1981200"/>
            <a:ext cx="1828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An </a:t>
            </a:r>
            <a:r>
              <a:rPr lang="en-US" u="sng"/>
              <a:t>increase in supply</a:t>
            </a:r>
            <a:r>
              <a:rPr lang="en-US"/>
              <a:t> will cause the market equilibrium price to decrease and quantity to increase.</a:t>
            </a:r>
          </a:p>
        </p:txBody>
      </p:sp>
      <p:grpSp>
        <p:nvGrpSpPr>
          <p:cNvPr id="22" name="Group 35"/>
          <p:cNvGrpSpPr>
            <a:grpSpLocks/>
          </p:cNvGrpSpPr>
          <p:nvPr/>
        </p:nvGrpSpPr>
        <p:grpSpPr bwMode="auto">
          <a:xfrm>
            <a:off x="1905000" y="4419600"/>
            <a:ext cx="2819400" cy="1905000"/>
            <a:chOff x="1200" y="2784"/>
            <a:chExt cx="1776" cy="1200"/>
          </a:xfrm>
        </p:grpSpPr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1200" y="2784"/>
              <a:ext cx="0" cy="24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V="1">
              <a:off x="2688" y="3984"/>
              <a:ext cx="288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38"/>
          <p:cNvGrpSpPr>
            <a:grpSpLocks/>
          </p:cNvGrpSpPr>
          <p:nvPr/>
        </p:nvGrpSpPr>
        <p:grpSpPr bwMode="auto">
          <a:xfrm>
            <a:off x="3124200" y="2667000"/>
            <a:ext cx="3884613" cy="2971800"/>
            <a:chOff x="1968" y="1680"/>
            <a:chExt cx="2447" cy="1872"/>
          </a:xfrm>
        </p:grpSpPr>
        <p:grpSp>
          <p:nvGrpSpPr>
            <p:cNvPr id="26" name="Group 37"/>
            <p:cNvGrpSpPr>
              <a:grpSpLocks/>
            </p:cNvGrpSpPr>
            <p:nvPr/>
          </p:nvGrpSpPr>
          <p:grpSpPr bwMode="auto">
            <a:xfrm>
              <a:off x="1968" y="2304"/>
              <a:ext cx="1776" cy="1104"/>
              <a:chOff x="1968" y="2304"/>
              <a:chExt cx="1776" cy="1104"/>
            </a:xfrm>
          </p:grpSpPr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 flipH="1">
                <a:off x="1968" y="3408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triangle" w="med" len="lg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 flipH="1">
                <a:off x="3168" y="2304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triangle" w="med" len="lg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7" name="Group 32"/>
            <p:cNvGrpSpPr>
              <a:grpSpLocks/>
            </p:cNvGrpSpPr>
            <p:nvPr/>
          </p:nvGrpSpPr>
          <p:grpSpPr bwMode="auto">
            <a:xfrm>
              <a:off x="2448" y="1680"/>
              <a:ext cx="1967" cy="1872"/>
              <a:chOff x="1728" y="1680"/>
              <a:chExt cx="1967" cy="1872"/>
            </a:xfrm>
          </p:grpSpPr>
          <p:sp>
            <p:nvSpPr>
              <p:cNvPr id="28" name="Line 33"/>
              <p:cNvSpPr>
                <a:spLocks noChangeShapeType="1"/>
              </p:cNvSpPr>
              <p:nvPr/>
            </p:nvSpPr>
            <p:spPr bwMode="auto">
              <a:xfrm flipV="1">
                <a:off x="1728" y="1968"/>
                <a:ext cx="1776" cy="15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" name="Text Box 34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 Equilibrium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82FE437-0558-4C32-9D8A-E61C3A8F22D0}" type="slidenum">
              <a:rPr lang="en-US" b="1" smtClean="0"/>
              <a:pPr/>
              <a:t>32</a:t>
            </a:fld>
            <a:endParaRPr lang="en-US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438400" y="24384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438400" y="5791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55626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7400" y="19812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895600" y="3048000"/>
            <a:ext cx="259080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910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1981200" y="4114800"/>
            <a:ext cx="2487613" cy="2133600"/>
            <a:chOff x="1248" y="2592"/>
            <a:chExt cx="1567" cy="1344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536" y="273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248" y="259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496" y="364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667000" y="2590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1981200" y="4648200"/>
            <a:ext cx="3021013" cy="1600200"/>
            <a:chOff x="1248" y="2928"/>
            <a:chExt cx="1903" cy="1008"/>
          </a:xfrm>
        </p:grpSpPr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536" y="307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2976" y="307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832" y="364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248" y="292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0</a:t>
              </a:r>
              <a:endParaRPr lang="en-US"/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086600" y="1981200"/>
            <a:ext cx="1828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 </a:t>
            </a:r>
            <a:r>
              <a:rPr lang="en-US" u="sng"/>
              <a:t>decrease in supply</a:t>
            </a:r>
            <a:r>
              <a:rPr lang="en-US"/>
              <a:t> will cause the market equilibrium price to increase and quantity to decrease.</a:t>
            </a:r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1905000" y="4419600"/>
            <a:ext cx="2819400" cy="1905000"/>
            <a:chOff x="1200" y="2784"/>
            <a:chExt cx="1776" cy="120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1200" y="2784"/>
              <a:ext cx="0" cy="24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2688" y="3984"/>
              <a:ext cx="288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" name="Group 32"/>
          <p:cNvGrpSpPr>
            <a:grpSpLocks/>
          </p:cNvGrpSpPr>
          <p:nvPr/>
        </p:nvGrpSpPr>
        <p:grpSpPr bwMode="auto">
          <a:xfrm>
            <a:off x="2743200" y="2667000"/>
            <a:ext cx="3200400" cy="2971800"/>
            <a:chOff x="1728" y="1680"/>
            <a:chExt cx="2016" cy="1872"/>
          </a:xfrm>
        </p:grpSpPr>
        <p:grpSp>
          <p:nvGrpSpPr>
            <p:cNvPr id="25" name="Group 13"/>
            <p:cNvGrpSpPr>
              <a:grpSpLocks/>
            </p:cNvGrpSpPr>
            <p:nvPr/>
          </p:nvGrpSpPr>
          <p:grpSpPr bwMode="auto">
            <a:xfrm>
              <a:off x="1728" y="1680"/>
              <a:ext cx="1967" cy="1872"/>
              <a:chOff x="1728" y="1680"/>
              <a:chExt cx="1967" cy="1872"/>
            </a:xfrm>
          </p:grpSpPr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 flipV="1">
                <a:off x="1728" y="1968"/>
                <a:ext cx="1776" cy="15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" name="Text Box 1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</p:grpSp>
        <p:grpSp>
          <p:nvGrpSpPr>
            <p:cNvPr id="26" name="Group 26"/>
            <p:cNvGrpSpPr>
              <a:grpSpLocks/>
            </p:cNvGrpSpPr>
            <p:nvPr/>
          </p:nvGrpSpPr>
          <p:grpSpPr bwMode="auto">
            <a:xfrm>
              <a:off x="1968" y="2304"/>
              <a:ext cx="1776" cy="1104"/>
              <a:chOff x="1968" y="2304"/>
              <a:chExt cx="1776" cy="1104"/>
            </a:xfrm>
          </p:grpSpPr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H="1">
                <a:off x="1968" y="3408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none" w="med" len="lg"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>
                <a:off x="3168" y="2304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none" w="med" len="lg"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3886200" y="2667000"/>
            <a:ext cx="3122613" cy="2971800"/>
            <a:chOff x="1728" y="1680"/>
            <a:chExt cx="1967" cy="1872"/>
          </a:xfrm>
        </p:grpSpPr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1728" y="1968"/>
              <a:ext cx="1776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408" y="168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0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5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56" y="2404946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Elasticity of Demand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679207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Elasticity – the concept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responsiveness of one variable to changes in another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price rises, what happens </a:t>
            </a:r>
            <a:b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demand?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Demand falls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much does demand fall?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5" presetID="7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0"/>
                            </p:stCondLst>
                            <p:childTnLst>
                              <p:par>
                                <p:cTn id="20" presetID="7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0"/>
                            </p:stCondLst>
                            <p:childTnLst>
                              <p:par>
                                <p:cTn id="25" presetID="7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1000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Elasticity – the concept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price rises by 10% - what happens to demand?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know demand will fall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more than 10%?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less than 10%?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Elasticity measures the </a:t>
            </a:r>
            <a:r>
              <a:rPr kumimoji="0" lang="en-GB" sz="2800" b="1" i="0" u="sng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extent</a:t>
            </a: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which demand will change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148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Elasticity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basic types used: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 elasticity of demand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 elasticity of supply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Income elasticity of demand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 elasticity</a:t>
            </a: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814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Elasticity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 Elasticity of Demand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responsiveness of demand </a:t>
            </a:r>
            <a:b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changes in price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% change in demand </a:t>
            </a:r>
            <a:b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greater than % change in price – </a:t>
            </a:r>
            <a:r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elastic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% change in demand is less than % change in price - </a:t>
            </a:r>
            <a:r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inelastic</a:t>
            </a: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12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Elasticity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44525" y="1978025"/>
            <a:ext cx="189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latin typeface="Verdana" pitchFamily="34" charset="0"/>
              </a:rPr>
              <a:t>The Formula:</a:t>
            </a:r>
            <a:endParaRPr lang="en-US" sz="2000">
              <a:latin typeface="Verdana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96963" y="2749550"/>
            <a:ext cx="94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latin typeface="Verdana" pitchFamily="34" charset="0"/>
              </a:rPr>
              <a:t>Ped =</a:t>
            </a:r>
            <a:endParaRPr lang="en-US" sz="2000">
              <a:latin typeface="Verdana" pitchFamily="34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05025" y="2462213"/>
            <a:ext cx="4471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latin typeface="Verdana" pitchFamily="34" charset="0"/>
              </a:rPr>
              <a:t>% Change in Quantity Demanded</a:t>
            </a:r>
            <a:endParaRPr lang="en-US" sz="2000">
              <a:latin typeface="Verdana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105025" y="2606675"/>
            <a:ext cx="455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latin typeface="Verdana" pitchFamily="34" charset="0"/>
              </a:rPr>
              <a:t>___________________________</a:t>
            </a:r>
            <a:endParaRPr lang="en-US" sz="2000">
              <a:latin typeface="Verdana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752725" y="3038475"/>
            <a:ext cx="261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latin typeface="Verdana" pitchFamily="34" charset="0"/>
              </a:rPr>
              <a:t>% Change in Price </a:t>
            </a:r>
            <a:endParaRPr lang="en-US" sz="2000">
              <a:latin typeface="Verdana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92138" y="3614738"/>
            <a:ext cx="762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latin typeface="Verdana" pitchFamily="34" charset="0"/>
              </a:rPr>
              <a:t>If answer is between 0 and -1: the relationship is inelastic</a:t>
            </a:r>
            <a:endParaRPr lang="en-US" sz="2000">
              <a:latin typeface="Verdana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4800" y="4117975"/>
            <a:ext cx="860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latin typeface="Verdana" pitchFamily="34" charset="0"/>
              </a:rPr>
              <a:t>If the answer is between -1 and infinity: the relationship is elastic</a:t>
            </a:r>
            <a:endParaRPr lang="en-US" sz="2000">
              <a:latin typeface="Verdana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76238" y="4765675"/>
            <a:ext cx="77358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latin typeface="Verdana" pitchFamily="34" charset="0"/>
              </a:rPr>
              <a:t>Note: PED has – sign in front of it; because as price rises </a:t>
            </a:r>
          </a:p>
          <a:p>
            <a:r>
              <a:rPr lang="en-GB" sz="2000">
                <a:latin typeface="Verdana" pitchFamily="34" charset="0"/>
              </a:rPr>
              <a:t>demand falls and vice-versa (inverse relationship between </a:t>
            </a:r>
          </a:p>
          <a:p>
            <a:r>
              <a:rPr lang="en-GB" sz="2000">
                <a:latin typeface="Verdana" pitchFamily="34" charset="0"/>
              </a:rPr>
              <a:t>price and demand)</a:t>
            </a:r>
            <a:endParaRPr lang="en-US" sz="20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Elasticity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2051050" y="1773238"/>
            <a:ext cx="0" cy="3527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051050" y="5300663"/>
            <a:ext cx="5041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924300" y="1773238"/>
            <a:ext cx="0" cy="35274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348038" y="1844675"/>
            <a:ext cx="1079500" cy="3240088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771775" y="2133600"/>
            <a:ext cx="2520950" cy="2951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484438" y="2781300"/>
            <a:ext cx="4103687" cy="20875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411413" y="3429000"/>
            <a:ext cx="4681537" cy="360363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051050" y="3573463"/>
            <a:ext cx="5184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5013" y="1427163"/>
            <a:ext cx="1171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latin typeface="Verdana" pitchFamily="34" charset="0"/>
              </a:rPr>
              <a:t>Price (£)</a:t>
            </a:r>
            <a:endParaRPr lang="en-US" sz="1800">
              <a:latin typeface="Verdana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351588" y="5603875"/>
            <a:ext cx="2487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latin typeface="Verdana" pitchFamily="34" charset="0"/>
              </a:rPr>
              <a:t>Quantity Demanded</a:t>
            </a:r>
            <a:endParaRPr lang="en-US" sz="1800">
              <a:latin typeface="Verdana" pitchFamily="34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6019800" y="1752600"/>
            <a:ext cx="2590800" cy="10048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>
                <a:latin typeface="Verdana" pitchFamily="34" charset="0"/>
              </a:rPr>
              <a:t>The demand curve can be a range of shapes each of which is associated with a different relationship between price and the quantity demanded.</a:t>
            </a:r>
          </a:p>
        </p:txBody>
      </p:sp>
    </p:spTree>
    <p:extLst>
      <p:ext uri="{BB962C8B-B14F-4D97-AF65-F5344CB8AC3E}">
        <p14:creationId xmlns:p14="http://schemas.microsoft.com/office/powerpoint/2010/main" val="34210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1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500"/>
                            </p:stCondLst>
                            <p:childTnLst>
                              <p:par>
                                <p:cTn id="31" presetID="1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0"/>
                            </p:stCondLst>
                            <p:childTnLst>
                              <p:par>
                                <p:cTn id="34" presetID="1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500"/>
                            </p:stCondLst>
                            <p:childTnLst>
                              <p:par>
                                <p:cTn id="37" presetID="1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0"/>
                            </p:stCondLst>
                            <p:childTnLst>
                              <p:par>
                                <p:cTn id="40" presetID="1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utoUpdateAnimBg="0"/>
      <p:bldP spid="12" grpId="0" autoUpdateAnimBg="0"/>
      <p:bldP spid="1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Demand changes due to the following factors: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Price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Change in taste and preferences of individual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Change in income and distribution of income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Change in expectations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Change in weather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Change in saving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Consumer credit policy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Elasticity of demand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Advertisement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Change in population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Demonstration effect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Price </a:t>
            </a:r>
            <a:r>
              <a:rPr lang="en-US" sz="2400" smtClean="0"/>
              <a:t>of substitutes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etc…. 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2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Elasticity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Income Elasticity of Demand: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responsiveness of demand </a:t>
            </a:r>
            <a:b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changes in incomes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Good</a:t>
            </a: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demand rises </a:t>
            </a:r>
            <a:b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income rises and vice versa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Inferior Good</a:t>
            </a: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demand falls </a:t>
            </a:r>
            <a:b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income rises and vice versa</a:t>
            </a: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791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Elasticity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80010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Income Elasticity of Demand: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positive sign denotes a </a:t>
            </a:r>
            <a:r>
              <a:rPr kumimoji="0" lang="en-GB" sz="2800" b="0" i="0" u="sng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good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negative sign denotes an </a:t>
            </a:r>
            <a:r>
              <a:rPr kumimoji="0" lang="en-GB" sz="2800" b="0" i="0" u="sng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inferior good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sng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066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Elasticity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26670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 Elasticity: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responsiveness of demand </a:t>
            </a:r>
            <a:b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one good to changes in the price of a related good – either </a:t>
            </a:r>
            <a:b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substitute or a complement</a:t>
            </a: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19200" y="5248275"/>
            <a:ext cx="123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Xed =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09800" y="494665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% Δ Qd of good 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33600" y="5095875"/>
            <a:ext cx="367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__________________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33600" y="54800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% Δ Price of good y</a:t>
            </a:r>
          </a:p>
        </p:txBody>
      </p:sp>
    </p:spTree>
    <p:extLst>
      <p:ext uri="{BB962C8B-B14F-4D97-AF65-F5344CB8AC3E}">
        <p14:creationId xmlns:p14="http://schemas.microsoft.com/office/powerpoint/2010/main" val="2573825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Elasticity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Goods which are complements</a:t>
            </a: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 Elasticity will have negative sign (inverse relationship between the two)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Goods which are substitutes</a:t>
            </a: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 Elasticity will have a positive sign (positive relationship between the two)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635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Elasticity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30480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 Elasticity of Supply: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responsiveness of supply to changes </a:t>
            </a:r>
            <a:b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price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Pes is </a:t>
            </a:r>
            <a:r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inelastic</a:t>
            </a: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it will be difficult for suppliers to react swiftly to changes in price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Pes is </a:t>
            </a:r>
            <a:r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elastic</a:t>
            </a: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supply can react quickly to changes in price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90800" y="5324475"/>
            <a:ext cx="1173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Pes =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05200" y="5022850"/>
            <a:ext cx="367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% Δ Quantity Supplied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81400" y="5172075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____________________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91000" y="5632450"/>
            <a:ext cx="177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% Δ Price </a:t>
            </a:r>
          </a:p>
        </p:txBody>
      </p:sp>
    </p:spTree>
    <p:extLst>
      <p:ext uri="{BB962C8B-B14F-4D97-AF65-F5344CB8AC3E}">
        <p14:creationId xmlns:p14="http://schemas.microsoft.com/office/powerpoint/2010/main" val="3709382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Determinants of Elasticity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period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the longer the time under consideration the more elastic a good is likely to be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and closeness of substitutes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greater the number of substitutes,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more elastic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proportion of income taken up by the product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the smaller the proportion the more inelastic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Luxury or Necessity</a:t>
            </a:r>
            <a:r>
              <a:rPr lang="en-GB" sz="2400" dirty="0" smtClean="0"/>
              <a:t>.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etc.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9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700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 smtClean="0"/>
              <a:t>Uses of Elasticity of Demand: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5622"/>
            <a:ext cx="8596668" cy="3880773"/>
          </a:xfrm>
        </p:spPr>
        <p:txBody>
          <a:bodyPr>
            <a:noAutofit/>
          </a:bodyPr>
          <a:lstStyle/>
          <a:p>
            <a:r>
              <a:rPr lang="en-US" sz="4000" dirty="0" smtClean="0"/>
              <a:t>Fixation of price</a:t>
            </a:r>
          </a:p>
          <a:p>
            <a:r>
              <a:rPr lang="en-US" sz="4000" dirty="0" smtClean="0"/>
              <a:t>Formulation of tax policy</a:t>
            </a:r>
          </a:p>
          <a:p>
            <a:r>
              <a:rPr lang="en-US" sz="4000" dirty="0" smtClean="0"/>
              <a:t>Price discrimination</a:t>
            </a:r>
          </a:p>
          <a:p>
            <a:r>
              <a:rPr lang="en-US" sz="4000" dirty="0" smtClean="0"/>
              <a:t>Factor pricing</a:t>
            </a:r>
          </a:p>
          <a:p>
            <a:r>
              <a:rPr lang="en-US" sz="4000" dirty="0" smtClean="0"/>
              <a:t>Policy of devaluation</a:t>
            </a:r>
          </a:p>
          <a:p>
            <a:r>
              <a:rPr lang="en-US" sz="4000" dirty="0" smtClean="0"/>
              <a:t>Policy of nationalization  etc….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8948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0" y="200722"/>
            <a:ext cx="8129239" cy="65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functional form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 Individual Consumer Demand)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Qdx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f(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I,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T)</a:t>
            </a: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Qdx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Quantity demanded of commodity X by an individual per time period ( year, month, week, day or other unit of time)</a:t>
            </a: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= Price per unit of commodity X</a:t>
            </a: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 = Consumer Income</a:t>
            </a: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= Price of related commodities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T= Consumer Taste</a:t>
            </a:r>
          </a:p>
          <a:p>
            <a:pPr marL="228600" marR="0" lvl="0" indent="-22860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05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 Demand Curve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Horizontal summation of demand curves of individual consumers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market demand curve shows the various quantities of the commodities demanded in the market per time period, at various alternative prices.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1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Cont..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Negatively slopped – Prices and Quantity are inversely related.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Quantity demanded of the commodity increases when its price falls and decreases when its price rises. 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.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686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Functional form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QDX =F(Px, N, I, Py, T)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kumimoji="0" lang="en-US" sz="5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 = Number of consumers in the market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I   = Consumers Income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Py= Prices of related commodities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T= Tastes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Any change in these will cause the market demand curve of the commodity to shift in the same direction and as a result of the shift in the individual’s demand curve.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Market demand curve is simply the horizontal summation of the individual demand curve only if the consumption decision of individual consumers and independent.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6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457200"/>
            <a:ext cx="7772400" cy="1905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Horizontal Summation: From Individual to Market Demand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Imag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2800"/>
            <a:ext cx="7085013" cy="2193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32847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1436</Words>
  <Application>Microsoft Office PowerPoint</Application>
  <PresentationFormat>Widescreen</PresentationFormat>
  <Paragraphs>335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Times New Roman</vt:lpstr>
      <vt:lpstr>Trebuchet MS</vt:lpstr>
      <vt:lpstr>Verdana</vt:lpstr>
      <vt:lpstr>Wingdings</vt:lpstr>
      <vt:lpstr>Wingdings 3</vt:lpstr>
      <vt:lpstr>Facet</vt:lpstr>
      <vt:lpstr>Demand and Supply </vt:lpstr>
      <vt:lpstr>DEMAND:</vt:lpstr>
      <vt:lpstr>PowerPoint Presentation</vt:lpstr>
      <vt:lpstr>Demand changes due to the following factors: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Exceptions to the law of Demand:</vt:lpstr>
      <vt:lpstr>Supply:</vt:lpstr>
      <vt:lpstr>Determinant of Supply: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Exceptions to the law of supply: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Elasticity of Demand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of Elasticity of Demand: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Theory of Demand and Supply </dc:title>
  <dc:creator>Dr. Mahendra Parihar [MU - Jaipur]</dc:creator>
  <cp:lastModifiedBy>Mahendra Parihar (Dr.)</cp:lastModifiedBy>
  <cp:revision>9</cp:revision>
  <dcterms:created xsi:type="dcterms:W3CDTF">2015-07-23T09:45:43Z</dcterms:created>
  <dcterms:modified xsi:type="dcterms:W3CDTF">2019-07-10T09:53:26Z</dcterms:modified>
</cp:coreProperties>
</file>