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3" r:id="rId3"/>
    <p:sldId id="294" r:id="rId4"/>
    <p:sldId id="297" r:id="rId5"/>
    <p:sldId id="314" r:id="rId6"/>
    <p:sldId id="315" r:id="rId7"/>
    <p:sldId id="298" r:id="rId8"/>
    <p:sldId id="299" r:id="rId9"/>
    <p:sldId id="306" r:id="rId10"/>
    <p:sldId id="301" r:id="rId11"/>
    <p:sldId id="302" r:id="rId12"/>
    <p:sldId id="304" r:id="rId13"/>
    <p:sldId id="305" r:id="rId14"/>
    <p:sldId id="313" r:id="rId15"/>
    <p:sldId id="310" r:id="rId16"/>
    <p:sldId id="308" r:id="rId17"/>
    <p:sldId id="309" r:id="rId18"/>
    <p:sldId id="311" r:id="rId19"/>
    <p:sldId id="312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2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0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6A22-2D33-4179-BB8A-1AA9AAAAC25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1747-FB6E-41E6-A395-5EB51EF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NORM of a VECTOR</a:t>
            </a:r>
          </a:p>
        </p:txBody>
      </p:sp>
      <p:sp>
        <p:nvSpPr>
          <p:cNvPr id="3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72500" y="6500813"/>
            <a:ext cx="571500" cy="357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sz="2800" b="1" smtClean="0">
                <a:solidFill>
                  <a:srgbClr val="002060"/>
                </a:solidFill>
                <a:latin typeface="Book Antiqua" panose="02040602050305030304" pitchFamily="18" charset="0"/>
              </a:rPr>
              <a:t>5.</a:t>
            </a:r>
            <a:fld id="{ECD99983-2560-47AF-AD8C-57E7FB5387E4}" type="slidenum">
              <a:rPr kumimoji="0" lang="en-US" altLang="zh-TW" sz="2800" b="1" smtClean="0">
                <a:solidFill>
                  <a:srgbClr val="002060"/>
                </a:solidFill>
                <a:latin typeface="Book Antiqua" panose="02040602050305030304" pitchFamily="18" charset="0"/>
              </a:rPr>
              <a:pPr eaLnBrk="1" hangingPunct="1"/>
              <a:t>1</a:t>
            </a:fld>
            <a:endParaRPr kumimoji="0" lang="en-US" altLang="zh-TW" sz="2800" b="1" smtClean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31" y="750119"/>
            <a:ext cx="12149137" cy="19438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Length: </a:t>
            </a:r>
            <a:r>
              <a:rPr lang="en-US" altLang="zh-TW" b="1" dirty="0" smtClean="0">
                <a:solidFill>
                  <a:srgbClr val="C00000"/>
                </a:solidFill>
                <a:latin typeface="Book Antiqua" panose="02040602050305030304" pitchFamily="18" charset="0"/>
                <a:sym typeface="Wingdings" pitchFamily="2" charset="2"/>
              </a:rPr>
              <a:t>The length of a vector                              in </a:t>
            </a:r>
            <a:r>
              <a:rPr lang="en-US" altLang="zh-TW" b="1" i="1" dirty="0" err="1" smtClean="0">
                <a:solidFill>
                  <a:srgbClr val="C00000"/>
                </a:solidFill>
                <a:latin typeface="Book Antiqua" panose="02040602050305030304" pitchFamily="18" charset="0"/>
                <a:sym typeface="Wingdings" pitchFamily="2" charset="2"/>
              </a:rPr>
              <a:t>R</a:t>
            </a:r>
            <a:r>
              <a:rPr lang="en-US" altLang="zh-TW" b="1" i="1" baseline="50000" dirty="0" err="1" smtClean="0">
                <a:solidFill>
                  <a:srgbClr val="C00000"/>
                </a:solidFill>
                <a:latin typeface="Book Antiqua" panose="02040602050305030304" pitchFamily="18" charset="0"/>
                <a:sym typeface="Wingdings" pitchFamily="2" charset="2"/>
              </a:rPr>
              <a:t>n</a:t>
            </a:r>
            <a:r>
              <a:rPr lang="en-US" altLang="zh-TW" b="1" dirty="0" smtClean="0">
                <a:solidFill>
                  <a:srgbClr val="C00000"/>
                </a:solidFill>
                <a:latin typeface="Book Antiqua" panose="02040602050305030304" pitchFamily="18" charset="0"/>
                <a:sym typeface="Wingdings" pitchFamily="2" charset="2"/>
              </a:rPr>
              <a:t> is given by</a:t>
            </a:r>
            <a:endParaRPr lang="en-US" altLang="zh-TW" b="1" dirty="0">
              <a:solidFill>
                <a:srgbClr val="C00000"/>
              </a:solidFill>
              <a:latin typeface="Book Antiqua" panose="02040602050305030304" pitchFamily="18" charset="0"/>
              <a:sym typeface="Wingdings" pitchFamily="2" charset="2"/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81615"/>
              </p:ext>
            </p:extLst>
          </p:nvPr>
        </p:nvGraphicFramePr>
        <p:xfrm>
          <a:off x="1721643" y="1543844"/>
          <a:ext cx="8294974" cy="79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3009600" imgH="291960" progId="Equation.DSMT4">
                  <p:embed/>
                </p:oleObj>
              </mc:Choice>
              <mc:Fallback>
                <p:oleObj name="Equation" r:id="rId3" imgW="3009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643" y="1543844"/>
                        <a:ext cx="8294974" cy="79771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0638" y="3644901"/>
            <a:ext cx="7924800" cy="2703513"/>
            <a:chOff x="100" y="2146"/>
            <a:chExt cx="4992" cy="1703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0" y="2146"/>
              <a:ext cx="4992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96850" indent="-196850"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itchFamily="2" charset="2"/>
                <a:buChar char="n"/>
              </a:pPr>
              <a:r>
                <a:rPr lang="en-US" altLang="zh-TW" sz="2800" b="1" dirty="0">
                  <a:solidFill>
                    <a:srgbClr val="C00000"/>
                  </a:solidFill>
                  <a:latin typeface="Book Antiqua" panose="02040602050305030304" pitchFamily="18" charset="0"/>
                  <a:ea typeface="標楷體" pitchFamily="65" charset="-120"/>
                </a:rPr>
                <a:t>Properties of length (or norm)</a:t>
              </a:r>
            </a:p>
          </p:txBody>
        </p:sp>
        <p:graphicFrame>
          <p:nvGraphicFramePr>
            <p:cNvPr id="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0718513"/>
                </p:ext>
              </p:extLst>
            </p:nvPr>
          </p:nvGraphicFramePr>
          <p:xfrm>
            <a:off x="860" y="2571"/>
            <a:ext cx="2429" cy="1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5" imgW="1930320" imgH="1015920" progId="Equation.DSMT4">
                    <p:embed/>
                  </p:oleObj>
                </mc:Choice>
                <mc:Fallback>
                  <p:oleObj name="Equation" r:id="rId5" imgW="1930320" imgH="1015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2571"/>
                          <a:ext cx="2429" cy="1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157" y="2859"/>
              <a:ext cx="27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800" b="1" dirty="0">
                  <a:solidFill>
                    <a:srgbClr val="002060"/>
                  </a:solidFill>
                  <a:latin typeface="Book Antiqua" panose="02040602050305030304" pitchFamily="18" charset="0"/>
                  <a:ea typeface="標楷體" pitchFamily="65" charset="-120"/>
                </a:rPr>
                <a:t>is called a unit vector </a:t>
              </a:r>
              <a:endParaRPr lang="en-US" altLang="zh-TW" sz="2800" b="1" dirty="0">
                <a:solidFill>
                  <a:srgbClr val="002060"/>
                </a:solidFill>
                <a:latin typeface="Book Antiqua" panose="02040602050305030304" pitchFamily="18" charset="0"/>
              </a:endParaRPr>
            </a:p>
          </p:txBody>
        </p:sp>
      </p:grp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493896"/>
              </p:ext>
            </p:extLst>
          </p:nvPr>
        </p:nvGraphicFramePr>
        <p:xfrm>
          <a:off x="5349876" y="769256"/>
          <a:ext cx="2159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7" imgW="1066680" imgH="228600" progId="Equation.3">
                  <p:embed/>
                </p:oleObj>
              </mc:Choice>
              <mc:Fallback>
                <p:oleObj name="Equation" r:id="rId7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6" y="769256"/>
                        <a:ext cx="21590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1430" y="2868612"/>
            <a:ext cx="1026556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 sz="28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Notes: The length of a vector is also called its norm </a:t>
            </a:r>
          </a:p>
        </p:txBody>
      </p:sp>
    </p:spTree>
    <p:extLst>
      <p:ext uri="{BB962C8B-B14F-4D97-AF65-F5344CB8AC3E}">
        <p14:creationId xmlns:p14="http://schemas.microsoft.com/office/powerpoint/2010/main" val="62383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288" y="838200"/>
            <a:ext cx="101917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2800" b="1" dirty="0" smtClean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(</a:t>
            </a:r>
            <a:r>
              <a:rPr lang="en-US" altLang="zh-TW" sz="28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1) If              </a:t>
            </a:r>
            <a:r>
              <a:rPr lang="en-US" altLang="zh-TW" sz="2800" b="1" dirty="0" smtClean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               , </a:t>
            </a:r>
            <a:r>
              <a:rPr lang="en-US" altLang="zh-TW" sz="28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then v is called a unit vector </a:t>
            </a:r>
          </a:p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endParaRPr lang="en-US" altLang="zh-TW" sz="2800" b="1" dirty="0" smtClean="0">
              <a:solidFill>
                <a:srgbClr val="C00000"/>
              </a:solidFill>
              <a:latin typeface="Book Antiqua" panose="02040602050305030304" pitchFamily="18" charset="0"/>
              <a:ea typeface="標楷體" pitchFamily="65" charset="-120"/>
            </a:endParaRPr>
          </a:p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endParaRPr lang="en-US" altLang="zh-TW" sz="2800" b="1" dirty="0">
              <a:solidFill>
                <a:srgbClr val="C00000"/>
              </a:solidFill>
              <a:latin typeface="Book Antiqua" panose="02040602050305030304" pitchFamily="18" charset="0"/>
              <a:ea typeface="標楷體" pitchFamily="65" charset="-120"/>
            </a:endParaRPr>
          </a:p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endParaRPr lang="en-US" altLang="zh-TW" sz="2800" b="1" dirty="0" smtClean="0">
              <a:solidFill>
                <a:srgbClr val="C00000"/>
              </a:solidFill>
              <a:latin typeface="Book Antiqua" panose="02040602050305030304" pitchFamily="18" charset="0"/>
              <a:ea typeface="標楷體" pitchFamily="65" charset="-120"/>
            </a:endParaRPr>
          </a:p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endParaRPr lang="en-US" altLang="zh-TW" sz="2800" b="1" dirty="0">
              <a:solidFill>
                <a:srgbClr val="C00000"/>
              </a:solidFill>
              <a:latin typeface="Book Antiqua" panose="02040602050305030304" pitchFamily="18" charset="0"/>
              <a:ea typeface="標楷體" pitchFamily="65" charset="-120"/>
            </a:endParaRPr>
          </a:p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2800" b="1" dirty="0" smtClean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(</a:t>
            </a:r>
            <a:r>
              <a:rPr lang="en-US" altLang="zh-TW" sz="28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2)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082904"/>
              </p:ext>
            </p:extLst>
          </p:nvPr>
        </p:nvGraphicFramePr>
        <p:xfrm>
          <a:off x="2079325" y="934964"/>
          <a:ext cx="9461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r:id="rId3" imgW="431613" imgH="190417" progId="Equation.3">
                  <p:embed/>
                </p:oleObj>
              </mc:Choice>
              <mc:Fallback>
                <p:oleObj r:id="rId3" imgW="431613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325" y="934964"/>
                        <a:ext cx="9461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23367"/>
              </p:ext>
            </p:extLst>
          </p:nvPr>
        </p:nvGraphicFramePr>
        <p:xfrm>
          <a:off x="1722237" y="3929234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5" imgW="355320" imgH="177480" progId="Equation.DSMT4">
                  <p:embed/>
                </p:oleObj>
              </mc:Choice>
              <mc:Fallback>
                <p:oleObj name="Equation" r:id="rId5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237" y="3929234"/>
                        <a:ext cx="78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989483"/>
              </p:ext>
            </p:extLst>
          </p:nvPr>
        </p:nvGraphicFramePr>
        <p:xfrm>
          <a:off x="2698600" y="3929234"/>
          <a:ext cx="1627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7" imgW="812520" imgH="203040" progId="Equation.DSMT4">
                  <p:embed/>
                </p:oleObj>
              </mc:Choice>
              <mc:Fallback>
                <p:oleObj name="Equation" r:id="rId7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600" y="3929234"/>
                        <a:ext cx="1627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213896"/>
              </p:ext>
            </p:extLst>
          </p:nvPr>
        </p:nvGraphicFramePr>
        <p:xfrm>
          <a:off x="4437097" y="3710442"/>
          <a:ext cx="533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方程式" r:id="rId9" imgW="241200" imgH="444240" progId="Equation.3">
                  <p:embed/>
                </p:oleObj>
              </mc:Choice>
              <mc:Fallback>
                <p:oleObj name="方程式" r:id="rId9" imgW="241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97" y="3710442"/>
                        <a:ext cx="5334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167693" y="5091877"/>
            <a:ext cx="7152395" cy="31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28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(the unit vector in </a:t>
            </a:r>
            <a:r>
              <a:rPr lang="en-US" altLang="zh-TW" sz="2800" b="1" dirty="0" smtClean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the  direction </a:t>
            </a:r>
            <a:r>
              <a:rPr lang="en-US" altLang="zh-TW" sz="28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of v)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1436431" y="3203086"/>
            <a:ext cx="5615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(if v is not a zero vector)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017886" y="1916284"/>
            <a:ext cx="6033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800" b="1" dirty="0" smtClean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(Note that </a:t>
            </a:r>
            <a:r>
              <a:rPr lang="en-US" altLang="zh-TW" sz="28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 </a:t>
            </a:r>
            <a:r>
              <a:rPr lang="en-US" altLang="zh-TW" sz="2800" b="1" dirty="0" smtClean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      is defined as              )</a:t>
            </a:r>
            <a:endParaRPr lang="en-US" altLang="zh-TW" sz="2800" b="1" dirty="0">
              <a:solidFill>
                <a:srgbClr val="C00000"/>
              </a:solidFill>
              <a:latin typeface="Book Antiqua" panose="02040602050305030304" pitchFamily="18" charset="0"/>
              <a:ea typeface="標楷體" pitchFamily="65" charset="-120"/>
            </a:endParaRPr>
          </a:p>
        </p:txBody>
      </p:sp>
      <p:graphicFrame>
        <p:nvGraphicFramePr>
          <p:cNvPr id="11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73996"/>
              </p:ext>
            </p:extLst>
          </p:nvPr>
        </p:nvGraphicFramePr>
        <p:xfrm>
          <a:off x="3009450" y="2027655"/>
          <a:ext cx="36576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11" imgW="228600" imgH="253800" progId="Equation.DSMT4">
                  <p:embed/>
                </p:oleObj>
              </mc:Choice>
              <mc:Fallback>
                <p:oleObj name="Equation" r:id="rId11" imgW="228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9450" y="2027655"/>
                        <a:ext cx="36576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8613"/>
              </p:ext>
            </p:extLst>
          </p:nvPr>
        </p:nvGraphicFramePr>
        <p:xfrm>
          <a:off x="5688544" y="1941930"/>
          <a:ext cx="7905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13" imgW="495000" imgH="291960" progId="Equation.DSMT4">
                  <p:embed/>
                </p:oleObj>
              </mc:Choice>
              <mc:Fallback>
                <p:oleObj name="Equation" r:id="rId13" imgW="495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88544" y="1941930"/>
                        <a:ext cx="7905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-24334" y="-46221"/>
            <a:ext cx="1221633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spc="600" dirty="0">
                <a:solidFill>
                  <a:schemeClr val="bg1"/>
                </a:solidFill>
                <a:latin typeface="Book Antiqua" panose="02040602050305030304" pitchFamily="18" charset="0"/>
              </a:rPr>
              <a:t>Normalizing vectors</a:t>
            </a:r>
          </a:p>
        </p:txBody>
      </p:sp>
    </p:spTree>
    <p:extLst>
      <p:ext uri="{BB962C8B-B14F-4D97-AF65-F5344CB8AC3E}">
        <p14:creationId xmlns:p14="http://schemas.microsoft.com/office/powerpoint/2010/main" val="248120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-2857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spc="60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altLang="zh-TW" sz="3600" dirty="0"/>
              <a:t>Orthonormal </a:t>
            </a:r>
            <a:r>
              <a:rPr lang="en-US" altLang="zh-TW" sz="3600" dirty="0" smtClean="0"/>
              <a:t>Bases</a:t>
            </a:r>
            <a:endParaRPr lang="en-US" altLang="zh-TW" sz="36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799445"/>
            <a:ext cx="7924800" cy="53340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Orthogonal</a:t>
            </a:r>
            <a:r>
              <a:rPr lang="zh-TW" altLang="en-US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set</a:t>
            </a:r>
            <a:endParaRPr lang="en-US" altLang="zh-TW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200025" y="1285875"/>
            <a:ext cx="11977687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7350"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A set </a:t>
            </a:r>
            <a:r>
              <a:rPr lang="en-US" altLang="zh-TW" sz="2800" b="1" i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S</a:t>
            </a:r>
            <a:r>
              <a:rPr lang="en-US" altLang="zh-TW" sz="28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 of vectors in an inner product space </a:t>
            </a:r>
            <a:r>
              <a:rPr lang="en-US" altLang="zh-TW" sz="2800" b="1" i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V</a:t>
            </a:r>
            <a:r>
              <a:rPr lang="en-US" altLang="zh-TW" sz="28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 is called an orthogonal set if every pair of vectors in the set is orthogonal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4974" y="3557588"/>
            <a:ext cx="113426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 sz="28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Orthonormal</a:t>
            </a:r>
            <a:r>
              <a:rPr lang="zh-TW" altLang="en-US" sz="28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</a:t>
            </a:r>
            <a:r>
              <a:rPr lang="en-US" altLang="zh-TW" sz="2800" b="1" dirty="0" smtClean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set:</a:t>
            </a:r>
            <a:endParaRPr lang="en-US" altLang="zh-TW" sz="2800" b="1" dirty="0">
              <a:solidFill>
                <a:srgbClr val="002060"/>
              </a:solidFill>
              <a:latin typeface="Book Antiqua" panose="02040602050305030304" pitchFamily="18" charset="0"/>
              <a:ea typeface="標楷體" pitchFamily="65" charset="-120"/>
            </a:endParaRPr>
          </a:p>
          <a:p>
            <a:pPr marL="571500"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An orthogonal set  in which each vector is a unit vector is called orthonormal set</a:t>
            </a:r>
          </a:p>
          <a:p>
            <a:pPr marL="571500"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altLang="zh-TW" sz="2800" b="1" dirty="0">
              <a:solidFill>
                <a:srgbClr val="002060"/>
              </a:solidFill>
              <a:latin typeface="Book Antiqua" panose="02040602050305030304" pitchFamily="18" charset="0"/>
              <a:ea typeface="標楷體" pitchFamily="65" charset="-120"/>
            </a:endParaRPr>
          </a:p>
        </p:txBody>
      </p:sp>
      <p:graphicFrame>
        <p:nvGraphicFramePr>
          <p:cNvPr id="7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782899"/>
              </p:ext>
            </p:extLst>
          </p:nvPr>
        </p:nvGraphicFramePr>
        <p:xfrm>
          <a:off x="4198938" y="5003801"/>
          <a:ext cx="486727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" imgW="2438280" imgH="787320" progId="Equation.DSMT4">
                  <p:embed/>
                </p:oleObj>
              </mc:Choice>
              <mc:Fallback>
                <p:oleObj name="Equation" r:id="rId3" imgW="2438280" imgH="7873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5003801"/>
                        <a:ext cx="4867275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709295"/>
              </p:ext>
            </p:extLst>
          </p:nvPr>
        </p:nvGraphicFramePr>
        <p:xfrm>
          <a:off x="3741738" y="2270126"/>
          <a:ext cx="3340100" cy="107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5" imgW="1422360" imgH="457200" progId="Equation.3">
                  <p:embed/>
                </p:oleObj>
              </mc:Choice>
              <mc:Fallback>
                <p:oleObj name="Equation" r:id="rId5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2270126"/>
                        <a:ext cx="3340100" cy="1075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35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61938" y="293689"/>
            <a:ext cx="10272712" cy="10747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Ex: A nonstandard orthonormal basis for </a:t>
            </a:r>
            <a:r>
              <a:rPr lang="en-US" altLang="zh-TW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R</a:t>
            </a:r>
            <a:r>
              <a:rPr lang="en-US" altLang="zh-TW" b="1" baseline="300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3</a:t>
            </a:r>
            <a:endParaRPr lang="en-US" altLang="zh-TW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lvl="1" indent="0">
              <a:lnSpc>
                <a:spcPct val="140000"/>
              </a:lnSpc>
              <a:buNone/>
            </a:pPr>
            <a:r>
              <a:rPr lang="en-US" altLang="zh-TW" sz="28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Show that the following set is an orthonormal basis</a:t>
            </a:r>
          </a:p>
          <a:p>
            <a:pPr lvl="1" indent="0">
              <a:lnSpc>
                <a:spcPct val="140000"/>
              </a:lnSpc>
              <a:buNone/>
            </a:pPr>
            <a:endParaRPr lang="en-US" altLang="zh-TW" sz="28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096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021370"/>
              </p:ext>
            </p:extLst>
          </p:nvPr>
        </p:nvGraphicFramePr>
        <p:xfrm>
          <a:off x="1845470" y="1535114"/>
          <a:ext cx="6859588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3835080" imgH="685800" progId="Equation.3">
                  <p:embed/>
                </p:oleObj>
              </mc:Choice>
              <mc:Fallback>
                <p:oleObj name="Equation" r:id="rId3" imgW="38350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470" y="1535114"/>
                        <a:ext cx="6859588" cy="123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6" name="Group 1039"/>
          <p:cNvGrpSpPr>
            <a:grpSpLocks/>
          </p:cNvGrpSpPr>
          <p:nvPr/>
        </p:nvGrpSpPr>
        <p:grpSpPr bwMode="auto">
          <a:xfrm>
            <a:off x="128588" y="3038475"/>
            <a:ext cx="10539412" cy="3048000"/>
            <a:chOff x="336" y="2160"/>
            <a:chExt cx="4992" cy="1920"/>
          </a:xfrm>
        </p:grpSpPr>
        <p:sp>
          <p:nvSpPr>
            <p:cNvPr id="40967" name="Rectangle 1031"/>
            <p:cNvSpPr>
              <a:spLocks noChangeArrowheads="1"/>
            </p:cNvSpPr>
            <p:nvPr/>
          </p:nvSpPr>
          <p:spPr bwMode="auto">
            <a:xfrm>
              <a:off x="336" y="2160"/>
              <a:ext cx="4992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96850" indent="-196850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40000"/>
              </a:pPr>
              <a:r>
                <a:rPr lang="en-US" altLang="zh-TW" sz="2800" b="1" dirty="0">
                  <a:solidFill>
                    <a:srgbClr val="002060"/>
                  </a:solidFill>
                  <a:latin typeface="Book Antiqua" panose="02040602050305030304" pitchFamily="18" charset="0"/>
                  <a:ea typeface="標楷體" pitchFamily="65" charset="-120"/>
                </a:rPr>
                <a:t> </a:t>
              </a:r>
              <a:r>
                <a:rPr lang="en-US" altLang="zh-TW" sz="2800" b="1" dirty="0" smtClean="0">
                  <a:solidFill>
                    <a:srgbClr val="002060"/>
                  </a:solidFill>
                  <a:latin typeface="Book Antiqua" panose="02040602050305030304" pitchFamily="18" charset="0"/>
                </a:rPr>
                <a:t>Sol: </a:t>
              </a:r>
              <a:r>
                <a:rPr lang="en-US" altLang="zh-TW" sz="2800" b="1" dirty="0" smtClean="0">
                  <a:solidFill>
                    <a:srgbClr val="002060"/>
                  </a:solidFill>
                  <a:latin typeface="Book Antiqua" panose="02040602050305030304" pitchFamily="18" charset="0"/>
                  <a:ea typeface="標楷體" pitchFamily="65" charset="-120"/>
                </a:rPr>
                <a:t>First</a:t>
              </a:r>
              <a:r>
                <a:rPr lang="en-US" altLang="zh-TW" sz="2800" b="1" dirty="0">
                  <a:solidFill>
                    <a:srgbClr val="002060"/>
                  </a:solidFill>
                  <a:latin typeface="Book Antiqua" panose="02040602050305030304" pitchFamily="18" charset="0"/>
                  <a:ea typeface="標楷體" pitchFamily="65" charset="-120"/>
                </a:rPr>
                <a:t>, show that the three vectors are mutually orthogonal </a:t>
              </a:r>
            </a:p>
          </p:txBody>
        </p:sp>
        <p:graphicFrame>
          <p:nvGraphicFramePr>
            <p:cNvPr id="40963" name="Object 1025"/>
            <p:cNvGraphicFramePr>
              <a:graphicFrameLocks noChangeAspect="1"/>
            </p:cNvGraphicFramePr>
            <p:nvPr/>
          </p:nvGraphicFramePr>
          <p:xfrm>
            <a:off x="816" y="2832"/>
            <a:ext cx="2181" cy="1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5" name="Equation" r:id="rId5" imgW="1930320" imgH="1091880" progId="Equation.3">
                    <p:embed/>
                  </p:oleObj>
                </mc:Choice>
                <mc:Fallback>
                  <p:oleObj name="Equation" r:id="rId5" imgW="1930320" imgH="1091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832"/>
                          <a:ext cx="2181" cy="1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541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65"/>
          <p:cNvSpPr>
            <a:spLocks noChangeArrowheads="1"/>
          </p:cNvSpPr>
          <p:nvPr/>
        </p:nvSpPr>
        <p:spPr bwMode="auto">
          <a:xfrm>
            <a:off x="-244474" y="258924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 sz="22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Second, show that each vector is of length 1 </a:t>
            </a:r>
          </a:p>
        </p:txBody>
      </p:sp>
      <p:sp>
        <p:nvSpPr>
          <p:cNvPr id="41989" name="Rectangle 67"/>
          <p:cNvSpPr>
            <a:spLocks noChangeArrowheads="1"/>
          </p:cNvSpPr>
          <p:nvPr/>
        </p:nvSpPr>
        <p:spPr bwMode="auto">
          <a:xfrm>
            <a:off x="-114299" y="2621837"/>
            <a:ext cx="56229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 sz="22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Thus </a:t>
            </a:r>
            <a:r>
              <a:rPr lang="en-US" altLang="zh-TW" sz="2200" b="1" i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S</a:t>
            </a:r>
            <a:r>
              <a:rPr lang="en-US" altLang="zh-TW" sz="22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is an orthonormal set</a:t>
            </a:r>
          </a:p>
        </p:txBody>
      </p:sp>
      <p:graphicFrame>
        <p:nvGraphicFramePr>
          <p:cNvPr id="4198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2265"/>
              </p:ext>
            </p:extLst>
          </p:nvPr>
        </p:nvGraphicFramePr>
        <p:xfrm>
          <a:off x="2911475" y="890972"/>
          <a:ext cx="39147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3" imgW="1968500" imgH="825500" progId="Equation.3">
                  <p:embed/>
                </p:oleObj>
              </mc:Choice>
              <mc:Fallback>
                <p:oleObj r:id="rId3" imgW="1968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890972"/>
                        <a:ext cx="391477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7"/>
          <p:cNvSpPr>
            <a:spLocks noChangeArrowheads="1"/>
          </p:cNvSpPr>
          <p:nvPr/>
        </p:nvSpPr>
        <p:spPr bwMode="auto">
          <a:xfrm>
            <a:off x="0" y="3355829"/>
            <a:ext cx="120015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0488" lvl="1"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Because these three vectors are linearly independent (you can check by solving </a:t>
            </a:r>
            <a:r>
              <a:rPr lang="en-US" altLang="zh-TW" sz="2200" b="1" i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c</a:t>
            </a:r>
            <a:r>
              <a:rPr lang="en-US" altLang="zh-TW" sz="2200" b="1" baseline="-25000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1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v</a:t>
            </a:r>
            <a:r>
              <a:rPr lang="en-US" altLang="zh-TW" sz="2200" b="1" baseline="-25000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1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 + </a:t>
            </a:r>
            <a:r>
              <a:rPr lang="en-US" altLang="zh-TW" sz="2200" b="1" i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c</a:t>
            </a:r>
            <a:r>
              <a:rPr lang="en-US" altLang="zh-TW" sz="2200" b="1" baseline="-25000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2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v</a:t>
            </a:r>
            <a:r>
              <a:rPr lang="en-US" altLang="zh-TW" sz="2200" b="1" baseline="-25000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2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 + </a:t>
            </a:r>
            <a:r>
              <a:rPr lang="en-US" altLang="zh-TW" sz="2200" b="1" i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c</a:t>
            </a:r>
            <a:r>
              <a:rPr lang="en-US" altLang="zh-TW" sz="2200" b="1" baseline="-25000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3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v</a:t>
            </a:r>
            <a:r>
              <a:rPr lang="en-US" altLang="zh-TW" sz="2200" b="1" baseline="-25000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3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 = 0) in </a:t>
            </a:r>
            <a:r>
              <a:rPr lang="en-US" altLang="zh-TW" sz="2200" b="1" i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R</a:t>
            </a:r>
            <a:r>
              <a:rPr lang="en-US" altLang="zh-TW" sz="2200" b="1" baseline="40000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3</a:t>
            </a:r>
            <a:r>
              <a:rPr lang="en-US" altLang="zh-TW" sz="2200" b="1" baseline="30000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 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(of dimension 3), by Theorem </a:t>
            </a:r>
            <a:r>
              <a:rPr lang="en-US" altLang="zh-TW" sz="2200" b="1" dirty="0" smtClean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(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given a vector space with dimension </a:t>
            </a:r>
            <a:r>
              <a:rPr lang="en-US" altLang="zh-TW" sz="2200" b="1" i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n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, then </a:t>
            </a:r>
            <a:r>
              <a:rPr lang="en-US" altLang="zh-TW" sz="2200" b="1" i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n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 linearly independent vectors can form a basis for this vector space), these three linearly independent vectors form a basis for </a:t>
            </a:r>
            <a:r>
              <a:rPr lang="en-US" altLang="zh-TW" sz="2200" b="1" i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R</a:t>
            </a:r>
            <a:r>
              <a:rPr lang="en-US" altLang="zh-TW" sz="2200" b="1" baseline="40000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3</a:t>
            </a:r>
            <a:r>
              <a:rPr lang="en-US" altLang="zh-TW" sz="2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. </a:t>
            </a:r>
            <a:endParaRPr lang="en-US" altLang="zh-TW" sz="2200" b="1" dirty="0" smtClean="0">
              <a:solidFill>
                <a:srgbClr val="C00000"/>
              </a:solidFill>
              <a:latin typeface="Book Antiqua" panose="02040602050305030304" pitchFamily="18" charset="0"/>
              <a:ea typeface="標楷體" pitchFamily="65" charset="-120"/>
            </a:endParaRPr>
          </a:p>
          <a:p>
            <a:pPr marL="90488" lvl="1"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</a:pPr>
            <a:endParaRPr lang="en-US" altLang="zh-TW" sz="2200" b="1" dirty="0">
              <a:solidFill>
                <a:srgbClr val="002060"/>
              </a:solidFill>
              <a:latin typeface="Book Antiqua" panose="02040602050305030304" pitchFamily="18" charset="0"/>
              <a:ea typeface="標楷體" pitchFamily="65" charset="-120"/>
            </a:endParaRPr>
          </a:p>
          <a:p>
            <a:pPr marL="90488" lvl="1"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</a:pPr>
            <a:r>
              <a:rPr lang="en-US" altLang="zh-TW" sz="2200" b="1" dirty="0">
                <a:solidFill>
                  <a:srgbClr val="002060"/>
                </a:solidFill>
                <a:latin typeface="Book Antiqua" panose="02040602050305030304" pitchFamily="18" charset="0"/>
                <a:sym typeface="Symbol"/>
              </a:rPr>
              <a:t></a:t>
            </a:r>
            <a:r>
              <a:rPr lang="en-US" altLang="zh-TW" sz="22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</a:t>
            </a:r>
            <a:r>
              <a:rPr lang="en-US" altLang="zh-TW" sz="2200" b="1" i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S</a:t>
            </a:r>
            <a:r>
              <a:rPr lang="en-US" altLang="zh-TW" sz="22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is a (nonstandard) orthonormal basis for </a:t>
            </a:r>
            <a:r>
              <a:rPr lang="en-US" altLang="zh-TW" sz="2200" b="1" i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R</a:t>
            </a:r>
            <a:r>
              <a:rPr lang="en-US" altLang="zh-TW" sz="2200" b="1" baseline="40000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54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9063" y="176898"/>
            <a:ext cx="116395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Let  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R</a:t>
            </a:r>
            <a:r>
              <a:rPr lang="en-US" sz="3200" b="1" baseline="300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3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have the Euclidean inner product. For which values of k, u and v are orthogonal?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85761" y="1657350"/>
          <a:ext cx="5800727" cy="71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3" imgW="1485900" imgH="203200" progId="Equation.DSMT4">
                  <p:embed/>
                </p:oleObj>
              </mc:Choice>
              <mc:Fallback>
                <p:oleObj name="Equation" r:id="rId3" imgW="1485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1" y="1657350"/>
                        <a:ext cx="5800727" cy="715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85761" y="2990571"/>
          <a:ext cx="6253162" cy="68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5" imgW="1625600" imgH="203200" progId="Equation.DSMT4">
                  <p:embed/>
                </p:oleObj>
              </mc:Choice>
              <mc:Fallback>
                <p:oleObj name="Equation" r:id="rId5" imgW="1625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1" y="2990571"/>
                        <a:ext cx="6253162" cy="686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52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4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spc="600" dirty="0" smtClean="0">
                <a:solidFill>
                  <a:schemeClr val="bg1"/>
                </a:solidFill>
              </a:rPr>
              <a:t>ORTHOGONAL PROJECTION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165303"/>
              </p:ext>
            </p:extLst>
          </p:nvPr>
        </p:nvGraphicFramePr>
        <p:xfrm>
          <a:off x="1855787" y="2041525"/>
          <a:ext cx="7300669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3" imgW="1384200" imgH="482400" progId="Equation.DSMT4">
                  <p:embed/>
                </p:oleObj>
              </mc:Choice>
              <mc:Fallback>
                <p:oleObj name="Equation" r:id="rId3" imgW="1384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5787" y="2041525"/>
                        <a:ext cx="7300669" cy="2544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862012" y="719822"/>
            <a:ext cx="10139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orthogonal projection of v  onto the subspace W spanned by the vectors  </a:t>
            </a: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u</a:t>
            </a:r>
            <a:r>
              <a:rPr lang="en-US" sz="2400" b="1" baseline="-250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649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47674" y="1952923"/>
            <a:ext cx="11610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Let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W be the plane in 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R</a:t>
            </a:r>
            <a:r>
              <a:rPr lang="en-US" sz="3200" b="1" baseline="300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3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, with equation x-y+2z=0, and 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let v=(3,-1,2).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Find the orthogonal projection of  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v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onto W and the component of  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v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orthogonal to W</a:t>
            </a:r>
          </a:p>
        </p:txBody>
      </p:sp>
    </p:spTree>
    <p:extLst>
      <p:ext uri="{BB962C8B-B14F-4D97-AF65-F5344CB8AC3E}">
        <p14:creationId xmlns:p14="http://schemas.microsoft.com/office/powerpoint/2010/main" val="126539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499" y="405498"/>
            <a:ext cx="120015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Find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orthogonal projection 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of v 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onto the subspace W spanned by the vectors  </a:t>
            </a:r>
            <a:r>
              <a:rPr lang="en-US" sz="32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u</a:t>
            </a:r>
            <a:r>
              <a:rPr lang="en-US" sz="3200" b="1" baseline="-25000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689054"/>
              </p:ext>
            </p:extLst>
          </p:nvPr>
        </p:nvGraphicFramePr>
        <p:xfrm>
          <a:off x="938158" y="1482716"/>
          <a:ext cx="3735594" cy="684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3" imgW="1244600" imgH="228600" progId="Equation.DSMT4">
                  <p:embed/>
                </p:oleObj>
              </mc:Choice>
              <mc:Fallback>
                <p:oleObj name="Equation" r:id="rId3" imgW="1244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158" y="1482716"/>
                        <a:ext cx="3735594" cy="684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77926"/>
              </p:ext>
            </p:extLst>
          </p:nvPr>
        </p:nvGraphicFramePr>
        <p:xfrm>
          <a:off x="823858" y="2478256"/>
          <a:ext cx="747771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5" imgW="2260600" imgH="228600" progId="Equation.DSMT4">
                  <p:embed/>
                </p:oleObj>
              </mc:Choice>
              <mc:Fallback>
                <p:oleObj name="Equation" r:id="rId5" imgW="2260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858" y="2478256"/>
                        <a:ext cx="7477715" cy="757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15690"/>
              </p:ext>
            </p:extLst>
          </p:nvPr>
        </p:nvGraphicFramePr>
        <p:xfrm>
          <a:off x="823858" y="3714750"/>
          <a:ext cx="8279611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7" imgW="2324100" imgH="228600" progId="Equation.DSMT4">
                  <p:embed/>
                </p:oleObj>
              </mc:Choice>
              <mc:Fallback>
                <p:oleObj name="Equation" r:id="rId7" imgW="23241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858" y="3714750"/>
                        <a:ext cx="8279611" cy="81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710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4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b="1" spc="6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6955" y="33033"/>
            <a:ext cx="5198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spc="600" dirty="0" smtClean="0">
                <a:solidFill>
                  <a:schemeClr val="bg1"/>
                </a:solidFill>
              </a:rPr>
              <a:t>GRAM-SCHMIDT PROCESS </a:t>
            </a:r>
            <a:endParaRPr 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6" y="565268"/>
            <a:ext cx="116014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Given the basis: {v1,v2,v3}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To find the orthogonal basis {u1,u2,u3}</a:t>
            </a:r>
          </a:p>
          <a:p>
            <a:endParaRPr lang="en-US" sz="28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I: </a:t>
            </a:r>
            <a:endParaRPr lang="en-US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II: </a:t>
            </a:r>
          </a:p>
          <a:p>
            <a:endParaRPr lang="en-US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III </a:t>
            </a:r>
          </a:p>
          <a:p>
            <a:endParaRPr lang="en-US" sz="28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To </a:t>
            </a:r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find the </a:t>
            </a:r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orthonormal </a:t>
            </a:r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basis </a:t>
            </a:r>
            <a:r>
              <a:rPr lang="en-US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{q1,q2,q3</a:t>
            </a:r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</a:rPr>
              <a:t>}</a:t>
            </a:r>
          </a:p>
          <a:p>
            <a:endParaRPr lang="en-US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89781"/>
              </p:ext>
            </p:extLst>
          </p:nvPr>
        </p:nvGraphicFramePr>
        <p:xfrm>
          <a:off x="1728480" y="2668126"/>
          <a:ext cx="2665720" cy="942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3" imgW="1257120" imgH="444240" progId="Equation.DSMT4">
                  <p:embed/>
                </p:oleObj>
              </mc:Choice>
              <mc:Fallback>
                <p:oleObj name="Equation" r:id="rId3" imgW="1257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8480" y="2668126"/>
                        <a:ext cx="2665720" cy="94242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250686"/>
              </p:ext>
            </p:extLst>
          </p:nvPr>
        </p:nvGraphicFramePr>
        <p:xfrm>
          <a:off x="1728480" y="1819270"/>
          <a:ext cx="1067594" cy="60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5" imgW="406080" imgH="228600" progId="Equation.DSMT4">
                  <p:embed/>
                </p:oleObj>
              </mc:Choice>
              <mc:Fallback>
                <p:oleObj name="Equation" r:id="rId5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8480" y="1819270"/>
                        <a:ext cx="1067594" cy="600522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26885"/>
              </p:ext>
            </p:extLst>
          </p:nvPr>
        </p:nvGraphicFramePr>
        <p:xfrm>
          <a:off x="1838503" y="4007935"/>
          <a:ext cx="4377684" cy="93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7" imgW="2082600" imgH="444240" progId="Equation.DSMT4">
                  <p:embed/>
                </p:oleObj>
              </mc:Choice>
              <mc:Fallback>
                <p:oleObj name="Equation" r:id="rId7" imgW="2082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8503" y="4007935"/>
                        <a:ext cx="4377684" cy="935268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463450"/>
              </p:ext>
            </p:extLst>
          </p:nvPr>
        </p:nvGraphicFramePr>
        <p:xfrm>
          <a:off x="2500313" y="5821363"/>
          <a:ext cx="44719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9" imgW="1981080" imgH="431640" progId="Equation.DSMT4">
                  <p:embed/>
                </p:oleObj>
              </mc:Choice>
              <mc:Fallback>
                <p:oleObj name="Equation" r:id="rId9" imgW="1981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0313" y="5821363"/>
                        <a:ext cx="4471987" cy="9747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11" imgW="914400" imgH="198720" progId="Equation.DSMT4">
                  <p:embed/>
                </p:oleObj>
              </mc:Choice>
              <mc:Fallback>
                <p:oleObj name="Equation" r:id="rId11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72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49" y="1262747"/>
            <a:ext cx="11339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Let   R</a:t>
            </a:r>
            <a:r>
              <a:rPr lang="en-US" sz="2400" b="1" baseline="3000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3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have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the Euclidean inner product. Use Gram Schmidt process to transform 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{u</a:t>
            </a:r>
            <a:r>
              <a:rPr lang="en-US" sz="2400" b="1" baseline="-2500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,u</a:t>
            </a:r>
            <a:r>
              <a:rPr lang="en-US" sz="2400" b="1" baseline="-2500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,u</a:t>
            </a:r>
            <a:r>
              <a:rPr lang="en-US" sz="2400" b="1" baseline="-2500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}  </a:t>
            </a:r>
            <a:r>
              <a:rPr lang="en-US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into an orthonormal basis.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125" y="2900733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{(1,1,1), (1,0,-1), (2,1,-1</a:t>
            </a:r>
            <a:r>
              <a:rPr lang="en-IN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{(0,1,0),(-7,4,2), (-3,0,-1)}</a:t>
            </a:r>
            <a:endParaRPr lang="en-US" sz="24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5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95262" y="379412"/>
            <a:ext cx="11891963" cy="2808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Ex:</a:t>
            </a:r>
          </a:p>
          <a:p>
            <a:pPr marL="1143000" lvl="1" indent="-457200">
              <a:buFont typeface="Wingdings" pitchFamily="2" charset="2"/>
              <a:buAutoNum type="alphaLcParenBoth"/>
            </a:pP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In </a:t>
            </a:r>
            <a:r>
              <a:rPr lang="en-US" altLang="zh-TW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R</a:t>
            </a:r>
            <a:r>
              <a:rPr lang="en-US" altLang="zh-TW" b="1" baseline="400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5</a:t>
            </a: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, the length of                                                          is given by</a:t>
            </a:r>
          </a:p>
          <a:p>
            <a:pPr lvl="1" indent="0">
              <a:buNone/>
            </a:pPr>
            <a:endParaRPr lang="en-US" altLang="zh-TW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lvl="1" indent="0">
              <a:buNone/>
            </a:pPr>
            <a:endParaRPr lang="en-US" altLang="zh-TW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lvl="1" indent="0">
              <a:buNone/>
            </a:pPr>
            <a:r>
              <a:rPr lang="en-US" altLang="zh-TW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</a:p>
          <a:p>
            <a:pPr lvl="1" indent="0">
              <a:buFont typeface="Wingdings" pitchFamily="2" charset="2"/>
              <a:buNone/>
            </a:pPr>
            <a:endParaRPr lang="en-US" altLang="zh-TW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lvl="1" indent="0">
              <a:buFont typeface="Wingdings" pitchFamily="2" charset="2"/>
              <a:buNone/>
            </a:pPr>
            <a:endParaRPr lang="en-US" altLang="zh-TW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lvl="1" indent="0"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(b) In </a:t>
            </a:r>
            <a:r>
              <a:rPr lang="en-US" altLang="zh-TW" b="1" i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R</a:t>
            </a:r>
            <a:r>
              <a:rPr lang="en-US" altLang="zh-TW" b="1" baseline="4000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3</a:t>
            </a:r>
            <a:r>
              <a:rPr lang="en-US" altLang="zh-TW" b="1" baseline="3000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, </a:t>
            </a:r>
            <a:r>
              <a:rPr lang="en-US" altLang="zh-TW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the length of                                                 is given by </a:t>
            </a:r>
            <a:endParaRPr lang="en-US" altLang="zh-TW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94403"/>
              </p:ext>
            </p:extLst>
          </p:nvPr>
        </p:nvGraphicFramePr>
        <p:xfrm>
          <a:off x="4541180" y="794542"/>
          <a:ext cx="3200126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1257300" imgH="190500" progId="Equation.3">
                  <p:embed/>
                </p:oleObj>
              </mc:Choice>
              <mc:Fallback>
                <p:oleObj name="Equation" r:id="rId3" imgW="12573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180" y="794542"/>
                        <a:ext cx="3200126" cy="420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377222"/>
              </p:ext>
            </p:extLst>
          </p:nvPr>
        </p:nvGraphicFramePr>
        <p:xfrm>
          <a:off x="1691480" y="1422001"/>
          <a:ext cx="7079113" cy="61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r:id="rId5" imgW="2679700" imgH="266700" progId="Equation.3">
                  <p:embed/>
                </p:oleObj>
              </mc:Choice>
              <mc:Fallback>
                <p:oleObj r:id="rId5" imgW="26797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480" y="1422001"/>
                        <a:ext cx="7079113" cy="6107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03103"/>
              </p:ext>
            </p:extLst>
          </p:nvPr>
        </p:nvGraphicFramePr>
        <p:xfrm>
          <a:off x="1476374" y="4010021"/>
          <a:ext cx="667884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7" imgW="2895480" imgH="533160" progId="Equation.3">
                  <p:embed/>
                </p:oleObj>
              </mc:Choice>
              <mc:Fallback>
                <p:oleObj name="Equation" r:id="rId7" imgW="2895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4" y="4010021"/>
                        <a:ext cx="6678843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07964"/>
              </p:ext>
            </p:extLst>
          </p:nvPr>
        </p:nvGraphicFramePr>
        <p:xfrm>
          <a:off x="4176712" y="3086497"/>
          <a:ext cx="3197095" cy="61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9" imgW="1143000" imgH="253800" progId="Equation.3">
                  <p:embed/>
                </p:oleObj>
              </mc:Choice>
              <mc:Fallback>
                <p:oleObj name="Equation" r:id="rId9" imgW="1143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2" y="3086497"/>
                        <a:ext cx="3197095" cy="6159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1089647" y="5259388"/>
            <a:ext cx="706557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r>
              <a:rPr lang="en-US" altLang="zh-TW" sz="24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(If the length of v is 1, then v is a unit vector)</a:t>
            </a:r>
          </a:p>
        </p:txBody>
      </p:sp>
    </p:spTree>
    <p:extLst>
      <p:ext uri="{BB962C8B-B14F-4D97-AF65-F5344CB8AC3E}">
        <p14:creationId xmlns:p14="http://schemas.microsoft.com/office/powerpoint/2010/main" val="81586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4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spc="600" dirty="0" smtClean="0">
                <a:solidFill>
                  <a:schemeClr val="bg1"/>
                </a:solidFill>
              </a:rPr>
              <a:t>QR Decomposition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24" y="671691"/>
            <a:ext cx="113966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C00000"/>
                </a:solidFill>
                <a:latin typeface="Book Antiqua" panose="02040602050305030304" pitchFamily="18" charset="0"/>
              </a:rPr>
              <a:t>QR decomposition is the matrix version of the Gram-Schmidt </a:t>
            </a:r>
            <a:r>
              <a:rPr lang="en-US" sz="2200" b="1" dirty="0" err="1">
                <a:solidFill>
                  <a:srgbClr val="C00000"/>
                </a:solidFill>
                <a:latin typeface="Book Antiqua" panose="02040602050305030304" pitchFamily="18" charset="0"/>
              </a:rPr>
              <a:t>orthonormalization</a:t>
            </a:r>
            <a:r>
              <a:rPr lang="en-US" sz="2200" b="1" dirty="0">
                <a:solidFill>
                  <a:srgbClr val="C00000"/>
                </a:solidFill>
                <a:latin typeface="Book Antiqua" panose="02040602050305030304" pitchFamily="18" charset="0"/>
              </a:rPr>
              <a:t> process</a:t>
            </a:r>
            <a:r>
              <a:rPr lang="en-US" sz="2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Book Antiqua" panose="02040602050305030304" pitchFamily="18" charset="0"/>
              </a:rPr>
              <a:t>QR decomposition is widely used in many fields as data processing, image processing, communication systems, multiple input multiple output (MIMO), radar systems, linear algebra and so on. ... </a:t>
            </a:r>
            <a:endParaRPr lang="en-US" sz="22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A=QR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2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Q</a:t>
            </a:r>
            <a:r>
              <a:rPr lang="en-US" sz="2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=[q1,q2,q3</a:t>
            </a:r>
            <a:r>
              <a:rPr lang="en-US" sz="2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]</a:t>
            </a: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R=Q</a:t>
            </a:r>
            <a:r>
              <a:rPr lang="en-US" sz="2200" b="1" baseline="3000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</a:t>
            </a:r>
            <a:r>
              <a:rPr lang="en-US" sz="2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.A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1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where </a:t>
            </a:r>
            <a:r>
              <a:rPr lang="en-US" sz="2200" b="1" dirty="0">
                <a:solidFill>
                  <a:srgbClr val="C00000"/>
                </a:solidFill>
                <a:latin typeface="Book Antiqua" panose="02040602050305030304" pitchFamily="18" charset="0"/>
              </a:rPr>
              <a:t>Q is an orthogonal matrix and R is an upper triangular matrix. So-called QR-decompositions are useful for solving linear systems, eigenvalue problems and least squares approximations.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4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b="1" spc="6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5639" y="1286946"/>
            <a:ext cx="72683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Find QR decomposition of the matrix,</a:t>
            </a: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67375"/>
              </p:ext>
            </p:extLst>
          </p:nvPr>
        </p:nvGraphicFramePr>
        <p:xfrm>
          <a:off x="1100137" y="2467275"/>
          <a:ext cx="2044300" cy="153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3" imgW="952087" imgH="710891" progId="Equation.DSMT4">
                  <p:embed/>
                </p:oleObj>
              </mc:Choice>
              <mc:Fallback>
                <p:oleObj name="Equation" r:id="rId3" imgW="952087" imgH="7108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7" y="2467275"/>
                        <a:ext cx="2044300" cy="1533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097629"/>
              </p:ext>
            </p:extLst>
          </p:nvPr>
        </p:nvGraphicFramePr>
        <p:xfrm>
          <a:off x="4300537" y="2443162"/>
          <a:ext cx="1557338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5" imgW="710891" imgH="710891" progId="Equation.DSMT4">
                  <p:embed/>
                </p:oleObj>
              </mc:Choice>
              <mc:Fallback>
                <p:oleObj name="Equation" r:id="rId5" imgW="710891" imgH="7108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7" y="2443162"/>
                        <a:ext cx="1557338" cy="1557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467502"/>
              </p:ext>
            </p:extLst>
          </p:nvPr>
        </p:nvGraphicFramePr>
        <p:xfrm>
          <a:off x="6929434" y="2493164"/>
          <a:ext cx="1385888" cy="1684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7" imgW="749300" imgH="914400" progId="Equation.DSMT4">
                  <p:embed/>
                </p:oleObj>
              </mc:Choice>
              <mc:Fallback>
                <p:oleObj name="Equation" r:id="rId7" imgW="7493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4" y="2493164"/>
                        <a:ext cx="1385888" cy="1684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4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>
          <a:xfrm>
            <a:off x="0" y="536576"/>
            <a:ext cx="12192000" cy="76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A standard unit vector</a:t>
            </a:r>
            <a:r>
              <a:rPr lang="en-US" altLang="zh-TW" sz="3200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zh-TW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in</a:t>
            </a:r>
            <a:r>
              <a:rPr lang="en-US" altLang="zh-TW" sz="3200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zh-TW" sz="3200" b="1" i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R</a:t>
            </a:r>
            <a:r>
              <a:rPr lang="en-US" altLang="zh-TW" sz="3200" b="1" i="1" baseline="50000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n</a:t>
            </a:r>
            <a:r>
              <a:rPr lang="en-US" altLang="zh-TW" sz="32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: only one component of the vector is 1 and the others are 0 (thus the length of this vector must be 1)</a:t>
            </a:r>
            <a:endParaRPr lang="en-US" altLang="zh-TW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28162"/>
              </p:ext>
            </p:extLst>
          </p:nvPr>
        </p:nvGraphicFramePr>
        <p:xfrm>
          <a:off x="977850" y="3497263"/>
          <a:ext cx="7194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3593880" imgH="253800" progId="Equation.DSMT4">
                  <p:embed/>
                </p:oleObj>
              </mc:Choice>
              <mc:Fallback>
                <p:oleObj name="Equation" r:id="rId3" imgW="3593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850" y="3497263"/>
                        <a:ext cx="7194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40"/>
          <p:cNvGraphicFramePr>
            <a:graphicFrameLocks noChangeAspect="1"/>
          </p:cNvGraphicFramePr>
          <p:nvPr/>
        </p:nvGraphicFramePr>
        <p:xfrm>
          <a:off x="971550" y="2239963"/>
          <a:ext cx="3311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1650960" imgH="253800" progId="Equation.DSMT4">
                  <p:embed/>
                </p:oleObj>
              </mc:Choice>
              <mc:Fallback>
                <p:oleObj name="Equation" r:id="rId5" imgW="1650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39963"/>
                        <a:ext cx="3311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41"/>
          <p:cNvGraphicFramePr>
            <a:graphicFrameLocks noChangeAspect="1"/>
          </p:cNvGraphicFramePr>
          <p:nvPr/>
        </p:nvGraphicFramePr>
        <p:xfrm>
          <a:off x="989013" y="2852738"/>
          <a:ext cx="5167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7" imgW="2577960" imgH="253800" progId="Equation.DSMT4">
                  <p:embed/>
                </p:oleObj>
              </mc:Choice>
              <mc:Fallback>
                <p:oleObj name="Equation" r:id="rId7" imgW="2577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852738"/>
                        <a:ext cx="51673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5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445294" y="806601"/>
            <a:ext cx="11906250" cy="190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342900"/>
            <a:r>
              <a:rPr lang="en-US" altLang="zh-TW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The dot product of                                         and </a:t>
            </a:r>
          </a:p>
          <a:p>
            <a:pPr lvl="1" indent="0">
              <a:buFont typeface="Wingdings" pitchFamily="2" charset="2"/>
              <a:buNone/>
            </a:pPr>
            <a:r>
              <a:rPr lang="en-US" altLang="zh-TW" sz="2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returns a scalar quantity</a:t>
            </a:r>
            <a:endParaRPr lang="en-US" altLang="zh-TW" sz="2800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74638" y="3440277"/>
            <a:ext cx="10712450" cy="2528888"/>
            <a:chOff x="249" y="2256"/>
            <a:chExt cx="4992" cy="1593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249" y="2256"/>
              <a:ext cx="499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96850" indent="-196850">
                <a:spcBef>
                  <a:spcPct val="20000"/>
                </a:spcBef>
                <a:buClr>
                  <a:schemeClr val="tx1"/>
                </a:buClr>
                <a:buSzPct val="40000"/>
                <a:buFont typeface="Wingdings" pitchFamily="2" charset="2"/>
                <a:buChar char="n"/>
              </a:pPr>
              <a:r>
                <a:rPr lang="en-US" altLang="zh-TW" sz="2800" b="1" dirty="0" smtClean="0">
                  <a:solidFill>
                    <a:srgbClr val="002060"/>
                  </a:solidFill>
                  <a:latin typeface="Book Antiqua" panose="02040602050305030304" pitchFamily="18" charset="0"/>
                </a:rPr>
                <a:t>Ex: </a:t>
              </a:r>
              <a:r>
                <a:rPr lang="en-US" altLang="zh-TW" sz="2800" b="1" dirty="0">
                  <a:solidFill>
                    <a:srgbClr val="002060"/>
                  </a:solidFill>
                  <a:latin typeface="Book Antiqua" panose="02040602050305030304" pitchFamily="18" charset="0"/>
                  <a:ea typeface="標楷體" pitchFamily="65" charset="-120"/>
                </a:rPr>
                <a:t>Finding the dot product of two vectors</a:t>
              </a:r>
            </a:p>
            <a:p>
              <a:pPr marL="571500" lvl="1" algn="just">
                <a:lnSpc>
                  <a:spcPct val="13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</a:pPr>
              <a:r>
                <a:rPr lang="en-US" altLang="zh-TW" sz="2800" b="1" dirty="0">
                  <a:solidFill>
                    <a:srgbClr val="002060"/>
                  </a:solidFill>
                  <a:latin typeface="Book Antiqua" panose="02040602050305030304" pitchFamily="18" charset="0"/>
                </a:rPr>
                <a:t>The dot product of </a:t>
              </a:r>
              <a:r>
                <a:rPr lang="en-US" altLang="zh-TW" sz="2800" b="1" dirty="0" smtClean="0">
                  <a:solidFill>
                    <a:srgbClr val="002060"/>
                  </a:solidFill>
                  <a:latin typeface="Book Antiqua" panose="02040602050305030304" pitchFamily="18" charset="0"/>
                </a:rPr>
                <a:t>u = (</a:t>
              </a:r>
              <a:r>
                <a:rPr lang="en-US" altLang="zh-TW" sz="2800" b="1" dirty="0">
                  <a:solidFill>
                    <a:srgbClr val="002060"/>
                  </a:solidFill>
                  <a:latin typeface="Book Antiqua" panose="02040602050305030304" pitchFamily="18" charset="0"/>
                </a:rPr>
                <a:t>1, 2, 0, –3) and </a:t>
              </a:r>
              <a:r>
                <a:rPr lang="en-US" altLang="zh-TW" sz="2800" b="1" dirty="0" smtClean="0">
                  <a:solidFill>
                    <a:srgbClr val="002060"/>
                  </a:solidFill>
                  <a:latin typeface="Book Antiqua" panose="02040602050305030304" pitchFamily="18" charset="0"/>
                </a:rPr>
                <a:t>v = (</a:t>
              </a:r>
              <a:r>
                <a:rPr lang="en-US" altLang="zh-TW" sz="2800" b="1" dirty="0">
                  <a:solidFill>
                    <a:srgbClr val="002060"/>
                  </a:solidFill>
                  <a:latin typeface="Book Antiqua" panose="02040602050305030304" pitchFamily="18" charset="0"/>
                </a:rPr>
                <a:t>3, –2, 4, 2) is</a:t>
              </a:r>
            </a:p>
          </p:txBody>
        </p:sp>
        <p:graphicFrame>
          <p:nvGraphicFramePr>
            <p:cNvPr id="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946287"/>
                </p:ext>
              </p:extLst>
            </p:nvPr>
          </p:nvGraphicFramePr>
          <p:xfrm>
            <a:off x="1125" y="3584"/>
            <a:ext cx="356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r:id="rId3" imgW="2565400" imgH="190500" progId="Equation.3">
                    <p:embed/>
                  </p:oleObj>
                </mc:Choice>
                <mc:Fallback>
                  <p:oleObj r:id="rId3" imgW="25654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3584"/>
                          <a:ext cx="3564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1992"/>
              </p:ext>
            </p:extLst>
          </p:nvPr>
        </p:nvGraphicFramePr>
        <p:xfrm>
          <a:off x="2216150" y="2166938"/>
          <a:ext cx="65833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166938"/>
                        <a:ext cx="6583363" cy="825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653459"/>
              </p:ext>
            </p:extLst>
          </p:nvPr>
        </p:nvGraphicFramePr>
        <p:xfrm>
          <a:off x="3948113" y="783104"/>
          <a:ext cx="2590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r:id="rId7" imgW="1155700" imgH="203200" progId="Equation.3">
                  <p:embed/>
                </p:oleObj>
              </mc:Choice>
              <mc:Fallback>
                <p:oleObj r:id="rId7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783104"/>
                        <a:ext cx="25908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642179"/>
              </p:ext>
            </p:extLst>
          </p:nvPr>
        </p:nvGraphicFramePr>
        <p:xfrm>
          <a:off x="8362950" y="780396"/>
          <a:ext cx="26241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9" imgW="1180800" imgH="228600" progId="Equation.3">
                  <p:embed/>
                </p:oleObj>
              </mc:Choice>
              <mc:Fallback>
                <p:oleObj name="Equation" r:id="rId9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0" y="780396"/>
                        <a:ext cx="262413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-18486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spc="600" dirty="0">
                <a:solidFill>
                  <a:schemeClr val="bg1"/>
                </a:solidFill>
                <a:latin typeface="Book Antiqua" panose="02040602050305030304" pitchFamily="18" charset="0"/>
              </a:rPr>
              <a:t>Dot product in </a:t>
            </a:r>
            <a:r>
              <a:rPr lang="en-US" altLang="zh-TW" sz="3600" b="1" spc="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Rn</a:t>
            </a:r>
            <a:endParaRPr lang="en-US" sz="3600" b="1" spc="6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0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21920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Distance between two vectors</a:t>
            </a:r>
            <a:endParaRPr lang="en-US" sz="3200" b="1" spc="6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849846"/>
              </p:ext>
            </p:extLst>
          </p:nvPr>
        </p:nvGraphicFramePr>
        <p:xfrm>
          <a:off x="3529013" y="1403351"/>
          <a:ext cx="411480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1015920" imgH="203040" progId="Equation.DSMT4">
                  <p:embed/>
                </p:oleObj>
              </mc:Choice>
              <mc:Fallback>
                <p:oleObj name="Equation" r:id="rId3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9013" y="1403351"/>
                        <a:ext cx="4114800" cy="82296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519" y="2781312"/>
            <a:ext cx="121920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Angle between two vectors</a:t>
            </a:r>
            <a:endParaRPr lang="en-US" sz="3200" b="1" spc="6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139896"/>
              </p:ext>
            </p:extLst>
          </p:nvPr>
        </p:nvGraphicFramePr>
        <p:xfrm>
          <a:off x="3722211" y="3921088"/>
          <a:ext cx="3921602" cy="145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1130040" imgH="419040" progId="Equation.DSMT4">
                  <p:embed/>
                </p:oleObj>
              </mc:Choice>
              <mc:Fallback>
                <p:oleObj name="Equation" r:id="rId5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2211" y="3921088"/>
                        <a:ext cx="3921602" cy="145407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5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219200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ORTHOGONALITY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838200"/>
            <a:ext cx="10839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 sz="32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Orthogonal </a:t>
            </a:r>
            <a:r>
              <a:rPr lang="en-US" altLang="zh-TW" sz="3200" b="1" dirty="0" smtClean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vectors</a:t>
            </a:r>
            <a:r>
              <a:rPr lang="en-US" altLang="zh-TW" sz="32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:</a:t>
            </a:r>
          </a:p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Two vectors u and v in </a:t>
            </a:r>
            <a:r>
              <a:rPr lang="en-US" altLang="zh-TW" sz="32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R</a:t>
            </a:r>
            <a:r>
              <a:rPr lang="en-US" altLang="zh-TW" sz="3200" b="1" i="1" baseline="50000" dirty="0">
                <a:solidFill>
                  <a:srgbClr val="002060"/>
                </a:solidFill>
                <a:latin typeface="Book Antiqua" panose="02040602050305030304" pitchFamily="18" charset="0"/>
              </a:rPr>
              <a:t>n</a:t>
            </a:r>
            <a:r>
              <a:rPr lang="en-US" altLang="zh-TW" sz="32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are orthogonal (perpendicular) if  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/>
          </p:nvPr>
        </p:nvGraphicFramePr>
        <p:xfrm>
          <a:off x="4798066" y="3128963"/>
          <a:ext cx="188834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r:id="rId3" imgW="495085" imgH="190417" progId="Equation.3">
                  <p:embed/>
                </p:oleObj>
              </mc:Choice>
              <mc:Fallback>
                <p:oleObj r:id="rId3" imgW="495085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066" y="3128963"/>
                        <a:ext cx="1888343" cy="614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538659" y="3948113"/>
            <a:ext cx="937667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 sz="3200" b="1" dirty="0">
                <a:solidFill>
                  <a:srgbClr val="C00000"/>
                </a:solidFill>
                <a:latin typeface="Book Antiqua" panose="02040602050305030304" pitchFamily="18" charset="0"/>
                <a:ea typeface="標楷體" pitchFamily="65" charset="-120"/>
              </a:rPr>
              <a:t>Note:</a:t>
            </a:r>
          </a:p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3200" b="1" dirty="0">
                <a:solidFill>
                  <a:srgbClr val="C00000"/>
                </a:solidFill>
                <a:latin typeface="Book Antiqua" panose="02040602050305030304" pitchFamily="18" charset="0"/>
              </a:rPr>
              <a:t>The vector 0 is said to be orthogonal to every vector</a:t>
            </a:r>
          </a:p>
        </p:txBody>
      </p:sp>
    </p:spTree>
    <p:extLst>
      <p:ext uri="{BB962C8B-B14F-4D97-AF65-F5344CB8AC3E}">
        <p14:creationId xmlns:p14="http://schemas.microsoft.com/office/powerpoint/2010/main" val="381671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pc="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INNER PRODUCT SPACE</a:t>
            </a:r>
          </a:p>
        </p:txBody>
      </p:sp>
      <p:sp>
        <p:nvSpPr>
          <p:cNvPr id="5" name="Rectangle 1040"/>
          <p:cNvSpPr>
            <a:spLocks noChangeArrowheads="1"/>
          </p:cNvSpPr>
          <p:nvPr/>
        </p:nvSpPr>
        <p:spPr bwMode="auto">
          <a:xfrm>
            <a:off x="-104775" y="3072607"/>
            <a:ext cx="792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24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        (1)</a:t>
            </a:r>
          </a:p>
          <a:p>
            <a:pPr marL="196850" indent="-1968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24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        (2)</a:t>
            </a:r>
          </a:p>
          <a:p>
            <a:pPr marL="196850" indent="-1968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24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        (3)</a:t>
            </a:r>
          </a:p>
          <a:p>
            <a:pPr marL="196850" indent="-1968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24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        (4)          </a:t>
            </a:r>
            <a:endParaRPr lang="en-US" altLang="zh-TW" sz="2400" b="1" dirty="0" smtClean="0">
              <a:solidFill>
                <a:srgbClr val="002060"/>
              </a:solidFill>
              <a:latin typeface="Book Antiqua" panose="02040602050305030304" pitchFamily="18" charset="0"/>
              <a:ea typeface="標楷體" pitchFamily="65" charset="-120"/>
            </a:endParaRPr>
          </a:p>
          <a:p>
            <a:pPr marL="196850" indent="-1968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24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</a:t>
            </a:r>
            <a:r>
              <a:rPr lang="en-US" altLang="zh-TW" sz="2400" b="1" dirty="0" smtClean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       (5)</a:t>
            </a:r>
          </a:p>
        </p:txBody>
      </p:sp>
      <p:graphicFrame>
        <p:nvGraphicFramePr>
          <p:cNvPr id="6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24542"/>
              </p:ext>
            </p:extLst>
          </p:nvPr>
        </p:nvGraphicFramePr>
        <p:xfrm>
          <a:off x="1201092" y="3153197"/>
          <a:ext cx="21621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Equation" r:id="rId3" imgW="965200" imgH="203200" progId="Equation.DSMT4">
                  <p:embed/>
                </p:oleObj>
              </mc:Choice>
              <mc:Fallback>
                <p:oleObj name="Equation" r:id="rId3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092" y="3153197"/>
                        <a:ext cx="216217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08858"/>
              </p:ext>
            </p:extLst>
          </p:nvPr>
        </p:nvGraphicFramePr>
        <p:xfrm>
          <a:off x="1165498" y="3651404"/>
          <a:ext cx="39449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r:id="rId5" imgW="1777229" imgH="203112" progId="Equation.3">
                  <p:embed/>
                </p:oleObj>
              </mc:Choice>
              <mc:Fallback>
                <p:oleObj r:id="rId5" imgW="17772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498" y="3651404"/>
                        <a:ext cx="394493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71221"/>
              </p:ext>
            </p:extLst>
          </p:nvPr>
        </p:nvGraphicFramePr>
        <p:xfrm>
          <a:off x="1266825" y="4122097"/>
          <a:ext cx="2590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r:id="rId7" imgW="1155700" imgH="203200" progId="Equation.3">
                  <p:embed/>
                </p:oleObj>
              </mc:Choice>
              <mc:Fallback>
                <p:oleObj r:id="rId7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122097"/>
                        <a:ext cx="25908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74678"/>
              </p:ext>
            </p:extLst>
          </p:nvPr>
        </p:nvGraphicFramePr>
        <p:xfrm>
          <a:off x="1201092" y="4631330"/>
          <a:ext cx="14112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r:id="rId9" imgW="634725" imgH="203112" progId="Equation.3">
                  <p:embed/>
                </p:oleObj>
              </mc:Choice>
              <mc:Fallback>
                <p:oleObj r:id="rId9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092" y="4631330"/>
                        <a:ext cx="141128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25680"/>
              </p:ext>
            </p:extLst>
          </p:nvPr>
        </p:nvGraphicFramePr>
        <p:xfrm>
          <a:off x="1186009" y="5060258"/>
          <a:ext cx="14112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r:id="rId11" imgW="634725" imgH="203112" progId="Equation.3">
                  <p:embed/>
                </p:oleObj>
              </mc:Choice>
              <mc:Fallback>
                <p:oleObj r:id="rId11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009" y="5060258"/>
                        <a:ext cx="14112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91827"/>
              </p:ext>
            </p:extLst>
          </p:nvPr>
        </p:nvGraphicFramePr>
        <p:xfrm>
          <a:off x="4879180" y="5021618"/>
          <a:ext cx="7953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Equation" r:id="rId13" imgW="355320" imgH="177480" progId="Equation.DSMT4">
                  <p:embed/>
                </p:oleObj>
              </mc:Choice>
              <mc:Fallback>
                <p:oleObj name="Equation" r:id="rId13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180" y="5021618"/>
                        <a:ext cx="795338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914087"/>
              </p:ext>
            </p:extLst>
          </p:nvPr>
        </p:nvGraphicFramePr>
        <p:xfrm>
          <a:off x="4286250" y="58070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Equation" r:id="rId15" imgW="114120" imgH="215640" progId="Equation.3">
                  <p:embed/>
                </p:oleObj>
              </mc:Choice>
              <mc:Fallback>
                <p:oleObj name="Equation" r:id="rId1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8070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48"/>
          <p:cNvSpPr txBox="1">
            <a:spLocks noChangeArrowheads="1"/>
          </p:cNvSpPr>
          <p:nvPr/>
        </p:nvSpPr>
        <p:spPr>
          <a:xfrm>
            <a:off x="0" y="736228"/>
            <a:ext cx="11349037" cy="2519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Inner product: represented by angle brackets</a:t>
            </a:r>
          </a:p>
          <a:p>
            <a:pPr lvl="1" indent="0" algn="just">
              <a:buFont typeface="Wingdings" pitchFamily="2" charset="2"/>
              <a:buNone/>
            </a:pPr>
            <a:endParaRPr lang="en-US" altLang="zh-TW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lvl="1" indent="0" algn="just"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Let u, v, and w be vectors in a vector space </a:t>
            </a:r>
            <a:r>
              <a:rPr lang="en-US" altLang="zh-TW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V</a:t>
            </a: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, and let </a:t>
            </a:r>
            <a:r>
              <a:rPr lang="en-US" altLang="zh-TW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c</a:t>
            </a: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be any scalar. An inner product on </a:t>
            </a:r>
            <a:r>
              <a:rPr lang="en-US" altLang="zh-TW" b="1" i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V</a:t>
            </a: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is a function that associates a real number  with each pair of vectors u and v and satisfies the following axioms</a:t>
            </a:r>
            <a:endParaRPr lang="en-US" altLang="zh-TW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文字方塊 11"/>
          <p:cNvSpPr txBox="1">
            <a:spLocks noChangeArrowheads="1"/>
          </p:cNvSpPr>
          <p:nvPr/>
        </p:nvSpPr>
        <p:spPr bwMode="auto">
          <a:xfrm>
            <a:off x="3417093" y="3132054"/>
            <a:ext cx="7784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002060"/>
                </a:solidFill>
                <a:latin typeface="Book Antiqua" panose="02040602050305030304" pitchFamily="18" charset="0"/>
              </a:rPr>
              <a:t>(commutative </a:t>
            </a: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property)</a:t>
            </a:r>
            <a:endParaRPr lang="zh-TW" altLang="en-US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5" name="文字方塊 12"/>
          <p:cNvSpPr txBox="1">
            <a:spLocks noChangeArrowheads="1"/>
          </p:cNvSpPr>
          <p:nvPr/>
        </p:nvSpPr>
        <p:spPr bwMode="auto">
          <a:xfrm>
            <a:off x="5208860" y="3661583"/>
            <a:ext cx="68783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002060"/>
                </a:solidFill>
                <a:latin typeface="Book Antiqua" panose="02040602050305030304" pitchFamily="18" charset="0"/>
              </a:rPr>
              <a:t>(distributive </a:t>
            </a: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property)</a:t>
            </a:r>
            <a:endParaRPr lang="zh-TW" altLang="en-US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文字方塊 13"/>
          <p:cNvSpPr txBox="1">
            <a:spLocks noChangeArrowheads="1"/>
          </p:cNvSpPr>
          <p:nvPr/>
        </p:nvSpPr>
        <p:spPr bwMode="auto">
          <a:xfrm>
            <a:off x="3861729" y="4125628"/>
            <a:ext cx="7954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002060"/>
                </a:solidFill>
                <a:latin typeface="Book Antiqua" panose="02040602050305030304" pitchFamily="18" charset="0"/>
              </a:rPr>
              <a:t>(associative </a:t>
            </a: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property of </a:t>
            </a:r>
            <a:r>
              <a:rPr lang="en-US" altLang="zh-TW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scalar </a:t>
            </a: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multiplication)</a:t>
            </a:r>
            <a:endParaRPr lang="zh-TW" altLang="en-US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038710"/>
              </p:ext>
            </p:extLst>
          </p:nvPr>
        </p:nvGraphicFramePr>
        <p:xfrm>
          <a:off x="6737350" y="807356"/>
          <a:ext cx="1082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Equation" r:id="rId17" imgW="482400" imgH="203040" progId="Equation.DSMT4">
                  <p:embed/>
                </p:oleObj>
              </mc:Choice>
              <mc:Fallback>
                <p:oleObj name="Equation" r:id="rId17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807356"/>
                        <a:ext cx="108267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2886044" y="5016183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if and only if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75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72500" y="6500813"/>
            <a:ext cx="571500" cy="357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b="1" smtClean="0">
                <a:solidFill>
                  <a:srgbClr val="002060"/>
                </a:solidFill>
                <a:latin typeface="Book Antiqua" panose="02040602050305030304" pitchFamily="18" charset="0"/>
              </a:rPr>
              <a:t>5.</a:t>
            </a:r>
            <a:fld id="{086C5297-5617-4BC9-9F1C-5EE042D45F5E}" type="slidenum">
              <a:rPr kumimoji="0" lang="en-US" altLang="zh-TW" b="1" smtClean="0">
                <a:solidFill>
                  <a:srgbClr val="002060"/>
                </a:solidFill>
                <a:latin typeface="Book Antiqua" panose="02040602050305030304" pitchFamily="18" charset="0"/>
              </a:rPr>
              <a:pPr eaLnBrk="1" hangingPunct="1"/>
              <a:t>8</a:t>
            </a:fld>
            <a:endParaRPr kumimoji="0" lang="en-US" altLang="zh-TW" b="1" smtClean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ectangle 14"/>
          <p:cNvSpPr txBox="1">
            <a:spLocks noChangeArrowheads="1"/>
          </p:cNvSpPr>
          <p:nvPr/>
        </p:nvSpPr>
        <p:spPr>
          <a:xfrm>
            <a:off x="258043" y="485654"/>
            <a:ext cx="7924800" cy="53340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Note:</a:t>
            </a:r>
            <a:endParaRPr lang="en-US" altLang="zh-TW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784908"/>
              </p:ext>
            </p:extLst>
          </p:nvPr>
        </p:nvGraphicFramePr>
        <p:xfrm>
          <a:off x="2332906" y="855894"/>
          <a:ext cx="71516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3" imgW="3466800" imgH="457200" progId="Equation.DSMT4">
                  <p:embed/>
                </p:oleObj>
              </mc:Choice>
              <mc:Fallback>
                <p:oleObj name="Equation" r:id="rId3" imgW="3466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906" y="855894"/>
                        <a:ext cx="7151688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500" y="2083231"/>
            <a:ext cx="11620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 sz="24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Note:</a:t>
            </a:r>
          </a:p>
          <a:p>
            <a:pPr marL="571500" lvl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24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A vector space </a:t>
            </a:r>
            <a:r>
              <a:rPr lang="en-US" altLang="zh-TW" sz="2400" b="1" i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V </a:t>
            </a:r>
            <a:r>
              <a:rPr lang="en-US" altLang="zh-TW" sz="2400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with an inner product is called an inner product space 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90500" y="3905493"/>
            <a:ext cx="441007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           Vector space:</a:t>
            </a:r>
          </a:p>
          <a:p>
            <a:pPr eaLnBrk="1" hangingPunct="1">
              <a:spcBef>
                <a:spcPct val="50000"/>
              </a:spcBef>
            </a:pPr>
            <a:endParaRPr lang="en-US" altLang="zh-TW" b="1" dirty="0" smtClean="0">
              <a:solidFill>
                <a:srgbClr val="002060"/>
              </a:solidFill>
              <a:latin typeface="Book Antiqua" panose="02040602050305030304" pitchFamily="18" charset="0"/>
              <a:ea typeface="標楷體" pitchFamily="65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b="1" dirty="0" smtClean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Inner </a:t>
            </a:r>
            <a:r>
              <a:rPr lang="en-US" altLang="zh-TW" b="1" dirty="0">
                <a:solidFill>
                  <a:srgbClr val="002060"/>
                </a:solidFill>
                <a:latin typeface="Book Antiqua" panose="02040602050305030304" pitchFamily="18" charset="0"/>
                <a:ea typeface="標楷體" pitchFamily="65" charset="-120"/>
              </a:rPr>
              <a:t>product space:</a:t>
            </a:r>
          </a:p>
        </p:txBody>
      </p:sp>
      <p:graphicFrame>
        <p:nvGraphicFramePr>
          <p:cNvPr id="7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877457"/>
              </p:ext>
            </p:extLst>
          </p:nvPr>
        </p:nvGraphicFramePr>
        <p:xfrm>
          <a:off x="3566393" y="4018250"/>
          <a:ext cx="13081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393" y="4018250"/>
                        <a:ext cx="13081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94610"/>
              </p:ext>
            </p:extLst>
          </p:nvPr>
        </p:nvGraphicFramePr>
        <p:xfrm>
          <a:off x="3754438" y="4993854"/>
          <a:ext cx="24193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7" imgW="1079280" imgH="203040" progId="Equation.DSMT4">
                  <p:embed/>
                </p:oleObj>
              </mc:Choice>
              <mc:Fallback>
                <p:oleObj name="Equation" r:id="rId7" imgW="1079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4993854"/>
                        <a:ext cx="241935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33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85738" y="224135"/>
            <a:ext cx="101107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Let   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be the Euclidean inner product on </a:t>
            </a:r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R</a:t>
            </a:r>
            <a:r>
              <a:rPr lang="en-US" sz="2400" b="1" baseline="30000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2</a:t>
            </a:r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endParaRPr lang="en-US" sz="24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Let                                            and k=5.                    </a:t>
            </a:r>
          </a:p>
          <a:p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Compute 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following</a:t>
            </a:r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:</a:t>
            </a:r>
          </a:p>
          <a:p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  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00111" y="1090314"/>
          <a:ext cx="2986853" cy="29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3" imgW="1803400" imgH="203200" progId="Equation.DSMT4">
                  <p:embed/>
                </p:oleObj>
              </mc:Choice>
              <mc:Fallback>
                <p:oleObj name="Equation" r:id="rId3" imgW="1803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1" y="1090314"/>
                        <a:ext cx="2986853" cy="295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900111" y="2252067"/>
          <a:ext cx="1039046" cy="792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5" imgW="380835" imgH="253890" progId="Equation.DSMT4">
                  <p:embed/>
                </p:oleObj>
              </mc:Choice>
              <mc:Fallback>
                <p:oleObj name="Equation" r:id="rId5" imgW="38083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1" y="2252067"/>
                        <a:ext cx="1039046" cy="792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902674"/>
              </p:ext>
            </p:extLst>
          </p:nvPr>
        </p:nvGraphicFramePr>
        <p:xfrm>
          <a:off x="890995" y="3268860"/>
          <a:ext cx="1277990" cy="77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7" imgW="431613" imgH="253890" progId="Equation.DSMT4">
                  <p:embed/>
                </p:oleObj>
              </mc:Choice>
              <mc:Fallback>
                <p:oleObj name="Equation" r:id="rId7" imgW="4316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95" y="3268860"/>
                        <a:ext cx="1277990" cy="772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73243"/>
              </p:ext>
            </p:extLst>
          </p:nvPr>
        </p:nvGraphicFramePr>
        <p:xfrm>
          <a:off x="890995" y="4264816"/>
          <a:ext cx="1693113" cy="73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9" imgW="596641" imgH="253890" progId="Equation.DSMT4">
                  <p:embed/>
                </p:oleObj>
              </mc:Choice>
              <mc:Fallback>
                <p:oleObj name="Equation" r:id="rId9" imgW="59664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95" y="4264816"/>
                        <a:ext cx="1693113" cy="732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177207"/>
              </p:ext>
            </p:extLst>
          </p:nvPr>
        </p:nvGraphicFramePr>
        <p:xfrm>
          <a:off x="939030" y="5311822"/>
          <a:ext cx="600076" cy="91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1" imgW="215713" imgH="253780" progId="Equation.DSMT4">
                  <p:embed/>
                </p:oleObj>
              </mc:Choice>
              <mc:Fallback>
                <p:oleObj name="Equation" r:id="rId11" imgW="215713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030" y="5311822"/>
                        <a:ext cx="600076" cy="915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378876"/>
              </p:ext>
            </p:extLst>
          </p:nvPr>
        </p:nvGraphicFramePr>
        <p:xfrm>
          <a:off x="5307629" y="3000372"/>
          <a:ext cx="1318395" cy="79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13" imgW="482391" imgH="253890" progId="Equation.DSMT4">
                  <p:embed/>
                </p:oleObj>
              </mc:Choice>
              <mc:Fallback>
                <p:oleObj name="Equation" r:id="rId13" imgW="4823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629" y="3000372"/>
                        <a:ext cx="1318395" cy="796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0057"/>
              </p:ext>
            </p:extLst>
          </p:nvPr>
        </p:nvGraphicFramePr>
        <p:xfrm>
          <a:off x="5241132" y="2237382"/>
          <a:ext cx="1451391" cy="66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15" imgW="444240" imgH="203040" progId="Equation.DSMT4">
                  <p:embed/>
                </p:oleObj>
              </mc:Choice>
              <mc:Fallback>
                <p:oleObj name="Equation" r:id="rId15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41132" y="2237382"/>
                        <a:ext cx="1451391" cy="662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2884" y="23842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16694" y="33510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73833" y="43082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402404" y="53369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1568" y="23643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1568" y="32012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1568" y="404813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#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232817" y="4137302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Angle between v and w</a:t>
            </a:r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0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758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標楷體</vt:lpstr>
      <vt:lpstr>新細明體</vt:lpstr>
      <vt:lpstr>Arial</vt:lpstr>
      <vt:lpstr>Book Antiqua</vt:lpstr>
      <vt:lpstr>Calibri</vt:lpstr>
      <vt:lpstr>Calibri Light</vt:lpstr>
      <vt:lpstr>Symbol</vt:lpstr>
      <vt:lpstr>Wingdings</vt:lpstr>
      <vt:lpstr>Office Theme</vt:lpstr>
      <vt:lpstr>Equation</vt:lpstr>
      <vt:lpstr>Equation.3</vt:lpstr>
      <vt:lpstr>方程式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27</cp:revision>
  <dcterms:created xsi:type="dcterms:W3CDTF">2020-02-16T11:00:26Z</dcterms:created>
  <dcterms:modified xsi:type="dcterms:W3CDTF">2020-02-27T17:28:00Z</dcterms:modified>
</cp:coreProperties>
</file>