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69" r:id="rId8"/>
    <p:sldId id="267" r:id="rId9"/>
    <p:sldId id="268" r:id="rId10"/>
    <p:sldId id="275" r:id="rId11"/>
    <p:sldId id="270" r:id="rId12"/>
    <p:sldId id="271" r:id="rId13"/>
    <p:sldId id="276" r:id="rId14"/>
    <p:sldId id="272" r:id="rId15"/>
    <p:sldId id="273" r:id="rId16"/>
    <p:sldId id="277" r:id="rId17"/>
    <p:sldId id="274" r:id="rId18"/>
    <p:sldId id="261" r:id="rId19"/>
    <p:sldId id="258" r:id="rId20"/>
    <p:sldId id="262" r:id="rId21"/>
    <p:sldId id="259" r:id="rId22"/>
    <p:sldId id="260"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6B2A1E-4A0C-45A8-A64E-2C313C54EC8F}"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393510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B2A1E-4A0C-45A8-A64E-2C313C54EC8F}"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91469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B2A1E-4A0C-45A8-A64E-2C313C54EC8F}"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20527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B2A1E-4A0C-45A8-A64E-2C313C54EC8F}"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184927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6B2A1E-4A0C-45A8-A64E-2C313C54EC8F}"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347502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6B2A1E-4A0C-45A8-A64E-2C313C54EC8F}"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239032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6B2A1E-4A0C-45A8-A64E-2C313C54EC8F}" type="datetimeFigureOut">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171169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6B2A1E-4A0C-45A8-A64E-2C313C54EC8F}"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22525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B2A1E-4A0C-45A8-A64E-2C313C54EC8F}" type="datetimeFigureOut">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138491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B2A1E-4A0C-45A8-A64E-2C313C54EC8F}"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14563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B2A1E-4A0C-45A8-A64E-2C313C54EC8F}"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E8714-9452-4989-89D9-E69F4E8D2D3B}" type="slidenum">
              <a:rPr lang="en-US" smtClean="0"/>
              <a:t>‹#›</a:t>
            </a:fld>
            <a:endParaRPr lang="en-US"/>
          </a:p>
        </p:txBody>
      </p:sp>
    </p:spTree>
    <p:extLst>
      <p:ext uri="{BB962C8B-B14F-4D97-AF65-F5344CB8AC3E}">
        <p14:creationId xmlns:p14="http://schemas.microsoft.com/office/powerpoint/2010/main" val="238844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B2A1E-4A0C-45A8-A64E-2C313C54EC8F}" type="datetimeFigureOut">
              <a:rPr lang="en-US" smtClean="0"/>
              <a:t>3/16/2020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E8714-9452-4989-89D9-E69F4E8D2D3B}" type="slidenum">
              <a:rPr lang="en-US" smtClean="0"/>
              <a:t>‹#›</a:t>
            </a:fld>
            <a:endParaRPr lang="en-US"/>
          </a:p>
        </p:txBody>
      </p:sp>
    </p:spTree>
    <p:extLst>
      <p:ext uri="{BB962C8B-B14F-4D97-AF65-F5344CB8AC3E}">
        <p14:creationId xmlns:p14="http://schemas.microsoft.com/office/powerpoint/2010/main" val="144784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solidFill>
            <a:schemeClr val="tx1"/>
          </a:solidFill>
        </p:spPr>
        <p:txBody>
          <a:bodyPr wrap="square">
            <a:spAutoFit/>
          </a:bodyPr>
          <a:lstStyle>
            <a:defPPr>
              <a:defRPr lang="en-US"/>
            </a:defPPr>
            <a:lvl1pPr algn="ctr">
              <a:defRPr sz="3200" b="1" spc="600">
                <a:solidFill>
                  <a:schemeClr val="bg1"/>
                </a:solidFill>
                <a:latin typeface="Book Antiqua" panose="02040602050305030304" pitchFamily="18" charset="0"/>
              </a:defRPr>
            </a:lvl1pPr>
          </a:lstStyle>
          <a:p>
            <a:r>
              <a:rPr lang="en-US" dirty="0"/>
              <a:t>Unit V</a:t>
            </a:r>
          </a:p>
        </p:txBody>
      </p:sp>
      <p:pic>
        <p:nvPicPr>
          <p:cNvPr id="16386" name="Picture 2" descr="Image result for matrix in machine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4368" y="1575630"/>
            <a:ext cx="3798016" cy="325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2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change brightness in photosh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68" y="587431"/>
            <a:ext cx="11280811" cy="609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51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vd_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24" y="-110358"/>
            <a:ext cx="11587655" cy="705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79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0" cy="461665"/>
          </a:xfrm>
          <a:prstGeom prst="rect">
            <a:avLst/>
          </a:prstGeom>
          <a:solidFill>
            <a:schemeClr val="tx1"/>
          </a:solidFill>
        </p:spPr>
        <p:txBody>
          <a:bodyPr wrap="square">
            <a:spAutoFit/>
          </a:bodyPr>
          <a:lstStyle/>
          <a:p>
            <a:pPr algn="ctr"/>
            <a:r>
              <a:rPr lang="en-US" sz="2400" b="1" spc="600" dirty="0" err="1" smtClean="0">
                <a:solidFill>
                  <a:schemeClr val="bg1"/>
                </a:solidFill>
                <a:latin typeface="poppins"/>
              </a:rPr>
              <a:t>Eigenfaces</a:t>
            </a:r>
            <a:endParaRPr lang="en-US" sz="2400" b="1" spc="600" dirty="0">
              <a:solidFill>
                <a:schemeClr val="bg1"/>
              </a:solidFill>
              <a:latin typeface="poppins"/>
            </a:endParaRPr>
          </a:p>
        </p:txBody>
      </p:sp>
      <p:sp>
        <p:nvSpPr>
          <p:cNvPr id="3" name="Rectangle 2"/>
          <p:cNvSpPr/>
          <p:nvPr/>
        </p:nvSpPr>
        <p:spPr>
          <a:xfrm>
            <a:off x="0" y="461665"/>
            <a:ext cx="12191999" cy="1384995"/>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The encoding is obtained by expressing each face as a linear combination of the selected </a:t>
            </a:r>
            <a:r>
              <a:rPr lang="en-US" sz="2800" b="1" dirty="0" err="1">
                <a:solidFill>
                  <a:srgbClr val="C00000"/>
                </a:solidFill>
                <a:latin typeface="Book Antiqua" panose="02040602050305030304" pitchFamily="18" charset="0"/>
              </a:rPr>
              <a:t>eigenfaces</a:t>
            </a:r>
            <a:r>
              <a:rPr lang="en-US" sz="2800" b="1" dirty="0">
                <a:solidFill>
                  <a:srgbClr val="C00000"/>
                </a:solidFill>
                <a:latin typeface="Book Antiqua" panose="02040602050305030304" pitchFamily="18" charset="0"/>
              </a:rPr>
              <a:t> in the new face space. You can find these </a:t>
            </a:r>
            <a:r>
              <a:rPr lang="en-US" sz="2800" b="1" dirty="0" err="1">
                <a:solidFill>
                  <a:srgbClr val="C00000"/>
                </a:solidFill>
                <a:latin typeface="Book Antiqua" panose="02040602050305030304" pitchFamily="18" charset="0"/>
              </a:rPr>
              <a:t>eigenfaces</a:t>
            </a:r>
            <a:r>
              <a:rPr lang="en-US" sz="2800" b="1" dirty="0">
                <a:solidFill>
                  <a:srgbClr val="C00000"/>
                </a:solidFill>
                <a:latin typeface="Book Antiqua" panose="02040602050305030304" pitchFamily="18" charset="0"/>
              </a:rPr>
              <a:t> using both PCA and SVD. </a:t>
            </a:r>
          </a:p>
        </p:txBody>
      </p:sp>
      <p:pic>
        <p:nvPicPr>
          <p:cNvPr id="6146" name="Picture 2" descr="Image result for eigenfaces"/>
          <p:cNvPicPr>
            <a:picLocks noChangeAspect="1" noChangeArrowheads="1"/>
          </p:cNvPicPr>
          <p:nvPr/>
        </p:nvPicPr>
        <p:blipFill rotWithShape="1">
          <a:blip r:embed="rId2">
            <a:extLst>
              <a:ext uri="{28A0092B-C50C-407E-A947-70E740481C1C}">
                <a14:useLocalDpi xmlns:a14="http://schemas.microsoft.com/office/drawing/2010/main" val="0"/>
              </a:ext>
            </a:extLst>
          </a:blip>
          <a:srcRect l="14849" t="22674" r="15990" b="17389"/>
          <a:stretch/>
        </p:blipFill>
        <p:spPr bwMode="auto">
          <a:xfrm>
            <a:off x="520262" y="2056077"/>
            <a:ext cx="11366938" cy="4628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6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eigen faces and matrix"/>
          <p:cNvPicPr>
            <a:picLocks noChangeAspect="1" noChangeArrowheads="1"/>
          </p:cNvPicPr>
          <p:nvPr/>
        </p:nvPicPr>
        <p:blipFill rotWithShape="1">
          <a:blip r:embed="rId2">
            <a:extLst>
              <a:ext uri="{28A0092B-C50C-407E-A947-70E740481C1C}">
                <a14:useLocalDpi xmlns:a14="http://schemas.microsoft.com/office/drawing/2010/main" val="0"/>
              </a:ext>
            </a:extLst>
          </a:blip>
          <a:srcRect l="12666" r="13458"/>
          <a:stretch/>
        </p:blipFill>
        <p:spPr bwMode="auto">
          <a:xfrm>
            <a:off x="0" y="0"/>
            <a:ext cx="12192000" cy="685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4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61665"/>
          </a:xfrm>
          <a:prstGeom prst="rect">
            <a:avLst/>
          </a:prstGeom>
          <a:solidFill>
            <a:schemeClr val="tx1"/>
          </a:solidFill>
        </p:spPr>
        <p:txBody>
          <a:bodyPr wrap="square">
            <a:spAutoFit/>
          </a:bodyPr>
          <a:lstStyle/>
          <a:p>
            <a:pPr algn="ctr"/>
            <a:r>
              <a:rPr lang="en-US" sz="2400" b="1" dirty="0" smtClean="0">
                <a:solidFill>
                  <a:schemeClr val="bg1"/>
                </a:solidFill>
                <a:latin typeface="poppins"/>
              </a:rPr>
              <a:t>Removing </a:t>
            </a:r>
            <a:r>
              <a:rPr lang="en-US" sz="2400" b="1" dirty="0">
                <a:solidFill>
                  <a:schemeClr val="bg1"/>
                </a:solidFill>
                <a:latin typeface="poppins"/>
              </a:rPr>
              <a:t>Background from Videos</a:t>
            </a:r>
          </a:p>
        </p:txBody>
      </p:sp>
      <p:sp>
        <p:nvSpPr>
          <p:cNvPr id="3" name="Rectangle 2"/>
          <p:cNvSpPr/>
          <p:nvPr/>
        </p:nvSpPr>
        <p:spPr>
          <a:xfrm>
            <a:off x="0" y="461665"/>
            <a:ext cx="11594847" cy="1815882"/>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I have always been curious how all those TV commercials and programs manage to get a cool background behind the actors. While this can be done manually, why put in that much manual effort when you have machine learning?</a:t>
            </a:r>
          </a:p>
        </p:txBody>
      </p:sp>
      <p:pic>
        <p:nvPicPr>
          <p:cNvPr id="14338" name="Picture 2" descr="Image result for remove background from vid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2277547"/>
            <a:ext cx="10680447" cy="43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8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694" y="538736"/>
            <a:ext cx="11389894" cy="6124754"/>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Create matrix M from video – This is done by sampling image snapshots from the video at regular intervals, flattening these image matrices to arrays, and storing them as the columns of matrix M</a:t>
            </a:r>
          </a:p>
          <a:p>
            <a:pPr marL="457200" indent="-457200" algn="just">
              <a:buFont typeface="Arial" panose="020B0604020202020204" pitchFamily="34" charset="0"/>
              <a:buChar char="•"/>
            </a:pPr>
            <a:r>
              <a:rPr lang="en-US" sz="2800" b="1" dirty="0">
                <a:solidFill>
                  <a:srgbClr val="002060"/>
                </a:solidFill>
                <a:latin typeface="Book Antiqua" panose="02040602050305030304" pitchFamily="18" charset="0"/>
              </a:rPr>
              <a:t>We can, therefore, think of M as being the sum of two matrices – one representing the background and other the foreground</a:t>
            </a:r>
          </a:p>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The background matrix does not see a variation in pixels and is thus redundant i.e. it does not have a lot of unique information. So, it is a low-rank matrix</a:t>
            </a:r>
          </a:p>
          <a:p>
            <a:pPr marL="457200" indent="-457200" algn="just">
              <a:buFont typeface="Arial" panose="020B0604020202020204" pitchFamily="34" charset="0"/>
              <a:buChar char="•"/>
            </a:pPr>
            <a:r>
              <a:rPr lang="en-US" sz="2800" b="1" dirty="0">
                <a:solidFill>
                  <a:srgbClr val="002060"/>
                </a:solidFill>
                <a:latin typeface="Book Antiqua" panose="02040602050305030304" pitchFamily="18" charset="0"/>
              </a:rPr>
              <a:t>So, a low-rank approximation of M is the background matrix. We use SVD in this step</a:t>
            </a:r>
          </a:p>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We can obtain the foreground matrix by simply subtracting the background matrix from the matrix M</a:t>
            </a:r>
          </a:p>
          <a:p>
            <a:pPr marL="457200" indent="-457200" algn="just">
              <a:buFont typeface="Arial" panose="020B0604020202020204" pitchFamily="34" charset="0"/>
              <a:buChar char="•"/>
            </a:pPr>
            <a:endParaRPr lang="en-US" sz="2800"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24007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vd_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69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change background from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96" y="557547"/>
            <a:ext cx="10841288" cy="6071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84775"/>
          </a:xfrm>
          <a:prstGeom prst="rect">
            <a:avLst/>
          </a:prstGeom>
          <a:solidFill>
            <a:schemeClr val="tx1"/>
          </a:solidFill>
        </p:spPr>
        <p:txBody>
          <a:bodyPr wrap="square">
            <a:spAutoFit/>
          </a:bodyPr>
          <a:lstStyle/>
          <a:p>
            <a:pPr algn="ctr"/>
            <a:r>
              <a:rPr lang="en-US" sz="3200" b="1" spc="600" dirty="0" smtClean="0">
                <a:solidFill>
                  <a:schemeClr val="bg1"/>
                </a:solidFill>
                <a:latin typeface="Book Antiqua" panose="02040602050305030304" pitchFamily="18" charset="0"/>
              </a:rPr>
              <a:t>SINGULAR VALUE DECOMPOSITION (SVD)</a:t>
            </a:r>
          </a:p>
        </p:txBody>
      </p:sp>
      <mc:AlternateContent xmlns:mc="http://schemas.openxmlformats.org/markup-compatibility/2006" xmlns:a14="http://schemas.microsoft.com/office/drawing/2010/main">
        <mc:Choice Requires="a14">
          <p:sp>
            <p:nvSpPr>
              <p:cNvPr id="3" name="TextBox 2"/>
              <p:cNvSpPr txBox="1"/>
              <p:nvPr/>
            </p:nvSpPr>
            <p:spPr>
              <a:xfrm>
                <a:off x="241461" y="955058"/>
                <a:ext cx="10620979" cy="5728556"/>
              </a:xfrm>
              <a:prstGeom prst="rect">
                <a:avLst/>
              </a:prstGeom>
              <a:noFill/>
            </p:spPr>
            <p:txBody>
              <a:bodyPr wrap="square" rtlCol="0">
                <a:spAutoFit/>
              </a:bodyPr>
              <a:lstStyle/>
              <a:p>
                <a:pPr marL="342900" indent="-342900">
                  <a:buFont typeface="+mj-lt"/>
                  <a:buAutoNum type="arabicPeriod"/>
                </a:pPr>
                <a:r>
                  <a:rPr lang="en-US" sz="3200" b="1" dirty="0" smtClean="0">
                    <a:solidFill>
                      <a:srgbClr val="C00000"/>
                    </a:solidFill>
                    <a:latin typeface="Book Antiqua" panose="02040602050305030304" pitchFamily="18" charset="0"/>
                  </a:rPr>
                  <a:t>Compute A.A</a:t>
                </a:r>
                <a:r>
                  <a:rPr lang="en-US" sz="3200" b="1" baseline="30000" dirty="0" smtClean="0">
                    <a:solidFill>
                      <a:srgbClr val="C00000"/>
                    </a:solidFill>
                    <a:latin typeface="Book Antiqua" panose="02040602050305030304" pitchFamily="18" charset="0"/>
                  </a:rPr>
                  <a:t>T</a:t>
                </a:r>
              </a:p>
              <a:p>
                <a:pPr marL="342900" indent="-342900">
                  <a:buFont typeface="+mj-lt"/>
                  <a:buAutoNum type="arabicPeriod"/>
                </a:pPr>
                <a:r>
                  <a:rPr lang="en-US" sz="3200" b="1" dirty="0" smtClean="0">
                    <a:solidFill>
                      <a:srgbClr val="002060"/>
                    </a:solidFill>
                    <a:latin typeface="Book Antiqua" panose="02040602050305030304" pitchFamily="18" charset="0"/>
                  </a:rPr>
                  <a:t>Find out Eigen values</a:t>
                </a:r>
              </a:p>
              <a:p>
                <a:pPr marL="342900" indent="-342900">
                  <a:buFont typeface="+mj-lt"/>
                  <a:buAutoNum type="arabicPeriod"/>
                </a:pPr>
                <a:r>
                  <a:rPr lang="en-US" sz="3200" b="1" dirty="0" smtClean="0">
                    <a:solidFill>
                      <a:srgbClr val="C00000"/>
                    </a:solidFill>
                    <a:latin typeface="Book Antiqua" panose="02040602050305030304" pitchFamily="18" charset="0"/>
                  </a:rPr>
                  <a:t>Find out Eigen Vectors</a:t>
                </a:r>
              </a:p>
              <a:p>
                <a:pPr marL="342900" indent="-342900">
                  <a:buFont typeface="+mj-lt"/>
                  <a:buAutoNum type="arabicPeriod"/>
                </a:pPr>
                <a:r>
                  <a:rPr lang="en-US" sz="3200" b="1" dirty="0" smtClean="0">
                    <a:solidFill>
                      <a:srgbClr val="002060"/>
                    </a:solidFill>
                    <a:latin typeface="Book Antiqua" panose="02040602050305030304" pitchFamily="18" charset="0"/>
                  </a:rPr>
                  <a:t>Find orthonormal vectors v1,v2 and v3</a:t>
                </a:r>
              </a:p>
              <a:p>
                <a:pPr marL="342900" indent="-342900">
                  <a:buFont typeface="+mj-lt"/>
                  <a:buAutoNum type="arabicPeriod"/>
                </a:pPr>
                <a:r>
                  <a:rPr lang="en-US" sz="3200" b="1" dirty="0" smtClean="0">
                    <a:solidFill>
                      <a:srgbClr val="C00000"/>
                    </a:solidFill>
                    <a:latin typeface="Book Antiqua" panose="02040602050305030304" pitchFamily="18" charset="0"/>
                  </a:rPr>
                  <a:t>Singular values are </a:t>
                </a:r>
                <a:r>
                  <a:rPr lang="el-GR" sz="3200" b="1" dirty="0" smtClean="0">
                    <a:solidFill>
                      <a:srgbClr val="C00000"/>
                    </a:solidFill>
                    <a:latin typeface="Book Antiqua" panose="02040602050305030304" pitchFamily="18" charset="0"/>
                  </a:rPr>
                  <a:t>σ</a:t>
                </a:r>
                <a:r>
                  <a:rPr lang="en-US" sz="3200" b="1" dirty="0" err="1" smtClean="0">
                    <a:solidFill>
                      <a:srgbClr val="C00000"/>
                    </a:solidFill>
                    <a:latin typeface="Book Antiqua" panose="02040602050305030304" pitchFamily="18" charset="0"/>
                  </a:rPr>
                  <a:t>i</a:t>
                </a:r>
                <a:r>
                  <a:rPr lang="en-US" sz="3200" b="1" dirty="0" smtClean="0">
                    <a:solidFill>
                      <a:srgbClr val="C00000"/>
                    </a:solidFill>
                    <a:latin typeface="Book Antiqua" panose="02040602050305030304" pitchFamily="18" charset="0"/>
                  </a:rPr>
                  <a:t>=</a:t>
                </a:r>
                <a14:m>
                  <m:oMath xmlns:m="http://schemas.openxmlformats.org/officeDocument/2006/math">
                    <m:rad>
                      <m:radPr>
                        <m:degHide m:val="on"/>
                        <m:ctrlPr>
                          <a:rPr lang="en-US" sz="3200" b="1" i="1" smtClean="0">
                            <a:solidFill>
                              <a:srgbClr val="C00000"/>
                            </a:solidFill>
                            <a:latin typeface="Cambria Math" panose="02040503050406030204" pitchFamily="18" charset="0"/>
                          </a:rPr>
                        </m:ctrlPr>
                      </m:radPr>
                      <m:deg/>
                      <m:e>
                        <m:sSub>
                          <m:sSubPr>
                            <m:ctrlPr>
                              <a:rPr lang="en-US" sz="3200" b="1" i="1" smtClean="0">
                                <a:solidFill>
                                  <a:srgbClr val="C00000"/>
                                </a:solidFill>
                                <a:latin typeface="Cambria Math" panose="02040503050406030204" pitchFamily="18" charset="0"/>
                              </a:rPr>
                            </m:ctrlPr>
                          </m:sSubPr>
                          <m:e>
                            <m:r>
                              <a:rPr lang="en-US" sz="3200" b="1" i="1" smtClean="0">
                                <a:solidFill>
                                  <a:srgbClr val="C00000"/>
                                </a:solidFill>
                                <a:latin typeface="Cambria Math" panose="02040503050406030204" pitchFamily="18" charset="0"/>
                                <a:ea typeface="Cambria Math" panose="02040503050406030204" pitchFamily="18" charset="0"/>
                              </a:rPr>
                              <m:t>𝝀</m:t>
                            </m:r>
                          </m:e>
                          <m:sub>
                            <m:r>
                              <a:rPr lang="en-US" sz="3200" b="1" i="1" smtClean="0">
                                <a:solidFill>
                                  <a:srgbClr val="C00000"/>
                                </a:solidFill>
                                <a:latin typeface="Cambria Math" panose="02040503050406030204" pitchFamily="18" charset="0"/>
                              </a:rPr>
                              <m:t>𝒊</m:t>
                            </m:r>
                          </m:sub>
                        </m:sSub>
                      </m:e>
                    </m:rad>
                  </m:oMath>
                </a14:m>
                <a:endParaRPr lang="en-US" sz="3200" b="1" dirty="0" smtClean="0">
                  <a:solidFill>
                    <a:srgbClr val="C00000"/>
                  </a:solidFill>
                  <a:latin typeface="Book Antiqua" panose="02040602050305030304" pitchFamily="18" charset="0"/>
                </a:endParaRPr>
              </a:p>
              <a:p>
                <a:pPr marL="342900" indent="-342900">
                  <a:buFont typeface="+mj-lt"/>
                  <a:buAutoNum type="arabicPeriod"/>
                </a:pPr>
                <a:r>
                  <a:rPr lang="en-US" sz="3200" b="1" dirty="0" smtClean="0">
                    <a:solidFill>
                      <a:srgbClr val="002060"/>
                    </a:solidFill>
                    <a:latin typeface="Book Antiqua" panose="02040602050305030304" pitchFamily="18" charset="0"/>
                  </a:rPr>
                  <a:t>S=[v</a:t>
                </a:r>
                <a:r>
                  <a:rPr lang="en-US" sz="3200" b="1" baseline="-25000" dirty="0" smtClean="0">
                    <a:solidFill>
                      <a:srgbClr val="002060"/>
                    </a:solidFill>
                    <a:latin typeface="Book Antiqua" panose="02040602050305030304" pitchFamily="18" charset="0"/>
                  </a:rPr>
                  <a:t>1</a:t>
                </a:r>
                <a:r>
                  <a:rPr lang="en-US" sz="3200" b="1" dirty="0" smtClean="0">
                    <a:solidFill>
                      <a:srgbClr val="002060"/>
                    </a:solidFill>
                    <a:latin typeface="Book Antiqua" panose="02040602050305030304" pitchFamily="18" charset="0"/>
                  </a:rPr>
                  <a:t>,v</a:t>
                </a:r>
                <a:r>
                  <a:rPr lang="en-US" sz="3200" b="1" baseline="-25000" dirty="0" smtClean="0">
                    <a:solidFill>
                      <a:srgbClr val="002060"/>
                    </a:solidFill>
                    <a:latin typeface="Book Antiqua" panose="02040602050305030304" pitchFamily="18" charset="0"/>
                  </a:rPr>
                  <a:t>2</a:t>
                </a:r>
                <a:r>
                  <a:rPr lang="en-US" sz="3200" b="1" dirty="0" smtClean="0">
                    <a:solidFill>
                      <a:srgbClr val="002060"/>
                    </a:solidFill>
                    <a:latin typeface="Book Antiqua" panose="02040602050305030304" pitchFamily="18" charset="0"/>
                  </a:rPr>
                  <a:t>v</a:t>
                </a:r>
                <a:r>
                  <a:rPr lang="en-US" sz="3200" b="1" baseline="-25000" dirty="0" smtClean="0">
                    <a:solidFill>
                      <a:srgbClr val="002060"/>
                    </a:solidFill>
                    <a:latin typeface="Book Antiqua" panose="02040602050305030304" pitchFamily="18" charset="0"/>
                  </a:rPr>
                  <a:t>3</a:t>
                </a:r>
                <a:r>
                  <a:rPr lang="en-US" sz="3200" b="1" dirty="0" smtClean="0">
                    <a:solidFill>
                      <a:srgbClr val="002060"/>
                    </a:solidFill>
                    <a:latin typeface="Book Antiqua" panose="02040602050305030304" pitchFamily="18" charset="0"/>
                  </a:rPr>
                  <a:t>]</a:t>
                </a:r>
              </a:p>
              <a:p>
                <a:pPr marL="342900" indent="-342900">
                  <a:buFont typeface="+mj-lt"/>
                  <a:buAutoNum type="arabicPeriod"/>
                </a:pPr>
                <a:r>
                  <a:rPr lang="en-US" sz="3200" b="1" dirty="0" smtClean="0">
                    <a:solidFill>
                      <a:srgbClr val="C00000"/>
                    </a:solidFill>
                    <a:latin typeface="Book Antiqua" panose="02040602050305030304" pitchFamily="18" charset="0"/>
                  </a:rPr>
                  <a:t>Σ=</a:t>
                </a:r>
                <a:r>
                  <a:rPr lang="en-US" sz="3200" b="1" dirty="0" err="1" smtClean="0">
                    <a:solidFill>
                      <a:srgbClr val="C00000"/>
                    </a:solidFill>
                    <a:latin typeface="Book Antiqua" panose="02040602050305030304" pitchFamily="18" charset="0"/>
                  </a:rPr>
                  <a:t>diag</a:t>
                </a:r>
                <a:r>
                  <a:rPr lang="en-US" sz="3200" b="1" dirty="0" smtClean="0">
                    <a:solidFill>
                      <a:srgbClr val="C00000"/>
                    </a:solidFill>
                    <a:latin typeface="Book Antiqua" panose="02040602050305030304" pitchFamily="18" charset="0"/>
                  </a:rPr>
                  <a:t>(</a:t>
                </a:r>
                <a:r>
                  <a:rPr lang="el-GR" sz="3200" b="1" dirty="0" smtClean="0">
                    <a:solidFill>
                      <a:srgbClr val="C00000"/>
                    </a:solidFill>
                    <a:latin typeface="Book Antiqua" panose="02040602050305030304" pitchFamily="18" charset="0"/>
                  </a:rPr>
                  <a:t>σ</a:t>
                </a:r>
                <a:r>
                  <a:rPr lang="en-US" sz="3200" b="1" dirty="0" err="1" smtClean="0">
                    <a:solidFill>
                      <a:srgbClr val="C00000"/>
                    </a:solidFill>
                    <a:latin typeface="Book Antiqua" panose="02040602050305030304" pitchFamily="18" charset="0"/>
                  </a:rPr>
                  <a:t>i</a:t>
                </a:r>
                <a:r>
                  <a:rPr lang="en-US" sz="3200" b="1" dirty="0" smtClean="0">
                    <a:solidFill>
                      <a:srgbClr val="C00000"/>
                    </a:solidFill>
                    <a:latin typeface="Book Antiqua" panose="02040602050305030304" pitchFamily="18" charset="0"/>
                  </a:rPr>
                  <a:t>)</a:t>
                </a:r>
              </a:p>
              <a:p>
                <a:pPr marL="342900" indent="-342900">
                  <a:buFont typeface="+mj-lt"/>
                  <a:buAutoNum type="arabicPeriod"/>
                </a:pPr>
                <a:r>
                  <a:rPr lang="en-US" sz="3200" b="1" dirty="0" smtClean="0">
                    <a:solidFill>
                      <a:srgbClr val="002060"/>
                    </a:solidFill>
                    <a:latin typeface="Book Antiqua" panose="02040602050305030304" pitchFamily="18" charset="0"/>
                  </a:rPr>
                  <a:t>Find </a:t>
                </a:r>
                <a:r>
                  <a:rPr lang="en-US" sz="3200" b="1" dirty="0" err="1" smtClean="0">
                    <a:solidFill>
                      <a:srgbClr val="002060"/>
                    </a:solidFill>
                    <a:latin typeface="Book Antiqua" panose="02040602050305030304" pitchFamily="18" charset="0"/>
                  </a:rPr>
                  <a:t>u</a:t>
                </a:r>
                <a:r>
                  <a:rPr lang="en-US" sz="3200" b="1" baseline="-25000" dirty="0" err="1" smtClean="0">
                    <a:solidFill>
                      <a:srgbClr val="002060"/>
                    </a:solidFill>
                    <a:latin typeface="Book Antiqua" panose="02040602050305030304" pitchFamily="18" charset="0"/>
                  </a:rPr>
                  <a:t>i</a:t>
                </a:r>
                <a:r>
                  <a:rPr lang="en-US" sz="3200" b="1" dirty="0" smtClean="0">
                    <a:solidFill>
                      <a:srgbClr val="002060"/>
                    </a:solidFill>
                    <a:latin typeface="Book Antiqua" panose="02040602050305030304" pitchFamily="18" charset="0"/>
                  </a:rPr>
                  <a:t>=</a:t>
                </a:r>
                <a14:m>
                  <m:oMath xmlns:m="http://schemas.openxmlformats.org/officeDocument/2006/math">
                    <m:f>
                      <m:fPr>
                        <m:ctrlPr>
                          <a:rPr lang="en-US" sz="3200" b="1" i="1" smtClean="0">
                            <a:solidFill>
                              <a:srgbClr val="002060"/>
                            </a:solidFill>
                            <a:latin typeface="Cambria Math" panose="02040503050406030204" pitchFamily="18" charset="0"/>
                          </a:rPr>
                        </m:ctrlPr>
                      </m:fPr>
                      <m:num>
                        <m:r>
                          <a:rPr lang="en-US" sz="3200" b="1" i="1" smtClean="0">
                            <a:solidFill>
                              <a:srgbClr val="002060"/>
                            </a:solidFill>
                            <a:latin typeface="Cambria Math" panose="02040503050406030204" pitchFamily="18" charset="0"/>
                          </a:rPr>
                          <m:t>𝟏</m:t>
                        </m:r>
                      </m:num>
                      <m:den>
                        <m:sSub>
                          <m:sSubPr>
                            <m:ctrlPr>
                              <a:rPr lang="en-US" sz="3200" b="1" i="1" smtClean="0">
                                <a:solidFill>
                                  <a:srgbClr val="002060"/>
                                </a:solidFill>
                                <a:latin typeface="Cambria Math" panose="02040503050406030204" pitchFamily="18" charset="0"/>
                              </a:rPr>
                            </m:ctrlPr>
                          </m:sSubPr>
                          <m:e>
                            <m:r>
                              <a:rPr lang="en-US" sz="3200" b="1" i="1" smtClean="0">
                                <a:solidFill>
                                  <a:srgbClr val="002060"/>
                                </a:solidFill>
                                <a:latin typeface="Cambria Math" panose="02040503050406030204" pitchFamily="18" charset="0"/>
                                <a:ea typeface="Cambria Math" panose="02040503050406030204" pitchFamily="18" charset="0"/>
                              </a:rPr>
                              <m:t>𝝈</m:t>
                            </m:r>
                          </m:e>
                          <m:sub>
                            <m:r>
                              <a:rPr lang="en-US" sz="3200" b="1" i="1" smtClean="0">
                                <a:solidFill>
                                  <a:srgbClr val="002060"/>
                                </a:solidFill>
                                <a:latin typeface="Cambria Math" panose="02040503050406030204" pitchFamily="18" charset="0"/>
                              </a:rPr>
                              <m:t>𝒊</m:t>
                            </m:r>
                          </m:sub>
                        </m:sSub>
                      </m:den>
                    </m:f>
                  </m:oMath>
                </a14:m>
                <a:r>
                  <a:rPr lang="en-US" sz="3200" b="1" dirty="0" smtClean="0">
                    <a:solidFill>
                      <a:srgbClr val="002060"/>
                    </a:solidFill>
                    <a:latin typeface="Book Antiqua" panose="02040602050305030304" pitchFamily="18" charset="0"/>
                  </a:rPr>
                  <a:t>Av</a:t>
                </a:r>
                <a:r>
                  <a:rPr lang="en-US" sz="3200" b="1" baseline="-25000" dirty="0" smtClean="0">
                    <a:solidFill>
                      <a:srgbClr val="002060"/>
                    </a:solidFill>
                    <a:latin typeface="Book Antiqua" panose="02040602050305030304" pitchFamily="18" charset="0"/>
                  </a:rPr>
                  <a:t>i</a:t>
                </a:r>
              </a:p>
              <a:p>
                <a:pPr marL="342900" indent="-342900">
                  <a:buFont typeface="+mj-lt"/>
                  <a:buAutoNum type="arabicPeriod"/>
                </a:pPr>
                <a:r>
                  <a:rPr lang="en-US" sz="3200" b="1" dirty="0" smtClean="0">
                    <a:solidFill>
                      <a:srgbClr val="C00000"/>
                    </a:solidFill>
                    <a:latin typeface="Book Antiqua" panose="02040602050305030304" pitchFamily="18" charset="0"/>
                  </a:rPr>
                  <a:t>Find U=[u</a:t>
                </a:r>
                <a:r>
                  <a:rPr lang="en-US" sz="3200" b="1" baseline="-25000" dirty="0" smtClean="0">
                    <a:solidFill>
                      <a:srgbClr val="C00000"/>
                    </a:solidFill>
                    <a:latin typeface="Book Antiqua" panose="02040602050305030304" pitchFamily="18" charset="0"/>
                  </a:rPr>
                  <a:t>1</a:t>
                </a:r>
                <a:r>
                  <a:rPr lang="en-US" sz="3200" b="1" dirty="0" smtClean="0">
                    <a:solidFill>
                      <a:srgbClr val="C00000"/>
                    </a:solidFill>
                    <a:latin typeface="Book Antiqua" panose="02040602050305030304" pitchFamily="18" charset="0"/>
                  </a:rPr>
                  <a:t>,u</a:t>
                </a:r>
                <a:r>
                  <a:rPr lang="en-US" sz="3200" b="1" baseline="-25000" dirty="0" smtClean="0">
                    <a:solidFill>
                      <a:srgbClr val="C00000"/>
                    </a:solidFill>
                    <a:latin typeface="Book Antiqua" panose="02040602050305030304" pitchFamily="18" charset="0"/>
                  </a:rPr>
                  <a:t>2</a:t>
                </a:r>
                <a:r>
                  <a:rPr lang="en-US" sz="3200" b="1" dirty="0" smtClean="0">
                    <a:solidFill>
                      <a:srgbClr val="C00000"/>
                    </a:solidFill>
                    <a:latin typeface="Book Antiqua" panose="02040602050305030304" pitchFamily="18" charset="0"/>
                  </a:rPr>
                  <a:t>,u</a:t>
                </a:r>
                <a:r>
                  <a:rPr lang="en-US" sz="3200" b="1" baseline="-25000" dirty="0" smtClean="0">
                    <a:solidFill>
                      <a:srgbClr val="C00000"/>
                    </a:solidFill>
                    <a:latin typeface="Book Antiqua" panose="02040602050305030304" pitchFamily="18" charset="0"/>
                  </a:rPr>
                  <a:t>3</a:t>
                </a:r>
                <a:r>
                  <a:rPr lang="en-US" sz="3200" b="1" dirty="0" smtClean="0">
                    <a:solidFill>
                      <a:srgbClr val="C00000"/>
                    </a:solidFill>
                    <a:latin typeface="Book Antiqua" panose="02040602050305030304" pitchFamily="18" charset="0"/>
                  </a:rPr>
                  <a:t>]</a:t>
                </a:r>
              </a:p>
              <a:p>
                <a:pPr marL="342900" indent="-342900">
                  <a:buFont typeface="+mj-lt"/>
                  <a:buAutoNum type="arabicPeriod"/>
                </a:pPr>
                <a:r>
                  <a:rPr lang="en-US" sz="3200" b="1" dirty="0" smtClean="0">
                    <a:solidFill>
                      <a:srgbClr val="002060"/>
                    </a:solidFill>
                    <a:latin typeface="Book Antiqua" panose="02040602050305030304" pitchFamily="18" charset="0"/>
                  </a:rPr>
                  <a:t>A=UΣV</a:t>
                </a:r>
                <a:r>
                  <a:rPr lang="en-US" sz="3200" b="1" baseline="30000" dirty="0" smtClean="0">
                    <a:solidFill>
                      <a:srgbClr val="002060"/>
                    </a:solidFill>
                    <a:latin typeface="Book Antiqua" panose="02040602050305030304" pitchFamily="18" charset="0"/>
                  </a:rPr>
                  <a:t>T</a:t>
                </a:r>
              </a:p>
              <a:p>
                <a:pPr marL="342900" indent="-342900">
                  <a:buFont typeface="+mj-lt"/>
                  <a:buAutoNum type="arabicPeriod"/>
                </a:pPr>
                <a:endParaRPr lang="en-US" sz="3200" b="1" baseline="-25000" dirty="0">
                  <a:solidFill>
                    <a:srgbClr val="C00000"/>
                  </a:solidFill>
                  <a:latin typeface="Book Antiqua" panose="0204060205030503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41461" y="955058"/>
                <a:ext cx="10620979" cy="5728556"/>
              </a:xfrm>
              <a:prstGeom prst="rect">
                <a:avLst/>
              </a:prstGeom>
              <a:blipFill rotWithShape="0">
                <a:blip r:embed="rId2"/>
                <a:stretch>
                  <a:fillRect l="-1493" t="-1384"/>
                </a:stretch>
              </a:blipFill>
            </p:spPr>
            <p:txBody>
              <a:bodyPr/>
              <a:lstStyle/>
              <a:p>
                <a:r>
                  <a:rPr lang="en-US">
                    <a:noFill/>
                  </a:rPr>
                  <a:t> </a:t>
                </a:r>
              </a:p>
            </p:txBody>
          </p:sp>
        </mc:Fallback>
      </mc:AlternateContent>
    </p:spTree>
    <p:extLst>
      <p:ext uri="{BB962C8B-B14F-4D97-AF65-F5344CB8AC3E}">
        <p14:creationId xmlns:p14="http://schemas.microsoft.com/office/powerpoint/2010/main" val="119602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021" y="1105815"/>
            <a:ext cx="10790133" cy="660565"/>
          </a:xfrm>
          <a:prstGeom prst="rect">
            <a:avLst/>
          </a:prstGeom>
        </p:spPr>
        <p:txBody>
          <a:bodyPr wrap="none">
            <a:spAutoFit/>
          </a:bodyPr>
          <a:lstStyle/>
          <a:p>
            <a:pPr>
              <a:lnSpc>
                <a:spcPct val="107000"/>
              </a:lnSpc>
              <a:spcAft>
                <a:spcPts val="800"/>
              </a:spcAft>
            </a:pPr>
            <a:r>
              <a:rPr lang="en-IN" sz="3600" b="1" dirty="0" smtClean="0">
                <a:solidFill>
                  <a:srgbClr val="C00000"/>
                </a:solidFill>
                <a:effectLst/>
                <a:latin typeface="Book Antiqua" panose="02040602050305030304" pitchFamily="18" charset="0"/>
                <a:ea typeface="Calibri" panose="020F0502020204030204" pitchFamily="34" charset="0"/>
                <a:cs typeface="Mangal" panose="02040503050203030202" pitchFamily="18" charset="0"/>
              </a:rPr>
              <a:t>Find the Singular Value Decomposition of Matrix:</a:t>
            </a:r>
            <a:endParaRPr lang="en-US" sz="3200" b="1" dirty="0">
              <a:solidFill>
                <a:srgbClr val="C00000"/>
              </a:solidFill>
              <a:effectLst/>
              <a:latin typeface="Book Antiqua" panose="02040602050305030304" pitchFamily="18" charset="0"/>
              <a:ea typeface="Calibri" panose="020F0502020204030204" pitchFamily="34" charset="0"/>
              <a:cs typeface="Mangal" panose="02040503050203030202"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600477365"/>
              </p:ext>
            </p:extLst>
          </p:nvPr>
        </p:nvGraphicFramePr>
        <p:xfrm>
          <a:off x="542925" y="2414690"/>
          <a:ext cx="2871788" cy="1378458"/>
        </p:xfrm>
        <a:graphic>
          <a:graphicData uri="http://schemas.openxmlformats.org/presentationml/2006/ole">
            <mc:AlternateContent xmlns:mc="http://schemas.openxmlformats.org/markup-compatibility/2006">
              <mc:Choice xmlns:v="urn:schemas-microsoft-com:vml" Requires="v">
                <p:oleObj spid="_x0000_s1063" name="Equation" r:id="rId3" imgW="952500" imgH="457200" progId="Equation.DSMT4">
                  <p:embed/>
                </p:oleObj>
              </mc:Choice>
              <mc:Fallback>
                <p:oleObj name="Equation" r:id="rId3" imgW="9525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414690"/>
                        <a:ext cx="2871788" cy="1378458"/>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950834611"/>
              </p:ext>
            </p:extLst>
          </p:nvPr>
        </p:nvGraphicFramePr>
        <p:xfrm>
          <a:off x="5243512" y="2043519"/>
          <a:ext cx="2714625" cy="2120801"/>
        </p:xfrm>
        <a:graphic>
          <a:graphicData uri="http://schemas.openxmlformats.org/presentationml/2006/ole">
            <mc:AlternateContent xmlns:mc="http://schemas.openxmlformats.org/markup-compatibility/2006">
              <mc:Choice xmlns:v="urn:schemas-microsoft-com:vml" Requires="v">
                <p:oleObj spid="_x0000_s1064" name="Equation" r:id="rId5" imgW="914400" imgH="711200" progId="Equation.DSMT4">
                  <p:embed/>
                </p:oleObj>
              </mc:Choice>
              <mc:Fallback>
                <p:oleObj name="Equation" r:id="rId5" imgW="914400" imgH="71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3512" y="2043519"/>
                        <a:ext cx="2714625" cy="2120801"/>
                      </a:xfrm>
                      <a:prstGeom prst="rect">
                        <a:avLst/>
                      </a:prstGeom>
                      <a:noFill/>
                    </p:spPr>
                  </p:pic>
                </p:oleObj>
              </mc:Fallback>
            </mc:AlternateContent>
          </a:graphicData>
        </a:graphic>
      </p:graphicFrame>
    </p:spTree>
    <p:extLst>
      <p:ext uri="{BB962C8B-B14F-4D97-AF65-F5344CB8AC3E}">
        <p14:creationId xmlns:p14="http://schemas.microsoft.com/office/powerpoint/2010/main" val="139118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813" y="1843088"/>
            <a:ext cx="10283584" cy="3416320"/>
          </a:xfrm>
          <a:prstGeom prst="rect">
            <a:avLst/>
          </a:prstGeom>
          <a:noFill/>
        </p:spPr>
        <p:txBody>
          <a:bodyPr wrap="none" rtlCol="0">
            <a:spAutoFit/>
          </a:bodyPr>
          <a:lstStyle/>
          <a:p>
            <a:pPr marL="285750" indent="-285750">
              <a:buFont typeface="Arial" panose="020B0604020202020204" pitchFamily="34" charset="0"/>
              <a:buChar char="•"/>
            </a:pPr>
            <a:r>
              <a:rPr lang="en-US" sz="5400" b="1" dirty="0" smtClean="0">
                <a:solidFill>
                  <a:srgbClr val="C00000"/>
                </a:solidFill>
                <a:latin typeface="Book Antiqua" panose="02040602050305030304" pitchFamily="18" charset="0"/>
              </a:rPr>
              <a:t>Singular Value Decomposition</a:t>
            </a:r>
          </a:p>
          <a:p>
            <a:pPr marL="285750" indent="-285750">
              <a:buFont typeface="Arial" panose="020B0604020202020204" pitchFamily="34" charset="0"/>
              <a:buChar char="•"/>
            </a:pPr>
            <a:endParaRPr lang="en-US" sz="5400" b="1" dirty="0">
              <a:solidFill>
                <a:srgbClr val="C00000"/>
              </a:solidFill>
              <a:latin typeface="Book Antiqua" panose="02040602050305030304" pitchFamily="18" charset="0"/>
            </a:endParaRPr>
          </a:p>
          <a:p>
            <a:pPr marL="285750" indent="-285750">
              <a:buFont typeface="Arial" panose="020B0604020202020204" pitchFamily="34" charset="0"/>
              <a:buChar char="•"/>
            </a:pPr>
            <a:r>
              <a:rPr lang="en-US" sz="5400" b="1" dirty="0" smtClean="0">
                <a:solidFill>
                  <a:srgbClr val="C00000"/>
                </a:solidFill>
                <a:latin typeface="Book Antiqua" panose="02040602050305030304" pitchFamily="18" charset="0"/>
              </a:rPr>
              <a:t>Principle Component Analysis</a:t>
            </a:r>
          </a:p>
          <a:p>
            <a:endParaRPr lang="en-US" sz="5400"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272094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23220"/>
          </a:xfrm>
          <a:prstGeom prst="rect">
            <a:avLst/>
          </a:prstGeom>
          <a:solidFill>
            <a:schemeClr val="tx1"/>
          </a:solidFill>
        </p:spPr>
        <p:txBody>
          <a:bodyPr wrap="square">
            <a:spAutoFit/>
          </a:bodyPr>
          <a:lstStyle/>
          <a:p>
            <a:pPr algn="ctr"/>
            <a:r>
              <a:rPr lang="en-US" sz="2800" b="1" spc="600" dirty="0" smtClean="0">
                <a:solidFill>
                  <a:schemeClr val="bg1"/>
                </a:solidFill>
                <a:latin typeface="Book Antiqua" panose="02040602050305030304" pitchFamily="18" charset="0"/>
              </a:rPr>
              <a:t>PRINCIPLE COMPONENT ANALYSIS (PCA)</a:t>
            </a:r>
          </a:p>
        </p:txBody>
      </p:sp>
      <mc:AlternateContent xmlns:mc="http://schemas.openxmlformats.org/markup-compatibility/2006" xmlns:a14="http://schemas.microsoft.com/office/drawing/2010/main">
        <mc:Choice Requires="a14">
          <p:sp>
            <p:nvSpPr>
              <p:cNvPr id="3" name="TextBox 2"/>
              <p:cNvSpPr txBox="1"/>
              <p:nvPr/>
            </p:nvSpPr>
            <p:spPr>
              <a:xfrm>
                <a:off x="195394" y="912142"/>
                <a:ext cx="11468204" cy="5945858"/>
              </a:xfrm>
              <a:prstGeom prst="rect">
                <a:avLst/>
              </a:prstGeom>
              <a:noFill/>
            </p:spPr>
            <p:txBody>
              <a:bodyPr wrap="none" rtlCol="0">
                <a:spAutoFit/>
              </a:bodyPr>
              <a:lstStyle/>
              <a:p>
                <a:pPr marL="342900" indent="-342900">
                  <a:buFont typeface="+mj-lt"/>
                  <a:buAutoNum type="arabicPeriod"/>
                </a:pPr>
                <a:r>
                  <a:rPr lang="en-US" sz="2800" b="1" dirty="0" smtClean="0">
                    <a:solidFill>
                      <a:srgbClr val="002060"/>
                    </a:solidFill>
                    <a:latin typeface="Book Antiqua" panose="02040602050305030304" pitchFamily="18" charset="0"/>
                  </a:rPr>
                  <a:t>Find out average of rows</a:t>
                </a:r>
              </a:p>
              <a:p>
                <a:pPr marL="342900" indent="-342900">
                  <a:buFont typeface="+mj-lt"/>
                  <a:buAutoNum type="arabicPeriod"/>
                </a:pPr>
                <a:endParaRPr lang="en-US" sz="2800" b="1" dirty="0" smtClean="0">
                  <a:solidFill>
                    <a:srgbClr val="002060"/>
                  </a:solidFill>
                  <a:latin typeface="Book Antiqua" panose="02040602050305030304" pitchFamily="18" charset="0"/>
                </a:endParaRPr>
              </a:p>
              <a:p>
                <a:pPr marL="342900" indent="-342900">
                  <a:buFont typeface="+mj-lt"/>
                  <a:buAutoNum type="arabicPeriod"/>
                </a:pPr>
                <a:r>
                  <a:rPr lang="en-US" sz="2800" b="1" dirty="0" smtClean="0">
                    <a:solidFill>
                      <a:srgbClr val="C00000"/>
                    </a:solidFill>
                    <a:latin typeface="Book Antiqua" panose="02040602050305030304" pitchFamily="18" charset="0"/>
                  </a:rPr>
                  <a:t>Find out centered matrix A</a:t>
                </a:r>
              </a:p>
              <a:p>
                <a:pPr marL="342900" indent="-342900">
                  <a:buFont typeface="+mj-lt"/>
                  <a:buAutoNum type="arabicPeriod"/>
                </a:pPr>
                <a:endParaRPr lang="en-US" sz="2800" b="1" dirty="0" smtClean="0">
                  <a:solidFill>
                    <a:srgbClr val="002060"/>
                  </a:solidFill>
                  <a:latin typeface="Book Antiqua" panose="02040602050305030304" pitchFamily="18" charset="0"/>
                </a:endParaRPr>
              </a:p>
              <a:p>
                <a:pPr marL="342900" indent="-342900">
                  <a:buFont typeface="+mj-lt"/>
                  <a:buAutoNum type="arabicPeriod"/>
                </a:pPr>
                <a:r>
                  <a:rPr lang="en-US" sz="2800" b="1" dirty="0" smtClean="0">
                    <a:solidFill>
                      <a:srgbClr val="002060"/>
                    </a:solidFill>
                    <a:latin typeface="Book Antiqua" panose="02040602050305030304" pitchFamily="18" charset="0"/>
                  </a:rPr>
                  <a:t>find out Covariance Matrix S=</a:t>
                </a:r>
                <a14:m>
                  <m:oMath xmlns:m="http://schemas.openxmlformats.org/officeDocument/2006/math">
                    <m:f>
                      <m:fPr>
                        <m:ctrlPr>
                          <a:rPr lang="en-US" sz="2800" b="1" i="1" smtClean="0">
                            <a:solidFill>
                              <a:srgbClr val="002060"/>
                            </a:solidFill>
                            <a:latin typeface="Cambria Math" panose="02040503050406030204" pitchFamily="18" charset="0"/>
                          </a:rPr>
                        </m:ctrlPr>
                      </m:fPr>
                      <m:num>
                        <m:r>
                          <a:rPr lang="en-US" sz="2800" b="1" i="1" smtClean="0">
                            <a:solidFill>
                              <a:srgbClr val="002060"/>
                            </a:solidFill>
                            <a:latin typeface="Cambria Math" panose="02040503050406030204" pitchFamily="18" charset="0"/>
                          </a:rPr>
                          <m:t>𝑨</m:t>
                        </m:r>
                        <m:sSup>
                          <m:sSupPr>
                            <m:ctrlPr>
                              <a:rPr lang="en-US" sz="2800" b="1" i="1" smtClean="0">
                                <a:solidFill>
                                  <a:srgbClr val="002060"/>
                                </a:solidFill>
                                <a:latin typeface="Cambria Math" panose="02040503050406030204" pitchFamily="18" charset="0"/>
                              </a:rPr>
                            </m:ctrlPr>
                          </m:sSupPr>
                          <m:e>
                            <m:r>
                              <a:rPr lang="en-US" sz="2800" b="1" i="1" smtClean="0">
                                <a:solidFill>
                                  <a:srgbClr val="002060"/>
                                </a:solidFill>
                                <a:latin typeface="Cambria Math" panose="02040503050406030204" pitchFamily="18" charset="0"/>
                              </a:rPr>
                              <m:t>𝑨</m:t>
                            </m:r>
                          </m:e>
                          <m:sup>
                            <m:r>
                              <a:rPr lang="en-US" sz="2800" b="1" i="1" smtClean="0">
                                <a:solidFill>
                                  <a:srgbClr val="002060"/>
                                </a:solidFill>
                                <a:latin typeface="Cambria Math" panose="02040503050406030204" pitchFamily="18" charset="0"/>
                              </a:rPr>
                              <m:t>𝑻</m:t>
                            </m:r>
                          </m:sup>
                        </m:sSup>
                      </m:num>
                      <m:den>
                        <m:r>
                          <a:rPr lang="en-US" sz="2800" b="1" i="1" smtClean="0">
                            <a:solidFill>
                              <a:srgbClr val="002060"/>
                            </a:solidFill>
                            <a:latin typeface="Cambria Math" panose="02040503050406030204" pitchFamily="18" charset="0"/>
                          </a:rPr>
                          <m:t>𝒓</m:t>
                        </m:r>
                        <m:r>
                          <a:rPr lang="en-US" sz="2800" b="1" i="1" smtClean="0">
                            <a:solidFill>
                              <a:srgbClr val="002060"/>
                            </a:solidFill>
                            <a:latin typeface="Cambria Math" panose="02040503050406030204" pitchFamily="18" charset="0"/>
                          </a:rPr>
                          <m:t>−</m:t>
                        </m:r>
                        <m:r>
                          <a:rPr lang="en-US" sz="2800" b="1" i="1" smtClean="0">
                            <a:solidFill>
                              <a:srgbClr val="002060"/>
                            </a:solidFill>
                            <a:latin typeface="Cambria Math" panose="02040503050406030204" pitchFamily="18" charset="0"/>
                          </a:rPr>
                          <m:t>𝟏</m:t>
                        </m:r>
                      </m:den>
                    </m:f>
                    <m:r>
                      <a:rPr lang="en-US" sz="2800" b="1" i="1" smtClean="0">
                        <a:solidFill>
                          <a:srgbClr val="002060"/>
                        </a:solidFill>
                        <a:latin typeface="Cambria Math" panose="02040503050406030204" pitchFamily="18" charset="0"/>
                      </a:rPr>
                      <m:t>  </m:t>
                    </m:r>
                    <m:d>
                      <m:dPr>
                        <m:ctrlPr>
                          <a:rPr lang="en-US" sz="2800" b="1" i="1" smtClean="0">
                            <a:solidFill>
                              <a:srgbClr val="002060"/>
                            </a:solidFill>
                            <a:latin typeface="Cambria Math" panose="02040503050406030204" pitchFamily="18" charset="0"/>
                          </a:rPr>
                        </m:ctrlPr>
                      </m:dPr>
                      <m:e>
                        <m:r>
                          <a:rPr lang="en-US" sz="2800" b="1" i="1" smtClean="0">
                            <a:solidFill>
                              <a:srgbClr val="002060"/>
                            </a:solidFill>
                            <a:latin typeface="Cambria Math" panose="02040503050406030204" pitchFamily="18" charset="0"/>
                          </a:rPr>
                          <m:t>𝑾𝒉𝒆𝒓𝒆</m:t>
                        </m:r>
                        <m:r>
                          <a:rPr lang="en-US" sz="2800" b="1" i="1" smtClean="0">
                            <a:solidFill>
                              <a:srgbClr val="002060"/>
                            </a:solidFill>
                            <a:latin typeface="Cambria Math" panose="02040503050406030204" pitchFamily="18" charset="0"/>
                          </a:rPr>
                          <m:t> </m:t>
                        </m:r>
                        <m:r>
                          <a:rPr lang="en-US" sz="2800" b="1" i="1" smtClean="0">
                            <a:solidFill>
                              <a:srgbClr val="002060"/>
                            </a:solidFill>
                            <a:latin typeface="Cambria Math" panose="02040503050406030204" pitchFamily="18" charset="0"/>
                          </a:rPr>
                          <m:t>𝒓</m:t>
                        </m:r>
                        <m:r>
                          <a:rPr lang="en-US" sz="2800" b="1" i="1" smtClean="0">
                            <a:solidFill>
                              <a:srgbClr val="002060"/>
                            </a:solidFill>
                            <a:latin typeface="Cambria Math" panose="02040503050406030204" pitchFamily="18" charset="0"/>
                          </a:rPr>
                          <m:t>=</m:t>
                        </m:r>
                        <m:r>
                          <a:rPr lang="en-US" sz="2800" b="1" i="1" smtClean="0">
                            <a:solidFill>
                              <a:srgbClr val="002060"/>
                            </a:solidFill>
                            <a:latin typeface="Cambria Math" panose="02040503050406030204" pitchFamily="18" charset="0"/>
                          </a:rPr>
                          <m:t>𝒏𝒐</m:t>
                        </m:r>
                        <m:r>
                          <a:rPr lang="en-US" sz="2800" b="1" i="1" smtClean="0">
                            <a:solidFill>
                              <a:srgbClr val="002060"/>
                            </a:solidFill>
                            <a:latin typeface="Cambria Math" panose="02040503050406030204" pitchFamily="18" charset="0"/>
                          </a:rPr>
                          <m:t>. </m:t>
                        </m:r>
                        <m:r>
                          <a:rPr lang="en-US" sz="2800" b="1" i="1" smtClean="0">
                            <a:solidFill>
                              <a:srgbClr val="002060"/>
                            </a:solidFill>
                            <a:latin typeface="Cambria Math" panose="02040503050406030204" pitchFamily="18" charset="0"/>
                          </a:rPr>
                          <m:t>𝒐𝒇</m:t>
                        </m:r>
                        <m:r>
                          <a:rPr lang="en-US" sz="2800" b="1" i="1" smtClean="0">
                            <a:solidFill>
                              <a:srgbClr val="002060"/>
                            </a:solidFill>
                            <a:latin typeface="Cambria Math" panose="02040503050406030204" pitchFamily="18" charset="0"/>
                          </a:rPr>
                          <m:t> </m:t>
                        </m:r>
                        <m:r>
                          <a:rPr lang="en-US" sz="2800" b="1" i="1" smtClean="0">
                            <a:solidFill>
                              <a:srgbClr val="002060"/>
                            </a:solidFill>
                            <a:latin typeface="Cambria Math" panose="02040503050406030204" pitchFamily="18" charset="0"/>
                          </a:rPr>
                          <m:t>𝒓𝒐𝒘𝒔</m:t>
                        </m:r>
                      </m:e>
                    </m:d>
                  </m:oMath>
                </a14:m>
                <a:endParaRPr lang="en-US" sz="2800" b="1" dirty="0" smtClean="0">
                  <a:solidFill>
                    <a:srgbClr val="002060"/>
                  </a:solidFill>
                  <a:latin typeface="Book Antiqua" panose="02040602050305030304" pitchFamily="18" charset="0"/>
                </a:endParaRPr>
              </a:p>
              <a:p>
                <a:pPr marL="342900" indent="-342900">
                  <a:buFont typeface="+mj-lt"/>
                  <a:buAutoNum type="arabicPeriod"/>
                </a:pPr>
                <a:endParaRPr lang="en-US" sz="2800" b="1" dirty="0" smtClean="0">
                  <a:solidFill>
                    <a:srgbClr val="002060"/>
                  </a:solidFill>
                  <a:latin typeface="Book Antiqua" panose="02040602050305030304" pitchFamily="18" charset="0"/>
                </a:endParaRPr>
              </a:p>
              <a:p>
                <a:pPr marL="342900" indent="-342900">
                  <a:buFont typeface="+mj-lt"/>
                  <a:buAutoNum type="arabicPeriod"/>
                </a:pPr>
                <a:r>
                  <a:rPr lang="en-US" sz="2800" b="1" dirty="0" smtClean="0">
                    <a:solidFill>
                      <a:srgbClr val="C00000"/>
                    </a:solidFill>
                    <a:latin typeface="Book Antiqua" panose="02040602050305030304" pitchFamily="18" charset="0"/>
                  </a:rPr>
                  <a:t>Find out </a:t>
                </a:r>
                <a:r>
                  <a:rPr lang="en-US" sz="2800" b="1" dirty="0" err="1" smtClean="0">
                    <a:solidFill>
                      <a:srgbClr val="C00000"/>
                    </a:solidFill>
                    <a:latin typeface="Book Antiqua" panose="02040602050305030304" pitchFamily="18" charset="0"/>
                  </a:rPr>
                  <a:t>eigen</a:t>
                </a:r>
                <a:r>
                  <a:rPr lang="en-US" sz="2800" b="1" dirty="0" smtClean="0">
                    <a:solidFill>
                      <a:srgbClr val="C00000"/>
                    </a:solidFill>
                    <a:latin typeface="Book Antiqua" panose="02040602050305030304" pitchFamily="18" charset="0"/>
                  </a:rPr>
                  <a:t> values of S.</a:t>
                </a:r>
              </a:p>
              <a:p>
                <a:pPr marL="342900" indent="-342900">
                  <a:buFont typeface="+mj-lt"/>
                  <a:buAutoNum type="arabicPeriod"/>
                </a:pPr>
                <a:endParaRPr lang="en-US" sz="2800" b="1" dirty="0" smtClean="0">
                  <a:solidFill>
                    <a:srgbClr val="002060"/>
                  </a:solidFill>
                  <a:latin typeface="Book Antiqua" panose="02040602050305030304" pitchFamily="18" charset="0"/>
                </a:endParaRPr>
              </a:p>
              <a:p>
                <a:pPr marL="342900" indent="-342900">
                  <a:buFont typeface="+mj-lt"/>
                  <a:buAutoNum type="arabicPeriod"/>
                </a:pPr>
                <a:r>
                  <a:rPr lang="en-US" sz="2800" b="1" dirty="0" smtClean="0">
                    <a:solidFill>
                      <a:srgbClr val="002060"/>
                    </a:solidFill>
                    <a:latin typeface="Book Antiqua" panose="02040602050305030304" pitchFamily="18" charset="0"/>
                  </a:rPr>
                  <a:t>Find out </a:t>
                </a:r>
                <a:r>
                  <a:rPr lang="en-US" sz="2800" b="1" dirty="0" err="1" smtClean="0">
                    <a:solidFill>
                      <a:srgbClr val="002060"/>
                    </a:solidFill>
                    <a:latin typeface="Book Antiqua" panose="02040602050305030304" pitchFamily="18" charset="0"/>
                  </a:rPr>
                  <a:t>eigen</a:t>
                </a:r>
                <a:r>
                  <a:rPr lang="en-US" sz="2800" b="1" dirty="0" smtClean="0">
                    <a:solidFill>
                      <a:srgbClr val="002060"/>
                    </a:solidFill>
                    <a:latin typeface="Book Antiqua" panose="02040602050305030304" pitchFamily="18" charset="0"/>
                  </a:rPr>
                  <a:t> vector of S corresponding to larger </a:t>
                </a:r>
                <a:r>
                  <a:rPr lang="en-US" sz="2800" b="1" dirty="0" err="1" smtClean="0">
                    <a:solidFill>
                      <a:srgbClr val="002060"/>
                    </a:solidFill>
                    <a:latin typeface="Book Antiqua" panose="02040602050305030304" pitchFamily="18" charset="0"/>
                  </a:rPr>
                  <a:t>eigen</a:t>
                </a:r>
                <a:r>
                  <a:rPr lang="en-US" sz="2800" b="1" dirty="0" smtClean="0">
                    <a:solidFill>
                      <a:srgbClr val="002060"/>
                    </a:solidFill>
                    <a:latin typeface="Book Antiqua" panose="02040602050305030304" pitchFamily="18" charset="0"/>
                  </a:rPr>
                  <a:t> value of S.</a:t>
                </a:r>
              </a:p>
              <a:p>
                <a:pPr marL="342900" indent="-342900">
                  <a:buFont typeface="+mj-lt"/>
                  <a:buAutoNum type="arabicPeriod"/>
                </a:pPr>
                <a:endParaRPr lang="en-US" sz="2800" b="1" dirty="0" smtClean="0">
                  <a:solidFill>
                    <a:srgbClr val="002060"/>
                  </a:solidFill>
                  <a:latin typeface="Book Antiqua" panose="02040602050305030304" pitchFamily="18" charset="0"/>
                </a:endParaRPr>
              </a:p>
              <a:p>
                <a:pPr marL="342900" indent="-342900">
                  <a:buFont typeface="+mj-lt"/>
                  <a:buAutoNum type="arabicPeriod"/>
                </a:pPr>
                <a:r>
                  <a:rPr lang="en-US" sz="2800" b="1" dirty="0" smtClean="0">
                    <a:solidFill>
                      <a:srgbClr val="C00000"/>
                    </a:solidFill>
                    <a:latin typeface="Book Antiqua" panose="02040602050305030304" pitchFamily="18" charset="0"/>
                  </a:rPr>
                  <a:t>Normalize it.</a:t>
                </a:r>
              </a:p>
              <a:p>
                <a:pPr marL="342900" indent="-342900">
                  <a:buFont typeface="+mj-lt"/>
                  <a:buAutoNum type="arabicPeriod"/>
                </a:pPr>
                <a:endParaRPr lang="en-US" sz="2800" b="1" dirty="0" smtClean="0">
                  <a:solidFill>
                    <a:srgbClr val="002060"/>
                  </a:solidFill>
                  <a:latin typeface="Book Antiqua" panose="02040602050305030304" pitchFamily="18" charset="0"/>
                </a:endParaRPr>
              </a:p>
              <a:p>
                <a:pPr marL="342900" indent="-342900">
                  <a:buFont typeface="+mj-lt"/>
                  <a:buAutoNum type="arabicPeriod"/>
                </a:pPr>
                <a:endParaRPr lang="en-US" sz="2800" b="1" dirty="0">
                  <a:solidFill>
                    <a:srgbClr val="002060"/>
                  </a:solidFill>
                  <a:latin typeface="Book Antiqua" panose="0204060205030503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5394" y="912142"/>
                <a:ext cx="11468204" cy="5945858"/>
              </a:xfrm>
              <a:prstGeom prst="rect">
                <a:avLst/>
              </a:prstGeom>
              <a:blipFill rotWithShape="0">
                <a:blip r:embed="rId2"/>
                <a:stretch>
                  <a:fillRect l="-1063" t="-1231" r="-159"/>
                </a:stretch>
              </a:blipFill>
            </p:spPr>
            <p:txBody>
              <a:bodyPr/>
              <a:lstStyle/>
              <a:p>
                <a:r>
                  <a:rPr lang="en-US">
                    <a:noFill/>
                  </a:rPr>
                  <a:t> </a:t>
                </a:r>
              </a:p>
            </p:txBody>
          </p:sp>
        </mc:Fallback>
      </mc:AlternateContent>
    </p:spTree>
    <p:extLst>
      <p:ext uri="{BB962C8B-B14F-4D97-AF65-F5344CB8AC3E}">
        <p14:creationId xmlns:p14="http://schemas.microsoft.com/office/powerpoint/2010/main" val="37342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09" y="923198"/>
            <a:ext cx="11808744" cy="4652236"/>
          </a:xfrm>
          <a:prstGeom prst="rect">
            <a:avLst/>
          </a:prstGeom>
        </p:spPr>
        <p:txBody>
          <a:bodyPr wrap="square">
            <a:spAutoFit/>
          </a:bodyPr>
          <a:lstStyle/>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Construct the sample covariance matrix S for the data given below:</a:t>
            </a:r>
          </a:p>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      </a:t>
            </a:r>
          </a:p>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 </a:t>
            </a:r>
            <a:endParaRPr lang="en-US" sz="3600" b="1" dirty="0" smtClean="0">
              <a:solidFill>
                <a:srgbClr val="C00000"/>
              </a:solidFill>
              <a:latin typeface="Book Antiqua" panose="02040602050305030304" pitchFamily="18" charset="0"/>
              <a:ea typeface="Calibri" panose="020F0502020204030204" pitchFamily="34" charset="0"/>
              <a:cs typeface="Mangal" panose="02040503050203030202" pitchFamily="18" charset="0"/>
            </a:endParaRPr>
          </a:p>
          <a:p>
            <a:pPr algn="just">
              <a:lnSpc>
                <a:spcPct val="107000"/>
              </a:lnSpc>
              <a:spcAft>
                <a:spcPts val="800"/>
              </a:spcAft>
            </a:pPr>
            <a:endPar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endParaRPr>
          </a:p>
          <a:p>
            <a:pPr algn="just">
              <a:lnSpc>
                <a:spcPct val="107000"/>
              </a:lnSpc>
              <a:spcAft>
                <a:spcPts val="800"/>
              </a:spcAft>
            </a:pPr>
            <a:r>
              <a:rPr lang="en-US" sz="3600" b="1" dirty="0" smtClean="0">
                <a:solidFill>
                  <a:srgbClr val="C00000"/>
                </a:solidFill>
                <a:latin typeface="Book Antiqua" panose="02040602050305030304" pitchFamily="18" charset="0"/>
                <a:ea typeface="Calibri" panose="020F0502020204030204" pitchFamily="34" charset="0"/>
                <a:cs typeface="Mangal" panose="02040503050203030202" pitchFamily="18" charset="0"/>
              </a:rPr>
              <a:t>Find </a:t>
            </a: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the eigenvector of S that points the most significant direction of the data</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776136577"/>
              </p:ext>
            </p:extLst>
          </p:nvPr>
        </p:nvGraphicFramePr>
        <p:xfrm>
          <a:off x="2743200" y="2479295"/>
          <a:ext cx="5321063" cy="1443000"/>
        </p:xfrm>
        <a:graphic>
          <a:graphicData uri="http://schemas.openxmlformats.org/presentationml/2006/ole">
            <mc:AlternateContent xmlns:mc="http://schemas.openxmlformats.org/markup-compatibility/2006">
              <mc:Choice xmlns:v="urn:schemas-microsoft-com:vml" Requires="v">
                <p:oleObj spid="_x0000_s2068" name="Equation" r:id="rId3" imgW="1689100" imgH="457200" progId="Equation.DSMT4">
                  <p:embed/>
                </p:oleObj>
              </mc:Choice>
              <mc:Fallback>
                <p:oleObj name="Equation" r:id="rId3" imgW="16891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479295"/>
                        <a:ext cx="5321063" cy="1443000"/>
                      </a:xfrm>
                      <a:prstGeom prst="rect">
                        <a:avLst/>
                      </a:prstGeom>
                      <a:noFill/>
                    </p:spPr>
                  </p:pic>
                </p:oleObj>
              </mc:Fallback>
            </mc:AlternateContent>
          </a:graphicData>
        </a:graphic>
      </p:graphicFrame>
    </p:spTree>
    <p:extLst>
      <p:ext uri="{BB962C8B-B14F-4D97-AF65-F5344CB8AC3E}">
        <p14:creationId xmlns:p14="http://schemas.microsoft.com/office/powerpoint/2010/main" val="1638707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09" y="923198"/>
            <a:ext cx="11808744" cy="4652236"/>
          </a:xfrm>
          <a:prstGeom prst="rect">
            <a:avLst/>
          </a:prstGeom>
        </p:spPr>
        <p:txBody>
          <a:bodyPr wrap="square">
            <a:spAutoFit/>
          </a:bodyPr>
          <a:lstStyle/>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Construct the sample covariance matrix S for the data given below:</a:t>
            </a:r>
          </a:p>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      </a:t>
            </a:r>
          </a:p>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 </a:t>
            </a:r>
            <a:endParaRPr lang="en-US" sz="3600" b="1" dirty="0" smtClean="0">
              <a:solidFill>
                <a:srgbClr val="C00000"/>
              </a:solidFill>
              <a:latin typeface="Book Antiqua" panose="02040602050305030304" pitchFamily="18" charset="0"/>
              <a:ea typeface="Calibri" panose="020F0502020204030204" pitchFamily="34" charset="0"/>
              <a:cs typeface="Mangal" panose="02040503050203030202" pitchFamily="18" charset="0"/>
            </a:endParaRPr>
          </a:p>
          <a:p>
            <a:pPr algn="just">
              <a:lnSpc>
                <a:spcPct val="107000"/>
              </a:lnSpc>
              <a:spcAft>
                <a:spcPts val="800"/>
              </a:spcAft>
            </a:pPr>
            <a:endPar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endParaRPr>
          </a:p>
          <a:p>
            <a:pPr algn="just">
              <a:lnSpc>
                <a:spcPct val="107000"/>
              </a:lnSpc>
              <a:spcAft>
                <a:spcPts val="800"/>
              </a:spcAft>
            </a:pPr>
            <a:r>
              <a:rPr lang="en-US" sz="3600" b="1" dirty="0" smtClean="0">
                <a:solidFill>
                  <a:srgbClr val="C00000"/>
                </a:solidFill>
                <a:latin typeface="Book Antiqua" panose="02040602050305030304" pitchFamily="18" charset="0"/>
                <a:ea typeface="Calibri" panose="020F0502020204030204" pitchFamily="34" charset="0"/>
                <a:cs typeface="Mangal" panose="02040503050203030202" pitchFamily="18" charset="0"/>
              </a:rPr>
              <a:t>Find </a:t>
            </a: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the eigenvector of S that points the most significant direction of the data</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60447183"/>
              </p:ext>
            </p:extLst>
          </p:nvPr>
        </p:nvGraphicFramePr>
        <p:xfrm>
          <a:off x="3882524" y="2065171"/>
          <a:ext cx="3793624" cy="1870828"/>
        </p:xfrm>
        <a:graphic>
          <a:graphicData uri="http://schemas.openxmlformats.org/presentationml/2006/ole">
            <mc:AlternateContent xmlns:mc="http://schemas.openxmlformats.org/markup-compatibility/2006">
              <mc:Choice xmlns:v="urn:schemas-microsoft-com:vml" Requires="v">
                <p:oleObj spid="_x0000_s3091" name="Equation" r:id="rId3" imgW="927000" imgH="457200" progId="Equation.DSMT4">
                  <p:embed/>
                </p:oleObj>
              </mc:Choice>
              <mc:Fallback>
                <p:oleObj name="Equation" r:id="rId3" imgW="927000" imgH="457200" progId="Equation.DSMT4">
                  <p:embed/>
                  <p:pic>
                    <p:nvPicPr>
                      <p:cNvPr id="0" name=""/>
                      <p:cNvPicPr/>
                      <p:nvPr/>
                    </p:nvPicPr>
                    <p:blipFill>
                      <a:blip r:embed="rId4"/>
                      <a:stretch>
                        <a:fillRect/>
                      </a:stretch>
                    </p:blipFill>
                    <p:spPr>
                      <a:xfrm>
                        <a:off x="3882524" y="2065171"/>
                        <a:ext cx="3793624" cy="1870828"/>
                      </a:xfrm>
                      <a:prstGeom prst="rect">
                        <a:avLst/>
                      </a:prstGeom>
                    </p:spPr>
                  </p:pic>
                </p:oleObj>
              </mc:Fallback>
            </mc:AlternateContent>
          </a:graphicData>
        </a:graphic>
      </p:graphicFrame>
    </p:spTree>
    <p:extLst>
      <p:ext uri="{BB962C8B-B14F-4D97-AF65-F5344CB8AC3E}">
        <p14:creationId xmlns:p14="http://schemas.microsoft.com/office/powerpoint/2010/main" val="308298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09" y="923198"/>
            <a:ext cx="11808744" cy="4652236"/>
          </a:xfrm>
          <a:prstGeom prst="rect">
            <a:avLst/>
          </a:prstGeom>
        </p:spPr>
        <p:txBody>
          <a:bodyPr wrap="square">
            <a:spAutoFit/>
          </a:bodyPr>
          <a:lstStyle/>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Construct the sample covariance matrix S for the data given below:</a:t>
            </a:r>
          </a:p>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      </a:t>
            </a:r>
          </a:p>
          <a:p>
            <a:pPr algn="just">
              <a:lnSpc>
                <a:spcPct val="107000"/>
              </a:lnSpc>
              <a:spcAft>
                <a:spcPts val="800"/>
              </a:spcAft>
            </a:pP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 </a:t>
            </a:r>
            <a:endParaRPr lang="en-US" sz="3600" b="1" dirty="0" smtClean="0">
              <a:solidFill>
                <a:srgbClr val="C00000"/>
              </a:solidFill>
              <a:latin typeface="Book Antiqua" panose="02040602050305030304" pitchFamily="18" charset="0"/>
              <a:ea typeface="Calibri" panose="020F0502020204030204" pitchFamily="34" charset="0"/>
              <a:cs typeface="Mangal" panose="02040503050203030202" pitchFamily="18" charset="0"/>
            </a:endParaRPr>
          </a:p>
          <a:p>
            <a:pPr algn="just">
              <a:lnSpc>
                <a:spcPct val="107000"/>
              </a:lnSpc>
              <a:spcAft>
                <a:spcPts val="800"/>
              </a:spcAft>
            </a:pPr>
            <a:endPar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endParaRPr>
          </a:p>
          <a:p>
            <a:pPr algn="just">
              <a:lnSpc>
                <a:spcPct val="107000"/>
              </a:lnSpc>
              <a:spcAft>
                <a:spcPts val="800"/>
              </a:spcAft>
            </a:pPr>
            <a:r>
              <a:rPr lang="en-US" sz="3600" b="1" dirty="0" smtClean="0">
                <a:solidFill>
                  <a:srgbClr val="C00000"/>
                </a:solidFill>
                <a:latin typeface="Book Antiqua" panose="02040602050305030304" pitchFamily="18" charset="0"/>
                <a:ea typeface="Calibri" panose="020F0502020204030204" pitchFamily="34" charset="0"/>
                <a:cs typeface="Mangal" panose="02040503050203030202" pitchFamily="18" charset="0"/>
              </a:rPr>
              <a:t>Find </a:t>
            </a:r>
            <a:r>
              <a:rPr lang="en-US" sz="3600" b="1" dirty="0">
                <a:solidFill>
                  <a:srgbClr val="C00000"/>
                </a:solidFill>
                <a:latin typeface="Book Antiqua" panose="02040602050305030304" pitchFamily="18" charset="0"/>
                <a:ea typeface="Calibri" panose="020F0502020204030204" pitchFamily="34" charset="0"/>
                <a:cs typeface="Mangal" panose="02040503050203030202" pitchFamily="18" charset="0"/>
              </a:rPr>
              <a:t>the eigenvector of S that points the most significant direction of the data</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25644641"/>
              </p:ext>
            </p:extLst>
          </p:nvPr>
        </p:nvGraphicFramePr>
        <p:xfrm>
          <a:off x="3649663" y="2065338"/>
          <a:ext cx="4259262" cy="1870075"/>
        </p:xfrm>
        <a:graphic>
          <a:graphicData uri="http://schemas.openxmlformats.org/presentationml/2006/ole">
            <mc:AlternateContent xmlns:mc="http://schemas.openxmlformats.org/markup-compatibility/2006">
              <mc:Choice xmlns:v="urn:schemas-microsoft-com:vml" Requires="v">
                <p:oleObj spid="_x0000_s4099" name="Equation" r:id="rId3" imgW="1041120" imgH="457200" progId="Equation.DSMT4">
                  <p:embed/>
                </p:oleObj>
              </mc:Choice>
              <mc:Fallback>
                <p:oleObj name="Equation" r:id="rId3" imgW="1041120" imgH="457200" progId="Equation.DSMT4">
                  <p:embed/>
                  <p:pic>
                    <p:nvPicPr>
                      <p:cNvPr id="0" name=""/>
                      <p:cNvPicPr/>
                      <p:nvPr/>
                    </p:nvPicPr>
                    <p:blipFill>
                      <a:blip r:embed="rId4"/>
                      <a:stretch>
                        <a:fillRect/>
                      </a:stretch>
                    </p:blipFill>
                    <p:spPr>
                      <a:xfrm>
                        <a:off x="3649663" y="2065338"/>
                        <a:ext cx="4259262" cy="1870075"/>
                      </a:xfrm>
                      <a:prstGeom prst="rect">
                        <a:avLst/>
                      </a:prstGeom>
                    </p:spPr>
                  </p:pic>
                </p:oleObj>
              </mc:Fallback>
            </mc:AlternateContent>
          </a:graphicData>
        </a:graphic>
      </p:graphicFrame>
    </p:spTree>
    <p:extLst>
      <p:ext uri="{BB962C8B-B14F-4D97-AF65-F5344CB8AC3E}">
        <p14:creationId xmlns:p14="http://schemas.microsoft.com/office/powerpoint/2010/main" val="2410290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all the best for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9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484" y="488285"/>
            <a:ext cx="11750842" cy="3108543"/>
          </a:xfrm>
          <a:prstGeom prst="rect">
            <a:avLst/>
          </a:prstGeom>
        </p:spPr>
        <p:txBody>
          <a:bodyPr wrap="square">
            <a:spAutoFit/>
          </a:bodyPr>
          <a:lstStyle/>
          <a:p>
            <a:pPr marL="457200" indent="-457200" algn="just">
              <a:buFont typeface="Arial" panose="020B0604020202020204" pitchFamily="34" charset="0"/>
              <a:buChar char="•"/>
            </a:pPr>
            <a:r>
              <a:rPr lang="en-US" sz="2800" b="1" i="0" dirty="0" smtClean="0">
                <a:solidFill>
                  <a:srgbClr val="002060"/>
                </a:solidFill>
                <a:effectLst/>
                <a:latin typeface="Book Antiqua" panose="02040602050305030304" pitchFamily="18" charset="0"/>
              </a:rPr>
              <a:t>In machine learning (ML), some of the most important linear algebra concepts are the singular value decomposition (SVD) and principal component analysis (PCA). </a:t>
            </a:r>
          </a:p>
          <a:p>
            <a:pPr marL="457200" indent="-457200" algn="just">
              <a:buFont typeface="Arial" panose="020B0604020202020204" pitchFamily="34" charset="0"/>
              <a:buChar char="•"/>
            </a:pPr>
            <a:endParaRPr lang="en-US" sz="2800" b="1" dirty="0">
              <a:solidFill>
                <a:srgbClr val="C00000"/>
              </a:solidFill>
              <a:latin typeface="Book Antiqua" panose="02040602050305030304" pitchFamily="18" charset="0"/>
            </a:endParaRPr>
          </a:p>
          <a:p>
            <a:pPr marL="457200" indent="-457200" algn="just">
              <a:buFont typeface="Arial" panose="020B0604020202020204" pitchFamily="34" charset="0"/>
              <a:buChar char="•"/>
            </a:pPr>
            <a:r>
              <a:rPr lang="en-US" sz="2800" b="1" i="0" dirty="0" smtClean="0">
                <a:solidFill>
                  <a:srgbClr val="C00000"/>
                </a:solidFill>
                <a:effectLst/>
                <a:latin typeface="Book Antiqua" panose="02040602050305030304" pitchFamily="18" charset="0"/>
              </a:rPr>
              <a:t>With all the raw data collected, how can we discover structures? For example, with the interest rates of the last 6 days, can we understand its composition to spot trends?</a:t>
            </a:r>
            <a:endParaRPr lang="en-US" sz="2800" b="1" dirty="0">
              <a:solidFill>
                <a:srgbClr val="C00000"/>
              </a:solidFill>
              <a:latin typeface="Book Antiqua" panose="02040602050305030304" pitchFamily="18" charset="0"/>
            </a:endParaRPr>
          </a:p>
        </p:txBody>
      </p:sp>
      <p:pic>
        <p:nvPicPr>
          <p:cNvPr id="4098" name="Picture 2" descr="https://miro.medium.com/max/1666/1*0Z8jpeszXqwqZl1IfucPT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4" y="4150728"/>
            <a:ext cx="11614484"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37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68" y="853096"/>
            <a:ext cx="11558336" cy="1384995"/>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This becomes even harder for high-dimensional raw data. It is like finding a needle in a haystack. SVD allows us to extract and untangle information.</a:t>
            </a:r>
          </a:p>
        </p:txBody>
      </p:sp>
      <p:sp>
        <p:nvSpPr>
          <p:cNvPr id="3" name="Rectangle 2"/>
          <p:cNvSpPr/>
          <p:nvPr/>
        </p:nvSpPr>
        <p:spPr>
          <a:xfrm>
            <a:off x="83668" y="2829595"/>
            <a:ext cx="11293642" cy="3108543"/>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002060"/>
                </a:solidFill>
                <a:latin typeface="Book Antiqua" panose="02040602050305030304" pitchFamily="18" charset="0"/>
              </a:rPr>
              <a:t>In simple terms, take the number 8, you can factorize this into 2x4, or 2x2x2 right</a:t>
            </a:r>
            <a:r>
              <a:rPr lang="en-US" sz="2800" b="1" dirty="0" smtClean="0">
                <a:solidFill>
                  <a:srgbClr val="002060"/>
                </a:solidFill>
                <a:latin typeface="Book Antiqua" panose="02040602050305030304" pitchFamily="18" charset="0"/>
              </a:rPr>
              <a:t>?</a:t>
            </a:r>
          </a:p>
          <a:p>
            <a:pPr marL="457200" indent="-457200" algn="just">
              <a:buFont typeface="Arial" panose="020B0604020202020204" pitchFamily="34" charset="0"/>
              <a:buChar char="•"/>
            </a:pPr>
            <a:endParaRPr lang="en-US" sz="2800" b="1" dirty="0">
              <a:solidFill>
                <a:srgbClr val="002060"/>
              </a:solidFill>
              <a:latin typeface="Book Antiqua" panose="02040602050305030304" pitchFamily="18" charset="0"/>
            </a:endParaRPr>
          </a:p>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SVD is the same thing, It is a matrix factorization technique where a matrix is decomposed into a product of a square matrix, a diagonal (possible rectangular) matrix, and another square matrix.</a:t>
            </a:r>
          </a:p>
        </p:txBody>
      </p:sp>
    </p:spTree>
    <p:extLst>
      <p:ext uri="{BB962C8B-B14F-4D97-AF65-F5344CB8AC3E}">
        <p14:creationId xmlns:p14="http://schemas.microsoft.com/office/powerpoint/2010/main" val="242382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482" y="1567595"/>
            <a:ext cx="11745310" cy="3108543"/>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It’s useful because this can actually reduce the size of the data you’re dealing with. (i.e., the </a:t>
            </a:r>
            <a:r>
              <a:rPr lang="en-US" sz="2800" b="1" dirty="0" smtClean="0">
                <a:solidFill>
                  <a:srgbClr val="C00000"/>
                </a:solidFill>
                <a:latin typeface="Book Antiqua" panose="02040602050305030304" pitchFamily="18" charset="0"/>
              </a:rPr>
              <a:t>SVD and PCA version </a:t>
            </a:r>
            <a:r>
              <a:rPr lang="en-US" sz="2800" b="1" dirty="0">
                <a:solidFill>
                  <a:srgbClr val="C00000"/>
                </a:solidFill>
                <a:latin typeface="Book Antiqua" panose="02040602050305030304" pitchFamily="18" charset="0"/>
              </a:rPr>
              <a:t>could be less numbers overall than the original matrix) - this can reduce RAM </a:t>
            </a:r>
            <a:r>
              <a:rPr lang="en-US" sz="2800" b="1" dirty="0" smtClean="0">
                <a:solidFill>
                  <a:srgbClr val="C00000"/>
                </a:solidFill>
                <a:latin typeface="Book Antiqua" panose="02040602050305030304" pitchFamily="18" charset="0"/>
              </a:rPr>
              <a:t>usage</a:t>
            </a:r>
          </a:p>
          <a:p>
            <a:pPr marL="457200" indent="-457200" algn="just">
              <a:buFont typeface="Arial" panose="020B0604020202020204" pitchFamily="34" charset="0"/>
              <a:buChar char="•"/>
            </a:pPr>
            <a:endParaRPr lang="en-US" sz="2800" b="1" dirty="0">
              <a:solidFill>
                <a:srgbClr val="C00000"/>
              </a:solidFill>
              <a:latin typeface="Book Antiqua" panose="02040602050305030304" pitchFamily="18" charset="0"/>
            </a:endParaRPr>
          </a:p>
          <a:p>
            <a:pPr marL="457200" indent="-457200" algn="just">
              <a:buFont typeface="Arial" panose="020B0604020202020204" pitchFamily="34" charset="0"/>
              <a:buChar char="•"/>
            </a:pPr>
            <a:r>
              <a:rPr lang="en-US" sz="2800" b="1" dirty="0">
                <a:solidFill>
                  <a:srgbClr val="002060"/>
                </a:solidFill>
                <a:latin typeface="Book Antiqua" panose="02040602050305030304" pitchFamily="18" charset="0"/>
              </a:rPr>
              <a:t>Singular Value Decomposition (SVD</a:t>
            </a:r>
            <a:r>
              <a:rPr lang="en-US" sz="2800" b="1" dirty="0" smtClean="0">
                <a:solidFill>
                  <a:srgbClr val="002060"/>
                </a:solidFill>
                <a:latin typeface="Book Antiqua" panose="02040602050305030304" pitchFamily="18" charset="0"/>
              </a:rPr>
              <a:t>) and PCA is </a:t>
            </a:r>
            <a:r>
              <a:rPr lang="en-US" sz="2800" b="1" dirty="0">
                <a:solidFill>
                  <a:srgbClr val="002060"/>
                </a:solidFill>
                <a:latin typeface="Book Antiqua" panose="02040602050305030304" pitchFamily="18" charset="0"/>
              </a:rPr>
              <a:t>a common dimensionality reduction technique in data science</a:t>
            </a:r>
          </a:p>
        </p:txBody>
      </p:sp>
    </p:spTree>
    <p:extLst>
      <p:ext uri="{BB962C8B-B14F-4D97-AF65-F5344CB8AC3E}">
        <p14:creationId xmlns:p14="http://schemas.microsoft.com/office/powerpoint/2010/main" val="204531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923" y="982066"/>
            <a:ext cx="9059917" cy="4524315"/>
          </a:xfrm>
          <a:prstGeom prst="rect">
            <a:avLst/>
          </a:prstGeom>
        </p:spPr>
        <p:txBody>
          <a:bodyPr wrap="square">
            <a:spAutoFit/>
          </a:bodyPr>
          <a:lstStyle/>
          <a:p>
            <a:r>
              <a:rPr lang="en-US" sz="2400" b="1" i="0" dirty="0" smtClean="0">
                <a:solidFill>
                  <a:srgbClr val="002060"/>
                </a:solidFill>
                <a:effectLst/>
                <a:latin typeface="Book Antiqua" panose="02040602050305030304" pitchFamily="18" charset="0"/>
              </a:rPr>
              <a:t>Applications </a:t>
            </a:r>
          </a:p>
          <a:p>
            <a:endParaRPr lang="en-US" sz="2400" b="1" i="0" dirty="0" smtClean="0">
              <a:solidFill>
                <a:srgbClr val="002060"/>
              </a:solidFill>
              <a:effectLst/>
              <a:latin typeface="Book Antiqua" panose="02040602050305030304" pitchFamily="18" charset="0"/>
            </a:endParaRPr>
          </a:p>
          <a:p>
            <a:pPr marL="342900" indent="-342900">
              <a:buFont typeface="Wingdings" panose="05000000000000000000" pitchFamily="2" charset="2"/>
              <a:buChar char="§"/>
            </a:pPr>
            <a:r>
              <a:rPr lang="en-US" sz="2400" b="1" i="0" dirty="0" smtClean="0">
                <a:solidFill>
                  <a:srgbClr val="C00000"/>
                </a:solidFill>
                <a:effectLst/>
                <a:latin typeface="Book Antiqua" panose="02040602050305030304" pitchFamily="18" charset="0"/>
              </a:rPr>
              <a:t>Image Compression</a:t>
            </a:r>
          </a:p>
          <a:p>
            <a:pPr marL="342900" indent="-342900">
              <a:buFont typeface="Wingdings" panose="05000000000000000000" pitchFamily="2" charset="2"/>
              <a:buChar char="§"/>
            </a:pPr>
            <a:endParaRPr lang="en-US" sz="2400" b="1" i="0" dirty="0" smtClean="0">
              <a:solidFill>
                <a:srgbClr val="002060"/>
              </a:solidFill>
              <a:effectLst/>
              <a:latin typeface="Book Antiqua" panose="02040602050305030304" pitchFamily="18" charset="0"/>
            </a:endParaRPr>
          </a:p>
          <a:p>
            <a:pPr marL="342900" indent="-342900">
              <a:buFont typeface="Wingdings" panose="05000000000000000000" pitchFamily="2" charset="2"/>
              <a:buChar char="§"/>
            </a:pPr>
            <a:r>
              <a:rPr lang="en-US" sz="2400" b="1" i="0" dirty="0" smtClean="0">
                <a:solidFill>
                  <a:srgbClr val="002060"/>
                </a:solidFill>
                <a:effectLst/>
                <a:latin typeface="Book Antiqua" panose="02040602050305030304" pitchFamily="18" charset="0"/>
              </a:rPr>
              <a:t>Image Recovery</a:t>
            </a:r>
          </a:p>
          <a:p>
            <a:pPr marL="342900" indent="-342900">
              <a:buFont typeface="Wingdings" panose="05000000000000000000" pitchFamily="2" charset="2"/>
              <a:buChar char="§"/>
            </a:pPr>
            <a:endParaRPr lang="en-US" sz="2400" b="1" i="0" dirty="0" smtClean="0">
              <a:solidFill>
                <a:srgbClr val="002060"/>
              </a:solidFill>
              <a:effectLst/>
              <a:latin typeface="Book Antiqua" panose="02040602050305030304" pitchFamily="18" charset="0"/>
            </a:endParaRPr>
          </a:p>
          <a:p>
            <a:pPr marL="342900" indent="-342900">
              <a:buFont typeface="Wingdings" panose="05000000000000000000" pitchFamily="2" charset="2"/>
              <a:buChar char="§"/>
            </a:pPr>
            <a:r>
              <a:rPr lang="en-US" sz="2400" b="1" i="0" dirty="0" err="1" smtClean="0">
                <a:solidFill>
                  <a:srgbClr val="C00000"/>
                </a:solidFill>
                <a:effectLst/>
                <a:latin typeface="Book Antiqua" panose="02040602050305030304" pitchFamily="18" charset="0"/>
              </a:rPr>
              <a:t>Eigenfaces</a:t>
            </a:r>
            <a:endParaRPr lang="en-US" sz="2400" b="1" i="0" dirty="0" smtClean="0">
              <a:solidFill>
                <a:srgbClr val="C00000"/>
              </a:solidFill>
              <a:effectLst/>
              <a:latin typeface="Book Antiqua" panose="02040602050305030304" pitchFamily="18" charset="0"/>
            </a:endParaRPr>
          </a:p>
          <a:p>
            <a:pPr marL="342900" indent="-342900">
              <a:buFont typeface="Wingdings" panose="05000000000000000000" pitchFamily="2" charset="2"/>
              <a:buChar char="§"/>
            </a:pPr>
            <a:endParaRPr lang="en-US" sz="2400" b="1" i="0" dirty="0" smtClean="0">
              <a:solidFill>
                <a:srgbClr val="002060"/>
              </a:solidFill>
              <a:effectLst/>
              <a:latin typeface="Book Antiqua" panose="02040602050305030304" pitchFamily="18" charset="0"/>
            </a:endParaRPr>
          </a:p>
          <a:p>
            <a:pPr marL="342900" indent="-342900">
              <a:buFont typeface="Wingdings" panose="05000000000000000000" pitchFamily="2" charset="2"/>
              <a:buChar char="§"/>
            </a:pPr>
            <a:r>
              <a:rPr lang="en-US" sz="2400" b="1" i="0" dirty="0" smtClean="0">
                <a:solidFill>
                  <a:srgbClr val="002060"/>
                </a:solidFill>
                <a:effectLst/>
                <a:latin typeface="Book Antiqua" panose="02040602050305030304" pitchFamily="18" charset="0"/>
              </a:rPr>
              <a:t>Spectral Clustering</a:t>
            </a:r>
          </a:p>
          <a:p>
            <a:pPr marL="342900" indent="-342900">
              <a:buFont typeface="Wingdings" panose="05000000000000000000" pitchFamily="2" charset="2"/>
              <a:buChar char="§"/>
            </a:pPr>
            <a:endParaRPr lang="en-US" sz="2400" b="1" i="0" dirty="0" smtClean="0">
              <a:solidFill>
                <a:srgbClr val="002060"/>
              </a:solidFill>
              <a:effectLst/>
              <a:latin typeface="Book Antiqua" panose="02040602050305030304" pitchFamily="18" charset="0"/>
            </a:endParaRPr>
          </a:p>
          <a:p>
            <a:pPr marL="342900" indent="-342900">
              <a:buFont typeface="Wingdings" panose="05000000000000000000" pitchFamily="2" charset="2"/>
              <a:buChar char="§"/>
            </a:pPr>
            <a:r>
              <a:rPr lang="en-US" sz="2400" b="1" i="0" dirty="0" smtClean="0">
                <a:solidFill>
                  <a:srgbClr val="C00000"/>
                </a:solidFill>
                <a:effectLst/>
                <a:latin typeface="Book Antiqua" panose="02040602050305030304" pitchFamily="18" charset="0"/>
              </a:rPr>
              <a:t>Background Removal from Videos</a:t>
            </a:r>
            <a:r>
              <a:rPr lang="en-US" sz="2400" b="1" dirty="0" smtClean="0">
                <a:solidFill>
                  <a:srgbClr val="C00000"/>
                </a:solidFill>
                <a:latin typeface="Book Antiqua" panose="02040602050305030304" pitchFamily="18" charset="0"/>
              </a:rPr>
              <a:t/>
            </a:r>
            <a:br>
              <a:rPr lang="en-US" sz="2400" b="1" dirty="0" smtClean="0">
                <a:solidFill>
                  <a:srgbClr val="C00000"/>
                </a:solidFill>
                <a:latin typeface="Book Antiqua" panose="02040602050305030304" pitchFamily="18" charset="0"/>
              </a:rPr>
            </a:br>
            <a:endParaRPr lang="en-US" sz="2400" b="1" dirty="0">
              <a:solidFill>
                <a:srgbClr val="C00000"/>
              </a:solidFill>
              <a:latin typeface="Book Antiqua" panose="02040602050305030304" pitchFamily="18" charset="0"/>
            </a:endParaRPr>
          </a:p>
        </p:txBody>
      </p:sp>
      <p:pic>
        <p:nvPicPr>
          <p:cNvPr id="9218" name="Picture 2" descr="Image result for matrix in image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064" y="903237"/>
            <a:ext cx="5772259" cy="475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95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5440"/>
            <a:ext cx="12192000" cy="461665"/>
          </a:xfrm>
          <a:prstGeom prst="rect">
            <a:avLst/>
          </a:prstGeom>
          <a:solidFill>
            <a:schemeClr val="tx1"/>
          </a:solidFill>
        </p:spPr>
        <p:txBody>
          <a:bodyPr wrap="square">
            <a:spAutoFit/>
          </a:bodyPr>
          <a:lstStyle/>
          <a:p>
            <a:pPr algn="ctr"/>
            <a:r>
              <a:rPr lang="en-US" sz="2400" b="1" i="0" dirty="0" smtClean="0">
                <a:solidFill>
                  <a:schemeClr val="bg1"/>
                </a:solidFill>
                <a:effectLst/>
                <a:latin typeface="poppins"/>
              </a:rPr>
              <a:t>SVD for Image Compression</a:t>
            </a:r>
            <a:endParaRPr lang="en-US" sz="2400" b="1" i="0" dirty="0">
              <a:solidFill>
                <a:schemeClr val="bg1"/>
              </a:solidFill>
              <a:effectLst/>
              <a:latin typeface="poppins"/>
            </a:endParaRPr>
          </a:p>
        </p:txBody>
      </p:sp>
      <p:sp>
        <p:nvSpPr>
          <p:cNvPr id="3" name="Rectangle 2"/>
          <p:cNvSpPr/>
          <p:nvPr/>
        </p:nvSpPr>
        <p:spPr>
          <a:xfrm>
            <a:off x="-204953" y="456225"/>
            <a:ext cx="12060621" cy="3108543"/>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How many times have we faced this issue? We love clicking images with our smartphone cameras and saving random photos off the web. And then one day – no space! Image compression helps deal with that headache.</a:t>
            </a:r>
          </a:p>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It minimizes the size of an image in bytes to an acceptable level of quality. This means that you are able to store more images in the same disk space as compared to before.</a:t>
            </a:r>
          </a:p>
        </p:txBody>
      </p:sp>
      <p:pic>
        <p:nvPicPr>
          <p:cNvPr id="4" name="Picture 3"/>
          <p:cNvPicPr>
            <a:picLocks noChangeAspect="1"/>
          </p:cNvPicPr>
          <p:nvPr/>
        </p:nvPicPr>
        <p:blipFill rotWithShape="1">
          <a:blip r:embed="rId3"/>
          <a:srcRect l="17204" t="18426" r="22212" b="29849"/>
          <a:stretch/>
        </p:blipFill>
        <p:spPr>
          <a:xfrm>
            <a:off x="2301766" y="3452647"/>
            <a:ext cx="7882760" cy="3247697"/>
          </a:xfrm>
          <a:prstGeom prst="rect">
            <a:avLst/>
          </a:prstGeom>
        </p:spPr>
      </p:pic>
    </p:spTree>
    <p:extLst>
      <p:ext uri="{BB962C8B-B14F-4D97-AF65-F5344CB8AC3E}">
        <p14:creationId xmlns:p14="http://schemas.microsoft.com/office/powerpoint/2010/main" val="34424177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771" t="25493" r="36006" b="24506"/>
          <a:stretch/>
        </p:blipFill>
        <p:spPr>
          <a:xfrm>
            <a:off x="0" y="336883"/>
            <a:ext cx="12368463" cy="6184233"/>
          </a:xfrm>
          <a:prstGeom prst="rect">
            <a:avLst/>
          </a:prstGeom>
        </p:spPr>
      </p:pic>
    </p:spTree>
    <p:extLst>
      <p:ext uri="{BB962C8B-B14F-4D97-AF65-F5344CB8AC3E}">
        <p14:creationId xmlns:p14="http://schemas.microsoft.com/office/powerpoint/2010/main" val="9371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713"/>
            <a:ext cx="12192000" cy="461665"/>
          </a:xfrm>
          <a:prstGeom prst="rect">
            <a:avLst/>
          </a:prstGeom>
          <a:solidFill>
            <a:schemeClr val="tx1"/>
          </a:solidFill>
        </p:spPr>
        <p:txBody>
          <a:bodyPr wrap="square">
            <a:spAutoFit/>
          </a:bodyPr>
          <a:lstStyle/>
          <a:p>
            <a:pPr algn="ctr"/>
            <a:r>
              <a:rPr lang="en-US" sz="2400" b="1" dirty="0">
                <a:solidFill>
                  <a:schemeClr val="bg1"/>
                </a:solidFill>
                <a:latin typeface="poppins"/>
              </a:rPr>
              <a:t>SVD for Image Recovery</a:t>
            </a:r>
          </a:p>
        </p:txBody>
      </p:sp>
      <p:sp>
        <p:nvSpPr>
          <p:cNvPr id="3" name="Rectangle 2"/>
          <p:cNvSpPr/>
          <p:nvPr/>
        </p:nvSpPr>
        <p:spPr>
          <a:xfrm>
            <a:off x="-136636" y="1313142"/>
            <a:ext cx="12134194" cy="3970318"/>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C00000"/>
                </a:solidFill>
                <a:latin typeface="Book Antiqua" panose="02040602050305030304" pitchFamily="18" charset="0"/>
              </a:rPr>
              <a:t>Ever clicked an image in low light? Or had an old image become corrupt? We assume that we cannot get that image back anymore. It’s surely lost to the past. Well – not anymore!</a:t>
            </a:r>
          </a:p>
          <a:p>
            <a:pPr marL="457200" indent="-457200" algn="just">
              <a:buFont typeface="Arial" panose="020B0604020202020204" pitchFamily="34" charset="0"/>
              <a:buChar char="•"/>
            </a:pPr>
            <a:endParaRPr lang="en-US" sz="2800" b="1" dirty="0" smtClean="0">
              <a:solidFill>
                <a:srgbClr val="002060"/>
              </a:solidFill>
              <a:latin typeface="Book Antiqua" panose="02040602050305030304" pitchFamily="18" charset="0"/>
            </a:endParaRPr>
          </a:p>
          <a:p>
            <a:pPr marL="457200" indent="-457200" algn="just">
              <a:buFont typeface="Arial" panose="020B0604020202020204" pitchFamily="34" charset="0"/>
              <a:buChar char="•"/>
            </a:pPr>
            <a:r>
              <a:rPr lang="en-US" sz="2800" b="1" dirty="0" smtClean="0">
                <a:solidFill>
                  <a:srgbClr val="002060"/>
                </a:solidFill>
                <a:latin typeface="Book Antiqua" panose="02040602050305030304" pitchFamily="18" charset="0"/>
              </a:rPr>
              <a:t>We’ll </a:t>
            </a:r>
            <a:r>
              <a:rPr lang="en-US" sz="2800" b="1" dirty="0">
                <a:solidFill>
                  <a:srgbClr val="002060"/>
                </a:solidFill>
                <a:latin typeface="Book Antiqua" panose="02040602050305030304" pitchFamily="18" charset="0"/>
              </a:rPr>
              <a:t>understand image recovery through the concept of matrix completion </a:t>
            </a:r>
            <a:endParaRPr lang="en-US" sz="2800" b="1" dirty="0" smtClean="0">
              <a:solidFill>
                <a:srgbClr val="002060"/>
              </a:solidFill>
              <a:latin typeface="Book Antiqua" panose="02040602050305030304" pitchFamily="18" charset="0"/>
            </a:endParaRPr>
          </a:p>
          <a:p>
            <a:pPr marL="457200" indent="-457200" algn="just">
              <a:buFont typeface="Arial" panose="020B0604020202020204" pitchFamily="34" charset="0"/>
              <a:buChar char="•"/>
            </a:pPr>
            <a:endParaRPr lang="en-US" sz="2800" b="1" dirty="0" smtClean="0">
              <a:solidFill>
                <a:srgbClr val="C00000"/>
              </a:solidFill>
              <a:latin typeface="Book Antiqua" panose="02040602050305030304" pitchFamily="18" charset="0"/>
            </a:endParaRPr>
          </a:p>
          <a:p>
            <a:pPr marL="457200" indent="-457200" algn="just">
              <a:buFont typeface="Arial" panose="020B0604020202020204" pitchFamily="34" charset="0"/>
              <a:buChar char="•"/>
            </a:pPr>
            <a:r>
              <a:rPr lang="en-US" sz="2800" b="1" dirty="0" smtClean="0">
                <a:solidFill>
                  <a:srgbClr val="C00000"/>
                </a:solidFill>
                <a:latin typeface="Book Antiqua" panose="02040602050305030304" pitchFamily="18" charset="0"/>
              </a:rPr>
              <a:t>Matrix </a:t>
            </a:r>
            <a:r>
              <a:rPr lang="en-US" sz="2800" b="1" dirty="0">
                <a:solidFill>
                  <a:srgbClr val="C00000"/>
                </a:solidFill>
                <a:latin typeface="Book Antiqua" panose="02040602050305030304" pitchFamily="18" charset="0"/>
              </a:rPr>
              <a:t>Completion is the process of filling in the missing entries in a partially observed matrix.</a:t>
            </a:r>
          </a:p>
        </p:txBody>
      </p:sp>
    </p:spTree>
    <p:extLst>
      <p:ext uri="{BB962C8B-B14F-4D97-AF65-F5344CB8AC3E}">
        <p14:creationId xmlns:p14="http://schemas.microsoft.com/office/powerpoint/2010/main" val="3082270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238</TotalTime>
  <Words>637</Words>
  <Application>Microsoft Office PowerPoint</Application>
  <PresentationFormat>Widescreen</PresentationFormat>
  <Paragraphs>82</Paragraphs>
  <Slides>24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Book Antiqua</vt:lpstr>
      <vt:lpstr>Calibri</vt:lpstr>
      <vt:lpstr>Calibri Light</vt:lpstr>
      <vt:lpstr>Cambria Math</vt:lpstr>
      <vt:lpstr>Mangal</vt:lpstr>
      <vt:lpstr>poppins</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Jyoti Verma (Dr.)</cp:lastModifiedBy>
  <cp:revision>16</cp:revision>
  <dcterms:created xsi:type="dcterms:W3CDTF">2020-03-01T10:26:10Z</dcterms:created>
  <dcterms:modified xsi:type="dcterms:W3CDTF">2020-03-16T04:48:29Z</dcterms:modified>
</cp:coreProperties>
</file>