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91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5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E553-31F9-401B-A638-8A5AB5595D1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EB8CAE-37AF-411E-868D-24CA68A62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Oscillator Circuits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1" y="2039007"/>
            <a:ext cx="7881297" cy="2906083"/>
          </a:xfrm>
        </p:spPr>
      </p:pic>
    </p:spTree>
    <p:extLst>
      <p:ext uri="{BB962C8B-B14F-4D97-AF65-F5344CB8AC3E}">
        <p14:creationId xmlns:p14="http://schemas.microsoft.com/office/powerpoint/2010/main" val="26316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Phase shift oscillator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70" y="1930400"/>
            <a:ext cx="7134209" cy="276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7462" y="5013434"/>
                <a:ext cx="6821214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F=1/(2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2" y="5013434"/>
                <a:ext cx="6821214" cy="408253"/>
              </a:xfrm>
              <a:prstGeom prst="rect">
                <a:avLst/>
              </a:prstGeom>
              <a:blipFill>
                <a:blip r:embed="rId3"/>
                <a:stretch>
                  <a:fillRect l="-715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3586" y="542168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configuration of the amplifier is inverting, the phase shift network has to give a phase shift of 180 degrees. This is required so that the feedback at the input will become positive.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869"/>
          </a:xfrm>
        </p:spPr>
        <p:txBody>
          <a:bodyPr/>
          <a:lstStyle/>
          <a:p>
            <a:r>
              <a:rPr lang="en-US" dirty="0" err="1" smtClean="0"/>
              <a:t>Weinbridge</a:t>
            </a:r>
            <a:r>
              <a:rPr lang="en-US" dirty="0" smtClean="0"/>
              <a:t> Oscillator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58" y="1492469"/>
            <a:ext cx="6205772" cy="3100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5350" y="1051034"/>
            <a:ext cx="4133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Resistors </a:t>
            </a:r>
            <a:r>
              <a:rPr lang="en-US" i="1" dirty="0"/>
              <a:t>R</a:t>
            </a:r>
            <a:r>
              <a:rPr lang="en-US" dirty="0"/>
              <a:t>1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dirty="0" smtClean="0"/>
              <a:t>2 </a:t>
            </a:r>
            <a:r>
              <a:rPr lang="en-US" dirty="0"/>
              <a:t>and capacitors </a:t>
            </a:r>
            <a:r>
              <a:rPr lang="en-US" i="1" dirty="0"/>
              <a:t>C</a:t>
            </a:r>
            <a:r>
              <a:rPr lang="en-US" dirty="0"/>
              <a:t>1 and </a:t>
            </a:r>
            <a:r>
              <a:rPr lang="en-US" i="1" dirty="0"/>
              <a:t>C</a:t>
            </a:r>
            <a:r>
              <a:rPr lang="en-US" dirty="0"/>
              <a:t>2 form the frequency-adjustment elements, while </a:t>
            </a:r>
            <a:r>
              <a:rPr lang="en-US" dirty="0" smtClean="0"/>
              <a:t>resistors </a:t>
            </a:r>
            <a:r>
              <a:rPr lang="en-US" i="1" dirty="0" smtClean="0"/>
              <a:t>R</a:t>
            </a:r>
            <a:r>
              <a:rPr lang="en-US" dirty="0" smtClean="0"/>
              <a:t>3 </a:t>
            </a:r>
            <a:r>
              <a:rPr lang="en-US" dirty="0"/>
              <a:t>and </a:t>
            </a:r>
            <a:r>
              <a:rPr lang="en-US" i="1" dirty="0"/>
              <a:t>R</a:t>
            </a:r>
            <a:r>
              <a:rPr lang="en-US" dirty="0"/>
              <a:t>4 form part of the feedback path. The op-amp output is connected as </a:t>
            </a:r>
            <a:r>
              <a:rPr lang="en-US" dirty="0" smtClean="0"/>
              <a:t>the bridge </a:t>
            </a:r>
            <a:r>
              <a:rPr lang="en-US" dirty="0"/>
              <a:t>input at points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c</a:t>
            </a:r>
            <a:r>
              <a:rPr lang="en-US" dirty="0"/>
              <a:t>. The bridge circuit output at points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d </a:t>
            </a:r>
            <a:r>
              <a:rPr lang="en-US" dirty="0"/>
              <a:t>is the input</a:t>
            </a:r>
          </a:p>
          <a:p>
            <a:r>
              <a:rPr lang="en-US" dirty="0"/>
              <a:t>to the op-amp.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76" y="4992414"/>
            <a:ext cx="963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Wien bridge oscillator circuit  is a popular </a:t>
            </a:r>
            <a:r>
              <a:rPr lang="en-US" dirty="0"/>
              <a:t>audio frequency </a:t>
            </a:r>
            <a:r>
              <a:rPr lang="en-US" dirty="0" smtClean="0"/>
              <a:t>oscillator. </a:t>
            </a:r>
            <a:r>
              <a:rPr lang="en-US" dirty="0"/>
              <a:t>This is mostly used because of its important features. This circuit is free from the </a:t>
            </a:r>
            <a:r>
              <a:rPr lang="en-US" b="1" dirty="0"/>
              <a:t>circuit fluctuations</a:t>
            </a:r>
            <a:r>
              <a:rPr lang="en-US" dirty="0"/>
              <a:t> and the </a:t>
            </a:r>
            <a:r>
              <a:rPr lang="en-US" b="1" dirty="0"/>
              <a:t>ambient temperature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7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Tuned Oscillators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08689"/>
            <a:ext cx="2805201" cy="328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44" y="2007476"/>
            <a:ext cx="5335569" cy="21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Colpitt’s</a:t>
            </a:r>
            <a:r>
              <a:rPr lang="en-US" dirty="0" smtClean="0"/>
              <a:t> Oscillator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11" y="1492055"/>
            <a:ext cx="3668041" cy="3326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73" y="3783724"/>
            <a:ext cx="3854136" cy="214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6386" y="1650124"/>
            <a:ext cx="529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op-amp provides </a:t>
            </a:r>
            <a:r>
              <a:rPr lang="en-US" dirty="0"/>
              <a:t>the basic </a:t>
            </a:r>
            <a:r>
              <a:rPr lang="en-US" dirty="0" smtClean="0"/>
              <a:t>amplification </a:t>
            </a:r>
            <a:r>
              <a:rPr lang="en-US" dirty="0"/>
              <a:t>needed while the oscillator frequency is set by an </a:t>
            </a:r>
            <a:r>
              <a:rPr lang="en-US" i="1" dirty="0" smtClean="0"/>
              <a:t>LC </a:t>
            </a:r>
            <a:r>
              <a:rPr lang="en-US" dirty="0" smtClean="0"/>
              <a:t>feedback </a:t>
            </a:r>
            <a:r>
              <a:rPr lang="en-US" dirty="0"/>
              <a:t>network of a </a:t>
            </a:r>
            <a:r>
              <a:rPr lang="en-US" dirty="0" err="1"/>
              <a:t>Colpitts</a:t>
            </a:r>
            <a:r>
              <a:rPr lang="en-US" dirty="0"/>
              <a:t>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1605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Hartley’s Oscillator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8569" y="2141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13150"/>
              </p:ext>
            </p:extLst>
          </p:nvPr>
        </p:nvGraphicFramePr>
        <p:xfrm>
          <a:off x="756745" y="1538244"/>
          <a:ext cx="3888827" cy="275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3467584" imgH="2448267" progId="Paint.Picture">
                  <p:embed/>
                </p:oleObj>
              </mc:Choice>
              <mc:Fallback>
                <p:oleObj name="Bitmap Image" r:id="rId3" imgW="3467584" imgH="24482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45" y="1538244"/>
                        <a:ext cx="3888827" cy="2757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Image result for hartley oscillator frequency formul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10" y="1930400"/>
            <a:ext cx="2511973" cy="1601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665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165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Bitmap Image</vt:lpstr>
      <vt:lpstr>Oscillator Circuits      </vt:lpstr>
      <vt:lpstr>Oscillator Classification</vt:lpstr>
      <vt:lpstr>RC Phase shift oscillator</vt:lpstr>
      <vt:lpstr>Weinbridge Oscillator</vt:lpstr>
      <vt:lpstr>Tuned Oscillators</vt:lpstr>
      <vt:lpstr>Colpitt’s Oscillator</vt:lpstr>
      <vt:lpstr>Hartley’s Oscillator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Oscillators       </dc:title>
  <dc:creator>Toral Shah (Dr.)</dc:creator>
  <cp:lastModifiedBy>Toral Shah (Dr.)</cp:lastModifiedBy>
  <cp:revision>9</cp:revision>
  <dcterms:created xsi:type="dcterms:W3CDTF">2020-03-19T04:42:40Z</dcterms:created>
  <dcterms:modified xsi:type="dcterms:W3CDTF">2020-03-20T09:28:55Z</dcterms:modified>
</cp:coreProperties>
</file>