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3" r:id="rId9"/>
    <p:sldId id="262" r:id="rId10"/>
    <p:sldId id="267" r:id="rId11"/>
    <p:sldId id="270" r:id="rId12"/>
    <p:sldId id="268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1C9FA-9A63-D7B7-AAB9-600B3487BDF4}" v="899" dt="2020-03-26T12:30:26.155"/>
    <p1510:client id="{9107299D-41CE-116A-ADC1-B0B398C606FE}" v="566" dt="2020-03-28T17:44:02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Sequential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 FE BTech CSBS - PEE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clock&#10;&#10;Description generated with high confidence">
            <a:extLst>
              <a:ext uri="{FF2B5EF4-FFF2-40B4-BE49-F238E27FC236}">
                <a16:creationId xmlns:a16="http://schemas.microsoft.com/office/drawing/2014/main" id="{8E716174-5D65-4F74-815D-7F0F833DE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52345"/>
            <a:ext cx="10905066" cy="3353308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3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C5E436C-A6B0-40E6-B43C-2C8E7861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25194"/>
            <a:ext cx="10905066" cy="4007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BECDBB2-914C-44DE-B171-6F7946196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D5C6008-3DE6-42B7-AED2-68544F325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A9FEFAC-668F-4E5E-83E9-FCC5EF319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"/>
          <a:stretch/>
        </p:blipFill>
        <p:spPr>
          <a:xfrm>
            <a:off x="-197581" y="10"/>
            <a:ext cx="12389581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09915C-7FC3-45EF-BDD0-6393ACE4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584" y="-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5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DDA16378-70BF-498A-81E8-62ED85B5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61618"/>
            <a:ext cx="10905066" cy="4334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4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61819F-AD48-476C-8922-1CFC1A2BA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84300"/>
            <a:ext cx="10905066" cy="4089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4B721408-2C35-41D6-9389-84489436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60" y="260968"/>
            <a:ext cx="8604689" cy="3978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C4636D-FC75-4CF1-8A94-BC2DFCA63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861" y="3741080"/>
            <a:ext cx="4425709" cy="28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6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92EA05-624C-41DF-9B45-A55DCE27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93" y="795980"/>
            <a:ext cx="10905066" cy="3080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8134B0-3707-43BC-892F-7A400751A112}"/>
              </a:ext>
            </a:extLst>
          </p:cNvPr>
          <p:cNvSpPr txBox="1"/>
          <p:nvPr/>
        </p:nvSpPr>
        <p:spPr>
          <a:xfrm>
            <a:off x="2941608" y="66136"/>
            <a:ext cx="75596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T-Flip Flop – needed to construct counters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D4EE7A7-8C08-417C-8B3A-4304BDB99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52536"/>
              </p:ext>
            </p:extLst>
          </p:nvPr>
        </p:nvGraphicFramePr>
        <p:xfrm>
          <a:off x="3091132" y="4198188"/>
          <a:ext cx="6373079" cy="2506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48">
                  <a:extLst>
                    <a:ext uri="{9D8B030D-6E8A-4147-A177-3AD203B41FA5}">
                      <a16:colId xmlns:a16="http://schemas.microsoft.com/office/drawing/2014/main" val="888724597"/>
                    </a:ext>
                  </a:extLst>
                </a:gridCol>
                <a:gridCol w="2212614">
                  <a:extLst>
                    <a:ext uri="{9D8B030D-6E8A-4147-A177-3AD203B41FA5}">
                      <a16:colId xmlns:a16="http://schemas.microsoft.com/office/drawing/2014/main" val="246887080"/>
                    </a:ext>
                  </a:extLst>
                </a:gridCol>
                <a:gridCol w="1569633">
                  <a:extLst>
                    <a:ext uri="{9D8B030D-6E8A-4147-A177-3AD203B41FA5}">
                      <a16:colId xmlns:a16="http://schemas.microsoft.com/office/drawing/2014/main" val="1777614626"/>
                    </a:ext>
                  </a:extLst>
                </a:gridCol>
                <a:gridCol w="2004584">
                  <a:extLst>
                    <a:ext uri="{9D8B030D-6E8A-4147-A177-3AD203B41FA5}">
                      <a16:colId xmlns:a16="http://schemas.microsoft.com/office/drawing/2014/main" val="3125462298"/>
                    </a:ext>
                  </a:extLst>
                </a:gridCol>
              </a:tblGrid>
              <a:tr h="766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 Op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Q(t)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Next state Op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Q(t+1)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351706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7855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+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ve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 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1(Toggle)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0277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w Cen MT"/>
                        </a:rPr>
                        <a:t>+</a:t>
                      </a:r>
                      <a:r>
                        <a:rPr lang="en-US" sz="1800" b="0" i="0" u="none" strike="noStrike" noProof="0" dirty="0" err="1">
                          <a:latin typeface="Tw Cen MT"/>
                        </a:rPr>
                        <a:t>ve</a:t>
                      </a:r>
                      <a:r>
                        <a:rPr lang="en-US" sz="1800" b="0" i="0" u="none" strike="noStrike" noProof="0" dirty="0">
                          <a:latin typeface="Tw Cen MT"/>
                        </a:rPr>
                        <a:t> 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0(Toggle)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00882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0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756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C10560-D9D8-4E6F-827A-CB1B7039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28" y="643466"/>
            <a:ext cx="7930343" cy="5571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3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F9BCD-C19F-4DC9-A668-FF28F4DEC243}"/>
              </a:ext>
            </a:extLst>
          </p:cNvPr>
          <p:cNvSpPr txBox="1"/>
          <p:nvPr/>
        </p:nvSpPr>
        <p:spPr>
          <a:xfrm>
            <a:off x="698740" y="842513"/>
            <a:ext cx="105213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Difference between combinational and sequential circuits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E8BC2-902C-4910-B28B-04B69C661AB0}"/>
              </a:ext>
            </a:extLst>
          </p:cNvPr>
          <p:cNvSpPr txBox="1"/>
          <p:nvPr/>
        </p:nvSpPr>
        <p:spPr>
          <a:xfrm>
            <a:off x="1028521" y="1661125"/>
            <a:ext cx="968746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Logic circuits for digital systems may be combinational or sequential. 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 combinational circuit consists of logic gates whose outputs at any time are determined from </a:t>
            </a:r>
            <a:r>
              <a:rPr lang="en-US" sz="2400" b="1" dirty="0">
                <a:ea typeface="+mn-lt"/>
                <a:cs typeface="+mn-lt"/>
              </a:rPr>
              <a:t>only</a:t>
            </a:r>
            <a:r>
              <a:rPr lang="en-US" sz="2400" dirty="0">
                <a:ea typeface="+mn-lt"/>
                <a:cs typeface="+mn-lt"/>
              </a:rPr>
              <a:t> the </a:t>
            </a:r>
            <a:r>
              <a:rPr lang="en-US" sz="2400" b="1" dirty="0">
                <a:ea typeface="+mn-lt"/>
                <a:cs typeface="+mn-lt"/>
              </a:rPr>
              <a:t>present combination of inputs</a:t>
            </a:r>
            <a:r>
              <a:rPr lang="en-US" sz="2400" dirty="0">
                <a:ea typeface="+mn-lt"/>
                <a:cs typeface="+mn-lt"/>
              </a:rPr>
              <a:t>. A combinational circuit performs an operation that can be specified logically by a set of Boolean functions. 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In contrast, sequential circuits employ </a:t>
            </a:r>
            <a:r>
              <a:rPr lang="en-US" sz="2400" b="1" dirty="0">
                <a:ea typeface="+mn-lt"/>
                <a:cs typeface="+mn-lt"/>
              </a:rPr>
              <a:t>storage</a:t>
            </a:r>
            <a:r>
              <a:rPr lang="en-US" sz="2400" dirty="0">
                <a:ea typeface="+mn-lt"/>
                <a:cs typeface="+mn-lt"/>
              </a:rPr>
              <a:t> elements in addition to logic gates. Their outputs are a function of the inputs and the </a:t>
            </a:r>
            <a:r>
              <a:rPr lang="en-US" sz="2400" b="1" dirty="0">
                <a:ea typeface="+mn-lt"/>
                <a:cs typeface="+mn-lt"/>
              </a:rPr>
              <a:t>state of the storage elements</a:t>
            </a:r>
            <a:r>
              <a:rPr lang="en-US" sz="2400" dirty="0">
                <a:ea typeface="+mn-lt"/>
                <a:cs typeface="+mn-lt"/>
              </a:rPr>
              <a:t>. Because the state of the storage elements is a function of previous inputs, the outputs of a sequential circuit depend not only on </a:t>
            </a:r>
            <a:r>
              <a:rPr lang="en-US" sz="2400" b="1" dirty="0">
                <a:ea typeface="+mn-lt"/>
                <a:cs typeface="+mn-lt"/>
              </a:rPr>
              <a:t>present values</a:t>
            </a:r>
            <a:r>
              <a:rPr lang="en-US" sz="2400" dirty="0">
                <a:ea typeface="+mn-lt"/>
                <a:cs typeface="+mn-lt"/>
              </a:rPr>
              <a:t> of inputs, but also on </a:t>
            </a:r>
            <a:r>
              <a:rPr lang="en-US" sz="2400" b="1" dirty="0">
                <a:ea typeface="+mn-lt"/>
                <a:cs typeface="+mn-lt"/>
              </a:rPr>
              <a:t>past inputs</a:t>
            </a:r>
            <a:r>
              <a:rPr lang="en-US" sz="2400" dirty="0">
                <a:ea typeface="+mn-lt"/>
                <a:cs typeface="+mn-lt"/>
              </a:rPr>
              <a:t>, and the circuit behavior must be specified by a time sequence of inputs and internal states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862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DF65C3D-FBA0-4849-929F-060F64B08C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9505" y="1713531"/>
            <a:ext cx="10982325" cy="36241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9260EB-4BA8-4DEE-A06F-866F4EC7A4FF}"/>
              </a:ext>
            </a:extLst>
          </p:cNvPr>
          <p:cNvSpPr txBox="1"/>
          <p:nvPr/>
        </p:nvSpPr>
        <p:spPr>
          <a:xfrm>
            <a:off x="1475118" y="626853"/>
            <a:ext cx="952931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A sequential circuit is specified by a time sequence of inputs, outputs, and internal states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847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84074F-BC64-492C-9B28-8594958EF72A}"/>
              </a:ext>
            </a:extLst>
          </p:cNvPr>
          <p:cNvSpPr txBox="1"/>
          <p:nvPr/>
        </p:nvSpPr>
        <p:spPr>
          <a:xfrm>
            <a:off x="224288" y="353683"/>
            <a:ext cx="11844064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Synchronous Vs Asynchronous Sequential Circuits</a:t>
            </a:r>
          </a:p>
          <a:p>
            <a:endParaRPr lang="en-US" sz="2800" dirty="0">
              <a:ea typeface="+mn-lt"/>
              <a:cs typeface="+mn-lt"/>
            </a:endParaRPr>
          </a:p>
          <a:p>
            <a:endParaRPr lang="en-US" sz="2800" b="1" dirty="0"/>
          </a:p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7E3CD2-86A5-4C96-ACA7-34866679A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48185"/>
              </p:ext>
            </p:extLst>
          </p:nvPr>
        </p:nvGraphicFramePr>
        <p:xfrm>
          <a:off x="919001" y="1484376"/>
          <a:ext cx="10542590" cy="325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295">
                  <a:extLst>
                    <a:ext uri="{9D8B030D-6E8A-4147-A177-3AD203B41FA5}">
                      <a16:colId xmlns:a16="http://schemas.microsoft.com/office/drawing/2014/main" val="2036434654"/>
                    </a:ext>
                  </a:extLst>
                </a:gridCol>
                <a:gridCol w="5271295">
                  <a:extLst>
                    <a:ext uri="{9D8B030D-6E8A-4147-A177-3AD203B41FA5}">
                      <a16:colId xmlns:a16="http://schemas.microsoft.com/office/drawing/2014/main" val="2464396449"/>
                    </a:ext>
                  </a:extLst>
                </a:gridCol>
              </a:tblGrid>
              <a:tr h="774574">
                <a:tc>
                  <a:txBody>
                    <a:bodyPr/>
                    <a:lstStyle/>
                    <a:p>
                      <a:r>
                        <a:rPr lang="en-US" sz="3200" dirty="0"/>
                        <a:t>Synchronous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1" i="0" u="none" strike="noStrike" noProof="0" dirty="0">
                          <a:latin typeface="Tw Cen MT"/>
                        </a:rPr>
                        <a:t>Asynchronous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82474"/>
                  </a:ext>
                </a:extLst>
              </a:tr>
              <a:tr h="24786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0" i="0" u="none" strike="noStrike" noProof="0" dirty="0">
                          <a:latin typeface="Tw Cen MT"/>
                        </a:rPr>
                        <a:t>A synchronous sequential circuit is a system whose behavior can be defined from the knowledge of its signals at </a:t>
                      </a:r>
                      <a:r>
                        <a:rPr lang="en-US" sz="2800" b="1" i="0" u="none" strike="noStrike" noProof="0" dirty="0">
                          <a:latin typeface="Tw Cen MT"/>
                        </a:rPr>
                        <a:t>discrete instants of time.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0" i="0" u="none" strike="noStrike" noProof="0" dirty="0">
                          <a:latin typeface="Tw Cen MT"/>
                        </a:rPr>
                        <a:t>The behavior of an asynchronous sequential circuit depends upon the </a:t>
                      </a:r>
                      <a:r>
                        <a:rPr lang="en-US" sz="2800" b="1" i="0" u="none" strike="noStrike" noProof="0" dirty="0">
                          <a:latin typeface="Tw Cen MT"/>
                        </a:rPr>
                        <a:t>input</a:t>
                      </a:r>
                      <a:r>
                        <a:rPr lang="en-US" sz="2800" b="0" i="0" u="none" strike="noStrike" noProof="0" dirty="0">
                          <a:latin typeface="Tw Cen MT"/>
                        </a:rPr>
                        <a:t> signals at </a:t>
                      </a:r>
                      <a:r>
                        <a:rPr lang="en-US" sz="2800" b="1" i="0" u="none" strike="noStrike" noProof="0" dirty="0">
                          <a:latin typeface="Tw Cen MT"/>
                        </a:rPr>
                        <a:t>any instant of time</a:t>
                      </a:r>
                      <a:r>
                        <a:rPr lang="en-US" sz="2800" b="0" i="0" u="none" strike="noStrike" noProof="0" dirty="0">
                          <a:latin typeface="Tw Cen MT"/>
                        </a:rPr>
                        <a:t> and the </a:t>
                      </a:r>
                      <a:r>
                        <a:rPr lang="en-US" sz="2800" b="1" i="0" u="none" strike="noStrike" noProof="0" dirty="0">
                          <a:latin typeface="Tw Cen MT"/>
                        </a:rPr>
                        <a:t>order </a:t>
                      </a:r>
                      <a:r>
                        <a:rPr lang="en-US" sz="2800" b="0" i="0" u="none" strike="noStrike" noProof="0" dirty="0">
                          <a:latin typeface="Tw Cen MT"/>
                        </a:rPr>
                        <a:t>in which the inputs change.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09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38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84074F-BC64-492C-9B28-8594958EF72A}"/>
              </a:ext>
            </a:extLst>
          </p:cNvPr>
          <p:cNvSpPr txBox="1"/>
          <p:nvPr/>
        </p:nvSpPr>
        <p:spPr>
          <a:xfrm>
            <a:off x="224288" y="353683"/>
            <a:ext cx="11844064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Synchronous Vs Asynchronous Sequential Circuits</a:t>
            </a:r>
          </a:p>
          <a:p>
            <a:endParaRPr lang="en-US" sz="2800" dirty="0">
              <a:ea typeface="+mn-lt"/>
              <a:cs typeface="+mn-lt"/>
            </a:endParaRPr>
          </a:p>
          <a:p>
            <a:endParaRPr lang="en-US" sz="2800" b="1" dirty="0"/>
          </a:p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7E3CD2-86A5-4C96-ACA7-34866679A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29016"/>
              </p:ext>
            </p:extLst>
          </p:nvPr>
        </p:nvGraphicFramePr>
        <p:xfrm>
          <a:off x="919001" y="1484376"/>
          <a:ext cx="10542590" cy="3853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295">
                  <a:extLst>
                    <a:ext uri="{9D8B030D-6E8A-4147-A177-3AD203B41FA5}">
                      <a16:colId xmlns:a16="http://schemas.microsoft.com/office/drawing/2014/main" val="2036434654"/>
                    </a:ext>
                  </a:extLst>
                </a:gridCol>
                <a:gridCol w="5271295">
                  <a:extLst>
                    <a:ext uri="{9D8B030D-6E8A-4147-A177-3AD203B41FA5}">
                      <a16:colId xmlns:a16="http://schemas.microsoft.com/office/drawing/2014/main" val="2464396449"/>
                    </a:ext>
                  </a:extLst>
                </a:gridCol>
              </a:tblGrid>
              <a:tr h="774574">
                <a:tc>
                  <a:txBody>
                    <a:bodyPr/>
                    <a:lstStyle/>
                    <a:p>
                      <a:r>
                        <a:rPr lang="en-US" sz="3200" dirty="0"/>
                        <a:t>Synchronous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1" i="0" u="none" strike="noStrike" noProof="0" dirty="0">
                          <a:latin typeface="Tw Cen MT"/>
                        </a:rPr>
                        <a:t>Asynchronous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82474"/>
                  </a:ext>
                </a:extLst>
              </a:tr>
              <a:tr h="24786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0" i="0" u="none" strike="noStrike" noProof="0" dirty="0"/>
                        <a:t>A synchronous sequential circuit employs signals that affect the storage elements at only </a:t>
                      </a:r>
                      <a:r>
                        <a:rPr lang="en-US" sz="2800" b="1" i="0" u="none" strike="noStrike" noProof="0" dirty="0"/>
                        <a:t>discrete instants of time </a:t>
                      </a:r>
                      <a:r>
                        <a:rPr lang="en-US" sz="2800" b="0" i="0" u="none" strike="noStrike" noProof="0" dirty="0"/>
                        <a:t>such as a clock signal having the form of a </a:t>
                      </a:r>
                      <a:r>
                        <a:rPr lang="en-US" sz="2800" b="1" i="0" u="none" strike="noStrike" noProof="0" dirty="0"/>
                        <a:t>periodic train of clock pulses</a:t>
                      </a:r>
                      <a:r>
                        <a:rPr lang="en-US" sz="2800" b="0" i="0" u="none" strike="noStrike" noProof="0" dirty="0"/>
                        <a:t>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0" i="0" u="none" strike="noStrike" noProof="0" dirty="0"/>
                        <a:t>In gate-type asynchronous systems, the storage elements consist of logic gates whose </a:t>
                      </a:r>
                      <a:r>
                        <a:rPr lang="en-US" sz="2800" b="1" i="0" u="none" strike="noStrike" noProof="0" dirty="0"/>
                        <a:t>propagation delay provides the required storage</a:t>
                      </a:r>
                      <a:r>
                        <a:rPr lang="en-US" sz="2800" b="0" i="0" u="none" strike="noStrike" noProof="0" dirty="0"/>
                        <a:t>. Thus, an asynchronous sequential circuit may be regarded as a combinational circuit with feedback.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09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37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BA0A45-110A-440E-A06B-E9B9FA0F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57" y="643466"/>
            <a:ext cx="9442485" cy="55710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9581F-F6D5-4328-9D71-64F8C865A042}"/>
              </a:ext>
            </a:extLst>
          </p:cNvPr>
          <p:cNvSpPr txBox="1"/>
          <p:nvPr/>
        </p:nvSpPr>
        <p:spPr>
          <a:xfrm>
            <a:off x="1604513" y="583721"/>
            <a:ext cx="1017629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A storage element in a digital circuit can maintain a binary state indefinitely (as long as power is delivered to the circuit), until directed by an input signal to switch states.</a:t>
            </a:r>
          </a:p>
          <a:p>
            <a:endParaRPr lang="en-US" sz="2800" dirty="0"/>
          </a:p>
          <a:p>
            <a:r>
              <a:rPr lang="en-US" sz="2800"/>
              <a:t>Storage elements are of two types:</a:t>
            </a:r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6E8B159-964E-459B-9568-E0840E749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04704"/>
              </p:ext>
            </p:extLst>
          </p:nvPr>
        </p:nvGraphicFramePr>
        <p:xfrm>
          <a:off x="934528" y="2746075"/>
          <a:ext cx="1083567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835">
                  <a:extLst>
                    <a:ext uri="{9D8B030D-6E8A-4147-A177-3AD203B41FA5}">
                      <a16:colId xmlns:a16="http://schemas.microsoft.com/office/drawing/2014/main" val="2738453362"/>
                    </a:ext>
                  </a:extLst>
                </a:gridCol>
                <a:gridCol w="5417835">
                  <a:extLst>
                    <a:ext uri="{9D8B030D-6E8A-4147-A177-3AD203B41FA5}">
                      <a16:colId xmlns:a16="http://schemas.microsoft.com/office/drawing/2014/main" val="25367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Latches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Flip-flops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Latches </a:t>
                      </a:r>
                      <a:r>
                        <a:rPr lang="en-US" sz="2800" b="0" i="0" u="none" strike="noStrike" noProof="0">
                          <a:latin typeface="Tw Cen MT"/>
                        </a:rPr>
                        <a:t>operate with signal levels (rather than signal transitions)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FFs are </a:t>
                      </a:r>
                      <a:r>
                        <a:rPr lang="en-US" sz="2800" b="0" i="0" u="none" strike="noStrike" noProof="0">
                          <a:latin typeface="Tw Cen MT"/>
                        </a:rPr>
                        <a:t>controlled by a clock transition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0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latin typeface="Tw Cen MT"/>
                        </a:rPr>
                        <a:t>Latches are  level sensitive devices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FFs </a:t>
                      </a:r>
                      <a:r>
                        <a:rPr lang="en-US" sz="2800" b="0" i="0" u="none" strike="noStrike" noProof="0">
                          <a:latin typeface="Tw Cen MT"/>
                        </a:rPr>
                        <a:t>are edge-sensitive devices.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0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Latches are made up of 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FFs are made up of clocked latches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1216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/>
                        <a:t>Not much practical use; only known use is in switch debouncing circuits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/>
                        <a:t>Widely used as memory elements and components of sequential circuits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43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33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ED144FD4-28BA-4BBD-8A2D-C1AF0ACF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79719"/>
            <a:ext cx="10905066" cy="3898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5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213BA69-72A3-4679-8BCD-1F405A93C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02512"/>
            <a:ext cx="10905066" cy="4252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756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Droplet</vt:lpstr>
      <vt:lpstr>Sequential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366</cp:revision>
  <dcterms:created xsi:type="dcterms:W3CDTF">2020-03-26T04:37:21Z</dcterms:created>
  <dcterms:modified xsi:type="dcterms:W3CDTF">2020-03-30T04:59:11Z</dcterms:modified>
</cp:coreProperties>
</file>