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00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0887DA-308C-41A4-BDA4-78C1313CE7C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4B089-554A-4C2D-A6FF-DF718E722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34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B071CAA-C369-41A1-A364-2F41A1E065C8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587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9DCDCA-23C4-45C7-8343-A1AFC44B15FF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02832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946497-70F8-4475-88B4-ED95A8D40815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94221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FDD1729-5755-4A6E-A95F-AA90AAC92100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317926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2BAFE1-C01E-4F29-BB24-CCE5D7D319C2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731215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08B2E3E-05C0-4070-82B2-DFFFE35A2386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654498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9914933-4FA2-4D88-A81E-82B6DD310F9E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16267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FEA925-103A-43DE-80AA-7F40FEEE3CFA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343113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E13525-4631-4813-9E1B-2C02DA4CC2C2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689555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6A9A901-3C91-4813-A039-1EC1EC318719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897468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97FC227-90A0-4361-B8BD-3B683E8B4A4A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93478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99ADE65-11B4-4742-AA4B-17667E2380CA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 smtClean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0831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CA3A928-F74E-4709-BA3F-5E6663A8229C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189266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DA4D0B3-7A20-48FB-90B6-F6732C7E8513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927167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1221F2B-A945-4593-9D89-351104F4C8FF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477511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E218093-5332-4E41-902E-C0884F9B0B02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384011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D1A5A7-A02D-4460-8512-050B50D64E43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197730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CC367F8-F3D2-401D-836B-39E11D3FD4D3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235993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EDF84D8-04BB-420F-BC0F-E1B0A7F17EFB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96650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A1C68E-A23D-4884-BC9D-9E2E32191F6B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60431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ECE23DC-7077-439D-97C4-8FB37A4AA2C2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353397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A0DF0F3-7805-46E7-B171-58DFC9922F04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27949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8FF3595-CEEA-4AEB-A1E0-D29B8E8F6815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 smtClean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5507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2461138-147D-4D43-B0FF-7152CA3D6838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755967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8A33EF3-14AB-4C0A-B103-C5C2CEE3D6CB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439010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EA53FCA-9C31-43E7-A298-1C38E8EE7612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367741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9FC3D27-A1D1-4DB1-ACB9-C1397F133D93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154718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8AA3312-5871-4AC8-913C-55E10D3A8A8F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84938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0C4BCC9-09CD-4993-90E7-2DEC9A38E4EC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664821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8005F4B-E068-4F6D-B7B8-EAC654B0BC87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469013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2C7CD4-CE91-4778-8A23-DEAD55FC03CE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605565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AA1479-EAED-4553-8AE4-E2854B32A75D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583235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F10ECD1-FE1B-494F-9D85-AC22E75A349E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29802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88271BC-2DE0-4D15-87F1-8C37CF81DBD3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36430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9412247-0DEC-4D56-8EDF-FC28B5A4524D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015881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85D534B-A6AD-4BA8-B552-C913D33E010B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91286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6B22AE-E54A-4896-BD00-8CEAC0AEE171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11324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C28209C-76BF-4616-AD35-98A609482E40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1374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1D2AF6B-832D-4510-9DB5-BBB9E6F9873C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02382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1C30250-806C-4245-9604-C54C5EE0FFE1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41135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16F1DA6-2DE1-476B-86E2-825970E42F0E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99690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2EBC-860C-49BF-AFB7-BC551761CCD9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Toral Shah NMIMS</a:t>
            </a:r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E8B0FB6-5F60-4285-B1DE-34318F4C0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09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2242-75B0-4751-B45C-450A390456C1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Toral Shah NMIMS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E8B0FB6-5F60-4285-B1DE-34318F4C0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9762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2242-75B0-4751-B45C-450A390456C1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Toral Shah NMIMS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E8B0FB6-5F60-4285-B1DE-34318F4C0FC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568349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2242-75B0-4751-B45C-450A390456C1}" type="datetime1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Toral Shah NMIMS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E8B0FB6-5F60-4285-B1DE-34318F4C0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76448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2242-75B0-4751-B45C-450A390456C1}" type="datetime1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Toral Shah NMIMS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E8B0FB6-5F60-4285-B1DE-34318F4C0FC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6491005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2242-75B0-4751-B45C-450A390456C1}" type="datetime1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Toral Shah NMIMS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E8B0FB6-5F60-4285-B1DE-34318F4C0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70657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1310A-99CE-460A-80A2-BC4B3036749A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Toral Shah NMIMS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0FB6-5F60-4285-B1DE-34318F4C0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24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0FE48-E7F2-4CB0-A726-D14710F1575C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Toral Shah NMIMS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0FB6-5F60-4285-B1DE-34318F4C0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175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04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01BE-8825-45F1-9321-4ABA0E1E0669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Toral Shah NMIMS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0FB6-5F60-4285-B1DE-34318F4C0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35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DDE82-9A20-4ED7-A1CD-7816207ADFDE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Toral Shah NMIMS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E8B0FB6-5F60-4285-B1DE-34318F4C0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12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A96B-1BBF-44B7-82BB-058A5C3DDE4B}" type="datetime1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Toral Shah NMIMS</a:t>
            </a: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E8B0FB6-5F60-4285-B1DE-34318F4C0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58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DEDA3-D442-4821-9452-CDC88930E64D}" type="datetime1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Toral Shah NMIMS</a:t>
            </a:r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E8B0FB6-5F60-4285-B1DE-34318F4C0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98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4A2E-A521-4FA8-955E-03B837E2AAED}" type="datetime1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Toral Shah NMIMS</a:t>
            </a:r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0FB6-5F60-4285-B1DE-34318F4C0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71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06D4-2017-41B9-B0A0-9F07E21514F8}" type="datetime1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Toral Shah NMIMS</a:t>
            </a:r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0FB6-5F60-4285-B1DE-34318F4C0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39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9916-182F-4F61-96BF-B075A73BB08F}" type="datetime1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Toral Shah NMIMS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0FB6-5F60-4285-B1DE-34318F4C0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20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02D11-58E0-4D5A-8A72-9B68FE5D127C}" type="datetime1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Toral Shah NMIMS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E8B0FB6-5F60-4285-B1DE-34318F4C0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3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92242-75B0-4751-B45C-450A390456C1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Toral Shah NMIMS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E8B0FB6-5F60-4285-B1DE-34318F4C0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42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wmf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2.emf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4.e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26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7.emf"/><Relationship Id="rId4" Type="http://schemas.openxmlformats.org/officeDocument/2006/relationships/oleObject" Target="../embeddings/oleObject6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8.emf"/><Relationship Id="rId4" Type="http://schemas.openxmlformats.org/officeDocument/2006/relationships/oleObject" Target="../embeddings/oleObject7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3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9.e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31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7.emf"/><Relationship Id="rId4" Type="http://schemas.openxmlformats.org/officeDocument/2006/relationships/oleObject" Target="../embeddings/oleObject11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2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1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15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16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41.wmf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40.wmf"/><Relationship Id="rId5" Type="http://schemas.openxmlformats.org/officeDocument/2006/relationships/image" Target="../media/image37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39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22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23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47.wmf"/><Relationship Id="rId4" Type="http://schemas.openxmlformats.org/officeDocument/2006/relationships/oleObject" Target="../embeddings/oleObject25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48.wmf"/><Relationship Id="rId4" Type="http://schemas.openxmlformats.org/officeDocument/2006/relationships/oleObject" Target="../embeddings/oleObject26.bin"/><Relationship Id="rId9" Type="http://schemas.openxmlformats.org/officeDocument/2006/relationships/image" Target="../media/image50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51.wmf"/><Relationship Id="rId4" Type="http://schemas.openxmlformats.org/officeDocument/2006/relationships/oleObject" Target="../embeddings/oleObject29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5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52.wmf"/><Relationship Id="rId4" Type="http://schemas.openxmlformats.org/officeDocument/2006/relationships/oleObject" Target="../embeddings/oleObject30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54.wmf"/><Relationship Id="rId4" Type="http://schemas.openxmlformats.org/officeDocument/2006/relationships/oleObject" Target="../embeddings/oleObject32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55.wmf"/><Relationship Id="rId4" Type="http://schemas.openxmlformats.org/officeDocument/2006/relationships/oleObject" Target="../embeddings/oleObject33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7" Type="http://schemas.openxmlformats.org/officeDocument/2006/relationships/image" Target="../media/image5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56.wmf"/><Relationship Id="rId4" Type="http://schemas.openxmlformats.org/officeDocument/2006/relationships/oleObject" Target="../embeddings/oleObject34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58.wmf"/><Relationship Id="rId4" Type="http://schemas.openxmlformats.org/officeDocument/2006/relationships/oleObject" Target="../embeddings/oleObject36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Unit 1 - </a:t>
            </a:r>
            <a:r>
              <a:rPr lang="en-US" sz="6600" dirty="0" smtClean="0">
                <a:solidFill>
                  <a:srgbClr val="7030A0"/>
                </a:solidFill>
              </a:rPr>
              <a:t>Semiconductors</a:t>
            </a:r>
            <a:endParaRPr lang="en-US" sz="6600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Lecture 1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16139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Energy Bands</a:t>
            </a:r>
          </a:p>
        </p:txBody>
      </p:sp>
      <p:sp>
        <p:nvSpPr>
          <p:cNvPr id="9219" name="Rectangle 18"/>
          <p:cNvSpPr>
            <a:spLocks noChangeArrowheads="1"/>
          </p:cNvSpPr>
          <p:nvPr/>
        </p:nvSpPr>
        <p:spPr bwMode="auto">
          <a:xfrm rot="10800000">
            <a:off x="3505200" y="4648200"/>
            <a:ext cx="4724400" cy="457200"/>
          </a:xfrm>
          <a:prstGeom prst="rect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0" name="Rectangle 19"/>
          <p:cNvSpPr>
            <a:spLocks noChangeArrowheads="1"/>
          </p:cNvSpPr>
          <p:nvPr/>
        </p:nvSpPr>
        <p:spPr bwMode="auto">
          <a:xfrm>
            <a:off x="3505200" y="2667000"/>
            <a:ext cx="4724400" cy="457200"/>
          </a:xfrm>
          <a:prstGeom prst="rect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1" name="Text Box 20"/>
          <p:cNvSpPr txBox="1">
            <a:spLocks noChangeArrowheads="1"/>
          </p:cNvSpPr>
          <p:nvPr/>
        </p:nvSpPr>
        <p:spPr bwMode="auto">
          <a:xfrm>
            <a:off x="8382000" y="4724401"/>
            <a:ext cx="168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i="1" u="sng"/>
              <a:t>Valence Band</a:t>
            </a:r>
          </a:p>
        </p:txBody>
      </p:sp>
      <p:sp>
        <p:nvSpPr>
          <p:cNvPr id="9222" name="Text Box 21"/>
          <p:cNvSpPr txBox="1">
            <a:spLocks noChangeArrowheads="1"/>
          </p:cNvSpPr>
          <p:nvPr/>
        </p:nvSpPr>
        <p:spPr bwMode="auto">
          <a:xfrm>
            <a:off x="8305800" y="2667001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i="1" u="sng"/>
              <a:t>Conduction Band</a:t>
            </a:r>
          </a:p>
        </p:txBody>
      </p:sp>
      <p:sp>
        <p:nvSpPr>
          <p:cNvPr id="9223" name="Line 22"/>
          <p:cNvSpPr>
            <a:spLocks noChangeShapeType="1"/>
          </p:cNvSpPr>
          <p:nvPr/>
        </p:nvSpPr>
        <p:spPr bwMode="auto">
          <a:xfrm>
            <a:off x="6019800" y="3200400"/>
            <a:ext cx="0" cy="13716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Text Box 23"/>
          <p:cNvSpPr txBox="1">
            <a:spLocks noChangeArrowheads="1"/>
          </p:cNvSpPr>
          <p:nvPr/>
        </p:nvSpPr>
        <p:spPr bwMode="auto">
          <a:xfrm>
            <a:off x="6248400" y="3657600"/>
            <a:ext cx="114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Energy Bandgap</a:t>
            </a:r>
          </a:p>
        </p:txBody>
      </p:sp>
      <p:sp>
        <p:nvSpPr>
          <p:cNvPr id="9225" name="Text Box 24"/>
          <p:cNvSpPr txBox="1">
            <a:spLocks noChangeArrowheads="1"/>
          </p:cNvSpPr>
          <p:nvPr/>
        </p:nvSpPr>
        <p:spPr bwMode="auto">
          <a:xfrm>
            <a:off x="5257800" y="3657601"/>
            <a:ext cx="6429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/>
              <a:t>E</a:t>
            </a:r>
            <a:r>
              <a:rPr lang="en-US" altLang="en-US" sz="2800" baseline="-25000"/>
              <a:t>g</a:t>
            </a:r>
          </a:p>
        </p:txBody>
      </p:sp>
      <p:sp>
        <p:nvSpPr>
          <p:cNvPr id="9226" name="Text Box 25"/>
          <p:cNvSpPr txBox="1">
            <a:spLocks noChangeArrowheads="1"/>
          </p:cNvSpPr>
          <p:nvPr/>
        </p:nvSpPr>
        <p:spPr bwMode="auto">
          <a:xfrm>
            <a:off x="2743200" y="2514601"/>
            <a:ext cx="681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/>
              <a:t>E</a:t>
            </a:r>
            <a:r>
              <a:rPr lang="en-US" altLang="en-US" sz="2800" baseline="-25000"/>
              <a:t>C</a:t>
            </a:r>
          </a:p>
        </p:txBody>
      </p:sp>
      <p:sp>
        <p:nvSpPr>
          <p:cNvPr id="9227" name="Text Box 26"/>
          <p:cNvSpPr txBox="1">
            <a:spLocks noChangeArrowheads="1"/>
          </p:cNvSpPr>
          <p:nvPr/>
        </p:nvSpPr>
        <p:spPr bwMode="auto">
          <a:xfrm>
            <a:off x="2667000" y="4572001"/>
            <a:ext cx="668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/>
              <a:t>E</a:t>
            </a:r>
            <a:r>
              <a:rPr lang="en-US" altLang="en-US" sz="2800" baseline="-25000"/>
              <a:t>V</a:t>
            </a:r>
          </a:p>
        </p:txBody>
      </p:sp>
      <p:sp>
        <p:nvSpPr>
          <p:cNvPr id="9228" name="Text Box 27"/>
          <p:cNvSpPr txBox="1">
            <a:spLocks noChangeArrowheads="1"/>
          </p:cNvSpPr>
          <p:nvPr/>
        </p:nvSpPr>
        <p:spPr bwMode="auto">
          <a:xfrm>
            <a:off x="8534400" y="5105400"/>
            <a:ext cx="2133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Last filled energy band at T=0K</a:t>
            </a:r>
          </a:p>
        </p:txBody>
      </p:sp>
      <p:sp>
        <p:nvSpPr>
          <p:cNvPr id="9229" name="Text Box 28"/>
          <p:cNvSpPr txBox="1">
            <a:spLocks noChangeArrowheads="1"/>
          </p:cNvSpPr>
          <p:nvPr/>
        </p:nvSpPr>
        <p:spPr bwMode="auto">
          <a:xfrm>
            <a:off x="8305800" y="3048000"/>
            <a:ext cx="2362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First unfilled energy band at T=0K</a:t>
            </a:r>
          </a:p>
        </p:txBody>
      </p:sp>
    </p:spTree>
    <p:extLst>
      <p:ext uri="{BB962C8B-B14F-4D97-AF65-F5344CB8AC3E}">
        <p14:creationId xmlns:p14="http://schemas.microsoft.com/office/powerpoint/2010/main" val="47235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6313" y="-47403"/>
            <a:ext cx="8911687" cy="128089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Band Diagrams</a:t>
            </a:r>
          </a:p>
        </p:txBody>
      </p:sp>
      <p:sp>
        <p:nvSpPr>
          <p:cNvPr id="37907" name="Text Box 19"/>
          <p:cNvSpPr txBox="1">
            <a:spLocks noChangeArrowheads="1"/>
          </p:cNvSpPr>
          <p:nvPr/>
        </p:nvSpPr>
        <p:spPr bwMode="auto">
          <a:xfrm>
            <a:off x="1981200" y="2667000"/>
            <a:ext cx="8229600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u="sng" dirty="0"/>
              <a:t>Band Diagram Representation</a:t>
            </a:r>
          </a:p>
          <a:p>
            <a:pPr eaLnBrk="1" hangingPunct="1"/>
            <a:r>
              <a:rPr lang="en-US" altLang="en-US" sz="2000" dirty="0"/>
              <a:t>Energy plotted as a function of position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/>
              <a:t>E</a:t>
            </a:r>
            <a:r>
              <a:rPr lang="en-US" altLang="en-US" sz="2000" baseline="-25000" dirty="0"/>
              <a:t>C</a:t>
            </a:r>
            <a:r>
              <a:rPr lang="en-US" altLang="en-US" sz="2000" dirty="0"/>
              <a:t>	</a:t>
            </a:r>
            <a:r>
              <a:rPr lang="en-US" altLang="en-US" sz="2000" dirty="0">
                <a:sym typeface="Wingdings" panose="05000000000000000000" pitchFamily="2" charset="2"/>
              </a:rPr>
              <a:t> Conduction band</a:t>
            </a:r>
          </a:p>
          <a:p>
            <a:pPr eaLnBrk="1" hangingPunct="1"/>
            <a:r>
              <a:rPr lang="en-US" altLang="en-US" sz="2000" dirty="0">
                <a:sym typeface="Wingdings" panose="05000000000000000000" pitchFamily="2" charset="2"/>
              </a:rPr>
              <a:t>	 Lowest energy state for a free electron</a:t>
            </a:r>
          </a:p>
          <a:p>
            <a:pPr eaLnBrk="1" hangingPunct="1"/>
            <a:endParaRPr lang="en-US" altLang="en-US" sz="2000" dirty="0">
              <a:sym typeface="Wingdings" panose="05000000000000000000" pitchFamily="2" charset="2"/>
            </a:endParaRPr>
          </a:p>
          <a:p>
            <a:pPr eaLnBrk="1" hangingPunct="1"/>
            <a:r>
              <a:rPr lang="en-US" altLang="en-US" sz="2000" dirty="0"/>
              <a:t>E</a:t>
            </a:r>
            <a:r>
              <a:rPr lang="en-US" altLang="en-US" sz="2000" baseline="-25000" dirty="0"/>
              <a:t>V</a:t>
            </a:r>
            <a:r>
              <a:rPr lang="en-US" altLang="en-US" sz="2000" dirty="0"/>
              <a:t>	</a:t>
            </a:r>
            <a:r>
              <a:rPr lang="en-US" altLang="en-US" sz="2000" dirty="0">
                <a:sym typeface="Wingdings" panose="05000000000000000000" pitchFamily="2" charset="2"/>
              </a:rPr>
              <a:t> Valence band</a:t>
            </a:r>
          </a:p>
          <a:p>
            <a:pPr eaLnBrk="1" hangingPunct="1"/>
            <a:r>
              <a:rPr lang="en-US" altLang="en-US" sz="2000" dirty="0">
                <a:sym typeface="Wingdings" panose="05000000000000000000" pitchFamily="2" charset="2"/>
              </a:rPr>
              <a:t>	 Highest energy state for filled outer shells</a:t>
            </a:r>
          </a:p>
          <a:p>
            <a:pPr eaLnBrk="1" hangingPunct="1"/>
            <a:endParaRPr lang="en-US" altLang="en-US" sz="2000" dirty="0">
              <a:sym typeface="Wingdings" panose="05000000000000000000" pitchFamily="2" charset="2"/>
            </a:endParaRPr>
          </a:p>
          <a:p>
            <a:pPr eaLnBrk="1" hangingPunct="1"/>
            <a:r>
              <a:rPr lang="en-US" altLang="en-US" sz="2000" dirty="0"/>
              <a:t>E</a:t>
            </a:r>
            <a:r>
              <a:rPr lang="en-US" altLang="en-US" sz="2000" baseline="-25000" dirty="0"/>
              <a:t>G</a:t>
            </a:r>
            <a:r>
              <a:rPr lang="en-US" altLang="en-US" sz="2000" dirty="0"/>
              <a:t>	</a:t>
            </a:r>
            <a:r>
              <a:rPr lang="en-US" altLang="en-US" sz="2000" dirty="0">
                <a:sym typeface="Wingdings" panose="05000000000000000000" pitchFamily="2" charset="2"/>
              </a:rPr>
              <a:t> Band gap</a:t>
            </a:r>
          </a:p>
          <a:p>
            <a:pPr eaLnBrk="1" hangingPunct="1"/>
            <a:r>
              <a:rPr lang="en-US" altLang="en-US" sz="2000" dirty="0">
                <a:sym typeface="Wingdings" panose="05000000000000000000" pitchFamily="2" charset="2"/>
              </a:rPr>
              <a:t>	 Difference in energy levels between E</a:t>
            </a:r>
            <a:r>
              <a:rPr lang="en-US" altLang="en-US" sz="2000" baseline="-25000" dirty="0">
                <a:sym typeface="Wingdings" panose="05000000000000000000" pitchFamily="2" charset="2"/>
              </a:rPr>
              <a:t>C</a:t>
            </a:r>
            <a:r>
              <a:rPr lang="en-US" altLang="en-US" sz="2000" dirty="0">
                <a:sym typeface="Wingdings" panose="05000000000000000000" pitchFamily="2" charset="2"/>
              </a:rPr>
              <a:t> and E</a:t>
            </a:r>
            <a:r>
              <a:rPr lang="en-US" altLang="en-US" sz="2000" baseline="-25000" dirty="0">
                <a:sym typeface="Wingdings" panose="05000000000000000000" pitchFamily="2" charset="2"/>
              </a:rPr>
              <a:t>V</a:t>
            </a:r>
          </a:p>
          <a:p>
            <a:pPr eaLnBrk="1" hangingPunct="1"/>
            <a:r>
              <a:rPr lang="en-US" altLang="en-US" sz="2000" dirty="0">
                <a:sym typeface="Wingdings" panose="05000000000000000000" pitchFamily="2" charset="2"/>
              </a:rPr>
              <a:t>	 No electrons (e</a:t>
            </a:r>
            <a:r>
              <a:rPr lang="en-US" altLang="en-US" sz="2000" baseline="30000" dirty="0">
                <a:sym typeface="Wingdings" panose="05000000000000000000" pitchFamily="2" charset="2"/>
              </a:rPr>
              <a:t>-</a:t>
            </a:r>
            <a:r>
              <a:rPr lang="en-US" altLang="en-US" sz="2000" dirty="0">
                <a:sym typeface="Wingdings" panose="05000000000000000000" pitchFamily="2" charset="2"/>
              </a:rPr>
              <a:t>) in the bandgap (only above E</a:t>
            </a:r>
            <a:r>
              <a:rPr lang="en-US" altLang="en-US" sz="2000" baseline="-25000" dirty="0">
                <a:sym typeface="Wingdings" panose="05000000000000000000" pitchFamily="2" charset="2"/>
              </a:rPr>
              <a:t>C</a:t>
            </a:r>
            <a:r>
              <a:rPr lang="en-US" altLang="en-US" sz="2000" dirty="0">
                <a:sym typeface="Wingdings" panose="05000000000000000000" pitchFamily="2" charset="2"/>
              </a:rPr>
              <a:t> or below E</a:t>
            </a:r>
            <a:r>
              <a:rPr lang="en-US" altLang="en-US" sz="2000" baseline="-25000" dirty="0">
                <a:sym typeface="Wingdings" panose="05000000000000000000" pitchFamily="2" charset="2"/>
              </a:rPr>
              <a:t>V</a:t>
            </a:r>
            <a:r>
              <a:rPr lang="en-US" altLang="en-US" sz="2000" dirty="0">
                <a:sym typeface="Wingdings" panose="05000000000000000000" pitchFamily="2" charset="2"/>
              </a:rPr>
              <a:t>)</a:t>
            </a:r>
          </a:p>
          <a:p>
            <a:pPr eaLnBrk="1" hangingPunct="1"/>
            <a:r>
              <a:rPr lang="en-US" altLang="en-US" sz="2000" dirty="0">
                <a:sym typeface="Wingdings" panose="05000000000000000000" pitchFamily="2" charset="2"/>
              </a:rPr>
              <a:t>	 E</a:t>
            </a:r>
            <a:r>
              <a:rPr lang="en-US" altLang="en-US" sz="2000" baseline="-25000" dirty="0">
                <a:sym typeface="Wingdings" panose="05000000000000000000" pitchFamily="2" charset="2"/>
              </a:rPr>
              <a:t>G</a:t>
            </a:r>
            <a:r>
              <a:rPr lang="en-US" altLang="en-US" sz="2000" dirty="0">
                <a:sym typeface="Wingdings" panose="05000000000000000000" pitchFamily="2" charset="2"/>
              </a:rPr>
              <a:t> = 1.12eV in Silicon</a:t>
            </a:r>
            <a:endParaRPr lang="en-US" altLang="en-US" sz="2000" baseline="-25000" dirty="0">
              <a:sym typeface="Wingdings" panose="05000000000000000000" pitchFamily="2" charset="2"/>
            </a:endParaRPr>
          </a:p>
          <a:p>
            <a:pPr eaLnBrk="1" hangingPunct="1"/>
            <a:endParaRPr lang="en-US" altLang="en-US" dirty="0">
              <a:sym typeface="Wingdings" panose="05000000000000000000" pitchFamily="2" charset="2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02282" y="777765"/>
            <a:ext cx="6396036" cy="1585914"/>
            <a:chOff x="4271964" y="1219200"/>
            <a:chExt cx="6396036" cy="1585914"/>
          </a:xfrm>
        </p:grpSpPr>
        <p:grpSp>
          <p:nvGrpSpPr>
            <p:cNvPr id="11267" name="Group 18"/>
            <p:cNvGrpSpPr>
              <a:grpSpLocks/>
            </p:cNvGrpSpPr>
            <p:nvPr/>
          </p:nvGrpSpPr>
          <p:grpSpPr bwMode="auto">
            <a:xfrm>
              <a:off x="4271964" y="1295401"/>
              <a:ext cx="3043237" cy="1281113"/>
              <a:chOff x="432" y="1632"/>
              <a:chExt cx="1917" cy="807"/>
            </a:xfrm>
          </p:grpSpPr>
          <p:sp>
            <p:nvSpPr>
              <p:cNvPr id="11275" name="Line 7"/>
              <p:cNvSpPr>
                <a:spLocks noChangeShapeType="1"/>
              </p:cNvSpPr>
              <p:nvPr/>
            </p:nvSpPr>
            <p:spPr bwMode="auto">
              <a:xfrm>
                <a:off x="1536" y="1824"/>
                <a:ext cx="0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6" name="Text Box 9"/>
              <p:cNvSpPr txBox="1">
                <a:spLocks noChangeArrowheads="1"/>
              </p:cNvSpPr>
              <p:nvPr/>
            </p:nvSpPr>
            <p:spPr bwMode="auto">
              <a:xfrm>
                <a:off x="1488" y="1977"/>
                <a:ext cx="40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dirty="0" err="1"/>
                  <a:t>E</a:t>
                </a:r>
                <a:r>
                  <a:rPr lang="en-US" altLang="en-US" baseline="-25000" dirty="0" err="1"/>
                  <a:t>g</a:t>
                </a:r>
                <a:endParaRPr lang="en-US" altLang="en-US" baseline="-25000" dirty="0"/>
              </a:p>
            </p:txBody>
          </p:sp>
          <p:sp>
            <p:nvSpPr>
              <p:cNvPr id="11277" name="Text Box 10"/>
              <p:cNvSpPr txBox="1">
                <a:spLocks noChangeArrowheads="1"/>
              </p:cNvSpPr>
              <p:nvPr/>
            </p:nvSpPr>
            <p:spPr bwMode="auto">
              <a:xfrm>
                <a:off x="432" y="1632"/>
                <a:ext cx="42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E</a:t>
                </a:r>
                <a:r>
                  <a:rPr lang="en-US" altLang="en-US" baseline="-25000"/>
                  <a:t>C</a:t>
                </a:r>
              </a:p>
            </p:txBody>
          </p:sp>
          <p:sp>
            <p:nvSpPr>
              <p:cNvPr id="11278" name="Text Box 11"/>
              <p:cNvSpPr txBox="1">
                <a:spLocks noChangeArrowheads="1"/>
              </p:cNvSpPr>
              <p:nvPr/>
            </p:nvSpPr>
            <p:spPr bwMode="auto">
              <a:xfrm>
                <a:off x="440" y="2208"/>
                <a:ext cx="4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E</a:t>
                </a:r>
                <a:r>
                  <a:rPr lang="en-US" altLang="en-US" baseline="-25000"/>
                  <a:t>V</a:t>
                </a:r>
              </a:p>
            </p:txBody>
          </p:sp>
          <p:sp>
            <p:nvSpPr>
              <p:cNvPr id="11279" name="Line 14"/>
              <p:cNvSpPr>
                <a:spLocks noChangeShapeType="1"/>
              </p:cNvSpPr>
              <p:nvPr/>
            </p:nvSpPr>
            <p:spPr bwMode="auto">
              <a:xfrm>
                <a:off x="813" y="1776"/>
                <a:ext cx="15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0" name="Line 15"/>
              <p:cNvSpPr>
                <a:spLocks noChangeShapeType="1"/>
              </p:cNvSpPr>
              <p:nvPr/>
            </p:nvSpPr>
            <p:spPr bwMode="auto">
              <a:xfrm>
                <a:off x="813" y="2352"/>
                <a:ext cx="15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7912" name="Group 24"/>
            <p:cNvGrpSpPr>
              <a:grpSpLocks/>
            </p:cNvGrpSpPr>
            <p:nvPr/>
          </p:nvGrpSpPr>
          <p:grpSpPr bwMode="auto">
            <a:xfrm>
              <a:off x="7772400" y="1219200"/>
              <a:ext cx="2895600" cy="990600"/>
              <a:chOff x="3936" y="768"/>
              <a:chExt cx="1824" cy="624"/>
            </a:xfrm>
          </p:grpSpPr>
          <p:sp>
            <p:nvSpPr>
              <p:cNvPr id="11273" name="Line 20"/>
              <p:cNvSpPr>
                <a:spLocks noChangeShapeType="1"/>
              </p:cNvSpPr>
              <p:nvPr/>
            </p:nvSpPr>
            <p:spPr bwMode="auto">
              <a:xfrm flipV="1">
                <a:off x="3936" y="864"/>
                <a:ext cx="0" cy="528"/>
              </a:xfrm>
              <a:prstGeom prst="line">
                <a:avLst/>
              </a:prstGeom>
              <a:noFill/>
              <a:ln w="12700">
                <a:solidFill>
                  <a:srgbClr val="0066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4" name="Text Box 21"/>
              <p:cNvSpPr txBox="1">
                <a:spLocks noChangeArrowheads="1"/>
              </p:cNvSpPr>
              <p:nvPr/>
            </p:nvSpPr>
            <p:spPr bwMode="auto">
              <a:xfrm>
                <a:off x="3948" y="768"/>
                <a:ext cx="18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>
                    <a:solidFill>
                      <a:srgbClr val="0066FF"/>
                    </a:solidFill>
                  </a:rPr>
                  <a:t>Increasing electron energy</a:t>
                </a:r>
              </a:p>
            </p:txBody>
          </p:sp>
        </p:grpSp>
        <p:grpSp>
          <p:nvGrpSpPr>
            <p:cNvPr id="37913" name="Group 25"/>
            <p:cNvGrpSpPr>
              <a:grpSpLocks/>
            </p:cNvGrpSpPr>
            <p:nvPr/>
          </p:nvGrpSpPr>
          <p:grpSpPr bwMode="auto">
            <a:xfrm>
              <a:off x="8229600" y="1752601"/>
              <a:ext cx="2038350" cy="1052513"/>
              <a:chOff x="4224" y="1104"/>
              <a:chExt cx="1284" cy="663"/>
            </a:xfrm>
          </p:grpSpPr>
          <p:sp>
            <p:nvSpPr>
              <p:cNvPr id="11271" name="Line 22"/>
              <p:cNvSpPr>
                <a:spLocks noChangeShapeType="1"/>
              </p:cNvSpPr>
              <p:nvPr/>
            </p:nvSpPr>
            <p:spPr bwMode="auto">
              <a:xfrm>
                <a:off x="4224" y="1104"/>
                <a:ext cx="0" cy="57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2" name="Text Box 23"/>
              <p:cNvSpPr txBox="1">
                <a:spLocks noChangeArrowheads="1"/>
              </p:cNvSpPr>
              <p:nvPr/>
            </p:nvSpPr>
            <p:spPr bwMode="auto">
              <a:xfrm>
                <a:off x="4224" y="1536"/>
                <a:ext cx="12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dirty="0">
                    <a:solidFill>
                      <a:srgbClr val="FF0000"/>
                    </a:solidFill>
                  </a:rPr>
                  <a:t>Increasing voltage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393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828800" y="1905000"/>
            <a:ext cx="8534400" cy="4495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1905000" y="1905000"/>
            <a:ext cx="8382000" cy="441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 rot="10800000">
            <a:off x="8001000" y="3352800"/>
            <a:ext cx="2209800" cy="1066800"/>
          </a:xfrm>
          <a:prstGeom prst="rect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4995863" y="2590800"/>
            <a:ext cx="2209800" cy="762000"/>
          </a:xfrm>
          <a:prstGeom prst="rect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 flipV="1">
            <a:off x="2057400" y="2362200"/>
            <a:ext cx="0" cy="2743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2057400" y="2514600"/>
            <a:ext cx="2209800" cy="762000"/>
          </a:xfrm>
          <a:prstGeom prst="rect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2057400" y="4343400"/>
            <a:ext cx="2209800" cy="762000"/>
          </a:xfrm>
          <a:prstGeom prst="rect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1905000" y="1981200"/>
            <a:ext cx="3080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E</a:t>
            </a: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2438400" y="4419601"/>
            <a:ext cx="172213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Valence</a:t>
            </a:r>
            <a:r>
              <a:rPr lang="en-US" altLang="en-US" sz="2000" dirty="0" smtClean="0">
                <a:solidFill>
                  <a:srgbClr val="FFFF00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band</a:t>
            </a:r>
          </a:p>
          <a:p>
            <a:pPr eaLnBrk="0" hangingPunct="0"/>
            <a:r>
              <a:rPr lang="en-US" alt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en-US" sz="20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</a:t>
            </a:r>
            <a:endParaRPr lang="en-US" alt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7" name="Text Box 15"/>
          <p:cNvSpPr txBox="1">
            <a:spLocks noChangeArrowheads="1"/>
          </p:cNvSpPr>
          <p:nvPr/>
        </p:nvSpPr>
        <p:spPr bwMode="auto">
          <a:xfrm>
            <a:off x="2133601" y="2590801"/>
            <a:ext cx="212429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dirty="0" smtClean="0">
                <a:solidFill>
                  <a:srgbClr val="FFFF00"/>
                </a:solidFill>
                <a:latin typeface="Arial" panose="020B0604020202020204" pitchFamily="34" charset="0"/>
              </a:rPr>
              <a:t>Conduction </a:t>
            </a:r>
            <a:r>
              <a:rPr lang="en-US" altLang="en-US" sz="2000" dirty="0">
                <a:solidFill>
                  <a:srgbClr val="FFFF00"/>
                </a:solidFill>
                <a:latin typeface="Arial" panose="020B0604020202020204" pitchFamily="34" charset="0"/>
              </a:rPr>
              <a:t>band</a:t>
            </a:r>
          </a:p>
          <a:p>
            <a:pPr eaLnBrk="0" hangingPunct="0"/>
            <a:r>
              <a:rPr lang="en-US" altLang="en-US" sz="2000" dirty="0">
                <a:solidFill>
                  <a:srgbClr val="FFFF00"/>
                </a:solidFill>
                <a:latin typeface="Arial" panose="020B0604020202020204" pitchFamily="34" charset="0"/>
              </a:rPr>
              <a:t>        empty</a:t>
            </a:r>
          </a:p>
        </p:txBody>
      </p:sp>
      <p:sp>
        <p:nvSpPr>
          <p:cNvPr id="3088" name="Text Box 16"/>
          <p:cNvSpPr txBox="1">
            <a:spLocks noChangeArrowheads="1"/>
          </p:cNvSpPr>
          <p:nvPr/>
        </p:nvSpPr>
        <p:spPr bwMode="auto">
          <a:xfrm>
            <a:off x="2057401" y="3505201"/>
            <a:ext cx="13874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solidFill>
                  <a:schemeClr val="accent2"/>
                </a:solidFill>
                <a:latin typeface="Comic Sans MS" panose="030F0702030302020204" pitchFamily="66" charset="0"/>
              </a:rPr>
              <a:t>Forbidden</a:t>
            </a:r>
          </a:p>
          <a:p>
            <a:pPr eaLnBrk="0" hangingPunct="0"/>
            <a:r>
              <a:rPr lang="en-US" altLang="en-US" sz="2000">
                <a:solidFill>
                  <a:schemeClr val="accent2"/>
                </a:solidFill>
                <a:latin typeface="Comic Sans MS" panose="030F0702030302020204" pitchFamily="66" charset="0"/>
              </a:rPr>
              <a:t>region</a:t>
            </a:r>
          </a:p>
        </p:txBody>
      </p:sp>
      <p:sp>
        <p:nvSpPr>
          <p:cNvPr id="3089" name="Text Box 17"/>
          <p:cNvSpPr txBox="1">
            <a:spLocks noChangeArrowheads="1"/>
          </p:cNvSpPr>
          <p:nvPr/>
        </p:nvSpPr>
        <p:spPr bwMode="auto">
          <a:xfrm>
            <a:off x="3462339" y="3870325"/>
            <a:ext cx="11929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b="1"/>
              <a:t>E</a:t>
            </a:r>
            <a:r>
              <a:rPr lang="en-US" altLang="en-US" sz="2000" b="1" baseline="-25000"/>
              <a:t>g </a:t>
            </a:r>
            <a:r>
              <a:rPr lang="en-US" altLang="en-US" sz="2000" b="1"/>
              <a:t>&gt; </a:t>
            </a:r>
            <a:r>
              <a:rPr lang="en-US" altLang="en-US" sz="2000"/>
              <a:t>5eV</a:t>
            </a:r>
            <a:endParaRPr lang="en-US" altLang="en-US" sz="2000" b="1"/>
          </a:p>
        </p:txBody>
      </p:sp>
      <p:sp>
        <p:nvSpPr>
          <p:cNvPr id="3090" name="Line 18"/>
          <p:cNvSpPr>
            <a:spLocks noChangeShapeType="1"/>
          </p:cNvSpPr>
          <p:nvPr/>
        </p:nvSpPr>
        <p:spPr bwMode="auto">
          <a:xfrm>
            <a:off x="3505200" y="3276600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Text Box 19"/>
          <p:cNvSpPr txBox="1">
            <a:spLocks noChangeArrowheads="1"/>
          </p:cNvSpPr>
          <p:nvPr/>
        </p:nvSpPr>
        <p:spPr bwMode="auto">
          <a:xfrm>
            <a:off x="3505200" y="3276601"/>
            <a:ext cx="70884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600"/>
              <a:t>Band</a:t>
            </a:r>
          </a:p>
          <a:p>
            <a:pPr eaLnBrk="0" hangingPunct="0"/>
            <a:r>
              <a:rPr lang="en-US" altLang="en-US" sz="1600"/>
              <a:t>gap</a:t>
            </a:r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4995863" y="4114800"/>
            <a:ext cx="2209800" cy="838200"/>
          </a:xfrm>
          <a:prstGeom prst="rect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3093" name="Text Box 21"/>
          <p:cNvSpPr txBox="1">
            <a:spLocks noChangeArrowheads="1"/>
          </p:cNvSpPr>
          <p:nvPr/>
        </p:nvSpPr>
        <p:spPr bwMode="auto">
          <a:xfrm>
            <a:off x="4800600" y="1828800"/>
            <a:ext cx="3080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E</a:t>
            </a:r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5029201" y="2574926"/>
            <a:ext cx="218998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000" dirty="0" smtClean="0">
                <a:solidFill>
                  <a:srgbClr val="FFFF00"/>
                </a:solidFill>
                <a:latin typeface="Arial" panose="020B0604020202020204" pitchFamily="34" charset="0"/>
              </a:rPr>
              <a:t>Almost empty </a:t>
            </a:r>
          </a:p>
          <a:p>
            <a:pPr eaLnBrk="0" hangingPunct="0"/>
            <a:r>
              <a:rPr lang="en-US" altLang="en-US" sz="2000" dirty="0" smtClean="0">
                <a:solidFill>
                  <a:srgbClr val="FFFF00"/>
                </a:solidFill>
                <a:latin typeface="Arial" panose="020B0604020202020204" pitchFamily="34" charset="0"/>
              </a:rPr>
              <a:t>conduction</a:t>
            </a:r>
            <a:r>
              <a:rPr lang="en-US" altLang="en-US" sz="2000" dirty="0" smtClean="0">
                <a:latin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rgbClr val="FFFF00"/>
                </a:solidFill>
                <a:latin typeface="Arial" panose="020B0604020202020204" pitchFamily="34" charset="0"/>
              </a:rPr>
              <a:t>band</a:t>
            </a:r>
            <a:endParaRPr lang="en-US" altLang="en-US" sz="2000" dirty="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 eaLnBrk="0" hangingPunct="0"/>
            <a:r>
              <a:rPr lang="en-US" altLang="en-US" sz="2000" dirty="0">
                <a:latin typeface="Arial" panose="020B0604020202020204" pitchFamily="34" charset="0"/>
              </a:rPr>
              <a:t>        </a:t>
            </a:r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5732588" y="3631346"/>
            <a:ext cx="11929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b="1" dirty="0" err="1"/>
              <a:t>E</a:t>
            </a:r>
            <a:r>
              <a:rPr lang="en-US" altLang="en-US" sz="2000" b="1" baseline="-25000" dirty="0" err="1"/>
              <a:t>g</a:t>
            </a:r>
            <a:r>
              <a:rPr lang="en-US" altLang="en-US" sz="2000" b="1" baseline="-25000" dirty="0"/>
              <a:t> </a:t>
            </a:r>
            <a:r>
              <a:rPr lang="en-US" altLang="en-US" sz="2000" b="1" dirty="0"/>
              <a:t>&lt; </a:t>
            </a:r>
            <a:r>
              <a:rPr lang="en-US" altLang="en-US" sz="2000" dirty="0"/>
              <a:t>5eV</a:t>
            </a:r>
            <a:endParaRPr lang="en-US" altLang="en-US" sz="2000" b="1" dirty="0"/>
          </a:p>
        </p:txBody>
      </p:sp>
      <p:sp>
        <p:nvSpPr>
          <p:cNvPr id="3096" name="Text Box 24"/>
          <p:cNvSpPr txBox="1">
            <a:spLocks noChangeArrowheads="1"/>
          </p:cNvSpPr>
          <p:nvPr/>
        </p:nvSpPr>
        <p:spPr bwMode="auto">
          <a:xfrm>
            <a:off x="5181600" y="3429001"/>
            <a:ext cx="70884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600" dirty="0"/>
              <a:t>Band</a:t>
            </a:r>
          </a:p>
          <a:p>
            <a:pPr eaLnBrk="0" hangingPunct="0"/>
            <a:r>
              <a:rPr lang="en-US" altLang="en-US" sz="1600" dirty="0"/>
              <a:t>gap</a:t>
            </a:r>
          </a:p>
        </p:txBody>
      </p:sp>
      <p:sp>
        <p:nvSpPr>
          <p:cNvPr id="3097" name="Line 25"/>
          <p:cNvSpPr>
            <a:spLocks noChangeShapeType="1"/>
          </p:cNvSpPr>
          <p:nvPr/>
        </p:nvSpPr>
        <p:spPr bwMode="auto">
          <a:xfrm flipV="1">
            <a:off x="4995863" y="2209800"/>
            <a:ext cx="0" cy="2743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8" name="Line 26"/>
          <p:cNvSpPr>
            <a:spLocks noChangeShapeType="1"/>
          </p:cNvSpPr>
          <p:nvPr/>
        </p:nvSpPr>
        <p:spPr bwMode="auto">
          <a:xfrm>
            <a:off x="5181600" y="33528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9" name="Oval 27"/>
          <p:cNvSpPr>
            <a:spLocks noChangeArrowheads="1"/>
          </p:cNvSpPr>
          <p:nvPr/>
        </p:nvSpPr>
        <p:spPr bwMode="auto">
          <a:xfrm>
            <a:off x="6629400" y="3200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00" name="Oval 28"/>
          <p:cNvSpPr>
            <a:spLocks noChangeArrowheads="1"/>
          </p:cNvSpPr>
          <p:nvPr/>
        </p:nvSpPr>
        <p:spPr bwMode="auto">
          <a:xfrm>
            <a:off x="6629400" y="41148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01" name="Text Box 29"/>
          <p:cNvSpPr txBox="1">
            <a:spLocks noChangeArrowheads="1"/>
          </p:cNvSpPr>
          <p:nvPr/>
        </p:nvSpPr>
        <p:spPr bwMode="auto">
          <a:xfrm>
            <a:off x="6553200" y="4038600"/>
            <a:ext cx="3097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600"/>
              <a:t>+</a:t>
            </a:r>
            <a:endParaRPr lang="en-US" altLang="en-US"/>
          </a:p>
        </p:txBody>
      </p:sp>
      <p:sp>
        <p:nvSpPr>
          <p:cNvPr id="3102" name="Text Box 30"/>
          <p:cNvSpPr txBox="1">
            <a:spLocks noChangeArrowheads="1"/>
          </p:cNvSpPr>
          <p:nvPr/>
        </p:nvSpPr>
        <p:spPr bwMode="auto">
          <a:xfrm>
            <a:off x="6553200" y="3048001"/>
            <a:ext cx="268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/>
              <a:t>-</a:t>
            </a:r>
          </a:p>
        </p:txBody>
      </p:sp>
      <p:sp>
        <p:nvSpPr>
          <p:cNvPr id="3103" name="Text Box 31"/>
          <p:cNvSpPr txBox="1">
            <a:spLocks noChangeArrowheads="1"/>
          </p:cNvSpPr>
          <p:nvPr/>
        </p:nvSpPr>
        <p:spPr bwMode="auto">
          <a:xfrm>
            <a:off x="6858001" y="3367088"/>
            <a:ext cx="121219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b="1" i="1"/>
              <a:t>electron</a:t>
            </a:r>
          </a:p>
          <a:p>
            <a:pPr eaLnBrk="0" hangingPunct="0"/>
            <a:r>
              <a:rPr lang="en-US" altLang="en-US" sz="2000" b="1" i="1"/>
              <a:t>hole</a:t>
            </a:r>
          </a:p>
        </p:txBody>
      </p:sp>
      <p:sp>
        <p:nvSpPr>
          <p:cNvPr id="3104" name="Line 32"/>
          <p:cNvSpPr>
            <a:spLocks noChangeShapeType="1"/>
          </p:cNvSpPr>
          <p:nvPr/>
        </p:nvSpPr>
        <p:spPr bwMode="auto">
          <a:xfrm flipH="1" flipV="1">
            <a:off x="6781800" y="3276600"/>
            <a:ext cx="152400" cy="3048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5" name="Line 33"/>
          <p:cNvSpPr>
            <a:spLocks noChangeShapeType="1"/>
          </p:cNvSpPr>
          <p:nvPr/>
        </p:nvSpPr>
        <p:spPr bwMode="auto">
          <a:xfrm flipH="1">
            <a:off x="6705600" y="3886200"/>
            <a:ext cx="228600" cy="2286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6" name="Rectangle 34"/>
          <p:cNvSpPr>
            <a:spLocks noChangeArrowheads="1"/>
          </p:cNvSpPr>
          <p:nvPr/>
        </p:nvSpPr>
        <p:spPr bwMode="auto">
          <a:xfrm>
            <a:off x="8001000" y="3886200"/>
            <a:ext cx="2209800" cy="533400"/>
          </a:xfrm>
          <a:prstGeom prst="rect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3107" name="Text Box 35"/>
          <p:cNvSpPr txBox="1">
            <a:spLocks noChangeArrowheads="1"/>
          </p:cNvSpPr>
          <p:nvPr/>
        </p:nvSpPr>
        <p:spPr bwMode="auto">
          <a:xfrm>
            <a:off x="7805738" y="1981200"/>
            <a:ext cx="3080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E</a:t>
            </a:r>
          </a:p>
        </p:txBody>
      </p:sp>
      <p:sp>
        <p:nvSpPr>
          <p:cNvPr id="3108" name="Line 36"/>
          <p:cNvSpPr>
            <a:spLocks noChangeShapeType="1"/>
          </p:cNvSpPr>
          <p:nvPr/>
        </p:nvSpPr>
        <p:spPr bwMode="auto">
          <a:xfrm flipV="1">
            <a:off x="8001000" y="2438400"/>
            <a:ext cx="0" cy="2743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9" name="Text Box 37"/>
          <p:cNvSpPr txBox="1">
            <a:spLocks noChangeArrowheads="1"/>
          </p:cNvSpPr>
          <p:nvPr/>
        </p:nvSpPr>
        <p:spPr bwMode="auto">
          <a:xfrm>
            <a:off x="5029199" y="4191001"/>
            <a:ext cx="202076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0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Almost</a:t>
            </a:r>
            <a:r>
              <a:rPr lang="en-US" altLang="en-US" sz="2000" dirty="0" smtClean="0">
                <a:solidFill>
                  <a:srgbClr val="FFFF00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 valence band</a:t>
            </a:r>
            <a:endParaRPr lang="en-US" alt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11" name="Text Box 39"/>
          <p:cNvSpPr txBox="1">
            <a:spLocks noChangeArrowheads="1"/>
          </p:cNvSpPr>
          <p:nvPr/>
        </p:nvSpPr>
        <p:spPr bwMode="auto">
          <a:xfrm>
            <a:off x="2209801" y="5105400"/>
            <a:ext cx="73997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Insulator		   Semiconductor	       Conductor</a:t>
            </a:r>
          </a:p>
        </p:txBody>
      </p:sp>
      <p:sp>
        <p:nvSpPr>
          <p:cNvPr id="3112" name="Text Box 40"/>
          <p:cNvSpPr txBox="1">
            <a:spLocks noChangeArrowheads="1"/>
          </p:cNvSpPr>
          <p:nvPr/>
        </p:nvSpPr>
        <p:spPr bwMode="auto">
          <a:xfrm>
            <a:off x="5410201" y="5486401"/>
            <a:ext cx="20185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600"/>
              <a:t>Si:  E</a:t>
            </a:r>
            <a:r>
              <a:rPr lang="en-US" altLang="en-US" sz="1600" baseline="-25000"/>
              <a:t>g</a:t>
            </a:r>
            <a:r>
              <a:rPr lang="en-US" altLang="en-US" sz="1600"/>
              <a:t> = 1.1 eV</a:t>
            </a:r>
          </a:p>
          <a:p>
            <a:pPr eaLnBrk="0" hangingPunct="0"/>
            <a:r>
              <a:rPr lang="en-US" altLang="en-US" sz="1600"/>
              <a:t>Ge: E</a:t>
            </a:r>
            <a:r>
              <a:rPr lang="en-US" altLang="en-US" sz="1600" baseline="-25000"/>
              <a:t>g</a:t>
            </a:r>
            <a:r>
              <a:rPr lang="en-US" altLang="en-US" sz="1600"/>
              <a:t> = 0.75 eV</a:t>
            </a:r>
          </a:p>
          <a:p>
            <a:pPr eaLnBrk="0" hangingPunct="0"/>
            <a:r>
              <a:rPr lang="en-US" altLang="en-US" sz="1600"/>
              <a:t>GaAs: E</a:t>
            </a:r>
            <a:r>
              <a:rPr lang="en-US" altLang="en-US" sz="1600" baseline="-25000"/>
              <a:t>g</a:t>
            </a:r>
            <a:r>
              <a:rPr lang="en-US" altLang="en-US" sz="1600"/>
              <a:t> = 1.42 eV</a:t>
            </a:r>
          </a:p>
        </p:txBody>
      </p:sp>
      <p:sp>
        <p:nvSpPr>
          <p:cNvPr id="3113" name="Text Box 41"/>
          <p:cNvSpPr txBox="1">
            <a:spLocks noChangeArrowheads="1"/>
          </p:cNvSpPr>
          <p:nvPr/>
        </p:nvSpPr>
        <p:spPr bwMode="auto">
          <a:xfrm>
            <a:off x="2193926" y="5624514"/>
            <a:ext cx="1636987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600"/>
              <a:t>SiO</a:t>
            </a:r>
            <a:r>
              <a:rPr lang="en-US" altLang="en-US" sz="1600" baseline="-25000"/>
              <a:t>2</a:t>
            </a:r>
            <a:r>
              <a:rPr lang="en-US" altLang="en-US" sz="1600"/>
              <a:t>:  E</a:t>
            </a:r>
            <a:r>
              <a:rPr lang="en-US" altLang="en-US" sz="1600" baseline="-25000"/>
              <a:t>g</a:t>
            </a:r>
            <a:r>
              <a:rPr lang="en-US" altLang="en-US" sz="1600"/>
              <a:t> = 9 eV</a:t>
            </a:r>
          </a:p>
          <a:p>
            <a:endParaRPr lang="en-US" altLang="en-US"/>
          </a:p>
        </p:txBody>
      </p:sp>
      <p:sp>
        <p:nvSpPr>
          <p:cNvPr id="40" name="Rectangle 2"/>
          <p:cNvSpPr txBox="1">
            <a:spLocks noChangeArrowheads="1"/>
          </p:cNvSpPr>
          <p:nvPr/>
        </p:nvSpPr>
        <p:spPr>
          <a:xfrm>
            <a:off x="2457394" y="273862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dirty="0"/>
              <a:t>Insulators, Conductors, Semiconductors</a:t>
            </a:r>
            <a:br>
              <a:rPr lang="en-US" altLang="en-US" dirty="0"/>
            </a:br>
            <a:r>
              <a:rPr lang="en-US" altLang="en-US" dirty="0"/>
              <a:t>   from energy band structures</a:t>
            </a:r>
            <a:endParaRPr lang="en-US" altLang="en-US" dirty="0" smtClean="0"/>
          </a:p>
        </p:txBody>
      </p:sp>
      <p:sp>
        <p:nvSpPr>
          <p:cNvPr id="41" name="Text Box 22"/>
          <p:cNvSpPr txBox="1">
            <a:spLocks noChangeArrowheads="1"/>
          </p:cNvSpPr>
          <p:nvPr/>
        </p:nvSpPr>
        <p:spPr bwMode="auto">
          <a:xfrm>
            <a:off x="8097015" y="3276600"/>
            <a:ext cx="218998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000" dirty="0" smtClean="0">
                <a:solidFill>
                  <a:srgbClr val="FFFF00"/>
                </a:solidFill>
                <a:latin typeface="Arial" panose="020B0604020202020204" pitchFamily="34" charset="0"/>
              </a:rPr>
              <a:t>Almost full </a:t>
            </a:r>
          </a:p>
          <a:p>
            <a:pPr eaLnBrk="0" hangingPunct="0"/>
            <a:r>
              <a:rPr lang="en-US" altLang="en-US" sz="2000" dirty="0" smtClean="0">
                <a:solidFill>
                  <a:srgbClr val="FFFF00"/>
                </a:solidFill>
                <a:latin typeface="Arial" panose="020B0604020202020204" pitchFamily="34" charset="0"/>
              </a:rPr>
              <a:t>conduction</a:t>
            </a:r>
            <a:r>
              <a:rPr lang="en-US" altLang="en-US" sz="2000" dirty="0" smtClean="0">
                <a:latin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rgbClr val="FFFF00"/>
                </a:solidFill>
                <a:latin typeface="Arial" panose="020B0604020202020204" pitchFamily="34" charset="0"/>
              </a:rPr>
              <a:t>band</a:t>
            </a:r>
            <a:endParaRPr lang="en-US" altLang="en-US" sz="2000" dirty="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 eaLnBrk="0" hangingPunct="0"/>
            <a:r>
              <a:rPr lang="en-US" altLang="en-US" sz="2000" dirty="0">
                <a:latin typeface="Arial" panose="020B0604020202020204" pitchFamily="34" charset="0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317606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Intrinsic Semiconductor</a:t>
            </a:r>
          </a:p>
        </p:txBody>
      </p:sp>
      <p:pic>
        <p:nvPicPr>
          <p:cNvPr id="13315" name="Picture 9" descr="Silicon_dotpictu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1" y="2895601"/>
            <a:ext cx="1935163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8" name="Picture 10" descr="Silicon_Matri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057401"/>
            <a:ext cx="3786188" cy="375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 Box 12"/>
          <p:cNvSpPr txBox="1">
            <a:spLocks noChangeArrowheads="1"/>
          </p:cNvSpPr>
          <p:nvPr/>
        </p:nvSpPr>
        <p:spPr bwMode="auto">
          <a:xfrm>
            <a:off x="1905001" y="1828800"/>
            <a:ext cx="28162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Silicon has 4 outer shell / valence electrons</a:t>
            </a:r>
          </a:p>
        </p:txBody>
      </p:sp>
      <p:pic>
        <p:nvPicPr>
          <p:cNvPr id="7181" name="Picture 13" descr="silicon_matrix_w_bond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470150"/>
            <a:ext cx="3124200" cy="309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Text Box 14"/>
          <p:cNvSpPr txBox="1">
            <a:spLocks noChangeArrowheads="1"/>
          </p:cNvSpPr>
          <p:nvPr/>
        </p:nvSpPr>
        <p:spPr bwMode="auto">
          <a:xfrm>
            <a:off x="1828800" y="5257800"/>
            <a:ext cx="3124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Forms into a lattice structure to share electrons</a:t>
            </a:r>
          </a:p>
        </p:txBody>
      </p:sp>
    </p:spTree>
    <p:extLst>
      <p:ext uri="{BB962C8B-B14F-4D97-AF65-F5344CB8AC3E}">
        <p14:creationId xmlns:p14="http://schemas.microsoft.com/office/powerpoint/2010/main" val="386382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Intrinsic Silicon</a:t>
            </a:r>
          </a:p>
        </p:txBody>
      </p:sp>
      <p:sp>
        <p:nvSpPr>
          <p:cNvPr id="15363" name="Rectangle 5"/>
          <p:cNvSpPr>
            <a:spLocks noChangeArrowheads="1"/>
          </p:cNvSpPr>
          <p:nvPr/>
        </p:nvSpPr>
        <p:spPr bwMode="auto">
          <a:xfrm>
            <a:off x="7391400" y="3810000"/>
            <a:ext cx="21336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7391400" y="2743200"/>
            <a:ext cx="2133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8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5365" name="Picture 7" descr="silicon_matrix_w_bon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057400"/>
            <a:ext cx="3124200" cy="309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 Box 8"/>
          <p:cNvSpPr txBox="1">
            <a:spLocks noChangeArrowheads="1"/>
          </p:cNvSpPr>
          <p:nvPr/>
        </p:nvSpPr>
        <p:spPr bwMode="auto">
          <a:xfrm>
            <a:off x="9677400" y="2779713"/>
            <a:ext cx="4460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E</a:t>
            </a:r>
            <a:r>
              <a:rPr lang="en-US" altLang="en-US" baseline="-25000"/>
              <a:t>C</a:t>
            </a:r>
          </a:p>
        </p:txBody>
      </p:sp>
      <p:sp>
        <p:nvSpPr>
          <p:cNvPr id="15367" name="Text Box 9"/>
          <p:cNvSpPr txBox="1">
            <a:spLocks noChangeArrowheads="1"/>
          </p:cNvSpPr>
          <p:nvPr/>
        </p:nvSpPr>
        <p:spPr bwMode="auto">
          <a:xfrm>
            <a:off x="9677400" y="39227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E</a:t>
            </a:r>
            <a:r>
              <a:rPr lang="en-US" altLang="en-US" baseline="-25000"/>
              <a:t>V</a:t>
            </a:r>
          </a:p>
        </p:txBody>
      </p:sp>
      <p:sp>
        <p:nvSpPr>
          <p:cNvPr id="15368" name="Text Box 10"/>
          <p:cNvSpPr txBox="1">
            <a:spLocks noChangeArrowheads="1"/>
          </p:cNvSpPr>
          <p:nvPr/>
        </p:nvSpPr>
        <p:spPr bwMode="auto">
          <a:xfrm>
            <a:off x="6400800" y="1600200"/>
            <a:ext cx="32766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The valence band is full, and no electrons are free to move about</a:t>
            </a:r>
          </a:p>
        </p:txBody>
      </p:sp>
      <p:sp>
        <p:nvSpPr>
          <p:cNvPr id="15369" name="Line 11"/>
          <p:cNvSpPr>
            <a:spLocks noChangeShapeType="1"/>
          </p:cNvSpPr>
          <p:nvPr/>
        </p:nvSpPr>
        <p:spPr bwMode="auto">
          <a:xfrm flipH="1">
            <a:off x="5867400" y="2590800"/>
            <a:ext cx="762000" cy="838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Line 12"/>
          <p:cNvSpPr>
            <a:spLocks noChangeShapeType="1"/>
          </p:cNvSpPr>
          <p:nvPr/>
        </p:nvSpPr>
        <p:spPr bwMode="auto">
          <a:xfrm>
            <a:off x="6629400" y="2590800"/>
            <a:ext cx="609600" cy="838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8" name="Oval 16"/>
          <p:cNvSpPr>
            <a:spLocks noChangeArrowheads="1"/>
          </p:cNvSpPr>
          <p:nvPr/>
        </p:nvSpPr>
        <p:spPr bwMode="auto">
          <a:xfrm>
            <a:off x="7467600" y="2971800"/>
            <a:ext cx="152400" cy="152400"/>
          </a:xfrm>
          <a:prstGeom prst="ellipse">
            <a:avLst/>
          </a:prstGeom>
          <a:solidFill>
            <a:schemeClr val="tx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10" name="Rectangle 18"/>
          <p:cNvSpPr>
            <a:spLocks noChangeArrowheads="1"/>
          </p:cNvSpPr>
          <p:nvPr/>
        </p:nvSpPr>
        <p:spPr bwMode="auto">
          <a:xfrm>
            <a:off x="7400925" y="3819526"/>
            <a:ext cx="2116138" cy="7461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8213" name="Picture 21" descr="silicon_matrix_w_therm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057400"/>
            <a:ext cx="3117850" cy="308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7" name="Picture 15" descr="MCj0363188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953001"/>
            <a:ext cx="1828800" cy="171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14" name="Oval 22"/>
          <p:cNvSpPr>
            <a:spLocks noChangeArrowheads="1"/>
          </p:cNvSpPr>
          <p:nvPr/>
        </p:nvSpPr>
        <p:spPr bwMode="auto">
          <a:xfrm>
            <a:off x="4495800" y="3124200"/>
            <a:ext cx="152400" cy="152400"/>
          </a:xfrm>
          <a:prstGeom prst="ellipse">
            <a:avLst/>
          </a:prstGeom>
          <a:solidFill>
            <a:schemeClr val="tx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400800" y="4876800"/>
            <a:ext cx="32766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However, at temperatures above T=0K, thermal energy shakes an electron free</a:t>
            </a:r>
          </a:p>
        </p:txBody>
      </p:sp>
    </p:spTree>
    <p:extLst>
      <p:ext uri="{BB962C8B-B14F-4D97-AF65-F5344CB8AC3E}">
        <p14:creationId xmlns:p14="http://schemas.microsoft.com/office/powerpoint/2010/main" val="94658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0.20834 -4.44444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17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72 -0.02223 L -0.09166 -0.03519 L -0.13472 0.00555 L -0.14583 0.12407 L -0.08194 0.14629 L 0.01806 0.13889 " pathEditMode="relative" ptsTypes="AAAAAA">
                                      <p:cBhvr>
                                        <p:cTn id="24" dur="2000" fill="hold"/>
                                        <p:tgtEl>
                                          <p:spTgt spid="82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223155"/>
            <a:ext cx="8911687" cy="128089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Semiconductor Properties</a:t>
            </a:r>
          </a:p>
        </p:txBody>
      </p:sp>
      <p:grpSp>
        <p:nvGrpSpPr>
          <p:cNvPr id="17411" name="Group 57"/>
          <p:cNvGrpSpPr>
            <a:grpSpLocks/>
          </p:cNvGrpSpPr>
          <p:nvPr/>
        </p:nvGrpSpPr>
        <p:grpSpPr bwMode="auto">
          <a:xfrm>
            <a:off x="1752600" y="2438401"/>
            <a:ext cx="3314700" cy="3305175"/>
            <a:chOff x="156" y="1296"/>
            <a:chExt cx="2088" cy="2082"/>
          </a:xfrm>
        </p:grpSpPr>
        <p:pic>
          <p:nvPicPr>
            <p:cNvPr id="17419" name="Picture 5" descr="silicon_matrix_w_bond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1584"/>
              <a:ext cx="1536" cy="1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0" name="Line 17"/>
            <p:cNvSpPr>
              <a:spLocks noChangeShapeType="1"/>
            </p:cNvSpPr>
            <p:nvPr/>
          </p:nvSpPr>
          <p:spPr bwMode="auto">
            <a:xfrm>
              <a:off x="156" y="3024"/>
              <a:ext cx="2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1" name="Line 18"/>
            <p:cNvSpPr>
              <a:spLocks noChangeShapeType="1"/>
            </p:cNvSpPr>
            <p:nvPr/>
          </p:nvSpPr>
          <p:spPr bwMode="auto">
            <a:xfrm>
              <a:off x="156" y="2916"/>
              <a:ext cx="2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2" name="Line 19"/>
            <p:cNvSpPr>
              <a:spLocks noChangeShapeType="1"/>
            </p:cNvSpPr>
            <p:nvPr/>
          </p:nvSpPr>
          <p:spPr bwMode="auto">
            <a:xfrm>
              <a:off x="156" y="2400"/>
              <a:ext cx="2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3" name="Line 20"/>
            <p:cNvSpPr>
              <a:spLocks noChangeShapeType="1"/>
            </p:cNvSpPr>
            <p:nvPr/>
          </p:nvSpPr>
          <p:spPr bwMode="auto">
            <a:xfrm>
              <a:off x="156" y="2292"/>
              <a:ext cx="2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4" name="Line 21"/>
            <p:cNvSpPr>
              <a:spLocks noChangeShapeType="1"/>
            </p:cNvSpPr>
            <p:nvPr/>
          </p:nvSpPr>
          <p:spPr bwMode="auto">
            <a:xfrm>
              <a:off x="156" y="1776"/>
              <a:ext cx="2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5" name="Line 22"/>
            <p:cNvSpPr>
              <a:spLocks noChangeShapeType="1"/>
            </p:cNvSpPr>
            <p:nvPr/>
          </p:nvSpPr>
          <p:spPr bwMode="auto">
            <a:xfrm>
              <a:off x="156" y="1668"/>
              <a:ext cx="2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426" name="Group 29"/>
            <p:cNvGrpSpPr>
              <a:grpSpLocks/>
            </p:cNvGrpSpPr>
            <p:nvPr/>
          </p:nvGrpSpPr>
          <p:grpSpPr bwMode="auto">
            <a:xfrm>
              <a:off x="2004" y="1668"/>
              <a:ext cx="240" cy="1356"/>
              <a:chOff x="252" y="1764"/>
              <a:chExt cx="240" cy="1356"/>
            </a:xfrm>
          </p:grpSpPr>
          <p:sp>
            <p:nvSpPr>
              <p:cNvPr id="17441" name="Line 23"/>
              <p:cNvSpPr>
                <a:spLocks noChangeShapeType="1"/>
              </p:cNvSpPr>
              <p:nvPr/>
            </p:nvSpPr>
            <p:spPr bwMode="auto">
              <a:xfrm>
                <a:off x="252" y="3120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2" name="Line 24"/>
              <p:cNvSpPr>
                <a:spLocks noChangeShapeType="1"/>
              </p:cNvSpPr>
              <p:nvPr/>
            </p:nvSpPr>
            <p:spPr bwMode="auto">
              <a:xfrm>
                <a:off x="252" y="3012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3" name="Line 25"/>
              <p:cNvSpPr>
                <a:spLocks noChangeShapeType="1"/>
              </p:cNvSpPr>
              <p:nvPr/>
            </p:nvSpPr>
            <p:spPr bwMode="auto">
              <a:xfrm>
                <a:off x="252" y="2496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4" name="Line 26"/>
              <p:cNvSpPr>
                <a:spLocks noChangeShapeType="1"/>
              </p:cNvSpPr>
              <p:nvPr/>
            </p:nvSpPr>
            <p:spPr bwMode="auto">
              <a:xfrm>
                <a:off x="252" y="2388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5" name="Line 27"/>
              <p:cNvSpPr>
                <a:spLocks noChangeShapeType="1"/>
              </p:cNvSpPr>
              <p:nvPr/>
            </p:nvSpPr>
            <p:spPr bwMode="auto">
              <a:xfrm>
                <a:off x="252" y="1872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6" name="Line 28"/>
              <p:cNvSpPr>
                <a:spLocks noChangeShapeType="1"/>
              </p:cNvSpPr>
              <p:nvPr/>
            </p:nvSpPr>
            <p:spPr bwMode="auto">
              <a:xfrm>
                <a:off x="252" y="1764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427" name="Group 36"/>
            <p:cNvGrpSpPr>
              <a:grpSpLocks/>
            </p:cNvGrpSpPr>
            <p:nvPr/>
          </p:nvGrpSpPr>
          <p:grpSpPr bwMode="auto">
            <a:xfrm rot="5400000">
              <a:off x="1086" y="738"/>
              <a:ext cx="240" cy="1356"/>
              <a:chOff x="252" y="1764"/>
              <a:chExt cx="240" cy="1356"/>
            </a:xfrm>
          </p:grpSpPr>
          <p:sp>
            <p:nvSpPr>
              <p:cNvPr id="17435" name="Line 37"/>
              <p:cNvSpPr>
                <a:spLocks noChangeShapeType="1"/>
              </p:cNvSpPr>
              <p:nvPr/>
            </p:nvSpPr>
            <p:spPr bwMode="auto">
              <a:xfrm>
                <a:off x="252" y="3120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6" name="Line 38"/>
              <p:cNvSpPr>
                <a:spLocks noChangeShapeType="1"/>
              </p:cNvSpPr>
              <p:nvPr/>
            </p:nvSpPr>
            <p:spPr bwMode="auto">
              <a:xfrm>
                <a:off x="252" y="3012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7" name="Line 39"/>
              <p:cNvSpPr>
                <a:spLocks noChangeShapeType="1"/>
              </p:cNvSpPr>
              <p:nvPr/>
            </p:nvSpPr>
            <p:spPr bwMode="auto">
              <a:xfrm>
                <a:off x="252" y="2496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8" name="Line 40"/>
              <p:cNvSpPr>
                <a:spLocks noChangeShapeType="1"/>
              </p:cNvSpPr>
              <p:nvPr/>
            </p:nvSpPr>
            <p:spPr bwMode="auto">
              <a:xfrm>
                <a:off x="252" y="2388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9" name="Line 41"/>
              <p:cNvSpPr>
                <a:spLocks noChangeShapeType="1"/>
              </p:cNvSpPr>
              <p:nvPr/>
            </p:nvSpPr>
            <p:spPr bwMode="auto">
              <a:xfrm>
                <a:off x="252" y="1872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0" name="Line 42"/>
              <p:cNvSpPr>
                <a:spLocks noChangeShapeType="1"/>
              </p:cNvSpPr>
              <p:nvPr/>
            </p:nvSpPr>
            <p:spPr bwMode="auto">
              <a:xfrm>
                <a:off x="252" y="1764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428" name="Group 50"/>
            <p:cNvGrpSpPr>
              <a:grpSpLocks/>
            </p:cNvGrpSpPr>
            <p:nvPr/>
          </p:nvGrpSpPr>
          <p:grpSpPr bwMode="auto">
            <a:xfrm rot="5400000">
              <a:off x="1086" y="2580"/>
              <a:ext cx="240" cy="1356"/>
              <a:chOff x="252" y="1764"/>
              <a:chExt cx="240" cy="1356"/>
            </a:xfrm>
          </p:grpSpPr>
          <p:sp>
            <p:nvSpPr>
              <p:cNvPr id="17429" name="Line 51"/>
              <p:cNvSpPr>
                <a:spLocks noChangeShapeType="1"/>
              </p:cNvSpPr>
              <p:nvPr/>
            </p:nvSpPr>
            <p:spPr bwMode="auto">
              <a:xfrm>
                <a:off x="252" y="3120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0" name="Line 52"/>
              <p:cNvSpPr>
                <a:spLocks noChangeShapeType="1"/>
              </p:cNvSpPr>
              <p:nvPr/>
            </p:nvSpPr>
            <p:spPr bwMode="auto">
              <a:xfrm>
                <a:off x="252" y="3012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1" name="Line 53"/>
              <p:cNvSpPr>
                <a:spLocks noChangeShapeType="1"/>
              </p:cNvSpPr>
              <p:nvPr/>
            </p:nvSpPr>
            <p:spPr bwMode="auto">
              <a:xfrm>
                <a:off x="252" y="2496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2" name="Line 54"/>
              <p:cNvSpPr>
                <a:spLocks noChangeShapeType="1"/>
              </p:cNvSpPr>
              <p:nvPr/>
            </p:nvSpPr>
            <p:spPr bwMode="auto">
              <a:xfrm>
                <a:off x="252" y="2388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3" name="Line 55"/>
              <p:cNvSpPr>
                <a:spLocks noChangeShapeType="1"/>
              </p:cNvSpPr>
              <p:nvPr/>
            </p:nvSpPr>
            <p:spPr bwMode="auto">
              <a:xfrm>
                <a:off x="252" y="1872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4" name="Line 56"/>
              <p:cNvSpPr>
                <a:spLocks noChangeShapeType="1"/>
              </p:cNvSpPr>
              <p:nvPr/>
            </p:nvSpPr>
            <p:spPr bwMode="auto">
              <a:xfrm>
                <a:off x="252" y="1764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7412" name="Text Box 58"/>
          <p:cNvSpPr txBox="1">
            <a:spLocks noChangeArrowheads="1"/>
          </p:cNvSpPr>
          <p:nvPr/>
        </p:nvSpPr>
        <p:spPr bwMode="auto">
          <a:xfrm>
            <a:off x="2743200" y="990601"/>
            <a:ext cx="1270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u="sng"/>
              <a:t>For T &gt; 0K</a:t>
            </a:r>
          </a:p>
        </p:txBody>
      </p:sp>
      <p:sp>
        <p:nvSpPr>
          <p:cNvPr id="17413" name="Text Box 59"/>
          <p:cNvSpPr txBox="1">
            <a:spLocks noChangeArrowheads="1"/>
          </p:cNvSpPr>
          <p:nvPr/>
        </p:nvSpPr>
        <p:spPr bwMode="auto">
          <a:xfrm>
            <a:off x="1828801" y="1371600"/>
            <a:ext cx="32162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Electron shaken free and can cause current to flow</a:t>
            </a:r>
          </a:p>
        </p:txBody>
      </p:sp>
      <p:sp>
        <p:nvSpPr>
          <p:cNvPr id="17414" name="Text Box 60"/>
          <p:cNvSpPr txBox="1">
            <a:spLocks noChangeArrowheads="1"/>
          </p:cNvSpPr>
          <p:nvPr/>
        </p:nvSpPr>
        <p:spPr bwMode="auto">
          <a:xfrm>
            <a:off x="3581400" y="3581401"/>
            <a:ext cx="3952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e</a:t>
            </a:r>
            <a:r>
              <a:rPr lang="en-US" altLang="en-US" b="1" baseline="30000">
                <a:cs typeface="Arial" panose="020B0604020202020204" pitchFamily="34" charset="0"/>
              </a:rPr>
              <a:t>–</a:t>
            </a:r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17415" name="Line 64"/>
          <p:cNvSpPr>
            <a:spLocks noChangeShapeType="1"/>
          </p:cNvSpPr>
          <p:nvPr/>
        </p:nvSpPr>
        <p:spPr bwMode="auto">
          <a:xfrm flipV="1">
            <a:off x="3962400" y="3657600"/>
            <a:ext cx="2286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Text Box 65"/>
          <p:cNvSpPr txBox="1">
            <a:spLocks noChangeArrowheads="1"/>
          </p:cNvSpPr>
          <p:nvPr/>
        </p:nvSpPr>
        <p:spPr bwMode="auto">
          <a:xfrm>
            <a:off x="2895600" y="3581400"/>
            <a:ext cx="4122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h</a:t>
            </a:r>
            <a:r>
              <a:rPr lang="en-US" altLang="en-US" sz="2000" baseline="30000"/>
              <a:t>+</a:t>
            </a:r>
            <a:endParaRPr lang="en-US" altLang="en-US" sz="2000"/>
          </a:p>
        </p:txBody>
      </p:sp>
      <p:sp>
        <p:nvSpPr>
          <p:cNvPr id="17417" name="Line 67"/>
          <p:cNvSpPr>
            <a:spLocks noChangeShapeType="1"/>
          </p:cNvSpPr>
          <p:nvPr/>
        </p:nvSpPr>
        <p:spPr bwMode="auto">
          <a:xfrm flipH="1" flipV="1">
            <a:off x="2743200" y="3657600"/>
            <a:ext cx="2286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Text Box 68"/>
          <p:cNvSpPr txBox="1">
            <a:spLocks noChangeArrowheads="1"/>
          </p:cNvSpPr>
          <p:nvPr/>
        </p:nvSpPr>
        <p:spPr bwMode="auto">
          <a:xfrm>
            <a:off x="5410200" y="1355726"/>
            <a:ext cx="51054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3038" indent="-1730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66FF"/>
              </a:buClr>
              <a:buFontTx/>
              <a:buChar char="•"/>
            </a:pPr>
            <a:r>
              <a:rPr lang="en-US" altLang="en-US" sz="2000" u="sng" dirty="0"/>
              <a:t>Generation</a:t>
            </a:r>
            <a:r>
              <a:rPr lang="en-US" altLang="en-US" sz="2000" dirty="0"/>
              <a:t> – Creation of an electron (e</a:t>
            </a:r>
            <a:r>
              <a:rPr lang="en-US" altLang="en-US" sz="2000" baseline="30000" dirty="0"/>
              <a:t>-</a:t>
            </a:r>
            <a:r>
              <a:rPr lang="en-US" altLang="en-US" sz="2000" dirty="0"/>
              <a:t>) and hole (h</a:t>
            </a:r>
            <a:r>
              <a:rPr lang="en-US" altLang="en-US" sz="2000" baseline="30000" dirty="0"/>
              <a:t>+</a:t>
            </a:r>
            <a:r>
              <a:rPr lang="en-US" altLang="en-US" sz="2000" dirty="0"/>
              <a:t>) pair</a:t>
            </a:r>
          </a:p>
          <a:p>
            <a:pPr eaLnBrk="1" hangingPunct="1">
              <a:buClr>
                <a:srgbClr val="0066FF"/>
              </a:buClr>
              <a:buFontTx/>
              <a:buChar char="•"/>
            </a:pPr>
            <a:r>
              <a:rPr lang="en-US" altLang="en-US" sz="2000" dirty="0"/>
              <a:t>h</a:t>
            </a:r>
            <a:r>
              <a:rPr lang="en-US" altLang="en-US" sz="2000" baseline="30000" dirty="0"/>
              <a:t>+</a:t>
            </a:r>
            <a:r>
              <a:rPr lang="en-US" altLang="en-US" sz="2000" dirty="0"/>
              <a:t> is simply a missing electron, which leaves an excess positive charge (due to an extra proton)</a:t>
            </a:r>
          </a:p>
          <a:p>
            <a:pPr eaLnBrk="1" hangingPunct="1">
              <a:buClr>
                <a:srgbClr val="0066FF"/>
              </a:buClr>
              <a:buFontTx/>
              <a:buChar char="•"/>
            </a:pPr>
            <a:r>
              <a:rPr lang="en-US" altLang="en-US" sz="2000" u="sng" dirty="0"/>
              <a:t>Recombination</a:t>
            </a:r>
            <a:r>
              <a:rPr lang="en-US" altLang="en-US" sz="2000" dirty="0"/>
              <a:t> – if an e</a:t>
            </a:r>
            <a:r>
              <a:rPr lang="en-US" altLang="en-US" sz="2000" baseline="30000" dirty="0"/>
              <a:t>-</a:t>
            </a:r>
            <a:r>
              <a:rPr lang="en-US" altLang="en-US" sz="2000" dirty="0"/>
              <a:t> and an h</a:t>
            </a:r>
            <a:r>
              <a:rPr lang="en-US" altLang="en-US" sz="2000" baseline="30000" dirty="0"/>
              <a:t>+</a:t>
            </a:r>
            <a:r>
              <a:rPr lang="en-US" altLang="en-US" sz="2000" dirty="0"/>
              <a:t> come in contact, they annihilate each other</a:t>
            </a:r>
          </a:p>
          <a:p>
            <a:pPr eaLnBrk="1" hangingPunct="1">
              <a:buClr>
                <a:srgbClr val="0066FF"/>
              </a:buClr>
              <a:buFontTx/>
              <a:buChar char="•"/>
            </a:pPr>
            <a:r>
              <a:rPr lang="en-US" altLang="en-US" sz="2000" dirty="0"/>
              <a:t>Electrons and holes are called “carriers” because they are charged particles – when they move, they carry current</a:t>
            </a:r>
          </a:p>
          <a:p>
            <a:pPr eaLnBrk="1" hangingPunct="1">
              <a:buClr>
                <a:srgbClr val="0066FF"/>
              </a:buClr>
              <a:buFontTx/>
              <a:buChar char="•"/>
            </a:pPr>
            <a:r>
              <a:rPr lang="en-US" altLang="en-US" sz="2000" dirty="0"/>
              <a:t>Therefore, semiconductors can conduct electricity for T &gt; 0K … but not much current (at room temperature (300K), pure silicon has only 1 free electron per 3 trillion atoms)</a:t>
            </a:r>
          </a:p>
          <a:p>
            <a:pPr eaLnBrk="1" hangingPunct="1">
              <a:buClr>
                <a:srgbClr val="0066FF"/>
              </a:buClr>
              <a:buFontTx/>
              <a:buChar char="•"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7873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400" dirty="0" smtClean="0"/>
              <a:t>Doping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1200" y="1600201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buClr>
                <a:srgbClr val="0066FF"/>
              </a:buClr>
            </a:pPr>
            <a:r>
              <a:rPr lang="en-US" altLang="en-US" sz="3200" u="sng" dirty="0" smtClean="0"/>
              <a:t>Doping</a:t>
            </a:r>
            <a:r>
              <a:rPr lang="en-US" altLang="en-US" sz="3200" dirty="0" smtClean="0"/>
              <a:t> – Adding impurities to the silicon crystal lattice to increase the number of carriers</a:t>
            </a:r>
          </a:p>
          <a:p>
            <a:pPr eaLnBrk="1" hangingPunct="1">
              <a:buClr>
                <a:srgbClr val="0066FF"/>
              </a:buClr>
            </a:pPr>
            <a:r>
              <a:rPr lang="en-US" altLang="en-US" sz="3200" dirty="0" smtClean="0"/>
              <a:t>Add a small number of atoms to increase either the number of electrons or holes</a:t>
            </a:r>
          </a:p>
        </p:txBody>
      </p:sp>
    </p:spTree>
    <p:extLst>
      <p:ext uri="{BB962C8B-B14F-4D97-AF65-F5344CB8AC3E}">
        <p14:creationId xmlns:p14="http://schemas.microsoft.com/office/powerpoint/2010/main" val="273104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Periodic Table</a:t>
            </a:r>
          </a:p>
        </p:txBody>
      </p:sp>
      <p:pic>
        <p:nvPicPr>
          <p:cNvPr id="21507" name="Picture 4" descr="jae51187_tb02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1" y="1905000"/>
            <a:ext cx="4295775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5791200" y="1600200"/>
            <a:ext cx="685800" cy="5029200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8474076" y="1295401"/>
            <a:ext cx="21939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Column 4  Elements have 4 electrons in the Valence Shell</a:t>
            </a:r>
          </a:p>
        </p:txBody>
      </p:sp>
      <p:sp>
        <p:nvSpPr>
          <p:cNvPr id="13319" name="Line 7"/>
          <p:cNvSpPr>
            <a:spLocks noChangeShapeType="1"/>
          </p:cNvSpPr>
          <p:nvPr/>
        </p:nvSpPr>
        <p:spPr bwMode="auto">
          <a:xfrm flipH="1">
            <a:off x="6629400" y="1600200"/>
            <a:ext cx="18288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4940300" y="1600200"/>
            <a:ext cx="685800" cy="5029200"/>
          </a:xfrm>
          <a:prstGeom prst="rect">
            <a:avLst/>
          </a:prstGeom>
          <a:solidFill>
            <a:srgbClr val="0000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629400" y="1600200"/>
            <a:ext cx="685800" cy="5029200"/>
          </a:xfrm>
          <a:prstGeom prst="rect">
            <a:avLst/>
          </a:prstGeom>
          <a:solidFill>
            <a:srgbClr val="00FF00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1905000" y="1295401"/>
            <a:ext cx="1905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Column 3 Elements have 3 electrons in the Valence Shell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8534401" y="3657601"/>
            <a:ext cx="19335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Column 5 Elements have 5 electrons in the Valence Shell</a:t>
            </a:r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>
            <a:off x="3124200" y="1524000"/>
            <a:ext cx="18288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 flipH="1" flipV="1">
            <a:off x="7467600" y="3505200"/>
            <a:ext cx="1066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6" name="Oval 14"/>
          <p:cNvSpPr>
            <a:spLocks noChangeArrowheads="1"/>
          </p:cNvSpPr>
          <p:nvPr/>
        </p:nvSpPr>
        <p:spPr bwMode="auto">
          <a:xfrm>
            <a:off x="5765800" y="3124200"/>
            <a:ext cx="685800" cy="6858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7" name="Oval 15"/>
          <p:cNvSpPr>
            <a:spLocks noChangeArrowheads="1"/>
          </p:cNvSpPr>
          <p:nvPr/>
        </p:nvSpPr>
        <p:spPr bwMode="auto">
          <a:xfrm>
            <a:off x="4927600" y="2273300"/>
            <a:ext cx="685800" cy="685800"/>
          </a:xfrm>
          <a:prstGeom prst="ellips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8" name="Oval 16"/>
          <p:cNvSpPr>
            <a:spLocks noChangeArrowheads="1"/>
          </p:cNvSpPr>
          <p:nvPr/>
        </p:nvSpPr>
        <p:spPr bwMode="auto">
          <a:xfrm>
            <a:off x="6629400" y="3124200"/>
            <a:ext cx="685800" cy="685800"/>
          </a:xfrm>
          <a:prstGeom prst="ellipse">
            <a:avLst/>
          </a:prstGeom>
          <a:noFill/>
          <a:ln w="38100" algn="ctr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073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/>
      <p:bldP spid="13322" grpId="0"/>
      <p:bldP spid="133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4" descr="Silicon_Matrix_w_Phosphoro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057400"/>
            <a:ext cx="3328988" cy="329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1" name="Oval 5"/>
          <p:cNvSpPr>
            <a:spLocks noChangeArrowheads="1"/>
          </p:cNvSpPr>
          <p:nvPr/>
        </p:nvSpPr>
        <p:spPr bwMode="auto">
          <a:xfrm>
            <a:off x="8582025" y="3098800"/>
            <a:ext cx="228600" cy="228600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2" name="Oval 6"/>
          <p:cNvSpPr>
            <a:spLocks noChangeArrowheads="1"/>
          </p:cNvSpPr>
          <p:nvPr/>
        </p:nvSpPr>
        <p:spPr bwMode="auto">
          <a:xfrm>
            <a:off x="8610601" y="3124201"/>
            <a:ext cx="174625" cy="174625"/>
          </a:xfrm>
          <a:prstGeom prst="ellipse">
            <a:avLst/>
          </a:prstGeom>
          <a:solidFill>
            <a:schemeClr val="tx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3557" name="Group 8"/>
          <p:cNvGrpSpPr>
            <a:grpSpLocks/>
          </p:cNvGrpSpPr>
          <p:nvPr/>
        </p:nvGrpSpPr>
        <p:grpSpPr bwMode="auto">
          <a:xfrm>
            <a:off x="5838826" y="1390651"/>
            <a:ext cx="4640263" cy="4632325"/>
            <a:chOff x="162" y="960"/>
            <a:chExt cx="2923" cy="2918"/>
          </a:xfrm>
        </p:grpSpPr>
        <p:grpSp>
          <p:nvGrpSpPr>
            <p:cNvPr id="23561" name="Group 9"/>
            <p:cNvGrpSpPr>
              <a:grpSpLocks/>
            </p:cNvGrpSpPr>
            <p:nvPr/>
          </p:nvGrpSpPr>
          <p:grpSpPr bwMode="auto">
            <a:xfrm>
              <a:off x="162" y="1524"/>
              <a:ext cx="374" cy="1836"/>
              <a:chOff x="144" y="1524"/>
              <a:chExt cx="374" cy="1836"/>
            </a:xfrm>
          </p:grpSpPr>
          <p:sp>
            <p:nvSpPr>
              <p:cNvPr id="23583" name="Line 10"/>
              <p:cNvSpPr>
                <a:spLocks noChangeShapeType="1"/>
              </p:cNvSpPr>
              <p:nvPr/>
            </p:nvSpPr>
            <p:spPr bwMode="auto">
              <a:xfrm>
                <a:off x="144" y="3360"/>
                <a:ext cx="374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4" name="Line 11"/>
              <p:cNvSpPr>
                <a:spLocks noChangeShapeType="1"/>
              </p:cNvSpPr>
              <p:nvPr/>
            </p:nvSpPr>
            <p:spPr bwMode="auto">
              <a:xfrm>
                <a:off x="144" y="3216"/>
                <a:ext cx="374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5" name="Line 12"/>
              <p:cNvSpPr>
                <a:spLocks noChangeShapeType="1"/>
              </p:cNvSpPr>
              <p:nvPr/>
            </p:nvSpPr>
            <p:spPr bwMode="auto">
              <a:xfrm>
                <a:off x="144" y="2520"/>
                <a:ext cx="374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6" name="Line 13"/>
              <p:cNvSpPr>
                <a:spLocks noChangeShapeType="1"/>
              </p:cNvSpPr>
              <p:nvPr/>
            </p:nvSpPr>
            <p:spPr bwMode="auto">
              <a:xfrm>
                <a:off x="144" y="2376"/>
                <a:ext cx="374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7" name="Line 14"/>
              <p:cNvSpPr>
                <a:spLocks noChangeShapeType="1"/>
              </p:cNvSpPr>
              <p:nvPr/>
            </p:nvSpPr>
            <p:spPr bwMode="auto">
              <a:xfrm>
                <a:off x="144" y="1668"/>
                <a:ext cx="374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8" name="Line 15"/>
              <p:cNvSpPr>
                <a:spLocks noChangeShapeType="1"/>
              </p:cNvSpPr>
              <p:nvPr/>
            </p:nvSpPr>
            <p:spPr bwMode="auto">
              <a:xfrm>
                <a:off x="144" y="1524"/>
                <a:ext cx="374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62" name="Group 16"/>
            <p:cNvGrpSpPr>
              <a:grpSpLocks/>
            </p:cNvGrpSpPr>
            <p:nvPr/>
          </p:nvGrpSpPr>
          <p:grpSpPr bwMode="auto">
            <a:xfrm>
              <a:off x="2711" y="1506"/>
              <a:ext cx="374" cy="1836"/>
              <a:chOff x="144" y="1524"/>
              <a:chExt cx="374" cy="1836"/>
            </a:xfrm>
          </p:grpSpPr>
          <p:sp>
            <p:nvSpPr>
              <p:cNvPr id="23577" name="Line 17"/>
              <p:cNvSpPr>
                <a:spLocks noChangeShapeType="1"/>
              </p:cNvSpPr>
              <p:nvPr/>
            </p:nvSpPr>
            <p:spPr bwMode="auto">
              <a:xfrm>
                <a:off x="144" y="3360"/>
                <a:ext cx="374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8" name="Line 18"/>
              <p:cNvSpPr>
                <a:spLocks noChangeShapeType="1"/>
              </p:cNvSpPr>
              <p:nvPr/>
            </p:nvSpPr>
            <p:spPr bwMode="auto">
              <a:xfrm>
                <a:off x="144" y="3216"/>
                <a:ext cx="374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9" name="Line 19"/>
              <p:cNvSpPr>
                <a:spLocks noChangeShapeType="1"/>
              </p:cNvSpPr>
              <p:nvPr/>
            </p:nvSpPr>
            <p:spPr bwMode="auto">
              <a:xfrm>
                <a:off x="144" y="2520"/>
                <a:ext cx="374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0" name="Line 20"/>
              <p:cNvSpPr>
                <a:spLocks noChangeShapeType="1"/>
              </p:cNvSpPr>
              <p:nvPr/>
            </p:nvSpPr>
            <p:spPr bwMode="auto">
              <a:xfrm>
                <a:off x="144" y="2376"/>
                <a:ext cx="374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1" name="Line 21"/>
              <p:cNvSpPr>
                <a:spLocks noChangeShapeType="1"/>
              </p:cNvSpPr>
              <p:nvPr/>
            </p:nvSpPr>
            <p:spPr bwMode="auto">
              <a:xfrm>
                <a:off x="144" y="1668"/>
                <a:ext cx="374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2" name="Line 22"/>
              <p:cNvSpPr>
                <a:spLocks noChangeShapeType="1"/>
              </p:cNvSpPr>
              <p:nvPr/>
            </p:nvSpPr>
            <p:spPr bwMode="auto">
              <a:xfrm>
                <a:off x="144" y="1524"/>
                <a:ext cx="374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63" name="Group 23"/>
            <p:cNvGrpSpPr>
              <a:grpSpLocks/>
            </p:cNvGrpSpPr>
            <p:nvPr/>
          </p:nvGrpSpPr>
          <p:grpSpPr bwMode="auto">
            <a:xfrm>
              <a:off x="690" y="3504"/>
              <a:ext cx="1860" cy="374"/>
              <a:chOff x="690" y="3504"/>
              <a:chExt cx="1860" cy="374"/>
            </a:xfrm>
          </p:grpSpPr>
          <p:sp>
            <p:nvSpPr>
              <p:cNvPr id="23571" name="Line 24"/>
              <p:cNvSpPr>
                <a:spLocks noChangeShapeType="1"/>
              </p:cNvSpPr>
              <p:nvPr/>
            </p:nvSpPr>
            <p:spPr bwMode="auto">
              <a:xfrm rot="5400000">
                <a:off x="503" y="3691"/>
                <a:ext cx="374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2" name="Line 25"/>
              <p:cNvSpPr>
                <a:spLocks noChangeShapeType="1"/>
              </p:cNvSpPr>
              <p:nvPr/>
            </p:nvSpPr>
            <p:spPr bwMode="auto">
              <a:xfrm rot="5400000">
                <a:off x="647" y="3691"/>
                <a:ext cx="374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3" name="Line 26"/>
              <p:cNvSpPr>
                <a:spLocks noChangeShapeType="1"/>
              </p:cNvSpPr>
              <p:nvPr/>
            </p:nvSpPr>
            <p:spPr bwMode="auto">
              <a:xfrm rot="5400000">
                <a:off x="1367" y="3691"/>
                <a:ext cx="374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4" name="Line 27"/>
              <p:cNvSpPr>
                <a:spLocks noChangeShapeType="1"/>
              </p:cNvSpPr>
              <p:nvPr/>
            </p:nvSpPr>
            <p:spPr bwMode="auto">
              <a:xfrm rot="5400000">
                <a:off x="1511" y="3691"/>
                <a:ext cx="374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5" name="Line 28"/>
              <p:cNvSpPr>
                <a:spLocks noChangeShapeType="1"/>
              </p:cNvSpPr>
              <p:nvPr/>
            </p:nvSpPr>
            <p:spPr bwMode="auto">
              <a:xfrm rot="5400000">
                <a:off x="2219" y="3691"/>
                <a:ext cx="374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6" name="Line 29"/>
              <p:cNvSpPr>
                <a:spLocks noChangeShapeType="1"/>
              </p:cNvSpPr>
              <p:nvPr/>
            </p:nvSpPr>
            <p:spPr bwMode="auto">
              <a:xfrm rot="5400000">
                <a:off x="2363" y="3691"/>
                <a:ext cx="374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64" name="Group 30"/>
            <p:cNvGrpSpPr>
              <a:grpSpLocks/>
            </p:cNvGrpSpPr>
            <p:nvPr/>
          </p:nvGrpSpPr>
          <p:grpSpPr bwMode="auto">
            <a:xfrm>
              <a:off x="696" y="960"/>
              <a:ext cx="1860" cy="374"/>
              <a:chOff x="690" y="3504"/>
              <a:chExt cx="1860" cy="374"/>
            </a:xfrm>
          </p:grpSpPr>
          <p:sp>
            <p:nvSpPr>
              <p:cNvPr id="23565" name="Line 31"/>
              <p:cNvSpPr>
                <a:spLocks noChangeShapeType="1"/>
              </p:cNvSpPr>
              <p:nvPr/>
            </p:nvSpPr>
            <p:spPr bwMode="auto">
              <a:xfrm rot="5400000">
                <a:off x="503" y="3691"/>
                <a:ext cx="374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66" name="Line 32"/>
              <p:cNvSpPr>
                <a:spLocks noChangeShapeType="1"/>
              </p:cNvSpPr>
              <p:nvPr/>
            </p:nvSpPr>
            <p:spPr bwMode="auto">
              <a:xfrm rot="5400000">
                <a:off x="647" y="3691"/>
                <a:ext cx="374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67" name="Line 33"/>
              <p:cNvSpPr>
                <a:spLocks noChangeShapeType="1"/>
              </p:cNvSpPr>
              <p:nvPr/>
            </p:nvSpPr>
            <p:spPr bwMode="auto">
              <a:xfrm rot="5400000">
                <a:off x="1367" y="3691"/>
                <a:ext cx="374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68" name="Line 34"/>
              <p:cNvSpPr>
                <a:spLocks noChangeShapeType="1"/>
              </p:cNvSpPr>
              <p:nvPr/>
            </p:nvSpPr>
            <p:spPr bwMode="auto">
              <a:xfrm rot="5400000">
                <a:off x="1511" y="3691"/>
                <a:ext cx="374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69" name="Line 35"/>
              <p:cNvSpPr>
                <a:spLocks noChangeShapeType="1"/>
              </p:cNvSpPr>
              <p:nvPr/>
            </p:nvSpPr>
            <p:spPr bwMode="auto">
              <a:xfrm rot="5400000">
                <a:off x="2219" y="3691"/>
                <a:ext cx="374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0" name="Line 36"/>
              <p:cNvSpPr>
                <a:spLocks noChangeShapeType="1"/>
              </p:cNvSpPr>
              <p:nvPr/>
            </p:nvSpPr>
            <p:spPr bwMode="auto">
              <a:xfrm rot="5400000">
                <a:off x="2363" y="3691"/>
                <a:ext cx="374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3558" name="Rectangle 3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Donors n-Type Material</a:t>
            </a:r>
          </a:p>
        </p:txBody>
      </p:sp>
      <p:sp>
        <p:nvSpPr>
          <p:cNvPr id="23559" name="Text Box 42"/>
          <p:cNvSpPr txBox="1">
            <a:spLocks noChangeArrowheads="1"/>
          </p:cNvSpPr>
          <p:nvPr/>
        </p:nvSpPr>
        <p:spPr bwMode="auto">
          <a:xfrm>
            <a:off x="1676400" y="1255714"/>
            <a:ext cx="4114800" cy="558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3038" indent="-1730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u="sng"/>
              <a:t>Donors</a:t>
            </a:r>
          </a:p>
          <a:p>
            <a:pPr eaLnBrk="1" hangingPunct="1">
              <a:buClr>
                <a:srgbClr val="0066FF"/>
              </a:buClr>
              <a:buFontTx/>
              <a:buChar char="•"/>
            </a:pPr>
            <a:r>
              <a:rPr lang="en-US" altLang="en-US"/>
              <a:t>Add atoms with 5 valence-band electrons</a:t>
            </a:r>
          </a:p>
          <a:p>
            <a:pPr eaLnBrk="1" hangingPunct="1">
              <a:buClr>
                <a:srgbClr val="0066FF"/>
              </a:buClr>
              <a:buFontTx/>
              <a:buChar char="•"/>
            </a:pPr>
            <a:r>
              <a:rPr lang="en-US" altLang="en-US"/>
              <a:t>ex. Phosphorous (P)</a:t>
            </a:r>
          </a:p>
          <a:p>
            <a:pPr eaLnBrk="1" hangingPunct="1">
              <a:buClr>
                <a:srgbClr val="0066FF"/>
              </a:buClr>
              <a:buFontTx/>
              <a:buChar char="•"/>
            </a:pPr>
            <a:r>
              <a:rPr lang="en-US" altLang="en-US"/>
              <a:t>“Donates” an extra e</a:t>
            </a:r>
            <a:r>
              <a:rPr lang="en-US" altLang="en-US" baseline="30000"/>
              <a:t>-</a:t>
            </a:r>
            <a:r>
              <a:rPr lang="en-US" altLang="en-US"/>
              <a:t> that can freely travel around</a:t>
            </a:r>
          </a:p>
          <a:p>
            <a:pPr eaLnBrk="1" hangingPunct="1">
              <a:buClr>
                <a:srgbClr val="0066FF"/>
              </a:buClr>
              <a:buFontTx/>
              <a:buChar char="•"/>
            </a:pPr>
            <a:r>
              <a:rPr lang="en-US" altLang="en-US"/>
              <a:t>Leaves behind a positively charged nucleus (cannot move)</a:t>
            </a:r>
          </a:p>
          <a:p>
            <a:pPr eaLnBrk="1" hangingPunct="1">
              <a:buClr>
                <a:srgbClr val="0066FF"/>
              </a:buClr>
              <a:buFontTx/>
              <a:buChar char="•"/>
            </a:pPr>
            <a:r>
              <a:rPr lang="en-US" altLang="en-US"/>
              <a:t>Overall, the crystal is still electrically neutral</a:t>
            </a:r>
          </a:p>
          <a:p>
            <a:pPr eaLnBrk="1" hangingPunct="1">
              <a:buClr>
                <a:srgbClr val="0066FF"/>
              </a:buClr>
              <a:buFontTx/>
              <a:buChar char="•"/>
            </a:pPr>
            <a:r>
              <a:rPr lang="en-US" altLang="en-US"/>
              <a:t>Called “n-type” material (added </a:t>
            </a:r>
            <a:r>
              <a:rPr lang="en-US" altLang="en-US" u="sng"/>
              <a:t>n</a:t>
            </a:r>
            <a:r>
              <a:rPr lang="en-US" altLang="en-US"/>
              <a:t>egative carriers)</a:t>
            </a:r>
          </a:p>
          <a:p>
            <a:pPr eaLnBrk="1" hangingPunct="1">
              <a:buClr>
                <a:srgbClr val="0066FF"/>
              </a:buClr>
              <a:buFontTx/>
              <a:buChar char="•"/>
            </a:pPr>
            <a:r>
              <a:rPr lang="en-US" altLang="en-US"/>
              <a:t>N</a:t>
            </a:r>
            <a:r>
              <a:rPr lang="en-US" altLang="en-US" baseline="-25000"/>
              <a:t>D</a:t>
            </a:r>
            <a:r>
              <a:rPr lang="en-US" altLang="en-US"/>
              <a:t> = the concentration of donor atoms [atoms/cm</a:t>
            </a:r>
            <a:r>
              <a:rPr lang="en-US" altLang="en-US" baseline="30000"/>
              <a:t>3</a:t>
            </a:r>
            <a:r>
              <a:rPr lang="en-US" altLang="en-US"/>
              <a:t> or cm</a:t>
            </a:r>
            <a:r>
              <a:rPr lang="en-US" altLang="en-US" baseline="30000"/>
              <a:t>-3</a:t>
            </a:r>
            <a:r>
              <a:rPr lang="en-US" altLang="en-US"/>
              <a:t>]</a:t>
            </a:r>
          </a:p>
          <a:p>
            <a:pPr eaLnBrk="1" hangingPunct="1">
              <a:buClr>
                <a:srgbClr val="0066FF"/>
              </a:buClr>
            </a:pPr>
            <a:r>
              <a:rPr lang="en-US" altLang="en-US"/>
              <a:t>	~10</a:t>
            </a:r>
            <a:r>
              <a:rPr lang="en-US" altLang="en-US" baseline="30000"/>
              <a:t>15</a:t>
            </a:r>
            <a:r>
              <a:rPr lang="en-US" altLang="en-US"/>
              <a:t>-10</a:t>
            </a:r>
            <a:r>
              <a:rPr lang="en-US" altLang="en-US" baseline="30000"/>
              <a:t>20</a:t>
            </a:r>
            <a:r>
              <a:rPr lang="en-US" altLang="en-US"/>
              <a:t>cm</a:t>
            </a:r>
            <a:r>
              <a:rPr lang="en-US" altLang="en-US" baseline="30000"/>
              <a:t>-3</a:t>
            </a:r>
          </a:p>
          <a:p>
            <a:pPr eaLnBrk="1" hangingPunct="1">
              <a:buClr>
                <a:srgbClr val="0066FF"/>
              </a:buClr>
              <a:buFontTx/>
              <a:buChar char="•"/>
            </a:pPr>
            <a:r>
              <a:rPr lang="en-US" altLang="en-US"/>
              <a:t>e</a:t>
            </a:r>
            <a:r>
              <a:rPr lang="en-US" altLang="en-US" baseline="30000"/>
              <a:t>-</a:t>
            </a:r>
            <a:r>
              <a:rPr lang="en-US" altLang="en-US"/>
              <a:t> is free to move about the crystal (Mobility </a:t>
            </a:r>
            <a:r>
              <a:rPr lang="en-US" altLang="en-US">
                <a:latin typeface="Symbol" panose="05050102010706020507" pitchFamily="18" charset="2"/>
              </a:rPr>
              <a:t>m</a:t>
            </a:r>
            <a:r>
              <a:rPr lang="en-US" altLang="en-US" baseline="-25000"/>
              <a:t>n</a:t>
            </a:r>
            <a:r>
              <a:rPr lang="en-US" altLang="en-US"/>
              <a:t> ≈1350cm</a:t>
            </a:r>
            <a:r>
              <a:rPr lang="en-US" altLang="en-US" baseline="30000"/>
              <a:t>2</a:t>
            </a:r>
            <a:r>
              <a:rPr lang="en-US" altLang="en-US"/>
              <a:t>/V)</a:t>
            </a:r>
          </a:p>
          <a:p>
            <a:pPr eaLnBrk="1" hangingPunct="1">
              <a:buClr>
                <a:srgbClr val="0066FF"/>
              </a:buClr>
              <a:buFontTx/>
              <a:buChar char="•"/>
            </a:pPr>
            <a:endParaRPr lang="en-US" altLang="en-US"/>
          </a:p>
          <a:p>
            <a:pPr eaLnBrk="1" hangingPunct="1">
              <a:buClr>
                <a:srgbClr val="0066FF"/>
              </a:buClr>
            </a:pPr>
            <a:endParaRPr lang="en-US" altLang="en-US"/>
          </a:p>
          <a:p>
            <a:pPr eaLnBrk="1" hangingPunct="1">
              <a:buFontTx/>
              <a:buChar char="•"/>
            </a:pPr>
            <a:endParaRPr lang="en-US" altLang="en-US"/>
          </a:p>
        </p:txBody>
      </p:sp>
      <p:sp>
        <p:nvSpPr>
          <p:cNvPr id="23560" name="Text Box 43"/>
          <p:cNvSpPr txBox="1">
            <a:spLocks noChangeArrowheads="1"/>
          </p:cNvSpPr>
          <p:nvPr/>
        </p:nvSpPr>
        <p:spPr bwMode="auto">
          <a:xfrm>
            <a:off x="8172450" y="3548063"/>
            <a:ext cx="317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8151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15 -0.01389 C -0.02049 -0.01505 -0.03611 -0.01621 -0.04375 -0.02269 C -0.04983 -0.02801 -0.05886 -0.03218 -0.06615 -0.03496 C -0.07934 -0.03982 -0.09254 -0.04098 -0.10556 -0.04723 C -0.11389 -0.04491 -0.12222 -0.04283 -0.13056 -0.04028 C -0.13333 -0.03449 -0.13611 -0.03079 -0.13854 -0.02454 C -0.13889 -0.01806 -0.13872 -0.01158 -0.13976 -0.0051 C -0.1408 0.00185 -0.14844 0.01157 -0.15174 0.01759 C -0.15278 0.02361 -0.15417 0.02916 -0.15556 0.03518 C -0.15452 0.04398 -0.15382 0.05301 -0.15174 0.06157 C -0.15087 0.06504 -0.14896 0.07199 -0.14896 0.07199 C -0.15052 0.10486 -0.15365 0.13333 -0.15035 0.1669 C -0.14965 0.17407 -0.1375 0.17592 -0.13316 0.17731 C -0.1191 0.17662 -0.10521 0.17639 -0.09115 0.17546 C -0.08472 0.175 -0.08195 0.16921 -0.07674 0.16504 C -0.06979 0.15972 -0.06077 0.1581 -0.05295 0.15625 C -0.03611 0.1581 -0.02327 0.1581 -0.00816 0.16504 C -0.00382 0.17106 -0.00365 0.175 -0.00174 0.18264 C -0.00087 0.18611 0.00104 0.19305 0.00104 0.19305 C -0.00261 0.21134 -0.00087 0.2081 -0.01354 0.2125 C -0.00955 0.21296 -0.00556 0.21296 -0.00174 0.21412 C 0.00173 0.21527 0.00434 0.21944 0.00764 0.22129 C 0.01024 0.22268 0.01614 0.225 0.01944 0.22639 C 0.02691 0.22592 0.03455 0.22662 0.04184 0.22477 C 0.04479 0.22407 0.04878 0.21342 0.05104 0.21065 C 0.05434 0.19606 0.05885 0.17315 0.04826 0.16319 C 0.04514 0.15023 0.04983 0.1662 0.04305 0.15463 C 0.04097 0.15115 0.03993 0.1412 0.03906 0.13703 C 0.03958 0.12824 0.03837 0.11898 0.04045 0.11065 C 0.04219 0.10393 0.04809 0.10069 0.05104 0.0949 C 0.05399 0.08217 0.05503 0.05532 0.04965 0.04398 C 0.04826 0.0412 0.04601 0.03958 0.04444 0.03703 C 0.04028 0.03032 0.03854 0.02222 0.03646 0.01412 C 0.03802 -0.01042 0.0375 -0.01181 0.04965 -0.02801 C 0.05399 -0.04352 0.04792 -0.02338 0.05364 -0.03681 C 0.05417 -0.0382 0.05608 -0.04861 0.05625 -0.04908 C 0.05278 -0.0713 0.03906 -0.0713 0.02465 -0.07361 C 0.00764 -0.07246 -0.00747 -0.0669 -0.02396 -0.06644 C -0.05903 -0.06551 -0.09427 -0.06528 -0.12934 -0.06482 C -0.1375 -0.05926 -0.14514 -0.05764 -0.15434 -0.05602 C -0.15851 -0.05023 -0.16094 -0.0456 -0.16354 -0.03843 C -0.16875 -0.00857 -0.16372 0.02546 -0.16215 0.05625 C -0.16285 0.08819 -0.15955 0.12639 -0.17795 0.15092 " pathEditMode="relative" ptsTypes="ffffffffffffffffffffffffffffffffffffffffffA">
                                      <p:cBhvr>
                                        <p:cTn id="8" dur="20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Donors n-Type Material</a:t>
            </a:r>
          </a:p>
        </p:txBody>
      </p:sp>
      <p:sp>
        <p:nvSpPr>
          <p:cNvPr id="25603" name="Text Box 36"/>
          <p:cNvSpPr txBox="1">
            <a:spLocks noChangeArrowheads="1"/>
          </p:cNvSpPr>
          <p:nvPr/>
        </p:nvSpPr>
        <p:spPr bwMode="auto">
          <a:xfrm>
            <a:off x="1676400" y="1255714"/>
            <a:ext cx="4114800" cy="558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3038" indent="-1730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u="sng"/>
              <a:t>Donors</a:t>
            </a:r>
          </a:p>
          <a:p>
            <a:pPr eaLnBrk="1" hangingPunct="1">
              <a:buClr>
                <a:srgbClr val="0066FF"/>
              </a:buClr>
              <a:buFontTx/>
              <a:buChar char="•"/>
            </a:pPr>
            <a:r>
              <a:rPr lang="en-US" altLang="en-US"/>
              <a:t>Add atoms with 5 valence-band electrons</a:t>
            </a:r>
          </a:p>
          <a:p>
            <a:pPr eaLnBrk="1" hangingPunct="1">
              <a:buClr>
                <a:srgbClr val="0066FF"/>
              </a:buClr>
              <a:buFontTx/>
              <a:buChar char="•"/>
            </a:pPr>
            <a:r>
              <a:rPr lang="en-US" altLang="en-US"/>
              <a:t>ex. Phosphorous (P)</a:t>
            </a:r>
          </a:p>
          <a:p>
            <a:pPr eaLnBrk="1" hangingPunct="1">
              <a:buClr>
                <a:srgbClr val="0066FF"/>
              </a:buClr>
              <a:buFontTx/>
              <a:buChar char="•"/>
            </a:pPr>
            <a:r>
              <a:rPr lang="en-US" altLang="en-US"/>
              <a:t>“Donates” an extra e</a:t>
            </a:r>
            <a:r>
              <a:rPr lang="en-US" altLang="en-US" baseline="30000"/>
              <a:t>-</a:t>
            </a:r>
            <a:r>
              <a:rPr lang="en-US" altLang="en-US"/>
              <a:t> that can freely travel around</a:t>
            </a:r>
          </a:p>
          <a:p>
            <a:pPr eaLnBrk="1" hangingPunct="1">
              <a:buClr>
                <a:srgbClr val="0066FF"/>
              </a:buClr>
              <a:buFontTx/>
              <a:buChar char="•"/>
            </a:pPr>
            <a:r>
              <a:rPr lang="en-US" altLang="en-US"/>
              <a:t>Leaves behind a positively charged nucleus (cannot move)</a:t>
            </a:r>
          </a:p>
          <a:p>
            <a:pPr eaLnBrk="1" hangingPunct="1">
              <a:buClr>
                <a:srgbClr val="0066FF"/>
              </a:buClr>
              <a:buFontTx/>
              <a:buChar char="•"/>
            </a:pPr>
            <a:r>
              <a:rPr lang="en-US" altLang="en-US"/>
              <a:t>Overall, the crystal is still electrically neutral</a:t>
            </a:r>
          </a:p>
          <a:p>
            <a:pPr eaLnBrk="1" hangingPunct="1">
              <a:buClr>
                <a:srgbClr val="0066FF"/>
              </a:buClr>
              <a:buFontTx/>
              <a:buChar char="•"/>
            </a:pPr>
            <a:r>
              <a:rPr lang="en-US" altLang="en-US"/>
              <a:t>Called “n-type” material (added </a:t>
            </a:r>
            <a:r>
              <a:rPr lang="en-US" altLang="en-US" u="sng"/>
              <a:t>n</a:t>
            </a:r>
            <a:r>
              <a:rPr lang="en-US" altLang="en-US"/>
              <a:t>egative carriers)</a:t>
            </a:r>
          </a:p>
          <a:p>
            <a:pPr eaLnBrk="1" hangingPunct="1">
              <a:buClr>
                <a:srgbClr val="0066FF"/>
              </a:buClr>
              <a:buFontTx/>
              <a:buChar char="•"/>
            </a:pPr>
            <a:r>
              <a:rPr lang="en-US" altLang="en-US"/>
              <a:t>N</a:t>
            </a:r>
            <a:r>
              <a:rPr lang="en-US" altLang="en-US" baseline="-25000"/>
              <a:t>D</a:t>
            </a:r>
            <a:r>
              <a:rPr lang="en-US" altLang="en-US"/>
              <a:t> = the concentration of donor atoms [atoms/cm</a:t>
            </a:r>
            <a:r>
              <a:rPr lang="en-US" altLang="en-US" baseline="30000"/>
              <a:t>3</a:t>
            </a:r>
            <a:r>
              <a:rPr lang="en-US" altLang="en-US"/>
              <a:t> or cm</a:t>
            </a:r>
            <a:r>
              <a:rPr lang="en-US" altLang="en-US" baseline="30000"/>
              <a:t>-3</a:t>
            </a:r>
            <a:r>
              <a:rPr lang="en-US" altLang="en-US"/>
              <a:t>]</a:t>
            </a:r>
          </a:p>
          <a:p>
            <a:pPr eaLnBrk="1" hangingPunct="1">
              <a:buClr>
                <a:srgbClr val="0066FF"/>
              </a:buClr>
            </a:pPr>
            <a:r>
              <a:rPr lang="en-US" altLang="en-US"/>
              <a:t>	~10</a:t>
            </a:r>
            <a:r>
              <a:rPr lang="en-US" altLang="en-US" baseline="30000"/>
              <a:t>15</a:t>
            </a:r>
            <a:r>
              <a:rPr lang="en-US" altLang="en-US"/>
              <a:t>-10</a:t>
            </a:r>
            <a:r>
              <a:rPr lang="en-US" altLang="en-US" baseline="30000"/>
              <a:t>20</a:t>
            </a:r>
            <a:r>
              <a:rPr lang="en-US" altLang="en-US"/>
              <a:t>cm</a:t>
            </a:r>
            <a:r>
              <a:rPr lang="en-US" altLang="en-US" baseline="30000"/>
              <a:t>-3</a:t>
            </a:r>
          </a:p>
          <a:p>
            <a:pPr eaLnBrk="1" hangingPunct="1">
              <a:buClr>
                <a:srgbClr val="0066FF"/>
              </a:buClr>
              <a:buFontTx/>
              <a:buChar char="•"/>
            </a:pPr>
            <a:r>
              <a:rPr lang="en-US" altLang="en-US"/>
              <a:t>e</a:t>
            </a:r>
            <a:r>
              <a:rPr lang="en-US" altLang="en-US" baseline="30000"/>
              <a:t>-</a:t>
            </a:r>
            <a:r>
              <a:rPr lang="en-US" altLang="en-US"/>
              <a:t> is free to move about the crystal (Mobility </a:t>
            </a:r>
            <a:r>
              <a:rPr lang="en-US" altLang="en-US">
                <a:latin typeface="Symbol" panose="05050102010706020507" pitchFamily="18" charset="2"/>
              </a:rPr>
              <a:t>m</a:t>
            </a:r>
            <a:r>
              <a:rPr lang="en-US" altLang="en-US" baseline="-25000"/>
              <a:t>n</a:t>
            </a:r>
            <a:r>
              <a:rPr lang="en-US" altLang="en-US"/>
              <a:t> ≈1350cm</a:t>
            </a:r>
            <a:r>
              <a:rPr lang="en-US" altLang="en-US" baseline="30000"/>
              <a:t>2</a:t>
            </a:r>
            <a:r>
              <a:rPr lang="en-US" altLang="en-US"/>
              <a:t>/V)</a:t>
            </a:r>
          </a:p>
          <a:p>
            <a:pPr eaLnBrk="1" hangingPunct="1">
              <a:buClr>
                <a:srgbClr val="0066FF"/>
              </a:buClr>
              <a:buFontTx/>
              <a:buChar char="•"/>
            </a:pPr>
            <a:endParaRPr lang="en-US" altLang="en-US"/>
          </a:p>
          <a:p>
            <a:pPr eaLnBrk="1" hangingPunct="1">
              <a:buClr>
                <a:srgbClr val="0066FF"/>
              </a:buClr>
            </a:pPr>
            <a:endParaRPr lang="en-US" altLang="en-US"/>
          </a:p>
          <a:p>
            <a:pPr eaLnBrk="1" hangingPunct="1">
              <a:buFontTx/>
              <a:buChar char="•"/>
            </a:pPr>
            <a:endParaRPr lang="en-US" altLang="en-US"/>
          </a:p>
        </p:txBody>
      </p:sp>
      <p:sp>
        <p:nvSpPr>
          <p:cNvPr id="25604" name="Rectangle 37" descr="50%"/>
          <p:cNvSpPr>
            <a:spLocks noChangeArrowheads="1"/>
          </p:cNvSpPr>
          <p:nvPr/>
        </p:nvSpPr>
        <p:spPr bwMode="auto">
          <a:xfrm>
            <a:off x="6096000" y="1905000"/>
            <a:ext cx="4191000" cy="15240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5" name="Oval 38"/>
          <p:cNvSpPr>
            <a:spLocks noChangeArrowheads="1"/>
          </p:cNvSpPr>
          <p:nvPr/>
        </p:nvSpPr>
        <p:spPr bwMode="auto">
          <a:xfrm>
            <a:off x="6324600" y="3048000"/>
            <a:ext cx="228600" cy="228600"/>
          </a:xfrm>
          <a:prstGeom prst="ellipse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+</a:t>
            </a:r>
          </a:p>
        </p:txBody>
      </p:sp>
      <p:sp>
        <p:nvSpPr>
          <p:cNvPr id="25606" name="Oval 39"/>
          <p:cNvSpPr>
            <a:spLocks noChangeArrowheads="1"/>
          </p:cNvSpPr>
          <p:nvPr/>
        </p:nvSpPr>
        <p:spPr bwMode="auto">
          <a:xfrm>
            <a:off x="6705600" y="2514600"/>
            <a:ext cx="228600" cy="228600"/>
          </a:xfrm>
          <a:prstGeom prst="ellipse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cs typeface="Arial" panose="020B0604020202020204" pitchFamily="34" charset="0"/>
              </a:rPr>
              <a:t>+</a:t>
            </a:r>
          </a:p>
        </p:txBody>
      </p:sp>
      <p:sp>
        <p:nvSpPr>
          <p:cNvPr id="25607" name="Oval 40"/>
          <p:cNvSpPr>
            <a:spLocks noChangeArrowheads="1"/>
          </p:cNvSpPr>
          <p:nvPr/>
        </p:nvSpPr>
        <p:spPr bwMode="auto">
          <a:xfrm>
            <a:off x="6248400" y="2133600"/>
            <a:ext cx="228600" cy="228600"/>
          </a:xfrm>
          <a:prstGeom prst="ellipse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cs typeface="Arial" panose="020B0604020202020204" pitchFamily="34" charset="0"/>
              </a:rPr>
              <a:t>+</a:t>
            </a:r>
          </a:p>
        </p:txBody>
      </p:sp>
      <p:sp>
        <p:nvSpPr>
          <p:cNvPr id="25608" name="Oval 41"/>
          <p:cNvSpPr>
            <a:spLocks noChangeArrowheads="1"/>
          </p:cNvSpPr>
          <p:nvPr/>
        </p:nvSpPr>
        <p:spPr bwMode="auto">
          <a:xfrm>
            <a:off x="7239000" y="3048000"/>
            <a:ext cx="228600" cy="228600"/>
          </a:xfrm>
          <a:prstGeom prst="ellipse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+</a:t>
            </a:r>
          </a:p>
        </p:txBody>
      </p:sp>
      <p:sp>
        <p:nvSpPr>
          <p:cNvPr id="25609" name="Oval 42"/>
          <p:cNvSpPr>
            <a:spLocks noChangeArrowheads="1"/>
          </p:cNvSpPr>
          <p:nvPr/>
        </p:nvSpPr>
        <p:spPr bwMode="auto">
          <a:xfrm>
            <a:off x="7696200" y="2362200"/>
            <a:ext cx="228600" cy="228600"/>
          </a:xfrm>
          <a:prstGeom prst="ellipse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+</a:t>
            </a:r>
          </a:p>
        </p:txBody>
      </p:sp>
      <p:sp>
        <p:nvSpPr>
          <p:cNvPr id="25610" name="Oval 43"/>
          <p:cNvSpPr>
            <a:spLocks noChangeArrowheads="1"/>
          </p:cNvSpPr>
          <p:nvPr/>
        </p:nvSpPr>
        <p:spPr bwMode="auto">
          <a:xfrm>
            <a:off x="7086600" y="2133600"/>
            <a:ext cx="228600" cy="228600"/>
          </a:xfrm>
          <a:prstGeom prst="ellipse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+</a:t>
            </a:r>
          </a:p>
        </p:txBody>
      </p:sp>
      <p:sp>
        <p:nvSpPr>
          <p:cNvPr id="25611" name="Oval 44"/>
          <p:cNvSpPr>
            <a:spLocks noChangeArrowheads="1"/>
          </p:cNvSpPr>
          <p:nvPr/>
        </p:nvSpPr>
        <p:spPr bwMode="auto">
          <a:xfrm>
            <a:off x="7772400" y="2895600"/>
            <a:ext cx="228600" cy="228600"/>
          </a:xfrm>
          <a:prstGeom prst="ellipse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+</a:t>
            </a:r>
          </a:p>
        </p:txBody>
      </p:sp>
      <p:sp>
        <p:nvSpPr>
          <p:cNvPr id="25612" name="Oval 45"/>
          <p:cNvSpPr>
            <a:spLocks noChangeArrowheads="1"/>
          </p:cNvSpPr>
          <p:nvPr/>
        </p:nvSpPr>
        <p:spPr bwMode="auto">
          <a:xfrm>
            <a:off x="8305800" y="2057400"/>
            <a:ext cx="228600" cy="228600"/>
          </a:xfrm>
          <a:prstGeom prst="ellipse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+</a:t>
            </a:r>
          </a:p>
        </p:txBody>
      </p:sp>
      <p:sp>
        <p:nvSpPr>
          <p:cNvPr id="25613" name="Oval 46"/>
          <p:cNvSpPr>
            <a:spLocks noChangeArrowheads="1"/>
          </p:cNvSpPr>
          <p:nvPr/>
        </p:nvSpPr>
        <p:spPr bwMode="auto">
          <a:xfrm>
            <a:off x="8305800" y="2514600"/>
            <a:ext cx="228600" cy="228600"/>
          </a:xfrm>
          <a:prstGeom prst="ellipse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+</a:t>
            </a:r>
          </a:p>
        </p:txBody>
      </p:sp>
      <p:sp>
        <p:nvSpPr>
          <p:cNvPr id="25614" name="Oval 47"/>
          <p:cNvSpPr>
            <a:spLocks noChangeArrowheads="1"/>
          </p:cNvSpPr>
          <p:nvPr/>
        </p:nvSpPr>
        <p:spPr bwMode="auto">
          <a:xfrm>
            <a:off x="8686800" y="3048000"/>
            <a:ext cx="228600" cy="228600"/>
          </a:xfrm>
          <a:prstGeom prst="ellipse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+</a:t>
            </a:r>
          </a:p>
        </p:txBody>
      </p:sp>
      <p:sp>
        <p:nvSpPr>
          <p:cNvPr id="25615" name="Oval 48"/>
          <p:cNvSpPr>
            <a:spLocks noChangeArrowheads="1"/>
          </p:cNvSpPr>
          <p:nvPr/>
        </p:nvSpPr>
        <p:spPr bwMode="auto">
          <a:xfrm>
            <a:off x="9144000" y="2590800"/>
            <a:ext cx="228600" cy="228600"/>
          </a:xfrm>
          <a:prstGeom prst="ellipse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+</a:t>
            </a:r>
          </a:p>
        </p:txBody>
      </p:sp>
      <p:sp>
        <p:nvSpPr>
          <p:cNvPr id="25616" name="Oval 49"/>
          <p:cNvSpPr>
            <a:spLocks noChangeArrowheads="1"/>
          </p:cNvSpPr>
          <p:nvPr/>
        </p:nvSpPr>
        <p:spPr bwMode="auto">
          <a:xfrm>
            <a:off x="9525000" y="2057400"/>
            <a:ext cx="228600" cy="228600"/>
          </a:xfrm>
          <a:prstGeom prst="ellipse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+</a:t>
            </a:r>
          </a:p>
        </p:txBody>
      </p:sp>
      <p:sp>
        <p:nvSpPr>
          <p:cNvPr id="25617" name="Oval 50"/>
          <p:cNvSpPr>
            <a:spLocks noChangeArrowheads="1"/>
          </p:cNvSpPr>
          <p:nvPr/>
        </p:nvSpPr>
        <p:spPr bwMode="auto">
          <a:xfrm>
            <a:off x="9525000" y="2971800"/>
            <a:ext cx="228600" cy="228600"/>
          </a:xfrm>
          <a:prstGeom prst="ellipse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+</a:t>
            </a:r>
          </a:p>
        </p:txBody>
      </p:sp>
      <p:sp>
        <p:nvSpPr>
          <p:cNvPr id="25618" name="Oval 51"/>
          <p:cNvSpPr>
            <a:spLocks noChangeArrowheads="1"/>
          </p:cNvSpPr>
          <p:nvPr/>
        </p:nvSpPr>
        <p:spPr bwMode="auto">
          <a:xfrm>
            <a:off x="9906000" y="2590800"/>
            <a:ext cx="228600" cy="228600"/>
          </a:xfrm>
          <a:prstGeom prst="ellipse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+</a:t>
            </a:r>
          </a:p>
        </p:txBody>
      </p:sp>
      <p:sp>
        <p:nvSpPr>
          <p:cNvPr id="25619" name="Oval 52"/>
          <p:cNvSpPr>
            <a:spLocks noChangeArrowheads="1"/>
          </p:cNvSpPr>
          <p:nvPr/>
        </p:nvSpPr>
        <p:spPr bwMode="auto">
          <a:xfrm>
            <a:off x="9906000" y="2133600"/>
            <a:ext cx="228600" cy="228600"/>
          </a:xfrm>
          <a:prstGeom prst="ellipse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+</a:t>
            </a:r>
          </a:p>
        </p:txBody>
      </p:sp>
      <p:sp>
        <p:nvSpPr>
          <p:cNvPr id="25620" name="Oval 53"/>
          <p:cNvSpPr>
            <a:spLocks noChangeArrowheads="1"/>
          </p:cNvSpPr>
          <p:nvPr/>
        </p:nvSpPr>
        <p:spPr bwMode="auto">
          <a:xfrm>
            <a:off x="8763000" y="2133600"/>
            <a:ext cx="228600" cy="228600"/>
          </a:xfrm>
          <a:prstGeom prst="ellipse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+</a:t>
            </a:r>
          </a:p>
        </p:txBody>
      </p:sp>
      <p:sp>
        <p:nvSpPr>
          <p:cNvPr id="25621" name="Oval 54"/>
          <p:cNvSpPr>
            <a:spLocks noChangeArrowheads="1"/>
          </p:cNvSpPr>
          <p:nvPr/>
        </p:nvSpPr>
        <p:spPr bwMode="auto">
          <a:xfrm>
            <a:off x="7239000" y="2590800"/>
            <a:ext cx="228600" cy="228600"/>
          </a:xfrm>
          <a:prstGeom prst="ellipse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+</a:t>
            </a:r>
          </a:p>
        </p:txBody>
      </p:sp>
      <p:sp>
        <p:nvSpPr>
          <p:cNvPr id="25622" name="Text Box 55"/>
          <p:cNvSpPr txBox="1">
            <a:spLocks noChangeArrowheads="1"/>
          </p:cNvSpPr>
          <p:nvPr/>
        </p:nvSpPr>
        <p:spPr bwMode="auto">
          <a:xfrm>
            <a:off x="6632575" y="2895600"/>
            <a:ext cx="311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–</a:t>
            </a:r>
          </a:p>
          <a:p>
            <a:pPr algn="ctr" eaLnBrk="1" hangingPunct="1"/>
            <a:endParaRPr lang="en-US" altLang="en-US"/>
          </a:p>
        </p:txBody>
      </p:sp>
      <p:sp>
        <p:nvSpPr>
          <p:cNvPr id="25623" name="Text Box 56"/>
          <p:cNvSpPr txBox="1">
            <a:spLocks noChangeArrowheads="1"/>
          </p:cNvSpPr>
          <p:nvPr/>
        </p:nvSpPr>
        <p:spPr bwMode="auto">
          <a:xfrm>
            <a:off x="6327775" y="2514601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cs typeface="Arial" panose="020B0604020202020204" pitchFamily="34" charset="0"/>
              </a:rPr>
              <a:t>–</a:t>
            </a:r>
          </a:p>
        </p:txBody>
      </p:sp>
      <p:sp>
        <p:nvSpPr>
          <p:cNvPr id="25624" name="Text Box 57"/>
          <p:cNvSpPr txBox="1">
            <a:spLocks noChangeArrowheads="1"/>
          </p:cNvSpPr>
          <p:nvPr/>
        </p:nvSpPr>
        <p:spPr bwMode="auto">
          <a:xfrm>
            <a:off x="6556375" y="1905001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–</a:t>
            </a:r>
          </a:p>
        </p:txBody>
      </p:sp>
      <p:sp>
        <p:nvSpPr>
          <p:cNvPr id="25625" name="Text Box 58"/>
          <p:cNvSpPr txBox="1">
            <a:spLocks noChangeArrowheads="1"/>
          </p:cNvSpPr>
          <p:nvPr/>
        </p:nvSpPr>
        <p:spPr bwMode="auto">
          <a:xfrm>
            <a:off x="7318375" y="1981201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–</a:t>
            </a:r>
          </a:p>
        </p:txBody>
      </p:sp>
      <p:sp>
        <p:nvSpPr>
          <p:cNvPr id="25626" name="Text Box 59"/>
          <p:cNvSpPr txBox="1">
            <a:spLocks noChangeArrowheads="1"/>
          </p:cNvSpPr>
          <p:nvPr/>
        </p:nvSpPr>
        <p:spPr bwMode="auto">
          <a:xfrm>
            <a:off x="7013575" y="2438401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–</a:t>
            </a:r>
          </a:p>
        </p:txBody>
      </p:sp>
      <p:sp>
        <p:nvSpPr>
          <p:cNvPr id="25627" name="Text Box 60"/>
          <p:cNvSpPr txBox="1">
            <a:spLocks noChangeArrowheads="1"/>
          </p:cNvSpPr>
          <p:nvPr/>
        </p:nvSpPr>
        <p:spPr bwMode="auto">
          <a:xfrm>
            <a:off x="7470775" y="30622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–</a:t>
            </a:r>
          </a:p>
        </p:txBody>
      </p:sp>
      <p:sp>
        <p:nvSpPr>
          <p:cNvPr id="25628" name="Text Box 61"/>
          <p:cNvSpPr txBox="1">
            <a:spLocks noChangeArrowheads="1"/>
          </p:cNvSpPr>
          <p:nvPr/>
        </p:nvSpPr>
        <p:spPr bwMode="auto">
          <a:xfrm>
            <a:off x="8004175" y="2743201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–</a:t>
            </a:r>
          </a:p>
        </p:txBody>
      </p:sp>
      <p:sp>
        <p:nvSpPr>
          <p:cNvPr id="25629" name="Text Box 62"/>
          <p:cNvSpPr txBox="1">
            <a:spLocks noChangeArrowheads="1"/>
          </p:cNvSpPr>
          <p:nvPr/>
        </p:nvSpPr>
        <p:spPr bwMode="auto">
          <a:xfrm>
            <a:off x="7851775" y="2057401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–</a:t>
            </a:r>
          </a:p>
        </p:txBody>
      </p:sp>
      <p:sp>
        <p:nvSpPr>
          <p:cNvPr id="25630" name="Text Box 63"/>
          <p:cNvSpPr txBox="1">
            <a:spLocks noChangeArrowheads="1"/>
          </p:cNvSpPr>
          <p:nvPr/>
        </p:nvSpPr>
        <p:spPr bwMode="auto">
          <a:xfrm>
            <a:off x="8461375" y="2438401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–</a:t>
            </a:r>
          </a:p>
        </p:txBody>
      </p:sp>
      <p:sp>
        <p:nvSpPr>
          <p:cNvPr id="25631" name="Text Box 64"/>
          <p:cNvSpPr txBox="1">
            <a:spLocks noChangeArrowheads="1"/>
          </p:cNvSpPr>
          <p:nvPr/>
        </p:nvSpPr>
        <p:spPr bwMode="auto">
          <a:xfrm>
            <a:off x="8385175" y="30622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–</a:t>
            </a:r>
          </a:p>
        </p:txBody>
      </p:sp>
      <p:sp>
        <p:nvSpPr>
          <p:cNvPr id="25632" name="Text Box 65"/>
          <p:cNvSpPr txBox="1">
            <a:spLocks noChangeArrowheads="1"/>
          </p:cNvSpPr>
          <p:nvPr/>
        </p:nvSpPr>
        <p:spPr bwMode="auto">
          <a:xfrm>
            <a:off x="8537575" y="1905001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–</a:t>
            </a:r>
          </a:p>
        </p:txBody>
      </p:sp>
      <p:sp>
        <p:nvSpPr>
          <p:cNvPr id="25633" name="Text Box 66"/>
          <p:cNvSpPr txBox="1">
            <a:spLocks noChangeArrowheads="1"/>
          </p:cNvSpPr>
          <p:nvPr/>
        </p:nvSpPr>
        <p:spPr bwMode="auto">
          <a:xfrm>
            <a:off x="9070975" y="2286001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–</a:t>
            </a:r>
          </a:p>
        </p:txBody>
      </p:sp>
      <p:sp>
        <p:nvSpPr>
          <p:cNvPr id="25634" name="Text Box 67"/>
          <p:cNvSpPr txBox="1">
            <a:spLocks noChangeArrowheads="1"/>
          </p:cNvSpPr>
          <p:nvPr/>
        </p:nvSpPr>
        <p:spPr bwMode="auto">
          <a:xfrm>
            <a:off x="8994775" y="2819401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–</a:t>
            </a:r>
          </a:p>
        </p:txBody>
      </p:sp>
      <p:sp>
        <p:nvSpPr>
          <p:cNvPr id="25635" name="Text Box 68"/>
          <p:cNvSpPr txBox="1">
            <a:spLocks noChangeArrowheads="1"/>
          </p:cNvSpPr>
          <p:nvPr/>
        </p:nvSpPr>
        <p:spPr bwMode="auto">
          <a:xfrm>
            <a:off x="9680575" y="30622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–</a:t>
            </a:r>
          </a:p>
        </p:txBody>
      </p:sp>
      <p:sp>
        <p:nvSpPr>
          <p:cNvPr id="25636" name="Text Box 69"/>
          <p:cNvSpPr txBox="1">
            <a:spLocks noChangeArrowheads="1"/>
          </p:cNvSpPr>
          <p:nvPr/>
        </p:nvSpPr>
        <p:spPr bwMode="auto">
          <a:xfrm>
            <a:off x="9972675" y="2819401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–</a:t>
            </a:r>
          </a:p>
        </p:txBody>
      </p:sp>
      <p:sp>
        <p:nvSpPr>
          <p:cNvPr id="25637" name="Text Box 70"/>
          <p:cNvSpPr txBox="1">
            <a:spLocks noChangeArrowheads="1"/>
          </p:cNvSpPr>
          <p:nvPr/>
        </p:nvSpPr>
        <p:spPr bwMode="auto">
          <a:xfrm>
            <a:off x="9528175" y="2286001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–</a:t>
            </a:r>
          </a:p>
        </p:txBody>
      </p:sp>
      <p:sp>
        <p:nvSpPr>
          <p:cNvPr id="25638" name="Text Box 71"/>
          <p:cNvSpPr txBox="1">
            <a:spLocks noChangeArrowheads="1"/>
          </p:cNvSpPr>
          <p:nvPr/>
        </p:nvSpPr>
        <p:spPr bwMode="auto">
          <a:xfrm>
            <a:off x="9972675" y="1905001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–</a:t>
            </a:r>
          </a:p>
        </p:txBody>
      </p:sp>
      <p:sp>
        <p:nvSpPr>
          <p:cNvPr id="25639" name="Text Box 72"/>
          <p:cNvSpPr txBox="1">
            <a:spLocks noChangeArrowheads="1"/>
          </p:cNvSpPr>
          <p:nvPr/>
        </p:nvSpPr>
        <p:spPr bwMode="auto">
          <a:xfrm>
            <a:off x="6781800" y="3048001"/>
            <a:ext cx="31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cs typeface="Arial" panose="020B0604020202020204" pitchFamily="34" charset="0"/>
              </a:rPr>
              <a:t>+</a:t>
            </a:r>
          </a:p>
        </p:txBody>
      </p:sp>
      <p:sp>
        <p:nvSpPr>
          <p:cNvPr id="25640" name="Text Box 73"/>
          <p:cNvSpPr txBox="1">
            <a:spLocks noChangeArrowheads="1"/>
          </p:cNvSpPr>
          <p:nvPr/>
        </p:nvSpPr>
        <p:spPr bwMode="auto">
          <a:xfrm>
            <a:off x="7997825" y="2362201"/>
            <a:ext cx="31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cs typeface="Arial" panose="020B0604020202020204" pitchFamily="34" charset="0"/>
              </a:rPr>
              <a:t>+</a:t>
            </a:r>
          </a:p>
        </p:txBody>
      </p:sp>
      <p:sp>
        <p:nvSpPr>
          <p:cNvPr id="25641" name="Text Box 74"/>
          <p:cNvSpPr txBox="1">
            <a:spLocks noChangeArrowheads="1"/>
          </p:cNvSpPr>
          <p:nvPr/>
        </p:nvSpPr>
        <p:spPr bwMode="auto">
          <a:xfrm>
            <a:off x="7239000" y="1295401"/>
            <a:ext cx="177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u="sng"/>
              <a:t>n-Type Material</a:t>
            </a:r>
          </a:p>
        </p:txBody>
      </p:sp>
      <p:sp>
        <p:nvSpPr>
          <p:cNvPr id="25642" name="Oval 75"/>
          <p:cNvSpPr>
            <a:spLocks noChangeArrowheads="1"/>
          </p:cNvSpPr>
          <p:nvPr/>
        </p:nvSpPr>
        <p:spPr bwMode="auto">
          <a:xfrm>
            <a:off x="6276975" y="4067175"/>
            <a:ext cx="228600" cy="228600"/>
          </a:xfrm>
          <a:prstGeom prst="ellipse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cs typeface="Arial" panose="020B0604020202020204" pitchFamily="34" charset="0"/>
              </a:rPr>
              <a:t>+</a:t>
            </a:r>
          </a:p>
        </p:txBody>
      </p:sp>
      <p:sp>
        <p:nvSpPr>
          <p:cNvPr id="25643" name="Text Box 76"/>
          <p:cNvSpPr txBox="1">
            <a:spLocks noChangeArrowheads="1"/>
          </p:cNvSpPr>
          <p:nvPr/>
        </p:nvSpPr>
        <p:spPr bwMode="auto">
          <a:xfrm>
            <a:off x="6232525" y="4276726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cs typeface="Arial" panose="020B0604020202020204" pitchFamily="34" charset="0"/>
              </a:rPr>
              <a:t>–</a:t>
            </a:r>
          </a:p>
        </p:txBody>
      </p:sp>
      <p:sp>
        <p:nvSpPr>
          <p:cNvPr id="25644" name="Text Box 77"/>
          <p:cNvSpPr txBox="1">
            <a:spLocks noChangeArrowheads="1"/>
          </p:cNvSpPr>
          <p:nvPr/>
        </p:nvSpPr>
        <p:spPr bwMode="auto">
          <a:xfrm>
            <a:off x="6226175" y="4829176"/>
            <a:ext cx="31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cs typeface="Arial" panose="020B0604020202020204" pitchFamily="34" charset="0"/>
              </a:rPr>
              <a:t>+</a:t>
            </a:r>
          </a:p>
        </p:txBody>
      </p:sp>
      <p:sp>
        <p:nvSpPr>
          <p:cNvPr id="25645" name="Text Box 78"/>
          <p:cNvSpPr txBox="1">
            <a:spLocks noChangeArrowheads="1"/>
          </p:cNvSpPr>
          <p:nvPr/>
        </p:nvSpPr>
        <p:spPr bwMode="auto">
          <a:xfrm>
            <a:off x="6248400" y="3733801"/>
            <a:ext cx="4038600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u="sng"/>
              <a:t>Shorthand Notation</a:t>
            </a:r>
          </a:p>
          <a:p>
            <a:pPr eaLnBrk="1" hangingPunct="1"/>
            <a:r>
              <a:rPr lang="en-US" altLang="en-US"/>
              <a:t>	 Positively charged ion; immobile</a:t>
            </a:r>
          </a:p>
          <a:p>
            <a:pPr eaLnBrk="1" hangingPunct="1"/>
            <a:r>
              <a:rPr lang="en-US" altLang="en-US"/>
              <a:t>	 Negatively charged e-; mobile;</a:t>
            </a:r>
          </a:p>
          <a:p>
            <a:pPr eaLnBrk="1" hangingPunct="1"/>
            <a:r>
              <a:rPr lang="en-US" altLang="en-US"/>
              <a:t>		Called “majority carrier”</a:t>
            </a:r>
          </a:p>
          <a:p>
            <a:pPr eaLnBrk="1" hangingPunct="1"/>
            <a:r>
              <a:rPr lang="en-US" altLang="en-US"/>
              <a:t>	 Positively charged h+; mobile; </a:t>
            </a:r>
          </a:p>
          <a:p>
            <a:pPr eaLnBrk="1" hangingPunct="1"/>
            <a:r>
              <a:rPr lang="en-US" altLang="en-US"/>
              <a:t>		Called “minority carrier”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537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5400" b="1"/>
              <a:t>SEMICONDUCTORS</a:t>
            </a:r>
          </a:p>
        </p:txBody>
      </p:sp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1600201"/>
            <a:ext cx="7610475" cy="448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371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Acceptors Make p-Type Material</a:t>
            </a:r>
          </a:p>
        </p:txBody>
      </p:sp>
      <p:pic>
        <p:nvPicPr>
          <p:cNvPr id="27651" name="Picture 4" descr="Silicon_Matrix_w_Bor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209800"/>
            <a:ext cx="3328988" cy="329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9" name="Rectangle 9"/>
          <p:cNvSpPr>
            <a:spLocks noChangeArrowheads="1"/>
          </p:cNvSpPr>
          <p:nvPr/>
        </p:nvSpPr>
        <p:spPr bwMode="auto">
          <a:xfrm rot="5400000">
            <a:off x="3863976" y="3070226"/>
            <a:ext cx="688975" cy="187325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 rot="5400000">
            <a:off x="3635376" y="3070226"/>
            <a:ext cx="688975" cy="187325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3048001" y="3657601"/>
            <a:ext cx="688975" cy="187325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 rot="5400000">
            <a:off x="2492376" y="3070226"/>
            <a:ext cx="688975" cy="187325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56" name="Text Box 17"/>
          <p:cNvSpPr txBox="1">
            <a:spLocks noChangeArrowheads="1"/>
          </p:cNvSpPr>
          <p:nvPr/>
        </p:nvSpPr>
        <p:spPr bwMode="auto">
          <a:xfrm>
            <a:off x="4133850" y="3657601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cs typeface="Arial" panose="020B0604020202020204" pitchFamily="34" charset="0"/>
              </a:rPr>
              <a:t>–</a:t>
            </a:r>
          </a:p>
        </p:txBody>
      </p:sp>
      <p:grpSp>
        <p:nvGrpSpPr>
          <p:cNvPr id="27657" name="Group 24"/>
          <p:cNvGrpSpPr>
            <a:grpSpLocks/>
          </p:cNvGrpSpPr>
          <p:nvPr/>
        </p:nvGrpSpPr>
        <p:grpSpPr bwMode="auto">
          <a:xfrm>
            <a:off x="1781176" y="2419350"/>
            <a:ext cx="593725" cy="2914650"/>
            <a:chOff x="144" y="1524"/>
            <a:chExt cx="374" cy="1836"/>
          </a:xfrm>
        </p:grpSpPr>
        <p:sp>
          <p:nvSpPr>
            <p:cNvPr id="27690" name="Line 18"/>
            <p:cNvSpPr>
              <a:spLocks noChangeShapeType="1"/>
            </p:cNvSpPr>
            <p:nvPr/>
          </p:nvSpPr>
          <p:spPr bwMode="auto">
            <a:xfrm>
              <a:off x="144" y="3360"/>
              <a:ext cx="37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1" name="Line 19"/>
            <p:cNvSpPr>
              <a:spLocks noChangeShapeType="1"/>
            </p:cNvSpPr>
            <p:nvPr/>
          </p:nvSpPr>
          <p:spPr bwMode="auto">
            <a:xfrm>
              <a:off x="144" y="3216"/>
              <a:ext cx="37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2" name="Line 20"/>
            <p:cNvSpPr>
              <a:spLocks noChangeShapeType="1"/>
            </p:cNvSpPr>
            <p:nvPr/>
          </p:nvSpPr>
          <p:spPr bwMode="auto">
            <a:xfrm>
              <a:off x="144" y="2520"/>
              <a:ext cx="37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3" name="Line 21"/>
            <p:cNvSpPr>
              <a:spLocks noChangeShapeType="1"/>
            </p:cNvSpPr>
            <p:nvPr/>
          </p:nvSpPr>
          <p:spPr bwMode="auto">
            <a:xfrm>
              <a:off x="144" y="2376"/>
              <a:ext cx="37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4" name="Line 22"/>
            <p:cNvSpPr>
              <a:spLocks noChangeShapeType="1"/>
            </p:cNvSpPr>
            <p:nvPr/>
          </p:nvSpPr>
          <p:spPr bwMode="auto">
            <a:xfrm>
              <a:off x="144" y="1668"/>
              <a:ext cx="37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5" name="Line 23"/>
            <p:cNvSpPr>
              <a:spLocks noChangeShapeType="1"/>
            </p:cNvSpPr>
            <p:nvPr/>
          </p:nvSpPr>
          <p:spPr bwMode="auto">
            <a:xfrm>
              <a:off x="144" y="1524"/>
              <a:ext cx="37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658" name="Group 25"/>
          <p:cNvGrpSpPr>
            <a:grpSpLocks/>
          </p:cNvGrpSpPr>
          <p:nvPr/>
        </p:nvGrpSpPr>
        <p:grpSpPr bwMode="auto">
          <a:xfrm>
            <a:off x="5827714" y="2390775"/>
            <a:ext cx="593725" cy="2914650"/>
            <a:chOff x="144" y="1524"/>
            <a:chExt cx="374" cy="1836"/>
          </a:xfrm>
        </p:grpSpPr>
        <p:sp>
          <p:nvSpPr>
            <p:cNvPr id="27684" name="Line 26"/>
            <p:cNvSpPr>
              <a:spLocks noChangeShapeType="1"/>
            </p:cNvSpPr>
            <p:nvPr/>
          </p:nvSpPr>
          <p:spPr bwMode="auto">
            <a:xfrm>
              <a:off x="144" y="3360"/>
              <a:ext cx="37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5" name="Line 27"/>
            <p:cNvSpPr>
              <a:spLocks noChangeShapeType="1"/>
            </p:cNvSpPr>
            <p:nvPr/>
          </p:nvSpPr>
          <p:spPr bwMode="auto">
            <a:xfrm>
              <a:off x="144" y="3216"/>
              <a:ext cx="37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6" name="Line 28"/>
            <p:cNvSpPr>
              <a:spLocks noChangeShapeType="1"/>
            </p:cNvSpPr>
            <p:nvPr/>
          </p:nvSpPr>
          <p:spPr bwMode="auto">
            <a:xfrm>
              <a:off x="144" y="2520"/>
              <a:ext cx="37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7" name="Line 29"/>
            <p:cNvSpPr>
              <a:spLocks noChangeShapeType="1"/>
            </p:cNvSpPr>
            <p:nvPr/>
          </p:nvSpPr>
          <p:spPr bwMode="auto">
            <a:xfrm>
              <a:off x="144" y="2376"/>
              <a:ext cx="37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8" name="Line 30"/>
            <p:cNvSpPr>
              <a:spLocks noChangeShapeType="1"/>
            </p:cNvSpPr>
            <p:nvPr/>
          </p:nvSpPr>
          <p:spPr bwMode="auto">
            <a:xfrm>
              <a:off x="144" y="1668"/>
              <a:ext cx="37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9" name="Line 31"/>
            <p:cNvSpPr>
              <a:spLocks noChangeShapeType="1"/>
            </p:cNvSpPr>
            <p:nvPr/>
          </p:nvSpPr>
          <p:spPr bwMode="auto">
            <a:xfrm>
              <a:off x="144" y="1524"/>
              <a:ext cx="37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659" name="Group 39"/>
          <p:cNvGrpSpPr>
            <a:grpSpLocks/>
          </p:cNvGrpSpPr>
          <p:nvPr/>
        </p:nvGrpSpPr>
        <p:grpSpPr bwMode="auto">
          <a:xfrm>
            <a:off x="2619375" y="5562601"/>
            <a:ext cx="2952750" cy="593725"/>
            <a:chOff x="690" y="3504"/>
            <a:chExt cx="1860" cy="374"/>
          </a:xfrm>
        </p:grpSpPr>
        <p:sp>
          <p:nvSpPr>
            <p:cNvPr id="27678" name="Line 33"/>
            <p:cNvSpPr>
              <a:spLocks noChangeShapeType="1"/>
            </p:cNvSpPr>
            <p:nvPr/>
          </p:nvSpPr>
          <p:spPr bwMode="auto">
            <a:xfrm rot="5400000">
              <a:off x="503" y="3691"/>
              <a:ext cx="37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9" name="Line 34"/>
            <p:cNvSpPr>
              <a:spLocks noChangeShapeType="1"/>
            </p:cNvSpPr>
            <p:nvPr/>
          </p:nvSpPr>
          <p:spPr bwMode="auto">
            <a:xfrm rot="5400000">
              <a:off x="647" y="3691"/>
              <a:ext cx="37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0" name="Line 35"/>
            <p:cNvSpPr>
              <a:spLocks noChangeShapeType="1"/>
            </p:cNvSpPr>
            <p:nvPr/>
          </p:nvSpPr>
          <p:spPr bwMode="auto">
            <a:xfrm rot="5400000">
              <a:off x="1367" y="3691"/>
              <a:ext cx="37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1" name="Line 36"/>
            <p:cNvSpPr>
              <a:spLocks noChangeShapeType="1"/>
            </p:cNvSpPr>
            <p:nvPr/>
          </p:nvSpPr>
          <p:spPr bwMode="auto">
            <a:xfrm rot="5400000">
              <a:off x="1511" y="3691"/>
              <a:ext cx="37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2" name="Line 37"/>
            <p:cNvSpPr>
              <a:spLocks noChangeShapeType="1"/>
            </p:cNvSpPr>
            <p:nvPr/>
          </p:nvSpPr>
          <p:spPr bwMode="auto">
            <a:xfrm rot="5400000">
              <a:off x="2219" y="3691"/>
              <a:ext cx="37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3" name="Line 38"/>
            <p:cNvSpPr>
              <a:spLocks noChangeShapeType="1"/>
            </p:cNvSpPr>
            <p:nvPr/>
          </p:nvSpPr>
          <p:spPr bwMode="auto">
            <a:xfrm rot="5400000">
              <a:off x="2363" y="3691"/>
              <a:ext cx="37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660" name="Group 40"/>
          <p:cNvGrpSpPr>
            <a:grpSpLocks/>
          </p:cNvGrpSpPr>
          <p:nvPr/>
        </p:nvGrpSpPr>
        <p:grpSpPr bwMode="auto">
          <a:xfrm>
            <a:off x="2628900" y="1524001"/>
            <a:ext cx="2952750" cy="593725"/>
            <a:chOff x="690" y="3504"/>
            <a:chExt cx="1860" cy="374"/>
          </a:xfrm>
        </p:grpSpPr>
        <p:sp>
          <p:nvSpPr>
            <p:cNvPr id="27672" name="Line 41"/>
            <p:cNvSpPr>
              <a:spLocks noChangeShapeType="1"/>
            </p:cNvSpPr>
            <p:nvPr/>
          </p:nvSpPr>
          <p:spPr bwMode="auto">
            <a:xfrm rot="5400000">
              <a:off x="503" y="3691"/>
              <a:ext cx="37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3" name="Line 42"/>
            <p:cNvSpPr>
              <a:spLocks noChangeShapeType="1"/>
            </p:cNvSpPr>
            <p:nvPr/>
          </p:nvSpPr>
          <p:spPr bwMode="auto">
            <a:xfrm rot="5400000">
              <a:off x="647" y="3691"/>
              <a:ext cx="37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4" name="Line 43"/>
            <p:cNvSpPr>
              <a:spLocks noChangeShapeType="1"/>
            </p:cNvSpPr>
            <p:nvPr/>
          </p:nvSpPr>
          <p:spPr bwMode="auto">
            <a:xfrm rot="5400000">
              <a:off x="1367" y="3691"/>
              <a:ext cx="37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5" name="Line 44"/>
            <p:cNvSpPr>
              <a:spLocks noChangeShapeType="1"/>
            </p:cNvSpPr>
            <p:nvPr/>
          </p:nvSpPr>
          <p:spPr bwMode="auto">
            <a:xfrm rot="5400000">
              <a:off x="1511" y="3691"/>
              <a:ext cx="37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6" name="Line 45"/>
            <p:cNvSpPr>
              <a:spLocks noChangeShapeType="1"/>
            </p:cNvSpPr>
            <p:nvPr/>
          </p:nvSpPr>
          <p:spPr bwMode="auto">
            <a:xfrm rot="5400000">
              <a:off x="2219" y="3691"/>
              <a:ext cx="37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7" name="Line 46"/>
            <p:cNvSpPr>
              <a:spLocks noChangeShapeType="1"/>
            </p:cNvSpPr>
            <p:nvPr/>
          </p:nvSpPr>
          <p:spPr bwMode="auto">
            <a:xfrm rot="5400000">
              <a:off x="2363" y="3691"/>
              <a:ext cx="37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92" name="Line 52"/>
          <p:cNvSpPr>
            <a:spLocks noChangeShapeType="1"/>
          </p:cNvSpPr>
          <p:nvPr/>
        </p:nvSpPr>
        <p:spPr bwMode="auto">
          <a:xfrm>
            <a:off x="4467226" y="3733800"/>
            <a:ext cx="5937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302" name="Group 62"/>
          <p:cNvGrpSpPr>
            <a:grpSpLocks/>
          </p:cNvGrpSpPr>
          <p:nvPr/>
        </p:nvGrpSpPr>
        <p:grpSpPr bwMode="auto">
          <a:xfrm>
            <a:off x="2438400" y="2209800"/>
            <a:ext cx="3328988" cy="3297238"/>
            <a:chOff x="576" y="1392"/>
            <a:chExt cx="2097" cy="2077"/>
          </a:xfrm>
        </p:grpSpPr>
        <p:grpSp>
          <p:nvGrpSpPr>
            <p:cNvPr id="27664" name="Group 61"/>
            <p:cNvGrpSpPr>
              <a:grpSpLocks/>
            </p:cNvGrpSpPr>
            <p:nvPr/>
          </p:nvGrpSpPr>
          <p:grpSpPr bwMode="auto">
            <a:xfrm>
              <a:off x="576" y="1392"/>
              <a:ext cx="2097" cy="2077"/>
              <a:chOff x="576" y="1392"/>
              <a:chExt cx="2097" cy="2077"/>
            </a:xfrm>
          </p:grpSpPr>
          <p:pic>
            <p:nvPicPr>
              <p:cNvPr id="27666" name="Picture 47" descr="Silicon_Matrix_w_Boron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6" y="1392"/>
                <a:ext cx="2097" cy="20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7667" name="Group 60"/>
              <p:cNvGrpSpPr>
                <a:grpSpLocks/>
              </p:cNvGrpSpPr>
              <p:nvPr/>
            </p:nvGrpSpPr>
            <p:grpSpPr bwMode="auto">
              <a:xfrm>
                <a:off x="1650" y="1968"/>
                <a:ext cx="606" cy="567"/>
                <a:chOff x="1650" y="1968"/>
                <a:chExt cx="606" cy="567"/>
              </a:xfrm>
            </p:grpSpPr>
            <p:sp>
              <p:nvSpPr>
                <p:cNvPr id="27668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1650" y="2304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>
                      <a:cs typeface="Arial" panose="020B0604020202020204" pitchFamily="34" charset="0"/>
                    </a:rPr>
                    <a:t>–</a:t>
                  </a:r>
                </a:p>
              </p:txBody>
            </p:sp>
            <p:grpSp>
              <p:nvGrpSpPr>
                <p:cNvPr id="27669" name="Group 59"/>
                <p:cNvGrpSpPr>
                  <a:grpSpLocks/>
                </p:cNvGrpSpPr>
                <p:nvPr/>
              </p:nvGrpSpPr>
              <p:grpSpPr bwMode="auto">
                <a:xfrm>
                  <a:off x="1824" y="1968"/>
                  <a:ext cx="432" cy="307"/>
                  <a:chOff x="1824" y="1968"/>
                  <a:chExt cx="432" cy="307"/>
                </a:xfrm>
              </p:grpSpPr>
              <p:sp>
                <p:nvSpPr>
                  <p:cNvPr id="27670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24" y="2044"/>
                    <a:ext cx="252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/>
                      <a:t>h</a:t>
                    </a:r>
                    <a:r>
                      <a:rPr lang="en-US" altLang="en-US" baseline="30000"/>
                      <a:t>+</a:t>
                    </a:r>
                  </a:p>
                </p:txBody>
              </p:sp>
              <p:sp>
                <p:nvSpPr>
                  <p:cNvPr id="27671" name="Line 5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968"/>
                    <a:ext cx="192" cy="9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27665" name="Rectangle 8"/>
            <p:cNvSpPr>
              <a:spLocks noChangeArrowheads="1"/>
            </p:cNvSpPr>
            <p:nvPr/>
          </p:nvSpPr>
          <p:spPr bwMode="auto">
            <a:xfrm>
              <a:off x="1860" y="2334"/>
              <a:ext cx="365" cy="47"/>
            </a:xfrm>
            <a:prstGeom prst="rect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7663" name="Text Box 64"/>
          <p:cNvSpPr txBox="1">
            <a:spLocks noChangeArrowheads="1"/>
          </p:cNvSpPr>
          <p:nvPr/>
        </p:nvSpPr>
        <p:spPr bwMode="auto">
          <a:xfrm>
            <a:off x="6629401" y="1381126"/>
            <a:ext cx="3876675" cy="494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3038" indent="-1730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u="sng"/>
              <a:t>Acceptors</a:t>
            </a:r>
          </a:p>
          <a:p>
            <a:pPr eaLnBrk="1" hangingPunct="1">
              <a:buClr>
                <a:srgbClr val="0066FF"/>
              </a:buClr>
              <a:buFontTx/>
              <a:buChar char="•"/>
            </a:pPr>
            <a:r>
              <a:rPr lang="en-US" altLang="en-US"/>
              <a:t>Add atoms with only 3 valence-band electrons</a:t>
            </a:r>
          </a:p>
          <a:p>
            <a:pPr eaLnBrk="1" hangingPunct="1">
              <a:buClr>
                <a:srgbClr val="0066FF"/>
              </a:buClr>
              <a:buFontTx/>
              <a:buChar char="•"/>
            </a:pPr>
            <a:r>
              <a:rPr lang="en-US" altLang="en-US"/>
              <a:t>ex. Boron (B)</a:t>
            </a:r>
          </a:p>
          <a:p>
            <a:pPr eaLnBrk="1" hangingPunct="1">
              <a:buClr>
                <a:srgbClr val="0066FF"/>
              </a:buClr>
              <a:buFontTx/>
              <a:buChar char="•"/>
            </a:pPr>
            <a:r>
              <a:rPr lang="en-US" altLang="en-US"/>
              <a:t>“Accepts” e</a:t>
            </a:r>
            <a:r>
              <a:rPr lang="en-US" altLang="en-US" baseline="30000">
                <a:cs typeface="Arial" panose="020B0604020202020204" pitchFamily="34" charset="0"/>
              </a:rPr>
              <a:t>–</a:t>
            </a:r>
            <a:r>
              <a:rPr lang="en-US" altLang="en-US">
                <a:cs typeface="Arial" panose="020B0604020202020204" pitchFamily="34" charset="0"/>
              </a:rPr>
              <a:t> </a:t>
            </a:r>
            <a:r>
              <a:rPr lang="en-US" altLang="en-US"/>
              <a:t>and provides extra h</a:t>
            </a:r>
            <a:r>
              <a:rPr lang="en-US" altLang="en-US" baseline="30000"/>
              <a:t>+</a:t>
            </a:r>
            <a:r>
              <a:rPr lang="en-US" altLang="en-US"/>
              <a:t>  to freely travel around</a:t>
            </a:r>
          </a:p>
          <a:p>
            <a:pPr eaLnBrk="1" hangingPunct="1">
              <a:buClr>
                <a:srgbClr val="0066FF"/>
              </a:buClr>
              <a:buFontTx/>
              <a:buChar char="•"/>
            </a:pPr>
            <a:r>
              <a:rPr lang="en-US" altLang="en-US"/>
              <a:t>Leaves behind a negatively charged nucleus (cannot move)</a:t>
            </a:r>
          </a:p>
          <a:p>
            <a:pPr eaLnBrk="1" hangingPunct="1">
              <a:buClr>
                <a:srgbClr val="0066FF"/>
              </a:buClr>
              <a:buFontTx/>
              <a:buChar char="•"/>
            </a:pPr>
            <a:r>
              <a:rPr lang="en-US" altLang="en-US"/>
              <a:t>Overall, the crystal is still electrically neutral</a:t>
            </a:r>
          </a:p>
          <a:p>
            <a:pPr eaLnBrk="1" hangingPunct="1">
              <a:buClr>
                <a:srgbClr val="0066FF"/>
              </a:buClr>
              <a:buFontTx/>
              <a:buChar char="•"/>
            </a:pPr>
            <a:r>
              <a:rPr lang="en-US" altLang="en-US"/>
              <a:t>Called “p-type” silicon (added </a:t>
            </a:r>
            <a:r>
              <a:rPr lang="en-US" altLang="en-US" u="sng"/>
              <a:t>p</a:t>
            </a:r>
            <a:r>
              <a:rPr lang="en-US" altLang="en-US"/>
              <a:t>ositive carriers)</a:t>
            </a:r>
          </a:p>
          <a:p>
            <a:pPr eaLnBrk="1" hangingPunct="1">
              <a:buClr>
                <a:srgbClr val="0066FF"/>
              </a:buClr>
              <a:buFontTx/>
              <a:buChar char="•"/>
            </a:pPr>
            <a:r>
              <a:rPr lang="en-US" altLang="en-US"/>
              <a:t>N</a:t>
            </a:r>
            <a:r>
              <a:rPr lang="en-US" altLang="en-US" baseline="-25000"/>
              <a:t>A</a:t>
            </a:r>
            <a:r>
              <a:rPr lang="en-US" altLang="en-US"/>
              <a:t> = the concentration of acceptor atoms [atoms/cm</a:t>
            </a:r>
            <a:r>
              <a:rPr lang="en-US" altLang="en-US" baseline="30000"/>
              <a:t>3</a:t>
            </a:r>
            <a:r>
              <a:rPr lang="en-US" altLang="en-US"/>
              <a:t> or cm</a:t>
            </a:r>
            <a:r>
              <a:rPr lang="en-US" altLang="en-US" baseline="30000"/>
              <a:t>-3</a:t>
            </a:r>
            <a:r>
              <a:rPr lang="en-US" altLang="en-US"/>
              <a:t>]</a:t>
            </a:r>
          </a:p>
          <a:p>
            <a:pPr eaLnBrk="1" hangingPunct="1">
              <a:buClr>
                <a:srgbClr val="0066FF"/>
              </a:buClr>
              <a:buFontTx/>
              <a:buChar char="•"/>
            </a:pPr>
            <a:r>
              <a:rPr lang="en-US" altLang="en-US"/>
              <a:t>Movement of the hole requires breaking of a bond! (This is hard, so mobility is low, </a:t>
            </a:r>
            <a:r>
              <a:rPr lang="el-GR" altLang="en-US">
                <a:cs typeface="Arial" panose="020B0604020202020204" pitchFamily="34" charset="0"/>
              </a:rPr>
              <a:t>μ</a:t>
            </a:r>
            <a:r>
              <a:rPr lang="en-US" altLang="en-US" baseline="-25000">
                <a:cs typeface="Arial" panose="020B0604020202020204" pitchFamily="34" charset="0"/>
              </a:rPr>
              <a:t>p </a:t>
            </a:r>
            <a:r>
              <a:rPr lang="en-US" altLang="en-US"/>
              <a:t>≈ 500cm</a:t>
            </a:r>
            <a:r>
              <a:rPr lang="en-US" altLang="en-US" baseline="30000"/>
              <a:t>2</a:t>
            </a:r>
            <a:r>
              <a:rPr lang="en-US" altLang="en-US"/>
              <a:t>/V)</a:t>
            </a:r>
          </a:p>
          <a:p>
            <a:pPr eaLnBrk="1" hangingPunct="1">
              <a:buFontTx/>
              <a:buChar char="•"/>
            </a:pPr>
            <a:endParaRPr lang="en-US" altLang="en-US" baseline="30000"/>
          </a:p>
        </p:txBody>
      </p:sp>
    </p:spTree>
    <p:extLst>
      <p:ext uri="{BB962C8B-B14F-4D97-AF65-F5344CB8AC3E}">
        <p14:creationId xmlns:p14="http://schemas.microsoft.com/office/powerpoint/2010/main" val="417492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Acceptors Make p-Type Material</a:t>
            </a:r>
          </a:p>
        </p:txBody>
      </p:sp>
      <p:sp>
        <p:nvSpPr>
          <p:cNvPr id="29699" name="Text Box 47"/>
          <p:cNvSpPr txBox="1">
            <a:spLocks noChangeArrowheads="1"/>
          </p:cNvSpPr>
          <p:nvPr/>
        </p:nvSpPr>
        <p:spPr bwMode="auto">
          <a:xfrm>
            <a:off x="6629401" y="1381126"/>
            <a:ext cx="3876675" cy="494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3038" indent="-1730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u="sng"/>
              <a:t>Acceptors</a:t>
            </a:r>
          </a:p>
          <a:p>
            <a:pPr eaLnBrk="1" hangingPunct="1">
              <a:buClr>
                <a:srgbClr val="0066FF"/>
              </a:buClr>
              <a:buFontTx/>
              <a:buChar char="•"/>
            </a:pPr>
            <a:r>
              <a:rPr lang="en-US" altLang="en-US"/>
              <a:t>Add atoms with only 3 valence-band electrons</a:t>
            </a:r>
          </a:p>
          <a:p>
            <a:pPr eaLnBrk="1" hangingPunct="1">
              <a:buClr>
                <a:srgbClr val="0066FF"/>
              </a:buClr>
              <a:buFontTx/>
              <a:buChar char="•"/>
            </a:pPr>
            <a:r>
              <a:rPr lang="en-US" altLang="en-US"/>
              <a:t>ex. Boron (B)</a:t>
            </a:r>
          </a:p>
          <a:p>
            <a:pPr eaLnBrk="1" hangingPunct="1">
              <a:buClr>
                <a:srgbClr val="0066FF"/>
              </a:buClr>
              <a:buFontTx/>
              <a:buChar char="•"/>
            </a:pPr>
            <a:r>
              <a:rPr lang="en-US" altLang="en-US"/>
              <a:t>“Accepts” e</a:t>
            </a:r>
            <a:r>
              <a:rPr lang="en-US" altLang="en-US" baseline="30000">
                <a:cs typeface="Arial" panose="020B0604020202020204" pitchFamily="34" charset="0"/>
              </a:rPr>
              <a:t>–</a:t>
            </a:r>
            <a:r>
              <a:rPr lang="en-US" altLang="en-US">
                <a:cs typeface="Arial" panose="020B0604020202020204" pitchFamily="34" charset="0"/>
              </a:rPr>
              <a:t> </a:t>
            </a:r>
            <a:r>
              <a:rPr lang="en-US" altLang="en-US"/>
              <a:t>and provides extra h</a:t>
            </a:r>
            <a:r>
              <a:rPr lang="en-US" altLang="en-US" baseline="30000"/>
              <a:t>+</a:t>
            </a:r>
            <a:r>
              <a:rPr lang="en-US" altLang="en-US"/>
              <a:t>  to freely travel around</a:t>
            </a:r>
          </a:p>
          <a:p>
            <a:pPr eaLnBrk="1" hangingPunct="1">
              <a:buClr>
                <a:srgbClr val="0066FF"/>
              </a:buClr>
              <a:buFontTx/>
              <a:buChar char="•"/>
            </a:pPr>
            <a:r>
              <a:rPr lang="en-US" altLang="en-US"/>
              <a:t>Leaves behind a negatively charged nucleus (cannot move)</a:t>
            </a:r>
          </a:p>
          <a:p>
            <a:pPr eaLnBrk="1" hangingPunct="1">
              <a:buClr>
                <a:srgbClr val="0066FF"/>
              </a:buClr>
              <a:buFontTx/>
              <a:buChar char="•"/>
            </a:pPr>
            <a:r>
              <a:rPr lang="en-US" altLang="en-US"/>
              <a:t>Overall, the crystal is still electrically neutral</a:t>
            </a:r>
          </a:p>
          <a:p>
            <a:pPr eaLnBrk="1" hangingPunct="1">
              <a:buClr>
                <a:srgbClr val="0066FF"/>
              </a:buClr>
              <a:buFontTx/>
              <a:buChar char="•"/>
            </a:pPr>
            <a:r>
              <a:rPr lang="en-US" altLang="en-US"/>
              <a:t>Called “p-type” silicon (added </a:t>
            </a:r>
            <a:r>
              <a:rPr lang="en-US" altLang="en-US" u="sng"/>
              <a:t>p</a:t>
            </a:r>
            <a:r>
              <a:rPr lang="en-US" altLang="en-US"/>
              <a:t>ositive carriers)</a:t>
            </a:r>
          </a:p>
          <a:p>
            <a:pPr eaLnBrk="1" hangingPunct="1">
              <a:buClr>
                <a:srgbClr val="0066FF"/>
              </a:buClr>
              <a:buFontTx/>
              <a:buChar char="•"/>
            </a:pPr>
            <a:r>
              <a:rPr lang="en-US" altLang="en-US"/>
              <a:t>N</a:t>
            </a:r>
            <a:r>
              <a:rPr lang="en-US" altLang="en-US" baseline="-25000"/>
              <a:t>A</a:t>
            </a:r>
            <a:r>
              <a:rPr lang="en-US" altLang="en-US"/>
              <a:t> = the concentration of acceptor atoms [atoms/cm</a:t>
            </a:r>
            <a:r>
              <a:rPr lang="en-US" altLang="en-US" baseline="30000"/>
              <a:t>3</a:t>
            </a:r>
            <a:r>
              <a:rPr lang="en-US" altLang="en-US"/>
              <a:t> or cm</a:t>
            </a:r>
            <a:r>
              <a:rPr lang="en-US" altLang="en-US" baseline="30000"/>
              <a:t>-3</a:t>
            </a:r>
            <a:r>
              <a:rPr lang="en-US" altLang="en-US"/>
              <a:t>]</a:t>
            </a:r>
          </a:p>
          <a:p>
            <a:pPr eaLnBrk="1" hangingPunct="1">
              <a:buClr>
                <a:srgbClr val="0066FF"/>
              </a:buClr>
              <a:buFontTx/>
              <a:buChar char="•"/>
            </a:pPr>
            <a:r>
              <a:rPr lang="en-US" altLang="en-US"/>
              <a:t>Movement of the hole requires breaking of a bond! (This is hard, so mobility is low, </a:t>
            </a:r>
            <a:r>
              <a:rPr lang="el-GR" altLang="en-US">
                <a:cs typeface="Arial" panose="020B0604020202020204" pitchFamily="34" charset="0"/>
              </a:rPr>
              <a:t>μ</a:t>
            </a:r>
            <a:r>
              <a:rPr lang="en-US" altLang="en-US" baseline="-25000">
                <a:cs typeface="Arial" panose="020B0604020202020204" pitchFamily="34" charset="0"/>
              </a:rPr>
              <a:t>p </a:t>
            </a:r>
            <a:r>
              <a:rPr lang="en-US" altLang="en-US"/>
              <a:t>≈ 500cm</a:t>
            </a:r>
            <a:r>
              <a:rPr lang="en-US" altLang="en-US" baseline="30000"/>
              <a:t>2</a:t>
            </a:r>
            <a:r>
              <a:rPr lang="en-US" altLang="en-US"/>
              <a:t>/V)</a:t>
            </a:r>
          </a:p>
          <a:p>
            <a:pPr eaLnBrk="1" hangingPunct="1">
              <a:buFontTx/>
              <a:buChar char="•"/>
            </a:pPr>
            <a:endParaRPr lang="en-US" altLang="en-US" baseline="30000"/>
          </a:p>
        </p:txBody>
      </p:sp>
      <p:sp>
        <p:nvSpPr>
          <p:cNvPr id="29700" name="Rectangle 48" descr="50%"/>
          <p:cNvSpPr>
            <a:spLocks noChangeArrowheads="1"/>
          </p:cNvSpPr>
          <p:nvPr/>
        </p:nvSpPr>
        <p:spPr bwMode="auto">
          <a:xfrm>
            <a:off x="1905000" y="1905000"/>
            <a:ext cx="4191000" cy="15240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1" name="Oval 49"/>
          <p:cNvSpPr>
            <a:spLocks noChangeArrowheads="1"/>
          </p:cNvSpPr>
          <p:nvPr/>
        </p:nvSpPr>
        <p:spPr bwMode="auto">
          <a:xfrm>
            <a:off x="2133600" y="3048000"/>
            <a:ext cx="228600" cy="228600"/>
          </a:xfrm>
          <a:prstGeom prst="ellipse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cs typeface="Arial" panose="020B0604020202020204" pitchFamily="34" charset="0"/>
              </a:rPr>
              <a:t>–</a:t>
            </a:r>
          </a:p>
        </p:txBody>
      </p:sp>
      <p:sp>
        <p:nvSpPr>
          <p:cNvPr id="29702" name="Oval 50"/>
          <p:cNvSpPr>
            <a:spLocks noChangeArrowheads="1"/>
          </p:cNvSpPr>
          <p:nvPr/>
        </p:nvSpPr>
        <p:spPr bwMode="auto">
          <a:xfrm>
            <a:off x="2514600" y="2514600"/>
            <a:ext cx="228600" cy="228600"/>
          </a:xfrm>
          <a:prstGeom prst="ellipse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cs typeface="Arial" panose="020B0604020202020204" pitchFamily="34" charset="0"/>
              </a:rPr>
              <a:t>–</a:t>
            </a:r>
          </a:p>
        </p:txBody>
      </p:sp>
      <p:sp>
        <p:nvSpPr>
          <p:cNvPr id="29703" name="Oval 51"/>
          <p:cNvSpPr>
            <a:spLocks noChangeArrowheads="1"/>
          </p:cNvSpPr>
          <p:nvPr/>
        </p:nvSpPr>
        <p:spPr bwMode="auto">
          <a:xfrm>
            <a:off x="2057400" y="2133600"/>
            <a:ext cx="228600" cy="228600"/>
          </a:xfrm>
          <a:prstGeom prst="ellipse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cs typeface="Arial" panose="020B0604020202020204" pitchFamily="34" charset="0"/>
              </a:rPr>
              <a:t>–</a:t>
            </a:r>
          </a:p>
        </p:txBody>
      </p:sp>
      <p:sp>
        <p:nvSpPr>
          <p:cNvPr id="29704" name="Oval 52"/>
          <p:cNvSpPr>
            <a:spLocks noChangeArrowheads="1"/>
          </p:cNvSpPr>
          <p:nvPr/>
        </p:nvSpPr>
        <p:spPr bwMode="auto">
          <a:xfrm>
            <a:off x="3048000" y="3048000"/>
            <a:ext cx="228600" cy="228600"/>
          </a:xfrm>
          <a:prstGeom prst="ellipse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cs typeface="Arial" panose="020B0604020202020204" pitchFamily="34" charset="0"/>
              </a:rPr>
              <a:t>–</a:t>
            </a:r>
          </a:p>
        </p:txBody>
      </p:sp>
      <p:sp>
        <p:nvSpPr>
          <p:cNvPr id="29705" name="Oval 53"/>
          <p:cNvSpPr>
            <a:spLocks noChangeArrowheads="1"/>
          </p:cNvSpPr>
          <p:nvPr/>
        </p:nvSpPr>
        <p:spPr bwMode="auto">
          <a:xfrm>
            <a:off x="3505200" y="2362200"/>
            <a:ext cx="228600" cy="228600"/>
          </a:xfrm>
          <a:prstGeom prst="ellipse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cs typeface="Arial" panose="020B0604020202020204" pitchFamily="34" charset="0"/>
              </a:rPr>
              <a:t>–</a:t>
            </a:r>
          </a:p>
        </p:txBody>
      </p:sp>
      <p:sp>
        <p:nvSpPr>
          <p:cNvPr id="29706" name="Oval 54"/>
          <p:cNvSpPr>
            <a:spLocks noChangeArrowheads="1"/>
          </p:cNvSpPr>
          <p:nvPr/>
        </p:nvSpPr>
        <p:spPr bwMode="auto">
          <a:xfrm>
            <a:off x="2895600" y="2133600"/>
            <a:ext cx="228600" cy="228600"/>
          </a:xfrm>
          <a:prstGeom prst="ellipse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cs typeface="Arial" panose="020B0604020202020204" pitchFamily="34" charset="0"/>
              </a:rPr>
              <a:t>–</a:t>
            </a:r>
          </a:p>
        </p:txBody>
      </p:sp>
      <p:sp>
        <p:nvSpPr>
          <p:cNvPr id="29707" name="Oval 55"/>
          <p:cNvSpPr>
            <a:spLocks noChangeArrowheads="1"/>
          </p:cNvSpPr>
          <p:nvPr/>
        </p:nvSpPr>
        <p:spPr bwMode="auto">
          <a:xfrm>
            <a:off x="3581400" y="2895600"/>
            <a:ext cx="228600" cy="228600"/>
          </a:xfrm>
          <a:prstGeom prst="ellipse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cs typeface="Arial" panose="020B0604020202020204" pitchFamily="34" charset="0"/>
              </a:rPr>
              <a:t>–</a:t>
            </a:r>
          </a:p>
        </p:txBody>
      </p:sp>
      <p:sp>
        <p:nvSpPr>
          <p:cNvPr id="29708" name="Oval 56"/>
          <p:cNvSpPr>
            <a:spLocks noChangeArrowheads="1"/>
          </p:cNvSpPr>
          <p:nvPr/>
        </p:nvSpPr>
        <p:spPr bwMode="auto">
          <a:xfrm>
            <a:off x="4114800" y="2057400"/>
            <a:ext cx="228600" cy="228600"/>
          </a:xfrm>
          <a:prstGeom prst="ellipse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cs typeface="Arial" panose="020B0604020202020204" pitchFamily="34" charset="0"/>
              </a:rPr>
              <a:t>–</a:t>
            </a:r>
          </a:p>
        </p:txBody>
      </p:sp>
      <p:sp>
        <p:nvSpPr>
          <p:cNvPr id="29709" name="Oval 57"/>
          <p:cNvSpPr>
            <a:spLocks noChangeArrowheads="1"/>
          </p:cNvSpPr>
          <p:nvPr/>
        </p:nvSpPr>
        <p:spPr bwMode="auto">
          <a:xfrm>
            <a:off x="4114800" y="2514600"/>
            <a:ext cx="228600" cy="228600"/>
          </a:xfrm>
          <a:prstGeom prst="ellipse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cs typeface="Arial" panose="020B0604020202020204" pitchFamily="34" charset="0"/>
              </a:rPr>
              <a:t>–</a:t>
            </a:r>
          </a:p>
        </p:txBody>
      </p:sp>
      <p:sp>
        <p:nvSpPr>
          <p:cNvPr id="29710" name="Oval 58"/>
          <p:cNvSpPr>
            <a:spLocks noChangeArrowheads="1"/>
          </p:cNvSpPr>
          <p:nvPr/>
        </p:nvSpPr>
        <p:spPr bwMode="auto">
          <a:xfrm>
            <a:off x="4495800" y="3048000"/>
            <a:ext cx="228600" cy="228600"/>
          </a:xfrm>
          <a:prstGeom prst="ellipse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cs typeface="Arial" panose="020B0604020202020204" pitchFamily="34" charset="0"/>
              </a:rPr>
              <a:t>–</a:t>
            </a:r>
          </a:p>
        </p:txBody>
      </p:sp>
      <p:sp>
        <p:nvSpPr>
          <p:cNvPr id="29711" name="Oval 59"/>
          <p:cNvSpPr>
            <a:spLocks noChangeArrowheads="1"/>
          </p:cNvSpPr>
          <p:nvPr/>
        </p:nvSpPr>
        <p:spPr bwMode="auto">
          <a:xfrm>
            <a:off x="4953000" y="2590800"/>
            <a:ext cx="228600" cy="228600"/>
          </a:xfrm>
          <a:prstGeom prst="ellipse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cs typeface="Arial" panose="020B0604020202020204" pitchFamily="34" charset="0"/>
              </a:rPr>
              <a:t>–</a:t>
            </a:r>
          </a:p>
        </p:txBody>
      </p:sp>
      <p:sp>
        <p:nvSpPr>
          <p:cNvPr id="29712" name="Oval 60"/>
          <p:cNvSpPr>
            <a:spLocks noChangeArrowheads="1"/>
          </p:cNvSpPr>
          <p:nvPr/>
        </p:nvSpPr>
        <p:spPr bwMode="auto">
          <a:xfrm>
            <a:off x="5334000" y="2057400"/>
            <a:ext cx="228600" cy="228600"/>
          </a:xfrm>
          <a:prstGeom prst="ellipse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cs typeface="Arial" panose="020B0604020202020204" pitchFamily="34" charset="0"/>
              </a:rPr>
              <a:t>–</a:t>
            </a:r>
          </a:p>
        </p:txBody>
      </p:sp>
      <p:sp>
        <p:nvSpPr>
          <p:cNvPr id="29713" name="Oval 61"/>
          <p:cNvSpPr>
            <a:spLocks noChangeArrowheads="1"/>
          </p:cNvSpPr>
          <p:nvPr/>
        </p:nvSpPr>
        <p:spPr bwMode="auto">
          <a:xfrm>
            <a:off x="5334000" y="2971800"/>
            <a:ext cx="228600" cy="228600"/>
          </a:xfrm>
          <a:prstGeom prst="ellipse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cs typeface="Arial" panose="020B0604020202020204" pitchFamily="34" charset="0"/>
              </a:rPr>
              <a:t>–</a:t>
            </a:r>
          </a:p>
        </p:txBody>
      </p:sp>
      <p:sp>
        <p:nvSpPr>
          <p:cNvPr id="29714" name="Oval 62"/>
          <p:cNvSpPr>
            <a:spLocks noChangeArrowheads="1"/>
          </p:cNvSpPr>
          <p:nvPr/>
        </p:nvSpPr>
        <p:spPr bwMode="auto">
          <a:xfrm>
            <a:off x="5715000" y="2590800"/>
            <a:ext cx="228600" cy="228600"/>
          </a:xfrm>
          <a:prstGeom prst="ellipse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cs typeface="Arial" panose="020B0604020202020204" pitchFamily="34" charset="0"/>
              </a:rPr>
              <a:t>–</a:t>
            </a:r>
          </a:p>
        </p:txBody>
      </p:sp>
      <p:sp>
        <p:nvSpPr>
          <p:cNvPr id="29715" name="Oval 63"/>
          <p:cNvSpPr>
            <a:spLocks noChangeArrowheads="1"/>
          </p:cNvSpPr>
          <p:nvPr/>
        </p:nvSpPr>
        <p:spPr bwMode="auto">
          <a:xfrm>
            <a:off x="5715000" y="2133600"/>
            <a:ext cx="228600" cy="228600"/>
          </a:xfrm>
          <a:prstGeom prst="ellipse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cs typeface="Arial" panose="020B0604020202020204" pitchFamily="34" charset="0"/>
              </a:rPr>
              <a:t>–</a:t>
            </a:r>
          </a:p>
        </p:txBody>
      </p:sp>
      <p:sp>
        <p:nvSpPr>
          <p:cNvPr id="29716" name="Oval 64"/>
          <p:cNvSpPr>
            <a:spLocks noChangeArrowheads="1"/>
          </p:cNvSpPr>
          <p:nvPr/>
        </p:nvSpPr>
        <p:spPr bwMode="auto">
          <a:xfrm>
            <a:off x="4572000" y="2133600"/>
            <a:ext cx="228600" cy="228600"/>
          </a:xfrm>
          <a:prstGeom prst="ellipse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cs typeface="Arial" panose="020B0604020202020204" pitchFamily="34" charset="0"/>
              </a:rPr>
              <a:t>–</a:t>
            </a:r>
          </a:p>
        </p:txBody>
      </p:sp>
      <p:sp>
        <p:nvSpPr>
          <p:cNvPr id="29717" name="Oval 65"/>
          <p:cNvSpPr>
            <a:spLocks noChangeArrowheads="1"/>
          </p:cNvSpPr>
          <p:nvPr/>
        </p:nvSpPr>
        <p:spPr bwMode="auto">
          <a:xfrm>
            <a:off x="3048000" y="2590800"/>
            <a:ext cx="228600" cy="228600"/>
          </a:xfrm>
          <a:prstGeom prst="ellipse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cs typeface="Arial" panose="020B0604020202020204" pitchFamily="34" charset="0"/>
              </a:rPr>
              <a:t>–</a:t>
            </a:r>
          </a:p>
        </p:txBody>
      </p:sp>
      <p:sp>
        <p:nvSpPr>
          <p:cNvPr id="29718" name="Text Box 66"/>
          <p:cNvSpPr txBox="1">
            <a:spLocks noChangeArrowheads="1"/>
          </p:cNvSpPr>
          <p:nvPr/>
        </p:nvSpPr>
        <p:spPr bwMode="auto">
          <a:xfrm>
            <a:off x="2438400" y="2895601"/>
            <a:ext cx="31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+</a:t>
            </a:r>
          </a:p>
        </p:txBody>
      </p:sp>
      <p:sp>
        <p:nvSpPr>
          <p:cNvPr id="29719" name="Text Box 67"/>
          <p:cNvSpPr txBox="1">
            <a:spLocks noChangeArrowheads="1"/>
          </p:cNvSpPr>
          <p:nvPr/>
        </p:nvSpPr>
        <p:spPr bwMode="auto">
          <a:xfrm>
            <a:off x="2133600" y="2514601"/>
            <a:ext cx="31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+</a:t>
            </a:r>
          </a:p>
        </p:txBody>
      </p:sp>
      <p:sp>
        <p:nvSpPr>
          <p:cNvPr id="29720" name="Text Box 68"/>
          <p:cNvSpPr txBox="1">
            <a:spLocks noChangeArrowheads="1"/>
          </p:cNvSpPr>
          <p:nvPr/>
        </p:nvSpPr>
        <p:spPr bwMode="auto">
          <a:xfrm>
            <a:off x="2362200" y="1905001"/>
            <a:ext cx="31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+</a:t>
            </a:r>
          </a:p>
        </p:txBody>
      </p:sp>
      <p:sp>
        <p:nvSpPr>
          <p:cNvPr id="29721" name="Text Box 69"/>
          <p:cNvSpPr txBox="1">
            <a:spLocks noChangeArrowheads="1"/>
          </p:cNvSpPr>
          <p:nvPr/>
        </p:nvSpPr>
        <p:spPr bwMode="auto">
          <a:xfrm>
            <a:off x="3124200" y="1981201"/>
            <a:ext cx="31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+</a:t>
            </a:r>
          </a:p>
        </p:txBody>
      </p:sp>
      <p:sp>
        <p:nvSpPr>
          <p:cNvPr id="29722" name="Text Box 70"/>
          <p:cNvSpPr txBox="1">
            <a:spLocks noChangeArrowheads="1"/>
          </p:cNvSpPr>
          <p:nvPr/>
        </p:nvSpPr>
        <p:spPr bwMode="auto">
          <a:xfrm>
            <a:off x="2819400" y="2438401"/>
            <a:ext cx="31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+</a:t>
            </a:r>
          </a:p>
        </p:txBody>
      </p:sp>
      <p:sp>
        <p:nvSpPr>
          <p:cNvPr id="29723" name="Text Box 71"/>
          <p:cNvSpPr txBox="1">
            <a:spLocks noChangeArrowheads="1"/>
          </p:cNvSpPr>
          <p:nvPr/>
        </p:nvSpPr>
        <p:spPr bwMode="auto">
          <a:xfrm>
            <a:off x="3276600" y="3062288"/>
            <a:ext cx="317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+</a:t>
            </a:r>
          </a:p>
        </p:txBody>
      </p:sp>
      <p:sp>
        <p:nvSpPr>
          <p:cNvPr id="29724" name="Text Box 72"/>
          <p:cNvSpPr txBox="1">
            <a:spLocks noChangeArrowheads="1"/>
          </p:cNvSpPr>
          <p:nvPr/>
        </p:nvSpPr>
        <p:spPr bwMode="auto">
          <a:xfrm>
            <a:off x="3810000" y="2743201"/>
            <a:ext cx="31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+</a:t>
            </a:r>
          </a:p>
        </p:txBody>
      </p:sp>
      <p:sp>
        <p:nvSpPr>
          <p:cNvPr id="29725" name="Text Box 73"/>
          <p:cNvSpPr txBox="1">
            <a:spLocks noChangeArrowheads="1"/>
          </p:cNvSpPr>
          <p:nvPr/>
        </p:nvSpPr>
        <p:spPr bwMode="auto">
          <a:xfrm>
            <a:off x="3657600" y="2057401"/>
            <a:ext cx="31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+</a:t>
            </a:r>
          </a:p>
        </p:txBody>
      </p:sp>
      <p:sp>
        <p:nvSpPr>
          <p:cNvPr id="29726" name="Text Box 74"/>
          <p:cNvSpPr txBox="1">
            <a:spLocks noChangeArrowheads="1"/>
          </p:cNvSpPr>
          <p:nvPr/>
        </p:nvSpPr>
        <p:spPr bwMode="auto">
          <a:xfrm>
            <a:off x="4267200" y="2438401"/>
            <a:ext cx="31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+</a:t>
            </a:r>
          </a:p>
        </p:txBody>
      </p:sp>
      <p:sp>
        <p:nvSpPr>
          <p:cNvPr id="29727" name="Text Box 75"/>
          <p:cNvSpPr txBox="1">
            <a:spLocks noChangeArrowheads="1"/>
          </p:cNvSpPr>
          <p:nvPr/>
        </p:nvSpPr>
        <p:spPr bwMode="auto">
          <a:xfrm>
            <a:off x="4191000" y="3062288"/>
            <a:ext cx="317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+</a:t>
            </a:r>
          </a:p>
        </p:txBody>
      </p:sp>
      <p:sp>
        <p:nvSpPr>
          <p:cNvPr id="29728" name="Text Box 76"/>
          <p:cNvSpPr txBox="1">
            <a:spLocks noChangeArrowheads="1"/>
          </p:cNvSpPr>
          <p:nvPr/>
        </p:nvSpPr>
        <p:spPr bwMode="auto">
          <a:xfrm>
            <a:off x="4343400" y="1905001"/>
            <a:ext cx="31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+</a:t>
            </a:r>
          </a:p>
        </p:txBody>
      </p:sp>
      <p:sp>
        <p:nvSpPr>
          <p:cNvPr id="29729" name="Text Box 77"/>
          <p:cNvSpPr txBox="1">
            <a:spLocks noChangeArrowheads="1"/>
          </p:cNvSpPr>
          <p:nvPr/>
        </p:nvSpPr>
        <p:spPr bwMode="auto">
          <a:xfrm>
            <a:off x="4876800" y="2286001"/>
            <a:ext cx="31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+</a:t>
            </a:r>
          </a:p>
        </p:txBody>
      </p:sp>
      <p:sp>
        <p:nvSpPr>
          <p:cNvPr id="29730" name="Text Box 78"/>
          <p:cNvSpPr txBox="1">
            <a:spLocks noChangeArrowheads="1"/>
          </p:cNvSpPr>
          <p:nvPr/>
        </p:nvSpPr>
        <p:spPr bwMode="auto">
          <a:xfrm>
            <a:off x="4800600" y="2819401"/>
            <a:ext cx="31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+</a:t>
            </a:r>
          </a:p>
        </p:txBody>
      </p:sp>
      <p:sp>
        <p:nvSpPr>
          <p:cNvPr id="29731" name="Text Box 79"/>
          <p:cNvSpPr txBox="1">
            <a:spLocks noChangeArrowheads="1"/>
          </p:cNvSpPr>
          <p:nvPr/>
        </p:nvSpPr>
        <p:spPr bwMode="auto">
          <a:xfrm>
            <a:off x="5486400" y="3062288"/>
            <a:ext cx="317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+</a:t>
            </a:r>
          </a:p>
        </p:txBody>
      </p:sp>
      <p:sp>
        <p:nvSpPr>
          <p:cNvPr id="29732" name="Text Box 80"/>
          <p:cNvSpPr txBox="1">
            <a:spLocks noChangeArrowheads="1"/>
          </p:cNvSpPr>
          <p:nvPr/>
        </p:nvSpPr>
        <p:spPr bwMode="auto">
          <a:xfrm>
            <a:off x="5778500" y="2819401"/>
            <a:ext cx="31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+</a:t>
            </a:r>
          </a:p>
        </p:txBody>
      </p:sp>
      <p:sp>
        <p:nvSpPr>
          <p:cNvPr id="29733" name="Text Box 81"/>
          <p:cNvSpPr txBox="1">
            <a:spLocks noChangeArrowheads="1"/>
          </p:cNvSpPr>
          <p:nvPr/>
        </p:nvSpPr>
        <p:spPr bwMode="auto">
          <a:xfrm>
            <a:off x="5334000" y="2286001"/>
            <a:ext cx="31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+</a:t>
            </a:r>
          </a:p>
        </p:txBody>
      </p:sp>
      <p:sp>
        <p:nvSpPr>
          <p:cNvPr id="29734" name="Text Box 82"/>
          <p:cNvSpPr txBox="1">
            <a:spLocks noChangeArrowheads="1"/>
          </p:cNvSpPr>
          <p:nvPr/>
        </p:nvSpPr>
        <p:spPr bwMode="auto">
          <a:xfrm>
            <a:off x="5778500" y="1905001"/>
            <a:ext cx="31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+</a:t>
            </a:r>
          </a:p>
        </p:txBody>
      </p:sp>
      <p:sp>
        <p:nvSpPr>
          <p:cNvPr id="29735" name="Text Box 83"/>
          <p:cNvSpPr txBox="1">
            <a:spLocks noChangeArrowheads="1"/>
          </p:cNvSpPr>
          <p:nvPr/>
        </p:nvSpPr>
        <p:spPr bwMode="auto">
          <a:xfrm>
            <a:off x="2593975" y="3048001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cs typeface="Arial" panose="020B0604020202020204" pitchFamily="34" charset="0"/>
              </a:rPr>
              <a:t>–</a:t>
            </a:r>
          </a:p>
        </p:txBody>
      </p:sp>
      <p:sp>
        <p:nvSpPr>
          <p:cNvPr id="29736" name="Text Box 84"/>
          <p:cNvSpPr txBox="1">
            <a:spLocks noChangeArrowheads="1"/>
          </p:cNvSpPr>
          <p:nvPr/>
        </p:nvSpPr>
        <p:spPr bwMode="auto">
          <a:xfrm>
            <a:off x="3810000" y="2362201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cs typeface="Arial" panose="020B0604020202020204" pitchFamily="34" charset="0"/>
              </a:rPr>
              <a:t>–</a:t>
            </a:r>
          </a:p>
        </p:txBody>
      </p:sp>
      <p:sp>
        <p:nvSpPr>
          <p:cNvPr id="29737" name="Text Box 85"/>
          <p:cNvSpPr txBox="1">
            <a:spLocks noChangeArrowheads="1"/>
          </p:cNvSpPr>
          <p:nvPr/>
        </p:nvSpPr>
        <p:spPr bwMode="auto">
          <a:xfrm>
            <a:off x="3048000" y="1295401"/>
            <a:ext cx="177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u="sng"/>
              <a:t>p-Type Material</a:t>
            </a:r>
          </a:p>
        </p:txBody>
      </p:sp>
      <p:sp>
        <p:nvSpPr>
          <p:cNvPr id="29738" name="Text Box 86"/>
          <p:cNvSpPr txBox="1">
            <a:spLocks noChangeArrowheads="1"/>
          </p:cNvSpPr>
          <p:nvPr/>
        </p:nvSpPr>
        <p:spPr bwMode="auto">
          <a:xfrm>
            <a:off x="2057400" y="3733801"/>
            <a:ext cx="4038600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u="sng"/>
              <a:t>Shorthand Notation</a:t>
            </a:r>
          </a:p>
          <a:p>
            <a:pPr eaLnBrk="1" hangingPunct="1"/>
            <a:r>
              <a:rPr lang="en-US" altLang="en-US"/>
              <a:t>	Negatively charged ion; immobile</a:t>
            </a:r>
          </a:p>
          <a:p>
            <a:pPr eaLnBrk="1" hangingPunct="1"/>
            <a:r>
              <a:rPr lang="en-US" altLang="en-US"/>
              <a:t>	Positively charged h+; mobile;</a:t>
            </a:r>
          </a:p>
          <a:p>
            <a:pPr eaLnBrk="1" hangingPunct="1"/>
            <a:r>
              <a:rPr lang="en-US" altLang="en-US"/>
              <a:t>		Called “majority carrier”</a:t>
            </a:r>
          </a:p>
          <a:p>
            <a:pPr eaLnBrk="1" hangingPunct="1"/>
            <a:r>
              <a:rPr lang="en-US" altLang="en-US"/>
              <a:t>	Negatively charged e-; mobile;</a:t>
            </a:r>
          </a:p>
          <a:p>
            <a:pPr eaLnBrk="1" hangingPunct="1"/>
            <a:r>
              <a:rPr lang="en-US" altLang="en-US"/>
              <a:t>		Called “minority carrier”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29739" name="Oval 87"/>
          <p:cNvSpPr>
            <a:spLocks noChangeArrowheads="1"/>
          </p:cNvSpPr>
          <p:nvPr/>
        </p:nvSpPr>
        <p:spPr bwMode="auto">
          <a:xfrm>
            <a:off x="2085975" y="4067175"/>
            <a:ext cx="228600" cy="228600"/>
          </a:xfrm>
          <a:prstGeom prst="ellipse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cs typeface="Arial" panose="020B0604020202020204" pitchFamily="34" charset="0"/>
              </a:rPr>
              <a:t>–</a:t>
            </a:r>
          </a:p>
        </p:txBody>
      </p:sp>
      <p:sp>
        <p:nvSpPr>
          <p:cNvPr id="29740" name="Text Box 88"/>
          <p:cNvSpPr txBox="1">
            <a:spLocks noChangeArrowheads="1"/>
          </p:cNvSpPr>
          <p:nvPr/>
        </p:nvSpPr>
        <p:spPr bwMode="auto">
          <a:xfrm>
            <a:off x="2038350" y="4276726"/>
            <a:ext cx="31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+</a:t>
            </a:r>
          </a:p>
        </p:txBody>
      </p:sp>
      <p:sp>
        <p:nvSpPr>
          <p:cNvPr id="29741" name="Text Box 89"/>
          <p:cNvSpPr txBox="1">
            <a:spLocks noChangeArrowheads="1"/>
          </p:cNvSpPr>
          <p:nvPr/>
        </p:nvSpPr>
        <p:spPr bwMode="auto">
          <a:xfrm>
            <a:off x="2038350" y="4829176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cs typeface="Arial" panose="020B0604020202020204" pitchFamily="34" charset="0"/>
              </a:rPr>
              <a:t>–</a:t>
            </a:r>
          </a:p>
        </p:txBody>
      </p:sp>
    </p:spTree>
    <p:extLst>
      <p:ext uri="{BB962C8B-B14F-4D97-AF65-F5344CB8AC3E}">
        <p14:creationId xmlns:p14="http://schemas.microsoft.com/office/powerpoint/2010/main" val="216171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Fermi Function</a:t>
            </a:r>
          </a:p>
        </p:txBody>
      </p:sp>
      <p:graphicFrame>
        <p:nvGraphicFramePr>
          <p:cNvPr id="58372" name="Object 4"/>
          <p:cNvGraphicFramePr>
            <a:graphicFrameLocks noChangeAspect="1"/>
          </p:cNvGraphicFramePr>
          <p:nvPr/>
        </p:nvGraphicFramePr>
        <p:xfrm>
          <a:off x="6553200" y="2008189"/>
          <a:ext cx="3657600" cy="284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Drawing" r:id="rId4" imgW="2133600" imgH="1657244" progId="Canvas.Drawing.X">
                  <p:embed/>
                </p:oleObj>
              </mc:Choice>
              <mc:Fallback>
                <p:oleObj name="Drawing" r:id="rId4" imgW="2133600" imgH="1657244" progId="Canvas.Drawing.X">
                  <p:embed/>
                  <p:pic>
                    <p:nvPicPr>
                      <p:cNvPr id="583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008189"/>
                        <a:ext cx="3657600" cy="284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Text Box 5"/>
          <p:cNvSpPr txBox="1">
            <a:spLocks noChangeArrowheads="1"/>
          </p:cNvSpPr>
          <p:nvPr/>
        </p:nvSpPr>
        <p:spPr bwMode="auto">
          <a:xfrm>
            <a:off x="1709738" y="1295400"/>
            <a:ext cx="4386262" cy="503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19063" indent="-119063" defTabSz="3476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476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476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476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476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47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47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47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47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u="sng"/>
              <a:t>The Fermi Function</a:t>
            </a:r>
          </a:p>
          <a:p>
            <a:pPr eaLnBrk="1" hangingPunct="1">
              <a:buClr>
                <a:srgbClr val="0066FF"/>
              </a:buClr>
              <a:buFontTx/>
              <a:buChar char="•"/>
            </a:pPr>
            <a:r>
              <a:rPr lang="en-US" altLang="en-US"/>
              <a:t>Probability distribution function (PDF)</a:t>
            </a:r>
          </a:p>
          <a:p>
            <a:pPr eaLnBrk="1" hangingPunct="1">
              <a:buClr>
                <a:srgbClr val="0066FF"/>
              </a:buClr>
              <a:buFontTx/>
              <a:buChar char="•"/>
            </a:pPr>
            <a:r>
              <a:rPr lang="en-US" altLang="en-US"/>
              <a:t>The probability that an available state at an energy E will be occupied by an e</a:t>
            </a:r>
            <a:r>
              <a:rPr lang="en-US" altLang="en-US" baseline="30000"/>
              <a:t>-</a:t>
            </a:r>
          </a:p>
          <a:p>
            <a:pPr eaLnBrk="1" hangingPunct="1">
              <a:buClr>
                <a:srgbClr val="0066FF"/>
              </a:buClr>
            </a:pPr>
            <a:endParaRPr lang="en-US" altLang="en-US"/>
          </a:p>
          <a:p>
            <a:pPr eaLnBrk="1" hangingPunct="1">
              <a:buClr>
                <a:srgbClr val="0066FF"/>
              </a:buClr>
            </a:pPr>
            <a:endParaRPr lang="en-US" altLang="en-US"/>
          </a:p>
          <a:p>
            <a:pPr eaLnBrk="1" hangingPunct="1">
              <a:buClr>
                <a:srgbClr val="0066FF"/>
              </a:buClr>
            </a:pPr>
            <a:endParaRPr lang="en-US" altLang="en-US"/>
          </a:p>
          <a:p>
            <a:pPr eaLnBrk="1" hangingPunct="1">
              <a:buClr>
                <a:srgbClr val="0066FF"/>
              </a:buClr>
            </a:pPr>
            <a:endParaRPr lang="en-US" altLang="en-US"/>
          </a:p>
          <a:p>
            <a:pPr eaLnBrk="1" hangingPunct="1">
              <a:buClr>
                <a:srgbClr val="0066FF"/>
              </a:buClr>
            </a:pPr>
            <a:endParaRPr lang="en-US" altLang="en-US"/>
          </a:p>
          <a:p>
            <a:pPr eaLnBrk="1" hangingPunct="1">
              <a:buClr>
                <a:srgbClr val="0066FF"/>
              </a:buClr>
            </a:pPr>
            <a:endParaRPr lang="en-US" altLang="en-US"/>
          </a:p>
          <a:p>
            <a:pPr eaLnBrk="1" hangingPunct="1">
              <a:buClr>
                <a:srgbClr val="0066FF"/>
              </a:buClr>
            </a:pPr>
            <a:r>
              <a:rPr lang="en-US" altLang="en-US"/>
              <a:t>E	</a:t>
            </a:r>
            <a:r>
              <a:rPr lang="en-US" altLang="en-US">
                <a:sym typeface="Wingdings" panose="05000000000000000000" pitchFamily="2" charset="2"/>
              </a:rPr>
              <a:t> 	Energy level of interest</a:t>
            </a:r>
          </a:p>
          <a:p>
            <a:pPr eaLnBrk="1" hangingPunct="1">
              <a:buClr>
                <a:srgbClr val="0066FF"/>
              </a:buClr>
            </a:pPr>
            <a:r>
              <a:rPr lang="en-US" altLang="en-US">
                <a:sym typeface="Wingdings" panose="05000000000000000000" pitchFamily="2" charset="2"/>
              </a:rPr>
              <a:t>E</a:t>
            </a:r>
            <a:r>
              <a:rPr lang="en-US" altLang="en-US" baseline="-25000">
                <a:sym typeface="Wingdings" panose="05000000000000000000" pitchFamily="2" charset="2"/>
              </a:rPr>
              <a:t>f</a:t>
            </a:r>
            <a:r>
              <a:rPr lang="en-US" altLang="en-US">
                <a:sym typeface="Wingdings" panose="05000000000000000000" pitchFamily="2" charset="2"/>
              </a:rPr>
              <a:t>		Fermi level</a:t>
            </a:r>
          </a:p>
          <a:p>
            <a:pPr eaLnBrk="1" hangingPunct="1">
              <a:buClr>
                <a:srgbClr val="0066FF"/>
              </a:buClr>
            </a:pPr>
            <a:r>
              <a:rPr lang="en-US" altLang="en-US">
                <a:sym typeface="Wingdings" panose="05000000000000000000" pitchFamily="2" charset="2"/>
              </a:rPr>
              <a:t>			Halfway point</a:t>
            </a:r>
          </a:p>
          <a:p>
            <a:pPr eaLnBrk="1" hangingPunct="1">
              <a:buClr>
                <a:srgbClr val="0066FF"/>
              </a:buClr>
            </a:pPr>
            <a:r>
              <a:rPr lang="en-US" altLang="en-US">
                <a:sym typeface="Wingdings" panose="05000000000000000000" pitchFamily="2" charset="2"/>
              </a:rPr>
              <a:t>			Where f(E) = 0.5</a:t>
            </a:r>
          </a:p>
          <a:p>
            <a:pPr eaLnBrk="1" hangingPunct="1">
              <a:buClr>
                <a:srgbClr val="0066FF"/>
              </a:buClr>
            </a:pPr>
            <a:r>
              <a:rPr lang="en-US" altLang="en-US">
                <a:sym typeface="Wingdings" panose="05000000000000000000" pitchFamily="2" charset="2"/>
              </a:rPr>
              <a:t>k			Boltzmann constant</a:t>
            </a:r>
          </a:p>
          <a:p>
            <a:pPr eaLnBrk="1" hangingPunct="1">
              <a:buClr>
                <a:srgbClr val="0066FF"/>
              </a:buClr>
            </a:pPr>
            <a:r>
              <a:rPr lang="en-US" altLang="en-US">
                <a:sym typeface="Wingdings" panose="05000000000000000000" pitchFamily="2" charset="2"/>
              </a:rPr>
              <a:t>		=	1.38</a:t>
            </a:r>
            <a:r>
              <a:rPr lang="en-US" altLang="en-US">
                <a:cs typeface="Arial" panose="020B0604020202020204" pitchFamily="34" charset="0"/>
                <a:sym typeface="Wingdings" panose="05000000000000000000" pitchFamily="2" charset="2"/>
              </a:rPr>
              <a:t>×10</a:t>
            </a:r>
            <a:r>
              <a:rPr lang="en-US" altLang="en-US" baseline="30000">
                <a:cs typeface="Arial" panose="020B0604020202020204" pitchFamily="34" charset="0"/>
                <a:sym typeface="Wingdings" panose="05000000000000000000" pitchFamily="2" charset="2"/>
              </a:rPr>
              <a:t>-23 </a:t>
            </a:r>
            <a:r>
              <a:rPr lang="en-US" altLang="en-US">
                <a:cs typeface="Arial" panose="020B0604020202020204" pitchFamily="34" charset="0"/>
                <a:sym typeface="Wingdings" panose="05000000000000000000" pitchFamily="2" charset="2"/>
              </a:rPr>
              <a:t>J/K</a:t>
            </a:r>
          </a:p>
          <a:p>
            <a:pPr eaLnBrk="1" hangingPunct="1">
              <a:buClr>
                <a:srgbClr val="0066FF"/>
              </a:buClr>
            </a:pPr>
            <a:r>
              <a:rPr lang="en-US" altLang="en-US">
                <a:cs typeface="Arial" panose="020B0604020202020204" pitchFamily="34" charset="0"/>
                <a:sym typeface="Wingdings" panose="05000000000000000000" pitchFamily="2" charset="2"/>
              </a:rPr>
              <a:t>		=	8.617×10</a:t>
            </a:r>
            <a:r>
              <a:rPr lang="en-US" altLang="en-US" baseline="30000">
                <a:cs typeface="Arial" panose="020B0604020202020204" pitchFamily="34" charset="0"/>
                <a:sym typeface="Wingdings" panose="05000000000000000000" pitchFamily="2" charset="2"/>
              </a:rPr>
              <a:t>-5 </a:t>
            </a:r>
            <a:r>
              <a:rPr lang="en-US" altLang="en-US">
                <a:cs typeface="Arial" panose="020B0604020202020204" pitchFamily="34" charset="0"/>
                <a:sym typeface="Wingdings" panose="05000000000000000000" pitchFamily="2" charset="2"/>
              </a:rPr>
              <a:t>eV/K</a:t>
            </a:r>
          </a:p>
          <a:p>
            <a:pPr eaLnBrk="1" hangingPunct="1">
              <a:buClr>
                <a:srgbClr val="0066FF"/>
              </a:buClr>
            </a:pPr>
            <a:r>
              <a:rPr lang="en-US" altLang="en-US">
                <a:cs typeface="Arial" panose="020B0604020202020204" pitchFamily="34" charset="0"/>
                <a:sym typeface="Wingdings" panose="05000000000000000000" pitchFamily="2" charset="2"/>
              </a:rPr>
              <a:t>T		Absolute temperature (in Kelvins)</a:t>
            </a:r>
            <a:endParaRPr lang="en-US" altLang="en-US">
              <a:cs typeface="Arial" panose="020B0604020202020204" pitchFamily="34" charset="0"/>
            </a:endParaRPr>
          </a:p>
        </p:txBody>
      </p:sp>
      <p:graphicFrame>
        <p:nvGraphicFramePr>
          <p:cNvPr id="31749" name="Object 7"/>
          <p:cNvGraphicFramePr>
            <a:graphicFrameLocks noChangeAspect="1"/>
          </p:cNvGraphicFramePr>
          <p:nvPr/>
        </p:nvGraphicFramePr>
        <p:xfrm>
          <a:off x="2362200" y="2743201"/>
          <a:ext cx="28956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6" imgW="1231366" imgH="406224" progId="Equation.3">
                  <p:embed/>
                </p:oleObj>
              </mc:Choice>
              <mc:Fallback>
                <p:oleObj name="Equation" r:id="rId6" imgW="1231366" imgH="406224" progId="Equation.3">
                  <p:embed/>
                  <p:pic>
                    <p:nvPicPr>
                      <p:cNvPr id="3174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743201"/>
                        <a:ext cx="2895600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8118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Boltzmann Distribution</a:t>
            </a:r>
          </a:p>
        </p:txBody>
      </p:sp>
      <p:graphicFrame>
        <p:nvGraphicFramePr>
          <p:cNvPr id="33795" name="Object 9"/>
          <p:cNvGraphicFramePr>
            <a:graphicFrameLocks noChangeAspect="1"/>
          </p:cNvGraphicFramePr>
          <p:nvPr/>
        </p:nvGraphicFramePr>
        <p:xfrm>
          <a:off x="6553201" y="2017714"/>
          <a:ext cx="3656013" cy="341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Drawing" r:id="rId4" imgW="2133600" imgH="1990619" progId="Canvas.Drawing.X">
                  <p:embed/>
                </p:oleObj>
              </mc:Choice>
              <mc:Fallback>
                <p:oleObj name="Drawing" r:id="rId4" imgW="2133600" imgH="1990619" progId="Canvas.Drawing.X">
                  <p:embed/>
                  <p:pic>
                    <p:nvPicPr>
                      <p:cNvPr id="3379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1" y="2017714"/>
                        <a:ext cx="3656013" cy="341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430" name="Group 14"/>
          <p:cNvGrpSpPr>
            <a:grpSpLocks/>
          </p:cNvGrpSpPr>
          <p:nvPr/>
        </p:nvGrpSpPr>
        <p:grpSpPr bwMode="auto">
          <a:xfrm>
            <a:off x="2209800" y="1797050"/>
            <a:ext cx="2584450" cy="1633538"/>
            <a:chOff x="432" y="1132"/>
            <a:chExt cx="1628" cy="1029"/>
          </a:xfrm>
        </p:grpSpPr>
        <p:graphicFrame>
          <p:nvGraphicFramePr>
            <p:cNvPr id="33798" name="Object 5"/>
            <p:cNvGraphicFramePr>
              <a:graphicFrameLocks noChangeAspect="1"/>
            </p:cNvGraphicFramePr>
            <p:nvPr/>
          </p:nvGraphicFramePr>
          <p:xfrm>
            <a:off x="480" y="1804"/>
            <a:ext cx="1580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7" name="Equation" r:id="rId6" imgW="1066800" imgH="241300" progId="Equation.3">
                    <p:embed/>
                  </p:oleObj>
                </mc:Choice>
                <mc:Fallback>
                  <p:oleObj name="Equation" r:id="rId6" imgW="1066800" imgH="241300" progId="Equation.3">
                    <p:embed/>
                    <p:pic>
                      <p:nvPicPr>
                        <p:cNvPr id="33798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1804"/>
                          <a:ext cx="1580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799" name="Object 10"/>
            <p:cNvGraphicFramePr>
              <a:graphicFrameLocks noChangeAspect="1"/>
            </p:cNvGraphicFramePr>
            <p:nvPr/>
          </p:nvGraphicFramePr>
          <p:xfrm>
            <a:off x="672" y="1132"/>
            <a:ext cx="960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8" name="Equation" r:id="rId8" imgW="914400" imgH="279400" progId="Equation.3">
                    <p:embed/>
                  </p:oleObj>
                </mc:Choice>
                <mc:Fallback>
                  <p:oleObj name="Equation" r:id="rId8" imgW="914400" imgH="279400" progId="Equation.3">
                    <p:embed/>
                    <p:pic>
                      <p:nvPicPr>
                        <p:cNvPr id="33799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132"/>
                          <a:ext cx="960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00" name="Text Box 11"/>
            <p:cNvSpPr txBox="1">
              <a:spLocks noChangeArrowheads="1"/>
            </p:cNvSpPr>
            <p:nvPr/>
          </p:nvSpPr>
          <p:spPr bwMode="auto">
            <a:xfrm>
              <a:off x="432" y="1132"/>
              <a:ext cx="2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762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/>
                <a:t>If</a:t>
              </a:r>
            </a:p>
          </p:txBody>
        </p:sp>
        <p:sp>
          <p:nvSpPr>
            <p:cNvPr id="33801" name="Text Box 12"/>
            <p:cNvSpPr txBox="1">
              <a:spLocks noChangeArrowheads="1"/>
            </p:cNvSpPr>
            <p:nvPr/>
          </p:nvSpPr>
          <p:spPr bwMode="auto">
            <a:xfrm>
              <a:off x="432" y="1468"/>
              <a:ext cx="5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762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/>
                <a:t>Then</a:t>
              </a:r>
            </a:p>
          </p:txBody>
        </p:sp>
      </p:grpSp>
      <p:sp>
        <p:nvSpPr>
          <p:cNvPr id="60429" name="Text Box 13"/>
          <p:cNvSpPr txBox="1">
            <a:spLocks noChangeArrowheads="1"/>
          </p:cNvSpPr>
          <p:nvPr/>
        </p:nvSpPr>
        <p:spPr bwMode="auto">
          <a:xfrm>
            <a:off x="1676400" y="3702050"/>
            <a:ext cx="4648200" cy="201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12713" indent="-1127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69913" indent="-1127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u="sng"/>
              <a:t>Boltzmann Distribution</a:t>
            </a:r>
          </a:p>
          <a:p>
            <a:pPr eaLnBrk="1" hangingPunct="1">
              <a:buClr>
                <a:srgbClr val="0066FF"/>
              </a:buClr>
              <a:buFontTx/>
              <a:buChar char="•"/>
            </a:pPr>
            <a:r>
              <a:rPr lang="en-US" altLang="en-US"/>
              <a:t>Describes exponential decrease in the density of particles in thermal equilibrium with a potential gradient</a:t>
            </a:r>
          </a:p>
          <a:p>
            <a:pPr eaLnBrk="1" hangingPunct="1">
              <a:buClr>
                <a:srgbClr val="0066FF"/>
              </a:buClr>
              <a:buFontTx/>
              <a:buChar char="•"/>
            </a:pPr>
            <a:r>
              <a:rPr lang="en-US" altLang="en-US"/>
              <a:t>Applies to all physical systems</a:t>
            </a:r>
          </a:p>
          <a:p>
            <a:pPr lvl="1" eaLnBrk="1" hangingPunct="1">
              <a:buClr>
                <a:srgbClr val="0066FF"/>
              </a:buClr>
              <a:buFontTx/>
              <a:buChar char="•"/>
            </a:pPr>
            <a:r>
              <a:rPr lang="en-US" altLang="en-US" sz="1200"/>
              <a:t>Atmosphere </a:t>
            </a:r>
            <a:r>
              <a:rPr lang="en-US" altLang="en-US" sz="1200">
                <a:sym typeface="Wingdings" panose="05000000000000000000" pitchFamily="2" charset="2"/>
              </a:rPr>
              <a:t> Exponential distribution of gas molecules</a:t>
            </a:r>
          </a:p>
          <a:p>
            <a:pPr lvl="1" eaLnBrk="1" hangingPunct="1">
              <a:buClr>
                <a:srgbClr val="0066FF"/>
              </a:buClr>
              <a:buFontTx/>
              <a:buChar char="•"/>
            </a:pPr>
            <a:r>
              <a:rPr lang="en-US" altLang="en-US" sz="1200">
                <a:sym typeface="Wingdings" panose="05000000000000000000" pitchFamily="2" charset="2"/>
              </a:rPr>
              <a:t>Electronics  Exponential distribution of electrons</a:t>
            </a:r>
          </a:p>
          <a:p>
            <a:pPr lvl="1" eaLnBrk="1" hangingPunct="1">
              <a:buClr>
                <a:srgbClr val="0066FF"/>
              </a:buClr>
              <a:buFontTx/>
              <a:buChar char="•"/>
            </a:pPr>
            <a:r>
              <a:rPr lang="en-US" altLang="en-US" sz="1200">
                <a:sym typeface="Wingdings" panose="05000000000000000000" pitchFamily="2" charset="2"/>
              </a:rPr>
              <a:t>Biology  Exponential distribution of ions</a:t>
            </a:r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43527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Band Diagrams (Revisited)</a:t>
            </a:r>
          </a:p>
        </p:txBody>
      </p:sp>
      <p:sp>
        <p:nvSpPr>
          <p:cNvPr id="35843" name="Line 4"/>
          <p:cNvSpPr>
            <a:spLocks noChangeShapeType="1"/>
          </p:cNvSpPr>
          <p:nvPr/>
        </p:nvSpPr>
        <p:spPr bwMode="auto">
          <a:xfrm>
            <a:off x="6024563" y="16002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4" name="Text Box 5"/>
          <p:cNvSpPr txBox="1">
            <a:spLocks noChangeArrowheads="1"/>
          </p:cNvSpPr>
          <p:nvPr/>
        </p:nvSpPr>
        <p:spPr bwMode="auto">
          <a:xfrm>
            <a:off x="5943600" y="1600201"/>
            <a:ext cx="6429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E</a:t>
            </a:r>
            <a:r>
              <a:rPr lang="en-US" altLang="en-US" baseline="-25000"/>
              <a:t>g</a:t>
            </a:r>
          </a:p>
        </p:txBody>
      </p:sp>
      <p:sp>
        <p:nvSpPr>
          <p:cNvPr id="35845" name="Text Box 6"/>
          <p:cNvSpPr txBox="1">
            <a:spLocks noChangeArrowheads="1"/>
          </p:cNvSpPr>
          <p:nvPr/>
        </p:nvSpPr>
        <p:spPr bwMode="auto">
          <a:xfrm>
            <a:off x="4271964" y="1295401"/>
            <a:ext cx="6810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E</a:t>
            </a:r>
            <a:r>
              <a:rPr lang="en-US" altLang="en-US" baseline="-25000"/>
              <a:t>C</a:t>
            </a:r>
          </a:p>
        </p:txBody>
      </p:sp>
      <p:sp>
        <p:nvSpPr>
          <p:cNvPr id="35846" name="Text Box 7"/>
          <p:cNvSpPr txBox="1">
            <a:spLocks noChangeArrowheads="1"/>
          </p:cNvSpPr>
          <p:nvPr/>
        </p:nvSpPr>
        <p:spPr bwMode="auto">
          <a:xfrm>
            <a:off x="4284664" y="2209801"/>
            <a:ext cx="668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E</a:t>
            </a:r>
            <a:r>
              <a:rPr lang="en-US" altLang="en-US" baseline="-25000"/>
              <a:t>V</a:t>
            </a:r>
          </a:p>
        </p:txBody>
      </p:sp>
      <p:sp>
        <p:nvSpPr>
          <p:cNvPr id="35847" name="Line 8"/>
          <p:cNvSpPr>
            <a:spLocks noChangeShapeType="1"/>
          </p:cNvSpPr>
          <p:nvPr/>
        </p:nvSpPr>
        <p:spPr bwMode="auto">
          <a:xfrm>
            <a:off x="4876800" y="1524000"/>
            <a:ext cx="2438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8" name="Line 9"/>
          <p:cNvSpPr>
            <a:spLocks noChangeShapeType="1"/>
          </p:cNvSpPr>
          <p:nvPr/>
        </p:nvSpPr>
        <p:spPr bwMode="auto">
          <a:xfrm>
            <a:off x="4876800" y="2438400"/>
            <a:ext cx="2438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1981200" y="2667001"/>
            <a:ext cx="8229600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u="sng"/>
              <a:t>Band Diagram Representation</a:t>
            </a:r>
          </a:p>
          <a:p>
            <a:pPr eaLnBrk="1" hangingPunct="1"/>
            <a:r>
              <a:rPr lang="en-US" altLang="en-US"/>
              <a:t>Energy plotted as a function of position</a:t>
            </a:r>
          </a:p>
          <a:p>
            <a:pPr eaLnBrk="1" hangingPunct="1"/>
            <a:endParaRPr lang="en-US" altLang="en-US" sz="1000"/>
          </a:p>
          <a:p>
            <a:pPr eaLnBrk="1" hangingPunct="1"/>
            <a:r>
              <a:rPr lang="en-US" altLang="en-US" sz="1400"/>
              <a:t>E</a:t>
            </a:r>
            <a:r>
              <a:rPr lang="en-US" altLang="en-US" sz="1400" baseline="-25000"/>
              <a:t>C</a:t>
            </a:r>
            <a:r>
              <a:rPr lang="en-US" altLang="en-US" sz="1400"/>
              <a:t>	</a:t>
            </a:r>
            <a:r>
              <a:rPr lang="en-US" altLang="en-US" sz="1400">
                <a:sym typeface="Wingdings" panose="05000000000000000000" pitchFamily="2" charset="2"/>
              </a:rPr>
              <a:t> Conduction band</a:t>
            </a:r>
          </a:p>
          <a:p>
            <a:pPr eaLnBrk="1" hangingPunct="1"/>
            <a:r>
              <a:rPr lang="en-US" altLang="en-US" sz="1400">
                <a:sym typeface="Wingdings" panose="05000000000000000000" pitchFamily="2" charset="2"/>
              </a:rPr>
              <a:t>	 Lowest energy state for a free electron</a:t>
            </a:r>
          </a:p>
          <a:p>
            <a:pPr eaLnBrk="1" hangingPunct="1"/>
            <a:r>
              <a:rPr lang="en-US" altLang="en-US" sz="1400">
                <a:sym typeface="Wingdings" panose="05000000000000000000" pitchFamily="2" charset="2"/>
              </a:rPr>
              <a:t>	</a:t>
            </a:r>
            <a:r>
              <a:rPr lang="en-US" altLang="en-US" sz="1400">
                <a:solidFill>
                  <a:srgbClr val="0066FF"/>
                </a:solidFill>
                <a:sym typeface="Wingdings" panose="05000000000000000000" pitchFamily="2" charset="2"/>
              </a:rPr>
              <a:t> Electrons in the conduction band means current can flow</a:t>
            </a:r>
          </a:p>
          <a:p>
            <a:pPr eaLnBrk="1" hangingPunct="1"/>
            <a:endParaRPr lang="en-US" altLang="en-US" sz="1000">
              <a:solidFill>
                <a:srgbClr val="0066FF"/>
              </a:solidFill>
              <a:sym typeface="Wingdings" panose="05000000000000000000" pitchFamily="2" charset="2"/>
            </a:endParaRPr>
          </a:p>
          <a:p>
            <a:pPr eaLnBrk="1" hangingPunct="1"/>
            <a:r>
              <a:rPr lang="en-US" altLang="en-US" sz="1400"/>
              <a:t>E</a:t>
            </a:r>
            <a:r>
              <a:rPr lang="en-US" altLang="en-US" sz="1400" baseline="-25000"/>
              <a:t>V</a:t>
            </a:r>
            <a:r>
              <a:rPr lang="en-US" altLang="en-US" sz="1400"/>
              <a:t>	</a:t>
            </a:r>
            <a:r>
              <a:rPr lang="en-US" altLang="en-US" sz="1400">
                <a:sym typeface="Wingdings" panose="05000000000000000000" pitchFamily="2" charset="2"/>
              </a:rPr>
              <a:t> Valence band</a:t>
            </a:r>
          </a:p>
          <a:p>
            <a:pPr eaLnBrk="1" hangingPunct="1"/>
            <a:r>
              <a:rPr lang="en-US" altLang="en-US" sz="1400">
                <a:sym typeface="Wingdings" panose="05000000000000000000" pitchFamily="2" charset="2"/>
              </a:rPr>
              <a:t>	 Highest energy state for filled outer shells</a:t>
            </a:r>
          </a:p>
          <a:p>
            <a:pPr eaLnBrk="1" hangingPunct="1"/>
            <a:r>
              <a:rPr lang="en-US" altLang="en-US" sz="1400">
                <a:sym typeface="Wingdings" panose="05000000000000000000" pitchFamily="2" charset="2"/>
              </a:rPr>
              <a:t>	</a:t>
            </a:r>
            <a:r>
              <a:rPr lang="en-US" altLang="en-US" sz="1400">
                <a:solidFill>
                  <a:srgbClr val="0066FF"/>
                </a:solidFill>
                <a:sym typeface="Wingdings" panose="05000000000000000000" pitchFamily="2" charset="2"/>
              </a:rPr>
              <a:t> Holes in the valence band means current can flow</a:t>
            </a:r>
          </a:p>
          <a:p>
            <a:pPr eaLnBrk="1" hangingPunct="1"/>
            <a:endParaRPr lang="en-US" altLang="en-US" sz="1000">
              <a:solidFill>
                <a:srgbClr val="0066FF"/>
              </a:solidFill>
              <a:sym typeface="Wingdings" panose="05000000000000000000" pitchFamily="2" charset="2"/>
            </a:endParaRPr>
          </a:p>
          <a:p>
            <a:pPr eaLnBrk="1" hangingPunct="1"/>
            <a:r>
              <a:rPr lang="en-US" altLang="en-US" sz="1400">
                <a:solidFill>
                  <a:srgbClr val="0066FF"/>
                </a:solidFill>
              </a:rPr>
              <a:t>E</a:t>
            </a:r>
            <a:r>
              <a:rPr lang="en-US" altLang="en-US" sz="1400" baseline="-25000">
                <a:solidFill>
                  <a:srgbClr val="0066FF"/>
                </a:solidFill>
              </a:rPr>
              <a:t>f</a:t>
            </a:r>
            <a:r>
              <a:rPr lang="en-US" altLang="en-US" sz="1400">
                <a:solidFill>
                  <a:srgbClr val="0066FF"/>
                </a:solidFill>
              </a:rPr>
              <a:t>	</a:t>
            </a:r>
            <a:r>
              <a:rPr lang="en-US" altLang="en-US" sz="1400">
                <a:solidFill>
                  <a:srgbClr val="0066FF"/>
                </a:solidFill>
                <a:sym typeface="Wingdings" panose="05000000000000000000" pitchFamily="2" charset="2"/>
              </a:rPr>
              <a:t> Fermi Level</a:t>
            </a:r>
          </a:p>
          <a:p>
            <a:pPr eaLnBrk="1" hangingPunct="1"/>
            <a:r>
              <a:rPr lang="en-US" altLang="en-US" sz="1400">
                <a:solidFill>
                  <a:srgbClr val="0066FF"/>
                </a:solidFill>
                <a:sym typeface="Wingdings" panose="05000000000000000000" pitchFamily="2" charset="2"/>
              </a:rPr>
              <a:t>	 Shows the likely distribution of electrons</a:t>
            </a:r>
          </a:p>
          <a:p>
            <a:pPr eaLnBrk="1" hangingPunct="1"/>
            <a:endParaRPr lang="en-US" altLang="en-US" sz="1000">
              <a:solidFill>
                <a:srgbClr val="0066FF"/>
              </a:solidFill>
              <a:sym typeface="Wingdings" panose="05000000000000000000" pitchFamily="2" charset="2"/>
            </a:endParaRPr>
          </a:p>
          <a:p>
            <a:pPr eaLnBrk="1" hangingPunct="1"/>
            <a:r>
              <a:rPr lang="en-US" altLang="en-US" sz="1400"/>
              <a:t>E</a:t>
            </a:r>
            <a:r>
              <a:rPr lang="en-US" altLang="en-US" sz="1400" baseline="-25000"/>
              <a:t>G</a:t>
            </a:r>
            <a:r>
              <a:rPr lang="en-US" altLang="en-US" sz="1400"/>
              <a:t>	</a:t>
            </a:r>
            <a:r>
              <a:rPr lang="en-US" altLang="en-US" sz="1400">
                <a:sym typeface="Wingdings" panose="05000000000000000000" pitchFamily="2" charset="2"/>
              </a:rPr>
              <a:t> Band gap</a:t>
            </a:r>
          </a:p>
          <a:p>
            <a:pPr eaLnBrk="1" hangingPunct="1"/>
            <a:r>
              <a:rPr lang="en-US" altLang="en-US" sz="1400">
                <a:sym typeface="Wingdings" panose="05000000000000000000" pitchFamily="2" charset="2"/>
              </a:rPr>
              <a:t>	 Difference in energy levels between E</a:t>
            </a:r>
            <a:r>
              <a:rPr lang="en-US" altLang="en-US" sz="1400" baseline="-25000">
                <a:sym typeface="Wingdings" panose="05000000000000000000" pitchFamily="2" charset="2"/>
              </a:rPr>
              <a:t>C</a:t>
            </a:r>
            <a:r>
              <a:rPr lang="en-US" altLang="en-US" sz="1400">
                <a:sym typeface="Wingdings" panose="05000000000000000000" pitchFamily="2" charset="2"/>
              </a:rPr>
              <a:t> and E</a:t>
            </a:r>
            <a:r>
              <a:rPr lang="en-US" altLang="en-US" sz="1400" baseline="-25000">
                <a:sym typeface="Wingdings" panose="05000000000000000000" pitchFamily="2" charset="2"/>
              </a:rPr>
              <a:t>V</a:t>
            </a:r>
          </a:p>
          <a:p>
            <a:pPr eaLnBrk="1" hangingPunct="1"/>
            <a:r>
              <a:rPr lang="en-US" altLang="en-US" sz="1400">
                <a:sym typeface="Wingdings" panose="05000000000000000000" pitchFamily="2" charset="2"/>
              </a:rPr>
              <a:t>	 No electrons (e</a:t>
            </a:r>
            <a:r>
              <a:rPr lang="en-US" altLang="en-US" sz="1400" baseline="30000">
                <a:sym typeface="Wingdings" panose="05000000000000000000" pitchFamily="2" charset="2"/>
              </a:rPr>
              <a:t>-</a:t>
            </a:r>
            <a:r>
              <a:rPr lang="en-US" altLang="en-US" sz="1400">
                <a:sym typeface="Wingdings" panose="05000000000000000000" pitchFamily="2" charset="2"/>
              </a:rPr>
              <a:t>) in the bandgap (only above E</a:t>
            </a:r>
            <a:r>
              <a:rPr lang="en-US" altLang="en-US" sz="1400" baseline="-25000">
                <a:sym typeface="Wingdings" panose="05000000000000000000" pitchFamily="2" charset="2"/>
              </a:rPr>
              <a:t>C</a:t>
            </a:r>
            <a:r>
              <a:rPr lang="en-US" altLang="en-US" sz="1400">
                <a:sym typeface="Wingdings" panose="05000000000000000000" pitchFamily="2" charset="2"/>
              </a:rPr>
              <a:t> or below E</a:t>
            </a:r>
            <a:r>
              <a:rPr lang="en-US" altLang="en-US" sz="1400" baseline="-25000">
                <a:sym typeface="Wingdings" panose="05000000000000000000" pitchFamily="2" charset="2"/>
              </a:rPr>
              <a:t>V</a:t>
            </a:r>
            <a:r>
              <a:rPr lang="en-US" altLang="en-US" sz="1400">
                <a:sym typeface="Wingdings" panose="05000000000000000000" pitchFamily="2" charset="2"/>
              </a:rPr>
              <a:t>)</a:t>
            </a:r>
          </a:p>
          <a:p>
            <a:pPr eaLnBrk="1" hangingPunct="1"/>
            <a:r>
              <a:rPr lang="en-US" altLang="en-US" sz="1400">
                <a:sym typeface="Wingdings" panose="05000000000000000000" pitchFamily="2" charset="2"/>
              </a:rPr>
              <a:t>	 E</a:t>
            </a:r>
            <a:r>
              <a:rPr lang="en-US" altLang="en-US" sz="1400" baseline="-25000">
                <a:sym typeface="Wingdings" panose="05000000000000000000" pitchFamily="2" charset="2"/>
              </a:rPr>
              <a:t>G</a:t>
            </a:r>
            <a:r>
              <a:rPr lang="en-US" altLang="en-US" sz="1400">
                <a:sym typeface="Wingdings" panose="05000000000000000000" pitchFamily="2" charset="2"/>
              </a:rPr>
              <a:t> = 1.12eV in Silicon</a:t>
            </a:r>
            <a:endParaRPr lang="en-US" altLang="en-US" sz="1400" baseline="-25000">
              <a:sym typeface="Wingdings" panose="05000000000000000000" pitchFamily="2" charset="2"/>
            </a:endParaRPr>
          </a:p>
          <a:p>
            <a:pPr eaLnBrk="1" hangingPunct="1"/>
            <a:endParaRPr lang="en-US" altLang="en-US" sz="1400">
              <a:sym typeface="Wingdings" panose="05000000000000000000" pitchFamily="2" charset="2"/>
            </a:endParaRPr>
          </a:p>
        </p:txBody>
      </p:sp>
      <p:sp>
        <p:nvSpPr>
          <p:cNvPr id="35850" name="Line 17"/>
          <p:cNvSpPr>
            <a:spLocks noChangeShapeType="1"/>
          </p:cNvSpPr>
          <p:nvPr/>
        </p:nvSpPr>
        <p:spPr bwMode="auto">
          <a:xfrm>
            <a:off x="4876800" y="1981200"/>
            <a:ext cx="2438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1" name="Text Box 18"/>
          <p:cNvSpPr txBox="1">
            <a:spLocks noChangeArrowheads="1"/>
          </p:cNvSpPr>
          <p:nvPr/>
        </p:nvSpPr>
        <p:spPr bwMode="auto">
          <a:xfrm>
            <a:off x="4252914" y="1795463"/>
            <a:ext cx="681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E</a:t>
            </a:r>
            <a:r>
              <a:rPr lang="en-US" altLang="en-US" baseline="-25000"/>
              <a:t>f</a:t>
            </a:r>
          </a:p>
        </p:txBody>
      </p:sp>
      <p:grpSp>
        <p:nvGrpSpPr>
          <p:cNvPr id="64537" name="Group 25"/>
          <p:cNvGrpSpPr>
            <a:grpSpLocks/>
          </p:cNvGrpSpPr>
          <p:nvPr/>
        </p:nvGrpSpPr>
        <p:grpSpPr bwMode="auto">
          <a:xfrm>
            <a:off x="7315200" y="1028700"/>
            <a:ext cx="2438400" cy="1911350"/>
            <a:chOff x="3648" y="648"/>
            <a:chExt cx="1536" cy="1204"/>
          </a:xfrm>
        </p:grpSpPr>
        <p:grpSp>
          <p:nvGrpSpPr>
            <p:cNvPr id="35856" name="Group 23"/>
            <p:cNvGrpSpPr>
              <a:grpSpLocks/>
            </p:cNvGrpSpPr>
            <p:nvPr/>
          </p:nvGrpSpPr>
          <p:grpSpPr bwMode="auto">
            <a:xfrm>
              <a:off x="3648" y="960"/>
              <a:ext cx="1536" cy="576"/>
              <a:chOff x="3648" y="960"/>
              <a:chExt cx="1536" cy="576"/>
            </a:xfrm>
          </p:grpSpPr>
          <p:sp>
            <p:nvSpPr>
              <p:cNvPr id="35858" name="Line 20"/>
              <p:cNvSpPr>
                <a:spLocks noChangeShapeType="1"/>
              </p:cNvSpPr>
              <p:nvPr/>
            </p:nvSpPr>
            <p:spPr bwMode="auto">
              <a:xfrm>
                <a:off x="3648" y="1536"/>
                <a:ext cx="1536" cy="0"/>
              </a:xfrm>
              <a:prstGeom prst="line">
                <a:avLst/>
              </a:prstGeom>
              <a:noFill/>
              <a:ln w="38100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59" name="Line 21"/>
              <p:cNvSpPr>
                <a:spLocks noChangeShapeType="1"/>
              </p:cNvSpPr>
              <p:nvPr/>
            </p:nvSpPr>
            <p:spPr bwMode="auto">
              <a:xfrm>
                <a:off x="3648" y="1248"/>
                <a:ext cx="1536" cy="0"/>
              </a:xfrm>
              <a:prstGeom prst="line">
                <a:avLst/>
              </a:prstGeom>
              <a:noFill/>
              <a:ln w="28575">
                <a:solidFill>
                  <a:srgbClr val="C0C0C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0" name="Line 22"/>
              <p:cNvSpPr>
                <a:spLocks noChangeShapeType="1"/>
              </p:cNvSpPr>
              <p:nvPr/>
            </p:nvSpPr>
            <p:spPr bwMode="auto">
              <a:xfrm>
                <a:off x="3648" y="960"/>
                <a:ext cx="1536" cy="0"/>
              </a:xfrm>
              <a:prstGeom prst="line">
                <a:avLst/>
              </a:prstGeom>
              <a:noFill/>
              <a:ln w="38100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aphicFrame>
          <p:nvGraphicFramePr>
            <p:cNvPr id="35857" name="Object 24"/>
            <p:cNvGraphicFramePr>
              <a:graphicFrameLocks noChangeAspect="1"/>
            </p:cNvGraphicFramePr>
            <p:nvPr/>
          </p:nvGraphicFramePr>
          <p:xfrm>
            <a:off x="3780" y="648"/>
            <a:ext cx="1393" cy="1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Drawing" r:id="rId4" imgW="1752441" imgH="1514263" progId="Canvas.Drawing.X">
                    <p:embed/>
                  </p:oleObj>
                </mc:Choice>
                <mc:Fallback>
                  <p:oleObj name="Drawing" r:id="rId4" imgW="1752441" imgH="1514263" progId="Canvas.Drawing.X">
                    <p:embed/>
                    <p:pic>
                      <p:nvPicPr>
                        <p:cNvPr id="35857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0" y="648"/>
                          <a:ext cx="1393" cy="1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76200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4540" name="Group 28"/>
          <p:cNvGrpSpPr>
            <a:grpSpLocks/>
          </p:cNvGrpSpPr>
          <p:nvPr/>
        </p:nvGrpSpPr>
        <p:grpSpPr bwMode="auto">
          <a:xfrm>
            <a:off x="7696201" y="3124201"/>
            <a:ext cx="2682875" cy="2455863"/>
            <a:chOff x="3888" y="1968"/>
            <a:chExt cx="1690" cy="1547"/>
          </a:xfrm>
        </p:grpSpPr>
        <p:sp>
          <p:nvSpPr>
            <p:cNvPr id="35854" name="Text Box 26"/>
            <p:cNvSpPr txBox="1">
              <a:spLocks noChangeArrowheads="1"/>
            </p:cNvSpPr>
            <p:nvPr/>
          </p:nvSpPr>
          <p:spPr bwMode="auto">
            <a:xfrm>
              <a:off x="3888" y="2592"/>
              <a:ext cx="1690" cy="9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762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173038" indent="-17303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0066FF"/>
                </a:buClr>
                <a:buFontTx/>
                <a:buChar char="•"/>
              </a:pPr>
              <a:r>
                <a:rPr lang="en-US" altLang="en-US"/>
                <a:t>Virtually all of the valence-band energy levels are filled with e</a:t>
              </a:r>
              <a:r>
                <a:rPr lang="en-US" altLang="en-US" baseline="30000"/>
                <a:t>-</a:t>
              </a:r>
              <a:endParaRPr lang="en-US" altLang="en-US"/>
            </a:p>
            <a:p>
              <a:pPr eaLnBrk="1" hangingPunct="1">
                <a:buClr>
                  <a:srgbClr val="0066FF"/>
                </a:buClr>
                <a:buFontTx/>
                <a:buChar char="•"/>
              </a:pPr>
              <a:r>
                <a:rPr lang="en-US" altLang="en-US"/>
                <a:t>Virtually no e</a:t>
              </a:r>
              <a:r>
                <a:rPr lang="en-US" altLang="en-US" baseline="30000"/>
                <a:t>-</a:t>
              </a:r>
              <a:r>
                <a:rPr lang="en-US" altLang="en-US"/>
                <a:t> in the conduction band</a:t>
              </a:r>
              <a:endParaRPr lang="en-US" altLang="en-US" baseline="30000"/>
            </a:p>
          </p:txBody>
        </p:sp>
        <p:sp>
          <p:nvSpPr>
            <p:cNvPr id="35855" name="Line 27"/>
            <p:cNvSpPr>
              <a:spLocks noChangeShapeType="1"/>
            </p:cNvSpPr>
            <p:nvPr/>
          </p:nvSpPr>
          <p:spPr bwMode="auto">
            <a:xfrm flipH="1" flipV="1">
              <a:off x="4512" y="1968"/>
              <a:ext cx="144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431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Effect of Doping on Fermi Level</a:t>
            </a:r>
          </a:p>
        </p:txBody>
      </p:sp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3152775" y="1066800"/>
            <a:ext cx="5886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E</a:t>
            </a:r>
            <a:r>
              <a:rPr lang="en-US" altLang="en-US" sz="2400" baseline="-25000"/>
              <a:t>f</a:t>
            </a:r>
            <a:r>
              <a:rPr lang="en-US" altLang="en-US" sz="2400"/>
              <a:t> is a function of the impurity-doping level</a:t>
            </a:r>
          </a:p>
        </p:txBody>
      </p:sp>
      <p:grpSp>
        <p:nvGrpSpPr>
          <p:cNvPr id="37892" name="Group 20"/>
          <p:cNvGrpSpPr>
            <a:grpSpLocks/>
          </p:cNvGrpSpPr>
          <p:nvPr/>
        </p:nvGrpSpPr>
        <p:grpSpPr bwMode="auto">
          <a:xfrm>
            <a:off x="3033714" y="2676525"/>
            <a:ext cx="3062287" cy="1309688"/>
            <a:chOff x="1719" y="798"/>
            <a:chExt cx="1929" cy="825"/>
          </a:xfrm>
        </p:grpSpPr>
        <p:sp>
          <p:nvSpPr>
            <p:cNvPr id="37900" name="Text Box 8"/>
            <p:cNvSpPr txBox="1">
              <a:spLocks noChangeArrowheads="1"/>
            </p:cNvSpPr>
            <p:nvPr/>
          </p:nvSpPr>
          <p:spPr bwMode="auto">
            <a:xfrm>
              <a:off x="1737" y="798"/>
              <a:ext cx="42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E</a:t>
              </a:r>
              <a:r>
                <a:rPr lang="en-US" altLang="en-US" baseline="-25000"/>
                <a:t>C</a:t>
              </a:r>
            </a:p>
          </p:txBody>
        </p:sp>
        <p:sp>
          <p:nvSpPr>
            <p:cNvPr id="37901" name="Text Box 9"/>
            <p:cNvSpPr txBox="1">
              <a:spLocks noChangeArrowheads="1"/>
            </p:cNvSpPr>
            <p:nvPr/>
          </p:nvSpPr>
          <p:spPr bwMode="auto">
            <a:xfrm>
              <a:off x="1739" y="1392"/>
              <a:ext cx="4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E</a:t>
              </a:r>
              <a:r>
                <a:rPr lang="en-US" altLang="en-US" baseline="-25000"/>
                <a:t>V</a:t>
              </a:r>
            </a:p>
          </p:txBody>
        </p:sp>
        <p:sp>
          <p:nvSpPr>
            <p:cNvPr id="37902" name="Line 10"/>
            <p:cNvSpPr>
              <a:spLocks noChangeShapeType="1"/>
            </p:cNvSpPr>
            <p:nvPr/>
          </p:nvSpPr>
          <p:spPr bwMode="auto">
            <a:xfrm>
              <a:off x="2112" y="960"/>
              <a:ext cx="15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3" name="Line 11"/>
            <p:cNvSpPr>
              <a:spLocks noChangeShapeType="1"/>
            </p:cNvSpPr>
            <p:nvPr/>
          </p:nvSpPr>
          <p:spPr bwMode="auto">
            <a:xfrm>
              <a:off x="2112" y="1536"/>
              <a:ext cx="15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4" name="Line 12"/>
            <p:cNvSpPr>
              <a:spLocks noChangeShapeType="1"/>
            </p:cNvSpPr>
            <p:nvPr/>
          </p:nvSpPr>
          <p:spPr bwMode="auto">
            <a:xfrm>
              <a:off x="2112" y="1056"/>
              <a:ext cx="15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5" name="Text Box 13"/>
            <p:cNvSpPr txBox="1">
              <a:spLocks noChangeArrowheads="1"/>
            </p:cNvSpPr>
            <p:nvPr/>
          </p:nvSpPr>
          <p:spPr bwMode="auto">
            <a:xfrm>
              <a:off x="1719" y="969"/>
              <a:ext cx="42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E</a:t>
              </a:r>
              <a:r>
                <a:rPr lang="en-US" altLang="en-US" baseline="-25000"/>
                <a:t>f</a:t>
              </a:r>
            </a:p>
          </p:txBody>
        </p:sp>
      </p:grpSp>
      <p:grpSp>
        <p:nvGrpSpPr>
          <p:cNvPr id="66581" name="Group 21"/>
          <p:cNvGrpSpPr>
            <a:grpSpLocks/>
          </p:cNvGrpSpPr>
          <p:nvPr/>
        </p:nvGrpSpPr>
        <p:grpSpPr bwMode="auto">
          <a:xfrm>
            <a:off x="6096000" y="2432050"/>
            <a:ext cx="2438400" cy="1911350"/>
            <a:chOff x="3648" y="644"/>
            <a:chExt cx="1536" cy="1204"/>
          </a:xfrm>
        </p:grpSpPr>
        <p:sp>
          <p:nvSpPr>
            <p:cNvPr id="37896" name="Line 16"/>
            <p:cNvSpPr>
              <a:spLocks noChangeShapeType="1"/>
            </p:cNvSpPr>
            <p:nvPr/>
          </p:nvSpPr>
          <p:spPr bwMode="auto">
            <a:xfrm>
              <a:off x="3648" y="1536"/>
              <a:ext cx="1536" cy="0"/>
            </a:xfrm>
            <a:prstGeom prst="line">
              <a:avLst/>
            </a:prstGeom>
            <a:noFill/>
            <a:ln w="38100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7" name="Line 17"/>
            <p:cNvSpPr>
              <a:spLocks noChangeShapeType="1"/>
            </p:cNvSpPr>
            <p:nvPr/>
          </p:nvSpPr>
          <p:spPr bwMode="auto">
            <a:xfrm>
              <a:off x="3648" y="1056"/>
              <a:ext cx="1536" cy="0"/>
            </a:xfrm>
            <a:prstGeom prst="line">
              <a:avLst/>
            </a:prstGeom>
            <a:noFill/>
            <a:ln w="28575">
              <a:solidFill>
                <a:srgbClr val="C0C0C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8" name="Line 18"/>
            <p:cNvSpPr>
              <a:spLocks noChangeShapeType="1"/>
            </p:cNvSpPr>
            <p:nvPr/>
          </p:nvSpPr>
          <p:spPr bwMode="auto">
            <a:xfrm>
              <a:off x="3648" y="960"/>
              <a:ext cx="1536" cy="0"/>
            </a:xfrm>
            <a:prstGeom prst="line">
              <a:avLst/>
            </a:prstGeom>
            <a:noFill/>
            <a:ln w="38100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7899" name="Object 5"/>
            <p:cNvGraphicFramePr>
              <a:graphicFrameLocks noChangeAspect="1"/>
            </p:cNvGraphicFramePr>
            <p:nvPr/>
          </p:nvGraphicFramePr>
          <p:xfrm>
            <a:off x="3779" y="644"/>
            <a:ext cx="1393" cy="1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0" name="Drawing" r:id="rId4" imgW="1752441" imgH="1514263" progId="Canvas.Drawing.X">
                    <p:embed/>
                  </p:oleObj>
                </mc:Choice>
                <mc:Fallback>
                  <p:oleObj name="Drawing" r:id="rId4" imgW="1752441" imgH="1514263" progId="Canvas.Drawing.X">
                    <p:embed/>
                    <p:pic>
                      <p:nvPicPr>
                        <p:cNvPr id="3789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9" y="644"/>
                          <a:ext cx="1393" cy="1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76200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894" name="Text Box 22"/>
          <p:cNvSpPr txBox="1">
            <a:spLocks noChangeArrowheads="1"/>
          </p:cNvSpPr>
          <p:nvPr/>
        </p:nvSpPr>
        <p:spPr bwMode="auto">
          <a:xfrm>
            <a:off x="5210175" y="1712913"/>
            <a:ext cx="177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u="sng">
                <a:solidFill>
                  <a:srgbClr val="0066FF"/>
                </a:solidFill>
              </a:rPr>
              <a:t>n-Type Material</a:t>
            </a:r>
          </a:p>
        </p:txBody>
      </p:sp>
      <p:sp>
        <p:nvSpPr>
          <p:cNvPr id="66583" name="Text Box 23"/>
          <p:cNvSpPr txBox="1">
            <a:spLocks noChangeArrowheads="1"/>
          </p:cNvSpPr>
          <p:nvPr/>
        </p:nvSpPr>
        <p:spPr bwMode="auto">
          <a:xfrm>
            <a:off x="2209800" y="5029200"/>
            <a:ext cx="82296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68275" indent="-168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66FF"/>
              </a:buClr>
              <a:buFontTx/>
              <a:buChar char="•"/>
            </a:pPr>
            <a:r>
              <a:rPr lang="en-US" altLang="en-US"/>
              <a:t>High probability of a free e</a:t>
            </a:r>
            <a:r>
              <a:rPr lang="en-US" altLang="en-US" baseline="30000"/>
              <a:t>-</a:t>
            </a:r>
            <a:r>
              <a:rPr lang="en-US" altLang="en-US"/>
              <a:t> in the conduction band</a:t>
            </a:r>
          </a:p>
          <a:p>
            <a:pPr eaLnBrk="1" hangingPunct="1">
              <a:buClr>
                <a:srgbClr val="0066FF"/>
              </a:buClr>
              <a:buFontTx/>
              <a:buChar char="•"/>
            </a:pPr>
            <a:r>
              <a:rPr lang="en-US" altLang="en-US"/>
              <a:t>Moving E</a:t>
            </a:r>
            <a:r>
              <a:rPr lang="en-US" altLang="en-US" baseline="-25000"/>
              <a:t>f</a:t>
            </a:r>
            <a:r>
              <a:rPr lang="en-US" altLang="en-US"/>
              <a:t> closer to E</a:t>
            </a:r>
            <a:r>
              <a:rPr lang="en-US" altLang="en-US" baseline="-25000"/>
              <a:t>C</a:t>
            </a:r>
            <a:r>
              <a:rPr lang="en-US" altLang="en-US"/>
              <a:t> (higher doping) increases the number of available majority carriers</a:t>
            </a:r>
          </a:p>
        </p:txBody>
      </p:sp>
    </p:spTree>
    <p:extLst>
      <p:ext uri="{BB962C8B-B14F-4D97-AF65-F5344CB8AC3E}">
        <p14:creationId xmlns:p14="http://schemas.microsoft.com/office/powerpoint/2010/main" val="120651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8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Effect of Doping on Fermi Level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3152775" y="1066800"/>
            <a:ext cx="5886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E</a:t>
            </a:r>
            <a:r>
              <a:rPr lang="en-US" altLang="en-US" sz="2400" baseline="-25000"/>
              <a:t>f</a:t>
            </a:r>
            <a:r>
              <a:rPr lang="en-US" altLang="en-US" sz="2400"/>
              <a:t> is a function of the impurity-doping level</a:t>
            </a:r>
          </a:p>
        </p:txBody>
      </p:sp>
      <p:grpSp>
        <p:nvGrpSpPr>
          <p:cNvPr id="39940" name="Group 18"/>
          <p:cNvGrpSpPr>
            <a:grpSpLocks/>
          </p:cNvGrpSpPr>
          <p:nvPr/>
        </p:nvGrpSpPr>
        <p:grpSpPr bwMode="auto">
          <a:xfrm>
            <a:off x="3033714" y="2676525"/>
            <a:ext cx="3062287" cy="1423988"/>
            <a:chOff x="951" y="1686"/>
            <a:chExt cx="1929" cy="897"/>
          </a:xfrm>
        </p:grpSpPr>
        <p:sp>
          <p:nvSpPr>
            <p:cNvPr id="39953" name="Text Box 5"/>
            <p:cNvSpPr txBox="1">
              <a:spLocks noChangeArrowheads="1"/>
            </p:cNvSpPr>
            <p:nvPr/>
          </p:nvSpPr>
          <p:spPr bwMode="auto">
            <a:xfrm>
              <a:off x="969" y="1686"/>
              <a:ext cx="42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E</a:t>
              </a:r>
              <a:r>
                <a:rPr lang="en-US" altLang="en-US" baseline="-25000"/>
                <a:t>C</a:t>
              </a:r>
            </a:p>
          </p:txBody>
        </p:sp>
        <p:sp>
          <p:nvSpPr>
            <p:cNvPr id="39954" name="Text Box 6"/>
            <p:cNvSpPr txBox="1">
              <a:spLocks noChangeArrowheads="1"/>
            </p:cNvSpPr>
            <p:nvPr/>
          </p:nvSpPr>
          <p:spPr bwMode="auto">
            <a:xfrm>
              <a:off x="971" y="2352"/>
              <a:ext cx="4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E</a:t>
              </a:r>
              <a:r>
                <a:rPr lang="en-US" altLang="en-US" baseline="-25000"/>
                <a:t>V</a:t>
              </a:r>
            </a:p>
          </p:txBody>
        </p:sp>
        <p:sp>
          <p:nvSpPr>
            <p:cNvPr id="39955" name="Line 7"/>
            <p:cNvSpPr>
              <a:spLocks noChangeShapeType="1"/>
            </p:cNvSpPr>
            <p:nvPr/>
          </p:nvSpPr>
          <p:spPr bwMode="auto">
            <a:xfrm>
              <a:off x="1344" y="1848"/>
              <a:ext cx="15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6" name="Line 8"/>
            <p:cNvSpPr>
              <a:spLocks noChangeShapeType="1"/>
            </p:cNvSpPr>
            <p:nvPr/>
          </p:nvSpPr>
          <p:spPr bwMode="auto">
            <a:xfrm>
              <a:off x="1344" y="2424"/>
              <a:ext cx="15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7" name="Line 9"/>
            <p:cNvSpPr>
              <a:spLocks noChangeShapeType="1"/>
            </p:cNvSpPr>
            <p:nvPr/>
          </p:nvSpPr>
          <p:spPr bwMode="auto">
            <a:xfrm>
              <a:off x="1344" y="2352"/>
              <a:ext cx="15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8" name="Text Box 10"/>
            <p:cNvSpPr txBox="1">
              <a:spLocks noChangeArrowheads="1"/>
            </p:cNvSpPr>
            <p:nvPr/>
          </p:nvSpPr>
          <p:spPr bwMode="auto">
            <a:xfrm>
              <a:off x="951" y="2169"/>
              <a:ext cx="42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E</a:t>
              </a:r>
              <a:r>
                <a:rPr lang="en-US" altLang="en-US" baseline="-25000"/>
                <a:t>f</a:t>
              </a:r>
            </a:p>
          </p:txBody>
        </p:sp>
      </p:grpSp>
      <p:sp>
        <p:nvSpPr>
          <p:cNvPr id="39941" name="Text Box 16"/>
          <p:cNvSpPr txBox="1">
            <a:spLocks noChangeArrowheads="1"/>
          </p:cNvSpPr>
          <p:nvPr/>
        </p:nvSpPr>
        <p:spPr bwMode="auto">
          <a:xfrm>
            <a:off x="5210175" y="1712913"/>
            <a:ext cx="177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u="sng">
                <a:solidFill>
                  <a:srgbClr val="0066FF"/>
                </a:solidFill>
              </a:rPr>
              <a:t>p-Type Material</a:t>
            </a:r>
          </a:p>
        </p:txBody>
      </p:sp>
      <p:sp>
        <p:nvSpPr>
          <p:cNvPr id="68625" name="Text Box 17"/>
          <p:cNvSpPr txBox="1">
            <a:spLocks noChangeArrowheads="1"/>
          </p:cNvSpPr>
          <p:nvPr/>
        </p:nvSpPr>
        <p:spPr bwMode="auto">
          <a:xfrm>
            <a:off x="2209800" y="5029201"/>
            <a:ext cx="82296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68275" indent="-168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66FF"/>
              </a:buClr>
              <a:buFontTx/>
              <a:buChar char="•"/>
            </a:pPr>
            <a:r>
              <a:rPr lang="en-US" altLang="en-US"/>
              <a:t>Low probability of a free e</a:t>
            </a:r>
            <a:r>
              <a:rPr lang="en-US" altLang="en-US" baseline="30000"/>
              <a:t>-</a:t>
            </a:r>
            <a:r>
              <a:rPr lang="en-US" altLang="en-US"/>
              <a:t> in the conduction band</a:t>
            </a:r>
          </a:p>
          <a:p>
            <a:pPr eaLnBrk="1" hangingPunct="1">
              <a:buClr>
                <a:srgbClr val="0066FF"/>
              </a:buClr>
              <a:buFontTx/>
              <a:buChar char="•"/>
            </a:pPr>
            <a:r>
              <a:rPr lang="en-US" altLang="en-US"/>
              <a:t>High probability of h</a:t>
            </a:r>
            <a:r>
              <a:rPr lang="en-US" altLang="en-US" baseline="30000"/>
              <a:t>+</a:t>
            </a:r>
            <a:r>
              <a:rPr lang="en-US" altLang="en-US"/>
              <a:t> in the valence band</a:t>
            </a:r>
          </a:p>
          <a:p>
            <a:pPr eaLnBrk="1" hangingPunct="1">
              <a:buClr>
                <a:srgbClr val="0066FF"/>
              </a:buClr>
              <a:buFontTx/>
              <a:buChar char="•"/>
            </a:pPr>
            <a:r>
              <a:rPr lang="en-US" altLang="en-US"/>
              <a:t>Moving E</a:t>
            </a:r>
            <a:r>
              <a:rPr lang="en-US" altLang="en-US" baseline="-25000"/>
              <a:t>f</a:t>
            </a:r>
            <a:r>
              <a:rPr lang="en-US" altLang="en-US"/>
              <a:t> closer to E</a:t>
            </a:r>
            <a:r>
              <a:rPr lang="en-US" altLang="en-US" baseline="-25000"/>
              <a:t>V</a:t>
            </a:r>
            <a:r>
              <a:rPr lang="en-US" altLang="en-US"/>
              <a:t> (higher doping) increases the number of available majority carriers</a:t>
            </a:r>
          </a:p>
        </p:txBody>
      </p:sp>
      <p:grpSp>
        <p:nvGrpSpPr>
          <p:cNvPr id="68629" name="Group 21"/>
          <p:cNvGrpSpPr>
            <a:grpSpLocks/>
          </p:cNvGrpSpPr>
          <p:nvPr/>
        </p:nvGrpSpPr>
        <p:grpSpPr bwMode="auto">
          <a:xfrm>
            <a:off x="6096000" y="2536825"/>
            <a:ext cx="2438400" cy="1911350"/>
            <a:chOff x="2880" y="1598"/>
            <a:chExt cx="1536" cy="1204"/>
          </a:xfrm>
        </p:grpSpPr>
        <p:grpSp>
          <p:nvGrpSpPr>
            <p:cNvPr id="39948" name="Group 19"/>
            <p:cNvGrpSpPr>
              <a:grpSpLocks/>
            </p:cNvGrpSpPr>
            <p:nvPr/>
          </p:nvGrpSpPr>
          <p:grpSpPr bwMode="auto">
            <a:xfrm>
              <a:off x="2880" y="1848"/>
              <a:ext cx="1536" cy="576"/>
              <a:chOff x="2880" y="1848"/>
              <a:chExt cx="1536" cy="576"/>
            </a:xfrm>
          </p:grpSpPr>
          <p:sp>
            <p:nvSpPr>
              <p:cNvPr id="39950" name="Line 12"/>
              <p:cNvSpPr>
                <a:spLocks noChangeShapeType="1"/>
              </p:cNvSpPr>
              <p:nvPr/>
            </p:nvSpPr>
            <p:spPr bwMode="auto">
              <a:xfrm>
                <a:off x="2880" y="2424"/>
                <a:ext cx="1536" cy="0"/>
              </a:xfrm>
              <a:prstGeom prst="line">
                <a:avLst/>
              </a:prstGeom>
              <a:noFill/>
              <a:ln w="38100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51" name="Line 13"/>
              <p:cNvSpPr>
                <a:spLocks noChangeShapeType="1"/>
              </p:cNvSpPr>
              <p:nvPr/>
            </p:nvSpPr>
            <p:spPr bwMode="auto">
              <a:xfrm>
                <a:off x="2880" y="2352"/>
                <a:ext cx="1536" cy="0"/>
              </a:xfrm>
              <a:prstGeom prst="line">
                <a:avLst/>
              </a:prstGeom>
              <a:noFill/>
              <a:ln w="28575">
                <a:solidFill>
                  <a:srgbClr val="C0C0C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52" name="Line 14"/>
              <p:cNvSpPr>
                <a:spLocks noChangeShapeType="1"/>
              </p:cNvSpPr>
              <p:nvPr/>
            </p:nvSpPr>
            <p:spPr bwMode="auto">
              <a:xfrm>
                <a:off x="2880" y="1848"/>
                <a:ext cx="1536" cy="0"/>
              </a:xfrm>
              <a:prstGeom prst="line">
                <a:avLst/>
              </a:prstGeom>
              <a:noFill/>
              <a:ln w="38100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aphicFrame>
          <p:nvGraphicFramePr>
            <p:cNvPr id="39949" name="Object 20"/>
            <p:cNvGraphicFramePr>
              <a:graphicFrameLocks noChangeAspect="1"/>
            </p:cNvGraphicFramePr>
            <p:nvPr/>
          </p:nvGraphicFramePr>
          <p:xfrm>
            <a:off x="2994" y="1598"/>
            <a:ext cx="1393" cy="1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8" name="Drawing" r:id="rId4" imgW="1752441" imgH="1514263" progId="Canvas.Drawing.X">
                    <p:embed/>
                  </p:oleObj>
                </mc:Choice>
                <mc:Fallback>
                  <p:oleObj name="Drawing" r:id="rId4" imgW="1752441" imgH="1514263" progId="Canvas.Drawing.X">
                    <p:embed/>
                    <p:pic>
                      <p:nvPicPr>
                        <p:cNvPr id="39949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4" y="1598"/>
                          <a:ext cx="1393" cy="1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76200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8630" name="Object 22"/>
          <p:cNvGraphicFramePr>
            <a:graphicFrameLocks noChangeAspect="1"/>
          </p:cNvGraphicFramePr>
          <p:nvPr/>
        </p:nvGraphicFramePr>
        <p:xfrm>
          <a:off x="6276975" y="2533650"/>
          <a:ext cx="2211388" cy="191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" name="Drawing" r:id="rId6" imgW="1752441" imgH="1514263" progId="Canvas.Drawing.X">
                  <p:embed/>
                </p:oleObj>
              </mc:Choice>
              <mc:Fallback>
                <p:oleObj name="Drawing" r:id="rId6" imgW="1752441" imgH="1514263" progId="Canvas.Drawing.X">
                  <p:embed/>
                  <p:pic>
                    <p:nvPicPr>
                      <p:cNvPr id="6863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6975" y="2533650"/>
                        <a:ext cx="2211388" cy="191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637" name="Group 29"/>
          <p:cNvGrpSpPr>
            <a:grpSpLocks/>
          </p:cNvGrpSpPr>
          <p:nvPr/>
        </p:nvGrpSpPr>
        <p:grpSpPr bwMode="auto">
          <a:xfrm>
            <a:off x="7839076" y="2133600"/>
            <a:ext cx="2219325" cy="571500"/>
            <a:chOff x="3978" y="1344"/>
            <a:chExt cx="1398" cy="360"/>
          </a:xfrm>
        </p:grpSpPr>
        <p:graphicFrame>
          <p:nvGraphicFramePr>
            <p:cNvPr id="39946" name="Object 24"/>
            <p:cNvGraphicFramePr>
              <a:graphicFrameLocks noChangeAspect="1"/>
            </p:cNvGraphicFramePr>
            <p:nvPr/>
          </p:nvGraphicFramePr>
          <p:xfrm>
            <a:off x="4752" y="1344"/>
            <a:ext cx="624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0" name="Equation" r:id="rId8" imgW="532937" imgH="215713" progId="Equation.3">
                    <p:embed/>
                  </p:oleObj>
                </mc:Choice>
                <mc:Fallback>
                  <p:oleObj name="Equation" r:id="rId8" imgW="532937" imgH="215713" progId="Equation.3">
                    <p:embed/>
                    <p:pic>
                      <p:nvPicPr>
                        <p:cNvPr id="39946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1344"/>
                          <a:ext cx="624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47" name="Line 28"/>
            <p:cNvSpPr>
              <a:spLocks noChangeShapeType="1"/>
            </p:cNvSpPr>
            <p:nvPr/>
          </p:nvSpPr>
          <p:spPr bwMode="auto">
            <a:xfrm flipH="1">
              <a:off x="3978" y="1464"/>
              <a:ext cx="768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110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2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Equilibrium Carrier Concentrations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3052764" y="1219200"/>
            <a:ext cx="6144631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n = # of e</a:t>
            </a:r>
            <a:r>
              <a:rPr lang="en-US" altLang="en-US" sz="2400" baseline="30000"/>
              <a:t>-</a:t>
            </a:r>
            <a:r>
              <a:rPr lang="en-US" altLang="en-US" sz="2400"/>
              <a:t> in a material</a:t>
            </a:r>
          </a:p>
          <a:p>
            <a:pPr eaLnBrk="1" hangingPunct="1"/>
            <a:r>
              <a:rPr lang="en-US" altLang="en-US" sz="2400"/>
              <a:t>p = # of h</a:t>
            </a:r>
            <a:r>
              <a:rPr lang="en-US" altLang="en-US" sz="2400" baseline="30000"/>
              <a:t>+</a:t>
            </a:r>
            <a:r>
              <a:rPr lang="en-US" altLang="en-US" sz="2400"/>
              <a:t> in a material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n</a:t>
            </a:r>
            <a:r>
              <a:rPr lang="en-US" altLang="en-US" sz="2400" baseline="-25000"/>
              <a:t>i</a:t>
            </a:r>
            <a:r>
              <a:rPr lang="en-US" altLang="en-US" sz="2400"/>
              <a:t> = # of e</a:t>
            </a:r>
            <a:r>
              <a:rPr lang="en-US" altLang="en-US" sz="2400" baseline="30000"/>
              <a:t>-</a:t>
            </a:r>
            <a:r>
              <a:rPr lang="en-US" altLang="en-US" sz="2400"/>
              <a:t> in an intrinsic (undoped) material</a:t>
            </a:r>
          </a:p>
        </p:txBody>
      </p:sp>
      <p:grpSp>
        <p:nvGrpSpPr>
          <p:cNvPr id="125973" name="Group 21"/>
          <p:cNvGrpSpPr>
            <a:grpSpLocks/>
          </p:cNvGrpSpPr>
          <p:nvPr/>
        </p:nvGrpSpPr>
        <p:grpSpPr bwMode="auto">
          <a:xfrm>
            <a:off x="3124200" y="2971801"/>
            <a:ext cx="4724400" cy="3516313"/>
            <a:chOff x="1008" y="1872"/>
            <a:chExt cx="2976" cy="2215"/>
          </a:xfrm>
        </p:grpSpPr>
        <p:sp>
          <p:nvSpPr>
            <p:cNvPr id="41989" name="Text Box 5"/>
            <p:cNvSpPr txBox="1">
              <a:spLocks noChangeArrowheads="1"/>
            </p:cNvSpPr>
            <p:nvPr/>
          </p:nvSpPr>
          <p:spPr bwMode="auto">
            <a:xfrm>
              <a:off x="1008" y="1872"/>
              <a:ext cx="2903" cy="1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2286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6858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0066FF"/>
                </a:buClr>
              </a:pPr>
              <a:r>
                <a:rPr lang="en-US" altLang="en-US" sz="2400" u="sng"/>
                <a:t>Intrinsic silicon</a:t>
              </a:r>
            </a:p>
            <a:p>
              <a:pPr eaLnBrk="1" hangingPunct="1">
                <a:buClr>
                  <a:srgbClr val="0066FF"/>
                </a:buClr>
                <a:buFontTx/>
                <a:buChar char="•"/>
              </a:pPr>
              <a:r>
                <a:rPr lang="en-US" altLang="en-US" sz="2400"/>
                <a:t>Undoped silicon</a:t>
              </a:r>
            </a:p>
            <a:p>
              <a:pPr eaLnBrk="1" hangingPunct="1">
                <a:buClr>
                  <a:srgbClr val="0066FF"/>
                </a:buClr>
                <a:buFontTx/>
                <a:buChar char="•"/>
              </a:pPr>
              <a:r>
                <a:rPr lang="en-US" altLang="en-US" sz="2400"/>
                <a:t>Fermi level</a:t>
              </a:r>
            </a:p>
            <a:p>
              <a:pPr lvl="1" eaLnBrk="1" hangingPunct="1">
                <a:buClr>
                  <a:srgbClr val="0066FF"/>
                </a:buClr>
                <a:buFontTx/>
                <a:buChar char="•"/>
              </a:pPr>
              <a:r>
                <a:rPr lang="en-US" altLang="en-US" sz="2400"/>
                <a:t>Halfway between E</a:t>
              </a:r>
              <a:r>
                <a:rPr lang="en-US" altLang="en-US" sz="2400" baseline="-25000"/>
                <a:t>v</a:t>
              </a:r>
              <a:r>
                <a:rPr lang="en-US" altLang="en-US" sz="2400"/>
                <a:t> and E</a:t>
              </a:r>
              <a:r>
                <a:rPr lang="en-US" altLang="en-US" sz="2400" baseline="-25000"/>
                <a:t>c</a:t>
              </a:r>
              <a:endParaRPr lang="en-US" altLang="en-US" sz="2400"/>
            </a:p>
            <a:p>
              <a:pPr lvl="1" eaLnBrk="1" hangingPunct="1">
                <a:buClr>
                  <a:srgbClr val="0066FF"/>
                </a:buClr>
                <a:buFontTx/>
                <a:buChar char="•"/>
              </a:pPr>
              <a:r>
                <a:rPr lang="en-US" altLang="en-US" sz="2400"/>
                <a:t>Location at “E</a:t>
              </a:r>
              <a:r>
                <a:rPr lang="en-US" altLang="en-US" sz="2400" baseline="-25000"/>
                <a:t>i</a:t>
              </a:r>
              <a:r>
                <a:rPr lang="en-US" altLang="en-US" sz="2400"/>
                <a:t>”</a:t>
              </a:r>
              <a:endParaRPr lang="en-US" altLang="en-US" sz="2400" baseline="-25000"/>
            </a:p>
          </p:txBody>
        </p:sp>
        <p:grpSp>
          <p:nvGrpSpPr>
            <p:cNvPr id="41990" name="Group 20"/>
            <p:cNvGrpSpPr>
              <a:grpSpLocks/>
            </p:cNvGrpSpPr>
            <p:nvPr/>
          </p:nvGrpSpPr>
          <p:grpSpPr bwMode="auto">
            <a:xfrm>
              <a:off x="1200" y="3120"/>
              <a:ext cx="2784" cy="967"/>
              <a:chOff x="1719" y="648"/>
              <a:chExt cx="3465" cy="1204"/>
            </a:xfrm>
          </p:grpSpPr>
          <p:sp>
            <p:nvSpPr>
              <p:cNvPr id="41991" name="Line 6"/>
              <p:cNvSpPr>
                <a:spLocks noChangeShapeType="1"/>
              </p:cNvSpPr>
              <p:nvPr/>
            </p:nvSpPr>
            <p:spPr bwMode="auto">
              <a:xfrm>
                <a:off x="2835" y="1008"/>
                <a:ext cx="0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2" name="Text Box 7"/>
              <p:cNvSpPr txBox="1">
                <a:spLocks noChangeArrowheads="1"/>
              </p:cNvSpPr>
              <p:nvPr/>
            </p:nvSpPr>
            <p:spPr bwMode="auto">
              <a:xfrm>
                <a:off x="2784" y="1008"/>
                <a:ext cx="405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E</a:t>
                </a:r>
                <a:r>
                  <a:rPr lang="en-US" altLang="en-US" baseline="-25000"/>
                  <a:t>g</a:t>
                </a:r>
              </a:p>
            </p:txBody>
          </p:sp>
          <p:sp>
            <p:nvSpPr>
              <p:cNvPr id="41993" name="Text Box 8"/>
              <p:cNvSpPr txBox="1">
                <a:spLocks noChangeArrowheads="1"/>
              </p:cNvSpPr>
              <p:nvPr/>
            </p:nvSpPr>
            <p:spPr bwMode="auto">
              <a:xfrm>
                <a:off x="1731" y="816"/>
                <a:ext cx="42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E</a:t>
                </a:r>
                <a:r>
                  <a:rPr lang="en-US" altLang="en-US" baseline="-25000"/>
                  <a:t>C</a:t>
                </a:r>
              </a:p>
            </p:txBody>
          </p:sp>
          <p:sp>
            <p:nvSpPr>
              <p:cNvPr id="41994" name="Text Box 9"/>
              <p:cNvSpPr txBox="1">
                <a:spLocks noChangeArrowheads="1"/>
              </p:cNvSpPr>
              <p:nvPr/>
            </p:nvSpPr>
            <p:spPr bwMode="auto">
              <a:xfrm>
                <a:off x="1739" y="1393"/>
                <a:ext cx="421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E</a:t>
                </a:r>
                <a:r>
                  <a:rPr lang="en-US" altLang="en-US" baseline="-25000"/>
                  <a:t>V</a:t>
                </a:r>
              </a:p>
            </p:txBody>
          </p:sp>
          <p:sp>
            <p:nvSpPr>
              <p:cNvPr id="41995" name="Line 10"/>
              <p:cNvSpPr>
                <a:spLocks noChangeShapeType="1"/>
              </p:cNvSpPr>
              <p:nvPr/>
            </p:nvSpPr>
            <p:spPr bwMode="auto">
              <a:xfrm>
                <a:off x="2112" y="960"/>
                <a:ext cx="15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6" name="Line 11"/>
              <p:cNvSpPr>
                <a:spLocks noChangeShapeType="1"/>
              </p:cNvSpPr>
              <p:nvPr/>
            </p:nvSpPr>
            <p:spPr bwMode="auto">
              <a:xfrm>
                <a:off x="2112" y="1536"/>
                <a:ext cx="15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7" name="Line 12"/>
              <p:cNvSpPr>
                <a:spLocks noChangeShapeType="1"/>
              </p:cNvSpPr>
              <p:nvPr/>
            </p:nvSpPr>
            <p:spPr bwMode="auto">
              <a:xfrm>
                <a:off x="2112" y="1248"/>
                <a:ext cx="15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8" name="Text Box 13"/>
              <p:cNvSpPr txBox="1">
                <a:spLocks noChangeArrowheads="1"/>
              </p:cNvSpPr>
              <p:nvPr/>
            </p:nvSpPr>
            <p:spPr bwMode="auto">
              <a:xfrm>
                <a:off x="1719" y="1131"/>
                <a:ext cx="42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E</a:t>
                </a:r>
                <a:r>
                  <a:rPr lang="en-US" altLang="en-US" baseline="-25000"/>
                  <a:t>f</a:t>
                </a:r>
              </a:p>
            </p:txBody>
          </p:sp>
          <p:grpSp>
            <p:nvGrpSpPr>
              <p:cNvPr id="41999" name="Group 14"/>
              <p:cNvGrpSpPr>
                <a:grpSpLocks/>
              </p:cNvGrpSpPr>
              <p:nvPr/>
            </p:nvGrpSpPr>
            <p:grpSpPr bwMode="auto">
              <a:xfrm>
                <a:off x="3648" y="648"/>
                <a:ext cx="1536" cy="1204"/>
                <a:chOff x="3648" y="648"/>
                <a:chExt cx="1536" cy="1204"/>
              </a:xfrm>
            </p:grpSpPr>
            <p:grpSp>
              <p:nvGrpSpPr>
                <p:cNvPr id="42000" name="Group 15"/>
                <p:cNvGrpSpPr>
                  <a:grpSpLocks/>
                </p:cNvGrpSpPr>
                <p:nvPr/>
              </p:nvGrpSpPr>
              <p:grpSpPr bwMode="auto">
                <a:xfrm>
                  <a:off x="3648" y="960"/>
                  <a:ext cx="1536" cy="576"/>
                  <a:chOff x="3648" y="960"/>
                  <a:chExt cx="1536" cy="576"/>
                </a:xfrm>
              </p:grpSpPr>
              <p:sp>
                <p:nvSpPr>
                  <p:cNvPr id="42002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3648" y="1536"/>
                    <a:ext cx="1536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C0C0C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2003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3648" y="1248"/>
                    <a:ext cx="153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0C0C0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2004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3648" y="960"/>
                    <a:ext cx="1536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C0C0C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aphicFrame>
              <p:nvGraphicFramePr>
                <p:cNvPr id="42001" name="Object 19"/>
                <p:cNvGraphicFramePr>
                  <a:graphicFrameLocks noChangeAspect="1"/>
                </p:cNvGraphicFramePr>
                <p:nvPr/>
              </p:nvGraphicFramePr>
              <p:xfrm>
                <a:off x="3780" y="648"/>
                <a:ext cx="1393" cy="120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158" name="Drawing" r:id="rId4" imgW="1752441" imgH="1514263" progId="Canvas.Drawing.X">
                        <p:embed/>
                      </p:oleObj>
                    </mc:Choice>
                    <mc:Fallback>
                      <p:oleObj name="Drawing" r:id="rId4" imgW="1752441" imgH="1514263" progId="Canvas.Drawing.X">
                        <p:embed/>
                        <p:pic>
                          <p:nvPicPr>
                            <p:cNvPr id="42001" name="Object 1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80" y="648"/>
                              <a:ext cx="1393" cy="120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76200" algn="ctr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</p:spTree>
    <p:extLst>
      <p:ext uri="{BB962C8B-B14F-4D97-AF65-F5344CB8AC3E}">
        <p14:creationId xmlns:p14="http://schemas.microsoft.com/office/powerpoint/2010/main" val="349717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Equilibrium Carrier Concentrations</a:t>
            </a:r>
          </a:p>
        </p:txBody>
      </p:sp>
      <p:sp>
        <p:nvSpPr>
          <p:cNvPr id="44035" name="Text Box 6"/>
          <p:cNvSpPr txBox="1">
            <a:spLocks noChangeArrowheads="1"/>
          </p:cNvSpPr>
          <p:nvPr/>
        </p:nvSpPr>
        <p:spPr bwMode="auto">
          <a:xfrm>
            <a:off x="3498851" y="1524000"/>
            <a:ext cx="524374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Non-degenerate Silicon</a:t>
            </a:r>
          </a:p>
          <a:p>
            <a:pPr eaLnBrk="1" hangingPunct="1">
              <a:buClr>
                <a:srgbClr val="0066FF"/>
              </a:buClr>
              <a:buFontTx/>
              <a:buChar char="•"/>
            </a:pPr>
            <a:r>
              <a:rPr lang="en-US" altLang="en-US" sz="2400"/>
              <a:t>Silicon that is not too heavily doped</a:t>
            </a:r>
          </a:p>
          <a:p>
            <a:pPr eaLnBrk="1" hangingPunct="1">
              <a:buClr>
                <a:srgbClr val="0066FF"/>
              </a:buClr>
              <a:buFontTx/>
              <a:buChar char="•"/>
            </a:pPr>
            <a:r>
              <a:rPr lang="en-US" altLang="en-US" sz="2400"/>
              <a:t>E</a:t>
            </a:r>
            <a:r>
              <a:rPr lang="en-US" altLang="en-US" sz="2400" baseline="-25000"/>
              <a:t>f</a:t>
            </a:r>
            <a:r>
              <a:rPr lang="en-US" altLang="en-US" sz="2400"/>
              <a:t> not too close to E</a:t>
            </a:r>
            <a:r>
              <a:rPr lang="en-US" altLang="en-US" sz="2400" baseline="-25000"/>
              <a:t>v</a:t>
            </a:r>
            <a:r>
              <a:rPr lang="en-US" altLang="en-US" sz="2400"/>
              <a:t> or E</a:t>
            </a:r>
            <a:r>
              <a:rPr lang="en-US" altLang="en-US" sz="2400" baseline="-25000"/>
              <a:t>c</a:t>
            </a:r>
            <a:endParaRPr lang="en-US" altLang="en-US" sz="2400"/>
          </a:p>
          <a:p>
            <a:pPr eaLnBrk="1" hangingPunct="1">
              <a:buClr>
                <a:srgbClr val="0066FF"/>
              </a:buClr>
            </a:pPr>
            <a:endParaRPr lang="en-US" altLang="en-US" sz="1200"/>
          </a:p>
          <a:p>
            <a:pPr eaLnBrk="1" hangingPunct="1">
              <a:buClr>
                <a:srgbClr val="0066FF"/>
              </a:buClr>
            </a:pPr>
            <a:r>
              <a:rPr lang="en-US" altLang="en-US" sz="2400"/>
              <a:t>Assuming non-degenerate silicon</a:t>
            </a:r>
            <a:endParaRPr lang="en-US" altLang="en-US" sz="2400" baseline="-25000"/>
          </a:p>
        </p:txBody>
      </p:sp>
      <p:graphicFrame>
        <p:nvGraphicFramePr>
          <p:cNvPr id="44036" name="Object 8"/>
          <p:cNvGraphicFramePr>
            <a:graphicFrameLocks noChangeAspect="1"/>
          </p:cNvGraphicFramePr>
          <p:nvPr/>
        </p:nvGraphicFramePr>
        <p:xfrm>
          <a:off x="3803650" y="3429000"/>
          <a:ext cx="207010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Equation" r:id="rId4" imgW="939392" imgH="533169" progId="Equation.3">
                  <p:embed/>
                </p:oleObj>
              </mc:Choice>
              <mc:Fallback>
                <p:oleObj name="Equation" r:id="rId4" imgW="939392" imgH="533169" progId="Equation.3">
                  <p:embed/>
                  <p:pic>
                    <p:nvPicPr>
                      <p:cNvPr id="4403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3650" y="3429000"/>
                        <a:ext cx="2070100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9"/>
          <p:cNvGraphicFramePr>
            <a:graphicFrameLocks noChangeAspect="1"/>
          </p:cNvGraphicFramePr>
          <p:nvPr/>
        </p:nvGraphicFramePr>
        <p:xfrm>
          <a:off x="3803650" y="5334000"/>
          <a:ext cx="111918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name="Equation" r:id="rId6" imgW="507780" imgH="253890" progId="Equation.3">
                  <p:embed/>
                </p:oleObj>
              </mc:Choice>
              <mc:Fallback>
                <p:oleObj name="Equation" r:id="rId6" imgW="507780" imgH="253890" progId="Equation.3">
                  <p:embed/>
                  <p:pic>
                    <p:nvPicPr>
                      <p:cNvPr id="4403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3650" y="5334000"/>
                        <a:ext cx="1119188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8" name="Text Box 10"/>
          <p:cNvSpPr txBox="1">
            <a:spLocks noChangeArrowheads="1"/>
          </p:cNvSpPr>
          <p:nvPr/>
        </p:nvSpPr>
        <p:spPr bwMode="auto">
          <a:xfrm>
            <a:off x="3498851" y="4724400"/>
            <a:ext cx="283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Multiplying together</a:t>
            </a:r>
          </a:p>
        </p:txBody>
      </p:sp>
    </p:spTree>
    <p:extLst>
      <p:ext uri="{BB962C8B-B14F-4D97-AF65-F5344CB8AC3E}">
        <p14:creationId xmlns:p14="http://schemas.microsoft.com/office/powerpoint/2010/main" val="274487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Charge Neutrality Relationship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1200" y="1600201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buClr>
                <a:srgbClr val="0066FF"/>
              </a:buClr>
            </a:pPr>
            <a:r>
              <a:rPr lang="en-US" altLang="en-US" smtClean="0"/>
              <a:t>For uniformly doped semiconductor</a:t>
            </a:r>
          </a:p>
          <a:p>
            <a:pPr eaLnBrk="1" hangingPunct="1">
              <a:buClr>
                <a:srgbClr val="0066FF"/>
              </a:buClr>
            </a:pPr>
            <a:r>
              <a:rPr lang="en-US" altLang="en-US" smtClean="0"/>
              <a:t>Assuming total ionization of dopant atoms</a:t>
            </a:r>
          </a:p>
        </p:txBody>
      </p:sp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3962400" y="3200401"/>
          <a:ext cx="42672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Equation" r:id="rId4" imgW="1256755" imgH="215806" progId="Equation.3">
                  <p:embed/>
                </p:oleObj>
              </mc:Choice>
              <mc:Fallback>
                <p:oleObj name="Equation" r:id="rId4" imgW="1256755" imgH="215806" progId="Equation.3">
                  <p:embed/>
                  <p:pic>
                    <p:nvPicPr>
                      <p:cNvPr id="460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200401"/>
                        <a:ext cx="4267200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5" name="Line 5"/>
          <p:cNvSpPr>
            <a:spLocks noChangeShapeType="1"/>
          </p:cNvSpPr>
          <p:nvPr/>
        </p:nvSpPr>
        <p:spPr bwMode="auto">
          <a:xfrm>
            <a:off x="4038600" y="4100513"/>
            <a:ext cx="106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086" name="Line 6"/>
          <p:cNvSpPr>
            <a:spLocks noChangeShapeType="1"/>
          </p:cNvSpPr>
          <p:nvPr/>
        </p:nvSpPr>
        <p:spPr bwMode="auto">
          <a:xfrm>
            <a:off x="5562600" y="4100513"/>
            <a:ext cx="1752600" cy="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3810000" y="4252913"/>
            <a:ext cx="1390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FF0000"/>
                </a:solidFill>
              </a:rPr>
              <a:t># of carriers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5867400" y="4252913"/>
            <a:ext cx="1047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0066FF"/>
                </a:solidFill>
              </a:rPr>
              <a:t># of ions</a:t>
            </a: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4730750" y="5181601"/>
            <a:ext cx="2730500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Total Charge = 0</a:t>
            </a:r>
          </a:p>
          <a:p>
            <a:pPr algn="ctr" eaLnBrk="1" hangingPunct="1"/>
            <a:r>
              <a:rPr lang="en-US" altLang="en-US" sz="2400"/>
              <a:t>Electrically Neutral</a:t>
            </a:r>
          </a:p>
        </p:txBody>
      </p:sp>
    </p:spTree>
    <p:extLst>
      <p:ext uri="{BB962C8B-B14F-4D97-AF65-F5344CB8AC3E}">
        <p14:creationId xmlns:p14="http://schemas.microsoft.com/office/powerpoint/2010/main" val="289296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What is a Semiconductor?</a:t>
            </a:r>
          </a:p>
        </p:txBody>
      </p:sp>
      <p:pic>
        <p:nvPicPr>
          <p:cNvPr id="140294" name="Picture 6" descr="semiconduc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1676400"/>
            <a:ext cx="3497263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98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40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Calculating Carrier Concentrations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43100" y="1219200"/>
            <a:ext cx="8305800" cy="2514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90000"/>
              </a:lnSpc>
              <a:buClr>
                <a:srgbClr val="0066FF"/>
              </a:buClr>
            </a:pPr>
            <a:r>
              <a:rPr lang="en-US" altLang="en-US" smtClean="0"/>
              <a:t>Based upon “fixed” quantities</a:t>
            </a:r>
          </a:p>
          <a:p>
            <a:pPr eaLnBrk="1" hangingPunct="1">
              <a:lnSpc>
                <a:spcPct val="90000"/>
              </a:lnSpc>
              <a:buClr>
                <a:srgbClr val="0066FF"/>
              </a:buClr>
            </a:pPr>
            <a:r>
              <a:rPr lang="en-US" altLang="en-US" smtClean="0"/>
              <a:t>N</a:t>
            </a:r>
            <a:r>
              <a:rPr lang="en-US" altLang="en-US" baseline="-25000" smtClean="0"/>
              <a:t>A</a:t>
            </a:r>
            <a:r>
              <a:rPr lang="en-US" altLang="en-US" smtClean="0"/>
              <a:t>, N</a:t>
            </a:r>
            <a:r>
              <a:rPr lang="en-US" altLang="en-US" baseline="-25000" smtClean="0"/>
              <a:t>D</a:t>
            </a:r>
            <a:r>
              <a:rPr lang="en-US" altLang="en-US" smtClean="0"/>
              <a:t>, n</a:t>
            </a:r>
            <a:r>
              <a:rPr lang="en-US" altLang="en-US" baseline="-25000" smtClean="0"/>
              <a:t>i</a:t>
            </a:r>
            <a:r>
              <a:rPr lang="en-US" altLang="en-US" smtClean="0"/>
              <a:t> are fixed (given specific dopings for a material)</a:t>
            </a:r>
          </a:p>
          <a:p>
            <a:pPr eaLnBrk="1" hangingPunct="1">
              <a:lnSpc>
                <a:spcPct val="90000"/>
              </a:lnSpc>
              <a:buClr>
                <a:srgbClr val="0066FF"/>
              </a:buClr>
            </a:pPr>
            <a:r>
              <a:rPr lang="en-US" altLang="en-US" smtClean="0"/>
              <a:t>n, p can change (but we can find their equilibrium values)</a:t>
            </a:r>
          </a:p>
        </p:txBody>
      </p:sp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3825875" y="3533776"/>
          <a:ext cx="4464050" cy="305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Equation" r:id="rId4" imgW="2336800" imgH="1600200" progId="Equation.3">
                  <p:embed/>
                </p:oleObj>
              </mc:Choice>
              <mc:Fallback>
                <p:oleObj name="Equation" r:id="rId4" imgW="2336800" imgH="1600200" progId="Equation.3">
                  <p:embed/>
                  <p:pic>
                    <p:nvPicPr>
                      <p:cNvPr id="481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875" y="3533776"/>
                        <a:ext cx="4464050" cy="305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983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sz="4000" dirty="0" smtClean="0"/>
              <a:t>Common Special Cases in Silicon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1200" y="2362200"/>
            <a:ext cx="8229600" cy="1828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609600" indent="-609600">
              <a:buFontTx/>
              <a:buAutoNum type="arabicPeriod"/>
            </a:pPr>
            <a:r>
              <a:rPr lang="en-US" altLang="en-US" sz="2800" dirty="0" smtClean="0"/>
              <a:t>Intrinsic semiconductor (</a:t>
            </a:r>
            <a:r>
              <a:rPr lang="en-US" altLang="en-US" sz="2800" i="1" dirty="0" smtClean="0"/>
              <a:t>N</a:t>
            </a:r>
            <a:r>
              <a:rPr lang="en-US" altLang="en-US" sz="2800" i="1" baseline="-25000" dirty="0" smtClean="0"/>
              <a:t>A</a:t>
            </a:r>
            <a:r>
              <a:rPr lang="en-US" altLang="en-US" sz="2800" i="1" dirty="0" smtClean="0"/>
              <a:t> = 0, N</a:t>
            </a:r>
            <a:r>
              <a:rPr lang="en-US" altLang="en-US" sz="2800" i="1" baseline="-25000" dirty="0" smtClean="0"/>
              <a:t>D</a:t>
            </a:r>
            <a:r>
              <a:rPr lang="en-US" altLang="en-US" sz="2800" i="1" dirty="0" smtClean="0"/>
              <a:t> = 0</a:t>
            </a:r>
            <a:r>
              <a:rPr lang="en-US" altLang="en-US" sz="2800" dirty="0" smtClean="0"/>
              <a:t>)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800" dirty="0" smtClean="0"/>
              <a:t>Heavily one-sided doping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800" dirty="0" smtClean="0"/>
              <a:t>Symmetric doping</a:t>
            </a:r>
          </a:p>
        </p:txBody>
      </p:sp>
    </p:spTree>
    <p:extLst>
      <p:ext uri="{BB962C8B-B14F-4D97-AF65-F5344CB8AC3E}">
        <p14:creationId xmlns:p14="http://schemas.microsoft.com/office/powerpoint/2010/main" val="326011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/>
              <a:t>Intrinsic Semiconductor (</a:t>
            </a:r>
            <a:r>
              <a:rPr lang="en-US" altLang="en-US" sz="4000" i="1"/>
              <a:t>N</a:t>
            </a:r>
            <a:r>
              <a:rPr lang="en-US" altLang="en-US" sz="4000" i="1" baseline="-25000"/>
              <a:t>A</a:t>
            </a:r>
            <a:r>
              <a:rPr lang="en-US" altLang="en-US" sz="4000" i="1"/>
              <a:t>=0, N</a:t>
            </a:r>
            <a:r>
              <a:rPr lang="en-US" altLang="en-US" sz="4000" i="1" baseline="-25000"/>
              <a:t>D</a:t>
            </a:r>
            <a:r>
              <a:rPr lang="en-US" altLang="en-US" sz="4000" i="1"/>
              <a:t>=0</a:t>
            </a:r>
            <a:r>
              <a:rPr lang="en-US" altLang="en-US" sz="4000"/>
              <a:t>)</a:t>
            </a:r>
          </a:p>
        </p:txBody>
      </p:sp>
      <p:graphicFrame>
        <p:nvGraphicFramePr>
          <p:cNvPr id="52227" name="Object 4"/>
          <p:cNvGraphicFramePr>
            <a:graphicFrameLocks noChangeAspect="1"/>
          </p:cNvGraphicFramePr>
          <p:nvPr/>
        </p:nvGraphicFramePr>
        <p:xfrm>
          <a:off x="5160964" y="2514600"/>
          <a:ext cx="1870075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Equation" r:id="rId4" imgW="634725" imgH="685502" progId="Equation.3">
                  <p:embed/>
                </p:oleObj>
              </mc:Choice>
              <mc:Fallback>
                <p:oleObj name="Equation" r:id="rId4" imgW="634725" imgH="685502" progId="Equation.3">
                  <p:embed/>
                  <p:pic>
                    <p:nvPicPr>
                      <p:cNvPr id="5222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0964" y="2514600"/>
                        <a:ext cx="1870075" cy="201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8" name="Text Box 5"/>
          <p:cNvSpPr txBox="1">
            <a:spLocks noChangeArrowheads="1"/>
          </p:cNvSpPr>
          <p:nvPr/>
        </p:nvSpPr>
        <p:spPr bwMode="auto">
          <a:xfrm>
            <a:off x="3630613" y="1755775"/>
            <a:ext cx="4932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Carrier concentrations are given by</a:t>
            </a:r>
          </a:p>
        </p:txBody>
      </p:sp>
    </p:spTree>
    <p:extLst>
      <p:ext uri="{BB962C8B-B14F-4D97-AF65-F5344CB8AC3E}">
        <p14:creationId xmlns:p14="http://schemas.microsoft.com/office/powerpoint/2010/main" val="70646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Heavily One-Sided Doping</a:t>
            </a:r>
          </a:p>
        </p:txBody>
      </p:sp>
      <p:graphicFrame>
        <p:nvGraphicFramePr>
          <p:cNvPr id="54275" name="Object 4"/>
          <p:cNvGraphicFramePr>
            <a:graphicFrameLocks noChangeAspect="1"/>
          </p:cNvGraphicFramePr>
          <p:nvPr/>
        </p:nvGraphicFramePr>
        <p:xfrm>
          <a:off x="2209800" y="1143001"/>
          <a:ext cx="266700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1" name="Equation" r:id="rId4" imgW="1282700" imgH="457200" progId="Equation.3">
                  <p:embed/>
                </p:oleObj>
              </mc:Choice>
              <mc:Fallback>
                <p:oleObj name="Equation" r:id="rId4" imgW="1282700" imgH="457200" progId="Equation.3">
                  <p:embed/>
                  <p:pic>
                    <p:nvPicPr>
                      <p:cNvPr id="5427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143001"/>
                        <a:ext cx="2667000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6" name="Text Box 5"/>
          <p:cNvSpPr txBox="1">
            <a:spLocks noChangeArrowheads="1"/>
          </p:cNvSpPr>
          <p:nvPr/>
        </p:nvSpPr>
        <p:spPr bwMode="auto">
          <a:xfrm>
            <a:off x="1995489" y="2133600"/>
            <a:ext cx="8201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This is the typical case for most semiconductor applications</a:t>
            </a:r>
          </a:p>
        </p:txBody>
      </p:sp>
      <p:graphicFrame>
        <p:nvGraphicFramePr>
          <p:cNvPr id="54277" name="Object 6"/>
          <p:cNvGraphicFramePr>
            <a:graphicFrameLocks noChangeAspect="1"/>
          </p:cNvGraphicFramePr>
          <p:nvPr/>
        </p:nvGraphicFramePr>
        <p:xfrm>
          <a:off x="2481264" y="2590800"/>
          <a:ext cx="2852737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2" name="Equation" r:id="rId6" imgW="1371600" imgH="317500" progId="Equation.3">
                  <p:embed/>
                </p:oleObj>
              </mc:Choice>
              <mc:Fallback>
                <p:oleObj name="Equation" r:id="rId6" imgW="1371600" imgH="317500" progId="Equation.3">
                  <p:embed/>
                  <p:pic>
                    <p:nvPicPr>
                      <p:cNvPr id="5427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1264" y="2590800"/>
                        <a:ext cx="2852737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8" name="Text Box 7"/>
          <p:cNvSpPr txBox="1">
            <a:spLocks noChangeArrowheads="1"/>
          </p:cNvSpPr>
          <p:nvPr/>
        </p:nvSpPr>
        <p:spPr bwMode="auto">
          <a:xfrm>
            <a:off x="2057401" y="2762250"/>
            <a:ext cx="352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If</a:t>
            </a:r>
          </a:p>
        </p:txBody>
      </p:sp>
      <p:sp>
        <p:nvSpPr>
          <p:cNvPr id="54279" name="Text Box 8"/>
          <p:cNvSpPr txBox="1">
            <a:spLocks noChangeArrowheads="1"/>
          </p:cNvSpPr>
          <p:nvPr/>
        </p:nvSpPr>
        <p:spPr bwMode="auto">
          <a:xfrm>
            <a:off x="5410201" y="2762250"/>
            <a:ext cx="4729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(Nondegenerate, Total Ionization)</a:t>
            </a:r>
          </a:p>
        </p:txBody>
      </p:sp>
      <p:sp>
        <p:nvSpPr>
          <p:cNvPr id="54280" name="Text Box 9"/>
          <p:cNvSpPr txBox="1">
            <a:spLocks noChangeArrowheads="1"/>
          </p:cNvSpPr>
          <p:nvPr/>
        </p:nvSpPr>
        <p:spPr bwMode="auto">
          <a:xfrm>
            <a:off x="2057401" y="3219450"/>
            <a:ext cx="879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Then</a:t>
            </a:r>
          </a:p>
        </p:txBody>
      </p:sp>
      <p:graphicFrame>
        <p:nvGraphicFramePr>
          <p:cNvPr id="54281" name="Object 11"/>
          <p:cNvGraphicFramePr>
            <a:graphicFrameLocks noChangeAspect="1"/>
          </p:cNvGraphicFramePr>
          <p:nvPr/>
        </p:nvGraphicFramePr>
        <p:xfrm>
          <a:off x="2971801" y="3221039"/>
          <a:ext cx="1109663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3" name="Equation" r:id="rId8" imgW="533400" imgH="685800" progId="Equation.3">
                  <p:embed/>
                </p:oleObj>
              </mc:Choice>
              <mc:Fallback>
                <p:oleObj name="Equation" r:id="rId8" imgW="533400" imgH="685800" progId="Equation.3">
                  <p:embed/>
                  <p:pic>
                    <p:nvPicPr>
                      <p:cNvPr id="5428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1" y="3221039"/>
                        <a:ext cx="1109663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2" name="Object 13"/>
          <p:cNvGraphicFramePr>
            <a:graphicFrameLocks noChangeAspect="1"/>
          </p:cNvGraphicFramePr>
          <p:nvPr/>
        </p:nvGraphicFramePr>
        <p:xfrm>
          <a:off x="2493964" y="4419600"/>
          <a:ext cx="2827337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4" name="Equation" r:id="rId10" imgW="1358310" imgH="317362" progId="Equation.3">
                  <p:embed/>
                </p:oleObj>
              </mc:Choice>
              <mc:Fallback>
                <p:oleObj name="Equation" r:id="rId10" imgW="1358310" imgH="317362" progId="Equation.3">
                  <p:embed/>
                  <p:pic>
                    <p:nvPicPr>
                      <p:cNvPr id="54282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3964" y="4419600"/>
                        <a:ext cx="2827337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3" name="Text Box 14"/>
          <p:cNvSpPr txBox="1">
            <a:spLocks noChangeArrowheads="1"/>
          </p:cNvSpPr>
          <p:nvPr/>
        </p:nvSpPr>
        <p:spPr bwMode="auto">
          <a:xfrm>
            <a:off x="2057401" y="4591050"/>
            <a:ext cx="352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If</a:t>
            </a:r>
          </a:p>
        </p:txBody>
      </p:sp>
      <p:sp>
        <p:nvSpPr>
          <p:cNvPr id="54284" name="Text Box 15"/>
          <p:cNvSpPr txBox="1">
            <a:spLocks noChangeArrowheads="1"/>
          </p:cNvSpPr>
          <p:nvPr/>
        </p:nvSpPr>
        <p:spPr bwMode="auto">
          <a:xfrm>
            <a:off x="5410201" y="4591050"/>
            <a:ext cx="4729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(Nondegenerate, Total Ionization)</a:t>
            </a:r>
          </a:p>
        </p:txBody>
      </p:sp>
      <p:sp>
        <p:nvSpPr>
          <p:cNvPr id="54285" name="Text Box 16"/>
          <p:cNvSpPr txBox="1">
            <a:spLocks noChangeArrowheads="1"/>
          </p:cNvSpPr>
          <p:nvPr/>
        </p:nvSpPr>
        <p:spPr bwMode="auto">
          <a:xfrm>
            <a:off x="2057401" y="5048250"/>
            <a:ext cx="879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Then</a:t>
            </a:r>
          </a:p>
        </p:txBody>
      </p:sp>
      <p:graphicFrame>
        <p:nvGraphicFramePr>
          <p:cNvPr id="54286" name="Object 17"/>
          <p:cNvGraphicFramePr>
            <a:graphicFrameLocks noChangeAspect="1"/>
          </p:cNvGraphicFramePr>
          <p:nvPr/>
        </p:nvGraphicFramePr>
        <p:xfrm>
          <a:off x="3011488" y="5049839"/>
          <a:ext cx="1028700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5" name="Equation" r:id="rId12" imgW="495085" imgH="685502" progId="Equation.3">
                  <p:embed/>
                </p:oleObj>
              </mc:Choice>
              <mc:Fallback>
                <p:oleObj name="Equation" r:id="rId12" imgW="495085" imgH="685502" progId="Equation.3">
                  <p:embed/>
                  <p:pic>
                    <p:nvPicPr>
                      <p:cNvPr id="54286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1488" y="5049839"/>
                        <a:ext cx="1028700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831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/>
              <a:t>Symmetric Doping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1200" y="1600201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buFontTx/>
              <a:buNone/>
            </a:pPr>
            <a:r>
              <a:rPr lang="en-US" altLang="en-US" sz="2400" dirty="0" smtClean="0"/>
              <a:t>Doped semiconductor where </a:t>
            </a:r>
            <a:r>
              <a:rPr lang="en-US" altLang="en-US" sz="2400" i="1" dirty="0" err="1" smtClean="0">
                <a:latin typeface="Times New Roman" panose="02020603050405020304" pitchFamily="18" charset="0"/>
              </a:rPr>
              <a:t>n</a:t>
            </a:r>
            <a:r>
              <a:rPr lang="en-US" altLang="en-US" sz="2400" i="1" baseline="-25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en-US" sz="2400" i="1" dirty="0" smtClean="0">
                <a:latin typeface="Times New Roman" panose="02020603050405020304" pitchFamily="18" charset="0"/>
              </a:rPr>
              <a:t> &gt;&gt; |N</a:t>
            </a:r>
            <a:r>
              <a:rPr lang="en-US" altLang="en-US" sz="2400" i="1" baseline="-25000" dirty="0" smtClean="0">
                <a:latin typeface="Times New Roman" panose="02020603050405020304" pitchFamily="18" charset="0"/>
              </a:rPr>
              <a:t>D</a:t>
            </a:r>
            <a:r>
              <a:rPr lang="en-US" altLang="en-US" sz="2400" i="1" dirty="0" smtClean="0">
                <a:latin typeface="Times New Roman" panose="02020603050405020304" pitchFamily="18" charset="0"/>
              </a:rPr>
              <a:t>-N</a:t>
            </a:r>
            <a:r>
              <a:rPr lang="en-US" altLang="en-US" sz="2400" i="1" baseline="-25000" dirty="0" smtClean="0">
                <a:latin typeface="Times New Roman" panose="02020603050405020304" pitchFamily="18" charset="0"/>
              </a:rPr>
              <a:t>A</a:t>
            </a:r>
            <a:r>
              <a:rPr lang="en-US" altLang="en-US" sz="2400" i="1" dirty="0" smtClean="0">
                <a:latin typeface="Times New Roman" panose="02020603050405020304" pitchFamily="18" charset="0"/>
              </a:rPr>
              <a:t>|</a:t>
            </a:r>
          </a:p>
          <a:p>
            <a:pPr eaLnBrk="1" hangingPunct="1">
              <a:buFontTx/>
              <a:buNone/>
            </a:pPr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Increasing temperature increases the number of intrinsic carriers</a:t>
            </a:r>
          </a:p>
          <a:p>
            <a:pPr eaLnBrk="1" hangingPunct="1"/>
            <a:r>
              <a:rPr lang="en-US" altLang="en-US" sz="2400" dirty="0" smtClean="0"/>
              <a:t>All semiconductors become intrinsic at sufficiently high temperatures</a:t>
            </a:r>
          </a:p>
        </p:txBody>
      </p:sp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5029200" y="5257800"/>
          <a:ext cx="213360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Equation" r:id="rId4" imgW="634725" imgH="228501" progId="Equation.3">
                  <p:embed/>
                </p:oleObj>
              </mc:Choice>
              <mc:Fallback>
                <p:oleObj name="Equation" r:id="rId4" imgW="634725" imgH="228501" progId="Equation.3">
                  <p:embed/>
                  <p:pic>
                    <p:nvPicPr>
                      <p:cNvPr id="563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257800"/>
                        <a:ext cx="2133600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248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1" y="235227"/>
            <a:ext cx="8911687" cy="128089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000" dirty="0"/>
              <a:t>Determination of </a:t>
            </a:r>
            <a:r>
              <a:rPr lang="en-US" altLang="en-US" sz="4000" dirty="0" err="1"/>
              <a:t>E</a:t>
            </a:r>
            <a:r>
              <a:rPr lang="en-US" altLang="en-US" sz="4000" baseline="-25000" dirty="0" err="1"/>
              <a:t>f</a:t>
            </a:r>
            <a:r>
              <a:rPr lang="en-US" altLang="en-US" sz="4000" dirty="0"/>
              <a:t> in Doped Semiconductor</a:t>
            </a:r>
          </a:p>
        </p:txBody>
      </p:sp>
      <p:graphicFrame>
        <p:nvGraphicFramePr>
          <p:cNvPr id="5837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7078261"/>
              </p:ext>
            </p:extLst>
          </p:nvPr>
        </p:nvGraphicFramePr>
        <p:xfrm>
          <a:off x="2514600" y="1516117"/>
          <a:ext cx="6410325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6" name="Equation" r:id="rId4" imgW="3060700" imgH="965200" progId="Equation.3">
                  <p:embed/>
                </p:oleObj>
              </mc:Choice>
              <mc:Fallback>
                <p:oleObj name="Equation" r:id="rId4" imgW="3060700" imgH="965200" progId="Equation.3">
                  <p:embed/>
                  <p:pic>
                    <p:nvPicPr>
                      <p:cNvPr id="5837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516117"/>
                        <a:ext cx="6410325" cy="201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2" name="Text Box 7"/>
          <p:cNvSpPr txBox="1">
            <a:spLocks noChangeArrowheads="1"/>
          </p:cNvSpPr>
          <p:nvPr/>
        </p:nvSpPr>
        <p:spPr bwMode="auto">
          <a:xfrm>
            <a:off x="2286001" y="3810000"/>
            <a:ext cx="8137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/>
              <a:t>Also, for typical semiconductors (heavily one-sided doping)</a:t>
            </a:r>
          </a:p>
        </p:txBody>
      </p:sp>
      <p:graphicFrame>
        <p:nvGraphicFramePr>
          <p:cNvPr id="58373" name="Object 8"/>
          <p:cNvGraphicFramePr>
            <a:graphicFrameLocks noChangeAspect="1"/>
          </p:cNvGraphicFramePr>
          <p:nvPr/>
        </p:nvGraphicFramePr>
        <p:xfrm>
          <a:off x="2514600" y="4419600"/>
          <a:ext cx="4389438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7" name="Equation" r:id="rId6" imgW="2095500" imgH="482600" progId="Equation.3">
                  <p:embed/>
                </p:oleObj>
              </mc:Choice>
              <mc:Fallback>
                <p:oleObj name="Equation" r:id="rId6" imgW="2095500" imgH="482600" progId="Equation.3">
                  <p:embed/>
                  <p:pic>
                    <p:nvPicPr>
                      <p:cNvPr id="5837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419600"/>
                        <a:ext cx="4389438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4" name="Text Box 9"/>
          <p:cNvSpPr txBox="1">
            <a:spLocks noChangeArrowheads="1"/>
          </p:cNvSpPr>
          <p:nvPr/>
        </p:nvSpPr>
        <p:spPr bwMode="auto">
          <a:xfrm>
            <a:off x="7543800" y="4648200"/>
            <a:ext cx="145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[units eV]</a:t>
            </a:r>
          </a:p>
        </p:txBody>
      </p:sp>
    </p:spTree>
    <p:extLst>
      <p:ext uri="{BB962C8B-B14F-4D97-AF65-F5344CB8AC3E}">
        <p14:creationId xmlns:p14="http://schemas.microsoft.com/office/powerpoint/2010/main" val="322947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624110"/>
            <a:ext cx="9523412" cy="128089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000" dirty="0"/>
              <a:t>Thermal Motion of Charged Particles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1200" y="1600201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buClr>
                <a:srgbClr val="0066FF"/>
              </a:buClr>
            </a:pPr>
            <a:r>
              <a:rPr lang="en-US" altLang="en-US" sz="2400" dirty="0" smtClean="0"/>
              <a:t>Look at drift and diffusion in silicon</a:t>
            </a:r>
          </a:p>
          <a:p>
            <a:pPr eaLnBrk="1" hangingPunct="1">
              <a:buClr>
                <a:srgbClr val="0066FF"/>
              </a:buClr>
            </a:pPr>
            <a:r>
              <a:rPr lang="en-US" altLang="en-US" sz="2400" dirty="0" smtClean="0"/>
              <a:t>Assume 1-D motion</a:t>
            </a:r>
          </a:p>
          <a:p>
            <a:pPr eaLnBrk="1" hangingPunct="1">
              <a:buClr>
                <a:srgbClr val="0066FF"/>
              </a:buClr>
            </a:pPr>
            <a:r>
              <a:rPr lang="en-US" altLang="en-US" sz="2400" dirty="0" smtClean="0"/>
              <a:t>Applies to both electronic systems and biological systems</a:t>
            </a:r>
          </a:p>
          <a:p>
            <a:pPr eaLnBrk="1" hangingPunct="1">
              <a:buClr>
                <a:srgbClr val="0066FF"/>
              </a:buClr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01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72814" y="133685"/>
            <a:ext cx="8911687" cy="128089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/>
              <a:t>Drift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1638300" y="990600"/>
            <a:ext cx="88773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804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04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04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04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04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04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04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04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04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u="sng">
                <a:solidFill>
                  <a:srgbClr val="0066FF"/>
                </a:solidFill>
              </a:rPr>
              <a:t>Drift</a:t>
            </a:r>
            <a:r>
              <a:rPr lang="en-US" altLang="en-US"/>
              <a:t> </a:t>
            </a:r>
            <a:r>
              <a:rPr lang="en-US" altLang="en-US">
                <a:cs typeface="Arial" panose="020B0604020202020204" pitchFamily="34" charset="0"/>
              </a:rPr>
              <a:t>→ Movement of charged particles in response to an external field (typically an 	electric field)</a:t>
            </a:r>
          </a:p>
        </p:txBody>
      </p:sp>
      <p:pic>
        <p:nvPicPr>
          <p:cNvPr id="62468" name="Picture 4" descr="silicon_matrix_w_therm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147888"/>
            <a:ext cx="1404938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9" name="Picture 5" descr="silicon_matrix_w_bond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1288" y="2147889"/>
            <a:ext cx="1408112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0" name="Picture 6" descr="silicon_matrix_w_bond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1288" y="3863976"/>
            <a:ext cx="1408112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1" name="Picture 7" descr="silicon_matrix_w_bond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1" y="3863976"/>
            <a:ext cx="1408113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2472" name="Group 8"/>
          <p:cNvGrpSpPr>
            <a:grpSpLocks/>
          </p:cNvGrpSpPr>
          <p:nvPr/>
        </p:nvGrpSpPr>
        <p:grpSpPr bwMode="auto">
          <a:xfrm>
            <a:off x="8756650" y="2217739"/>
            <a:ext cx="236538" cy="66675"/>
            <a:chOff x="2688" y="912"/>
            <a:chExt cx="330" cy="96"/>
          </a:xfrm>
        </p:grpSpPr>
        <p:sp>
          <p:nvSpPr>
            <p:cNvPr id="62515" name="Line 9"/>
            <p:cNvSpPr>
              <a:spLocks noChangeShapeType="1"/>
            </p:cNvSpPr>
            <p:nvPr/>
          </p:nvSpPr>
          <p:spPr bwMode="auto">
            <a:xfrm>
              <a:off x="2688" y="912"/>
              <a:ext cx="3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16" name="Line 10"/>
            <p:cNvSpPr>
              <a:spLocks noChangeShapeType="1"/>
            </p:cNvSpPr>
            <p:nvPr/>
          </p:nvSpPr>
          <p:spPr bwMode="auto">
            <a:xfrm>
              <a:off x="2688" y="1008"/>
              <a:ext cx="3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2473" name="Group 11"/>
          <p:cNvGrpSpPr>
            <a:grpSpLocks/>
          </p:cNvGrpSpPr>
          <p:nvPr/>
        </p:nvGrpSpPr>
        <p:grpSpPr bwMode="auto">
          <a:xfrm>
            <a:off x="8756650" y="2800351"/>
            <a:ext cx="236538" cy="68263"/>
            <a:chOff x="2688" y="912"/>
            <a:chExt cx="330" cy="96"/>
          </a:xfrm>
        </p:grpSpPr>
        <p:sp>
          <p:nvSpPr>
            <p:cNvPr id="62513" name="Line 12"/>
            <p:cNvSpPr>
              <a:spLocks noChangeShapeType="1"/>
            </p:cNvSpPr>
            <p:nvPr/>
          </p:nvSpPr>
          <p:spPr bwMode="auto">
            <a:xfrm>
              <a:off x="2688" y="912"/>
              <a:ext cx="3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14" name="Line 13"/>
            <p:cNvSpPr>
              <a:spLocks noChangeShapeType="1"/>
            </p:cNvSpPr>
            <p:nvPr/>
          </p:nvSpPr>
          <p:spPr bwMode="auto">
            <a:xfrm>
              <a:off x="2688" y="1008"/>
              <a:ext cx="3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2474" name="Group 14"/>
          <p:cNvGrpSpPr>
            <a:grpSpLocks/>
          </p:cNvGrpSpPr>
          <p:nvPr/>
        </p:nvGrpSpPr>
        <p:grpSpPr bwMode="auto">
          <a:xfrm>
            <a:off x="8756650" y="3371851"/>
            <a:ext cx="236538" cy="68263"/>
            <a:chOff x="2688" y="912"/>
            <a:chExt cx="330" cy="96"/>
          </a:xfrm>
        </p:grpSpPr>
        <p:sp>
          <p:nvSpPr>
            <p:cNvPr id="62511" name="Line 15"/>
            <p:cNvSpPr>
              <a:spLocks noChangeShapeType="1"/>
            </p:cNvSpPr>
            <p:nvPr/>
          </p:nvSpPr>
          <p:spPr bwMode="auto">
            <a:xfrm>
              <a:off x="2688" y="912"/>
              <a:ext cx="3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12" name="Line 16"/>
            <p:cNvSpPr>
              <a:spLocks noChangeShapeType="1"/>
            </p:cNvSpPr>
            <p:nvPr/>
          </p:nvSpPr>
          <p:spPr bwMode="auto">
            <a:xfrm>
              <a:off x="2688" y="1008"/>
              <a:ext cx="3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2475" name="Group 17"/>
          <p:cNvGrpSpPr>
            <a:grpSpLocks/>
          </p:cNvGrpSpPr>
          <p:nvPr/>
        </p:nvGrpSpPr>
        <p:grpSpPr bwMode="auto">
          <a:xfrm>
            <a:off x="8756650" y="3948113"/>
            <a:ext cx="236538" cy="69850"/>
            <a:chOff x="2688" y="912"/>
            <a:chExt cx="330" cy="96"/>
          </a:xfrm>
        </p:grpSpPr>
        <p:sp>
          <p:nvSpPr>
            <p:cNvPr id="62509" name="Line 18"/>
            <p:cNvSpPr>
              <a:spLocks noChangeShapeType="1"/>
            </p:cNvSpPr>
            <p:nvPr/>
          </p:nvSpPr>
          <p:spPr bwMode="auto">
            <a:xfrm>
              <a:off x="2688" y="912"/>
              <a:ext cx="3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10" name="Line 19"/>
            <p:cNvSpPr>
              <a:spLocks noChangeShapeType="1"/>
            </p:cNvSpPr>
            <p:nvPr/>
          </p:nvSpPr>
          <p:spPr bwMode="auto">
            <a:xfrm>
              <a:off x="2688" y="1008"/>
              <a:ext cx="3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2476" name="Group 20"/>
          <p:cNvGrpSpPr>
            <a:grpSpLocks/>
          </p:cNvGrpSpPr>
          <p:nvPr/>
        </p:nvGrpSpPr>
        <p:grpSpPr bwMode="auto">
          <a:xfrm>
            <a:off x="8756650" y="4516438"/>
            <a:ext cx="236538" cy="69850"/>
            <a:chOff x="2688" y="912"/>
            <a:chExt cx="330" cy="96"/>
          </a:xfrm>
        </p:grpSpPr>
        <p:sp>
          <p:nvSpPr>
            <p:cNvPr id="62507" name="Line 21"/>
            <p:cNvSpPr>
              <a:spLocks noChangeShapeType="1"/>
            </p:cNvSpPr>
            <p:nvPr/>
          </p:nvSpPr>
          <p:spPr bwMode="auto">
            <a:xfrm>
              <a:off x="2688" y="912"/>
              <a:ext cx="3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08" name="Line 22"/>
            <p:cNvSpPr>
              <a:spLocks noChangeShapeType="1"/>
            </p:cNvSpPr>
            <p:nvPr/>
          </p:nvSpPr>
          <p:spPr bwMode="auto">
            <a:xfrm>
              <a:off x="2688" y="1008"/>
              <a:ext cx="3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2477" name="Group 23"/>
          <p:cNvGrpSpPr>
            <a:grpSpLocks/>
          </p:cNvGrpSpPr>
          <p:nvPr/>
        </p:nvGrpSpPr>
        <p:grpSpPr bwMode="auto">
          <a:xfrm>
            <a:off x="8756650" y="5100638"/>
            <a:ext cx="236538" cy="68262"/>
            <a:chOff x="2688" y="912"/>
            <a:chExt cx="330" cy="96"/>
          </a:xfrm>
        </p:grpSpPr>
        <p:sp>
          <p:nvSpPr>
            <p:cNvPr id="62505" name="Line 24"/>
            <p:cNvSpPr>
              <a:spLocks noChangeShapeType="1"/>
            </p:cNvSpPr>
            <p:nvPr/>
          </p:nvSpPr>
          <p:spPr bwMode="auto">
            <a:xfrm>
              <a:off x="2688" y="912"/>
              <a:ext cx="3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06" name="Line 25"/>
            <p:cNvSpPr>
              <a:spLocks noChangeShapeType="1"/>
            </p:cNvSpPr>
            <p:nvPr/>
          </p:nvSpPr>
          <p:spPr bwMode="auto">
            <a:xfrm>
              <a:off x="2688" y="1008"/>
              <a:ext cx="3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2478" name="Group 26"/>
          <p:cNvGrpSpPr>
            <a:grpSpLocks/>
          </p:cNvGrpSpPr>
          <p:nvPr/>
        </p:nvGrpSpPr>
        <p:grpSpPr bwMode="auto">
          <a:xfrm rot="16200000">
            <a:off x="7334251" y="3673476"/>
            <a:ext cx="236537" cy="68262"/>
            <a:chOff x="2688" y="912"/>
            <a:chExt cx="330" cy="96"/>
          </a:xfrm>
        </p:grpSpPr>
        <p:sp>
          <p:nvSpPr>
            <p:cNvPr id="62503" name="Line 27"/>
            <p:cNvSpPr>
              <a:spLocks noChangeShapeType="1"/>
            </p:cNvSpPr>
            <p:nvPr/>
          </p:nvSpPr>
          <p:spPr bwMode="auto">
            <a:xfrm>
              <a:off x="2688" y="912"/>
              <a:ext cx="3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04" name="Line 28"/>
            <p:cNvSpPr>
              <a:spLocks noChangeShapeType="1"/>
            </p:cNvSpPr>
            <p:nvPr/>
          </p:nvSpPr>
          <p:spPr bwMode="auto">
            <a:xfrm>
              <a:off x="2688" y="1008"/>
              <a:ext cx="3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2479" name="Group 29"/>
          <p:cNvGrpSpPr>
            <a:grpSpLocks/>
          </p:cNvGrpSpPr>
          <p:nvPr/>
        </p:nvGrpSpPr>
        <p:grpSpPr bwMode="auto">
          <a:xfrm rot="16200000">
            <a:off x="7903370" y="3672682"/>
            <a:ext cx="236537" cy="69850"/>
            <a:chOff x="2688" y="912"/>
            <a:chExt cx="330" cy="96"/>
          </a:xfrm>
        </p:grpSpPr>
        <p:sp>
          <p:nvSpPr>
            <p:cNvPr id="62501" name="Line 30"/>
            <p:cNvSpPr>
              <a:spLocks noChangeShapeType="1"/>
            </p:cNvSpPr>
            <p:nvPr/>
          </p:nvSpPr>
          <p:spPr bwMode="auto">
            <a:xfrm>
              <a:off x="2688" y="912"/>
              <a:ext cx="3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02" name="Line 31"/>
            <p:cNvSpPr>
              <a:spLocks noChangeShapeType="1"/>
            </p:cNvSpPr>
            <p:nvPr/>
          </p:nvSpPr>
          <p:spPr bwMode="auto">
            <a:xfrm>
              <a:off x="2688" y="1008"/>
              <a:ext cx="3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2480" name="Group 32"/>
          <p:cNvGrpSpPr>
            <a:grpSpLocks/>
          </p:cNvGrpSpPr>
          <p:nvPr/>
        </p:nvGrpSpPr>
        <p:grpSpPr bwMode="auto">
          <a:xfrm rot="16200000">
            <a:off x="8474076" y="3673476"/>
            <a:ext cx="236537" cy="68262"/>
            <a:chOff x="2688" y="912"/>
            <a:chExt cx="330" cy="96"/>
          </a:xfrm>
        </p:grpSpPr>
        <p:sp>
          <p:nvSpPr>
            <p:cNvPr id="62499" name="Line 33"/>
            <p:cNvSpPr>
              <a:spLocks noChangeShapeType="1"/>
            </p:cNvSpPr>
            <p:nvPr/>
          </p:nvSpPr>
          <p:spPr bwMode="auto">
            <a:xfrm>
              <a:off x="2688" y="912"/>
              <a:ext cx="3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00" name="Line 34"/>
            <p:cNvSpPr>
              <a:spLocks noChangeShapeType="1"/>
            </p:cNvSpPr>
            <p:nvPr/>
          </p:nvSpPr>
          <p:spPr bwMode="auto">
            <a:xfrm>
              <a:off x="2688" y="1008"/>
              <a:ext cx="3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2481" name="Group 35"/>
          <p:cNvGrpSpPr>
            <a:grpSpLocks/>
          </p:cNvGrpSpPr>
          <p:nvPr/>
        </p:nvGrpSpPr>
        <p:grpSpPr bwMode="auto">
          <a:xfrm rot="16200000">
            <a:off x="9043989" y="3673476"/>
            <a:ext cx="236537" cy="68263"/>
            <a:chOff x="2688" y="912"/>
            <a:chExt cx="330" cy="96"/>
          </a:xfrm>
        </p:grpSpPr>
        <p:sp>
          <p:nvSpPr>
            <p:cNvPr id="62497" name="Line 36"/>
            <p:cNvSpPr>
              <a:spLocks noChangeShapeType="1"/>
            </p:cNvSpPr>
            <p:nvPr/>
          </p:nvSpPr>
          <p:spPr bwMode="auto">
            <a:xfrm>
              <a:off x="2688" y="912"/>
              <a:ext cx="3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98" name="Line 37"/>
            <p:cNvSpPr>
              <a:spLocks noChangeShapeType="1"/>
            </p:cNvSpPr>
            <p:nvPr/>
          </p:nvSpPr>
          <p:spPr bwMode="auto">
            <a:xfrm>
              <a:off x="2688" y="1008"/>
              <a:ext cx="3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2482" name="Group 38"/>
          <p:cNvGrpSpPr>
            <a:grpSpLocks/>
          </p:cNvGrpSpPr>
          <p:nvPr/>
        </p:nvGrpSpPr>
        <p:grpSpPr bwMode="auto">
          <a:xfrm rot="16200000">
            <a:off x="9613901" y="3673476"/>
            <a:ext cx="236537" cy="68262"/>
            <a:chOff x="2688" y="912"/>
            <a:chExt cx="330" cy="96"/>
          </a:xfrm>
        </p:grpSpPr>
        <p:sp>
          <p:nvSpPr>
            <p:cNvPr id="62495" name="Line 39"/>
            <p:cNvSpPr>
              <a:spLocks noChangeShapeType="1"/>
            </p:cNvSpPr>
            <p:nvPr/>
          </p:nvSpPr>
          <p:spPr bwMode="auto">
            <a:xfrm>
              <a:off x="2688" y="912"/>
              <a:ext cx="3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96" name="Line 40"/>
            <p:cNvSpPr>
              <a:spLocks noChangeShapeType="1"/>
            </p:cNvSpPr>
            <p:nvPr/>
          </p:nvSpPr>
          <p:spPr bwMode="auto">
            <a:xfrm>
              <a:off x="2688" y="1008"/>
              <a:ext cx="3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2483" name="Group 41"/>
          <p:cNvGrpSpPr>
            <a:grpSpLocks/>
          </p:cNvGrpSpPr>
          <p:nvPr/>
        </p:nvGrpSpPr>
        <p:grpSpPr bwMode="auto">
          <a:xfrm rot="16200000">
            <a:off x="10183814" y="3673476"/>
            <a:ext cx="236537" cy="68263"/>
            <a:chOff x="2688" y="912"/>
            <a:chExt cx="330" cy="96"/>
          </a:xfrm>
        </p:grpSpPr>
        <p:sp>
          <p:nvSpPr>
            <p:cNvPr id="62493" name="Line 42"/>
            <p:cNvSpPr>
              <a:spLocks noChangeShapeType="1"/>
            </p:cNvSpPr>
            <p:nvPr/>
          </p:nvSpPr>
          <p:spPr bwMode="auto">
            <a:xfrm>
              <a:off x="2688" y="912"/>
              <a:ext cx="3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94" name="Line 43"/>
            <p:cNvSpPr>
              <a:spLocks noChangeShapeType="1"/>
            </p:cNvSpPr>
            <p:nvPr/>
          </p:nvSpPr>
          <p:spPr bwMode="auto">
            <a:xfrm>
              <a:off x="2688" y="1008"/>
              <a:ext cx="3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8892" name="Oval 44"/>
          <p:cNvSpPr>
            <a:spLocks noChangeArrowheads="1"/>
          </p:cNvSpPr>
          <p:nvPr/>
        </p:nvSpPr>
        <p:spPr bwMode="auto">
          <a:xfrm>
            <a:off x="10058400" y="3675064"/>
            <a:ext cx="96838" cy="96837"/>
          </a:xfrm>
          <a:prstGeom prst="ellipse">
            <a:avLst/>
          </a:prstGeom>
          <a:solidFill>
            <a:schemeClr val="tx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78893" name="Group 45"/>
          <p:cNvGrpSpPr>
            <a:grpSpLocks/>
          </p:cNvGrpSpPr>
          <p:nvPr/>
        </p:nvGrpSpPr>
        <p:grpSpPr bwMode="auto">
          <a:xfrm>
            <a:off x="7572376" y="5538788"/>
            <a:ext cx="2563813" cy="366712"/>
            <a:chOff x="402" y="3489"/>
            <a:chExt cx="1615" cy="231"/>
          </a:xfrm>
        </p:grpSpPr>
        <p:sp>
          <p:nvSpPr>
            <p:cNvPr id="62491" name="Line 46"/>
            <p:cNvSpPr>
              <a:spLocks noChangeShapeType="1"/>
            </p:cNvSpPr>
            <p:nvPr/>
          </p:nvSpPr>
          <p:spPr bwMode="auto">
            <a:xfrm>
              <a:off x="624" y="3600"/>
              <a:ext cx="1393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92" name="Text Box 47"/>
            <p:cNvSpPr txBox="1">
              <a:spLocks noChangeArrowheads="1"/>
            </p:cNvSpPr>
            <p:nvPr/>
          </p:nvSpPr>
          <p:spPr bwMode="auto">
            <a:xfrm>
              <a:off x="402" y="348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E</a:t>
              </a:r>
            </a:p>
          </p:txBody>
        </p:sp>
      </p:grpSp>
      <p:sp>
        <p:nvSpPr>
          <p:cNvPr id="62486" name="Line 48"/>
          <p:cNvSpPr>
            <a:spLocks noChangeShapeType="1"/>
          </p:cNvSpPr>
          <p:nvPr/>
        </p:nvSpPr>
        <p:spPr bwMode="auto">
          <a:xfrm>
            <a:off x="8172450" y="2790825"/>
            <a:ext cx="2555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8897" name="Group 49"/>
          <p:cNvGrpSpPr>
            <a:grpSpLocks/>
          </p:cNvGrpSpPr>
          <p:nvPr/>
        </p:nvGrpSpPr>
        <p:grpSpPr bwMode="auto">
          <a:xfrm>
            <a:off x="7162800" y="3479801"/>
            <a:ext cx="2870200" cy="809625"/>
            <a:chOff x="144" y="2192"/>
            <a:chExt cx="1808" cy="510"/>
          </a:xfrm>
        </p:grpSpPr>
        <p:sp>
          <p:nvSpPr>
            <p:cNvPr id="62489" name="Freeform 50"/>
            <p:cNvSpPr>
              <a:spLocks/>
            </p:cNvSpPr>
            <p:nvPr/>
          </p:nvSpPr>
          <p:spPr bwMode="auto">
            <a:xfrm>
              <a:off x="228" y="2192"/>
              <a:ext cx="1724" cy="510"/>
            </a:xfrm>
            <a:custGeom>
              <a:avLst/>
              <a:gdLst>
                <a:gd name="T0" fmla="*/ 1724 w 1724"/>
                <a:gd name="T1" fmla="*/ 184 h 510"/>
                <a:gd name="T2" fmla="*/ 1608 w 1724"/>
                <a:gd name="T3" fmla="*/ 244 h 510"/>
                <a:gd name="T4" fmla="*/ 1616 w 1724"/>
                <a:gd name="T5" fmla="*/ 232 h 510"/>
                <a:gd name="T6" fmla="*/ 1628 w 1724"/>
                <a:gd name="T7" fmla="*/ 220 h 510"/>
                <a:gd name="T8" fmla="*/ 1676 w 1724"/>
                <a:gd name="T9" fmla="*/ 184 h 510"/>
                <a:gd name="T10" fmla="*/ 1668 w 1724"/>
                <a:gd name="T11" fmla="*/ 148 h 510"/>
                <a:gd name="T12" fmla="*/ 1568 w 1724"/>
                <a:gd name="T13" fmla="*/ 132 h 510"/>
                <a:gd name="T14" fmla="*/ 1456 w 1724"/>
                <a:gd name="T15" fmla="*/ 152 h 510"/>
                <a:gd name="T16" fmla="*/ 1308 w 1724"/>
                <a:gd name="T17" fmla="*/ 216 h 510"/>
                <a:gd name="T18" fmla="*/ 1296 w 1724"/>
                <a:gd name="T19" fmla="*/ 220 h 510"/>
                <a:gd name="T20" fmla="*/ 1264 w 1724"/>
                <a:gd name="T21" fmla="*/ 240 h 510"/>
                <a:gd name="T22" fmla="*/ 1232 w 1724"/>
                <a:gd name="T23" fmla="*/ 256 h 510"/>
                <a:gd name="T24" fmla="*/ 1244 w 1724"/>
                <a:gd name="T25" fmla="*/ 248 h 510"/>
                <a:gd name="T26" fmla="*/ 1260 w 1724"/>
                <a:gd name="T27" fmla="*/ 224 h 510"/>
                <a:gd name="T28" fmla="*/ 1268 w 1724"/>
                <a:gd name="T29" fmla="*/ 200 h 510"/>
                <a:gd name="T30" fmla="*/ 1208 w 1724"/>
                <a:gd name="T31" fmla="*/ 116 h 510"/>
                <a:gd name="T32" fmla="*/ 1136 w 1724"/>
                <a:gd name="T33" fmla="*/ 76 h 510"/>
                <a:gd name="T34" fmla="*/ 1008 w 1724"/>
                <a:gd name="T35" fmla="*/ 32 h 510"/>
                <a:gd name="T36" fmla="*/ 924 w 1724"/>
                <a:gd name="T37" fmla="*/ 12 h 510"/>
                <a:gd name="T38" fmla="*/ 908 w 1724"/>
                <a:gd name="T39" fmla="*/ 4 h 510"/>
                <a:gd name="T40" fmla="*/ 920 w 1724"/>
                <a:gd name="T41" fmla="*/ 16 h 510"/>
                <a:gd name="T42" fmla="*/ 944 w 1724"/>
                <a:gd name="T43" fmla="*/ 80 h 510"/>
                <a:gd name="T44" fmla="*/ 940 w 1724"/>
                <a:gd name="T45" fmla="*/ 108 h 510"/>
                <a:gd name="T46" fmla="*/ 908 w 1724"/>
                <a:gd name="T47" fmla="*/ 140 h 510"/>
                <a:gd name="T48" fmla="*/ 792 w 1724"/>
                <a:gd name="T49" fmla="*/ 204 h 510"/>
                <a:gd name="T50" fmla="*/ 620 w 1724"/>
                <a:gd name="T51" fmla="*/ 244 h 510"/>
                <a:gd name="T52" fmla="*/ 524 w 1724"/>
                <a:gd name="T53" fmla="*/ 268 h 510"/>
                <a:gd name="T54" fmla="*/ 588 w 1724"/>
                <a:gd name="T55" fmla="*/ 296 h 510"/>
                <a:gd name="T56" fmla="*/ 616 w 1724"/>
                <a:gd name="T57" fmla="*/ 332 h 510"/>
                <a:gd name="T58" fmla="*/ 556 w 1724"/>
                <a:gd name="T59" fmla="*/ 424 h 510"/>
                <a:gd name="T60" fmla="*/ 0 w 1724"/>
                <a:gd name="T61" fmla="*/ 472 h 51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724" h="510">
                  <a:moveTo>
                    <a:pt x="1724" y="184"/>
                  </a:moveTo>
                  <a:cubicBezTo>
                    <a:pt x="1687" y="204"/>
                    <a:pt x="1643" y="220"/>
                    <a:pt x="1608" y="244"/>
                  </a:cubicBezTo>
                  <a:cubicBezTo>
                    <a:pt x="1604" y="247"/>
                    <a:pt x="1613" y="236"/>
                    <a:pt x="1616" y="232"/>
                  </a:cubicBezTo>
                  <a:cubicBezTo>
                    <a:pt x="1620" y="228"/>
                    <a:pt x="1624" y="224"/>
                    <a:pt x="1628" y="220"/>
                  </a:cubicBezTo>
                  <a:cubicBezTo>
                    <a:pt x="1644" y="206"/>
                    <a:pt x="1661" y="199"/>
                    <a:pt x="1676" y="184"/>
                  </a:cubicBezTo>
                  <a:cubicBezTo>
                    <a:pt x="1674" y="172"/>
                    <a:pt x="1678" y="155"/>
                    <a:pt x="1668" y="148"/>
                  </a:cubicBezTo>
                  <a:cubicBezTo>
                    <a:pt x="1646" y="132"/>
                    <a:pt x="1586" y="133"/>
                    <a:pt x="1568" y="132"/>
                  </a:cubicBezTo>
                  <a:cubicBezTo>
                    <a:pt x="1530" y="137"/>
                    <a:pt x="1493" y="145"/>
                    <a:pt x="1456" y="152"/>
                  </a:cubicBezTo>
                  <a:cubicBezTo>
                    <a:pt x="1408" y="173"/>
                    <a:pt x="1358" y="202"/>
                    <a:pt x="1308" y="216"/>
                  </a:cubicBezTo>
                  <a:cubicBezTo>
                    <a:pt x="1304" y="217"/>
                    <a:pt x="1300" y="218"/>
                    <a:pt x="1296" y="220"/>
                  </a:cubicBezTo>
                  <a:cubicBezTo>
                    <a:pt x="1285" y="226"/>
                    <a:pt x="1275" y="234"/>
                    <a:pt x="1264" y="240"/>
                  </a:cubicBezTo>
                  <a:cubicBezTo>
                    <a:pt x="1253" y="245"/>
                    <a:pt x="1222" y="263"/>
                    <a:pt x="1232" y="256"/>
                  </a:cubicBezTo>
                  <a:cubicBezTo>
                    <a:pt x="1236" y="253"/>
                    <a:pt x="1240" y="251"/>
                    <a:pt x="1244" y="248"/>
                  </a:cubicBezTo>
                  <a:cubicBezTo>
                    <a:pt x="1249" y="240"/>
                    <a:pt x="1257" y="233"/>
                    <a:pt x="1260" y="224"/>
                  </a:cubicBezTo>
                  <a:cubicBezTo>
                    <a:pt x="1263" y="216"/>
                    <a:pt x="1268" y="200"/>
                    <a:pt x="1268" y="200"/>
                  </a:cubicBezTo>
                  <a:cubicBezTo>
                    <a:pt x="1259" y="154"/>
                    <a:pt x="1250" y="137"/>
                    <a:pt x="1208" y="116"/>
                  </a:cubicBezTo>
                  <a:cubicBezTo>
                    <a:pt x="1193" y="93"/>
                    <a:pt x="1162" y="83"/>
                    <a:pt x="1136" y="76"/>
                  </a:cubicBezTo>
                  <a:cubicBezTo>
                    <a:pt x="1105" y="30"/>
                    <a:pt x="1060" y="36"/>
                    <a:pt x="1008" y="32"/>
                  </a:cubicBezTo>
                  <a:cubicBezTo>
                    <a:pt x="980" y="21"/>
                    <a:pt x="954" y="16"/>
                    <a:pt x="924" y="12"/>
                  </a:cubicBezTo>
                  <a:cubicBezTo>
                    <a:pt x="919" y="9"/>
                    <a:pt x="912" y="0"/>
                    <a:pt x="908" y="4"/>
                  </a:cubicBezTo>
                  <a:cubicBezTo>
                    <a:pt x="904" y="8"/>
                    <a:pt x="917" y="11"/>
                    <a:pt x="920" y="16"/>
                  </a:cubicBezTo>
                  <a:cubicBezTo>
                    <a:pt x="929" y="32"/>
                    <a:pt x="938" y="62"/>
                    <a:pt x="944" y="80"/>
                  </a:cubicBezTo>
                  <a:cubicBezTo>
                    <a:pt x="943" y="89"/>
                    <a:pt x="944" y="99"/>
                    <a:pt x="940" y="108"/>
                  </a:cubicBezTo>
                  <a:cubicBezTo>
                    <a:pt x="934" y="123"/>
                    <a:pt x="919" y="132"/>
                    <a:pt x="908" y="140"/>
                  </a:cubicBezTo>
                  <a:cubicBezTo>
                    <a:pt x="871" y="166"/>
                    <a:pt x="838" y="195"/>
                    <a:pt x="792" y="204"/>
                  </a:cubicBezTo>
                  <a:cubicBezTo>
                    <a:pt x="740" y="230"/>
                    <a:pt x="676" y="235"/>
                    <a:pt x="620" y="244"/>
                  </a:cubicBezTo>
                  <a:cubicBezTo>
                    <a:pt x="587" y="249"/>
                    <a:pt x="557" y="263"/>
                    <a:pt x="524" y="268"/>
                  </a:cubicBezTo>
                  <a:cubicBezTo>
                    <a:pt x="547" y="276"/>
                    <a:pt x="565" y="290"/>
                    <a:pt x="588" y="296"/>
                  </a:cubicBezTo>
                  <a:cubicBezTo>
                    <a:pt x="603" y="306"/>
                    <a:pt x="608" y="315"/>
                    <a:pt x="616" y="332"/>
                  </a:cubicBezTo>
                  <a:cubicBezTo>
                    <a:pt x="598" y="360"/>
                    <a:pt x="589" y="408"/>
                    <a:pt x="556" y="424"/>
                  </a:cubicBezTo>
                  <a:cubicBezTo>
                    <a:pt x="384" y="510"/>
                    <a:pt x="188" y="472"/>
                    <a:pt x="0" y="472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90" name="Line 51"/>
            <p:cNvSpPr>
              <a:spLocks noChangeShapeType="1"/>
            </p:cNvSpPr>
            <p:nvPr/>
          </p:nvSpPr>
          <p:spPr bwMode="auto">
            <a:xfrm flipH="1">
              <a:off x="144" y="266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2488" name="Text Box 52"/>
          <p:cNvSpPr txBox="1">
            <a:spLocks noChangeArrowheads="1"/>
          </p:cNvSpPr>
          <p:nvPr/>
        </p:nvSpPr>
        <p:spPr bwMode="auto">
          <a:xfrm>
            <a:off x="1828800" y="1808164"/>
            <a:ext cx="5029200" cy="451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89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889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889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889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889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88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88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88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88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E-field applies force</a:t>
            </a:r>
          </a:p>
          <a:p>
            <a:pPr eaLnBrk="1" hangingPunct="1"/>
            <a:r>
              <a:rPr lang="en-US" altLang="en-US" dirty="0"/>
              <a:t>	</a:t>
            </a:r>
            <a:r>
              <a:rPr lang="en-US" altLang="en-US" i="1" dirty="0">
                <a:latin typeface="Times New Roman" panose="02020603050405020304" pitchFamily="18" charset="0"/>
              </a:rPr>
              <a:t>F = </a:t>
            </a:r>
            <a:r>
              <a:rPr lang="en-US" altLang="en-US" i="1" dirty="0" err="1">
                <a:latin typeface="Times New Roman" panose="02020603050405020304" pitchFamily="18" charset="0"/>
              </a:rPr>
              <a:t>qE</a:t>
            </a:r>
            <a:endParaRPr lang="en-US" altLang="en-US" i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dirty="0"/>
              <a:t>which accelerates the charged particle.  </a:t>
            </a:r>
          </a:p>
          <a:p>
            <a:pPr eaLnBrk="1" hangingPunct="1"/>
            <a:endParaRPr lang="en-US" altLang="en-US" sz="1000" dirty="0"/>
          </a:p>
          <a:p>
            <a:pPr eaLnBrk="1" hangingPunct="1"/>
            <a:r>
              <a:rPr lang="en-US" altLang="en-US" dirty="0"/>
              <a:t>However, the particle does not accelerate indefinitely because of collisions with the lattice (velocity saturation)</a:t>
            </a:r>
          </a:p>
          <a:p>
            <a:pPr eaLnBrk="1" hangingPunct="1"/>
            <a:endParaRPr lang="en-US" altLang="en-US" sz="1000" dirty="0"/>
          </a:p>
          <a:p>
            <a:pPr eaLnBrk="1" hangingPunct="1"/>
            <a:r>
              <a:rPr lang="en-US" altLang="en-US" dirty="0"/>
              <a:t>Average velocity</a:t>
            </a:r>
          </a:p>
          <a:p>
            <a:pPr eaLnBrk="1" hangingPunct="1"/>
            <a:r>
              <a:rPr lang="en-US" altLang="en-US" dirty="0"/>
              <a:t>	</a:t>
            </a:r>
            <a:r>
              <a:rPr lang="en-US" altLang="en-US" i="1" dirty="0">
                <a:latin typeface="Times New Roman" panose="02020603050405020304" pitchFamily="18" charset="0"/>
              </a:rPr>
              <a:t>&lt;</a:t>
            </a:r>
            <a:r>
              <a:rPr lang="en-US" altLang="en-US" i="1" dirty="0" err="1">
                <a:latin typeface="Times New Roman" panose="02020603050405020304" pitchFamily="18" charset="0"/>
                <a:cs typeface="Arial" panose="020B0604020202020204" pitchFamily="34" charset="0"/>
              </a:rPr>
              <a:t>v</a:t>
            </a:r>
            <a:r>
              <a:rPr lang="en-US" altLang="en-US" i="1" baseline="-25000" dirty="0" err="1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i="1" dirty="0">
                <a:latin typeface="Times New Roman" panose="02020603050405020304" pitchFamily="18" charset="0"/>
                <a:cs typeface="Arial" panose="020B0604020202020204" pitchFamily="34" charset="0"/>
              </a:rPr>
              <a:t>&gt; ≈ -µ</a:t>
            </a:r>
            <a:r>
              <a:rPr lang="en-US" altLang="en-US" i="1" baseline="-25000" dirty="0" err="1">
                <a:latin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en-US" altLang="en-US" i="1" dirty="0" err="1">
                <a:latin typeface="Times New Roman" panose="02020603050405020304" pitchFamily="18" charset="0"/>
                <a:cs typeface="Arial" panose="020B0604020202020204" pitchFamily="34" charset="0"/>
              </a:rPr>
              <a:t>E</a:t>
            </a:r>
            <a:r>
              <a:rPr lang="en-US" altLang="en-US" i="1" baseline="-25000" dirty="0" err="1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dirty="0">
                <a:cs typeface="Arial" panose="020B0604020202020204" pitchFamily="34" charset="0"/>
              </a:rPr>
              <a:t>	electrons</a:t>
            </a:r>
            <a:endParaRPr lang="en-US" altLang="en-US" i="1" baseline="-25000" dirty="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dirty="0"/>
              <a:t>	</a:t>
            </a:r>
            <a:r>
              <a:rPr lang="en-US" altLang="en-US" i="1" dirty="0">
                <a:latin typeface="Times New Roman" panose="02020603050405020304" pitchFamily="18" charset="0"/>
              </a:rPr>
              <a:t>&lt; </a:t>
            </a:r>
            <a:r>
              <a:rPr lang="en-US" altLang="en-US" i="1" dirty="0" err="1">
                <a:latin typeface="Times New Roman" panose="02020603050405020304" pitchFamily="18" charset="0"/>
                <a:cs typeface="Arial" panose="020B0604020202020204" pitchFamily="34" charset="0"/>
              </a:rPr>
              <a:t>v</a:t>
            </a:r>
            <a:r>
              <a:rPr lang="en-US" altLang="en-US" i="1" baseline="-25000" dirty="0" err="1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i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  <a:cs typeface="Arial" panose="020B0604020202020204" pitchFamily="34" charset="0"/>
              </a:rPr>
              <a:t>&gt; ≈ µ</a:t>
            </a:r>
            <a:r>
              <a:rPr lang="en-US" altLang="en-US" i="1" baseline="-25000" dirty="0" err="1">
                <a:latin typeface="Times New Roman" panose="02020603050405020304" pitchFamily="18" charset="0"/>
                <a:cs typeface="Arial" panose="020B0604020202020204" pitchFamily="34" charset="0"/>
              </a:rPr>
              <a:t>p</a:t>
            </a:r>
            <a:r>
              <a:rPr lang="en-US" altLang="en-US" i="1" dirty="0" err="1">
                <a:latin typeface="Times New Roman" panose="02020603050405020304" pitchFamily="18" charset="0"/>
                <a:cs typeface="Arial" panose="020B0604020202020204" pitchFamily="34" charset="0"/>
              </a:rPr>
              <a:t>E</a:t>
            </a:r>
            <a:r>
              <a:rPr lang="en-US" altLang="en-US" i="1" baseline="-25000" dirty="0" err="1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dirty="0">
                <a:cs typeface="Arial" panose="020B0604020202020204" pitchFamily="34" charset="0"/>
              </a:rPr>
              <a:t>	holes</a:t>
            </a:r>
            <a:endParaRPr lang="en-US" altLang="en-US" dirty="0"/>
          </a:p>
          <a:p>
            <a:pPr eaLnBrk="1" hangingPunct="1"/>
            <a:endParaRPr lang="en-US" altLang="en-US" sz="800" dirty="0"/>
          </a:p>
          <a:p>
            <a:pPr eaLnBrk="1" hangingPunct="1"/>
            <a:r>
              <a:rPr lang="en-US" altLang="en-US" i="1" dirty="0">
                <a:latin typeface="Times New Roman" panose="02020603050405020304" pitchFamily="18" charset="0"/>
                <a:cs typeface="Arial" panose="020B0604020202020204" pitchFamily="34" charset="0"/>
              </a:rPr>
              <a:t>µ</a:t>
            </a:r>
            <a:r>
              <a:rPr lang="en-US" altLang="en-US" i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en-US" altLang="en-US" dirty="0">
                <a:cs typeface="Arial" panose="020B0604020202020204" pitchFamily="34" charset="0"/>
              </a:rPr>
              <a:t>	→	electron mobility</a:t>
            </a:r>
          </a:p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	</a:t>
            </a:r>
            <a:r>
              <a:rPr lang="en-US" altLang="en-US" dirty="0"/>
              <a:t>→	empirical proportionality constant 					between E and velocity</a:t>
            </a:r>
          </a:p>
          <a:p>
            <a:pPr eaLnBrk="1" hangingPunct="1"/>
            <a:r>
              <a:rPr lang="en-US" altLang="en-US" i="1" dirty="0">
                <a:latin typeface="Times New Roman" panose="02020603050405020304" pitchFamily="18" charset="0"/>
              </a:rPr>
              <a:t>µ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p</a:t>
            </a:r>
            <a:r>
              <a:rPr lang="en-US" altLang="en-US" dirty="0"/>
              <a:t>	→	hole mobility</a:t>
            </a:r>
          </a:p>
          <a:p>
            <a:pPr eaLnBrk="1" hangingPunct="1"/>
            <a:endParaRPr lang="en-US" altLang="en-US" sz="1000" dirty="0"/>
          </a:p>
          <a:p>
            <a:pPr eaLnBrk="1" hangingPunct="1"/>
            <a:r>
              <a:rPr lang="en-US" altLang="en-US" i="1" dirty="0">
                <a:latin typeface="Times New Roman" panose="02020603050405020304" pitchFamily="18" charset="0"/>
                <a:cs typeface="Arial" panose="020B0604020202020204" pitchFamily="34" charset="0"/>
              </a:rPr>
              <a:t>µ</a:t>
            </a:r>
            <a:r>
              <a:rPr lang="en-US" altLang="en-US" i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n </a:t>
            </a:r>
            <a:r>
              <a:rPr lang="en-US" altLang="en-US" i="1" dirty="0">
                <a:latin typeface="Times New Roman" panose="02020603050405020304" pitchFamily="18" charset="0"/>
                <a:cs typeface="Arial" panose="020B0604020202020204" pitchFamily="34" charset="0"/>
              </a:rPr>
              <a:t>≈ 3µ</a:t>
            </a:r>
            <a:r>
              <a:rPr lang="en-US" altLang="en-US" i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p				</a:t>
            </a:r>
            <a:r>
              <a:rPr lang="en-US" altLang="en-US" i="1" dirty="0">
                <a:latin typeface="Times New Roman" panose="02020603050405020304" pitchFamily="18" charset="0"/>
                <a:cs typeface="Arial" panose="020B0604020202020204" pitchFamily="34" charset="0"/>
              </a:rPr>
              <a:t>µ↓ </a:t>
            </a:r>
            <a:r>
              <a:rPr lang="en-US" altLang="en-US" i="1" dirty="0">
                <a:cs typeface="Arial" panose="020B0604020202020204" pitchFamily="34" charset="0"/>
              </a:rPr>
              <a:t>as </a:t>
            </a:r>
            <a:r>
              <a:rPr lang="en-US" altLang="en-US" i="1" dirty="0">
                <a:latin typeface="Times New Roman" panose="02020603050405020304" pitchFamily="18" charset="0"/>
                <a:cs typeface="Arial" panose="020B0604020202020204" pitchFamily="34" charset="0"/>
              </a:rPr>
              <a:t>T↑</a:t>
            </a:r>
            <a:endParaRPr lang="en-US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17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98 0.00231 C -0.01112 0.00486 -0.01355 0.00671 -0.01701 0.00787 C -0.01962 0.01041 -0.02171 0.01365 -0.02466 0.01527 C -0.02605 0.01597 -0.02899 0.01713 -0.02899 0.01713 C -0.02935 0.01805 -0.03108 0.0199 -0.03021 0.0199 C -0.02778 0.0199 -0.02691 0.01458 -0.02466 0.01342 C -0.0231 0.0125 -0.02136 0.01273 -0.01996 0.0125 C -0.01701 0.01064 -0.01528 0.01041 -0.01355 0.00694 C -0.01372 0.00555 -0.01528 -0.00209 -0.01563 -0.00232 C -0.01701 -0.00301 -0.01996 -0.00417 -0.01996 -0.00417 C -0.02188 -0.00834 -0.02466 -0.00764 -0.02813 -0.0088 C -0.03594 -0.00672 -0.03976 -0.00486 -0.04827 -0.00417 C -0.05504 -0.00116 -0.06112 0.00393 -0.06789 0.00694 C -0.07188 0.01111 -0.07657 0.01551 -0.0816 0.01713 C -0.08664 0.02152 -0.08421 0.02037 -0.08855 0.02176 C -0.09011 0.01574 -0.09288 0.00671 -0.09688 0.00324 C -0.0974 0.00231 -0.09757 0.00115 -0.09827 0.00046 C -0.09879 -0.00023 -0.09983 0.00023 -0.10035 -0.00047 C -0.10122 -0.00139 -0.10122 -0.00324 -0.10174 -0.00417 C -0.1033 -0.00602 -0.10591 -0.00672 -0.1073 -0.0088 C -0.11146 -0.01436 -0.11337 -0.01574 -0.11841 -0.01898 C -0.12171 -0.0257 -0.12952 -0.025 -0.13438 -0.02917 C -0.13855 -0.03287 -0.13941 -0.03357 -0.14428 -0.03473 C -0.14688 -0.03449 -0.14948 -0.03473 -0.15174 -0.0338 C -0.15244 -0.03357 -0.15035 -0.03357 -0.14983 -0.03287 C -0.14566 -0.02616 -0.15122 -0.02917 -0.14566 -0.02732 C -0.14306 -0.025 -0.14098 -0.02385 -0.13994 -0.01991 C -0.14011 -0.01968 -0.14393 -0.01158 -0.1448 -0.01065 C -0.1474 -0.00764 -0.15764 -0.00486 -0.16146 -0.00232 C -0.17119 0.00416 -0.18143 0.0118 -0.19219 0.01527 C -0.19792 0.0206 -0.2066 0.02176 -0.21355 0.02361 C -0.21198 0.02685 -0.21077 0.02801 -0.20799 0.02916 C -0.20244 0.03472 -0.2 0.0412 -0.19827 0.05046 C -0.19879 0.05185 -0.19983 0.05648 -0.20105 0.05787 C -0.20539 0.0625 -0.2165 0.06759 -0.22188 0.06898 C -0.24619 0.06643 -0.26962 0.06689 -0.2941 0.06805 C -0.29827 0.06944 -0.30296 0.07083 -0.3073 0.07083 " pathEditMode="relative" ptsTypes="ffffffffffffffffffffffffffffffffffffA">
                                      <p:cBhvr>
                                        <p:cTn id="10" dur="2000" fill="hold"/>
                                        <p:tgtEl>
                                          <p:spTgt spid="788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2035877" y="173942"/>
            <a:ext cx="8911687" cy="128089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/>
              <a:t>Drift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1638300" y="990600"/>
            <a:ext cx="88773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804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04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04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04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04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04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04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04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04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u="sng">
                <a:solidFill>
                  <a:srgbClr val="0066FF"/>
                </a:solidFill>
              </a:rPr>
              <a:t>Drift</a:t>
            </a:r>
            <a:r>
              <a:rPr lang="en-US" altLang="en-US"/>
              <a:t> </a:t>
            </a:r>
            <a:r>
              <a:rPr lang="en-US" altLang="en-US">
                <a:cs typeface="Arial" panose="020B0604020202020204" pitchFamily="34" charset="0"/>
              </a:rPr>
              <a:t>→ Movement of charged particles in response to an external field (typically an 	electric field)</a:t>
            </a:r>
          </a:p>
        </p:txBody>
      </p:sp>
      <p:sp>
        <p:nvSpPr>
          <p:cNvPr id="64516" name="Text Box 52"/>
          <p:cNvSpPr txBox="1">
            <a:spLocks noChangeArrowheads="1"/>
          </p:cNvSpPr>
          <p:nvPr/>
        </p:nvSpPr>
        <p:spPr bwMode="auto">
          <a:xfrm>
            <a:off x="1828800" y="1808163"/>
            <a:ext cx="5029200" cy="469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89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889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889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889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889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88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88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88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88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E-field applies force</a:t>
            </a:r>
          </a:p>
          <a:p>
            <a:pPr eaLnBrk="1" hangingPunct="1"/>
            <a:r>
              <a:rPr lang="en-US" altLang="en-US" dirty="0"/>
              <a:t>	</a:t>
            </a:r>
            <a:r>
              <a:rPr lang="en-US" altLang="en-US" i="1" dirty="0">
                <a:latin typeface="Times New Roman" panose="02020603050405020304" pitchFamily="18" charset="0"/>
              </a:rPr>
              <a:t>F = </a:t>
            </a:r>
            <a:r>
              <a:rPr lang="en-US" altLang="en-US" i="1" dirty="0" err="1">
                <a:latin typeface="Times New Roman" panose="02020603050405020304" pitchFamily="18" charset="0"/>
              </a:rPr>
              <a:t>qE</a:t>
            </a:r>
            <a:endParaRPr lang="en-US" altLang="en-US" i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dirty="0"/>
              <a:t>which accelerates the charged particle.  </a:t>
            </a:r>
          </a:p>
          <a:p>
            <a:pPr eaLnBrk="1" hangingPunct="1"/>
            <a:endParaRPr lang="en-US" altLang="en-US" sz="1000" dirty="0"/>
          </a:p>
          <a:p>
            <a:pPr eaLnBrk="1" hangingPunct="1"/>
            <a:r>
              <a:rPr lang="en-US" altLang="en-US" dirty="0"/>
              <a:t>However, the particle does not accelerate indefinitely because of collisions with the lattice (velocity saturation)</a:t>
            </a:r>
          </a:p>
          <a:p>
            <a:pPr eaLnBrk="1" hangingPunct="1"/>
            <a:endParaRPr lang="en-US" altLang="en-US" sz="1000" dirty="0"/>
          </a:p>
          <a:p>
            <a:pPr eaLnBrk="1" hangingPunct="1"/>
            <a:r>
              <a:rPr lang="en-US" altLang="en-US" dirty="0"/>
              <a:t>Average velocity</a:t>
            </a:r>
          </a:p>
          <a:p>
            <a:pPr eaLnBrk="1" hangingPunct="1"/>
            <a:r>
              <a:rPr lang="en-US" altLang="en-US" dirty="0"/>
              <a:t>	</a:t>
            </a:r>
            <a:r>
              <a:rPr lang="en-US" altLang="en-US" i="1" dirty="0">
                <a:latin typeface="Times New Roman" panose="02020603050405020304" pitchFamily="18" charset="0"/>
              </a:rPr>
              <a:t>&lt;</a:t>
            </a:r>
            <a:r>
              <a:rPr lang="en-US" altLang="en-US" i="1" dirty="0" err="1">
                <a:latin typeface="Times New Roman" panose="02020603050405020304" pitchFamily="18" charset="0"/>
                <a:cs typeface="Arial" panose="020B0604020202020204" pitchFamily="34" charset="0"/>
              </a:rPr>
              <a:t>v</a:t>
            </a:r>
            <a:r>
              <a:rPr lang="en-US" altLang="en-US" i="1" baseline="-25000" dirty="0" err="1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i="1" dirty="0">
                <a:latin typeface="Times New Roman" panose="02020603050405020304" pitchFamily="18" charset="0"/>
                <a:cs typeface="Arial" panose="020B0604020202020204" pitchFamily="34" charset="0"/>
              </a:rPr>
              <a:t>&gt; ≈ -µ</a:t>
            </a:r>
            <a:r>
              <a:rPr lang="en-US" altLang="en-US" i="1" baseline="-25000" dirty="0" err="1">
                <a:latin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en-US" altLang="en-US" i="1" dirty="0" err="1">
                <a:latin typeface="Times New Roman" panose="02020603050405020304" pitchFamily="18" charset="0"/>
                <a:cs typeface="Arial" panose="020B0604020202020204" pitchFamily="34" charset="0"/>
              </a:rPr>
              <a:t>E</a:t>
            </a:r>
            <a:r>
              <a:rPr lang="en-US" altLang="en-US" i="1" baseline="-25000" dirty="0" err="1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dirty="0">
                <a:cs typeface="Arial" panose="020B0604020202020204" pitchFamily="34" charset="0"/>
              </a:rPr>
              <a:t>	electrons</a:t>
            </a:r>
            <a:endParaRPr lang="en-US" altLang="en-US" i="1" baseline="-25000" dirty="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dirty="0"/>
              <a:t>	</a:t>
            </a:r>
            <a:r>
              <a:rPr lang="en-US" altLang="en-US" i="1" dirty="0">
                <a:latin typeface="Times New Roman" panose="02020603050405020304" pitchFamily="18" charset="0"/>
              </a:rPr>
              <a:t>&lt; </a:t>
            </a:r>
            <a:r>
              <a:rPr lang="en-US" altLang="en-US" i="1" dirty="0" err="1">
                <a:latin typeface="Times New Roman" panose="02020603050405020304" pitchFamily="18" charset="0"/>
                <a:cs typeface="Arial" panose="020B0604020202020204" pitchFamily="34" charset="0"/>
              </a:rPr>
              <a:t>v</a:t>
            </a:r>
            <a:r>
              <a:rPr lang="en-US" altLang="en-US" i="1" baseline="-25000" dirty="0" err="1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i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  <a:cs typeface="Arial" panose="020B0604020202020204" pitchFamily="34" charset="0"/>
              </a:rPr>
              <a:t>&gt; ≈ µ</a:t>
            </a:r>
            <a:r>
              <a:rPr lang="en-US" altLang="en-US" i="1" baseline="-25000" dirty="0" err="1">
                <a:latin typeface="Times New Roman" panose="02020603050405020304" pitchFamily="18" charset="0"/>
                <a:cs typeface="Arial" panose="020B0604020202020204" pitchFamily="34" charset="0"/>
              </a:rPr>
              <a:t>p</a:t>
            </a:r>
            <a:r>
              <a:rPr lang="en-US" altLang="en-US" i="1" dirty="0" err="1">
                <a:latin typeface="Times New Roman" panose="02020603050405020304" pitchFamily="18" charset="0"/>
                <a:cs typeface="Arial" panose="020B0604020202020204" pitchFamily="34" charset="0"/>
              </a:rPr>
              <a:t>E</a:t>
            </a:r>
            <a:r>
              <a:rPr lang="en-US" altLang="en-US" i="1" baseline="-25000" dirty="0" err="1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dirty="0">
                <a:cs typeface="Arial" panose="020B0604020202020204" pitchFamily="34" charset="0"/>
              </a:rPr>
              <a:t>	holes</a:t>
            </a:r>
            <a:endParaRPr lang="en-US" altLang="en-US" dirty="0"/>
          </a:p>
          <a:p>
            <a:pPr eaLnBrk="1" hangingPunct="1"/>
            <a:endParaRPr lang="en-US" altLang="en-US" sz="800" dirty="0"/>
          </a:p>
          <a:p>
            <a:pPr eaLnBrk="1" hangingPunct="1"/>
            <a:r>
              <a:rPr lang="en-US" altLang="en-US" i="1" dirty="0">
                <a:latin typeface="Times New Roman" panose="02020603050405020304" pitchFamily="18" charset="0"/>
                <a:cs typeface="Arial" panose="020B0604020202020204" pitchFamily="34" charset="0"/>
              </a:rPr>
              <a:t>µ</a:t>
            </a:r>
            <a:r>
              <a:rPr lang="en-US" altLang="en-US" i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en-US" altLang="en-US" dirty="0">
                <a:cs typeface="Arial" panose="020B0604020202020204" pitchFamily="34" charset="0"/>
              </a:rPr>
              <a:t>	→	electron mobility</a:t>
            </a:r>
          </a:p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	</a:t>
            </a:r>
            <a:r>
              <a:rPr lang="en-US" altLang="en-US" dirty="0"/>
              <a:t>→	empirical proportionality constant 					between E and velocity</a:t>
            </a:r>
          </a:p>
          <a:p>
            <a:pPr eaLnBrk="1" hangingPunct="1"/>
            <a:r>
              <a:rPr lang="en-US" altLang="en-US" i="1" dirty="0">
                <a:latin typeface="Times New Roman" panose="02020603050405020304" pitchFamily="18" charset="0"/>
              </a:rPr>
              <a:t>µ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p</a:t>
            </a:r>
            <a:r>
              <a:rPr lang="en-US" altLang="en-US" dirty="0"/>
              <a:t>	→	hole mobility</a:t>
            </a:r>
          </a:p>
          <a:p>
            <a:pPr eaLnBrk="1" hangingPunct="1"/>
            <a:endParaRPr lang="en-US" altLang="en-US" sz="1000" dirty="0"/>
          </a:p>
          <a:p>
            <a:pPr eaLnBrk="1" hangingPunct="1"/>
            <a:r>
              <a:rPr lang="en-US" altLang="en-US" i="1" dirty="0">
                <a:latin typeface="Times New Roman" panose="02020603050405020304" pitchFamily="18" charset="0"/>
                <a:cs typeface="Arial" panose="020B0604020202020204" pitchFamily="34" charset="0"/>
              </a:rPr>
              <a:t>µ</a:t>
            </a:r>
            <a:r>
              <a:rPr lang="en-US" altLang="en-US" i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n </a:t>
            </a:r>
            <a:r>
              <a:rPr lang="en-US" altLang="en-US" i="1" dirty="0">
                <a:latin typeface="Times New Roman" panose="02020603050405020304" pitchFamily="18" charset="0"/>
                <a:cs typeface="Arial" panose="020B0604020202020204" pitchFamily="34" charset="0"/>
              </a:rPr>
              <a:t>≈ 3µ</a:t>
            </a:r>
            <a:r>
              <a:rPr lang="en-US" altLang="en-US" i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p				</a:t>
            </a:r>
            <a:r>
              <a:rPr lang="en-US" altLang="en-US" i="1" dirty="0">
                <a:latin typeface="Times New Roman" panose="02020603050405020304" pitchFamily="18" charset="0"/>
                <a:cs typeface="Arial" panose="020B0604020202020204" pitchFamily="34" charset="0"/>
              </a:rPr>
              <a:t>µ↓ </a:t>
            </a:r>
            <a:r>
              <a:rPr lang="en-US" altLang="en-US" i="1" dirty="0">
                <a:cs typeface="Arial" panose="020B0604020202020204" pitchFamily="34" charset="0"/>
              </a:rPr>
              <a:t>as </a:t>
            </a:r>
            <a:r>
              <a:rPr lang="en-US" altLang="en-US" i="1" dirty="0">
                <a:latin typeface="Times New Roman" panose="02020603050405020304" pitchFamily="18" charset="0"/>
                <a:cs typeface="Arial" panose="020B0604020202020204" pitchFamily="34" charset="0"/>
              </a:rPr>
              <a:t>T↑</a:t>
            </a:r>
            <a:endParaRPr lang="en-US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i="1" baseline="-25000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4517" name="Text Box 53"/>
          <p:cNvSpPr txBox="1">
            <a:spLocks noChangeArrowheads="1"/>
          </p:cNvSpPr>
          <p:nvPr/>
        </p:nvSpPr>
        <p:spPr bwMode="auto">
          <a:xfrm>
            <a:off x="7467600" y="2895601"/>
            <a:ext cx="177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u="sng"/>
              <a:t>Current Density</a:t>
            </a:r>
          </a:p>
        </p:txBody>
      </p:sp>
      <p:graphicFrame>
        <p:nvGraphicFramePr>
          <p:cNvPr id="64518" name="Object 54"/>
          <p:cNvGraphicFramePr>
            <a:graphicFrameLocks noChangeAspect="1"/>
          </p:cNvGraphicFramePr>
          <p:nvPr/>
        </p:nvGraphicFramePr>
        <p:xfrm>
          <a:off x="7239000" y="3429000"/>
          <a:ext cx="2133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Equation" r:id="rId4" imgW="965200" imgH="482600" progId="Equation.3">
                  <p:embed/>
                </p:oleObj>
              </mc:Choice>
              <mc:Fallback>
                <p:oleObj name="Equation" r:id="rId4" imgW="965200" imgH="482600" progId="Equation.3">
                  <p:embed/>
                  <p:pic>
                    <p:nvPicPr>
                      <p:cNvPr id="64518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3429000"/>
                        <a:ext cx="21336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9" name="Text Box 55"/>
          <p:cNvSpPr txBox="1">
            <a:spLocks noChangeArrowheads="1"/>
          </p:cNvSpPr>
          <p:nvPr/>
        </p:nvSpPr>
        <p:spPr bwMode="auto">
          <a:xfrm>
            <a:off x="7010400" y="4722814"/>
            <a:ext cx="393729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 dirty="0">
                <a:latin typeface="Times New Roman" panose="02020603050405020304" pitchFamily="18" charset="0"/>
              </a:rPr>
              <a:t>q = 1.6</a:t>
            </a:r>
            <a:r>
              <a:rPr lang="en-US" altLang="en-US" i="1" dirty="0">
                <a:latin typeface="Times New Roman" panose="02020603050405020304" pitchFamily="18" charset="0"/>
                <a:cs typeface="Arial" panose="020B0604020202020204" pitchFamily="34" charset="0"/>
              </a:rPr>
              <a:t>×10</a:t>
            </a:r>
            <a:r>
              <a:rPr lang="en-US" altLang="en-US" i="1" baseline="30000" dirty="0">
                <a:latin typeface="Times New Roman" panose="02020603050405020304" pitchFamily="18" charset="0"/>
                <a:cs typeface="Arial" panose="020B0604020202020204" pitchFamily="34" charset="0"/>
              </a:rPr>
              <a:t>-19</a:t>
            </a:r>
            <a:r>
              <a:rPr lang="en-US" altLang="en-US" i="1" dirty="0">
                <a:latin typeface="Times New Roman" panose="02020603050405020304" pitchFamily="18" charset="0"/>
                <a:cs typeface="Arial" panose="020B0604020202020204" pitchFamily="34" charset="0"/>
              </a:rPr>
              <a:t> C</a:t>
            </a:r>
            <a:r>
              <a:rPr lang="en-US" altLang="en-US" dirty="0">
                <a:cs typeface="Arial" panose="020B0604020202020204" pitchFamily="34" charset="0"/>
              </a:rPr>
              <a:t>, </a:t>
            </a:r>
            <a:r>
              <a:rPr lang="en-US" altLang="en-US" dirty="0" smtClean="0">
                <a:cs typeface="Arial" panose="020B0604020202020204" pitchFamily="34" charset="0"/>
              </a:rPr>
              <a:t>charge of </a:t>
            </a:r>
            <a:r>
              <a:rPr lang="en-US" altLang="en-US" smtClean="0">
                <a:cs typeface="Arial" panose="020B0604020202020204" pitchFamily="34" charset="0"/>
              </a:rPr>
              <a:t>an electron</a:t>
            </a:r>
            <a:endParaRPr lang="en-US" altLang="en-US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i="1" dirty="0">
                <a:latin typeface="Times New Roman" panose="02020603050405020304" pitchFamily="18" charset="0"/>
                <a:cs typeface="Arial" panose="020B0604020202020204" pitchFamily="34" charset="0"/>
              </a:rPr>
              <a:t>n =</a:t>
            </a:r>
            <a:r>
              <a:rPr lang="en-US" altLang="en-US" dirty="0">
                <a:cs typeface="Arial" panose="020B0604020202020204" pitchFamily="34" charset="0"/>
              </a:rPr>
              <a:t> number of e</a:t>
            </a:r>
            <a:r>
              <a:rPr lang="en-US" altLang="en-US" baseline="30000" dirty="0">
                <a:cs typeface="Arial" panose="020B0604020202020204" pitchFamily="34" charset="0"/>
              </a:rPr>
              <a:t>-</a:t>
            </a:r>
          </a:p>
          <a:p>
            <a:pPr eaLnBrk="1" hangingPunct="1"/>
            <a:r>
              <a:rPr lang="en-US" altLang="en-US" i="1" dirty="0">
                <a:latin typeface="Times New Roman" panose="02020603050405020304" pitchFamily="18" charset="0"/>
                <a:cs typeface="Arial" panose="020B0604020202020204" pitchFamily="34" charset="0"/>
              </a:rPr>
              <a:t>p =</a:t>
            </a:r>
            <a:r>
              <a:rPr lang="en-US" altLang="en-US" dirty="0">
                <a:cs typeface="Arial" panose="020B0604020202020204" pitchFamily="34" charset="0"/>
              </a:rPr>
              <a:t> number of h</a:t>
            </a:r>
            <a:r>
              <a:rPr lang="en-US" altLang="en-US" baseline="30000" dirty="0">
                <a:cs typeface="Arial" panose="020B0604020202020204" pitchFamily="34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98772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36180" y="109650"/>
            <a:ext cx="8911687" cy="128089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/>
              <a:t>Resistivity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76400" y="1066800"/>
            <a:ext cx="8839200" cy="1219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90000"/>
              </a:lnSpc>
              <a:buClr>
                <a:srgbClr val="0066FF"/>
              </a:buClr>
            </a:pPr>
            <a:r>
              <a:rPr lang="en-US" altLang="en-US" sz="2400"/>
              <a:t>Closely related to carrier drift</a:t>
            </a:r>
          </a:p>
          <a:p>
            <a:pPr eaLnBrk="1" hangingPunct="1">
              <a:lnSpc>
                <a:spcPct val="90000"/>
              </a:lnSpc>
              <a:buClr>
                <a:srgbClr val="0066FF"/>
              </a:buClr>
            </a:pPr>
            <a:r>
              <a:rPr lang="en-US" altLang="en-US" sz="2400"/>
              <a:t>Proportionality constant between electric field and the total particle current flow</a:t>
            </a:r>
          </a:p>
        </p:txBody>
      </p:sp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2781300" y="2133600"/>
          <a:ext cx="51054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5" name="Equation" r:id="rId4" imgW="2832100" imgH="444500" progId="Equation.3">
                  <p:embed/>
                </p:oleObj>
              </mc:Choice>
              <mc:Fallback>
                <p:oleObj name="Equation" r:id="rId4" imgW="2832100" imgH="444500" progId="Equation.3">
                  <p:embed/>
                  <p:pic>
                    <p:nvPicPr>
                      <p:cNvPr id="665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0" y="2133600"/>
                        <a:ext cx="51054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2349" name="Group 13"/>
          <p:cNvGrpSpPr>
            <a:grpSpLocks/>
          </p:cNvGrpSpPr>
          <p:nvPr/>
        </p:nvGrpSpPr>
        <p:grpSpPr bwMode="auto">
          <a:xfrm>
            <a:off x="2362200" y="2971801"/>
            <a:ext cx="7239000" cy="1103313"/>
            <a:chOff x="528" y="1872"/>
            <a:chExt cx="4560" cy="695"/>
          </a:xfrm>
        </p:grpSpPr>
        <p:sp>
          <p:nvSpPr>
            <p:cNvPr id="66567" name="Text Box 5"/>
            <p:cNvSpPr txBox="1">
              <a:spLocks noChangeArrowheads="1"/>
            </p:cNvSpPr>
            <p:nvPr/>
          </p:nvSpPr>
          <p:spPr bwMode="auto">
            <a:xfrm>
              <a:off x="528" y="1872"/>
              <a:ext cx="16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 u="sng"/>
                <a:t>n-Type Semiconductor</a:t>
              </a:r>
            </a:p>
          </p:txBody>
        </p:sp>
        <p:graphicFrame>
          <p:nvGraphicFramePr>
            <p:cNvPr id="66568" name="Object 7"/>
            <p:cNvGraphicFramePr>
              <a:graphicFrameLocks noChangeAspect="1"/>
            </p:cNvGraphicFramePr>
            <p:nvPr/>
          </p:nvGraphicFramePr>
          <p:xfrm>
            <a:off x="833" y="2084"/>
            <a:ext cx="847" cy="4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6" name="Equation" r:id="rId6" imgW="761669" imgH="431613" progId="Equation.3">
                    <p:embed/>
                  </p:oleObj>
                </mc:Choice>
                <mc:Fallback>
                  <p:oleObj name="Equation" r:id="rId6" imgW="761669" imgH="431613" progId="Equation.3">
                    <p:embed/>
                    <p:pic>
                      <p:nvPicPr>
                        <p:cNvPr id="66568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3" y="2084"/>
                          <a:ext cx="847" cy="4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69" name="Text Box 8"/>
            <p:cNvSpPr txBox="1">
              <a:spLocks noChangeArrowheads="1"/>
            </p:cNvSpPr>
            <p:nvPr/>
          </p:nvSpPr>
          <p:spPr bwMode="auto">
            <a:xfrm>
              <a:off x="3412" y="1872"/>
              <a:ext cx="16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 u="sng"/>
                <a:t>p-Type Semiconductor</a:t>
              </a:r>
            </a:p>
          </p:txBody>
        </p:sp>
        <p:graphicFrame>
          <p:nvGraphicFramePr>
            <p:cNvPr id="66570" name="Object 9"/>
            <p:cNvGraphicFramePr>
              <a:graphicFrameLocks noChangeAspect="1"/>
            </p:cNvGraphicFramePr>
            <p:nvPr/>
          </p:nvGraphicFramePr>
          <p:xfrm>
            <a:off x="3717" y="2075"/>
            <a:ext cx="843" cy="4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7" name="Equation" r:id="rId8" imgW="761669" imgH="444307" progId="Equation.3">
                    <p:embed/>
                  </p:oleObj>
                </mc:Choice>
                <mc:Fallback>
                  <p:oleObj name="Equation" r:id="rId8" imgW="761669" imgH="444307" progId="Equation.3">
                    <p:embed/>
                    <p:pic>
                      <p:nvPicPr>
                        <p:cNvPr id="6657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7" y="2075"/>
                          <a:ext cx="843" cy="4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2346" name="Rectangle 10"/>
          <p:cNvSpPr>
            <a:spLocks noChangeArrowheads="1"/>
          </p:cNvSpPr>
          <p:nvPr/>
        </p:nvSpPr>
        <p:spPr bwMode="auto">
          <a:xfrm>
            <a:off x="1676400" y="3971925"/>
            <a:ext cx="8839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66FF"/>
              </a:buClr>
              <a:buFontTx/>
              <a:buChar char="•"/>
            </a:pPr>
            <a:r>
              <a:rPr lang="en-US" altLang="en-US" sz="2400"/>
              <a:t>Therefore, all semiconductor material is a resistor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0066FF"/>
              </a:buClr>
              <a:buFontTx/>
              <a:buChar char="–"/>
            </a:pPr>
            <a:r>
              <a:rPr lang="en-US" altLang="en-US" sz="2000"/>
              <a:t>Could be parasitic (unwanted)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0066FF"/>
              </a:buClr>
              <a:buFontTx/>
              <a:buChar char="–"/>
            </a:pPr>
            <a:r>
              <a:rPr lang="en-US" altLang="en-US" sz="2000"/>
              <a:t>Could be intentional (with proper doping)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66FF"/>
              </a:buClr>
              <a:buFontTx/>
              <a:buChar char="•"/>
            </a:pPr>
            <a:r>
              <a:rPr lang="en-US" altLang="en-US" sz="2400"/>
              <a:t>Typically, p-type material is more resistive than n-type material for a given amount of doping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66FF"/>
              </a:buClr>
              <a:buFontTx/>
              <a:buChar char="•"/>
            </a:pPr>
            <a:r>
              <a:rPr lang="en-US" altLang="en-US" sz="2400"/>
              <a:t>Doping levels are often calculated/verified from resistivity measurements</a:t>
            </a:r>
          </a:p>
        </p:txBody>
      </p:sp>
    </p:spTree>
    <p:extLst>
      <p:ext uri="{BB962C8B-B14F-4D97-AF65-F5344CB8AC3E}">
        <p14:creationId xmlns:p14="http://schemas.microsoft.com/office/powerpoint/2010/main" val="307338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What is a Semiconductor?</a:t>
            </a:r>
          </a:p>
        </p:txBody>
      </p:sp>
      <p:pic>
        <p:nvPicPr>
          <p:cNvPr id="247812" name="Picture 4" descr="l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588" y="1600200"/>
            <a:ext cx="236855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7813" name="Picture 5" descr="pentiumee_processor_bac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371601"/>
            <a:ext cx="3200400" cy="282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7814" name="Picture 6" descr="MPSA06%20NPN%2080V%20500mA%20General%20Purpose%20Transisto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50" y="3810000"/>
            <a:ext cx="2122488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7815" name="Picture 7" descr="capacito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1" y="3657600"/>
            <a:ext cx="1350963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7816" name="Text Box 8"/>
          <p:cNvSpPr txBox="1">
            <a:spLocks noChangeArrowheads="1"/>
          </p:cNvSpPr>
          <p:nvPr/>
        </p:nvSpPr>
        <p:spPr bwMode="auto">
          <a:xfrm>
            <a:off x="2438400" y="4038601"/>
            <a:ext cx="213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Microprocessors</a:t>
            </a:r>
          </a:p>
        </p:txBody>
      </p:sp>
      <p:sp>
        <p:nvSpPr>
          <p:cNvPr id="247817" name="Text Box 9"/>
          <p:cNvSpPr txBox="1">
            <a:spLocks noChangeArrowheads="1"/>
          </p:cNvSpPr>
          <p:nvPr/>
        </p:nvSpPr>
        <p:spPr bwMode="auto">
          <a:xfrm>
            <a:off x="8229600" y="4495801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LED</a:t>
            </a:r>
          </a:p>
        </p:txBody>
      </p:sp>
      <p:sp>
        <p:nvSpPr>
          <p:cNvPr id="247818" name="Text Box 10"/>
          <p:cNvSpPr txBox="1">
            <a:spLocks noChangeArrowheads="1"/>
          </p:cNvSpPr>
          <p:nvPr/>
        </p:nvSpPr>
        <p:spPr bwMode="auto">
          <a:xfrm>
            <a:off x="4953000" y="6248401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Transistors</a:t>
            </a:r>
          </a:p>
        </p:txBody>
      </p:sp>
      <p:sp>
        <p:nvSpPr>
          <p:cNvPr id="247819" name="Text Box 11"/>
          <p:cNvSpPr txBox="1">
            <a:spLocks noChangeArrowheads="1"/>
          </p:cNvSpPr>
          <p:nvPr/>
        </p:nvSpPr>
        <p:spPr bwMode="auto">
          <a:xfrm>
            <a:off x="6553200" y="6096001"/>
            <a:ext cx="190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Capacitors</a:t>
            </a:r>
          </a:p>
        </p:txBody>
      </p:sp>
    </p:spTree>
    <p:extLst>
      <p:ext uri="{BB962C8B-B14F-4D97-AF65-F5344CB8AC3E}">
        <p14:creationId xmlns:p14="http://schemas.microsoft.com/office/powerpoint/2010/main" val="91817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7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2478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2478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2478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47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2478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2478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2478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47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2478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2478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2478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47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8" dur="80"/>
                                        <p:tgtEl>
                                          <p:spTgt spid="2478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9" dur="80"/>
                                        <p:tgtEl>
                                          <p:spTgt spid="2478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80"/>
                                        <p:tgtEl>
                                          <p:spTgt spid="2478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6" grpId="0"/>
      <p:bldP spid="247817" grpId="0"/>
      <p:bldP spid="247818" grpId="0"/>
      <p:bldP spid="24781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42193"/>
            <a:ext cx="8911687" cy="128089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/>
              <a:t>Diffusion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1200" y="990600"/>
            <a:ext cx="8229600" cy="2057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/>
          </a:bodyPr>
          <a:lstStyle/>
          <a:p>
            <a:pPr marL="173038" indent="-173038">
              <a:buNone/>
            </a:pPr>
            <a:r>
              <a:rPr lang="en-US" altLang="en-US" u="sng">
                <a:solidFill>
                  <a:srgbClr val="0066FF"/>
                </a:solidFill>
              </a:rPr>
              <a:t>Diffusion</a:t>
            </a:r>
            <a:r>
              <a:rPr lang="en-US" altLang="en-US"/>
              <a:t> </a:t>
            </a:r>
            <a:r>
              <a:rPr lang="en-US" altLang="en-US">
                <a:cs typeface="Arial" panose="020B0604020202020204" pitchFamily="34" charset="0"/>
              </a:rPr>
              <a:t>→ </a:t>
            </a:r>
            <a:r>
              <a:rPr lang="en-US" altLang="en-US"/>
              <a:t>Motion of charged particles due to a concentration gradient</a:t>
            </a:r>
          </a:p>
          <a:p>
            <a:pPr marL="173038" indent="-173038">
              <a:buClr>
                <a:srgbClr val="0066FF"/>
              </a:buClr>
            </a:pPr>
            <a:r>
              <a:rPr lang="en-US" altLang="en-US"/>
              <a:t>Charged particles move in random directions</a:t>
            </a:r>
          </a:p>
          <a:p>
            <a:pPr marL="173038" indent="-173038">
              <a:buClr>
                <a:srgbClr val="0066FF"/>
              </a:buClr>
            </a:pPr>
            <a:r>
              <a:rPr lang="en-US" altLang="en-US"/>
              <a:t>Charged particles tend to move from areas of high concentration to areas of low concentration (entropy – Second Law of Thermodynamics)</a:t>
            </a:r>
          </a:p>
          <a:p>
            <a:pPr marL="173038" indent="-173038">
              <a:buClr>
                <a:srgbClr val="0066FF"/>
              </a:buClr>
            </a:pPr>
            <a:r>
              <a:rPr lang="en-US" altLang="en-US"/>
              <a:t>Net effect is a current flow (carriers moving from areas of high concentration to areas of low concentration)</a:t>
            </a:r>
          </a:p>
        </p:txBody>
      </p:sp>
      <p:grpSp>
        <p:nvGrpSpPr>
          <p:cNvPr id="82950" name="Group 6"/>
          <p:cNvGrpSpPr>
            <a:grpSpLocks/>
          </p:cNvGrpSpPr>
          <p:nvPr/>
        </p:nvGrpSpPr>
        <p:grpSpPr bwMode="auto">
          <a:xfrm>
            <a:off x="2895600" y="2971801"/>
            <a:ext cx="6618288" cy="1527175"/>
            <a:chOff x="864" y="1872"/>
            <a:chExt cx="4169" cy="962"/>
          </a:xfrm>
        </p:grpSpPr>
        <p:graphicFrame>
          <p:nvGraphicFramePr>
            <p:cNvPr id="68614" name="Object 4"/>
            <p:cNvGraphicFramePr>
              <a:graphicFrameLocks noChangeAspect="1"/>
            </p:cNvGraphicFramePr>
            <p:nvPr/>
          </p:nvGraphicFramePr>
          <p:xfrm>
            <a:off x="864" y="1872"/>
            <a:ext cx="1488" cy="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7" name="Equation" r:id="rId4" imgW="1256755" imgH="812447" progId="Equation.3">
                    <p:embed/>
                  </p:oleObj>
                </mc:Choice>
                <mc:Fallback>
                  <p:oleObj name="Equation" r:id="rId4" imgW="1256755" imgH="812447" progId="Equation.3">
                    <p:embed/>
                    <p:pic>
                      <p:nvPicPr>
                        <p:cNvPr id="68614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1872"/>
                          <a:ext cx="1488" cy="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15" name="Text Box 5"/>
            <p:cNvSpPr txBox="1">
              <a:spLocks noChangeArrowheads="1"/>
            </p:cNvSpPr>
            <p:nvPr/>
          </p:nvSpPr>
          <p:spPr bwMode="auto">
            <a:xfrm>
              <a:off x="3024" y="1968"/>
              <a:ext cx="2009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762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i="1">
                  <a:latin typeface="Times New Roman" panose="02020603050405020304" pitchFamily="18" charset="0"/>
                </a:rPr>
                <a:t>q = 1.6</a:t>
              </a:r>
              <a:r>
                <a:rPr lang="en-US" altLang="en-US" i="1">
                  <a:latin typeface="Times New Roman" panose="02020603050405020304" pitchFamily="18" charset="0"/>
                  <a:cs typeface="Arial" panose="020B0604020202020204" pitchFamily="34" charset="0"/>
                </a:rPr>
                <a:t>×10</a:t>
              </a:r>
              <a:r>
                <a:rPr lang="en-US" altLang="en-US" i="1" baseline="30000">
                  <a:latin typeface="Times New Roman" panose="02020603050405020304" pitchFamily="18" charset="0"/>
                  <a:cs typeface="Arial" panose="020B0604020202020204" pitchFamily="34" charset="0"/>
                </a:rPr>
                <a:t>-19</a:t>
              </a:r>
              <a:r>
                <a:rPr lang="en-US" altLang="en-US" i="1">
                  <a:latin typeface="Times New Roman" panose="02020603050405020304" pitchFamily="18" charset="0"/>
                  <a:cs typeface="Arial" panose="020B0604020202020204" pitchFamily="34" charset="0"/>
                </a:rPr>
                <a:t> C</a:t>
              </a:r>
              <a:r>
                <a:rPr lang="en-US" altLang="en-US">
                  <a:cs typeface="Arial" panose="020B0604020202020204" pitchFamily="34" charset="0"/>
                </a:rPr>
                <a:t>, carrier density</a:t>
              </a:r>
            </a:p>
            <a:p>
              <a:pPr eaLnBrk="1" hangingPunct="1"/>
              <a:r>
                <a:rPr lang="en-US" altLang="en-US" i="1">
                  <a:latin typeface="Times New Roman" panose="02020603050405020304" pitchFamily="18" charset="0"/>
                  <a:cs typeface="Arial" panose="020B0604020202020204" pitchFamily="34" charset="0"/>
                </a:rPr>
                <a:t>D =</a:t>
              </a:r>
              <a:r>
                <a:rPr lang="en-US" altLang="en-US">
                  <a:cs typeface="Arial" panose="020B0604020202020204" pitchFamily="34" charset="0"/>
                </a:rPr>
                <a:t> Diffusion coefficient</a:t>
              </a:r>
            </a:p>
            <a:p>
              <a:pPr eaLnBrk="1" hangingPunct="1"/>
              <a:r>
                <a:rPr lang="en-US" altLang="en-US" i="1">
                  <a:latin typeface="Times New Roman" panose="02020603050405020304" pitchFamily="18" charset="0"/>
                  <a:cs typeface="Arial" panose="020B0604020202020204" pitchFamily="34" charset="0"/>
                </a:rPr>
                <a:t>n(x) =</a:t>
              </a:r>
              <a:r>
                <a:rPr lang="en-US" altLang="en-US">
                  <a:cs typeface="Arial" panose="020B0604020202020204" pitchFamily="34" charset="0"/>
                </a:rPr>
                <a:t> e</a:t>
              </a:r>
              <a:r>
                <a:rPr lang="en-US" altLang="en-US" baseline="30000">
                  <a:cs typeface="Arial" panose="020B0604020202020204" pitchFamily="34" charset="0"/>
                </a:rPr>
                <a:t>-</a:t>
              </a:r>
              <a:r>
                <a:rPr lang="en-US" altLang="en-US">
                  <a:cs typeface="Arial" panose="020B0604020202020204" pitchFamily="34" charset="0"/>
                </a:rPr>
                <a:t> density at position </a:t>
              </a:r>
              <a:r>
                <a:rPr lang="en-US" altLang="en-US" i="1">
                  <a:latin typeface="Times New Roman" panose="02020603050405020304" pitchFamily="18" charset="0"/>
                  <a:cs typeface="Arial" panose="020B0604020202020204" pitchFamily="34" charset="0"/>
                </a:rPr>
                <a:t>x</a:t>
              </a:r>
              <a:endParaRPr lang="en-US" altLang="en-US" baseline="30000">
                <a:latin typeface="Times New Roman" panose="02020603050405020304" pitchFamily="18" charset="0"/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i="1">
                  <a:latin typeface="Times New Roman" panose="02020603050405020304" pitchFamily="18" charset="0"/>
                  <a:cs typeface="Arial" panose="020B0604020202020204" pitchFamily="34" charset="0"/>
                </a:rPr>
                <a:t>p(x) =</a:t>
              </a:r>
              <a:r>
                <a:rPr lang="en-US" altLang="en-US">
                  <a:cs typeface="Arial" panose="020B0604020202020204" pitchFamily="34" charset="0"/>
                </a:rPr>
                <a:t> h</a:t>
              </a:r>
              <a:r>
                <a:rPr lang="en-US" altLang="en-US" baseline="30000">
                  <a:cs typeface="Arial" panose="020B0604020202020204" pitchFamily="34" charset="0"/>
                </a:rPr>
                <a:t>+</a:t>
              </a:r>
              <a:r>
                <a:rPr lang="en-US" altLang="en-US">
                  <a:cs typeface="Arial" panose="020B0604020202020204" pitchFamily="34" charset="0"/>
                </a:rPr>
                <a:t> </a:t>
              </a:r>
              <a:r>
                <a:rPr lang="en-US" altLang="en-US"/>
                <a:t>density at position </a:t>
              </a:r>
              <a:r>
                <a:rPr lang="en-US" altLang="en-US" i="1">
                  <a:latin typeface="Times New Roman" panose="02020603050405020304" pitchFamily="18" charset="0"/>
                </a:rPr>
                <a:t>x</a:t>
              </a:r>
              <a:endParaRPr lang="en-US" altLang="en-US">
                <a:latin typeface="Times New Roman" panose="02020603050405020304" pitchFamily="18" charset="0"/>
              </a:endParaRPr>
            </a:p>
            <a:p>
              <a:pPr eaLnBrk="1" hangingPunct="1"/>
              <a:endParaRPr lang="en-US" altLang="en-US" baseline="30000">
                <a:cs typeface="Arial" panose="020B0604020202020204" pitchFamily="34" charset="0"/>
              </a:endParaRPr>
            </a:p>
          </p:txBody>
        </p:sp>
      </p:grpSp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2270126" y="4913314"/>
            <a:ext cx="74072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4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84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84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84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84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84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84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84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84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→ The negative sign in </a:t>
            </a:r>
            <a:r>
              <a:rPr lang="en-US" altLang="en-US" i="1">
                <a:latin typeface="Times New Roman" panose="02020603050405020304" pitchFamily="18" charset="0"/>
              </a:rPr>
              <a:t>J</a:t>
            </a:r>
            <a:r>
              <a:rPr lang="en-US" altLang="en-US" i="1" baseline="-25000">
                <a:latin typeface="Times New Roman" panose="02020603050405020304" pitchFamily="18" charset="0"/>
              </a:rPr>
              <a:t>p,diff</a:t>
            </a:r>
            <a:r>
              <a:rPr lang="en-US" altLang="en-US"/>
              <a:t> is due to moving in the opposite direction 	from the concentration gradient</a:t>
            </a:r>
          </a:p>
          <a:p>
            <a:pPr eaLnBrk="1" hangingPunct="1"/>
            <a:r>
              <a:rPr lang="en-US" altLang="en-US"/>
              <a:t>→ The positive sign from </a:t>
            </a:r>
            <a:r>
              <a:rPr lang="en-US" altLang="en-US" i="1">
                <a:latin typeface="Times New Roman" panose="02020603050405020304" pitchFamily="18" charset="0"/>
              </a:rPr>
              <a:t>J</a:t>
            </a:r>
            <a:r>
              <a:rPr lang="en-US" altLang="en-US" i="1" baseline="-25000">
                <a:latin typeface="Times New Roman" panose="02020603050405020304" pitchFamily="18" charset="0"/>
              </a:rPr>
              <a:t>n,diff</a:t>
            </a:r>
            <a:r>
              <a:rPr lang="en-US" altLang="en-US"/>
              <a:t> is because the negative from the e</a:t>
            </a:r>
            <a:r>
              <a:rPr lang="en-US" altLang="en-US" baseline="30000"/>
              <a:t>-</a:t>
            </a:r>
            <a:r>
              <a:rPr lang="en-US" altLang="en-US"/>
              <a:t> 	cancels out the negative from the concentration gradient</a:t>
            </a:r>
          </a:p>
        </p:txBody>
      </p:sp>
    </p:spTree>
    <p:extLst>
      <p:ext uri="{BB962C8B-B14F-4D97-AF65-F5344CB8AC3E}">
        <p14:creationId xmlns:p14="http://schemas.microsoft.com/office/powerpoint/2010/main" val="374210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20263" y="228824"/>
            <a:ext cx="8911687" cy="128089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/>
              <a:t>Total Current Densities</a:t>
            </a:r>
          </a:p>
        </p:txBody>
      </p:sp>
      <p:sp>
        <p:nvSpPr>
          <p:cNvPr id="70659" name="Text Box 4"/>
          <p:cNvSpPr txBox="1">
            <a:spLocks noChangeArrowheads="1"/>
          </p:cNvSpPr>
          <p:nvPr/>
        </p:nvSpPr>
        <p:spPr bwMode="auto">
          <a:xfrm>
            <a:off x="4167188" y="1143001"/>
            <a:ext cx="3905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Summation of both drift and diffusion</a:t>
            </a:r>
          </a:p>
        </p:txBody>
      </p:sp>
      <p:graphicFrame>
        <p:nvGraphicFramePr>
          <p:cNvPr id="70660" name="Object 5"/>
          <p:cNvGraphicFramePr>
            <a:graphicFrameLocks noChangeAspect="1"/>
          </p:cNvGraphicFramePr>
          <p:nvPr/>
        </p:nvGraphicFramePr>
        <p:xfrm>
          <a:off x="4643438" y="1489076"/>
          <a:ext cx="2716212" cy="354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2" name="Equation" r:id="rId4" imgW="1549400" imgH="2019300" progId="Equation.3">
                  <p:embed/>
                </p:oleObj>
              </mc:Choice>
              <mc:Fallback>
                <p:oleObj name="Equation" r:id="rId4" imgW="1549400" imgH="2019300" progId="Equation.3">
                  <p:embed/>
                  <p:pic>
                    <p:nvPicPr>
                      <p:cNvPr id="7066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489076"/>
                        <a:ext cx="2716212" cy="354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1" name="Object 6"/>
          <p:cNvGraphicFramePr>
            <a:graphicFrameLocks noChangeAspect="1"/>
          </p:cNvGraphicFramePr>
          <p:nvPr/>
        </p:nvGraphicFramePr>
        <p:xfrm>
          <a:off x="4648200" y="5715001"/>
          <a:ext cx="1290638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name="Equation" r:id="rId6" imgW="736600" imgH="241300" progId="Equation.3">
                  <p:embed/>
                </p:oleObj>
              </mc:Choice>
              <mc:Fallback>
                <p:oleObj name="Equation" r:id="rId6" imgW="736600" imgH="241300" progId="Equation.3">
                  <p:embed/>
                  <p:pic>
                    <p:nvPicPr>
                      <p:cNvPr id="7066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715001"/>
                        <a:ext cx="1290638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2" name="Text Box 7"/>
          <p:cNvSpPr txBox="1">
            <a:spLocks noChangeArrowheads="1"/>
          </p:cNvSpPr>
          <p:nvPr/>
        </p:nvSpPr>
        <p:spPr bwMode="auto">
          <a:xfrm>
            <a:off x="4191000" y="5348288"/>
            <a:ext cx="193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Total current flow</a:t>
            </a:r>
          </a:p>
        </p:txBody>
      </p:sp>
      <p:sp>
        <p:nvSpPr>
          <p:cNvPr id="70663" name="Text Box 8"/>
          <p:cNvSpPr txBox="1">
            <a:spLocks noChangeArrowheads="1"/>
          </p:cNvSpPr>
          <p:nvPr/>
        </p:nvSpPr>
        <p:spPr bwMode="auto">
          <a:xfrm>
            <a:off x="7691438" y="2133600"/>
            <a:ext cx="12874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(1 Dimension)</a:t>
            </a:r>
          </a:p>
        </p:txBody>
      </p:sp>
      <p:sp>
        <p:nvSpPr>
          <p:cNvPr id="70664" name="Text Box 9"/>
          <p:cNvSpPr txBox="1">
            <a:spLocks noChangeArrowheads="1"/>
          </p:cNvSpPr>
          <p:nvPr/>
        </p:nvSpPr>
        <p:spPr bwMode="auto">
          <a:xfrm>
            <a:off x="7691438" y="2667000"/>
            <a:ext cx="13763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(3 Dimensions)</a:t>
            </a:r>
          </a:p>
        </p:txBody>
      </p:sp>
      <p:sp>
        <p:nvSpPr>
          <p:cNvPr id="70665" name="Text Box 10"/>
          <p:cNvSpPr txBox="1">
            <a:spLocks noChangeArrowheads="1"/>
          </p:cNvSpPr>
          <p:nvPr/>
        </p:nvSpPr>
        <p:spPr bwMode="auto">
          <a:xfrm>
            <a:off x="7691438" y="4114800"/>
            <a:ext cx="12874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(1 Dimension)</a:t>
            </a:r>
          </a:p>
        </p:txBody>
      </p:sp>
      <p:sp>
        <p:nvSpPr>
          <p:cNvPr id="70666" name="Text Box 11"/>
          <p:cNvSpPr txBox="1">
            <a:spLocks noChangeArrowheads="1"/>
          </p:cNvSpPr>
          <p:nvPr/>
        </p:nvSpPr>
        <p:spPr bwMode="auto">
          <a:xfrm>
            <a:off x="7691438" y="4648200"/>
            <a:ext cx="13763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(3 Dimensions)</a:t>
            </a:r>
          </a:p>
        </p:txBody>
      </p:sp>
    </p:spTree>
    <p:extLst>
      <p:ext uri="{BB962C8B-B14F-4D97-AF65-F5344CB8AC3E}">
        <p14:creationId xmlns:p14="http://schemas.microsoft.com/office/powerpoint/2010/main" val="344290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720566" y="169862"/>
            <a:ext cx="8911687" cy="128089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/>
              <a:t>Einstein Relation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1200" y="1600200"/>
            <a:ext cx="8229600" cy="137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buFontTx/>
              <a:buNone/>
            </a:pPr>
            <a:r>
              <a:rPr lang="en-US" altLang="en-US" sz="2400" u="sng" dirty="0" smtClean="0">
                <a:solidFill>
                  <a:srgbClr val="0066FF"/>
                </a:solidFill>
              </a:rPr>
              <a:t>Einstein Relation</a:t>
            </a:r>
            <a:r>
              <a:rPr lang="en-US" altLang="en-US" sz="2400" dirty="0" smtClean="0"/>
              <a:t> </a:t>
            </a:r>
            <a:r>
              <a:rPr lang="en-US" altLang="en-US" sz="2400" dirty="0" smtClean="0">
                <a:cs typeface="Arial" panose="020B0604020202020204" pitchFamily="34" charset="0"/>
              </a:rPr>
              <a:t>→ Relates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Arial" panose="020B0604020202020204" pitchFamily="34" charset="0"/>
              </a:rPr>
              <a:t>D</a:t>
            </a:r>
            <a:r>
              <a:rPr lang="en-US" altLang="en-US" sz="2400" dirty="0" smtClean="0">
                <a:cs typeface="Arial" panose="020B0604020202020204" pitchFamily="34" charset="0"/>
              </a:rPr>
              <a:t> and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Arial" panose="020B0604020202020204" pitchFamily="34" charset="0"/>
              </a:rPr>
              <a:t>µ</a:t>
            </a:r>
            <a:r>
              <a:rPr lang="en-US" altLang="en-US" sz="2400" dirty="0" smtClean="0">
                <a:cs typeface="Arial" panose="020B0604020202020204" pitchFamily="34" charset="0"/>
              </a:rPr>
              <a:t> (they are not independent of each other)</a:t>
            </a:r>
          </a:p>
        </p:txBody>
      </p:sp>
      <p:graphicFrame>
        <p:nvGraphicFramePr>
          <p:cNvPr id="72708" name="Object 4"/>
          <p:cNvGraphicFramePr>
            <a:graphicFrameLocks noChangeAspect="1"/>
          </p:cNvGraphicFramePr>
          <p:nvPr/>
        </p:nvGraphicFramePr>
        <p:xfrm>
          <a:off x="5334000" y="2844800"/>
          <a:ext cx="15240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Equation" r:id="rId4" imgW="545863" imgH="418918" progId="Equation.3">
                  <p:embed/>
                </p:oleObj>
              </mc:Choice>
              <mc:Fallback>
                <p:oleObj name="Equation" r:id="rId4" imgW="545863" imgH="418918" progId="Equation.3">
                  <p:embed/>
                  <p:pic>
                    <p:nvPicPr>
                      <p:cNvPr id="727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844800"/>
                        <a:ext cx="15240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3565526" y="4402138"/>
            <a:ext cx="762799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284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84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84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84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84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84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84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84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84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i="1" dirty="0">
                <a:latin typeface="Times New Roman" panose="02020603050405020304" pitchFamily="18" charset="0"/>
              </a:rPr>
              <a:t>U</a:t>
            </a:r>
            <a:r>
              <a:rPr lang="en-US" altLang="en-US" sz="2400" i="1" baseline="-25000" dirty="0">
                <a:latin typeface="Times New Roman" panose="02020603050405020304" pitchFamily="18" charset="0"/>
              </a:rPr>
              <a:t>T</a:t>
            </a:r>
            <a:r>
              <a:rPr lang="en-US" altLang="en-US" sz="2400" i="1" dirty="0">
                <a:latin typeface="Times New Roman" panose="02020603050405020304" pitchFamily="18" charset="0"/>
              </a:rPr>
              <a:t>	= </a:t>
            </a:r>
            <a:r>
              <a:rPr lang="en-US" altLang="en-US" sz="2400" i="1" dirty="0" err="1">
                <a:latin typeface="Times New Roman" panose="02020603050405020304" pitchFamily="18" charset="0"/>
              </a:rPr>
              <a:t>kT</a:t>
            </a:r>
            <a:r>
              <a:rPr lang="en-US" altLang="en-US" sz="2400" i="1" dirty="0">
                <a:latin typeface="Times New Roman" panose="02020603050405020304" pitchFamily="18" charset="0"/>
              </a:rPr>
              <a:t>/q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</a:rPr>
              <a:t>	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2400" dirty="0">
                <a:cs typeface="Times New Roman" panose="02020603050405020304" pitchFamily="18" charset="0"/>
              </a:rPr>
              <a:t>Thermal voltage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</a:rPr>
              <a:t>	</a:t>
            </a:r>
            <a:r>
              <a:rPr lang="en-US" altLang="en-US" sz="2400" i="1" dirty="0">
                <a:latin typeface="Times New Roman" panose="02020603050405020304" pitchFamily="18" charset="0"/>
              </a:rPr>
              <a:t>= 25.86mV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/>
              <a:t>at room temperature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</a:rPr>
              <a:t>	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≈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26mV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cs typeface="Times New Roman" panose="02020603050405020304" pitchFamily="18" charset="0"/>
              </a:rPr>
              <a:t>for quick hand approximations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altLang="en-US" sz="2400" dirty="0"/>
              <a:t>→ Used in biological and silicon applications</a:t>
            </a:r>
          </a:p>
        </p:txBody>
      </p:sp>
    </p:spTree>
    <p:extLst>
      <p:ext uri="{BB962C8B-B14F-4D97-AF65-F5344CB8AC3E}">
        <p14:creationId xmlns:p14="http://schemas.microsoft.com/office/powerpoint/2010/main" val="87533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78222" y="159655"/>
            <a:ext cx="8911687" cy="128089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/>
              <a:t>Changes in Carrier Numbers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1200" y="1219200"/>
            <a:ext cx="8229600" cy="106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buFontTx/>
              <a:buNone/>
            </a:pPr>
            <a:r>
              <a:rPr lang="en-US" altLang="en-US" sz="2000" dirty="0"/>
              <a:t>Primary “other” causes for changes in carrier concentration</a:t>
            </a:r>
          </a:p>
          <a:p>
            <a:pPr eaLnBrk="1" hangingPunct="1">
              <a:buClr>
                <a:srgbClr val="0066FF"/>
              </a:buClr>
            </a:pPr>
            <a:r>
              <a:rPr lang="en-US" altLang="en-US" sz="2000" dirty="0" err="1"/>
              <a:t>Photogeneration</a:t>
            </a:r>
            <a:r>
              <a:rPr lang="en-US" altLang="en-US" sz="2000" dirty="0"/>
              <a:t> (light shining on semiconductor)</a:t>
            </a:r>
          </a:p>
          <a:p>
            <a:pPr eaLnBrk="1" hangingPunct="1">
              <a:buClr>
                <a:srgbClr val="0066FF"/>
              </a:buClr>
            </a:pPr>
            <a:r>
              <a:rPr lang="en-US" altLang="en-US" sz="2000" dirty="0"/>
              <a:t>Recombination-generation</a:t>
            </a:r>
          </a:p>
          <a:p>
            <a:pPr eaLnBrk="1" hangingPunct="1">
              <a:buClr>
                <a:srgbClr val="0066FF"/>
              </a:buClr>
              <a:buFontTx/>
              <a:buNone/>
            </a:pPr>
            <a:endParaRPr lang="en-US" altLang="en-US" sz="2000" dirty="0"/>
          </a:p>
          <a:p>
            <a:pPr eaLnBrk="1" hangingPunct="1">
              <a:buClr>
                <a:srgbClr val="0066FF"/>
              </a:buClr>
              <a:buFontTx/>
              <a:buNone/>
            </a:pPr>
            <a:r>
              <a:rPr lang="en-US" altLang="en-US" sz="2000" u="sng" dirty="0" err="1"/>
              <a:t>Photogeneration</a:t>
            </a:r>
            <a:endParaRPr lang="en-US" altLang="en-US" sz="2000" u="sng" dirty="0"/>
          </a:p>
        </p:txBody>
      </p:sp>
      <p:graphicFrame>
        <p:nvGraphicFramePr>
          <p:cNvPr id="74756" name="Object 4"/>
          <p:cNvGraphicFramePr>
            <a:graphicFrameLocks noChangeAspect="1"/>
          </p:cNvGraphicFramePr>
          <p:nvPr/>
        </p:nvGraphicFramePr>
        <p:xfrm>
          <a:off x="2286000" y="3581400"/>
          <a:ext cx="25527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Equation" r:id="rId4" imgW="1295400" imgH="457200" progId="Equation.3">
                  <p:embed/>
                </p:oleObj>
              </mc:Choice>
              <mc:Fallback>
                <p:oleObj name="Equation" r:id="rId4" imgW="1295400" imgH="457200" progId="Equation.3">
                  <p:embed/>
                  <p:pic>
                    <p:nvPicPr>
                      <p:cNvPr id="747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581400"/>
                        <a:ext cx="25527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5470525" y="3770313"/>
            <a:ext cx="2317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Photogeneration rate</a:t>
            </a:r>
          </a:p>
        </p:txBody>
      </p:sp>
      <p:sp>
        <p:nvSpPr>
          <p:cNvPr id="74758" name="Line 6"/>
          <p:cNvSpPr>
            <a:spLocks noChangeShapeType="1"/>
          </p:cNvSpPr>
          <p:nvPr/>
        </p:nvSpPr>
        <p:spPr bwMode="auto">
          <a:xfrm flipH="1">
            <a:off x="4876800" y="3962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2743200" y="4800601"/>
            <a:ext cx="301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Creates same # of e</a:t>
            </a:r>
            <a:r>
              <a:rPr lang="en-US" altLang="en-US" baseline="30000"/>
              <a:t>-</a:t>
            </a:r>
            <a:r>
              <a:rPr lang="en-US" altLang="en-US"/>
              <a:t> and h</a:t>
            </a:r>
            <a:r>
              <a:rPr lang="en-US" altLang="en-US" baseline="30000"/>
              <a:t>+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370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712"/>
            <a:ext cx="8911687" cy="128089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400" dirty="0" smtClean="0"/>
              <a:t>Changes in Carrier Numbers</a:t>
            </a:r>
          </a:p>
        </p:txBody>
      </p:sp>
      <p:graphicFrame>
        <p:nvGraphicFramePr>
          <p:cNvPr id="76803" name="Object 4"/>
          <p:cNvGraphicFramePr>
            <a:graphicFrameLocks noChangeAspect="1"/>
          </p:cNvGraphicFramePr>
          <p:nvPr/>
        </p:nvGraphicFramePr>
        <p:xfrm>
          <a:off x="2073276" y="1854200"/>
          <a:ext cx="1801813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4" name="Equation" r:id="rId4" imgW="914400" imgH="914400" progId="Equation.3">
                  <p:embed/>
                </p:oleObj>
              </mc:Choice>
              <mc:Fallback>
                <p:oleObj name="Equation" r:id="rId4" imgW="914400" imgH="914400" progId="Equation.3">
                  <p:embed/>
                  <p:pic>
                    <p:nvPicPr>
                      <p:cNvPr id="7680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276" y="1854200"/>
                        <a:ext cx="1801813" cy="180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4" name="Text Box 5"/>
          <p:cNvSpPr txBox="1">
            <a:spLocks noChangeArrowheads="1"/>
          </p:cNvSpPr>
          <p:nvPr/>
        </p:nvSpPr>
        <p:spPr bwMode="auto">
          <a:xfrm>
            <a:off x="1828800" y="1408113"/>
            <a:ext cx="4629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u="sng"/>
              <a:t>Indirect Thermal Recombination-Generation</a:t>
            </a:r>
          </a:p>
        </p:txBody>
      </p:sp>
      <p:sp>
        <p:nvSpPr>
          <p:cNvPr id="76805" name="Text Box 6"/>
          <p:cNvSpPr txBox="1">
            <a:spLocks noChangeArrowheads="1"/>
          </p:cNvSpPr>
          <p:nvPr/>
        </p:nvSpPr>
        <p:spPr bwMode="auto">
          <a:xfrm>
            <a:off x="4130675" y="3048001"/>
            <a:ext cx="2178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e</a:t>
            </a:r>
            <a:r>
              <a:rPr lang="en-US" altLang="en-US" baseline="30000"/>
              <a:t>-</a:t>
            </a:r>
            <a:r>
              <a:rPr lang="en-US" altLang="en-US"/>
              <a:t> in p-type material</a:t>
            </a:r>
          </a:p>
        </p:txBody>
      </p:sp>
      <p:sp>
        <p:nvSpPr>
          <p:cNvPr id="76806" name="Text Box 7"/>
          <p:cNvSpPr txBox="1">
            <a:spLocks noChangeArrowheads="1"/>
          </p:cNvSpPr>
          <p:nvPr/>
        </p:nvSpPr>
        <p:spPr bwMode="auto">
          <a:xfrm>
            <a:off x="4130675" y="2133601"/>
            <a:ext cx="2216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h</a:t>
            </a:r>
            <a:r>
              <a:rPr lang="en-US" altLang="en-US" baseline="30000"/>
              <a:t>+</a:t>
            </a:r>
            <a:r>
              <a:rPr lang="en-US" altLang="en-US"/>
              <a:t> in n-type material</a:t>
            </a:r>
          </a:p>
        </p:txBody>
      </p:sp>
      <p:sp>
        <p:nvSpPr>
          <p:cNvPr id="76807" name="Line 8"/>
          <p:cNvSpPr>
            <a:spLocks noChangeShapeType="1"/>
          </p:cNvSpPr>
          <p:nvPr/>
        </p:nvSpPr>
        <p:spPr bwMode="auto">
          <a:xfrm>
            <a:off x="6416675" y="18288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6808" name="Text Box 9"/>
          <p:cNvSpPr txBox="1">
            <a:spLocks noChangeArrowheads="1"/>
          </p:cNvSpPr>
          <p:nvPr/>
        </p:nvSpPr>
        <p:spPr bwMode="auto">
          <a:xfrm>
            <a:off x="6492875" y="1984376"/>
            <a:ext cx="38100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25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5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5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5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5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400" i="1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1400" i="1">
                <a:latin typeface="Times New Roman" panose="02020603050405020304" pitchFamily="18" charset="0"/>
              </a:rPr>
              <a:t>n</a:t>
            </a:r>
            <a:r>
              <a:rPr lang="en-US" altLang="en-US" sz="1400" i="1" baseline="-25000">
                <a:latin typeface="Times New Roman" panose="02020603050405020304" pitchFamily="18" charset="0"/>
              </a:rPr>
              <a:t>0</a:t>
            </a:r>
            <a:r>
              <a:rPr lang="en-US" altLang="en-US" sz="1400" i="1">
                <a:latin typeface="Times New Roman" panose="02020603050405020304" pitchFamily="18" charset="0"/>
              </a:rPr>
              <a:t>, p</a:t>
            </a:r>
            <a:r>
              <a:rPr lang="en-US" altLang="en-US" sz="1400" i="1" baseline="-25000">
                <a:latin typeface="Times New Roman" panose="02020603050405020304" pitchFamily="18" charset="0"/>
              </a:rPr>
              <a:t>0</a:t>
            </a:r>
            <a:r>
              <a:rPr lang="en-US" altLang="en-US" sz="1400" i="1"/>
              <a:t> 		</a:t>
            </a:r>
            <a:r>
              <a:rPr lang="en-US" altLang="en-US" sz="1400">
                <a:sym typeface="Wingdings" panose="05000000000000000000" pitchFamily="2" charset="2"/>
              </a:rPr>
              <a:t>	equilibrium carrier concentrations</a:t>
            </a:r>
          </a:p>
          <a:p>
            <a:pPr eaLnBrk="1" hangingPunct="1"/>
            <a:r>
              <a:rPr lang="en-US" altLang="en-US" sz="1400" i="1">
                <a:latin typeface="Times New Roman" panose="02020603050405020304" pitchFamily="18" charset="0"/>
              </a:rPr>
              <a:t>n, p</a:t>
            </a:r>
            <a:r>
              <a:rPr lang="en-US" altLang="en-US" sz="1400" i="1"/>
              <a:t> 		</a:t>
            </a:r>
            <a:r>
              <a:rPr lang="en-US" altLang="en-US" sz="1400">
                <a:sym typeface="Wingdings" panose="05000000000000000000" pitchFamily="2" charset="2"/>
              </a:rPr>
              <a:t>	carrier concentrations under 						arbitrary conditions</a:t>
            </a:r>
          </a:p>
          <a:p>
            <a:pPr eaLnBrk="1" hangingPunct="1"/>
            <a:r>
              <a:rPr lang="el-GR" altLang="en-US" sz="1400">
                <a:latin typeface="Times New Roman" panose="02020603050405020304" pitchFamily="18" charset="0"/>
                <a:sym typeface="Wingdings" panose="05000000000000000000" pitchFamily="2" charset="2"/>
              </a:rPr>
              <a:t>Δ</a:t>
            </a:r>
            <a:r>
              <a:rPr lang="en-US" altLang="en-US" sz="1400" i="1">
                <a:latin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n, </a:t>
            </a:r>
            <a:r>
              <a:rPr lang="el-GR" altLang="en-US" sz="1400">
                <a:latin typeface="Times New Roman" panose="02020603050405020304" pitchFamily="18" charset="0"/>
                <a:sym typeface="Wingdings" panose="05000000000000000000" pitchFamily="2" charset="2"/>
              </a:rPr>
              <a:t>Δ</a:t>
            </a:r>
            <a:r>
              <a:rPr lang="en-US" altLang="en-US" sz="1400" i="1">
                <a:latin typeface="Times New Roman" panose="02020603050405020304" pitchFamily="18" charset="0"/>
                <a:sym typeface="Wingdings" panose="05000000000000000000" pitchFamily="2" charset="2"/>
              </a:rPr>
              <a:t>p</a:t>
            </a:r>
            <a:r>
              <a:rPr lang="en-US" altLang="en-US" sz="1400" i="1">
                <a:sym typeface="Wingdings" panose="05000000000000000000" pitchFamily="2" charset="2"/>
              </a:rPr>
              <a:t>	</a:t>
            </a:r>
            <a:r>
              <a:rPr lang="en-US" altLang="en-US" sz="1400">
                <a:sym typeface="Wingdings" panose="05000000000000000000" pitchFamily="2" charset="2"/>
              </a:rPr>
              <a:t>	change in # of e</a:t>
            </a:r>
            <a:r>
              <a:rPr lang="en-US" altLang="en-US" sz="1400" baseline="30000">
                <a:sym typeface="Wingdings" panose="05000000000000000000" pitchFamily="2" charset="2"/>
              </a:rPr>
              <a:t>-</a:t>
            </a:r>
            <a:r>
              <a:rPr lang="en-US" altLang="en-US" sz="1400">
                <a:sym typeface="Wingdings" panose="05000000000000000000" pitchFamily="2" charset="2"/>
              </a:rPr>
              <a:t> or h</a:t>
            </a:r>
            <a:r>
              <a:rPr lang="en-US" altLang="en-US" sz="1400" baseline="30000">
                <a:sym typeface="Wingdings" panose="05000000000000000000" pitchFamily="2" charset="2"/>
              </a:rPr>
              <a:t>+</a:t>
            </a:r>
            <a:r>
              <a:rPr lang="en-US" altLang="en-US" sz="1400">
                <a:sym typeface="Wingdings" panose="05000000000000000000" pitchFamily="2" charset="2"/>
              </a:rPr>
              <a:t> from 							equilibrium conditions</a:t>
            </a:r>
            <a:endParaRPr lang="el-GR" altLang="en-US" sz="1400">
              <a:sym typeface="Wingdings" panose="05000000000000000000" pitchFamily="2" charset="2"/>
            </a:endParaRPr>
          </a:p>
        </p:txBody>
      </p:sp>
      <p:sp>
        <p:nvSpPr>
          <p:cNvPr id="76809" name="Text Box 12"/>
          <p:cNvSpPr txBox="1">
            <a:spLocks noChangeArrowheads="1"/>
          </p:cNvSpPr>
          <p:nvPr/>
        </p:nvSpPr>
        <p:spPr bwMode="auto">
          <a:xfrm>
            <a:off x="1889125" y="4303713"/>
            <a:ext cx="297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Assumes </a:t>
            </a:r>
            <a:r>
              <a:rPr lang="en-US" altLang="en-US" u="sng"/>
              <a:t>low-level injection</a:t>
            </a:r>
          </a:p>
        </p:txBody>
      </p:sp>
      <p:graphicFrame>
        <p:nvGraphicFramePr>
          <p:cNvPr id="76810" name="Object 13"/>
          <p:cNvGraphicFramePr>
            <a:graphicFrameLocks noChangeAspect="1"/>
          </p:cNvGraphicFramePr>
          <p:nvPr/>
        </p:nvGraphicFramePr>
        <p:xfrm>
          <a:off x="2209800" y="4800601"/>
          <a:ext cx="48006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5" name="Equation" r:id="rId6" imgW="2641600" imgH="457200" progId="Equation.3">
                  <p:embed/>
                </p:oleObj>
              </mc:Choice>
              <mc:Fallback>
                <p:oleObj name="Equation" r:id="rId6" imgW="2641600" imgH="457200" progId="Equation.3">
                  <p:embed/>
                  <p:pic>
                    <p:nvPicPr>
                      <p:cNvPr id="7681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00601"/>
                        <a:ext cx="4800600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437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34937"/>
            <a:ext cx="8911687" cy="128089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/>
              <a:t>Minority Carrier Properties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1200" y="990600"/>
            <a:ext cx="8229600" cy="1219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174625" indent="-174625">
              <a:buNone/>
            </a:pPr>
            <a:r>
              <a:rPr lang="en-US" altLang="en-US" sz="2000" u="sng" dirty="0">
                <a:solidFill>
                  <a:schemeClr val="tx1"/>
                </a:solidFill>
              </a:rPr>
              <a:t>Minority Carriers</a:t>
            </a:r>
          </a:p>
          <a:p>
            <a:pPr marL="174625" indent="-174625">
              <a:buClr>
                <a:srgbClr val="0066FF"/>
              </a:buClr>
            </a:pPr>
            <a:r>
              <a:rPr lang="en-US" altLang="en-US" sz="2000" dirty="0">
                <a:solidFill>
                  <a:schemeClr val="tx1"/>
                </a:solidFill>
              </a:rPr>
              <a:t>e</a:t>
            </a:r>
            <a:r>
              <a:rPr lang="en-US" altLang="en-US" sz="2000" baseline="30000" dirty="0">
                <a:solidFill>
                  <a:schemeClr val="tx1"/>
                </a:solidFill>
              </a:rPr>
              <a:t>-</a:t>
            </a:r>
            <a:r>
              <a:rPr lang="en-US" altLang="en-US" sz="2000" dirty="0">
                <a:solidFill>
                  <a:schemeClr val="tx1"/>
                </a:solidFill>
              </a:rPr>
              <a:t> in p-type material</a:t>
            </a:r>
          </a:p>
          <a:p>
            <a:pPr marL="174625" indent="-174625">
              <a:buClr>
                <a:srgbClr val="0066FF"/>
              </a:buClr>
            </a:pPr>
            <a:r>
              <a:rPr lang="en-US" altLang="en-US" sz="2000" dirty="0">
                <a:solidFill>
                  <a:schemeClr val="tx1"/>
                </a:solidFill>
              </a:rPr>
              <a:t>h</a:t>
            </a:r>
            <a:r>
              <a:rPr lang="en-US" altLang="en-US" sz="2000" baseline="30000" dirty="0">
                <a:solidFill>
                  <a:schemeClr val="tx1"/>
                </a:solidFill>
              </a:rPr>
              <a:t>+</a:t>
            </a:r>
            <a:r>
              <a:rPr lang="en-US" altLang="en-US" sz="2000" dirty="0">
                <a:solidFill>
                  <a:schemeClr val="tx1"/>
                </a:solidFill>
              </a:rPr>
              <a:t> in n-type material</a:t>
            </a:r>
          </a:p>
        </p:txBody>
      </p:sp>
      <p:sp>
        <p:nvSpPr>
          <p:cNvPr id="150532" name="Rectangle 4"/>
          <p:cNvSpPr>
            <a:spLocks noChangeArrowheads="1"/>
          </p:cNvSpPr>
          <p:nvPr/>
        </p:nvSpPr>
        <p:spPr bwMode="auto">
          <a:xfrm>
            <a:off x="1981200" y="2209800"/>
            <a:ext cx="82296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74625" indent="-174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 u="sng" dirty="0"/>
              <a:t>Minority Carrier Lifetimes</a:t>
            </a:r>
          </a:p>
          <a:p>
            <a:pPr eaLnBrk="1" hangingPunct="1">
              <a:spcBef>
                <a:spcPct val="20000"/>
              </a:spcBef>
              <a:buClr>
                <a:srgbClr val="0066FF"/>
              </a:buClr>
              <a:buFontTx/>
              <a:buChar char="•"/>
            </a:pPr>
            <a:r>
              <a:rPr lang="el-GR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en-US" sz="2000" dirty="0">
                <a:cs typeface="Times New Roman" panose="02020603050405020304" pitchFamily="18" charset="0"/>
                <a:sym typeface="Wingdings" panose="05000000000000000000" pitchFamily="2" charset="2"/>
              </a:rPr>
              <a:t>The time before minority carrier electrons undergo recombination in p-type material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</a:p>
          <a:p>
            <a:pPr eaLnBrk="1" hangingPunct="1">
              <a:spcBef>
                <a:spcPct val="20000"/>
              </a:spcBef>
              <a:buClr>
                <a:srgbClr val="0066FF"/>
              </a:buClr>
              <a:buFontTx/>
              <a:buChar char="•"/>
            </a:pPr>
            <a:r>
              <a:rPr lang="el-GR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en-US" sz="2000" dirty="0">
                <a:cs typeface="Times New Roman" panose="02020603050405020304" pitchFamily="18" charset="0"/>
                <a:sym typeface="Wingdings" panose="05000000000000000000" pitchFamily="2" charset="2"/>
              </a:rPr>
              <a:t>The time before minority carrier holes undergo recombination in n-type material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</a:p>
        </p:txBody>
      </p:sp>
      <p:grpSp>
        <p:nvGrpSpPr>
          <p:cNvPr id="150538" name="Group 10"/>
          <p:cNvGrpSpPr>
            <a:grpSpLocks/>
          </p:cNvGrpSpPr>
          <p:nvPr/>
        </p:nvGrpSpPr>
        <p:grpSpPr bwMode="auto">
          <a:xfrm>
            <a:off x="1981200" y="4114801"/>
            <a:ext cx="8229600" cy="2074863"/>
            <a:chOff x="288" y="2592"/>
            <a:chExt cx="5184" cy="1307"/>
          </a:xfrm>
        </p:grpSpPr>
        <p:sp>
          <p:nvSpPr>
            <p:cNvPr id="78854" name="Rectangle 6"/>
            <p:cNvSpPr>
              <a:spLocks noChangeArrowheads="1"/>
            </p:cNvSpPr>
            <p:nvPr/>
          </p:nvSpPr>
          <p:spPr bwMode="auto">
            <a:xfrm>
              <a:off x="288" y="2592"/>
              <a:ext cx="5184" cy="7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174625" indent="-1746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 u="sng"/>
                <a:t>Diffusion Lengths</a:t>
              </a:r>
            </a:p>
            <a:p>
              <a:pPr eaLnBrk="1" hangingPunct="1">
                <a:spcBef>
                  <a:spcPct val="20000"/>
                </a:spcBef>
                <a:buClr>
                  <a:srgbClr val="0066FF"/>
                </a:buClr>
                <a:buFontTx/>
                <a:buChar char="•"/>
              </a:pPr>
              <a:r>
                <a:rPr lang="en-US" altLang="en-US" sz="2000">
                  <a:cs typeface="Times New Roman" panose="02020603050405020304" pitchFamily="18" charset="0"/>
                </a:rPr>
                <a:t>How far minority carriers will make it into “enemy territory” if they are injected into that material</a:t>
              </a:r>
            </a:p>
          </p:txBody>
        </p:sp>
        <p:graphicFrame>
          <p:nvGraphicFramePr>
            <p:cNvPr id="78855" name="Object 7"/>
            <p:cNvGraphicFramePr>
              <a:graphicFrameLocks noChangeAspect="1"/>
            </p:cNvGraphicFramePr>
            <p:nvPr/>
          </p:nvGraphicFramePr>
          <p:xfrm>
            <a:off x="432" y="3312"/>
            <a:ext cx="840" cy="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7" name="Equation" r:id="rId4" imgW="800100" imgH="558800" progId="Equation.3">
                    <p:embed/>
                  </p:oleObj>
                </mc:Choice>
                <mc:Fallback>
                  <p:oleObj name="Equation" r:id="rId4" imgW="800100" imgH="558800" progId="Equation.3">
                    <p:embed/>
                    <p:pic>
                      <p:nvPicPr>
                        <p:cNvPr id="78855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3312"/>
                          <a:ext cx="840" cy="5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856" name="Text Box 8"/>
            <p:cNvSpPr txBox="1">
              <a:spLocks noChangeArrowheads="1"/>
            </p:cNvSpPr>
            <p:nvPr/>
          </p:nvSpPr>
          <p:spPr bwMode="auto">
            <a:xfrm>
              <a:off x="1440" y="3360"/>
              <a:ext cx="203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for minority carrier e</a:t>
              </a:r>
              <a:r>
                <a:rPr lang="en-US" altLang="en-US" sz="1400" baseline="30000"/>
                <a:t>-</a:t>
              </a:r>
              <a:r>
                <a:rPr lang="en-US" altLang="en-US" sz="1400"/>
                <a:t> in p-type material</a:t>
              </a:r>
            </a:p>
          </p:txBody>
        </p:sp>
        <p:sp>
          <p:nvSpPr>
            <p:cNvPr id="78857" name="Text Box 9"/>
            <p:cNvSpPr txBox="1">
              <a:spLocks noChangeArrowheads="1"/>
            </p:cNvSpPr>
            <p:nvPr/>
          </p:nvSpPr>
          <p:spPr bwMode="auto">
            <a:xfrm>
              <a:off x="1440" y="3648"/>
              <a:ext cx="205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for minority carrier h</a:t>
              </a:r>
              <a:r>
                <a:rPr lang="en-US" altLang="en-US" sz="1400" baseline="30000"/>
                <a:t>+</a:t>
              </a:r>
              <a:r>
                <a:rPr lang="en-US" altLang="en-US" sz="1400"/>
                <a:t> in n-type material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358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990600"/>
            <a:ext cx="75438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108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 b="1" dirty="0"/>
              <a:t>Range of </a:t>
            </a:r>
            <a:br>
              <a:rPr lang="en-US" altLang="en-US" sz="4000" b="1" dirty="0"/>
            </a:br>
            <a:r>
              <a:rPr lang="en-US" altLang="en-US" sz="4000" b="1" dirty="0" err="1" smtClean="0"/>
              <a:t>Conductiveness</a:t>
            </a:r>
            <a:endParaRPr lang="en-US" altLang="en-US" sz="4000" b="1" dirty="0"/>
          </a:p>
        </p:txBody>
      </p:sp>
      <p:pic>
        <p:nvPicPr>
          <p:cNvPr id="1024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676400"/>
            <a:ext cx="41910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1524000" y="5257800"/>
            <a:ext cx="9144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i="1"/>
              <a:t>The semiconductors fall somewhere midway between conductors and insulators.</a:t>
            </a:r>
          </a:p>
        </p:txBody>
      </p:sp>
    </p:spTree>
    <p:extLst>
      <p:ext uri="{BB962C8B-B14F-4D97-AF65-F5344CB8AC3E}">
        <p14:creationId xmlns:p14="http://schemas.microsoft.com/office/powerpoint/2010/main" val="115139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 b="1" dirty="0"/>
              <a:t>Range of </a:t>
            </a:r>
            <a:br>
              <a:rPr lang="en-US" altLang="en-US" sz="4000" b="1" dirty="0"/>
            </a:br>
            <a:r>
              <a:rPr lang="en-US" altLang="en-US" sz="4000" b="1" dirty="0" err="1" smtClean="0"/>
              <a:t>Conductiveness</a:t>
            </a:r>
            <a:endParaRPr lang="en-US" altLang="en-US" sz="4000" b="1" dirty="0"/>
          </a:p>
        </p:txBody>
      </p:sp>
      <p:pic>
        <p:nvPicPr>
          <p:cNvPr id="12291" name="Picture 4" descr="Conductivit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28800"/>
            <a:ext cx="3200400" cy="231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2869" name="Text Box 5"/>
          <p:cNvSpPr txBox="1">
            <a:spLocks noChangeArrowheads="1"/>
          </p:cNvSpPr>
          <p:nvPr/>
        </p:nvSpPr>
        <p:spPr bwMode="auto">
          <a:xfrm>
            <a:off x="1524000" y="4876800"/>
            <a:ext cx="91440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30000"/>
              </a:spcBef>
              <a:buFontTx/>
              <a:buNone/>
            </a:pPr>
            <a:r>
              <a:rPr lang="en-US" altLang="en-US" sz="2800" b="1" i="1"/>
              <a:t>Semiconductors have special electronic properties which allow them to be insulating or conducting depending on their composition. </a:t>
            </a:r>
          </a:p>
        </p:txBody>
      </p:sp>
    </p:spTree>
    <p:extLst>
      <p:ext uri="{BB962C8B-B14F-4D97-AF65-F5344CB8AC3E}">
        <p14:creationId xmlns:p14="http://schemas.microsoft.com/office/powerpoint/2010/main" val="64225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92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92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92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Silicon</a:t>
            </a:r>
          </a:p>
        </p:txBody>
      </p:sp>
      <p:pic>
        <p:nvPicPr>
          <p:cNvPr id="5123" name="Picture 4" descr="SiliconOrbit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684339"/>
            <a:ext cx="4876800" cy="478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5562600" y="3886201"/>
            <a:ext cx="1009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Nucleus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8458200" y="2819401"/>
            <a:ext cx="160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Valence Band</a:t>
            </a:r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 flipH="1" flipV="1">
            <a:off x="7391400" y="2286000"/>
            <a:ext cx="11430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 flipH="1">
            <a:off x="8077200" y="3124200"/>
            <a:ext cx="1447800" cy="2057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1885950" y="2438400"/>
            <a:ext cx="1619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Energy Bands</a:t>
            </a:r>
          </a:p>
          <a:p>
            <a:pPr algn="ctr" eaLnBrk="1" hangingPunct="1"/>
            <a:r>
              <a:rPr lang="en-US" altLang="en-US"/>
              <a:t>(Shells)</a:t>
            </a:r>
          </a:p>
        </p:txBody>
      </p:sp>
      <p:sp>
        <p:nvSpPr>
          <p:cNvPr id="4106" name="Line 10"/>
          <p:cNvSpPr>
            <a:spLocks noChangeShapeType="1"/>
          </p:cNvSpPr>
          <p:nvPr/>
        </p:nvSpPr>
        <p:spPr bwMode="auto">
          <a:xfrm flipV="1">
            <a:off x="3429000" y="2286000"/>
            <a:ext cx="1295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7" name="Line 11"/>
          <p:cNvSpPr>
            <a:spLocks noChangeShapeType="1"/>
          </p:cNvSpPr>
          <p:nvPr/>
        </p:nvSpPr>
        <p:spPr bwMode="auto">
          <a:xfrm>
            <a:off x="3429000" y="2667000"/>
            <a:ext cx="1219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8" name="Line 12"/>
          <p:cNvSpPr>
            <a:spLocks noChangeShapeType="1"/>
          </p:cNvSpPr>
          <p:nvPr/>
        </p:nvSpPr>
        <p:spPr bwMode="auto">
          <a:xfrm>
            <a:off x="3429000" y="2743200"/>
            <a:ext cx="1676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3" name="Text Box 15"/>
          <p:cNvSpPr txBox="1">
            <a:spLocks noChangeArrowheads="1"/>
          </p:cNvSpPr>
          <p:nvPr/>
        </p:nvSpPr>
        <p:spPr bwMode="auto">
          <a:xfrm>
            <a:off x="2888050" y="1126332"/>
            <a:ext cx="82766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dirty="0"/>
              <a:t>Silicon is the primary semiconductor used in VLSI </a:t>
            </a:r>
            <a:r>
              <a:rPr lang="en-US" altLang="en-US" dirty="0" smtClean="0"/>
              <a:t>systems. Si has 14 Electrons</a:t>
            </a:r>
          </a:p>
          <a:p>
            <a:pPr algn="ctr" eaLnBrk="1" hangingPunct="1"/>
            <a:endParaRPr lang="en-US" altLang="en-US" dirty="0"/>
          </a:p>
        </p:txBody>
      </p:sp>
      <p:grpSp>
        <p:nvGrpSpPr>
          <p:cNvPr id="4113" name="Group 17"/>
          <p:cNvGrpSpPr>
            <a:grpSpLocks/>
          </p:cNvGrpSpPr>
          <p:nvPr/>
        </p:nvGrpSpPr>
        <p:grpSpPr bwMode="auto">
          <a:xfrm>
            <a:off x="1524001" y="4876800"/>
            <a:ext cx="8931275" cy="1739900"/>
            <a:chOff x="0" y="3072"/>
            <a:chExt cx="5626" cy="1096"/>
          </a:xfrm>
        </p:grpSpPr>
        <p:sp>
          <p:nvSpPr>
            <p:cNvPr id="5135" name="Text Box 14"/>
            <p:cNvSpPr txBox="1">
              <a:spLocks noChangeArrowheads="1"/>
            </p:cNvSpPr>
            <p:nvPr/>
          </p:nvSpPr>
          <p:spPr bwMode="auto">
            <a:xfrm>
              <a:off x="4272" y="3072"/>
              <a:ext cx="1354" cy="1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At T=0K, the highest energy band occupied by an electron is called the valence band.</a:t>
              </a:r>
            </a:p>
          </p:txBody>
        </p:sp>
        <p:sp>
          <p:nvSpPr>
            <p:cNvPr id="5136" name="Text Box 16"/>
            <p:cNvSpPr txBox="1">
              <a:spLocks noChangeArrowheads="1"/>
            </p:cNvSpPr>
            <p:nvPr/>
          </p:nvSpPr>
          <p:spPr bwMode="auto">
            <a:xfrm>
              <a:off x="0" y="3600"/>
              <a:ext cx="201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solidFill>
                    <a:srgbClr val="FF0000"/>
                  </a:solidFill>
                </a:rPr>
                <a:t>Silicon has 4 outer shell / valence electrons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179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/>
      <p:bldP spid="410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Energy Bands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91400" y="2286000"/>
            <a:ext cx="2819400" cy="3200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173038" indent="-173038">
              <a:lnSpc>
                <a:spcPct val="80000"/>
              </a:lnSpc>
              <a:buClr>
                <a:srgbClr val="0066FF"/>
              </a:buClr>
            </a:pPr>
            <a:r>
              <a:rPr lang="en-US" altLang="en-US" sz="2400" dirty="0"/>
              <a:t>Electrons try to occupy the lowest energy band possible</a:t>
            </a:r>
          </a:p>
          <a:p>
            <a:pPr marL="173038" indent="-173038">
              <a:lnSpc>
                <a:spcPct val="80000"/>
              </a:lnSpc>
              <a:buClr>
                <a:srgbClr val="0066FF"/>
              </a:buClr>
            </a:pPr>
            <a:r>
              <a:rPr lang="en-US" altLang="en-US" sz="2400" dirty="0"/>
              <a:t>Not every energy level is a legal state for an electron to occupy</a:t>
            </a:r>
          </a:p>
          <a:p>
            <a:pPr marL="173038" indent="-173038">
              <a:lnSpc>
                <a:spcPct val="80000"/>
              </a:lnSpc>
              <a:buClr>
                <a:srgbClr val="0066FF"/>
              </a:buClr>
            </a:pPr>
            <a:r>
              <a:rPr lang="en-US" altLang="en-US" sz="2400" dirty="0"/>
              <a:t>These legal states tend to arrange themselves in bands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3200400" y="4267200"/>
            <a:ext cx="2438400" cy="457200"/>
          </a:xfrm>
          <a:prstGeom prst="rect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3200400" y="2438400"/>
            <a:ext cx="2438400" cy="457200"/>
          </a:xfrm>
          <a:prstGeom prst="rect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3200400" y="3352800"/>
            <a:ext cx="2438400" cy="457200"/>
          </a:xfrm>
          <a:prstGeom prst="rect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5867401" y="3962400"/>
            <a:ext cx="10826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Allowed Energy States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5791200" y="2667000"/>
            <a:ext cx="13716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Disallowed Energy States</a:t>
            </a:r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 flipV="1">
            <a:off x="2971800" y="2438400"/>
            <a:ext cx="0" cy="2286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1676400" y="3505200"/>
            <a:ext cx="12954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/>
              <a:t>Increasing Electron Energy</a:t>
            </a: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5562600" y="4121150"/>
            <a:ext cx="336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/>
              <a:t>}</a:t>
            </a:r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5486400" y="2762250"/>
            <a:ext cx="336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/>
              <a:t>}</a:t>
            </a:r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3505200" y="5486401"/>
            <a:ext cx="161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Energy Bands</a:t>
            </a:r>
          </a:p>
        </p:txBody>
      </p:sp>
      <p:sp>
        <p:nvSpPr>
          <p:cNvPr id="7182" name="Line 14"/>
          <p:cNvSpPr>
            <a:spLocks noChangeShapeType="1"/>
          </p:cNvSpPr>
          <p:nvPr/>
        </p:nvSpPr>
        <p:spPr bwMode="auto">
          <a:xfrm flipV="1">
            <a:off x="3886200" y="4495800"/>
            <a:ext cx="0" cy="1066800"/>
          </a:xfrm>
          <a:prstGeom prst="line">
            <a:avLst/>
          </a:prstGeom>
          <a:noFill/>
          <a:ln w="31750">
            <a:solidFill>
              <a:srgbClr val="00FF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 flipV="1">
            <a:off x="4114800" y="3581400"/>
            <a:ext cx="0" cy="1981200"/>
          </a:xfrm>
          <a:prstGeom prst="line">
            <a:avLst/>
          </a:prstGeom>
          <a:noFill/>
          <a:ln w="31750">
            <a:solidFill>
              <a:srgbClr val="00FF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 flipV="1">
            <a:off x="4343400" y="2667000"/>
            <a:ext cx="0" cy="2895600"/>
          </a:xfrm>
          <a:prstGeom prst="line">
            <a:avLst/>
          </a:prstGeom>
          <a:noFill/>
          <a:ln w="31750">
            <a:solidFill>
              <a:srgbClr val="00FF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8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307</TotalTime>
  <Words>1856</Words>
  <Application>Microsoft Office PowerPoint</Application>
  <PresentationFormat>Widescreen</PresentationFormat>
  <Paragraphs>528</Paragraphs>
  <Slides>45</Slides>
  <Notes>41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9" baseType="lpstr">
      <vt:lpstr>MS PGothic</vt:lpstr>
      <vt:lpstr>MS PGothic</vt:lpstr>
      <vt:lpstr>Arial</vt:lpstr>
      <vt:lpstr>Arial Narrow</vt:lpstr>
      <vt:lpstr>Calibri</vt:lpstr>
      <vt:lpstr>Century Gothic</vt:lpstr>
      <vt:lpstr>Comic Sans MS</vt:lpstr>
      <vt:lpstr>Symbol</vt:lpstr>
      <vt:lpstr>Times New Roman</vt:lpstr>
      <vt:lpstr>Wingdings</vt:lpstr>
      <vt:lpstr>Wingdings 3</vt:lpstr>
      <vt:lpstr>Wisp</vt:lpstr>
      <vt:lpstr>Equation</vt:lpstr>
      <vt:lpstr>Drawing</vt:lpstr>
      <vt:lpstr>Unit 1 - Semiconductors</vt:lpstr>
      <vt:lpstr>SEMICONDUCTORS</vt:lpstr>
      <vt:lpstr>What is a Semiconductor?</vt:lpstr>
      <vt:lpstr>What is a Semiconductor?</vt:lpstr>
      <vt:lpstr>PowerPoint Presentation</vt:lpstr>
      <vt:lpstr>Range of  Conductiveness</vt:lpstr>
      <vt:lpstr>Range of  Conductiveness</vt:lpstr>
      <vt:lpstr>Silicon</vt:lpstr>
      <vt:lpstr>Energy Bands</vt:lpstr>
      <vt:lpstr>Energy Bands</vt:lpstr>
      <vt:lpstr>Band Diagrams</vt:lpstr>
      <vt:lpstr>PowerPoint Presentation</vt:lpstr>
      <vt:lpstr>Intrinsic Semiconductor</vt:lpstr>
      <vt:lpstr>Intrinsic Silicon</vt:lpstr>
      <vt:lpstr>Semiconductor Properties</vt:lpstr>
      <vt:lpstr>Doping</vt:lpstr>
      <vt:lpstr>Periodic Table</vt:lpstr>
      <vt:lpstr>Donors n-Type Material</vt:lpstr>
      <vt:lpstr>Donors n-Type Material</vt:lpstr>
      <vt:lpstr>Acceptors Make p-Type Material</vt:lpstr>
      <vt:lpstr>Acceptors Make p-Type Material</vt:lpstr>
      <vt:lpstr>The Fermi Function</vt:lpstr>
      <vt:lpstr>Boltzmann Distribution</vt:lpstr>
      <vt:lpstr>Band Diagrams (Revisited)</vt:lpstr>
      <vt:lpstr>Effect of Doping on Fermi Level</vt:lpstr>
      <vt:lpstr>Effect of Doping on Fermi Level</vt:lpstr>
      <vt:lpstr>Equilibrium Carrier Concentrations</vt:lpstr>
      <vt:lpstr>Equilibrium Carrier Concentrations</vt:lpstr>
      <vt:lpstr>Charge Neutrality Relationship</vt:lpstr>
      <vt:lpstr>Calculating Carrier Concentrations</vt:lpstr>
      <vt:lpstr>Common Special Cases in Silicon</vt:lpstr>
      <vt:lpstr>Intrinsic Semiconductor (NA=0, ND=0)</vt:lpstr>
      <vt:lpstr>Heavily One-Sided Doping</vt:lpstr>
      <vt:lpstr>Symmetric Doping</vt:lpstr>
      <vt:lpstr>Determination of Ef in Doped Semiconductor</vt:lpstr>
      <vt:lpstr>Thermal Motion of Charged Particles</vt:lpstr>
      <vt:lpstr>Drift</vt:lpstr>
      <vt:lpstr>Drift</vt:lpstr>
      <vt:lpstr>Resistivity</vt:lpstr>
      <vt:lpstr>Diffusion</vt:lpstr>
      <vt:lpstr>Total Current Densities</vt:lpstr>
      <vt:lpstr>Einstein Relation</vt:lpstr>
      <vt:lpstr>Changes in Carrier Numbers</vt:lpstr>
      <vt:lpstr>Changes in Carrier Numbers</vt:lpstr>
      <vt:lpstr>Minority Carrier Properties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1 - Semiconductors</dc:title>
  <dc:creator>Toral Shah</dc:creator>
  <cp:lastModifiedBy>Toral Shah</cp:lastModifiedBy>
  <cp:revision>17</cp:revision>
  <dcterms:created xsi:type="dcterms:W3CDTF">2019-11-06T04:35:45Z</dcterms:created>
  <dcterms:modified xsi:type="dcterms:W3CDTF">2019-12-05T05:00:55Z</dcterms:modified>
</cp:coreProperties>
</file>