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264" r:id="rId4"/>
    <p:sldId id="319" r:id="rId5"/>
    <p:sldId id="266" r:id="rId6"/>
    <p:sldId id="273" r:id="rId7"/>
    <p:sldId id="257" r:id="rId8"/>
    <p:sldId id="267" r:id="rId9"/>
    <p:sldId id="260" r:id="rId10"/>
    <p:sldId id="275" r:id="rId11"/>
    <p:sldId id="271" r:id="rId12"/>
    <p:sldId id="272" r:id="rId13"/>
    <p:sldId id="261" r:id="rId14"/>
    <p:sldId id="274" r:id="rId15"/>
    <p:sldId id="262" r:id="rId16"/>
    <p:sldId id="276" r:id="rId17"/>
    <p:sldId id="277" r:id="rId18"/>
    <p:sldId id="279" r:id="rId19"/>
    <p:sldId id="278" r:id="rId20"/>
    <p:sldId id="280" r:id="rId21"/>
    <p:sldId id="281" r:id="rId22"/>
    <p:sldId id="284" r:id="rId23"/>
    <p:sldId id="282" r:id="rId24"/>
    <p:sldId id="299" r:id="rId25"/>
    <p:sldId id="296" r:id="rId26"/>
    <p:sldId id="320" r:id="rId27"/>
    <p:sldId id="283" r:id="rId28"/>
    <p:sldId id="285" r:id="rId29"/>
    <p:sldId id="286" r:id="rId30"/>
    <p:sldId id="295" r:id="rId31"/>
    <p:sldId id="288" r:id="rId32"/>
    <p:sldId id="289" r:id="rId33"/>
    <p:sldId id="290" r:id="rId34"/>
    <p:sldId id="291" r:id="rId35"/>
    <p:sldId id="292" r:id="rId36"/>
    <p:sldId id="293" r:id="rId37"/>
    <p:sldId id="294" r:id="rId38"/>
    <p:sldId id="301" r:id="rId39"/>
    <p:sldId id="302" r:id="rId40"/>
    <p:sldId id="303" r:id="rId41"/>
    <p:sldId id="304" r:id="rId42"/>
    <p:sldId id="305" r:id="rId43"/>
    <p:sldId id="306" r:id="rId44"/>
    <p:sldId id="307" r:id="rId45"/>
    <p:sldId id="308" r:id="rId46"/>
    <p:sldId id="317" r:id="rId47"/>
    <p:sldId id="309" r:id="rId48"/>
    <p:sldId id="310" r:id="rId49"/>
    <p:sldId id="311" r:id="rId50"/>
    <p:sldId id="312" r:id="rId51"/>
    <p:sldId id="313" r:id="rId52"/>
    <p:sldId id="315" r:id="rId53"/>
    <p:sldId id="316" r:id="rId54"/>
    <p:sldId id="269" r:id="rId55"/>
    <p:sldId id="32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4B925-50D5-418A-BEEE-6E834EFEBF44}"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232849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4B925-50D5-418A-BEEE-6E834EFEBF44}"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164772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4B925-50D5-418A-BEEE-6E834EFEBF44}"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112816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4B925-50D5-418A-BEEE-6E834EFEBF44}"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198123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4B925-50D5-418A-BEEE-6E834EFEBF44}"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5603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C4B925-50D5-418A-BEEE-6E834EFEBF44}"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138479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C4B925-50D5-418A-BEEE-6E834EFEBF44}" type="datetimeFigureOut">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97731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C4B925-50D5-418A-BEEE-6E834EFEBF44}" type="datetimeFigureOut">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241673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4B925-50D5-418A-BEEE-6E834EFEBF44}"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1321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4B925-50D5-418A-BEEE-6E834EFEBF44}"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99260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4B925-50D5-418A-BEEE-6E834EFEBF44}"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58315-0508-451F-9DE7-335541711097}" type="slidenum">
              <a:rPr lang="en-US" smtClean="0"/>
              <a:t>‹#›</a:t>
            </a:fld>
            <a:endParaRPr lang="en-US"/>
          </a:p>
        </p:txBody>
      </p:sp>
    </p:spTree>
    <p:extLst>
      <p:ext uri="{BB962C8B-B14F-4D97-AF65-F5344CB8AC3E}">
        <p14:creationId xmlns:p14="http://schemas.microsoft.com/office/powerpoint/2010/main" val="254313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4B925-50D5-418A-BEEE-6E834EFEBF44}" type="datetimeFigureOut">
              <a:rPr lang="en-US" smtClean="0"/>
              <a:t>3/12/2020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58315-0508-451F-9DE7-335541711097}" type="slidenum">
              <a:rPr lang="en-US" smtClean="0"/>
              <a:t>‹#›</a:t>
            </a:fld>
            <a:endParaRPr lang="en-US"/>
          </a:p>
        </p:txBody>
      </p:sp>
    </p:spTree>
    <p:extLst>
      <p:ext uri="{BB962C8B-B14F-4D97-AF65-F5344CB8AC3E}">
        <p14:creationId xmlns:p14="http://schemas.microsoft.com/office/powerpoint/2010/main" val="389856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statisticshowto.datasciencecentral.com/what-is-a-parameter-statisticshowto/" TargetMode="External"/><Relationship Id="rId2" Type="http://schemas.openxmlformats.org/officeDocument/2006/relationships/hyperlink" Target="https://www.statisticshowto.datasciencecentral.com/statistic/" TargetMode="External"/><Relationship Id="rId1" Type="http://schemas.openxmlformats.org/officeDocument/2006/relationships/slideLayout" Target="../slideLayouts/slideLayout7.xml"/><Relationship Id="rId5" Type="http://schemas.openxmlformats.org/officeDocument/2006/relationships/hyperlink" Target="https://www.statisticshowto.datasciencecentral.com/sample-mean/" TargetMode="External"/><Relationship Id="rId4" Type="http://schemas.openxmlformats.org/officeDocument/2006/relationships/hyperlink" Target="https://www.statisticshowto.datasciencecentral.com/mean/"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7.bin"/><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statlect.com/asymptotic-theory/convergence-in-probability" TargetMode="External"/><Relationship Id="rId2" Type="http://schemas.openxmlformats.org/officeDocument/2006/relationships/hyperlink" Target="https://www.statlect.com/glossary/estimator" TargetMode="Externa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31.xml.rels><?xml version="1.0" encoding="UTF-8" standalone="yes"?>
<Relationships xmlns="http://schemas.openxmlformats.org/package/2006/relationships"><Relationship Id="rId3" Type="http://schemas.openxmlformats.org/officeDocument/2006/relationships/hyperlink" Target="https://www.analytics-toolkit.com/glossary/null-hypothesis/" TargetMode="External"/><Relationship Id="rId2" Type="http://schemas.openxmlformats.org/officeDocument/2006/relationships/hyperlink" Target="https://www.analytics-toolkit.com/glossary/hypothesis-testing/"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17.bin"/><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19.bin"/><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21.bin"/><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9.wmf"/><Relationship Id="rId5" Type="http://schemas.openxmlformats.org/officeDocument/2006/relationships/oleObject" Target="../embeddings/oleObject23.bin"/><Relationship Id="rId4" Type="http://schemas.openxmlformats.org/officeDocument/2006/relationships/image" Target="../media/image3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25.bin"/><Relationship Id="rId4" Type="http://schemas.openxmlformats.org/officeDocument/2006/relationships/image" Target="../media/image4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27.bin"/><Relationship Id="rId4" Type="http://schemas.openxmlformats.org/officeDocument/2006/relationships/image" Target="../media/image42.wmf"/></Relationships>
</file>

<file path=ppt/slides/_rels/slide4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29.bin"/><Relationship Id="rId4" Type="http://schemas.openxmlformats.org/officeDocument/2006/relationships/image" Target="../media/image4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8.wmf"/><Relationship Id="rId5" Type="http://schemas.openxmlformats.org/officeDocument/2006/relationships/oleObject" Target="../embeddings/oleObject32.bin"/><Relationship Id="rId4" Type="http://schemas.openxmlformats.org/officeDocument/2006/relationships/image" Target="../media/image4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0.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5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5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statisticshowto.datasciencecentral.com/sample-mean/" TargetMode="External"/><Relationship Id="rId2" Type="http://schemas.openxmlformats.org/officeDocument/2006/relationships/hyperlink" Target="https://www.statisticshowto.datasciencecentral.com/statistic/"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est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79615"/>
            <a:ext cx="11730697" cy="677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290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point estimator m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4" y="1274762"/>
            <a:ext cx="11236381" cy="376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607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verage pr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090611"/>
            <a:ext cx="9753600" cy="52673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2" name="Rectangle 1"/>
          <p:cNvSpPr/>
          <p:nvPr/>
        </p:nvSpPr>
        <p:spPr>
          <a:xfrm>
            <a:off x="104769" y="81553"/>
            <a:ext cx="12087231" cy="1569660"/>
          </a:xfrm>
          <a:prstGeom prst="rect">
            <a:avLst/>
          </a:prstGeom>
        </p:spPr>
        <p:txBody>
          <a:bodyPr wrap="square">
            <a:spAutoFit/>
          </a:bodyPr>
          <a:lstStyle/>
          <a:p>
            <a:pPr algn="just"/>
            <a:r>
              <a:rPr lang="en-US" sz="3200" b="1" i="0" dirty="0" smtClean="0">
                <a:solidFill>
                  <a:srgbClr val="C00000"/>
                </a:solidFill>
                <a:effectLst/>
                <a:latin typeface="Book Antiqua" panose="02040602050305030304" pitchFamily="18" charset="0"/>
              </a:rPr>
              <a:t>Point estimators are not very reliable, as you can guess. Imagine visiting 5% of the restaurants in London and saying that the average meal is worth 22.50 pounds</a:t>
            </a:r>
            <a:endParaRPr lang="en-US" sz="3200"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1150021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verage price 2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05018"/>
            <a:ext cx="8266112" cy="422185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 name="Rectangle 1"/>
          <p:cNvSpPr/>
          <p:nvPr/>
        </p:nvSpPr>
        <p:spPr>
          <a:xfrm>
            <a:off x="0" y="180108"/>
            <a:ext cx="12001500" cy="1569660"/>
          </a:xfrm>
          <a:prstGeom prst="rect">
            <a:avLst/>
          </a:prstGeom>
        </p:spPr>
        <p:txBody>
          <a:bodyPr wrap="square">
            <a:spAutoFit/>
          </a:bodyPr>
          <a:lstStyle/>
          <a:p>
            <a:pPr algn="just"/>
            <a:r>
              <a:rPr lang="en-US" sz="2400" b="1" i="0" dirty="0" smtClean="0">
                <a:solidFill>
                  <a:srgbClr val="002060"/>
                </a:solidFill>
                <a:effectLst/>
                <a:latin typeface="Book Antiqua" panose="02040602050305030304" pitchFamily="18" charset="0"/>
              </a:rPr>
              <a:t>You may be close, but chances are that the true value isn’t really 22.50 but somewhere around it. When you think about it, it’s much safer to say that the average meal in London is somewhere between 20 and 25 pounds. In this way, you have created a confidence interval around your point estimate of 22.50!</a:t>
            </a:r>
            <a:endParaRPr lang="en-US" sz="24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231922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30067"/>
            <a:ext cx="6595671" cy="5262979"/>
          </a:xfrm>
          <a:prstGeom prst="rect">
            <a:avLst/>
          </a:prstGeom>
        </p:spPr>
        <p:txBody>
          <a:bodyPr wrap="square">
            <a:spAutoFit/>
          </a:bodyPr>
          <a:lstStyle/>
          <a:p>
            <a:pPr algn="just" fontAlgn="base"/>
            <a:r>
              <a:rPr lang="en-US" sz="2800" b="1" dirty="0">
                <a:solidFill>
                  <a:srgbClr val="002060"/>
                </a:solidFill>
                <a:latin typeface="Book Antiqua" panose="02040602050305030304" pitchFamily="18" charset="0"/>
              </a:rPr>
              <a:t>Point estimates are single points that are used to infer parameters directly. For example, </a:t>
            </a:r>
            <a:endParaRPr lang="en-US" sz="2800" b="1" dirty="0" smtClean="0">
              <a:solidFill>
                <a:srgbClr val="002060"/>
              </a:solidFill>
              <a:latin typeface="Book Antiqua" panose="02040602050305030304" pitchFamily="18" charset="0"/>
            </a:endParaRPr>
          </a:p>
          <a:p>
            <a:pPr algn="just" fontAlgn="base"/>
            <a:endParaRPr lang="en-US" sz="2800" b="1" dirty="0" smtClean="0">
              <a:solidFill>
                <a:srgbClr val="002060"/>
              </a:solidFill>
              <a:latin typeface="Book Antiqua" panose="02040602050305030304" pitchFamily="18" charset="0"/>
            </a:endParaRPr>
          </a:p>
          <a:p>
            <a:pPr algn="just" fontAlgn="base"/>
            <a:r>
              <a:rPr lang="en-US" sz="2800" b="1" dirty="0" smtClean="0">
                <a:solidFill>
                  <a:srgbClr val="C00000"/>
                </a:solidFill>
                <a:latin typeface="Book Antiqua" panose="02040602050305030304" pitchFamily="18" charset="0"/>
              </a:rPr>
              <a:t>• </a:t>
            </a:r>
            <a:r>
              <a:rPr lang="en-US" sz="2800" b="1" dirty="0">
                <a:solidFill>
                  <a:srgbClr val="C00000"/>
                </a:solidFill>
                <a:latin typeface="Book Antiqua" panose="02040602050305030304" pitchFamily="18" charset="0"/>
              </a:rPr>
              <a:t>Sample proportion pˆ (“p hat”) is the point estimator of p </a:t>
            </a:r>
            <a:endParaRPr lang="en-US" sz="2800" b="1" dirty="0" smtClean="0">
              <a:solidFill>
                <a:srgbClr val="C00000"/>
              </a:solidFill>
              <a:latin typeface="Book Antiqua" panose="02040602050305030304" pitchFamily="18" charset="0"/>
            </a:endParaRPr>
          </a:p>
          <a:p>
            <a:pPr algn="just" fontAlgn="base"/>
            <a:endParaRPr lang="en-US" sz="2800" b="1" dirty="0">
              <a:solidFill>
                <a:srgbClr val="002060"/>
              </a:solidFill>
              <a:latin typeface="Book Antiqua" panose="02040602050305030304" pitchFamily="18" charset="0"/>
            </a:endParaRPr>
          </a:p>
          <a:p>
            <a:pPr algn="just" fontAlgn="base"/>
            <a:r>
              <a:rPr lang="en-US" sz="2800" b="1" dirty="0" smtClean="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rPr>
              <a:t>Sample mean x (“x bar”) is the point estimator of μ </a:t>
            </a:r>
            <a:endParaRPr lang="en-US" sz="2800" b="1" dirty="0" smtClean="0">
              <a:solidFill>
                <a:srgbClr val="002060"/>
              </a:solidFill>
              <a:latin typeface="Book Antiqua" panose="02040602050305030304" pitchFamily="18" charset="0"/>
            </a:endParaRPr>
          </a:p>
          <a:p>
            <a:pPr algn="just" fontAlgn="base"/>
            <a:endParaRPr lang="en-US" sz="2800" b="1" dirty="0">
              <a:solidFill>
                <a:srgbClr val="002060"/>
              </a:solidFill>
              <a:latin typeface="Book Antiqua" panose="02040602050305030304" pitchFamily="18" charset="0"/>
            </a:endParaRPr>
          </a:p>
          <a:p>
            <a:pPr algn="just" fontAlgn="base"/>
            <a:r>
              <a:rPr lang="en-US" sz="2800" b="1" dirty="0" smtClean="0">
                <a:solidFill>
                  <a:srgbClr val="002060"/>
                </a:solidFill>
                <a:latin typeface="Book Antiqua" panose="02040602050305030304" pitchFamily="18" charset="0"/>
              </a:rPr>
              <a:t>• </a:t>
            </a:r>
            <a:r>
              <a:rPr lang="en-US" sz="2800" b="1" dirty="0">
                <a:solidFill>
                  <a:srgbClr val="C00000"/>
                </a:solidFill>
                <a:latin typeface="Book Antiqua" panose="02040602050305030304" pitchFamily="18" charset="0"/>
              </a:rPr>
              <a:t>Sample standard deviation s is the point estimator of σ</a:t>
            </a:r>
          </a:p>
        </p:txBody>
      </p:sp>
      <p:pic>
        <p:nvPicPr>
          <p:cNvPr id="2050" name="Picture 2" descr="Image result for point estimator"/>
          <p:cNvPicPr>
            <a:picLocks noChangeAspect="1" noChangeArrowheads="1"/>
          </p:cNvPicPr>
          <p:nvPr/>
        </p:nvPicPr>
        <p:blipFill rotWithShape="1">
          <a:blip r:embed="rId2">
            <a:extLst>
              <a:ext uri="{28A0092B-C50C-407E-A947-70E740481C1C}">
                <a14:useLocalDpi xmlns:a14="http://schemas.microsoft.com/office/drawing/2010/main" val="0"/>
              </a:ext>
            </a:extLst>
          </a:blip>
          <a:srcRect l="6040" t="5671" r="49081"/>
          <a:stretch/>
        </p:blipFill>
        <p:spPr bwMode="auto">
          <a:xfrm>
            <a:off x="6595671" y="1171576"/>
            <a:ext cx="5428847" cy="47799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794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32987"/>
            <a:ext cx="11953876" cy="3970318"/>
          </a:xfrm>
          <a:prstGeom prst="rect">
            <a:avLst/>
          </a:prstGeom>
        </p:spPr>
        <p:txBody>
          <a:bodyPr wrap="square">
            <a:spAutoFit/>
          </a:bodyPr>
          <a:lstStyle/>
          <a:p>
            <a:pPr marL="457200" indent="-457200" algn="just" fontAlgn="base">
              <a:buFont typeface="Arial" panose="020B0604020202020204" pitchFamily="34" charset="0"/>
              <a:buChar char="•"/>
            </a:pPr>
            <a:r>
              <a:rPr lang="en-US" sz="2800" b="1" dirty="0">
                <a:solidFill>
                  <a:srgbClr val="002060"/>
                </a:solidFill>
                <a:latin typeface="Book Antiqua" panose="02040602050305030304" pitchFamily="18" charset="0"/>
              </a:rPr>
              <a:t>Imagine that you are given a dataset with a sample mean of 10. </a:t>
            </a: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C00000"/>
                </a:solidFill>
                <a:latin typeface="Book Antiqua" panose="02040602050305030304" pitchFamily="18" charset="0"/>
              </a:rPr>
              <a:t>In </a:t>
            </a:r>
            <a:r>
              <a:rPr lang="en-US" sz="2800" b="1" dirty="0">
                <a:solidFill>
                  <a:srgbClr val="C00000"/>
                </a:solidFill>
                <a:latin typeface="Book Antiqua" panose="02040602050305030304" pitchFamily="18" charset="0"/>
              </a:rPr>
              <a:t>this case, is 10 a point estimate or an estimator? </a:t>
            </a:r>
            <a:endParaRPr lang="en-US" sz="2800" b="1" dirty="0" smtClean="0">
              <a:solidFill>
                <a:srgbClr val="C0000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002060"/>
                </a:solidFill>
                <a:latin typeface="Book Antiqua" panose="02040602050305030304" pitchFamily="18" charset="0"/>
              </a:rPr>
              <a:t>Of </a:t>
            </a:r>
            <a:r>
              <a:rPr lang="en-US" sz="2800" b="1" dirty="0">
                <a:solidFill>
                  <a:srgbClr val="002060"/>
                </a:solidFill>
                <a:latin typeface="Book Antiqua" panose="02040602050305030304" pitchFamily="18" charset="0"/>
              </a:rPr>
              <a:t>course, it is a point estimate. It is a single number given by an estimator. </a:t>
            </a: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C00000"/>
                </a:solidFill>
                <a:latin typeface="Book Antiqua" panose="02040602050305030304" pitchFamily="18" charset="0"/>
              </a:rPr>
              <a:t>Here</a:t>
            </a:r>
            <a:r>
              <a:rPr lang="en-US" sz="2800" b="1" dirty="0">
                <a:solidFill>
                  <a:srgbClr val="C00000"/>
                </a:solidFill>
                <a:latin typeface="Book Antiqua" panose="02040602050305030304" pitchFamily="18" charset="0"/>
              </a:rPr>
              <a:t>, the estimator is a point estimator and it is the formula for the mean.</a:t>
            </a:r>
          </a:p>
        </p:txBody>
      </p:sp>
    </p:spTree>
    <p:extLst>
      <p:ext uri="{BB962C8B-B14F-4D97-AF65-F5344CB8AC3E}">
        <p14:creationId xmlns:p14="http://schemas.microsoft.com/office/powerpoint/2010/main" val="309265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24" y="1041743"/>
            <a:ext cx="11682413" cy="4832092"/>
          </a:xfrm>
          <a:prstGeom prst="rect">
            <a:avLst/>
          </a:prstGeom>
        </p:spPr>
        <p:txBody>
          <a:bodyPr wrap="square">
            <a:spAutoFit/>
          </a:bodyPr>
          <a:lstStyle/>
          <a:p>
            <a:pPr marL="457200" indent="-457200" algn="just" fontAlgn="base">
              <a:buFont typeface="Arial" panose="020B0604020202020204" pitchFamily="34" charset="0"/>
              <a:buChar char="•"/>
            </a:pPr>
            <a:r>
              <a:rPr lang="en-US" sz="2800" b="1" dirty="0">
                <a:solidFill>
                  <a:srgbClr val="002060"/>
                </a:solidFill>
                <a:latin typeface="Book Antiqua" panose="02040602050305030304" pitchFamily="18" charset="0"/>
              </a:rPr>
              <a:t>Notice the use of different symbols to distinguish estimators and parameters. </a:t>
            </a: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C00000"/>
                </a:solidFill>
                <a:latin typeface="Book Antiqua" panose="02040602050305030304" pitchFamily="18" charset="0"/>
              </a:rPr>
              <a:t>More </a:t>
            </a:r>
            <a:r>
              <a:rPr lang="en-US" sz="2800" b="1" dirty="0">
                <a:solidFill>
                  <a:srgbClr val="C00000"/>
                </a:solidFill>
                <a:latin typeface="Book Antiqua" panose="02040602050305030304" pitchFamily="18" charset="0"/>
              </a:rPr>
              <a:t>importantly, point estimates and parameters represent fundamentally different things. </a:t>
            </a:r>
            <a:endParaRPr lang="en-US" sz="2800" b="1" dirty="0" smtClean="0">
              <a:solidFill>
                <a:srgbClr val="C0000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002060"/>
                </a:solidFill>
                <a:latin typeface="Book Antiqua" panose="02040602050305030304" pitchFamily="18" charset="0"/>
              </a:rPr>
              <a:t>Point </a:t>
            </a:r>
            <a:r>
              <a:rPr lang="en-US" sz="2800" b="1" dirty="0">
                <a:solidFill>
                  <a:srgbClr val="002060"/>
                </a:solidFill>
                <a:latin typeface="Book Antiqua" panose="02040602050305030304" pitchFamily="18" charset="0"/>
              </a:rPr>
              <a:t>estimates are calculated from the data; parameters are not. </a:t>
            </a: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C00000"/>
                </a:solidFill>
                <a:latin typeface="Book Antiqua" panose="02040602050305030304" pitchFamily="18" charset="0"/>
              </a:rPr>
              <a:t>Point </a:t>
            </a:r>
            <a:r>
              <a:rPr lang="en-US" sz="2800" b="1" dirty="0">
                <a:solidFill>
                  <a:srgbClr val="C00000"/>
                </a:solidFill>
                <a:latin typeface="Book Antiqua" panose="02040602050305030304" pitchFamily="18" charset="0"/>
              </a:rPr>
              <a:t>estimates vary from study to study; parameters do not. </a:t>
            </a:r>
            <a:endParaRPr lang="en-US" sz="2800" b="1" dirty="0" smtClean="0">
              <a:solidFill>
                <a:srgbClr val="C0000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002060"/>
                </a:solidFill>
                <a:latin typeface="Book Antiqua" panose="02040602050305030304" pitchFamily="18" charset="0"/>
              </a:rPr>
              <a:t>Point </a:t>
            </a:r>
            <a:r>
              <a:rPr lang="en-US" sz="2800" b="1" dirty="0">
                <a:solidFill>
                  <a:srgbClr val="002060"/>
                </a:solidFill>
                <a:latin typeface="Book Antiqua" panose="02040602050305030304" pitchFamily="18" charset="0"/>
              </a:rPr>
              <a:t>estimates are random variables: parameters are constants. </a:t>
            </a:r>
          </a:p>
        </p:txBody>
      </p:sp>
    </p:spTree>
    <p:extLst>
      <p:ext uri="{BB962C8B-B14F-4D97-AF65-F5344CB8AC3E}">
        <p14:creationId xmlns:p14="http://schemas.microsoft.com/office/powerpoint/2010/main" val="2795545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POINT ESTIMATION</a:t>
            </a:r>
            <a:endParaRPr lang="en-US" sz="2800" b="1" i="0" spc="600" dirty="0">
              <a:solidFill>
                <a:schemeClr val="bg1"/>
              </a:solidFill>
              <a:effectLst/>
              <a:latin typeface="Book Antiqua" panose="02040602050305030304" pitchFamily="18" charset="0"/>
            </a:endParaRPr>
          </a:p>
        </p:txBody>
      </p:sp>
      <p:sp>
        <p:nvSpPr>
          <p:cNvPr id="4" name="Rectangle 3"/>
          <p:cNvSpPr/>
          <p:nvPr/>
        </p:nvSpPr>
        <p:spPr>
          <a:xfrm>
            <a:off x="233363" y="1109960"/>
            <a:ext cx="11625262" cy="1200329"/>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Book Antiqua" panose="02040602050305030304" pitchFamily="18" charset="0"/>
              </a:rPr>
              <a:t>Here, we assume that θ is an unknown parameter to be estimated. </a:t>
            </a:r>
            <a:endParaRPr lang="en-US" sz="2400" b="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dirty="0">
              <a:solidFill>
                <a:srgbClr val="C0000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002060"/>
                </a:solidFill>
                <a:latin typeface="Book Antiqua" panose="02040602050305030304" pitchFamily="18" charset="0"/>
              </a:rPr>
              <a:t>For </a:t>
            </a:r>
            <a:r>
              <a:rPr lang="en-US" sz="2400" b="1" dirty="0">
                <a:solidFill>
                  <a:srgbClr val="002060"/>
                </a:solidFill>
                <a:latin typeface="Book Antiqua" panose="02040602050305030304" pitchFamily="18" charset="0"/>
              </a:rPr>
              <a:t>example, θ might be the expected value of a random variable, </a:t>
            </a:r>
            <a:r>
              <a:rPr lang="en-US" sz="2400" b="1" dirty="0" smtClean="0">
                <a:solidFill>
                  <a:srgbClr val="002060"/>
                </a:solidFill>
                <a:latin typeface="Book Antiqua" panose="02040602050305030304" pitchFamily="18" charset="0"/>
              </a:rPr>
              <a:t>θ=E[X].</a:t>
            </a:r>
            <a:endParaRPr lang="en-US" sz="2400" b="1" dirty="0">
              <a:solidFill>
                <a:srgbClr val="002060"/>
              </a:solidFill>
              <a:latin typeface="Book Antiqua" panose="02040602050305030304" pitchFamily="18" charset="0"/>
            </a:endParaRPr>
          </a:p>
        </p:txBody>
      </p:sp>
      <p:sp>
        <p:nvSpPr>
          <p:cNvPr id="5" name="Rectangle 4"/>
          <p:cNvSpPr/>
          <p:nvPr/>
        </p:nvSpPr>
        <p:spPr>
          <a:xfrm>
            <a:off x="233362" y="2643099"/>
            <a:ext cx="11496675" cy="1569660"/>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Book Antiqua" panose="02040602050305030304" pitchFamily="18" charset="0"/>
              </a:rPr>
              <a:t>To estimate θ, we need to collect some data. Specifically, we get a random sample X</a:t>
            </a:r>
            <a:r>
              <a:rPr lang="en-US" sz="2400" b="1" baseline="-25000" dirty="0">
                <a:solidFill>
                  <a:srgbClr val="C00000"/>
                </a:solidFill>
                <a:latin typeface="Book Antiqua" panose="02040602050305030304" pitchFamily="18" charset="0"/>
              </a:rPr>
              <a:t>1</a:t>
            </a:r>
            <a:r>
              <a:rPr lang="en-US" sz="2400" b="1" dirty="0">
                <a:solidFill>
                  <a:srgbClr val="C00000"/>
                </a:solidFill>
                <a:latin typeface="Book Antiqua" panose="02040602050305030304" pitchFamily="18" charset="0"/>
              </a:rPr>
              <a:t>, X</a:t>
            </a:r>
            <a:r>
              <a:rPr lang="en-US" sz="2400" b="1" baseline="-25000" dirty="0">
                <a:solidFill>
                  <a:srgbClr val="C00000"/>
                </a:solidFill>
                <a:latin typeface="Book Antiqua" panose="02040602050305030304" pitchFamily="18" charset="0"/>
              </a:rPr>
              <a:t>2</a:t>
            </a:r>
            <a:r>
              <a:rPr lang="en-US" sz="2400" b="1" dirty="0">
                <a:solidFill>
                  <a:srgbClr val="C00000"/>
                </a:solidFill>
                <a:latin typeface="Book Antiqua" panose="02040602050305030304" pitchFamily="18" charset="0"/>
              </a:rPr>
              <a:t>, X</a:t>
            </a:r>
            <a:r>
              <a:rPr lang="en-US" sz="2400" b="1" baseline="-25000" dirty="0">
                <a:solidFill>
                  <a:srgbClr val="C00000"/>
                </a:solidFill>
                <a:latin typeface="Book Antiqua" panose="02040602050305030304" pitchFamily="18" charset="0"/>
              </a:rPr>
              <a:t>3</a:t>
            </a:r>
            <a:r>
              <a:rPr lang="en-US" sz="2400" b="1" dirty="0">
                <a:solidFill>
                  <a:srgbClr val="C00000"/>
                </a:solidFill>
                <a:latin typeface="Book Antiqua" panose="02040602050305030304" pitchFamily="18" charset="0"/>
              </a:rPr>
              <a:t>, ..., </a:t>
            </a:r>
            <a:r>
              <a:rPr lang="en-US" sz="2400" b="1" dirty="0" err="1">
                <a:solidFill>
                  <a:srgbClr val="C00000"/>
                </a:solidFill>
                <a:latin typeface="Book Antiqua" panose="02040602050305030304" pitchFamily="18" charset="0"/>
              </a:rPr>
              <a:t>X</a:t>
            </a:r>
            <a:r>
              <a:rPr lang="en-US" sz="2400" b="1" baseline="-25000" dirty="0" err="1">
                <a:solidFill>
                  <a:srgbClr val="C00000"/>
                </a:solidFill>
                <a:latin typeface="Book Antiqua" panose="02040602050305030304" pitchFamily="18" charset="0"/>
              </a:rPr>
              <a:t>n</a:t>
            </a:r>
            <a:r>
              <a:rPr lang="en-US" sz="2400" b="1" dirty="0">
                <a:solidFill>
                  <a:srgbClr val="C00000"/>
                </a:solidFill>
                <a:latin typeface="Book Antiqua" panose="02040602050305030304" pitchFamily="18" charset="0"/>
              </a:rPr>
              <a:t> such that </a:t>
            </a:r>
            <a:r>
              <a:rPr lang="en-US" sz="2400" b="1" dirty="0" smtClean="0">
                <a:solidFill>
                  <a:srgbClr val="C00000"/>
                </a:solidFill>
                <a:latin typeface="Book Antiqua" panose="02040602050305030304" pitchFamily="18" charset="0"/>
              </a:rPr>
              <a:t>Xi's </a:t>
            </a:r>
            <a:r>
              <a:rPr lang="en-US" sz="2400" b="1" dirty="0">
                <a:solidFill>
                  <a:srgbClr val="C00000"/>
                </a:solidFill>
                <a:latin typeface="Book Antiqua" panose="02040602050305030304" pitchFamily="18" charset="0"/>
              </a:rPr>
              <a:t>have the same distribution as X. </a:t>
            </a:r>
            <a:endParaRPr lang="en-US" sz="2400" b="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dirty="0">
              <a:solidFill>
                <a:srgbClr val="C0000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002060"/>
                </a:solidFill>
                <a:latin typeface="Book Antiqua" panose="02040602050305030304" pitchFamily="18" charset="0"/>
              </a:rPr>
              <a:t>To </a:t>
            </a:r>
            <a:r>
              <a:rPr lang="en-US" sz="2400" b="1" dirty="0">
                <a:solidFill>
                  <a:srgbClr val="002060"/>
                </a:solidFill>
                <a:latin typeface="Book Antiqua" panose="02040602050305030304" pitchFamily="18" charset="0"/>
              </a:rPr>
              <a:t>estimate θ, we define a point estimator Θ to be the sample mean</a:t>
            </a:r>
          </a:p>
        </p:txBody>
      </p:sp>
      <p:graphicFrame>
        <p:nvGraphicFramePr>
          <p:cNvPr id="8" name="Object 7"/>
          <p:cNvGraphicFramePr>
            <a:graphicFrameLocks noChangeAspect="1"/>
          </p:cNvGraphicFramePr>
          <p:nvPr>
            <p:extLst>
              <p:ext uri="{D42A27DB-BD31-4B8C-83A1-F6EECF244321}">
                <p14:modId xmlns:p14="http://schemas.microsoft.com/office/powerpoint/2010/main" val="162447996"/>
              </p:ext>
            </p:extLst>
          </p:nvPr>
        </p:nvGraphicFramePr>
        <p:xfrm>
          <a:off x="2830513" y="4414815"/>
          <a:ext cx="5299075" cy="1293475"/>
        </p:xfrm>
        <a:graphic>
          <a:graphicData uri="http://schemas.openxmlformats.org/presentationml/2006/ole">
            <mc:AlternateContent xmlns:mc="http://schemas.openxmlformats.org/markup-compatibility/2006">
              <mc:Choice xmlns:v="urn:schemas-microsoft-com:vml" Requires="v">
                <p:oleObj spid="_x0000_s4154" name="Equation" r:id="rId3" imgW="1612800" imgH="393480" progId="Equation.DSMT4">
                  <p:embed/>
                </p:oleObj>
              </mc:Choice>
              <mc:Fallback>
                <p:oleObj name="Equation" r:id="rId3" imgW="1612800" imgH="393480" progId="Equation.DSMT4">
                  <p:embed/>
                  <p:pic>
                    <p:nvPicPr>
                      <p:cNvPr id="0" name=""/>
                      <p:cNvPicPr/>
                      <p:nvPr/>
                    </p:nvPicPr>
                    <p:blipFill>
                      <a:blip r:embed="rId4"/>
                      <a:stretch>
                        <a:fillRect/>
                      </a:stretch>
                    </p:blipFill>
                    <p:spPr>
                      <a:xfrm>
                        <a:off x="2830513" y="4414815"/>
                        <a:ext cx="5299075" cy="1293475"/>
                      </a:xfrm>
                      <a:prstGeom prst="rect">
                        <a:avLst/>
                      </a:prstGeom>
                    </p:spPr>
                  </p:pic>
                </p:oleObj>
              </mc:Fallback>
            </mc:AlternateContent>
          </a:graphicData>
        </a:graphic>
      </p:graphicFrame>
    </p:spTree>
    <p:extLst>
      <p:ext uri="{BB962C8B-B14F-4D97-AF65-F5344CB8AC3E}">
        <p14:creationId xmlns:p14="http://schemas.microsoft.com/office/powerpoint/2010/main" val="3956745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024" y="1128712"/>
            <a:ext cx="11715751" cy="4401205"/>
          </a:xfrm>
          <a:prstGeom prst="rect">
            <a:avLst/>
          </a:prstGeom>
        </p:spPr>
        <p:txBody>
          <a:bodyPr wrap="square">
            <a:spAutoFit/>
          </a:bodyPr>
          <a:lstStyle/>
          <a:p>
            <a:pPr marL="457200" indent="-457200" algn="just" fontAlgn="base">
              <a:buFont typeface="Arial" panose="020B0604020202020204" pitchFamily="34" charset="0"/>
              <a:buChar char="•"/>
            </a:pPr>
            <a:r>
              <a:rPr lang="en-US" sz="2800" b="1" dirty="0">
                <a:solidFill>
                  <a:srgbClr val="002060"/>
                </a:solidFill>
                <a:latin typeface="Book Antiqua" panose="02040602050305030304" pitchFamily="18" charset="0"/>
              </a:rPr>
              <a:t>There are infinitely many possible estimators for θ, so how can we make sure that we have chosen a good estimator? </a:t>
            </a: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C00000"/>
                </a:solidFill>
                <a:latin typeface="Book Antiqua" panose="02040602050305030304" pitchFamily="18" charset="0"/>
              </a:rPr>
              <a:t>How </a:t>
            </a:r>
            <a:r>
              <a:rPr lang="en-US" sz="2800" b="1" dirty="0">
                <a:solidFill>
                  <a:srgbClr val="C00000"/>
                </a:solidFill>
                <a:latin typeface="Book Antiqua" panose="02040602050305030304" pitchFamily="18" charset="0"/>
              </a:rPr>
              <a:t>do we compare different possible estimators? </a:t>
            </a:r>
            <a:endParaRPr lang="en-US" sz="2800" b="1" dirty="0" smtClean="0">
              <a:solidFill>
                <a:srgbClr val="C0000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002060"/>
                </a:solidFill>
                <a:latin typeface="Book Antiqua" panose="02040602050305030304" pitchFamily="18" charset="0"/>
              </a:rPr>
              <a:t>To </a:t>
            </a:r>
            <a:r>
              <a:rPr lang="en-US" sz="2800" b="1" dirty="0">
                <a:solidFill>
                  <a:srgbClr val="002060"/>
                </a:solidFill>
                <a:latin typeface="Book Antiqua" panose="02040602050305030304" pitchFamily="18" charset="0"/>
              </a:rPr>
              <a:t>do this, we provide a list of some desirable properties that we would like our estimators to have. </a:t>
            </a: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C00000"/>
                </a:solidFill>
                <a:latin typeface="Book Antiqua" panose="02040602050305030304" pitchFamily="18" charset="0"/>
              </a:rPr>
              <a:t>Intuitively</a:t>
            </a:r>
            <a:r>
              <a:rPr lang="en-US" sz="2800" b="1" dirty="0">
                <a:solidFill>
                  <a:srgbClr val="C00000"/>
                </a:solidFill>
                <a:latin typeface="Book Antiqua" panose="02040602050305030304" pitchFamily="18" charset="0"/>
              </a:rPr>
              <a:t>, we know that a good estimator should be able to give us values that are "close" to the real value of θ. </a:t>
            </a:r>
          </a:p>
        </p:txBody>
      </p:sp>
    </p:spTree>
    <p:extLst>
      <p:ext uri="{BB962C8B-B14F-4D97-AF65-F5344CB8AC3E}">
        <p14:creationId xmlns:p14="http://schemas.microsoft.com/office/powerpoint/2010/main" val="3537252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properties of estimator"/>
          <p:cNvPicPr>
            <a:picLocks noChangeAspect="1" noChangeArrowheads="1"/>
          </p:cNvPicPr>
          <p:nvPr/>
        </p:nvPicPr>
        <p:blipFill rotWithShape="1">
          <a:blip r:embed="rId2">
            <a:extLst>
              <a:ext uri="{28A0092B-C50C-407E-A947-70E740481C1C}">
                <a14:useLocalDpi xmlns:a14="http://schemas.microsoft.com/office/drawing/2010/main" val="0"/>
              </a:ext>
            </a:extLst>
          </a:blip>
          <a:srcRect t="8612"/>
          <a:stretch/>
        </p:blipFill>
        <p:spPr bwMode="auto">
          <a:xfrm>
            <a:off x="136478" y="349937"/>
            <a:ext cx="11840064" cy="60864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991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UNBIASEDNESS</a:t>
            </a:r>
            <a:endParaRPr lang="en-US" sz="2800" b="1" i="0" spc="600" dirty="0">
              <a:solidFill>
                <a:schemeClr val="bg1"/>
              </a:solidFill>
              <a:effectLst/>
              <a:latin typeface="Book Antiqua" panose="02040602050305030304" pitchFamily="18" charset="0"/>
            </a:endParaRPr>
          </a:p>
        </p:txBody>
      </p:sp>
      <p:sp>
        <p:nvSpPr>
          <p:cNvPr id="3" name="Rectangle 2"/>
          <p:cNvSpPr/>
          <p:nvPr/>
        </p:nvSpPr>
        <p:spPr>
          <a:xfrm>
            <a:off x="0" y="812167"/>
            <a:ext cx="12012772" cy="461665"/>
          </a:xfrm>
          <a:prstGeom prst="rect">
            <a:avLst/>
          </a:prstGeom>
        </p:spPr>
        <p:txBody>
          <a:bodyPr wrap="square">
            <a:spAutoFit/>
          </a:bodyPr>
          <a:lstStyle/>
          <a:p>
            <a:r>
              <a:rPr lang="en-US" sz="2400" b="1" i="0" dirty="0" smtClean="0">
                <a:solidFill>
                  <a:srgbClr val="C00000"/>
                </a:solidFill>
                <a:effectLst/>
                <a:latin typeface="Book Antiqua" panose="02040602050305030304" pitchFamily="18" charset="0"/>
              </a:rPr>
              <a:t>An unbiased estimator has an expected value equal to the population parameter.</a:t>
            </a:r>
            <a:endParaRPr lang="en-US" sz="2400" b="1" dirty="0">
              <a:solidFill>
                <a:srgbClr val="C00000"/>
              </a:solidFill>
              <a:latin typeface="Book Antiqua" panose="02040602050305030304" pitchFamily="18" charset="0"/>
            </a:endParaRPr>
          </a:p>
        </p:txBody>
      </p:sp>
      <p:pic>
        <p:nvPicPr>
          <p:cNvPr id="4" name="Picture 2" descr="Unbiased estim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80504"/>
            <a:ext cx="9753600" cy="43053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643507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069" y="1105469"/>
            <a:ext cx="11873551" cy="4524315"/>
          </a:xfrm>
          <a:prstGeom prst="rect">
            <a:avLst/>
          </a:prstGeom>
          <a:noFill/>
        </p:spPr>
        <p:txBody>
          <a:bodyPr wrap="square" rtlCol="0">
            <a:spAutoFit/>
          </a:bodyPr>
          <a:lstStyle/>
          <a:p>
            <a:pPr marL="457200" indent="-457200" algn="just">
              <a:buFont typeface="Arial" panose="020B0604020202020204" pitchFamily="34" charset="0"/>
              <a:buChar char="•"/>
            </a:pPr>
            <a:r>
              <a:rPr lang="en-US" sz="3200" b="1" dirty="0" smtClean="0">
                <a:solidFill>
                  <a:schemeClr val="tx2">
                    <a:lumMod val="50000"/>
                  </a:schemeClr>
                </a:solidFill>
                <a:latin typeface="Book Antiqua" panose="02040602050305030304" pitchFamily="18" charset="0"/>
                <a:ea typeface="Verdana" panose="020B0604030504040204" pitchFamily="34" charset="0"/>
              </a:rPr>
              <a:t>One of the main objectives of statistics is to draw inferences about a population from the analysis of a sample drawn from that population.</a:t>
            </a:r>
          </a:p>
          <a:p>
            <a:pPr marL="457200" indent="-457200" algn="just">
              <a:buFont typeface="Arial" panose="020B0604020202020204" pitchFamily="34" charset="0"/>
              <a:buChar char="•"/>
            </a:pPr>
            <a:endParaRPr lang="en-US" sz="3200" b="1" dirty="0">
              <a:solidFill>
                <a:srgbClr val="C00000"/>
              </a:solidFill>
              <a:latin typeface="Book Antiqua" panose="02040602050305030304" pitchFamily="18" charset="0"/>
              <a:ea typeface="Verdana" panose="020B0604030504040204" pitchFamily="34" charset="0"/>
            </a:endParaRPr>
          </a:p>
          <a:p>
            <a:pPr marL="457200" indent="-457200" algn="just">
              <a:buFont typeface="Arial" panose="020B0604020202020204" pitchFamily="34" charset="0"/>
              <a:buChar char="•"/>
            </a:pPr>
            <a:r>
              <a:rPr lang="en-US" sz="3200" b="1" dirty="0" smtClean="0">
                <a:solidFill>
                  <a:srgbClr val="002060"/>
                </a:solidFill>
                <a:latin typeface="Book Antiqua" panose="02040602050305030304" pitchFamily="18" charset="0"/>
                <a:ea typeface="Verdana" panose="020B0604030504040204" pitchFamily="34" charset="0"/>
              </a:rPr>
              <a:t>Two important problems are: Estimation and Testing of Hypothesis.</a:t>
            </a:r>
          </a:p>
          <a:p>
            <a:pPr marL="457200" indent="-457200" algn="just">
              <a:buFont typeface="Arial" panose="020B0604020202020204" pitchFamily="34" charset="0"/>
              <a:buChar char="•"/>
            </a:pPr>
            <a:endParaRPr lang="en-US" sz="3200" b="1" dirty="0">
              <a:solidFill>
                <a:srgbClr val="C00000"/>
              </a:solidFill>
              <a:latin typeface="Book Antiqua" panose="02040602050305030304" pitchFamily="18" charset="0"/>
              <a:ea typeface="Verdana" panose="020B0604030504040204" pitchFamily="34" charset="0"/>
            </a:endParaRPr>
          </a:p>
          <a:p>
            <a:pPr marL="457200" indent="-457200" algn="just">
              <a:buFont typeface="Arial" panose="020B0604020202020204" pitchFamily="34" charset="0"/>
              <a:buChar char="•"/>
            </a:pPr>
            <a:r>
              <a:rPr lang="en-US" sz="3200" b="1" dirty="0" smtClean="0">
                <a:solidFill>
                  <a:schemeClr val="tx2">
                    <a:lumMod val="50000"/>
                  </a:schemeClr>
                </a:solidFill>
                <a:latin typeface="Book Antiqua" panose="02040602050305030304" pitchFamily="18" charset="0"/>
                <a:ea typeface="Verdana" panose="020B0604030504040204" pitchFamily="34" charset="0"/>
              </a:rPr>
              <a:t>The theory of Estimation was founded by Prof R.A Fisher in 1930.</a:t>
            </a:r>
            <a:endParaRPr lang="en-US" sz="3200" b="1" dirty="0">
              <a:solidFill>
                <a:schemeClr val="tx2">
                  <a:lumMod val="50000"/>
                </a:schemeClr>
              </a:solidFill>
              <a:latin typeface="Book Antiqua" panose="02040602050305030304" pitchFamily="18" charset="0"/>
              <a:ea typeface="Verdana" panose="020B0604030504040204" pitchFamily="34" charset="0"/>
            </a:endParaRPr>
          </a:p>
        </p:txBody>
      </p:sp>
    </p:spTree>
    <p:extLst>
      <p:ext uri="{BB962C8B-B14F-4D97-AF65-F5344CB8AC3E}">
        <p14:creationId xmlns:p14="http://schemas.microsoft.com/office/powerpoint/2010/main" val="1532743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098" y="381177"/>
            <a:ext cx="12041901" cy="6001643"/>
          </a:xfrm>
          <a:prstGeom prst="rect">
            <a:avLst/>
          </a:prstGeom>
        </p:spPr>
        <p:txBody>
          <a:bodyPr wrap="square">
            <a:spAutoFit/>
          </a:bodyPr>
          <a:lstStyle/>
          <a:p>
            <a:pPr marL="342900" indent="-342900" algn="just">
              <a:buFont typeface="Arial" panose="020B0604020202020204" pitchFamily="34" charset="0"/>
              <a:buChar char="•"/>
            </a:pPr>
            <a:r>
              <a:rPr lang="en-US" sz="3200" b="1" dirty="0">
                <a:solidFill>
                  <a:srgbClr val="C00000"/>
                </a:solidFill>
                <a:latin typeface="Book Antiqua" panose="02040602050305030304" pitchFamily="18" charset="0"/>
              </a:rPr>
              <a:t>An unbiased estimator is an accurate </a:t>
            </a:r>
            <a:r>
              <a:rPr lang="en-US" sz="3200" b="1" dirty="0">
                <a:solidFill>
                  <a:srgbClr val="C00000"/>
                </a:solidFill>
                <a:latin typeface="Book Antiqua" panose="02040602050305030304" pitchFamily="18" charset="0"/>
                <a:hlinkClick r:id="rId2"/>
              </a:rPr>
              <a:t>statistic </a:t>
            </a:r>
            <a:r>
              <a:rPr lang="en-US" sz="3200" b="1" dirty="0">
                <a:solidFill>
                  <a:srgbClr val="C00000"/>
                </a:solidFill>
                <a:latin typeface="Book Antiqua" panose="02040602050305030304" pitchFamily="18" charset="0"/>
              </a:rPr>
              <a:t>that’s used to approximate a population </a:t>
            </a:r>
            <a:r>
              <a:rPr lang="en-US" sz="3200" b="1" dirty="0">
                <a:solidFill>
                  <a:srgbClr val="C00000"/>
                </a:solidFill>
                <a:latin typeface="Book Antiqua" panose="02040602050305030304" pitchFamily="18" charset="0"/>
                <a:hlinkClick r:id="rId3"/>
              </a:rPr>
              <a:t>parameter</a:t>
            </a:r>
            <a:r>
              <a:rPr lang="en-US" sz="3200" b="1" dirty="0">
                <a:solidFill>
                  <a:srgbClr val="C00000"/>
                </a:solidFill>
                <a:latin typeface="Book Antiqua" panose="02040602050305030304" pitchFamily="18" charset="0"/>
              </a:rPr>
              <a:t>. </a:t>
            </a:r>
            <a:endParaRPr lang="en-US" sz="3200" b="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32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3200" b="1" dirty="0" smtClean="0">
                <a:solidFill>
                  <a:srgbClr val="002060"/>
                </a:solidFill>
                <a:latin typeface="Book Antiqua" panose="02040602050305030304" pitchFamily="18" charset="0"/>
              </a:rPr>
              <a:t>“</a:t>
            </a:r>
            <a:r>
              <a:rPr lang="en-US" sz="3200" b="1" dirty="0">
                <a:solidFill>
                  <a:srgbClr val="002060"/>
                </a:solidFill>
                <a:latin typeface="Book Antiqua" panose="02040602050305030304" pitchFamily="18" charset="0"/>
              </a:rPr>
              <a:t>Accurate” in this sense means that it’s neither an overestimate nor an underestimate. </a:t>
            </a:r>
            <a:endParaRPr lang="en-US" sz="3200" b="1" dirty="0" smtClean="0">
              <a:solidFill>
                <a:srgbClr val="002060"/>
              </a:solidFill>
              <a:latin typeface="Book Antiqua" panose="02040602050305030304" pitchFamily="18" charset="0"/>
            </a:endParaRPr>
          </a:p>
          <a:p>
            <a:pPr marL="342900" indent="-342900" algn="just">
              <a:buFont typeface="Arial" panose="020B0604020202020204" pitchFamily="34" charset="0"/>
              <a:buChar char="•"/>
            </a:pPr>
            <a:endParaRPr lang="en-US" sz="32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3200" b="1" dirty="0" smtClean="0">
                <a:solidFill>
                  <a:srgbClr val="C00000"/>
                </a:solidFill>
                <a:latin typeface="Book Antiqua" panose="02040602050305030304" pitchFamily="18" charset="0"/>
              </a:rPr>
              <a:t>If </a:t>
            </a:r>
            <a:r>
              <a:rPr lang="en-US" sz="3200" b="1" dirty="0">
                <a:solidFill>
                  <a:srgbClr val="C00000"/>
                </a:solidFill>
                <a:latin typeface="Book Antiqua" panose="02040602050305030304" pitchFamily="18" charset="0"/>
              </a:rPr>
              <a:t>an overestimate or underestimate does happen, the </a:t>
            </a:r>
            <a:r>
              <a:rPr lang="en-US" sz="3200" b="1" dirty="0">
                <a:solidFill>
                  <a:srgbClr val="C00000"/>
                </a:solidFill>
                <a:latin typeface="Book Antiqua" panose="02040602050305030304" pitchFamily="18" charset="0"/>
                <a:hlinkClick r:id="rId4"/>
              </a:rPr>
              <a:t>mean </a:t>
            </a:r>
            <a:r>
              <a:rPr lang="en-US" sz="3200" b="1" dirty="0">
                <a:solidFill>
                  <a:srgbClr val="C00000"/>
                </a:solidFill>
                <a:latin typeface="Book Antiqua" panose="02040602050305030304" pitchFamily="18" charset="0"/>
              </a:rPr>
              <a:t>of the difference is called a “bias</a:t>
            </a:r>
            <a:r>
              <a:rPr lang="en-US" sz="3200" b="1" dirty="0" smtClean="0">
                <a:solidFill>
                  <a:srgbClr val="C00000"/>
                </a:solidFill>
                <a:latin typeface="Book Antiqua" panose="02040602050305030304" pitchFamily="18" charset="0"/>
              </a:rPr>
              <a:t>.”</a:t>
            </a:r>
          </a:p>
          <a:p>
            <a:pPr marL="342900" indent="-342900" algn="just">
              <a:buFont typeface="Arial" panose="020B0604020202020204" pitchFamily="34" charset="0"/>
              <a:buChar char="•"/>
            </a:pPr>
            <a:endParaRPr lang="en-US" sz="32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3200" b="1" dirty="0">
                <a:solidFill>
                  <a:srgbClr val="002060"/>
                </a:solidFill>
                <a:latin typeface="Book Antiqua" panose="02040602050305030304" pitchFamily="18" charset="0"/>
              </a:rPr>
              <a:t>if the estimator (i.e. the </a:t>
            </a:r>
            <a:r>
              <a:rPr lang="en-US" sz="3200" b="1" dirty="0" smtClean="0">
                <a:solidFill>
                  <a:srgbClr val="002060"/>
                </a:solidFill>
                <a:latin typeface="Book Antiqua" panose="02040602050305030304" pitchFamily="18" charset="0"/>
                <a:hlinkClick r:id="rId5"/>
              </a:rPr>
              <a:t>sample mean</a:t>
            </a:r>
            <a:r>
              <a:rPr lang="en-US" sz="3200" b="1" dirty="0">
                <a:solidFill>
                  <a:srgbClr val="002060"/>
                </a:solidFill>
                <a:latin typeface="Book Antiqua" panose="02040602050305030304" pitchFamily="18" charset="0"/>
              </a:rPr>
              <a:t>) equals the </a:t>
            </a:r>
            <a:r>
              <a:rPr lang="en-US" sz="3200" b="1" dirty="0">
                <a:solidFill>
                  <a:srgbClr val="002060"/>
                </a:solidFill>
                <a:latin typeface="Book Antiqua" panose="02040602050305030304" pitchFamily="18" charset="0"/>
                <a:hlinkClick r:id="rId3"/>
              </a:rPr>
              <a:t>parameter </a:t>
            </a:r>
            <a:r>
              <a:rPr lang="en-US" sz="3200" b="1" dirty="0">
                <a:solidFill>
                  <a:srgbClr val="002060"/>
                </a:solidFill>
                <a:latin typeface="Book Antiqua" panose="02040602050305030304" pitchFamily="18" charset="0"/>
              </a:rPr>
              <a:t>(i.e. the population mean), then it’s an unbiased estimator.</a:t>
            </a:r>
          </a:p>
        </p:txBody>
      </p:sp>
    </p:spTree>
    <p:extLst>
      <p:ext uri="{BB962C8B-B14F-4D97-AF65-F5344CB8AC3E}">
        <p14:creationId xmlns:p14="http://schemas.microsoft.com/office/powerpoint/2010/main" val="1787817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75"/>
            <a:ext cx="12072937" cy="7663636"/>
          </a:xfrm>
          <a:prstGeom prst="rect">
            <a:avLst/>
          </a:prstGeom>
          <a:noFill/>
        </p:spPr>
        <p:txBody>
          <a:bodyPr wrap="square" rtlCol="0">
            <a:spAutoFit/>
          </a:bodyPr>
          <a:lstStyle/>
          <a:p>
            <a:pPr marL="342900" indent="-342900" algn="just">
              <a:buFont typeface="Arial" panose="020B0604020202020204" pitchFamily="34" charset="0"/>
              <a:buChar char="•"/>
            </a:pPr>
            <a:r>
              <a:rPr lang="en-US" sz="3600" b="1" dirty="0" smtClean="0">
                <a:solidFill>
                  <a:srgbClr val="002060"/>
                </a:solidFill>
                <a:latin typeface="Book Antiqua" panose="02040602050305030304" pitchFamily="18" charset="0"/>
              </a:rPr>
              <a:t>Consider a sample of n independent draws from a normal population having unknown µ and variance  </a:t>
            </a:r>
            <a:r>
              <a:rPr lang="el-GR" sz="3600" b="1" dirty="0" smtClean="0">
                <a:solidFill>
                  <a:srgbClr val="002060"/>
                </a:solidFill>
                <a:latin typeface="Book Antiqua" panose="02040602050305030304" pitchFamily="18" charset="0"/>
              </a:rPr>
              <a:t>σ</a:t>
            </a:r>
            <a:r>
              <a:rPr lang="en-US" sz="3600" b="1" baseline="30000" dirty="0" smtClean="0">
                <a:solidFill>
                  <a:srgbClr val="002060"/>
                </a:solidFill>
                <a:latin typeface="Book Antiqua" panose="02040602050305030304" pitchFamily="18" charset="0"/>
              </a:rPr>
              <a:t>2 </a:t>
            </a:r>
          </a:p>
          <a:p>
            <a:pPr marL="342900" indent="-342900" algn="just">
              <a:buFont typeface="Arial" panose="020B0604020202020204" pitchFamily="34" charset="0"/>
              <a:buChar char="•"/>
            </a:pPr>
            <a:endParaRPr lang="en-US" sz="3600" b="1" baseline="30000" dirty="0" smtClean="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3600" b="1" dirty="0" smtClean="0">
                <a:solidFill>
                  <a:srgbClr val="C00000"/>
                </a:solidFill>
                <a:latin typeface="Book Antiqua" panose="02040602050305030304" pitchFamily="18" charset="0"/>
              </a:rPr>
              <a:t>As an estimator of the mean, we use the sample mean.</a:t>
            </a:r>
          </a:p>
          <a:p>
            <a:pPr marL="342900" indent="-342900" algn="just">
              <a:buFont typeface="Arial" panose="020B0604020202020204" pitchFamily="34" charset="0"/>
              <a:buChar char="•"/>
            </a:pPr>
            <a:endParaRPr lang="en-US" sz="3600" b="1" dirty="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3600" b="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3600" b="1" dirty="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3600" b="1" dirty="0" smtClean="0">
              <a:solidFill>
                <a:srgbClr val="C00000"/>
              </a:solidFill>
              <a:latin typeface="Book Antiqua" panose="02040602050305030304" pitchFamily="18" charset="0"/>
            </a:endParaRPr>
          </a:p>
          <a:p>
            <a:pPr algn="just"/>
            <a:endParaRPr lang="en-US" sz="3600" b="1" dirty="0">
              <a:solidFill>
                <a:srgbClr val="C00000"/>
              </a:solidFill>
              <a:latin typeface="Book Antiqua" panose="02040602050305030304" pitchFamily="18" charset="0"/>
            </a:endParaRPr>
          </a:p>
          <a:p>
            <a:pPr algn="just"/>
            <a:endParaRPr lang="en-US" sz="3600" b="1" dirty="0" smtClean="0">
              <a:solidFill>
                <a:srgbClr val="C00000"/>
              </a:solidFill>
              <a:latin typeface="Book Antiqua" panose="02040602050305030304" pitchFamily="18" charset="0"/>
            </a:endParaRPr>
          </a:p>
          <a:p>
            <a:pPr algn="just"/>
            <a:endParaRPr lang="en-US" sz="3600" b="1" dirty="0">
              <a:solidFill>
                <a:srgbClr val="C00000"/>
              </a:solidFill>
              <a:latin typeface="Book Antiqua" panose="02040602050305030304" pitchFamily="18" charset="0"/>
            </a:endParaRPr>
          </a:p>
          <a:p>
            <a:pPr algn="just"/>
            <a:endParaRPr lang="en-US" sz="3600" b="1" dirty="0" smtClean="0">
              <a:solidFill>
                <a:srgbClr val="C00000"/>
              </a:solidFill>
              <a:latin typeface="Book Antiqua" panose="02040602050305030304" pitchFamily="18" charset="0"/>
            </a:endParaRPr>
          </a:p>
          <a:p>
            <a:pPr algn="just"/>
            <a:endParaRPr lang="en-US" sz="3600" b="1" dirty="0">
              <a:solidFill>
                <a:srgbClr val="C00000"/>
              </a:solidFill>
              <a:latin typeface="Book Antiqua" panose="02040602050305030304" pitchFamily="18" charset="0"/>
            </a:endParaRPr>
          </a:p>
          <a:p>
            <a:pPr algn="just"/>
            <a:endParaRPr lang="en-US" sz="3600" b="1" dirty="0" smtClean="0">
              <a:solidFill>
                <a:srgbClr val="C00000"/>
              </a:solidFill>
              <a:latin typeface="Book Antiqua" panose="0204060205030503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18793319"/>
              </p:ext>
            </p:extLst>
          </p:nvPr>
        </p:nvGraphicFramePr>
        <p:xfrm>
          <a:off x="1440656" y="3437286"/>
          <a:ext cx="1627188" cy="1005898"/>
        </p:xfrm>
        <a:graphic>
          <a:graphicData uri="http://schemas.openxmlformats.org/presentationml/2006/ole">
            <mc:AlternateContent xmlns:mc="http://schemas.openxmlformats.org/markup-compatibility/2006">
              <mc:Choice xmlns:v="urn:schemas-microsoft-com:vml" Requires="v">
                <p:oleObj spid="_x0000_s7380" name="Equation" r:id="rId3" imgW="698400" imgH="431640" progId="Equation.DSMT4">
                  <p:embed/>
                </p:oleObj>
              </mc:Choice>
              <mc:Fallback>
                <p:oleObj name="Equation" r:id="rId3" imgW="698400" imgH="431640" progId="Equation.DSMT4">
                  <p:embed/>
                  <p:pic>
                    <p:nvPicPr>
                      <p:cNvPr id="0" name=""/>
                      <p:cNvPicPr/>
                      <p:nvPr/>
                    </p:nvPicPr>
                    <p:blipFill>
                      <a:blip r:embed="rId4"/>
                      <a:stretch>
                        <a:fillRect/>
                      </a:stretch>
                    </p:blipFill>
                    <p:spPr>
                      <a:xfrm>
                        <a:off x="1440656" y="3437286"/>
                        <a:ext cx="1627188" cy="100589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04650576"/>
              </p:ext>
            </p:extLst>
          </p:nvPr>
        </p:nvGraphicFramePr>
        <p:xfrm>
          <a:off x="5994400" y="3437286"/>
          <a:ext cx="2349500" cy="783167"/>
        </p:xfrm>
        <a:graphic>
          <a:graphicData uri="http://schemas.openxmlformats.org/presentationml/2006/ole">
            <mc:AlternateContent xmlns:mc="http://schemas.openxmlformats.org/markup-compatibility/2006">
              <mc:Choice xmlns:v="urn:schemas-microsoft-com:vml" Requires="v">
                <p:oleObj spid="_x0000_s7381" name="Equation" r:id="rId5" imgW="685800" imgH="228600" progId="Equation.DSMT4">
                  <p:embed/>
                </p:oleObj>
              </mc:Choice>
              <mc:Fallback>
                <p:oleObj name="Equation" r:id="rId5" imgW="685800" imgH="228600" progId="Equation.DSMT4">
                  <p:embed/>
                  <p:pic>
                    <p:nvPicPr>
                      <p:cNvPr id="0" name=""/>
                      <p:cNvPicPr/>
                      <p:nvPr/>
                    </p:nvPicPr>
                    <p:blipFill>
                      <a:blip r:embed="rId6"/>
                      <a:stretch>
                        <a:fillRect/>
                      </a:stretch>
                    </p:blipFill>
                    <p:spPr>
                      <a:xfrm>
                        <a:off x="5994400" y="3437286"/>
                        <a:ext cx="2349500" cy="78316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02008335"/>
              </p:ext>
            </p:extLst>
          </p:nvPr>
        </p:nvGraphicFramePr>
        <p:xfrm>
          <a:off x="823913" y="4895531"/>
          <a:ext cx="3579812" cy="1398588"/>
        </p:xfrm>
        <a:graphic>
          <a:graphicData uri="http://schemas.openxmlformats.org/presentationml/2006/ole">
            <mc:AlternateContent xmlns:mc="http://schemas.openxmlformats.org/markup-compatibility/2006">
              <mc:Choice xmlns:v="urn:schemas-microsoft-com:vml" Requires="v">
                <p:oleObj spid="_x0000_s7382" name="Equation" r:id="rId7" imgW="1104840" imgH="431640" progId="Equation.DSMT4">
                  <p:embed/>
                </p:oleObj>
              </mc:Choice>
              <mc:Fallback>
                <p:oleObj name="Equation" r:id="rId7" imgW="1104840" imgH="431640" progId="Equation.DSMT4">
                  <p:embed/>
                  <p:pic>
                    <p:nvPicPr>
                      <p:cNvPr id="0" name=""/>
                      <p:cNvPicPr/>
                      <p:nvPr/>
                    </p:nvPicPr>
                    <p:blipFill>
                      <a:blip r:embed="rId8"/>
                      <a:stretch>
                        <a:fillRect/>
                      </a:stretch>
                    </p:blipFill>
                    <p:spPr>
                      <a:xfrm>
                        <a:off x="823913" y="4895531"/>
                        <a:ext cx="3579812" cy="13985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36499488"/>
              </p:ext>
            </p:extLst>
          </p:nvPr>
        </p:nvGraphicFramePr>
        <p:xfrm>
          <a:off x="5994400" y="5092934"/>
          <a:ext cx="3328988" cy="781050"/>
        </p:xfrm>
        <a:graphic>
          <a:graphicData uri="http://schemas.openxmlformats.org/presentationml/2006/ole">
            <mc:AlternateContent xmlns:mc="http://schemas.openxmlformats.org/markup-compatibility/2006">
              <mc:Choice xmlns:v="urn:schemas-microsoft-com:vml" Requires="v">
                <p:oleObj spid="_x0000_s7383" name="Equation" r:id="rId9" imgW="1028520" imgH="241200" progId="Equation.DSMT4">
                  <p:embed/>
                </p:oleObj>
              </mc:Choice>
              <mc:Fallback>
                <p:oleObj name="Equation" r:id="rId9" imgW="1028520" imgH="241200" progId="Equation.DSMT4">
                  <p:embed/>
                  <p:pic>
                    <p:nvPicPr>
                      <p:cNvPr id="0" name=""/>
                      <p:cNvPicPr/>
                      <p:nvPr/>
                    </p:nvPicPr>
                    <p:blipFill>
                      <a:blip r:embed="rId10"/>
                      <a:stretch>
                        <a:fillRect/>
                      </a:stretch>
                    </p:blipFill>
                    <p:spPr>
                      <a:xfrm>
                        <a:off x="5994400" y="5092934"/>
                        <a:ext cx="3328988" cy="781050"/>
                      </a:xfrm>
                      <a:prstGeom prst="rect">
                        <a:avLst/>
                      </a:prstGeom>
                    </p:spPr>
                  </p:pic>
                </p:oleObj>
              </mc:Fallback>
            </mc:AlternateContent>
          </a:graphicData>
        </a:graphic>
      </p:graphicFrame>
    </p:spTree>
    <p:extLst>
      <p:ext uri="{BB962C8B-B14F-4D97-AF65-F5344CB8AC3E}">
        <p14:creationId xmlns:p14="http://schemas.microsoft.com/office/powerpoint/2010/main" val="2716970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246949497"/>
              </p:ext>
            </p:extLst>
          </p:nvPr>
        </p:nvGraphicFramePr>
        <p:xfrm>
          <a:off x="9722896" y="41435"/>
          <a:ext cx="1691690" cy="630237"/>
        </p:xfrm>
        <a:graphic>
          <a:graphicData uri="http://schemas.openxmlformats.org/presentationml/2006/ole">
            <mc:AlternateContent xmlns:mc="http://schemas.openxmlformats.org/markup-compatibility/2006">
              <mc:Choice xmlns:v="urn:schemas-microsoft-com:vml" Requires="v">
                <p:oleObj spid="_x0000_s9324" name="Equation" r:id="rId3" imgW="647640" imgH="241200" progId="Equation.DSMT4">
                  <p:embed/>
                </p:oleObj>
              </mc:Choice>
              <mc:Fallback>
                <p:oleObj name="Equation" r:id="rId3" imgW="647640" imgH="241200" progId="Equation.DSMT4">
                  <p:embed/>
                  <p:pic>
                    <p:nvPicPr>
                      <p:cNvPr id="0" name=""/>
                      <p:cNvPicPr/>
                      <p:nvPr/>
                    </p:nvPicPr>
                    <p:blipFill>
                      <a:blip r:embed="rId4"/>
                      <a:stretch>
                        <a:fillRect/>
                      </a:stretch>
                    </p:blipFill>
                    <p:spPr>
                      <a:xfrm>
                        <a:off x="9722896" y="41435"/>
                        <a:ext cx="1691690" cy="63023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51250765"/>
              </p:ext>
            </p:extLst>
          </p:nvPr>
        </p:nvGraphicFramePr>
        <p:xfrm>
          <a:off x="2443163" y="778689"/>
          <a:ext cx="5949950" cy="5462588"/>
        </p:xfrm>
        <a:graphic>
          <a:graphicData uri="http://schemas.openxmlformats.org/presentationml/2006/ole">
            <mc:AlternateContent xmlns:mc="http://schemas.openxmlformats.org/markup-compatibility/2006">
              <mc:Choice xmlns:v="urn:schemas-microsoft-com:vml" Requires="v">
                <p:oleObj spid="_x0000_s9325" name="Equation" r:id="rId5" imgW="1714320" imgH="1574640" progId="Equation.DSMT4">
                  <p:embed/>
                </p:oleObj>
              </mc:Choice>
              <mc:Fallback>
                <p:oleObj name="Equation" r:id="rId5" imgW="1714320" imgH="1574640" progId="Equation.DSMT4">
                  <p:embed/>
                  <p:pic>
                    <p:nvPicPr>
                      <p:cNvPr id="0" name=""/>
                      <p:cNvPicPr/>
                      <p:nvPr/>
                    </p:nvPicPr>
                    <p:blipFill>
                      <a:blip r:embed="rId6"/>
                      <a:stretch>
                        <a:fillRect/>
                      </a:stretch>
                    </p:blipFill>
                    <p:spPr>
                      <a:xfrm>
                        <a:off x="2443163" y="778689"/>
                        <a:ext cx="5949950" cy="5462588"/>
                      </a:xfrm>
                      <a:prstGeom prst="rect">
                        <a:avLst/>
                      </a:prstGeom>
                    </p:spPr>
                  </p:pic>
                </p:oleObj>
              </mc:Fallback>
            </mc:AlternateContent>
          </a:graphicData>
        </a:graphic>
      </p:graphicFrame>
      <p:sp>
        <p:nvSpPr>
          <p:cNvPr id="4" name="Rectangle 3"/>
          <p:cNvSpPr/>
          <p:nvPr/>
        </p:nvSpPr>
        <p:spPr>
          <a:xfrm>
            <a:off x="-1" y="148452"/>
            <a:ext cx="9459311" cy="523220"/>
          </a:xfrm>
          <a:prstGeom prst="rect">
            <a:avLst/>
          </a:prstGeom>
          <a:solidFill>
            <a:srgbClr val="C00000"/>
          </a:solidFill>
        </p:spPr>
        <p:txBody>
          <a:bodyPr wrap="square">
            <a:spAutoFit/>
          </a:bodyPr>
          <a:lstStyle/>
          <a:p>
            <a:pPr marL="342900" indent="-342900" algn="just">
              <a:buFont typeface="Arial" panose="020B0604020202020204" pitchFamily="34" charset="0"/>
              <a:buChar char="•"/>
            </a:pPr>
            <a:r>
              <a:rPr lang="en-US" sz="2800" b="1" dirty="0">
                <a:solidFill>
                  <a:schemeClr val="bg1"/>
                </a:solidFill>
                <a:latin typeface="Book Antiqua" panose="02040602050305030304" pitchFamily="18" charset="0"/>
              </a:rPr>
              <a:t>To prove mean is an unbiased estimator, we will prove</a:t>
            </a:r>
          </a:p>
        </p:txBody>
      </p:sp>
    </p:spTree>
    <p:extLst>
      <p:ext uri="{BB962C8B-B14F-4D97-AF65-F5344CB8AC3E}">
        <p14:creationId xmlns:p14="http://schemas.microsoft.com/office/powerpoint/2010/main" val="21092837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89" y="559178"/>
            <a:ext cx="4658648" cy="1569660"/>
          </a:xfrm>
          <a:prstGeom prst="rect">
            <a:avLst/>
          </a:prstGeom>
        </p:spPr>
        <p:txBody>
          <a:bodyPr wrap="none">
            <a:spAutoFit/>
          </a:bodyPr>
          <a:lstStyle/>
          <a:p>
            <a:pPr marL="342900" indent="-342900" algn="just">
              <a:buFont typeface="Arial" panose="020B0604020202020204" pitchFamily="34" charset="0"/>
              <a:buChar char="•"/>
            </a:pPr>
            <a:endParaRPr lang="en-US" sz="2400" b="1" dirty="0">
              <a:solidFill>
                <a:srgbClr val="C0000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C00000"/>
                </a:solidFill>
                <a:latin typeface="Book Antiqua" panose="02040602050305030304" pitchFamily="18" charset="0"/>
              </a:rPr>
              <a:t>Where population variance is</a:t>
            </a:r>
          </a:p>
          <a:p>
            <a:pPr marL="342900" indent="-342900" algn="just">
              <a:buFont typeface="Arial" panose="020B0604020202020204" pitchFamily="34" charset="0"/>
              <a:buChar char="•"/>
            </a:pPr>
            <a:endParaRPr lang="en-US" sz="2400" b="1" dirty="0">
              <a:solidFill>
                <a:srgbClr val="C0000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C00000"/>
                </a:solidFill>
                <a:latin typeface="Book Antiqua" panose="02040602050305030304" pitchFamily="18" charset="0"/>
              </a:rPr>
              <a:t>And sample variance is </a:t>
            </a:r>
            <a:endParaRPr lang="en-US" sz="2400" b="1" dirty="0">
              <a:solidFill>
                <a:srgbClr val="C00000"/>
              </a:solidFill>
              <a:latin typeface="Book Antiqua" panose="0204060205030503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004685382"/>
              </p:ext>
            </p:extLst>
          </p:nvPr>
        </p:nvGraphicFramePr>
        <p:xfrm>
          <a:off x="9915525" y="129659"/>
          <a:ext cx="1924050" cy="596900"/>
        </p:xfrm>
        <a:graphic>
          <a:graphicData uri="http://schemas.openxmlformats.org/presentationml/2006/ole">
            <mc:AlternateContent xmlns:mc="http://schemas.openxmlformats.org/markup-compatibility/2006">
              <mc:Choice xmlns:v="urn:schemas-microsoft-com:vml" Requires="v">
                <p:oleObj spid="_x0000_s8411" name="Equation" r:id="rId3" imgW="736560" imgH="228600" progId="Equation.DSMT4">
                  <p:embed/>
                </p:oleObj>
              </mc:Choice>
              <mc:Fallback>
                <p:oleObj name="Equation" r:id="rId3" imgW="736560" imgH="228600" progId="Equation.DSMT4">
                  <p:embed/>
                  <p:pic>
                    <p:nvPicPr>
                      <p:cNvPr id="0" name=""/>
                      <p:cNvPicPr/>
                      <p:nvPr/>
                    </p:nvPicPr>
                    <p:blipFill>
                      <a:blip r:embed="rId4"/>
                      <a:stretch>
                        <a:fillRect/>
                      </a:stretch>
                    </p:blipFill>
                    <p:spPr>
                      <a:xfrm>
                        <a:off x="9915525" y="129659"/>
                        <a:ext cx="1924050" cy="5969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089877618"/>
              </p:ext>
            </p:extLst>
          </p:nvPr>
        </p:nvGraphicFramePr>
        <p:xfrm>
          <a:off x="4606919" y="817561"/>
          <a:ext cx="530225" cy="530225"/>
        </p:xfrm>
        <a:graphic>
          <a:graphicData uri="http://schemas.openxmlformats.org/presentationml/2006/ole">
            <mc:AlternateContent xmlns:mc="http://schemas.openxmlformats.org/markup-compatibility/2006">
              <mc:Choice xmlns:v="urn:schemas-microsoft-com:vml" Requires="v">
                <p:oleObj spid="_x0000_s8412" name="Equation" r:id="rId5" imgW="203040" imgH="203040" progId="Equation.DSMT4">
                  <p:embed/>
                </p:oleObj>
              </mc:Choice>
              <mc:Fallback>
                <p:oleObj name="Equation" r:id="rId5" imgW="203040" imgH="203040" progId="Equation.DSMT4">
                  <p:embed/>
                  <p:pic>
                    <p:nvPicPr>
                      <p:cNvPr id="0" name=""/>
                      <p:cNvPicPr/>
                      <p:nvPr/>
                    </p:nvPicPr>
                    <p:blipFill>
                      <a:blip r:embed="rId6"/>
                      <a:stretch>
                        <a:fillRect/>
                      </a:stretch>
                    </p:blipFill>
                    <p:spPr>
                      <a:xfrm>
                        <a:off x="4606919" y="817561"/>
                        <a:ext cx="530225" cy="5302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75189368"/>
              </p:ext>
            </p:extLst>
          </p:nvPr>
        </p:nvGraphicFramePr>
        <p:xfrm>
          <a:off x="3729033" y="1597025"/>
          <a:ext cx="531812" cy="531813"/>
        </p:xfrm>
        <a:graphic>
          <a:graphicData uri="http://schemas.openxmlformats.org/presentationml/2006/ole">
            <mc:AlternateContent xmlns:mc="http://schemas.openxmlformats.org/markup-compatibility/2006">
              <mc:Choice xmlns:v="urn:schemas-microsoft-com:vml" Requires="v">
                <p:oleObj spid="_x0000_s8413" name="Equation" r:id="rId7" imgW="203040" imgH="203040" progId="Equation.DSMT4">
                  <p:embed/>
                </p:oleObj>
              </mc:Choice>
              <mc:Fallback>
                <p:oleObj name="Equation" r:id="rId7" imgW="203040" imgH="203040" progId="Equation.DSMT4">
                  <p:embed/>
                  <p:pic>
                    <p:nvPicPr>
                      <p:cNvPr id="0" name=""/>
                      <p:cNvPicPr/>
                      <p:nvPr/>
                    </p:nvPicPr>
                    <p:blipFill>
                      <a:blip r:embed="rId8"/>
                      <a:stretch>
                        <a:fillRect/>
                      </a:stretch>
                    </p:blipFill>
                    <p:spPr>
                      <a:xfrm>
                        <a:off x="3729033" y="1597025"/>
                        <a:ext cx="531812" cy="53181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8254271"/>
              </p:ext>
            </p:extLst>
          </p:nvPr>
        </p:nvGraphicFramePr>
        <p:xfrm>
          <a:off x="1604162" y="2128838"/>
          <a:ext cx="8763801" cy="4565996"/>
        </p:xfrm>
        <a:graphic>
          <a:graphicData uri="http://schemas.openxmlformats.org/presentationml/2006/ole">
            <mc:AlternateContent xmlns:mc="http://schemas.openxmlformats.org/markup-compatibility/2006">
              <mc:Choice xmlns:v="urn:schemas-microsoft-com:vml" Requires="v">
                <p:oleObj spid="_x0000_s8414" name="Equation" r:id="rId9" imgW="2705040" imgH="1409400" progId="Equation.DSMT4">
                  <p:embed/>
                </p:oleObj>
              </mc:Choice>
              <mc:Fallback>
                <p:oleObj name="Equation" r:id="rId9" imgW="2705040" imgH="1409400" progId="Equation.DSMT4">
                  <p:embed/>
                  <p:pic>
                    <p:nvPicPr>
                      <p:cNvPr id="0" name=""/>
                      <p:cNvPicPr/>
                      <p:nvPr/>
                    </p:nvPicPr>
                    <p:blipFill>
                      <a:blip r:embed="rId10"/>
                      <a:stretch>
                        <a:fillRect/>
                      </a:stretch>
                    </p:blipFill>
                    <p:spPr>
                      <a:xfrm>
                        <a:off x="1604162" y="2128838"/>
                        <a:ext cx="8763801" cy="4565996"/>
                      </a:xfrm>
                      <a:prstGeom prst="rect">
                        <a:avLst/>
                      </a:prstGeom>
                    </p:spPr>
                  </p:pic>
                </p:oleObj>
              </mc:Fallback>
            </mc:AlternateContent>
          </a:graphicData>
        </a:graphic>
      </p:graphicFrame>
      <p:sp>
        <p:nvSpPr>
          <p:cNvPr id="6" name="Rectangle 5"/>
          <p:cNvSpPr/>
          <p:nvPr/>
        </p:nvSpPr>
        <p:spPr>
          <a:xfrm>
            <a:off x="0" y="31662"/>
            <a:ext cx="9899828" cy="523220"/>
          </a:xfrm>
          <a:prstGeom prst="rect">
            <a:avLst/>
          </a:prstGeom>
          <a:solidFill>
            <a:srgbClr val="C00000"/>
          </a:solidFill>
        </p:spPr>
        <p:txBody>
          <a:bodyPr wrap="square">
            <a:spAutoFit/>
          </a:bodyPr>
          <a:lstStyle/>
          <a:p>
            <a:pPr marL="342900" indent="-342900" algn="just">
              <a:buFont typeface="Arial" panose="020B0604020202020204" pitchFamily="34" charset="0"/>
              <a:buChar char="•"/>
            </a:pPr>
            <a:r>
              <a:rPr lang="en-US" sz="2800" b="1" dirty="0">
                <a:solidFill>
                  <a:schemeClr val="bg1"/>
                </a:solidFill>
                <a:latin typeface="Book Antiqua" panose="02040602050305030304" pitchFamily="18" charset="0"/>
              </a:rPr>
              <a:t>To prove variance is a unbiased estimator, we will prove</a:t>
            </a:r>
          </a:p>
        </p:txBody>
      </p:sp>
    </p:spTree>
    <p:extLst>
      <p:ext uri="{BB962C8B-B14F-4D97-AF65-F5344CB8AC3E}">
        <p14:creationId xmlns:p14="http://schemas.microsoft.com/office/powerpoint/2010/main" val="1237713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07" y="-2960"/>
            <a:ext cx="12199307" cy="954107"/>
          </a:xfrm>
          <a:prstGeom prst="rect">
            <a:avLst/>
          </a:prstGeom>
          <a:solidFill>
            <a:srgbClr val="C00000"/>
          </a:solidFill>
        </p:spPr>
        <p:txBody>
          <a:bodyPr wrap="square">
            <a:spAutoFit/>
          </a:bodyPr>
          <a:lstStyle>
            <a:defPPr>
              <a:defRPr lang="en-US"/>
            </a:defPPr>
            <a:lvl1pPr marL="342900" indent="-342900" algn="just">
              <a:buFont typeface="Arial" panose="020B0604020202020204" pitchFamily="34" charset="0"/>
              <a:buChar char="•"/>
              <a:defRPr sz="2800" b="1">
                <a:solidFill>
                  <a:schemeClr val="bg1"/>
                </a:solidFill>
                <a:latin typeface="Book Antiqua" panose="02040602050305030304" pitchFamily="18" charset="0"/>
              </a:defRPr>
            </a:lvl1pPr>
          </a:lstStyle>
          <a:p>
            <a:r>
              <a:rPr lang="en-US" dirty="0"/>
              <a:t>Prove that median is unbiased estimator for Normal distribution with parameter µ and </a:t>
            </a:r>
            <a:r>
              <a:rPr lang="el-GR" dirty="0"/>
              <a:t>σ</a:t>
            </a:r>
            <a:endParaRPr lang="en-US" dirty="0"/>
          </a:p>
        </p:txBody>
      </p:sp>
      <p:sp>
        <p:nvSpPr>
          <p:cNvPr id="3" name="TextBox 2"/>
          <p:cNvSpPr txBox="1"/>
          <p:nvPr/>
        </p:nvSpPr>
        <p:spPr>
          <a:xfrm>
            <a:off x="100008" y="1164134"/>
            <a:ext cx="12091992" cy="5693866"/>
          </a:xfrm>
          <a:prstGeom prst="rect">
            <a:avLst/>
          </a:prstGeom>
          <a:noFill/>
        </p:spPr>
        <p:txBody>
          <a:bodyPr wrap="square" rtlCol="0">
            <a:spAutoFit/>
          </a:bodyPr>
          <a:lstStyle/>
          <a:p>
            <a:r>
              <a:rPr lang="en-US" sz="2800" b="1" dirty="0" smtClean="0">
                <a:solidFill>
                  <a:srgbClr val="C00000"/>
                </a:solidFill>
                <a:latin typeface="Book Antiqua" panose="02040602050305030304" pitchFamily="18" charset="0"/>
              </a:rPr>
              <a:t>Let X</a:t>
            </a:r>
            <a:r>
              <a:rPr lang="en-US" sz="2800" b="1" baseline="-25000" dirty="0" smtClean="0">
                <a:solidFill>
                  <a:srgbClr val="C00000"/>
                </a:solidFill>
                <a:latin typeface="Book Antiqua" panose="02040602050305030304" pitchFamily="18" charset="0"/>
              </a:rPr>
              <a:t>1</a:t>
            </a:r>
            <a:r>
              <a:rPr lang="en-US" sz="2800" b="1" dirty="0" smtClean="0">
                <a:solidFill>
                  <a:srgbClr val="C00000"/>
                </a:solidFill>
                <a:latin typeface="Book Antiqua" panose="02040602050305030304" pitchFamily="18" charset="0"/>
              </a:rPr>
              <a:t>,X</a:t>
            </a:r>
            <a:r>
              <a:rPr lang="en-US" sz="2800" b="1" baseline="-25000" dirty="0" smtClean="0">
                <a:solidFill>
                  <a:srgbClr val="C00000"/>
                </a:solidFill>
                <a:latin typeface="Book Antiqua" panose="02040602050305030304" pitchFamily="18" charset="0"/>
              </a:rPr>
              <a:t>2</a:t>
            </a:r>
            <a:r>
              <a:rPr lang="en-US" sz="2800" b="1" dirty="0" smtClean="0">
                <a:solidFill>
                  <a:srgbClr val="C00000"/>
                </a:solidFill>
                <a:latin typeface="Book Antiqua" panose="02040602050305030304" pitchFamily="18" charset="0"/>
              </a:rPr>
              <a:t>………</a:t>
            </a:r>
            <a:r>
              <a:rPr lang="en-US" sz="2800" b="1" dirty="0" err="1" smtClean="0">
                <a:solidFill>
                  <a:srgbClr val="C00000"/>
                </a:solidFill>
                <a:latin typeface="Book Antiqua" panose="02040602050305030304" pitchFamily="18" charset="0"/>
              </a:rPr>
              <a:t>X</a:t>
            </a:r>
            <a:r>
              <a:rPr lang="en-US" sz="2800" b="1" baseline="-25000" dirty="0" err="1" smtClean="0">
                <a:solidFill>
                  <a:srgbClr val="C00000"/>
                </a:solidFill>
                <a:latin typeface="Book Antiqua" panose="02040602050305030304" pitchFamily="18" charset="0"/>
              </a:rPr>
              <a:t>n</a:t>
            </a:r>
            <a:r>
              <a:rPr lang="en-US" sz="2800" b="1" dirty="0" smtClean="0">
                <a:solidFill>
                  <a:srgbClr val="C00000"/>
                </a:solidFill>
                <a:latin typeface="Book Antiqua" panose="02040602050305030304" pitchFamily="18" charset="0"/>
              </a:rPr>
              <a:t> be the sample . Let Yi=Xi-µ</a:t>
            </a:r>
          </a:p>
          <a:p>
            <a:endParaRPr lang="en-US" sz="2800" b="1" dirty="0">
              <a:solidFill>
                <a:srgbClr val="C00000"/>
              </a:solidFill>
              <a:latin typeface="Book Antiqua" panose="02040602050305030304" pitchFamily="18" charset="0"/>
            </a:endParaRPr>
          </a:p>
          <a:p>
            <a:r>
              <a:rPr lang="en-US" sz="2800" b="1" dirty="0">
                <a:solidFill>
                  <a:srgbClr val="C00000"/>
                </a:solidFill>
                <a:latin typeface="Book Antiqua" panose="02040602050305030304" pitchFamily="18" charset="0"/>
              </a:rPr>
              <a:t>By symmetry of the distribution of the </a:t>
            </a:r>
            <a:r>
              <a:rPr lang="en-US" sz="2800" b="1" dirty="0" err="1">
                <a:solidFill>
                  <a:srgbClr val="C00000"/>
                </a:solidFill>
                <a:latin typeface="Book Antiqua" panose="02040602050305030304" pitchFamily="18" charset="0"/>
              </a:rPr>
              <a:t>Ys</a:t>
            </a:r>
            <a:r>
              <a:rPr lang="en-US" sz="2800" b="1" dirty="0">
                <a:solidFill>
                  <a:srgbClr val="C00000"/>
                </a:solidFill>
                <a:latin typeface="Book Antiqua" panose="02040602050305030304" pitchFamily="18" charset="0"/>
              </a:rPr>
              <a:t> about 0, </a:t>
            </a:r>
            <a:endParaRPr lang="en-US" sz="2800" b="1" dirty="0" smtClean="0">
              <a:solidFill>
                <a:srgbClr val="C00000"/>
              </a:solidFill>
              <a:latin typeface="Book Antiqua" panose="02040602050305030304" pitchFamily="18" charset="0"/>
            </a:endParaRPr>
          </a:p>
          <a:p>
            <a:endParaRPr lang="en-US" sz="2800" b="1" dirty="0">
              <a:solidFill>
                <a:srgbClr val="C00000"/>
              </a:solidFill>
              <a:latin typeface="Book Antiqua" panose="02040602050305030304" pitchFamily="18" charset="0"/>
            </a:endParaRPr>
          </a:p>
          <a:p>
            <a:r>
              <a:rPr lang="en-US" sz="2800" b="1" dirty="0" smtClean="0">
                <a:solidFill>
                  <a:srgbClr val="C00000"/>
                </a:solidFill>
                <a:latin typeface="Book Antiqua" panose="02040602050305030304" pitchFamily="18" charset="0"/>
              </a:rPr>
              <a:t>−</a:t>
            </a:r>
            <a:r>
              <a:rPr lang="en-US" sz="2800" b="1" dirty="0">
                <a:solidFill>
                  <a:srgbClr val="C00000"/>
                </a:solidFill>
                <a:latin typeface="Book Antiqua" panose="02040602050305030304" pitchFamily="18" charset="0"/>
              </a:rPr>
              <a:t>m=E(−median)=E(median</a:t>
            </a:r>
            <a:r>
              <a:rPr lang="en-US" sz="2800" b="1" dirty="0" smtClean="0">
                <a:solidFill>
                  <a:srgbClr val="C00000"/>
                </a:solidFill>
                <a:latin typeface="Book Antiqua" panose="02040602050305030304" pitchFamily="18" charset="0"/>
              </a:rPr>
              <a:t>)=m</a:t>
            </a:r>
          </a:p>
          <a:p>
            <a:endParaRPr lang="en-US" sz="2800" b="1" dirty="0">
              <a:solidFill>
                <a:srgbClr val="C00000"/>
              </a:solidFill>
              <a:latin typeface="Book Antiqua" panose="02040602050305030304" pitchFamily="18" charset="0"/>
            </a:endParaRPr>
          </a:p>
          <a:p>
            <a:r>
              <a:rPr lang="en-US" sz="2800" b="1" dirty="0" smtClean="0">
                <a:solidFill>
                  <a:srgbClr val="C00000"/>
                </a:solidFill>
                <a:latin typeface="Book Antiqua" panose="02040602050305030304" pitchFamily="18" charset="0"/>
              </a:rPr>
              <a:t>Since </a:t>
            </a:r>
            <a:r>
              <a:rPr lang="en-US" sz="2800" b="1" dirty="0">
                <a:solidFill>
                  <a:srgbClr val="C00000"/>
                </a:solidFill>
                <a:latin typeface="Book Antiqua" panose="02040602050305030304" pitchFamily="18" charset="0"/>
              </a:rPr>
              <a:t>m=−m, we must have m=0. </a:t>
            </a:r>
            <a:endParaRPr lang="en-US" sz="2800" b="1" dirty="0" smtClean="0">
              <a:solidFill>
                <a:srgbClr val="C00000"/>
              </a:solidFill>
              <a:latin typeface="Book Antiqua" panose="02040602050305030304" pitchFamily="18" charset="0"/>
            </a:endParaRPr>
          </a:p>
          <a:p>
            <a:endParaRPr lang="en-US" sz="2800" b="1" dirty="0">
              <a:solidFill>
                <a:srgbClr val="C00000"/>
              </a:solidFill>
              <a:latin typeface="Book Antiqua" panose="02040602050305030304" pitchFamily="18" charset="0"/>
            </a:endParaRPr>
          </a:p>
          <a:p>
            <a:r>
              <a:rPr lang="en-US" sz="2800" b="1" dirty="0" smtClean="0">
                <a:solidFill>
                  <a:srgbClr val="C00000"/>
                </a:solidFill>
                <a:latin typeface="Book Antiqua" panose="02040602050305030304" pitchFamily="18" charset="0"/>
              </a:rPr>
              <a:t>Since </a:t>
            </a:r>
            <a:r>
              <a:rPr lang="en-US" sz="2800" b="1" dirty="0">
                <a:solidFill>
                  <a:srgbClr val="C00000"/>
                </a:solidFill>
                <a:latin typeface="Book Antiqua" panose="02040602050305030304" pitchFamily="18" charset="0"/>
              </a:rPr>
              <a:t>E(median)=0, </a:t>
            </a:r>
            <a:endParaRPr lang="en-US" sz="2800" b="1" dirty="0" smtClean="0">
              <a:solidFill>
                <a:srgbClr val="C00000"/>
              </a:solidFill>
              <a:latin typeface="Book Antiqua" panose="02040602050305030304" pitchFamily="18" charset="0"/>
            </a:endParaRPr>
          </a:p>
          <a:p>
            <a:endParaRPr lang="en-US" sz="2800" b="1" dirty="0" smtClean="0">
              <a:solidFill>
                <a:srgbClr val="C00000"/>
              </a:solidFill>
              <a:latin typeface="Book Antiqua" panose="02040602050305030304" pitchFamily="18" charset="0"/>
            </a:endParaRPr>
          </a:p>
          <a:p>
            <a:r>
              <a:rPr lang="en-US" sz="2800" b="1" dirty="0" smtClean="0">
                <a:solidFill>
                  <a:srgbClr val="C00000"/>
                </a:solidFill>
                <a:latin typeface="Book Antiqua" panose="02040602050305030304" pitchFamily="18" charset="0"/>
              </a:rPr>
              <a:t>we </a:t>
            </a:r>
            <a:r>
              <a:rPr lang="en-US" sz="2800" b="1" dirty="0">
                <a:solidFill>
                  <a:srgbClr val="C00000"/>
                </a:solidFill>
                <a:latin typeface="Book Antiqua" panose="02040602050305030304" pitchFamily="18" charset="0"/>
              </a:rPr>
              <a:t>conclude </a:t>
            </a:r>
            <a:endParaRPr lang="en-US" sz="2800" b="1" dirty="0" smtClean="0">
              <a:solidFill>
                <a:srgbClr val="C00000"/>
              </a:solidFill>
              <a:latin typeface="Book Antiqua" panose="02040602050305030304" pitchFamily="18" charset="0"/>
            </a:endParaRPr>
          </a:p>
          <a:p>
            <a:r>
              <a:rPr lang="en-US" sz="2800" b="1" dirty="0" smtClean="0">
                <a:solidFill>
                  <a:srgbClr val="C00000"/>
                </a:solidFill>
                <a:latin typeface="Book Antiqua" panose="02040602050305030304" pitchFamily="18" charset="0"/>
              </a:rPr>
              <a:t>E(median(X1</a:t>
            </a:r>
            <a:r>
              <a:rPr lang="en-US" sz="2800" b="1" dirty="0">
                <a:solidFill>
                  <a:srgbClr val="C00000"/>
                </a:solidFill>
                <a:latin typeface="Book Antiqua" panose="02040602050305030304" pitchFamily="18" charset="0"/>
              </a:rPr>
              <a:t>,…,</a:t>
            </a:r>
            <a:r>
              <a:rPr lang="en-US" sz="2800" b="1" dirty="0" err="1">
                <a:solidFill>
                  <a:srgbClr val="C00000"/>
                </a:solidFill>
                <a:latin typeface="Book Antiqua" panose="02040602050305030304" pitchFamily="18" charset="0"/>
              </a:rPr>
              <a:t>Xn</a:t>
            </a:r>
            <a:r>
              <a:rPr lang="en-US" sz="2800" b="1" dirty="0">
                <a:solidFill>
                  <a:srgbClr val="C00000"/>
                </a:solidFill>
                <a:latin typeface="Book Antiqua" panose="02040602050305030304" pitchFamily="18" charset="0"/>
              </a:rPr>
              <a:t>)) =E(median(Y1+μ,…,</a:t>
            </a:r>
            <a:r>
              <a:rPr lang="en-US" sz="2800" b="1" dirty="0" err="1">
                <a:solidFill>
                  <a:srgbClr val="C00000"/>
                </a:solidFill>
                <a:latin typeface="Book Antiqua" panose="02040602050305030304" pitchFamily="18" charset="0"/>
              </a:rPr>
              <a:t>Yn+μ</a:t>
            </a:r>
            <a:r>
              <a:rPr lang="en-US" sz="2800" b="1" dirty="0">
                <a:solidFill>
                  <a:srgbClr val="C00000"/>
                </a:solidFill>
                <a:latin typeface="Book Antiqua" panose="02040602050305030304" pitchFamily="18" charset="0"/>
              </a:rPr>
              <a:t>)) =E(</a:t>
            </a:r>
            <a:r>
              <a:rPr lang="en-US" sz="2800" b="1" dirty="0" err="1">
                <a:solidFill>
                  <a:srgbClr val="C00000"/>
                </a:solidFill>
                <a:latin typeface="Book Antiqua" panose="02040602050305030304" pitchFamily="18" charset="0"/>
              </a:rPr>
              <a:t>μ+median</a:t>
            </a:r>
            <a:r>
              <a:rPr lang="en-US" sz="2800" b="1" dirty="0">
                <a:solidFill>
                  <a:srgbClr val="C00000"/>
                </a:solidFill>
                <a:latin typeface="Book Antiqua" panose="02040602050305030304" pitchFamily="18" charset="0"/>
              </a:rPr>
              <a:t>(Y1,…,</a:t>
            </a:r>
            <a:r>
              <a:rPr lang="en-US" sz="2800" b="1" dirty="0" err="1">
                <a:solidFill>
                  <a:srgbClr val="C00000"/>
                </a:solidFill>
                <a:latin typeface="Book Antiqua" panose="02040602050305030304" pitchFamily="18" charset="0"/>
              </a:rPr>
              <a:t>Yn</a:t>
            </a:r>
            <a:r>
              <a:rPr lang="en-US" sz="2800" b="1" dirty="0" smtClean="0">
                <a:solidFill>
                  <a:srgbClr val="C00000"/>
                </a:solidFill>
                <a:latin typeface="Book Antiqua" panose="02040602050305030304" pitchFamily="18" charset="0"/>
              </a:rPr>
              <a:t>))=E(μ)=μ</a:t>
            </a:r>
            <a:endParaRPr lang="en-US" sz="2800"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126541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412" y="0"/>
            <a:ext cx="12127588" cy="1384995"/>
          </a:xfrm>
          <a:prstGeom prst="rect">
            <a:avLst/>
          </a:prstGeom>
          <a:solidFill>
            <a:srgbClr val="C00000"/>
          </a:solidFill>
        </p:spPr>
        <p:txBody>
          <a:bodyPr wrap="square">
            <a:spAutoFit/>
          </a:bodyPr>
          <a:lstStyle>
            <a:defPPr>
              <a:defRPr lang="en-US"/>
            </a:defPPr>
            <a:lvl1pPr marL="342900" indent="-342900" algn="just">
              <a:buFont typeface="Arial" panose="020B0604020202020204" pitchFamily="34" charset="0"/>
              <a:buChar char="•"/>
              <a:defRPr sz="2800" b="1">
                <a:solidFill>
                  <a:schemeClr val="bg1"/>
                </a:solidFill>
                <a:latin typeface="Book Antiqua" panose="02040602050305030304" pitchFamily="18" charset="0"/>
              </a:defRPr>
            </a:lvl1pPr>
          </a:lstStyle>
          <a:p>
            <a:r>
              <a:rPr lang="en-US" dirty="0"/>
              <a:t>Can a sample proportion X/n be considered as an unbiased estimator of p, where the random variable X is the no. of Successes has binomial distribution with parameter n and p.</a:t>
            </a:r>
          </a:p>
        </p:txBody>
      </p:sp>
      <p:graphicFrame>
        <p:nvGraphicFramePr>
          <p:cNvPr id="3" name="Object 2"/>
          <p:cNvGraphicFramePr>
            <a:graphicFrameLocks noChangeAspect="1"/>
          </p:cNvGraphicFramePr>
          <p:nvPr>
            <p:extLst>
              <p:ext uri="{D42A27DB-BD31-4B8C-83A1-F6EECF244321}">
                <p14:modId xmlns:p14="http://schemas.microsoft.com/office/powerpoint/2010/main" val="1784980091"/>
              </p:ext>
            </p:extLst>
          </p:nvPr>
        </p:nvGraphicFramePr>
        <p:xfrm>
          <a:off x="1248975" y="2174420"/>
          <a:ext cx="8938517" cy="1321346"/>
        </p:xfrm>
        <a:graphic>
          <a:graphicData uri="http://schemas.openxmlformats.org/presentationml/2006/ole">
            <mc:AlternateContent xmlns:mc="http://schemas.openxmlformats.org/markup-compatibility/2006">
              <mc:Choice xmlns:v="urn:schemas-microsoft-com:vml" Requires="v">
                <p:oleObj spid="_x0000_s11306" name="Equation" r:id="rId3" imgW="2920680" imgH="431640" progId="Equation.DSMT4">
                  <p:embed/>
                </p:oleObj>
              </mc:Choice>
              <mc:Fallback>
                <p:oleObj name="Equation" r:id="rId3" imgW="2920680" imgH="431640" progId="Equation.DSMT4">
                  <p:embed/>
                  <p:pic>
                    <p:nvPicPr>
                      <p:cNvPr id="0" name=""/>
                      <p:cNvPicPr/>
                      <p:nvPr/>
                    </p:nvPicPr>
                    <p:blipFill>
                      <a:blip r:embed="rId4"/>
                      <a:stretch>
                        <a:fillRect/>
                      </a:stretch>
                    </p:blipFill>
                    <p:spPr>
                      <a:xfrm>
                        <a:off x="1248975" y="2174420"/>
                        <a:ext cx="8938517" cy="1321346"/>
                      </a:xfrm>
                      <a:prstGeom prst="rect">
                        <a:avLst/>
                      </a:prstGeom>
                    </p:spPr>
                  </p:pic>
                </p:oleObj>
              </mc:Fallback>
            </mc:AlternateContent>
          </a:graphicData>
        </a:graphic>
      </p:graphicFrame>
      <p:sp>
        <p:nvSpPr>
          <p:cNvPr id="4" name="Rectangle 3"/>
          <p:cNvSpPr/>
          <p:nvPr/>
        </p:nvSpPr>
        <p:spPr>
          <a:xfrm>
            <a:off x="199323" y="4799724"/>
            <a:ext cx="11582946" cy="1200329"/>
          </a:xfrm>
          <a:prstGeom prst="rect">
            <a:avLst/>
          </a:prstGeom>
        </p:spPr>
        <p:txBody>
          <a:bodyPr wrap="square">
            <a:spAutoFit/>
          </a:bodyPr>
          <a:lstStyle/>
          <a:p>
            <a:r>
              <a:rPr lang="en-US" sz="3600" b="1" dirty="0" smtClean="0">
                <a:solidFill>
                  <a:srgbClr val="C00000"/>
                </a:solidFill>
                <a:latin typeface="Book Antiqua" panose="02040602050305030304" pitchFamily="18" charset="0"/>
                <a:cs typeface="Times New Roman" panose="02020603050405020304" pitchFamily="18" charset="0"/>
              </a:rPr>
              <a:t>Hence a </a:t>
            </a:r>
            <a:r>
              <a:rPr lang="en-US" sz="3600" b="1" dirty="0">
                <a:solidFill>
                  <a:srgbClr val="C00000"/>
                </a:solidFill>
                <a:latin typeface="Book Antiqua" panose="02040602050305030304" pitchFamily="18" charset="0"/>
                <a:cs typeface="Times New Roman" panose="02020603050405020304" pitchFamily="18" charset="0"/>
              </a:rPr>
              <a:t>sample proportion X/n </a:t>
            </a:r>
            <a:r>
              <a:rPr lang="en-US" sz="3600" b="1" dirty="0" smtClean="0">
                <a:solidFill>
                  <a:srgbClr val="C00000"/>
                </a:solidFill>
                <a:latin typeface="Book Antiqua" panose="02040602050305030304" pitchFamily="18" charset="0"/>
                <a:cs typeface="Times New Roman" panose="02020603050405020304" pitchFamily="18" charset="0"/>
              </a:rPr>
              <a:t>can be </a:t>
            </a:r>
            <a:r>
              <a:rPr lang="en-US" sz="3600" b="1" dirty="0">
                <a:solidFill>
                  <a:srgbClr val="C00000"/>
                </a:solidFill>
                <a:latin typeface="Book Antiqua" panose="02040602050305030304" pitchFamily="18" charset="0"/>
                <a:cs typeface="Times New Roman" panose="02020603050405020304" pitchFamily="18" charset="0"/>
              </a:rPr>
              <a:t>considered as an unbiased estimator of p</a:t>
            </a:r>
          </a:p>
        </p:txBody>
      </p:sp>
    </p:spTree>
    <p:extLst>
      <p:ext uri="{BB962C8B-B14F-4D97-AF65-F5344CB8AC3E}">
        <p14:creationId xmlns:p14="http://schemas.microsoft.com/office/powerpoint/2010/main" val="4267877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64412" y="0"/>
                <a:ext cx="12127588" cy="1384995"/>
              </a:xfrm>
              <a:prstGeom prst="rect">
                <a:avLst/>
              </a:prstGeom>
              <a:solidFill>
                <a:srgbClr val="C00000"/>
              </a:solidFill>
            </p:spPr>
            <p:txBody>
              <a:bodyPr wrap="square">
                <a:spAutoFit/>
              </a:bodyPr>
              <a:lstStyle>
                <a:defPPr>
                  <a:defRPr lang="en-US"/>
                </a:defPPr>
                <a:lvl1pPr marL="342900" indent="-342900" algn="just">
                  <a:buFont typeface="Arial" panose="020B0604020202020204" pitchFamily="34" charset="0"/>
                  <a:buChar char="•"/>
                  <a:defRPr sz="2800" b="1">
                    <a:solidFill>
                      <a:schemeClr val="bg1"/>
                    </a:solidFill>
                    <a:latin typeface="Book Antiqua" panose="02040602050305030304" pitchFamily="18" charset="0"/>
                  </a:defRPr>
                </a:lvl1pPr>
              </a:lstStyle>
              <a:p>
                <a:r>
                  <a:rPr lang="en-US" dirty="0" smtClean="0"/>
                  <a:t>Can a sample proportion </a:t>
                </a:r>
                <a14:m>
                  <m:oMath xmlns:m="http://schemas.openxmlformats.org/officeDocument/2006/math">
                    <m:r>
                      <a:rPr lang="en-US" b="1" i="1" smtClean="0">
                        <a:latin typeface="Cambria Math" panose="02040503050406030204" pitchFamily="18" charset="0"/>
                      </a:rPr>
                      <m:t>∑</m:t>
                    </m:r>
                  </m:oMath>
                </a14:m>
                <a:r>
                  <a:rPr lang="en-US" dirty="0" smtClean="0"/>
                  <a:t>X/n </a:t>
                </a:r>
                <a:r>
                  <a:rPr lang="en-US" dirty="0"/>
                  <a:t>be considered as an unbiased estimator </a:t>
                </a:r>
                <a:r>
                  <a:rPr lang="en-US" dirty="0" smtClean="0"/>
                  <a:t>of </a:t>
                </a:r>
                <a14:m>
                  <m:oMath xmlns:m="http://schemas.openxmlformats.org/officeDocument/2006/math">
                    <m:r>
                      <a:rPr lang="en-US" b="1" i="1" smtClean="0">
                        <a:latin typeface="Cambria Math" panose="02040503050406030204" pitchFamily="18" charset="0"/>
                      </a:rPr>
                      <m:t>𝝀</m:t>
                    </m:r>
                  </m:oMath>
                </a14:m>
                <a:r>
                  <a:rPr lang="en-US" dirty="0" smtClean="0"/>
                  <a:t>, </a:t>
                </a:r>
                <a:r>
                  <a:rPr lang="en-US" dirty="0"/>
                  <a:t>where the random variable X </a:t>
                </a:r>
                <a:r>
                  <a:rPr lang="en-US" dirty="0" smtClean="0"/>
                  <a:t>has Poisson </a:t>
                </a:r>
                <a:r>
                  <a:rPr lang="en-US" dirty="0"/>
                  <a:t>distribution with parameter </a:t>
                </a:r>
                <a14:m>
                  <m:oMath xmlns:m="http://schemas.openxmlformats.org/officeDocument/2006/math">
                    <m:r>
                      <a:rPr lang="en-US" b="1" i="1" smtClean="0">
                        <a:latin typeface="Cambria Math" panose="02040503050406030204" pitchFamily="18" charset="0"/>
                      </a:rPr>
                      <m:t>𝝀</m:t>
                    </m:r>
                  </m:oMath>
                </a14:m>
                <a:r>
                  <a:rPr lang="en-US" dirty="0" smtClean="0"/>
                  <a: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4412" y="0"/>
                <a:ext cx="12127588" cy="1384995"/>
              </a:xfrm>
              <a:prstGeom prst="rect">
                <a:avLst/>
              </a:prstGeom>
              <a:blipFill rotWithShape="0">
                <a:blip r:embed="rId2"/>
                <a:stretch>
                  <a:fillRect l="-905" t="-4405" r="-1006" b="-11454"/>
                </a:stretch>
              </a:blipFill>
            </p:spPr>
            <p:txBody>
              <a:bodyPr/>
              <a:lstStyle/>
              <a:p>
                <a:r>
                  <a:rPr lang="en-US">
                    <a:noFill/>
                  </a:rPr>
                  <a:t> </a:t>
                </a:r>
              </a:p>
            </p:txBody>
          </p:sp>
        </mc:Fallback>
      </mc:AlternateContent>
    </p:spTree>
    <p:extLst>
      <p:ext uri="{BB962C8B-B14F-4D97-AF65-F5344CB8AC3E}">
        <p14:creationId xmlns:p14="http://schemas.microsoft.com/office/powerpoint/2010/main" val="2072491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CONSISTENCY</a:t>
            </a:r>
            <a:endParaRPr lang="en-US" sz="2800" b="1" i="0" spc="600" dirty="0">
              <a:solidFill>
                <a:schemeClr val="bg1"/>
              </a:solidFill>
              <a:effectLst/>
              <a:latin typeface="Book Antiqua" panose="02040602050305030304" pitchFamily="18" charset="0"/>
            </a:endParaRPr>
          </a:p>
        </p:txBody>
      </p:sp>
      <p:sp>
        <p:nvSpPr>
          <p:cNvPr id="3" name="Rectangle 2"/>
          <p:cNvSpPr/>
          <p:nvPr/>
        </p:nvSpPr>
        <p:spPr>
          <a:xfrm>
            <a:off x="0" y="647223"/>
            <a:ext cx="12192000"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solidFill>
                  <a:srgbClr val="002060"/>
                </a:solidFill>
                <a:latin typeface="Book Antiqua" panose="02040602050305030304" pitchFamily="18" charset="0"/>
              </a:rPr>
              <a:t>An </a:t>
            </a:r>
            <a:r>
              <a:rPr lang="en-US" sz="2400" b="1" dirty="0">
                <a:solidFill>
                  <a:srgbClr val="002060"/>
                </a:solidFill>
                <a:latin typeface="Book Antiqua" panose="02040602050305030304" pitchFamily="18" charset="0"/>
                <a:hlinkClick r:id="rId2"/>
              </a:rPr>
              <a:t>estimator</a:t>
            </a:r>
            <a:r>
              <a:rPr lang="en-US" sz="2400" b="1" dirty="0">
                <a:solidFill>
                  <a:srgbClr val="002060"/>
                </a:solidFill>
                <a:latin typeface="Book Antiqua" panose="02040602050305030304" pitchFamily="18" charset="0"/>
              </a:rPr>
              <a:t> of a given parameter is said to be consistent if it </a:t>
            </a:r>
            <a:r>
              <a:rPr lang="en-US" sz="2400" b="1" dirty="0">
                <a:solidFill>
                  <a:srgbClr val="002060"/>
                </a:solidFill>
                <a:latin typeface="Book Antiqua" panose="02040602050305030304" pitchFamily="18" charset="0"/>
                <a:hlinkClick r:id="rId3"/>
              </a:rPr>
              <a:t>converges in probability</a:t>
            </a:r>
            <a:r>
              <a:rPr lang="en-US" sz="2400" b="1" dirty="0">
                <a:solidFill>
                  <a:srgbClr val="002060"/>
                </a:solidFill>
                <a:latin typeface="Book Antiqua" panose="02040602050305030304" pitchFamily="18" charset="0"/>
              </a:rPr>
              <a:t> to the true value of the parameter as the sample size tends to </a:t>
            </a:r>
            <a:r>
              <a:rPr lang="en-US" sz="2400" b="1" dirty="0" smtClean="0">
                <a:solidFill>
                  <a:srgbClr val="002060"/>
                </a:solidFill>
                <a:latin typeface="Book Antiqua" panose="02040602050305030304" pitchFamily="18" charset="0"/>
              </a:rPr>
              <a:t>infinity.</a:t>
            </a: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a:solidFill>
                  <a:srgbClr val="C00000"/>
                </a:solidFill>
                <a:latin typeface="Book Antiqua" panose="02040602050305030304" pitchFamily="18" charset="0"/>
              </a:rPr>
              <a:t>In other words, the more data you collect, a consistent estimator will be close to the real population parameter you’re trying to measure</a:t>
            </a:r>
            <a:r>
              <a:rPr lang="en-US" sz="2400" b="1" dirty="0" smtClean="0">
                <a:solidFill>
                  <a:srgbClr val="C00000"/>
                </a:solidFill>
                <a:latin typeface="Book Antiqua" panose="02040602050305030304" pitchFamily="18" charset="0"/>
              </a:rPr>
              <a:t>.</a:t>
            </a: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002060"/>
                </a:solidFill>
                <a:latin typeface="Book Antiqua" panose="02040602050305030304" pitchFamily="18" charset="0"/>
              </a:rPr>
              <a:t>The </a:t>
            </a:r>
            <a:r>
              <a:rPr lang="en-US" sz="2400" b="1" dirty="0">
                <a:solidFill>
                  <a:srgbClr val="002060"/>
                </a:solidFill>
                <a:latin typeface="Book Antiqua" panose="02040602050305030304" pitchFamily="18" charset="0"/>
              </a:rPr>
              <a:t>sample mean and sample variance are two well-known consistent estimators.</a:t>
            </a:r>
          </a:p>
          <a:p>
            <a:pPr marL="342900" indent="-342900" algn="just">
              <a:buFont typeface="Arial" panose="020B0604020202020204" pitchFamily="34" charset="0"/>
              <a:buChar char="•"/>
            </a:pPr>
            <a:r>
              <a:rPr lang="en-US" sz="2400" b="1" dirty="0">
                <a:solidFill>
                  <a:srgbClr val="002060"/>
                </a:solidFill>
                <a:latin typeface="Book Antiqua" panose="02040602050305030304" pitchFamily="18" charset="0"/>
              </a:rPr>
              <a:t/>
            </a:r>
            <a:br>
              <a:rPr lang="en-US" sz="2400" b="1" dirty="0">
                <a:solidFill>
                  <a:srgbClr val="002060"/>
                </a:solidFill>
                <a:latin typeface="Book Antiqua" panose="02040602050305030304" pitchFamily="18" charset="0"/>
              </a:rPr>
            </a:br>
            <a:endParaRPr lang="en-US" sz="2400" b="1" dirty="0">
              <a:solidFill>
                <a:srgbClr val="002060"/>
              </a:solidFill>
              <a:latin typeface="Book Antiqua" panose="02040602050305030304" pitchFamily="18" charset="0"/>
            </a:endParaRPr>
          </a:p>
        </p:txBody>
      </p:sp>
      <p:pic>
        <p:nvPicPr>
          <p:cNvPr id="4" name="Picture 3"/>
          <p:cNvPicPr>
            <a:picLocks noChangeAspect="1"/>
          </p:cNvPicPr>
          <p:nvPr/>
        </p:nvPicPr>
        <p:blipFill>
          <a:blip r:embed="rId4"/>
          <a:stretch>
            <a:fillRect/>
          </a:stretch>
        </p:blipFill>
        <p:spPr>
          <a:xfrm>
            <a:off x="2409824" y="3367087"/>
            <a:ext cx="7720013" cy="3223444"/>
          </a:xfrm>
          <a:prstGeom prst="ellipse">
            <a:avLst/>
          </a:prstGeom>
          <a:ln w="190500" cap="rnd">
            <a:solidFill>
              <a:schemeClr val="bg1">
                <a:lumMod val="95000"/>
              </a:schemeClr>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76808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936" y="680379"/>
            <a:ext cx="11796713"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smtClean="0">
                <a:solidFill>
                  <a:srgbClr val="002060"/>
                </a:solidFill>
                <a:latin typeface="Book Antiqua" panose="02040602050305030304" pitchFamily="18" charset="0"/>
              </a:rPr>
              <a:t>The </a:t>
            </a:r>
            <a:r>
              <a:rPr lang="en-US" sz="2400" b="1" dirty="0">
                <a:solidFill>
                  <a:srgbClr val="002060"/>
                </a:solidFill>
                <a:latin typeface="Book Antiqua" panose="02040602050305030304" pitchFamily="18" charset="0"/>
              </a:rPr>
              <a:t>most efficient estimators are the ones with the least variability of outcomes</a:t>
            </a:r>
            <a:r>
              <a:rPr lang="en-US" sz="2400" b="1" dirty="0" smtClean="0">
                <a:solidFill>
                  <a:srgbClr val="002060"/>
                </a:solidFill>
                <a:latin typeface="Book Antiqua" panose="02040602050305030304" pitchFamily="18" charset="0"/>
              </a:rPr>
              <a:t>.</a:t>
            </a: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C00000"/>
                </a:solidFill>
                <a:latin typeface="Book Antiqua" panose="02040602050305030304" pitchFamily="18" charset="0"/>
              </a:rPr>
              <a:t>It </a:t>
            </a:r>
            <a:r>
              <a:rPr lang="en-US" sz="2400" b="1" dirty="0">
                <a:solidFill>
                  <a:srgbClr val="C00000"/>
                </a:solidFill>
                <a:latin typeface="Book Antiqua" panose="02040602050305030304" pitchFamily="18" charset="0"/>
              </a:rPr>
              <a:t>is enough to know that most efficient means: the unbiased estimator with the smallest variance.</a:t>
            </a:r>
          </a:p>
        </p:txBody>
      </p:sp>
      <p:pic>
        <p:nvPicPr>
          <p:cNvPr id="3" name="Picture 2"/>
          <p:cNvPicPr>
            <a:picLocks noChangeAspect="1"/>
          </p:cNvPicPr>
          <p:nvPr/>
        </p:nvPicPr>
        <p:blipFill>
          <a:blip r:embed="rId2"/>
          <a:stretch>
            <a:fillRect/>
          </a:stretch>
        </p:blipFill>
        <p:spPr>
          <a:xfrm>
            <a:off x="1728788" y="2862758"/>
            <a:ext cx="7910512" cy="37904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EFFICIENCY</a:t>
            </a:r>
            <a:endParaRPr lang="en-US" sz="2800" b="1" i="0" spc="600" dirty="0">
              <a:solidFill>
                <a:schemeClr val="bg1"/>
              </a:solidFill>
              <a:effectLst/>
              <a:latin typeface="Book Antiqua" panose="02040602050305030304" pitchFamily="18" charset="0"/>
            </a:endParaRPr>
          </a:p>
        </p:txBody>
      </p:sp>
    </p:spTree>
    <p:extLst>
      <p:ext uri="{BB962C8B-B14F-4D97-AF65-F5344CB8AC3E}">
        <p14:creationId xmlns:p14="http://schemas.microsoft.com/office/powerpoint/2010/main" val="4207866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636" y="1458134"/>
            <a:ext cx="12044364" cy="4216539"/>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smtClean="0">
                <a:solidFill>
                  <a:srgbClr val="002060"/>
                </a:solidFill>
                <a:latin typeface="Book Antiqua" panose="02040602050305030304" pitchFamily="18" charset="0"/>
              </a:rPr>
              <a:t>Among a number of estimators of the same class, the estimator having the least variance is called an </a:t>
            </a:r>
            <a:r>
              <a:rPr lang="en-US" sz="2800" b="1" dirty="0" smtClean="0">
                <a:latin typeface="Book Antiqua" panose="02040602050305030304" pitchFamily="18" charset="0"/>
              </a:rPr>
              <a:t>EFFICIENT ESTIMATOR. </a:t>
            </a: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C00000"/>
                </a:solidFill>
                <a:latin typeface="Book Antiqua" panose="02040602050305030304" pitchFamily="18" charset="0"/>
              </a:rPr>
              <a:t>Thus</a:t>
            </a:r>
            <a:r>
              <a:rPr lang="en-US" sz="2400" b="1" dirty="0">
                <a:solidFill>
                  <a:srgbClr val="C00000"/>
                </a:solidFill>
                <a:latin typeface="Book Antiqua" panose="02040602050305030304" pitchFamily="18" charset="0"/>
              </a:rPr>
              <a:t>, if we have two estimators </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1 </a:t>
            </a:r>
            <a:r>
              <a:rPr lang="en-US" sz="2400" b="1" dirty="0" smtClean="0">
                <a:solidFill>
                  <a:srgbClr val="C00000"/>
                </a:solidFill>
                <a:latin typeface="Book Antiqua" panose="02040602050305030304" pitchFamily="18" charset="0"/>
              </a:rPr>
              <a:t>and α</a:t>
            </a:r>
            <a:r>
              <a:rPr lang="en-US" sz="2400" b="1" baseline="-25000" dirty="0" smtClean="0">
                <a:solidFill>
                  <a:srgbClr val="C00000"/>
                </a:solidFill>
                <a:latin typeface="Book Antiqua" panose="02040602050305030304" pitchFamily="18" charset="0"/>
              </a:rPr>
              <a:t>2</a:t>
            </a:r>
            <a:r>
              <a:rPr lang="en-US" sz="2400" b="1" dirty="0" smtClean="0">
                <a:solidFill>
                  <a:srgbClr val="C00000"/>
                </a:solidFill>
                <a:latin typeface="Book Antiqua" panose="02040602050305030304" pitchFamily="18" charset="0"/>
              </a:rPr>
              <a:t> </a:t>
            </a:r>
            <a:r>
              <a:rPr lang="en-US" sz="2400" b="1" dirty="0">
                <a:solidFill>
                  <a:srgbClr val="C00000"/>
                </a:solidFill>
                <a:latin typeface="Book Antiqua" panose="02040602050305030304" pitchFamily="18" charset="0"/>
              </a:rPr>
              <a:t>with variances </a:t>
            </a:r>
            <a:r>
              <a:rPr lang="en-US" sz="2400" b="1" dirty="0" err="1" smtClean="0">
                <a:solidFill>
                  <a:srgbClr val="C00000"/>
                </a:solidFill>
                <a:latin typeface="Book Antiqua" panose="02040602050305030304" pitchFamily="18" charset="0"/>
              </a:rPr>
              <a:t>Var</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1</a:t>
            </a:r>
            <a:r>
              <a:rPr lang="en-US" sz="2400" b="1" dirty="0" smtClean="0">
                <a:solidFill>
                  <a:srgbClr val="C00000"/>
                </a:solidFill>
                <a:latin typeface="Book Antiqua" panose="02040602050305030304" pitchFamily="18" charset="0"/>
              </a:rPr>
              <a:t>) </a:t>
            </a:r>
            <a:r>
              <a:rPr lang="en-US" sz="2400" b="1" dirty="0">
                <a:solidFill>
                  <a:srgbClr val="C00000"/>
                </a:solidFill>
                <a:latin typeface="Book Antiqua" panose="02040602050305030304" pitchFamily="18" charset="0"/>
              </a:rPr>
              <a:t>and  </a:t>
            </a:r>
            <a:r>
              <a:rPr lang="en-US" sz="2400" b="1" dirty="0" err="1" smtClean="0">
                <a:solidFill>
                  <a:srgbClr val="C00000"/>
                </a:solidFill>
                <a:latin typeface="Book Antiqua" panose="02040602050305030304" pitchFamily="18" charset="0"/>
              </a:rPr>
              <a:t>Var</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2</a:t>
            </a:r>
            <a:r>
              <a:rPr lang="en-US" sz="2400" b="1" dirty="0" smtClean="0">
                <a:solidFill>
                  <a:srgbClr val="C00000"/>
                </a:solidFill>
                <a:latin typeface="Book Antiqua" panose="02040602050305030304" pitchFamily="18" charset="0"/>
              </a:rPr>
              <a:t>) </a:t>
            </a:r>
            <a:r>
              <a:rPr lang="en-US" sz="2400" b="1" dirty="0">
                <a:solidFill>
                  <a:srgbClr val="C00000"/>
                </a:solidFill>
                <a:latin typeface="Book Antiqua" panose="02040602050305030304" pitchFamily="18" charset="0"/>
              </a:rPr>
              <a:t>respectively, and if </a:t>
            </a:r>
            <a:r>
              <a:rPr lang="en-US" sz="2400" b="1" dirty="0" err="1" smtClean="0">
                <a:solidFill>
                  <a:srgbClr val="C00000"/>
                </a:solidFill>
                <a:latin typeface="Book Antiqua" panose="02040602050305030304" pitchFamily="18" charset="0"/>
              </a:rPr>
              <a:t>Var</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1</a:t>
            </a:r>
            <a:r>
              <a:rPr lang="en-US" sz="2400" b="1" dirty="0" smtClean="0">
                <a:solidFill>
                  <a:srgbClr val="C00000"/>
                </a:solidFill>
                <a:latin typeface="Book Antiqua" panose="02040602050305030304" pitchFamily="18" charset="0"/>
              </a:rPr>
              <a:t>)&lt;</a:t>
            </a:r>
            <a:r>
              <a:rPr lang="en-US" sz="2400" b="1" dirty="0" err="1" smtClean="0">
                <a:solidFill>
                  <a:srgbClr val="C00000"/>
                </a:solidFill>
                <a:latin typeface="Book Antiqua" panose="02040602050305030304" pitchFamily="18" charset="0"/>
              </a:rPr>
              <a:t>Var</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2</a:t>
            </a:r>
            <a:r>
              <a:rPr lang="en-US" sz="2400" b="1" dirty="0" smtClean="0">
                <a:solidFill>
                  <a:srgbClr val="C00000"/>
                </a:solidFill>
                <a:latin typeface="Book Antiqua" panose="02040602050305030304" pitchFamily="18" charset="0"/>
              </a:rPr>
              <a:t>), </a:t>
            </a:r>
            <a:r>
              <a:rPr lang="en-US" sz="2400" b="1" dirty="0">
                <a:solidFill>
                  <a:srgbClr val="C00000"/>
                </a:solidFill>
                <a:latin typeface="Book Antiqua" panose="02040602050305030304" pitchFamily="18" charset="0"/>
              </a:rPr>
              <a:t>then </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1</a:t>
            </a:r>
            <a:r>
              <a:rPr lang="en-US" sz="2400" b="1" dirty="0" smtClean="0">
                <a:solidFill>
                  <a:srgbClr val="C00000"/>
                </a:solidFill>
                <a:latin typeface="Book Antiqua" panose="02040602050305030304" pitchFamily="18" charset="0"/>
              </a:rPr>
              <a:t> </a:t>
            </a:r>
            <a:r>
              <a:rPr lang="en-US" sz="2400" b="1" dirty="0">
                <a:solidFill>
                  <a:srgbClr val="C00000"/>
                </a:solidFill>
                <a:latin typeface="Book Antiqua" panose="02040602050305030304" pitchFamily="18" charset="0"/>
              </a:rPr>
              <a:t>will be an efficient estimator. </a:t>
            </a:r>
            <a:endParaRPr lang="en-US" sz="2400" b="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002060"/>
                </a:solidFill>
                <a:latin typeface="Book Antiqua" panose="02040602050305030304" pitchFamily="18" charset="0"/>
              </a:rPr>
              <a:t>The </a:t>
            </a:r>
            <a:r>
              <a:rPr lang="en-US" sz="2400" b="1" dirty="0">
                <a:solidFill>
                  <a:srgbClr val="002060"/>
                </a:solidFill>
                <a:latin typeface="Book Antiqua" panose="02040602050305030304" pitchFamily="18" charset="0"/>
              </a:rPr>
              <a:t>ratio of the variances of two estimators denoted by </a:t>
            </a:r>
            <a:r>
              <a:rPr lang="en-US" sz="2400" b="1" dirty="0" smtClean="0">
                <a:solidFill>
                  <a:srgbClr val="002060"/>
                </a:solidFill>
                <a:latin typeface="Book Antiqua" panose="02040602050305030304" pitchFamily="18" charset="0"/>
              </a:rPr>
              <a:t>e(α</a:t>
            </a:r>
            <a:r>
              <a:rPr lang="en-US" sz="2400" b="1" baseline="-25000" dirty="0" smtClean="0">
                <a:solidFill>
                  <a:srgbClr val="002060"/>
                </a:solidFill>
                <a:latin typeface="Book Antiqua" panose="02040602050305030304" pitchFamily="18" charset="0"/>
              </a:rPr>
              <a:t>1</a:t>
            </a:r>
            <a:r>
              <a:rPr lang="en-US" sz="2400" b="1" dirty="0" smtClean="0">
                <a:solidFill>
                  <a:srgbClr val="002060"/>
                </a:solidFill>
                <a:latin typeface="Book Antiqua" panose="02040602050305030304" pitchFamily="18" charset="0"/>
              </a:rPr>
              <a:t>,α</a:t>
            </a:r>
            <a:r>
              <a:rPr lang="en-US" sz="2400" b="1" baseline="-25000" dirty="0" smtClean="0">
                <a:solidFill>
                  <a:srgbClr val="002060"/>
                </a:solidFill>
                <a:latin typeface="Book Antiqua" panose="02040602050305030304" pitchFamily="18" charset="0"/>
              </a:rPr>
              <a:t>2</a:t>
            </a:r>
            <a:r>
              <a:rPr lang="en-US" sz="2400" b="1" dirty="0" smtClean="0">
                <a:solidFill>
                  <a:srgbClr val="002060"/>
                </a:solidFill>
                <a:latin typeface="Book Antiqua" panose="02040602050305030304" pitchFamily="18" charset="0"/>
              </a:rPr>
              <a:t>) </a:t>
            </a:r>
            <a:r>
              <a:rPr lang="en-US" sz="2400" b="1" dirty="0">
                <a:solidFill>
                  <a:srgbClr val="002060"/>
                </a:solidFill>
                <a:latin typeface="Book Antiqua" panose="02040602050305030304" pitchFamily="18" charset="0"/>
              </a:rPr>
              <a:t>is known as the efficiency of  </a:t>
            </a:r>
            <a:r>
              <a:rPr lang="en-US" sz="2400" b="1" dirty="0" smtClean="0">
                <a:solidFill>
                  <a:srgbClr val="002060"/>
                </a:solidFill>
                <a:latin typeface="Book Antiqua" panose="02040602050305030304" pitchFamily="18" charset="0"/>
              </a:rPr>
              <a:t>α</a:t>
            </a:r>
            <a:r>
              <a:rPr lang="en-US" sz="2400" b="1" baseline="-25000" dirty="0" smtClean="0">
                <a:solidFill>
                  <a:srgbClr val="002060"/>
                </a:solidFill>
                <a:latin typeface="Book Antiqua" panose="02040602050305030304" pitchFamily="18" charset="0"/>
              </a:rPr>
              <a:t>1</a:t>
            </a:r>
            <a:r>
              <a:rPr lang="en-US" sz="2400" b="1" dirty="0" smtClean="0">
                <a:solidFill>
                  <a:srgbClr val="002060"/>
                </a:solidFill>
                <a:latin typeface="Book Antiqua" panose="02040602050305030304" pitchFamily="18" charset="0"/>
              </a:rPr>
              <a:t> </a:t>
            </a:r>
            <a:r>
              <a:rPr lang="en-US" sz="2400" b="1" dirty="0">
                <a:solidFill>
                  <a:srgbClr val="002060"/>
                </a:solidFill>
                <a:latin typeface="Book Antiqua" panose="02040602050305030304" pitchFamily="18" charset="0"/>
              </a:rPr>
              <a:t>and </a:t>
            </a:r>
            <a:r>
              <a:rPr lang="en-US" sz="2400" b="1" dirty="0" smtClean="0">
                <a:solidFill>
                  <a:srgbClr val="002060"/>
                </a:solidFill>
                <a:latin typeface="Book Antiqua" panose="02040602050305030304" pitchFamily="18" charset="0"/>
              </a:rPr>
              <a:t>α</a:t>
            </a:r>
            <a:r>
              <a:rPr lang="en-US" sz="2400" b="1" baseline="-25000" dirty="0" smtClean="0">
                <a:solidFill>
                  <a:srgbClr val="002060"/>
                </a:solidFill>
                <a:latin typeface="Book Antiqua" panose="02040602050305030304" pitchFamily="18" charset="0"/>
              </a:rPr>
              <a:t>2</a:t>
            </a:r>
            <a:r>
              <a:rPr lang="en-US" sz="2400" b="1" dirty="0" smtClean="0">
                <a:solidFill>
                  <a:srgbClr val="002060"/>
                </a:solidFill>
                <a:latin typeface="Book Antiqua" panose="02040602050305030304" pitchFamily="18" charset="0"/>
              </a:rPr>
              <a:t> </a:t>
            </a:r>
            <a:r>
              <a:rPr lang="en-US" sz="2400" b="1" dirty="0">
                <a:solidFill>
                  <a:srgbClr val="002060"/>
                </a:solidFill>
                <a:latin typeface="Book Antiqua" panose="02040602050305030304" pitchFamily="18" charset="0"/>
              </a:rPr>
              <a:t>is defined as follows:</a:t>
            </a: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algn="ctr"/>
            <a:r>
              <a:rPr lang="en-US" sz="2400" b="1" dirty="0" smtClean="0">
                <a:solidFill>
                  <a:srgbClr val="C00000"/>
                </a:solidFill>
                <a:latin typeface="Book Antiqua" panose="02040602050305030304" pitchFamily="18" charset="0"/>
              </a:rPr>
              <a:t>e(α</a:t>
            </a:r>
            <a:r>
              <a:rPr lang="en-US" sz="2400" b="1" baseline="-25000" dirty="0" smtClean="0">
                <a:solidFill>
                  <a:srgbClr val="C00000"/>
                </a:solidFill>
                <a:latin typeface="Book Antiqua" panose="02040602050305030304" pitchFamily="18" charset="0"/>
              </a:rPr>
              <a:t>1</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2</a:t>
            </a:r>
            <a:r>
              <a:rPr lang="en-US" sz="2400" b="1" dirty="0" smtClean="0">
                <a:solidFill>
                  <a:srgbClr val="C00000"/>
                </a:solidFill>
                <a:latin typeface="Book Antiqua" panose="02040602050305030304" pitchFamily="18" charset="0"/>
              </a:rPr>
              <a:t>)=</a:t>
            </a:r>
            <a:r>
              <a:rPr lang="en-US" sz="2400" b="1" dirty="0" err="1" smtClean="0">
                <a:solidFill>
                  <a:srgbClr val="C00000"/>
                </a:solidFill>
                <a:latin typeface="Book Antiqua" panose="02040602050305030304" pitchFamily="18" charset="0"/>
              </a:rPr>
              <a:t>Var</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2</a:t>
            </a:r>
            <a:r>
              <a:rPr lang="en-US" sz="2400" b="1" dirty="0" smtClean="0">
                <a:solidFill>
                  <a:srgbClr val="C00000"/>
                </a:solidFill>
                <a:latin typeface="Book Antiqua" panose="02040602050305030304" pitchFamily="18" charset="0"/>
              </a:rPr>
              <a:t>)/</a:t>
            </a:r>
            <a:r>
              <a:rPr lang="en-US" sz="2400" b="1" dirty="0" err="1" smtClean="0">
                <a:solidFill>
                  <a:srgbClr val="C00000"/>
                </a:solidFill>
                <a:latin typeface="Book Antiqua" panose="02040602050305030304" pitchFamily="18" charset="0"/>
              </a:rPr>
              <a:t>Var</a:t>
            </a:r>
            <a:r>
              <a:rPr lang="en-US" sz="2400" b="1" dirty="0" smtClean="0">
                <a:solidFill>
                  <a:srgbClr val="C00000"/>
                </a:solidFill>
                <a:latin typeface="Book Antiqua" panose="02040602050305030304" pitchFamily="18" charset="0"/>
              </a:rPr>
              <a:t>(α</a:t>
            </a:r>
            <a:r>
              <a:rPr lang="en-US" sz="2400" b="1" baseline="-25000" dirty="0" smtClean="0">
                <a:solidFill>
                  <a:srgbClr val="C00000"/>
                </a:solidFill>
                <a:latin typeface="Book Antiqua" panose="02040602050305030304" pitchFamily="18" charset="0"/>
              </a:rPr>
              <a:t>1</a:t>
            </a:r>
            <a:r>
              <a:rPr lang="en-US" sz="2400" b="1" dirty="0" smtClean="0">
                <a:solidFill>
                  <a:srgbClr val="C00000"/>
                </a:solidFill>
                <a:latin typeface="Book Antiqua" panose="02040602050305030304" pitchFamily="18" charset="0"/>
              </a:rPr>
              <a:t>)</a:t>
            </a:r>
            <a:endParaRPr lang="en-US" sz="2400" b="1" dirty="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p:txBody>
      </p:sp>
      <p:sp>
        <p:nvSpPr>
          <p:cNvPr id="3" name="Rectangle 2"/>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EFFICIENCY</a:t>
            </a:r>
            <a:endParaRPr lang="en-US" sz="2800" b="1" i="0" spc="600" dirty="0">
              <a:solidFill>
                <a:schemeClr val="bg1"/>
              </a:solidFill>
              <a:effectLst/>
              <a:latin typeface="Book Antiqua" panose="02040602050305030304" pitchFamily="18" charset="0"/>
            </a:endParaRPr>
          </a:p>
        </p:txBody>
      </p:sp>
    </p:spTree>
    <p:extLst>
      <p:ext uri="{BB962C8B-B14F-4D97-AF65-F5344CB8AC3E}">
        <p14:creationId xmlns:p14="http://schemas.microsoft.com/office/powerpoint/2010/main" val="1522307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2888" y="361950"/>
            <a:ext cx="7772400" cy="681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en-US" sz="4000" b="1" dirty="0" smtClean="0">
                <a:latin typeface="Book Antiqua" panose="02040602050305030304" pitchFamily="18" charset="0"/>
                <a:ea typeface="Verdana" panose="020B0604030504040204" pitchFamily="34" charset="0"/>
              </a:rPr>
              <a:t>Basic Terminology</a:t>
            </a:r>
            <a:endParaRPr lang="en-US" altLang="en-US" dirty="0">
              <a:latin typeface="Book Antiqua" panose="02040602050305030304" pitchFamily="18" charset="0"/>
              <a:ea typeface="Verdana" panose="020B0604030504040204" pitchFamily="34" charset="0"/>
            </a:endParaRPr>
          </a:p>
        </p:txBody>
      </p:sp>
      <p:sp>
        <p:nvSpPr>
          <p:cNvPr id="3" name="Rectangle 3"/>
          <p:cNvSpPr txBox="1">
            <a:spLocks noChangeArrowheads="1"/>
          </p:cNvSpPr>
          <p:nvPr/>
        </p:nvSpPr>
        <p:spPr>
          <a:xfrm>
            <a:off x="142875" y="1666876"/>
            <a:ext cx="6015038"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u="sng" dirty="0" smtClean="0">
                <a:solidFill>
                  <a:schemeClr val="tx2">
                    <a:lumMod val="50000"/>
                  </a:schemeClr>
                </a:solidFill>
                <a:latin typeface="Book Antiqua" panose="02040602050305030304" pitchFamily="18" charset="0"/>
                <a:ea typeface="Verdana" panose="020B0604030504040204" pitchFamily="34" charset="0"/>
              </a:rPr>
              <a:t>P</a:t>
            </a:r>
            <a:r>
              <a:rPr lang="en-US" altLang="en-US" b="1" dirty="0" smtClean="0">
                <a:solidFill>
                  <a:schemeClr val="tx2">
                    <a:lumMod val="50000"/>
                  </a:schemeClr>
                </a:solidFill>
                <a:latin typeface="Book Antiqua" panose="02040602050305030304" pitchFamily="18" charset="0"/>
                <a:ea typeface="Verdana" panose="020B0604030504040204" pitchFamily="34" charset="0"/>
              </a:rPr>
              <a:t>opulation: </a:t>
            </a:r>
            <a:r>
              <a:rPr lang="en-US" altLang="en-US" dirty="0" smtClean="0">
                <a:solidFill>
                  <a:schemeClr val="tx2">
                    <a:lumMod val="50000"/>
                  </a:schemeClr>
                </a:solidFill>
                <a:latin typeface="Book Antiqua" panose="02040602050305030304" pitchFamily="18" charset="0"/>
                <a:ea typeface="Verdana" panose="020B0604030504040204" pitchFamily="34" charset="0"/>
              </a:rPr>
              <a:t>any collection of entities that have at least one characteristic in common</a:t>
            </a:r>
          </a:p>
          <a:p>
            <a:pPr algn="just"/>
            <a:endParaRPr lang="en-US" altLang="en-US" dirty="0" smtClean="0">
              <a:solidFill>
                <a:srgbClr val="C00000"/>
              </a:solidFill>
              <a:latin typeface="Book Antiqua" panose="02040602050305030304" pitchFamily="18" charset="0"/>
              <a:ea typeface="Verdana" panose="020B0604030504040204" pitchFamily="34" charset="0"/>
            </a:endParaRPr>
          </a:p>
          <a:p>
            <a:pPr algn="just"/>
            <a:r>
              <a:rPr lang="en-US" altLang="en-US" b="1" u="sng" dirty="0" smtClean="0">
                <a:solidFill>
                  <a:srgbClr val="002060"/>
                </a:solidFill>
                <a:latin typeface="Book Antiqua" panose="02040602050305030304" pitchFamily="18" charset="0"/>
                <a:ea typeface="Verdana" panose="020B0604030504040204" pitchFamily="34" charset="0"/>
              </a:rPr>
              <a:t>P</a:t>
            </a:r>
            <a:r>
              <a:rPr lang="en-US" altLang="en-US" b="1" dirty="0" smtClean="0">
                <a:solidFill>
                  <a:srgbClr val="002060"/>
                </a:solidFill>
                <a:latin typeface="Book Antiqua" panose="02040602050305030304" pitchFamily="18" charset="0"/>
                <a:ea typeface="Verdana" panose="020B0604030504040204" pitchFamily="34" charset="0"/>
              </a:rPr>
              <a:t>arameter:</a:t>
            </a:r>
            <a:r>
              <a:rPr lang="en-US" altLang="en-US" dirty="0" smtClean="0">
                <a:solidFill>
                  <a:srgbClr val="002060"/>
                </a:solidFill>
                <a:latin typeface="Book Antiqua" panose="02040602050305030304" pitchFamily="18" charset="0"/>
                <a:ea typeface="Verdana" panose="020B0604030504040204" pitchFamily="34" charset="0"/>
              </a:rPr>
              <a:t> the numbers that describe characteristics of scores in the population (mean, variance, </a:t>
            </a:r>
            <a:r>
              <a:rPr lang="en-US" altLang="en-US" dirty="0" err="1" smtClean="0">
                <a:solidFill>
                  <a:srgbClr val="002060"/>
                </a:solidFill>
                <a:latin typeface="Book Antiqua" panose="02040602050305030304" pitchFamily="18" charset="0"/>
                <a:ea typeface="Verdana" panose="020B0604030504040204" pitchFamily="34" charset="0"/>
              </a:rPr>
              <a:t>s.d.</a:t>
            </a:r>
            <a:r>
              <a:rPr lang="en-US" altLang="en-US" dirty="0" smtClean="0">
                <a:solidFill>
                  <a:srgbClr val="002060"/>
                </a:solidFill>
                <a:latin typeface="Book Antiqua" panose="02040602050305030304" pitchFamily="18" charset="0"/>
                <a:ea typeface="Verdana" panose="020B0604030504040204" pitchFamily="34" charset="0"/>
              </a:rPr>
              <a:t>, etc.)</a:t>
            </a:r>
            <a:endParaRPr lang="en-US" altLang="en-US" dirty="0">
              <a:solidFill>
                <a:srgbClr val="002060"/>
              </a:solidFill>
              <a:latin typeface="Book Antiqua" panose="02040602050305030304" pitchFamily="18" charset="0"/>
              <a:ea typeface="Verdana" panose="020B0604030504040204" pitchFamily="34" charset="0"/>
            </a:endParaRPr>
          </a:p>
        </p:txBody>
      </p:sp>
      <p:sp>
        <p:nvSpPr>
          <p:cNvPr id="4" name="AutoShape 2" descr="Image result for population para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6267450" y="702469"/>
            <a:ext cx="5229225" cy="5181600"/>
          </a:xfrm>
          <a:prstGeom prst="rect">
            <a:avLst/>
          </a:prstGeom>
        </p:spPr>
      </p:pic>
    </p:spTree>
    <p:extLst>
      <p:ext uri="{BB962C8B-B14F-4D97-AF65-F5344CB8AC3E}">
        <p14:creationId xmlns:p14="http://schemas.microsoft.com/office/powerpoint/2010/main" val="949038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583" y="1728791"/>
            <a:ext cx="11820525" cy="4524315"/>
          </a:xfrm>
          <a:prstGeom prst="rect">
            <a:avLst/>
          </a:prstGeom>
          <a:noFill/>
        </p:spPr>
        <p:txBody>
          <a:bodyPr wrap="square" rtlCol="0">
            <a:spAutoFit/>
          </a:bodyPr>
          <a:lstStyle/>
          <a:p>
            <a:endParaRPr lang="en-US" sz="2400" b="1" dirty="0">
              <a:solidFill>
                <a:srgbClr val="C00000"/>
              </a:solidFill>
              <a:latin typeface="Book Antiqua" panose="02040602050305030304" pitchFamily="18" charset="0"/>
            </a:endParaRPr>
          </a:p>
          <a:p>
            <a:endParaRPr lang="en-US" sz="2400" b="1" dirty="0" smtClean="0">
              <a:solidFill>
                <a:srgbClr val="C00000"/>
              </a:solidFill>
              <a:latin typeface="Book Antiqua" panose="02040602050305030304" pitchFamily="18" charset="0"/>
            </a:endParaRPr>
          </a:p>
          <a:p>
            <a:endParaRPr lang="en-US" sz="2400" b="1" dirty="0">
              <a:solidFill>
                <a:srgbClr val="C00000"/>
              </a:solidFill>
              <a:latin typeface="Book Antiqua" panose="02040602050305030304" pitchFamily="18" charset="0"/>
            </a:endParaRPr>
          </a:p>
          <a:p>
            <a:endParaRPr lang="en-US" sz="2400" b="1" dirty="0">
              <a:solidFill>
                <a:srgbClr val="C00000"/>
              </a:solidFill>
              <a:latin typeface="Book Antiqua" panose="02040602050305030304" pitchFamily="18" charset="0"/>
            </a:endParaRPr>
          </a:p>
          <a:p>
            <a:endParaRPr lang="en-US" sz="2400" b="1" dirty="0" smtClean="0">
              <a:solidFill>
                <a:srgbClr val="C00000"/>
              </a:solidFill>
              <a:latin typeface="Book Antiqua" panose="02040602050305030304" pitchFamily="18" charset="0"/>
            </a:endParaRPr>
          </a:p>
          <a:p>
            <a:endParaRPr lang="en-US" sz="2400" b="1" dirty="0">
              <a:solidFill>
                <a:srgbClr val="C00000"/>
              </a:solidFill>
              <a:latin typeface="Book Antiqua" panose="02040602050305030304" pitchFamily="18" charset="0"/>
            </a:endParaRPr>
          </a:p>
          <a:p>
            <a:endParaRPr lang="en-US" sz="2400" b="1" dirty="0" smtClean="0">
              <a:solidFill>
                <a:srgbClr val="C00000"/>
              </a:solidFill>
              <a:latin typeface="Book Antiqua" panose="02040602050305030304" pitchFamily="18" charset="0"/>
            </a:endParaRPr>
          </a:p>
          <a:p>
            <a:endParaRPr lang="en-US" sz="2400" b="1" dirty="0" smtClean="0">
              <a:solidFill>
                <a:srgbClr val="C00000"/>
              </a:solidFill>
              <a:latin typeface="Book Antiqua" panose="02040602050305030304" pitchFamily="18" charset="0"/>
            </a:endParaRPr>
          </a:p>
          <a:p>
            <a:endParaRPr lang="en-US" sz="2400" b="1" dirty="0">
              <a:solidFill>
                <a:srgbClr val="C00000"/>
              </a:solidFill>
              <a:latin typeface="Book Antiqua" panose="02040602050305030304" pitchFamily="18" charset="0"/>
            </a:endParaRPr>
          </a:p>
          <a:p>
            <a:endParaRPr lang="en-US" sz="2400" b="1" dirty="0">
              <a:solidFill>
                <a:srgbClr val="C00000"/>
              </a:solidFill>
              <a:latin typeface="Book Antiqua" panose="02040602050305030304" pitchFamily="18" charset="0"/>
            </a:endParaRPr>
          </a:p>
          <a:p>
            <a:endParaRPr lang="en-US" sz="2400" b="1" dirty="0" smtClean="0">
              <a:solidFill>
                <a:srgbClr val="C00000"/>
              </a:solidFill>
              <a:latin typeface="Book Antiqua" panose="02040602050305030304" pitchFamily="18" charset="0"/>
            </a:endParaRPr>
          </a:p>
          <a:p>
            <a:r>
              <a:rPr lang="en-US" sz="2400" b="1" dirty="0" smtClean="0">
                <a:solidFill>
                  <a:srgbClr val="C00000"/>
                </a:solidFill>
                <a:latin typeface="Book Antiqua" panose="02040602050305030304" pitchFamily="18" charset="0"/>
              </a:rPr>
              <a:t>Mean is more efficient than Median.</a:t>
            </a:r>
            <a:endParaRPr lang="en-US" sz="2400" b="1" dirty="0">
              <a:solidFill>
                <a:srgbClr val="C00000"/>
              </a:solidFill>
              <a:latin typeface="Book Antiqua" panose="0204060205030503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97282453"/>
              </p:ext>
            </p:extLst>
          </p:nvPr>
        </p:nvGraphicFramePr>
        <p:xfrm>
          <a:off x="4197931" y="1360625"/>
          <a:ext cx="3362326" cy="3820825"/>
        </p:xfrm>
        <a:graphic>
          <a:graphicData uri="http://schemas.openxmlformats.org/presentationml/2006/ole">
            <mc:AlternateContent xmlns:mc="http://schemas.openxmlformats.org/markup-compatibility/2006">
              <mc:Choice xmlns:v="urn:schemas-microsoft-com:vml" Requires="v">
                <p:oleObj spid="_x0000_s10282" name="Equation" r:id="rId3" imgW="1396800" imgH="1587240" progId="Equation.DSMT4">
                  <p:embed/>
                </p:oleObj>
              </mc:Choice>
              <mc:Fallback>
                <p:oleObj name="Equation" r:id="rId3" imgW="1396800" imgH="1587240" progId="Equation.DSMT4">
                  <p:embed/>
                  <p:pic>
                    <p:nvPicPr>
                      <p:cNvPr id="0" name=""/>
                      <p:cNvPicPr/>
                      <p:nvPr/>
                    </p:nvPicPr>
                    <p:blipFill>
                      <a:blip r:embed="rId4"/>
                      <a:stretch>
                        <a:fillRect/>
                      </a:stretch>
                    </p:blipFill>
                    <p:spPr>
                      <a:xfrm>
                        <a:off x="4197931" y="1360625"/>
                        <a:ext cx="3362326" cy="3820825"/>
                      </a:xfrm>
                      <a:prstGeom prst="rect">
                        <a:avLst/>
                      </a:prstGeom>
                    </p:spPr>
                  </p:pic>
                </p:oleObj>
              </mc:Fallback>
            </mc:AlternateContent>
          </a:graphicData>
        </a:graphic>
      </p:graphicFrame>
      <p:sp>
        <p:nvSpPr>
          <p:cNvPr id="4" name="Rectangle 3"/>
          <p:cNvSpPr/>
          <p:nvPr/>
        </p:nvSpPr>
        <p:spPr>
          <a:xfrm>
            <a:off x="0" y="20731"/>
            <a:ext cx="12191999" cy="830997"/>
          </a:xfrm>
          <a:prstGeom prst="rect">
            <a:avLst/>
          </a:prstGeom>
          <a:solidFill>
            <a:srgbClr val="C00000"/>
          </a:solidFill>
        </p:spPr>
        <p:txBody>
          <a:bodyPr wrap="square">
            <a:spAutoFit/>
          </a:bodyPr>
          <a:lstStyle/>
          <a:p>
            <a:pPr algn="just"/>
            <a:r>
              <a:rPr lang="en-US" sz="2400" b="1" dirty="0">
                <a:solidFill>
                  <a:schemeClr val="bg1"/>
                </a:solidFill>
                <a:latin typeface="Book Antiqua" panose="02040602050305030304" pitchFamily="18" charset="0"/>
              </a:rPr>
              <a:t>Example: Consider a sample from Normal Distribution.  Prove that For Normal Distribution, sample mean is more efficient than sample median </a:t>
            </a:r>
          </a:p>
        </p:txBody>
      </p:sp>
    </p:spTree>
    <p:extLst>
      <p:ext uri="{BB962C8B-B14F-4D97-AF65-F5344CB8AC3E}">
        <p14:creationId xmlns:p14="http://schemas.microsoft.com/office/powerpoint/2010/main" val="285363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SUFFICIENCY</a:t>
            </a:r>
            <a:endParaRPr lang="en-US" sz="2800" b="1" i="0" spc="600" dirty="0">
              <a:solidFill>
                <a:schemeClr val="bg1"/>
              </a:solidFill>
              <a:effectLst/>
              <a:latin typeface="Book Antiqua" panose="02040602050305030304" pitchFamily="18" charset="0"/>
            </a:endParaRPr>
          </a:p>
        </p:txBody>
      </p:sp>
      <p:sp>
        <p:nvSpPr>
          <p:cNvPr id="3" name="Rectangle 2"/>
          <p:cNvSpPr/>
          <p:nvPr/>
        </p:nvSpPr>
        <p:spPr>
          <a:xfrm>
            <a:off x="176212" y="1224260"/>
            <a:ext cx="11653838"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solidFill>
                  <a:srgbClr val="002060"/>
                </a:solidFill>
                <a:latin typeface="Book Antiqua" panose="02040602050305030304" pitchFamily="18" charset="0"/>
              </a:rPr>
              <a:t>An estimator of a parameter θ which gives as much information about θ as is possible from the sample at hand is called a sufficient estimator</a:t>
            </a:r>
            <a:r>
              <a:rPr lang="en-US" sz="2400" b="1" dirty="0" smtClean="0">
                <a:solidFill>
                  <a:srgbClr val="002060"/>
                </a:solidFill>
                <a:latin typeface="Book Antiqua" panose="02040602050305030304" pitchFamily="18" charset="0"/>
              </a:rPr>
              <a:t>.</a:t>
            </a: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a:solidFill>
                  <a:srgbClr val="C00000"/>
                </a:solidFill>
                <a:latin typeface="Book Antiqua" panose="02040602050305030304" pitchFamily="18" charset="0"/>
              </a:rPr>
              <a:t>S</a:t>
            </a:r>
            <a:r>
              <a:rPr lang="en-US" sz="2400" b="1" dirty="0" smtClean="0">
                <a:solidFill>
                  <a:srgbClr val="C00000"/>
                </a:solidFill>
                <a:latin typeface="Book Antiqua" panose="02040602050305030304" pitchFamily="18" charset="0"/>
              </a:rPr>
              <a:t>uch </a:t>
            </a:r>
            <a:r>
              <a:rPr lang="en-US" sz="2400" b="1" dirty="0">
                <a:solidFill>
                  <a:srgbClr val="C00000"/>
                </a:solidFill>
                <a:latin typeface="Book Antiqua" panose="02040602050305030304" pitchFamily="18" charset="0"/>
              </a:rPr>
              <a:t>as the sample mean </a:t>
            </a:r>
            <a:r>
              <a:rPr lang="en-US" sz="2400" b="1" dirty="0" smtClean="0">
                <a:solidFill>
                  <a:srgbClr val="C00000"/>
                </a:solidFill>
                <a:latin typeface="Book Antiqua" panose="02040602050305030304" pitchFamily="18" charset="0"/>
              </a:rPr>
              <a:t>. </a:t>
            </a:r>
            <a:r>
              <a:rPr lang="en-US" sz="2400" b="1" dirty="0">
                <a:solidFill>
                  <a:srgbClr val="C00000"/>
                </a:solidFill>
                <a:latin typeface="Book Antiqua" panose="02040602050305030304" pitchFamily="18" charset="0"/>
              </a:rPr>
              <a:t>The actual sample values are no longer important to us. That is, if we use a sample mean of 3 to estimate the population mean μ, it doesn't matter if the original data values were (1, 3, 5) or (2, 3, 4</a:t>
            </a:r>
            <a:r>
              <a:rPr lang="en-US" sz="2400" b="1" dirty="0" smtClean="0">
                <a:solidFill>
                  <a:srgbClr val="C00000"/>
                </a:solidFill>
                <a:latin typeface="Book Antiqua" panose="02040602050305030304" pitchFamily="18" charset="0"/>
              </a:rPr>
              <a:t>)</a:t>
            </a: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a:solidFill>
                  <a:srgbClr val="002060"/>
                </a:solidFill>
                <a:latin typeface="Book Antiqua" panose="02040602050305030304" pitchFamily="18" charset="0"/>
              </a:rPr>
              <a:t>Sufficiency is an important quality in </a:t>
            </a:r>
            <a:r>
              <a:rPr lang="en-US" sz="2400" b="1" dirty="0">
                <a:solidFill>
                  <a:srgbClr val="002060"/>
                </a:solidFill>
                <a:latin typeface="Book Antiqua" panose="02040602050305030304" pitchFamily="18" charset="0"/>
                <a:hlinkClick r:id="rId2"/>
              </a:rPr>
              <a:t>hypothesis testing</a:t>
            </a:r>
            <a:r>
              <a:rPr lang="en-US" sz="2400" b="1" dirty="0">
                <a:solidFill>
                  <a:srgbClr val="002060"/>
                </a:solidFill>
                <a:latin typeface="Book Antiqua" panose="02040602050305030304" pitchFamily="18" charset="0"/>
              </a:rPr>
              <a:t> where we are effectively comparing the distribution under the </a:t>
            </a:r>
            <a:r>
              <a:rPr lang="en-US" sz="2400" b="1" dirty="0">
                <a:solidFill>
                  <a:srgbClr val="002060"/>
                </a:solidFill>
                <a:latin typeface="Book Antiqua" panose="02040602050305030304" pitchFamily="18" charset="0"/>
                <a:hlinkClick r:id="rId3"/>
              </a:rPr>
              <a:t>null hypothesis</a:t>
            </a:r>
            <a:r>
              <a:rPr lang="en-US" sz="2400" b="1" dirty="0">
                <a:solidFill>
                  <a:srgbClr val="002060"/>
                </a:solidFill>
                <a:latin typeface="Book Antiqua" panose="02040602050305030304" pitchFamily="18" charset="0"/>
              </a:rPr>
              <a:t> with the actually observed distribution. </a:t>
            </a:r>
            <a:endParaRPr lang="en-US" sz="2400" b="1" dirty="0" smtClean="0">
              <a:solidFill>
                <a:srgbClr val="002060"/>
              </a:solidFill>
              <a:latin typeface="Book Antiqua" panose="02040602050305030304" pitchFamily="18" charset="0"/>
            </a:endParaRP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C00000"/>
                </a:solidFill>
                <a:latin typeface="Book Antiqua" panose="02040602050305030304" pitchFamily="18" charset="0"/>
              </a:rPr>
              <a:t>Application </a:t>
            </a:r>
            <a:r>
              <a:rPr lang="en-US" sz="2400" b="1" dirty="0">
                <a:solidFill>
                  <a:srgbClr val="C00000"/>
                </a:solidFill>
                <a:latin typeface="Book Antiqua" panose="02040602050305030304" pitchFamily="18" charset="0"/>
              </a:rPr>
              <a:t>of sufficiency is to show quite generally that nothing is lost in terms of risk if we base decisions on a sufficient statistic</a:t>
            </a:r>
            <a:r>
              <a:rPr lang="en-US" sz="2400" dirty="0"/>
              <a:t>.</a:t>
            </a:r>
            <a:endParaRPr lang="en-US" sz="24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168902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SUFFICIENCY</a:t>
            </a:r>
            <a:endParaRPr lang="en-US" sz="2800" b="1" i="0" spc="600" dirty="0">
              <a:solidFill>
                <a:schemeClr val="bg1"/>
              </a:solidFill>
              <a:effectLst/>
              <a:latin typeface="Book Antiqua" panose="02040602050305030304" pitchFamily="18" charset="0"/>
            </a:endParaRPr>
          </a:p>
        </p:txBody>
      </p:sp>
      <p:sp>
        <p:nvSpPr>
          <p:cNvPr id="4" name="TextBox 3"/>
          <p:cNvSpPr txBox="1"/>
          <p:nvPr/>
        </p:nvSpPr>
        <p:spPr>
          <a:xfrm>
            <a:off x="771526" y="900112"/>
            <a:ext cx="9963150" cy="3046988"/>
          </a:xfrm>
          <a:prstGeom prst="rect">
            <a:avLst/>
          </a:prstGeom>
          <a:noFill/>
        </p:spPr>
        <p:txBody>
          <a:bodyPr wrap="square" rtlCol="0">
            <a:spAutoFit/>
          </a:bodyPr>
          <a:lstStyle>
            <a:defPPr>
              <a:defRPr lang="en-US"/>
            </a:defPPr>
            <a:lvl1pPr marL="342900" indent="-342900" algn="just">
              <a:buFont typeface="Arial" panose="020B0604020202020204" pitchFamily="34" charset="0"/>
              <a:buChar char="•"/>
              <a:defRPr sz="2400" b="1">
                <a:solidFill>
                  <a:srgbClr val="002060"/>
                </a:solidFill>
                <a:latin typeface="Book Antiqua" panose="02040602050305030304" pitchFamily="18" charset="0"/>
              </a:defRPr>
            </a:lvl1pPr>
          </a:lstStyle>
          <a:p>
            <a:r>
              <a:rPr lang="en-US" dirty="0"/>
              <a:t>If  sufficient estimator exists, it is absolutely unnecessary to consider any other estimator</a:t>
            </a:r>
            <a:r>
              <a:rPr lang="en-US" dirty="0" smtClean="0"/>
              <a:t>.</a:t>
            </a:r>
          </a:p>
          <a:p>
            <a:endParaRPr lang="en-US" dirty="0"/>
          </a:p>
          <a:p>
            <a:r>
              <a:rPr lang="en-US" dirty="0">
                <a:solidFill>
                  <a:srgbClr val="C00000"/>
                </a:solidFill>
              </a:rPr>
              <a:t>For normal distribution mean and median are unbiased estimators. However median uses rank so it is not sufficient while sample mean considers each member of the sample as well as its size so it is sufficient statistics.</a:t>
            </a:r>
          </a:p>
          <a:p>
            <a:endParaRPr lang="en-US" dirty="0"/>
          </a:p>
        </p:txBody>
      </p:sp>
      <p:pic>
        <p:nvPicPr>
          <p:cNvPr id="5" name="Picture 4"/>
          <p:cNvPicPr>
            <a:picLocks noChangeAspect="1"/>
          </p:cNvPicPr>
          <p:nvPr/>
        </p:nvPicPr>
        <p:blipFill>
          <a:blip r:embed="rId2"/>
          <a:stretch>
            <a:fillRect/>
          </a:stretch>
        </p:blipFill>
        <p:spPr>
          <a:xfrm>
            <a:off x="3986213" y="3535688"/>
            <a:ext cx="3357562" cy="3088957"/>
          </a:xfrm>
          <a:prstGeom prst="ellipse">
            <a:avLst/>
          </a:prstGeom>
          <a:ln>
            <a:noFill/>
          </a:ln>
          <a:effectLst>
            <a:softEdge rad="112500"/>
          </a:effectLst>
        </p:spPr>
      </p:pic>
    </p:spTree>
    <p:extLst>
      <p:ext uri="{BB962C8B-B14F-4D97-AF65-F5344CB8AC3E}">
        <p14:creationId xmlns:p14="http://schemas.microsoft.com/office/powerpoint/2010/main" val="3069712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tx1"/>
          </a:solidFill>
        </p:spPr>
        <p:txBody>
          <a:bodyPr wrap="square">
            <a:spAutoFit/>
          </a:bodyPr>
          <a:lstStyle/>
          <a:p>
            <a:pPr algn="ctr"/>
            <a:r>
              <a:rPr lang="en-US" sz="2800" b="1" spc="600" dirty="0">
                <a:solidFill>
                  <a:schemeClr val="bg1"/>
                </a:solidFill>
                <a:latin typeface="Book Antiqua" panose="02040602050305030304" pitchFamily="18" charset="0"/>
              </a:rPr>
              <a:t>How to find estimators</a:t>
            </a:r>
            <a:r>
              <a:rPr lang="en-US" sz="2800" b="1" spc="600" dirty="0" smtClean="0">
                <a:solidFill>
                  <a:schemeClr val="bg1"/>
                </a:solidFill>
                <a:latin typeface="Book Antiqua" panose="02040602050305030304" pitchFamily="18" charset="0"/>
              </a:rPr>
              <a:t>?</a:t>
            </a:r>
            <a:endParaRPr lang="en-US" sz="2800" b="1" spc="600" dirty="0">
              <a:solidFill>
                <a:schemeClr val="bg1"/>
              </a:solidFill>
              <a:latin typeface="Book Antiqua" panose="02040602050305030304" pitchFamily="18" charset="0"/>
            </a:endParaRPr>
          </a:p>
        </p:txBody>
      </p:sp>
      <p:sp>
        <p:nvSpPr>
          <p:cNvPr id="3" name="Rectangle 2"/>
          <p:cNvSpPr/>
          <p:nvPr/>
        </p:nvSpPr>
        <p:spPr>
          <a:xfrm>
            <a:off x="294697" y="1384814"/>
            <a:ext cx="8797601" cy="3539430"/>
          </a:xfrm>
          <a:prstGeom prst="rect">
            <a:avLst/>
          </a:prstGeom>
        </p:spPr>
        <p:txBody>
          <a:bodyPr wrap="none">
            <a:spAutoFit/>
          </a:bodyPr>
          <a:lstStyle/>
          <a:p>
            <a:r>
              <a:rPr lang="en-US" sz="3200" b="1" dirty="0">
                <a:solidFill>
                  <a:srgbClr val="C00000"/>
                </a:solidFill>
                <a:latin typeface="Book Antiqua" panose="02040602050305030304" pitchFamily="18" charset="0"/>
              </a:rPr>
              <a:t>Method of </a:t>
            </a:r>
            <a:r>
              <a:rPr lang="en-US" sz="3200" b="1" dirty="0" smtClean="0">
                <a:solidFill>
                  <a:srgbClr val="C00000"/>
                </a:solidFill>
                <a:latin typeface="Book Antiqua" panose="02040602050305030304" pitchFamily="18" charset="0"/>
              </a:rPr>
              <a:t>Estimation</a:t>
            </a:r>
          </a:p>
          <a:p>
            <a:endParaRPr lang="en-US" sz="3200" b="1" dirty="0">
              <a:solidFill>
                <a:srgbClr val="C00000"/>
              </a:solidFill>
              <a:latin typeface="Book Antiqua" panose="02040602050305030304" pitchFamily="18" charset="0"/>
            </a:endParaRPr>
          </a:p>
          <a:p>
            <a:pPr marL="342900" indent="-342900">
              <a:buAutoNum type="arabicPeriod"/>
            </a:pPr>
            <a:r>
              <a:rPr lang="en-US" sz="3200" b="1" dirty="0" smtClean="0">
                <a:solidFill>
                  <a:srgbClr val="002060"/>
                </a:solidFill>
                <a:latin typeface="Book Antiqua" panose="02040602050305030304" pitchFamily="18" charset="0"/>
              </a:rPr>
              <a:t>Method of Least square</a:t>
            </a:r>
          </a:p>
          <a:p>
            <a:pPr marL="342900" indent="-342900">
              <a:buAutoNum type="arabicPeriod"/>
            </a:pPr>
            <a:endParaRPr lang="en-US" sz="3200" b="1" dirty="0" smtClean="0">
              <a:solidFill>
                <a:srgbClr val="002060"/>
              </a:solidFill>
              <a:latin typeface="Book Antiqua" panose="02040602050305030304" pitchFamily="18" charset="0"/>
            </a:endParaRPr>
          </a:p>
          <a:p>
            <a:pPr marL="342900" indent="-342900">
              <a:buAutoNum type="arabicPeriod"/>
            </a:pPr>
            <a:r>
              <a:rPr lang="en-US" sz="3200" b="1" dirty="0" smtClean="0">
                <a:solidFill>
                  <a:srgbClr val="C00000"/>
                </a:solidFill>
                <a:latin typeface="Book Antiqua" panose="02040602050305030304" pitchFamily="18" charset="0"/>
              </a:rPr>
              <a:t>Method of Moments</a:t>
            </a:r>
          </a:p>
          <a:p>
            <a:pPr marL="342900" indent="-342900">
              <a:buAutoNum type="arabicPeriod"/>
            </a:pPr>
            <a:endParaRPr lang="en-US" sz="3200" b="1" dirty="0" smtClean="0">
              <a:solidFill>
                <a:srgbClr val="002060"/>
              </a:solidFill>
              <a:latin typeface="Book Antiqua" panose="02040602050305030304" pitchFamily="18" charset="0"/>
            </a:endParaRPr>
          </a:p>
          <a:p>
            <a:pPr marL="342900" indent="-342900">
              <a:buAutoNum type="arabicPeriod"/>
            </a:pPr>
            <a:r>
              <a:rPr lang="en-US" sz="3200" b="1" dirty="0" smtClean="0">
                <a:solidFill>
                  <a:srgbClr val="002060"/>
                </a:solidFill>
                <a:latin typeface="Book Antiqua" panose="02040602050305030304" pitchFamily="18" charset="0"/>
              </a:rPr>
              <a:t>Method of Maximum Likelihood estimation</a:t>
            </a:r>
            <a:endParaRPr lang="en-US" sz="32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893476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Least Square method</a:t>
            </a:r>
            <a:endParaRPr lang="en-US" sz="2800" b="1" spc="600" dirty="0">
              <a:solidFill>
                <a:schemeClr val="bg1"/>
              </a:solidFill>
              <a:latin typeface="Book Antiqua" panose="02040602050305030304" pitchFamily="18" charset="0"/>
            </a:endParaRPr>
          </a:p>
        </p:txBody>
      </p:sp>
      <p:sp>
        <p:nvSpPr>
          <p:cNvPr id="3" name="Rectangle 2"/>
          <p:cNvSpPr/>
          <p:nvPr/>
        </p:nvSpPr>
        <p:spPr>
          <a:xfrm>
            <a:off x="0" y="838990"/>
            <a:ext cx="12192000" cy="3539430"/>
          </a:xfrm>
          <a:prstGeom prst="rect">
            <a:avLst/>
          </a:prstGeom>
        </p:spPr>
        <p:txBody>
          <a:bodyPr wrap="square">
            <a:spAutoFit/>
          </a:bodyPr>
          <a:lstStyle/>
          <a:p>
            <a:pPr marL="285750" indent="-285750" algn="just">
              <a:buFont typeface="Arial" panose="020B0604020202020204" pitchFamily="34" charset="0"/>
              <a:buChar char="•"/>
            </a:pPr>
            <a:r>
              <a:rPr lang="en-US" sz="2800" b="1" dirty="0" smtClean="0">
                <a:solidFill>
                  <a:srgbClr val="C00000"/>
                </a:solidFill>
                <a:latin typeface="Book Antiqua" panose="02040602050305030304" pitchFamily="18" charset="0"/>
              </a:rPr>
              <a:t>It was defined </a:t>
            </a:r>
            <a:r>
              <a:rPr lang="en-US" sz="2800" b="1" dirty="0">
                <a:solidFill>
                  <a:srgbClr val="C00000"/>
                </a:solidFill>
                <a:latin typeface="Book Antiqua" panose="02040602050305030304" pitchFamily="18" charset="0"/>
              </a:rPr>
              <a:t>by A.M. </a:t>
            </a:r>
            <a:r>
              <a:rPr lang="en-US" sz="2800" b="1" dirty="0" err="1">
                <a:solidFill>
                  <a:srgbClr val="C00000"/>
                </a:solidFill>
                <a:latin typeface="Book Antiqua" panose="02040602050305030304" pitchFamily="18" charset="0"/>
              </a:rPr>
              <a:t>Lagendre</a:t>
            </a:r>
            <a:r>
              <a:rPr lang="en-US" sz="2800" b="1" dirty="0">
                <a:solidFill>
                  <a:srgbClr val="C00000"/>
                </a:solidFill>
                <a:latin typeface="Book Antiqua" panose="02040602050305030304" pitchFamily="18" charset="0"/>
              </a:rPr>
              <a:t>, K. F. Gauss and A. A. </a:t>
            </a:r>
            <a:r>
              <a:rPr lang="en-US" sz="2800" b="1" dirty="0" err="1">
                <a:solidFill>
                  <a:srgbClr val="C00000"/>
                </a:solidFill>
                <a:latin typeface="Book Antiqua" panose="02040602050305030304" pitchFamily="18" charset="0"/>
              </a:rPr>
              <a:t>Markow</a:t>
            </a:r>
            <a:r>
              <a:rPr lang="en-US" sz="2800" b="1" dirty="0">
                <a:solidFill>
                  <a:srgbClr val="C00000"/>
                </a:solidFill>
                <a:latin typeface="Book Antiqua" panose="02040602050305030304" pitchFamily="18" charset="0"/>
              </a:rPr>
              <a:t>; it’s most commonly used to estimate parameters in the linear model regressions. It is sensitive to outliers. </a:t>
            </a:r>
            <a:endParaRPr lang="en-US" sz="2800" b="1" dirty="0" smtClean="0">
              <a:solidFill>
                <a:srgbClr val="C00000"/>
              </a:solidFill>
              <a:latin typeface="Book Antiqua" panose="02040602050305030304" pitchFamily="18" charset="0"/>
            </a:endParaRPr>
          </a:p>
          <a:p>
            <a:pPr marL="285750" indent="-285750" algn="just">
              <a:buFont typeface="Arial" panose="020B0604020202020204" pitchFamily="34" charset="0"/>
              <a:buChar char="•"/>
            </a:pPr>
            <a:endParaRPr lang="en-US" sz="2800" b="1" dirty="0" smtClean="0">
              <a:solidFill>
                <a:srgbClr val="C00000"/>
              </a:solidFill>
              <a:latin typeface="Book Antiqua" panose="02040602050305030304" pitchFamily="18" charset="0"/>
            </a:endParaRPr>
          </a:p>
          <a:p>
            <a:pPr marL="285750" indent="-285750" algn="just">
              <a:buFont typeface="Arial" panose="020B0604020202020204" pitchFamily="34" charset="0"/>
              <a:buChar char="•"/>
            </a:pPr>
            <a:r>
              <a:rPr lang="en-US" sz="2800" b="1" dirty="0">
                <a:solidFill>
                  <a:srgbClr val="002060"/>
                </a:solidFill>
                <a:latin typeface="Book Antiqua" panose="02040602050305030304" pitchFamily="18" charset="0"/>
              </a:rPr>
              <a:t>This is called least squares estimation because it gives the least value for the sum of squared errors. Finding the best estimates of the coefficients is often called “fitting” the model to the data, or sometimes “learning” or “training” the model.</a:t>
            </a:r>
          </a:p>
        </p:txBody>
      </p:sp>
    </p:spTree>
    <p:extLst>
      <p:ext uri="{BB962C8B-B14F-4D97-AF65-F5344CB8AC3E}">
        <p14:creationId xmlns:p14="http://schemas.microsoft.com/office/powerpoint/2010/main" val="2717620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1540"/>
            <a:ext cx="11673385" cy="6986528"/>
          </a:xfrm>
          <a:prstGeom prst="rect">
            <a:avLst/>
          </a:prstGeom>
        </p:spPr>
        <p:txBody>
          <a:bodyPr wrap="square">
            <a:spAutoFit/>
          </a:bodyPr>
          <a:lstStyle>
            <a:defPPr>
              <a:defRPr lang="en-US"/>
            </a:defPPr>
            <a:lvl1pPr marL="285750" indent="-285750" algn="just">
              <a:buFont typeface="Arial" panose="020B0604020202020204" pitchFamily="34" charset="0"/>
              <a:buChar char="•"/>
              <a:defRPr sz="2800" b="1">
                <a:solidFill>
                  <a:srgbClr val="C00000"/>
                </a:solidFill>
                <a:latin typeface="Book Antiqua" panose="02040602050305030304" pitchFamily="18" charset="0"/>
              </a:defRPr>
            </a:lvl1pPr>
          </a:lstStyle>
          <a:p>
            <a:r>
              <a:rPr lang="en-US" dirty="0"/>
              <a:t>Suppose X</a:t>
            </a:r>
            <a:r>
              <a:rPr lang="en-US" baseline="-25000" dirty="0"/>
              <a:t>1</a:t>
            </a:r>
            <a:r>
              <a:rPr lang="en-US" dirty="0"/>
              <a:t>,X</a:t>
            </a:r>
            <a:r>
              <a:rPr lang="en-US" baseline="-25000" dirty="0"/>
              <a:t>2</a:t>
            </a:r>
            <a:r>
              <a:rPr lang="en-US" dirty="0"/>
              <a:t>,X</a:t>
            </a:r>
            <a:r>
              <a:rPr lang="en-US" baseline="-25000" dirty="0"/>
              <a:t>3</a:t>
            </a:r>
            <a:r>
              <a:rPr lang="en-US" dirty="0"/>
              <a:t>…..</a:t>
            </a:r>
            <a:r>
              <a:rPr lang="en-US" dirty="0" err="1"/>
              <a:t>X</a:t>
            </a:r>
            <a:r>
              <a:rPr lang="en-US" baseline="-25000" dirty="0" err="1"/>
              <a:t>n</a:t>
            </a:r>
            <a:r>
              <a:rPr lang="en-US" dirty="0"/>
              <a:t> is a random sample of the population whose parameter </a:t>
            </a:r>
            <a:r>
              <a:rPr lang="el-GR" dirty="0"/>
              <a:t>θ</a:t>
            </a:r>
            <a:r>
              <a:rPr lang="en-US" dirty="0"/>
              <a:t> is the mean of the population which is unknown.</a:t>
            </a:r>
          </a:p>
          <a:p>
            <a:endParaRPr lang="en-US" dirty="0" smtClean="0"/>
          </a:p>
          <a:p>
            <a:r>
              <a:rPr lang="en-US" dirty="0" smtClean="0">
                <a:solidFill>
                  <a:srgbClr val="002060"/>
                </a:solidFill>
              </a:rPr>
              <a:t>Then </a:t>
            </a:r>
            <a:r>
              <a:rPr lang="en-US" dirty="0">
                <a:solidFill>
                  <a:srgbClr val="002060"/>
                </a:solidFill>
              </a:rPr>
              <a:t>the reasonable estimate of </a:t>
            </a:r>
            <a:r>
              <a:rPr lang="el-GR" dirty="0">
                <a:solidFill>
                  <a:srgbClr val="002060"/>
                </a:solidFill>
              </a:rPr>
              <a:t>θ</a:t>
            </a:r>
            <a:r>
              <a:rPr lang="en-US" dirty="0">
                <a:solidFill>
                  <a:srgbClr val="002060"/>
                </a:solidFill>
              </a:rPr>
              <a:t>  can be found by considering the sum of squares of the differences.</a:t>
            </a:r>
          </a:p>
          <a:p>
            <a:endParaRPr lang="en-US" dirty="0" smtClean="0"/>
          </a:p>
          <a:p>
            <a:endParaRPr lang="en-US" dirty="0"/>
          </a:p>
          <a:p>
            <a:endParaRPr lang="en-US" dirty="0" smtClean="0"/>
          </a:p>
          <a:p>
            <a:endParaRPr lang="en-US" dirty="0"/>
          </a:p>
          <a:p>
            <a:r>
              <a:rPr lang="en-US" dirty="0"/>
              <a:t>As small as </a:t>
            </a:r>
            <a:r>
              <a:rPr lang="en-US" dirty="0" smtClean="0"/>
              <a:t>possible. Where </a:t>
            </a:r>
            <a:r>
              <a:rPr lang="en-US" dirty="0"/>
              <a:t>(Xi-</a:t>
            </a:r>
            <a:r>
              <a:rPr lang="el-GR" dirty="0"/>
              <a:t> θ</a:t>
            </a:r>
            <a:r>
              <a:rPr lang="en-US" dirty="0"/>
              <a:t> )  is the error term in fitting the regression line</a:t>
            </a:r>
            <a:r>
              <a:rPr lang="en-US" dirty="0" smtClean="0"/>
              <a:t>.</a:t>
            </a:r>
          </a:p>
          <a:p>
            <a:endParaRPr lang="en-US" dirty="0"/>
          </a:p>
          <a:p>
            <a:r>
              <a:rPr lang="en-US" dirty="0">
                <a:solidFill>
                  <a:srgbClr val="002060"/>
                </a:solidFill>
              </a:rPr>
              <a:t>The concept of minimize the sum of squared differences between observed data and expected data is known as the principle of least squares.</a:t>
            </a:r>
          </a:p>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918638826"/>
              </p:ext>
            </p:extLst>
          </p:nvPr>
        </p:nvGraphicFramePr>
        <p:xfrm>
          <a:off x="4551013" y="2605469"/>
          <a:ext cx="2571357" cy="1079335"/>
        </p:xfrm>
        <a:graphic>
          <a:graphicData uri="http://schemas.openxmlformats.org/presentationml/2006/ole">
            <mc:AlternateContent xmlns:mc="http://schemas.openxmlformats.org/markup-compatibility/2006">
              <mc:Choice xmlns:v="urn:schemas-microsoft-com:vml" Requires="v">
                <p:oleObj spid="_x0000_s14371" name="Equation" r:id="rId3" imgW="1028520" imgH="431640" progId="Equation.DSMT4">
                  <p:embed/>
                </p:oleObj>
              </mc:Choice>
              <mc:Fallback>
                <p:oleObj name="Equation" r:id="rId3" imgW="1028520" imgH="431640" progId="Equation.DSMT4">
                  <p:embed/>
                  <p:pic>
                    <p:nvPicPr>
                      <p:cNvPr id="0" name=""/>
                      <p:cNvPicPr/>
                      <p:nvPr/>
                    </p:nvPicPr>
                    <p:blipFill>
                      <a:blip r:embed="rId4"/>
                      <a:stretch>
                        <a:fillRect/>
                      </a:stretch>
                    </p:blipFill>
                    <p:spPr>
                      <a:xfrm>
                        <a:off x="4551013" y="2605469"/>
                        <a:ext cx="2571357" cy="1079335"/>
                      </a:xfrm>
                      <a:prstGeom prst="rect">
                        <a:avLst/>
                      </a:prstGeom>
                    </p:spPr>
                  </p:pic>
                </p:oleObj>
              </mc:Fallback>
            </mc:AlternateContent>
          </a:graphicData>
        </a:graphic>
      </p:graphicFrame>
    </p:spTree>
    <p:extLst>
      <p:ext uri="{BB962C8B-B14F-4D97-AF65-F5344CB8AC3E}">
        <p14:creationId xmlns:p14="http://schemas.microsoft.com/office/powerpoint/2010/main" val="391411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491319"/>
            <a:ext cx="12192000" cy="6124754"/>
          </a:xfrm>
          <a:prstGeom prst="rect">
            <a:avLst/>
          </a:prstGeom>
        </p:spPr>
        <p:txBody>
          <a:bodyPr wrap="square">
            <a:spAutoFit/>
          </a:bodyPr>
          <a:lstStyle>
            <a:defPPr>
              <a:defRPr lang="en-US"/>
            </a:defPPr>
            <a:lvl1pPr marL="285750" indent="-285750" algn="just">
              <a:buFont typeface="Arial" panose="020B0604020202020204" pitchFamily="34" charset="0"/>
              <a:buChar char="•"/>
              <a:defRPr sz="2800" b="1">
                <a:solidFill>
                  <a:srgbClr val="C00000"/>
                </a:solidFill>
                <a:latin typeface="Book Antiqua" panose="02040602050305030304" pitchFamily="18" charset="0"/>
              </a:defRPr>
            </a:lvl1pPr>
          </a:lstStyle>
          <a:p>
            <a:r>
              <a:rPr lang="en-US" dirty="0"/>
              <a:t>Example: Suppose observation 3,4,8 are collected in a random sample of size 3 from a population with unknown </a:t>
            </a:r>
            <a:r>
              <a:rPr lang="el-GR" dirty="0"/>
              <a:t>θ</a:t>
            </a:r>
            <a:r>
              <a:rPr lang="en-US" dirty="0"/>
              <a:t> . Then</a:t>
            </a:r>
          </a:p>
          <a:p>
            <a:endParaRPr lang="en-US" dirty="0"/>
          </a:p>
          <a:p>
            <a:endParaRPr lang="en-US" dirty="0"/>
          </a:p>
          <a:p>
            <a:endParaRPr lang="en-US" dirty="0"/>
          </a:p>
          <a:p>
            <a:r>
              <a:rPr lang="en-US" dirty="0"/>
              <a:t>To minimize S consider</a:t>
            </a:r>
          </a:p>
          <a:p>
            <a:endParaRPr lang="en-US" dirty="0" smtClean="0"/>
          </a:p>
          <a:p>
            <a:endParaRPr lang="en-US" dirty="0"/>
          </a:p>
          <a:p>
            <a:endParaRPr lang="en-US" dirty="0"/>
          </a:p>
          <a:p>
            <a:endParaRPr lang="en-US" dirty="0"/>
          </a:p>
          <a:p>
            <a:endParaRPr lang="en-US" dirty="0"/>
          </a:p>
          <a:p>
            <a:r>
              <a:rPr lang="en-US" dirty="0"/>
              <a:t>Cleary for </a:t>
            </a:r>
            <a:r>
              <a:rPr lang="el-GR" dirty="0"/>
              <a:t>θ</a:t>
            </a:r>
            <a:r>
              <a:rPr lang="en-US" dirty="0"/>
              <a:t>=5, S is minimum</a:t>
            </a:r>
            <a:r>
              <a:rPr lang="en-US" dirty="0" smtClean="0"/>
              <a:t>.</a:t>
            </a:r>
          </a:p>
          <a:p>
            <a:endParaRPr lang="en-US" dirty="0"/>
          </a:p>
          <a:p>
            <a:r>
              <a:rPr lang="en-US" dirty="0"/>
              <a:t>Therefore </a:t>
            </a:r>
            <a:r>
              <a:rPr lang="el-GR" dirty="0"/>
              <a:t>θ</a:t>
            </a:r>
            <a:r>
              <a:rPr lang="en-US" dirty="0"/>
              <a:t>=5 is mean  </a:t>
            </a:r>
            <a:r>
              <a:rPr lang="en-US" dirty="0" err="1" smtClean="0"/>
              <a:t>i.e</a:t>
            </a:r>
            <a:r>
              <a:rPr lang="en-US" dirty="0" smtClean="0"/>
              <a:t> </a:t>
            </a:r>
            <a:r>
              <a:rPr lang="en-US" dirty="0"/>
              <a:t>required estimate of the population.</a:t>
            </a:r>
          </a:p>
        </p:txBody>
      </p:sp>
      <p:graphicFrame>
        <p:nvGraphicFramePr>
          <p:cNvPr id="3" name="Object 2"/>
          <p:cNvGraphicFramePr>
            <a:graphicFrameLocks noChangeAspect="1"/>
          </p:cNvGraphicFramePr>
          <p:nvPr>
            <p:extLst>
              <p:ext uri="{D42A27DB-BD31-4B8C-83A1-F6EECF244321}">
                <p14:modId xmlns:p14="http://schemas.microsoft.com/office/powerpoint/2010/main" val="295112087"/>
              </p:ext>
            </p:extLst>
          </p:nvPr>
        </p:nvGraphicFramePr>
        <p:xfrm>
          <a:off x="1151704" y="1380139"/>
          <a:ext cx="8886377" cy="1000453"/>
        </p:xfrm>
        <a:graphic>
          <a:graphicData uri="http://schemas.openxmlformats.org/presentationml/2006/ole">
            <mc:AlternateContent xmlns:mc="http://schemas.openxmlformats.org/markup-compatibility/2006">
              <mc:Choice xmlns:v="urn:schemas-microsoft-com:vml" Requires="v">
                <p:oleObj spid="_x0000_s15396" name="Equation" r:id="rId3" imgW="3835080" imgH="431640" progId="Equation.DSMT4">
                  <p:embed/>
                </p:oleObj>
              </mc:Choice>
              <mc:Fallback>
                <p:oleObj name="Equation" r:id="rId3" imgW="3835080" imgH="431640" progId="Equation.DSMT4">
                  <p:embed/>
                  <p:pic>
                    <p:nvPicPr>
                      <p:cNvPr id="0" name=""/>
                      <p:cNvPicPr/>
                      <p:nvPr/>
                    </p:nvPicPr>
                    <p:blipFill>
                      <a:blip r:embed="rId4"/>
                      <a:stretch>
                        <a:fillRect/>
                      </a:stretch>
                    </p:blipFill>
                    <p:spPr>
                      <a:xfrm>
                        <a:off x="1151704" y="1380139"/>
                        <a:ext cx="8886377" cy="1000453"/>
                      </a:xfrm>
                      <a:prstGeom prst="rect">
                        <a:avLst/>
                      </a:prstGeom>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99143859"/>
              </p:ext>
            </p:extLst>
          </p:nvPr>
        </p:nvGraphicFramePr>
        <p:xfrm>
          <a:off x="1800898" y="3462012"/>
          <a:ext cx="8128000" cy="103632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l-GR" sz="2800" dirty="0" smtClean="0"/>
                        <a:t>θ</a:t>
                      </a:r>
                      <a:endParaRPr lang="en-US" sz="2800" dirty="0"/>
                    </a:p>
                  </a:txBody>
                  <a:tcPr/>
                </a:tc>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S</a:t>
                      </a:r>
                      <a:endParaRPr lang="en-US" sz="2800" dirty="0"/>
                    </a:p>
                  </a:txBody>
                  <a:tcPr/>
                </a:tc>
                <a:tc>
                  <a:txBody>
                    <a:bodyPr/>
                    <a:lstStyle/>
                    <a:p>
                      <a:r>
                        <a:rPr lang="en-US" sz="2800" dirty="0" smtClean="0"/>
                        <a:t>89</a:t>
                      </a:r>
                      <a:endParaRPr lang="en-US" sz="2800" dirty="0"/>
                    </a:p>
                  </a:txBody>
                  <a:tcPr/>
                </a:tc>
                <a:tc>
                  <a:txBody>
                    <a:bodyPr/>
                    <a:lstStyle/>
                    <a:p>
                      <a:r>
                        <a:rPr lang="en-US" sz="2800" dirty="0" smtClean="0"/>
                        <a:t>62</a:t>
                      </a:r>
                      <a:endParaRPr lang="en-US" sz="2800" dirty="0"/>
                    </a:p>
                  </a:txBody>
                  <a:tcPr/>
                </a:tc>
                <a:tc>
                  <a:txBody>
                    <a:bodyPr/>
                    <a:lstStyle/>
                    <a:p>
                      <a:r>
                        <a:rPr lang="en-US" sz="2800" dirty="0" smtClean="0"/>
                        <a:t>41</a:t>
                      </a:r>
                      <a:endParaRPr lang="en-US" sz="2800" dirty="0"/>
                    </a:p>
                  </a:txBody>
                  <a:tcPr/>
                </a:tc>
                <a:tc>
                  <a:txBody>
                    <a:bodyPr/>
                    <a:lstStyle/>
                    <a:p>
                      <a:r>
                        <a:rPr lang="en-US" sz="2800" dirty="0" smtClean="0"/>
                        <a:t>26</a:t>
                      </a:r>
                      <a:endParaRPr lang="en-US" sz="2800" dirty="0"/>
                    </a:p>
                  </a:txBody>
                  <a:tcPr/>
                </a:tc>
                <a:tc>
                  <a:txBody>
                    <a:bodyPr/>
                    <a:lstStyle/>
                    <a:p>
                      <a:r>
                        <a:rPr lang="en-US" sz="2800" dirty="0" smtClean="0"/>
                        <a:t>17</a:t>
                      </a:r>
                      <a:endParaRPr lang="en-US" sz="2800" dirty="0"/>
                    </a:p>
                  </a:txBody>
                  <a:tcPr/>
                </a:tc>
                <a:tc>
                  <a:txBody>
                    <a:bodyPr/>
                    <a:lstStyle/>
                    <a:p>
                      <a:r>
                        <a:rPr lang="en-US" sz="2800" dirty="0" smtClean="0"/>
                        <a:t>14</a:t>
                      </a:r>
                      <a:endParaRPr lang="en-US" sz="2800" dirty="0"/>
                    </a:p>
                  </a:txBody>
                  <a:tcPr/>
                </a:tc>
                <a:tc>
                  <a:txBody>
                    <a:bodyPr/>
                    <a:lstStyle/>
                    <a:p>
                      <a:r>
                        <a:rPr lang="en-US" sz="2800" dirty="0" smtClean="0"/>
                        <a:t>17</a:t>
                      </a:r>
                      <a:endParaRPr lang="en-US" sz="2800" dirty="0"/>
                    </a:p>
                  </a:txBody>
                  <a:tcPr/>
                </a:tc>
                <a:tc>
                  <a:txBody>
                    <a:bodyPr/>
                    <a:lstStyle/>
                    <a:p>
                      <a:r>
                        <a:rPr lang="en-US" sz="2800" dirty="0" smtClean="0"/>
                        <a:t>26</a:t>
                      </a:r>
                      <a:endParaRPr lang="en-US" sz="2800" dirty="0"/>
                    </a:p>
                  </a:txBody>
                  <a:tcPr/>
                </a:tc>
                <a:tc>
                  <a:txBody>
                    <a:bodyPr/>
                    <a:lstStyle/>
                    <a:p>
                      <a:r>
                        <a:rPr lang="en-US" sz="2800" dirty="0" smtClean="0"/>
                        <a:t>……</a:t>
                      </a:r>
                      <a:endParaRPr lang="en-US" sz="2800" dirty="0"/>
                    </a:p>
                  </a:txBody>
                  <a:tcPr/>
                </a:tc>
              </a:tr>
            </a:tbl>
          </a:graphicData>
        </a:graphic>
      </p:graphicFrame>
    </p:spTree>
    <p:extLst>
      <p:ext uri="{BB962C8B-B14F-4D97-AF65-F5344CB8AC3E}">
        <p14:creationId xmlns:p14="http://schemas.microsoft.com/office/powerpoint/2010/main" val="1865684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255381"/>
            <a:ext cx="7579319" cy="6555641"/>
          </a:xfrm>
          <a:prstGeom prst="rect">
            <a:avLst/>
          </a:prstGeom>
          <a:noFill/>
        </p:spPr>
        <p:txBody>
          <a:bodyPr wrap="none" rtlCol="0">
            <a:spAutoFit/>
          </a:bodyPr>
          <a:lstStyle/>
          <a:p>
            <a:r>
              <a:rPr lang="en-US" sz="2000" b="1" dirty="0" smtClean="0">
                <a:solidFill>
                  <a:srgbClr val="002060"/>
                </a:solidFill>
                <a:latin typeface="Book Antiqua" panose="02040602050305030304" pitchFamily="18" charset="0"/>
              </a:rPr>
              <a:t>In general</a:t>
            </a:r>
          </a:p>
          <a:p>
            <a:endParaRPr lang="en-US" sz="2000" b="1" dirty="0">
              <a:solidFill>
                <a:srgbClr val="002060"/>
              </a:solidFill>
              <a:latin typeface="Book Antiqua" panose="02040602050305030304" pitchFamily="18" charset="0"/>
            </a:endParaRPr>
          </a:p>
          <a:p>
            <a:endParaRPr lang="en-US" sz="2000" b="1" dirty="0" smtClean="0">
              <a:solidFill>
                <a:srgbClr val="002060"/>
              </a:solidFill>
              <a:latin typeface="Book Antiqua" panose="02040602050305030304" pitchFamily="18" charset="0"/>
            </a:endParaRPr>
          </a:p>
          <a:p>
            <a:endParaRPr lang="en-US" sz="2000" b="1" dirty="0">
              <a:solidFill>
                <a:srgbClr val="002060"/>
              </a:solidFill>
              <a:latin typeface="Book Antiqua" panose="02040602050305030304" pitchFamily="18" charset="0"/>
            </a:endParaRPr>
          </a:p>
          <a:p>
            <a:endParaRPr lang="en-US" sz="2000" b="1" dirty="0" smtClean="0">
              <a:solidFill>
                <a:srgbClr val="002060"/>
              </a:solidFill>
              <a:latin typeface="Book Antiqua" panose="02040602050305030304" pitchFamily="18" charset="0"/>
            </a:endParaRPr>
          </a:p>
          <a:p>
            <a:endParaRPr lang="en-US" sz="2000" b="1" dirty="0">
              <a:solidFill>
                <a:srgbClr val="002060"/>
              </a:solidFill>
              <a:latin typeface="Book Antiqua" panose="02040602050305030304" pitchFamily="18" charset="0"/>
            </a:endParaRPr>
          </a:p>
          <a:p>
            <a:endParaRPr lang="en-US" sz="2000" b="1" dirty="0" smtClean="0">
              <a:solidFill>
                <a:srgbClr val="002060"/>
              </a:solidFill>
              <a:latin typeface="Book Antiqua" panose="02040602050305030304" pitchFamily="18" charset="0"/>
            </a:endParaRPr>
          </a:p>
          <a:p>
            <a:endParaRPr lang="en-US" sz="2000" b="1" dirty="0">
              <a:solidFill>
                <a:srgbClr val="002060"/>
              </a:solidFill>
              <a:latin typeface="Book Antiqua" panose="02040602050305030304" pitchFamily="18" charset="0"/>
            </a:endParaRPr>
          </a:p>
          <a:p>
            <a:r>
              <a:rPr lang="en-US" sz="2000" b="1" dirty="0" smtClean="0">
                <a:solidFill>
                  <a:srgbClr val="002060"/>
                </a:solidFill>
                <a:latin typeface="Book Antiqua" panose="02040602050305030304" pitchFamily="18" charset="0"/>
              </a:rPr>
              <a:t>Which is a quadratic function in </a:t>
            </a:r>
            <a:r>
              <a:rPr lang="el-GR" sz="2000" b="1" dirty="0" smtClean="0">
                <a:solidFill>
                  <a:srgbClr val="002060"/>
                </a:solidFill>
                <a:latin typeface="Book Antiqua" panose="02040602050305030304" pitchFamily="18" charset="0"/>
              </a:rPr>
              <a:t>θ</a:t>
            </a:r>
            <a:r>
              <a:rPr lang="en-US" sz="2000" b="1" dirty="0" smtClean="0">
                <a:solidFill>
                  <a:srgbClr val="002060"/>
                </a:solidFill>
                <a:latin typeface="Book Antiqua" panose="02040602050305030304" pitchFamily="18" charset="0"/>
              </a:rPr>
              <a:t>.</a:t>
            </a:r>
          </a:p>
          <a:p>
            <a:endParaRPr lang="en-US" sz="2000" b="1" dirty="0">
              <a:solidFill>
                <a:srgbClr val="002060"/>
              </a:solidFill>
              <a:latin typeface="Book Antiqua" panose="02040602050305030304" pitchFamily="18" charset="0"/>
            </a:endParaRPr>
          </a:p>
          <a:p>
            <a:r>
              <a:rPr lang="en-US" sz="2000" b="1" dirty="0" smtClean="0">
                <a:solidFill>
                  <a:srgbClr val="002060"/>
                </a:solidFill>
                <a:latin typeface="Book Antiqua" panose="02040602050305030304" pitchFamily="18" charset="0"/>
              </a:rPr>
              <a:t>To minimize the S</a:t>
            </a:r>
          </a:p>
          <a:p>
            <a:endParaRPr lang="en-US" sz="2000" b="1" dirty="0">
              <a:solidFill>
                <a:srgbClr val="002060"/>
              </a:solidFill>
              <a:latin typeface="Book Antiqua" panose="02040602050305030304" pitchFamily="18" charset="0"/>
            </a:endParaRPr>
          </a:p>
          <a:p>
            <a:endParaRPr lang="en-US" sz="2000" b="1" dirty="0" smtClean="0">
              <a:solidFill>
                <a:srgbClr val="002060"/>
              </a:solidFill>
              <a:latin typeface="Book Antiqua" panose="02040602050305030304" pitchFamily="18" charset="0"/>
            </a:endParaRPr>
          </a:p>
          <a:p>
            <a:endParaRPr lang="en-US" sz="2000" b="1" dirty="0">
              <a:solidFill>
                <a:srgbClr val="002060"/>
              </a:solidFill>
              <a:latin typeface="Book Antiqua" panose="02040602050305030304" pitchFamily="18" charset="0"/>
            </a:endParaRPr>
          </a:p>
          <a:p>
            <a:endParaRPr lang="en-US" sz="2000" b="1" dirty="0" smtClean="0">
              <a:solidFill>
                <a:srgbClr val="002060"/>
              </a:solidFill>
              <a:latin typeface="Book Antiqua" panose="02040602050305030304" pitchFamily="18" charset="0"/>
            </a:endParaRPr>
          </a:p>
          <a:p>
            <a:endParaRPr lang="en-US" sz="2000" b="1" dirty="0">
              <a:solidFill>
                <a:srgbClr val="002060"/>
              </a:solidFill>
              <a:latin typeface="Book Antiqua" panose="02040602050305030304" pitchFamily="18" charset="0"/>
            </a:endParaRPr>
          </a:p>
          <a:p>
            <a:endParaRPr lang="en-US" sz="2000" b="1" dirty="0" smtClean="0">
              <a:solidFill>
                <a:srgbClr val="002060"/>
              </a:solidFill>
              <a:latin typeface="Book Antiqua" panose="02040602050305030304" pitchFamily="18" charset="0"/>
            </a:endParaRPr>
          </a:p>
          <a:p>
            <a:endParaRPr lang="en-US" sz="2000" b="1" dirty="0" smtClean="0">
              <a:solidFill>
                <a:srgbClr val="002060"/>
              </a:solidFill>
              <a:latin typeface="Book Antiqua" panose="02040602050305030304" pitchFamily="18" charset="0"/>
            </a:endParaRPr>
          </a:p>
          <a:p>
            <a:endParaRPr lang="en-US" sz="2000" b="1" dirty="0">
              <a:solidFill>
                <a:srgbClr val="002060"/>
              </a:solidFill>
              <a:latin typeface="Book Antiqua" panose="02040602050305030304" pitchFamily="18" charset="0"/>
            </a:endParaRPr>
          </a:p>
          <a:p>
            <a:endParaRPr lang="en-US" sz="2000" b="1" dirty="0">
              <a:solidFill>
                <a:srgbClr val="002060"/>
              </a:solidFill>
              <a:latin typeface="Book Antiqua" panose="02040602050305030304" pitchFamily="18" charset="0"/>
            </a:endParaRPr>
          </a:p>
          <a:p>
            <a:r>
              <a:rPr lang="en-US" sz="2000" b="1" dirty="0" err="1" smtClean="0">
                <a:solidFill>
                  <a:srgbClr val="002060"/>
                </a:solidFill>
                <a:latin typeface="Book Antiqua" panose="02040602050305030304" pitchFamily="18" charset="0"/>
              </a:rPr>
              <a:t>i.e</a:t>
            </a:r>
            <a:r>
              <a:rPr lang="en-US" sz="2000" b="1" dirty="0" smtClean="0">
                <a:solidFill>
                  <a:srgbClr val="002060"/>
                </a:solidFill>
                <a:latin typeface="Book Antiqua" panose="02040602050305030304" pitchFamily="18" charset="0"/>
              </a:rPr>
              <a:t> Sample mean is a least square estimate of population mean </a:t>
            </a:r>
            <a:r>
              <a:rPr lang="el-GR" sz="2000" b="1" dirty="0" smtClean="0">
                <a:solidFill>
                  <a:srgbClr val="002060"/>
                </a:solidFill>
                <a:latin typeface="Book Antiqua" panose="02040602050305030304" pitchFamily="18" charset="0"/>
              </a:rPr>
              <a:t>θ</a:t>
            </a:r>
            <a:endParaRPr lang="en-US" sz="2000" b="1" dirty="0">
              <a:solidFill>
                <a:srgbClr val="002060"/>
              </a:solidFill>
              <a:latin typeface="Book Antiqua" panose="0204060205030503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01535227"/>
              </p:ext>
            </p:extLst>
          </p:nvPr>
        </p:nvGraphicFramePr>
        <p:xfrm>
          <a:off x="3249625" y="257344"/>
          <a:ext cx="5148560" cy="2502104"/>
        </p:xfrm>
        <a:graphic>
          <a:graphicData uri="http://schemas.openxmlformats.org/presentationml/2006/ole">
            <mc:AlternateContent xmlns:mc="http://schemas.openxmlformats.org/markup-compatibility/2006">
              <mc:Choice xmlns:v="urn:schemas-microsoft-com:vml" Requires="v">
                <p:oleObj spid="_x0000_s16450" name="Equation" r:id="rId3" imgW="2717640" imgH="1320480" progId="Equation.DSMT4">
                  <p:embed/>
                </p:oleObj>
              </mc:Choice>
              <mc:Fallback>
                <p:oleObj name="Equation" r:id="rId3" imgW="2717640" imgH="1320480" progId="Equation.DSMT4">
                  <p:embed/>
                  <p:pic>
                    <p:nvPicPr>
                      <p:cNvPr id="0" name=""/>
                      <p:cNvPicPr/>
                      <p:nvPr/>
                    </p:nvPicPr>
                    <p:blipFill>
                      <a:blip r:embed="rId4"/>
                      <a:stretch>
                        <a:fillRect/>
                      </a:stretch>
                    </p:blipFill>
                    <p:spPr>
                      <a:xfrm>
                        <a:off x="3249625" y="257344"/>
                        <a:ext cx="5148560" cy="250210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513593708"/>
              </p:ext>
            </p:extLst>
          </p:nvPr>
        </p:nvGraphicFramePr>
        <p:xfrm>
          <a:off x="5267944" y="3172797"/>
          <a:ext cx="3130241" cy="3011371"/>
        </p:xfrm>
        <a:graphic>
          <a:graphicData uri="http://schemas.openxmlformats.org/presentationml/2006/ole">
            <mc:AlternateContent xmlns:mc="http://schemas.openxmlformats.org/markup-compatibility/2006">
              <mc:Choice xmlns:v="urn:schemas-microsoft-com:vml" Requires="v">
                <p:oleObj spid="_x0000_s16451" name="Equation" r:id="rId5" imgW="2006280" imgH="1930320" progId="Equation.DSMT4">
                  <p:embed/>
                </p:oleObj>
              </mc:Choice>
              <mc:Fallback>
                <p:oleObj name="Equation" r:id="rId5" imgW="2006280" imgH="1930320" progId="Equation.DSMT4">
                  <p:embed/>
                  <p:pic>
                    <p:nvPicPr>
                      <p:cNvPr id="0" name=""/>
                      <p:cNvPicPr/>
                      <p:nvPr/>
                    </p:nvPicPr>
                    <p:blipFill>
                      <a:blip r:embed="rId6"/>
                      <a:stretch>
                        <a:fillRect/>
                      </a:stretch>
                    </p:blipFill>
                    <p:spPr>
                      <a:xfrm>
                        <a:off x="5267944" y="3172797"/>
                        <a:ext cx="3130241" cy="3011371"/>
                      </a:xfrm>
                      <a:prstGeom prst="rect">
                        <a:avLst/>
                      </a:prstGeom>
                    </p:spPr>
                  </p:pic>
                </p:oleObj>
              </mc:Fallback>
            </mc:AlternateContent>
          </a:graphicData>
        </a:graphic>
      </p:graphicFrame>
    </p:spTree>
    <p:extLst>
      <p:ext uri="{BB962C8B-B14F-4D97-AF65-F5344CB8AC3E}">
        <p14:creationId xmlns:p14="http://schemas.microsoft.com/office/powerpoint/2010/main" val="19221771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Method of Moments</a:t>
            </a:r>
            <a:endParaRPr lang="en-US" sz="2800" b="1" spc="600" dirty="0">
              <a:solidFill>
                <a:schemeClr val="bg1"/>
              </a:solidFill>
              <a:latin typeface="Book Antiqua" panose="02040602050305030304" pitchFamily="18" charset="0"/>
            </a:endParaRPr>
          </a:p>
        </p:txBody>
      </p:sp>
      <p:sp>
        <p:nvSpPr>
          <p:cNvPr id="3" name="Rectangle 2"/>
          <p:cNvSpPr/>
          <p:nvPr/>
        </p:nvSpPr>
        <p:spPr>
          <a:xfrm>
            <a:off x="0" y="538573"/>
            <a:ext cx="12192000" cy="5139869"/>
          </a:xfrm>
          <a:prstGeom prst="rect">
            <a:avLst/>
          </a:prstGeom>
        </p:spPr>
        <p:txBody>
          <a:bodyPr wrap="square">
            <a:spAutoFit/>
          </a:bodyPr>
          <a:lstStyle/>
          <a:p>
            <a:pPr marL="457200" indent="-457200" algn="just">
              <a:buFont typeface="Arial" panose="020B0604020202020204" pitchFamily="34" charset="0"/>
              <a:buChar char="•"/>
            </a:pPr>
            <a:r>
              <a:rPr lang="en-US" sz="3200" b="1" dirty="0">
                <a:solidFill>
                  <a:srgbClr val="002060"/>
                </a:solidFill>
                <a:latin typeface="Book Antiqua" panose="02040602050305030304" pitchFamily="18" charset="0"/>
              </a:rPr>
              <a:t>The Method of Moments is a simple technique based on the idea that the sample moments are “natural” estimators of population </a:t>
            </a:r>
            <a:r>
              <a:rPr lang="en-US" sz="3200" b="1" dirty="0" smtClean="0">
                <a:solidFill>
                  <a:srgbClr val="002060"/>
                </a:solidFill>
                <a:latin typeface="Book Antiqua" panose="02040602050305030304" pitchFamily="18" charset="0"/>
              </a:rPr>
              <a:t>moments</a:t>
            </a:r>
          </a:p>
          <a:p>
            <a:pPr marL="457200" indent="-457200" algn="just">
              <a:buFont typeface="Arial" panose="020B0604020202020204" pitchFamily="34" charset="0"/>
              <a:buChar char="•"/>
            </a:pPr>
            <a:endParaRPr lang="en-US" sz="3200" b="1" dirty="0" smtClean="0">
              <a:solidFill>
                <a:srgbClr val="002060"/>
              </a:solidFill>
              <a:latin typeface="Book Antiqua" panose="02040602050305030304" pitchFamily="18" charset="0"/>
            </a:endParaRPr>
          </a:p>
          <a:p>
            <a:pPr marL="457200" indent="-457200" algn="just">
              <a:buFont typeface="Arial" panose="020B0604020202020204" pitchFamily="34" charset="0"/>
              <a:buChar char="•"/>
            </a:pPr>
            <a:r>
              <a:rPr lang="en-US" sz="3200" b="1" dirty="0" smtClean="0">
                <a:solidFill>
                  <a:srgbClr val="C00000"/>
                </a:solidFill>
                <a:latin typeface="Book Antiqua" panose="02040602050305030304" pitchFamily="18" charset="0"/>
              </a:rPr>
              <a:t>Advantage</a:t>
            </a:r>
            <a:r>
              <a:rPr lang="en-US" sz="3200" b="1" dirty="0">
                <a:solidFill>
                  <a:srgbClr val="C00000"/>
                </a:solidFill>
                <a:latin typeface="Book Antiqua" panose="02040602050305030304" pitchFamily="18" charset="0"/>
              </a:rPr>
              <a:t>: simplest approach for constructing </a:t>
            </a:r>
            <a:r>
              <a:rPr lang="en-US" sz="3200" b="1" dirty="0" smtClean="0">
                <a:solidFill>
                  <a:srgbClr val="C00000"/>
                </a:solidFill>
                <a:latin typeface="Book Antiqua" panose="02040602050305030304" pitchFamily="18" charset="0"/>
              </a:rPr>
              <a:t>an estimator</a:t>
            </a:r>
            <a:endParaRPr lang="en-US" sz="3200" b="1" dirty="0">
              <a:solidFill>
                <a:srgbClr val="C00000"/>
              </a:solidFill>
              <a:latin typeface="Book Antiqua" panose="02040602050305030304" pitchFamily="18" charset="0"/>
            </a:endParaRPr>
          </a:p>
          <a:p>
            <a:pPr marL="457200" indent="-457200" algn="just">
              <a:buFont typeface="Arial" panose="020B0604020202020204" pitchFamily="34" charset="0"/>
              <a:buChar char="•"/>
            </a:pPr>
            <a:endParaRPr lang="en-US" sz="3200" b="1" dirty="0" smtClean="0">
              <a:solidFill>
                <a:srgbClr val="002060"/>
              </a:solidFill>
              <a:latin typeface="Book Antiqua" panose="02040602050305030304" pitchFamily="18" charset="0"/>
            </a:endParaRPr>
          </a:p>
          <a:p>
            <a:pPr marL="457200" indent="-457200" algn="just">
              <a:buFont typeface="Arial" panose="020B0604020202020204" pitchFamily="34" charset="0"/>
              <a:buChar char="•"/>
            </a:pPr>
            <a:r>
              <a:rPr lang="en-US" sz="3200" b="1" dirty="0" smtClean="0">
                <a:solidFill>
                  <a:srgbClr val="002060"/>
                </a:solidFill>
                <a:latin typeface="Book Antiqua" panose="02040602050305030304" pitchFamily="18" charset="0"/>
              </a:rPr>
              <a:t>Disadvantage</a:t>
            </a:r>
            <a:r>
              <a:rPr lang="en-US" sz="3200" b="1" dirty="0">
                <a:solidFill>
                  <a:srgbClr val="002060"/>
                </a:solidFill>
                <a:latin typeface="Book Antiqua" panose="02040602050305030304" pitchFamily="18" charset="0"/>
              </a:rPr>
              <a:t>: usually are not the “best</a:t>
            </a:r>
            <a:r>
              <a:rPr lang="en-US" sz="3200" b="1" dirty="0" smtClean="0">
                <a:solidFill>
                  <a:srgbClr val="002060"/>
                </a:solidFill>
                <a:latin typeface="Book Antiqua" panose="02040602050305030304" pitchFamily="18" charset="0"/>
              </a:rPr>
              <a:t>” estimators </a:t>
            </a:r>
            <a:r>
              <a:rPr lang="en-US" sz="3200" b="1" dirty="0">
                <a:solidFill>
                  <a:srgbClr val="002060"/>
                </a:solidFill>
                <a:latin typeface="Book Antiqua" panose="02040602050305030304" pitchFamily="18" charset="0"/>
              </a:rPr>
              <a:t>possible</a:t>
            </a:r>
          </a:p>
          <a:p>
            <a:pPr marL="457200" indent="-457200" algn="just">
              <a:buFont typeface="Arial" panose="020B0604020202020204" pitchFamily="34" charset="0"/>
              <a:buChar char="•"/>
            </a:pPr>
            <a:endParaRPr lang="en-US" sz="3200" b="1" dirty="0" smtClean="0">
              <a:solidFill>
                <a:srgbClr val="002060"/>
              </a:solidFill>
              <a:latin typeface="Book Antiqua" panose="02040602050305030304" pitchFamily="18" charset="0"/>
            </a:endParaRPr>
          </a:p>
          <a:p>
            <a:pPr marL="457200" indent="-457200" algn="just">
              <a:buFont typeface="Arial" panose="020B0604020202020204" pitchFamily="34" charset="0"/>
              <a:buChar char="•"/>
            </a:pPr>
            <a:r>
              <a:rPr lang="en-US" sz="3200" b="1" dirty="0" smtClean="0">
                <a:solidFill>
                  <a:srgbClr val="C00000"/>
                </a:solidFill>
                <a:latin typeface="Book Antiqua" panose="02040602050305030304" pitchFamily="18" charset="0"/>
              </a:rPr>
              <a:t>Principle: Equate </a:t>
            </a:r>
            <a:r>
              <a:rPr lang="en-US" sz="3200" b="1" dirty="0">
                <a:solidFill>
                  <a:srgbClr val="C00000"/>
                </a:solidFill>
                <a:latin typeface="Book Antiqua" panose="02040602050305030304" pitchFamily="18" charset="0"/>
              </a:rPr>
              <a:t>the k</a:t>
            </a:r>
            <a:r>
              <a:rPr lang="en-US" sz="2800" b="1" baseline="30000" dirty="0">
                <a:solidFill>
                  <a:srgbClr val="C00000"/>
                </a:solidFill>
                <a:latin typeface="Book Antiqua" panose="02040602050305030304" pitchFamily="18" charset="0"/>
              </a:rPr>
              <a:t>th</a:t>
            </a:r>
            <a:r>
              <a:rPr lang="en-US" sz="3200" b="1" dirty="0">
                <a:solidFill>
                  <a:srgbClr val="C00000"/>
                </a:solidFill>
                <a:latin typeface="Book Antiqua" panose="02040602050305030304" pitchFamily="18" charset="0"/>
              </a:rPr>
              <a:t> population moment </a:t>
            </a:r>
            <a:r>
              <a:rPr lang="en-US" sz="3200" b="1" dirty="0" smtClean="0">
                <a:solidFill>
                  <a:srgbClr val="C00000"/>
                </a:solidFill>
                <a:latin typeface="Book Antiqua" panose="02040602050305030304" pitchFamily="18" charset="0"/>
              </a:rPr>
              <a:t>with </a:t>
            </a:r>
            <a:r>
              <a:rPr lang="en-US" sz="3200" b="1" dirty="0">
                <a:solidFill>
                  <a:srgbClr val="C00000"/>
                </a:solidFill>
                <a:latin typeface="Book Antiqua" panose="02040602050305030304" pitchFamily="18" charset="0"/>
              </a:rPr>
              <a:t>the </a:t>
            </a:r>
            <a:r>
              <a:rPr lang="en-US" sz="3200" b="1" dirty="0" smtClean="0">
                <a:solidFill>
                  <a:srgbClr val="C00000"/>
                </a:solidFill>
                <a:latin typeface="Book Antiqua" panose="02040602050305030304" pitchFamily="18" charset="0"/>
              </a:rPr>
              <a:t>k</a:t>
            </a:r>
            <a:r>
              <a:rPr lang="en-US" sz="3200" b="1" baseline="30000" dirty="0" smtClean="0">
                <a:solidFill>
                  <a:srgbClr val="C00000"/>
                </a:solidFill>
                <a:latin typeface="Book Antiqua" panose="02040602050305030304" pitchFamily="18" charset="0"/>
              </a:rPr>
              <a:t>th</a:t>
            </a:r>
            <a:r>
              <a:rPr lang="en-US" sz="3200" b="1" dirty="0" smtClean="0">
                <a:solidFill>
                  <a:srgbClr val="C00000"/>
                </a:solidFill>
                <a:latin typeface="Book Antiqua" panose="02040602050305030304" pitchFamily="18" charset="0"/>
              </a:rPr>
              <a:t> sample moment </a:t>
            </a:r>
            <a:r>
              <a:rPr lang="en-US" sz="3200" b="1" dirty="0">
                <a:solidFill>
                  <a:srgbClr val="C00000"/>
                </a:solidFill>
                <a:latin typeface="Book Antiqua" panose="02040602050305030304" pitchFamily="18" charset="0"/>
              </a:rPr>
              <a:t>and solve for the unknown </a:t>
            </a:r>
            <a:r>
              <a:rPr lang="en-US" sz="3200" b="1" dirty="0" smtClean="0">
                <a:solidFill>
                  <a:srgbClr val="C00000"/>
                </a:solidFill>
                <a:latin typeface="Book Antiqua" panose="02040602050305030304" pitchFamily="18" charset="0"/>
              </a:rPr>
              <a:t>parameter</a:t>
            </a:r>
            <a:endParaRPr lang="en-US" sz="3200"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1569558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6275" y="245658"/>
            <a:ext cx="10714793" cy="612475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rgbClr val="C00000"/>
                </a:solidFill>
                <a:latin typeface="Book Antiqua" panose="02040602050305030304" pitchFamily="18" charset="0"/>
              </a:rPr>
              <a:t>E(</a:t>
            </a:r>
            <a:r>
              <a:rPr lang="en-US" sz="2800" b="1" dirty="0" err="1" smtClean="0">
                <a:solidFill>
                  <a:srgbClr val="C00000"/>
                </a:solidFill>
                <a:latin typeface="Book Antiqua" panose="02040602050305030304" pitchFamily="18" charset="0"/>
              </a:rPr>
              <a:t>X</a:t>
            </a:r>
            <a:r>
              <a:rPr lang="en-US" sz="2800" b="1" baseline="30000" dirty="0" err="1" smtClean="0">
                <a:solidFill>
                  <a:srgbClr val="C00000"/>
                </a:solidFill>
                <a:latin typeface="Book Antiqua" panose="02040602050305030304" pitchFamily="18" charset="0"/>
              </a:rPr>
              <a:t>k</a:t>
            </a:r>
            <a:r>
              <a:rPr lang="en-US" sz="2800" b="1" dirty="0" smtClean="0">
                <a:solidFill>
                  <a:srgbClr val="C00000"/>
                </a:solidFill>
                <a:latin typeface="Book Antiqua" panose="02040602050305030304" pitchFamily="18" charset="0"/>
              </a:rPr>
              <a:t>)=</a:t>
            </a:r>
            <a:r>
              <a:rPr lang="en-US" sz="2800" b="1" dirty="0" err="1" smtClean="0">
                <a:solidFill>
                  <a:srgbClr val="C00000"/>
                </a:solidFill>
                <a:latin typeface="Book Antiqua" panose="02040602050305030304" pitchFamily="18" charset="0"/>
              </a:rPr>
              <a:t>k</a:t>
            </a:r>
            <a:r>
              <a:rPr lang="en-US" sz="2800" b="1" baseline="30000" dirty="0" err="1" smtClean="0">
                <a:solidFill>
                  <a:srgbClr val="C00000"/>
                </a:solidFill>
                <a:latin typeface="Book Antiqua" panose="02040602050305030304" pitchFamily="18" charset="0"/>
              </a:rPr>
              <a:t>th</a:t>
            </a:r>
            <a:r>
              <a:rPr lang="en-US" sz="2800" b="1" dirty="0" smtClean="0">
                <a:solidFill>
                  <a:srgbClr val="C00000"/>
                </a:solidFill>
                <a:latin typeface="Book Antiqua" panose="02040602050305030304" pitchFamily="18" charset="0"/>
              </a:rPr>
              <a:t> theoretical moment of distribution about origin.</a:t>
            </a:r>
          </a:p>
          <a:p>
            <a:pPr marL="457200" indent="-457200">
              <a:buFont typeface="Arial" panose="020B0604020202020204" pitchFamily="34" charset="0"/>
              <a:buChar char="•"/>
            </a:pPr>
            <a:endParaRPr lang="en-US" sz="2800" b="1" dirty="0" smtClean="0">
              <a:solidFill>
                <a:srgbClr val="C00000"/>
              </a:solidFill>
              <a:latin typeface="Book Antiqua" panose="02040602050305030304" pitchFamily="18" charset="0"/>
            </a:endParaRPr>
          </a:p>
          <a:p>
            <a:pPr marL="457200" indent="-457200">
              <a:buFont typeface="Arial" panose="020B0604020202020204" pitchFamily="34" charset="0"/>
              <a:buChar char="•"/>
            </a:pPr>
            <a:r>
              <a:rPr lang="en-US" sz="2800" b="1" dirty="0" smtClean="0">
                <a:solidFill>
                  <a:srgbClr val="002060"/>
                </a:solidFill>
                <a:latin typeface="Book Antiqua" panose="02040602050305030304" pitchFamily="18" charset="0"/>
              </a:rPr>
              <a:t>E((X-µ)</a:t>
            </a:r>
            <a:r>
              <a:rPr lang="en-US" sz="2800" b="1" baseline="30000" dirty="0" smtClean="0">
                <a:solidFill>
                  <a:srgbClr val="002060"/>
                </a:solidFill>
                <a:latin typeface="Book Antiqua" panose="02040602050305030304" pitchFamily="18" charset="0"/>
              </a:rPr>
              <a:t>k</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k</a:t>
            </a:r>
            <a:r>
              <a:rPr lang="en-US" sz="2800" b="1" baseline="30000" dirty="0" err="1">
                <a:solidFill>
                  <a:srgbClr val="002060"/>
                </a:solidFill>
                <a:latin typeface="Book Antiqua" panose="02040602050305030304" pitchFamily="18" charset="0"/>
              </a:rPr>
              <a:t>th</a:t>
            </a:r>
            <a:r>
              <a:rPr lang="en-US" sz="2800" b="1" dirty="0">
                <a:solidFill>
                  <a:srgbClr val="002060"/>
                </a:solidFill>
                <a:latin typeface="Book Antiqua" panose="02040602050305030304" pitchFamily="18" charset="0"/>
              </a:rPr>
              <a:t> theoretical moment of distribution about </a:t>
            </a:r>
            <a:r>
              <a:rPr lang="en-US" sz="2800" b="1" dirty="0" smtClean="0">
                <a:solidFill>
                  <a:srgbClr val="002060"/>
                </a:solidFill>
                <a:latin typeface="Book Antiqua" panose="02040602050305030304" pitchFamily="18" charset="0"/>
              </a:rPr>
              <a:t>mean.</a:t>
            </a:r>
          </a:p>
          <a:p>
            <a:pPr marL="457200" indent="-457200">
              <a:buFont typeface="Arial" panose="020B0604020202020204" pitchFamily="34" charset="0"/>
              <a:buChar char="•"/>
            </a:pPr>
            <a:endParaRPr lang="en-US" sz="2800" b="1" dirty="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smtClean="0">
              <a:solidFill>
                <a:srgbClr val="C00000"/>
              </a:solidFill>
              <a:latin typeface="Book Antiqua" panose="02040602050305030304" pitchFamily="18" charset="0"/>
            </a:endParaRPr>
          </a:p>
          <a:p>
            <a:pPr marL="457200" indent="-457200">
              <a:buFont typeface="Arial" panose="020B0604020202020204" pitchFamily="34" charset="0"/>
              <a:buChar char="•"/>
            </a:pPr>
            <a:r>
              <a:rPr lang="en-US" sz="2800" b="1" dirty="0" err="1" smtClean="0">
                <a:solidFill>
                  <a:srgbClr val="C00000"/>
                </a:solidFill>
                <a:latin typeface="Book Antiqua" panose="02040602050305030304" pitchFamily="18" charset="0"/>
              </a:rPr>
              <a:t>K</a:t>
            </a:r>
            <a:r>
              <a:rPr lang="en-US" sz="2800" b="1" baseline="30000" dirty="0" err="1" smtClean="0">
                <a:solidFill>
                  <a:srgbClr val="C00000"/>
                </a:solidFill>
                <a:latin typeface="Book Antiqua" panose="02040602050305030304" pitchFamily="18" charset="0"/>
              </a:rPr>
              <a:t>th</a:t>
            </a:r>
            <a:r>
              <a:rPr lang="en-US" sz="2800" b="1" dirty="0" smtClean="0">
                <a:solidFill>
                  <a:srgbClr val="C00000"/>
                </a:solidFill>
                <a:latin typeface="Book Antiqua" panose="02040602050305030304" pitchFamily="18" charset="0"/>
              </a:rPr>
              <a:t> sample moment about origin.</a:t>
            </a:r>
          </a:p>
          <a:p>
            <a:pPr marL="457200" indent="-457200">
              <a:buFont typeface="Arial" panose="020B0604020202020204" pitchFamily="34" charset="0"/>
              <a:buChar char="•"/>
            </a:pPr>
            <a:endParaRPr lang="en-US" sz="2800" b="1" baseline="30000" dirty="0" smtClean="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smtClean="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smtClean="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a:solidFill>
                <a:srgbClr val="C00000"/>
              </a:solidFill>
              <a:latin typeface="Book Antiqua" panose="02040602050305030304" pitchFamily="18" charset="0"/>
            </a:endParaRPr>
          </a:p>
          <a:p>
            <a:pPr marL="457200" indent="-457200">
              <a:buFont typeface="Arial" panose="020B0604020202020204" pitchFamily="34" charset="0"/>
              <a:buChar char="•"/>
            </a:pPr>
            <a:r>
              <a:rPr lang="en-US" sz="2800" b="1" dirty="0" err="1">
                <a:solidFill>
                  <a:srgbClr val="002060"/>
                </a:solidFill>
                <a:latin typeface="Book Antiqua" panose="02040602050305030304" pitchFamily="18" charset="0"/>
              </a:rPr>
              <a:t>K</a:t>
            </a:r>
            <a:r>
              <a:rPr lang="en-US" sz="2800" b="1" baseline="30000" dirty="0" err="1">
                <a:solidFill>
                  <a:srgbClr val="002060"/>
                </a:solidFill>
                <a:latin typeface="Book Antiqua" panose="02040602050305030304" pitchFamily="18" charset="0"/>
              </a:rPr>
              <a:t>th</a:t>
            </a:r>
            <a:r>
              <a:rPr lang="en-US" sz="2800" b="1" dirty="0">
                <a:solidFill>
                  <a:srgbClr val="002060"/>
                </a:solidFill>
                <a:latin typeface="Book Antiqua" panose="02040602050305030304" pitchFamily="18" charset="0"/>
              </a:rPr>
              <a:t> sample moment about </a:t>
            </a:r>
            <a:r>
              <a:rPr lang="en-US" sz="2800" b="1" dirty="0" smtClean="0">
                <a:solidFill>
                  <a:srgbClr val="002060"/>
                </a:solidFill>
                <a:latin typeface="Book Antiqua" panose="02040602050305030304" pitchFamily="18" charset="0"/>
              </a:rPr>
              <a:t>mean.</a:t>
            </a:r>
            <a:endParaRPr lang="en-US" sz="2800" b="1" dirty="0">
              <a:solidFill>
                <a:srgbClr val="00206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smtClean="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smtClean="0">
              <a:solidFill>
                <a:srgbClr val="C00000"/>
              </a:solidFill>
              <a:latin typeface="Book Antiqua" panose="02040602050305030304" pitchFamily="18" charset="0"/>
            </a:endParaRPr>
          </a:p>
          <a:p>
            <a:pPr marL="457200" indent="-457200">
              <a:buFont typeface="Arial" panose="020B0604020202020204" pitchFamily="34" charset="0"/>
              <a:buChar char="•"/>
            </a:pPr>
            <a:endParaRPr lang="en-US" sz="2800" b="1" baseline="30000" dirty="0">
              <a:solidFill>
                <a:srgbClr val="C00000"/>
              </a:solidFill>
              <a:latin typeface="Book Antiqua" panose="0204060205030503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80318127"/>
              </p:ext>
            </p:extLst>
          </p:nvPr>
        </p:nvGraphicFramePr>
        <p:xfrm>
          <a:off x="4542809" y="2709480"/>
          <a:ext cx="2299269" cy="1724452"/>
        </p:xfrm>
        <a:graphic>
          <a:graphicData uri="http://schemas.openxmlformats.org/presentationml/2006/ole">
            <mc:AlternateContent xmlns:mc="http://schemas.openxmlformats.org/markup-compatibility/2006">
              <mc:Choice xmlns:v="urn:schemas-microsoft-com:vml" Requires="v">
                <p:oleObj spid="_x0000_s17472" name="Equation" r:id="rId3" imgW="812520" imgH="609480" progId="Equation.DSMT4">
                  <p:embed/>
                </p:oleObj>
              </mc:Choice>
              <mc:Fallback>
                <p:oleObj name="Equation" r:id="rId3" imgW="812520" imgH="609480" progId="Equation.DSMT4">
                  <p:embed/>
                  <p:pic>
                    <p:nvPicPr>
                      <p:cNvPr id="0" name=""/>
                      <p:cNvPicPr/>
                      <p:nvPr/>
                    </p:nvPicPr>
                    <p:blipFill>
                      <a:blip r:embed="rId4"/>
                      <a:stretch>
                        <a:fillRect/>
                      </a:stretch>
                    </p:blipFill>
                    <p:spPr>
                      <a:xfrm>
                        <a:off x="4542809" y="2709480"/>
                        <a:ext cx="2299269" cy="1724452"/>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15746350"/>
              </p:ext>
            </p:extLst>
          </p:nvPr>
        </p:nvGraphicFramePr>
        <p:xfrm>
          <a:off x="4542809" y="5189017"/>
          <a:ext cx="2661726" cy="1330863"/>
        </p:xfrm>
        <a:graphic>
          <a:graphicData uri="http://schemas.openxmlformats.org/presentationml/2006/ole">
            <mc:AlternateContent xmlns:mc="http://schemas.openxmlformats.org/markup-compatibility/2006">
              <mc:Choice xmlns:v="urn:schemas-microsoft-com:vml" Requires="v">
                <p:oleObj spid="_x0000_s17473" name="Equation" r:id="rId5" imgW="1218960" imgH="609480" progId="Equation.DSMT4">
                  <p:embed/>
                </p:oleObj>
              </mc:Choice>
              <mc:Fallback>
                <p:oleObj name="Equation" r:id="rId5" imgW="1218960" imgH="609480" progId="Equation.DSMT4">
                  <p:embed/>
                  <p:pic>
                    <p:nvPicPr>
                      <p:cNvPr id="0" name=""/>
                      <p:cNvPicPr/>
                      <p:nvPr/>
                    </p:nvPicPr>
                    <p:blipFill>
                      <a:blip r:embed="rId6"/>
                      <a:stretch>
                        <a:fillRect/>
                      </a:stretch>
                    </p:blipFill>
                    <p:spPr>
                      <a:xfrm>
                        <a:off x="4542809" y="5189017"/>
                        <a:ext cx="2661726" cy="1330863"/>
                      </a:xfrm>
                      <a:prstGeom prst="rect">
                        <a:avLst/>
                      </a:prstGeom>
                    </p:spPr>
                  </p:pic>
                </p:oleObj>
              </mc:Fallback>
            </mc:AlternateContent>
          </a:graphicData>
        </a:graphic>
      </p:graphicFrame>
    </p:spTree>
    <p:extLst>
      <p:ext uri="{BB962C8B-B14F-4D97-AF65-F5344CB8AC3E}">
        <p14:creationId xmlns:p14="http://schemas.microsoft.com/office/powerpoint/2010/main" val="3045630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2888" y="361950"/>
            <a:ext cx="7772400" cy="681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en-US" sz="4000" b="1" dirty="0" smtClean="0">
                <a:latin typeface="Book Antiqua" panose="02040602050305030304" pitchFamily="18" charset="0"/>
                <a:ea typeface="Verdana" panose="020B0604030504040204" pitchFamily="34" charset="0"/>
              </a:rPr>
              <a:t>Basic Terminology</a:t>
            </a:r>
            <a:endParaRPr lang="en-US" altLang="en-US" dirty="0">
              <a:latin typeface="Book Antiqua" panose="02040602050305030304" pitchFamily="18" charset="0"/>
              <a:ea typeface="Verdana" panose="020B0604030504040204" pitchFamily="34" charset="0"/>
            </a:endParaRPr>
          </a:p>
        </p:txBody>
      </p:sp>
      <p:sp>
        <p:nvSpPr>
          <p:cNvPr id="4" name="AutoShape 2" descr="Image result for population para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6267450" y="702469"/>
            <a:ext cx="5229225" cy="5181600"/>
          </a:xfrm>
          <a:prstGeom prst="rect">
            <a:avLst/>
          </a:prstGeom>
        </p:spPr>
      </p:pic>
      <p:sp>
        <p:nvSpPr>
          <p:cNvPr id="6" name="Rectangle 3"/>
          <p:cNvSpPr txBox="1">
            <a:spLocks noChangeArrowheads="1"/>
          </p:cNvSpPr>
          <p:nvPr/>
        </p:nvSpPr>
        <p:spPr>
          <a:xfrm>
            <a:off x="171450" y="1666875"/>
            <a:ext cx="5642496" cy="4217194"/>
          </a:xfrm>
          <a:prstGeom prst="rect">
            <a:avLst/>
          </a:prstGeom>
        </p:spPr>
        <p:txBody>
          <a:bodyPr/>
          <a:lstStyle>
            <a:defPPr>
              <a:defRPr lang="en-US"/>
            </a:defPPr>
            <a:lvl1pPr marL="228600" indent="-228600" algn="just">
              <a:lnSpc>
                <a:spcPct val="90000"/>
              </a:lnSpc>
              <a:spcBef>
                <a:spcPts val="1000"/>
              </a:spcBef>
              <a:buFont typeface="Arial" panose="020B0604020202020204" pitchFamily="34" charset="0"/>
              <a:buChar char="•"/>
              <a:defRPr sz="2800" b="1" u="sng">
                <a:solidFill>
                  <a:srgbClr val="C00000"/>
                </a:solidFill>
                <a:latin typeface="Book Antiqua" panose="0204060205030503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u="none" dirty="0">
                <a:solidFill>
                  <a:schemeClr val="tx2">
                    <a:lumMod val="50000"/>
                  </a:schemeClr>
                </a:solidFill>
              </a:rPr>
              <a:t>Sample: a part of the population</a:t>
            </a:r>
          </a:p>
          <a:p>
            <a:endParaRPr lang="en-US" altLang="en-US" u="none" dirty="0" smtClean="0"/>
          </a:p>
          <a:p>
            <a:r>
              <a:rPr lang="en-US" altLang="en-US" u="none" dirty="0" smtClean="0">
                <a:solidFill>
                  <a:srgbClr val="002060"/>
                </a:solidFill>
              </a:rPr>
              <a:t>Statistic</a:t>
            </a:r>
            <a:r>
              <a:rPr lang="en-US" altLang="en-US" u="none" dirty="0">
                <a:solidFill>
                  <a:srgbClr val="002060"/>
                </a:solidFill>
              </a:rPr>
              <a:t>: the numbers that describe characteristics of scores in the sample (mean, variance, </a:t>
            </a:r>
            <a:r>
              <a:rPr lang="en-US" altLang="en-US" u="none" dirty="0" err="1">
                <a:solidFill>
                  <a:srgbClr val="002060"/>
                </a:solidFill>
              </a:rPr>
              <a:t>s.d.</a:t>
            </a:r>
            <a:r>
              <a:rPr lang="en-US" altLang="en-US" u="none" dirty="0">
                <a:solidFill>
                  <a:srgbClr val="002060"/>
                </a:solidFill>
              </a:rPr>
              <a:t>, correlation coefficient, reliability coefficient, etc.)</a:t>
            </a:r>
          </a:p>
          <a:p>
            <a:endParaRPr lang="en-US" altLang="en-US" u="none" dirty="0"/>
          </a:p>
        </p:txBody>
      </p:sp>
    </p:spTree>
    <p:extLst>
      <p:ext uri="{BB962C8B-B14F-4D97-AF65-F5344CB8AC3E}">
        <p14:creationId xmlns:p14="http://schemas.microsoft.com/office/powerpoint/2010/main" val="2153810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Basic Concepts of Method of Moments</a:t>
            </a:r>
            <a:endParaRPr lang="en-US" sz="2800" b="1" spc="600" dirty="0">
              <a:solidFill>
                <a:schemeClr val="bg1"/>
              </a:solidFill>
              <a:latin typeface="Book Antiqua" panose="02040602050305030304" pitchFamily="18" charset="0"/>
            </a:endParaRPr>
          </a:p>
        </p:txBody>
      </p:sp>
      <p:sp>
        <p:nvSpPr>
          <p:cNvPr id="3" name="TextBox 2"/>
          <p:cNvSpPr txBox="1"/>
          <p:nvPr/>
        </p:nvSpPr>
        <p:spPr>
          <a:xfrm>
            <a:off x="-95540" y="538573"/>
            <a:ext cx="12287540" cy="6740307"/>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solidFill>
                  <a:srgbClr val="002060"/>
                </a:solidFill>
                <a:latin typeface="Book Antiqua" panose="02040602050305030304" pitchFamily="18" charset="0"/>
              </a:rPr>
              <a:t>Equate first sample moment about origin to first theoretical moment i.e.</a:t>
            </a:r>
          </a:p>
          <a:p>
            <a:pPr marL="342900" indent="-342900">
              <a:buFont typeface="Arial" panose="020B0604020202020204" pitchFamily="34" charset="0"/>
              <a:buChar char="•"/>
            </a:pPr>
            <a:endParaRPr lang="en-US" sz="2400" b="1" dirty="0" smtClean="0">
              <a:solidFill>
                <a:srgbClr val="002060"/>
              </a:solidFill>
              <a:latin typeface="Book Antiqua" panose="02040602050305030304" pitchFamily="18" charset="0"/>
            </a:endParaRPr>
          </a:p>
          <a:p>
            <a:pPr marL="342900" indent="-342900">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buFont typeface="Arial" panose="020B0604020202020204" pitchFamily="34" charset="0"/>
              <a:buChar char="•"/>
            </a:pPr>
            <a:endParaRPr lang="en-US" sz="2400" b="1" dirty="0" smtClean="0">
              <a:solidFill>
                <a:srgbClr val="002060"/>
              </a:solidFill>
              <a:latin typeface="Book Antiqua" panose="02040602050305030304" pitchFamily="18" charset="0"/>
            </a:endParaRPr>
          </a:p>
          <a:p>
            <a:pPr marL="342900" indent="-342900">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buFont typeface="Arial" panose="020B0604020202020204" pitchFamily="34" charset="0"/>
              <a:buChar char="•"/>
            </a:pPr>
            <a:r>
              <a:rPr lang="en-US" sz="2400" b="1" dirty="0">
                <a:solidFill>
                  <a:srgbClr val="C00000"/>
                </a:solidFill>
                <a:latin typeface="Book Antiqua" panose="02040602050305030304" pitchFamily="18" charset="0"/>
              </a:rPr>
              <a:t>Equate </a:t>
            </a:r>
            <a:r>
              <a:rPr lang="en-US" sz="2400" b="1" dirty="0" smtClean="0">
                <a:solidFill>
                  <a:srgbClr val="C00000"/>
                </a:solidFill>
                <a:latin typeface="Book Antiqua" panose="02040602050305030304" pitchFamily="18" charset="0"/>
              </a:rPr>
              <a:t>Second sample </a:t>
            </a:r>
            <a:r>
              <a:rPr lang="en-US" sz="2400" b="1" dirty="0">
                <a:solidFill>
                  <a:srgbClr val="C00000"/>
                </a:solidFill>
                <a:latin typeface="Book Antiqua" panose="02040602050305030304" pitchFamily="18" charset="0"/>
              </a:rPr>
              <a:t>moment about origin to </a:t>
            </a:r>
            <a:r>
              <a:rPr lang="en-US" sz="2400" b="1" dirty="0" smtClean="0">
                <a:solidFill>
                  <a:srgbClr val="C00000"/>
                </a:solidFill>
                <a:latin typeface="Book Antiqua" panose="02040602050305030304" pitchFamily="18" charset="0"/>
              </a:rPr>
              <a:t>second theoretical </a:t>
            </a:r>
            <a:r>
              <a:rPr lang="en-US" sz="2400" b="1" dirty="0">
                <a:solidFill>
                  <a:srgbClr val="C00000"/>
                </a:solidFill>
                <a:latin typeface="Book Antiqua" panose="02040602050305030304" pitchFamily="18" charset="0"/>
              </a:rPr>
              <a:t>moment i.e.</a:t>
            </a:r>
          </a:p>
          <a:p>
            <a:pPr marL="342900" indent="-342900">
              <a:buFont typeface="Arial" panose="020B0604020202020204" pitchFamily="34" charset="0"/>
              <a:buChar char="•"/>
            </a:pPr>
            <a:endParaRPr lang="en-US" sz="2400" b="1" dirty="0" smtClean="0">
              <a:solidFill>
                <a:srgbClr val="002060"/>
              </a:solidFill>
              <a:latin typeface="Book Antiqua" panose="02040602050305030304" pitchFamily="18" charset="0"/>
            </a:endParaRPr>
          </a:p>
          <a:p>
            <a:pPr marL="342900" indent="-342900">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buFont typeface="Arial" panose="020B0604020202020204" pitchFamily="34" charset="0"/>
              <a:buChar char="•"/>
            </a:pPr>
            <a:endParaRPr lang="en-US" sz="2400" b="1" dirty="0" smtClean="0">
              <a:solidFill>
                <a:srgbClr val="002060"/>
              </a:solidFill>
              <a:latin typeface="Book Antiqua" panose="02040602050305030304" pitchFamily="18" charset="0"/>
            </a:endParaRPr>
          </a:p>
          <a:p>
            <a:pPr marL="342900" indent="-342900">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buFont typeface="Arial" panose="020B0604020202020204" pitchFamily="34" charset="0"/>
              <a:buChar char="•"/>
            </a:pPr>
            <a:r>
              <a:rPr lang="en-US" sz="2400" b="1" dirty="0" smtClean="0">
                <a:solidFill>
                  <a:srgbClr val="002060"/>
                </a:solidFill>
                <a:latin typeface="Book Antiqua" panose="02040602050305030304" pitchFamily="18" charset="0"/>
              </a:rPr>
              <a:t>Continue equating sample moments </a:t>
            </a:r>
            <a:r>
              <a:rPr lang="en-US" sz="2400" b="1" dirty="0">
                <a:solidFill>
                  <a:srgbClr val="002060"/>
                </a:solidFill>
                <a:latin typeface="Book Antiqua" panose="02040602050305030304" pitchFamily="18" charset="0"/>
              </a:rPr>
              <a:t>about origin </a:t>
            </a:r>
            <a:r>
              <a:rPr lang="en-US" sz="2400" b="1" dirty="0" smtClean="0">
                <a:solidFill>
                  <a:srgbClr val="002060"/>
                </a:solidFill>
                <a:latin typeface="Book Antiqua" panose="02040602050305030304" pitchFamily="18" charset="0"/>
              </a:rPr>
              <a:t>with respective  </a:t>
            </a:r>
            <a:r>
              <a:rPr lang="en-US" sz="2400" b="1" dirty="0">
                <a:solidFill>
                  <a:srgbClr val="002060"/>
                </a:solidFill>
                <a:latin typeface="Book Antiqua" panose="02040602050305030304" pitchFamily="18" charset="0"/>
              </a:rPr>
              <a:t>theoretical </a:t>
            </a:r>
            <a:r>
              <a:rPr lang="en-US" sz="2400" b="1" dirty="0" smtClean="0">
                <a:solidFill>
                  <a:srgbClr val="002060"/>
                </a:solidFill>
                <a:latin typeface="Book Antiqua" panose="02040602050305030304" pitchFamily="18" charset="0"/>
              </a:rPr>
              <a:t>moment until we get the number of equations to be equal to the number of parameters.</a:t>
            </a:r>
          </a:p>
          <a:p>
            <a:pPr marL="342900" indent="-342900">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buFont typeface="Arial" panose="020B0604020202020204" pitchFamily="34" charset="0"/>
              <a:buChar char="•"/>
            </a:pPr>
            <a:r>
              <a:rPr lang="en-US" sz="2400" b="1" dirty="0" smtClean="0">
                <a:solidFill>
                  <a:srgbClr val="C00000"/>
                </a:solidFill>
                <a:latin typeface="Book Antiqua" panose="02040602050305030304" pitchFamily="18" charset="0"/>
              </a:rPr>
              <a:t>Solve these equations of parameters.</a:t>
            </a:r>
          </a:p>
          <a:p>
            <a:pPr marL="342900" indent="-342900">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buFont typeface="Arial" panose="020B0604020202020204" pitchFamily="34" charset="0"/>
              <a:buChar char="•"/>
            </a:pPr>
            <a:r>
              <a:rPr lang="en-US" sz="2400" b="1" dirty="0" smtClean="0">
                <a:solidFill>
                  <a:srgbClr val="002060"/>
                </a:solidFill>
                <a:latin typeface="Book Antiqua" panose="02040602050305030304" pitchFamily="18" charset="0"/>
              </a:rPr>
              <a:t>Resulting values are called method of moments estimators.</a:t>
            </a:r>
            <a:endParaRPr lang="en-US" sz="2400" b="1" dirty="0">
              <a:solidFill>
                <a:srgbClr val="002060"/>
              </a:solidFill>
              <a:latin typeface="Book Antiqua" panose="02040602050305030304" pitchFamily="18" charset="0"/>
            </a:endParaRPr>
          </a:p>
          <a:p>
            <a:pPr marL="342900" indent="-342900">
              <a:buFont typeface="Arial" panose="020B0604020202020204" pitchFamily="34" charset="0"/>
              <a:buChar char="•"/>
            </a:pPr>
            <a:endParaRPr lang="en-US" sz="2400" b="1" dirty="0">
              <a:solidFill>
                <a:srgbClr val="002060"/>
              </a:solidFill>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111632442"/>
              </p:ext>
            </p:extLst>
          </p:nvPr>
        </p:nvGraphicFramePr>
        <p:xfrm>
          <a:off x="3813174" y="1061448"/>
          <a:ext cx="2915171" cy="1146953"/>
        </p:xfrm>
        <a:graphic>
          <a:graphicData uri="http://schemas.openxmlformats.org/presentationml/2006/ole">
            <mc:AlternateContent xmlns:mc="http://schemas.openxmlformats.org/markup-compatibility/2006">
              <mc:Choice xmlns:v="urn:schemas-microsoft-com:vml" Requires="v">
                <p:oleObj spid="_x0000_s18498" name="Equation" r:id="rId3" imgW="1549080" imgH="609480" progId="Equation.DSMT4">
                  <p:embed/>
                </p:oleObj>
              </mc:Choice>
              <mc:Fallback>
                <p:oleObj name="Equation" r:id="rId3" imgW="1549080" imgH="609480" progId="Equation.DSMT4">
                  <p:embed/>
                  <p:pic>
                    <p:nvPicPr>
                      <p:cNvPr id="0" name=""/>
                      <p:cNvPicPr/>
                      <p:nvPr/>
                    </p:nvPicPr>
                    <p:blipFill>
                      <a:blip r:embed="rId4"/>
                      <a:stretch>
                        <a:fillRect/>
                      </a:stretch>
                    </p:blipFill>
                    <p:spPr>
                      <a:xfrm>
                        <a:off x="3813174" y="1061448"/>
                        <a:ext cx="2915171" cy="114695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21932294"/>
              </p:ext>
            </p:extLst>
          </p:nvPr>
        </p:nvGraphicFramePr>
        <p:xfrm>
          <a:off x="3684564" y="2871763"/>
          <a:ext cx="3075856" cy="1127031"/>
        </p:xfrm>
        <a:graphic>
          <a:graphicData uri="http://schemas.openxmlformats.org/presentationml/2006/ole">
            <mc:AlternateContent xmlns:mc="http://schemas.openxmlformats.org/markup-compatibility/2006">
              <mc:Choice xmlns:v="urn:schemas-microsoft-com:vml" Requires="v">
                <p:oleObj spid="_x0000_s18499" name="Equation" r:id="rId5" imgW="1663560" imgH="609480" progId="Equation.DSMT4">
                  <p:embed/>
                </p:oleObj>
              </mc:Choice>
              <mc:Fallback>
                <p:oleObj name="Equation" r:id="rId5" imgW="1663560" imgH="609480" progId="Equation.DSMT4">
                  <p:embed/>
                  <p:pic>
                    <p:nvPicPr>
                      <p:cNvPr id="0" name=""/>
                      <p:cNvPicPr/>
                      <p:nvPr/>
                    </p:nvPicPr>
                    <p:blipFill>
                      <a:blip r:embed="rId6"/>
                      <a:stretch>
                        <a:fillRect/>
                      </a:stretch>
                    </p:blipFill>
                    <p:spPr>
                      <a:xfrm>
                        <a:off x="3684564" y="2871763"/>
                        <a:ext cx="3075856" cy="1127031"/>
                      </a:xfrm>
                      <a:prstGeom prst="rect">
                        <a:avLst/>
                      </a:prstGeom>
                    </p:spPr>
                  </p:pic>
                </p:oleObj>
              </mc:Fallback>
            </mc:AlternateContent>
          </a:graphicData>
        </a:graphic>
      </p:graphicFrame>
    </p:spTree>
    <p:extLst>
      <p:ext uri="{BB962C8B-B14F-4D97-AF65-F5344CB8AC3E}">
        <p14:creationId xmlns:p14="http://schemas.microsoft.com/office/powerpoint/2010/main" val="3179558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707886"/>
          </a:xfrm>
          <a:prstGeom prst="rect">
            <a:avLst/>
          </a:prstGeom>
          <a:solidFill>
            <a:schemeClr val="accent1">
              <a:lumMod val="20000"/>
              <a:lumOff val="80000"/>
            </a:schemeClr>
          </a:solidFill>
          <a:ln>
            <a:solidFill>
              <a:schemeClr val="tx2"/>
            </a:solidFill>
          </a:ln>
        </p:spPr>
        <p:txBody>
          <a:bodyPr wrap="square" rtlCol="0">
            <a:spAutoFit/>
          </a:bodyPr>
          <a:lstStyle/>
          <a:p>
            <a:r>
              <a:rPr lang="en-US" sz="2000" b="1" dirty="0" smtClean="0">
                <a:latin typeface="Book Antiqua" panose="02040602050305030304" pitchFamily="18" charset="0"/>
              </a:rPr>
              <a:t>Let X</a:t>
            </a:r>
            <a:r>
              <a:rPr lang="en-US" sz="2000" b="1" baseline="-25000" dirty="0" smtClean="0">
                <a:latin typeface="Book Antiqua" panose="02040602050305030304" pitchFamily="18" charset="0"/>
              </a:rPr>
              <a:t>1</a:t>
            </a:r>
            <a:r>
              <a:rPr lang="en-US" sz="2000" b="1" dirty="0" smtClean="0">
                <a:latin typeface="Book Antiqua" panose="02040602050305030304" pitchFamily="18" charset="0"/>
              </a:rPr>
              <a:t>, X</a:t>
            </a:r>
            <a:r>
              <a:rPr lang="en-US" sz="2000" b="1" baseline="-25000" dirty="0" smtClean="0">
                <a:latin typeface="Book Antiqua" panose="02040602050305030304" pitchFamily="18" charset="0"/>
              </a:rPr>
              <a:t>2</a:t>
            </a:r>
            <a:r>
              <a:rPr lang="en-US" sz="2000" b="1" dirty="0" smtClean="0">
                <a:latin typeface="Book Antiqua" panose="02040602050305030304" pitchFamily="18" charset="0"/>
              </a:rPr>
              <a:t>………</a:t>
            </a:r>
            <a:r>
              <a:rPr lang="en-US" sz="2000" b="1" dirty="0" err="1" smtClean="0">
                <a:latin typeface="Book Antiqua" panose="02040602050305030304" pitchFamily="18" charset="0"/>
              </a:rPr>
              <a:t>X</a:t>
            </a:r>
            <a:r>
              <a:rPr lang="en-US" sz="2000" b="1" baseline="-25000" dirty="0" err="1" smtClean="0">
                <a:latin typeface="Book Antiqua" panose="02040602050305030304" pitchFamily="18" charset="0"/>
              </a:rPr>
              <a:t>n</a:t>
            </a:r>
            <a:r>
              <a:rPr lang="en-US" sz="2000" b="1" dirty="0" smtClean="0">
                <a:latin typeface="Book Antiqua" panose="02040602050305030304" pitchFamily="18" charset="0"/>
              </a:rPr>
              <a:t> be Binomial variables with parameter p . </a:t>
            </a:r>
            <a:r>
              <a:rPr lang="en-US" sz="2000" b="1" dirty="0">
                <a:latin typeface="Book Antiqua" panose="02040602050305030304" pitchFamily="18" charset="0"/>
              </a:rPr>
              <a:t>What is the method of moments estimator of </a:t>
            </a:r>
            <a:r>
              <a:rPr lang="en-US" sz="2000" b="1" i="1" dirty="0">
                <a:latin typeface="Book Antiqua" panose="02040602050305030304" pitchFamily="18" charset="0"/>
              </a:rPr>
              <a:t>p</a:t>
            </a:r>
            <a:r>
              <a:rPr lang="en-US" sz="2000" b="1" dirty="0">
                <a:latin typeface="Book Antiqua" panose="02040602050305030304" pitchFamily="18" charset="0"/>
              </a:rPr>
              <a:t>?</a:t>
            </a:r>
          </a:p>
        </p:txBody>
      </p:sp>
      <p:sp>
        <p:nvSpPr>
          <p:cNvPr id="3" name="TextBox 2"/>
          <p:cNvSpPr txBox="1"/>
          <p:nvPr/>
        </p:nvSpPr>
        <p:spPr>
          <a:xfrm>
            <a:off x="0" y="761852"/>
            <a:ext cx="12192000" cy="5324535"/>
          </a:xfrm>
          <a:prstGeom prst="rect">
            <a:avLst/>
          </a:prstGeom>
          <a:noFill/>
        </p:spPr>
        <p:txBody>
          <a:bodyPr wrap="square" rtlCol="0">
            <a:spAutoFit/>
          </a:bodyPr>
          <a:lstStyle/>
          <a:p>
            <a:pPr algn="just"/>
            <a:r>
              <a:rPr lang="en-US" sz="2000" b="1" dirty="0">
                <a:latin typeface="Book Antiqua" panose="02040602050305030304" pitchFamily="18" charset="0"/>
              </a:rPr>
              <a:t>Here, the first theoretical moment about the origin is</a:t>
            </a:r>
            <a:r>
              <a:rPr lang="en-US" sz="2000" b="1" dirty="0" smtClean="0">
                <a:latin typeface="Book Antiqua" panose="02040602050305030304" pitchFamily="18" charset="0"/>
              </a:rPr>
              <a:t>: In Binomial Distribution, theoretical Moment = E(X)=p.</a:t>
            </a:r>
          </a:p>
          <a:p>
            <a:pPr algn="just"/>
            <a:endParaRPr lang="en-US" sz="2000" b="1" dirty="0">
              <a:latin typeface="Book Antiqua" panose="02040602050305030304" pitchFamily="18" charset="0"/>
            </a:endParaRPr>
          </a:p>
          <a:p>
            <a:pPr algn="just"/>
            <a:r>
              <a:rPr lang="en-US" sz="2000" b="1" dirty="0">
                <a:latin typeface="Book Antiqua" panose="02040602050305030304" pitchFamily="18" charset="0"/>
              </a:rPr>
              <a:t>We have just one parameter for which we are trying to derive the method of moments estimator.  Therefore, we need just one equation. Equating the first theoretical moment about the origin with the corresponding sample moment, we get</a:t>
            </a:r>
            <a:r>
              <a:rPr lang="en-US" sz="2000" b="1" dirty="0" smtClean="0">
                <a:latin typeface="Book Antiqua" panose="02040602050305030304" pitchFamily="18" charset="0"/>
              </a:rPr>
              <a:t>:</a:t>
            </a:r>
          </a:p>
          <a:p>
            <a:pPr algn="just"/>
            <a:endParaRPr lang="en-US" sz="2000" b="1" dirty="0">
              <a:latin typeface="Book Antiqua" panose="02040602050305030304" pitchFamily="18" charset="0"/>
            </a:endParaRPr>
          </a:p>
          <a:p>
            <a:pPr algn="just"/>
            <a:endParaRPr lang="en-US" sz="2000" b="1" dirty="0" smtClean="0">
              <a:latin typeface="Book Antiqua" panose="02040602050305030304" pitchFamily="18" charset="0"/>
            </a:endParaRPr>
          </a:p>
          <a:p>
            <a:pPr algn="just"/>
            <a:endParaRPr lang="en-US" sz="2000" b="1" dirty="0">
              <a:latin typeface="Book Antiqua" panose="02040602050305030304" pitchFamily="18" charset="0"/>
            </a:endParaRPr>
          </a:p>
          <a:p>
            <a:pPr algn="just"/>
            <a:endParaRPr lang="en-US" sz="2000" b="1" dirty="0" smtClean="0">
              <a:latin typeface="Book Antiqua" panose="02040602050305030304" pitchFamily="18" charset="0"/>
            </a:endParaRPr>
          </a:p>
          <a:p>
            <a:pPr algn="just"/>
            <a:endParaRPr lang="en-US" sz="2000" b="1" dirty="0">
              <a:latin typeface="Book Antiqua" panose="02040602050305030304" pitchFamily="18" charset="0"/>
            </a:endParaRPr>
          </a:p>
          <a:p>
            <a:pPr algn="just"/>
            <a:endParaRPr lang="en-US" sz="2000" b="1" dirty="0" smtClean="0">
              <a:latin typeface="Book Antiqua" panose="02040602050305030304" pitchFamily="18" charset="0"/>
            </a:endParaRPr>
          </a:p>
          <a:p>
            <a:pPr algn="just"/>
            <a:endParaRPr lang="en-US" sz="2000" b="1" dirty="0" smtClean="0">
              <a:latin typeface="Book Antiqua" panose="02040602050305030304" pitchFamily="18" charset="0"/>
            </a:endParaRPr>
          </a:p>
          <a:p>
            <a:pPr algn="just"/>
            <a:r>
              <a:rPr lang="en-US" sz="2000" b="1" dirty="0">
                <a:latin typeface="Book Antiqua" panose="02040602050305030304" pitchFamily="18" charset="0"/>
              </a:rPr>
              <a:t>Now, we just have to solve for </a:t>
            </a:r>
            <a:r>
              <a:rPr lang="en-US" sz="2000" b="1" i="1" dirty="0">
                <a:latin typeface="Book Antiqua" panose="02040602050305030304" pitchFamily="18" charset="0"/>
              </a:rPr>
              <a:t>p</a:t>
            </a:r>
            <a:r>
              <a:rPr lang="en-US" sz="2000" b="1" dirty="0">
                <a:latin typeface="Book Antiqua" panose="02040602050305030304" pitchFamily="18" charset="0"/>
              </a:rPr>
              <a:t>.  Whoops! In this case, the equation is already solved for </a:t>
            </a:r>
            <a:r>
              <a:rPr lang="en-US" sz="2000" b="1" i="1" dirty="0">
                <a:latin typeface="Book Antiqua" panose="02040602050305030304" pitchFamily="18" charset="0"/>
              </a:rPr>
              <a:t>p</a:t>
            </a:r>
            <a:r>
              <a:rPr lang="en-US" sz="2000" b="1" dirty="0">
                <a:latin typeface="Book Antiqua" panose="02040602050305030304" pitchFamily="18" charset="0"/>
              </a:rPr>
              <a:t>.  Our work is done!  We just need to put a hat (^) on the parameter to make it clear that it is an estimator.  We can also subscript the estimator with an "MM" to indicate that the estimator is the method of moments estimator:</a:t>
            </a:r>
          </a:p>
        </p:txBody>
      </p:sp>
      <p:graphicFrame>
        <p:nvGraphicFramePr>
          <p:cNvPr id="4" name="Object 3"/>
          <p:cNvGraphicFramePr>
            <a:graphicFrameLocks noChangeAspect="1"/>
          </p:cNvGraphicFramePr>
          <p:nvPr>
            <p:extLst>
              <p:ext uri="{D42A27DB-BD31-4B8C-83A1-F6EECF244321}">
                <p14:modId xmlns:p14="http://schemas.microsoft.com/office/powerpoint/2010/main" val="3469809748"/>
              </p:ext>
            </p:extLst>
          </p:nvPr>
        </p:nvGraphicFramePr>
        <p:xfrm>
          <a:off x="5477689" y="2738408"/>
          <a:ext cx="1379538" cy="1838325"/>
        </p:xfrm>
        <a:graphic>
          <a:graphicData uri="http://schemas.openxmlformats.org/presentationml/2006/ole">
            <mc:AlternateContent xmlns:mc="http://schemas.openxmlformats.org/markup-compatibility/2006">
              <mc:Choice xmlns:v="urn:schemas-microsoft-com:vml" Requires="v">
                <p:oleObj spid="_x0000_s19519" name="Equation" r:id="rId3" imgW="914400" imgH="1218960" progId="Equation.DSMT4">
                  <p:embed/>
                </p:oleObj>
              </mc:Choice>
              <mc:Fallback>
                <p:oleObj name="Equation" r:id="rId3" imgW="914400" imgH="1218960" progId="Equation.DSMT4">
                  <p:embed/>
                  <p:pic>
                    <p:nvPicPr>
                      <p:cNvPr id="0" name=""/>
                      <p:cNvPicPr/>
                      <p:nvPr/>
                    </p:nvPicPr>
                    <p:blipFill>
                      <a:blip r:embed="rId4"/>
                      <a:stretch>
                        <a:fillRect/>
                      </a:stretch>
                    </p:blipFill>
                    <p:spPr>
                      <a:xfrm>
                        <a:off x="5477689" y="2738408"/>
                        <a:ext cx="1379538" cy="18383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90091984"/>
              </p:ext>
            </p:extLst>
          </p:nvPr>
        </p:nvGraphicFramePr>
        <p:xfrm>
          <a:off x="4902220" y="5849838"/>
          <a:ext cx="1265238" cy="919163"/>
        </p:xfrm>
        <a:graphic>
          <a:graphicData uri="http://schemas.openxmlformats.org/presentationml/2006/ole">
            <mc:AlternateContent xmlns:mc="http://schemas.openxmlformats.org/markup-compatibility/2006">
              <mc:Choice xmlns:v="urn:schemas-microsoft-com:vml" Requires="v">
                <p:oleObj spid="_x0000_s19520" name="Equation" r:id="rId5" imgW="838080" imgH="609480" progId="Equation.DSMT4">
                  <p:embed/>
                </p:oleObj>
              </mc:Choice>
              <mc:Fallback>
                <p:oleObj name="Equation" r:id="rId5" imgW="838080" imgH="609480" progId="Equation.DSMT4">
                  <p:embed/>
                  <p:pic>
                    <p:nvPicPr>
                      <p:cNvPr id="0" name=""/>
                      <p:cNvPicPr/>
                      <p:nvPr/>
                    </p:nvPicPr>
                    <p:blipFill>
                      <a:blip r:embed="rId6"/>
                      <a:stretch>
                        <a:fillRect/>
                      </a:stretch>
                    </p:blipFill>
                    <p:spPr>
                      <a:xfrm>
                        <a:off x="4902220" y="5849838"/>
                        <a:ext cx="1265238" cy="919163"/>
                      </a:xfrm>
                      <a:prstGeom prst="rect">
                        <a:avLst/>
                      </a:prstGeom>
                    </p:spPr>
                  </p:pic>
                </p:oleObj>
              </mc:Fallback>
            </mc:AlternateContent>
          </a:graphicData>
        </a:graphic>
      </p:graphicFrame>
    </p:spTree>
    <p:extLst>
      <p:ext uri="{BB962C8B-B14F-4D97-AF65-F5344CB8AC3E}">
        <p14:creationId xmlns:p14="http://schemas.microsoft.com/office/powerpoint/2010/main" val="12930100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30997"/>
          </a:xfrm>
          <a:prstGeom prst="rect">
            <a:avLst/>
          </a:prstGeom>
          <a:solidFill>
            <a:schemeClr val="accent1">
              <a:lumMod val="20000"/>
              <a:lumOff val="80000"/>
            </a:schemeClr>
          </a:solidFill>
        </p:spPr>
        <p:txBody>
          <a:bodyPr wrap="square">
            <a:spAutoFit/>
          </a:bodyPr>
          <a:lstStyle/>
          <a:p>
            <a:r>
              <a:rPr lang="en-US" sz="2400" b="1" dirty="0">
                <a:latin typeface="Book Antiqua" panose="02040602050305030304" pitchFamily="18" charset="0"/>
              </a:rPr>
              <a:t>Let </a:t>
            </a:r>
            <a:r>
              <a:rPr lang="en-US" sz="2400" b="1" i="1" dirty="0">
                <a:latin typeface="Book Antiqua" panose="02040602050305030304" pitchFamily="18" charset="0"/>
              </a:rPr>
              <a:t>X</a:t>
            </a:r>
            <a:r>
              <a:rPr lang="en-US" sz="2400" b="1" baseline="-25000" dirty="0">
                <a:latin typeface="Book Antiqua" panose="02040602050305030304" pitchFamily="18" charset="0"/>
              </a:rPr>
              <a:t>1</a:t>
            </a:r>
            <a:r>
              <a:rPr lang="en-US" sz="2400" b="1" dirty="0">
                <a:latin typeface="Book Antiqua" panose="02040602050305030304" pitchFamily="18" charset="0"/>
              </a:rPr>
              <a:t>, </a:t>
            </a:r>
            <a:r>
              <a:rPr lang="en-US" sz="2400" b="1" i="1" dirty="0">
                <a:latin typeface="Book Antiqua" panose="02040602050305030304" pitchFamily="18" charset="0"/>
              </a:rPr>
              <a:t>X</a:t>
            </a:r>
            <a:r>
              <a:rPr lang="en-US" sz="2400" b="1" baseline="-25000" dirty="0">
                <a:latin typeface="Book Antiqua" panose="02040602050305030304" pitchFamily="18" charset="0"/>
              </a:rPr>
              <a:t>2</a:t>
            </a:r>
            <a:r>
              <a:rPr lang="en-US" sz="2400" b="1" dirty="0">
                <a:latin typeface="Book Antiqua" panose="02040602050305030304" pitchFamily="18" charset="0"/>
              </a:rPr>
              <a:t>, ..., </a:t>
            </a:r>
            <a:r>
              <a:rPr lang="en-US" sz="2400" b="1" i="1" dirty="0" err="1">
                <a:latin typeface="Book Antiqua" panose="02040602050305030304" pitchFamily="18" charset="0"/>
              </a:rPr>
              <a:t>X</a:t>
            </a:r>
            <a:r>
              <a:rPr lang="en-US" sz="2400" b="1" i="1" baseline="-25000" dirty="0" err="1">
                <a:latin typeface="Book Antiqua" panose="02040602050305030304" pitchFamily="18" charset="0"/>
              </a:rPr>
              <a:t>n</a:t>
            </a:r>
            <a:r>
              <a:rPr lang="en-US" sz="2400" b="1" dirty="0">
                <a:latin typeface="Book Antiqua" panose="02040602050305030304" pitchFamily="18" charset="0"/>
              </a:rPr>
              <a:t> be normal random variables with mean </a:t>
            </a:r>
            <a:r>
              <a:rPr lang="en-US" sz="2400" b="1" i="1" dirty="0">
                <a:latin typeface="Book Antiqua" panose="02040602050305030304" pitchFamily="18" charset="0"/>
              </a:rPr>
              <a:t>μ</a:t>
            </a:r>
            <a:r>
              <a:rPr lang="en-US" sz="2400" b="1" dirty="0">
                <a:latin typeface="Book Antiqua" panose="02040602050305030304" pitchFamily="18" charset="0"/>
              </a:rPr>
              <a:t> and variance </a:t>
            </a:r>
            <a:r>
              <a:rPr lang="en-US" sz="2400" b="1" i="1" dirty="0">
                <a:latin typeface="Book Antiqua" panose="02040602050305030304" pitchFamily="18" charset="0"/>
              </a:rPr>
              <a:t>σ</a:t>
            </a:r>
            <a:r>
              <a:rPr lang="en-US" sz="2400" b="1" baseline="30000" dirty="0">
                <a:latin typeface="Book Antiqua" panose="02040602050305030304" pitchFamily="18" charset="0"/>
              </a:rPr>
              <a:t>2</a:t>
            </a:r>
            <a:r>
              <a:rPr lang="en-US" sz="2400" b="1" dirty="0">
                <a:latin typeface="Book Antiqua" panose="02040602050305030304" pitchFamily="18" charset="0"/>
              </a:rPr>
              <a:t>. What are the method of moments estimators of the mean </a:t>
            </a:r>
            <a:r>
              <a:rPr lang="en-US" sz="2400" b="1" i="1" dirty="0">
                <a:latin typeface="Book Antiqua" panose="02040602050305030304" pitchFamily="18" charset="0"/>
              </a:rPr>
              <a:t>μ</a:t>
            </a:r>
            <a:r>
              <a:rPr lang="en-US" sz="2400" b="1" dirty="0">
                <a:latin typeface="Book Antiqua" panose="02040602050305030304" pitchFamily="18" charset="0"/>
              </a:rPr>
              <a:t> and variance </a:t>
            </a:r>
            <a:r>
              <a:rPr lang="en-US" sz="2400" b="1" i="1" dirty="0">
                <a:latin typeface="Book Antiqua" panose="02040602050305030304" pitchFamily="18" charset="0"/>
              </a:rPr>
              <a:t>σ</a:t>
            </a:r>
            <a:r>
              <a:rPr lang="en-US" sz="2400" b="1" baseline="30000" dirty="0">
                <a:latin typeface="Book Antiqua" panose="02040602050305030304" pitchFamily="18" charset="0"/>
              </a:rPr>
              <a:t>2</a:t>
            </a:r>
            <a:r>
              <a:rPr lang="en-US" sz="2400" b="1" dirty="0">
                <a:latin typeface="Book Antiqua" panose="02040602050305030304" pitchFamily="18" charset="0"/>
              </a:rPr>
              <a:t>?</a:t>
            </a:r>
          </a:p>
        </p:txBody>
      </p:sp>
      <p:sp>
        <p:nvSpPr>
          <p:cNvPr id="3" name="Rectangle 2"/>
          <p:cNvSpPr/>
          <p:nvPr/>
        </p:nvSpPr>
        <p:spPr>
          <a:xfrm>
            <a:off x="13719" y="867097"/>
            <a:ext cx="11941791" cy="5262979"/>
          </a:xfrm>
          <a:prstGeom prst="rect">
            <a:avLst/>
          </a:prstGeom>
        </p:spPr>
        <p:txBody>
          <a:bodyPr wrap="square">
            <a:spAutoFit/>
          </a:bodyPr>
          <a:lstStyle/>
          <a:p>
            <a:pPr algn="just"/>
            <a:r>
              <a:rPr lang="en-US" sz="2400" b="1" dirty="0">
                <a:solidFill>
                  <a:srgbClr val="002060"/>
                </a:solidFill>
                <a:latin typeface="Book Antiqua" panose="02040602050305030304" pitchFamily="18" charset="0"/>
              </a:rPr>
              <a:t>The first and second theoretical moments about the origin are:</a:t>
            </a:r>
          </a:p>
          <a:p>
            <a:pPr algn="just"/>
            <a:r>
              <a:rPr lang="en-US" sz="2400" b="1" i="1" dirty="0">
                <a:solidFill>
                  <a:srgbClr val="002060"/>
                </a:solidFill>
                <a:latin typeface="Book Antiqua" panose="02040602050305030304" pitchFamily="18" charset="0"/>
              </a:rPr>
              <a:t>E</a:t>
            </a:r>
            <a:r>
              <a:rPr lang="en-US" sz="2400" b="1" dirty="0">
                <a:solidFill>
                  <a:srgbClr val="002060"/>
                </a:solidFill>
                <a:latin typeface="Book Antiqua" panose="02040602050305030304" pitchFamily="18" charset="0"/>
              </a:rPr>
              <a:t>(</a:t>
            </a:r>
            <a:r>
              <a:rPr lang="en-US" sz="2400" b="1" i="1" dirty="0">
                <a:solidFill>
                  <a:srgbClr val="002060"/>
                </a:solidFill>
                <a:latin typeface="Book Antiqua" panose="02040602050305030304" pitchFamily="18" charset="0"/>
              </a:rPr>
              <a:t>X</a:t>
            </a:r>
            <a:r>
              <a:rPr lang="en-US" sz="2400" b="1" i="1" baseline="-25000" dirty="0">
                <a:solidFill>
                  <a:srgbClr val="002060"/>
                </a:solidFill>
                <a:latin typeface="Book Antiqua" panose="02040602050305030304" pitchFamily="18" charset="0"/>
              </a:rPr>
              <a:t>i</a:t>
            </a:r>
            <a:r>
              <a:rPr lang="en-US" sz="2400" b="1" dirty="0">
                <a:solidFill>
                  <a:srgbClr val="002060"/>
                </a:solidFill>
                <a:latin typeface="Book Antiqua" panose="02040602050305030304" pitchFamily="18" charset="0"/>
              </a:rPr>
              <a:t>) = </a:t>
            </a:r>
            <a:r>
              <a:rPr lang="en-US" sz="2400" b="1" i="1" dirty="0">
                <a:solidFill>
                  <a:srgbClr val="002060"/>
                </a:solidFill>
                <a:latin typeface="Book Antiqua" panose="02040602050305030304" pitchFamily="18" charset="0"/>
              </a:rPr>
              <a:t>μ  </a:t>
            </a:r>
            <a:r>
              <a:rPr lang="en-US" sz="2400" b="1" dirty="0">
                <a:solidFill>
                  <a:srgbClr val="002060"/>
                </a:solidFill>
                <a:latin typeface="Book Antiqua" panose="02040602050305030304" pitchFamily="18" charset="0"/>
              </a:rPr>
              <a:t>and</a:t>
            </a:r>
            <a:r>
              <a:rPr lang="en-US" sz="2400" b="1" i="1" dirty="0">
                <a:solidFill>
                  <a:srgbClr val="002060"/>
                </a:solidFill>
                <a:latin typeface="Book Antiqua" panose="02040602050305030304" pitchFamily="18" charset="0"/>
              </a:rPr>
              <a:t> E</a:t>
            </a:r>
            <a:r>
              <a:rPr lang="en-US" sz="2400" b="1" dirty="0">
                <a:solidFill>
                  <a:srgbClr val="002060"/>
                </a:solidFill>
                <a:latin typeface="Book Antiqua" panose="02040602050305030304" pitchFamily="18" charset="0"/>
              </a:rPr>
              <a:t>(</a:t>
            </a:r>
            <a:r>
              <a:rPr lang="en-US" sz="2400" b="1" i="1" dirty="0">
                <a:solidFill>
                  <a:srgbClr val="002060"/>
                </a:solidFill>
                <a:latin typeface="Book Antiqua" panose="02040602050305030304" pitchFamily="18" charset="0"/>
              </a:rPr>
              <a:t>X</a:t>
            </a:r>
            <a:r>
              <a:rPr lang="en-US" sz="2400" b="1" i="1" baseline="-25000" dirty="0">
                <a:solidFill>
                  <a:srgbClr val="002060"/>
                </a:solidFill>
                <a:latin typeface="Book Antiqua" panose="02040602050305030304" pitchFamily="18" charset="0"/>
              </a:rPr>
              <a:t>i</a:t>
            </a:r>
            <a:r>
              <a:rPr lang="en-US" sz="2400" b="1" baseline="30000" dirty="0">
                <a:solidFill>
                  <a:srgbClr val="002060"/>
                </a:solidFill>
                <a:latin typeface="Book Antiqua" panose="02040602050305030304" pitchFamily="18" charset="0"/>
              </a:rPr>
              <a:t>2</a:t>
            </a:r>
            <a:r>
              <a:rPr lang="en-US" sz="2400" b="1" dirty="0">
                <a:solidFill>
                  <a:srgbClr val="002060"/>
                </a:solidFill>
                <a:latin typeface="Book Antiqua" panose="02040602050305030304" pitchFamily="18" charset="0"/>
              </a:rPr>
              <a:t>) =</a:t>
            </a:r>
            <a:r>
              <a:rPr lang="en-US" sz="2400" b="1" i="1" dirty="0">
                <a:solidFill>
                  <a:srgbClr val="002060"/>
                </a:solidFill>
                <a:latin typeface="Book Antiqua" panose="02040602050305030304" pitchFamily="18" charset="0"/>
              </a:rPr>
              <a:t> σ</a:t>
            </a:r>
            <a:r>
              <a:rPr lang="en-US" sz="2400" b="1" baseline="30000" dirty="0">
                <a:solidFill>
                  <a:srgbClr val="002060"/>
                </a:solidFill>
                <a:latin typeface="Book Antiqua" panose="02040602050305030304" pitchFamily="18" charset="0"/>
              </a:rPr>
              <a:t>2 </a:t>
            </a:r>
            <a:r>
              <a:rPr lang="en-US" sz="2400" b="1" dirty="0">
                <a:solidFill>
                  <a:srgbClr val="002060"/>
                </a:solidFill>
                <a:latin typeface="Book Antiqua" panose="02040602050305030304" pitchFamily="18" charset="0"/>
              </a:rPr>
              <a:t>+ </a:t>
            </a:r>
            <a:r>
              <a:rPr lang="en-US" sz="2400" b="1" i="1" dirty="0">
                <a:solidFill>
                  <a:srgbClr val="002060"/>
                </a:solidFill>
                <a:latin typeface="Book Antiqua" panose="02040602050305030304" pitchFamily="18" charset="0"/>
              </a:rPr>
              <a:t>μ</a:t>
            </a:r>
            <a:r>
              <a:rPr lang="en-US" sz="2400" b="1" baseline="30000" dirty="0">
                <a:solidFill>
                  <a:srgbClr val="002060"/>
                </a:solidFill>
                <a:latin typeface="Book Antiqua" panose="02040602050305030304" pitchFamily="18" charset="0"/>
              </a:rPr>
              <a:t>2</a:t>
            </a:r>
            <a:endParaRPr lang="en-US" sz="2400" b="1" dirty="0">
              <a:solidFill>
                <a:srgbClr val="002060"/>
              </a:solidFill>
              <a:latin typeface="Book Antiqua" panose="02040602050305030304" pitchFamily="18" charset="0"/>
            </a:endParaRPr>
          </a:p>
          <a:p>
            <a:pPr algn="just"/>
            <a:r>
              <a:rPr lang="en-US" sz="2400" b="1" dirty="0">
                <a:solidFill>
                  <a:srgbClr val="002060"/>
                </a:solidFill>
                <a:latin typeface="Book Antiqua" panose="02040602050305030304" pitchFamily="18" charset="0"/>
              </a:rPr>
              <a:t>(Incidentally, in case it's not obvious, that second moment can be derived from manipulating the shortcut formula for the variance.) In this case, we have two parameters for which we are trying to derive method of moments estimators.  Therefore, we need two equations here. Equating the first theoretical moment about the origin with the corresponding sample moment, we get</a:t>
            </a:r>
            <a:r>
              <a:rPr lang="en-US" sz="2400" b="1" dirty="0" smtClean="0">
                <a:solidFill>
                  <a:srgbClr val="002060"/>
                </a:solidFill>
                <a:latin typeface="Book Antiqua" panose="02040602050305030304" pitchFamily="18" charset="0"/>
              </a:rPr>
              <a:t>:</a:t>
            </a:r>
          </a:p>
          <a:p>
            <a:pPr algn="just"/>
            <a:endParaRPr lang="en-US" sz="2400" b="1" dirty="0">
              <a:solidFill>
                <a:srgbClr val="002060"/>
              </a:solidFill>
              <a:latin typeface="Book Antiqua" panose="02040602050305030304" pitchFamily="18" charset="0"/>
            </a:endParaRPr>
          </a:p>
          <a:p>
            <a:pPr algn="just"/>
            <a:endParaRPr lang="en-US" sz="2400" b="1" dirty="0" smtClean="0">
              <a:solidFill>
                <a:srgbClr val="002060"/>
              </a:solidFill>
              <a:latin typeface="Book Antiqua" panose="02040602050305030304" pitchFamily="18" charset="0"/>
            </a:endParaRPr>
          </a:p>
          <a:p>
            <a:pPr algn="just"/>
            <a:endParaRPr lang="en-US" sz="2400" b="1" dirty="0">
              <a:solidFill>
                <a:srgbClr val="002060"/>
              </a:solidFill>
              <a:latin typeface="Book Antiqua" panose="02040602050305030304" pitchFamily="18" charset="0"/>
            </a:endParaRPr>
          </a:p>
          <a:p>
            <a:pPr algn="just"/>
            <a:endParaRPr lang="en-US" sz="2400" b="1" dirty="0" smtClean="0">
              <a:solidFill>
                <a:srgbClr val="002060"/>
              </a:solidFill>
              <a:latin typeface="Book Antiqua" panose="02040602050305030304" pitchFamily="18" charset="0"/>
            </a:endParaRPr>
          </a:p>
          <a:p>
            <a:pPr algn="just"/>
            <a:r>
              <a:rPr lang="en-US" sz="2400" b="1" dirty="0">
                <a:solidFill>
                  <a:srgbClr val="002060"/>
                </a:solidFill>
                <a:latin typeface="Book Antiqua" panose="02040602050305030304" pitchFamily="18" charset="0"/>
              </a:rPr>
              <a:t>And, equating the second theoretical moment about the origin with the corresponding sample moment, we get:</a:t>
            </a:r>
            <a:endParaRPr lang="en-US" sz="2400" b="1" dirty="0" smtClean="0">
              <a:solidFill>
                <a:srgbClr val="002060"/>
              </a:solidFill>
              <a:latin typeface="Book Antiqua" panose="02040602050305030304" pitchFamily="18" charset="0"/>
            </a:endParaRPr>
          </a:p>
          <a:p>
            <a:pPr algn="just"/>
            <a:endParaRPr lang="en-US" sz="2400" b="1" i="0" dirty="0">
              <a:solidFill>
                <a:srgbClr val="002060"/>
              </a:solidFill>
              <a:effectLst/>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593187574"/>
              </p:ext>
            </p:extLst>
          </p:nvPr>
        </p:nvGraphicFramePr>
        <p:xfrm>
          <a:off x="4904203" y="3813572"/>
          <a:ext cx="1762125" cy="919163"/>
        </p:xfrm>
        <a:graphic>
          <a:graphicData uri="http://schemas.openxmlformats.org/presentationml/2006/ole">
            <mc:AlternateContent xmlns:mc="http://schemas.openxmlformats.org/markup-compatibility/2006">
              <mc:Choice xmlns:v="urn:schemas-microsoft-com:vml" Requires="v">
                <p:oleObj spid="_x0000_s20544" name="Equation" r:id="rId3" imgW="1168200" imgH="609480" progId="Equation.DSMT4">
                  <p:embed/>
                </p:oleObj>
              </mc:Choice>
              <mc:Fallback>
                <p:oleObj name="Equation" r:id="rId3" imgW="1168200" imgH="609480" progId="Equation.DSMT4">
                  <p:embed/>
                  <p:pic>
                    <p:nvPicPr>
                      <p:cNvPr id="0" name=""/>
                      <p:cNvPicPr/>
                      <p:nvPr/>
                    </p:nvPicPr>
                    <p:blipFill>
                      <a:blip r:embed="rId4"/>
                      <a:stretch>
                        <a:fillRect/>
                      </a:stretch>
                    </p:blipFill>
                    <p:spPr>
                      <a:xfrm>
                        <a:off x="4904203" y="3813572"/>
                        <a:ext cx="1762125" cy="9191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89552138"/>
              </p:ext>
            </p:extLst>
          </p:nvPr>
        </p:nvGraphicFramePr>
        <p:xfrm>
          <a:off x="4654820" y="5818849"/>
          <a:ext cx="2470150" cy="919162"/>
        </p:xfrm>
        <a:graphic>
          <a:graphicData uri="http://schemas.openxmlformats.org/presentationml/2006/ole">
            <mc:AlternateContent xmlns:mc="http://schemas.openxmlformats.org/markup-compatibility/2006">
              <mc:Choice xmlns:v="urn:schemas-microsoft-com:vml" Requires="v">
                <p:oleObj spid="_x0000_s20545" name="Equation" r:id="rId5" imgW="1638000" imgH="609480" progId="Equation.DSMT4">
                  <p:embed/>
                </p:oleObj>
              </mc:Choice>
              <mc:Fallback>
                <p:oleObj name="Equation" r:id="rId5" imgW="1638000" imgH="609480" progId="Equation.DSMT4">
                  <p:embed/>
                  <p:pic>
                    <p:nvPicPr>
                      <p:cNvPr id="0" name=""/>
                      <p:cNvPicPr/>
                      <p:nvPr/>
                    </p:nvPicPr>
                    <p:blipFill>
                      <a:blip r:embed="rId6"/>
                      <a:stretch>
                        <a:fillRect/>
                      </a:stretch>
                    </p:blipFill>
                    <p:spPr>
                      <a:xfrm>
                        <a:off x="4654820" y="5818849"/>
                        <a:ext cx="2470150" cy="919162"/>
                      </a:xfrm>
                      <a:prstGeom prst="rect">
                        <a:avLst/>
                      </a:prstGeom>
                    </p:spPr>
                  </p:pic>
                </p:oleObj>
              </mc:Fallback>
            </mc:AlternateContent>
          </a:graphicData>
        </a:graphic>
      </p:graphicFrame>
    </p:spTree>
    <p:extLst>
      <p:ext uri="{BB962C8B-B14F-4D97-AF65-F5344CB8AC3E}">
        <p14:creationId xmlns:p14="http://schemas.microsoft.com/office/powerpoint/2010/main" val="31039882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742" y="0"/>
            <a:ext cx="12058258" cy="2308324"/>
          </a:xfrm>
          <a:prstGeom prst="rect">
            <a:avLst/>
          </a:prstGeom>
        </p:spPr>
        <p:txBody>
          <a:bodyPr wrap="square">
            <a:spAutoFit/>
          </a:bodyPr>
          <a:lstStyle/>
          <a:p>
            <a:r>
              <a:rPr lang="en-US" sz="2400" b="1" dirty="0">
                <a:solidFill>
                  <a:srgbClr val="002060"/>
                </a:solidFill>
                <a:latin typeface="Book Antiqua" panose="02040602050305030304" pitchFamily="18" charset="0"/>
              </a:rPr>
              <a:t>Now, the first equation tells us that the method of moments estimator for the mean </a:t>
            </a:r>
            <a:r>
              <a:rPr lang="en-US" sz="2400" b="1" i="1" dirty="0">
                <a:solidFill>
                  <a:srgbClr val="002060"/>
                </a:solidFill>
                <a:latin typeface="Book Antiqua" panose="02040602050305030304" pitchFamily="18" charset="0"/>
              </a:rPr>
              <a:t>μ</a:t>
            </a:r>
            <a:r>
              <a:rPr lang="en-US" sz="2400" b="1" dirty="0">
                <a:solidFill>
                  <a:srgbClr val="002060"/>
                </a:solidFill>
                <a:latin typeface="Book Antiqua" panose="02040602050305030304" pitchFamily="18" charset="0"/>
              </a:rPr>
              <a:t> is the sample </a:t>
            </a:r>
            <a:r>
              <a:rPr lang="en-US" sz="2400" b="1" dirty="0" smtClean="0">
                <a:solidFill>
                  <a:srgbClr val="002060"/>
                </a:solidFill>
                <a:latin typeface="Book Antiqua" panose="02040602050305030304" pitchFamily="18" charset="0"/>
              </a:rPr>
              <a:t>mean</a:t>
            </a:r>
          </a:p>
          <a:p>
            <a:endParaRPr lang="en-US" sz="2400" b="1" dirty="0">
              <a:solidFill>
                <a:srgbClr val="002060"/>
              </a:solidFill>
              <a:latin typeface="Book Antiqua" panose="02040602050305030304" pitchFamily="18" charset="0"/>
            </a:endParaRPr>
          </a:p>
          <a:p>
            <a:endParaRPr lang="en-US" sz="2400" b="1" dirty="0" smtClean="0">
              <a:solidFill>
                <a:srgbClr val="002060"/>
              </a:solidFill>
              <a:latin typeface="Book Antiqua" panose="02040602050305030304" pitchFamily="18" charset="0"/>
            </a:endParaRPr>
          </a:p>
          <a:p>
            <a:r>
              <a:rPr lang="en-US" sz="2400" b="1" dirty="0" smtClean="0">
                <a:solidFill>
                  <a:srgbClr val="002060"/>
                </a:solidFill>
                <a:latin typeface="Book Antiqua" panose="02040602050305030304" pitchFamily="18" charset="0"/>
              </a:rPr>
              <a:t>And</a:t>
            </a:r>
            <a:r>
              <a:rPr lang="en-US" sz="2400" b="1" dirty="0">
                <a:solidFill>
                  <a:srgbClr val="002060"/>
                </a:solidFill>
                <a:latin typeface="Book Antiqua" panose="02040602050305030304" pitchFamily="18" charset="0"/>
              </a:rPr>
              <a:t>, substituting the sample mean in for </a:t>
            </a:r>
            <a:r>
              <a:rPr lang="en-US" sz="2400" b="1" i="1" dirty="0">
                <a:solidFill>
                  <a:srgbClr val="002060"/>
                </a:solidFill>
                <a:latin typeface="Book Antiqua" panose="02040602050305030304" pitchFamily="18" charset="0"/>
              </a:rPr>
              <a:t>μ</a:t>
            </a:r>
            <a:r>
              <a:rPr lang="en-US" sz="2400" b="1" dirty="0">
                <a:solidFill>
                  <a:srgbClr val="002060"/>
                </a:solidFill>
                <a:latin typeface="Book Antiqua" panose="02040602050305030304" pitchFamily="18" charset="0"/>
              </a:rPr>
              <a:t> in the second equation and solving for </a:t>
            </a:r>
            <a:r>
              <a:rPr lang="en-US" sz="2400" b="1" i="1" dirty="0">
                <a:solidFill>
                  <a:srgbClr val="002060"/>
                </a:solidFill>
                <a:latin typeface="Book Antiqua" panose="02040602050305030304" pitchFamily="18" charset="0"/>
              </a:rPr>
              <a:t>σ</a:t>
            </a:r>
            <a:r>
              <a:rPr lang="en-US" sz="2400" b="1" baseline="30000" dirty="0">
                <a:solidFill>
                  <a:srgbClr val="002060"/>
                </a:solidFill>
                <a:latin typeface="Book Antiqua" panose="02040602050305030304" pitchFamily="18" charset="0"/>
              </a:rPr>
              <a:t>2</a:t>
            </a:r>
            <a:r>
              <a:rPr lang="en-US" sz="2400" b="1" dirty="0">
                <a:solidFill>
                  <a:srgbClr val="002060"/>
                </a:solidFill>
                <a:latin typeface="Book Antiqua" panose="02040602050305030304" pitchFamily="18" charset="0"/>
              </a:rPr>
              <a:t>, we get that the method of moments estimator for the variance </a:t>
            </a:r>
            <a:r>
              <a:rPr lang="en-US" sz="2400" b="1" i="1" dirty="0">
                <a:solidFill>
                  <a:srgbClr val="002060"/>
                </a:solidFill>
                <a:latin typeface="Book Antiqua" panose="02040602050305030304" pitchFamily="18" charset="0"/>
              </a:rPr>
              <a:t>σ</a:t>
            </a:r>
            <a:r>
              <a:rPr lang="en-US" sz="2400" b="1" baseline="30000" dirty="0">
                <a:solidFill>
                  <a:srgbClr val="002060"/>
                </a:solidFill>
                <a:latin typeface="Book Antiqua" panose="02040602050305030304" pitchFamily="18" charset="0"/>
              </a:rPr>
              <a:t>2 </a:t>
            </a:r>
            <a:r>
              <a:rPr lang="en-US" sz="2400" b="1" dirty="0">
                <a:solidFill>
                  <a:srgbClr val="002060"/>
                </a:solidFill>
                <a:latin typeface="Book Antiqua" panose="02040602050305030304" pitchFamily="18" charset="0"/>
              </a:rPr>
              <a:t>is</a:t>
            </a:r>
          </a:p>
        </p:txBody>
      </p:sp>
      <p:graphicFrame>
        <p:nvGraphicFramePr>
          <p:cNvPr id="3" name="Object 2"/>
          <p:cNvGraphicFramePr>
            <a:graphicFrameLocks noChangeAspect="1"/>
          </p:cNvGraphicFramePr>
          <p:nvPr>
            <p:extLst>
              <p:ext uri="{D42A27DB-BD31-4B8C-83A1-F6EECF244321}">
                <p14:modId xmlns:p14="http://schemas.microsoft.com/office/powerpoint/2010/main" val="900840121"/>
              </p:ext>
            </p:extLst>
          </p:nvPr>
        </p:nvGraphicFramePr>
        <p:xfrm>
          <a:off x="4903172" y="353768"/>
          <a:ext cx="1620458" cy="1178699"/>
        </p:xfrm>
        <a:graphic>
          <a:graphicData uri="http://schemas.openxmlformats.org/presentationml/2006/ole">
            <mc:AlternateContent xmlns:mc="http://schemas.openxmlformats.org/markup-compatibility/2006">
              <mc:Choice xmlns:v="urn:schemas-microsoft-com:vml" Requires="v">
                <p:oleObj spid="_x0000_s21573" name="Equation" r:id="rId3" imgW="838080" imgH="609480" progId="Equation.DSMT4">
                  <p:embed/>
                </p:oleObj>
              </mc:Choice>
              <mc:Fallback>
                <p:oleObj name="Equation" r:id="rId3" imgW="838080" imgH="609480" progId="Equation.DSMT4">
                  <p:embed/>
                  <p:pic>
                    <p:nvPicPr>
                      <p:cNvPr id="0" name=""/>
                      <p:cNvPicPr/>
                      <p:nvPr/>
                    </p:nvPicPr>
                    <p:blipFill>
                      <a:blip r:embed="rId4"/>
                      <a:stretch>
                        <a:fillRect/>
                      </a:stretch>
                    </p:blipFill>
                    <p:spPr>
                      <a:xfrm>
                        <a:off x="4903172" y="353768"/>
                        <a:ext cx="1620458" cy="1178699"/>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80840512"/>
              </p:ext>
            </p:extLst>
          </p:nvPr>
        </p:nvGraphicFramePr>
        <p:xfrm>
          <a:off x="3775550" y="2228290"/>
          <a:ext cx="3082925" cy="4175125"/>
        </p:xfrm>
        <a:graphic>
          <a:graphicData uri="http://schemas.openxmlformats.org/presentationml/2006/ole">
            <mc:AlternateContent xmlns:mc="http://schemas.openxmlformats.org/markup-compatibility/2006">
              <mc:Choice xmlns:v="urn:schemas-microsoft-com:vml" Requires="v">
                <p:oleObj spid="_x0000_s21574" name="Equation" r:id="rId5" imgW="2044440" imgH="2768400" progId="Equation.DSMT4">
                  <p:embed/>
                </p:oleObj>
              </mc:Choice>
              <mc:Fallback>
                <p:oleObj name="Equation" r:id="rId5" imgW="2044440" imgH="2768400" progId="Equation.DSMT4">
                  <p:embed/>
                  <p:pic>
                    <p:nvPicPr>
                      <p:cNvPr id="0" name=""/>
                      <p:cNvPicPr/>
                      <p:nvPr/>
                    </p:nvPicPr>
                    <p:blipFill>
                      <a:blip r:embed="rId6"/>
                      <a:stretch>
                        <a:fillRect/>
                      </a:stretch>
                    </p:blipFill>
                    <p:spPr>
                      <a:xfrm>
                        <a:off x="3775550" y="2228290"/>
                        <a:ext cx="3082925" cy="4175125"/>
                      </a:xfrm>
                      <a:prstGeom prst="rect">
                        <a:avLst/>
                      </a:prstGeom>
                    </p:spPr>
                  </p:pic>
                </p:oleObj>
              </mc:Fallback>
            </mc:AlternateContent>
          </a:graphicData>
        </a:graphic>
      </p:graphicFrame>
    </p:spTree>
    <p:extLst>
      <p:ext uri="{BB962C8B-B14F-4D97-AF65-F5344CB8AC3E}">
        <p14:creationId xmlns:p14="http://schemas.microsoft.com/office/powerpoint/2010/main" val="1465231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46" y="459083"/>
            <a:ext cx="12186354" cy="5632311"/>
          </a:xfrm>
          <a:prstGeom prst="rect">
            <a:avLst/>
          </a:prstGeom>
          <a:noFill/>
        </p:spPr>
        <p:txBody>
          <a:bodyPr wrap="square" rtlCol="0">
            <a:spAutoFit/>
          </a:bodyPr>
          <a:lstStyle/>
          <a:p>
            <a:r>
              <a:rPr lang="en-US" sz="2400" b="1" dirty="0" smtClean="0">
                <a:solidFill>
                  <a:srgbClr val="002060"/>
                </a:solidFill>
                <a:latin typeface="Book Antiqua" panose="02040602050305030304" pitchFamily="18" charset="0"/>
              </a:rPr>
              <a:t>Let three observations were collected on a continuous uniform random variable U(0,</a:t>
            </a:r>
            <a:r>
              <a:rPr lang="el-GR" sz="2400" b="1" dirty="0" smtClean="0">
                <a:solidFill>
                  <a:srgbClr val="002060"/>
                </a:solidFill>
                <a:latin typeface="Book Antiqua" panose="02040602050305030304" pitchFamily="18" charset="0"/>
              </a:rPr>
              <a:t>θ</a:t>
            </a:r>
            <a:r>
              <a:rPr lang="en-US" sz="2400" b="1" dirty="0" smtClean="0">
                <a:solidFill>
                  <a:srgbClr val="002060"/>
                </a:solidFill>
                <a:latin typeface="Book Antiqua" panose="02040602050305030304" pitchFamily="18" charset="0"/>
              </a:rPr>
              <a:t>) where parameter </a:t>
            </a:r>
            <a:r>
              <a:rPr lang="el-GR" sz="2400" b="1" dirty="0" smtClean="0">
                <a:solidFill>
                  <a:srgbClr val="002060"/>
                </a:solidFill>
                <a:latin typeface="Book Antiqua" panose="02040602050305030304" pitchFamily="18" charset="0"/>
              </a:rPr>
              <a:t>θ</a:t>
            </a:r>
            <a:r>
              <a:rPr lang="en-US" sz="2400" b="1" dirty="0" smtClean="0">
                <a:solidFill>
                  <a:srgbClr val="002060"/>
                </a:solidFill>
                <a:latin typeface="Book Antiqua" panose="02040602050305030304" pitchFamily="18" charset="0"/>
              </a:rPr>
              <a:t> is unknown. The data recorded were 3.2, 2.9, 13.1</a:t>
            </a:r>
          </a:p>
          <a:p>
            <a:endParaRPr lang="en-US" sz="2400" b="1" dirty="0">
              <a:solidFill>
                <a:srgbClr val="002060"/>
              </a:solidFill>
              <a:latin typeface="Book Antiqua" panose="02040602050305030304" pitchFamily="18" charset="0"/>
            </a:endParaRPr>
          </a:p>
          <a:p>
            <a:r>
              <a:rPr lang="en-US" sz="2400" b="1" dirty="0" smtClean="0">
                <a:solidFill>
                  <a:srgbClr val="002060"/>
                </a:solidFill>
                <a:latin typeface="Book Antiqua" panose="02040602050305030304" pitchFamily="18" charset="0"/>
              </a:rPr>
              <a:t>Sample mean </a:t>
            </a:r>
          </a:p>
          <a:p>
            <a:endParaRPr lang="en-US" sz="2400" b="1" dirty="0">
              <a:solidFill>
                <a:srgbClr val="002060"/>
              </a:solidFill>
              <a:latin typeface="Book Antiqua" panose="02040602050305030304" pitchFamily="18" charset="0"/>
            </a:endParaRPr>
          </a:p>
          <a:p>
            <a:r>
              <a:rPr lang="en-US" sz="2400" b="1" dirty="0" smtClean="0">
                <a:solidFill>
                  <a:srgbClr val="002060"/>
                </a:solidFill>
                <a:latin typeface="Book Antiqua" panose="02040602050305030304" pitchFamily="18" charset="0"/>
              </a:rPr>
              <a:t>Mean of Uniform Distribution is </a:t>
            </a:r>
          </a:p>
          <a:p>
            <a:endParaRPr lang="en-US" sz="2400" b="1" dirty="0">
              <a:solidFill>
                <a:srgbClr val="002060"/>
              </a:solidFill>
              <a:latin typeface="Book Antiqua" panose="02040602050305030304" pitchFamily="18" charset="0"/>
            </a:endParaRPr>
          </a:p>
          <a:p>
            <a:endParaRPr lang="en-US" sz="2400" b="1" dirty="0" smtClean="0">
              <a:solidFill>
                <a:srgbClr val="002060"/>
              </a:solidFill>
              <a:latin typeface="Book Antiqua" panose="02040602050305030304" pitchFamily="18" charset="0"/>
            </a:endParaRPr>
          </a:p>
          <a:p>
            <a:r>
              <a:rPr lang="en-US" sz="2400" b="1" dirty="0" smtClean="0">
                <a:solidFill>
                  <a:srgbClr val="002060"/>
                </a:solidFill>
                <a:latin typeface="Book Antiqua" panose="02040602050305030304" pitchFamily="18" charset="0"/>
              </a:rPr>
              <a:t>By method of moments</a:t>
            </a:r>
          </a:p>
          <a:p>
            <a:endParaRPr lang="en-US" sz="2400" b="1" dirty="0">
              <a:solidFill>
                <a:srgbClr val="002060"/>
              </a:solidFill>
              <a:latin typeface="Book Antiqua" panose="02040602050305030304" pitchFamily="18" charset="0"/>
            </a:endParaRPr>
          </a:p>
          <a:p>
            <a:endParaRPr lang="en-US" sz="2400" b="1" dirty="0" smtClean="0">
              <a:solidFill>
                <a:srgbClr val="002060"/>
              </a:solidFill>
              <a:latin typeface="Book Antiqua" panose="02040602050305030304" pitchFamily="18" charset="0"/>
            </a:endParaRPr>
          </a:p>
          <a:p>
            <a:endParaRPr lang="en-US" sz="2400" b="1" dirty="0">
              <a:solidFill>
                <a:srgbClr val="002060"/>
              </a:solidFill>
              <a:latin typeface="Book Antiqua" panose="02040602050305030304" pitchFamily="18" charset="0"/>
            </a:endParaRPr>
          </a:p>
          <a:p>
            <a:r>
              <a:rPr lang="en-US" sz="2400" b="1" dirty="0" smtClean="0">
                <a:solidFill>
                  <a:srgbClr val="002060"/>
                </a:solidFill>
                <a:latin typeface="Book Antiqua" panose="02040602050305030304" pitchFamily="18" charset="0"/>
              </a:rPr>
              <a:t>Which means that the probability model defined must take values only over the range [0,12.8] and it will not permit 13.1.</a:t>
            </a:r>
          </a:p>
          <a:p>
            <a:r>
              <a:rPr lang="en-US" sz="2400" b="1" dirty="0" smtClean="0">
                <a:solidFill>
                  <a:srgbClr val="002060"/>
                </a:solidFill>
                <a:latin typeface="Book Antiqua" panose="02040602050305030304" pitchFamily="18" charset="0"/>
              </a:rPr>
              <a:t>Yet that was the value obtained in the sample .</a:t>
            </a:r>
            <a:endParaRPr lang="en-US" sz="2400" b="1" dirty="0">
              <a:solidFill>
                <a:srgbClr val="002060"/>
              </a:solidFill>
              <a:latin typeface="Book Antiqua" panose="0204060205030503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15660271"/>
              </p:ext>
            </p:extLst>
          </p:nvPr>
        </p:nvGraphicFramePr>
        <p:xfrm>
          <a:off x="2157690" y="1513494"/>
          <a:ext cx="1090769" cy="425666"/>
        </p:xfrm>
        <a:graphic>
          <a:graphicData uri="http://schemas.openxmlformats.org/presentationml/2006/ole">
            <mc:AlternateContent xmlns:mc="http://schemas.openxmlformats.org/markup-compatibility/2006">
              <mc:Choice xmlns:v="urn:schemas-microsoft-com:vml" Requires="v">
                <p:oleObj spid="_x0000_s22612" name="Equation" r:id="rId3" imgW="520560" imgH="203040" progId="Equation.DSMT4">
                  <p:embed/>
                </p:oleObj>
              </mc:Choice>
              <mc:Fallback>
                <p:oleObj name="Equation" r:id="rId3" imgW="520560" imgH="203040" progId="Equation.DSMT4">
                  <p:embed/>
                  <p:pic>
                    <p:nvPicPr>
                      <p:cNvPr id="0" name=""/>
                      <p:cNvPicPr/>
                      <p:nvPr/>
                    </p:nvPicPr>
                    <p:blipFill>
                      <a:blip r:embed="rId4"/>
                      <a:stretch>
                        <a:fillRect/>
                      </a:stretch>
                    </p:blipFill>
                    <p:spPr>
                      <a:xfrm>
                        <a:off x="2157690" y="1513494"/>
                        <a:ext cx="1090769" cy="42566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73548988"/>
              </p:ext>
            </p:extLst>
          </p:nvPr>
        </p:nvGraphicFramePr>
        <p:xfrm>
          <a:off x="4892323" y="2281127"/>
          <a:ext cx="1997208" cy="651721"/>
        </p:xfrm>
        <a:graphic>
          <a:graphicData uri="http://schemas.openxmlformats.org/presentationml/2006/ole">
            <mc:AlternateContent xmlns:mc="http://schemas.openxmlformats.org/markup-compatibility/2006">
              <mc:Choice xmlns:v="urn:schemas-microsoft-com:vml" Requires="v">
                <p:oleObj spid="_x0000_s22613" name="Equation" r:id="rId5" imgW="1206360" imgH="393480" progId="Equation.DSMT4">
                  <p:embed/>
                </p:oleObj>
              </mc:Choice>
              <mc:Fallback>
                <p:oleObj name="Equation" r:id="rId5" imgW="1206360" imgH="393480" progId="Equation.DSMT4">
                  <p:embed/>
                  <p:pic>
                    <p:nvPicPr>
                      <p:cNvPr id="0" name=""/>
                      <p:cNvPicPr/>
                      <p:nvPr/>
                    </p:nvPicPr>
                    <p:blipFill>
                      <a:blip r:embed="rId6"/>
                      <a:stretch>
                        <a:fillRect/>
                      </a:stretch>
                    </p:blipFill>
                    <p:spPr>
                      <a:xfrm>
                        <a:off x="4892323" y="2281127"/>
                        <a:ext cx="1997208" cy="65172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64942372"/>
              </p:ext>
            </p:extLst>
          </p:nvPr>
        </p:nvGraphicFramePr>
        <p:xfrm>
          <a:off x="3526659" y="3486036"/>
          <a:ext cx="2960664" cy="1268856"/>
        </p:xfrm>
        <a:graphic>
          <a:graphicData uri="http://schemas.openxmlformats.org/presentationml/2006/ole">
            <mc:AlternateContent xmlns:mc="http://schemas.openxmlformats.org/markup-compatibility/2006">
              <mc:Choice xmlns:v="urn:schemas-microsoft-com:vml" Requires="v">
                <p:oleObj spid="_x0000_s22614" name="Equation" r:id="rId7" imgW="1600200" imgH="685800" progId="Equation.DSMT4">
                  <p:embed/>
                </p:oleObj>
              </mc:Choice>
              <mc:Fallback>
                <p:oleObj name="Equation" r:id="rId7" imgW="1600200" imgH="685800" progId="Equation.DSMT4">
                  <p:embed/>
                  <p:pic>
                    <p:nvPicPr>
                      <p:cNvPr id="0" name=""/>
                      <p:cNvPicPr/>
                      <p:nvPr/>
                    </p:nvPicPr>
                    <p:blipFill>
                      <a:blip r:embed="rId8"/>
                      <a:stretch>
                        <a:fillRect/>
                      </a:stretch>
                    </p:blipFill>
                    <p:spPr>
                      <a:xfrm>
                        <a:off x="3526659" y="3486036"/>
                        <a:ext cx="2960664" cy="1268856"/>
                      </a:xfrm>
                      <a:prstGeom prst="rect">
                        <a:avLst/>
                      </a:prstGeom>
                    </p:spPr>
                  </p:pic>
                </p:oleObj>
              </mc:Fallback>
            </mc:AlternateContent>
          </a:graphicData>
        </a:graphic>
      </p:graphicFrame>
    </p:spTree>
    <p:extLst>
      <p:ext uri="{BB962C8B-B14F-4D97-AF65-F5344CB8AC3E}">
        <p14:creationId xmlns:p14="http://schemas.microsoft.com/office/powerpoint/2010/main" val="4027713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819806"/>
            <a:ext cx="12065876" cy="5632311"/>
          </a:xfrm>
          <a:prstGeom prst="rect">
            <a:avLst/>
          </a:prstGeom>
          <a:noFill/>
        </p:spPr>
        <p:txBody>
          <a:bodyPr wrap="square" rtlCol="0">
            <a:spAutoFit/>
          </a:bodyPr>
          <a:lstStyle/>
          <a:p>
            <a:pPr algn="just"/>
            <a:r>
              <a:rPr lang="en-US" sz="2400" b="1" dirty="0" smtClean="0">
                <a:solidFill>
                  <a:srgbClr val="002060"/>
                </a:solidFill>
                <a:latin typeface="Book Antiqua" panose="02040602050305030304" pitchFamily="18" charset="0"/>
              </a:rPr>
              <a:t>An area of soil was divided into 240 regions of equal area called quadrants and in each quadrant the number of colonies of bacteria found was counted. The data was given in the table below:</a:t>
            </a:r>
          </a:p>
          <a:p>
            <a:pPr algn="just"/>
            <a:endParaRPr lang="en-US" sz="2400" b="1" dirty="0">
              <a:solidFill>
                <a:srgbClr val="002060"/>
              </a:solidFill>
              <a:latin typeface="Book Antiqua" panose="02040602050305030304" pitchFamily="18" charset="0"/>
            </a:endParaRPr>
          </a:p>
          <a:p>
            <a:pPr algn="just"/>
            <a:endParaRPr lang="en-US" sz="2400" b="1" dirty="0" smtClean="0">
              <a:solidFill>
                <a:srgbClr val="002060"/>
              </a:solidFill>
              <a:latin typeface="Book Antiqua" panose="02040602050305030304" pitchFamily="18" charset="0"/>
            </a:endParaRPr>
          </a:p>
          <a:p>
            <a:pPr algn="just"/>
            <a:endParaRPr lang="en-US" sz="2400" b="1" dirty="0">
              <a:solidFill>
                <a:srgbClr val="002060"/>
              </a:solidFill>
              <a:latin typeface="Book Antiqua" panose="02040602050305030304" pitchFamily="18" charset="0"/>
            </a:endParaRPr>
          </a:p>
          <a:p>
            <a:pPr algn="just"/>
            <a:endParaRPr lang="en-US" sz="2400" b="1" dirty="0" smtClean="0">
              <a:solidFill>
                <a:srgbClr val="002060"/>
              </a:solidFill>
              <a:latin typeface="Book Antiqua" panose="02040602050305030304" pitchFamily="18" charset="0"/>
            </a:endParaRPr>
          </a:p>
          <a:p>
            <a:pPr algn="just"/>
            <a:endParaRPr lang="en-US" sz="2400" b="1" dirty="0">
              <a:solidFill>
                <a:srgbClr val="002060"/>
              </a:solidFill>
              <a:latin typeface="Book Antiqua" panose="02040602050305030304" pitchFamily="18" charset="0"/>
            </a:endParaRPr>
          </a:p>
          <a:p>
            <a:pPr algn="just"/>
            <a:endParaRPr lang="en-US" sz="2400" b="1" dirty="0" smtClean="0">
              <a:solidFill>
                <a:srgbClr val="002060"/>
              </a:solidFill>
              <a:latin typeface="Book Antiqua" panose="02040602050305030304" pitchFamily="18" charset="0"/>
            </a:endParaRPr>
          </a:p>
          <a:p>
            <a:pPr algn="just"/>
            <a:endParaRPr lang="en-US" sz="2400" b="1" dirty="0">
              <a:solidFill>
                <a:srgbClr val="002060"/>
              </a:solidFill>
              <a:latin typeface="Book Antiqua" panose="02040602050305030304" pitchFamily="18" charset="0"/>
            </a:endParaRPr>
          </a:p>
          <a:p>
            <a:pPr algn="just"/>
            <a:r>
              <a:rPr lang="en-US" sz="2400" b="1" dirty="0" smtClean="0">
                <a:solidFill>
                  <a:srgbClr val="002060"/>
                </a:solidFill>
                <a:latin typeface="Book Antiqua" panose="02040602050305030304" pitchFamily="18" charset="0"/>
              </a:rPr>
              <a:t>Here precise record about the sample is not kept. Therefore Method of Moment is not applicable as mean can not be calculated.</a:t>
            </a:r>
          </a:p>
          <a:p>
            <a:pPr algn="just"/>
            <a:endParaRPr lang="en-US" sz="2400" b="1" dirty="0">
              <a:solidFill>
                <a:srgbClr val="002060"/>
              </a:solidFill>
              <a:latin typeface="Book Antiqua" panose="02040602050305030304" pitchFamily="18" charset="0"/>
            </a:endParaRPr>
          </a:p>
          <a:p>
            <a:pPr algn="just"/>
            <a:r>
              <a:rPr lang="en-US" sz="2400" b="1" dirty="0" smtClean="0">
                <a:solidFill>
                  <a:srgbClr val="002060"/>
                </a:solidFill>
                <a:latin typeface="Book Antiqua" panose="02040602050305030304" pitchFamily="18" charset="0"/>
              </a:rPr>
              <a:t>In such cases MLE is adopted.</a:t>
            </a:r>
          </a:p>
          <a:p>
            <a:pPr algn="just"/>
            <a:endParaRPr lang="en-US" sz="2400" b="1" dirty="0">
              <a:solidFill>
                <a:srgbClr val="002060"/>
              </a:solidFill>
              <a:latin typeface="Book Antiqua" panose="0204060205030503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25056071"/>
              </p:ext>
            </p:extLst>
          </p:nvPr>
        </p:nvGraphicFramePr>
        <p:xfrm>
          <a:off x="1569491" y="2564238"/>
          <a:ext cx="8393440" cy="1010920"/>
        </p:xfrm>
        <a:graphic>
          <a:graphicData uri="http://schemas.openxmlformats.org/drawingml/2006/table">
            <a:tbl>
              <a:tblPr firstRow="1" bandRow="1">
                <a:tableStyleId>{5C22544A-7EE6-4342-B048-85BDC9FD1C3A}</a:tableStyleId>
              </a:tblPr>
              <a:tblGrid>
                <a:gridCol w="1049180"/>
                <a:gridCol w="1049180"/>
                <a:gridCol w="1049180"/>
                <a:gridCol w="1049180"/>
                <a:gridCol w="1049180"/>
                <a:gridCol w="1049180"/>
                <a:gridCol w="1049180"/>
                <a:gridCol w="1049180"/>
              </a:tblGrid>
              <a:tr h="370840">
                <a:tc>
                  <a:txBody>
                    <a:bodyPr/>
                    <a:lstStyle/>
                    <a:p>
                      <a:r>
                        <a:rPr lang="en-US" dirty="0" smtClean="0"/>
                        <a:t>Count</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&gt;5</a:t>
                      </a:r>
                      <a:endParaRPr lang="en-US" dirty="0"/>
                    </a:p>
                  </a:txBody>
                  <a:tcPr/>
                </a:tc>
              </a:tr>
              <a:tr h="370840">
                <a:tc>
                  <a:txBody>
                    <a:bodyPr/>
                    <a:lstStyle/>
                    <a:p>
                      <a:r>
                        <a:rPr lang="en-US" dirty="0" smtClean="0"/>
                        <a:t>Frequency</a:t>
                      </a:r>
                      <a:endParaRPr lang="en-US" dirty="0"/>
                    </a:p>
                  </a:txBody>
                  <a:tcPr/>
                </a:tc>
                <a:tc>
                  <a:txBody>
                    <a:bodyPr/>
                    <a:lstStyle/>
                    <a:p>
                      <a:r>
                        <a:rPr lang="en-US" dirty="0" smtClean="0"/>
                        <a:t>11</a:t>
                      </a:r>
                      <a:endParaRPr lang="en-US" dirty="0"/>
                    </a:p>
                  </a:txBody>
                  <a:tcPr/>
                </a:tc>
                <a:tc>
                  <a:txBody>
                    <a:bodyPr/>
                    <a:lstStyle/>
                    <a:p>
                      <a:r>
                        <a:rPr lang="en-US" dirty="0" smtClean="0"/>
                        <a:t>37</a:t>
                      </a:r>
                      <a:endParaRPr lang="en-US" dirty="0"/>
                    </a:p>
                  </a:txBody>
                  <a:tcPr/>
                </a:tc>
                <a:tc>
                  <a:txBody>
                    <a:bodyPr/>
                    <a:lstStyle/>
                    <a:p>
                      <a:r>
                        <a:rPr lang="en-US" dirty="0" smtClean="0"/>
                        <a:t>64</a:t>
                      </a:r>
                      <a:endParaRPr lang="en-US" dirty="0"/>
                    </a:p>
                  </a:txBody>
                  <a:tcPr/>
                </a:tc>
                <a:tc>
                  <a:txBody>
                    <a:bodyPr/>
                    <a:lstStyle/>
                    <a:p>
                      <a:r>
                        <a:rPr lang="en-US" dirty="0" smtClean="0"/>
                        <a:t>55</a:t>
                      </a:r>
                      <a:endParaRPr lang="en-US" dirty="0"/>
                    </a:p>
                  </a:txBody>
                  <a:tcPr/>
                </a:tc>
                <a:tc>
                  <a:txBody>
                    <a:bodyPr/>
                    <a:lstStyle/>
                    <a:p>
                      <a:r>
                        <a:rPr lang="en-US" dirty="0" smtClean="0"/>
                        <a:t>37</a:t>
                      </a:r>
                      <a:endParaRPr lang="en-US" dirty="0"/>
                    </a:p>
                  </a:txBody>
                  <a:tcPr/>
                </a:tc>
                <a:tc>
                  <a:txBody>
                    <a:bodyPr/>
                    <a:lstStyle/>
                    <a:p>
                      <a:r>
                        <a:rPr lang="en-US" dirty="0" smtClean="0"/>
                        <a:t>24</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7685281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68625"/>
            <a:ext cx="12192000" cy="3785652"/>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002060"/>
                </a:solidFill>
                <a:latin typeface="Book Antiqua" panose="02040602050305030304" pitchFamily="18" charset="0"/>
              </a:rPr>
              <a:t>Maximum likelihood is a relatively simple method of constructing an estimator for an unknown parameter θ. </a:t>
            </a:r>
            <a:endParaRPr lang="en-US" sz="2400" b="1" dirty="0" smtClean="0">
              <a:solidFill>
                <a:srgbClr val="002060"/>
              </a:solidFill>
              <a:latin typeface="Book Antiqua" panose="02040602050305030304" pitchFamily="18" charset="0"/>
            </a:endParaRP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C00000"/>
                </a:solidFill>
                <a:latin typeface="Book Antiqua" panose="02040602050305030304" pitchFamily="18" charset="0"/>
              </a:rPr>
              <a:t>It </a:t>
            </a:r>
            <a:r>
              <a:rPr lang="en-US" sz="2400" b="1" dirty="0">
                <a:solidFill>
                  <a:srgbClr val="C00000"/>
                </a:solidFill>
                <a:latin typeface="Book Antiqua" panose="02040602050305030304" pitchFamily="18" charset="0"/>
              </a:rPr>
              <a:t>was introduced by R. A. Fisher, a great English mathematical statistician, in 1912. Maximum likelihood estimation (MLE) can be applied in most problems, it has a strong intuitive appeal, and often yields a reasonable estimator of θ. </a:t>
            </a:r>
            <a:endParaRPr lang="en-US" sz="2400" b="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2400" b="1" dirty="0" smtClean="0">
                <a:solidFill>
                  <a:srgbClr val="002060"/>
                </a:solidFill>
                <a:latin typeface="Book Antiqua" panose="02040602050305030304" pitchFamily="18" charset="0"/>
              </a:rPr>
              <a:t>Furthermore</a:t>
            </a:r>
            <a:r>
              <a:rPr lang="en-US" sz="2400" b="1" dirty="0">
                <a:solidFill>
                  <a:srgbClr val="002060"/>
                </a:solidFill>
                <a:latin typeface="Book Antiqua" panose="02040602050305030304" pitchFamily="18" charset="0"/>
              </a:rPr>
              <a:t>, if the sample is large, the method will yield an excellent estimator of θ. For these reasons, the method of maximum likelihood is probably the most widely used method of estimation in statistics.</a:t>
            </a:r>
          </a:p>
        </p:txBody>
      </p:sp>
    </p:spTree>
    <p:extLst>
      <p:ext uri="{BB962C8B-B14F-4D97-AF65-F5344CB8AC3E}">
        <p14:creationId xmlns:p14="http://schemas.microsoft.com/office/powerpoint/2010/main" val="39101595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353"/>
            <a:ext cx="12192000" cy="523220"/>
          </a:xfrm>
          <a:prstGeom prst="rect">
            <a:avLst/>
          </a:prstGeom>
          <a:solidFill>
            <a:schemeClr val="accent5">
              <a:lumMod val="20000"/>
              <a:lumOff val="80000"/>
            </a:schemeClr>
          </a:solidFill>
        </p:spPr>
        <p:txBody>
          <a:bodyPr wrap="square">
            <a:spAutoFit/>
          </a:bodyPr>
          <a:lstStyle/>
          <a:p>
            <a:pPr algn="ctr"/>
            <a:r>
              <a:rPr lang="en-US" sz="2800" b="1" spc="600" dirty="0" smtClean="0">
                <a:latin typeface="Book Antiqua" panose="02040602050305030304" pitchFamily="18" charset="0"/>
              </a:rPr>
              <a:t>Method of Maximum Likelihood Estimation</a:t>
            </a:r>
            <a:endParaRPr lang="en-US" sz="2800" b="1" spc="600" dirty="0">
              <a:latin typeface="Book Antiqua" panose="02040602050305030304" pitchFamily="18" charset="0"/>
            </a:endParaRPr>
          </a:p>
        </p:txBody>
      </p:sp>
      <p:sp>
        <p:nvSpPr>
          <p:cNvPr id="3" name="Rectangle 2"/>
          <p:cNvSpPr/>
          <p:nvPr/>
        </p:nvSpPr>
        <p:spPr>
          <a:xfrm>
            <a:off x="-48967" y="645276"/>
            <a:ext cx="12186745" cy="4893647"/>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Book Antiqua" panose="02040602050305030304" pitchFamily="18" charset="0"/>
              </a:rPr>
              <a:t>Suppose we have a random sample </a:t>
            </a:r>
            <a:r>
              <a:rPr lang="en-US" sz="2400" b="1" i="1" dirty="0">
                <a:solidFill>
                  <a:srgbClr val="C00000"/>
                </a:solidFill>
                <a:latin typeface="Book Antiqua" panose="02040602050305030304" pitchFamily="18" charset="0"/>
              </a:rPr>
              <a:t>X</a:t>
            </a:r>
            <a:r>
              <a:rPr lang="en-US" sz="2400" b="1" baseline="-25000" dirty="0">
                <a:solidFill>
                  <a:srgbClr val="C00000"/>
                </a:solidFill>
                <a:latin typeface="Book Antiqua" panose="02040602050305030304" pitchFamily="18" charset="0"/>
              </a:rPr>
              <a:t>1</a:t>
            </a:r>
            <a:r>
              <a:rPr lang="en-US" sz="2400" b="1" dirty="0">
                <a:solidFill>
                  <a:srgbClr val="C00000"/>
                </a:solidFill>
                <a:latin typeface="Book Antiqua" panose="02040602050305030304" pitchFamily="18" charset="0"/>
              </a:rPr>
              <a:t>, </a:t>
            </a:r>
            <a:r>
              <a:rPr lang="en-US" sz="2400" b="1" i="1" dirty="0">
                <a:solidFill>
                  <a:srgbClr val="C00000"/>
                </a:solidFill>
                <a:latin typeface="Book Antiqua" panose="02040602050305030304" pitchFamily="18" charset="0"/>
              </a:rPr>
              <a:t>X</a:t>
            </a:r>
            <a:r>
              <a:rPr lang="en-US" sz="2400" b="1" baseline="-25000" dirty="0">
                <a:solidFill>
                  <a:srgbClr val="C00000"/>
                </a:solidFill>
                <a:latin typeface="Book Antiqua" panose="02040602050305030304" pitchFamily="18" charset="0"/>
              </a:rPr>
              <a:t>2</a:t>
            </a:r>
            <a:r>
              <a:rPr lang="en-US" sz="2400" b="1" dirty="0">
                <a:solidFill>
                  <a:srgbClr val="C00000"/>
                </a:solidFill>
                <a:latin typeface="Book Antiqua" panose="02040602050305030304" pitchFamily="18" charset="0"/>
              </a:rPr>
              <a:t>,..., </a:t>
            </a:r>
            <a:r>
              <a:rPr lang="en-US" sz="2400" b="1" i="1" dirty="0" err="1">
                <a:solidFill>
                  <a:srgbClr val="C00000"/>
                </a:solidFill>
                <a:latin typeface="Book Antiqua" panose="02040602050305030304" pitchFamily="18" charset="0"/>
              </a:rPr>
              <a:t>X</a:t>
            </a:r>
            <a:r>
              <a:rPr lang="en-US" sz="2400" b="1" i="1" baseline="-25000" dirty="0" err="1">
                <a:solidFill>
                  <a:srgbClr val="C00000"/>
                </a:solidFill>
                <a:latin typeface="Book Antiqua" panose="02040602050305030304" pitchFamily="18" charset="0"/>
              </a:rPr>
              <a:t>n</a:t>
            </a:r>
            <a:r>
              <a:rPr lang="en-US" sz="2400" b="1" dirty="0">
                <a:solidFill>
                  <a:srgbClr val="C00000"/>
                </a:solidFill>
                <a:latin typeface="Book Antiqua" panose="02040602050305030304" pitchFamily="18" charset="0"/>
              </a:rPr>
              <a:t> whose assumed probability distribution depends on some unknown parameter </a:t>
            </a:r>
            <a:r>
              <a:rPr lang="en-US" sz="2400" b="1" i="1" dirty="0" smtClean="0">
                <a:solidFill>
                  <a:srgbClr val="C00000"/>
                </a:solidFill>
                <a:latin typeface="Book Antiqua" panose="02040602050305030304" pitchFamily="18" charset="0"/>
              </a:rPr>
              <a:t>θ </a:t>
            </a:r>
          </a:p>
          <a:p>
            <a:pPr marL="342900" indent="-342900" algn="just">
              <a:buFont typeface="Arial" panose="020B0604020202020204" pitchFamily="34" charset="0"/>
              <a:buChar char="•"/>
            </a:pPr>
            <a:endParaRPr lang="en-US" sz="2400" b="1" i="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r>
              <a:rPr lang="en-US" sz="2400" b="1" i="1" dirty="0">
                <a:solidFill>
                  <a:srgbClr val="002060"/>
                </a:solidFill>
                <a:latin typeface="Book Antiqua" panose="02040602050305030304" pitchFamily="18" charset="0"/>
              </a:rPr>
              <a:t>If Xi's are discrete, then the likelihood function is defined </a:t>
            </a:r>
            <a:r>
              <a:rPr lang="en-US" sz="2400" b="1" i="1" dirty="0" smtClean="0">
                <a:solidFill>
                  <a:srgbClr val="002060"/>
                </a:solidFill>
                <a:latin typeface="Book Antiqua" panose="02040602050305030304" pitchFamily="18" charset="0"/>
              </a:rPr>
              <a:t>as </a:t>
            </a:r>
            <a:r>
              <a:rPr lang="en-US" sz="2400" b="1" dirty="0">
                <a:solidFill>
                  <a:srgbClr val="002060"/>
                </a:solidFill>
                <a:latin typeface="Book Antiqua" panose="02040602050305030304" pitchFamily="18" charset="0"/>
              </a:rPr>
              <a:t>the product</a:t>
            </a:r>
            <a:endParaRPr lang="en-US" sz="2400" b="1" i="1" dirty="0" smtClean="0">
              <a:solidFill>
                <a:srgbClr val="002060"/>
              </a:solidFill>
              <a:latin typeface="Book Antiqua" panose="02040602050305030304" pitchFamily="18" charset="0"/>
            </a:endParaRPr>
          </a:p>
          <a:p>
            <a:pPr marL="342900" indent="-342900" algn="just">
              <a:buFont typeface="Arial" panose="020B0604020202020204" pitchFamily="34" charset="0"/>
              <a:buChar char="•"/>
            </a:pPr>
            <a:endParaRPr lang="en-US" sz="2400" b="1" i="1" dirty="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i="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i="1" dirty="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i="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r>
              <a:rPr lang="en-US" sz="2400" b="1" dirty="0">
                <a:solidFill>
                  <a:srgbClr val="C00000"/>
                </a:solidFill>
                <a:latin typeface="Book Antiqua" panose="02040602050305030304" pitchFamily="18" charset="0"/>
              </a:rPr>
              <a:t>If Xi's are jointly continuous, then the likelihood function is defined </a:t>
            </a:r>
            <a:r>
              <a:rPr lang="en-US" sz="2400" b="1" dirty="0" smtClean="0">
                <a:solidFill>
                  <a:srgbClr val="C00000"/>
                </a:solidFill>
                <a:latin typeface="Book Antiqua" panose="02040602050305030304" pitchFamily="18" charset="0"/>
              </a:rPr>
              <a:t>as</a:t>
            </a:r>
          </a:p>
          <a:p>
            <a:pPr marL="342900" indent="-342900" algn="just">
              <a:buFont typeface="Arial" panose="020B0604020202020204" pitchFamily="34" charset="0"/>
              <a:buChar char="•"/>
            </a:pPr>
            <a:endParaRPr lang="en-US" sz="2400" b="1" dirty="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endParaRPr lang="en-US" sz="2400" b="1" dirty="0" smtClean="0">
              <a:solidFill>
                <a:srgbClr val="C00000"/>
              </a:solidFill>
              <a:latin typeface="Book Antiqua" panose="02040602050305030304" pitchFamily="18" charset="0"/>
            </a:endParaRPr>
          </a:p>
          <a:p>
            <a:pPr marL="342900" indent="-342900" algn="just">
              <a:buFont typeface="Arial" panose="020B0604020202020204" pitchFamily="34" charset="0"/>
              <a:buChar char="•"/>
            </a:pPr>
            <a:r>
              <a:rPr lang="en-US" sz="2400" b="1" dirty="0">
                <a:solidFill>
                  <a:srgbClr val="002060"/>
                </a:solidFill>
                <a:latin typeface="Book Antiqua" panose="02040602050305030304" pitchFamily="18" charset="0"/>
              </a:rPr>
              <a:t>In some problems, it is easier to work with the log likelihood function given </a:t>
            </a:r>
            <a:r>
              <a:rPr lang="en-US" sz="2400" b="1" dirty="0" smtClean="0">
                <a:solidFill>
                  <a:srgbClr val="002060"/>
                </a:solidFill>
                <a:latin typeface="Book Antiqua" panose="02040602050305030304" pitchFamily="18" charset="0"/>
              </a:rPr>
              <a:t>by </a:t>
            </a:r>
            <a:endParaRPr lang="en-US" sz="2400" b="1" dirty="0">
              <a:solidFill>
                <a:srgbClr val="002060"/>
              </a:solidFill>
              <a:latin typeface="Book Antiqua" panose="0204060205030503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58837753"/>
              </p:ext>
            </p:extLst>
          </p:nvPr>
        </p:nvGraphicFramePr>
        <p:xfrm>
          <a:off x="1648209" y="2565498"/>
          <a:ext cx="8513379" cy="526601"/>
        </p:xfrm>
        <a:graphic>
          <a:graphicData uri="http://schemas.openxmlformats.org/presentationml/2006/ole">
            <mc:AlternateContent xmlns:mc="http://schemas.openxmlformats.org/markup-compatibility/2006">
              <mc:Choice xmlns:v="urn:schemas-microsoft-com:vml" Requires="v">
                <p:oleObj spid="_x0000_s23634" name="Equation" r:id="rId3" imgW="3695400" imgH="228600" progId="Equation.DSMT4">
                  <p:embed/>
                </p:oleObj>
              </mc:Choice>
              <mc:Fallback>
                <p:oleObj name="Equation" r:id="rId3" imgW="3695400" imgH="228600" progId="Equation.DSMT4">
                  <p:embed/>
                  <p:pic>
                    <p:nvPicPr>
                      <p:cNvPr id="0" name=""/>
                      <p:cNvPicPr/>
                      <p:nvPr/>
                    </p:nvPicPr>
                    <p:blipFill>
                      <a:blip r:embed="rId4"/>
                      <a:stretch>
                        <a:fillRect/>
                      </a:stretch>
                    </p:blipFill>
                    <p:spPr>
                      <a:xfrm>
                        <a:off x="1648209" y="2565498"/>
                        <a:ext cx="8513379" cy="52660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7052337"/>
              </p:ext>
            </p:extLst>
          </p:nvPr>
        </p:nvGraphicFramePr>
        <p:xfrm>
          <a:off x="1620838" y="4065417"/>
          <a:ext cx="8540750" cy="525463"/>
        </p:xfrm>
        <a:graphic>
          <a:graphicData uri="http://schemas.openxmlformats.org/presentationml/2006/ole">
            <mc:AlternateContent xmlns:mc="http://schemas.openxmlformats.org/markup-compatibility/2006">
              <mc:Choice xmlns:v="urn:schemas-microsoft-com:vml" Requires="v">
                <p:oleObj spid="_x0000_s23635" name="Equation" r:id="rId5" imgW="3708360" imgH="228600" progId="Equation.DSMT4">
                  <p:embed/>
                </p:oleObj>
              </mc:Choice>
              <mc:Fallback>
                <p:oleObj name="Equation" r:id="rId5" imgW="3708360" imgH="228600" progId="Equation.DSMT4">
                  <p:embed/>
                  <p:pic>
                    <p:nvPicPr>
                      <p:cNvPr id="0" name=""/>
                      <p:cNvPicPr/>
                      <p:nvPr/>
                    </p:nvPicPr>
                    <p:blipFill>
                      <a:blip r:embed="rId6"/>
                      <a:stretch>
                        <a:fillRect/>
                      </a:stretch>
                    </p:blipFill>
                    <p:spPr>
                      <a:xfrm>
                        <a:off x="1620838" y="4065417"/>
                        <a:ext cx="8540750" cy="52546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01801818"/>
              </p:ext>
            </p:extLst>
          </p:nvPr>
        </p:nvGraphicFramePr>
        <p:xfrm>
          <a:off x="1466848" y="5733482"/>
          <a:ext cx="9155113" cy="584200"/>
        </p:xfrm>
        <a:graphic>
          <a:graphicData uri="http://schemas.openxmlformats.org/presentationml/2006/ole">
            <mc:AlternateContent xmlns:mc="http://schemas.openxmlformats.org/markup-compatibility/2006">
              <mc:Choice xmlns:v="urn:schemas-microsoft-com:vml" Requires="v">
                <p:oleObj spid="_x0000_s23636" name="Equation" r:id="rId7" imgW="3974760" imgH="253800" progId="Equation.DSMT4">
                  <p:embed/>
                </p:oleObj>
              </mc:Choice>
              <mc:Fallback>
                <p:oleObj name="Equation" r:id="rId7" imgW="3974760" imgH="253800" progId="Equation.DSMT4">
                  <p:embed/>
                  <p:pic>
                    <p:nvPicPr>
                      <p:cNvPr id="0" name=""/>
                      <p:cNvPicPr/>
                      <p:nvPr/>
                    </p:nvPicPr>
                    <p:blipFill>
                      <a:blip r:embed="rId8"/>
                      <a:stretch>
                        <a:fillRect/>
                      </a:stretch>
                    </p:blipFill>
                    <p:spPr>
                      <a:xfrm>
                        <a:off x="1466848" y="5733482"/>
                        <a:ext cx="9155113" cy="584200"/>
                      </a:xfrm>
                      <a:prstGeom prst="rect">
                        <a:avLst/>
                      </a:prstGeom>
                    </p:spPr>
                  </p:pic>
                </p:oleObj>
              </mc:Fallback>
            </mc:AlternateContent>
          </a:graphicData>
        </a:graphic>
      </p:graphicFrame>
    </p:spTree>
    <p:extLst>
      <p:ext uri="{BB962C8B-B14F-4D97-AF65-F5344CB8AC3E}">
        <p14:creationId xmlns:p14="http://schemas.microsoft.com/office/powerpoint/2010/main" val="41430237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77139"/>
            <a:ext cx="12044863" cy="4031873"/>
          </a:xfrm>
          <a:prstGeom prst="rect">
            <a:avLst/>
          </a:prstGeom>
        </p:spPr>
        <p:txBody>
          <a:bodyPr wrap="square">
            <a:spAutoFit/>
          </a:bodyPr>
          <a:lstStyle/>
          <a:p>
            <a:pPr marL="342900" indent="-342900" algn="just">
              <a:buFont typeface="Arial" panose="020B0604020202020204" pitchFamily="34" charset="0"/>
              <a:buChar char="•"/>
            </a:pPr>
            <a:r>
              <a:rPr lang="en-US" sz="3200" b="1" dirty="0">
                <a:solidFill>
                  <a:srgbClr val="002060"/>
                </a:solidFill>
                <a:latin typeface="Book Antiqua" panose="02040602050305030304" pitchFamily="18" charset="0"/>
              </a:rPr>
              <a:t>The maximum likelihood estimate (</a:t>
            </a:r>
            <a:r>
              <a:rPr lang="en-US" sz="3200" b="1" dirty="0" err="1">
                <a:solidFill>
                  <a:srgbClr val="002060"/>
                </a:solidFill>
                <a:latin typeface="Book Antiqua" panose="02040602050305030304" pitchFamily="18" charset="0"/>
              </a:rPr>
              <a:t>mle</a:t>
            </a:r>
            <a:r>
              <a:rPr lang="en-US" sz="3200" b="1" dirty="0">
                <a:solidFill>
                  <a:srgbClr val="002060"/>
                </a:solidFill>
                <a:latin typeface="Book Antiqua" panose="02040602050305030304" pitchFamily="18" charset="0"/>
              </a:rPr>
              <a:t>) of θ is that value of θ that </a:t>
            </a:r>
            <a:r>
              <a:rPr lang="en-US" sz="3200" b="1" dirty="0" smtClean="0">
                <a:solidFill>
                  <a:srgbClr val="002060"/>
                </a:solidFill>
                <a:latin typeface="Book Antiqua" panose="02040602050305030304" pitchFamily="18" charset="0"/>
              </a:rPr>
              <a:t>maximizes </a:t>
            </a:r>
            <a:r>
              <a:rPr lang="en-US" sz="3200" b="1" dirty="0" err="1" smtClean="0">
                <a:solidFill>
                  <a:srgbClr val="002060"/>
                </a:solidFill>
                <a:latin typeface="Book Antiqua" panose="02040602050305030304" pitchFamily="18" charset="0"/>
              </a:rPr>
              <a:t>lik</a:t>
            </a:r>
            <a:r>
              <a:rPr lang="en-US" sz="3200" b="1" dirty="0" smtClean="0">
                <a:solidFill>
                  <a:srgbClr val="002060"/>
                </a:solidFill>
                <a:latin typeface="Book Antiqua" panose="02040602050305030304" pitchFamily="18" charset="0"/>
              </a:rPr>
              <a:t>(θ</a:t>
            </a:r>
            <a:r>
              <a:rPr lang="en-US" sz="3200" b="1" dirty="0">
                <a:solidFill>
                  <a:srgbClr val="002060"/>
                </a:solidFill>
                <a:latin typeface="Book Antiqua" panose="02040602050305030304" pitchFamily="18" charset="0"/>
              </a:rPr>
              <a:t>): it is the value that makes the observed data the “most probable”. </a:t>
            </a:r>
            <a:endParaRPr lang="en-US" sz="3200" b="1" dirty="0" smtClean="0">
              <a:solidFill>
                <a:srgbClr val="002060"/>
              </a:solidFill>
              <a:latin typeface="Book Antiqua" panose="02040602050305030304" pitchFamily="18" charset="0"/>
            </a:endParaRPr>
          </a:p>
          <a:p>
            <a:pPr marL="342900" indent="-342900" algn="just">
              <a:buFont typeface="Arial" panose="020B0604020202020204" pitchFamily="34" charset="0"/>
              <a:buChar char="•"/>
            </a:pPr>
            <a:endParaRPr lang="en-US" sz="3200" b="1" dirty="0">
              <a:solidFill>
                <a:srgbClr val="002060"/>
              </a:solidFill>
              <a:latin typeface="Book Antiqua" panose="02040602050305030304" pitchFamily="18" charset="0"/>
            </a:endParaRPr>
          </a:p>
          <a:p>
            <a:pPr marL="342900" indent="-342900" algn="just">
              <a:buFont typeface="Arial" panose="020B0604020202020204" pitchFamily="34" charset="0"/>
              <a:buChar char="•"/>
            </a:pPr>
            <a:r>
              <a:rPr lang="en-US" sz="3200" b="1" dirty="0">
                <a:solidFill>
                  <a:srgbClr val="C00000"/>
                </a:solidFill>
                <a:latin typeface="Book Antiqua" panose="02040602050305030304" pitchFamily="18" charset="0"/>
              </a:rPr>
              <a:t>Rather than </a:t>
            </a:r>
            <a:r>
              <a:rPr lang="en-US" sz="3200" b="1" dirty="0" smtClean="0">
                <a:solidFill>
                  <a:srgbClr val="C00000"/>
                </a:solidFill>
                <a:latin typeface="Book Antiqua" panose="02040602050305030304" pitchFamily="18" charset="0"/>
              </a:rPr>
              <a:t>maximizing </a:t>
            </a:r>
            <a:r>
              <a:rPr lang="en-US" sz="3200" b="1" dirty="0">
                <a:solidFill>
                  <a:srgbClr val="C00000"/>
                </a:solidFill>
                <a:latin typeface="Book Antiqua" panose="02040602050305030304" pitchFamily="18" charset="0"/>
              </a:rPr>
              <a:t>this product which can be quite tedious, we often use the fact that the logarithm is an increasing function so it will be equivalent to </a:t>
            </a:r>
            <a:r>
              <a:rPr lang="en-US" sz="3200" b="1" dirty="0" smtClean="0">
                <a:solidFill>
                  <a:srgbClr val="C00000"/>
                </a:solidFill>
                <a:latin typeface="Book Antiqua" panose="02040602050305030304" pitchFamily="18" charset="0"/>
              </a:rPr>
              <a:t>maximize </a:t>
            </a:r>
            <a:r>
              <a:rPr lang="en-US" sz="3200" b="1" dirty="0">
                <a:solidFill>
                  <a:srgbClr val="C00000"/>
                </a:solidFill>
                <a:latin typeface="Book Antiqua" panose="02040602050305030304" pitchFamily="18" charset="0"/>
              </a:rPr>
              <a:t>the log likelihood: </a:t>
            </a:r>
          </a:p>
        </p:txBody>
      </p:sp>
    </p:spTree>
    <p:extLst>
      <p:ext uri="{BB962C8B-B14F-4D97-AF65-F5344CB8AC3E}">
        <p14:creationId xmlns:p14="http://schemas.microsoft.com/office/powerpoint/2010/main" val="27371300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23220"/>
          </a:xfrm>
          <a:prstGeom prst="rect">
            <a:avLst/>
          </a:prstGeom>
          <a:solidFill>
            <a:schemeClr val="accent1">
              <a:lumMod val="20000"/>
              <a:lumOff val="80000"/>
            </a:schemeClr>
          </a:solidFill>
        </p:spPr>
        <p:txBody>
          <a:bodyPr wrap="square">
            <a:spAutoFit/>
          </a:bodyPr>
          <a:lstStyle/>
          <a:p>
            <a:pPr algn="ctr"/>
            <a:r>
              <a:rPr lang="en-US" sz="2800" b="1" spc="600" dirty="0" smtClean="0">
                <a:latin typeface="Book Antiqua" panose="02040602050305030304" pitchFamily="18" charset="0"/>
              </a:rPr>
              <a:t>Poisson Distribution</a:t>
            </a:r>
            <a:endParaRPr lang="en-US" sz="2800" b="1" spc="600" dirty="0">
              <a:latin typeface="Book Antiqua" panose="0204060205030503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065511697"/>
              </p:ext>
            </p:extLst>
          </p:nvPr>
        </p:nvGraphicFramePr>
        <p:xfrm>
          <a:off x="1969784" y="750625"/>
          <a:ext cx="7676238" cy="5801711"/>
        </p:xfrm>
        <a:graphic>
          <a:graphicData uri="http://schemas.openxmlformats.org/presentationml/2006/ole">
            <mc:AlternateContent xmlns:mc="http://schemas.openxmlformats.org/markup-compatibility/2006">
              <mc:Choice xmlns:v="urn:schemas-microsoft-com:vml" Requires="v">
                <p:oleObj spid="_x0000_s24604" name="Equation" r:id="rId3" imgW="3225600" imgH="2438280" progId="Equation.DSMT4">
                  <p:embed/>
                </p:oleObj>
              </mc:Choice>
              <mc:Fallback>
                <p:oleObj name="Equation" r:id="rId3" imgW="3225600" imgH="2438280" progId="Equation.DSMT4">
                  <p:embed/>
                  <p:pic>
                    <p:nvPicPr>
                      <p:cNvPr id="0" name=""/>
                      <p:cNvPicPr/>
                      <p:nvPr/>
                    </p:nvPicPr>
                    <p:blipFill>
                      <a:blip r:embed="rId4"/>
                      <a:stretch>
                        <a:fillRect/>
                      </a:stretch>
                    </p:blipFill>
                    <p:spPr>
                      <a:xfrm>
                        <a:off x="1969784" y="750625"/>
                        <a:ext cx="7676238" cy="5801711"/>
                      </a:xfrm>
                      <a:prstGeom prst="rect">
                        <a:avLst/>
                      </a:prstGeom>
                    </p:spPr>
                  </p:pic>
                </p:oleObj>
              </mc:Fallback>
            </mc:AlternateContent>
          </a:graphicData>
        </a:graphic>
      </p:graphicFrame>
    </p:spTree>
    <p:extLst>
      <p:ext uri="{BB962C8B-B14F-4D97-AF65-F5344CB8AC3E}">
        <p14:creationId xmlns:p14="http://schemas.microsoft.com/office/powerpoint/2010/main" val="56833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9182" y="223838"/>
            <a:ext cx="7772400" cy="1143000"/>
          </a:xfrm>
          <a:prstGeom prst="rect">
            <a:avLst/>
          </a:prstGeom>
        </p:spPr>
        <p:txBody>
          <a:bodyPr/>
          <a:lstStyle>
            <a:defPPr>
              <a:defRPr lang="en-US"/>
            </a:defPPr>
            <a:lvl1pPr algn="just">
              <a:lnSpc>
                <a:spcPct val="90000"/>
              </a:lnSpc>
              <a:spcBef>
                <a:spcPct val="0"/>
              </a:spcBef>
              <a:buNone/>
              <a:defRPr sz="4000" b="1">
                <a:latin typeface="Book Antiqua" panose="02040602050305030304" pitchFamily="18" charset="0"/>
                <a:ea typeface="+mj-ea"/>
                <a:cs typeface="+mj-cs"/>
              </a:defRPr>
            </a:lvl1pPr>
          </a:lstStyle>
          <a:p>
            <a:r>
              <a:rPr lang="en-US" altLang="en-US" dirty="0">
                <a:solidFill>
                  <a:schemeClr val="tx2">
                    <a:lumMod val="50000"/>
                  </a:schemeClr>
                </a:solidFill>
                <a:ea typeface="Verdana" panose="020B0604030504040204" pitchFamily="34" charset="0"/>
              </a:rPr>
              <a:t>Basic </a:t>
            </a:r>
            <a:r>
              <a:rPr lang="en-US" altLang="en-US" dirty="0" smtClean="0">
                <a:solidFill>
                  <a:schemeClr val="tx2">
                    <a:lumMod val="50000"/>
                  </a:schemeClr>
                </a:solidFill>
                <a:ea typeface="Verdana" panose="020B0604030504040204" pitchFamily="34" charset="0"/>
              </a:rPr>
              <a:t>Terminology</a:t>
            </a:r>
            <a:endParaRPr lang="en-US" altLang="en-US" dirty="0">
              <a:solidFill>
                <a:schemeClr val="tx2">
                  <a:lumMod val="50000"/>
                </a:schemeClr>
              </a:solidFill>
              <a:ea typeface="Verdana" panose="020B0604030504040204" pitchFamily="34" charset="0"/>
            </a:endParaRPr>
          </a:p>
        </p:txBody>
      </p:sp>
      <p:sp>
        <p:nvSpPr>
          <p:cNvPr id="3" name="Rectangle 3"/>
          <p:cNvSpPr txBox="1">
            <a:spLocks noChangeArrowheads="1"/>
          </p:cNvSpPr>
          <p:nvPr/>
        </p:nvSpPr>
        <p:spPr>
          <a:xfrm>
            <a:off x="271463" y="1366838"/>
            <a:ext cx="1171575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smtClean="0">
                <a:solidFill>
                  <a:srgbClr val="002060"/>
                </a:solidFill>
                <a:latin typeface="Book Antiqua" panose="02040602050305030304" pitchFamily="18" charset="0"/>
                <a:ea typeface="Verdana" panose="020B0604030504040204" pitchFamily="34" charset="0"/>
              </a:rPr>
              <a:t>Estimate:</a:t>
            </a:r>
            <a:r>
              <a:rPr lang="en-US" altLang="en-US" dirty="0" smtClean="0">
                <a:solidFill>
                  <a:srgbClr val="002060"/>
                </a:solidFill>
                <a:latin typeface="Book Antiqua" panose="02040602050305030304" pitchFamily="18" charset="0"/>
                <a:ea typeface="Verdana" panose="020B0604030504040204" pitchFamily="34" charset="0"/>
              </a:rPr>
              <a:t>  a number computed by using the data collected from a sample.</a:t>
            </a:r>
          </a:p>
          <a:p>
            <a:pPr algn="just"/>
            <a:endParaRPr lang="en-US" altLang="en-US" dirty="0" smtClean="0">
              <a:solidFill>
                <a:srgbClr val="002060"/>
              </a:solidFill>
              <a:latin typeface="Book Antiqua" panose="02040602050305030304" pitchFamily="18" charset="0"/>
              <a:ea typeface="Verdana" panose="020B0604030504040204" pitchFamily="34" charset="0"/>
            </a:endParaRPr>
          </a:p>
          <a:p>
            <a:pPr algn="just"/>
            <a:r>
              <a:rPr lang="en-US" altLang="en-US" b="1" dirty="0" smtClean="0">
                <a:solidFill>
                  <a:srgbClr val="002060"/>
                </a:solidFill>
                <a:latin typeface="Book Antiqua" panose="02040602050305030304" pitchFamily="18" charset="0"/>
                <a:ea typeface="Verdana" panose="020B0604030504040204" pitchFamily="34" charset="0"/>
              </a:rPr>
              <a:t>Estimator:</a:t>
            </a:r>
            <a:r>
              <a:rPr lang="en-US" altLang="en-US" dirty="0" smtClean="0">
                <a:solidFill>
                  <a:srgbClr val="002060"/>
                </a:solidFill>
                <a:latin typeface="Book Antiqua" panose="02040602050305030304" pitchFamily="18" charset="0"/>
                <a:ea typeface="Verdana" panose="020B0604030504040204" pitchFamily="34" charset="0"/>
              </a:rPr>
              <a:t> formula used to compute an estimate</a:t>
            </a:r>
            <a:endParaRPr lang="en-US" altLang="en-US" dirty="0">
              <a:solidFill>
                <a:srgbClr val="002060"/>
              </a:solidFill>
              <a:latin typeface="Book Antiqua" panose="02040602050305030304" pitchFamily="18"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614488" y="3414713"/>
            <a:ext cx="7429499" cy="33432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580814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559" y="472966"/>
            <a:ext cx="2640466" cy="523220"/>
          </a:xfrm>
          <a:prstGeom prst="rect">
            <a:avLst/>
          </a:prstGeom>
          <a:noFill/>
        </p:spPr>
        <p:txBody>
          <a:bodyPr wrap="none" rtlCol="0">
            <a:spAutoFit/>
          </a:bodyPr>
          <a:lstStyle/>
          <a:p>
            <a:r>
              <a:rPr lang="en-US" sz="2800" b="1" dirty="0" smtClean="0">
                <a:solidFill>
                  <a:srgbClr val="C00000"/>
                </a:solidFill>
                <a:latin typeface="Book Antiqua" panose="02040602050305030304" pitchFamily="18" charset="0"/>
              </a:rPr>
              <a:t>To maximize it</a:t>
            </a:r>
            <a:endParaRPr lang="en-US" sz="2800" b="1" dirty="0">
              <a:solidFill>
                <a:srgbClr val="C00000"/>
              </a:solidFill>
              <a:latin typeface="Book Antiqua" panose="0204060205030503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128466"/>
              </p:ext>
            </p:extLst>
          </p:nvPr>
        </p:nvGraphicFramePr>
        <p:xfrm>
          <a:off x="1879600" y="1757363"/>
          <a:ext cx="7343775" cy="3571875"/>
        </p:xfrm>
        <a:graphic>
          <a:graphicData uri="http://schemas.openxmlformats.org/presentationml/2006/ole">
            <mc:AlternateContent xmlns:mc="http://schemas.openxmlformats.org/markup-compatibility/2006">
              <mc:Choice xmlns:v="urn:schemas-microsoft-com:vml" Requires="v">
                <p:oleObj spid="_x0000_s25626" name="Equation" r:id="rId3" imgW="2323800" imgH="1130040" progId="Equation.DSMT4">
                  <p:embed/>
                </p:oleObj>
              </mc:Choice>
              <mc:Fallback>
                <p:oleObj name="Equation" r:id="rId3" imgW="2323800" imgH="1130040" progId="Equation.DSMT4">
                  <p:embed/>
                  <p:pic>
                    <p:nvPicPr>
                      <p:cNvPr id="0" name=""/>
                      <p:cNvPicPr/>
                      <p:nvPr/>
                    </p:nvPicPr>
                    <p:blipFill>
                      <a:blip r:embed="rId4"/>
                      <a:stretch>
                        <a:fillRect/>
                      </a:stretch>
                    </p:blipFill>
                    <p:spPr>
                      <a:xfrm>
                        <a:off x="1879600" y="1757363"/>
                        <a:ext cx="7343775" cy="3571875"/>
                      </a:xfrm>
                      <a:prstGeom prst="rect">
                        <a:avLst/>
                      </a:prstGeom>
                    </p:spPr>
                  </p:pic>
                </p:oleObj>
              </mc:Fallback>
            </mc:AlternateContent>
          </a:graphicData>
        </a:graphic>
      </p:graphicFrame>
    </p:spTree>
    <p:extLst>
      <p:ext uri="{BB962C8B-B14F-4D97-AF65-F5344CB8AC3E}">
        <p14:creationId xmlns:p14="http://schemas.microsoft.com/office/powerpoint/2010/main" val="41616261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523220"/>
          </a:xfrm>
          <a:prstGeom prst="rect">
            <a:avLst/>
          </a:prstGeom>
          <a:solidFill>
            <a:schemeClr val="accent5">
              <a:lumMod val="20000"/>
              <a:lumOff val="80000"/>
            </a:schemeClr>
          </a:solidFill>
        </p:spPr>
        <p:txBody>
          <a:bodyPr wrap="square">
            <a:spAutoFit/>
          </a:bodyPr>
          <a:lstStyle>
            <a:defPPr>
              <a:defRPr lang="en-US"/>
            </a:defPPr>
            <a:lvl1pPr algn="ctr">
              <a:defRPr sz="2800" b="1" spc="600">
                <a:solidFill>
                  <a:schemeClr val="bg1"/>
                </a:solidFill>
                <a:latin typeface="Book Antiqua" panose="02040602050305030304" pitchFamily="18" charset="0"/>
              </a:defRPr>
            </a:lvl1pPr>
          </a:lstStyle>
          <a:p>
            <a:r>
              <a:rPr lang="en-US" dirty="0">
                <a:solidFill>
                  <a:schemeClr val="tx1"/>
                </a:solidFill>
              </a:rPr>
              <a:t>Exponential Distribution</a:t>
            </a:r>
          </a:p>
        </p:txBody>
      </p:sp>
      <p:graphicFrame>
        <p:nvGraphicFramePr>
          <p:cNvPr id="4" name="Object 3"/>
          <p:cNvGraphicFramePr>
            <a:graphicFrameLocks noChangeAspect="1"/>
          </p:cNvGraphicFramePr>
          <p:nvPr>
            <p:extLst>
              <p:ext uri="{D42A27DB-BD31-4B8C-83A1-F6EECF244321}">
                <p14:modId xmlns:p14="http://schemas.microsoft.com/office/powerpoint/2010/main" val="3893166982"/>
              </p:ext>
            </p:extLst>
          </p:nvPr>
        </p:nvGraphicFramePr>
        <p:xfrm>
          <a:off x="1802979" y="801095"/>
          <a:ext cx="7373642" cy="5479228"/>
        </p:xfrm>
        <a:graphic>
          <a:graphicData uri="http://schemas.openxmlformats.org/presentationml/2006/ole">
            <mc:AlternateContent xmlns:mc="http://schemas.openxmlformats.org/markup-compatibility/2006">
              <mc:Choice xmlns:v="urn:schemas-microsoft-com:vml" Requires="v">
                <p:oleObj spid="_x0000_s26651" name="Equation" r:id="rId3" imgW="3213000" imgH="2387520" progId="Equation.DSMT4">
                  <p:embed/>
                </p:oleObj>
              </mc:Choice>
              <mc:Fallback>
                <p:oleObj name="Equation" r:id="rId3" imgW="3213000" imgH="2387520" progId="Equation.DSMT4">
                  <p:embed/>
                  <p:pic>
                    <p:nvPicPr>
                      <p:cNvPr id="0" name=""/>
                      <p:cNvPicPr/>
                      <p:nvPr/>
                    </p:nvPicPr>
                    <p:blipFill>
                      <a:blip r:embed="rId4"/>
                      <a:stretch>
                        <a:fillRect/>
                      </a:stretch>
                    </p:blipFill>
                    <p:spPr>
                      <a:xfrm>
                        <a:off x="1802979" y="801095"/>
                        <a:ext cx="7373642" cy="5479228"/>
                      </a:xfrm>
                      <a:prstGeom prst="rect">
                        <a:avLst/>
                      </a:prstGeom>
                    </p:spPr>
                  </p:pic>
                </p:oleObj>
              </mc:Fallback>
            </mc:AlternateContent>
          </a:graphicData>
        </a:graphic>
      </p:graphicFrame>
    </p:spTree>
    <p:extLst>
      <p:ext uri="{BB962C8B-B14F-4D97-AF65-F5344CB8AC3E}">
        <p14:creationId xmlns:p14="http://schemas.microsoft.com/office/powerpoint/2010/main" val="29565878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608111"/>
            <a:ext cx="11887200" cy="954107"/>
          </a:xfrm>
          <a:prstGeom prst="rect">
            <a:avLst/>
          </a:prstGeom>
        </p:spPr>
        <p:txBody>
          <a:bodyPr wrap="square">
            <a:spAutoFit/>
          </a:bodyPr>
          <a:lstStyle/>
          <a:p>
            <a:pPr algn="just"/>
            <a:r>
              <a:rPr lang="en-US" sz="2800" b="1" dirty="0">
                <a:solidFill>
                  <a:srgbClr val="002060"/>
                </a:solidFill>
                <a:latin typeface="Book Antiqua" panose="02040602050305030304" pitchFamily="18" charset="0"/>
              </a:rPr>
              <a:t>Suppose that we have observed the random sample 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 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 X</a:t>
            </a:r>
            <a:r>
              <a:rPr lang="en-US" sz="2800" b="1" baseline="-25000" dirty="0">
                <a:solidFill>
                  <a:srgbClr val="002060"/>
                </a:solidFill>
                <a:latin typeface="Book Antiqua" panose="02040602050305030304" pitchFamily="18" charset="0"/>
              </a:rPr>
              <a:t>3</a:t>
            </a:r>
            <a:r>
              <a:rPr lang="en-US" sz="2800" b="1" dirty="0">
                <a:solidFill>
                  <a:srgbClr val="002060"/>
                </a:solidFill>
                <a:latin typeface="Book Antiqua" panose="02040602050305030304" pitchFamily="18" charset="0"/>
              </a:rPr>
              <a:t>, ..., </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where </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i</a:t>
            </a:r>
            <a:r>
              <a:rPr lang="en-US" sz="2800" b="1"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 so</a:t>
            </a:r>
          </a:p>
        </p:txBody>
      </p:sp>
      <p:sp>
        <p:nvSpPr>
          <p:cNvPr id="5" name="Rectangle 4"/>
          <p:cNvSpPr/>
          <p:nvPr/>
        </p:nvSpPr>
        <p:spPr>
          <a:xfrm>
            <a:off x="1520869" y="3385499"/>
            <a:ext cx="9150262" cy="523220"/>
          </a:xfrm>
          <a:prstGeom prst="rect">
            <a:avLst/>
          </a:prstGeom>
        </p:spPr>
        <p:txBody>
          <a:bodyPr wrap="none">
            <a:spAutoFit/>
          </a:bodyPr>
          <a:lstStyle/>
          <a:p>
            <a:pPr algn="just"/>
            <a:r>
              <a:rPr lang="en-US" sz="2800" b="1" dirty="0">
                <a:solidFill>
                  <a:srgbClr val="002060"/>
                </a:solidFill>
                <a:latin typeface="Book Antiqua" panose="02040602050305030304" pitchFamily="18" charset="0"/>
              </a:rPr>
              <a:t>Find the maximum likelihood estimators for 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 and 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p>
        </p:txBody>
      </p:sp>
      <p:sp>
        <p:nvSpPr>
          <p:cNvPr id="6" name="TextBox 5"/>
          <p:cNvSpPr txBox="1"/>
          <p:nvPr/>
        </p:nvSpPr>
        <p:spPr>
          <a:xfrm>
            <a:off x="0" y="0"/>
            <a:ext cx="12192000" cy="523220"/>
          </a:xfrm>
          <a:prstGeom prst="rect">
            <a:avLst/>
          </a:prstGeom>
          <a:solidFill>
            <a:schemeClr val="accent5">
              <a:lumMod val="20000"/>
              <a:lumOff val="80000"/>
            </a:schemeClr>
          </a:solidFill>
        </p:spPr>
        <p:txBody>
          <a:bodyPr wrap="square">
            <a:spAutoFit/>
          </a:bodyPr>
          <a:lstStyle>
            <a:defPPr>
              <a:defRPr lang="en-US"/>
            </a:defPPr>
            <a:lvl1pPr algn="ctr">
              <a:defRPr sz="2800" b="1" spc="600">
                <a:solidFill>
                  <a:schemeClr val="bg1"/>
                </a:solidFill>
                <a:latin typeface="Book Antiqua" panose="02040602050305030304" pitchFamily="18" charset="0"/>
              </a:defRPr>
            </a:lvl1pPr>
          </a:lstStyle>
          <a:p>
            <a:r>
              <a:rPr lang="en-US" dirty="0" smtClean="0">
                <a:solidFill>
                  <a:schemeClr val="tx1"/>
                </a:solidFill>
              </a:rPr>
              <a:t>Problems</a:t>
            </a:r>
            <a:endParaRPr lang="en-US" dirty="0">
              <a:solidFill>
                <a:schemeClr val="tx1"/>
              </a:solidFill>
            </a:endParaRPr>
          </a:p>
        </p:txBody>
      </p:sp>
    </p:spTree>
    <p:extLst>
      <p:ext uri="{BB962C8B-B14F-4D97-AF65-F5344CB8AC3E}">
        <p14:creationId xmlns:p14="http://schemas.microsoft.com/office/powerpoint/2010/main" val="1335216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110" y="2494369"/>
            <a:ext cx="11713779" cy="1384995"/>
          </a:xfrm>
          <a:prstGeom prst="rect">
            <a:avLst/>
          </a:prstGeom>
        </p:spPr>
        <p:txBody>
          <a:bodyPr wrap="square">
            <a:spAutoFit/>
          </a:bodyPr>
          <a:lstStyle/>
          <a:p>
            <a:pPr algn="just"/>
            <a:r>
              <a:rPr lang="en-US" sz="2800" b="1" dirty="0">
                <a:solidFill>
                  <a:srgbClr val="002060"/>
                </a:solidFill>
                <a:latin typeface="Book Antiqua" panose="02040602050305030304" pitchFamily="18" charset="0"/>
              </a:rPr>
              <a:t>A coin is flipped 100 times. Given that there were 55 heads, find the maximum likelihood estimate for the probability p of heads on a single toss.</a:t>
            </a:r>
          </a:p>
        </p:txBody>
      </p:sp>
      <p:sp>
        <p:nvSpPr>
          <p:cNvPr id="3" name="TextBox 2"/>
          <p:cNvSpPr txBox="1"/>
          <p:nvPr/>
        </p:nvSpPr>
        <p:spPr>
          <a:xfrm>
            <a:off x="0" y="0"/>
            <a:ext cx="12192000" cy="523220"/>
          </a:xfrm>
          <a:prstGeom prst="rect">
            <a:avLst/>
          </a:prstGeom>
          <a:solidFill>
            <a:schemeClr val="accent5">
              <a:lumMod val="20000"/>
              <a:lumOff val="80000"/>
            </a:schemeClr>
          </a:solidFill>
        </p:spPr>
        <p:txBody>
          <a:bodyPr wrap="square">
            <a:spAutoFit/>
          </a:bodyPr>
          <a:lstStyle>
            <a:defPPr>
              <a:defRPr lang="en-US"/>
            </a:defPPr>
            <a:lvl1pPr algn="ctr">
              <a:defRPr sz="2800" b="1" spc="600">
                <a:solidFill>
                  <a:schemeClr val="bg1"/>
                </a:solidFill>
                <a:latin typeface="Book Antiqua" panose="02040602050305030304" pitchFamily="18" charset="0"/>
              </a:defRPr>
            </a:lvl1pPr>
          </a:lstStyle>
          <a:p>
            <a:r>
              <a:rPr lang="en-US" dirty="0" smtClean="0">
                <a:solidFill>
                  <a:schemeClr val="tx1"/>
                </a:solidFill>
              </a:rPr>
              <a:t>Problems</a:t>
            </a:r>
            <a:endParaRPr lang="en-US" dirty="0">
              <a:solidFill>
                <a:schemeClr val="tx1"/>
              </a:solidFill>
            </a:endParaRPr>
          </a:p>
        </p:txBody>
      </p:sp>
    </p:spTree>
    <p:extLst>
      <p:ext uri="{BB962C8B-B14F-4D97-AF65-F5344CB8AC3E}">
        <p14:creationId xmlns:p14="http://schemas.microsoft.com/office/powerpoint/2010/main" val="21237917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504" y="785065"/>
            <a:ext cx="11645462" cy="2246769"/>
          </a:xfrm>
          <a:prstGeom prst="rect">
            <a:avLst/>
          </a:prstGeom>
        </p:spPr>
        <p:txBody>
          <a:bodyPr wrap="square">
            <a:spAutoFit/>
          </a:bodyPr>
          <a:lstStyle/>
          <a:p>
            <a:pPr algn="just"/>
            <a:endParaRPr lang="en-US" sz="2800" b="1" dirty="0">
              <a:solidFill>
                <a:srgbClr val="002060"/>
              </a:solidFill>
              <a:latin typeface="Book Antiqua" panose="02040602050305030304" pitchFamily="18" charset="0"/>
            </a:endParaRPr>
          </a:p>
          <a:p>
            <a:pPr algn="just"/>
            <a:r>
              <a:rPr lang="en-US" sz="2800" b="1" dirty="0">
                <a:solidFill>
                  <a:srgbClr val="002060"/>
                </a:solidFill>
                <a:latin typeface="Book Antiqua" panose="02040602050305030304" pitchFamily="18" charset="0"/>
              </a:rPr>
              <a:t> </a:t>
            </a:r>
          </a:p>
          <a:p>
            <a:pPr algn="just"/>
            <a:r>
              <a:rPr lang="en-US" sz="2800" b="1" dirty="0">
                <a:solidFill>
                  <a:srgbClr val="002060"/>
                </a:solidFill>
                <a:latin typeface="Book Antiqua" panose="02040602050305030304" pitchFamily="18" charset="0"/>
              </a:rPr>
              <a:t>A city dispute center that settles disputes per month follows a Poisson distribution. The following table gives the number of disputes settled in a month. Determine the maximum likelihood estimator. </a:t>
            </a:r>
          </a:p>
        </p:txBody>
      </p:sp>
      <p:sp>
        <p:nvSpPr>
          <p:cNvPr id="4" name="Rectangle 3"/>
          <p:cNvSpPr/>
          <p:nvPr/>
        </p:nvSpPr>
        <p:spPr>
          <a:xfrm>
            <a:off x="257504" y="3813831"/>
            <a:ext cx="11803117" cy="1631216"/>
          </a:xfrm>
          <a:prstGeom prst="rect">
            <a:avLst/>
          </a:prstGeom>
        </p:spPr>
        <p:txBody>
          <a:bodyPr wrap="square">
            <a:spAutoFit/>
          </a:bodyPr>
          <a:lstStyle/>
          <a:p>
            <a:endParaRPr lang="en-US" sz="2000" b="1" dirty="0">
              <a:solidFill>
                <a:srgbClr val="002060"/>
              </a:solidFill>
              <a:latin typeface="Book Antiqua" panose="02040602050305030304" pitchFamily="18" charset="0"/>
            </a:endParaRPr>
          </a:p>
          <a:p>
            <a:r>
              <a:rPr lang="en-US" sz="2000" b="1" dirty="0" smtClean="0">
                <a:solidFill>
                  <a:srgbClr val="002060"/>
                </a:solidFill>
                <a:latin typeface="Book Antiqua" panose="02040602050305030304" pitchFamily="18" charset="0"/>
              </a:rPr>
              <a:t>Number </a:t>
            </a:r>
            <a:r>
              <a:rPr lang="en-US" sz="2000" b="1" dirty="0">
                <a:solidFill>
                  <a:srgbClr val="002060"/>
                </a:solidFill>
                <a:latin typeface="Book Antiqua" panose="02040602050305030304" pitchFamily="18" charset="0"/>
              </a:rPr>
              <a:t>of Disputes 	1 	2 	3 	4 	5 	6 	7 	8 	9 	10 	</a:t>
            </a:r>
          </a:p>
          <a:p>
            <a:r>
              <a:rPr lang="en-US" sz="2000" b="1" dirty="0">
                <a:solidFill>
                  <a:srgbClr val="002060"/>
                </a:solidFill>
                <a:latin typeface="Book Antiqua" panose="02040602050305030304" pitchFamily="18" charset="0"/>
              </a:rPr>
              <a:t>Frequency 	</a:t>
            </a:r>
            <a:r>
              <a:rPr lang="en-US" sz="2000" b="1" dirty="0" smtClean="0">
                <a:solidFill>
                  <a:srgbClr val="002060"/>
                </a:solidFill>
                <a:latin typeface="Book Antiqua" panose="02040602050305030304" pitchFamily="18" charset="0"/>
              </a:rPr>
              <a:t>              2</a:t>
            </a:r>
            <a:r>
              <a:rPr lang="en-US" sz="2000" b="1" dirty="0">
                <a:solidFill>
                  <a:srgbClr val="002060"/>
                </a:solidFill>
                <a:latin typeface="Book Antiqua" panose="02040602050305030304" pitchFamily="18" charset="0"/>
              </a:rPr>
              <a:t>	11 	18 	6 	24 	3 	10 	9 	7 	10 	</a:t>
            </a:r>
          </a:p>
        </p:txBody>
      </p:sp>
      <p:sp>
        <p:nvSpPr>
          <p:cNvPr id="5" name="TextBox 4"/>
          <p:cNvSpPr txBox="1"/>
          <p:nvPr/>
        </p:nvSpPr>
        <p:spPr>
          <a:xfrm>
            <a:off x="0" y="0"/>
            <a:ext cx="12192000" cy="523220"/>
          </a:xfrm>
          <a:prstGeom prst="rect">
            <a:avLst/>
          </a:prstGeom>
          <a:solidFill>
            <a:schemeClr val="accent5">
              <a:lumMod val="20000"/>
              <a:lumOff val="80000"/>
            </a:schemeClr>
          </a:solidFill>
        </p:spPr>
        <p:txBody>
          <a:bodyPr wrap="square">
            <a:spAutoFit/>
          </a:bodyPr>
          <a:lstStyle>
            <a:defPPr>
              <a:defRPr lang="en-US"/>
            </a:defPPr>
            <a:lvl1pPr algn="ctr">
              <a:defRPr sz="2800" b="1" spc="600">
                <a:solidFill>
                  <a:schemeClr val="bg1"/>
                </a:solidFill>
                <a:latin typeface="Book Antiqua" panose="02040602050305030304" pitchFamily="18" charset="0"/>
              </a:defRPr>
            </a:lvl1pPr>
          </a:lstStyle>
          <a:p>
            <a:r>
              <a:rPr lang="en-US" dirty="0" smtClean="0">
                <a:solidFill>
                  <a:schemeClr val="tx1"/>
                </a:solidFill>
              </a:rPr>
              <a:t>Problems</a:t>
            </a:r>
            <a:endParaRPr lang="en-US" dirty="0">
              <a:solidFill>
                <a:schemeClr val="tx1"/>
              </a:solidFill>
            </a:endParaRPr>
          </a:p>
        </p:txBody>
      </p:sp>
    </p:spTree>
    <p:extLst>
      <p:ext uri="{BB962C8B-B14F-4D97-AF65-F5344CB8AC3E}">
        <p14:creationId xmlns:p14="http://schemas.microsoft.com/office/powerpoint/2010/main" val="27018445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523220"/>
          </a:xfrm>
          <a:prstGeom prst="rect">
            <a:avLst/>
          </a:prstGeom>
          <a:solidFill>
            <a:schemeClr val="accent5">
              <a:lumMod val="20000"/>
              <a:lumOff val="80000"/>
            </a:schemeClr>
          </a:solidFill>
        </p:spPr>
        <p:txBody>
          <a:bodyPr wrap="square">
            <a:spAutoFit/>
          </a:bodyPr>
          <a:lstStyle>
            <a:defPPr>
              <a:defRPr lang="en-US"/>
            </a:defPPr>
            <a:lvl1pPr algn="ctr">
              <a:defRPr sz="2800" b="1" spc="600">
                <a:solidFill>
                  <a:schemeClr val="bg1"/>
                </a:solidFill>
                <a:latin typeface="Book Antiqua" panose="02040602050305030304" pitchFamily="18" charset="0"/>
              </a:defRPr>
            </a:lvl1pPr>
          </a:lstStyle>
          <a:p>
            <a:r>
              <a:rPr lang="en-US" dirty="0" smtClean="0">
                <a:solidFill>
                  <a:schemeClr val="tx1"/>
                </a:solidFill>
              </a:rPr>
              <a:t>Problems</a:t>
            </a:r>
            <a:endParaRPr lang="en-US" dirty="0">
              <a:solidFill>
                <a:schemeClr val="tx1"/>
              </a:solidFill>
            </a:endParaRPr>
          </a:p>
        </p:txBody>
      </p:sp>
      <mc:AlternateContent xmlns:mc="http://schemas.openxmlformats.org/markup-compatibility/2006" xmlns:a14="http://schemas.microsoft.com/office/drawing/2010/main">
        <mc:Choice Requires="a14">
          <p:sp>
            <p:nvSpPr>
              <p:cNvPr id="4" name="TextBox 3"/>
              <p:cNvSpPr txBox="1"/>
              <p:nvPr/>
            </p:nvSpPr>
            <p:spPr>
              <a:xfrm>
                <a:off x="758190" y="2044776"/>
                <a:ext cx="10675620" cy="1384995"/>
              </a:xfrm>
              <a:prstGeom prst="rect">
                <a:avLst/>
              </a:prstGeom>
              <a:noFill/>
            </p:spPr>
            <p:txBody>
              <a:bodyPr wrap="square" rtlCol="0">
                <a:spAutoFit/>
              </a:bodyPr>
              <a:lstStyle/>
              <a:p>
                <a:r>
                  <a:rPr lang="en-US" sz="2800" b="1" dirty="0" smtClean="0">
                    <a:solidFill>
                      <a:srgbClr val="002060"/>
                    </a:solidFill>
                    <a:latin typeface="Book Antiqua" panose="02040602050305030304" pitchFamily="18" charset="0"/>
                  </a:rPr>
                  <a:t>Let X</a:t>
                </a:r>
                <a:r>
                  <a:rPr lang="en-US" sz="2800" b="1" baseline="-25000" dirty="0" smtClean="0">
                    <a:solidFill>
                      <a:srgbClr val="002060"/>
                    </a:solidFill>
                    <a:latin typeface="Book Antiqua" panose="02040602050305030304" pitchFamily="18" charset="0"/>
                  </a:rPr>
                  <a:t>1</a:t>
                </a:r>
                <a:r>
                  <a:rPr lang="en-US" sz="2800" b="1" dirty="0" smtClean="0">
                    <a:solidFill>
                      <a:srgbClr val="002060"/>
                    </a:solidFill>
                    <a:latin typeface="Book Antiqua" panose="02040602050305030304" pitchFamily="18" charset="0"/>
                  </a:rPr>
                  <a:t>, X</a:t>
                </a:r>
                <a:r>
                  <a:rPr lang="en-US" sz="2800" b="1" baseline="-25000" dirty="0" smtClean="0">
                    <a:solidFill>
                      <a:srgbClr val="002060"/>
                    </a:solidFill>
                    <a:latin typeface="Book Antiqua" panose="02040602050305030304" pitchFamily="18" charset="0"/>
                  </a:rPr>
                  <a:t>2</a:t>
                </a:r>
                <a:r>
                  <a:rPr lang="en-US" sz="2800" b="1" dirty="0" smtClean="0">
                    <a:solidFill>
                      <a:srgbClr val="002060"/>
                    </a:solidFill>
                    <a:latin typeface="Book Antiqua" panose="02040602050305030304" pitchFamily="18" charset="0"/>
                  </a:rPr>
                  <a:t>, … , </a:t>
                </a:r>
                <a:r>
                  <a:rPr lang="en-US" sz="2800" b="1" dirty="0" err="1" smtClean="0">
                    <a:solidFill>
                      <a:srgbClr val="002060"/>
                    </a:solidFill>
                    <a:latin typeface="Book Antiqua" panose="02040602050305030304" pitchFamily="18" charset="0"/>
                  </a:rPr>
                  <a:t>X</a:t>
                </a:r>
                <a:r>
                  <a:rPr lang="en-US" sz="2800" b="1" baseline="-25000" dirty="0" err="1" smtClean="0">
                    <a:solidFill>
                      <a:srgbClr val="002060"/>
                    </a:solidFill>
                    <a:latin typeface="Book Antiqua" panose="02040602050305030304" pitchFamily="18" charset="0"/>
                  </a:rPr>
                  <a:t>n</a:t>
                </a:r>
                <a:r>
                  <a:rPr lang="en-US" sz="2800" b="1" dirty="0" smtClean="0">
                    <a:solidFill>
                      <a:srgbClr val="002060"/>
                    </a:solidFill>
                    <a:latin typeface="Book Antiqua" panose="02040602050305030304" pitchFamily="18" charset="0"/>
                  </a:rPr>
                  <a:t> be a random sample from U(0, </a:t>
                </a:r>
                <a14:m>
                  <m:oMath xmlns:m="http://schemas.openxmlformats.org/officeDocument/2006/math">
                    <m:r>
                      <a:rPr lang="en-US" sz="2800" b="1" i="1" smtClean="0">
                        <a:solidFill>
                          <a:srgbClr val="002060"/>
                        </a:solidFill>
                        <a:latin typeface="Cambria Math" panose="02040503050406030204" pitchFamily="18" charset="0"/>
                      </a:rPr>
                      <m:t>𝜽</m:t>
                    </m:r>
                    <m:r>
                      <a:rPr lang="en-US" sz="2800" b="1" i="1" smtClean="0">
                        <a:solidFill>
                          <a:srgbClr val="002060"/>
                        </a:solidFill>
                        <a:latin typeface="Cambria Math" panose="02040503050406030204" pitchFamily="18" charset="0"/>
                      </a:rPr>
                      <m:t>)</m:t>
                    </m:r>
                  </m:oMath>
                </a14:m>
                <a:r>
                  <a:rPr lang="en-US" sz="2800" b="1" dirty="0" smtClean="0">
                    <a:solidFill>
                      <a:srgbClr val="002060"/>
                    </a:solidFill>
                    <a:latin typeface="Book Antiqua" panose="02040602050305030304" pitchFamily="18" charset="0"/>
                  </a:rPr>
                  <a:t> distribution, where </a:t>
                </a:r>
                <a14:m>
                  <m:oMath xmlns:m="http://schemas.openxmlformats.org/officeDocument/2006/math">
                    <m:r>
                      <a:rPr lang="en-US" sz="2800" b="1" i="1" smtClean="0">
                        <a:solidFill>
                          <a:srgbClr val="002060"/>
                        </a:solidFill>
                        <a:latin typeface="Cambria Math" panose="02040503050406030204" pitchFamily="18" charset="0"/>
                      </a:rPr>
                      <m:t>𝜽</m:t>
                    </m:r>
                    <m:r>
                      <a:rPr lang="en-US" sz="2800" b="1" i="1" smtClean="0">
                        <a:solidFill>
                          <a:srgbClr val="002060"/>
                        </a:solidFill>
                        <a:latin typeface="Cambria Math" panose="02040503050406030204" pitchFamily="18" charset="0"/>
                      </a:rPr>
                      <m:t> </m:t>
                    </m:r>
                  </m:oMath>
                </a14:m>
                <a:r>
                  <a:rPr lang="en-US" sz="2800" b="1" dirty="0" smtClean="0">
                    <a:solidFill>
                      <a:srgbClr val="002060"/>
                    </a:solidFill>
                    <a:latin typeface="Book Antiqua" panose="02040602050305030304" pitchFamily="18" charset="0"/>
                  </a:rPr>
                  <a:t>is unknown parameter. Find MLE of </a:t>
                </a:r>
                <a14:m>
                  <m:oMath xmlns:m="http://schemas.openxmlformats.org/officeDocument/2006/math">
                    <m:r>
                      <a:rPr lang="en-US" sz="2800" b="1" i="1">
                        <a:solidFill>
                          <a:srgbClr val="002060"/>
                        </a:solidFill>
                        <a:latin typeface="Cambria Math" panose="02040503050406030204" pitchFamily="18" charset="0"/>
                      </a:rPr>
                      <m:t>𝜽</m:t>
                    </m:r>
                  </m:oMath>
                </a14:m>
                <a:r>
                  <a:rPr lang="en-US" sz="2800" b="1" dirty="0" smtClean="0">
                    <a:solidFill>
                      <a:srgbClr val="002060"/>
                    </a:solidFill>
                    <a:latin typeface="Book Antiqua" panose="02040602050305030304" pitchFamily="18" charset="0"/>
                  </a:rPr>
                  <a:t> based on this sample.</a:t>
                </a:r>
                <a:endParaRPr lang="en-US" sz="2800" b="1" dirty="0">
                  <a:solidFill>
                    <a:srgbClr val="002060"/>
                  </a:solidFill>
                  <a:latin typeface="Book Antiqua" panose="0204060205030503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58190" y="2044776"/>
                <a:ext cx="10675620" cy="1384995"/>
              </a:xfrm>
              <a:prstGeom prst="rect">
                <a:avLst/>
              </a:prstGeom>
              <a:blipFill rotWithShape="0">
                <a:blip r:embed="rId2"/>
                <a:stretch>
                  <a:fillRect l="-1142" t="-4386" b="-10526"/>
                </a:stretch>
              </a:blipFill>
            </p:spPr>
            <p:txBody>
              <a:bodyPr/>
              <a:lstStyle/>
              <a:p>
                <a:r>
                  <a:rPr lang="en-US">
                    <a:noFill/>
                  </a:rPr>
                  <a:t> </a:t>
                </a:r>
              </a:p>
            </p:txBody>
          </p:sp>
        </mc:Fallback>
      </mc:AlternateContent>
    </p:spTree>
    <p:extLst>
      <p:ext uri="{BB962C8B-B14F-4D97-AF65-F5344CB8AC3E}">
        <p14:creationId xmlns:p14="http://schemas.microsoft.com/office/powerpoint/2010/main" val="646057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2" y="805454"/>
            <a:ext cx="11615738" cy="5078313"/>
          </a:xfrm>
          <a:prstGeom prst="rect">
            <a:avLst/>
          </a:prstGeom>
        </p:spPr>
        <p:txBody>
          <a:bodyPr wrap="square">
            <a:spAutoFit/>
          </a:bodyPr>
          <a:lstStyle/>
          <a:p>
            <a:pPr marL="342900" indent="-342900" algn="just" fontAlgn="base">
              <a:buFont typeface="Arial" panose="020B0604020202020204" pitchFamily="34" charset="0"/>
              <a:buChar char="•"/>
            </a:pPr>
            <a:r>
              <a:rPr lang="en-US" sz="3600" b="1" i="0" dirty="0" smtClean="0">
                <a:solidFill>
                  <a:srgbClr val="C00000"/>
                </a:solidFill>
                <a:effectLst/>
                <a:latin typeface="Book Antiqua" panose="02040602050305030304" pitchFamily="18" charset="0"/>
              </a:rPr>
              <a:t>An estimator is a </a:t>
            </a:r>
            <a:r>
              <a:rPr lang="en-US" sz="3600" b="1" i="0" u="none" strike="noStrike" dirty="0" smtClean="0">
                <a:solidFill>
                  <a:srgbClr val="C00000"/>
                </a:solidFill>
                <a:effectLst/>
                <a:latin typeface="Book Antiqua" panose="02040602050305030304" pitchFamily="18" charset="0"/>
                <a:hlinkClick r:id="rId2"/>
              </a:rPr>
              <a:t>statistic </a:t>
            </a:r>
            <a:r>
              <a:rPr lang="en-US" sz="3600" b="1" i="0" dirty="0" smtClean="0">
                <a:solidFill>
                  <a:srgbClr val="C00000"/>
                </a:solidFill>
                <a:effectLst/>
                <a:latin typeface="Book Antiqua" panose="02040602050305030304" pitchFamily="18" charset="0"/>
              </a:rPr>
              <a:t>that estimates some fact about the population. You can also think of an estimator as the rule that creates an estimate. For example, the </a:t>
            </a:r>
            <a:r>
              <a:rPr lang="en-US" sz="3600" b="1" i="0" u="none" strike="noStrike" dirty="0" smtClean="0">
                <a:solidFill>
                  <a:srgbClr val="C00000"/>
                </a:solidFill>
                <a:effectLst/>
                <a:latin typeface="Book Antiqua" panose="02040602050305030304" pitchFamily="18" charset="0"/>
                <a:hlinkClick r:id="rId3"/>
              </a:rPr>
              <a:t>sample mean</a:t>
            </a:r>
            <a:r>
              <a:rPr lang="en-US" sz="3600" b="1" i="0" dirty="0" smtClean="0">
                <a:solidFill>
                  <a:srgbClr val="C00000"/>
                </a:solidFill>
                <a:effectLst/>
                <a:latin typeface="Book Antiqua" panose="02040602050305030304" pitchFamily="18" charset="0"/>
              </a:rPr>
              <a:t>(x̄) is an estimator for the population mean, μ.</a:t>
            </a:r>
          </a:p>
          <a:p>
            <a:pPr marL="342900" indent="-342900" algn="just" fontAlgn="base">
              <a:buFont typeface="Arial" panose="020B0604020202020204" pitchFamily="34" charset="0"/>
              <a:buChar char="•"/>
            </a:pPr>
            <a:endParaRPr lang="en-US" sz="3600" b="1" i="0" dirty="0" smtClean="0">
              <a:solidFill>
                <a:srgbClr val="C00000"/>
              </a:solidFill>
              <a:effectLst/>
              <a:latin typeface="Book Antiqua" panose="02040602050305030304" pitchFamily="18" charset="0"/>
            </a:endParaRPr>
          </a:p>
          <a:p>
            <a:pPr marL="342900" indent="-342900" algn="just" fontAlgn="base">
              <a:buFont typeface="Arial" panose="020B0604020202020204" pitchFamily="34" charset="0"/>
              <a:buChar char="•"/>
            </a:pPr>
            <a:endParaRPr lang="en-US" sz="3600" b="1" i="0" dirty="0" smtClean="0">
              <a:solidFill>
                <a:srgbClr val="C00000"/>
              </a:solidFill>
              <a:effectLst/>
              <a:latin typeface="Book Antiqua" panose="02040602050305030304" pitchFamily="18" charset="0"/>
            </a:endParaRPr>
          </a:p>
          <a:p>
            <a:pPr marL="342900" indent="-342900" algn="just" fontAlgn="base">
              <a:buFont typeface="Arial" panose="020B0604020202020204" pitchFamily="34" charset="0"/>
              <a:buChar char="•"/>
            </a:pPr>
            <a:r>
              <a:rPr lang="en-US" sz="3600" b="1" i="0" dirty="0" smtClean="0">
                <a:solidFill>
                  <a:srgbClr val="002060"/>
                </a:solidFill>
                <a:effectLst/>
                <a:latin typeface="Book Antiqua" panose="02040602050305030304" pitchFamily="18" charset="0"/>
              </a:rPr>
              <a:t>The quantity that is being estimated (i.e. the one you want to know) is called the </a:t>
            </a:r>
            <a:r>
              <a:rPr lang="en-US" sz="3600" b="1" i="0" dirty="0" err="1" smtClean="0">
                <a:solidFill>
                  <a:srgbClr val="002060"/>
                </a:solidFill>
                <a:effectLst/>
                <a:latin typeface="Book Antiqua" panose="02040602050305030304" pitchFamily="18" charset="0"/>
              </a:rPr>
              <a:t>estimand</a:t>
            </a:r>
            <a:r>
              <a:rPr lang="en-US" sz="3600" b="1" i="0" dirty="0" smtClean="0">
                <a:solidFill>
                  <a:srgbClr val="002060"/>
                </a:solidFill>
                <a:effectLst/>
                <a:latin typeface="Book Antiqua" panose="02040602050305030304" pitchFamily="18" charset="0"/>
              </a:rPr>
              <a:t>. </a:t>
            </a:r>
            <a:endParaRPr lang="en-US" sz="3600" b="1" i="0" dirty="0">
              <a:solidFill>
                <a:srgbClr val="002060"/>
              </a:solidFill>
              <a:effectLst/>
              <a:latin typeface="Book Antiqua" panose="02040602050305030304" pitchFamily="18" charset="0"/>
            </a:endParaRPr>
          </a:p>
        </p:txBody>
      </p:sp>
    </p:spTree>
    <p:extLst>
      <p:ext uri="{BB962C8B-B14F-4D97-AF65-F5344CB8AC3E}">
        <p14:creationId xmlns:p14="http://schemas.microsoft.com/office/powerpoint/2010/main" val="2735761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362" y="370225"/>
            <a:ext cx="11496676" cy="3108543"/>
          </a:xfrm>
          <a:prstGeom prst="rect">
            <a:avLst/>
          </a:prstGeom>
        </p:spPr>
        <p:txBody>
          <a:bodyPr wrap="square">
            <a:spAutoFit/>
          </a:bodyPr>
          <a:lstStyle/>
          <a:p>
            <a:pPr marL="457200" indent="-457200" algn="just" fontAlgn="base">
              <a:buFont typeface="Arial" panose="020B0604020202020204" pitchFamily="34" charset="0"/>
              <a:buChar char="•"/>
            </a:pPr>
            <a:r>
              <a:rPr lang="en-US" sz="2800" b="1" i="0" dirty="0" smtClean="0">
                <a:solidFill>
                  <a:srgbClr val="002060"/>
                </a:solidFill>
                <a:effectLst/>
                <a:latin typeface="Book Antiqua" panose="02040602050305030304" pitchFamily="18" charset="0"/>
              </a:rPr>
              <a:t>For example, let’s say you wanted to know the average height of children in a certain school with a population of 1000 students.</a:t>
            </a:r>
          </a:p>
          <a:p>
            <a:pPr marL="457200" indent="-457200" algn="just" fontAlgn="base">
              <a:buFont typeface="Arial" panose="020B0604020202020204" pitchFamily="34" charset="0"/>
              <a:buChar char="•"/>
            </a:pPr>
            <a:r>
              <a:rPr lang="en-US" sz="2800" b="1" i="0" dirty="0" smtClean="0">
                <a:solidFill>
                  <a:srgbClr val="C00000"/>
                </a:solidFill>
                <a:effectLst/>
                <a:latin typeface="Book Antiqua" panose="02040602050305030304" pitchFamily="18" charset="0"/>
              </a:rPr>
              <a:t>You take a sample of 30 children, measure them and find that the mean height is 56 inches. </a:t>
            </a:r>
          </a:p>
          <a:p>
            <a:pPr marL="457200" indent="-457200" algn="just" fontAlgn="base">
              <a:buFont typeface="Arial" panose="020B0604020202020204" pitchFamily="34" charset="0"/>
              <a:buChar char="•"/>
            </a:pPr>
            <a:r>
              <a:rPr lang="en-US" sz="2800" b="1" i="0" dirty="0" smtClean="0">
                <a:solidFill>
                  <a:srgbClr val="002060"/>
                </a:solidFill>
                <a:effectLst/>
                <a:latin typeface="Book Antiqua" panose="02040602050305030304" pitchFamily="18" charset="0"/>
              </a:rPr>
              <a:t>This is your sample mean, the estimator. You use the sample mean to estimate that the population mean (your </a:t>
            </a:r>
            <a:r>
              <a:rPr lang="en-US" sz="2800" b="1" i="0" dirty="0" err="1" smtClean="0">
                <a:solidFill>
                  <a:srgbClr val="002060"/>
                </a:solidFill>
                <a:effectLst/>
                <a:latin typeface="Book Antiqua" panose="02040602050305030304" pitchFamily="18" charset="0"/>
              </a:rPr>
              <a:t>estimand</a:t>
            </a:r>
            <a:r>
              <a:rPr lang="en-US" sz="2800" b="1" i="0" dirty="0" smtClean="0">
                <a:solidFill>
                  <a:srgbClr val="002060"/>
                </a:solidFill>
                <a:effectLst/>
                <a:latin typeface="Book Antiqua" panose="02040602050305030304" pitchFamily="18" charset="0"/>
              </a:rPr>
              <a:t>) is about 56 inches.</a:t>
            </a:r>
            <a:endParaRPr lang="en-US" sz="2800" b="1" i="0" dirty="0">
              <a:solidFill>
                <a:srgbClr val="002060"/>
              </a:solidFill>
              <a:effectLst/>
              <a:latin typeface="Book Antiqua" panose="02040602050305030304" pitchFamily="18" charset="0"/>
            </a:endParaRPr>
          </a:p>
        </p:txBody>
      </p:sp>
      <p:pic>
        <p:nvPicPr>
          <p:cNvPr id="1026" name="Picture 2" descr="Image result for height of children in sch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463" y="2914650"/>
            <a:ext cx="5180012" cy="378936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Tree>
    <p:extLst>
      <p:ext uri="{BB962C8B-B14F-4D97-AF65-F5344CB8AC3E}">
        <p14:creationId xmlns:p14="http://schemas.microsoft.com/office/powerpoint/2010/main" val="35861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0" y="0"/>
            <a:ext cx="12192000" cy="1815882"/>
          </a:xfrm>
          <a:prstGeom prst="rect">
            <a:avLst/>
          </a:prstGeom>
          <a:extLst/>
        </p:spPr>
        <p:txBody>
          <a:bodyPr wrap="square">
            <a:spAutoFit/>
          </a:bodyPr>
          <a:lstStyle/>
          <a:p>
            <a:pPr marL="457200" indent="-457200" algn="just" fontAlgn="base">
              <a:buFont typeface="Arial" panose="020B0604020202020204" pitchFamily="34" charset="0"/>
              <a:buChar char="•"/>
            </a:pPr>
            <a:r>
              <a:rPr lang="en-US" sz="2800" b="1" dirty="0">
                <a:solidFill>
                  <a:srgbClr val="002060"/>
                </a:solidFill>
                <a:latin typeface="Book Antiqua" panose="02040602050305030304" pitchFamily="18" charset="0"/>
              </a:rPr>
              <a:t>It is also common to use estimation in situations where a researcher simply wants to learn about an unknown population.  </a:t>
            </a:r>
          </a:p>
          <a:p>
            <a:pPr marL="457200" indent="-457200" algn="just" fontAlgn="base">
              <a:buFont typeface="Arial" panose="020B0604020202020204" pitchFamily="34" charset="0"/>
              <a:buChar char="•"/>
            </a:pPr>
            <a:r>
              <a:rPr lang="en-US" sz="2800" b="1" dirty="0">
                <a:solidFill>
                  <a:srgbClr val="C00000"/>
                </a:solidFill>
                <a:latin typeface="Book Antiqua" panose="02040602050305030304" pitchFamily="18" charset="0"/>
              </a:rPr>
              <a:t>In this case, a sample is selected from the population and the sample data are then used to estimate the population parameters.</a:t>
            </a:r>
          </a:p>
        </p:txBody>
      </p:sp>
      <p:pic>
        <p:nvPicPr>
          <p:cNvPr id="3" name="Picture 2"/>
          <p:cNvPicPr>
            <a:picLocks noChangeAspect="1"/>
          </p:cNvPicPr>
          <p:nvPr/>
        </p:nvPicPr>
        <p:blipFill rotWithShape="1">
          <a:blip r:embed="rId2"/>
          <a:srcRect b="16971"/>
          <a:stretch/>
        </p:blipFill>
        <p:spPr>
          <a:xfrm>
            <a:off x="726683" y="1815882"/>
            <a:ext cx="9946079" cy="5169398"/>
          </a:xfrm>
          <a:prstGeom prst="rect">
            <a:avLst/>
          </a:prstGeom>
        </p:spPr>
      </p:pic>
    </p:spTree>
    <p:extLst>
      <p:ext uri="{BB962C8B-B14F-4D97-AF65-F5344CB8AC3E}">
        <p14:creationId xmlns:p14="http://schemas.microsoft.com/office/powerpoint/2010/main" val="2462430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650" y="309860"/>
            <a:ext cx="11710988" cy="2246769"/>
          </a:xfrm>
          <a:prstGeom prst="rect">
            <a:avLst/>
          </a:prstGeom>
        </p:spPr>
        <p:txBody>
          <a:bodyPr wrap="square">
            <a:spAutoFit/>
          </a:bodyPr>
          <a:lstStyle/>
          <a:p>
            <a:pPr algn="just" fontAlgn="base"/>
            <a:r>
              <a:rPr lang="en-US" sz="2800" b="1" dirty="0">
                <a:solidFill>
                  <a:srgbClr val="002060"/>
                </a:solidFill>
                <a:latin typeface="Book Antiqua" panose="02040602050305030304" pitchFamily="18" charset="0"/>
              </a:rPr>
              <a:t>There are two forms of estimation: </a:t>
            </a: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C00000"/>
                </a:solidFill>
                <a:latin typeface="Book Antiqua" panose="02040602050305030304" pitchFamily="18" charset="0"/>
              </a:rPr>
              <a:t>Point </a:t>
            </a:r>
            <a:r>
              <a:rPr lang="en-US" sz="2800" b="1" dirty="0">
                <a:solidFill>
                  <a:srgbClr val="C00000"/>
                </a:solidFill>
                <a:latin typeface="Book Antiqua" panose="02040602050305030304" pitchFamily="18" charset="0"/>
              </a:rPr>
              <a:t>estimation (maximally likely value for parameter) </a:t>
            </a:r>
            <a:endParaRPr lang="en-US" sz="2800" b="1" dirty="0" smtClean="0">
              <a:solidFill>
                <a:srgbClr val="C00000"/>
              </a:solidFill>
              <a:latin typeface="Book Antiqua" panose="02040602050305030304" pitchFamily="18" charset="0"/>
            </a:endParaRPr>
          </a:p>
          <a:p>
            <a:pPr marL="457200" indent="-457200" algn="just" fontAlgn="base">
              <a:buFont typeface="Arial" panose="020B0604020202020204" pitchFamily="34" charset="0"/>
              <a:buChar char="•"/>
            </a:pPr>
            <a:endParaRPr lang="en-US" sz="2800" b="1" dirty="0" smtClean="0">
              <a:solidFill>
                <a:srgbClr val="002060"/>
              </a:solidFill>
              <a:latin typeface="Book Antiqua" panose="02040602050305030304" pitchFamily="18" charset="0"/>
            </a:endParaRPr>
          </a:p>
          <a:p>
            <a:pPr marL="457200" indent="-457200" algn="just" fontAlgn="base">
              <a:buFont typeface="Arial" panose="020B0604020202020204" pitchFamily="34" charset="0"/>
              <a:buChar char="•"/>
            </a:pPr>
            <a:r>
              <a:rPr lang="en-US" sz="2800" b="1" dirty="0" smtClean="0">
                <a:solidFill>
                  <a:srgbClr val="002060"/>
                </a:solidFill>
                <a:latin typeface="Book Antiqua" panose="02040602050305030304" pitchFamily="18" charset="0"/>
              </a:rPr>
              <a:t>Interval </a:t>
            </a:r>
            <a:r>
              <a:rPr lang="en-US" sz="2800" b="1" dirty="0">
                <a:solidFill>
                  <a:srgbClr val="002060"/>
                </a:solidFill>
                <a:latin typeface="Book Antiqua" panose="02040602050305030304" pitchFamily="18" charset="0"/>
              </a:rPr>
              <a:t>estimation (also called confidence interval for parameter)</a:t>
            </a:r>
          </a:p>
        </p:txBody>
      </p:sp>
      <p:sp>
        <p:nvSpPr>
          <p:cNvPr id="3" name="Rectangle 2"/>
          <p:cNvSpPr/>
          <p:nvPr/>
        </p:nvSpPr>
        <p:spPr>
          <a:xfrm>
            <a:off x="233362" y="3619752"/>
            <a:ext cx="6096000" cy="1384995"/>
          </a:xfrm>
          <a:prstGeom prst="rect">
            <a:avLst/>
          </a:prstGeom>
        </p:spPr>
        <p:txBody>
          <a:bodyPr>
            <a:spAutoFit/>
          </a:bodyPr>
          <a:lstStyle/>
          <a:p>
            <a:pPr algn="just"/>
            <a:r>
              <a:rPr lang="en-US" sz="2800" b="1" i="0" dirty="0" smtClean="0">
                <a:solidFill>
                  <a:srgbClr val="C00000"/>
                </a:solidFill>
                <a:effectLst/>
                <a:latin typeface="Book Antiqua" panose="02040602050305030304" pitchFamily="18" charset="0"/>
              </a:rPr>
              <a:t>A point estimate is a single number. Whereas, a confidence interval, naturally, is an interval.</a:t>
            </a:r>
            <a:endParaRPr lang="en-US" sz="2800" b="1" dirty="0">
              <a:solidFill>
                <a:srgbClr val="C00000"/>
              </a:solidFill>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6329362" y="3133724"/>
            <a:ext cx="5811415" cy="285273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23695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3675</TotalTime>
  <Words>2080</Words>
  <Application>Microsoft Office PowerPoint</Application>
  <PresentationFormat>Widescreen</PresentationFormat>
  <Paragraphs>376</Paragraphs>
  <Slides>55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Book Antiqua</vt:lpstr>
      <vt:lpstr>Calibri</vt:lpstr>
      <vt:lpstr>Calibri Light</vt:lpstr>
      <vt:lpstr>Cambria Math</vt:lpstr>
      <vt:lpstr>Times New Roman</vt:lpstr>
      <vt:lpstr>Verdana</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kranti gajula</cp:lastModifiedBy>
  <cp:revision>99</cp:revision>
  <dcterms:created xsi:type="dcterms:W3CDTF">2019-12-28T08:33:15Z</dcterms:created>
  <dcterms:modified xsi:type="dcterms:W3CDTF">2020-03-12T04:41:08Z</dcterms:modified>
</cp:coreProperties>
</file>