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98" r:id="rId2"/>
    <p:sldId id="256" r:id="rId3"/>
    <p:sldId id="257" r:id="rId4"/>
    <p:sldId id="258" r:id="rId5"/>
    <p:sldId id="259" r:id="rId6"/>
    <p:sldId id="262" r:id="rId7"/>
    <p:sldId id="263" r:id="rId8"/>
    <p:sldId id="260" r:id="rId9"/>
    <p:sldId id="261" r:id="rId10"/>
    <p:sldId id="264" r:id="rId11"/>
    <p:sldId id="296" r:id="rId12"/>
    <p:sldId id="297"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EBA0FD-9C95-490F-97E4-7991E7D7C900}"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42474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A0FD-9C95-490F-97E4-7991E7D7C900}"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23744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A0FD-9C95-490F-97E4-7991E7D7C900}"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411210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EBA0FD-9C95-490F-97E4-7991E7D7C900}"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3310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BA0FD-9C95-490F-97E4-7991E7D7C900}"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74131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EBA0FD-9C95-490F-97E4-7991E7D7C900}"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42020861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EBA0FD-9C95-490F-97E4-7991E7D7C900}"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85733202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EBA0FD-9C95-490F-97E4-7991E7D7C900}"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418739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BA0FD-9C95-490F-97E4-7991E7D7C900}"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318038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BA0FD-9C95-490F-97E4-7991E7D7C900}"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32479872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EBA0FD-9C95-490F-97E4-7991E7D7C900}"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A2CAB-D024-4A98-BDB4-463A533663B4}" type="slidenum">
              <a:rPr lang="en-US" smtClean="0"/>
              <a:t>‹#›</a:t>
            </a:fld>
            <a:endParaRPr lang="en-US"/>
          </a:p>
        </p:txBody>
      </p:sp>
    </p:spTree>
    <p:extLst>
      <p:ext uri="{BB962C8B-B14F-4D97-AF65-F5344CB8AC3E}">
        <p14:creationId xmlns:p14="http://schemas.microsoft.com/office/powerpoint/2010/main" val="3105535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BA0FD-9C95-490F-97E4-7991E7D7C900}"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A2CAB-D024-4A98-BDB4-463A533663B4}" type="slidenum">
              <a:rPr lang="en-US" smtClean="0"/>
              <a:t>‹#›</a:t>
            </a:fld>
            <a:endParaRPr lang="en-US"/>
          </a:p>
        </p:txBody>
      </p:sp>
    </p:spTree>
    <p:extLst>
      <p:ext uri="{BB962C8B-B14F-4D97-AF65-F5344CB8AC3E}">
        <p14:creationId xmlns:p14="http://schemas.microsoft.com/office/powerpoint/2010/main" val="44346982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tisticshowto.datasciencecentral.com/order-statistics/" TargetMode="External"/><Relationship Id="rId2" Type="http://schemas.openxmlformats.org/officeDocument/2006/relationships/hyperlink" Target="https://www.statisticshowto.datasciencecentral.com/estimator/" TargetMode="External"/><Relationship Id="rId1" Type="http://schemas.openxmlformats.org/officeDocument/2006/relationships/slideLayout" Target="../slideLayouts/slideLayout1.xml"/><Relationship Id="rId4" Type="http://schemas.openxmlformats.org/officeDocument/2006/relationships/hyperlink" Target="https://www.statisticshowto.datasciencecentral.com/iid-statistic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icshowto.datasciencecentral.com/iid-statistics/" TargetMode="External"/><Relationship Id="rId2" Type="http://schemas.openxmlformats.org/officeDocument/2006/relationships/hyperlink" Target="https://www.statisticshowto.datasciencecentral.com/probability-and-statistics/binomial-theorem/binomial-experimen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33518" y="2511188"/>
            <a:ext cx="8488906" cy="1107996"/>
          </a:xfrm>
          <a:prstGeom prst="rect">
            <a:avLst/>
          </a:prstGeom>
          <a:noFill/>
        </p:spPr>
        <p:txBody>
          <a:bodyPr wrap="square" rtlCol="0" anchor="ctr">
            <a:spAutoFit/>
          </a:bodyPr>
          <a:lstStyle/>
          <a:p>
            <a:r>
              <a:rPr lang="en-US" sz="6600" dirty="0" smtClean="0">
                <a:latin typeface="Algerian" panose="04020705040A02060702" pitchFamily="82" charset="0"/>
              </a:rPr>
              <a:t>UNIT III: SUFFICIENCY</a:t>
            </a:r>
            <a:endParaRPr lang="en-US" sz="6600" dirty="0">
              <a:latin typeface="Algerian" panose="04020705040A02060702" pitchFamily="82" charset="0"/>
            </a:endParaRPr>
          </a:p>
        </p:txBody>
      </p:sp>
    </p:spTree>
    <p:extLst>
      <p:ext uri="{BB962C8B-B14F-4D97-AF65-F5344CB8AC3E}">
        <p14:creationId xmlns:p14="http://schemas.microsoft.com/office/powerpoint/2010/main" val="252698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713" t="27263" r="8640" b="20366"/>
          <a:stretch/>
        </p:blipFill>
        <p:spPr>
          <a:xfrm>
            <a:off x="0" y="0"/>
            <a:ext cx="12192000" cy="6858000"/>
          </a:xfrm>
          <a:prstGeom prst="rect">
            <a:avLst/>
          </a:prstGeom>
        </p:spPr>
      </p:pic>
    </p:spTree>
    <p:extLst>
      <p:ext uri="{BB962C8B-B14F-4D97-AF65-F5344CB8AC3E}">
        <p14:creationId xmlns:p14="http://schemas.microsoft.com/office/powerpoint/2010/main" val="2245550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5425"/>
            <a:ext cx="11871157" cy="1754326"/>
          </a:xfrm>
          <a:prstGeom prst="rect">
            <a:avLst/>
          </a:prstGeom>
        </p:spPr>
        <p:txBody>
          <a:bodyPr wrap="square">
            <a:spAutoFit/>
          </a:bodyPr>
          <a:lstStyle/>
          <a:p>
            <a:pPr marL="285750" indent="-285750" algn="just">
              <a:buFont typeface="Arial" panose="020B0604020202020204" pitchFamily="34" charset="0"/>
              <a:buChar char="•"/>
            </a:pPr>
            <a:r>
              <a:rPr lang="en-US" sz="3600" b="1" dirty="0">
                <a:solidFill>
                  <a:srgbClr val="C00000"/>
                </a:solidFill>
                <a:latin typeface="Book Antiqua" panose="02040602050305030304" pitchFamily="18" charset="0"/>
              </a:rPr>
              <a:t>Example: Toss a coin n times, and the probability of head is </a:t>
            </a:r>
            <a:r>
              <a:rPr lang="en-US" sz="3600" b="1" dirty="0" smtClean="0">
                <a:solidFill>
                  <a:srgbClr val="C00000"/>
                </a:solidFill>
                <a:latin typeface="Book Antiqua" panose="02040602050305030304" pitchFamily="18" charset="0"/>
              </a:rPr>
              <a:t>an unknown </a:t>
            </a:r>
            <a:r>
              <a:rPr lang="en-US" sz="3600" b="1" dirty="0">
                <a:solidFill>
                  <a:srgbClr val="C00000"/>
                </a:solidFill>
                <a:latin typeface="Book Antiqua" panose="02040602050305030304" pitchFamily="18" charset="0"/>
              </a:rPr>
              <a:t>parameter θ. Let T = the total number of heads. Is </a:t>
            </a:r>
            <a:r>
              <a:rPr lang="en-US" sz="3600" b="1" dirty="0" smtClean="0">
                <a:solidFill>
                  <a:srgbClr val="C00000"/>
                </a:solidFill>
                <a:latin typeface="Book Antiqua" panose="02040602050305030304" pitchFamily="18" charset="0"/>
              </a:rPr>
              <a:t>T sufficient </a:t>
            </a:r>
            <a:r>
              <a:rPr lang="en-US" sz="3600" b="1" dirty="0">
                <a:solidFill>
                  <a:srgbClr val="C00000"/>
                </a:solidFill>
                <a:latin typeface="Book Antiqua" panose="02040602050305030304" pitchFamily="18" charset="0"/>
              </a:rPr>
              <a:t>for θ?</a:t>
            </a:r>
          </a:p>
        </p:txBody>
      </p:sp>
      <p:sp>
        <p:nvSpPr>
          <p:cNvPr id="3" name="Rectangle 2"/>
          <p:cNvSpPr/>
          <p:nvPr/>
        </p:nvSpPr>
        <p:spPr>
          <a:xfrm>
            <a:off x="0" y="6934"/>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887817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354" t="26401" r="36146" b="24030"/>
          <a:stretch/>
        </p:blipFill>
        <p:spPr>
          <a:xfrm>
            <a:off x="0" y="0"/>
            <a:ext cx="12192000" cy="6838018"/>
          </a:xfrm>
          <a:prstGeom prst="rect">
            <a:avLst/>
          </a:prstGeom>
        </p:spPr>
      </p:pic>
    </p:spTree>
    <p:extLst>
      <p:ext uri="{BB962C8B-B14F-4D97-AF65-F5344CB8AC3E}">
        <p14:creationId xmlns:p14="http://schemas.microsoft.com/office/powerpoint/2010/main" val="1248045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353" y="1496368"/>
            <a:ext cx="11899647" cy="3970318"/>
          </a:xfrm>
          <a:prstGeom prst="rect">
            <a:avLst/>
          </a:prstGeom>
        </p:spPr>
        <p:txBody>
          <a:bodyPr wrap="square">
            <a:spAutoFit/>
          </a:bodyPr>
          <a:lstStyle/>
          <a:p>
            <a:pPr marL="285750" indent="-285750" algn="just">
              <a:buFont typeface="Arial" panose="020B0604020202020204" pitchFamily="34" charset="0"/>
              <a:buChar char="•"/>
            </a:pPr>
            <a:r>
              <a:rPr lang="en-US" sz="3600" b="1" dirty="0">
                <a:solidFill>
                  <a:srgbClr val="C00000"/>
                </a:solidFill>
                <a:latin typeface="Book Antiqua" panose="02040602050305030304" pitchFamily="18" charset="0"/>
              </a:rPr>
              <a:t>It is not always all that easy to find the conditional distribution of X</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X</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 </a:t>
            </a:r>
            <a:r>
              <a:rPr lang="en-US" sz="3600" b="1" dirty="0" err="1">
                <a:solidFill>
                  <a:srgbClr val="C00000"/>
                </a:solidFill>
                <a:latin typeface="Book Antiqua" panose="02040602050305030304" pitchFamily="18" charset="0"/>
              </a:rPr>
              <a:t>X</a:t>
            </a:r>
            <a:r>
              <a:rPr lang="en-US" sz="3600" b="1" baseline="-25000" dirty="0" err="1">
                <a:solidFill>
                  <a:srgbClr val="C00000"/>
                </a:solidFill>
                <a:latin typeface="Book Antiqua" panose="02040602050305030304" pitchFamily="18" charset="0"/>
              </a:rPr>
              <a:t>n</a:t>
            </a:r>
            <a:r>
              <a:rPr lang="en-US" sz="3600" b="1" dirty="0">
                <a:solidFill>
                  <a:srgbClr val="C00000"/>
                </a:solidFill>
                <a:latin typeface="Book Antiqua" panose="02040602050305030304" pitchFamily="18" charset="0"/>
              </a:rPr>
              <a:t> given Y. </a:t>
            </a:r>
            <a:endParaRPr lang="en-US" sz="3600" b="1" dirty="0" smtClean="0">
              <a:solidFill>
                <a:srgbClr val="C00000"/>
              </a:solidFill>
              <a:latin typeface="Book Antiqua" panose="02040602050305030304" pitchFamily="18" charset="0"/>
            </a:endParaRPr>
          </a:p>
          <a:p>
            <a:pPr marL="285750" indent="-285750" algn="just">
              <a:buFont typeface="Arial" panose="020B0604020202020204" pitchFamily="34" charset="0"/>
              <a:buChar char="•"/>
            </a:pPr>
            <a:endParaRPr lang="en-US" sz="3600" b="1" dirty="0">
              <a:solidFill>
                <a:srgbClr val="C00000"/>
              </a:solidFill>
              <a:latin typeface="Book Antiqua" panose="02040602050305030304" pitchFamily="18" charset="0"/>
            </a:endParaRPr>
          </a:p>
          <a:p>
            <a:pPr marL="285750" indent="-285750" algn="just">
              <a:buFont typeface="Arial" panose="020B0604020202020204" pitchFamily="34" charset="0"/>
              <a:buChar char="•"/>
            </a:pPr>
            <a:r>
              <a:rPr lang="en-US" sz="3600" b="1" dirty="0">
                <a:solidFill>
                  <a:srgbClr val="002060"/>
                </a:solidFill>
                <a:latin typeface="Book Antiqua" panose="02040602050305030304" pitchFamily="18" charset="0"/>
              </a:rPr>
              <a:t>Therefore, using the formal definition of sufficiency as a way of identifying a sufficient statistic for a parameter θ can be a difficult task. Factorization Theorem provides an easier alternative. </a:t>
            </a:r>
          </a:p>
        </p:txBody>
      </p:sp>
    </p:spTree>
    <p:extLst>
      <p:ext uri="{BB962C8B-B14F-4D97-AF65-F5344CB8AC3E}">
        <p14:creationId xmlns:p14="http://schemas.microsoft.com/office/powerpoint/2010/main" val="3957953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648"/>
            <a:ext cx="12192000" cy="466025"/>
          </a:xfrm>
          <a:prstGeom prst="rect">
            <a:avLst/>
          </a:prstGeom>
          <a:solidFill>
            <a:schemeClr val="accent4">
              <a:lumMod val="40000"/>
              <a:lumOff val="60000"/>
            </a:schemeClr>
          </a:solidFill>
        </p:spPr>
        <p:txBody>
          <a:bodyPr wrap="square">
            <a:spAutoFit/>
          </a:bodyPr>
          <a:lstStyle/>
          <a:p>
            <a:pPr algn="ctr" fontAlgn="base">
              <a:lnSpc>
                <a:spcPts val="2625"/>
              </a:lnSpc>
            </a:pPr>
            <a:r>
              <a:rPr lang="en-US" sz="36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Factorization Theorem</a:t>
            </a:r>
          </a:p>
        </p:txBody>
      </p:sp>
      <p:sp>
        <p:nvSpPr>
          <p:cNvPr id="4" name="Rectangle 3"/>
          <p:cNvSpPr/>
          <p:nvPr/>
        </p:nvSpPr>
        <p:spPr>
          <a:xfrm>
            <a:off x="0" y="848837"/>
            <a:ext cx="12192000" cy="5262979"/>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C00000"/>
                </a:solidFill>
                <a:latin typeface="Book Antiqua" panose="02040602050305030304" pitchFamily="18" charset="0"/>
              </a:rPr>
              <a:t>Factorization Theorem. Let  </a:t>
            </a:r>
            <a:r>
              <a:rPr lang="en-US" sz="2800" b="1" dirty="0" smtClean="0">
                <a:solidFill>
                  <a:srgbClr val="C00000"/>
                </a:solidFill>
                <a:latin typeface="Book Antiqua" panose="02040602050305030304" pitchFamily="18" charset="0"/>
              </a:rPr>
              <a:t>X</a:t>
            </a:r>
            <a:r>
              <a:rPr lang="en-US" sz="2800" b="1" baseline="-25000" dirty="0" smtClean="0">
                <a:solidFill>
                  <a:srgbClr val="C00000"/>
                </a:solidFill>
                <a:latin typeface="Book Antiqua" panose="02040602050305030304" pitchFamily="18" charset="0"/>
              </a:rPr>
              <a:t>1</a:t>
            </a:r>
            <a:r>
              <a:rPr lang="en-US" sz="2800" b="1" dirty="0" smtClean="0">
                <a:solidFill>
                  <a:srgbClr val="C00000"/>
                </a:solidFill>
                <a:latin typeface="Book Antiqua" panose="02040602050305030304" pitchFamily="18" charset="0"/>
              </a:rPr>
              <a:t>, X</a:t>
            </a:r>
            <a:r>
              <a:rPr lang="en-US" sz="2800" b="1" baseline="-25000" dirty="0" smtClean="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 </a:t>
            </a:r>
            <a:r>
              <a:rPr lang="en-US" sz="2800" b="1" dirty="0" err="1" smtClean="0">
                <a:solidFill>
                  <a:srgbClr val="C00000"/>
                </a:solidFill>
                <a:latin typeface="Book Antiqua" panose="02040602050305030304" pitchFamily="18" charset="0"/>
              </a:rPr>
              <a:t>X</a:t>
            </a:r>
            <a:r>
              <a:rPr lang="en-US" sz="2800" b="1" baseline="-25000" dirty="0" err="1" smtClean="0">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denote random variables with joint probability density function or joint probability mass function f(x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θ), which depends on the parameter θ. </a:t>
            </a:r>
            <a:endParaRPr lang="en-US" sz="2800" b="1" dirty="0" smtClean="0">
              <a:solidFill>
                <a:srgbClr val="C00000"/>
              </a:solidFill>
              <a:latin typeface="Book Antiqua" panose="02040602050305030304" pitchFamily="18" charset="0"/>
            </a:endParaRPr>
          </a:p>
          <a:p>
            <a:pPr marL="285750" indent="-285750" algn="just">
              <a:buFont typeface="Arial" panose="020B0604020202020204" pitchFamily="34" charset="0"/>
              <a:buChar char="•"/>
            </a:pPr>
            <a:endParaRPr lang="en-US" sz="2800" b="1" dirty="0">
              <a:solidFill>
                <a:srgbClr val="C00000"/>
              </a:solidFill>
              <a:latin typeface="Book Antiqua" panose="02040602050305030304" pitchFamily="18" charset="0"/>
            </a:endParaRPr>
          </a:p>
          <a:p>
            <a:pPr marL="285750" indent="-285750" algn="just">
              <a:buFont typeface="Arial" panose="020B0604020202020204" pitchFamily="34" charset="0"/>
              <a:buChar char="•"/>
            </a:pPr>
            <a:r>
              <a:rPr lang="en-US" sz="2800" b="1" dirty="0" smtClean="0">
                <a:solidFill>
                  <a:srgbClr val="C00000"/>
                </a:solidFill>
                <a:latin typeface="Book Antiqua" panose="02040602050305030304" pitchFamily="18" charset="0"/>
              </a:rPr>
              <a:t>Then</a:t>
            </a:r>
            <a:r>
              <a:rPr lang="en-US" sz="2800" b="1" dirty="0">
                <a:solidFill>
                  <a:srgbClr val="C00000"/>
                </a:solidFill>
                <a:latin typeface="Book Antiqua" panose="02040602050305030304" pitchFamily="18" charset="0"/>
              </a:rPr>
              <a:t>, the statistic Y=u(X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)Y=u(X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is sufficient for θ if and only if the </a:t>
            </a:r>
            <a:r>
              <a:rPr lang="en-US" sz="2800" b="1" dirty="0" err="1">
                <a:solidFill>
                  <a:srgbClr val="C00000"/>
                </a:solidFill>
                <a:latin typeface="Book Antiqua" panose="02040602050305030304" pitchFamily="18" charset="0"/>
              </a:rPr>
              <a:t>p.d.f</a:t>
            </a:r>
            <a:r>
              <a:rPr lang="en-US" sz="2800" b="1" dirty="0">
                <a:solidFill>
                  <a:srgbClr val="C00000"/>
                </a:solidFill>
                <a:latin typeface="Book Antiqua" panose="02040602050305030304" pitchFamily="18" charset="0"/>
              </a:rPr>
              <a:t> (or </a:t>
            </a:r>
            <a:r>
              <a:rPr lang="en-US" sz="2800" b="1" dirty="0" err="1">
                <a:solidFill>
                  <a:srgbClr val="C00000"/>
                </a:solidFill>
                <a:latin typeface="Book Antiqua" panose="02040602050305030304" pitchFamily="18" charset="0"/>
              </a:rPr>
              <a:t>p.m.f</a:t>
            </a:r>
            <a:r>
              <a:rPr lang="en-US" sz="2800" b="1" dirty="0">
                <a:solidFill>
                  <a:srgbClr val="C00000"/>
                </a:solidFill>
                <a:latin typeface="Book Antiqua" panose="02040602050305030304" pitchFamily="18" charset="0"/>
              </a:rPr>
              <a:t>.) can be factored into two components, that is:</a:t>
            </a:r>
          </a:p>
          <a:p>
            <a:pPr algn="just"/>
            <a:r>
              <a:rPr lang="en-US" sz="2800" b="1" dirty="0" smtClean="0">
                <a:solidFill>
                  <a:srgbClr val="C00000"/>
                </a:solidFill>
                <a:latin typeface="Book Antiqua" panose="02040602050305030304" pitchFamily="18" charset="0"/>
              </a:rPr>
              <a:t>                f(x</a:t>
            </a:r>
            <a:r>
              <a:rPr lang="en-US" sz="2800" b="1" baseline="-25000" dirty="0" smtClean="0">
                <a:solidFill>
                  <a:srgbClr val="C00000"/>
                </a:solidFill>
                <a:latin typeface="Book Antiqua" panose="02040602050305030304" pitchFamily="18" charset="0"/>
              </a:rPr>
              <a:t>1</a:t>
            </a:r>
            <a:r>
              <a:rPr lang="en-US" sz="2800" b="1" dirty="0" smtClean="0">
                <a:solidFill>
                  <a:srgbClr val="C00000"/>
                </a:solidFill>
                <a:latin typeface="Book Antiqua" panose="02040602050305030304" pitchFamily="18" charset="0"/>
              </a:rPr>
              <a:t>,x</a:t>
            </a:r>
            <a:r>
              <a:rPr lang="en-US" sz="2800" b="1" baseline="-25000" dirty="0" smtClean="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err="1">
                <a:solidFill>
                  <a:srgbClr val="C00000"/>
                </a:solidFill>
                <a:latin typeface="Book Antiqua" panose="02040602050305030304" pitchFamily="18" charset="0"/>
              </a:rPr>
              <a:t>;θ</a:t>
            </a:r>
            <a:r>
              <a:rPr lang="en-US" sz="2800" b="1" dirty="0">
                <a:solidFill>
                  <a:srgbClr val="C00000"/>
                </a:solidFill>
                <a:latin typeface="Book Antiqua" panose="02040602050305030304" pitchFamily="18" charset="0"/>
              </a:rPr>
              <a:t>)=ϕ[u(x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);θ]h(x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,x</a:t>
            </a:r>
            <a:r>
              <a:rPr lang="en-US" sz="2800" b="1" baseline="-25000" dirty="0">
                <a:solidFill>
                  <a:srgbClr val="C00000"/>
                </a:solidFill>
                <a:latin typeface="Book Antiqua" panose="02040602050305030304" pitchFamily="18" charset="0"/>
              </a:rPr>
              <a:t>2</a:t>
            </a:r>
            <a:r>
              <a:rPr lang="en-US" sz="2800" b="1" dirty="0" smtClean="0">
                <a:solidFill>
                  <a:srgbClr val="C00000"/>
                </a:solidFill>
                <a:latin typeface="Book Antiqua" panose="02040602050305030304" pitchFamily="18" charset="0"/>
              </a:rPr>
              <a:t>,...,</a:t>
            </a:r>
            <a:r>
              <a:rPr lang="en-US" sz="2800" b="1" dirty="0">
                <a:solidFill>
                  <a:srgbClr val="C00000"/>
                </a:solidFill>
                <a:latin typeface="Book Antiqua" panose="02040602050305030304" pitchFamily="18" charset="0"/>
              </a:rPr>
              <a:t>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a:t>
            </a:r>
          </a:p>
          <a:p>
            <a:pPr algn="just"/>
            <a:r>
              <a:rPr lang="en-US" sz="2800" b="1" dirty="0" smtClean="0">
                <a:solidFill>
                  <a:srgbClr val="C00000"/>
                </a:solidFill>
                <a:latin typeface="Book Antiqua" panose="02040602050305030304" pitchFamily="18" charset="0"/>
              </a:rPr>
              <a:t>where</a:t>
            </a:r>
            <a:r>
              <a:rPr lang="en-US" sz="2800" b="1" dirty="0">
                <a:solidFill>
                  <a:srgbClr val="C00000"/>
                </a:solidFill>
                <a:latin typeface="Book Antiqua" panose="02040602050305030304" pitchFamily="18" charset="0"/>
              </a:rPr>
              <a:t>:</a:t>
            </a:r>
          </a:p>
          <a:p>
            <a:pPr marL="285750" indent="-285750" algn="just">
              <a:buFont typeface="Arial" panose="020B0604020202020204" pitchFamily="34" charset="0"/>
              <a:buChar char="•"/>
            </a:pPr>
            <a:r>
              <a:rPr lang="en-US" sz="2800" b="1" dirty="0">
                <a:solidFill>
                  <a:srgbClr val="C00000"/>
                </a:solidFill>
                <a:latin typeface="Book Antiqua" panose="02040602050305030304" pitchFamily="18" charset="0"/>
              </a:rPr>
              <a:t>φ is a function that depends on the data 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only through the function u(x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a:t>
            </a:r>
            <a:r>
              <a:rPr lang="en-US" sz="2800" b="1" dirty="0" smtClean="0">
                <a:solidFill>
                  <a:srgbClr val="C00000"/>
                </a:solidFill>
                <a:latin typeface="Book Antiqua" panose="02040602050305030304" pitchFamily="18" charset="0"/>
              </a:rPr>
              <a:t>and the </a:t>
            </a:r>
            <a:r>
              <a:rPr lang="en-US" sz="2800" b="1" dirty="0">
                <a:solidFill>
                  <a:srgbClr val="C00000"/>
                </a:solidFill>
                <a:latin typeface="Book Antiqua" panose="02040602050305030304" pitchFamily="18" charset="0"/>
              </a:rPr>
              <a:t>function h(x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does not depend on the parameter </a:t>
            </a:r>
            <a:r>
              <a:rPr lang="en-US" sz="2800" b="1" dirty="0" smtClean="0">
                <a:solidFill>
                  <a:srgbClr val="C00000"/>
                </a:solidFill>
                <a:latin typeface="Book Antiqua" panose="02040602050305030304" pitchFamily="18" charset="0"/>
              </a:rPr>
              <a:t>θ.</a:t>
            </a:r>
            <a:endParaRPr lang="en-US" sz="2800" b="1"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4181327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1286639"/>
            <a:ext cx="11445922" cy="2862322"/>
          </a:xfrm>
          <a:prstGeom prst="rect">
            <a:avLst/>
          </a:prstGeom>
        </p:spPr>
        <p:txBody>
          <a:bodyPr wrap="square">
            <a:spAutoFit/>
          </a:bodyPr>
          <a:lstStyle/>
          <a:p>
            <a:pPr algn="just"/>
            <a:r>
              <a:rPr lang="en-US" sz="3600" b="1" dirty="0">
                <a:solidFill>
                  <a:srgbClr val="C00000"/>
                </a:solidFill>
                <a:latin typeface="Book Antiqua" panose="02040602050305030304" pitchFamily="18" charset="0"/>
              </a:rPr>
              <a:t>Example</a:t>
            </a:r>
          </a:p>
          <a:p>
            <a:pPr marL="285750" indent="-285750" algn="just">
              <a:buFont typeface="Arial" panose="020B0604020202020204" pitchFamily="34" charset="0"/>
              <a:buChar char="•"/>
            </a:pPr>
            <a:endParaRPr lang="en-US" sz="3600" b="1" dirty="0" smtClean="0">
              <a:solidFill>
                <a:srgbClr val="C00000"/>
              </a:solidFill>
              <a:latin typeface="Book Antiqua" panose="02040602050305030304" pitchFamily="18" charset="0"/>
            </a:endParaRPr>
          </a:p>
          <a:p>
            <a:pPr marL="285750" indent="-285750" algn="just">
              <a:buFont typeface="Arial" panose="020B0604020202020204" pitchFamily="34" charset="0"/>
              <a:buChar char="•"/>
            </a:pPr>
            <a:r>
              <a:rPr lang="en-US" sz="3600" b="1" dirty="0" smtClean="0">
                <a:solidFill>
                  <a:srgbClr val="C00000"/>
                </a:solidFill>
                <a:latin typeface="Book Antiqua" panose="02040602050305030304" pitchFamily="18" charset="0"/>
              </a:rPr>
              <a:t>Let</a:t>
            </a:r>
            <a:r>
              <a:rPr lang="en-US" sz="3600" b="1" dirty="0">
                <a:solidFill>
                  <a:srgbClr val="C00000"/>
                </a:solidFill>
                <a:latin typeface="Book Antiqua" panose="02040602050305030304" pitchFamily="18" charset="0"/>
              </a:rPr>
              <a:t> X</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X</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 </a:t>
            </a:r>
            <a:r>
              <a:rPr lang="en-US" sz="3600" b="1" dirty="0" err="1">
                <a:solidFill>
                  <a:srgbClr val="C00000"/>
                </a:solidFill>
                <a:latin typeface="Book Antiqua" panose="02040602050305030304" pitchFamily="18" charset="0"/>
              </a:rPr>
              <a:t>X</a:t>
            </a:r>
            <a:r>
              <a:rPr lang="en-US" sz="3600" b="1" baseline="-25000" dirty="0" err="1">
                <a:solidFill>
                  <a:srgbClr val="C00000"/>
                </a:solidFill>
                <a:latin typeface="Book Antiqua" panose="02040602050305030304" pitchFamily="18" charset="0"/>
              </a:rPr>
              <a:t>n</a:t>
            </a:r>
            <a:r>
              <a:rPr lang="en-US" sz="3600" b="1" dirty="0">
                <a:solidFill>
                  <a:srgbClr val="C00000"/>
                </a:solidFill>
                <a:latin typeface="Book Antiqua" panose="02040602050305030304" pitchFamily="18" charset="0"/>
              </a:rPr>
              <a:t> denote a random sample from a Poisson distribution with parameter λ &gt; 0. Find a sufficient statistic for the parameter λ.</a:t>
            </a:r>
          </a:p>
        </p:txBody>
      </p:sp>
      <p:sp>
        <p:nvSpPr>
          <p:cNvPr id="3" name="Rectangle 2"/>
          <p:cNvSpPr/>
          <p:nvPr/>
        </p:nvSpPr>
        <p:spPr>
          <a:xfrm>
            <a:off x="0" y="0"/>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097030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712" t="31357" r="9125" b="22952"/>
          <a:stretch/>
        </p:blipFill>
        <p:spPr>
          <a:xfrm>
            <a:off x="0" y="-1"/>
            <a:ext cx="12207865" cy="6858001"/>
          </a:xfrm>
          <a:prstGeom prst="rect">
            <a:avLst/>
          </a:prstGeom>
        </p:spPr>
      </p:pic>
    </p:spTree>
    <p:extLst>
      <p:ext uri="{BB962C8B-B14F-4D97-AF65-F5344CB8AC3E}">
        <p14:creationId xmlns:p14="http://schemas.microsoft.com/office/powerpoint/2010/main" val="3458474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44" y="1350562"/>
            <a:ext cx="11527808" cy="2862322"/>
          </a:xfrm>
          <a:prstGeom prst="rect">
            <a:avLst/>
          </a:prstGeom>
        </p:spPr>
        <p:txBody>
          <a:bodyPr wrap="square">
            <a:spAutoFit/>
          </a:bodyPr>
          <a:lstStyle/>
          <a:p>
            <a:pPr algn="just"/>
            <a:r>
              <a:rPr lang="en-US" sz="3600" b="1" dirty="0">
                <a:solidFill>
                  <a:srgbClr val="C00000"/>
                </a:solidFill>
                <a:latin typeface="Book Antiqua" panose="02040602050305030304" pitchFamily="18" charset="0"/>
              </a:rPr>
              <a:t>Example: </a:t>
            </a:r>
            <a:r>
              <a:rPr lang="en-US" sz="3600" b="1" dirty="0" smtClean="0">
                <a:solidFill>
                  <a:srgbClr val="C00000"/>
                </a:solidFill>
                <a:latin typeface="Book Antiqua" panose="02040602050305030304" pitchFamily="18" charset="0"/>
              </a:rPr>
              <a:t>Normal</a:t>
            </a:r>
          </a:p>
          <a:p>
            <a:pPr algn="just"/>
            <a:endParaRPr lang="en-US" sz="3600" b="1" dirty="0">
              <a:solidFill>
                <a:srgbClr val="C00000"/>
              </a:solidFill>
              <a:latin typeface="Book Antiqua" panose="02040602050305030304" pitchFamily="18" charset="0"/>
            </a:endParaRPr>
          </a:p>
          <a:p>
            <a:pPr algn="just"/>
            <a:r>
              <a:rPr lang="en-US" sz="3600" b="1" dirty="0">
                <a:solidFill>
                  <a:srgbClr val="C00000"/>
                </a:solidFill>
                <a:latin typeface="Book Antiqua" panose="02040602050305030304" pitchFamily="18" charset="0"/>
              </a:rPr>
              <a:t>Let X</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X</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 </a:t>
            </a:r>
            <a:r>
              <a:rPr lang="en-US" sz="3600" b="1" dirty="0" err="1">
                <a:solidFill>
                  <a:srgbClr val="C00000"/>
                </a:solidFill>
                <a:latin typeface="Book Antiqua" panose="02040602050305030304" pitchFamily="18" charset="0"/>
              </a:rPr>
              <a:t>X</a:t>
            </a:r>
            <a:r>
              <a:rPr lang="en-US" sz="3600" b="1" baseline="-25000" dirty="0" err="1">
                <a:solidFill>
                  <a:srgbClr val="C00000"/>
                </a:solidFill>
                <a:latin typeface="Book Antiqua" panose="02040602050305030304" pitchFamily="18" charset="0"/>
              </a:rPr>
              <a:t>n</a:t>
            </a:r>
            <a:r>
              <a:rPr lang="en-US" sz="3600" b="1" dirty="0">
                <a:solidFill>
                  <a:srgbClr val="C00000"/>
                </a:solidFill>
                <a:latin typeface="Book Antiqua" panose="02040602050305030304" pitchFamily="18" charset="0"/>
              </a:rPr>
              <a:t> be a random sample from a normal distribution with mean μ and variance 1. Find a sufficient statistic for the parameter μ.</a:t>
            </a:r>
          </a:p>
        </p:txBody>
      </p:sp>
      <p:sp>
        <p:nvSpPr>
          <p:cNvPr id="3" name="Rectangle 2"/>
          <p:cNvSpPr/>
          <p:nvPr/>
        </p:nvSpPr>
        <p:spPr>
          <a:xfrm>
            <a:off x="0" y="6934"/>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9206395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833" t="14978" r="8520" b="13255"/>
          <a:stretch/>
        </p:blipFill>
        <p:spPr>
          <a:xfrm>
            <a:off x="0" y="0"/>
            <a:ext cx="12192000" cy="6866113"/>
          </a:xfrm>
          <a:prstGeom prst="rect">
            <a:avLst/>
          </a:prstGeom>
        </p:spPr>
      </p:pic>
    </p:spTree>
    <p:extLst>
      <p:ext uri="{BB962C8B-B14F-4D97-AF65-F5344CB8AC3E}">
        <p14:creationId xmlns:p14="http://schemas.microsoft.com/office/powerpoint/2010/main" val="752015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834" t="13901" r="9246" b="21228"/>
          <a:stretch/>
        </p:blipFill>
        <p:spPr>
          <a:xfrm>
            <a:off x="0" y="0"/>
            <a:ext cx="12192000" cy="6858000"/>
          </a:xfrm>
          <a:prstGeom prst="rect">
            <a:avLst/>
          </a:prstGeom>
        </p:spPr>
      </p:pic>
    </p:spTree>
    <p:extLst>
      <p:ext uri="{BB962C8B-B14F-4D97-AF65-F5344CB8AC3E}">
        <p14:creationId xmlns:p14="http://schemas.microsoft.com/office/powerpoint/2010/main" val="1611622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440249"/>
          </a:xfrm>
          <a:prstGeom prst="rect">
            <a:avLst/>
          </a:prstGeom>
          <a:solidFill>
            <a:schemeClr val="accent4">
              <a:lumMod val="40000"/>
              <a:lumOff val="60000"/>
            </a:schemeClr>
          </a:solidFill>
        </p:spPr>
        <p:txBody>
          <a:bodyPr wrap="square">
            <a:spAutoFit/>
          </a:bodyPr>
          <a:lstStyle/>
          <a:p>
            <a:pPr algn="ctr" fontAlgn="base">
              <a:lnSpc>
                <a:spcPts val="2625"/>
              </a:lnSpc>
            </a:pPr>
            <a:r>
              <a:rPr lang="en-US" sz="2800" b="1" dirty="0" smtClean="0">
                <a:solidFill>
                  <a:srgbClr val="C00000"/>
                </a:solidFill>
                <a:effectLst/>
                <a:latin typeface="Book Antiqua" panose="02040602050305030304" pitchFamily="18" charset="0"/>
                <a:ea typeface="Times New Roman" panose="02020603050405020304" pitchFamily="18" charset="0"/>
                <a:cs typeface="Mangal" panose="02040503050203030202" pitchFamily="18" charset="0"/>
              </a:rPr>
              <a:t>What is a Sufficient Statistic?</a:t>
            </a:r>
            <a:endParaRPr lang="en-US" sz="2000" b="1" dirty="0">
              <a:solidFill>
                <a:srgbClr val="C00000"/>
              </a:solidFill>
              <a:effectLst/>
              <a:latin typeface="Book Antiqua" panose="02040602050305030304" pitchFamily="18" charset="0"/>
              <a:ea typeface="Calibri" panose="020F0502020204030204" pitchFamily="34" charset="0"/>
              <a:cs typeface="Mangal" panose="02040503050203030202" pitchFamily="18" charset="0"/>
            </a:endParaRPr>
          </a:p>
        </p:txBody>
      </p:sp>
      <p:sp>
        <p:nvSpPr>
          <p:cNvPr id="5" name="Rectangle 4"/>
          <p:cNvSpPr/>
          <p:nvPr/>
        </p:nvSpPr>
        <p:spPr>
          <a:xfrm>
            <a:off x="119061" y="823050"/>
            <a:ext cx="11739563" cy="2677656"/>
          </a:xfrm>
          <a:prstGeom prst="rect">
            <a:avLst/>
          </a:prstGeom>
        </p:spPr>
        <p:txBody>
          <a:bodyPr wrap="square">
            <a:spAutoFit/>
          </a:bodyPr>
          <a:lstStyle/>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A sufficient statistic is a statistic that summarizes all of the information in a sample about a chosen parameter. </a:t>
            </a: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smtClean="0">
                <a:solidFill>
                  <a:srgbClr val="C00000"/>
                </a:solidFill>
                <a:latin typeface="Book Antiqua" panose="02040602050305030304" pitchFamily="18" charset="0"/>
              </a:rPr>
              <a:t>For example, the sample mean, x̄ , estimates the population mean, μ. x̄ is a sufficient statistic if it retains all of the information about the population mean that was contained in the original data points.</a:t>
            </a:r>
            <a:endParaRPr lang="en-US" sz="2800" b="1" dirty="0">
              <a:solidFill>
                <a:srgbClr val="C00000"/>
              </a:solidFill>
              <a:latin typeface="Book Antiqua" panose="02040602050305030304" pitchFamily="18" charset="0"/>
            </a:endParaRPr>
          </a:p>
        </p:txBody>
      </p:sp>
      <p:pic>
        <p:nvPicPr>
          <p:cNvPr id="2" name="Picture 1"/>
          <p:cNvPicPr>
            <a:picLocks noChangeAspect="1"/>
          </p:cNvPicPr>
          <p:nvPr/>
        </p:nvPicPr>
        <p:blipFill>
          <a:blip r:embed="rId2"/>
          <a:stretch>
            <a:fillRect/>
          </a:stretch>
        </p:blipFill>
        <p:spPr>
          <a:xfrm>
            <a:off x="4089652" y="3500706"/>
            <a:ext cx="3798380" cy="3195714"/>
          </a:xfrm>
          <a:prstGeom prst="rect">
            <a:avLst/>
          </a:prstGeom>
        </p:spPr>
      </p:pic>
    </p:spTree>
    <p:extLst>
      <p:ext uri="{BB962C8B-B14F-4D97-AF65-F5344CB8AC3E}">
        <p14:creationId xmlns:p14="http://schemas.microsoft.com/office/powerpoint/2010/main" val="3886503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1491355"/>
            <a:ext cx="11500514" cy="2308324"/>
          </a:xfrm>
          <a:prstGeom prst="rect">
            <a:avLst/>
          </a:prstGeom>
        </p:spPr>
        <p:txBody>
          <a:bodyPr wrap="square">
            <a:spAutoFit/>
          </a:bodyPr>
          <a:lstStyle/>
          <a:p>
            <a:pPr algn="just"/>
            <a:r>
              <a:rPr lang="en-US" sz="3600" b="1" dirty="0">
                <a:solidFill>
                  <a:srgbClr val="C00000"/>
                </a:solidFill>
                <a:latin typeface="Book Antiqua" panose="02040602050305030304" pitchFamily="18" charset="0"/>
              </a:rPr>
              <a:t>Example</a:t>
            </a:r>
          </a:p>
          <a:p>
            <a:pPr algn="just"/>
            <a:r>
              <a:rPr lang="en-US" sz="3600" b="1" dirty="0">
                <a:solidFill>
                  <a:srgbClr val="C00000"/>
                </a:solidFill>
                <a:latin typeface="Book Antiqua" panose="02040602050305030304" pitchFamily="18" charset="0"/>
              </a:rPr>
              <a:t>Let X</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X</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 </a:t>
            </a:r>
            <a:r>
              <a:rPr lang="en-US" sz="3600" b="1" dirty="0" err="1">
                <a:solidFill>
                  <a:srgbClr val="C00000"/>
                </a:solidFill>
                <a:latin typeface="Book Antiqua" panose="02040602050305030304" pitchFamily="18" charset="0"/>
              </a:rPr>
              <a:t>X</a:t>
            </a:r>
            <a:r>
              <a:rPr lang="en-US" sz="3600" b="1" baseline="-25000" dirty="0" err="1">
                <a:solidFill>
                  <a:srgbClr val="C00000"/>
                </a:solidFill>
                <a:latin typeface="Book Antiqua" panose="02040602050305030304" pitchFamily="18" charset="0"/>
              </a:rPr>
              <a:t>n</a:t>
            </a:r>
            <a:r>
              <a:rPr lang="en-US" sz="3600" b="1" dirty="0">
                <a:solidFill>
                  <a:srgbClr val="C00000"/>
                </a:solidFill>
                <a:latin typeface="Book Antiqua" panose="02040602050305030304" pitchFamily="18" charset="0"/>
              </a:rPr>
              <a:t> be a random sample from an exponential distribution with parameter θ. Find a sufficient statistic for the parameter θ</a:t>
            </a:r>
          </a:p>
        </p:txBody>
      </p:sp>
      <p:sp>
        <p:nvSpPr>
          <p:cNvPr id="3" name="Rectangle 2"/>
          <p:cNvSpPr/>
          <p:nvPr/>
        </p:nvSpPr>
        <p:spPr>
          <a:xfrm>
            <a:off x="0" y="6934"/>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830578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3076" t="19504" r="8762" b="12177"/>
          <a:stretch/>
        </p:blipFill>
        <p:spPr>
          <a:xfrm>
            <a:off x="-1" y="-1"/>
            <a:ext cx="12192001" cy="6913443"/>
          </a:xfrm>
          <a:prstGeom prst="rect">
            <a:avLst/>
          </a:prstGeom>
        </p:spPr>
      </p:pic>
    </p:spTree>
    <p:extLst>
      <p:ext uri="{BB962C8B-B14F-4D97-AF65-F5344CB8AC3E}">
        <p14:creationId xmlns:p14="http://schemas.microsoft.com/office/powerpoint/2010/main" val="2172806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133"/>
            <a:ext cx="12192000" cy="466025"/>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6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Two or More Parameters</a:t>
            </a:r>
          </a:p>
        </p:txBody>
      </p:sp>
      <p:sp>
        <p:nvSpPr>
          <p:cNvPr id="5" name="Rectangle 4"/>
          <p:cNvSpPr/>
          <p:nvPr/>
        </p:nvSpPr>
        <p:spPr>
          <a:xfrm>
            <a:off x="536812" y="1212335"/>
            <a:ext cx="11118376" cy="4524315"/>
          </a:xfrm>
          <a:prstGeom prst="rect">
            <a:avLst/>
          </a:prstGeom>
        </p:spPr>
        <p:txBody>
          <a:bodyPr wrap="square">
            <a:spAutoFit/>
          </a:bodyPr>
          <a:lstStyle/>
          <a:p>
            <a:pPr algn="just"/>
            <a:r>
              <a:rPr lang="en-US" sz="3600" b="1" dirty="0">
                <a:solidFill>
                  <a:srgbClr val="C00000"/>
                </a:solidFill>
                <a:latin typeface="Book Antiqua" panose="02040602050305030304" pitchFamily="18" charset="0"/>
              </a:rPr>
              <a:t>In each of the examples we considered so far in this lesson, there is one and only one parameter. What happens if a probability distribution has two parameters, θ</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and θ</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say, for which we want to find sufficient statistics, Y</a:t>
            </a:r>
            <a:r>
              <a:rPr lang="en-US" sz="3600" b="1" baseline="-25000" dirty="0">
                <a:solidFill>
                  <a:srgbClr val="C00000"/>
                </a:solidFill>
                <a:latin typeface="Book Antiqua" panose="02040602050305030304" pitchFamily="18" charset="0"/>
              </a:rPr>
              <a:t>1</a:t>
            </a:r>
            <a:r>
              <a:rPr lang="en-US" sz="3600" b="1" dirty="0">
                <a:solidFill>
                  <a:srgbClr val="C00000"/>
                </a:solidFill>
                <a:latin typeface="Book Antiqua" panose="02040602050305030304" pitchFamily="18" charset="0"/>
              </a:rPr>
              <a:t> and Y</a:t>
            </a:r>
            <a:r>
              <a:rPr lang="en-US" sz="3600" b="1" baseline="-25000" dirty="0">
                <a:solidFill>
                  <a:srgbClr val="C00000"/>
                </a:solidFill>
                <a:latin typeface="Book Antiqua" panose="02040602050305030304" pitchFamily="18" charset="0"/>
              </a:rPr>
              <a:t>2</a:t>
            </a:r>
            <a:r>
              <a:rPr lang="en-US" sz="3600" b="1" dirty="0">
                <a:solidFill>
                  <a:srgbClr val="C00000"/>
                </a:solidFill>
                <a:latin typeface="Book Antiqua" panose="02040602050305030304" pitchFamily="18" charset="0"/>
              </a:rPr>
              <a:t>? Fortunately, the definitions of sufficiency can easily be extended to accommodate two (or more) parameters. Let's start by extending the Factorization Theorem</a:t>
            </a:r>
          </a:p>
        </p:txBody>
      </p:sp>
    </p:spTree>
    <p:extLst>
      <p:ext uri="{BB962C8B-B14F-4D97-AF65-F5344CB8AC3E}">
        <p14:creationId xmlns:p14="http://schemas.microsoft.com/office/powerpoint/2010/main" val="785206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009"/>
            <a:ext cx="12192000" cy="6555641"/>
          </a:xfrm>
          <a:prstGeom prst="rect">
            <a:avLst/>
          </a:prstGeom>
        </p:spPr>
        <p:txBody>
          <a:bodyPr wrap="square">
            <a:spAutoFit/>
          </a:bodyPr>
          <a:lstStyle/>
          <a:p>
            <a:pPr algn="just"/>
            <a:r>
              <a:rPr lang="en-US" sz="2800" b="1" dirty="0">
                <a:solidFill>
                  <a:srgbClr val="002060"/>
                </a:solidFill>
                <a:latin typeface="Book Antiqua" panose="02040602050305030304" pitchFamily="18" charset="0"/>
              </a:rPr>
              <a:t>Definition (Factorization Theorem). Let 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 </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denote random variables with a joint </a:t>
            </a:r>
            <a:r>
              <a:rPr lang="en-US" sz="2800" b="1" dirty="0" err="1">
                <a:solidFill>
                  <a:srgbClr val="002060"/>
                </a:solidFill>
                <a:latin typeface="Book Antiqua" panose="02040602050305030304" pitchFamily="18" charset="0"/>
              </a:rPr>
              <a:t>p.d.f</a:t>
            </a:r>
            <a:r>
              <a:rPr lang="en-US" sz="2800" b="1" dirty="0">
                <a:solidFill>
                  <a:srgbClr val="002060"/>
                </a:solidFill>
                <a:latin typeface="Book Antiqua" panose="02040602050305030304" pitchFamily="18" charset="0"/>
              </a:rPr>
              <a:t>. (or joint </a:t>
            </a:r>
            <a:r>
              <a:rPr lang="en-US" sz="2800" b="1" dirty="0" err="1">
                <a:solidFill>
                  <a:srgbClr val="002060"/>
                </a:solidFill>
                <a:latin typeface="Book Antiqua" panose="02040602050305030304" pitchFamily="18" charset="0"/>
              </a:rPr>
              <a:t>p.m.f</a:t>
            </a:r>
            <a:r>
              <a:rPr lang="en-US" sz="2800" b="1" dirty="0">
                <a:solidFill>
                  <a:srgbClr val="002060"/>
                </a:solidFill>
                <a:latin typeface="Book Antiqua" panose="02040602050305030304" pitchFamily="18" charset="0"/>
              </a:rPr>
              <a:t>.):  </a:t>
            </a:r>
          </a:p>
          <a:p>
            <a:pPr algn="just"/>
            <a:endParaRPr lang="en-US" sz="2800" b="1" dirty="0">
              <a:solidFill>
                <a:srgbClr val="002060"/>
              </a:solidFill>
              <a:latin typeface="Book Antiqua" panose="02040602050305030304" pitchFamily="18" charset="0"/>
            </a:endParaRPr>
          </a:p>
          <a:p>
            <a:pPr algn="ctr"/>
            <a:r>
              <a:rPr lang="en-US" sz="2800" b="1" dirty="0">
                <a:solidFill>
                  <a:srgbClr val="002060"/>
                </a:solidFill>
                <a:latin typeface="Book Antiqua" panose="02040602050305030304" pitchFamily="18" charset="0"/>
              </a:rPr>
              <a:t>f(x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smtClean="0">
                <a:solidFill>
                  <a:srgbClr val="002060"/>
                </a:solidFill>
                <a:latin typeface="Book Antiqua" panose="02040602050305030304" pitchFamily="18" charset="0"/>
              </a:rPr>
              <a:t>x</a:t>
            </a:r>
            <a:r>
              <a:rPr lang="en-US" sz="2800" b="1" baseline="-25000" dirty="0" smtClean="0">
                <a:solidFill>
                  <a:srgbClr val="002060"/>
                </a:solidFill>
                <a:latin typeface="Book Antiqua" panose="02040602050305030304" pitchFamily="18" charset="0"/>
              </a:rPr>
              <a:t>n</a:t>
            </a:r>
            <a:r>
              <a:rPr lang="en-US" sz="2800" b="1" dirty="0" smtClean="0">
                <a:solidFill>
                  <a:srgbClr val="002060"/>
                </a:solidFill>
                <a:latin typeface="Book Antiqua" panose="02040602050305030304" pitchFamily="18" charset="0"/>
              </a:rPr>
              <a:t>;θ</a:t>
            </a:r>
            <a:r>
              <a:rPr lang="en-US" sz="2800" b="1" baseline="-25000" dirty="0" smtClean="0">
                <a:solidFill>
                  <a:srgbClr val="002060"/>
                </a:solidFill>
                <a:latin typeface="Book Antiqua" panose="02040602050305030304" pitchFamily="18" charset="0"/>
              </a:rPr>
              <a:t>1</a:t>
            </a:r>
            <a:r>
              <a:rPr lang="en-US" sz="2800" b="1" dirty="0" smtClean="0">
                <a:solidFill>
                  <a:srgbClr val="002060"/>
                </a:solidFill>
                <a:latin typeface="Book Antiqua" panose="02040602050305030304" pitchFamily="18" charset="0"/>
              </a:rPr>
              <a:t>,θ</a:t>
            </a:r>
            <a:r>
              <a:rPr lang="en-US" sz="2800" b="1" baseline="-25000" dirty="0" smtClean="0">
                <a:solidFill>
                  <a:srgbClr val="002060"/>
                </a:solidFill>
                <a:latin typeface="Book Antiqua" panose="02040602050305030304" pitchFamily="18" charset="0"/>
              </a:rPr>
              <a:t>2</a:t>
            </a:r>
            <a:r>
              <a:rPr lang="en-US" sz="2800" b="1" dirty="0" smtClean="0">
                <a:solidFill>
                  <a:srgbClr val="002060"/>
                </a:solidFill>
                <a:latin typeface="Book Antiqua" panose="02040602050305030304" pitchFamily="18" charset="0"/>
              </a:rPr>
              <a:t>) </a:t>
            </a:r>
          </a:p>
          <a:p>
            <a:pPr algn="ctr"/>
            <a:endParaRPr lang="en-US" sz="2800" b="1" dirty="0" smtClean="0">
              <a:solidFill>
                <a:srgbClr val="002060"/>
              </a:solidFill>
              <a:latin typeface="Book Antiqua" panose="02040602050305030304" pitchFamily="18" charset="0"/>
            </a:endParaRPr>
          </a:p>
          <a:p>
            <a:pPr algn="just"/>
            <a:r>
              <a:rPr lang="en-US" sz="2800" b="1" dirty="0" smtClean="0">
                <a:solidFill>
                  <a:srgbClr val="002060"/>
                </a:solidFill>
                <a:latin typeface="Book Antiqua" panose="02040602050305030304" pitchFamily="18" charset="0"/>
              </a:rPr>
              <a:t>which </a:t>
            </a:r>
            <a:r>
              <a:rPr lang="en-US" sz="2800" b="1" dirty="0">
                <a:solidFill>
                  <a:srgbClr val="002060"/>
                </a:solidFill>
                <a:latin typeface="Book Antiqua" panose="02040602050305030304" pitchFamily="18" charset="0"/>
              </a:rPr>
              <a:t>depends on the parameters 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and 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Then, the statistics </a:t>
            </a:r>
            <a:r>
              <a:rPr lang="en-US" sz="2800" b="1" dirty="0" smtClean="0">
                <a:solidFill>
                  <a:srgbClr val="002060"/>
                </a:solidFill>
                <a:latin typeface="Book Antiqua" panose="02040602050305030304" pitchFamily="18" charset="0"/>
              </a:rPr>
              <a:t>Y</a:t>
            </a:r>
            <a:r>
              <a:rPr lang="en-US" sz="2800" b="1" baseline="-25000" dirty="0" smtClean="0">
                <a:solidFill>
                  <a:srgbClr val="002060"/>
                </a:solidFill>
                <a:latin typeface="Book Antiqua" panose="02040602050305030304" pitchFamily="18" charset="0"/>
              </a:rPr>
              <a:t>1</a:t>
            </a:r>
            <a:r>
              <a:rPr lang="en-US" sz="2800" b="1" dirty="0" smtClean="0">
                <a:solidFill>
                  <a:srgbClr val="002060"/>
                </a:solidFill>
                <a:latin typeface="Book Antiqua" panose="02040602050305030304" pitchFamily="18" charset="0"/>
              </a:rPr>
              <a:t>=u</a:t>
            </a:r>
            <a:r>
              <a:rPr lang="en-US" sz="2800" b="1" baseline="-25000" dirty="0" smtClean="0">
                <a:solidFill>
                  <a:srgbClr val="002060"/>
                </a:solidFill>
                <a:latin typeface="Book Antiqua" panose="02040602050305030304" pitchFamily="18" charset="0"/>
              </a:rPr>
              <a:t>1</a:t>
            </a:r>
            <a:r>
              <a:rPr lang="en-US" sz="2800" b="1" dirty="0" smtClean="0">
                <a:solidFill>
                  <a:srgbClr val="002060"/>
                </a:solidFill>
                <a:latin typeface="Book Antiqua" panose="02040602050305030304" pitchFamily="18" charset="0"/>
              </a:rPr>
              <a:t>(X</a:t>
            </a:r>
            <a:r>
              <a:rPr lang="en-US" sz="2800" b="1" baseline="-25000" dirty="0" smtClean="0">
                <a:solidFill>
                  <a:srgbClr val="002060"/>
                </a:solidFill>
                <a:latin typeface="Book Antiqua" panose="02040602050305030304" pitchFamily="18" charset="0"/>
              </a:rPr>
              <a:t>1</a:t>
            </a:r>
            <a:r>
              <a:rPr lang="en-US" sz="2800" b="1" dirty="0" smtClean="0">
                <a:solidFill>
                  <a:srgbClr val="002060"/>
                </a:solidFill>
                <a:latin typeface="Book Antiqua" panose="02040602050305030304" pitchFamily="18" charset="0"/>
              </a:rPr>
              <a:t>,X</a:t>
            </a:r>
            <a:r>
              <a:rPr lang="en-US" sz="2800" b="1" baseline="-25000" dirty="0" smtClean="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and Y</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=u</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are joint sufficient statistics for θ1 and θ2 if and only if:</a:t>
            </a:r>
          </a:p>
          <a:p>
            <a:pPr algn="just"/>
            <a:endParaRPr lang="en-US" sz="2800" b="1" dirty="0">
              <a:solidFill>
                <a:srgbClr val="002060"/>
              </a:solidFill>
              <a:latin typeface="Book Antiqua" panose="02040602050305030304" pitchFamily="18" charset="0"/>
            </a:endParaRPr>
          </a:p>
          <a:p>
            <a:pPr algn="ctr"/>
            <a:r>
              <a:rPr lang="en-US" sz="2800" b="1" dirty="0">
                <a:solidFill>
                  <a:srgbClr val="002060"/>
                </a:solidFill>
                <a:latin typeface="Book Antiqua" panose="02040602050305030304" pitchFamily="18" charset="0"/>
              </a:rPr>
              <a:t>f(x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)=ϕ[u</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),u</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]h(x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a:t>
            </a:r>
          </a:p>
          <a:p>
            <a:pPr algn="just"/>
            <a:r>
              <a:rPr lang="en-US" sz="2800" b="1" dirty="0">
                <a:solidFill>
                  <a:srgbClr val="002060"/>
                </a:solidFill>
                <a:latin typeface="Book Antiqua" panose="02040602050305030304" pitchFamily="18" charset="0"/>
              </a:rPr>
              <a:t>where:</a:t>
            </a:r>
          </a:p>
          <a:p>
            <a:pPr algn="just"/>
            <a:endParaRPr lang="en-US" sz="2800" b="1" dirty="0">
              <a:solidFill>
                <a:srgbClr val="002060"/>
              </a:solidFill>
              <a:latin typeface="Book Antiqua" panose="02040602050305030304" pitchFamily="18" charset="0"/>
            </a:endParaRPr>
          </a:p>
          <a:p>
            <a:pPr algn="just"/>
            <a:r>
              <a:rPr lang="en-US" sz="2800" b="1" dirty="0">
                <a:solidFill>
                  <a:srgbClr val="002060"/>
                </a:solidFill>
                <a:latin typeface="Book Antiqua" panose="02040602050305030304" pitchFamily="18" charset="0"/>
              </a:rPr>
              <a:t>ϕ is a function that depends on the data  (x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only through the functions u</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and u</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a:t>
            </a:r>
            <a:r>
              <a:rPr lang="en-US" sz="2800" b="1" dirty="0" smtClean="0">
                <a:solidFill>
                  <a:srgbClr val="002060"/>
                </a:solidFill>
                <a:latin typeface="Book Antiqua" panose="02040602050305030304" pitchFamily="18" charset="0"/>
              </a:rPr>
              <a:t>and the </a:t>
            </a:r>
            <a:r>
              <a:rPr lang="en-US" sz="2800" b="1" dirty="0">
                <a:solidFill>
                  <a:srgbClr val="002060"/>
                </a:solidFill>
                <a:latin typeface="Book Antiqua" panose="02040602050305030304" pitchFamily="18" charset="0"/>
              </a:rPr>
              <a:t>function h(x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does not depend on either of the parameters 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or 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p>
        </p:txBody>
      </p:sp>
    </p:spTree>
    <p:extLst>
      <p:ext uri="{BB962C8B-B14F-4D97-AF65-F5344CB8AC3E}">
        <p14:creationId xmlns:p14="http://schemas.microsoft.com/office/powerpoint/2010/main" val="2082935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51" y="1611483"/>
            <a:ext cx="11701298" cy="3108543"/>
          </a:xfrm>
          <a:prstGeom prst="rect">
            <a:avLst/>
          </a:prstGeom>
        </p:spPr>
        <p:txBody>
          <a:bodyPr wrap="square">
            <a:spAutoFit/>
          </a:bodyPr>
          <a:lstStyle/>
          <a:p>
            <a:pPr algn="just"/>
            <a:r>
              <a:rPr lang="en-US" sz="2800" b="1" dirty="0">
                <a:solidFill>
                  <a:srgbClr val="C00000"/>
                </a:solidFill>
                <a:latin typeface="Book Antiqua" panose="02040602050305030304" pitchFamily="18" charset="0"/>
              </a:rPr>
              <a:t>Example</a:t>
            </a:r>
          </a:p>
          <a:p>
            <a:pPr algn="just"/>
            <a:r>
              <a:rPr lang="en-US" sz="2800" b="1" dirty="0">
                <a:solidFill>
                  <a:srgbClr val="C00000"/>
                </a:solidFill>
                <a:latin typeface="Book Antiqua" panose="02040602050305030304" pitchFamily="18" charset="0"/>
              </a:rPr>
              <a:t>Let 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smtClean="0">
                <a:solidFill>
                  <a:srgbClr val="C00000"/>
                </a:solidFill>
                <a:latin typeface="Book Antiqua" panose="02040602050305030304" pitchFamily="18" charset="0"/>
              </a:rPr>
              <a:t>,..., </a:t>
            </a:r>
            <a:r>
              <a:rPr lang="en-US" sz="2800" b="1" dirty="0" err="1" smtClean="0">
                <a:solidFill>
                  <a:srgbClr val="C00000"/>
                </a:solidFill>
                <a:latin typeface="Book Antiqua" panose="02040602050305030304" pitchFamily="18" charset="0"/>
              </a:rPr>
              <a:t>X</a:t>
            </a:r>
            <a:r>
              <a:rPr lang="en-US" sz="2800" b="1" baseline="-25000" dirty="0" err="1" smtClean="0">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denote a random sample from a normal distribution N(θ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That is, 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denotes the mean μ and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denotes the variance σ</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Use the Factorization Theorem to find joint sufficient statistics for 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and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p>
          <a:p>
            <a:pPr algn="just"/>
            <a:r>
              <a:rPr lang="en-US" sz="2800" b="1" dirty="0">
                <a:solidFill>
                  <a:srgbClr val="C00000"/>
                </a:solidFill>
                <a:latin typeface="Book Antiqua" panose="02040602050305030304" pitchFamily="18" charset="0"/>
              </a:rPr>
              <a:t/>
            </a:r>
            <a:br>
              <a:rPr lang="en-US" sz="2800" b="1" dirty="0">
                <a:solidFill>
                  <a:srgbClr val="C00000"/>
                </a:solidFill>
                <a:latin typeface="Book Antiqua" panose="02040602050305030304" pitchFamily="18" charset="0"/>
              </a:rPr>
            </a:br>
            <a:endParaRPr lang="en-US" sz="2800" b="1" dirty="0">
              <a:solidFill>
                <a:srgbClr val="C00000"/>
              </a:solidFill>
              <a:latin typeface="Book Antiqua" panose="02040602050305030304" pitchFamily="18" charset="0"/>
            </a:endParaRPr>
          </a:p>
        </p:txBody>
      </p:sp>
      <p:sp>
        <p:nvSpPr>
          <p:cNvPr id="3" name="Rectangle 2"/>
          <p:cNvSpPr/>
          <p:nvPr/>
        </p:nvSpPr>
        <p:spPr>
          <a:xfrm>
            <a:off x="0" y="-6714"/>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853105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713" t="25754" r="8640" b="9375"/>
          <a:stretch/>
        </p:blipFill>
        <p:spPr>
          <a:xfrm>
            <a:off x="0" y="0"/>
            <a:ext cx="12192000" cy="6833800"/>
          </a:xfrm>
          <a:prstGeom prst="rect">
            <a:avLst/>
          </a:prstGeom>
        </p:spPr>
      </p:pic>
    </p:spTree>
    <p:extLst>
      <p:ext uri="{BB962C8B-B14F-4D97-AF65-F5344CB8AC3E}">
        <p14:creationId xmlns:p14="http://schemas.microsoft.com/office/powerpoint/2010/main" val="204996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835" t="13686" r="8882" b="57205"/>
          <a:stretch/>
        </p:blipFill>
        <p:spPr>
          <a:xfrm>
            <a:off x="0" y="0"/>
            <a:ext cx="12192000" cy="6858000"/>
          </a:xfrm>
          <a:prstGeom prst="rect">
            <a:avLst/>
          </a:prstGeom>
        </p:spPr>
      </p:pic>
    </p:spTree>
    <p:extLst>
      <p:ext uri="{BB962C8B-B14F-4D97-AF65-F5344CB8AC3E}">
        <p14:creationId xmlns:p14="http://schemas.microsoft.com/office/powerpoint/2010/main" val="32388636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95021"/>
            <a:ext cx="12192000" cy="3539430"/>
          </a:xfrm>
          <a:prstGeom prst="rect">
            <a:avLst/>
          </a:prstGeom>
        </p:spPr>
        <p:txBody>
          <a:bodyPr wrap="square">
            <a:spAutoFit/>
          </a:bodyPr>
          <a:lstStyle/>
          <a:p>
            <a:pPr algn="just"/>
            <a:r>
              <a:rPr lang="en-US" sz="2800" b="1" dirty="0" smtClean="0">
                <a:solidFill>
                  <a:srgbClr val="002060"/>
                </a:solidFill>
                <a:latin typeface="Book Antiqua" panose="02040602050305030304" pitchFamily="18" charset="0"/>
              </a:rPr>
              <a:t>Let </a:t>
            </a:r>
            <a:r>
              <a:rPr lang="en-US" sz="2800" b="1" dirty="0">
                <a:solidFill>
                  <a:srgbClr val="002060"/>
                </a:solidFill>
                <a:latin typeface="Book Antiqua" panose="02040602050305030304" pitchFamily="18" charset="0"/>
              </a:rPr>
              <a:t>X</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X</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 </a:t>
            </a:r>
            <a:r>
              <a:rPr lang="en-US" sz="2800" b="1" dirty="0" err="1">
                <a:solidFill>
                  <a:srgbClr val="002060"/>
                </a:solidFill>
                <a:latin typeface="Book Antiqua" panose="02040602050305030304" pitchFamily="18" charset="0"/>
              </a:rPr>
              <a:t>X</a:t>
            </a:r>
            <a:r>
              <a:rPr lang="en-US" sz="2800" b="1" baseline="-25000" dirty="0" err="1">
                <a:solidFill>
                  <a:srgbClr val="002060"/>
                </a:solidFill>
                <a:latin typeface="Book Antiqua" panose="02040602050305030304" pitchFamily="18" charset="0"/>
              </a:rPr>
              <a:t>n</a:t>
            </a:r>
            <a:r>
              <a:rPr lang="en-US" sz="2800" b="1" dirty="0">
                <a:solidFill>
                  <a:srgbClr val="002060"/>
                </a:solidFill>
                <a:latin typeface="Book Antiqua" panose="02040602050305030304" pitchFamily="18" charset="0"/>
              </a:rPr>
              <a:t> be a random sample from a distribution with a </a:t>
            </a:r>
            <a:r>
              <a:rPr lang="en-US" sz="2800" b="1" dirty="0" err="1">
                <a:solidFill>
                  <a:srgbClr val="002060"/>
                </a:solidFill>
                <a:latin typeface="Book Antiqua" panose="02040602050305030304" pitchFamily="18" charset="0"/>
              </a:rPr>
              <a:t>p.d.f</a:t>
            </a:r>
            <a:r>
              <a:rPr lang="en-US" sz="2800" b="1" dirty="0">
                <a:solidFill>
                  <a:srgbClr val="002060"/>
                </a:solidFill>
                <a:latin typeface="Book Antiqua" panose="02040602050305030304" pitchFamily="18" charset="0"/>
              </a:rPr>
              <a:t>. or </a:t>
            </a:r>
            <a:r>
              <a:rPr lang="en-US" sz="2800" b="1" dirty="0" err="1">
                <a:solidFill>
                  <a:srgbClr val="002060"/>
                </a:solidFill>
                <a:latin typeface="Book Antiqua" panose="02040602050305030304" pitchFamily="18" charset="0"/>
              </a:rPr>
              <a:t>p.m.f</a:t>
            </a:r>
            <a:r>
              <a:rPr lang="en-US" sz="2800" b="1" dirty="0">
                <a:solidFill>
                  <a:srgbClr val="002060"/>
                </a:solidFill>
                <a:latin typeface="Book Antiqua" panose="02040602050305030304" pitchFamily="18" charset="0"/>
              </a:rPr>
              <a:t>. of the exponential form:</a:t>
            </a:r>
          </a:p>
          <a:p>
            <a:pPr algn="just"/>
            <a:endParaRPr lang="en-US" sz="2800" b="1" dirty="0">
              <a:solidFill>
                <a:srgbClr val="002060"/>
              </a:solidFill>
              <a:latin typeface="Book Antiqua" panose="02040602050305030304" pitchFamily="18" charset="0"/>
            </a:endParaRPr>
          </a:p>
          <a:p>
            <a:pPr algn="ctr"/>
            <a:r>
              <a:rPr lang="en-US" sz="2800" b="1" dirty="0">
                <a:solidFill>
                  <a:srgbClr val="002060"/>
                </a:solidFill>
                <a:latin typeface="Book Antiqua" panose="02040602050305030304" pitchFamily="18" charset="0"/>
              </a:rPr>
              <a:t>f(x;θ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a:t>
            </a:r>
            <a:r>
              <a:rPr lang="en-US" sz="2800" b="1" dirty="0" err="1">
                <a:solidFill>
                  <a:srgbClr val="002060"/>
                </a:solidFill>
                <a:latin typeface="Book Antiqua" panose="02040602050305030304" pitchFamily="18" charset="0"/>
              </a:rPr>
              <a:t>exp</a:t>
            </a:r>
            <a:r>
              <a:rPr lang="en-US" sz="2800" b="1" dirty="0">
                <a:solidFill>
                  <a:srgbClr val="002060"/>
                </a:solidFill>
                <a:latin typeface="Book Antiqua" panose="02040602050305030304" pitchFamily="18" charset="0"/>
              </a:rPr>
              <a:t>[K</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(x)p</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)+K</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(x)p</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)+S(x)+q(θ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,θ</a:t>
            </a:r>
            <a:r>
              <a:rPr lang="en-US" sz="2800" b="1" baseline="-25000" dirty="0">
                <a:solidFill>
                  <a:srgbClr val="002060"/>
                </a:solidFill>
                <a:latin typeface="Book Antiqua" panose="02040602050305030304" pitchFamily="18" charset="0"/>
              </a:rPr>
              <a:t>2</a:t>
            </a:r>
            <a:r>
              <a:rPr lang="en-US" sz="2800" b="1" dirty="0" smtClean="0">
                <a:solidFill>
                  <a:srgbClr val="002060"/>
                </a:solidFill>
                <a:latin typeface="Book Antiqua" panose="02040602050305030304" pitchFamily="18" charset="0"/>
              </a:rPr>
              <a:t>)]</a:t>
            </a:r>
          </a:p>
          <a:p>
            <a:pPr algn="ctr"/>
            <a:endParaRPr lang="en-US" sz="2800" b="1" dirty="0">
              <a:solidFill>
                <a:srgbClr val="002060"/>
              </a:solidFill>
              <a:latin typeface="Book Antiqua" panose="02040602050305030304" pitchFamily="18" charset="0"/>
            </a:endParaRPr>
          </a:p>
          <a:p>
            <a:pPr algn="just"/>
            <a:r>
              <a:rPr lang="en-US" sz="2800" b="1" dirty="0">
                <a:solidFill>
                  <a:srgbClr val="002060"/>
                </a:solidFill>
                <a:latin typeface="Book Antiqua" panose="02040602050305030304" pitchFamily="18" charset="0"/>
              </a:rPr>
              <a:t>with a support that does not depend on the parameters θ</a:t>
            </a:r>
            <a:r>
              <a:rPr lang="en-US" sz="2800" b="1" baseline="-25000" dirty="0">
                <a:solidFill>
                  <a:srgbClr val="002060"/>
                </a:solidFill>
                <a:latin typeface="Book Antiqua" panose="02040602050305030304" pitchFamily="18" charset="0"/>
              </a:rPr>
              <a:t>1</a:t>
            </a:r>
            <a:r>
              <a:rPr lang="en-US" sz="2800" b="1" dirty="0">
                <a:solidFill>
                  <a:srgbClr val="002060"/>
                </a:solidFill>
                <a:latin typeface="Book Antiqua" panose="02040602050305030304" pitchFamily="18" charset="0"/>
              </a:rPr>
              <a:t> and θ</a:t>
            </a:r>
            <a:r>
              <a:rPr lang="en-US" sz="2800" b="1" baseline="-25000" dirty="0">
                <a:solidFill>
                  <a:srgbClr val="002060"/>
                </a:solidFill>
                <a:latin typeface="Book Antiqua" panose="02040602050305030304" pitchFamily="18" charset="0"/>
              </a:rPr>
              <a:t>2</a:t>
            </a:r>
            <a:r>
              <a:rPr lang="en-US" sz="2800" b="1" dirty="0">
                <a:solidFill>
                  <a:srgbClr val="002060"/>
                </a:solidFill>
                <a:latin typeface="Book Antiqua" panose="02040602050305030304" pitchFamily="18" charset="0"/>
              </a:rPr>
              <a:t>. Then, the statistics </a:t>
            </a:r>
            <a:r>
              <a:rPr lang="en-US" sz="2800" b="1" dirty="0">
                <a:solidFill>
                  <a:srgbClr val="C00000"/>
                </a:solidFill>
                <a:latin typeface="Book Antiqua" panose="02040602050305030304" pitchFamily="18" charset="0"/>
              </a:rPr>
              <a:t>Y</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a:t>
            </a:r>
            <a:r>
              <a:rPr lang="en-US" sz="2800" b="1" dirty="0" err="1">
                <a:solidFill>
                  <a:srgbClr val="C00000"/>
                </a:solidFill>
                <a:latin typeface="Book Antiqua" panose="02040602050305030304" pitchFamily="18" charset="0"/>
              </a:rPr>
              <a:t>ni</a:t>
            </a:r>
            <a:r>
              <a:rPr lang="en-US" sz="2800" b="1" dirty="0">
                <a:solidFill>
                  <a:srgbClr val="C00000"/>
                </a:solidFill>
                <a:latin typeface="Book Antiqua" panose="02040602050305030304" pitchFamily="18" charset="0"/>
              </a:rPr>
              <a:t>=1K</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(Xi) and Y2=∑</a:t>
            </a:r>
            <a:r>
              <a:rPr lang="en-US" sz="2800" b="1" dirty="0" err="1">
                <a:solidFill>
                  <a:srgbClr val="C00000"/>
                </a:solidFill>
                <a:latin typeface="Book Antiqua" panose="02040602050305030304" pitchFamily="18" charset="0"/>
              </a:rPr>
              <a:t>n</a:t>
            </a:r>
            <a:r>
              <a:rPr lang="en-US" sz="2800" b="1" baseline="-25000" dirty="0" err="1">
                <a:solidFill>
                  <a:srgbClr val="C00000"/>
                </a:solidFill>
                <a:latin typeface="Book Antiqua" panose="02040602050305030304" pitchFamily="18" charset="0"/>
              </a:rPr>
              <a:t>i</a:t>
            </a:r>
            <a:r>
              <a:rPr lang="en-US" sz="2800" b="1" dirty="0">
                <a:solidFill>
                  <a:srgbClr val="C00000"/>
                </a:solidFill>
                <a:latin typeface="Book Antiqua" panose="02040602050305030304" pitchFamily="18" charset="0"/>
              </a:rPr>
              <a:t>=1K</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(X</a:t>
            </a:r>
            <a:r>
              <a:rPr lang="en-US" sz="2800" b="1" baseline="-25000" dirty="0">
                <a:solidFill>
                  <a:srgbClr val="C00000"/>
                </a:solidFill>
                <a:latin typeface="Book Antiqua" panose="02040602050305030304" pitchFamily="18" charset="0"/>
              </a:rPr>
              <a:t>i</a:t>
            </a:r>
            <a:r>
              <a:rPr lang="en-US" sz="2800" b="1" dirty="0">
                <a:solidFill>
                  <a:srgbClr val="C00000"/>
                </a:solidFill>
                <a:latin typeface="Book Antiqua" panose="02040602050305030304" pitchFamily="18" charset="0"/>
              </a:rPr>
              <a:t>) </a:t>
            </a:r>
            <a:r>
              <a:rPr lang="en-US" sz="2800" b="1" dirty="0">
                <a:solidFill>
                  <a:srgbClr val="002060"/>
                </a:solidFill>
                <a:latin typeface="Book Antiqua" panose="02040602050305030304" pitchFamily="18" charset="0"/>
              </a:rPr>
              <a:t>are jointly sufficient for θ1 and θ2.</a:t>
            </a:r>
          </a:p>
        </p:txBody>
      </p:sp>
      <p:sp>
        <p:nvSpPr>
          <p:cNvPr id="2" name="Rectangle 1"/>
          <p:cNvSpPr/>
          <p:nvPr/>
        </p:nvSpPr>
        <p:spPr>
          <a:xfrm>
            <a:off x="0" y="0"/>
            <a:ext cx="12192000" cy="466025"/>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Exponential Criterion. </a:t>
            </a:r>
          </a:p>
        </p:txBody>
      </p:sp>
    </p:spTree>
    <p:extLst>
      <p:ext uri="{BB962C8B-B14F-4D97-AF65-F5344CB8AC3E}">
        <p14:creationId xmlns:p14="http://schemas.microsoft.com/office/powerpoint/2010/main" val="1640544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586" y="1490928"/>
            <a:ext cx="11796156" cy="2246769"/>
          </a:xfrm>
          <a:prstGeom prst="rect">
            <a:avLst/>
          </a:prstGeom>
        </p:spPr>
        <p:txBody>
          <a:bodyPr wrap="square">
            <a:spAutoFit/>
          </a:bodyPr>
          <a:lstStyle/>
          <a:p>
            <a:pPr algn="just"/>
            <a:r>
              <a:rPr lang="en-US" sz="2800" b="1" dirty="0">
                <a:solidFill>
                  <a:srgbClr val="C00000"/>
                </a:solidFill>
                <a:latin typeface="Book Antiqua" panose="02040602050305030304" pitchFamily="18" charset="0"/>
              </a:rPr>
              <a:t>Example (continued)</a:t>
            </a:r>
          </a:p>
          <a:p>
            <a:pPr algn="just"/>
            <a:r>
              <a:rPr lang="en-US" sz="2800" b="1" dirty="0">
                <a:solidFill>
                  <a:srgbClr val="C00000"/>
                </a:solidFill>
                <a:latin typeface="Book Antiqua" panose="02040602050305030304" pitchFamily="18" charset="0"/>
              </a:rPr>
              <a:t>Let X</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X</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a:t>
            </a:r>
            <a:r>
              <a:rPr lang="en-US" sz="2800" b="1" dirty="0" err="1">
                <a:solidFill>
                  <a:srgbClr val="C00000"/>
                </a:solidFill>
                <a:latin typeface="Book Antiqua" panose="02040602050305030304" pitchFamily="18" charset="0"/>
              </a:rPr>
              <a:t>X</a:t>
            </a:r>
            <a:r>
              <a:rPr lang="en-US" sz="2800" b="1" baseline="-25000" dirty="0" err="1">
                <a:solidFill>
                  <a:srgbClr val="C00000"/>
                </a:solidFill>
                <a:latin typeface="Book Antiqua" panose="02040602050305030304" pitchFamily="18" charset="0"/>
              </a:rPr>
              <a:t>n</a:t>
            </a:r>
            <a:r>
              <a:rPr lang="en-US" sz="2800" b="1" dirty="0">
                <a:solidFill>
                  <a:srgbClr val="C00000"/>
                </a:solidFill>
                <a:latin typeface="Book Antiqua" panose="02040602050305030304" pitchFamily="18" charset="0"/>
              </a:rPr>
              <a:t> denote a random sample from a normal distribution N(θ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That is, 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denotes the mean μ and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denotes the variance σ</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 Use the Exponential Criterion to find joint sufficient statistics for θ</a:t>
            </a:r>
            <a:r>
              <a:rPr lang="en-US" sz="2800" b="1" baseline="-25000" dirty="0">
                <a:solidFill>
                  <a:srgbClr val="C00000"/>
                </a:solidFill>
                <a:latin typeface="Book Antiqua" panose="02040602050305030304" pitchFamily="18" charset="0"/>
              </a:rPr>
              <a:t>1</a:t>
            </a:r>
            <a:r>
              <a:rPr lang="en-US" sz="2800" b="1" dirty="0">
                <a:solidFill>
                  <a:srgbClr val="C00000"/>
                </a:solidFill>
                <a:latin typeface="Book Antiqua" panose="02040602050305030304" pitchFamily="18" charset="0"/>
              </a:rPr>
              <a:t> and θ</a:t>
            </a:r>
            <a:r>
              <a:rPr lang="en-US" sz="2800" b="1" baseline="-25000" dirty="0">
                <a:solidFill>
                  <a:srgbClr val="C00000"/>
                </a:solidFill>
                <a:latin typeface="Book Antiqua" panose="02040602050305030304" pitchFamily="18" charset="0"/>
              </a:rPr>
              <a:t>2</a:t>
            </a:r>
            <a:r>
              <a:rPr lang="en-US" sz="2800" b="1" dirty="0">
                <a:solidFill>
                  <a:srgbClr val="C00000"/>
                </a:solidFill>
                <a:latin typeface="Book Antiqua" panose="02040602050305030304" pitchFamily="18" charset="0"/>
              </a:rPr>
              <a:t>.</a:t>
            </a:r>
          </a:p>
        </p:txBody>
      </p:sp>
      <p:sp>
        <p:nvSpPr>
          <p:cNvPr id="3" name="Rectangle 2"/>
          <p:cNvSpPr/>
          <p:nvPr/>
        </p:nvSpPr>
        <p:spPr>
          <a:xfrm>
            <a:off x="0" y="-6714"/>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122246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835" t="44720" r="21242" b="23384"/>
          <a:stretch/>
        </p:blipFill>
        <p:spPr>
          <a:xfrm>
            <a:off x="0" y="-1"/>
            <a:ext cx="12232870" cy="6858001"/>
          </a:xfrm>
          <a:prstGeom prst="rect">
            <a:avLst/>
          </a:prstGeom>
        </p:spPr>
      </p:pic>
    </p:spTree>
    <p:extLst>
      <p:ext uri="{BB962C8B-B14F-4D97-AF65-F5344CB8AC3E}">
        <p14:creationId xmlns:p14="http://schemas.microsoft.com/office/powerpoint/2010/main" val="3382507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028" y="935939"/>
            <a:ext cx="11882437" cy="3539430"/>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002060"/>
                </a:solidFill>
                <a:latin typeface="Book Antiqua" panose="02040602050305030304" pitchFamily="18" charset="0"/>
              </a:rPr>
              <a:t>According to statistician Ronald Fisher,</a:t>
            </a:r>
          </a:p>
          <a:p>
            <a:pPr algn="just"/>
            <a:r>
              <a:rPr lang="en-US" sz="2800" b="1" dirty="0">
                <a:solidFill>
                  <a:srgbClr val="002060"/>
                </a:solidFill>
                <a:latin typeface="Book Antiqua" panose="02040602050305030304" pitchFamily="18" charset="0"/>
              </a:rPr>
              <a:t>“…no other statistic that can be calculated from the same sample provides any additional information as to the value of the parameter</a:t>
            </a:r>
            <a:r>
              <a:rPr lang="en-US" sz="2800" b="1" dirty="0" smtClean="0">
                <a:solidFill>
                  <a:srgbClr val="002060"/>
                </a:solidFill>
                <a:latin typeface="Book Antiqua" panose="02040602050305030304" pitchFamily="18" charset="0"/>
              </a:rPr>
              <a:t>.”</a:t>
            </a:r>
          </a:p>
          <a:p>
            <a:pPr algn="just"/>
            <a:endParaRPr lang="en-US" sz="2800" b="1" dirty="0" smtClean="0">
              <a:solidFill>
                <a:srgbClr val="002060"/>
              </a:solidFill>
              <a:latin typeface="Book Antiqua" panose="02040602050305030304" pitchFamily="18" charset="0"/>
            </a:endParaRPr>
          </a:p>
          <a:p>
            <a:pPr algn="just"/>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a:solidFill>
                  <a:srgbClr val="C00000"/>
                </a:solidFill>
                <a:latin typeface="Book Antiqua" panose="02040602050305030304" pitchFamily="18" charset="0"/>
              </a:rPr>
              <a:t>In layman’s terms, a sufficient statistic is your best bet for summarizing your data; You can use it even if you don’t know any of the actual values in the sample.</a:t>
            </a:r>
          </a:p>
        </p:txBody>
      </p:sp>
    </p:spTree>
    <p:extLst>
      <p:ext uri="{BB962C8B-B14F-4D97-AF65-F5344CB8AC3E}">
        <p14:creationId xmlns:p14="http://schemas.microsoft.com/office/powerpoint/2010/main" val="1664503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48272" y="1640773"/>
            <a:ext cx="4136943" cy="2545811"/>
          </a:xfrm>
          <a:prstGeom prst="rect">
            <a:avLst/>
          </a:prstGeom>
        </p:spPr>
      </p:pic>
    </p:spTree>
    <p:extLst>
      <p:ext uri="{BB962C8B-B14F-4D97-AF65-F5344CB8AC3E}">
        <p14:creationId xmlns:p14="http://schemas.microsoft.com/office/powerpoint/2010/main" val="4082522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39544"/>
          </a:xfrm>
          <a:prstGeom prst="rect">
            <a:avLst/>
          </a:prstGeom>
          <a:solidFill>
            <a:schemeClr val="accent4">
              <a:lumMod val="40000"/>
              <a:lumOff val="60000"/>
            </a:schemeClr>
          </a:solidFill>
        </p:spPr>
        <p:txBody>
          <a:bodyPr wrap="square">
            <a:spAutoFit/>
          </a:bodyPr>
          <a:lstStyle/>
          <a:p>
            <a:pPr algn="ctr" fontAlgn="base">
              <a:lnSpc>
                <a:spcPts val="2625"/>
              </a:lnSpc>
            </a:pPr>
            <a:r>
              <a:rPr lang="en-US" sz="28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Sufficient Statistic Example</a:t>
            </a:r>
          </a:p>
        </p:txBody>
      </p:sp>
      <p:sp>
        <p:nvSpPr>
          <p:cNvPr id="3" name="Rectangle 2"/>
          <p:cNvSpPr/>
          <p:nvPr/>
        </p:nvSpPr>
        <p:spPr>
          <a:xfrm>
            <a:off x="133350" y="651646"/>
            <a:ext cx="11925300" cy="6001643"/>
          </a:xfrm>
          <a:prstGeom prst="rect">
            <a:avLst/>
          </a:prstGeom>
        </p:spPr>
        <p:txBody>
          <a:bodyPr wrap="square">
            <a:spAutoFit/>
          </a:bodyPr>
          <a:lstStyle/>
          <a:p>
            <a:pPr marL="285750" indent="-285750" algn="just">
              <a:buFont typeface="Arial" panose="020B0604020202020204" pitchFamily="34" charset="0"/>
              <a:buChar char="•"/>
            </a:pPr>
            <a:r>
              <a:rPr lang="en-US" sz="2400" b="1" dirty="0">
                <a:solidFill>
                  <a:srgbClr val="002060"/>
                </a:solidFill>
                <a:latin typeface="Book Antiqua" panose="02040602050305030304" pitchFamily="18" charset="0"/>
              </a:rPr>
              <a:t>You can think of a sufficient statistic as an </a:t>
            </a:r>
            <a:r>
              <a:rPr lang="en-US" sz="2400" b="1" dirty="0">
                <a:solidFill>
                  <a:srgbClr val="002060"/>
                </a:solidFill>
                <a:latin typeface="Book Antiqua" panose="02040602050305030304" pitchFamily="18" charset="0"/>
                <a:hlinkClick r:id="rId2"/>
              </a:rPr>
              <a:t>estimator </a:t>
            </a:r>
            <a:r>
              <a:rPr lang="en-US" sz="2400" b="1" dirty="0">
                <a:solidFill>
                  <a:srgbClr val="002060"/>
                </a:solidFill>
                <a:latin typeface="Book Antiqua" panose="02040602050305030304" pitchFamily="18" charset="0"/>
              </a:rPr>
              <a:t>that allows you to estimate the population parameter as well as if you knew all of the data in all possible samples</a:t>
            </a:r>
            <a:r>
              <a:rPr lang="en-US" sz="2400" b="1" dirty="0" smtClean="0">
                <a:solidFill>
                  <a:srgbClr val="002060"/>
                </a:solidFill>
                <a:latin typeface="Book Antiqua" panose="02040602050305030304" pitchFamily="18" charset="0"/>
              </a:rPr>
              <a:t>.</a:t>
            </a:r>
          </a:p>
          <a:p>
            <a:pPr marL="285750" indent="-285750" algn="just">
              <a:buFont typeface="Arial" panose="020B0604020202020204" pitchFamily="34" charset="0"/>
              <a:buChar char="•"/>
            </a:pPr>
            <a:endParaRPr lang="en-US" sz="24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400" b="1" dirty="0">
                <a:solidFill>
                  <a:srgbClr val="C00000"/>
                </a:solidFill>
                <a:latin typeface="Book Antiqua" panose="02040602050305030304" pitchFamily="18" charset="0"/>
              </a:rPr>
              <a:t>For example, let’s say you have the simple data set 1,2,3,4,5. You would calculate the sample mean as (1 + 2 + 3 + 4 + 5) / 5 = 3, which gives you the estimate of the population mean as 3. Let’s assume you don’t know those values (1, 2, 3, 4, 5), but you only know that the sample mean is 3. You would also estimate the population mean as 3, which would be just as good as knowing the whole data set. The sample mean of 3 is a sufficient statistic. To put this another way, if you have the sample mean, then knowing all of the data items makes no difference in how good your estimate is: it’s already “the best</a:t>
            </a:r>
            <a:r>
              <a:rPr lang="en-US" sz="2400" b="1" dirty="0" smtClean="0">
                <a:solidFill>
                  <a:srgbClr val="C00000"/>
                </a:solidFill>
                <a:latin typeface="Book Antiqua" panose="02040602050305030304" pitchFamily="18" charset="0"/>
              </a:rPr>
              <a:t>”.</a:t>
            </a:r>
          </a:p>
          <a:p>
            <a:pPr marL="285750" indent="-285750" algn="just">
              <a:buFont typeface="Arial" panose="020B0604020202020204" pitchFamily="34" charset="0"/>
              <a:buChar char="•"/>
            </a:pPr>
            <a:endParaRPr lang="en-US" sz="2400" b="1" dirty="0">
              <a:solidFill>
                <a:srgbClr val="C00000"/>
              </a:solidFill>
              <a:latin typeface="Book Antiqua" panose="02040602050305030304" pitchFamily="18" charset="0"/>
            </a:endParaRPr>
          </a:p>
          <a:p>
            <a:pPr marL="285750" indent="-285750" algn="just">
              <a:buFont typeface="Arial" panose="020B0604020202020204" pitchFamily="34" charset="0"/>
              <a:buChar char="•"/>
            </a:pPr>
            <a:r>
              <a:rPr lang="en-US" sz="2400" b="1" dirty="0">
                <a:solidFill>
                  <a:srgbClr val="002060"/>
                </a:solidFill>
                <a:latin typeface="Book Antiqua" panose="02040602050305030304" pitchFamily="18" charset="0"/>
                <a:hlinkClick r:id="rId3"/>
              </a:rPr>
              <a:t>Order statistics</a:t>
            </a:r>
            <a:r>
              <a:rPr lang="en-US" sz="2400" b="1" dirty="0">
                <a:solidFill>
                  <a:srgbClr val="002060"/>
                </a:solidFill>
                <a:latin typeface="Book Antiqua" panose="02040602050305030304" pitchFamily="18" charset="0"/>
              </a:rPr>
              <a:t> for </a:t>
            </a:r>
            <a:r>
              <a:rPr lang="en-US" sz="2400" b="1" dirty="0" err="1">
                <a:solidFill>
                  <a:srgbClr val="002060"/>
                </a:solidFill>
                <a:latin typeface="Book Antiqua" panose="02040602050305030304" pitchFamily="18" charset="0"/>
                <a:hlinkClick r:id="rId4"/>
              </a:rPr>
              <a:t>iid</a:t>
            </a:r>
            <a:r>
              <a:rPr lang="en-US" sz="2400" b="1" dirty="0">
                <a:solidFill>
                  <a:srgbClr val="002060"/>
                </a:solidFill>
                <a:latin typeface="Book Antiqua" panose="02040602050305030304" pitchFamily="18" charset="0"/>
              </a:rPr>
              <a:t> samples are also sufficient statistics. This does not hold for data that isn’t </a:t>
            </a:r>
            <a:r>
              <a:rPr lang="en-US" sz="2400" b="1" dirty="0" err="1">
                <a:solidFill>
                  <a:srgbClr val="002060"/>
                </a:solidFill>
                <a:latin typeface="Book Antiqua" panose="02040602050305030304" pitchFamily="18" charset="0"/>
              </a:rPr>
              <a:t>iid</a:t>
            </a:r>
            <a:r>
              <a:rPr lang="en-US" sz="2400" b="1" dirty="0">
                <a:solidFill>
                  <a:srgbClr val="002060"/>
                </a:solidFill>
                <a:latin typeface="Book Antiqua" panose="02040602050305030304" pitchFamily="18" charset="0"/>
              </a:rPr>
              <a:t> because only in these samples, can you re-order the data without losing meaning.</a:t>
            </a:r>
          </a:p>
        </p:txBody>
      </p:sp>
    </p:spTree>
    <p:extLst>
      <p:ext uri="{BB962C8B-B14F-4D97-AF65-F5344CB8AC3E}">
        <p14:creationId xmlns:p14="http://schemas.microsoft.com/office/powerpoint/2010/main" val="2397798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5488"/>
            <a:ext cx="12192000" cy="4401205"/>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002060"/>
                </a:solidFill>
                <a:latin typeface="Book Antiqua" panose="02040602050305030304" pitchFamily="18" charset="0"/>
              </a:rPr>
              <a:t>When collecting data, the sufficiency principle justifies ignoring certain pieces of information (Steel, 2007). For example, let’s say you were conducting an experiment recording the number of heads in a coin toss. </a:t>
            </a:r>
            <a:endParaRPr lang="en-US" sz="2800" b="1" dirty="0" smtClean="0">
              <a:solidFill>
                <a:srgbClr val="002060"/>
              </a:solidFill>
              <a:latin typeface="Book Antiqua" panose="02040602050305030304" pitchFamily="18" charset="0"/>
            </a:endParaRP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smtClean="0">
                <a:solidFill>
                  <a:srgbClr val="C00000"/>
                </a:solidFill>
                <a:latin typeface="Book Antiqua" panose="02040602050305030304" pitchFamily="18" charset="0"/>
              </a:rPr>
              <a:t>You </a:t>
            </a:r>
            <a:r>
              <a:rPr lang="en-US" sz="2800" b="1" dirty="0">
                <a:solidFill>
                  <a:srgbClr val="C00000"/>
                </a:solidFill>
                <a:latin typeface="Book Antiqua" panose="02040602050305030304" pitchFamily="18" charset="0"/>
              </a:rPr>
              <a:t>could record the number of heads and tails, along with their order: HTTHTTTHHH…. Or, you could just record the number of heads (e.g. 25 heads). For the purposes of a </a:t>
            </a:r>
            <a:r>
              <a:rPr lang="en-US" sz="2800" b="1" dirty="0">
                <a:solidFill>
                  <a:srgbClr val="C00000"/>
                </a:solidFill>
                <a:latin typeface="Book Antiqua" panose="02040602050305030304" pitchFamily="18" charset="0"/>
                <a:hlinkClick r:id="rId2"/>
              </a:rPr>
              <a:t>binomial experiment</a:t>
            </a:r>
            <a:r>
              <a:rPr lang="en-US" sz="2800" b="1" dirty="0">
                <a:solidFill>
                  <a:srgbClr val="C00000"/>
                </a:solidFill>
                <a:latin typeface="Book Antiqua" panose="02040602050305030304" pitchFamily="18" charset="0"/>
              </a:rPr>
              <a:t>, the number of heads would be a sufficient statistic. Recording all of the tails, and their order, would give you no more information (assuming the variables are </a:t>
            </a:r>
            <a:r>
              <a:rPr lang="en-US" sz="2800" b="1" dirty="0">
                <a:solidFill>
                  <a:srgbClr val="C00000"/>
                </a:solidFill>
                <a:latin typeface="Book Antiqua" panose="02040602050305030304" pitchFamily="18" charset="0"/>
                <a:hlinkClick r:id="rId3"/>
              </a:rPr>
              <a:t>independent and identically distributed</a:t>
            </a:r>
            <a:r>
              <a:rPr lang="en-US" sz="2800" b="1" dirty="0">
                <a:solidFill>
                  <a:srgbClr val="C00000"/>
                </a:solidFill>
                <a:latin typeface="Book Antiqua" panose="02040602050305030304" pitchFamily="18" charset="0"/>
              </a:rPr>
              <a:t>).</a:t>
            </a:r>
          </a:p>
        </p:txBody>
      </p:sp>
      <p:sp>
        <p:nvSpPr>
          <p:cNvPr id="3" name="Rectangle 2"/>
          <p:cNvSpPr/>
          <p:nvPr/>
        </p:nvSpPr>
        <p:spPr>
          <a:xfrm>
            <a:off x="0" y="0"/>
            <a:ext cx="12192000" cy="439544"/>
          </a:xfrm>
          <a:prstGeom prst="rect">
            <a:avLst/>
          </a:prstGeom>
          <a:solidFill>
            <a:schemeClr val="accent4">
              <a:lumMod val="40000"/>
              <a:lumOff val="60000"/>
            </a:schemeClr>
          </a:solidFill>
        </p:spPr>
        <p:txBody>
          <a:bodyPr wrap="square">
            <a:spAutoFit/>
          </a:bodyPr>
          <a:lstStyle/>
          <a:p>
            <a:pPr algn="ctr" fontAlgn="base">
              <a:lnSpc>
                <a:spcPts val="2625"/>
              </a:lnSpc>
            </a:pPr>
            <a:r>
              <a:rPr lang="en-US" sz="28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Sufficient Statistic Example</a:t>
            </a:r>
          </a:p>
        </p:txBody>
      </p:sp>
    </p:spTree>
    <p:extLst>
      <p:ext uri="{BB962C8B-B14F-4D97-AF65-F5344CB8AC3E}">
        <p14:creationId xmlns:p14="http://schemas.microsoft.com/office/powerpoint/2010/main" val="3892763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562" y="967314"/>
            <a:ext cx="11530012" cy="4524315"/>
          </a:xfrm>
          <a:prstGeom prst="rect">
            <a:avLst/>
          </a:prstGeom>
        </p:spPr>
        <p:txBody>
          <a:bodyPr wrap="square">
            <a:spAutoFit/>
          </a:bodyPr>
          <a:lstStyle/>
          <a:p>
            <a:pPr marL="285750" indent="-285750" algn="just">
              <a:buFont typeface="Arial" panose="020B0604020202020204" pitchFamily="34" charset="0"/>
              <a:buChar char="•"/>
            </a:pPr>
            <a:r>
              <a:rPr lang="en-US" sz="3200" b="1" dirty="0">
                <a:solidFill>
                  <a:srgbClr val="002060"/>
                </a:solidFill>
                <a:latin typeface="Book Antiqua" panose="02040602050305030304" pitchFamily="18" charset="0"/>
              </a:rPr>
              <a:t>In the process of estimating such a parameter, we summarize, or reduce, the information in a sample of size n, X</a:t>
            </a:r>
            <a:r>
              <a:rPr lang="en-US" sz="3200" b="1" baseline="-25000" dirty="0">
                <a:solidFill>
                  <a:srgbClr val="002060"/>
                </a:solidFill>
                <a:latin typeface="Book Antiqua" panose="02040602050305030304" pitchFamily="18" charset="0"/>
              </a:rPr>
              <a:t>1</a:t>
            </a:r>
            <a:r>
              <a:rPr lang="en-US" sz="3200" b="1" dirty="0">
                <a:solidFill>
                  <a:srgbClr val="002060"/>
                </a:solidFill>
                <a:latin typeface="Book Antiqua" panose="02040602050305030304" pitchFamily="18" charset="0"/>
              </a:rPr>
              <a:t>, X</a:t>
            </a:r>
            <a:r>
              <a:rPr lang="en-US" sz="3200" b="1" baseline="-25000" dirty="0">
                <a:solidFill>
                  <a:srgbClr val="002060"/>
                </a:solidFill>
                <a:latin typeface="Book Antiqua" panose="02040602050305030304" pitchFamily="18" charset="0"/>
              </a:rPr>
              <a:t>2</a:t>
            </a:r>
            <a:r>
              <a:rPr lang="en-US" sz="3200" b="1" dirty="0">
                <a:solidFill>
                  <a:srgbClr val="002060"/>
                </a:solidFill>
                <a:latin typeface="Book Antiqua" panose="02040602050305030304" pitchFamily="18" charset="0"/>
              </a:rPr>
              <a:t>, ..., </a:t>
            </a:r>
            <a:r>
              <a:rPr lang="en-US" sz="3200" b="1" dirty="0" err="1">
                <a:solidFill>
                  <a:srgbClr val="002060"/>
                </a:solidFill>
                <a:latin typeface="Book Antiqua" panose="02040602050305030304" pitchFamily="18" charset="0"/>
              </a:rPr>
              <a:t>X</a:t>
            </a:r>
            <a:r>
              <a:rPr lang="en-US" sz="3200" b="1" baseline="-25000" dirty="0" err="1">
                <a:solidFill>
                  <a:srgbClr val="002060"/>
                </a:solidFill>
                <a:latin typeface="Book Antiqua" panose="02040602050305030304" pitchFamily="18" charset="0"/>
              </a:rPr>
              <a:t>n</a:t>
            </a:r>
            <a:r>
              <a:rPr lang="en-US" sz="3200" b="1" dirty="0">
                <a:solidFill>
                  <a:srgbClr val="002060"/>
                </a:solidFill>
                <a:latin typeface="Book Antiqua" panose="02040602050305030304" pitchFamily="18" charset="0"/>
              </a:rPr>
              <a:t>, to a single number, such as the sample mean   </a:t>
            </a:r>
            <a:endParaRPr lang="en-US" sz="3200" b="1" dirty="0" smtClean="0">
              <a:solidFill>
                <a:srgbClr val="002060"/>
              </a:solidFill>
              <a:latin typeface="Book Antiqua" panose="02040602050305030304" pitchFamily="18" charset="0"/>
            </a:endParaRPr>
          </a:p>
          <a:p>
            <a:pPr marL="285750" indent="-285750" algn="just">
              <a:buFont typeface="Arial" panose="020B0604020202020204" pitchFamily="34" charset="0"/>
              <a:buChar char="•"/>
            </a:pPr>
            <a:endParaRPr lang="en-US" sz="32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3200" b="1" dirty="0" smtClean="0">
                <a:solidFill>
                  <a:srgbClr val="C00000"/>
                </a:solidFill>
                <a:latin typeface="Book Antiqua" panose="02040602050305030304" pitchFamily="18" charset="0"/>
              </a:rPr>
              <a:t>The </a:t>
            </a:r>
            <a:r>
              <a:rPr lang="en-US" sz="3200" b="1" dirty="0">
                <a:solidFill>
                  <a:srgbClr val="C00000"/>
                </a:solidFill>
                <a:latin typeface="Book Antiqua" panose="02040602050305030304" pitchFamily="18" charset="0"/>
              </a:rPr>
              <a:t>actual sample values are no longer is, important to us. That if we use a sample mean of 3 to estimate the population mean μ, it doesn't matter if the original data values were (1, 3, 5) or (2, 3, 4).</a:t>
            </a:r>
          </a:p>
        </p:txBody>
      </p:sp>
    </p:spTree>
    <p:extLst>
      <p:ext uri="{BB962C8B-B14F-4D97-AF65-F5344CB8AC3E}">
        <p14:creationId xmlns:p14="http://schemas.microsoft.com/office/powerpoint/2010/main" val="411208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48800"/>
            <a:ext cx="12192000" cy="3785652"/>
          </a:xfrm>
          <a:prstGeom prst="rect">
            <a:avLst/>
          </a:prstGeom>
        </p:spPr>
        <p:txBody>
          <a:bodyPr wrap="square">
            <a:spAutoFit/>
          </a:bodyPr>
          <a:lstStyle/>
          <a:p>
            <a:pPr marL="285750" indent="-285750" algn="just">
              <a:buFont typeface="Arial" panose="020B0604020202020204" pitchFamily="34" charset="0"/>
              <a:buChar char="•"/>
            </a:pPr>
            <a:r>
              <a:rPr lang="en-US" sz="4000" b="1" dirty="0">
                <a:solidFill>
                  <a:srgbClr val="002060"/>
                </a:solidFill>
                <a:latin typeface="Book Antiqua" panose="02040602050305030304" pitchFamily="18" charset="0"/>
              </a:rPr>
              <a:t>Let X</a:t>
            </a:r>
            <a:r>
              <a:rPr lang="en-US" sz="4000" b="1" baseline="-25000" dirty="0">
                <a:solidFill>
                  <a:srgbClr val="002060"/>
                </a:solidFill>
                <a:latin typeface="Book Antiqua" panose="02040602050305030304" pitchFamily="18" charset="0"/>
              </a:rPr>
              <a:t>1</a:t>
            </a:r>
            <a:r>
              <a:rPr lang="en-US" sz="4000" b="1" dirty="0">
                <a:solidFill>
                  <a:srgbClr val="002060"/>
                </a:solidFill>
                <a:latin typeface="Book Antiqua" panose="02040602050305030304" pitchFamily="18" charset="0"/>
              </a:rPr>
              <a:t>, X</a:t>
            </a:r>
            <a:r>
              <a:rPr lang="en-US" sz="4000" b="1" baseline="-25000" dirty="0">
                <a:solidFill>
                  <a:srgbClr val="002060"/>
                </a:solidFill>
                <a:latin typeface="Book Antiqua" panose="02040602050305030304" pitchFamily="18" charset="0"/>
              </a:rPr>
              <a:t>2</a:t>
            </a:r>
            <a:r>
              <a:rPr lang="en-US" sz="4000" b="1" dirty="0">
                <a:solidFill>
                  <a:srgbClr val="002060"/>
                </a:solidFill>
                <a:latin typeface="Book Antiqua" panose="02040602050305030304" pitchFamily="18" charset="0"/>
              </a:rPr>
              <a:t>, ..., </a:t>
            </a:r>
            <a:r>
              <a:rPr lang="en-US" sz="4000" b="1" dirty="0" err="1">
                <a:solidFill>
                  <a:srgbClr val="002060"/>
                </a:solidFill>
                <a:latin typeface="Book Antiqua" panose="02040602050305030304" pitchFamily="18" charset="0"/>
              </a:rPr>
              <a:t>X</a:t>
            </a:r>
            <a:r>
              <a:rPr lang="en-US" sz="4000" b="1" baseline="-25000" dirty="0" err="1">
                <a:solidFill>
                  <a:srgbClr val="002060"/>
                </a:solidFill>
                <a:latin typeface="Book Antiqua" panose="02040602050305030304" pitchFamily="18" charset="0"/>
              </a:rPr>
              <a:t>n</a:t>
            </a:r>
            <a:r>
              <a:rPr lang="en-US" sz="4000" b="1" dirty="0">
                <a:solidFill>
                  <a:srgbClr val="002060"/>
                </a:solidFill>
                <a:latin typeface="Book Antiqua" panose="02040602050305030304" pitchFamily="18" charset="0"/>
              </a:rPr>
              <a:t> be a random sample from a probability distribution with unknown parameter θ. Then, the statistic Y  </a:t>
            </a:r>
            <a:r>
              <a:rPr lang="en-US" sz="4000" b="1" dirty="0" smtClean="0">
                <a:solidFill>
                  <a:srgbClr val="002060"/>
                </a:solidFill>
                <a:latin typeface="Book Antiqua" panose="02040602050305030304" pitchFamily="18" charset="0"/>
              </a:rPr>
              <a:t> is </a:t>
            </a:r>
            <a:r>
              <a:rPr lang="en-US" sz="4000" b="1" dirty="0">
                <a:solidFill>
                  <a:srgbClr val="002060"/>
                </a:solidFill>
                <a:latin typeface="Book Antiqua" panose="02040602050305030304" pitchFamily="18" charset="0"/>
              </a:rPr>
              <a:t>said to be sufficient for θ if the conditional distribution of </a:t>
            </a:r>
            <a:r>
              <a:rPr lang="en-US" sz="4000" b="1" dirty="0" smtClean="0">
                <a:solidFill>
                  <a:srgbClr val="002060"/>
                </a:solidFill>
                <a:latin typeface="Book Antiqua" panose="02040602050305030304" pitchFamily="18" charset="0"/>
              </a:rPr>
              <a:t>X</a:t>
            </a:r>
            <a:r>
              <a:rPr lang="en-US" sz="4000" b="1" baseline="-25000" dirty="0" smtClean="0">
                <a:solidFill>
                  <a:srgbClr val="002060"/>
                </a:solidFill>
                <a:latin typeface="Book Antiqua" panose="02040602050305030304" pitchFamily="18" charset="0"/>
              </a:rPr>
              <a:t>1</a:t>
            </a:r>
            <a:r>
              <a:rPr lang="en-US" sz="4000" b="1" dirty="0" smtClean="0">
                <a:solidFill>
                  <a:srgbClr val="002060"/>
                </a:solidFill>
                <a:latin typeface="Book Antiqua" panose="02040602050305030304" pitchFamily="18" charset="0"/>
              </a:rPr>
              <a:t>,</a:t>
            </a:r>
            <a:r>
              <a:rPr lang="en-US" sz="4000" b="1" dirty="0">
                <a:solidFill>
                  <a:srgbClr val="002060"/>
                </a:solidFill>
                <a:latin typeface="Book Antiqua" panose="02040602050305030304" pitchFamily="18" charset="0"/>
              </a:rPr>
              <a:t> X</a:t>
            </a:r>
            <a:r>
              <a:rPr lang="en-US" sz="4000" b="1" baseline="-25000" dirty="0">
                <a:solidFill>
                  <a:srgbClr val="002060"/>
                </a:solidFill>
                <a:latin typeface="Book Antiqua" panose="02040602050305030304" pitchFamily="18" charset="0"/>
              </a:rPr>
              <a:t>2</a:t>
            </a:r>
            <a:r>
              <a:rPr lang="en-US" sz="4000" b="1" dirty="0">
                <a:solidFill>
                  <a:srgbClr val="002060"/>
                </a:solidFill>
                <a:latin typeface="Book Antiqua" panose="02040602050305030304" pitchFamily="18" charset="0"/>
              </a:rPr>
              <a:t>, ..., </a:t>
            </a:r>
            <a:r>
              <a:rPr lang="en-US" sz="4000" b="1" dirty="0" err="1">
                <a:solidFill>
                  <a:srgbClr val="002060"/>
                </a:solidFill>
                <a:latin typeface="Book Antiqua" panose="02040602050305030304" pitchFamily="18" charset="0"/>
              </a:rPr>
              <a:t>X</a:t>
            </a:r>
            <a:r>
              <a:rPr lang="en-US" sz="4000" b="1" baseline="-25000" dirty="0" err="1">
                <a:solidFill>
                  <a:srgbClr val="002060"/>
                </a:solidFill>
                <a:latin typeface="Book Antiqua" panose="02040602050305030304" pitchFamily="18" charset="0"/>
              </a:rPr>
              <a:t>n</a:t>
            </a:r>
            <a:r>
              <a:rPr lang="en-US" sz="4000" b="1" dirty="0">
                <a:solidFill>
                  <a:srgbClr val="002060"/>
                </a:solidFill>
                <a:latin typeface="Book Antiqua" panose="02040602050305030304" pitchFamily="18" charset="0"/>
              </a:rPr>
              <a:t>, given the statistic Y</a:t>
            </a:r>
            <a:r>
              <a:rPr lang="en-US" sz="4000" b="1" dirty="0" smtClean="0">
                <a:solidFill>
                  <a:srgbClr val="002060"/>
                </a:solidFill>
                <a:latin typeface="Book Antiqua" panose="02040602050305030304" pitchFamily="18" charset="0"/>
              </a:rPr>
              <a:t>,  </a:t>
            </a:r>
            <a:r>
              <a:rPr lang="en-US" sz="4000" b="1" dirty="0">
                <a:solidFill>
                  <a:srgbClr val="002060"/>
                </a:solidFill>
                <a:latin typeface="Book Antiqua" panose="02040602050305030304" pitchFamily="18" charset="0"/>
              </a:rPr>
              <a:t>does not depend on the parameter θ.</a:t>
            </a:r>
          </a:p>
        </p:txBody>
      </p:sp>
      <p:sp>
        <p:nvSpPr>
          <p:cNvPr id="3" name="Rectangle 2"/>
          <p:cNvSpPr/>
          <p:nvPr/>
        </p:nvSpPr>
        <p:spPr>
          <a:xfrm>
            <a:off x="0" y="0"/>
            <a:ext cx="12192000" cy="438518"/>
          </a:xfrm>
          <a:prstGeom prst="rect">
            <a:avLst/>
          </a:prstGeom>
          <a:solidFill>
            <a:schemeClr val="accent4">
              <a:lumMod val="40000"/>
              <a:lumOff val="60000"/>
            </a:schemeClr>
          </a:solidFill>
        </p:spPr>
        <p:txBody>
          <a:bodyPr wrap="square">
            <a:spAutoFit/>
          </a:bodyPr>
          <a:lstStyle/>
          <a:p>
            <a:pPr algn="ctr" fontAlgn="base">
              <a:lnSpc>
                <a:spcPts val="2625"/>
              </a:lnSpc>
            </a:pPr>
            <a:r>
              <a:rPr lang="en-US" sz="28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rPr>
              <a:t>Definition of </a:t>
            </a:r>
            <a:r>
              <a:rPr lang="en-US" sz="2800" b="1"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Sufficiency</a:t>
            </a:r>
            <a:endParaRPr lang="en-US" sz="2800" b="1"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923904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39544"/>
          </a:xfrm>
          <a:prstGeom prst="rect">
            <a:avLst/>
          </a:prstGeom>
          <a:solidFill>
            <a:schemeClr val="tx1"/>
          </a:solidFill>
        </p:spPr>
        <p:txBody>
          <a:bodyPr wrap="square">
            <a:spAutoFit/>
          </a:bodyPr>
          <a:lstStyle/>
          <a:p>
            <a:pPr algn="ctr" fontAlgn="base">
              <a:lnSpc>
                <a:spcPts val="2625"/>
              </a:lnSpc>
            </a:pPr>
            <a:r>
              <a:rPr lang="en-US" sz="2800" b="1" dirty="0" smtClean="0">
                <a:solidFill>
                  <a:schemeClr val="bg1"/>
                </a:solidFill>
                <a:latin typeface="Book Antiqua" panose="02040602050305030304" pitchFamily="18" charset="0"/>
                <a:ea typeface="Times New Roman" panose="02020603050405020304" pitchFamily="18" charset="0"/>
                <a:cs typeface="Mangal" panose="02040503050203030202" pitchFamily="18" charset="0"/>
              </a:rPr>
              <a:t>EXAMPLE</a:t>
            </a:r>
            <a:endParaRPr lang="en-US" sz="2800" b="1" dirty="0">
              <a:solidFill>
                <a:schemeClr val="bg1"/>
              </a:solidFill>
              <a:latin typeface="Book Antiqua" panose="02040602050305030304" pitchFamily="18" charset="0"/>
              <a:ea typeface="Times New Roman" panose="02020603050405020304" pitchFamily="18" charset="0"/>
              <a:cs typeface="Mangal" panose="02040503050203030202" pitchFamily="18" charset="0"/>
            </a:endParaRPr>
          </a:p>
        </p:txBody>
      </p:sp>
      <p:sp>
        <p:nvSpPr>
          <p:cNvPr id="6" name="Rectangle 5"/>
          <p:cNvSpPr/>
          <p:nvPr/>
        </p:nvSpPr>
        <p:spPr>
          <a:xfrm>
            <a:off x="0" y="415794"/>
            <a:ext cx="12191999" cy="6124754"/>
          </a:xfrm>
          <a:prstGeom prst="rect">
            <a:avLst/>
          </a:prstGeom>
        </p:spPr>
        <p:txBody>
          <a:bodyPr wrap="square">
            <a:spAutoFit/>
          </a:bodyPr>
          <a:lstStyle/>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Let </a:t>
            </a:r>
            <a:r>
              <a:rPr lang="en-US" sz="2800" b="1" dirty="0">
                <a:solidFill>
                  <a:srgbClr val="002060"/>
                </a:solidFill>
                <a:latin typeface="Book Antiqua" panose="02040602050305030304" pitchFamily="18" charset="0"/>
              </a:rPr>
              <a:t>X1, X2, ..., </a:t>
            </a:r>
            <a:r>
              <a:rPr lang="en-US" sz="2800" b="1" dirty="0" err="1">
                <a:solidFill>
                  <a:srgbClr val="002060"/>
                </a:solidFill>
                <a:latin typeface="Book Antiqua" panose="02040602050305030304" pitchFamily="18" charset="0"/>
              </a:rPr>
              <a:t>Xn</a:t>
            </a:r>
            <a:r>
              <a:rPr lang="en-US" sz="2800" b="1" dirty="0">
                <a:solidFill>
                  <a:srgbClr val="002060"/>
                </a:solidFill>
                <a:latin typeface="Book Antiqua" panose="02040602050305030304" pitchFamily="18" charset="0"/>
              </a:rPr>
              <a:t> be a random sample of n Bernoulli trials in which:</a:t>
            </a: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Xi </a:t>
            </a:r>
            <a:r>
              <a:rPr lang="en-US" sz="2800" b="1" dirty="0">
                <a:solidFill>
                  <a:srgbClr val="002060"/>
                </a:solidFill>
                <a:latin typeface="Book Antiqua" panose="02040602050305030304" pitchFamily="18" charset="0"/>
              </a:rPr>
              <a:t>= 1 if the </a:t>
            </a:r>
            <a:r>
              <a:rPr lang="en-US" sz="2800" b="1" dirty="0" err="1">
                <a:solidFill>
                  <a:srgbClr val="002060"/>
                </a:solidFill>
                <a:latin typeface="Book Antiqua" panose="02040602050305030304" pitchFamily="18" charset="0"/>
              </a:rPr>
              <a:t>ith</a:t>
            </a:r>
            <a:r>
              <a:rPr lang="en-US" sz="2800" b="1" dirty="0">
                <a:solidFill>
                  <a:srgbClr val="002060"/>
                </a:solidFill>
                <a:latin typeface="Book Antiqua" panose="02040602050305030304" pitchFamily="18" charset="0"/>
              </a:rPr>
              <a:t> subject likes Pepsi</a:t>
            </a:r>
          </a:p>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Xi </a:t>
            </a:r>
            <a:r>
              <a:rPr lang="en-US" sz="2800" b="1" dirty="0">
                <a:solidFill>
                  <a:srgbClr val="002060"/>
                </a:solidFill>
                <a:latin typeface="Book Antiqua" panose="02040602050305030304" pitchFamily="18" charset="0"/>
              </a:rPr>
              <a:t>= 0 if the </a:t>
            </a:r>
            <a:r>
              <a:rPr lang="en-US" sz="2800" b="1" dirty="0" err="1">
                <a:solidFill>
                  <a:srgbClr val="002060"/>
                </a:solidFill>
                <a:latin typeface="Book Antiqua" panose="02040602050305030304" pitchFamily="18" charset="0"/>
              </a:rPr>
              <a:t>ith</a:t>
            </a:r>
            <a:r>
              <a:rPr lang="en-US" sz="2800" b="1" dirty="0">
                <a:solidFill>
                  <a:srgbClr val="002060"/>
                </a:solidFill>
                <a:latin typeface="Book Antiqua" panose="02040602050305030304" pitchFamily="18" charset="0"/>
              </a:rPr>
              <a:t> subject does not like Pepsi</a:t>
            </a: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algn="just"/>
            <a:r>
              <a:rPr lang="en-US" sz="2800" b="1" dirty="0">
                <a:solidFill>
                  <a:srgbClr val="002060"/>
                </a:solidFill>
                <a:latin typeface="Book Antiqua" panose="02040602050305030304" pitchFamily="18" charset="0"/>
              </a:rPr>
              <a:t>If p is the probability that subject </a:t>
            </a:r>
            <a:r>
              <a:rPr lang="en-US" sz="2800" b="1" dirty="0" err="1">
                <a:solidFill>
                  <a:srgbClr val="002060"/>
                </a:solidFill>
                <a:latin typeface="Book Antiqua" panose="02040602050305030304" pitchFamily="18" charset="0"/>
              </a:rPr>
              <a:t>i</a:t>
            </a:r>
            <a:r>
              <a:rPr lang="en-US" sz="2800" b="1" dirty="0">
                <a:solidFill>
                  <a:srgbClr val="002060"/>
                </a:solidFill>
                <a:latin typeface="Book Antiqua" panose="02040602050305030304" pitchFamily="18" charset="0"/>
              </a:rPr>
              <a:t> likes Pepsi, for </a:t>
            </a:r>
            <a:r>
              <a:rPr lang="en-US" sz="2800" b="1" dirty="0" err="1">
                <a:solidFill>
                  <a:srgbClr val="002060"/>
                </a:solidFill>
                <a:latin typeface="Book Antiqua" panose="02040602050305030304" pitchFamily="18" charset="0"/>
              </a:rPr>
              <a:t>i</a:t>
            </a:r>
            <a:r>
              <a:rPr lang="en-US" sz="2800" b="1" dirty="0">
                <a:solidFill>
                  <a:srgbClr val="002060"/>
                </a:solidFill>
                <a:latin typeface="Book Antiqua" panose="02040602050305030304" pitchFamily="18" charset="0"/>
              </a:rPr>
              <a:t> = 1, 2, ..., n, then:</a:t>
            </a: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Xi </a:t>
            </a:r>
            <a:r>
              <a:rPr lang="en-US" sz="2800" b="1" dirty="0">
                <a:solidFill>
                  <a:srgbClr val="002060"/>
                </a:solidFill>
                <a:latin typeface="Book Antiqua" panose="02040602050305030304" pitchFamily="18" charset="0"/>
              </a:rPr>
              <a:t>= 1 with probability p</a:t>
            </a:r>
          </a:p>
          <a:p>
            <a:pPr marL="285750" indent="-285750" algn="just">
              <a:buFont typeface="Arial" panose="020B0604020202020204" pitchFamily="34" charset="0"/>
              <a:buChar char="•"/>
            </a:pPr>
            <a:r>
              <a:rPr lang="en-US" sz="2800" b="1" dirty="0" smtClean="0">
                <a:solidFill>
                  <a:srgbClr val="002060"/>
                </a:solidFill>
                <a:latin typeface="Book Antiqua" panose="02040602050305030304" pitchFamily="18" charset="0"/>
              </a:rPr>
              <a:t>Xi </a:t>
            </a:r>
            <a:r>
              <a:rPr lang="en-US" sz="2800" b="1" dirty="0">
                <a:solidFill>
                  <a:srgbClr val="002060"/>
                </a:solidFill>
                <a:latin typeface="Book Antiqua" panose="02040602050305030304" pitchFamily="18" charset="0"/>
              </a:rPr>
              <a:t>= 0 with probability q = 1 – p</a:t>
            </a:r>
          </a:p>
          <a:p>
            <a:pPr marL="285750" indent="-285750" algn="just">
              <a:buFont typeface="Arial" panose="020B0604020202020204" pitchFamily="34" charset="0"/>
              <a:buChar char="•"/>
            </a:pPr>
            <a:endParaRPr lang="en-US" sz="2800" b="1" dirty="0">
              <a:solidFill>
                <a:srgbClr val="002060"/>
              </a:solidFill>
              <a:latin typeface="Book Antiqua" panose="02040602050305030304" pitchFamily="18" charset="0"/>
            </a:endParaRPr>
          </a:p>
          <a:p>
            <a:pPr marL="285750" indent="-285750" algn="just">
              <a:buFont typeface="Arial" panose="020B0604020202020204" pitchFamily="34" charset="0"/>
              <a:buChar char="•"/>
            </a:pPr>
            <a:r>
              <a:rPr lang="en-US" sz="2800" b="1" dirty="0">
                <a:solidFill>
                  <a:srgbClr val="002060"/>
                </a:solidFill>
                <a:latin typeface="Book Antiqua" panose="02040602050305030304" pitchFamily="18" charset="0"/>
              </a:rPr>
              <a:t>Suppose, in a random sample of n = 40 people, that    people like Pepsi. If we know the value of Y, the number of successes in n trials, can we gain any further information about the parameter p by considering other functions of the data X1, X2, ..., </a:t>
            </a:r>
            <a:r>
              <a:rPr lang="en-US" sz="2800" b="1" dirty="0" err="1">
                <a:solidFill>
                  <a:srgbClr val="002060"/>
                </a:solidFill>
                <a:latin typeface="Book Antiqua" panose="02040602050305030304" pitchFamily="18" charset="0"/>
              </a:rPr>
              <a:t>Xn</a:t>
            </a:r>
            <a:r>
              <a:rPr lang="en-US" sz="2800" b="1" dirty="0">
                <a:solidFill>
                  <a:srgbClr val="002060"/>
                </a:solidFill>
                <a:latin typeface="Book Antiqua" panose="02040602050305030304" pitchFamily="18" charset="0"/>
              </a:rPr>
              <a:t>? That is, is Y sufficient for p?</a:t>
            </a:r>
          </a:p>
        </p:txBody>
      </p:sp>
      <p:sp>
        <p:nvSpPr>
          <p:cNvPr id="4" name="Rectangle 3"/>
          <p:cNvSpPr/>
          <p:nvPr/>
        </p:nvSpPr>
        <p:spPr>
          <a:xfrm>
            <a:off x="0" y="-15043"/>
            <a:ext cx="12192000" cy="452303"/>
          </a:xfrm>
          <a:prstGeom prst="rect">
            <a:avLst/>
          </a:prstGeom>
          <a:solidFill>
            <a:schemeClr val="accent4">
              <a:lumMod val="40000"/>
              <a:lumOff val="60000"/>
            </a:schemeClr>
          </a:solidFill>
        </p:spPr>
        <p:txBody>
          <a:bodyPr wrap="square" anchor="ctr">
            <a:spAutoFit/>
          </a:bodyPr>
          <a:lstStyle/>
          <a:p>
            <a:pPr algn="ctr" fontAlgn="base">
              <a:lnSpc>
                <a:spcPts val="2625"/>
              </a:lnSpc>
            </a:pPr>
            <a:r>
              <a:rPr lang="en-US" sz="3200" b="1" spc="600" dirty="0" smtClean="0">
                <a:solidFill>
                  <a:srgbClr val="C00000"/>
                </a:solidFill>
                <a:latin typeface="Book Antiqua" panose="02040602050305030304" pitchFamily="18" charset="0"/>
                <a:ea typeface="Times New Roman" panose="02020603050405020304" pitchFamily="18" charset="0"/>
                <a:cs typeface="Mangal" panose="02040503050203030202" pitchFamily="18" charset="0"/>
              </a:rPr>
              <a:t>PROBLEMS</a:t>
            </a:r>
            <a:endParaRPr lang="en-US" sz="3200" b="1" spc="600" dirty="0">
              <a:solidFill>
                <a:srgbClr val="C00000"/>
              </a:solidFill>
              <a:latin typeface="Book Antiqua" panose="0204060205030503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69771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2686" t="24219" r="8455" b="8398"/>
          <a:stretch/>
        </p:blipFill>
        <p:spPr>
          <a:xfrm>
            <a:off x="0" y="-48380"/>
            <a:ext cx="12192000" cy="6906380"/>
          </a:xfrm>
          <a:prstGeom prst="rect">
            <a:avLst/>
          </a:prstGeom>
        </p:spPr>
      </p:pic>
    </p:spTree>
    <p:extLst>
      <p:ext uri="{BB962C8B-B14F-4D97-AF65-F5344CB8AC3E}">
        <p14:creationId xmlns:p14="http://schemas.microsoft.com/office/powerpoint/2010/main" val="587019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TotalTime>
  <Words>711</Words>
  <Application>Microsoft Office PowerPoint</Application>
  <PresentationFormat>Widescreen</PresentationFormat>
  <Paragraphs>86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Algerian</vt:lpstr>
      <vt:lpstr>Arial</vt:lpstr>
      <vt:lpstr>Book Antiqua</vt:lpstr>
      <vt:lpstr>Calibri</vt:lpstr>
      <vt:lpstr>Calibri Light</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kranti gajula</cp:lastModifiedBy>
  <cp:revision>30</cp:revision>
  <dcterms:created xsi:type="dcterms:W3CDTF">2020-02-16T13:46:18Z</dcterms:created>
  <dcterms:modified xsi:type="dcterms:W3CDTF">2020-03-11T15:30:08Z</dcterms:modified>
</cp:coreProperties>
</file>