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notesMasterIdLst>
    <p:notesMasterId r:id="rId231"/>
  </p:notesMasterIdLst>
  <p:sldIdLst>
    <p:sldId id="257" r:id="rId4"/>
    <p:sldId id="304" r:id="rId5"/>
    <p:sldId id="305" r:id="rId6"/>
    <p:sldId id="346" r:id="rId7"/>
    <p:sldId id="306" r:id="rId8"/>
    <p:sldId id="347" r:id="rId9"/>
    <p:sldId id="348" r:id="rId10"/>
    <p:sldId id="349"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459" r:id="rId48"/>
    <p:sldId id="460" r:id="rId49"/>
    <p:sldId id="461"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74" r:id="rId63"/>
    <p:sldId id="475" r:id="rId64"/>
    <p:sldId id="476" r:id="rId65"/>
    <p:sldId id="477" r:id="rId66"/>
    <p:sldId id="478" r:id="rId67"/>
    <p:sldId id="479" r:id="rId68"/>
    <p:sldId id="480" r:id="rId69"/>
    <p:sldId id="481" r:id="rId70"/>
    <p:sldId id="482" r:id="rId71"/>
    <p:sldId id="483" r:id="rId72"/>
    <p:sldId id="484" r:id="rId73"/>
    <p:sldId id="485" r:id="rId74"/>
    <p:sldId id="486" r:id="rId75"/>
    <p:sldId id="487" r:id="rId76"/>
    <p:sldId id="488" r:id="rId77"/>
    <p:sldId id="489" r:id="rId78"/>
    <p:sldId id="490" r:id="rId79"/>
    <p:sldId id="491" r:id="rId80"/>
    <p:sldId id="492" r:id="rId81"/>
    <p:sldId id="493" r:id="rId82"/>
    <p:sldId id="494" r:id="rId83"/>
    <p:sldId id="495" r:id="rId84"/>
    <p:sldId id="496" r:id="rId85"/>
    <p:sldId id="497" r:id="rId86"/>
    <p:sldId id="498" r:id="rId87"/>
    <p:sldId id="499" r:id="rId88"/>
    <p:sldId id="500" r:id="rId89"/>
    <p:sldId id="501" r:id="rId90"/>
    <p:sldId id="502" r:id="rId91"/>
    <p:sldId id="503" r:id="rId92"/>
    <p:sldId id="504" r:id="rId93"/>
    <p:sldId id="505" r:id="rId94"/>
    <p:sldId id="506" r:id="rId95"/>
    <p:sldId id="507" r:id="rId96"/>
    <p:sldId id="508" r:id="rId97"/>
    <p:sldId id="509" r:id="rId98"/>
    <p:sldId id="510" r:id="rId99"/>
    <p:sldId id="511" r:id="rId100"/>
    <p:sldId id="512" r:id="rId101"/>
    <p:sldId id="513" r:id="rId102"/>
    <p:sldId id="514" r:id="rId103"/>
    <p:sldId id="515" r:id="rId104"/>
    <p:sldId id="516" r:id="rId105"/>
    <p:sldId id="517" r:id="rId106"/>
    <p:sldId id="518" r:id="rId107"/>
    <p:sldId id="519" r:id="rId108"/>
    <p:sldId id="520" r:id="rId109"/>
    <p:sldId id="521" r:id="rId110"/>
    <p:sldId id="522" r:id="rId111"/>
    <p:sldId id="523" r:id="rId112"/>
    <p:sldId id="524" r:id="rId113"/>
    <p:sldId id="525" r:id="rId114"/>
    <p:sldId id="526" r:id="rId115"/>
    <p:sldId id="527" r:id="rId116"/>
    <p:sldId id="528" r:id="rId117"/>
    <p:sldId id="529" r:id="rId118"/>
    <p:sldId id="530" r:id="rId119"/>
    <p:sldId id="531" r:id="rId120"/>
    <p:sldId id="532" r:id="rId121"/>
    <p:sldId id="533" r:id="rId122"/>
    <p:sldId id="534" r:id="rId123"/>
    <p:sldId id="535" r:id="rId124"/>
    <p:sldId id="536" r:id="rId125"/>
    <p:sldId id="537" r:id="rId126"/>
    <p:sldId id="538" r:id="rId127"/>
    <p:sldId id="539" r:id="rId128"/>
    <p:sldId id="540" r:id="rId129"/>
    <p:sldId id="541" r:id="rId130"/>
    <p:sldId id="542" r:id="rId131"/>
    <p:sldId id="543" r:id="rId132"/>
    <p:sldId id="544" r:id="rId133"/>
    <p:sldId id="545" r:id="rId134"/>
    <p:sldId id="546" r:id="rId135"/>
    <p:sldId id="547" r:id="rId136"/>
    <p:sldId id="548" r:id="rId137"/>
    <p:sldId id="549" r:id="rId138"/>
    <p:sldId id="550" r:id="rId139"/>
    <p:sldId id="551" r:id="rId140"/>
    <p:sldId id="552" r:id="rId141"/>
    <p:sldId id="553" r:id="rId142"/>
    <p:sldId id="554" r:id="rId143"/>
    <p:sldId id="555" r:id="rId144"/>
    <p:sldId id="556" r:id="rId145"/>
    <p:sldId id="557" r:id="rId146"/>
    <p:sldId id="558" r:id="rId147"/>
    <p:sldId id="559" r:id="rId148"/>
    <p:sldId id="560" r:id="rId149"/>
    <p:sldId id="561" r:id="rId150"/>
    <p:sldId id="562" r:id="rId151"/>
    <p:sldId id="563" r:id="rId152"/>
    <p:sldId id="564" r:id="rId153"/>
    <p:sldId id="565" r:id="rId154"/>
    <p:sldId id="566" r:id="rId155"/>
    <p:sldId id="567" r:id="rId156"/>
    <p:sldId id="350" r:id="rId157"/>
    <p:sldId id="351" r:id="rId158"/>
    <p:sldId id="352" r:id="rId159"/>
    <p:sldId id="353" r:id="rId160"/>
    <p:sldId id="354" r:id="rId161"/>
    <p:sldId id="355" r:id="rId162"/>
    <p:sldId id="356" r:id="rId163"/>
    <p:sldId id="357" r:id="rId164"/>
    <p:sldId id="358" r:id="rId165"/>
    <p:sldId id="359" r:id="rId166"/>
    <p:sldId id="365" r:id="rId167"/>
    <p:sldId id="366" r:id="rId168"/>
    <p:sldId id="367" r:id="rId169"/>
    <p:sldId id="368" r:id="rId170"/>
    <p:sldId id="369" r:id="rId171"/>
    <p:sldId id="370" r:id="rId172"/>
    <p:sldId id="371" r:id="rId173"/>
    <p:sldId id="372" r:id="rId174"/>
    <p:sldId id="373" r:id="rId175"/>
    <p:sldId id="374" r:id="rId176"/>
    <p:sldId id="375" r:id="rId177"/>
    <p:sldId id="376" r:id="rId178"/>
    <p:sldId id="377" r:id="rId179"/>
    <p:sldId id="378" r:id="rId180"/>
    <p:sldId id="379" r:id="rId181"/>
    <p:sldId id="380" r:id="rId182"/>
    <p:sldId id="381" r:id="rId183"/>
    <p:sldId id="382" r:id="rId184"/>
    <p:sldId id="383" r:id="rId185"/>
    <p:sldId id="384" r:id="rId186"/>
    <p:sldId id="385" r:id="rId187"/>
    <p:sldId id="386" r:id="rId188"/>
    <p:sldId id="387" r:id="rId189"/>
    <p:sldId id="388" r:id="rId190"/>
    <p:sldId id="389" r:id="rId191"/>
    <p:sldId id="390" r:id="rId192"/>
    <p:sldId id="391" r:id="rId193"/>
    <p:sldId id="392" r:id="rId194"/>
    <p:sldId id="393" r:id="rId195"/>
    <p:sldId id="394" r:id="rId196"/>
    <p:sldId id="395" r:id="rId197"/>
    <p:sldId id="396" r:id="rId198"/>
    <p:sldId id="397" r:id="rId199"/>
    <p:sldId id="398" r:id="rId200"/>
    <p:sldId id="399" r:id="rId201"/>
    <p:sldId id="400" r:id="rId202"/>
    <p:sldId id="401" r:id="rId203"/>
    <p:sldId id="402" r:id="rId204"/>
    <p:sldId id="403" r:id="rId205"/>
    <p:sldId id="404" r:id="rId206"/>
    <p:sldId id="405" r:id="rId207"/>
    <p:sldId id="406" r:id="rId208"/>
    <p:sldId id="407" r:id="rId209"/>
    <p:sldId id="408" r:id="rId210"/>
    <p:sldId id="409" r:id="rId211"/>
    <p:sldId id="410" r:id="rId212"/>
    <p:sldId id="411" r:id="rId213"/>
    <p:sldId id="412" r:id="rId214"/>
    <p:sldId id="413" r:id="rId215"/>
    <p:sldId id="414" r:id="rId216"/>
    <p:sldId id="415" r:id="rId217"/>
    <p:sldId id="416" r:id="rId218"/>
    <p:sldId id="417" r:id="rId219"/>
    <p:sldId id="418" r:id="rId220"/>
    <p:sldId id="419" r:id="rId221"/>
    <p:sldId id="420" r:id="rId222"/>
    <p:sldId id="421" r:id="rId223"/>
    <p:sldId id="422" r:id="rId224"/>
    <p:sldId id="360" r:id="rId225"/>
    <p:sldId id="361" r:id="rId226"/>
    <p:sldId id="362" r:id="rId227"/>
    <p:sldId id="363" r:id="rId228"/>
    <p:sldId id="364" r:id="rId229"/>
    <p:sldId id="313" r:id="rId2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slide" Target="slides/slide188.xml"/><Relationship Id="rId205" Type="http://schemas.openxmlformats.org/officeDocument/2006/relationships/slide" Target="slides/slide202.xml"/><Relationship Id="rId226" Type="http://schemas.openxmlformats.org/officeDocument/2006/relationships/slide" Target="slides/slide22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16" Type="http://schemas.openxmlformats.org/officeDocument/2006/relationships/slide" Target="slides/slide213.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slide" Target="slides/slide189.xml"/><Relationship Id="rId206" Type="http://schemas.openxmlformats.org/officeDocument/2006/relationships/slide" Target="slides/slide203.xml"/><Relationship Id="rId227" Type="http://schemas.openxmlformats.org/officeDocument/2006/relationships/slide" Target="slides/slide224.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slide" Target="slides/slide179.xml"/><Relationship Id="rId217" Type="http://schemas.openxmlformats.org/officeDocument/2006/relationships/slide" Target="slides/slide214.xml"/><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93" Type="http://schemas.openxmlformats.org/officeDocument/2006/relationships/slide" Target="slides/slide190.xml"/><Relationship Id="rId207" Type="http://schemas.openxmlformats.org/officeDocument/2006/relationships/slide" Target="slides/slide204.xml"/><Relationship Id="rId228" Type="http://schemas.openxmlformats.org/officeDocument/2006/relationships/slide" Target="slides/slide225.xml"/><Relationship Id="rId13" Type="http://schemas.openxmlformats.org/officeDocument/2006/relationships/slide" Target="slides/slide10.xml"/><Relationship Id="rId109" Type="http://schemas.openxmlformats.org/officeDocument/2006/relationships/slide" Target="slides/slide106.xml"/><Relationship Id="rId34" Type="http://schemas.openxmlformats.org/officeDocument/2006/relationships/slide" Target="slides/slide31.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20" Type="http://schemas.openxmlformats.org/officeDocument/2006/relationships/slide" Target="slides/slide117.xml"/><Relationship Id="rId141" Type="http://schemas.openxmlformats.org/officeDocument/2006/relationships/slide" Target="slides/slide138.xml"/><Relationship Id="rId7" Type="http://schemas.openxmlformats.org/officeDocument/2006/relationships/slide" Target="slides/slide4.xml"/><Relationship Id="rId162" Type="http://schemas.openxmlformats.org/officeDocument/2006/relationships/slide" Target="slides/slide159.xml"/><Relationship Id="rId183" Type="http://schemas.openxmlformats.org/officeDocument/2006/relationships/slide" Target="slides/slide180.xml"/><Relationship Id="rId218" Type="http://schemas.openxmlformats.org/officeDocument/2006/relationships/slide" Target="slides/slide215.xml"/><Relationship Id="rId24" Type="http://schemas.openxmlformats.org/officeDocument/2006/relationships/slide" Target="slides/slide21.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31" Type="http://schemas.openxmlformats.org/officeDocument/2006/relationships/slide" Target="slides/slide128.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slide" Target="slides/slide191.xml"/><Relationship Id="rId208" Type="http://schemas.openxmlformats.org/officeDocument/2006/relationships/slide" Target="slides/slide205.xml"/><Relationship Id="rId229" Type="http://schemas.openxmlformats.org/officeDocument/2006/relationships/slide" Target="slides/slide226.xml"/><Relationship Id="rId14" Type="http://schemas.openxmlformats.org/officeDocument/2006/relationships/slide" Target="slides/slide11.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8" Type="http://schemas.openxmlformats.org/officeDocument/2006/relationships/slide" Target="slides/slide5.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219" Type="http://schemas.openxmlformats.org/officeDocument/2006/relationships/slide" Target="slides/slide216.xml"/><Relationship Id="rId230" Type="http://schemas.openxmlformats.org/officeDocument/2006/relationships/slide" Target="slides/slide227.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slide" Target="slides/slide192.xml"/><Relationship Id="rId209" Type="http://schemas.openxmlformats.org/officeDocument/2006/relationships/slide" Target="slides/slide206.xml"/><Relationship Id="rId190" Type="http://schemas.openxmlformats.org/officeDocument/2006/relationships/slide" Target="slides/slide187.xml"/><Relationship Id="rId204" Type="http://schemas.openxmlformats.org/officeDocument/2006/relationships/slide" Target="slides/slide201.xml"/><Relationship Id="rId220" Type="http://schemas.openxmlformats.org/officeDocument/2006/relationships/slide" Target="slides/slide217.xml"/><Relationship Id="rId225" Type="http://schemas.openxmlformats.org/officeDocument/2006/relationships/slide" Target="slides/slide222.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10" Type="http://schemas.openxmlformats.org/officeDocument/2006/relationships/slide" Target="slides/slide207.xml"/><Relationship Id="rId215" Type="http://schemas.openxmlformats.org/officeDocument/2006/relationships/slide" Target="slides/slide212.xml"/><Relationship Id="rId236" Type="http://schemas.openxmlformats.org/officeDocument/2006/relationships/tableStyles" Target="tableStyles.xml"/><Relationship Id="rId26" Type="http://schemas.openxmlformats.org/officeDocument/2006/relationships/slide" Target="slides/slide23.xml"/><Relationship Id="rId231" Type="http://schemas.openxmlformats.org/officeDocument/2006/relationships/notesMaster" Target="notesMasters/notesMaster1.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96" Type="http://schemas.openxmlformats.org/officeDocument/2006/relationships/slide" Target="slides/slide193.xml"/><Relationship Id="rId200" Type="http://schemas.openxmlformats.org/officeDocument/2006/relationships/slide" Target="slides/slide197.xml"/><Relationship Id="rId16" Type="http://schemas.openxmlformats.org/officeDocument/2006/relationships/slide" Target="slides/slide13.xml"/><Relationship Id="rId221" Type="http://schemas.openxmlformats.org/officeDocument/2006/relationships/slide" Target="slides/slide218.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11" Type="http://schemas.openxmlformats.org/officeDocument/2006/relationships/slide" Target="slides/slide208.xml"/><Relationship Id="rId232" Type="http://schemas.openxmlformats.org/officeDocument/2006/relationships/commentAuthors" Target="commentAuthors.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201" Type="http://schemas.openxmlformats.org/officeDocument/2006/relationships/slide" Target="slides/slide198.xml"/><Relationship Id="rId222" Type="http://schemas.openxmlformats.org/officeDocument/2006/relationships/slide" Target="slides/slide219.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1" Type="http://schemas.openxmlformats.org/officeDocument/2006/relationships/slideMaster" Target="slideMasters/slideMaster1.xml"/><Relationship Id="rId212" Type="http://schemas.openxmlformats.org/officeDocument/2006/relationships/slide" Target="slides/slide209.xml"/><Relationship Id="rId233" Type="http://schemas.openxmlformats.org/officeDocument/2006/relationships/presProps" Target="presProps.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202" Type="http://schemas.openxmlformats.org/officeDocument/2006/relationships/slide" Target="slides/slide199.xml"/><Relationship Id="rId223" Type="http://schemas.openxmlformats.org/officeDocument/2006/relationships/slide" Target="slides/slide220.xml"/><Relationship Id="rId18" Type="http://schemas.openxmlformats.org/officeDocument/2006/relationships/slide" Target="slides/slide15.xml"/><Relationship Id="rId39" Type="http://schemas.openxmlformats.org/officeDocument/2006/relationships/slide" Target="slides/slide36.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1" Type="http://schemas.openxmlformats.org/officeDocument/2006/relationships/slide" Target="slides/slide68.xml"/><Relationship Id="rId92" Type="http://schemas.openxmlformats.org/officeDocument/2006/relationships/slide" Target="slides/slide89.xml"/><Relationship Id="rId213" Type="http://schemas.openxmlformats.org/officeDocument/2006/relationships/slide" Target="slides/slide210.xml"/><Relationship Id="rId234"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6.xml"/><Relationship Id="rId40" Type="http://schemas.openxmlformats.org/officeDocument/2006/relationships/slide" Target="slides/slide37.xml"/><Relationship Id="rId115" Type="http://schemas.openxmlformats.org/officeDocument/2006/relationships/slide" Target="slides/slide112.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99" Type="http://schemas.openxmlformats.org/officeDocument/2006/relationships/slide" Target="slides/slide196.xml"/><Relationship Id="rId203" Type="http://schemas.openxmlformats.org/officeDocument/2006/relationships/slide" Target="slides/slide200.xml"/><Relationship Id="rId19" Type="http://schemas.openxmlformats.org/officeDocument/2006/relationships/slide" Target="slides/slide16.xml"/><Relationship Id="rId224" Type="http://schemas.openxmlformats.org/officeDocument/2006/relationships/slide" Target="slides/slide221.xml"/><Relationship Id="rId30" Type="http://schemas.openxmlformats.org/officeDocument/2006/relationships/slide" Target="slides/slide2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189" Type="http://schemas.openxmlformats.org/officeDocument/2006/relationships/slide" Target="slides/slide186.xml"/><Relationship Id="rId3" Type="http://schemas.openxmlformats.org/officeDocument/2006/relationships/slideMaster" Target="slideMasters/slideMaster3.xml"/><Relationship Id="rId214" Type="http://schemas.openxmlformats.org/officeDocument/2006/relationships/slide" Target="slides/slide211.xml"/><Relationship Id="rId235" Type="http://schemas.openxmlformats.org/officeDocument/2006/relationships/theme" Target="theme/theme1.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9A2B8D-F152-4BDC-9B7E-F191ADC70BF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AB439B2-3BCE-4979-91DA-4EFB3152821A}">
      <dgm:prSet phldrT="[Text]"/>
      <dgm:spPr/>
      <dgm:t>
        <a:bodyPr/>
        <a:lstStyle/>
        <a:p>
          <a:r>
            <a:rPr lang="en-US" dirty="0" smtClean="0"/>
            <a:t>Statistics</a:t>
          </a:r>
          <a:endParaRPr lang="en-US" dirty="0"/>
        </a:p>
      </dgm:t>
    </dgm:pt>
    <dgm:pt modelId="{A7D622DB-CE18-4839-BDE3-533FC85F3526}" type="parTrans" cxnId="{B4DDAA81-0CDB-4FBC-93EB-3BF98A487CE0}">
      <dgm:prSet/>
      <dgm:spPr/>
      <dgm:t>
        <a:bodyPr/>
        <a:lstStyle/>
        <a:p>
          <a:endParaRPr lang="en-US"/>
        </a:p>
      </dgm:t>
    </dgm:pt>
    <dgm:pt modelId="{0EE7D7FA-15F5-4B5D-9E3E-0D954E074845}" type="sibTrans" cxnId="{B4DDAA81-0CDB-4FBC-93EB-3BF98A487CE0}">
      <dgm:prSet/>
      <dgm:spPr/>
      <dgm:t>
        <a:bodyPr/>
        <a:lstStyle/>
        <a:p>
          <a:endParaRPr lang="en-US"/>
        </a:p>
      </dgm:t>
    </dgm:pt>
    <dgm:pt modelId="{8EC932E7-A8E7-4BBA-A81D-CCAD842AF405}">
      <dgm:prSet phldrT="[Text]"/>
      <dgm:spPr/>
      <dgm:t>
        <a:bodyPr/>
        <a:lstStyle/>
        <a:p>
          <a:r>
            <a:rPr lang="en-US" dirty="0" smtClean="0"/>
            <a:t>Descriptive Statistics</a:t>
          </a:r>
          <a:endParaRPr lang="en-US" dirty="0"/>
        </a:p>
      </dgm:t>
    </dgm:pt>
    <dgm:pt modelId="{D35E1A1C-E009-4DCD-B12A-7B778014E387}" type="parTrans" cxnId="{2EE9BA27-2BB3-4244-AA37-F096FD651889}">
      <dgm:prSet/>
      <dgm:spPr/>
      <dgm:t>
        <a:bodyPr/>
        <a:lstStyle/>
        <a:p>
          <a:endParaRPr lang="en-US"/>
        </a:p>
      </dgm:t>
    </dgm:pt>
    <dgm:pt modelId="{710B4C89-F1DF-43EA-8149-859473CC9AFD}" type="sibTrans" cxnId="{2EE9BA27-2BB3-4244-AA37-F096FD651889}">
      <dgm:prSet/>
      <dgm:spPr/>
      <dgm:t>
        <a:bodyPr/>
        <a:lstStyle/>
        <a:p>
          <a:endParaRPr lang="en-US"/>
        </a:p>
      </dgm:t>
    </dgm:pt>
    <dgm:pt modelId="{10AA5473-1316-47F8-84C2-0380B798D6A0}">
      <dgm:prSet phldrT="[Text]"/>
      <dgm:spPr/>
      <dgm:t>
        <a:bodyPr/>
        <a:lstStyle/>
        <a:p>
          <a:r>
            <a:rPr lang="en-US" dirty="0" smtClean="0"/>
            <a:t>Inferential Statistics</a:t>
          </a:r>
          <a:endParaRPr lang="en-US" dirty="0"/>
        </a:p>
      </dgm:t>
    </dgm:pt>
    <dgm:pt modelId="{B6985BEE-9F45-4A7E-868B-F5EE7CF500F2}" type="sibTrans" cxnId="{96679C70-ACB1-4F3A-A73F-E9CAEAA98374}">
      <dgm:prSet/>
      <dgm:spPr/>
      <dgm:t>
        <a:bodyPr/>
        <a:lstStyle/>
        <a:p>
          <a:endParaRPr lang="en-US"/>
        </a:p>
      </dgm:t>
    </dgm:pt>
    <dgm:pt modelId="{F9436C13-BA78-4D6D-BA36-67B50F439F87}" type="parTrans" cxnId="{96679C70-ACB1-4F3A-A73F-E9CAEAA98374}">
      <dgm:prSet/>
      <dgm:spPr/>
      <dgm:t>
        <a:bodyPr/>
        <a:lstStyle/>
        <a:p>
          <a:endParaRPr lang="en-US"/>
        </a:p>
      </dgm:t>
    </dgm:pt>
    <dgm:pt modelId="{364AD36D-5F0B-4828-A797-AD24D04CBA0D}" type="pres">
      <dgm:prSet presAssocID="{849A2B8D-F152-4BDC-9B7E-F191ADC70BFD}" presName="hierChild1" presStyleCnt="0">
        <dgm:presLayoutVars>
          <dgm:chPref val="1"/>
          <dgm:dir/>
          <dgm:animOne val="branch"/>
          <dgm:animLvl val="lvl"/>
          <dgm:resizeHandles/>
        </dgm:presLayoutVars>
      </dgm:prSet>
      <dgm:spPr/>
      <dgm:t>
        <a:bodyPr/>
        <a:lstStyle/>
        <a:p>
          <a:endParaRPr lang="en-US"/>
        </a:p>
      </dgm:t>
    </dgm:pt>
    <dgm:pt modelId="{45526338-E943-4C36-9124-AFEB05B4AD44}" type="pres">
      <dgm:prSet presAssocID="{AAB439B2-3BCE-4979-91DA-4EFB3152821A}" presName="hierRoot1" presStyleCnt="0"/>
      <dgm:spPr/>
    </dgm:pt>
    <dgm:pt modelId="{C72D726B-27C3-43A6-9364-BF538B418CE7}" type="pres">
      <dgm:prSet presAssocID="{AAB439B2-3BCE-4979-91DA-4EFB3152821A}" presName="composite" presStyleCnt="0"/>
      <dgm:spPr/>
    </dgm:pt>
    <dgm:pt modelId="{77868AB6-2E16-49A6-BDBC-2F9579E4B0B2}" type="pres">
      <dgm:prSet presAssocID="{AAB439B2-3BCE-4979-91DA-4EFB3152821A}" presName="background" presStyleLbl="node0" presStyleIdx="0" presStyleCnt="1"/>
      <dgm:spPr/>
    </dgm:pt>
    <dgm:pt modelId="{6094279A-CE5B-4585-87AA-B6AA24CA2C06}" type="pres">
      <dgm:prSet presAssocID="{AAB439B2-3BCE-4979-91DA-4EFB3152821A}" presName="text" presStyleLbl="fgAcc0" presStyleIdx="0" presStyleCnt="1" custLinFactNeighborY="1462">
        <dgm:presLayoutVars>
          <dgm:chPref val="3"/>
        </dgm:presLayoutVars>
      </dgm:prSet>
      <dgm:spPr/>
      <dgm:t>
        <a:bodyPr/>
        <a:lstStyle/>
        <a:p>
          <a:endParaRPr lang="en-US"/>
        </a:p>
      </dgm:t>
    </dgm:pt>
    <dgm:pt modelId="{47510794-9AFC-40BD-9541-B348DEB3540D}" type="pres">
      <dgm:prSet presAssocID="{AAB439B2-3BCE-4979-91DA-4EFB3152821A}" presName="hierChild2" presStyleCnt="0"/>
      <dgm:spPr/>
    </dgm:pt>
    <dgm:pt modelId="{9A39459F-C8E1-4740-9361-EFCB1913F631}" type="pres">
      <dgm:prSet presAssocID="{D35E1A1C-E009-4DCD-B12A-7B778014E387}" presName="Name10" presStyleLbl="parChTrans1D2" presStyleIdx="0" presStyleCnt="2"/>
      <dgm:spPr/>
      <dgm:t>
        <a:bodyPr/>
        <a:lstStyle/>
        <a:p>
          <a:endParaRPr lang="en-US"/>
        </a:p>
      </dgm:t>
    </dgm:pt>
    <dgm:pt modelId="{E293D680-2DDD-4ECE-AA03-2DEF459688B5}" type="pres">
      <dgm:prSet presAssocID="{8EC932E7-A8E7-4BBA-A81D-CCAD842AF405}" presName="hierRoot2" presStyleCnt="0"/>
      <dgm:spPr/>
    </dgm:pt>
    <dgm:pt modelId="{0319D0C2-B349-42AF-A5D8-685B66C43696}" type="pres">
      <dgm:prSet presAssocID="{8EC932E7-A8E7-4BBA-A81D-CCAD842AF405}" presName="composite2" presStyleCnt="0"/>
      <dgm:spPr/>
    </dgm:pt>
    <dgm:pt modelId="{012D2CDC-8151-4AFD-B3EA-2AE9C1DA7730}" type="pres">
      <dgm:prSet presAssocID="{8EC932E7-A8E7-4BBA-A81D-CCAD842AF405}" presName="background2" presStyleLbl="node2" presStyleIdx="0" presStyleCnt="2"/>
      <dgm:spPr/>
    </dgm:pt>
    <dgm:pt modelId="{B0980836-8664-4096-A820-4AD9F028C88B}" type="pres">
      <dgm:prSet presAssocID="{8EC932E7-A8E7-4BBA-A81D-CCAD842AF405}" presName="text2" presStyleLbl="fgAcc2" presStyleIdx="0" presStyleCnt="2">
        <dgm:presLayoutVars>
          <dgm:chPref val="3"/>
        </dgm:presLayoutVars>
      </dgm:prSet>
      <dgm:spPr/>
      <dgm:t>
        <a:bodyPr/>
        <a:lstStyle/>
        <a:p>
          <a:endParaRPr lang="en-US"/>
        </a:p>
      </dgm:t>
    </dgm:pt>
    <dgm:pt modelId="{D5CBED5D-96DB-4F4C-B347-D68F79EAAA6A}" type="pres">
      <dgm:prSet presAssocID="{8EC932E7-A8E7-4BBA-A81D-CCAD842AF405}" presName="hierChild3" presStyleCnt="0"/>
      <dgm:spPr/>
    </dgm:pt>
    <dgm:pt modelId="{359FB210-807C-4F3C-9BD0-9F9907DD7FA6}" type="pres">
      <dgm:prSet presAssocID="{F9436C13-BA78-4D6D-BA36-67B50F439F87}" presName="Name10" presStyleLbl="parChTrans1D2" presStyleIdx="1" presStyleCnt="2"/>
      <dgm:spPr/>
      <dgm:t>
        <a:bodyPr/>
        <a:lstStyle/>
        <a:p>
          <a:endParaRPr lang="en-US"/>
        </a:p>
      </dgm:t>
    </dgm:pt>
    <dgm:pt modelId="{2047A42B-4C31-421A-8ECD-F1D580170DBF}" type="pres">
      <dgm:prSet presAssocID="{10AA5473-1316-47F8-84C2-0380B798D6A0}" presName="hierRoot2" presStyleCnt="0"/>
      <dgm:spPr/>
    </dgm:pt>
    <dgm:pt modelId="{E7948960-9CE8-43C6-AEFC-E68886B29C64}" type="pres">
      <dgm:prSet presAssocID="{10AA5473-1316-47F8-84C2-0380B798D6A0}" presName="composite2" presStyleCnt="0"/>
      <dgm:spPr/>
    </dgm:pt>
    <dgm:pt modelId="{30CF3B82-CE5A-4B62-87B5-3F228029615D}" type="pres">
      <dgm:prSet presAssocID="{10AA5473-1316-47F8-84C2-0380B798D6A0}" presName="background2" presStyleLbl="node2" presStyleIdx="1" presStyleCnt="2"/>
      <dgm:spPr/>
    </dgm:pt>
    <dgm:pt modelId="{0613EAB3-64D0-41FB-94C9-FCCF61E3AC36}" type="pres">
      <dgm:prSet presAssocID="{10AA5473-1316-47F8-84C2-0380B798D6A0}" presName="text2" presStyleLbl="fgAcc2" presStyleIdx="1" presStyleCnt="2">
        <dgm:presLayoutVars>
          <dgm:chPref val="3"/>
        </dgm:presLayoutVars>
      </dgm:prSet>
      <dgm:spPr/>
      <dgm:t>
        <a:bodyPr/>
        <a:lstStyle/>
        <a:p>
          <a:endParaRPr lang="en-US"/>
        </a:p>
      </dgm:t>
    </dgm:pt>
    <dgm:pt modelId="{16375620-5020-473B-991C-4805A476030A}" type="pres">
      <dgm:prSet presAssocID="{10AA5473-1316-47F8-84C2-0380B798D6A0}" presName="hierChild3" presStyleCnt="0"/>
      <dgm:spPr/>
    </dgm:pt>
  </dgm:ptLst>
  <dgm:cxnLst>
    <dgm:cxn modelId="{96679C70-ACB1-4F3A-A73F-E9CAEAA98374}" srcId="{AAB439B2-3BCE-4979-91DA-4EFB3152821A}" destId="{10AA5473-1316-47F8-84C2-0380B798D6A0}" srcOrd="1" destOrd="0" parTransId="{F9436C13-BA78-4D6D-BA36-67B50F439F87}" sibTransId="{B6985BEE-9F45-4A7E-868B-F5EE7CF500F2}"/>
    <dgm:cxn modelId="{3ADEB5F3-F9FA-498F-8ADE-E2B59AEC2BDA}" type="presOf" srcId="{849A2B8D-F152-4BDC-9B7E-F191ADC70BFD}" destId="{364AD36D-5F0B-4828-A797-AD24D04CBA0D}" srcOrd="0" destOrd="0" presId="urn:microsoft.com/office/officeart/2005/8/layout/hierarchy1"/>
    <dgm:cxn modelId="{9C956A5F-56E9-4DB6-8F17-85B6A4329C88}" type="presOf" srcId="{10AA5473-1316-47F8-84C2-0380B798D6A0}" destId="{0613EAB3-64D0-41FB-94C9-FCCF61E3AC36}" srcOrd="0" destOrd="0" presId="urn:microsoft.com/office/officeart/2005/8/layout/hierarchy1"/>
    <dgm:cxn modelId="{B4DDAA81-0CDB-4FBC-93EB-3BF98A487CE0}" srcId="{849A2B8D-F152-4BDC-9B7E-F191ADC70BFD}" destId="{AAB439B2-3BCE-4979-91DA-4EFB3152821A}" srcOrd="0" destOrd="0" parTransId="{A7D622DB-CE18-4839-BDE3-533FC85F3526}" sibTransId="{0EE7D7FA-15F5-4B5D-9E3E-0D954E074845}"/>
    <dgm:cxn modelId="{65BDC36F-063D-49F6-966D-9AF531594C45}" type="presOf" srcId="{D35E1A1C-E009-4DCD-B12A-7B778014E387}" destId="{9A39459F-C8E1-4740-9361-EFCB1913F631}" srcOrd="0" destOrd="0" presId="urn:microsoft.com/office/officeart/2005/8/layout/hierarchy1"/>
    <dgm:cxn modelId="{2EE9BA27-2BB3-4244-AA37-F096FD651889}" srcId="{AAB439B2-3BCE-4979-91DA-4EFB3152821A}" destId="{8EC932E7-A8E7-4BBA-A81D-CCAD842AF405}" srcOrd="0" destOrd="0" parTransId="{D35E1A1C-E009-4DCD-B12A-7B778014E387}" sibTransId="{710B4C89-F1DF-43EA-8149-859473CC9AFD}"/>
    <dgm:cxn modelId="{CC9E5D85-03C2-4672-A169-7512AD21F541}" type="presOf" srcId="{F9436C13-BA78-4D6D-BA36-67B50F439F87}" destId="{359FB210-807C-4F3C-9BD0-9F9907DD7FA6}" srcOrd="0" destOrd="0" presId="urn:microsoft.com/office/officeart/2005/8/layout/hierarchy1"/>
    <dgm:cxn modelId="{A54189CE-7270-44EC-ABAE-42E9FA3413BF}" type="presOf" srcId="{8EC932E7-A8E7-4BBA-A81D-CCAD842AF405}" destId="{B0980836-8664-4096-A820-4AD9F028C88B}" srcOrd="0" destOrd="0" presId="urn:microsoft.com/office/officeart/2005/8/layout/hierarchy1"/>
    <dgm:cxn modelId="{28580EA2-2C8C-493C-902E-B36E82F554BD}" type="presOf" srcId="{AAB439B2-3BCE-4979-91DA-4EFB3152821A}" destId="{6094279A-CE5B-4585-87AA-B6AA24CA2C06}" srcOrd="0" destOrd="0" presId="urn:microsoft.com/office/officeart/2005/8/layout/hierarchy1"/>
    <dgm:cxn modelId="{292543EA-7988-4EEC-97B4-4EC138E9297B}" type="presParOf" srcId="{364AD36D-5F0B-4828-A797-AD24D04CBA0D}" destId="{45526338-E943-4C36-9124-AFEB05B4AD44}" srcOrd="0" destOrd="0" presId="urn:microsoft.com/office/officeart/2005/8/layout/hierarchy1"/>
    <dgm:cxn modelId="{4BA5F40B-602F-4CA1-A1E5-978A61DC85CF}" type="presParOf" srcId="{45526338-E943-4C36-9124-AFEB05B4AD44}" destId="{C72D726B-27C3-43A6-9364-BF538B418CE7}" srcOrd="0" destOrd="0" presId="urn:microsoft.com/office/officeart/2005/8/layout/hierarchy1"/>
    <dgm:cxn modelId="{A70637E9-13B0-4754-B8E6-4717AD2E52EB}" type="presParOf" srcId="{C72D726B-27C3-43A6-9364-BF538B418CE7}" destId="{77868AB6-2E16-49A6-BDBC-2F9579E4B0B2}" srcOrd="0" destOrd="0" presId="urn:microsoft.com/office/officeart/2005/8/layout/hierarchy1"/>
    <dgm:cxn modelId="{4573E2A0-B83C-409A-9C59-9F37A2AE64BF}" type="presParOf" srcId="{C72D726B-27C3-43A6-9364-BF538B418CE7}" destId="{6094279A-CE5B-4585-87AA-B6AA24CA2C06}" srcOrd="1" destOrd="0" presId="urn:microsoft.com/office/officeart/2005/8/layout/hierarchy1"/>
    <dgm:cxn modelId="{408A7879-DE03-4380-A7F4-101E9B3FBBA8}" type="presParOf" srcId="{45526338-E943-4C36-9124-AFEB05B4AD44}" destId="{47510794-9AFC-40BD-9541-B348DEB3540D}" srcOrd="1" destOrd="0" presId="urn:microsoft.com/office/officeart/2005/8/layout/hierarchy1"/>
    <dgm:cxn modelId="{34B2DE1F-F5C6-4E19-8BF5-EABD28668FA5}" type="presParOf" srcId="{47510794-9AFC-40BD-9541-B348DEB3540D}" destId="{9A39459F-C8E1-4740-9361-EFCB1913F631}" srcOrd="0" destOrd="0" presId="urn:microsoft.com/office/officeart/2005/8/layout/hierarchy1"/>
    <dgm:cxn modelId="{EE1EC17C-7AF8-40CD-A7E1-95422A699903}" type="presParOf" srcId="{47510794-9AFC-40BD-9541-B348DEB3540D}" destId="{E293D680-2DDD-4ECE-AA03-2DEF459688B5}" srcOrd="1" destOrd="0" presId="urn:microsoft.com/office/officeart/2005/8/layout/hierarchy1"/>
    <dgm:cxn modelId="{E17F8F05-6170-4DB7-AB87-D485389BAD70}" type="presParOf" srcId="{E293D680-2DDD-4ECE-AA03-2DEF459688B5}" destId="{0319D0C2-B349-42AF-A5D8-685B66C43696}" srcOrd="0" destOrd="0" presId="urn:microsoft.com/office/officeart/2005/8/layout/hierarchy1"/>
    <dgm:cxn modelId="{541036E5-3F4F-4E26-B77F-F6E7D497019B}" type="presParOf" srcId="{0319D0C2-B349-42AF-A5D8-685B66C43696}" destId="{012D2CDC-8151-4AFD-B3EA-2AE9C1DA7730}" srcOrd="0" destOrd="0" presId="urn:microsoft.com/office/officeart/2005/8/layout/hierarchy1"/>
    <dgm:cxn modelId="{C07CB8C9-C015-47AE-B4FB-7CF1ED56B4F2}" type="presParOf" srcId="{0319D0C2-B349-42AF-A5D8-685B66C43696}" destId="{B0980836-8664-4096-A820-4AD9F028C88B}" srcOrd="1" destOrd="0" presId="urn:microsoft.com/office/officeart/2005/8/layout/hierarchy1"/>
    <dgm:cxn modelId="{1ABA473D-B08D-4E87-B777-39E5EF1E3494}" type="presParOf" srcId="{E293D680-2DDD-4ECE-AA03-2DEF459688B5}" destId="{D5CBED5D-96DB-4F4C-B347-D68F79EAAA6A}" srcOrd="1" destOrd="0" presId="urn:microsoft.com/office/officeart/2005/8/layout/hierarchy1"/>
    <dgm:cxn modelId="{B0D4619D-A63A-4DC0-9FDA-BE7DC413C819}" type="presParOf" srcId="{47510794-9AFC-40BD-9541-B348DEB3540D}" destId="{359FB210-807C-4F3C-9BD0-9F9907DD7FA6}" srcOrd="2" destOrd="0" presId="urn:microsoft.com/office/officeart/2005/8/layout/hierarchy1"/>
    <dgm:cxn modelId="{C5B7CBFD-6C1E-47C8-8132-26B027D18661}" type="presParOf" srcId="{47510794-9AFC-40BD-9541-B348DEB3540D}" destId="{2047A42B-4C31-421A-8ECD-F1D580170DBF}" srcOrd="3" destOrd="0" presId="urn:microsoft.com/office/officeart/2005/8/layout/hierarchy1"/>
    <dgm:cxn modelId="{A44D5E31-9052-4F79-BF33-BAEDD448DF53}" type="presParOf" srcId="{2047A42B-4C31-421A-8ECD-F1D580170DBF}" destId="{E7948960-9CE8-43C6-AEFC-E68886B29C64}" srcOrd="0" destOrd="0" presId="urn:microsoft.com/office/officeart/2005/8/layout/hierarchy1"/>
    <dgm:cxn modelId="{C10FEF72-E14E-41DA-8196-52EE4D586394}" type="presParOf" srcId="{E7948960-9CE8-43C6-AEFC-E68886B29C64}" destId="{30CF3B82-CE5A-4B62-87B5-3F228029615D}" srcOrd="0" destOrd="0" presId="urn:microsoft.com/office/officeart/2005/8/layout/hierarchy1"/>
    <dgm:cxn modelId="{57C53CD8-B970-4175-AE5F-CF631AB5CFFE}" type="presParOf" srcId="{E7948960-9CE8-43C6-AEFC-E68886B29C64}" destId="{0613EAB3-64D0-41FB-94C9-FCCF61E3AC36}" srcOrd="1" destOrd="0" presId="urn:microsoft.com/office/officeart/2005/8/layout/hierarchy1"/>
    <dgm:cxn modelId="{15493DE9-4368-46B7-B18A-D4840E2BD3C8}" type="presParOf" srcId="{2047A42B-4C31-421A-8ECD-F1D580170DBF}" destId="{16375620-5020-473B-991C-4805A47603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891637-4DC5-4867-AA61-E97F4525DAF4}" type="doc">
      <dgm:prSet loTypeId="urn:microsoft.com/office/officeart/2005/8/layout/orgChart1" loCatId="hierarchy" qsTypeId="urn:microsoft.com/office/officeart/2005/8/quickstyle/simple1" qsCatId="simple" csTypeId="urn:microsoft.com/office/officeart/2005/8/colors/accent1_2" csCatId="accent1"/>
      <dgm:spPr/>
    </dgm:pt>
    <dgm:pt modelId="{4455C356-EEF3-4148-9C81-031D19274D7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00"/>
              </a:solidFill>
              <a:effectLst/>
              <a:latin typeface="Arial" pitchFamily="34" charset="0"/>
            </a:rPr>
            <a:t>Data</a:t>
          </a:r>
          <a:endParaRPr kumimoji="0" lang="en-US" altLang="en-US" b="0" i="0" u="none" strike="noStrike" cap="none" normalizeH="0" baseline="0" smtClean="0">
            <a:ln>
              <a:noFill/>
            </a:ln>
            <a:solidFill>
              <a:schemeClr val="tx1"/>
            </a:solidFill>
            <a:effectLst/>
            <a:latin typeface="Arial" pitchFamily="34" charset="0"/>
          </a:endParaRPr>
        </a:p>
      </dgm:t>
    </dgm:pt>
    <dgm:pt modelId="{CFDF0662-4269-455B-9CCA-924DC2E67633}" type="parTrans" cxnId="{8EF58C72-D227-4DF4-8DCF-A6282D7E241F}">
      <dgm:prSet/>
      <dgm:spPr/>
    </dgm:pt>
    <dgm:pt modelId="{AB4A9AC5-3B60-43C5-8648-64942B89A17D}" type="sibTrans" cxnId="{8EF58C72-D227-4DF4-8DCF-A6282D7E241F}">
      <dgm:prSet/>
      <dgm:spPr/>
    </dgm:pt>
    <dgm:pt modelId="{E2E1F0E8-F8F9-4301-9F25-EE7B6467503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b="1" i="0" u="none" strike="noStrike" cap="none" normalizeH="0" baseline="0" smtClean="0">
            <a:ln>
              <a:noFill/>
            </a:ln>
            <a:solidFill>
              <a:srgbClr val="000000"/>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00"/>
              </a:solidFill>
              <a:effectLst/>
              <a:latin typeface="Arial" pitchFamily="34" charset="0"/>
            </a:rPr>
            <a:t>Categorical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b="1" i="0" u="none" strike="noStrike" cap="none" normalizeH="0" baseline="0" smtClean="0">
            <a:ln>
              <a:noFill/>
            </a:ln>
            <a:solidFill>
              <a:srgbClr val="000000"/>
            </a:solidFill>
            <a:effectLst/>
            <a:latin typeface="Arial" pitchFamily="34" charset="0"/>
          </a:endParaRPr>
        </a:p>
      </dgm:t>
    </dgm:pt>
    <dgm:pt modelId="{751F2E3C-EF0F-4A00-8FAB-3517CF37AD24}" type="parTrans" cxnId="{61E60C59-F56F-443F-907E-535B7E4DEEB9}">
      <dgm:prSet/>
      <dgm:spPr/>
    </dgm:pt>
    <dgm:pt modelId="{4EFB34CB-4E4D-4366-86F6-5AD0C336FFA2}" type="sibTrans" cxnId="{61E60C59-F56F-443F-907E-535B7E4DEEB9}">
      <dgm:prSet/>
      <dgm:spPr/>
    </dgm:pt>
    <dgm:pt modelId="{0E14037C-0CAB-4E8A-A2A6-5BDC9FADD9F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b="1" i="0" u="none" strike="noStrike" cap="none" normalizeH="0" baseline="0" smtClean="0">
            <a:ln>
              <a:noFill/>
            </a:ln>
            <a:solidFill>
              <a:srgbClr val="474747"/>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474747"/>
              </a:solidFill>
              <a:effectLst/>
              <a:latin typeface="Arial" pitchFamily="34" charset="0"/>
            </a:rPr>
            <a:t>Numerical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b="1" i="0" u="none" strike="noStrike" cap="none" normalizeH="0" baseline="0" smtClean="0">
            <a:ln>
              <a:noFill/>
            </a:ln>
            <a:solidFill>
              <a:srgbClr val="474747"/>
            </a:solidFill>
            <a:effectLst/>
            <a:latin typeface="Arial" pitchFamily="34" charset="0"/>
          </a:endParaRPr>
        </a:p>
      </dgm:t>
    </dgm:pt>
    <dgm:pt modelId="{ED332BE7-B919-4409-92B1-0DE86B13DF7F}" type="parTrans" cxnId="{4C062C2D-FF84-4D13-A9A8-85B3052D2BA2}">
      <dgm:prSet/>
      <dgm:spPr/>
    </dgm:pt>
    <dgm:pt modelId="{4B9C9E51-DB00-4785-9DD9-467AC995BFAB}" type="sibTrans" cxnId="{4C062C2D-FF84-4D13-A9A8-85B3052D2BA2}">
      <dgm:prSet/>
      <dgm:spPr/>
    </dgm:pt>
    <dgm:pt modelId="{8B1F1137-5FDC-4A94-B7FA-D93AD817986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474747"/>
              </a:solidFill>
              <a:effectLst/>
              <a:latin typeface="Arial" pitchFamily="34" charset="0"/>
            </a:rPr>
            <a:t>Discrete</a:t>
          </a:r>
          <a:endParaRPr kumimoji="0" lang="en-US" altLang="en-US" b="0" i="0" u="none" strike="noStrike" cap="none" normalizeH="0" baseline="0" smtClean="0">
            <a:ln>
              <a:noFill/>
            </a:ln>
            <a:solidFill>
              <a:schemeClr val="tx1"/>
            </a:solidFill>
            <a:effectLst/>
            <a:latin typeface="Arial" pitchFamily="34" charset="0"/>
          </a:endParaRPr>
        </a:p>
      </dgm:t>
    </dgm:pt>
    <dgm:pt modelId="{BEB6AAB4-800E-4743-BF3C-3DECCD3D8DAC}" type="parTrans" cxnId="{4D07F9F2-DED2-4C45-8358-5BC1B59A5F70}">
      <dgm:prSet/>
      <dgm:spPr/>
    </dgm:pt>
    <dgm:pt modelId="{AA3F8248-68ED-44E8-A3C3-AB17B3058ECC}" type="sibTrans" cxnId="{4D07F9F2-DED2-4C45-8358-5BC1B59A5F70}">
      <dgm:prSet/>
      <dgm:spPr/>
    </dgm:pt>
    <dgm:pt modelId="{B69678CC-683D-43C0-BB8A-9AED3859DFC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474747"/>
              </a:solidFill>
              <a:effectLst/>
              <a:latin typeface="Arial" pitchFamily="34" charset="0"/>
            </a:rPr>
            <a:t>Continuous</a:t>
          </a:r>
          <a:endParaRPr kumimoji="0" lang="en-US" altLang="en-US" b="0" i="0" u="none" strike="noStrike" cap="none" normalizeH="0" baseline="0" smtClean="0">
            <a:ln>
              <a:noFill/>
            </a:ln>
            <a:solidFill>
              <a:schemeClr val="tx1"/>
            </a:solidFill>
            <a:effectLst/>
            <a:latin typeface="Arial" pitchFamily="34" charset="0"/>
          </a:endParaRPr>
        </a:p>
      </dgm:t>
    </dgm:pt>
    <dgm:pt modelId="{F25FAB48-84F7-4D6A-8E74-8F736782ED97}" type="parTrans" cxnId="{D2DE95E2-5882-4DDF-8D18-E78ACE7A2A17}">
      <dgm:prSet/>
      <dgm:spPr/>
    </dgm:pt>
    <dgm:pt modelId="{E192AE65-23DB-4B1F-9CE6-F79C3EF158AB}" type="sibTrans" cxnId="{D2DE95E2-5882-4DDF-8D18-E78ACE7A2A17}">
      <dgm:prSet/>
      <dgm:spPr/>
    </dgm:pt>
    <dgm:pt modelId="{E6FE25DD-219D-416E-B99A-2E44777F495A}" type="pres">
      <dgm:prSet presAssocID="{E5891637-4DC5-4867-AA61-E97F4525DAF4}" presName="hierChild1" presStyleCnt="0">
        <dgm:presLayoutVars>
          <dgm:orgChart val="1"/>
          <dgm:chPref val="1"/>
          <dgm:dir/>
          <dgm:animOne val="branch"/>
          <dgm:animLvl val="lvl"/>
          <dgm:resizeHandles/>
        </dgm:presLayoutVars>
      </dgm:prSet>
      <dgm:spPr/>
    </dgm:pt>
    <dgm:pt modelId="{8753BC18-BB87-4A04-95F4-4DA47AC6CCFC}" type="pres">
      <dgm:prSet presAssocID="{4455C356-EEF3-4148-9C81-031D19274D77}" presName="hierRoot1" presStyleCnt="0">
        <dgm:presLayoutVars>
          <dgm:hierBranch/>
        </dgm:presLayoutVars>
      </dgm:prSet>
      <dgm:spPr/>
    </dgm:pt>
    <dgm:pt modelId="{786222BB-683B-44AD-B654-B6D3474C3B52}" type="pres">
      <dgm:prSet presAssocID="{4455C356-EEF3-4148-9C81-031D19274D77}" presName="rootComposite1" presStyleCnt="0"/>
      <dgm:spPr/>
    </dgm:pt>
    <dgm:pt modelId="{E87C6CE2-7107-469C-9F8D-82C205D2A7B1}" type="pres">
      <dgm:prSet presAssocID="{4455C356-EEF3-4148-9C81-031D19274D77}" presName="rootText1" presStyleLbl="node0" presStyleIdx="0" presStyleCnt="1">
        <dgm:presLayoutVars>
          <dgm:chPref val="3"/>
        </dgm:presLayoutVars>
      </dgm:prSet>
      <dgm:spPr/>
      <dgm:t>
        <a:bodyPr/>
        <a:lstStyle/>
        <a:p>
          <a:endParaRPr lang="en-US"/>
        </a:p>
      </dgm:t>
    </dgm:pt>
    <dgm:pt modelId="{22F28594-F753-4678-9E75-E4B6055C9E76}" type="pres">
      <dgm:prSet presAssocID="{4455C356-EEF3-4148-9C81-031D19274D77}" presName="rootConnector1" presStyleLbl="node1" presStyleIdx="0" presStyleCnt="0"/>
      <dgm:spPr/>
      <dgm:t>
        <a:bodyPr/>
        <a:lstStyle/>
        <a:p>
          <a:endParaRPr lang="en-US"/>
        </a:p>
      </dgm:t>
    </dgm:pt>
    <dgm:pt modelId="{A4500EAD-15C4-457B-8A1C-EDEA6EC24937}" type="pres">
      <dgm:prSet presAssocID="{4455C356-EEF3-4148-9C81-031D19274D77}" presName="hierChild2" presStyleCnt="0"/>
      <dgm:spPr/>
    </dgm:pt>
    <dgm:pt modelId="{8462A6BB-0471-496B-9551-59EEC84B8BB6}" type="pres">
      <dgm:prSet presAssocID="{751F2E3C-EF0F-4A00-8FAB-3517CF37AD24}" presName="Name35" presStyleLbl="parChTrans1D2" presStyleIdx="0" presStyleCnt="2"/>
      <dgm:spPr/>
    </dgm:pt>
    <dgm:pt modelId="{1DF760A4-F67F-42B6-988B-D4A3FACF0B8B}" type="pres">
      <dgm:prSet presAssocID="{E2E1F0E8-F8F9-4301-9F25-EE7B6467503E}" presName="hierRoot2" presStyleCnt="0">
        <dgm:presLayoutVars>
          <dgm:hierBranch/>
        </dgm:presLayoutVars>
      </dgm:prSet>
      <dgm:spPr/>
    </dgm:pt>
    <dgm:pt modelId="{338CA70D-617E-43FE-8829-EDB4D582CD79}" type="pres">
      <dgm:prSet presAssocID="{E2E1F0E8-F8F9-4301-9F25-EE7B6467503E}" presName="rootComposite" presStyleCnt="0"/>
      <dgm:spPr/>
    </dgm:pt>
    <dgm:pt modelId="{7713FC37-5FA6-4E2E-A82F-E16ADFEB61C1}" type="pres">
      <dgm:prSet presAssocID="{E2E1F0E8-F8F9-4301-9F25-EE7B6467503E}" presName="rootText" presStyleLbl="node2" presStyleIdx="0" presStyleCnt="2">
        <dgm:presLayoutVars>
          <dgm:chPref val="3"/>
        </dgm:presLayoutVars>
      </dgm:prSet>
      <dgm:spPr/>
      <dgm:t>
        <a:bodyPr/>
        <a:lstStyle/>
        <a:p>
          <a:endParaRPr lang="en-US"/>
        </a:p>
      </dgm:t>
    </dgm:pt>
    <dgm:pt modelId="{81574E25-1B32-4C59-BCD4-2B2FB269CF20}" type="pres">
      <dgm:prSet presAssocID="{E2E1F0E8-F8F9-4301-9F25-EE7B6467503E}" presName="rootConnector" presStyleLbl="node2" presStyleIdx="0" presStyleCnt="2"/>
      <dgm:spPr/>
      <dgm:t>
        <a:bodyPr/>
        <a:lstStyle/>
        <a:p>
          <a:endParaRPr lang="en-US"/>
        </a:p>
      </dgm:t>
    </dgm:pt>
    <dgm:pt modelId="{1FE03D88-7475-40B4-A199-A6536C2A8824}" type="pres">
      <dgm:prSet presAssocID="{E2E1F0E8-F8F9-4301-9F25-EE7B6467503E}" presName="hierChild4" presStyleCnt="0"/>
      <dgm:spPr/>
    </dgm:pt>
    <dgm:pt modelId="{058AEDF3-734C-4EAB-ADD6-7F28ECF6607E}" type="pres">
      <dgm:prSet presAssocID="{E2E1F0E8-F8F9-4301-9F25-EE7B6467503E}" presName="hierChild5" presStyleCnt="0"/>
      <dgm:spPr/>
    </dgm:pt>
    <dgm:pt modelId="{FBE40F8F-4168-4DB6-993A-EE7A9E48303E}" type="pres">
      <dgm:prSet presAssocID="{ED332BE7-B919-4409-92B1-0DE86B13DF7F}" presName="Name35" presStyleLbl="parChTrans1D2" presStyleIdx="1" presStyleCnt="2"/>
      <dgm:spPr/>
    </dgm:pt>
    <dgm:pt modelId="{BF7EFC86-C9F2-4ACE-94E9-0ACF6024F578}" type="pres">
      <dgm:prSet presAssocID="{0E14037C-0CAB-4E8A-A2A6-5BDC9FADD9F7}" presName="hierRoot2" presStyleCnt="0">
        <dgm:presLayoutVars>
          <dgm:hierBranch/>
        </dgm:presLayoutVars>
      </dgm:prSet>
      <dgm:spPr/>
    </dgm:pt>
    <dgm:pt modelId="{6D20B456-D9BF-4A61-8BCE-3E771C87F72E}" type="pres">
      <dgm:prSet presAssocID="{0E14037C-0CAB-4E8A-A2A6-5BDC9FADD9F7}" presName="rootComposite" presStyleCnt="0"/>
      <dgm:spPr/>
    </dgm:pt>
    <dgm:pt modelId="{2714FB34-ACE9-43C3-AC5E-6FE5CA919601}" type="pres">
      <dgm:prSet presAssocID="{0E14037C-0CAB-4E8A-A2A6-5BDC9FADD9F7}" presName="rootText" presStyleLbl="node2" presStyleIdx="1" presStyleCnt="2">
        <dgm:presLayoutVars>
          <dgm:chPref val="3"/>
        </dgm:presLayoutVars>
      </dgm:prSet>
      <dgm:spPr/>
      <dgm:t>
        <a:bodyPr/>
        <a:lstStyle/>
        <a:p>
          <a:endParaRPr lang="en-US"/>
        </a:p>
      </dgm:t>
    </dgm:pt>
    <dgm:pt modelId="{E4863D8C-017B-450B-92D3-0BBD2CC0A204}" type="pres">
      <dgm:prSet presAssocID="{0E14037C-0CAB-4E8A-A2A6-5BDC9FADD9F7}" presName="rootConnector" presStyleLbl="node2" presStyleIdx="1" presStyleCnt="2"/>
      <dgm:spPr/>
      <dgm:t>
        <a:bodyPr/>
        <a:lstStyle/>
        <a:p>
          <a:endParaRPr lang="en-US"/>
        </a:p>
      </dgm:t>
    </dgm:pt>
    <dgm:pt modelId="{01A9B030-31C4-477A-9B44-39CA084CA071}" type="pres">
      <dgm:prSet presAssocID="{0E14037C-0CAB-4E8A-A2A6-5BDC9FADD9F7}" presName="hierChild4" presStyleCnt="0"/>
      <dgm:spPr/>
    </dgm:pt>
    <dgm:pt modelId="{CDF9A6F3-0342-4FD1-B5B2-02E2B4C4B862}" type="pres">
      <dgm:prSet presAssocID="{BEB6AAB4-800E-4743-BF3C-3DECCD3D8DAC}" presName="Name35" presStyleLbl="parChTrans1D3" presStyleIdx="0" presStyleCnt="2"/>
      <dgm:spPr/>
    </dgm:pt>
    <dgm:pt modelId="{DD56347A-EB29-41C7-AE9B-051C8119C7AC}" type="pres">
      <dgm:prSet presAssocID="{8B1F1137-5FDC-4A94-B7FA-D93AD8179860}" presName="hierRoot2" presStyleCnt="0">
        <dgm:presLayoutVars>
          <dgm:hierBranch val="r"/>
        </dgm:presLayoutVars>
      </dgm:prSet>
      <dgm:spPr/>
    </dgm:pt>
    <dgm:pt modelId="{52DAE62E-4128-4E07-BAA5-5B8AEDDD32A7}" type="pres">
      <dgm:prSet presAssocID="{8B1F1137-5FDC-4A94-B7FA-D93AD8179860}" presName="rootComposite" presStyleCnt="0"/>
      <dgm:spPr/>
    </dgm:pt>
    <dgm:pt modelId="{F0E84404-AFC3-4870-B7C2-900D40DBFB54}" type="pres">
      <dgm:prSet presAssocID="{8B1F1137-5FDC-4A94-B7FA-D93AD8179860}" presName="rootText" presStyleLbl="node3" presStyleIdx="0" presStyleCnt="2">
        <dgm:presLayoutVars>
          <dgm:chPref val="3"/>
        </dgm:presLayoutVars>
      </dgm:prSet>
      <dgm:spPr/>
      <dgm:t>
        <a:bodyPr/>
        <a:lstStyle/>
        <a:p>
          <a:endParaRPr lang="en-US"/>
        </a:p>
      </dgm:t>
    </dgm:pt>
    <dgm:pt modelId="{2B032997-68CE-4713-8623-1374C047BB1C}" type="pres">
      <dgm:prSet presAssocID="{8B1F1137-5FDC-4A94-B7FA-D93AD8179860}" presName="rootConnector" presStyleLbl="node3" presStyleIdx="0" presStyleCnt="2"/>
      <dgm:spPr/>
      <dgm:t>
        <a:bodyPr/>
        <a:lstStyle/>
        <a:p>
          <a:endParaRPr lang="en-US"/>
        </a:p>
      </dgm:t>
    </dgm:pt>
    <dgm:pt modelId="{51003AF1-0C78-465C-9672-B50EE3D98F6D}" type="pres">
      <dgm:prSet presAssocID="{8B1F1137-5FDC-4A94-B7FA-D93AD8179860}" presName="hierChild4" presStyleCnt="0"/>
      <dgm:spPr/>
    </dgm:pt>
    <dgm:pt modelId="{F45CB3DA-4458-4399-9714-0F54E8475BD9}" type="pres">
      <dgm:prSet presAssocID="{8B1F1137-5FDC-4A94-B7FA-D93AD8179860}" presName="hierChild5" presStyleCnt="0"/>
      <dgm:spPr/>
    </dgm:pt>
    <dgm:pt modelId="{6EED5E38-B3BE-48A8-9442-959114A12671}" type="pres">
      <dgm:prSet presAssocID="{F25FAB48-84F7-4D6A-8E74-8F736782ED97}" presName="Name35" presStyleLbl="parChTrans1D3" presStyleIdx="1" presStyleCnt="2"/>
      <dgm:spPr/>
    </dgm:pt>
    <dgm:pt modelId="{4C44C28A-1E07-4B04-8AE3-FAC2A7F91A87}" type="pres">
      <dgm:prSet presAssocID="{B69678CC-683D-43C0-BB8A-9AED3859DFC8}" presName="hierRoot2" presStyleCnt="0">
        <dgm:presLayoutVars>
          <dgm:hierBranch val="r"/>
        </dgm:presLayoutVars>
      </dgm:prSet>
      <dgm:spPr/>
    </dgm:pt>
    <dgm:pt modelId="{04AF98A1-EB6F-4D39-BE90-28A2A5B4ABF4}" type="pres">
      <dgm:prSet presAssocID="{B69678CC-683D-43C0-BB8A-9AED3859DFC8}" presName="rootComposite" presStyleCnt="0"/>
      <dgm:spPr/>
    </dgm:pt>
    <dgm:pt modelId="{CE38DCA8-266F-40C4-872A-7A6B7FA833C0}" type="pres">
      <dgm:prSet presAssocID="{B69678CC-683D-43C0-BB8A-9AED3859DFC8}" presName="rootText" presStyleLbl="node3" presStyleIdx="1" presStyleCnt="2">
        <dgm:presLayoutVars>
          <dgm:chPref val="3"/>
        </dgm:presLayoutVars>
      </dgm:prSet>
      <dgm:spPr/>
      <dgm:t>
        <a:bodyPr/>
        <a:lstStyle/>
        <a:p>
          <a:endParaRPr lang="en-US"/>
        </a:p>
      </dgm:t>
    </dgm:pt>
    <dgm:pt modelId="{B1238B9D-85F2-47A4-BA0A-0777C05CBAFC}" type="pres">
      <dgm:prSet presAssocID="{B69678CC-683D-43C0-BB8A-9AED3859DFC8}" presName="rootConnector" presStyleLbl="node3" presStyleIdx="1" presStyleCnt="2"/>
      <dgm:spPr/>
      <dgm:t>
        <a:bodyPr/>
        <a:lstStyle/>
        <a:p>
          <a:endParaRPr lang="en-US"/>
        </a:p>
      </dgm:t>
    </dgm:pt>
    <dgm:pt modelId="{C11A6A54-18BF-4E3C-83F0-A6F4D3C76E35}" type="pres">
      <dgm:prSet presAssocID="{B69678CC-683D-43C0-BB8A-9AED3859DFC8}" presName="hierChild4" presStyleCnt="0"/>
      <dgm:spPr/>
    </dgm:pt>
    <dgm:pt modelId="{FDC60ACF-2BE1-498D-89C6-E2D87CE333A8}" type="pres">
      <dgm:prSet presAssocID="{B69678CC-683D-43C0-BB8A-9AED3859DFC8}" presName="hierChild5" presStyleCnt="0"/>
      <dgm:spPr/>
    </dgm:pt>
    <dgm:pt modelId="{64EA07B4-6C2A-4351-A640-195311B42A4D}" type="pres">
      <dgm:prSet presAssocID="{0E14037C-0CAB-4E8A-A2A6-5BDC9FADD9F7}" presName="hierChild5" presStyleCnt="0"/>
      <dgm:spPr/>
    </dgm:pt>
    <dgm:pt modelId="{5A6B6E77-8DFD-49B3-9101-36D4A2C6659B}" type="pres">
      <dgm:prSet presAssocID="{4455C356-EEF3-4148-9C81-031D19274D77}" presName="hierChild3" presStyleCnt="0"/>
      <dgm:spPr/>
    </dgm:pt>
  </dgm:ptLst>
  <dgm:cxnLst>
    <dgm:cxn modelId="{E4A265C9-9C98-4612-9096-93D06BB8D56D}" type="presOf" srcId="{B69678CC-683D-43C0-BB8A-9AED3859DFC8}" destId="{B1238B9D-85F2-47A4-BA0A-0777C05CBAFC}" srcOrd="1" destOrd="0" presId="urn:microsoft.com/office/officeart/2005/8/layout/orgChart1"/>
    <dgm:cxn modelId="{0CCDDEE2-8DF5-4BA8-88C2-219B5A3BDCB2}" type="presOf" srcId="{4455C356-EEF3-4148-9C81-031D19274D77}" destId="{22F28594-F753-4678-9E75-E4B6055C9E76}" srcOrd="1" destOrd="0" presId="urn:microsoft.com/office/officeart/2005/8/layout/orgChart1"/>
    <dgm:cxn modelId="{2186A528-2664-4E1D-BAA1-A7FA1C6CC19F}" type="presOf" srcId="{E2E1F0E8-F8F9-4301-9F25-EE7B6467503E}" destId="{7713FC37-5FA6-4E2E-A82F-E16ADFEB61C1}" srcOrd="0" destOrd="0" presId="urn:microsoft.com/office/officeart/2005/8/layout/orgChart1"/>
    <dgm:cxn modelId="{20DD0BD4-D29A-4B90-9C57-C008A7A062DE}" type="presOf" srcId="{4455C356-EEF3-4148-9C81-031D19274D77}" destId="{E87C6CE2-7107-469C-9F8D-82C205D2A7B1}" srcOrd="0" destOrd="0" presId="urn:microsoft.com/office/officeart/2005/8/layout/orgChart1"/>
    <dgm:cxn modelId="{118A1E14-E631-412D-A1B4-4C50359AC064}" type="presOf" srcId="{E2E1F0E8-F8F9-4301-9F25-EE7B6467503E}" destId="{81574E25-1B32-4C59-BCD4-2B2FB269CF20}" srcOrd="1" destOrd="0" presId="urn:microsoft.com/office/officeart/2005/8/layout/orgChart1"/>
    <dgm:cxn modelId="{DB9D9DFE-2DA1-49A6-831C-275AAB8F98C0}" type="presOf" srcId="{F25FAB48-84F7-4D6A-8E74-8F736782ED97}" destId="{6EED5E38-B3BE-48A8-9442-959114A12671}" srcOrd="0" destOrd="0" presId="urn:microsoft.com/office/officeart/2005/8/layout/orgChart1"/>
    <dgm:cxn modelId="{8FA27695-DE2C-4A50-B1DD-0A64F4355867}" type="presOf" srcId="{ED332BE7-B919-4409-92B1-0DE86B13DF7F}" destId="{FBE40F8F-4168-4DB6-993A-EE7A9E48303E}" srcOrd="0" destOrd="0" presId="urn:microsoft.com/office/officeart/2005/8/layout/orgChart1"/>
    <dgm:cxn modelId="{D2DE95E2-5882-4DDF-8D18-E78ACE7A2A17}" srcId="{0E14037C-0CAB-4E8A-A2A6-5BDC9FADD9F7}" destId="{B69678CC-683D-43C0-BB8A-9AED3859DFC8}" srcOrd="1" destOrd="0" parTransId="{F25FAB48-84F7-4D6A-8E74-8F736782ED97}" sibTransId="{E192AE65-23DB-4B1F-9CE6-F79C3EF158AB}"/>
    <dgm:cxn modelId="{247810E2-FBDC-4C1D-80A7-EC31ABC9825B}" type="presOf" srcId="{8B1F1137-5FDC-4A94-B7FA-D93AD8179860}" destId="{2B032997-68CE-4713-8623-1374C047BB1C}" srcOrd="1" destOrd="0" presId="urn:microsoft.com/office/officeart/2005/8/layout/orgChart1"/>
    <dgm:cxn modelId="{4D07F9F2-DED2-4C45-8358-5BC1B59A5F70}" srcId="{0E14037C-0CAB-4E8A-A2A6-5BDC9FADD9F7}" destId="{8B1F1137-5FDC-4A94-B7FA-D93AD8179860}" srcOrd="0" destOrd="0" parTransId="{BEB6AAB4-800E-4743-BF3C-3DECCD3D8DAC}" sibTransId="{AA3F8248-68ED-44E8-A3C3-AB17B3058ECC}"/>
    <dgm:cxn modelId="{270B552E-584B-4B6A-9CB4-AA17A120D4C6}" type="presOf" srcId="{BEB6AAB4-800E-4743-BF3C-3DECCD3D8DAC}" destId="{CDF9A6F3-0342-4FD1-B5B2-02E2B4C4B862}" srcOrd="0" destOrd="0" presId="urn:microsoft.com/office/officeart/2005/8/layout/orgChart1"/>
    <dgm:cxn modelId="{61E60C59-F56F-443F-907E-535B7E4DEEB9}" srcId="{4455C356-EEF3-4148-9C81-031D19274D77}" destId="{E2E1F0E8-F8F9-4301-9F25-EE7B6467503E}" srcOrd="0" destOrd="0" parTransId="{751F2E3C-EF0F-4A00-8FAB-3517CF37AD24}" sibTransId="{4EFB34CB-4E4D-4366-86F6-5AD0C336FFA2}"/>
    <dgm:cxn modelId="{267A0DAF-10A3-4B71-8C18-CD7014C3462C}" type="presOf" srcId="{0E14037C-0CAB-4E8A-A2A6-5BDC9FADD9F7}" destId="{2714FB34-ACE9-43C3-AC5E-6FE5CA919601}" srcOrd="0" destOrd="0" presId="urn:microsoft.com/office/officeart/2005/8/layout/orgChart1"/>
    <dgm:cxn modelId="{CE455587-C29D-46C5-A253-FB5121172A49}" type="presOf" srcId="{8B1F1137-5FDC-4A94-B7FA-D93AD8179860}" destId="{F0E84404-AFC3-4870-B7C2-900D40DBFB54}" srcOrd="0" destOrd="0" presId="urn:microsoft.com/office/officeart/2005/8/layout/orgChart1"/>
    <dgm:cxn modelId="{72AE339F-8645-4C97-954A-0558116ED6AE}" type="presOf" srcId="{751F2E3C-EF0F-4A00-8FAB-3517CF37AD24}" destId="{8462A6BB-0471-496B-9551-59EEC84B8BB6}" srcOrd="0" destOrd="0" presId="urn:microsoft.com/office/officeart/2005/8/layout/orgChart1"/>
    <dgm:cxn modelId="{4C062C2D-FF84-4D13-A9A8-85B3052D2BA2}" srcId="{4455C356-EEF3-4148-9C81-031D19274D77}" destId="{0E14037C-0CAB-4E8A-A2A6-5BDC9FADD9F7}" srcOrd="1" destOrd="0" parTransId="{ED332BE7-B919-4409-92B1-0DE86B13DF7F}" sibTransId="{4B9C9E51-DB00-4785-9DD9-467AC995BFAB}"/>
    <dgm:cxn modelId="{EEA20948-C1D8-4087-8013-5DE8F539A907}" type="presOf" srcId="{B69678CC-683D-43C0-BB8A-9AED3859DFC8}" destId="{CE38DCA8-266F-40C4-872A-7A6B7FA833C0}" srcOrd="0" destOrd="0" presId="urn:microsoft.com/office/officeart/2005/8/layout/orgChart1"/>
    <dgm:cxn modelId="{8EF58C72-D227-4DF4-8DCF-A6282D7E241F}" srcId="{E5891637-4DC5-4867-AA61-E97F4525DAF4}" destId="{4455C356-EEF3-4148-9C81-031D19274D77}" srcOrd="0" destOrd="0" parTransId="{CFDF0662-4269-455B-9CCA-924DC2E67633}" sibTransId="{AB4A9AC5-3B60-43C5-8648-64942B89A17D}"/>
    <dgm:cxn modelId="{37F3509D-F6C0-4ECB-90A9-05118D7D4B13}" type="presOf" srcId="{0E14037C-0CAB-4E8A-A2A6-5BDC9FADD9F7}" destId="{E4863D8C-017B-450B-92D3-0BBD2CC0A204}" srcOrd="1" destOrd="0" presId="urn:microsoft.com/office/officeart/2005/8/layout/orgChart1"/>
    <dgm:cxn modelId="{B4714F13-93DF-4A23-9E8C-FEA38F05E7B4}" type="presOf" srcId="{E5891637-4DC5-4867-AA61-E97F4525DAF4}" destId="{E6FE25DD-219D-416E-B99A-2E44777F495A}" srcOrd="0" destOrd="0" presId="urn:microsoft.com/office/officeart/2005/8/layout/orgChart1"/>
    <dgm:cxn modelId="{F311C1E1-EC9B-43C6-9EA6-401FF9B428DC}" type="presParOf" srcId="{E6FE25DD-219D-416E-B99A-2E44777F495A}" destId="{8753BC18-BB87-4A04-95F4-4DA47AC6CCFC}" srcOrd="0" destOrd="0" presId="urn:microsoft.com/office/officeart/2005/8/layout/orgChart1"/>
    <dgm:cxn modelId="{0FFF682E-38C7-4A1D-8603-03916BF109E7}" type="presParOf" srcId="{8753BC18-BB87-4A04-95F4-4DA47AC6CCFC}" destId="{786222BB-683B-44AD-B654-B6D3474C3B52}" srcOrd="0" destOrd="0" presId="urn:microsoft.com/office/officeart/2005/8/layout/orgChart1"/>
    <dgm:cxn modelId="{50298EC1-53F7-4051-AF79-CB8346306B9B}" type="presParOf" srcId="{786222BB-683B-44AD-B654-B6D3474C3B52}" destId="{E87C6CE2-7107-469C-9F8D-82C205D2A7B1}" srcOrd="0" destOrd="0" presId="urn:microsoft.com/office/officeart/2005/8/layout/orgChart1"/>
    <dgm:cxn modelId="{54C2902D-64AA-4F2F-9DCF-B0D05078D0F2}" type="presParOf" srcId="{786222BB-683B-44AD-B654-B6D3474C3B52}" destId="{22F28594-F753-4678-9E75-E4B6055C9E76}" srcOrd="1" destOrd="0" presId="urn:microsoft.com/office/officeart/2005/8/layout/orgChart1"/>
    <dgm:cxn modelId="{0F674934-B0B2-4518-8964-3BC9A948FD5B}" type="presParOf" srcId="{8753BC18-BB87-4A04-95F4-4DA47AC6CCFC}" destId="{A4500EAD-15C4-457B-8A1C-EDEA6EC24937}" srcOrd="1" destOrd="0" presId="urn:microsoft.com/office/officeart/2005/8/layout/orgChart1"/>
    <dgm:cxn modelId="{C56C3B58-4187-470A-9CF6-9D9F6CC92A8C}" type="presParOf" srcId="{A4500EAD-15C4-457B-8A1C-EDEA6EC24937}" destId="{8462A6BB-0471-496B-9551-59EEC84B8BB6}" srcOrd="0" destOrd="0" presId="urn:microsoft.com/office/officeart/2005/8/layout/orgChart1"/>
    <dgm:cxn modelId="{C4FE88ED-A6B2-49B8-AE83-1665EC22A86A}" type="presParOf" srcId="{A4500EAD-15C4-457B-8A1C-EDEA6EC24937}" destId="{1DF760A4-F67F-42B6-988B-D4A3FACF0B8B}" srcOrd="1" destOrd="0" presId="urn:microsoft.com/office/officeart/2005/8/layout/orgChart1"/>
    <dgm:cxn modelId="{7CEDF887-B622-4903-968C-5E68EB72FCA9}" type="presParOf" srcId="{1DF760A4-F67F-42B6-988B-D4A3FACF0B8B}" destId="{338CA70D-617E-43FE-8829-EDB4D582CD79}" srcOrd="0" destOrd="0" presId="urn:microsoft.com/office/officeart/2005/8/layout/orgChart1"/>
    <dgm:cxn modelId="{246F92AB-3678-4B26-B2E5-C61CDA8C8489}" type="presParOf" srcId="{338CA70D-617E-43FE-8829-EDB4D582CD79}" destId="{7713FC37-5FA6-4E2E-A82F-E16ADFEB61C1}" srcOrd="0" destOrd="0" presId="urn:microsoft.com/office/officeart/2005/8/layout/orgChart1"/>
    <dgm:cxn modelId="{884AC3E5-60D3-4609-8090-BFFFCD1E0226}" type="presParOf" srcId="{338CA70D-617E-43FE-8829-EDB4D582CD79}" destId="{81574E25-1B32-4C59-BCD4-2B2FB269CF20}" srcOrd="1" destOrd="0" presId="urn:microsoft.com/office/officeart/2005/8/layout/orgChart1"/>
    <dgm:cxn modelId="{6F6CDB86-B1DB-401D-9AF4-F49AC86A1E99}" type="presParOf" srcId="{1DF760A4-F67F-42B6-988B-D4A3FACF0B8B}" destId="{1FE03D88-7475-40B4-A199-A6536C2A8824}" srcOrd="1" destOrd="0" presId="urn:microsoft.com/office/officeart/2005/8/layout/orgChart1"/>
    <dgm:cxn modelId="{E463EFF2-4706-44A0-9F06-DD3FF3819F3C}" type="presParOf" srcId="{1DF760A4-F67F-42B6-988B-D4A3FACF0B8B}" destId="{058AEDF3-734C-4EAB-ADD6-7F28ECF6607E}" srcOrd="2" destOrd="0" presId="urn:microsoft.com/office/officeart/2005/8/layout/orgChart1"/>
    <dgm:cxn modelId="{F5F2F6BB-5089-42D5-A27E-E97D335D7A05}" type="presParOf" srcId="{A4500EAD-15C4-457B-8A1C-EDEA6EC24937}" destId="{FBE40F8F-4168-4DB6-993A-EE7A9E48303E}" srcOrd="2" destOrd="0" presId="urn:microsoft.com/office/officeart/2005/8/layout/orgChart1"/>
    <dgm:cxn modelId="{DD368C3C-C739-40CD-AA7F-5C6884C353CA}" type="presParOf" srcId="{A4500EAD-15C4-457B-8A1C-EDEA6EC24937}" destId="{BF7EFC86-C9F2-4ACE-94E9-0ACF6024F578}" srcOrd="3" destOrd="0" presId="urn:microsoft.com/office/officeart/2005/8/layout/orgChart1"/>
    <dgm:cxn modelId="{E64EE369-9B5B-42EE-8370-8ADD532B04FF}" type="presParOf" srcId="{BF7EFC86-C9F2-4ACE-94E9-0ACF6024F578}" destId="{6D20B456-D9BF-4A61-8BCE-3E771C87F72E}" srcOrd="0" destOrd="0" presId="urn:microsoft.com/office/officeart/2005/8/layout/orgChart1"/>
    <dgm:cxn modelId="{D5455E0A-CE79-4288-9351-91912BCC9C50}" type="presParOf" srcId="{6D20B456-D9BF-4A61-8BCE-3E771C87F72E}" destId="{2714FB34-ACE9-43C3-AC5E-6FE5CA919601}" srcOrd="0" destOrd="0" presId="urn:microsoft.com/office/officeart/2005/8/layout/orgChart1"/>
    <dgm:cxn modelId="{42A9A3C8-3AAC-4CC6-8DD0-2FB1BF670088}" type="presParOf" srcId="{6D20B456-D9BF-4A61-8BCE-3E771C87F72E}" destId="{E4863D8C-017B-450B-92D3-0BBD2CC0A204}" srcOrd="1" destOrd="0" presId="urn:microsoft.com/office/officeart/2005/8/layout/orgChart1"/>
    <dgm:cxn modelId="{CE58DA22-7294-42AF-8C56-354E71F9C755}" type="presParOf" srcId="{BF7EFC86-C9F2-4ACE-94E9-0ACF6024F578}" destId="{01A9B030-31C4-477A-9B44-39CA084CA071}" srcOrd="1" destOrd="0" presId="urn:microsoft.com/office/officeart/2005/8/layout/orgChart1"/>
    <dgm:cxn modelId="{54EF8829-AB38-4757-AAAB-3D812FA30361}" type="presParOf" srcId="{01A9B030-31C4-477A-9B44-39CA084CA071}" destId="{CDF9A6F3-0342-4FD1-B5B2-02E2B4C4B862}" srcOrd="0" destOrd="0" presId="urn:microsoft.com/office/officeart/2005/8/layout/orgChart1"/>
    <dgm:cxn modelId="{F7EDCD48-BF17-49A8-BA84-E1419CFD1327}" type="presParOf" srcId="{01A9B030-31C4-477A-9B44-39CA084CA071}" destId="{DD56347A-EB29-41C7-AE9B-051C8119C7AC}" srcOrd="1" destOrd="0" presId="urn:microsoft.com/office/officeart/2005/8/layout/orgChart1"/>
    <dgm:cxn modelId="{EAAF2A1D-2425-4CC1-A551-D40DD899DFE6}" type="presParOf" srcId="{DD56347A-EB29-41C7-AE9B-051C8119C7AC}" destId="{52DAE62E-4128-4E07-BAA5-5B8AEDDD32A7}" srcOrd="0" destOrd="0" presId="urn:microsoft.com/office/officeart/2005/8/layout/orgChart1"/>
    <dgm:cxn modelId="{831F4F35-168D-4A25-902B-4DB3CFF06B14}" type="presParOf" srcId="{52DAE62E-4128-4E07-BAA5-5B8AEDDD32A7}" destId="{F0E84404-AFC3-4870-B7C2-900D40DBFB54}" srcOrd="0" destOrd="0" presId="urn:microsoft.com/office/officeart/2005/8/layout/orgChart1"/>
    <dgm:cxn modelId="{B0BEB52B-2EBD-44FF-B4F2-8BD50A540FE8}" type="presParOf" srcId="{52DAE62E-4128-4E07-BAA5-5B8AEDDD32A7}" destId="{2B032997-68CE-4713-8623-1374C047BB1C}" srcOrd="1" destOrd="0" presId="urn:microsoft.com/office/officeart/2005/8/layout/orgChart1"/>
    <dgm:cxn modelId="{A67B86E2-48E3-40EB-AA55-A1AF605104B4}" type="presParOf" srcId="{DD56347A-EB29-41C7-AE9B-051C8119C7AC}" destId="{51003AF1-0C78-465C-9672-B50EE3D98F6D}" srcOrd="1" destOrd="0" presId="urn:microsoft.com/office/officeart/2005/8/layout/orgChart1"/>
    <dgm:cxn modelId="{E58AF628-6E1A-41C5-8F33-C5D01F08CD68}" type="presParOf" srcId="{DD56347A-EB29-41C7-AE9B-051C8119C7AC}" destId="{F45CB3DA-4458-4399-9714-0F54E8475BD9}" srcOrd="2" destOrd="0" presId="urn:microsoft.com/office/officeart/2005/8/layout/orgChart1"/>
    <dgm:cxn modelId="{4CEB9C4E-3B34-44FC-B538-BA95224C95BC}" type="presParOf" srcId="{01A9B030-31C4-477A-9B44-39CA084CA071}" destId="{6EED5E38-B3BE-48A8-9442-959114A12671}" srcOrd="2" destOrd="0" presId="urn:microsoft.com/office/officeart/2005/8/layout/orgChart1"/>
    <dgm:cxn modelId="{8E86D739-733A-41D7-90C3-376C8960F821}" type="presParOf" srcId="{01A9B030-31C4-477A-9B44-39CA084CA071}" destId="{4C44C28A-1E07-4B04-8AE3-FAC2A7F91A87}" srcOrd="3" destOrd="0" presId="urn:microsoft.com/office/officeart/2005/8/layout/orgChart1"/>
    <dgm:cxn modelId="{453FAC7C-D3DF-4A27-8678-663E88E402DF}" type="presParOf" srcId="{4C44C28A-1E07-4B04-8AE3-FAC2A7F91A87}" destId="{04AF98A1-EB6F-4D39-BE90-28A2A5B4ABF4}" srcOrd="0" destOrd="0" presId="urn:microsoft.com/office/officeart/2005/8/layout/orgChart1"/>
    <dgm:cxn modelId="{4AA69A90-FAED-4D49-A08F-F4D3CA3AFF05}" type="presParOf" srcId="{04AF98A1-EB6F-4D39-BE90-28A2A5B4ABF4}" destId="{CE38DCA8-266F-40C4-872A-7A6B7FA833C0}" srcOrd="0" destOrd="0" presId="urn:microsoft.com/office/officeart/2005/8/layout/orgChart1"/>
    <dgm:cxn modelId="{84B73E06-DEA4-4CEC-B1F0-66722C974DF8}" type="presParOf" srcId="{04AF98A1-EB6F-4D39-BE90-28A2A5B4ABF4}" destId="{B1238B9D-85F2-47A4-BA0A-0777C05CBAFC}" srcOrd="1" destOrd="0" presId="urn:microsoft.com/office/officeart/2005/8/layout/orgChart1"/>
    <dgm:cxn modelId="{412CBFB7-8748-4F3C-A157-C57A1BB62AE8}" type="presParOf" srcId="{4C44C28A-1E07-4B04-8AE3-FAC2A7F91A87}" destId="{C11A6A54-18BF-4E3C-83F0-A6F4D3C76E35}" srcOrd="1" destOrd="0" presId="urn:microsoft.com/office/officeart/2005/8/layout/orgChart1"/>
    <dgm:cxn modelId="{BAA14CFB-2186-4038-AD5E-84B8B0CD5802}" type="presParOf" srcId="{4C44C28A-1E07-4B04-8AE3-FAC2A7F91A87}" destId="{FDC60ACF-2BE1-498D-89C6-E2D87CE333A8}" srcOrd="2" destOrd="0" presId="urn:microsoft.com/office/officeart/2005/8/layout/orgChart1"/>
    <dgm:cxn modelId="{322329D4-A43D-4D9B-9F9D-C1D43FB632A9}" type="presParOf" srcId="{BF7EFC86-C9F2-4ACE-94E9-0ACF6024F578}" destId="{64EA07B4-6C2A-4351-A640-195311B42A4D}" srcOrd="2" destOrd="0" presId="urn:microsoft.com/office/officeart/2005/8/layout/orgChart1"/>
    <dgm:cxn modelId="{45DC6966-F1EC-4905-9D63-01B206CAA498}" type="presParOf" srcId="{8753BC18-BB87-4A04-95F4-4DA47AC6CCFC}" destId="{5A6B6E77-8DFD-49B3-9101-36D4A2C6659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FB210-807C-4F3C-9BD0-9F9907DD7FA6}">
      <dsp:nvSpPr>
        <dsp:cNvPr id="0" name=""/>
        <dsp:cNvSpPr/>
      </dsp:nvSpPr>
      <dsp:spPr>
        <a:xfrm>
          <a:off x="2912566" y="1571472"/>
          <a:ext cx="1489769" cy="686363"/>
        </a:xfrm>
        <a:custGeom>
          <a:avLst/>
          <a:gdLst/>
          <a:ahLst/>
          <a:cxnLst/>
          <a:rect l="0" t="0" r="0" b="0"/>
          <a:pathLst>
            <a:path>
              <a:moveTo>
                <a:pt x="0" y="0"/>
              </a:moveTo>
              <a:lnTo>
                <a:pt x="0" y="460527"/>
              </a:lnTo>
              <a:lnTo>
                <a:pt x="1489769" y="460527"/>
              </a:lnTo>
              <a:lnTo>
                <a:pt x="1489769" y="6863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39459F-C8E1-4740-9361-EFCB1913F631}">
      <dsp:nvSpPr>
        <dsp:cNvPr id="0" name=""/>
        <dsp:cNvSpPr/>
      </dsp:nvSpPr>
      <dsp:spPr>
        <a:xfrm>
          <a:off x="1422796" y="1571472"/>
          <a:ext cx="1489769" cy="686363"/>
        </a:xfrm>
        <a:custGeom>
          <a:avLst/>
          <a:gdLst/>
          <a:ahLst/>
          <a:cxnLst/>
          <a:rect l="0" t="0" r="0" b="0"/>
          <a:pathLst>
            <a:path>
              <a:moveTo>
                <a:pt x="1489769" y="0"/>
              </a:moveTo>
              <a:lnTo>
                <a:pt x="1489769" y="460527"/>
              </a:lnTo>
              <a:lnTo>
                <a:pt x="0" y="460527"/>
              </a:lnTo>
              <a:lnTo>
                <a:pt x="0" y="6863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68AB6-2E16-49A6-BDBC-2F9579E4B0B2}">
      <dsp:nvSpPr>
        <dsp:cNvPr id="0" name=""/>
        <dsp:cNvSpPr/>
      </dsp:nvSpPr>
      <dsp:spPr>
        <a:xfrm>
          <a:off x="1693664" y="23466"/>
          <a:ext cx="2437804" cy="15480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94279A-CE5B-4585-87AA-B6AA24CA2C06}">
      <dsp:nvSpPr>
        <dsp:cNvPr id="0" name=""/>
        <dsp:cNvSpPr/>
      </dsp:nvSpPr>
      <dsp:spPr>
        <a:xfrm>
          <a:off x="1964531" y="280790"/>
          <a:ext cx="2437804" cy="1548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Statistics</a:t>
          </a:r>
          <a:endParaRPr lang="en-US" sz="3600" kern="1200" dirty="0"/>
        </a:p>
      </dsp:txBody>
      <dsp:txXfrm>
        <a:off x="2009871" y="326130"/>
        <a:ext cx="2347124" cy="1457325"/>
      </dsp:txXfrm>
    </dsp:sp>
    <dsp:sp modelId="{012D2CDC-8151-4AFD-B3EA-2AE9C1DA7730}">
      <dsp:nvSpPr>
        <dsp:cNvPr id="0" name=""/>
        <dsp:cNvSpPr/>
      </dsp:nvSpPr>
      <dsp:spPr>
        <a:xfrm>
          <a:off x="203894" y="2257835"/>
          <a:ext cx="2437804" cy="15480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980836-8664-4096-A820-4AD9F028C88B}">
      <dsp:nvSpPr>
        <dsp:cNvPr id="0" name=""/>
        <dsp:cNvSpPr/>
      </dsp:nvSpPr>
      <dsp:spPr>
        <a:xfrm>
          <a:off x="474761" y="2515159"/>
          <a:ext cx="2437804" cy="1548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Descriptive Statistics</a:t>
          </a:r>
          <a:endParaRPr lang="en-US" sz="3600" kern="1200" dirty="0"/>
        </a:p>
      </dsp:txBody>
      <dsp:txXfrm>
        <a:off x="520101" y="2560499"/>
        <a:ext cx="2347124" cy="1457325"/>
      </dsp:txXfrm>
    </dsp:sp>
    <dsp:sp modelId="{30CF3B82-CE5A-4B62-87B5-3F228029615D}">
      <dsp:nvSpPr>
        <dsp:cNvPr id="0" name=""/>
        <dsp:cNvSpPr/>
      </dsp:nvSpPr>
      <dsp:spPr>
        <a:xfrm>
          <a:off x="3183433" y="2257835"/>
          <a:ext cx="2437804" cy="15480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13EAB3-64D0-41FB-94C9-FCCF61E3AC36}">
      <dsp:nvSpPr>
        <dsp:cNvPr id="0" name=""/>
        <dsp:cNvSpPr/>
      </dsp:nvSpPr>
      <dsp:spPr>
        <a:xfrm>
          <a:off x="3454300" y="2515159"/>
          <a:ext cx="2437804" cy="15480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Inferential Statistics</a:t>
          </a:r>
          <a:endParaRPr lang="en-US" sz="3600" kern="1200" dirty="0"/>
        </a:p>
      </dsp:txBody>
      <dsp:txXfrm>
        <a:off x="3499640" y="2560499"/>
        <a:ext cx="2347124" cy="1457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D5E38-B3BE-48A8-9442-959114A12671}">
      <dsp:nvSpPr>
        <dsp:cNvPr id="0" name=""/>
        <dsp:cNvSpPr/>
      </dsp:nvSpPr>
      <dsp:spPr>
        <a:xfrm>
          <a:off x="4257273" y="2400597"/>
          <a:ext cx="1199346" cy="416302"/>
        </a:xfrm>
        <a:custGeom>
          <a:avLst/>
          <a:gdLst/>
          <a:ahLst/>
          <a:cxnLst/>
          <a:rect l="0" t="0" r="0" b="0"/>
          <a:pathLst>
            <a:path>
              <a:moveTo>
                <a:pt x="0" y="0"/>
              </a:moveTo>
              <a:lnTo>
                <a:pt x="0" y="208151"/>
              </a:lnTo>
              <a:lnTo>
                <a:pt x="1199346" y="208151"/>
              </a:lnTo>
              <a:lnTo>
                <a:pt x="1199346" y="416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F9A6F3-0342-4FD1-B5B2-02E2B4C4B862}">
      <dsp:nvSpPr>
        <dsp:cNvPr id="0" name=""/>
        <dsp:cNvSpPr/>
      </dsp:nvSpPr>
      <dsp:spPr>
        <a:xfrm>
          <a:off x="3057926" y="2400597"/>
          <a:ext cx="1199346" cy="416302"/>
        </a:xfrm>
        <a:custGeom>
          <a:avLst/>
          <a:gdLst/>
          <a:ahLst/>
          <a:cxnLst/>
          <a:rect l="0" t="0" r="0" b="0"/>
          <a:pathLst>
            <a:path>
              <a:moveTo>
                <a:pt x="1199346" y="0"/>
              </a:moveTo>
              <a:lnTo>
                <a:pt x="1199346" y="208151"/>
              </a:lnTo>
              <a:lnTo>
                <a:pt x="0" y="208151"/>
              </a:lnTo>
              <a:lnTo>
                <a:pt x="0" y="41630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E40F8F-4168-4DB6-993A-EE7A9E48303E}">
      <dsp:nvSpPr>
        <dsp:cNvPr id="0" name=""/>
        <dsp:cNvSpPr/>
      </dsp:nvSpPr>
      <dsp:spPr>
        <a:xfrm>
          <a:off x="3057926" y="993100"/>
          <a:ext cx="1199346" cy="416302"/>
        </a:xfrm>
        <a:custGeom>
          <a:avLst/>
          <a:gdLst/>
          <a:ahLst/>
          <a:cxnLst/>
          <a:rect l="0" t="0" r="0" b="0"/>
          <a:pathLst>
            <a:path>
              <a:moveTo>
                <a:pt x="0" y="0"/>
              </a:moveTo>
              <a:lnTo>
                <a:pt x="0" y="208151"/>
              </a:lnTo>
              <a:lnTo>
                <a:pt x="1199346" y="208151"/>
              </a:lnTo>
              <a:lnTo>
                <a:pt x="1199346" y="416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62A6BB-0471-496B-9551-59EEC84B8BB6}">
      <dsp:nvSpPr>
        <dsp:cNvPr id="0" name=""/>
        <dsp:cNvSpPr/>
      </dsp:nvSpPr>
      <dsp:spPr>
        <a:xfrm>
          <a:off x="1858580" y="993100"/>
          <a:ext cx="1199346" cy="416302"/>
        </a:xfrm>
        <a:custGeom>
          <a:avLst/>
          <a:gdLst/>
          <a:ahLst/>
          <a:cxnLst/>
          <a:rect l="0" t="0" r="0" b="0"/>
          <a:pathLst>
            <a:path>
              <a:moveTo>
                <a:pt x="1199346" y="0"/>
              </a:moveTo>
              <a:lnTo>
                <a:pt x="1199346" y="208151"/>
              </a:lnTo>
              <a:lnTo>
                <a:pt x="0" y="208151"/>
              </a:lnTo>
              <a:lnTo>
                <a:pt x="0" y="4163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C6CE2-7107-469C-9F8D-82C205D2A7B1}">
      <dsp:nvSpPr>
        <dsp:cNvPr id="0" name=""/>
        <dsp:cNvSpPr/>
      </dsp:nvSpPr>
      <dsp:spPr>
        <a:xfrm>
          <a:off x="2066731" y="1904"/>
          <a:ext cx="1982390" cy="9911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1" i="0" u="none" strike="noStrike" kern="1200" cap="none" normalizeH="0" baseline="0" smtClean="0">
              <a:ln>
                <a:noFill/>
              </a:ln>
              <a:solidFill>
                <a:srgbClr val="000000"/>
              </a:solidFill>
              <a:effectLst/>
              <a:latin typeface="Arial" pitchFamily="34" charset="0"/>
            </a:rPr>
            <a:t>Data</a:t>
          </a:r>
          <a:endParaRPr kumimoji="0" lang="en-US" altLang="en-US" sz="2100" b="0" i="0" u="none" strike="noStrike" kern="1200" cap="none" normalizeH="0" baseline="0" smtClean="0">
            <a:ln>
              <a:noFill/>
            </a:ln>
            <a:solidFill>
              <a:schemeClr val="tx1"/>
            </a:solidFill>
            <a:effectLst/>
            <a:latin typeface="Arial" pitchFamily="34" charset="0"/>
          </a:endParaRPr>
        </a:p>
      </dsp:txBody>
      <dsp:txXfrm>
        <a:off x="2066731" y="1904"/>
        <a:ext cx="1982390" cy="991195"/>
      </dsp:txXfrm>
    </dsp:sp>
    <dsp:sp modelId="{7713FC37-5FA6-4E2E-A82F-E16ADFEB61C1}">
      <dsp:nvSpPr>
        <dsp:cNvPr id="0" name=""/>
        <dsp:cNvSpPr/>
      </dsp:nvSpPr>
      <dsp:spPr>
        <a:xfrm>
          <a:off x="867385" y="1409402"/>
          <a:ext cx="1982390" cy="9911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100" b="1" i="0" u="none" strike="noStrike" kern="1200" cap="none" normalizeH="0" baseline="0" smtClean="0">
            <a:ln>
              <a:noFill/>
            </a:ln>
            <a:solidFill>
              <a:srgbClr val="000000"/>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1" i="0" u="none" strike="noStrike" kern="1200" cap="none" normalizeH="0" baseline="0" smtClean="0">
              <a:ln>
                <a:noFill/>
              </a:ln>
              <a:solidFill>
                <a:srgbClr val="000000"/>
              </a:solidFill>
              <a:effectLst/>
              <a:latin typeface="Arial" pitchFamily="34" charset="0"/>
            </a:rPr>
            <a:t>Categorical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100" b="1" i="0" u="none" strike="noStrike" kern="1200" cap="none" normalizeH="0" baseline="0" smtClean="0">
            <a:ln>
              <a:noFill/>
            </a:ln>
            <a:solidFill>
              <a:srgbClr val="000000"/>
            </a:solidFill>
            <a:effectLst/>
            <a:latin typeface="Arial" pitchFamily="34" charset="0"/>
          </a:endParaRPr>
        </a:p>
      </dsp:txBody>
      <dsp:txXfrm>
        <a:off x="867385" y="1409402"/>
        <a:ext cx="1982390" cy="991195"/>
      </dsp:txXfrm>
    </dsp:sp>
    <dsp:sp modelId="{2714FB34-ACE9-43C3-AC5E-6FE5CA919601}">
      <dsp:nvSpPr>
        <dsp:cNvPr id="0" name=""/>
        <dsp:cNvSpPr/>
      </dsp:nvSpPr>
      <dsp:spPr>
        <a:xfrm>
          <a:off x="3266077" y="1409402"/>
          <a:ext cx="1982390" cy="9911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100" b="1" i="0" u="none" strike="noStrike" kern="1200" cap="none" normalizeH="0" baseline="0" smtClean="0">
            <a:ln>
              <a:noFill/>
            </a:ln>
            <a:solidFill>
              <a:srgbClr val="474747"/>
            </a:solidFill>
            <a:effectLst/>
            <a:latin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1" i="0" u="none" strike="noStrike" kern="1200" cap="none" normalizeH="0" baseline="0" smtClean="0">
              <a:ln>
                <a:noFill/>
              </a:ln>
              <a:solidFill>
                <a:srgbClr val="474747"/>
              </a:solidFill>
              <a:effectLst/>
              <a:latin typeface="Arial" pitchFamily="34" charset="0"/>
            </a:rPr>
            <a:t>Numerical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100" b="1" i="0" u="none" strike="noStrike" kern="1200" cap="none" normalizeH="0" baseline="0" smtClean="0">
            <a:ln>
              <a:noFill/>
            </a:ln>
            <a:solidFill>
              <a:srgbClr val="474747"/>
            </a:solidFill>
            <a:effectLst/>
            <a:latin typeface="Arial" pitchFamily="34" charset="0"/>
          </a:endParaRPr>
        </a:p>
      </dsp:txBody>
      <dsp:txXfrm>
        <a:off x="3266077" y="1409402"/>
        <a:ext cx="1982390" cy="991195"/>
      </dsp:txXfrm>
    </dsp:sp>
    <dsp:sp modelId="{F0E84404-AFC3-4870-B7C2-900D40DBFB54}">
      <dsp:nvSpPr>
        <dsp:cNvPr id="0" name=""/>
        <dsp:cNvSpPr/>
      </dsp:nvSpPr>
      <dsp:spPr>
        <a:xfrm>
          <a:off x="2066731" y="2816899"/>
          <a:ext cx="1982390" cy="9911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1" i="0" u="none" strike="noStrike" kern="1200" cap="none" normalizeH="0" baseline="0" smtClean="0">
              <a:ln>
                <a:noFill/>
              </a:ln>
              <a:solidFill>
                <a:srgbClr val="474747"/>
              </a:solidFill>
              <a:effectLst/>
              <a:latin typeface="Arial" pitchFamily="34" charset="0"/>
            </a:rPr>
            <a:t>Discrete</a:t>
          </a:r>
          <a:endParaRPr kumimoji="0" lang="en-US" altLang="en-US" sz="2100" b="0" i="0" u="none" strike="noStrike" kern="1200" cap="none" normalizeH="0" baseline="0" smtClean="0">
            <a:ln>
              <a:noFill/>
            </a:ln>
            <a:solidFill>
              <a:schemeClr val="tx1"/>
            </a:solidFill>
            <a:effectLst/>
            <a:latin typeface="Arial" pitchFamily="34" charset="0"/>
          </a:endParaRPr>
        </a:p>
      </dsp:txBody>
      <dsp:txXfrm>
        <a:off x="2066731" y="2816899"/>
        <a:ext cx="1982390" cy="991195"/>
      </dsp:txXfrm>
    </dsp:sp>
    <dsp:sp modelId="{CE38DCA8-266F-40C4-872A-7A6B7FA833C0}">
      <dsp:nvSpPr>
        <dsp:cNvPr id="0" name=""/>
        <dsp:cNvSpPr/>
      </dsp:nvSpPr>
      <dsp:spPr>
        <a:xfrm>
          <a:off x="4465424" y="2816899"/>
          <a:ext cx="1982390" cy="99119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1" i="0" u="none" strike="noStrike" kern="1200" cap="none" normalizeH="0" baseline="0" smtClean="0">
              <a:ln>
                <a:noFill/>
              </a:ln>
              <a:solidFill>
                <a:srgbClr val="474747"/>
              </a:solidFill>
              <a:effectLst/>
              <a:latin typeface="Arial" pitchFamily="34" charset="0"/>
            </a:rPr>
            <a:t>Continuous</a:t>
          </a:r>
          <a:endParaRPr kumimoji="0" lang="en-US" altLang="en-US" sz="2100" b="0" i="0" u="none" strike="noStrike" kern="1200" cap="none" normalizeH="0" baseline="0" smtClean="0">
            <a:ln>
              <a:noFill/>
            </a:ln>
            <a:solidFill>
              <a:schemeClr val="tx1"/>
            </a:solidFill>
            <a:effectLst/>
            <a:latin typeface="Arial" pitchFamily="34" charset="0"/>
          </a:endParaRPr>
        </a:p>
      </dsp:txBody>
      <dsp:txXfrm>
        <a:off x="4465424" y="2816899"/>
        <a:ext cx="1982390" cy="9911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2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3.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5" Type="http://schemas.openxmlformats.org/officeDocument/2006/relationships/image" Target="../media/image150.wmf"/><Relationship Id="rId4" Type="http://schemas.openxmlformats.org/officeDocument/2006/relationships/image" Target="../media/image149.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image" Target="../media/image155.wmf"/><Relationship Id="rId7" Type="http://schemas.openxmlformats.org/officeDocument/2006/relationships/image" Target="../media/image159.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10" Type="http://schemas.openxmlformats.org/officeDocument/2006/relationships/image" Target="../media/image162.wmf"/><Relationship Id="rId4" Type="http://schemas.openxmlformats.org/officeDocument/2006/relationships/image" Target="../media/image156.wmf"/><Relationship Id="rId9" Type="http://schemas.openxmlformats.org/officeDocument/2006/relationships/image" Target="../media/image16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73.wmf"/><Relationship Id="rId13" Type="http://schemas.openxmlformats.org/officeDocument/2006/relationships/image" Target="../media/image178.wmf"/><Relationship Id="rId3" Type="http://schemas.openxmlformats.org/officeDocument/2006/relationships/image" Target="../media/image168.wmf"/><Relationship Id="rId7" Type="http://schemas.openxmlformats.org/officeDocument/2006/relationships/image" Target="../media/image172.wmf"/><Relationship Id="rId12" Type="http://schemas.openxmlformats.org/officeDocument/2006/relationships/image" Target="../media/image177.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11" Type="http://schemas.openxmlformats.org/officeDocument/2006/relationships/image" Target="../media/image176.wmf"/><Relationship Id="rId5" Type="http://schemas.openxmlformats.org/officeDocument/2006/relationships/image" Target="../media/image170.wmf"/><Relationship Id="rId15" Type="http://schemas.openxmlformats.org/officeDocument/2006/relationships/image" Target="../media/image180.wmf"/><Relationship Id="rId10" Type="http://schemas.openxmlformats.org/officeDocument/2006/relationships/image" Target="../media/image175.wmf"/><Relationship Id="rId4" Type="http://schemas.openxmlformats.org/officeDocument/2006/relationships/image" Target="../media/image169.wmf"/><Relationship Id="rId9" Type="http://schemas.openxmlformats.org/officeDocument/2006/relationships/image" Target="../media/image174.wmf"/><Relationship Id="rId14" Type="http://schemas.openxmlformats.org/officeDocument/2006/relationships/image" Target="../media/image17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366C2A-06B7-43E3-8A6C-8E2F8A67D960}" type="datetimeFigureOut">
              <a:rPr lang="en-IN" smtClean="0"/>
              <a:pPr/>
              <a:t>20/06/2018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FBF219-D1BF-412F-934D-C201BD94083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150938" y="692150"/>
            <a:ext cx="4556125" cy="3416300"/>
          </a:xfrm>
          <a:ln cap="flat"/>
        </p:spPr>
      </p:sp>
      <p:sp>
        <p:nvSpPr>
          <p:cNvPr id="140291" name="Rectangle 3"/>
          <p:cNvSpPr>
            <a:spLocks noGrp="1" noChangeArrowheads="1"/>
          </p:cNvSpPr>
          <p:nvPr>
            <p:ph type="body" idx="1"/>
          </p:nvPr>
        </p:nvSpPr>
        <p:spPr>
          <a:xfrm>
            <a:off x="912813" y="4341813"/>
            <a:ext cx="5030787" cy="4114800"/>
          </a:xfrm>
          <a:ln/>
        </p:spPr>
        <p:txBody>
          <a:bodyPr lIns="93663" tIns="46038" rIns="93663" bIns="46038"/>
          <a:lstStyle/>
          <a:p>
            <a:endParaRPr lang="en-US" altLang="en-US"/>
          </a:p>
        </p:txBody>
      </p:sp>
    </p:spTree>
    <p:extLst>
      <p:ext uri="{BB962C8B-B14F-4D97-AF65-F5344CB8AC3E}">
        <p14:creationId xmlns:p14="http://schemas.microsoft.com/office/powerpoint/2010/main" val="2981316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D0086DCD-ECDF-4902-82E7-58DD614F2325}" type="slidenum">
              <a:rPr lang="en-US" altLang="en-US" sz="1200" smtClean="0">
                <a:solidFill>
                  <a:srgbClr val="000000"/>
                </a:solidFill>
              </a:rPr>
              <a:pPr/>
              <a:t>169</a:t>
            </a:fld>
            <a:endParaRPr lang="en-US" altLang="en-US" sz="1200" smtClean="0">
              <a:solidFill>
                <a:srgbClr val="000000"/>
              </a:solidFill>
            </a:endParaRPr>
          </a:p>
        </p:txBody>
      </p:sp>
      <p:sp>
        <p:nvSpPr>
          <p:cNvPr id="34819"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983956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0FC7AF90-E5CE-4C80-AC04-32B630927661}" type="slidenum">
              <a:rPr lang="en-US" altLang="en-US" sz="1200" smtClean="0">
                <a:solidFill>
                  <a:srgbClr val="000000"/>
                </a:solidFill>
              </a:rPr>
              <a:pPr/>
              <a:t>170</a:t>
            </a:fld>
            <a:endParaRPr lang="en-US" altLang="en-US" sz="1200" smtClean="0">
              <a:solidFill>
                <a:srgbClr val="000000"/>
              </a:solidFill>
            </a:endParaRPr>
          </a:p>
        </p:txBody>
      </p:sp>
      <p:sp>
        <p:nvSpPr>
          <p:cNvPr id="36867"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882542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9B1BEC3E-630B-44B2-8ABA-A3ACA2193DB2}" type="slidenum">
              <a:rPr lang="en-US" altLang="en-US" sz="1200" smtClean="0">
                <a:solidFill>
                  <a:srgbClr val="000000"/>
                </a:solidFill>
              </a:rPr>
              <a:pPr/>
              <a:t>171</a:t>
            </a:fld>
            <a:endParaRPr lang="en-US" altLang="en-US" sz="1200" smtClean="0">
              <a:solidFill>
                <a:srgbClr val="000000"/>
              </a:solidFill>
            </a:endParaRPr>
          </a:p>
        </p:txBody>
      </p:sp>
      <p:sp>
        <p:nvSpPr>
          <p:cNvPr id="38915"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573046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82D48E55-9819-44EF-8322-793FF8542A7A}" type="slidenum">
              <a:rPr lang="en-US" altLang="en-US" sz="1200" smtClean="0">
                <a:solidFill>
                  <a:srgbClr val="000000"/>
                </a:solidFill>
              </a:rPr>
              <a:pPr/>
              <a:t>172</a:t>
            </a:fld>
            <a:endParaRPr lang="en-US" altLang="en-US" sz="1200" smtClean="0">
              <a:solidFill>
                <a:srgbClr val="000000"/>
              </a:solidFill>
            </a:endParaRPr>
          </a:p>
        </p:txBody>
      </p:sp>
      <p:sp>
        <p:nvSpPr>
          <p:cNvPr id="40963"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13504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4BAC6968-0116-4707-8AC1-8A2EE38005C8}" type="slidenum">
              <a:rPr lang="en-US" altLang="en-US" sz="1200" smtClean="0">
                <a:solidFill>
                  <a:srgbClr val="000000"/>
                </a:solidFill>
              </a:rPr>
              <a:pPr/>
              <a:t>173</a:t>
            </a:fld>
            <a:endParaRPr lang="en-US" altLang="en-US" sz="1200" smtClean="0">
              <a:solidFill>
                <a:srgbClr val="000000"/>
              </a:solidFill>
            </a:endParaRPr>
          </a:p>
        </p:txBody>
      </p:sp>
      <p:sp>
        <p:nvSpPr>
          <p:cNvPr id="43011"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576568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8CADED9D-E231-4F75-9A45-1167EAAA5B9B}" type="slidenum">
              <a:rPr lang="en-US" altLang="en-US" sz="1200" smtClean="0">
                <a:solidFill>
                  <a:srgbClr val="000000"/>
                </a:solidFill>
              </a:rPr>
              <a:pPr/>
              <a:t>174</a:t>
            </a:fld>
            <a:endParaRPr lang="en-US" altLang="en-US" sz="1200" smtClean="0">
              <a:solidFill>
                <a:srgbClr val="000000"/>
              </a:solidFill>
            </a:endParaRPr>
          </a:p>
        </p:txBody>
      </p:sp>
      <p:sp>
        <p:nvSpPr>
          <p:cNvPr id="45059"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62778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845B4DFB-1E18-4477-B093-5E2C2E206D3D}" type="slidenum">
              <a:rPr lang="en-US" altLang="en-US" sz="1200" smtClean="0">
                <a:solidFill>
                  <a:srgbClr val="000000"/>
                </a:solidFill>
              </a:rPr>
              <a:pPr/>
              <a:t>175</a:t>
            </a:fld>
            <a:endParaRPr lang="en-US" altLang="en-US" sz="1200" smtClean="0">
              <a:solidFill>
                <a:srgbClr val="000000"/>
              </a:solidFill>
            </a:endParaRPr>
          </a:p>
        </p:txBody>
      </p:sp>
      <p:sp>
        <p:nvSpPr>
          <p:cNvPr id="47107"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584816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299822-59DE-4969-9780-308D16254B09}" type="slidenum">
              <a:rPr lang="en-IN" altLang="en-US" sz="1200" smtClean="0"/>
              <a:pPr/>
              <a:t>195</a:t>
            </a:fld>
            <a:endParaRPr lang="en-IN" altLang="en-US" sz="1200" smtClean="0"/>
          </a:p>
        </p:txBody>
      </p:sp>
    </p:spTree>
    <p:extLst>
      <p:ext uri="{BB962C8B-B14F-4D97-AF65-F5344CB8AC3E}">
        <p14:creationId xmlns:p14="http://schemas.microsoft.com/office/powerpoint/2010/main" val="62537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080B19-6882-4C04-8561-7412A290AE37}" type="slidenum">
              <a:rPr lang="en-US" altLang="en-US" sz="1200" smtClean="0">
                <a:solidFill>
                  <a:srgbClr val="000000"/>
                </a:solidFill>
                <a:latin typeface="Calibri" panose="020F0502020204030204" pitchFamily="34" charset="0"/>
              </a:rPr>
              <a:pPr eaLnBrk="1" hangingPunct="1"/>
              <a:t>219</a:t>
            </a:fld>
            <a:endParaRPr lang="en-US" altLang="en-US" sz="120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324320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1539F-1ED2-469D-A5B4-70FF57BD1564}" type="slidenum">
              <a:rPr lang="en-US" smtClean="0"/>
              <a:pPr/>
              <a:t>26</a:t>
            </a:fld>
            <a:endParaRPr lang="en-US"/>
          </a:p>
        </p:txBody>
      </p:sp>
    </p:spTree>
    <p:extLst>
      <p:ext uri="{BB962C8B-B14F-4D97-AF65-F5344CB8AC3E}">
        <p14:creationId xmlns:p14="http://schemas.microsoft.com/office/powerpoint/2010/main" val="7727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1539F-1ED2-469D-A5B4-70FF57BD1564}" type="slidenum">
              <a:rPr lang="en-US" smtClean="0"/>
              <a:pPr/>
              <a:t>27</a:t>
            </a:fld>
            <a:endParaRPr lang="en-US"/>
          </a:p>
        </p:txBody>
      </p:sp>
    </p:spTree>
    <p:extLst>
      <p:ext uri="{BB962C8B-B14F-4D97-AF65-F5344CB8AC3E}">
        <p14:creationId xmlns:p14="http://schemas.microsoft.com/office/powerpoint/2010/main" val="2835898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1539F-1ED2-469D-A5B4-70FF57BD1564}" type="slidenum">
              <a:rPr lang="en-US" smtClean="0"/>
              <a:pPr/>
              <a:t>41</a:t>
            </a:fld>
            <a:endParaRPr lang="en-US"/>
          </a:p>
        </p:txBody>
      </p:sp>
    </p:spTree>
    <p:extLst>
      <p:ext uri="{BB962C8B-B14F-4D97-AF65-F5344CB8AC3E}">
        <p14:creationId xmlns:p14="http://schemas.microsoft.com/office/powerpoint/2010/main" val="81758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7765D9CD-F539-435D-B972-D2DBA7A647BB}" type="slidenum">
              <a:rPr lang="en-US" altLang="en-US" sz="1200" smtClean="0">
                <a:solidFill>
                  <a:srgbClr val="000000"/>
                </a:solidFill>
              </a:rPr>
              <a:pPr/>
              <a:t>164</a:t>
            </a:fld>
            <a:endParaRPr lang="en-US" altLang="en-US" sz="1200" smtClean="0">
              <a:solidFill>
                <a:srgbClr val="000000"/>
              </a:solidFill>
            </a:endParaRPr>
          </a:p>
        </p:txBody>
      </p:sp>
      <p:sp>
        <p:nvSpPr>
          <p:cNvPr id="24579"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737346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2ABBF46F-4660-4EFC-8CA3-800326CBE943}" type="slidenum">
              <a:rPr lang="en-US" altLang="en-US" sz="1200" smtClean="0">
                <a:solidFill>
                  <a:srgbClr val="000000"/>
                </a:solidFill>
              </a:rPr>
              <a:pPr/>
              <a:t>165</a:t>
            </a:fld>
            <a:endParaRPr lang="en-US" altLang="en-US" sz="1200" smtClean="0">
              <a:solidFill>
                <a:srgbClr val="000000"/>
              </a:solidFill>
            </a:endParaRPr>
          </a:p>
        </p:txBody>
      </p:sp>
      <p:sp>
        <p:nvSpPr>
          <p:cNvPr id="26627"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213802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3236FEC7-C661-48F6-8448-0EA5118519C4}" type="slidenum">
              <a:rPr lang="en-US" altLang="en-US" sz="1200" smtClean="0">
                <a:solidFill>
                  <a:srgbClr val="000000"/>
                </a:solidFill>
              </a:rPr>
              <a:pPr/>
              <a:t>166</a:t>
            </a:fld>
            <a:endParaRPr lang="en-US" altLang="en-US" sz="1200" smtClean="0">
              <a:solidFill>
                <a:srgbClr val="000000"/>
              </a:solidFill>
            </a:endParaRPr>
          </a:p>
        </p:txBody>
      </p:sp>
      <p:sp>
        <p:nvSpPr>
          <p:cNvPr id="28675"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873326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1980490D-2D4E-4018-88BD-6686E80E1B09}" type="slidenum">
              <a:rPr lang="en-US" altLang="en-US" sz="1200" smtClean="0">
                <a:solidFill>
                  <a:srgbClr val="000000"/>
                </a:solidFill>
              </a:rPr>
              <a:pPr/>
              <a:t>167</a:t>
            </a:fld>
            <a:endParaRPr lang="en-US" altLang="en-US" sz="1200" smtClean="0">
              <a:solidFill>
                <a:srgbClr val="000000"/>
              </a:solidFill>
            </a:endParaRPr>
          </a:p>
        </p:txBody>
      </p:sp>
      <p:sp>
        <p:nvSpPr>
          <p:cNvPr id="30723"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93376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0275">
              <a:defRPr sz="2400">
                <a:solidFill>
                  <a:schemeClr val="tx1"/>
                </a:solidFill>
                <a:latin typeface="Times New Roman" panose="02020603050405020304" pitchFamily="18" charset="0"/>
              </a:defRPr>
            </a:lvl1pPr>
            <a:lvl2pPr marL="742950" indent="-285750" defTabSz="930275">
              <a:defRPr sz="2400">
                <a:solidFill>
                  <a:schemeClr val="tx1"/>
                </a:solidFill>
                <a:latin typeface="Times New Roman" panose="02020603050405020304" pitchFamily="18" charset="0"/>
              </a:defRPr>
            </a:lvl2pPr>
            <a:lvl3pPr marL="1143000" indent="-228600" defTabSz="930275">
              <a:defRPr sz="2400">
                <a:solidFill>
                  <a:schemeClr val="tx1"/>
                </a:solidFill>
                <a:latin typeface="Times New Roman" panose="02020603050405020304" pitchFamily="18" charset="0"/>
              </a:defRPr>
            </a:lvl3pPr>
            <a:lvl4pPr marL="1600200" indent="-228600" defTabSz="930275">
              <a:defRPr sz="2400">
                <a:solidFill>
                  <a:schemeClr val="tx1"/>
                </a:solidFill>
                <a:latin typeface="Times New Roman" panose="02020603050405020304" pitchFamily="18" charset="0"/>
              </a:defRPr>
            </a:lvl4pPr>
            <a:lvl5pPr marL="2057400" indent="-228600" defTabSz="930275">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fld id="{5D33FCB9-1610-47A8-9E22-1F9BA6952C3F}" type="slidenum">
              <a:rPr lang="en-US" altLang="en-US" sz="1200" smtClean="0">
                <a:solidFill>
                  <a:srgbClr val="000000"/>
                </a:solidFill>
              </a:rPr>
              <a:pPr/>
              <a:t>168</a:t>
            </a:fld>
            <a:endParaRPr lang="en-US" altLang="en-US" sz="1200" smtClean="0">
              <a:solidFill>
                <a:srgbClr val="000000"/>
              </a:solidFill>
            </a:endParaRPr>
          </a:p>
        </p:txBody>
      </p:sp>
      <p:sp>
        <p:nvSpPr>
          <p:cNvPr id="32771"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7072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24/07/2015</a:t>
            </a:r>
            <a:endParaRPr lang="en-IN"/>
          </a:p>
        </p:txBody>
      </p:sp>
      <p:sp>
        <p:nvSpPr>
          <p:cNvPr id="5" name="Footer Placeholder 4"/>
          <p:cNvSpPr>
            <a:spLocks noGrp="1"/>
          </p:cNvSpPr>
          <p:nvPr>
            <p:ph type="ftr" sz="quarter" idx="11"/>
          </p:nvPr>
        </p:nvSpPr>
        <p:spPr/>
        <p:txBody>
          <a:bodyPr/>
          <a:lstStyle/>
          <a:p>
            <a:r>
              <a:rPr lang="en-IN" smtClean="0"/>
              <a:t>Sampling Distribution</a:t>
            </a:r>
            <a:endParaRPr lang="en-IN"/>
          </a:p>
        </p:txBody>
      </p:sp>
      <p:sp>
        <p:nvSpPr>
          <p:cNvPr id="6" name="Slide Number Placeholder 5"/>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24/07/2015</a:t>
            </a:r>
            <a:endParaRPr lang="en-IN"/>
          </a:p>
        </p:txBody>
      </p:sp>
      <p:sp>
        <p:nvSpPr>
          <p:cNvPr id="5" name="Footer Placeholder 4"/>
          <p:cNvSpPr>
            <a:spLocks noGrp="1"/>
          </p:cNvSpPr>
          <p:nvPr>
            <p:ph type="ftr" sz="quarter" idx="11"/>
          </p:nvPr>
        </p:nvSpPr>
        <p:spPr/>
        <p:txBody>
          <a:bodyPr/>
          <a:lstStyle/>
          <a:p>
            <a:r>
              <a:rPr lang="en-IN" smtClean="0"/>
              <a:t>Sampling Distribution</a:t>
            </a:r>
            <a:endParaRPr lang="en-IN"/>
          </a:p>
        </p:txBody>
      </p:sp>
      <p:sp>
        <p:nvSpPr>
          <p:cNvPr id="6" name="Slide Number Placeholder 5"/>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24/07/2015</a:t>
            </a:r>
            <a:endParaRPr lang="en-IN"/>
          </a:p>
        </p:txBody>
      </p:sp>
      <p:sp>
        <p:nvSpPr>
          <p:cNvPr id="5" name="Footer Placeholder 4"/>
          <p:cNvSpPr>
            <a:spLocks noGrp="1"/>
          </p:cNvSpPr>
          <p:nvPr>
            <p:ph type="ftr" sz="quarter" idx="11"/>
          </p:nvPr>
        </p:nvSpPr>
        <p:spPr/>
        <p:txBody>
          <a:bodyPr/>
          <a:lstStyle/>
          <a:p>
            <a:r>
              <a:rPr lang="en-IN" smtClean="0"/>
              <a:t>Sampling Distribution</a:t>
            </a:r>
            <a:endParaRPr lang="en-IN"/>
          </a:p>
        </p:txBody>
      </p:sp>
      <p:sp>
        <p:nvSpPr>
          <p:cNvPr id="6" name="Slide Number Placeholder 5"/>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7/03/2015</a:t>
            </a:r>
            <a:endParaRPr lang="en-US"/>
          </a:p>
        </p:txBody>
      </p:sp>
      <p:sp>
        <p:nvSpPr>
          <p:cNvPr id="5" name="Footer Placeholder 4"/>
          <p:cNvSpPr>
            <a:spLocks noGrp="1"/>
          </p:cNvSpPr>
          <p:nvPr>
            <p:ph type="ftr" sz="quarter" idx="11"/>
          </p:nvPr>
        </p:nvSpPr>
        <p:spPr/>
        <p:txBody>
          <a:bodyPr/>
          <a:lstStyle/>
          <a:p>
            <a:r>
              <a:rPr lang="en-US" smtClean="0"/>
              <a:t>Introduction to Statistics</a:t>
            </a:r>
            <a:endParaRPr lang="en-US"/>
          </a:p>
        </p:txBody>
      </p:sp>
      <p:sp>
        <p:nvSpPr>
          <p:cNvPr id="6" name="Slide Number Placeholder 5"/>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4177313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7/03/2015</a:t>
            </a:r>
            <a:endParaRPr lang="en-US"/>
          </a:p>
        </p:txBody>
      </p:sp>
      <p:sp>
        <p:nvSpPr>
          <p:cNvPr id="5" name="Footer Placeholder 4"/>
          <p:cNvSpPr>
            <a:spLocks noGrp="1"/>
          </p:cNvSpPr>
          <p:nvPr>
            <p:ph type="ftr" sz="quarter" idx="11"/>
          </p:nvPr>
        </p:nvSpPr>
        <p:spPr/>
        <p:txBody>
          <a:bodyPr/>
          <a:lstStyle/>
          <a:p>
            <a:r>
              <a:rPr lang="en-US" smtClean="0"/>
              <a:t>Introduction to Statistics</a:t>
            </a:r>
            <a:endParaRPr lang="en-US"/>
          </a:p>
        </p:txBody>
      </p:sp>
      <p:sp>
        <p:nvSpPr>
          <p:cNvPr id="6" name="Slide Number Placeholder 5"/>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655705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7/03/2015</a:t>
            </a:r>
            <a:endParaRPr lang="en-US"/>
          </a:p>
        </p:txBody>
      </p:sp>
      <p:sp>
        <p:nvSpPr>
          <p:cNvPr id="5" name="Footer Placeholder 4"/>
          <p:cNvSpPr>
            <a:spLocks noGrp="1"/>
          </p:cNvSpPr>
          <p:nvPr>
            <p:ph type="ftr" sz="quarter" idx="11"/>
          </p:nvPr>
        </p:nvSpPr>
        <p:spPr/>
        <p:txBody>
          <a:bodyPr/>
          <a:lstStyle/>
          <a:p>
            <a:r>
              <a:rPr lang="en-US" smtClean="0"/>
              <a:t>Introduction to Statistics</a:t>
            </a:r>
            <a:endParaRPr lang="en-US"/>
          </a:p>
        </p:txBody>
      </p:sp>
      <p:sp>
        <p:nvSpPr>
          <p:cNvPr id="6" name="Slide Number Placeholder 5"/>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308733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7/03/2015</a:t>
            </a:r>
            <a:endParaRPr lang="en-US"/>
          </a:p>
        </p:txBody>
      </p:sp>
      <p:sp>
        <p:nvSpPr>
          <p:cNvPr id="6" name="Footer Placeholder 5"/>
          <p:cNvSpPr>
            <a:spLocks noGrp="1"/>
          </p:cNvSpPr>
          <p:nvPr>
            <p:ph type="ftr" sz="quarter" idx="11"/>
          </p:nvPr>
        </p:nvSpPr>
        <p:spPr/>
        <p:txBody>
          <a:bodyPr/>
          <a:lstStyle/>
          <a:p>
            <a:r>
              <a:rPr lang="en-US" smtClean="0"/>
              <a:t>Introduction to Statistics</a:t>
            </a:r>
            <a:endParaRPr lang="en-US"/>
          </a:p>
        </p:txBody>
      </p:sp>
      <p:sp>
        <p:nvSpPr>
          <p:cNvPr id="7" name="Slide Number Placeholder 6"/>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3406518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7/03/2015</a:t>
            </a:r>
            <a:endParaRPr lang="en-US"/>
          </a:p>
        </p:txBody>
      </p:sp>
      <p:sp>
        <p:nvSpPr>
          <p:cNvPr id="8" name="Footer Placeholder 7"/>
          <p:cNvSpPr>
            <a:spLocks noGrp="1"/>
          </p:cNvSpPr>
          <p:nvPr>
            <p:ph type="ftr" sz="quarter" idx="11"/>
          </p:nvPr>
        </p:nvSpPr>
        <p:spPr/>
        <p:txBody>
          <a:bodyPr/>
          <a:lstStyle/>
          <a:p>
            <a:r>
              <a:rPr lang="en-US" smtClean="0"/>
              <a:t>Introduction to Statistics</a:t>
            </a:r>
            <a:endParaRPr lang="en-US"/>
          </a:p>
        </p:txBody>
      </p:sp>
      <p:sp>
        <p:nvSpPr>
          <p:cNvPr id="9" name="Slide Number Placeholder 8"/>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2495294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7/03/2015</a:t>
            </a:r>
            <a:endParaRPr lang="en-US"/>
          </a:p>
        </p:txBody>
      </p:sp>
      <p:sp>
        <p:nvSpPr>
          <p:cNvPr id="4" name="Footer Placeholder 3"/>
          <p:cNvSpPr>
            <a:spLocks noGrp="1"/>
          </p:cNvSpPr>
          <p:nvPr>
            <p:ph type="ftr" sz="quarter" idx="11"/>
          </p:nvPr>
        </p:nvSpPr>
        <p:spPr/>
        <p:txBody>
          <a:bodyPr/>
          <a:lstStyle/>
          <a:p>
            <a:r>
              <a:rPr lang="en-US" smtClean="0"/>
              <a:t>Introduction to Statistics</a:t>
            </a:r>
            <a:endParaRPr lang="en-US"/>
          </a:p>
        </p:txBody>
      </p:sp>
      <p:sp>
        <p:nvSpPr>
          <p:cNvPr id="5" name="Slide Number Placeholder 4"/>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1619599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7/03/2015</a:t>
            </a:r>
            <a:endParaRPr lang="en-US"/>
          </a:p>
        </p:txBody>
      </p:sp>
      <p:sp>
        <p:nvSpPr>
          <p:cNvPr id="3" name="Footer Placeholder 2"/>
          <p:cNvSpPr>
            <a:spLocks noGrp="1"/>
          </p:cNvSpPr>
          <p:nvPr>
            <p:ph type="ftr" sz="quarter" idx="11"/>
          </p:nvPr>
        </p:nvSpPr>
        <p:spPr/>
        <p:txBody>
          <a:bodyPr/>
          <a:lstStyle/>
          <a:p>
            <a:r>
              <a:rPr lang="en-US" smtClean="0"/>
              <a:t>Introduction to Statistics</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10896072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7/03/2015</a:t>
            </a:r>
            <a:endParaRPr lang="en-US"/>
          </a:p>
        </p:txBody>
      </p:sp>
      <p:sp>
        <p:nvSpPr>
          <p:cNvPr id="6" name="Footer Placeholder 5"/>
          <p:cNvSpPr>
            <a:spLocks noGrp="1"/>
          </p:cNvSpPr>
          <p:nvPr>
            <p:ph type="ftr" sz="quarter" idx="11"/>
          </p:nvPr>
        </p:nvSpPr>
        <p:spPr/>
        <p:txBody>
          <a:bodyPr/>
          <a:lstStyle/>
          <a:p>
            <a:r>
              <a:rPr lang="en-US" smtClean="0"/>
              <a:t>Introduction to Statistics</a:t>
            </a:r>
            <a:endParaRPr lang="en-US"/>
          </a:p>
        </p:txBody>
      </p:sp>
      <p:sp>
        <p:nvSpPr>
          <p:cNvPr id="7" name="Slide Number Placeholder 6"/>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44621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24/07/2015</a:t>
            </a:r>
            <a:endParaRPr lang="en-IN"/>
          </a:p>
        </p:txBody>
      </p:sp>
      <p:sp>
        <p:nvSpPr>
          <p:cNvPr id="5" name="Footer Placeholder 4"/>
          <p:cNvSpPr>
            <a:spLocks noGrp="1"/>
          </p:cNvSpPr>
          <p:nvPr>
            <p:ph type="ftr" sz="quarter" idx="11"/>
          </p:nvPr>
        </p:nvSpPr>
        <p:spPr/>
        <p:txBody>
          <a:bodyPr/>
          <a:lstStyle/>
          <a:p>
            <a:r>
              <a:rPr lang="en-IN" smtClean="0"/>
              <a:t>Sampling Distribution</a:t>
            </a:r>
            <a:endParaRPr lang="en-IN"/>
          </a:p>
        </p:txBody>
      </p:sp>
      <p:sp>
        <p:nvSpPr>
          <p:cNvPr id="6" name="Slide Number Placeholder 5"/>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7/03/2015</a:t>
            </a:r>
            <a:endParaRPr lang="en-US"/>
          </a:p>
        </p:txBody>
      </p:sp>
      <p:sp>
        <p:nvSpPr>
          <p:cNvPr id="6" name="Footer Placeholder 5"/>
          <p:cNvSpPr>
            <a:spLocks noGrp="1"/>
          </p:cNvSpPr>
          <p:nvPr>
            <p:ph type="ftr" sz="quarter" idx="11"/>
          </p:nvPr>
        </p:nvSpPr>
        <p:spPr/>
        <p:txBody>
          <a:bodyPr/>
          <a:lstStyle/>
          <a:p>
            <a:r>
              <a:rPr lang="en-US" smtClean="0"/>
              <a:t>Introduction to Statistics</a:t>
            </a:r>
            <a:endParaRPr lang="en-US"/>
          </a:p>
        </p:txBody>
      </p:sp>
      <p:sp>
        <p:nvSpPr>
          <p:cNvPr id="7" name="Slide Number Placeholder 6"/>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2304212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7/03/2015</a:t>
            </a:r>
            <a:endParaRPr lang="en-US"/>
          </a:p>
        </p:txBody>
      </p:sp>
      <p:sp>
        <p:nvSpPr>
          <p:cNvPr id="5" name="Footer Placeholder 4"/>
          <p:cNvSpPr>
            <a:spLocks noGrp="1"/>
          </p:cNvSpPr>
          <p:nvPr>
            <p:ph type="ftr" sz="quarter" idx="11"/>
          </p:nvPr>
        </p:nvSpPr>
        <p:spPr/>
        <p:txBody>
          <a:bodyPr/>
          <a:lstStyle/>
          <a:p>
            <a:r>
              <a:rPr lang="en-US" smtClean="0"/>
              <a:t>Introduction to Statistics</a:t>
            </a:r>
            <a:endParaRPr lang="en-US"/>
          </a:p>
        </p:txBody>
      </p:sp>
      <p:sp>
        <p:nvSpPr>
          <p:cNvPr id="6" name="Slide Number Placeholder 5"/>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2008356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7/03/2015</a:t>
            </a:r>
            <a:endParaRPr lang="en-US"/>
          </a:p>
        </p:txBody>
      </p:sp>
      <p:sp>
        <p:nvSpPr>
          <p:cNvPr id="5" name="Footer Placeholder 4"/>
          <p:cNvSpPr>
            <a:spLocks noGrp="1"/>
          </p:cNvSpPr>
          <p:nvPr>
            <p:ph type="ftr" sz="quarter" idx="11"/>
          </p:nvPr>
        </p:nvSpPr>
        <p:spPr/>
        <p:txBody>
          <a:bodyPr/>
          <a:lstStyle/>
          <a:p>
            <a:r>
              <a:rPr lang="en-US" smtClean="0"/>
              <a:t>Introduction to Statistics</a:t>
            </a:r>
            <a:endParaRPr lang="en-US"/>
          </a:p>
        </p:txBody>
      </p:sp>
      <p:sp>
        <p:nvSpPr>
          <p:cNvPr id="6" name="Slide Number Placeholder 5"/>
          <p:cNvSpPr>
            <a:spLocks noGrp="1"/>
          </p:cNvSpPr>
          <p:nvPr>
            <p:ph type="sldNum" sz="quarter" idx="12"/>
          </p:nvPr>
        </p:nvSpPr>
        <p:spPr/>
        <p:txBody>
          <a:bodyPr/>
          <a:lstStyle/>
          <a:p>
            <a:fld id="{F878D97F-B07C-4F5B-861D-76BA94498E2A}" type="slidenum">
              <a:rPr lang="en-US" smtClean="0"/>
              <a:pPr/>
              <a:t>‹#›</a:t>
            </a:fld>
            <a:endParaRPr lang="en-US"/>
          </a:p>
        </p:txBody>
      </p:sp>
    </p:spTree>
    <p:extLst>
      <p:ext uri="{BB962C8B-B14F-4D97-AF65-F5344CB8AC3E}">
        <p14:creationId xmlns:p14="http://schemas.microsoft.com/office/powerpoint/2010/main" val="1893482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2" y="1122362"/>
            <a:ext cx="6858000" cy="2387601"/>
          </a:xfrm>
        </p:spPr>
        <p:txBody>
          <a:bodyPr anchor="b"/>
          <a:lstStyle>
            <a:lvl1pPr algn="ctr">
              <a:defRPr sz="4496"/>
            </a:lvl1pPr>
          </a:lstStyle>
          <a:p>
            <a:r>
              <a:rPr lang="en-US" smtClean="0"/>
              <a:t>Click to edit Master title style</a:t>
            </a:r>
            <a:endParaRPr lang="en-IN"/>
          </a:p>
        </p:txBody>
      </p:sp>
      <p:sp>
        <p:nvSpPr>
          <p:cNvPr id="3" name="Subtitle 2"/>
          <p:cNvSpPr>
            <a:spLocks noGrp="1"/>
          </p:cNvSpPr>
          <p:nvPr>
            <p:ph type="subTitle" idx="1"/>
          </p:nvPr>
        </p:nvSpPr>
        <p:spPr>
          <a:xfrm>
            <a:off x="1143002" y="3602039"/>
            <a:ext cx="6858000" cy="1655763"/>
          </a:xfrm>
        </p:spPr>
        <p:txBody>
          <a:bodyPr/>
          <a:lstStyle>
            <a:lvl1pPr marL="0" indent="0" algn="ctr">
              <a:buNone/>
              <a:defRPr sz="1797"/>
            </a:lvl1pPr>
            <a:lvl2pPr marL="342571" indent="0" algn="ctr">
              <a:buNone/>
              <a:defRPr sz="1498"/>
            </a:lvl2pPr>
            <a:lvl3pPr marL="685143" indent="0" algn="ctr">
              <a:buNone/>
              <a:defRPr sz="1350"/>
            </a:lvl3pPr>
            <a:lvl4pPr marL="1027714" indent="0" algn="ctr">
              <a:buNone/>
              <a:defRPr sz="1199"/>
            </a:lvl4pPr>
            <a:lvl5pPr marL="1370284" indent="0" algn="ctr">
              <a:buNone/>
              <a:defRPr sz="1199"/>
            </a:lvl5pPr>
            <a:lvl6pPr marL="1712857" indent="0" algn="ctr">
              <a:buNone/>
              <a:defRPr sz="1199"/>
            </a:lvl6pPr>
            <a:lvl7pPr marL="2055427" indent="0" algn="ctr">
              <a:buNone/>
              <a:defRPr sz="1199"/>
            </a:lvl7pPr>
            <a:lvl8pPr marL="2397998" indent="0" algn="ctr">
              <a:buNone/>
              <a:defRPr sz="1199"/>
            </a:lvl8pPr>
            <a:lvl9pPr marL="2740570" indent="0" algn="ctr">
              <a:buNone/>
              <a:defRPr sz="1199"/>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53C6FA-B194-40FB-9309-4671E5D1DA3D}"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973974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53C6FA-B194-40FB-9309-4671E5D1DA3D}"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1955420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8"/>
          </a:xfrm>
        </p:spPr>
        <p:txBody>
          <a:bodyPr anchor="b"/>
          <a:lstStyle>
            <a:lvl1pPr>
              <a:defRPr sz="4496"/>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797">
                <a:solidFill>
                  <a:schemeClr val="tx1">
                    <a:tint val="75000"/>
                  </a:schemeClr>
                </a:solidFill>
              </a:defRPr>
            </a:lvl1pPr>
            <a:lvl2pPr marL="342571" indent="0">
              <a:buNone/>
              <a:defRPr sz="1498">
                <a:solidFill>
                  <a:schemeClr val="tx1">
                    <a:tint val="75000"/>
                  </a:schemeClr>
                </a:solidFill>
              </a:defRPr>
            </a:lvl2pPr>
            <a:lvl3pPr marL="685143" indent="0">
              <a:buNone/>
              <a:defRPr sz="1350">
                <a:solidFill>
                  <a:schemeClr val="tx1">
                    <a:tint val="75000"/>
                  </a:schemeClr>
                </a:solidFill>
              </a:defRPr>
            </a:lvl3pPr>
            <a:lvl4pPr marL="1027714" indent="0">
              <a:buNone/>
              <a:defRPr sz="1199">
                <a:solidFill>
                  <a:schemeClr val="tx1">
                    <a:tint val="75000"/>
                  </a:schemeClr>
                </a:solidFill>
              </a:defRPr>
            </a:lvl4pPr>
            <a:lvl5pPr marL="1370284" indent="0">
              <a:buNone/>
              <a:defRPr sz="1199">
                <a:solidFill>
                  <a:schemeClr val="tx1">
                    <a:tint val="75000"/>
                  </a:schemeClr>
                </a:solidFill>
              </a:defRPr>
            </a:lvl5pPr>
            <a:lvl6pPr marL="1712857" indent="0">
              <a:buNone/>
              <a:defRPr sz="1199">
                <a:solidFill>
                  <a:schemeClr val="tx1">
                    <a:tint val="75000"/>
                  </a:schemeClr>
                </a:solidFill>
              </a:defRPr>
            </a:lvl6pPr>
            <a:lvl7pPr marL="2055427" indent="0">
              <a:buNone/>
              <a:defRPr sz="1199">
                <a:solidFill>
                  <a:schemeClr val="tx1">
                    <a:tint val="75000"/>
                  </a:schemeClr>
                </a:solidFill>
              </a:defRPr>
            </a:lvl7pPr>
            <a:lvl8pPr marL="2397998" indent="0">
              <a:buNone/>
              <a:defRPr sz="1199">
                <a:solidFill>
                  <a:schemeClr val="tx1">
                    <a:tint val="75000"/>
                  </a:schemeClr>
                </a:solidFill>
              </a:defRPr>
            </a:lvl8pPr>
            <a:lvl9pPr marL="2740570" indent="0">
              <a:buNone/>
              <a:defRPr sz="119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3C6FA-B194-40FB-9309-4671E5D1DA3D}"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1083375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6"/>
            <a:ext cx="388620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1" y="1825626"/>
            <a:ext cx="388620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53C6FA-B194-40FB-9309-4671E5D1DA3D}"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3719617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5"/>
            <a:ext cx="7886700" cy="132556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1" y="1681164"/>
            <a:ext cx="3868340" cy="823911"/>
          </a:xfrm>
        </p:spPr>
        <p:txBody>
          <a:bodyPr anchor="b"/>
          <a:lstStyle>
            <a:lvl1pPr marL="0" indent="0">
              <a:buNone/>
              <a:defRPr sz="1797" b="1"/>
            </a:lvl1pPr>
            <a:lvl2pPr marL="342571" indent="0">
              <a:buNone/>
              <a:defRPr sz="1498" b="1"/>
            </a:lvl2pPr>
            <a:lvl3pPr marL="685143" indent="0">
              <a:buNone/>
              <a:defRPr sz="1350" b="1"/>
            </a:lvl3pPr>
            <a:lvl4pPr marL="1027714" indent="0">
              <a:buNone/>
              <a:defRPr sz="1199" b="1"/>
            </a:lvl4pPr>
            <a:lvl5pPr marL="1370284" indent="0">
              <a:buNone/>
              <a:defRPr sz="1199" b="1"/>
            </a:lvl5pPr>
            <a:lvl6pPr marL="1712857" indent="0">
              <a:buNone/>
              <a:defRPr sz="1199" b="1"/>
            </a:lvl6pPr>
            <a:lvl7pPr marL="2055427" indent="0">
              <a:buNone/>
              <a:defRPr sz="1199" b="1"/>
            </a:lvl7pPr>
            <a:lvl8pPr marL="2397998" indent="0">
              <a:buNone/>
              <a:defRPr sz="1199" b="1"/>
            </a:lvl8pPr>
            <a:lvl9pPr marL="2740570" indent="0">
              <a:buNone/>
              <a:defRPr sz="1199" b="1"/>
            </a:lvl9pPr>
          </a:lstStyle>
          <a:p>
            <a:pPr lvl="0"/>
            <a:r>
              <a:rPr lang="en-US" smtClean="0"/>
              <a:t>Click to edit Master text styles</a:t>
            </a:r>
          </a:p>
        </p:txBody>
      </p:sp>
      <p:sp>
        <p:nvSpPr>
          <p:cNvPr id="4" name="Content Placeholder 3"/>
          <p:cNvSpPr>
            <a:spLocks noGrp="1"/>
          </p:cNvSpPr>
          <p:nvPr>
            <p:ph sz="half" idx="2"/>
          </p:nvPr>
        </p:nvSpPr>
        <p:spPr>
          <a:xfrm>
            <a:off x="629841" y="2505075"/>
            <a:ext cx="3868340" cy="3684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1" y="1681164"/>
            <a:ext cx="3887391" cy="823911"/>
          </a:xfrm>
        </p:spPr>
        <p:txBody>
          <a:bodyPr anchor="b"/>
          <a:lstStyle>
            <a:lvl1pPr marL="0" indent="0">
              <a:buNone/>
              <a:defRPr sz="1797" b="1"/>
            </a:lvl1pPr>
            <a:lvl2pPr marL="342571" indent="0">
              <a:buNone/>
              <a:defRPr sz="1498" b="1"/>
            </a:lvl2pPr>
            <a:lvl3pPr marL="685143" indent="0">
              <a:buNone/>
              <a:defRPr sz="1350" b="1"/>
            </a:lvl3pPr>
            <a:lvl4pPr marL="1027714" indent="0">
              <a:buNone/>
              <a:defRPr sz="1199" b="1"/>
            </a:lvl4pPr>
            <a:lvl5pPr marL="1370284" indent="0">
              <a:buNone/>
              <a:defRPr sz="1199" b="1"/>
            </a:lvl5pPr>
            <a:lvl6pPr marL="1712857" indent="0">
              <a:buNone/>
              <a:defRPr sz="1199" b="1"/>
            </a:lvl6pPr>
            <a:lvl7pPr marL="2055427" indent="0">
              <a:buNone/>
              <a:defRPr sz="1199" b="1"/>
            </a:lvl7pPr>
            <a:lvl8pPr marL="2397998" indent="0">
              <a:buNone/>
              <a:defRPr sz="1199" b="1"/>
            </a:lvl8pPr>
            <a:lvl9pPr marL="2740570" indent="0">
              <a:buNone/>
              <a:defRPr sz="1199"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53C6FA-B194-40FB-9309-4671E5D1DA3D}" type="datetimeFigureOut">
              <a:rPr lang="en-IN" smtClean="0"/>
              <a:t>20/06/2018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1434512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53C6FA-B194-40FB-9309-4671E5D1DA3D}" type="datetimeFigureOut">
              <a:rPr lang="en-IN" smtClean="0"/>
              <a:t>20/06/2018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26754843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3C6FA-B194-40FB-9309-4671E5D1DA3D}" type="datetimeFigureOut">
              <a:rPr lang="en-IN" smtClean="0"/>
              <a:t>20/06/2018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337072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24/07/2015</a:t>
            </a:r>
            <a:endParaRPr lang="en-IN"/>
          </a:p>
        </p:txBody>
      </p:sp>
      <p:sp>
        <p:nvSpPr>
          <p:cNvPr id="5" name="Footer Placeholder 4"/>
          <p:cNvSpPr>
            <a:spLocks noGrp="1"/>
          </p:cNvSpPr>
          <p:nvPr>
            <p:ph type="ftr" sz="quarter" idx="11"/>
          </p:nvPr>
        </p:nvSpPr>
        <p:spPr/>
        <p:txBody>
          <a:bodyPr/>
          <a:lstStyle/>
          <a:p>
            <a:r>
              <a:rPr lang="en-IN" smtClean="0"/>
              <a:t>Sampling Distribution</a:t>
            </a:r>
            <a:endParaRPr lang="en-IN"/>
          </a:p>
        </p:txBody>
      </p:sp>
      <p:sp>
        <p:nvSpPr>
          <p:cNvPr id="6" name="Slide Number Placeholder 5"/>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1"/>
            <a:ext cx="2949178" cy="1600199"/>
          </a:xfrm>
        </p:spPr>
        <p:txBody>
          <a:bodyPr anchor="b"/>
          <a:lstStyle>
            <a:lvl1pPr>
              <a:defRPr sz="2398"/>
            </a:lvl1pPr>
          </a:lstStyle>
          <a:p>
            <a:r>
              <a:rPr lang="en-US" smtClean="0"/>
              <a:t>Click to edit Master title style</a:t>
            </a:r>
            <a:endParaRPr lang="en-IN"/>
          </a:p>
        </p:txBody>
      </p:sp>
      <p:sp>
        <p:nvSpPr>
          <p:cNvPr id="3" name="Content Placeholder 2"/>
          <p:cNvSpPr>
            <a:spLocks noGrp="1"/>
          </p:cNvSpPr>
          <p:nvPr>
            <p:ph idx="1"/>
          </p:nvPr>
        </p:nvSpPr>
        <p:spPr>
          <a:xfrm>
            <a:off x="3887392" y="987425"/>
            <a:ext cx="4629150" cy="4873626"/>
          </a:xfrm>
        </p:spPr>
        <p:txBody>
          <a:bodyPr/>
          <a:lstStyle>
            <a:lvl1pPr>
              <a:defRPr sz="2398"/>
            </a:lvl1pPr>
            <a:lvl2pPr>
              <a:defRPr sz="2099"/>
            </a:lvl2pPr>
            <a:lvl3pPr>
              <a:defRPr sz="1797"/>
            </a:lvl3pPr>
            <a:lvl4pPr>
              <a:defRPr sz="1498"/>
            </a:lvl4pPr>
            <a:lvl5pPr>
              <a:defRPr sz="1498"/>
            </a:lvl5pPr>
            <a:lvl6pPr>
              <a:defRPr sz="1498"/>
            </a:lvl6pPr>
            <a:lvl7pPr>
              <a:defRPr sz="1498"/>
            </a:lvl7pPr>
            <a:lvl8pPr>
              <a:defRPr sz="1498"/>
            </a:lvl8pPr>
            <a:lvl9pPr>
              <a:defRPr sz="149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199"/>
            </a:lvl1pPr>
            <a:lvl2pPr marL="342571" indent="0">
              <a:buNone/>
              <a:defRPr sz="1048"/>
            </a:lvl2pPr>
            <a:lvl3pPr marL="685143" indent="0">
              <a:buNone/>
              <a:defRPr sz="900"/>
            </a:lvl3pPr>
            <a:lvl4pPr marL="1027714" indent="0">
              <a:buNone/>
              <a:defRPr sz="749"/>
            </a:lvl4pPr>
            <a:lvl5pPr marL="1370284" indent="0">
              <a:buNone/>
              <a:defRPr sz="749"/>
            </a:lvl5pPr>
            <a:lvl6pPr marL="1712857" indent="0">
              <a:buNone/>
              <a:defRPr sz="749"/>
            </a:lvl6pPr>
            <a:lvl7pPr marL="2055427" indent="0">
              <a:buNone/>
              <a:defRPr sz="749"/>
            </a:lvl7pPr>
            <a:lvl8pPr marL="2397998" indent="0">
              <a:buNone/>
              <a:defRPr sz="749"/>
            </a:lvl8pPr>
            <a:lvl9pPr marL="2740570" indent="0">
              <a:buNone/>
              <a:defRPr sz="74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3C6FA-B194-40FB-9309-4671E5D1DA3D}"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11842697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1"/>
            <a:ext cx="2949178" cy="1600199"/>
          </a:xfrm>
        </p:spPr>
        <p:txBody>
          <a:bodyPr anchor="b"/>
          <a:lstStyle>
            <a:lvl1pPr>
              <a:defRPr sz="2398"/>
            </a:lvl1pPr>
          </a:lstStyle>
          <a:p>
            <a:r>
              <a:rPr lang="en-US" smtClean="0"/>
              <a:t>Click to edit Master title style</a:t>
            </a:r>
            <a:endParaRPr lang="en-IN"/>
          </a:p>
        </p:txBody>
      </p:sp>
      <p:sp>
        <p:nvSpPr>
          <p:cNvPr id="3" name="Picture Placeholder 2"/>
          <p:cNvSpPr>
            <a:spLocks noGrp="1"/>
          </p:cNvSpPr>
          <p:nvPr>
            <p:ph type="pic" idx="1"/>
          </p:nvPr>
        </p:nvSpPr>
        <p:spPr>
          <a:xfrm>
            <a:off x="3887392" y="987425"/>
            <a:ext cx="4629150" cy="4873626"/>
          </a:xfrm>
        </p:spPr>
        <p:txBody>
          <a:bodyPr/>
          <a:lstStyle>
            <a:lvl1pPr marL="0" indent="0">
              <a:buNone/>
              <a:defRPr sz="2398"/>
            </a:lvl1pPr>
            <a:lvl2pPr marL="342571" indent="0">
              <a:buNone/>
              <a:defRPr sz="2099"/>
            </a:lvl2pPr>
            <a:lvl3pPr marL="685143" indent="0">
              <a:buNone/>
              <a:defRPr sz="1797"/>
            </a:lvl3pPr>
            <a:lvl4pPr marL="1027714" indent="0">
              <a:buNone/>
              <a:defRPr sz="1498"/>
            </a:lvl4pPr>
            <a:lvl5pPr marL="1370284" indent="0">
              <a:buNone/>
              <a:defRPr sz="1498"/>
            </a:lvl5pPr>
            <a:lvl6pPr marL="1712857" indent="0">
              <a:buNone/>
              <a:defRPr sz="1498"/>
            </a:lvl6pPr>
            <a:lvl7pPr marL="2055427" indent="0">
              <a:buNone/>
              <a:defRPr sz="1498"/>
            </a:lvl7pPr>
            <a:lvl8pPr marL="2397998" indent="0">
              <a:buNone/>
              <a:defRPr sz="1498"/>
            </a:lvl8pPr>
            <a:lvl9pPr marL="2740570" indent="0">
              <a:buNone/>
              <a:defRPr sz="1498"/>
            </a:lvl9pPr>
          </a:lstStyle>
          <a:p>
            <a:endParaRPr lang="en-IN"/>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199"/>
            </a:lvl1pPr>
            <a:lvl2pPr marL="342571" indent="0">
              <a:buNone/>
              <a:defRPr sz="1048"/>
            </a:lvl2pPr>
            <a:lvl3pPr marL="685143" indent="0">
              <a:buNone/>
              <a:defRPr sz="900"/>
            </a:lvl3pPr>
            <a:lvl4pPr marL="1027714" indent="0">
              <a:buNone/>
              <a:defRPr sz="749"/>
            </a:lvl4pPr>
            <a:lvl5pPr marL="1370284" indent="0">
              <a:buNone/>
              <a:defRPr sz="749"/>
            </a:lvl5pPr>
            <a:lvl6pPr marL="1712857" indent="0">
              <a:buNone/>
              <a:defRPr sz="749"/>
            </a:lvl6pPr>
            <a:lvl7pPr marL="2055427" indent="0">
              <a:buNone/>
              <a:defRPr sz="749"/>
            </a:lvl7pPr>
            <a:lvl8pPr marL="2397998" indent="0">
              <a:buNone/>
              <a:defRPr sz="749"/>
            </a:lvl8pPr>
            <a:lvl9pPr marL="2740570" indent="0">
              <a:buNone/>
              <a:defRPr sz="74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3C6FA-B194-40FB-9309-4671E5D1DA3D}"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24366315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53C6FA-B194-40FB-9309-4671E5D1DA3D}"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2391371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365125"/>
            <a:ext cx="1971675" cy="581183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49" y="365125"/>
            <a:ext cx="5800725"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53C6FA-B194-40FB-9309-4671E5D1DA3D}"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D56B-1232-4222-9917-FDE96036D946}" type="slidenum">
              <a:rPr lang="en-IN" smtClean="0"/>
              <a:t>‹#›</a:t>
            </a:fld>
            <a:endParaRPr lang="en-IN"/>
          </a:p>
        </p:txBody>
      </p:sp>
    </p:spTree>
    <p:extLst>
      <p:ext uri="{BB962C8B-B14F-4D97-AF65-F5344CB8AC3E}">
        <p14:creationId xmlns:p14="http://schemas.microsoft.com/office/powerpoint/2010/main" val="226244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24/07/2015</a:t>
            </a:r>
            <a:endParaRPr lang="en-IN"/>
          </a:p>
        </p:txBody>
      </p:sp>
      <p:sp>
        <p:nvSpPr>
          <p:cNvPr id="6" name="Footer Placeholder 5"/>
          <p:cNvSpPr>
            <a:spLocks noGrp="1"/>
          </p:cNvSpPr>
          <p:nvPr>
            <p:ph type="ftr" sz="quarter" idx="11"/>
          </p:nvPr>
        </p:nvSpPr>
        <p:spPr/>
        <p:txBody>
          <a:bodyPr/>
          <a:lstStyle/>
          <a:p>
            <a:r>
              <a:rPr lang="en-IN" smtClean="0"/>
              <a:t>Sampling Distribution</a:t>
            </a:r>
            <a:endParaRPr lang="en-IN"/>
          </a:p>
        </p:txBody>
      </p:sp>
      <p:sp>
        <p:nvSpPr>
          <p:cNvPr id="7" name="Slide Number Placeholder 6"/>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24/07/2015</a:t>
            </a:r>
            <a:endParaRPr lang="en-IN"/>
          </a:p>
        </p:txBody>
      </p:sp>
      <p:sp>
        <p:nvSpPr>
          <p:cNvPr id="8" name="Footer Placeholder 7"/>
          <p:cNvSpPr>
            <a:spLocks noGrp="1"/>
          </p:cNvSpPr>
          <p:nvPr>
            <p:ph type="ftr" sz="quarter" idx="11"/>
          </p:nvPr>
        </p:nvSpPr>
        <p:spPr/>
        <p:txBody>
          <a:bodyPr/>
          <a:lstStyle/>
          <a:p>
            <a:r>
              <a:rPr lang="en-IN" smtClean="0"/>
              <a:t>Sampling Distribution</a:t>
            </a:r>
            <a:endParaRPr lang="en-IN"/>
          </a:p>
        </p:txBody>
      </p:sp>
      <p:sp>
        <p:nvSpPr>
          <p:cNvPr id="9" name="Slide Number Placeholder 8"/>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24/07/2015</a:t>
            </a:r>
            <a:endParaRPr lang="en-IN"/>
          </a:p>
        </p:txBody>
      </p:sp>
      <p:sp>
        <p:nvSpPr>
          <p:cNvPr id="4" name="Footer Placeholder 3"/>
          <p:cNvSpPr>
            <a:spLocks noGrp="1"/>
          </p:cNvSpPr>
          <p:nvPr>
            <p:ph type="ftr" sz="quarter" idx="11"/>
          </p:nvPr>
        </p:nvSpPr>
        <p:spPr/>
        <p:txBody>
          <a:bodyPr/>
          <a:lstStyle/>
          <a:p>
            <a:r>
              <a:rPr lang="en-IN" smtClean="0"/>
              <a:t>Sampling Distribution</a:t>
            </a:r>
            <a:endParaRPr lang="en-IN"/>
          </a:p>
        </p:txBody>
      </p:sp>
      <p:sp>
        <p:nvSpPr>
          <p:cNvPr id="5" name="Slide Number Placeholder 4"/>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24/07/2015</a:t>
            </a:r>
            <a:endParaRPr lang="en-IN"/>
          </a:p>
        </p:txBody>
      </p:sp>
      <p:sp>
        <p:nvSpPr>
          <p:cNvPr id="3" name="Footer Placeholder 2"/>
          <p:cNvSpPr>
            <a:spLocks noGrp="1"/>
          </p:cNvSpPr>
          <p:nvPr>
            <p:ph type="ftr" sz="quarter" idx="11"/>
          </p:nvPr>
        </p:nvSpPr>
        <p:spPr/>
        <p:txBody>
          <a:bodyPr/>
          <a:lstStyle/>
          <a:p>
            <a:r>
              <a:rPr lang="en-IN" smtClean="0"/>
              <a:t>Sampling Distribution</a:t>
            </a:r>
            <a:endParaRPr lang="en-IN"/>
          </a:p>
        </p:txBody>
      </p:sp>
      <p:sp>
        <p:nvSpPr>
          <p:cNvPr id="4" name="Slide Number Placeholder 3"/>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24/07/2015</a:t>
            </a:r>
            <a:endParaRPr lang="en-IN"/>
          </a:p>
        </p:txBody>
      </p:sp>
      <p:sp>
        <p:nvSpPr>
          <p:cNvPr id="6" name="Footer Placeholder 5"/>
          <p:cNvSpPr>
            <a:spLocks noGrp="1"/>
          </p:cNvSpPr>
          <p:nvPr>
            <p:ph type="ftr" sz="quarter" idx="11"/>
          </p:nvPr>
        </p:nvSpPr>
        <p:spPr/>
        <p:txBody>
          <a:bodyPr/>
          <a:lstStyle/>
          <a:p>
            <a:r>
              <a:rPr lang="en-IN" smtClean="0"/>
              <a:t>Sampling Distribution</a:t>
            </a:r>
            <a:endParaRPr lang="en-IN"/>
          </a:p>
        </p:txBody>
      </p:sp>
      <p:sp>
        <p:nvSpPr>
          <p:cNvPr id="7" name="Slide Number Placeholder 6"/>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24/07/2015</a:t>
            </a:r>
            <a:endParaRPr lang="en-IN"/>
          </a:p>
        </p:txBody>
      </p:sp>
      <p:sp>
        <p:nvSpPr>
          <p:cNvPr id="6" name="Footer Placeholder 5"/>
          <p:cNvSpPr>
            <a:spLocks noGrp="1"/>
          </p:cNvSpPr>
          <p:nvPr>
            <p:ph type="ftr" sz="quarter" idx="11"/>
          </p:nvPr>
        </p:nvSpPr>
        <p:spPr/>
        <p:txBody>
          <a:bodyPr/>
          <a:lstStyle/>
          <a:p>
            <a:r>
              <a:rPr lang="en-IN" smtClean="0"/>
              <a:t>Sampling Distribution</a:t>
            </a:r>
            <a:endParaRPr lang="en-IN"/>
          </a:p>
        </p:txBody>
      </p:sp>
      <p:sp>
        <p:nvSpPr>
          <p:cNvPr id="7" name="Slide Number Placeholder 6"/>
          <p:cNvSpPr>
            <a:spLocks noGrp="1"/>
          </p:cNvSpPr>
          <p:nvPr>
            <p:ph type="sldNum" sz="quarter" idx="12"/>
          </p:nvPr>
        </p:nvSpPr>
        <p:spPr/>
        <p:txBody>
          <a:bodyPr/>
          <a:lstStyle/>
          <a:p>
            <a:fld id="{02DE1CA8-1D91-4E81-9EA2-CBEBE556BF5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24/07/2015</a:t>
            </a:r>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Sampling Distribution</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E1CA8-1D91-4E81-9EA2-CBEBE556BF5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7/03/2015</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Introduction to Statistics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8D97F-B07C-4F5B-861D-76BA94498E2A}" type="slidenum">
              <a:rPr lang="en-US" smtClean="0"/>
              <a:pPr/>
              <a:t>‹#›</a:t>
            </a:fld>
            <a:endParaRPr lang="en-US"/>
          </a:p>
        </p:txBody>
      </p:sp>
    </p:spTree>
    <p:extLst>
      <p:ext uri="{BB962C8B-B14F-4D97-AF65-F5344CB8AC3E}">
        <p14:creationId xmlns:p14="http://schemas.microsoft.com/office/powerpoint/2010/main" val="1900527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2" y="365125"/>
            <a:ext cx="7886700" cy="132556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2" y="1825626"/>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2"/>
            <a:ext cx="2057401"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53C6FA-B194-40FB-9309-4671E5D1DA3D}" type="datetimeFigureOut">
              <a:rPr lang="en-IN" smtClean="0"/>
              <a:t>20/06/2018</a:t>
            </a:fld>
            <a:endParaRPr lang="en-IN"/>
          </a:p>
        </p:txBody>
      </p:sp>
      <p:sp>
        <p:nvSpPr>
          <p:cNvPr id="5" name="Footer Placeholder 4"/>
          <p:cNvSpPr>
            <a:spLocks noGrp="1"/>
          </p:cNvSpPr>
          <p:nvPr>
            <p:ph type="ftr" sz="quarter" idx="3"/>
          </p:nvPr>
        </p:nvSpPr>
        <p:spPr>
          <a:xfrm>
            <a:off x="3028952" y="6356352"/>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1" y="6356352"/>
            <a:ext cx="205740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44D56B-1232-4222-9917-FDE96036D946}" type="slidenum">
              <a:rPr lang="en-IN" smtClean="0"/>
              <a:t>‹#›</a:t>
            </a:fld>
            <a:endParaRPr lang="en-IN"/>
          </a:p>
        </p:txBody>
      </p:sp>
    </p:spTree>
    <p:extLst>
      <p:ext uri="{BB962C8B-B14F-4D97-AF65-F5344CB8AC3E}">
        <p14:creationId xmlns:p14="http://schemas.microsoft.com/office/powerpoint/2010/main" val="38608830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143" rtl="0" eaLnBrk="1" latinLnBrk="0" hangingPunct="1">
        <a:lnSpc>
          <a:spcPct val="90000"/>
        </a:lnSpc>
        <a:spcBef>
          <a:spcPct val="0"/>
        </a:spcBef>
        <a:buNone/>
        <a:defRPr sz="3298" kern="1200">
          <a:solidFill>
            <a:schemeClr val="tx1"/>
          </a:solidFill>
          <a:latin typeface="+mj-lt"/>
          <a:ea typeface="+mj-ea"/>
          <a:cs typeface="+mj-cs"/>
        </a:defRPr>
      </a:lvl1pPr>
    </p:titleStyle>
    <p:bodyStyle>
      <a:lvl1pPr marL="171286" indent="-171286" algn="l" defTabSz="685143" rtl="0" eaLnBrk="1" latinLnBrk="0" hangingPunct="1">
        <a:lnSpc>
          <a:spcPct val="90000"/>
        </a:lnSpc>
        <a:spcBef>
          <a:spcPts val="749"/>
        </a:spcBef>
        <a:buFont typeface="Arial" panose="020B0604020202020204" pitchFamily="34" charset="0"/>
        <a:buChar char="•"/>
        <a:defRPr sz="2099" kern="1200">
          <a:solidFill>
            <a:schemeClr val="tx1"/>
          </a:solidFill>
          <a:latin typeface="+mn-lt"/>
          <a:ea typeface="+mn-ea"/>
          <a:cs typeface="+mn-cs"/>
        </a:defRPr>
      </a:lvl1pPr>
      <a:lvl2pPr marL="513857" indent="-171286" algn="l" defTabSz="685143" rtl="0" eaLnBrk="1" latinLnBrk="0" hangingPunct="1">
        <a:lnSpc>
          <a:spcPct val="90000"/>
        </a:lnSpc>
        <a:spcBef>
          <a:spcPts val="375"/>
        </a:spcBef>
        <a:buFont typeface="Arial" panose="020B0604020202020204" pitchFamily="34" charset="0"/>
        <a:buChar char="•"/>
        <a:defRPr sz="1797" kern="1200">
          <a:solidFill>
            <a:schemeClr val="tx1"/>
          </a:solidFill>
          <a:latin typeface="+mn-lt"/>
          <a:ea typeface="+mn-ea"/>
          <a:cs typeface="+mn-cs"/>
        </a:defRPr>
      </a:lvl2pPr>
      <a:lvl3pPr marL="856427" indent="-171286" algn="l" defTabSz="685143" rtl="0" eaLnBrk="1" latinLnBrk="0" hangingPunct="1">
        <a:lnSpc>
          <a:spcPct val="90000"/>
        </a:lnSpc>
        <a:spcBef>
          <a:spcPts val="375"/>
        </a:spcBef>
        <a:buFont typeface="Arial" panose="020B0604020202020204" pitchFamily="34" charset="0"/>
        <a:buChar char="•"/>
        <a:defRPr sz="1498" kern="1200">
          <a:solidFill>
            <a:schemeClr val="tx1"/>
          </a:solidFill>
          <a:latin typeface="+mn-lt"/>
          <a:ea typeface="+mn-ea"/>
          <a:cs typeface="+mn-cs"/>
        </a:defRPr>
      </a:lvl3pPr>
      <a:lvl4pPr marL="1199000" indent="-171286" algn="l" defTabSz="68514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1570" indent="-171286" algn="l" defTabSz="68514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4141" indent="-171286" algn="l" defTabSz="68514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6713" indent="-171286" algn="l" defTabSz="68514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69284" indent="-171286" algn="l" defTabSz="68514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1854" indent="-171286" algn="l" defTabSz="68514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143" rtl="0" eaLnBrk="1" latinLnBrk="0" hangingPunct="1">
        <a:defRPr sz="1350" kern="1200">
          <a:solidFill>
            <a:schemeClr val="tx1"/>
          </a:solidFill>
          <a:latin typeface="+mn-lt"/>
          <a:ea typeface="+mn-ea"/>
          <a:cs typeface="+mn-cs"/>
        </a:defRPr>
      </a:lvl1pPr>
      <a:lvl2pPr marL="342571" algn="l" defTabSz="685143" rtl="0" eaLnBrk="1" latinLnBrk="0" hangingPunct="1">
        <a:defRPr sz="1350" kern="1200">
          <a:solidFill>
            <a:schemeClr val="tx1"/>
          </a:solidFill>
          <a:latin typeface="+mn-lt"/>
          <a:ea typeface="+mn-ea"/>
          <a:cs typeface="+mn-cs"/>
        </a:defRPr>
      </a:lvl2pPr>
      <a:lvl3pPr marL="685143" algn="l" defTabSz="685143" rtl="0" eaLnBrk="1" latinLnBrk="0" hangingPunct="1">
        <a:defRPr sz="1350" kern="1200">
          <a:solidFill>
            <a:schemeClr val="tx1"/>
          </a:solidFill>
          <a:latin typeface="+mn-lt"/>
          <a:ea typeface="+mn-ea"/>
          <a:cs typeface="+mn-cs"/>
        </a:defRPr>
      </a:lvl3pPr>
      <a:lvl4pPr marL="1027714" algn="l" defTabSz="685143" rtl="0" eaLnBrk="1" latinLnBrk="0" hangingPunct="1">
        <a:defRPr sz="1350" kern="1200">
          <a:solidFill>
            <a:schemeClr val="tx1"/>
          </a:solidFill>
          <a:latin typeface="+mn-lt"/>
          <a:ea typeface="+mn-ea"/>
          <a:cs typeface="+mn-cs"/>
        </a:defRPr>
      </a:lvl4pPr>
      <a:lvl5pPr marL="1370284" algn="l" defTabSz="685143" rtl="0" eaLnBrk="1" latinLnBrk="0" hangingPunct="1">
        <a:defRPr sz="1350" kern="1200">
          <a:solidFill>
            <a:schemeClr val="tx1"/>
          </a:solidFill>
          <a:latin typeface="+mn-lt"/>
          <a:ea typeface="+mn-ea"/>
          <a:cs typeface="+mn-cs"/>
        </a:defRPr>
      </a:lvl5pPr>
      <a:lvl6pPr marL="1712857" algn="l" defTabSz="685143" rtl="0" eaLnBrk="1" latinLnBrk="0" hangingPunct="1">
        <a:defRPr sz="1350" kern="1200">
          <a:solidFill>
            <a:schemeClr val="tx1"/>
          </a:solidFill>
          <a:latin typeface="+mn-lt"/>
          <a:ea typeface="+mn-ea"/>
          <a:cs typeface="+mn-cs"/>
        </a:defRPr>
      </a:lvl6pPr>
      <a:lvl7pPr marL="2055427" algn="l" defTabSz="685143" rtl="0" eaLnBrk="1" latinLnBrk="0" hangingPunct="1">
        <a:defRPr sz="1350" kern="1200">
          <a:solidFill>
            <a:schemeClr val="tx1"/>
          </a:solidFill>
          <a:latin typeface="+mn-lt"/>
          <a:ea typeface="+mn-ea"/>
          <a:cs typeface="+mn-cs"/>
        </a:defRPr>
      </a:lvl7pPr>
      <a:lvl8pPr marL="2397998" algn="l" defTabSz="685143" rtl="0" eaLnBrk="1" latinLnBrk="0" hangingPunct="1">
        <a:defRPr sz="1350" kern="1200">
          <a:solidFill>
            <a:schemeClr val="tx1"/>
          </a:solidFill>
          <a:latin typeface="+mn-lt"/>
          <a:ea typeface="+mn-ea"/>
          <a:cs typeface="+mn-cs"/>
        </a:defRPr>
      </a:lvl8pPr>
      <a:lvl9pPr marL="2740570" algn="l" defTabSz="68514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image" Target="../media/image57.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58.wmf"/></Relationships>
</file>

<file path=ppt/slides/_rels/slide10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image" Target="../media/image59.wmf"/></Relationships>
</file>

<file path=ppt/slides/_rels/slide10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29.vml"/><Relationship Id="rId4" Type="http://schemas.openxmlformats.org/officeDocument/2006/relationships/image" Target="../media/image61.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63.emf"/><Relationship Id="rId5" Type="http://schemas.openxmlformats.org/officeDocument/2006/relationships/oleObject" Target="../embeddings/oleObject50.bin"/><Relationship Id="rId4" Type="http://schemas.openxmlformats.org/officeDocument/2006/relationships/image" Target="../media/image62.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3.xml"/><Relationship Id="rId1" Type="http://schemas.openxmlformats.org/officeDocument/2006/relationships/vmlDrawing" Target="../drawings/vmlDrawing31.vml"/><Relationship Id="rId4" Type="http://schemas.openxmlformats.org/officeDocument/2006/relationships/image" Target="../media/image64.e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66.emf"/><Relationship Id="rId5" Type="http://schemas.openxmlformats.org/officeDocument/2006/relationships/oleObject" Target="../embeddings/oleObject53.bin"/><Relationship Id="rId4" Type="http://schemas.openxmlformats.org/officeDocument/2006/relationships/image" Target="../media/image65.e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3.xml"/><Relationship Id="rId1" Type="http://schemas.openxmlformats.org/officeDocument/2006/relationships/vmlDrawing" Target="../drawings/vmlDrawing33.vml"/><Relationship Id="rId4" Type="http://schemas.openxmlformats.org/officeDocument/2006/relationships/image" Target="../media/image67.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3.xml"/><Relationship Id="rId1" Type="http://schemas.openxmlformats.org/officeDocument/2006/relationships/vmlDrawing" Target="../drawings/vmlDrawing34.vml"/><Relationship Id="rId4" Type="http://schemas.openxmlformats.org/officeDocument/2006/relationships/image" Target="../media/image68.wmf"/></Relationships>
</file>

<file path=ppt/slides/_rels/slide118.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8.xml"/><Relationship Id="rId1" Type="http://schemas.openxmlformats.org/officeDocument/2006/relationships/vmlDrawing" Target="../drawings/vmlDrawing35.vml"/><Relationship Id="rId4" Type="http://schemas.openxmlformats.org/officeDocument/2006/relationships/image" Target="../media/image7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8.xml"/><Relationship Id="rId1" Type="http://schemas.openxmlformats.org/officeDocument/2006/relationships/vmlDrawing" Target="../drawings/vmlDrawing36.v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Medical_statistics" TargetMode="External"/><Relationship Id="rId13" Type="http://schemas.openxmlformats.org/officeDocument/2006/relationships/hyperlink" Target="https://en.wikipedia.org/wiki/Population" TargetMode="External"/><Relationship Id="rId18" Type="http://schemas.openxmlformats.org/officeDocument/2006/relationships/hyperlink" Target="https://en.wikipedia.org/wiki/Epidemiology" TargetMode="External"/><Relationship Id="rId26" Type="http://schemas.openxmlformats.org/officeDocument/2006/relationships/hyperlink" Target="https://en.wikipedia.org/wiki/Geochemistry" TargetMode="External"/><Relationship Id="rId3" Type="http://schemas.openxmlformats.org/officeDocument/2006/relationships/hyperlink" Target="https://en.wikipedia.org/wiki/Insurance" TargetMode="External"/><Relationship Id="rId21" Type="http://schemas.openxmlformats.org/officeDocument/2006/relationships/hyperlink" Target="https://en.wikipedia.org/wiki/Petroleum_geology" TargetMode="External"/><Relationship Id="rId7" Type="http://schemas.openxmlformats.org/officeDocument/2006/relationships/hyperlink" Target="https://en.wikipedia.org/wiki/Biology" TargetMode="External"/><Relationship Id="rId12" Type="http://schemas.openxmlformats.org/officeDocument/2006/relationships/hyperlink" Target="https://en.wikipedia.org/wiki/Demography" TargetMode="External"/><Relationship Id="rId17" Type="http://schemas.openxmlformats.org/officeDocument/2006/relationships/hyperlink" Target="https://en.wikipedia.org/wiki/Environmental_science" TargetMode="External"/><Relationship Id="rId25" Type="http://schemas.openxmlformats.org/officeDocument/2006/relationships/hyperlink" Target="https://en.wikipedia.org/wiki/Oceanography" TargetMode="External"/><Relationship Id="rId2" Type="http://schemas.openxmlformats.org/officeDocument/2006/relationships/hyperlink" Target="https://en.wikipedia.org/wiki/Actuarial_science" TargetMode="External"/><Relationship Id="rId16" Type="http://schemas.openxmlformats.org/officeDocument/2006/relationships/hyperlink" Target="https://en.wikipedia.org/wiki/Environmental_statistics" TargetMode="External"/><Relationship Id="rId20" Type="http://schemas.openxmlformats.org/officeDocument/2006/relationships/hyperlink" Target="https://en.wikipedia.org/wiki/Geography" TargetMode="External"/><Relationship Id="rId1" Type="http://schemas.openxmlformats.org/officeDocument/2006/relationships/slideLayout" Target="../slideLayouts/slideLayout13.xml"/><Relationship Id="rId6" Type="http://schemas.openxmlformats.org/officeDocument/2006/relationships/hyperlink" Target="https://en.wikipedia.org/wiki/Biostatistics" TargetMode="External"/><Relationship Id="rId11" Type="http://schemas.openxmlformats.org/officeDocument/2006/relationships/hyperlink" Target="https://en.wikipedia.org/wiki/Chemistry" TargetMode="External"/><Relationship Id="rId24" Type="http://schemas.openxmlformats.org/officeDocument/2006/relationships/hyperlink" Target="https://en.wikipedia.org/wiki/Meteorology" TargetMode="External"/><Relationship Id="rId5" Type="http://schemas.openxmlformats.org/officeDocument/2006/relationships/hyperlink" Target="https://en.wikipedia.org/wiki/Astrostatistics" TargetMode="External"/><Relationship Id="rId15" Type="http://schemas.openxmlformats.org/officeDocument/2006/relationships/hyperlink" Target="https://en.wikipedia.org/wiki/Economics" TargetMode="External"/><Relationship Id="rId23" Type="http://schemas.openxmlformats.org/officeDocument/2006/relationships/hyperlink" Target="https://en.wikipedia.org/wiki/Hydrology" TargetMode="External"/><Relationship Id="rId10" Type="http://schemas.openxmlformats.org/officeDocument/2006/relationships/hyperlink" Target="https://en.wikipedia.org/wiki/Chemometrics" TargetMode="External"/><Relationship Id="rId19" Type="http://schemas.openxmlformats.org/officeDocument/2006/relationships/hyperlink" Target="https://en.wikipedia.org/wiki/Geostatistics" TargetMode="External"/><Relationship Id="rId4" Type="http://schemas.openxmlformats.org/officeDocument/2006/relationships/hyperlink" Target="https://en.wikipedia.org/wiki/Finance" TargetMode="External"/><Relationship Id="rId9" Type="http://schemas.openxmlformats.org/officeDocument/2006/relationships/hyperlink" Target="https://en.wikipedia.org/wiki/Business_analytics" TargetMode="External"/><Relationship Id="rId14" Type="http://schemas.openxmlformats.org/officeDocument/2006/relationships/hyperlink" Target="https://en.wikipedia.org/wiki/Econometrics" TargetMode="External"/><Relationship Id="rId22" Type="http://schemas.openxmlformats.org/officeDocument/2006/relationships/hyperlink" Target="https://en.wikipedia.org/wiki/Hydrogeology"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8.xml"/></Relationships>
</file>

<file path=ppt/slides/_rels/slide13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8.xml"/></Relationships>
</file>

<file path=ppt/slides/_rels/slide13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8.xml"/></Relationships>
</file>

<file path=ppt/slides/_rels/slide13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8.xml"/></Relationships>
</file>

<file path=ppt/slides/_rels/slide13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8.xml"/></Relationships>
</file>

<file path=ppt/slides/_rels/slide13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Sampling_(statistics)" TargetMode="External"/><Relationship Id="rId13" Type="http://schemas.openxmlformats.org/officeDocument/2006/relationships/hyperlink" Target="https://en.wikipedia.org/wiki/Econophysics" TargetMode="External"/><Relationship Id="rId18" Type="http://schemas.openxmlformats.org/officeDocument/2006/relationships/hyperlink" Target="https://en.wikipedia.org/wiki/Mechanics" TargetMode="External"/><Relationship Id="rId26" Type="http://schemas.openxmlformats.org/officeDocument/2006/relationships/hyperlink" Target="https://en.wikipedia.org/wiki/Thermodynamic_free_energy" TargetMode="External"/><Relationship Id="rId3" Type="http://schemas.openxmlformats.org/officeDocument/2006/relationships/hyperlink" Target="https://en.wikipedia.org/wiki/Population_ecology" TargetMode="External"/><Relationship Id="rId21" Type="http://schemas.openxmlformats.org/officeDocument/2006/relationships/hyperlink" Target="https://en.wikipedia.org/wiki/Statistical_Signal_Processing" TargetMode="External"/><Relationship Id="rId7" Type="http://schemas.openxmlformats.org/officeDocument/2006/relationships/hyperlink" Target="https://en.wikipedia.org/wiki/Quality_control" TargetMode="External"/><Relationship Id="rId12" Type="http://schemas.openxmlformats.org/officeDocument/2006/relationships/hyperlink" Target="https://en.wikipedia.org/wiki/Statistical_finance" TargetMode="External"/><Relationship Id="rId17" Type="http://schemas.openxmlformats.org/officeDocument/2006/relationships/hyperlink" Target="https://en.wikipedia.org/wiki/Probability" TargetMode="External"/><Relationship Id="rId25" Type="http://schemas.openxmlformats.org/officeDocument/2006/relationships/hyperlink" Target="https://en.wikipedia.org/wiki/Heat" TargetMode="External"/><Relationship Id="rId2" Type="http://schemas.openxmlformats.org/officeDocument/2006/relationships/hyperlink" Target="https://en.wikipedia.org/wiki/Operations_research" TargetMode="External"/><Relationship Id="rId16" Type="http://schemas.openxmlformats.org/officeDocument/2006/relationships/hyperlink" Target="https://en.wikipedia.org/wiki/Statistical_mechanics" TargetMode="External"/><Relationship Id="rId20" Type="http://schemas.openxmlformats.org/officeDocument/2006/relationships/hyperlink" Target="https://en.wikipedia.org/wiki/Physics" TargetMode="External"/><Relationship Id="rId1" Type="http://schemas.openxmlformats.org/officeDocument/2006/relationships/slideLayout" Target="../slideLayouts/slideLayout13.xml"/><Relationship Id="rId6" Type="http://schemas.openxmlformats.org/officeDocument/2006/relationships/hyperlink" Target="https://en.wikipedia.org/wiki/Psychometric" TargetMode="External"/><Relationship Id="rId11" Type="http://schemas.openxmlformats.org/officeDocument/2006/relationships/hyperlink" Target="https://en.wikipedia.org/wiki/Reliability_Engineering" TargetMode="External"/><Relationship Id="rId24" Type="http://schemas.openxmlformats.org/officeDocument/2006/relationships/hyperlink" Target="https://en.wikipedia.org/wiki/Work_(thermodynamics)" TargetMode="External"/><Relationship Id="rId5" Type="http://schemas.openxmlformats.org/officeDocument/2006/relationships/hyperlink" Target="https://en.wikipedia.org/wiki/Environment_(biophysical)" TargetMode="External"/><Relationship Id="rId15" Type="http://schemas.openxmlformats.org/officeDocument/2006/relationships/hyperlink" Target="https://en.wikipedia.org/wiki/Positivist" TargetMode="External"/><Relationship Id="rId23" Type="http://schemas.openxmlformats.org/officeDocument/2006/relationships/hyperlink" Target="https://en.wikipedia.org/wiki/Thermodynamic_system" TargetMode="External"/><Relationship Id="rId10" Type="http://schemas.openxmlformats.org/officeDocument/2006/relationships/hyperlink" Target="https://en.wikipedia.org/wiki/Quantitative_psychology" TargetMode="External"/><Relationship Id="rId19" Type="http://schemas.openxmlformats.org/officeDocument/2006/relationships/hyperlink" Target="https://en.wikipedia.org/wiki/Statistical_physics" TargetMode="External"/><Relationship Id="rId4" Type="http://schemas.openxmlformats.org/officeDocument/2006/relationships/hyperlink" Target="https://en.wikipedia.org/wiki/Ecology" TargetMode="External"/><Relationship Id="rId9" Type="http://schemas.openxmlformats.org/officeDocument/2006/relationships/hyperlink" Target="https://en.wikipedia.org/wiki/Process_control" TargetMode="External"/><Relationship Id="rId14" Type="http://schemas.openxmlformats.org/officeDocument/2006/relationships/hyperlink" Target="https://en.wikipedia.org/wiki/Normative_economics" TargetMode="External"/><Relationship Id="rId22" Type="http://schemas.openxmlformats.org/officeDocument/2006/relationships/hyperlink" Target="https://en.wikipedia.org/wiki/Statistical_thermodynamics" TargetMode="External"/><Relationship Id="rId27" Type="http://schemas.openxmlformats.org/officeDocument/2006/relationships/hyperlink" Target="https://en.wikipedia.org/wiki/Entropy" TargetMode="External"/></Relationships>
</file>

<file path=ppt/slides/_rels/slide14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8.xml"/><Relationship Id="rId1" Type="http://schemas.openxmlformats.org/officeDocument/2006/relationships/vmlDrawing" Target="../drawings/vmlDrawing37.vml"/><Relationship Id="rId5" Type="http://schemas.openxmlformats.org/officeDocument/2006/relationships/image" Target="../media/image90.png"/><Relationship Id="rId4" Type="http://schemas.openxmlformats.org/officeDocument/2006/relationships/image" Target="../media/image89.wmf"/></Relationships>
</file>

<file path=ppt/slides/_rels/slide144.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18.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45.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97.png"/><Relationship Id="rId1" Type="http://schemas.openxmlformats.org/officeDocument/2006/relationships/slideLayout" Target="../slideLayouts/slideLayout18.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image" Target="../media/image106.wmf"/><Relationship Id="rId5" Type="http://schemas.openxmlformats.org/officeDocument/2006/relationships/oleObject" Target="../embeddings/oleObject60.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62.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slideLayout" Target="../slideLayouts/slideLayout13.xml"/><Relationship Id="rId4" Type="http://schemas.openxmlformats.org/officeDocument/2006/relationships/image" Target="../media/image112.emf"/></Relationships>
</file>

<file path=ppt/slides/_rels/slide157.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image" Target="../media/image119.emf"/><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39.vml"/><Relationship Id="rId5" Type="http://schemas.openxmlformats.org/officeDocument/2006/relationships/image" Target="../media/image123.wmf"/><Relationship Id="rId4" Type="http://schemas.openxmlformats.org/officeDocument/2006/relationships/oleObject" Target="../embeddings/oleObject63.bin"/></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8.xml"/></Relationships>
</file>

<file path=ppt/slides/_rels/slide177.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3.xml"/><Relationship Id="rId1" Type="http://schemas.openxmlformats.org/officeDocument/2006/relationships/vmlDrawing" Target="../drawings/vmlDrawing40.vml"/><Relationship Id="rId4" Type="http://schemas.openxmlformats.org/officeDocument/2006/relationships/image" Target="../media/image125.wmf"/></Relationships>
</file>

<file path=ppt/slides/_rels/slide179.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41.vml"/><Relationship Id="rId4" Type="http://schemas.openxmlformats.org/officeDocument/2006/relationships/image" Target="../media/image126.wmf"/></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1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8.xml"/><Relationship Id="rId1" Type="http://schemas.openxmlformats.org/officeDocument/2006/relationships/vmlDrawing" Target="../drawings/vmlDrawing42.vml"/><Relationship Id="rId4" Type="http://schemas.openxmlformats.org/officeDocument/2006/relationships/image" Target="../media/image128.emf"/></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8.x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slideLayout" Target="../slideLayouts/slideLayout18.xml"/></Relationships>
</file>

<file path=ppt/slides/_rels/slide189.x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image" Target="../media/image131.emf"/><Relationship Id="rId1" Type="http://schemas.openxmlformats.org/officeDocument/2006/relationships/slideLayout" Target="../slideLayouts/slideLayout18.xml"/></Relationships>
</file>

<file path=ppt/slides/_rels/slide191.x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png"/><Relationship Id="rId1" Type="http://schemas.openxmlformats.org/officeDocument/2006/relationships/slideLayout" Target="../slideLayouts/slideLayout18.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8.xml"/></Relationships>
</file>

<file path=ppt/slides/_rels/slide194.x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slideLayout" Target="../slideLayouts/slideLayout17.xml"/></Relationships>
</file>

<file path=ppt/slides/_rels/slide195.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6.xml.rels><?xml version="1.0" encoding="UTF-8" standalone="yes"?>
<Relationships xmlns="http://schemas.openxmlformats.org/package/2006/relationships"><Relationship Id="rId2" Type="http://schemas.openxmlformats.org/officeDocument/2006/relationships/image" Target="../media/image137.emf"/><Relationship Id="rId1" Type="http://schemas.openxmlformats.org/officeDocument/2006/relationships/slideLayout" Target="../slideLayouts/slideLayout17.xml"/></Relationships>
</file>

<file path=ppt/slides/_rels/slide197.xml.rels><?xml version="1.0" encoding="UTF-8" standalone="yes"?>
<Relationships xmlns="http://schemas.openxmlformats.org/package/2006/relationships"><Relationship Id="rId2" Type="http://schemas.openxmlformats.org/officeDocument/2006/relationships/image" Target="../media/image138.emf"/><Relationship Id="rId1" Type="http://schemas.openxmlformats.org/officeDocument/2006/relationships/slideLayout" Target="../slideLayouts/slideLayout17.xml"/></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7.xml"/><Relationship Id="rId1" Type="http://schemas.openxmlformats.org/officeDocument/2006/relationships/vmlDrawing" Target="../drawings/vmlDrawing43.vml"/><Relationship Id="rId4" Type="http://schemas.openxmlformats.org/officeDocument/2006/relationships/image" Target="../media/image139.wmf"/></Relationships>
</file>

<file path=ppt/slides/_rels/slide19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3.xml"/><Relationship Id="rId1" Type="http://schemas.openxmlformats.org/officeDocument/2006/relationships/vmlDrawing" Target="../drawings/vmlDrawing44.vml"/><Relationship Id="rId4" Type="http://schemas.openxmlformats.org/officeDocument/2006/relationships/image" Target="../media/image140.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13.xml"/></Relationships>
</file>

<file path=ppt/slides/_rels/slide202.xml.rels><?xml version="1.0" encoding="UTF-8" standalone="yes"?>
<Relationships xmlns="http://schemas.openxmlformats.org/package/2006/relationships"><Relationship Id="rId2" Type="http://schemas.openxmlformats.org/officeDocument/2006/relationships/hyperlink" Target="http://www.investopedia.com/terms/m/marketindex.asp" TargetMode="External"/><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45.vml"/><Relationship Id="rId4" Type="http://schemas.openxmlformats.org/officeDocument/2006/relationships/image" Target="../media/image143.emf"/></Relationships>
</file>

<file path=ppt/slides/_rels/slide204.x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slideLayout" Target="../slideLayouts/slideLayout1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7.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18.xml"/></Relationships>
</file>

<file path=ppt/slides/_rels/slide208.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150.wmf"/><Relationship Id="rId2" Type="http://schemas.openxmlformats.org/officeDocument/2006/relationships/slideLayout" Target="../slideLayouts/slideLayout13.xml"/><Relationship Id="rId1" Type="http://schemas.openxmlformats.org/officeDocument/2006/relationships/vmlDrawing" Target="../drawings/vmlDrawing46.vml"/><Relationship Id="rId6" Type="http://schemas.openxmlformats.org/officeDocument/2006/relationships/image" Target="../media/image147.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73.bin"/></Relationships>
</file>

<file path=ppt/slides/_rels/slide20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7.xml"/><Relationship Id="rId1" Type="http://schemas.openxmlformats.org/officeDocument/2006/relationships/vmlDrawing" Target="../drawings/vmlDrawing47.vml"/><Relationship Id="rId6" Type="http://schemas.openxmlformats.org/officeDocument/2006/relationships/image" Target="../media/image152.wmf"/><Relationship Id="rId5" Type="http://schemas.openxmlformats.org/officeDocument/2006/relationships/oleObject" Target="../embeddings/oleObject76.bin"/><Relationship Id="rId4" Type="http://schemas.openxmlformats.org/officeDocument/2006/relationships/image" Target="../media/image15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82.bin"/><Relationship Id="rId18" Type="http://schemas.openxmlformats.org/officeDocument/2006/relationships/image" Target="../media/image160.wmf"/><Relationship Id="rId3" Type="http://schemas.openxmlformats.org/officeDocument/2006/relationships/oleObject" Target="../embeddings/oleObject77.bin"/><Relationship Id="rId21" Type="http://schemas.openxmlformats.org/officeDocument/2006/relationships/oleObject" Target="../embeddings/oleObject86.bin"/><Relationship Id="rId7" Type="http://schemas.openxmlformats.org/officeDocument/2006/relationships/oleObject" Target="../embeddings/oleObject79.bin"/><Relationship Id="rId12" Type="http://schemas.openxmlformats.org/officeDocument/2006/relationships/image" Target="../media/image157.wmf"/><Relationship Id="rId17" Type="http://schemas.openxmlformats.org/officeDocument/2006/relationships/oleObject" Target="../embeddings/oleObject84.bin"/><Relationship Id="rId2" Type="http://schemas.openxmlformats.org/officeDocument/2006/relationships/slideLayout" Target="../slideLayouts/slideLayout17.xml"/><Relationship Id="rId16" Type="http://schemas.openxmlformats.org/officeDocument/2006/relationships/image" Target="../media/image159.wmf"/><Relationship Id="rId20" Type="http://schemas.openxmlformats.org/officeDocument/2006/relationships/image" Target="../media/image161.wmf"/><Relationship Id="rId1" Type="http://schemas.openxmlformats.org/officeDocument/2006/relationships/vmlDrawing" Target="../drawings/vmlDrawing48.vml"/><Relationship Id="rId6" Type="http://schemas.openxmlformats.org/officeDocument/2006/relationships/image" Target="../media/image154.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156.wmf"/><Relationship Id="rId19" Type="http://schemas.openxmlformats.org/officeDocument/2006/relationships/oleObject" Target="../embeddings/oleObject85.bin"/><Relationship Id="rId4" Type="http://schemas.openxmlformats.org/officeDocument/2006/relationships/image" Target="../media/image153.wmf"/><Relationship Id="rId9" Type="http://schemas.openxmlformats.org/officeDocument/2006/relationships/oleObject" Target="../embeddings/oleObject80.bin"/><Relationship Id="rId14" Type="http://schemas.openxmlformats.org/officeDocument/2006/relationships/image" Target="../media/image158.wmf"/><Relationship Id="rId22" Type="http://schemas.openxmlformats.org/officeDocument/2006/relationships/image" Target="../media/image162.wmf"/></Relationships>
</file>

<file path=ppt/slides/_rels/slide211.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17.xml"/><Relationship Id="rId1" Type="http://schemas.openxmlformats.org/officeDocument/2006/relationships/vmlDrawing" Target="../drawings/vmlDrawing49.vml"/><Relationship Id="rId4" Type="http://schemas.openxmlformats.org/officeDocument/2006/relationships/image" Target="../media/image163.wmf"/></Relationships>
</file>

<file path=ppt/slides/_rels/slide212.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7.xml"/><Relationship Id="rId1" Type="http://schemas.openxmlformats.org/officeDocument/2006/relationships/vmlDrawing" Target="../drawings/vmlDrawing50.vml"/><Relationship Id="rId4" Type="http://schemas.openxmlformats.org/officeDocument/2006/relationships/image" Target="../media/image164.wmf"/></Relationships>
</file>

<file path=ppt/slides/_rels/slide213.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17.xml"/><Relationship Id="rId1" Type="http://schemas.openxmlformats.org/officeDocument/2006/relationships/vmlDrawing" Target="../drawings/vmlDrawing51.vml"/><Relationship Id="rId4" Type="http://schemas.openxmlformats.org/officeDocument/2006/relationships/image" Target="../media/image165.wmf"/></Relationships>
</file>

<file path=ppt/slides/_rels/slide214.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95.bin"/><Relationship Id="rId18" Type="http://schemas.openxmlformats.org/officeDocument/2006/relationships/image" Target="../media/image173.wmf"/><Relationship Id="rId26" Type="http://schemas.openxmlformats.org/officeDocument/2006/relationships/image" Target="../media/image177.w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170.wmf"/><Relationship Id="rId17" Type="http://schemas.openxmlformats.org/officeDocument/2006/relationships/oleObject" Target="../embeddings/oleObject97.bin"/><Relationship Id="rId25" Type="http://schemas.openxmlformats.org/officeDocument/2006/relationships/oleObject" Target="../embeddings/oleObject101.bin"/><Relationship Id="rId2" Type="http://schemas.openxmlformats.org/officeDocument/2006/relationships/slideLayout" Target="../slideLayouts/slideLayout17.xml"/><Relationship Id="rId16" Type="http://schemas.openxmlformats.org/officeDocument/2006/relationships/image" Target="../media/image172.wmf"/><Relationship Id="rId20" Type="http://schemas.openxmlformats.org/officeDocument/2006/relationships/image" Target="../media/image174.wmf"/><Relationship Id="rId29" Type="http://schemas.openxmlformats.org/officeDocument/2006/relationships/oleObject" Target="../embeddings/oleObject103.bin"/><Relationship Id="rId1" Type="http://schemas.openxmlformats.org/officeDocument/2006/relationships/vmlDrawing" Target="../drawings/vmlDrawing52.vml"/><Relationship Id="rId6" Type="http://schemas.openxmlformats.org/officeDocument/2006/relationships/image" Target="../media/image167.wmf"/><Relationship Id="rId11" Type="http://schemas.openxmlformats.org/officeDocument/2006/relationships/oleObject" Target="../embeddings/oleObject94.bin"/><Relationship Id="rId24" Type="http://schemas.openxmlformats.org/officeDocument/2006/relationships/image" Target="../media/image176.wmf"/><Relationship Id="rId32" Type="http://schemas.openxmlformats.org/officeDocument/2006/relationships/image" Target="../media/image180.wmf"/><Relationship Id="rId5" Type="http://schemas.openxmlformats.org/officeDocument/2006/relationships/oleObject" Target="../embeddings/oleObject91.bin"/><Relationship Id="rId15" Type="http://schemas.openxmlformats.org/officeDocument/2006/relationships/oleObject" Target="../embeddings/oleObject96.bin"/><Relationship Id="rId23" Type="http://schemas.openxmlformats.org/officeDocument/2006/relationships/oleObject" Target="../embeddings/oleObject100.bin"/><Relationship Id="rId28" Type="http://schemas.openxmlformats.org/officeDocument/2006/relationships/image" Target="../media/image178.wmf"/><Relationship Id="rId10" Type="http://schemas.openxmlformats.org/officeDocument/2006/relationships/image" Target="../media/image169.wmf"/><Relationship Id="rId19" Type="http://schemas.openxmlformats.org/officeDocument/2006/relationships/oleObject" Target="../embeddings/oleObject98.bin"/><Relationship Id="rId31" Type="http://schemas.openxmlformats.org/officeDocument/2006/relationships/oleObject" Target="../embeddings/oleObject104.bin"/><Relationship Id="rId4" Type="http://schemas.openxmlformats.org/officeDocument/2006/relationships/image" Target="../media/image166.wmf"/><Relationship Id="rId9" Type="http://schemas.openxmlformats.org/officeDocument/2006/relationships/oleObject" Target="../embeddings/oleObject93.bin"/><Relationship Id="rId14" Type="http://schemas.openxmlformats.org/officeDocument/2006/relationships/image" Target="../media/image171.wmf"/><Relationship Id="rId22" Type="http://schemas.openxmlformats.org/officeDocument/2006/relationships/image" Target="../media/image175.wmf"/><Relationship Id="rId27" Type="http://schemas.openxmlformats.org/officeDocument/2006/relationships/oleObject" Target="../embeddings/oleObject102.bin"/><Relationship Id="rId30" Type="http://schemas.openxmlformats.org/officeDocument/2006/relationships/image" Target="../media/image179.wmf"/></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6.xml.rels><?xml version="1.0" encoding="UTF-8" standalone="yes"?>
<Relationships xmlns="http://schemas.openxmlformats.org/package/2006/relationships"><Relationship Id="rId2" Type="http://schemas.openxmlformats.org/officeDocument/2006/relationships/image" Target="../media/image181.emf"/><Relationship Id="rId1" Type="http://schemas.openxmlformats.org/officeDocument/2006/relationships/slideLayout" Target="../slideLayouts/slideLayout18.xml"/></Relationships>
</file>

<file path=ppt/slides/_rels/slide217.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18.xml"/></Relationships>
</file>

<file path=ppt/slides/_rels/slide218.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18.xml"/></Relationships>
</file>

<file path=ppt/slides/_rels/slide219.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18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0.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18.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2.xml.rels><?xml version="1.0" encoding="UTF-8" standalone="yes"?>
<Relationships xmlns="http://schemas.openxmlformats.org/package/2006/relationships"><Relationship Id="rId2" Type="http://schemas.openxmlformats.org/officeDocument/2006/relationships/image" Target="../media/image800.png"/><Relationship Id="rId1" Type="http://schemas.openxmlformats.org/officeDocument/2006/relationships/slideLayout" Target="../slideLayouts/slideLayout1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5.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13.xml"/></Relationships>
</file>

<file path=ppt/slides/_rels/slide226.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13.xml"/></Relationships>
</file>

<file path=ppt/slides/_rels/slide227.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mymarketresearchmethods.com/wp-content/uploads/2012/11/example-of-nominal-scales.png" TargetMode="Externa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hyperlink" Target="http://www.mymarketresearchmethods.com/wp-content/uploads/2012/11/ordinal-scales.p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Fellow_of_the_Royal_Society" TargetMode="Externa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mymarketresearchmethods.com/wp-content/uploads/2012/11/summary-of-data-types.png" TargetMode="Externa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7.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0.emf"/><Relationship Id="rId5" Type="http://schemas.openxmlformats.org/officeDocument/2006/relationships/oleObject" Target="../embeddings/oleObject9.bin"/><Relationship Id="rId4" Type="http://schemas.openxmlformats.org/officeDocument/2006/relationships/image" Target="../media/image19.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7.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5.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14.bin"/><Relationship Id="rId4" Type="http://schemas.openxmlformats.org/officeDocument/2006/relationships/image" Target="../media/image26.wmf"/></Relationships>
</file>

<file path=ppt/slides/_rels/slide7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slideLayout" Target="../slideLayouts/slideLayout18.xml"/><Relationship Id="rId1" Type="http://schemas.openxmlformats.org/officeDocument/2006/relationships/vmlDrawing" Target="../drawings/vmlDrawing12.vml"/><Relationship Id="rId5" Type="http://schemas.openxmlformats.org/officeDocument/2006/relationships/image" Target="../media/image28.wmf"/><Relationship Id="rId4" Type="http://schemas.openxmlformats.org/officeDocument/2006/relationships/oleObject" Target="../embeddings/oleObject15.bin"/></Relationships>
</file>

<file path=ppt/slides/_rels/slide7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18.xml"/><Relationship Id="rId1" Type="http://schemas.openxmlformats.org/officeDocument/2006/relationships/vmlDrawing" Target="../drawings/vmlDrawing13.vml"/><Relationship Id="rId5" Type="http://schemas.openxmlformats.org/officeDocument/2006/relationships/image" Target="../media/image28.wmf"/><Relationship Id="rId4" Type="http://schemas.openxmlformats.org/officeDocument/2006/relationships/oleObject" Target="../embeddings/oleObject16.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18.bin"/><Relationship Id="rId4" Type="http://schemas.openxmlformats.org/officeDocument/2006/relationships/image" Target="../media/image3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16.vml"/><Relationship Id="rId4" Type="http://schemas.openxmlformats.org/officeDocument/2006/relationships/image" Target="../media/image34.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7.xml"/><Relationship Id="rId1" Type="http://schemas.openxmlformats.org/officeDocument/2006/relationships/vmlDrawing" Target="../drawings/vmlDrawing17.vml"/><Relationship Id="rId5" Type="http://schemas.openxmlformats.org/officeDocument/2006/relationships/image" Target="../media/image36.wmf"/><Relationship Id="rId4" Type="http://schemas.openxmlformats.org/officeDocument/2006/relationships/image" Target="../media/image35.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38.wmf"/><Relationship Id="rId5" Type="http://schemas.openxmlformats.org/officeDocument/2006/relationships/oleObject" Target="../embeddings/oleObject23.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5.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42.wmf"/><Relationship Id="rId5" Type="http://schemas.openxmlformats.org/officeDocument/2006/relationships/oleObject" Target="../embeddings/oleObject27.bin"/><Relationship Id="rId4" Type="http://schemas.openxmlformats.org/officeDocument/2006/relationships/image" Target="../media/image41.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44.wmf"/><Relationship Id="rId5" Type="http://schemas.openxmlformats.org/officeDocument/2006/relationships/oleObject" Target="../embeddings/oleObject29.bin"/><Relationship Id="rId4" Type="http://schemas.openxmlformats.org/officeDocument/2006/relationships/image" Target="../media/image4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7.xml"/><Relationship Id="rId1" Type="http://schemas.openxmlformats.org/officeDocument/2006/relationships/vmlDrawing" Target="../drawings/vmlDrawing21.vml"/><Relationship Id="rId6" Type="http://schemas.openxmlformats.org/officeDocument/2006/relationships/image" Target="../media/image45.wmf"/><Relationship Id="rId5" Type="http://schemas.openxmlformats.org/officeDocument/2006/relationships/oleObject" Target="../embeddings/oleObject31.bin"/><Relationship Id="rId4" Type="http://schemas.openxmlformats.org/officeDocument/2006/relationships/image" Target="../media/image43.wmf"/></Relationships>
</file>

<file path=ppt/slides/_rels/slide92.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50.w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47.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5.bin"/><Relationship Id="rId14" Type="http://schemas.openxmlformats.org/officeDocument/2006/relationships/image" Target="../media/image51.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image" Target="../media/image47.wmf"/><Relationship Id="rId5" Type="http://schemas.openxmlformats.org/officeDocument/2006/relationships/oleObject" Target="../embeddings/oleObject39.bin"/><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oleObject" Target="../embeddings/oleObject41.bin"/></Relationships>
</file>

<file path=ppt/slides/_rels/slide9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55.wmf"/><Relationship Id="rId5" Type="http://schemas.openxmlformats.org/officeDocument/2006/relationships/oleObject" Target="../embeddings/oleObject43.bin"/><Relationship Id="rId4" Type="http://schemas.openxmlformats.org/officeDocument/2006/relationships/image" Target="../media/image54.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5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4221088"/>
          </a:xfrm>
        </p:spPr>
        <p:txBody>
          <a:bodyPr>
            <a:noAutofit/>
          </a:bodyPr>
          <a:lstStyle/>
          <a:p>
            <a:r>
              <a:rPr lang="en-US" sz="9600" dirty="0" smtClean="0">
                <a:solidFill>
                  <a:srgbClr val="00B050"/>
                </a:solidFill>
                <a:latin typeface="Times New Roman" panose="02020603050405020304" pitchFamily="18" charset="0"/>
                <a:cs typeface="Times New Roman" panose="02020603050405020304" pitchFamily="18" charset="0"/>
              </a:rPr>
              <a:t>Probability And Statistics</a:t>
            </a:r>
            <a:endParaRPr lang="en-US" sz="9600" dirty="0">
              <a:solidFill>
                <a:srgbClr val="00B05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4005064"/>
            <a:ext cx="9144000" cy="2852936"/>
          </a:xfrm>
        </p:spPr>
        <p:txBody>
          <a:bodyPr>
            <a:normAutofit fontScale="92500" lnSpcReduction="20000"/>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Samarjit</a:t>
            </a:r>
            <a:r>
              <a:rPr lang="en-US" dirty="0" smtClean="0">
                <a:latin typeface="Times New Roman" panose="02020603050405020304" pitchFamily="18" charset="0"/>
                <a:cs typeface="Times New Roman" panose="02020603050405020304" pitchFamily="18" charset="0"/>
              </a:rPr>
              <a:t> Das</a:t>
            </a:r>
          </a:p>
          <a:p>
            <a:r>
              <a:rPr lang="en-US" dirty="0" smtClean="0">
                <a:latin typeface="Times New Roman" panose="02020603050405020304" pitchFamily="18" charset="0"/>
                <a:cs typeface="Times New Roman" panose="02020603050405020304" pitchFamily="18" charset="0"/>
              </a:rPr>
              <a:t>Indian Statistical Institute, Kolkata</a:t>
            </a:r>
          </a:p>
          <a:p>
            <a:endParaRPr lang="en-US"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878D97F-B07C-4F5B-861D-76BA94498E2A}" type="slidenum">
              <a:rPr lang="en-US" smtClean="0"/>
              <a:pPr/>
              <a:t>1</a:t>
            </a:fld>
            <a:endParaRPr lang="en-US"/>
          </a:p>
        </p:txBody>
      </p:sp>
    </p:spTree>
    <p:extLst>
      <p:ext uri="{BB962C8B-B14F-4D97-AF65-F5344CB8AC3E}">
        <p14:creationId xmlns:p14="http://schemas.microsoft.com/office/powerpoint/2010/main" val="247470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1219200" y="609600"/>
            <a:ext cx="7696200" cy="609600"/>
          </a:xfrm>
          <a:prstGeom prst="rect">
            <a:avLst/>
          </a:prstGeom>
        </p:spPr>
        <p:txBody>
          <a:bodyPr tIns="0">
            <a:noAutofit/>
          </a:bodyPr>
          <a:lstStyle/>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3200" b="0" i="0" u="none" strike="noStrike" kern="1200" cap="none" spc="0" normalizeH="0" baseline="0" noProof="0" dirty="0" smtClean="0">
                <a:ln>
                  <a:noFill/>
                </a:ln>
                <a:solidFill>
                  <a:srgbClr val="0070C0"/>
                </a:solidFill>
                <a:effectLst/>
                <a:uLnTx/>
                <a:uFillTx/>
                <a:latin typeface="Trebuchet MS" pitchFamily="34" charset="0"/>
              </a:rPr>
              <a:t>What is Statistics?</a:t>
            </a:r>
            <a:endParaRPr lang="en-US" sz="3200" dirty="0">
              <a:solidFill>
                <a:srgbClr val="0070C0"/>
              </a:solidFill>
              <a:latin typeface="Trebuchet MS" pitchFamily="34" charset="0"/>
            </a:endParaRP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200" b="0" i="0" u="none" strike="noStrike" kern="1200" cap="none" spc="0" normalizeH="0" baseline="0" noProof="0" dirty="0" smtClean="0">
              <a:ln>
                <a:noFill/>
              </a:ln>
              <a:solidFill>
                <a:srgbClr val="00CC00"/>
              </a:solidFill>
              <a:effectLst/>
              <a:uLnTx/>
              <a:uFillTx/>
              <a:latin typeface="Trebuchet MS" pitchFamily="34" charset="0"/>
            </a:endParaRP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lang="en-US" sz="3200" dirty="0">
              <a:solidFill>
                <a:srgbClr val="00CC00"/>
              </a:solidFill>
              <a:latin typeface="Trebuchet MS" pitchFamily="34" charset="0"/>
            </a:endParaRP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200" b="0" i="0" u="none" strike="noStrike" kern="1200" cap="none" spc="0" normalizeH="0" baseline="0" noProof="0" dirty="0" smtClean="0">
              <a:ln>
                <a:noFill/>
              </a:ln>
              <a:solidFill>
                <a:srgbClr val="00CC00"/>
              </a:solidFill>
              <a:effectLst/>
              <a:uLnTx/>
              <a:uFillTx/>
              <a:latin typeface="Trebuchet MS" pitchFamily="34" charset="0"/>
            </a:endParaRPr>
          </a:p>
        </p:txBody>
      </p:sp>
      <p:sp>
        <p:nvSpPr>
          <p:cNvPr id="4" name="Content Placeholder 2"/>
          <p:cNvSpPr txBox="1">
            <a:spLocks/>
          </p:cNvSpPr>
          <p:nvPr/>
        </p:nvSpPr>
        <p:spPr>
          <a:xfrm>
            <a:off x="1295400" y="1752600"/>
            <a:ext cx="7543800" cy="3276600"/>
          </a:xfrm>
          <a:prstGeom prst="rect">
            <a:avLst/>
          </a:prstGeom>
        </p:spPr>
        <p:txBody>
          <a:bodyPr/>
          <a:lstStyle/>
          <a:p>
            <a:pPr marL="640080" marR="0" lvl="1" indent="-237744" algn="l" defTabSz="914400" rtl="0" eaLnBrk="1" fontAlgn="auto" latinLnBrk="0" hangingPunct="1">
              <a:lnSpc>
                <a:spcPct val="100000"/>
              </a:lnSpc>
              <a:spcBef>
                <a:spcPct val="0"/>
              </a:spcBef>
              <a:spcAft>
                <a:spcPts val="0"/>
              </a:spcAft>
              <a:buClr>
                <a:schemeClr val="accent1"/>
              </a:buClr>
              <a:buSzTx/>
              <a:tabLst/>
              <a:defRPr/>
            </a:pPr>
            <a:r>
              <a:rPr kumimoji="0" lang="en-US" sz="2400" b="0" i="0" u="none" strike="noStrike" kern="1200" cap="none" spc="0" normalizeH="0" baseline="0" noProof="0" dirty="0" smtClean="0">
                <a:ln>
                  <a:noFill/>
                </a:ln>
                <a:solidFill>
                  <a:schemeClr val="accent2">
                    <a:lumMod val="60000"/>
                    <a:lumOff val="40000"/>
                  </a:schemeClr>
                </a:solidFill>
                <a:effectLst/>
                <a:uLnTx/>
                <a:uFillTx/>
                <a:latin typeface="Trebuchet MS" pitchFamily="34" charset="0"/>
                <a:sym typeface="Symbol"/>
              </a:rPr>
              <a:t></a:t>
            </a:r>
            <a:r>
              <a:rPr kumimoji="0" lang="en-US" sz="2400" b="0" i="0" u="none" strike="noStrike" kern="1200" cap="none" spc="0" normalizeH="0" baseline="0" noProof="0" dirty="0" smtClean="0">
                <a:ln>
                  <a:noFill/>
                </a:ln>
                <a:solidFill>
                  <a:schemeClr val="tx1"/>
                </a:solidFill>
                <a:effectLst/>
                <a:uLnTx/>
                <a:uFillTx/>
                <a:latin typeface="Trebuchet MS" pitchFamily="34" charset="0"/>
                <a:sym typeface="Symbol"/>
              </a:rPr>
              <a:t> </a:t>
            </a:r>
            <a:r>
              <a:rPr kumimoji="0" lang="en-US" sz="2400" b="0" i="0" u="none" strike="noStrike" kern="1200" cap="none" spc="0" normalizeH="0" baseline="0" noProof="0" dirty="0" smtClean="0">
                <a:ln>
                  <a:noFill/>
                </a:ln>
                <a:solidFill>
                  <a:schemeClr val="tx1"/>
                </a:solidFill>
                <a:effectLst/>
                <a:uLnTx/>
                <a:uFillTx/>
                <a:latin typeface="Trebuchet MS" pitchFamily="34" charset="0"/>
              </a:rPr>
              <a:t>Statistics is a mathematical science, but it is  </a:t>
            </a:r>
          </a:p>
          <a:p>
            <a:pPr marL="640080" marR="0" lvl="1" indent="-237744" algn="l" defTabSz="914400" rtl="0" eaLnBrk="1" fontAlgn="auto" latinLnBrk="0" hangingPunct="1">
              <a:lnSpc>
                <a:spcPct val="100000"/>
              </a:lnSpc>
              <a:spcBef>
                <a:spcPct val="0"/>
              </a:spcBef>
              <a:spcAft>
                <a:spcPts val="0"/>
              </a:spcAft>
              <a:buClr>
                <a:schemeClr val="accent1"/>
              </a:buClr>
              <a:buSzTx/>
              <a:tabLst/>
              <a:defRPr/>
            </a:pPr>
            <a:r>
              <a:rPr lang="en-US" sz="2400" dirty="0">
                <a:latin typeface="Trebuchet MS" pitchFamily="34" charset="0"/>
              </a:rPr>
              <a:t> </a:t>
            </a:r>
            <a:r>
              <a:rPr lang="en-US" sz="2400" dirty="0" smtClean="0">
                <a:latin typeface="Trebuchet MS" pitchFamily="34" charset="0"/>
              </a:rPr>
              <a:t>  </a:t>
            </a:r>
            <a:r>
              <a:rPr kumimoji="0" lang="en-US" sz="2400" b="0" i="0" u="none" strike="noStrike" kern="1200" cap="none" spc="0" normalizeH="0" baseline="0" noProof="0" dirty="0" smtClean="0">
                <a:ln>
                  <a:noFill/>
                </a:ln>
                <a:solidFill>
                  <a:schemeClr val="tx1"/>
                </a:solidFill>
                <a:effectLst/>
                <a:uLnTx/>
                <a:uFillTx/>
                <a:latin typeface="Trebuchet MS" pitchFamily="34" charset="0"/>
              </a:rPr>
              <a:t>not a branch of mathematics.</a:t>
            </a:r>
          </a:p>
          <a:p>
            <a:pPr marL="640080" marR="0" lvl="1" indent="-237744" algn="l" defTabSz="914400" rtl="0" eaLnBrk="1" fontAlgn="auto" latinLnBrk="0" hangingPunct="1">
              <a:lnSpc>
                <a:spcPct val="100000"/>
              </a:lnSpc>
              <a:spcBef>
                <a:spcPct val="0"/>
              </a:spcBef>
              <a:spcAft>
                <a:spcPts val="0"/>
              </a:spcAft>
              <a:buClr>
                <a:schemeClr val="accent1"/>
              </a:buClr>
              <a:buSzTx/>
              <a:tabLst/>
              <a:defRPr/>
            </a:pPr>
            <a:endParaRPr kumimoji="0" lang="en-US" sz="2400" b="0" i="0" u="none" strike="noStrike" kern="1200" cap="none" spc="0" normalizeH="0" baseline="0" noProof="0" dirty="0" smtClean="0">
              <a:ln>
                <a:noFill/>
              </a:ln>
              <a:solidFill>
                <a:schemeClr val="tx1"/>
              </a:solidFill>
              <a:effectLst/>
              <a:uLnTx/>
              <a:uFillTx/>
              <a:latin typeface="Trebuchet MS" pitchFamily="34" charset="0"/>
            </a:endParaRPr>
          </a:p>
          <a:p>
            <a:pPr marL="640080" lvl="1" indent="-237744">
              <a:spcBef>
                <a:spcPct val="0"/>
              </a:spcBef>
              <a:buClr>
                <a:schemeClr val="accent1"/>
              </a:buClr>
            </a:pPr>
            <a:r>
              <a:rPr lang="en-US" sz="2400" dirty="0" smtClean="0">
                <a:solidFill>
                  <a:schemeClr val="accent2">
                    <a:lumMod val="60000"/>
                    <a:lumOff val="40000"/>
                  </a:schemeClr>
                </a:solidFill>
                <a:latin typeface="Trebuchet MS" pitchFamily="34" charset="0"/>
                <a:sym typeface="Symbol"/>
              </a:rPr>
              <a:t> </a:t>
            </a:r>
            <a:r>
              <a:rPr kumimoji="0" lang="en-US" sz="2400" b="0" i="0" u="none" strike="noStrike" kern="1200" cap="none" spc="0" normalizeH="0" baseline="0" noProof="0" dirty="0" smtClean="0">
                <a:ln>
                  <a:noFill/>
                </a:ln>
                <a:solidFill>
                  <a:schemeClr val="tx1"/>
                </a:solidFill>
                <a:effectLst/>
                <a:uLnTx/>
                <a:uFillTx/>
                <a:latin typeface="Trebuchet MS" pitchFamily="34" charset="0"/>
              </a:rPr>
              <a:t>Statistics is the science of data.</a:t>
            </a:r>
          </a:p>
          <a:p>
            <a:pPr marL="640080" lvl="1" indent="-237744">
              <a:spcBef>
                <a:spcPct val="0"/>
              </a:spcBef>
              <a:buClr>
                <a:schemeClr val="accent1"/>
              </a:buClr>
            </a:pPr>
            <a:endParaRPr lang="en-US" sz="2400" dirty="0" smtClean="0">
              <a:solidFill>
                <a:schemeClr val="accent2">
                  <a:lumMod val="60000"/>
                  <a:lumOff val="40000"/>
                </a:schemeClr>
              </a:solidFill>
              <a:latin typeface="Trebuchet MS" pitchFamily="34" charset="0"/>
              <a:sym typeface="Symbol"/>
            </a:endParaRPr>
          </a:p>
          <a:p>
            <a:pPr marL="640080" lvl="1" indent="-237744">
              <a:spcBef>
                <a:spcPct val="0"/>
              </a:spcBef>
              <a:buClr>
                <a:schemeClr val="accent1"/>
              </a:buClr>
            </a:pPr>
            <a:r>
              <a:rPr lang="en-US" sz="2400" dirty="0" smtClean="0">
                <a:solidFill>
                  <a:schemeClr val="accent2">
                    <a:lumMod val="60000"/>
                    <a:lumOff val="40000"/>
                  </a:schemeClr>
                </a:solidFill>
                <a:latin typeface="Trebuchet MS" pitchFamily="34" charset="0"/>
                <a:sym typeface="Symbol"/>
              </a:rPr>
              <a:t> </a:t>
            </a:r>
            <a:r>
              <a:rPr kumimoji="0" lang="en-US" sz="2400" b="0" i="0" u="none" strike="noStrike" kern="1200" cap="none" spc="0" normalizeH="0" baseline="0" noProof="0" dirty="0" smtClean="0">
                <a:ln>
                  <a:noFill/>
                </a:ln>
                <a:solidFill>
                  <a:schemeClr val="tx1"/>
                </a:solidFill>
                <a:effectLst/>
                <a:uLnTx/>
                <a:uFillTx/>
                <a:latin typeface="Trebuchet MS" pitchFamily="34" charset="0"/>
              </a:rPr>
              <a:t>Statistics is a science that deals with the study of how to collect, classify, summarize, organize, analyze, interpret, and present data.</a:t>
            </a:r>
          </a:p>
          <a:p>
            <a:pPr marL="640080" marR="0" lvl="1" indent="-237744" algn="l" defTabSz="914400" rtl="0" eaLnBrk="1" fontAlgn="auto" latinLnBrk="0" hangingPunct="1">
              <a:lnSpc>
                <a:spcPct val="100000"/>
              </a:lnSpc>
              <a:spcBef>
                <a:spcPct val="0"/>
              </a:spcBef>
              <a:spcAft>
                <a:spcPts val="0"/>
              </a:spcAft>
              <a:buClr>
                <a:schemeClr val="accent1"/>
              </a:buClr>
              <a:buSzTx/>
              <a:buFont typeface="Wingdings" pitchFamily="2" charset="2"/>
              <a:buChar char="Ø"/>
              <a:tabLst/>
              <a:defRPr/>
            </a:pPr>
            <a:endParaRPr kumimoji="0" lang="en-US" sz="2400" b="0" i="0" u="none" strike="noStrike" kern="1200" cap="none" spc="0" normalizeH="0" baseline="0" noProof="0" dirty="0" smtClean="0">
              <a:ln>
                <a:noFill/>
              </a:ln>
              <a:solidFill>
                <a:schemeClr val="tx1"/>
              </a:solidFill>
              <a:effectLst/>
              <a:uLnTx/>
              <a:uFillTx/>
              <a:latin typeface="Trebuchet MS" pitchFamily="34" charset="0"/>
            </a:endParaRPr>
          </a:p>
          <a:p>
            <a:pPr marL="584200" marR="0" lvl="2" indent="0" algn="l" defTabSz="914400" rtl="0" eaLnBrk="1" fontAlgn="auto" latinLnBrk="0" hangingPunct="1">
              <a:lnSpc>
                <a:spcPct val="100000"/>
              </a:lnSpc>
              <a:spcBef>
                <a:spcPts val="600"/>
              </a:spcBef>
              <a:spcAft>
                <a:spcPts val="0"/>
              </a:spcAft>
              <a:buClr>
                <a:schemeClr val="accent2"/>
              </a:buClr>
              <a:buSzTx/>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Trebuchet MS" pitchFamily="34" charset="0"/>
            </a:endParaRPr>
          </a:p>
          <a:p>
            <a:pPr marL="0" marR="0" lvl="0" indent="-273050" algn="l" defTabSz="914400" rtl="0" eaLnBrk="1" fontAlgn="auto" latinLnBrk="0" hangingPunct="1">
              <a:lnSpc>
                <a:spcPct val="100000"/>
              </a:lnSpc>
              <a:spcBef>
                <a:spcPct val="0"/>
              </a:spcBef>
              <a:spcAft>
                <a:spcPts val="0"/>
              </a:spcAft>
              <a:buClr>
                <a:schemeClr val="accent1"/>
              </a:buClr>
              <a:buSzPct val="80000"/>
              <a:buFont typeface="Wingdings" pitchFamily="2" charset="2"/>
              <a:buChar char="Ø"/>
              <a:tabLst/>
              <a:defRPr/>
            </a:pPr>
            <a:endParaRPr kumimoji="0" lang="en-US" sz="2400" b="0" i="0" u="none" strike="noStrike" kern="1200" cap="none" spc="0" normalizeH="0" baseline="0" noProof="0" dirty="0" smtClean="0">
              <a:ln>
                <a:noFill/>
              </a:ln>
              <a:solidFill>
                <a:schemeClr val="tx1"/>
              </a:solidFill>
              <a:effectLst/>
              <a:uLnTx/>
              <a:uFillTx/>
              <a:latin typeface="Trebuchet MS" pitchFamily="34" charset="0"/>
            </a:endParaRPr>
          </a:p>
          <a:p>
            <a:pPr marL="0" marR="0" lvl="0" indent="-273050" algn="l" defTabSz="914400" rtl="0" eaLnBrk="1" fontAlgn="auto" latinLnBrk="0" hangingPunct="1">
              <a:lnSpc>
                <a:spcPct val="100000"/>
              </a:lnSpc>
              <a:spcBef>
                <a:spcPct val="0"/>
              </a:spcBef>
              <a:spcAft>
                <a:spcPts val="0"/>
              </a:spcAft>
              <a:buClr>
                <a:schemeClr val="accent1"/>
              </a:buClr>
              <a:buSzPct val="80000"/>
              <a:buFont typeface="Wingdings" pitchFamily="2" charset="2"/>
              <a:buChar char="Ø"/>
              <a:tabLst/>
              <a:defRPr/>
            </a:pPr>
            <a:endParaRPr kumimoji="0" lang="en-US" sz="2400" b="0" i="0" u="none" strike="noStrike" kern="1200" cap="none" spc="0" normalizeH="0" baseline="0" noProof="0" dirty="0" smtClean="0">
              <a:ln>
                <a:noFill/>
              </a:ln>
              <a:solidFill>
                <a:schemeClr val="tx1"/>
              </a:solidFill>
              <a:effectLst/>
              <a:uLnTx/>
              <a:uFillTx/>
              <a:latin typeface="Trebuchet MS" pitchFamily="34" charset="0"/>
            </a:endParaRPr>
          </a:p>
        </p:txBody>
      </p:sp>
    </p:spTree>
    <p:extLst>
      <p:ext uri="{BB962C8B-B14F-4D97-AF65-F5344CB8AC3E}">
        <p14:creationId xmlns:p14="http://schemas.microsoft.com/office/powerpoint/2010/main" val="116361829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ChangeArrowheads="1"/>
          </p:cNvSpPr>
          <p:nvPr/>
        </p:nvSpPr>
        <p:spPr bwMode="auto">
          <a:xfrm>
            <a:off x="2209800" y="1828800"/>
            <a:ext cx="5715000" cy="533400"/>
          </a:xfrm>
          <a:prstGeom prst="rect">
            <a:avLst/>
          </a:prstGeom>
          <a:solidFill>
            <a:srgbClr val="CCECFF"/>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3318" name="Rectangle 3"/>
          <p:cNvSpPr>
            <a:spLocks noGrp="1" noChangeArrowheads="1"/>
          </p:cNvSpPr>
          <p:nvPr>
            <p:ph type="title"/>
          </p:nvPr>
        </p:nvSpPr>
        <p:spPr>
          <a:xfrm>
            <a:off x="1143000" y="381000"/>
            <a:ext cx="7620000" cy="1066800"/>
          </a:xfrm>
        </p:spPr>
        <p:txBody>
          <a:bodyPr>
            <a:normAutofit fontScale="90000"/>
          </a:bodyPr>
          <a:lstStyle/>
          <a:p>
            <a:pPr defTabSz="914400" eaLnBrk="1" hangingPunct="1">
              <a:lnSpc>
                <a:spcPct val="80000"/>
              </a:lnSpc>
            </a:pPr>
            <a:r>
              <a:rPr lang="en-US" altLang="en-US" smtClean="0"/>
              <a:t>Measures of Variation:</a:t>
            </a:r>
            <a:br>
              <a:rPr lang="en-US" altLang="en-US" smtClean="0"/>
            </a:br>
            <a:r>
              <a:rPr lang="en-US" altLang="en-US" smtClean="0"/>
              <a:t>Sample Standard Deviation:</a:t>
            </a:r>
            <a:br>
              <a:rPr lang="en-US" altLang="en-US" smtClean="0"/>
            </a:br>
            <a:r>
              <a:rPr lang="en-US" altLang="en-US" smtClean="0"/>
              <a:t>Calculation Example</a:t>
            </a:r>
          </a:p>
        </p:txBody>
      </p:sp>
      <p:sp>
        <p:nvSpPr>
          <p:cNvPr id="13319" name="Rectangle 4"/>
          <p:cNvSpPr>
            <a:spLocks noChangeArrowheads="1"/>
          </p:cNvSpPr>
          <p:nvPr/>
        </p:nvSpPr>
        <p:spPr bwMode="auto">
          <a:xfrm>
            <a:off x="381000" y="1524000"/>
            <a:ext cx="8305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b="1"/>
              <a:t>Sample </a:t>
            </a:r>
            <a:br>
              <a:rPr lang="en-US" altLang="en-US" b="1"/>
            </a:br>
            <a:r>
              <a:rPr lang="en-US" altLang="en-US" b="1"/>
              <a:t>Data  (X</a:t>
            </a:r>
            <a:r>
              <a:rPr lang="en-US" altLang="en-US" b="1" baseline="-25000"/>
              <a:t>i</a:t>
            </a:r>
            <a:r>
              <a:rPr lang="en-US" altLang="en-US" b="1"/>
              <a:t>) :     </a:t>
            </a:r>
            <a:r>
              <a:rPr lang="en-US" altLang="en-US" b="1">
                <a:solidFill>
                  <a:schemeClr val="folHlink"/>
                </a:solidFill>
              </a:rPr>
              <a:t>10     12     14     15    17    18    18    24</a:t>
            </a:r>
          </a:p>
        </p:txBody>
      </p:sp>
      <p:sp>
        <p:nvSpPr>
          <p:cNvPr id="13320" name="Rectangle 5"/>
          <p:cNvSpPr>
            <a:spLocks noChangeArrowheads="1"/>
          </p:cNvSpPr>
          <p:nvPr/>
        </p:nvSpPr>
        <p:spPr bwMode="auto">
          <a:xfrm>
            <a:off x="2590800" y="2478088"/>
            <a:ext cx="4343400" cy="417512"/>
          </a:xfrm>
          <a:prstGeom prst="rect">
            <a:avLst/>
          </a:prstGeom>
          <a:solidFill>
            <a:srgbClr val="FDE0BD"/>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90000"/>
              </a:lnSpc>
              <a:spcBef>
                <a:spcPct val="50000"/>
              </a:spcBef>
            </a:pPr>
            <a:r>
              <a:rPr lang="en-US" altLang="en-US"/>
              <a:t> n = 8            Mean = X = 16</a:t>
            </a:r>
          </a:p>
        </p:txBody>
      </p:sp>
      <p:sp>
        <p:nvSpPr>
          <p:cNvPr id="13321" name="Line 6"/>
          <p:cNvSpPr>
            <a:spLocks noChangeShapeType="1"/>
          </p:cNvSpPr>
          <p:nvPr/>
        </p:nvSpPr>
        <p:spPr bwMode="auto">
          <a:xfrm>
            <a:off x="5562600" y="2514600"/>
            <a:ext cx="228600"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3322" name="Rectangle 7"/>
          <p:cNvSpPr>
            <a:spLocks noChangeArrowheads="1"/>
          </p:cNvSpPr>
          <p:nvPr/>
        </p:nvSpPr>
        <p:spPr bwMode="auto">
          <a:xfrm>
            <a:off x="2743200" y="5715000"/>
            <a:ext cx="1143000" cy="457200"/>
          </a:xfrm>
          <a:prstGeom prst="rect">
            <a:avLst/>
          </a:prstGeom>
          <a:solidFill>
            <a:srgbClr val="E9E9FF"/>
          </a:solidFill>
          <a:ln w="1587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graphicFrame>
        <p:nvGraphicFramePr>
          <p:cNvPr id="13314" name="Object 8">
            <a:hlinkClick r:id="" action="ppaction://ole?verb=0"/>
          </p:cNvPr>
          <p:cNvGraphicFramePr>
            <a:graphicFrameLocks/>
          </p:cNvGraphicFramePr>
          <p:nvPr/>
        </p:nvGraphicFramePr>
        <p:xfrm>
          <a:off x="762000" y="3067050"/>
          <a:ext cx="7602538" cy="3257550"/>
        </p:xfrm>
        <a:graphic>
          <a:graphicData uri="http://schemas.openxmlformats.org/presentationml/2006/ole">
            <mc:AlternateContent xmlns:mc="http://schemas.openxmlformats.org/markup-compatibility/2006">
              <mc:Choice xmlns:v="urn:schemas-microsoft-com:vml" Requires="v">
                <p:oleObj spid="_x0000_s41986" name="Equation" r:id="rId3" imgW="4746240" imgH="2467800" progId="Equation.3">
                  <p:embed/>
                </p:oleObj>
              </mc:Choice>
              <mc:Fallback>
                <p:oleObj name="Equation" r:id="rId3" imgW="4746240" imgH="2467800" progId="Equation.3">
                  <p:embed/>
                  <p:pic>
                    <p:nvPicPr>
                      <p:cNvPr id="13314" name="Object 8">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067050"/>
                        <a:ext cx="7602538" cy="3257550"/>
                      </a:xfrm>
                      <a:prstGeom prst="rect">
                        <a:avLst/>
                      </a:prstGeom>
                      <a:noFill/>
                      <a:ln>
                        <a:noFill/>
                      </a:ln>
                      <a:effectLst/>
                      <a:extLst>
                        <a:ext uri="{909E8E84-426E-40DD-AFC4-6F175D3DCCD1}">
                          <a14:hiddenFill xmlns:a14="http://schemas.microsoft.com/office/drawing/2010/main">
                            <a:solidFill>
                              <a:srgbClr val="E5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3" name="Text Box 9"/>
          <p:cNvSpPr txBox="1">
            <a:spLocks noChangeArrowheads="1"/>
          </p:cNvSpPr>
          <p:nvPr/>
        </p:nvSpPr>
        <p:spPr bwMode="auto">
          <a:xfrm>
            <a:off x="4572000" y="5486400"/>
            <a:ext cx="396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altLang="en-US"/>
              <a:t>A measure of the “average” scatter around the mean</a:t>
            </a:r>
          </a:p>
        </p:txBody>
      </p:sp>
      <p:sp>
        <p:nvSpPr>
          <p:cNvPr id="13324" name="AutoShape 10"/>
          <p:cNvSpPr>
            <a:spLocks noChangeArrowheads="1"/>
          </p:cNvSpPr>
          <p:nvPr/>
        </p:nvSpPr>
        <p:spPr bwMode="auto">
          <a:xfrm>
            <a:off x="3962400" y="58674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100</a:t>
            </a:fld>
            <a:endParaRPr lang="en-US"/>
          </a:p>
        </p:txBody>
      </p:sp>
    </p:spTree>
    <p:extLst>
      <p:ext uri="{BB962C8B-B14F-4D97-AF65-F5344CB8AC3E}">
        <p14:creationId xmlns:p14="http://schemas.microsoft.com/office/powerpoint/2010/main" val="3990028764"/>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150938" y="228600"/>
            <a:ext cx="7688262" cy="990600"/>
          </a:xfrm>
          <a:noFill/>
        </p:spPr>
        <p:txBody>
          <a:bodyPr lIns="91440" tIns="45720" rIns="91440" bIns="45720" anchor="ctr">
            <a:normAutofit fontScale="90000"/>
          </a:bodyPr>
          <a:lstStyle/>
          <a:p>
            <a:pPr eaLnBrk="1" hangingPunct="1"/>
            <a:r>
              <a:rPr lang="en-US" altLang="en-US" smtClean="0"/>
              <a:t>Measures of Variation:</a:t>
            </a:r>
            <a:br>
              <a:rPr lang="en-US" altLang="en-US" smtClean="0"/>
            </a:br>
            <a:r>
              <a:rPr lang="en-US" altLang="en-US" smtClean="0"/>
              <a:t>Comparing Standard Deviations</a:t>
            </a:r>
          </a:p>
        </p:txBody>
      </p:sp>
      <p:graphicFrame>
        <p:nvGraphicFramePr>
          <p:cNvPr id="14338" name="Object 3">
            <a:hlinkClick r:id="" action="ppaction://ole?verb=0"/>
          </p:cNvPr>
          <p:cNvGraphicFramePr>
            <a:graphicFrameLocks/>
          </p:cNvGraphicFramePr>
          <p:nvPr/>
        </p:nvGraphicFramePr>
        <p:xfrm>
          <a:off x="4289425" y="3355975"/>
          <a:ext cx="420688" cy="534988"/>
        </p:xfrm>
        <a:graphic>
          <a:graphicData uri="http://schemas.openxmlformats.org/presentationml/2006/ole">
            <mc:AlternateContent xmlns:mc="http://schemas.openxmlformats.org/markup-compatibility/2006">
              <mc:Choice xmlns:v="urn:schemas-microsoft-com:vml" Requires="v">
                <p:oleObj spid="_x0000_s43010" name="Equation" r:id="rId3" imgW="428724" imgH="542628" progId="">
                  <p:embed/>
                </p:oleObj>
              </mc:Choice>
              <mc:Fallback>
                <p:oleObj name="Equation" r:id="rId3" imgW="428724" imgH="542628" progId="">
                  <p:embed/>
                  <p:pic>
                    <p:nvPicPr>
                      <p:cNvPr id="14338" name="Object 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425" y="3355975"/>
                        <a:ext cx="420688"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Rectangle 4"/>
          <p:cNvSpPr>
            <a:spLocks noChangeArrowheads="1"/>
          </p:cNvSpPr>
          <p:nvPr/>
        </p:nvSpPr>
        <p:spPr bwMode="auto">
          <a:xfrm>
            <a:off x="6629400" y="2209800"/>
            <a:ext cx="1941513" cy="8096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a:latin typeface="Times New Roman" pitchFamily="18" charset="0"/>
              </a:rPr>
              <a:t>Mean = 15.5</a:t>
            </a:r>
          </a:p>
          <a:p>
            <a:pPr>
              <a:lnSpc>
                <a:spcPct val="30000"/>
              </a:lnSpc>
              <a:spcBef>
                <a:spcPct val="50000"/>
              </a:spcBef>
            </a:pPr>
            <a:r>
              <a:rPr lang="en-US" altLang="en-US" sz="2800">
                <a:latin typeface="Times New Roman" pitchFamily="18" charset="0"/>
              </a:rPr>
              <a:t>  S = </a:t>
            </a:r>
            <a:r>
              <a:rPr lang="en-US" altLang="en-US">
                <a:latin typeface="Times New Roman" pitchFamily="18" charset="0"/>
              </a:rPr>
              <a:t>3.338</a:t>
            </a:r>
            <a:r>
              <a:rPr lang="en-US" altLang="en-US" sz="2800">
                <a:latin typeface="Times New Roman" pitchFamily="18" charset="0"/>
              </a:rPr>
              <a:t>         </a:t>
            </a:r>
          </a:p>
        </p:txBody>
      </p:sp>
      <p:sp>
        <p:nvSpPr>
          <p:cNvPr id="14343" name="Line 5"/>
          <p:cNvSpPr>
            <a:spLocks noChangeShapeType="1"/>
          </p:cNvSpPr>
          <p:nvPr/>
        </p:nvSpPr>
        <p:spPr bwMode="auto">
          <a:xfrm>
            <a:off x="1031875" y="2727325"/>
            <a:ext cx="50784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Rectangle 6"/>
          <p:cNvSpPr>
            <a:spLocks noChangeArrowheads="1"/>
          </p:cNvSpPr>
          <p:nvPr/>
        </p:nvSpPr>
        <p:spPr bwMode="auto">
          <a:xfrm>
            <a:off x="838200" y="2714625"/>
            <a:ext cx="54578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800" b="1"/>
              <a:t>11    12    13    14    15    16    17    18    19    20   21</a:t>
            </a:r>
          </a:p>
        </p:txBody>
      </p:sp>
      <p:sp>
        <p:nvSpPr>
          <p:cNvPr id="14345" name="Oval 7"/>
          <p:cNvSpPr>
            <a:spLocks noChangeArrowheads="1"/>
          </p:cNvSpPr>
          <p:nvPr/>
        </p:nvSpPr>
        <p:spPr bwMode="auto">
          <a:xfrm>
            <a:off x="917575" y="2501900"/>
            <a:ext cx="223838"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46" name="Oval 8"/>
          <p:cNvSpPr>
            <a:spLocks noChangeArrowheads="1"/>
          </p:cNvSpPr>
          <p:nvPr/>
        </p:nvSpPr>
        <p:spPr bwMode="auto">
          <a:xfrm>
            <a:off x="1439863" y="2501900"/>
            <a:ext cx="223837"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47" name="Oval 9"/>
          <p:cNvSpPr>
            <a:spLocks noChangeArrowheads="1"/>
          </p:cNvSpPr>
          <p:nvPr/>
        </p:nvSpPr>
        <p:spPr bwMode="auto">
          <a:xfrm>
            <a:off x="1962150" y="2501900"/>
            <a:ext cx="223838"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48" name="Oval 10"/>
          <p:cNvSpPr>
            <a:spLocks noChangeArrowheads="1"/>
          </p:cNvSpPr>
          <p:nvPr/>
        </p:nvSpPr>
        <p:spPr bwMode="auto">
          <a:xfrm>
            <a:off x="3455988" y="2501900"/>
            <a:ext cx="223837"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49" name="Oval 11"/>
          <p:cNvSpPr>
            <a:spLocks noChangeArrowheads="1"/>
          </p:cNvSpPr>
          <p:nvPr/>
        </p:nvSpPr>
        <p:spPr bwMode="auto">
          <a:xfrm>
            <a:off x="3455988" y="2278063"/>
            <a:ext cx="223837" cy="223837"/>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50" name="Oval 12"/>
          <p:cNvSpPr>
            <a:spLocks noChangeArrowheads="1"/>
          </p:cNvSpPr>
          <p:nvPr/>
        </p:nvSpPr>
        <p:spPr bwMode="auto">
          <a:xfrm>
            <a:off x="3903663" y="2501900"/>
            <a:ext cx="223837"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51" name="Oval 13"/>
          <p:cNvSpPr>
            <a:spLocks noChangeArrowheads="1"/>
          </p:cNvSpPr>
          <p:nvPr/>
        </p:nvSpPr>
        <p:spPr bwMode="auto">
          <a:xfrm>
            <a:off x="4425950" y="2501900"/>
            <a:ext cx="223838"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52" name="Oval 14"/>
          <p:cNvSpPr>
            <a:spLocks noChangeArrowheads="1"/>
          </p:cNvSpPr>
          <p:nvPr/>
        </p:nvSpPr>
        <p:spPr bwMode="auto">
          <a:xfrm>
            <a:off x="5843588" y="2501900"/>
            <a:ext cx="223837" cy="225425"/>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53" name="Rectangle 15"/>
          <p:cNvSpPr>
            <a:spLocks noChangeArrowheads="1"/>
          </p:cNvSpPr>
          <p:nvPr/>
        </p:nvSpPr>
        <p:spPr bwMode="auto">
          <a:xfrm>
            <a:off x="838200" y="4137025"/>
            <a:ext cx="538321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800" b="1"/>
              <a:t>11    12    13    14    15    16    17    18    19    20   21</a:t>
            </a:r>
          </a:p>
        </p:txBody>
      </p:sp>
      <p:sp>
        <p:nvSpPr>
          <p:cNvPr id="14354" name="Rectangle 16"/>
          <p:cNvSpPr>
            <a:spLocks noChangeArrowheads="1"/>
          </p:cNvSpPr>
          <p:nvPr/>
        </p:nvSpPr>
        <p:spPr bwMode="auto">
          <a:xfrm>
            <a:off x="919163" y="3402013"/>
            <a:ext cx="1265237" cy="4667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a:latin typeface="Times New Roman" pitchFamily="18" charset="0"/>
              </a:rPr>
              <a:t>Data B</a:t>
            </a:r>
          </a:p>
        </p:txBody>
      </p:sp>
      <p:sp>
        <p:nvSpPr>
          <p:cNvPr id="14355" name="Rectangle 17"/>
          <p:cNvSpPr>
            <a:spLocks noChangeArrowheads="1"/>
          </p:cNvSpPr>
          <p:nvPr/>
        </p:nvSpPr>
        <p:spPr bwMode="auto">
          <a:xfrm>
            <a:off x="919163" y="1905000"/>
            <a:ext cx="1265237" cy="4667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a:latin typeface="Times New Roman" pitchFamily="18" charset="0"/>
              </a:rPr>
              <a:t>Data A</a:t>
            </a:r>
          </a:p>
        </p:txBody>
      </p:sp>
      <p:sp>
        <p:nvSpPr>
          <p:cNvPr id="14356" name="Line 18"/>
          <p:cNvSpPr>
            <a:spLocks noChangeShapeType="1"/>
          </p:cNvSpPr>
          <p:nvPr/>
        </p:nvSpPr>
        <p:spPr bwMode="auto">
          <a:xfrm>
            <a:off x="1009650" y="4148138"/>
            <a:ext cx="5076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Oval 19"/>
          <p:cNvSpPr>
            <a:spLocks noChangeArrowheads="1"/>
          </p:cNvSpPr>
          <p:nvPr/>
        </p:nvSpPr>
        <p:spPr bwMode="auto">
          <a:xfrm>
            <a:off x="2933700" y="3924300"/>
            <a:ext cx="223838" cy="223838"/>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58" name="Oval 20"/>
          <p:cNvSpPr>
            <a:spLocks noChangeArrowheads="1"/>
          </p:cNvSpPr>
          <p:nvPr/>
        </p:nvSpPr>
        <p:spPr bwMode="auto">
          <a:xfrm>
            <a:off x="3455988" y="3924300"/>
            <a:ext cx="223837" cy="223838"/>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59" name="Oval 21"/>
          <p:cNvSpPr>
            <a:spLocks noChangeArrowheads="1"/>
          </p:cNvSpPr>
          <p:nvPr/>
        </p:nvSpPr>
        <p:spPr bwMode="auto">
          <a:xfrm>
            <a:off x="2933700" y="3698875"/>
            <a:ext cx="223838" cy="225425"/>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60" name="Oval 22"/>
          <p:cNvSpPr>
            <a:spLocks noChangeArrowheads="1"/>
          </p:cNvSpPr>
          <p:nvPr/>
        </p:nvSpPr>
        <p:spPr bwMode="auto">
          <a:xfrm>
            <a:off x="3455988" y="3698875"/>
            <a:ext cx="223837" cy="225425"/>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61" name="Oval 23"/>
          <p:cNvSpPr>
            <a:spLocks noChangeArrowheads="1"/>
          </p:cNvSpPr>
          <p:nvPr/>
        </p:nvSpPr>
        <p:spPr bwMode="auto">
          <a:xfrm>
            <a:off x="2933700" y="3475038"/>
            <a:ext cx="223838" cy="223837"/>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62" name="Oval 24"/>
          <p:cNvSpPr>
            <a:spLocks noChangeArrowheads="1"/>
          </p:cNvSpPr>
          <p:nvPr/>
        </p:nvSpPr>
        <p:spPr bwMode="auto">
          <a:xfrm>
            <a:off x="3455988" y="3475038"/>
            <a:ext cx="223837" cy="223837"/>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63" name="Oval 25"/>
          <p:cNvSpPr>
            <a:spLocks noChangeArrowheads="1"/>
          </p:cNvSpPr>
          <p:nvPr/>
        </p:nvSpPr>
        <p:spPr bwMode="auto">
          <a:xfrm>
            <a:off x="2484438" y="3924300"/>
            <a:ext cx="223837" cy="223838"/>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64" name="Oval 26"/>
          <p:cNvSpPr>
            <a:spLocks noChangeArrowheads="1"/>
          </p:cNvSpPr>
          <p:nvPr/>
        </p:nvSpPr>
        <p:spPr bwMode="auto">
          <a:xfrm>
            <a:off x="3903663" y="3924300"/>
            <a:ext cx="223837" cy="223838"/>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65" name="Rectangle 27"/>
          <p:cNvSpPr>
            <a:spLocks noChangeArrowheads="1"/>
          </p:cNvSpPr>
          <p:nvPr/>
        </p:nvSpPr>
        <p:spPr bwMode="auto">
          <a:xfrm>
            <a:off x="6629400" y="3505200"/>
            <a:ext cx="1936750" cy="895350"/>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a:latin typeface="Times New Roman" pitchFamily="18" charset="0"/>
              </a:rPr>
              <a:t>Mean = 15.5</a:t>
            </a:r>
          </a:p>
          <a:p>
            <a:pPr>
              <a:lnSpc>
                <a:spcPct val="50000"/>
              </a:lnSpc>
              <a:spcBef>
                <a:spcPct val="50000"/>
              </a:spcBef>
            </a:pPr>
            <a:r>
              <a:rPr lang="en-US" altLang="en-US" sz="2800">
                <a:latin typeface="Times New Roman" pitchFamily="18" charset="0"/>
              </a:rPr>
              <a:t>  S = </a:t>
            </a:r>
            <a:r>
              <a:rPr lang="en-US" altLang="en-US">
                <a:latin typeface="Times New Roman" pitchFamily="18" charset="0"/>
              </a:rPr>
              <a:t>0.926</a:t>
            </a:r>
          </a:p>
        </p:txBody>
      </p:sp>
      <p:sp>
        <p:nvSpPr>
          <p:cNvPr id="14366" name="Rectangle 28"/>
          <p:cNvSpPr>
            <a:spLocks noChangeArrowheads="1"/>
          </p:cNvSpPr>
          <p:nvPr/>
        </p:nvSpPr>
        <p:spPr bwMode="auto">
          <a:xfrm>
            <a:off x="838200" y="5645150"/>
            <a:ext cx="56070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800" b="1"/>
              <a:t>11    12    13    14    15    16    17    18    19    20   21</a:t>
            </a:r>
          </a:p>
        </p:txBody>
      </p:sp>
      <p:sp>
        <p:nvSpPr>
          <p:cNvPr id="14367" name="Line 29"/>
          <p:cNvSpPr>
            <a:spLocks noChangeShapeType="1"/>
          </p:cNvSpPr>
          <p:nvPr/>
        </p:nvSpPr>
        <p:spPr bwMode="auto">
          <a:xfrm>
            <a:off x="1009650" y="5645150"/>
            <a:ext cx="5076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8" name="Oval 30"/>
          <p:cNvSpPr>
            <a:spLocks noChangeArrowheads="1"/>
          </p:cNvSpPr>
          <p:nvPr/>
        </p:nvSpPr>
        <p:spPr bwMode="auto">
          <a:xfrm>
            <a:off x="917575" y="5421313"/>
            <a:ext cx="223838" cy="223837"/>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69" name="Oval 31"/>
          <p:cNvSpPr>
            <a:spLocks noChangeArrowheads="1"/>
          </p:cNvSpPr>
          <p:nvPr/>
        </p:nvSpPr>
        <p:spPr bwMode="auto">
          <a:xfrm>
            <a:off x="917575" y="5195888"/>
            <a:ext cx="223838" cy="225425"/>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70" name="Oval 32"/>
          <p:cNvSpPr>
            <a:spLocks noChangeArrowheads="1"/>
          </p:cNvSpPr>
          <p:nvPr/>
        </p:nvSpPr>
        <p:spPr bwMode="auto">
          <a:xfrm>
            <a:off x="917575" y="4972050"/>
            <a:ext cx="223838" cy="223838"/>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71" name="Oval 33"/>
          <p:cNvSpPr>
            <a:spLocks noChangeArrowheads="1"/>
          </p:cNvSpPr>
          <p:nvPr/>
        </p:nvSpPr>
        <p:spPr bwMode="auto">
          <a:xfrm>
            <a:off x="5395913" y="5421313"/>
            <a:ext cx="223837" cy="223837"/>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72" name="Oval 34"/>
          <p:cNvSpPr>
            <a:spLocks noChangeArrowheads="1"/>
          </p:cNvSpPr>
          <p:nvPr/>
        </p:nvSpPr>
        <p:spPr bwMode="auto">
          <a:xfrm>
            <a:off x="5395913" y="5195888"/>
            <a:ext cx="223837" cy="225425"/>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73" name="Oval 35"/>
          <p:cNvSpPr>
            <a:spLocks noChangeArrowheads="1"/>
          </p:cNvSpPr>
          <p:nvPr/>
        </p:nvSpPr>
        <p:spPr bwMode="auto">
          <a:xfrm>
            <a:off x="5395913" y="4972050"/>
            <a:ext cx="223837" cy="223838"/>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74" name="Oval 36"/>
          <p:cNvSpPr>
            <a:spLocks noChangeArrowheads="1"/>
          </p:cNvSpPr>
          <p:nvPr/>
        </p:nvSpPr>
        <p:spPr bwMode="auto">
          <a:xfrm>
            <a:off x="1439863" y="5421313"/>
            <a:ext cx="223837" cy="223837"/>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75" name="Oval 37"/>
          <p:cNvSpPr>
            <a:spLocks noChangeArrowheads="1"/>
          </p:cNvSpPr>
          <p:nvPr/>
        </p:nvSpPr>
        <p:spPr bwMode="auto">
          <a:xfrm>
            <a:off x="4948238" y="5421313"/>
            <a:ext cx="223837" cy="223837"/>
          </a:xfrm>
          <a:prstGeom prst="ellipse">
            <a:avLst/>
          </a:prstGeom>
          <a:solidFill>
            <a:srgbClr val="0000FF"/>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4376" name="Rectangle 38"/>
          <p:cNvSpPr>
            <a:spLocks noChangeArrowheads="1"/>
          </p:cNvSpPr>
          <p:nvPr/>
        </p:nvSpPr>
        <p:spPr bwMode="auto">
          <a:xfrm>
            <a:off x="6629400" y="4953000"/>
            <a:ext cx="1936750" cy="8223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nSpc>
                <a:spcPct val="80000"/>
              </a:lnSpc>
              <a:spcBef>
                <a:spcPct val="50000"/>
              </a:spcBef>
            </a:pPr>
            <a:r>
              <a:rPr lang="en-US" altLang="en-US">
                <a:latin typeface="Times New Roman" pitchFamily="18" charset="0"/>
              </a:rPr>
              <a:t>Mean = 15.5</a:t>
            </a:r>
          </a:p>
          <a:p>
            <a:pPr>
              <a:lnSpc>
                <a:spcPct val="50000"/>
              </a:lnSpc>
              <a:spcBef>
                <a:spcPct val="50000"/>
              </a:spcBef>
            </a:pPr>
            <a:r>
              <a:rPr lang="en-US" altLang="en-US" sz="2800">
                <a:latin typeface="Times New Roman" pitchFamily="18" charset="0"/>
              </a:rPr>
              <a:t>  S = </a:t>
            </a:r>
            <a:r>
              <a:rPr lang="en-US" altLang="en-US">
                <a:latin typeface="Times New Roman" pitchFamily="18" charset="0"/>
              </a:rPr>
              <a:t>4.570</a:t>
            </a:r>
          </a:p>
        </p:txBody>
      </p:sp>
      <p:sp>
        <p:nvSpPr>
          <p:cNvPr id="14377" name="Rectangle 39"/>
          <p:cNvSpPr>
            <a:spLocks noChangeArrowheads="1"/>
          </p:cNvSpPr>
          <p:nvPr/>
        </p:nvSpPr>
        <p:spPr bwMode="auto">
          <a:xfrm>
            <a:off x="1366838" y="4824413"/>
            <a:ext cx="1265237" cy="466725"/>
          </a:xfrm>
          <a:prstGeom prst="rect">
            <a:avLst/>
          </a:prstGeom>
          <a:solidFill>
            <a:schemeClr val="accent1"/>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a:latin typeface="Times New Roman" pitchFamily="18" charset="0"/>
              </a:rPr>
              <a:t>Data C</a:t>
            </a: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101</a:t>
            </a:fld>
            <a:endParaRPr lang="en-US"/>
          </a:p>
        </p:txBody>
      </p:sp>
    </p:spTree>
    <p:extLst>
      <p:ext uri="{BB962C8B-B14F-4D97-AF65-F5344CB8AC3E}">
        <p14:creationId xmlns:p14="http://schemas.microsoft.com/office/powerpoint/2010/main" val="38714072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fontScale="90000"/>
          </a:bodyPr>
          <a:lstStyle/>
          <a:p>
            <a:pPr eaLnBrk="1" hangingPunct="1"/>
            <a:r>
              <a:rPr lang="en-US" altLang="en-US" smtClean="0"/>
              <a:t>Measures of Variation:</a:t>
            </a:r>
            <a:br>
              <a:rPr lang="en-US" altLang="en-US" smtClean="0"/>
            </a:br>
            <a:r>
              <a:rPr lang="en-US" altLang="en-US" smtClean="0"/>
              <a:t>Comparing Standard Deviations</a:t>
            </a:r>
          </a:p>
        </p:txBody>
      </p:sp>
      <p:pic>
        <p:nvPicPr>
          <p:cNvPr id="49157" name="Picture 3" descr="normalcurv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828800"/>
            <a:ext cx="6781800"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 Box 4"/>
          <p:cNvSpPr txBox="1">
            <a:spLocks noChangeArrowheads="1"/>
          </p:cNvSpPr>
          <p:nvPr/>
        </p:nvSpPr>
        <p:spPr bwMode="auto">
          <a:xfrm>
            <a:off x="609600" y="2133600"/>
            <a:ext cx="403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a:latin typeface="Times New Roman" pitchFamily="18" charset="0"/>
              </a:rPr>
              <a:t>Smaller standard deviation</a:t>
            </a:r>
          </a:p>
          <a:p>
            <a:pPr>
              <a:spcBef>
                <a:spcPct val="50000"/>
              </a:spcBef>
            </a:pPr>
            <a:endParaRPr lang="en-US" altLang="en-US">
              <a:latin typeface="Times New Roman" pitchFamily="18" charset="0"/>
            </a:endParaRPr>
          </a:p>
          <a:p>
            <a:pPr>
              <a:spcBef>
                <a:spcPct val="50000"/>
              </a:spcBef>
            </a:pPr>
            <a:r>
              <a:rPr lang="en-US" altLang="en-US">
                <a:latin typeface="Times New Roman" pitchFamily="18" charset="0"/>
              </a:rPr>
              <a:t>Larger standard deviation</a:t>
            </a:r>
          </a:p>
        </p:txBody>
      </p:sp>
      <p:sp>
        <p:nvSpPr>
          <p:cNvPr id="49159" name="Line 5"/>
          <p:cNvSpPr>
            <a:spLocks noChangeShapeType="1"/>
          </p:cNvSpPr>
          <p:nvPr/>
        </p:nvSpPr>
        <p:spPr bwMode="auto">
          <a:xfrm>
            <a:off x="2286000" y="3657600"/>
            <a:ext cx="1981200" cy="9906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0" name="Line 6"/>
          <p:cNvSpPr>
            <a:spLocks noChangeShapeType="1"/>
          </p:cNvSpPr>
          <p:nvPr/>
        </p:nvSpPr>
        <p:spPr bwMode="auto">
          <a:xfrm>
            <a:off x="2286000" y="2590800"/>
            <a:ext cx="2819400" cy="76200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102</a:t>
            </a:fld>
            <a:endParaRPr lang="en-US"/>
          </a:p>
        </p:txBody>
      </p:sp>
    </p:spTree>
    <p:extLst>
      <p:ext uri="{BB962C8B-B14F-4D97-AF65-F5344CB8AC3E}">
        <p14:creationId xmlns:p14="http://schemas.microsoft.com/office/powerpoint/2010/main" val="33373419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81200" y="19050"/>
            <a:ext cx="6629400" cy="1143000"/>
          </a:xfrm>
        </p:spPr>
        <p:txBody>
          <a:bodyPr>
            <a:normAutofit fontScale="90000"/>
          </a:bodyPr>
          <a:lstStyle/>
          <a:p>
            <a:pPr eaLnBrk="1" hangingPunct="1"/>
            <a:r>
              <a:rPr lang="en-US" altLang="en-US" smtClean="0"/>
              <a:t>Standard Deviation for Grouped Data-Example</a:t>
            </a:r>
          </a:p>
        </p:txBody>
      </p:sp>
      <p:sp>
        <p:nvSpPr>
          <p:cNvPr id="50179" name="Rectangle 3"/>
          <p:cNvSpPr>
            <a:spLocks noGrp="1" noChangeArrowheads="1"/>
          </p:cNvSpPr>
          <p:nvPr>
            <p:ph type="body" idx="1"/>
          </p:nvPr>
        </p:nvSpPr>
        <p:spPr>
          <a:xfrm>
            <a:off x="457200" y="1600200"/>
            <a:ext cx="7924800" cy="4572000"/>
          </a:xfrm>
        </p:spPr>
        <p:txBody>
          <a:bodyPr/>
          <a:lstStyle/>
          <a:p>
            <a:pPr marL="0" indent="0" algn="just" defTabSz="914400" eaLnBrk="1" hangingPunct="1">
              <a:buFont typeface="Wingdings" pitchFamily="2" charset="2"/>
              <a:buNone/>
            </a:pPr>
            <a:r>
              <a:rPr lang="en-US" altLang="en-US" smtClean="0">
                <a:cs typeface="Times New Roman" pitchFamily="18" charset="0"/>
              </a:rPr>
              <a:t>Frequency Distribution of  Return on Investment of Mutual Funds</a:t>
            </a:r>
            <a:r>
              <a:rPr lang="en-US" altLang="en-US" smtClean="0"/>
              <a:t> </a:t>
            </a:r>
          </a:p>
        </p:txBody>
      </p:sp>
      <p:sp>
        <p:nvSpPr>
          <p:cNvPr id="50180" name="Rectangle 4"/>
          <p:cNvSpPr>
            <a:spLocks noChangeArrowheads="1"/>
          </p:cNvSpPr>
          <p:nvPr/>
        </p:nvSpPr>
        <p:spPr bwMode="auto">
          <a:xfrm>
            <a:off x="0" y="-1333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graphicFrame>
        <p:nvGraphicFramePr>
          <p:cNvPr id="50195" name="Group 19"/>
          <p:cNvGraphicFramePr>
            <a:graphicFrameLocks noGrp="1"/>
          </p:cNvGraphicFramePr>
          <p:nvPr/>
        </p:nvGraphicFramePr>
        <p:xfrm>
          <a:off x="2133600" y="2713038"/>
          <a:ext cx="4495800" cy="3580448"/>
        </p:xfrm>
        <a:graphic>
          <a:graphicData uri="http://schemas.openxmlformats.org/drawingml/2006/table">
            <a:tbl>
              <a:tblPr/>
              <a:tblGrid>
                <a:gridCol w="1952625">
                  <a:extLst>
                    <a:ext uri="{9D8B030D-6E8A-4147-A177-3AD203B41FA5}">
                      <a16:colId xmlns:a16="http://schemas.microsoft.com/office/drawing/2014/main" val="20000"/>
                    </a:ext>
                  </a:extLst>
                </a:gridCol>
                <a:gridCol w="2543175">
                  <a:extLst>
                    <a:ext uri="{9D8B030D-6E8A-4147-A177-3AD203B41FA5}">
                      <a16:colId xmlns:a16="http://schemas.microsoft.com/office/drawing/2014/main" val="20001"/>
                    </a:ext>
                  </a:extLst>
                </a:gridCol>
              </a:tblGrid>
              <a:tr h="701675">
                <a:tc>
                  <a:txBody>
                    <a:bodyPr/>
                    <a:lstStyle>
                      <a:lvl1pPr eaLnBrk="0" hangingPunct="0">
                        <a:spcBef>
                          <a:spcPct val="20000"/>
                        </a:spcBef>
                        <a:buClr>
                          <a:schemeClr val="folHlink"/>
                        </a:buClr>
                        <a:buSzPct val="60000"/>
                        <a:buFont typeface="Wingdings" pitchFamily="2" charset="2"/>
                        <a:defRPr sz="2400">
                          <a:solidFill>
                            <a:schemeClr val="tx1"/>
                          </a:solidFill>
                          <a:latin typeface="Arial" pitchFamily="34" charset="0"/>
                        </a:defRPr>
                      </a:lvl1pPr>
                      <a:lvl2pPr marL="742950" indent="-285750" eaLnBrk="0" hangingPunct="0">
                        <a:spcBef>
                          <a:spcPct val="20000"/>
                        </a:spcBef>
                        <a:buClr>
                          <a:schemeClr val="hlink"/>
                        </a:buClr>
                        <a:buSzPct val="55000"/>
                        <a:buFont typeface="Wingdings" pitchFamily="2" charset="2"/>
                        <a:defRPr sz="2000">
                          <a:solidFill>
                            <a:schemeClr val="tx1"/>
                          </a:solidFill>
                          <a:latin typeface="Arial" pitchFamily="34" charset="0"/>
                        </a:defRPr>
                      </a:lvl2pPr>
                      <a:lvl3pPr marL="1143000" indent="-228600" eaLnBrk="0" hangingPunct="0">
                        <a:spcBef>
                          <a:spcPct val="20000"/>
                        </a:spcBef>
                        <a:buClr>
                          <a:schemeClr val="accent2"/>
                        </a:buClr>
                        <a:buSzPct val="50000"/>
                        <a:buFont typeface="Wingdings" pitchFamily="2" charset="2"/>
                        <a:defRPr>
                          <a:solidFill>
                            <a:schemeClr val="tx1"/>
                          </a:solidFill>
                          <a:latin typeface="Arial" pitchFamily="34" charset="0"/>
                        </a:defRPr>
                      </a:lvl3pPr>
                      <a:lvl4pPr marL="1600200" indent="-228600" eaLnBrk="0" hangingPunct="0">
                        <a:spcBef>
                          <a:spcPct val="20000"/>
                        </a:spcBef>
                        <a:buClr>
                          <a:schemeClr val="folHlink"/>
                        </a:buClr>
                        <a:buSzPct val="55000"/>
                        <a:buFont typeface="Wingdings" pitchFamily="2" charset="2"/>
                        <a:defRPr>
                          <a:solidFill>
                            <a:schemeClr val="tx1"/>
                          </a:solidFill>
                          <a:latin typeface="Arial" pitchFamily="34" charset="0"/>
                        </a:defRPr>
                      </a:lvl4pPr>
                      <a:lvl5pPr marL="2057400" indent="-228600" eaLnBrk="0" hangingPunct="0">
                        <a:spcBef>
                          <a:spcPct val="20000"/>
                        </a:spcBef>
                        <a:buClr>
                          <a:srgbClr val="FD2B4E"/>
                        </a:buClr>
                        <a:buSzPct val="50000"/>
                        <a:buFont typeface="Wingdings" pitchFamily="2" charset="2"/>
                        <a:defRPr>
                          <a:solidFill>
                            <a:schemeClr val="tx1"/>
                          </a:solidFill>
                          <a:latin typeface="Arial" pitchFamily="34" charset="0"/>
                        </a:defRPr>
                      </a:lvl5pPr>
                      <a:lvl6pPr marL="25146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6pPr>
                      <a:lvl7pPr marL="29718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7pPr>
                      <a:lvl8pPr marL="34290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8pPr>
                      <a:lvl9pPr marL="38862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400" b="1" i="0" u="none" strike="noStrike" cap="none" normalizeH="0" baseline="0" smtClean="0">
                          <a:ln>
                            <a:noFill/>
                          </a:ln>
                          <a:solidFill>
                            <a:schemeClr val="tx1"/>
                          </a:solidFill>
                          <a:effectLst/>
                          <a:latin typeface="Arial" pitchFamily="34" charset="0"/>
                          <a:cs typeface="Times New Roman" pitchFamily="18" charset="0"/>
                        </a:rPr>
                        <a:t>Return on Investment</a:t>
                      </a:r>
                      <a:r>
                        <a:rPr kumimoji="0" lang="en-US" altLang="en-US" sz="2400" b="0" i="0" u="none" strike="noStrike" cap="none" normalizeH="0" baseline="0" smtClean="0">
                          <a:ln>
                            <a:noFill/>
                          </a:ln>
                          <a:solidFill>
                            <a:schemeClr val="tx1"/>
                          </a:solidFill>
                          <a:effectLst/>
                          <a:latin typeface="Arial" pitchFamily="34"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Arial" pitchFamily="34" charset="0"/>
                        </a:defRPr>
                      </a:lvl1pPr>
                      <a:lvl2pPr marL="742950" indent="-285750" eaLnBrk="0" hangingPunct="0">
                        <a:spcBef>
                          <a:spcPct val="20000"/>
                        </a:spcBef>
                        <a:buClr>
                          <a:schemeClr val="hlink"/>
                        </a:buClr>
                        <a:buSzPct val="55000"/>
                        <a:buFont typeface="Wingdings" pitchFamily="2" charset="2"/>
                        <a:defRPr sz="2000">
                          <a:solidFill>
                            <a:schemeClr val="tx1"/>
                          </a:solidFill>
                          <a:latin typeface="Arial" pitchFamily="34" charset="0"/>
                        </a:defRPr>
                      </a:lvl2pPr>
                      <a:lvl3pPr marL="1143000" indent="-228600" eaLnBrk="0" hangingPunct="0">
                        <a:spcBef>
                          <a:spcPct val="20000"/>
                        </a:spcBef>
                        <a:buClr>
                          <a:schemeClr val="accent2"/>
                        </a:buClr>
                        <a:buSzPct val="50000"/>
                        <a:buFont typeface="Wingdings" pitchFamily="2" charset="2"/>
                        <a:defRPr>
                          <a:solidFill>
                            <a:schemeClr val="tx1"/>
                          </a:solidFill>
                          <a:latin typeface="Arial" pitchFamily="34" charset="0"/>
                        </a:defRPr>
                      </a:lvl3pPr>
                      <a:lvl4pPr marL="1600200" indent="-228600" eaLnBrk="0" hangingPunct="0">
                        <a:spcBef>
                          <a:spcPct val="20000"/>
                        </a:spcBef>
                        <a:buClr>
                          <a:schemeClr val="folHlink"/>
                        </a:buClr>
                        <a:buSzPct val="55000"/>
                        <a:buFont typeface="Wingdings" pitchFamily="2" charset="2"/>
                        <a:defRPr>
                          <a:solidFill>
                            <a:schemeClr val="tx1"/>
                          </a:solidFill>
                          <a:latin typeface="Arial" pitchFamily="34" charset="0"/>
                        </a:defRPr>
                      </a:lvl4pPr>
                      <a:lvl5pPr marL="2057400" indent="-228600" eaLnBrk="0" hangingPunct="0">
                        <a:spcBef>
                          <a:spcPct val="20000"/>
                        </a:spcBef>
                        <a:buClr>
                          <a:srgbClr val="FD2B4E"/>
                        </a:buClr>
                        <a:buSzPct val="50000"/>
                        <a:buFont typeface="Wingdings" pitchFamily="2" charset="2"/>
                        <a:defRPr>
                          <a:solidFill>
                            <a:schemeClr val="tx1"/>
                          </a:solidFill>
                          <a:latin typeface="Arial" pitchFamily="34" charset="0"/>
                        </a:defRPr>
                      </a:lvl5pPr>
                      <a:lvl6pPr marL="25146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6pPr>
                      <a:lvl7pPr marL="29718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7pPr>
                      <a:lvl8pPr marL="34290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8pPr>
                      <a:lvl9pPr marL="38862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400" b="1" i="0" u="none" strike="noStrike" cap="none" normalizeH="0" baseline="0" smtClean="0">
                          <a:ln>
                            <a:noFill/>
                          </a:ln>
                          <a:solidFill>
                            <a:schemeClr val="tx1"/>
                          </a:solidFill>
                          <a:effectLst/>
                          <a:latin typeface="Arial" pitchFamily="34" charset="0"/>
                          <a:cs typeface="Times New Roman" pitchFamily="18" charset="0"/>
                        </a:rPr>
                        <a:t>Number of Mutual Funds</a:t>
                      </a:r>
                      <a:r>
                        <a:rPr kumimoji="0" lang="en-US" altLang="en-US" sz="2400" b="0"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757488">
                <a:tc>
                  <a:txBody>
                    <a:bodyPr/>
                    <a:lstStyle>
                      <a:lvl1pPr eaLnBrk="0" hangingPunct="0">
                        <a:spcBef>
                          <a:spcPct val="20000"/>
                        </a:spcBef>
                        <a:buClr>
                          <a:schemeClr val="folHlink"/>
                        </a:buClr>
                        <a:buSzPct val="60000"/>
                        <a:buFont typeface="Wingdings" pitchFamily="2" charset="2"/>
                        <a:defRPr sz="2400">
                          <a:solidFill>
                            <a:schemeClr val="tx1"/>
                          </a:solidFill>
                          <a:latin typeface="Arial" pitchFamily="34" charset="0"/>
                        </a:defRPr>
                      </a:lvl1pPr>
                      <a:lvl2pPr marL="742950" indent="-285750" eaLnBrk="0" hangingPunct="0">
                        <a:spcBef>
                          <a:spcPct val="20000"/>
                        </a:spcBef>
                        <a:buClr>
                          <a:schemeClr val="hlink"/>
                        </a:buClr>
                        <a:buSzPct val="55000"/>
                        <a:buFont typeface="Wingdings" pitchFamily="2" charset="2"/>
                        <a:defRPr sz="2000">
                          <a:solidFill>
                            <a:schemeClr val="tx1"/>
                          </a:solidFill>
                          <a:latin typeface="Arial" pitchFamily="34" charset="0"/>
                        </a:defRPr>
                      </a:lvl2pPr>
                      <a:lvl3pPr marL="1143000" indent="-228600" eaLnBrk="0" hangingPunct="0">
                        <a:spcBef>
                          <a:spcPct val="20000"/>
                        </a:spcBef>
                        <a:buClr>
                          <a:schemeClr val="accent2"/>
                        </a:buClr>
                        <a:buSzPct val="50000"/>
                        <a:buFont typeface="Wingdings" pitchFamily="2" charset="2"/>
                        <a:defRPr>
                          <a:solidFill>
                            <a:schemeClr val="tx1"/>
                          </a:solidFill>
                          <a:latin typeface="Arial" pitchFamily="34" charset="0"/>
                        </a:defRPr>
                      </a:lvl3pPr>
                      <a:lvl4pPr marL="1600200" indent="-228600" eaLnBrk="0" hangingPunct="0">
                        <a:spcBef>
                          <a:spcPct val="20000"/>
                        </a:spcBef>
                        <a:buClr>
                          <a:schemeClr val="folHlink"/>
                        </a:buClr>
                        <a:buSzPct val="55000"/>
                        <a:buFont typeface="Wingdings" pitchFamily="2" charset="2"/>
                        <a:defRPr>
                          <a:solidFill>
                            <a:schemeClr val="tx1"/>
                          </a:solidFill>
                          <a:latin typeface="Arial" pitchFamily="34" charset="0"/>
                        </a:defRPr>
                      </a:lvl4pPr>
                      <a:lvl5pPr marL="2057400" indent="-228600" eaLnBrk="0" hangingPunct="0">
                        <a:spcBef>
                          <a:spcPct val="20000"/>
                        </a:spcBef>
                        <a:buClr>
                          <a:srgbClr val="FD2B4E"/>
                        </a:buClr>
                        <a:buSzPct val="50000"/>
                        <a:buFont typeface="Wingdings" pitchFamily="2" charset="2"/>
                        <a:defRPr>
                          <a:solidFill>
                            <a:schemeClr val="tx1"/>
                          </a:solidFill>
                          <a:latin typeface="Arial" pitchFamily="34" charset="0"/>
                        </a:defRPr>
                      </a:lvl5pPr>
                      <a:lvl6pPr marL="25146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6pPr>
                      <a:lvl7pPr marL="29718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7pPr>
                      <a:lvl8pPr marL="34290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8pPr>
                      <a:lvl9pPr marL="38862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5-10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10-15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15-20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20-25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25-30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400" b="1" i="0" u="none" strike="noStrike" cap="none" normalizeH="0" baseline="0" smtClean="0">
                          <a:ln>
                            <a:noFill/>
                          </a:ln>
                          <a:solidFill>
                            <a:schemeClr val="tx2"/>
                          </a:solidFill>
                          <a:effectLst/>
                          <a:latin typeface="Arial" pitchFamily="34" charset="0"/>
                          <a:cs typeface="Times New Roman" pitchFamily="18" charset="0"/>
                        </a:rPr>
                        <a:t>Total</a:t>
                      </a:r>
                      <a:r>
                        <a:rPr kumimoji="0" lang="en-US" altLang="en-US" sz="2400" b="1" i="0" u="none" strike="noStrike" cap="none" normalizeH="0" baseline="0" smtClean="0">
                          <a:ln>
                            <a:noFill/>
                          </a:ln>
                          <a:solidFill>
                            <a:schemeClr val="tx1"/>
                          </a:solidFill>
                          <a:effectLst/>
                          <a:latin typeface="Arial" pitchFamily="34"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400">
                          <a:solidFill>
                            <a:schemeClr val="tx1"/>
                          </a:solidFill>
                          <a:latin typeface="Arial" pitchFamily="34" charset="0"/>
                        </a:defRPr>
                      </a:lvl1pPr>
                      <a:lvl2pPr marL="742950" indent="-285750" eaLnBrk="0" hangingPunct="0">
                        <a:spcBef>
                          <a:spcPct val="20000"/>
                        </a:spcBef>
                        <a:buClr>
                          <a:schemeClr val="hlink"/>
                        </a:buClr>
                        <a:buSzPct val="55000"/>
                        <a:buFont typeface="Wingdings" pitchFamily="2" charset="2"/>
                        <a:defRPr sz="2000">
                          <a:solidFill>
                            <a:schemeClr val="tx1"/>
                          </a:solidFill>
                          <a:latin typeface="Arial" pitchFamily="34" charset="0"/>
                        </a:defRPr>
                      </a:lvl2pPr>
                      <a:lvl3pPr marL="1143000" indent="-228600" eaLnBrk="0" hangingPunct="0">
                        <a:spcBef>
                          <a:spcPct val="20000"/>
                        </a:spcBef>
                        <a:buClr>
                          <a:schemeClr val="accent2"/>
                        </a:buClr>
                        <a:buSzPct val="50000"/>
                        <a:buFont typeface="Wingdings" pitchFamily="2" charset="2"/>
                        <a:defRPr>
                          <a:solidFill>
                            <a:schemeClr val="tx1"/>
                          </a:solidFill>
                          <a:latin typeface="Arial" pitchFamily="34" charset="0"/>
                        </a:defRPr>
                      </a:lvl3pPr>
                      <a:lvl4pPr marL="1600200" indent="-228600" eaLnBrk="0" hangingPunct="0">
                        <a:spcBef>
                          <a:spcPct val="20000"/>
                        </a:spcBef>
                        <a:buClr>
                          <a:schemeClr val="folHlink"/>
                        </a:buClr>
                        <a:buSzPct val="55000"/>
                        <a:buFont typeface="Wingdings" pitchFamily="2" charset="2"/>
                        <a:defRPr>
                          <a:solidFill>
                            <a:schemeClr val="tx1"/>
                          </a:solidFill>
                          <a:latin typeface="Arial" pitchFamily="34" charset="0"/>
                        </a:defRPr>
                      </a:lvl4pPr>
                      <a:lvl5pPr marL="2057400" indent="-228600" eaLnBrk="0" hangingPunct="0">
                        <a:spcBef>
                          <a:spcPct val="20000"/>
                        </a:spcBef>
                        <a:buClr>
                          <a:srgbClr val="FD2B4E"/>
                        </a:buClr>
                        <a:buSzPct val="50000"/>
                        <a:buFont typeface="Wingdings" pitchFamily="2" charset="2"/>
                        <a:defRPr>
                          <a:solidFill>
                            <a:schemeClr val="tx1"/>
                          </a:solidFill>
                          <a:latin typeface="Arial" pitchFamily="34" charset="0"/>
                        </a:defRPr>
                      </a:lvl5pPr>
                      <a:lvl6pPr marL="25146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6pPr>
                      <a:lvl7pPr marL="29718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7pPr>
                      <a:lvl8pPr marL="34290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8pPr>
                      <a:lvl9pPr marL="3886200" indent="-228600" eaLnBrk="0" fontAlgn="base" hangingPunct="0">
                        <a:spcBef>
                          <a:spcPct val="20000"/>
                        </a:spcBef>
                        <a:spcAft>
                          <a:spcPct val="0"/>
                        </a:spcAft>
                        <a:buClr>
                          <a:srgbClr val="FD2B4E"/>
                        </a:buClr>
                        <a:buSzPct val="50000"/>
                        <a:buFont typeface="Wingdings" pitchFamily="2" charset="2"/>
                        <a:defRPr>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10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12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16</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14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0" i="0" u="none" strike="noStrike" cap="none" normalizeH="0" baseline="0" smtClean="0">
                          <a:ln>
                            <a:noFill/>
                          </a:ln>
                          <a:solidFill>
                            <a:schemeClr val="tx1"/>
                          </a:solidFill>
                          <a:effectLst/>
                          <a:latin typeface="Arial" pitchFamily="34" charset="0"/>
                          <a:cs typeface="Times New Roman" pitchFamily="18" charset="0"/>
                        </a:rPr>
                        <a:t>  8</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en-US" sz="2000" b="1" i="0" u="none" strike="noStrike" cap="none" normalizeH="0" baseline="0" smtClean="0">
                          <a:ln>
                            <a:noFill/>
                          </a:ln>
                          <a:solidFill>
                            <a:schemeClr val="tx2"/>
                          </a:solidFill>
                          <a:effectLst/>
                          <a:latin typeface="Arial" pitchFamily="34" charset="0"/>
                        </a:rPr>
                        <a:t>60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103</a:t>
            </a:fld>
            <a:endParaRPr lang="en-US"/>
          </a:p>
        </p:txBody>
      </p:sp>
      <p:graphicFrame>
        <p:nvGraphicFramePr>
          <p:cNvPr id="44033" name="Object 1"/>
          <p:cNvGraphicFramePr>
            <a:graphicFrameLocks noChangeAspect="1"/>
          </p:cNvGraphicFramePr>
          <p:nvPr/>
        </p:nvGraphicFramePr>
        <p:xfrm>
          <a:off x="0" y="4038600"/>
          <a:ext cx="2590800" cy="1374462"/>
        </p:xfrm>
        <a:graphic>
          <a:graphicData uri="http://schemas.openxmlformats.org/presentationml/2006/ole">
            <mc:AlternateContent xmlns:mc="http://schemas.openxmlformats.org/markup-compatibility/2006">
              <mc:Choice xmlns:v="urn:schemas-microsoft-com:vml" Requires="v">
                <p:oleObj spid="_x0000_s44034" name="Equation" r:id="rId3" imgW="1218960" imgH="647640" progId="Equation.3">
                  <p:embed/>
                </p:oleObj>
              </mc:Choice>
              <mc:Fallback>
                <p:oleObj name="Equation" r:id="rId3" imgW="1218960" imgH="647640" progId="Equation.3">
                  <p:embed/>
                  <p:pic>
                    <p:nvPicPr>
                      <p:cNvPr id="4403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38600"/>
                        <a:ext cx="2590800" cy="1374462"/>
                      </a:xfrm>
                      <a:prstGeom prst="rect">
                        <a:avLst/>
                      </a:prstGeom>
                      <a:solidFill>
                        <a:srgbClr val="CCEC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4590760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81200" y="19050"/>
            <a:ext cx="6629400" cy="1143000"/>
          </a:xfrm>
        </p:spPr>
        <p:txBody>
          <a:bodyPr/>
          <a:lstStyle/>
          <a:p>
            <a:pPr eaLnBrk="1" hangingPunct="1"/>
            <a:r>
              <a:rPr lang="en-US" altLang="en-US" smtClean="0"/>
              <a:t>Solution for the Example</a:t>
            </a:r>
          </a:p>
        </p:txBody>
      </p:sp>
      <p:sp>
        <p:nvSpPr>
          <p:cNvPr id="51203" name="Rectangle 3"/>
          <p:cNvSpPr>
            <a:spLocks noChangeArrowheads="1"/>
          </p:cNvSpPr>
          <p:nvPr/>
        </p:nvSpPr>
        <p:spPr bwMode="auto">
          <a:xfrm>
            <a:off x="0" y="-1333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pic>
        <p:nvPicPr>
          <p:cNvPr id="58372" name="Picture 4"/>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a:off x="179293" y="1377821"/>
            <a:ext cx="8501347" cy="456905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pic>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104</a:t>
            </a:fld>
            <a:endParaRPr lang="en-US"/>
          </a:p>
        </p:txBody>
      </p:sp>
    </p:spTree>
    <p:extLst>
      <p:ext uri="{BB962C8B-B14F-4D97-AF65-F5344CB8AC3E}">
        <p14:creationId xmlns:p14="http://schemas.microsoft.com/office/powerpoint/2010/main" val="41806199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normAutofit fontScale="90000"/>
          </a:bodyPr>
          <a:lstStyle/>
          <a:p>
            <a:pPr eaLnBrk="1" hangingPunct="1"/>
            <a:r>
              <a:rPr lang="en-US" altLang="en-US" smtClean="0"/>
              <a:t>Measures of Variation:</a:t>
            </a:r>
            <a:br>
              <a:rPr lang="en-US" altLang="en-US" smtClean="0"/>
            </a:br>
            <a:r>
              <a:rPr lang="en-US" altLang="en-US" smtClean="0"/>
              <a:t>Summary Characteristics</a:t>
            </a:r>
          </a:p>
        </p:txBody>
      </p:sp>
      <p:sp>
        <p:nvSpPr>
          <p:cNvPr id="52229" name="Rectangle 3"/>
          <p:cNvSpPr>
            <a:spLocks noGrp="1" noChangeArrowheads="1"/>
          </p:cNvSpPr>
          <p:nvPr>
            <p:ph type="body" idx="1"/>
          </p:nvPr>
        </p:nvSpPr>
        <p:spPr>
          <a:xfrm>
            <a:off x="609600" y="1676400"/>
            <a:ext cx="8077200" cy="4279900"/>
          </a:xfrm>
          <a:noFill/>
        </p:spPr>
        <p:txBody>
          <a:bodyPr/>
          <a:lstStyle/>
          <a:p>
            <a:pPr eaLnBrk="1" hangingPunct="1">
              <a:lnSpc>
                <a:spcPct val="90000"/>
              </a:lnSpc>
              <a:buClr>
                <a:schemeClr val="tx1"/>
              </a:buClr>
              <a:buFont typeface="Wingdings" pitchFamily="2" charset="2"/>
              <a:buChar char="§"/>
            </a:pPr>
            <a:r>
              <a:rPr lang="en-US" altLang="en-US" sz="2400" smtClean="0">
                <a:latin typeface="Times New Roman" pitchFamily="18" charset="0"/>
              </a:rPr>
              <a:t>The more the data are spread out, the greater the range, variance, and standard deviation.</a:t>
            </a:r>
          </a:p>
          <a:p>
            <a:pPr eaLnBrk="1" hangingPunct="1">
              <a:lnSpc>
                <a:spcPct val="90000"/>
              </a:lnSpc>
              <a:buClr>
                <a:schemeClr val="tx1"/>
              </a:buClr>
              <a:buFont typeface="Wingdings" pitchFamily="2" charset="2"/>
              <a:buChar char="§"/>
            </a:pPr>
            <a:endParaRPr lang="en-US" altLang="en-US" sz="2400" smtClean="0">
              <a:latin typeface="Times New Roman" pitchFamily="18" charset="0"/>
            </a:endParaRPr>
          </a:p>
          <a:p>
            <a:pPr eaLnBrk="1" hangingPunct="1">
              <a:lnSpc>
                <a:spcPct val="90000"/>
              </a:lnSpc>
              <a:buClr>
                <a:schemeClr val="tx1"/>
              </a:buClr>
              <a:buFont typeface="Wingdings" pitchFamily="2" charset="2"/>
              <a:buChar char="§"/>
            </a:pPr>
            <a:r>
              <a:rPr lang="en-US" altLang="en-US" sz="2400" smtClean="0">
                <a:latin typeface="Times New Roman" pitchFamily="18" charset="0"/>
              </a:rPr>
              <a:t>The more the data are concentrated, the smaller the range, variance, and standard deviation.</a:t>
            </a:r>
          </a:p>
          <a:p>
            <a:pPr eaLnBrk="1" hangingPunct="1">
              <a:lnSpc>
                <a:spcPct val="90000"/>
              </a:lnSpc>
              <a:buClr>
                <a:schemeClr val="tx1"/>
              </a:buClr>
              <a:buFont typeface="Wingdings" pitchFamily="2" charset="2"/>
              <a:buChar char="§"/>
            </a:pPr>
            <a:endParaRPr lang="en-US" altLang="en-US" sz="2400" smtClean="0">
              <a:latin typeface="Times New Roman" pitchFamily="18" charset="0"/>
            </a:endParaRPr>
          </a:p>
          <a:p>
            <a:pPr eaLnBrk="1" hangingPunct="1">
              <a:lnSpc>
                <a:spcPct val="90000"/>
              </a:lnSpc>
              <a:buClr>
                <a:schemeClr val="tx1"/>
              </a:buClr>
              <a:buFont typeface="Wingdings" pitchFamily="2" charset="2"/>
              <a:buChar char="§"/>
            </a:pPr>
            <a:r>
              <a:rPr lang="en-US" altLang="en-US" sz="2400" smtClean="0">
                <a:latin typeface="Times New Roman" pitchFamily="18" charset="0"/>
              </a:rPr>
              <a:t>If the values are all the same (no variation), all these measures will be zero.</a:t>
            </a:r>
          </a:p>
          <a:p>
            <a:pPr eaLnBrk="1" hangingPunct="1">
              <a:lnSpc>
                <a:spcPct val="90000"/>
              </a:lnSpc>
              <a:buClr>
                <a:schemeClr val="tx1"/>
              </a:buClr>
              <a:buFont typeface="Wingdings" pitchFamily="2" charset="2"/>
              <a:buChar char="§"/>
            </a:pPr>
            <a:endParaRPr lang="en-US" altLang="en-US" sz="2400" smtClean="0">
              <a:latin typeface="Times New Roman" pitchFamily="18" charset="0"/>
            </a:endParaRPr>
          </a:p>
          <a:p>
            <a:pPr eaLnBrk="1" hangingPunct="1">
              <a:lnSpc>
                <a:spcPct val="90000"/>
              </a:lnSpc>
              <a:buClr>
                <a:schemeClr val="tx1"/>
              </a:buClr>
              <a:buFont typeface="Wingdings" pitchFamily="2" charset="2"/>
              <a:buChar char="§"/>
            </a:pPr>
            <a:r>
              <a:rPr lang="en-US" altLang="en-US" sz="2400" smtClean="0">
                <a:latin typeface="Times New Roman" pitchFamily="18" charset="0"/>
              </a:rPr>
              <a:t>None of these measures are ever negative.</a:t>
            </a: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105</a:t>
            </a:fld>
            <a:endParaRPr lang="en-US"/>
          </a:p>
        </p:txBody>
      </p:sp>
    </p:spTree>
    <p:extLst>
      <p:ext uri="{BB962C8B-B14F-4D97-AF65-F5344CB8AC3E}">
        <p14:creationId xmlns:p14="http://schemas.microsoft.com/office/powerpoint/2010/main" val="420551167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normAutofit fontScale="90000"/>
          </a:bodyPr>
          <a:lstStyle/>
          <a:p>
            <a:pPr eaLnBrk="1" hangingPunct="1">
              <a:lnSpc>
                <a:spcPct val="80000"/>
              </a:lnSpc>
            </a:pPr>
            <a:r>
              <a:rPr lang="en-US" altLang="en-US" smtClean="0"/>
              <a:t>Measures of Variation:</a:t>
            </a:r>
            <a:br>
              <a:rPr lang="en-US" altLang="en-US" smtClean="0"/>
            </a:br>
            <a:r>
              <a:rPr lang="en-US" altLang="en-US" smtClean="0"/>
              <a:t>The Coefficient of Variation</a:t>
            </a:r>
          </a:p>
        </p:txBody>
      </p:sp>
      <p:sp>
        <p:nvSpPr>
          <p:cNvPr id="16390" name="Rectangle 3"/>
          <p:cNvSpPr>
            <a:spLocks noGrp="1" noChangeArrowheads="1"/>
          </p:cNvSpPr>
          <p:nvPr>
            <p:ph type="body" idx="1"/>
          </p:nvPr>
        </p:nvSpPr>
        <p:spPr>
          <a:xfrm>
            <a:off x="609600" y="1828800"/>
            <a:ext cx="8077200" cy="2819400"/>
          </a:xfrm>
        </p:spPr>
        <p:txBody>
          <a:bodyPr/>
          <a:lstStyle/>
          <a:p>
            <a:pPr eaLnBrk="1" hangingPunct="1">
              <a:lnSpc>
                <a:spcPct val="110000"/>
              </a:lnSpc>
            </a:pPr>
            <a:r>
              <a:rPr lang="en-US" altLang="en-US" sz="2400" smtClean="0"/>
              <a:t>Measures </a:t>
            </a:r>
            <a:r>
              <a:rPr lang="en-US" altLang="en-US" sz="2400" smtClean="0">
                <a:solidFill>
                  <a:schemeClr val="folHlink"/>
                </a:solidFill>
              </a:rPr>
              <a:t>relative variation</a:t>
            </a:r>
          </a:p>
          <a:p>
            <a:pPr eaLnBrk="1" hangingPunct="1">
              <a:lnSpc>
                <a:spcPct val="110000"/>
              </a:lnSpc>
            </a:pPr>
            <a:r>
              <a:rPr lang="en-US" altLang="en-US" sz="2400" smtClean="0"/>
              <a:t>Always in percentage (%)</a:t>
            </a:r>
          </a:p>
          <a:p>
            <a:pPr eaLnBrk="1" hangingPunct="1">
              <a:lnSpc>
                <a:spcPct val="110000"/>
              </a:lnSpc>
            </a:pPr>
            <a:r>
              <a:rPr lang="en-US" altLang="en-US" sz="2400" smtClean="0"/>
              <a:t>Shows </a:t>
            </a:r>
            <a:r>
              <a:rPr lang="en-US" altLang="en-US" sz="2400" smtClean="0">
                <a:solidFill>
                  <a:schemeClr val="folHlink"/>
                </a:solidFill>
              </a:rPr>
              <a:t>variation relative to mean</a:t>
            </a:r>
          </a:p>
          <a:p>
            <a:pPr eaLnBrk="1" hangingPunct="1">
              <a:lnSpc>
                <a:spcPct val="110000"/>
              </a:lnSpc>
            </a:pPr>
            <a:r>
              <a:rPr lang="en-US" altLang="en-US" sz="2400" smtClean="0"/>
              <a:t>Can be used to compare the variability of two or more sets of data measured in different units </a:t>
            </a:r>
          </a:p>
        </p:txBody>
      </p:sp>
      <p:graphicFrame>
        <p:nvGraphicFramePr>
          <p:cNvPr id="16386" name="Object 4">
            <a:hlinkClick r:id="" action="ppaction://ole?verb=0"/>
          </p:cNvPr>
          <p:cNvGraphicFramePr>
            <a:graphicFrameLocks/>
          </p:cNvGraphicFramePr>
          <p:nvPr/>
        </p:nvGraphicFramePr>
        <p:xfrm>
          <a:off x="2286000" y="4572000"/>
          <a:ext cx="4191000" cy="1447800"/>
        </p:xfrm>
        <a:graphic>
          <a:graphicData uri="http://schemas.openxmlformats.org/presentationml/2006/ole">
            <mc:AlternateContent xmlns:mc="http://schemas.openxmlformats.org/markup-compatibility/2006">
              <mc:Choice xmlns:v="urn:schemas-microsoft-com:vml" Requires="v">
                <p:oleObj spid="_x0000_s45058" name="Equation" r:id="rId3" imgW="1522800" imgH="636120" progId="Equation.3">
                  <p:embed/>
                </p:oleObj>
              </mc:Choice>
              <mc:Fallback>
                <p:oleObj name="Equation" r:id="rId3" imgW="1522800" imgH="636120" progId="Equation.3">
                  <p:embed/>
                  <p:pic>
                    <p:nvPicPr>
                      <p:cNvPr id="16386" name="Object 4">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572000"/>
                        <a:ext cx="4191000" cy="14478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106</a:t>
            </a:fld>
            <a:endParaRPr lang="en-US"/>
          </a:p>
        </p:txBody>
      </p:sp>
    </p:spTree>
    <p:extLst>
      <p:ext uri="{BB962C8B-B14F-4D97-AF65-F5344CB8AC3E}">
        <p14:creationId xmlns:p14="http://schemas.microsoft.com/office/powerpoint/2010/main" val="32939527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2"/>
          <p:cNvSpPr>
            <a:spLocks noGrp="1" noChangeArrowheads="1"/>
          </p:cNvSpPr>
          <p:nvPr>
            <p:ph type="title"/>
          </p:nvPr>
        </p:nvSpPr>
        <p:spPr>
          <a:xfrm>
            <a:off x="990600" y="228600"/>
            <a:ext cx="7793038" cy="1066800"/>
          </a:xfrm>
        </p:spPr>
        <p:txBody>
          <a:bodyPr/>
          <a:lstStyle/>
          <a:p>
            <a:pPr eaLnBrk="1" hangingPunct="1">
              <a:lnSpc>
                <a:spcPct val="80000"/>
              </a:lnSpc>
            </a:pPr>
            <a:r>
              <a:rPr lang="en-US" altLang="en-US" sz="3800" smtClean="0"/>
              <a:t>Measures of Variation:</a:t>
            </a:r>
            <a:br>
              <a:rPr lang="en-US" altLang="en-US" sz="3800" smtClean="0"/>
            </a:br>
            <a:r>
              <a:rPr lang="en-US" altLang="en-US" sz="3800" smtClean="0"/>
              <a:t>Comparing Coefficients of Variation</a:t>
            </a:r>
          </a:p>
        </p:txBody>
      </p:sp>
      <p:sp>
        <p:nvSpPr>
          <p:cNvPr id="17415" name="Rectangle 3"/>
          <p:cNvSpPr>
            <a:spLocks noGrp="1" noChangeArrowheads="1"/>
          </p:cNvSpPr>
          <p:nvPr>
            <p:ph type="body" idx="1"/>
          </p:nvPr>
        </p:nvSpPr>
        <p:spPr>
          <a:xfrm>
            <a:off x="685800" y="1600200"/>
            <a:ext cx="8077200" cy="4532313"/>
          </a:xfrm>
        </p:spPr>
        <p:txBody>
          <a:bodyPr/>
          <a:lstStyle/>
          <a:p>
            <a:pPr eaLnBrk="1" hangingPunct="1"/>
            <a:r>
              <a:rPr lang="en-US" altLang="en-US" sz="2400" smtClean="0">
                <a:solidFill>
                  <a:schemeClr val="folHlink"/>
                </a:solidFill>
              </a:rPr>
              <a:t>Stock A:</a:t>
            </a:r>
          </a:p>
          <a:p>
            <a:pPr lvl="1" eaLnBrk="1" hangingPunct="1"/>
            <a:r>
              <a:rPr lang="en-US" altLang="en-US" smtClean="0"/>
              <a:t>Average price last year = $50</a:t>
            </a:r>
          </a:p>
          <a:p>
            <a:pPr lvl="1" eaLnBrk="1" hangingPunct="1"/>
            <a:r>
              <a:rPr lang="en-US" altLang="en-US" smtClean="0"/>
              <a:t>Standard deviation = $5</a:t>
            </a:r>
          </a:p>
          <a:p>
            <a:pPr eaLnBrk="1" hangingPunct="1"/>
            <a:endParaRPr lang="en-US" altLang="en-US" sz="2400" smtClean="0"/>
          </a:p>
          <a:p>
            <a:pPr eaLnBrk="1" hangingPunct="1"/>
            <a:endParaRPr lang="en-US" altLang="en-US" sz="2300" smtClean="0"/>
          </a:p>
          <a:p>
            <a:pPr eaLnBrk="1" hangingPunct="1">
              <a:lnSpc>
                <a:spcPct val="150000"/>
              </a:lnSpc>
            </a:pPr>
            <a:r>
              <a:rPr lang="en-US" altLang="en-US" sz="2300" smtClean="0">
                <a:solidFill>
                  <a:schemeClr val="folHlink"/>
                </a:solidFill>
              </a:rPr>
              <a:t>Stock B:</a:t>
            </a:r>
          </a:p>
          <a:p>
            <a:pPr lvl="1" eaLnBrk="1" hangingPunct="1"/>
            <a:r>
              <a:rPr lang="en-US" altLang="en-US" smtClean="0"/>
              <a:t>Average price last year = $100</a:t>
            </a:r>
          </a:p>
          <a:p>
            <a:pPr lvl="1" eaLnBrk="1" hangingPunct="1"/>
            <a:r>
              <a:rPr lang="en-US" altLang="en-US" smtClean="0"/>
              <a:t>Standard deviation = $5</a:t>
            </a:r>
          </a:p>
        </p:txBody>
      </p:sp>
      <p:sp>
        <p:nvSpPr>
          <p:cNvPr id="17416" name="Text Box 4"/>
          <p:cNvSpPr txBox="1">
            <a:spLocks noChangeArrowheads="1"/>
          </p:cNvSpPr>
          <p:nvPr/>
        </p:nvSpPr>
        <p:spPr bwMode="auto">
          <a:xfrm>
            <a:off x="7162800" y="3505200"/>
            <a:ext cx="1828800" cy="2844800"/>
          </a:xfrm>
          <a:prstGeom prst="rect">
            <a:avLst/>
          </a:prstGeom>
          <a:solidFill>
            <a:srgbClr val="FDE0BD"/>
          </a:solidFill>
          <a:ln w="9525">
            <a:solidFill>
              <a:schemeClr val="tx1"/>
            </a:solidFill>
            <a:miter lim="800000"/>
            <a:headEnd/>
            <a:tailEnd/>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altLang="en-US" sz="2000"/>
              <a:t>Both stocks have the same standard deviation, but stock B is less variable relative to its price</a:t>
            </a:r>
          </a:p>
        </p:txBody>
      </p:sp>
      <p:sp>
        <p:nvSpPr>
          <p:cNvPr id="17417" name="Oval 5"/>
          <p:cNvSpPr>
            <a:spLocks noChangeArrowheads="1"/>
          </p:cNvSpPr>
          <p:nvPr/>
        </p:nvSpPr>
        <p:spPr bwMode="auto">
          <a:xfrm>
            <a:off x="6248400" y="3048000"/>
            <a:ext cx="762000" cy="762000"/>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17418" name="Oval 6"/>
          <p:cNvSpPr>
            <a:spLocks noChangeArrowheads="1"/>
          </p:cNvSpPr>
          <p:nvPr/>
        </p:nvSpPr>
        <p:spPr bwMode="auto">
          <a:xfrm>
            <a:off x="6324600" y="5410200"/>
            <a:ext cx="762000" cy="762000"/>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graphicFrame>
        <p:nvGraphicFramePr>
          <p:cNvPr id="17410" name="Object 7">
            <a:hlinkClick r:id="" action="ppaction://ole?verb=0"/>
          </p:cNvPr>
          <p:cNvGraphicFramePr>
            <a:graphicFrameLocks/>
          </p:cNvGraphicFramePr>
          <p:nvPr/>
        </p:nvGraphicFramePr>
        <p:xfrm>
          <a:off x="1727200" y="2895600"/>
          <a:ext cx="5310188" cy="1066800"/>
        </p:xfrm>
        <a:graphic>
          <a:graphicData uri="http://schemas.openxmlformats.org/presentationml/2006/ole">
            <mc:AlternateContent xmlns:mc="http://schemas.openxmlformats.org/markup-compatibility/2006">
              <mc:Choice xmlns:v="urn:schemas-microsoft-com:vml" Requires="v">
                <p:oleObj spid="_x0000_s46082" name="Equation" r:id="rId3" imgW="3426480" imgH="636120" progId="Equation.3">
                  <p:embed/>
                </p:oleObj>
              </mc:Choice>
              <mc:Fallback>
                <p:oleObj name="Equation" r:id="rId3" imgW="3426480" imgH="636120" progId="Equation.3">
                  <p:embed/>
                  <p:pic>
                    <p:nvPicPr>
                      <p:cNvPr id="17410" name="Object 7">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2895600"/>
                        <a:ext cx="5310188"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8">
            <a:hlinkClick r:id="" action="ppaction://ole?verb=0"/>
          </p:cNvPr>
          <p:cNvGraphicFramePr>
            <a:graphicFrameLocks/>
          </p:cNvGraphicFramePr>
          <p:nvPr/>
        </p:nvGraphicFramePr>
        <p:xfrm>
          <a:off x="1727200" y="5257800"/>
          <a:ext cx="5310188" cy="1066800"/>
        </p:xfrm>
        <a:graphic>
          <a:graphicData uri="http://schemas.openxmlformats.org/presentationml/2006/ole">
            <mc:AlternateContent xmlns:mc="http://schemas.openxmlformats.org/markup-compatibility/2006">
              <mc:Choice xmlns:v="urn:schemas-microsoft-com:vml" Requires="v">
                <p:oleObj spid="_x0000_s46083" name="Equation" r:id="rId5" imgW="3426480" imgH="636120" progId="Equation.3">
                  <p:embed/>
                </p:oleObj>
              </mc:Choice>
              <mc:Fallback>
                <p:oleObj name="Equation" r:id="rId5" imgW="3426480" imgH="636120" progId="Equation.3">
                  <p:embed/>
                  <p:pic>
                    <p:nvPicPr>
                      <p:cNvPr id="17411" name="Object 8">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7200" y="5257800"/>
                        <a:ext cx="5310188"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107</a:t>
            </a:fld>
            <a:endParaRPr lang="en-US"/>
          </a:p>
        </p:txBody>
      </p:sp>
    </p:spTree>
    <p:extLst>
      <p:ext uri="{BB962C8B-B14F-4D97-AF65-F5344CB8AC3E}">
        <p14:creationId xmlns:p14="http://schemas.microsoft.com/office/powerpoint/2010/main" val="335636995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pPr eaLnBrk="1" hangingPunct="1"/>
            <a:r>
              <a:rPr lang="en-US" altLang="en-US" smtClean="0"/>
              <a:t>Quartile Measures</a:t>
            </a:r>
          </a:p>
        </p:txBody>
      </p:sp>
      <p:sp>
        <p:nvSpPr>
          <p:cNvPr id="62469" name="Rectangle 5"/>
          <p:cNvSpPr>
            <a:spLocks noGrp="1" noChangeArrowheads="1"/>
          </p:cNvSpPr>
          <p:nvPr>
            <p:ph type="body" idx="1"/>
          </p:nvPr>
        </p:nvSpPr>
        <p:spPr>
          <a:xfrm>
            <a:off x="609600" y="1600200"/>
            <a:ext cx="7467600" cy="950913"/>
          </a:xfrm>
          <a:noFill/>
        </p:spPr>
        <p:txBody>
          <a:bodyPr/>
          <a:lstStyle/>
          <a:p>
            <a:pPr eaLnBrk="1" hangingPunct="1"/>
            <a:r>
              <a:rPr lang="en-US" altLang="en-US" sz="2400" smtClean="0"/>
              <a:t>Quartiles split the ranked data into 4 segments with an equal number of values per segment</a:t>
            </a:r>
          </a:p>
        </p:txBody>
      </p:sp>
      <p:grpSp>
        <p:nvGrpSpPr>
          <p:cNvPr id="5" name="Group 26"/>
          <p:cNvGrpSpPr>
            <a:grpSpLocks/>
          </p:cNvGrpSpPr>
          <p:nvPr/>
        </p:nvGrpSpPr>
        <p:grpSpPr bwMode="auto">
          <a:xfrm>
            <a:off x="1752600" y="2667000"/>
            <a:ext cx="1219200" cy="457200"/>
            <a:chOff x="1008" y="1776"/>
            <a:chExt cx="768" cy="288"/>
          </a:xfrm>
        </p:grpSpPr>
        <p:sp>
          <p:nvSpPr>
            <p:cNvPr id="62487" name="Rectangle 6"/>
            <p:cNvSpPr>
              <a:spLocks noChangeArrowheads="1"/>
            </p:cNvSpPr>
            <p:nvPr/>
          </p:nvSpPr>
          <p:spPr bwMode="auto">
            <a:xfrm>
              <a:off x="1008" y="1776"/>
              <a:ext cx="768" cy="288"/>
            </a:xfrm>
            <a:prstGeom prst="rect">
              <a:avLst/>
            </a:prstGeom>
            <a:solidFill>
              <a:srgbClr val="B9B9ED"/>
            </a:solidFill>
            <a:ln w="12700">
              <a:solidFill>
                <a:srgbClr val="000000"/>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62488" name="Rectangle 10"/>
            <p:cNvSpPr>
              <a:spLocks noChangeArrowheads="1"/>
            </p:cNvSpPr>
            <p:nvPr/>
          </p:nvSpPr>
          <p:spPr bwMode="auto">
            <a:xfrm>
              <a:off x="1101" y="1777"/>
              <a:ext cx="58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b="1"/>
                <a:t>25%</a:t>
              </a:r>
            </a:p>
          </p:txBody>
        </p:sp>
      </p:grpSp>
      <p:sp>
        <p:nvSpPr>
          <p:cNvPr id="62471" name="AutoShape 15"/>
          <p:cNvSpPr>
            <a:spLocks noChangeArrowheads="1"/>
          </p:cNvSpPr>
          <p:nvPr/>
        </p:nvSpPr>
        <p:spPr bwMode="auto">
          <a:xfrm rot="-5400000">
            <a:off x="2857500" y="3238500"/>
            <a:ext cx="228600" cy="152400"/>
          </a:xfrm>
          <a:prstGeom prst="rightArrow">
            <a:avLst>
              <a:gd name="adj1" fmla="val 50000"/>
              <a:gd name="adj2" fmla="val 37778"/>
            </a:avLst>
          </a:prstGeom>
          <a:solidFill>
            <a:srgbClr val="FF00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62472" name="Rectangle 16"/>
          <p:cNvSpPr>
            <a:spLocks noChangeArrowheads="1"/>
          </p:cNvSpPr>
          <p:nvPr/>
        </p:nvSpPr>
        <p:spPr bwMode="auto">
          <a:xfrm>
            <a:off x="685800" y="4038600"/>
            <a:ext cx="8001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lnSpc>
                <a:spcPct val="90000"/>
              </a:lnSpc>
              <a:spcBef>
                <a:spcPct val="20000"/>
              </a:spcBef>
              <a:buClr>
                <a:schemeClr val="folHlink"/>
              </a:buClr>
              <a:buSzPct val="60000"/>
              <a:buFont typeface="Wingdings" pitchFamily="2" charset="2"/>
              <a:buChar char="n"/>
            </a:pPr>
            <a:r>
              <a:rPr lang="en-US" altLang="en-US" dirty="0">
                <a:solidFill>
                  <a:schemeClr val="folHlink"/>
                </a:solidFill>
              </a:rPr>
              <a:t>The first quartile, Q</a:t>
            </a:r>
            <a:r>
              <a:rPr lang="en-US" altLang="en-US" baseline="-25000" dirty="0">
                <a:solidFill>
                  <a:schemeClr val="folHlink"/>
                </a:solidFill>
              </a:rPr>
              <a:t>1</a:t>
            </a:r>
            <a:r>
              <a:rPr lang="en-US" altLang="en-US" dirty="0">
                <a:solidFill>
                  <a:schemeClr val="folHlink"/>
                </a:solidFill>
              </a:rPr>
              <a:t>, is the value for which 25% of the observations are smaller and 75% are larger</a:t>
            </a:r>
          </a:p>
          <a:p>
            <a:pPr eaLnBrk="1" hangingPunct="1">
              <a:lnSpc>
                <a:spcPct val="90000"/>
              </a:lnSpc>
              <a:spcBef>
                <a:spcPct val="20000"/>
              </a:spcBef>
              <a:buClr>
                <a:schemeClr val="folHlink"/>
              </a:buClr>
              <a:buSzPct val="60000"/>
              <a:buFont typeface="Wingdings" pitchFamily="2" charset="2"/>
              <a:buChar char="n"/>
            </a:pPr>
            <a:r>
              <a:rPr lang="en-US" altLang="en-US" dirty="0">
                <a:solidFill>
                  <a:schemeClr val="folHlink"/>
                </a:solidFill>
              </a:rPr>
              <a:t>Q</a:t>
            </a:r>
            <a:r>
              <a:rPr lang="en-US" altLang="en-US" baseline="-25000" dirty="0">
                <a:solidFill>
                  <a:schemeClr val="folHlink"/>
                </a:solidFill>
              </a:rPr>
              <a:t>2</a:t>
            </a:r>
            <a:r>
              <a:rPr lang="en-US" altLang="en-US" dirty="0">
                <a:solidFill>
                  <a:schemeClr val="folHlink"/>
                </a:solidFill>
              </a:rPr>
              <a:t> is the same as the median (50% of the observations are smaller and 50% are larger)</a:t>
            </a:r>
          </a:p>
          <a:p>
            <a:pPr eaLnBrk="1" hangingPunct="1">
              <a:lnSpc>
                <a:spcPct val="90000"/>
              </a:lnSpc>
              <a:spcBef>
                <a:spcPct val="20000"/>
              </a:spcBef>
              <a:buClr>
                <a:schemeClr val="folHlink"/>
              </a:buClr>
              <a:buSzPct val="60000"/>
              <a:buFont typeface="Wingdings" pitchFamily="2" charset="2"/>
              <a:buChar char="n"/>
            </a:pPr>
            <a:r>
              <a:rPr lang="en-US" altLang="en-US" dirty="0">
                <a:solidFill>
                  <a:schemeClr val="folHlink"/>
                </a:solidFill>
              </a:rPr>
              <a:t>Only 25% of the observations are greater than the third quartile</a:t>
            </a:r>
          </a:p>
          <a:p>
            <a:pPr eaLnBrk="1" hangingPunct="1">
              <a:lnSpc>
                <a:spcPct val="90000"/>
              </a:lnSpc>
              <a:spcBef>
                <a:spcPct val="20000"/>
              </a:spcBef>
              <a:buClr>
                <a:schemeClr val="folHlink"/>
              </a:buClr>
              <a:buSzPct val="60000"/>
              <a:buFont typeface="Wingdings" pitchFamily="2" charset="2"/>
              <a:buChar char="n"/>
            </a:pPr>
            <a:endParaRPr lang="en-US" altLang="en-US" dirty="0">
              <a:solidFill>
                <a:schemeClr val="folHlink"/>
              </a:solidFill>
            </a:endParaRPr>
          </a:p>
        </p:txBody>
      </p:sp>
      <p:sp>
        <p:nvSpPr>
          <p:cNvPr id="62473" name="AutoShape 18"/>
          <p:cNvSpPr>
            <a:spLocks noChangeArrowheads="1"/>
          </p:cNvSpPr>
          <p:nvPr/>
        </p:nvSpPr>
        <p:spPr bwMode="auto">
          <a:xfrm rot="-5400000">
            <a:off x="4076700" y="3238500"/>
            <a:ext cx="228600" cy="152400"/>
          </a:xfrm>
          <a:prstGeom prst="rightArrow">
            <a:avLst>
              <a:gd name="adj1" fmla="val 50000"/>
              <a:gd name="adj2" fmla="val 37778"/>
            </a:avLst>
          </a:prstGeom>
          <a:solidFill>
            <a:srgbClr val="FF00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62474" name="AutoShape 19"/>
          <p:cNvSpPr>
            <a:spLocks noChangeArrowheads="1"/>
          </p:cNvSpPr>
          <p:nvPr/>
        </p:nvSpPr>
        <p:spPr bwMode="auto">
          <a:xfrm rot="-5400000">
            <a:off x="5295900" y="3238500"/>
            <a:ext cx="228600" cy="152400"/>
          </a:xfrm>
          <a:prstGeom prst="rightArrow">
            <a:avLst>
              <a:gd name="adj1" fmla="val 50000"/>
              <a:gd name="adj2" fmla="val 37778"/>
            </a:avLst>
          </a:prstGeom>
          <a:solidFill>
            <a:srgbClr val="FF00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62475" name="Rectangle 22"/>
          <p:cNvSpPr>
            <a:spLocks noChangeArrowheads="1"/>
          </p:cNvSpPr>
          <p:nvPr/>
        </p:nvSpPr>
        <p:spPr bwMode="auto">
          <a:xfrm>
            <a:off x="266700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lnSpc>
                <a:spcPct val="90000"/>
              </a:lnSpc>
              <a:spcBef>
                <a:spcPct val="20000"/>
              </a:spcBef>
              <a:buClr>
                <a:schemeClr val="folHlink"/>
              </a:buClr>
              <a:buSzPct val="60000"/>
              <a:buFont typeface="Wingdings" pitchFamily="2" charset="2"/>
              <a:buNone/>
            </a:pPr>
            <a:r>
              <a:rPr lang="en-US" altLang="en-US" sz="2300"/>
              <a:t>Q1</a:t>
            </a:r>
          </a:p>
        </p:txBody>
      </p:sp>
      <p:sp>
        <p:nvSpPr>
          <p:cNvPr id="62476" name="Rectangle 23"/>
          <p:cNvSpPr>
            <a:spLocks noChangeArrowheads="1"/>
          </p:cNvSpPr>
          <p:nvPr/>
        </p:nvSpPr>
        <p:spPr bwMode="auto">
          <a:xfrm>
            <a:off x="388620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lnSpc>
                <a:spcPct val="90000"/>
              </a:lnSpc>
              <a:spcBef>
                <a:spcPct val="20000"/>
              </a:spcBef>
              <a:buClr>
                <a:schemeClr val="folHlink"/>
              </a:buClr>
              <a:buSzPct val="60000"/>
              <a:buFont typeface="Wingdings" pitchFamily="2" charset="2"/>
              <a:buNone/>
            </a:pPr>
            <a:r>
              <a:rPr lang="en-US" altLang="en-US" sz="2300"/>
              <a:t>Q2</a:t>
            </a:r>
          </a:p>
        </p:txBody>
      </p:sp>
      <p:sp>
        <p:nvSpPr>
          <p:cNvPr id="62477" name="Rectangle 24"/>
          <p:cNvSpPr>
            <a:spLocks noChangeArrowheads="1"/>
          </p:cNvSpPr>
          <p:nvPr/>
        </p:nvSpPr>
        <p:spPr bwMode="auto">
          <a:xfrm>
            <a:off x="5105400" y="3429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lnSpc>
                <a:spcPct val="90000"/>
              </a:lnSpc>
              <a:spcBef>
                <a:spcPct val="20000"/>
              </a:spcBef>
              <a:buClr>
                <a:schemeClr val="folHlink"/>
              </a:buClr>
              <a:buSzPct val="60000"/>
              <a:buFont typeface="Wingdings" pitchFamily="2" charset="2"/>
              <a:buNone/>
            </a:pPr>
            <a:r>
              <a:rPr lang="en-US" altLang="en-US" sz="2300"/>
              <a:t>Q3</a:t>
            </a:r>
          </a:p>
        </p:txBody>
      </p:sp>
      <p:grpSp>
        <p:nvGrpSpPr>
          <p:cNvPr id="6" name="Group 27"/>
          <p:cNvGrpSpPr>
            <a:grpSpLocks/>
          </p:cNvGrpSpPr>
          <p:nvPr/>
        </p:nvGrpSpPr>
        <p:grpSpPr bwMode="auto">
          <a:xfrm>
            <a:off x="2971800" y="2667000"/>
            <a:ext cx="1219200" cy="457200"/>
            <a:chOff x="1008" y="1776"/>
            <a:chExt cx="768" cy="288"/>
          </a:xfrm>
        </p:grpSpPr>
        <p:sp>
          <p:nvSpPr>
            <p:cNvPr id="62485" name="Rectangle 28"/>
            <p:cNvSpPr>
              <a:spLocks noChangeArrowheads="1"/>
            </p:cNvSpPr>
            <p:nvPr/>
          </p:nvSpPr>
          <p:spPr bwMode="auto">
            <a:xfrm>
              <a:off x="1008" y="1776"/>
              <a:ext cx="768" cy="288"/>
            </a:xfrm>
            <a:prstGeom prst="rect">
              <a:avLst/>
            </a:prstGeom>
            <a:solidFill>
              <a:srgbClr val="B9B9ED"/>
            </a:solidFill>
            <a:ln w="12700">
              <a:solidFill>
                <a:srgbClr val="000000"/>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62486" name="Rectangle 29"/>
            <p:cNvSpPr>
              <a:spLocks noChangeArrowheads="1"/>
            </p:cNvSpPr>
            <p:nvPr/>
          </p:nvSpPr>
          <p:spPr bwMode="auto">
            <a:xfrm>
              <a:off x="1101" y="1777"/>
              <a:ext cx="58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b="1"/>
                <a:t>25%</a:t>
              </a:r>
            </a:p>
          </p:txBody>
        </p:sp>
      </p:grpSp>
      <p:grpSp>
        <p:nvGrpSpPr>
          <p:cNvPr id="7" name="Group 30"/>
          <p:cNvGrpSpPr>
            <a:grpSpLocks/>
          </p:cNvGrpSpPr>
          <p:nvPr/>
        </p:nvGrpSpPr>
        <p:grpSpPr bwMode="auto">
          <a:xfrm>
            <a:off x="4191000" y="2667000"/>
            <a:ext cx="1219200" cy="457200"/>
            <a:chOff x="1008" y="1776"/>
            <a:chExt cx="768" cy="288"/>
          </a:xfrm>
        </p:grpSpPr>
        <p:sp>
          <p:nvSpPr>
            <p:cNvPr id="62483" name="Rectangle 31"/>
            <p:cNvSpPr>
              <a:spLocks noChangeArrowheads="1"/>
            </p:cNvSpPr>
            <p:nvPr/>
          </p:nvSpPr>
          <p:spPr bwMode="auto">
            <a:xfrm>
              <a:off x="1008" y="1776"/>
              <a:ext cx="768" cy="288"/>
            </a:xfrm>
            <a:prstGeom prst="rect">
              <a:avLst/>
            </a:prstGeom>
            <a:solidFill>
              <a:srgbClr val="B9B9ED"/>
            </a:solidFill>
            <a:ln w="12700">
              <a:solidFill>
                <a:srgbClr val="000000"/>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62484" name="Rectangle 32"/>
            <p:cNvSpPr>
              <a:spLocks noChangeArrowheads="1"/>
            </p:cNvSpPr>
            <p:nvPr/>
          </p:nvSpPr>
          <p:spPr bwMode="auto">
            <a:xfrm>
              <a:off x="1101" y="1777"/>
              <a:ext cx="58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b="1"/>
                <a:t>25%</a:t>
              </a:r>
            </a:p>
          </p:txBody>
        </p:sp>
      </p:grpSp>
      <p:grpSp>
        <p:nvGrpSpPr>
          <p:cNvPr id="8" name="Group 33"/>
          <p:cNvGrpSpPr>
            <a:grpSpLocks/>
          </p:cNvGrpSpPr>
          <p:nvPr/>
        </p:nvGrpSpPr>
        <p:grpSpPr bwMode="auto">
          <a:xfrm>
            <a:off x="5410200" y="2667000"/>
            <a:ext cx="1219200" cy="457200"/>
            <a:chOff x="1008" y="1776"/>
            <a:chExt cx="768" cy="288"/>
          </a:xfrm>
        </p:grpSpPr>
        <p:sp>
          <p:nvSpPr>
            <p:cNvPr id="62481" name="Rectangle 34"/>
            <p:cNvSpPr>
              <a:spLocks noChangeArrowheads="1"/>
            </p:cNvSpPr>
            <p:nvPr/>
          </p:nvSpPr>
          <p:spPr bwMode="auto">
            <a:xfrm>
              <a:off x="1008" y="1776"/>
              <a:ext cx="768" cy="288"/>
            </a:xfrm>
            <a:prstGeom prst="rect">
              <a:avLst/>
            </a:prstGeom>
            <a:solidFill>
              <a:srgbClr val="B9B9ED"/>
            </a:solidFill>
            <a:ln w="12700">
              <a:solidFill>
                <a:srgbClr val="000000"/>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62482" name="Rectangle 35"/>
            <p:cNvSpPr>
              <a:spLocks noChangeArrowheads="1"/>
            </p:cNvSpPr>
            <p:nvPr/>
          </p:nvSpPr>
          <p:spPr bwMode="auto">
            <a:xfrm>
              <a:off x="1101" y="1777"/>
              <a:ext cx="58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b="1"/>
                <a:t>25%</a:t>
              </a:r>
            </a:p>
          </p:txBody>
        </p:sp>
      </p:grpSp>
      <p:sp>
        <p:nvSpPr>
          <p:cNvPr id="2" name="Date Placeholder 1"/>
          <p:cNvSpPr>
            <a:spLocks noGrp="1"/>
          </p:cNvSpPr>
          <p:nvPr>
            <p:ph type="dt" sz="half" idx="10"/>
          </p:nvPr>
        </p:nvSpPr>
        <p:spPr/>
        <p:txBody>
          <a:bodyPr/>
          <a:lstStyle/>
          <a:p>
            <a:r>
              <a:rPr lang="en-US" smtClean="0"/>
              <a:t>7/10/2015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108</a:t>
            </a:fld>
            <a:endParaRPr lang="en-US"/>
          </a:p>
        </p:txBody>
      </p:sp>
    </p:spTree>
    <p:extLst>
      <p:ext uri="{BB962C8B-B14F-4D97-AF65-F5344CB8AC3E}">
        <p14:creationId xmlns:p14="http://schemas.microsoft.com/office/powerpoint/2010/main" val="23386495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381000" y="2133600"/>
            <a:ext cx="8458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lnSpc>
                <a:spcPct val="90000"/>
              </a:lnSpc>
              <a:spcBef>
                <a:spcPct val="20000"/>
              </a:spcBef>
              <a:buClr>
                <a:schemeClr val="folHlink"/>
              </a:buClr>
              <a:buSzPct val="60000"/>
              <a:buFont typeface="Wingdings" pitchFamily="2" charset="2"/>
              <a:buNone/>
            </a:pPr>
            <a:r>
              <a:rPr lang="en-US" altLang="en-US"/>
              <a:t>    (n = 9)</a:t>
            </a:r>
          </a:p>
          <a:p>
            <a:pPr eaLnBrk="1" hangingPunct="1">
              <a:spcBef>
                <a:spcPct val="20000"/>
              </a:spcBef>
              <a:buClr>
                <a:schemeClr val="folHlink"/>
              </a:buClr>
              <a:buSzPct val="60000"/>
              <a:buFont typeface="Wingdings" pitchFamily="2" charset="2"/>
              <a:buNone/>
            </a:pPr>
            <a:r>
              <a:rPr lang="en-US" altLang="en-US"/>
              <a:t>Q</a:t>
            </a:r>
            <a:r>
              <a:rPr lang="en-US" altLang="en-US" baseline="-25000"/>
              <a:t>1</a:t>
            </a:r>
            <a:r>
              <a:rPr lang="en-US" altLang="en-US"/>
              <a:t> is in the</a:t>
            </a:r>
            <a:r>
              <a:rPr lang="en-US" altLang="en-US" sz="1900"/>
              <a:t>  </a:t>
            </a:r>
            <a:r>
              <a:rPr lang="en-US" altLang="en-US">
                <a:solidFill>
                  <a:schemeClr val="folHlink"/>
                </a:solidFill>
              </a:rPr>
              <a:t>(9+1)/4 = 2.5 position </a:t>
            </a:r>
            <a:r>
              <a:rPr lang="en-US" altLang="en-US"/>
              <a:t>of the ranked data,</a:t>
            </a:r>
          </a:p>
          <a:p>
            <a:pPr eaLnBrk="1" hangingPunct="1">
              <a:spcBef>
                <a:spcPct val="20000"/>
              </a:spcBef>
              <a:buClr>
                <a:schemeClr val="folHlink"/>
              </a:buClr>
              <a:buSzPct val="60000"/>
              <a:buFont typeface="Wingdings" pitchFamily="2" charset="2"/>
              <a:buNone/>
            </a:pPr>
            <a:r>
              <a:rPr lang="en-US" altLang="en-US" sz="1900"/>
              <a:t>					</a:t>
            </a:r>
            <a:r>
              <a:rPr lang="en-US" altLang="en-US"/>
              <a:t>so    </a:t>
            </a:r>
            <a:r>
              <a:rPr lang="en-US" altLang="en-US" b="1">
                <a:solidFill>
                  <a:schemeClr val="folHlink"/>
                </a:solidFill>
              </a:rPr>
              <a:t>Q</a:t>
            </a:r>
            <a:r>
              <a:rPr lang="en-US" altLang="en-US" b="1" baseline="-25000">
                <a:solidFill>
                  <a:schemeClr val="folHlink"/>
                </a:solidFill>
              </a:rPr>
              <a:t>1</a:t>
            </a:r>
            <a:r>
              <a:rPr lang="en-US" altLang="en-US" b="1">
                <a:solidFill>
                  <a:schemeClr val="folHlink"/>
                </a:solidFill>
              </a:rPr>
              <a:t> = (12+13)/2 = 12.5</a:t>
            </a:r>
          </a:p>
          <a:p>
            <a:pPr eaLnBrk="1" hangingPunct="1">
              <a:spcBef>
                <a:spcPct val="20000"/>
              </a:spcBef>
              <a:buClr>
                <a:schemeClr val="folHlink"/>
              </a:buClr>
              <a:buSzPct val="60000"/>
              <a:buFont typeface="Wingdings" pitchFamily="2" charset="2"/>
              <a:buNone/>
            </a:pPr>
            <a:endParaRPr lang="en-US" altLang="en-US" sz="1000" b="1">
              <a:solidFill>
                <a:schemeClr val="folHlink"/>
              </a:solidFill>
            </a:endParaRPr>
          </a:p>
          <a:p>
            <a:pPr eaLnBrk="1" hangingPunct="1">
              <a:spcBef>
                <a:spcPct val="20000"/>
              </a:spcBef>
              <a:buClr>
                <a:schemeClr val="folHlink"/>
              </a:buClr>
              <a:buSzPct val="60000"/>
              <a:buFont typeface="Wingdings" pitchFamily="2" charset="2"/>
              <a:buNone/>
            </a:pPr>
            <a:r>
              <a:rPr lang="en-US" altLang="en-US"/>
              <a:t>Q</a:t>
            </a:r>
            <a:r>
              <a:rPr lang="en-US" altLang="en-US" baseline="-25000"/>
              <a:t>2</a:t>
            </a:r>
            <a:r>
              <a:rPr lang="en-US" altLang="en-US"/>
              <a:t> is in the</a:t>
            </a:r>
            <a:r>
              <a:rPr lang="en-US" altLang="en-US" sz="1900"/>
              <a:t>  </a:t>
            </a:r>
            <a:r>
              <a:rPr lang="en-US" altLang="en-US">
                <a:solidFill>
                  <a:schemeClr val="folHlink"/>
                </a:solidFill>
              </a:rPr>
              <a:t>(9+1)/2 = 5</a:t>
            </a:r>
            <a:r>
              <a:rPr lang="en-US" altLang="en-US" baseline="30000">
                <a:solidFill>
                  <a:schemeClr val="folHlink"/>
                </a:solidFill>
              </a:rPr>
              <a:t>th</a:t>
            </a:r>
            <a:r>
              <a:rPr lang="en-US" altLang="en-US">
                <a:solidFill>
                  <a:schemeClr val="folHlink"/>
                </a:solidFill>
              </a:rPr>
              <a:t> position </a:t>
            </a:r>
            <a:r>
              <a:rPr lang="en-US" altLang="en-US"/>
              <a:t>of the ranked data,</a:t>
            </a:r>
          </a:p>
          <a:p>
            <a:pPr eaLnBrk="1" hangingPunct="1">
              <a:spcBef>
                <a:spcPct val="20000"/>
              </a:spcBef>
              <a:buClr>
                <a:schemeClr val="folHlink"/>
              </a:buClr>
              <a:buSzPct val="60000"/>
              <a:buFont typeface="Wingdings" pitchFamily="2" charset="2"/>
              <a:buNone/>
            </a:pPr>
            <a:r>
              <a:rPr lang="en-US" altLang="en-US" sz="1900"/>
              <a:t>					</a:t>
            </a:r>
            <a:r>
              <a:rPr lang="en-US" altLang="en-US"/>
              <a:t>so    </a:t>
            </a:r>
            <a:r>
              <a:rPr lang="en-US" altLang="en-US" b="1">
                <a:solidFill>
                  <a:schemeClr val="folHlink"/>
                </a:solidFill>
              </a:rPr>
              <a:t>Q</a:t>
            </a:r>
            <a:r>
              <a:rPr lang="en-US" altLang="en-US" b="1" baseline="-25000">
                <a:solidFill>
                  <a:schemeClr val="folHlink"/>
                </a:solidFill>
              </a:rPr>
              <a:t>2</a:t>
            </a:r>
            <a:r>
              <a:rPr lang="en-US" altLang="en-US" b="1">
                <a:solidFill>
                  <a:schemeClr val="folHlink"/>
                </a:solidFill>
              </a:rPr>
              <a:t> = median = 16</a:t>
            </a:r>
          </a:p>
          <a:p>
            <a:pPr eaLnBrk="1" hangingPunct="1">
              <a:spcBef>
                <a:spcPct val="20000"/>
              </a:spcBef>
              <a:buClr>
                <a:schemeClr val="folHlink"/>
              </a:buClr>
              <a:buSzPct val="60000"/>
              <a:buFont typeface="Wingdings" pitchFamily="2" charset="2"/>
              <a:buNone/>
            </a:pPr>
            <a:endParaRPr lang="en-US" altLang="en-US" sz="1000"/>
          </a:p>
          <a:p>
            <a:pPr eaLnBrk="1" hangingPunct="1">
              <a:spcBef>
                <a:spcPct val="20000"/>
              </a:spcBef>
              <a:buClr>
                <a:schemeClr val="folHlink"/>
              </a:buClr>
              <a:buSzPct val="60000"/>
              <a:buFont typeface="Wingdings" pitchFamily="2" charset="2"/>
              <a:buNone/>
            </a:pPr>
            <a:r>
              <a:rPr lang="en-US" altLang="en-US"/>
              <a:t>Q</a:t>
            </a:r>
            <a:r>
              <a:rPr lang="en-US" altLang="en-US" baseline="-25000"/>
              <a:t>3</a:t>
            </a:r>
            <a:r>
              <a:rPr lang="en-US" altLang="en-US"/>
              <a:t> is in the</a:t>
            </a:r>
            <a:r>
              <a:rPr lang="en-US" altLang="en-US" sz="1900"/>
              <a:t>  </a:t>
            </a:r>
            <a:r>
              <a:rPr lang="en-US" altLang="en-US">
                <a:solidFill>
                  <a:schemeClr val="folHlink"/>
                </a:solidFill>
              </a:rPr>
              <a:t>3(9+1)/4 = 7.5 position </a:t>
            </a:r>
            <a:r>
              <a:rPr lang="en-US" altLang="en-US"/>
              <a:t>of the ranked data,</a:t>
            </a:r>
          </a:p>
          <a:p>
            <a:pPr eaLnBrk="1" hangingPunct="1">
              <a:spcBef>
                <a:spcPct val="20000"/>
              </a:spcBef>
              <a:buClr>
                <a:schemeClr val="folHlink"/>
              </a:buClr>
              <a:buSzPct val="60000"/>
              <a:buFont typeface="Wingdings" pitchFamily="2" charset="2"/>
              <a:buNone/>
            </a:pPr>
            <a:r>
              <a:rPr lang="en-US" altLang="en-US" sz="1900"/>
              <a:t>					</a:t>
            </a:r>
            <a:r>
              <a:rPr lang="en-US" altLang="en-US"/>
              <a:t>so    </a:t>
            </a:r>
            <a:r>
              <a:rPr lang="en-US" altLang="en-US" b="1">
                <a:solidFill>
                  <a:schemeClr val="folHlink"/>
                </a:solidFill>
              </a:rPr>
              <a:t>Q</a:t>
            </a:r>
            <a:r>
              <a:rPr lang="en-US" altLang="en-US" b="1" baseline="-25000">
                <a:solidFill>
                  <a:schemeClr val="folHlink"/>
                </a:solidFill>
              </a:rPr>
              <a:t>3</a:t>
            </a:r>
            <a:r>
              <a:rPr lang="en-US" altLang="en-US" b="1">
                <a:solidFill>
                  <a:schemeClr val="folHlink"/>
                </a:solidFill>
              </a:rPr>
              <a:t> = (18+21)/2 = 19.5</a:t>
            </a:r>
          </a:p>
        </p:txBody>
      </p:sp>
      <p:sp>
        <p:nvSpPr>
          <p:cNvPr id="66565" name="Rectangle 5"/>
          <p:cNvSpPr>
            <a:spLocks noGrp="1" noChangeArrowheads="1"/>
          </p:cNvSpPr>
          <p:nvPr>
            <p:ph type="title"/>
          </p:nvPr>
        </p:nvSpPr>
        <p:spPr>
          <a:xfrm>
            <a:off x="1150938" y="228600"/>
            <a:ext cx="7612062" cy="990600"/>
          </a:xfrm>
        </p:spPr>
        <p:txBody>
          <a:bodyPr>
            <a:normAutofit fontScale="90000"/>
          </a:bodyPr>
          <a:lstStyle/>
          <a:p>
            <a:pPr eaLnBrk="1" hangingPunct="1"/>
            <a:r>
              <a:rPr lang="en-US" altLang="en-US" sz="3600" smtClean="0"/>
              <a:t>Quartile Measures</a:t>
            </a:r>
            <a:br>
              <a:rPr lang="en-US" altLang="en-US" sz="3600" smtClean="0"/>
            </a:br>
            <a:r>
              <a:rPr lang="en-US" altLang="en-US" sz="3600" smtClean="0"/>
              <a:t>Calculating The Quartiles:  Example</a:t>
            </a:r>
          </a:p>
        </p:txBody>
      </p:sp>
      <p:sp>
        <p:nvSpPr>
          <p:cNvPr id="66566" name="Rectangle 6"/>
          <p:cNvSpPr>
            <a:spLocks noChangeArrowheads="1"/>
          </p:cNvSpPr>
          <p:nvPr/>
        </p:nvSpPr>
        <p:spPr bwMode="auto">
          <a:xfrm>
            <a:off x="304800" y="1600200"/>
            <a:ext cx="8310563" cy="466725"/>
          </a:xfrm>
          <a:prstGeom prst="rect">
            <a:avLst/>
          </a:prstGeom>
          <a:solidFill>
            <a:srgbClr val="FDE0BD"/>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2000" b="1"/>
              <a:t>Sample Data in Ordered Array:  </a:t>
            </a:r>
            <a:r>
              <a:rPr lang="en-US" altLang="en-US" sz="2000" b="1">
                <a:solidFill>
                  <a:schemeClr val="tx2"/>
                </a:solidFill>
              </a:rPr>
              <a:t>11   12   13   16   16   17   18   21   22</a:t>
            </a:r>
            <a:r>
              <a:rPr lang="en-US" altLang="en-US" b="1"/>
              <a:t>  </a:t>
            </a:r>
          </a:p>
        </p:txBody>
      </p:sp>
      <p:sp>
        <p:nvSpPr>
          <p:cNvPr id="66567" name="Rectangle 11"/>
          <p:cNvSpPr>
            <a:spLocks noChangeArrowheads="1"/>
          </p:cNvSpPr>
          <p:nvPr/>
        </p:nvSpPr>
        <p:spPr bwMode="auto">
          <a:xfrm>
            <a:off x="1524000" y="5537200"/>
            <a:ext cx="6096000" cy="71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2000"/>
              <a:t> Q</a:t>
            </a:r>
            <a:r>
              <a:rPr lang="en-US" altLang="en-US" sz="2000" baseline="-25000"/>
              <a:t>1</a:t>
            </a:r>
            <a:r>
              <a:rPr lang="en-US" altLang="en-US" sz="2000"/>
              <a:t> and Q</a:t>
            </a:r>
            <a:r>
              <a:rPr lang="en-US" altLang="en-US" sz="2000" baseline="-25000"/>
              <a:t>3</a:t>
            </a:r>
            <a:r>
              <a:rPr lang="en-US" altLang="en-US" sz="2000"/>
              <a:t> are measures of non-central location</a:t>
            </a:r>
          </a:p>
          <a:p>
            <a:pPr eaLnBrk="1" hangingPunct="1"/>
            <a:r>
              <a:rPr lang="en-US" altLang="en-US" sz="2000"/>
              <a:t> Q</a:t>
            </a:r>
            <a:r>
              <a:rPr lang="en-US" altLang="en-US" sz="2000" baseline="-25000"/>
              <a:t>2</a:t>
            </a:r>
            <a:r>
              <a:rPr lang="en-US" altLang="en-US" sz="2000"/>
              <a:t> = median, is a measure of central tendency</a:t>
            </a:r>
          </a:p>
        </p:txBody>
      </p:sp>
      <p:sp>
        <p:nvSpPr>
          <p:cNvPr id="2" name="Date Placeholder 1"/>
          <p:cNvSpPr>
            <a:spLocks noGrp="1"/>
          </p:cNvSpPr>
          <p:nvPr>
            <p:ph type="dt" sz="half" idx="10"/>
          </p:nvPr>
        </p:nvSpPr>
        <p:spPr/>
        <p:txBody>
          <a:bodyPr/>
          <a:lstStyle/>
          <a:p>
            <a:r>
              <a:rPr lang="en-US" smtClean="0"/>
              <a:t>7/10/2015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109</a:t>
            </a:fld>
            <a:endParaRPr lang="en-US"/>
          </a:p>
        </p:txBody>
      </p:sp>
    </p:spTree>
    <p:extLst>
      <p:ext uri="{BB962C8B-B14F-4D97-AF65-F5344CB8AC3E}">
        <p14:creationId xmlns:p14="http://schemas.microsoft.com/office/powerpoint/2010/main" val="1726557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smtClean="0"/>
              <a:t>What is statistics?</a:t>
            </a:r>
          </a:p>
        </p:txBody>
      </p:sp>
      <p:sp>
        <p:nvSpPr>
          <p:cNvPr id="8197" name="Rectangle 3"/>
          <p:cNvSpPr>
            <a:spLocks noGrp="1" noChangeArrowheads="1"/>
          </p:cNvSpPr>
          <p:nvPr>
            <p:ph type="body" idx="1"/>
          </p:nvPr>
        </p:nvSpPr>
        <p:spPr/>
        <p:txBody>
          <a:bodyPr/>
          <a:lstStyle/>
          <a:p>
            <a:pPr eaLnBrk="1" hangingPunct="1"/>
            <a:r>
              <a:rPr lang="en-US" altLang="en-US" smtClean="0"/>
              <a:t>A branch of mathematics taking and transforming numbers into useful information for decision makers</a:t>
            </a:r>
          </a:p>
          <a:p>
            <a:pPr eaLnBrk="1" hangingPunct="1">
              <a:buFont typeface="Wingdings" pitchFamily="2" charset="2"/>
              <a:buNone/>
            </a:pPr>
            <a:endParaRPr lang="en-US" altLang="en-US" smtClean="0"/>
          </a:p>
          <a:p>
            <a:pPr eaLnBrk="1" hangingPunct="1"/>
            <a:r>
              <a:rPr lang="en-US" altLang="en-US" smtClean="0"/>
              <a:t>Methods for processing &amp; analyzing numbers</a:t>
            </a:r>
          </a:p>
          <a:p>
            <a:pPr eaLnBrk="1" hangingPunct="1">
              <a:buFont typeface="Wingdings" pitchFamily="2" charset="2"/>
              <a:buNone/>
            </a:pPr>
            <a:endParaRPr lang="en-US" altLang="en-US" smtClean="0"/>
          </a:p>
          <a:p>
            <a:pPr eaLnBrk="1" hangingPunct="1"/>
            <a:r>
              <a:rPr lang="en-US" altLang="en-US" smtClean="0"/>
              <a:t>Methods for helping reduce the uncertainty inherent in decision making</a:t>
            </a:r>
          </a:p>
        </p:txBody>
      </p:sp>
      <p:sp>
        <p:nvSpPr>
          <p:cNvPr id="4" name="Slide Number Placeholder 3"/>
          <p:cNvSpPr>
            <a:spLocks noGrp="1"/>
          </p:cNvSpPr>
          <p:nvPr>
            <p:ph type="sldNum" sz="quarter" idx="12"/>
          </p:nvPr>
        </p:nvSpPr>
        <p:spPr/>
        <p:txBody>
          <a:bodyPr/>
          <a:lstStyle/>
          <a:p>
            <a:fld id="{F878D97F-B07C-4F5B-861D-76BA94498E2A}" type="slidenum">
              <a:rPr lang="en-US" smtClean="0"/>
              <a:pPr/>
              <a:t>11</a:t>
            </a:fld>
            <a:endParaRPr lang="en-US"/>
          </a:p>
        </p:txBody>
      </p:sp>
    </p:spTree>
    <p:extLst>
      <p:ext uri="{BB962C8B-B14F-4D97-AF65-F5344CB8AC3E}">
        <p14:creationId xmlns:p14="http://schemas.microsoft.com/office/powerpoint/2010/main" val="27070614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1655763" y="228600"/>
            <a:ext cx="6802437" cy="990600"/>
          </a:xfrm>
        </p:spPr>
        <p:txBody>
          <a:bodyPr>
            <a:normAutofit fontScale="90000"/>
          </a:bodyPr>
          <a:lstStyle/>
          <a:p>
            <a:pPr defTabSz="914400" eaLnBrk="1" hangingPunct="1"/>
            <a:r>
              <a:rPr lang="en-US" altLang="en-US" sz="3600" smtClean="0"/>
              <a:t>Quartile Measures:</a:t>
            </a:r>
            <a:br>
              <a:rPr lang="en-US" altLang="en-US" sz="3600" smtClean="0"/>
            </a:br>
            <a:r>
              <a:rPr lang="en-US" altLang="en-US" sz="3600" smtClean="0"/>
              <a:t>The Interquartile Range (IQR)</a:t>
            </a:r>
          </a:p>
        </p:txBody>
      </p:sp>
      <p:sp>
        <p:nvSpPr>
          <p:cNvPr id="67589" name="Rectangle 3"/>
          <p:cNvSpPr>
            <a:spLocks noGrp="1" noChangeArrowheads="1"/>
          </p:cNvSpPr>
          <p:nvPr>
            <p:ph type="body" idx="1"/>
          </p:nvPr>
        </p:nvSpPr>
        <p:spPr>
          <a:xfrm>
            <a:off x="609600" y="1905000"/>
            <a:ext cx="8001000" cy="4343400"/>
          </a:xfrm>
        </p:spPr>
        <p:txBody>
          <a:bodyPr/>
          <a:lstStyle/>
          <a:p>
            <a:pPr marL="342900" indent="-342900" defTabSz="914400" eaLnBrk="1" hangingPunct="1"/>
            <a:r>
              <a:rPr lang="en-US" altLang="en-US" sz="2400" smtClean="0"/>
              <a:t>The IQR is Q</a:t>
            </a:r>
            <a:r>
              <a:rPr lang="en-US" altLang="en-US" sz="2400" baseline="-25000" smtClean="0"/>
              <a:t>3</a:t>
            </a:r>
            <a:r>
              <a:rPr lang="en-US" altLang="en-US" sz="2400" smtClean="0"/>
              <a:t> – Q</a:t>
            </a:r>
            <a:r>
              <a:rPr lang="en-US" altLang="en-US" sz="2400" baseline="-25000" smtClean="0"/>
              <a:t>1</a:t>
            </a:r>
            <a:r>
              <a:rPr lang="en-US" altLang="en-US" sz="2400" smtClean="0"/>
              <a:t> and measures the spread in the middle 50% of the data</a:t>
            </a:r>
          </a:p>
          <a:p>
            <a:pPr marL="342900" indent="-342900" defTabSz="914400" eaLnBrk="1" hangingPunct="1"/>
            <a:endParaRPr lang="en-US" altLang="en-US" sz="1200" smtClean="0"/>
          </a:p>
          <a:p>
            <a:pPr marL="342900" indent="-342900" defTabSz="914400" eaLnBrk="1" hangingPunct="1"/>
            <a:r>
              <a:rPr lang="en-US" altLang="en-US" sz="2400" smtClean="0"/>
              <a:t>The IQR is also called the midspread because it covers the middle 50% of the data</a:t>
            </a:r>
          </a:p>
          <a:p>
            <a:pPr marL="342900" indent="-342900" defTabSz="914400" eaLnBrk="1" hangingPunct="1"/>
            <a:endParaRPr lang="en-US" altLang="en-US" sz="2400" smtClean="0"/>
          </a:p>
          <a:p>
            <a:pPr marL="342900" indent="-342900" defTabSz="914400" eaLnBrk="1" hangingPunct="1"/>
            <a:r>
              <a:rPr lang="en-US" altLang="en-US" sz="2400" smtClean="0"/>
              <a:t>The IQR is a measure of variability that is not influenced by outliers or extreme values</a:t>
            </a:r>
          </a:p>
          <a:p>
            <a:pPr marL="342900" indent="-342900" defTabSz="914400" eaLnBrk="1" hangingPunct="1"/>
            <a:endParaRPr lang="en-US" altLang="en-US" sz="1200" smtClean="0"/>
          </a:p>
          <a:p>
            <a:pPr marL="342900" indent="-342900" defTabSz="914400" eaLnBrk="1" hangingPunct="1"/>
            <a:r>
              <a:rPr lang="en-US" altLang="en-US" sz="2400" smtClean="0"/>
              <a:t>Measures like Q</a:t>
            </a:r>
            <a:r>
              <a:rPr lang="en-US" altLang="en-US" sz="2400" baseline="-25000" smtClean="0"/>
              <a:t>1</a:t>
            </a:r>
            <a:r>
              <a:rPr lang="en-US" altLang="en-US" sz="2400" smtClean="0"/>
              <a:t>, Q</a:t>
            </a:r>
            <a:r>
              <a:rPr lang="en-US" altLang="en-US" sz="2400" baseline="-25000" smtClean="0"/>
              <a:t>3</a:t>
            </a:r>
            <a:r>
              <a:rPr lang="en-US" altLang="en-US" sz="2400" smtClean="0"/>
              <a:t>, and IQR that are not influenced by outliers are called resistant measures</a:t>
            </a:r>
            <a:endParaRPr lang="en-US" altLang="en-US" sz="2400" baseline="-25000" smtClean="0"/>
          </a:p>
          <a:p>
            <a:pPr marL="342900" indent="-342900" defTabSz="914400" eaLnBrk="1" hangingPunct="1">
              <a:buFont typeface="Wingdings" pitchFamily="2" charset="2"/>
              <a:buNone/>
            </a:pPr>
            <a:endParaRPr lang="en-US" altLang="en-US" sz="2400" smtClean="0"/>
          </a:p>
        </p:txBody>
      </p:sp>
      <p:sp>
        <p:nvSpPr>
          <p:cNvPr id="2" name="Date Placeholder 1"/>
          <p:cNvSpPr>
            <a:spLocks noGrp="1"/>
          </p:cNvSpPr>
          <p:nvPr>
            <p:ph type="dt" sz="half" idx="10"/>
          </p:nvPr>
        </p:nvSpPr>
        <p:spPr/>
        <p:txBody>
          <a:bodyPr/>
          <a:lstStyle/>
          <a:p>
            <a:r>
              <a:rPr lang="en-US" smtClean="0"/>
              <a:t>7/10/2015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110</a:t>
            </a:fld>
            <a:endParaRPr lang="en-US"/>
          </a:p>
        </p:txBody>
      </p:sp>
    </p:spTree>
    <p:extLst>
      <p:ext uri="{BB962C8B-B14F-4D97-AF65-F5344CB8AC3E}">
        <p14:creationId xmlns:p14="http://schemas.microsoft.com/office/powerpoint/2010/main" val="3635975342"/>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a:t>Distribution Shape</a:t>
            </a:r>
          </a:p>
        </p:txBody>
      </p:sp>
      <p:sp>
        <p:nvSpPr>
          <p:cNvPr id="165891" name="Rectangle 3"/>
          <p:cNvSpPr>
            <a:spLocks noGrp="1" noChangeArrowheads="1"/>
          </p:cNvSpPr>
          <p:nvPr>
            <p:ph type="body" idx="1"/>
          </p:nvPr>
        </p:nvSpPr>
        <p:spPr>
          <a:xfrm>
            <a:off x="838200" y="1676400"/>
            <a:ext cx="7848600" cy="4532313"/>
          </a:xfrm>
        </p:spPr>
        <p:txBody>
          <a:bodyPr/>
          <a:lstStyle/>
          <a:p>
            <a:r>
              <a:rPr lang="en-US" altLang="en-US"/>
              <a:t>The shape of the distribution is said to be </a:t>
            </a:r>
            <a:r>
              <a:rPr lang="en-US" altLang="en-US" b="1">
                <a:solidFill>
                  <a:schemeClr val="folHlink"/>
                </a:solidFill>
              </a:rPr>
              <a:t>symmetric</a:t>
            </a:r>
            <a:r>
              <a:rPr lang="en-US" altLang="en-US"/>
              <a:t> if the observations are balanced, or evenly distributed, about the center.  </a:t>
            </a:r>
          </a:p>
        </p:txBody>
      </p:sp>
      <p:graphicFrame>
        <p:nvGraphicFramePr>
          <p:cNvPr id="165892" name="Object 4"/>
          <p:cNvGraphicFramePr>
            <a:graphicFrameLocks noChangeAspect="1"/>
          </p:cNvGraphicFramePr>
          <p:nvPr/>
        </p:nvGraphicFramePr>
        <p:xfrm>
          <a:off x="1981200" y="3200400"/>
          <a:ext cx="4953000" cy="2830513"/>
        </p:xfrm>
        <a:graphic>
          <a:graphicData uri="http://schemas.openxmlformats.org/presentationml/2006/ole">
            <mc:AlternateContent xmlns:mc="http://schemas.openxmlformats.org/markup-compatibility/2006">
              <mc:Choice xmlns:v="urn:schemas-microsoft-com:vml" Requires="v">
                <p:oleObj spid="_x0000_s47106" name="Chart" r:id="rId3" imgW="5512680" imgH="3150000" progId="Excel.Sheet.8">
                  <p:embed/>
                </p:oleObj>
              </mc:Choice>
              <mc:Fallback>
                <p:oleObj name="Chart" r:id="rId3" imgW="5512680" imgH="3150000" progId="Excel.Sheet.8">
                  <p:embed/>
                  <p:pic>
                    <p:nvPicPr>
                      <p:cNvPr id="1658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200400"/>
                        <a:ext cx="49530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7/10/2015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111</a:t>
            </a:fld>
            <a:endParaRPr lang="en-US"/>
          </a:p>
        </p:txBody>
      </p:sp>
    </p:spTree>
    <p:extLst>
      <p:ext uri="{BB962C8B-B14F-4D97-AF65-F5344CB8AC3E}">
        <p14:creationId xmlns:p14="http://schemas.microsoft.com/office/powerpoint/2010/main" val="27592837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a:t>Distribution Shape</a:t>
            </a:r>
          </a:p>
        </p:txBody>
      </p:sp>
      <p:sp>
        <p:nvSpPr>
          <p:cNvPr id="172035" name="Rectangle 3"/>
          <p:cNvSpPr>
            <a:spLocks noGrp="1" noChangeArrowheads="1"/>
          </p:cNvSpPr>
          <p:nvPr>
            <p:ph type="body" idx="1"/>
          </p:nvPr>
        </p:nvSpPr>
        <p:spPr>
          <a:xfrm>
            <a:off x="838200" y="1524000"/>
            <a:ext cx="7848600" cy="1447800"/>
          </a:xfrm>
        </p:spPr>
        <p:txBody>
          <a:bodyPr>
            <a:normAutofit fontScale="92500"/>
          </a:bodyPr>
          <a:lstStyle/>
          <a:p>
            <a:pPr>
              <a:lnSpc>
                <a:spcPct val="90000"/>
              </a:lnSpc>
            </a:pPr>
            <a:r>
              <a:rPr lang="en-US" altLang="en-US"/>
              <a:t>The shape of the distribution is said to be </a:t>
            </a:r>
            <a:r>
              <a:rPr lang="en-US" altLang="en-US" b="1">
                <a:solidFill>
                  <a:schemeClr val="folHlink"/>
                </a:solidFill>
              </a:rPr>
              <a:t>skewed</a:t>
            </a:r>
            <a:r>
              <a:rPr lang="en-US" altLang="en-US"/>
              <a:t> if the observations are not symmetrically distributed around the center.</a:t>
            </a:r>
          </a:p>
        </p:txBody>
      </p:sp>
      <p:sp>
        <p:nvSpPr>
          <p:cNvPr id="172037" name="Text Box 5"/>
          <p:cNvSpPr txBox="1">
            <a:spLocks noChangeArrowheads="1"/>
          </p:cNvSpPr>
          <p:nvPr/>
        </p:nvSpPr>
        <p:spPr bwMode="auto">
          <a:xfrm>
            <a:off x="7543800" y="12033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a:solidFill>
                  <a:srgbClr val="000099"/>
                </a:solidFill>
              </a:rPr>
              <a:t>(continued)</a:t>
            </a:r>
          </a:p>
        </p:txBody>
      </p:sp>
      <p:graphicFrame>
        <p:nvGraphicFramePr>
          <p:cNvPr id="172038" name="Object 6"/>
          <p:cNvGraphicFramePr>
            <a:graphicFrameLocks noChangeAspect="1"/>
          </p:cNvGraphicFramePr>
          <p:nvPr>
            <p:extLst/>
          </p:nvPr>
        </p:nvGraphicFramePr>
        <p:xfrm>
          <a:off x="5181600" y="2786753"/>
          <a:ext cx="3429000" cy="1959872"/>
        </p:xfrm>
        <a:graphic>
          <a:graphicData uri="http://schemas.openxmlformats.org/presentationml/2006/ole">
            <mc:AlternateContent xmlns:mc="http://schemas.openxmlformats.org/markup-compatibility/2006">
              <mc:Choice xmlns:v="urn:schemas-microsoft-com:vml" Requires="v">
                <p:oleObj spid="_x0000_s48130" name="Chart" r:id="rId3" imgW="5512680" imgH="3150000" progId="Excel.Sheet.8">
                  <p:embed/>
                </p:oleObj>
              </mc:Choice>
              <mc:Fallback>
                <p:oleObj name="Chart" r:id="rId3" imgW="5512680" imgH="3150000" progId="Excel.Sheet.8">
                  <p:embed/>
                  <p:pic>
                    <p:nvPicPr>
                      <p:cNvPr id="1720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786753"/>
                        <a:ext cx="3429000" cy="1959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9" name="Object 7"/>
          <p:cNvGraphicFramePr>
            <a:graphicFrameLocks noChangeAspect="1"/>
          </p:cNvGraphicFramePr>
          <p:nvPr/>
        </p:nvGraphicFramePr>
        <p:xfrm>
          <a:off x="5105400" y="4724400"/>
          <a:ext cx="3505200" cy="2030413"/>
        </p:xfrm>
        <a:graphic>
          <a:graphicData uri="http://schemas.openxmlformats.org/presentationml/2006/ole">
            <mc:AlternateContent xmlns:mc="http://schemas.openxmlformats.org/markup-compatibility/2006">
              <mc:Choice xmlns:v="urn:schemas-microsoft-com:vml" Requires="v">
                <p:oleObj spid="_x0000_s48131" name="Chart" r:id="rId5" imgW="5512680" imgH="3150000" progId="Excel.Sheet.8">
                  <p:embed/>
                </p:oleObj>
              </mc:Choice>
              <mc:Fallback>
                <p:oleObj name="Chart" r:id="rId5" imgW="5512680" imgH="3150000" progId="Excel.Sheet.8">
                  <p:embed/>
                  <p:pic>
                    <p:nvPicPr>
                      <p:cNvPr id="17203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724400"/>
                        <a:ext cx="3505200"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40" name="Text Box 8"/>
          <p:cNvSpPr txBox="1">
            <a:spLocks noChangeArrowheads="1"/>
          </p:cNvSpPr>
          <p:nvPr/>
        </p:nvSpPr>
        <p:spPr bwMode="auto">
          <a:xfrm>
            <a:off x="838200" y="3581400"/>
            <a:ext cx="4038600"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t>A </a:t>
            </a:r>
            <a:r>
              <a:rPr lang="en-US" altLang="en-US" sz="2000" dirty="0">
                <a:solidFill>
                  <a:schemeClr val="hlink"/>
                </a:solidFill>
              </a:rPr>
              <a:t>positively skewed</a:t>
            </a:r>
            <a:r>
              <a:rPr lang="en-US" altLang="en-US" sz="2000" dirty="0"/>
              <a:t> distribution (skewed to the right) has a tail that extends to the right in the direction of positive values. </a:t>
            </a:r>
          </a:p>
          <a:p>
            <a:endParaRPr lang="en-US" altLang="en-US" sz="2000" dirty="0"/>
          </a:p>
          <a:p>
            <a:endParaRPr lang="en-US" altLang="en-US" sz="2000" dirty="0"/>
          </a:p>
          <a:p>
            <a:r>
              <a:rPr lang="en-US" altLang="en-US" sz="2000" dirty="0"/>
              <a:t>A </a:t>
            </a:r>
            <a:r>
              <a:rPr lang="en-US" altLang="en-US" sz="2000" dirty="0">
                <a:solidFill>
                  <a:schemeClr val="hlink"/>
                </a:solidFill>
              </a:rPr>
              <a:t>negatively skewed</a:t>
            </a:r>
            <a:r>
              <a:rPr lang="en-US" altLang="en-US" sz="2000" dirty="0"/>
              <a:t> distribution (skewed to the left) has a tail that extends to the left in the direction of negative values.</a:t>
            </a:r>
          </a:p>
          <a:p>
            <a:pPr>
              <a:spcBef>
                <a:spcPct val="50000"/>
              </a:spcBef>
            </a:pPr>
            <a:endParaRPr lang="en-US" altLang="en-US" sz="2000" dirty="0"/>
          </a:p>
        </p:txBody>
      </p:sp>
      <p:sp>
        <p:nvSpPr>
          <p:cNvPr id="2" name="Date Placeholder 1"/>
          <p:cNvSpPr>
            <a:spLocks noGrp="1"/>
          </p:cNvSpPr>
          <p:nvPr>
            <p:ph type="dt" sz="half" idx="10"/>
          </p:nvPr>
        </p:nvSpPr>
        <p:spPr/>
        <p:txBody>
          <a:bodyPr/>
          <a:lstStyle/>
          <a:p>
            <a:r>
              <a:rPr lang="en-US" smtClean="0"/>
              <a:t>7/10/2015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112</a:t>
            </a:fld>
            <a:endParaRPr lang="en-US"/>
          </a:p>
        </p:txBody>
      </p:sp>
    </p:spTree>
    <p:extLst>
      <p:ext uri="{BB962C8B-B14F-4D97-AF65-F5344CB8AC3E}">
        <p14:creationId xmlns:p14="http://schemas.microsoft.com/office/powerpoint/2010/main" val="222809707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5"/>
          <p:cNvSpPr>
            <a:spLocks noChangeArrowheads="1"/>
          </p:cNvSpPr>
          <p:nvPr/>
        </p:nvSpPr>
        <p:spPr bwMode="auto">
          <a:xfrm>
            <a:off x="6096000" y="3733800"/>
            <a:ext cx="2895600" cy="2438400"/>
          </a:xfrm>
          <a:prstGeom prst="rect">
            <a:avLst/>
          </a:prstGeom>
          <a:solidFill>
            <a:srgbClr val="FDE0BD"/>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77" name="Rectangle 46"/>
          <p:cNvSpPr>
            <a:spLocks noChangeArrowheads="1"/>
          </p:cNvSpPr>
          <p:nvPr/>
        </p:nvSpPr>
        <p:spPr bwMode="auto">
          <a:xfrm>
            <a:off x="152400" y="3733800"/>
            <a:ext cx="2895600" cy="2438400"/>
          </a:xfrm>
          <a:prstGeom prst="rect">
            <a:avLst/>
          </a:prstGeom>
          <a:solidFill>
            <a:srgbClr val="FDE0BD"/>
          </a:solidFill>
          <a:ln w="9525">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78" name="Rectangle 44"/>
          <p:cNvSpPr>
            <a:spLocks noChangeArrowheads="1"/>
          </p:cNvSpPr>
          <p:nvPr/>
        </p:nvSpPr>
        <p:spPr bwMode="auto">
          <a:xfrm>
            <a:off x="3124200" y="3733800"/>
            <a:ext cx="2895600" cy="2438400"/>
          </a:xfrm>
          <a:prstGeom prst="rect">
            <a:avLst/>
          </a:prstGeom>
          <a:solidFill>
            <a:srgbClr val="FDE0BD"/>
          </a:solidFill>
          <a:ln w="9525">
            <a:solidFill>
              <a:srgbClr val="C00000"/>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79" name="Rectangle 2"/>
          <p:cNvSpPr>
            <a:spLocks noGrp="1" noChangeArrowheads="1"/>
          </p:cNvSpPr>
          <p:nvPr>
            <p:ph type="title"/>
          </p:nvPr>
        </p:nvSpPr>
        <p:spPr/>
        <p:txBody>
          <a:bodyPr/>
          <a:lstStyle/>
          <a:p>
            <a:pPr eaLnBrk="1" hangingPunct="1">
              <a:lnSpc>
                <a:spcPct val="80000"/>
              </a:lnSpc>
            </a:pPr>
            <a:r>
              <a:rPr lang="en-US" altLang="en-US" smtClean="0"/>
              <a:t>Shape of a Distribution</a:t>
            </a:r>
          </a:p>
        </p:txBody>
      </p:sp>
      <p:sp>
        <p:nvSpPr>
          <p:cNvPr id="54280" name="Rectangle 3"/>
          <p:cNvSpPr>
            <a:spLocks noGrp="1" noChangeArrowheads="1"/>
          </p:cNvSpPr>
          <p:nvPr>
            <p:ph type="body" idx="1"/>
          </p:nvPr>
        </p:nvSpPr>
        <p:spPr/>
        <p:txBody>
          <a:bodyPr/>
          <a:lstStyle/>
          <a:p>
            <a:pPr eaLnBrk="1" hangingPunct="1">
              <a:lnSpc>
                <a:spcPct val="110000"/>
              </a:lnSpc>
            </a:pPr>
            <a:r>
              <a:rPr lang="en-US" altLang="en-US" smtClean="0"/>
              <a:t>Describes how data are distributed</a:t>
            </a:r>
          </a:p>
          <a:p>
            <a:pPr eaLnBrk="1" hangingPunct="1">
              <a:lnSpc>
                <a:spcPct val="110000"/>
              </a:lnSpc>
            </a:pPr>
            <a:r>
              <a:rPr lang="en-US" altLang="en-US" smtClean="0"/>
              <a:t>Measures of shape</a:t>
            </a:r>
          </a:p>
          <a:p>
            <a:pPr lvl="1" eaLnBrk="1" hangingPunct="1">
              <a:lnSpc>
                <a:spcPct val="110000"/>
              </a:lnSpc>
              <a:buSzPct val="60000"/>
            </a:pPr>
            <a:r>
              <a:rPr lang="en-US" altLang="en-US" smtClean="0"/>
              <a:t>Symmetric or skewed</a:t>
            </a:r>
          </a:p>
        </p:txBody>
      </p:sp>
      <p:sp>
        <p:nvSpPr>
          <p:cNvPr id="54281" name="Freeform 4"/>
          <p:cNvSpPr>
            <a:spLocks/>
          </p:cNvSpPr>
          <p:nvPr/>
        </p:nvSpPr>
        <p:spPr bwMode="auto">
          <a:xfrm>
            <a:off x="2090738" y="4819650"/>
            <a:ext cx="452437" cy="1071563"/>
          </a:xfrm>
          <a:custGeom>
            <a:avLst/>
            <a:gdLst>
              <a:gd name="T0" fmla="*/ 2147483647 w 285"/>
              <a:gd name="T1" fmla="*/ 2147483647 h 675"/>
              <a:gd name="T2" fmla="*/ 2147483647 w 285"/>
              <a:gd name="T3" fmla="*/ 2147483647 h 675"/>
              <a:gd name="T4" fmla="*/ 2147483647 w 285"/>
              <a:gd name="T5" fmla="*/ 2147483647 h 675"/>
              <a:gd name="T6" fmla="*/ 2147483647 w 285"/>
              <a:gd name="T7" fmla="*/ 2147483647 h 675"/>
              <a:gd name="T8" fmla="*/ 2147483647 w 285"/>
              <a:gd name="T9" fmla="*/ 2147483647 h 675"/>
              <a:gd name="T10" fmla="*/ 2147483647 w 285"/>
              <a:gd name="T11" fmla="*/ 2147483647 h 675"/>
              <a:gd name="T12" fmla="*/ 2147483647 w 285"/>
              <a:gd name="T13" fmla="*/ 2147483647 h 675"/>
              <a:gd name="T14" fmla="*/ 2147483647 w 285"/>
              <a:gd name="T15" fmla="*/ 2147483647 h 675"/>
              <a:gd name="T16" fmla="*/ 2147483647 w 285"/>
              <a:gd name="T17" fmla="*/ 2147483647 h 675"/>
              <a:gd name="T18" fmla="*/ 2147483647 w 285"/>
              <a:gd name="T19" fmla="*/ 2147483647 h 675"/>
              <a:gd name="T20" fmla="*/ 2147483647 w 285"/>
              <a:gd name="T21" fmla="*/ 2147483647 h 675"/>
              <a:gd name="T22" fmla="*/ 2147483647 w 285"/>
              <a:gd name="T23" fmla="*/ 2147483647 h 675"/>
              <a:gd name="T24" fmla="*/ 2147483647 w 285"/>
              <a:gd name="T25" fmla="*/ 2147483647 h 675"/>
              <a:gd name="T26" fmla="*/ 2147483647 w 285"/>
              <a:gd name="T27" fmla="*/ 2147483647 h 675"/>
              <a:gd name="T28" fmla="*/ 2147483647 w 285"/>
              <a:gd name="T29" fmla="*/ 2147483647 h 675"/>
              <a:gd name="T30" fmla="*/ 0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5"/>
              <a:gd name="T49" fmla="*/ 0 h 675"/>
              <a:gd name="T50" fmla="*/ 285 w 285"/>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5" h="675">
                <a:moveTo>
                  <a:pt x="284" y="674"/>
                </a:moveTo>
                <a:lnTo>
                  <a:pt x="254" y="667"/>
                </a:lnTo>
                <a:lnTo>
                  <a:pt x="239" y="659"/>
                </a:lnTo>
                <a:lnTo>
                  <a:pt x="225" y="648"/>
                </a:lnTo>
                <a:lnTo>
                  <a:pt x="210" y="633"/>
                </a:lnTo>
                <a:lnTo>
                  <a:pt x="195" y="612"/>
                </a:lnTo>
                <a:lnTo>
                  <a:pt x="180" y="583"/>
                </a:lnTo>
                <a:lnTo>
                  <a:pt x="150" y="506"/>
                </a:lnTo>
                <a:lnTo>
                  <a:pt x="119" y="396"/>
                </a:lnTo>
                <a:lnTo>
                  <a:pt x="91" y="263"/>
                </a:lnTo>
                <a:lnTo>
                  <a:pt x="76" y="197"/>
                </a:lnTo>
                <a:lnTo>
                  <a:pt x="61" y="133"/>
                </a:lnTo>
                <a:lnTo>
                  <a:pt x="45" y="78"/>
                </a:lnTo>
                <a:lnTo>
                  <a:pt x="30" y="36"/>
                </a:lnTo>
                <a:lnTo>
                  <a:pt x="15" y="10"/>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82" name="Freeform 5"/>
          <p:cNvSpPr>
            <a:spLocks/>
          </p:cNvSpPr>
          <p:nvPr/>
        </p:nvSpPr>
        <p:spPr bwMode="auto">
          <a:xfrm>
            <a:off x="738188" y="4819650"/>
            <a:ext cx="1354137" cy="1071563"/>
          </a:xfrm>
          <a:custGeom>
            <a:avLst/>
            <a:gdLst>
              <a:gd name="T0" fmla="*/ 0 w 853"/>
              <a:gd name="T1" fmla="*/ 2147483647 h 675"/>
              <a:gd name="T2" fmla="*/ 2147483647 w 853"/>
              <a:gd name="T3" fmla="*/ 2147483647 h 675"/>
              <a:gd name="T4" fmla="*/ 2147483647 w 853"/>
              <a:gd name="T5" fmla="*/ 2147483647 h 675"/>
              <a:gd name="T6" fmla="*/ 2147483647 w 853"/>
              <a:gd name="T7" fmla="*/ 2147483647 h 675"/>
              <a:gd name="T8" fmla="*/ 2147483647 w 853"/>
              <a:gd name="T9" fmla="*/ 2147483647 h 675"/>
              <a:gd name="T10" fmla="*/ 2147483647 w 853"/>
              <a:gd name="T11" fmla="*/ 2147483647 h 675"/>
              <a:gd name="T12" fmla="*/ 2147483647 w 853"/>
              <a:gd name="T13" fmla="*/ 2147483647 h 675"/>
              <a:gd name="T14" fmla="*/ 2147483647 w 853"/>
              <a:gd name="T15" fmla="*/ 2147483647 h 675"/>
              <a:gd name="T16" fmla="*/ 2147483647 w 853"/>
              <a:gd name="T17" fmla="*/ 2147483647 h 675"/>
              <a:gd name="T18" fmla="*/ 2147483647 w 853"/>
              <a:gd name="T19" fmla="*/ 2147483647 h 675"/>
              <a:gd name="T20" fmla="*/ 2147483647 w 853"/>
              <a:gd name="T21" fmla="*/ 2147483647 h 675"/>
              <a:gd name="T22" fmla="*/ 2147483647 w 853"/>
              <a:gd name="T23" fmla="*/ 2147483647 h 675"/>
              <a:gd name="T24" fmla="*/ 2147483647 w 853"/>
              <a:gd name="T25" fmla="*/ 2147483647 h 675"/>
              <a:gd name="T26" fmla="*/ 2147483647 w 853"/>
              <a:gd name="T27" fmla="*/ 2147483647 h 675"/>
              <a:gd name="T28" fmla="*/ 2147483647 w 853"/>
              <a:gd name="T29" fmla="*/ 2147483647 h 675"/>
              <a:gd name="T30" fmla="*/ 2147483647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53"/>
              <a:gd name="T49" fmla="*/ 0 h 675"/>
              <a:gd name="T50" fmla="*/ 853 w 853"/>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53" h="675">
                <a:moveTo>
                  <a:pt x="0" y="674"/>
                </a:moveTo>
                <a:lnTo>
                  <a:pt x="90" y="667"/>
                </a:lnTo>
                <a:lnTo>
                  <a:pt x="134" y="659"/>
                </a:lnTo>
                <a:lnTo>
                  <a:pt x="179" y="648"/>
                </a:lnTo>
                <a:lnTo>
                  <a:pt x="225" y="633"/>
                </a:lnTo>
                <a:lnTo>
                  <a:pt x="269" y="612"/>
                </a:lnTo>
                <a:lnTo>
                  <a:pt x="314" y="583"/>
                </a:lnTo>
                <a:lnTo>
                  <a:pt x="403" y="506"/>
                </a:lnTo>
                <a:lnTo>
                  <a:pt x="494" y="396"/>
                </a:lnTo>
                <a:lnTo>
                  <a:pt x="583" y="263"/>
                </a:lnTo>
                <a:lnTo>
                  <a:pt x="628" y="197"/>
                </a:lnTo>
                <a:lnTo>
                  <a:pt x="674" y="133"/>
                </a:lnTo>
                <a:lnTo>
                  <a:pt x="717" y="78"/>
                </a:lnTo>
                <a:lnTo>
                  <a:pt x="763" y="36"/>
                </a:lnTo>
                <a:lnTo>
                  <a:pt x="808" y="10"/>
                </a:lnTo>
                <a:lnTo>
                  <a:pt x="852"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83" name="Freeform 6"/>
          <p:cNvSpPr>
            <a:spLocks/>
          </p:cNvSpPr>
          <p:nvPr/>
        </p:nvSpPr>
        <p:spPr bwMode="auto">
          <a:xfrm>
            <a:off x="4559300" y="4819650"/>
            <a:ext cx="904875" cy="1071563"/>
          </a:xfrm>
          <a:custGeom>
            <a:avLst/>
            <a:gdLst>
              <a:gd name="T0" fmla="*/ 2147483647 w 570"/>
              <a:gd name="T1" fmla="*/ 2147483647 h 675"/>
              <a:gd name="T2" fmla="*/ 2147483647 w 570"/>
              <a:gd name="T3" fmla="*/ 2147483647 h 675"/>
              <a:gd name="T4" fmla="*/ 2147483647 w 570"/>
              <a:gd name="T5" fmla="*/ 2147483647 h 675"/>
              <a:gd name="T6" fmla="*/ 2147483647 w 570"/>
              <a:gd name="T7" fmla="*/ 2147483647 h 675"/>
              <a:gd name="T8" fmla="*/ 2147483647 w 570"/>
              <a:gd name="T9" fmla="*/ 2147483647 h 675"/>
              <a:gd name="T10" fmla="*/ 2147483647 w 570"/>
              <a:gd name="T11" fmla="*/ 2147483647 h 675"/>
              <a:gd name="T12" fmla="*/ 2147483647 w 570"/>
              <a:gd name="T13" fmla="*/ 2147483647 h 675"/>
              <a:gd name="T14" fmla="*/ 2147483647 w 570"/>
              <a:gd name="T15" fmla="*/ 2147483647 h 675"/>
              <a:gd name="T16" fmla="*/ 2147483647 w 570"/>
              <a:gd name="T17" fmla="*/ 2147483647 h 675"/>
              <a:gd name="T18" fmla="*/ 2147483647 w 570"/>
              <a:gd name="T19" fmla="*/ 2147483647 h 675"/>
              <a:gd name="T20" fmla="*/ 2147483647 w 570"/>
              <a:gd name="T21" fmla="*/ 2147483647 h 675"/>
              <a:gd name="T22" fmla="*/ 2147483647 w 570"/>
              <a:gd name="T23" fmla="*/ 2147483647 h 675"/>
              <a:gd name="T24" fmla="*/ 2147483647 w 570"/>
              <a:gd name="T25" fmla="*/ 2147483647 h 675"/>
              <a:gd name="T26" fmla="*/ 2147483647 w 570"/>
              <a:gd name="T27" fmla="*/ 2147483647 h 675"/>
              <a:gd name="T28" fmla="*/ 2147483647 w 570"/>
              <a:gd name="T29" fmla="*/ 2147483647 h 675"/>
              <a:gd name="T30" fmla="*/ 0 w 570"/>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0"/>
              <a:gd name="T49" fmla="*/ 0 h 675"/>
              <a:gd name="T50" fmla="*/ 570 w 570"/>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0" h="675">
                <a:moveTo>
                  <a:pt x="569" y="674"/>
                </a:moveTo>
                <a:lnTo>
                  <a:pt x="508" y="667"/>
                </a:lnTo>
                <a:lnTo>
                  <a:pt x="478" y="659"/>
                </a:lnTo>
                <a:lnTo>
                  <a:pt x="449" y="648"/>
                </a:lnTo>
                <a:lnTo>
                  <a:pt x="419" y="633"/>
                </a:lnTo>
                <a:lnTo>
                  <a:pt x="389" y="612"/>
                </a:lnTo>
                <a:lnTo>
                  <a:pt x="358" y="583"/>
                </a:lnTo>
                <a:lnTo>
                  <a:pt x="300" y="506"/>
                </a:lnTo>
                <a:lnTo>
                  <a:pt x="239" y="396"/>
                </a:lnTo>
                <a:lnTo>
                  <a:pt x="178" y="263"/>
                </a:lnTo>
                <a:lnTo>
                  <a:pt x="150" y="197"/>
                </a:lnTo>
                <a:lnTo>
                  <a:pt x="120" y="133"/>
                </a:lnTo>
                <a:lnTo>
                  <a:pt x="89" y="78"/>
                </a:lnTo>
                <a:lnTo>
                  <a:pt x="59" y="36"/>
                </a:lnTo>
                <a:lnTo>
                  <a:pt x="29" y="10"/>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84" name="Freeform 7"/>
          <p:cNvSpPr>
            <a:spLocks/>
          </p:cNvSpPr>
          <p:nvPr/>
        </p:nvSpPr>
        <p:spPr bwMode="auto">
          <a:xfrm>
            <a:off x="3657600" y="4819650"/>
            <a:ext cx="903288" cy="1071563"/>
          </a:xfrm>
          <a:custGeom>
            <a:avLst/>
            <a:gdLst>
              <a:gd name="T0" fmla="*/ 0 w 569"/>
              <a:gd name="T1" fmla="*/ 2147483647 h 675"/>
              <a:gd name="T2" fmla="*/ 2147483647 w 569"/>
              <a:gd name="T3" fmla="*/ 2147483647 h 675"/>
              <a:gd name="T4" fmla="*/ 2147483647 w 569"/>
              <a:gd name="T5" fmla="*/ 2147483647 h 675"/>
              <a:gd name="T6" fmla="*/ 2147483647 w 569"/>
              <a:gd name="T7" fmla="*/ 2147483647 h 675"/>
              <a:gd name="T8" fmla="*/ 2147483647 w 569"/>
              <a:gd name="T9" fmla="*/ 2147483647 h 675"/>
              <a:gd name="T10" fmla="*/ 2147483647 w 569"/>
              <a:gd name="T11" fmla="*/ 2147483647 h 675"/>
              <a:gd name="T12" fmla="*/ 2147483647 w 569"/>
              <a:gd name="T13" fmla="*/ 2147483647 h 675"/>
              <a:gd name="T14" fmla="*/ 2147483647 w 569"/>
              <a:gd name="T15" fmla="*/ 2147483647 h 675"/>
              <a:gd name="T16" fmla="*/ 2147483647 w 569"/>
              <a:gd name="T17" fmla="*/ 2147483647 h 675"/>
              <a:gd name="T18" fmla="*/ 2147483647 w 569"/>
              <a:gd name="T19" fmla="*/ 2147483647 h 675"/>
              <a:gd name="T20" fmla="*/ 2147483647 w 569"/>
              <a:gd name="T21" fmla="*/ 2147483647 h 675"/>
              <a:gd name="T22" fmla="*/ 2147483647 w 569"/>
              <a:gd name="T23" fmla="*/ 2147483647 h 675"/>
              <a:gd name="T24" fmla="*/ 2147483647 w 569"/>
              <a:gd name="T25" fmla="*/ 2147483647 h 675"/>
              <a:gd name="T26" fmla="*/ 2147483647 w 569"/>
              <a:gd name="T27" fmla="*/ 2147483647 h 675"/>
              <a:gd name="T28" fmla="*/ 2147483647 w 569"/>
              <a:gd name="T29" fmla="*/ 2147483647 h 675"/>
              <a:gd name="T30" fmla="*/ 2147483647 w 569"/>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9"/>
              <a:gd name="T49" fmla="*/ 0 h 675"/>
              <a:gd name="T50" fmla="*/ 569 w 569"/>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9" h="675">
                <a:moveTo>
                  <a:pt x="0" y="674"/>
                </a:moveTo>
                <a:lnTo>
                  <a:pt x="59" y="667"/>
                </a:lnTo>
                <a:lnTo>
                  <a:pt x="89" y="659"/>
                </a:lnTo>
                <a:lnTo>
                  <a:pt x="120" y="648"/>
                </a:lnTo>
                <a:lnTo>
                  <a:pt x="150" y="633"/>
                </a:lnTo>
                <a:lnTo>
                  <a:pt x="178" y="612"/>
                </a:lnTo>
                <a:lnTo>
                  <a:pt x="209" y="583"/>
                </a:lnTo>
                <a:lnTo>
                  <a:pt x="269" y="506"/>
                </a:lnTo>
                <a:lnTo>
                  <a:pt x="328" y="396"/>
                </a:lnTo>
                <a:lnTo>
                  <a:pt x="389" y="263"/>
                </a:lnTo>
                <a:lnTo>
                  <a:pt x="419" y="197"/>
                </a:lnTo>
                <a:lnTo>
                  <a:pt x="449" y="133"/>
                </a:lnTo>
                <a:lnTo>
                  <a:pt x="478" y="78"/>
                </a:lnTo>
                <a:lnTo>
                  <a:pt x="508" y="36"/>
                </a:lnTo>
                <a:lnTo>
                  <a:pt x="538" y="10"/>
                </a:lnTo>
                <a:lnTo>
                  <a:pt x="568"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85" name="Freeform 8"/>
          <p:cNvSpPr>
            <a:spLocks/>
          </p:cNvSpPr>
          <p:nvPr/>
        </p:nvSpPr>
        <p:spPr bwMode="auto">
          <a:xfrm>
            <a:off x="7194550" y="4795838"/>
            <a:ext cx="1354138" cy="1071562"/>
          </a:xfrm>
          <a:custGeom>
            <a:avLst/>
            <a:gdLst>
              <a:gd name="T0" fmla="*/ 2147483647 w 853"/>
              <a:gd name="T1" fmla="*/ 2147483647 h 675"/>
              <a:gd name="T2" fmla="*/ 2147483647 w 853"/>
              <a:gd name="T3" fmla="*/ 2147483647 h 675"/>
              <a:gd name="T4" fmla="*/ 2147483647 w 853"/>
              <a:gd name="T5" fmla="*/ 2147483647 h 675"/>
              <a:gd name="T6" fmla="*/ 2147483647 w 853"/>
              <a:gd name="T7" fmla="*/ 2147483647 h 675"/>
              <a:gd name="T8" fmla="*/ 2147483647 w 853"/>
              <a:gd name="T9" fmla="*/ 2147483647 h 675"/>
              <a:gd name="T10" fmla="*/ 2147483647 w 853"/>
              <a:gd name="T11" fmla="*/ 2147483647 h 675"/>
              <a:gd name="T12" fmla="*/ 2147483647 w 853"/>
              <a:gd name="T13" fmla="*/ 2147483647 h 675"/>
              <a:gd name="T14" fmla="*/ 2147483647 w 853"/>
              <a:gd name="T15" fmla="*/ 2147483647 h 675"/>
              <a:gd name="T16" fmla="*/ 2147483647 w 853"/>
              <a:gd name="T17" fmla="*/ 2147483647 h 675"/>
              <a:gd name="T18" fmla="*/ 2147483647 w 853"/>
              <a:gd name="T19" fmla="*/ 2147483647 h 675"/>
              <a:gd name="T20" fmla="*/ 2147483647 w 853"/>
              <a:gd name="T21" fmla="*/ 2147483647 h 675"/>
              <a:gd name="T22" fmla="*/ 2147483647 w 853"/>
              <a:gd name="T23" fmla="*/ 2147483647 h 675"/>
              <a:gd name="T24" fmla="*/ 2147483647 w 853"/>
              <a:gd name="T25" fmla="*/ 2147483647 h 675"/>
              <a:gd name="T26" fmla="*/ 2147483647 w 853"/>
              <a:gd name="T27" fmla="*/ 2147483647 h 675"/>
              <a:gd name="T28" fmla="*/ 2147483647 w 853"/>
              <a:gd name="T29" fmla="*/ 2147483647 h 675"/>
              <a:gd name="T30" fmla="*/ 0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53"/>
              <a:gd name="T49" fmla="*/ 0 h 675"/>
              <a:gd name="T50" fmla="*/ 853 w 853"/>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53" h="675">
                <a:moveTo>
                  <a:pt x="852" y="674"/>
                </a:moveTo>
                <a:lnTo>
                  <a:pt x="761" y="667"/>
                </a:lnTo>
                <a:lnTo>
                  <a:pt x="718" y="659"/>
                </a:lnTo>
                <a:lnTo>
                  <a:pt x="672" y="648"/>
                </a:lnTo>
                <a:lnTo>
                  <a:pt x="627" y="633"/>
                </a:lnTo>
                <a:lnTo>
                  <a:pt x="583" y="612"/>
                </a:lnTo>
                <a:lnTo>
                  <a:pt x="538" y="583"/>
                </a:lnTo>
                <a:lnTo>
                  <a:pt x="447" y="506"/>
                </a:lnTo>
                <a:lnTo>
                  <a:pt x="358" y="396"/>
                </a:lnTo>
                <a:lnTo>
                  <a:pt x="269" y="263"/>
                </a:lnTo>
                <a:lnTo>
                  <a:pt x="224" y="197"/>
                </a:lnTo>
                <a:lnTo>
                  <a:pt x="178" y="133"/>
                </a:lnTo>
                <a:lnTo>
                  <a:pt x="135" y="78"/>
                </a:lnTo>
                <a:lnTo>
                  <a:pt x="89" y="36"/>
                </a:lnTo>
                <a:lnTo>
                  <a:pt x="44" y="10"/>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86" name="Freeform 9"/>
          <p:cNvSpPr>
            <a:spLocks/>
          </p:cNvSpPr>
          <p:nvPr/>
        </p:nvSpPr>
        <p:spPr bwMode="auto">
          <a:xfrm>
            <a:off x="6743700" y="4795838"/>
            <a:ext cx="452438" cy="1071562"/>
          </a:xfrm>
          <a:custGeom>
            <a:avLst/>
            <a:gdLst>
              <a:gd name="T0" fmla="*/ 0 w 285"/>
              <a:gd name="T1" fmla="*/ 2147483647 h 675"/>
              <a:gd name="T2" fmla="*/ 2147483647 w 285"/>
              <a:gd name="T3" fmla="*/ 2147483647 h 675"/>
              <a:gd name="T4" fmla="*/ 2147483647 w 285"/>
              <a:gd name="T5" fmla="*/ 2147483647 h 675"/>
              <a:gd name="T6" fmla="*/ 2147483647 w 285"/>
              <a:gd name="T7" fmla="*/ 2147483647 h 675"/>
              <a:gd name="T8" fmla="*/ 2147483647 w 285"/>
              <a:gd name="T9" fmla="*/ 2147483647 h 675"/>
              <a:gd name="T10" fmla="*/ 2147483647 w 285"/>
              <a:gd name="T11" fmla="*/ 2147483647 h 675"/>
              <a:gd name="T12" fmla="*/ 2147483647 w 285"/>
              <a:gd name="T13" fmla="*/ 2147483647 h 675"/>
              <a:gd name="T14" fmla="*/ 2147483647 w 285"/>
              <a:gd name="T15" fmla="*/ 2147483647 h 675"/>
              <a:gd name="T16" fmla="*/ 2147483647 w 285"/>
              <a:gd name="T17" fmla="*/ 2147483647 h 675"/>
              <a:gd name="T18" fmla="*/ 2147483647 w 285"/>
              <a:gd name="T19" fmla="*/ 2147483647 h 675"/>
              <a:gd name="T20" fmla="*/ 2147483647 w 285"/>
              <a:gd name="T21" fmla="*/ 2147483647 h 675"/>
              <a:gd name="T22" fmla="*/ 2147483647 w 285"/>
              <a:gd name="T23" fmla="*/ 2147483647 h 675"/>
              <a:gd name="T24" fmla="*/ 2147483647 w 285"/>
              <a:gd name="T25" fmla="*/ 2147483647 h 675"/>
              <a:gd name="T26" fmla="*/ 2147483647 w 285"/>
              <a:gd name="T27" fmla="*/ 2147483647 h 675"/>
              <a:gd name="T28" fmla="*/ 2147483647 w 285"/>
              <a:gd name="T29" fmla="*/ 2147483647 h 675"/>
              <a:gd name="T30" fmla="*/ 2147483647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5"/>
              <a:gd name="T49" fmla="*/ 0 h 675"/>
              <a:gd name="T50" fmla="*/ 285 w 285"/>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5" h="675">
                <a:moveTo>
                  <a:pt x="0" y="674"/>
                </a:moveTo>
                <a:lnTo>
                  <a:pt x="28" y="667"/>
                </a:lnTo>
                <a:lnTo>
                  <a:pt x="43" y="659"/>
                </a:lnTo>
                <a:lnTo>
                  <a:pt x="59" y="648"/>
                </a:lnTo>
                <a:lnTo>
                  <a:pt x="74" y="633"/>
                </a:lnTo>
                <a:lnTo>
                  <a:pt x="89" y="612"/>
                </a:lnTo>
                <a:lnTo>
                  <a:pt x="104" y="583"/>
                </a:lnTo>
                <a:lnTo>
                  <a:pt x="134" y="506"/>
                </a:lnTo>
                <a:lnTo>
                  <a:pt x="165" y="396"/>
                </a:lnTo>
                <a:lnTo>
                  <a:pt x="193" y="263"/>
                </a:lnTo>
                <a:lnTo>
                  <a:pt x="208" y="197"/>
                </a:lnTo>
                <a:lnTo>
                  <a:pt x="223" y="133"/>
                </a:lnTo>
                <a:lnTo>
                  <a:pt x="239" y="78"/>
                </a:lnTo>
                <a:lnTo>
                  <a:pt x="254" y="36"/>
                </a:lnTo>
                <a:lnTo>
                  <a:pt x="269" y="10"/>
                </a:lnTo>
                <a:lnTo>
                  <a:pt x="284"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87" name="Rectangle 10"/>
          <p:cNvSpPr>
            <a:spLocks noChangeArrowheads="1"/>
          </p:cNvSpPr>
          <p:nvPr/>
        </p:nvSpPr>
        <p:spPr bwMode="auto">
          <a:xfrm>
            <a:off x="3657600" y="4343400"/>
            <a:ext cx="1992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sz="2000" b="1">
                <a:solidFill>
                  <a:schemeClr val="tx2"/>
                </a:solidFill>
              </a:rPr>
              <a:t>Mean =</a:t>
            </a:r>
            <a:r>
              <a:rPr lang="en-US" altLang="en-US" sz="2000" b="1">
                <a:solidFill>
                  <a:srgbClr val="FF0000"/>
                </a:solidFill>
              </a:rPr>
              <a:t> Median</a:t>
            </a:r>
            <a:endParaRPr lang="en-US" altLang="en-US" sz="1800" b="1">
              <a:solidFill>
                <a:srgbClr val="FF0000"/>
              </a:solidFill>
            </a:endParaRPr>
          </a:p>
        </p:txBody>
      </p:sp>
      <p:sp>
        <p:nvSpPr>
          <p:cNvPr id="54288" name="Rectangle 11"/>
          <p:cNvSpPr>
            <a:spLocks noChangeArrowheads="1"/>
          </p:cNvSpPr>
          <p:nvPr/>
        </p:nvSpPr>
        <p:spPr bwMode="auto">
          <a:xfrm>
            <a:off x="4779963" y="4318000"/>
            <a:ext cx="244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sz="1800" b="1">
                <a:solidFill>
                  <a:srgbClr val="FF0000"/>
                </a:solidFill>
              </a:rPr>
              <a:t> </a:t>
            </a:r>
          </a:p>
        </p:txBody>
      </p:sp>
      <p:sp>
        <p:nvSpPr>
          <p:cNvPr id="54289" name="Rectangle 12"/>
          <p:cNvSpPr>
            <a:spLocks noChangeArrowheads="1"/>
          </p:cNvSpPr>
          <p:nvPr/>
        </p:nvSpPr>
        <p:spPr bwMode="auto">
          <a:xfrm>
            <a:off x="6164263" y="4648200"/>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90" name="Rectangle 13"/>
          <p:cNvSpPr>
            <a:spLocks noChangeArrowheads="1"/>
          </p:cNvSpPr>
          <p:nvPr/>
        </p:nvSpPr>
        <p:spPr bwMode="auto">
          <a:xfrm>
            <a:off x="762000" y="4343400"/>
            <a:ext cx="19923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sz="2000" b="1">
                <a:solidFill>
                  <a:schemeClr val="tx2"/>
                </a:solidFill>
              </a:rPr>
              <a:t>Mean &lt;</a:t>
            </a:r>
            <a:r>
              <a:rPr lang="en-US" altLang="en-US" sz="2000" b="1">
                <a:solidFill>
                  <a:srgbClr val="FF0000"/>
                </a:solidFill>
              </a:rPr>
              <a:t> Median</a:t>
            </a:r>
            <a:endParaRPr lang="en-US" altLang="en-US" sz="2000" b="1">
              <a:solidFill>
                <a:srgbClr val="FF00FF"/>
              </a:solidFill>
            </a:endParaRPr>
          </a:p>
        </p:txBody>
      </p:sp>
      <p:sp>
        <p:nvSpPr>
          <p:cNvPr id="54291" name="Rectangle 14"/>
          <p:cNvSpPr>
            <a:spLocks noChangeArrowheads="1"/>
          </p:cNvSpPr>
          <p:nvPr/>
        </p:nvSpPr>
        <p:spPr bwMode="auto">
          <a:xfrm>
            <a:off x="2393950" y="4665663"/>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92" name="Rectangle 15"/>
          <p:cNvSpPr>
            <a:spLocks noChangeArrowheads="1"/>
          </p:cNvSpPr>
          <p:nvPr/>
        </p:nvSpPr>
        <p:spPr bwMode="auto">
          <a:xfrm>
            <a:off x="6477000" y="4343400"/>
            <a:ext cx="20558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sz="1800" b="1">
                <a:solidFill>
                  <a:srgbClr val="FF00FF"/>
                </a:solidFill>
              </a:rPr>
              <a:t> </a:t>
            </a:r>
            <a:r>
              <a:rPr lang="en-US" altLang="en-US" sz="2000" b="1">
                <a:solidFill>
                  <a:srgbClr val="FF0000"/>
                </a:solidFill>
              </a:rPr>
              <a:t>Median &lt; </a:t>
            </a:r>
            <a:r>
              <a:rPr lang="en-US" altLang="en-US" sz="2000" b="1">
                <a:solidFill>
                  <a:schemeClr val="tx2"/>
                </a:solidFill>
              </a:rPr>
              <a:t>Mean</a:t>
            </a:r>
            <a:endParaRPr lang="en-US" altLang="en-US" sz="1800" b="1">
              <a:solidFill>
                <a:schemeClr val="tx2"/>
              </a:solidFill>
            </a:endParaRPr>
          </a:p>
        </p:txBody>
      </p:sp>
      <p:sp>
        <p:nvSpPr>
          <p:cNvPr id="54293" name="Rectangle 16"/>
          <p:cNvSpPr>
            <a:spLocks noChangeArrowheads="1"/>
          </p:cNvSpPr>
          <p:nvPr/>
        </p:nvSpPr>
        <p:spPr bwMode="auto">
          <a:xfrm>
            <a:off x="8666163" y="4648200"/>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294" name="Line 18"/>
          <p:cNvSpPr>
            <a:spLocks noChangeShapeType="1"/>
          </p:cNvSpPr>
          <p:nvPr/>
        </p:nvSpPr>
        <p:spPr bwMode="auto">
          <a:xfrm flipH="1">
            <a:off x="7391400" y="4876800"/>
            <a:ext cx="0" cy="10668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5" name="Line 19"/>
          <p:cNvSpPr>
            <a:spLocks noChangeShapeType="1"/>
          </p:cNvSpPr>
          <p:nvPr/>
        </p:nvSpPr>
        <p:spPr bwMode="auto">
          <a:xfrm>
            <a:off x="7620000" y="5257800"/>
            <a:ext cx="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6" name="Line 21"/>
          <p:cNvSpPr>
            <a:spLocks noChangeShapeType="1"/>
          </p:cNvSpPr>
          <p:nvPr/>
        </p:nvSpPr>
        <p:spPr bwMode="auto">
          <a:xfrm flipH="1">
            <a:off x="1752600" y="5105400"/>
            <a:ext cx="0" cy="8382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7" name="Line 22"/>
          <p:cNvSpPr>
            <a:spLocks noChangeShapeType="1"/>
          </p:cNvSpPr>
          <p:nvPr/>
        </p:nvSpPr>
        <p:spPr bwMode="auto">
          <a:xfrm flipH="1">
            <a:off x="1524000" y="5519738"/>
            <a:ext cx="1588" cy="42386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8" name="Line 23"/>
          <p:cNvSpPr>
            <a:spLocks noChangeShapeType="1"/>
          </p:cNvSpPr>
          <p:nvPr/>
        </p:nvSpPr>
        <p:spPr bwMode="auto">
          <a:xfrm>
            <a:off x="4572000" y="4800600"/>
            <a:ext cx="0" cy="1143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299" name="Line 24"/>
          <p:cNvSpPr>
            <a:spLocks noChangeShapeType="1"/>
          </p:cNvSpPr>
          <p:nvPr/>
        </p:nvSpPr>
        <p:spPr bwMode="auto">
          <a:xfrm>
            <a:off x="4572000" y="4953000"/>
            <a:ext cx="0" cy="762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00" name="Line 26"/>
          <p:cNvSpPr>
            <a:spLocks noChangeShapeType="1"/>
          </p:cNvSpPr>
          <p:nvPr/>
        </p:nvSpPr>
        <p:spPr bwMode="auto">
          <a:xfrm>
            <a:off x="3581400" y="5943600"/>
            <a:ext cx="1981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01" name="Rectangle 28"/>
          <p:cNvSpPr>
            <a:spLocks noChangeArrowheads="1"/>
          </p:cNvSpPr>
          <p:nvPr/>
        </p:nvSpPr>
        <p:spPr bwMode="auto">
          <a:xfrm>
            <a:off x="4467225" y="600392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302" name="Line 29"/>
          <p:cNvSpPr>
            <a:spLocks noChangeShapeType="1"/>
          </p:cNvSpPr>
          <p:nvPr/>
        </p:nvSpPr>
        <p:spPr bwMode="auto">
          <a:xfrm>
            <a:off x="6629400" y="5943600"/>
            <a:ext cx="18986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03" name="Rectangle 31"/>
          <p:cNvSpPr>
            <a:spLocks noChangeArrowheads="1"/>
          </p:cNvSpPr>
          <p:nvPr/>
        </p:nvSpPr>
        <p:spPr bwMode="auto">
          <a:xfrm>
            <a:off x="7553325" y="5980113"/>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304" name="Line 32"/>
          <p:cNvSpPr>
            <a:spLocks noChangeShapeType="1"/>
          </p:cNvSpPr>
          <p:nvPr/>
        </p:nvSpPr>
        <p:spPr bwMode="auto">
          <a:xfrm>
            <a:off x="685800" y="59436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305" name="Rectangle 34"/>
          <p:cNvSpPr>
            <a:spLocks noChangeArrowheads="1"/>
          </p:cNvSpPr>
          <p:nvPr/>
        </p:nvSpPr>
        <p:spPr bwMode="auto">
          <a:xfrm>
            <a:off x="1547813" y="6003925"/>
            <a:ext cx="18415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54306" name="Rectangle 41"/>
          <p:cNvSpPr>
            <a:spLocks noChangeArrowheads="1"/>
          </p:cNvSpPr>
          <p:nvPr/>
        </p:nvSpPr>
        <p:spPr bwMode="auto">
          <a:xfrm>
            <a:off x="6289675" y="3803650"/>
            <a:ext cx="21955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t>Right-Skewed</a:t>
            </a:r>
          </a:p>
        </p:txBody>
      </p:sp>
      <p:sp>
        <p:nvSpPr>
          <p:cNvPr id="54307" name="Rectangle 42"/>
          <p:cNvSpPr>
            <a:spLocks noChangeArrowheads="1"/>
          </p:cNvSpPr>
          <p:nvPr/>
        </p:nvSpPr>
        <p:spPr bwMode="auto">
          <a:xfrm>
            <a:off x="603250" y="3816350"/>
            <a:ext cx="19764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t>Left-Skewed</a:t>
            </a:r>
          </a:p>
        </p:txBody>
      </p:sp>
      <p:sp>
        <p:nvSpPr>
          <p:cNvPr id="54308" name="Rectangle 43"/>
          <p:cNvSpPr>
            <a:spLocks noChangeArrowheads="1"/>
          </p:cNvSpPr>
          <p:nvPr/>
        </p:nvSpPr>
        <p:spPr bwMode="auto">
          <a:xfrm>
            <a:off x="3670300" y="3816350"/>
            <a:ext cx="17414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t>Symmetric</a:t>
            </a:r>
          </a:p>
        </p:txBody>
      </p:sp>
      <p:sp>
        <p:nvSpPr>
          <p:cNvPr id="2" name="Date Placeholder 1"/>
          <p:cNvSpPr>
            <a:spLocks noGrp="1"/>
          </p:cNvSpPr>
          <p:nvPr>
            <p:ph type="dt" sz="half" idx="10"/>
          </p:nvPr>
        </p:nvSpPr>
        <p:spPr/>
        <p:txBody>
          <a:bodyPr/>
          <a:lstStyle/>
          <a:p>
            <a:r>
              <a:rPr lang="en-US" smtClean="0"/>
              <a:t>7/10/2015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113</a:t>
            </a:fld>
            <a:endParaRPr lang="en-US"/>
          </a:p>
        </p:txBody>
      </p:sp>
    </p:spTree>
    <p:extLst>
      <p:ext uri="{BB962C8B-B14F-4D97-AF65-F5344CB8AC3E}">
        <p14:creationId xmlns:p14="http://schemas.microsoft.com/office/powerpoint/2010/main" val="232805584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36663" y="457200"/>
            <a:ext cx="7678737" cy="4365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srgbClr val="0070C0"/>
                </a:solidFill>
                <a:latin typeface="Trebuchet MS" pitchFamily="34" charset="0"/>
              </a:rPr>
              <a:t>Methods for Determining Outliers</a:t>
            </a:r>
          </a:p>
        </p:txBody>
      </p:sp>
      <p:sp>
        <p:nvSpPr>
          <p:cNvPr id="6" name="Rectangle 5"/>
          <p:cNvSpPr txBox="1">
            <a:spLocks noChangeArrowheads="1"/>
          </p:cNvSpPr>
          <p:nvPr/>
        </p:nvSpPr>
        <p:spPr>
          <a:xfrm>
            <a:off x="1482725" y="1828800"/>
            <a:ext cx="7127875" cy="41148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An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outlier</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is a measurement that is unusually large or small relative to the other values.</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Three possible causes:</a:t>
            </a:r>
          </a:p>
          <a:p>
            <a:pPr marL="1097280" lvl="2" indent="-237744">
              <a:spcBef>
                <a:spcPts val="550"/>
              </a:spcBef>
              <a:buClr>
                <a:schemeClr val="accent1"/>
              </a:buClr>
              <a:buFont typeface="Verdana"/>
              <a:buChar char="◦"/>
              <a:defRPr/>
            </a:pPr>
            <a:r>
              <a:rPr kumimoji="0" lang="en-US" sz="2400" b="0" i="1" u="none" strike="noStrike" kern="1200" cap="none" spc="0" normalizeH="0" baseline="0" noProof="0" dirty="0" smtClean="0">
                <a:ln>
                  <a:noFill/>
                </a:ln>
                <a:solidFill>
                  <a:schemeClr val="tx1"/>
                </a:solidFill>
                <a:effectLst/>
                <a:uLnTx/>
                <a:uFillTx/>
                <a:latin typeface="+mn-lt"/>
                <a:ea typeface="+mn-ea"/>
                <a:cs typeface="+mn-cs"/>
              </a:rPr>
              <a:t>Observation, recording or data entry error</a:t>
            </a:r>
          </a:p>
          <a:p>
            <a:pPr marL="1097280" lvl="2" indent="-237744">
              <a:spcBef>
                <a:spcPts val="550"/>
              </a:spcBef>
              <a:buClr>
                <a:schemeClr val="accent1"/>
              </a:buClr>
              <a:buFont typeface="Verdana"/>
              <a:buChar char="◦"/>
              <a:defRPr/>
            </a:pPr>
            <a:r>
              <a:rPr kumimoji="0" lang="en-US" sz="2400" b="0" i="1" u="none" strike="noStrike" kern="1200" cap="none" spc="0" normalizeH="0" baseline="0" noProof="0" dirty="0" smtClean="0">
                <a:ln>
                  <a:noFill/>
                </a:ln>
                <a:solidFill>
                  <a:schemeClr val="tx1"/>
                </a:solidFill>
                <a:effectLst/>
                <a:uLnTx/>
                <a:uFillTx/>
                <a:latin typeface="+mn-lt"/>
                <a:ea typeface="+mn-ea"/>
                <a:cs typeface="+mn-cs"/>
              </a:rPr>
              <a:t>Item is from a different population</a:t>
            </a:r>
          </a:p>
          <a:p>
            <a:pPr marL="1097280" lvl="2" indent="-237744">
              <a:spcBef>
                <a:spcPts val="550"/>
              </a:spcBef>
              <a:buClr>
                <a:schemeClr val="accent1"/>
              </a:buClr>
              <a:buFont typeface="Verdana"/>
              <a:buChar char="◦"/>
              <a:defRPr/>
            </a:pPr>
            <a:r>
              <a:rPr kumimoji="0" lang="en-US" sz="2400" b="0" i="1" u="none" strike="noStrike" kern="1200" cap="none" spc="0" normalizeH="0" baseline="0" noProof="0" dirty="0" smtClean="0">
                <a:ln>
                  <a:noFill/>
                </a:ln>
                <a:solidFill>
                  <a:schemeClr val="tx1"/>
                </a:solidFill>
                <a:effectLst/>
                <a:uLnTx/>
                <a:uFillTx/>
                <a:latin typeface="+mn-lt"/>
                <a:ea typeface="+mn-ea"/>
                <a:cs typeface="+mn-cs"/>
              </a:rPr>
              <a:t>A rare, chance event</a:t>
            </a:r>
          </a:p>
        </p:txBody>
      </p:sp>
      <p:sp>
        <p:nvSpPr>
          <p:cNvPr id="7" name="Date Placeholder 6"/>
          <p:cNvSpPr>
            <a:spLocks noGrp="1"/>
          </p:cNvSpPr>
          <p:nvPr>
            <p:ph type="dt" sz="half" idx="10"/>
          </p:nvPr>
        </p:nvSpPr>
        <p:spPr/>
        <p:txBody>
          <a:bodyPr/>
          <a:lstStyle/>
          <a:p>
            <a:r>
              <a:rPr lang="en-US" smtClean="0"/>
              <a:t>7/10/2015</a:t>
            </a:r>
            <a:endParaRPr lang="en-IN"/>
          </a:p>
        </p:txBody>
      </p:sp>
      <p:sp>
        <p:nvSpPr>
          <p:cNvPr id="8" name="Slide Number Placeholder 7"/>
          <p:cNvSpPr>
            <a:spLocks noGrp="1"/>
          </p:cNvSpPr>
          <p:nvPr>
            <p:ph type="sldNum" sz="quarter" idx="12"/>
          </p:nvPr>
        </p:nvSpPr>
        <p:spPr/>
        <p:txBody>
          <a:bodyPr/>
          <a:lstStyle/>
          <a:p>
            <a:fld id="{E2A16ED9-9F4B-43A2-8243-755705734AA7}" type="slidenum">
              <a:rPr lang="en-IN" smtClean="0"/>
              <a:pPr/>
              <a:t>114</a:t>
            </a:fld>
            <a:endParaRPr lang="en-IN"/>
          </a:p>
        </p:txBody>
      </p:sp>
      <p:sp>
        <p:nvSpPr>
          <p:cNvPr id="9" name="Footer Placeholder 8"/>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7414662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normAutofit fontScale="90000"/>
          </a:bodyPr>
          <a:lstStyle/>
          <a:p>
            <a:pPr eaLnBrk="1" hangingPunct="1"/>
            <a:r>
              <a:rPr lang="en-US" altLang="en-US" smtClean="0"/>
              <a:t>Locating Extreme Outliers:</a:t>
            </a:r>
            <a:br>
              <a:rPr lang="en-US" altLang="en-US" smtClean="0"/>
            </a:br>
            <a:r>
              <a:rPr lang="en-US" altLang="en-US" smtClean="0"/>
              <a:t>Z-Score</a:t>
            </a:r>
          </a:p>
        </p:txBody>
      </p:sp>
      <p:sp>
        <p:nvSpPr>
          <p:cNvPr id="53253" name="Rectangle 3"/>
          <p:cNvSpPr>
            <a:spLocks noGrp="1" noChangeArrowheads="1"/>
          </p:cNvSpPr>
          <p:nvPr>
            <p:ph type="body" idx="1"/>
          </p:nvPr>
        </p:nvSpPr>
        <p:spPr>
          <a:xfrm>
            <a:off x="1676400" y="1981200"/>
            <a:ext cx="7010400" cy="4191000"/>
          </a:xfrm>
          <a:noFill/>
        </p:spPr>
        <p:txBody>
          <a:bodyPr/>
          <a:lstStyle/>
          <a:p>
            <a:pPr eaLnBrk="1" hangingPunct="1">
              <a:lnSpc>
                <a:spcPct val="90000"/>
              </a:lnSpc>
              <a:buClr>
                <a:schemeClr val="tx1"/>
              </a:buClr>
              <a:buFont typeface="Wingdings" pitchFamily="2" charset="2"/>
              <a:buChar char="§"/>
            </a:pPr>
            <a:r>
              <a:rPr lang="en-US" altLang="en-US" sz="2400" smtClean="0">
                <a:latin typeface="Times New Roman" pitchFamily="18" charset="0"/>
              </a:rPr>
              <a:t>To compute the Z</a:t>
            </a:r>
            <a:r>
              <a:rPr lang="en-US" altLang="en-US" sz="2400" b="1" smtClean="0">
                <a:latin typeface="Times New Roman" pitchFamily="18" charset="0"/>
              </a:rPr>
              <a:t>-score</a:t>
            </a:r>
            <a:r>
              <a:rPr lang="en-US" altLang="en-US" sz="2400" smtClean="0">
                <a:latin typeface="Times New Roman" pitchFamily="18" charset="0"/>
              </a:rPr>
              <a:t> of a data value, subtract the mean and divide by the standard deviation.</a:t>
            </a:r>
          </a:p>
          <a:p>
            <a:pPr eaLnBrk="1" hangingPunct="1">
              <a:lnSpc>
                <a:spcPct val="90000"/>
              </a:lnSpc>
              <a:buClr>
                <a:schemeClr val="tx1"/>
              </a:buClr>
              <a:buFont typeface="Wingdings" pitchFamily="2" charset="2"/>
              <a:buNone/>
            </a:pPr>
            <a:endParaRPr lang="en-US" altLang="en-US" sz="2400" smtClean="0">
              <a:latin typeface="Times New Roman" pitchFamily="18" charset="0"/>
            </a:endParaRPr>
          </a:p>
          <a:p>
            <a:pPr eaLnBrk="1" hangingPunct="1">
              <a:lnSpc>
                <a:spcPct val="90000"/>
              </a:lnSpc>
              <a:buClr>
                <a:schemeClr val="tx1"/>
              </a:buClr>
              <a:buFont typeface="Wingdings" pitchFamily="2" charset="2"/>
              <a:buChar char="§"/>
            </a:pPr>
            <a:r>
              <a:rPr lang="en-US" altLang="en-US" sz="2400" smtClean="0">
                <a:latin typeface="Times New Roman" pitchFamily="18" charset="0"/>
              </a:rPr>
              <a:t>The Z-score is the number of standard deviations a data value is from the mean.</a:t>
            </a:r>
          </a:p>
          <a:p>
            <a:pPr eaLnBrk="1" hangingPunct="1">
              <a:lnSpc>
                <a:spcPct val="90000"/>
              </a:lnSpc>
              <a:buClr>
                <a:schemeClr val="tx1"/>
              </a:buClr>
              <a:buFont typeface="Wingdings" pitchFamily="2" charset="2"/>
              <a:buNone/>
            </a:pPr>
            <a:endParaRPr lang="en-US" altLang="en-US" sz="2400" smtClean="0">
              <a:latin typeface="Times New Roman" pitchFamily="18" charset="0"/>
            </a:endParaRPr>
          </a:p>
          <a:p>
            <a:pPr eaLnBrk="1" hangingPunct="1">
              <a:lnSpc>
                <a:spcPct val="90000"/>
              </a:lnSpc>
              <a:buClr>
                <a:schemeClr val="tx1"/>
              </a:buClr>
              <a:buFont typeface="Wingdings" pitchFamily="2" charset="2"/>
              <a:buChar char="§"/>
            </a:pPr>
            <a:r>
              <a:rPr lang="en-US" altLang="en-US" sz="2400" smtClean="0">
                <a:latin typeface="Times New Roman" pitchFamily="18" charset="0"/>
              </a:rPr>
              <a:t>A data value is considered an extreme outlier if its Z-score is less than -3.0 or greater than +3.0.</a:t>
            </a:r>
          </a:p>
          <a:p>
            <a:pPr eaLnBrk="1" hangingPunct="1">
              <a:lnSpc>
                <a:spcPct val="90000"/>
              </a:lnSpc>
              <a:buClr>
                <a:schemeClr val="tx1"/>
              </a:buClr>
              <a:buFont typeface="Wingdings" pitchFamily="2" charset="2"/>
              <a:buNone/>
            </a:pPr>
            <a:endParaRPr lang="en-US" altLang="en-US" sz="2400" smtClean="0">
              <a:latin typeface="Times New Roman" pitchFamily="18" charset="0"/>
            </a:endParaRPr>
          </a:p>
          <a:p>
            <a:pPr eaLnBrk="1" hangingPunct="1">
              <a:lnSpc>
                <a:spcPct val="90000"/>
              </a:lnSpc>
              <a:buClr>
                <a:schemeClr val="tx1"/>
              </a:buClr>
              <a:buFont typeface="Wingdings" pitchFamily="2" charset="2"/>
              <a:buChar char="§"/>
            </a:pPr>
            <a:r>
              <a:rPr lang="en-US" altLang="en-US" sz="2400" smtClean="0">
                <a:latin typeface="Times New Roman" pitchFamily="18" charset="0"/>
              </a:rPr>
              <a:t>The larger the absolute value of the Z-score, the farther the data value is from the mean.</a:t>
            </a:r>
          </a:p>
        </p:txBody>
      </p:sp>
      <p:sp>
        <p:nvSpPr>
          <p:cNvPr id="2" name="Date Placeholder 1"/>
          <p:cNvSpPr>
            <a:spLocks noGrp="1"/>
          </p:cNvSpPr>
          <p:nvPr>
            <p:ph type="dt" sz="half" idx="10"/>
          </p:nvPr>
        </p:nvSpPr>
        <p:spPr/>
        <p:txBody>
          <a:bodyPr/>
          <a:lstStyle/>
          <a:p>
            <a:r>
              <a:rPr lang="en-US" smtClean="0"/>
              <a:t>7/10/2015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115</a:t>
            </a:fld>
            <a:endParaRPr lang="en-US"/>
          </a:p>
        </p:txBody>
      </p:sp>
    </p:spTree>
    <p:extLst>
      <p:ext uri="{BB962C8B-B14F-4D97-AF65-F5344CB8AC3E}">
        <p14:creationId xmlns:p14="http://schemas.microsoft.com/office/powerpoint/2010/main" val="11632662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normAutofit fontScale="90000"/>
          </a:bodyPr>
          <a:lstStyle/>
          <a:p>
            <a:pPr eaLnBrk="1" hangingPunct="1"/>
            <a:r>
              <a:rPr lang="en-US" altLang="en-US" smtClean="0"/>
              <a:t>Locating Extreme Outliers:</a:t>
            </a:r>
            <a:br>
              <a:rPr lang="en-US" altLang="en-US" smtClean="0"/>
            </a:br>
            <a:r>
              <a:rPr lang="en-US" altLang="en-US" smtClean="0"/>
              <a:t>Z-Score</a:t>
            </a:r>
          </a:p>
        </p:txBody>
      </p:sp>
      <p:sp>
        <p:nvSpPr>
          <p:cNvPr id="18438" name="Rectangle 3"/>
          <p:cNvSpPr>
            <a:spLocks noGrp="1" noChangeArrowheads="1"/>
          </p:cNvSpPr>
          <p:nvPr>
            <p:ph type="body" idx="1"/>
          </p:nvPr>
        </p:nvSpPr>
        <p:spPr>
          <a:xfrm>
            <a:off x="685800" y="3429000"/>
            <a:ext cx="8077200" cy="2936875"/>
          </a:xfrm>
        </p:spPr>
        <p:txBody>
          <a:bodyPr/>
          <a:lstStyle/>
          <a:p>
            <a:pPr eaLnBrk="1" hangingPunct="1">
              <a:buFont typeface="Wingdings" pitchFamily="2" charset="2"/>
              <a:buNone/>
            </a:pPr>
            <a:r>
              <a:rPr lang="en-US" altLang="en-US" sz="2400" dirty="0" smtClean="0">
                <a:latin typeface="Times New Roman" pitchFamily="18" charset="0"/>
              </a:rPr>
              <a:t>where X represents the data value</a:t>
            </a:r>
          </a:p>
          <a:p>
            <a:pPr eaLnBrk="1" hangingPunct="1">
              <a:buFont typeface="Wingdings" pitchFamily="2" charset="2"/>
              <a:buNone/>
            </a:pPr>
            <a:r>
              <a:rPr lang="en-US" altLang="en-US" sz="2400" dirty="0" smtClean="0">
                <a:latin typeface="Times New Roman" pitchFamily="18" charset="0"/>
              </a:rPr>
              <a:t>		  X is the sample mean</a:t>
            </a:r>
          </a:p>
          <a:p>
            <a:pPr eaLnBrk="1" hangingPunct="1">
              <a:buFont typeface="Wingdings" pitchFamily="2" charset="2"/>
              <a:buNone/>
            </a:pPr>
            <a:r>
              <a:rPr lang="en-US" altLang="en-US" sz="2400" dirty="0" smtClean="0">
                <a:latin typeface="Times New Roman" pitchFamily="18" charset="0"/>
              </a:rPr>
              <a:t>		  S is the sample standard deviation</a:t>
            </a:r>
          </a:p>
        </p:txBody>
      </p:sp>
      <p:sp>
        <p:nvSpPr>
          <p:cNvPr id="18439" name="Rectangle 4"/>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graphicFrame>
        <p:nvGraphicFramePr>
          <p:cNvPr id="18434" name="Object 5"/>
          <p:cNvGraphicFramePr>
            <a:graphicFrameLocks noChangeAspect="1"/>
          </p:cNvGraphicFramePr>
          <p:nvPr/>
        </p:nvGraphicFramePr>
        <p:xfrm>
          <a:off x="3733800" y="1905000"/>
          <a:ext cx="1905000" cy="1060450"/>
        </p:xfrm>
        <a:graphic>
          <a:graphicData uri="http://schemas.openxmlformats.org/presentationml/2006/ole">
            <mc:AlternateContent xmlns:mc="http://schemas.openxmlformats.org/markup-compatibility/2006">
              <mc:Choice xmlns:v="urn:schemas-microsoft-com:vml" Requires="v">
                <p:oleObj spid="_x0000_s49154" name="Equation" r:id="rId3" imgW="749300" imgH="419100" progId="Equation.3">
                  <p:embed/>
                </p:oleObj>
              </mc:Choice>
              <mc:Fallback>
                <p:oleObj name="Equation" r:id="rId3" imgW="749300" imgH="419100" progId="Equation.3">
                  <p:embed/>
                  <p:pic>
                    <p:nvPicPr>
                      <p:cNvPr id="184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905000"/>
                        <a:ext cx="1905000" cy="106045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8440" name="Line 6"/>
          <p:cNvSpPr>
            <a:spLocks noChangeShapeType="1"/>
          </p:cNvSpPr>
          <p:nvPr/>
        </p:nvSpPr>
        <p:spPr bwMode="auto">
          <a:xfrm>
            <a:off x="1835696" y="3933056"/>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Date Placeholder 1"/>
          <p:cNvSpPr>
            <a:spLocks noGrp="1"/>
          </p:cNvSpPr>
          <p:nvPr>
            <p:ph type="dt" sz="half" idx="10"/>
          </p:nvPr>
        </p:nvSpPr>
        <p:spPr/>
        <p:txBody>
          <a:bodyPr/>
          <a:lstStyle/>
          <a:p>
            <a:r>
              <a:rPr lang="en-US" smtClean="0"/>
              <a:t>7/10/2015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116</a:t>
            </a:fld>
            <a:endParaRPr lang="en-US"/>
          </a:p>
        </p:txBody>
      </p:sp>
    </p:spTree>
    <p:extLst>
      <p:ext uri="{BB962C8B-B14F-4D97-AF65-F5344CB8AC3E}">
        <p14:creationId xmlns:p14="http://schemas.microsoft.com/office/powerpoint/2010/main" val="8106505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normAutofit fontScale="90000"/>
          </a:bodyPr>
          <a:lstStyle/>
          <a:p>
            <a:pPr eaLnBrk="1" hangingPunct="1"/>
            <a:r>
              <a:rPr lang="en-US" altLang="en-US" smtClean="0"/>
              <a:t>Locating Extreme Outliers:</a:t>
            </a:r>
            <a:br>
              <a:rPr lang="en-US" altLang="en-US" smtClean="0"/>
            </a:br>
            <a:r>
              <a:rPr lang="en-US" altLang="en-US" smtClean="0"/>
              <a:t>Z-Score</a:t>
            </a:r>
          </a:p>
        </p:txBody>
      </p:sp>
      <p:sp>
        <p:nvSpPr>
          <p:cNvPr id="19462" name="Rectangle 3"/>
          <p:cNvSpPr>
            <a:spLocks noGrp="1" noChangeArrowheads="1"/>
          </p:cNvSpPr>
          <p:nvPr>
            <p:ph type="body" idx="1"/>
          </p:nvPr>
        </p:nvSpPr>
        <p:spPr>
          <a:xfrm>
            <a:off x="609600" y="1828800"/>
            <a:ext cx="8077200" cy="1846263"/>
          </a:xfrm>
          <a:noFill/>
        </p:spPr>
        <p:txBody>
          <a:bodyPr/>
          <a:lstStyle/>
          <a:p>
            <a:pPr eaLnBrk="1" hangingPunct="1">
              <a:buClr>
                <a:schemeClr val="tx1"/>
              </a:buClr>
              <a:buFont typeface="Wingdings" pitchFamily="2" charset="2"/>
              <a:buChar char="§"/>
            </a:pPr>
            <a:r>
              <a:rPr lang="en-US" altLang="en-US" sz="2400" dirty="0" smtClean="0">
                <a:latin typeface="Times New Roman" pitchFamily="18" charset="0"/>
              </a:rPr>
              <a:t>Suppose the mean math  score is 490, with a standard deviation of 100.</a:t>
            </a:r>
          </a:p>
          <a:p>
            <a:pPr eaLnBrk="1" hangingPunct="1">
              <a:buClr>
                <a:schemeClr val="tx1"/>
              </a:buClr>
              <a:buFont typeface="Wingdings" pitchFamily="2" charset="2"/>
              <a:buChar char="§"/>
            </a:pPr>
            <a:r>
              <a:rPr lang="en-US" altLang="en-US" sz="2400" dirty="0" smtClean="0">
                <a:latin typeface="Times New Roman" pitchFamily="18" charset="0"/>
              </a:rPr>
              <a:t>Compute the Z-score for a test score of 620.</a:t>
            </a:r>
          </a:p>
        </p:txBody>
      </p:sp>
      <p:sp>
        <p:nvSpPr>
          <p:cNvPr id="19463" name="Rectangle 4"/>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graphicFrame>
        <p:nvGraphicFramePr>
          <p:cNvPr id="19458" name="Object 5"/>
          <p:cNvGraphicFramePr>
            <a:graphicFrameLocks noChangeAspect="1"/>
          </p:cNvGraphicFramePr>
          <p:nvPr/>
        </p:nvGraphicFramePr>
        <p:xfrm>
          <a:off x="1752600" y="3733800"/>
          <a:ext cx="4800600" cy="890588"/>
        </p:xfrm>
        <a:graphic>
          <a:graphicData uri="http://schemas.openxmlformats.org/presentationml/2006/ole">
            <mc:AlternateContent xmlns:mc="http://schemas.openxmlformats.org/markup-compatibility/2006">
              <mc:Choice xmlns:v="urn:schemas-microsoft-com:vml" Requires="v">
                <p:oleObj spid="_x0000_s50178" name="Equation" r:id="rId3" imgW="2260600" imgH="419100" progId="Equation.3">
                  <p:embed/>
                </p:oleObj>
              </mc:Choice>
              <mc:Fallback>
                <p:oleObj name="Equation" r:id="rId3" imgW="2260600" imgH="419100" progId="Equation.3">
                  <p:embed/>
                  <p:pic>
                    <p:nvPicPr>
                      <p:cNvPr id="1945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733800"/>
                        <a:ext cx="4800600"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4" name="Text Box 6"/>
          <p:cNvSpPr txBox="1">
            <a:spLocks noChangeArrowheads="1"/>
          </p:cNvSpPr>
          <p:nvPr/>
        </p:nvSpPr>
        <p:spPr bwMode="auto">
          <a:xfrm>
            <a:off x="1219200" y="5181600"/>
            <a:ext cx="685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buSzPct val="85000"/>
              <a:buFont typeface="Wingdings" pitchFamily="2" charset="2"/>
              <a:buNone/>
            </a:pPr>
            <a:r>
              <a:rPr lang="en-US" altLang="en-US">
                <a:latin typeface="Times New Roman" pitchFamily="18" charset="0"/>
              </a:rPr>
              <a:t>A score of 620 is 1.3 standard deviations above the mean and would not be considered an outlier.</a:t>
            </a:r>
          </a:p>
        </p:txBody>
      </p:sp>
      <p:sp>
        <p:nvSpPr>
          <p:cNvPr id="19465" name="Line 7"/>
          <p:cNvSpPr>
            <a:spLocks noChangeShapeType="1"/>
          </p:cNvSpPr>
          <p:nvPr/>
        </p:nvSpPr>
        <p:spPr bwMode="auto">
          <a:xfrm flipH="1">
            <a:off x="3886200" y="4419600"/>
            <a:ext cx="2438400" cy="838200"/>
          </a:xfrm>
          <a:prstGeom prst="line">
            <a:avLst/>
          </a:prstGeom>
          <a:noFill/>
          <a:ln w="381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Date Placeholder 1"/>
          <p:cNvSpPr>
            <a:spLocks noGrp="1"/>
          </p:cNvSpPr>
          <p:nvPr>
            <p:ph type="dt" sz="half" idx="10"/>
          </p:nvPr>
        </p:nvSpPr>
        <p:spPr/>
        <p:txBody>
          <a:bodyPr/>
          <a:lstStyle/>
          <a:p>
            <a:r>
              <a:rPr lang="en-US" smtClean="0"/>
              <a:t>7/10/2015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117</a:t>
            </a:fld>
            <a:endParaRPr lang="en-US"/>
          </a:p>
        </p:txBody>
      </p:sp>
    </p:spTree>
    <p:extLst>
      <p:ext uri="{BB962C8B-B14F-4D97-AF65-F5344CB8AC3E}">
        <p14:creationId xmlns:p14="http://schemas.microsoft.com/office/powerpoint/2010/main" val="171299130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143000" y="990600"/>
            <a:ext cx="7661275" cy="35052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2400" b="0" i="0" u="none" strike="noStrike" kern="1200" cap="none" spc="0" normalizeH="0" baseline="0" noProof="0" dirty="0" err="1" smtClean="0">
                <a:ln>
                  <a:noFill/>
                </a:ln>
                <a:solidFill>
                  <a:srgbClr val="00CC00"/>
                </a:solidFill>
                <a:effectLst/>
                <a:uLnTx/>
                <a:uFillTx/>
                <a:latin typeface="+mn-lt"/>
                <a:ea typeface="+mn-ea"/>
                <a:cs typeface="+mn-cs"/>
              </a:rPr>
              <a:t>Boxplot</a:t>
            </a:r>
            <a:r>
              <a:rPr kumimoji="0" lang="en-US" sz="2400" b="0" i="0" u="none" strike="noStrike" kern="1200" cap="none" spc="0" normalizeH="0" noProof="0" dirty="0" smtClean="0">
                <a:ln>
                  <a:noFill/>
                </a:ln>
                <a:solidFill>
                  <a:srgbClr val="00CC00"/>
                </a:solidFill>
                <a:effectLst/>
                <a:uLnTx/>
                <a:uFillTx/>
                <a:latin typeface="+mn-lt"/>
                <a:ea typeface="+mn-ea"/>
                <a:cs typeface="+mn-cs"/>
              </a:rPr>
              <a:t> </a:t>
            </a:r>
            <a:endParaRPr kumimoji="0" lang="en-US" sz="2400" b="0" i="0" u="none" strike="noStrike" kern="1200" cap="none" spc="0" normalizeH="0" baseline="0" noProof="0" dirty="0" smtClean="0">
              <a:ln>
                <a:noFill/>
              </a:ln>
              <a:solidFill>
                <a:srgbClr val="00CC00"/>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box plot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is a graph representing information about certain percentiles for a data set and can be used to identify outliers. It</a:t>
            </a:r>
          </a:p>
          <a:p>
            <a:pPr marL="1737360" lvl="3" indent="-283464">
              <a:spcBef>
                <a:spcPts val="600"/>
              </a:spcBef>
              <a:buClr>
                <a:schemeClr val="accent1"/>
              </a:buClr>
              <a:buSzPct val="80000"/>
            </a:pPr>
            <a:r>
              <a:rPr lang="en-US" sz="2400" dirty="0" smtClean="0">
                <a:sym typeface="Wingdings"/>
              </a:rPr>
              <a:t>  plots the five-number summary</a:t>
            </a:r>
          </a:p>
          <a:p>
            <a:pPr marL="1737360" lvl="3" indent="-283464">
              <a:spcBef>
                <a:spcPts val="600"/>
              </a:spcBef>
              <a:buClr>
                <a:schemeClr val="accent1"/>
              </a:buClr>
              <a:buSzPct val="80000"/>
            </a:pPr>
            <a:r>
              <a:rPr lang="en-US" sz="2400" dirty="0" smtClean="0">
                <a:sym typeface="Wingdings"/>
              </a:rPr>
              <a:t> shows the spread of the data</a:t>
            </a:r>
          </a:p>
          <a:p>
            <a:pPr marL="1737360" lvl="3" indent="-283464">
              <a:spcBef>
                <a:spcPts val="600"/>
              </a:spcBef>
              <a:buClr>
                <a:schemeClr val="accent1"/>
              </a:buClr>
              <a:buSzPct val="80000"/>
            </a:pPr>
            <a:r>
              <a:rPr lang="en-US" sz="2400" dirty="0" smtClean="0">
                <a:sym typeface="Wingdings"/>
              </a:rPr>
              <a:t> detects outliers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lang="en-US" sz="24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1"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6"/>
          <p:cNvPicPr>
            <a:picLocks noChangeAspect="1" noChangeArrowheads="1"/>
          </p:cNvPicPr>
          <p:nvPr/>
        </p:nvPicPr>
        <p:blipFill>
          <a:blip r:embed="rId2" cstate="print"/>
          <a:srcRect/>
          <a:stretch>
            <a:fillRect/>
          </a:stretch>
        </p:blipFill>
        <p:spPr bwMode="auto">
          <a:xfrm>
            <a:off x="2514600" y="4724400"/>
            <a:ext cx="4343400" cy="956658"/>
          </a:xfrm>
          <a:prstGeom prst="rect">
            <a:avLst/>
          </a:prstGeom>
          <a:noFill/>
          <a:ln w="9525">
            <a:noFill/>
            <a:miter lim="800000"/>
            <a:headEnd/>
            <a:tailEnd/>
          </a:ln>
        </p:spPr>
      </p:pic>
      <p:sp>
        <p:nvSpPr>
          <p:cNvPr id="6" name="Rectangle 5"/>
          <p:cNvSpPr/>
          <p:nvPr/>
        </p:nvSpPr>
        <p:spPr>
          <a:xfrm>
            <a:off x="1828800" y="4191000"/>
            <a:ext cx="60960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r>
              <a:rPr lang="en-US" smtClean="0"/>
              <a:t>7/10/2015</a:t>
            </a:r>
            <a:endParaRPr lang="en-IN"/>
          </a:p>
        </p:txBody>
      </p:sp>
      <p:sp>
        <p:nvSpPr>
          <p:cNvPr id="8" name="Slide Number Placeholder 7"/>
          <p:cNvSpPr>
            <a:spLocks noGrp="1"/>
          </p:cNvSpPr>
          <p:nvPr>
            <p:ph type="sldNum" sz="quarter" idx="12"/>
          </p:nvPr>
        </p:nvSpPr>
        <p:spPr/>
        <p:txBody>
          <a:bodyPr/>
          <a:lstStyle/>
          <a:p>
            <a:fld id="{E2A16ED9-9F4B-43A2-8243-755705734AA7}" type="slidenum">
              <a:rPr lang="en-IN" smtClean="0"/>
              <a:pPr/>
              <a:t>118</a:t>
            </a:fld>
            <a:endParaRPr lang="en-IN"/>
          </a:p>
        </p:txBody>
      </p:sp>
      <p:sp>
        <p:nvSpPr>
          <p:cNvPr id="9" name="Footer Placeholder 8"/>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41646855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43000" y="1524000"/>
            <a:ext cx="7315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   Min value      Q</a:t>
            </a:r>
            <a:r>
              <a:rPr lang="en-US" sz="2400" baseline="-25000" dirty="0" smtClean="0">
                <a:solidFill>
                  <a:schemeClr val="tx1"/>
                </a:solidFill>
              </a:rPr>
              <a:t>L</a:t>
            </a:r>
            <a:r>
              <a:rPr lang="en-US" sz="2400" dirty="0" smtClean="0">
                <a:solidFill>
                  <a:schemeClr val="tx1"/>
                </a:solidFill>
              </a:rPr>
              <a:t>	   Median	  Q</a:t>
            </a:r>
            <a:r>
              <a:rPr lang="en-US" sz="2400" baseline="-25000" dirty="0" smtClean="0">
                <a:solidFill>
                  <a:schemeClr val="tx1"/>
                </a:solidFill>
              </a:rPr>
              <a:t>U</a:t>
            </a:r>
            <a:r>
              <a:rPr lang="en-US" sz="2400" dirty="0" smtClean="0">
                <a:solidFill>
                  <a:schemeClr val="tx1"/>
                </a:solidFill>
              </a:rPr>
              <a:t>	    Max value</a:t>
            </a:r>
            <a:endParaRPr lang="en-US" sz="2400" dirty="0">
              <a:solidFill>
                <a:schemeClr val="tx1"/>
              </a:solidFill>
            </a:endParaRPr>
          </a:p>
        </p:txBody>
      </p:sp>
      <p:sp>
        <p:nvSpPr>
          <p:cNvPr id="13" name="Rectangle 4"/>
          <p:cNvSpPr txBox="1">
            <a:spLocks noChangeArrowheads="1"/>
          </p:cNvSpPr>
          <p:nvPr/>
        </p:nvSpPr>
        <p:spPr>
          <a:xfrm>
            <a:off x="1143000" y="990600"/>
            <a:ext cx="7661275" cy="35052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2400" b="0" i="0" u="none" strike="noStrike" kern="1200" cap="none" spc="0" normalizeH="0" baseline="0" noProof="0" dirty="0" smtClean="0">
                <a:ln>
                  <a:noFill/>
                </a:ln>
                <a:solidFill>
                  <a:srgbClr val="00CC00"/>
                </a:solidFill>
                <a:effectLst/>
                <a:uLnTx/>
                <a:uFillTx/>
                <a:latin typeface="+mn-lt"/>
                <a:ea typeface="+mn-ea"/>
                <a:cs typeface="+mn-cs"/>
              </a:rPr>
              <a:t>The Five-number</a:t>
            </a:r>
            <a:r>
              <a:rPr kumimoji="0" lang="en-US" sz="2400" b="0" i="0" u="none" strike="noStrike" kern="1200" cap="none" spc="0" normalizeH="0" noProof="0" dirty="0" smtClean="0">
                <a:ln>
                  <a:noFill/>
                </a:ln>
                <a:solidFill>
                  <a:srgbClr val="00CC00"/>
                </a:solidFill>
                <a:effectLst/>
                <a:uLnTx/>
                <a:uFillTx/>
                <a:latin typeface="+mn-lt"/>
                <a:ea typeface="+mn-ea"/>
                <a:cs typeface="+mn-cs"/>
              </a:rPr>
              <a:t> summary</a:t>
            </a:r>
            <a:endParaRPr lang="en-US" sz="2400" dirty="0" smtClean="0">
              <a:solidFill>
                <a:srgbClr val="00CC00"/>
              </a:solidFill>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1"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16" name="Object 9"/>
          <p:cNvGraphicFramePr>
            <a:graphicFrameLocks noChangeAspect="1"/>
          </p:cNvGraphicFramePr>
          <p:nvPr/>
        </p:nvGraphicFramePr>
        <p:xfrm>
          <a:off x="1447800" y="4267200"/>
          <a:ext cx="6705600" cy="1909628"/>
        </p:xfrm>
        <a:graphic>
          <a:graphicData uri="http://schemas.openxmlformats.org/presentationml/2006/ole">
            <mc:AlternateContent xmlns:mc="http://schemas.openxmlformats.org/markup-compatibility/2006">
              <mc:Choice xmlns:v="urn:schemas-microsoft-com:vml" Requires="v">
                <p:oleObj spid="_x0000_s51202" name="Chart" r:id="rId3" imgW="5010049" imgH="1352685" progId="Excel.Sheet.8">
                  <p:embed/>
                </p:oleObj>
              </mc:Choice>
              <mc:Fallback>
                <p:oleObj name="Chart" r:id="rId3" imgW="5010049" imgH="1352685" progId="Excel.Sheet.8">
                  <p:embed/>
                  <p:pic>
                    <p:nvPicPr>
                      <p:cNvPr id="16"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267200"/>
                        <a:ext cx="6705600" cy="1909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0"/>
          <p:cNvSpPr txBox="1">
            <a:spLocks noChangeArrowheads="1"/>
          </p:cNvSpPr>
          <p:nvPr/>
        </p:nvSpPr>
        <p:spPr bwMode="auto">
          <a:xfrm>
            <a:off x="1905000" y="4419600"/>
            <a:ext cx="1311760" cy="276999"/>
          </a:xfrm>
          <a:prstGeom prst="rect">
            <a:avLst/>
          </a:prstGeom>
          <a:solidFill>
            <a:srgbClr val="00CC66"/>
          </a:solidFill>
          <a:ln w="9525">
            <a:noFill/>
            <a:miter lim="800000"/>
            <a:headEnd/>
            <a:tailEnd/>
          </a:ln>
        </p:spPr>
        <p:txBody>
          <a:bodyPr wrap="square">
            <a:spAutoFit/>
          </a:bodyPr>
          <a:lstStyle/>
          <a:p>
            <a:r>
              <a:rPr lang="en-US" sz="1200" dirty="0"/>
              <a:t>Minimum Value</a:t>
            </a:r>
          </a:p>
        </p:txBody>
      </p:sp>
      <p:sp>
        <p:nvSpPr>
          <p:cNvPr id="18" name="Line 11"/>
          <p:cNvSpPr>
            <a:spLocks noChangeShapeType="1"/>
          </p:cNvSpPr>
          <p:nvPr/>
        </p:nvSpPr>
        <p:spPr bwMode="auto">
          <a:xfrm>
            <a:off x="2667000" y="4724400"/>
            <a:ext cx="56827" cy="283203"/>
          </a:xfrm>
          <a:prstGeom prst="line">
            <a:avLst/>
          </a:prstGeom>
          <a:noFill/>
          <a:ln w="28575">
            <a:solidFill>
              <a:srgbClr val="33CC33"/>
            </a:solidFill>
            <a:round/>
            <a:headEnd/>
            <a:tailEnd type="triangle" w="med" len="med"/>
          </a:ln>
        </p:spPr>
        <p:txBody>
          <a:bodyPr/>
          <a:lstStyle/>
          <a:p>
            <a:endParaRPr lang="en-US" sz="1200"/>
          </a:p>
        </p:txBody>
      </p:sp>
      <p:sp>
        <p:nvSpPr>
          <p:cNvPr id="19" name="Text Box 12"/>
          <p:cNvSpPr txBox="1">
            <a:spLocks noChangeArrowheads="1"/>
          </p:cNvSpPr>
          <p:nvPr/>
        </p:nvSpPr>
        <p:spPr bwMode="auto">
          <a:xfrm>
            <a:off x="3352800" y="3886200"/>
            <a:ext cx="1245461" cy="461665"/>
          </a:xfrm>
          <a:prstGeom prst="rect">
            <a:avLst/>
          </a:prstGeom>
          <a:solidFill>
            <a:srgbClr val="00CC66"/>
          </a:solidFill>
          <a:ln w="9525">
            <a:noFill/>
            <a:miter lim="800000"/>
            <a:headEnd/>
            <a:tailEnd/>
          </a:ln>
        </p:spPr>
        <p:txBody>
          <a:bodyPr wrap="square">
            <a:spAutoFit/>
          </a:bodyPr>
          <a:lstStyle/>
          <a:p>
            <a:pPr algn="ctr"/>
            <a:r>
              <a:rPr lang="en-US" sz="1200" dirty="0"/>
              <a:t>Lower Quartile</a:t>
            </a:r>
          </a:p>
          <a:p>
            <a:pPr algn="ctr"/>
            <a:r>
              <a:rPr lang="en-US" sz="1200" dirty="0"/>
              <a:t>(Q</a:t>
            </a:r>
            <a:r>
              <a:rPr lang="en-US" sz="1200" baseline="-25000" dirty="0"/>
              <a:t>L</a:t>
            </a:r>
            <a:r>
              <a:rPr lang="en-US" sz="1200" dirty="0"/>
              <a:t>)</a:t>
            </a:r>
          </a:p>
        </p:txBody>
      </p:sp>
      <p:sp>
        <p:nvSpPr>
          <p:cNvPr id="20" name="Line 13"/>
          <p:cNvSpPr>
            <a:spLocks noChangeShapeType="1"/>
          </p:cNvSpPr>
          <p:nvPr/>
        </p:nvSpPr>
        <p:spPr bwMode="auto">
          <a:xfrm>
            <a:off x="3733800" y="4267200"/>
            <a:ext cx="170481" cy="613607"/>
          </a:xfrm>
          <a:prstGeom prst="line">
            <a:avLst/>
          </a:prstGeom>
          <a:noFill/>
          <a:ln w="28575">
            <a:solidFill>
              <a:srgbClr val="33CC33"/>
            </a:solidFill>
            <a:round/>
            <a:headEnd/>
            <a:tailEnd type="triangle" w="med" len="med"/>
          </a:ln>
        </p:spPr>
        <p:txBody>
          <a:bodyPr/>
          <a:lstStyle/>
          <a:p>
            <a:endParaRPr lang="en-US" sz="1200"/>
          </a:p>
        </p:txBody>
      </p:sp>
      <p:sp>
        <p:nvSpPr>
          <p:cNvPr id="21" name="Text Box 14"/>
          <p:cNvSpPr txBox="1">
            <a:spLocks noChangeArrowheads="1"/>
          </p:cNvSpPr>
          <p:nvPr/>
        </p:nvSpPr>
        <p:spPr bwMode="auto">
          <a:xfrm>
            <a:off x="4953000" y="3886200"/>
            <a:ext cx="696133" cy="276999"/>
          </a:xfrm>
          <a:prstGeom prst="rect">
            <a:avLst/>
          </a:prstGeom>
          <a:solidFill>
            <a:srgbClr val="00CC66"/>
          </a:solidFill>
          <a:ln w="9525">
            <a:noFill/>
            <a:miter lim="800000"/>
            <a:headEnd/>
            <a:tailEnd/>
          </a:ln>
        </p:spPr>
        <p:txBody>
          <a:bodyPr wrap="square">
            <a:spAutoFit/>
          </a:bodyPr>
          <a:lstStyle/>
          <a:p>
            <a:r>
              <a:rPr lang="en-US" sz="1200" dirty="0"/>
              <a:t>Median</a:t>
            </a:r>
          </a:p>
        </p:txBody>
      </p:sp>
      <p:sp>
        <p:nvSpPr>
          <p:cNvPr id="22" name="Line 15"/>
          <p:cNvSpPr>
            <a:spLocks noChangeShapeType="1"/>
          </p:cNvSpPr>
          <p:nvPr/>
        </p:nvSpPr>
        <p:spPr bwMode="auto">
          <a:xfrm flipH="1">
            <a:off x="5181600" y="4038600"/>
            <a:ext cx="56827" cy="849609"/>
          </a:xfrm>
          <a:prstGeom prst="line">
            <a:avLst/>
          </a:prstGeom>
          <a:noFill/>
          <a:ln w="28575">
            <a:solidFill>
              <a:srgbClr val="33CC33"/>
            </a:solidFill>
            <a:round/>
            <a:headEnd/>
            <a:tailEnd type="triangle" w="med" len="med"/>
          </a:ln>
        </p:spPr>
        <p:txBody>
          <a:bodyPr/>
          <a:lstStyle/>
          <a:p>
            <a:endParaRPr lang="en-US" sz="1200"/>
          </a:p>
        </p:txBody>
      </p:sp>
      <p:sp>
        <p:nvSpPr>
          <p:cNvPr id="24" name="Line 17"/>
          <p:cNvSpPr>
            <a:spLocks noChangeShapeType="1"/>
          </p:cNvSpPr>
          <p:nvPr/>
        </p:nvSpPr>
        <p:spPr bwMode="auto">
          <a:xfrm flipH="1">
            <a:off x="6324600" y="4114800"/>
            <a:ext cx="0" cy="708008"/>
          </a:xfrm>
          <a:prstGeom prst="line">
            <a:avLst/>
          </a:prstGeom>
          <a:noFill/>
          <a:ln w="28575">
            <a:solidFill>
              <a:srgbClr val="33CC33"/>
            </a:solidFill>
            <a:round/>
            <a:headEnd/>
            <a:tailEnd type="triangle" w="med" len="med"/>
          </a:ln>
        </p:spPr>
        <p:txBody>
          <a:bodyPr/>
          <a:lstStyle/>
          <a:p>
            <a:endParaRPr lang="en-US" sz="1200"/>
          </a:p>
        </p:txBody>
      </p:sp>
      <p:sp>
        <p:nvSpPr>
          <p:cNvPr id="25" name="Text Box 18"/>
          <p:cNvSpPr txBox="1">
            <a:spLocks noChangeArrowheads="1"/>
          </p:cNvSpPr>
          <p:nvPr/>
        </p:nvSpPr>
        <p:spPr bwMode="auto">
          <a:xfrm>
            <a:off x="6629400" y="4572000"/>
            <a:ext cx="1359116" cy="276999"/>
          </a:xfrm>
          <a:prstGeom prst="rect">
            <a:avLst/>
          </a:prstGeom>
          <a:solidFill>
            <a:srgbClr val="00CC66"/>
          </a:solidFill>
          <a:ln w="9525">
            <a:noFill/>
            <a:miter lim="800000"/>
            <a:headEnd/>
            <a:tailEnd/>
          </a:ln>
        </p:spPr>
        <p:txBody>
          <a:bodyPr wrap="square">
            <a:spAutoFit/>
          </a:bodyPr>
          <a:lstStyle/>
          <a:p>
            <a:r>
              <a:rPr lang="en-US" sz="1200" dirty="0"/>
              <a:t>Maximum Value</a:t>
            </a:r>
          </a:p>
        </p:txBody>
      </p:sp>
      <p:sp>
        <p:nvSpPr>
          <p:cNvPr id="26" name="Line 19"/>
          <p:cNvSpPr>
            <a:spLocks noChangeShapeType="1"/>
          </p:cNvSpPr>
          <p:nvPr/>
        </p:nvSpPr>
        <p:spPr bwMode="auto">
          <a:xfrm>
            <a:off x="7315200" y="4800600"/>
            <a:ext cx="0" cy="236003"/>
          </a:xfrm>
          <a:prstGeom prst="line">
            <a:avLst/>
          </a:prstGeom>
          <a:noFill/>
          <a:ln w="28575">
            <a:solidFill>
              <a:srgbClr val="33CC33"/>
            </a:solidFill>
            <a:round/>
            <a:headEnd/>
            <a:tailEnd type="triangle" w="med" len="med"/>
          </a:ln>
        </p:spPr>
        <p:txBody>
          <a:bodyPr/>
          <a:lstStyle/>
          <a:p>
            <a:endParaRPr lang="en-US" sz="1200"/>
          </a:p>
        </p:txBody>
      </p:sp>
      <p:sp>
        <p:nvSpPr>
          <p:cNvPr id="23" name="Text Box 16"/>
          <p:cNvSpPr txBox="1">
            <a:spLocks noChangeArrowheads="1"/>
          </p:cNvSpPr>
          <p:nvPr/>
        </p:nvSpPr>
        <p:spPr bwMode="auto">
          <a:xfrm>
            <a:off x="5791200" y="3962400"/>
            <a:ext cx="1245461" cy="461665"/>
          </a:xfrm>
          <a:prstGeom prst="rect">
            <a:avLst/>
          </a:prstGeom>
          <a:solidFill>
            <a:srgbClr val="00CC66"/>
          </a:solidFill>
          <a:ln w="9525">
            <a:noFill/>
            <a:miter lim="800000"/>
            <a:headEnd/>
            <a:tailEnd/>
          </a:ln>
        </p:spPr>
        <p:txBody>
          <a:bodyPr wrap="square">
            <a:spAutoFit/>
          </a:bodyPr>
          <a:lstStyle/>
          <a:p>
            <a:pPr algn="ctr"/>
            <a:r>
              <a:rPr lang="en-US" sz="1200" dirty="0"/>
              <a:t>Upper Quartile</a:t>
            </a:r>
          </a:p>
          <a:p>
            <a:pPr algn="ctr"/>
            <a:r>
              <a:rPr lang="en-US" sz="1200" dirty="0"/>
              <a:t>(Q</a:t>
            </a:r>
            <a:r>
              <a:rPr lang="en-US" sz="1200" baseline="-25000" dirty="0"/>
              <a:t>U</a:t>
            </a:r>
            <a:r>
              <a:rPr lang="en-US" sz="1200" dirty="0"/>
              <a:t>)</a:t>
            </a:r>
          </a:p>
        </p:txBody>
      </p:sp>
      <p:sp>
        <p:nvSpPr>
          <p:cNvPr id="27" name="Rectangle 26"/>
          <p:cNvSpPr/>
          <p:nvPr/>
        </p:nvSpPr>
        <p:spPr>
          <a:xfrm>
            <a:off x="1295400" y="3352800"/>
            <a:ext cx="7391400" cy="312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ate Placeholder 27"/>
          <p:cNvSpPr>
            <a:spLocks noGrp="1"/>
          </p:cNvSpPr>
          <p:nvPr>
            <p:ph type="dt" sz="half" idx="10"/>
          </p:nvPr>
        </p:nvSpPr>
        <p:spPr/>
        <p:txBody>
          <a:bodyPr/>
          <a:lstStyle/>
          <a:p>
            <a:r>
              <a:rPr lang="en-US" smtClean="0"/>
              <a:t>7/10/2015</a:t>
            </a:r>
            <a:endParaRPr lang="en-IN"/>
          </a:p>
        </p:txBody>
      </p:sp>
      <p:sp>
        <p:nvSpPr>
          <p:cNvPr id="29" name="Slide Number Placeholder 28"/>
          <p:cNvSpPr>
            <a:spLocks noGrp="1"/>
          </p:cNvSpPr>
          <p:nvPr>
            <p:ph type="sldNum" sz="quarter" idx="12"/>
          </p:nvPr>
        </p:nvSpPr>
        <p:spPr/>
        <p:txBody>
          <a:bodyPr/>
          <a:lstStyle/>
          <a:p>
            <a:fld id="{E2A16ED9-9F4B-43A2-8243-755705734AA7}" type="slidenum">
              <a:rPr lang="en-IN" smtClean="0"/>
              <a:pPr/>
              <a:t>119</a:t>
            </a:fld>
            <a:endParaRPr lang="en-IN"/>
          </a:p>
        </p:txBody>
      </p:sp>
      <p:sp>
        <p:nvSpPr>
          <p:cNvPr id="30" name="Footer Placeholder 29"/>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75598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76200"/>
            <a:ext cx="8229600" cy="762000"/>
          </a:xfrm>
        </p:spPr>
        <p:txBody>
          <a:bodyPr>
            <a:normAutofit/>
          </a:bodyPr>
          <a:lstStyle/>
          <a:p>
            <a:pPr eaLnBrk="1" hangingPunct="1"/>
            <a:r>
              <a:rPr lang="en-US" altLang="en-US" dirty="0" smtClean="0"/>
              <a:t>Why Study Statistics?</a:t>
            </a:r>
          </a:p>
        </p:txBody>
      </p:sp>
      <p:sp>
        <p:nvSpPr>
          <p:cNvPr id="9221" name="Rectangle 3"/>
          <p:cNvSpPr>
            <a:spLocks noGrp="1" noChangeArrowheads="1"/>
          </p:cNvSpPr>
          <p:nvPr>
            <p:ph type="body" idx="1"/>
          </p:nvPr>
        </p:nvSpPr>
        <p:spPr>
          <a:xfrm>
            <a:off x="228600" y="838200"/>
            <a:ext cx="8763000" cy="5715000"/>
          </a:xfrm>
          <a:solidFill>
            <a:schemeClr val="bg1"/>
          </a:solidFill>
        </p:spPr>
        <p:txBody>
          <a:bodyPr>
            <a:normAutofit fontScale="70000" lnSpcReduction="20000"/>
          </a:bodyPr>
          <a:lstStyle/>
          <a:p>
            <a:pPr eaLnBrk="1" hangingPunct="1">
              <a:buClr>
                <a:schemeClr val="tx1"/>
              </a:buClr>
              <a:buFont typeface="Wingdings" pitchFamily="2" charset="2"/>
              <a:buNone/>
            </a:pPr>
            <a:r>
              <a:rPr lang="en-US" altLang="en-US" dirty="0" smtClean="0">
                <a:latin typeface="Times New Roman" pitchFamily="18" charset="0"/>
              </a:rPr>
              <a:t>Decision Makers Use Statistics To:</a:t>
            </a:r>
          </a:p>
          <a:p>
            <a:r>
              <a:rPr lang="en-IN" dirty="0"/>
              <a:t>Statistics helps in providing a better understanding and exact description of a phenomenon of nature.</a:t>
            </a:r>
          </a:p>
          <a:p>
            <a:r>
              <a:rPr lang="en-IN" dirty="0" smtClean="0"/>
              <a:t> Statistics </a:t>
            </a:r>
            <a:r>
              <a:rPr lang="en-IN" dirty="0"/>
              <a:t>helps in proper and efficient planning of a statistical inquiry in any field of study.</a:t>
            </a:r>
          </a:p>
          <a:p>
            <a:r>
              <a:rPr lang="en-IN" dirty="0" smtClean="0"/>
              <a:t> </a:t>
            </a:r>
            <a:r>
              <a:rPr lang="en-IN" dirty="0"/>
              <a:t>Statistical helps in collecting an appropriate quantitative data.</a:t>
            </a:r>
          </a:p>
          <a:p>
            <a:r>
              <a:rPr lang="en-IN" dirty="0" smtClean="0"/>
              <a:t>Statistics </a:t>
            </a:r>
            <a:r>
              <a:rPr lang="en-IN" dirty="0"/>
              <a:t>helps in presenting complex data in a suitable tabular, diagrammatic and graphic form for an easy and clear comprehension of the data.</a:t>
            </a:r>
          </a:p>
          <a:p>
            <a:r>
              <a:rPr lang="en-IN" dirty="0" smtClean="0"/>
              <a:t>Statistics </a:t>
            </a:r>
            <a:r>
              <a:rPr lang="en-IN" dirty="0"/>
              <a:t>helps in understanding the nature and pattern of variability of a phenomenon through quantitative </a:t>
            </a:r>
            <a:r>
              <a:rPr lang="en-IN" dirty="0" smtClean="0"/>
              <a:t>observations</a:t>
            </a:r>
            <a:r>
              <a:rPr lang="en-IN" dirty="0"/>
              <a:t>.</a:t>
            </a:r>
          </a:p>
          <a:p>
            <a:r>
              <a:rPr lang="en-IN" dirty="0" smtClean="0"/>
              <a:t>Statistics </a:t>
            </a:r>
            <a:r>
              <a:rPr lang="en-IN" dirty="0"/>
              <a:t>helps in drawing valid inference, along with a measure of their reliability about the population parameters from the sample data.</a:t>
            </a:r>
          </a:p>
          <a:p>
            <a:pPr eaLnBrk="1" hangingPunct="1">
              <a:buClr>
                <a:schemeClr val="tx1"/>
              </a:buClr>
              <a:buFont typeface="Wingdings" pitchFamily="2" charset="2"/>
              <a:buNone/>
            </a:pPr>
            <a:endParaRPr lang="en-US" altLang="en-US" dirty="0" smtClean="0">
              <a:latin typeface="Times New Roman" pitchFamily="18" charset="0"/>
            </a:endParaRPr>
          </a:p>
          <a:p>
            <a:pPr eaLnBrk="1" hangingPunct="1">
              <a:buClr>
                <a:schemeClr val="tx1"/>
              </a:buClr>
              <a:buFont typeface="Wingdings" pitchFamily="2" charset="2"/>
              <a:buChar char="§"/>
            </a:pPr>
            <a:r>
              <a:rPr lang="en-US" altLang="en-US" sz="2900" dirty="0" smtClean="0">
                <a:latin typeface="Times New Roman" pitchFamily="18" charset="0"/>
              </a:rPr>
              <a:t>Draw conclusions about large groups of individuals or items, using information collected from subsets of the individuals or items.</a:t>
            </a:r>
          </a:p>
          <a:p>
            <a:pPr eaLnBrk="1" hangingPunct="1">
              <a:buClr>
                <a:schemeClr val="tx1"/>
              </a:buClr>
              <a:buFont typeface="Wingdings" pitchFamily="2" charset="2"/>
              <a:buChar char="§"/>
            </a:pPr>
            <a:r>
              <a:rPr lang="en-US" altLang="en-US" sz="2900" dirty="0" smtClean="0">
                <a:latin typeface="Times New Roman" pitchFamily="18" charset="0"/>
              </a:rPr>
              <a:t>Make reliable forecasts about a business activity</a:t>
            </a:r>
          </a:p>
          <a:p>
            <a:pPr eaLnBrk="1" hangingPunct="1">
              <a:buClr>
                <a:schemeClr val="tx1"/>
              </a:buClr>
              <a:buFont typeface="Wingdings" pitchFamily="2" charset="2"/>
              <a:buChar char="§"/>
            </a:pPr>
            <a:r>
              <a:rPr lang="en-US" altLang="en-US" sz="2900" dirty="0" smtClean="0">
                <a:latin typeface="Times New Roman" pitchFamily="18" charset="0"/>
              </a:rPr>
              <a:t>Improve business processes</a:t>
            </a:r>
          </a:p>
        </p:txBody>
      </p:sp>
      <p:sp>
        <p:nvSpPr>
          <p:cNvPr id="4" name="Slide Number Placeholder 3"/>
          <p:cNvSpPr>
            <a:spLocks noGrp="1"/>
          </p:cNvSpPr>
          <p:nvPr>
            <p:ph type="sldNum" sz="quarter" idx="12"/>
          </p:nvPr>
        </p:nvSpPr>
        <p:spPr/>
        <p:txBody>
          <a:bodyPr/>
          <a:lstStyle/>
          <a:p>
            <a:fld id="{F878D97F-B07C-4F5B-861D-76BA94498E2A}" type="slidenum">
              <a:rPr lang="en-US" smtClean="0"/>
              <a:pPr/>
              <a:t>12</a:t>
            </a:fld>
            <a:endParaRPr lang="en-US"/>
          </a:p>
        </p:txBody>
      </p:sp>
    </p:spTree>
    <p:extLst>
      <p:ext uri="{BB962C8B-B14F-4D97-AF65-F5344CB8AC3E}">
        <p14:creationId xmlns:p14="http://schemas.microsoft.com/office/powerpoint/2010/main" val="41581567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62000" y="609600"/>
            <a:ext cx="7924800" cy="118903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err="1" smtClean="0">
                <a:ln>
                  <a:noFill/>
                </a:ln>
                <a:solidFill>
                  <a:srgbClr val="0070C0"/>
                </a:solidFill>
                <a:uLnTx/>
                <a:uFillTx/>
                <a:latin typeface="+mj-lt"/>
                <a:ea typeface="+mj-lt"/>
                <a:cs typeface="+mj-lt"/>
              </a:rPr>
              <a:t>Boxplot</a:t>
            </a:r>
            <a:r>
              <a:rPr kumimoji="0" lang="en-US" sz="2800" b="1" i="0" u="none" strike="noStrike" kern="1200" cap="none" spc="0" normalizeH="0" baseline="0" noProof="0" dirty="0" smtClean="0">
                <a:ln>
                  <a:noFill/>
                </a:ln>
                <a:solidFill>
                  <a:srgbClr val="0070C0"/>
                </a:solidFill>
                <a:uLnTx/>
                <a:uFillTx/>
                <a:latin typeface="+mj-lt"/>
                <a:ea typeface="+mj-lt"/>
                <a:cs typeface="+mj-lt"/>
              </a:rPr>
              <a:t> Construction</a:t>
            </a:r>
            <a:endParaRPr kumimoji="0" lang="en-US" sz="2800" b="1" i="0" u="none" strike="noStrike" kern="1200" cap="none" spc="0" normalizeH="0" baseline="0" noProof="0" dirty="0">
              <a:ln>
                <a:noFill/>
              </a:ln>
              <a:solidFill>
                <a:srgbClr val="0070C0"/>
              </a:solidFill>
              <a:uLnTx/>
              <a:uFillTx/>
              <a:latin typeface="+mj-lt"/>
              <a:ea typeface="+mj-lt"/>
              <a:cs typeface="+mj-lt"/>
            </a:endParaRPr>
          </a:p>
        </p:txBody>
      </p:sp>
      <p:sp>
        <p:nvSpPr>
          <p:cNvPr id="9" name="Rectangle 3"/>
          <p:cNvSpPr txBox="1">
            <a:spLocks noChangeArrowheads="1"/>
          </p:cNvSpPr>
          <p:nvPr/>
        </p:nvSpPr>
        <p:spPr>
          <a:xfrm>
            <a:off x="1219200" y="1295400"/>
            <a:ext cx="7543800" cy="4876800"/>
          </a:xfrm>
          <a:prstGeom prst="rect">
            <a:avLst/>
          </a:prstGeom>
        </p:spPr>
        <p:txBody>
          <a:bodyPr/>
          <a:lstStyle/>
          <a:p>
            <a:pPr marL="346075" marR="0" lvl="0" indent="-346075" algn="l" defTabSz="914400" rtl="0" eaLnBrk="0" fontAlgn="base" latinLnBrk="0" hangingPunct="0">
              <a:lnSpc>
                <a:spcPct val="100000"/>
              </a:lnSpc>
              <a:spcBef>
                <a:spcPct val="0"/>
              </a:spcBef>
              <a:spcAft>
                <a:spcPct val="50000"/>
              </a:spcAft>
              <a:buClr>
                <a:schemeClr val="accent1"/>
              </a:buClr>
              <a:buSzPct val="80000"/>
              <a:tabLst/>
              <a:defRPr/>
            </a:pPr>
            <a:r>
              <a:rPr kumimoji="0" lang="en-US" sz="2400" b="0" i="0" u="none" strike="noStrike" kern="0" cap="none" spc="0" normalizeH="0" baseline="0" noProof="0" dirty="0" smtClean="0">
                <a:ln>
                  <a:noFill/>
                </a:ln>
                <a:solidFill>
                  <a:schemeClr val="tx1"/>
                </a:solidFill>
                <a:effectLst/>
                <a:uLnTx/>
                <a:uFillTx/>
                <a:latin typeface="+mn-lt"/>
                <a:ea typeface="+mn-lt"/>
                <a:cs typeface="+mn-lt"/>
              </a:rPr>
              <a:t>To construct a </a:t>
            </a:r>
            <a:r>
              <a:rPr kumimoji="0" lang="en-US" sz="2400" b="0" i="0" u="none" strike="noStrike" kern="0" cap="none" spc="0" normalizeH="0" baseline="0" noProof="0" dirty="0" err="1" smtClean="0">
                <a:ln>
                  <a:noFill/>
                </a:ln>
                <a:solidFill>
                  <a:schemeClr val="tx1"/>
                </a:solidFill>
                <a:effectLst/>
                <a:uLnTx/>
                <a:uFillTx/>
                <a:latin typeface="+mn-lt"/>
                <a:ea typeface="+mn-lt"/>
                <a:cs typeface="+mn-lt"/>
              </a:rPr>
              <a:t>Boxplot</a:t>
            </a:r>
            <a:endParaRPr kumimoji="0" lang="en-US" sz="2400" b="0" i="0" u="none" strike="noStrike" kern="0" cap="none" spc="0" normalizeH="0" baseline="0" noProof="0" dirty="0" smtClean="0">
              <a:ln>
                <a:noFill/>
              </a:ln>
              <a:solidFill>
                <a:schemeClr val="tx1"/>
              </a:solidFill>
              <a:effectLst/>
              <a:uLnTx/>
              <a:uFillTx/>
              <a:latin typeface="+mn-lt"/>
              <a:ea typeface="+mn-lt"/>
              <a:cs typeface="+mn-lt"/>
            </a:endParaRPr>
          </a:p>
          <a:p>
            <a:pPr marL="346075" marR="0" lvl="0" indent="-346075" algn="l" defTabSz="914400" rtl="0" eaLnBrk="0" fontAlgn="base" latinLnBrk="0" hangingPunct="0">
              <a:lnSpc>
                <a:spcPct val="100000"/>
              </a:lnSpc>
              <a:spcBef>
                <a:spcPct val="0"/>
              </a:spcBef>
              <a:spcAft>
                <a:spcPct val="100000"/>
              </a:spcAft>
              <a:buClr>
                <a:schemeClr val="accent1"/>
              </a:buClr>
              <a:buSzPct val="80000"/>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lt"/>
                <a:cs typeface="+mn-lt"/>
              </a:rPr>
              <a:t>Draw a horizontal  scale.</a:t>
            </a:r>
          </a:p>
          <a:p>
            <a:pPr marL="346075" marR="0" lvl="0" indent="-346075" algn="l" defTabSz="914400" rtl="0" eaLnBrk="0" fontAlgn="base" latinLnBrk="0" hangingPunct="0">
              <a:lnSpc>
                <a:spcPct val="100000"/>
              </a:lnSpc>
              <a:spcBef>
                <a:spcPct val="0"/>
              </a:spcBef>
              <a:spcAft>
                <a:spcPct val="50000"/>
              </a:spcAft>
              <a:buClr>
                <a:schemeClr val="accent1"/>
              </a:buClr>
              <a:buSzPct val="80000"/>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lt"/>
                <a:cs typeface="+mn-lt"/>
              </a:rPr>
              <a:t>Construct a rectangular box whose left (or lower) edge is at the lower quartile and whose right (or upper) edge is at the upper quartile (the box width = IQR). Draw a vertical  line segment inside the box at the location of the median.</a:t>
            </a:r>
          </a:p>
          <a:p>
            <a:pPr marL="346075" marR="0" lvl="0" indent="-346075" algn="l" defTabSz="914400" rtl="0" eaLnBrk="0" fontAlgn="base" latinLnBrk="0" hangingPunct="0">
              <a:lnSpc>
                <a:spcPct val="100000"/>
              </a:lnSpc>
              <a:spcBef>
                <a:spcPct val="0"/>
              </a:spcBef>
              <a:spcAft>
                <a:spcPct val="50000"/>
              </a:spcAft>
              <a:buClr>
                <a:schemeClr val="accent1"/>
              </a:buClr>
              <a:buSzPct val="80000"/>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lt"/>
                <a:cs typeface="+mn-lt"/>
              </a:rPr>
              <a:t>Extend horizontal  line segments from each end of the box to the smallest and largest observations in the data set. (These lines are called whiskers.)</a:t>
            </a:r>
            <a:endParaRPr kumimoji="0" lang="en-US" sz="2400" b="0" i="0" u="none" strike="noStrike" kern="0" cap="none" spc="0" normalizeH="0" baseline="0" noProof="0" dirty="0">
              <a:ln>
                <a:noFill/>
              </a:ln>
              <a:solidFill>
                <a:schemeClr val="tx1"/>
              </a:solidFill>
              <a:effectLst/>
              <a:uLnTx/>
              <a:uFillTx/>
              <a:latin typeface="+mn-lt"/>
              <a:ea typeface="+mn-lt"/>
              <a:cs typeface="+mn-lt"/>
            </a:endParaRPr>
          </a:p>
        </p:txBody>
      </p:sp>
      <p:sp>
        <p:nvSpPr>
          <p:cNvPr id="5" name="Date Placeholder 4"/>
          <p:cNvSpPr>
            <a:spLocks noGrp="1"/>
          </p:cNvSpPr>
          <p:nvPr>
            <p:ph type="dt" sz="half" idx="10"/>
          </p:nvPr>
        </p:nvSpPr>
        <p:spPr/>
        <p:txBody>
          <a:bodyPr/>
          <a:lstStyle/>
          <a:p>
            <a:r>
              <a:rPr lang="en-US" smtClean="0"/>
              <a:t>7/10/2015</a:t>
            </a:r>
            <a:endParaRPr lang="en-IN"/>
          </a:p>
        </p:txBody>
      </p:sp>
      <p:sp>
        <p:nvSpPr>
          <p:cNvPr id="6" name="Slide Number Placeholder 5"/>
          <p:cNvSpPr>
            <a:spLocks noGrp="1"/>
          </p:cNvSpPr>
          <p:nvPr>
            <p:ph type="sldNum" sz="quarter" idx="12"/>
          </p:nvPr>
        </p:nvSpPr>
        <p:spPr/>
        <p:txBody>
          <a:bodyPr/>
          <a:lstStyle/>
          <a:p>
            <a:fld id="{E2A16ED9-9F4B-43A2-8243-755705734AA7}" type="slidenum">
              <a:rPr lang="en-IN" smtClean="0"/>
              <a:pPr/>
              <a:t>120</a:t>
            </a:fld>
            <a:endParaRPr lang="en-IN"/>
          </a:p>
        </p:txBody>
      </p:sp>
      <p:sp>
        <p:nvSpPr>
          <p:cNvPr id="7" name="Footer Placeholder 6"/>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1189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par>
                          <p:cTn id="8" fill="hold">
                            <p:stCondLst>
                              <p:cond delay="2500"/>
                            </p:stCondLst>
                            <p:childTnLst>
                              <p:par>
                                <p:cTn id="9" presetID="10" presetClass="entr" presetSubtype="0" fill="hold" grpId="0" nodeType="afterEffect">
                                  <p:stCondLst>
                                    <p:cond delay="50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2000"/>
                                        <p:tgtEl>
                                          <p:spTgt spid="9">
                                            <p:txEl>
                                              <p:pRg st="1" end="1"/>
                                            </p:txEl>
                                          </p:spTgt>
                                        </p:tgtEl>
                                      </p:cBhvr>
                                    </p:animEffect>
                                  </p:childTnLst>
                                </p:cTn>
                              </p:par>
                            </p:childTnLst>
                          </p:cTn>
                        </p:par>
                        <p:par>
                          <p:cTn id="12" fill="hold">
                            <p:stCondLst>
                              <p:cond delay="5000"/>
                            </p:stCondLst>
                            <p:childTnLst>
                              <p:par>
                                <p:cTn id="13" presetID="10" presetClass="entr" presetSubtype="0" fill="hold" grpId="0" nodeType="afterEffect">
                                  <p:stCondLst>
                                    <p:cond delay="50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childTnLst>
                          </p:cTn>
                        </p:par>
                        <p:par>
                          <p:cTn id="16" fill="hold">
                            <p:stCondLst>
                              <p:cond delay="7500"/>
                            </p:stCondLst>
                            <p:childTnLst>
                              <p:par>
                                <p:cTn id="17" presetID="10" presetClass="entr" presetSubtype="0" fill="hold" grpId="0" nodeType="afterEffect">
                                  <p:stCondLst>
                                    <p:cond delay="50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1143000" y="4648199"/>
          <a:ext cx="7621397" cy="2057401"/>
        </p:xfrm>
        <a:graphic>
          <a:graphicData uri="http://schemas.openxmlformats.org/presentationml/2006/ole">
            <mc:AlternateContent xmlns:mc="http://schemas.openxmlformats.org/markup-compatibility/2006">
              <mc:Choice xmlns:v="urn:schemas-microsoft-com:vml" Requires="v">
                <p:oleObj spid="_x0000_s52226" name="Chart" r:id="rId3" imgW="5010049" imgH="1352685" progId="Excel.Sheet.8">
                  <p:embed/>
                </p:oleObj>
              </mc:Choice>
              <mc:Fallback>
                <p:oleObj name="Chart" r:id="rId3" imgW="5010049" imgH="1352685" progId="Excel.Sheet.8">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48199"/>
                        <a:ext cx="7621397" cy="2057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Line 18"/>
          <p:cNvSpPr>
            <a:spLocks noChangeShapeType="1"/>
          </p:cNvSpPr>
          <p:nvPr/>
        </p:nvSpPr>
        <p:spPr bwMode="auto">
          <a:xfrm>
            <a:off x="3950595" y="5257799"/>
            <a:ext cx="2743200" cy="0"/>
          </a:xfrm>
          <a:prstGeom prst="line">
            <a:avLst/>
          </a:prstGeom>
          <a:noFill/>
          <a:ln w="57150">
            <a:solidFill>
              <a:srgbClr val="33CC33"/>
            </a:solidFill>
            <a:round/>
            <a:headEnd type="triangle" w="med" len="med"/>
            <a:tailEnd type="triangle" w="med" len="med"/>
          </a:ln>
        </p:spPr>
        <p:txBody>
          <a:bodyPr/>
          <a:lstStyle/>
          <a:p>
            <a:endParaRPr lang="en-US"/>
          </a:p>
        </p:txBody>
      </p:sp>
      <p:sp>
        <p:nvSpPr>
          <p:cNvPr id="6" name="Text Box 19"/>
          <p:cNvSpPr txBox="1">
            <a:spLocks noChangeArrowheads="1"/>
          </p:cNvSpPr>
          <p:nvPr/>
        </p:nvSpPr>
        <p:spPr bwMode="auto">
          <a:xfrm>
            <a:off x="4560195" y="4838162"/>
            <a:ext cx="1524000" cy="338554"/>
          </a:xfrm>
          <a:prstGeom prst="rect">
            <a:avLst/>
          </a:prstGeom>
          <a:solidFill>
            <a:srgbClr val="33CC33"/>
          </a:solidFill>
          <a:ln w="9525">
            <a:noFill/>
            <a:miter lim="800000"/>
            <a:headEnd/>
            <a:tailEnd/>
          </a:ln>
        </p:spPr>
        <p:txBody>
          <a:bodyPr wrap="square">
            <a:spAutoFit/>
          </a:bodyPr>
          <a:lstStyle/>
          <a:p>
            <a:pPr algn="ctr"/>
            <a:r>
              <a:rPr lang="en-US" sz="1600" dirty="0" smtClean="0"/>
              <a:t>IQR= </a:t>
            </a:r>
            <a:r>
              <a:rPr lang="en-US" sz="1600" dirty="0"/>
              <a:t>Q</a:t>
            </a:r>
            <a:r>
              <a:rPr lang="en-US" sz="1600" baseline="-25000" dirty="0"/>
              <a:t>U</a:t>
            </a:r>
            <a:r>
              <a:rPr lang="en-US" sz="1600" dirty="0"/>
              <a:t> - Q</a:t>
            </a:r>
            <a:r>
              <a:rPr lang="en-US" sz="1600" baseline="-25000" dirty="0"/>
              <a:t>L</a:t>
            </a:r>
            <a:endParaRPr lang="en-US" sz="1600" dirty="0"/>
          </a:p>
        </p:txBody>
      </p:sp>
      <p:sp>
        <p:nvSpPr>
          <p:cNvPr id="7" name="Rectangle 2"/>
          <p:cNvSpPr txBox="1">
            <a:spLocks noChangeArrowheads="1"/>
          </p:cNvSpPr>
          <p:nvPr/>
        </p:nvSpPr>
        <p:spPr>
          <a:xfrm>
            <a:off x="1219200" y="533400"/>
            <a:ext cx="7878763" cy="8382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kern="0" dirty="0" smtClean="0">
                <a:solidFill>
                  <a:srgbClr val="0070C0"/>
                </a:solidFill>
                <a:ea typeface="+mn-lt"/>
                <a:cs typeface="+mn-lt"/>
              </a:rPr>
              <a:t>Quartiles and the </a:t>
            </a:r>
            <a:r>
              <a:rPr lang="en-US" sz="2400" kern="0" dirty="0" err="1" smtClean="0">
                <a:solidFill>
                  <a:srgbClr val="0070C0"/>
                </a:solidFill>
                <a:ea typeface="+mn-lt"/>
                <a:cs typeface="+mn-lt"/>
              </a:rPr>
              <a:t>Interquartile</a:t>
            </a:r>
            <a:r>
              <a:rPr lang="en-US" sz="2400" kern="0" dirty="0" smtClean="0">
                <a:solidFill>
                  <a:srgbClr val="0070C0"/>
                </a:solidFill>
                <a:ea typeface="+mn-lt"/>
                <a:cs typeface="+mn-lt"/>
              </a:rPr>
              <a:t> Range</a:t>
            </a:r>
            <a:endParaRPr lang="en-US" sz="2400" kern="0" dirty="0">
              <a:solidFill>
                <a:srgbClr val="0070C0"/>
              </a:solidFill>
              <a:ea typeface="+mn-lt"/>
              <a:cs typeface="+mn-lt"/>
            </a:endParaRPr>
          </a:p>
        </p:txBody>
      </p:sp>
      <p:sp>
        <p:nvSpPr>
          <p:cNvPr id="8" name="Rectangle 3"/>
          <p:cNvSpPr txBox="1">
            <a:spLocks noChangeArrowheads="1"/>
          </p:cNvSpPr>
          <p:nvPr/>
        </p:nvSpPr>
        <p:spPr>
          <a:xfrm>
            <a:off x="1219200" y="1371600"/>
            <a:ext cx="7543800" cy="2286000"/>
          </a:xfrm>
          <a:prstGeom prst="rect">
            <a:avLst/>
          </a:prstGeom>
        </p:spPr>
        <p:txBody>
          <a:bodyPr/>
          <a:lstStyle/>
          <a:p>
            <a:pPr marL="2859088" marR="0" lvl="0" indent="-2859088" algn="l" defTabSz="914400" rtl="0" eaLnBrk="0" fontAlgn="base" latinLnBrk="0" hangingPunct="0">
              <a:lnSpc>
                <a:spcPct val="100000"/>
              </a:lnSpc>
              <a:spcBef>
                <a:spcPct val="20000"/>
              </a:spcBef>
              <a:spcAft>
                <a:spcPct val="0"/>
              </a:spcAft>
              <a:buClr>
                <a:schemeClr val="accent1"/>
              </a:buClr>
              <a:buSzPct val="80000"/>
              <a:tabLst/>
              <a:defRPr/>
            </a:pPr>
            <a:r>
              <a:rPr kumimoji="0" lang="en-US" sz="2000" b="1" i="0" u="none" strike="noStrike" kern="0" cap="none" spc="0" normalizeH="0" baseline="0" noProof="0" dirty="0" smtClean="0">
                <a:ln>
                  <a:noFill/>
                </a:ln>
                <a:solidFill>
                  <a:schemeClr val="tx1"/>
                </a:solidFill>
                <a:effectLst/>
                <a:uLnTx/>
                <a:uFillTx/>
                <a:latin typeface="+mn-lt"/>
                <a:ea typeface="+mn-lt"/>
                <a:cs typeface="+mn-lt"/>
              </a:rPr>
              <a:t>Lower quartile</a:t>
            </a:r>
            <a:r>
              <a:rPr kumimoji="0" lang="en-US" sz="2000" b="0" i="0" u="none" strike="noStrike" kern="0" cap="none" spc="0" normalizeH="0" baseline="0" noProof="0" dirty="0" smtClean="0">
                <a:ln>
                  <a:noFill/>
                </a:ln>
                <a:solidFill>
                  <a:schemeClr val="tx1"/>
                </a:solidFill>
                <a:effectLst/>
                <a:uLnTx/>
                <a:uFillTx/>
                <a:latin typeface="+mn-lt"/>
                <a:ea typeface="+mn-lt"/>
                <a:cs typeface="+mn-lt"/>
              </a:rPr>
              <a:t> (Q</a:t>
            </a:r>
            <a:r>
              <a:rPr kumimoji="0" lang="en-US" sz="2000" b="0" i="0" u="none" strike="noStrike" kern="0" cap="none" spc="0" normalizeH="0" baseline="-25000" noProof="0" dirty="0" smtClean="0">
                <a:ln>
                  <a:noFill/>
                </a:ln>
                <a:solidFill>
                  <a:schemeClr val="tx1"/>
                </a:solidFill>
                <a:effectLst/>
                <a:uLnTx/>
                <a:uFillTx/>
                <a:latin typeface="+mn-lt"/>
                <a:ea typeface="+mn-lt"/>
                <a:cs typeface="+mn-lt"/>
              </a:rPr>
              <a:t>L</a:t>
            </a:r>
            <a:r>
              <a:rPr kumimoji="0" lang="en-US" sz="2000" b="0" i="0" u="none" strike="noStrike" kern="0" cap="none" spc="0" normalizeH="0" baseline="0" noProof="0" dirty="0" smtClean="0">
                <a:ln>
                  <a:noFill/>
                </a:ln>
                <a:solidFill>
                  <a:schemeClr val="tx1"/>
                </a:solidFill>
                <a:effectLst/>
                <a:uLnTx/>
                <a:uFillTx/>
                <a:latin typeface="+mn-lt"/>
                <a:ea typeface="+mn-lt"/>
                <a:cs typeface="+mn-lt"/>
              </a:rPr>
              <a:t>) = median of the lower half of the data set.</a:t>
            </a:r>
          </a:p>
          <a:p>
            <a:pPr marL="2859088" marR="0" lvl="0" indent="-2859088" algn="l" defTabSz="914400" rtl="0" eaLnBrk="0" fontAlgn="base" latinLnBrk="0" hangingPunct="0">
              <a:lnSpc>
                <a:spcPct val="100000"/>
              </a:lnSpc>
              <a:spcBef>
                <a:spcPct val="20000"/>
              </a:spcBef>
              <a:spcAft>
                <a:spcPct val="0"/>
              </a:spcAft>
              <a:buClr>
                <a:schemeClr val="accent1"/>
              </a:buClr>
              <a:buSzPct val="80000"/>
              <a:tabLst/>
              <a:defRPr/>
            </a:pPr>
            <a:r>
              <a:rPr kumimoji="0" lang="en-US" sz="2000" b="1" i="0" u="none" strike="noStrike" kern="0" cap="none" spc="0" normalizeH="0" baseline="0" noProof="0" dirty="0" smtClean="0">
                <a:ln>
                  <a:noFill/>
                </a:ln>
                <a:solidFill>
                  <a:schemeClr val="tx1"/>
                </a:solidFill>
                <a:effectLst/>
                <a:uLnTx/>
                <a:uFillTx/>
                <a:latin typeface="+mn-lt"/>
                <a:ea typeface="+mn-lt"/>
                <a:cs typeface="+mn-lt"/>
              </a:rPr>
              <a:t>Upper Quartile</a:t>
            </a:r>
            <a:r>
              <a:rPr kumimoji="0" lang="en-US" sz="2000" b="0" i="0" u="none" strike="noStrike" kern="0" cap="none" spc="0" normalizeH="0" baseline="0" noProof="0" dirty="0" smtClean="0">
                <a:ln>
                  <a:noFill/>
                </a:ln>
                <a:solidFill>
                  <a:schemeClr val="tx1"/>
                </a:solidFill>
                <a:effectLst/>
                <a:uLnTx/>
                <a:uFillTx/>
                <a:latin typeface="+mn-lt"/>
                <a:ea typeface="+mn-lt"/>
                <a:cs typeface="+mn-lt"/>
              </a:rPr>
              <a:t> (Q</a:t>
            </a:r>
            <a:r>
              <a:rPr kumimoji="0" lang="en-US" sz="2000" b="0" i="0" u="none" strike="noStrike" kern="0" cap="none" spc="0" normalizeH="0" baseline="-25000" noProof="0" dirty="0" smtClean="0">
                <a:ln>
                  <a:noFill/>
                </a:ln>
                <a:solidFill>
                  <a:schemeClr val="tx1"/>
                </a:solidFill>
                <a:effectLst/>
                <a:uLnTx/>
                <a:uFillTx/>
                <a:latin typeface="+mn-lt"/>
                <a:ea typeface="+mn-lt"/>
                <a:cs typeface="+mn-lt"/>
              </a:rPr>
              <a:t>U</a:t>
            </a:r>
            <a:r>
              <a:rPr kumimoji="0" lang="en-US" sz="2000" b="0" i="0" u="none" strike="noStrike" kern="0" cap="none" spc="0" normalizeH="0" baseline="0" noProof="0" dirty="0" smtClean="0">
                <a:ln>
                  <a:noFill/>
                </a:ln>
                <a:solidFill>
                  <a:schemeClr val="tx1"/>
                </a:solidFill>
                <a:effectLst/>
                <a:uLnTx/>
                <a:uFillTx/>
                <a:latin typeface="+mn-lt"/>
                <a:ea typeface="+mn-lt"/>
                <a:cs typeface="+mn-lt"/>
              </a:rPr>
              <a:t>) = median of the upper half of the data set.</a:t>
            </a:r>
            <a:endParaRPr kumimoji="0" lang="en-US" sz="2000" b="0" i="0" u="none" strike="noStrike" kern="0" cap="none" spc="0" normalizeH="0" baseline="0" noProof="0" dirty="0">
              <a:ln>
                <a:noFill/>
              </a:ln>
              <a:solidFill>
                <a:schemeClr val="tx1"/>
              </a:solidFill>
              <a:effectLst/>
              <a:uLnTx/>
              <a:uFillTx/>
              <a:latin typeface="+mn-lt"/>
              <a:ea typeface="+mn-lt"/>
              <a:cs typeface="+mn-lt"/>
            </a:endParaRPr>
          </a:p>
        </p:txBody>
      </p:sp>
      <p:sp>
        <p:nvSpPr>
          <p:cNvPr id="10" name="Text Box 6"/>
          <p:cNvSpPr txBox="1">
            <a:spLocks noChangeArrowheads="1"/>
          </p:cNvSpPr>
          <p:nvPr/>
        </p:nvSpPr>
        <p:spPr bwMode="auto">
          <a:xfrm>
            <a:off x="1295400" y="4171890"/>
            <a:ext cx="7799956" cy="400110"/>
          </a:xfrm>
          <a:prstGeom prst="rect">
            <a:avLst/>
          </a:prstGeom>
          <a:noFill/>
          <a:ln w="9525">
            <a:noFill/>
            <a:miter lim="800000"/>
            <a:headEnd/>
            <a:tailEnd/>
          </a:ln>
          <a:effectLst/>
        </p:spPr>
        <p:txBody>
          <a:bodyPr wrap="none">
            <a:spAutoFit/>
          </a:bodyPr>
          <a:lstStyle/>
          <a:p>
            <a:pPr>
              <a:spcBef>
                <a:spcPct val="50000"/>
              </a:spcBef>
            </a:pPr>
            <a:r>
              <a:rPr lang="en-US" sz="2000" b="1" kern="0" dirty="0" err="1" smtClean="0">
                <a:ea typeface="+mn-lt"/>
                <a:cs typeface="+mn-lt"/>
              </a:rPr>
              <a:t>Interquartile</a:t>
            </a:r>
            <a:r>
              <a:rPr lang="en-US" sz="2000" b="1" kern="0" dirty="0" smtClean="0">
                <a:ea typeface="+mn-lt"/>
                <a:cs typeface="+mn-lt"/>
              </a:rPr>
              <a:t> Range </a:t>
            </a:r>
            <a:r>
              <a:rPr lang="en-US" sz="2000" dirty="0" smtClean="0">
                <a:solidFill>
                  <a:schemeClr val="tx2"/>
                </a:solidFill>
              </a:rPr>
              <a:t>(IQR)= </a:t>
            </a:r>
            <a:r>
              <a:rPr lang="en-US" sz="2000" dirty="0">
                <a:solidFill>
                  <a:schemeClr val="tx2"/>
                </a:solidFill>
              </a:rPr>
              <a:t>upper quartile – lower </a:t>
            </a:r>
            <a:r>
              <a:rPr lang="en-US" sz="2000" dirty="0" smtClean="0">
                <a:solidFill>
                  <a:schemeClr val="tx2"/>
                </a:solidFill>
              </a:rPr>
              <a:t>quartile = Q</a:t>
            </a:r>
            <a:r>
              <a:rPr lang="en-US" sz="2000" baseline="-25000" dirty="0" smtClean="0"/>
              <a:t>U</a:t>
            </a:r>
            <a:r>
              <a:rPr lang="en-US" sz="2000" dirty="0" smtClean="0">
                <a:solidFill>
                  <a:schemeClr val="tx2"/>
                </a:solidFill>
              </a:rPr>
              <a:t> </a:t>
            </a:r>
            <a:r>
              <a:rPr lang="en-US" sz="2000" dirty="0">
                <a:solidFill>
                  <a:schemeClr val="tx2"/>
                </a:solidFill>
              </a:rPr>
              <a:t>– </a:t>
            </a:r>
            <a:r>
              <a:rPr lang="en-US" sz="2000" dirty="0" smtClean="0">
                <a:solidFill>
                  <a:schemeClr val="tx2"/>
                </a:solidFill>
              </a:rPr>
              <a:t>Q</a:t>
            </a:r>
            <a:r>
              <a:rPr lang="en-US" sz="2000" baseline="-25000" dirty="0" smtClean="0"/>
              <a:t>L</a:t>
            </a:r>
            <a:endParaRPr lang="en-US" sz="2000" baseline="-25000" dirty="0"/>
          </a:p>
        </p:txBody>
      </p:sp>
      <p:pic>
        <p:nvPicPr>
          <p:cNvPr id="39938" name="Picture 2"/>
          <p:cNvPicPr>
            <a:picLocks noChangeAspect="1" noChangeArrowheads="1"/>
          </p:cNvPicPr>
          <p:nvPr/>
        </p:nvPicPr>
        <p:blipFill>
          <a:blip r:embed="rId5"/>
          <a:srcRect/>
          <a:stretch>
            <a:fillRect/>
          </a:stretch>
        </p:blipFill>
        <p:spPr bwMode="auto">
          <a:xfrm>
            <a:off x="4567238" y="3414713"/>
            <a:ext cx="9525" cy="28575"/>
          </a:xfrm>
          <a:prstGeom prst="rect">
            <a:avLst/>
          </a:prstGeom>
          <a:noFill/>
          <a:ln w="9525">
            <a:noFill/>
            <a:miter lim="800000"/>
            <a:headEnd/>
            <a:tailEnd/>
          </a:ln>
        </p:spPr>
      </p:pic>
      <p:pic>
        <p:nvPicPr>
          <p:cNvPr id="39940" name="Picture 4"/>
          <p:cNvPicPr>
            <a:picLocks noChangeAspect="1" noChangeArrowheads="1"/>
          </p:cNvPicPr>
          <p:nvPr/>
        </p:nvPicPr>
        <p:blipFill>
          <a:blip r:embed="rId6" cstate="print"/>
          <a:srcRect/>
          <a:stretch>
            <a:fillRect/>
          </a:stretch>
        </p:blipFill>
        <p:spPr bwMode="auto">
          <a:xfrm>
            <a:off x="2895600" y="2133600"/>
            <a:ext cx="3743325" cy="1895475"/>
          </a:xfrm>
          <a:prstGeom prst="rect">
            <a:avLst/>
          </a:prstGeom>
          <a:noFill/>
          <a:ln w="9525">
            <a:noFill/>
            <a:miter lim="800000"/>
            <a:headEnd/>
            <a:tailEnd/>
          </a:ln>
        </p:spPr>
      </p:pic>
      <p:sp>
        <p:nvSpPr>
          <p:cNvPr id="11" name="Date Placeholder 10"/>
          <p:cNvSpPr>
            <a:spLocks noGrp="1"/>
          </p:cNvSpPr>
          <p:nvPr>
            <p:ph type="dt" sz="half" idx="10"/>
          </p:nvPr>
        </p:nvSpPr>
        <p:spPr/>
        <p:txBody>
          <a:bodyPr/>
          <a:lstStyle/>
          <a:p>
            <a:r>
              <a:rPr lang="en-US" smtClean="0"/>
              <a:t>7/10/2015</a:t>
            </a:r>
            <a:endParaRPr lang="en-IN"/>
          </a:p>
        </p:txBody>
      </p:sp>
      <p:sp>
        <p:nvSpPr>
          <p:cNvPr id="12" name="Slide Number Placeholder 11"/>
          <p:cNvSpPr>
            <a:spLocks noGrp="1"/>
          </p:cNvSpPr>
          <p:nvPr>
            <p:ph type="sldNum" sz="quarter" idx="12"/>
          </p:nvPr>
        </p:nvSpPr>
        <p:spPr/>
        <p:txBody>
          <a:bodyPr/>
          <a:lstStyle/>
          <a:p>
            <a:fld id="{E2A16ED9-9F4B-43A2-8243-755705734AA7}" type="slidenum">
              <a:rPr lang="en-IN" smtClean="0"/>
              <a:pPr/>
              <a:t>121</a:t>
            </a:fld>
            <a:endParaRPr lang="en-IN"/>
          </a:p>
        </p:txBody>
      </p:sp>
      <p:sp>
        <p:nvSpPr>
          <p:cNvPr id="13" name="Footer Placeholder 12"/>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26405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000"/>
                                        <p:tgtEl>
                                          <p:spTgt spid="8">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10"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066800" y="304800"/>
            <a:ext cx="71628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2400" kern="0" dirty="0" smtClean="0">
                <a:solidFill>
                  <a:srgbClr val="00CC00"/>
                </a:solidFill>
                <a:ea typeface="+mn-lt"/>
                <a:cs typeface="+mn-lt"/>
              </a:rPr>
              <a:t>Outliers</a:t>
            </a:r>
            <a:endParaRPr lang="en-US" sz="2400" kern="0" dirty="0">
              <a:solidFill>
                <a:srgbClr val="00CC00"/>
              </a:solidFill>
              <a:ea typeface="+mn-lt"/>
              <a:cs typeface="+mn-lt"/>
            </a:endParaRPr>
          </a:p>
        </p:txBody>
      </p:sp>
      <p:sp>
        <p:nvSpPr>
          <p:cNvPr id="7" name="Rectangle 3"/>
          <p:cNvSpPr txBox="1">
            <a:spLocks noChangeArrowheads="1"/>
          </p:cNvSpPr>
          <p:nvPr/>
        </p:nvSpPr>
        <p:spPr>
          <a:xfrm>
            <a:off x="1143000" y="990600"/>
            <a:ext cx="7696200" cy="1600200"/>
          </a:xfrm>
          <a:prstGeom prst="rect">
            <a:avLst/>
          </a:prstGeom>
        </p:spPr>
        <p:txBody>
          <a:bodyPr/>
          <a:lstStyle/>
          <a:p>
            <a:pPr marL="342900" lvl="0" indent="-615950" eaLnBrk="0" fontAlgn="base" hangingPunct="0">
              <a:spcBef>
                <a:spcPct val="20000"/>
              </a:spcBef>
              <a:spcAft>
                <a:spcPct val="100000"/>
              </a:spcAft>
              <a:buClr>
                <a:schemeClr val="accent1"/>
              </a:buClr>
              <a:buSzPct val="80000"/>
              <a:defRPr/>
            </a:pPr>
            <a:r>
              <a:rPr lang="en-US" sz="2400" kern="0" dirty="0" smtClean="0">
                <a:ea typeface="+mn-lt"/>
                <a:cs typeface="+mn-lt"/>
                <a:sym typeface="Symbol"/>
              </a:rPr>
              <a:t></a:t>
            </a:r>
            <a:r>
              <a:rPr lang="en-US" sz="2400" kern="0" dirty="0" smtClean="0">
                <a:ea typeface="+mn-lt"/>
                <a:cs typeface="+mn-lt"/>
              </a:rPr>
              <a:t>	</a:t>
            </a:r>
            <a:r>
              <a:rPr kumimoji="0" lang="en-US" sz="2400" b="0" i="0" u="none" strike="noStrike" kern="0" cap="none" spc="0" normalizeH="0" baseline="0" noProof="0" dirty="0" smtClean="0">
                <a:ln>
                  <a:noFill/>
                </a:ln>
                <a:solidFill>
                  <a:schemeClr val="tx1"/>
                </a:solidFill>
                <a:effectLst/>
                <a:uLnTx/>
                <a:uFillTx/>
                <a:latin typeface="+mn-lt"/>
                <a:ea typeface="+mn-lt"/>
                <a:cs typeface="+mn-lt"/>
              </a:rPr>
              <a:t>An observations is an </a:t>
            </a:r>
            <a:r>
              <a:rPr kumimoji="0" lang="en-US" sz="2400" b="1" i="0" u="none" strike="noStrike" kern="0" cap="none" spc="0" normalizeH="0" baseline="0" noProof="0" dirty="0" smtClean="0">
                <a:ln>
                  <a:noFill/>
                </a:ln>
                <a:solidFill>
                  <a:schemeClr val="tx1"/>
                </a:solidFill>
                <a:effectLst/>
                <a:uLnTx/>
                <a:uFillTx/>
                <a:latin typeface="+mn-lt"/>
                <a:ea typeface="+mn-lt"/>
                <a:cs typeface="+mn-lt"/>
              </a:rPr>
              <a:t>outlier </a:t>
            </a:r>
            <a:r>
              <a:rPr kumimoji="0" lang="en-US" sz="2400" b="0" i="0" u="none" strike="noStrike" kern="0" cap="none" spc="0" normalizeH="0" baseline="0" noProof="0" dirty="0" smtClean="0">
                <a:ln>
                  <a:noFill/>
                </a:ln>
                <a:solidFill>
                  <a:schemeClr val="tx1"/>
                </a:solidFill>
                <a:effectLst/>
                <a:uLnTx/>
                <a:uFillTx/>
                <a:latin typeface="+mn-lt"/>
                <a:ea typeface="+mn-lt"/>
                <a:cs typeface="+mn-lt"/>
              </a:rPr>
              <a:t>if it is more than 1.5</a:t>
            </a:r>
            <a:r>
              <a:rPr kumimoji="0" lang="en-US" sz="2400" b="0" i="0" u="none" strike="noStrike" kern="0" cap="none" spc="0" normalizeH="0" baseline="0" noProof="0" dirty="0" smtClean="0">
                <a:ln>
                  <a:noFill/>
                </a:ln>
                <a:solidFill>
                  <a:schemeClr val="tx1"/>
                </a:solidFill>
                <a:effectLst/>
                <a:uLnTx/>
                <a:uFillTx/>
                <a:latin typeface="+mn-lt"/>
                <a:ea typeface="+mn-lt"/>
                <a:cs typeface="+mn-lt"/>
                <a:sym typeface="Symbol"/>
              </a:rPr>
              <a:t></a:t>
            </a:r>
            <a:r>
              <a:rPr kumimoji="0" lang="en-US" sz="2400" b="0" i="0" u="none" strike="noStrike" kern="0" cap="none" spc="0" normalizeH="0" baseline="0" noProof="0" dirty="0" smtClean="0">
                <a:ln>
                  <a:noFill/>
                </a:ln>
                <a:solidFill>
                  <a:schemeClr val="tx1"/>
                </a:solidFill>
                <a:effectLst/>
                <a:uLnTx/>
                <a:uFillTx/>
                <a:latin typeface="+mn-lt"/>
                <a:ea typeface="+mn-lt"/>
                <a:cs typeface="+mn-lt"/>
              </a:rPr>
              <a:t>IQR away from the closest end of the box (less than the lower quartile minus 1.5</a:t>
            </a:r>
            <a:r>
              <a:rPr lang="en-US" sz="2400" kern="0" dirty="0" smtClean="0">
                <a:ea typeface="+mn-lt"/>
                <a:cs typeface="+mn-lt"/>
                <a:sym typeface="Symbol"/>
              </a:rPr>
              <a:t></a:t>
            </a:r>
            <a:r>
              <a:rPr kumimoji="0" lang="en-US" sz="2400" b="0" i="0" u="none" strike="noStrike" kern="0" cap="none" spc="0" normalizeH="0" baseline="0" noProof="0" dirty="0" smtClean="0">
                <a:ln>
                  <a:noFill/>
                </a:ln>
                <a:solidFill>
                  <a:schemeClr val="tx1"/>
                </a:solidFill>
                <a:effectLst/>
                <a:uLnTx/>
                <a:uFillTx/>
                <a:latin typeface="+mn-lt"/>
                <a:ea typeface="+mn-lt"/>
                <a:cs typeface="+mn-lt"/>
              </a:rPr>
              <a:t>IQR or more than the upper quartile plus 1.5</a:t>
            </a:r>
            <a:r>
              <a:rPr lang="en-US" sz="2400" kern="0" dirty="0" smtClean="0">
                <a:ea typeface="+mn-lt"/>
                <a:cs typeface="+mn-lt"/>
                <a:sym typeface="Symbol"/>
              </a:rPr>
              <a:t>IQR</a:t>
            </a:r>
            <a:r>
              <a:rPr kumimoji="0" lang="en-US" sz="2400" b="0" i="0" u="none" strike="noStrike" kern="0" cap="none" spc="0" normalizeH="0" baseline="0" noProof="0" dirty="0" smtClean="0">
                <a:ln>
                  <a:noFill/>
                </a:ln>
                <a:solidFill>
                  <a:schemeClr val="tx1"/>
                </a:solidFill>
                <a:effectLst/>
                <a:uLnTx/>
                <a:uFillTx/>
                <a:latin typeface="+mn-lt"/>
                <a:ea typeface="+mn-lt"/>
                <a:cs typeface="+mn-lt"/>
              </a:rPr>
              <a:t>.</a:t>
            </a:r>
          </a:p>
          <a:p>
            <a:pPr lvl="3" fontAlgn="base">
              <a:spcBef>
                <a:spcPct val="0"/>
              </a:spcBef>
              <a:spcAft>
                <a:spcPct val="0"/>
              </a:spcAft>
            </a:pPr>
            <a:r>
              <a:rPr lang="en-US" sz="2400" dirty="0" smtClean="0">
                <a:latin typeface="Calibri" pitchFamily="34" charset="0"/>
                <a:ea typeface="Calibri" pitchFamily="34" charset="0"/>
                <a:cs typeface="Times New Roman" pitchFamily="18" charset="0"/>
              </a:rPr>
              <a:t> Outlier   &lt; Lower inner fence = Q</a:t>
            </a:r>
            <a:r>
              <a:rPr lang="en-US" sz="2400" baseline="-25000" dirty="0" smtClean="0">
                <a:latin typeface="Calibri" pitchFamily="34" charset="0"/>
                <a:ea typeface="Calibri" pitchFamily="34" charset="0"/>
                <a:cs typeface="Times New Roman" pitchFamily="18" charset="0"/>
              </a:rPr>
              <a:t>L</a:t>
            </a:r>
            <a:r>
              <a:rPr lang="en-US" sz="2400" dirty="0" smtClean="0">
                <a:latin typeface="Calibri" pitchFamily="34" charset="0"/>
                <a:ea typeface="Calibri" pitchFamily="34" charset="0"/>
                <a:cs typeface="Times New Roman" pitchFamily="18" charset="0"/>
              </a:rPr>
              <a:t> – 1.5</a:t>
            </a:r>
            <a:r>
              <a:rPr lang="en-US" sz="2400" kern="0" dirty="0" smtClean="0">
                <a:ea typeface="+mn-lt"/>
                <a:cs typeface="+mn-lt"/>
                <a:sym typeface="Symbol"/>
              </a:rPr>
              <a:t></a:t>
            </a:r>
            <a:r>
              <a:rPr lang="en-US" sz="2400" dirty="0" smtClean="0">
                <a:latin typeface="Calibri" pitchFamily="34" charset="0"/>
                <a:ea typeface="Calibri" pitchFamily="34" charset="0"/>
                <a:cs typeface="Times New Roman" pitchFamily="18" charset="0"/>
              </a:rPr>
              <a:t>IQR</a:t>
            </a:r>
            <a:endParaRPr lang="en-US" sz="1600" dirty="0" smtClean="0">
              <a:latin typeface="Arial" pitchFamily="34" charset="0"/>
              <a:cs typeface="Arial" pitchFamily="34" charset="0"/>
            </a:endParaRPr>
          </a:p>
          <a:p>
            <a:pPr lvl="3" eaLnBrk="0" fontAlgn="base" hangingPunct="0">
              <a:spcBef>
                <a:spcPct val="0"/>
              </a:spcBef>
              <a:spcAft>
                <a:spcPct val="0"/>
              </a:spcAft>
            </a:pPr>
            <a:r>
              <a:rPr lang="en-US" sz="2400" dirty="0" smtClean="0">
                <a:latin typeface="Calibri" pitchFamily="34" charset="0"/>
                <a:ea typeface="Calibri" pitchFamily="34" charset="0"/>
                <a:cs typeface="Times New Roman" pitchFamily="18" charset="0"/>
              </a:rPr>
              <a:t> Outlier  &gt; Upper inner fence = Q</a:t>
            </a:r>
            <a:r>
              <a:rPr lang="en-US" sz="2400" baseline="-25000" dirty="0" smtClean="0">
                <a:latin typeface="Calibri" pitchFamily="34" charset="0"/>
                <a:ea typeface="Calibri" pitchFamily="34" charset="0"/>
                <a:cs typeface="Times New Roman" pitchFamily="18" charset="0"/>
              </a:rPr>
              <a:t>U </a:t>
            </a:r>
            <a:r>
              <a:rPr lang="en-US" sz="2400" dirty="0" smtClean="0">
                <a:latin typeface="Calibri" pitchFamily="34" charset="0"/>
                <a:ea typeface="Calibri" pitchFamily="34" charset="0"/>
                <a:cs typeface="Times New Roman" pitchFamily="18" charset="0"/>
              </a:rPr>
              <a:t>+ 1.5</a:t>
            </a:r>
            <a:r>
              <a:rPr lang="en-US" sz="2400" kern="0" dirty="0" smtClean="0">
                <a:ea typeface="+mn-lt"/>
                <a:cs typeface="+mn-lt"/>
                <a:sym typeface="Symbol"/>
              </a:rPr>
              <a:t></a:t>
            </a:r>
            <a:r>
              <a:rPr lang="en-US" sz="2400" dirty="0" smtClean="0">
                <a:latin typeface="Calibri" pitchFamily="34" charset="0"/>
                <a:ea typeface="Calibri" pitchFamily="34" charset="0"/>
                <a:cs typeface="Times New Roman" pitchFamily="18" charset="0"/>
              </a:rPr>
              <a:t>IQR</a:t>
            </a:r>
            <a:endParaRPr lang="en-US" sz="4000" dirty="0" smtClean="0">
              <a:latin typeface="Arial" pitchFamily="34" charset="0"/>
              <a:cs typeface="Arial" pitchFamily="34" charset="0"/>
            </a:endParaRPr>
          </a:p>
          <a:p>
            <a:pPr marL="342900" lvl="0" indent="-615950" eaLnBrk="0" fontAlgn="base" hangingPunct="0">
              <a:spcBef>
                <a:spcPct val="20000"/>
              </a:spcBef>
              <a:spcAft>
                <a:spcPct val="100000"/>
              </a:spcAft>
              <a:buClr>
                <a:schemeClr val="accent1"/>
              </a:buClr>
              <a:buSzPct val="80000"/>
              <a:defRPr/>
            </a:pPr>
            <a:endParaRPr kumimoji="0" lang="en-US" sz="2400" b="0" i="0" u="none" strike="noStrike" kern="0" cap="none" spc="0" normalizeH="0" baseline="0" noProof="0" dirty="0" smtClean="0">
              <a:ln>
                <a:noFill/>
              </a:ln>
              <a:solidFill>
                <a:schemeClr val="tx1"/>
              </a:solidFill>
              <a:effectLst/>
              <a:uLnTx/>
              <a:uFillTx/>
              <a:latin typeface="+mn-lt"/>
              <a:ea typeface="+mn-lt"/>
              <a:cs typeface="+mn-lt"/>
              <a:sym typeface="Symbol"/>
            </a:endParaRPr>
          </a:p>
          <a:p>
            <a:pPr marL="342900" lvl="0" indent="-615950" eaLnBrk="0" fontAlgn="base" hangingPunct="0">
              <a:spcBef>
                <a:spcPct val="20000"/>
              </a:spcBef>
              <a:spcAft>
                <a:spcPct val="100000"/>
              </a:spcAft>
              <a:buClr>
                <a:schemeClr val="accent1"/>
              </a:buClr>
              <a:buSzPct val="80000"/>
              <a:defRPr/>
            </a:pPr>
            <a:r>
              <a:rPr lang="en-US" sz="2400" kern="0" dirty="0" smtClean="0">
                <a:ea typeface="+mn-lt"/>
                <a:cs typeface="+mn-lt"/>
                <a:sym typeface="Symbol"/>
              </a:rPr>
              <a:t> </a:t>
            </a:r>
            <a:r>
              <a:rPr kumimoji="0" lang="en-US" sz="2400" b="0" i="0" u="none" strike="noStrike" kern="0" cap="none" spc="0" normalizeH="0" baseline="0" noProof="0" dirty="0" smtClean="0">
                <a:ln>
                  <a:noFill/>
                </a:ln>
                <a:solidFill>
                  <a:schemeClr val="tx1"/>
                </a:solidFill>
                <a:effectLst/>
                <a:uLnTx/>
                <a:uFillTx/>
                <a:latin typeface="+mn-lt"/>
                <a:ea typeface="+mn-lt"/>
                <a:cs typeface="+mn-lt"/>
              </a:rPr>
              <a:t>	An outlier is </a:t>
            </a:r>
            <a:r>
              <a:rPr kumimoji="0" lang="en-US" sz="2400" b="1" i="0" u="none" strike="noStrike" kern="0" cap="none" spc="0" normalizeH="0" baseline="0" noProof="0" dirty="0" smtClean="0">
                <a:ln>
                  <a:noFill/>
                </a:ln>
                <a:solidFill>
                  <a:schemeClr val="tx1"/>
                </a:solidFill>
                <a:effectLst/>
                <a:uLnTx/>
                <a:uFillTx/>
                <a:latin typeface="+mn-lt"/>
                <a:ea typeface="+mn-lt"/>
                <a:cs typeface="+mn-lt"/>
              </a:rPr>
              <a:t>extreme</a:t>
            </a:r>
            <a:r>
              <a:rPr kumimoji="0" lang="en-US" sz="2400" b="0" i="0" u="none" strike="noStrike" kern="0" cap="none" spc="0" normalizeH="0" baseline="0" noProof="0" dirty="0" smtClean="0">
                <a:ln>
                  <a:noFill/>
                </a:ln>
                <a:solidFill>
                  <a:schemeClr val="tx1"/>
                </a:solidFill>
                <a:effectLst/>
                <a:uLnTx/>
                <a:uFillTx/>
                <a:latin typeface="+mn-lt"/>
                <a:ea typeface="+mn-lt"/>
                <a:cs typeface="+mn-lt"/>
              </a:rPr>
              <a:t> if it is more than </a:t>
            </a:r>
            <a:r>
              <a:rPr lang="en-US" sz="2400" dirty="0" smtClean="0">
                <a:latin typeface="Calibri" pitchFamily="34" charset="0"/>
                <a:ea typeface="Calibri" pitchFamily="34" charset="0"/>
                <a:cs typeface="Times New Roman" pitchFamily="18" charset="0"/>
              </a:rPr>
              <a:t>3</a:t>
            </a:r>
            <a:r>
              <a:rPr lang="en-US" sz="2400" kern="0" dirty="0" smtClean="0">
                <a:ea typeface="+mn-lt"/>
                <a:cs typeface="+mn-lt"/>
                <a:sym typeface="Symbol"/>
              </a:rPr>
              <a:t></a:t>
            </a:r>
            <a:r>
              <a:rPr lang="en-US" sz="2400" dirty="0" smtClean="0">
                <a:latin typeface="Calibri" pitchFamily="34" charset="0"/>
                <a:ea typeface="Calibri" pitchFamily="34" charset="0"/>
                <a:cs typeface="Times New Roman" pitchFamily="18" charset="0"/>
              </a:rPr>
              <a:t>IQR </a:t>
            </a:r>
            <a:r>
              <a:rPr kumimoji="0" lang="en-US" sz="2400" b="0" i="0" u="none" strike="noStrike" kern="0" cap="none" spc="0" normalizeH="0" baseline="0" noProof="0" dirty="0" smtClean="0">
                <a:ln>
                  <a:noFill/>
                </a:ln>
                <a:solidFill>
                  <a:schemeClr val="tx1"/>
                </a:solidFill>
                <a:effectLst/>
                <a:uLnTx/>
                <a:uFillTx/>
                <a:latin typeface="+mn-lt"/>
                <a:ea typeface="+mn-lt"/>
                <a:cs typeface="+mn-lt"/>
              </a:rPr>
              <a:t>from the closest end of the box, and it is </a:t>
            </a:r>
            <a:r>
              <a:rPr kumimoji="0" lang="en-US" sz="2400" b="1" i="0" u="none" strike="noStrike" kern="0" cap="none" spc="0" normalizeH="0" baseline="0" noProof="0" dirty="0" smtClean="0">
                <a:ln>
                  <a:noFill/>
                </a:ln>
                <a:solidFill>
                  <a:schemeClr val="tx1"/>
                </a:solidFill>
                <a:effectLst/>
                <a:uLnTx/>
                <a:uFillTx/>
                <a:latin typeface="+mn-lt"/>
                <a:ea typeface="+mn-lt"/>
                <a:cs typeface="+mn-lt"/>
              </a:rPr>
              <a:t>mild</a:t>
            </a:r>
            <a:r>
              <a:rPr kumimoji="0" lang="en-US" sz="2400" b="0" i="0" u="none" strike="noStrike" kern="0" cap="none" spc="0" normalizeH="0" baseline="0" noProof="0" dirty="0" smtClean="0">
                <a:ln>
                  <a:noFill/>
                </a:ln>
                <a:solidFill>
                  <a:schemeClr val="tx1"/>
                </a:solidFill>
                <a:effectLst/>
                <a:uLnTx/>
                <a:uFillTx/>
                <a:latin typeface="+mn-lt"/>
                <a:ea typeface="+mn-lt"/>
                <a:cs typeface="+mn-lt"/>
              </a:rPr>
              <a:t> otherwise.</a:t>
            </a:r>
          </a:p>
          <a:p>
            <a:pPr lvl="3" fontAlgn="base">
              <a:spcBef>
                <a:spcPct val="0"/>
              </a:spcBef>
              <a:spcAft>
                <a:spcPct val="0"/>
              </a:spcAft>
            </a:pPr>
            <a:r>
              <a:rPr lang="en-US" sz="2400" dirty="0" smtClean="0">
                <a:latin typeface="Calibri" pitchFamily="34" charset="0"/>
                <a:ea typeface="Calibri" pitchFamily="34" charset="0"/>
                <a:cs typeface="Times New Roman" pitchFamily="18" charset="0"/>
              </a:rPr>
              <a:t> Outlier   &lt; Lower inner fence = Q</a:t>
            </a:r>
            <a:r>
              <a:rPr lang="en-US" sz="2400" baseline="-25000" dirty="0" smtClean="0">
                <a:latin typeface="Calibri" pitchFamily="34" charset="0"/>
                <a:ea typeface="Calibri" pitchFamily="34" charset="0"/>
                <a:cs typeface="Times New Roman" pitchFamily="18" charset="0"/>
              </a:rPr>
              <a:t>L</a:t>
            </a:r>
            <a:r>
              <a:rPr lang="en-US" sz="2400" dirty="0" smtClean="0">
                <a:latin typeface="Calibri" pitchFamily="34" charset="0"/>
                <a:ea typeface="Calibri" pitchFamily="34" charset="0"/>
                <a:cs typeface="Times New Roman" pitchFamily="18" charset="0"/>
              </a:rPr>
              <a:t> – 3</a:t>
            </a:r>
            <a:r>
              <a:rPr lang="en-US" sz="2400" kern="0" dirty="0" smtClean="0">
                <a:ea typeface="+mn-lt"/>
                <a:cs typeface="+mn-lt"/>
                <a:sym typeface="Symbol"/>
              </a:rPr>
              <a:t></a:t>
            </a:r>
            <a:r>
              <a:rPr lang="en-US" sz="2400" dirty="0" smtClean="0">
                <a:latin typeface="Calibri" pitchFamily="34" charset="0"/>
                <a:ea typeface="Calibri" pitchFamily="34" charset="0"/>
                <a:cs typeface="Times New Roman" pitchFamily="18" charset="0"/>
              </a:rPr>
              <a:t>IQR</a:t>
            </a:r>
            <a:endParaRPr lang="en-US" sz="1600" dirty="0" smtClean="0">
              <a:latin typeface="Arial" pitchFamily="34" charset="0"/>
              <a:cs typeface="Arial" pitchFamily="34" charset="0"/>
            </a:endParaRPr>
          </a:p>
          <a:p>
            <a:pPr lvl="3" eaLnBrk="0" fontAlgn="base" hangingPunct="0">
              <a:spcBef>
                <a:spcPct val="0"/>
              </a:spcBef>
              <a:spcAft>
                <a:spcPct val="0"/>
              </a:spcAft>
            </a:pPr>
            <a:r>
              <a:rPr lang="en-US" sz="2400" dirty="0" smtClean="0">
                <a:latin typeface="Calibri" pitchFamily="34" charset="0"/>
                <a:ea typeface="Calibri" pitchFamily="34" charset="0"/>
                <a:cs typeface="Times New Roman" pitchFamily="18" charset="0"/>
              </a:rPr>
              <a:t> Outlier  &gt; Upper inner fence = Q</a:t>
            </a:r>
            <a:r>
              <a:rPr lang="en-US" sz="2400" baseline="-25000" dirty="0" smtClean="0">
                <a:latin typeface="Calibri" pitchFamily="34" charset="0"/>
                <a:ea typeface="Calibri" pitchFamily="34" charset="0"/>
                <a:cs typeface="Times New Roman" pitchFamily="18" charset="0"/>
              </a:rPr>
              <a:t>U</a:t>
            </a:r>
            <a:r>
              <a:rPr lang="en-US" sz="2400" dirty="0" smtClean="0">
                <a:latin typeface="Calibri" pitchFamily="34" charset="0"/>
                <a:ea typeface="Calibri" pitchFamily="34" charset="0"/>
                <a:cs typeface="Times New Roman" pitchFamily="18" charset="0"/>
              </a:rPr>
              <a:t> + 3</a:t>
            </a:r>
            <a:r>
              <a:rPr lang="en-US" sz="2400" kern="0" dirty="0" smtClean="0">
                <a:ea typeface="+mn-lt"/>
                <a:cs typeface="+mn-lt"/>
                <a:sym typeface="Symbol"/>
              </a:rPr>
              <a:t></a:t>
            </a:r>
            <a:r>
              <a:rPr lang="en-US" sz="2400" dirty="0" smtClean="0">
                <a:latin typeface="Calibri" pitchFamily="34" charset="0"/>
                <a:ea typeface="Calibri" pitchFamily="34" charset="0"/>
                <a:cs typeface="Times New Roman" pitchFamily="18" charset="0"/>
              </a:rPr>
              <a:t>IQR</a:t>
            </a:r>
            <a:endParaRPr lang="en-US" sz="4000" dirty="0" smtClean="0">
              <a:latin typeface="Arial" pitchFamily="34" charset="0"/>
              <a:cs typeface="Arial" pitchFamily="34" charset="0"/>
            </a:endParaRPr>
          </a:p>
          <a:p>
            <a:pPr marL="342900" lvl="0" indent="-615950" eaLnBrk="0" fontAlgn="base" hangingPunct="0">
              <a:spcBef>
                <a:spcPct val="20000"/>
              </a:spcBef>
              <a:spcAft>
                <a:spcPct val="100000"/>
              </a:spcAft>
              <a:buClr>
                <a:schemeClr val="accent1"/>
              </a:buClr>
              <a:buSzPct val="80000"/>
              <a:buFont typeface="Symbol" pitchFamily="18" charset="2"/>
              <a:buChar char="·"/>
              <a:defRPr/>
            </a:pPr>
            <a:endParaRPr kumimoji="0" lang="en-US" sz="2400" b="0" i="0" u="none" strike="noStrike" kern="0" cap="none" spc="0" normalizeH="0" baseline="0" noProof="0" dirty="0" smtClean="0">
              <a:ln>
                <a:noFill/>
              </a:ln>
              <a:solidFill>
                <a:schemeClr val="tx1"/>
              </a:solidFill>
              <a:effectLst/>
              <a:uLnTx/>
              <a:uFillTx/>
              <a:latin typeface="+mn-lt"/>
              <a:ea typeface="+mn-lt"/>
              <a:cs typeface="+mn-lt"/>
            </a:endParaRPr>
          </a:p>
          <a:p>
            <a:pPr marL="342900" marR="0" lvl="0" indent="-615950" algn="l" defTabSz="914400" rtl="0" eaLnBrk="0" fontAlgn="base" latinLnBrk="0" hangingPunct="0">
              <a:lnSpc>
                <a:spcPct val="100000"/>
              </a:lnSpc>
              <a:spcBef>
                <a:spcPct val="20000"/>
              </a:spcBef>
              <a:spcAft>
                <a:spcPct val="0"/>
              </a:spcAft>
              <a:buClr>
                <a:schemeClr val="accent1"/>
              </a:buClr>
              <a:buSzPct val="80000"/>
              <a:buFont typeface="Wingdings 2" pitchFamily="18"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lt"/>
              <a:cs typeface="+mn-lt"/>
            </a:endParaRPr>
          </a:p>
        </p:txBody>
      </p:sp>
      <p:sp>
        <p:nvSpPr>
          <p:cNvPr id="5" name="Date Placeholder 4"/>
          <p:cNvSpPr>
            <a:spLocks noGrp="1"/>
          </p:cNvSpPr>
          <p:nvPr>
            <p:ph type="dt" sz="half" idx="10"/>
          </p:nvPr>
        </p:nvSpPr>
        <p:spPr/>
        <p:txBody>
          <a:bodyPr/>
          <a:lstStyle/>
          <a:p>
            <a:r>
              <a:rPr lang="en-US" smtClean="0"/>
              <a:t>7/10/2015</a:t>
            </a:r>
            <a:endParaRPr lang="en-IN"/>
          </a:p>
        </p:txBody>
      </p:sp>
      <p:sp>
        <p:nvSpPr>
          <p:cNvPr id="8" name="Slide Number Placeholder 7"/>
          <p:cNvSpPr>
            <a:spLocks noGrp="1"/>
          </p:cNvSpPr>
          <p:nvPr>
            <p:ph type="sldNum" sz="quarter" idx="12"/>
          </p:nvPr>
        </p:nvSpPr>
        <p:spPr/>
        <p:txBody>
          <a:bodyPr/>
          <a:lstStyle/>
          <a:p>
            <a:fld id="{E2A16ED9-9F4B-43A2-8243-755705734AA7}" type="slidenum">
              <a:rPr lang="en-IN" smtClean="0"/>
              <a:pPr/>
              <a:t>122</a:t>
            </a:fld>
            <a:endParaRPr lang="en-IN"/>
          </a:p>
        </p:txBody>
      </p:sp>
      <p:sp>
        <p:nvSpPr>
          <p:cNvPr id="9" name="Footer Placeholder 8"/>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04226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20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0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2000"/>
                                        <p:tgtEl>
                                          <p:spTgt spid="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2000"/>
                                        <p:tgtEl>
                                          <p:spTgt spid="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fade">
                                      <p:cBhvr>
                                        <p:cTn id="24"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066800" y="533400"/>
            <a:ext cx="7391400" cy="762000"/>
          </a:xfrm>
          <a:prstGeom prst="rect">
            <a:avLst/>
          </a:prstGeom>
        </p:spPr>
        <p:txBody>
          <a:bodyPr/>
          <a:lstStyle/>
          <a:p>
            <a:pPr marL="342900" marR="0" lvl="0" indent="-615950" algn="ctr" defTabSz="914400" rtl="0" eaLnBrk="0" fontAlgn="base" latinLnBrk="0" hangingPunct="0">
              <a:lnSpc>
                <a:spcPct val="90000"/>
              </a:lnSpc>
              <a:spcBef>
                <a:spcPct val="20000"/>
              </a:spcBef>
              <a:spcAft>
                <a:spcPct val="0"/>
              </a:spcAft>
              <a:buClr>
                <a:schemeClr val="accent1"/>
              </a:buClr>
              <a:buSzPct val="80000"/>
              <a:tabLst/>
              <a:defRPr/>
            </a:pPr>
            <a:r>
              <a:rPr kumimoji="0" lang="en-US" sz="2400" b="0" i="0" u="none" strike="noStrike" kern="0" cap="none" spc="0" normalizeH="0" baseline="0" noProof="0" dirty="0" smtClean="0">
                <a:ln>
                  <a:noFill/>
                </a:ln>
                <a:solidFill>
                  <a:schemeClr val="tx1"/>
                </a:solidFill>
                <a:effectLst/>
                <a:uLnTx/>
                <a:uFillTx/>
                <a:latin typeface="+mn-lt"/>
                <a:ea typeface="+mn-lt"/>
                <a:cs typeface="+mn-lt"/>
              </a:rPr>
              <a:t>   </a:t>
            </a:r>
            <a:r>
              <a:rPr kumimoji="0" lang="en-US" sz="2400" b="0" i="0" u="none" strike="noStrike" kern="0" cap="none" spc="0" normalizeH="0" baseline="0" noProof="0" dirty="0" smtClean="0">
                <a:ln>
                  <a:noFill/>
                </a:ln>
                <a:solidFill>
                  <a:srgbClr val="00CC00"/>
                </a:solidFill>
                <a:effectLst/>
                <a:uLnTx/>
                <a:uFillTx/>
                <a:latin typeface="+mn-lt"/>
                <a:ea typeface="+mn-lt"/>
                <a:cs typeface="+mn-lt"/>
              </a:rPr>
              <a:t>Example: </a:t>
            </a:r>
            <a:r>
              <a:rPr kumimoji="0" lang="en-US" sz="2400" b="0" i="0" u="none" strike="noStrike" kern="0" cap="none" spc="0" normalizeH="0" baseline="0" noProof="0" dirty="0" smtClean="0">
                <a:ln>
                  <a:noFill/>
                </a:ln>
                <a:solidFill>
                  <a:schemeClr val="tx1"/>
                </a:solidFill>
                <a:effectLst/>
                <a:uLnTx/>
                <a:uFillTx/>
                <a:latin typeface="+mn-lt"/>
                <a:ea typeface="+mn-lt"/>
                <a:cs typeface="+mn-lt"/>
              </a:rPr>
              <a:t>Consider the ages of the 79</a:t>
            </a:r>
            <a:r>
              <a:rPr kumimoji="0" lang="en-US" sz="2400" b="0" i="0" u="none" strike="noStrike" kern="0" cap="none" spc="0" normalizeH="0" noProof="0" dirty="0" smtClean="0">
                <a:ln>
                  <a:noFill/>
                </a:ln>
                <a:solidFill>
                  <a:schemeClr val="tx1"/>
                </a:solidFill>
                <a:effectLst/>
                <a:uLnTx/>
                <a:uFillTx/>
                <a:latin typeface="+mn-lt"/>
                <a:ea typeface="+mn-lt"/>
                <a:cs typeface="+mn-lt"/>
              </a:rPr>
              <a:t> students.</a:t>
            </a:r>
            <a:endParaRPr kumimoji="0" lang="en-US" sz="2400" b="0" i="0" u="none" strike="noStrike" kern="0" cap="none" spc="0" normalizeH="0" baseline="0" noProof="0" dirty="0">
              <a:ln>
                <a:noFill/>
              </a:ln>
              <a:solidFill>
                <a:schemeClr val="tx1"/>
              </a:solidFill>
              <a:effectLst/>
              <a:uLnTx/>
              <a:uFillTx/>
              <a:latin typeface="+mn-lt"/>
              <a:ea typeface="+mn-lt"/>
              <a:cs typeface="+mn-lt"/>
            </a:endParaRPr>
          </a:p>
        </p:txBody>
      </p:sp>
      <p:sp>
        <p:nvSpPr>
          <p:cNvPr id="6" name="Text Box 4"/>
          <p:cNvSpPr txBox="1">
            <a:spLocks noChangeArrowheads="1"/>
          </p:cNvSpPr>
          <p:nvPr/>
        </p:nvSpPr>
        <p:spPr bwMode="auto">
          <a:xfrm>
            <a:off x="3657600" y="1981200"/>
            <a:ext cx="1919115" cy="369332"/>
          </a:xfrm>
          <a:prstGeom prst="rect">
            <a:avLst/>
          </a:prstGeom>
          <a:noFill/>
          <a:ln w="9525">
            <a:noFill/>
            <a:miter lim="800000"/>
            <a:headEnd/>
            <a:tailEnd/>
          </a:ln>
          <a:effectLst/>
        </p:spPr>
        <p:txBody>
          <a:bodyPr wrap="none">
            <a:spAutoFit/>
          </a:bodyPr>
          <a:lstStyle/>
          <a:p>
            <a:r>
              <a:rPr lang="en-US" sz="1800" dirty="0" smtClean="0"/>
              <a:t>IQR </a:t>
            </a:r>
            <a:r>
              <a:rPr lang="en-US" sz="1800" dirty="0"/>
              <a:t>= 22 – 19 = 3</a:t>
            </a:r>
          </a:p>
        </p:txBody>
      </p:sp>
      <p:sp>
        <p:nvSpPr>
          <p:cNvPr id="7" name="Text Box 6"/>
          <p:cNvSpPr txBox="1">
            <a:spLocks noChangeArrowheads="1"/>
          </p:cNvSpPr>
          <p:nvPr/>
        </p:nvSpPr>
        <p:spPr bwMode="auto">
          <a:xfrm>
            <a:off x="1447800" y="3436938"/>
            <a:ext cx="7559675" cy="3013075"/>
          </a:xfrm>
          <a:prstGeom prst="rect">
            <a:avLst/>
          </a:prstGeom>
          <a:noFill/>
          <a:ln w="9525">
            <a:noFill/>
            <a:miter lim="800000"/>
            <a:headEnd/>
            <a:tailEnd/>
          </a:ln>
          <a:effectLst/>
        </p:spPr>
        <p:txBody>
          <a:bodyPr>
            <a:spAutoFit/>
          </a:bodyPr>
          <a:lstStyle/>
          <a:p>
            <a:r>
              <a:rPr lang="en-US" b="1" dirty="0">
                <a:latin typeface="Times New Roman" pitchFamily="18" charset="0"/>
              </a:rPr>
              <a:t>     17     18     18     18     18     18     19     19     19     19</a:t>
            </a:r>
          </a:p>
          <a:p>
            <a:r>
              <a:rPr lang="en-US" b="1" dirty="0">
                <a:latin typeface="Times New Roman" pitchFamily="18" charset="0"/>
              </a:rPr>
              <a:t>     19     19     19     19     19     19     19     19     19     19</a:t>
            </a:r>
          </a:p>
          <a:p>
            <a:r>
              <a:rPr lang="en-US" b="1" dirty="0">
                <a:latin typeface="Times New Roman" pitchFamily="18" charset="0"/>
              </a:rPr>
              <a:t>     19     19     19     19     19     19     20     20     20     20</a:t>
            </a:r>
          </a:p>
          <a:p>
            <a:r>
              <a:rPr lang="en-US" b="1" dirty="0">
                <a:latin typeface="Times New Roman" pitchFamily="18" charset="0"/>
              </a:rPr>
              <a:t>     20     20     20     20     20     20     21     21     21     21</a:t>
            </a:r>
          </a:p>
          <a:p>
            <a:r>
              <a:rPr lang="en-US" b="1" dirty="0">
                <a:latin typeface="Times New Roman" pitchFamily="18" charset="0"/>
              </a:rPr>
              <a:t>     21     21     21     21     21     21     21     21     21     21</a:t>
            </a:r>
          </a:p>
          <a:p>
            <a:r>
              <a:rPr lang="en-US" b="1" dirty="0">
                <a:latin typeface="Times New Roman" pitchFamily="18" charset="0"/>
              </a:rPr>
              <a:t>     22     22     22     22     22     22     22     22     22     22</a:t>
            </a:r>
          </a:p>
          <a:p>
            <a:r>
              <a:rPr lang="en-US" b="1" dirty="0">
                <a:latin typeface="Times New Roman" pitchFamily="18" charset="0"/>
              </a:rPr>
              <a:t>     22     23     23     23     23     23     23     24     24     24</a:t>
            </a:r>
          </a:p>
          <a:p>
            <a:r>
              <a:rPr lang="en-US" b="1" dirty="0">
                <a:latin typeface="Times New Roman" pitchFamily="18" charset="0"/>
              </a:rPr>
              <a:t>     25     26     28     28     30     37     38     44     47</a:t>
            </a:r>
          </a:p>
        </p:txBody>
      </p:sp>
      <p:grpSp>
        <p:nvGrpSpPr>
          <p:cNvPr id="2" name="Group 7"/>
          <p:cNvGrpSpPr>
            <a:grpSpLocks/>
          </p:cNvGrpSpPr>
          <p:nvPr/>
        </p:nvGrpSpPr>
        <p:grpSpPr bwMode="auto">
          <a:xfrm>
            <a:off x="6400800" y="4267200"/>
            <a:ext cx="1371600" cy="381000"/>
            <a:chOff x="4800" y="2034"/>
            <a:chExt cx="864" cy="240"/>
          </a:xfrm>
        </p:grpSpPr>
        <p:sp>
          <p:nvSpPr>
            <p:cNvPr id="9" name="Oval 8"/>
            <p:cNvSpPr>
              <a:spLocks noChangeArrowheads="1"/>
            </p:cNvSpPr>
            <p:nvPr/>
          </p:nvSpPr>
          <p:spPr bwMode="auto">
            <a:xfrm>
              <a:off x="4800" y="2034"/>
              <a:ext cx="240" cy="240"/>
            </a:xfrm>
            <a:prstGeom prst="ellipse">
              <a:avLst/>
            </a:prstGeom>
            <a:noFill/>
            <a:ln w="28575">
              <a:solidFill>
                <a:srgbClr val="CC3300"/>
              </a:solidFill>
              <a:round/>
              <a:headEnd/>
              <a:tailEnd/>
            </a:ln>
            <a:effectLst/>
          </p:spPr>
          <p:txBody>
            <a:bodyPr wrap="none" anchor="ctr"/>
            <a:lstStyle/>
            <a:p>
              <a:endParaRPr lang="en-US"/>
            </a:p>
          </p:txBody>
        </p:sp>
        <p:sp>
          <p:nvSpPr>
            <p:cNvPr id="10" name="AutoShape 9"/>
            <p:cNvSpPr>
              <a:spLocks noChangeArrowheads="1"/>
            </p:cNvSpPr>
            <p:nvPr/>
          </p:nvSpPr>
          <p:spPr bwMode="auto">
            <a:xfrm>
              <a:off x="5088" y="2064"/>
              <a:ext cx="576" cy="192"/>
            </a:xfrm>
            <a:prstGeom prst="roundRect">
              <a:avLst>
                <a:gd name="adj" fmla="val 16667"/>
              </a:avLst>
            </a:prstGeom>
            <a:noFill/>
            <a:ln w="28575">
              <a:solidFill>
                <a:srgbClr val="993300"/>
              </a:solidFill>
              <a:round/>
              <a:headEnd/>
              <a:tailEnd/>
            </a:ln>
            <a:effectLst/>
          </p:spPr>
          <p:txBody>
            <a:bodyPr wrap="none" anchor="ctr"/>
            <a:lstStyle/>
            <a:p>
              <a:pPr algn="ctr">
                <a:spcBef>
                  <a:spcPct val="50000"/>
                </a:spcBef>
              </a:pPr>
              <a:r>
                <a:rPr lang="en-US" sz="1800" b="1">
                  <a:solidFill>
                    <a:srgbClr val="993300"/>
                  </a:solidFill>
                  <a:latin typeface="Times New Roman" pitchFamily="18" charset="0"/>
                </a:rPr>
                <a:t>Median</a:t>
              </a:r>
            </a:p>
          </p:txBody>
        </p:sp>
      </p:grpSp>
      <p:grpSp>
        <p:nvGrpSpPr>
          <p:cNvPr id="3" name="Group 10"/>
          <p:cNvGrpSpPr>
            <a:grpSpLocks/>
          </p:cNvGrpSpPr>
          <p:nvPr/>
        </p:nvGrpSpPr>
        <p:grpSpPr bwMode="auto">
          <a:xfrm>
            <a:off x="6400800" y="3657600"/>
            <a:ext cx="1400175" cy="533400"/>
            <a:chOff x="4830" y="1536"/>
            <a:chExt cx="882" cy="336"/>
          </a:xfrm>
        </p:grpSpPr>
        <p:sp>
          <p:nvSpPr>
            <p:cNvPr id="12" name="AutoShape 11"/>
            <p:cNvSpPr>
              <a:spLocks noChangeArrowheads="1"/>
            </p:cNvSpPr>
            <p:nvPr/>
          </p:nvSpPr>
          <p:spPr bwMode="auto">
            <a:xfrm>
              <a:off x="5088" y="1536"/>
              <a:ext cx="624" cy="336"/>
            </a:xfrm>
            <a:prstGeom prst="roundRect">
              <a:avLst>
                <a:gd name="adj" fmla="val 16667"/>
              </a:avLst>
            </a:prstGeom>
            <a:noFill/>
            <a:ln w="28575">
              <a:solidFill>
                <a:srgbClr val="993300"/>
              </a:solidFill>
              <a:round/>
              <a:headEnd/>
              <a:tailEnd/>
            </a:ln>
            <a:effectLst/>
          </p:spPr>
          <p:txBody>
            <a:bodyPr wrap="none" anchor="ctr"/>
            <a:lstStyle/>
            <a:p>
              <a:pPr algn="ctr"/>
              <a:r>
                <a:rPr lang="en-US" sz="1800" b="1" dirty="0">
                  <a:solidFill>
                    <a:srgbClr val="993300"/>
                  </a:solidFill>
                  <a:latin typeface="Times New Roman" pitchFamily="18" charset="0"/>
                </a:rPr>
                <a:t>Lower </a:t>
              </a:r>
            </a:p>
            <a:p>
              <a:pPr algn="ctr"/>
              <a:r>
                <a:rPr lang="en-US" sz="1800" b="1" dirty="0">
                  <a:solidFill>
                    <a:srgbClr val="993300"/>
                  </a:solidFill>
                  <a:latin typeface="Times New Roman" pitchFamily="18" charset="0"/>
                </a:rPr>
                <a:t>Quartile</a:t>
              </a:r>
            </a:p>
          </p:txBody>
        </p:sp>
        <p:sp>
          <p:nvSpPr>
            <p:cNvPr id="13" name="Oval 12"/>
            <p:cNvSpPr>
              <a:spLocks noChangeArrowheads="1"/>
            </p:cNvSpPr>
            <p:nvPr/>
          </p:nvSpPr>
          <p:spPr bwMode="auto">
            <a:xfrm>
              <a:off x="4830" y="1572"/>
              <a:ext cx="240" cy="240"/>
            </a:xfrm>
            <a:prstGeom prst="ellipse">
              <a:avLst/>
            </a:prstGeom>
            <a:noFill/>
            <a:ln w="28575">
              <a:solidFill>
                <a:srgbClr val="CC3300"/>
              </a:solidFill>
              <a:round/>
              <a:headEnd/>
              <a:tailEnd/>
            </a:ln>
            <a:effectLst/>
          </p:spPr>
          <p:txBody>
            <a:bodyPr wrap="none" anchor="ctr"/>
            <a:lstStyle/>
            <a:p>
              <a:endParaRPr lang="en-US"/>
            </a:p>
          </p:txBody>
        </p:sp>
      </p:grpSp>
      <p:grpSp>
        <p:nvGrpSpPr>
          <p:cNvPr id="4" name="Group 13"/>
          <p:cNvGrpSpPr>
            <a:grpSpLocks/>
          </p:cNvGrpSpPr>
          <p:nvPr/>
        </p:nvGrpSpPr>
        <p:grpSpPr bwMode="auto">
          <a:xfrm>
            <a:off x="6400800" y="4724400"/>
            <a:ext cx="1419225" cy="533400"/>
            <a:chOff x="4818" y="2448"/>
            <a:chExt cx="894" cy="336"/>
          </a:xfrm>
        </p:grpSpPr>
        <p:sp>
          <p:nvSpPr>
            <p:cNvPr id="15" name="Oval 14"/>
            <p:cNvSpPr>
              <a:spLocks noChangeArrowheads="1"/>
            </p:cNvSpPr>
            <p:nvPr/>
          </p:nvSpPr>
          <p:spPr bwMode="auto">
            <a:xfrm>
              <a:off x="4818" y="2496"/>
              <a:ext cx="240" cy="240"/>
            </a:xfrm>
            <a:prstGeom prst="ellipse">
              <a:avLst/>
            </a:prstGeom>
            <a:noFill/>
            <a:ln w="28575">
              <a:solidFill>
                <a:srgbClr val="CC3300"/>
              </a:solidFill>
              <a:round/>
              <a:headEnd/>
              <a:tailEnd/>
            </a:ln>
            <a:effectLst/>
          </p:spPr>
          <p:txBody>
            <a:bodyPr wrap="none" anchor="ctr"/>
            <a:lstStyle/>
            <a:p>
              <a:endParaRPr lang="en-US"/>
            </a:p>
          </p:txBody>
        </p:sp>
        <p:sp>
          <p:nvSpPr>
            <p:cNvPr id="16" name="AutoShape 15"/>
            <p:cNvSpPr>
              <a:spLocks noChangeArrowheads="1"/>
            </p:cNvSpPr>
            <p:nvPr/>
          </p:nvSpPr>
          <p:spPr bwMode="auto">
            <a:xfrm>
              <a:off x="5088" y="2448"/>
              <a:ext cx="624" cy="336"/>
            </a:xfrm>
            <a:prstGeom prst="roundRect">
              <a:avLst>
                <a:gd name="adj" fmla="val 16667"/>
              </a:avLst>
            </a:prstGeom>
            <a:noFill/>
            <a:ln w="28575">
              <a:solidFill>
                <a:srgbClr val="993300"/>
              </a:solidFill>
              <a:round/>
              <a:headEnd/>
              <a:tailEnd/>
            </a:ln>
            <a:effectLst/>
          </p:spPr>
          <p:txBody>
            <a:bodyPr wrap="none" anchor="ctr"/>
            <a:lstStyle/>
            <a:p>
              <a:pPr algn="ctr"/>
              <a:r>
                <a:rPr lang="en-US" sz="1800" b="1" dirty="0">
                  <a:solidFill>
                    <a:srgbClr val="993300"/>
                  </a:solidFill>
                  <a:latin typeface="Times New Roman" pitchFamily="18" charset="0"/>
                </a:rPr>
                <a:t>Upper </a:t>
              </a:r>
            </a:p>
            <a:p>
              <a:pPr algn="ctr"/>
              <a:r>
                <a:rPr lang="en-US" sz="1800" b="1" dirty="0">
                  <a:solidFill>
                    <a:srgbClr val="993300"/>
                  </a:solidFill>
                  <a:latin typeface="Times New Roman" pitchFamily="18" charset="0"/>
                </a:rPr>
                <a:t>Quartile</a:t>
              </a:r>
            </a:p>
          </p:txBody>
        </p:sp>
      </p:grpSp>
      <p:grpSp>
        <p:nvGrpSpPr>
          <p:cNvPr id="8" name="Group 16"/>
          <p:cNvGrpSpPr>
            <a:grpSpLocks/>
          </p:cNvGrpSpPr>
          <p:nvPr/>
        </p:nvGrpSpPr>
        <p:grpSpPr bwMode="auto">
          <a:xfrm>
            <a:off x="2667000" y="5410199"/>
            <a:ext cx="1557761" cy="1108074"/>
            <a:chOff x="1728" y="2976"/>
            <a:chExt cx="1248" cy="698"/>
          </a:xfrm>
        </p:grpSpPr>
        <p:sp>
          <p:nvSpPr>
            <p:cNvPr id="18" name="Rectangle 17"/>
            <p:cNvSpPr>
              <a:spLocks noChangeArrowheads="1"/>
            </p:cNvSpPr>
            <p:nvPr/>
          </p:nvSpPr>
          <p:spPr bwMode="auto">
            <a:xfrm>
              <a:off x="1728" y="2976"/>
              <a:ext cx="1248" cy="192"/>
            </a:xfrm>
            <a:prstGeom prst="rect">
              <a:avLst/>
            </a:prstGeom>
            <a:noFill/>
            <a:ln w="38100">
              <a:solidFill>
                <a:srgbClr val="CC3300"/>
              </a:solidFill>
              <a:miter lim="800000"/>
              <a:headEnd/>
              <a:tailEnd/>
            </a:ln>
            <a:effectLst/>
          </p:spPr>
          <p:txBody>
            <a:bodyPr wrap="none" anchor="ctr"/>
            <a:lstStyle/>
            <a:p>
              <a:endParaRPr lang="en-US"/>
            </a:p>
          </p:txBody>
        </p:sp>
        <p:sp>
          <p:nvSpPr>
            <p:cNvPr id="19" name="Text Box 18"/>
            <p:cNvSpPr txBox="1">
              <a:spLocks noChangeArrowheads="1"/>
            </p:cNvSpPr>
            <p:nvPr/>
          </p:nvSpPr>
          <p:spPr bwMode="auto">
            <a:xfrm>
              <a:off x="1728" y="3131"/>
              <a:ext cx="985" cy="543"/>
            </a:xfrm>
            <a:prstGeom prst="rect">
              <a:avLst/>
            </a:prstGeom>
            <a:noFill/>
            <a:ln w="9525">
              <a:noFill/>
              <a:miter lim="800000"/>
              <a:headEnd/>
              <a:tailEnd/>
            </a:ln>
            <a:effectLst/>
          </p:spPr>
          <p:txBody>
            <a:bodyPr wrap="none">
              <a:spAutoFit/>
            </a:bodyPr>
            <a:lstStyle/>
            <a:p>
              <a:pPr>
                <a:spcBef>
                  <a:spcPct val="50000"/>
                </a:spcBef>
              </a:pPr>
              <a:r>
                <a:rPr lang="en-US" sz="2000" dirty="0">
                  <a:solidFill>
                    <a:srgbClr val="CC3300"/>
                  </a:solidFill>
                  <a:latin typeface="Times New Roman" pitchFamily="18" charset="0"/>
                </a:rPr>
                <a:t>Moderate </a:t>
              </a:r>
              <a:endParaRPr lang="en-US" sz="2000" dirty="0" smtClean="0">
                <a:solidFill>
                  <a:srgbClr val="CC3300"/>
                </a:solidFill>
                <a:latin typeface="Times New Roman" pitchFamily="18" charset="0"/>
              </a:endParaRPr>
            </a:p>
            <a:p>
              <a:pPr>
                <a:spcBef>
                  <a:spcPct val="50000"/>
                </a:spcBef>
              </a:pPr>
              <a:r>
                <a:rPr lang="en-US" sz="2000" dirty="0" smtClean="0">
                  <a:solidFill>
                    <a:srgbClr val="CC3300"/>
                  </a:solidFill>
                  <a:latin typeface="Times New Roman" pitchFamily="18" charset="0"/>
                </a:rPr>
                <a:t>Outliers</a:t>
              </a:r>
              <a:endParaRPr lang="en-US" sz="2000" dirty="0">
                <a:solidFill>
                  <a:srgbClr val="CC3300"/>
                </a:solidFill>
                <a:latin typeface="Times New Roman" pitchFamily="18" charset="0"/>
              </a:endParaRPr>
            </a:p>
          </p:txBody>
        </p:sp>
      </p:grpSp>
      <p:grpSp>
        <p:nvGrpSpPr>
          <p:cNvPr id="11" name="Group 19"/>
          <p:cNvGrpSpPr>
            <a:grpSpLocks/>
          </p:cNvGrpSpPr>
          <p:nvPr/>
        </p:nvGrpSpPr>
        <p:grpSpPr bwMode="auto">
          <a:xfrm>
            <a:off x="4343400" y="5410199"/>
            <a:ext cx="2057400" cy="1108074"/>
            <a:chOff x="3072" y="2976"/>
            <a:chExt cx="1584" cy="698"/>
          </a:xfrm>
        </p:grpSpPr>
        <p:sp>
          <p:nvSpPr>
            <p:cNvPr id="21" name="Rectangle 20"/>
            <p:cNvSpPr>
              <a:spLocks noChangeArrowheads="1"/>
            </p:cNvSpPr>
            <p:nvPr/>
          </p:nvSpPr>
          <p:spPr bwMode="auto">
            <a:xfrm>
              <a:off x="3072" y="2976"/>
              <a:ext cx="1584" cy="192"/>
            </a:xfrm>
            <a:prstGeom prst="rect">
              <a:avLst/>
            </a:prstGeom>
            <a:noFill/>
            <a:ln w="38100">
              <a:solidFill>
                <a:srgbClr val="CC00CC"/>
              </a:solidFill>
              <a:miter lim="800000"/>
              <a:headEnd/>
              <a:tailEnd/>
            </a:ln>
            <a:effectLst/>
          </p:spPr>
          <p:txBody>
            <a:bodyPr wrap="none" anchor="ctr"/>
            <a:lstStyle/>
            <a:p>
              <a:endParaRPr lang="en-US"/>
            </a:p>
          </p:txBody>
        </p:sp>
        <p:sp>
          <p:nvSpPr>
            <p:cNvPr id="22" name="Text Box 21"/>
            <p:cNvSpPr txBox="1">
              <a:spLocks noChangeArrowheads="1"/>
            </p:cNvSpPr>
            <p:nvPr/>
          </p:nvSpPr>
          <p:spPr bwMode="auto">
            <a:xfrm>
              <a:off x="3216" y="3131"/>
              <a:ext cx="800" cy="543"/>
            </a:xfrm>
            <a:prstGeom prst="rect">
              <a:avLst/>
            </a:prstGeom>
            <a:noFill/>
            <a:ln w="9525">
              <a:noFill/>
              <a:miter lim="800000"/>
              <a:headEnd/>
              <a:tailEnd/>
            </a:ln>
            <a:effectLst/>
          </p:spPr>
          <p:txBody>
            <a:bodyPr wrap="none">
              <a:spAutoFit/>
            </a:bodyPr>
            <a:lstStyle/>
            <a:p>
              <a:pPr>
                <a:spcBef>
                  <a:spcPct val="50000"/>
                </a:spcBef>
              </a:pPr>
              <a:r>
                <a:rPr lang="en-US" sz="2000" dirty="0">
                  <a:solidFill>
                    <a:srgbClr val="CC00CC"/>
                  </a:solidFill>
                  <a:latin typeface="Times New Roman" pitchFamily="18" charset="0"/>
                </a:rPr>
                <a:t>Extreme </a:t>
              </a:r>
              <a:endParaRPr lang="en-US" sz="2000" dirty="0" smtClean="0">
                <a:solidFill>
                  <a:srgbClr val="CC00CC"/>
                </a:solidFill>
                <a:latin typeface="Times New Roman" pitchFamily="18" charset="0"/>
              </a:endParaRPr>
            </a:p>
            <a:p>
              <a:pPr>
                <a:spcBef>
                  <a:spcPct val="50000"/>
                </a:spcBef>
              </a:pPr>
              <a:r>
                <a:rPr lang="en-US" sz="2000" dirty="0" smtClean="0">
                  <a:solidFill>
                    <a:srgbClr val="CC00CC"/>
                  </a:solidFill>
                  <a:latin typeface="Times New Roman" pitchFamily="18" charset="0"/>
                </a:rPr>
                <a:t>Outliers</a:t>
              </a:r>
              <a:endParaRPr lang="en-US" sz="2000" dirty="0">
                <a:solidFill>
                  <a:srgbClr val="CC00CC"/>
                </a:solidFill>
                <a:latin typeface="Times New Roman" pitchFamily="18" charset="0"/>
              </a:endParaRPr>
            </a:p>
          </p:txBody>
        </p:sp>
      </p:grpSp>
      <p:sp>
        <p:nvSpPr>
          <p:cNvPr id="23" name="Text Box 22"/>
          <p:cNvSpPr txBox="1">
            <a:spLocks noChangeArrowheads="1"/>
          </p:cNvSpPr>
          <p:nvPr/>
        </p:nvSpPr>
        <p:spPr bwMode="auto">
          <a:xfrm>
            <a:off x="1651000" y="2408237"/>
            <a:ext cx="6315768" cy="646331"/>
          </a:xfrm>
          <a:prstGeom prst="rect">
            <a:avLst/>
          </a:prstGeom>
          <a:noFill/>
          <a:ln w="9525">
            <a:noFill/>
            <a:miter lim="800000"/>
            <a:headEnd/>
            <a:tailEnd/>
          </a:ln>
          <a:effectLst/>
        </p:spPr>
        <p:txBody>
          <a:bodyPr wrap="none">
            <a:spAutoFit/>
          </a:bodyPr>
          <a:lstStyle/>
          <a:p>
            <a:r>
              <a:rPr lang="en-US" sz="1800" dirty="0"/>
              <a:t>Lower quartile – </a:t>
            </a:r>
            <a:r>
              <a:rPr lang="en-US" dirty="0" smtClean="0">
                <a:latin typeface="Calibri" pitchFamily="34" charset="0"/>
                <a:ea typeface="Calibri" pitchFamily="34" charset="0"/>
                <a:cs typeface="Times New Roman" pitchFamily="18" charset="0"/>
              </a:rPr>
              <a:t>3</a:t>
            </a:r>
            <a:r>
              <a:rPr lang="en-US" kern="0" dirty="0" smtClean="0">
                <a:ea typeface="+mn-lt"/>
                <a:cs typeface="+mn-lt"/>
                <a:sym typeface="Symbol"/>
              </a:rPr>
              <a:t></a:t>
            </a:r>
            <a:r>
              <a:rPr lang="en-US" dirty="0" smtClean="0">
                <a:latin typeface="Calibri" pitchFamily="34" charset="0"/>
                <a:ea typeface="Calibri" pitchFamily="34" charset="0"/>
                <a:cs typeface="Times New Roman" pitchFamily="18" charset="0"/>
              </a:rPr>
              <a:t>IQR</a:t>
            </a:r>
            <a:r>
              <a:rPr lang="en-US" sz="1800" dirty="0" smtClean="0"/>
              <a:t>= </a:t>
            </a:r>
            <a:r>
              <a:rPr lang="en-US" sz="1800" dirty="0"/>
              <a:t>10      Lower quartile – </a:t>
            </a:r>
            <a:r>
              <a:rPr lang="en-US" dirty="0" smtClean="0">
                <a:latin typeface="Calibri" pitchFamily="34" charset="0"/>
                <a:ea typeface="Calibri" pitchFamily="34" charset="0"/>
                <a:cs typeface="Times New Roman" pitchFamily="18" charset="0"/>
              </a:rPr>
              <a:t>1.5</a:t>
            </a:r>
            <a:r>
              <a:rPr lang="en-US" kern="0" dirty="0" smtClean="0">
                <a:ea typeface="+mn-lt"/>
                <a:cs typeface="+mn-lt"/>
                <a:sym typeface="Symbol"/>
              </a:rPr>
              <a:t></a:t>
            </a:r>
            <a:r>
              <a:rPr lang="en-US" dirty="0" smtClean="0">
                <a:latin typeface="Calibri" pitchFamily="34" charset="0"/>
                <a:ea typeface="Calibri" pitchFamily="34" charset="0"/>
                <a:cs typeface="Times New Roman" pitchFamily="18" charset="0"/>
              </a:rPr>
              <a:t>IQR</a:t>
            </a:r>
            <a:r>
              <a:rPr lang="en-US" sz="1800" dirty="0" smtClean="0"/>
              <a:t>=14.5</a:t>
            </a:r>
            <a:endParaRPr lang="en-US" sz="1800" dirty="0"/>
          </a:p>
          <a:p>
            <a:r>
              <a:rPr lang="en-US" sz="1800" dirty="0"/>
              <a:t>Upper quartile + </a:t>
            </a:r>
            <a:r>
              <a:rPr lang="en-US" dirty="0" smtClean="0">
                <a:latin typeface="Calibri" pitchFamily="34" charset="0"/>
                <a:ea typeface="Calibri" pitchFamily="34" charset="0"/>
                <a:cs typeface="Times New Roman" pitchFamily="18" charset="0"/>
              </a:rPr>
              <a:t>3</a:t>
            </a:r>
            <a:r>
              <a:rPr lang="en-US" kern="0" dirty="0" smtClean="0">
                <a:ea typeface="+mn-lt"/>
                <a:cs typeface="+mn-lt"/>
                <a:sym typeface="Symbol"/>
              </a:rPr>
              <a:t></a:t>
            </a:r>
            <a:r>
              <a:rPr lang="en-US" dirty="0" smtClean="0">
                <a:latin typeface="Calibri" pitchFamily="34" charset="0"/>
                <a:ea typeface="Calibri" pitchFamily="34" charset="0"/>
                <a:cs typeface="Times New Roman" pitchFamily="18" charset="0"/>
              </a:rPr>
              <a:t>IQR </a:t>
            </a:r>
            <a:r>
              <a:rPr lang="en-US" sz="1800" dirty="0" smtClean="0"/>
              <a:t>= </a:t>
            </a:r>
            <a:r>
              <a:rPr lang="en-US" sz="1800" dirty="0"/>
              <a:t>31      Upper quartile + </a:t>
            </a:r>
            <a:r>
              <a:rPr lang="en-US" dirty="0" smtClean="0">
                <a:latin typeface="Calibri" pitchFamily="34" charset="0"/>
                <a:ea typeface="Calibri" pitchFamily="34" charset="0"/>
                <a:cs typeface="Times New Roman" pitchFamily="18" charset="0"/>
              </a:rPr>
              <a:t>1.5</a:t>
            </a:r>
            <a:r>
              <a:rPr lang="en-US" kern="0" dirty="0" smtClean="0">
                <a:ea typeface="+mn-lt"/>
                <a:cs typeface="+mn-lt"/>
                <a:sym typeface="Symbol"/>
              </a:rPr>
              <a:t></a:t>
            </a:r>
            <a:r>
              <a:rPr lang="en-US" dirty="0" smtClean="0">
                <a:latin typeface="Calibri" pitchFamily="34" charset="0"/>
                <a:ea typeface="Calibri" pitchFamily="34" charset="0"/>
                <a:cs typeface="Times New Roman" pitchFamily="18" charset="0"/>
              </a:rPr>
              <a:t>IQR </a:t>
            </a:r>
            <a:r>
              <a:rPr lang="en-US" sz="1800" dirty="0" smtClean="0"/>
              <a:t>= </a:t>
            </a:r>
            <a:r>
              <a:rPr lang="en-US" sz="1800" dirty="0"/>
              <a:t>26.5</a:t>
            </a:r>
          </a:p>
        </p:txBody>
      </p:sp>
      <p:sp>
        <p:nvSpPr>
          <p:cNvPr id="24" name="Date Placeholder 23"/>
          <p:cNvSpPr>
            <a:spLocks noGrp="1"/>
          </p:cNvSpPr>
          <p:nvPr>
            <p:ph type="dt" sz="half" idx="10"/>
          </p:nvPr>
        </p:nvSpPr>
        <p:spPr/>
        <p:txBody>
          <a:bodyPr/>
          <a:lstStyle/>
          <a:p>
            <a:r>
              <a:rPr lang="en-US" smtClean="0"/>
              <a:t>7/10/2015</a:t>
            </a:r>
            <a:endParaRPr lang="en-IN"/>
          </a:p>
        </p:txBody>
      </p:sp>
      <p:sp>
        <p:nvSpPr>
          <p:cNvPr id="25" name="Slide Number Placeholder 24"/>
          <p:cNvSpPr>
            <a:spLocks noGrp="1"/>
          </p:cNvSpPr>
          <p:nvPr>
            <p:ph type="sldNum" sz="quarter" idx="12"/>
          </p:nvPr>
        </p:nvSpPr>
        <p:spPr/>
        <p:txBody>
          <a:bodyPr/>
          <a:lstStyle/>
          <a:p>
            <a:fld id="{E2A16ED9-9F4B-43A2-8243-755705734AA7}" type="slidenum">
              <a:rPr lang="en-IN" smtClean="0"/>
              <a:pPr/>
              <a:t>123</a:t>
            </a:fld>
            <a:endParaRPr lang="en-IN"/>
          </a:p>
        </p:txBody>
      </p:sp>
      <p:sp>
        <p:nvSpPr>
          <p:cNvPr id="26" name="Footer Placeholder 25"/>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9122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par>
                          <p:cTn id="12" fill="hold">
                            <p:stCondLst>
                              <p:cond delay="5000"/>
                            </p:stCondLst>
                            <p:childTnLst>
                              <p:par>
                                <p:cTn id="13" presetID="10" presetClass="entr" presetSubtype="0" fill="hold" nodeType="afterEffect">
                                  <p:stCondLst>
                                    <p:cond delay="10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2000"/>
                                        <p:tgtEl>
                                          <p:spTgt spid="2"/>
                                        </p:tgtEl>
                                      </p:cBhvr>
                                    </p:animEffect>
                                  </p:childTnLst>
                                </p:cTn>
                              </p:par>
                            </p:childTnLst>
                          </p:cTn>
                        </p:par>
                        <p:par>
                          <p:cTn id="16" fill="hold">
                            <p:stCondLst>
                              <p:cond delay="8000"/>
                            </p:stCondLst>
                            <p:childTnLst>
                              <p:par>
                                <p:cTn id="17" presetID="10" presetClass="entr" presetSubtype="0" fill="hold" nodeType="after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childTnLst>
                                </p:cTn>
                              </p:par>
                            </p:childTnLst>
                          </p:cTn>
                        </p:par>
                        <p:par>
                          <p:cTn id="20" fill="hold">
                            <p:stCondLst>
                              <p:cond delay="11000"/>
                            </p:stCondLst>
                            <p:childTnLst>
                              <p:par>
                                <p:cTn id="21" presetID="10" presetClass="entr" presetSubtype="0" fill="hold" grpId="0" nodeType="afterEffect">
                                  <p:stCondLst>
                                    <p:cond delay="100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childTnLst>
                                </p:cTn>
                              </p:par>
                            </p:childTnLst>
                          </p:cTn>
                        </p:par>
                        <p:par>
                          <p:cTn id="24" fill="hold">
                            <p:stCondLst>
                              <p:cond delay="14000"/>
                            </p:stCondLst>
                            <p:childTnLst>
                              <p:par>
                                <p:cTn id="25" presetID="10" presetClass="entr" presetSubtype="0" fill="hold" grpId="0" nodeType="afterEffect">
                                  <p:stCondLst>
                                    <p:cond delay="10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000"/>
                                        <p:tgtEl>
                                          <p:spTgt spid="23"/>
                                        </p:tgtEl>
                                      </p:cBhvr>
                                    </p:animEffect>
                                  </p:childTnLst>
                                </p:cTn>
                              </p:par>
                            </p:childTnLst>
                          </p:cTn>
                        </p:par>
                        <p:par>
                          <p:cTn id="28" fill="hold">
                            <p:stCondLst>
                              <p:cond delay="17000"/>
                            </p:stCondLst>
                            <p:childTnLst>
                              <p:par>
                                <p:cTn id="29" presetID="10" presetClass="entr" presetSubtype="0" fill="hold" nodeType="after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childTnLst>
                                </p:cTn>
                              </p:par>
                            </p:childTnLst>
                          </p:cTn>
                        </p:par>
                        <p:par>
                          <p:cTn id="32" fill="hold">
                            <p:stCondLst>
                              <p:cond delay="20000"/>
                            </p:stCondLst>
                            <p:childTnLst>
                              <p:par>
                                <p:cTn id="33" presetID="10" presetClass="entr" presetSubtype="0" fill="hold" nodeType="afterEffect">
                                  <p:stCondLst>
                                    <p:cond delay="10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cstate="print"/>
          <a:srcRect/>
          <a:stretch>
            <a:fillRect/>
          </a:stretch>
        </p:blipFill>
        <p:spPr bwMode="auto">
          <a:xfrm>
            <a:off x="2158284" y="1676400"/>
            <a:ext cx="6629400" cy="4336090"/>
          </a:xfrm>
          <a:prstGeom prst="rect">
            <a:avLst/>
          </a:prstGeom>
          <a:noFill/>
          <a:ln w="9525">
            <a:noFill/>
            <a:miter lim="800000"/>
            <a:headEnd/>
            <a:tailEnd/>
          </a:ln>
          <a:effectLst/>
        </p:spPr>
      </p:pic>
      <p:grpSp>
        <p:nvGrpSpPr>
          <p:cNvPr id="2" name="Group 3"/>
          <p:cNvGrpSpPr>
            <a:grpSpLocks/>
          </p:cNvGrpSpPr>
          <p:nvPr/>
        </p:nvGrpSpPr>
        <p:grpSpPr bwMode="auto">
          <a:xfrm>
            <a:off x="990600" y="2209800"/>
            <a:ext cx="1600200" cy="1600200"/>
            <a:chOff x="384" y="1728"/>
            <a:chExt cx="1008" cy="1008"/>
          </a:xfrm>
        </p:grpSpPr>
        <p:sp>
          <p:nvSpPr>
            <p:cNvPr id="6" name="AutoShape 4"/>
            <p:cNvSpPr>
              <a:spLocks noChangeArrowheads="1"/>
            </p:cNvSpPr>
            <p:nvPr/>
          </p:nvSpPr>
          <p:spPr bwMode="auto">
            <a:xfrm>
              <a:off x="384" y="1728"/>
              <a:ext cx="912" cy="480"/>
            </a:xfrm>
            <a:prstGeom prst="roundRect">
              <a:avLst>
                <a:gd name="adj" fmla="val 16667"/>
              </a:avLst>
            </a:prstGeom>
            <a:noFill/>
            <a:ln w="19050">
              <a:solidFill>
                <a:srgbClr val="993300"/>
              </a:solidFill>
              <a:round/>
              <a:headEnd/>
              <a:tailEnd/>
            </a:ln>
            <a:effectLst/>
          </p:spPr>
          <p:txBody>
            <a:bodyPr wrap="none"/>
            <a:lstStyle/>
            <a:p>
              <a:pPr algn="ctr">
                <a:lnSpc>
                  <a:spcPct val="90000"/>
                </a:lnSpc>
              </a:pPr>
              <a:r>
                <a:rPr lang="en-US" sz="1600" b="1" dirty="0">
                  <a:solidFill>
                    <a:srgbClr val="993300"/>
                  </a:solidFill>
                  <a:latin typeface="Times New Roman" pitchFamily="18" charset="0"/>
                </a:rPr>
                <a:t>Smallest data</a:t>
              </a:r>
            </a:p>
            <a:p>
              <a:pPr algn="ctr">
                <a:lnSpc>
                  <a:spcPct val="90000"/>
                </a:lnSpc>
              </a:pPr>
              <a:r>
                <a:rPr lang="en-US" sz="1600" b="1" dirty="0">
                  <a:solidFill>
                    <a:srgbClr val="993300"/>
                  </a:solidFill>
                  <a:latin typeface="Times New Roman" pitchFamily="18" charset="0"/>
                </a:rPr>
                <a:t> value that isn’t </a:t>
              </a:r>
            </a:p>
            <a:p>
              <a:pPr algn="ctr">
                <a:lnSpc>
                  <a:spcPct val="90000"/>
                </a:lnSpc>
              </a:pPr>
              <a:r>
                <a:rPr lang="en-US" sz="1600" b="1" dirty="0">
                  <a:solidFill>
                    <a:srgbClr val="993300"/>
                  </a:solidFill>
                  <a:latin typeface="Times New Roman" pitchFamily="18" charset="0"/>
                </a:rPr>
                <a:t>an outlier</a:t>
              </a:r>
            </a:p>
            <a:p>
              <a:pPr algn="ctr">
                <a:lnSpc>
                  <a:spcPct val="90000"/>
                </a:lnSpc>
              </a:pPr>
              <a:endParaRPr lang="en-US" sz="1600" b="1" dirty="0">
                <a:solidFill>
                  <a:srgbClr val="993300"/>
                </a:solidFill>
                <a:latin typeface="Times New Roman" pitchFamily="18" charset="0"/>
              </a:endParaRPr>
            </a:p>
          </p:txBody>
        </p:sp>
        <p:sp>
          <p:nvSpPr>
            <p:cNvPr id="7" name="Line 5"/>
            <p:cNvSpPr>
              <a:spLocks noChangeShapeType="1"/>
            </p:cNvSpPr>
            <p:nvPr/>
          </p:nvSpPr>
          <p:spPr bwMode="auto">
            <a:xfrm>
              <a:off x="912" y="2208"/>
              <a:ext cx="480" cy="528"/>
            </a:xfrm>
            <a:prstGeom prst="line">
              <a:avLst/>
            </a:prstGeom>
            <a:noFill/>
            <a:ln w="19050">
              <a:solidFill>
                <a:srgbClr val="993300"/>
              </a:solidFill>
              <a:round/>
              <a:headEnd/>
              <a:tailEnd type="triangle" w="med" len="med"/>
            </a:ln>
            <a:effectLst/>
          </p:spPr>
          <p:txBody>
            <a:bodyPr/>
            <a:lstStyle/>
            <a:p>
              <a:endParaRPr lang="en-US"/>
            </a:p>
          </p:txBody>
        </p:sp>
      </p:grpSp>
      <p:grpSp>
        <p:nvGrpSpPr>
          <p:cNvPr id="3" name="Group 6"/>
          <p:cNvGrpSpPr>
            <a:grpSpLocks/>
          </p:cNvGrpSpPr>
          <p:nvPr/>
        </p:nvGrpSpPr>
        <p:grpSpPr bwMode="auto">
          <a:xfrm>
            <a:off x="3505200" y="2133600"/>
            <a:ext cx="1447800" cy="1676400"/>
            <a:chOff x="1968" y="1680"/>
            <a:chExt cx="912" cy="1056"/>
          </a:xfrm>
        </p:grpSpPr>
        <p:sp>
          <p:nvSpPr>
            <p:cNvPr id="9" name="AutoShape 7"/>
            <p:cNvSpPr>
              <a:spLocks noChangeArrowheads="1"/>
            </p:cNvSpPr>
            <p:nvPr/>
          </p:nvSpPr>
          <p:spPr bwMode="auto">
            <a:xfrm>
              <a:off x="1968" y="1680"/>
              <a:ext cx="912" cy="480"/>
            </a:xfrm>
            <a:prstGeom prst="roundRect">
              <a:avLst>
                <a:gd name="adj" fmla="val 16667"/>
              </a:avLst>
            </a:prstGeom>
            <a:noFill/>
            <a:ln w="19050">
              <a:solidFill>
                <a:srgbClr val="993300"/>
              </a:solidFill>
              <a:round/>
              <a:headEnd/>
              <a:tailEnd/>
            </a:ln>
            <a:effectLst/>
          </p:spPr>
          <p:txBody>
            <a:bodyPr wrap="none"/>
            <a:lstStyle/>
            <a:p>
              <a:pPr algn="ctr">
                <a:lnSpc>
                  <a:spcPct val="90000"/>
                </a:lnSpc>
              </a:pPr>
              <a:r>
                <a:rPr lang="en-US" sz="1600" b="1" dirty="0">
                  <a:solidFill>
                    <a:srgbClr val="993300"/>
                  </a:solidFill>
                  <a:latin typeface="Times New Roman" pitchFamily="18" charset="0"/>
                </a:rPr>
                <a:t>Largest data</a:t>
              </a:r>
            </a:p>
            <a:p>
              <a:pPr algn="ctr">
                <a:lnSpc>
                  <a:spcPct val="90000"/>
                </a:lnSpc>
              </a:pPr>
              <a:r>
                <a:rPr lang="en-US" sz="1600" b="1" dirty="0">
                  <a:solidFill>
                    <a:srgbClr val="993300"/>
                  </a:solidFill>
                  <a:latin typeface="Times New Roman" pitchFamily="18" charset="0"/>
                </a:rPr>
                <a:t> value that isn’t </a:t>
              </a:r>
            </a:p>
            <a:p>
              <a:pPr algn="ctr">
                <a:lnSpc>
                  <a:spcPct val="90000"/>
                </a:lnSpc>
              </a:pPr>
              <a:r>
                <a:rPr lang="en-US" sz="1600" b="1" dirty="0">
                  <a:solidFill>
                    <a:srgbClr val="993300"/>
                  </a:solidFill>
                  <a:latin typeface="Times New Roman" pitchFamily="18" charset="0"/>
                </a:rPr>
                <a:t>an outlier</a:t>
              </a:r>
            </a:p>
            <a:p>
              <a:pPr algn="ctr">
                <a:lnSpc>
                  <a:spcPct val="90000"/>
                </a:lnSpc>
              </a:pPr>
              <a:endParaRPr lang="en-US" sz="1600" b="1" dirty="0">
                <a:solidFill>
                  <a:srgbClr val="993300"/>
                </a:solidFill>
                <a:latin typeface="Times New Roman" pitchFamily="18" charset="0"/>
              </a:endParaRPr>
            </a:p>
          </p:txBody>
        </p:sp>
        <p:sp>
          <p:nvSpPr>
            <p:cNvPr id="10" name="Line 8"/>
            <p:cNvSpPr>
              <a:spLocks noChangeShapeType="1"/>
            </p:cNvSpPr>
            <p:nvPr/>
          </p:nvSpPr>
          <p:spPr bwMode="auto">
            <a:xfrm>
              <a:off x="2400" y="2160"/>
              <a:ext cx="128" cy="576"/>
            </a:xfrm>
            <a:prstGeom prst="line">
              <a:avLst/>
            </a:prstGeom>
            <a:noFill/>
            <a:ln w="19050">
              <a:solidFill>
                <a:srgbClr val="993300"/>
              </a:solidFill>
              <a:round/>
              <a:headEnd/>
              <a:tailEnd type="triangle" w="med" len="med"/>
            </a:ln>
            <a:effectLst/>
          </p:spPr>
          <p:txBody>
            <a:bodyPr/>
            <a:lstStyle/>
            <a:p>
              <a:endParaRPr lang="en-US"/>
            </a:p>
          </p:txBody>
        </p:sp>
      </p:grpSp>
      <p:grpSp>
        <p:nvGrpSpPr>
          <p:cNvPr id="4" name="Group 31"/>
          <p:cNvGrpSpPr>
            <a:grpSpLocks/>
          </p:cNvGrpSpPr>
          <p:nvPr/>
        </p:nvGrpSpPr>
        <p:grpSpPr bwMode="auto">
          <a:xfrm>
            <a:off x="4876800" y="2514600"/>
            <a:ext cx="1447800" cy="1219200"/>
            <a:chOff x="2832" y="1920"/>
            <a:chExt cx="912" cy="768"/>
          </a:xfrm>
        </p:grpSpPr>
        <p:sp>
          <p:nvSpPr>
            <p:cNvPr id="12" name="AutoShape 32"/>
            <p:cNvSpPr>
              <a:spLocks noChangeArrowheads="1"/>
            </p:cNvSpPr>
            <p:nvPr/>
          </p:nvSpPr>
          <p:spPr bwMode="auto">
            <a:xfrm>
              <a:off x="2976" y="1920"/>
              <a:ext cx="768" cy="336"/>
            </a:xfrm>
            <a:prstGeom prst="roundRect">
              <a:avLst>
                <a:gd name="adj" fmla="val 16667"/>
              </a:avLst>
            </a:prstGeom>
            <a:noFill/>
            <a:ln w="19050">
              <a:solidFill>
                <a:srgbClr val="993300"/>
              </a:solidFill>
              <a:round/>
              <a:headEnd/>
              <a:tailEnd/>
            </a:ln>
            <a:effectLst/>
          </p:spPr>
          <p:txBody>
            <a:bodyPr wrap="none" lIns="0" tIns="0" rIns="0" bIns="0" anchor="b"/>
            <a:lstStyle/>
            <a:p>
              <a:pPr algn="ctr">
                <a:lnSpc>
                  <a:spcPct val="50000"/>
                </a:lnSpc>
                <a:spcBef>
                  <a:spcPct val="50000"/>
                </a:spcBef>
              </a:pPr>
              <a:r>
                <a:rPr lang="en-US" sz="1600" b="1" dirty="0">
                  <a:solidFill>
                    <a:srgbClr val="993300"/>
                  </a:solidFill>
                  <a:latin typeface="Times New Roman" pitchFamily="18" charset="0"/>
                </a:rPr>
                <a:t>Mild</a:t>
              </a:r>
            </a:p>
            <a:p>
              <a:pPr algn="ctr">
                <a:lnSpc>
                  <a:spcPct val="50000"/>
                </a:lnSpc>
                <a:spcBef>
                  <a:spcPct val="50000"/>
                </a:spcBef>
              </a:pPr>
              <a:r>
                <a:rPr lang="en-US" sz="1600" b="1" dirty="0">
                  <a:solidFill>
                    <a:srgbClr val="993300"/>
                  </a:solidFill>
                  <a:latin typeface="Times New Roman" pitchFamily="18" charset="0"/>
                </a:rPr>
                <a:t>Outliers</a:t>
              </a:r>
            </a:p>
          </p:txBody>
        </p:sp>
        <p:sp>
          <p:nvSpPr>
            <p:cNvPr id="13" name="Line 33"/>
            <p:cNvSpPr>
              <a:spLocks noChangeShapeType="1"/>
            </p:cNvSpPr>
            <p:nvPr/>
          </p:nvSpPr>
          <p:spPr bwMode="auto">
            <a:xfrm flipH="1">
              <a:off x="2832" y="2256"/>
              <a:ext cx="432" cy="432"/>
            </a:xfrm>
            <a:prstGeom prst="line">
              <a:avLst/>
            </a:prstGeom>
            <a:noFill/>
            <a:ln w="19050">
              <a:solidFill>
                <a:srgbClr val="993300"/>
              </a:solidFill>
              <a:round/>
              <a:headEnd/>
              <a:tailEnd type="triangle" w="med" len="med"/>
            </a:ln>
            <a:effectLst/>
          </p:spPr>
          <p:txBody>
            <a:bodyPr/>
            <a:lstStyle/>
            <a:p>
              <a:endParaRPr lang="en-US"/>
            </a:p>
          </p:txBody>
        </p:sp>
        <p:sp>
          <p:nvSpPr>
            <p:cNvPr id="14" name="Line 34"/>
            <p:cNvSpPr>
              <a:spLocks noChangeShapeType="1"/>
            </p:cNvSpPr>
            <p:nvPr/>
          </p:nvSpPr>
          <p:spPr bwMode="auto">
            <a:xfrm flipH="1">
              <a:off x="3072" y="2256"/>
              <a:ext cx="192" cy="432"/>
            </a:xfrm>
            <a:prstGeom prst="line">
              <a:avLst/>
            </a:prstGeom>
            <a:noFill/>
            <a:ln w="19050">
              <a:solidFill>
                <a:srgbClr val="993300"/>
              </a:solidFill>
              <a:round/>
              <a:headEnd/>
              <a:tailEnd type="triangle" w="med" len="med"/>
            </a:ln>
            <a:effectLst/>
          </p:spPr>
          <p:txBody>
            <a:bodyPr/>
            <a:lstStyle/>
            <a:p>
              <a:endParaRPr lang="en-US"/>
            </a:p>
          </p:txBody>
        </p:sp>
      </p:grpSp>
      <p:grpSp>
        <p:nvGrpSpPr>
          <p:cNvPr id="5" name="Group 35"/>
          <p:cNvGrpSpPr>
            <a:grpSpLocks/>
          </p:cNvGrpSpPr>
          <p:nvPr/>
        </p:nvGrpSpPr>
        <p:grpSpPr bwMode="auto">
          <a:xfrm>
            <a:off x="6629400" y="2438400"/>
            <a:ext cx="1981200" cy="1371600"/>
            <a:chOff x="3936" y="1872"/>
            <a:chExt cx="1248" cy="864"/>
          </a:xfrm>
        </p:grpSpPr>
        <p:sp>
          <p:nvSpPr>
            <p:cNvPr id="16" name="AutoShape 36"/>
            <p:cNvSpPr>
              <a:spLocks noChangeArrowheads="1"/>
            </p:cNvSpPr>
            <p:nvPr/>
          </p:nvSpPr>
          <p:spPr bwMode="auto">
            <a:xfrm>
              <a:off x="4368" y="1872"/>
              <a:ext cx="768" cy="336"/>
            </a:xfrm>
            <a:prstGeom prst="roundRect">
              <a:avLst>
                <a:gd name="adj" fmla="val 16667"/>
              </a:avLst>
            </a:prstGeom>
            <a:noFill/>
            <a:ln w="19050">
              <a:solidFill>
                <a:srgbClr val="993300"/>
              </a:solidFill>
              <a:round/>
              <a:headEnd/>
              <a:tailEnd/>
            </a:ln>
            <a:effectLst/>
          </p:spPr>
          <p:txBody>
            <a:bodyPr wrap="none" lIns="0" tIns="0" rIns="0" bIns="0" anchor="b"/>
            <a:lstStyle/>
            <a:p>
              <a:pPr algn="ctr">
                <a:lnSpc>
                  <a:spcPct val="50000"/>
                </a:lnSpc>
                <a:spcBef>
                  <a:spcPct val="50000"/>
                </a:spcBef>
              </a:pPr>
              <a:r>
                <a:rPr lang="en-US" sz="1600" b="1" dirty="0">
                  <a:solidFill>
                    <a:srgbClr val="993300"/>
                  </a:solidFill>
                  <a:latin typeface="Times New Roman" pitchFamily="18" charset="0"/>
                </a:rPr>
                <a:t>Extreme</a:t>
              </a:r>
            </a:p>
            <a:p>
              <a:pPr algn="ctr">
                <a:lnSpc>
                  <a:spcPct val="50000"/>
                </a:lnSpc>
                <a:spcBef>
                  <a:spcPct val="50000"/>
                </a:spcBef>
              </a:pPr>
              <a:r>
                <a:rPr lang="en-US" sz="1600" b="1" dirty="0">
                  <a:solidFill>
                    <a:srgbClr val="993300"/>
                  </a:solidFill>
                  <a:latin typeface="Times New Roman" pitchFamily="18" charset="0"/>
                </a:rPr>
                <a:t>Outliers</a:t>
              </a:r>
            </a:p>
          </p:txBody>
        </p:sp>
        <p:grpSp>
          <p:nvGrpSpPr>
            <p:cNvPr id="8" name="Group 37"/>
            <p:cNvGrpSpPr>
              <a:grpSpLocks/>
            </p:cNvGrpSpPr>
            <p:nvPr/>
          </p:nvGrpSpPr>
          <p:grpSpPr bwMode="auto">
            <a:xfrm>
              <a:off x="3936" y="2208"/>
              <a:ext cx="1248" cy="528"/>
              <a:chOff x="3936" y="2208"/>
              <a:chExt cx="1248" cy="528"/>
            </a:xfrm>
          </p:grpSpPr>
          <p:sp>
            <p:nvSpPr>
              <p:cNvPr id="18" name="Line 38"/>
              <p:cNvSpPr>
                <a:spLocks noChangeShapeType="1"/>
              </p:cNvSpPr>
              <p:nvPr/>
            </p:nvSpPr>
            <p:spPr bwMode="auto">
              <a:xfrm flipH="1">
                <a:off x="3936" y="2208"/>
                <a:ext cx="720" cy="480"/>
              </a:xfrm>
              <a:prstGeom prst="line">
                <a:avLst/>
              </a:prstGeom>
              <a:noFill/>
              <a:ln w="19050">
                <a:solidFill>
                  <a:srgbClr val="993300"/>
                </a:solidFill>
                <a:round/>
                <a:headEnd/>
                <a:tailEnd type="triangle" w="med" len="med"/>
              </a:ln>
              <a:effectLst/>
            </p:spPr>
            <p:txBody>
              <a:bodyPr/>
              <a:lstStyle/>
              <a:p>
                <a:endParaRPr lang="en-US"/>
              </a:p>
            </p:txBody>
          </p:sp>
          <p:sp>
            <p:nvSpPr>
              <p:cNvPr id="19" name="Line 39"/>
              <p:cNvSpPr>
                <a:spLocks noChangeShapeType="1"/>
              </p:cNvSpPr>
              <p:nvPr/>
            </p:nvSpPr>
            <p:spPr bwMode="auto">
              <a:xfrm flipH="1">
                <a:off x="4080" y="2208"/>
                <a:ext cx="576" cy="480"/>
              </a:xfrm>
              <a:prstGeom prst="line">
                <a:avLst/>
              </a:prstGeom>
              <a:noFill/>
              <a:ln w="19050">
                <a:solidFill>
                  <a:srgbClr val="993300"/>
                </a:solidFill>
                <a:round/>
                <a:headEnd/>
                <a:tailEnd type="triangle" w="med" len="med"/>
              </a:ln>
              <a:effectLst/>
            </p:spPr>
            <p:txBody>
              <a:bodyPr/>
              <a:lstStyle/>
              <a:p>
                <a:endParaRPr lang="en-US"/>
              </a:p>
            </p:txBody>
          </p:sp>
          <p:sp>
            <p:nvSpPr>
              <p:cNvPr id="20" name="Line 40"/>
              <p:cNvSpPr>
                <a:spLocks noChangeShapeType="1"/>
              </p:cNvSpPr>
              <p:nvPr/>
            </p:nvSpPr>
            <p:spPr bwMode="auto">
              <a:xfrm>
                <a:off x="4656" y="2208"/>
                <a:ext cx="144" cy="528"/>
              </a:xfrm>
              <a:prstGeom prst="line">
                <a:avLst/>
              </a:prstGeom>
              <a:noFill/>
              <a:ln w="19050">
                <a:solidFill>
                  <a:srgbClr val="993300"/>
                </a:solidFill>
                <a:round/>
                <a:headEnd/>
                <a:tailEnd type="triangle" w="med" len="med"/>
              </a:ln>
              <a:effectLst/>
            </p:spPr>
            <p:txBody>
              <a:bodyPr/>
              <a:lstStyle/>
              <a:p>
                <a:endParaRPr lang="en-US"/>
              </a:p>
            </p:txBody>
          </p:sp>
          <p:sp>
            <p:nvSpPr>
              <p:cNvPr id="21" name="Line 41"/>
              <p:cNvSpPr>
                <a:spLocks noChangeShapeType="1"/>
              </p:cNvSpPr>
              <p:nvPr/>
            </p:nvSpPr>
            <p:spPr bwMode="auto">
              <a:xfrm>
                <a:off x="4656" y="2208"/>
                <a:ext cx="528" cy="528"/>
              </a:xfrm>
              <a:prstGeom prst="line">
                <a:avLst/>
              </a:prstGeom>
              <a:noFill/>
              <a:ln w="19050">
                <a:solidFill>
                  <a:srgbClr val="993300"/>
                </a:solidFill>
                <a:round/>
                <a:headEnd/>
                <a:tailEnd type="triangle" w="med" len="med"/>
              </a:ln>
              <a:effectLst/>
            </p:spPr>
            <p:txBody>
              <a:bodyPr/>
              <a:lstStyle/>
              <a:p>
                <a:endParaRPr lang="en-US"/>
              </a:p>
            </p:txBody>
          </p:sp>
        </p:grpSp>
      </p:grpSp>
      <p:sp>
        <p:nvSpPr>
          <p:cNvPr id="22" name="Date Placeholder 21"/>
          <p:cNvSpPr>
            <a:spLocks noGrp="1"/>
          </p:cNvSpPr>
          <p:nvPr>
            <p:ph type="dt" sz="half" idx="10"/>
          </p:nvPr>
        </p:nvSpPr>
        <p:spPr/>
        <p:txBody>
          <a:bodyPr/>
          <a:lstStyle/>
          <a:p>
            <a:r>
              <a:rPr lang="en-US" smtClean="0"/>
              <a:t>7/10/2015</a:t>
            </a:r>
            <a:endParaRPr lang="en-IN"/>
          </a:p>
        </p:txBody>
      </p:sp>
      <p:sp>
        <p:nvSpPr>
          <p:cNvPr id="23" name="Slide Number Placeholder 22"/>
          <p:cNvSpPr>
            <a:spLocks noGrp="1"/>
          </p:cNvSpPr>
          <p:nvPr>
            <p:ph type="sldNum" sz="quarter" idx="12"/>
          </p:nvPr>
        </p:nvSpPr>
        <p:spPr/>
        <p:txBody>
          <a:bodyPr/>
          <a:lstStyle/>
          <a:p>
            <a:fld id="{E2A16ED9-9F4B-43A2-8243-755705734AA7}" type="slidenum">
              <a:rPr lang="en-IN" smtClean="0"/>
              <a:pPr/>
              <a:t>124</a:t>
            </a:fld>
            <a:endParaRPr lang="en-IN"/>
          </a:p>
        </p:txBody>
      </p:sp>
      <p:sp>
        <p:nvSpPr>
          <p:cNvPr id="24" name="Footer Placeholder 23"/>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403378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p:stCondLst>
                              <p:cond delay="2000"/>
                            </p:stCondLst>
                            <p:childTnLst>
                              <p:par>
                                <p:cTn id="9" presetID="10" presetClass="entr" presetSubtype="0"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2000"/>
                                        <p:tgtEl>
                                          <p:spTgt spid="3"/>
                                        </p:tgtEl>
                                      </p:cBhvr>
                                    </p:animEffect>
                                  </p:childTnLst>
                                </p:cTn>
                              </p:par>
                            </p:childTnLst>
                          </p:cTn>
                        </p:par>
                        <p:par>
                          <p:cTn id="12" fill="hold">
                            <p:stCondLst>
                              <p:cond delay="4500"/>
                            </p:stCondLst>
                            <p:childTnLst>
                              <p:par>
                                <p:cTn id="13" presetID="10" presetClass="entr" presetSubtype="0" fill="hold" nodeType="after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childTnLst>
                          </p:cTn>
                        </p:par>
                        <p:par>
                          <p:cTn id="16" fill="hold">
                            <p:stCondLst>
                              <p:cond delay="7000"/>
                            </p:stCondLst>
                            <p:childTnLst>
                              <p:par>
                                <p:cTn id="17" presetID="10"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143000" y="533400"/>
            <a:ext cx="7239000" cy="762000"/>
          </a:xfrm>
          <a:prstGeom prst="rect">
            <a:avLst/>
          </a:prstGeom>
        </p:spPr>
        <p:txBody>
          <a:bodyPr/>
          <a:lstStyle/>
          <a:p>
            <a:pPr marL="0" marR="0" lvl="0" indent="0" algn="ctr" defTabSz="914400" eaLnBrk="0" latinLnBrk="0" hangingPunct="0">
              <a:lnSpc>
                <a:spcPct val="100000"/>
              </a:lnSpc>
              <a:buClrTx/>
              <a:buSzTx/>
              <a:buFontTx/>
              <a:buNone/>
              <a:tabLst/>
              <a:defRPr/>
            </a:pPr>
            <a:r>
              <a:rPr lang="en-US" sz="2800" b="1" dirty="0" smtClean="0">
                <a:solidFill>
                  <a:srgbClr val="0070C0"/>
                </a:solidFill>
                <a:latin typeface="+mj-lt"/>
                <a:ea typeface="+mj-lt"/>
                <a:cs typeface="+mj-lt"/>
              </a:rPr>
              <a:t>Comparative </a:t>
            </a:r>
            <a:r>
              <a:rPr lang="en-US" sz="2800" b="1" dirty="0" err="1" smtClean="0">
                <a:solidFill>
                  <a:srgbClr val="0070C0"/>
                </a:solidFill>
                <a:latin typeface="+mj-lt"/>
                <a:ea typeface="+mj-lt"/>
                <a:cs typeface="+mj-lt"/>
              </a:rPr>
              <a:t>Boxplot</a:t>
            </a:r>
            <a:r>
              <a:rPr lang="en-US" sz="2800" b="1" dirty="0" smtClean="0">
                <a:solidFill>
                  <a:srgbClr val="0070C0"/>
                </a:solidFill>
                <a:latin typeface="+mj-lt"/>
                <a:ea typeface="+mj-lt"/>
                <a:cs typeface="+mj-lt"/>
              </a:rPr>
              <a:t> Example</a:t>
            </a:r>
            <a:endParaRPr lang="en-US" sz="2800" b="1" dirty="0">
              <a:solidFill>
                <a:srgbClr val="0070C0"/>
              </a:solidFill>
              <a:latin typeface="+mj-lt"/>
              <a:ea typeface="+mj-lt"/>
              <a:cs typeface="+mj-lt"/>
            </a:endParaRPr>
          </a:p>
        </p:txBody>
      </p:sp>
      <p:sp>
        <p:nvSpPr>
          <p:cNvPr id="40" name="Text Box 44"/>
          <p:cNvSpPr txBox="1">
            <a:spLocks noChangeArrowheads="1"/>
          </p:cNvSpPr>
          <p:nvPr/>
        </p:nvSpPr>
        <p:spPr bwMode="auto">
          <a:xfrm>
            <a:off x="1295400" y="1143000"/>
            <a:ext cx="7102475" cy="923330"/>
          </a:xfrm>
          <a:prstGeom prst="rect">
            <a:avLst/>
          </a:prstGeom>
          <a:noFill/>
          <a:ln w="9525">
            <a:noFill/>
            <a:miter lim="800000"/>
            <a:headEnd/>
            <a:tailEnd/>
          </a:ln>
          <a:effectLst/>
        </p:spPr>
        <p:txBody>
          <a:bodyPr wrap="square">
            <a:spAutoFit/>
          </a:bodyPr>
          <a:lstStyle/>
          <a:p>
            <a:r>
              <a:rPr lang="en-US" dirty="0"/>
              <a:t>By putting </a:t>
            </a:r>
            <a:r>
              <a:rPr lang="en-US" dirty="0" err="1"/>
              <a:t>boxplots</a:t>
            </a:r>
            <a:r>
              <a:rPr lang="en-US" dirty="0"/>
              <a:t> of two separate groups or subgroups we can compare their distributional behaviors</a:t>
            </a:r>
            <a:r>
              <a:rPr lang="en-US" dirty="0" smtClean="0"/>
              <a:t>.</a:t>
            </a:r>
          </a:p>
          <a:p>
            <a:endParaRPr lang="en-US" dirty="0"/>
          </a:p>
        </p:txBody>
      </p:sp>
      <p:pic>
        <p:nvPicPr>
          <p:cNvPr id="68610" name="Picture 2"/>
          <p:cNvPicPr>
            <a:picLocks noChangeAspect="1" noChangeArrowheads="1"/>
          </p:cNvPicPr>
          <p:nvPr/>
        </p:nvPicPr>
        <p:blipFill>
          <a:blip r:embed="rId2" cstate="print"/>
          <a:srcRect/>
          <a:stretch>
            <a:fillRect/>
          </a:stretch>
        </p:blipFill>
        <p:spPr bwMode="auto">
          <a:xfrm>
            <a:off x="1219200" y="2971800"/>
            <a:ext cx="3454061" cy="3581400"/>
          </a:xfrm>
          <a:prstGeom prst="rect">
            <a:avLst/>
          </a:prstGeom>
          <a:noFill/>
          <a:ln w="9525">
            <a:noFill/>
            <a:miter lim="800000"/>
            <a:headEnd/>
            <a:tailEnd/>
          </a:ln>
          <a:effectLst/>
        </p:spPr>
      </p:pic>
      <p:pic>
        <p:nvPicPr>
          <p:cNvPr id="68611" name="Picture 3"/>
          <p:cNvPicPr>
            <a:picLocks noChangeAspect="1" noChangeArrowheads="1"/>
          </p:cNvPicPr>
          <p:nvPr/>
        </p:nvPicPr>
        <p:blipFill>
          <a:blip r:embed="rId3" cstate="print"/>
          <a:srcRect/>
          <a:stretch>
            <a:fillRect/>
          </a:stretch>
        </p:blipFill>
        <p:spPr bwMode="auto">
          <a:xfrm>
            <a:off x="5257800" y="2884869"/>
            <a:ext cx="3619415" cy="3752850"/>
          </a:xfrm>
          <a:prstGeom prst="rect">
            <a:avLst/>
          </a:prstGeom>
          <a:noFill/>
          <a:ln w="9525">
            <a:noFill/>
            <a:miter lim="800000"/>
            <a:headEnd/>
            <a:tailEnd/>
          </a:ln>
          <a:effectLst/>
        </p:spPr>
      </p:pic>
      <p:cxnSp>
        <p:nvCxnSpPr>
          <p:cNvPr id="42" name="Straight Connector 41"/>
          <p:cNvCxnSpPr/>
          <p:nvPr/>
        </p:nvCxnSpPr>
        <p:spPr>
          <a:xfrm rot="16200000" flipH="1">
            <a:off x="2590800" y="4572000"/>
            <a:ext cx="4419600" cy="152400"/>
          </a:xfrm>
          <a:prstGeom prst="line">
            <a:avLst/>
          </a:prstGeom>
          <a:ln w="25400">
            <a:solidFill>
              <a:srgbClr val="00CC00"/>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smtClean="0"/>
              <a:t>7/10/2015</a:t>
            </a:r>
            <a:endParaRPr lang="en-IN"/>
          </a:p>
        </p:txBody>
      </p:sp>
      <p:sp>
        <p:nvSpPr>
          <p:cNvPr id="9" name="Slide Number Placeholder 8"/>
          <p:cNvSpPr>
            <a:spLocks noGrp="1"/>
          </p:cNvSpPr>
          <p:nvPr>
            <p:ph type="sldNum" sz="quarter" idx="12"/>
          </p:nvPr>
        </p:nvSpPr>
        <p:spPr/>
        <p:txBody>
          <a:bodyPr/>
          <a:lstStyle/>
          <a:p>
            <a:fld id="{E2A16ED9-9F4B-43A2-8243-755705734AA7}" type="slidenum">
              <a:rPr lang="en-IN" smtClean="0"/>
              <a:pPr/>
              <a:t>125</a:t>
            </a:fld>
            <a:endParaRPr lang="en-IN"/>
          </a:p>
        </p:txBody>
      </p:sp>
      <p:sp>
        <p:nvSpPr>
          <p:cNvPr id="10" name="Footer Placeholder 9"/>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49744146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524000"/>
            <a:ext cx="7620000" cy="5262979"/>
          </a:xfrm>
          <a:prstGeom prst="rect">
            <a:avLst/>
          </a:prstGeom>
        </p:spPr>
        <p:txBody>
          <a:bodyPr wrap="square">
            <a:spAutoFit/>
          </a:bodyPr>
          <a:lstStyle/>
          <a:p>
            <a:r>
              <a:rPr lang="en-US" sz="2400" dirty="0" smtClean="0"/>
              <a:t> </a:t>
            </a:r>
            <a:r>
              <a:rPr lang="en-US" sz="2400" dirty="0" smtClean="0">
                <a:solidFill>
                  <a:srgbClr val="00CC00"/>
                </a:solidFill>
                <a:sym typeface="Symbol"/>
              </a:rPr>
              <a:t></a:t>
            </a:r>
            <a:r>
              <a:rPr lang="en-US" sz="2400" dirty="0" smtClean="0">
                <a:sym typeface="Symbol"/>
              </a:rPr>
              <a:t> </a:t>
            </a:r>
            <a:r>
              <a:rPr lang="en-US" sz="2400" dirty="0" smtClean="0"/>
              <a:t>Which of the following is not true with regards to finding the median of a data set?</a:t>
            </a:r>
          </a:p>
          <a:p>
            <a:endParaRPr lang="en-US" sz="2400" dirty="0" smtClean="0"/>
          </a:p>
          <a:p>
            <a:pPr lvl="1"/>
            <a:r>
              <a:rPr lang="en-US" sz="2400" dirty="0" smtClean="0"/>
              <a:t> a.  The first step is to order the data set from smallest to largest.  </a:t>
            </a:r>
          </a:p>
          <a:p>
            <a:pPr lvl="1"/>
            <a:r>
              <a:rPr lang="en-US" sz="2400" dirty="0" smtClean="0"/>
              <a:t> b.  If n is even the sample median is the average of the middle two values in the ordered list.  </a:t>
            </a:r>
          </a:p>
          <a:p>
            <a:pPr lvl="1"/>
            <a:r>
              <a:rPr lang="en-US" sz="2400" dirty="0" smtClean="0"/>
              <a:t> c.  Any repeated values should be removed from the data set prior to determining the median.  </a:t>
            </a:r>
          </a:p>
          <a:p>
            <a:pPr lvl="1"/>
            <a:r>
              <a:rPr lang="en-US" sz="2400" dirty="0" smtClean="0"/>
              <a:t> d.  If n is odd, the sample median is the single middle value of the  ordered list.  </a:t>
            </a:r>
          </a:p>
          <a:p>
            <a:r>
              <a:rPr lang="en-US" sz="2400" dirty="0" smtClean="0"/>
              <a:t> </a:t>
            </a:r>
          </a:p>
          <a:p>
            <a:r>
              <a:rPr lang="en-US" sz="2400" dirty="0" smtClean="0"/>
              <a:t> </a:t>
            </a:r>
          </a:p>
          <a:p>
            <a:r>
              <a:rPr lang="en-US" sz="2400" dirty="0" smtClean="0"/>
              <a:t> </a:t>
            </a:r>
            <a:endParaRPr lang="en-US" sz="2400" dirty="0"/>
          </a:p>
        </p:txBody>
      </p:sp>
      <p:sp>
        <p:nvSpPr>
          <p:cNvPr id="3" name="Rectangle 2"/>
          <p:cNvSpPr txBox="1">
            <a:spLocks noChangeArrowheads="1"/>
          </p:cNvSpPr>
          <p:nvPr/>
        </p:nvSpPr>
        <p:spPr>
          <a:xfrm>
            <a:off x="1143000" y="533400"/>
            <a:ext cx="7239000" cy="762000"/>
          </a:xfrm>
          <a:prstGeom prst="rect">
            <a:avLst/>
          </a:prstGeom>
        </p:spPr>
        <p:txBody>
          <a:bodyPr/>
          <a:lstStyle/>
          <a:p>
            <a:pPr marL="0" marR="0" lvl="0" indent="0" algn="ctr" defTabSz="914400" eaLnBrk="0" latinLnBrk="0" hangingPunct="0">
              <a:lnSpc>
                <a:spcPct val="100000"/>
              </a:lnSpc>
              <a:buClrTx/>
              <a:buSzTx/>
              <a:buFontTx/>
              <a:buNone/>
              <a:tabLst/>
              <a:defRPr/>
            </a:pPr>
            <a:r>
              <a:rPr lang="en-US" sz="2800" b="1" dirty="0" smtClean="0">
                <a:solidFill>
                  <a:srgbClr val="0070C0"/>
                </a:solidFill>
                <a:latin typeface="+mj-lt"/>
                <a:ea typeface="+mj-lt"/>
                <a:cs typeface="+mj-lt"/>
              </a:rPr>
              <a:t>Examples</a:t>
            </a:r>
            <a:endParaRPr lang="en-US" sz="2800" b="1" dirty="0">
              <a:solidFill>
                <a:srgbClr val="0070C0"/>
              </a:solidFill>
              <a:latin typeface="+mj-lt"/>
              <a:ea typeface="+mj-lt"/>
              <a:cs typeface="+mj-lt"/>
            </a:endParaRPr>
          </a:p>
        </p:txBody>
      </p:sp>
      <p:sp>
        <p:nvSpPr>
          <p:cNvPr id="5" name="Date Placeholder 4"/>
          <p:cNvSpPr>
            <a:spLocks noGrp="1"/>
          </p:cNvSpPr>
          <p:nvPr>
            <p:ph type="dt" sz="half" idx="10"/>
          </p:nvPr>
        </p:nvSpPr>
        <p:spPr/>
        <p:txBody>
          <a:bodyPr/>
          <a:lstStyle/>
          <a:p>
            <a:r>
              <a:rPr lang="en-US" smtClean="0"/>
              <a:t>7/10/2015</a:t>
            </a:r>
            <a:endParaRPr lang="en-IN"/>
          </a:p>
        </p:txBody>
      </p:sp>
      <p:sp>
        <p:nvSpPr>
          <p:cNvPr id="6" name="Slide Number Placeholder 5"/>
          <p:cNvSpPr>
            <a:spLocks noGrp="1"/>
          </p:cNvSpPr>
          <p:nvPr>
            <p:ph type="sldNum" sz="quarter" idx="12"/>
          </p:nvPr>
        </p:nvSpPr>
        <p:spPr/>
        <p:txBody>
          <a:bodyPr/>
          <a:lstStyle/>
          <a:p>
            <a:fld id="{E2A16ED9-9F4B-43A2-8243-755705734AA7}" type="slidenum">
              <a:rPr lang="en-IN" smtClean="0"/>
              <a:pPr/>
              <a:t>126</a:t>
            </a:fld>
            <a:endParaRPr lang="en-IN"/>
          </a:p>
        </p:txBody>
      </p:sp>
      <p:sp>
        <p:nvSpPr>
          <p:cNvPr id="7" name="Footer Placeholder 6"/>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8657521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609600"/>
            <a:ext cx="7467600" cy="5632311"/>
          </a:xfrm>
          <a:prstGeom prst="rect">
            <a:avLst/>
          </a:prstGeom>
        </p:spPr>
        <p:txBody>
          <a:bodyPr wrap="square">
            <a:spAutoFit/>
          </a:bodyPr>
          <a:lstStyle/>
          <a:p>
            <a:r>
              <a:rPr lang="en-US" sz="2400" dirty="0" smtClean="0">
                <a:solidFill>
                  <a:srgbClr val="00CC00"/>
                </a:solidFill>
                <a:sym typeface="Symbol"/>
              </a:rPr>
              <a:t> </a:t>
            </a:r>
            <a:r>
              <a:rPr lang="en-US" sz="2400" dirty="0" smtClean="0"/>
              <a:t>Which of the following is a correct interpretation of the yield for variety 1 and 2 from the </a:t>
            </a:r>
            <a:r>
              <a:rPr lang="en-US" sz="2400" dirty="0" err="1" smtClean="0"/>
              <a:t>boxplot</a:t>
            </a:r>
            <a:r>
              <a:rPr lang="en-US" sz="2400" dirty="0" smtClean="0"/>
              <a:t> below? </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 a.  The yield is generally greater for variety 2.  </a:t>
            </a:r>
          </a:p>
          <a:p>
            <a:r>
              <a:rPr lang="en-US" sz="2400" dirty="0" smtClean="0"/>
              <a:t> b.  The yields appear to be approximately the same for  </a:t>
            </a:r>
          </a:p>
          <a:p>
            <a:r>
              <a:rPr lang="en-US" sz="2400" dirty="0" smtClean="0"/>
              <a:t>     variety 1 and 2.  </a:t>
            </a:r>
          </a:p>
          <a:p>
            <a:r>
              <a:rPr lang="en-US" sz="2400" dirty="0" smtClean="0"/>
              <a:t> c.  The data are more variable for variety 1 than variety 2.  </a:t>
            </a:r>
          </a:p>
          <a:p>
            <a:r>
              <a:rPr lang="en-US" sz="2400" dirty="0" smtClean="0"/>
              <a:t> d.  It is not reasonable to conclude that the populations  </a:t>
            </a:r>
          </a:p>
          <a:p>
            <a:r>
              <a:rPr lang="en-US" sz="2400" dirty="0" smtClean="0"/>
              <a:t>     (variety 1 and variety 2) have equal variances.  </a:t>
            </a:r>
          </a:p>
          <a:p>
            <a:r>
              <a:rPr lang="en-US" sz="2400" dirty="0" smtClean="0"/>
              <a:t> </a:t>
            </a:r>
            <a:endParaRPr lang="en-US" sz="2400" dirty="0"/>
          </a:p>
        </p:txBody>
      </p:sp>
      <p:pic>
        <p:nvPicPr>
          <p:cNvPr id="4" name="Picture 2" descr="C:\Users\Maieasha\Desktop\pois02_04_01_15.jpg"/>
          <p:cNvPicPr>
            <a:picLocks noChangeAspect="1" noChangeArrowheads="1"/>
          </p:cNvPicPr>
          <p:nvPr/>
        </p:nvPicPr>
        <p:blipFill>
          <a:blip r:embed="rId2" cstate="print"/>
          <a:srcRect/>
          <a:stretch>
            <a:fillRect/>
          </a:stretch>
        </p:blipFill>
        <p:spPr bwMode="auto">
          <a:xfrm>
            <a:off x="2438400" y="1371600"/>
            <a:ext cx="2956280" cy="2181225"/>
          </a:xfrm>
          <a:prstGeom prst="rect">
            <a:avLst/>
          </a:prstGeom>
          <a:noFill/>
        </p:spPr>
      </p:pic>
      <p:sp>
        <p:nvSpPr>
          <p:cNvPr id="5" name="Date Placeholder 4"/>
          <p:cNvSpPr>
            <a:spLocks noGrp="1"/>
          </p:cNvSpPr>
          <p:nvPr>
            <p:ph type="dt" sz="half" idx="10"/>
          </p:nvPr>
        </p:nvSpPr>
        <p:spPr/>
        <p:txBody>
          <a:bodyPr/>
          <a:lstStyle/>
          <a:p>
            <a:r>
              <a:rPr lang="en-US" smtClean="0"/>
              <a:t>7/10/2015</a:t>
            </a:r>
            <a:endParaRPr lang="en-IN"/>
          </a:p>
        </p:txBody>
      </p:sp>
      <p:sp>
        <p:nvSpPr>
          <p:cNvPr id="6" name="Slide Number Placeholder 5"/>
          <p:cNvSpPr>
            <a:spLocks noGrp="1"/>
          </p:cNvSpPr>
          <p:nvPr>
            <p:ph type="sldNum" sz="quarter" idx="12"/>
          </p:nvPr>
        </p:nvSpPr>
        <p:spPr/>
        <p:txBody>
          <a:bodyPr/>
          <a:lstStyle/>
          <a:p>
            <a:fld id="{E2A16ED9-9F4B-43A2-8243-755705734AA7}" type="slidenum">
              <a:rPr lang="en-IN" smtClean="0"/>
              <a:pPr/>
              <a:t>127</a:t>
            </a:fld>
            <a:endParaRPr lang="en-IN"/>
          </a:p>
        </p:txBody>
      </p:sp>
      <p:sp>
        <p:nvSpPr>
          <p:cNvPr id="7" name="Footer Placeholder 6"/>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2388627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0"/>
            <a:ext cx="7467600" cy="4893647"/>
          </a:xfrm>
          <a:prstGeom prst="rect">
            <a:avLst/>
          </a:prstGeom>
        </p:spPr>
        <p:txBody>
          <a:bodyPr wrap="square">
            <a:spAutoFit/>
          </a:bodyPr>
          <a:lstStyle/>
          <a:p>
            <a:r>
              <a:rPr lang="en-US" sz="2400" dirty="0" smtClean="0">
                <a:solidFill>
                  <a:srgbClr val="00CC00"/>
                </a:solidFill>
                <a:sym typeface="Symbol"/>
              </a:rPr>
              <a:t></a:t>
            </a:r>
            <a:r>
              <a:rPr lang="en-US" sz="2400" dirty="0" smtClean="0">
                <a:sym typeface="Symbol"/>
              </a:rPr>
              <a:t> </a:t>
            </a:r>
            <a:r>
              <a:rPr lang="en-US" sz="2400" dirty="0" smtClean="0"/>
              <a:t>A sample of 10 individuals was taken at a college football game and the number of games they attend a year was recorded. The descriptive statistics for the data are given as follows. </a:t>
            </a:r>
          </a:p>
          <a:p>
            <a:endParaRPr lang="en-US" sz="2400" dirty="0" smtClean="0"/>
          </a:p>
          <a:p>
            <a:endParaRPr lang="en-US" sz="2400" dirty="0" smtClean="0"/>
          </a:p>
          <a:p>
            <a:endParaRPr lang="en-US" sz="2400" dirty="0" smtClean="0"/>
          </a:p>
          <a:p>
            <a:endParaRPr lang="en-US" sz="2400" dirty="0" smtClean="0"/>
          </a:p>
          <a:p>
            <a:r>
              <a:rPr lang="en-US" sz="2400" dirty="0" smtClean="0"/>
              <a:t>What is the five-number summary for this data?</a:t>
            </a:r>
          </a:p>
          <a:p>
            <a:pPr lvl="2"/>
            <a:r>
              <a:rPr lang="en-US" sz="2400" dirty="0" smtClean="0"/>
              <a:t> a. 1, 2, 4, 5.25, 7  </a:t>
            </a:r>
          </a:p>
          <a:p>
            <a:pPr lvl="2"/>
            <a:r>
              <a:rPr lang="en-US" sz="2400" dirty="0" smtClean="0"/>
              <a:t> b. 1, 2, 3.9, 5.25, 7  </a:t>
            </a:r>
          </a:p>
          <a:p>
            <a:pPr lvl="2"/>
            <a:r>
              <a:rPr lang="en-US" sz="2400" dirty="0" smtClean="0"/>
              <a:t> c. 10, 3.9, 0.605, 1.912, 1.0  </a:t>
            </a:r>
          </a:p>
          <a:p>
            <a:pPr lvl="2"/>
            <a:r>
              <a:rPr lang="en-US" sz="2400" dirty="0" smtClean="0"/>
              <a:t> d. 1, –0.605, 3.9, 0.605, 7  </a:t>
            </a:r>
            <a:endParaRPr lang="en-US" sz="2400" dirty="0"/>
          </a:p>
        </p:txBody>
      </p:sp>
      <p:pic>
        <p:nvPicPr>
          <p:cNvPr id="3" name="Picture 2" descr="http://webquiz.ilrn.com/ilrn/books/dpse05q/pois02.04.01.23.jpg"/>
          <p:cNvPicPr>
            <a:picLocks noChangeAspect="1" noChangeArrowheads="1"/>
          </p:cNvPicPr>
          <p:nvPr/>
        </p:nvPicPr>
        <p:blipFill>
          <a:blip r:embed="rId2" cstate="print"/>
          <a:srcRect/>
          <a:stretch>
            <a:fillRect/>
          </a:stretch>
        </p:blipFill>
        <p:spPr bwMode="auto">
          <a:xfrm>
            <a:off x="1219200" y="2743200"/>
            <a:ext cx="7696200" cy="435203"/>
          </a:xfrm>
          <a:prstGeom prst="rect">
            <a:avLst/>
          </a:prstGeom>
          <a:noFill/>
        </p:spPr>
      </p:pic>
      <p:sp>
        <p:nvSpPr>
          <p:cNvPr id="5" name="Date Placeholder 4"/>
          <p:cNvSpPr>
            <a:spLocks noGrp="1"/>
          </p:cNvSpPr>
          <p:nvPr>
            <p:ph type="dt" sz="half" idx="10"/>
          </p:nvPr>
        </p:nvSpPr>
        <p:spPr/>
        <p:txBody>
          <a:bodyPr/>
          <a:lstStyle/>
          <a:p>
            <a:r>
              <a:rPr lang="en-US" smtClean="0"/>
              <a:t>7/10/2015</a:t>
            </a:r>
            <a:endParaRPr lang="en-IN"/>
          </a:p>
        </p:txBody>
      </p:sp>
      <p:sp>
        <p:nvSpPr>
          <p:cNvPr id="6" name="Slide Number Placeholder 5"/>
          <p:cNvSpPr>
            <a:spLocks noGrp="1"/>
          </p:cNvSpPr>
          <p:nvPr>
            <p:ph type="sldNum" sz="quarter" idx="12"/>
          </p:nvPr>
        </p:nvSpPr>
        <p:spPr/>
        <p:txBody>
          <a:bodyPr/>
          <a:lstStyle/>
          <a:p>
            <a:fld id="{E2A16ED9-9F4B-43A2-8243-755705734AA7}" type="slidenum">
              <a:rPr lang="en-IN" smtClean="0"/>
              <a:pPr/>
              <a:t>128</a:t>
            </a:fld>
            <a:endParaRPr lang="en-IN"/>
          </a:p>
        </p:txBody>
      </p:sp>
      <p:sp>
        <p:nvSpPr>
          <p:cNvPr id="7" name="Footer Placeholder 6"/>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28434931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828800"/>
            <a:ext cx="6477000" cy="3785652"/>
          </a:xfrm>
          <a:prstGeom prst="rect">
            <a:avLst/>
          </a:prstGeom>
        </p:spPr>
        <p:txBody>
          <a:bodyPr wrap="square">
            <a:spAutoFit/>
          </a:bodyPr>
          <a:lstStyle/>
          <a:p>
            <a:r>
              <a:rPr lang="en-US" sz="2400" dirty="0" smtClean="0">
                <a:solidFill>
                  <a:srgbClr val="00CC00"/>
                </a:solidFill>
                <a:sym typeface="Symbol"/>
              </a:rPr>
              <a:t> </a:t>
            </a:r>
            <a:r>
              <a:rPr lang="en-US" sz="2400" dirty="0" smtClean="0"/>
              <a:t> Which of the following is not affected by extreme outliers?</a:t>
            </a:r>
          </a:p>
          <a:p>
            <a:endParaRPr lang="en-US" sz="2400" dirty="0" smtClean="0"/>
          </a:p>
          <a:p>
            <a:pPr lvl="2"/>
            <a:r>
              <a:rPr lang="en-US" sz="2400" dirty="0" smtClean="0"/>
              <a:t> a.   Variance  </a:t>
            </a:r>
          </a:p>
          <a:p>
            <a:pPr lvl="2"/>
            <a:r>
              <a:rPr lang="en-US" sz="2400" dirty="0" smtClean="0"/>
              <a:t> b.  Median  </a:t>
            </a:r>
          </a:p>
          <a:p>
            <a:pPr lvl="2"/>
            <a:r>
              <a:rPr lang="en-US" sz="2400" dirty="0" smtClean="0"/>
              <a:t> c.  Range</a:t>
            </a:r>
          </a:p>
          <a:p>
            <a:pPr lvl="2"/>
            <a:r>
              <a:rPr lang="en-US" sz="2400" dirty="0" smtClean="0"/>
              <a:t> d.  Mean  </a:t>
            </a:r>
          </a:p>
          <a:p>
            <a:r>
              <a:rPr lang="en-US" sz="2400" dirty="0" smtClean="0"/>
              <a:t> </a:t>
            </a:r>
          </a:p>
          <a:p>
            <a:r>
              <a:rPr lang="en-US" sz="2400" dirty="0" smtClean="0"/>
              <a:t> </a:t>
            </a:r>
          </a:p>
          <a:p>
            <a:r>
              <a:rPr lang="en-US" sz="2400" dirty="0" smtClean="0"/>
              <a:t> </a:t>
            </a:r>
            <a:endParaRPr lang="en-US" sz="2400" dirty="0"/>
          </a:p>
        </p:txBody>
      </p:sp>
      <p:sp>
        <p:nvSpPr>
          <p:cNvPr id="4" name="Date Placeholder 3"/>
          <p:cNvSpPr>
            <a:spLocks noGrp="1"/>
          </p:cNvSpPr>
          <p:nvPr>
            <p:ph type="dt" sz="half" idx="10"/>
          </p:nvPr>
        </p:nvSpPr>
        <p:spPr/>
        <p:txBody>
          <a:bodyPr/>
          <a:lstStyle/>
          <a:p>
            <a:r>
              <a:rPr lang="en-US" smtClean="0"/>
              <a:t>7/10/2015</a:t>
            </a:r>
            <a:endParaRPr lang="en-IN"/>
          </a:p>
        </p:txBody>
      </p:sp>
      <p:sp>
        <p:nvSpPr>
          <p:cNvPr id="5" name="Slide Number Placeholder 4"/>
          <p:cNvSpPr>
            <a:spLocks noGrp="1"/>
          </p:cNvSpPr>
          <p:nvPr>
            <p:ph type="sldNum" sz="quarter" idx="12"/>
          </p:nvPr>
        </p:nvSpPr>
        <p:spPr/>
        <p:txBody>
          <a:bodyPr/>
          <a:lstStyle/>
          <a:p>
            <a:fld id="{E2A16ED9-9F4B-43A2-8243-755705734AA7}" type="slidenum">
              <a:rPr lang="en-IN" smtClean="0"/>
              <a:pPr/>
              <a:t>129</a:t>
            </a:fld>
            <a:endParaRPr lang="en-IN"/>
          </a:p>
        </p:txBody>
      </p:sp>
      <p:sp>
        <p:nvSpPr>
          <p:cNvPr id="6" name="Footer Placeholder 5"/>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49794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r>
              <a:rPr lang="en-IN" sz="2800" dirty="0" smtClean="0">
                <a:solidFill>
                  <a:srgbClr val="00B050"/>
                </a:solidFill>
              </a:rPr>
              <a:t>Fields of Applications of Statistics </a:t>
            </a:r>
            <a:endParaRPr lang="en-IN" sz="2800" dirty="0">
              <a:solidFill>
                <a:srgbClr val="00B050"/>
              </a:solidFill>
            </a:endParaRPr>
          </a:p>
        </p:txBody>
      </p:sp>
      <p:sp>
        <p:nvSpPr>
          <p:cNvPr id="3" name="Content Placeholder 2"/>
          <p:cNvSpPr>
            <a:spLocks noGrp="1"/>
          </p:cNvSpPr>
          <p:nvPr>
            <p:ph idx="1"/>
          </p:nvPr>
        </p:nvSpPr>
        <p:spPr>
          <a:xfrm>
            <a:off x="76200" y="609600"/>
            <a:ext cx="9067800" cy="6019800"/>
          </a:xfrm>
        </p:spPr>
        <p:txBody>
          <a:bodyPr>
            <a:normAutofit/>
          </a:bodyPr>
          <a:lstStyle/>
          <a:p>
            <a:r>
              <a:rPr lang="en-IN" sz="1600" b="1" dirty="0">
                <a:latin typeface="Times New Roman" panose="02020603050405020304" pitchFamily="18" charset="0"/>
                <a:cs typeface="Times New Roman" panose="02020603050405020304" pitchFamily="18" charset="0"/>
                <a:hlinkClick r:id="rId2" tooltip="Actuarial science"/>
              </a:rPr>
              <a:t>Actuarial science</a:t>
            </a:r>
            <a:r>
              <a:rPr lang="en-IN" sz="1600" dirty="0">
                <a:latin typeface="Times New Roman" panose="02020603050405020304" pitchFamily="18" charset="0"/>
                <a:cs typeface="Times New Roman" panose="02020603050405020304" pitchFamily="18" charset="0"/>
              </a:rPr>
              <a:t> is the discipline that applies mathematical and statistical methods to assess risk in the </a:t>
            </a:r>
            <a:r>
              <a:rPr lang="en-IN" sz="1600" dirty="0">
                <a:latin typeface="Times New Roman" panose="02020603050405020304" pitchFamily="18" charset="0"/>
                <a:cs typeface="Times New Roman" panose="02020603050405020304" pitchFamily="18" charset="0"/>
                <a:hlinkClick r:id="rId3" tooltip="Insurance"/>
              </a:rPr>
              <a:t>insurance</a:t>
            </a:r>
            <a:r>
              <a:rPr lang="en-IN" sz="1600" dirty="0">
                <a:latin typeface="Times New Roman" panose="02020603050405020304" pitchFamily="18" charset="0"/>
                <a:cs typeface="Times New Roman" panose="02020603050405020304" pitchFamily="18" charset="0"/>
              </a:rPr>
              <a:t> and </a:t>
            </a:r>
            <a:r>
              <a:rPr lang="en-IN" sz="1600" dirty="0">
                <a:latin typeface="Times New Roman" panose="02020603050405020304" pitchFamily="18" charset="0"/>
                <a:cs typeface="Times New Roman" panose="02020603050405020304" pitchFamily="18" charset="0"/>
                <a:hlinkClick r:id="rId4" tooltip="Finance"/>
              </a:rPr>
              <a:t>finance</a:t>
            </a:r>
            <a:r>
              <a:rPr lang="en-IN" sz="1600" dirty="0">
                <a:latin typeface="Times New Roman" panose="02020603050405020304" pitchFamily="18" charset="0"/>
                <a:cs typeface="Times New Roman" panose="02020603050405020304" pitchFamily="18" charset="0"/>
              </a:rPr>
              <a:t> industries.</a:t>
            </a:r>
          </a:p>
          <a:p>
            <a:r>
              <a:rPr lang="en-IN" sz="1600" b="1" dirty="0" err="1">
                <a:latin typeface="Times New Roman" panose="02020603050405020304" pitchFamily="18" charset="0"/>
                <a:cs typeface="Times New Roman" panose="02020603050405020304" pitchFamily="18" charset="0"/>
                <a:hlinkClick r:id="rId5" tooltip="Astrostatistics"/>
              </a:rPr>
              <a:t>Astrostatistics</a:t>
            </a:r>
            <a:r>
              <a:rPr lang="en-IN" sz="1600" dirty="0">
                <a:latin typeface="Times New Roman" panose="02020603050405020304" pitchFamily="18" charset="0"/>
                <a:cs typeface="Times New Roman" panose="02020603050405020304" pitchFamily="18" charset="0"/>
              </a:rPr>
              <a:t> is the discipline that applies statistical analysis to the understanding of astronomical data.</a:t>
            </a:r>
          </a:p>
          <a:p>
            <a:r>
              <a:rPr lang="en-IN" sz="1600" b="1" dirty="0">
                <a:latin typeface="Times New Roman" panose="02020603050405020304" pitchFamily="18" charset="0"/>
                <a:cs typeface="Times New Roman" panose="02020603050405020304" pitchFamily="18" charset="0"/>
                <a:hlinkClick r:id="rId6" tooltip="Biostatistics"/>
              </a:rPr>
              <a:t>Biostatistics</a:t>
            </a:r>
            <a:r>
              <a:rPr lang="en-IN" sz="1600" dirty="0">
                <a:latin typeface="Times New Roman" panose="02020603050405020304" pitchFamily="18" charset="0"/>
                <a:cs typeface="Times New Roman" panose="02020603050405020304" pitchFamily="18" charset="0"/>
              </a:rPr>
              <a:t> is a branch of </a:t>
            </a:r>
            <a:r>
              <a:rPr lang="en-IN" sz="1600" dirty="0">
                <a:latin typeface="Times New Roman" panose="02020603050405020304" pitchFamily="18" charset="0"/>
                <a:cs typeface="Times New Roman" panose="02020603050405020304" pitchFamily="18" charset="0"/>
                <a:hlinkClick r:id="rId7" tooltip="Biology"/>
              </a:rPr>
              <a:t>biology</a:t>
            </a:r>
            <a:r>
              <a:rPr lang="en-IN" sz="1600" dirty="0">
                <a:latin typeface="Times New Roman" panose="02020603050405020304" pitchFamily="18" charset="0"/>
                <a:cs typeface="Times New Roman" panose="02020603050405020304" pitchFamily="18" charset="0"/>
              </a:rPr>
              <a:t> that studies biological phenomena and observations by means of statistical analysis, and includes </a:t>
            </a:r>
            <a:r>
              <a:rPr lang="en-IN" sz="1600" dirty="0">
                <a:latin typeface="Times New Roman" panose="02020603050405020304" pitchFamily="18" charset="0"/>
                <a:cs typeface="Times New Roman" panose="02020603050405020304" pitchFamily="18" charset="0"/>
                <a:hlinkClick r:id="rId8" tooltip="Medical statistics"/>
              </a:rPr>
              <a:t>medical statistics</a:t>
            </a:r>
            <a:r>
              <a:rPr lang="en-IN" sz="1600" dirty="0">
                <a:latin typeface="Times New Roman" panose="02020603050405020304" pitchFamily="18" charset="0"/>
                <a:cs typeface="Times New Roman" panose="02020603050405020304" pitchFamily="18" charset="0"/>
              </a:rPr>
              <a:t>.</a:t>
            </a:r>
          </a:p>
          <a:p>
            <a:r>
              <a:rPr lang="en-IN" sz="1600" b="1" dirty="0">
                <a:latin typeface="Times New Roman" panose="02020603050405020304" pitchFamily="18" charset="0"/>
                <a:cs typeface="Times New Roman" panose="02020603050405020304" pitchFamily="18" charset="0"/>
                <a:hlinkClick r:id="rId9" tooltip="Business analytics"/>
              </a:rPr>
              <a:t>Business analytics</a:t>
            </a:r>
            <a:r>
              <a:rPr lang="en-IN" sz="1600" dirty="0">
                <a:latin typeface="Times New Roman" panose="02020603050405020304" pitchFamily="18" charset="0"/>
                <a:cs typeface="Times New Roman" panose="02020603050405020304" pitchFamily="18" charset="0"/>
              </a:rPr>
              <a:t> is a rapidly developing business process that applies statistical methods to data sets (often very large) to develop new insights and understanding of business performance &amp; opportunities</a:t>
            </a:r>
          </a:p>
          <a:p>
            <a:r>
              <a:rPr lang="en-IN" sz="1600" b="1" dirty="0" err="1">
                <a:latin typeface="Times New Roman" panose="02020603050405020304" pitchFamily="18" charset="0"/>
                <a:cs typeface="Times New Roman" panose="02020603050405020304" pitchFamily="18" charset="0"/>
                <a:hlinkClick r:id="rId10" tooltip="Chemometrics"/>
              </a:rPr>
              <a:t>Chemometrics</a:t>
            </a:r>
            <a:r>
              <a:rPr lang="en-IN" sz="1600" dirty="0">
                <a:latin typeface="Times New Roman" panose="02020603050405020304" pitchFamily="18" charset="0"/>
                <a:cs typeface="Times New Roman" panose="02020603050405020304" pitchFamily="18" charset="0"/>
              </a:rPr>
              <a:t> is the science of relating measurements made on a </a:t>
            </a:r>
            <a:r>
              <a:rPr lang="en-IN" sz="1600" dirty="0">
                <a:latin typeface="Times New Roman" panose="02020603050405020304" pitchFamily="18" charset="0"/>
                <a:cs typeface="Times New Roman" panose="02020603050405020304" pitchFamily="18" charset="0"/>
                <a:hlinkClick r:id="rId11" tooltip="Chemistry"/>
              </a:rPr>
              <a:t>chemical</a:t>
            </a:r>
            <a:r>
              <a:rPr lang="en-IN" sz="1600" dirty="0">
                <a:latin typeface="Times New Roman" panose="02020603050405020304" pitchFamily="18" charset="0"/>
                <a:cs typeface="Times New Roman" panose="02020603050405020304" pitchFamily="18" charset="0"/>
              </a:rPr>
              <a:t> system or process to the state of the system via application of mathematical or statistical methods.</a:t>
            </a:r>
          </a:p>
          <a:p>
            <a:r>
              <a:rPr lang="en-IN" sz="1600" b="1" dirty="0">
                <a:latin typeface="Times New Roman" panose="02020603050405020304" pitchFamily="18" charset="0"/>
                <a:cs typeface="Times New Roman" panose="02020603050405020304" pitchFamily="18" charset="0"/>
                <a:hlinkClick r:id="rId12" tooltip="Demography"/>
              </a:rPr>
              <a:t>Demography</a:t>
            </a:r>
            <a:r>
              <a:rPr lang="en-IN" sz="1600" dirty="0">
                <a:latin typeface="Times New Roman" panose="02020603050405020304" pitchFamily="18" charset="0"/>
                <a:cs typeface="Times New Roman" panose="02020603050405020304" pitchFamily="18" charset="0"/>
              </a:rPr>
              <a:t> is the statistical study of all </a:t>
            </a:r>
            <a:r>
              <a:rPr lang="en-IN" sz="1600" dirty="0">
                <a:latin typeface="Times New Roman" panose="02020603050405020304" pitchFamily="18" charset="0"/>
                <a:cs typeface="Times New Roman" panose="02020603050405020304" pitchFamily="18" charset="0"/>
                <a:hlinkClick r:id="rId13" tooltip="Population"/>
              </a:rPr>
              <a:t>populations</a:t>
            </a:r>
            <a:r>
              <a:rPr lang="en-IN" sz="1600" dirty="0">
                <a:latin typeface="Times New Roman" panose="02020603050405020304" pitchFamily="18" charset="0"/>
                <a:cs typeface="Times New Roman" panose="02020603050405020304" pitchFamily="18" charset="0"/>
              </a:rPr>
              <a:t>. It can be a very general science that can be applied to any kind of dynamic population, that is, one that changes over time or space.</a:t>
            </a:r>
          </a:p>
          <a:p>
            <a:r>
              <a:rPr lang="en-IN" sz="1600" b="1" dirty="0">
                <a:latin typeface="Times New Roman" panose="02020603050405020304" pitchFamily="18" charset="0"/>
                <a:cs typeface="Times New Roman" panose="02020603050405020304" pitchFamily="18" charset="0"/>
                <a:hlinkClick r:id="rId14" tooltip="Econometrics"/>
              </a:rPr>
              <a:t>Econometrics</a:t>
            </a:r>
            <a:r>
              <a:rPr lang="en-IN" sz="1600" dirty="0">
                <a:latin typeface="Times New Roman" panose="02020603050405020304" pitchFamily="18" charset="0"/>
                <a:cs typeface="Times New Roman" panose="02020603050405020304" pitchFamily="18" charset="0"/>
              </a:rPr>
              <a:t> is a branch of </a:t>
            </a:r>
            <a:r>
              <a:rPr lang="en-IN" sz="1600" dirty="0">
                <a:latin typeface="Times New Roman" panose="02020603050405020304" pitchFamily="18" charset="0"/>
                <a:cs typeface="Times New Roman" panose="02020603050405020304" pitchFamily="18" charset="0"/>
                <a:hlinkClick r:id="rId15" tooltip="Economics"/>
              </a:rPr>
              <a:t>economics</a:t>
            </a:r>
            <a:r>
              <a:rPr lang="en-IN" sz="1600" dirty="0">
                <a:latin typeface="Times New Roman" panose="02020603050405020304" pitchFamily="18" charset="0"/>
                <a:cs typeface="Times New Roman" panose="02020603050405020304" pitchFamily="18" charset="0"/>
              </a:rPr>
              <a:t> that applies statistical methods to the empirical study of economic theories and relationships.</a:t>
            </a:r>
          </a:p>
          <a:p>
            <a:r>
              <a:rPr lang="en-IN" sz="1600" b="1" dirty="0">
                <a:latin typeface="Times New Roman" panose="02020603050405020304" pitchFamily="18" charset="0"/>
                <a:cs typeface="Times New Roman" panose="02020603050405020304" pitchFamily="18" charset="0"/>
                <a:hlinkClick r:id="rId16" tooltip="Environmental statistics"/>
              </a:rPr>
              <a:t>Environmental statistics</a:t>
            </a:r>
            <a:r>
              <a:rPr lang="en-IN" sz="1600" dirty="0">
                <a:latin typeface="Times New Roman" panose="02020603050405020304" pitchFamily="18" charset="0"/>
                <a:cs typeface="Times New Roman" panose="02020603050405020304" pitchFamily="18" charset="0"/>
              </a:rPr>
              <a:t> is the application of statistical methods to </a:t>
            </a:r>
            <a:r>
              <a:rPr lang="en-IN" sz="1600" dirty="0">
                <a:latin typeface="Times New Roman" panose="02020603050405020304" pitchFamily="18" charset="0"/>
                <a:cs typeface="Times New Roman" panose="02020603050405020304" pitchFamily="18" charset="0"/>
                <a:hlinkClick r:id="rId17" tooltip="Environmental science"/>
              </a:rPr>
              <a:t>environmental science</a:t>
            </a:r>
            <a:r>
              <a:rPr lang="en-IN" sz="1600" dirty="0">
                <a:latin typeface="Times New Roman" panose="02020603050405020304" pitchFamily="18" charset="0"/>
                <a:cs typeface="Times New Roman" panose="02020603050405020304" pitchFamily="18" charset="0"/>
              </a:rPr>
              <a:t>. Weather, climate, air and water quality are included, as are studies of plant and animal populations.</a:t>
            </a:r>
          </a:p>
          <a:p>
            <a:r>
              <a:rPr lang="en-IN" sz="1600" b="1" dirty="0">
                <a:latin typeface="Times New Roman" panose="02020603050405020304" pitchFamily="18" charset="0"/>
                <a:cs typeface="Times New Roman" panose="02020603050405020304" pitchFamily="18" charset="0"/>
                <a:hlinkClick r:id="rId18" tooltip="Epidemiology"/>
              </a:rPr>
              <a:t>Epidemiology</a:t>
            </a:r>
            <a:r>
              <a:rPr lang="en-IN" sz="1600" dirty="0">
                <a:latin typeface="Times New Roman" panose="02020603050405020304" pitchFamily="18" charset="0"/>
                <a:cs typeface="Times New Roman" panose="02020603050405020304" pitchFamily="18" charset="0"/>
              </a:rPr>
              <a:t> is the study of factors affecting the health and illness of populations, and serves as the foundation and logic of interventions made in the interest of public health and preventive medicine.</a:t>
            </a:r>
          </a:p>
          <a:p>
            <a:r>
              <a:rPr lang="en-IN" sz="1600" b="1" dirty="0" err="1">
                <a:latin typeface="Times New Roman" panose="02020603050405020304" pitchFamily="18" charset="0"/>
                <a:cs typeface="Times New Roman" panose="02020603050405020304" pitchFamily="18" charset="0"/>
                <a:hlinkClick r:id="rId19" tooltip="Geostatistics"/>
              </a:rPr>
              <a:t>Geostatistics</a:t>
            </a:r>
            <a:r>
              <a:rPr lang="en-IN" sz="1600" dirty="0">
                <a:latin typeface="Times New Roman" panose="02020603050405020304" pitchFamily="18" charset="0"/>
                <a:cs typeface="Times New Roman" panose="02020603050405020304" pitchFamily="18" charset="0"/>
              </a:rPr>
              <a:t> is a branch of </a:t>
            </a:r>
            <a:r>
              <a:rPr lang="en-IN" sz="1600" dirty="0">
                <a:latin typeface="Times New Roman" panose="02020603050405020304" pitchFamily="18" charset="0"/>
                <a:cs typeface="Times New Roman" panose="02020603050405020304" pitchFamily="18" charset="0"/>
                <a:hlinkClick r:id="rId20" tooltip="Geography"/>
              </a:rPr>
              <a:t>geography</a:t>
            </a:r>
            <a:r>
              <a:rPr lang="en-IN" sz="1600" dirty="0">
                <a:latin typeface="Times New Roman" panose="02020603050405020304" pitchFamily="18" charset="0"/>
                <a:cs typeface="Times New Roman" panose="02020603050405020304" pitchFamily="18" charset="0"/>
              </a:rPr>
              <a:t> that deals with the analysis of data from disciplines such as </a:t>
            </a:r>
            <a:r>
              <a:rPr lang="en-IN" sz="1600" dirty="0">
                <a:latin typeface="Times New Roman" panose="02020603050405020304" pitchFamily="18" charset="0"/>
                <a:cs typeface="Times New Roman" panose="02020603050405020304" pitchFamily="18" charset="0"/>
                <a:hlinkClick r:id="rId21" tooltip="Petroleum geology"/>
              </a:rPr>
              <a:t>petroleum geology</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22" tooltip="Hydrogeology"/>
              </a:rPr>
              <a:t>hydrogeology</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23" tooltip="Hydrology"/>
              </a:rPr>
              <a:t>hydrology</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24" tooltip="Meteorology"/>
              </a:rPr>
              <a:t>meteorology</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25" tooltip="Oceanography"/>
              </a:rPr>
              <a:t>oceanography</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26" tooltip="Geochemistry"/>
              </a:rPr>
              <a:t>geochemistry</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20" tooltip="Geography"/>
              </a:rPr>
              <a:t>geography</a:t>
            </a:r>
            <a:r>
              <a:rPr lang="en-IN" sz="1600" dirty="0">
                <a:latin typeface="Times New Roman" panose="02020603050405020304" pitchFamily="18" charset="0"/>
                <a:cs typeface="Times New Roman" panose="02020603050405020304" pitchFamily="18" charset="0"/>
              </a:rPr>
              <a:t>.</a:t>
            </a:r>
          </a:p>
          <a:p>
            <a:endParaRPr lang="en-IN" sz="1600" dirty="0"/>
          </a:p>
        </p:txBody>
      </p:sp>
      <p:sp>
        <p:nvSpPr>
          <p:cNvPr id="6" name="Slide Number Placeholder 5"/>
          <p:cNvSpPr>
            <a:spLocks noGrp="1"/>
          </p:cNvSpPr>
          <p:nvPr>
            <p:ph type="sldNum" sz="quarter" idx="12"/>
          </p:nvPr>
        </p:nvSpPr>
        <p:spPr/>
        <p:txBody>
          <a:bodyPr/>
          <a:lstStyle/>
          <a:p>
            <a:fld id="{F878D97F-B07C-4F5B-861D-76BA94498E2A}" type="slidenum">
              <a:rPr lang="en-US" smtClean="0"/>
              <a:pPr/>
              <a:t>13</a:t>
            </a:fld>
            <a:endParaRPr lang="en-US"/>
          </a:p>
        </p:txBody>
      </p:sp>
    </p:spTree>
    <p:extLst>
      <p:ext uri="{BB962C8B-B14F-4D97-AF65-F5344CB8AC3E}">
        <p14:creationId xmlns:p14="http://schemas.microsoft.com/office/powerpoint/2010/main" val="18237717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133600"/>
            <a:ext cx="7086600" cy="3046988"/>
          </a:xfrm>
          <a:prstGeom prst="rect">
            <a:avLst/>
          </a:prstGeom>
        </p:spPr>
        <p:txBody>
          <a:bodyPr wrap="square">
            <a:spAutoFit/>
          </a:bodyPr>
          <a:lstStyle/>
          <a:p>
            <a:r>
              <a:rPr lang="en-US" sz="2400" dirty="0" smtClean="0">
                <a:solidFill>
                  <a:srgbClr val="00CC00"/>
                </a:solidFill>
                <a:sym typeface="Symbol"/>
              </a:rPr>
              <a:t>  </a:t>
            </a:r>
            <a:r>
              <a:rPr lang="en-US" sz="2400" dirty="0" smtClean="0"/>
              <a:t>Which of the following is a not a measure of variability?</a:t>
            </a:r>
          </a:p>
          <a:p>
            <a:endParaRPr lang="en-US" sz="2400" dirty="0" smtClean="0"/>
          </a:p>
          <a:p>
            <a:pPr lvl="2"/>
            <a:r>
              <a:rPr lang="en-US" sz="2400" dirty="0" smtClean="0"/>
              <a:t> a. </a:t>
            </a:r>
            <a:r>
              <a:rPr lang="en-US" sz="2400" dirty="0" err="1" smtClean="0"/>
              <a:t>Interquartile</a:t>
            </a:r>
            <a:r>
              <a:rPr lang="en-US" sz="2400" dirty="0" smtClean="0"/>
              <a:t> Range  </a:t>
            </a:r>
          </a:p>
          <a:p>
            <a:pPr lvl="2"/>
            <a:r>
              <a:rPr lang="en-US" sz="2400" dirty="0" smtClean="0"/>
              <a:t> b. Standard deviation  </a:t>
            </a:r>
          </a:p>
          <a:p>
            <a:pPr lvl="2"/>
            <a:r>
              <a:rPr lang="en-US" sz="2400" dirty="0" smtClean="0"/>
              <a:t> c. Population variance  </a:t>
            </a:r>
          </a:p>
          <a:p>
            <a:pPr lvl="2"/>
            <a:r>
              <a:rPr lang="en-US" sz="2400" dirty="0" smtClean="0"/>
              <a:t> d. Proportion  </a:t>
            </a:r>
          </a:p>
          <a:p>
            <a:r>
              <a:rPr lang="en-US" sz="2400" dirty="0" smtClean="0"/>
              <a:t> </a:t>
            </a:r>
            <a:endParaRPr lang="en-US" sz="2400" dirty="0"/>
          </a:p>
        </p:txBody>
      </p:sp>
      <p:sp>
        <p:nvSpPr>
          <p:cNvPr id="4" name="Date Placeholder 3"/>
          <p:cNvSpPr>
            <a:spLocks noGrp="1"/>
          </p:cNvSpPr>
          <p:nvPr>
            <p:ph type="dt" sz="half" idx="10"/>
          </p:nvPr>
        </p:nvSpPr>
        <p:spPr/>
        <p:txBody>
          <a:bodyPr/>
          <a:lstStyle/>
          <a:p>
            <a:r>
              <a:rPr lang="en-US" smtClean="0"/>
              <a:t>7/10/2015</a:t>
            </a:r>
            <a:endParaRPr lang="en-IN"/>
          </a:p>
        </p:txBody>
      </p:sp>
      <p:sp>
        <p:nvSpPr>
          <p:cNvPr id="5" name="Slide Number Placeholder 4"/>
          <p:cNvSpPr>
            <a:spLocks noGrp="1"/>
          </p:cNvSpPr>
          <p:nvPr>
            <p:ph type="sldNum" sz="quarter" idx="12"/>
          </p:nvPr>
        </p:nvSpPr>
        <p:spPr/>
        <p:txBody>
          <a:bodyPr/>
          <a:lstStyle/>
          <a:p>
            <a:fld id="{E2A16ED9-9F4B-43A2-8243-755705734AA7}" type="slidenum">
              <a:rPr lang="en-IN" smtClean="0"/>
              <a:pPr/>
              <a:t>130</a:t>
            </a:fld>
            <a:endParaRPr lang="en-IN"/>
          </a:p>
        </p:txBody>
      </p:sp>
      <p:sp>
        <p:nvSpPr>
          <p:cNvPr id="6" name="Footer Placeholder 5"/>
          <p:cNvSpPr>
            <a:spLocks noGrp="1"/>
          </p:cNvSpPr>
          <p:nvPr>
            <p:ph type="ftr" sz="quarter" idx="11"/>
          </p:nvPr>
        </p:nvSpPr>
        <p:spPr/>
        <p:txBody>
          <a:bodyPr/>
          <a:lstStyle/>
          <a:p>
            <a:r>
              <a:rPr lang="en-IN" smtClean="0"/>
              <a:t>Numerical measure</a:t>
            </a:r>
            <a:endParaRPr lang="en-IN"/>
          </a:p>
        </p:txBody>
      </p:sp>
    </p:spTree>
    <p:extLst>
      <p:ext uri="{BB962C8B-B14F-4D97-AF65-F5344CB8AC3E}">
        <p14:creationId xmlns:p14="http://schemas.microsoft.com/office/powerpoint/2010/main" val="8869667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4" name="Picture 2"/>
          <p:cNvPicPr>
            <a:picLocks noChangeAspect="1" noChangeArrowheads="1"/>
          </p:cNvPicPr>
          <p:nvPr/>
        </p:nvPicPr>
        <p:blipFill>
          <a:blip r:embed="rId2" cstate="print"/>
          <a:srcRect/>
          <a:stretch>
            <a:fillRect/>
          </a:stretch>
        </p:blipFill>
        <p:spPr bwMode="auto">
          <a:xfrm>
            <a:off x="1025778" y="0"/>
            <a:ext cx="8118222" cy="4953000"/>
          </a:xfrm>
          <a:prstGeom prst="rect">
            <a:avLst/>
          </a:prstGeom>
          <a:noFill/>
          <a:ln w="9525">
            <a:noFill/>
            <a:miter lim="800000"/>
            <a:headEnd/>
            <a:tailEnd/>
          </a:ln>
        </p:spPr>
      </p:pic>
    </p:spTree>
    <p:extLst>
      <p:ext uri="{BB962C8B-B14F-4D97-AF65-F5344CB8AC3E}">
        <p14:creationId xmlns:p14="http://schemas.microsoft.com/office/powerpoint/2010/main" val="33642228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295400" y="1676400"/>
            <a:ext cx="6705600" cy="4619625"/>
          </a:xfrm>
          <a:prstGeom prst="rect">
            <a:avLst/>
          </a:prstGeom>
          <a:noFill/>
          <a:ln w="9525">
            <a:noFill/>
            <a:miter lim="800000"/>
            <a:headEnd/>
            <a:tailEnd/>
          </a:ln>
        </p:spPr>
      </p:pic>
      <p:sp>
        <p:nvSpPr>
          <p:cNvPr id="5" name="Rectangle 4"/>
          <p:cNvSpPr/>
          <p:nvPr/>
        </p:nvSpPr>
        <p:spPr>
          <a:xfrm>
            <a:off x="2667000" y="1828800"/>
            <a:ext cx="3810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rgbClr val="00CC00"/>
                </a:solidFill>
              </a:rPr>
              <a:t>Scatterplots</a:t>
            </a:r>
            <a:endParaRPr lang="en-US" sz="3200" dirty="0">
              <a:solidFill>
                <a:srgbClr val="00CC00"/>
              </a:solidFill>
            </a:endParaRPr>
          </a:p>
        </p:txBody>
      </p:sp>
    </p:spTree>
    <p:extLst>
      <p:ext uri="{BB962C8B-B14F-4D97-AF65-F5344CB8AC3E}">
        <p14:creationId xmlns:p14="http://schemas.microsoft.com/office/powerpoint/2010/main" val="69628195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1524000" y="990600"/>
            <a:ext cx="6720680" cy="4495800"/>
          </a:xfrm>
          <a:prstGeom prst="rect">
            <a:avLst/>
          </a:prstGeom>
          <a:noFill/>
          <a:ln w="9525">
            <a:noFill/>
            <a:miter lim="800000"/>
            <a:headEnd/>
            <a:tailEnd/>
          </a:ln>
        </p:spPr>
      </p:pic>
      <p:sp>
        <p:nvSpPr>
          <p:cNvPr id="11" name="Rectangle 10"/>
          <p:cNvSpPr/>
          <p:nvPr/>
        </p:nvSpPr>
        <p:spPr>
          <a:xfrm>
            <a:off x="2819400" y="1295400"/>
            <a:ext cx="3810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CC00"/>
              </a:solidFill>
            </a:endParaRPr>
          </a:p>
        </p:txBody>
      </p:sp>
    </p:spTree>
    <p:extLst>
      <p:ext uri="{BB962C8B-B14F-4D97-AF65-F5344CB8AC3E}">
        <p14:creationId xmlns:p14="http://schemas.microsoft.com/office/powerpoint/2010/main" val="89773190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cstate="print"/>
          <a:srcRect/>
          <a:stretch>
            <a:fillRect/>
          </a:stretch>
        </p:blipFill>
        <p:spPr bwMode="auto">
          <a:xfrm>
            <a:off x="1371600" y="609600"/>
            <a:ext cx="7096125" cy="5238750"/>
          </a:xfrm>
          <a:prstGeom prst="rect">
            <a:avLst/>
          </a:prstGeom>
          <a:noFill/>
          <a:ln w="9525">
            <a:noFill/>
            <a:miter lim="800000"/>
            <a:headEnd/>
            <a:tailEnd/>
          </a:ln>
        </p:spPr>
      </p:pic>
    </p:spTree>
    <p:extLst>
      <p:ext uri="{BB962C8B-B14F-4D97-AF65-F5344CB8AC3E}">
        <p14:creationId xmlns:p14="http://schemas.microsoft.com/office/powerpoint/2010/main" val="307208379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371600" y="1676400"/>
            <a:ext cx="6822100" cy="3276600"/>
          </a:xfrm>
          <a:prstGeom prst="rect">
            <a:avLst/>
          </a:prstGeom>
          <a:noFill/>
          <a:ln w="9525">
            <a:noFill/>
            <a:miter lim="800000"/>
            <a:headEnd/>
            <a:tailEnd/>
          </a:ln>
        </p:spPr>
      </p:pic>
      <p:sp>
        <p:nvSpPr>
          <p:cNvPr id="6" name="Rectangle 5"/>
          <p:cNvSpPr/>
          <p:nvPr/>
        </p:nvSpPr>
        <p:spPr>
          <a:xfrm>
            <a:off x="2743200" y="685800"/>
            <a:ext cx="3810000" cy="167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CC00"/>
                </a:solidFill>
              </a:rPr>
              <a:t>Example</a:t>
            </a:r>
            <a:endParaRPr lang="en-US" sz="3200" dirty="0">
              <a:solidFill>
                <a:srgbClr val="00CC00"/>
              </a:solidFill>
            </a:endParaRPr>
          </a:p>
        </p:txBody>
      </p:sp>
    </p:spTree>
    <p:extLst>
      <p:ext uri="{BB962C8B-B14F-4D97-AF65-F5344CB8AC3E}">
        <p14:creationId xmlns:p14="http://schemas.microsoft.com/office/powerpoint/2010/main" val="14084164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1943100" y="1585913"/>
            <a:ext cx="5143500" cy="3816796"/>
          </a:xfrm>
          <a:prstGeom prst="rect">
            <a:avLst/>
          </a:prstGeom>
          <a:noFill/>
          <a:ln w="9525">
            <a:noFill/>
            <a:miter lim="800000"/>
            <a:headEnd/>
            <a:tailEnd/>
          </a:ln>
        </p:spPr>
      </p:pic>
      <p:sp>
        <p:nvSpPr>
          <p:cNvPr id="9" name="Rectangle 8"/>
          <p:cNvSpPr/>
          <p:nvPr/>
        </p:nvSpPr>
        <p:spPr>
          <a:xfrm>
            <a:off x="2206625" y="1103312"/>
            <a:ext cx="477838" cy="42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y</a:t>
            </a:r>
          </a:p>
        </p:txBody>
      </p:sp>
      <p:sp>
        <p:nvSpPr>
          <p:cNvPr id="11" name="Rectangle 10"/>
          <p:cNvSpPr/>
          <p:nvPr/>
        </p:nvSpPr>
        <p:spPr>
          <a:xfrm>
            <a:off x="7086600" y="4648200"/>
            <a:ext cx="479425" cy="420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x</a:t>
            </a:r>
          </a:p>
        </p:txBody>
      </p:sp>
      <p:sp>
        <p:nvSpPr>
          <p:cNvPr id="12" name="Rectangle 11"/>
          <p:cNvSpPr/>
          <p:nvPr/>
        </p:nvSpPr>
        <p:spPr>
          <a:xfrm>
            <a:off x="1857375" y="5254625"/>
            <a:ext cx="5313363" cy="739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Figure:  </a:t>
            </a:r>
            <a:r>
              <a:rPr lang="en-US" dirty="0" err="1" smtClean="0">
                <a:solidFill>
                  <a:schemeClr val="tx1"/>
                </a:solidFill>
              </a:rPr>
              <a:t>Scatterplot</a:t>
            </a:r>
            <a:r>
              <a:rPr lang="en-US" dirty="0" smtClean="0">
                <a:solidFill>
                  <a:schemeClr val="tx1"/>
                </a:solidFill>
              </a:rPr>
              <a:t> </a:t>
            </a:r>
            <a:r>
              <a:rPr lang="en-US" dirty="0">
                <a:solidFill>
                  <a:schemeClr val="tx1"/>
                </a:solidFill>
              </a:rPr>
              <a:t>between x and y variables</a:t>
            </a:r>
          </a:p>
        </p:txBody>
      </p:sp>
    </p:spTree>
    <p:extLst>
      <p:ext uri="{BB962C8B-B14F-4D97-AF65-F5344CB8AC3E}">
        <p14:creationId xmlns:p14="http://schemas.microsoft.com/office/powerpoint/2010/main" val="370248889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8" name="Picture 2"/>
          <p:cNvPicPr>
            <a:picLocks noChangeAspect="1" noChangeArrowheads="1"/>
          </p:cNvPicPr>
          <p:nvPr/>
        </p:nvPicPr>
        <p:blipFill>
          <a:blip r:embed="rId2" cstate="print"/>
          <a:srcRect/>
          <a:stretch>
            <a:fillRect/>
          </a:stretch>
        </p:blipFill>
        <p:spPr bwMode="auto">
          <a:xfrm>
            <a:off x="1016357" y="-1"/>
            <a:ext cx="8114763" cy="5581423"/>
          </a:xfrm>
          <a:prstGeom prst="rect">
            <a:avLst/>
          </a:prstGeom>
          <a:noFill/>
          <a:ln w="9525">
            <a:noFill/>
            <a:miter lim="800000"/>
            <a:headEnd/>
            <a:tailEnd/>
          </a:ln>
        </p:spPr>
      </p:pic>
    </p:spTree>
    <p:extLst>
      <p:ext uri="{BB962C8B-B14F-4D97-AF65-F5344CB8AC3E}">
        <p14:creationId xmlns:p14="http://schemas.microsoft.com/office/powerpoint/2010/main" val="82932282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2" name="Picture 2"/>
          <p:cNvPicPr>
            <a:picLocks noChangeAspect="1" noChangeArrowheads="1"/>
          </p:cNvPicPr>
          <p:nvPr/>
        </p:nvPicPr>
        <p:blipFill>
          <a:blip r:embed="rId2" cstate="print"/>
          <a:srcRect/>
          <a:stretch>
            <a:fillRect/>
          </a:stretch>
        </p:blipFill>
        <p:spPr bwMode="auto">
          <a:xfrm>
            <a:off x="1016358" y="0"/>
            <a:ext cx="8114763" cy="5018210"/>
          </a:xfrm>
          <a:prstGeom prst="rect">
            <a:avLst/>
          </a:prstGeom>
          <a:noFill/>
          <a:ln w="9525">
            <a:noFill/>
            <a:miter lim="800000"/>
            <a:headEnd/>
            <a:tailEnd/>
          </a:ln>
        </p:spPr>
      </p:pic>
    </p:spTree>
    <p:extLst>
      <p:ext uri="{BB962C8B-B14F-4D97-AF65-F5344CB8AC3E}">
        <p14:creationId xmlns:p14="http://schemas.microsoft.com/office/powerpoint/2010/main" val="13539620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p:cNvPicPr>
            <a:picLocks noChangeAspect="1" noChangeArrowheads="1"/>
          </p:cNvPicPr>
          <p:nvPr/>
        </p:nvPicPr>
        <p:blipFill>
          <a:blip r:embed="rId2" cstate="print"/>
          <a:srcRect/>
          <a:stretch>
            <a:fillRect/>
          </a:stretch>
        </p:blipFill>
        <p:spPr bwMode="auto">
          <a:xfrm>
            <a:off x="1016358" y="0"/>
            <a:ext cx="8127642" cy="5629182"/>
          </a:xfrm>
          <a:prstGeom prst="rect">
            <a:avLst/>
          </a:prstGeom>
          <a:noFill/>
          <a:ln w="9525">
            <a:noFill/>
            <a:miter lim="800000"/>
            <a:headEnd/>
            <a:tailEnd/>
          </a:ln>
        </p:spPr>
      </p:pic>
    </p:spTree>
    <p:extLst>
      <p:ext uri="{BB962C8B-B14F-4D97-AF65-F5344CB8AC3E}">
        <p14:creationId xmlns:p14="http://schemas.microsoft.com/office/powerpoint/2010/main" val="251635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r>
              <a:rPr lang="en-IN" sz="2800" dirty="0" smtClean="0">
                <a:solidFill>
                  <a:srgbClr val="00B050"/>
                </a:solidFill>
              </a:rPr>
              <a:t>Fields of Applications of Statistics </a:t>
            </a:r>
            <a:endParaRPr lang="en-IN" sz="2800" dirty="0">
              <a:solidFill>
                <a:srgbClr val="00B050"/>
              </a:solidFill>
            </a:endParaRPr>
          </a:p>
        </p:txBody>
      </p:sp>
      <p:sp>
        <p:nvSpPr>
          <p:cNvPr id="3" name="Content Placeholder 2"/>
          <p:cNvSpPr>
            <a:spLocks noGrp="1"/>
          </p:cNvSpPr>
          <p:nvPr>
            <p:ph idx="1"/>
          </p:nvPr>
        </p:nvSpPr>
        <p:spPr>
          <a:xfrm>
            <a:off x="76200" y="609600"/>
            <a:ext cx="9067800" cy="6019800"/>
          </a:xfrm>
        </p:spPr>
        <p:txBody>
          <a:bodyPr>
            <a:normAutofit fontScale="92500" lnSpcReduction="10000"/>
          </a:bodyPr>
          <a:lstStyle/>
          <a:p>
            <a:r>
              <a:rPr lang="en-IN" sz="1600" b="1" dirty="0">
                <a:hlinkClick r:id="rId2" tooltip="Operations research"/>
              </a:rPr>
              <a:t>Operations research</a:t>
            </a:r>
            <a:r>
              <a:rPr lang="en-IN" sz="1600" dirty="0"/>
              <a:t> (or Operational Research) is an interdisciplinary branch of applied mathematics and formal science that uses methods such as mathematical </a:t>
            </a:r>
            <a:r>
              <a:rPr lang="en-IN" sz="1600" dirty="0" err="1"/>
              <a:t>modeling</a:t>
            </a:r>
            <a:r>
              <a:rPr lang="en-IN" sz="1600" dirty="0"/>
              <a:t>, statistics, and algorithms to arrive at optimal or near optimal solutions to complex problems.</a:t>
            </a:r>
          </a:p>
          <a:p>
            <a:r>
              <a:rPr lang="en-IN" sz="1600" b="1" dirty="0">
                <a:hlinkClick r:id="rId3" tooltip="Population ecology"/>
              </a:rPr>
              <a:t>Population ecology</a:t>
            </a:r>
            <a:r>
              <a:rPr lang="en-IN" sz="1600" dirty="0"/>
              <a:t> is a sub-field of </a:t>
            </a:r>
            <a:r>
              <a:rPr lang="en-IN" sz="1600" dirty="0">
                <a:hlinkClick r:id="rId4" tooltip="Ecology"/>
              </a:rPr>
              <a:t>ecology</a:t>
            </a:r>
            <a:r>
              <a:rPr lang="en-IN" sz="1600" dirty="0"/>
              <a:t> that deals with the dynamics of species populations and how these populations interact with the </a:t>
            </a:r>
            <a:r>
              <a:rPr lang="en-IN" sz="1600" dirty="0">
                <a:hlinkClick r:id="rId5" tooltip="Environment (biophysical)"/>
              </a:rPr>
              <a:t>environment</a:t>
            </a:r>
            <a:r>
              <a:rPr lang="en-IN" sz="1600" dirty="0"/>
              <a:t>.</a:t>
            </a:r>
          </a:p>
          <a:p>
            <a:r>
              <a:rPr lang="en-IN" sz="1600" b="1" dirty="0">
                <a:hlinkClick r:id="rId6" tooltip="Psychometric"/>
              </a:rPr>
              <a:t>Psychometric</a:t>
            </a:r>
            <a:r>
              <a:rPr lang="en-IN" sz="1600" dirty="0"/>
              <a:t> is the theory and technique of educational and psychological measurement of knowledge, abilities, attitudes, and personality traits.</a:t>
            </a:r>
          </a:p>
          <a:p>
            <a:r>
              <a:rPr lang="en-IN" sz="1600" b="1" dirty="0">
                <a:hlinkClick r:id="rId7" tooltip="Quality control"/>
              </a:rPr>
              <a:t>Quality control</a:t>
            </a:r>
            <a:r>
              <a:rPr lang="en-IN" sz="1600" dirty="0"/>
              <a:t> reviews the factors involved in manufacturing and production; it can make use of </a:t>
            </a:r>
            <a:r>
              <a:rPr lang="en-IN" sz="1600" dirty="0">
                <a:hlinkClick r:id="rId8" tooltip="Sampling (statistics)"/>
              </a:rPr>
              <a:t>statistical sampling</a:t>
            </a:r>
            <a:r>
              <a:rPr lang="en-IN" sz="1600" dirty="0"/>
              <a:t> of product items to aid decisions in </a:t>
            </a:r>
            <a:r>
              <a:rPr lang="en-IN" sz="1600" dirty="0">
                <a:hlinkClick r:id="rId9" tooltip="Process control"/>
              </a:rPr>
              <a:t>process control</a:t>
            </a:r>
            <a:r>
              <a:rPr lang="en-IN" sz="1600" dirty="0"/>
              <a:t> or in accepting deliveries.</a:t>
            </a:r>
          </a:p>
          <a:p>
            <a:r>
              <a:rPr lang="en-IN" sz="1600" b="1" dirty="0">
                <a:hlinkClick r:id="rId10" tooltip="Quantitative psychology"/>
              </a:rPr>
              <a:t>Quantitative psychology</a:t>
            </a:r>
            <a:r>
              <a:rPr lang="en-IN" sz="1600" dirty="0"/>
              <a:t> is the science of statistically explaining and changing mental processes and </a:t>
            </a:r>
            <a:r>
              <a:rPr lang="en-IN" sz="1600" dirty="0" err="1"/>
              <a:t>behaviors</a:t>
            </a:r>
            <a:r>
              <a:rPr lang="en-IN" sz="1600" dirty="0"/>
              <a:t> in humans.</a:t>
            </a:r>
          </a:p>
          <a:p>
            <a:r>
              <a:rPr lang="en-IN" sz="1600" b="1" dirty="0">
                <a:hlinkClick r:id="rId11" tooltip="Reliability Engineering"/>
              </a:rPr>
              <a:t>Reliability Engineering</a:t>
            </a:r>
            <a:r>
              <a:rPr lang="en-IN" sz="1600" dirty="0"/>
              <a:t> is the study of the ability of a system or component to perform its required functions under stated conditions for a specified period of time</a:t>
            </a:r>
          </a:p>
          <a:p>
            <a:r>
              <a:rPr lang="en-IN" sz="1600" b="1" dirty="0">
                <a:hlinkClick r:id="rId12" tooltip="Statistical finance"/>
              </a:rPr>
              <a:t>Statistical finance</a:t>
            </a:r>
            <a:r>
              <a:rPr lang="en-IN" sz="1600" dirty="0"/>
              <a:t>, an area of </a:t>
            </a:r>
            <a:r>
              <a:rPr lang="en-IN" sz="1600" dirty="0" err="1">
                <a:hlinkClick r:id="rId13" tooltip="Econophysics"/>
              </a:rPr>
              <a:t>econophysics</a:t>
            </a:r>
            <a:r>
              <a:rPr lang="en-IN" sz="1600" dirty="0"/>
              <a:t>, is an empirical attempt to shift finance from its </a:t>
            </a:r>
            <a:r>
              <a:rPr lang="en-IN" sz="1600" dirty="0">
                <a:hlinkClick r:id="rId14" tooltip="Normative economics"/>
              </a:rPr>
              <a:t>normative</a:t>
            </a:r>
            <a:r>
              <a:rPr lang="en-IN" sz="1600" dirty="0"/>
              <a:t> roots to a </a:t>
            </a:r>
            <a:r>
              <a:rPr lang="en-IN" sz="1600" dirty="0">
                <a:hlinkClick r:id="rId15" tooltip="Positivist"/>
              </a:rPr>
              <a:t>positivist</a:t>
            </a:r>
            <a:r>
              <a:rPr lang="en-IN" sz="1600" dirty="0"/>
              <a:t> framework using exemplars from statistical physics with an emphasis on emergent or collective properties of financial markets.</a:t>
            </a:r>
          </a:p>
          <a:p>
            <a:r>
              <a:rPr lang="en-IN" sz="1600" b="1" dirty="0">
                <a:hlinkClick r:id="rId16" tooltip="Statistical mechanics"/>
              </a:rPr>
              <a:t>Statistical mechanics</a:t>
            </a:r>
            <a:r>
              <a:rPr lang="en-IN" sz="1600" dirty="0"/>
              <a:t> is the application of </a:t>
            </a:r>
            <a:r>
              <a:rPr lang="en-IN" sz="1600" dirty="0">
                <a:hlinkClick r:id="rId17" tooltip="Probability"/>
              </a:rPr>
              <a:t>probability</a:t>
            </a:r>
            <a:r>
              <a:rPr lang="en-IN" sz="1600" dirty="0"/>
              <a:t> theory, which includes mathematical tools for dealing with large populations, to the field of </a:t>
            </a:r>
            <a:r>
              <a:rPr lang="en-IN" sz="1600" dirty="0">
                <a:hlinkClick r:id="rId18" tooltip="Mechanics"/>
              </a:rPr>
              <a:t>mechanics</a:t>
            </a:r>
            <a:r>
              <a:rPr lang="en-IN" sz="1600" dirty="0"/>
              <a:t>, which is concerned with the motion of particles or objects when subjected to a force.</a:t>
            </a:r>
          </a:p>
          <a:p>
            <a:r>
              <a:rPr lang="en-IN" sz="1600" b="1" dirty="0">
                <a:hlinkClick r:id="rId19" tooltip="Statistical physics"/>
              </a:rPr>
              <a:t>Statistical physics</a:t>
            </a:r>
            <a:r>
              <a:rPr lang="en-IN" sz="1600" dirty="0"/>
              <a:t> is one of the fundamental theories of </a:t>
            </a:r>
            <a:r>
              <a:rPr lang="en-IN" sz="1600" dirty="0">
                <a:hlinkClick r:id="rId20" tooltip="Physics"/>
              </a:rPr>
              <a:t>physics</a:t>
            </a:r>
            <a:r>
              <a:rPr lang="en-IN" sz="1600" dirty="0"/>
              <a:t>, and uses methods of </a:t>
            </a:r>
            <a:r>
              <a:rPr lang="en-IN" sz="1600" dirty="0">
                <a:hlinkClick r:id="rId17" tooltip="Probability"/>
              </a:rPr>
              <a:t>probability</a:t>
            </a:r>
            <a:r>
              <a:rPr lang="en-IN" sz="1600" dirty="0"/>
              <a:t> theory in solving physical problems.</a:t>
            </a:r>
          </a:p>
          <a:p>
            <a:r>
              <a:rPr lang="en-IN" sz="1600" b="1" dirty="0">
                <a:hlinkClick r:id="rId21" tooltip="Statistical Signal Processing"/>
              </a:rPr>
              <a:t>Statistical Signal Processing</a:t>
            </a:r>
            <a:endParaRPr lang="en-IN" sz="1600" dirty="0"/>
          </a:p>
          <a:p>
            <a:r>
              <a:rPr lang="en-IN" sz="1600" b="1" dirty="0">
                <a:hlinkClick r:id="rId22" tooltip="Statistical thermodynamics"/>
              </a:rPr>
              <a:t>Statistical thermodynamics</a:t>
            </a:r>
            <a:r>
              <a:rPr lang="en-IN" sz="1600" dirty="0"/>
              <a:t> is the study of the microscopic </a:t>
            </a:r>
            <a:r>
              <a:rPr lang="en-IN" sz="1600" dirty="0" err="1"/>
              <a:t>behaviors</a:t>
            </a:r>
            <a:r>
              <a:rPr lang="en-IN" sz="1600" dirty="0"/>
              <a:t> of </a:t>
            </a:r>
            <a:r>
              <a:rPr lang="en-IN" sz="1600" dirty="0">
                <a:hlinkClick r:id="rId23" tooltip="Thermodynamic system"/>
              </a:rPr>
              <a:t>thermodynamic systems</a:t>
            </a:r>
            <a:r>
              <a:rPr lang="en-IN" sz="1600" dirty="0"/>
              <a:t> using probability theory and provides a molecular level interpretation of thermodynamic quantities such as </a:t>
            </a:r>
            <a:r>
              <a:rPr lang="en-IN" sz="1600" dirty="0">
                <a:hlinkClick r:id="rId24" tooltip="Work (thermodynamics)"/>
              </a:rPr>
              <a:t>work</a:t>
            </a:r>
            <a:r>
              <a:rPr lang="en-IN" sz="1600" dirty="0"/>
              <a:t>, </a:t>
            </a:r>
            <a:r>
              <a:rPr lang="en-IN" sz="1600" dirty="0">
                <a:hlinkClick r:id="rId25" tooltip="Heat"/>
              </a:rPr>
              <a:t>heat</a:t>
            </a:r>
            <a:r>
              <a:rPr lang="en-IN" sz="1600" dirty="0"/>
              <a:t>, </a:t>
            </a:r>
            <a:r>
              <a:rPr lang="en-IN" sz="1600" dirty="0">
                <a:hlinkClick r:id="rId26" tooltip="Thermodynamic free energy"/>
              </a:rPr>
              <a:t>free energy</a:t>
            </a:r>
            <a:r>
              <a:rPr lang="en-IN" sz="1600" dirty="0"/>
              <a:t>, and </a:t>
            </a:r>
            <a:r>
              <a:rPr lang="en-IN" sz="1600" dirty="0">
                <a:hlinkClick r:id="rId27" tooltip="Entropy"/>
              </a:rPr>
              <a:t>entropy</a:t>
            </a:r>
            <a:r>
              <a:rPr lang="en-IN" sz="1600" dirty="0"/>
              <a:t>.</a:t>
            </a:r>
            <a:endParaRPr lang="en-IN" sz="1600" dirty="0">
              <a:effectLst/>
            </a:endParaRPr>
          </a:p>
        </p:txBody>
      </p:sp>
      <p:sp>
        <p:nvSpPr>
          <p:cNvPr id="6" name="Slide Number Placeholder 5"/>
          <p:cNvSpPr>
            <a:spLocks noGrp="1"/>
          </p:cNvSpPr>
          <p:nvPr>
            <p:ph type="sldNum" sz="quarter" idx="12"/>
          </p:nvPr>
        </p:nvSpPr>
        <p:spPr/>
        <p:txBody>
          <a:bodyPr/>
          <a:lstStyle/>
          <a:p>
            <a:fld id="{F878D97F-B07C-4F5B-861D-76BA94498E2A}" type="slidenum">
              <a:rPr lang="en-US" smtClean="0"/>
              <a:pPr/>
              <a:t>14</a:t>
            </a:fld>
            <a:endParaRPr lang="en-US"/>
          </a:p>
        </p:txBody>
      </p:sp>
    </p:spTree>
    <p:extLst>
      <p:ext uri="{BB962C8B-B14F-4D97-AF65-F5344CB8AC3E}">
        <p14:creationId xmlns:p14="http://schemas.microsoft.com/office/powerpoint/2010/main" val="282703686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90" name="Picture 2"/>
          <p:cNvPicPr>
            <a:picLocks noChangeAspect="1" noChangeArrowheads="1"/>
          </p:cNvPicPr>
          <p:nvPr/>
        </p:nvPicPr>
        <p:blipFill>
          <a:blip r:embed="rId2" cstate="print"/>
          <a:srcRect/>
          <a:stretch>
            <a:fillRect/>
          </a:stretch>
        </p:blipFill>
        <p:spPr bwMode="auto">
          <a:xfrm>
            <a:off x="1016358" y="0"/>
            <a:ext cx="8114763" cy="5750619"/>
          </a:xfrm>
          <a:prstGeom prst="rect">
            <a:avLst/>
          </a:prstGeom>
          <a:noFill/>
          <a:ln w="9525">
            <a:noFill/>
            <a:miter lim="800000"/>
            <a:headEnd/>
            <a:tailEnd/>
          </a:ln>
        </p:spPr>
      </p:pic>
    </p:spTree>
    <p:extLst>
      <p:ext uri="{BB962C8B-B14F-4D97-AF65-F5344CB8AC3E}">
        <p14:creationId xmlns:p14="http://schemas.microsoft.com/office/powerpoint/2010/main" val="203429128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219200" y="1752600"/>
            <a:ext cx="7464425" cy="3784600"/>
          </a:xfrm>
          <a:prstGeom prst="rect">
            <a:avLst/>
          </a:prstGeom>
        </p:spPr>
        <p:txBody>
          <a:bodyPr/>
          <a:lstStyle/>
          <a:p>
            <a:pPr marL="571500" indent="-571500" algn="ctr">
              <a:tabLst>
                <a:tab pos="571500" algn="l"/>
              </a:tabLst>
              <a:defRPr/>
            </a:pPr>
            <a:r>
              <a:rPr lang="en-US" sz="2800" b="1" kern="0" dirty="0">
                <a:solidFill>
                  <a:srgbClr val="00CC00"/>
                </a:solidFill>
              </a:rPr>
              <a:t>Correlation</a:t>
            </a:r>
            <a:r>
              <a:rPr lang="en-US" sz="2800" b="1" kern="0" dirty="0">
                <a:solidFill>
                  <a:srgbClr val="00CC00"/>
                </a:solidFill>
                <a:latin typeface="+mn-lt"/>
                <a:cs typeface="+mn-cs"/>
              </a:rPr>
              <a:t>: </a:t>
            </a:r>
          </a:p>
          <a:p>
            <a:pPr marL="571500" indent="-571500">
              <a:tabLst>
                <a:tab pos="571500" algn="l"/>
              </a:tabLst>
              <a:defRPr/>
            </a:pPr>
            <a:endParaRPr lang="en-US" sz="2400" b="1" kern="0" dirty="0">
              <a:latin typeface="+mn-lt"/>
              <a:cs typeface="+mn-cs"/>
            </a:endParaRPr>
          </a:p>
          <a:p>
            <a:pPr marL="571500" indent="-571500">
              <a:tabLst>
                <a:tab pos="571500" algn="l"/>
              </a:tabLst>
              <a:defRPr/>
            </a:pPr>
            <a:r>
              <a:rPr lang="en-US" sz="2400" b="1" kern="0" dirty="0">
                <a:latin typeface="+mn-lt"/>
                <a:cs typeface="+mn-cs"/>
              </a:rPr>
              <a:t>	</a:t>
            </a:r>
            <a:r>
              <a:rPr lang="en-US" sz="2400" kern="0" dirty="0">
                <a:latin typeface="+mn-lt"/>
                <a:cs typeface="+mn-cs"/>
              </a:rPr>
              <a:t>It measures the </a:t>
            </a:r>
            <a:r>
              <a:rPr lang="en-US" sz="2400" b="1" i="1" kern="0" dirty="0">
                <a:latin typeface="+mn-lt"/>
                <a:cs typeface="+mn-cs"/>
              </a:rPr>
              <a:t>strength</a:t>
            </a:r>
            <a:r>
              <a:rPr lang="en-US" sz="2400" i="1" kern="0" dirty="0">
                <a:latin typeface="+mn-lt"/>
                <a:cs typeface="+mn-cs"/>
              </a:rPr>
              <a:t> </a:t>
            </a:r>
            <a:r>
              <a:rPr lang="en-US" sz="2400" kern="0" dirty="0">
                <a:latin typeface="+mn-lt"/>
                <a:cs typeface="+mn-cs"/>
              </a:rPr>
              <a:t>of a certain type of relationship between two measurement variables.</a:t>
            </a:r>
          </a:p>
          <a:p>
            <a:pPr marL="571500" indent="-571500">
              <a:tabLst>
                <a:tab pos="571500" algn="l"/>
              </a:tabLst>
              <a:defRPr/>
            </a:pPr>
            <a:endParaRPr lang="en-US" sz="2400" kern="0" dirty="0">
              <a:latin typeface="+mn-lt"/>
              <a:cs typeface="+mn-cs"/>
            </a:endParaRPr>
          </a:p>
        </p:txBody>
      </p:sp>
    </p:spTree>
    <p:extLst>
      <p:ext uri="{BB962C8B-B14F-4D97-AF65-F5344CB8AC3E}">
        <p14:creationId xmlns:p14="http://schemas.microsoft.com/office/powerpoint/2010/main" val="20289358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47800" y="533400"/>
            <a:ext cx="6858000" cy="6096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00CC00"/>
                </a:solidFill>
                <a:uLnTx/>
                <a:uFillTx/>
                <a:latin typeface="+mj-lt"/>
                <a:ea typeface="+mj-lt"/>
                <a:cs typeface="+mj-lt"/>
              </a:rPr>
              <a:t>The Pearson Correlation Coefficient</a:t>
            </a:r>
            <a:endParaRPr kumimoji="0" lang="en-US" sz="2800" b="1" i="0" u="none" strike="noStrike" kern="1200" cap="none" spc="0" normalizeH="0" baseline="0" noProof="0" dirty="0">
              <a:ln>
                <a:noFill/>
              </a:ln>
              <a:solidFill>
                <a:srgbClr val="00CC00"/>
              </a:solidFill>
              <a:uLnTx/>
              <a:uFillTx/>
              <a:latin typeface="+mj-lt"/>
              <a:ea typeface="+mj-lt"/>
              <a:cs typeface="+mj-lt"/>
            </a:endParaRPr>
          </a:p>
        </p:txBody>
      </p:sp>
      <p:sp>
        <p:nvSpPr>
          <p:cNvPr id="5" name="Rectangle 3"/>
          <p:cNvSpPr txBox="1">
            <a:spLocks noChangeArrowheads="1"/>
          </p:cNvSpPr>
          <p:nvPr/>
        </p:nvSpPr>
        <p:spPr>
          <a:xfrm>
            <a:off x="1143000" y="1524000"/>
            <a:ext cx="7696200" cy="2057400"/>
          </a:xfrm>
          <a:prstGeom prst="rect">
            <a:avLst/>
          </a:prstGeom>
        </p:spPr>
        <p:txBody>
          <a:bodyPr/>
          <a:lstStyle/>
          <a:p>
            <a:pPr marL="342900" marR="0" lvl="0" indent="-615950" algn="l" defTabSz="914400" rtl="0" eaLnBrk="0" fontAlgn="base" latinLnBrk="0" hangingPunct="0">
              <a:lnSpc>
                <a:spcPct val="100000"/>
              </a:lnSpc>
              <a:spcBef>
                <a:spcPct val="0"/>
              </a:spcBef>
              <a:spcAft>
                <a:spcPct val="100000"/>
              </a:spcAft>
              <a:buClr>
                <a:schemeClr val="accent1"/>
              </a:buClr>
              <a:buSzPct val="80000"/>
              <a:tabLst/>
              <a:defRPr/>
            </a:pPr>
            <a:r>
              <a:rPr lang="en-US" sz="2400" kern="0" dirty="0" smtClean="0">
                <a:ea typeface="+mn-lt"/>
                <a:cs typeface="+mn-lt"/>
              </a:rPr>
              <a:t> </a:t>
            </a:r>
            <a:r>
              <a:rPr lang="en-US" sz="2400" kern="0" dirty="0" smtClean="0">
                <a:ea typeface="+mn-lt"/>
                <a:cs typeface="+mn-lt"/>
                <a:sym typeface="Symbol"/>
              </a:rPr>
              <a:t></a:t>
            </a:r>
            <a:r>
              <a:rPr lang="en-US" sz="2400" kern="0" dirty="0" smtClean="0">
                <a:ea typeface="+mn-lt"/>
                <a:cs typeface="+mn-lt"/>
              </a:rPr>
              <a:t>  </a:t>
            </a:r>
            <a:r>
              <a:rPr kumimoji="0" lang="en-US" sz="2400" b="0" i="0" u="none" strike="noStrike" kern="0" cap="none" spc="0" normalizeH="0" baseline="0" noProof="0" dirty="0" smtClean="0">
                <a:ln>
                  <a:noFill/>
                </a:ln>
                <a:solidFill>
                  <a:schemeClr val="tx1"/>
                </a:solidFill>
                <a:effectLst/>
                <a:uLnTx/>
                <a:uFillTx/>
                <a:ea typeface="+mn-lt"/>
                <a:cs typeface="+mn-lt"/>
              </a:rPr>
              <a:t>A measure of the strength of the </a:t>
            </a:r>
            <a:r>
              <a:rPr kumimoji="0" lang="en-US" sz="2400" b="1" i="1" u="none" strike="noStrike" kern="0" cap="none" spc="0" normalizeH="0" baseline="0" noProof="0" dirty="0" smtClean="0">
                <a:ln>
                  <a:noFill/>
                </a:ln>
                <a:solidFill>
                  <a:schemeClr val="tx1"/>
                </a:solidFill>
                <a:effectLst/>
                <a:uLnTx/>
                <a:uFillTx/>
                <a:ea typeface="+mn-lt"/>
                <a:cs typeface="+mn-lt"/>
              </a:rPr>
              <a:t>linear relationship </a:t>
            </a:r>
            <a:r>
              <a:rPr kumimoji="0" lang="en-US" sz="2400" b="0" i="0" u="none" strike="noStrike" kern="0" cap="none" spc="0" normalizeH="0" baseline="0" noProof="0" dirty="0" smtClean="0">
                <a:ln>
                  <a:noFill/>
                </a:ln>
                <a:solidFill>
                  <a:schemeClr val="tx1"/>
                </a:solidFill>
                <a:effectLst/>
                <a:uLnTx/>
                <a:uFillTx/>
                <a:ea typeface="+mn-lt"/>
                <a:cs typeface="+mn-lt"/>
              </a:rPr>
              <a:t>between the two variables is called the Pearson correlation coefficient. </a:t>
            </a:r>
          </a:p>
          <a:p>
            <a:pPr marL="342900" lvl="0" indent="-615950" eaLnBrk="0" fontAlgn="base" hangingPunct="0">
              <a:spcBef>
                <a:spcPct val="0"/>
              </a:spcBef>
              <a:spcAft>
                <a:spcPct val="100000"/>
              </a:spcAft>
              <a:buClr>
                <a:schemeClr val="accent1"/>
              </a:buClr>
              <a:buSzPct val="80000"/>
              <a:defRPr/>
            </a:pPr>
            <a:r>
              <a:rPr lang="en-US" sz="2400" kern="0" dirty="0" smtClean="0">
                <a:ea typeface="+mn-lt"/>
                <a:cs typeface="+mn-lt"/>
              </a:rPr>
              <a:t> </a:t>
            </a:r>
            <a:r>
              <a:rPr lang="en-US" sz="2400" kern="0" dirty="0" smtClean="0">
                <a:ea typeface="+mn-lt"/>
                <a:cs typeface="+mn-lt"/>
                <a:sym typeface="Symbol"/>
              </a:rPr>
              <a:t></a:t>
            </a:r>
            <a:r>
              <a:rPr lang="en-US" sz="2400" kern="0" dirty="0" smtClean="0">
                <a:ea typeface="+mn-lt"/>
                <a:cs typeface="+mn-lt"/>
              </a:rPr>
              <a:t>  </a:t>
            </a:r>
            <a:r>
              <a:rPr kumimoji="0" lang="en-US" sz="2400" b="0" i="0" u="none" strike="noStrike" kern="0" cap="none" spc="0" normalizeH="0" baseline="0" noProof="0" dirty="0" smtClean="0">
                <a:ln>
                  <a:noFill/>
                </a:ln>
                <a:solidFill>
                  <a:schemeClr val="tx1"/>
                </a:solidFill>
                <a:effectLst/>
                <a:uLnTx/>
                <a:uFillTx/>
                <a:ea typeface="+mn-lt"/>
                <a:cs typeface="+mn-lt"/>
              </a:rPr>
              <a:t>The Pearson sample correlation coefficient is    represented by </a:t>
            </a:r>
            <a:r>
              <a:rPr kumimoji="0" lang="en-US" sz="2400" b="0" i="1" u="none" strike="noStrike" kern="0" cap="none" spc="0" normalizeH="0" baseline="0" noProof="0" dirty="0" smtClean="0">
                <a:ln>
                  <a:noFill/>
                </a:ln>
                <a:solidFill>
                  <a:schemeClr val="tx1"/>
                </a:solidFill>
                <a:effectLst/>
                <a:uLnTx/>
                <a:uFillTx/>
                <a:ea typeface="+mn-lt"/>
                <a:cs typeface="+mn-lt"/>
              </a:rPr>
              <a:t>r</a:t>
            </a:r>
            <a:r>
              <a:rPr kumimoji="0" lang="en-US" sz="2400" b="0" i="0" u="none" strike="noStrike" kern="0" cap="none" spc="0" normalizeH="0" baseline="0" noProof="0" dirty="0" smtClean="0">
                <a:ln>
                  <a:noFill/>
                </a:ln>
                <a:solidFill>
                  <a:schemeClr val="tx1"/>
                </a:solidFill>
                <a:effectLst/>
                <a:uLnTx/>
                <a:uFillTx/>
                <a:ea typeface="+mn-lt"/>
                <a:cs typeface="+mn-lt"/>
              </a:rPr>
              <a:t>.</a:t>
            </a:r>
            <a:endParaRPr kumimoji="0" lang="en-US" sz="2400" b="0" i="0" u="none" strike="noStrike" kern="0" cap="none" spc="0" normalizeH="0" baseline="0" noProof="0" dirty="0">
              <a:ln>
                <a:noFill/>
              </a:ln>
              <a:solidFill>
                <a:schemeClr val="tx1"/>
              </a:solidFill>
              <a:effectLst/>
              <a:uLnTx/>
              <a:uFillTx/>
              <a:ea typeface="+mn-lt"/>
              <a:cs typeface="+mn-lt"/>
            </a:endParaRPr>
          </a:p>
        </p:txBody>
      </p:sp>
      <p:sp>
        <p:nvSpPr>
          <p:cNvPr id="6" name="Rectangle 12"/>
          <p:cNvSpPr>
            <a:spLocks noChangeArrowheads="1"/>
          </p:cNvSpPr>
          <p:nvPr/>
        </p:nvSpPr>
        <p:spPr bwMode="auto">
          <a:xfrm>
            <a:off x="1981201" y="4191000"/>
            <a:ext cx="6858000" cy="1643527"/>
          </a:xfrm>
          <a:prstGeom prst="rect">
            <a:avLst/>
          </a:prstGeom>
          <a:noFill/>
          <a:ln w="9525">
            <a:noFill/>
            <a:miter lim="800000"/>
            <a:headEnd/>
            <a:tailEnd/>
          </a:ln>
        </p:spPr>
        <p:txBody>
          <a:bodyPr wrap="square">
            <a:spAutoFit/>
          </a:bodyPr>
          <a:lstStyle/>
          <a:p>
            <a:pPr marL="190500" indent="-190500">
              <a:spcBef>
                <a:spcPct val="20000"/>
              </a:spcBef>
              <a:buClr>
                <a:srgbClr val="009999"/>
              </a:buClr>
              <a:buFontTx/>
              <a:buChar char="•"/>
            </a:pPr>
            <a:r>
              <a:rPr lang="en-US" sz="2400" dirty="0"/>
              <a:t>Indicator of </a:t>
            </a:r>
            <a:r>
              <a:rPr lang="en-US" sz="2400" i="1" dirty="0"/>
              <a:t>how closely the values fall to a straight line. </a:t>
            </a:r>
          </a:p>
          <a:p>
            <a:pPr marL="190500" indent="-190500">
              <a:spcBef>
                <a:spcPct val="20000"/>
              </a:spcBef>
              <a:buClr>
                <a:srgbClr val="009999"/>
              </a:buClr>
              <a:buFontTx/>
              <a:buChar char="•"/>
            </a:pPr>
            <a:r>
              <a:rPr lang="en-US" sz="2400" dirty="0"/>
              <a:t>Measures </a:t>
            </a:r>
            <a:r>
              <a:rPr lang="en-US" sz="2400" i="1" dirty="0">
                <a:solidFill>
                  <a:srgbClr val="FF0000"/>
                </a:solidFill>
              </a:rPr>
              <a:t>linear relationships </a:t>
            </a:r>
            <a:r>
              <a:rPr lang="en-US" sz="2400" dirty="0"/>
              <a:t>only; that is, it measures how close the individual points in a </a:t>
            </a:r>
            <a:r>
              <a:rPr lang="en-US" sz="2400" dirty="0" err="1"/>
              <a:t>scatterplot</a:t>
            </a:r>
            <a:r>
              <a:rPr lang="en-US" sz="2400" dirty="0"/>
              <a:t> are to a straight line.</a:t>
            </a:r>
          </a:p>
        </p:txBody>
      </p:sp>
    </p:spTree>
    <p:extLst>
      <p:ext uri="{BB962C8B-B14F-4D97-AF65-F5344CB8AC3E}">
        <p14:creationId xmlns:p14="http://schemas.microsoft.com/office/powerpoint/2010/main" val="34059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txBox="1">
            <a:spLocks noChangeArrowheads="1"/>
          </p:cNvSpPr>
          <p:nvPr/>
        </p:nvSpPr>
        <p:spPr>
          <a:xfrm>
            <a:off x="1295400" y="685800"/>
            <a:ext cx="7239000" cy="2057400"/>
          </a:xfrm>
          <a:prstGeom prst="rect">
            <a:avLst/>
          </a:prstGeom>
        </p:spPr>
        <p:txBody>
          <a:bodyPr/>
          <a:lstStyle/>
          <a:p>
            <a:pPr marL="342900" marR="0" lvl="0" indent="-615950" algn="l" defTabSz="914400" rtl="0" eaLnBrk="0" fontAlgn="base" latinLnBrk="0" hangingPunct="0">
              <a:lnSpc>
                <a:spcPct val="100000"/>
              </a:lnSpc>
              <a:spcBef>
                <a:spcPct val="0"/>
              </a:spcBef>
              <a:spcAft>
                <a:spcPct val="100000"/>
              </a:spcAft>
              <a:buClr>
                <a:schemeClr val="accent1"/>
              </a:buClr>
              <a:buSzPct val="80000"/>
              <a:tabLst/>
              <a:defRPr/>
            </a:pPr>
            <a:r>
              <a:rPr kumimoji="0" lang="en-US" sz="2400" b="0" i="0" u="none" strike="noStrike" kern="0" cap="none" spc="0" normalizeH="0" baseline="0" noProof="0" dirty="0" smtClean="0">
                <a:ln>
                  <a:noFill/>
                </a:ln>
                <a:solidFill>
                  <a:schemeClr val="tx1"/>
                </a:solidFill>
                <a:effectLst/>
                <a:uLnTx/>
                <a:uFillTx/>
                <a:ea typeface="+mn-lt"/>
                <a:cs typeface="+mn-lt"/>
              </a:rPr>
              <a:t>The Pearson sample correlation coefficient ( </a:t>
            </a:r>
            <a:r>
              <a:rPr kumimoji="0" lang="en-US" sz="2400" b="0" i="1" u="none" strike="noStrike" kern="0" cap="none" spc="0" normalizeH="0" baseline="0" noProof="0" dirty="0" smtClean="0">
                <a:ln>
                  <a:noFill/>
                </a:ln>
                <a:solidFill>
                  <a:schemeClr val="tx1"/>
                </a:solidFill>
                <a:effectLst/>
                <a:uLnTx/>
                <a:uFillTx/>
                <a:ea typeface="+mn-lt"/>
                <a:cs typeface="+mn-lt"/>
              </a:rPr>
              <a:t>r</a:t>
            </a:r>
            <a:r>
              <a:rPr kumimoji="0" lang="en-US" sz="2400" b="0" i="0" u="none" strike="noStrike" kern="0" cap="none" spc="0" normalizeH="0" baseline="0" noProof="0" dirty="0" smtClean="0">
                <a:ln>
                  <a:noFill/>
                </a:ln>
                <a:solidFill>
                  <a:schemeClr val="tx1"/>
                </a:solidFill>
                <a:effectLst/>
                <a:uLnTx/>
                <a:uFillTx/>
                <a:ea typeface="+mn-lt"/>
                <a:cs typeface="+mn-lt"/>
              </a:rPr>
              <a:t> ) is calculated by the following formula:</a:t>
            </a:r>
          </a:p>
        </p:txBody>
      </p:sp>
      <p:graphicFrame>
        <p:nvGraphicFramePr>
          <p:cNvPr id="211969" name="Object 13"/>
          <p:cNvGraphicFramePr>
            <a:graphicFrameLocks noChangeAspect="1"/>
          </p:cNvGraphicFramePr>
          <p:nvPr/>
        </p:nvGraphicFramePr>
        <p:xfrm>
          <a:off x="2057400" y="2286000"/>
          <a:ext cx="4646613" cy="2168525"/>
        </p:xfrm>
        <a:graphic>
          <a:graphicData uri="http://schemas.openxmlformats.org/presentationml/2006/ole">
            <mc:AlternateContent xmlns:mc="http://schemas.openxmlformats.org/markup-compatibility/2006">
              <mc:Choice xmlns:v="urn:schemas-microsoft-com:vml" Requires="v">
                <p:oleObj spid="_x0000_s53250" name="Equation" r:id="rId3" imgW="1905000" imgH="889000" progId="Equation.3">
                  <p:embed/>
                </p:oleObj>
              </mc:Choice>
              <mc:Fallback>
                <p:oleObj name="Equation" r:id="rId3" imgW="1905000" imgH="889000" progId="Equation.3">
                  <p:embed/>
                  <p:pic>
                    <p:nvPicPr>
                      <p:cNvPr id="211969"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86000"/>
                        <a:ext cx="4646613"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1974" name="Picture 6"/>
          <p:cNvPicPr>
            <a:picLocks noChangeAspect="1" noChangeArrowheads="1"/>
          </p:cNvPicPr>
          <p:nvPr/>
        </p:nvPicPr>
        <p:blipFill>
          <a:blip r:embed="rId5" cstate="print"/>
          <a:srcRect/>
          <a:stretch>
            <a:fillRect/>
          </a:stretch>
        </p:blipFill>
        <p:spPr bwMode="auto">
          <a:xfrm>
            <a:off x="2514600" y="4648200"/>
            <a:ext cx="4714324" cy="1447800"/>
          </a:xfrm>
          <a:prstGeom prst="rect">
            <a:avLst/>
          </a:prstGeom>
          <a:noFill/>
          <a:ln w="9525">
            <a:noFill/>
            <a:miter lim="800000"/>
            <a:headEnd/>
            <a:tailEnd/>
          </a:ln>
        </p:spPr>
      </p:pic>
    </p:spTree>
    <p:extLst>
      <p:ext uri="{BB962C8B-B14F-4D97-AF65-F5344CB8AC3E}">
        <p14:creationId xmlns:p14="http://schemas.microsoft.com/office/powerpoint/2010/main" val="308297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2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90600" y="457200"/>
            <a:ext cx="7848600" cy="96043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i="0" u="none" strike="noStrike" kern="1200" cap="none" spc="0" normalizeH="0" baseline="0" noProof="0" dirty="0" smtClean="0">
                <a:ln>
                  <a:noFill/>
                </a:ln>
                <a:solidFill>
                  <a:srgbClr val="00CC00"/>
                </a:solidFill>
                <a:uLnTx/>
                <a:uFillTx/>
                <a:latin typeface="+mj-lt"/>
                <a:ea typeface="+mj-lt"/>
                <a:cs typeface="+mj-lt"/>
              </a:rPr>
              <a:t>Some </a:t>
            </a:r>
            <a:r>
              <a:rPr kumimoji="0" lang="en-US" sz="2800" i="0" u="none" strike="noStrike" kern="1200" cap="none" spc="0" normalizeH="0" baseline="0" noProof="0" dirty="0" err="1" smtClean="0">
                <a:ln>
                  <a:noFill/>
                </a:ln>
                <a:solidFill>
                  <a:srgbClr val="00CC00"/>
                </a:solidFill>
                <a:uLnTx/>
                <a:uFillTx/>
                <a:latin typeface="+mj-lt"/>
                <a:ea typeface="+mj-lt"/>
                <a:cs typeface="+mj-lt"/>
              </a:rPr>
              <a:t>Scatterplots</a:t>
            </a:r>
            <a:r>
              <a:rPr kumimoji="0" lang="en-US" sz="2800" i="0" u="none" strike="noStrike" kern="1200" cap="none" spc="0" normalizeH="0" baseline="0" noProof="0" dirty="0" smtClean="0">
                <a:ln>
                  <a:noFill/>
                </a:ln>
                <a:solidFill>
                  <a:srgbClr val="00CC00"/>
                </a:solidFill>
                <a:uLnTx/>
                <a:uFillTx/>
                <a:latin typeface="+mj-lt"/>
                <a:ea typeface="+mj-lt"/>
                <a:cs typeface="+mj-lt"/>
              </a:rPr>
              <a:t> and Correlation Coefficients</a:t>
            </a:r>
            <a:endParaRPr kumimoji="0" lang="en-US" sz="2800" i="0" u="none" strike="noStrike" kern="1200" cap="none" spc="0" normalizeH="0" baseline="0" noProof="0" dirty="0">
              <a:ln>
                <a:noFill/>
              </a:ln>
              <a:solidFill>
                <a:srgbClr val="00CC00"/>
              </a:solidFill>
              <a:uLnTx/>
              <a:uFillTx/>
              <a:latin typeface="+mj-lt"/>
              <a:ea typeface="+mj-lt"/>
              <a:cs typeface="+mj-lt"/>
            </a:endParaRPr>
          </a:p>
        </p:txBody>
      </p:sp>
      <p:pic>
        <p:nvPicPr>
          <p:cNvPr id="7" name="Picture 3" descr="cor-10"/>
          <p:cNvPicPr>
            <a:picLocks noChangeAspect="1" noChangeArrowheads="1"/>
          </p:cNvPicPr>
          <p:nvPr/>
        </p:nvPicPr>
        <p:blipFill>
          <a:blip r:embed="rId2" cstate="print"/>
          <a:srcRect/>
          <a:stretch>
            <a:fillRect/>
          </a:stretch>
        </p:blipFill>
        <p:spPr bwMode="auto">
          <a:xfrm>
            <a:off x="711725" y="1926056"/>
            <a:ext cx="2271686" cy="1976019"/>
          </a:xfrm>
          <a:prstGeom prst="rect">
            <a:avLst/>
          </a:prstGeom>
          <a:noFill/>
        </p:spPr>
      </p:pic>
      <p:pic>
        <p:nvPicPr>
          <p:cNvPr id="8" name="Picture 4" descr="cor-08"/>
          <p:cNvPicPr>
            <a:picLocks noChangeAspect="1" noChangeArrowheads="1"/>
          </p:cNvPicPr>
          <p:nvPr/>
        </p:nvPicPr>
        <p:blipFill>
          <a:blip r:embed="rId3" cstate="print"/>
          <a:srcRect/>
          <a:stretch>
            <a:fillRect/>
          </a:stretch>
        </p:blipFill>
        <p:spPr bwMode="auto">
          <a:xfrm>
            <a:off x="3912125" y="1924774"/>
            <a:ext cx="2254741" cy="1961425"/>
          </a:xfrm>
          <a:prstGeom prst="rect">
            <a:avLst/>
          </a:prstGeom>
          <a:noFill/>
        </p:spPr>
      </p:pic>
      <p:pic>
        <p:nvPicPr>
          <p:cNvPr id="9" name="Picture 3" descr="cor-06"/>
          <p:cNvPicPr>
            <a:picLocks noChangeAspect="1" noChangeArrowheads="1"/>
          </p:cNvPicPr>
          <p:nvPr/>
        </p:nvPicPr>
        <p:blipFill>
          <a:blip r:embed="rId4" cstate="print"/>
          <a:srcRect/>
          <a:stretch>
            <a:fillRect/>
          </a:stretch>
        </p:blipFill>
        <p:spPr bwMode="auto">
          <a:xfrm>
            <a:off x="6883925" y="1939122"/>
            <a:ext cx="2068907" cy="2124877"/>
          </a:xfrm>
          <a:prstGeom prst="rect">
            <a:avLst/>
          </a:prstGeom>
          <a:noFill/>
        </p:spPr>
      </p:pic>
      <p:pic>
        <p:nvPicPr>
          <p:cNvPr id="10" name="Picture 4" descr="cor-04"/>
          <p:cNvPicPr>
            <a:picLocks noChangeAspect="1" noChangeArrowheads="1"/>
          </p:cNvPicPr>
          <p:nvPr/>
        </p:nvPicPr>
        <p:blipFill>
          <a:blip r:embed="rId5" cstate="print"/>
          <a:srcRect/>
          <a:stretch>
            <a:fillRect/>
          </a:stretch>
        </p:blipFill>
        <p:spPr bwMode="auto">
          <a:xfrm>
            <a:off x="864125" y="4332606"/>
            <a:ext cx="2241628" cy="2296794"/>
          </a:xfrm>
          <a:prstGeom prst="rect">
            <a:avLst/>
          </a:prstGeom>
          <a:noFill/>
        </p:spPr>
      </p:pic>
      <p:pic>
        <p:nvPicPr>
          <p:cNvPr id="11" name="Picture 3" descr="cor-02"/>
          <p:cNvPicPr>
            <a:picLocks noChangeAspect="1" noChangeArrowheads="1"/>
          </p:cNvPicPr>
          <p:nvPr/>
        </p:nvPicPr>
        <p:blipFill>
          <a:blip r:embed="rId6" cstate="print"/>
          <a:srcRect/>
          <a:stretch>
            <a:fillRect/>
          </a:stretch>
        </p:blipFill>
        <p:spPr bwMode="auto">
          <a:xfrm>
            <a:off x="4140725" y="4327128"/>
            <a:ext cx="2241628" cy="2302271"/>
          </a:xfrm>
          <a:prstGeom prst="rect">
            <a:avLst/>
          </a:prstGeom>
          <a:noFill/>
        </p:spPr>
      </p:pic>
      <p:pic>
        <p:nvPicPr>
          <p:cNvPr id="12" name="Picture 4" descr="cor00"/>
          <p:cNvPicPr>
            <a:picLocks noChangeAspect="1" noChangeArrowheads="1"/>
          </p:cNvPicPr>
          <p:nvPr/>
        </p:nvPicPr>
        <p:blipFill>
          <a:blip r:embed="rId7" cstate="print"/>
          <a:srcRect/>
          <a:stretch>
            <a:fillRect/>
          </a:stretch>
        </p:blipFill>
        <p:spPr bwMode="auto">
          <a:xfrm>
            <a:off x="6960125" y="4374149"/>
            <a:ext cx="2031475" cy="2086432"/>
          </a:xfrm>
          <a:prstGeom prst="rect">
            <a:avLst/>
          </a:prstGeom>
          <a:noFill/>
        </p:spPr>
      </p:pic>
    </p:spTree>
    <p:extLst>
      <p:ext uri="{BB962C8B-B14F-4D97-AF65-F5344CB8AC3E}">
        <p14:creationId xmlns:p14="http://schemas.microsoft.com/office/powerpoint/2010/main" val="425374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or01"/>
          <p:cNvPicPr>
            <a:picLocks noChangeAspect="1" noChangeArrowheads="1"/>
          </p:cNvPicPr>
          <p:nvPr/>
        </p:nvPicPr>
        <p:blipFill>
          <a:blip r:embed="rId2" cstate="print"/>
          <a:srcRect/>
          <a:stretch>
            <a:fillRect/>
          </a:stretch>
        </p:blipFill>
        <p:spPr bwMode="auto">
          <a:xfrm>
            <a:off x="1332359" y="1752600"/>
            <a:ext cx="2380355" cy="2444750"/>
          </a:xfrm>
          <a:prstGeom prst="rect">
            <a:avLst/>
          </a:prstGeom>
          <a:noFill/>
        </p:spPr>
      </p:pic>
      <p:pic>
        <p:nvPicPr>
          <p:cNvPr id="12" name="Picture 4" descr="cor03"/>
          <p:cNvPicPr>
            <a:picLocks noChangeAspect="1" noChangeArrowheads="1"/>
          </p:cNvPicPr>
          <p:nvPr/>
        </p:nvPicPr>
        <p:blipFill>
          <a:blip r:embed="rId3" cstate="print"/>
          <a:srcRect/>
          <a:stretch>
            <a:fillRect/>
          </a:stretch>
        </p:blipFill>
        <p:spPr bwMode="auto">
          <a:xfrm>
            <a:off x="4075559" y="1765300"/>
            <a:ext cx="2380355" cy="2444750"/>
          </a:xfrm>
          <a:prstGeom prst="rect">
            <a:avLst/>
          </a:prstGeom>
          <a:noFill/>
        </p:spPr>
      </p:pic>
      <p:pic>
        <p:nvPicPr>
          <p:cNvPr id="13" name="Picture 3" descr="cor09"/>
          <p:cNvPicPr>
            <a:picLocks noChangeAspect="1" noChangeArrowheads="1"/>
          </p:cNvPicPr>
          <p:nvPr/>
        </p:nvPicPr>
        <p:blipFill>
          <a:blip r:embed="rId4" cstate="print"/>
          <a:srcRect/>
          <a:stretch>
            <a:fillRect/>
          </a:stretch>
        </p:blipFill>
        <p:spPr bwMode="auto">
          <a:xfrm>
            <a:off x="3943783" y="4427537"/>
            <a:ext cx="2230424" cy="2290763"/>
          </a:xfrm>
          <a:prstGeom prst="rect">
            <a:avLst/>
          </a:prstGeom>
          <a:noFill/>
        </p:spPr>
      </p:pic>
      <p:pic>
        <p:nvPicPr>
          <p:cNvPr id="14" name="Picture 4" descr="cor10"/>
          <p:cNvPicPr>
            <a:picLocks noChangeAspect="1" noChangeArrowheads="1"/>
          </p:cNvPicPr>
          <p:nvPr/>
        </p:nvPicPr>
        <p:blipFill>
          <a:blip r:embed="rId5" cstate="print"/>
          <a:srcRect/>
          <a:stretch>
            <a:fillRect/>
          </a:stretch>
        </p:blipFill>
        <p:spPr bwMode="auto">
          <a:xfrm>
            <a:off x="6763183" y="4414837"/>
            <a:ext cx="2304617" cy="2366963"/>
          </a:xfrm>
          <a:prstGeom prst="rect">
            <a:avLst/>
          </a:prstGeom>
          <a:noFill/>
        </p:spPr>
      </p:pic>
      <p:pic>
        <p:nvPicPr>
          <p:cNvPr id="15" name="Picture 3" descr="cor05"/>
          <p:cNvPicPr>
            <a:picLocks noChangeAspect="1" noChangeArrowheads="1"/>
          </p:cNvPicPr>
          <p:nvPr/>
        </p:nvPicPr>
        <p:blipFill>
          <a:blip r:embed="rId6" cstate="print"/>
          <a:srcRect/>
          <a:stretch>
            <a:fillRect/>
          </a:stretch>
        </p:blipFill>
        <p:spPr bwMode="auto">
          <a:xfrm>
            <a:off x="1124383" y="4419600"/>
            <a:ext cx="2133600" cy="2191319"/>
          </a:xfrm>
          <a:prstGeom prst="rect">
            <a:avLst/>
          </a:prstGeom>
          <a:noFill/>
        </p:spPr>
      </p:pic>
      <p:pic>
        <p:nvPicPr>
          <p:cNvPr id="16" name="Picture 4" descr="cor07"/>
          <p:cNvPicPr>
            <a:picLocks noChangeAspect="1" noChangeArrowheads="1"/>
          </p:cNvPicPr>
          <p:nvPr/>
        </p:nvPicPr>
        <p:blipFill>
          <a:blip r:embed="rId7" cstate="print"/>
          <a:srcRect/>
          <a:stretch>
            <a:fillRect/>
          </a:stretch>
        </p:blipFill>
        <p:spPr bwMode="auto">
          <a:xfrm>
            <a:off x="6686983" y="1803400"/>
            <a:ext cx="2349500" cy="2413060"/>
          </a:xfrm>
          <a:prstGeom prst="rect">
            <a:avLst/>
          </a:prstGeom>
          <a:noFill/>
        </p:spPr>
      </p:pic>
      <p:sp>
        <p:nvSpPr>
          <p:cNvPr id="17" name="Rectangle 2"/>
          <p:cNvSpPr txBox="1">
            <a:spLocks noChangeArrowheads="1"/>
          </p:cNvSpPr>
          <p:nvPr/>
        </p:nvSpPr>
        <p:spPr>
          <a:xfrm>
            <a:off x="990600" y="457200"/>
            <a:ext cx="7848600" cy="960438"/>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i="0" u="none" strike="noStrike" kern="1200" cap="none" spc="0" normalizeH="0" baseline="0" noProof="0" dirty="0" smtClean="0">
                <a:ln>
                  <a:noFill/>
                </a:ln>
                <a:solidFill>
                  <a:srgbClr val="00CC00"/>
                </a:solidFill>
                <a:uLnTx/>
                <a:uFillTx/>
                <a:latin typeface="+mj-lt"/>
                <a:ea typeface="+mj-lt"/>
                <a:cs typeface="+mj-lt"/>
              </a:rPr>
              <a:t>Some </a:t>
            </a:r>
            <a:r>
              <a:rPr lang="en-US" sz="2800" dirty="0">
                <a:solidFill>
                  <a:srgbClr val="00CC00"/>
                </a:solidFill>
                <a:latin typeface="+mj-lt"/>
                <a:ea typeface="+mj-lt"/>
                <a:cs typeface="+mj-lt"/>
              </a:rPr>
              <a:t>S</a:t>
            </a:r>
            <a:r>
              <a:rPr kumimoji="0" lang="en-US" sz="2800" i="0" u="none" strike="noStrike" kern="1200" cap="none" spc="0" normalizeH="0" baseline="0" noProof="0" dirty="0" err="1" smtClean="0">
                <a:ln>
                  <a:noFill/>
                </a:ln>
                <a:solidFill>
                  <a:srgbClr val="00CC00"/>
                </a:solidFill>
                <a:uLnTx/>
                <a:uFillTx/>
                <a:latin typeface="+mj-lt"/>
                <a:ea typeface="+mj-lt"/>
                <a:cs typeface="+mj-lt"/>
              </a:rPr>
              <a:t>catterplots</a:t>
            </a:r>
            <a:r>
              <a:rPr kumimoji="0" lang="en-US" sz="2800" i="0" u="none" strike="noStrike" kern="1200" cap="none" spc="0" normalizeH="0" baseline="0" noProof="0" dirty="0" smtClean="0">
                <a:ln>
                  <a:noFill/>
                </a:ln>
                <a:solidFill>
                  <a:srgbClr val="00CC00"/>
                </a:solidFill>
                <a:uLnTx/>
                <a:uFillTx/>
                <a:latin typeface="+mj-lt"/>
                <a:ea typeface="+mj-lt"/>
                <a:cs typeface="+mj-lt"/>
              </a:rPr>
              <a:t> and Correlation Coefficients</a:t>
            </a:r>
            <a:endParaRPr kumimoji="0" lang="en-US" sz="2800" i="0" u="none" strike="noStrike" kern="1200" cap="none" spc="0" normalizeH="0" baseline="0" noProof="0" dirty="0">
              <a:ln>
                <a:noFill/>
              </a:ln>
              <a:solidFill>
                <a:srgbClr val="00CC00"/>
              </a:solidFill>
              <a:uLnTx/>
              <a:uFillTx/>
              <a:latin typeface="+mj-lt"/>
              <a:ea typeface="+mj-lt"/>
              <a:cs typeface="+mj-lt"/>
            </a:endParaRPr>
          </a:p>
        </p:txBody>
      </p:sp>
    </p:spTree>
    <p:extLst>
      <p:ext uri="{BB962C8B-B14F-4D97-AF65-F5344CB8AC3E}">
        <p14:creationId xmlns:p14="http://schemas.microsoft.com/office/powerpoint/2010/main" val="14812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000"/>
                                        <p:tgtEl>
                                          <p:spTgt spid="1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2000"/>
                                        <p:tgtEl>
                                          <p:spTgt spid="14"/>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000"/>
                                        <p:tgtEl>
                                          <p:spTgt spid="15"/>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54087" y="1179512"/>
            <a:ext cx="5997091" cy="1200329"/>
          </a:xfrm>
          <a:prstGeom prst="rect">
            <a:avLst/>
          </a:prstGeom>
          <a:noFill/>
          <a:ln w="9525">
            <a:noFill/>
            <a:miter lim="800000"/>
            <a:headEnd/>
            <a:tailEnd/>
          </a:ln>
        </p:spPr>
        <p:txBody>
          <a:bodyPr wrap="none">
            <a:spAutoFit/>
          </a:bodyPr>
          <a:lstStyle/>
          <a:p>
            <a:r>
              <a:rPr lang="en-US" sz="2400" dirty="0"/>
              <a:t>  1.  The value of </a:t>
            </a:r>
            <a:r>
              <a:rPr lang="en-US" sz="2400" i="1" dirty="0"/>
              <a:t>r</a:t>
            </a:r>
            <a:r>
              <a:rPr lang="en-US" sz="2400" dirty="0"/>
              <a:t> is between -</a:t>
            </a:r>
            <a:r>
              <a:rPr lang="en-US" sz="2400" dirty="0">
                <a:latin typeface="Adobe Fan Heiti Std B" pitchFamily="34" charset="-128"/>
                <a:ea typeface="Adobe Fan Heiti Std B" pitchFamily="34" charset="-128"/>
              </a:rPr>
              <a:t>1</a:t>
            </a:r>
            <a:r>
              <a:rPr lang="en-US" sz="2400" dirty="0"/>
              <a:t> and </a:t>
            </a:r>
            <a:r>
              <a:rPr lang="en-US" sz="2400" dirty="0">
                <a:latin typeface="Adobe Fan Heiti Std B" pitchFamily="34" charset="-128"/>
                <a:ea typeface="Adobe Fan Heiti Std B" pitchFamily="34" charset="-128"/>
              </a:rPr>
              <a:t>1.</a:t>
            </a:r>
            <a:r>
              <a:rPr lang="en-US" sz="2400" dirty="0"/>
              <a:t> That is,</a:t>
            </a:r>
          </a:p>
          <a:p>
            <a:r>
              <a:rPr lang="en-US" sz="2400" dirty="0"/>
              <a:t>       -</a:t>
            </a:r>
            <a:r>
              <a:rPr lang="en-US" sz="2400" dirty="0">
                <a:latin typeface="Adobe Fan Heiti Std B" pitchFamily="34" charset="-128"/>
                <a:ea typeface="Adobe Fan Heiti Std B" pitchFamily="34" charset="-128"/>
              </a:rPr>
              <a:t>1</a:t>
            </a:r>
            <a:r>
              <a:rPr lang="en-US" sz="2400" dirty="0"/>
              <a:t> </a:t>
            </a:r>
            <a:r>
              <a:rPr lang="en-US" sz="2400" dirty="0">
                <a:sym typeface="Symbol" pitchFamily="18" charset="2"/>
              </a:rPr>
              <a:t> r  </a:t>
            </a:r>
            <a:r>
              <a:rPr lang="en-US" sz="2400" dirty="0">
                <a:latin typeface="Adobe Fan Heiti Std B" pitchFamily="34" charset="-128"/>
                <a:ea typeface="Adobe Fan Heiti Std B" pitchFamily="34" charset="-128"/>
                <a:sym typeface="Symbol" pitchFamily="18" charset="2"/>
              </a:rPr>
              <a:t>1</a:t>
            </a:r>
          </a:p>
          <a:p>
            <a:endParaRPr lang="en-US" sz="2400" dirty="0"/>
          </a:p>
        </p:txBody>
      </p:sp>
      <p:sp>
        <p:nvSpPr>
          <p:cNvPr id="6" name="Rectangle 9"/>
          <p:cNvSpPr>
            <a:spLocks noChangeArrowheads="1"/>
          </p:cNvSpPr>
          <p:nvPr/>
        </p:nvSpPr>
        <p:spPr bwMode="auto">
          <a:xfrm>
            <a:off x="1101725" y="2133601"/>
            <a:ext cx="7280275" cy="4524315"/>
          </a:xfrm>
          <a:prstGeom prst="rect">
            <a:avLst/>
          </a:prstGeom>
          <a:noFill/>
          <a:ln w="9525">
            <a:noFill/>
            <a:miter lim="800000"/>
            <a:headEnd/>
            <a:tailEnd/>
          </a:ln>
        </p:spPr>
        <p:txBody>
          <a:bodyPr wrap="square">
            <a:spAutoFit/>
          </a:bodyPr>
          <a:lstStyle/>
          <a:p>
            <a:pPr marL="457200" indent="-457200">
              <a:spcBef>
                <a:spcPct val="50000"/>
              </a:spcBef>
              <a:buClr>
                <a:srgbClr val="009999"/>
              </a:buClr>
            </a:pPr>
            <a:r>
              <a:rPr lang="en-US" sz="2400" dirty="0"/>
              <a:t>2.	Correlation of +</a:t>
            </a:r>
            <a:r>
              <a:rPr lang="en-US" sz="2400" dirty="0">
                <a:latin typeface="Adobe Fan Heiti Std B" pitchFamily="34" charset="-128"/>
                <a:ea typeface="Adobe Fan Heiti Std B" pitchFamily="34" charset="-128"/>
                <a:sym typeface="Symbol" pitchFamily="18" charset="2"/>
              </a:rPr>
              <a:t>1</a:t>
            </a:r>
            <a:r>
              <a:rPr lang="en-US" sz="2400" dirty="0"/>
              <a:t> indicates a perfect linear relationship between the two variables; as one increases, so does the other. All individuals fall on the same straight line.</a:t>
            </a:r>
          </a:p>
          <a:p>
            <a:pPr marL="457200" indent="-457200">
              <a:spcBef>
                <a:spcPct val="50000"/>
              </a:spcBef>
              <a:buClr>
                <a:srgbClr val="009999"/>
              </a:buClr>
            </a:pPr>
            <a:r>
              <a:rPr lang="en-US" sz="2400" dirty="0" smtClean="0"/>
              <a:t>3.   Correlation </a:t>
            </a:r>
            <a:r>
              <a:rPr lang="en-US" sz="2400" dirty="0"/>
              <a:t>of –</a:t>
            </a:r>
            <a:r>
              <a:rPr lang="en-US" sz="2400" dirty="0">
                <a:latin typeface="Adobe Fan Heiti Std B" pitchFamily="34" charset="-128"/>
                <a:ea typeface="Adobe Fan Heiti Std B" pitchFamily="34" charset="-128"/>
                <a:sym typeface="Symbol" pitchFamily="18" charset="2"/>
              </a:rPr>
              <a:t>1</a:t>
            </a:r>
            <a:r>
              <a:rPr lang="en-US" sz="2400" dirty="0"/>
              <a:t> also indicates a perfect linear relationship between the two variables; however, as one increases, the other </a:t>
            </a:r>
            <a:r>
              <a:rPr lang="en-US" sz="2400" i="1" dirty="0"/>
              <a:t>decreases</a:t>
            </a:r>
            <a:r>
              <a:rPr lang="en-US" sz="2400" i="1" dirty="0" smtClean="0"/>
              <a:t>.</a:t>
            </a:r>
          </a:p>
          <a:p>
            <a:pPr marL="457200" indent="-457200">
              <a:spcBef>
                <a:spcPct val="50000"/>
              </a:spcBef>
              <a:buClr>
                <a:srgbClr val="009999"/>
              </a:buClr>
            </a:pPr>
            <a:r>
              <a:rPr lang="en-US" sz="2400" dirty="0" smtClean="0"/>
              <a:t>4.	Correlation of zero could indicate no </a:t>
            </a:r>
            <a:r>
              <a:rPr lang="en-US" sz="2400" b="1" dirty="0" smtClean="0"/>
              <a:t>linear</a:t>
            </a:r>
            <a:r>
              <a:rPr lang="en-US" sz="2400" dirty="0" smtClean="0"/>
              <a:t> relationship between the two variables, or that the best straight line through the data on a </a:t>
            </a:r>
            <a:r>
              <a:rPr lang="en-US" sz="2400" dirty="0" err="1" smtClean="0"/>
              <a:t>scatterplot</a:t>
            </a:r>
            <a:r>
              <a:rPr lang="en-US" sz="2400" dirty="0" smtClean="0"/>
              <a:t> is exactly horizontal.</a:t>
            </a:r>
            <a:endParaRPr lang="en-US" sz="2400" i="1" dirty="0"/>
          </a:p>
        </p:txBody>
      </p:sp>
      <p:sp>
        <p:nvSpPr>
          <p:cNvPr id="7" name="Rectangle 6"/>
          <p:cNvSpPr/>
          <p:nvPr/>
        </p:nvSpPr>
        <p:spPr>
          <a:xfrm>
            <a:off x="2819400" y="228600"/>
            <a:ext cx="4572000" cy="584775"/>
          </a:xfrm>
          <a:prstGeom prst="rect">
            <a:avLst/>
          </a:prstGeom>
        </p:spPr>
        <p:txBody>
          <a:bodyPr>
            <a:spAutoFit/>
          </a:bodyPr>
          <a:lstStyle/>
          <a:p>
            <a:r>
              <a:rPr lang="en-US" sz="3200" dirty="0" smtClean="0">
                <a:solidFill>
                  <a:srgbClr val="00CC00"/>
                </a:solidFill>
              </a:rPr>
              <a:t>Properties of </a:t>
            </a:r>
            <a:r>
              <a:rPr lang="en-US" sz="3200" i="1" dirty="0" smtClean="0">
                <a:solidFill>
                  <a:srgbClr val="00CC00"/>
                </a:solidFill>
              </a:rPr>
              <a:t>r</a:t>
            </a:r>
            <a:endParaRPr lang="en-US" sz="3200" i="1" dirty="0">
              <a:solidFill>
                <a:srgbClr val="00CC00"/>
              </a:solidFill>
            </a:endParaRPr>
          </a:p>
        </p:txBody>
      </p:sp>
    </p:spTree>
    <p:extLst>
      <p:ext uri="{BB962C8B-B14F-4D97-AF65-F5344CB8AC3E}">
        <p14:creationId xmlns:p14="http://schemas.microsoft.com/office/powerpoint/2010/main" val="335198625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485900" y="762000"/>
            <a:ext cx="7429500" cy="5632311"/>
          </a:xfrm>
          <a:prstGeom prst="rect">
            <a:avLst/>
          </a:prstGeom>
          <a:noFill/>
          <a:ln w="9525">
            <a:noFill/>
            <a:miter lim="800000"/>
            <a:headEnd/>
            <a:tailEnd/>
          </a:ln>
        </p:spPr>
        <p:txBody>
          <a:bodyPr wrap="square">
            <a:spAutoFit/>
          </a:bodyPr>
          <a:lstStyle/>
          <a:p>
            <a:pPr marL="457200" indent="-457200">
              <a:spcBef>
                <a:spcPct val="50000"/>
              </a:spcBef>
              <a:buClr>
                <a:srgbClr val="009999"/>
              </a:buClr>
            </a:pPr>
            <a:r>
              <a:rPr lang="en-US" sz="2400" dirty="0" smtClean="0"/>
              <a:t>5</a:t>
            </a:r>
            <a:r>
              <a:rPr lang="en-US" sz="2400" dirty="0"/>
              <a:t>.	A </a:t>
            </a:r>
            <a:r>
              <a:rPr lang="en-US" sz="2400" i="1" dirty="0"/>
              <a:t>positive correlation </a:t>
            </a:r>
            <a:r>
              <a:rPr lang="en-US" sz="2400" dirty="0"/>
              <a:t>indicates that the variables increase together.</a:t>
            </a:r>
          </a:p>
          <a:p>
            <a:pPr marL="457200" indent="-457200">
              <a:spcBef>
                <a:spcPct val="50000"/>
              </a:spcBef>
              <a:buClr>
                <a:srgbClr val="009999"/>
              </a:buClr>
            </a:pPr>
            <a:r>
              <a:rPr lang="en-US" sz="2400" dirty="0"/>
              <a:t>6.	A </a:t>
            </a:r>
            <a:r>
              <a:rPr lang="en-US" sz="2400" i="1" dirty="0"/>
              <a:t>negative correlation </a:t>
            </a:r>
            <a:r>
              <a:rPr lang="en-US" sz="2400" dirty="0"/>
              <a:t>indicates that as one variable increases, the other decreases.</a:t>
            </a:r>
          </a:p>
          <a:p>
            <a:pPr marL="457200" indent="-457200">
              <a:spcBef>
                <a:spcPct val="50000"/>
              </a:spcBef>
              <a:buClr>
                <a:srgbClr val="009999"/>
              </a:buClr>
            </a:pPr>
            <a:r>
              <a:rPr lang="en-US" sz="2400" dirty="0" smtClean="0"/>
              <a:t>7.	Correlations </a:t>
            </a:r>
            <a:r>
              <a:rPr lang="en-US" sz="2400" dirty="0"/>
              <a:t>are unaffected if the units of measurement are changed. For example, the correlation between weight and height remains the same regardless of whether height is expressed in inches, feet or millimeters (as long as it isn’t rounded off</a:t>
            </a:r>
            <a:r>
              <a:rPr lang="en-US" sz="2400" dirty="0" smtClean="0"/>
              <a:t>).</a:t>
            </a:r>
          </a:p>
          <a:p>
            <a:pPr marL="457200" lvl="0" indent="-457200">
              <a:spcBef>
                <a:spcPct val="50000"/>
              </a:spcBef>
              <a:buClr>
                <a:srgbClr val="009999"/>
              </a:buClr>
            </a:pPr>
            <a:r>
              <a:rPr lang="en-US" sz="2400" dirty="0" smtClean="0"/>
              <a:t>8.    </a:t>
            </a:r>
            <a:r>
              <a:rPr lang="en-US" sz="2400" kern="0" dirty="0" smtClean="0">
                <a:ea typeface="+mn-lt"/>
                <a:cs typeface="+mn-lt"/>
              </a:rPr>
              <a:t>The value of r is a measure of the extent to which x and y are linearly related.</a:t>
            </a:r>
          </a:p>
          <a:p>
            <a:pPr marL="457200" indent="-457200">
              <a:spcBef>
                <a:spcPct val="50000"/>
              </a:spcBef>
              <a:buClr>
                <a:srgbClr val="009999"/>
              </a:buClr>
            </a:pPr>
            <a:endParaRPr lang="en-US" sz="2400" dirty="0"/>
          </a:p>
        </p:txBody>
      </p:sp>
    </p:spTree>
    <p:extLst>
      <p:ext uri="{BB962C8B-B14F-4D97-AF65-F5344CB8AC3E}">
        <p14:creationId xmlns:p14="http://schemas.microsoft.com/office/powerpoint/2010/main" val="378110143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a:stretch>
            <a:fillRect/>
          </a:stretch>
        </p:blipFill>
        <p:spPr bwMode="auto">
          <a:xfrm>
            <a:off x="1143000" y="685800"/>
            <a:ext cx="7766050" cy="5534025"/>
          </a:xfrm>
          <a:prstGeom prst="rect">
            <a:avLst/>
          </a:prstGeom>
          <a:noFill/>
          <a:ln w="9525">
            <a:noFill/>
            <a:miter lim="800000"/>
            <a:headEnd/>
            <a:tailEnd/>
          </a:ln>
        </p:spPr>
      </p:pic>
    </p:spTree>
    <p:extLst>
      <p:ext uri="{BB962C8B-B14F-4D97-AF65-F5344CB8AC3E}">
        <p14:creationId xmlns:p14="http://schemas.microsoft.com/office/powerpoint/2010/main" val="32216060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524000" y="3276600"/>
            <a:ext cx="6324600" cy="1371600"/>
          </a:xfrm>
          <a:prstGeom prst="rect">
            <a:avLst/>
          </a:prstGeom>
          <a:noFill/>
          <a:ln w="9525">
            <a:noFill/>
            <a:miter lim="800000"/>
            <a:headEnd/>
            <a:tailEnd/>
          </a:ln>
        </p:spPr>
      </p:pic>
      <p:sp>
        <p:nvSpPr>
          <p:cNvPr id="5" name="Rectangle 4"/>
          <p:cNvSpPr/>
          <p:nvPr/>
        </p:nvSpPr>
        <p:spPr>
          <a:xfrm>
            <a:off x="1371600" y="1447800"/>
            <a:ext cx="6477000" cy="1292662"/>
          </a:xfrm>
          <a:prstGeom prst="rect">
            <a:avLst/>
          </a:prstGeom>
        </p:spPr>
        <p:txBody>
          <a:bodyPr wrap="square">
            <a:spAutoFit/>
          </a:bodyPr>
          <a:lstStyle/>
          <a:p>
            <a:r>
              <a:rPr lang="en-US" sz="2600" dirty="0" smtClean="0"/>
              <a:t>The following figure provides a good indication of the qualitative description of the strength of the linear relationship.</a:t>
            </a:r>
            <a:endParaRPr lang="en-US" sz="2600" dirty="0"/>
          </a:p>
        </p:txBody>
      </p:sp>
    </p:spTree>
    <p:extLst>
      <p:ext uri="{BB962C8B-B14F-4D97-AF65-F5344CB8AC3E}">
        <p14:creationId xmlns:p14="http://schemas.microsoft.com/office/powerpoint/2010/main" val="1805128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6705600" y="6248400"/>
            <a:ext cx="1905000" cy="457200"/>
          </a:xfrm>
          <a:noFill/>
        </p:spPr>
        <p:txBody>
          <a:bodyPr/>
          <a:lstStyle/>
          <a:p>
            <a:fld id="{041683AD-F9F4-4E7E-8AAE-B812AE00311D}" type="slidenum">
              <a:rPr lang="en-US" smtClean="0"/>
              <a:pPr/>
              <a:t>15</a:t>
            </a:fld>
            <a:endParaRPr lang="en-US" smtClean="0"/>
          </a:p>
        </p:txBody>
      </p:sp>
      <p:graphicFrame>
        <p:nvGraphicFramePr>
          <p:cNvPr id="12" name="Diagram 11"/>
          <p:cNvGraphicFramePr/>
          <p:nvPr/>
        </p:nvGraphicFramePr>
        <p:xfrm>
          <a:off x="1676400" y="10414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37313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body" idx="1"/>
          </p:nvPr>
        </p:nvSpPr>
        <p:spPr>
          <a:xfrm>
            <a:off x="457200" y="1752600"/>
            <a:ext cx="8458200" cy="4267200"/>
          </a:xfrm>
        </p:spPr>
        <p:txBody>
          <a:bodyPr>
            <a:normAutofit lnSpcReduction="10000"/>
          </a:bodyPr>
          <a:lstStyle/>
          <a:p>
            <a:pPr eaLnBrk="1" hangingPunct="1">
              <a:lnSpc>
                <a:spcPct val="90000"/>
              </a:lnSpc>
            </a:pPr>
            <a:r>
              <a:rPr lang="en-US" altLang="en-US" sz="3200" b="1" smtClean="0">
                <a:solidFill>
                  <a:schemeClr val="folHlink"/>
                </a:solidFill>
              </a:rPr>
              <a:t>Covariance</a:t>
            </a:r>
            <a:r>
              <a:rPr lang="en-US" altLang="en-US" sz="3200" smtClean="0"/>
              <a:t> between two variables:</a:t>
            </a:r>
          </a:p>
          <a:p>
            <a:pPr eaLnBrk="1" hangingPunct="1">
              <a:lnSpc>
                <a:spcPct val="90000"/>
              </a:lnSpc>
              <a:spcBef>
                <a:spcPct val="0"/>
              </a:spcBef>
              <a:buFont typeface="Wingdings" pitchFamily="2" charset="2"/>
              <a:buNone/>
            </a:pPr>
            <a:endParaRPr lang="en-US" altLang="en-US" sz="1000" smtClean="0"/>
          </a:p>
          <a:p>
            <a:pPr eaLnBrk="1" hangingPunct="1">
              <a:lnSpc>
                <a:spcPct val="90000"/>
              </a:lnSpc>
              <a:spcBef>
                <a:spcPct val="0"/>
              </a:spcBef>
            </a:pPr>
            <a:endParaRPr lang="en-US" altLang="en-US" sz="1000" smtClean="0"/>
          </a:p>
          <a:p>
            <a:pPr eaLnBrk="1" hangingPunct="1">
              <a:spcBef>
                <a:spcPct val="0"/>
              </a:spcBef>
              <a:buFont typeface="Wingdings" pitchFamily="2" charset="2"/>
              <a:buNone/>
            </a:pPr>
            <a:r>
              <a:rPr lang="en-US" altLang="en-US" sz="2400" smtClean="0">
                <a:sym typeface="Symbol" pitchFamily="18" charset="2"/>
              </a:rPr>
              <a:t>cov(X,Y) &gt; 0       X and Y tend to move in the </a:t>
            </a:r>
            <a:r>
              <a:rPr lang="en-US" altLang="en-US" sz="2400" smtClean="0">
                <a:solidFill>
                  <a:schemeClr val="folHlink"/>
                </a:solidFill>
                <a:sym typeface="Symbol" pitchFamily="18" charset="2"/>
              </a:rPr>
              <a:t>same</a:t>
            </a:r>
            <a:r>
              <a:rPr lang="en-US" altLang="en-US" sz="2400" smtClean="0">
                <a:sym typeface="Symbol" pitchFamily="18" charset="2"/>
              </a:rPr>
              <a:t> direction</a:t>
            </a:r>
          </a:p>
          <a:p>
            <a:pPr eaLnBrk="1" hangingPunct="1">
              <a:lnSpc>
                <a:spcPct val="110000"/>
              </a:lnSpc>
              <a:spcBef>
                <a:spcPct val="60000"/>
              </a:spcBef>
              <a:buFont typeface="Wingdings" pitchFamily="2" charset="2"/>
              <a:buNone/>
            </a:pPr>
            <a:r>
              <a:rPr lang="en-US" altLang="en-US" sz="2400" smtClean="0">
                <a:sym typeface="Symbol" pitchFamily="18" charset="2"/>
              </a:rPr>
              <a:t>cov(X,Y) &lt; 0       X and Y tend to move in </a:t>
            </a:r>
            <a:r>
              <a:rPr lang="en-US" altLang="en-US" sz="2400" smtClean="0">
                <a:solidFill>
                  <a:schemeClr val="folHlink"/>
                </a:solidFill>
                <a:sym typeface="Symbol" pitchFamily="18" charset="2"/>
              </a:rPr>
              <a:t>opposite</a:t>
            </a:r>
            <a:r>
              <a:rPr lang="en-US" altLang="en-US" sz="2400" smtClean="0">
                <a:sym typeface="Symbol" pitchFamily="18" charset="2"/>
              </a:rPr>
              <a:t> directions</a:t>
            </a:r>
          </a:p>
          <a:p>
            <a:pPr eaLnBrk="1" hangingPunct="1">
              <a:lnSpc>
                <a:spcPct val="110000"/>
              </a:lnSpc>
              <a:spcBef>
                <a:spcPct val="60000"/>
              </a:spcBef>
              <a:buFont typeface="Wingdings" pitchFamily="2" charset="2"/>
              <a:buNone/>
            </a:pPr>
            <a:r>
              <a:rPr lang="en-US" altLang="en-US" sz="2400" smtClean="0">
                <a:sym typeface="Symbol" pitchFamily="18" charset="2"/>
              </a:rPr>
              <a:t>cov(X,Y) = 0       X and Y are independent</a:t>
            </a:r>
          </a:p>
          <a:p>
            <a:pPr eaLnBrk="1" hangingPunct="1">
              <a:lnSpc>
                <a:spcPct val="110000"/>
              </a:lnSpc>
              <a:spcBef>
                <a:spcPct val="60000"/>
              </a:spcBef>
            </a:pPr>
            <a:r>
              <a:rPr lang="en-US" altLang="en-US" sz="3200" smtClean="0">
                <a:sym typeface="Symbol" pitchFamily="18" charset="2"/>
              </a:rPr>
              <a:t>The covariance has a major flaw:</a:t>
            </a:r>
          </a:p>
          <a:p>
            <a:pPr lvl="1" eaLnBrk="1" hangingPunct="1">
              <a:lnSpc>
                <a:spcPct val="110000"/>
              </a:lnSpc>
              <a:spcBef>
                <a:spcPct val="60000"/>
              </a:spcBef>
            </a:pPr>
            <a:r>
              <a:rPr lang="en-US" altLang="en-US" smtClean="0">
                <a:sym typeface="Symbol" pitchFamily="18" charset="2"/>
              </a:rPr>
              <a:t>It is not possible to determine the relative strength of the relationship from the size of the covariance</a:t>
            </a:r>
          </a:p>
          <a:p>
            <a:pPr eaLnBrk="1" hangingPunct="1">
              <a:lnSpc>
                <a:spcPct val="90000"/>
              </a:lnSpc>
              <a:buFont typeface="Wingdings" pitchFamily="2" charset="2"/>
              <a:buNone/>
            </a:pPr>
            <a:endParaRPr lang="en-US" altLang="en-US" sz="2400" smtClean="0">
              <a:sym typeface="Symbol" pitchFamily="18" charset="2"/>
            </a:endParaRPr>
          </a:p>
        </p:txBody>
      </p:sp>
      <p:sp>
        <p:nvSpPr>
          <p:cNvPr id="73733" name="Rectangle 3"/>
          <p:cNvSpPr>
            <a:spLocks noGrp="1" noChangeArrowheads="1"/>
          </p:cNvSpPr>
          <p:nvPr>
            <p:ph type="title"/>
          </p:nvPr>
        </p:nvSpPr>
        <p:spPr/>
        <p:txBody>
          <a:bodyPr/>
          <a:lstStyle/>
          <a:p>
            <a:pPr eaLnBrk="1" hangingPunct="1"/>
            <a:r>
              <a:rPr lang="en-US" altLang="en-US" smtClean="0"/>
              <a:t>Interpreting Covariance</a:t>
            </a:r>
          </a:p>
        </p:txBody>
      </p:sp>
      <p:sp>
        <p:nvSpPr>
          <p:cNvPr id="73734" name="Line 4"/>
          <p:cNvSpPr>
            <a:spLocks noChangeShapeType="1"/>
          </p:cNvSpPr>
          <p:nvPr/>
        </p:nvSpPr>
        <p:spPr bwMode="auto">
          <a:xfrm>
            <a:off x="2362200" y="2667000"/>
            <a:ext cx="381000" cy="0"/>
          </a:xfrm>
          <a:prstGeom prst="line">
            <a:avLst/>
          </a:prstGeom>
          <a:noFill/>
          <a:ln w="25400">
            <a:solidFill>
              <a:schemeClr val="hlink"/>
            </a:solidFill>
            <a:round/>
            <a:headEnd/>
            <a:tailEnd type="triangle" w="lg" len="me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73735" name="Line 5"/>
          <p:cNvSpPr>
            <a:spLocks noChangeShapeType="1"/>
          </p:cNvSpPr>
          <p:nvPr/>
        </p:nvSpPr>
        <p:spPr bwMode="auto">
          <a:xfrm>
            <a:off x="2362200" y="3276600"/>
            <a:ext cx="381000" cy="0"/>
          </a:xfrm>
          <a:prstGeom prst="line">
            <a:avLst/>
          </a:prstGeom>
          <a:noFill/>
          <a:ln w="25400">
            <a:solidFill>
              <a:schemeClr val="hlink"/>
            </a:solidFill>
            <a:round/>
            <a:headEnd/>
            <a:tailEnd type="triangle" w="lg" len="me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73736" name="Line 6"/>
          <p:cNvSpPr>
            <a:spLocks noChangeShapeType="1"/>
          </p:cNvSpPr>
          <p:nvPr/>
        </p:nvSpPr>
        <p:spPr bwMode="auto">
          <a:xfrm>
            <a:off x="2362200" y="3886200"/>
            <a:ext cx="381000" cy="0"/>
          </a:xfrm>
          <a:prstGeom prst="line">
            <a:avLst/>
          </a:prstGeom>
          <a:noFill/>
          <a:ln w="25400">
            <a:solidFill>
              <a:schemeClr val="hlink"/>
            </a:solidFill>
            <a:round/>
            <a:headEnd/>
            <a:tailEnd type="triangle" w="lg" len="med"/>
          </a:ln>
          <a:extLst>
            <a:ext uri="{909E8E84-426E-40DD-AFC4-6F175D3DCCD1}">
              <a14:hiddenFill xmlns:a14="http://schemas.microsoft.com/office/drawing/2010/main">
                <a:noFill/>
              </a14:hiddenFill>
            </a:ext>
          </a:extLst>
        </p:spPr>
        <p:txBody>
          <a:bodyPr lIns="90488" tIns="44450" rIns="90488" bIns="44450">
            <a:spAutoFit/>
          </a:bodyPr>
          <a:lstStyle/>
          <a:p>
            <a:endParaRPr lang="en-US"/>
          </a:p>
        </p:txBody>
      </p:sp>
      <p:sp>
        <p:nvSpPr>
          <p:cNvPr id="2" name="Date Placeholder 1"/>
          <p:cNvSpPr>
            <a:spLocks noGrp="1"/>
          </p:cNvSpPr>
          <p:nvPr>
            <p:ph type="dt" sz="half" idx="10"/>
          </p:nvPr>
        </p:nvSpPr>
        <p:spPr/>
        <p:txBody>
          <a:bodyPr/>
          <a:lstStyle/>
          <a:p>
            <a:r>
              <a:rPr lang="en-US" smtClean="0"/>
              <a:t>7/10/2015</a:t>
            </a:r>
            <a:endParaRPr lang="en-IN"/>
          </a:p>
        </p:txBody>
      </p:sp>
      <p:sp>
        <p:nvSpPr>
          <p:cNvPr id="3" name="Footer Placeholder 2"/>
          <p:cNvSpPr>
            <a:spLocks noGrp="1"/>
          </p:cNvSpPr>
          <p:nvPr>
            <p:ph type="ftr" sz="quarter" idx="11"/>
          </p:nvPr>
        </p:nvSpPr>
        <p:spPr/>
        <p:txBody>
          <a:bodyPr/>
          <a:lstStyle/>
          <a:p>
            <a:r>
              <a:rPr lang="en-IN" smtClean="0"/>
              <a:t>Numerical measure</a:t>
            </a:r>
            <a:endParaRPr lang="en-IN"/>
          </a:p>
        </p:txBody>
      </p:sp>
      <p:sp>
        <p:nvSpPr>
          <p:cNvPr id="4" name="Slide Number Placeholder 3"/>
          <p:cNvSpPr>
            <a:spLocks noGrp="1"/>
          </p:cNvSpPr>
          <p:nvPr>
            <p:ph type="sldNum" sz="quarter" idx="12"/>
          </p:nvPr>
        </p:nvSpPr>
        <p:spPr/>
        <p:txBody>
          <a:bodyPr/>
          <a:lstStyle/>
          <a:p>
            <a:fld id="{E2A16ED9-9F4B-43A2-8243-755705734AA7}" type="slidenum">
              <a:rPr lang="en-IN" smtClean="0"/>
              <a:pPr/>
              <a:t>150</a:t>
            </a:fld>
            <a:endParaRPr lang="en-IN"/>
          </a:p>
        </p:txBody>
      </p:sp>
    </p:spTree>
    <p:extLst>
      <p:ext uri="{BB962C8B-B14F-4D97-AF65-F5344CB8AC3E}">
        <p14:creationId xmlns:p14="http://schemas.microsoft.com/office/powerpoint/2010/main" val="360486638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2"/>
          <p:cNvSpPr>
            <a:spLocks noGrp="1" noChangeArrowheads="1"/>
          </p:cNvSpPr>
          <p:nvPr>
            <p:ph type="title"/>
          </p:nvPr>
        </p:nvSpPr>
        <p:spPr/>
        <p:txBody>
          <a:bodyPr/>
          <a:lstStyle/>
          <a:p>
            <a:pPr eaLnBrk="1" hangingPunct="1">
              <a:lnSpc>
                <a:spcPct val="80000"/>
              </a:lnSpc>
            </a:pPr>
            <a:r>
              <a:rPr lang="en-US" altLang="en-US" smtClean="0"/>
              <a:t>Coefficient of Correlation</a:t>
            </a:r>
          </a:p>
        </p:txBody>
      </p:sp>
      <p:sp>
        <p:nvSpPr>
          <p:cNvPr id="30729" name="Rectangle 3"/>
          <p:cNvSpPr>
            <a:spLocks noGrp="1" noChangeArrowheads="1"/>
          </p:cNvSpPr>
          <p:nvPr>
            <p:ph type="body" idx="1"/>
          </p:nvPr>
        </p:nvSpPr>
        <p:spPr>
          <a:xfrm>
            <a:off x="838200" y="1676400"/>
            <a:ext cx="8077200" cy="4532313"/>
          </a:xfrm>
        </p:spPr>
        <p:txBody>
          <a:bodyPr/>
          <a:lstStyle/>
          <a:p>
            <a:pPr eaLnBrk="1" hangingPunct="1"/>
            <a:r>
              <a:rPr lang="en-US" altLang="en-US" sz="2400" smtClean="0"/>
              <a:t>Measures the relative strength of the linear relationship between two numerical variables</a:t>
            </a:r>
          </a:p>
          <a:p>
            <a:pPr eaLnBrk="1" hangingPunct="1"/>
            <a:r>
              <a:rPr lang="en-US" altLang="en-US" sz="2400" smtClean="0">
                <a:solidFill>
                  <a:schemeClr val="folHlink"/>
                </a:solidFill>
              </a:rPr>
              <a:t>Sample coefficient of correlation</a:t>
            </a:r>
            <a:r>
              <a:rPr lang="en-US" altLang="en-US" sz="2400" smtClean="0"/>
              <a:t>:</a:t>
            </a:r>
          </a:p>
          <a:p>
            <a:pPr eaLnBrk="1" hangingPunct="1">
              <a:lnSpc>
                <a:spcPct val="80000"/>
              </a:lnSpc>
            </a:pPr>
            <a:endParaRPr lang="en-US" altLang="en-US" sz="2400" smtClean="0"/>
          </a:p>
          <a:p>
            <a:pPr eaLnBrk="1" hangingPunct="1">
              <a:lnSpc>
                <a:spcPct val="80000"/>
              </a:lnSpc>
            </a:pPr>
            <a:endParaRPr lang="en-US" altLang="en-US" smtClean="0"/>
          </a:p>
          <a:p>
            <a:pPr eaLnBrk="1" hangingPunct="1">
              <a:lnSpc>
                <a:spcPct val="80000"/>
              </a:lnSpc>
            </a:pPr>
            <a:endParaRPr lang="en-US" altLang="en-US" sz="1600" smtClean="0"/>
          </a:p>
          <a:p>
            <a:pPr eaLnBrk="1" hangingPunct="1">
              <a:lnSpc>
                <a:spcPct val="80000"/>
              </a:lnSpc>
              <a:buFont typeface="Wingdings" pitchFamily="2" charset="2"/>
              <a:buNone/>
            </a:pPr>
            <a:r>
              <a:rPr lang="en-US" altLang="en-US" smtClean="0"/>
              <a:t> </a:t>
            </a:r>
          </a:p>
          <a:p>
            <a:pPr eaLnBrk="1" hangingPunct="1">
              <a:lnSpc>
                <a:spcPct val="80000"/>
              </a:lnSpc>
              <a:buFont typeface="Wingdings" pitchFamily="2" charset="2"/>
              <a:buNone/>
            </a:pPr>
            <a:r>
              <a:rPr lang="en-US" altLang="en-US" smtClean="0"/>
              <a:t>where</a:t>
            </a:r>
          </a:p>
        </p:txBody>
      </p:sp>
      <p:graphicFrame>
        <p:nvGraphicFramePr>
          <p:cNvPr id="30722" name="Object 5"/>
          <p:cNvGraphicFramePr>
            <a:graphicFrameLocks noChangeAspect="1"/>
          </p:cNvGraphicFramePr>
          <p:nvPr/>
        </p:nvGraphicFramePr>
        <p:xfrm>
          <a:off x="3276600" y="3352800"/>
          <a:ext cx="2339975" cy="1089025"/>
        </p:xfrm>
        <a:graphic>
          <a:graphicData uri="http://schemas.openxmlformats.org/presentationml/2006/ole">
            <mc:AlternateContent xmlns:mc="http://schemas.openxmlformats.org/markup-compatibility/2006">
              <mc:Choice xmlns:v="urn:schemas-microsoft-com:vml" Requires="v">
                <p:oleObj spid="_x0000_s54274" name="Equation" r:id="rId3" imgW="927100" imgH="431800" progId="Equation.3">
                  <p:embed/>
                </p:oleObj>
              </mc:Choice>
              <mc:Fallback>
                <p:oleObj name="Equation" r:id="rId3" imgW="927100" imgH="431800" progId="Equation.3">
                  <p:embed/>
                  <p:pic>
                    <p:nvPicPr>
                      <p:cNvPr id="3072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352800"/>
                        <a:ext cx="2339975" cy="1089025"/>
                      </a:xfrm>
                      <a:prstGeom prst="rect">
                        <a:avLst/>
                      </a:prstGeom>
                      <a:solidFill>
                        <a:srgbClr val="FDE0BD"/>
                      </a:solidFill>
                      <a:ln w="9525">
                        <a:solidFill>
                          <a:schemeClr val="tx1"/>
                        </a:solidFill>
                        <a:miter lim="800000"/>
                        <a:headEnd/>
                        <a:tailEnd/>
                      </a:ln>
                    </p:spPr>
                  </p:pic>
                </p:oleObj>
              </mc:Fallback>
            </mc:AlternateContent>
          </a:graphicData>
        </a:graphic>
      </p:graphicFrame>
      <p:graphicFrame>
        <p:nvGraphicFramePr>
          <p:cNvPr id="30723" name="Object 6"/>
          <p:cNvGraphicFramePr>
            <a:graphicFrameLocks noChangeAspect="1"/>
          </p:cNvGraphicFramePr>
          <p:nvPr/>
        </p:nvGraphicFramePr>
        <p:xfrm>
          <a:off x="4038600" y="4965700"/>
          <a:ext cx="2209800" cy="1147763"/>
        </p:xfrm>
        <a:graphic>
          <a:graphicData uri="http://schemas.openxmlformats.org/presentationml/2006/ole">
            <mc:AlternateContent xmlns:mc="http://schemas.openxmlformats.org/markup-compatibility/2006">
              <mc:Choice xmlns:v="urn:schemas-microsoft-com:vml" Requires="v">
                <p:oleObj spid="_x0000_s54275" name="Equation" r:id="rId5" imgW="1244600" imgH="647700" progId="Equation.3">
                  <p:embed/>
                </p:oleObj>
              </mc:Choice>
              <mc:Fallback>
                <p:oleObj name="Equation" r:id="rId5" imgW="1244600" imgH="647700" progId="Equation.3">
                  <p:embed/>
                  <p:pic>
                    <p:nvPicPr>
                      <p:cNvPr id="3072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4965700"/>
                        <a:ext cx="2209800" cy="1147763"/>
                      </a:xfrm>
                      <a:prstGeom prst="rect">
                        <a:avLst/>
                      </a:prstGeom>
                      <a:solidFill>
                        <a:srgbClr val="FDE0BD"/>
                      </a:solidFill>
                      <a:ln w="9525">
                        <a:solidFill>
                          <a:schemeClr val="tx1"/>
                        </a:solidFill>
                        <a:miter lim="800000"/>
                        <a:headEnd/>
                        <a:tailEnd/>
                      </a:ln>
                    </p:spPr>
                  </p:pic>
                </p:oleObj>
              </mc:Fallback>
            </mc:AlternateContent>
          </a:graphicData>
        </a:graphic>
      </p:graphicFrame>
      <p:graphicFrame>
        <p:nvGraphicFramePr>
          <p:cNvPr id="30724" name="Object 7"/>
          <p:cNvGraphicFramePr>
            <a:graphicFrameLocks noChangeAspect="1"/>
          </p:cNvGraphicFramePr>
          <p:nvPr/>
        </p:nvGraphicFramePr>
        <p:xfrm>
          <a:off x="304800" y="4953000"/>
          <a:ext cx="3509963" cy="1160463"/>
        </p:xfrm>
        <a:graphic>
          <a:graphicData uri="http://schemas.openxmlformats.org/presentationml/2006/ole">
            <mc:AlternateContent xmlns:mc="http://schemas.openxmlformats.org/markup-compatibility/2006">
              <mc:Choice xmlns:v="urn:schemas-microsoft-com:vml" Requires="v">
                <p:oleObj spid="_x0000_s54276" name="Equation" r:id="rId7" imgW="1955800" imgH="647700" progId="Equation.3">
                  <p:embed/>
                </p:oleObj>
              </mc:Choice>
              <mc:Fallback>
                <p:oleObj name="Equation" r:id="rId7" imgW="1955800" imgH="647700" progId="Equation.3">
                  <p:embed/>
                  <p:pic>
                    <p:nvPicPr>
                      <p:cNvPr id="3072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953000"/>
                        <a:ext cx="3509963" cy="1160463"/>
                      </a:xfrm>
                      <a:prstGeom prst="rect">
                        <a:avLst/>
                      </a:prstGeom>
                      <a:solidFill>
                        <a:srgbClr val="FDE0BD"/>
                      </a:solidFill>
                      <a:ln w="9525">
                        <a:solidFill>
                          <a:schemeClr val="tx1"/>
                        </a:solidFill>
                        <a:miter lim="800000"/>
                        <a:headEnd/>
                        <a:tailEnd/>
                      </a:ln>
                    </p:spPr>
                  </p:pic>
                </p:oleObj>
              </mc:Fallback>
            </mc:AlternateContent>
          </a:graphicData>
        </a:graphic>
      </p:graphicFrame>
      <p:graphicFrame>
        <p:nvGraphicFramePr>
          <p:cNvPr id="30725" name="Object 8"/>
          <p:cNvGraphicFramePr>
            <a:graphicFrameLocks noChangeAspect="1"/>
          </p:cNvGraphicFramePr>
          <p:nvPr/>
        </p:nvGraphicFramePr>
        <p:xfrm>
          <a:off x="6424613" y="4970463"/>
          <a:ext cx="2208212" cy="1147762"/>
        </p:xfrm>
        <a:graphic>
          <a:graphicData uri="http://schemas.openxmlformats.org/presentationml/2006/ole">
            <mc:AlternateContent xmlns:mc="http://schemas.openxmlformats.org/markup-compatibility/2006">
              <mc:Choice xmlns:v="urn:schemas-microsoft-com:vml" Requires="v">
                <p:oleObj spid="_x0000_s54277" name="Equation" r:id="rId9" imgW="1244600" imgH="647700" progId="Equation.3">
                  <p:embed/>
                </p:oleObj>
              </mc:Choice>
              <mc:Fallback>
                <p:oleObj name="Equation" r:id="rId9" imgW="1244600" imgH="647700" progId="Equation.3">
                  <p:embed/>
                  <p:pic>
                    <p:nvPicPr>
                      <p:cNvPr id="3072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4613" y="4970463"/>
                        <a:ext cx="2208212" cy="1147762"/>
                      </a:xfrm>
                      <a:prstGeom prst="rect">
                        <a:avLst/>
                      </a:prstGeom>
                      <a:solidFill>
                        <a:srgbClr val="FDE0BD"/>
                      </a:solidFill>
                      <a:ln w="9525">
                        <a:solidFill>
                          <a:schemeClr val="tx1"/>
                        </a:solidFill>
                        <a:miter lim="800000"/>
                        <a:headEnd/>
                        <a:tailEnd/>
                      </a:ln>
                    </p:spPr>
                  </p:pic>
                </p:oleObj>
              </mc:Fallback>
            </mc:AlternateContent>
          </a:graphicData>
        </a:graphic>
      </p:graphicFrame>
      <p:sp>
        <p:nvSpPr>
          <p:cNvPr id="2" name="Date Placeholder 1"/>
          <p:cNvSpPr>
            <a:spLocks noGrp="1"/>
          </p:cNvSpPr>
          <p:nvPr>
            <p:ph type="dt" sz="half" idx="10"/>
          </p:nvPr>
        </p:nvSpPr>
        <p:spPr/>
        <p:txBody>
          <a:bodyPr/>
          <a:lstStyle/>
          <a:p>
            <a:r>
              <a:rPr lang="en-US" smtClean="0"/>
              <a:t>7/10/2015</a:t>
            </a:r>
            <a:endParaRPr lang="en-IN"/>
          </a:p>
        </p:txBody>
      </p:sp>
      <p:sp>
        <p:nvSpPr>
          <p:cNvPr id="3" name="Footer Placeholder 2"/>
          <p:cNvSpPr>
            <a:spLocks noGrp="1"/>
          </p:cNvSpPr>
          <p:nvPr>
            <p:ph type="ftr" sz="quarter" idx="11"/>
          </p:nvPr>
        </p:nvSpPr>
        <p:spPr/>
        <p:txBody>
          <a:bodyPr/>
          <a:lstStyle/>
          <a:p>
            <a:r>
              <a:rPr lang="en-IN" smtClean="0"/>
              <a:t>Numerical measure</a:t>
            </a:r>
            <a:endParaRPr lang="en-IN"/>
          </a:p>
        </p:txBody>
      </p:sp>
      <p:sp>
        <p:nvSpPr>
          <p:cNvPr id="4" name="Slide Number Placeholder 3"/>
          <p:cNvSpPr>
            <a:spLocks noGrp="1"/>
          </p:cNvSpPr>
          <p:nvPr>
            <p:ph type="sldNum" sz="quarter" idx="12"/>
          </p:nvPr>
        </p:nvSpPr>
        <p:spPr/>
        <p:txBody>
          <a:bodyPr/>
          <a:lstStyle/>
          <a:p>
            <a:fld id="{E2A16ED9-9F4B-43A2-8243-755705734AA7}" type="slidenum">
              <a:rPr lang="en-IN" smtClean="0"/>
              <a:pPr/>
              <a:t>151</a:t>
            </a:fld>
            <a:endParaRPr lang="en-IN"/>
          </a:p>
        </p:txBody>
      </p:sp>
    </p:spTree>
    <p:extLst>
      <p:ext uri="{BB962C8B-B14F-4D97-AF65-F5344CB8AC3E}">
        <p14:creationId xmlns:p14="http://schemas.microsoft.com/office/powerpoint/2010/main" val="93237058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a:xfrm>
            <a:off x="914400" y="381000"/>
            <a:ext cx="7793038" cy="990600"/>
          </a:xfrm>
        </p:spPr>
        <p:txBody>
          <a:bodyPr>
            <a:normAutofit fontScale="90000"/>
          </a:bodyPr>
          <a:lstStyle/>
          <a:p>
            <a:pPr eaLnBrk="1" hangingPunct="1">
              <a:lnSpc>
                <a:spcPct val="80000"/>
              </a:lnSpc>
            </a:pPr>
            <a:r>
              <a:rPr lang="en-US" altLang="en-US" smtClean="0"/>
              <a:t>Features of the</a:t>
            </a:r>
            <a:br>
              <a:rPr lang="en-US" altLang="en-US" smtClean="0"/>
            </a:br>
            <a:r>
              <a:rPr lang="en-US" altLang="en-US" smtClean="0"/>
              <a:t>Coefficient of Correlation</a:t>
            </a:r>
          </a:p>
        </p:txBody>
      </p:sp>
      <p:sp>
        <p:nvSpPr>
          <p:cNvPr id="74757" name="Rectangle 3"/>
          <p:cNvSpPr>
            <a:spLocks noGrp="1" noChangeArrowheads="1"/>
          </p:cNvSpPr>
          <p:nvPr>
            <p:ph type="body" idx="1"/>
          </p:nvPr>
        </p:nvSpPr>
        <p:spPr>
          <a:xfrm>
            <a:off x="685800" y="1752600"/>
            <a:ext cx="8077200" cy="4532313"/>
          </a:xfrm>
        </p:spPr>
        <p:txBody>
          <a:bodyPr/>
          <a:lstStyle/>
          <a:p>
            <a:pPr eaLnBrk="1" hangingPunct="1">
              <a:lnSpc>
                <a:spcPct val="120000"/>
              </a:lnSpc>
            </a:pPr>
            <a:r>
              <a:rPr lang="en-US" altLang="en-US" sz="2400" smtClean="0"/>
              <a:t>The population coefficient of correlation is referred as </a:t>
            </a:r>
            <a:r>
              <a:rPr lang="el-GR" altLang="en-US" sz="2400" smtClean="0">
                <a:cs typeface="Arial" pitchFamily="34" charset="0"/>
              </a:rPr>
              <a:t>ρ</a:t>
            </a:r>
            <a:r>
              <a:rPr lang="en-US" altLang="en-US" sz="2400" smtClean="0">
                <a:cs typeface="Arial" pitchFamily="34" charset="0"/>
              </a:rPr>
              <a:t>.</a:t>
            </a:r>
          </a:p>
          <a:p>
            <a:pPr eaLnBrk="1" hangingPunct="1">
              <a:lnSpc>
                <a:spcPct val="120000"/>
              </a:lnSpc>
            </a:pPr>
            <a:r>
              <a:rPr lang="en-US" altLang="en-US" sz="2400" smtClean="0">
                <a:cs typeface="Arial" pitchFamily="34" charset="0"/>
              </a:rPr>
              <a:t>The sample coefficient of correlation is referred to as r.</a:t>
            </a:r>
          </a:p>
          <a:p>
            <a:pPr eaLnBrk="1" hangingPunct="1">
              <a:lnSpc>
                <a:spcPct val="120000"/>
              </a:lnSpc>
            </a:pPr>
            <a:r>
              <a:rPr lang="en-US" altLang="en-US" sz="2400" smtClean="0">
                <a:cs typeface="Arial" pitchFamily="34" charset="0"/>
              </a:rPr>
              <a:t>Either </a:t>
            </a:r>
            <a:r>
              <a:rPr lang="el-GR" altLang="en-US" sz="2400" smtClean="0">
                <a:cs typeface="Arial" pitchFamily="34" charset="0"/>
              </a:rPr>
              <a:t>ρ</a:t>
            </a:r>
            <a:r>
              <a:rPr lang="en-US" altLang="en-US" sz="2400" smtClean="0">
                <a:cs typeface="Arial" pitchFamily="34" charset="0"/>
              </a:rPr>
              <a:t> or r have the following features:</a:t>
            </a:r>
            <a:endParaRPr lang="en-US" altLang="en-US" sz="2400" smtClean="0"/>
          </a:p>
          <a:p>
            <a:pPr lvl="1" eaLnBrk="1" hangingPunct="1">
              <a:lnSpc>
                <a:spcPct val="120000"/>
              </a:lnSpc>
            </a:pPr>
            <a:r>
              <a:rPr lang="en-US" altLang="en-US" sz="2000" smtClean="0"/>
              <a:t>Unit free</a:t>
            </a:r>
          </a:p>
          <a:p>
            <a:pPr lvl="1" eaLnBrk="1" hangingPunct="1">
              <a:lnSpc>
                <a:spcPct val="120000"/>
              </a:lnSpc>
            </a:pPr>
            <a:r>
              <a:rPr lang="en-US" altLang="en-US" sz="2000" smtClean="0"/>
              <a:t>Ranges between –1 and 1</a:t>
            </a:r>
          </a:p>
          <a:p>
            <a:pPr lvl="1" eaLnBrk="1" hangingPunct="1">
              <a:lnSpc>
                <a:spcPct val="120000"/>
              </a:lnSpc>
            </a:pPr>
            <a:r>
              <a:rPr lang="en-US" altLang="en-US" sz="2000" smtClean="0"/>
              <a:t>The closer to –1, the stronger the negative linear relationship</a:t>
            </a:r>
          </a:p>
          <a:p>
            <a:pPr lvl="1" eaLnBrk="1" hangingPunct="1">
              <a:lnSpc>
                <a:spcPct val="120000"/>
              </a:lnSpc>
            </a:pPr>
            <a:r>
              <a:rPr lang="en-US" altLang="en-US" sz="2000" smtClean="0"/>
              <a:t>The closer to 1, the stronger the positive linear relationship</a:t>
            </a:r>
          </a:p>
          <a:p>
            <a:pPr lvl="1" eaLnBrk="1" hangingPunct="1">
              <a:lnSpc>
                <a:spcPct val="120000"/>
              </a:lnSpc>
            </a:pPr>
            <a:r>
              <a:rPr lang="en-US" altLang="en-US" sz="2000" smtClean="0"/>
              <a:t>The closer to 0, the weaker the linear relationship</a:t>
            </a:r>
          </a:p>
          <a:p>
            <a:pPr eaLnBrk="1" hangingPunct="1">
              <a:lnSpc>
                <a:spcPct val="120000"/>
              </a:lnSpc>
              <a:buFont typeface="Wingdings" pitchFamily="2" charset="2"/>
              <a:buNone/>
            </a:pPr>
            <a:endParaRPr lang="en-US" altLang="en-US" sz="2400" smtClean="0"/>
          </a:p>
        </p:txBody>
      </p:sp>
      <p:sp>
        <p:nvSpPr>
          <p:cNvPr id="2" name="Date Placeholder 1"/>
          <p:cNvSpPr>
            <a:spLocks noGrp="1"/>
          </p:cNvSpPr>
          <p:nvPr>
            <p:ph type="dt" sz="half" idx="10"/>
          </p:nvPr>
        </p:nvSpPr>
        <p:spPr/>
        <p:txBody>
          <a:bodyPr/>
          <a:lstStyle/>
          <a:p>
            <a:r>
              <a:rPr lang="en-US" smtClean="0"/>
              <a:t>7/10/2015</a:t>
            </a:r>
            <a:endParaRPr lang="en-IN"/>
          </a:p>
        </p:txBody>
      </p:sp>
      <p:sp>
        <p:nvSpPr>
          <p:cNvPr id="3" name="Footer Placeholder 2"/>
          <p:cNvSpPr>
            <a:spLocks noGrp="1"/>
          </p:cNvSpPr>
          <p:nvPr>
            <p:ph type="ftr" sz="quarter" idx="11"/>
          </p:nvPr>
        </p:nvSpPr>
        <p:spPr/>
        <p:txBody>
          <a:bodyPr/>
          <a:lstStyle/>
          <a:p>
            <a:r>
              <a:rPr lang="en-IN" smtClean="0"/>
              <a:t>Numerical measure</a:t>
            </a:r>
            <a:endParaRPr lang="en-IN"/>
          </a:p>
        </p:txBody>
      </p:sp>
      <p:sp>
        <p:nvSpPr>
          <p:cNvPr id="4" name="Slide Number Placeholder 3"/>
          <p:cNvSpPr>
            <a:spLocks noGrp="1"/>
          </p:cNvSpPr>
          <p:nvPr>
            <p:ph type="sldNum" sz="quarter" idx="12"/>
          </p:nvPr>
        </p:nvSpPr>
        <p:spPr/>
        <p:txBody>
          <a:bodyPr/>
          <a:lstStyle/>
          <a:p>
            <a:fld id="{E2A16ED9-9F4B-43A2-8243-755705734AA7}" type="slidenum">
              <a:rPr lang="en-IN" smtClean="0"/>
              <a:pPr/>
              <a:t>152</a:t>
            </a:fld>
            <a:endParaRPr lang="en-IN"/>
          </a:p>
        </p:txBody>
      </p:sp>
    </p:spTree>
    <p:extLst>
      <p:ext uri="{BB962C8B-B14F-4D97-AF65-F5344CB8AC3E}">
        <p14:creationId xmlns:p14="http://schemas.microsoft.com/office/powerpoint/2010/main" val="116488978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Line 108"/>
          <p:cNvSpPr>
            <a:spLocks noChangeShapeType="1"/>
          </p:cNvSpPr>
          <p:nvPr/>
        </p:nvSpPr>
        <p:spPr bwMode="auto">
          <a:xfrm>
            <a:off x="6470650" y="48768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1" name="Rectangle 2"/>
          <p:cNvSpPr>
            <a:spLocks noGrp="1" noChangeArrowheads="1"/>
          </p:cNvSpPr>
          <p:nvPr>
            <p:ph type="title"/>
          </p:nvPr>
        </p:nvSpPr>
        <p:spPr>
          <a:xfrm>
            <a:off x="1143000" y="228600"/>
            <a:ext cx="7793038" cy="1143000"/>
          </a:xfrm>
        </p:spPr>
        <p:txBody>
          <a:bodyPr/>
          <a:lstStyle/>
          <a:p>
            <a:pPr eaLnBrk="1" hangingPunct="1">
              <a:lnSpc>
                <a:spcPct val="80000"/>
              </a:lnSpc>
            </a:pPr>
            <a:r>
              <a:rPr lang="en-US" altLang="en-US" sz="3600" smtClean="0"/>
              <a:t>Scatter Plots of  Sample Data with Various Coefficients of Correlation</a:t>
            </a:r>
          </a:p>
        </p:txBody>
      </p:sp>
      <p:sp>
        <p:nvSpPr>
          <p:cNvPr id="75782" name="Line 4"/>
          <p:cNvSpPr>
            <a:spLocks noChangeShapeType="1"/>
          </p:cNvSpPr>
          <p:nvPr/>
        </p:nvSpPr>
        <p:spPr bwMode="auto">
          <a:xfrm>
            <a:off x="2012950" y="1757363"/>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3" name="Line 5"/>
          <p:cNvSpPr>
            <a:spLocks noChangeShapeType="1"/>
          </p:cNvSpPr>
          <p:nvPr/>
        </p:nvSpPr>
        <p:spPr bwMode="auto">
          <a:xfrm flipH="1" flipV="1">
            <a:off x="2012950" y="1905000"/>
            <a:ext cx="2574925"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4" name="Oval 6"/>
          <p:cNvSpPr>
            <a:spLocks noChangeArrowheads="1"/>
          </p:cNvSpPr>
          <p:nvPr/>
        </p:nvSpPr>
        <p:spPr bwMode="auto">
          <a:xfrm rot="7282380" flipH="1">
            <a:off x="4130675" y="2590800"/>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785" name="Oval 7"/>
          <p:cNvSpPr>
            <a:spLocks noChangeArrowheads="1"/>
          </p:cNvSpPr>
          <p:nvPr/>
        </p:nvSpPr>
        <p:spPr bwMode="auto">
          <a:xfrm rot="7282380" flipH="1">
            <a:off x="3368675" y="2286000"/>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786" name="Oval 8"/>
          <p:cNvSpPr>
            <a:spLocks noChangeArrowheads="1"/>
          </p:cNvSpPr>
          <p:nvPr/>
        </p:nvSpPr>
        <p:spPr bwMode="auto">
          <a:xfrm rot="7282380" flipH="1">
            <a:off x="3063875" y="2209800"/>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787" name="Oval 9"/>
          <p:cNvSpPr>
            <a:spLocks noChangeArrowheads="1"/>
          </p:cNvSpPr>
          <p:nvPr/>
        </p:nvSpPr>
        <p:spPr bwMode="auto">
          <a:xfrm rot="7282380" flipH="1">
            <a:off x="2073275" y="1828800"/>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788" name="Oval 10"/>
          <p:cNvSpPr>
            <a:spLocks noChangeArrowheads="1"/>
          </p:cNvSpPr>
          <p:nvPr/>
        </p:nvSpPr>
        <p:spPr bwMode="auto">
          <a:xfrm rot="7282380" flipH="1">
            <a:off x="2454275" y="1981200"/>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789" name="Oval 11"/>
          <p:cNvSpPr>
            <a:spLocks noChangeArrowheads="1"/>
          </p:cNvSpPr>
          <p:nvPr/>
        </p:nvSpPr>
        <p:spPr bwMode="auto">
          <a:xfrm rot="7282380" flipH="1">
            <a:off x="2759075" y="2057400"/>
            <a:ext cx="228600" cy="228600"/>
          </a:xfrm>
          <a:prstGeom prst="ellipse">
            <a:avLst/>
          </a:prstGeom>
          <a:solidFill>
            <a:schemeClr val="folHlink"/>
          </a:solidFill>
          <a:ln w="12700">
            <a:solidFill>
              <a:schemeClr val="tx1"/>
            </a:solidFill>
            <a:round/>
            <a:headEnd/>
            <a:tailEnd/>
          </a:ln>
        </p:spPr>
        <p:txBody>
          <a:bodyPr rot="10800000"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endParaRPr lang="en-GB" altLang="en-US">
              <a:solidFill>
                <a:schemeClr val="tx2"/>
              </a:solidFill>
            </a:endParaRPr>
          </a:p>
        </p:txBody>
      </p:sp>
      <p:sp>
        <p:nvSpPr>
          <p:cNvPr id="75790" name="Text Box 12"/>
          <p:cNvSpPr txBox="1">
            <a:spLocks noChangeArrowheads="1"/>
          </p:cNvSpPr>
          <p:nvPr/>
        </p:nvSpPr>
        <p:spPr bwMode="auto">
          <a:xfrm>
            <a:off x="1768475" y="1371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Y</a:t>
            </a:r>
          </a:p>
        </p:txBody>
      </p:sp>
      <p:sp>
        <p:nvSpPr>
          <p:cNvPr id="75791" name="Line 13"/>
          <p:cNvSpPr>
            <a:spLocks noChangeShapeType="1"/>
          </p:cNvSpPr>
          <p:nvPr/>
        </p:nvSpPr>
        <p:spPr bwMode="auto">
          <a:xfrm>
            <a:off x="1997075" y="32766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2" name="Oval 14"/>
          <p:cNvSpPr>
            <a:spLocks noChangeArrowheads="1"/>
          </p:cNvSpPr>
          <p:nvPr/>
        </p:nvSpPr>
        <p:spPr bwMode="auto">
          <a:xfrm rot="7282380" flipH="1">
            <a:off x="3749675" y="2438400"/>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793" name="Text Box 15"/>
          <p:cNvSpPr txBox="1">
            <a:spLocks noChangeArrowheads="1"/>
          </p:cNvSpPr>
          <p:nvPr/>
        </p:nvSpPr>
        <p:spPr bwMode="auto">
          <a:xfrm>
            <a:off x="4259263" y="3048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X</a:t>
            </a:r>
          </a:p>
        </p:txBody>
      </p:sp>
      <p:sp>
        <p:nvSpPr>
          <p:cNvPr id="75794" name="Line 16"/>
          <p:cNvSpPr>
            <a:spLocks noChangeShapeType="1"/>
          </p:cNvSpPr>
          <p:nvPr/>
        </p:nvSpPr>
        <p:spPr bwMode="auto">
          <a:xfrm>
            <a:off x="4967288" y="1757363"/>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5" name="Line 17"/>
          <p:cNvSpPr>
            <a:spLocks noChangeShapeType="1"/>
          </p:cNvSpPr>
          <p:nvPr/>
        </p:nvSpPr>
        <p:spPr bwMode="auto">
          <a:xfrm flipH="1" flipV="1">
            <a:off x="4967288" y="1905000"/>
            <a:ext cx="2574925"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6" name="Oval 18"/>
          <p:cNvSpPr>
            <a:spLocks noChangeArrowheads="1"/>
          </p:cNvSpPr>
          <p:nvPr/>
        </p:nvSpPr>
        <p:spPr bwMode="auto">
          <a:xfrm rot="-7282380">
            <a:off x="7085013" y="28956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797" name="Oval 19"/>
          <p:cNvSpPr>
            <a:spLocks noChangeArrowheads="1"/>
          </p:cNvSpPr>
          <p:nvPr/>
        </p:nvSpPr>
        <p:spPr bwMode="auto">
          <a:xfrm rot="-7282380">
            <a:off x="7008813" y="25146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798" name="Oval 20"/>
          <p:cNvSpPr>
            <a:spLocks noChangeArrowheads="1"/>
          </p:cNvSpPr>
          <p:nvPr/>
        </p:nvSpPr>
        <p:spPr bwMode="auto">
          <a:xfrm rot="-7282380">
            <a:off x="5180013" y="15240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799" name="Oval 21"/>
          <p:cNvSpPr>
            <a:spLocks noChangeArrowheads="1"/>
          </p:cNvSpPr>
          <p:nvPr/>
        </p:nvSpPr>
        <p:spPr bwMode="auto">
          <a:xfrm rot="-7282380">
            <a:off x="5332413" y="19050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00" name="Oval 22"/>
          <p:cNvSpPr>
            <a:spLocks noChangeArrowheads="1"/>
          </p:cNvSpPr>
          <p:nvPr/>
        </p:nvSpPr>
        <p:spPr bwMode="auto">
          <a:xfrm rot="-7282380">
            <a:off x="6704013" y="27432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01" name="Oval 23"/>
          <p:cNvSpPr>
            <a:spLocks noChangeArrowheads="1"/>
          </p:cNvSpPr>
          <p:nvPr/>
        </p:nvSpPr>
        <p:spPr bwMode="auto">
          <a:xfrm rot="-7282380">
            <a:off x="5027613" y="22098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02" name="Oval 24"/>
          <p:cNvSpPr>
            <a:spLocks noChangeArrowheads="1"/>
          </p:cNvSpPr>
          <p:nvPr/>
        </p:nvSpPr>
        <p:spPr bwMode="auto">
          <a:xfrm rot="-7282380">
            <a:off x="6323013" y="25146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03" name="Oval 25"/>
          <p:cNvSpPr>
            <a:spLocks noChangeArrowheads="1"/>
          </p:cNvSpPr>
          <p:nvPr/>
        </p:nvSpPr>
        <p:spPr bwMode="auto">
          <a:xfrm rot="-7282380">
            <a:off x="5789613" y="19050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04" name="Oval 26"/>
          <p:cNvSpPr>
            <a:spLocks noChangeArrowheads="1"/>
          </p:cNvSpPr>
          <p:nvPr/>
        </p:nvSpPr>
        <p:spPr bwMode="auto">
          <a:xfrm rot="-7282380">
            <a:off x="6018213" y="17526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05" name="Oval 27"/>
          <p:cNvSpPr>
            <a:spLocks noChangeArrowheads="1"/>
          </p:cNvSpPr>
          <p:nvPr/>
        </p:nvSpPr>
        <p:spPr bwMode="auto">
          <a:xfrm rot="-7282380">
            <a:off x="6856413" y="22860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06" name="Oval 28"/>
          <p:cNvSpPr>
            <a:spLocks noChangeArrowheads="1"/>
          </p:cNvSpPr>
          <p:nvPr/>
        </p:nvSpPr>
        <p:spPr bwMode="auto">
          <a:xfrm rot="-7282380">
            <a:off x="5408613" y="22098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07" name="Oval 29"/>
          <p:cNvSpPr>
            <a:spLocks noChangeArrowheads="1"/>
          </p:cNvSpPr>
          <p:nvPr/>
        </p:nvSpPr>
        <p:spPr bwMode="auto">
          <a:xfrm rot="-7282380">
            <a:off x="6627813" y="20574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endParaRPr lang="en-GB" altLang="en-US">
              <a:solidFill>
                <a:schemeClr val="tx2"/>
              </a:solidFill>
            </a:endParaRPr>
          </a:p>
        </p:txBody>
      </p:sp>
      <p:sp>
        <p:nvSpPr>
          <p:cNvPr id="75808" name="Oval 30"/>
          <p:cNvSpPr>
            <a:spLocks noChangeArrowheads="1"/>
          </p:cNvSpPr>
          <p:nvPr/>
        </p:nvSpPr>
        <p:spPr bwMode="auto">
          <a:xfrm rot="-7282380">
            <a:off x="5713413" y="22098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09" name="Oval 31"/>
          <p:cNvSpPr>
            <a:spLocks noChangeArrowheads="1"/>
          </p:cNvSpPr>
          <p:nvPr/>
        </p:nvSpPr>
        <p:spPr bwMode="auto">
          <a:xfrm rot="-7282380">
            <a:off x="6094413" y="22860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10" name="Oval 32"/>
          <p:cNvSpPr>
            <a:spLocks noChangeArrowheads="1"/>
          </p:cNvSpPr>
          <p:nvPr/>
        </p:nvSpPr>
        <p:spPr bwMode="auto">
          <a:xfrm rot="-7282380">
            <a:off x="5865813" y="25146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11" name="Text Box 33"/>
          <p:cNvSpPr txBox="1">
            <a:spLocks noChangeArrowheads="1"/>
          </p:cNvSpPr>
          <p:nvPr/>
        </p:nvSpPr>
        <p:spPr bwMode="auto">
          <a:xfrm>
            <a:off x="4722813" y="1295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Y</a:t>
            </a:r>
          </a:p>
        </p:txBody>
      </p:sp>
      <p:sp>
        <p:nvSpPr>
          <p:cNvPr id="75812" name="Line 34"/>
          <p:cNvSpPr>
            <a:spLocks noChangeShapeType="1"/>
          </p:cNvSpPr>
          <p:nvPr/>
        </p:nvSpPr>
        <p:spPr bwMode="auto">
          <a:xfrm>
            <a:off x="4951413" y="32766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13" name="Text Box 35"/>
          <p:cNvSpPr txBox="1">
            <a:spLocks noChangeArrowheads="1"/>
          </p:cNvSpPr>
          <p:nvPr/>
        </p:nvSpPr>
        <p:spPr bwMode="auto">
          <a:xfrm>
            <a:off x="7213600" y="3048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X</a:t>
            </a:r>
          </a:p>
        </p:txBody>
      </p:sp>
      <p:sp>
        <p:nvSpPr>
          <p:cNvPr id="75814" name="Line 52"/>
          <p:cNvSpPr>
            <a:spLocks noChangeShapeType="1"/>
          </p:cNvSpPr>
          <p:nvPr/>
        </p:nvSpPr>
        <p:spPr bwMode="auto">
          <a:xfrm>
            <a:off x="3538538" y="4271963"/>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15" name="Line 53"/>
          <p:cNvSpPr>
            <a:spLocks noChangeShapeType="1"/>
          </p:cNvSpPr>
          <p:nvPr/>
        </p:nvSpPr>
        <p:spPr bwMode="auto">
          <a:xfrm flipV="1">
            <a:off x="3538538" y="4419600"/>
            <a:ext cx="2574925"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16" name="Oval 54"/>
          <p:cNvSpPr>
            <a:spLocks noChangeArrowheads="1"/>
          </p:cNvSpPr>
          <p:nvPr/>
        </p:nvSpPr>
        <p:spPr bwMode="auto">
          <a:xfrm rot="-7282380">
            <a:off x="3598863" y="54102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17" name="Oval 55"/>
          <p:cNvSpPr>
            <a:spLocks noChangeArrowheads="1"/>
          </p:cNvSpPr>
          <p:nvPr/>
        </p:nvSpPr>
        <p:spPr bwMode="auto">
          <a:xfrm rot="-7282380">
            <a:off x="3827463" y="51054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18" name="Oval 56"/>
          <p:cNvSpPr>
            <a:spLocks noChangeArrowheads="1"/>
          </p:cNvSpPr>
          <p:nvPr/>
        </p:nvSpPr>
        <p:spPr bwMode="auto">
          <a:xfrm rot="-7282380">
            <a:off x="5486400" y="38100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19" name="Oval 57"/>
          <p:cNvSpPr>
            <a:spLocks noChangeArrowheads="1"/>
          </p:cNvSpPr>
          <p:nvPr/>
        </p:nvSpPr>
        <p:spPr bwMode="auto">
          <a:xfrm rot="-7282380">
            <a:off x="5656263" y="4419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20" name="Oval 58"/>
          <p:cNvSpPr>
            <a:spLocks noChangeArrowheads="1"/>
          </p:cNvSpPr>
          <p:nvPr/>
        </p:nvSpPr>
        <p:spPr bwMode="auto">
          <a:xfrm rot="-7282380">
            <a:off x="4114800" y="54102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21" name="Oval 59"/>
          <p:cNvSpPr>
            <a:spLocks noChangeArrowheads="1"/>
          </p:cNvSpPr>
          <p:nvPr/>
        </p:nvSpPr>
        <p:spPr bwMode="auto">
          <a:xfrm rot="-7282380">
            <a:off x="5867400" y="48768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22" name="Oval 60"/>
          <p:cNvSpPr>
            <a:spLocks noChangeArrowheads="1"/>
          </p:cNvSpPr>
          <p:nvPr/>
        </p:nvSpPr>
        <p:spPr bwMode="auto">
          <a:xfrm rot="-7282380">
            <a:off x="5029200" y="52578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23" name="Oval 61"/>
          <p:cNvSpPr>
            <a:spLocks noChangeArrowheads="1"/>
          </p:cNvSpPr>
          <p:nvPr/>
        </p:nvSpPr>
        <p:spPr bwMode="auto">
          <a:xfrm rot="-7282380">
            <a:off x="5105400" y="41148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24" name="Oval 62"/>
          <p:cNvSpPr>
            <a:spLocks noChangeArrowheads="1"/>
          </p:cNvSpPr>
          <p:nvPr/>
        </p:nvSpPr>
        <p:spPr bwMode="auto">
          <a:xfrm rot="-7282380">
            <a:off x="4495800" y="41148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25" name="Oval 63"/>
          <p:cNvSpPr>
            <a:spLocks noChangeArrowheads="1"/>
          </p:cNvSpPr>
          <p:nvPr/>
        </p:nvSpPr>
        <p:spPr bwMode="auto">
          <a:xfrm rot="-7282380">
            <a:off x="3657600" y="47244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26" name="Oval 64"/>
          <p:cNvSpPr>
            <a:spLocks noChangeArrowheads="1"/>
          </p:cNvSpPr>
          <p:nvPr/>
        </p:nvSpPr>
        <p:spPr bwMode="auto">
          <a:xfrm rot="-7282380">
            <a:off x="3886200" y="42672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27" name="Oval 65"/>
          <p:cNvSpPr>
            <a:spLocks noChangeArrowheads="1"/>
          </p:cNvSpPr>
          <p:nvPr/>
        </p:nvSpPr>
        <p:spPr bwMode="auto">
          <a:xfrm rot="-7282380">
            <a:off x="4267200" y="46482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endParaRPr lang="en-GB" altLang="en-US">
              <a:solidFill>
                <a:schemeClr val="tx2"/>
              </a:solidFill>
            </a:endParaRPr>
          </a:p>
        </p:txBody>
      </p:sp>
      <p:sp>
        <p:nvSpPr>
          <p:cNvPr id="75828" name="Oval 66"/>
          <p:cNvSpPr>
            <a:spLocks noChangeArrowheads="1"/>
          </p:cNvSpPr>
          <p:nvPr/>
        </p:nvSpPr>
        <p:spPr bwMode="auto">
          <a:xfrm rot="-7282380">
            <a:off x="5410200" y="4800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29" name="Oval 67"/>
          <p:cNvSpPr>
            <a:spLocks noChangeArrowheads="1"/>
          </p:cNvSpPr>
          <p:nvPr/>
        </p:nvSpPr>
        <p:spPr bwMode="auto">
          <a:xfrm rot="-7282380">
            <a:off x="4665663" y="4800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30" name="Oval 68"/>
          <p:cNvSpPr>
            <a:spLocks noChangeArrowheads="1"/>
          </p:cNvSpPr>
          <p:nvPr/>
        </p:nvSpPr>
        <p:spPr bwMode="auto">
          <a:xfrm rot="-7282380">
            <a:off x="4648200" y="54864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31" name="Text Box 69"/>
          <p:cNvSpPr txBox="1">
            <a:spLocks noChangeArrowheads="1"/>
          </p:cNvSpPr>
          <p:nvPr/>
        </p:nvSpPr>
        <p:spPr bwMode="auto">
          <a:xfrm>
            <a:off x="3270250" y="4038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Y</a:t>
            </a:r>
          </a:p>
        </p:txBody>
      </p:sp>
      <p:sp>
        <p:nvSpPr>
          <p:cNvPr id="75832" name="Line 70"/>
          <p:cNvSpPr>
            <a:spLocks noChangeShapeType="1"/>
          </p:cNvSpPr>
          <p:nvPr/>
        </p:nvSpPr>
        <p:spPr bwMode="auto">
          <a:xfrm>
            <a:off x="3522663" y="57912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33" name="Oval 71"/>
          <p:cNvSpPr>
            <a:spLocks noChangeArrowheads="1"/>
          </p:cNvSpPr>
          <p:nvPr/>
        </p:nvSpPr>
        <p:spPr bwMode="auto">
          <a:xfrm rot="-7282380">
            <a:off x="5410200" y="5181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34" name="Text Box 72"/>
          <p:cNvSpPr txBox="1">
            <a:spLocks noChangeArrowheads="1"/>
          </p:cNvSpPr>
          <p:nvPr/>
        </p:nvSpPr>
        <p:spPr bwMode="auto">
          <a:xfrm>
            <a:off x="5784850" y="5562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X</a:t>
            </a:r>
          </a:p>
        </p:txBody>
      </p:sp>
      <p:sp>
        <p:nvSpPr>
          <p:cNvPr id="75835" name="Line 73"/>
          <p:cNvSpPr>
            <a:spLocks noChangeShapeType="1"/>
          </p:cNvSpPr>
          <p:nvPr/>
        </p:nvSpPr>
        <p:spPr bwMode="auto">
          <a:xfrm>
            <a:off x="473075" y="4271963"/>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36" name="Line 74"/>
          <p:cNvSpPr>
            <a:spLocks noChangeShapeType="1"/>
          </p:cNvSpPr>
          <p:nvPr/>
        </p:nvSpPr>
        <p:spPr bwMode="auto">
          <a:xfrm flipV="1">
            <a:off x="473075" y="4419600"/>
            <a:ext cx="2574925"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37" name="Oval 75"/>
          <p:cNvSpPr>
            <a:spLocks noChangeArrowheads="1"/>
          </p:cNvSpPr>
          <p:nvPr/>
        </p:nvSpPr>
        <p:spPr bwMode="auto">
          <a:xfrm rot="-7282380">
            <a:off x="533400" y="51054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38" name="Oval 76"/>
          <p:cNvSpPr>
            <a:spLocks noChangeArrowheads="1"/>
          </p:cNvSpPr>
          <p:nvPr/>
        </p:nvSpPr>
        <p:spPr bwMode="auto">
          <a:xfrm rot="-7282380">
            <a:off x="838200" y="50292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39" name="Oval 77"/>
          <p:cNvSpPr>
            <a:spLocks noChangeArrowheads="1"/>
          </p:cNvSpPr>
          <p:nvPr/>
        </p:nvSpPr>
        <p:spPr bwMode="auto">
          <a:xfrm rot="-7282380">
            <a:off x="2895600" y="43434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40" name="Oval 78"/>
          <p:cNvSpPr>
            <a:spLocks noChangeArrowheads="1"/>
          </p:cNvSpPr>
          <p:nvPr/>
        </p:nvSpPr>
        <p:spPr bwMode="auto">
          <a:xfrm rot="-7282380">
            <a:off x="2514600" y="4419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41" name="Oval 79"/>
          <p:cNvSpPr>
            <a:spLocks noChangeArrowheads="1"/>
          </p:cNvSpPr>
          <p:nvPr/>
        </p:nvSpPr>
        <p:spPr bwMode="auto">
          <a:xfrm rot="-7282380">
            <a:off x="1143000" y="48768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endParaRPr lang="en-GB" altLang="en-US">
              <a:solidFill>
                <a:schemeClr val="tx2"/>
              </a:solidFill>
            </a:endParaRPr>
          </a:p>
        </p:txBody>
      </p:sp>
      <p:sp>
        <p:nvSpPr>
          <p:cNvPr id="75842" name="Oval 80"/>
          <p:cNvSpPr>
            <a:spLocks noChangeArrowheads="1"/>
          </p:cNvSpPr>
          <p:nvPr/>
        </p:nvSpPr>
        <p:spPr bwMode="auto">
          <a:xfrm rot="-7282380">
            <a:off x="1828800" y="46482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43" name="Oval 81"/>
          <p:cNvSpPr>
            <a:spLocks noChangeArrowheads="1"/>
          </p:cNvSpPr>
          <p:nvPr/>
        </p:nvSpPr>
        <p:spPr bwMode="auto">
          <a:xfrm rot="-7282380">
            <a:off x="1524000" y="4800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44" name="Text Box 82"/>
          <p:cNvSpPr txBox="1">
            <a:spLocks noChangeArrowheads="1"/>
          </p:cNvSpPr>
          <p:nvPr/>
        </p:nvSpPr>
        <p:spPr bwMode="auto">
          <a:xfrm>
            <a:off x="128588" y="4038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Y</a:t>
            </a:r>
          </a:p>
        </p:txBody>
      </p:sp>
      <p:sp>
        <p:nvSpPr>
          <p:cNvPr id="75845" name="Line 83"/>
          <p:cNvSpPr>
            <a:spLocks noChangeShapeType="1"/>
          </p:cNvSpPr>
          <p:nvPr/>
        </p:nvSpPr>
        <p:spPr bwMode="auto">
          <a:xfrm>
            <a:off x="457200" y="57912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46" name="Oval 84"/>
          <p:cNvSpPr>
            <a:spLocks noChangeArrowheads="1"/>
          </p:cNvSpPr>
          <p:nvPr/>
        </p:nvSpPr>
        <p:spPr bwMode="auto">
          <a:xfrm rot="-7282380">
            <a:off x="2209800" y="45720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47" name="Text Box 85"/>
          <p:cNvSpPr txBox="1">
            <a:spLocks noChangeArrowheads="1"/>
          </p:cNvSpPr>
          <p:nvPr/>
        </p:nvSpPr>
        <p:spPr bwMode="auto">
          <a:xfrm>
            <a:off x="2719388" y="5562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X</a:t>
            </a:r>
          </a:p>
        </p:txBody>
      </p:sp>
      <p:sp>
        <p:nvSpPr>
          <p:cNvPr id="75848" name="Text Box 87"/>
          <p:cNvSpPr txBox="1">
            <a:spLocks noChangeArrowheads="1"/>
          </p:cNvSpPr>
          <p:nvPr/>
        </p:nvSpPr>
        <p:spPr bwMode="auto">
          <a:xfrm>
            <a:off x="2667000" y="3352800"/>
            <a:ext cx="915988" cy="469900"/>
          </a:xfrm>
          <a:prstGeom prst="rect">
            <a:avLst/>
          </a:prstGeom>
          <a:solidFill>
            <a:srgbClr val="FDE0BD"/>
          </a:solidFill>
          <a:ln w="12700">
            <a:solidFill>
              <a:schemeClr val="tx1"/>
            </a:solidFill>
            <a:miter lim="800000"/>
            <a:headEnd/>
            <a:tailEnd/>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a:solidFill>
                  <a:schemeClr val="tx2"/>
                </a:solidFill>
              </a:rPr>
              <a:t>r = -1</a:t>
            </a:r>
          </a:p>
        </p:txBody>
      </p:sp>
      <p:sp>
        <p:nvSpPr>
          <p:cNvPr id="75849" name="Text Box 88"/>
          <p:cNvSpPr txBox="1">
            <a:spLocks noChangeArrowheads="1"/>
          </p:cNvSpPr>
          <p:nvPr/>
        </p:nvSpPr>
        <p:spPr bwMode="auto">
          <a:xfrm>
            <a:off x="5627688" y="3362325"/>
            <a:ext cx="1000125" cy="469900"/>
          </a:xfrm>
          <a:prstGeom prst="rect">
            <a:avLst/>
          </a:prstGeom>
          <a:solidFill>
            <a:srgbClr val="FDE0BD"/>
          </a:solidFill>
          <a:ln w="12700">
            <a:solidFill>
              <a:schemeClr val="tx1"/>
            </a:solidFill>
            <a:miter lim="800000"/>
            <a:headEnd/>
            <a:tailEnd/>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a:solidFill>
                  <a:schemeClr val="tx2"/>
                </a:solidFill>
              </a:rPr>
              <a:t>r = -.6</a:t>
            </a:r>
          </a:p>
        </p:txBody>
      </p:sp>
      <p:sp>
        <p:nvSpPr>
          <p:cNvPr id="75850" name="Text Box 90"/>
          <p:cNvSpPr txBox="1">
            <a:spLocks noChangeArrowheads="1"/>
          </p:cNvSpPr>
          <p:nvPr/>
        </p:nvSpPr>
        <p:spPr bwMode="auto">
          <a:xfrm>
            <a:off x="4198938" y="5856288"/>
            <a:ext cx="1076325" cy="469900"/>
          </a:xfrm>
          <a:prstGeom prst="rect">
            <a:avLst/>
          </a:prstGeom>
          <a:solidFill>
            <a:srgbClr val="FDE0BD"/>
          </a:solidFill>
          <a:ln w="12700">
            <a:solidFill>
              <a:schemeClr val="tx1"/>
            </a:solidFill>
            <a:miter lim="800000"/>
            <a:headEnd/>
            <a:tailEnd/>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a:solidFill>
                  <a:schemeClr val="tx2"/>
                </a:solidFill>
              </a:rPr>
              <a:t>r = +.3</a:t>
            </a:r>
          </a:p>
        </p:txBody>
      </p:sp>
      <p:sp>
        <p:nvSpPr>
          <p:cNvPr id="75851" name="Text Box 91"/>
          <p:cNvSpPr txBox="1">
            <a:spLocks noChangeArrowheads="1"/>
          </p:cNvSpPr>
          <p:nvPr/>
        </p:nvSpPr>
        <p:spPr bwMode="auto">
          <a:xfrm>
            <a:off x="1293813" y="5842000"/>
            <a:ext cx="992187" cy="469900"/>
          </a:xfrm>
          <a:prstGeom prst="rect">
            <a:avLst/>
          </a:prstGeom>
          <a:solidFill>
            <a:srgbClr val="FDE0BD"/>
          </a:solidFill>
          <a:ln w="12700">
            <a:solidFill>
              <a:schemeClr val="tx1"/>
            </a:solidFill>
            <a:miter lim="800000"/>
            <a:headEnd/>
            <a:tailEnd/>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a:solidFill>
                  <a:schemeClr val="tx2"/>
                </a:solidFill>
              </a:rPr>
              <a:t>r = +1</a:t>
            </a:r>
          </a:p>
        </p:txBody>
      </p:sp>
      <p:sp>
        <p:nvSpPr>
          <p:cNvPr id="75852" name="Line 92"/>
          <p:cNvSpPr>
            <a:spLocks noChangeShapeType="1"/>
          </p:cNvSpPr>
          <p:nvPr/>
        </p:nvSpPr>
        <p:spPr bwMode="auto">
          <a:xfrm>
            <a:off x="6434138" y="4271963"/>
            <a:ext cx="0" cy="1519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53" name="Oval 95"/>
          <p:cNvSpPr>
            <a:spLocks noChangeArrowheads="1"/>
          </p:cNvSpPr>
          <p:nvPr/>
        </p:nvSpPr>
        <p:spPr bwMode="auto">
          <a:xfrm rot="-7282380">
            <a:off x="8610600" y="4800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54" name="Oval 96"/>
          <p:cNvSpPr>
            <a:spLocks noChangeArrowheads="1"/>
          </p:cNvSpPr>
          <p:nvPr/>
        </p:nvSpPr>
        <p:spPr bwMode="auto">
          <a:xfrm rot="-7282380">
            <a:off x="8077200" y="4800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55" name="Oval 99"/>
          <p:cNvSpPr>
            <a:spLocks noChangeArrowheads="1"/>
          </p:cNvSpPr>
          <p:nvPr/>
        </p:nvSpPr>
        <p:spPr bwMode="auto">
          <a:xfrm rot="-7282380">
            <a:off x="6629400" y="4800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56" name="Oval 100"/>
          <p:cNvSpPr>
            <a:spLocks noChangeArrowheads="1"/>
          </p:cNvSpPr>
          <p:nvPr/>
        </p:nvSpPr>
        <p:spPr bwMode="auto">
          <a:xfrm rot="-7282380">
            <a:off x="6934200" y="4800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57" name="Oval 101"/>
          <p:cNvSpPr>
            <a:spLocks noChangeArrowheads="1"/>
          </p:cNvSpPr>
          <p:nvPr/>
        </p:nvSpPr>
        <p:spPr bwMode="auto">
          <a:xfrm rot="-7282380">
            <a:off x="7239000" y="4800600"/>
            <a:ext cx="228600" cy="228600"/>
          </a:xfrm>
          <a:prstGeom prst="ellipse">
            <a:avLst/>
          </a:prstGeom>
          <a:solidFill>
            <a:schemeClr val="folHlink"/>
          </a:solidFill>
          <a:ln w="12700">
            <a:solidFill>
              <a:schemeClr val="tx1"/>
            </a:solidFill>
            <a:round/>
            <a:headEnd/>
            <a:tailEnd/>
          </a:ln>
        </p:spPr>
        <p:txBody>
          <a:bodyPr rot="10800000"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endParaRPr lang="en-GB" altLang="en-US">
              <a:solidFill>
                <a:schemeClr val="tx2"/>
              </a:solidFill>
            </a:endParaRPr>
          </a:p>
        </p:txBody>
      </p:sp>
      <p:sp>
        <p:nvSpPr>
          <p:cNvPr id="75858" name="Oval 102"/>
          <p:cNvSpPr>
            <a:spLocks noChangeArrowheads="1"/>
          </p:cNvSpPr>
          <p:nvPr/>
        </p:nvSpPr>
        <p:spPr bwMode="auto">
          <a:xfrm rot="-7282380">
            <a:off x="7561263" y="4800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59" name="Text Box 104"/>
          <p:cNvSpPr txBox="1">
            <a:spLocks noChangeArrowheads="1"/>
          </p:cNvSpPr>
          <p:nvPr/>
        </p:nvSpPr>
        <p:spPr bwMode="auto">
          <a:xfrm>
            <a:off x="6189663" y="3810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Y</a:t>
            </a:r>
          </a:p>
        </p:txBody>
      </p:sp>
      <p:sp>
        <p:nvSpPr>
          <p:cNvPr id="75860" name="Line 105"/>
          <p:cNvSpPr>
            <a:spLocks noChangeShapeType="1"/>
          </p:cNvSpPr>
          <p:nvPr/>
        </p:nvSpPr>
        <p:spPr bwMode="auto">
          <a:xfrm>
            <a:off x="6418263" y="5791200"/>
            <a:ext cx="2286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61" name="Text Box 107"/>
          <p:cNvSpPr txBox="1">
            <a:spLocks noChangeArrowheads="1"/>
          </p:cNvSpPr>
          <p:nvPr/>
        </p:nvSpPr>
        <p:spPr bwMode="auto">
          <a:xfrm>
            <a:off x="8680450" y="5562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b="1">
                <a:solidFill>
                  <a:schemeClr val="tx2"/>
                </a:solidFill>
              </a:rPr>
              <a:t>X</a:t>
            </a:r>
          </a:p>
        </p:txBody>
      </p:sp>
      <p:sp>
        <p:nvSpPr>
          <p:cNvPr id="75862" name="Text Box 109"/>
          <p:cNvSpPr txBox="1">
            <a:spLocks noChangeArrowheads="1"/>
          </p:cNvSpPr>
          <p:nvPr/>
        </p:nvSpPr>
        <p:spPr bwMode="auto">
          <a:xfrm>
            <a:off x="7223125" y="5854700"/>
            <a:ext cx="814388" cy="469900"/>
          </a:xfrm>
          <a:prstGeom prst="rect">
            <a:avLst/>
          </a:prstGeom>
          <a:solidFill>
            <a:srgbClr val="FDE0BD"/>
          </a:solidFill>
          <a:ln w="12700">
            <a:solidFill>
              <a:schemeClr val="tx1"/>
            </a:solidFill>
            <a:miter lim="800000"/>
            <a:headEnd/>
            <a:tailEnd/>
          </a:ln>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a:solidFill>
                  <a:schemeClr val="tx2"/>
                </a:solidFill>
              </a:rPr>
              <a:t>r = 0</a:t>
            </a:r>
          </a:p>
        </p:txBody>
      </p:sp>
      <p:sp>
        <p:nvSpPr>
          <p:cNvPr id="75863" name="Oval 110"/>
          <p:cNvSpPr>
            <a:spLocks noChangeArrowheads="1"/>
          </p:cNvSpPr>
          <p:nvPr/>
        </p:nvSpPr>
        <p:spPr bwMode="auto">
          <a:xfrm rot="-7282380">
            <a:off x="5029200" y="45720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64" name="Oval 111"/>
          <p:cNvSpPr>
            <a:spLocks noChangeArrowheads="1"/>
          </p:cNvSpPr>
          <p:nvPr/>
        </p:nvSpPr>
        <p:spPr bwMode="auto">
          <a:xfrm rot="-7282380">
            <a:off x="4419600" y="51816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75865" name="Oval 112"/>
          <p:cNvSpPr>
            <a:spLocks noChangeArrowheads="1"/>
          </p:cNvSpPr>
          <p:nvPr/>
        </p:nvSpPr>
        <p:spPr bwMode="auto">
          <a:xfrm rot="-7282380">
            <a:off x="4800600" y="4191000"/>
            <a:ext cx="228600" cy="228600"/>
          </a:xfrm>
          <a:prstGeom prst="ellipse">
            <a:avLst/>
          </a:prstGeom>
          <a:solidFill>
            <a:schemeClr val="folHlink"/>
          </a:solidFill>
          <a:ln w="12700">
            <a:solidFill>
              <a:schemeClr val="tx1"/>
            </a:solidFill>
            <a:round/>
            <a:headEnd/>
            <a:tailEnd/>
          </a:ln>
        </p:spPr>
        <p:txBody>
          <a:bodyPr vert="eaVert"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 name="Date Placeholder 1"/>
          <p:cNvSpPr>
            <a:spLocks noGrp="1"/>
          </p:cNvSpPr>
          <p:nvPr>
            <p:ph type="dt" sz="half" idx="10"/>
          </p:nvPr>
        </p:nvSpPr>
        <p:spPr/>
        <p:txBody>
          <a:bodyPr/>
          <a:lstStyle/>
          <a:p>
            <a:r>
              <a:rPr lang="en-US" smtClean="0"/>
              <a:t>7/10/2015</a:t>
            </a:r>
            <a:endParaRPr lang="en-IN"/>
          </a:p>
        </p:txBody>
      </p:sp>
      <p:sp>
        <p:nvSpPr>
          <p:cNvPr id="3" name="Footer Placeholder 2"/>
          <p:cNvSpPr>
            <a:spLocks noGrp="1"/>
          </p:cNvSpPr>
          <p:nvPr>
            <p:ph type="ftr" sz="quarter" idx="11"/>
          </p:nvPr>
        </p:nvSpPr>
        <p:spPr/>
        <p:txBody>
          <a:bodyPr/>
          <a:lstStyle/>
          <a:p>
            <a:r>
              <a:rPr lang="en-IN" smtClean="0"/>
              <a:t>Numerical measure</a:t>
            </a:r>
            <a:endParaRPr lang="en-IN"/>
          </a:p>
        </p:txBody>
      </p:sp>
      <p:sp>
        <p:nvSpPr>
          <p:cNvPr id="4" name="Slide Number Placeholder 3"/>
          <p:cNvSpPr>
            <a:spLocks noGrp="1"/>
          </p:cNvSpPr>
          <p:nvPr>
            <p:ph type="sldNum" sz="quarter" idx="12"/>
          </p:nvPr>
        </p:nvSpPr>
        <p:spPr/>
        <p:txBody>
          <a:bodyPr/>
          <a:lstStyle/>
          <a:p>
            <a:fld id="{E2A16ED9-9F4B-43A2-8243-755705734AA7}" type="slidenum">
              <a:rPr lang="en-IN" smtClean="0"/>
              <a:pPr/>
              <a:t>153</a:t>
            </a:fld>
            <a:endParaRPr lang="en-IN"/>
          </a:p>
        </p:txBody>
      </p:sp>
    </p:spTree>
    <p:extLst>
      <p:ext uri="{BB962C8B-B14F-4D97-AF65-F5344CB8AC3E}">
        <p14:creationId xmlns:p14="http://schemas.microsoft.com/office/powerpoint/2010/main" val="18617090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Basics of Probability</a:t>
            </a:r>
            <a:endParaRPr lang="en-IN" dirty="0"/>
          </a:p>
        </p:txBody>
      </p:sp>
      <p:sp>
        <p:nvSpPr>
          <p:cNvPr id="3" name="Content Placeholder 2"/>
          <p:cNvSpPr>
            <a:spLocks noGrp="1"/>
          </p:cNvSpPr>
          <p:nvPr>
            <p:ph idx="1"/>
          </p:nvPr>
        </p:nvSpPr>
        <p:spPr>
          <a:xfrm>
            <a:off x="0" y="836712"/>
            <a:ext cx="9144000" cy="6021288"/>
          </a:xfrm>
        </p:spPr>
        <p:txBody>
          <a:bodyPr/>
          <a:lstStyle/>
          <a:p>
            <a:r>
              <a:rPr lang="en-IN" dirty="0"/>
              <a:t>Classical probability</a:t>
            </a:r>
          </a:p>
          <a:p>
            <a:r>
              <a:rPr lang="en-IN" dirty="0"/>
              <a:t>Frequency probability</a:t>
            </a:r>
          </a:p>
          <a:p>
            <a:r>
              <a:rPr lang="en-IN" dirty="0" smtClean="0"/>
              <a:t>Axiomatic </a:t>
            </a:r>
            <a:r>
              <a:rPr lang="en-IN" dirty="0"/>
              <a:t>probability</a:t>
            </a:r>
          </a:p>
          <a:p>
            <a:r>
              <a:rPr lang="en-IN" dirty="0"/>
              <a:t>Historical </a:t>
            </a:r>
            <a:r>
              <a:rPr lang="en-IN" dirty="0" smtClean="0"/>
              <a:t>development</a:t>
            </a:r>
            <a:r>
              <a:rPr lang="en-IN" dirty="0"/>
              <a:t>: </a:t>
            </a:r>
            <a:r>
              <a:rPr lang="en-IN" dirty="0" smtClean="0"/>
              <a:t>Classical, </a:t>
            </a:r>
            <a:r>
              <a:rPr lang="en-IN" dirty="0"/>
              <a:t>Frequency </a:t>
            </a:r>
            <a:r>
              <a:rPr lang="en-IN" dirty="0" smtClean="0"/>
              <a:t>Axiomatic.</a:t>
            </a:r>
            <a:endParaRPr lang="en-IN" dirty="0"/>
          </a:p>
          <a:p>
            <a:r>
              <a:rPr lang="en-IN" dirty="0"/>
              <a:t>The Axiomatic definition encompasses the Classical and Frequency definitions </a:t>
            </a:r>
            <a:r>
              <a:rPr lang="en-IN" dirty="0" smtClean="0"/>
              <a:t>of probability</a:t>
            </a:r>
            <a:endParaRPr lang="en-IN" dirty="0"/>
          </a:p>
          <a:p>
            <a:pPr marL="0" indent="0">
              <a:buNone/>
            </a:pPr>
            <a:endParaRPr lang="en-IN" dirty="0"/>
          </a:p>
        </p:txBody>
      </p:sp>
    </p:spTree>
    <p:extLst>
      <p:ext uri="{BB962C8B-B14F-4D97-AF65-F5344CB8AC3E}">
        <p14:creationId xmlns:p14="http://schemas.microsoft.com/office/powerpoint/2010/main" val="333370329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Classical Probability</a:t>
            </a:r>
            <a:endParaRPr lang="en-IN" dirty="0"/>
          </a:p>
        </p:txBody>
      </p:sp>
      <p:sp>
        <p:nvSpPr>
          <p:cNvPr id="3" name="Content Placeholder 2"/>
          <p:cNvSpPr>
            <a:spLocks noGrp="1"/>
          </p:cNvSpPr>
          <p:nvPr>
            <p:ph idx="1"/>
          </p:nvPr>
        </p:nvSpPr>
        <p:spPr>
          <a:xfrm>
            <a:off x="0" y="836712"/>
            <a:ext cx="9144000" cy="6021288"/>
          </a:xfrm>
        </p:spPr>
        <p:txBody>
          <a:bodyPr/>
          <a:lstStyle/>
          <a:p>
            <a:r>
              <a:rPr lang="en-IN" sz="2800" b="1" dirty="0" smtClean="0"/>
              <a:t>Definition</a:t>
            </a:r>
            <a:r>
              <a:rPr lang="en-IN" sz="2800" i="1" dirty="0" smtClean="0"/>
              <a:t>: </a:t>
            </a:r>
            <a:r>
              <a:rPr lang="en-IN" sz="2800" i="1" dirty="0"/>
              <a:t>If a random experiment (process with an </a:t>
            </a:r>
            <a:r>
              <a:rPr lang="en-IN" sz="2800" i="1" dirty="0" smtClean="0"/>
              <a:t>uncertain outcome</a:t>
            </a:r>
            <a:r>
              <a:rPr lang="en-IN" sz="2800" i="1" dirty="0"/>
              <a:t>) can result in n mutually exclusive and equally likely outcomes, and if </a:t>
            </a:r>
            <a:r>
              <a:rPr lang="en-IN" sz="2800" i="1" dirty="0" err="1"/>
              <a:t>nA</a:t>
            </a:r>
            <a:r>
              <a:rPr lang="en-IN" sz="2800" i="1" dirty="0"/>
              <a:t> of </a:t>
            </a:r>
            <a:r>
              <a:rPr lang="en-IN" sz="2800" i="1" dirty="0" smtClean="0"/>
              <a:t>these outcomes </a:t>
            </a:r>
            <a:r>
              <a:rPr lang="en-IN" sz="2800" i="1" dirty="0"/>
              <a:t>has an attribute A, then the probability of A is the fraction </a:t>
            </a:r>
            <a:r>
              <a:rPr lang="en-IN" sz="2800" dirty="0"/>
              <a:t>(</a:t>
            </a:r>
            <a:r>
              <a:rPr lang="en-IN" sz="2800" i="1" dirty="0" err="1" smtClean="0"/>
              <a:t>nA</a:t>
            </a:r>
            <a:r>
              <a:rPr lang="en-IN" sz="2800" dirty="0" smtClean="0"/>
              <a:t>/</a:t>
            </a:r>
            <a:r>
              <a:rPr lang="en-IN" sz="2800" i="1" dirty="0" smtClean="0"/>
              <a:t>n</a:t>
            </a:r>
            <a:r>
              <a:rPr lang="en-IN" sz="2800" dirty="0" smtClean="0"/>
              <a:t>)</a:t>
            </a:r>
            <a:r>
              <a:rPr lang="en-IN" sz="2800" i="1" dirty="0" smtClean="0"/>
              <a:t>.</a:t>
            </a:r>
          </a:p>
          <a:p>
            <a:endParaRPr lang="en-IN" dirty="0"/>
          </a:p>
        </p:txBody>
      </p:sp>
      <p:pic>
        <p:nvPicPr>
          <p:cNvPr id="4" name="Picture 3"/>
          <p:cNvPicPr>
            <a:picLocks noChangeAspect="1"/>
          </p:cNvPicPr>
          <p:nvPr/>
        </p:nvPicPr>
        <p:blipFill>
          <a:blip r:embed="rId2"/>
          <a:stretch>
            <a:fillRect/>
          </a:stretch>
        </p:blipFill>
        <p:spPr>
          <a:xfrm>
            <a:off x="0" y="2708920"/>
            <a:ext cx="9144000" cy="4149079"/>
          </a:xfrm>
          <a:prstGeom prst="rect">
            <a:avLst/>
          </a:prstGeom>
        </p:spPr>
      </p:pic>
    </p:spTree>
    <p:extLst>
      <p:ext uri="{BB962C8B-B14F-4D97-AF65-F5344CB8AC3E}">
        <p14:creationId xmlns:p14="http://schemas.microsoft.com/office/powerpoint/2010/main" val="206843739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Classical Probability</a:t>
            </a:r>
            <a:endParaRPr lang="en-IN" dirty="0"/>
          </a:p>
        </p:txBody>
      </p:sp>
      <p:sp>
        <p:nvSpPr>
          <p:cNvPr id="3" name="Content Placeholder 2"/>
          <p:cNvSpPr>
            <a:spLocks noGrp="1"/>
          </p:cNvSpPr>
          <p:nvPr>
            <p:ph idx="1"/>
          </p:nvPr>
        </p:nvSpPr>
        <p:spPr>
          <a:xfrm>
            <a:off x="0" y="836712"/>
            <a:ext cx="9144000" cy="6021288"/>
          </a:xfrm>
        </p:spPr>
        <p:txBody>
          <a:bodyPr>
            <a:normAutofit/>
          </a:bodyPr>
          <a:lstStyle/>
          <a:p>
            <a:r>
              <a:rPr lang="en-IN" sz="2800" b="1" dirty="0"/>
              <a:t>Axiom </a:t>
            </a:r>
            <a:r>
              <a:rPr lang="en-IN" sz="2800" i="1" dirty="0"/>
              <a:t>A Basic assumption in the definition of classical probability is that n is a </a:t>
            </a:r>
            <a:r>
              <a:rPr lang="en-IN" sz="2800" i="1" dirty="0" smtClean="0"/>
              <a:t>finite number</a:t>
            </a:r>
            <a:r>
              <a:rPr lang="en-IN" sz="2800" i="1" dirty="0"/>
              <a:t>; that is, there is only a finite number of possible outcomes. If there is an </a:t>
            </a:r>
            <a:r>
              <a:rPr lang="en-IN" sz="2800" i="1" dirty="0" smtClean="0"/>
              <a:t>infinite number </a:t>
            </a:r>
            <a:r>
              <a:rPr lang="en-IN" sz="2800" i="1" dirty="0"/>
              <a:t>of possible outcomes, the probability of an outcome is not defined in the </a:t>
            </a:r>
            <a:r>
              <a:rPr lang="en-IN" sz="2800" i="1" dirty="0" smtClean="0"/>
              <a:t>classical sense.</a:t>
            </a:r>
          </a:p>
          <a:p>
            <a:endParaRPr lang="en-IN" sz="2800" dirty="0"/>
          </a:p>
        </p:txBody>
      </p:sp>
      <p:pic>
        <p:nvPicPr>
          <p:cNvPr id="5" name="Picture 4"/>
          <p:cNvPicPr>
            <a:picLocks noChangeAspect="1"/>
          </p:cNvPicPr>
          <p:nvPr/>
        </p:nvPicPr>
        <p:blipFill>
          <a:blip r:embed="rId2"/>
          <a:stretch>
            <a:fillRect/>
          </a:stretch>
        </p:blipFill>
        <p:spPr>
          <a:xfrm>
            <a:off x="0" y="3068960"/>
            <a:ext cx="9144000" cy="1800200"/>
          </a:xfrm>
          <a:prstGeom prst="rect">
            <a:avLst/>
          </a:prstGeom>
        </p:spPr>
      </p:pic>
      <p:pic>
        <p:nvPicPr>
          <p:cNvPr id="6" name="Picture 5"/>
          <p:cNvPicPr>
            <a:picLocks noChangeAspect="1"/>
          </p:cNvPicPr>
          <p:nvPr/>
        </p:nvPicPr>
        <p:blipFill>
          <a:blip r:embed="rId3"/>
          <a:stretch>
            <a:fillRect/>
          </a:stretch>
        </p:blipFill>
        <p:spPr>
          <a:xfrm>
            <a:off x="-13971" y="4840998"/>
            <a:ext cx="9157971" cy="1295578"/>
          </a:xfrm>
          <a:prstGeom prst="rect">
            <a:avLst/>
          </a:prstGeom>
        </p:spPr>
      </p:pic>
      <p:pic>
        <p:nvPicPr>
          <p:cNvPr id="7" name="Picture 6"/>
          <p:cNvPicPr>
            <a:picLocks noChangeAspect="1"/>
          </p:cNvPicPr>
          <p:nvPr/>
        </p:nvPicPr>
        <p:blipFill>
          <a:blip r:embed="rId4"/>
          <a:stretch>
            <a:fillRect/>
          </a:stretch>
        </p:blipFill>
        <p:spPr>
          <a:xfrm>
            <a:off x="1" y="5970065"/>
            <a:ext cx="9144000" cy="1342266"/>
          </a:xfrm>
          <a:prstGeom prst="rect">
            <a:avLst/>
          </a:prstGeom>
        </p:spPr>
      </p:pic>
    </p:spTree>
    <p:extLst>
      <p:ext uri="{BB962C8B-B14F-4D97-AF65-F5344CB8AC3E}">
        <p14:creationId xmlns:p14="http://schemas.microsoft.com/office/powerpoint/2010/main" val="17116143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Frequency  Probability</a:t>
            </a:r>
            <a:endParaRPr lang="en-IN" dirty="0"/>
          </a:p>
        </p:txBody>
      </p:sp>
      <p:pic>
        <p:nvPicPr>
          <p:cNvPr id="4" name="Content Placeholder 3"/>
          <p:cNvPicPr>
            <a:picLocks noGrp="1" noChangeAspect="1"/>
          </p:cNvPicPr>
          <p:nvPr>
            <p:ph idx="1"/>
          </p:nvPr>
        </p:nvPicPr>
        <p:blipFill>
          <a:blip r:embed="rId2"/>
          <a:stretch>
            <a:fillRect/>
          </a:stretch>
        </p:blipFill>
        <p:spPr>
          <a:xfrm>
            <a:off x="0" y="1052736"/>
            <a:ext cx="9090248" cy="1138108"/>
          </a:xfrm>
          <a:prstGeom prst="rect">
            <a:avLst/>
          </a:prstGeom>
        </p:spPr>
      </p:pic>
      <p:pic>
        <p:nvPicPr>
          <p:cNvPr id="8" name="Picture 7"/>
          <p:cNvPicPr>
            <a:picLocks noChangeAspect="1"/>
          </p:cNvPicPr>
          <p:nvPr/>
        </p:nvPicPr>
        <p:blipFill>
          <a:blip r:embed="rId3"/>
          <a:stretch>
            <a:fillRect/>
          </a:stretch>
        </p:blipFill>
        <p:spPr>
          <a:xfrm>
            <a:off x="0" y="2190844"/>
            <a:ext cx="9144000" cy="2750324"/>
          </a:xfrm>
          <a:prstGeom prst="rect">
            <a:avLst/>
          </a:prstGeom>
        </p:spPr>
      </p:pic>
    </p:spTree>
    <p:extLst>
      <p:ext uri="{BB962C8B-B14F-4D97-AF65-F5344CB8AC3E}">
        <p14:creationId xmlns:p14="http://schemas.microsoft.com/office/powerpoint/2010/main" val="384227192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Frequency  Probability</a:t>
            </a:r>
            <a:endParaRPr lang="en-IN" dirty="0"/>
          </a:p>
        </p:txBody>
      </p:sp>
      <p:pic>
        <p:nvPicPr>
          <p:cNvPr id="7" name="Content Placeholder 6"/>
          <p:cNvPicPr>
            <a:picLocks noGrp="1" noChangeAspect="1"/>
          </p:cNvPicPr>
          <p:nvPr>
            <p:ph idx="1"/>
          </p:nvPr>
        </p:nvPicPr>
        <p:blipFill>
          <a:blip r:embed="rId2"/>
          <a:stretch>
            <a:fillRect/>
          </a:stretch>
        </p:blipFill>
        <p:spPr>
          <a:xfrm>
            <a:off x="409635" y="1052513"/>
            <a:ext cx="8216779" cy="5805487"/>
          </a:xfrm>
          <a:prstGeom prst="rect">
            <a:avLst/>
          </a:prstGeom>
        </p:spPr>
      </p:pic>
    </p:spTree>
    <p:extLst>
      <p:ext uri="{BB962C8B-B14F-4D97-AF65-F5344CB8AC3E}">
        <p14:creationId xmlns:p14="http://schemas.microsoft.com/office/powerpoint/2010/main" val="247093434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Frequency  Probability</a:t>
            </a:r>
            <a:endParaRPr lang="en-IN" dirty="0"/>
          </a:p>
        </p:txBody>
      </p:sp>
      <p:pic>
        <p:nvPicPr>
          <p:cNvPr id="4" name="Content Placeholder 3"/>
          <p:cNvPicPr>
            <a:picLocks noGrp="1" noChangeAspect="1"/>
          </p:cNvPicPr>
          <p:nvPr>
            <p:ph idx="1"/>
          </p:nvPr>
        </p:nvPicPr>
        <p:blipFill>
          <a:blip r:embed="rId2"/>
          <a:stretch>
            <a:fillRect/>
          </a:stretch>
        </p:blipFill>
        <p:spPr>
          <a:xfrm>
            <a:off x="323528" y="1196752"/>
            <a:ext cx="8136904" cy="5400600"/>
          </a:xfrm>
          <a:prstGeom prst="rect">
            <a:avLst/>
          </a:prstGeom>
        </p:spPr>
      </p:pic>
    </p:spTree>
    <p:extLst>
      <p:ext uri="{BB962C8B-B14F-4D97-AF65-F5344CB8AC3E}">
        <p14:creationId xmlns:p14="http://schemas.microsoft.com/office/powerpoint/2010/main" val="104819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457200"/>
            <a:ext cx="7543800" cy="6019800"/>
          </a:xfrm>
          <a:prstGeom prst="rect">
            <a:avLst/>
          </a:prstGeom>
        </p:spPr>
        <p:txBody>
          <a:bodyPr>
            <a:normAutofit/>
          </a:bodyPr>
          <a:lstStyle/>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00CC00"/>
                </a:solidFill>
                <a:effectLst/>
                <a:uLnTx/>
                <a:uFillTx/>
                <a:latin typeface="Trebuchet MS" pitchFamily="34" charset="0"/>
              </a:rPr>
              <a:t>Descriptive statistics: </a:t>
            </a:r>
            <a:r>
              <a:rPr kumimoji="0" lang="en-US" sz="2400" b="0" i="0" u="none" strike="noStrike" kern="1200" cap="none" spc="0" normalizeH="0" baseline="0" noProof="0" dirty="0" smtClean="0">
                <a:ln>
                  <a:noFill/>
                </a:ln>
                <a:solidFill>
                  <a:schemeClr val="tx1"/>
                </a:solidFill>
                <a:effectLst/>
                <a:uLnTx/>
                <a:uFillTx/>
                <a:latin typeface="Trebuchet MS" pitchFamily="34" charset="0"/>
              </a:rPr>
              <a:t>The goal is to the organization, summarization, and presentation of data.</a:t>
            </a: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Trebuchet MS" pitchFamily="34" charset="0"/>
            </a:endParaRP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lang="en-US" sz="2400" dirty="0">
              <a:latin typeface="Trebuchet MS" pitchFamily="34" charset="0"/>
            </a:endParaRP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Trebuchet MS" pitchFamily="34" charset="0"/>
            </a:endParaRP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lang="en-US" sz="2400" dirty="0">
              <a:latin typeface="Trebuchet MS" pitchFamily="34" charset="0"/>
            </a:endParaRP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1000" b="0" i="0" u="none" strike="noStrike" kern="1200" cap="none" spc="0" normalizeH="0" baseline="0" noProof="0" dirty="0" smtClean="0">
              <a:ln>
                <a:noFill/>
              </a:ln>
              <a:solidFill>
                <a:srgbClr val="00CC00"/>
              </a:solidFill>
              <a:effectLst/>
              <a:uLnTx/>
              <a:uFillTx/>
              <a:latin typeface="Trebuchet MS" pitchFamily="34" charset="0"/>
            </a:endParaRP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rgbClr val="00CC00"/>
                </a:solidFill>
                <a:effectLst/>
                <a:uLnTx/>
                <a:uFillTx/>
                <a:latin typeface="Trebuchet MS" pitchFamily="34" charset="0"/>
              </a:rPr>
              <a:t>Inferential statistics: </a:t>
            </a:r>
            <a:r>
              <a:rPr kumimoji="0" lang="en-US" sz="2400" b="0" i="0" u="none" strike="noStrike" kern="1200" cap="none" spc="0" normalizeH="0" baseline="0" noProof="0" dirty="0" smtClean="0">
                <a:ln>
                  <a:noFill/>
                </a:ln>
                <a:solidFill>
                  <a:schemeClr val="tx1"/>
                </a:solidFill>
                <a:effectLst/>
                <a:uLnTx/>
                <a:uFillTx/>
                <a:latin typeface="Trebuchet MS" pitchFamily="34" charset="0"/>
              </a:rPr>
              <a:t>The objective is to make reasonable guesses about </a:t>
            </a:r>
            <a:r>
              <a:rPr kumimoji="0" lang="en-US" sz="2400" b="1" i="0" u="none" strike="noStrike" kern="1200" cap="none" spc="0" normalizeH="0" baseline="0" noProof="0" dirty="0" smtClean="0">
                <a:ln>
                  <a:noFill/>
                </a:ln>
                <a:solidFill>
                  <a:srgbClr val="FFC000"/>
                </a:solidFill>
                <a:effectLst/>
                <a:uLnTx/>
                <a:uFillTx/>
                <a:latin typeface="Trebuchet MS" pitchFamily="34" charset="0"/>
              </a:rPr>
              <a:t>population</a:t>
            </a:r>
            <a:r>
              <a:rPr kumimoji="0" lang="en-US" sz="2400" b="0" i="0" u="none" strike="noStrike" kern="1200" cap="none" spc="0" normalizeH="0" baseline="0" noProof="0" dirty="0" smtClean="0">
                <a:ln>
                  <a:noFill/>
                </a:ln>
                <a:solidFill>
                  <a:schemeClr val="tx1"/>
                </a:solidFill>
                <a:effectLst/>
                <a:uLnTx/>
                <a:uFillTx/>
                <a:latin typeface="Trebuchet MS" pitchFamily="34" charset="0"/>
              </a:rPr>
              <a:t> characteristics using </a:t>
            </a:r>
            <a:r>
              <a:rPr kumimoji="0" lang="en-US" sz="2400" b="1" i="0" u="none" strike="noStrike" kern="1200" cap="none" spc="0" normalizeH="0" baseline="0" noProof="0" dirty="0" smtClean="0">
                <a:ln>
                  <a:noFill/>
                </a:ln>
                <a:solidFill>
                  <a:srgbClr val="FFC000"/>
                </a:solidFill>
                <a:effectLst/>
                <a:uLnTx/>
                <a:uFillTx/>
                <a:latin typeface="Trebuchet MS" pitchFamily="34" charset="0"/>
              </a:rPr>
              <a:t>sample</a:t>
            </a:r>
            <a:r>
              <a:rPr kumimoji="0" lang="en-US" sz="2400" b="1" i="0" u="none" strike="noStrike" kern="1200" cap="none" spc="0" normalizeH="0" baseline="0" noProof="0" dirty="0" smtClean="0">
                <a:ln>
                  <a:noFill/>
                </a:ln>
                <a:solidFill>
                  <a:schemeClr val="tx1"/>
                </a:solidFill>
                <a:effectLst/>
                <a:uLnTx/>
                <a:uFillTx/>
                <a:latin typeface="Trebuchet MS" pitchFamily="34" charset="0"/>
              </a:rPr>
              <a:t> </a:t>
            </a:r>
            <a:r>
              <a:rPr kumimoji="0" lang="en-US" sz="2400" b="0" i="0" u="none" strike="noStrike" kern="1200" cap="none" spc="0" normalizeH="0" baseline="0" noProof="0" dirty="0" smtClean="0">
                <a:ln>
                  <a:noFill/>
                </a:ln>
                <a:solidFill>
                  <a:schemeClr val="tx1"/>
                </a:solidFill>
                <a:effectLst/>
                <a:uLnTx/>
                <a:uFillTx/>
                <a:latin typeface="Trebuchet MS" pitchFamily="34" charset="0"/>
              </a:rPr>
              <a:t>data.</a:t>
            </a: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400" b="0" i="0" u="none" strike="noStrike" kern="1200" cap="none" spc="0" normalizeH="0" baseline="0" noProof="0" dirty="0" smtClean="0">
              <a:ln>
                <a:noFill/>
              </a:ln>
              <a:solidFill>
                <a:schemeClr val="tx1"/>
              </a:solidFill>
              <a:effectLst/>
              <a:uLnTx/>
              <a:uFillTx/>
              <a:latin typeface="Trebuchet MS" pitchFamily="34" charset="0"/>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1"/>
              </a:solidFill>
              <a:effectLst/>
              <a:uLnTx/>
              <a:uFillTx/>
              <a:latin typeface="Trebuchet MS" pitchFamily="34" charset="0"/>
            </a:endParaRPr>
          </a:p>
        </p:txBody>
      </p:sp>
      <p:sp>
        <p:nvSpPr>
          <p:cNvPr id="3" name="Rectangle 2"/>
          <p:cNvSpPr/>
          <p:nvPr/>
        </p:nvSpPr>
        <p:spPr>
          <a:xfrm>
            <a:off x="1406525" y="1295400"/>
            <a:ext cx="7280275" cy="1754326"/>
          </a:xfrm>
          <a:prstGeom prst="rect">
            <a:avLst/>
          </a:prstGeom>
          <a:noFill/>
        </p:spPr>
        <p:txBody>
          <a:bodyPr>
            <a:prstTxWarp prst="textFadeUp">
              <a:avLst/>
            </a:prstTxWarp>
            <a:spAutoFit/>
          </a:bodyPr>
          <a:lstStyle/>
          <a:p>
            <a:pPr algn="ctr" eaLnBrk="0" hangingPunct="0">
              <a:defRPr/>
            </a:pPr>
            <a:r>
              <a:rPr lang="en-US" sz="5400" b="1" dirty="0">
                <a:ln w="18000">
                  <a:solidFill>
                    <a:schemeClr val="accent1">
                      <a:lumMod val="60000"/>
                      <a:lumOff val="40000"/>
                    </a:schemeClr>
                  </a:solidFill>
                  <a:prstDash val="solid"/>
                  <a:miter lim="800000"/>
                </a:ln>
                <a:noFill/>
                <a:effectLst>
                  <a:outerShdw blurRad="25500" dist="23000" dir="7020000" algn="tl">
                    <a:srgbClr val="000000">
                      <a:alpha val="50000"/>
                    </a:srgbClr>
                  </a:outerShdw>
                </a:effectLst>
              </a:rPr>
              <a:t>Average, spread, range, frequency, histogram, median, scatter plot, mode, interquartile range,…</a:t>
            </a:r>
          </a:p>
        </p:txBody>
      </p:sp>
      <p:sp>
        <p:nvSpPr>
          <p:cNvPr id="4" name="Rectangle 3"/>
          <p:cNvSpPr/>
          <p:nvPr/>
        </p:nvSpPr>
        <p:spPr>
          <a:xfrm>
            <a:off x="1558925" y="4570274"/>
            <a:ext cx="7280275" cy="1754326"/>
          </a:xfrm>
          <a:prstGeom prst="rect">
            <a:avLst/>
          </a:prstGeom>
          <a:noFill/>
        </p:spPr>
        <p:txBody>
          <a:bodyPr>
            <a:prstTxWarp prst="textFadeUp">
              <a:avLst/>
            </a:prstTxWarp>
            <a:spAutoFit/>
          </a:bodyPr>
          <a:lstStyle/>
          <a:p>
            <a:pPr algn="ctr" eaLnBrk="0" hangingPunct="0">
              <a:defRPr/>
            </a:pPr>
            <a:r>
              <a:rPr lang="en-US" sz="5400" b="1" dirty="0">
                <a:ln w="18000">
                  <a:solidFill>
                    <a:schemeClr val="accent1">
                      <a:lumMod val="60000"/>
                      <a:lumOff val="40000"/>
                    </a:schemeClr>
                  </a:solidFill>
                  <a:prstDash val="solid"/>
                  <a:miter lim="800000"/>
                </a:ln>
                <a:noFill/>
                <a:effectLst>
                  <a:outerShdw blurRad="25500" dist="23000" dir="7020000" algn="tl">
                    <a:srgbClr val="000000">
                      <a:alpha val="50000"/>
                    </a:srgbClr>
                  </a:outerShdw>
                </a:effectLst>
              </a:rPr>
              <a:t>Hypothesis test, z. ANOVA, confidence interval, ordinary least squares, </a:t>
            </a:r>
            <a:r>
              <a:rPr lang="en-US" sz="5400" b="1" dirty="0">
                <a:ln w="18000">
                  <a:solidFill>
                    <a:schemeClr val="accent1">
                      <a:lumMod val="60000"/>
                      <a:lumOff val="40000"/>
                    </a:schemeClr>
                  </a:solidFill>
                  <a:prstDash val="solid"/>
                  <a:miter lim="800000"/>
                </a:ln>
                <a:noFill/>
                <a:effectLst>
                  <a:outerShdw blurRad="25500" dist="23000" dir="7020000" algn="tl">
                    <a:srgbClr val="000000">
                      <a:alpha val="50000"/>
                    </a:srgbClr>
                  </a:outerShdw>
                </a:effectLst>
                <a:sym typeface="WP Greek Century"/>
              </a:rPr>
              <a:t></a:t>
            </a:r>
            <a:r>
              <a:rPr lang="en-US" sz="5400" b="1" baseline="30000" dirty="0">
                <a:ln w="18000">
                  <a:solidFill>
                    <a:schemeClr val="accent1">
                      <a:lumMod val="60000"/>
                      <a:lumOff val="40000"/>
                    </a:schemeClr>
                  </a:solidFill>
                  <a:prstDash val="solid"/>
                  <a:miter lim="800000"/>
                </a:ln>
                <a:noFill/>
                <a:effectLst>
                  <a:outerShdw blurRad="25500" dist="23000" dir="7020000" algn="tl">
                    <a:srgbClr val="000000">
                      <a:alpha val="50000"/>
                    </a:srgbClr>
                  </a:outerShdw>
                </a:effectLst>
                <a:sym typeface="WP Greek Century"/>
              </a:rPr>
              <a:t>2</a:t>
            </a:r>
            <a:r>
              <a:rPr lang="en-US" sz="5400" b="1" dirty="0">
                <a:ln w="18000">
                  <a:solidFill>
                    <a:schemeClr val="accent1">
                      <a:lumMod val="60000"/>
                      <a:lumOff val="40000"/>
                    </a:schemeClr>
                  </a:solidFill>
                  <a:prstDash val="solid"/>
                  <a:miter lim="800000"/>
                </a:ln>
                <a:noFill/>
                <a:effectLst>
                  <a:outerShdw blurRad="25500" dist="23000" dir="7020000" algn="tl">
                    <a:srgbClr val="000000">
                      <a:alpha val="50000"/>
                    </a:srgbClr>
                  </a:outerShdw>
                </a:effectLst>
                <a:sym typeface="WP Greek Century"/>
              </a:rPr>
              <a:t>, margin of error, t, …</a:t>
            </a:r>
            <a:endParaRPr lang="en-US" sz="5400" b="1" dirty="0">
              <a:ln w="18000">
                <a:solidFill>
                  <a:schemeClr val="accent1">
                    <a:lumMod val="60000"/>
                    <a:lumOff val="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62528655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Frequency  Probability</a:t>
            </a:r>
            <a:endParaRPr lang="en-IN" dirty="0"/>
          </a:p>
        </p:txBody>
      </p:sp>
      <p:pic>
        <p:nvPicPr>
          <p:cNvPr id="5" name="Content Placeholder 4"/>
          <p:cNvPicPr>
            <a:picLocks noGrp="1" noChangeAspect="1"/>
          </p:cNvPicPr>
          <p:nvPr>
            <p:ph idx="1"/>
          </p:nvPr>
        </p:nvPicPr>
        <p:blipFill>
          <a:blip r:embed="rId2"/>
          <a:stretch>
            <a:fillRect/>
          </a:stretch>
        </p:blipFill>
        <p:spPr>
          <a:xfrm>
            <a:off x="323528" y="1052736"/>
            <a:ext cx="8280920" cy="5805264"/>
          </a:xfrm>
          <a:prstGeom prst="rect">
            <a:avLst/>
          </a:prstGeom>
        </p:spPr>
      </p:pic>
    </p:spTree>
    <p:extLst>
      <p:ext uri="{BB962C8B-B14F-4D97-AF65-F5344CB8AC3E}">
        <p14:creationId xmlns:p14="http://schemas.microsoft.com/office/powerpoint/2010/main" val="38882987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Frequency  Probability</a:t>
            </a:r>
            <a:endParaRPr lang="en-IN" dirty="0"/>
          </a:p>
        </p:txBody>
      </p:sp>
      <p:pic>
        <p:nvPicPr>
          <p:cNvPr id="4" name="Content Placeholder 3"/>
          <p:cNvPicPr>
            <a:picLocks noGrp="1" noChangeAspect="1"/>
          </p:cNvPicPr>
          <p:nvPr>
            <p:ph idx="1"/>
          </p:nvPr>
        </p:nvPicPr>
        <p:blipFill>
          <a:blip r:embed="rId2"/>
          <a:stretch>
            <a:fillRect/>
          </a:stretch>
        </p:blipFill>
        <p:spPr>
          <a:xfrm>
            <a:off x="0" y="929967"/>
            <a:ext cx="9036050" cy="5906116"/>
          </a:xfrm>
          <a:prstGeom prst="rect">
            <a:avLst/>
          </a:prstGeom>
        </p:spPr>
      </p:pic>
    </p:spTree>
    <p:extLst>
      <p:ext uri="{BB962C8B-B14F-4D97-AF65-F5344CB8AC3E}">
        <p14:creationId xmlns:p14="http://schemas.microsoft.com/office/powerpoint/2010/main" val="26215268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Axiomatic   Probability</a:t>
            </a:r>
            <a:endParaRPr lang="en-IN" dirty="0"/>
          </a:p>
        </p:txBody>
      </p:sp>
      <p:pic>
        <p:nvPicPr>
          <p:cNvPr id="5" name="Content Placeholder 4"/>
          <p:cNvPicPr>
            <a:picLocks noGrp="1" noChangeAspect="1"/>
          </p:cNvPicPr>
          <p:nvPr>
            <p:ph idx="1"/>
          </p:nvPr>
        </p:nvPicPr>
        <p:blipFill>
          <a:blip r:embed="rId2"/>
          <a:stretch>
            <a:fillRect/>
          </a:stretch>
        </p:blipFill>
        <p:spPr>
          <a:xfrm>
            <a:off x="0" y="836712"/>
            <a:ext cx="9144000" cy="2554775"/>
          </a:xfrm>
          <a:prstGeom prst="rect">
            <a:avLst/>
          </a:prstGeom>
        </p:spPr>
      </p:pic>
      <p:pic>
        <p:nvPicPr>
          <p:cNvPr id="6" name="Picture 5"/>
          <p:cNvPicPr>
            <a:picLocks noChangeAspect="1"/>
          </p:cNvPicPr>
          <p:nvPr/>
        </p:nvPicPr>
        <p:blipFill>
          <a:blip r:embed="rId3"/>
          <a:stretch>
            <a:fillRect/>
          </a:stretch>
        </p:blipFill>
        <p:spPr>
          <a:xfrm>
            <a:off x="-1" y="3212976"/>
            <a:ext cx="9144001" cy="3645023"/>
          </a:xfrm>
          <a:prstGeom prst="rect">
            <a:avLst/>
          </a:prstGeom>
        </p:spPr>
      </p:pic>
    </p:spTree>
    <p:extLst>
      <p:ext uri="{BB962C8B-B14F-4D97-AF65-F5344CB8AC3E}">
        <p14:creationId xmlns:p14="http://schemas.microsoft.com/office/powerpoint/2010/main" val="226076910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Axiomatic   Probability</a:t>
            </a:r>
            <a:endParaRPr lang="en-IN" dirty="0"/>
          </a:p>
        </p:txBody>
      </p:sp>
      <p:pic>
        <p:nvPicPr>
          <p:cNvPr id="4" name="Content Placeholder 3"/>
          <p:cNvPicPr>
            <a:picLocks noGrp="1" noChangeAspect="1"/>
          </p:cNvPicPr>
          <p:nvPr>
            <p:ph idx="1"/>
          </p:nvPr>
        </p:nvPicPr>
        <p:blipFill>
          <a:blip r:embed="rId2"/>
          <a:stretch>
            <a:fillRect/>
          </a:stretch>
        </p:blipFill>
        <p:spPr>
          <a:xfrm>
            <a:off x="457200" y="1196752"/>
            <a:ext cx="8229600" cy="3168352"/>
          </a:xfrm>
          <a:prstGeom prst="rect">
            <a:avLst/>
          </a:prstGeom>
        </p:spPr>
      </p:pic>
      <p:pic>
        <p:nvPicPr>
          <p:cNvPr id="7" name="Picture 6"/>
          <p:cNvPicPr>
            <a:picLocks noChangeAspect="1"/>
          </p:cNvPicPr>
          <p:nvPr/>
        </p:nvPicPr>
        <p:blipFill>
          <a:blip r:embed="rId3"/>
          <a:stretch>
            <a:fillRect/>
          </a:stretch>
        </p:blipFill>
        <p:spPr>
          <a:xfrm>
            <a:off x="107503" y="4077072"/>
            <a:ext cx="9036497" cy="2780927"/>
          </a:xfrm>
          <a:prstGeom prst="rect">
            <a:avLst/>
          </a:prstGeom>
        </p:spPr>
      </p:pic>
    </p:spTree>
    <p:extLst>
      <p:ext uri="{BB962C8B-B14F-4D97-AF65-F5344CB8AC3E}">
        <p14:creationId xmlns:p14="http://schemas.microsoft.com/office/powerpoint/2010/main" val="69763905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algn="ctr"/>
            <a:r>
              <a:rPr lang="en-US" altLang="en-US" smtClean="0"/>
              <a:t>Basic Definitions</a:t>
            </a:r>
          </a:p>
        </p:txBody>
      </p:sp>
      <p:sp>
        <p:nvSpPr>
          <p:cNvPr id="19459" name="Rectangle 3"/>
          <p:cNvSpPr>
            <a:spLocks noGrp="1" noChangeArrowheads="1"/>
          </p:cNvSpPr>
          <p:nvPr>
            <p:ph type="body" idx="1"/>
          </p:nvPr>
        </p:nvSpPr>
        <p:spPr>
          <a:noFill/>
        </p:spPr>
        <p:txBody>
          <a:bodyPr/>
          <a:lstStyle/>
          <a:p>
            <a:r>
              <a:rPr lang="en-US" altLang="en-US" u="sng" smtClean="0"/>
              <a:t>Experiment</a:t>
            </a:r>
            <a:r>
              <a:rPr lang="en-US" altLang="en-US" smtClean="0"/>
              <a:t>: act or process that leads to a single outcome that cannot be predicted with certainty</a:t>
            </a:r>
          </a:p>
          <a:p>
            <a:r>
              <a:rPr lang="en-US" altLang="en-US" smtClean="0"/>
              <a:t>Examples:</a:t>
            </a:r>
          </a:p>
          <a:p>
            <a:pPr>
              <a:buFontTx/>
              <a:buNone/>
            </a:pPr>
            <a:r>
              <a:rPr lang="en-US" altLang="en-US" smtClean="0"/>
              <a:t>1.	Toss a coin</a:t>
            </a:r>
          </a:p>
          <a:p>
            <a:pPr>
              <a:buFontTx/>
              <a:buNone/>
            </a:pPr>
            <a:r>
              <a:rPr lang="en-US" altLang="en-US" smtClean="0"/>
              <a:t>2.	Draw 1 card from a standard deck of cards</a:t>
            </a:r>
          </a:p>
          <a:p>
            <a:pPr>
              <a:buFontTx/>
              <a:buNone/>
            </a:pPr>
            <a:r>
              <a:rPr lang="en-US" altLang="en-US" smtClean="0"/>
              <a:t>3.	Arrival time of flight from Atlanta to RDU</a:t>
            </a:r>
          </a:p>
        </p:txBody>
      </p:sp>
    </p:spTree>
    <p:extLst>
      <p:ext uri="{BB962C8B-B14F-4D97-AF65-F5344CB8AC3E}">
        <p14:creationId xmlns:p14="http://schemas.microsoft.com/office/powerpoint/2010/main" val="21046791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 calcmode="lin" valueType="num">
                                      <p:cBhvr additive="base">
                                        <p:cTn id="31" dur="500" fill="hold"/>
                                        <p:tgtEl>
                                          <p:spTgt spid="1945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459">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algn="ctr"/>
            <a:r>
              <a:rPr lang="en-US" altLang="en-US" smtClean="0"/>
              <a:t>Basic Definitions (cont.)</a:t>
            </a:r>
          </a:p>
        </p:txBody>
      </p:sp>
      <p:sp>
        <p:nvSpPr>
          <p:cNvPr id="21507" name="Rectangle 3"/>
          <p:cNvSpPr>
            <a:spLocks noGrp="1" noChangeArrowheads="1"/>
          </p:cNvSpPr>
          <p:nvPr>
            <p:ph type="body" idx="1"/>
          </p:nvPr>
        </p:nvSpPr>
        <p:spPr>
          <a:noFill/>
        </p:spPr>
        <p:txBody>
          <a:bodyPr/>
          <a:lstStyle/>
          <a:p>
            <a:r>
              <a:rPr lang="en-US" altLang="en-US" u="sng" smtClean="0"/>
              <a:t>Sample space:</a:t>
            </a:r>
            <a:r>
              <a:rPr lang="en-US" altLang="en-US" smtClean="0"/>
              <a:t> all possible outcomes of an experiment.  Denoted by </a:t>
            </a:r>
            <a:r>
              <a:rPr lang="en-US" altLang="en-US" i="1" smtClean="0"/>
              <a:t>S</a:t>
            </a:r>
            <a:endParaRPr lang="en-US" altLang="en-US" smtClean="0"/>
          </a:p>
          <a:p>
            <a:r>
              <a:rPr lang="en-US" altLang="en-US" u="sng" smtClean="0"/>
              <a:t>Event</a:t>
            </a:r>
            <a:r>
              <a:rPr lang="en-US" altLang="en-US" smtClean="0"/>
              <a:t>: any subset of the sample space </a:t>
            </a:r>
            <a:r>
              <a:rPr lang="en-US" altLang="en-US" i="1" smtClean="0"/>
              <a:t>S</a:t>
            </a:r>
            <a:r>
              <a:rPr lang="en-US" altLang="en-US" smtClean="0"/>
              <a:t>;</a:t>
            </a:r>
          </a:p>
          <a:p>
            <a:pPr>
              <a:buFontTx/>
              <a:buNone/>
            </a:pPr>
            <a:r>
              <a:rPr lang="en-US" altLang="en-US" smtClean="0"/>
              <a:t>	typically denoted A, B, C, etc.</a:t>
            </a:r>
          </a:p>
          <a:p>
            <a:pPr>
              <a:buFontTx/>
              <a:buNone/>
            </a:pPr>
            <a:r>
              <a:rPr lang="en-US" altLang="en-US" smtClean="0"/>
              <a:t>	</a:t>
            </a:r>
            <a:r>
              <a:rPr lang="en-US" altLang="en-US" u="sng" smtClean="0"/>
              <a:t>Simple event</a:t>
            </a:r>
            <a:r>
              <a:rPr lang="en-US" altLang="en-US" smtClean="0"/>
              <a:t>: event with only 1 outcome</a:t>
            </a:r>
          </a:p>
          <a:p>
            <a:pPr>
              <a:buFontTx/>
              <a:buNone/>
            </a:pPr>
            <a:r>
              <a:rPr lang="en-US" altLang="en-US" smtClean="0"/>
              <a:t>	</a:t>
            </a:r>
            <a:r>
              <a:rPr lang="en-US" altLang="en-US" u="sng" smtClean="0"/>
              <a:t>Null event</a:t>
            </a:r>
            <a:r>
              <a:rPr lang="en-US" altLang="en-US" smtClean="0"/>
              <a:t>: the empty set </a:t>
            </a:r>
            <a:r>
              <a:rPr lang="en-US" altLang="en-US" smtClean="0">
                <a:latin typeface="Symbol" panose="05050102010706020507" pitchFamily="18" charset="2"/>
              </a:rPr>
              <a:t>F</a:t>
            </a:r>
            <a:endParaRPr lang="en-US" altLang="en-US" smtClean="0"/>
          </a:p>
          <a:p>
            <a:pPr>
              <a:buFontTx/>
              <a:buNone/>
            </a:pPr>
            <a:r>
              <a:rPr lang="en-US" altLang="en-US" smtClean="0"/>
              <a:t>	</a:t>
            </a:r>
            <a:r>
              <a:rPr lang="en-US" altLang="en-US" u="sng" smtClean="0"/>
              <a:t>Certain event</a:t>
            </a:r>
            <a:r>
              <a:rPr lang="en-US" altLang="en-US" smtClean="0"/>
              <a:t>: </a:t>
            </a:r>
            <a:r>
              <a:rPr lang="en-US" altLang="en-US" i="1" smtClean="0"/>
              <a:t>S</a:t>
            </a:r>
          </a:p>
        </p:txBody>
      </p:sp>
    </p:spTree>
    <p:extLst>
      <p:ext uri="{BB962C8B-B14F-4D97-AF65-F5344CB8AC3E}">
        <p14:creationId xmlns:p14="http://schemas.microsoft.com/office/powerpoint/2010/main" val="178753489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RICOCHET.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RICOCHET.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RICOCHET.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 calcmode="lin" valueType="num">
                                      <p:cBhvr additive="base">
                                        <p:cTn id="25" dur="500" fill="hold"/>
                                        <p:tgtEl>
                                          <p:spTgt spid="215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RICOCHET.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additive="base">
                                        <p:cTn id="31" dur="500" fill="hold"/>
                                        <p:tgtEl>
                                          <p:spTgt spid="215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0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RICOCHET.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21507">
                                            <p:txEl>
                                              <p:pRg st="5" end="5"/>
                                            </p:txEl>
                                          </p:spTgt>
                                        </p:tgtEl>
                                        <p:attrNameLst>
                                          <p:attrName>style.visibility</p:attrName>
                                        </p:attrNameLst>
                                      </p:cBhvr>
                                      <p:to>
                                        <p:strVal val="visible"/>
                                      </p:to>
                                    </p:set>
                                    <p:anim calcmode="lin" valueType="num">
                                      <p:cBhvr additive="base">
                                        <p:cTn id="37" dur="500" fill="hold"/>
                                        <p:tgtEl>
                                          <p:spTgt spid="215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7">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algn="ctr"/>
            <a:r>
              <a:rPr lang="en-US" altLang="en-US" smtClean="0"/>
              <a:t>Examples</a:t>
            </a:r>
          </a:p>
        </p:txBody>
      </p:sp>
      <p:sp>
        <p:nvSpPr>
          <p:cNvPr id="23555" name="Rectangle 3"/>
          <p:cNvSpPr>
            <a:spLocks noGrp="1" noChangeArrowheads="1"/>
          </p:cNvSpPr>
          <p:nvPr>
            <p:ph type="body" idx="1"/>
          </p:nvPr>
        </p:nvSpPr>
        <p:spPr>
          <a:noFill/>
        </p:spPr>
        <p:txBody>
          <a:bodyPr/>
          <a:lstStyle/>
          <a:p>
            <a:pPr>
              <a:buFontTx/>
              <a:buNone/>
            </a:pPr>
            <a:r>
              <a:rPr lang="en-US" altLang="en-US" smtClean="0"/>
              <a:t>1.	Toss a coin once</a:t>
            </a:r>
          </a:p>
          <a:p>
            <a:pPr>
              <a:buFontTx/>
              <a:buNone/>
            </a:pPr>
            <a:r>
              <a:rPr lang="en-US" altLang="en-US" smtClean="0"/>
              <a:t>	</a:t>
            </a:r>
            <a:r>
              <a:rPr lang="en-US" altLang="en-US" i="1" smtClean="0"/>
              <a:t>S</a:t>
            </a:r>
            <a:r>
              <a:rPr lang="en-US" altLang="en-US" smtClean="0"/>
              <a:t> = {H, T}; A = {H},  B = {T}  simple events</a:t>
            </a:r>
          </a:p>
          <a:p>
            <a:pPr>
              <a:buFontTx/>
              <a:buNone/>
            </a:pPr>
            <a:r>
              <a:rPr lang="en-US" altLang="en-US" smtClean="0"/>
              <a:t>2.	Toss a die once; count dots on upper face</a:t>
            </a:r>
          </a:p>
          <a:p>
            <a:pPr>
              <a:buFontTx/>
              <a:buNone/>
            </a:pPr>
            <a:r>
              <a:rPr lang="en-US" altLang="en-US" smtClean="0"/>
              <a:t>	</a:t>
            </a:r>
            <a:r>
              <a:rPr lang="en-US" altLang="en-US" i="1" smtClean="0"/>
              <a:t>S</a:t>
            </a:r>
            <a:r>
              <a:rPr lang="en-US" altLang="en-US" smtClean="0"/>
              <a:t> = {1, 2, 3, 4, 5, 6}</a:t>
            </a:r>
          </a:p>
          <a:p>
            <a:pPr>
              <a:buFontTx/>
              <a:buNone/>
            </a:pPr>
            <a:r>
              <a:rPr lang="en-US" altLang="en-US" smtClean="0"/>
              <a:t>	A=even # of dots on upper face={2, 4, 6}</a:t>
            </a:r>
          </a:p>
          <a:p>
            <a:pPr>
              <a:buFontTx/>
              <a:buNone/>
            </a:pPr>
            <a:r>
              <a:rPr lang="en-US" altLang="en-US" smtClean="0"/>
              <a:t>	B=3 or fewer dots on upper face={1, 2, 3}</a:t>
            </a:r>
          </a:p>
        </p:txBody>
      </p:sp>
    </p:spTree>
    <p:extLst>
      <p:ext uri="{BB962C8B-B14F-4D97-AF65-F5344CB8AC3E}">
        <p14:creationId xmlns:p14="http://schemas.microsoft.com/office/powerpoint/2010/main" val="132564626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HIMES.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5">
                                            <p:txEl>
                                              <p:pRg st="2" end="2"/>
                                            </p:txEl>
                                          </p:spTgt>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3" end="3"/>
                                            </p:txEl>
                                          </p:spTgt>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5">
                                            <p:txEl>
                                              <p:pRg st="4" end="4"/>
                                            </p:txEl>
                                          </p:spTgt>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5">
                                            <p:txEl>
                                              <p:pRg st="5" end="5"/>
                                            </p:txEl>
                                          </p:spTgt>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algn="ctr"/>
            <a:r>
              <a:rPr lang="en-US" altLang="en-US" smtClean="0"/>
              <a:t>Laws of Probability</a:t>
            </a:r>
          </a:p>
        </p:txBody>
      </p:sp>
      <p:sp>
        <p:nvSpPr>
          <p:cNvPr id="29699" name="Rectangle 3"/>
          <p:cNvSpPr>
            <a:spLocks noGrp="1" noChangeArrowheads="1"/>
          </p:cNvSpPr>
          <p:nvPr>
            <p:ph type="body" idx="1"/>
          </p:nvPr>
        </p:nvSpPr>
        <p:spPr/>
        <p:txBody>
          <a:bodyPr/>
          <a:lstStyle/>
          <a:p>
            <a:pPr>
              <a:buFontTx/>
              <a:buNone/>
            </a:pPr>
            <a:r>
              <a:rPr lang="en-US" altLang="en-US" smtClean="0"/>
              <a:t>Law</a:t>
            </a:r>
          </a:p>
        </p:txBody>
      </p:sp>
      <p:graphicFrame>
        <p:nvGraphicFramePr>
          <p:cNvPr id="29700" name="Object 4"/>
          <p:cNvGraphicFramePr>
            <a:graphicFrameLocks/>
          </p:cNvGraphicFramePr>
          <p:nvPr/>
        </p:nvGraphicFramePr>
        <p:xfrm>
          <a:off x="1828800" y="2984500"/>
          <a:ext cx="5575300" cy="2644775"/>
        </p:xfrm>
        <a:graphic>
          <a:graphicData uri="http://schemas.openxmlformats.org/presentationml/2006/ole">
            <mc:AlternateContent xmlns:mc="http://schemas.openxmlformats.org/markup-compatibility/2006">
              <mc:Choice xmlns:v="urn:schemas-microsoft-com:vml" Requires="v">
                <p:oleObj spid="_x0000_s2053" name="Equation" r:id="rId4" imgW="5575300" imgH="2644775" progId="Equation.3">
                  <p:embed/>
                </p:oleObj>
              </mc:Choice>
              <mc:Fallback>
                <p:oleObj name="Equation" r:id="rId4" imgW="5575300" imgH="2644775" progId="Equation.3">
                  <p:embed/>
                  <p:pic>
                    <p:nvPicPr>
                      <p:cNvPr id="2970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984500"/>
                        <a:ext cx="5575300"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03190168"/>
      </p:ext>
    </p:extLst>
  </p:cSld>
  <p:clrMapOvr>
    <a:masterClrMapping/>
  </p:clrMapOvr>
  <p:transition>
    <p:random/>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pPr algn="ctr"/>
            <a:r>
              <a:rPr lang="en-US" altLang="en-US" smtClean="0"/>
              <a:t>Laws of Probability (cont.)</a:t>
            </a:r>
          </a:p>
        </p:txBody>
      </p:sp>
      <p:sp>
        <p:nvSpPr>
          <p:cNvPr id="31747" name="Rectangle 3"/>
          <p:cNvSpPr>
            <a:spLocks noGrp="1" noChangeArrowheads="1"/>
          </p:cNvSpPr>
          <p:nvPr>
            <p:ph type="body" idx="1"/>
          </p:nvPr>
        </p:nvSpPr>
        <p:spPr>
          <a:noFill/>
        </p:spPr>
        <p:txBody>
          <a:bodyPr/>
          <a:lstStyle/>
          <a:p>
            <a:pPr>
              <a:buFontTx/>
              <a:buNone/>
            </a:pPr>
            <a:r>
              <a:rPr lang="en-US" altLang="en-US" smtClean="0"/>
              <a:t>3.		P(A’ ) = 1 - P(A)</a:t>
            </a:r>
          </a:p>
          <a:p>
            <a:pPr>
              <a:buFontTx/>
              <a:buNone/>
            </a:pPr>
            <a:r>
              <a:rPr lang="en-US" altLang="en-US" smtClean="0"/>
              <a:t>	For an event A, A’ is the </a:t>
            </a:r>
            <a:r>
              <a:rPr lang="en-US" altLang="en-US" b="1" smtClean="0"/>
              <a:t>complement of A</a:t>
            </a:r>
            <a:r>
              <a:rPr lang="en-US" altLang="en-US" smtClean="0"/>
              <a:t>; A’ is everything in </a:t>
            </a:r>
            <a:r>
              <a:rPr lang="en-US" altLang="en-US" i="1" smtClean="0"/>
              <a:t>S</a:t>
            </a:r>
            <a:r>
              <a:rPr lang="en-US" altLang="en-US" smtClean="0"/>
              <a:t>  that is </a:t>
            </a:r>
            <a:r>
              <a:rPr lang="en-US" altLang="en-US" u="sng" smtClean="0"/>
              <a:t>not</a:t>
            </a:r>
            <a:r>
              <a:rPr lang="en-US" altLang="en-US" smtClean="0"/>
              <a:t> in A.</a:t>
            </a:r>
          </a:p>
          <a:p>
            <a:pPr>
              <a:buFontTx/>
              <a:buNone/>
            </a:pPr>
            <a:endParaRPr lang="en-US" altLang="en-US" smtClean="0"/>
          </a:p>
        </p:txBody>
      </p:sp>
      <p:sp>
        <p:nvSpPr>
          <p:cNvPr id="31748" name="Rectangle 4"/>
          <p:cNvSpPr>
            <a:spLocks noChangeArrowheads="1"/>
          </p:cNvSpPr>
          <p:nvPr/>
        </p:nvSpPr>
        <p:spPr bwMode="auto">
          <a:xfrm>
            <a:off x="1982788" y="3887788"/>
            <a:ext cx="6092825" cy="1978025"/>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31749" name="Oval 5"/>
          <p:cNvSpPr>
            <a:spLocks noChangeArrowheads="1"/>
          </p:cNvSpPr>
          <p:nvPr/>
        </p:nvSpPr>
        <p:spPr bwMode="auto">
          <a:xfrm>
            <a:off x="4192588" y="4344988"/>
            <a:ext cx="1368425" cy="136842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31750" name="Rectangle 6"/>
          <p:cNvSpPr>
            <a:spLocks noChangeArrowheads="1"/>
          </p:cNvSpPr>
          <p:nvPr/>
        </p:nvSpPr>
        <p:spPr bwMode="auto">
          <a:xfrm>
            <a:off x="4648200" y="4724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A</a:t>
            </a:r>
          </a:p>
        </p:txBody>
      </p:sp>
      <p:sp>
        <p:nvSpPr>
          <p:cNvPr id="31751" name="Rectangle 7"/>
          <p:cNvSpPr>
            <a:spLocks noChangeArrowheads="1"/>
          </p:cNvSpPr>
          <p:nvPr/>
        </p:nvSpPr>
        <p:spPr bwMode="auto">
          <a:xfrm>
            <a:off x="6400800" y="4419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b="1">
                <a:solidFill>
                  <a:srgbClr val="660066"/>
                </a:solidFill>
                <a:latin typeface="Times New Roman" panose="02020603050405020304" pitchFamily="18" charset="0"/>
              </a:rPr>
              <a:t>A'</a:t>
            </a:r>
          </a:p>
        </p:txBody>
      </p:sp>
      <p:sp>
        <p:nvSpPr>
          <p:cNvPr id="31752" name="Rectangle 8"/>
          <p:cNvSpPr>
            <a:spLocks noChangeArrowheads="1"/>
          </p:cNvSpPr>
          <p:nvPr/>
        </p:nvSpPr>
        <p:spPr bwMode="auto">
          <a:xfrm>
            <a:off x="1524000" y="4038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S</a:t>
            </a:r>
          </a:p>
        </p:txBody>
      </p:sp>
    </p:spTree>
    <p:extLst>
      <p:ext uri="{BB962C8B-B14F-4D97-AF65-F5344CB8AC3E}">
        <p14:creationId xmlns:p14="http://schemas.microsoft.com/office/powerpoint/2010/main" val="1865830638"/>
      </p:ext>
    </p:extLst>
  </p:cSld>
  <p:clrMapOvr>
    <a:masterClrMapping/>
  </p:clrMapOvr>
  <p:transition>
    <p:random/>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058988" y="2897188"/>
            <a:ext cx="6702425" cy="2892425"/>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33795" name="Rectangle 3"/>
          <p:cNvSpPr>
            <a:spLocks noGrp="1" noChangeArrowheads="1"/>
          </p:cNvSpPr>
          <p:nvPr>
            <p:ph type="title"/>
          </p:nvPr>
        </p:nvSpPr>
        <p:spPr>
          <a:noFill/>
        </p:spPr>
        <p:txBody>
          <a:bodyPr/>
          <a:lstStyle/>
          <a:p>
            <a:pPr algn="ctr"/>
            <a:r>
              <a:rPr lang="en-US" altLang="en-US" smtClean="0"/>
              <a:t>Unions and Intersections</a:t>
            </a:r>
          </a:p>
        </p:txBody>
      </p:sp>
      <p:sp>
        <p:nvSpPr>
          <p:cNvPr id="33796" name="Rectangle 4"/>
          <p:cNvSpPr>
            <a:spLocks noGrp="1" noChangeArrowheads="1"/>
          </p:cNvSpPr>
          <p:nvPr>
            <p:ph type="body" idx="1"/>
          </p:nvPr>
        </p:nvSpPr>
        <p:spPr/>
        <p:txBody>
          <a:bodyPr/>
          <a:lstStyle/>
          <a:p>
            <a:r>
              <a:rPr lang="en-US" altLang="en-US" smtClean="0"/>
              <a:t>Union</a:t>
            </a:r>
          </a:p>
        </p:txBody>
      </p:sp>
      <p:sp>
        <p:nvSpPr>
          <p:cNvPr id="33797" name="Rectangle 5"/>
          <p:cNvSpPr>
            <a:spLocks noChangeArrowheads="1"/>
          </p:cNvSpPr>
          <p:nvPr/>
        </p:nvSpPr>
        <p:spPr bwMode="auto">
          <a:xfrm>
            <a:off x="1371600" y="2819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i="1">
                <a:solidFill>
                  <a:srgbClr val="660066"/>
                </a:solidFill>
                <a:latin typeface="Times New Roman" panose="02020603050405020304" pitchFamily="18" charset="0"/>
              </a:rPr>
              <a:t>S</a:t>
            </a:r>
          </a:p>
        </p:txBody>
      </p:sp>
      <p:sp>
        <p:nvSpPr>
          <p:cNvPr id="33798" name="Oval 6"/>
          <p:cNvSpPr>
            <a:spLocks noChangeArrowheads="1"/>
          </p:cNvSpPr>
          <p:nvPr/>
        </p:nvSpPr>
        <p:spPr bwMode="auto">
          <a:xfrm>
            <a:off x="3811588" y="3278188"/>
            <a:ext cx="1825625" cy="182562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33799" name="Oval 7"/>
          <p:cNvSpPr>
            <a:spLocks noChangeArrowheads="1"/>
          </p:cNvSpPr>
          <p:nvPr/>
        </p:nvSpPr>
        <p:spPr bwMode="auto">
          <a:xfrm>
            <a:off x="4878388" y="3430588"/>
            <a:ext cx="1597025" cy="1749425"/>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33800" name="Rectangle 8"/>
          <p:cNvSpPr>
            <a:spLocks noChangeArrowheads="1"/>
          </p:cNvSpPr>
          <p:nvPr/>
        </p:nvSpPr>
        <p:spPr bwMode="auto">
          <a:xfrm>
            <a:off x="3200400" y="3657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A</a:t>
            </a:r>
            <a:endParaRPr lang="en-US" altLang="en-US" sz="1800">
              <a:solidFill>
                <a:srgbClr val="660066"/>
              </a:solidFill>
              <a:latin typeface="Times New Roman" panose="02020603050405020304" pitchFamily="18" charset="0"/>
            </a:endParaRPr>
          </a:p>
        </p:txBody>
      </p:sp>
      <p:sp>
        <p:nvSpPr>
          <p:cNvPr id="33801" name="Rectangle 9"/>
          <p:cNvSpPr>
            <a:spLocks noChangeArrowheads="1"/>
          </p:cNvSpPr>
          <p:nvPr/>
        </p:nvSpPr>
        <p:spPr bwMode="auto">
          <a:xfrm>
            <a:off x="6477000" y="36576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1800">
                <a:solidFill>
                  <a:srgbClr val="660066"/>
                </a:solidFill>
                <a:latin typeface="Times New Roman" panose="02020603050405020304" pitchFamily="18" charset="0"/>
              </a:rPr>
              <a:t>B</a:t>
            </a:r>
          </a:p>
        </p:txBody>
      </p:sp>
      <p:sp>
        <p:nvSpPr>
          <p:cNvPr id="33802" name="Oval 10"/>
          <p:cNvSpPr>
            <a:spLocks noChangeArrowheads="1"/>
          </p:cNvSpPr>
          <p:nvPr/>
        </p:nvSpPr>
        <p:spPr bwMode="auto">
          <a:xfrm>
            <a:off x="4878388" y="3506788"/>
            <a:ext cx="758825" cy="1520825"/>
          </a:xfrm>
          <a:prstGeom prst="ellipse">
            <a:avLst/>
          </a:prstGeom>
          <a:solidFill>
            <a:schemeClr val="tx2"/>
          </a:solidFill>
          <a:ln w="12700">
            <a:solidFill>
              <a:schemeClr val="tx1"/>
            </a:solidFill>
            <a:round/>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33803" name="Rectangle 11"/>
          <p:cNvSpPr>
            <a:spLocks noChangeArrowheads="1"/>
          </p:cNvSpPr>
          <p:nvPr/>
        </p:nvSpPr>
        <p:spPr bwMode="auto">
          <a:xfrm>
            <a:off x="5181600" y="2895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A</a:t>
            </a:r>
            <a:r>
              <a:rPr lang="en-US" altLang="en-US" sz="2400">
                <a:solidFill>
                  <a:srgbClr val="660066"/>
                </a:solidFill>
                <a:latin typeface="Symbol" panose="05050102010706020507" pitchFamily="18" charset="2"/>
              </a:rPr>
              <a:t>ÇB</a:t>
            </a:r>
            <a:endParaRPr lang="en-US" altLang="en-US" sz="1800">
              <a:solidFill>
                <a:srgbClr val="660066"/>
              </a:solidFill>
              <a:latin typeface="Times New Roman" panose="02020603050405020304" pitchFamily="18" charset="0"/>
            </a:endParaRPr>
          </a:p>
        </p:txBody>
      </p:sp>
      <p:sp>
        <p:nvSpPr>
          <p:cNvPr id="33804" name="Line 12"/>
          <p:cNvSpPr>
            <a:spLocks noChangeShapeType="1"/>
          </p:cNvSpPr>
          <p:nvPr/>
        </p:nvSpPr>
        <p:spPr bwMode="auto">
          <a:xfrm flipH="1">
            <a:off x="5183188" y="3278188"/>
            <a:ext cx="455612" cy="7604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3805" name="Rectangle 13"/>
          <p:cNvSpPr>
            <a:spLocks noChangeArrowheads="1"/>
          </p:cNvSpPr>
          <p:nvPr/>
        </p:nvSpPr>
        <p:spPr bwMode="auto">
          <a:xfrm>
            <a:off x="4497388" y="5335588"/>
            <a:ext cx="1520825" cy="377825"/>
          </a:xfrm>
          <a:prstGeom prst="rect">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lgn="ctr">
              <a:spcBef>
                <a:spcPct val="0"/>
              </a:spcBef>
              <a:buFontTx/>
              <a:buNone/>
            </a:pPr>
            <a:r>
              <a:rPr lang="en-US" altLang="en-US" sz="2400">
                <a:solidFill>
                  <a:srgbClr val="660066"/>
                </a:solidFill>
                <a:latin typeface="Times New Roman" panose="02020603050405020304" pitchFamily="18" charset="0"/>
              </a:rPr>
              <a:t>A</a:t>
            </a:r>
            <a:r>
              <a:rPr lang="en-US" altLang="en-US" sz="2400">
                <a:solidFill>
                  <a:srgbClr val="660066"/>
                </a:solidFill>
                <a:latin typeface="Symbol" panose="05050102010706020507" pitchFamily="18" charset="2"/>
              </a:rPr>
              <a:t>ÈB</a:t>
            </a:r>
            <a:endParaRPr lang="en-US" altLang="en-US" sz="2400" baseline="-25000">
              <a:solidFill>
                <a:srgbClr val="660066"/>
              </a:solidFill>
              <a:latin typeface="Times New Roman" panose="02020603050405020304" pitchFamily="18" charset="0"/>
            </a:endParaRPr>
          </a:p>
        </p:txBody>
      </p:sp>
      <p:sp>
        <p:nvSpPr>
          <p:cNvPr id="33806" name="Line 14"/>
          <p:cNvSpPr>
            <a:spLocks noChangeShapeType="1"/>
          </p:cNvSpPr>
          <p:nvPr/>
        </p:nvSpPr>
        <p:spPr bwMode="auto">
          <a:xfrm flipH="1" flipV="1">
            <a:off x="4725988" y="4878388"/>
            <a:ext cx="455612" cy="455612"/>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3807" name="Line 15"/>
          <p:cNvSpPr>
            <a:spLocks noChangeShapeType="1"/>
          </p:cNvSpPr>
          <p:nvPr/>
        </p:nvSpPr>
        <p:spPr bwMode="auto">
          <a:xfrm flipV="1">
            <a:off x="5181600" y="4802188"/>
            <a:ext cx="0" cy="531812"/>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3808" name="Line 16"/>
          <p:cNvSpPr>
            <a:spLocks noChangeShapeType="1"/>
          </p:cNvSpPr>
          <p:nvPr/>
        </p:nvSpPr>
        <p:spPr bwMode="auto">
          <a:xfrm flipV="1">
            <a:off x="5183188" y="4954588"/>
            <a:ext cx="531812" cy="379412"/>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26736042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24000" y="609600"/>
            <a:ext cx="7162800" cy="5181600"/>
          </a:xfrm>
          <a:prstGeom prst="rect">
            <a:avLst/>
          </a:prstGeom>
        </p:spPr>
        <p:txBody>
          <a:bodyPr>
            <a:noAutofit/>
          </a:bodyPr>
          <a:lstStyle/>
          <a:p>
            <a:pPr marL="0"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rgbClr val="0070C0"/>
                </a:solidFill>
                <a:effectLst/>
                <a:uLnTx/>
                <a:uFillTx/>
                <a:latin typeface="Trebuchet MS" pitchFamily="34" charset="0"/>
              </a:rPr>
              <a:t>TERMINOLOGY</a:t>
            </a: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000" b="0" i="0" u="none" strike="noStrike" kern="1200" cap="none" spc="0" normalizeH="0" baseline="0" noProof="0" dirty="0" smtClean="0">
              <a:ln>
                <a:noFill/>
              </a:ln>
              <a:solidFill>
                <a:srgbClr val="00CC00"/>
              </a:solidFill>
              <a:effectLst/>
              <a:uLnTx/>
              <a:uFillTx/>
              <a:latin typeface="Trebuchet MS" pitchFamily="34" charset="0"/>
            </a:endParaRP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smtClean="0">
                <a:ln>
                  <a:noFill/>
                </a:ln>
                <a:solidFill>
                  <a:srgbClr val="00CC00"/>
                </a:solidFill>
                <a:effectLst/>
                <a:uLnTx/>
                <a:uFillTx/>
                <a:latin typeface="Trebuchet MS" pitchFamily="34" charset="0"/>
              </a:rPr>
              <a:t>Individuals</a:t>
            </a:r>
            <a:r>
              <a:rPr kumimoji="0" lang="en-US" sz="2000" b="0" i="0" u="none" strike="noStrike" kern="1200" cap="none" spc="0" normalizeH="0" noProof="0" smtClean="0">
                <a:ln>
                  <a:noFill/>
                </a:ln>
                <a:solidFill>
                  <a:srgbClr val="00CC00"/>
                </a:solidFill>
                <a:effectLst/>
                <a:uLnTx/>
                <a:uFillTx/>
                <a:latin typeface="Trebuchet MS" pitchFamily="34" charset="0"/>
              </a:rPr>
              <a:t> or Units </a:t>
            </a:r>
            <a:r>
              <a:rPr kumimoji="0" lang="en-US" sz="2000" b="0" i="0" u="none" strike="noStrike" kern="1200" cap="none" spc="0" normalizeH="0" noProof="0" dirty="0" smtClean="0">
                <a:ln>
                  <a:noFill/>
                </a:ln>
                <a:solidFill>
                  <a:srgbClr val="00CC00"/>
                </a:solidFill>
                <a:effectLst/>
                <a:uLnTx/>
                <a:uFillTx/>
                <a:latin typeface="Trebuchet MS" pitchFamily="34" charset="0"/>
              </a:rPr>
              <a:t>or Cases or Experimental units</a:t>
            </a:r>
          </a:p>
          <a:p>
            <a:r>
              <a:rPr lang="en-US" sz="2000" dirty="0" smtClean="0">
                <a:latin typeface="Trebuchet MS" pitchFamily="34" charset="0"/>
              </a:rPr>
              <a:t>are </a:t>
            </a:r>
            <a:r>
              <a:rPr lang="en-US" sz="2000" dirty="0">
                <a:latin typeface="Trebuchet MS" pitchFamily="34" charset="0"/>
              </a:rPr>
              <a:t>objects being described by a set </a:t>
            </a:r>
            <a:r>
              <a:rPr lang="en-US" sz="2000" dirty="0" smtClean="0">
                <a:latin typeface="Trebuchet MS" pitchFamily="34" charset="0"/>
              </a:rPr>
              <a:t>of data (for example, people</a:t>
            </a:r>
            <a:r>
              <a:rPr lang="en-US" sz="2000" dirty="0">
                <a:latin typeface="Trebuchet MS" pitchFamily="34" charset="0"/>
              </a:rPr>
              <a:t>, households, cars, animals, corn, etc</a:t>
            </a:r>
            <a:r>
              <a:rPr lang="en-US" sz="2000" dirty="0" smtClean="0">
                <a:latin typeface="Trebuchet MS" pitchFamily="34" charset="0"/>
              </a:rPr>
              <a:t>.).</a:t>
            </a:r>
          </a:p>
          <a:p>
            <a:endParaRPr lang="en-US" sz="2000" dirty="0">
              <a:latin typeface="Trebuchet MS" pitchFamily="34" charset="0"/>
            </a:endParaRPr>
          </a:p>
          <a:p>
            <a:r>
              <a:rPr lang="en-US" sz="2000" dirty="0" smtClean="0">
                <a:solidFill>
                  <a:srgbClr val="00CC00"/>
                </a:solidFill>
                <a:latin typeface="Trebuchet MS" pitchFamily="34" charset="0"/>
              </a:rPr>
              <a:t>Population </a:t>
            </a:r>
            <a:r>
              <a:rPr lang="en-US" sz="2000" dirty="0">
                <a:latin typeface="Trebuchet MS" pitchFamily="34" charset="0"/>
              </a:rPr>
              <a:t>is the entire group of individuals about which we want </a:t>
            </a:r>
            <a:r>
              <a:rPr lang="en-US" sz="2000" dirty="0" smtClean="0">
                <a:latin typeface="Trebuchet MS" pitchFamily="34" charset="0"/>
              </a:rPr>
              <a:t>information (for example, all students at IUPUI).</a:t>
            </a:r>
          </a:p>
          <a:p>
            <a:r>
              <a:rPr lang="en-US" sz="2000" dirty="0" smtClean="0">
                <a:latin typeface="Trebuchet MS" pitchFamily="34" charset="0"/>
              </a:rPr>
              <a:t>Note: Population size is denoted by N. </a:t>
            </a:r>
          </a:p>
          <a:p>
            <a:endParaRPr lang="en-US" sz="2000" dirty="0">
              <a:latin typeface="Trebuchet MS" pitchFamily="34" charset="0"/>
            </a:endParaRPr>
          </a:p>
          <a:p>
            <a:r>
              <a:rPr lang="en-US" sz="2000" dirty="0" smtClean="0">
                <a:solidFill>
                  <a:srgbClr val="00CC00"/>
                </a:solidFill>
                <a:latin typeface="Trebuchet MS" pitchFamily="34" charset="0"/>
              </a:rPr>
              <a:t>Sample </a:t>
            </a:r>
            <a:r>
              <a:rPr lang="en-US" sz="2000" dirty="0">
                <a:latin typeface="Trebuchet MS" pitchFamily="34" charset="0"/>
              </a:rPr>
              <a:t>is a </a:t>
            </a:r>
            <a:r>
              <a:rPr lang="en-US" sz="2000" dirty="0" smtClean="0">
                <a:latin typeface="Trebuchet MS" pitchFamily="34" charset="0"/>
              </a:rPr>
              <a:t>representative part of the population(for example, a representative group of students at IUPUI). </a:t>
            </a:r>
          </a:p>
          <a:p>
            <a:r>
              <a:rPr lang="en-US" sz="2000" dirty="0" smtClean="0">
                <a:latin typeface="Trebuchet MS" pitchFamily="34" charset="0"/>
              </a:rPr>
              <a:t>Note: Sample size is denoted by n.</a:t>
            </a:r>
          </a:p>
          <a:p>
            <a:endParaRPr lang="en-US" sz="2000" dirty="0">
              <a:latin typeface="Trebuchet MS" pitchFamily="34" charset="0"/>
            </a:endParaRPr>
          </a:p>
          <a:p>
            <a:r>
              <a:rPr lang="en-US" sz="2000" dirty="0" smtClean="0">
                <a:solidFill>
                  <a:srgbClr val="00CC00"/>
                </a:solidFill>
                <a:latin typeface="Trebuchet MS" pitchFamily="34" charset="0"/>
              </a:rPr>
              <a:t>Variables </a:t>
            </a:r>
            <a:r>
              <a:rPr lang="en-US" sz="2000" dirty="0" smtClean="0">
                <a:latin typeface="Trebuchet MS" pitchFamily="34" charset="0"/>
              </a:rPr>
              <a:t>are </a:t>
            </a:r>
            <a:r>
              <a:rPr lang="en-US" sz="2000" dirty="0">
                <a:latin typeface="Trebuchet MS" pitchFamily="34" charset="0"/>
              </a:rPr>
              <a:t>characteristics of the individuals that can be</a:t>
            </a:r>
          </a:p>
          <a:p>
            <a:r>
              <a:rPr lang="en-US" sz="2000" dirty="0">
                <a:latin typeface="Trebuchet MS" pitchFamily="34" charset="0"/>
              </a:rPr>
              <a:t>measured </a:t>
            </a:r>
            <a:r>
              <a:rPr lang="en-US" sz="2000" dirty="0" smtClean="0">
                <a:latin typeface="Trebuchet MS" pitchFamily="34" charset="0"/>
              </a:rPr>
              <a:t>(for example, height</a:t>
            </a:r>
            <a:r>
              <a:rPr lang="en-US" sz="2000" dirty="0">
                <a:latin typeface="Trebuchet MS" pitchFamily="34" charset="0"/>
              </a:rPr>
              <a:t>, yield, length, age, eye color, etc.).</a:t>
            </a:r>
          </a:p>
          <a:p>
            <a:endParaRPr lang="en-US" sz="2000" dirty="0">
              <a:latin typeface="Trebuchet MS" pitchFamily="34" charset="0"/>
            </a:endParaRPr>
          </a:p>
          <a:p>
            <a:endParaRPr kumimoji="0" lang="en-US" sz="2000" b="0" i="0" u="none" strike="noStrike" kern="1200" cap="none" spc="0" normalizeH="0" baseline="0" noProof="0" dirty="0">
              <a:ln>
                <a:noFill/>
              </a:ln>
              <a:solidFill>
                <a:schemeClr val="tx1"/>
              </a:solidFill>
              <a:effectLst/>
              <a:uLnTx/>
              <a:uFillTx/>
              <a:latin typeface="Trebuchet MS" pitchFamily="34" charset="0"/>
            </a:endParaRPr>
          </a:p>
          <a:p>
            <a:endParaRPr kumimoji="0" lang="en-US" sz="2000" b="0" i="0" u="none" strike="noStrike" kern="1200" cap="none" spc="0" normalizeH="0" baseline="0" noProof="0" dirty="0" smtClean="0">
              <a:ln>
                <a:noFill/>
              </a:ln>
              <a:solidFill>
                <a:schemeClr val="tx1"/>
              </a:solidFill>
              <a:effectLst/>
              <a:uLnTx/>
              <a:uFillTx/>
              <a:latin typeface="Trebuchet MS" pitchFamily="34" charset="0"/>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Trebuchet MS" pitchFamily="34" charset="0"/>
            </a:endParaRPr>
          </a:p>
          <a:p>
            <a:pPr marL="0" marR="0" lvl="0" indent="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Trebuchet MS" pitchFamily="34" charset="0"/>
            </a:endParaRPr>
          </a:p>
        </p:txBody>
      </p:sp>
    </p:spTree>
    <p:extLst>
      <p:ext uri="{BB962C8B-B14F-4D97-AF65-F5344CB8AC3E}">
        <p14:creationId xmlns:p14="http://schemas.microsoft.com/office/powerpoint/2010/main" val="372281584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pPr algn="ctr"/>
            <a:r>
              <a:rPr lang="en-US" altLang="en-US" smtClean="0"/>
              <a:t>Mutually Exclusive Events</a:t>
            </a:r>
          </a:p>
        </p:txBody>
      </p:sp>
      <p:sp>
        <p:nvSpPr>
          <p:cNvPr id="35843" name="Rectangle 3"/>
          <p:cNvSpPr>
            <a:spLocks noGrp="1" noChangeArrowheads="1"/>
          </p:cNvSpPr>
          <p:nvPr>
            <p:ph type="body" idx="1"/>
          </p:nvPr>
        </p:nvSpPr>
        <p:spPr>
          <a:noFill/>
        </p:spPr>
        <p:txBody>
          <a:bodyPr/>
          <a:lstStyle/>
          <a:p>
            <a:r>
              <a:rPr lang="en-US" altLang="en-US" smtClean="0"/>
              <a:t>Mutually exclusive events-no outcomes from </a:t>
            </a:r>
            <a:r>
              <a:rPr lang="en-US" altLang="en-US" i="1" smtClean="0"/>
              <a:t>S</a:t>
            </a:r>
            <a:r>
              <a:rPr lang="en-US" altLang="en-US" smtClean="0"/>
              <a:t>  in common</a:t>
            </a:r>
          </a:p>
          <a:p>
            <a:endParaRPr lang="en-US" altLang="en-US" smtClean="0"/>
          </a:p>
        </p:txBody>
      </p:sp>
      <p:sp>
        <p:nvSpPr>
          <p:cNvPr id="35844" name="Rectangle 4"/>
          <p:cNvSpPr>
            <a:spLocks noChangeArrowheads="1"/>
          </p:cNvSpPr>
          <p:nvPr/>
        </p:nvSpPr>
        <p:spPr bwMode="auto">
          <a:xfrm>
            <a:off x="2287588" y="3354388"/>
            <a:ext cx="5635625" cy="2359025"/>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35845" name="Oval 5"/>
          <p:cNvSpPr>
            <a:spLocks noChangeArrowheads="1"/>
          </p:cNvSpPr>
          <p:nvPr/>
        </p:nvSpPr>
        <p:spPr bwMode="auto">
          <a:xfrm>
            <a:off x="3735388" y="4040188"/>
            <a:ext cx="1216025" cy="121602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35846" name="Oval 6"/>
          <p:cNvSpPr>
            <a:spLocks noChangeArrowheads="1"/>
          </p:cNvSpPr>
          <p:nvPr/>
        </p:nvSpPr>
        <p:spPr bwMode="auto">
          <a:xfrm>
            <a:off x="6021388" y="4116388"/>
            <a:ext cx="1216025" cy="121602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35847" name="Rectangle 7"/>
          <p:cNvSpPr>
            <a:spLocks noChangeArrowheads="1"/>
          </p:cNvSpPr>
          <p:nvPr/>
        </p:nvSpPr>
        <p:spPr bwMode="auto">
          <a:xfrm>
            <a:off x="1600200" y="3581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S</a:t>
            </a:r>
          </a:p>
        </p:txBody>
      </p:sp>
      <p:sp>
        <p:nvSpPr>
          <p:cNvPr id="35848" name="Rectangle 8"/>
          <p:cNvSpPr>
            <a:spLocks noChangeArrowheads="1"/>
          </p:cNvSpPr>
          <p:nvPr/>
        </p:nvSpPr>
        <p:spPr bwMode="auto">
          <a:xfrm>
            <a:off x="3200400" y="4114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A</a:t>
            </a:r>
            <a:endParaRPr lang="en-US" altLang="en-US" sz="1800">
              <a:solidFill>
                <a:srgbClr val="660066"/>
              </a:solidFill>
              <a:latin typeface="Times New Roman" panose="02020603050405020304" pitchFamily="18" charset="0"/>
            </a:endParaRPr>
          </a:p>
        </p:txBody>
      </p:sp>
      <p:sp>
        <p:nvSpPr>
          <p:cNvPr id="35849" name="Rectangle 9"/>
          <p:cNvSpPr>
            <a:spLocks noChangeArrowheads="1"/>
          </p:cNvSpPr>
          <p:nvPr/>
        </p:nvSpPr>
        <p:spPr bwMode="auto">
          <a:xfrm>
            <a:off x="5486400" y="4343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B</a:t>
            </a:r>
          </a:p>
        </p:txBody>
      </p:sp>
      <p:sp>
        <p:nvSpPr>
          <p:cNvPr id="35850" name="Rectangle 10"/>
          <p:cNvSpPr>
            <a:spLocks noChangeArrowheads="1"/>
          </p:cNvSpPr>
          <p:nvPr/>
        </p:nvSpPr>
        <p:spPr bwMode="auto">
          <a:xfrm>
            <a:off x="4649788" y="3430588"/>
            <a:ext cx="1520825" cy="377825"/>
          </a:xfrm>
          <a:prstGeom prst="rect">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lgn="ctr">
              <a:spcBef>
                <a:spcPct val="0"/>
              </a:spcBef>
              <a:buFontTx/>
              <a:buNone/>
            </a:pPr>
            <a:r>
              <a:rPr lang="en-US" altLang="en-US" sz="2400" b="1">
                <a:solidFill>
                  <a:srgbClr val="660066"/>
                </a:solidFill>
                <a:latin typeface="Times New Roman" panose="02020603050405020304" pitchFamily="18" charset="0"/>
              </a:rPr>
              <a:t>A </a:t>
            </a:r>
            <a:r>
              <a:rPr lang="en-US" altLang="en-US" sz="2400" b="1">
                <a:solidFill>
                  <a:srgbClr val="660066"/>
                </a:solidFill>
                <a:latin typeface="Symbol" panose="05050102010706020507" pitchFamily="18" charset="2"/>
              </a:rPr>
              <a:t>Ç B </a:t>
            </a:r>
            <a:r>
              <a:rPr lang="en-US" altLang="en-US" sz="2400" b="1">
                <a:solidFill>
                  <a:srgbClr val="660066"/>
                </a:solidFill>
                <a:latin typeface="Times New Roman" panose="02020603050405020304" pitchFamily="18" charset="0"/>
              </a:rPr>
              <a:t>= </a:t>
            </a:r>
            <a:r>
              <a:rPr lang="en-US" altLang="en-US" sz="2400" b="1">
                <a:solidFill>
                  <a:srgbClr val="660066"/>
                </a:solidFill>
                <a:latin typeface="Symbol" panose="05050102010706020507" pitchFamily="18" charset="2"/>
              </a:rPr>
              <a:t>Æ</a:t>
            </a:r>
          </a:p>
        </p:txBody>
      </p:sp>
    </p:spTree>
    <p:extLst>
      <p:ext uri="{BB962C8B-B14F-4D97-AF65-F5344CB8AC3E}">
        <p14:creationId xmlns:p14="http://schemas.microsoft.com/office/powerpoint/2010/main" val="227470985"/>
      </p:ext>
    </p:extLst>
  </p:cSld>
  <p:clrMapOvr>
    <a:masterClrMapping/>
  </p:clrMapOvr>
  <p:transition>
    <p:random/>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pPr algn="ctr"/>
            <a:r>
              <a:rPr lang="en-US" altLang="en-US" smtClean="0"/>
              <a:t>Laws of Probability (cont.)</a:t>
            </a:r>
          </a:p>
        </p:txBody>
      </p:sp>
      <p:sp>
        <p:nvSpPr>
          <p:cNvPr id="37891" name="Rectangle 3"/>
          <p:cNvSpPr>
            <a:spLocks noGrp="1" noChangeArrowheads="1"/>
          </p:cNvSpPr>
          <p:nvPr>
            <p:ph type="body" idx="1"/>
          </p:nvPr>
        </p:nvSpPr>
        <p:spPr>
          <a:noFill/>
        </p:spPr>
        <p:txBody>
          <a:bodyPr/>
          <a:lstStyle/>
          <a:p>
            <a:pPr>
              <a:buFontTx/>
              <a:buNone/>
            </a:pPr>
            <a:r>
              <a:rPr lang="en-US" altLang="en-US" smtClean="0"/>
              <a:t>Addition Rule for Disjoint Events:</a:t>
            </a:r>
          </a:p>
          <a:p>
            <a:pPr>
              <a:buFontTx/>
              <a:buNone/>
            </a:pPr>
            <a:endParaRPr lang="en-US" altLang="en-US" smtClean="0"/>
          </a:p>
          <a:p>
            <a:pPr>
              <a:buFontTx/>
              <a:buNone/>
            </a:pPr>
            <a:r>
              <a:rPr lang="en-US" altLang="en-US" smtClean="0"/>
              <a:t>4. If A and B are disjoint events, then</a:t>
            </a:r>
          </a:p>
          <a:p>
            <a:pPr algn="ctr">
              <a:spcBef>
                <a:spcPct val="40000"/>
              </a:spcBef>
              <a:buFontTx/>
              <a:buNone/>
            </a:pPr>
            <a:r>
              <a:rPr lang="en-US" altLang="en-US" smtClean="0"/>
              <a:t>P(A </a:t>
            </a:r>
            <a:r>
              <a:rPr lang="en-US" altLang="en-US" smtClean="0">
                <a:sym typeface="Symbol" panose="05050102010706020507" pitchFamily="18" charset="2"/>
              </a:rPr>
              <a:t> B) = P(A) + P(B)</a:t>
            </a:r>
          </a:p>
        </p:txBody>
      </p:sp>
    </p:spTree>
    <p:extLst>
      <p:ext uri="{BB962C8B-B14F-4D97-AF65-F5344CB8AC3E}">
        <p14:creationId xmlns:p14="http://schemas.microsoft.com/office/powerpoint/2010/main" val="852431750"/>
      </p:ext>
    </p:extLst>
  </p:cSld>
  <p:clrMapOvr>
    <a:masterClrMapping/>
  </p:clrMapOvr>
  <p:transition>
    <p:random/>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algn="ctr"/>
            <a:r>
              <a:rPr lang="en-US" altLang="en-US" smtClean="0"/>
              <a:t>Laws of Probability (cont.)</a:t>
            </a:r>
          </a:p>
        </p:txBody>
      </p:sp>
      <p:sp>
        <p:nvSpPr>
          <p:cNvPr id="39939" name="Rectangle 3"/>
          <p:cNvSpPr>
            <a:spLocks noGrp="1" noChangeArrowheads="1"/>
          </p:cNvSpPr>
          <p:nvPr>
            <p:ph type="body" idx="1"/>
          </p:nvPr>
        </p:nvSpPr>
        <p:spPr>
          <a:noFill/>
        </p:spPr>
        <p:txBody>
          <a:bodyPr/>
          <a:lstStyle/>
          <a:p>
            <a:pPr>
              <a:buFontTx/>
              <a:buNone/>
            </a:pPr>
            <a:r>
              <a:rPr lang="en-US" altLang="en-US" smtClean="0"/>
              <a:t>General Addition Rule</a:t>
            </a:r>
          </a:p>
          <a:p>
            <a:pPr>
              <a:buFontTx/>
              <a:buNone/>
            </a:pPr>
            <a:endParaRPr lang="en-US" altLang="en-US" smtClean="0"/>
          </a:p>
          <a:p>
            <a:pPr>
              <a:buFontTx/>
              <a:buNone/>
            </a:pPr>
            <a:r>
              <a:rPr lang="en-US" altLang="en-US" smtClean="0"/>
              <a:t>5. For </a:t>
            </a:r>
            <a:r>
              <a:rPr lang="en-US" altLang="en-US" u="sng" smtClean="0"/>
              <a:t>any</a:t>
            </a:r>
            <a:r>
              <a:rPr lang="en-US" altLang="en-US" smtClean="0"/>
              <a:t> two events A and B</a:t>
            </a:r>
          </a:p>
          <a:p>
            <a:pPr algn="ctr">
              <a:spcBef>
                <a:spcPct val="40000"/>
              </a:spcBef>
              <a:buFontTx/>
              <a:buNone/>
            </a:pPr>
            <a:r>
              <a:rPr lang="en-US" altLang="en-US" smtClean="0"/>
              <a:t>P(A </a:t>
            </a:r>
            <a:r>
              <a:rPr lang="en-US" altLang="en-US" smtClean="0">
                <a:sym typeface="Symbol" panose="05050102010706020507" pitchFamily="18" charset="2"/>
              </a:rPr>
              <a:t> B) = P(A) + P(B) – P(A  B)</a:t>
            </a:r>
          </a:p>
        </p:txBody>
      </p:sp>
    </p:spTree>
    <p:extLst>
      <p:ext uri="{BB962C8B-B14F-4D97-AF65-F5344CB8AC3E}">
        <p14:creationId xmlns:p14="http://schemas.microsoft.com/office/powerpoint/2010/main" val="2129859170"/>
      </p:ext>
    </p:extLst>
  </p:cSld>
  <p:clrMapOvr>
    <a:masterClrMapping/>
  </p:clrMapOvr>
  <p:transition>
    <p:random/>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058988" y="2897188"/>
            <a:ext cx="6702425" cy="2892425"/>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41987" name="Rectangle 3"/>
          <p:cNvSpPr>
            <a:spLocks noGrp="1" noChangeArrowheads="1"/>
          </p:cNvSpPr>
          <p:nvPr>
            <p:ph type="title"/>
          </p:nvPr>
        </p:nvSpPr>
        <p:spPr>
          <a:noFill/>
        </p:spPr>
        <p:txBody>
          <a:bodyPr/>
          <a:lstStyle/>
          <a:p>
            <a:pPr algn="ctr"/>
            <a:r>
              <a:rPr lang="en-US" altLang="en-US" smtClean="0"/>
              <a:t>P(A</a:t>
            </a:r>
            <a:r>
              <a:rPr lang="en-US" altLang="en-US" smtClean="0">
                <a:latin typeface="Symbol" panose="05050102010706020507" pitchFamily="18" charset="2"/>
              </a:rPr>
              <a:t>È</a:t>
            </a:r>
            <a:r>
              <a:rPr lang="en-US" altLang="en-US" smtClean="0"/>
              <a:t>B)=P(A) + P(B) - P(A </a:t>
            </a:r>
            <a:r>
              <a:rPr lang="en-US" altLang="en-US" smtClean="0">
                <a:latin typeface="Symbol" panose="05050102010706020507" pitchFamily="18" charset="2"/>
              </a:rPr>
              <a:t>Ç </a:t>
            </a:r>
            <a:r>
              <a:rPr lang="en-US" altLang="en-US" smtClean="0"/>
              <a:t>B)</a:t>
            </a:r>
          </a:p>
        </p:txBody>
      </p:sp>
      <p:sp>
        <p:nvSpPr>
          <p:cNvPr id="41988" name="Rectangle 4"/>
          <p:cNvSpPr>
            <a:spLocks noGrp="1" noChangeArrowheads="1"/>
          </p:cNvSpPr>
          <p:nvPr>
            <p:ph type="body" idx="1"/>
          </p:nvPr>
        </p:nvSpPr>
        <p:spPr/>
        <p:txBody>
          <a:bodyPr/>
          <a:lstStyle/>
          <a:p>
            <a:endParaRPr lang="en-US" altLang="en-US" smtClean="0"/>
          </a:p>
        </p:txBody>
      </p:sp>
      <p:sp>
        <p:nvSpPr>
          <p:cNvPr id="41989" name="Rectangle 5"/>
          <p:cNvSpPr>
            <a:spLocks noChangeArrowheads="1"/>
          </p:cNvSpPr>
          <p:nvPr/>
        </p:nvSpPr>
        <p:spPr bwMode="auto">
          <a:xfrm>
            <a:off x="1371600" y="2819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i="1">
                <a:solidFill>
                  <a:srgbClr val="660066"/>
                </a:solidFill>
                <a:latin typeface="Times New Roman" panose="02020603050405020304" pitchFamily="18" charset="0"/>
              </a:rPr>
              <a:t>S</a:t>
            </a:r>
          </a:p>
        </p:txBody>
      </p:sp>
      <p:sp>
        <p:nvSpPr>
          <p:cNvPr id="41990" name="Oval 6"/>
          <p:cNvSpPr>
            <a:spLocks noChangeArrowheads="1"/>
          </p:cNvSpPr>
          <p:nvPr/>
        </p:nvSpPr>
        <p:spPr bwMode="auto">
          <a:xfrm>
            <a:off x="3811588" y="3278188"/>
            <a:ext cx="1825625" cy="182562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41991" name="Oval 7"/>
          <p:cNvSpPr>
            <a:spLocks noChangeArrowheads="1"/>
          </p:cNvSpPr>
          <p:nvPr/>
        </p:nvSpPr>
        <p:spPr bwMode="auto">
          <a:xfrm>
            <a:off x="4725988" y="3430588"/>
            <a:ext cx="1749425" cy="1749425"/>
          </a:xfrm>
          <a:prstGeom prst="ellipse">
            <a:avLst/>
          </a:prstGeom>
          <a:solidFill>
            <a:schemeClr val="accent2"/>
          </a:solidFill>
          <a:ln w="12700">
            <a:solidFill>
              <a:schemeClr val="tx1"/>
            </a:solidFill>
            <a:round/>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41992" name="Rectangle 8"/>
          <p:cNvSpPr>
            <a:spLocks noChangeArrowheads="1"/>
          </p:cNvSpPr>
          <p:nvPr/>
        </p:nvSpPr>
        <p:spPr bwMode="auto">
          <a:xfrm>
            <a:off x="3200400" y="3657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A</a:t>
            </a:r>
            <a:endParaRPr lang="en-US" altLang="en-US" sz="1800">
              <a:solidFill>
                <a:srgbClr val="660066"/>
              </a:solidFill>
              <a:latin typeface="Times New Roman" panose="02020603050405020304" pitchFamily="18" charset="0"/>
            </a:endParaRPr>
          </a:p>
        </p:txBody>
      </p:sp>
      <p:sp>
        <p:nvSpPr>
          <p:cNvPr id="41993" name="Rectangle 9"/>
          <p:cNvSpPr>
            <a:spLocks noChangeArrowheads="1"/>
          </p:cNvSpPr>
          <p:nvPr/>
        </p:nvSpPr>
        <p:spPr bwMode="auto">
          <a:xfrm>
            <a:off x="6477000" y="3657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B</a:t>
            </a:r>
            <a:endParaRPr lang="en-US" altLang="en-US" sz="1800">
              <a:solidFill>
                <a:srgbClr val="660066"/>
              </a:solidFill>
              <a:latin typeface="Times New Roman" panose="02020603050405020304" pitchFamily="18" charset="0"/>
            </a:endParaRPr>
          </a:p>
        </p:txBody>
      </p:sp>
      <p:sp>
        <p:nvSpPr>
          <p:cNvPr id="41994" name="Oval 10"/>
          <p:cNvSpPr>
            <a:spLocks noChangeArrowheads="1"/>
          </p:cNvSpPr>
          <p:nvPr/>
        </p:nvSpPr>
        <p:spPr bwMode="auto">
          <a:xfrm>
            <a:off x="4725988" y="3430588"/>
            <a:ext cx="835025" cy="1597025"/>
          </a:xfrm>
          <a:prstGeom prst="ellipse">
            <a:avLst/>
          </a:prstGeom>
          <a:solidFill>
            <a:schemeClr val="tx2"/>
          </a:solidFill>
          <a:ln w="12700">
            <a:solidFill>
              <a:schemeClr val="tx1"/>
            </a:solidFill>
            <a:round/>
            <a:headEnd/>
            <a:tailEnd/>
          </a:ln>
        </p:spPr>
        <p:txBody>
          <a:bodyPr wrap="none" anchor="ct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0"/>
              </a:spcBef>
              <a:buFontTx/>
              <a:buNone/>
            </a:pPr>
            <a:endParaRPr lang="en-US" altLang="en-US" sz="2400">
              <a:solidFill>
                <a:srgbClr val="660066"/>
              </a:solidFill>
              <a:latin typeface="Times New Roman" panose="02020603050405020304" pitchFamily="18" charset="0"/>
            </a:endParaRPr>
          </a:p>
        </p:txBody>
      </p:sp>
      <p:sp>
        <p:nvSpPr>
          <p:cNvPr id="41995" name="Rectangle 11"/>
          <p:cNvSpPr>
            <a:spLocks noChangeArrowheads="1"/>
          </p:cNvSpPr>
          <p:nvPr/>
        </p:nvSpPr>
        <p:spPr bwMode="auto">
          <a:xfrm>
            <a:off x="5181600" y="2895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Impact" panose="020B0806030902050204" pitchFamily="34" charset="0"/>
              </a:defRPr>
            </a:lvl1pPr>
            <a:lvl2pPr marL="742950" indent="-285750">
              <a:spcBef>
                <a:spcPct val="20000"/>
              </a:spcBef>
              <a:buChar char="–"/>
              <a:defRPr sz="2800">
                <a:solidFill>
                  <a:schemeClr val="tx1"/>
                </a:solidFill>
                <a:latin typeface="Impact" panose="020B0806030902050204" pitchFamily="34" charset="0"/>
              </a:defRPr>
            </a:lvl2pPr>
            <a:lvl3pPr marL="1143000" indent="-228600">
              <a:spcBef>
                <a:spcPct val="20000"/>
              </a:spcBef>
              <a:buChar char="•"/>
              <a:defRPr sz="2400">
                <a:solidFill>
                  <a:schemeClr val="tx1"/>
                </a:solidFill>
                <a:latin typeface="Impact" panose="020B0806030902050204" pitchFamily="34" charset="0"/>
              </a:defRPr>
            </a:lvl3pPr>
            <a:lvl4pPr marL="1600200" indent="-228600">
              <a:spcBef>
                <a:spcPct val="20000"/>
              </a:spcBef>
              <a:buChar char="–"/>
              <a:defRPr sz="2000">
                <a:solidFill>
                  <a:schemeClr val="tx1"/>
                </a:solidFill>
                <a:latin typeface="Impact" panose="020B0806030902050204" pitchFamily="34" charset="0"/>
              </a:defRPr>
            </a:lvl4pPr>
            <a:lvl5pPr marL="2057400" indent="-228600">
              <a:spcBef>
                <a:spcPct val="20000"/>
              </a:spcBef>
              <a:buChar char="»"/>
              <a:defRPr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sz="2000">
                <a:solidFill>
                  <a:schemeClr val="tx1"/>
                </a:solidFill>
                <a:latin typeface="Impact" panose="020B0806030902050204" pitchFamily="34" charset="0"/>
              </a:defRPr>
            </a:lvl9pPr>
          </a:lstStyle>
          <a:p>
            <a:pPr>
              <a:spcBef>
                <a:spcPct val="50000"/>
              </a:spcBef>
              <a:buFontTx/>
              <a:buNone/>
            </a:pPr>
            <a:r>
              <a:rPr lang="en-US" altLang="en-US" sz="2400">
                <a:solidFill>
                  <a:srgbClr val="660066"/>
                </a:solidFill>
                <a:latin typeface="Times New Roman" panose="02020603050405020304" pitchFamily="18" charset="0"/>
              </a:rPr>
              <a:t>A</a:t>
            </a:r>
            <a:r>
              <a:rPr lang="en-US" altLang="en-US" sz="2400">
                <a:solidFill>
                  <a:srgbClr val="660066"/>
                </a:solidFill>
                <a:latin typeface="Symbol" panose="05050102010706020507" pitchFamily="18" charset="2"/>
              </a:rPr>
              <a:t>ÇB</a:t>
            </a:r>
            <a:endParaRPr lang="en-US" altLang="en-US" sz="1800">
              <a:solidFill>
                <a:srgbClr val="660066"/>
              </a:solidFill>
              <a:latin typeface="Times New Roman" panose="02020603050405020304" pitchFamily="18" charset="0"/>
            </a:endParaRPr>
          </a:p>
        </p:txBody>
      </p:sp>
      <p:sp>
        <p:nvSpPr>
          <p:cNvPr id="41996" name="Line 12"/>
          <p:cNvSpPr>
            <a:spLocks noChangeShapeType="1"/>
          </p:cNvSpPr>
          <p:nvPr/>
        </p:nvSpPr>
        <p:spPr bwMode="auto">
          <a:xfrm flipH="1">
            <a:off x="5183188" y="3278188"/>
            <a:ext cx="455612" cy="7604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4152619422"/>
      </p:ext>
    </p:extLst>
  </p:cSld>
  <p:clrMapOvr>
    <a:masterClrMapping/>
  </p:clrMapOvr>
  <p:transition>
    <p:random/>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algn="ctr"/>
            <a:r>
              <a:rPr lang="en-US" altLang="en-US" smtClean="0"/>
              <a:t>Example: toss a fair die once</a:t>
            </a:r>
          </a:p>
        </p:txBody>
      </p:sp>
      <p:sp>
        <p:nvSpPr>
          <p:cNvPr id="44035" name="Rectangle 3"/>
          <p:cNvSpPr>
            <a:spLocks noGrp="1" noChangeArrowheads="1"/>
          </p:cNvSpPr>
          <p:nvPr>
            <p:ph type="body" idx="1"/>
          </p:nvPr>
        </p:nvSpPr>
        <p:spPr>
          <a:noFill/>
        </p:spPr>
        <p:txBody>
          <a:bodyPr/>
          <a:lstStyle/>
          <a:p>
            <a:r>
              <a:rPr lang="en-US" altLang="en-US" i="1" smtClean="0"/>
              <a:t>S</a:t>
            </a:r>
            <a:r>
              <a:rPr lang="en-US" altLang="en-US" smtClean="0"/>
              <a:t>  = {1, 2, 3, 4, 5, 6}</a:t>
            </a:r>
          </a:p>
          <a:p>
            <a:r>
              <a:rPr lang="en-US" altLang="en-US" smtClean="0"/>
              <a:t>A = even # appears = {2, 4, 6}</a:t>
            </a:r>
          </a:p>
          <a:p>
            <a:r>
              <a:rPr lang="en-US" altLang="en-US" smtClean="0"/>
              <a:t>B = 3 or fewer = {1, 2, 3}</a:t>
            </a:r>
          </a:p>
          <a:p>
            <a:r>
              <a:rPr lang="en-US" altLang="en-US" smtClean="0"/>
              <a:t>P(A </a:t>
            </a:r>
            <a:r>
              <a:rPr lang="en-US" altLang="en-US" smtClean="0">
                <a:latin typeface="Symbol" panose="05050102010706020507" pitchFamily="18" charset="2"/>
              </a:rPr>
              <a:t>È </a:t>
            </a:r>
            <a:r>
              <a:rPr lang="en-US" altLang="en-US" smtClean="0"/>
              <a:t>B) = P(A) + P(B) - P(A </a:t>
            </a:r>
            <a:r>
              <a:rPr lang="en-US" altLang="en-US" smtClean="0">
                <a:latin typeface="Symbol" panose="05050102010706020507" pitchFamily="18" charset="2"/>
              </a:rPr>
              <a:t>Ç </a:t>
            </a:r>
            <a:r>
              <a:rPr lang="en-US" altLang="en-US" smtClean="0"/>
              <a:t>B)</a:t>
            </a:r>
          </a:p>
          <a:p>
            <a:pPr>
              <a:buFontTx/>
              <a:buNone/>
            </a:pPr>
            <a:r>
              <a:rPr lang="en-US" altLang="en-US" i="1" smtClean="0"/>
              <a:t>		</a:t>
            </a:r>
            <a:r>
              <a:rPr lang="en-US" altLang="en-US" smtClean="0"/>
              <a:t>=P({2, 4, 6}) + P({1, 2, 3}) - P({2})</a:t>
            </a:r>
          </a:p>
          <a:p>
            <a:pPr>
              <a:buFontTx/>
              <a:buNone/>
            </a:pPr>
            <a:r>
              <a:rPr lang="en-US" altLang="en-US" smtClean="0"/>
              <a:t>		= 3/6  +  3/6  -  1/6  =  5/6</a:t>
            </a:r>
          </a:p>
        </p:txBody>
      </p:sp>
    </p:spTree>
    <p:extLst>
      <p:ext uri="{BB962C8B-B14F-4D97-AF65-F5344CB8AC3E}">
        <p14:creationId xmlns:p14="http://schemas.microsoft.com/office/powerpoint/2010/main" val="227207789"/>
      </p:ext>
    </p:extLst>
  </p:cSld>
  <p:clrMapOvr>
    <a:masterClrMapping/>
  </p:clrMapOvr>
  <p:transition>
    <p:random/>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43000" y="304800"/>
            <a:ext cx="7772400" cy="762000"/>
          </a:xfrm>
          <a:noFill/>
        </p:spPr>
        <p:txBody>
          <a:bodyPr/>
          <a:lstStyle/>
          <a:p>
            <a:pPr algn="ctr"/>
            <a:r>
              <a:rPr lang="en-US" altLang="en-US" smtClean="0"/>
              <a:t>Laws of Probability: Summary</a:t>
            </a:r>
          </a:p>
        </p:txBody>
      </p:sp>
      <p:sp>
        <p:nvSpPr>
          <p:cNvPr id="46083" name="Rectangle 3"/>
          <p:cNvSpPr>
            <a:spLocks noGrp="1" noChangeArrowheads="1"/>
          </p:cNvSpPr>
          <p:nvPr>
            <p:ph type="body" idx="1"/>
          </p:nvPr>
        </p:nvSpPr>
        <p:spPr>
          <a:xfrm>
            <a:off x="1371600" y="1295400"/>
            <a:ext cx="7772400" cy="5105400"/>
          </a:xfrm>
          <a:noFill/>
        </p:spPr>
        <p:txBody>
          <a:bodyPr/>
          <a:lstStyle/>
          <a:p>
            <a:pPr>
              <a:lnSpc>
                <a:spcPct val="90000"/>
              </a:lnSpc>
            </a:pPr>
            <a:r>
              <a:rPr lang="en-US" altLang="en-US" smtClean="0"/>
              <a:t>1.  0 </a:t>
            </a:r>
            <a:r>
              <a:rPr lang="en-US" altLang="en-US" smtClean="0">
                <a:sym typeface="Symbol" panose="05050102010706020507" pitchFamily="18" charset="2"/>
              </a:rPr>
              <a:t> P(A)  1  for any event A</a:t>
            </a:r>
          </a:p>
          <a:p>
            <a:pPr>
              <a:lnSpc>
                <a:spcPct val="90000"/>
              </a:lnSpc>
            </a:pPr>
            <a:r>
              <a:rPr lang="en-US" altLang="en-US" smtClean="0">
                <a:sym typeface="Symbol" panose="05050102010706020507" pitchFamily="18" charset="2"/>
              </a:rPr>
              <a:t>2. P() = 0, P(S) = 1</a:t>
            </a:r>
          </a:p>
          <a:p>
            <a:pPr>
              <a:lnSpc>
                <a:spcPct val="90000"/>
              </a:lnSpc>
            </a:pPr>
            <a:r>
              <a:rPr lang="en-US" altLang="en-US" smtClean="0">
                <a:sym typeface="Symbol" panose="05050102010706020507" pitchFamily="18" charset="2"/>
              </a:rPr>
              <a:t>3. P(A’) = 1 – P(A)</a:t>
            </a:r>
          </a:p>
          <a:p>
            <a:pPr>
              <a:lnSpc>
                <a:spcPct val="90000"/>
              </a:lnSpc>
            </a:pPr>
            <a:r>
              <a:rPr lang="en-US" altLang="en-US" smtClean="0">
                <a:sym typeface="Symbol" panose="05050102010706020507" pitchFamily="18" charset="2"/>
              </a:rPr>
              <a:t>4. If A and B are disjoint events, then</a:t>
            </a:r>
          </a:p>
          <a:p>
            <a:pPr algn="ctr">
              <a:lnSpc>
                <a:spcPct val="90000"/>
              </a:lnSpc>
              <a:buFontTx/>
              <a:buNone/>
            </a:pPr>
            <a:r>
              <a:rPr lang="en-US" altLang="en-US" smtClean="0">
                <a:sym typeface="Symbol" panose="05050102010706020507" pitchFamily="18" charset="2"/>
              </a:rPr>
              <a:t>P(A  B) = P(A) + P(B)</a:t>
            </a:r>
          </a:p>
          <a:p>
            <a:pPr>
              <a:lnSpc>
                <a:spcPct val="90000"/>
              </a:lnSpc>
            </a:pPr>
            <a:r>
              <a:rPr lang="en-US" altLang="en-US" smtClean="0">
                <a:sym typeface="Symbol" panose="05050102010706020507" pitchFamily="18" charset="2"/>
              </a:rPr>
              <a:t>5. For </a:t>
            </a:r>
            <a:r>
              <a:rPr lang="en-US" altLang="en-US" u="sng" smtClean="0">
                <a:sym typeface="Symbol" panose="05050102010706020507" pitchFamily="18" charset="2"/>
              </a:rPr>
              <a:t>any</a:t>
            </a:r>
            <a:r>
              <a:rPr lang="en-US" altLang="en-US" smtClean="0">
                <a:sym typeface="Symbol" panose="05050102010706020507" pitchFamily="18" charset="2"/>
              </a:rPr>
              <a:t> two events A and B,</a:t>
            </a:r>
          </a:p>
          <a:p>
            <a:pPr algn="ctr">
              <a:lnSpc>
                <a:spcPct val="90000"/>
              </a:lnSpc>
              <a:buFontTx/>
              <a:buNone/>
            </a:pPr>
            <a:r>
              <a:rPr lang="en-US" altLang="en-US" smtClean="0">
                <a:sym typeface="Symbol" panose="05050102010706020507" pitchFamily="18" charset="2"/>
              </a:rPr>
              <a:t>P(A  B) = P(A) + P(B) – P(A  B)</a:t>
            </a:r>
          </a:p>
        </p:txBody>
      </p:sp>
    </p:spTree>
    <p:extLst>
      <p:ext uri="{BB962C8B-B14F-4D97-AF65-F5344CB8AC3E}">
        <p14:creationId xmlns:p14="http://schemas.microsoft.com/office/powerpoint/2010/main" val="2831952413"/>
      </p:ext>
    </p:extLst>
  </p:cSld>
  <p:clrMapOvr>
    <a:masterClrMapping/>
  </p:clrMapOvr>
  <p:transition>
    <p:random/>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9"/>
          <p:cNvSpPr>
            <a:spLocks noChangeArrowheads="1"/>
          </p:cNvSpPr>
          <p:nvPr/>
        </p:nvSpPr>
        <p:spPr bwMode="auto">
          <a:xfrm>
            <a:off x="3657600" y="304800"/>
            <a:ext cx="2643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70C0"/>
                </a:solidFill>
              </a:rPr>
              <a:t>Counting rules</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381125"/>
            <a:ext cx="782955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708901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a:r>
              <a:rPr lang="en-US" altLang="en-US" smtClean="0"/>
              <a:t>Permutations</a:t>
            </a:r>
          </a:p>
        </p:txBody>
      </p:sp>
      <p:sp>
        <p:nvSpPr>
          <p:cNvPr id="63491" name="Rectangle 3"/>
          <p:cNvSpPr>
            <a:spLocks noGrp="1" noChangeArrowheads="1"/>
          </p:cNvSpPr>
          <p:nvPr>
            <p:ph type="body" idx="1"/>
          </p:nvPr>
        </p:nvSpPr>
        <p:spPr/>
        <p:txBody>
          <a:bodyPr/>
          <a:lstStyle/>
          <a:p>
            <a:pPr algn="ctr">
              <a:buFontTx/>
              <a:buNone/>
            </a:pPr>
            <a:r>
              <a:rPr lang="en-US" altLang="en-US" smtClean="0"/>
              <a:t>A  B  C  D  E</a:t>
            </a:r>
          </a:p>
          <a:p>
            <a:r>
              <a:rPr lang="en-US" altLang="en-US" smtClean="0"/>
              <a:t>How many ways can we choose 2 letters from the above 5, </a:t>
            </a:r>
            <a:r>
              <a:rPr lang="en-US" altLang="en-US" u="sng" smtClean="0"/>
              <a:t>without replacement</a:t>
            </a:r>
            <a:r>
              <a:rPr lang="en-US" altLang="en-US" smtClean="0"/>
              <a:t>, when the </a:t>
            </a:r>
            <a:r>
              <a:rPr lang="en-US" altLang="en-US" u="sng" smtClean="0"/>
              <a:t>order</a:t>
            </a:r>
            <a:r>
              <a:rPr lang="en-US" altLang="en-US" smtClean="0"/>
              <a:t> in which we choose the letters </a:t>
            </a:r>
            <a:r>
              <a:rPr lang="en-US" altLang="en-US" u="sng" smtClean="0"/>
              <a:t>is important</a:t>
            </a:r>
            <a:r>
              <a:rPr lang="en-US" altLang="en-US" smtClean="0"/>
              <a:t>?</a:t>
            </a:r>
          </a:p>
          <a:p>
            <a:r>
              <a:rPr lang="en-US" altLang="en-US" u="sng" smtClean="0"/>
              <a:t>5</a:t>
            </a:r>
            <a:r>
              <a:rPr lang="en-US" altLang="en-US" smtClean="0"/>
              <a:t> </a:t>
            </a:r>
            <a:r>
              <a:rPr lang="en-US" altLang="en-US" smtClean="0">
                <a:sym typeface="Symbol" panose="05050102010706020507" pitchFamily="18" charset="2"/>
              </a:rPr>
              <a:t> </a:t>
            </a:r>
            <a:r>
              <a:rPr lang="en-US" altLang="en-US" u="sng" smtClean="0">
                <a:sym typeface="Symbol" panose="05050102010706020507" pitchFamily="18" charset="2"/>
              </a:rPr>
              <a:t>4</a:t>
            </a:r>
            <a:r>
              <a:rPr lang="en-US" altLang="en-US" smtClean="0">
                <a:sym typeface="Symbol" panose="05050102010706020507" pitchFamily="18" charset="2"/>
              </a:rPr>
              <a:t> = 20</a:t>
            </a:r>
            <a:endParaRPr lang="en-US" altLang="en-US" smtClean="0"/>
          </a:p>
        </p:txBody>
      </p:sp>
    </p:spTree>
    <p:extLst>
      <p:ext uri="{BB962C8B-B14F-4D97-AF65-F5344CB8AC3E}">
        <p14:creationId xmlns:p14="http://schemas.microsoft.com/office/powerpoint/2010/main" val="1924033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a:r>
              <a:rPr lang="en-US" altLang="en-US" smtClean="0"/>
              <a:t>Permutations (cont.)</a:t>
            </a:r>
          </a:p>
        </p:txBody>
      </p:sp>
      <p:sp>
        <p:nvSpPr>
          <p:cNvPr id="50179" name="Rectangle 3"/>
          <p:cNvSpPr>
            <a:spLocks noGrp="1" noChangeArrowheads="1"/>
          </p:cNvSpPr>
          <p:nvPr>
            <p:ph type="body" idx="1"/>
          </p:nvPr>
        </p:nvSpPr>
        <p:spPr/>
        <p:txBody>
          <a:bodyPr/>
          <a:lstStyle/>
          <a:p>
            <a:endParaRPr lang="en-US" altLang="en-US" smtClean="0"/>
          </a:p>
        </p:txBody>
      </p:sp>
      <p:graphicFrame>
        <p:nvGraphicFramePr>
          <p:cNvPr id="50180" name="Object 4"/>
          <p:cNvGraphicFramePr>
            <a:graphicFrameLocks noChangeAspect="1"/>
          </p:cNvGraphicFramePr>
          <p:nvPr/>
        </p:nvGraphicFramePr>
        <p:xfrm>
          <a:off x="2438400" y="2247900"/>
          <a:ext cx="5638800" cy="2640013"/>
        </p:xfrm>
        <a:graphic>
          <a:graphicData uri="http://schemas.openxmlformats.org/presentationml/2006/ole">
            <mc:AlternateContent xmlns:mc="http://schemas.openxmlformats.org/markup-compatibility/2006">
              <mc:Choice xmlns:v="urn:schemas-microsoft-com:vml" Requires="v">
                <p:oleObj spid="_x0000_s3077" name="Equation" r:id="rId3" imgW="1841500" imgH="863600" progId="Equation.3">
                  <p:embed/>
                </p:oleObj>
              </mc:Choice>
              <mc:Fallback>
                <p:oleObj name="Equation" r:id="rId3" imgW="1841500" imgH="863600" progId="Equation.3">
                  <p:embed/>
                  <p:pic>
                    <p:nvPicPr>
                      <p:cNvPr id="501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247900"/>
                        <a:ext cx="5638800" cy="264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261775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altLang="en-US" smtClean="0"/>
              <a:t>Combinations</a:t>
            </a:r>
          </a:p>
        </p:txBody>
      </p:sp>
      <p:sp>
        <p:nvSpPr>
          <p:cNvPr id="66563" name="Rectangle 3"/>
          <p:cNvSpPr>
            <a:spLocks noGrp="1" noChangeArrowheads="1"/>
          </p:cNvSpPr>
          <p:nvPr>
            <p:ph type="body" idx="1"/>
          </p:nvPr>
        </p:nvSpPr>
        <p:spPr/>
        <p:txBody>
          <a:bodyPr/>
          <a:lstStyle/>
          <a:p>
            <a:pPr algn="ctr">
              <a:buFontTx/>
              <a:buNone/>
            </a:pPr>
            <a:r>
              <a:rPr lang="en-US" altLang="en-US" smtClean="0"/>
              <a:t>A  B  C  D  E</a:t>
            </a:r>
          </a:p>
          <a:p>
            <a:r>
              <a:rPr lang="en-US" altLang="en-US" smtClean="0"/>
              <a:t>How many ways can we choose 2 letters from the above 5, </a:t>
            </a:r>
            <a:r>
              <a:rPr lang="en-US" altLang="en-US" u="sng" smtClean="0"/>
              <a:t>without replacement</a:t>
            </a:r>
            <a:r>
              <a:rPr lang="en-US" altLang="en-US" smtClean="0"/>
              <a:t>, when the </a:t>
            </a:r>
            <a:r>
              <a:rPr lang="en-US" altLang="en-US" u="sng" smtClean="0"/>
              <a:t>order</a:t>
            </a:r>
            <a:r>
              <a:rPr lang="en-US" altLang="en-US" smtClean="0"/>
              <a:t> in which we choose the letters is </a:t>
            </a:r>
            <a:r>
              <a:rPr lang="en-US" altLang="en-US" u="sng" smtClean="0"/>
              <a:t>not</a:t>
            </a:r>
            <a:r>
              <a:rPr lang="en-US" altLang="en-US" smtClean="0"/>
              <a:t> important?</a:t>
            </a:r>
          </a:p>
          <a:p>
            <a:r>
              <a:rPr lang="en-US" altLang="en-US" u="sng" smtClean="0"/>
              <a:t>5</a:t>
            </a:r>
            <a:r>
              <a:rPr lang="en-US" altLang="en-US" smtClean="0"/>
              <a:t> </a:t>
            </a:r>
            <a:r>
              <a:rPr lang="en-US" altLang="en-US" smtClean="0">
                <a:sym typeface="Symbol" panose="05050102010706020507" pitchFamily="18" charset="2"/>
              </a:rPr>
              <a:t> </a:t>
            </a:r>
            <a:r>
              <a:rPr lang="en-US" altLang="en-US" u="sng" smtClean="0">
                <a:sym typeface="Symbol" panose="05050102010706020507" pitchFamily="18" charset="2"/>
              </a:rPr>
              <a:t>4</a:t>
            </a:r>
            <a:r>
              <a:rPr lang="en-US" altLang="en-US" smtClean="0">
                <a:sym typeface="Symbol" panose="05050102010706020507" pitchFamily="18" charset="2"/>
              </a:rPr>
              <a:t> = 20 when order important</a:t>
            </a:r>
          </a:p>
          <a:p>
            <a:r>
              <a:rPr lang="en-US" altLang="en-US" smtClean="0">
                <a:sym typeface="Symbol" panose="05050102010706020507" pitchFamily="18" charset="2"/>
              </a:rPr>
              <a:t>Divide by 2: (5 </a:t>
            </a:r>
            <a:r>
              <a:rPr lang="en-US" altLang="en-US" smtClean="0">
                <a:latin typeface="Symbol" panose="05050102010706020507" pitchFamily="18" charset="2"/>
                <a:sym typeface="Symbol" panose="05050102010706020507" pitchFamily="18" charset="2"/>
              </a:rPr>
              <a:t></a:t>
            </a:r>
            <a:r>
              <a:rPr lang="en-US" altLang="en-US" smtClean="0">
                <a:sym typeface="Symbol" panose="05050102010706020507" pitchFamily="18" charset="2"/>
              </a:rPr>
              <a:t> 4)/2 = 10 ways</a:t>
            </a:r>
            <a:endParaRPr lang="en-US" altLang="en-US" smtClean="0"/>
          </a:p>
        </p:txBody>
      </p:sp>
    </p:spTree>
    <p:extLst>
      <p:ext uri="{BB962C8B-B14F-4D97-AF65-F5344CB8AC3E}">
        <p14:creationId xmlns:p14="http://schemas.microsoft.com/office/powerpoint/2010/main" val="1648148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pRg st="3" end="3"/>
                                            </p:txEl>
                                          </p:spTgt>
                                        </p:tgtEl>
                                        <p:attrNameLst>
                                          <p:attrName>style.visibility</p:attrName>
                                        </p:attrNameLst>
                                      </p:cBhvr>
                                      <p:to>
                                        <p:strVal val="visible"/>
                                      </p:to>
                                    </p:set>
                                    <p:anim calcmode="lin" valueType="num">
                                      <p:cBhvr additive="base">
                                        <p:cTn id="25" dur="500" fill="hold"/>
                                        <p:tgtEl>
                                          <p:spTgt spid="665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5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smtClean="0">
                <a:solidFill>
                  <a:schemeClr val="tx1"/>
                </a:solidFill>
              </a:rPr>
              <a:t>Population vs. Sample</a:t>
            </a:r>
          </a:p>
        </p:txBody>
      </p:sp>
      <p:sp>
        <p:nvSpPr>
          <p:cNvPr id="14341" name="Oval 3"/>
          <p:cNvSpPr>
            <a:spLocks noChangeArrowheads="1"/>
          </p:cNvSpPr>
          <p:nvPr/>
        </p:nvSpPr>
        <p:spPr bwMode="auto">
          <a:xfrm>
            <a:off x="762000" y="2438400"/>
            <a:ext cx="3810000" cy="2819400"/>
          </a:xfrm>
          <a:prstGeom prst="ellipse">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4342" name="Oval 4"/>
          <p:cNvSpPr>
            <a:spLocks noChangeArrowheads="1"/>
          </p:cNvSpPr>
          <p:nvPr/>
        </p:nvSpPr>
        <p:spPr bwMode="auto">
          <a:xfrm>
            <a:off x="4724400" y="2362200"/>
            <a:ext cx="3810000" cy="2895600"/>
          </a:xfrm>
          <a:prstGeom prst="ellipse">
            <a:avLst/>
          </a:prstGeom>
          <a:noFill/>
          <a:ln w="317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endParaRPr lang="en-US" altLang="en-US"/>
          </a:p>
        </p:txBody>
      </p:sp>
      <p:sp>
        <p:nvSpPr>
          <p:cNvPr id="14343" name="Text Box 5"/>
          <p:cNvSpPr txBox="1">
            <a:spLocks noChangeArrowheads="1"/>
          </p:cNvSpPr>
          <p:nvPr/>
        </p:nvSpPr>
        <p:spPr bwMode="auto">
          <a:xfrm>
            <a:off x="1905000" y="190500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spcBef>
                <a:spcPct val="50000"/>
              </a:spcBef>
            </a:pPr>
            <a:r>
              <a:rPr lang="en-US" altLang="en-US" sz="2800" b="1">
                <a:latin typeface="Times New Roman" pitchFamily="18" charset="0"/>
              </a:rPr>
              <a:t>Population</a:t>
            </a:r>
          </a:p>
        </p:txBody>
      </p:sp>
      <p:sp>
        <p:nvSpPr>
          <p:cNvPr id="14344" name="Text Box 6"/>
          <p:cNvSpPr txBox="1">
            <a:spLocks noChangeArrowheads="1"/>
          </p:cNvSpPr>
          <p:nvPr/>
        </p:nvSpPr>
        <p:spPr bwMode="auto">
          <a:xfrm>
            <a:off x="6096000" y="19050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spcBef>
                <a:spcPct val="50000"/>
              </a:spcBef>
            </a:pPr>
            <a:r>
              <a:rPr lang="en-US" altLang="en-US" sz="2800" b="1">
                <a:solidFill>
                  <a:schemeClr val="bg2"/>
                </a:solidFill>
                <a:latin typeface="Times New Roman" pitchFamily="18" charset="0"/>
              </a:rPr>
              <a:t>Sample</a:t>
            </a:r>
          </a:p>
        </p:txBody>
      </p:sp>
      <p:sp>
        <p:nvSpPr>
          <p:cNvPr id="14345" name="Text Box 7"/>
          <p:cNvSpPr txBox="1">
            <a:spLocks noChangeArrowheads="1"/>
          </p:cNvSpPr>
          <p:nvPr/>
        </p:nvSpPr>
        <p:spPr bwMode="auto">
          <a:xfrm>
            <a:off x="914400" y="5410200"/>
            <a:ext cx="373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spcBef>
                <a:spcPct val="50000"/>
              </a:spcBef>
            </a:pPr>
            <a:r>
              <a:rPr lang="en-US" altLang="en-US" sz="2000">
                <a:latin typeface="Times New Roman" pitchFamily="18" charset="0"/>
              </a:rPr>
              <a:t>Measures used to describe the population are called </a:t>
            </a:r>
            <a:r>
              <a:rPr lang="en-US" altLang="en-US" sz="2000" b="1">
                <a:latin typeface="Times New Roman" pitchFamily="18" charset="0"/>
              </a:rPr>
              <a:t>parameters</a:t>
            </a:r>
          </a:p>
        </p:txBody>
      </p:sp>
      <p:sp>
        <p:nvSpPr>
          <p:cNvPr id="14346" name="Text Box 8"/>
          <p:cNvSpPr txBox="1">
            <a:spLocks noChangeArrowheads="1"/>
          </p:cNvSpPr>
          <p:nvPr/>
        </p:nvSpPr>
        <p:spPr bwMode="auto">
          <a:xfrm>
            <a:off x="5334000" y="5410200"/>
            <a:ext cx="350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spcBef>
                <a:spcPct val="50000"/>
              </a:spcBef>
            </a:pPr>
            <a:r>
              <a:rPr lang="en-US" altLang="en-US" sz="2000">
                <a:latin typeface="Times New Roman" pitchFamily="18" charset="0"/>
              </a:rPr>
              <a:t>Measures computed from sample data are called </a:t>
            </a:r>
            <a:r>
              <a:rPr lang="en-US" altLang="en-US" sz="2000" b="1">
                <a:latin typeface="Times New Roman" pitchFamily="18" charset="0"/>
              </a:rPr>
              <a:t>statistics</a:t>
            </a:r>
          </a:p>
        </p:txBody>
      </p:sp>
      <p:pic>
        <p:nvPicPr>
          <p:cNvPr id="14347" name="Picture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819400"/>
            <a:ext cx="2590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4348"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2743200"/>
            <a:ext cx="2590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99673447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a:r>
              <a:rPr lang="en-US" altLang="en-US" smtClean="0"/>
              <a:t>Combinations (cont.)</a:t>
            </a:r>
          </a:p>
        </p:txBody>
      </p:sp>
      <p:sp>
        <p:nvSpPr>
          <p:cNvPr id="52227" name="Rectangle 3"/>
          <p:cNvSpPr>
            <a:spLocks noGrp="1" noChangeArrowheads="1"/>
          </p:cNvSpPr>
          <p:nvPr>
            <p:ph type="body" idx="1"/>
          </p:nvPr>
        </p:nvSpPr>
        <p:spPr/>
        <p:txBody>
          <a:bodyPr/>
          <a:lstStyle/>
          <a:p>
            <a:pPr>
              <a:buFontTx/>
              <a:buNone/>
            </a:pPr>
            <a:endParaRPr lang="en-US" altLang="en-US" smtClean="0"/>
          </a:p>
        </p:txBody>
      </p:sp>
      <p:graphicFrame>
        <p:nvGraphicFramePr>
          <p:cNvPr id="52228" name="Object 4"/>
          <p:cNvGraphicFramePr>
            <a:graphicFrameLocks noChangeAspect="1"/>
          </p:cNvGraphicFramePr>
          <p:nvPr/>
        </p:nvGraphicFramePr>
        <p:xfrm>
          <a:off x="273050" y="2667000"/>
          <a:ext cx="8445500" cy="3149600"/>
        </p:xfrm>
        <a:graphic>
          <a:graphicData uri="http://schemas.openxmlformats.org/presentationml/2006/ole">
            <mc:AlternateContent xmlns:mc="http://schemas.openxmlformats.org/markup-compatibility/2006">
              <mc:Choice xmlns:v="urn:schemas-microsoft-com:vml" Requires="v">
                <p:oleObj spid="_x0000_s4101" name="Equation" r:id="rId3" imgW="2590800" imgH="1092200" progId="Equation.3">
                  <p:embed/>
                </p:oleObj>
              </mc:Choice>
              <mc:Fallback>
                <p:oleObj name="Equation" r:id="rId3" imgW="2590800" imgH="1092200" progId="Equation.3">
                  <p:embed/>
                  <p:pic>
                    <p:nvPicPr>
                      <p:cNvPr id="522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50" y="2667000"/>
                        <a:ext cx="8445500" cy="314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99788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43000" y="762000"/>
            <a:ext cx="7772400" cy="5257800"/>
          </a:xfrm>
          <a:prstGeom prst="rect">
            <a:avLst/>
          </a:prstGeom>
        </p:spPr>
        <p:txBody>
          <a:bodyPr/>
          <a:lstStyle/>
          <a:p>
            <a:pPr algn="ctr">
              <a:defRPr/>
            </a:pPr>
            <a:r>
              <a:rPr lang="en-US" sz="3200" b="1" dirty="0">
                <a:solidFill>
                  <a:prstClr val="black"/>
                </a:solidFill>
                <a:latin typeface="Calibri"/>
                <a:ea typeface="+mj-lt"/>
                <a:cs typeface="+mj-lt"/>
              </a:rPr>
              <a:t>Multiplication rule </a:t>
            </a:r>
          </a:p>
          <a:p>
            <a:pPr algn="ctr">
              <a:defRPr/>
            </a:pPr>
            <a:r>
              <a:rPr lang="en-US" sz="3200" b="1" dirty="0">
                <a:solidFill>
                  <a:prstClr val="black"/>
                </a:solidFill>
                <a:latin typeface="Calibri"/>
                <a:ea typeface="+mj-lt"/>
                <a:cs typeface="+mj-lt"/>
              </a:rPr>
              <a:t>for two steps experiment</a:t>
            </a:r>
          </a:p>
          <a:p>
            <a:pPr>
              <a:defRPr/>
            </a:pPr>
            <a:endParaRPr lang="en-US" sz="3200" b="1" dirty="0">
              <a:solidFill>
                <a:prstClr val="black"/>
              </a:solidFill>
              <a:latin typeface="Calibri"/>
              <a:ea typeface="+mj-lt"/>
              <a:cs typeface="+mj-lt"/>
            </a:endParaRPr>
          </a:p>
          <a:p>
            <a:pPr fontAlgn="auto">
              <a:spcBef>
                <a:spcPts val="0"/>
              </a:spcBef>
              <a:spcAft>
                <a:spcPts val="0"/>
              </a:spcAft>
              <a:defRPr/>
            </a:pPr>
            <a:r>
              <a:rPr lang="en-US" dirty="0">
                <a:solidFill>
                  <a:prstClr val="black"/>
                </a:solidFill>
                <a:latin typeface="Calibri"/>
                <a:ea typeface="+mj-lt"/>
                <a:cs typeface="+mj-lt"/>
              </a:rPr>
              <a:t>If an experiment consists of two steps and if n</a:t>
            </a:r>
            <a:r>
              <a:rPr lang="en-US" baseline="-25000" dirty="0">
                <a:solidFill>
                  <a:prstClr val="black"/>
                </a:solidFill>
                <a:latin typeface="Arial Unicode MS" pitchFamily="34" charset="-128"/>
                <a:ea typeface="Arial Unicode MS" pitchFamily="34" charset="-128"/>
                <a:cs typeface="Arial Unicode MS" pitchFamily="34" charset="-128"/>
              </a:rPr>
              <a:t>1</a:t>
            </a:r>
            <a:r>
              <a:rPr lang="en-US" dirty="0">
                <a:solidFill>
                  <a:prstClr val="black"/>
                </a:solidFill>
                <a:latin typeface="Calibri"/>
                <a:ea typeface="+mj-lt"/>
                <a:cs typeface="+mj-lt"/>
              </a:rPr>
              <a:t> is the possible outcomes of the first step and n</a:t>
            </a:r>
            <a:r>
              <a:rPr lang="en-US" baseline="-25000" dirty="0">
                <a:solidFill>
                  <a:prstClr val="black"/>
                </a:solidFill>
                <a:latin typeface="Calibri"/>
                <a:ea typeface="+mj-lt"/>
                <a:cs typeface="+mj-lt"/>
              </a:rPr>
              <a:t>2</a:t>
            </a:r>
            <a:r>
              <a:rPr lang="en-US" dirty="0">
                <a:solidFill>
                  <a:prstClr val="black"/>
                </a:solidFill>
                <a:latin typeface="Calibri"/>
                <a:ea typeface="+mj-lt"/>
                <a:cs typeface="+mj-lt"/>
              </a:rPr>
              <a:t> is the possible outcomes of second step, then the total number of possible outcomes will be n</a:t>
            </a:r>
            <a:r>
              <a:rPr lang="en-US" baseline="-25000" dirty="0">
                <a:solidFill>
                  <a:prstClr val="black"/>
                </a:solidFill>
                <a:latin typeface="Arial Unicode MS" pitchFamily="34" charset="-128"/>
                <a:ea typeface="Arial Unicode MS" pitchFamily="34" charset="-128"/>
                <a:cs typeface="Arial Unicode MS" pitchFamily="34" charset="-128"/>
              </a:rPr>
              <a:t>1</a:t>
            </a:r>
            <a:r>
              <a:rPr lang="en-US" dirty="0">
                <a:solidFill>
                  <a:prstClr val="black"/>
                </a:solidFill>
                <a:latin typeface="Calibri"/>
                <a:ea typeface="+mj-lt"/>
                <a:cs typeface="+mj-lt"/>
              </a:rPr>
              <a:t> </a:t>
            </a:r>
            <a:r>
              <a:rPr lang="en-US" dirty="0">
                <a:solidFill>
                  <a:prstClr val="black"/>
                </a:solidFill>
                <a:latin typeface="Calibri"/>
                <a:ea typeface="+mj-lt"/>
                <a:cs typeface="+mj-lt"/>
                <a:sym typeface="Symbol"/>
              </a:rPr>
              <a:t> </a:t>
            </a:r>
            <a:r>
              <a:rPr lang="en-US" dirty="0">
                <a:solidFill>
                  <a:prstClr val="black"/>
                </a:solidFill>
                <a:latin typeface="Calibri"/>
                <a:ea typeface="+mj-lt"/>
                <a:cs typeface="+mj-lt"/>
              </a:rPr>
              <a:t>n</a:t>
            </a:r>
            <a:r>
              <a:rPr lang="en-US" baseline="-25000" dirty="0">
                <a:solidFill>
                  <a:prstClr val="black"/>
                </a:solidFill>
                <a:latin typeface="Calibri"/>
                <a:ea typeface="+mj-lt"/>
                <a:cs typeface="+mj-lt"/>
              </a:rPr>
              <a:t>2</a:t>
            </a:r>
            <a:r>
              <a:rPr lang="en-US" dirty="0">
                <a:solidFill>
                  <a:prstClr val="black"/>
                </a:solidFill>
                <a:latin typeface="Calibri"/>
                <a:ea typeface="+mj-lt"/>
                <a:cs typeface="+mj-lt"/>
                <a:sym typeface="Symbol"/>
              </a:rPr>
              <a:t> ordered pairs. That is each outcome will contain two elements one from each step.</a:t>
            </a:r>
          </a:p>
          <a:p>
            <a:pPr>
              <a:defRPr/>
            </a:pPr>
            <a:endParaRPr lang="en-US" dirty="0">
              <a:solidFill>
                <a:prstClr val="black"/>
              </a:solidFill>
              <a:latin typeface="Calibri"/>
              <a:ea typeface="+mj-lt"/>
              <a:cs typeface="+mj-lt"/>
              <a:sym typeface="Symbol"/>
            </a:endParaRPr>
          </a:p>
          <a:p>
            <a:pPr>
              <a:defRPr/>
            </a:pPr>
            <a:r>
              <a:rPr lang="en-US" b="1" u="sng" dirty="0">
                <a:solidFill>
                  <a:prstClr val="black"/>
                </a:solidFill>
                <a:latin typeface="Calibri"/>
                <a:ea typeface="+mj-lt"/>
                <a:cs typeface="+mj-lt"/>
                <a:sym typeface="Symbol"/>
              </a:rPr>
              <a:t>Example:</a:t>
            </a:r>
            <a:r>
              <a:rPr lang="en-US" dirty="0">
                <a:solidFill>
                  <a:prstClr val="black"/>
                </a:solidFill>
                <a:latin typeface="Calibri"/>
                <a:ea typeface="+mj-lt"/>
                <a:cs typeface="+mj-lt"/>
                <a:sym typeface="Symbol"/>
              </a:rPr>
              <a:t> Throw a balanced die and a fair coin simultaneously. Find the total number of sample points of the experiment.</a:t>
            </a:r>
            <a:endParaRPr lang="en-US" dirty="0">
              <a:solidFill>
                <a:prstClr val="black"/>
              </a:solidFill>
              <a:latin typeface="Calibri"/>
              <a:ea typeface="+mj-lt"/>
              <a:cs typeface="+mj-lt"/>
            </a:endParaRPr>
          </a:p>
          <a:p>
            <a:pPr>
              <a:defRPr/>
            </a:pPr>
            <a:endParaRPr lang="en-US" b="1" dirty="0">
              <a:solidFill>
                <a:prstClr val="black"/>
              </a:solidFill>
              <a:latin typeface="Calibri"/>
              <a:ea typeface="+mj-lt"/>
              <a:cs typeface="+mj-lt"/>
            </a:endParaRPr>
          </a:p>
          <a:p>
            <a:pPr>
              <a:defRPr/>
            </a:pPr>
            <a:endParaRPr lang="en-US" b="1" dirty="0">
              <a:solidFill>
                <a:prstClr val="black"/>
              </a:solidFill>
              <a:latin typeface="Calibri"/>
              <a:ea typeface="+mj-lt"/>
              <a:cs typeface="+mj-lt"/>
            </a:endParaRPr>
          </a:p>
        </p:txBody>
      </p:sp>
    </p:spTree>
    <p:extLst>
      <p:ext uri="{BB962C8B-B14F-4D97-AF65-F5344CB8AC3E}">
        <p14:creationId xmlns:p14="http://schemas.microsoft.com/office/powerpoint/2010/main" val="412532286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19200" y="762000"/>
            <a:ext cx="7696200" cy="5257800"/>
          </a:xfrm>
          <a:prstGeom prst="rect">
            <a:avLst/>
          </a:prstGeom>
        </p:spPr>
        <p:txBody>
          <a:bodyPr/>
          <a:lstStyle/>
          <a:p>
            <a:pPr algn="ctr">
              <a:defRPr/>
            </a:pPr>
            <a:r>
              <a:rPr lang="en-US" sz="3200" b="1" dirty="0">
                <a:solidFill>
                  <a:prstClr val="black"/>
                </a:solidFill>
                <a:latin typeface="Calibri"/>
                <a:ea typeface="+mj-lt"/>
                <a:cs typeface="+mj-lt"/>
              </a:rPr>
              <a:t>Multiplication rule </a:t>
            </a:r>
          </a:p>
          <a:p>
            <a:pPr algn="ctr">
              <a:defRPr/>
            </a:pPr>
            <a:r>
              <a:rPr lang="en-US" sz="3200" b="1" dirty="0">
                <a:solidFill>
                  <a:prstClr val="black"/>
                </a:solidFill>
                <a:latin typeface="Calibri"/>
                <a:ea typeface="+mj-lt"/>
                <a:cs typeface="+mj-lt"/>
              </a:rPr>
              <a:t>for k steps experiment</a:t>
            </a:r>
          </a:p>
          <a:p>
            <a:pPr algn="ctr">
              <a:defRPr/>
            </a:pPr>
            <a:r>
              <a:rPr lang="en-US" sz="3200" b="1" dirty="0">
                <a:solidFill>
                  <a:prstClr val="black"/>
                </a:solidFill>
                <a:latin typeface="Calibri"/>
                <a:ea typeface="+mj-lt"/>
                <a:cs typeface="+mj-lt"/>
              </a:rPr>
              <a:t>(product rule for k-</a:t>
            </a:r>
            <a:r>
              <a:rPr lang="en-US" sz="3200" b="1" dirty="0" err="1">
                <a:solidFill>
                  <a:prstClr val="black"/>
                </a:solidFill>
                <a:latin typeface="Calibri"/>
                <a:ea typeface="+mj-lt"/>
                <a:cs typeface="+mj-lt"/>
              </a:rPr>
              <a:t>tuples</a:t>
            </a:r>
            <a:r>
              <a:rPr lang="en-US" sz="3200" b="1" dirty="0">
                <a:solidFill>
                  <a:prstClr val="black"/>
                </a:solidFill>
                <a:latin typeface="Calibri"/>
                <a:ea typeface="+mj-lt"/>
                <a:cs typeface="+mj-lt"/>
              </a:rPr>
              <a:t>)</a:t>
            </a:r>
          </a:p>
          <a:p>
            <a:pPr>
              <a:defRPr/>
            </a:pPr>
            <a:endParaRPr lang="en-US" sz="3200" b="1" dirty="0">
              <a:solidFill>
                <a:prstClr val="black"/>
              </a:solidFill>
              <a:latin typeface="Calibri"/>
              <a:ea typeface="+mj-lt"/>
              <a:cs typeface="+mj-lt"/>
            </a:endParaRPr>
          </a:p>
          <a:p>
            <a:pPr fontAlgn="auto">
              <a:spcBef>
                <a:spcPts val="0"/>
              </a:spcBef>
              <a:spcAft>
                <a:spcPts val="0"/>
              </a:spcAft>
              <a:defRPr/>
            </a:pPr>
            <a:r>
              <a:rPr lang="en-US" dirty="0">
                <a:solidFill>
                  <a:prstClr val="black"/>
                </a:solidFill>
                <a:latin typeface="Calibri"/>
                <a:ea typeface="+mj-lt"/>
                <a:cs typeface="+mj-lt"/>
              </a:rPr>
              <a:t>If an experiment consists of k steps and let n</a:t>
            </a:r>
            <a:r>
              <a:rPr lang="en-US" baseline="-25000" dirty="0">
                <a:solidFill>
                  <a:prstClr val="black"/>
                </a:solidFill>
                <a:latin typeface="Arial Unicode MS" pitchFamily="34" charset="-128"/>
                <a:ea typeface="Arial Unicode MS" pitchFamily="34" charset="-128"/>
                <a:cs typeface="Arial Unicode MS" pitchFamily="34" charset="-128"/>
              </a:rPr>
              <a:t>1</a:t>
            </a:r>
            <a:r>
              <a:rPr lang="en-US" dirty="0">
                <a:solidFill>
                  <a:prstClr val="black"/>
                </a:solidFill>
                <a:latin typeface="Calibri"/>
                <a:ea typeface="+mj-lt"/>
                <a:cs typeface="+mj-lt"/>
              </a:rPr>
              <a:t>, n</a:t>
            </a:r>
            <a:r>
              <a:rPr lang="en-US" baseline="-25000" dirty="0">
                <a:solidFill>
                  <a:prstClr val="black"/>
                </a:solidFill>
                <a:latin typeface="Calibri"/>
                <a:ea typeface="+mj-lt"/>
                <a:cs typeface="+mj-lt"/>
              </a:rPr>
              <a:t>2</a:t>
            </a:r>
            <a:r>
              <a:rPr lang="en-US" dirty="0">
                <a:solidFill>
                  <a:prstClr val="black"/>
                </a:solidFill>
                <a:latin typeface="Calibri"/>
                <a:ea typeface="+mj-lt"/>
                <a:cs typeface="+mj-lt"/>
              </a:rPr>
              <a:t>,…,n</a:t>
            </a:r>
            <a:r>
              <a:rPr lang="en-US" baseline="-25000" dirty="0">
                <a:solidFill>
                  <a:prstClr val="black"/>
                </a:solidFill>
                <a:latin typeface="Calibri"/>
                <a:ea typeface="+mj-lt"/>
                <a:cs typeface="+mj-lt"/>
              </a:rPr>
              <a:t>k</a:t>
            </a:r>
            <a:r>
              <a:rPr lang="en-US" dirty="0">
                <a:solidFill>
                  <a:prstClr val="black"/>
                </a:solidFill>
                <a:latin typeface="Calibri"/>
                <a:ea typeface="+mj-lt"/>
                <a:cs typeface="+mj-lt"/>
              </a:rPr>
              <a:t> be the possible outcome of the 1</a:t>
            </a:r>
            <a:r>
              <a:rPr lang="en-US" baseline="30000" dirty="0">
                <a:solidFill>
                  <a:prstClr val="black"/>
                </a:solidFill>
                <a:latin typeface="Calibri"/>
                <a:ea typeface="+mj-lt"/>
                <a:cs typeface="+mj-lt"/>
              </a:rPr>
              <a:t>st</a:t>
            </a:r>
            <a:r>
              <a:rPr lang="en-US" dirty="0">
                <a:solidFill>
                  <a:prstClr val="black"/>
                </a:solidFill>
                <a:latin typeface="Calibri"/>
                <a:ea typeface="+mj-lt"/>
                <a:cs typeface="+mj-lt"/>
              </a:rPr>
              <a:t>, 2</a:t>
            </a:r>
            <a:r>
              <a:rPr lang="en-US" baseline="30000" dirty="0">
                <a:solidFill>
                  <a:prstClr val="black"/>
                </a:solidFill>
                <a:latin typeface="Calibri"/>
                <a:ea typeface="+mj-lt"/>
                <a:cs typeface="+mj-lt"/>
              </a:rPr>
              <a:t>nd</a:t>
            </a:r>
            <a:r>
              <a:rPr lang="en-US" dirty="0">
                <a:solidFill>
                  <a:prstClr val="black"/>
                </a:solidFill>
                <a:latin typeface="Calibri"/>
                <a:ea typeface="+mj-lt"/>
                <a:cs typeface="+mj-lt"/>
              </a:rPr>
              <a:t>, …,</a:t>
            </a:r>
            <a:r>
              <a:rPr lang="en-US" dirty="0" err="1">
                <a:solidFill>
                  <a:prstClr val="black"/>
                </a:solidFill>
                <a:latin typeface="Calibri"/>
                <a:ea typeface="+mj-lt"/>
                <a:cs typeface="+mj-lt"/>
              </a:rPr>
              <a:t>k</a:t>
            </a:r>
            <a:r>
              <a:rPr lang="en-US" baseline="30000" dirty="0" err="1">
                <a:solidFill>
                  <a:prstClr val="black"/>
                </a:solidFill>
                <a:latin typeface="Calibri"/>
                <a:ea typeface="+mj-lt"/>
                <a:cs typeface="+mj-lt"/>
              </a:rPr>
              <a:t>th</a:t>
            </a:r>
            <a:r>
              <a:rPr lang="en-US" dirty="0">
                <a:solidFill>
                  <a:prstClr val="black"/>
                </a:solidFill>
                <a:latin typeface="Calibri"/>
                <a:ea typeface="+mj-lt"/>
                <a:cs typeface="+mj-lt"/>
              </a:rPr>
              <a:t>  step, then the total number of outcomes of the experiment will be </a:t>
            </a:r>
          </a:p>
          <a:p>
            <a:pPr fontAlgn="auto">
              <a:spcBef>
                <a:spcPts val="0"/>
              </a:spcBef>
              <a:spcAft>
                <a:spcPts val="0"/>
              </a:spcAft>
              <a:defRPr/>
            </a:pPr>
            <a:r>
              <a:rPr lang="en-US" dirty="0">
                <a:solidFill>
                  <a:prstClr val="black"/>
                </a:solidFill>
                <a:latin typeface="Calibri"/>
                <a:ea typeface="+mj-lt"/>
                <a:cs typeface="+mj-lt"/>
              </a:rPr>
              <a:t>n</a:t>
            </a:r>
            <a:r>
              <a:rPr lang="en-US" baseline="-25000" dirty="0">
                <a:solidFill>
                  <a:prstClr val="black"/>
                </a:solidFill>
                <a:latin typeface="Arial Unicode MS" pitchFamily="34" charset="-128"/>
                <a:ea typeface="Arial Unicode MS" pitchFamily="34" charset="-128"/>
                <a:cs typeface="Arial Unicode MS" pitchFamily="34" charset="-128"/>
              </a:rPr>
              <a:t>1</a:t>
            </a:r>
            <a:r>
              <a:rPr lang="en-US" dirty="0">
                <a:solidFill>
                  <a:prstClr val="black"/>
                </a:solidFill>
                <a:latin typeface="Calibri"/>
                <a:ea typeface="+mj-lt"/>
                <a:cs typeface="+mj-lt"/>
              </a:rPr>
              <a:t> </a:t>
            </a:r>
            <a:r>
              <a:rPr lang="en-US" dirty="0">
                <a:solidFill>
                  <a:prstClr val="black"/>
                </a:solidFill>
                <a:latin typeface="Calibri"/>
                <a:ea typeface="+mj-lt"/>
                <a:cs typeface="+mj-lt"/>
                <a:sym typeface="Symbol"/>
              </a:rPr>
              <a:t> </a:t>
            </a:r>
            <a:r>
              <a:rPr lang="en-US" dirty="0">
                <a:solidFill>
                  <a:prstClr val="black"/>
                </a:solidFill>
                <a:latin typeface="Calibri"/>
                <a:ea typeface="+mj-lt"/>
                <a:cs typeface="+mj-lt"/>
              </a:rPr>
              <a:t>n</a:t>
            </a:r>
            <a:r>
              <a:rPr lang="en-US" baseline="-25000" dirty="0">
                <a:solidFill>
                  <a:prstClr val="black"/>
                </a:solidFill>
                <a:latin typeface="Calibri"/>
                <a:ea typeface="+mj-lt"/>
                <a:cs typeface="+mj-lt"/>
              </a:rPr>
              <a:t>2</a:t>
            </a:r>
            <a:r>
              <a:rPr lang="en-US" dirty="0">
                <a:solidFill>
                  <a:prstClr val="black"/>
                </a:solidFill>
                <a:latin typeface="Calibri"/>
                <a:ea typeface="+mj-lt"/>
                <a:cs typeface="+mj-lt"/>
              </a:rPr>
              <a:t> </a:t>
            </a:r>
            <a:r>
              <a:rPr lang="en-US" dirty="0">
                <a:solidFill>
                  <a:prstClr val="black"/>
                </a:solidFill>
                <a:latin typeface="Calibri"/>
                <a:ea typeface="+mj-lt"/>
                <a:cs typeface="+mj-lt"/>
                <a:sym typeface="Symbol"/>
              </a:rPr>
              <a:t> …</a:t>
            </a:r>
            <a:r>
              <a:rPr lang="en-US" dirty="0">
                <a:solidFill>
                  <a:prstClr val="black"/>
                </a:solidFill>
                <a:latin typeface="Calibri"/>
                <a:ea typeface="+mj-lt"/>
                <a:cs typeface="+mj-lt"/>
              </a:rPr>
              <a:t> </a:t>
            </a:r>
            <a:r>
              <a:rPr lang="en-US" dirty="0">
                <a:solidFill>
                  <a:prstClr val="black"/>
                </a:solidFill>
                <a:latin typeface="Calibri"/>
                <a:ea typeface="+mj-lt"/>
                <a:cs typeface="+mj-lt"/>
                <a:sym typeface="Symbol"/>
              </a:rPr>
              <a:t> </a:t>
            </a:r>
            <a:r>
              <a:rPr lang="en-US" dirty="0">
                <a:solidFill>
                  <a:prstClr val="black"/>
                </a:solidFill>
                <a:latin typeface="Calibri"/>
                <a:ea typeface="+mj-lt"/>
                <a:cs typeface="+mj-lt"/>
              </a:rPr>
              <a:t>n</a:t>
            </a:r>
            <a:r>
              <a:rPr lang="en-US" baseline="-25000" dirty="0">
                <a:solidFill>
                  <a:prstClr val="black"/>
                </a:solidFill>
                <a:latin typeface="Calibri"/>
                <a:ea typeface="+mj-lt"/>
                <a:cs typeface="+mj-lt"/>
              </a:rPr>
              <a:t>k</a:t>
            </a:r>
            <a:r>
              <a:rPr lang="en-US" dirty="0">
                <a:solidFill>
                  <a:prstClr val="black"/>
                </a:solidFill>
                <a:latin typeface="Calibri"/>
                <a:ea typeface="+mj-lt"/>
                <a:cs typeface="+mj-lt"/>
                <a:sym typeface="Symbol"/>
              </a:rPr>
              <a:t> and each outcome of the experiment will contain k elements one from each step.</a:t>
            </a:r>
            <a:endParaRPr lang="en-US" dirty="0">
              <a:solidFill>
                <a:prstClr val="black"/>
              </a:solidFill>
              <a:latin typeface="Calibri"/>
              <a:ea typeface="+mj-lt"/>
              <a:cs typeface="+mj-lt"/>
            </a:endParaRPr>
          </a:p>
          <a:p>
            <a:pPr fontAlgn="auto">
              <a:spcBef>
                <a:spcPts val="0"/>
              </a:spcBef>
              <a:spcAft>
                <a:spcPts val="0"/>
              </a:spcAft>
              <a:defRPr/>
            </a:pPr>
            <a:endParaRPr lang="en-US" dirty="0">
              <a:solidFill>
                <a:prstClr val="black"/>
              </a:solidFill>
              <a:latin typeface="Calibri"/>
              <a:ea typeface="+mj-lt"/>
              <a:cs typeface="+mj-lt"/>
              <a:sym typeface="Symbol"/>
            </a:endParaRPr>
          </a:p>
          <a:p>
            <a:pPr fontAlgn="auto">
              <a:spcBef>
                <a:spcPts val="0"/>
              </a:spcBef>
              <a:spcAft>
                <a:spcPts val="0"/>
              </a:spcAft>
              <a:defRPr/>
            </a:pPr>
            <a:endParaRPr lang="en-US" dirty="0">
              <a:solidFill>
                <a:prstClr val="black"/>
              </a:solidFill>
              <a:latin typeface="Calibri"/>
              <a:ea typeface="+mj-lt"/>
              <a:cs typeface="+mj-lt"/>
              <a:sym typeface="Symbol"/>
            </a:endParaRPr>
          </a:p>
          <a:p>
            <a:pPr fontAlgn="auto">
              <a:spcBef>
                <a:spcPts val="0"/>
              </a:spcBef>
              <a:spcAft>
                <a:spcPts val="0"/>
              </a:spcAft>
              <a:defRPr/>
            </a:pPr>
            <a:endParaRPr lang="en-US" dirty="0">
              <a:solidFill>
                <a:prstClr val="black"/>
              </a:solidFill>
              <a:latin typeface="Calibri"/>
              <a:ea typeface="+mj-lt"/>
              <a:cs typeface="+mj-lt"/>
              <a:sym typeface="Symbol"/>
            </a:endParaRPr>
          </a:p>
          <a:p>
            <a:pPr>
              <a:defRPr/>
            </a:pPr>
            <a:endParaRPr lang="en-US" b="1" dirty="0">
              <a:solidFill>
                <a:prstClr val="black"/>
              </a:solidFill>
              <a:latin typeface="Calibri"/>
              <a:ea typeface="+mj-lt"/>
              <a:cs typeface="+mj-lt"/>
            </a:endParaRPr>
          </a:p>
        </p:txBody>
      </p:sp>
    </p:spTree>
    <p:extLst>
      <p:ext uri="{BB962C8B-B14F-4D97-AF65-F5344CB8AC3E}">
        <p14:creationId xmlns:p14="http://schemas.microsoft.com/office/powerpoint/2010/main" val="390503306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200" y="914400"/>
            <a:ext cx="8229600" cy="762000"/>
          </a:xfrm>
          <a:prstGeom prst="rect">
            <a:avLst/>
          </a:prstGeom>
        </p:spPr>
        <p:txBody>
          <a:bodyPr/>
          <a:lstStyle/>
          <a:p>
            <a:pPr algn="ctr">
              <a:defRPr/>
            </a:pPr>
            <a:r>
              <a:rPr lang="en-US" sz="4000" b="1" dirty="0">
                <a:solidFill>
                  <a:prstClr val="black"/>
                </a:solidFill>
                <a:latin typeface="Calibri"/>
                <a:ea typeface="+mj-lt"/>
                <a:cs typeface="+mj-lt"/>
              </a:rPr>
              <a:t>Conditional Probability</a:t>
            </a:r>
            <a:r>
              <a:rPr lang="en-US" sz="4000" b="1" dirty="0">
                <a:solidFill>
                  <a:srgbClr val="00ADEF"/>
                </a:solidFill>
                <a:effectLst>
                  <a:outerShdw blurRad="63500" dist="38100" dir="8220000" algn="tl" rotWithShape="0">
                    <a:srgbClr val="000000">
                      <a:alpha val="30000"/>
                    </a:srgbClr>
                  </a:outerShdw>
                </a:effectLst>
                <a:latin typeface="Calibri"/>
                <a:ea typeface="+mj-lt"/>
                <a:cs typeface="+mj-lt"/>
              </a:rPr>
              <a:t/>
            </a:r>
            <a:br>
              <a:rPr lang="en-US" sz="4000" b="1" dirty="0">
                <a:solidFill>
                  <a:srgbClr val="00ADEF"/>
                </a:solidFill>
                <a:effectLst>
                  <a:outerShdw blurRad="63500" dist="38100" dir="8220000" algn="tl" rotWithShape="0">
                    <a:srgbClr val="000000">
                      <a:alpha val="30000"/>
                    </a:srgbClr>
                  </a:outerShdw>
                </a:effectLst>
                <a:latin typeface="Calibri"/>
                <a:ea typeface="+mj-lt"/>
                <a:cs typeface="+mj-lt"/>
              </a:rPr>
            </a:br>
            <a:endParaRPr lang="en-US" sz="4000" b="1" dirty="0">
              <a:solidFill>
                <a:srgbClr val="7F4A25"/>
              </a:solidFill>
              <a:latin typeface="Calibri"/>
              <a:ea typeface="+mj-lt"/>
              <a:cs typeface="+mj-lt"/>
            </a:endParaRPr>
          </a:p>
        </p:txBody>
      </p:sp>
      <p:pic>
        <p:nvPicPr>
          <p:cNvPr id="552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0" y="2743200"/>
            <a:ext cx="78803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46495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5632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D4E74872-A592-4EBE-BEE3-F220B6686C9D}" type="slidenum">
              <a:rPr lang="en-IN" altLang="en-US" sz="1200" smtClean="0">
                <a:solidFill>
                  <a:srgbClr val="898989"/>
                </a:solidFill>
              </a:rPr>
              <a:pPr eaLnBrk="1" hangingPunct="1">
                <a:spcBef>
                  <a:spcPct val="0"/>
                </a:spcBef>
                <a:buFontTx/>
                <a:buNone/>
              </a:pPr>
              <a:t>184</a:t>
            </a:fld>
            <a:endParaRPr lang="en-IN" altLang="en-US" sz="1200" smtClean="0">
              <a:solidFill>
                <a:srgbClr val="898989"/>
              </a:solidFill>
            </a:endParaRPr>
          </a:p>
        </p:txBody>
      </p:sp>
      <p:sp>
        <p:nvSpPr>
          <p:cNvPr id="56325" name="Rectangle 4"/>
          <p:cNvSpPr>
            <a:spLocks noChangeArrowheads="1"/>
          </p:cNvSpPr>
          <p:nvPr/>
        </p:nvSpPr>
        <p:spPr bwMode="auto">
          <a:xfrm>
            <a:off x="107950" y="196850"/>
            <a:ext cx="8856663" cy="63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2400">
                <a:solidFill>
                  <a:srgbClr val="000000"/>
                </a:solidFill>
              </a:rPr>
              <a:t>In this section, we discuss one of the most fundamental concepts in probability theory. Here is the question: as you obtain additional information, how should you update probabilities of events? For example, suppose that in a certain city, 23  percent of the days are rainy. Thus, if you pick a random day, the probability that it rains that day is 23  percent: </a:t>
            </a:r>
          </a:p>
          <a:p>
            <a:pPr eaLnBrk="1" hangingPunct="1">
              <a:spcBef>
                <a:spcPct val="0"/>
              </a:spcBef>
              <a:buFontTx/>
              <a:buNone/>
            </a:pPr>
            <a:r>
              <a:rPr lang="en-IN" altLang="en-US" sz="2400">
                <a:solidFill>
                  <a:srgbClr val="000000"/>
                </a:solidFill>
              </a:rPr>
              <a:t>P(R)=0.23,where R is the event that it rains on the randomly chosen day. </a:t>
            </a:r>
          </a:p>
          <a:p>
            <a:pPr eaLnBrk="1" hangingPunct="1">
              <a:spcBef>
                <a:spcPct val="0"/>
              </a:spcBef>
              <a:buFontTx/>
              <a:buNone/>
            </a:pPr>
            <a:r>
              <a:rPr lang="en-IN" altLang="en-US" sz="2400">
                <a:solidFill>
                  <a:srgbClr val="000000"/>
                </a:solidFill>
              </a:rPr>
              <a:t>Now suppose that I pick a random day, but I also tell you that it is cloudy on the chosen day. Now that you have this extra piece of information, how do you update the chance that it rains on that day? In other words, what is the probability that it rains given that it is cloudy? If C  is the event that it is cloudy, then we write this as P(R|C) , the conditional probability of R  given that C  has occurred. It is reasonable to assume that in this example, P(R|C)  should be larger than the original P(R) , which is called the prior probability of R . But what exactly should P(R|C)  be? </a:t>
            </a:r>
          </a:p>
        </p:txBody>
      </p:sp>
    </p:spTree>
    <p:extLst>
      <p:ext uri="{BB962C8B-B14F-4D97-AF65-F5344CB8AC3E}">
        <p14:creationId xmlns:p14="http://schemas.microsoft.com/office/powerpoint/2010/main" val="143226377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5734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0C6387A5-7547-4D29-ACAF-9F5FF518A247}" type="slidenum">
              <a:rPr lang="en-IN" altLang="en-US" sz="1200" smtClean="0">
                <a:solidFill>
                  <a:srgbClr val="898989"/>
                </a:solidFill>
              </a:rPr>
              <a:pPr eaLnBrk="1" hangingPunct="1">
                <a:spcBef>
                  <a:spcPct val="0"/>
                </a:spcBef>
                <a:buFontTx/>
                <a:buNone/>
              </a:pPr>
              <a:t>185</a:t>
            </a:fld>
            <a:endParaRPr lang="en-IN" altLang="en-US" sz="1200" smtClean="0">
              <a:solidFill>
                <a:srgbClr val="898989"/>
              </a:solidFill>
            </a:endParaRPr>
          </a:p>
        </p:txBody>
      </p:sp>
      <p:sp>
        <p:nvSpPr>
          <p:cNvPr id="57349" name="Rectangle 4"/>
          <p:cNvSpPr>
            <a:spLocks noChangeArrowheads="1"/>
          </p:cNvSpPr>
          <p:nvPr/>
        </p:nvSpPr>
        <p:spPr bwMode="auto">
          <a:xfrm>
            <a:off x="323850" y="1304925"/>
            <a:ext cx="87122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2400">
                <a:solidFill>
                  <a:srgbClr val="000000"/>
                </a:solidFill>
              </a:rPr>
              <a:t>Here is the intuition behind the formula. When we know that B  has occurred, every outcome that is outside B  should be discarded. Thus, our sample space is reduced to the set B , Now the only way that A  can happen is when the outcome belongs to the set A∩B . We divide P(A∩B)  by P(B) , so that the conditional probability of the new sample space becomes 1 , i.e., P(B|B)=P(B∩B)/P(B) =1 .</a:t>
            </a:r>
          </a:p>
          <a:p>
            <a:pPr eaLnBrk="1" hangingPunct="1">
              <a:spcBef>
                <a:spcPct val="0"/>
              </a:spcBef>
              <a:buFontTx/>
              <a:buNone/>
            </a:pPr>
            <a:endParaRPr lang="en-IN" altLang="en-US" sz="2400">
              <a:solidFill>
                <a:srgbClr val="000000"/>
              </a:solidFill>
            </a:endParaRPr>
          </a:p>
          <a:p>
            <a:pPr eaLnBrk="1" hangingPunct="1">
              <a:spcBef>
                <a:spcPct val="0"/>
              </a:spcBef>
              <a:buFontTx/>
              <a:buNone/>
            </a:pPr>
            <a:r>
              <a:rPr lang="en-IN" altLang="en-US" sz="2400">
                <a:solidFill>
                  <a:srgbClr val="000000"/>
                </a:solidFill>
              </a:rPr>
              <a:t>Note that conditional probability of P(A|B)  is undefined when P(B)=0 . That is okay because if P(B)=0 , it means that the event B  never occurs so it does not make sense to talk about the probability of A  given B .</a:t>
            </a:r>
          </a:p>
        </p:txBody>
      </p:sp>
    </p:spTree>
    <p:extLst>
      <p:ext uri="{BB962C8B-B14F-4D97-AF65-F5344CB8AC3E}">
        <p14:creationId xmlns:p14="http://schemas.microsoft.com/office/powerpoint/2010/main" val="167194142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xfrm>
            <a:off x="67056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AF2490C4-473E-4B08-AC7E-F47F6ACE1FDF}" type="slidenum">
              <a:rPr lang="en-US" altLang="en-US" sz="1200" smtClean="0">
                <a:solidFill>
                  <a:srgbClr val="898989"/>
                </a:solidFill>
              </a:rPr>
              <a:pPr eaLnBrk="1" hangingPunct="1">
                <a:spcBef>
                  <a:spcPct val="0"/>
                </a:spcBef>
                <a:buFontTx/>
                <a:buNone/>
              </a:pPr>
              <a:t>186</a:t>
            </a:fld>
            <a:endParaRPr lang="en-US" altLang="en-US" sz="1200" smtClean="0">
              <a:solidFill>
                <a:srgbClr val="898989"/>
              </a:solidFill>
            </a:endParaRPr>
          </a:p>
        </p:txBody>
      </p:sp>
      <p:sp>
        <p:nvSpPr>
          <p:cNvPr id="58371" name="Rectangle 12"/>
          <p:cNvSpPr>
            <a:spLocks noChangeArrowheads="1"/>
          </p:cNvSpPr>
          <p:nvPr/>
        </p:nvSpPr>
        <p:spPr bwMode="auto">
          <a:xfrm>
            <a:off x="2209800" y="533400"/>
            <a:ext cx="5983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70C0"/>
                </a:solidFill>
              </a:rPr>
              <a:t>Examples – Conditional Probability</a:t>
            </a:r>
          </a:p>
        </p:txBody>
      </p:sp>
      <p:graphicFrame>
        <p:nvGraphicFramePr>
          <p:cNvPr id="58372" name="Object 2"/>
          <p:cNvGraphicFramePr>
            <a:graphicFrameLocks noChangeAspect="1"/>
          </p:cNvGraphicFramePr>
          <p:nvPr/>
        </p:nvGraphicFramePr>
        <p:xfrm>
          <a:off x="1371600" y="1676400"/>
          <a:ext cx="6991350" cy="4108450"/>
        </p:xfrm>
        <a:graphic>
          <a:graphicData uri="http://schemas.openxmlformats.org/presentationml/2006/ole">
            <mc:AlternateContent xmlns:mc="http://schemas.openxmlformats.org/markup-compatibility/2006">
              <mc:Choice xmlns:v="urn:schemas-microsoft-com:vml" Requires="v">
                <p:oleObj spid="_x0000_s5125" name="Document" r:id="rId3" imgW="7414606" imgH="4354574" progId="Word.Document.12">
                  <p:embed/>
                </p:oleObj>
              </mc:Choice>
              <mc:Fallback>
                <p:oleObj name="Document" r:id="rId3" imgW="7414606" imgH="4354574" progId="Word.Document.12">
                  <p:embed/>
                  <p:pic>
                    <p:nvPicPr>
                      <p:cNvPr id="5837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76400"/>
                        <a:ext cx="699135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3" name="Date Placeholder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58374"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58375" name="TextBox 7"/>
          <p:cNvSpPr txBox="1">
            <a:spLocks noChangeArrowheads="1"/>
          </p:cNvSpPr>
          <p:nvPr/>
        </p:nvSpPr>
        <p:spPr bwMode="auto">
          <a:xfrm>
            <a:off x="1547813" y="5589588"/>
            <a:ext cx="857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000000"/>
                </a:solidFill>
              </a:rPr>
              <a:t>.10/.25</a:t>
            </a:r>
          </a:p>
        </p:txBody>
      </p:sp>
    </p:spTree>
    <p:extLst>
      <p:ext uri="{BB962C8B-B14F-4D97-AF65-F5344CB8AC3E}">
        <p14:creationId xmlns:p14="http://schemas.microsoft.com/office/powerpoint/2010/main" val="216752092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381000" y="533400"/>
            <a:ext cx="8226425" cy="914400"/>
          </a:xfrm>
          <a:prstGeom prst="rect">
            <a:avLst/>
          </a:prstGeom>
          <a:noFill/>
          <a:ln w="9525">
            <a:noFill/>
            <a:miter lim="800000"/>
            <a:headEnd/>
            <a:tailEnd/>
          </a:ln>
          <a:effectLst/>
        </p:spPr>
        <p:txBody>
          <a:bodyPr/>
          <a:lstStyle/>
          <a:p>
            <a:pPr algn="ctr" eaLnBrk="1" fontAlgn="auto" hangingPunct="1">
              <a:spcBef>
                <a:spcPts val="0"/>
              </a:spcBef>
              <a:spcAft>
                <a:spcPts val="0"/>
              </a:spcAft>
              <a:defRPr/>
            </a:pPr>
            <a:r>
              <a:rPr lang="en-US" sz="3200" b="1" dirty="0">
                <a:solidFill>
                  <a:srgbClr val="C00000"/>
                </a:solidFill>
                <a:latin typeface="Calibri"/>
                <a:ea typeface="+mj-lt"/>
                <a:cs typeface="+mj-lt"/>
              </a:rPr>
              <a:t>Example</a:t>
            </a:r>
          </a:p>
        </p:txBody>
      </p:sp>
      <p:sp>
        <p:nvSpPr>
          <p:cNvPr id="8" name="Rectangle 3"/>
          <p:cNvSpPr txBox="1">
            <a:spLocks noChangeArrowheads="1"/>
          </p:cNvSpPr>
          <p:nvPr/>
        </p:nvSpPr>
        <p:spPr bwMode="auto">
          <a:xfrm>
            <a:off x="1066800" y="1125538"/>
            <a:ext cx="7897813"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615950">
              <a:spcBef>
                <a:spcPct val="20000"/>
              </a:spcBef>
              <a:buFont typeface="Arial" panose="020B0604020202020204" pitchFamily="34" charset="0"/>
              <a:buChar char="•"/>
              <a:tabLst>
                <a:tab pos="457200" algn="l"/>
                <a:tab pos="1371600" algn="l"/>
                <a:tab pos="1547813"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457200" algn="l"/>
                <a:tab pos="1371600" algn="l"/>
                <a:tab pos="1547813"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457200" algn="l"/>
                <a:tab pos="1371600" algn="l"/>
                <a:tab pos="1547813"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457200" algn="l"/>
                <a:tab pos="1371600" algn="l"/>
                <a:tab pos="1547813"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457200" algn="l"/>
                <a:tab pos="1371600" algn="l"/>
                <a:tab pos="1547813"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457200" algn="l"/>
                <a:tab pos="1371600" algn="l"/>
                <a:tab pos="1547813"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457200" algn="l"/>
                <a:tab pos="1371600" algn="l"/>
                <a:tab pos="1547813"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457200" algn="l"/>
                <a:tab pos="1371600" algn="l"/>
                <a:tab pos="1547813"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457200" algn="l"/>
                <a:tab pos="1371600" algn="l"/>
                <a:tab pos="1547813" algn="l"/>
              </a:tabLst>
              <a:defRPr sz="2000">
                <a:solidFill>
                  <a:schemeClr val="tx1"/>
                </a:solidFill>
                <a:latin typeface="Calibri" panose="020F0502020204030204" pitchFamily="34" charset="0"/>
              </a:defRPr>
            </a:lvl9pPr>
          </a:lstStyle>
          <a:p>
            <a:pPr>
              <a:buClr>
                <a:srgbClr val="4F81BD"/>
              </a:buClr>
              <a:buSzPct val="80000"/>
              <a:buFontTx/>
              <a:buNone/>
            </a:pPr>
            <a:r>
              <a:rPr lang="en-US" altLang="en-US" sz="2800">
                <a:solidFill>
                  <a:srgbClr val="000000"/>
                </a:solidFill>
                <a:cs typeface="Calibri" panose="020F0502020204030204" pitchFamily="34" charset="0"/>
              </a:rPr>
              <a:t>Suppose that of all individuals buying a certain digital  </a:t>
            </a:r>
          </a:p>
          <a:p>
            <a:pPr>
              <a:buClr>
                <a:srgbClr val="4F81BD"/>
              </a:buClr>
              <a:buSzPct val="80000"/>
              <a:buFontTx/>
              <a:buNone/>
            </a:pPr>
            <a:r>
              <a:rPr lang="en-US" altLang="en-US" sz="2800">
                <a:solidFill>
                  <a:srgbClr val="000000"/>
                </a:solidFill>
                <a:cs typeface="Calibri" panose="020F0502020204030204" pitchFamily="34" charset="0"/>
              </a:rPr>
              <a:t>camera, 60% include an optional memory card in </a:t>
            </a:r>
          </a:p>
          <a:p>
            <a:pPr>
              <a:buClr>
                <a:srgbClr val="4F81BD"/>
              </a:buClr>
              <a:buSzPct val="80000"/>
              <a:buFontTx/>
              <a:buNone/>
            </a:pPr>
            <a:r>
              <a:rPr lang="en-US" altLang="en-US" sz="2800">
                <a:solidFill>
                  <a:srgbClr val="000000"/>
                </a:solidFill>
                <a:cs typeface="Calibri" panose="020F0502020204030204" pitchFamily="34" charset="0"/>
              </a:rPr>
              <a:t>their purchase, 40% include an extra battery, and </a:t>
            </a:r>
          </a:p>
          <a:p>
            <a:pPr>
              <a:buClr>
                <a:srgbClr val="4F81BD"/>
              </a:buClr>
              <a:buSzPct val="80000"/>
              <a:buFontTx/>
              <a:buNone/>
            </a:pPr>
            <a:r>
              <a:rPr lang="en-US" altLang="en-US" sz="2800">
                <a:solidFill>
                  <a:srgbClr val="000000"/>
                </a:solidFill>
                <a:cs typeface="Calibri" panose="020F0502020204030204" pitchFamily="34" charset="0"/>
              </a:rPr>
              <a:t>30% include both a card and battery. Consider </a:t>
            </a:r>
          </a:p>
          <a:p>
            <a:pPr>
              <a:buClr>
                <a:srgbClr val="4F81BD"/>
              </a:buClr>
              <a:buSzPct val="80000"/>
              <a:buFontTx/>
              <a:buNone/>
            </a:pPr>
            <a:r>
              <a:rPr lang="en-US" altLang="en-US" sz="2800">
                <a:solidFill>
                  <a:srgbClr val="000000"/>
                </a:solidFill>
                <a:cs typeface="Calibri" panose="020F0502020204030204" pitchFamily="34" charset="0"/>
              </a:rPr>
              <a:t>randomly selecting a buyer and let</a:t>
            </a:r>
            <a:br>
              <a:rPr lang="en-US" altLang="en-US" sz="2800">
                <a:solidFill>
                  <a:srgbClr val="000000"/>
                </a:solidFill>
                <a:cs typeface="Calibri" panose="020F0502020204030204" pitchFamily="34" charset="0"/>
              </a:rPr>
            </a:br>
            <a:r>
              <a:rPr lang="en-US" altLang="en-US" sz="2800">
                <a:solidFill>
                  <a:srgbClr val="000000"/>
                </a:solidFill>
                <a:cs typeface="Calibri" panose="020F0502020204030204" pitchFamily="34" charset="0"/>
              </a:rPr>
              <a:t> </a:t>
            </a:r>
            <a:r>
              <a:rPr lang="en-US" altLang="en-US" sz="2800" i="1">
                <a:solidFill>
                  <a:srgbClr val="000000"/>
                </a:solidFill>
                <a:cs typeface="Calibri" panose="020F0502020204030204" pitchFamily="34" charset="0"/>
              </a:rPr>
              <a:t>A </a:t>
            </a:r>
            <a:r>
              <a:rPr lang="en-US" altLang="en-US" sz="2800">
                <a:solidFill>
                  <a:srgbClr val="000000"/>
                </a:solidFill>
                <a:cs typeface="Calibri" panose="020F0502020204030204" pitchFamily="34" charset="0"/>
              </a:rPr>
              <a:t>= {memory card purchased} and</a:t>
            </a:r>
            <a:br>
              <a:rPr lang="en-US" altLang="en-US" sz="2800">
                <a:solidFill>
                  <a:srgbClr val="000000"/>
                </a:solidFill>
                <a:cs typeface="Calibri" panose="020F0502020204030204" pitchFamily="34" charset="0"/>
              </a:rPr>
            </a:br>
            <a:r>
              <a:rPr lang="en-US" altLang="en-US" sz="2800">
                <a:solidFill>
                  <a:srgbClr val="000000"/>
                </a:solidFill>
                <a:cs typeface="Calibri" panose="020F0502020204030204" pitchFamily="34" charset="0"/>
              </a:rPr>
              <a:t>	</a:t>
            </a:r>
            <a:r>
              <a:rPr lang="en-US" altLang="en-US" sz="2800" i="1">
                <a:solidFill>
                  <a:srgbClr val="000000"/>
                </a:solidFill>
                <a:cs typeface="Calibri" panose="020F0502020204030204" pitchFamily="34" charset="0"/>
              </a:rPr>
              <a:t>B </a:t>
            </a:r>
            <a:r>
              <a:rPr lang="en-US" altLang="en-US" sz="2800">
                <a:solidFill>
                  <a:srgbClr val="000000"/>
                </a:solidFill>
                <a:cs typeface="Calibri" panose="020F0502020204030204" pitchFamily="34" charset="0"/>
              </a:rPr>
              <a:t>= {battery purchased}.	</a:t>
            </a:r>
          </a:p>
          <a:p>
            <a:pPr>
              <a:buClr>
                <a:srgbClr val="4F81BD"/>
              </a:buClr>
              <a:buSzPct val="80000"/>
              <a:buFontTx/>
              <a:buNone/>
            </a:pPr>
            <a:r>
              <a:rPr lang="en-US" altLang="en-US" sz="2800">
                <a:solidFill>
                  <a:srgbClr val="000000"/>
                </a:solidFill>
                <a:cs typeface="Calibri" panose="020F0502020204030204" pitchFamily="34" charset="0"/>
              </a:rPr>
              <a:t>	Then 	</a:t>
            </a:r>
            <a:r>
              <a:rPr lang="en-US" altLang="en-US" sz="2800" i="1">
                <a:solidFill>
                  <a:srgbClr val="000000"/>
                </a:solidFill>
                <a:cs typeface="Calibri" panose="020F0502020204030204" pitchFamily="34" charset="0"/>
              </a:rPr>
              <a:t>P</a:t>
            </a:r>
            <a:r>
              <a:rPr lang="en-US" altLang="en-US" sz="2800">
                <a:solidFill>
                  <a:srgbClr val="000000"/>
                </a:solidFill>
                <a:cs typeface="Calibri" panose="020F0502020204030204" pitchFamily="34" charset="0"/>
              </a:rPr>
              <a:t>(</a:t>
            </a:r>
            <a:r>
              <a:rPr lang="en-US" altLang="en-US" sz="2800" i="1">
                <a:solidFill>
                  <a:srgbClr val="000000"/>
                </a:solidFill>
                <a:cs typeface="Calibri" panose="020F0502020204030204" pitchFamily="34" charset="0"/>
              </a:rPr>
              <a:t>A</a:t>
            </a:r>
            <a:r>
              <a:rPr lang="en-US" altLang="en-US" sz="2800">
                <a:solidFill>
                  <a:srgbClr val="000000"/>
                </a:solidFill>
                <a:cs typeface="Calibri" panose="020F0502020204030204" pitchFamily="34" charset="0"/>
              </a:rPr>
              <a:t>) = .60, </a:t>
            </a:r>
            <a:br>
              <a:rPr lang="en-US" altLang="en-US" sz="2800">
                <a:solidFill>
                  <a:srgbClr val="000000"/>
                </a:solidFill>
                <a:cs typeface="Calibri" panose="020F0502020204030204" pitchFamily="34" charset="0"/>
              </a:rPr>
            </a:br>
            <a:r>
              <a:rPr lang="en-US" altLang="en-US" sz="2800">
                <a:solidFill>
                  <a:srgbClr val="000000"/>
                </a:solidFill>
                <a:cs typeface="Calibri" panose="020F0502020204030204" pitchFamily="34" charset="0"/>
              </a:rPr>
              <a:t>		</a:t>
            </a:r>
            <a:r>
              <a:rPr lang="en-US" altLang="en-US" sz="2800" i="1">
                <a:solidFill>
                  <a:srgbClr val="000000"/>
                </a:solidFill>
                <a:cs typeface="Calibri" panose="020F0502020204030204" pitchFamily="34" charset="0"/>
              </a:rPr>
              <a:t>P</a:t>
            </a:r>
            <a:r>
              <a:rPr lang="en-US" altLang="en-US" sz="2800">
                <a:solidFill>
                  <a:srgbClr val="000000"/>
                </a:solidFill>
                <a:cs typeface="Calibri" panose="020F0502020204030204" pitchFamily="34" charset="0"/>
              </a:rPr>
              <a:t>(</a:t>
            </a:r>
            <a:r>
              <a:rPr lang="en-US" altLang="en-US" sz="2800" i="1">
                <a:solidFill>
                  <a:srgbClr val="000000"/>
                </a:solidFill>
                <a:cs typeface="Calibri" panose="020F0502020204030204" pitchFamily="34" charset="0"/>
              </a:rPr>
              <a:t>B</a:t>
            </a:r>
            <a:r>
              <a:rPr lang="en-US" altLang="en-US" sz="2800">
                <a:solidFill>
                  <a:srgbClr val="000000"/>
                </a:solidFill>
                <a:cs typeface="Calibri" panose="020F0502020204030204" pitchFamily="34" charset="0"/>
              </a:rPr>
              <a:t>) = .40, </a:t>
            </a:r>
          </a:p>
          <a:p>
            <a:pPr>
              <a:buClr>
                <a:srgbClr val="4F81BD"/>
              </a:buClr>
              <a:buSzPct val="80000"/>
              <a:buFontTx/>
              <a:buNone/>
            </a:pPr>
            <a:r>
              <a:rPr lang="en-US" altLang="en-US" sz="2800">
                <a:solidFill>
                  <a:srgbClr val="000000"/>
                </a:solidFill>
                <a:cs typeface="Calibri" panose="020F0502020204030204" pitchFamily="34" charset="0"/>
              </a:rPr>
              <a:t>			</a:t>
            </a:r>
            <a:r>
              <a:rPr lang="en-US" altLang="en-US" sz="2800" i="1">
                <a:solidFill>
                  <a:srgbClr val="000000"/>
                </a:solidFill>
                <a:cs typeface="Calibri" panose="020F0502020204030204" pitchFamily="34" charset="0"/>
              </a:rPr>
              <a:t>P</a:t>
            </a:r>
            <a:r>
              <a:rPr lang="en-US" altLang="en-US" sz="2800">
                <a:solidFill>
                  <a:srgbClr val="000000"/>
                </a:solidFill>
                <a:cs typeface="Calibri" panose="020F0502020204030204" pitchFamily="34" charset="0"/>
              </a:rPr>
              <a:t>(both purchased) = </a:t>
            </a:r>
            <a:r>
              <a:rPr lang="en-US" altLang="en-US" sz="2800" i="1">
                <a:solidFill>
                  <a:srgbClr val="000000"/>
                </a:solidFill>
                <a:cs typeface="Calibri" panose="020F0502020204030204" pitchFamily="34" charset="0"/>
              </a:rPr>
              <a:t>P</a:t>
            </a:r>
            <a:r>
              <a:rPr lang="en-US" altLang="en-US" sz="2800">
                <a:solidFill>
                  <a:srgbClr val="000000"/>
                </a:solidFill>
                <a:cs typeface="Calibri" panose="020F0502020204030204" pitchFamily="34" charset="0"/>
              </a:rPr>
              <a:t>(</a:t>
            </a:r>
            <a:r>
              <a:rPr lang="en-US" altLang="en-US" sz="2800" i="1">
                <a:solidFill>
                  <a:srgbClr val="000000"/>
                </a:solidFill>
                <a:cs typeface="Calibri" panose="020F0502020204030204" pitchFamily="34" charset="0"/>
              </a:rPr>
              <a:t>A </a:t>
            </a:r>
            <a:r>
              <a:rPr lang="en-US" altLang="en-US" sz="2800">
                <a:solidFill>
                  <a:srgbClr val="000000"/>
                </a:solidFill>
                <a:cs typeface="Calibri" panose="020F0502020204030204" pitchFamily="34" charset="0"/>
              </a:rPr>
              <a:t>∩ </a:t>
            </a:r>
            <a:r>
              <a:rPr lang="en-US" altLang="en-US" sz="2800" i="1">
                <a:solidFill>
                  <a:srgbClr val="000000"/>
                </a:solidFill>
                <a:cs typeface="Calibri" panose="020F0502020204030204" pitchFamily="34" charset="0"/>
              </a:rPr>
              <a:t>B</a:t>
            </a:r>
            <a:r>
              <a:rPr lang="en-US" altLang="en-US" sz="2800">
                <a:solidFill>
                  <a:srgbClr val="000000"/>
                </a:solidFill>
                <a:cs typeface="Calibri" panose="020F0502020204030204" pitchFamily="34" charset="0"/>
              </a:rPr>
              <a:t>) = .30</a:t>
            </a:r>
          </a:p>
        </p:txBody>
      </p:sp>
    </p:spTree>
    <p:extLst>
      <p:ext uri="{BB962C8B-B14F-4D97-AF65-F5344CB8AC3E}">
        <p14:creationId xmlns:p14="http://schemas.microsoft.com/office/powerpoint/2010/main" val="4168427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fade">
                                      <p:cBhvr>
                                        <p:cTn id="7" dur="1000"/>
                                        <p:tgtEl>
                                          <p:spTgt spid="8">
                                            <p:txEl>
                                              <p:pRg st="5" end="5"/>
                                            </p:txEl>
                                          </p:spTgt>
                                        </p:tgtEl>
                                      </p:cBhvr>
                                    </p:animEffect>
                                    <p:anim calcmode="lin" valueType="num">
                                      <p:cBhvr>
                                        <p:cTn id="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1000"/>
                                        <p:tgtEl>
                                          <p:spTgt spid="8">
                                            <p:txEl>
                                              <p:pRg st="6" end="6"/>
                                            </p:txEl>
                                          </p:spTgt>
                                        </p:tgtEl>
                                      </p:cBhvr>
                                    </p:animEffect>
                                    <p:anim calcmode="lin" valueType="num">
                                      <p:cBhvr>
                                        <p:cTn id="1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8">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8">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685800" y="304800"/>
            <a:ext cx="8226425" cy="914400"/>
          </a:xfrm>
          <a:prstGeom prst="rect">
            <a:avLst/>
          </a:prstGeom>
          <a:noFill/>
          <a:ln w="9525">
            <a:noFill/>
            <a:miter lim="800000"/>
            <a:headEnd/>
            <a:tailEnd/>
          </a:ln>
          <a:effectLst/>
        </p:spPr>
        <p:txBody>
          <a:bodyPr/>
          <a:lstStyle/>
          <a:p>
            <a:pPr algn="ctr" eaLnBrk="1" fontAlgn="auto" hangingPunct="1">
              <a:spcBef>
                <a:spcPts val="0"/>
              </a:spcBef>
              <a:spcAft>
                <a:spcPts val="0"/>
              </a:spcAft>
              <a:defRPr/>
            </a:pPr>
            <a:r>
              <a:rPr lang="en-US" sz="3200" b="1" dirty="0">
                <a:solidFill>
                  <a:srgbClr val="C00000"/>
                </a:solidFill>
                <a:latin typeface="Calibri"/>
                <a:ea typeface="+mj-lt"/>
                <a:cs typeface="+mj-lt"/>
              </a:rPr>
              <a:t>Example (</a:t>
            </a:r>
            <a:r>
              <a:rPr lang="en-US" sz="3200" b="1" dirty="0" err="1">
                <a:solidFill>
                  <a:srgbClr val="C00000"/>
                </a:solidFill>
                <a:latin typeface="Calibri"/>
                <a:ea typeface="+mj-lt"/>
                <a:cs typeface="+mj-lt"/>
              </a:rPr>
              <a:t>Contd</a:t>
            </a:r>
            <a:r>
              <a:rPr lang="en-US" sz="3200" b="1" dirty="0">
                <a:solidFill>
                  <a:srgbClr val="C00000"/>
                </a:solidFill>
                <a:latin typeface="Calibri"/>
                <a:ea typeface="+mj-lt"/>
                <a:cs typeface="+mj-lt"/>
              </a:rPr>
              <a:t>…)</a:t>
            </a:r>
          </a:p>
        </p:txBody>
      </p:sp>
      <p:sp>
        <p:nvSpPr>
          <p:cNvPr id="8" name="Rectangle 3"/>
          <p:cNvSpPr txBox="1">
            <a:spLocks noChangeArrowheads="1"/>
          </p:cNvSpPr>
          <p:nvPr/>
        </p:nvSpPr>
        <p:spPr>
          <a:xfrm>
            <a:off x="1066800" y="1371600"/>
            <a:ext cx="7848600" cy="5256213"/>
          </a:xfrm>
          <a:prstGeom prst="rect">
            <a:avLst/>
          </a:prstGeom>
          <a:noFill/>
        </p:spPr>
        <p:txBody>
          <a:bodyPr/>
          <a:lstStyle/>
          <a:p>
            <a:pPr marL="342900" indent="-615950">
              <a:spcBef>
                <a:spcPct val="20000"/>
              </a:spcBef>
              <a:buClr>
                <a:srgbClr val="4F81BD"/>
              </a:buClr>
              <a:buSzPct val="80000"/>
              <a:tabLst>
                <a:tab pos="457200" algn="l"/>
                <a:tab pos="1371600" algn="l"/>
                <a:tab pos="1547813" algn="l"/>
              </a:tabLst>
              <a:defRPr/>
            </a:pPr>
            <a:r>
              <a:rPr lang="en-US" sz="2800" kern="0" dirty="0">
                <a:solidFill>
                  <a:prstClr val="black"/>
                </a:solidFill>
                <a:latin typeface="Calibri"/>
                <a:ea typeface="+mn-lt"/>
                <a:cs typeface="+mn-lt"/>
              </a:rPr>
              <a:t>Given that the selected individual purchased an extra </a:t>
            </a:r>
          </a:p>
          <a:p>
            <a:pPr marL="342900" indent="-615950">
              <a:spcBef>
                <a:spcPct val="20000"/>
              </a:spcBef>
              <a:buClr>
                <a:srgbClr val="4F81BD"/>
              </a:buClr>
              <a:buSzPct val="80000"/>
              <a:tabLst>
                <a:tab pos="457200" algn="l"/>
                <a:tab pos="1371600" algn="l"/>
                <a:tab pos="1547813" algn="l"/>
              </a:tabLst>
              <a:defRPr/>
            </a:pPr>
            <a:r>
              <a:rPr lang="en-US" sz="2800" kern="0" dirty="0">
                <a:solidFill>
                  <a:prstClr val="black"/>
                </a:solidFill>
                <a:latin typeface="Calibri"/>
                <a:ea typeface="+mn-lt"/>
                <a:cs typeface="+mn-lt"/>
              </a:rPr>
              <a:t>battery, the probability that an optional card was </a:t>
            </a:r>
          </a:p>
          <a:p>
            <a:pPr marL="342900" indent="-615950">
              <a:spcBef>
                <a:spcPct val="20000"/>
              </a:spcBef>
              <a:buClr>
                <a:srgbClr val="4F81BD"/>
              </a:buClr>
              <a:buSzPct val="80000"/>
              <a:tabLst>
                <a:tab pos="457200" algn="l"/>
                <a:tab pos="1371600" algn="l"/>
                <a:tab pos="1547813" algn="l"/>
              </a:tabLst>
              <a:defRPr/>
            </a:pPr>
            <a:r>
              <a:rPr lang="en-US" sz="2800" kern="0" dirty="0">
                <a:solidFill>
                  <a:prstClr val="black"/>
                </a:solidFill>
                <a:latin typeface="Calibri"/>
                <a:ea typeface="+mn-lt"/>
                <a:cs typeface="+mn-lt"/>
              </a:rPr>
              <a:t>also purchased is</a:t>
            </a:r>
            <a:br>
              <a:rPr lang="en-US" sz="2800" kern="0" dirty="0">
                <a:solidFill>
                  <a:prstClr val="black"/>
                </a:solidFill>
                <a:latin typeface="Calibri"/>
                <a:ea typeface="+mn-lt"/>
                <a:cs typeface="+mn-lt"/>
              </a:rPr>
            </a:br>
            <a:endParaRPr lang="en-US" sz="2800" kern="0" dirty="0">
              <a:solidFill>
                <a:prstClr val="black"/>
              </a:solidFill>
              <a:latin typeface="Calibri"/>
              <a:ea typeface="+mn-lt"/>
              <a:cs typeface="+mn-lt"/>
            </a:endParaRPr>
          </a:p>
          <a:p>
            <a:pPr marL="342900" indent="-615950">
              <a:spcBef>
                <a:spcPct val="20000"/>
              </a:spcBef>
              <a:buClr>
                <a:srgbClr val="4F81BD"/>
              </a:buClr>
              <a:buSzPct val="80000"/>
              <a:tabLst>
                <a:tab pos="457200" algn="l"/>
                <a:tab pos="1371600" algn="l"/>
                <a:tab pos="1547813" algn="l"/>
              </a:tabLst>
              <a:defRPr/>
            </a:pPr>
            <a:r>
              <a:rPr lang="en-US" sz="2800" kern="0" dirty="0">
                <a:solidFill>
                  <a:prstClr val="black"/>
                </a:solidFill>
                <a:latin typeface="Calibri"/>
                <a:ea typeface="+mn-lt"/>
                <a:cs typeface="+mn-lt"/>
              </a:rPr>
              <a:t/>
            </a:r>
            <a:br>
              <a:rPr lang="en-US" sz="2800" kern="0" dirty="0">
                <a:solidFill>
                  <a:prstClr val="black"/>
                </a:solidFill>
                <a:latin typeface="Calibri"/>
                <a:ea typeface="+mn-lt"/>
                <a:cs typeface="+mn-lt"/>
              </a:rPr>
            </a:br>
            <a:r>
              <a:rPr lang="en-US" sz="2800" kern="0" dirty="0">
                <a:solidFill>
                  <a:prstClr val="black"/>
                </a:solidFill>
                <a:latin typeface="Calibri"/>
                <a:ea typeface="+mn-lt"/>
                <a:cs typeface="+mn-lt"/>
              </a:rPr>
              <a:t/>
            </a:r>
            <a:br>
              <a:rPr lang="en-US" sz="2800" kern="0" dirty="0">
                <a:solidFill>
                  <a:prstClr val="black"/>
                </a:solidFill>
                <a:latin typeface="Calibri"/>
                <a:ea typeface="+mn-lt"/>
                <a:cs typeface="+mn-lt"/>
              </a:rPr>
            </a:br>
            <a:r>
              <a:rPr lang="en-US" sz="2800" kern="0" dirty="0">
                <a:solidFill>
                  <a:prstClr val="black"/>
                </a:solidFill>
                <a:latin typeface="Calibri"/>
                <a:ea typeface="+mn-lt"/>
                <a:cs typeface="+mn-lt"/>
              </a:rPr>
              <a:t>That is, of all those purchasing an extra battery, 75% purchased an optional memory card. </a:t>
            </a:r>
          </a:p>
          <a:p>
            <a:pPr marL="342900" indent="-615950">
              <a:spcBef>
                <a:spcPct val="20000"/>
              </a:spcBef>
              <a:buClr>
                <a:srgbClr val="4F81BD"/>
              </a:buClr>
              <a:buSzPct val="80000"/>
              <a:buFont typeface="Wingdings 2" pitchFamily="18" charset="2"/>
              <a:buChar char=""/>
              <a:tabLst>
                <a:tab pos="457200" algn="l"/>
                <a:tab pos="1371600" algn="l"/>
                <a:tab pos="1547813" algn="l"/>
              </a:tabLst>
              <a:defRPr/>
            </a:pPr>
            <a:endParaRPr lang="en-US" sz="2800" kern="0" dirty="0">
              <a:solidFill>
                <a:prstClr val="black"/>
              </a:solidFill>
              <a:latin typeface="Calibri"/>
              <a:ea typeface="+mn-lt"/>
              <a:cs typeface="+mn-lt"/>
            </a:endParaRPr>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r="37042" b="1738"/>
          <a:stretch>
            <a:fillRect/>
          </a:stretch>
        </p:blipFill>
        <p:spPr bwMode="auto">
          <a:xfrm>
            <a:off x="2362200" y="3405188"/>
            <a:ext cx="25146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noChangeAspect="1" noChangeArrowheads="1"/>
          </p:cNvPicPr>
          <p:nvPr/>
        </p:nvPicPr>
        <p:blipFill>
          <a:blip r:embed="rId2">
            <a:extLst>
              <a:ext uri="{28A0092B-C50C-407E-A947-70E740481C1C}">
                <a14:useLocalDpi xmlns:a14="http://schemas.microsoft.com/office/drawing/2010/main" val="0"/>
              </a:ext>
            </a:extLst>
          </a:blip>
          <a:srcRect l="61049" r="17966" b="-1930"/>
          <a:stretch>
            <a:fillRect/>
          </a:stretch>
        </p:blipFill>
        <p:spPr bwMode="auto">
          <a:xfrm>
            <a:off x="4900613" y="33655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noChangeArrowheads="1"/>
          </p:cNvPicPr>
          <p:nvPr/>
        </p:nvPicPr>
        <p:blipFill>
          <a:blip r:embed="rId2">
            <a:extLst>
              <a:ext uri="{28A0092B-C50C-407E-A947-70E740481C1C}">
                <a14:useLocalDpi xmlns:a14="http://schemas.microsoft.com/office/drawing/2010/main" val="0"/>
              </a:ext>
            </a:extLst>
          </a:blip>
          <a:srcRect l="80127" b="7336"/>
          <a:stretch>
            <a:fillRect/>
          </a:stretch>
        </p:blipFill>
        <p:spPr bwMode="auto">
          <a:xfrm>
            <a:off x="5738813" y="3403600"/>
            <a:ext cx="793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061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900" decel="100000" fill="hold"/>
                                        <p:tgtEl>
                                          <p:spTgt spid="1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1000"/>
                                        <p:tgtEl>
                                          <p:spTgt spid="8">
                                            <p:txEl>
                                              <p:pRg st="3" end="3"/>
                                            </p:txEl>
                                          </p:spTgt>
                                        </p:tgtEl>
                                      </p:cBhvr>
                                    </p:animEffect>
                                    <p:anim calcmode="lin" valueType="num">
                                      <p:cBhvr>
                                        <p:cTn id="2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8">
                                            <p:txEl>
                                              <p:pRg st="3" end="3"/>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6144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BFAD078D-56CF-45B2-99C5-7370A47B338C}" type="slidenum">
              <a:rPr lang="en-IN" altLang="en-US" sz="1200" smtClean="0">
                <a:solidFill>
                  <a:srgbClr val="898989"/>
                </a:solidFill>
              </a:rPr>
              <a:pPr eaLnBrk="1" hangingPunct="1">
                <a:spcBef>
                  <a:spcPct val="0"/>
                </a:spcBef>
                <a:buFontTx/>
                <a:buNone/>
              </a:pPr>
              <a:t>189</a:t>
            </a:fld>
            <a:endParaRPr lang="en-IN" altLang="en-US" sz="1200" smtClean="0">
              <a:solidFill>
                <a:srgbClr val="898989"/>
              </a:solidFill>
            </a:endParaRPr>
          </a:p>
        </p:txBody>
      </p:sp>
      <p:pic>
        <p:nvPicPr>
          <p:cNvPr id="6144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5888"/>
            <a:ext cx="793115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04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a:t>Examples of Populations</a:t>
            </a:r>
          </a:p>
        </p:txBody>
      </p:sp>
      <p:sp>
        <p:nvSpPr>
          <p:cNvPr id="120835" name="Rectangle 3"/>
          <p:cNvSpPr>
            <a:spLocks noGrp="1" noChangeArrowheads="1"/>
          </p:cNvSpPr>
          <p:nvPr>
            <p:ph type="body" idx="1"/>
          </p:nvPr>
        </p:nvSpPr>
        <p:spPr>
          <a:xfrm>
            <a:off x="914400" y="1600201"/>
            <a:ext cx="8001000" cy="4800600"/>
          </a:xfrm>
        </p:spPr>
        <p:txBody>
          <a:bodyPr>
            <a:normAutofit/>
          </a:bodyPr>
          <a:lstStyle/>
          <a:p>
            <a:pPr>
              <a:lnSpc>
                <a:spcPct val="120000"/>
              </a:lnSpc>
            </a:pPr>
            <a:r>
              <a:rPr lang="en-US" altLang="en-US" dirty="0"/>
              <a:t>Names of all registered voters in the United States</a:t>
            </a:r>
          </a:p>
          <a:p>
            <a:pPr>
              <a:lnSpc>
                <a:spcPct val="120000"/>
              </a:lnSpc>
            </a:pPr>
            <a:r>
              <a:rPr lang="en-US" altLang="en-US" dirty="0"/>
              <a:t> Incomes of all families living in </a:t>
            </a:r>
            <a:r>
              <a:rPr lang="en-US" altLang="en-US" dirty="0" smtClean="0"/>
              <a:t>Delhi</a:t>
            </a:r>
            <a:endParaRPr lang="en-US" altLang="en-US" dirty="0"/>
          </a:p>
          <a:p>
            <a:pPr>
              <a:lnSpc>
                <a:spcPct val="120000"/>
              </a:lnSpc>
            </a:pPr>
            <a:r>
              <a:rPr lang="en-US" altLang="en-US" dirty="0"/>
              <a:t> Annual returns of all stocks traded on the New York Stock Exchange</a:t>
            </a:r>
          </a:p>
          <a:p>
            <a:pPr>
              <a:lnSpc>
                <a:spcPct val="120000"/>
              </a:lnSpc>
            </a:pPr>
            <a:r>
              <a:rPr lang="en-US" altLang="en-US" dirty="0"/>
              <a:t> Grade point averages of all the students in your </a:t>
            </a:r>
            <a:r>
              <a:rPr lang="en-US" altLang="en-US" dirty="0" smtClean="0"/>
              <a:t>Institute</a:t>
            </a:r>
            <a:endParaRPr lang="en-US" altLang="en-US" dirty="0"/>
          </a:p>
          <a:p>
            <a:endParaRPr lang="en-US" altLang="en-US" dirty="0"/>
          </a:p>
        </p:txBody>
      </p:sp>
    </p:spTree>
    <p:extLst>
      <p:ext uri="{BB962C8B-B14F-4D97-AF65-F5344CB8AC3E}">
        <p14:creationId xmlns:p14="http://schemas.microsoft.com/office/powerpoint/2010/main" val="772999327"/>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6246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EC23C777-9D00-4122-99CF-D2CCAFEAF27E}" type="slidenum">
              <a:rPr lang="en-IN" altLang="en-US" sz="1200" smtClean="0">
                <a:solidFill>
                  <a:srgbClr val="898989"/>
                </a:solidFill>
              </a:rPr>
              <a:pPr eaLnBrk="1" hangingPunct="1">
                <a:spcBef>
                  <a:spcPct val="0"/>
                </a:spcBef>
                <a:buFontTx/>
                <a:buNone/>
              </a:pPr>
              <a:t>190</a:t>
            </a:fld>
            <a:endParaRPr lang="en-IN" altLang="en-US" sz="1200" smtClean="0">
              <a:solidFill>
                <a:srgbClr val="898989"/>
              </a:solidFill>
            </a:endParaRPr>
          </a:p>
        </p:txBody>
      </p:sp>
      <p:pic>
        <p:nvPicPr>
          <p:cNvPr id="6246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71450"/>
            <a:ext cx="676910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3724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
          <p:cNvSpPr>
            <a:spLocks noChangeArrowheads="1"/>
          </p:cNvSpPr>
          <p:nvPr/>
        </p:nvSpPr>
        <p:spPr bwMode="auto">
          <a:xfrm>
            <a:off x="1295400" y="533400"/>
            <a:ext cx="784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a:solidFill>
                  <a:srgbClr val="000000"/>
                </a:solidFill>
                <a:cs typeface="Calibri" panose="020F0502020204030204" pitchFamily="34" charset="0"/>
              </a:rPr>
              <a:t>The Multiplication Rule for P(A ∩ B)</a:t>
            </a:r>
          </a:p>
        </p:txBody>
      </p:sp>
      <p:pic>
        <p:nvPicPr>
          <p:cNvPr id="63491" name="Picture 10"/>
          <p:cNvPicPr>
            <a:picLocks noChangeAspect="1" noChangeArrowheads="1"/>
          </p:cNvPicPr>
          <p:nvPr/>
        </p:nvPicPr>
        <p:blipFill>
          <a:blip r:embed="rId2">
            <a:lum contrast="42000"/>
            <a:extLst>
              <a:ext uri="{28A0092B-C50C-407E-A947-70E740481C1C}">
                <a14:useLocalDpi xmlns:a14="http://schemas.microsoft.com/office/drawing/2010/main" val="0"/>
              </a:ext>
            </a:extLst>
          </a:blip>
          <a:srcRect/>
          <a:stretch>
            <a:fillRect/>
          </a:stretch>
        </p:blipFill>
        <p:spPr bwMode="auto">
          <a:xfrm>
            <a:off x="2438400" y="2362200"/>
            <a:ext cx="3657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12"/>
          <p:cNvSpPr>
            <a:spLocks noChangeArrowheads="1"/>
          </p:cNvSpPr>
          <p:nvPr/>
        </p:nvSpPr>
        <p:spPr bwMode="auto">
          <a:xfrm>
            <a:off x="1066800" y="3429000"/>
            <a:ext cx="7772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000000"/>
                </a:solidFill>
                <a:cs typeface="Calibri" panose="020F0502020204030204" pitchFamily="34" charset="0"/>
              </a:rPr>
              <a:t>This rule is important because it is often the case that P(A ∩ B) is desired, whereas both P(B) and                                 </a:t>
            </a:r>
          </a:p>
          <a:p>
            <a:pPr eaLnBrk="1" hangingPunct="1">
              <a:spcBef>
                <a:spcPct val="0"/>
              </a:spcBef>
              <a:buFontTx/>
              <a:buNone/>
            </a:pPr>
            <a:r>
              <a:rPr lang="en-US" altLang="en-US" sz="2800">
                <a:solidFill>
                  <a:srgbClr val="000000"/>
                </a:solidFill>
                <a:cs typeface="Calibri" panose="020F0502020204030204" pitchFamily="34" charset="0"/>
              </a:rPr>
              <a:t>            can be specified from the problem description.</a:t>
            </a:r>
            <a:br>
              <a:rPr lang="en-US" altLang="en-US" sz="2800">
                <a:solidFill>
                  <a:srgbClr val="000000"/>
                </a:solidFill>
                <a:cs typeface="Calibri" panose="020F0502020204030204" pitchFamily="34" charset="0"/>
              </a:rPr>
            </a:br>
            <a:endParaRPr lang="en-US" altLang="en-US" sz="2800">
              <a:solidFill>
                <a:srgbClr val="000000"/>
              </a:solidFill>
              <a:cs typeface="Calibri" panose="020F0502020204030204" pitchFamily="34" charset="0"/>
            </a:endParaRPr>
          </a:p>
        </p:txBody>
      </p:sp>
      <p:pic>
        <p:nvPicPr>
          <p:cNvPr id="6349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402138"/>
            <a:ext cx="10048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10138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6451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64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930A464D-0F09-4A97-8998-5D9B3EF6FCFD}" type="slidenum">
              <a:rPr lang="en-IN" altLang="en-US" sz="1200" smtClean="0">
                <a:solidFill>
                  <a:srgbClr val="898989"/>
                </a:solidFill>
              </a:rPr>
              <a:pPr eaLnBrk="1" hangingPunct="1">
                <a:spcBef>
                  <a:spcPct val="0"/>
                </a:spcBef>
                <a:buFontTx/>
                <a:buNone/>
              </a:pPr>
              <a:t>192</a:t>
            </a:fld>
            <a:endParaRPr lang="en-IN" altLang="en-US" sz="1200" smtClean="0">
              <a:solidFill>
                <a:srgbClr val="898989"/>
              </a:solidFill>
            </a:endParaRPr>
          </a:p>
        </p:txBody>
      </p:sp>
      <p:sp>
        <p:nvSpPr>
          <p:cNvPr id="64517" name="Rectangle 4"/>
          <p:cNvSpPr>
            <a:spLocks noChangeArrowheads="1"/>
          </p:cNvSpPr>
          <p:nvPr/>
        </p:nvSpPr>
        <p:spPr bwMode="auto">
          <a:xfrm>
            <a:off x="179388" y="2828925"/>
            <a:ext cx="86407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2800">
                <a:solidFill>
                  <a:srgbClr val="000000"/>
                </a:solidFill>
              </a:rPr>
              <a:t>A box contains 6 white balls and 4 red balls. We randomly (and without replacement) draw two balls from the box. What is the probability that the second ball selected is red?</a:t>
            </a:r>
          </a:p>
        </p:txBody>
      </p:sp>
    </p:spTree>
    <p:extLst>
      <p:ext uri="{BB962C8B-B14F-4D97-AF65-F5344CB8AC3E}">
        <p14:creationId xmlns:p14="http://schemas.microsoft.com/office/powerpoint/2010/main" val="417083986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6553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655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4B0B8AE0-7A33-451C-81F8-BF88DE4301DB}" type="slidenum">
              <a:rPr lang="en-IN" altLang="en-US" sz="1200" smtClean="0">
                <a:solidFill>
                  <a:srgbClr val="898989"/>
                </a:solidFill>
              </a:rPr>
              <a:pPr eaLnBrk="1" hangingPunct="1">
                <a:spcBef>
                  <a:spcPct val="0"/>
                </a:spcBef>
                <a:buFontTx/>
                <a:buNone/>
              </a:pPr>
              <a:t>193</a:t>
            </a:fld>
            <a:endParaRPr lang="en-IN" altLang="en-US" sz="1200" smtClean="0">
              <a:solidFill>
                <a:srgbClr val="898989"/>
              </a:solidFill>
            </a:endParaRPr>
          </a:p>
        </p:txBody>
      </p:sp>
      <p:sp>
        <p:nvSpPr>
          <p:cNvPr id="6" name="TextBox 5"/>
          <p:cNvSpPr txBox="1">
            <a:spLocks noRot="1" noChangeAspect="1" noMove="1" noResize="1" noEditPoints="1" noAdjustHandles="1" noChangeArrowheads="1" noChangeShapeType="1" noTextEdit="1"/>
          </p:cNvSpPr>
          <p:nvPr/>
        </p:nvSpPr>
        <p:spPr>
          <a:xfrm>
            <a:off x="1475656" y="2971800"/>
            <a:ext cx="6984776" cy="2453813"/>
          </a:xfrm>
          <a:prstGeom prst="rect">
            <a:avLst/>
          </a:prstGeom>
          <a:blipFill>
            <a:blip r:embed="rId2"/>
            <a:stretch>
              <a:fillRect l="-3490" t="-4975"/>
            </a:stretch>
          </a:blipFill>
        </p:spPr>
        <p:txBody>
          <a:bodyPr/>
          <a:lstStyle/>
          <a:p>
            <a:pPr>
              <a:defRPr/>
            </a:pPr>
            <a:r>
              <a:rPr lang="en-IN">
                <a:noFill/>
              </a:rPr>
              <a:t> </a:t>
            </a:r>
          </a:p>
        </p:txBody>
      </p:sp>
    </p:spTree>
    <p:extLst>
      <p:ext uri="{BB962C8B-B14F-4D97-AF65-F5344CB8AC3E}">
        <p14:creationId xmlns:p14="http://schemas.microsoft.com/office/powerpoint/2010/main" val="259499988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133350"/>
            <a:ext cx="8478838" cy="487363"/>
          </a:xfrm>
        </p:spPr>
        <p:txBody>
          <a:bodyPr>
            <a:normAutofit fontScale="90000"/>
          </a:bodyPr>
          <a:lstStyle/>
          <a:p>
            <a:r>
              <a:rPr lang="en-IN" altLang="en-US" smtClean="0"/>
              <a:t>Law of Total Probability</a:t>
            </a:r>
          </a:p>
        </p:txBody>
      </p:sp>
      <p:pic>
        <p:nvPicPr>
          <p:cNvPr id="6656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04838"/>
            <a:ext cx="6657975"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5777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fontScale="90000"/>
          </a:bodyPr>
          <a:lstStyle/>
          <a:p>
            <a:r>
              <a:rPr lang="en-IN" altLang="en-US" smtClean="0"/>
              <a:t>Law of Total Probability and Bayes Theorem</a:t>
            </a:r>
          </a:p>
        </p:txBody>
      </p:sp>
      <p:pic>
        <p:nvPicPr>
          <p:cNvPr id="6758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00225"/>
            <a:ext cx="8478838"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28991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133350"/>
            <a:ext cx="8478838" cy="703263"/>
          </a:xfrm>
        </p:spPr>
        <p:txBody>
          <a:bodyPr>
            <a:normAutofit fontScale="90000"/>
          </a:bodyPr>
          <a:lstStyle/>
          <a:p>
            <a:r>
              <a:rPr lang="en-IN" altLang="en-US" smtClean="0"/>
              <a:t>General Case: Bayes Theorem</a:t>
            </a:r>
          </a:p>
        </p:txBody>
      </p:sp>
      <p:pic>
        <p:nvPicPr>
          <p:cNvPr id="6963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25538"/>
            <a:ext cx="8478838"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27836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IN" altLang="en-US" smtClean="0"/>
              <a:t>Bayes Theory: General Case</a:t>
            </a:r>
          </a:p>
        </p:txBody>
      </p:sp>
      <p:pic>
        <p:nvPicPr>
          <p:cNvPr id="7065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25538"/>
            <a:ext cx="83248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64196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776288" y="1800225"/>
            <a:ext cx="72453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000066"/>
                </a:solidFill>
              </a:rPr>
              <a:t>Event U: Stock market will go up in the next year</a:t>
            </a:r>
          </a:p>
          <a:p>
            <a:r>
              <a:rPr lang="en-US" altLang="en-US" sz="2800">
                <a:solidFill>
                  <a:srgbClr val="000066"/>
                </a:solidFill>
              </a:rPr>
              <a:t>Event W: Economy will do well in the next year </a:t>
            </a:r>
          </a:p>
        </p:txBody>
      </p:sp>
      <p:graphicFrame>
        <p:nvGraphicFramePr>
          <p:cNvPr id="71683" name="Object 3"/>
          <p:cNvGraphicFramePr>
            <a:graphicFrameLocks/>
          </p:cNvGraphicFramePr>
          <p:nvPr/>
        </p:nvGraphicFramePr>
        <p:xfrm>
          <a:off x="1438275" y="2954338"/>
          <a:ext cx="4878388" cy="2606675"/>
        </p:xfrm>
        <a:graphic>
          <a:graphicData uri="http://schemas.openxmlformats.org/presentationml/2006/ole">
            <mc:AlternateContent xmlns:mc="http://schemas.openxmlformats.org/markup-compatibility/2006">
              <mc:Choice xmlns:v="urn:schemas-microsoft-com:vml" Requires="v">
                <p:oleObj spid="_x0000_s6149" name="Equation" r:id="rId3" imgW="5219640" imgH="3530520" progId="Equation.3">
                  <p:embed/>
                </p:oleObj>
              </mc:Choice>
              <mc:Fallback>
                <p:oleObj name="Equation" r:id="rId3" imgW="5219640" imgH="3530520" progId="Equation.3">
                  <p:embed/>
                  <p:pic>
                    <p:nvPicPr>
                      <p:cNvPr id="7168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5" y="2954338"/>
                        <a:ext cx="4878388"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4" name="Rectangle 4"/>
          <p:cNvSpPr>
            <a:spLocks noGrp="1" noChangeArrowheads="1"/>
          </p:cNvSpPr>
          <p:nvPr>
            <p:ph type="title"/>
          </p:nvPr>
        </p:nvSpPr>
        <p:spPr/>
        <p:txBody>
          <a:bodyPr>
            <a:normAutofit fontScale="90000"/>
          </a:bodyPr>
          <a:lstStyle/>
          <a:p>
            <a:pPr eaLnBrk="1" hangingPunct="1"/>
            <a:r>
              <a:rPr lang="en-US" altLang="en-US" smtClean="0"/>
              <a:t>The Law of Total Probability-</a:t>
            </a:r>
            <a:br>
              <a:rPr lang="en-US" altLang="en-US" smtClean="0"/>
            </a:br>
            <a:r>
              <a:rPr lang="en-US" altLang="en-US" smtClean="0"/>
              <a:t>Example</a:t>
            </a:r>
          </a:p>
        </p:txBody>
      </p:sp>
      <p:sp>
        <p:nvSpPr>
          <p:cNvPr id="71685" name="Text Box 5"/>
          <p:cNvSpPr txBox="1">
            <a:spLocks noChangeArrowheads="1"/>
          </p:cNvSpPr>
          <p:nvPr/>
        </p:nvSpPr>
        <p:spPr bwMode="auto">
          <a:xfrm>
            <a:off x="8496300" y="-1143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baseline="-25000">
                <a:solidFill>
                  <a:srgbClr val="000066"/>
                </a:solidFill>
                <a:latin typeface="Arial" panose="020B0604020202020204" pitchFamily="34" charset="0"/>
              </a:rPr>
              <a:t>2-</a:t>
            </a:r>
            <a:fld id="{E2BF0D3C-1AA6-4F75-932C-4C67F07BECF2}" type="slidenum">
              <a:rPr lang="en-US" altLang="en-US" sz="2000" baseline="-25000">
                <a:solidFill>
                  <a:srgbClr val="000066"/>
                </a:solidFill>
                <a:latin typeface="Arial" panose="020B0604020202020204" pitchFamily="34" charset="0"/>
              </a:rPr>
              <a:pPr algn="ctr" eaLnBrk="1" hangingPunct="1">
                <a:spcBef>
                  <a:spcPct val="50000"/>
                </a:spcBef>
              </a:pPr>
              <a:t>198</a:t>
            </a:fld>
            <a:endParaRPr lang="en-US" altLang="en-US" sz="2000" baseline="-25000">
              <a:solidFill>
                <a:srgbClr val="000066"/>
              </a:solidFill>
              <a:latin typeface="Arial" panose="020B0604020202020204" pitchFamily="34" charset="0"/>
            </a:endParaRPr>
          </a:p>
        </p:txBody>
      </p:sp>
    </p:spTree>
    <p:extLst>
      <p:ext uri="{BB962C8B-B14F-4D97-AF65-F5344CB8AC3E}">
        <p14:creationId xmlns:p14="http://schemas.microsoft.com/office/powerpoint/2010/main" val="4260462992"/>
      </p:ext>
    </p:extLst>
  </p:cSld>
  <p:clrMapOvr>
    <a:masterClrMapping/>
  </p:clrMapOvr>
  <p:transition>
    <p:strips/>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558800" y="2012950"/>
            <a:ext cx="8031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sz="1600" baseline="-25000">
              <a:solidFill>
                <a:srgbClr val="000066"/>
              </a:solidFill>
              <a:latin typeface="Arial" panose="020B0604020202020204" pitchFamily="34" charset="0"/>
            </a:endParaRPr>
          </a:p>
        </p:txBody>
      </p:sp>
      <p:sp>
        <p:nvSpPr>
          <p:cNvPr id="72707" name="Rectangle 3"/>
          <p:cNvSpPr>
            <a:spLocks noGrp="1" noChangeArrowheads="1"/>
          </p:cNvSpPr>
          <p:nvPr>
            <p:ph type="body" idx="1"/>
          </p:nvPr>
        </p:nvSpPr>
        <p:spPr>
          <a:xfrm>
            <a:off x="733425" y="1584325"/>
            <a:ext cx="7772400" cy="21304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buClr>
                <a:srgbClr val="790015"/>
              </a:buClr>
              <a:buSzPct val="125000"/>
              <a:buFontTx/>
              <a:buChar char="•"/>
            </a:pPr>
            <a:r>
              <a:rPr lang="en-US" altLang="en-US" sz="2000" b="1" smtClean="0">
                <a:solidFill>
                  <a:srgbClr val="790015"/>
                </a:solidFill>
              </a:rPr>
              <a:t>Bayes’</a:t>
            </a:r>
            <a:r>
              <a:rPr lang="en-US" altLang="en-US" sz="2000" smtClean="0"/>
              <a:t> theorem enables you, knowing just a little more than the probability of A given B, to find the probability of B given A.</a:t>
            </a:r>
          </a:p>
          <a:p>
            <a:pPr eaLnBrk="1" hangingPunct="1">
              <a:lnSpc>
                <a:spcPct val="90000"/>
              </a:lnSpc>
              <a:buClr>
                <a:srgbClr val="790015"/>
              </a:buClr>
              <a:buSzPct val="125000"/>
              <a:buFontTx/>
              <a:buChar char="•"/>
            </a:pPr>
            <a:r>
              <a:rPr lang="en-US" altLang="en-US" sz="2000" smtClean="0"/>
              <a:t>Based on the definition of conditional probability and the law of total probability.</a:t>
            </a:r>
          </a:p>
        </p:txBody>
      </p:sp>
      <p:graphicFrame>
        <p:nvGraphicFramePr>
          <p:cNvPr id="72708" name="Object 4"/>
          <p:cNvGraphicFramePr>
            <a:graphicFrameLocks/>
          </p:cNvGraphicFramePr>
          <p:nvPr/>
        </p:nvGraphicFramePr>
        <p:xfrm>
          <a:off x="1031875" y="3967163"/>
          <a:ext cx="4867275" cy="2281237"/>
        </p:xfrm>
        <a:graphic>
          <a:graphicData uri="http://schemas.openxmlformats.org/presentationml/2006/ole">
            <mc:AlternateContent xmlns:mc="http://schemas.openxmlformats.org/markup-compatibility/2006">
              <mc:Choice xmlns:v="urn:schemas-microsoft-com:vml" Requires="v">
                <p:oleObj spid="_x0000_s7173" name="Equation" r:id="rId3" imgW="5380831" imgH="3089275" progId="Equation.3">
                  <p:embed/>
                </p:oleObj>
              </mc:Choice>
              <mc:Fallback>
                <p:oleObj name="Equation" r:id="rId3" imgW="5380831" imgH="3089275" progId="Equation.3">
                  <p:embed/>
                  <p:pic>
                    <p:nvPicPr>
                      <p:cNvPr id="72708"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75" y="3967163"/>
                        <a:ext cx="4867275" cy="228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9" name="Rectangle 5"/>
          <p:cNvSpPr>
            <a:spLocks noChangeArrowheads="1"/>
          </p:cNvSpPr>
          <p:nvPr/>
        </p:nvSpPr>
        <p:spPr bwMode="auto">
          <a:xfrm>
            <a:off x="5808663" y="4500563"/>
            <a:ext cx="26670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Applying the law of total </a:t>
            </a:r>
          </a:p>
          <a:p>
            <a:r>
              <a:rPr lang="en-US" altLang="en-US" sz="1600">
                <a:solidFill>
                  <a:srgbClr val="000066"/>
                </a:solidFill>
              </a:rPr>
              <a:t>probability to the denominator</a:t>
            </a:r>
          </a:p>
        </p:txBody>
      </p:sp>
      <p:sp>
        <p:nvSpPr>
          <p:cNvPr id="72710" name="Rectangle 6"/>
          <p:cNvSpPr>
            <a:spLocks noChangeArrowheads="1"/>
          </p:cNvSpPr>
          <p:nvPr/>
        </p:nvSpPr>
        <p:spPr bwMode="auto">
          <a:xfrm>
            <a:off x="5792788" y="5303838"/>
            <a:ext cx="298926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Applying the definition of </a:t>
            </a:r>
          </a:p>
          <a:p>
            <a:r>
              <a:rPr lang="en-US" altLang="en-US" sz="1600">
                <a:solidFill>
                  <a:srgbClr val="000066"/>
                </a:solidFill>
              </a:rPr>
              <a:t>conditional probability throughout</a:t>
            </a:r>
          </a:p>
        </p:txBody>
      </p:sp>
      <p:sp>
        <p:nvSpPr>
          <p:cNvPr id="72711" name="Rectangle 7"/>
          <p:cNvSpPr>
            <a:spLocks noGrp="1" noChangeArrowheads="1"/>
          </p:cNvSpPr>
          <p:nvPr>
            <p:ph type="title"/>
          </p:nvPr>
        </p:nvSpPr>
        <p:spPr/>
        <p:txBody>
          <a:bodyPr/>
          <a:lstStyle/>
          <a:p>
            <a:pPr eaLnBrk="1" hangingPunct="1"/>
            <a:r>
              <a:rPr lang="en-US" altLang="en-US" smtClean="0"/>
              <a:t>Bayes’ Theorem</a:t>
            </a:r>
          </a:p>
        </p:txBody>
      </p:sp>
      <p:sp>
        <p:nvSpPr>
          <p:cNvPr id="72712" name="Text Box 8"/>
          <p:cNvSpPr txBox="1">
            <a:spLocks noChangeArrowheads="1"/>
          </p:cNvSpPr>
          <p:nvPr/>
        </p:nvSpPr>
        <p:spPr bwMode="auto">
          <a:xfrm>
            <a:off x="8496300" y="-1143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baseline="-25000">
                <a:solidFill>
                  <a:srgbClr val="000066"/>
                </a:solidFill>
                <a:latin typeface="Arial" panose="020B0604020202020204" pitchFamily="34" charset="0"/>
              </a:rPr>
              <a:t>2-</a:t>
            </a:r>
            <a:fld id="{7B116497-764D-4DBB-8897-08100FF4BCA5}" type="slidenum">
              <a:rPr lang="en-US" altLang="en-US" sz="2000" baseline="-25000">
                <a:solidFill>
                  <a:srgbClr val="000066"/>
                </a:solidFill>
                <a:latin typeface="Arial" panose="020B0604020202020204" pitchFamily="34" charset="0"/>
              </a:rPr>
              <a:pPr algn="ctr" eaLnBrk="1" hangingPunct="1">
                <a:spcBef>
                  <a:spcPct val="50000"/>
                </a:spcBef>
              </a:pPr>
              <a:t>199</a:t>
            </a:fld>
            <a:endParaRPr lang="en-US" altLang="en-US" sz="2000" baseline="-25000">
              <a:solidFill>
                <a:srgbClr val="000066"/>
              </a:solidFill>
              <a:latin typeface="Arial" panose="020B0604020202020204" pitchFamily="34" charset="0"/>
            </a:endParaRPr>
          </a:p>
        </p:txBody>
      </p:sp>
    </p:spTree>
    <p:extLst>
      <p:ext uri="{BB962C8B-B14F-4D97-AF65-F5344CB8AC3E}">
        <p14:creationId xmlns:p14="http://schemas.microsoft.com/office/powerpoint/2010/main" val="21167729"/>
      </p:ext>
    </p:extLst>
  </p:cSld>
  <p:clrMapOvr>
    <a:masterClrMapping/>
  </p:clrMapOvr>
  <p:transition>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319088"/>
            <a:ext cx="9144000" cy="519112"/>
          </a:xfrm>
        </p:spPr>
        <p:txBody>
          <a:bodyPr>
            <a:normAutofit fontScale="90000"/>
          </a:bodyPr>
          <a:lstStyle/>
          <a:p>
            <a:r>
              <a:rPr lang="en-US" dirty="0" smtClean="0"/>
              <a:t>Do You Know ?????</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4183" y="1570038"/>
            <a:ext cx="3009283" cy="4525962"/>
          </a:xfr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8D97F-B07C-4F5B-861D-76BA94498E2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29541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t>Random Sampling</a:t>
            </a:r>
          </a:p>
        </p:txBody>
      </p:sp>
      <p:sp>
        <p:nvSpPr>
          <p:cNvPr id="121859" name="Rectangle 3"/>
          <p:cNvSpPr>
            <a:spLocks noGrp="1" noChangeArrowheads="1"/>
          </p:cNvSpPr>
          <p:nvPr>
            <p:ph type="body" idx="1"/>
          </p:nvPr>
        </p:nvSpPr>
        <p:spPr>
          <a:xfrm>
            <a:off x="838200" y="1828800"/>
            <a:ext cx="8077200" cy="4532313"/>
          </a:xfrm>
        </p:spPr>
        <p:txBody>
          <a:bodyPr>
            <a:normAutofit lnSpcReduction="10000"/>
          </a:bodyPr>
          <a:lstStyle/>
          <a:p>
            <a:pPr>
              <a:lnSpc>
                <a:spcPct val="90000"/>
              </a:lnSpc>
              <a:buFont typeface="Wingdings" pitchFamily="2" charset="2"/>
              <a:buNone/>
            </a:pPr>
            <a:r>
              <a:rPr lang="en-US" altLang="en-US">
                <a:solidFill>
                  <a:schemeClr val="hlink"/>
                </a:solidFill>
              </a:rPr>
              <a:t>Simple random sampling</a:t>
            </a:r>
            <a:r>
              <a:rPr lang="en-US" altLang="en-US"/>
              <a:t> is a procedure in which</a:t>
            </a:r>
          </a:p>
          <a:p>
            <a:pPr>
              <a:lnSpc>
                <a:spcPct val="90000"/>
              </a:lnSpc>
              <a:buFont typeface="Wingdings" pitchFamily="2" charset="2"/>
              <a:buNone/>
            </a:pPr>
            <a:r>
              <a:rPr lang="en-US" altLang="en-US" sz="2400"/>
              <a:t> </a:t>
            </a:r>
          </a:p>
          <a:p>
            <a:pPr>
              <a:lnSpc>
                <a:spcPct val="90000"/>
              </a:lnSpc>
            </a:pPr>
            <a:r>
              <a:rPr lang="en-US" altLang="en-US" sz="2400"/>
              <a:t>each member of the population is chosen strictly by chance,</a:t>
            </a:r>
          </a:p>
          <a:p>
            <a:pPr>
              <a:lnSpc>
                <a:spcPct val="90000"/>
              </a:lnSpc>
            </a:pPr>
            <a:r>
              <a:rPr lang="en-US" altLang="en-US" sz="2400"/>
              <a:t>each member of the population is equally likely to be chosen, </a:t>
            </a:r>
          </a:p>
          <a:p>
            <a:pPr>
              <a:lnSpc>
                <a:spcPct val="90000"/>
              </a:lnSpc>
              <a:buFont typeface="Wingdings" pitchFamily="2" charset="2"/>
              <a:buNone/>
            </a:pPr>
            <a:r>
              <a:rPr lang="en-US" altLang="en-US" sz="2400"/>
              <a:t>and</a:t>
            </a:r>
          </a:p>
          <a:p>
            <a:pPr>
              <a:lnSpc>
                <a:spcPct val="90000"/>
              </a:lnSpc>
            </a:pPr>
            <a:r>
              <a:rPr lang="en-US" altLang="en-US" sz="2400"/>
              <a:t>every possible sample of  n  objects is equally likely to be chosen</a:t>
            </a:r>
          </a:p>
          <a:p>
            <a:pPr>
              <a:lnSpc>
                <a:spcPct val="90000"/>
              </a:lnSpc>
            </a:pPr>
            <a:endParaRPr lang="en-US" altLang="en-US" sz="2400"/>
          </a:p>
          <a:p>
            <a:pPr>
              <a:lnSpc>
                <a:spcPct val="90000"/>
              </a:lnSpc>
              <a:buFont typeface="Wingdings" pitchFamily="2" charset="2"/>
              <a:buNone/>
            </a:pPr>
            <a:r>
              <a:rPr lang="en-US" altLang="en-US"/>
              <a:t>The resulting sample is called a </a:t>
            </a:r>
            <a:r>
              <a:rPr lang="en-US" altLang="en-US">
                <a:solidFill>
                  <a:schemeClr val="hlink"/>
                </a:solidFill>
              </a:rPr>
              <a:t>random sample</a:t>
            </a:r>
            <a:endParaRPr lang="en-US" altLang="en-US"/>
          </a:p>
        </p:txBody>
      </p:sp>
      <p:sp>
        <p:nvSpPr>
          <p:cNvPr id="6" name="Slide Number Placeholder 5"/>
          <p:cNvSpPr>
            <a:spLocks noGrp="1"/>
          </p:cNvSpPr>
          <p:nvPr>
            <p:ph type="sldNum" sz="quarter" idx="12"/>
          </p:nvPr>
        </p:nvSpPr>
        <p:spPr/>
        <p:txBody>
          <a:bodyPr/>
          <a:lstStyle/>
          <a:p>
            <a:fld id="{F878D97F-B07C-4F5B-861D-76BA94498E2A}" type="slidenum">
              <a:rPr lang="en-US" smtClean="0"/>
              <a:pPr/>
              <a:t>20</a:t>
            </a:fld>
            <a:endParaRPr lang="en-US"/>
          </a:p>
        </p:txBody>
      </p:sp>
    </p:spTree>
    <p:extLst>
      <p:ext uri="{BB962C8B-B14F-4D97-AF65-F5344CB8AC3E}">
        <p14:creationId xmlns:p14="http://schemas.microsoft.com/office/powerpoint/2010/main" val="294126962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IN" altLang="en-US" smtClean="0"/>
              <a:t>Bayes Theory</a:t>
            </a:r>
          </a:p>
        </p:txBody>
      </p:sp>
      <p:pic>
        <p:nvPicPr>
          <p:cNvPr id="7373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3340100"/>
            <a:ext cx="8502650" cy="1536700"/>
          </a:xfrm>
        </p:spPr>
      </p:pic>
    </p:spTree>
    <p:extLst>
      <p:ext uri="{BB962C8B-B14F-4D97-AF65-F5344CB8AC3E}">
        <p14:creationId xmlns:p14="http://schemas.microsoft.com/office/powerpoint/2010/main" val="398797577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IN" altLang="en-US" smtClean="0"/>
              <a:t>Bayes Theory</a:t>
            </a:r>
          </a:p>
        </p:txBody>
      </p:sp>
      <p:pic>
        <p:nvPicPr>
          <p:cNvPr id="7475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3281363"/>
            <a:ext cx="8502650" cy="1654175"/>
          </a:xfrm>
        </p:spPr>
      </p:pic>
    </p:spTree>
    <p:extLst>
      <p:ext uri="{BB962C8B-B14F-4D97-AF65-F5344CB8AC3E}">
        <p14:creationId xmlns:p14="http://schemas.microsoft.com/office/powerpoint/2010/main" val="401249261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IN" altLang="en-US" smtClean="0"/>
              <a:t>Bayes Theory</a:t>
            </a:r>
          </a:p>
        </p:txBody>
      </p:sp>
      <p:sp>
        <p:nvSpPr>
          <p:cNvPr id="75779" name="Content Placeholder 2"/>
          <p:cNvSpPr>
            <a:spLocks noGrp="1"/>
          </p:cNvSpPr>
          <p:nvPr>
            <p:ph idx="1"/>
          </p:nvPr>
        </p:nvSpPr>
        <p:spPr/>
        <p:txBody>
          <a:bodyPr/>
          <a:lstStyle/>
          <a:p>
            <a:endParaRPr lang="en-IN" altLang="en-US" smtClean="0"/>
          </a:p>
        </p:txBody>
      </p:sp>
      <p:sp>
        <p:nvSpPr>
          <p:cNvPr id="75780" name="Rectangle 3"/>
          <p:cNvSpPr>
            <a:spLocks noChangeArrowheads="1"/>
          </p:cNvSpPr>
          <p:nvPr/>
        </p:nvSpPr>
        <p:spPr bwMode="auto">
          <a:xfrm>
            <a:off x="684213" y="2133600"/>
            <a:ext cx="806450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IN" altLang="en-US" b="1">
                <a:cs typeface="Calibri" panose="020F0502020204030204" pitchFamily="34" charset="0"/>
              </a:rPr>
              <a:t>An Example</a:t>
            </a:r>
            <a:br>
              <a:rPr lang="en-IN" altLang="en-US" b="1">
                <a:cs typeface="Calibri" panose="020F0502020204030204" pitchFamily="34" charset="0"/>
              </a:rPr>
            </a:br>
            <a:r>
              <a:rPr lang="en-IN" altLang="en-US">
                <a:cs typeface="Calibri" panose="020F0502020204030204" pitchFamily="34" charset="0"/>
              </a:rPr>
              <a:t>Let's say we want to know how a change in interest rates would affect the value of a </a:t>
            </a:r>
            <a:r>
              <a:rPr lang="en-IN" altLang="en-US" u="sng">
                <a:solidFill>
                  <a:srgbClr val="0563C1"/>
                </a:solidFill>
                <a:cs typeface="Calibri" panose="020F0502020204030204" pitchFamily="34" charset="0"/>
                <a:hlinkClick r:id="rId2"/>
              </a:rPr>
              <a:t>stock market index</a:t>
            </a:r>
            <a:r>
              <a:rPr lang="en-IN" altLang="en-US">
                <a:cs typeface="Calibri" panose="020F0502020204030204" pitchFamily="34" charset="0"/>
              </a:rPr>
              <a:t>. All major stock market indexes have a plethora of historical data available so you should have no problem finding the outcomes for these events with a little bit of research. For our example we will use the data below to find out how a stock market index will react to a rise in interest rates.</a:t>
            </a:r>
          </a:p>
        </p:txBody>
      </p:sp>
    </p:spTree>
    <p:extLst>
      <p:ext uri="{BB962C8B-B14F-4D97-AF65-F5344CB8AC3E}">
        <p14:creationId xmlns:p14="http://schemas.microsoft.com/office/powerpoint/2010/main" val="51898522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IN" altLang="en-US" smtClean="0"/>
              <a:t>Bayes Theory</a:t>
            </a:r>
          </a:p>
        </p:txBody>
      </p:sp>
      <p:sp>
        <p:nvSpPr>
          <p:cNvPr id="76803" name="Content Placeholder 2"/>
          <p:cNvSpPr>
            <a:spLocks noGrp="1"/>
          </p:cNvSpPr>
          <p:nvPr>
            <p:ph idx="1"/>
          </p:nvPr>
        </p:nvSpPr>
        <p:spPr/>
        <p:txBody>
          <a:bodyPr/>
          <a:lstStyle/>
          <a:p>
            <a:endParaRPr lang="en-IN" altLang="en-US" smtClean="0"/>
          </a:p>
        </p:txBody>
      </p:sp>
      <p:graphicFrame>
        <p:nvGraphicFramePr>
          <p:cNvPr id="76804" name="Object 4"/>
          <p:cNvGraphicFramePr>
            <a:graphicFrameLocks noChangeAspect="1"/>
          </p:cNvGraphicFramePr>
          <p:nvPr/>
        </p:nvGraphicFramePr>
        <p:xfrm>
          <a:off x="900113" y="2355850"/>
          <a:ext cx="7775575" cy="3881438"/>
        </p:xfrm>
        <a:graphic>
          <a:graphicData uri="http://schemas.openxmlformats.org/presentationml/2006/ole">
            <mc:AlternateContent xmlns:mc="http://schemas.openxmlformats.org/markup-compatibility/2006">
              <mc:Choice xmlns:v="urn:schemas-microsoft-com:vml" Requires="v">
                <p:oleObj spid="_x0000_s8197" name="Document" r:id="rId3" imgW="5717562" imgH="2144713" progId="Word.Document.12">
                  <p:embed/>
                </p:oleObj>
              </mc:Choice>
              <mc:Fallback>
                <p:oleObj name="Document" r:id="rId3" imgW="5717562" imgH="2144713" progId="Word.Document.12">
                  <p:embed/>
                  <p:pic>
                    <p:nvPicPr>
                      <p:cNvPr id="768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55850"/>
                        <a:ext cx="7775575"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503568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IN" altLang="en-US" smtClean="0"/>
              <a:t>Bayes Theory</a:t>
            </a:r>
          </a:p>
        </p:txBody>
      </p:sp>
      <p:pic>
        <p:nvPicPr>
          <p:cNvPr id="77827"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11188" y="1484313"/>
            <a:ext cx="7632700" cy="4824412"/>
          </a:xfrm>
        </p:spPr>
      </p:pic>
    </p:spTree>
    <p:extLst>
      <p:ext uri="{BB962C8B-B14F-4D97-AF65-F5344CB8AC3E}">
        <p14:creationId xmlns:p14="http://schemas.microsoft.com/office/powerpoint/2010/main" val="281763840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IN" altLang="en-US" smtClean="0"/>
              <a:t>Bayes Theory</a:t>
            </a:r>
          </a:p>
        </p:txBody>
      </p:sp>
      <p:sp>
        <p:nvSpPr>
          <p:cNvPr id="78851" name="Content Placeholder 2"/>
          <p:cNvSpPr>
            <a:spLocks noGrp="1"/>
          </p:cNvSpPr>
          <p:nvPr>
            <p:ph idx="1"/>
          </p:nvPr>
        </p:nvSpPr>
        <p:spPr/>
        <p:txBody>
          <a:bodyPr>
            <a:normAutofit fontScale="85000" lnSpcReduction="10000"/>
          </a:bodyPr>
          <a:lstStyle/>
          <a:p>
            <a:r>
              <a:rPr lang="en-IN" altLang="en-US" smtClean="0"/>
              <a:t>In the table you can see that out of 2000 observations, 1150 instances showed the stock index decreased. This is the prior probability based on historical data, which in this example is 57.5% (1150/2000). This probability doesn't take into account any information about interest rates, and is the one we wish to update.</a:t>
            </a:r>
          </a:p>
          <a:p>
            <a:r>
              <a:rPr lang="en-IN" altLang="en-US" smtClean="0"/>
              <a:t> After updating this prior probability with information that interest rates have risen leads us to update the probability of the stock market decreasing from 57.5% to 95%. 95% is the posterior probability. </a:t>
            </a:r>
          </a:p>
        </p:txBody>
      </p:sp>
    </p:spTree>
    <p:extLst>
      <p:ext uri="{BB962C8B-B14F-4D97-AF65-F5344CB8AC3E}">
        <p14:creationId xmlns:p14="http://schemas.microsoft.com/office/powerpoint/2010/main" val="119548886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7987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798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CF18683C-7856-4DD7-B3B4-92875A5730D5}" type="slidenum">
              <a:rPr lang="en-IN" altLang="en-US" sz="1200" smtClean="0">
                <a:solidFill>
                  <a:srgbClr val="898989"/>
                </a:solidFill>
              </a:rPr>
              <a:pPr eaLnBrk="1" hangingPunct="1">
                <a:spcBef>
                  <a:spcPct val="0"/>
                </a:spcBef>
                <a:buFontTx/>
                <a:buNone/>
              </a:pPr>
              <a:t>206</a:t>
            </a:fld>
            <a:endParaRPr lang="en-IN" altLang="en-US" sz="1200" smtClean="0">
              <a:solidFill>
                <a:srgbClr val="898989"/>
              </a:solidFill>
            </a:endParaRPr>
          </a:p>
        </p:txBody>
      </p:sp>
      <p:sp>
        <p:nvSpPr>
          <p:cNvPr id="79877" name="Rectangle 4"/>
          <p:cNvSpPr>
            <a:spLocks noChangeArrowheads="1"/>
          </p:cNvSpPr>
          <p:nvPr/>
        </p:nvSpPr>
        <p:spPr bwMode="auto">
          <a:xfrm>
            <a:off x="611188" y="1028700"/>
            <a:ext cx="79216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2400">
                <a:solidFill>
                  <a:srgbClr val="FF0000"/>
                </a:solidFill>
              </a:rPr>
              <a:t>Example  (False positive paradox )</a:t>
            </a:r>
          </a:p>
          <a:p>
            <a:pPr eaLnBrk="1" hangingPunct="1">
              <a:spcBef>
                <a:spcPct val="0"/>
              </a:spcBef>
              <a:buFontTx/>
              <a:buNone/>
            </a:pPr>
            <a:endParaRPr lang="en-IN" altLang="en-US" sz="2400">
              <a:solidFill>
                <a:srgbClr val="000000"/>
              </a:solidFill>
            </a:endParaRPr>
          </a:p>
          <a:p>
            <a:pPr eaLnBrk="1" hangingPunct="1">
              <a:spcBef>
                <a:spcPct val="0"/>
              </a:spcBef>
              <a:buFontTx/>
              <a:buNone/>
            </a:pPr>
            <a:r>
              <a:rPr lang="en-IN" altLang="en-US" sz="2400">
                <a:solidFill>
                  <a:srgbClr val="000000"/>
                </a:solidFill>
              </a:rPr>
              <a:t>A certain disease affects about 1  out of 10,000  people. There is a test to check whether the person has the disease. The test is quite accurate. In particular, we know that </a:t>
            </a:r>
          </a:p>
          <a:p>
            <a:pPr eaLnBrk="1" hangingPunct="1">
              <a:spcBef>
                <a:spcPct val="0"/>
              </a:spcBef>
              <a:buFontTx/>
              <a:buNone/>
            </a:pPr>
            <a:r>
              <a:rPr lang="en-IN" altLang="en-US" sz="2400">
                <a:solidFill>
                  <a:srgbClr val="000000"/>
                </a:solidFill>
              </a:rPr>
              <a:t>•the probability that the test result is positive (suggesting the person has the disease), given that the person does not have the disease, is only 2 percent;</a:t>
            </a:r>
          </a:p>
          <a:p>
            <a:pPr eaLnBrk="1" hangingPunct="1">
              <a:spcBef>
                <a:spcPct val="0"/>
              </a:spcBef>
              <a:buFontTx/>
              <a:buNone/>
            </a:pPr>
            <a:r>
              <a:rPr lang="en-IN" altLang="en-US" sz="2400">
                <a:solidFill>
                  <a:srgbClr val="000000"/>
                </a:solidFill>
              </a:rPr>
              <a:t>•the probability that the test result is negative (suggesting the person does not have the disease), given that the person has the disease, is only 1 percent.</a:t>
            </a:r>
          </a:p>
          <a:p>
            <a:pPr eaLnBrk="1" hangingPunct="1">
              <a:spcBef>
                <a:spcPct val="0"/>
              </a:spcBef>
              <a:buFontTx/>
              <a:buNone/>
            </a:pPr>
            <a:r>
              <a:rPr lang="en-IN" altLang="en-US" sz="2400">
                <a:solidFill>
                  <a:srgbClr val="000000"/>
                </a:solidFill>
              </a:rPr>
              <a:t>A random person gets tested for the disease and the result comes back positive. What is the probability that the person has the disease?</a:t>
            </a:r>
          </a:p>
        </p:txBody>
      </p:sp>
    </p:spTree>
    <p:extLst>
      <p:ext uri="{BB962C8B-B14F-4D97-AF65-F5344CB8AC3E}">
        <p14:creationId xmlns:p14="http://schemas.microsoft.com/office/powerpoint/2010/main" val="100586918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8089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809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834CD88A-F804-4771-BC95-5BC02CA961A1}" type="slidenum">
              <a:rPr lang="en-IN" altLang="en-US" sz="1200" smtClean="0">
                <a:solidFill>
                  <a:srgbClr val="898989"/>
                </a:solidFill>
              </a:rPr>
              <a:pPr eaLnBrk="1" hangingPunct="1">
                <a:spcBef>
                  <a:spcPct val="0"/>
                </a:spcBef>
                <a:buFontTx/>
                <a:buNone/>
              </a:pPr>
              <a:t>207</a:t>
            </a:fld>
            <a:endParaRPr lang="en-IN" altLang="en-US" sz="1200" smtClean="0">
              <a:solidFill>
                <a:srgbClr val="898989"/>
              </a:solidFill>
            </a:endParaRPr>
          </a:p>
        </p:txBody>
      </p:sp>
      <p:sp>
        <p:nvSpPr>
          <p:cNvPr id="5" name="Rectangle 4"/>
          <p:cNvSpPr>
            <a:spLocks noRot="1" noChangeAspect="1" noMove="1" noResize="1" noEditPoints="1" noAdjustHandles="1" noChangeArrowheads="1" noChangeShapeType="1" noTextEdit="1"/>
          </p:cNvSpPr>
          <p:nvPr/>
        </p:nvSpPr>
        <p:spPr>
          <a:xfrm>
            <a:off x="611560" y="335846"/>
            <a:ext cx="8280920" cy="6217728"/>
          </a:xfrm>
          <a:prstGeom prst="rect">
            <a:avLst/>
          </a:prstGeom>
          <a:blipFill>
            <a:blip r:embed="rId2"/>
            <a:stretch>
              <a:fillRect l="-1104" t="-784" r="-368" b="-1275"/>
            </a:stretch>
          </a:blipFill>
        </p:spPr>
        <p:txBody>
          <a:bodyPr/>
          <a:lstStyle/>
          <a:p>
            <a:pPr>
              <a:defRPr/>
            </a:pPr>
            <a:r>
              <a:rPr lang="en-IN">
                <a:noFill/>
              </a:rPr>
              <a:t> </a:t>
            </a:r>
          </a:p>
        </p:txBody>
      </p:sp>
    </p:spTree>
    <p:extLst>
      <p:ext uri="{BB962C8B-B14F-4D97-AF65-F5344CB8AC3E}">
        <p14:creationId xmlns:p14="http://schemas.microsoft.com/office/powerpoint/2010/main" val="261829068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457200" y="1854200"/>
            <a:ext cx="8442325" cy="3860800"/>
          </a:xfrm>
          <a:solidFill>
            <a:srgbClr val="FFFFFF"/>
          </a:solid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buClr>
                <a:srgbClr val="790015"/>
              </a:buClr>
              <a:buSzPct val="125000"/>
              <a:buFontTx/>
              <a:buChar char="•"/>
            </a:pPr>
            <a:r>
              <a:rPr lang="en-US" altLang="en-US" sz="2000" smtClean="0"/>
              <a:t>A medical test for a rare disease (affecting 0.1% of the population [                    ]) is imperfect:</a:t>
            </a:r>
          </a:p>
          <a:p>
            <a:pPr lvl="1" eaLnBrk="1" hangingPunct="1">
              <a:buClr>
                <a:srgbClr val="790015"/>
              </a:buClr>
              <a:buSzPct val="125000"/>
              <a:buFont typeface="Wingdings" panose="05000000000000000000" pitchFamily="2" charset="2"/>
              <a:buChar char="ü"/>
            </a:pPr>
            <a:r>
              <a:rPr lang="en-US" altLang="en-US" sz="1900" smtClean="0"/>
              <a:t>When administered to an ill person, the test will indicate so with probability 0.92  [                       ]</a:t>
            </a:r>
          </a:p>
          <a:p>
            <a:pPr lvl="2" eaLnBrk="1" hangingPunct="1">
              <a:buClr>
                <a:srgbClr val="790015"/>
              </a:buClr>
              <a:buSzPct val="125000"/>
            </a:pPr>
            <a:r>
              <a:rPr lang="en-US" altLang="en-US" sz="1800" smtClean="0"/>
              <a:t>The event         is a </a:t>
            </a:r>
            <a:r>
              <a:rPr lang="en-US" altLang="en-US" sz="1800" b="1" smtClean="0">
                <a:solidFill>
                  <a:srgbClr val="790015"/>
                </a:solidFill>
              </a:rPr>
              <a:t>false negative</a:t>
            </a:r>
            <a:endParaRPr lang="en-US" altLang="en-US" sz="1600" smtClean="0"/>
          </a:p>
          <a:p>
            <a:pPr lvl="1" eaLnBrk="1" hangingPunct="1">
              <a:buClr>
                <a:srgbClr val="790015"/>
              </a:buClr>
              <a:buSzPct val="125000"/>
              <a:buFont typeface="Wingdings" panose="05000000000000000000" pitchFamily="2" charset="2"/>
              <a:buChar char="ü"/>
            </a:pPr>
            <a:r>
              <a:rPr lang="en-US" altLang="en-US" sz="1900" smtClean="0"/>
              <a:t>When administered to a person who is not ill, the test will erroneously give a positive result (false positive) with probability 0.04 [                                   ] </a:t>
            </a:r>
          </a:p>
          <a:p>
            <a:pPr lvl="2" eaLnBrk="1" hangingPunct="1">
              <a:buClr>
                <a:srgbClr val="790015"/>
              </a:buClr>
              <a:buSzPct val="125000"/>
            </a:pPr>
            <a:r>
              <a:rPr lang="en-US" altLang="en-US" sz="1800" smtClean="0"/>
              <a:t>The event        is a </a:t>
            </a:r>
            <a:r>
              <a:rPr lang="en-US" altLang="en-US" sz="1800" b="1" smtClean="0">
                <a:solidFill>
                  <a:srgbClr val="790015"/>
                </a:solidFill>
              </a:rPr>
              <a:t>false positive</a:t>
            </a:r>
            <a:r>
              <a:rPr lang="en-US" altLang="en-US" sz="1800" smtClean="0"/>
              <a:t>.</a:t>
            </a:r>
            <a:r>
              <a:rPr lang="en-US" altLang="en-US" sz="1600" smtClean="0"/>
              <a:t>                                       .</a:t>
            </a:r>
          </a:p>
        </p:txBody>
      </p:sp>
      <p:graphicFrame>
        <p:nvGraphicFramePr>
          <p:cNvPr id="81923" name="Object 3"/>
          <p:cNvGraphicFramePr>
            <a:graphicFrameLocks/>
          </p:cNvGraphicFramePr>
          <p:nvPr/>
        </p:nvGraphicFramePr>
        <p:xfrm>
          <a:off x="2438400" y="2438400"/>
          <a:ext cx="2328863" cy="609600"/>
        </p:xfrm>
        <a:graphic>
          <a:graphicData uri="http://schemas.openxmlformats.org/presentationml/2006/ole">
            <mc:AlternateContent xmlns:mc="http://schemas.openxmlformats.org/markup-compatibility/2006">
              <mc:Choice xmlns:v="urn:schemas-microsoft-com:vml" Requires="v">
                <p:oleObj spid="_x0000_s9233" name="Equation" r:id="rId3" imgW="2337549" imgH="618985" progId="Equation.3">
                  <p:embed/>
                </p:oleObj>
              </mc:Choice>
              <mc:Fallback>
                <p:oleObj name="Equation" r:id="rId3" imgW="2337549" imgH="618985" progId="Equation.3">
                  <p:embed/>
                  <p:pic>
                    <p:nvPicPr>
                      <p:cNvPr id="8192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438400"/>
                        <a:ext cx="23288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4" name="Object 4"/>
          <p:cNvGraphicFramePr>
            <a:graphicFrameLocks/>
          </p:cNvGraphicFramePr>
          <p:nvPr/>
        </p:nvGraphicFramePr>
        <p:xfrm>
          <a:off x="3886200" y="2819400"/>
          <a:ext cx="2308225" cy="454025"/>
        </p:xfrm>
        <a:graphic>
          <a:graphicData uri="http://schemas.openxmlformats.org/presentationml/2006/ole">
            <mc:AlternateContent xmlns:mc="http://schemas.openxmlformats.org/markup-compatibility/2006">
              <mc:Choice xmlns:v="urn:schemas-microsoft-com:vml" Requires="v">
                <p:oleObj spid="_x0000_s9234" name="Equation" r:id="rId5" imgW="3060700" imgH="558800" progId="Equation.3">
                  <p:embed/>
                </p:oleObj>
              </mc:Choice>
              <mc:Fallback>
                <p:oleObj name="Equation" r:id="rId5" imgW="3060700" imgH="558800" progId="Equation.3">
                  <p:embed/>
                  <p:pic>
                    <p:nvPicPr>
                      <p:cNvPr id="81924"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819400"/>
                        <a:ext cx="23082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5" name="Object 5"/>
          <p:cNvGraphicFramePr>
            <a:graphicFrameLocks/>
          </p:cNvGraphicFramePr>
          <p:nvPr/>
        </p:nvGraphicFramePr>
        <p:xfrm>
          <a:off x="2438400" y="3200400"/>
          <a:ext cx="417513" cy="285750"/>
        </p:xfrm>
        <a:graphic>
          <a:graphicData uri="http://schemas.openxmlformats.org/presentationml/2006/ole">
            <mc:AlternateContent xmlns:mc="http://schemas.openxmlformats.org/markup-compatibility/2006">
              <mc:Choice xmlns:v="urn:schemas-microsoft-com:vml" Requires="v">
                <p:oleObj spid="_x0000_s9235" name="Equation" r:id="rId7" imgW="558558" imgH="355446" progId="Equation.3">
                  <p:embed/>
                </p:oleObj>
              </mc:Choice>
              <mc:Fallback>
                <p:oleObj name="Equation" r:id="rId7" imgW="558558" imgH="355446" progId="Equation.3">
                  <p:embed/>
                  <p:pic>
                    <p:nvPicPr>
                      <p:cNvPr id="81925"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200400"/>
                        <a:ext cx="417513"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6" name="Object 6"/>
          <p:cNvGraphicFramePr>
            <a:graphicFrameLocks/>
          </p:cNvGraphicFramePr>
          <p:nvPr/>
        </p:nvGraphicFramePr>
        <p:xfrm>
          <a:off x="2400300" y="4191000"/>
          <a:ext cx="419100" cy="287338"/>
        </p:xfrm>
        <a:graphic>
          <a:graphicData uri="http://schemas.openxmlformats.org/presentationml/2006/ole">
            <mc:AlternateContent xmlns:mc="http://schemas.openxmlformats.org/markup-compatibility/2006">
              <mc:Choice xmlns:v="urn:schemas-microsoft-com:vml" Requires="v">
                <p:oleObj spid="_x0000_s9236" name="Equation" r:id="rId9" imgW="558558" imgH="355446" progId="Equation.3">
                  <p:embed/>
                </p:oleObj>
              </mc:Choice>
              <mc:Fallback>
                <p:oleObj name="Equation" r:id="rId9" imgW="558558" imgH="355446" progId="Equation.3">
                  <p:embed/>
                  <p:pic>
                    <p:nvPicPr>
                      <p:cNvPr id="81926"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0300" y="4191000"/>
                        <a:ext cx="4191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7" name="Object 7"/>
          <p:cNvGraphicFramePr>
            <a:graphicFrameLocks/>
          </p:cNvGraphicFramePr>
          <p:nvPr/>
        </p:nvGraphicFramePr>
        <p:xfrm>
          <a:off x="5562600" y="4267200"/>
          <a:ext cx="2589213" cy="457200"/>
        </p:xfrm>
        <a:graphic>
          <a:graphicData uri="http://schemas.openxmlformats.org/presentationml/2006/ole">
            <mc:AlternateContent xmlns:mc="http://schemas.openxmlformats.org/markup-compatibility/2006">
              <mc:Choice xmlns:v="urn:schemas-microsoft-com:vml" Requires="v">
                <p:oleObj spid="_x0000_s9237" name="Equation" r:id="rId11" imgW="3429000" imgH="558800" progId="Equation.3">
                  <p:embed/>
                </p:oleObj>
              </mc:Choice>
              <mc:Fallback>
                <p:oleObj name="Equation" r:id="rId11" imgW="3429000" imgH="558800" progId="Equation.3">
                  <p:embed/>
                  <p:pic>
                    <p:nvPicPr>
                      <p:cNvPr id="81927" name="Object 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267200"/>
                        <a:ext cx="258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8" name="Rectangle 8"/>
          <p:cNvSpPr>
            <a:spLocks noGrp="1" noChangeArrowheads="1"/>
          </p:cNvSpPr>
          <p:nvPr>
            <p:ph type="title"/>
          </p:nvPr>
        </p:nvSpPr>
        <p:spPr/>
        <p:txBody>
          <a:bodyPr/>
          <a:lstStyle/>
          <a:p>
            <a:pPr eaLnBrk="1" hangingPunct="1"/>
            <a:r>
              <a:rPr lang="en-US" altLang="en-US" smtClean="0"/>
              <a:t>Bayes’ Theorem - Example</a:t>
            </a:r>
          </a:p>
        </p:txBody>
      </p:sp>
      <p:sp>
        <p:nvSpPr>
          <p:cNvPr id="81929" name="Text Box 9"/>
          <p:cNvSpPr txBox="1">
            <a:spLocks noChangeArrowheads="1"/>
          </p:cNvSpPr>
          <p:nvPr/>
        </p:nvSpPr>
        <p:spPr bwMode="auto">
          <a:xfrm>
            <a:off x="8496300" y="-1143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baseline="-25000">
                <a:solidFill>
                  <a:srgbClr val="000066"/>
                </a:solidFill>
                <a:latin typeface="Arial" panose="020B0604020202020204" pitchFamily="34" charset="0"/>
              </a:rPr>
              <a:t>2-</a:t>
            </a:r>
            <a:fld id="{DB89A7CE-3A0F-4D6D-9D4A-1F73DB6C1C85}" type="slidenum">
              <a:rPr lang="en-US" altLang="en-US" sz="2000" baseline="-25000">
                <a:solidFill>
                  <a:srgbClr val="000066"/>
                </a:solidFill>
                <a:latin typeface="Arial" panose="020B0604020202020204" pitchFamily="34" charset="0"/>
              </a:rPr>
              <a:pPr algn="ctr" eaLnBrk="1" hangingPunct="1">
                <a:spcBef>
                  <a:spcPct val="50000"/>
                </a:spcBef>
              </a:pPr>
              <a:t>208</a:t>
            </a:fld>
            <a:endParaRPr lang="en-US" altLang="en-US" sz="2000" baseline="-25000">
              <a:solidFill>
                <a:srgbClr val="000066"/>
              </a:solidFill>
              <a:latin typeface="Arial" panose="020B0604020202020204" pitchFamily="34" charset="0"/>
            </a:endParaRPr>
          </a:p>
        </p:txBody>
      </p:sp>
    </p:spTree>
    <p:extLst>
      <p:ext uri="{BB962C8B-B14F-4D97-AF65-F5344CB8AC3E}">
        <p14:creationId xmlns:p14="http://schemas.microsoft.com/office/powerpoint/2010/main" val="2353136102"/>
      </p:ext>
    </p:extLst>
  </p:cSld>
  <p:clrMapOvr>
    <a:masterClrMapping/>
  </p:clrMapOvr>
  <p:transition>
    <p:strips/>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
          <p:cNvGrpSpPr>
            <a:grpSpLocks/>
          </p:cNvGrpSpPr>
          <p:nvPr/>
        </p:nvGrpSpPr>
        <p:grpSpPr bwMode="auto">
          <a:xfrm>
            <a:off x="1143000" y="1752600"/>
            <a:ext cx="2743200" cy="3581400"/>
            <a:chOff x="720" y="1104"/>
            <a:chExt cx="1728" cy="2256"/>
          </a:xfrm>
        </p:grpSpPr>
        <p:graphicFrame>
          <p:nvGraphicFramePr>
            <p:cNvPr id="82951" name="Object 3"/>
            <p:cNvGraphicFramePr>
              <a:graphicFrameLocks/>
            </p:cNvGraphicFramePr>
            <p:nvPr/>
          </p:nvGraphicFramePr>
          <p:xfrm>
            <a:off x="812" y="1200"/>
            <a:ext cx="1636" cy="2160"/>
          </p:xfrm>
          <a:graphic>
            <a:graphicData uri="http://schemas.openxmlformats.org/presentationml/2006/ole">
              <mc:AlternateContent xmlns:mc="http://schemas.openxmlformats.org/markup-compatibility/2006">
                <mc:Choice xmlns:v="urn:schemas-microsoft-com:vml" Requires="v">
                  <p:oleObj spid="_x0000_s10248" name="Equation" r:id="rId3" imgW="2424906" imgH="3438525" progId="Equation.2">
                    <p:embed/>
                  </p:oleObj>
                </mc:Choice>
                <mc:Fallback>
                  <p:oleObj name="Equation" r:id="rId3" imgW="2424906" imgH="3438525" progId="Equation.2">
                    <p:embed/>
                    <p:pic>
                      <p:nvPicPr>
                        <p:cNvPr id="82951"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 y="1200"/>
                          <a:ext cx="1636" cy="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2" name="Rectangle 4"/>
            <p:cNvSpPr>
              <a:spLocks noChangeArrowheads="1"/>
            </p:cNvSpPr>
            <p:nvPr/>
          </p:nvSpPr>
          <p:spPr bwMode="auto">
            <a:xfrm>
              <a:off x="720" y="1104"/>
              <a:ext cx="1346" cy="218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sz="1600" baseline="-25000">
                <a:solidFill>
                  <a:srgbClr val="000066"/>
                </a:solidFill>
                <a:latin typeface="Arial" panose="020B0604020202020204" pitchFamily="34" charset="0"/>
              </a:endParaRPr>
            </a:p>
          </p:txBody>
        </p:sp>
      </p:grpSp>
      <p:graphicFrame>
        <p:nvGraphicFramePr>
          <p:cNvPr id="82947" name="Object 5"/>
          <p:cNvGraphicFramePr>
            <a:graphicFrameLocks/>
          </p:cNvGraphicFramePr>
          <p:nvPr/>
        </p:nvGraphicFramePr>
        <p:xfrm>
          <a:off x="4029075" y="1849438"/>
          <a:ext cx="4670425" cy="3960812"/>
        </p:xfrm>
        <a:graphic>
          <a:graphicData uri="http://schemas.openxmlformats.org/presentationml/2006/ole">
            <mc:AlternateContent xmlns:mc="http://schemas.openxmlformats.org/markup-compatibility/2006">
              <mc:Choice xmlns:v="urn:schemas-microsoft-com:vml" Requires="v">
                <p:oleObj spid="_x0000_s10249" name="Equation" r:id="rId5" imgW="5437188" imgH="5715000" progId="Equation.3">
                  <p:embed/>
                </p:oleObj>
              </mc:Choice>
              <mc:Fallback>
                <p:oleObj name="Equation" r:id="rId5" imgW="5437188" imgH="5715000" progId="Equation.3">
                  <p:embed/>
                  <p:pic>
                    <p:nvPicPr>
                      <p:cNvPr id="82947"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9075" y="1849438"/>
                        <a:ext cx="4670425"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48" name="Rectangle 6"/>
          <p:cNvSpPr>
            <a:spLocks noChangeArrowheads="1"/>
          </p:cNvSpPr>
          <p:nvPr/>
        </p:nvSpPr>
        <p:spPr bwMode="auto">
          <a:xfrm>
            <a:off x="3657600" y="1752600"/>
            <a:ext cx="4614863" cy="34956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sz="1600" baseline="-25000">
              <a:solidFill>
                <a:srgbClr val="000066"/>
              </a:solidFill>
              <a:latin typeface="Arial" panose="020B0604020202020204" pitchFamily="34" charset="0"/>
            </a:endParaRPr>
          </a:p>
        </p:txBody>
      </p:sp>
      <p:sp>
        <p:nvSpPr>
          <p:cNvPr id="82949" name="Rectangle 7"/>
          <p:cNvSpPr>
            <a:spLocks noGrp="1" noChangeArrowheads="1"/>
          </p:cNvSpPr>
          <p:nvPr>
            <p:ph type="title"/>
          </p:nvPr>
        </p:nvSpPr>
        <p:spPr/>
        <p:txBody>
          <a:bodyPr/>
          <a:lstStyle/>
          <a:p>
            <a:pPr eaLnBrk="1" hangingPunct="1"/>
            <a:r>
              <a:rPr lang="en-US" altLang="en-US" smtClean="0"/>
              <a:t>Example (continued)</a:t>
            </a:r>
          </a:p>
        </p:txBody>
      </p:sp>
      <p:sp>
        <p:nvSpPr>
          <p:cNvPr id="82950" name="Text Box 8"/>
          <p:cNvSpPr txBox="1">
            <a:spLocks noChangeArrowheads="1"/>
          </p:cNvSpPr>
          <p:nvPr/>
        </p:nvSpPr>
        <p:spPr bwMode="auto">
          <a:xfrm>
            <a:off x="8496300" y="-1143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baseline="-25000">
                <a:solidFill>
                  <a:srgbClr val="000066"/>
                </a:solidFill>
                <a:latin typeface="Arial" panose="020B0604020202020204" pitchFamily="34" charset="0"/>
              </a:rPr>
              <a:t>2-</a:t>
            </a:r>
            <a:fld id="{16756053-D0EC-46B4-A71E-9DF310DE059C}" type="slidenum">
              <a:rPr lang="en-US" altLang="en-US" sz="2000" baseline="-25000">
                <a:solidFill>
                  <a:srgbClr val="000066"/>
                </a:solidFill>
                <a:latin typeface="Arial" panose="020B0604020202020204" pitchFamily="34" charset="0"/>
              </a:rPr>
              <a:pPr algn="ctr" eaLnBrk="1" hangingPunct="1">
                <a:spcBef>
                  <a:spcPct val="50000"/>
                </a:spcBef>
              </a:pPr>
              <a:t>209</a:t>
            </a:fld>
            <a:endParaRPr lang="en-US" altLang="en-US" sz="2000" baseline="-25000">
              <a:solidFill>
                <a:srgbClr val="000066"/>
              </a:solidFill>
              <a:latin typeface="Arial" panose="020B0604020202020204" pitchFamily="34" charset="0"/>
            </a:endParaRPr>
          </a:p>
        </p:txBody>
      </p:sp>
    </p:spTree>
    <p:extLst>
      <p:ext uri="{BB962C8B-B14F-4D97-AF65-F5344CB8AC3E}">
        <p14:creationId xmlns:p14="http://schemas.microsoft.com/office/powerpoint/2010/main" val="1359952330"/>
      </p:ext>
    </p:extLst>
  </p:cSld>
  <p:clrMapOvr>
    <a:masterClrMapping/>
  </p:clrMapOvr>
  <p:transition>
    <p:strip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smtClean="0"/>
              <a:t>Why Collect Data?</a:t>
            </a:r>
          </a:p>
        </p:txBody>
      </p:sp>
      <p:sp>
        <p:nvSpPr>
          <p:cNvPr id="15365" name="Rectangle 3"/>
          <p:cNvSpPr>
            <a:spLocks noGrp="1" noChangeArrowheads="1"/>
          </p:cNvSpPr>
          <p:nvPr>
            <p:ph type="body" idx="1"/>
          </p:nvPr>
        </p:nvSpPr>
        <p:spPr>
          <a:xfrm>
            <a:off x="1676400" y="1600200"/>
            <a:ext cx="7010400" cy="4572000"/>
          </a:xfrm>
          <a:noFill/>
        </p:spPr>
        <p:txBody>
          <a:bodyPr/>
          <a:lstStyle/>
          <a:p>
            <a:pPr eaLnBrk="1" hangingPunct="1">
              <a:lnSpc>
                <a:spcPct val="80000"/>
              </a:lnSpc>
              <a:buClr>
                <a:schemeClr val="tx1"/>
              </a:buClr>
              <a:buFont typeface="Wingdings" pitchFamily="2" charset="2"/>
              <a:buChar char="§"/>
            </a:pPr>
            <a:r>
              <a:rPr lang="en-US" altLang="en-US" sz="2200" smtClean="0">
                <a:latin typeface="Times New Roman" pitchFamily="18" charset="0"/>
              </a:rPr>
              <a:t>A marketing research analyst needs to assess the effectiveness of a new television advertisement.</a:t>
            </a:r>
          </a:p>
          <a:p>
            <a:pPr eaLnBrk="1" hangingPunct="1">
              <a:lnSpc>
                <a:spcPct val="80000"/>
              </a:lnSpc>
              <a:buClr>
                <a:schemeClr val="tx1"/>
              </a:buClr>
              <a:buFont typeface="Wingdings" pitchFamily="2" charset="2"/>
              <a:buNone/>
            </a:pPr>
            <a:endParaRPr lang="en-US" altLang="en-US" sz="2200" smtClean="0">
              <a:latin typeface="Times New Roman" pitchFamily="18" charset="0"/>
            </a:endParaRPr>
          </a:p>
          <a:p>
            <a:pPr eaLnBrk="1" hangingPunct="1">
              <a:lnSpc>
                <a:spcPct val="80000"/>
              </a:lnSpc>
              <a:buClr>
                <a:schemeClr val="tx1"/>
              </a:buClr>
              <a:buFont typeface="Wingdings" pitchFamily="2" charset="2"/>
              <a:buChar char="§"/>
            </a:pPr>
            <a:r>
              <a:rPr lang="en-US" altLang="en-US" sz="2200" smtClean="0">
                <a:latin typeface="Times New Roman" pitchFamily="18" charset="0"/>
              </a:rPr>
              <a:t>A pharmaceutical manufacturer needs to determine whether a new drug is more effective than those currently in use.</a:t>
            </a:r>
          </a:p>
          <a:p>
            <a:pPr eaLnBrk="1" hangingPunct="1">
              <a:lnSpc>
                <a:spcPct val="80000"/>
              </a:lnSpc>
              <a:buClr>
                <a:schemeClr val="tx1"/>
              </a:buClr>
              <a:buFont typeface="Wingdings" pitchFamily="2" charset="2"/>
              <a:buNone/>
            </a:pPr>
            <a:endParaRPr lang="en-US" altLang="en-US" sz="2200" smtClean="0">
              <a:latin typeface="Times New Roman" pitchFamily="18" charset="0"/>
            </a:endParaRPr>
          </a:p>
          <a:p>
            <a:pPr eaLnBrk="1" hangingPunct="1">
              <a:lnSpc>
                <a:spcPct val="80000"/>
              </a:lnSpc>
              <a:buClr>
                <a:schemeClr val="tx1"/>
              </a:buClr>
              <a:buFont typeface="Wingdings" pitchFamily="2" charset="2"/>
              <a:buChar char="§"/>
            </a:pPr>
            <a:r>
              <a:rPr lang="en-US" altLang="en-US" sz="2200" smtClean="0">
                <a:latin typeface="Times New Roman" pitchFamily="18" charset="0"/>
              </a:rPr>
              <a:t>An operations manager wants to monitor a manufacturing process to find out whether the quality of the product being manufactured is conforming to company standards.</a:t>
            </a:r>
          </a:p>
          <a:p>
            <a:pPr eaLnBrk="1" hangingPunct="1">
              <a:lnSpc>
                <a:spcPct val="80000"/>
              </a:lnSpc>
              <a:buClr>
                <a:schemeClr val="tx1"/>
              </a:buClr>
              <a:buFont typeface="Wingdings" pitchFamily="2" charset="2"/>
              <a:buNone/>
            </a:pPr>
            <a:endParaRPr lang="en-US" altLang="en-US" sz="2200" smtClean="0">
              <a:latin typeface="Times New Roman" pitchFamily="18" charset="0"/>
            </a:endParaRPr>
          </a:p>
          <a:p>
            <a:pPr eaLnBrk="1" hangingPunct="1">
              <a:lnSpc>
                <a:spcPct val="80000"/>
              </a:lnSpc>
              <a:buClr>
                <a:schemeClr val="tx1"/>
              </a:buClr>
              <a:buFont typeface="Wingdings" pitchFamily="2" charset="2"/>
              <a:buChar char="§"/>
            </a:pPr>
            <a:r>
              <a:rPr lang="en-US" altLang="en-US" sz="2200" smtClean="0">
                <a:latin typeface="Times New Roman" pitchFamily="18" charset="0"/>
              </a:rPr>
              <a:t>An auditor wants to review the financial transactions of a company in order to determine whether the company is in compliance with generally accepted accounting principles.</a:t>
            </a:r>
          </a:p>
        </p:txBody>
      </p:sp>
    </p:spTree>
    <p:extLst>
      <p:ext uri="{BB962C8B-B14F-4D97-AF65-F5344CB8AC3E}">
        <p14:creationId xmlns:p14="http://schemas.microsoft.com/office/powerpoint/2010/main" val="2818808380"/>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2"/>
          <p:cNvGrpSpPr>
            <a:grpSpLocks/>
          </p:cNvGrpSpPr>
          <p:nvPr/>
        </p:nvGrpSpPr>
        <p:grpSpPr bwMode="auto">
          <a:xfrm>
            <a:off x="2105025" y="2667000"/>
            <a:ext cx="2522538" cy="3465513"/>
            <a:chOff x="946" y="1680"/>
            <a:chExt cx="1589" cy="2183"/>
          </a:xfrm>
        </p:grpSpPr>
        <p:grpSp>
          <p:nvGrpSpPr>
            <p:cNvPr id="83987" name="Group 3"/>
            <p:cNvGrpSpPr>
              <a:grpSpLocks/>
            </p:cNvGrpSpPr>
            <p:nvPr/>
          </p:nvGrpSpPr>
          <p:grpSpPr bwMode="auto">
            <a:xfrm>
              <a:off x="946" y="1680"/>
              <a:ext cx="1585" cy="1096"/>
              <a:chOff x="946" y="1680"/>
              <a:chExt cx="1585" cy="1096"/>
            </a:xfrm>
          </p:grpSpPr>
          <p:sp>
            <p:nvSpPr>
              <p:cNvPr id="83991" name="Line 4"/>
              <p:cNvSpPr>
                <a:spLocks noChangeShapeType="1"/>
              </p:cNvSpPr>
              <p:nvPr/>
            </p:nvSpPr>
            <p:spPr bwMode="auto">
              <a:xfrm flipV="1">
                <a:off x="946" y="1680"/>
                <a:ext cx="1585" cy="10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92" name="Line 5"/>
              <p:cNvSpPr>
                <a:spLocks noChangeShapeType="1"/>
              </p:cNvSpPr>
              <p:nvPr/>
            </p:nvSpPr>
            <p:spPr bwMode="auto">
              <a:xfrm>
                <a:off x="1573" y="2353"/>
                <a:ext cx="9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3988" name="Group 6"/>
            <p:cNvGrpSpPr>
              <a:grpSpLocks/>
            </p:cNvGrpSpPr>
            <p:nvPr/>
          </p:nvGrpSpPr>
          <p:grpSpPr bwMode="auto">
            <a:xfrm>
              <a:off x="950" y="2784"/>
              <a:ext cx="1585" cy="1079"/>
              <a:chOff x="950" y="2784"/>
              <a:chExt cx="1585" cy="1079"/>
            </a:xfrm>
          </p:grpSpPr>
          <p:sp>
            <p:nvSpPr>
              <p:cNvPr id="83989" name="Line 7"/>
              <p:cNvSpPr>
                <a:spLocks noChangeShapeType="1"/>
              </p:cNvSpPr>
              <p:nvPr/>
            </p:nvSpPr>
            <p:spPr bwMode="auto">
              <a:xfrm>
                <a:off x="950" y="2784"/>
                <a:ext cx="1585" cy="10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90" name="Line 8"/>
              <p:cNvSpPr>
                <a:spLocks noChangeShapeType="1"/>
              </p:cNvSpPr>
              <p:nvPr/>
            </p:nvSpPr>
            <p:spPr bwMode="auto">
              <a:xfrm>
                <a:off x="1577" y="3198"/>
                <a:ext cx="9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83971" name="Line 9"/>
          <p:cNvSpPr>
            <a:spLocks noChangeShapeType="1"/>
          </p:cNvSpPr>
          <p:nvPr/>
        </p:nvSpPr>
        <p:spPr bwMode="auto">
          <a:xfrm flipH="1">
            <a:off x="3086100" y="1722438"/>
            <a:ext cx="14288" cy="458628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972" name="Line 10"/>
          <p:cNvSpPr>
            <a:spLocks noChangeShapeType="1"/>
          </p:cNvSpPr>
          <p:nvPr/>
        </p:nvSpPr>
        <p:spPr bwMode="auto">
          <a:xfrm>
            <a:off x="4695825" y="1738313"/>
            <a:ext cx="1588" cy="46085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83973" name="Object 11"/>
          <p:cNvGraphicFramePr>
            <a:graphicFrameLocks/>
          </p:cNvGraphicFramePr>
          <p:nvPr/>
        </p:nvGraphicFramePr>
        <p:xfrm>
          <a:off x="1687513" y="3684588"/>
          <a:ext cx="1101725" cy="288925"/>
        </p:xfrm>
        <a:graphic>
          <a:graphicData uri="http://schemas.openxmlformats.org/presentationml/2006/ole">
            <mc:AlternateContent xmlns:mc="http://schemas.openxmlformats.org/markup-compatibility/2006">
              <mc:Choice xmlns:v="urn:schemas-microsoft-com:vml" Requires="v">
                <p:oleObj spid="_x0000_s11296" name="Equation" r:id="rId3" imgW="2011521" imgH="494260" progId="Equation.3">
                  <p:embed/>
                </p:oleObj>
              </mc:Choice>
              <mc:Fallback>
                <p:oleObj name="Equation" r:id="rId3" imgW="2011521" imgH="494260" progId="Equation.3">
                  <p:embed/>
                  <p:pic>
                    <p:nvPicPr>
                      <p:cNvPr id="83973" name="Object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7513" y="3684588"/>
                        <a:ext cx="11017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4" name="Object 12"/>
          <p:cNvGraphicFramePr>
            <a:graphicFrameLocks/>
          </p:cNvGraphicFramePr>
          <p:nvPr/>
        </p:nvGraphicFramePr>
        <p:xfrm>
          <a:off x="1733550" y="4841875"/>
          <a:ext cx="1304925" cy="438150"/>
        </p:xfrm>
        <a:graphic>
          <a:graphicData uri="http://schemas.openxmlformats.org/presentationml/2006/ole">
            <mc:AlternateContent xmlns:mc="http://schemas.openxmlformats.org/markup-compatibility/2006">
              <mc:Choice xmlns:v="urn:schemas-microsoft-com:vml" Requires="v">
                <p:oleObj spid="_x0000_s11297" name="Equation" r:id="rId5" imgW="2377202" imgH="740323" progId="Equation.3">
                  <p:embed/>
                </p:oleObj>
              </mc:Choice>
              <mc:Fallback>
                <p:oleObj name="Equation" r:id="rId5" imgW="2377202" imgH="740323" progId="Equation.3">
                  <p:embed/>
                  <p:pic>
                    <p:nvPicPr>
                      <p:cNvPr id="83974"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3550" y="4841875"/>
                        <a:ext cx="13049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5" name="Object 13"/>
          <p:cNvGraphicFramePr>
            <a:graphicFrameLocks/>
          </p:cNvGraphicFramePr>
          <p:nvPr/>
        </p:nvGraphicFramePr>
        <p:xfrm>
          <a:off x="3648075" y="4818063"/>
          <a:ext cx="1311275" cy="436562"/>
        </p:xfrm>
        <a:graphic>
          <a:graphicData uri="http://schemas.openxmlformats.org/presentationml/2006/ole">
            <mc:AlternateContent xmlns:mc="http://schemas.openxmlformats.org/markup-compatibility/2006">
              <mc:Choice xmlns:v="urn:schemas-microsoft-com:vml" Requires="v">
                <p:oleObj spid="_x0000_s11298" name="Equation" r:id="rId7" imgW="2389738" imgH="740247" progId="Equation.3">
                  <p:embed/>
                </p:oleObj>
              </mc:Choice>
              <mc:Fallback>
                <p:oleObj name="Equation" r:id="rId7" imgW="2389738" imgH="740247" progId="Equation.3">
                  <p:embed/>
                  <p:pic>
                    <p:nvPicPr>
                      <p:cNvPr id="83975" name="Object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075" y="4818063"/>
                        <a:ext cx="1311275"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6" name="Object 14"/>
          <p:cNvGraphicFramePr>
            <a:graphicFrameLocks/>
          </p:cNvGraphicFramePr>
          <p:nvPr/>
        </p:nvGraphicFramePr>
        <p:xfrm>
          <a:off x="3632200" y="5314950"/>
          <a:ext cx="1309688" cy="438150"/>
        </p:xfrm>
        <a:graphic>
          <a:graphicData uri="http://schemas.openxmlformats.org/presentationml/2006/ole">
            <mc:AlternateContent xmlns:mc="http://schemas.openxmlformats.org/markup-compatibility/2006">
              <mc:Choice xmlns:v="urn:schemas-microsoft-com:vml" Requires="v">
                <p:oleObj spid="_x0000_s11299" name="Equation" r:id="rId9" imgW="2389341" imgH="739454" progId="Equation.3">
                  <p:embed/>
                </p:oleObj>
              </mc:Choice>
              <mc:Fallback>
                <p:oleObj name="Equation" r:id="rId9" imgW="2389341" imgH="739454" progId="Equation.3">
                  <p:embed/>
                  <p:pic>
                    <p:nvPicPr>
                      <p:cNvPr id="83976" name="Object 1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2200" y="5314950"/>
                        <a:ext cx="130968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7" name="Object 15"/>
          <p:cNvGraphicFramePr>
            <a:graphicFrameLocks/>
          </p:cNvGraphicFramePr>
          <p:nvPr/>
        </p:nvGraphicFramePr>
        <p:xfrm>
          <a:off x="3568700" y="3473450"/>
          <a:ext cx="1311275" cy="436563"/>
        </p:xfrm>
        <a:graphic>
          <a:graphicData uri="http://schemas.openxmlformats.org/presentationml/2006/ole">
            <mc:AlternateContent xmlns:mc="http://schemas.openxmlformats.org/markup-compatibility/2006">
              <mc:Choice xmlns:v="urn:schemas-microsoft-com:vml" Requires="v">
                <p:oleObj spid="_x0000_s11300" name="Equation" r:id="rId11" imgW="2389188" imgH="739775" progId="Equation.3">
                  <p:embed/>
                </p:oleObj>
              </mc:Choice>
              <mc:Fallback>
                <p:oleObj name="Equation" r:id="rId11" imgW="2389188" imgH="739775" progId="Equation.3">
                  <p:embed/>
                  <p:pic>
                    <p:nvPicPr>
                      <p:cNvPr id="83977" name="Object 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8700" y="3473450"/>
                        <a:ext cx="1311275"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8" name="Object 16"/>
          <p:cNvGraphicFramePr>
            <a:graphicFrameLocks/>
          </p:cNvGraphicFramePr>
          <p:nvPr/>
        </p:nvGraphicFramePr>
        <p:xfrm>
          <a:off x="3475038" y="2552700"/>
          <a:ext cx="1374775" cy="246063"/>
        </p:xfrm>
        <a:graphic>
          <a:graphicData uri="http://schemas.openxmlformats.org/presentationml/2006/ole">
            <mc:AlternateContent xmlns:mc="http://schemas.openxmlformats.org/markup-compatibility/2006">
              <mc:Choice xmlns:v="urn:schemas-microsoft-com:vml" Requires="v">
                <p:oleObj spid="_x0000_s11301" name="Equation" r:id="rId13" imgW="2505575" imgH="422885" progId="Equation.3">
                  <p:embed/>
                </p:oleObj>
              </mc:Choice>
              <mc:Fallback>
                <p:oleObj name="Equation" r:id="rId13" imgW="2505575" imgH="422885" progId="Equation.3">
                  <p:embed/>
                  <p:pic>
                    <p:nvPicPr>
                      <p:cNvPr id="83978" name="Object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5038" y="2552700"/>
                        <a:ext cx="13747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79" name="Object 17"/>
          <p:cNvGraphicFramePr>
            <a:graphicFrameLocks/>
          </p:cNvGraphicFramePr>
          <p:nvPr/>
        </p:nvGraphicFramePr>
        <p:xfrm>
          <a:off x="4797425" y="2540000"/>
          <a:ext cx="2784475" cy="246063"/>
        </p:xfrm>
        <a:graphic>
          <a:graphicData uri="http://schemas.openxmlformats.org/presentationml/2006/ole">
            <mc:AlternateContent xmlns:mc="http://schemas.openxmlformats.org/markup-compatibility/2006">
              <mc:Choice xmlns:v="urn:schemas-microsoft-com:vml" Requires="v">
                <p:oleObj spid="_x0000_s11302" name="Equation" r:id="rId15" imgW="5062538" imgH="422275" progId="Equation.3">
                  <p:embed/>
                </p:oleObj>
              </mc:Choice>
              <mc:Fallback>
                <p:oleObj name="Equation" r:id="rId15" imgW="5062538" imgH="422275" progId="Equation.3">
                  <p:embed/>
                  <p:pic>
                    <p:nvPicPr>
                      <p:cNvPr id="83979" name="Object 1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97425" y="2540000"/>
                        <a:ext cx="27844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0" name="Object 18"/>
          <p:cNvGraphicFramePr>
            <a:graphicFrameLocks/>
          </p:cNvGraphicFramePr>
          <p:nvPr/>
        </p:nvGraphicFramePr>
        <p:xfrm>
          <a:off x="4762500" y="3471863"/>
          <a:ext cx="2587625" cy="434975"/>
        </p:xfrm>
        <a:graphic>
          <a:graphicData uri="http://schemas.openxmlformats.org/presentationml/2006/ole">
            <mc:AlternateContent xmlns:mc="http://schemas.openxmlformats.org/markup-compatibility/2006">
              <mc:Choice xmlns:v="urn:schemas-microsoft-com:vml" Requires="v">
                <p:oleObj spid="_x0000_s11303" name="Equation" r:id="rId17" imgW="4708862" imgH="739454" progId="Equation.3">
                  <p:embed/>
                </p:oleObj>
              </mc:Choice>
              <mc:Fallback>
                <p:oleObj name="Equation" r:id="rId17" imgW="4708862" imgH="739454" progId="Equation.3">
                  <p:embed/>
                  <p:pic>
                    <p:nvPicPr>
                      <p:cNvPr id="83980" name="Object 1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62500" y="3471863"/>
                        <a:ext cx="25876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1" name="Object 19"/>
          <p:cNvGraphicFramePr>
            <a:graphicFrameLocks/>
          </p:cNvGraphicFramePr>
          <p:nvPr/>
        </p:nvGraphicFramePr>
        <p:xfrm>
          <a:off x="4843463" y="4830763"/>
          <a:ext cx="2706687" cy="436562"/>
        </p:xfrm>
        <a:graphic>
          <a:graphicData uri="http://schemas.openxmlformats.org/presentationml/2006/ole">
            <mc:AlternateContent xmlns:mc="http://schemas.openxmlformats.org/markup-compatibility/2006">
              <mc:Choice xmlns:v="urn:schemas-microsoft-com:vml" Requires="v">
                <p:oleObj spid="_x0000_s11304" name="Equation" r:id="rId19" imgW="4924425" imgH="739775" progId="Equation.3">
                  <p:embed/>
                </p:oleObj>
              </mc:Choice>
              <mc:Fallback>
                <p:oleObj name="Equation" r:id="rId19" imgW="4924425" imgH="739775" progId="Equation.3">
                  <p:embed/>
                  <p:pic>
                    <p:nvPicPr>
                      <p:cNvPr id="83981" name="Object 1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43463" y="4830763"/>
                        <a:ext cx="2706687"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2" name="Object 20"/>
          <p:cNvGraphicFramePr>
            <a:graphicFrameLocks/>
          </p:cNvGraphicFramePr>
          <p:nvPr/>
        </p:nvGraphicFramePr>
        <p:xfrm>
          <a:off x="4913313" y="5900738"/>
          <a:ext cx="2536825" cy="434975"/>
        </p:xfrm>
        <a:graphic>
          <a:graphicData uri="http://schemas.openxmlformats.org/presentationml/2006/ole">
            <mc:AlternateContent xmlns:mc="http://schemas.openxmlformats.org/markup-compatibility/2006">
              <mc:Choice xmlns:v="urn:schemas-microsoft-com:vml" Requires="v">
                <p:oleObj spid="_x0000_s11305" name="Equation" r:id="rId21" imgW="4615637" imgH="739454" progId="Equation.3">
                  <p:embed/>
                </p:oleObj>
              </mc:Choice>
              <mc:Fallback>
                <p:oleObj name="Equation" r:id="rId21" imgW="4615637" imgH="739454" progId="Equation.3">
                  <p:embed/>
                  <p:pic>
                    <p:nvPicPr>
                      <p:cNvPr id="83982" name="Object 20"/>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13313" y="5900738"/>
                        <a:ext cx="25368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3" name="Rectangle 21"/>
          <p:cNvSpPr>
            <a:spLocks noChangeArrowheads="1"/>
          </p:cNvSpPr>
          <p:nvPr/>
        </p:nvSpPr>
        <p:spPr bwMode="auto">
          <a:xfrm>
            <a:off x="1555750" y="1666875"/>
            <a:ext cx="13271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Prior </a:t>
            </a:r>
          </a:p>
          <a:p>
            <a:r>
              <a:rPr lang="en-US" altLang="en-US" sz="1600">
                <a:solidFill>
                  <a:srgbClr val="000066"/>
                </a:solidFill>
              </a:rPr>
              <a:t>Probabilities</a:t>
            </a:r>
          </a:p>
        </p:txBody>
      </p:sp>
      <p:sp>
        <p:nvSpPr>
          <p:cNvPr id="83984" name="Rectangle 22"/>
          <p:cNvSpPr>
            <a:spLocks noChangeArrowheads="1"/>
          </p:cNvSpPr>
          <p:nvPr/>
        </p:nvSpPr>
        <p:spPr bwMode="auto">
          <a:xfrm>
            <a:off x="3186113" y="1666875"/>
            <a:ext cx="13271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Conditional </a:t>
            </a:r>
          </a:p>
          <a:p>
            <a:r>
              <a:rPr lang="en-US" altLang="en-US" sz="1600">
                <a:solidFill>
                  <a:srgbClr val="000066"/>
                </a:solidFill>
              </a:rPr>
              <a:t>Probabilities</a:t>
            </a:r>
          </a:p>
        </p:txBody>
      </p:sp>
      <p:sp>
        <p:nvSpPr>
          <p:cNvPr id="83985" name="Rectangle 23"/>
          <p:cNvSpPr>
            <a:spLocks noChangeArrowheads="1"/>
          </p:cNvSpPr>
          <p:nvPr/>
        </p:nvSpPr>
        <p:spPr bwMode="auto">
          <a:xfrm>
            <a:off x="5208588" y="1666875"/>
            <a:ext cx="13271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Joint</a:t>
            </a:r>
          </a:p>
          <a:p>
            <a:r>
              <a:rPr lang="en-US" altLang="en-US" sz="1600">
                <a:solidFill>
                  <a:srgbClr val="000066"/>
                </a:solidFill>
              </a:rPr>
              <a:t>Probabilities</a:t>
            </a:r>
          </a:p>
        </p:txBody>
      </p:sp>
      <p:sp>
        <p:nvSpPr>
          <p:cNvPr id="83986" name="Rectangle 24"/>
          <p:cNvSpPr>
            <a:spLocks noGrp="1" noChangeArrowheads="1"/>
          </p:cNvSpPr>
          <p:nvPr>
            <p:ph type="title"/>
          </p:nvPr>
        </p:nvSpPr>
        <p:spPr/>
        <p:txBody>
          <a:bodyPr/>
          <a:lstStyle/>
          <a:p>
            <a:pPr eaLnBrk="1" hangingPunct="1"/>
            <a:r>
              <a:rPr lang="en-US" altLang="en-US" smtClean="0"/>
              <a:t>Example (Tree Diagram)</a:t>
            </a:r>
          </a:p>
        </p:txBody>
      </p:sp>
    </p:spTree>
    <p:extLst>
      <p:ext uri="{BB962C8B-B14F-4D97-AF65-F5344CB8AC3E}">
        <p14:creationId xmlns:p14="http://schemas.microsoft.com/office/powerpoint/2010/main" val="111388791"/>
      </p:ext>
    </p:extLst>
  </p:cSld>
  <p:clrMapOvr>
    <a:masterClrMapping/>
  </p:clrMapOvr>
  <p:transition>
    <p:strips/>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558800" y="2012950"/>
            <a:ext cx="8031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sz="1600" baseline="-25000">
              <a:solidFill>
                <a:srgbClr val="000066"/>
              </a:solidFill>
              <a:latin typeface="Arial" panose="020B0604020202020204" pitchFamily="34" charset="0"/>
            </a:endParaRPr>
          </a:p>
        </p:txBody>
      </p:sp>
      <p:sp>
        <p:nvSpPr>
          <p:cNvPr id="84995" name="Rectangle 3"/>
          <p:cNvSpPr>
            <a:spLocks noChangeArrowheads="1"/>
          </p:cNvSpPr>
          <p:nvPr/>
        </p:nvSpPr>
        <p:spPr bwMode="auto">
          <a:xfrm>
            <a:off x="685800" y="1828800"/>
            <a:ext cx="77724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790015"/>
              </a:buClr>
              <a:buSzPct val="125000"/>
              <a:buFontTx/>
              <a:buChar char="•"/>
            </a:pPr>
            <a:r>
              <a:rPr lang="en-US" altLang="en-US" sz="2800">
                <a:solidFill>
                  <a:srgbClr val="000066"/>
                </a:solidFill>
              </a:rPr>
              <a:t>Given a partition of events B</a:t>
            </a:r>
            <a:r>
              <a:rPr lang="en-US" altLang="en-US" sz="2800" baseline="-25000">
                <a:solidFill>
                  <a:srgbClr val="000066"/>
                </a:solidFill>
              </a:rPr>
              <a:t>1</a:t>
            </a:r>
            <a:r>
              <a:rPr lang="en-US" altLang="en-US" sz="2800">
                <a:solidFill>
                  <a:srgbClr val="000066"/>
                </a:solidFill>
              </a:rPr>
              <a:t>,B</a:t>
            </a:r>
            <a:r>
              <a:rPr lang="en-US" altLang="en-US" sz="2800" baseline="-25000">
                <a:solidFill>
                  <a:srgbClr val="000066"/>
                </a:solidFill>
              </a:rPr>
              <a:t>2 </a:t>
            </a:r>
            <a:r>
              <a:rPr lang="en-US" altLang="en-US" sz="2800">
                <a:solidFill>
                  <a:srgbClr val="000066"/>
                </a:solidFill>
              </a:rPr>
              <a:t>,...,B</a:t>
            </a:r>
            <a:r>
              <a:rPr lang="en-US" altLang="en-US" sz="2800" baseline="-25000">
                <a:solidFill>
                  <a:srgbClr val="000066"/>
                </a:solidFill>
              </a:rPr>
              <a:t>n</a:t>
            </a:r>
            <a:r>
              <a:rPr lang="en-US" altLang="en-US" sz="2800">
                <a:solidFill>
                  <a:srgbClr val="000066"/>
                </a:solidFill>
              </a:rPr>
              <a:t>:</a:t>
            </a:r>
          </a:p>
        </p:txBody>
      </p:sp>
      <p:graphicFrame>
        <p:nvGraphicFramePr>
          <p:cNvPr id="84996" name="Object 4"/>
          <p:cNvGraphicFramePr>
            <a:graphicFrameLocks/>
          </p:cNvGraphicFramePr>
          <p:nvPr/>
        </p:nvGraphicFramePr>
        <p:xfrm>
          <a:off x="1295400" y="2743200"/>
          <a:ext cx="2743200" cy="2590800"/>
        </p:xfrm>
        <a:graphic>
          <a:graphicData uri="http://schemas.openxmlformats.org/presentationml/2006/ole">
            <mc:AlternateContent xmlns:mc="http://schemas.openxmlformats.org/markup-compatibility/2006">
              <mc:Choice xmlns:v="urn:schemas-microsoft-com:vml" Requires="v">
                <p:oleObj spid="_x0000_s12293" name="Equation" r:id="rId3" imgW="2476500" imgH="1943100" progId="Equation.3">
                  <p:embed/>
                </p:oleObj>
              </mc:Choice>
              <mc:Fallback>
                <p:oleObj name="Equation" r:id="rId3" imgW="2476500" imgH="1943100" progId="Equation.3">
                  <p:embed/>
                  <p:pic>
                    <p:nvPicPr>
                      <p:cNvPr id="8499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743200"/>
                        <a:ext cx="2743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7" name="Rectangle 5"/>
          <p:cNvSpPr>
            <a:spLocks noChangeArrowheads="1"/>
          </p:cNvSpPr>
          <p:nvPr/>
        </p:nvSpPr>
        <p:spPr bwMode="auto">
          <a:xfrm>
            <a:off x="5181600" y="3352800"/>
            <a:ext cx="26670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Applying the law of total </a:t>
            </a:r>
          </a:p>
          <a:p>
            <a:r>
              <a:rPr lang="en-US" altLang="en-US" sz="1600">
                <a:solidFill>
                  <a:srgbClr val="000066"/>
                </a:solidFill>
              </a:rPr>
              <a:t>probability to the denominator</a:t>
            </a:r>
          </a:p>
        </p:txBody>
      </p:sp>
      <p:sp>
        <p:nvSpPr>
          <p:cNvPr id="84998" name="Rectangle 6"/>
          <p:cNvSpPr>
            <a:spLocks noChangeArrowheads="1"/>
          </p:cNvSpPr>
          <p:nvPr/>
        </p:nvSpPr>
        <p:spPr bwMode="auto">
          <a:xfrm>
            <a:off x="5181600" y="4267200"/>
            <a:ext cx="29892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Applying the definition of </a:t>
            </a:r>
          </a:p>
          <a:p>
            <a:r>
              <a:rPr lang="en-US" altLang="en-US" sz="1600">
                <a:solidFill>
                  <a:srgbClr val="000066"/>
                </a:solidFill>
              </a:rPr>
              <a:t>conditional probability throughout</a:t>
            </a:r>
          </a:p>
        </p:txBody>
      </p:sp>
      <p:sp>
        <p:nvSpPr>
          <p:cNvPr id="84999" name="Rectangle 7"/>
          <p:cNvSpPr>
            <a:spLocks noGrp="1" noChangeArrowheads="1"/>
          </p:cNvSpPr>
          <p:nvPr>
            <p:ph type="title"/>
          </p:nvPr>
        </p:nvSpPr>
        <p:spPr/>
        <p:txBody>
          <a:bodyPr/>
          <a:lstStyle/>
          <a:p>
            <a:pPr eaLnBrk="1" hangingPunct="1"/>
            <a:r>
              <a:rPr lang="en-US" altLang="en-US" smtClean="0"/>
              <a:t>Bayes’ Theorem Extended</a:t>
            </a:r>
            <a:endParaRPr lang="en-US" altLang="en-US" sz="5100" smtClean="0"/>
          </a:p>
        </p:txBody>
      </p:sp>
    </p:spTree>
    <p:extLst>
      <p:ext uri="{BB962C8B-B14F-4D97-AF65-F5344CB8AC3E}">
        <p14:creationId xmlns:p14="http://schemas.microsoft.com/office/powerpoint/2010/main" val="1879810908"/>
      </p:ext>
    </p:extLst>
  </p:cSld>
  <p:clrMapOvr>
    <a:masterClrMapping/>
  </p:clrMapOvr>
  <p:transition>
    <p:strips/>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58775" y="1752600"/>
            <a:ext cx="8442325"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10000"/>
              </a:spcBef>
              <a:buClr>
                <a:srgbClr val="790015"/>
              </a:buClr>
              <a:buSzPct val="50000"/>
              <a:buFont typeface="Wingdings" panose="05000000000000000000" pitchFamily="2" charset="2"/>
              <a:buChar char="l"/>
            </a:pPr>
            <a:r>
              <a:rPr lang="en-US" altLang="en-US" sz="2000">
                <a:solidFill>
                  <a:srgbClr val="000066"/>
                </a:solidFill>
              </a:rPr>
              <a:t>An economist believes that during periods of high economic growth, the U.S. dollar appreciates with probability 0.70; in periods of moderate economic growth, the dollar appreciates with probability 0.40; and during periods of low economic growth, the dollar appreciates with probability 0.20.</a:t>
            </a:r>
          </a:p>
          <a:p>
            <a:pPr>
              <a:spcBef>
                <a:spcPct val="10000"/>
              </a:spcBef>
              <a:buClr>
                <a:srgbClr val="790015"/>
              </a:buClr>
              <a:buSzPct val="50000"/>
              <a:buFont typeface="Wingdings" panose="05000000000000000000" pitchFamily="2" charset="2"/>
              <a:buChar char="l"/>
            </a:pPr>
            <a:r>
              <a:rPr lang="en-US" altLang="en-US" sz="2000">
                <a:solidFill>
                  <a:srgbClr val="000066"/>
                </a:solidFill>
              </a:rPr>
              <a:t>During any period of time, the probability of high economic growth is 0.30, the probability of moderate economic growth is 0.50, and the probability of low economic growth is 0.50.  </a:t>
            </a:r>
          </a:p>
          <a:p>
            <a:pPr>
              <a:spcBef>
                <a:spcPct val="10000"/>
              </a:spcBef>
              <a:buClr>
                <a:srgbClr val="790015"/>
              </a:buClr>
              <a:buSzPct val="50000"/>
              <a:buFont typeface="Wingdings" panose="05000000000000000000" pitchFamily="2" charset="2"/>
              <a:buChar char="l"/>
            </a:pPr>
            <a:r>
              <a:rPr lang="en-US" altLang="en-US" sz="2000">
                <a:solidFill>
                  <a:srgbClr val="000066"/>
                </a:solidFill>
              </a:rPr>
              <a:t>Suppose the dollar has been appreciating during the present period.  What is the probability we are experiencing a period of high economic growth?</a:t>
            </a:r>
          </a:p>
        </p:txBody>
      </p:sp>
      <p:sp>
        <p:nvSpPr>
          <p:cNvPr id="86019" name="Rectangle 3"/>
          <p:cNvSpPr>
            <a:spLocks noChangeArrowheads="1"/>
          </p:cNvSpPr>
          <p:nvPr/>
        </p:nvSpPr>
        <p:spPr bwMode="auto">
          <a:xfrm>
            <a:off x="484188" y="4699000"/>
            <a:ext cx="4391025"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790015"/>
                </a:solidFill>
              </a:rPr>
              <a:t>Partition</a:t>
            </a:r>
            <a:r>
              <a:rPr lang="en-US" altLang="en-US">
                <a:solidFill>
                  <a:srgbClr val="790015"/>
                </a:solidFill>
              </a:rPr>
              <a:t>:</a:t>
            </a:r>
          </a:p>
          <a:p>
            <a:r>
              <a:rPr lang="en-US" altLang="en-US">
                <a:solidFill>
                  <a:srgbClr val="000066"/>
                </a:solidFill>
              </a:rPr>
              <a:t>H - High growth P(H) = 0.30</a:t>
            </a:r>
          </a:p>
          <a:p>
            <a:r>
              <a:rPr lang="en-US" altLang="en-US">
                <a:solidFill>
                  <a:srgbClr val="000066"/>
                </a:solidFill>
              </a:rPr>
              <a:t>M - Moderate growth P(M) = 0.50</a:t>
            </a:r>
          </a:p>
          <a:p>
            <a:r>
              <a:rPr lang="en-US" altLang="en-US">
                <a:solidFill>
                  <a:srgbClr val="000066"/>
                </a:solidFill>
              </a:rPr>
              <a:t>L - Low growth P(L) = 0.20</a:t>
            </a:r>
          </a:p>
        </p:txBody>
      </p:sp>
      <p:graphicFrame>
        <p:nvGraphicFramePr>
          <p:cNvPr id="86020" name="Object 4"/>
          <p:cNvGraphicFramePr>
            <a:graphicFrameLocks/>
          </p:cNvGraphicFramePr>
          <p:nvPr/>
        </p:nvGraphicFramePr>
        <p:xfrm>
          <a:off x="5391150" y="4799013"/>
          <a:ext cx="3676650" cy="1322387"/>
        </p:xfrm>
        <a:graphic>
          <a:graphicData uri="http://schemas.openxmlformats.org/presentationml/2006/ole">
            <mc:AlternateContent xmlns:mc="http://schemas.openxmlformats.org/markup-compatibility/2006">
              <mc:Choice xmlns:v="urn:schemas-microsoft-com:vml" Requires="v">
                <p:oleObj spid="_x0000_s13317" name="Equation" r:id="rId3" imgW="3685766" imgH="1332128" progId="Equation.3">
                  <p:embed/>
                </p:oleObj>
              </mc:Choice>
              <mc:Fallback>
                <p:oleObj name="Equation" r:id="rId3" imgW="3685766" imgH="1332128" progId="Equation.3">
                  <p:embed/>
                  <p:pic>
                    <p:nvPicPr>
                      <p:cNvPr id="8602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1150" y="4799013"/>
                        <a:ext cx="3676650"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1" name="Rectangle 5"/>
          <p:cNvSpPr>
            <a:spLocks noGrp="1" noChangeArrowheads="1"/>
          </p:cNvSpPr>
          <p:nvPr>
            <p:ph type="title"/>
          </p:nvPr>
        </p:nvSpPr>
        <p:spPr/>
        <p:txBody>
          <a:bodyPr>
            <a:normAutofit fontScale="90000"/>
          </a:bodyPr>
          <a:lstStyle/>
          <a:p>
            <a:pPr eaLnBrk="1" hangingPunct="1"/>
            <a:r>
              <a:rPr lang="en-US" altLang="en-US" smtClean="0"/>
              <a:t>Bayes’ Theorem Extended -</a:t>
            </a:r>
            <a:br>
              <a:rPr lang="en-US" altLang="en-US" smtClean="0"/>
            </a:br>
            <a:r>
              <a:rPr lang="en-US" altLang="en-US" smtClean="0"/>
              <a:t>Example</a:t>
            </a:r>
            <a:endParaRPr lang="en-US" altLang="en-US" sz="5100" smtClean="0"/>
          </a:p>
        </p:txBody>
      </p:sp>
    </p:spTree>
    <p:extLst>
      <p:ext uri="{BB962C8B-B14F-4D97-AF65-F5344CB8AC3E}">
        <p14:creationId xmlns:p14="http://schemas.microsoft.com/office/powerpoint/2010/main" val="1090149278"/>
      </p:ext>
    </p:extLst>
  </p:cSld>
  <p:clrMapOvr>
    <a:masterClrMapping/>
  </p:clrMapOvr>
  <p:transition>
    <p:strips/>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p:cNvGraphicFramePr>
          <p:nvPr/>
        </p:nvGraphicFramePr>
        <p:xfrm>
          <a:off x="1670050" y="1917700"/>
          <a:ext cx="6689725" cy="4254500"/>
        </p:xfrm>
        <a:graphic>
          <a:graphicData uri="http://schemas.openxmlformats.org/presentationml/2006/ole">
            <mc:AlternateContent xmlns:mc="http://schemas.openxmlformats.org/markup-compatibility/2006">
              <mc:Choice xmlns:v="urn:schemas-microsoft-com:vml" Requires="v">
                <p:oleObj spid="_x0000_s14341" name="Equation" r:id="rId3" imgW="7783909" imgH="4671219" progId="Equation.3">
                  <p:embed/>
                </p:oleObj>
              </mc:Choice>
              <mc:Fallback>
                <p:oleObj name="Equation" r:id="rId3" imgW="7783909" imgH="4671219" progId="Equation.3">
                  <p:embed/>
                  <p:pic>
                    <p:nvPicPr>
                      <p:cNvPr id="87042"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50" y="1917700"/>
                        <a:ext cx="6689725"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3" name="Rectangle 3"/>
          <p:cNvSpPr>
            <a:spLocks noChangeArrowheads="1"/>
          </p:cNvSpPr>
          <p:nvPr/>
        </p:nvSpPr>
        <p:spPr bwMode="auto">
          <a:xfrm>
            <a:off x="1295400" y="1828800"/>
            <a:ext cx="6448425" cy="3844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sz="1600" baseline="-25000">
              <a:solidFill>
                <a:srgbClr val="000066"/>
              </a:solidFill>
              <a:latin typeface="Arial" panose="020B0604020202020204" pitchFamily="34" charset="0"/>
            </a:endParaRPr>
          </a:p>
        </p:txBody>
      </p:sp>
      <p:sp>
        <p:nvSpPr>
          <p:cNvPr id="87044" name="Rectangle 4"/>
          <p:cNvSpPr>
            <a:spLocks noGrp="1" noChangeArrowheads="1"/>
          </p:cNvSpPr>
          <p:nvPr>
            <p:ph type="title"/>
          </p:nvPr>
        </p:nvSpPr>
        <p:spPr/>
        <p:txBody>
          <a:bodyPr/>
          <a:lstStyle/>
          <a:p>
            <a:pPr eaLnBrk="1" hangingPunct="1"/>
            <a:r>
              <a:rPr lang="en-US" altLang="en-US" smtClean="0"/>
              <a:t>Example (continued)</a:t>
            </a:r>
            <a:endParaRPr lang="en-US" altLang="en-US" sz="5100" smtClean="0"/>
          </a:p>
        </p:txBody>
      </p:sp>
      <p:sp>
        <p:nvSpPr>
          <p:cNvPr id="87045" name="Text Box 5"/>
          <p:cNvSpPr txBox="1">
            <a:spLocks noChangeArrowheads="1"/>
          </p:cNvSpPr>
          <p:nvPr/>
        </p:nvSpPr>
        <p:spPr bwMode="auto">
          <a:xfrm>
            <a:off x="8496300" y="-1143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baseline="-25000">
                <a:solidFill>
                  <a:srgbClr val="000066"/>
                </a:solidFill>
                <a:latin typeface="Arial" panose="020B0604020202020204" pitchFamily="34" charset="0"/>
              </a:rPr>
              <a:t>2-</a:t>
            </a:r>
            <a:fld id="{D20E7564-6D93-4D67-AD98-A6F3BECC8F75}" type="slidenum">
              <a:rPr lang="en-US" altLang="en-US" sz="2000" baseline="-25000">
                <a:solidFill>
                  <a:srgbClr val="000066"/>
                </a:solidFill>
                <a:latin typeface="Arial" panose="020B0604020202020204" pitchFamily="34" charset="0"/>
              </a:rPr>
              <a:pPr algn="ctr" eaLnBrk="1" hangingPunct="1">
                <a:spcBef>
                  <a:spcPct val="50000"/>
                </a:spcBef>
              </a:pPr>
              <a:t>213</a:t>
            </a:fld>
            <a:endParaRPr lang="en-US" altLang="en-US" sz="2000" baseline="-25000">
              <a:solidFill>
                <a:srgbClr val="000066"/>
              </a:solidFill>
              <a:latin typeface="Arial" panose="020B0604020202020204" pitchFamily="34" charset="0"/>
            </a:endParaRPr>
          </a:p>
        </p:txBody>
      </p:sp>
    </p:spTree>
    <p:extLst>
      <p:ext uri="{BB962C8B-B14F-4D97-AF65-F5344CB8AC3E}">
        <p14:creationId xmlns:p14="http://schemas.microsoft.com/office/powerpoint/2010/main" val="4094963907"/>
      </p:ext>
    </p:extLst>
  </p:cSld>
  <p:clrMapOvr>
    <a:masterClrMapping/>
  </p:clrMapOvr>
  <p:transition>
    <p:strips/>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Line 2"/>
          <p:cNvSpPr>
            <a:spLocks noChangeShapeType="1"/>
          </p:cNvSpPr>
          <p:nvPr/>
        </p:nvSpPr>
        <p:spPr bwMode="auto">
          <a:xfrm flipH="1">
            <a:off x="2986088" y="2035175"/>
            <a:ext cx="15875" cy="4322763"/>
          </a:xfrm>
          <a:prstGeom prst="line">
            <a:avLst/>
          </a:prstGeom>
          <a:noFill/>
          <a:ln w="12700">
            <a:solidFill>
              <a:srgbClr val="CC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67" name="Line 3"/>
          <p:cNvSpPr>
            <a:spLocks noChangeShapeType="1"/>
          </p:cNvSpPr>
          <p:nvPr/>
        </p:nvSpPr>
        <p:spPr bwMode="auto">
          <a:xfrm flipH="1">
            <a:off x="4357688" y="2062163"/>
            <a:ext cx="17462" cy="4375150"/>
          </a:xfrm>
          <a:prstGeom prst="line">
            <a:avLst/>
          </a:prstGeom>
          <a:noFill/>
          <a:ln w="12700">
            <a:solidFill>
              <a:srgbClr val="CC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68" name="Rectangle 4"/>
          <p:cNvSpPr>
            <a:spLocks noChangeArrowheads="1"/>
          </p:cNvSpPr>
          <p:nvPr/>
        </p:nvSpPr>
        <p:spPr bwMode="auto">
          <a:xfrm>
            <a:off x="1611313" y="1644650"/>
            <a:ext cx="13271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Prior </a:t>
            </a:r>
          </a:p>
          <a:p>
            <a:r>
              <a:rPr lang="en-US" altLang="en-US" sz="1600">
                <a:solidFill>
                  <a:srgbClr val="000066"/>
                </a:solidFill>
              </a:rPr>
              <a:t>Probabilities</a:t>
            </a:r>
          </a:p>
        </p:txBody>
      </p:sp>
      <p:sp>
        <p:nvSpPr>
          <p:cNvPr id="88069" name="Rectangle 5"/>
          <p:cNvSpPr>
            <a:spLocks noChangeArrowheads="1"/>
          </p:cNvSpPr>
          <p:nvPr/>
        </p:nvSpPr>
        <p:spPr bwMode="auto">
          <a:xfrm>
            <a:off x="3121025" y="1644650"/>
            <a:ext cx="13271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Conditional </a:t>
            </a:r>
          </a:p>
          <a:p>
            <a:r>
              <a:rPr lang="en-US" altLang="en-US" sz="1600">
                <a:solidFill>
                  <a:srgbClr val="000066"/>
                </a:solidFill>
              </a:rPr>
              <a:t>Probabilities</a:t>
            </a:r>
          </a:p>
        </p:txBody>
      </p:sp>
      <p:sp>
        <p:nvSpPr>
          <p:cNvPr id="88070" name="Rectangle 6"/>
          <p:cNvSpPr>
            <a:spLocks noChangeArrowheads="1"/>
          </p:cNvSpPr>
          <p:nvPr/>
        </p:nvSpPr>
        <p:spPr bwMode="auto">
          <a:xfrm>
            <a:off x="4656138" y="1644650"/>
            <a:ext cx="13271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000066"/>
                </a:solidFill>
              </a:rPr>
              <a:t>Joint</a:t>
            </a:r>
          </a:p>
          <a:p>
            <a:r>
              <a:rPr lang="en-US" altLang="en-US" sz="1600">
                <a:solidFill>
                  <a:srgbClr val="000066"/>
                </a:solidFill>
              </a:rPr>
              <a:t>Probabilities</a:t>
            </a:r>
          </a:p>
        </p:txBody>
      </p:sp>
      <p:sp>
        <p:nvSpPr>
          <p:cNvPr id="88071" name="Line 7"/>
          <p:cNvSpPr>
            <a:spLocks noChangeShapeType="1"/>
          </p:cNvSpPr>
          <p:nvPr/>
        </p:nvSpPr>
        <p:spPr bwMode="auto">
          <a:xfrm>
            <a:off x="1733550" y="4243388"/>
            <a:ext cx="12668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2" name="Line 8"/>
          <p:cNvSpPr>
            <a:spLocks noChangeShapeType="1"/>
          </p:cNvSpPr>
          <p:nvPr/>
        </p:nvSpPr>
        <p:spPr bwMode="auto">
          <a:xfrm>
            <a:off x="3048000" y="4243388"/>
            <a:ext cx="1285875" cy="4714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3" name="Line 9"/>
          <p:cNvSpPr>
            <a:spLocks noChangeShapeType="1"/>
          </p:cNvSpPr>
          <p:nvPr/>
        </p:nvSpPr>
        <p:spPr bwMode="auto">
          <a:xfrm>
            <a:off x="1733550" y="4249738"/>
            <a:ext cx="2566988" cy="18764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4" name="Line 10"/>
          <p:cNvSpPr>
            <a:spLocks noChangeShapeType="1"/>
          </p:cNvSpPr>
          <p:nvPr/>
        </p:nvSpPr>
        <p:spPr bwMode="auto">
          <a:xfrm>
            <a:off x="3024188" y="5156200"/>
            <a:ext cx="1327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5" name="Line 11"/>
          <p:cNvSpPr>
            <a:spLocks noChangeShapeType="1"/>
          </p:cNvSpPr>
          <p:nvPr/>
        </p:nvSpPr>
        <p:spPr bwMode="auto">
          <a:xfrm flipV="1">
            <a:off x="3055938" y="3740150"/>
            <a:ext cx="1285875" cy="496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6" name="Line 12"/>
          <p:cNvSpPr>
            <a:spLocks noChangeShapeType="1"/>
          </p:cNvSpPr>
          <p:nvPr/>
        </p:nvSpPr>
        <p:spPr bwMode="auto">
          <a:xfrm flipV="1">
            <a:off x="1743075" y="2330450"/>
            <a:ext cx="2565400" cy="1900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7" name="Line 13"/>
          <p:cNvSpPr>
            <a:spLocks noChangeShapeType="1"/>
          </p:cNvSpPr>
          <p:nvPr/>
        </p:nvSpPr>
        <p:spPr bwMode="auto">
          <a:xfrm>
            <a:off x="3032125" y="3311525"/>
            <a:ext cx="1327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88078" name="Object 14"/>
          <p:cNvGraphicFramePr>
            <a:graphicFrameLocks/>
          </p:cNvGraphicFramePr>
          <p:nvPr/>
        </p:nvGraphicFramePr>
        <p:xfrm>
          <a:off x="2019300" y="3181350"/>
          <a:ext cx="1598613" cy="314325"/>
        </p:xfrm>
        <a:graphic>
          <a:graphicData uri="http://schemas.openxmlformats.org/presentationml/2006/ole">
            <mc:AlternateContent xmlns:mc="http://schemas.openxmlformats.org/markup-compatibility/2006">
              <mc:Choice xmlns:v="urn:schemas-microsoft-com:vml" Requires="v">
                <p:oleObj spid="_x0000_s15407" name="Equation" r:id="rId3" imgW="2056507" imgH="493102" progId="Equation.3">
                  <p:embed/>
                </p:oleObj>
              </mc:Choice>
              <mc:Fallback>
                <p:oleObj name="Equation" r:id="rId3" imgW="2056507" imgH="493102" progId="Equation.3">
                  <p:embed/>
                  <p:pic>
                    <p:nvPicPr>
                      <p:cNvPr id="88078" name="Object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3181350"/>
                        <a:ext cx="15986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9" name="Object 15"/>
          <p:cNvGraphicFramePr>
            <a:graphicFrameLocks/>
          </p:cNvGraphicFramePr>
          <p:nvPr/>
        </p:nvGraphicFramePr>
        <p:xfrm>
          <a:off x="1978025" y="4064000"/>
          <a:ext cx="1487488" cy="336550"/>
        </p:xfrm>
        <a:graphic>
          <a:graphicData uri="http://schemas.openxmlformats.org/presentationml/2006/ole">
            <mc:AlternateContent xmlns:mc="http://schemas.openxmlformats.org/markup-compatibility/2006">
              <mc:Choice xmlns:v="urn:schemas-microsoft-com:vml" Requires="v">
                <p:oleObj spid="_x0000_s15408" name="Equation" r:id="rId5" imgW="2056507" imgH="493102" progId="Equation.2">
                  <p:embed/>
                </p:oleObj>
              </mc:Choice>
              <mc:Fallback>
                <p:oleObj name="Equation" r:id="rId5" imgW="2056507" imgH="493102" progId="Equation.2">
                  <p:embed/>
                  <p:pic>
                    <p:nvPicPr>
                      <p:cNvPr id="88079" name="Object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025" y="4064000"/>
                        <a:ext cx="1487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0" name="Object 16"/>
          <p:cNvGraphicFramePr>
            <a:graphicFrameLocks/>
          </p:cNvGraphicFramePr>
          <p:nvPr/>
        </p:nvGraphicFramePr>
        <p:xfrm>
          <a:off x="2019300" y="5091113"/>
          <a:ext cx="1535113" cy="346075"/>
        </p:xfrm>
        <a:graphic>
          <a:graphicData uri="http://schemas.openxmlformats.org/presentationml/2006/ole">
            <mc:AlternateContent xmlns:mc="http://schemas.openxmlformats.org/markup-compatibility/2006">
              <mc:Choice xmlns:v="urn:schemas-microsoft-com:vml" Requires="v">
                <p:oleObj spid="_x0000_s15409" name="Equation" r:id="rId7" imgW="2056507" imgH="493102" progId="Equation.3">
                  <p:embed/>
                </p:oleObj>
              </mc:Choice>
              <mc:Fallback>
                <p:oleObj name="Equation" r:id="rId7" imgW="2056507" imgH="493102" progId="Equation.3">
                  <p:embed/>
                  <p:pic>
                    <p:nvPicPr>
                      <p:cNvPr id="88080" name="Object 1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9300" y="5091113"/>
                        <a:ext cx="1535113"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1" name="Object 17"/>
          <p:cNvGraphicFramePr>
            <a:graphicFrameLocks/>
          </p:cNvGraphicFramePr>
          <p:nvPr/>
        </p:nvGraphicFramePr>
        <p:xfrm>
          <a:off x="3186113" y="2168525"/>
          <a:ext cx="1846262" cy="358775"/>
        </p:xfrm>
        <a:graphic>
          <a:graphicData uri="http://schemas.openxmlformats.org/presentationml/2006/ole">
            <mc:AlternateContent xmlns:mc="http://schemas.openxmlformats.org/markup-compatibility/2006">
              <mc:Choice xmlns:v="urn:schemas-microsoft-com:vml" Requires="v">
                <p:oleObj spid="_x0000_s15410" name="Equation" r:id="rId9" imgW="2381167" imgH="494474" progId="Equation.3">
                  <p:embed/>
                </p:oleObj>
              </mc:Choice>
              <mc:Fallback>
                <p:oleObj name="Equation" r:id="rId9" imgW="2381167" imgH="494474" progId="Equation.3">
                  <p:embed/>
                  <p:pic>
                    <p:nvPicPr>
                      <p:cNvPr id="88081" name="Object 1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6113" y="2168525"/>
                        <a:ext cx="1846262"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2" name="Object 18"/>
          <p:cNvGraphicFramePr>
            <a:graphicFrameLocks/>
          </p:cNvGraphicFramePr>
          <p:nvPr/>
        </p:nvGraphicFramePr>
        <p:xfrm>
          <a:off x="3192463" y="2997200"/>
          <a:ext cx="1846262" cy="487363"/>
        </p:xfrm>
        <a:graphic>
          <a:graphicData uri="http://schemas.openxmlformats.org/presentationml/2006/ole">
            <mc:AlternateContent xmlns:mc="http://schemas.openxmlformats.org/markup-compatibility/2006">
              <mc:Choice xmlns:v="urn:schemas-microsoft-com:vml" Requires="v">
                <p:oleObj spid="_x0000_s15411" name="Equation" r:id="rId11" imgW="2381804" imgH="670031" progId="Equation.3">
                  <p:embed/>
                </p:oleObj>
              </mc:Choice>
              <mc:Fallback>
                <p:oleObj name="Equation" r:id="rId11" imgW="2381804" imgH="670031" progId="Equation.3">
                  <p:embed/>
                  <p:pic>
                    <p:nvPicPr>
                      <p:cNvPr id="88082" name="Object 1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2463" y="2997200"/>
                        <a:ext cx="184626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3" name="Object 19"/>
          <p:cNvGraphicFramePr>
            <a:graphicFrameLocks/>
          </p:cNvGraphicFramePr>
          <p:nvPr/>
        </p:nvGraphicFramePr>
        <p:xfrm>
          <a:off x="3186113" y="3540125"/>
          <a:ext cx="1846262" cy="355600"/>
        </p:xfrm>
        <a:graphic>
          <a:graphicData uri="http://schemas.openxmlformats.org/presentationml/2006/ole">
            <mc:AlternateContent xmlns:mc="http://schemas.openxmlformats.org/markup-compatibility/2006">
              <mc:Choice xmlns:v="urn:schemas-microsoft-com:vml" Requires="v">
                <p:oleObj spid="_x0000_s15412" name="Equation" r:id="rId13" imgW="2381804" imgH="493102" progId="Equation.3">
                  <p:embed/>
                </p:oleObj>
              </mc:Choice>
              <mc:Fallback>
                <p:oleObj name="Equation" r:id="rId13" imgW="2381804" imgH="493102" progId="Equation.3">
                  <p:embed/>
                  <p:pic>
                    <p:nvPicPr>
                      <p:cNvPr id="88083" name="Object 1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86113" y="3540125"/>
                        <a:ext cx="184626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4" name="Object 20"/>
          <p:cNvGraphicFramePr>
            <a:graphicFrameLocks/>
          </p:cNvGraphicFramePr>
          <p:nvPr/>
        </p:nvGraphicFramePr>
        <p:xfrm>
          <a:off x="3186113" y="4589463"/>
          <a:ext cx="1846262" cy="357187"/>
        </p:xfrm>
        <a:graphic>
          <a:graphicData uri="http://schemas.openxmlformats.org/presentationml/2006/ole">
            <mc:AlternateContent xmlns:mc="http://schemas.openxmlformats.org/markup-compatibility/2006">
              <mc:Choice xmlns:v="urn:schemas-microsoft-com:vml" Requires="v">
                <p:oleObj spid="_x0000_s15413" name="Equation" r:id="rId15" imgW="2381804" imgH="493102" progId="Equation.3">
                  <p:embed/>
                </p:oleObj>
              </mc:Choice>
              <mc:Fallback>
                <p:oleObj name="Equation" r:id="rId15" imgW="2381804" imgH="493102" progId="Equation.3">
                  <p:embed/>
                  <p:pic>
                    <p:nvPicPr>
                      <p:cNvPr id="88084" name="Object 2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6113" y="4589463"/>
                        <a:ext cx="184626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5" name="Object 21"/>
          <p:cNvGraphicFramePr>
            <a:graphicFrameLocks/>
          </p:cNvGraphicFramePr>
          <p:nvPr/>
        </p:nvGraphicFramePr>
        <p:xfrm>
          <a:off x="3186113" y="4873625"/>
          <a:ext cx="1846262" cy="357188"/>
        </p:xfrm>
        <a:graphic>
          <a:graphicData uri="http://schemas.openxmlformats.org/presentationml/2006/ole">
            <mc:AlternateContent xmlns:mc="http://schemas.openxmlformats.org/markup-compatibility/2006">
              <mc:Choice xmlns:v="urn:schemas-microsoft-com:vml" Requires="v">
                <p:oleObj spid="_x0000_s15414" name="Equation" r:id="rId17" imgW="2381804" imgH="493102" progId="Equation.3">
                  <p:embed/>
                </p:oleObj>
              </mc:Choice>
              <mc:Fallback>
                <p:oleObj name="Equation" r:id="rId17" imgW="2381804" imgH="493102" progId="Equation.3">
                  <p:embed/>
                  <p:pic>
                    <p:nvPicPr>
                      <p:cNvPr id="88085" name="Object 2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86113" y="4873625"/>
                        <a:ext cx="184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6" name="Object 22"/>
          <p:cNvGraphicFramePr>
            <a:graphicFrameLocks/>
          </p:cNvGraphicFramePr>
          <p:nvPr/>
        </p:nvGraphicFramePr>
        <p:xfrm>
          <a:off x="3186113" y="6018213"/>
          <a:ext cx="1846262" cy="357187"/>
        </p:xfrm>
        <a:graphic>
          <a:graphicData uri="http://schemas.openxmlformats.org/presentationml/2006/ole">
            <mc:AlternateContent xmlns:mc="http://schemas.openxmlformats.org/markup-compatibility/2006">
              <mc:Choice xmlns:v="urn:schemas-microsoft-com:vml" Requires="v">
                <p:oleObj spid="_x0000_s15415" name="Equation" r:id="rId19" imgW="2381804" imgH="493102" progId="Equation.3">
                  <p:embed/>
                </p:oleObj>
              </mc:Choice>
              <mc:Fallback>
                <p:oleObj name="Equation" r:id="rId19" imgW="2381804" imgH="493102" progId="Equation.3">
                  <p:embed/>
                  <p:pic>
                    <p:nvPicPr>
                      <p:cNvPr id="88086" name="Object 2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86113" y="6018213"/>
                        <a:ext cx="184626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7" name="Object 23"/>
          <p:cNvGraphicFramePr>
            <a:graphicFrameLocks/>
          </p:cNvGraphicFramePr>
          <p:nvPr/>
        </p:nvGraphicFramePr>
        <p:xfrm>
          <a:off x="4521200" y="2241550"/>
          <a:ext cx="3022600" cy="287338"/>
        </p:xfrm>
        <a:graphic>
          <a:graphicData uri="http://schemas.openxmlformats.org/presentationml/2006/ole">
            <mc:AlternateContent xmlns:mc="http://schemas.openxmlformats.org/markup-compatibility/2006">
              <mc:Choice xmlns:v="urn:schemas-microsoft-com:vml" Requires="v">
                <p:oleObj spid="_x0000_s15416" name="Equation" r:id="rId21" imgW="3896018" imgH="399480" progId="Equation.3">
                  <p:embed/>
                </p:oleObj>
              </mc:Choice>
              <mc:Fallback>
                <p:oleObj name="Equation" r:id="rId21" imgW="3896018" imgH="399480" progId="Equation.3">
                  <p:embed/>
                  <p:pic>
                    <p:nvPicPr>
                      <p:cNvPr id="88087" name="Object 2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21200" y="2241550"/>
                        <a:ext cx="3022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8" name="Object 24"/>
          <p:cNvGraphicFramePr>
            <a:graphicFrameLocks/>
          </p:cNvGraphicFramePr>
          <p:nvPr/>
        </p:nvGraphicFramePr>
        <p:xfrm>
          <a:off x="4492625" y="3143250"/>
          <a:ext cx="3024188" cy="287338"/>
        </p:xfrm>
        <a:graphic>
          <a:graphicData uri="http://schemas.openxmlformats.org/presentationml/2006/ole">
            <mc:AlternateContent xmlns:mc="http://schemas.openxmlformats.org/markup-compatibility/2006">
              <mc:Choice xmlns:v="urn:schemas-microsoft-com:vml" Requires="v">
                <p:oleObj spid="_x0000_s15417" name="Equation" r:id="rId23" imgW="3895622" imgH="399480" progId="Equation.3">
                  <p:embed/>
                </p:oleObj>
              </mc:Choice>
              <mc:Fallback>
                <p:oleObj name="Equation" r:id="rId23" imgW="3895622" imgH="399480" progId="Equation.3">
                  <p:embed/>
                  <p:pic>
                    <p:nvPicPr>
                      <p:cNvPr id="88088" name="Object 24"/>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92625" y="3143250"/>
                        <a:ext cx="30241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9" name="Object 25"/>
          <p:cNvGraphicFramePr>
            <a:graphicFrameLocks/>
          </p:cNvGraphicFramePr>
          <p:nvPr/>
        </p:nvGraphicFramePr>
        <p:xfrm>
          <a:off x="4521200" y="3646488"/>
          <a:ext cx="3022600" cy="287337"/>
        </p:xfrm>
        <a:graphic>
          <a:graphicData uri="http://schemas.openxmlformats.org/presentationml/2006/ole">
            <mc:AlternateContent xmlns:mc="http://schemas.openxmlformats.org/markup-compatibility/2006">
              <mc:Choice xmlns:v="urn:schemas-microsoft-com:vml" Requires="v">
                <p:oleObj spid="_x0000_s15418" name="Equation" r:id="rId25" imgW="3895622" imgH="399480" progId="Equation.3">
                  <p:embed/>
                </p:oleObj>
              </mc:Choice>
              <mc:Fallback>
                <p:oleObj name="Equation" r:id="rId25" imgW="3895622" imgH="399480" progId="Equation.3">
                  <p:embed/>
                  <p:pic>
                    <p:nvPicPr>
                      <p:cNvPr id="88089" name="Object 25"/>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21200" y="3646488"/>
                        <a:ext cx="30226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0" name="Object 26"/>
          <p:cNvGraphicFramePr>
            <a:graphicFrameLocks/>
          </p:cNvGraphicFramePr>
          <p:nvPr/>
        </p:nvGraphicFramePr>
        <p:xfrm>
          <a:off x="4465638" y="4560888"/>
          <a:ext cx="3022600" cy="288925"/>
        </p:xfrm>
        <a:graphic>
          <a:graphicData uri="http://schemas.openxmlformats.org/presentationml/2006/ole">
            <mc:AlternateContent xmlns:mc="http://schemas.openxmlformats.org/markup-compatibility/2006">
              <mc:Choice xmlns:v="urn:schemas-microsoft-com:vml" Requires="v">
                <p:oleObj spid="_x0000_s15419" name="Equation" r:id="rId27" imgW="3895622" imgH="399480" progId="Equation.3">
                  <p:embed/>
                </p:oleObj>
              </mc:Choice>
              <mc:Fallback>
                <p:oleObj name="Equation" r:id="rId27" imgW="3895622" imgH="399480" progId="Equation.3">
                  <p:embed/>
                  <p:pic>
                    <p:nvPicPr>
                      <p:cNvPr id="88090" name="Object 26"/>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65638" y="4560888"/>
                        <a:ext cx="3022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1" name="Object 27"/>
          <p:cNvGraphicFramePr>
            <a:graphicFrameLocks/>
          </p:cNvGraphicFramePr>
          <p:nvPr/>
        </p:nvGraphicFramePr>
        <p:xfrm>
          <a:off x="4438650" y="5051425"/>
          <a:ext cx="2814638" cy="460375"/>
        </p:xfrm>
        <a:graphic>
          <a:graphicData uri="http://schemas.openxmlformats.org/presentationml/2006/ole">
            <mc:AlternateContent xmlns:mc="http://schemas.openxmlformats.org/markup-compatibility/2006">
              <mc:Choice xmlns:v="urn:schemas-microsoft-com:vml" Requires="v">
                <p:oleObj spid="_x0000_s15420" name="Equation" r:id="rId29" imgW="3630624" imgH="634328" progId="Equation.3">
                  <p:embed/>
                </p:oleObj>
              </mc:Choice>
              <mc:Fallback>
                <p:oleObj name="Equation" r:id="rId29" imgW="3630624" imgH="634328" progId="Equation.3">
                  <p:embed/>
                  <p:pic>
                    <p:nvPicPr>
                      <p:cNvPr id="88091" name="Object 27"/>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38650" y="5051425"/>
                        <a:ext cx="28146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2" name="Object 28"/>
          <p:cNvGraphicFramePr>
            <a:graphicFrameLocks/>
          </p:cNvGraphicFramePr>
          <p:nvPr/>
        </p:nvGraphicFramePr>
        <p:xfrm>
          <a:off x="4492625" y="5992813"/>
          <a:ext cx="3024188" cy="288925"/>
        </p:xfrm>
        <a:graphic>
          <a:graphicData uri="http://schemas.openxmlformats.org/presentationml/2006/ole">
            <mc:AlternateContent xmlns:mc="http://schemas.openxmlformats.org/markup-compatibility/2006">
              <mc:Choice xmlns:v="urn:schemas-microsoft-com:vml" Requires="v">
                <p:oleObj spid="_x0000_s15421" name="Equation" r:id="rId31" imgW="3895622" imgH="399480" progId="Equation.3">
                  <p:embed/>
                </p:oleObj>
              </mc:Choice>
              <mc:Fallback>
                <p:oleObj name="Equation" r:id="rId31" imgW="3895622" imgH="399480" progId="Equation.3">
                  <p:embed/>
                  <p:pic>
                    <p:nvPicPr>
                      <p:cNvPr id="88092" name="Object 28"/>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92625" y="5992813"/>
                        <a:ext cx="3024188"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93" name="Rectangle 29"/>
          <p:cNvSpPr>
            <a:spLocks noGrp="1" noChangeArrowheads="1"/>
          </p:cNvSpPr>
          <p:nvPr>
            <p:ph type="title"/>
          </p:nvPr>
        </p:nvSpPr>
        <p:spPr/>
        <p:txBody>
          <a:bodyPr/>
          <a:lstStyle/>
          <a:p>
            <a:pPr eaLnBrk="1" hangingPunct="1"/>
            <a:r>
              <a:rPr lang="en-US" altLang="en-US" smtClean="0"/>
              <a:t>Example (Tree Diagram)</a:t>
            </a:r>
            <a:endParaRPr lang="en-US" altLang="en-US" sz="5100" smtClean="0"/>
          </a:p>
        </p:txBody>
      </p:sp>
      <p:sp>
        <p:nvSpPr>
          <p:cNvPr id="88094" name="Text Box 30"/>
          <p:cNvSpPr txBox="1">
            <a:spLocks noChangeArrowheads="1"/>
          </p:cNvSpPr>
          <p:nvPr/>
        </p:nvSpPr>
        <p:spPr bwMode="auto">
          <a:xfrm>
            <a:off x="8496300" y="-114300"/>
            <a:ext cx="685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2000" baseline="-25000">
                <a:solidFill>
                  <a:srgbClr val="000066"/>
                </a:solidFill>
                <a:latin typeface="Arial" panose="020B0604020202020204" pitchFamily="34" charset="0"/>
              </a:rPr>
              <a:t>2-</a:t>
            </a:r>
            <a:fld id="{CA0355DD-6C04-4163-B5E8-9BBA9FF7984C}" type="slidenum">
              <a:rPr lang="en-US" altLang="en-US" sz="2000" baseline="-25000">
                <a:solidFill>
                  <a:srgbClr val="000066"/>
                </a:solidFill>
                <a:latin typeface="Arial" panose="020B0604020202020204" pitchFamily="34" charset="0"/>
              </a:rPr>
              <a:pPr algn="ctr" eaLnBrk="1" hangingPunct="1">
                <a:spcBef>
                  <a:spcPct val="50000"/>
                </a:spcBef>
              </a:pPr>
              <a:t>214</a:t>
            </a:fld>
            <a:endParaRPr lang="en-US" altLang="en-US" sz="2000" baseline="-25000">
              <a:solidFill>
                <a:srgbClr val="000066"/>
              </a:solidFill>
              <a:latin typeface="Arial" panose="020B0604020202020204" pitchFamily="34" charset="0"/>
            </a:endParaRPr>
          </a:p>
        </p:txBody>
      </p:sp>
    </p:spTree>
    <p:extLst>
      <p:ext uri="{BB962C8B-B14F-4D97-AF65-F5344CB8AC3E}">
        <p14:creationId xmlns:p14="http://schemas.microsoft.com/office/powerpoint/2010/main" val="966831055"/>
      </p:ext>
    </p:extLst>
  </p:cSld>
  <p:clrMapOvr>
    <a:masterClrMapping/>
  </p:clrMapOvr>
  <p:transition>
    <p:strips/>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1"/>
          </p:nvPr>
        </p:nvSpPr>
        <p:spPr/>
        <p:txBody>
          <a:bodyPr>
            <a:normAutofit lnSpcReduction="10000"/>
          </a:bodyPr>
          <a:lstStyle/>
          <a:p>
            <a:pPr eaLnBrk="1" hangingPunct="1"/>
            <a:r>
              <a:rPr lang="en-US" altLang="en-US" smtClean="0"/>
              <a:t>In order to detect whether a suspect is lying, police sometimes use polygraph. Let A={polygraph indicates lying} and B={the suspect is lying}. If the suspect is lying, there is a 88% chance of detecting it; if the suspect is telling the truth, 86% of time the polygraph will confirm it. We assume that 1% of the time the suspects lie. If the result of polygraph shows that the suspect is lying, what is the chance that this person is really lying?</a:t>
            </a:r>
          </a:p>
        </p:txBody>
      </p:sp>
      <p:sp>
        <p:nvSpPr>
          <p:cNvPr id="2" name="Title 1"/>
          <p:cNvSpPr>
            <a:spLocks noGrp="1"/>
          </p:cNvSpPr>
          <p:nvPr>
            <p:ph type="title"/>
          </p:nvPr>
        </p:nvSpPr>
        <p:spPr/>
        <p:txBody>
          <a:bodyPr/>
          <a:lstStyle/>
          <a:p>
            <a:pPr eaLnBrk="1" fontAlgn="auto" hangingPunct="1">
              <a:spcAft>
                <a:spcPts val="0"/>
              </a:spcAft>
              <a:defRPr/>
            </a:pPr>
            <a:r>
              <a:rPr lang="en-US" dirty="0" smtClean="0"/>
              <a:t>Another Example</a:t>
            </a:r>
            <a:endParaRPr lang="en-US" dirty="0"/>
          </a:p>
        </p:txBody>
      </p:sp>
    </p:spTree>
    <p:extLst>
      <p:ext uri="{BB962C8B-B14F-4D97-AF65-F5344CB8AC3E}">
        <p14:creationId xmlns:p14="http://schemas.microsoft.com/office/powerpoint/2010/main" val="136385211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9011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
        <p:nvSpPr>
          <p:cNvPr id="901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D705BD10-CC9A-4D1D-8CF6-DC1912369068}" type="slidenum">
              <a:rPr lang="en-IN" altLang="en-US" sz="1200" smtClean="0">
                <a:solidFill>
                  <a:srgbClr val="898989"/>
                </a:solidFill>
              </a:rPr>
              <a:pPr eaLnBrk="1" hangingPunct="1">
                <a:spcBef>
                  <a:spcPct val="0"/>
                </a:spcBef>
                <a:buFontTx/>
                <a:buNone/>
              </a:pPr>
              <a:t>216</a:t>
            </a:fld>
            <a:endParaRPr lang="en-IN" altLang="en-US" sz="1200" smtClean="0">
              <a:solidFill>
                <a:srgbClr val="898989"/>
              </a:solidFill>
            </a:endParaRPr>
          </a:p>
        </p:txBody>
      </p:sp>
      <p:pic>
        <p:nvPicPr>
          <p:cNvPr id="9011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738" y="784225"/>
            <a:ext cx="8772525" cy="52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929236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200" y="457200"/>
            <a:ext cx="8229600" cy="762000"/>
          </a:xfrm>
          <a:prstGeom prst="rect">
            <a:avLst/>
          </a:prstGeom>
        </p:spPr>
        <p:txBody>
          <a:bodyPr/>
          <a:lstStyle/>
          <a:p>
            <a:pPr algn="ctr">
              <a:defRPr/>
            </a:pPr>
            <a:r>
              <a:rPr lang="en-US" sz="3200" b="1" dirty="0">
                <a:solidFill>
                  <a:prstClr val="black"/>
                </a:solidFill>
                <a:latin typeface="Calibri"/>
                <a:ea typeface="+mj-lt"/>
                <a:cs typeface="+mj-lt"/>
              </a:rPr>
              <a:t>Independence</a:t>
            </a:r>
            <a:endParaRPr lang="en-US" sz="3200" b="1" dirty="0">
              <a:solidFill>
                <a:srgbClr val="7F4A25"/>
              </a:solidFill>
              <a:latin typeface="Calibri"/>
              <a:ea typeface="+mj-lt"/>
              <a:cs typeface="+mj-lt"/>
            </a:endParaRPr>
          </a:p>
        </p:txBody>
      </p:sp>
      <p:pic>
        <p:nvPicPr>
          <p:cNvPr id="911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61817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86400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78835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304800" y="1143000"/>
            <a:ext cx="8226425" cy="914400"/>
          </a:xfrm>
          <a:prstGeom prst="rect">
            <a:avLst/>
          </a:prstGeom>
          <a:noFill/>
          <a:ln w="9525">
            <a:noFill/>
            <a:miter lim="800000"/>
            <a:headEnd/>
            <a:tailEnd/>
          </a:ln>
          <a:effectLst/>
        </p:spPr>
        <p:txBody>
          <a:bodyPr/>
          <a:lstStyle/>
          <a:p>
            <a:pPr algn="ctr" eaLnBrk="1" fontAlgn="auto" hangingPunct="1">
              <a:spcBef>
                <a:spcPts val="0"/>
              </a:spcBef>
              <a:spcAft>
                <a:spcPts val="0"/>
              </a:spcAft>
              <a:defRPr/>
            </a:pPr>
            <a:r>
              <a:rPr lang="en-US" sz="3200" b="1" dirty="0">
                <a:solidFill>
                  <a:srgbClr val="C00000"/>
                </a:solidFill>
                <a:latin typeface="Calibri"/>
                <a:ea typeface="+mj-lt"/>
                <a:cs typeface="+mj-lt"/>
              </a:rPr>
              <a:t>Example</a:t>
            </a:r>
          </a:p>
        </p:txBody>
      </p:sp>
    </p:spTree>
    <p:extLst>
      <p:ext uri="{BB962C8B-B14F-4D97-AF65-F5344CB8AC3E}">
        <p14:creationId xmlns:p14="http://schemas.microsoft.com/office/powerpoint/2010/main" val="57646039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50875"/>
            <a:ext cx="7086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460875"/>
            <a:ext cx="763905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609600" y="3429000"/>
            <a:ext cx="8226425" cy="914400"/>
          </a:xfrm>
          <a:prstGeom prst="rect">
            <a:avLst/>
          </a:prstGeom>
          <a:noFill/>
          <a:ln w="9525">
            <a:noFill/>
            <a:miter lim="800000"/>
            <a:headEnd/>
            <a:tailEnd/>
          </a:ln>
          <a:effectLst/>
        </p:spPr>
        <p:txBody>
          <a:bodyPr/>
          <a:lstStyle/>
          <a:p>
            <a:pPr algn="ctr" eaLnBrk="1" fontAlgn="auto" hangingPunct="1">
              <a:spcBef>
                <a:spcPts val="0"/>
              </a:spcBef>
              <a:spcAft>
                <a:spcPts val="0"/>
              </a:spcAft>
              <a:defRPr/>
            </a:pPr>
            <a:r>
              <a:rPr lang="en-US" sz="3200" b="1" dirty="0">
                <a:solidFill>
                  <a:prstClr val="black"/>
                </a:solidFill>
                <a:latin typeface="Calibri"/>
                <a:ea typeface="+mj-lt"/>
                <a:cs typeface="+mj-lt"/>
              </a:rPr>
              <a:t>Mutual independence</a:t>
            </a:r>
          </a:p>
        </p:txBody>
      </p:sp>
    </p:spTree>
    <p:extLst>
      <p:ext uri="{BB962C8B-B14F-4D97-AF65-F5344CB8AC3E}">
        <p14:creationId xmlns:p14="http://schemas.microsoft.com/office/powerpoint/2010/main" val="4162580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smtClean="0"/>
              <a:t>Sources of Data</a:t>
            </a:r>
          </a:p>
        </p:txBody>
      </p:sp>
      <p:sp>
        <p:nvSpPr>
          <p:cNvPr id="16389" name="Rectangle 3"/>
          <p:cNvSpPr>
            <a:spLocks noGrp="1" noChangeArrowheads="1"/>
          </p:cNvSpPr>
          <p:nvPr>
            <p:ph type="body" idx="1"/>
          </p:nvPr>
        </p:nvSpPr>
        <p:spPr>
          <a:noFill/>
        </p:spPr>
        <p:txBody>
          <a:bodyPr/>
          <a:lstStyle/>
          <a:p>
            <a:pPr eaLnBrk="1" hangingPunct="1">
              <a:buClr>
                <a:schemeClr val="tx1"/>
              </a:buClr>
              <a:buSzTx/>
              <a:buFont typeface="Wingdings" pitchFamily="2" charset="2"/>
              <a:buChar char="§"/>
            </a:pPr>
            <a:r>
              <a:rPr lang="en-US" altLang="en-US" sz="2400" smtClean="0">
                <a:latin typeface="Times New Roman" pitchFamily="18" charset="0"/>
              </a:rPr>
              <a:t>Primary Sources: The data collector is the one using the data for analysis</a:t>
            </a:r>
          </a:p>
          <a:p>
            <a:pPr lvl="1" eaLnBrk="1" hangingPunct="1">
              <a:buClr>
                <a:schemeClr val="tx1"/>
              </a:buClr>
              <a:buSzTx/>
              <a:buFont typeface="Wingdings" pitchFamily="2" charset="2"/>
              <a:buChar char="§"/>
            </a:pPr>
            <a:r>
              <a:rPr lang="en-US" altLang="en-US" sz="2000" smtClean="0">
                <a:latin typeface="Times New Roman" pitchFamily="18" charset="0"/>
              </a:rPr>
              <a:t>Data from a political survey</a:t>
            </a:r>
          </a:p>
          <a:p>
            <a:pPr lvl="1" eaLnBrk="1" hangingPunct="1">
              <a:buClr>
                <a:schemeClr val="tx1"/>
              </a:buClr>
              <a:buSzTx/>
              <a:buFont typeface="Wingdings" pitchFamily="2" charset="2"/>
              <a:buChar char="§"/>
            </a:pPr>
            <a:r>
              <a:rPr lang="en-US" altLang="en-US" sz="2000" smtClean="0">
                <a:latin typeface="Times New Roman" pitchFamily="18" charset="0"/>
              </a:rPr>
              <a:t>Data collected from an experiment</a:t>
            </a:r>
          </a:p>
          <a:p>
            <a:pPr lvl="1" eaLnBrk="1" hangingPunct="1">
              <a:buClr>
                <a:schemeClr val="tx1"/>
              </a:buClr>
              <a:buSzTx/>
              <a:buFont typeface="Wingdings" pitchFamily="2" charset="2"/>
              <a:buChar char="§"/>
            </a:pPr>
            <a:r>
              <a:rPr lang="en-US" altLang="en-US" sz="2000" smtClean="0">
                <a:latin typeface="Times New Roman" pitchFamily="18" charset="0"/>
              </a:rPr>
              <a:t>Observed data</a:t>
            </a:r>
          </a:p>
          <a:p>
            <a:pPr eaLnBrk="1" hangingPunct="1">
              <a:buClr>
                <a:schemeClr val="tx1"/>
              </a:buClr>
              <a:buSzTx/>
              <a:buFont typeface="Wingdings" pitchFamily="2" charset="2"/>
              <a:buChar char="§"/>
            </a:pPr>
            <a:r>
              <a:rPr lang="en-US" altLang="en-US" sz="2400" smtClean="0">
                <a:latin typeface="Times New Roman" pitchFamily="18" charset="0"/>
              </a:rPr>
              <a:t>Secondary Sources: The person performing data analysis is not the data collector</a:t>
            </a:r>
          </a:p>
          <a:p>
            <a:pPr lvl="1" eaLnBrk="1" hangingPunct="1">
              <a:buClr>
                <a:schemeClr val="tx1"/>
              </a:buClr>
              <a:buSzTx/>
              <a:buFont typeface="Wingdings" pitchFamily="2" charset="2"/>
              <a:buChar char="§"/>
            </a:pPr>
            <a:r>
              <a:rPr lang="en-US" altLang="en-US" sz="2000" smtClean="0">
                <a:latin typeface="Times New Roman" pitchFamily="18" charset="0"/>
              </a:rPr>
              <a:t>Analyzing census data</a:t>
            </a:r>
          </a:p>
          <a:p>
            <a:pPr lvl="1" eaLnBrk="1" hangingPunct="1">
              <a:buClr>
                <a:schemeClr val="tx1"/>
              </a:buClr>
              <a:buSzTx/>
              <a:buFont typeface="Wingdings" pitchFamily="2" charset="2"/>
              <a:buChar char="§"/>
            </a:pPr>
            <a:r>
              <a:rPr lang="en-US" altLang="en-US" sz="2000" smtClean="0">
                <a:latin typeface="Times New Roman" pitchFamily="18" charset="0"/>
              </a:rPr>
              <a:t>Examining data from print journals or data published on the internet.</a:t>
            </a:r>
          </a:p>
        </p:txBody>
      </p:sp>
    </p:spTree>
    <p:extLst>
      <p:ext uri="{BB962C8B-B14F-4D97-AF65-F5344CB8AC3E}">
        <p14:creationId xmlns:p14="http://schemas.microsoft.com/office/powerpoint/2010/main" val="198164369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9"/>
          <p:cNvSpPr>
            <a:spLocks noChangeArrowheads="1"/>
          </p:cNvSpPr>
          <p:nvPr/>
        </p:nvSpPr>
        <p:spPr bwMode="auto">
          <a:xfrm>
            <a:off x="1981200" y="609600"/>
            <a:ext cx="55260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70C0"/>
                </a:solidFill>
              </a:rPr>
              <a:t>Definition – Independent Events</a:t>
            </a:r>
          </a:p>
        </p:txBody>
      </p:sp>
      <p:pic>
        <p:nvPicPr>
          <p:cNvPr id="9523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7670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Date Placeholder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9523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9658DE44-4FAF-4AE7-B0C2-A458B55B5337}" type="slidenum">
              <a:rPr lang="en-IN" altLang="en-US" sz="1200" smtClean="0">
                <a:solidFill>
                  <a:srgbClr val="898989"/>
                </a:solidFill>
              </a:rPr>
              <a:pPr eaLnBrk="1" hangingPunct="1">
                <a:spcBef>
                  <a:spcPct val="0"/>
                </a:spcBef>
                <a:buFontTx/>
                <a:buNone/>
              </a:pPr>
              <a:t>220</a:t>
            </a:fld>
            <a:endParaRPr lang="en-IN" altLang="en-US" sz="1200" smtClean="0">
              <a:solidFill>
                <a:srgbClr val="898989"/>
              </a:solidFill>
            </a:endParaRPr>
          </a:p>
        </p:txBody>
      </p:sp>
      <p:sp>
        <p:nvSpPr>
          <p:cNvPr id="95238" name="Footer Placeholder 7"/>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Tree>
    <p:extLst>
      <p:ext uri="{BB962C8B-B14F-4D97-AF65-F5344CB8AC3E}">
        <p14:creationId xmlns:p14="http://schemas.microsoft.com/office/powerpoint/2010/main" val="228781656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ChangeArrowheads="1"/>
          </p:cNvSpPr>
          <p:nvPr/>
        </p:nvSpPr>
        <p:spPr bwMode="auto">
          <a:xfrm>
            <a:off x="1447800" y="2514600"/>
            <a:ext cx="6553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rPr>
              <a:t>If two outcomes are independent, the probability that both outcomes occur is the product of the individual outcome probabilities. Denoting the outcomes as A and B, we write</a:t>
            </a:r>
          </a:p>
          <a:p>
            <a:pPr eaLnBrk="1" hangingPunct="1">
              <a:spcBef>
                <a:spcPct val="0"/>
              </a:spcBef>
              <a:buFontTx/>
              <a:buNone/>
            </a:pPr>
            <a:endParaRPr lang="en-US" altLang="en-US" sz="2400">
              <a:solidFill>
                <a:srgbClr val="000000"/>
              </a:solidFill>
            </a:endParaRPr>
          </a:p>
          <a:p>
            <a:pPr eaLnBrk="1" hangingPunct="1">
              <a:spcBef>
                <a:spcPct val="0"/>
              </a:spcBef>
              <a:buFontTx/>
              <a:buNone/>
            </a:pPr>
            <a:r>
              <a:rPr lang="en-US" altLang="en-US" sz="2400">
                <a:solidFill>
                  <a:srgbClr val="000000"/>
                </a:solidFill>
              </a:rPr>
              <a:t>		P (A and B) = P (A) </a:t>
            </a:r>
            <a:r>
              <a:rPr lang="en-US" altLang="en-US" sz="2400">
                <a:solidFill>
                  <a:srgbClr val="000000"/>
                </a:solidFill>
                <a:sym typeface="Symbol" panose="05050102010706020507" pitchFamily="18" charset="2"/>
              </a:rPr>
              <a:t> </a:t>
            </a:r>
            <a:r>
              <a:rPr lang="en-US" altLang="en-US" sz="2400">
                <a:solidFill>
                  <a:srgbClr val="000000"/>
                </a:solidFill>
              </a:rPr>
              <a:t>P (B)</a:t>
            </a:r>
          </a:p>
        </p:txBody>
      </p:sp>
      <p:sp>
        <p:nvSpPr>
          <p:cNvPr id="96259" name="Rectangle 2"/>
          <p:cNvSpPr>
            <a:spLocks noChangeArrowheads="1"/>
          </p:cNvSpPr>
          <p:nvPr/>
        </p:nvSpPr>
        <p:spPr bwMode="auto">
          <a:xfrm>
            <a:off x="1752600" y="533400"/>
            <a:ext cx="64023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70C0"/>
                </a:solidFill>
              </a:rPr>
              <a:t>Definition – Multiplication Rule for</a:t>
            </a:r>
          </a:p>
          <a:p>
            <a:pPr eaLnBrk="1" hangingPunct="1">
              <a:spcBef>
                <a:spcPct val="0"/>
              </a:spcBef>
              <a:buFontTx/>
              <a:buNone/>
            </a:pPr>
            <a:r>
              <a:rPr lang="en-US" altLang="en-US">
                <a:solidFill>
                  <a:srgbClr val="0070C0"/>
                </a:solidFill>
              </a:rPr>
              <a:t>                  Independent Outcomes</a:t>
            </a:r>
          </a:p>
        </p:txBody>
      </p:sp>
      <p:sp>
        <p:nvSpPr>
          <p:cNvPr id="96260"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smtClean="0">
                <a:solidFill>
                  <a:srgbClr val="898989"/>
                </a:solidFill>
              </a:rPr>
              <a:t>11-07-2015</a:t>
            </a:r>
            <a:endParaRPr lang="en-IN" altLang="en-US" sz="1200" smtClean="0">
              <a:solidFill>
                <a:srgbClr val="898989"/>
              </a:solidFill>
            </a:endParaRPr>
          </a:p>
        </p:txBody>
      </p:sp>
      <p:sp>
        <p:nvSpPr>
          <p:cNvPr id="962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fld id="{A8AF83E1-21DA-4356-B6D0-10D24F864D71}" type="slidenum">
              <a:rPr lang="en-IN" altLang="en-US" sz="1200" smtClean="0">
                <a:solidFill>
                  <a:srgbClr val="898989"/>
                </a:solidFill>
              </a:rPr>
              <a:pPr eaLnBrk="1" hangingPunct="1">
                <a:spcBef>
                  <a:spcPct val="0"/>
                </a:spcBef>
                <a:buFontTx/>
                <a:buNone/>
              </a:pPr>
              <a:t>221</a:t>
            </a:fld>
            <a:endParaRPr lang="en-IN" altLang="en-US" sz="1200" smtClean="0">
              <a:solidFill>
                <a:srgbClr val="898989"/>
              </a:solidFill>
            </a:endParaRPr>
          </a:p>
        </p:txBody>
      </p:sp>
      <p:sp>
        <p:nvSpPr>
          <p:cNvPr id="96262"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1200" smtClean="0">
                <a:solidFill>
                  <a:srgbClr val="898989"/>
                </a:solidFill>
              </a:rPr>
              <a:t>Probability</a:t>
            </a:r>
          </a:p>
        </p:txBody>
      </p:sp>
    </p:spTree>
    <p:extLst>
      <p:ext uri="{BB962C8B-B14F-4D97-AF65-F5344CB8AC3E}">
        <p14:creationId xmlns:p14="http://schemas.microsoft.com/office/powerpoint/2010/main" val="10065112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Geometric Distribution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520" y="836712"/>
                <a:ext cx="9252520" cy="6021288"/>
              </a:xfrm>
            </p:spPr>
            <p:txBody>
              <a:bodyPr>
                <a:normAutofit fontScale="92500" lnSpcReduction="10000"/>
              </a:bodyPr>
              <a:lstStyle/>
              <a:p>
                <a:r>
                  <a:rPr lang="en-IN" dirty="0" smtClean="0"/>
                  <a:t>The geometric distribution gives the probability that the first occurrence of success requires k independent trials, each with success probability p. If the probability of success on each trial is p, then the probability that the kth trial (out of k trials) is the first success is</a:t>
                </a:r>
              </a:p>
              <a:p>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Pr</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𝑘</m:t>
                            </m:r>
                          </m:e>
                        </m:d>
                      </m:e>
                    </m:func>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𝑝</m:t>
                            </m:r>
                          </m:e>
                        </m:d>
                      </m:e>
                      <m:sup>
                        <m:r>
                          <a:rPr lang="en-IN" b="0" i="1" smtClean="0">
                            <a:latin typeface="Cambria Math" panose="02040503050406030204" pitchFamily="18" charset="0"/>
                          </a:rPr>
                          <m:t>𝑘</m:t>
                        </m:r>
                        <m:r>
                          <a:rPr lang="en-IN" b="0" i="1" smtClean="0">
                            <a:latin typeface="Cambria Math" panose="02040503050406030204" pitchFamily="18" charset="0"/>
                          </a:rPr>
                          <m:t>−1</m:t>
                        </m:r>
                      </m:sup>
                    </m:sSup>
                    <m:r>
                      <m:rPr>
                        <m:sty m:val="p"/>
                      </m:rPr>
                      <a:rPr lang="en-IN" b="0" i="0" smtClean="0">
                        <a:latin typeface="Cambria Math" panose="02040503050406030204" pitchFamily="18" charset="0"/>
                      </a:rPr>
                      <m:t>p</m:t>
                    </m:r>
                    <m:r>
                      <a:rPr lang="en-IN" b="0" i="0" smtClean="0">
                        <a:latin typeface="Cambria Math" panose="02040503050406030204" pitchFamily="18" charset="0"/>
                      </a:rPr>
                      <m:t>, </m:t>
                    </m:r>
                  </m:oMath>
                </a14:m>
                <a:r>
                  <a:rPr lang="en-IN" dirty="0" smtClean="0"/>
                  <a:t>for </a:t>
                </a:r>
                <a:r>
                  <a:rPr lang="en-IN" dirty="0"/>
                  <a:t>k = 1, 2, 3, ....</a:t>
                </a:r>
              </a:p>
              <a:p>
                <a:endParaRPr lang="en-IN" dirty="0"/>
              </a:p>
              <a:p>
                <a:r>
                  <a:rPr lang="en-IN" dirty="0"/>
                  <a:t>The above form of the geometric distribution is used for </a:t>
                </a:r>
                <a:r>
                  <a:rPr lang="en-IN" dirty="0" err="1"/>
                  <a:t>modeling</a:t>
                </a:r>
                <a:r>
                  <a:rPr lang="en-IN" dirty="0"/>
                  <a:t> the number of trials up to and including the first success. By contrast, the following form of the geometric distribution is used for </a:t>
                </a:r>
                <a:r>
                  <a:rPr lang="en-IN" dirty="0" err="1"/>
                  <a:t>modeling</a:t>
                </a:r>
                <a:r>
                  <a:rPr lang="en-IN" dirty="0"/>
                  <a:t> the number of failures until the first success:</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Pr</m:t>
                        </m:r>
                      </m:fName>
                      <m:e>
                        <m:d>
                          <m:dPr>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𝑘</m:t>
                            </m:r>
                          </m:e>
                        </m:d>
                      </m:e>
                    </m:func>
                    <m:r>
                      <a:rPr lang="en-IN"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𝑝</m:t>
                            </m:r>
                          </m:e>
                        </m:d>
                      </m:e>
                      <m:sup>
                        <m:r>
                          <a:rPr lang="en-IN" i="1">
                            <a:latin typeface="Cambria Math" panose="02040503050406030204" pitchFamily="18" charset="0"/>
                          </a:rPr>
                          <m:t>𝑘</m:t>
                        </m:r>
                      </m:sup>
                    </m:sSup>
                    <m:r>
                      <m:rPr>
                        <m:sty m:val="p"/>
                      </m:rPr>
                      <a:rPr lang="en-IN">
                        <a:latin typeface="Cambria Math" panose="02040503050406030204" pitchFamily="18" charset="0"/>
                      </a:rPr>
                      <m:t>p</m:t>
                    </m:r>
                    <m:r>
                      <a:rPr lang="en-IN">
                        <a:latin typeface="Cambria Math" panose="02040503050406030204" pitchFamily="18" charset="0"/>
                      </a:rPr>
                      <m:t>, </m:t>
                    </m:r>
                  </m:oMath>
                </a14:m>
                <a:r>
                  <a:rPr lang="en-IN" dirty="0"/>
                  <a:t>for k = </a:t>
                </a:r>
                <a:r>
                  <a:rPr lang="en-IN" dirty="0" smtClean="0"/>
                  <a:t>0, 1</a:t>
                </a:r>
                <a:r>
                  <a:rPr lang="en-IN" dirty="0"/>
                  <a:t>, 2, 3, ....</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520" y="836712"/>
                <a:ext cx="9252520" cy="6021288"/>
              </a:xfrm>
              <a:blipFill>
                <a:blip r:embed="rId2"/>
                <a:stretch>
                  <a:fillRect l="-1318" t="-2024" r="-1976"/>
                </a:stretch>
              </a:blipFill>
            </p:spPr>
            <p:txBody>
              <a:bodyPr/>
              <a:lstStyle/>
              <a:p>
                <a:r>
                  <a:rPr lang="en-IN">
                    <a:noFill/>
                  </a:rPr>
                  <a:t> </a:t>
                </a:r>
              </a:p>
            </p:txBody>
          </p:sp>
        </mc:Fallback>
      </mc:AlternateContent>
    </p:spTree>
    <p:extLst>
      <p:ext uri="{BB962C8B-B14F-4D97-AF65-F5344CB8AC3E}">
        <p14:creationId xmlns:p14="http://schemas.microsoft.com/office/powerpoint/2010/main" val="132513624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Geometric Distribution (Example)</a:t>
            </a:r>
            <a:endParaRPr lang="en-IN" dirty="0"/>
          </a:p>
        </p:txBody>
      </p:sp>
      <p:sp>
        <p:nvSpPr>
          <p:cNvPr id="3" name="Content Placeholder 2"/>
          <p:cNvSpPr>
            <a:spLocks noGrp="1"/>
          </p:cNvSpPr>
          <p:nvPr>
            <p:ph idx="1"/>
          </p:nvPr>
        </p:nvSpPr>
        <p:spPr>
          <a:xfrm>
            <a:off x="-108520" y="836712"/>
            <a:ext cx="9252520" cy="6021288"/>
          </a:xfrm>
        </p:spPr>
        <p:txBody>
          <a:bodyPr>
            <a:normAutofit fontScale="85000" lnSpcReduction="10000"/>
          </a:bodyPr>
          <a:lstStyle/>
          <a:p>
            <a:r>
              <a:rPr lang="en-IN" dirty="0"/>
              <a:t>A newlywed couple plans to have children, and will continue until the first girl. What is the probability that there are zero boys before the first girl, one boy before the first girl, two boys before the first girl, and so on?</a:t>
            </a:r>
          </a:p>
          <a:p>
            <a:r>
              <a:rPr lang="en-IN" dirty="0"/>
              <a:t>A doctor is seeking an anti-depressant for a newly diagnosed patient. Suppose that, of the available anti-depressant drugs, the probability that any particular drug will be effective for a particular patient is p=0.6. What is the probability that the first drug found to be effective for this patient is the first drug tried, the second drug tried, and so on? What is the expected number of drugs that will be tried to find one that is effective?</a:t>
            </a:r>
          </a:p>
          <a:p>
            <a:r>
              <a:rPr lang="en-IN" dirty="0"/>
              <a:t>A patient is waiting for a suitable matching kidney donor for a transplant. If the probability that a randomly selected donor is a suitable match is p=0.1, what is the expected number of donors who will be tested before a matching donor is found?</a:t>
            </a:r>
          </a:p>
          <a:p>
            <a:endParaRPr lang="en-IN" dirty="0"/>
          </a:p>
        </p:txBody>
      </p:sp>
    </p:spTree>
    <p:extLst>
      <p:ext uri="{BB962C8B-B14F-4D97-AF65-F5344CB8AC3E}">
        <p14:creationId xmlns:p14="http://schemas.microsoft.com/office/powerpoint/2010/main" val="239406345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normAutofit/>
          </a:bodyPr>
          <a:lstStyle/>
          <a:p>
            <a:r>
              <a:rPr lang="en-IN" dirty="0" smtClean="0"/>
              <a:t>Geometric Distribution (ASSUMPTION)</a:t>
            </a:r>
            <a:endParaRPr lang="en-IN" dirty="0"/>
          </a:p>
        </p:txBody>
      </p:sp>
      <p:sp>
        <p:nvSpPr>
          <p:cNvPr id="3" name="Content Placeholder 2"/>
          <p:cNvSpPr>
            <a:spLocks noGrp="1"/>
          </p:cNvSpPr>
          <p:nvPr>
            <p:ph idx="1"/>
          </p:nvPr>
        </p:nvSpPr>
        <p:spPr>
          <a:xfrm>
            <a:off x="-108520" y="836712"/>
            <a:ext cx="9252520" cy="6021288"/>
          </a:xfrm>
        </p:spPr>
        <p:txBody>
          <a:bodyPr>
            <a:normAutofit/>
          </a:bodyPr>
          <a:lstStyle/>
          <a:p>
            <a:r>
              <a:rPr lang="en-IN" dirty="0"/>
              <a:t>The geometric distribution is an appropriate model if the following assumptions are true.</a:t>
            </a:r>
          </a:p>
          <a:p>
            <a:r>
              <a:rPr lang="en-IN" dirty="0"/>
              <a:t>The phenomenon being modelled is a sequence of independent trials.</a:t>
            </a:r>
          </a:p>
          <a:p>
            <a:r>
              <a:rPr lang="en-IN" dirty="0"/>
              <a:t>There are only two possible outcomes for each trial, often designated success or failure.</a:t>
            </a:r>
          </a:p>
          <a:p>
            <a:r>
              <a:rPr lang="en-IN" dirty="0"/>
              <a:t>The probability of success, p, is the same for every trial.</a:t>
            </a:r>
          </a:p>
          <a:p>
            <a:endParaRPr lang="en-IN" dirty="0"/>
          </a:p>
        </p:txBody>
      </p:sp>
    </p:spTree>
    <p:extLst>
      <p:ext uri="{BB962C8B-B14F-4D97-AF65-F5344CB8AC3E}">
        <p14:creationId xmlns:p14="http://schemas.microsoft.com/office/powerpoint/2010/main" val="278086208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dirty="0" smtClean="0"/>
              <a:t>Exponential distribution</a:t>
            </a:r>
            <a:endParaRPr lang="en-IN" dirty="0"/>
          </a:p>
        </p:txBody>
      </p:sp>
      <p:pic>
        <p:nvPicPr>
          <p:cNvPr id="7" name="Content Placeholder 6"/>
          <p:cNvPicPr>
            <a:picLocks noGrp="1" noChangeAspect="1"/>
          </p:cNvPicPr>
          <p:nvPr>
            <p:ph idx="1"/>
          </p:nvPr>
        </p:nvPicPr>
        <p:blipFill>
          <a:blip r:embed="rId2"/>
          <a:stretch>
            <a:fillRect/>
          </a:stretch>
        </p:blipFill>
        <p:spPr>
          <a:xfrm>
            <a:off x="107504" y="692696"/>
            <a:ext cx="8784975" cy="6048672"/>
          </a:xfrm>
          <a:prstGeom prst="rect">
            <a:avLst/>
          </a:prstGeom>
        </p:spPr>
      </p:pic>
    </p:spTree>
    <p:extLst>
      <p:ext uri="{BB962C8B-B14F-4D97-AF65-F5344CB8AC3E}">
        <p14:creationId xmlns:p14="http://schemas.microsoft.com/office/powerpoint/2010/main" val="334294833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dirty="0" smtClean="0"/>
              <a:t>Exponential distribution</a:t>
            </a:r>
            <a:endParaRPr lang="en-IN" dirty="0"/>
          </a:p>
        </p:txBody>
      </p:sp>
      <p:pic>
        <p:nvPicPr>
          <p:cNvPr id="4" name="Content Placeholder 3"/>
          <p:cNvPicPr>
            <a:picLocks noGrp="1" noChangeAspect="1"/>
          </p:cNvPicPr>
          <p:nvPr>
            <p:ph idx="1"/>
          </p:nvPr>
        </p:nvPicPr>
        <p:blipFill>
          <a:blip r:embed="rId2"/>
          <a:stretch>
            <a:fillRect/>
          </a:stretch>
        </p:blipFill>
        <p:spPr>
          <a:xfrm>
            <a:off x="251520" y="764704"/>
            <a:ext cx="8892480" cy="6093296"/>
          </a:xfrm>
          <a:prstGeom prst="rect">
            <a:avLst/>
          </a:prstGeom>
        </p:spPr>
      </p:pic>
    </p:spTree>
    <p:extLst>
      <p:ext uri="{BB962C8B-B14F-4D97-AF65-F5344CB8AC3E}">
        <p14:creationId xmlns:p14="http://schemas.microsoft.com/office/powerpoint/2010/main" val="54934387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3054" y="1414272"/>
            <a:ext cx="7471624" cy="3996830"/>
          </a:xfrm>
          <a:prstGeom prst="rect">
            <a:avLst/>
          </a:prstGeom>
        </p:spPr>
      </p:pic>
    </p:spTree>
    <p:extLst>
      <p:ext uri="{BB962C8B-B14F-4D97-AF65-F5344CB8AC3E}">
        <p14:creationId xmlns:p14="http://schemas.microsoft.com/office/powerpoint/2010/main" val="3075621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smtClean="0"/>
              <a:t>Types of Variables</a:t>
            </a:r>
          </a:p>
        </p:txBody>
      </p:sp>
      <p:sp>
        <p:nvSpPr>
          <p:cNvPr id="18437" name="Rectangle 3"/>
          <p:cNvSpPr>
            <a:spLocks noGrp="1" noChangeArrowheads="1"/>
          </p:cNvSpPr>
          <p:nvPr>
            <p:ph type="body" idx="1"/>
          </p:nvPr>
        </p:nvSpPr>
        <p:spPr>
          <a:noFill/>
        </p:spPr>
        <p:txBody>
          <a:bodyPr/>
          <a:lstStyle/>
          <a:p>
            <a:pPr eaLnBrk="1" hangingPunct="1">
              <a:buClr>
                <a:schemeClr val="tx1"/>
              </a:buClr>
              <a:buFont typeface="Wingdings" pitchFamily="2" charset="2"/>
              <a:buChar char="§"/>
            </a:pPr>
            <a:r>
              <a:rPr lang="en-US" altLang="en-US" b="1" smtClean="0">
                <a:latin typeface="Times New Roman" pitchFamily="18" charset="0"/>
              </a:rPr>
              <a:t>Categorical</a:t>
            </a:r>
            <a:r>
              <a:rPr lang="en-US" altLang="en-US" smtClean="0">
                <a:latin typeface="Times New Roman" pitchFamily="18" charset="0"/>
              </a:rPr>
              <a:t> (qualitative) variables have values that can only be placed into categories, such as “yes” and “no.” </a:t>
            </a:r>
          </a:p>
          <a:p>
            <a:pPr eaLnBrk="1" hangingPunct="1">
              <a:buClr>
                <a:schemeClr val="tx1"/>
              </a:buClr>
              <a:buFont typeface="Wingdings" pitchFamily="2" charset="2"/>
              <a:buNone/>
            </a:pPr>
            <a:endParaRPr lang="en-US" altLang="en-US" smtClean="0">
              <a:latin typeface="Times New Roman" pitchFamily="18" charset="0"/>
            </a:endParaRPr>
          </a:p>
          <a:p>
            <a:pPr eaLnBrk="1" hangingPunct="1">
              <a:buClr>
                <a:schemeClr val="tx1"/>
              </a:buClr>
              <a:buFont typeface="Wingdings" pitchFamily="2" charset="2"/>
              <a:buChar char="§"/>
            </a:pPr>
            <a:r>
              <a:rPr lang="en-US" altLang="en-US" b="1" smtClean="0">
                <a:latin typeface="Times New Roman" pitchFamily="18" charset="0"/>
              </a:rPr>
              <a:t>Numerical</a:t>
            </a:r>
            <a:r>
              <a:rPr lang="en-US" altLang="en-US" smtClean="0">
                <a:latin typeface="Times New Roman" pitchFamily="18" charset="0"/>
              </a:rPr>
              <a:t> (quantitative) variables have values that represent quantities. </a:t>
            </a:r>
          </a:p>
        </p:txBody>
      </p:sp>
    </p:spTree>
    <p:extLst>
      <p:ext uri="{BB962C8B-B14F-4D97-AF65-F5344CB8AC3E}">
        <p14:creationId xmlns:p14="http://schemas.microsoft.com/office/powerpoint/2010/main" val="2559358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2"/>
          <p:cNvSpPr>
            <a:spLocks noGrp="1" noChangeArrowheads="1"/>
          </p:cNvSpPr>
          <p:nvPr>
            <p:ph type="title"/>
          </p:nvPr>
        </p:nvSpPr>
        <p:spPr/>
        <p:txBody>
          <a:bodyPr/>
          <a:lstStyle/>
          <a:p>
            <a:pPr eaLnBrk="1" hangingPunct="1"/>
            <a:r>
              <a:rPr lang="en-US" altLang="en-US" smtClean="0"/>
              <a:t>Types of Data</a:t>
            </a:r>
          </a:p>
        </p:txBody>
      </p:sp>
      <p:graphicFrame>
        <p:nvGraphicFramePr>
          <p:cNvPr id="2" name="Diagram 1"/>
          <p:cNvGraphicFramePr/>
          <p:nvPr/>
        </p:nvGraphicFramePr>
        <p:xfrm>
          <a:off x="533400" y="1447800"/>
          <a:ext cx="7315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64" name="Text Box 14"/>
          <p:cNvSpPr txBox="1">
            <a:spLocks noChangeArrowheads="1"/>
          </p:cNvSpPr>
          <p:nvPr/>
        </p:nvSpPr>
        <p:spPr bwMode="auto">
          <a:xfrm>
            <a:off x="1066800" y="4267200"/>
            <a:ext cx="25146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spcBef>
                <a:spcPct val="50000"/>
              </a:spcBef>
              <a:buClr>
                <a:schemeClr val="folHlink"/>
              </a:buClr>
              <a:buSzPct val="60000"/>
              <a:buFont typeface="Wingdings" pitchFamily="2" charset="2"/>
              <a:buNone/>
            </a:pPr>
            <a:r>
              <a:rPr lang="en-US" altLang="en-US" sz="1400" b="1">
                <a:solidFill>
                  <a:schemeClr val="folHlink"/>
                </a:solidFill>
              </a:rPr>
              <a:t>Examples:</a:t>
            </a:r>
          </a:p>
          <a:p>
            <a:pPr algn="l" eaLnBrk="1" hangingPunct="1">
              <a:spcBef>
                <a:spcPct val="50000"/>
              </a:spcBef>
              <a:buClr>
                <a:schemeClr val="folHlink"/>
              </a:buClr>
              <a:buSzPct val="60000"/>
              <a:buFont typeface="Wingdings" pitchFamily="2" charset="2"/>
              <a:buChar char="n"/>
            </a:pPr>
            <a:r>
              <a:rPr lang="en-US" altLang="en-US" sz="1400" b="1">
                <a:solidFill>
                  <a:schemeClr val="folHlink"/>
                </a:solidFill>
              </a:rPr>
              <a:t>Marital Status</a:t>
            </a:r>
          </a:p>
          <a:p>
            <a:pPr algn="l" eaLnBrk="1" hangingPunct="1">
              <a:spcBef>
                <a:spcPct val="10000"/>
              </a:spcBef>
              <a:buClr>
                <a:schemeClr val="folHlink"/>
              </a:buClr>
              <a:buSzPct val="60000"/>
              <a:buFont typeface="Wingdings" pitchFamily="2" charset="2"/>
              <a:buChar char="n"/>
            </a:pPr>
            <a:r>
              <a:rPr lang="en-US" altLang="en-US" sz="1400" b="1">
                <a:solidFill>
                  <a:schemeClr val="folHlink"/>
                </a:solidFill>
              </a:rPr>
              <a:t>Political Party</a:t>
            </a:r>
          </a:p>
          <a:p>
            <a:pPr algn="l" eaLnBrk="1" hangingPunct="1">
              <a:buClr>
                <a:schemeClr val="folHlink"/>
              </a:buClr>
              <a:buSzPct val="60000"/>
              <a:buFont typeface="Wingdings" pitchFamily="2" charset="2"/>
              <a:buChar char="n"/>
            </a:pPr>
            <a:r>
              <a:rPr lang="en-US" altLang="en-US" sz="1400" b="1">
                <a:solidFill>
                  <a:schemeClr val="folHlink"/>
                </a:solidFill>
              </a:rPr>
              <a:t>Eye Color</a:t>
            </a:r>
          </a:p>
          <a:p>
            <a:pPr algn="l" eaLnBrk="1" hangingPunct="1">
              <a:spcBef>
                <a:spcPct val="10000"/>
              </a:spcBef>
              <a:buClr>
                <a:schemeClr val="folHlink"/>
              </a:buClr>
              <a:buSzPct val="60000"/>
              <a:buFont typeface="Wingdings" pitchFamily="2" charset="2"/>
              <a:buNone/>
            </a:pPr>
            <a:r>
              <a:rPr lang="en-US" altLang="en-US" sz="1400" b="1">
                <a:solidFill>
                  <a:srgbClr val="00B283"/>
                </a:solidFill>
              </a:rPr>
              <a:t>      </a:t>
            </a:r>
            <a:r>
              <a:rPr lang="en-US" altLang="en-US" sz="1400" b="1"/>
              <a:t>(Defined categories)</a:t>
            </a:r>
          </a:p>
        </p:txBody>
      </p:sp>
      <p:sp>
        <p:nvSpPr>
          <p:cNvPr id="2065" name="Text Box 15"/>
          <p:cNvSpPr txBox="1">
            <a:spLocks noChangeArrowheads="1"/>
          </p:cNvSpPr>
          <p:nvPr/>
        </p:nvSpPr>
        <p:spPr bwMode="auto">
          <a:xfrm>
            <a:off x="3810000" y="5334000"/>
            <a:ext cx="22860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spcBef>
                <a:spcPct val="50000"/>
              </a:spcBef>
              <a:buClr>
                <a:schemeClr val="folHlink"/>
              </a:buClr>
              <a:buSzPct val="60000"/>
              <a:buFont typeface="Wingdings" pitchFamily="2" charset="2"/>
              <a:buNone/>
            </a:pPr>
            <a:r>
              <a:rPr lang="en-US" altLang="en-US" sz="1400" b="1">
                <a:solidFill>
                  <a:schemeClr val="folHlink"/>
                </a:solidFill>
              </a:rPr>
              <a:t>Examples:</a:t>
            </a:r>
          </a:p>
          <a:p>
            <a:pPr algn="l" eaLnBrk="1" hangingPunct="1">
              <a:spcBef>
                <a:spcPct val="50000"/>
              </a:spcBef>
              <a:buClr>
                <a:schemeClr val="folHlink"/>
              </a:buClr>
              <a:buSzPct val="60000"/>
              <a:buFont typeface="Wingdings" pitchFamily="2" charset="2"/>
              <a:buChar char="n"/>
            </a:pPr>
            <a:r>
              <a:rPr lang="en-US" altLang="en-US" sz="1400" b="1">
                <a:solidFill>
                  <a:schemeClr val="folHlink"/>
                </a:solidFill>
              </a:rPr>
              <a:t>Number of Children</a:t>
            </a:r>
          </a:p>
          <a:p>
            <a:pPr algn="l" eaLnBrk="1" hangingPunct="1">
              <a:spcBef>
                <a:spcPct val="10000"/>
              </a:spcBef>
              <a:buClr>
                <a:schemeClr val="folHlink"/>
              </a:buClr>
              <a:buSzPct val="60000"/>
              <a:buFont typeface="Wingdings" pitchFamily="2" charset="2"/>
              <a:buChar char="n"/>
            </a:pPr>
            <a:r>
              <a:rPr lang="en-US" altLang="en-US" sz="1400" b="1">
                <a:solidFill>
                  <a:schemeClr val="folHlink"/>
                </a:solidFill>
              </a:rPr>
              <a:t>Defects per hour</a:t>
            </a:r>
          </a:p>
          <a:p>
            <a:pPr algn="l" eaLnBrk="1" hangingPunct="1">
              <a:spcBef>
                <a:spcPct val="10000"/>
              </a:spcBef>
              <a:buClr>
                <a:schemeClr val="folHlink"/>
              </a:buClr>
              <a:buSzPct val="60000"/>
              <a:buFont typeface="Wingdings" pitchFamily="2" charset="2"/>
              <a:buNone/>
            </a:pPr>
            <a:r>
              <a:rPr lang="en-US" altLang="en-US" sz="1400" b="1">
                <a:solidFill>
                  <a:srgbClr val="F983C1"/>
                </a:solidFill>
              </a:rPr>
              <a:t>      </a:t>
            </a:r>
            <a:r>
              <a:rPr lang="en-US" altLang="en-US" sz="1400" b="1"/>
              <a:t>(Counted items)</a:t>
            </a:r>
          </a:p>
        </p:txBody>
      </p:sp>
      <p:sp>
        <p:nvSpPr>
          <p:cNvPr id="2066" name="Text Box 16"/>
          <p:cNvSpPr txBox="1">
            <a:spLocks noChangeArrowheads="1"/>
          </p:cNvSpPr>
          <p:nvPr/>
        </p:nvSpPr>
        <p:spPr bwMode="auto">
          <a:xfrm>
            <a:off x="6400800" y="5334000"/>
            <a:ext cx="27432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5342" tIns="42672" rIns="85342" bIns="42672">
            <a:spAutoFit/>
          </a:bodyPr>
          <a:lstStyle>
            <a:lvl1pPr marL="342900" indent="-342900"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spcBef>
                <a:spcPct val="50000"/>
              </a:spcBef>
              <a:buClr>
                <a:schemeClr val="folHlink"/>
              </a:buClr>
              <a:buSzPct val="60000"/>
              <a:buFont typeface="Wingdings" pitchFamily="2" charset="2"/>
              <a:buNone/>
            </a:pPr>
            <a:r>
              <a:rPr lang="en-US" altLang="en-US" sz="1400" b="1">
                <a:solidFill>
                  <a:schemeClr val="folHlink"/>
                </a:solidFill>
              </a:rPr>
              <a:t>Examples:</a:t>
            </a:r>
          </a:p>
          <a:p>
            <a:pPr algn="l" eaLnBrk="1" hangingPunct="1">
              <a:spcBef>
                <a:spcPct val="50000"/>
              </a:spcBef>
              <a:buClr>
                <a:schemeClr val="folHlink"/>
              </a:buClr>
              <a:buSzPct val="60000"/>
              <a:buFont typeface="Wingdings" pitchFamily="2" charset="2"/>
              <a:buChar char="n"/>
            </a:pPr>
            <a:r>
              <a:rPr lang="en-US" altLang="en-US" sz="1400" b="1">
                <a:solidFill>
                  <a:schemeClr val="folHlink"/>
                </a:solidFill>
              </a:rPr>
              <a:t>Weight</a:t>
            </a:r>
          </a:p>
          <a:p>
            <a:pPr algn="l" eaLnBrk="1" hangingPunct="1">
              <a:spcBef>
                <a:spcPct val="10000"/>
              </a:spcBef>
              <a:buClr>
                <a:schemeClr val="folHlink"/>
              </a:buClr>
              <a:buSzPct val="60000"/>
              <a:buFont typeface="Wingdings" pitchFamily="2" charset="2"/>
              <a:buChar char="n"/>
            </a:pPr>
            <a:r>
              <a:rPr lang="en-US" altLang="en-US" sz="1400" b="1">
                <a:solidFill>
                  <a:schemeClr val="folHlink"/>
                </a:solidFill>
              </a:rPr>
              <a:t>Voltage</a:t>
            </a:r>
          </a:p>
          <a:p>
            <a:pPr algn="l" eaLnBrk="1" hangingPunct="1">
              <a:spcBef>
                <a:spcPct val="10000"/>
              </a:spcBef>
              <a:buClr>
                <a:schemeClr val="folHlink"/>
              </a:buClr>
              <a:buSzPct val="60000"/>
              <a:buFont typeface="Wingdings" pitchFamily="2" charset="2"/>
              <a:buNone/>
            </a:pPr>
            <a:r>
              <a:rPr lang="en-US" altLang="en-US" sz="1400" b="1">
                <a:solidFill>
                  <a:srgbClr val="F983C1"/>
                </a:solidFill>
              </a:rPr>
              <a:t>    </a:t>
            </a:r>
            <a:r>
              <a:rPr lang="en-US" altLang="en-US" sz="1400" b="1"/>
              <a:t>(Measured characteristics)</a:t>
            </a:r>
          </a:p>
        </p:txBody>
      </p:sp>
      <p:sp>
        <p:nvSpPr>
          <p:cNvPr id="4" name="Footer Placeholder 3"/>
          <p:cNvSpPr>
            <a:spLocks noGrp="1"/>
          </p:cNvSpPr>
          <p:nvPr>
            <p:ph type="ftr" sz="quarter" idx="11"/>
          </p:nvPr>
        </p:nvSpPr>
        <p:spPr/>
        <p:txBody>
          <a:bodyPr/>
          <a:lstStyle/>
          <a:p>
            <a:r>
              <a:rPr lang="en-US" smtClean="0"/>
              <a:t>Introduction to Statistics</a:t>
            </a:r>
            <a:endParaRPr lang="en-US"/>
          </a:p>
        </p:txBody>
      </p:sp>
    </p:spTree>
    <p:extLst>
      <p:ext uri="{BB962C8B-B14F-4D97-AF65-F5344CB8AC3E}">
        <p14:creationId xmlns:p14="http://schemas.microsoft.com/office/powerpoint/2010/main" val="567958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2667000" y="1828800"/>
            <a:ext cx="4038600" cy="569913"/>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67" name="Rectangle 3"/>
          <p:cNvSpPr>
            <a:spLocks noGrp="1" noChangeArrowheads="1"/>
          </p:cNvSpPr>
          <p:nvPr>
            <p:ph type="title"/>
          </p:nvPr>
        </p:nvSpPr>
        <p:spPr>
          <a:xfrm>
            <a:off x="1143000" y="457200"/>
            <a:ext cx="7383463" cy="762000"/>
          </a:xfrm>
          <a:noFill/>
          <a:ln/>
        </p:spPr>
        <p:txBody>
          <a:bodyPr lIns="92075" tIns="46038" rIns="92075" bIns="46038">
            <a:normAutofit fontScale="90000"/>
          </a:bodyPr>
          <a:lstStyle/>
          <a:p>
            <a:pPr defTabSz="914400"/>
            <a:r>
              <a:rPr lang="en-US" altLang="en-US"/>
              <a:t>Measurement Levels</a:t>
            </a:r>
            <a:endParaRPr lang="en-US" altLang="en-US">
              <a:solidFill>
                <a:srgbClr val="000000"/>
              </a:solidFill>
            </a:endParaRPr>
          </a:p>
        </p:txBody>
      </p:sp>
      <p:sp>
        <p:nvSpPr>
          <p:cNvPr id="139268" name="Rectangle 4"/>
          <p:cNvSpPr>
            <a:spLocks noChangeArrowheads="1"/>
          </p:cNvSpPr>
          <p:nvPr/>
        </p:nvSpPr>
        <p:spPr bwMode="auto">
          <a:xfrm>
            <a:off x="2667000" y="3048000"/>
            <a:ext cx="4038600" cy="569913"/>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69" name="Rectangle 5"/>
          <p:cNvSpPr>
            <a:spLocks noChangeArrowheads="1"/>
          </p:cNvSpPr>
          <p:nvPr/>
        </p:nvSpPr>
        <p:spPr bwMode="auto">
          <a:xfrm>
            <a:off x="3048000" y="3124200"/>
            <a:ext cx="3511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altLang="en-US" sz="2800" b="1"/>
              <a:t>Interval Data</a:t>
            </a:r>
          </a:p>
        </p:txBody>
      </p:sp>
      <p:sp>
        <p:nvSpPr>
          <p:cNvPr id="139270" name="Rectangle 6"/>
          <p:cNvSpPr>
            <a:spLocks noChangeArrowheads="1"/>
          </p:cNvSpPr>
          <p:nvPr/>
        </p:nvSpPr>
        <p:spPr bwMode="auto">
          <a:xfrm>
            <a:off x="2679700" y="4337050"/>
            <a:ext cx="4025900" cy="569913"/>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1" name="Rectangle 7"/>
          <p:cNvSpPr>
            <a:spLocks noChangeArrowheads="1"/>
          </p:cNvSpPr>
          <p:nvPr/>
        </p:nvSpPr>
        <p:spPr bwMode="auto">
          <a:xfrm>
            <a:off x="2797175" y="4408488"/>
            <a:ext cx="3856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altLang="en-US" sz="2800" b="1"/>
              <a:t>Ordinal Data</a:t>
            </a:r>
          </a:p>
        </p:txBody>
      </p:sp>
      <p:sp>
        <p:nvSpPr>
          <p:cNvPr id="139272" name="Rectangle 8"/>
          <p:cNvSpPr>
            <a:spLocks noChangeArrowheads="1"/>
          </p:cNvSpPr>
          <p:nvPr/>
        </p:nvSpPr>
        <p:spPr bwMode="auto">
          <a:xfrm>
            <a:off x="2667000" y="5632450"/>
            <a:ext cx="4038600" cy="569913"/>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3" name="Rectangle 9"/>
          <p:cNvSpPr>
            <a:spLocks noChangeArrowheads="1"/>
          </p:cNvSpPr>
          <p:nvPr/>
        </p:nvSpPr>
        <p:spPr bwMode="auto">
          <a:xfrm>
            <a:off x="2454275" y="5703888"/>
            <a:ext cx="4541838" cy="519112"/>
          </a:xfrm>
          <a:prstGeom prst="rect">
            <a:avLst/>
          </a:prstGeom>
          <a:noFill/>
          <a:ln>
            <a:noFill/>
          </a:ln>
          <a:effectLst/>
          <a:extLst>
            <a:ext uri="{909E8E84-426E-40DD-AFC4-6F175D3DCCD1}">
              <a14:hiddenFill xmlns:a14="http://schemas.microsoft.com/office/drawing/2010/main">
                <a:solidFill>
                  <a:srgbClr val="FFFFC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altLang="en-US" sz="2800" b="1"/>
              <a:t> Nominal Data</a:t>
            </a:r>
          </a:p>
        </p:txBody>
      </p:sp>
      <p:sp>
        <p:nvSpPr>
          <p:cNvPr id="139275" name="Rectangle 11"/>
          <p:cNvSpPr>
            <a:spLocks noChangeArrowheads="1"/>
          </p:cNvSpPr>
          <p:nvPr/>
        </p:nvSpPr>
        <p:spPr bwMode="auto">
          <a:xfrm>
            <a:off x="6858000" y="25146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altLang="en-US" sz="1800"/>
              <a:t>Quantitative Data</a:t>
            </a:r>
          </a:p>
        </p:txBody>
      </p:sp>
      <p:sp>
        <p:nvSpPr>
          <p:cNvPr id="139276" name="Rectangle 12"/>
          <p:cNvSpPr>
            <a:spLocks noChangeArrowheads="1"/>
          </p:cNvSpPr>
          <p:nvPr/>
        </p:nvSpPr>
        <p:spPr bwMode="auto">
          <a:xfrm>
            <a:off x="6781800" y="51054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altLang="en-US" sz="1800"/>
              <a:t>Qualitative Data</a:t>
            </a:r>
          </a:p>
        </p:txBody>
      </p:sp>
      <p:sp>
        <p:nvSpPr>
          <p:cNvPr id="139277" name="Rectangle 13"/>
          <p:cNvSpPr>
            <a:spLocks noChangeArrowheads="1"/>
          </p:cNvSpPr>
          <p:nvPr/>
        </p:nvSpPr>
        <p:spPr bwMode="auto">
          <a:xfrm>
            <a:off x="152400" y="5715000"/>
            <a:ext cx="25908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5000"/>
              </a:lnSpc>
              <a:spcBef>
                <a:spcPct val="50000"/>
              </a:spcBef>
            </a:pPr>
            <a:r>
              <a:rPr lang="en-US" altLang="en-US" sz="1800"/>
              <a:t>Categories (no  ordering or direction)</a:t>
            </a:r>
          </a:p>
        </p:txBody>
      </p:sp>
      <p:sp>
        <p:nvSpPr>
          <p:cNvPr id="139278" name="Rectangle 14"/>
          <p:cNvSpPr>
            <a:spLocks noChangeArrowheads="1"/>
          </p:cNvSpPr>
          <p:nvPr/>
        </p:nvSpPr>
        <p:spPr bwMode="auto">
          <a:xfrm>
            <a:off x="152400" y="4343400"/>
            <a:ext cx="2667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5000"/>
              </a:lnSpc>
              <a:spcBef>
                <a:spcPct val="50000"/>
              </a:spcBef>
            </a:pPr>
            <a:r>
              <a:rPr lang="en-US" altLang="en-US" sz="1800"/>
              <a:t>Ordered Categories (rankings, order, or scaling) </a:t>
            </a:r>
          </a:p>
        </p:txBody>
      </p:sp>
      <p:sp>
        <p:nvSpPr>
          <p:cNvPr id="139279" name="Rectangle 15"/>
          <p:cNvSpPr>
            <a:spLocks noChangeArrowheads="1"/>
          </p:cNvSpPr>
          <p:nvPr/>
        </p:nvSpPr>
        <p:spPr bwMode="auto">
          <a:xfrm>
            <a:off x="152400" y="3048000"/>
            <a:ext cx="2438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5000"/>
              </a:lnSpc>
              <a:spcBef>
                <a:spcPct val="50000"/>
              </a:spcBef>
            </a:pPr>
            <a:r>
              <a:rPr lang="en-US" altLang="en-US" sz="1800"/>
              <a:t>Differences between measurements but no true zero</a:t>
            </a:r>
          </a:p>
        </p:txBody>
      </p:sp>
      <p:sp>
        <p:nvSpPr>
          <p:cNvPr id="139280" name="Rectangle 16"/>
          <p:cNvSpPr>
            <a:spLocks noChangeArrowheads="1"/>
          </p:cNvSpPr>
          <p:nvPr/>
        </p:nvSpPr>
        <p:spPr bwMode="auto">
          <a:xfrm>
            <a:off x="3048000" y="1905000"/>
            <a:ext cx="3511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altLang="en-US" sz="2800" b="1"/>
              <a:t>Ratio Data</a:t>
            </a:r>
          </a:p>
        </p:txBody>
      </p:sp>
      <p:sp>
        <p:nvSpPr>
          <p:cNvPr id="139281" name="AutoShape 17"/>
          <p:cNvSpPr>
            <a:spLocks noChangeArrowheads="1"/>
          </p:cNvSpPr>
          <p:nvPr/>
        </p:nvSpPr>
        <p:spPr bwMode="auto">
          <a:xfrm>
            <a:off x="4572000" y="2514600"/>
            <a:ext cx="228600" cy="457200"/>
          </a:xfrm>
          <a:prstGeom prst="up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2" name="AutoShape 18"/>
          <p:cNvSpPr>
            <a:spLocks noChangeArrowheads="1"/>
          </p:cNvSpPr>
          <p:nvPr/>
        </p:nvSpPr>
        <p:spPr bwMode="auto">
          <a:xfrm>
            <a:off x="4572000" y="3733800"/>
            <a:ext cx="228600" cy="457200"/>
          </a:xfrm>
          <a:prstGeom prst="up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3" name="AutoShape 19"/>
          <p:cNvSpPr>
            <a:spLocks noChangeArrowheads="1"/>
          </p:cNvSpPr>
          <p:nvPr/>
        </p:nvSpPr>
        <p:spPr bwMode="auto">
          <a:xfrm>
            <a:off x="4572000" y="5029200"/>
            <a:ext cx="228600" cy="457200"/>
          </a:xfrm>
          <a:prstGeom prst="up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4" name="Rectangle 20"/>
          <p:cNvSpPr>
            <a:spLocks noChangeArrowheads="1"/>
          </p:cNvSpPr>
          <p:nvPr/>
        </p:nvSpPr>
        <p:spPr bwMode="auto">
          <a:xfrm>
            <a:off x="152400" y="1828800"/>
            <a:ext cx="23622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85000"/>
              </a:lnSpc>
              <a:spcBef>
                <a:spcPct val="50000"/>
              </a:spcBef>
            </a:pPr>
            <a:r>
              <a:rPr lang="en-US" altLang="en-US" sz="1800"/>
              <a:t>Differences between measurements, true zero exists</a:t>
            </a:r>
          </a:p>
        </p:txBody>
      </p:sp>
      <p:sp>
        <p:nvSpPr>
          <p:cNvPr id="4" name="Slide Number Placeholder 3"/>
          <p:cNvSpPr>
            <a:spLocks noGrp="1"/>
          </p:cNvSpPr>
          <p:nvPr>
            <p:ph type="sldNum" sz="quarter" idx="12"/>
          </p:nvPr>
        </p:nvSpPr>
        <p:spPr/>
        <p:txBody>
          <a:bodyPr/>
          <a:lstStyle/>
          <a:p>
            <a:fld id="{F878D97F-B07C-4F5B-861D-76BA94498E2A}" type="slidenum">
              <a:rPr lang="en-US" smtClean="0"/>
              <a:pPr/>
              <a:t>25</a:t>
            </a:fld>
            <a:endParaRPr lang="en-US"/>
          </a:p>
        </p:txBody>
      </p:sp>
    </p:spTree>
    <p:extLst>
      <p:ext uri="{BB962C8B-B14F-4D97-AF65-F5344CB8AC3E}">
        <p14:creationId xmlns:p14="http://schemas.microsoft.com/office/powerpoint/2010/main" val="93003235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05250" y="814387"/>
            <a:ext cx="1981200" cy="5334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CC00"/>
                </a:solidFill>
                <a:latin typeface="Trebuchet MS" pitchFamily="34" charset="0"/>
              </a:rPr>
              <a:t>Variable</a:t>
            </a:r>
            <a:endParaRPr lang="en-US" sz="2400" dirty="0">
              <a:solidFill>
                <a:srgbClr val="00CC00"/>
              </a:solidFill>
              <a:latin typeface="Trebuchet MS" pitchFamily="34" charset="0"/>
            </a:endParaRPr>
          </a:p>
        </p:txBody>
      </p:sp>
      <p:sp>
        <p:nvSpPr>
          <p:cNvPr id="4" name="Rectangle 3"/>
          <p:cNvSpPr/>
          <p:nvPr/>
        </p:nvSpPr>
        <p:spPr>
          <a:xfrm>
            <a:off x="7315200" y="3810000"/>
            <a:ext cx="1676400" cy="6858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latin typeface="Trebuchet MS" pitchFamily="34" charset="0"/>
            </a:endParaRPr>
          </a:p>
          <a:p>
            <a:pPr algn="ctr"/>
            <a:r>
              <a:rPr lang="en-US" sz="1200" dirty="0" smtClean="0">
                <a:solidFill>
                  <a:schemeClr val="tx1"/>
                </a:solidFill>
                <a:latin typeface="Trebuchet MS" pitchFamily="34" charset="0"/>
              </a:rPr>
              <a:t>Continuous</a:t>
            </a:r>
          </a:p>
          <a:p>
            <a:pPr algn="ctr"/>
            <a:r>
              <a:rPr lang="en-US" sz="1200" dirty="0">
                <a:solidFill>
                  <a:schemeClr val="accent2">
                    <a:lumMod val="75000"/>
                  </a:schemeClr>
                </a:solidFill>
                <a:latin typeface="Trebuchet MS" pitchFamily="34" charset="0"/>
              </a:rPr>
              <a:t>(</a:t>
            </a:r>
            <a:r>
              <a:rPr lang="en-US" sz="1200" dirty="0" smtClean="0">
                <a:solidFill>
                  <a:schemeClr val="accent2">
                    <a:lumMod val="75000"/>
                  </a:schemeClr>
                </a:solidFill>
                <a:latin typeface="Trebuchet MS" pitchFamily="34" charset="0"/>
              </a:rPr>
              <a:t>age, exam score)</a:t>
            </a:r>
            <a:endParaRPr lang="en-US" sz="1200" dirty="0">
              <a:solidFill>
                <a:schemeClr val="accent2">
                  <a:lumMod val="75000"/>
                </a:schemeClr>
              </a:solidFill>
              <a:latin typeface="Trebuchet MS" pitchFamily="34" charset="0"/>
            </a:endParaRPr>
          </a:p>
          <a:p>
            <a:pPr algn="ctr"/>
            <a:endParaRPr lang="en-US" dirty="0">
              <a:solidFill>
                <a:schemeClr val="tx1"/>
              </a:solidFill>
              <a:latin typeface="Trebuchet MS" pitchFamily="34" charset="0"/>
            </a:endParaRPr>
          </a:p>
        </p:txBody>
      </p:sp>
      <p:sp>
        <p:nvSpPr>
          <p:cNvPr id="5" name="Rectangle 4"/>
          <p:cNvSpPr/>
          <p:nvPr/>
        </p:nvSpPr>
        <p:spPr>
          <a:xfrm>
            <a:off x="5181600" y="3810000"/>
            <a:ext cx="1809750" cy="6858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rebuchet MS" pitchFamily="34" charset="0"/>
              </a:rPr>
              <a:t>Discrete</a:t>
            </a:r>
          </a:p>
          <a:p>
            <a:pPr algn="ctr"/>
            <a:r>
              <a:rPr lang="en-US" sz="1200" dirty="0">
                <a:solidFill>
                  <a:schemeClr val="accent2">
                    <a:lumMod val="75000"/>
                  </a:schemeClr>
                </a:solidFill>
                <a:latin typeface="Trebuchet MS" pitchFamily="34" charset="0"/>
              </a:rPr>
              <a:t>(</a:t>
            </a:r>
            <a:r>
              <a:rPr lang="en-US" sz="1200" dirty="0" smtClean="0">
                <a:solidFill>
                  <a:schemeClr val="accent2">
                    <a:lumMod val="75000"/>
                  </a:schemeClr>
                </a:solidFill>
                <a:latin typeface="Trebuchet MS" pitchFamily="34" charset="0"/>
              </a:rPr>
              <a:t>number </a:t>
            </a:r>
            <a:r>
              <a:rPr lang="en-US" sz="1200" dirty="0">
                <a:solidFill>
                  <a:schemeClr val="accent2">
                    <a:lumMod val="75000"/>
                  </a:schemeClr>
                </a:solidFill>
                <a:latin typeface="Trebuchet MS" pitchFamily="34" charset="0"/>
              </a:rPr>
              <a:t>of babies born in a hospital per </a:t>
            </a:r>
            <a:r>
              <a:rPr lang="en-US" sz="1200" dirty="0" smtClean="0">
                <a:solidFill>
                  <a:schemeClr val="accent2">
                    <a:lumMod val="75000"/>
                  </a:schemeClr>
                </a:solidFill>
                <a:latin typeface="Trebuchet MS" pitchFamily="34" charset="0"/>
              </a:rPr>
              <a:t>day)</a:t>
            </a:r>
            <a:endParaRPr lang="en-US" sz="1200" dirty="0">
              <a:solidFill>
                <a:schemeClr val="accent2">
                  <a:lumMod val="75000"/>
                </a:schemeClr>
              </a:solidFill>
              <a:latin typeface="Trebuchet MS" pitchFamily="34" charset="0"/>
            </a:endParaRPr>
          </a:p>
        </p:txBody>
      </p:sp>
      <p:sp>
        <p:nvSpPr>
          <p:cNvPr id="6" name="Rectangle 5"/>
          <p:cNvSpPr/>
          <p:nvPr/>
        </p:nvSpPr>
        <p:spPr>
          <a:xfrm>
            <a:off x="1219200" y="2133600"/>
            <a:ext cx="3733800" cy="9144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rebuchet MS" pitchFamily="34" charset="0"/>
              </a:rPr>
              <a:t>Categorical or Qualitative variable</a:t>
            </a:r>
          </a:p>
          <a:p>
            <a:r>
              <a:rPr lang="en-US" dirty="0">
                <a:solidFill>
                  <a:schemeClr val="accent2">
                    <a:lumMod val="75000"/>
                  </a:schemeClr>
                </a:solidFill>
                <a:latin typeface="Trebuchet MS" pitchFamily="34" charset="0"/>
              </a:rPr>
              <a:t>(</a:t>
            </a:r>
            <a:r>
              <a:rPr lang="en-US" dirty="0" smtClean="0">
                <a:solidFill>
                  <a:schemeClr val="accent2">
                    <a:lumMod val="75000"/>
                  </a:schemeClr>
                </a:solidFill>
                <a:latin typeface="Trebuchet MS" pitchFamily="34" charset="0"/>
              </a:rPr>
              <a:t>hair color, race, gender, etc.)</a:t>
            </a:r>
            <a:endParaRPr lang="en-US" dirty="0">
              <a:solidFill>
                <a:schemeClr val="accent2">
                  <a:lumMod val="75000"/>
                </a:schemeClr>
              </a:solidFill>
              <a:latin typeface="Trebuchet MS" pitchFamily="34" charset="0"/>
            </a:endParaRPr>
          </a:p>
        </p:txBody>
      </p:sp>
      <p:sp>
        <p:nvSpPr>
          <p:cNvPr id="7" name="Rectangle 6"/>
          <p:cNvSpPr/>
          <p:nvPr/>
        </p:nvSpPr>
        <p:spPr>
          <a:xfrm>
            <a:off x="5181600" y="2133600"/>
            <a:ext cx="3810000" cy="9144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rebuchet MS" pitchFamily="34" charset="0"/>
              </a:rPr>
              <a:t>Numerical or Quantitative </a:t>
            </a:r>
            <a:r>
              <a:rPr lang="en-US" dirty="0" smtClean="0">
                <a:solidFill>
                  <a:schemeClr val="tx1"/>
                </a:solidFill>
                <a:latin typeface="Trebuchet MS" pitchFamily="34" charset="0"/>
              </a:rPr>
              <a:t>Variable</a:t>
            </a:r>
          </a:p>
          <a:p>
            <a:r>
              <a:rPr lang="en-US" dirty="0" smtClean="0">
                <a:solidFill>
                  <a:schemeClr val="accent2">
                    <a:lumMod val="75000"/>
                  </a:schemeClr>
                </a:solidFill>
                <a:latin typeface="Trebuchet MS" pitchFamily="34" charset="0"/>
              </a:rPr>
              <a:t>(age</a:t>
            </a:r>
            <a:r>
              <a:rPr lang="en-US" dirty="0">
                <a:solidFill>
                  <a:schemeClr val="accent2">
                    <a:lumMod val="75000"/>
                  </a:schemeClr>
                </a:solidFill>
                <a:latin typeface="Trebuchet MS" pitchFamily="34" charset="0"/>
              </a:rPr>
              <a:t>, height, weight, </a:t>
            </a:r>
            <a:r>
              <a:rPr lang="en-US" dirty="0" smtClean="0">
                <a:solidFill>
                  <a:schemeClr val="accent2">
                    <a:lumMod val="75000"/>
                  </a:schemeClr>
                </a:solidFill>
                <a:latin typeface="Trebuchet MS" pitchFamily="34" charset="0"/>
              </a:rPr>
              <a:t>etc.)</a:t>
            </a:r>
            <a:endParaRPr lang="en-US" dirty="0">
              <a:solidFill>
                <a:schemeClr val="accent2">
                  <a:lumMod val="75000"/>
                </a:schemeClr>
              </a:solidFill>
              <a:latin typeface="Trebuchet MS" pitchFamily="34" charset="0"/>
            </a:endParaRPr>
          </a:p>
        </p:txBody>
      </p:sp>
      <p:cxnSp>
        <p:nvCxnSpPr>
          <p:cNvPr id="8" name="Straight Arrow Connector 7"/>
          <p:cNvCxnSpPr>
            <a:stCxn id="3" idx="2"/>
            <a:endCxn id="6" idx="0"/>
          </p:cNvCxnSpPr>
          <p:nvPr/>
        </p:nvCxnSpPr>
        <p:spPr>
          <a:xfrm rot="5400000">
            <a:off x="3598069" y="835818"/>
            <a:ext cx="785813" cy="180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2"/>
            <a:endCxn id="7" idx="0"/>
          </p:cNvCxnSpPr>
          <p:nvPr/>
        </p:nvCxnSpPr>
        <p:spPr>
          <a:xfrm rot="16200000" flipH="1">
            <a:off x="5598319" y="645318"/>
            <a:ext cx="785813" cy="2190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5" idx="0"/>
          </p:cNvCxnSpPr>
          <p:nvPr/>
        </p:nvCxnSpPr>
        <p:spPr>
          <a:xfrm rot="5400000">
            <a:off x="6205538" y="2928938"/>
            <a:ext cx="762000" cy="100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4" idx="0"/>
          </p:cNvCxnSpPr>
          <p:nvPr/>
        </p:nvCxnSpPr>
        <p:spPr>
          <a:xfrm rot="16200000" flipH="1">
            <a:off x="7239000" y="2895600"/>
            <a:ext cx="762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276600" y="3810000"/>
            <a:ext cx="1676400" cy="6858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latin typeface="Trebuchet MS" pitchFamily="34" charset="0"/>
            </a:endParaRPr>
          </a:p>
          <a:p>
            <a:pPr algn="ctr"/>
            <a:r>
              <a:rPr lang="en-US" sz="1200" dirty="0" smtClean="0">
                <a:solidFill>
                  <a:schemeClr val="tx1"/>
                </a:solidFill>
                <a:latin typeface="Trebuchet MS" pitchFamily="34" charset="0"/>
              </a:rPr>
              <a:t>Ordinal</a:t>
            </a:r>
          </a:p>
          <a:p>
            <a:pPr algn="ctr"/>
            <a:r>
              <a:rPr lang="en-US" sz="1200" dirty="0" smtClean="0">
                <a:solidFill>
                  <a:schemeClr val="accent2">
                    <a:lumMod val="75000"/>
                  </a:schemeClr>
                </a:solidFill>
                <a:latin typeface="Trebuchet MS" pitchFamily="34" charset="0"/>
              </a:rPr>
              <a:t>(class grades)</a:t>
            </a:r>
            <a:endParaRPr lang="en-US" sz="1200" dirty="0">
              <a:solidFill>
                <a:schemeClr val="accent2">
                  <a:lumMod val="75000"/>
                </a:schemeClr>
              </a:solidFill>
              <a:latin typeface="Trebuchet MS" pitchFamily="34" charset="0"/>
            </a:endParaRPr>
          </a:p>
          <a:p>
            <a:pPr algn="ctr"/>
            <a:endParaRPr lang="en-US" dirty="0">
              <a:solidFill>
                <a:schemeClr val="tx1"/>
              </a:solidFill>
              <a:latin typeface="Trebuchet MS" pitchFamily="34" charset="0"/>
            </a:endParaRPr>
          </a:p>
        </p:txBody>
      </p:sp>
      <p:sp>
        <p:nvSpPr>
          <p:cNvPr id="24" name="Rectangle 23"/>
          <p:cNvSpPr/>
          <p:nvPr/>
        </p:nvSpPr>
        <p:spPr>
          <a:xfrm>
            <a:off x="1143000" y="3810000"/>
            <a:ext cx="1809750" cy="6858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rebuchet MS" pitchFamily="34" charset="0"/>
              </a:rPr>
              <a:t>Nominal </a:t>
            </a:r>
          </a:p>
          <a:p>
            <a:pPr algn="ctr"/>
            <a:r>
              <a:rPr lang="en-US" sz="1200" dirty="0" smtClean="0">
                <a:solidFill>
                  <a:schemeClr val="accent2">
                    <a:lumMod val="75000"/>
                  </a:schemeClr>
                </a:solidFill>
                <a:latin typeface="Trebuchet MS" pitchFamily="34" charset="0"/>
              </a:rPr>
              <a:t>(blood types)</a:t>
            </a:r>
            <a:endParaRPr lang="en-US" sz="1200" dirty="0">
              <a:solidFill>
                <a:schemeClr val="accent2">
                  <a:lumMod val="75000"/>
                </a:schemeClr>
              </a:solidFill>
              <a:latin typeface="Trebuchet MS" pitchFamily="34" charset="0"/>
            </a:endParaRPr>
          </a:p>
        </p:txBody>
      </p:sp>
      <p:cxnSp>
        <p:nvCxnSpPr>
          <p:cNvPr id="25" name="Straight Arrow Connector 24"/>
          <p:cNvCxnSpPr>
            <a:endCxn id="24" idx="0"/>
          </p:cNvCxnSpPr>
          <p:nvPr/>
        </p:nvCxnSpPr>
        <p:spPr>
          <a:xfrm rot="5400000">
            <a:off x="2166938" y="2928938"/>
            <a:ext cx="762000" cy="100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3187522" y="2895601"/>
            <a:ext cx="762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315200" y="5334000"/>
            <a:ext cx="1676400" cy="6858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latin typeface="Trebuchet MS" pitchFamily="34" charset="0"/>
            </a:endParaRPr>
          </a:p>
          <a:p>
            <a:pPr algn="ctr"/>
            <a:endParaRPr lang="en-US" sz="1200" dirty="0" smtClean="0">
              <a:solidFill>
                <a:schemeClr val="tx1"/>
              </a:solidFill>
              <a:latin typeface="Trebuchet MS" pitchFamily="34" charset="0"/>
            </a:endParaRPr>
          </a:p>
          <a:p>
            <a:pPr algn="ctr"/>
            <a:r>
              <a:rPr lang="en-US" sz="1200" dirty="0" smtClean="0">
                <a:solidFill>
                  <a:schemeClr val="tx1"/>
                </a:solidFill>
                <a:latin typeface="Trebuchet MS" pitchFamily="34" charset="0"/>
              </a:rPr>
              <a:t>Ratio</a:t>
            </a:r>
          </a:p>
          <a:p>
            <a:pPr algn="ctr"/>
            <a:r>
              <a:rPr lang="en-US" sz="1200" dirty="0" smtClean="0">
                <a:solidFill>
                  <a:schemeClr val="tx1"/>
                </a:solidFill>
                <a:latin typeface="Trebuchet MS" pitchFamily="34" charset="0"/>
              </a:rPr>
              <a:t>(salary)</a:t>
            </a:r>
          </a:p>
          <a:p>
            <a:pPr algn="ctr"/>
            <a:endParaRPr lang="en-US" sz="1200" dirty="0">
              <a:solidFill>
                <a:schemeClr val="accent2">
                  <a:lumMod val="75000"/>
                </a:schemeClr>
              </a:solidFill>
              <a:latin typeface="Trebuchet MS" pitchFamily="34" charset="0"/>
            </a:endParaRPr>
          </a:p>
          <a:p>
            <a:pPr algn="ctr"/>
            <a:endParaRPr lang="en-US" dirty="0">
              <a:solidFill>
                <a:schemeClr val="tx1"/>
              </a:solidFill>
              <a:latin typeface="Trebuchet MS" pitchFamily="34" charset="0"/>
            </a:endParaRPr>
          </a:p>
        </p:txBody>
      </p:sp>
      <p:sp>
        <p:nvSpPr>
          <p:cNvPr id="29" name="Rectangle 28"/>
          <p:cNvSpPr/>
          <p:nvPr/>
        </p:nvSpPr>
        <p:spPr>
          <a:xfrm>
            <a:off x="5181600" y="5334000"/>
            <a:ext cx="1809750" cy="6858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rebuchet MS" pitchFamily="34" charset="0"/>
              </a:rPr>
              <a:t>Interval</a:t>
            </a:r>
          </a:p>
          <a:p>
            <a:pPr algn="ctr"/>
            <a:r>
              <a:rPr lang="en-US" sz="1200" dirty="0" smtClean="0">
                <a:solidFill>
                  <a:schemeClr val="tx1"/>
                </a:solidFill>
                <a:latin typeface="Trebuchet MS" pitchFamily="34" charset="0"/>
              </a:rPr>
              <a:t>(temperature </a:t>
            </a:r>
            <a:r>
              <a:rPr lang="en-US" sz="1200" baseline="30000" dirty="0" smtClean="0">
                <a:solidFill>
                  <a:schemeClr val="tx1"/>
                </a:solidFill>
                <a:latin typeface="Trebuchet MS" pitchFamily="34" charset="0"/>
              </a:rPr>
              <a:t>0</a:t>
            </a:r>
            <a:r>
              <a:rPr lang="en-US" sz="1200" dirty="0" smtClean="0">
                <a:solidFill>
                  <a:schemeClr val="tx1"/>
                </a:solidFill>
                <a:latin typeface="Trebuchet MS" pitchFamily="34" charset="0"/>
              </a:rPr>
              <a:t>C)</a:t>
            </a:r>
          </a:p>
          <a:p>
            <a:pPr algn="ctr"/>
            <a:endParaRPr lang="en-US" sz="1200" dirty="0" smtClean="0">
              <a:solidFill>
                <a:schemeClr val="tx1"/>
              </a:solidFill>
              <a:latin typeface="Trebuchet MS" pitchFamily="34" charset="0"/>
            </a:endParaRPr>
          </a:p>
        </p:txBody>
      </p:sp>
      <p:cxnSp>
        <p:nvCxnSpPr>
          <p:cNvPr id="30" name="Straight Arrow Connector 29"/>
          <p:cNvCxnSpPr/>
          <p:nvPr/>
        </p:nvCxnSpPr>
        <p:spPr>
          <a:xfrm rot="10800000" flipV="1">
            <a:off x="6019800" y="4495801"/>
            <a:ext cx="1828800" cy="838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8" idx="0"/>
          </p:cNvCxnSpPr>
          <p:nvPr/>
        </p:nvCxnSpPr>
        <p:spPr>
          <a:xfrm rot="16200000" flipH="1">
            <a:off x="7620000" y="4800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228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4450" y="457200"/>
            <a:ext cx="7591425"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CC00"/>
                </a:solidFill>
                <a:latin typeface="Trebuchet MS" pitchFamily="34" charset="0"/>
                <a:ea typeface="+mj-lt"/>
                <a:cs typeface="+mj-lt"/>
              </a:rPr>
              <a:t>Categorical or Qualitative variables </a:t>
            </a:r>
            <a:r>
              <a:rPr lang="en-US" sz="2000" dirty="0" err="1" smtClean="0">
                <a:solidFill>
                  <a:schemeClr val="tx1"/>
                </a:solidFill>
                <a:latin typeface="Trebuchet MS" pitchFamily="34" charset="0"/>
              </a:rPr>
              <a:t>variables</a:t>
            </a:r>
            <a:r>
              <a:rPr lang="en-US" sz="2000" dirty="0" smtClean="0">
                <a:solidFill>
                  <a:schemeClr val="tx1"/>
                </a:solidFill>
                <a:latin typeface="Trebuchet MS" pitchFamily="34" charset="0"/>
              </a:rPr>
              <a:t> place an individual into one of several groups or categories. </a:t>
            </a:r>
            <a:r>
              <a:rPr lang="en-US" dirty="0" smtClean="0">
                <a:solidFill>
                  <a:schemeClr val="accent2">
                    <a:lumMod val="75000"/>
                  </a:schemeClr>
                </a:solidFill>
                <a:latin typeface="Trebuchet MS" pitchFamily="34" charset="0"/>
              </a:rPr>
              <a:t>For </a:t>
            </a:r>
            <a:r>
              <a:rPr lang="en-US" dirty="0">
                <a:solidFill>
                  <a:schemeClr val="accent2">
                    <a:lumMod val="75000"/>
                  </a:schemeClr>
                </a:solidFill>
                <a:latin typeface="Trebuchet MS" pitchFamily="34" charset="0"/>
              </a:rPr>
              <a:t>example,  hair color, race, gender, etc.</a:t>
            </a:r>
          </a:p>
          <a:p>
            <a:endParaRPr lang="en-US" sz="2000" dirty="0" smtClean="0">
              <a:solidFill>
                <a:srgbClr val="C00000"/>
              </a:solidFill>
              <a:latin typeface="Trebuchet MS" pitchFamily="34" charset="0"/>
            </a:endParaRPr>
          </a:p>
          <a:p>
            <a:r>
              <a:rPr lang="en-US" sz="2400" dirty="0" smtClean="0">
                <a:solidFill>
                  <a:srgbClr val="00CC00"/>
                </a:solidFill>
                <a:latin typeface="Trebuchet MS" pitchFamily="34" charset="0"/>
                <a:ea typeface="+mj-lt"/>
                <a:cs typeface="+mj-lt"/>
              </a:rPr>
              <a:t>Numerical </a:t>
            </a:r>
            <a:r>
              <a:rPr lang="en-US" sz="2400" dirty="0">
                <a:solidFill>
                  <a:srgbClr val="00CC00"/>
                </a:solidFill>
                <a:latin typeface="Trebuchet MS" pitchFamily="34" charset="0"/>
                <a:ea typeface="+mj-lt"/>
                <a:cs typeface="+mj-lt"/>
              </a:rPr>
              <a:t>or Quantitative </a:t>
            </a:r>
            <a:r>
              <a:rPr lang="en-US" sz="2400" dirty="0" smtClean="0">
                <a:solidFill>
                  <a:srgbClr val="00CC00"/>
                </a:solidFill>
                <a:latin typeface="Trebuchet MS" pitchFamily="34" charset="0"/>
                <a:ea typeface="+mj-lt"/>
                <a:cs typeface="+mj-lt"/>
              </a:rPr>
              <a:t>Variables</a:t>
            </a:r>
            <a:r>
              <a:rPr lang="en-US" sz="2000" dirty="0" smtClean="0">
                <a:solidFill>
                  <a:schemeClr val="tx1"/>
                </a:solidFill>
                <a:latin typeface="Trebuchet MS" pitchFamily="34" charset="0"/>
              </a:rPr>
              <a:t> </a:t>
            </a:r>
            <a:r>
              <a:rPr lang="en-US" sz="2000" dirty="0">
                <a:solidFill>
                  <a:schemeClr val="tx1"/>
                </a:solidFill>
                <a:latin typeface="Trebuchet MS" pitchFamily="34" charset="0"/>
              </a:rPr>
              <a:t>that are measured in terms of numbers</a:t>
            </a:r>
            <a:r>
              <a:rPr lang="en-US" sz="2000" dirty="0" smtClean="0">
                <a:solidFill>
                  <a:schemeClr val="tx1"/>
                </a:solidFill>
                <a:latin typeface="Trebuchet MS" pitchFamily="34" charset="0"/>
              </a:rPr>
              <a:t>. </a:t>
            </a:r>
            <a:r>
              <a:rPr lang="en-US" dirty="0">
                <a:solidFill>
                  <a:schemeClr val="accent2">
                    <a:lumMod val="75000"/>
                  </a:schemeClr>
                </a:solidFill>
                <a:latin typeface="Trebuchet MS" pitchFamily="34" charset="0"/>
              </a:rPr>
              <a:t>For example, age, height, weight, etc.</a:t>
            </a:r>
          </a:p>
          <a:p>
            <a:endParaRPr lang="en-US" sz="2400" dirty="0">
              <a:solidFill>
                <a:srgbClr val="00CC00"/>
              </a:solidFill>
              <a:latin typeface="Trebuchet MS" pitchFamily="34" charset="0"/>
              <a:ea typeface="+mj-lt"/>
              <a:cs typeface="+mj-lt"/>
            </a:endParaRPr>
          </a:p>
        </p:txBody>
      </p:sp>
      <p:sp>
        <p:nvSpPr>
          <p:cNvPr id="3" name="Rectangle 2"/>
          <p:cNvSpPr/>
          <p:nvPr/>
        </p:nvSpPr>
        <p:spPr>
          <a:xfrm>
            <a:off x="1295400" y="1828800"/>
            <a:ext cx="7591425"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lumMod val="60000"/>
                  <a:lumOff val="40000"/>
                </a:schemeClr>
              </a:solidFill>
            </a:endParaRPr>
          </a:p>
        </p:txBody>
      </p:sp>
      <p:sp>
        <p:nvSpPr>
          <p:cNvPr id="5" name="Rectangle 4"/>
          <p:cNvSpPr>
            <a:spLocks noChangeArrowheads="1"/>
          </p:cNvSpPr>
          <p:nvPr/>
        </p:nvSpPr>
        <p:spPr bwMode="auto">
          <a:xfrm>
            <a:off x="1371600" y="3276600"/>
            <a:ext cx="7467600" cy="3262432"/>
          </a:xfrm>
          <a:prstGeom prst="rect">
            <a:avLst/>
          </a:prstGeom>
          <a:noFill/>
          <a:ln w="9525">
            <a:noFill/>
            <a:miter lim="800000"/>
            <a:headEnd/>
            <a:tailEnd/>
          </a:ln>
          <a:effectLst/>
        </p:spPr>
        <p:txBody>
          <a:bodyPr wrap="square" anchor="ctr">
            <a:spAutoFit/>
          </a:bodyPr>
          <a:lstStyle/>
          <a:p>
            <a:r>
              <a:rPr lang="en-US" sz="2000" dirty="0" smtClean="0">
                <a:solidFill>
                  <a:srgbClr val="00CC00"/>
                </a:solidFill>
                <a:latin typeface="Trebuchet MS" pitchFamily="34" charset="0"/>
                <a:ea typeface="+mj-lt"/>
                <a:cs typeface="+mj-lt"/>
              </a:rPr>
              <a:t>Nominal </a:t>
            </a:r>
            <a:r>
              <a:rPr lang="en-US" dirty="0" smtClean="0"/>
              <a:t>– level of measurement that applies to data that consist of names, labels, or categories (with no implied criteria by which the data can be ordered). For example, </a:t>
            </a:r>
            <a:r>
              <a:rPr lang="en-US" dirty="0" smtClean="0">
                <a:solidFill>
                  <a:srgbClr val="990033"/>
                </a:solidFill>
              </a:rPr>
              <a:t>  </a:t>
            </a:r>
            <a:endParaRPr lang="en-US" dirty="0">
              <a:solidFill>
                <a:srgbClr val="990033"/>
              </a:solidFill>
            </a:endParaRPr>
          </a:p>
          <a:p>
            <a:pPr marL="800100" lvl="1" indent="-342900"/>
            <a:r>
              <a:rPr lang="en-US" dirty="0">
                <a:solidFill>
                  <a:srgbClr val="990033"/>
                </a:solidFill>
              </a:rPr>
              <a:t>Color:</a:t>
            </a:r>
            <a:r>
              <a:rPr lang="en-US" dirty="0"/>
              <a:t>      Red  Blue  Green  Yellow  etc.</a:t>
            </a:r>
          </a:p>
          <a:p>
            <a:pPr marL="800100" lvl="1" indent="-342900"/>
            <a:r>
              <a:rPr lang="en-US" dirty="0">
                <a:solidFill>
                  <a:srgbClr val="990033"/>
                </a:solidFill>
              </a:rPr>
              <a:t>Gender:</a:t>
            </a:r>
            <a:r>
              <a:rPr lang="en-US" dirty="0"/>
              <a:t>   Male   Female</a:t>
            </a:r>
          </a:p>
          <a:p>
            <a:pPr marL="800100" lvl="1" indent="-342900"/>
            <a:endParaRPr lang="en-US" dirty="0"/>
          </a:p>
          <a:p>
            <a:r>
              <a:rPr lang="en-US" sz="2000" dirty="0" smtClean="0">
                <a:solidFill>
                  <a:srgbClr val="00CC00"/>
                </a:solidFill>
                <a:latin typeface="Trebuchet MS" pitchFamily="34" charset="0"/>
                <a:ea typeface="+mj-lt"/>
                <a:cs typeface="+mj-lt"/>
              </a:rPr>
              <a:t>Ordinal </a:t>
            </a:r>
            <a:r>
              <a:rPr lang="en-US" sz="2000" dirty="0" smtClean="0"/>
              <a:t>– level of measurement that applies to data that may be arranged in order. However, differences between data values cannot be determined or are meaningless. </a:t>
            </a:r>
            <a:r>
              <a:rPr lang="en-US" dirty="0" smtClean="0"/>
              <a:t>For examples</a:t>
            </a:r>
            <a:r>
              <a:rPr lang="en-US" dirty="0"/>
              <a:t>:</a:t>
            </a:r>
          </a:p>
          <a:p>
            <a:pPr marL="800100" lvl="1" indent="-342900"/>
            <a:r>
              <a:rPr lang="en-US" dirty="0">
                <a:solidFill>
                  <a:srgbClr val="990033"/>
                </a:solidFill>
              </a:rPr>
              <a:t>Ratings:</a:t>
            </a:r>
            <a:r>
              <a:rPr lang="en-US" dirty="0"/>
              <a:t>                Bad, Poor,  Average,  Good, Excellent</a:t>
            </a:r>
          </a:p>
          <a:p>
            <a:pPr marL="800100" lvl="1" indent="-342900"/>
            <a:r>
              <a:rPr lang="en-US" dirty="0">
                <a:solidFill>
                  <a:srgbClr val="990033"/>
                </a:solidFill>
              </a:rPr>
              <a:t>Income Bracket:</a:t>
            </a:r>
            <a:r>
              <a:rPr lang="en-US" dirty="0"/>
              <a:t>   Low  Lower Middle, Middle, Upper Middle,  </a:t>
            </a:r>
            <a:r>
              <a:rPr lang="en-US" dirty="0" smtClean="0"/>
              <a:t>High</a:t>
            </a:r>
            <a:endParaRPr lang="en-US" sz="1800" dirty="0">
              <a:latin typeface="Arial" pitchFamily="34" charset="0"/>
            </a:endParaRPr>
          </a:p>
        </p:txBody>
      </p:sp>
    </p:spTree>
    <p:extLst>
      <p:ext uri="{BB962C8B-B14F-4D97-AF65-F5344CB8AC3E}">
        <p14:creationId xmlns:p14="http://schemas.microsoft.com/office/powerpoint/2010/main" val="1594406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78D97F-B07C-4F5B-861D-76BA94498E2A}" type="slidenum">
              <a:rPr lang="en-US" smtClean="0"/>
              <a:pPr/>
              <a:t>28</a:t>
            </a:fld>
            <a:endParaRPr lang="en-US"/>
          </a:p>
        </p:txBody>
      </p:sp>
      <p:pic>
        <p:nvPicPr>
          <p:cNvPr id="5" name="Picture 4" descr="Examples of Nominal Scales">
            <a:hlinkClick r:id="rId2" tooltip="&quot;Examples of Nominal Scales&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1"/>
            <a:ext cx="8000999" cy="1981200"/>
          </a:xfrm>
          <a:prstGeom prst="rect">
            <a:avLst/>
          </a:prstGeom>
          <a:noFill/>
          <a:ln>
            <a:noFill/>
          </a:ln>
        </p:spPr>
      </p:pic>
      <p:pic>
        <p:nvPicPr>
          <p:cNvPr id="6" name="Picture 5" descr="Example of Ordinal Scales">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762000" y="3352799"/>
            <a:ext cx="7315200" cy="2209801"/>
          </a:xfrm>
          <a:prstGeom prst="rect">
            <a:avLst/>
          </a:prstGeom>
          <a:noFill/>
          <a:ln>
            <a:noFill/>
          </a:ln>
        </p:spPr>
      </p:pic>
    </p:spTree>
    <p:extLst>
      <p:ext uri="{BB962C8B-B14F-4D97-AF65-F5344CB8AC3E}">
        <p14:creationId xmlns:p14="http://schemas.microsoft.com/office/powerpoint/2010/main" val="3783417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09600"/>
            <a:ext cx="7467600" cy="2923877"/>
          </a:xfrm>
          <a:prstGeom prst="rect">
            <a:avLst/>
          </a:prstGeom>
        </p:spPr>
        <p:txBody>
          <a:bodyPr wrap="square">
            <a:spAutoFit/>
          </a:bodyPr>
          <a:lstStyle/>
          <a:p>
            <a:r>
              <a:rPr lang="en-US" sz="2000" dirty="0" smtClean="0">
                <a:solidFill>
                  <a:srgbClr val="00CC00"/>
                </a:solidFill>
                <a:latin typeface="Trebuchet MS" pitchFamily="34" charset="0"/>
                <a:ea typeface="+mj-lt"/>
                <a:cs typeface="+mj-lt"/>
              </a:rPr>
              <a:t>Discrete Variables </a:t>
            </a:r>
            <a:r>
              <a:rPr lang="en-US" dirty="0" smtClean="0">
                <a:latin typeface="Trebuchet MS" pitchFamily="34" charset="0"/>
              </a:rPr>
              <a:t>that can only have whole numbers. Whole numbers are called integers. </a:t>
            </a:r>
            <a:r>
              <a:rPr lang="en-US" dirty="0" smtClean="0">
                <a:solidFill>
                  <a:schemeClr val="accent2">
                    <a:lumMod val="75000"/>
                  </a:schemeClr>
                </a:solidFill>
                <a:latin typeface="Trebuchet MS" pitchFamily="34" charset="0"/>
              </a:rPr>
              <a:t>For example, number of babies born in a hospital per day, the number of wires in a cable, the number of people in a group or the number of rings of bark in a tree.</a:t>
            </a:r>
          </a:p>
          <a:p>
            <a:endParaRPr lang="en-US" b="1" dirty="0" smtClean="0">
              <a:solidFill>
                <a:schemeClr val="tx2">
                  <a:shade val="85000"/>
                  <a:satMod val="150000"/>
                </a:schemeClr>
              </a:solidFill>
              <a:effectLst>
                <a:outerShdw blurRad="63500" dist="38100" dir="8220000" algn="tl" rotWithShape="0">
                  <a:srgbClr val="000000">
                    <a:alpha val="30000"/>
                  </a:srgbClr>
                </a:outerShdw>
              </a:effectLst>
              <a:latin typeface="Trebuchet MS" pitchFamily="34" charset="0"/>
              <a:ea typeface="+mj-lt"/>
              <a:cs typeface="+mj-lt"/>
            </a:endParaRPr>
          </a:p>
          <a:p>
            <a:r>
              <a:rPr lang="en-US" sz="2000" dirty="0" smtClean="0">
                <a:solidFill>
                  <a:srgbClr val="00CC00"/>
                </a:solidFill>
                <a:latin typeface="Trebuchet MS" pitchFamily="34" charset="0"/>
                <a:ea typeface="+mj-lt"/>
                <a:cs typeface="+mj-lt"/>
              </a:rPr>
              <a:t>Continuous variables</a:t>
            </a:r>
            <a:r>
              <a:rPr lang="en-US" sz="1200" dirty="0" smtClean="0">
                <a:latin typeface="Trebuchet MS" pitchFamily="34" charset="0"/>
              </a:rPr>
              <a:t> </a:t>
            </a:r>
            <a:r>
              <a:rPr lang="en-US" dirty="0" smtClean="0">
                <a:latin typeface="Trebuchet MS" pitchFamily="34" charset="0"/>
              </a:rPr>
              <a:t>that can take on any of a range of values, such as the distance between two towns, where any value may be recorded, including fractions. There are no clear cut or sharp breaks between possible values. </a:t>
            </a:r>
            <a:r>
              <a:rPr lang="en-US" dirty="0" smtClean="0">
                <a:solidFill>
                  <a:schemeClr val="accent2">
                    <a:lumMod val="75000"/>
                  </a:schemeClr>
                </a:solidFill>
                <a:latin typeface="Trebuchet MS" pitchFamily="34" charset="0"/>
              </a:rPr>
              <a:t>For example, age, length, weight, and time, and the points on a line.</a:t>
            </a:r>
            <a:endParaRPr lang="en-US" dirty="0">
              <a:solidFill>
                <a:schemeClr val="accent2">
                  <a:lumMod val="75000"/>
                </a:schemeClr>
              </a:solidFill>
              <a:latin typeface="Trebuchet MS" pitchFamily="34" charset="0"/>
            </a:endParaRPr>
          </a:p>
        </p:txBody>
      </p:sp>
      <p:sp>
        <p:nvSpPr>
          <p:cNvPr id="4" name="Rectangle 3"/>
          <p:cNvSpPr/>
          <p:nvPr/>
        </p:nvSpPr>
        <p:spPr>
          <a:xfrm>
            <a:off x="1295400" y="4191000"/>
            <a:ext cx="7315200" cy="2369880"/>
          </a:xfrm>
          <a:prstGeom prst="rect">
            <a:avLst/>
          </a:prstGeom>
        </p:spPr>
        <p:txBody>
          <a:bodyPr wrap="square">
            <a:spAutoFit/>
          </a:bodyPr>
          <a:lstStyle/>
          <a:p>
            <a:r>
              <a:rPr lang="en-US" sz="2000" dirty="0" smtClean="0">
                <a:solidFill>
                  <a:srgbClr val="00CC00"/>
                </a:solidFill>
                <a:latin typeface="Trebuchet MS" pitchFamily="34" charset="0"/>
                <a:ea typeface="+mj-lt"/>
                <a:cs typeface="+mj-lt"/>
              </a:rPr>
              <a:t>Interval</a:t>
            </a:r>
            <a:r>
              <a:rPr lang="en-US" b="1" dirty="0" smtClean="0"/>
              <a:t> – </a:t>
            </a:r>
            <a:r>
              <a:rPr lang="en-US" dirty="0" smtClean="0"/>
              <a:t>level of measurement that applies to data that can be arranged in order and differences between data values are meaningful. For example,  temperature (</a:t>
            </a:r>
            <a:r>
              <a:rPr lang="en-US" sz="2000" baseline="30000" dirty="0" smtClean="0"/>
              <a:t>0</a:t>
            </a:r>
            <a:r>
              <a:rPr lang="en-US" dirty="0" smtClean="0"/>
              <a:t>F),  IQ, etc.)</a:t>
            </a:r>
          </a:p>
          <a:p>
            <a:endParaRPr lang="en-US" dirty="0" smtClean="0"/>
          </a:p>
          <a:p>
            <a:r>
              <a:rPr lang="en-US" sz="2000" dirty="0" smtClean="0">
                <a:solidFill>
                  <a:srgbClr val="00CC00"/>
                </a:solidFill>
                <a:latin typeface="Trebuchet MS" pitchFamily="34" charset="0"/>
                <a:ea typeface="+mj-lt"/>
                <a:cs typeface="+mj-lt"/>
              </a:rPr>
              <a:t>Ratio</a:t>
            </a:r>
            <a:r>
              <a:rPr lang="en-US" b="1" dirty="0" smtClean="0"/>
              <a:t> – </a:t>
            </a:r>
            <a:r>
              <a:rPr lang="en-US" dirty="0" smtClean="0"/>
              <a:t>level of measurement that applies to data that can be arranged in order, and both differences between data values and ratios of data values are meaningful.  Data have a true zero. For example, the Kelvin scale of temperature, monthly salary, etc.)</a:t>
            </a:r>
            <a:endParaRPr lang="en-US" dirty="0"/>
          </a:p>
        </p:txBody>
      </p:sp>
    </p:spTree>
    <p:extLst>
      <p:ext uri="{BB962C8B-B14F-4D97-AF65-F5344CB8AC3E}">
        <p14:creationId xmlns:p14="http://schemas.microsoft.com/office/powerpoint/2010/main" val="278889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Prasanta</a:t>
            </a:r>
            <a:r>
              <a:rPr lang="en-IN" b="1" dirty="0"/>
              <a:t> Chandra </a:t>
            </a:r>
            <a:r>
              <a:rPr lang="en-IN" b="1" dirty="0" err="1"/>
              <a:t>Mahalanobis</a:t>
            </a:r>
            <a:r>
              <a:rPr lang="en-IN" dirty="0"/>
              <a:t> </a:t>
            </a:r>
            <a:r>
              <a:rPr lang="en-IN" dirty="0" smtClean="0">
                <a:hlinkClick r:id="rId2" tooltip="Fellow of the Royal Society"/>
              </a:rPr>
              <a:t>FRS</a:t>
            </a:r>
            <a:r>
              <a:rPr lang="en-IN" dirty="0" smtClean="0"/>
              <a:t> </a:t>
            </a:r>
            <a:r>
              <a:rPr lang="en-IN" dirty="0"/>
              <a:t>(29 June 1893 – 28 June 1972)</a:t>
            </a:r>
          </a:p>
        </p:txBody>
      </p:sp>
      <p:sp>
        <p:nvSpPr>
          <p:cNvPr id="3" name="Content Placeholder 2"/>
          <p:cNvSpPr>
            <a:spLocks noGrp="1"/>
          </p:cNvSpPr>
          <p:nvPr>
            <p:ph idx="1"/>
          </p:nvPr>
        </p:nvSpPr>
        <p:spPr>
          <a:xfrm>
            <a:off x="107504" y="1417638"/>
            <a:ext cx="8579296" cy="5179714"/>
          </a:xfrm>
        </p:spPr>
        <p:txBody>
          <a:bodyPr>
            <a:normAutofit/>
          </a:bodyPr>
          <a:lstStyle/>
          <a:p>
            <a:r>
              <a:rPr lang="en-IN" dirty="0" smtClean="0"/>
              <a:t>Founding Father of Modern day Statistics in India.</a:t>
            </a:r>
          </a:p>
          <a:p>
            <a:r>
              <a:rPr lang="en-IN" dirty="0" smtClean="0"/>
              <a:t>He established ISI (Indian Statistical Institute) Kolkata.</a:t>
            </a:r>
          </a:p>
          <a:p>
            <a:r>
              <a:rPr lang="en-IN" dirty="0" smtClean="0"/>
              <a:t>ISI, Kolkata is regarded as one of the </a:t>
            </a:r>
            <a:r>
              <a:rPr lang="en-IN" dirty="0" smtClean="0">
                <a:solidFill>
                  <a:srgbClr val="00B050"/>
                </a:solidFill>
                <a:latin typeface="Times New Roman" panose="02020603050405020304" pitchFamily="18" charset="0"/>
                <a:cs typeface="Times New Roman" panose="02020603050405020304" pitchFamily="18" charset="0"/>
              </a:rPr>
              <a:t>world capital of Statistics.</a:t>
            </a:r>
          </a:p>
          <a:p>
            <a:r>
              <a:rPr lang="en-IN" dirty="0" smtClean="0"/>
              <a:t>He has many fundamental work in statistics, One particular  is the </a:t>
            </a:r>
            <a:r>
              <a:rPr lang="en-IN" dirty="0" smtClean="0">
                <a:solidFill>
                  <a:srgbClr val="FF0000"/>
                </a:solidFill>
              </a:rPr>
              <a:t>salt survey</a:t>
            </a:r>
            <a:r>
              <a:rPr lang="en-IN" dirty="0" smtClean="0"/>
              <a:t>.  </a:t>
            </a:r>
            <a:r>
              <a:rPr lang="en-IN" dirty="0" smtClean="0">
                <a:solidFill>
                  <a:srgbClr val="0070C0"/>
                </a:solidFill>
              </a:rPr>
              <a:t>He is the father of </a:t>
            </a:r>
            <a:r>
              <a:rPr lang="en-IN" dirty="0" smtClean="0">
                <a:solidFill>
                  <a:srgbClr val="00B050"/>
                </a:solidFill>
              </a:rPr>
              <a:t>Large Scale Survey sampling.</a:t>
            </a:r>
          </a:p>
          <a:p>
            <a:pPr marL="0" indent="0">
              <a:buNone/>
            </a:pPr>
            <a:endParaRPr lang="en-IN" dirty="0" smtClean="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8D97F-B07C-4F5B-861D-76BA94498E2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5230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1828800" y="533400"/>
            <a:ext cx="6777037" cy="5820768"/>
          </a:xfrm>
          <a:prstGeom prst="rect">
            <a:avLst/>
          </a:prstGeom>
          <a:noFill/>
          <a:ln w="9525">
            <a:noFill/>
            <a:miter lim="800000"/>
            <a:headEnd/>
            <a:tailEnd/>
          </a:ln>
        </p:spPr>
      </p:pic>
    </p:spTree>
    <p:extLst>
      <p:ext uri="{BB962C8B-B14F-4D97-AF65-F5344CB8AC3E}">
        <p14:creationId xmlns:p14="http://schemas.microsoft.com/office/powerpoint/2010/main" val="3463847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878D97F-B07C-4F5B-861D-76BA94498E2A}" type="slidenum">
              <a:rPr lang="en-US" smtClean="0"/>
              <a:pPr/>
              <a:t>31</a:t>
            </a:fld>
            <a:endParaRPr lang="en-US"/>
          </a:p>
        </p:txBody>
      </p:sp>
      <p:pic>
        <p:nvPicPr>
          <p:cNvPr id="5" name="Picture 4" descr="summary of data types and scale measure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7772399" cy="4648200"/>
          </a:xfrm>
          <a:prstGeom prst="rect">
            <a:avLst/>
          </a:prstGeom>
          <a:noFill/>
          <a:ln>
            <a:noFill/>
          </a:ln>
        </p:spPr>
      </p:pic>
    </p:spTree>
    <p:extLst>
      <p:ext uri="{BB962C8B-B14F-4D97-AF65-F5344CB8AC3E}">
        <p14:creationId xmlns:p14="http://schemas.microsoft.com/office/powerpoint/2010/main" val="2412163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eaLnBrk="1" fontAlgn="auto" hangingPunct="1">
              <a:spcAft>
                <a:spcPts val="0"/>
              </a:spcAft>
              <a:buFont typeface="Wingdings 3"/>
              <a:buNone/>
              <a:defRPr/>
            </a:pPr>
            <a:r>
              <a:rPr lang="en-US" u="sng" dirty="0" smtClean="0">
                <a:ea typeface="+mn-ea"/>
                <a:cs typeface="+mn-cs"/>
              </a:rPr>
              <a:t>Ordinal Data</a:t>
            </a:r>
          </a:p>
          <a:p>
            <a:pPr marL="365760" indent="-256032" eaLnBrk="1" fontAlgn="auto" hangingPunct="1">
              <a:spcAft>
                <a:spcPts val="0"/>
              </a:spcAft>
              <a:buFont typeface="Wingdings 3"/>
              <a:buChar char=""/>
              <a:defRPr/>
            </a:pPr>
            <a:r>
              <a:rPr lang="en-US" dirty="0" smtClean="0">
                <a:ea typeface="+mn-ea"/>
                <a:cs typeface="+mn-cs"/>
              </a:rPr>
              <a:t>Data that is ranked or ordered according to some relationship with one another</a:t>
            </a:r>
          </a:p>
          <a:p>
            <a:pPr marL="365760" indent="-256032" eaLnBrk="1" fontAlgn="auto" hangingPunct="1">
              <a:spcAft>
                <a:spcPts val="0"/>
              </a:spcAft>
              <a:buFont typeface="Wingdings 3"/>
              <a:buChar char=""/>
              <a:defRPr/>
            </a:pPr>
            <a:r>
              <a:rPr lang="en-US" dirty="0" smtClean="0">
                <a:ea typeface="+mn-ea"/>
                <a:cs typeface="+mn-cs"/>
              </a:rPr>
              <a:t>No fixed units of measurement</a:t>
            </a:r>
          </a:p>
          <a:p>
            <a:pPr marL="365760" indent="-256032" eaLnBrk="1" fontAlgn="auto" hangingPunct="1">
              <a:spcAft>
                <a:spcPts val="0"/>
              </a:spcAft>
              <a:buFont typeface="Wingdings 3"/>
              <a:buChar char=""/>
              <a:defRPr/>
            </a:pPr>
            <a:r>
              <a:rPr lang="en-US" dirty="0" smtClean="0">
                <a:ea typeface="+mn-ea"/>
                <a:cs typeface="+mn-cs"/>
              </a:rPr>
              <a:t>Examples:</a:t>
            </a:r>
          </a:p>
          <a:p>
            <a:pPr marL="109728" indent="0" eaLnBrk="1" fontAlgn="auto" hangingPunct="1">
              <a:spcAft>
                <a:spcPts val="0"/>
              </a:spcAft>
              <a:buFont typeface="Wingdings 3"/>
              <a:buNone/>
              <a:defRPr/>
            </a:pPr>
            <a:r>
              <a:rPr lang="en-US" dirty="0" smtClean="0">
                <a:ea typeface="+mn-ea"/>
                <a:cs typeface="+mn-cs"/>
              </a:rPr>
              <a:t>   - college football rankings</a:t>
            </a:r>
          </a:p>
          <a:p>
            <a:pPr marL="109728" indent="0" eaLnBrk="1" fontAlgn="auto" hangingPunct="1">
              <a:spcAft>
                <a:spcPts val="0"/>
              </a:spcAft>
              <a:buFont typeface="Wingdings 3"/>
              <a:buNone/>
              <a:defRPr/>
            </a:pPr>
            <a:r>
              <a:rPr lang="en-US" dirty="0" smtClean="0">
                <a:ea typeface="+mn-ea"/>
                <a:cs typeface="+mn-cs"/>
              </a:rPr>
              <a:t>   - survey responses </a:t>
            </a:r>
          </a:p>
          <a:p>
            <a:pPr marL="109728" indent="0" eaLnBrk="1" fontAlgn="auto" hangingPunct="1">
              <a:spcAft>
                <a:spcPts val="0"/>
              </a:spcAft>
              <a:buFont typeface="Wingdings 3"/>
              <a:buNone/>
              <a:defRPr/>
            </a:pPr>
            <a:r>
              <a:rPr lang="en-US" dirty="0">
                <a:ea typeface="+mn-ea"/>
                <a:cs typeface="+mn-cs"/>
              </a:rPr>
              <a:t> </a:t>
            </a:r>
            <a:r>
              <a:rPr lang="en-US" dirty="0" smtClean="0">
                <a:ea typeface="+mn-ea"/>
                <a:cs typeface="+mn-cs"/>
              </a:rPr>
              <a:t>    (</a:t>
            </a:r>
            <a:r>
              <a:rPr lang="en-US" dirty="0">
                <a:ea typeface="+mn-ea"/>
                <a:cs typeface="+mn-cs"/>
              </a:rPr>
              <a:t>poor, average, good, </a:t>
            </a:r>
            <a:r>
              <a:rPr lang="en-US" dirty="0" smtClean="0">
                <a:ea typeface="+mn-ea"/>
                <a:cs typeface="+mn-cs"/>
              </a:rPr>
              <a:t>very good, excellent)</a:t>
            </a:r>
            <a:endParaRPr lang="en-US" dirty="0">
              <a:ea typeface="+mn-ea"/>
              <a:cs typeface="+mn-cs"/>
            </a:endParaRPr>
          </a:p>
        </p:txBody>
      </p:sp>
      <p:sp>
        <p:nvSpPr>
          <p:cNvPr id="5" name="Title 4"/>
          <p:cNvSpPr>
            <a:spLocks noGrp="1"/>
          </p:cNvSpPr>
          <p:nvPr>
            <p:ph type="title"/>
          </p:nvPr>
        </p:nvSpPr>
        <p:spPr/>
        <p:txBody>
          <a:bodyPr/>
          <a:lstStyle/>
          <a:p>
            <a:pPr>
              <a:defRPr/>
            </a:pPr>
            <a:r>
              <a:rPr lang="en-US" sz="3200" dirty="0"/>
              <a:t>Data for Business Statistics</a:t>
            </a:r>
            <a:endParaRPr lang="en-US" sz="3200" dirty="0">
              <a:ea typeface="+mj-ea"/>
              <a:cs typeface="+mj-cs"/>
            </a:endParaRPr>
          </a:p>
        </p:txBody>
      </p:sp>
    </p:spTree>
    <p:extLst>
      <p:ext uri="{BB962C8B-B14F-4D97-AF65-F5344CB8AC3E}">
        <p14:creationId xmlns:p14="http://schemas.microsoft.com/office/powerpoint/2010/main" val="2064873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066800" y="152400"/>
            <a:ext cx="7010400" cy="1143000"/>
          </a:xfrm>
        </p:spPr>
        <p:txBody>
          <a:bodyPr>
            <a:normAutofit fontScale="90000"/>
          </a:bodyPr>
          <a:lstStyle/>
          <a:p>
            <a:pPr defTabSz="914400">
              <a:lnSpc>
                <a:spcPct val="80000"/>
              </a:lnSpc>
            </a:pPr>
            <a:r>
              <a:rPr lang="en-US" altLang="en-US"/>
              <a:t>Graphical </a:t>
            </a:r>
            <a:br>
              <a:rPr lang="en-US" altLang="en-US"/>
            </a:br>
            <a:r>
              <a:rPr lang="en-US" altLang="en-US"/>
              <a:t>Presentation of Data</a:t>
            </a:r>
          </a:p>
        </p:txBody>
      </p:sp>
      <p:sp>
        <p:nvSpPr>
          <p:cNvPr id="144387" name="Rectangle 3"/>
          <p:cNvSpPr>
            <a:spLocks noGrp="1" noChangeArrowheads="1"/>
          </p:cNvSpPr>
          <p:nvPr>
            <p:ph type="body" idx="1"/>
          </p:nvPr>
        </p:nvSpPr>
        <p:spPr>
          <a:xfrm>
            <a:off x="1066800" y="1828800"/>
            <a:ext cx="7772400" cy="4572000"/>
          </a:xfrm>
        </p:spPr>
        <p:txBody>
          <a:bodyPr/>
          <a:lstStyle/>
          <a:p>
            <a:pPr marL="342900" indent="-342900" defTabSz="914400"/>
            <a:r>
              <a:rPr lang="en-US" altLang="en-US"/>
              <a:t>Data in </a:t>
            </a:r>
            <a:r>
              <a:rPr lang="en-US" altLang="en-US">
                <a:solidFill>
                  <a:schemeClr val="folHlink"/>
                </a:solidFill>
              </a:rPr>
              <a:t>raw form</a:t>
            </a:r>
            <a:r>
              <a:rPr lang="en-US" altLang="en-US"/>
              <a:t> are usually not easy to use for decision making</a:t>
            </a:r>
          </a:p>
          <a:p>
            <a:pPr marL="342900" indent="-342900" defTabSz="914400"/>
            <a:endParaRPr lang="en-US" altLang="en-US" sz="1000"/>
          </a:p>
          <a:p>
            <a:pPr marL="342900" indent="-342900" defTabSz="914400"/>
            <a:r>
              <a:rPr lang="en-US" altLang="en-US"/>
              <a:t>Some type of</a:t>
            </a:r>
            <a:r>
              <a:rPr lang="en-US" altLang="en-US">
                <a:solidFill>
                  <a:schemeClr val="folHlink"/>
                </a:solidFill>
              </a:rPr>
              <a:t> </a:t>
            </a:r>
            <a:r>
              <a:rPr lang="en-US" altLang="en-US"/>
              <a:t>organization</a:t>
            </a:r>
            <a:r>
              <a:rPr lang="en-US" altLang="en-US">
                <a:solidFill>
                  <a:schemeClr val="folHlink"/>
                </a:solidFill>
              </a:rPr>
              <a:t> </a:t>
            </a:r>
            <a:r>
              <a:rPr lang="en-US" altLang="en-US"/>
              <a:t>is needed</a:t>
            </a:r>
          </a:p>
          <a:p>
            <a:pPr marL="1143000" lvl="2" indent="-228600" defTabSz="914400"/>
            <a:r>
              <a:rPr lang="en-US" altLang="en-US" sz="2800"/>
              <a:t>Table</a:t>
            </a:r>
          </a:p>
          <a:p>
            <a:pPr marL="1143000" lvl="2" indent="-228600" defTabSz="914400"/>
            <a:r>
              <a:rPr lang="en-US" altLang="en-US" sz="2800"/>
              <a:t>Graph</a:t>
            </a:r>
          </a:p>
          <a:p>
            <a:pPr marL="1143000" lvl="2" indent="-228600" defTabSz="914400">
              <a:buFont typeface="Wingdings" pitchFamily="2" charset="2"/>
              <a:buNone/>
            </a:pPr>
            <a:endParaRPr lang="en-US" altLang="en-US" sz="1000"/>
          </a:p>
          <a:p>
            <a:pPr marL="342900" indent="-342900" defTabSz="914400"/>
            <a:r>
              <a:rPr lang="en-US" altLang="en-US"/>
              <a:t>The type of graph to use depends on the variable being summarized</a:t>
            </a:r>
          </a:p>
          <a:p>
            <a:pPr marL="342900" indent="-342900" defTabSz="914400"/>
            <a:endParaRPr lang="en-US" alt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33</a:t>
            </a:fld>
            <a:endParaRPr lang="en-US"/>
          </a:p>
        </p:txBody>
      </p:sp>
    </p:spTree>
    <p:extLst>
      <p:ext uri="{BB962C8B-B14F-4D97-AF65-F5344CB8AC3E}">
        <p14:creationId xmlns:p14="http://schemas.microsoft.com/office/powerpoint/2010/main" val="2958491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066800" y="152400"/>
            <a:ext cx="7010400" cy="1143000"/>
          </a:xfrm>
        </p:spPr>
        <p:txBody>
          <a:bodyPr>
            <a:normAutofit fontScale="90000"/>
          </a:bodyPr>
          <a:lstStyle/>
          <a:p>
            <a:pPr defTabSz="914400">
              <a:lnSpc>
                <a:spcPct val="80000"/>
              </a:lnSpc>
            </a:pPr>
            <a:r>
              <a:rPr lang="en-US" altLang="en-US"/>
              <a:t>Graphical </a:t>
            </a:r>
            <a:br>
              <a:rPr lang="en-US" altLang="en-US"/>
            </a:br>
            <a:r>
              <a:rPr lang="en-US" altLang="en-US"/>
              <a:t>Presentation of Data</a:t>
            </a:r>
          </a:p>
        </p:txBody>
      </p:sp>
      <p:sp>
        <p:nvSpPr>
          <p:cNvPr id="145411" name="Rectangle 3"/>
          <p:cNvSpPr>
            <a:spLocks noGrp="1" noChangeArrowheads="1"/>
          </p:cNvSpPr>
          <p:nvPr>
            <p:ph type="body" idx="1"/>
          </p:nvPr>
        </p:nvSpPr>
        <p:spPr>
          <a:xfrm>
            <a:off x="1143000" y="1676400"/>
            <a:ext cx="7772400" cy="4572000"/>
          </a:xfrm>
        </p:spPr>
        <p:txBody>
          <a:bodyPr/>
          <a:lstStyle/>
          <a:p>
            <a:pPr marL="342900" indent="-342900" defTabSz="914400"/>
            <a:endParaRPr lang="en-US" altLang="en-US" dirty="0"/>
          </a:p>
          <a:p>
            <a:pPr marL="342900" indent="-342900" defTabSz="914400"/>
            <a:endParaRPr lang="en-US" altLang="en-US" dirty="0"/>
          </a:p>
        </p:txBody>
      </p:sp>
      <p:sp>
        <p:nvSpPr>
          <p:cNvPr id="145412" name="_s1033"/>
          <p:cNvSpPr>
            <a:spLocks noChangeArrowheads="1"/>
          </p:cNvSpPr>
          <p:nvPr/>
        </p:nvSpPr>
        <p:spPr bwMode="auto">
          <a:xfrm>
            <a:off x="1219200" y="2438400"/>
            <a:ext cx="2008188" cy="911225"/>
          </a:xfrm>
          <a:prstGeom prst="rect">
            <a:avLst/>
          </a:prstGeom>
          <a:solidFill>
            <a:srgbClr val="FDE0BD"/>
          </a:solidFill>
          <a:ln w="12700">
            <a:solidFill>
              <a:srgbClr val="474747"/>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en-US" b="1">
                <a:solidFill>
                  <a:srgbClr val="000000"/>
                </a:solidFill>
              </a:rPr>
              <a:t>Categorical</a:t>
            </a:r>
          </a:p>
          <a:p>
            <a:pPr algn="ctr"/>
            <a:r>
              <a:rPr lang="en-US" altLang="en-US" b="1">
                <a:solidFill>
                  <a:srgbClr val="000000"/>
                </a:solidFill>
              </a:rPr>
              <a:t>Variables</a:t>
            </a:r>
          </a:p>
        </p:txBody>
      </p:sp>
      <p:sp>
        <p:nvSpPr>
          <p:cNvPr id="145413" name="_s1034"/>
          <p:cNvSpPr>
            <a:spLocks noChangeArrowheads="1"/>
          </p:cNvSpPr>
          <p:nvPr/>
        </p:nvSpPr>
        <p:spPr bwMode="auto">
          <a:xfrm>
            <a:off x="5562600" y="2438400"/>
            <a:ext cx="2057400" cy="911225"/>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en-US" b="1">
                <a:solidFill>
                  <a:srgbClr val="474747"/>
                </a:solidFill>
              </a:rPr>
              <a:t>Numerical</a:t>
            </a:r>
          </a:p>
          <a:p>
            <a:pPr algn="ctr"/>
            <a:r>
              <a:rPr lang="en-US" altLang="en-US" b="1">
                <a:solidFill>
                  <a:srgbClr val="474747"/>
                </a:solidFill>
              </a:rPr>
              <a:t>Variables</a:t>
            </a:r>
            <a:r>
              <a:rPr lang="en-US" altLang="en-US" sz="1800" b="1">
                <a:solidFill>
                  <a:srgbClr val="474747"/>
                </a:solidFill>
              </a:rPr>
              <a:t> </a:t>
            </a:r>
          </a:p>
        </p:txBody>
      </p:sp>
      <p:sp>
        <p:nvSpPr>
          <p:cNvPr id="145417" name="Text Box 9"/>
          <p:cNvSpPr txBox="1">
            <a:spLocks noChangeArrowheads="1"/>
          </p:cNvSpPr>
          <p:nvPr/>
        </p:nvSpPr>
        <p:spPr bwMode="auto">
          <a:xfrm>
            <a:off x="228600" y="3657600"/>
            <a:ext cx="4191000" cy="1565275"/>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Tx/>
              <a:buChar char="•"/>
            </a:pPr>
            <a:r>
              <a:rPr lang="en-US" altLang="en-US"/>
              <a:t> Frequency distribution </a:t>
            </a:r>
          </a:p>
          <a:p>
            <a:pPr lvl="1">
              <a:buFontTx/>
              <a:buChar char="•"/>
            </a:pPr>
            <a:r>
              <a:rPr lang="en-US" altLang="en-US"/>
              <a:t> Bar chart</a:t>
            </a:r>
          </a:p>
          <a:p>
            <a:pPr lvl="1">
              <a:buFontTx/>
              <a:buChar char="•"/>
            </a:pPr>
            <a:r>
              <a:rPr lang="en-US" altLang="en-US"/>
              <a:t> Pie chart</a:t>
            </a:r>
          </a:p>
          <a:p>
            <a:pPr lvl="1">
              <a:buFontTx/>
              <a:buChar char="•"/>
            </a:pPr>
            <a:r>
              <a:rPr lang="en-US" altLang="en-US"/>
              <a:t> Pareto diagram</a:t>
            </a:r>
          </a:p>
        </p:txBody>
      </p:sp>
      <p:sp>
        <p:nvSpPr>
          <p:cNvPr id="145418" name="Text Box 10"/>
          <p:cNvSpPr txBox="1">
            <a:spLocks noChangeArrowheads="1"/>
          </p:cNvSpPr>
          <p:nvPr/>
        </p:nvSpPr>
        <p:spPr bwMode="auto">
          <a:xfrm>
            <a:off x="4876800" y="3657600"/>
            <a:ext cx="4114800" cy="1200329"/>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Tx/>
              <a:buChar char="•"/>
            </a:pPr>
            <a:r>
              <a:rPr lang="en-US" altLang="en-US" dirty="0"/>
              <a:t> Line chart</a:t>
            </a:r>
          </a:p>
          <a:p>
            <a:pPr lvl="1">
              <a:buFontTx/>
              <a:buChar char="•"/>
            </a:pPr>
            <a:r>
              <a:rPr lang="en-US" altLang="en-US" dirty="0"/>
              <a:t> Frequency distribution</a:t>
            </a:r>
          </a:p>
          <a:p>
            <a:pPr lvl="1">
              <a:buFontTx/>
              <a:buChar char="•"/>
            </a:pPr>
            <a:r>
              <a:rPr lang="en-US" altLang="en-US" dirty="0"/>
              <a:t> Histogram and </a:t>
            </a:r>
            <a:r>
              <a:rPr lang="en-US" altLang="en-US" dirty="0" err="1"/>
              <a:t>ogive</a:t>
            </a:r>
            <a:endParaRPr lang="en-US" altLang="en-US" dirty="0"/>
          </a:p>
          <a:p>
            <a:pPr lvl="1">
              <a:buFontTx/>
              <a:buChar char="•"/>
            </a:pPr>
            <a:r>
              <a:rPr lang="en-US" altLang="en-US" dirty="0" smtClean="0"/>
              <a:t>Scatter </a:t>
            </a:r>
            <a:r>
              <a:rPr lang="en-US" altLang="en-US" dirty="0"/>
              <a:t>plot</a:t>
            </a:r>
          </a:p>
        </p:txBody>
      </p:sp>
      <p:sp>
        <p:nvSpPr>
          <p:cNvPr id="145420" name="Line 12"/>
          <p:cNvSpPr>
            <a:spLocks noChangeShapeType="1"/>
          </p:cNvSpPr>
          <p:nvPr/>
        </p:nvSpPr>
        <p:spPr bwMode="auto">
          <a:xfrm>
            <a:off x="2133600" y="33528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21" name="Line 13"/>
          <p:cNvSpPr>
            <a:spLocks noChangeShapeType="1"/>
          </p:cNvSpPr>
          <p:nvPr/>
        </p:nvSpPr>
        <p:spPr bwMode="auto">
          <a:xfrm>
            <a:off x="6553200" y="33528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422" name="Text Box 14"/>
          <p:cNvSpPr txBox="1">
            <a:spLocks noChangeArrowheads="1"/>
          </p:cNvSpPr>
          <p:nvPr/>
        </p:nvSpPr>
        <p:spPr bwMode="auto">
          <a:xfrm>
            <a:off x="7467600" y="1279525"/>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a:solidFill>
                  <a:srgbClr val="000099"/>
                </a:solidFill>
              </a:rPr>
              <a:t>(continued)</a:t>
            </a:r>
          </a:p>
        </p:txBody>
      </p:sp>
      <p:sp>
        <p:nvSpPr>
          <p:cNvPr id="4" name="Slide Number Placeholder 3"/>
          <p:cNvSpPr>
            <a:spLocks noGrp="1"/>
          </p:cNvSpPr>
          <p:nvPr>
            <p:ph type="sldNum" sz="quarter" idx="12"/>
          </p:nvPr>
        </p:nvSpPr>
        <p:spPr/>
        <p:txBody>
          <a:bodyPr/>
          <a:lstStyle/>
          <a:p>
            <a:fld id="{F878D97F-B07C-4F5B-861D-76BA94498E2A}" type="slidenum">
              <a:rPr lang="en-US" smtClean="0"/>
              <a:pPr/>
              <a:t>34</a:t>
            </a:fld>
            <a:endParaRPr lang="en-US"/>
          </a:p>
        </p:txBody>
      </p:sp>
    </p:spTree>
    <p:extLst>
      <p:ext uri="{BB962C8B-B14F-4D97-AF65-F5344CB8AC3E}">
        <p14:creationId xmlns:p14="http://schemas.microsoft.com/office/powerpoint/2010/main" val="534768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295400" y="304800"/>
            <a:ext cx="7010400" cy="990600"/>
          </a:xfrm>
        </p:spPr>
        <p:txBody>
          <a:bodyPr>
            <a:normAutofit fontScale="90000"/>
          </a:bodyPr>
          <a:lstStyle/>
          <a:p>
            <a:pPr>
              <a:lnSpc>
                <a:spcPct val="80000"/>
              </a:lnSpc>
            </a:pPr>
            <a:r>
              <a:rPr lang="en-US" altLang="en-US"/>
              <a:t>Tables and Graphs for Categorical Variables</a:t>
            </a:r>
          </a:p>
        </p:txBody>
      </p:sp>
      <p:sp>
        <p:nvSpPr>
          <p:cNvPr id="146435" name="Line 3"/>
          <p:cNvSpPr>
            <a:spLocks noChangeShapeType="1"/>
          </p:cNvSpPr>
          <p:nvPr/>
        </p:nvSpPr>
        <p:spPr bwMode="auto">
          <a:xfrm>
            <a:off x="6553200" y="3962400"/>
            <a:ext cx="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36" name="Line 4"/>
          <p:cNvSpPr>
            <a:spLocks noChangeShapeType="1"/>
          </p:cNvSpPr>
          <p:nvPr/>
        </p:nvSpPr>
        <p:spPr bwMode="auto">
          <a:xfrm>
            <a:off x="4419600" y="2357438"/>
            <a:ext cx="0" cy="6905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37" name="Rectangle 5"/>
          <p:cNvSpPr>
            <a:spLocks noChangeArrowheads="1"/>
          </p:cNvSpPr>
          <p:nvPr/>
        </p:nvSpPr>
        <p:spPr bwMode="auto">
          <a:xfrm>
            <a:off x="2897188" y="1754188"/>
            <a:ext cx="2968625" cy="955675"/>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800" b="1"/>
              <a:t>Categorical Data</a:t>
            </a:r>
          </a:p>
        </p:txBody>
      </p:sp>
      <p:sp>
        <p:nvSpPr>
          <p:cNvPr id="146438" name="Line 6"/>
          <p:cNvSpPr>
            <a:spLocks noChangeShapeType="1"/>
          </p:cNvSpPr>
          <p:nvPr/>
        </p:nvSpPr>
        <p:spPr bwMode="auto">
          <a:xfrm>
            <a:off x="1828800" y="3048000"/>
            <a:ext cx="4724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39" name="Line 7"/>
          <p:cNvSpPr>
            <a:spLocks noChangeShapeType="1"/>
          </p:cNvSpPr>
          <p:nvPr/>
        </p:nvSpPr>
        <p:spPr bwMode="auto">
          <a:xfrm>
            <a:off x="1828800" y="3048000"/>
            <a:ext cx="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0" name="Line 8"/>
          <p:cNvSpPr>
            <a:spLocks noChangeShapeType="1"/>
          </p:cNvSpPr>
          <p:nvPr/>
        </p:nvSpPr>
        <p:spPr bwMode="auto">
          <a:xfrm>
            <a:off x="6553200" y="3048000"/>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1" name="Rectangle 9"/>
          <p:cNvSpPr>
            <a:spLocks noChangeArrowheads="1"/>
          </p:cNvSpPr>
          <p:nvPr/>
        </p:nvSpPr>
        <p:spPr bwMode="auto">
          <a:xfrm>
            <a:off x="5181600" y="3505200"/>
            <a:ext cx="2817813" cy="466725"/>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a:t>Graphing Data</a:t>
            </a:r>
          </a:p>
        </p:txBody>
      </p:sp>
      <p:sp>
        <p:nvSpPr>
          <p:cNvPr id="146442" name="Line 10"/>
          <p:cNvSpPr>
            <a:spLocks noChangeShapeType="1"/>
          </p:cNvSpPr>
          <p:nvPr/>
        </p:nvSpPr>
        <p:spPr bwMode="auto">
          <a:xfrm>
            <a:off x="4800600" y="4267200"/>
            <a:ext cx="3429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3" name="Rectangle 11"/>
          <p:cNvSpPr>
            <a:spLocks noChangeArrowheads="1"/>
          </p:cNvSpPr>
          <p:nvPr/>
        </p:nvSpPr>
        <p:spPr bwMode="auto">
          <a:xfrm>
            <a:off x="5715000" y="4648200"/>
            <a:ext cx="1597025" cy="831850"/>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a:t>Pie   Chart</a:t>
            </a:r>
          </a:p>
        </p:txBody>
      </p:sp>
      <p:sp>
        <p:nvSpPr>
          <p:cNvPr id="146444" name="Line 12"/>
          <p:cNvSpPr>
            <a:spLocks noChangeShapeType="1"/>
          </p:cNvSpPr>
          <p:nvPr/>
        </p:nvSpPr>
        <p:spPr bwMode="auto">
          <a:xfrm>
            <a:off x="8229600" y="42672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5" name="Rectangle 13"/>
          <p:cNvSpPr>
            <a:spLocks noChangeArrowheads="1"/>
          </p:cNvSpPr>
          <p:nvPr/>
        </p:nvSpPr>
        <p:spPr bwMode="auto">
          <a:xfrm>
            <a:off x="7467600" y="4648200"/>
            <a:ext cx="1524000" cy="831850"/>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a:t>Pareto Diagram</a:t>
            </a:r>
          </a:p>
        </p:txBody>
      </p:sp>
      <p:sp>
        <p:nvSpPr>
          <p:cNvPr id="146446" name="Line 14"/>
          <p:cNvSpPr>
            <a:spLocks noChangeShapeType="1"/>
          </p:cNvSpPr>
          <p:nvPr/>
        </p:nvSpPr>
        <p:spPr bwMode="auto">
          <a:xfrm>
            <a:off x="4800600" y="42672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47" name="Rectangle 15"/>
          <p:cNvSpPr>
            <a:spLocks noChangeArrowheads="1"/>
          </p:cNvSpPr>
          <p:nvPr/>
        </p:nvSpPr>
        <p:spPr bwMode="auto">
          <a:xfrm>
            <a:off x="3886200" y="4648200"/>
            <a:ext cx="1673225" cy="831850"/>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a:t>Bar    Chart   </a:t>
            </a:r>
          </a:p>
        </p:txBody>
      </p:sp>
      <p:sp>
        <p:nvSpPr>
          <p:cNvPr id="146448" name="Line 16"/>
          <p:cNvSpPr>
            <a:spLocks noChangeShapeType="1"/>
          </p:cNvSpPr>
          <p:nvPr/>
        </p:nvSpPr>
        <p:spPr bwMode="auto">
          <a:xfrm>
            <a:off x="1828800" y="3886200"/>
            <a:ext cx="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450" name="Rectangle 18"/>
          <p:cNvSpPr>
            <a:spLocks noChangeArrowheads="1"/>
          </p:cNvSpPr>
          <p:nvPr/>
        </p:nvSpPr>
        <p:spPr bwMode="auto">
          <a:xfrm>
            <a:off x="838200" y="4419600"/>
            <a:ext cx="1981200" cy="1066800"/>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ctr" eaLnBrk="0" hangingPunct="0">
              <a:lnSpc>
                <a:spcPct val="90000"/>
              </a:lnSpc>
              <a:spcBef>
                <a:spcPct val="50000"/>
              </a:spcBef>
            </a:pPr>
            <a:r>
              <a:rPr lang="en-US" altLang="en-US"/>
              <a:t>Frequency Distribution Table</a:t>
            </a:r>
          </a:p>
        </p:txBody>
      </p:sp>
      <p:sp>
        <p:nvSpPr>
          <p:cNvPr id="146452" name="Rectangle 20"/>
          <p:cNvSpPr>
            <a:spLocks noChangeArrowheads="1"/>
          </p:cNvSpPr>
          <p:nvPr/>
        </p:nvSpPr>
        <p:spPr bwMode="auto">
          <a:xfrm>
            <a:off x="533400" y="3505200"/>
            <a:ext cx="2817813" cy="466725"/>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a:t>Tabulating Data</a:t>
            </a:r>
          </a:p>
        </p:txBody>
      </p:sp>
      <p:sp>
        <p:nvSpPr>
          <p:cNvPr id="4" name="Slide Number Placeholder 3"/>
          <p:cNvSpPr>
            <a:spLocks noGrp="1"/>
          </p:cNvSpPr>
          <p:nvPr>
            <p:ph type="sldNum" sz="quarter" idx="12"/>
          </p:nvPr>
        </p:nvSpPr>
        <p:spPr/>
        <p:txBody>
          <a:bodyPr/>
          <a:lstStyle/>
          <a:p>
            <a:fld id="{F878D97F-B07C-4F5B-861D-76BA94498E2A}" type="slidenum">
              <a:rPr lang="en-US" smtClean="0"/>
              <a:pPr/>
              <a:t>35</a:t>
            </a:fld>
            <a:endParaRPr lang="en-US"/>
          </a:p>
        </p:txBody>
      </p:sp>
    </p:spTree>
    <p:extLst>
      <p:ext uri="{BB962C8B-B14F-4D97-AF65-F5344CB8AC3E}">
        <p14:creationId xmlns:p14="http://schemas.microsoft.com/office/powerpoint/2010/main" val="35479452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1219200" y="609600"/>
            <a:ext cx="7696200" cy="609600"/>
          </a:xfrm>
          <a:prstGeom prst="rect">
            <a:avLst/>
          </a:prstGeom>
        </p:spPr>
        <p:txBody>
          <a:bodyPr tIns="0">
            <a:noAutofit/>
          </a:bodyPr>
          <a:lstStyle/>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3200" dirty="0" smtClean="0">
                <a:solidFill>
                  <a:srgbClr val="0070C0"/>
                </a:solidFill>
                <a:latin typeface="Trebuchet MS" pitchFamily="34" charset="0"/>
              </a:rPr>
              <a:t>Describing Data Sets</a:t>
            </a:r>
            <a:endParaRPr lang="en-US" sz="3200" dirty="0">
              <a:solidFill>
                <a:srgbClr val="0070C0"/>
              </a:solidFill>
              <a:latin typeface="Trebuchet MS" pitchFamily="34" charset="0"/>
            </a:endParaRP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200" b="0" i="0" u="none" strike="noStrike" kern="1200" cap="none" spc="0" normalizeH="0" baseline="0" noProof="0" dirty="0" smtClean="0">
              <a:ln>
                <a:noFill/>
              </a:ln>
              <a:solidFill>
                <a:srgbClr val="00CC00"/>
              </a:solidFill>
              <a:effectLst/>
              <a:uLnTx/>
              <a:uFillTx/>
              <a:latin typeface="Trebuchet MS" pitchFamily="34" charset="0"/>
            </a:endParaRP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lang="en-US" sz="3200" dirty="0">
              <a:solidFill>
                <a:srgbClr val="00CC00"/>
              </a:solidFill>
              <a:latin typeface="Trebuchet MS" pitchFamily="34" charset="0"/>
            </a:endParaRP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200" b="0" i="0" u="none" strike="noStrike" kern="1200" cap="none" spc="0" normalizeH="0" baseline="0" noProof="0" dirty="0" smtClean="0">
              <a:ln>
                <a:noFill/>
              </a:ln>
              <a:solidFill>
                <a:srgbClr val="00CC00"/>
              </a:solidFill>
              <a:effectLst/>
              <a:uLnTx/>
              <a:uFillTx/>
              <a:latin typeface="Trebuchet MS" pitchFamily="34" charset="0"/>
            </a:endParaRPr>
          </a:p>
        </p:txBody>
      </p:sp>
      <p:sp>
        <p:nvSpPr>
          <p:cNvPr id="6" name="Rectangle 3"/>
          <p:cNvSpPr txBox="1">
            <a:spLocks noChangeArrowheads="1"/>
          </p:cNvSpPr>
          <p:nvPr/>
        </p:nvSpPr>
        <p:spPr>
          <a:xfrm>
            <a:off x="1482725" y="1981200"/>
            <a:ext cx="7280275" cy="22860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Qualitative Data are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nonnumerical</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097280" lvl="2" indent="-237744">
              <a:spcBef>
                <a:spcPts val="550"/>
              </a:spcBef>
              <a:buClr>
                <a:schemeClr val="accent1"/>
              </a:buClr>
              <a:buFont typeface="Verdana"/>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Major Discipline</a:t>
            </a:r>
          </a:p>
          <a:p>
            <a:pPr marL="1097280" lvl="2" indent="-237744">
              <a:spcBef>
                <a:spcPts val="550"/>
              </a:spcBef>
              <a:buClr>
                <a:schemeClr val="accent1"/>
              </a:buClr>
              <a:buFont typeface="Verdana"/>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Political Party</a:t>
            </a:r>
          </a:p>
          <a:p>
            <a:pPr marL="1097280" lvl="2" indent="-237744">
              <a:spcBef>
                <a:spcPts val="550"/>
              </a:spcBef>
              <a:buClr>
                <a:schemeClr val="accent1"/>
              </a:buClr>
              <a:buFont typeface="Verdana"/>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Gender</a:t>
            </a:r>
          </a:p>
          <a:p>
            <a:pPr marL="1097280" lvl="2" indent="-237744">
              <a:spcBef>
                <a:spcPts val="550"/>
              </a:spcBef>
              <a:buClr>
                <a:schemeClr val="accent1"/>
              </a:buClr>
              <a:buFont typeface="Verdana"/>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Eye color</a:t>
            </a:r>
          </a:p>
        </p:txBody>
      </p:sp>
      <p:sp>
        <p:nvSpPr>
          <p:cNvPr id="7" name="Rectangle 4"/>
          <p:cNvSpPr txBox="1">
            <a:spLocks noChangeArrowheads="1"/>
          </p:cNvSpPr>
          <p:nvPr/>
        </p:nvSpPr>
        <p:spPr>
          <a:xfrm>
            <a:off x="1524000" y="4419600"/>
            <a:ext cx="5867400" cy="18288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Summarized in two ways:</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Class Frequency</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Class Relative Frequency</a:t>
            </a:r>
          </a:p>
        </p:txBody>
      </p:sp>
    </p:spTree>
    <p:extLst>
      <p:ext uri="{BB962C8B-B14F-4D97-AF65-F5344CB8AC3E}">
        <p14:creationId xmlns:p14="http://schemas.microsoft.com/office/powerpoint/2010/main" val="2610026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a:xfrm>
            <a:off x="6705600" y="6248400"/>
            <a:ext cx="1905000" cy="457200"/>
          </a:xfrm>
          <a:noFill/>
        </p:spPr>
        <p:txBody>
          <a:bodyPr/>
          <a:lstStyle/>
          <a:p>
            <a:fld id="{041683AD-F9F4-4E7E-8AAE-B812AE00311D}" type="slidenum">
              <a:rPr lang="en-US" smtClean="0"/>
              <a:pPr/>
              <a:t>37</a:t>
            </a:fld>
            <a:endParaRPr lang="en-US" smtClean="0"/>
          </a:p>
        </p:txBody>
      </p:sp>
      <p:sp>
        <p:nvSpPr>
          <p:cNvPr id="6" name="Rectangle 3"/>
          <p:cNvSpPr txBox="1">
            <a:spLocks noChangeArrowheads="1"/>
          </p:cNvSpPr>
          <p:nvPr/>
        </p:nvSpPr>
        <p:spPr>
          <a:xfrm>
            <a:off x="1219200" y="533400"/>
            <a:ext cx="7661275" cy="16002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rgbClr val="00CC00"/>
                </a:solidFill>
                <a:effectLst/>
                <a:uLnTx/>
                <a:uFillTx/>
                <a:latin typeface="+mn-lt"/>
                <a:ea typeface="+mn-ea"/>
                <a:cs typeface="+mn-cs"/>
              </a:rPr>
              <a:t>Class</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class is one of the categories into which qualitative data can be classified</a:t>
            </a:r>
          </a:p>
        </p:txBody>
      </p:sp>
      <p:sp>
        <p:nvSpPr>
          <p:cNvPr id="7" name="Rectangle 3"/>
          <p:cNvSpPr txBox="1">
            <a:spLocks noChangeArrowheads="1"/>
          </p:cNvSpPr>
          <p:nvPr/>
        </p:nvSpPr>
        <p:spPr>
          <a:xfrm>
            <a:off x="1143000" y="4114800"/>
            <a:ext cx="7661275" cy="26670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rgbClr val="00CC00"/>
                </a:solidFill>
                <a:effectLst/>
                <a:uLnTx/>
                <a:uFillTx/>
                <a:latin typeface="+mn-lt"/>
                <a:ea typeface="+mn-ea"/>
                <a:cs typeface="+mn-cs"/>
              </a:rPr>
              <a:t>Frequency Distribution</a:t>
            </a:r>
          </a:p>
          <a:p>
            <a:pPr marL="640080" lvl="1" indent="-237744">
              <a:spcBef>
                <a:spcPts val="550"/>
              </a:spcBef>
              <a:buClr>
                <a:schemeClr val="accent1"/>
              </a:buClr>
              <a:buFont typeface="Verdana"/>
              <a:buChar char="◦"/>
            </a:pPr>
            <a:r>
              <a:rPr lang="en-US" sz="2400" dirty="0" smtClean="0"/>
              <a:t>It  is a summary technique that organizes data into classes and provides in tabular form a list of the classes along with the number of observations in each class.</a:t>
            </a:r>
            <a:endParaRPr lang="en-US" sz="2400" i="1" dirty="0" smtClean="0"/>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1177925" y="2286000"/>
            <a:ext cx="7661275" cy="18288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rgbClr val="00CC00"/>
                </a:solidFill>
                <a:effectLst/>
                <a:uLnTx/>
                <a:uFillTx/>
                <a:latin typeface="+mn-lt"/>
                <a:ea typeface="+mn-ea"/>
                <a:cs typeface="+mn-cs"/>
              </a:rPr>
              <a:t>Class Frequency</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Class frequency is the number of observations in the data set that fall into a particular class</a:t>
            </a:r>
          </a:p>
        </p:txBody>
      </p:sp>
    </p:spTree>
    <p:extLst>
      <p:ext uri="{BB962C8B-B14F-4D97-AF65-F5344CB8AC3E}">
        <p14:creationId xmlns:p14="http://schemas.microsoft.com/office/powerpoint/2010/main" val="2649651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676400" y="554038"/>
            <a:ext cx="6548437" cy="741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CC00"/>
                </a:solidFill>
                <a:uLnTx/>
                <a:uFillTx/>
                <a:latin typeface="+mj-lt"/>
                <a:ea typeface="+mj-ea"/>
                <a:cs typeface="+mj-cs"/>
              </a:rPr>
              <a:t>Example:  Adult Aphasia</a:t>
            </a:r>
          </a:p>
        </p:txBody>
      </p:sp>
      <p:graphicFrame>
        <p:nvGraphicFramePr>
          <p:cNvPr id="7" name="Group 111"/>
          <p:cNvGraphicFramePr>
            <a:graphicFrameLocks/>
          </p:cNvGraphicFramePr>
          <p:nvPr/>
        </p:nvGraphicFramePr>
        <p:xfrm>
          <a:off x="1752600" y="2453640"/>
          <a:ext cx="6781799" cy="4023360"/>
        </p:xfrm>
        <a:graphic>
          <a:graphicData uri="http://schemas.openxmlformats.org/drawingml/2006/table">
            <a:tbl>
              <a:tblPr/>
              <a:tblGrid>
                <a:gridCol w="1096048">
                  <a:extLst>
                    <a:ext uri="{9D8B030D-6E8A-4147-A177-3AD203B41FA5}">
                      <a16:colId xmlns:a16="http://schemas.microsoft.com/office/drawing/2014/main" val="20000"/>
                    </a:ext>
                  </a:extLst>
                </a:gridCol>
                <a:gridCol w="2329103">
                  <a:extLst>
                    <a:ext uri="{9D8B030D-6E8A-4147-A177-3AD203B41FA5}">
                      <a16:colId xmlns:a16="http://schemas.microsoft.com/office/drawing/2014/main" val="20001"/>
                    </a:ext>
                  </a:extLst>
                </a:gridCol>
                <a:gridCol w="1096048">
                  <a:extLst>
                    <a:ext uri="{9D8B030D-6E8A-4147-A177-3AD203B41FA5}">
                      <a16:colId xmlns:a16="http://schemas.microsoft.com/office/drawing/2014/main" val="20002"/>
                    </a:ext>
                  </a:extLst>
                </a:gridCol>
                <a:gridCol w="2260600">
                  <a:extLst>
                    <a:ext uri="{9D8B030D-6E8A-4147-A177-3AD203B41FA5}">
                      <a16:colId xmlns:a16="http://schemas.microsoft.com/office/drawing/2014/main" val="20003"/>
                    </a:ext>
                  </a:extLst>
                </a:gridCol>
              </a:tblGrid>
              <a:tr h="3254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1" i="0" u="none" strike="noStrike" cap="none" normalizeH="0" baseline="0" dirty="0" smtClean="0">
                          <a:ln>
                            <a:noFill/>
                          </a:ln>
                          <a:solidFill>
                            <a:schemeClr val="tx1"/>
                          </a:solidFill>
                          <a:effectLst/>
                          <a:latin typeface="Arial" pitchFamily="34" charset="0"/>
                        </a:rPr>
                        <a:t>Subject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Type of Aphasia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Subject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rPr>
                        <a:t>Type of Aphasia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69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Broca’s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Broca’s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4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Broca’s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69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Conduction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54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Broca’s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54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Conduction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69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Conduction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Conduction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54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Broca’s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54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Conduction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698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Conduction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54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Conduction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600" b="0" i="0" u="none" strike="noStrike" cap="none" normalizeH="0" baseline="0" dirty="0" smtClean="0">
                          <a:ln>
                            <a:noFill/>
                          </a:ln>
                          <a:solidFill>
                            <a:schemeClr val="tx1"/>
                          </a:solidFill>
                          <a:effectLst/>
                          <a:latin typeface="Arial" pitchFamily="34" charset="0"/>
                        </a:rPr>
                        <a:t>Anomic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8" name="Rectangle 3"/>
          <p:cNvSpPr txBox="1">
            <a:spLocks noChangeArrowheads="1"/>
          </p:cNvSpPr>
          <p:nvPr/>
        </p:nvSpPr>
        <p:spPr>
          <a:xfrm>
            <a:off x="1600200" y="1752600"/>
            <a:ext cx="6477000" cy="6096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2400" dirty="0" smtClean="0"/>
              <a:t>Table:  Data on 22 Adult Aphasias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9258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92"/>
          <p:cNvGraphicFramePr>
            <a:graphicFrameLocks/>
          </p:cNvGraphicFramePr>
          <p:nvPr/>
        </p:nvGraphicFramePr>
        <p:xfrm>
          <a:off x="1676400" y="2590800"/>
          <a:ext cx="6629400" cy="2286000"/>
        </p:xfrm>
        <a:graphic>
          <a:graphicData uri="http://schemas.openxmlformats.org/drawingml/2006/table">
            <a:tbl>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33502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lang="en-US" sz="2400" kern="1200" dirty="0" smtClean="0">
                          <a:solidFill>
                            <a:schemeClr val="tx1"/>
                          </a:solidFill>
                          <a:latin typeface="+mn-lt"/>
                          <a:ea typeface="+mn-ea"/>
                          <a:cs typeface="+mn-cs"/>
                        </a:rPr>
                        <a:t>Type of Aphasia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lang="en-US" sz="2400" kern="1200" dirty="0" smtClean="0">
                          <a:solidFill>
                            <a:schemeClr val="tx1"/>
                          </a:solidFill>
                          <a:latin typeface="+mn-lt"/>
                          <a:ea typeface="+mn-ea"/>
                          <a:cs typeface="+mn-cs"/>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668">
                <a:tc>
                  <a:txBody>
                    <a:bodyPr/>
                    <a:lstStyle/>
                    <a:p>
                      <a:pPr marL="457200" marR="0" lvl="1"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lang="en-US" sz="2400" kern="1200" dirty="0" smtClean="0">
                          <a:solidFill>
                            <a:schemeClr val="tx1"/>
                          </a:solidFill>
                          <a:latin typeface="+mn-lt"/>
                          <a:ea typeface="+mn-ea"/>
                          <a:cs typeface="+mn-cs"/>
                        </a:rPr>
                        <a:t>Anomic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lang="en-US" sz="2400" kern="1200" smtClean="0">
                          <a:solidFill>
                            <a:schemeClr val="tx1"/>
                          </a:solidFill>
                          <a:latin typeface="+mn-lt"/>
                          <a:ea typeface="+mn-ea"/>
                          <a:cs typeface="+mn-cs"/>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021">
                <a:tc>
                  <a:txBody>
                    <a:bodyPr/>
                    <a:lstStyle/>
                    <a:p>
                      <a:pPr marL="457200" marR="0" lvl="1"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lang="en-US" sz="2400" kern="1200" dirty="0" err="1" smtClean="0">
                          <a:solidFill>
                            <a:schemeClr val="tx1"/>
                          </a:solidFill>
                          <a:latin typeface="+mn-lt"/>
                          <a:ea typeface="+mn-ea"/>
                          <a:cs typeface="+mn-cs"/>
                        </a:rPr>
                        <a:t>Broca’s</a:t>
                      </a:r>
                      <a:endParaRPr lang="en-US" sz="2400" kern="1200" dirty="0" smtClean="0">
                        <a:solidFill>
                          <a:schemeClr val="tx1"/>
                        </a:solidFill>
                        <a:latin typeface="+mn-lt"/>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lang="en-US" sz="2400" kern="1200" dirty="0" smtClean="0">
                          <a:solidFill>
                            <a:schemeClr val="tx1"/>
                          </a:solidFill>
                          <a:latin typeface="+mn-lt"/>
                          <a:ea typeface="+mn-ea"/>
                          <a:cs typeface="+mn-cs"/>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668">
                <a:tc>
                  <a:txBody>
                    <a:bodyPr/>
                    <a:lstStyle/>
                    <a:p>
                      <a:pPr marL="457200" marR="0" lvl="1"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lang="en-US" sz="2400" kern="1200" dirty="0" smtClean="0">
                          <a:solidFill>
                            <a:schemeClr val="tx1"/>
                          </a:solidFill>
                          <a:latin typeface="+mn-lt"/>
                          <a:ea typeface="+mn-ea"/>
                          <a:cs typeface="+mn-cs"/>
                        </a:rPr>
                        <a:t>Conduction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lang="en-US" sz="2400" kern="1200" dirty="0" smtClean="0">
                          <a:solidFill>
                            <a:schemeClr val="tx1"/>
                          </a:solidFill>
                          <a:latin typeface="+mn-lt"/>
                          <a:ea typeface="+mn-ea"/>
                          <a:cs typeface="+mn-cs"/>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02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kern="1200" dirty="0" smtClean="0">
                          <a:solidFill>
                            <a:schemeClr val="tx1"/>
                          </a:solidFill>
                          <a:latin typeface="+mn-lt"/>
                          <a:ea typeface="+mn-ea"/>
                          <a:cs typeface="+mn-cs"/>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kern="1200" dirty="0" smtClean="0">
                          <a:solidFill>
                            <a:schemeClr val="tx1"/>
                          </a:solidFill>
                          <a:latin typeface="+mn-lt"/>
                          <a:ea typeface="+mn-ea"/>
                          <a:cs typeface="+mn-cs"/>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3"/>
          <p:cNvSpPr txBox="1">
            <a:spLocks noChangeArrowheads="1"/>
          </p:cNvSpPr>
          <p:nvPr/>
        </p:nvSpPr>
        <p:spPr>
          <a:xfrm>
            <a:off x="1447800" y="1524000"/>
            <a:ext cx="6781800" cy="7620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2400" dirty="0" smtClean="0"/>
              <a:t>Table:  Frequency Distribution of Data on 22 Adult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2400" dirty="0" smtClean="0"/>
              <a:t>           Aphasias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2508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144000" cy="1301006"/>
          </a:xfrm>
        </p:spPr>
        <p:txBody>
          <a:bodyPr/>
          <a:lstStyle/>
          <a:p>
            <a:r>
              <a:rPr lang="en-IN" dirty="0" smtClean="0"/>
              <a:t>Salt survey</a:t>
            </a:r>
            <a:endParaRPr lang="en-IN" dirty="0"/>
          </a:p>
        </p:txBody>
      </p:sp>
      <p:sp>
        <p:nvSpPr>
          <p:cNvPr id="3" name="Content Placeholder 2"/>
          <p:cNvSpPr>
            <a:spLocks noGrp="1"/>
          </p:cNvSpPr>
          <p:nvPr>
            <p:ph idx="1"/>
          </p:nvPr>
        </p:nvSpPr>
        <p:spPr>
          <a:xfrm>
            <a:off x="0" y="1052736"/>
            <a:ext cx="9144000" cy="5400600"/>
          </a:xfrm>
        </p:spPr>
        <p:txBody>
          <a:bodyPr>
            <a:normAutofit fontScale="92500" lnSpcReduction="20000"/>
          </a:bodyPr>
          <a:lstStyle/>
          <a:p>
            <a:r>
              <a:rPr lang="en-IN" i="1" dirty="0"/>
              <a:t>Here statistical thinking came to their rescue. If R, P, and S are the amounts quoted by the contractors of rice, pulses and salt, and r, p, and s are the per capita consumptions of these commodities as estimated from household surveys, they argued that R/r, P/p and S/s are estimates of the same number of persons. Based on the figures quoted by the contractors, the three estimates based on rice, pulses and salt were, 30,253, 21,122, and 10,891 respectively. </a:t>
            </a:r>
            <a:r>
              <a:rPr lang="en-IN" b="1" i="1" dirty="0"/>
              <a:t>They chose the smallest number based on salt</a:t>
            </a:r>
            <a:r>
              <a:rPr lang="en-IN" i="1" dirty="0"/>
              <a:t>. Rice was the </a:t>
            </a:r>
            <a:r>
              <a:rPr lang="en-IN" i="1" dirty="0" smtClean="0"/>
              <a:t>most </a:t>
            </a:r>
            <a:r>
              <a:rPr lang="en-IN" i="1" dirty="0"/>
              <a:t>expensive commodity at that time and apparently the contractors were over quoting the amount of rice purchased to make </a:t>
            </a:r>
            <a:r>
              <a:rPr lang="en-IN" i="1" dirty="0" smtClean="0"/>
              <a:t>money. </a:t>
            </a:r>
            <a:endParaRPr lang="en-IN" dirty="0"/>
          </a:p>
        </p:txBody>
      </p:sp>
      <p:sp>
        <p:nvSpPr>
          <p:cNvPr id="6" name="Slide Number Placeholder 5"/>
          <p:cNvSpPr>
            <a:spLocks noGrp="1"/>
          </p:cNvSpPr>
          <p:nvPr>
            <p:ph type="sldNum" sz="quarter" idx="12"/>
          </p:nvPr>
        </p:nvSpPr>
        <p:spPr/>
        <p:txBody>
          <a:bodyPr/>
          <a:lstStyle/>
          <a:p>
            <a:fld id="{F878D97F-B07C-4F5B-861D-76BA94498E2A}" type="slidenum">
              <a:rPr lang="en-US" smtClean="0"/>
              <a:pPr/>
              <a:t>4</a:t>
            </a:fld>
            <a:endParaRPr lang="en-US"/>
          </a:p>
        </p:txBody>
      </p:sp>
    </p:spTree>
    <p:extLst>
      <p:ext uri="{BB962C8B-B14F-4D97-AF65-F5344CB8AC3E}">
        <p14:creationId xmlns:p14="http://schemas.microsoft.com/office/powerpoint/2010/main" val="3831440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990600" y="898525"/>
            <a:ext cx="6899275" cy="13716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rgbClr val="00CC00"/>
                </a:solidFill>
                <a:effectLst/>
                <a:uLnTx/>
                <a:uFillTx/>
                <a:latin typeface="+mn-lt"/>
                <a:ea typeface="+mn-ea"/>
                <a:cs typeface="+mn-cs"/>
              </a:rPr>
              <a:t>Class Relative Frequency</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Class frequency divided by the total number of observations in the data set</a:t>
            </a:r>
          </a:p>
        </p:txBody>
      </p:sp>
      <p:graphicFrame>
        <p:nvGraphicFramePr>
          <p:cNvPr id="1026" name="Object 4"/>
          <p:cNvGraphicFramePr>
            <a:graphicFrameLocks noChangeAspect="1"/>
          </p:cNvGraphicFramePr>
          <p:nvPr/>
        </p:nvGraphicFramePr>
        <p:xfrm>
          <a:off x="2133600" y="2270125"/>
          <a:ext cx="5527675" cy="831850"/>
        </p:xfrm>
        <a:graphic>
          <a:graphicData uri="http://schemas.openxmlformats.org/presentationml/2006/ole">
            <mc:AlternateContent xmlns:mc="http://schemas.openxmlformats.org/markup-compatibility/2006">
              <mc:Choice xmlns:v="urn:schemas-microsoft-com:vml" Requires="v">
                <p:oleObj spid="_x0000_s16388" name="Equation" r:id="rId3" imgW="2616200" imgH="393700" progId="">
                  <p:embed/>
                </p:oleObj>
              </mc:Choice>
              <mc:Fallback>
                <p:oleObj name="Equation" r:id="rId3" imgW="2616200" imgH="393700" progId="">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70125"/>
                        <a:ext cx="5527675"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3"/>
          <p:cNvSpPr txBox="1">
            <a:spLocks noChangeArrowheads="1"/>
          </p:cNvSpPr>
          <p:nvPr/>
        </p:nvSpPr>
        <p:spPr>
          <a:xfrm>
            <a:off x="1143000" y="3717925"/>
            <a:ext cx="6899275" cy="10668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rgbClr val="00CC00"/>
                </a:solidFill>
                <a:effectLst/>
                <a:uLnTx/>
                <a:uFillTx/>
                <a:latin typeface="+mn-lt"/>
                <a:ea typeface="+mn-ea"/>
                <a:cs typeface="+mn-cs"/>
              </a:rPr>
              <a:t>Class Percentage</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Class relative frequency multiplied by 100</a:t>
            </a:r>
          </a:p>
        </p:txBody>
      </p:sp>
      <p:graphicFrame>
        <p:nvGraphicFramePr>
          <p:cNvPr id="15" name="Object 6"/>
          <p:cNvGraphicFramePr>
            <a:graphicFrameLocks noChangeAspect="1"/>
          </p:cNvGraphicFramePr>
          <p:nvPr/>
        </p:nvGraphicFramePr>
        <p:xfrm>
          <a:off x="1905000" y="4876800"/>
          <a:ext cx="7112000" cy="473075"/>
        </p:xfrm>
        <a:graphic>
          <a:graphicData uri="http://schemas.openxmlformats.org/presentationml/2006/ole">
            <mc:AlternateContent xmlns:mc="http://schemas.openxmlformats.org/markup-compatibility/2006">
              <mc:Choice xmlns:v="urn:schemas-microsoft-com:vml" Requires="v">
                <p:oleObj spid="_x0000_s16389" name="Equation" r:id="rId5" imgW="3048000" imgH="203200" progId="">
                  <p:embed/>
                </p:oleObj>
              </mc:Choice>
              <mc:Fallback>
                <p:oleObj name="Equation" r:id="rId5" imgW="3048000" imgH="203200" progId="">
                  <p:embed/>
                  <p:pic>
                    <p:nvPicPr>
                      <p:cNvPr id="1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876800"/>
                        <a:ext cx="71120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1520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1828800"/>
            <a:ext cx="7591425"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lumMod val="60000"/>
                  <a:lumOff val="40000"/>
                </a:schemeClr>
              </a:solidFill>
            </a:endParaRPr>
          </a:p>
        </p:txBody>
      </p:sp>
      <p:graphicFrame>
        <p:nvGraphicFramePr>
          <p:cNvPr id="5" name="Group 68"/>
          <p:cNvGraphicFramePr>
            <a:graphicFrameLocks/>
          </p:cNvGraphicFramePr>
          <p:nvPr/>
        </p:nvGraphicFramePr>
        <p:xfrm>
          <a:off x="1295400" y="2362200"/>
          <a:ext cx="7619999" cy="2734560"/>
        </p:xfrm>
        <a:graphic>
          <a:graphicData uri="http://schemas.openxmlformats.org/drawingml/2006/table">
            <a:tbl>
              <a:tblPr/>
              <a:tblGrid>
                <a:gridCol w="2133600">
                  <a:extLst>
                    <a:ext uri="{9D8B030D-6E8A-4147-A177-3AD203B41FA5}">
                      <a16:colId xmlns:a16="http://schemas.microsoft.com/office/drawing/2014/main" val="20000"/>
                    </a:ext>
                  </a:extLst>
                </a:gridCol>
                <a:gridCol w="1600704">
                  <a:extLst>
                    <a:ext uri="{9D8B030D-6E8A-4147-A177-3AD203B41FA5}">
                      <a16:colId xmlns:a16="http://schemas.microsoft.com/office/drawing/2014/main" val="20001"/>
                    </a:ext>
                  </a:extLst>
                </a:gridCol>
                <a:gridCol w="2285496">
                  <a:extLst>
                    <a:ext uri="{9D8B030D-6E8A-4147-A177-3AD203B41FA5}">
                      <a16:colId xmlns:a16="http://schemas.microsoft.com/office/drawing/2014/main" val="20002"/>
                    </a:ext>
                  </a:extLst>
                </a:gridCol>
                <a:gridCol w="1600199">
                  <a:extLst>
                    <a:ext uri="{9D8B030D-6E8A-4147-A177-3AD203B41FA5}">
                      <a16:colId xmlns:a16="http://schemas.microsoft.com/office/drawing/2014/main" val="20003"/>
                    </a:ext>
                  </a:extLst>
                </a:gridCol>
              </a:tblGrid>
              <a:tr h="57917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Type of </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Aphasia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Frequency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Relative </a:t>
                      </a:r>
                    </a:p>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smtClean="0">
                          <a:ln>
                            <a:noFill/>
                          </a:ln>
                          <a:solidFill>
                            <a:schemeClr val="tx1"/>
                          </a:solidFill>
                          <a:effectLst/>
                          <a:uLnTx/>
                          <a:uFillTx/>
                          <a:latin typeface="+mn-lt"/>
                          <a:ea typeface="+mn-ea"/>
                          <a:cs typeface="+mn-cs"/>
                        </a:rPr>
                        <a:t>Class Percentage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848">
                <a:tc>
                  <a:txBody>
                    <a:bodyPr/>
                    <a:lstStyle/>
                    <a:p>
                      <a:pPr marL="457200" marR="0" lvl="1"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Anomic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10/22 = .455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smtClean="0">
                          <a:ln>
                            <a:noFill/>
                          </a:ln>
                          <a:solidFill>
                            <a:schemeClr val="tx1"/>
                          </a:solidFill>
                          <a:effectLst/>
                          <a:uLnTx/>
                          <a:uFillTx/>
                          <a:latin typeface="+mn-lt"/>
                          <a:ea typeface="+mn-ea"/>
                          <a:cs typeface="+mn-cs"/>
                        </a:rPr>
                        <a:t>45.5%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3249">
                <a:tc>
                  <a:txBody>
                    <a:bodyPr/>
                    <a:lstStyle/>
                    <a:p>
                      <a:pPr marL="457200" marR="0" lvl="1"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Broca’s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5/22 = .227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22.7%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3249">
                <a:tc>
                  <a:txBody>
                    <a:bodyPr/>
                    <a:lstStyle/>
                    <a:p>
                      <a:pPr marL="457200" marR="0" lvl="1"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Conduction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7/22 = .318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31.8%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549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22/22 = 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3"/>
          <p:cNvSpPr txBox="1">
            <a:spLocks noChangeArrowheads="1"/>
          </p:cNvSpPr>
          <p:nvPr/>
        </p:nvSpPr>
        <p:spPr>
          <a:xfrm>
            <a:off x="1143000" y="1219200"/>
            <a:ext cx="7696200" cy="6096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2400" dirty="0" smtClean="0"/>
              <a:t>Table:  Frequency,  relative frequency,  and class percentage on 22 Adult Aphasias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6203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1828800" y="2438400"/>
            <a:ext cx="6934200" cy="212365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t>Graphical methods for describing </a:t>
            </a:r>
            <a:r>
              <a:rPr lang="en-US" sz="2400" dirty="0" smtClean="0">
                <a:solidFill>
                  <a:srgbClr val="00CC00"/>
                </a:solidFill>
              </a:rPr>
              <a:t>Qualitative variables</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dirty="0" smtClean="0"/>
          </a:p>
          <a:p>
            <a:pPr lvl="2" eaLnBrk="0" fontAlgn="base" hangingPunct="0">
              <a:spcBef>
                <a:spcPct val="0"/>
              </a:spcBef>
              <a:spcAft>
                <a:spcPct val="0"/>
              </a:spcAft>
              <a:buFontTx/>
              <a:buAutoNum type="arabicPeriod"/>
            </a:pPr>
            <a:r>
              <a:rPr lang="en-US" sz="2400" dirty="0" smtClean="0"/>
              <a:t> Pie chart</a:t>
            </a:r>
          </a:p>
          <a:p>
            <a:pPr lvl="2" eaLnBrk="0" fontAlgn="base" hangingPunct="0">
              <a:spcBef>
                <a:spcPct val="0"/>
              </a:spcBef>
              <a:spcAft>
                <a:spcPct val="0"/>
              </a:spcAft>
              <a:buFontTx/>
              <a:buAutoNum type="arabicPeriod"/>
            </a:pPr>
            <a:r>
              <a:rPr lang="en-US" sz="2400" dirty="0" smtClean="0"/>
              <a:t> Bar Chart</a:t>
            </a:r>
          </a:p>
          <a:p>
            <a:pPr lvl="2" eaLnBrk="0" fontAlgn="base" hangingPunct="0">
              <a:spcBef>
                <a:spcPct val="0"/>
              </a:spcBef>
              <a:spcAft>
                <a:spcPct val="0"/>
              </a:spcAft>
              <a:buFontTx/>
              <a:buAutoNum type="arabicPeriod"/>
            </a:pPr>
            <a:r>
              <a:rPr lang="en-US" sz="2400" dirty="0" smtClean="0"/>
              <a:t> Pareto diagram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36550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066800" y="609600"/>
            <a:ext cx="6899275" cy="28194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rgbClr val="00CC00"/>
                </a:solidFill>
                <a:effectLst/>
                <a:uLnTx/>
                <a:uFillTx/>
                <a:latin typeface="+mn-lt"/>
                <a:ea typeface="+mn-ea"/>
                <a:cs typeface="+mn-cs"/>
              </a:rPr>
              <a:t>Pie Chart</a:t>
            </a:r>
          </a:p>
          <a:p>
            <a:pPr marL="640080" lvl="1" indent="-237744">
              <a:spcBef>
                <a:spcPts val="550"/>
              </a:spcBef>
              <a:buClr>
                <a:schemeClr val="accent1"/>
              </a:buClr>
              <a:buFont typeface="Verdana"/>
              <a:buChar char="◦"/>
            </a:pPr>
            <a:r>
              <a:rPr lang="en-US" sz="2400" dirty="0" smtClean="0"/>
              <a:t>A graph that displays data in a circular format.</a:t>
            </a:r>
          </a:p>
          <a:p>
            <a:pPr marL="640080" lvl="1" indent="-237744">
              <a:spcBef>
                <a:spcPts val="550"/>
              </a:spcBef>
              <a:buClr>
                <a:schemeClr val="accent1"/>
              </a:buClr>
              <a:buFont typeface="Verdana"/>
              <a:buChar char="◦"/>
            </a:pPr>
            <a:r>
              <a:rPr lang="en-US" sz="2400" dirty="0" smtClean="0"/>
              <a:t>The categories of the qualitative variable are represented by the slices of a pie.</a:t>
            </a:r>
          </a:p>
          <a:p>
            <a:pPr marL="640080" lvl="1" indent="-237744">
              <a:spcBef>
                <a:spcPts val="550"/>
              </a:spcBef>
              <a:buClr>
                <a:schemeClr val="accent1"/>
              </a:buClr>
              <a:buFont typeface="Verdana"/>
              <a:buChar char="◦"/>
            </a:pPr>
            <a:r>
              <a:rPr lang="en-US" sz="2400" dirty="0" smtClean="0"/>
              <a:t>Each slice of a pie represents a portion or percentage of the total.</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3250" name="Picture 2"/>
          <p:cNvPicPr>
            <a:picLocks noChangeAspect="1" noChangeArrowheads="1"/>
          </p:cNvPicPr>
          <p:nvPr/>
        </p:nvPicPr>
        <p:blipFill>
          <a:blip r:embed="rId2" cstate="print"/>
          <a:srcRect/>
          <a:stretch>
            <a:fillRect/>
          </a:stretch>
        </p:blipFill>
        <p:spPr bwMode="auto">
          <a:xfrm>
            <a:off x="4114800" y="3429000"/>
            <a:ext cx="4724400" cy="3149600"/>
          </a:xfrm>
          <a:prstGeom prst="rect">
            <a:avLst/>
          </a:prstGeom>
          <a:noFill/>
          <a:ln w="9525">
            <a:noFill/>
            <a:miter lim="800000"/>
            <a:headEnd/>
            <a:tailEnd/>
          </a:ln>
        </p:spPr>
      </p:pic>
    </p:spTree>
    <p:extLst>
      <p:ext uri="{BB962C8B-B14F-4D97-AF65-F5344CB8AC3E}">
        <p14:creationId xmlns:p14="http://schemas.microsoft.com/office/powerpoint/2010/main" val="4145715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143000" y="533400"/>
            <a:ext cx="6899275" cy="28194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rgbClr val="00CC00"/>
                </a:solidFill>
                <a:effectLst/>
                <a:uLnTx/>
                <a:uFillTx/>
                <a:latin typeface="+mn-lt"/>
                <a:ea typeface="+mn-ea"/>
                <a:cs typeface="+mn-cs"/>
              </a:rPr>
              <a:t>Bar Chart</a:t>
            </a:r>
          </a:p>
          <a:p>
            <a:pPr marL="640080" lvl="1" indent="-237744">
              <a:spcBef>
                <a:spcPts val="550"/>
              </a:spcBef>
              <a:buClr>
                <a:schemeClr val="accent1"/>
              </a:buClr>
              <a:buFont typeface="Verdana"/>
              <a:buChar char="◦"/>
            </a:pPr>
            <a:r>
              <a:rPr lang="en-US" sz="2400" dirty="0" smtClean="0"/>
              <a:t>A graphical representation of information in the form of bars.</a:t>
            </a:r>
          </a:p>
          <a:p>
            <a:pPr marL="640080" lvl="1" indent="-237744">
              <a:spcBef>
                <a:spcPts val="550"/>
              </a:spcBef>
              <a:buClr>
                <a:schemeClr val="accent1"/>
              </a:buClr>
              <a:buFont typeface="Verdana"/>
              <a:buChar char="◦"/>
            </a:pPr>
            <a:r>
              <a:rPr lang="en-US" sz="2400" dirty="0" smtClean="0"/>
              <a:t>Bars of equal width are drawn to represent different categories, with the length of each bar being proportional to the number or frequency of occurrence of each category.</a:t>
            </a:r>
          </a:p>
        </p:txBody>
      </p:sp>
      <p:pic>
        <p:nvPicPr>
          <p:cNvPr id="52225" name="Picture 1"/>
          <p:cNvPicPr>
            <a:picLocks noChangeAspect="1" noChangeArrowheads="1"/>
          </p:cNvPicPr>
          <p:nvPr/>
        </p:nvPicPr>
        <p:blipFill>
          <a:blip r:embed="rId2" cstate="print"/>
          <a:srcRect/>
          <a:stretch>
            <a:fillRect/>
          </a:stretch>
        </p:blipFill>
        <p:spPr bwMode="auto">
          <a:xfrm>
            <a:off x="3810000" y="3556000"/>
            <a:ext cx="4648200" cy="3098800"/>
          </a:xfrm>
          <a:prstGeom prst="rect">
            <a:avLst/>
          </a:prstGeom>
          <a:noFill/>
          <a:ln w="9525">
            <a:noFill/>
            <a:miter lim="800000"/>
            <a:headEnd/>
            <a:tailEnd/>
          </a:ln>
        </p:spPr>
      </p:pic>
    </p:spTree>
    <p:extLst>
      <p:ext uri="{BB962C8B-B14F-4D97-AF65-F5344CB8AC3E}">
        <p14:creationId xmlns:p14="http://schemas.microsoft.com/office/powerpoint/2010/main" val="1722454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600200" y="838200"/>
            <a:ext cx="6899275" cy="47244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rgbClr val="00CC00"/>
                </a:solidFill>
                <a:effectLst/>
                <a:uLnTx/>
                <a:uFillTx/>
                <a:latin typeface="+mn-lt"/>
                <a:ea typeface="+mn-ea"/>
                <a:cs typeface="+mn-cs"/>
              </a:rPr>
              <a:t>Pareto Diagram</a:t>
            </a:r>
          </a:p>
          <a:p>
            <a:pPr marL="640080" lvl="1" indent="-237744">
              <a:spcBef>
                <a:spcPts val="550"/>
              </a:spcBef>
              <a:buClr>
                <a:schemeClr val="accent1"/>
              </a:buClr>
              <a:buFont typeface="Verdana"/>
              <a:buChar char="◦"/>
            </a:pPr>
            <a:r>
              <a:rPr lang="en-US" sz="2400" dirty="0" smtClean="0"/>
              <a:t>It is a special type of bar chart where the values being plotted are arranged in descending order.</a:t>
            </a:r>
          </a:p>
          <a:p>
            <a:pPr marL="640080" lvl="1" indent="-237744">
              <a:spcBef>
                <a:spcPts val="550"/>
              </a:spcBef>
              <a:buClr>
                <a:schemeClr val="accent1"/>
              </a:buClr>
              <a:buFont typeface="Verdana"/>
              <a:buChar char="◦"/>
            </a:pPr>
            <a:r>
              <a:rPr lang="en-US" sz="2400" dirty="0" smtClean="0"/>
              <a:t>The purpose is to highlight the most important among a (typically large) set of factors. That is, to separate the significant aspects of a problem  from the trivial ones.</a:t>
            </a:r>
          </a:p>
          <a:p>
            <a:pPr marL="640080" lvl="1" indent="-237744">
              <a:spcBef>
                <a:spcPts val="550"/>
              </a:spcBef>
              <a:buClr>
                <a:schemeClr val="accent1"/>
              </a:buClr>
              <a:buFont typeface="Verdana"/>
              <a:buChar char="◦"/>
            </a:pPr>
            <a:r>
              <a:rPr lang="en-US" sz="2400" dirty="0" smtClean="0"/>
              <a:t>It is a popular graphical tool in process and quality control, where the  heights of the bars often represent frequencies of problems (e.g.,  defects, accidents, breakdowns, and failures) in the production process.</a:t>
            </a:r>
          </a:p>
          <a:p>
            <a:pPr marL="640080" lvl="1" indent="-237744">
              <a:spcBef>
                <a:spcPts val="550"/>
              </a:spcBef>
              <a:buClr>
                <a:schemeClr val="accent1"/>
              </a:buClr>
              <a:buFont typeface="Verdana"/>
              <a:buChar char="◦"/>
            </a:pPr>
            <a:endParaRPr lang="en-US" sz="2400" dirty="0" smtClean="0"/>
          </a:p>
        </p:txBody>
      </p:sp>
    </p:spTree>
    <p:extLst>
      <p:ext uri="{BB962C8B-B14F-4D97-AF65-F5344CB8AC3E}">
        <p14:creationId xmlns:p14="http://schemas.microsoft.com/office/powerpoint/2010/main" val="4194030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2" cstate="print"/>
          <a:srcRect/>
          <a:stretch>
            <a:fillRect/>
          </a:stretch>
        </p:blipFill>
        <p:spPr bwMode="auto">
          <a:xfrm>
            <a:off x="1524000" y="1371600"/>
            <a:ext cx="6629400" cy="4419600"/>
          </a:xfrm>
          <a:prstGeom prst="rect">
            <a:avLst/>
          </a:prstGeom>
          <a:noFill/>
          <a:ln w="9525">
            <a:noFill/>
            <a:miter lim="800000"/>
            <a:headEnd/>
            <a:tailEnd/>
          </a:ln>
        </p:spPr>
      </p:pic>
    </p:spTree>
    <p:extLst>
      <p:ext uri="{BB962C8B-B14F-4D97-AF65-F5344CB8AC3E}">
        <p14:creationId xmlns:p14="http://schemas.microsoft.com/office/powerpoint/2010/main" val="795643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219200" y="304800"/>
            <a:ext cx="7010400" cy="990600"/>
          </a:xfrm>
        </p:spPr>
        <p:txBody>
          <a:bodyPr>
            <a:normAutofit fontScale="90000"/>
          </a:bodyPr>
          <a:lstStyle/>
          <a:p>
            <a:pPr>
              <a:lnSpc>
                <a:spcPct val="80000"/>
              </a:lnSpc>
            </a:pPr>
            <a:r>
              <a:rPr lang="en-US" altLang="en-US"/>
              <a:t>The Frequency </a:t>
            </a:r>
            <a:br>
              <a:rPr lang="en-US" altLang="en-US"/>
            </a:br>
            <a:r>
              <a:rPr lang="en-US" altLang="en-US"/>
              <a:t>Distribution Table</a:t>
            </a:r>
          </a:p>
        </p:txBody>
      </p:sp>
      <p:sp>
        <p:nvSpPr>
          <p:cNvPr id="14745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0" name="Rectangle 4"/>
          <p:cNvSpPr>
            <a:spLocks noChangeArrowheads="1"/>
          </p:cNvSpPr>
          <p:nvPr/>
        </p:nvSpPr>
        <p:spPr bwMode="auto">
          <a:xfrm>
            <a:off x="1981200" y="2362200"/>
            <a:ext cx="6096000" cy="5159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FFFFD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a:solidFill>
                  <a:schemeClr val="tx2"/>
                </a:solidFill>
              </a:rPr>
              <a:t>Example: Hospital Patients by Unit</a:t>
            </a:r>
            <a:r>
              <a:rPr lang="en-US" altLang="en-US" sz="2800" b="1">
                <a:solidFill>
                  <a:srgbClr val="000000"/>
                </a:solidFill>
              </a:rPr>
              <a:t> </a:t>
            </a:r>
          </a:p>
        </p:txBody>
      </p:sp>
      <p:sp>
        <p:nvSpPr>
          <p:cNvPr id="147461" name="Rectangle 5"/>
          <p:cNvSpPr>
            <a:spLocks noChangeArrowheads="1"/>
          </p:cNvSpPr>
          <p:nvPr/>
        </p:nvSpPr>
        <p:spPr bwMode="auto">
          <a:xfrm>
            <a:off x="1905000" y="2895600"/>
            <a:ext cx="6248400" cy="2971800"/>
          </a:xfrm>
          <a:prstGeom prst="rect">
            <a:avLst/>
          </a:prstGeom>
          <a:solidFill>
            <a:srgbClr val="FDE0B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0" hangingPunct="0">
              <a:lnSpc>
                <a:spcPct val="50000"/>
              </a:lnSpc>
              <a:spcBef>
                <a:spcPct val="50000"/>
              </a:spcBef>
            </a:pPr>
            <a:endParaRPr lang="en-US" altLang="en-US" sz="800" b="1" dirty="0"/>
          </a:p>
          <a:p>
            <a:pPr eaLnBrk="0" hangingPunct="0">
              <a:lnSpc>
                <a:spcPct val="40000"/>
              </a:lnSpc>
              <a:spcBef>
                <a:spcPct val="50000"/>
              </a:spcBef>
            </a:pPr>
            <a:r>
              <a:rPr lang="en-US" altLang="en-US" b="1" dirty="0"/>
              <a:t> Hospital Unit          Number of Patients</a:t>
            </a:r>
            <a:endParaRPr lang="en-US" altLang="en-US" dirty="0"/>
          </a:p>
          <a:p>
            <a:pPr eaLnBrk="0" hangingPunct="0">
              <a:lnSpc>
                <a:spcPct val="10000"/>
              </a:lnSpc>
              <a:spcBef>
                <a:spcPct val="50000"/>
              </a:spcBef>
            </a:pPr>
            <a:endParaRPr lang="en-US" altLang="en-US" dirty="0"/>
          </a:p>
          <a:p>
            <a:pPr eaLnBrk="0" hangingPunct="0">
              <a:lnSpc>
                <a:spcPct val="70000"/>
              </a:lnSpc>
              <a:spcBef>
                <a:spcPct val="50000"/>
              </a:spcBef>
            </a:pPr>
            <a:r>
              <a:rPr lang="en-US" altLang="en-US" dirty="0"/>
              <a:t>Cardiac Care 		1,052 	</a:t>
            </a:r>
          </a:p>
          <a:p>
            <a:pPr eaLnBrk="0" hangingPunct="0">
              <a:lnSpc>
                <a:spcPct val="70000"/>
              </a:lnSpc>
              <a:spcBef>
                <a:spcPct val="50000"/>
              </a:spcBef>
            </a:pPr>
            <a:r>
              <a:rPr lang="en-US" altLang="en-US" dirty="0"/>
              <a:t>Emergency 		 </a:t>
            </a:r>
            <a:r>
              <a:rPr lang="en-US" altLang="en-US" dirty="0" smtClean="0"/>
              <a:t>2,245</a:t>
            </a:r>
            <a:endParaRPr lang="en-US" altLang="en-US" dirty="0"/>
          </a:p>
          <a:p>
            <a:pPr eaLnBrk="0" hangingPunct="0">
              <a:lnSpc>
                <a:spcPct val="70000"/>
              </a:lnSpc>
              <a:spcBef>
                <a:spcPct val="50000"/>
              </a:spcBef>
            </a:pPr>
            <a:r>
              <a:rPr lang="en-US" altLang="en-US" dirty="0"/>
              <a:t>Intensive Care</a:t>
            </a:r>
            <a:r>
              <a:rPr lang="en-US" altLang="en-US" b="1" dirty="0"/>
              <a:t> </a:t>
            </a:r>
            <a:r>
              <a:rPr lang="en-US" altLang="en-US" dirty="0"/>
              <a:t>		   340</a:t>
            </a:r>
          </a:p>
          <a:p>
            <a:pPr eaLnBrk="0" hangingPunct="0">
              <a:lnSpc>
                <a:spcPct val="70000"/>
              </a:lnSpc>
              <a:spcBef>
                <a:spcPct val="50000"/>
              </a:spcBef>
            </a:pPr>
            <a:r>
              <a:rPr lang="en-US" altLang="en-US" dirty="0"/>
              <a:t>Maternity	</a:t>
            </a:r>
            <a:r>
              <a:rPr lang="en-US" altLang="en-US" dirty="0" smtClean="0"/>
              <a:t>                    552</a:t>
            </a:r>
            <a:r>
              <a:rPr lang="en-US" altLang="en-US" dirty="0"/>
              <a:t>		</a:t>
            </a:r>
          </a:p>
          <a:p>
            <a:pPr eaLnBrk="0" hangingPunct="0">
              <a:lnSpc>
                <a:spcPct val="70000"/>
              </a:lnSpc>
              <a:spcBef>
                <a:spcPct val="50000"/>
              </a:spcBef>
            </a:pPr>
            <a:r>
              <a:rPr lang="en-US" altLang="en-US" dirty="0"/>
              <a:t>Surgery </a:t>
            </a:r>
            <a:r>
              <a:rPr lang="en-US" altLang="en-US" b="1" dirty="0"/>
              <a:t>		 	</a:t>
            </a:r>
            <a:r>
              <a:rPr lang="en-US" altLang="en-US" dirty="0"/>
              <a:t>4,630</a:t>
            </a:r>
          </a:p>
        </p:txBody>
      </p:sp>
      <p:sp>
        <p:nvSpPr>
          <p:cNvPr id="147463" name="Line 7"/>
          <p:cNvSpPr>
            <a:spLocks noChangeShapeType="1"/>
          </p:cNvSpPr>
          <p:nvPr/>
        </p:nvSpPr>
        <p:spPr bwMode="auto">
          <a:xfrm>
            <a:off x="4191000" y="2895600"/>
            <a:ext cx="0" cy="2971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464" name="Line 8"/>
          <p:cNvSpPr>
            <a:spLocks noChangeShapeType="1"/>
          </p:cNvSpPr>
          <p:nvPr/>
        </p:nvSpPr>
        <p:spPr bwMode="auto">
          <a:xfrm>
            <a:off x="1905000" y="3429000"/>
            <a:ext cx="6248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7466" name="Rectangle 10"/>
          <p:cNvSpPr>
            <a:spLocks noChangeArrowheads="1"/>
          </p:cNvSpPr>
          <p:nvPr/>
        </p:nvSpPr>
        <p:spPr bwMode="auto">
          <a:xfrm>
            <a:off x="152400" y="5791200"/>
            <a:ext cx="1676400" cy="584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1800"/>
              <a:t>(Variables are</a:t>
            </a:r>
          </a:p>
          <a:p>
            <a:pPr eaLnBrk="0" hangingPunct="0">
              <a:lnSpc>
                <a:spcPct val="30000"/>
              </a:lnSpc>
              <a:spcBef>
                <a:spcPct val="50000"/>
              </a:spcBef>
            </a:pPr>
            <a:r>
              <a:rPr lang="en-US" altLang="en-US" sz="1800"/>
              <a:t>   categorical)</a:t>
            </a:r>
          </a:p>
        </p:txBody>
      </p:sp>
      <p:sp>
        <p:nvSpPr>
          <p:cNvPr id="147467" name="Line 11"/>
          <p:cNvSpPr>
            <a:spLocks noChangeShapeType="1"/>
          </p:cNvSpPr>
          <p:nvPr/>
        </p:nvSpPr>
        <p:spPr bwMode="auto">
          <a:xfrm flipV="1">
            <a:off x="1600200" y="5562600"/>
            <a:ext cx="3048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7468" name="Rectangle 12"/>
          <p:cNvSpPr>
            <a:spLocks noChangeArrowheads="1"/>
          </p:cNvSpPr>
          <p:nvPr/>
        </p:nvSpPr>
        <p:spPr bwMode="auto">
          <a:xfrm>
            <a:off x="2286000" y="1524000"/>
            <a:ext cx="5181600" cy="5159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FFFFD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a:solidFill>
                  <a:srgbClr val="000000"/>
                </a:solidFill>
              </a:rPr>
              <a:t>Summarize data by category </a:t>
            </a:r>
          </a:p>
        </p:txBody>
      </p:sp>
      <p:sp>
        <p:nvSpPr>
          <p:cNvPr id="4" name="Slide Number Placeholder 3"/>
          <p:cNvSpPr>
            <a:spLocks noGrp="1"/>
          </p:cNvSpPr>
          <p:nvPr>
            <p:ph type="sldNum" sz="quarter" idx="12"/>
          </p:nvPr>
        </p:nvSpPr>
        <p:spPr/>
        <p:txBody>
          <a:bodyPr/>
          <a:lstStyle/>
          <a:p>
            <a:fld id="{F878D97F-B07C-4F5B-861D-76BA94498E2A}" type="slidenum">
              <a:rPr lang="en-US" smtClean="0"/>
              <a:pPr/>
              <a:t>47</a:t>
            </a:fld>
            <a:endParaRPr lang="en-US"/>
          </a:p>
        </p:txBody>
      </p:sp>
    </p:spTree>
    <p:extLst>
      <p:ext uri="{BB962C8B-B14F-4D97-AF65-F5344CB8AC3E}">
        <p14:creationId xmlns:p14="http://schemas.microsoft.com/office/powerpoint/2010/main" val="524534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905000" y="228600"/>
            <a:ext cx="5238750" cy="990600"/>
          </a:xfrm>
        </p:spPr>
        <p:txBody>
          <a:bodyPr/>
          <a:lstStyle/>
          <a:p>
            <a:r>
              <a:rPr lang="en-US" altLang="en-US"/>
              <a:t>Bar and Pie Charts</a:t>
            </a:r>
          </a:p>
        </p:txBody>
      </p:sp>
      <p:sp>
        <p:nvSpPr>
          <p:cNvPr id="148483" name="Rectangle 3"/>
          <p:cNvSpPr>
            <a:spLocks noGrp="1" noChangeArrowheads="1"/>
          </p:cNvSpPr>
          <p:nvPr>
            <p:ph type="body" idx="1"/>
          </p:nvPr>
        </p:nvSpPr>
        <p:spPr>
          <a:xfrm>
            <a:off x="914400" y="1905000"/>
            <a:ext cx="7162800" cy="3886200"/>
          </a:xfrm>
        </p:spPr>
        <p:txBody>
          <a:bodyPr/>
          <a:lstStyle/>
          <a:p>
            <a:r>
              <a:rPr lang="en-US" altLang="en-US">
                <a:solidFill>
                  <a:schemeClr val="folHlink"/>
                </a:solidFill>
              </a:rPr>
              <a:t>Bar charts</a:t>
            </a:r>
            <a:r>
              <a:rPr lang="en-US" altLang="en-US"/>
              <a:t> and </a:t>
            </a:r>
            <a:r>
              <a:rPr lang="en-US" altLang="en-US">
                <a:solidFill>
                  <a:schemeClr val="folHlink"/>
                </a:solidFill>
              </a:rPr>
              <a:t>Pie charts</a:t>
            </a:r>
            <a:r>
              <a:rPr lang="en-US" altLang="en-US"/>
              <a:t> are often used for qualitative (category) data</a:t>
            </a:r>
          </a:p>
          <a:p>
            <a:endParaRPr lang="en-US" altLang="en-US"/>
          </a:p>
          <a:p>
            <a:r>
              <a:rPr lang="en-US" altLang="en-US"/>
              <a:t>Height of bar or size of pie slice shows the frequency or percentage for each category</a:t>
            </a:r>
          </a:p>
        </p:txBody>
      </p:sp>
      <p:sp>
        <p:nvSpPr>
          <p:cNvPr id="4" name="Slide Number Placeholder 3"/>
          <p:cNvSpPr>
            <a:spLocks noGrp="1"/>
          </p:cNvSpPr>
          <p:nvPr>
            <p:ph type="sldNum" sz="quarter" idx="12"/>
          </p:nvPr>
        </p:nvSpPr>
        <p:spPr/>
        <p:txBody>
          <a:bodyPr/>
          <a:lstStyle/>
          <a:p>
            <a:fld id="{F878D97F-B07C-4F5B-861D-76BA94498E2A}" type="slidenum">
              <a:rPr lang="en-US" smtClean="0"/>
              <a:pPr/>
              <a:t>48</a:t>
            </a:fld>
            <a:endParaRPr lang="en-US"/>
          </a:p>
        </p:txBody>
      </p:sp>
    </p:spTree>
    <p:extLst>
      <p:ext uri="{BB962C8B-B14F-4D97-AF65-F5344CB8AC3E}">
        <p14:creationId xmlns:p14="http://schemas.microsoft.com/office/powerpoint/2010/main" val="35235323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nSpc>
                <a:spcPct val="110000"/>
              </a:lnSpc>
            </a:pPr>
            <a:r>
              <a:rPr lang="en-US" altLang="en-US"/>
              <a:t>Bar Chart Example</a:t>
            </a:r>
            <a:endParaRPr lang="en-US" altLang="en-US" sz="2800"/>
          </a:p>
        </p:txBody>
      </p:sp>
      <p:graphicFrame>
        <p:nvGraphicFramePr>
          <p:cNvPr id="149507" name="Object 3">
            <a:hlinkClick r:id="" action="ppaction://ole?verb=0"/>
          </p:cNvPr>
          <p:cNvGraphicFramePr>
            <a:graphicFrameLocks/>
          </p:cNvGraphicFramePr>
          <p:nvPr/>
        </p:nvGraphicFramePr>
        <p:xfrm>
          <a:off x="3402013" y="2674938"/>
          <a:ext cx="5437187" cy="4021137"/>
        </p:xfrm>
        <a:graphic>
          <a:graphicData uri="http://schemas.openxmlformats.org/presentationml/2006/ole">
            <mc:AlternateContent xmlns:mc="http://schemas.openxmlformats.org/markup-compatibility/2006">
              <mc:Choice xmlns:v="urn:schemas-microsoft-com:vml" Requires="v">
                <p:oleObj spid="_x0000_s17411" name="Worksheet" r:id="rId3" imgW="3733800" imgH="2762301" progId="Excel.Sheet.8">
                  <p:embed/>
                </p:oleObj>
              </mc:Choice>
              <mc:Fallback>
                <p:oleObj name="Worksheet" r:id="rId3" imgW="3733800" imgH="2762301" progId="Excel.Sheet.8">
                  <p:embed/>
                  <p:pic>
                    <p:nvPicPr>
                      <p:cNvPr id="149507" name="Object 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13" y="2674938"/>
                        <a:ext cx="5437187" cy="402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13" name="AutoShape 9"/>
          <p:cNvSpPr>
            <a:spLocks noChangeArrowheads="1"/>
          </p:cNvSpPr>
          <p:nvPr/>
        </p:nvSpPr>
        <p:spPr bwMode="auto">
          <a:xfrm rot="10800000" flipH="1">
            <a:off x="2514600" y="4267200"/>
            <a:ext cx="990600" cy="685800"/>
          </a:xfrm>
          <a:custGeom>
            <a:avLst/>
            <a:gdLst>
              <a:gd name="G0" fmla="+- 15438 0 0"/>
              <a:gd name="G1" fmla="+- 3889 0 0"/>
              <a:gd name="G2" fmla="+- 12158 0 3889"/>
              <a:gd name="G3" fmla="+- G2 0 3889"/>
              <a:gd name="G4" fmla="*/ G3 32768 32059"/>
              <a:gd name="G5" fmla="*/ G4 1 2"/>
              <a:gd name="G6" fmla="+- 21600 0 15438"/>
              <a:gd name="G7" fmla="*/ G6 3889 6079"/>
              <a:gd name="G8" fmla="+- G7 15438 0"/>
              <a:gd name="T0" fmla="*/ 15438 w 21600"/>
              <a:gd name="T1" fmla="*/ 0 h 21600"/>
              <a:gd name="T2" fmla="*/ 15438 w 21600"/>
              <a:gd name="T3" fmla="*/ 12158 h 21600"/>
              <a:gd name="T4" fmla="*/ 223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438" y="0"/>
                </a:lnTo>
                <a:lnTo>
                  <a:pt x="15438" y="3889"/>
                </a:lnTo>
                <a:lnTo>
                  <a:pt x="12427" y="3889"/>
                </a:lnTo>
                <a:cubicBezTo>
                  <a:pt x="5564" y="3889"/>
                  <a:pt x="0" y="7591"/>
                  <a:pt x="0" y="12158"/>
                </a:cubicBezTo>
                <a:lnTo>
                  <a:pt x="0" y="21600"/>
                </a:lnTo>
                <a:lnTo>
                  <a:pt x="4477" y="21600"/>
                </a:lnTo>
                <a:lnTo>
                  <a:pt x="4477" y="12158"/>
                </a:lnTo>
                <a:cubicBezTo>
                  <a:pt x="4477" y="10010"/>
                  <a:pt x="8036" y="8269"/>
                  <a:pt x="12427" y="8269"/>
                </a:cubicBezTo>
                <a:lnTo>
                  <a:pt x="15438" y="8269"/>
                </a:lnTo>
                <a:lnTo>
                  <a:pt x="15438"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5" name="Rectangle 11"/>
          <p:cNvSpPr>
            <a:spLocks noChangeArrowheads="1"/>
          </p:cNvSpPr>
          <p:nvPr/>
        </p:nvSpPr>
        <p:spPr bwMode="auto">
          <a:xfrm>
            <a:off x="381000" y="1752600"/>
            <a:ext cx="3048000" cy="2514600"/>
          </a:xfrm>
          <a:prstGeom prst="rect">
            <a:avLst/>
          </a:prstGeom>
          <a:solidFill>
            <a:srgbClr val="FDE0B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0" hangingPunct="0">
              <a:lnSpc>
                <a:spcPct val="50000"/>
              </a:lnSpc>
              <a:spcBef>
                <a:spcPct val="50000"/>
              </a:spcBef>
            </a:pPr>
            <a:endParaRPr lang="en-US" altLang="en-US" sz="800" b="1"/>
          </a:p>
          <a:p>
            <a:pPr eaLnBrk="0" hangingPunct="0">
              <a:lnSpc>
                <a:spcPct val="40000"/>
              </a:lnSpc>
              <a:spcBef>
                <a:spcPct val="50000"/>
              </a:spcBef>
            </a:pPr>
            <a:r>
              <a:rPr lang="en-US" altLang="en-US" sz="1800" b="1"/>
              <a:t>   Hospital          Number </a:t>
            </a:r>
          </a:p>
          <a:p>
            <a:pPr eaLnBrk="0" hangingPunct="0">
              <a:lnSpc>
                <a:spcPct val="40000"/>
              </a:lnSpc>
              <a:spcBef>
                <a:spcPct val="50000"/>
              </a:spcBef>
            </a:pPr>
            <a:r>
              <a:rPr lang="en-US" altLang="en-US" sz="1800" b="1"/>
              <a:t>      Unit            of Patients</a:t>
            </a:r>
            <a:endParaRPr lang="en-US" altLang="en-US" sz="1800"/>
          </a:p>
          <a:p>
            <a:pPr eaLnBrk="0" hangingPunct="0">
              <a:lnSpc>
                <a:spcPct val="10000"/>
              </a:lnSpc>
              <a:spcBef>
                <a:spcPct val="50000"/>
              </a:spcBef>
            </a:pPr>
            <a:endParaRPr lang="en-US" altLang="en-US" sz="1800"/>
          </a:p>
          <a:p>
            <a:pPr eaLnBrk="0" hangingPunct="0">
              <a:lnSpc>
                <a:spcPct val="70000"/>
              </a:lnSpc>
              <a:spcBef>
                <a:spcPct val="50000"/>
              </a:spcBef>
            </a:pPr>
            <a:r>
              <a:rPr lang="en-US" altLang="en-US" sz="1800"/>
              <a:t>Cardiac Care 	 1,052</a:t>
            </a:r>
          </a:p>
          <a:p>
            <a:pPr eaLnBrk="0" hangingPunct="0">
              <a:lnSpc>
                <a:spcPct val="70000"/>
              </a:lnSpc>
              <a:spcBef>
                <a:spcPct val="50000"/>
              </a:spcBef>
            </a:pPr>
            <a:r>
              <a:rPr lang="en-US" altLang="en-US" sz="1800"/>
              <a:t>Emergency 	 2,245</a:t>
            </a:r>
          </a:p>
          <a:p>
            <a:pPr eaLnBrk="0" hangingPunct="0">
              <a:lnSpc>
                <a:spcPct val="70000"/>
              </a:lnSpc>
              <a:spcBef>
                <a:spcPct val="50000"/>
              </a:spcBef>
            </a:pPr>
            <a:r>
              <a:rPr lang="en-US" altLang="en-US" sz="1800"/>
              <a:t>Intensive Care	   340</a:t>
            </a:r>
          </a:p>
          <a:p>
            <a:pPr eaLnBrk="0" hangingPunct="0">
              <a:lnSpc>
                <a:spcPct val="70000"/>
              </a:lnSpc>
              <a:spcBef>
                <a:spcPct val="50000"/>
              </a:spcBef>
            </a:pPr>
            <a:r>
              <a:rPr lang="en-US" altLang="en-US" sz="1800"/>
              <a:t>Maternity	   552</a:t>
            </a:r>
          </a:p>
          <a:p>
            <a:pPr eaLnBrk="0" hangingPunct="0">
              <a:lnSpc>
                <a:spcPct val="70000"/>
              </a:lnSpc>
              <a:spcBef>
                <a:spcPct val="50000"/>
              </a:spcBef>
            </a:pPr>
            <a:r>
              <a:rPr lang="en-US" altLang="en-US" sz="1800"/>
              <a:t>Surgery		4,630</a:t>
            </a:r>
          </a:p>
        </p:txBody>
      </p:sp>
      <p:sp>
        <p:nvSpPr>
          <p:cNvPr id="149516" name="Line 12"/>
          <p:cNvSpPr>
            <a:spLocks noChangeShapeType="1"/>
          </p:cNvSpPr>
          <p:nvPr/>
        </p:nvSpPr>
        <p:spPr bwMode="auto">
          <a:xfrm>
            <a:off x="1981200" y="1752600"/>
            <a:ext cx="0" cy="2514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517" name="Line 13"/>
          <p:cNvSpPr>
            <a:spLocks noChangeShapeType="1"/>
          </p:cNvSpPr>
          <p:nvPr/>
        </p:nvSpPr>
        <p:spPr bwMode="auto">
          <a:xfrm>
            <a:off x="381000" y="2514600"/>
            <a:ext cx="3048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49</a:t>
            </a:fld>
            <a:endParaRPr lang="en-US"/>
          </a:p>
        </p:txBody>
      </p:sp>
    </p:spTree>
    <p:extLst>
      <p:ext uri="{BB962C8B-B14F-4D97-AF65-F5344CB8AC3E}">
        <p14:creationId xmlns:p14="http://schemas.microsoft.com/office/powerpoint/2010/main" val="670041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normAutofit/>
          </a:bodyPr>
          <a:lstStyle/>
          <a:p>
            <a:r>
              <a:rPr lang="en-IN" b="1" dirty="0" smtClean="0">
                <a:latin typeface="Times New Roman" panose="02020603050405020304" pitchFamily="18" charset="0"/>
                <a:cs typeface="Times New Roman" panose="02020603050405020304" pitchFamily="18" charset="0"/>
              </a:rPr>
              <a:t>Salt survey for Red Fort Case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196752"/>
            <a:ext cx="8712968" cy="5159598"/>
          </a:xfrm>
        </p:spPr>
        <p:txBody>
          <a:bodyPr/>
          <a:lstStyle/>
          <a:p>
            <a:pPr marL="0" indent="0">
              <a:buNone/>
            </a:pPr>
            <a:r>
              <a:rPr lang="en-IN" dirty="0" smtClean="0"/>
              <a:t>His estimate was </a:t>
            </a:r>
            <a:r>
              <a:rPr lang="en-IN" i="1" dirty="0">
                <a:solidFill>
                  <a:srgbClr val="FF0000"/>
                </a:solidFill>
              </a:rPr>
              <a:t>10,891</a:t>
            </a:r>
            <a:r>
              <a:rPr lang="en-IN" i="1" dirty="0"/>
              <a:t> </a:t>
            </a:r>
            <a:r>
              <a:rPr lang="en-IN" dirty="0" smtClean="0"/>
              <a:t>.</a:t>
            </a:r>
          </a:p>
          <a:p>
            <a:pPr marL="0" indent="0">
              <a:buNone/>
            </a:pPr>
            <a:r>
              <a:rPr lang="en-IN" dirty="0" smtClean="0"/>
              <a:t>Actual was </a:t>
            </a:r>
            <a:r>
              <a:rPr lang="en-IN" dirty="0" smtClean="0">
                <a:solidFill>
                  <a:srgbClr val="00B050"/>
                </a:solidFill>
              </a:rPr>
              <a:t>10,887</a:t>
            </a:r>
            <a:r>
              <a:rPr lang="en-IN" dirty="0" smtClean="0">
                <a:solidFill>
                  <a:srgbClr val="00B0F0"/>
                </a:solidFill>
              </a:rPr>
              <a:t>.</a:t>
            </a:r>
          </a:p>
          <a:p>
            <a:pPr marL="0" indent="0">
              <a:buNone/>
            </a:pPr>
            <a:r>
              <a:rPr lang="en-IN" dirty="0" smtClean="0"/>
              <a:t>Estimate is not </a:t>
            </a:r>
            <a:r>
              <a:rPr lang="en-IN" dirty="0" smtClean="0">
                <a:solidFill>
                  <a:srgbClr val="00B050"/>
                </a:solidFill>
              </a:rPr>
              <a:t>exact</a:t>
            </a:r>
            <a:r>
              <a:rPr lang="en-IN" dirty="0" smtClean="0"/>
              <a:t>, quite close and  but useful.</a:t>
            </a:r>
          </a:p>
          <a:p>
            <a:pPr marL="0" indent="0">
              <a:buNone/>
            </a:pPr>
            <a:r>
              <a:rPr lang="en-IN" dirty="0" smtClean="0"/>
              <a:t>Statistic is not an exact science like physics, Chemistry, math </a:t>
            </a:r>
            <a:r>
              <a:rPr lang="en-IN" dirty="0" err="1" smtClean="0"/>
              <a:t>etc</a:t>
            </a:r>
            <a:endParaRPr lang="en-IN" dirty="0" smtClean="0"/>
          </a:p>
          <a:p>
            <a:pPr marL="0" indent="0">
              <a:buNone/>
            </a:pPr>
            <a:r>
              <a:rPr lang="en-IN" dirty="0" smtClean="0"/>
              <a:t>It is an </a:t>
            </a:r>
            <a:r>
              <a:rPr lang="en-IN" dirty="0" smtClean="0">
                <a:solidFill>
                  <a:srgbClr val="00B050"/>
                </a:solidFill>
              </a:rPr>
              <a:t>science of approximation</a:t>
            </a:r>
            <a:r>
              <a:rPr lang="en-IN" dirty="0" smtClean="0"/>
              <a:t>.</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8D97F-B07C-4F5B-861D-76BA94498E2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41160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545" name="Object 17"/>
          <p:cNvGraphicFramePr>
            <a:graphicFrameLocks noChangeAspect="1"/>
          </p:cNvGraphicFramePr>
          <p:nvPr/>
        </p:nvGraphicFramePr>
        <p:xfrm>
          <a:off x="3352800" y="2133600"/>
          <a:ext cx="5791200" cy="4276725"/>
        </p:xfrm>
        <a:graphic>
          <a:graphicData uri="http://schemas.openxmlformats.org/presentationml/2006/ole">
            <mc:AlternateContent xmlns:mc="http://schemas.openxmlformats.org/markup-compatibility/2006">
              <mc:Choice xmlns:v="urn:schemas-microsoft-com:vml" Requires="v">
                <p:oleObj spid="_x0000_s18435" name="Chart" r:id="rId3" imgW="6648450" imgH="4800803" progId="Excel.Sheet.8">
                  <p:embed/>
                </p:oleObj>
              </mc:Choice>
              <mc:Fallback>
                <p:oleObj name="Chart" r:id="rId3" imgW="6648450" imgH="4800803" progId="Excel.Sheet.8">
                  <p:embed/>
                  <p:pic>
                    <p:nvPicPr>
                      <p:cNvPr id="150545"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133600"/>
                        <a:ext cx="579120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0" name="Rectangle 2"/>
          <p:cNvSpPr>
            <a:spLocks noGrp="1" noChangeArrowheads="1"/>
          </p:cNvSpPr>
          <p:nvPr>
            <p:ph type="title"/>
          </p:nvPr>
        </p:nvSpPr>
        <p:spPr>
          <a:xfrm>
            <a:off x="1800225" y="228600"/>
            <a:ext cx="5703888" cy="990600"/>
          </a:xfrm>
        </p:spPr>
        <p:txBody>
          <a:bodyPr/>
          <a:lstStyle/>
          <a:p>
            <a:pPr>
              <a:lnSpc>
                <a:spcPct val="110000"/>
              </a:lnSpc>
            </a:pPr>
            <a:r>
              <a:rPr lang="en-US" altLang="en-US"/>
              <a:t>Pie Chart Example</a:t>
            </a:r>
            <a:endParaRPr lang="en-US" altLang="en-US" sz="2800"/>
          </a:p>
        </p:txBody>
      </p:sp>
      <p:sp>
        <p:nvSpPr>
          <p:cNvPr id="150532"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33" name="Rectangle 5"/>
          <p:cNvSpPr>
            <a:spLocks noChangeArrowheads="1"/>
          </p:cNvSpPr>
          <p:nvPr/>
        </p:nvSpPr>
        <p:spPr bwMode="auto">
          <a:xfrm>
            <a:off x="3276600" y="5600700"/>
            <a:ext cx="1447800" cy="952500"/>
          </a:xfrm>
          <a:prstGeom prst="rect">
            <a:avLst/>
          </a:prstGeom>
          <a:solidFill>
            <a:srgbClr val="F8F8F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1400" b="1">
                <a:solidFill>
                  <a:schemeClr val="tx2"/>
                </a:solidFill>
              </a:rPr>
              <a:t>(Percentages are rounded to the nearest percent)</a:t>
            </a:r>
          </a:p>
        </p:txBody>
      </p:sp>
      <p:sp>
        <p:nvSpPr>
          <p:cNvPr id="150542" name="Line 14"/>
          <p:cNvSpPr>
            <a:spLocks noChangeShapeType="1"/>
          </p:cNvSpPr>
          <p:nvPr/>
        </p:nvSpPr>
        <p:spPr bwMode="auto">
          <a:xfrm>
            <a:off x="152400" y="2590800"/>
            <a:ext cx="403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0543" name="Line 15"/>
          <p:cNvSpPr>
            <a:spLocks noChangeShapeType="1"/>
          </p:cNvSpPr>
          <p:nvPr/>
        </p:nvSpPr>
        <p:spPr bwMode="auto">
          <a:xfrm>
            <a:off x="152400" y="4038600"/>
            <a:ext cx="403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0544" name="AutoShape 16"/>
          <p:cNvSpPr>
            <a:spLocks noChangeArrowheads="1"/>
          </p:cNvSpPr>
          <p:nvPr/>
        </p:nvSpPr>
        <p:spPr bwMode="auto">
          <a:xfrm rot="10800000" flipH="1">
            <a:off x="3200400" y="4114800"/>
            <a:ext cx="990600" cy="1066800"/>
          </a:xfrm>
          <a:custGeom>
            <a:avLst/>
            <a:gdLst>
              <a:gd name="G0" fmla="+- 15438 0 0"/>
              <a:gd name="G1" fmla="+- 3889 0 0"/>
              <a:gd name="G2" fmla="+- 12158 0 3889"/>
              <a:gd name="G3" fmla="+- G2 0 3889"/>
              <a:gd name="G4" fmla="*/ G3 32768 32059"/>
              <a:gd name="G5" fmla="*/ G4 1 2"/>
              <a:gd name="G6" fmla="+- 21600 0 15438"/>
              <a:gd name="G7" fmla="*/ G6 3889 6079"/>
              <a:gd name="G8" fmla="+- G7 15438 0"/>
              <a:gd name="T0" fmla="*/ 15438 w 21600"/>
              <a:gd name="T1" fmla="*/ 0 h 21600"/>
              <a:gd name="T2" fmla="*/ 15438 w 21600"/>
              <a:gd name="T3" fmla="*/ 12158 h 21600"/>
              <a:gd name="T4" fmla="*/ 223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438" y="0"/>
                </a:lnTo>
                <a:lnTo>
                  <a:pt x="15438" y="3889"/>
                </a:lnTo>
                <a:lnTo>
                  <a:pt x="12427" y="3889"/>
                </a:lnTo>
                <a:cubicBezTo>
                  <a:pt x="5564" y="3889"/>
                  <a:pt x="0" y="7591"/>
                  <a:pt x="0" y="12158"/>
                </a:cubicBezTo>
                <a:lnTo>
                  <a:pt x="0" y="21600"/>
                </a:lnTo>
                <a:lnTo>
                  <a:pt x="4477" y="21600"/>
                </a:lnTo>
                <a:lnTo>
                  <a:pt x="4477" y="12158"/>
                </a:lnTo>
                <a:cubicBezTo>
                  <a:pt x="4477" y="10010"/>
                  <a:pt x="8036" y="8269"/>
                  <a:pt x="12427" y="8269"/>
                </a:cubicBezTo>
                <a:lnTo>
                  <a:pt x="15438" y="8269"/>
                </a:lnTo>
                <a:lnTo>
                  <a:pt x="15438"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46" name="Rectangle 18"/>
          <p:cNvSpPr>
            <a:spLocks noChangeArrowheads="1"/>
          </p:cNvSpPr>
          <p:nvPr/>
        </p:nvSpPr>
        <p:spPr bwMode="auto">
          <a:xfrm>
            <a:off x="152400" y="1752600"/>
            <a:ext cx="4038600" cy="2362200"/>
          </a:xfrm>
          <a:prstGeom prst="rect">
            <a:avLst/>
          </a:prstGeom>
          <a:solidFill>
            <a:srgbClr val="FDE0B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eaLnBrk="0" hangingPunct="0">
              <a:lnSpc>
                <a:spcPct val="50000"/>
              </a:lnSpc>
              <a:spcBef>
                <a:spcPct val="50000"/>
              </a:spcBef>
            </a:pPr>
            <a:endParaRPr lang="en-US" altLang="en-US" sz="800" b="1"/>
          </a:p>
          <a:p>
            <a:pPr eaLnBrk="0" hangingPunct="0">
              <a:lnSpc>
                <a:spcPct val="40000"/>
              </a:lnSpc>
              <a:spcBef>
                <a:spcPct val="50000"/>
              </a:spcBef>
            </a:pPr>
            <a:r>
              <a:rPr lang="en-US" altLang="en-US" sz="1800" b="1"/>
              <a:t>   Hospital          Number         % of</a:t>
            </a:r>
          </a:p>
          <a:p>
            <a:pPr eaLnBrk="0" hangingPunct="0">
              <a:lnSpc>
                <a:spcPct val="40000"/>
              </a:lnSpc>
              <a:spcBef>
                <a:spcPct val="50000"/>
              </a:spcBef>
            </a:pPr>
            <a:r>
              <a:rPr lang="en-US" altLang="en-US" sz="1800" b="1"/>
              <a:t>      Unit            of Patients      Total</a:t>
            </a:r>
            <a:endParaRPr lang="en-US" altLang="en-US" sz="1800"/>
          </a:p>
          <a:p>
            <a:pPr eaLnBrk="0" hangingPunct="0">
              <a:lnSpc>
                <a:spcPct val="10000"/>
              </a:lnSpc>
              <a:spcBef>
                <a:spcPct val="50000"/>
              </a:spcBef>
            </a:pPr>
            <a:endParaRPr lang="en-US" altLang="en-US" sz="1800"/>
          </a:p>
          <a:p>
            <a:pPr>
              <a:lnSpc>
                <a:spcPct val="110000"/>
              </a:lnSpc>
            </a:pPr>
            <a:r>
              <a:rPr lang="en-US" altLang="en-US" sz="1800"/>
              <a:t>Cardiac Care 	 1,052           11.93</a:t>
            </a:r>
          </a:p>
          <a:p>
            <a:pPr>
              <a:lnSpc>
                <a:spcPct val="110000"/>
              </a:lnSpc>
            </a:pPr>
            <a:r>
              <a:rPr lang="en-US" altLang="en-US" sz="1800"/>
              <a:t>Emergency 	 2,245           25.46</a:t>
            </a:r>
          </a:p>
          <a:p>
            <a:pPr>
              <a:lnSpc>
                <a:spcPct val="110000"/>
              </a:lnSpc>
            </a:pPr>
            <a:r>
              <a:rPr lang="en-US" altLang="en-US" sz="1800"/>
              <a:t>Intensive Care	   340              3.86</a:t>
            </a:r>
          </a:p>
          <a:p>
            <a:pPr>
              <a:lnSpc>
                <a:spcPct val="110000"/>
              </a:lnSpc>
            </a:pPr>
            <a:r>
              <a:rPr lang="en-US" altLang="en-US" sz="1800"/>
              <a:t>Maternity	   552              6.26</a:t>
            </a:r>
          </a:p>
          <a:p>
            <a:pPr>
              <a:lnSpc>
                <a:spcPct val="110000"/>
              </a:lnSpc>
            </a:pPr>
            <a:r>
              <a:rPr lang="en-US" altLang="en-US" sz="1800"/>
              <a:t>Surgery		 4,630           52.50</a:t>
            </a:r>
          </a:p>
        </p:txBody>
      </p:sp>
      <p:sp>
        <p:nvSpPr>
          <p:cNvPr id="150547" name="Line 19"/>
          <p:cNvSpPr>
            <a:spLocks noChangeShapeType="1"/>
          </p:cNvSpPr>
          <p:nvPr/>
        </p:nvSpPr>
        <p:spPr bwMode="auto">
          <a:xfrm>
            <a:off x="1752600" y="1752600"/>
            <a:ext cx="0" cy="2362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548" name="Line 20"/>
          <p:cNvSpPr>
            <a:spLocks noChangeShapeType="1"/>
          </p:cNvSpPr>
          <p:nvPr/>
        </p:nvSpPr>
        <p:spPr bwMode="auto">
          <a:xfrm>
            <a:off x="152400" y="2438400"/>
            <a:ext cx="403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0541" name="Line 13"/>
          <p:cNvSpPr>
            <a:spLocks noChangeShapeType="1"/>
          </p:cNvSpPr>
          <p:nvPr/>
        </p:nvSpPr>
        <p:spPr bwMode="auto">
          <a:xfrm>
            <a:off x="3048000" y="1752600"/>
            <a:ext cx="0" cy="2362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50</a:t>
            </a:fld>
            <a:endParaRPr lang="en-US"/>
          </a:p>
        </p:txBody>
      </p:sp>
    </p:spTree>
    <p:extLst>
      <p:ext uri="{BB962C8B-B14F-4D97-AF65-F5344CB8AC3E}">
        <p14:creationId xmlns:p14="http://schemas.microsoft.com/office/powerpoint/2010/main" val="11552896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en-US"/>
              <a:t>Pareto Diagram</a:t>
            </a:r>
          </a:p>
        </p:txBody>
      </p:sp>
      <p:sp>
        <p:nvSpPr>
          <p:cNvPr id="153603" name="Rectangle 3"/>
          <p:cNvSpPr>
            <a:spLocks noGrp="1" noChangeArrowheads="1"/>
          </p:cNvSpPr>
          <p:nvPr>
            <p:ph type="body" idx="1"/>
          </p:nvPr>
        </p:nvSpPr>
        <p:spPr/>
        <p:txBody>
          <a:bodyPr/>
          <a:lstStyle/>
          <a:p>
            <a:pPr>
              <a:lnSpc>
                <a:spcPct val="120000"/>
              </a:lnSpc>
            </a:pPr>
            <a:r>
              <a:rPr lang="en-US" altLang="en-US"/>
              <a:t>Used to portray categorical data</a:t>
            </a:r>
          </a:p>
          <a:p>
            <a:pPr>
              <a:lnSpc>
                <a:spcPct val="120000"/>
              </a:lnSpc>
            </a:pPr>
            <a:r>
              <a:rPr lang="en-US" altLang="en-US"/>
              <a:t>A bar chart, where categories are shown in descending order of frequency</a:t>
            </a:r>
          </a:p>
          <a:p>
            <a:pPr>
              <a:lnSpc>
                <a:spcPct val="120000"/>
              </a:lnSpc>
            </a:pPr>
            <a:r>
              <a:rPr lang="en-US" altLang="en-US"/>
              <a:t>A cumulative polygon is often shown in the same graph</a:t>
            </a:r>
          </a:p>
          <a:p>
            <a:pPr>
              <a:lnSpc>
                <a:spcPct val="120000"/>
              </a:lnSpc>
            </a:pPr>
            <a:r>
              <a:rPr lang="en-US" altLang="en-US"/>
              <a:t>Used to separate the “</a:t>
            </a:r>
            <a:r>
              <a:rPr lang="en-US" altLang="en-US">
                <a:solidFill>
                  <a:schemeClr val="folHlink"/>
                </a:solidFill>
              </a:rPr>
              <a:t>vital few</a:t>
            </a:r>
            <a:r>
              <a:rPr lang="en-US" altLang="en-US"/>
              <a:t>” from the “</a:t>
            </a:r>
            <a:r>
              <a:rPr lang="en-US" altLang="en-US">
                <a:solidFill>
                  <a:schemeClr val="folHlink"/>
                </a:solidFill>
              </a:rPr>
              <a:t>trivial many</a:t>
            </a:r>
            <a:r>
              <a:rPr lang="en-US" altLang="en-US"/>
              <a:t>”</a:t>
            </a:r>
          </a:p>
        </p:txBody>
      </p:sp>
      <p:sp>
        <p:nvSpPr>
          <p:cNvPr id="4" name="Slide Number Placeholder 3"/>
          <p:cNvSpPr>
            <a:spLocks noGrp="1"/>
          </p:cNvSpPr>
          <p:nvPr>
            <p:ph type="sldNum" sz="quarter" idx="12"/>
          </p:nvPr>
        </p:nvSpPr>
        <p:spPr/>
        <p:txBody>
          <a:bodyPr/>
          <a:lstStyle/>
          <a:p>
            <a:fld id="{F878D97F-B07C-4F5B-861D-76BA94498E2A}" type="slidenum">
              <a:rPr lang="en-US" smtClean="0"/>
              <a:pPr/>
              <a:t>51</a:t>
            </a:fld>
            <a:endParaRPr lang="en-US"/>
          </a:p>
        </p:txBody>
      </p:sp>
    </p:spTree>
    <p:extLst>
      <p:ext uri="{BB962C8B-B14F-4D97-AF65-F5344CB8AC3E}">
        <p14:creationId xmlns:p14="http://schemas.microsoft.com/office/powerpoint/2010/main" val="1916270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body" idx="1"/>
          </p:nvPr>
        </p:nvSpPr>
        <p:spPr>
          <a:xfrm>
            <a:off x="762000" y="1600200"/>
            <a:ext cx="8077200" cy="4532313"/>
          </a:xfrm>
        </p:spPr>
        <p:txBody>
          <a:bodyPr/>
          <a:lstStyle/>
          <a:p>
            <a:pPr>
              <a:lnSpc>
                <a:spcPct val="120000"/>
              </a:lnSpc>
              <a:buFont typeface="Wingdings" pitchFamily="2" charset="2"/>
              <a:buNone/>
            </a:pPr>
            <a:r>
              <a:rPr lang="en-US" altLang="en-US">
                <a:solidFill>
                  <a:schemeClr val="folHlink"/>
                </a:solidFill>
              </a:rPr>
              <a:t>Example:</a:t>
            </a:r>
            <a:r>
              <a:rPr lang="en-US" altLang="en-US"/>
              <a:t>  400 defective items are examined </a:t>
            </a:r>
          </a:p>
          <a:p>
            <a:pPr>
              <a:lnSpc>
                <a:spcPct val="60000"/>
              </a:lnSpc>
              <a:buFont typeface="Wingdings" pitchFamily="2" charset="2"/>
              <a:buNone/>
            </a:pPr>
            <a:r>
              <a:rPr lang="en-US" altLang="en-US"/>
              <a:t>			for cause of defect:</a:t>
            </a:r>
          </a:p>
        </p:txBody>
      </p:sp>
      <p:graphicFrame>
        <p:nvGraphicFramePr>
          <p:cNvPr id="151640" name="Group 88"/>
          <p:cNvGraphicFramePr>
            <a:graphicFrameLocks noGrp="1"/>
          </p:cNvGraphicFramePr>
          <p:nvPr/>
        </p:nvGraphicFramePr>
        <p:xfrm>
          <a:off x="838200" y="2743200"/>
          <a:ext cx="7467600" cy="3474720"/>
        </p:xfrm>
        <a:graphic>
          <a:graphicData uri="http://schemas.openxmlformats.org/drawingml/2006/table">
            <a:tbl>
              <a:tblPr/>
              <a:tblGrid>
                <a:gridCol w="4457700">
                  <a:extLst>
                    <a:ext uri="{9D8B030D-6E8A-4147-A177-3AD203B41FA5}">
                      <a16:colId xmlns:a16="http://schemas.microsoft.com/office/drawing/2014/main" val="20000"/>
                    </a:ext>
                  </a:extLst>
                </a:gridCol>
                <a:gridCol w="3009900">
                  <a:extLst>
                    <a:ext uri="{9D8B030D-6E8A-4147-A177-3AD203B41FA5}">
                      <a16:colId xmlns:a16="http://schemas.microsoft.com/office/drawing/2014/main" val="20001"/>
                    </a:ext>
                  </a:extLst>
                </a:gridCol>
              </a:tblGrid>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Source of </a:t>
                      </a:r>
                    </a:p>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Manufacturing Error</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Number of defects</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0"/>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Bad Weld</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34</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Poor Alignment</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223</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Missing Part</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25</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Paint Flaw</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78</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Electrical Short</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19</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Cracked case</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21</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Total</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400</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7"/>
                  </a:ext>
                </a:extLst>
              </a:tr>
            </a:tbl>
          </a:graphicData>
        </a:graphic>
      </p:graphicFrame>
      <p:sp>
        <p:nvSpPr>
          <p:cNvPr id="151642" name="Rectangle 90"/>
          <p:cNvSpPr>
            <a:spLocks noGrp="1" noChangeArrowheads="1"/>
          </p:cNvSpPr>
          <p:nvPr>
            <p:ph type="title"/>
          </p:nvPr>
        </p:nvSpPr>
        <p:spPr>
          <a:noFill/>
          <a:ln/>
        </p:spPr>
        <p:txBody>
          <a:bodyPr/>
          <a:lstStyle/>
          <a:p>
            <a:pPr>
              <a:lnSpc>
                <a:spcPct val="110000"/>
              </a:lnSpc>
            </a:pPr>
            <a:r>
              <a:rPr lang="en-US" altLang="en-US"/>
              <a:t>Pareto Diagram Example</a:t>
            </a:r>
          </a:p>
        </p:txBody>
      </p:sp>
      <p:sp>
        <p:nvSpPr>
          <p:cNvPr id="4" name="Slide Number Placeholder 3"/>
          <p:cNvSpPr>
            <a:spLocks noGrp="1"/>
          </p:cNvSpPr>
          <p:nvPr>
            <p:ph type="sldNum" sz="quarter" idx="12"/>
          </p:nvPr>
        </p:nvSpPr>
        <p:spPr/>
        <p:txBody>
          <a:bodyPr/>
          <a:lstStyle/>
          <a:p>
            <a:fld id="{F878D97F-B07C-4F5B-861D-76BA94498E2A}" type="slidenum">
              <a:rPr lang="en-US" smtClean="0"/>
              <a:pPr/>
              <a:t>52</a:t>
            </a:fld>
            <a:endParaRPr lang="en-US"/>
          </a:p>
        </p:txBody>
      </p:sp>
    </p:spTree>
    <p:extLst>
      <p:ext uri="{BB962C8B-B14F-4D97-AF65-F5344CB8AC3E}">
        <p14:creationId xmlns:p14="http://schemas.microsoft.com/office/powerpoint/2010/main" val="29601542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body" idx="1"/>
          </p:nvPr>
        </p:nvSpPr>
        <p:spPr>
          <a:xfrm>
            <a:off x="685800" y="1828800"/>
            <a:ext cx="8077200" cy="4532313"/>
          </a:xfrm>
        </p:spPr>
        <p:txBody>
          <a:bodyPr/>
          <a:lstStyle/>
          <a:p>
            <a:pPr>
              <a:lnSpc>
                <a:spcPct val="90000"/>
              </a:lnSpc>
              <a:buFont typeface="Wingdings" pitchFamily="2" charset="2"/>
              <a:buNone/>
            </a:pPr>
            <a:r>
              <a:rPr lang="en-US" altLang="en-US" sz="2400">
                <a:solidFill>
                  <a:schemeClr val="folHlink"/>
                </a:solidFill>
              </a:rPr>
              <a:t>Step 1:</a:t>
            </a:r>
            <a:r>
              <a:rPr lang="en-US" altLang="en-US"/>
              <a:t> Sort by defect cause, in descending order</a:t>
            </a:r>
          </a:p>
          <a:p>
            <a:pPr>
              <a:lnSpc>
                <a:spcPct val="90000"/>
              </a:lnSpc>
              <a:buFont typeface="Wingdings" pitchFamily="2" charset="2"/>
              <a:buNone/>
            </a:pPr>
            <a:r>
              <a:rPr lang="en-US" altLang="en-US" sz="2400">
                <a:solidFill>
                  <a:schemeClr val="folHlink"/>
                </a:solidFill>
              </a:rPr>
              <a:t>Step 2:</a:t>
            </a:r>
            <a:r>
              <a:rPr lang="en-US" altLang="en-US"/>
              <a:t> Determine % in each category</a:t>
            </a:r>
          </a:p>
        </p:txBody>
      </p:sp>
      <p:graphicFrame>
        <p:nvGraphicFramePr>
          <p:cNvPr id="154723" name="Group 99"/>
          <p:cNvGraphicFramePr>
            <a:graphicFrameLocks noGrp="1"/>
          </p:cNvGraphicFramePr>
          <p:nvPr/>
        </p:nvGraphicFramePr>
        <p:xfrm>
          <a:off x="381000" y="3048000"/>
          <a:ext cx="8001000" cy="3474720"/>
        </p:xfrm>
        <a:graphic>
          <a:graphicData uri="http://schemas.openxmlformats.org/drawingml/2006/table">
            <a:tbl>
              <a:tblPr/>
              <a:tblGrid>
                <a:gridCol w="2819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Source of </a:t>
                      </a:r>
                    </a:p>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Manufacturing Error</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Number of defects</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rPr>
                        <a:t>% of Total Defects</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0"/>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Poor Alignment</a:t>
                      </a:r>
                      <a:endParaRPr kumimoji="0" lang="en-US" alt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223</a:t>
                      </a:r>
                      <a:endParaRPr kumimoji="0" lang="en-US" alt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55.75</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Paint Flaw</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78</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19.50</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Bad Weld</a:t>
                      </a:r>
                      <a:endParaRPr kumimoji="0" lang="en-US" alt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34</a:t>
                      </a:r>
                      <a:endParaRPr kumimoji="0" lang="en-US" alt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8.50</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Missing Part</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25</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6.25</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Cracked case</a:t>
                      </a:r>
                      <a:endParaRPr kumimoji="0" lang="en-US" alt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21</a:t>
                      </a:r>
                      <a:endParaRPr kumimoji="0" lang="en-US" altLang="en-US" sz="2000" b="0" i="0" u="none" strike="noStrike" cap="none" normalizeH="0" baseline="0" smtClean="0">
                        <a:ln>
                          <a:noFill/>
                        </a:ln>
                        <a:solidFill>
                          <a:schemeClr val="tx1"/>
                        </a:solidFill>
                        <a:effectLst/>
                        <a:latin typeface="Arial" pitchFamily="34" charset="0"/>
                        <a:cs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cs typeface="Arial" pitchFamily="34" charset="0"/>
                        </a:rPr>
                        <a:t>5.25</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Electrical Short</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19</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pitchFamily="34" charset="0"/>
                        </a:rPr>
                        <a:t>4.75</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Total</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cs typeface="Arial" pitchFamily="34" charset="0"/>
                        </a:rPr>
                        <a:t>400</a:t>
                      </a:r>
                      <a:endParaRPr kumimoji="0" lang="en-US" altLang="en-US" sz="2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pitchFamily="34" charset="0"/>
                        </a:rPr>
                        <a:t>100%</a:t>
                      </a: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7"/>
                  </a:ext>
                </a:extLst>
              </a:tr>
            </a:tbl>
          </a:graphicData>
        </a:graphic>
      </p:graphicFrame>
      <p:sp>
        <p:nvSpPr>
          <p:cNvPr id="154725" name="Rectangle 101"/>
          <p:cNvSpPr>
            <a:spLocks noGrp="1" noChangeArrowheads="1"/>
          </p:cNvSpPr>
          <p:nvPr>
            <p:ph type="title"/>
          </p:nvPr>
        </p:nvSpPr>
        <p:spPr>
          <a:noFill/>
          <a:ln/>
        </p:spPr>
        <p:txBody>
          <a:bodyPr/>
          <a:lstStyle/>
          <a:p>
            <a:pPr>
              <a:lnSpc>
                <a:spcPct val="110000"/>
              </a:lnSpc>
            </a:pPr>
            <a:r>
              <a:rPr lang="en-US" altLang="en-US"/>
              <a:t>Pareto Diagram Example</a:t>
            </a:r>
          </a:p>
        </p:txBody>
      </p:sp>
      <p:sp>
        <p:nvSpPr>
          <p:cNvPr id="154726" name="Text Box 102"/>
          <p:cNvSpPr txBox="1">
            <a:spLocks noChangeArrowheads="1"/>
          </p:cNvSpPr>
          <p:nvPr/>
        </p:nvSpPr>
        <p:spPr bwMode="auto">
          <a:xfrm>
            <a:off x="7467600" y="1279525"/>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a:solidFill>
                  <a:srgbClr val="000099"/>
                </a:solidFill>
              </a:rPr>
              <a:t>(continued)</a:t>
            </a:r>
          </a:p>
        </p:txBody>
      </p:sp>
      <p:sp>
        <p:nvSpPr>
          <p:cNvPr id="4" name="Slide Number Placeholder 3"/>
          <p:cNvSpPr>
            <a:spLocks noGrp="1"/>
          </p:cNvSpPr>
          <p:nvPr>
            <p:ph type="sldNum" sz="quarter" idx="12"/>
          </p:nvPr>
        </p:nvSpPr>
        <p:spPr/>
        <p:txBody>
          <a:bodyPr/>
          <a:lstStyle/>
          <a:p>
            <a:fld id="{F878D97F-B07C-4F5B-861D-76BA94498E2A}" type="slidenum">
              <a:rPr lang="en-US" smtClean="0"/>
              <a:pPr/>
              <a:t>53</a:t>
            </a:fld>
            <a:endParaRPr lang="en-US"/>
          </a:p>
        </p:txBody>
      </p:sp>
    </p:spTree>
    <p:extLst>
      <p:ext uri="{BB962C8B-B14F-4D97-AF65-F5344CB8AC3E}">
        <p14:creationId xmlns:p14="http://schemas.microsoft.com/office/powerpoint/2010/main" val="3989138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nSpc>
                <a:spcPct val="110000"/>
              </a:lnSpc>
            </a:pPr>
            <a:r>
              <a:rPr lang="en-US" altLang="en-US"/>
              <a:t>Pareto Diagram Example</a:t>
            </a:r>
          </a:p>
        </p:txBody>
      </p:sp>
      <p:sp>
        <p:nvSpPr>
          <p:cNvPr id="152579" name="Rectangle 3"/>
          <p:cNvSpPr>
            <a:spLocks noChangeArrowheads="1"/>
          </p:cNvSpPr>
          <p:nvPr/>
        </p:nvSpPr>
        <p:spPr bwMode="auto">
          <a:xfrm rot="5400000">
            <a:off x="6582569" y="4466431"/>
            <a:ext cx="3048000"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800" b="1">
                <a:solidFill>
                  <a:srgbClr val="000000"/>
                </a:solidFill>
              </a:rPr>
              <a:t>cumulative % </a:t>
            </a:r>
            <a:r>
              <a:rPr lang="en-US" altLang="en-US" sz="1800" b="1"/>
              <a:t>(line graph)</a:t>
            </a:r>
            <a:endParaRPr lang="en-US" altLang="en-US" sz="1800"/>
          </a:p>
        </p:txBody>
      </p:sp>
      <p:sp>
        <p:nvSpPr>
          <p:cNvPr id="152580" name="Rectangle 4"/>
          <p:cNvSpPr>
            <a:spLocks noChangeArrowheads="1"/>
          </p:cNvSpPr>
          <p:nvPr/>
        </p:nvSpPr>
        <p:spPr bwMode="auto">
          <a:xfrm rot="16200000">
            <a:off x="-708819" y="4137819"/>
            <a:ext cx="3732213" cy="6381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800" b="1">
                <a:solidFill>
                  <a:srgbClr val="000000"/>
                </a:solidFill>
              </a:rPr>
              <a:t>% of defects in each category (bar graph)</a:t>
            </a:r>
            <a:endParaRPr lang="en-US" altLang="en-US" sz="1800">
              <a:solidFill>
                <a:srgbClr val="000000"/>
              </a:solidFill>
            </a:endParaRPr>
          </a:p>
        </p:txBody>
      </p:sp>
      <p:graphicFrame>
        <p:nvGraphicFramePr>
          <p:cNvPr id="152583" name="Object 7"/>
          <p:cNvGraphicFramePr>
            <a:graphicFrameLocks noChangeAspect="1"/>
          </p:cNvGraphicFramePr>
          <p:nvPr/>
        </p:nvGraphicFramePr>
        <p:xfrm>
          <a:off x="1524000" y="2286000"/>
          <a:ext cx="6324600" cy="4373563"/>
        </p:xfrm>
        <a:graphic>
          <a:graphicData uri="http://schemas.openxmlformats.org/presentationml/2006/ole">
            <mc:AlternateContent xmlns:mc="http://schemas.openxmlformats.org/markup-compatibility/2006">
              <mc:Choice xmlns:v="urn:schemas-microsoft-com:vml" Requires="v">
                <p:oleObj spid="_x0000_s19459" name="Chart" r:id="rId3" imgW="11791950" imgH="7115251" progId="Excel.Sheet.8">
                  <p:embed/>
                </p:oleObj>
              </mc:Choice>
              <mc:Fallback>
                <p:oleObj name="Chart" r:id="rId3" imgW="11791950" imgH="7115251" progId="Excel.Sheet.8">
                  <p:embed/>
                  <p:pic>
                    <p:nvPicPr>
                      <p:cNvPr id="15258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86000"/>
                        <a:ext cx="6324600"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4" name="Text Box 8"/>
          <p:cNvSpPr txBox="1">
            <a:spLocks noChangeArrowheads="1"/>
          </p:cNvSpPr>
          <p:nvPr/>
        </p:nvSpPr>
        <p:spPr bwMode="auto">
          <a:xfrm>
            <a:off x="1143000" y="16764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chemeClr val="folHlink"/>
                </a:solidFill>
              </a:rPr>
              <a:t>Step 3:</a:t>
            </a:r>
            <a:r>
              <a:rPr lang="en-US" altLang="en-US" sz="2800"/>
              <a:t> Show results graphically</a:t>
            </a:r>
          </a:p>
        </p:txBody>
      </p:sp>
      <p:sp>
        <p:nvSpPr>
          <p:cNvPr id="152585" name="Text Box 9"/>
          <p:cNvSpPr txBox="1">
            <a:spLocks noChangeArrowheads="1"/>
          </p:cNvSpPr>
          <p:nvPr/>
        </p:nvSpPr>
        <p:spPr bwMode="auto">
          <a:xfrm>
            <a:off x="7467600" y="1279525"/>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a:solidFill>
                  <a:srgbClr val="000099"/>
                </a:solidFill>
              </a:rPr>
              <a:t>(continued)</a:t>
            </a:r>
          </a:p>
        </p:txBody>
      </p:sp>
      <p:sp>
        <p:nvSpPr>
          <p:cNvPr id="4" name="Slide Number Placeholder 3"/>
          <p:cNvSpPr>
            <a:spLocks noGrp="1"/>
          </p:cNvSpPr>
          <p:nvPr>
            <p:ph type="sldNum" sz="quarter" idx="12"/>
          </p:nvPr>
        </p:nvSpPr>
        <p:spPr/>
        <p:txBody>
          <a:bodyPr/>
          <a:lstStyle/>
          <a:p>
            <a:fld id="{F878D97F-B07C-4F5B-861D-76BA94498E2A}" type="slidenum">
              <a:rPr lang="en-US" smtClean="0"/>
              <a:pPr/>
              <a:t>54</a:t>
            </a:fld>
            <a:endParaRPr lang="en-US"/>
          </a:p>
        </p:txBody>
      </p:sp>
    </p:spTree>
    <p:extLst>
      <p:ext uri="{BB962C8B-B14F-4D97-AF65-F5344CB8AC3E}">
        <p14:creationId xmlns:p14="http://schemas.microsoft.com/office/powerpoint/2010/main" val="5279913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Line 5"/>
          <p:cNvSpPr>
            <a:spLocks noChangeShapeType="1"/>
          </p:cNvSpPr>
          <p:nvPr/>
        </p:nvSpPr>
        <p:spPr bwMode="auto">
          <a:xfrm>
            <a:off x="4629150" y="2286000"/>
            <a:ext cx="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 name="Rectangle 7"/>
          <p:cNvSpPr>
            <a:spLocks noChangeArrowheads="1"/>
          </p:cNvSpPr>
          <p:nvPr/>
        </p:nvSpPr>
        <p:spPr bwMode="auto">
          <a:xfrm>
            <a:off x="819150" y="1828800"/>
            <a:ext cx="8020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4" name="Rectangle 8"/>
          <p:cNvSpPr>
            <a:spLocks noChangeArrowheads="1"/>
          </p:cNvSpPr>
          <p:nvPr/>
        </p:nvSpPr>
        <p:spPr bwMode="auto">
          <a:xfrm>
            <a:off x="3106738" y="1754188"/>
            <a:ext cx="2968625" cy="528637"/>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800" b="1"/>
              <a:t>Numerical Data</a:t>
            </a:r>
          </a:p>
        </p:txBody>
      </p:sp>
      <p:sp>
        <p:nvSpPr>
          <p:cNvPr id="55306" name="Line 10"/>
          <p:cNvSpPr>
            <a:spLocks noChangeShapeType="1"/>
          </p:cNvSpPr>
          <p:nvPr/>
        </p:nvSpPr>
        <p:spPr bwMode="auto">
          <a:xfrm>
            <a:off x="2943225" y="3048000"/>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1" name="Line 15"/>
          <p:cNvSpPr>
            <a:spLocks noChangeShapeType="1"/>
          </p:cNvSpPr>
          <p:nvPr/>
        </p:nvSpPr>
        <p:spPr bwMode="auto">
          <a:xfrm>
            <a:off x="3019425" y="4343400"/>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2" name="Line 16"/>
          <p:cNvSpPr>
            <a:spLocks noChangeShapeType="1"/>
          </p:cNvSpPr>
          <p:nvPr/>
        </p:nvSpPr>
        <p:spPr bwMode="auto">
          <a:xfrm>
            <a:off x="1800225" y="4800600"/>
            <a:ext cx="2362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3" name="Line 17"/>
          <p:cNvSpPr>
            <a:spLocks noChangeShapeType="1"/>
          </p:cNvSpPr>
          <p:nvPr/>
        </p:nvSpPr>
        <p:spPr bwMode="auto">
          <a:xfrm>
            <a:off x="1800225" y="48006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4" name="Rectangle 18"/>
          <p:cNvSpPr>
            <a:spLocks noChangeArrowheads="1"/>
          </p:cNvSpPr>
          <p:nvPr/>
        </p:nvSpPr>
        <p:spPr bwMode="auto">
          <a:xfrm>
            <a:off x="962025" y="5181600"/>
            <a:ext cx="1990725" cy="466725"/>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b="1"/>
              <a:t>Histogram</a:t>
            </a:r>
          </a:p>
        </p:txBody>
      </p:sp>
      <p:sp>
        <p:nvSpPr>
          <p:cNvPr id="55317" name="Line 21"/>
          <p:cNvSpPr>
            <a:spLocks noChangeShapeType="1"/>
          </p:cNvSpPr>
          <p:nvPr/>
        </p:nvSpPr>
        <p:spPr bwMode="auto">
          <a:xfrm flipH="1">
            <a:off x="4162425" y="48006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8" name="Rectangle 22"/>
          <p:cNvSpPr>
            <a:spLocks noChangeArrowheads="1"/>
          </p:cNvSpPr>
          <p:nvPr/>
        </p:nvSpPr>
        <p:spPr bwMode="auto">
          <a:xfrm>
            <a:off x="3629025" y="5181600"/>
            <a:ext cx="1063625" cy="466725"/>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b="1"/>
              <a:t>Ogive</a:t>
            </a:r>
          </a:p>
        </p:txBody>
      </p:sp>
      <p:sp>
        <p:nvSpPr>
          <p:cNvPr id="55310" name="Rectangle 14"/>
          <p:cNvSpPr>
            <a:spLocks noChangeArrowheads="1"/>
          </p:cNvSpPr>
          <p:nvPr/>
        </p:nvSpPr>
        <p:spPr bwMode="auto">
          <a:xfrm>
            <a:off x="2686050" y="3146425"/>
            <a:ext cx="3810000" cy="1196975"/>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b="1"/>
              <a:t>Frequency Distributions and</a:t>
            </a:r>
          </a:p>
          <a:p>
            <a:pPr algn="ctr" eaLnBrk="0" hangingPunct="0">
              <a:lnSpc>
                <a:spcPct val="50000"/>
              </a:lnSpc>
              <a:spcBef>
                <a:spcPct val="50000"/>
              </a:spcBef>
            </a:pPr>
            <a:r>
              <a:rPr lang="en-US" altLang="en-US" b="1"/>
              <a:t>Cumulative Distributions</a:t>
            </a:r>
          </a:p>
        </p:txBody>
      </p:sp>
      <p:sp>
        <p:nvSpPr>
          <p:cNvPr id="55331" name="Rectangle 35"/>
          <p:cNvSpPr>
            <a:spLocks noGrp="1" noChangeArrowheads="1"/>
          </p:cNvSpPr>
          <p:nvPr>
            <p:ph type="title"/>
          </p:nvPr>
        </p:nvSpPr>
        <p:spPr>
          <a:xfrm>
            <a:off x="1143000" y="304800"/>
            <a:ext cx="7383463" cy="990600"/>
          </a:xfrm>
          <a:noFill/>
          <a:ln/>
        </p:spPr>
        <p:txBody>
          <a:bodyPr>
            <a:normAutofit fontScale="90000"/>
          </a:bodyPr>
          <a:lstStyle/>
          <a:p>
            <a:pPr defTabSz="914400">
              <a:lnSpc>
                <a:spcPct val="80000"/>
              </a:lnSpc>
            </a:pPr>
            <a:r>
              <a:rPr lang="en-US" altLang="en-US"/>
              <a:t>Graphs to Describe </a:t>
            </a:r>
            <a:br>
              <a:rPr lang="en-US" altLang="en-US"/>
            </a:br>
            <a:r>
              <a:rPr lang="en-US" altLang="en-US"/>
              <a:t>Numerical Variables</a:t>
            </a:r>
          </a:p>
        </p:txBody>
      </p:sp>
      <p:sp>
        <p:nvSpPr>
          <p:cNvPr id="4" name="Slide Number Placeholder 3"/>
          <p:cNvSpPr>
            <a:spLocks noGrp="1"/>
          </p:cNvSpPr>
          <p:nvPr>
            <p:ph type="sldNum" sz="quarter" idx="12"/>
          </p:nvPr>
        </p:nvSpPr>
        <p:spPr/>
        <p:txBody>
          <a:bodyPr/>
          <a:lstStyle/>
          <a:p>
            <a:fld id="{F878D97F-B07C-4F5B-861D-76BA94498E2A}" type="slidenum">
              <a:rPr lang="en-US" smtClean="0"/>
              <a:pPr/>
              <a:t>55</a:t>
            </a:fld>
            <a:endParaRPr lang="en-US"/>
          </a:p>
        </p:txBody>
      </p:sp>
    </p:spTree>
    <p:extLst>
      <p:ext uri="{BB962C8B-B14F-4D97-AF65-F5344CB8AC3E}">
        <p14:creationId xmlns:p14="http://schemas.microsoft.com/office/powerpoint/2010/main" val="30818228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Sturge</a:t>
            </a:r>
            <a:r>
              <a:rPr lang="en-IN" dirty="0" smtClean="0"/>
              <a:t> Rule</a:t>
            </a:r>
            <a:endParaRPr lang="en-IN" dirty="0"/>
          </a:p>
        </p:txBody>
      </p:sp>
      <p:pic>
        <p:nvPicPr>
          <p:cNvPr id="7" name="Content Placeholder 6"/>
          <p:cNvPicPr>
            <a:picLocks noGrp="1" noChangeAspect="1"/>
          </p:cNvPicPr>
          <p:nvPr>
            <p:ph idx="1"/>
          </p:nvPr>
        </p:nvPicPr>
        <p:blipFill>
          <a:blip r:embed="rId2"/>
          <a:stretch>
            <a:fillRect/>
          </a:stretch>
        </p:blipFill>
        <p:spPr>
          <a:xfrm>
            <a:off x="1115616" y="1417638"/>
            <a:ext cx="7344816" cy="4938712"/>
          </a:xfrm>
          <a:prstGeom prst="rect">
            <a:avLst/>
          </a:prstGeom>
        </p:spPr>
      </p:pic>
      <p:sp>
        <p:nvSpPr>
          <p:cNvPr id="4" name="Date Placeholder 3"/>
          <p:cNvSpPr>
            <a:spLocks noGrp="1"/>
          </p:cNvSpPr>
          <p:nvPr>
            <p:ph type="dt" sz="half" idx="10"/>
          </p:nvPr>
        </p:nvSpPr>
        <p:spPr/>
        <p:txBody>
          <a:bodyPr/>
          <a:lstStyle/>
          <a:p>
            <a:r>
              <a:rPr lang="en-US" smtClean="0"/>
              <a:t>7/03/2015</a:t>
            </a:r>
            <a:endParaRPr lang="en-US"/>
          </a:p>
        </p:txBody>
      </p:sp>
      <p:sp>
        <p:nvSpPr>
          <p:cNvPr id="5" name="Footer Placeholder 4"/>
          <p:cNvSpPr>
            <a:spLocks noGrp="1"/>
          </p:cNvSpPr>
          <p:nvPr>
            <p:ph type="ftr" sz="quarter" idx="11"/>
          </p:nvPr>
        </p:nvSpPr>
        <p:spPr/>
        <p:txBody>
          <a:bodyPr/>
          <a:lstStyle/>
          <a:p>
            <a:r>
              <a:rPr lang="en-US" smtClean="0"/>
              <a:t>Introduction to Statistics</a:t>
            </a:r>
            <a:endParaRPr lang="en-US"/>
          </a:p>
        </p:txBody>
      </p:sp>
      <p:sp>
        <p:nvSpPr>
          <p:cNvPr id="6" name="Slide Number Placeholder 5"/>
          <p:cNvSpPr>
            <a:spLocks noGrp="1"/>
          </p:cNvSpPr>
          <p:nvPr>
            <p:ph type="sldNum" sz="quarter" idx="12"/>
          </p:nvPr>
        </p:nvSpPr>
        <p:spPr/>
        <p:txBody>
          <a:bodyPr/>
          <a:lstStyle/>
          <a:p>
            <a:fld id="{F878D97F-B07C-4F5B-861D-76BA94498E2A}" type="slidenum">
              <a:rPr lang="en-US" smtClean="0"/>
              <a:pPr/>
              <a:t>56</a:t>
            </a:fld>
            <a:endParaRPr lang="en-US"/>
          </a:p>
        </p:txBody>
      </p:sp>
    </p:spTree>
    <p:extLst>
      <p:ext uri="{BB962C8B-B14F-4D97-AF65-F5344CB8AC3E}">
        <p14:creationId xmlns:p14="http://schemas.microsoft.com/office/powerpoint/2010/main" val="12387612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219200" y="533400"/>
            <a:ext cx="7696200" cy="685800"/>
          </a:xfrm>
        </p:spPr>
        <p:txBody>
          <a:bodyPr/>
          <a:lstStyle/>
          <a:p>
            <a:pPr defTabSz="914400"/>
            <a:r>
              <a:rPr lang="en-US" altLang="en-US" sz="3600"/>
              <a:t>Why Use Frequency Distributions?</a:t>
            </a:r>
          </a:p>
        </p:txBody>
      </p:sp>
      <p:sp>
        <p:nvSpPr>
          <p:cNvPr id="105475" name="Rectangle 3"/>
          <p:cNvSpPr>
            <a:spLocks noGrp="1" noChangeArrowheads="1"/>
          </p:cNvSpPr>
          <p:nvPr>
            <p:ph type="body" idx="1"/>
          </p:nvPr>
        </p:nvSpPr>
        <p:spPr>
          <a:xfrm>
            <a:off x="1295400" y="2203450"/>
            <a:ext cx="7315200" cy="4197350"/>
          </a:xfrm>
        </p:spPr>
        <p:txBody>
          <a:bodyPr/>
          <a:lstStyle/>
          <a:p>
            <a:pPr marL="342900" indent="-342900" defTabSz="914400">
              <a:lnSpc>
                <a:spcPct val="105000"/>
              </a:lnSpc>
              <a:spcBef>
                <a:spcPct val="55000"/>
              </a:spcBef>
            </a:pPr>
            <a:r>
              <a:rPr lang="en-US" altLang="en-US"/>
              <a:t>A frequency distribution is a way to summarize data</a:t>
            </a:r>
          </a:p>
          <a:p>
            <a:pPr marL="342900" indent="-342900" defTabSz="914400">
              <a:lnSpc>
                <a:spcPct val="105000"/>
              </a:lnSpc>
              <a:spcBef>
                <a:spcPct val="55000"/>
              </a:spcBef>
            </a:pPr>
            <a:r>
              <a:rPr lang="en-US" altLang="en-US"/>
              <a:t>The distribution condenses the raw data into a more useful form... </a:t>
            </a:r>
          </a:p>
          <a:p>
            <a:pPr marL="342900" indent="-342900" defTabSz="914400">
              <a:lnSpc>
                <a:spcPct val="105000"/>
              </a:lnSpc>
              <a:spcBef>
                <a:spcPct val="55000"/>
              </a:spcBef>
            </a:pPr>
            <a:r>
              <a:rPr lang="en-US" altLang="en-US"/>
              <a:t>and allows for a quick visual interpretation of the data</a:t>
            </a:r>
          </a:p>
        </p:txBody>
      </p:sp>
      <p:sp>
        <p:nvSpPr>
          <p:cNvPr id="4" name="Slide Number Placeholder 3"/>
          <p:cNvSpPr>
            <a:spLocks noGrp="1"/>
          </p:cNvSpPr>
          <p:nvPr>
            <p:ph type="sldNum" sz="quarter" idx="12"/>
          </p:nvPr>
        </p:nvSpPr>
        <p:spPr/>
        <p:txBody>
          <a:bodyPr/>
          <a:lstStyle/>
          <a:p>
            <a:fld id="{F878D97F-B07C-4F5B-861D-76BA94498E2A}" type="slidenum">
              <a:rPr lang="en-US" smtClean="0"/>
              <a:pPr/>
              <a:t>57</a:t>
            </a:fld>
            <a:endParaRPr lang="en-US"/>
          </a:p>
        </p:txBody>
      </p:sp>
    </p:spTree>
    <p:extLst>
      <p:ext uri="{BB962C8B-B14F-4D97-AF65-F5344CB8AC3E}">
        <p14:creationId xmlns:p14="http://schemas.microsoft.com/office/powerpoint/2010/main" val="35643991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143000" y="304800"/>
            <a:ext cx="7383463" cy="990600"/>
          </a:xfrm>
        </p:spPr>
        <p:txBody>
          <a:bodyPr>
            <a:normAutofit fontScale="90000"/>
          </a:bodyPr>
          <a:lstStyle/>
          <a:p>
            <a:pPr>
              <a:lnSpc>
                <a:spcPct val="80000"/>
              </a:lnSpc>
            </a:pPr>
            <a:r>
              <a:rPr lang="en-US" altLang="en-US"/>
              <a:t>Class Intervals </a:t>
            </a:r>
            <a:br>
              <a:rPr lang="en-US" altLang="en-US"/>
            </a:br>
            <a:r>
              <a:rPr lang="en-US" altLang="en-US"/>
              <a:t>and Class Boundaries</a:t>
            </a:r>
          </a:p>
        </p:txBody>
      </p:sp>
      <p:sp>
        <p:nvSpPr>
          <p:cNvPr id="106499" name="Rectangle 3"/>
          <p:cNvSpPr>
            <a:spLocks noGrp="1" noChangeArrowheads="1"/>
          </p:cNvSpPr>
          <p:nvPr>
            <p:ph type="body" idx="1"/>
          </p:nvPr>
        </p:nvSpPr>
        <p:spPr>
          <a:xfrm>
            <a:off x="838200" y="1868488"/>
            <a:ext cx="8077200" cy="1179512"/>
          </a:xfrm>
        </p:spPr>
        <p:txBody>
          <a:bodyPr/>
          <a:lstStyle/>
          <a:p>
            <a:r>
              <a:rPr lang="en-US" altLang="en-US"/>
              <a:t>Each class grouping has the same width</a:t>
            </a:r>
          </a:p>
          <a:p>
            <a:r>
              <a:rPr lang="en-US" altLang="en-US"/>
              <a:t>Determine the width of each interval by</a:t>
            </a:r>
          </a:p>
        </p:txBody>
      </p:sp>
      <p:sp>
        <p:nvSpPr>
          <p:cNvPr id="106500" name="Rectangle 4"/>
          <p:cNvSpPr>
            <a:spLocks noChangeArrowheads="1"/>
          </p:cNvSpPr>
          <p:nvPr/>
        </p:nvSpPr>
        <p:spPr bwMode="auto">
          <a:xfrm>
            <a:off x="838200" y="4078288"/>
            <a:ext cx="80772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lvl1pPr marL="342900" indent="-34290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Arial" pitchFamily="34" charset="0"/>
              </a:defRPr>
            </a:lvl2pPr>
            <a:lvl3pPr marL="1143000" indent="-228600">
              <a:spcBef>
                <a:spcPct val="20000"/>
              </a:spcBef>
              <a:buClr>
                <a:schemeClr val="accent2"/>
              </a:buClr>
              <a:buSzPct val="50000"/>
              <a:buFont typeface="Wingdings" pitchFamily="2" charset="2"/>
              <a:buChar char="n"/>
              <a:defRPr sz="2000">
                <a:solidFill>
                  <a:schemeClr val="tx1"/>
                </a:solidFill>
                <a:latin typeface="Arial" pitchFamily="34" charset="0"/>
              </a:defRPr>
            </a:lvl3pPr>
            <a:lvl4pPr marL="1600200" indent="-228600">
              <a:spcBef>
                <a:spcPct val="20000"/>
              </a:spcBef>
              <a:buClr>
                <a:schemeClr val="folHlink"/>
              </a:buClr>
              <a:buSzPct val="55000"/>
              <a:buFont typeface="Wingdings" pitchFamily="2" charset="2"/>
              <a:buChar char="n"/>
              <a:defRPr>
                <a:solidFill>
                  <a:schemeClr val="tx1"/>
                </a:solidFill>
                <a:latin typeface="Arial" pitchFamily="34" charset="0"/>
              </a:defRPr>
            </a:lvl4pPr>
            <a:lvl5pPr marL="2057400" indent="-228600">
              <a:spcBef>
                <a:spcPct val="20000"/>
              </a:spcBef>
              <a:buClr>
                <a:srgbClr val="FD2B4E"/>
              </a:buClr>
              <a:buSzPct val="50000"/>
              <a:buFont typeface="Wingdings" pitchFamily="2" charset="2"/>
              <a:buChar char="n"/>
              <a:defRPr>
                <a:solidFill>
                  <a:schemeClr val="tx1"/>
                </a:solidFill>
                <a:latin typeface="Arial" pitchFamily="34" charset="0"/>
              </a:defRPr>
            </a:lvl5pPr>
            <a:lvl6pPr marL="2514600" indent="-228600" fontAlgn="base">
              <a:spcBef>
                <a:spcPct val="20000"/>
              </a:spcBef>
              <a:spcAft>
                <a:spcPct val="0"/>
              </a:spcAft>
              <a:buClr>
                <a:srgbClr val="FD2B4E"/>
              </a:buClr>
              <a:buSzPct val="50000"/>
              <a:buFont typeface="Wingdings" pitchFamily="2" charset="2"/>
              <a:buChar char="n"/>
              <a:defRPr>
                <a:solidFill>
                  <a:schemeClr val="tx1"/>
                </a:solidFill>
                <a:latin typeface="Arial" pitchFamily="34" charset="0"/>
              </a:defRPr>
            </a:lvl6pPr>
            <a:lvl7pPr marL="2971800" indent="-228600" fontAlgn="base">
              <a:spcBef>
                <a:spcPct val="20000"/>
              </a:spcBef>
              <a:spcAft>
                <a:spcPct val="0"/>
              </a:spcAft>
              <a:buClr>
                <a:srgbClr val="FD2B4E"/>
              </a:buClr>
              <a:buSzPct val="50000"/>
              <a:buFont typeface="Wingdings" pitchFamily="2" charset="2"/>
              <a:buChar char="n"/>
              <a:defRPr>
                <a:solidFill>
                  <a:schemeClr val="tx1"/>
                </a:solidFill>
                <a:latin typeface="Arial" pitchFamily="34" charset="0"/>
              </a:defRPr>
            </a:lvl7pPr>
            <a:lvl8pPr marL="3429000" indent="-228600" fontAlgn="base">
              <a:spcBef>
                <a:spcPct val="20000"/>
              </a:spcBef>
              <a:spcAft>
                <a:spcPct val="0"/>
              </a:spcAft>
              <a:buClr>
                <a:srgbClr val="FD2B4E"/>
              </a:buClr>
              <a:buSzPct val="50000"/>
              <a:buFont typeface="Wingdings" pitchFamily="2" charset="2"/>
              <a:buChar char="n"/>
              <a:defRPr>
                <a:solidFill>
                  <a:schemeClr val="tx1"/>
                </a:solidFill>
                <a:latin typeface="Arial" pitchFamily="34" charset="0"/>
              </a:defRPr>
            </a:lvl8pPr>
            <a:lvl9pPr marL="3886200" indent="-228600" fontAlgn="base">
              <a:spcBef>
                <a:spcPct val="20000"/>
              </a:spcBef>
              <a:spcAft>
                <a:spcPct val="0"/>
              </a:spcAft>
              <a:buClr>
                <a:srgbClr val="FD2B4E"/>
              </a:buClr>
              <a:buSzPct val="50000"/>
              <a:buFont typeface="Wingdings" pitchFamily="2" charset="2"/>
              <a:buChar char="n"/>
              <a:defRPr>
                <a:solidFill>
                  <a:schemeClr val="tx1"/>
                </a:solidFill>
                <a:latin typeface="Arial" pitchFamily="34" charset="0"/>
              </a:defRPr>
            </a:lvl9pPr>
          </a:lstStyle>
          <a:p>
            <a:r>
              <a:rPr lang="en-US" altLang="en-US"/>
              <a:t>Use at least 5 but no more than 15-20 intervals</a:t>
            </a:r>
          </a:p>
          <a:p>
            <a:r>
              <a:rPr lang="en-US" altLang="en-US"/>
              <a:t>Intervals never overlap</a:t>
            </a:r>
          </a:p>
          <a:p>
            <a:r>
              <a:rPr lang="en-US" altLang="en-US"/>
              <a:t>Round up the interval width to get desirable interval endpoints</a:t>
            </a:r>
          </a:p>
        </p:txBody>
      </p:sp>
      <p:graphicFrame>
        <p:nvGraphicFramePr>
          <p:cNvPr id="106501" name="Object 5"/>
          <p:cNvGraphicFramePr>
            <a:graphicFrameLocks noChangeAspect="1"/>
          </p:cNvGraphicFramePr>
          <p:nvPr/>
        </p:nvGraphicFramePr>
        <p:xfrm>
          <a:off x="1062038" y="3035300"/>
          <a:ext cx="7458075" cy="863600"/>
        </p:xfrm>
        <a:graphic>
          <a:graphicData uri="http://schemas.openxmlformats.org/presentationml/2006/ole">
            <mc:AlternateContent xmlns:mc="http://schemas.openxmlformats.org/markup-compatibility/2006">
              <mc:Choice xmlns:v="urn:schemas-microsoft-com:vml" Requires="v">
                <p:oleObj spid="_x0000_s20482" name="Equation" r:id="rId3" imgW="3695700" imgH="431800" progId="Equation.3">
                  <p:embed/>
                </p:oleObj>
              </mc:Choice>
              <mc:Fallback>
                <p:oleObj name="Equation" r:id="rId3" imgW="3695700" imgH="431800" progId="Equation.3">
                  <p:embed/>
                  <p:pic>
                    <p:nvPicPr>
                      <p:cNvPr id="1065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3035300"/>
                        <a:ext cx="7458075" cy="863600"/>
                      </a:xfrm>
                      <a:prstGeom prst="rect">
                        <a:avLst/>
                      </a:prstGeom>
                      <a:solidFill>
                        <a:srgbClr val="FDE0BD"/>
                      </a:solidFill>
                      <a:ln w="9525">
                        <a:solidFill>
                          <a:schemeClr val="tx1"/>
                        </a:solidFill>
                        <a:miter lim="800000"/>
                        <a:headEnd/>
                        <a:tailEnd/>
                      </a:ln>
                    </p:spPr>
                  </p:pic>
                </p:oleObj>
              </mc:Fallback>
            </mc:AlternateContent>
          </a:graphicData>
        </a:graphic>
      </p:graphicFrame>
      <p:sp>
        <p:nvSpPr>
          <p:cNvPr id="4" name="Slide Number Placeholder 3"/>
          <p:cNvSpPr>
            <a:spLocks noGrp="1"/>
          </p:cNvSpPr>
          <p:nvPr>
            <p:ph type="sldNum" sz="quarter" idx="12"/>
          </p:nvPr>
        </p:nvSpPr>
        <p:spPr/>
        <p:txBody>
          <a:bodyPr/>
          <a:lstStyle/>
          <a:p>
            <a:fld id="{F878D97F-B07C-4F5B-861D-76BA94498E2A}" type="slidenum">
              <a:rPr lang="en-US" smtClean="0"/>
              <a:pPr/>
              <a:t>58</a:t>
            </a:fld>
            <a:endParaRPr lang="en-US"/>
          </a:p>
        </p:txBody>
      </p:sp>
    </p:spTree>
    <p:extLst>
      <p:ext uri="{BB962C8B-B14F-4D97-AF65-F5344CB8AC3E}">
        <p14:creationId xmlns:p14="http://schemas.microsoft.com/office/powerpoint/2010/main" val="24866624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1828800" y="3429000"/>
            <a:ext cx="6172200" cy="9906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27" name="Rectangle 3"/>
          <p:cNvSpPr>
            <a:spLocks noGrp="1" noChangeArrowheads="1"/>
          </p:cNvSpPr>
          <p:nvPr>
            <p:ph type="title"/>
          </p:nvPr>
        </p:nvSpPr>
        <p:spPr>
          <a:xfrm>
            <a:off x="1066800" y="381000"/>
            <a:ext cx="7793038" cy="838200"/>
          </a:xfrm>
        </p:spPr>
        <p:txBody>
          <a:bodyPr/>
          <a:lstStyle/>
          <a:p>
            <a:pPr>
              <a:lnSpc>
                <a:spcPct val="90000"/>
              </a:lnSpc>
            </a:pPr>
            <a:r>
              <a:rPr lang="en-US" altLang="en-US"/>
              <a:t>Frequency Distribution Example</a:t>
            </a:r>
          </a:p>
        </p:txBody>
      </p:sp>
      <p:sp>
        <p:nvSpPr>
          <p:cNvPr id="103428" name="Rectangle 4"/>
          <p:cNvSpPr>
            <a:spLocks noGrp="1" noChangeArrowheads="1"/>
          </p:cNvSpPr>
          <p:nvPr>
            <p:ph type="body" idx="1"/>
          </p:nvPr>
        </p:nvSpPr>
        <p:spPr>
          <a:xfrm>
            <a:off x="685800" y="1524000"/>
            <a:ext cx="8077200" cy="2601913"/>
          </a:xfrm>
          <a:noFill/>
        </p:spPr>
        <p:txBody>
          <a:bodyPr>
            <a:spAutoFit/>
          </a:bodyPr>
          <a:lstStyle/>
          <a:p>
            <a:pPr>
              <a:lnSpc>
                <a:spcPct val="90000"/>
              </a:lnSpc>
              <a:buFont typeface="Wingdings" pitchFamily="2" charset="2"/>
              <a:buNone/>
            </a:pPr>
            <a:r>
              <a:rPr lang="en-US" altLang="en-US" dirty="0">
                <a:solidFill>
                  <a:schemeClr val="folHlink"/>
                </a:solidFill>
              </a:rPr>
              <a:t>Example:</a:t>
            </a:r>
            <a:r>
              <a:rPr lang="en-US" altLang="en-US" dirty="0"/>
              <a:t> A manufacturer of insulation randomly selects 20 winter days and records the </a:t>
            </a:r>
            <a:r>
              <a:rPr lang="en-US" altLang="en-US" dirty="0">
                <a:solidFill>
                  <a:schemeClr val="folHlink"/>
                </a:solidFill>
              </a:rPr>
              <a:t>daily high temperature</a:t>
            </a:r>
          </a:p>
          <a:p>
            <a:pPr>
              <a:spcBef>
                <a:spcPct val="55000"/>
              </a:spcBef>
              <a:buFont typeface="Wingdings" pitchFamily="2" charset="2"/>
              <a:buNone/>
            </a:pPr>
            <a:r>
              <a:rPr lang="en-US" altLang="en-US" sz="3600" b="1" dirty="0">
                <a:solidFill>
                  <a:schemeClr val="hlink"/>
                </a:solidFill>
              </a:rPr>
              <a:t>	</a:t>
            </a:r>
            <a:r>
              <a:rPr lang="en-US" altLang="en-US" b="1" dirty="0">
                <a:solidFill>
                  <a:schemeClr val="hlink"/>
                </a:solidFill>
              </a:rPr>
              <a:t>	   </a:t>
            </a:r>
            <a:r>
              <a:rPr lang="en-US" altLang="en-US" b="1" dirty="0"/>
              <a:t>24, 35, 17, 21, 24, 37, 26, 46, 58, 30, </a:t>
            </a:r>
          </a:p>
          <a:p>
            <a:pPr>
              <a:buFont typeface="Wingdings" pitchFamily="2" charset="2"/>
              <a:buNone/>
            </a:pPr>
            <a:r>
              <a:rPr lang="en-US" altLang="en-US" b="1" dirty="0"/>
              <a:t>		   32, 13, 12, 38, 41, 43, 44, 27, 53, 27</a:t>
            </a:r>
            <a:endParaRPr lang="en-US" altLang="en-US" sz="3200" dirty="0"/>
          </a:p>
        </p:txBody>
      </p:sp>
      <p:sp>
        <p:nvSpPr>
          <p:cNvPr id="4" name="Slide Number Placeholder 3"/>
          <p:cNvSpPr>
            <a:spLocks noGrp="1"/>
          </p:cNvSpPr>
          <p:nvPr>
            <p:ph type="sldNum" sz="quarter" idx="12"/>
          </p:nvPr>
        </p:nvSpPr>
        <p:spPr/>
        <p:txBody>
          <a:bodyPr/>
          <a:lstStyle/>
          <a:p>
            <a:fld id="{F878D97F-B07C-4F5B-861D-76BA94498E2A}" type="slidenum">
              <a:rPr lang="en-US" smtClean="0"/>
              <a:pPr/>
              <a:t>59</a:t>
            </a:fld>
            <a:endParaRPr lang="en-US"/>
          </a:p>
        </p:txBody>
      </p:sp>
    </p:spTree>
    <p:extLst>
      <p:ext uri="{BB962C8B-B14F-4D97-AF65-F5344CB8AC3E}">
        <p14:creationId xmlns:p14="http://schemas.microsoft.com/office/powerpoint/2010/main" val="2095619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35280" cy="692696"/>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Syllabus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980728"/>
            <a:ext cx="8964488" cy="5877272"/>
          </a:xfrm>
        </p:spPr>
        <p:txBody>
          <a:bodyPr>
            <a:normAutofit fontScale="70000" lnSpcReduction="20000"/>
          </a:bodyPr>
          <a:lstStyle/>
          <a:p>
            <a:r>
              <a:rPr lang="en-IN" b="1" dirty="0"/>
              <a:t>Probability:</a:t>
            </a:r>
            <a:r>
              <a:rPr lang="en-IN" dirty="0"/>
              <a:t> Concept of experiments, sample space, event. Definition of Combinatorial Probability. Conditional Probability, Bayes Theorem. Probability distributions:  discrete&amp;  continuous  distributions,  Binomial,  Poisson  &amp;  Geometric distributions, Uniform, Exponential, Normal, Chi-square, t, F distributions. Expected values &amp; moments: mathematical expectation &amp; its properties, Moments (including variance) &amp; their </a:t>
            </a:r>
            <a:r>
              <a:rPr lang="en-IN" dirty="0" smtClean="0"/>
              <a:t>properties,  </a:t>
            </a:r>
            <a:r>
              <a:rPr lang="en-IN" dirty="0"/>
              <a:t>Moment generating function</a:t>
            </a:r>
            <a:r>
              <a:rPr lang="en-IN" dirty="0" smtClean="0"/>
              <a:t>. (15 hours)</a:t>
            </a:r>
            <a:r>
              <a:rPr lang="en-IN" b="1" dirty="0" smtClean="0"/>
              <a:t> </a:t>
            </a:r>
            <a:endParaRPr lang="en-IN" dirty="0"/>
          </a:p>
          <a:p>
            <a:r>
              <a:rPr lang="en-IN" b="1" dirty="0"/>
              <a:t>Introduction to Statistics: </a:t>
            </a:r>
            <a:r>
              <a:rPr lang="en-IN" dirty="0"/>
              <a:t>Definition of Statistics. Basic objectives. Applications in various branches of</a:t>
            </a:r>
            <a:r>
              <a:rPr lang="en-IN" b="1" dirty="0"/>
              <a:t> </a:t>
            </a:r>
            <a:r>
              <a:rPr lang="en-IN" dirty="0"/>
              <a:t>science with examples.</a:t>
            </a:r>
            <a:r>
              <a:rPr lang="en-IN" b="1" dirty="0"/>
              <a:t> </a:t>
            </a:r>
            <a:r>
              <a:rPr lang="en-IN" dirty="0"/>
              <a:t>Collection of Data:</a:t>
            </a:r>
            <a:r>
              <a:rPr lang="en-IN" b="1" dirty="0"/>
              <a:t> </a:t>
            </a:r>
            <a:r>
              <a:rPr lang="en-IN" dirty="0"/>
              <a:t>Internal and external data, Primary and secondary Data. Population and sample,</a:t>
            </a:r>
            <a:r>
              <a:rPr lang="en-IN" b="1" dirty="0"/>
              <a:t> </a:t>
            </a:r>
            <a:r>
              <a:rPr lang="en-IN" dirty="0"/>
              <a:t>Representative sample.</a:t>
            </a:r>
            <a:r>
              <a:rPr lang="en-IN" b="1" dirty="0"/>
              <a:t> </a:t>
            </a:r>
            <a:r>
              <a:rPr lang="en-IN" dirty="0"/>
              <a:t>Descriptive</a:t>
            </a:r>
            <a:r>
              <a:rPr lang="en-IN" b="1" dirty="0"/>
              <a:t> </a:t>
            </a:r>
            <a:r>
              <a:rPr lang="en-IN" dirty="0"/>
              <a:t>Statistics:</a:t>
            </a:r>
            <a:r>
              <a:rPr lang="en-IN" b="1" dirty="0"/>
              <a:t> </a:t>
            </a:r>
            <a:r>
              <a:rPr lang="en-IN" dirty="0"/>
              <a:t>Classification and tabulation of univariate data, graphical representation,</a:t>
            </a:r>
            <a:r>
              <a:rPr lang="en-IN" b="1" dirty="0"/>
              <a:t> </a:t>
            </a:r>
            <a:r>
              <a:rPr lang="en-IN" dirty="0"/>
              <a:t>Frequency curves. Descriptive measures - central tendency and dispersion. Bivariate data. Summarization, marginal and conditional frequency distribution. Scatter diagram. Linear regression and correlation. Least squares method. Rank correlation.</a:t>
            </a:r>
            <a:r>
              <a:rPr lang="en-IN" b="1" dirty="0"/>
              <a:t> </a:t>
            </a:r>
            <a:r>
              <a:rPr lang="en-IN" b="1" dirty="0" smtClean="0"/>
              <a:t> (20 hours)</a:t>
            </a:r>
            <a:endParaRPr lang="en-IN" dirty="0"/>
          </a:p>
          <a:p>
            <a:r>
              <a:rPr lang="en-IN" b="1" dirty="0"/>
              <a:t>Sampling Techniques: </a:t>
            </a:r>
            <a:r>
              <a:rPr lang="en-IN" dirty="0"/>
              <a:t>Random sampling. Sampling from finite and infinite populations. Estimates and</a:t>
            </a:r>
            <a:r>
              <a:rPr lang="en-IN" b="1" dirty="0"/>
              <a:t> </a:t>
            </a:r>
            <a:r>
              <a:rPr lang="en-IN" dirty="0"/>
              <a:t>standard error (sampling with replacement and sampling without replacement), Sampling distribution of sample mean, stratified random </a:t>
            </a:r>
            <a:r>
              <a:rPr lang="en-IN" dirty="0" smtClean="0"/>
              <a:t>sampling </a:t>
            </a:r>
            <a:r>
              <a:rPr lang="en-IN" dirty="0"/>
              <a:t>(</a:t>
            </a:r>
            <a:r>
              <a:rPr lang="en-IN" dirty="0" smtClean="0"/>
              <a:t>5 hours)</a:t>
            </a:r>
            <a:endParaRPr lang="en-IN" dirty="0" smtClean="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78D97F-B07C-4F5B-861D-76BA94498E2A}"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555271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685800" y="2286000"/>
            <a:ext cx="8153400" cy="381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5" name="Rectangle 3"/>
          <p:cNvSpPr>
            <a:spLocks noGrp="1" noChangeArrowheads="1"/>
          </p:cNvSpPr>
          <p:nvPr>
            <p:ph type="body" idx="1"/>
          </p:nvPr>
        </p:nvSpPr>
        <p:spPr>
          <a:xfrm>
            <a:off x="381000" y="1792288"/>
            <a:ext cx="8763000" cy="4379912"/>
          </a:xfrm>
        </p:spPr>
        <p:txBody>
          <a:bodyPr>
            <a:normAutofit lnSpcReduction="10000"/>
          </a:bodyPr>
          <a:lstStyle/>
          <a:p>
            <a:pPr>
              <a:lnSpc>
                <a:spcPct val="110000"/>
              </a:lnSpc>
            </a:pPr>
            <a:r>
              <a:rPr lang="en-US" altLang="en-US"/>
              <a:t>Sort raw data in ascending order:</a:t>
            </a:r>
            <a:br>
              <a:rPr lang="en-US" altLang="en-US"/>
            </a:br>
            <a:r>
              <a:rPr lang="en-US" altLang="en-US" sz="1900" b="1"/>
              <a:t>12, 13, 17, 21, 24, 24, 26, 27, 27, 30, 32, 35, 37, 38, 41, 43, 44, 46, 53, 58</a:t>
            </a:r>
          </a:p>
          <a:p>
            <a:pPr>
              <a:lnSpc>
                <a:spcPct val="110000"/>
              </a:lnSpc>
            </a:pPr>
            <a:r>
              <a:rPr lang="en-US" altLang="en-US"/>
              <a:t>Find range: </a:t>
            </a:r>
            <a:r>
              <a:rPr lang="en-US" altLang="en-US" sz="2300" b="1">
                <a:solidFill>
                  <a:schemeClr val="folHlink"/>
                </a:solidFill>
              </a:rPr>
              <a:t>58 - 12 = 46</a:t>
            </a:r>
          </a:p>
          <a:p>
            <a:pPr>
              <a:lnSpc>
                <a:spcPct val="110000"/>
              </a:lnSpc>
            </a:pPr>
            <a:r>
              <a:rPr lang="en-US" altLang="en-US"/>
              <a:t>Select number of classes: </a:t>
            </a:r>
            <a:r>
              <a:rPr lang="en-US" altLang="en-US" sz="2300" b="1">
                <a:solidFill>
                  <a:schemeClr val="folHlink"/>
                </a:solidFill>
              </a:rPr>
              <a:t>5</a:t>
            </a:r>
            <a:r>
              <a:rPr lang="en-US" altLang="en-US" sz="1900" b="1">
                <a:solidFill>
                  <a:schemeClr val="folHlink"/>
                </a:solidFill>
              </a:rPr>
              <a:t> </a:t>
            </a:r>
            <a:r>
              <a:rPr lang="en-US" altLang="en-US" sz="2300" b="1">
                <a:solidFill>
                  <a:schemeClr val="folHlink"/>
                </a:solidFill>
              </a:rPr>
              <a:t>(usually between 5 and 15)</a:t>
            </a:r>
            <a:endParaRPr lang="en-US" altLang="en-US" b="1">
              <a:solidFill>
                <a:schemeClr val="folHlink"/>
              </a:solidFill>
            </a:endParaRPr>
          </a:p>
          <a:p>
            <a:pPr>
              <a:lnSpc>
                <a:spcPct val="110000"/>
              </a:lnSpc>
            </a:pPr>
            <a:r>
              <a:rPr lang="en-US" altLang="en-US"/>
              <a:t>Compute interval width: </a:t>
            </a:r>
            <a:r>
              <a:rPr lang="en-US" altLang="en-US" sz="2300" b="1">
                <a:solidFill>
                  <a:schemeClr val="folHlink"/>
                </a:solidFill>
              </a:rPr>
              <a:t>10  </a:t>
            </a:r>
            <a:r>
              <a:rPr lang="en-US" altLang="en-US" sz="1900" b="1">
                <a:solidFill>
                  <a:schemeClr val="folHlink"/>
                </a:solidFill>
              </a:rPr>
              <a:t>(46/5 then round up)</a:t>
            </a:r>
            <a:endParaRPr lang="en-US" altLang="en-US">
              <a:solidFill>
                <a:schemeClr val="folHlink"/>
              </a:solidFill>
            </a:endParaRPr>
          </a:p>
          <a:p>
            <a:pPr>
              <a:lnSpc>
                <a:spcPct val="110000"/>
              </a:lnSpc>
            </a:pPr>
            <a:r>
              <a:rPr lang="en-US" altLang="en-US"/>
              <a:t>Determine interval boundaries: </a:t>
            </a:r>
            <a:r>
              <a:rPr lang="en-US" altLang="en-US" sz="1900" b="1">
                <a:solidFill>
                  <a:schemeClr val="folHlink"/>
                </a:solidFill>
              </a:rPr>
              <a:t>10 but less than 20, 20 but less than 30, . . . , 60 but less than 70</a:t>
            </a:r>
          </a:p>
          <a:p>
            <a:pPr>
              <a:lnSpc>
                <a:spcPct val="110000"/>
              </a:lnSpc>
            </a:pPr>
            <a:r>
              <a:rPr lang="en-US" altLang="en-US"/>
              <a:t>Count observations &amp; assign to classes</a:t>
            </a:r>
          </a:p>
        </p:txBody>
      </p:sp>
      <p:sp>
        <p:nvSpPr>
          <p:cNvPr id="59398" name="Rectangle 6"/>
          <p:cNvSpPr>
            <a:spLocks noGrp="1" noChangeArrowheads="1"/>
          </p:cNvSpPr>
          <p:nvPr>
            <p:ph type="title"/>
          </p:nvPr>
        </p:nvSpPr>
        <p:spPr>
          <a:xfrm>
            <a:off x="1295400" y="228600"/>
            <a:ext cx="7383463" cy="990600"/>
          </a:xfrm>
          <a:noFill/>
          <a:ln/>
        </p:spPr>
        <p:txBody>
          <a:bodyPr>
            <a:normAutofit fontScale="90000"/>
          </a:bodyPr>
          <a:lstStyle/>
          <a:p>
            <a:pPr>
              <a:lnSpc>
                <a:spcPct val="90000"/>
              </a:lnSpc>
            </a:pPr>
            <a:r>
              <a:rPr lang="en-US" altLang="en-US"/>
              <a:t>Frequency Distribution Example</a:t>
            </a:r>
          </a:p>
        </p:txBody>
      </p:sp>
      <p:sp>
        <p:nvSpPr>
          <p:cNvPr id="59399" name="Text Box 7"/>
          <p:cNvSpPr txBox="1">
            <a:spLocks noChangeArrowheads="1"/>
          </p:cNvSpPr>
          <p:nvPr/>
        </p:nvSpPr>
        <p:spPr bwMode="auto">
          <a:xfrm>
            <a:off x="7543800" y="12033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a:solidFill>
                  <a:srgbClr val="000099"/>
                </a:solidFill>
              </a:rPr>
              <a:t>(continued)</a:t>
            </a:r>
          </a:p>
        </p:txBody>
      </p:sp>
      <p:sp>
        <p:nvSpPr>
          <p:cNvPr id="4" name="Slide Number Placeholder 3"/>
          <p:cNvSpPr>
            <a:spLocks noGrp="1"/>
          </p:cNvSpPr>
          <p:nvPr>
            <p:ph type="sldNum" sz="quarter" idx="12"/>
          </p:nvPr>
        </p:nvSpPr>
        <p:spPr/>
        <p:txBody>
          <a:bodyPr/>
          <a:lstStyle/>
          <a:p>
            <a:fld id="{F878D97F-B07C-4F5B-861D-76BA94498E2A}" type="slidenum">
              <a:rPr lang="en-US" smtClean="0"/>
              <a:pPr/>
              <a:t>60</a:t>
            </a:fld>
            <a:endParaRPr lang="en-US"/>
          </a:p>
        </p:txBody>
      </p:sp>
    </p:spTree>
    <p:extLst>
      <p:ext uri="{BB962C8B-B14F-4D97-AF65-F5344CB8AC3E}">
        <p14:creationId xmlns:p14="http://schemas.microsoft.com/office/powerpoint/2010/main" val="890194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228600"/>
            <a:ext cx="7924800" cy="990600"/>
          </a:xfrm>
        </p:spPr>
        <p:txBody>
          <a:bodyPr/>
          <a:lstStyle/>
          <a:p>
            <a:pPr>
              <a:lnSpc>
                <a:spcPct val="110000"/>
              </a:lnSpc>
            </a:pPr>
            <a:r>
              <a:rPr lang="en-US" altLang="en-US"/>
              <a:t>Frequency Distribution Example</a:t>
            </a:r>
          </a:p>
        </p:txBody>
      </p:sp>
      <p:sp>
        <p:nvSpPr>
          <p:cNvPr id="61444" name="Rectangle 4"/>
          <p:cNvSpPr>
            <a:spLocks noChangeArrowheads="1"/>
          </p:cNvSpPr>
          <p:nvPr/>
        </p:nvSpPr>
        <p:spPr bwMode="auto">
          <a:xfrm>
            <a:off x="304800" y="2819400"/>
            <a:ext cx="8534400" cy="3733800"/>
          </a:xfrm>
          <a:prstGeom prst="rect">
            <a:avLst/>
          </a:prstGeom>
          <a:solidFill>
            <a:srgbClr val="CBDDF7"/>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5" name="Rectangle 5"/>
          <p:cNvSpPr>
            <a:spLocks noChangeArrowheads="1"/>
          </p:cNvSpPr>
          <p:nvPr/>
        </p:nvSpPr>
        <p:spPr bwMode="auto">
          <a:xfrm>
            <a:off x="609600" y="1828800"/>
            <a:ext cx="8020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6" name="Rectangle 6"/>
          <p:cNvSpPr>
            <a:spLocks noChangeArrowheads="1"/>
          </p:cNvSpPr>
          <p:nvPr/>
        </p:nvSpPr>
        <p:spPr bwMode="auto">
          <a:xfrm>
            <a:off x="884238" y="2179638"/>
            <a:ext cx="7375525" cy="364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buFontTx/>
              <a:buChar char="•"/>
            </a:pPr>
            <a:endParaRPr lang="en-US" altLang="en-US" sz="4400" b="1">
              <a:solidFill>
                <a:srgbClr val="333399"/>
              </a:solidFill>
            </a:endParaRPr>
          </a:p>
          <a:p>
            <a:pPr algn="ctr" eaLnBrk="0" hangingPunct="0">
              <a:lnSpc>
                <a:spcPct val="80000"/>
              </a:lnSpc>
              <a:spcBef>
                <a:spcPct val="50000"/>
              </a:spcBef>
            </a:pPr>
            <a:endParaRPr lang="en-US" altLang="en-US" sz="4400" b="1">
              <a:solidFill>
                <a:srgbClr val="333399"/>
              </a:solidFill>
            </a:endParaRPr>
          </a:p>
          <a:p>
            <a:pPr algn="ctr" eaLnBrk="0" hangingPunct="0">
              <a:spcBef>
                <a:spcPct val="50000"/>
              </a:spcBef>
              <a:buFontTx/>
              <a:buChar char="•"/>
            </a:pPr>
            <a:endParaRPr lang="en-US" altLang="en-US" sz="4400" b="1">
              <a:solidFill>
                <a:srgbClr val="333399"/>
              </a:solidFill>
            </a:endParaRPr>
          </a:p>
          <a:p>
            <a:pPr algn="ctr">
              <a:spcBef>
                <a:spcPct val="50000"/>
              </a:spcBef>
              <a:buFontTx/>
              <a:buChar char="•"/>
            </a:pPr>
            <a:endParaRPr lang="en-US" altLang="en-US" sz="4400" b="1">
              <a:solidFill>
                <a:srgbClr val="333399"/>
              </a:solidFill>
            </a:endParaRPr>
          </a:p>
        </p:txBody>
      </p:sp>
      <p:sp>
        <p:nvSpPr>
          <p:cNvPr id="61447" name="Line 7"/>
          <p:cNvSpPr>
            <a:spLocks noChangeShapeType="1"/>
          </p:cNvSpPr>
          <p:nvPr/>
        </p:nvSpPr>
        <p:spPr bwMode="auto">
          <a:xfrm>
            <a:off x="676275" y="3810000"/>
            <a:ext cx="78771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8" name="Line 8"/>
          <p:cNvSpPr>
            <a:spLocks noChangeShapeType="1"/>
          </p:cNvSpPr>
          <p:nvPr/>
        </p:nvSpPr>
        <p:spPr bwMode="auto">
          <a:xfrm>
            <a:off x="3276600" y="2895600"/>
            <a:ext cx="0" cy="35147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9" name="Rectangle 9"/>
          <p:cNvSpPr>
            <a:spLocks noChangeArrowheads="1"/>
          </p:cNvSpPr>
          <p:nvPr/>
        </p:nvSpPr>
        <p:spPr bwMode="auto">
          <a:xfrm>
            <a:off x="533400" y="3124200"/>
            <a:ext cx="781050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spcBef>
                <a:spcPct val="50000"/>
              </a:spcBef>
            </a:pPr>
            <a:r>
              <a:rPr lang="en-US" altLang="en-US" sz="2800" b="1" dirty="0">
                <a:solidFill>
                  <a:srgbClr val="CC0000"/>
                </a:solidFill>
              </a:rPr>
              <a:t>  </a:t>
            </a:r>
            <a:r>
              <a:rPr lang="en-US" altLang="en-US" sz="2000" b="1" dirty="0">
                <a:solidFill>
                  <a:srgbClr val="CC0000"/>
                </a:solidFill>
              </a:rPr>
              <a:t>Interval                       </a:t>
            </a:r>
            <a:r>
              <a:rPr lang="en-US" altLang="en-US" sz="2000" b="1" dirty="0" smtClean="0">
                <a:solidFill>
                  <a:srgbClr val="CC0000"/>
                </a:solidFill>
              </a:rPr>
              <a:t>         </a:t>
            </a:r>
            <a:r>
              <a:rPr lang="en-US" altLang="en-US" sz="2000" b="1" dirty="0">
                <a:solidFill>
                  <a:srgbClr val="CC0000"/>
                </a:solidFill>
              </a:rPr>
              <a:t>Frequency</a:t>
            </a:r>
          </a:p>
        </p:txBody>
      </p:sp>
      <p:sp>
        <p:nvSpPr>
          <p:cNvPr id="61450" name="Rectangle 10"/>
          <p:cNvSpPr>
            <a:spLocks noChangeArrowheads="1"/>
          </p:cNvSpPr>
          <p:nvPr/>
        </p:nvSpPr>
        <p:spPr bwMode="auto">
          <a:xfrm>
            <a:off x="374650" y="3879850"/>
            <a:ext cx="8340725" cy="1945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0000"/>
              </a:lnSpc>
              <a:spcBef>
                <a:spcPct val="50000"/>
              </a:spcBef>
            </a:pPr>
            <a:r>
              <a:rPr lang="en-US" altLang="en-US" b="1" dirty="0">
                <a:solidFill>
                  <a:schemeClr val="accent2"/>
                </a:solidFill>
              </a:rPr>
              <a:t>10 but less than 20      </a:t>
            </a:r>
            <a:r>
              <a:rPr lang="en-US" altLang="en-US" b="1" dirty="0" smtClean="0">
                <a:solidFill>
                  <a:schemeClr val="accent2"/>
                </a:solidFill>
              </a:rPr>
              <a:t>                                  </a:t>
            </a:r>
            <a:r>
              <a:rPr lang="en-US" altLang="en-US" b="1" dirty="0">
                <a:solidFill>
                  <a:schemeClr val="accent2"/>
                </a:solidFill>
              </a:rPr>
              <a:t>3                .15                 </a:t>
            </a:r>
            <a:r>
              <a:rPr lang="en-US" altLang="en-US" b="1" dirty="0" smtClean="0">
                <a:solidFill>
                  <a:schemeClr val="accent2"/>
                </a:solidFill>
              </a:rPr>
              <a:t>     </a:t>
            </a:r>
            <a:r>
              <a:rPr lang="en-US" altLang="en-US" b="1" dirty="0">
                <a:solidFill>
                  <a:schemeClr val="accent2"/>
                </a:solidFill>
              </a:rPr>
              <a:t>15</a:t>
            </a:r>
          </a:p>
          <a:p>
            <a:pPr eaLnBrk="0" hangingPunct="0">
              <a:lnSpc>
                <a:spcPct val="70000"/>
              </a:lnSpc>
              <a:spcBef>
                <a:spcPct val="50000"/>
              </a:spcBef>
            </a:pPr>
            <a:r>
              <a:rPr lang="en-US" altLang="en-US" b="1" dirty="0">
                <a:solidFill>
                  <a:schemeClr val="accent2"/>
                </a:solidFill>
              </a:rPr>
              <a:t>20 but less than 30	     </a:t>
            </a:r>
            <a:r>
              <a:rPr lang="en-US" altLang="en-US" b="1" dirty="0" smtClean="0">
                <a:solidFill>
                  <a:schemeClr val="accent2"/>
                </a:solidFill>
              </a:rPr>
              <a:t>                                  </a:t>
            </a:r>
            <a:r>
              <a:rPr lang="en-US" altLang="en-US" b="1" dirty="0">
                <a:solidFill>
                  <a:schemeClr val="accent2"/>
                </a:solidFill>
              </a:rPr>
              <a:t>6                .30                 </a:t>
            </a:r>
            <a:r>
              <a:rPr lang="en-US" altLang="en-US" b="1" dirty="0" smtClean="0">
                <a:solidFill>
                  <a:schemeClr val="accent2"/>
                </a:solidFill>
              </a:rPr>
              <a:t>     </a:t>
            </a:r>
            <a:r>
              <a:rPr lang="en-US" altLang="en-US" b="1" dirty="0">
                <a:solidFill>
                  <a:schemeClr val="accent2"/>
                </a:solidFill>
              </a:rPr>
              <a:t>30</a:t>
            </a:r>
          </a:p>
          <a:p>
            <a:pPr eaLnBrk="0" hangingPunct="0">
              <a:lnSpc>
                <a:spcPct val="70000"/>
              </a:lnSpc>
              <a:spcBef>
                <a:spcPct val="50000"/>
              </a:spcBef>
            </a:pPr>
            <a:r>
              <a:rPr lang="en-US" altLang="en-US" b="1" dirty="0">
                <a:solidFill>
                  <a:schemeClr val="accent2"/>
                </a:solidFill>
              </a:rPr>
              <a:t>30 but less than 40	       </a:t>
            </a:r>
            <a:r>
              <a:rPr lang="en-US" altLang="en-US" b="1" dirty="0" smtClean="0">
                <a:solidFill>
                  <a:schemeClr val="accent2"/>
                </a:solidFill>
              </a:rPr>
              <a:t>                                 </a:t>
            </a:r>
            <a:r>
              <a:rPr lang="en-US" altLang="en-US" b="1" dirty="0">
                <a:solidFill>
                  <a:schemeClr val="accent2"/>
                </a:solidFill>
              </a:rPr>
              <a:t>5                .25                  </a:t>
            </a:r>
            <a:r>
              <a:rPr lang="en-US" altLang="en-US" b="1" dirty="0" smtClean="0">
                <a:solidFill>
                  <a:schemeClr val="accent2"/>
                </a:solidFill>
              </a:rPr>
              <a:t>   25              </a:t>
            </a:r>
            <a:endParaRPr lang="en-US" altLang="en-US" b="1" dirty="0">
              <a:solidFill>
                <a:schemeClr val="accent2"/>
              </a:solidFill>
            </a:endParaRPr>
          </a:p>
          <a:p>
            <a:pPr eaLnBrk="0" hangingPunct="0">
              <a:lnSpc>
                <a:spcPct val="70000"/>
              </a:lnSpc>
              <a:spcBef>
                <a:spcPct val="50000"/>
              </a:spcBef>
            </a:pPr>
            <a:r>
              <a:rPr lang="en-US" altLang="en-US" b="1" dirty="0">
                <a:solidFill>
                  <a:schemeClr val="accent2"/>
                </a:solidFill>
              </a:rPr>
              <a:t>40 but less than 50        </a:t>
            </a:r>
            <a:r>
              <a:rPr lang="en-US" altLang="en-US" b="1" dirty="0" smtClean="0">
                <a:solidFill>
                  <a:schemeClr val="accent2"/>
                </a:solidFill>
              </a:rPr>
              <a:t>                                  4                </a:t>
            </a:r>
            <a:r>
              <a:rPr lang="en-US" altLang="en-US" b="1" dirty="0">
                <a:solidFill>
                  <a:schemeClr val="accent2"/>
                </a:solidFill>
              </a:rPr>
              <a:t>.20                  </a:t>
            </a:r>
            <a:r>
              <a:rPr lang="en-US" altLang="en-US" b="1" dirty="0" smtClean="0">
                <a:solidFill>
                  <a:schemeClr val="accent2"/>
                </a:solidFill>
              </a:rPr>
              <a:t> 20</a:t>
            </a:r>
            <a:endParaRPr lang="en-US" altLang="en-US" b="1" dirty="0">
              <a:solidFill>
                <a:schemeClr val="accent2"/>
              </a:solidFill>
            </a:endParaRPr>
          </a:p>
          <a:p>
            <a:pPr eaLnBrk="0" hangingPunct="0">
              <a:lnSpc>
                <a:spcPct val="70000"/>
              </a:lnSpc>
              <a:spcBef>
                <a:spcPct val="50000"/>
              </a:spcBef>
            </a:pPr>
            <a:r>
              <a:rPr lang="en-US" altLang="en-US" b="1" dirty="0">
                <a:solidFill>
                  <a:schemeClr val="accent2"/>
                </a:solidFill>
              </a:rPr>
              <a:t>50 but less than 60	        </a:t>
            </a:r>
            <a:r>
              <a:rPr lang="en-US" altLang="en-US" b="1" dirty="0" smtClean="0">
                <a:solidFill>
                  <a:schemeClr val="accent2"/>
                </a:solidFill>
              </a:rPr>
              <a:t>                                   2                </a:t>
            </a:r>
            <a:r>
              <a:rPr lang="en-US" altLang="en-US" b="1" dirty="0">
                <a:solidFill>
                  <a:schemeClr val="accent2"/>
                </a:solidFill>
              </a:rPr>
              <a:t>.10                  10             </a:t>
            </a:r>
          </a:p>
          <a:p>
            <a:pPr eaLnBrk="0" hangingPunct="0">
              <a:lnSpc>
                <a:spcPct val="70000"/>
              </a:lnSpc>
              <a:spcBef>
                <a:spcPct val="50000"/>
              </a:spcBef>
            </a:pPr>
            <a:r>
              <a:rPr lang="en-US" altLang="en-US" b="1" dirty="0">
                <a:solidFill>
                  <a:srgbClr val="CC0000"/>
                </a:solidFill>
              </a:rPr>
              <a:t>                Total	      </a:t>
            </a:r>
            <a:r>
              <a:rPr lang="en-US" altLang="en-US" b="1" dirty="0" smtClean="0">
                <a:solidFill>
                  <a:srgbClr val="CC0000"/>
                </a:solidFill>
              </a:rPr>
              <a:t>                                    </a:t>
            </a:r>
            <a:r>
              <a:rPr lang="en-US" altLang="en-US" b="1" dirty="0">
                <a:solidFill>
                  <a:srgbClr val="CC0000"/>
                </a:solidFill>
              </a:rPr>
              <a:t>20              1.00               100</a:t>
            </a:r>
          </a:p>
        </p:txBody>
      </p:sp>
      <p:sp>
        <p:nvSpPr>
          <p:cNvPr id="61451" name="Line 11"/>
          <p:cNvSpPr>
            <a:spLocks noChangeShapeType="1"/>
          </p:cNvSpPr>
          <p:nvPr/>
        </p:nvSpPr>
        <p:spPr bwMode="auto">
          <a:xfrm>
            <a:off x="4800600" y="2895600"/>
            <a:ext cx="0" cy="35147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2" name="Rectangle 12"/>
          <p:cNvSpPr>
            <a:spLocks noChangeArrowheads="1"/>
          </p:cNvSpPr>
          <p:nvPr/>
        </p:nvSpPr>
        <p:spPr bwMode="auto">
          <a:xfrm>
            <a:off x="4876800" y="3048000"/>
            <a:ext cx="15240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000" b="1">
                <a:solidFill>
                  <a:srgbClr val="CC0000"/>
                </a:solidFill>
              </a:rPr>
              <a:t>Relative</a:t>
            </a:r>
          </a:p>
          <a:p>
            <a:pPr algn="ctr" eaLnBrk="0" hangingPunct="0">
              <a:lnSpc>
                <a:spcPct val="40000"/>
              </a:lnSpc>
              <a:spcBef>
                <a:spcPct val="50000"/>
              </a:spcBef>
            </a:pPr>
            <a:r>
              <a:rPr lang="en-US" altLang="en-US" sz="2000" b="1">
                <a:solidFill>
                  <a:srgbClr val="CC0000"/>
                </a:solidFill>
              </a:rPr>
              <a:t>Frequency</a:t>
            </a:r>
          </a:p>
        </p:txBody>
      </p:sp>
      <p:sp>
        <p:nvSpPr>
          <p:cNvPr id="61453" name="Line 13"/>
          <p:cNvSpPr>
            <a:spLocks noChangeShapeType="1"/>
          </p:cNvSpPr>
          <p:nvPr/>
        </p:nvSpPr>
        <p:spPr bwMode="auto">
          <a:xfrm>
            <a:off x="6553200" y="2895600"/>
            <a:ext cx="0" cy="35147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4" name="Rectangle 14"/>
          <p:cNvSpPr>
            <a:spLocks noChangeArrowheads="1"/>
          </p:cNvSpPr>
          <p:nvPr/>
        </p:nvSpPr>
        <p:spPr bwMode="auto">
          <a:xfrm>
            <a:off x="6705600" y="3124200"/>
            <a:ext cx="1771650"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a:solidFill>
                  <a:srgbClr val="CC0000"/>
                </a:solidFill>
              </a:rPr>
              <a:t> </a:t>
            </a:r>
            <a:r>
              <a:rPr lang="en-US" altLang="en-US" sz="2000" b="1">
                <a:solidFill>
                  <a:srgbClr val="CC0000"/>
                </a:solidFill>
              </a:rPr>
              <a:t>Percentage</a:t>
            </a:r>
          </a:p>
        </p:txBody>
      </p:sp>
      <p:sp>
        <p:nvSpPr>
          <p:cNvPr id="61455" name="Line 15"/>
          <p:cNvSpPr>
            <a:spLocks noChangeShapeType="1"/>
          </p:cNvSpPr>
          <p:nvPr/>
        </p:nvSpPr>
        <p:spPr bwMode="auto">
          <a:xfrm>
            <a:off x="600075" y="6019800"/>
            <a:ext cx="79533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6" name="Rectangle 16"/>
          <p:cNvSpPr>
            <a:spLocks noChangeArrowheads="1"/>
          </p:cNvSpPr>
          <p:nvPr/>
        </p:nvSpPr>
        <p:spPr bwMode="auto">
          <a:xfrm>
            <a:off x="304800" y="1657350"/>
            <a:ext cx="8534400" cy="911225"/>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b="1"/>
              <a:t>Data in ordered array:</a:t>
            </a:r>
          </a:p>
          <a:p>
            <a:pPr algn="ctr" eaLnBrk="0" hangingPunct="0">
              <a:spcBef>
                <a:spcPct val="50000"/>
              </a:spcBef>
            </a:pPr>
            <a:r>
              <a:rPr lang="en-US" altLang="en-US" sz="2000" b="1">
                <a:solidFill>
                  <a:schemeClr val="tx2"/>
                </a:solidFill>
              </a:rPr>
              <a:t>12, 13, 17, 21, 24, 24, 26, 27, 27, 30, 32, 35, 37, 38, 41, 43, 44, 46, 53, 58</a:t>
            </a:r>
          </a:p>
        </p:txBody>
      </p:sp>
      <p:sp>
        <p:nvSpPr>
          <p:cNvPr id="61458" name="Text Box 18"/>
          <p:cNvSpPr txBox="1">
            <a:spLocks noChangeArrowheads="1"/>
          </p:cNvSpPr>
          <p:nvPr/>
        </p:nvSpPr>
        <p:spPr bwMode="auto">
          <a:xfrm>
            <a:off x="7543800" y="12033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a:solidFill>
                  <a:srgbClr val="000099"/>
                </a:solidFill>
              </a:rPr>
              <a:t>(continued)</a:t>
            </a:r>
          </a:p>
        </p:txBody>
      </p:sp>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61</a:t>
            </a:fld>
            <a:endParaRPr lang="en-US"/>
          </a:p>
        </p:txBody>
      </p:sp>
      <p:sp>
        <p:nvSpPr>
          <p:cNvPr id="19" name="Date Placeholder 18"/>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20657236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524000" y="533400"/>
            <a:ext cx="6096000" cy="685800"/>
          </a:xfrm>
        </p:spPr>
        <p:txBody>
          <a:bodyPr>
            <a:normAutofit fontScale="90000"/>
          </a:bodyPr>
          <a:lstStyle/>
          <a:p>
            <a:pPr defTabSz="914400">
              <a:lnSpc>
                <a:spcPct val="90000"/>
              </a:lnSpc>
            </a:pPr>
            <a:r>
              <a:rPr lang="en-US" altLang="en-US"/>
              <a:t>Histogram</a:t>
            </a:r>
          </a:p>
        </p:txBody>
      </p:sp>
      <p:sp>
        <p:nvSpPr>
          <p:cNvPr id="107523" name="Rectangle 3"/>
          <p:cNvSpPr>
            <a:spLocks noGrp="1" noChangeArrowheads="1"/>
          </p:cNvSpPr>
          <p:nvPr>
            <p:ph type="body" idx="1"/>
          </p:nvPr>
        </p:nvSpPr>
        <p:spPr>
          <a:xfrm>
            <a:off x="762000" y="1905000"/>
            <a:ext cx="8001000" cy="4572000"/>
          </a:xfrm>
        </p:spPr>
        <p:txBody>
          <a:bodyPr>
            <a:normAutofit fontScale="92500" lnSpcReduction="10000"/>
          </a:bodyPr>
          <a:lstStyle/>
          <a:p>
            <a:pPr marL="342900" indent="-342900" defTabSz="914400">
              <a:lnSpc>
                <a:spcPct val="110000"/>
              </a:lnSpc>
            </a:pPr>
            <a:r>
              <a:rPr lang="en-US" altLang="en-US"/>
              <a:t>A graph of the data in a frequency distribution is called a </a:t>
            </a:r>
            <a:r>
              <a:rPr lang="en-US" altLang="en-US" b="1">
                <a:solidFill>
                  <a:schemeClr val="folHlink"/>
                </a:solidFill>
              </a:rPr>
              <a:t>histogram</a:t>
            </a:r>
            <a:r>
              <a:rPr lang="en-US" altLang="en-US"/>
              <a:t> </a:t>
            </a:r>
          </a:p>
          <a:p>
            <a:pPr marL="342900" indent="-342900" defTabSz="914400">
              <a:lnSpc>
                <a:spcPct val="110000"/>
              </a:lnSpc>
            </a:pPr>
            <a:r>
              <a:rPr lang="en-US" altLang="en-US"/>
              <a:t>The </a:t>
            </a:r>
            <a:r>
              <a:rPr lang="en-US" altLang="en-US" b="1">
                <a:solidFill>
                  <a:schemeClr val="folHlink"/>
                </a:solidFill>
              </a:rPr>
              <a:t>interval endpoints</a:t>
            </a:r>
            <a:r>
              <a:rPr lang="en-US" altLang="en-US">
                <a:solidFill>
                  <a:schemeClr val="folHlink"/>
                </a:solidFill>
              </a:rPr>
              <a:t> </a:t>
            </a:r>
            <a:r>
              <a:rPr lang="en-US" altLang="en-US"/>
              <a:t>are shown on the </a:t>
            </a:r>
            <a:r>
              <a:rPr lang="en-US" altLang="en-US">
                <a:solidFill>
                  <a:schemeClr val="folHlink"/>
                </a:solidFill>
              </a:rPr>
              <a:t>horizontal axis</a:t>
            </a:r>
            <a:endParaRPr lang="en-US" altLang="en-US"/>
          </a:p>
          <a:p>
            <a:pPr marL="342900" indent="-342900" defTabSz="914400">
              <a:lnSpc>
                <a:spcPct val="110000"/>
              </a:lnSpc>
            </a:pPr>
            <a:r>
              <a:rPr lang="en-US" altLang="en-US"/>
              <a:t>the </a:t>
            </a:r>
            <a:r>
              <a:rPr lang="en-US" altLang="en-US">
                <a:solidFill>
                  <a:schemeClr val="folHlink"/>
                </a:solidFill>
              </a:rPr>
              <a:t>vertical axis </a:t>
            </a:r>
            <a:r>
              <a:rPr lang="en-US" altLang="en-US"/>
              <a:t>is either</a:t>
            </a:r>
            <a:r>
              <a:rPr lang="en-US" altLang="en-US">
                <a:solidFill>
                  <a:schemeClr val="folHlink"/>
                </a:solidFill>
              </a:rPr>
              <a:t> </a:t>
            </a:r>
            <a:r>
              <a:rPr lang="en-US" altLang="en-US" b="1">
                <a:solidFill>
                  <a:schemeClr val="folHlink"/>
                </a:solidFill>
              </a:rPr>
              <a:t>frequency, relative frequency, </a:t>
            </a:r>
            <a:r>
              <a:rPr lang="en-US" altLang="en-US"/>
              <a:t>or</a:t>
            </a:r>
            <a:r>
              <a:rPr lang="en-US" altLang="en-US" b="1">
                <a:solidFill>
                  <a:schemeClr val="folHlink"/>
                </a:solidFill>
              </a:rPr>
              <a:t> percentage</a:t>
            </a:r>
            <a:r>
              <a:rPr lang="en-US" altLang="en-US"/>
              <a:t> </a:t>
            </a:r>
            <a:endParaRPr lang="en-US" altLang="en-US">
              <a:solidFill>
                <a:schemeClr val="folHlink"/>
              </a:solidFill>
            </a:endParaRPr>
          </a:p>
          <a:p>
            <a:pPr marL="342900" indent="-342900" defTabSz="914400">
              <a:lnSpc>
                <a:spcPct val="110000"/>
              </a:lnSpc>
            </a:pPr>
            <a:r>
              <a:rPr lang="en-US" altLang="en-US"/>
              <a:t>Bars of the appropriate heights are used to represent the number of observations within each class </a:t>
            </a:r>
          </a:p>
        </p:txBody>
      </p:sp>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62</a:t>
            </a:fld>
            <a:endParaRPr lang="en-US"/>
          </a:p>
        </p:txBody>
      </p:sp>
      <p:sp>
        <p:nvSpPr>
          <p:cNvPr id="6" name="Date Placeholder 5"/>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3223318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7" name="Object 3">
            <a:hlinkClick r:id="" action="ppaction://ole?verb=0"/>
          </p:cNvPr>
          <p:cNvGraphicFramePr>
            <a:graphicFrameLocks/>
          </p:cNvGraphicFramePr>
          <p:nvPr/>
        </p:nvGraphicFramePr>
        <p:xfrm>
          <a:off x="2878138" y="2011363"/>
          <a:ext cx="6054725" cy="4476750"/>
        </p:xfrm>
        <a:graphic>
          <a:graphicData uri="http://schemas.openxmlformats.org/presentationml/2006/ole">
            <mc:AlternateContent xmlns:mc="http://schemas.openxmlformats.org/markup-compatibility/2006">
              <mc:Choice xmlns:v="urn:schemas-microsoft-com:vml" Requires="v">
                <p:oleObj spid="_x0000_s21506" name="Worksheet" r:id="rId3" imgW="2447925" imgH="1809699" progId="Excel.Sheet.8">
                  <p:embed/>
                </p:oleObj>
              </mc:Choice>
              <mc:Fallback>
                <p:oleObj name="Worksheet" r:id="rId3" imgW="2447925" imgH="1809699" progId="Excel.Sheet.8">
                  <p:embed/>
                  <p:pic>
                    <p:nvPicPr>
                      <p:cNvPr id="108547" name="Object 3">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138" y="2011363"/>
                        <a:ext cx="60547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8" name="Rectangle 4"/>
          <p:cNvSpPr>
            <a:spLocks noChangeArrowheads="1"/>
          </p:cNvSpPr>
          <p:nvPr/>
        </p:nvSpPr>
        <p:spPr bwMode="auto">
          <a:xfrm>
            <a:off x="4876800" y="6172200"/>
            <a:ext cx="3124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Temperature in Degrees</a:t>
            </a:r>
          </a:p>
        </p:txBody>
      </p:sp>
      <p:sp>
        <p:nvSpPr>
          <p:cNvPr id="108549" name="Rectangle 5"/>
          <p:cNvSpPr>
            <a:spLocks noGrp="1" noChangeArrowheads="1"/>
          </p:cNvSpPr>
          <p:nvPr>
            <p:ph type="title"/>
          </p:nvPr>
        </p:nvSpPr>
        <p:spPr>
          <a:xfrm>
            <a:off x="1066800" y="457200"/>
            <a:ext cx="7010400" cy="762000"/>
          </a:xfrm>
        </p:spPr>
        <p:txBody>
          <a:bodyPr/>
          <a:lstStyle/>
          <a:p>
            <a:pPr defTabSz="914400"/>
            <a:r>
              <a:rPr lang="en-US" altLang="en-US"/>
              <a:t>Histogram Example</a:t>
            </a:r>
            <a:endParaRPr lang="en-US" altLang="en-US" sz="6600" b="1"/>
          </a:p>
        </p:txBody>
      </p:sp>
      <p:sp>
        <p:nvSpPr>
          <p:cNvPr id="108552" name="Rectangle 8"/>
          <p:cNvSpPr>
            <a:spLocks noChangeArrowheads="1"/>
          </p:cNvSpPr>
          <p:nvPr/>
        </p:nvSpPr>
        <p:spPr bwMode="auto">
          <a:xfrm>
            <a:off x="1981200" y="5562600"/>
            <a:ext cx="1371600" cy="1016000"/>
          </a:xfrm>
          <a:prstGeom prst="rect">
            <a:avLst/>
          </a:prstGeom>
          <a:solidFill>
            <a:srgbClr val="FEE1C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000"/>
              <a:t>(No gaps between bars)</a:t>
            </a:r>
          </a:p>
        </p:txBody>
      </p:sp>
      <p:sp>
        <p:nvSpPr>
          <p:cNvPr id="108553" name="Rectangle 9"/>
          <p:cNvSpPr>
            <a:spLocks noChangeArrowheads="1"/>
          </p:cNvSpPr>
          <p:nvPr/>
        </p:nvSpPr>
        <p:spPr bwMode="auto">
          <a:xfrm>
            <a:off x="152400" y="1828800"/>
            <a:ext cx="2819400" cy="2133600"/>
          </a:xfrm>
          <a:prstGeom prst="rect">
            <a:avLst/>
          </a:prstGeom>
          <a:solidFill>
            <a:srgbClr val="CBDDF7"/>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4" name="Line 10"/>
          <p:cNvSpPr>
            <a:spLocks noChangeShapeType="1"/>
          </p:cNvSpPr>
          <p:nvPr/>
        </p:nvSpPr>
        <p:spPr bwMode="auto">
          <a:xfrm>
            <a:off x="152400" y="2514600"/>
            <a:ext cx="28194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5" name="Line 11"/>
          <p:cNvSpPr>
            <a:spLocks noChangeShapeType="1"/>
          </p:cNvSpPr>
          <p:nvPr/>
        </p:nvSpPr>
        <p:spPr bwMode="auto">
          <a:xfrm>
            <a:off x="1905000" y="1828800"/>
            <a:ext cx="0" cy="21336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56" name="Rectangle 12"/>
          <p:cNvSpPr>
            <a:spLocks noChangeArrowheads="1"/>
          </p:cNvSpPr>
          <p:nvPr/>
        </p:nvSpPr>
        <p:spPr bwMode="auto">
          <a:xfrm>
            <a:off x="457200" y="2057400"/>
            <a:ext cx="1066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1400" b="1">
                <a:solidFill>
                  <a:srgbClr val="CC0000"/>
                </a:solidFill>
              </a:rPr>
              <a:t>Interval</a:t>
            </a:r>
          </a:p>
        </p:txBody>
      </p:sp>
      <p:sp>
        <p:nvSpPr>
          <p:cNvPr id="108557" name="Rectangle 13"/>
          <p:cNvSpPr>
            <a:spLocks noChangeArrowheads="1"/>
          </p:cNvSpPr>
          <p:nvPr/>
        </p:nvSpPr>
        <p:spPr bwMode="auto">
          <a:xfrm>
            <a:off x="152400" y="2590800"/>
            <a:ext cx="2743200" cy="1274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0000"/>
              </a:lnSpc>
              <a:spcBef>
                <a:spcPct val="50000"/>
              </a:spcBef>
            </a:pPr>
            <a:r>
              <a:rPr lang="en-US" altLang="en-US" sz="1400" b="1" dirty="0">
                <a:solidFill>
                  <a:srgbClr val="C00000"/>
                </a:solidFill>
              </a:rPr>
              <a:t>10 but less than 20          3</a:t>
            </a:r>
          </a:p>
          <a:p>
            <a:pPr eaLnBrk="0" hangingPunct="0">
              <a:lnSpc>
                <a:spcPct val="70000"/>
              </a:lnSpc>
              <a:spcBef>
                <a:spcPct val="50000"/>
              </a:spcBef>
            </a:pPr>
            <a:r>
              <a:rPr lang="en-US" altLang="en-US" sz="1400" b="1" dirty="0">
                <a:solidFill>
                  <a:srgbClr val="C00000"/>
                </a:solidFill>
              </a:rPr>
              <a:t>20 but less than 30          6</a:t>
            </a:r>
          </a:p>
          <a:p>
            <a:pPr eaLnBrk="0" hangingPunct="0">
              <a:lnSpc>
                <a:spcPct val="70000"/>
              </a:lnSpc>
              <a:spcBef>
                <a:spcPct val="50000"/>
              </a:spcBef>
            </a:pPr>
            <a:r>
              <a:rPr lang="en-US" altLang="en-US" sz="1400" b="1" dirty="0">
                <a:solidFill>
                  <a:srgbClr val="C00000"/>
                </a:solidFill>
              </a:rPr>
              <a:t>30 but less than 40          5</a:t>
            </a:r>
          </a:p>
          <a:p>
            <a:pPr eaLnBrk="0" hangingPunct="0">
              <a:lnSpc>
                <a:spcPct val="70000"/>
              </a:lnSpc>
              <a:spcBef>
                <a:spcPct val="50000"/>
              </a:spcBef>
            </a:pPr>
            <a:r>
              <a:rPr lang="en-US" altLang="en-US" sz="1400" b="1" dirty="0">
                <a:solidFill>
                  <a:srgbClr val="C00000"/>
                </a:solidFill>
              </a:rPr>
              <a:t>40 but less than 50          4</a:t>
            </a:r>
          </a:p>
          <a:p>
            <a:pPr eaLnBrk="0" hangingPunct="0">
              <a:lnSpc>
                <a:spcPct val="70000"/>
              </a:lnSpc>
              <a:spcBef>
                <a:spcPct val="50000"/>
              </a:spcBef>
            </a:pPr>
            <a:r>
              <a:rPr lang="en-US" altLang="en-US" sz="1400" b="1" dirty="0">
                <a:solidFill>
                  <a:srgbClr val="C00000"/>
                </a:solidFill>
              </a:rPr>
              <a:t>50 but less than 60          2</a:t>
            </a:r>
          </a:p>
        </p:txBody>
      </p:sp>
      <p:sp>
        <p:nvSpPr>
          <p:cNvPr id="108559" name="Rectangle 15"/>
          <p:cNvSpPr>
            <a:spLocks noChangeArrowheads="1"/>
          </p:cNvSpPr>
          <p:nvPr/>
        </p:nvSpPr>
        <p:spPr bwMode="auto">
          <a:xfrm>
            <a:off x="1752600" y="2057400"/>
            <a:ext cx="1371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400" b="1">
                <a:solidFill>
                  <a:srgbClr val="CC0000"/>
                </a:solidFill>
              </a:rPr>
              <a:t>Frequency</a:t>
            </a:r>
          </a:p>
        </p:txBody>
      </p:sp>
      <p:sp>
        <p:nvSpPr>
          <p:cNvPr id="108562" name="AutoShape 18"/>
          <p:cNvSpPr>
            <a:spLocks noChangeArrowheads="1"/>
          </p:cNvSpPr>
          <p:nvPr/>
        </p:nvSpPr>
        <p:spPr bwMode="auto">
          <a:xfrm rot="10800000" flipH="1">
            <a:off x="2286000" y="4038600"/>
            <a:ext cx="914400" cy="1066800"/>
          </a:xfrm>
          <a:custGeom>
            <a:avLst/>
            <a:gdLst>
              <a:gd name="G0" fmla="+- 15438 0 0"/>
              <a:gd name="G1" fmla="+- 3889 0 0"/>
              <a:gd name="G2" fmla="+- 12158 0 3889"/>
              <a:gd name="G3" fmla="+- G2 0 3889"/>
              <a:gd name="G4" fmla="*/ G3 32768 32059"/>
              <a:gd name="G5" fmla="*/ G4 1 2"/>
              <a:gd name="G6" fmla="+- 21600 0 15438"/>
              <a:gd name="G7" fmla="*/ G6 3889 6079"/>
              <a:gd name="G8" fmla="+- G7 15438 0"/>
              <a:gd name="T0" fmla="*/ 15438 w 21600"/>
              <a:gd name="T1" fmla="*/ 0 h 21600"/>
              <a:gd name="T2" fmla="*/ 15438 w 21600"/>
              <a:gd name="T3" fmla="*/ 12158 h 21600"/>
              <a:gd name="T4" fmla="*/ 223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438" y="0"/>
                </a:lnTo>
                <a:lnTo>
                  <a:pt x="15438" y="3889"/>
                </a:lnTo>
                <a:lnTo>
                  <a:pt x="12427" y="3889"/>
                </a:lnTo>
                <a:cubicBezTo>
                  <a:pt x="5564" y="3889"/>
                  <a:pt x="0" y="7591"/>
                  <a:pt x="0" y="12158"/>
                </a:cubicBezTo>
                <a:lnTo>
                  <a:pt x="0" y="21600"/>
                </a:lnTo>
                <a:lnTo>
                  <a:pt x="4477" y="21600"/>
                </a:lnTo>
                <a:lnTo>
                  <a:pt x="4477" y="12158"/>
                </a:lnTo>
                <a:cubicBezTo>
                  <a:pt x="4477" y="10010"/>
                  <a:pt x="8036" y="8269"/>
                  <a:pt x="12427" y="8269"/>
                </a:cubicBezTo>
                <a:lnTo>
                  <a:pt x="15438" y="8269"/>
                </a:lnTo>
                <a:lnTo>
                  <a:pt x="15438"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63" name="Text Box 19"/>
          <p:cNvSpPr txBox="1">
            <a:spLocks noChangeArrowheads="1"/>
          </p:cNvSpPr>
          <p:nvPr/>
        </p:nvSpPr>
        <p:spPr bwMode="auto">
          <a:xfrm>
            <a:off x="3886200" y="5867400"/>
            <a:ext cx="51054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0       10      20     30     40      50     60      70</a:t>
            </a:r>
          </a:p>
        </p:txBody>
      </p:sp>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63</a:t>
            </a:fld>
            <a:endParaRPr lang="en-US"/>
          </a:p>
        </p:txBody>
      </p:sp>
      <p:sp>
        <p:nvSpPr>
          <p:cNvPr id="16" name="Date Placeholder 15"/>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63133002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914400" y="152400"/>
            <a:ext cx="7772400" cy="1143000"/>
          </a:xfrm>
        </p:spPr>
        <p:txBody>
          <a:bodyPr/>
          <a:lstStyle/>
          <a:p>
            <a:pPr defTabSz="914400">
              <a:lnSpc>
                <a:spcPct val="70000"/>
              </a:lnSpc>
            </a:pPr>
            <a:r>
              <a:rPr lang="en-US" altLang="en-US"/>
              <a:t>Questions for Grouping Data </a:t>
            </a:r>
            <a:br>
              <a:rPr lang="en-US" altLang="en-US"/>
            </a:br>
            <a:r>
              <a:rPr lang="en-US" altLang="en-US"/>
              <a:t>into Intervals</a:t>
            </a:r>
          </a:p>
        </p:txBody>
      </p:sp>
      <p:sp>
        <p:nvSpPr>
          <p:cNvPr id="109571" name="Rectangle 3"/>
          <p:cNvSpPr>
            <a:spLocks noGrp="1" noChangeArrowheads="1"/>
          </p:cNvSpPr>
          <p:nvPr>
            <p:ph type="body" idx="1"/>
          </p:nvPr>
        </p:nvSpPr>
        <p:spPr>
          <a:xfrm>
            <a:off x="990600" y="1905000"/>
            <a:ext cx="7772400" cy="4419600"/>
          </a:xfrm>
        </p:spPr>
        <p:txBody>
          <a:bodyPr/>
          <a:lstStyle/>
          <a:p>
            <a:pPr marL="342900" indent="-342900" defTabSz="914400">
              <a:lnSpc>
                <a:spcPct val="90000"/>
              </a:lnSpc>
            </a:pPr>
            <a:r>
              <a:rPr lang="en-US" altLang="en-US"/>
              <a:t>1.	</a:t>
            </a:r>
            <a:r>
              <a:rPr lang="en-US" altLang="en-US">
                <a:solidFill>
                  <a:schemeClr val="folHlink"/>
                </a:solidFill>
              </a:rPr>
              <a:t>How wide should each interval be?</a:t>
            </a:r>
            <a:br>
              <a:rPr lang="en-US" altLang="en-US">
                <a:solidFill>
                  <a:schemeClr val="folHlink"/>
                </a:solidFill>
              </a:rPr>
            </a:br>
            <a:r>
              <a:rPr lang="en-US" altLang="en-US"/>
              <a:t>        </a:t>
            </a:r>
            <a:r>
              <a:rPr lang="en-US" altLang="en-US" sz="2400"/>
              <a:t>(How many classes should be used?)</a:t>
            </a:r>
          </a:p>
          <a:p>
            <a:pPr marL="342900" indent="-342900" defTabSz="914400">
              <a:lnSpc>
                <a:spcPct val="90000"/>
              </a:lnSpc>
              <a:buFont typeface="Wingdings" pitchFamily="2" charset="2"/>
              <a:buNone/>
            </a:pPr>
            <a:endParaRPr lang="en-US" altLang="en-US" sz="1700"/>
          </a:p>
          <a:p>
            <a:pPr marL="342900" indent="-342900" defTabSz="914400">
              <a:lnSpc>
                <a:spcPct val="90000"/>
              </a:lnSpc>
              <a:spcBef>
                <a:spcPct val="0"/>
              </a:spcBef>
            </a:pPr>
            <a:r>
              <a:rPr lang="en-US" altLang="en-US"/>
              <a:t>2.	</a:t>
            </a:r>
            <a:r>
              <a:rPr lang="en-US" altLang="en-US">
                <a:solidFill>
                  <a:schemeClr val="folHlink"/>
                </a:solidFill>
              </a:rPr>
              <a:t>How should the endpoints of the	 		intervals be determined?</a:t>
            </a:r>
          </a:p>
          <a:p>
            <a:pPr marL="1143000" lvl="2" indent="-228600" defTabSz="914400">
              <a:lnSpc>
                <a:spcPct val="90000"/>
              </a:lnSpc>
            </a:pPr>
            <a:r>
              <a:rPr lang="en-US" altLang="en-US" sz="2400"/>
              <a:t>Often answered by trial and error, subject to user judgment</a:t>
            </a:r>
          </a:p>
          <a:p>
            <a:pPr marL="1143000" lvl="2" indent="-228600" defTabSz="914400">
              <a:lnSpc>
                <a:spcPct val="90000"/>
              </a:lnSpc>
            </a:pPr>
            <a:r>
              <a:rPr lang="en-US" altLang="en-US" sz="2400"/>
              <a:t>The goal is to create a distribution that is neither too "jagged" nor too "blocky” </a:t>
            </a:r>
          </a:p>
          <a:p>
            <a:pPr marL="1143000" lvl="2" indent="-228600" defTabSz="914400">
              <a:lnSpc>
                <a:spcPct val="90000"/>
              </a:lnSpc>
            </a:pPr>
            <a:r>
              <a:rPr lang="en-US" altLang="en-US" sz="2400"/>
              <a:t>Goal is to appropriately show the pattern of variation in the data</a:t>
            </a:r>
          </a:p>
        </p:txBody>
      </p:sp>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64</a:t>
            </a:fld>
            <a:endParaRPr lang="en-US"/>
          </a:p>
        </p:txBody>
      </p:sp>
      <p:sp>
        <p:nvSpPr>
          <p:cNvPr id="6" name="Date Placeholder 5"/>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38773343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584325" y="228600"/>
            <a:ext cx="6280150" cy="990600"/>
          </a:xfrm>
        </p:spPr>
        <p:txBody>
          <a:bodyPr/>
          <a:lstStyle/>
          <a:p>
            <a:pPr defTabSz="914400"/>
            <a:r>
              <a:rPr lang="en-US" altLang="en-US" sz="3900"/>
              <a:t>How Many Class Intervals?</a:t>
            </a:r>
          </a:p>
        </p:txBody>
      </p:sp>
      <p:sp>
        <p:nvSpPr>
          <p:cNvPr id="110595" name="Rectangle 3"/>
          <p:cNvSpPr>
            <a:spLocks noGrp="1" noChangeArrowheads="1"/>
          </p:cNvSpPr>
          <p:nvPr>
            <p:ph type="body" idx="1"/>
          </p:nvPr>
        </p:nvSpPr>
        <p:spPr>
          <a:xfrm>
            <a:off x="381000" y="1905000"/>
            <a:ext cx="5638800" cy="4572000"/>
          </a:xfrm>
        </p:spPr>
        <p:txBody>
          <a:bodyPr>
            <a:normAutofit lnSpcReduction="10000"/>
          </a:bodyPr>
          <a:lstStyle/>
          <a:p>
            <a:pPr marL="342900" indent="-342900" defTabSz="914400"/>
            <a:r>
              <a:rPr lang="en-US" altLang="en-US" sz="2400" b="1"/>
              <a:t>Many (Narrow class intervals</a:t>
            </a:r>
            <a:r>
              <a:rPr lang="en-US" altLang="en-US" sz="2400"/>
              <a:t>)</a:t>
            </a:r>
          </a:p>
          <a:p>
            <a:pPr marL="1143000" lvl="2" indent="-228600" defTabSz="914400"/>
            <a:r>
              <a:rPr lang="en-US" altLang="en-US"/>
              <a:t>may yield a very jagged distribution with gaps from empty classes </a:t>
            </a:r>
          </a:p>
          <a:p>
            <a:pPr marL="1143000" lvl="2" indent="-228600" defTabSz="914400"/>
            <a:r>
              <a:rPr lang="en-US" altLang="en-US"/>
              <a:t>Can give a poor indication of how frequency varies across classes</a:t>
            </a:r>
          </a:p>
          <a:p>
            <a:pPr marL="1143000" lvl="2" indent="-228600" defTabSz="914400">
              <a:buFont typeface="Wingdings" pitchFamily="2" charset="2"/>
              <a:buNone/>
            </a:pPr>
            <a:endParaRPr lang="en-US" altLang="en-US"/>
          </a:p>
          <a:p>
            <a:pPr marL="342900" indent="-342900" defTabSz="914400">
              <a:spcBef>
                <a:spcPct val="45000"/>
              </a:spcBef>
            </a:pPr>
            <a:r>
              <a:rPr lang="en-US" altLang="en-US" sz="2400" b="1"/>
              <a:t>Few (Wide class intervals</a:t>
            </a:r>
            <a:r>
              <a:rPr lang="en-US" altLang="en-US" sz="2400"/>
              <a:t>)</a:t>
            </a:r>
          </a:p>
          <a:p>
            <a:pPr marL="1143000" lvl="2" indent="-228600" defTabSz="914400"/>
            <a:r>
              <a:rPr lang="en-US" altLang="en-US"/>
              <a:t>may compress variation too much and yield a blocky distribution</a:t>
            </a:r>
          </a:p>
          <a:p>
            <a:pPr marL="1143000" lvl="2" indent="-228600" defTabSz="914400"/>
            <a:r>
              <a:rPr lang="en-US" altLang="en-US"/>
              <a:t>can obscure important patterns of variation.</a:t>
            </a:r>
          </a:p>
        </p:txBody>
      </p:sp>
      <p:graphicFrame>
        <p:nvGraphicFramePr>
          <p:cNvPr id="110596" name="Object 4"/>
          <p:cNvGraphicFramePr>
            <a:graphicFrameLocks noChangeAspect="1"/>
          </p:cNvGraphicFramePr>
          <p:nvPr/>
        </p:nvGraphicFramePr>
        <p:xfrm>
          <a:off x="5943600" y="4227513"/>
          <a:ext cx="3200400" cy="2020887"/>
        </p:xfrm>
        <a:graphic>
          <a:graphicData uri="http://schemas.openxmlformats.org/presentationml/2006/ole">
            <mc:AlternateContent xmlns:mc="http://schemas.openxmlformats.org/markup-compatibility/2006">
              <mc:Choice xmlns:v="urn:schemas-microsoft-com:vml" Requires="v">
                <p:oleObj spid="_x0000_s22530" name="Chart" r:id="rId3" imgW="4591050" imgH="2895600" progId="Excel.Sheet.8">
                  <p:embed/>
                </p:oleObj>
              </mc:Choice>
              <mc:Fallback>
                <p:oleObj name="Chart" r:id="rId3" imgW="4591050" imgH="2895600" progId="Excel.Sheet.8">
                  <p:embed/>
                  <p:pic>
                    <p:nvPicPr>
                      <p:cNvPr id="1105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227513"/>
                        <a:ext cx="320040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7" name="Object 5"/>
          <p:cNvGraphicFramePr>
            <a:graphicFrameLocks noChangeAspect="1"/>
          </p:cNvGraphicFramePr>
          <p:nvPr/>
        </p:nvGraphicFramePr>
        <p:xfrm>
          <a:off x="5943600" y="2057400"/>
          <a:ext cx="3200400" cy="2152650"/>
        </p:xfrm>
        <a:graphic>
          <a:graphicData uri="http://schemas.openxmlformats.org/presentationml/2006/ole">
            <mc:AlternateContent xmlns:mc="http://schemas.openxmlformats.org/markup-compatibility/2006">
              <mc:Choice xmlns:v="urn:schemas-microsoft-com:vml" Requires="v">
                <p:oleObj spid="_x0000_s22531" name="Chart" r:id="rId5" imgW="4905375" imgH="3133750" progId="Excel.Sheet.8">
                  <p:embed/>
                </p:oleObj>
              </mc:Choice>
              <mc:Fallback>
                <p:oleObj name="Chart" r:id="rId5" imgW="4905375" imgH="3133750" progId="Excel.Sheet.8">
                  <p:embed/>
                  <p:pic>
                    <p:nvPicPr>
                      <p:cNvPr id="1105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057400"/>
                        <a:ext cx="32004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8" name="Text Box 6"/>
          <p:cNvSpPr txBox="1">
            <a:spLocks noChangeArrowheads="1"/>
          </p:cNvSpPr>
          <p:nvPr/>
        </p:nvSpPr>
        <p:spPr bwMode="auto">
          <a:xfrm>
            <a:off x="6553200" y="6096000"/>
            <a:ext cx="2514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solidFill>
                  <a:schemeClr val="folHlink"/>
                </a:solidFill>
              </a:rPr>
              <a:t>(X axis labels are upper class endpoints)</a:t>
            </a:r>
          </a:p>
        </p:txBody>
      </p:sp>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65</a:t>
            </a:fld>
            <a:endParaRPr lang="en-US"/>
          </a:p>
        </p:txBody>
      </p:sp>
      <p:sp>
        <p:nvSpPr>
          <p:cNvPr id="9" name="Date Placeholder 8"/>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25498159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990600" y="304800"/>
            <a:ext cx="7924800" cy="990600"/>
          </a:xfrm>
        </p:spPr>
        <p:txBody>
          <a:bodyPr>
            <a:normAutofit fontScale="90000"/>
          </a:bodyPr>
          <a:lstStyle/>
          <a:p>
            <a:pPr>
              <a:lnSpc>
                <a:spcPct val="90000"/>
              </a:lnSpc>
            </a:pPr>
            <a:r>
              <a:rPr lang="en-US" altLang="en-US"/>
              <a:t>The Cumulative </a:t>
            </a:r>
            <a:br>
              <a:rPr lang="en-US" altLang="en-US"/>
            </a:br>
            <a:r>
              <a:rPr lang="en-US" altLang="en-US"/>
              <a:t>Frequency Distribuiton</a:t>
            </a:r>
          </a:p>
        </p:txBody>
      </p:sp>
      <p:sp>
        <p:nvSpPr>
          <p:cNvPr id="113667" name="Rectangle 3"/>
          <p:cNvSpPr>
            <a:spLocks noChangeArrowheads="1"/>
          </p:cNvSpPr>
          <p:nvPr/>
        </p:nvSpPr>
        <p:spPr bwMode="auto">
          <a:xfrm>
            <a:off x="304800" y="2819400"/>
            <a:ext cx="8534400" cy="3733800"/>
          </a:xfrm>
          <a:prstGeom prst="rect">
            <a:avLst/>
          </a:prstGeom>
          <a:solidFill>
            <a:srgbClr val="CBDDF7"/>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68" name="Rectangle 4"/>
          <p:cNvSpPr>
            <a:spLocks noChangeArrowheads="1"/>
          </p:cNvSpPr>
          <p:nvPr/>
        </p:nvSpPr>
        <p:spPr bwMode="auto">
          <a:xfrm>
            <a:off x="609600" y="1828800"/>
            <a:ext cx="8020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0" name="Line 6"/>
          <p:cNvSpPr>
            <a:spLocks noChangeShapeType="1"/>
          </p:cNvSpPr>
          <p:nvPr/>
        </p:nvSpPr>
        <p:spPr bwMode="auto">
          <a:xfrm>
            <a:off x="304800" y="3810000"/>
            <a:ext cx="85344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1" name="Line 7"/>
          <p:cNvSpPr>
            <a:spLocks noChangeShapeType="1"/>
          </p:cNvSpPr>
          <p:nvPr/>
        </p:nvSpPr>
        <p:spPr bwMode="auto">
          <a:xfrm>
            <a:off x="2819400" y="2819400"/>
            <a:ext cx="0" cy="3733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2" name="Rectangle 8"/>
          <p:cNvSpPr>
            <a:spLocks noChangeArrowheads="1"/>
          </p:cNvSpPr>
          <p:nvPr/>
        </p:nvSpPr>
        <p:spPr bwMode="auto">
          <a:xfrm>
            <a:off x="762000" y="3200400"/>
            <a:ext cx="1066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000" b="1">
                <a:solidFill>
                  <a:srgbClr val="CC0000"/>
                </a:solidFill>
              </a:rPr>
              <a:t>Class</a:t>
            </a:r>
          </a:p>
        </p:txBody>
      </p:sp>
      <p:sp>
        <p:nvSpPr>
          <p:cNvPr id="113673" name="Rectangle 9"/>
          <p:cNvSpPr>
            <a:spLocks noChangeArrowheads="1"/>
          </p:cNvSpPr>
          <p:nvPr/>
        </p:nvSpPr>
        <p:spPr bwMode="auto">
          <a:xfrm>
            <a:off x="374650" y="3879850"/>
            <a:ext cx="834072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30000"/>
              </a:spcBef>
            </a:pPr>
            <a:r>
              <a:rPr lang="en-US" altLang="en-US" sz="2000" b="1" dirty="0">
                <a:solidFill>
                  <a:srgbClr val="C00000"/>
                </a:solidFill>
              </a:rPr>
              <a:t>10 but less than 20  	   3                 15                    3                   </a:t>
            </a:r>
            <a:r>
              <a:rPr lang="en-US" altLang="en-US" sz="2000" b="1" dirty="0" smtClean="0">
                <a:solidFill>
                  <a:srgbClr val="C00000"/>
                </a:solidFill>
              </a:rPr>
              <a:t>        15</a:t>
            </a:r>
            <a:endParaRPr lang="en-US" altLang="en-US" sz="2000" b="1" dirty="0">
              <a:solidFill>
                <a:srgbClr val="C00000"/>
              </a:solidFill>
            </a:endParaRPr>
          </a:p>
          <a:p>
            <a:pPr eaLnBrk="0" hangingPunct="0">
              <a:spcBef>
                <a:spcPct val="30000"/>
              </a:spcBef>
            </a:pPr>
            <a:r>
              <a:rPr lang="en-US" altLang="en-US" sz="2000" b="1" dirty="0">
                <a:solidFill>
                  <a:srgbClr val="C00000"/>
                </a:solidFill>
              </a:rPr>
              <a:t>20 but less than 30	   6                 30                    9                   </a:t>
            </a:r>
            <a:r>
              <a:rPr lang="en-US" altLang="en-US" sz="2000" b="1" dirty="0" smtClean="0">
                <a:solidFill>
                  <a:srgbClr val="C00000"/>
                </a:solidFill>
              </a:rPr>
              <a:t>         45</a:t>
            </a:r>
            <a:endParaRPr lang="en-US" altLang="en-US" sz="2000" b="1" dirty="0">
              <a:solidFill>
                <a:srgbClr val="C00000"/>
              </a:solidFill>
            </a:endParaRPr>
          </a:p>
          <a:p>
            <a:pPr eaLnBrk="0" hangingPunct="0">
              <a:spcBef>
                <a:spcPct val="30000"/>
              </a:spcBef>
            </a:pPr>
            <a:r>
              <a:rPr lang="en-US" altLang="en-US" sz="2000" b="1" dirty="0">
                <a:solidFill>
                  <a:srgbClr val="C00000"/>
                </a:solidFill>
              </a:rPr>
              <a:t>30 but less than 40	   5                 25                  </a:t>
            </a:r>
            <a:r>
              <a:rPr lang="en-US" altLang="en-US" sz="2000" b="1" dirty="0" smtClean="0">
                <a:solidFill>
                  <a:srgbClr val="C00000"/>
                </a:solidFill>
              </a:rPr>
              <a:t> 14                           </a:t>
            </a:r>
            <a:r>
              <a:rPr lang="en-US" altLang="en-US" sz="2000" b="1" dirty="0">
                <a:solidFill>
                  <a:srgbClr val="C00000"/>
                </a:solidFill>
              </a:rPr>
              <a:t>70</a:t>
            </a:r>
          </a:p>
          <a:p>
            <a:pPr eaLnBrk="0" hangingPunct="0">
              <a:spcBef>
                <a:spcPct val="30000"/>
              </a:spcBef>
            </a:pPr>
            <a:r>
              <a:rPr lang="en-US" altLang="en-US" sz="2000" b="1" dirty="0">
                <a:solidFill>
                  <a:srgbClr val="C00000"/>
                </a:solidFill>
              </a:rPr>
              <a:t>40 but less than 50          </a:t>
            </a:r>
            <a:r>
              <a:rPr lang="en-US" altLang="en-US" sz="2000" b="1" dirty="0" smtClean="0">
                <a:solidFill>
                  <a:srgbClr val="C00000"/>
                </a:solidFill>
              </a:rPr>
              <a:t>      4                 </a:t>
            </a:r>
            <a:r>
              <a:rPr lang="en-US" altLang="en-US" sz="2000" b="1" dirty="0">
                <a:solidFill>
                  <a:srgbClr val="C00000"/>
                </a:solidFill>
              </a:rPr>
              <a:t>20                  </a:t>
            </a:r>
            <a:r>
              <a:rPr lang="en-US" altLang="en-US" sz="2000" b="1" dirty="0" smtClean="0">
                <a:solidFill>
                  <a:srgbClr val="C00000"/>
                </a:solidFill>
              </a:rPr>
              <a:t> 18                             </a:t>
            </a:r>
            <a:r>
              <a:rPr lang="en-US" altLang="en-US" sz="2000" b="1" dirty="0">
                <a:solidFill>
                  <a:srgbClr val="C00000"/>
                </a:solidFill>
              </a:rPr>
              <a:t>90</a:t>
            </a:r>
          </a:p>
          <a:p>
            <a:pPr eaLnBrk="0" hangingPunct="0">
              <a:spcBef>
                <a:spcPct val="30000"/>
              </a:spcBef>
            </a:pPr>
            <a:r>
              <a:rPr lang="en-US" altLang="en-US" sz="2000" b="1" dirty="0">
                <a:solidFill>
                  <a:srgbClr val="C00000"/>
                </a:solidFill>
              </a:rPr>
              <a:t>50 but less than 60	   2                 10                  </a:t>
            </a:r>
            <a:r>
              <a:rPr lang="en-US" altLang="en-US" sz="1000" b="1" dirty="0">
                <a:solidFill>
                  <a:srgbClr val="C00000"/>
                </a:solidFill>
              </a:rPr>
              <a:t> </a:t>
            </a:r>
            <a:r>
              <a:rPr lang="en-US" altLang="en-US" sz="2000" b="1" dirty="0">
                <a:solidFill>
                  <a:srgbClr val="C00000"/>
                </a:solidFill>
              </a:rPr>
              <a:t>20                </a:t>
            </a:r>
            <a:r>
              <a:rPr lang="en-US" altLang="en-US" sz="2000" b="1" dirty="0" smtClean="0">
                <a:solidFill>
                  <a:srgbClr val="C00000"/>
                </a:solidFill>
              </a:rPr>
              <a:t>          100</a:t>
            </a:r>
            <a:endParaRPr lang="en-US" altLang="en-US" sz="2000" b="1" dirty="0">
              <a:solidFill>
                <a:srgbClr val="C00000"/>
              </a:solidFill>
            </a:endParaRPr>
          </a:p>
          <a:p>
            <a:pPr eaLnBrk="0" hangingPunct="0">
              <a:lnSpc>
                <a:spcPct val="70000"/>
              </a:lnSpc>
              <a:spcBef>
                <a:spcPct val="50000"/>
              </a:spcBef>
            </a:pPr>
            <a:r>
              <a:rPr lang="en-US" altLang="en-US" sz="2000" b="1" dirty="0">
                <a:solidFill>
                  <a:srgbClr val="CC0000"/>
                </a:solidFill>
              </a:rPr>
              <a:t>                Total	               20               100</a:t>
            </a:r>
            <a:r>
              <a:rPr lang="en-US" altLang="en-US" b="1" dirty="0">
                <a:solidFill>
                  <a:srgbClr val="CC0000"/>
                </a:solidFill>
              </a:rPr>
              <a:t>          </a:t>
            </a:r>
          </a:p>
        </p:txBody>
      </p:sp>
      <p:sp>
        <p:nvSpPr>
          <p:cNvPr id="113674" name="Line 10"/>
          <p:cNvSpPr>
            <a:spLocks noChangeShapeType="1"/>
          </p:cNvSpPr>
          <p:nvPr/>
        </p:nvSpPr>
        <p:spPr bwMode="auto">
          <a:xfrm>
            <a:off x="4191000" y="2819400"/>
            <a:ext cx="0" cy="3733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5" name="Rectangle 11"/>
          <p:cNvSpPr>
            <a:spLocks noChangeArrowheads="1"/>
          </p:cNvSpPr>
          <p:nvPr/>
        </p:nvSpPr>
        <p:spPr bwMode="auto">
          <a:xfrm>
            <a:off x="4114800" y="3200400"/>
            <a:ext cx="1600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000" b="1">
                <a:solidFill>
                  <a:srgbClr val="CC0000"/>
                </a:solidFill>
              </a:rPr>
              <a:t>Percentage</a:t>
            </a:r>
          </a:p>
        </p:txBody>
      </p:sp>
      <p:sp>
        <p:nvSpPr>
          <p:cNvPr id="113676" name="Line 12"/>
          <p:cNvSpPr>
            <a:spLocks noChangeShapeType="1"/>
          </p:cNvSpPr>
          <p:nvPr/>
        </p:nvSpPr>
        <p:spPr bwMode="auto">
          <a:xfrm>
            <a:off x="5638800" y="2819400"/>
            <a:ext cx="0" cy="3733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7" name="Rectangle 13"/>
          <p:cNvSpPr>
            <a:spLocks noChangeArrowheads="1"/>
          </p:cNvSpPr>
          <p:nvPr/>
        </p:nvSpPr>
        <p:spPr bwMode="auto">
          <a:xfrm>
            <a:off x="7239000" y="3095625"/>
            <a:ext cx="1600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90000"/>
              </a:lnSpc>
              <a:spcBef>
                <a:spcPct val="50000"/>
              </a:spcBef>
            </a:pPr>
            <a:r>
              <a:rPr lang="en-US" altLang="en-US" sz="2000" b="1">
                <a:solidFill>
                  <a:schemeClr val="folHlink"/>
                </a:solidFill>
              </a:rPr>
              <a:t>Cumulative Percentage</a:t>
            </a:r>
          </a:p>
        </p:txBody>
      </p:sp>
      <p:sp>
        <p:nvSpPr>
          <p:cNvPr id="113678" name="Line 14"/>
          <p:cNvSpPr>
            <a:spLocks noChangeShapeType="1"/>
          </p:cNvSpPr>
          <p:nvPr/>
        </p:nvSpPr>
        <p:spPr bwMode="auto">
          <a:xfrm>
            <a:off x="304800" y="5867400"/>
            <a:ext cx="85344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79" name="Rectangle 15"/>
          <p:cNvSpPr>
            <a:spLocks noChangeArrowheads="1"/>
          </p:cNvSpPr>
          <p:nvPr/>
        </p:nvSpPr>
        <p:spPr bwMode="auto">
          <a:xfrm>
            <a:off x="304800" y="1657350"/>
            <a:ext cx="8534400" cy="911225"/>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b="1"/>
              <a:t>Data in ordered array:</a:t>
            </a:r>
          </a:p>
          <a:p>
            <a:pPr algn="ctr" eaLnBrk="0" hangingPunct="0">
              <a:spcBef>
                <a:spcPct val="50000"/>
              </a:spcBef>
            </a:pPr>
            <a:r>
              <a:rPr lang="en-US" altLang="en-US" sz="2000" b="1">
                <a:solidFill>
                  <a:schemeClr val="tx2"/>
                </a:solidFill>
              </a:rPr>
              <a:t>12, 13, 17, 21, 24, 24, 26, 27, 27, 30, 32, 35, 37, 38, 41, 43, 44, 46, 53, 58</a:t>
            </a:r>
          </a:p>
        </p:txBody>
      </p:sp>
      <p:sp>
        <p:nvSpPr>
          <p:cNvPr id="113681" name="Rectangle 17"/>
          <p:cNvSpPr>
            <a:spLocks noChangeArrowheads="1"/>
          </p:cNvSpPr>
          <p:nvPr/>
        </p:nvSpPr>
        <p:spPr bwMode="auto">
          <a:xfrm>
            <a:off x="2743200" y="3200400"/>
            <a:ext cx="1524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000" b="1">
                <a:solidFill>
                  <a:srgbClr val="CC0000"/>
                </a:solidFill>
              </a:rPr>
              <a:t>Frequency</a:t>
            </a:r>
          </a:p>
        </p:txBody>
      </p:sp>
      <p:sp>
        <p:nvSpPr>
          <p:cNvPr id="113682" name="Rectangle 18"/>
          <p:cNvSpPr>
            <a:spLocks noChangeArrowheads="1"/>
          </p:cNvSpPr>
          <p:nvPr/>
        </p:nvSpPr>
        <p:spPr bwMode="auto">
          <a:xfrm>
            <a:off x="5562600" y="3048000"/>
            <a:ext cx="17716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000" b="1">
                <a:solidFill>
                  <a:schemeClr val="folHlink"/>
                </a:solidFill>
              </a:rPr>
              <a:t>Cumulative Frequency</a:t>
            </a:r>
          </a:p>
        </p:txBody>
      </p:sp>
      <p:sp>
        <p:nvSpPr>
          <p:cNvPr id="113683" name="Line 19"/>
          <p:cNvSpPr>
            <a:spLocks noChangeShapeType="1"/>
          </p:cNvSpPr>
          <p:nvPr/>
        </p:nvSpPr>
        <p:spPr bwMode="auto">
          <a:xfrm>
            <a:off x="7239000" y="2819400"/>
            <a:ext cx="0" cy="3733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66</a:t>
            </a:fld>
            <a:endParaRPr lang="en-US"/>
          </a:p>
        </p:txBody>
      </p:sp>
      <p:sp>
        <p:nvSpPr>
          <p:cNvPr id="20" name="Date Placeholder 19"/>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34829980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66800" y="304800"/>
            <a:ext cx="7620000" cy="990600"/>
          </a:xfrm>
        </p:spPr>
        <p:txBody>
          <a:bodyPr>
            <a:normAutofit fontScale="90000"/>
          </a:bodyPr>
          <a:lstStyle/>
          <a:p>
            <a:pPr>
              <a:lnSpc>
                <a:spcPct val="90000"/>
              </a:lnSpc>
            </a:pPr>
            <a:r>
              <a:rPr lang="en-US" altLang="en-US"/>
              <a:t>The Ogive</a:t>
            </a:r>
            <a:br>
              <a:rPr lang="en-US" altLang="en-US"/>
            </a:br>
            <a:r>
              <a:rPr lang="en-US" altLang="en-US" sz="3600"/>
              <a:t>Graphing Cumulative Frequencies</a:t>
            </a:r>
          </a:p>
        </p:txBody>
      </p:sp>
      <p:sp>
        <p:nvSpPr>
          <p:cNvPr id="66564" name="Rectangle 4"/>
          <p:cNvSpPr>
            <a:spLocks noChangeArrowheads="1"/>
          </p:cNvSpPr>
          <p:nvPr/>
        </p:nvSpPr>
        <p:spPr bwMode="auto">
          <a:xfrm>
            <a:off x="4800600" y="2667000"/>
            <a:ext cx="398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Rectangle 5"/>
          <p:cNvSpPr>
            <a:spLocks noChangeArrowheads="1"/>
          </p:cNvSpPr>
          <p:nvPr/>
        </p:nvSpPr>
        <p:spPr bwMode="auto">
          <a:xfrm>
            <a:off x="4953000" y="2667000"/>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6566" name="Object 6">
            <a:hlinkClick r:id="" action="ppaction://ole?verb=0"/>
          </p:cNvPr>
          <p:cNvGraphicFramePr>
            <a:graphicFrameLocks/>
          </p:cNvGraphicFramePr>
          <p:nvPr/>
        </p:nvGraphicFramePr>
        <p:xfrm>
          <a:off x="3740150" y="2667000"/>
          <a:ext cx="5403850" cy="3575050"/>
        </p:xfrm>
        <a:graphic>
          <a:graphicData uri="http://schemas.openxmlformats.org/presentationml/2006/ole">
            <mc:AlternateContent xmlns:mc="http://schemas.openxmlformats.org/markup-compatibility/2006">
              <mc:Choice xmlns:v="urn:schemas-microsoft-com:vml" Requires="v">
                <p:oleObj spid="_x0000_s23554" name="Worksheet" r:id="rId3" imgW="2943225" imgH="1800352" progId="Excel.Sheet.8">
                  <p:embed/>
                </p:oleObj>
              </mc:Choice>
              <mc:Fallback>
                <p:oleObj name="Worksheet" r:id="rId3" imgW="2943225" imgH="1800352" progId="Excel.Sheet.8">
                  <p:embed/>
                  <p:pic>
                    <p:nvPicPr>
                      <p:cNvPr id="66566" name="Object 6">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150" y="2667000"/>
                        <a:ext cx="5403850"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7" name="Rectangle 7"/>
          <p:cNvSpPr>
            <a:spLocks noChangeArrowheads="1"/>
          </p:cNvSpPr>
          <p:nvPr/>
        </p:nvSpPr>
        <p:spPr bwMode="auto">
          <a:xfrm>
            <a:off x="5486400" y="6096000"/>
            <a:ext cx="2362200" cy="363538"/>
          </a:xfrm>
          <a:prstGeom prst="rect">
            <a:avLst/>
          </a:prstGeom>
          <a:noFill/>
          <a:ln>
            <a:noFill/>
          </a:ln>
          <a:effectLst/>
          <a:extLst>
            <a:ext uri="{909E8E84-426E-40DD-AFC4-6F175D3DCCD1}">
              <a14:hiddenFill xmlns:a14="http://schemas.microsoft.com/office/drawing/2010/main">
                <a:solidFill>
                  <a:srgbClr val="FEE1C6"/>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1800"/>
              <a:t>Interval endpoints</a:t>
            </a:r>
          </a:p>
        </p:txBody>
      </p:sp>
      <p:sp>
        <p:nvSpPr>
          <p:cNvPr id="66569" name="Rectangle 9"/>
          <p:cNvSpPr>
            <a:spLocks noChangeArrowheads="1"/>
          </p:cNvSpPr>
          <p:nvPr/>
        </p:nvSpPr>
        <p:spPr bwMode="auto">
          <a:xfrm>
            <a:off x="76200" y="1676400"/>
            <a:ext cx="3733800" cy="2286000"/>
          </a:xfrm>
          <a:prstGeom prst="rect">
            <a:avLst/>
          </a:prstGeom>
          <a:solidFill>
            <a:srgbClr val="CBDDF7"/>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0" name="Line 10"/>
          <p:cNvSpPr>
            <a:spLocks noChangeShapeType="1"/>
          </p:cNvSpPr>
          <p:nvPr/>
        </p:nvSpPr>
        <p:spPr bwMode="auto">
          <a:xfrm>
            <a:off x="76200" y="2362200"/>
            <a:ext cx="37338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Line 11"/>
          <p:cNvSpPr>
            <a:spLocks noChangeShapeType="1"/>
          </p:cNvSpPr>
          <p:nvPr/>
        </p:nvSpPr>
        <p:spPr bwMode="auto">
          <a:xfrm>
            <a:off x="1828800" y="1676400"/>
            <a:ext cx="0" cy="2286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2" name="Rectangle 12"/>
          <p:cNvSpPr>
            <a:spLocks noChangeArrowheads="1"/>
          </p:cNvSpPr>
          <p:nvPr/>
        </p:nvSpPr>
        <p:spPr bwMode="auto">
          <a:xfrm>
            <a:off x="381000" y="2000250"/>
            <a:ext cx="10668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1400" b="1">
                <a:solidFill>
                  <a:srgbClr val="CC0000"/>
                </a:solidFill>
              </a:rPr>
              <a:t>Interval</a:t>
            </a:r>
          </a:p>
        </p:txBody>
      </p:sp>
      <p:sp>
        <p:nvSpPr>
          <p:cNvPr id="66573" name="Rectangle 13"/>
          <p:cNvSpPr>
            <a:spLocks noChangeArrowheads="1"/>
          </p:cNvSpPr>
          <p:nvPr/>
        </p:nvSpPr>
        <p:spPr bwMode="auto">
          <a:xfrm>
            <a:off x="76200" y="2438400"/>
            <a:ext cx="3587750" cy="153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0000"/>
              </a:lnSpc>
              <a:spcBef>
                <a:spcPct val="50000"/>
              </a:spcBef>
            </a:pPr>
            <a:r>
              <a:rPr lang="en-US" altLang="en-US" sz="1400" b="1" dirty="0">
                <a:solidFill>
                  <a:srgbClr val="C00000"/>
                </a:solidFill>
              </a:rPr>
              <a:t>Less than 10                  </a:t>
            </a:r>
            <a:r>
              <a:rPr lang="en-US" altLang="en-US" sz="800" b="1" dirty="0">
                <a:solidFill>
                  <a:srgbClr val="C00000"/>
                </a:solidFill>
              </a:rPr>
              <a:t> </a:t>
            </a:r>
            <a:r>
              <a:rPr lang="en-US" altLang="en-US" sz="1400" b="1" dirty="0">
                <a:solidFill>
                  <a:srgbClr val="C00000"/>
                </a:solidFill>
              </a:rPr>
              <a:t> </a:t>
            </a:r>
            <a:r>
              <a:rPr lang="en-US" altLang="en-US" sz="1400" b="1" dirty="0" smtClean="0">
                <a:solidFill>
                  <a:srgbClr val="C00000"/>
                </a:solidFill>
              </a:rPr>
              <a:t>       10                   </a:t>
            </a:r>
            <a:r>
              <a:rPr lang="en-US" altLang="en-US" sz="1400" b="1" dirty="0">
                <a:solidFill>
                  <a:srgbClr val="C00000"/>
                </a:solidFill>
              </a:rPr>
              <a:t>0</a:t>
            </a:r>
          </a:p>
          <a:p>
            <a:pPr eaLnBrk="0" hangingPunct="0">
              <a:lnSpc>
                <a:spcPct val="70000"/>
              </a:lnSpc>
              <a:spcBef>
                <a:spcPct val="50000"/>
              </a:spcBef>
            </a:pPr>
            <a:r>
              <a:rPr lang="en-US" altLang="en-US" sz="1400" b="1" dirty="0">
                <a:solidFill>
                  <a:srgbClr val="C00000"/>
                </a:solidFill>
              </a:rPr>
              <a:t>10 but less than 20   	    20        	  </a:t>
            </a:r>
            <a:r>
              <a:rPr lang="en-US" altLang="en-US" sz="1400" b="1" dirty="0" smtClean="0">
                <a:solidFill>
                  <a:srgbClr val="C00000"/>
                </a:solidFill>
              </a:rPr>
              <a:t>15</a:t>
            </a:r>
            <a:endParaRPr lang="en-US" altLang="en-US" sz="1400" b="1" dirty="0">
              <a:solidFill>
                <a:srgbClr val="C00000"/>
              </a:solidFill>
            </a:endParaRPr>
          </a:p>
          <a:p>
            <a:pPr eaLnBrk="0" hangingPunct="0">
              <a:lnSpc>
                <a:spcPct val="70000"/>
              </a:lnSpc>
              <a:spcBef>
                <a:spcPct val="50000"/>
              </a:spcBef>
            </a:pPr>
            <a:r>
              <a:rPr lang="en-US" altLang="en-US" sz="1400" b="1" dirty="0">
                <a:solidFill>
                  <a:srgbClr val="C00000"/>
                </a:solidFill>
              </a:rPr>
              <a:t>20 but less than 30   	    30                45</a:t>
            </a:r>
          </a:p>
          <a:p>
            <a:pPr eaLnBrk="0" hangingPunct="0">
              <a:lnSpc>
                <a:spcPct val="70000"/>
              </a:lnSpc>
              <a:spcBef>
                <a:spcPct val="50000"/>
              </a:spcBef>
            </a:pPr>
            <a:r>
              <a:rPr lang="en-US" altLang="en-US" sz="1400" b="1" dirty="0">
                <a:solidFill>
                  <a:srgbClr val="C00000"/>
                </a:solidFill>
              </a:rPr>
              <a:t>30 but less than 40   	    40                70</a:t>
            </a:r>
          </a:p>
          <a:p>
            <a:pPr eaLnBrk="0" hangingPunct="0">
              <a:lnSpc>
                <a:spcPct val="70000"/>
              </a:lnSpc>
              <a:spcBef>
                <a:spcPct val="50000"/>
              </a:spcBef>
            </a:pPr>
            <a:r>
              <a:rPr lang="en-US" altLang="en-US" sz="1400" b="1" dirty="0">
                <a:solidFill>
                  <a:srgbClr val="C00000"/>
                </a:solidFill>
              </a:rPr>
              <a:t>40 but less than 50   	    50                90</a:t>
            </a:r>
          </a:p>
          <a:p>
            <a:pPr eaLnBrk="0" hangingPunct="0">
              <a:lnSpc>
                <a:spcPct val="70000"/>
              </a:lnSpc>
              <a:spcBef>
                <a:spcPct val="50000"/>
              </a:spcBef>
            </a:pPr>
            <a:r>
              <a:rPr lang="en-US" altLang="en-US" sz="1400" b="1" dirty="0">
                <a:solidFill>
                  <a:srgbClr val="C00000"/>
                </a:solidFill>
              </a:rPr>
              <a:t>50 but less than 60   	    60               100</a:t>
            </a:r>
          </a:p>
        </p:txBody>
      </p:sp>
      <p:sp>
        <p:nvSpPr>
          <p:cNvPr id="66574" name="Line 14"/>
          <p:cNvSpPr>
            <a:spLocks noChangeShapeType="1"/>
          </p:cNvSpPr>
          <p:nvPr/>
        </p:nvSpPr>
        <p:spPr bwMode="auto">
          <a:xfrm>
            <a:off x="2743200" y="1676400"/>
            <a:ext cx="0" cy="22860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5" name="Rectangle 15"/>
          <p:cNvSpPr>
            <a:spLocks noChangeArrowheads="1"/>
          </p:cNvSpPr>
          <p:nvPr/>
        </p:nvSpPr>
        <p:spPr bwMode="auto">
          <a:xfrm>
            <a:off x="2590800" y="1847850"/>
            <a:ext cx="1371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400" b="1">
                <a:solidFill>
                  <a:srgbClr val="CC0000"/>
                </a:solidFill>
              </a:rPr>
              <a:t>Cumulative Percentage</a:t>
            </a:r>
          </a:p>
        </p:txBody>
      </p:sp>
      <p:sp>
        <p:nvSpPr>
          <p:cNvPr id="66576" name="Rectangle 16"/>
          <p:cNvSpPr>
            <a:spLocks noChangeArrowheads="1"/>
          </p:cNvSpPr>
          <p:nvPr/>
        </p:nvSpPr>
        <p:spPr bwMode="auto">
          <a:xfrm>
            <a:off x="1752600" y="1697038"/>
            <a:ext cx="990600" cy="66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90000"/>
              </a:lnSpc>
              <a:spcBef>
                <a:spcPct val="50000"/>
              </a:spcBef>
            </a:pPr>
            <a:r>
              <a:rPr lang="en-US" altLang="en-US" sz="1400" b="1">
                <a:solidFill>
                  <a:srgbClr val="CC0000"/>
                </a:solidFill>
              </a:rPr>
              <a:t>Upper interval endpoint</a:t>
            </a:r>
          </a:p>
        </p:txBody>
      </p:sp>
      <p:sp>
        <p:nvSpPr>
          <p:cNvPr id="66578" name="AutoShape 18"/>
          <p:cNvSpPr>
            <a:spLocks noChangeArrowheads="1"/>
          </p:cNvSpPr>
          <p:nvPr/>
        </p:nvSpPr>
        <p:spPr bwMode="auto">
          <a:xfrm rot="10800000" flipH="1">
            <a:off x="3124200" y="3962400"/>
            <a:ext cx="685800" cy="1066800"/>
          </a:xfrm>
          <a:custGeom>
            <a:avLst/>
            <a:gdLst>
              <a:gd name="G0" fmla="+- 15438 0 0"/>
              <a:gd name="G1" fmla="+- 3889 0 0"/>
              <a:gd name="G2" fmla="+- 12158 0 3889"/>
              <a:gd name="G3" fmla="+- G2 0 3889"/>
              <a:gd name="G4" fmla="*/ G3 32768 32059"/>
              <a:gd name="G5" fmla="*/ G4 1 2"/>
              <a:gd name="G6" fmla="+- 21600 0 15438"/>
              <a:gd name="G7" fmla="*/ G6 3889 6079"/>
              <a:gd name="G8" fmla="+- G7 15438 0"/>
              <a:gd name="T0" fmla="*/ 15438 w 21600"/>
              <a:gd name="T1" fmla="*/ 0 h 21600"/>
              <a:gd name="T2" fmla="*/ 15438 w 21600"/>
              <a:gd name="T3" fmla="*/ 12158 h 21600"/>
              <a:gd name="T4" fmla="*/ 2239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438" y="0"/>
                </a:lnTo>
                <a:lnTo>
                  <a:pt x="15438" y="3889"/>
                </a:lnTo>
                <a:lnTo>
                  <a:pt x="12427" y="3889"/>
                </a:lnTo>
                <a:cubicBezTo>
                  <a:pt x="5564" y="3889"/>
                  <a:pt x="0" y="7591"/>
                  <a:pt x="0" y="12158"/>
                </a:cubicBezTo>
                <a:lnTo>
                  <a:pt x="0" y="21600"/>
                </a:lnTo>
                <a:lnTo>
                  <a:pt x="4477" y="21600"/>
                </a:lnTo>
                <a:lnTo>
                  <a:pt x="4477" y="12158"/>
                </a:lnTo>
                <a:cubicBezTo>
                  <a:pt x="4477" y="10010"/>
                  <a:pt x="8036" y="8269"/>
                  <a:pt x="12427" y="8269"/>
                </a:cubicBezTo>
                <a:lnTo>
                  <a:pt x="15438" y="8269"/>
                </a:lnTo>
                <a:lnTo>
                  <a:pt x="15438"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67</a:t>
            </a:fld>
            <a:endParaRPr lang="en-US"/>
          </a:p>
        </p:txBody>
      </p:sp>
      <p:sp>
        <p:nvSpPr>
          <p:cNvPr id="18" name="Date Placeholder 17"/>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8196426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295400" y="228600"/>
            <a:ext cx="7688263" cy="990600"/>
          </a:xfrm>
        </p:spPr>
        <p:txBody>
          <a:bodyPr/>
          <a:lstStyle/>
          <a:p>
            <a:r>
              <a:rPr lang="en-US" altLang="en-US"/>
              <a:t>Relationships Between Variables</a:t>
            </a:r>
          </a:p>
        </p:txBody>
      </p:sp>
      <p:sp>
        <p:nvSpPr>
          <p:cNvPr id="166915" name="Rectangle 3"/>
          <p:cNvSpPr>
            <a:spLocks noGrp="1" noChangeArrowheads="1"/>
          </p:cNvSpPr>
          <p:nvPr>
            <p:ph type="body" idx="1"/>
          </p:nvPr>
        </p:nvSpPr>
        <p:spPr>
          <a:xfrm>
            <a:off x="685800" y="1981200"/>
            <a:ext cx="8001000" cy="1676400"/>
          </a:xfrm>
        </p:spPr>
        <p:txBody>
          <a:bodyPr>
            <a:normAutofit fontScale="92500" lnSpcReduction="10000"/>
          </a:bodyPr>
          <a:lstStyle/>
          <a:p>
            <a:pPr>
              <a:lnSpc>
                <a:spcPct val="90000"/>
              </a:lnSpc>
            </a:pPr>
            <a:r>
              <a:rPr lang="en-US" altLang="en-US"/>
              <a:t>Graphs illustrated so far have involved only a single variable</a:t>
            </a:r>
          </a:p>
          <a:p>
            <a:pPr>
              <a:lnSpc>
                <a:spcPct val="90000"/>
              </a:lnSpc>
            </a:pPr>
            <a:r>
              <a:rPr lang="en-US" altLang="en-US"/>
              <a:t>When </a:t>
            </a:r>
            <a:r>
              <a:rPr lang="en-US" altLang="en-US">
                <a:solidFill>
                  <a:schemeClr val="folHlink"/>
                </a:solidFill>
              </a:rPr>
              <a:t>two variables</a:t>
            </a:r>
            <a:r>
              <a:rPr lang="en-US" altLang="en-US"/>
              <a:t> exist other techniques are used:</a:t>
            </a:r>
          </a:p>
        </p:txBody>
      </p:sp>
      <p:sp>
        <p:nvSpPr>
          <p:cNvPr id="166916" name="_s1033"/>
          <p:cNvSpPr>
            <a:spLocks noChangeArrowheads="1"/>
          </p:cNvSpPr>
          <p:nvPr/>
        </p:nvSpPr>
        <p:spPr bwMode="auto">
          <a:xfrm>
            <a:off x="1295400" y="3962400"/>
            <a:ext cx="2362200" cy="1203325"/>
          </a:xfrm>
          <a:prstGeom prst="rect">
            <a:avLst/>
          </a:prstGeom>
          <a:solidFill>
            <a:srgbClr val="FDE0BD"/>
          </a:solidFill>
          <a:ln w="12700">
            <a:solidFill>
              <a:srgbClr val="474747"/>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en-US" b="1">
                <a:solidFill>
                  <a:srgbClr val="000000"/>
                </a:solidFill>
              </a:rPr>
              <a:t>Categorical</a:t>
            </a:r>
          </a:p>
          <a:p>
            <a:pPr algn="ctr"/>
            <a:r>
              <a:rPr lang="en-US" altLang="en-US" b="1">
                <a:solidFill>
                  <a:srgbClr val="000000"/>
                </a:solidFill>
              </a:rPr>
              <a:t>(Qualitative)</a:t>
            </a:r>
          </a:p>
          <a:p>
            <a:pPr algn="ctr"/>
            <a:r>
              <a:rPr lang="en-US" altLang="en-US" b="1">
                <a:solidFill>
                  <a:srgbClr val="000000"/>
                </a:solidFill>
              </a:rPr>
              <a:t>Variables</a:t>
            </a:r>
          </a:p>
        </p:txBody>
      </p:sp>
      <p:sp>
        <p:nvSpPr>
          <p:cNvPr id="166917" name="_s1034"/>
          <p:cNvSpPr>
            <a:spLocks noChangeArrowheads="1"/>
          </p:cNvSpPr>
          <p:nvPr/>
        </p:nvSpPr>
        <p:spPr bwMode="auto">
          <a:xfrm>
            <a:off x="5257800" y="3962400"/>
            <a:ext cx="2438400" cy="1203325"/>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pPr algn="ctr"/>
            <a:r>
              <a:rPr lang="en-US" altLang="en-US" b="1">
                <a:solidFill>
                  <a:srgbClr val="474747"/>
                </a:solidFill>
              </a:rPr>
              <a:t>Numerical</a:t>
            </a:r>
          </a:p>
          <a:p>
            <a:pPr algn="ctr"/>
            <a:r>
              <a:rPr lang="en-US" altLang="en-US" b="1">
                <a:solidFill>
                  <a:srgbClr val="474747"/>
                </a:solidFill>
              </a:rPr>
              <a:t>(Quantitative)</a:t>
            </a:r>
          </a:p>
          <a:p>
            <a:pPr algn="ctr"/>
            <a:r>
              <a:rPr lang="en-US" altLang="en-US" b="1">
                <a:solidFill>
                  <a:srgbClr val="474747"/>
                </a:solidFill>
              </a:rPr>
              <a:t>Variables</a:t>
            </a:r>
            <a:r>
              <a:rPr lang="en-US" altLang="en-US" sz="1800" b="1">
                <a:solidFill>
                  <a:srgbClr val="474747"/>
                </a:solidFill>
              </a:rPr>
              <a:t> </a:t>
            </a:r>
          </a:p>
        </p:txBody>
      </p:sp>
      <p:sp>
        <p:nvSpPr>
          <p:cNvPr id="166918" name="Text Box 6"/>
          <p:cNvSpPr txBox="1">
            <a:spLocks noChangeArrowheads="1"/>
          </p:cNvSpPr>
          <p:nvPr/>
        </p:nvSpPr>
        <p:spPr bwMode="auto">
          <a:xfrm>
            <a:off x="1295400" y="5473700"/>
            <a:ext cx="2362200" cy="469900"/>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Cross tables</a:t>
            </a:r>
          </a:p>
        </p:txBody>
      </p:sp>
      <p:sp>
        <p:nvSpPr>
          <p:cNvPr id="166919" name="Text Box 7"/>
          <p:cNvSpPr txBox="1">
            <a:spLocks noChangeArrowheads="1"/>
          </p:cNvSpPr>
          <p:nvPr/>
        </p:nvSpPr>
        <p:spPr bwMode="auto">
          <a:xfrm>
            <a:off x="5257800" y="5473700"/>
            <a:ext cx="2438400" cy="469900"/>
          </a:xfrm>
          <a:prstGeom prst="rect">
            <a:avLst/>
          </a:prstGeom>
          <a:solidFill>
            <a:srgbClr val="CBDD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 Scatter plots</a:t>
            </a:r>
          </a:p>
        </p:txBody>
      </p:sp>
      <p:sp>
        <p:nvSpPr>
          <p:cNvPr id="166920" name="Line 8"/>
          <p:cNvSpPr>
            <a:spLocks noChangeShapeType="1"/>
          </p:cNvSpPr>
          <p:nvPr/>
        </p:nvSpPr>
        <p:spPr bwMode="auto">
          <a:xfrm>
            <a:off x="2209800" y="51689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921" name="Line 9"/>
          <p:cNvSpPr>
            <a:spLocks noChangeShapeType="1"/>
          </p:cNvSpPr>
          <p:nvPr/>
        </p:nvSpPr>
        <p:spPr bwMode="auto">
          <a:xfrm>
            <a:off x="6629400" y="5168900"/>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68</a:t>
            </a:fld>
            <a:endParaRPr lang="en-US"/>
          </a:p>
        </p:txBody>
      </p:sp>
      <p:sp>
        <p:nvSpPr>
          <p:cNvPr id="12" name="Date Placeholder 11"/>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26558036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1219200" y="1828800"/>
            <a:ext cx="7239000" cy="4419600"/>
          </a:xfrm>
        </p:spPr>
        <p:txBody>
          <a:bodyPr/>
          <a:lstStyle/>
          <a:p>
            <a:r>
              <a:rPr lang="en-US" altLang="en-US" sz="3200">
                <a:solidFill>
                  <a:schemeClr val="folHlink"/>
                </a:solidFill>
              </a:rPr>
              <a:t>Scatter Diagrams</a:t>
            </a:r>
            <a:r>
              <a:rPr lang="en-US" altLang="en-US" sz="3200"/>
              <a:t> are used for paired observations taken from two numerical variables</a:t>
            </a:r>
          </a:p>
          <a:p>
            <a:pPr lvl="1"/>
            <a:endParaRPr lang="en-US" altLang="en-US"/>
          </a:p>
          <a:p>
            <a:r>
              <a:rPr lang="en-US" altLang="en-US"/>
              <a:t>The Scatter Diagram:</a:t>
            </a:r>
          </a:p>
          <a:p>
            <a:pPr lvl="1"/>
            <a:r>
              <a:rPr lang="en-US" altLang="en-US" sz="2800"/>
              <a:t>one variable is measured on the vertical axis and the other variable is measured on the horizontal axis</a:t>
            </a:r>
          </a:p>
        </p:txBody>
      </p:sp>
      <p:sp>
        <p:nvSpPr>
          <p:cNvPr id="116739" name="Rectangle 3"/>
          <p:cNvSpPr>
            <a:spLocks noChangeArrowheads="1"/>
          </p:cNvSpPr>
          <p:nvPr/>
        </p:nvSpPr>
        <p:spPr bwMode="auto">
          <a:xfrm>
            <a:off x="1066800" y="304800"/>
            <a:ext cx="7391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nchor="b"/>
          <a:lstStyle>
            <a:lvl1pPr algn="ctr" defTabSz="852488">
              <a:defRPr sz="4000">
                <a:solidFill>
                  <a:schemeClr val="tx2"/>
                </a:solidFill>
                <a:latin typeface="Arial" pitchFamily="34" charset="0"/>
              </a:defRPr>
            </a:lvl1pPr>
            <a:lvl2pPr algn="ctr" defTabSz="852488">
              <a:defRPr sz="4000">
                <a:solidFill>
                  <a:schemeClr val="tx2"/>
                </a:solidFill>
                <a:latin typeface="Arial" pitchFamily="34" charset="0"/>
              </a:defRPr>
            </a:lvl2pPr>
            <a:lvl3pPr algn="ctr" defTabSz="852488">
              <a:defRPr sz="4000">
                <a:solidFill>
                  <a:schemeClr val="tx2"/>
                </a:solidFill>
                <a:latin typeface="Arial" pitchFamily="34" charset="0"/>
              </a:defRPr>
            </a:lvl3pPr>
            <a:lvl4pPr algn="ctr" defTabSz="852488">
              <a:defRPr sz="4000">
                <a:solidFill>
                  <a:schemeClr val="tx2"/>
                </a:solidFill>
                <a:latin typeface="Arial" pitchFamily="34" charset="0"/>
              </a:defRPr>
            </a:lvl4pPr>
            <a:lvl5pPr algn="ctr" defTabSz="852488">
              <a:defRPr sz="4000">
                <a:solidFill>
                  <a:schemeClr val="tx2"/>
                </a:solidFill>
                <a:latin typeface="Arial" pitchFamily="34" charset="0"/>
              </a:defRPr>
            </a:lvl5pPr>
            <a:lvl6pPr marL="457200" algn="ctr" defTabSz="852488" fontAlgn="base">
              <a:spcBef>
                <a:spcPct val="0"/>
              </a:spcBef>
              <a:spcAft>
                <a:spcPct val="0"/>
              </a:spcAft>
              <a:defRPr sz="4000">
                <a:solidFill>
                  <a:schemeClr val="tx2"/>
                </a:solidFill>
                <a:latin typeface="Arial" pitchFamily="34" charset="0"/>
              </a:defRPr>
            </a:lvl6pPr>
            <a:lvl7pPr marL="914400" algn="ctr" defTabSz="852488" fontAlgn="base">
              <a:spcBef>
                <a:spcPct val="0"/>
              </a:spcBef>
              <a:spcAft>
                <a:spcPct val="0"/>
              </a:spcAft>
              <a:defRPr sz="4000">
                <a:solidFill>
                  <a:schemeClr val="tx2"/>
                </a:solidFill>
                <a:latin typeface="Arial" pitchFamily="34" charset="0"/>
              </a:defRPr>
            </a:lvl7pPr>
            <a:lvl8pPr marL="1371600" algn="ctr" defTabSz="852488" fontAlgn="base">
              <a:spcBef>
                <a:spcPct val="0"/>
              </a:spcBef>
              <a:spcAft>
                <a:spcPct val="0"/>
              </a:spcAft>
              <a:defRPr sz="4000">
                <a:solidFill>
                  <a:schemeClr val="tx2"/>
                </a:solidFill>
                <a:latin typeface="Arial" pitchFamily="34" charset="0"/>
              </a:defRPr>
            </a:lvl8pPr>
            <a:lvl9pPr marL="1828800" algn="ctr" defTabSz="852488" fontAlgn="base">
              <a:spcBef>
                <a:spcPct val="0"/>
              </a:spcBef>
              <a:spcAft>
                <a:spcPct val="0"/>
              </a:spcAft>
              <a:defRPr sz="4000">
                <a:solidFill>
                  <a:schemeClr val="tx2"/>
                </a:solidFill>
                <a:latin typeface="Arial" pitchFamily="34" charset="0"/>
              </a:defRPr>
            </a:lvl9pPr>
          </a:lstStyle>
          <a:p>
            <a:pPr>
              <a:lnSpc>
                <a:spcPct val="80000"/>
              </a:lnSpc>
            </a:pPr>
            <a:r>
              <a:rPr lang="en-US" altLang="en-US"/>
              <a:t>Scatter Diagrams</a:t>
            </a:r>
          </a:p>
        </p:txBody>
      </p:sp>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69</a:t>
            </a:fld>
            <a:endParaRPr lang="en-US"/>
          </a:p>
        </p:txBody>
      </p:sp>
      <p:sp>
        <p:nvSpPr>
          <p:cNvPr id="6" name="Date Placeholder 5"/>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1692467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IN" dirty="0" smtClean="0"/>
              <a:t>Books</a:t>
            </a:r>
            <a:endParaRPr lang="en-IN" dirty="0"/>
          </a:p>
        </p:txBody>
      </p:sp>
      <p:sp>
        <p:nvSpPr>
          <p:cNvPr id="3" name="Content Placeholder 2"/>
          <p:cNvSpPr>
            <a:spLocks noGrp="1"/>
          </p:cNvSpPr>
          <p:nvPr>
            <p:ph idx="1"/>
          </p:nvPr>
        </p:nvSpPr>
        <p:spPr>
          <a:xfrm>
            <a:off x="-88490" y="764704"/>
            <a:ext cx="9232490" cy="5932057"/>
          </a:xfrm>
        </p:spPr>
        <p:txBody>
          <a:bodyPr>
            <a:normAutofit fontScale="92500" lnSpcReduction="10000"/>
          </a:bodyPr>
          <a:lstStyle/>
          <a:p>
            <a:r>
              <a:rPr lang="en-IN" dirty="0" smtClean="0">
                <a:solidFill>
                  <a:srgbClr val="00B050"/>
                </a:solidFill>
              </a:rPr>
              <a:t>Text Books: </a:t>
            </a:r>
            <a:r>
              <a:rPr lang="en-IN" dirty="0" smtClean="0"/>
              <a:t>1. Introduction of Probability models. By S. M. Ross</a:t>
            </a:r>
          </a:p>
          <a:p>
            <a:r>
              <a:rPr lang="en-IN" dirty="0" smtClean="0"/>
              <a:t>2. </a:t>
            </a:r>
            <a:r>
              <a:rPr lang="en-IN" dirty="0"/>
              <a:t>Fundamentals of Statistics (vol. I and vol. II) - A. Goon, M. Gupta and B. </a:t>
            </a:r>
            <a:r>
              <a:rPr lang="en-IN" dirty="0" err="1"/>
              <a:t>Dasgupta</a:t>
            </a:r>
            <a:r>
              <a:rPr lang="en-IN" dirty="0" smtClean="0"/>
              <a:t>.</a:t>
            </a:r>
          </a:p>
          <a:p>
            <a:r>
              <a:rPr lang="en-IN" b="1" dirty="0" smtClean="0">
                <a:solidFill>
                  <a:srgbClr val="00B050"/>
                </a:solidFill>
              </a:rPr>
              <a:t>Reference  </a:t>
            </a:r>
            <a:r>
              <a:rPr lang="en-IN" b="1" dirty="0">
                <a:solidFill>
                  <a:srgbClr val="00B050"/>
                </a:solidFill>
              </a:rPr>
              <a:t>Books:</a:t>
            </a:r>
            <a:r>
              <a:rPr lang="en-IN" dirty="0" smtClean="0">
                <a:solidFill>
                  <a:srgbClr val="00B050"/>
                </a:solidFill>
              </a:rPr>
              <a:t> </a:t>
            </a:r>
          </a:p>
          <a:p>
            <a:r>
              <a:rPr lang="en-IN" dirty="0"/>
              <a:t>A first course in Probability, S.M. Ross.</a:t>
            </a:r>
          </a:p>
          <a:p>
            <a:r>
              <a:rPr lang="en-IN" dirty="0"/>
              <a:t>Probability and Statistics for Engineers (4th Edition) - I.R. Miller, J.E. Freund and R. Johnson.</a:t>
            </a:r>
          </a:p>
          <a:p>
            <a:r>
              <a:rPr lang="en-IN" dirty="0"/>
              <a:t>Statistical Concepts &amp; Methods - G.K. Bhattacharyya and R.A. Johnson.</a:t>
            </a:r>
          </a:p>
          <a:p>
            <a:r>
              <a:rPr lang="en-IN" dirty="0"/>
              <a:t>Introduction to the Theory of Statistics - A.M. Mood, F.A. </a:t>
            </a:r>
            <a:r>
              <a:rPr lang="en-IN" dirty="0" err="1"/>
              <a:t>Graybill</a:t>
            </a:r>
            <a:r>
              <a:rPr lang="en-IN" dirty="0"/>
              <a:t> &amp; D.C. </a:t>
            </a:r>
            <a:r>
              <a:rPr lang="en-IN" dirty="0" err="1"/>
              <a:t>Boes</a:t>
            </a:r>
            <a:r>
              <a:rPr lang="en-IN" dirty="0"/>
              <a:t>.</a:t>
            </a:r>
          </a:p>
          <a:p>
            <a:endParaRPr lang="en-IN" dirty="0" smtClean="0">
              <a:solidFill>
                <a:srgbClr val="00B050"/>
              </a:solidFill>
            </a:endParaRPr>
          </a:p>
          <a:p>
            <a:endParaRPr lang="en-IN" dirty="0"/>
          </a:p>
        </p:txBody>
      </p:sp>
      <p:sp>
        <p:nvSpPr>
          <p:cNvPr id="4" name="Date Placeholder 3"/>
          <p:cNvSpPr>
            <a:spLocks noGrp="1"/>
          </p:cNvSpPr>
          <p:nvPr>
            <p:ph type="dt" sz="half" idx="10"/>
          </p:nvPr>
        </p:nvSpPr>
        <p:spPr/>
        <p:txBody>
          <a:bodyPr/>
          <a:lstStyle/>
          <a:p>
            <a:r>
              <a:rPr lang="en-US" smtClean="0"/>
              <a:t>7/03/2015</a:t>
            </a:r>
            <a:endParaRPr lang="en-US"/>
          </a:p>
        </p:txBody>
      </p:sp>
      <p:sp>
        <p:nvSpPr>
          <p:cNvPr id="5" name="Footer Placeholder 4"/>
          <p:cNvSpPr>
            <a:spLocks noGrp="1"/>
          </p:cNvSpPr>
          <p:nvPr>
            <p:ph type="ftr" sz="quarter" idx="11"/>
          </p:nvPr>
        </p:nvSpPr>
        <p:spPr/>
        <p:txBody>
          <a:bodyPr/>
          <a:lstStyle/>
          <a:p>
            <a:r>
              <a:rPr lang="en-US" smtClean="0"/>
              <a:t>Introduction to Statistics</a:t>
            </a:r>
            <a:endParaRPr lang="en-US"/>
          </a:p>
        </p:txBody>
      </p:sp>
      <p:sp>
        <p:nvSpPr>
          <p:cNvPr id="6" name="Slide Number Placeholder 5"/>
          <p:cNvSpPr>
            <a:spLocks noGrp="1"/>
          </p:cNvSpPr>
          <p:nvPr>
            <p:ph type="sldNum" sz="quarter" idx="12"/>
          </p:nvPr>
        </p:nvSpPr>
        <p:spPr/>
        <p:txBody>
          <a:bodyPr/>
          <a:lstStyle/>
          <a:p>
            <a:fld id="{F878D97F-B07C-4F5B-861D-76BA94498E2A}" type="slidenum">
              <a:rPr lang="en-US" smtClean="0"/>
              <a:pPr/>
              <a:t>7</a:t>
            </a:fld>
            <a:endParaRPr lang="en-US"/>
          </a:p>
        </p:txBody>
      </p:sp>
    </p:spTree>
    <p:extLst>
      <p:ext uri="{BB962C8B-B14F-4D97-AF65-F5344CB8AC3E}">
        <p14:creationId xmlns:p14="http://schemas.microsoft.com/office/powerpoint/2010/main" val="2552316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990600" y="457200"/>
            <a:ext cx="7793038" cy="762000"/>
          </a:xfrm>
        </p:spPr>
        <p:txBody>
          <a:bodyPr/>
          <a:lstStyle/>
          <a:p>
            <a:pPr>
              <a:lnSpc>
                <a:spcPct val="80000"/>
              </a:lnSpc>
            </a:pPr>
            <a:r>
              <a:rPr lang="en-US" altLang="en-US"/>
              <a:t>Scatter Diagram Example</a:t>
            </a:r>
          </a:p>
        </p:txBody>
      </p:sp>
      <p:graphicFrame>
        <p:nvGraphicFramePr>
          <p:cNvPr id="117763" name="Object 3"/>
          <p:cNvGraphicFramePr>
            <a:graphicFrameLocks noChangeAspect="1"/>
          </p:cNvGraphicFramePr>
          <p:nvPr/>
        </p:nvGraphicFramePr>
        <p:xfrm>
          <a:off x="2057400" y="1752600"/>
          <a:ext cx="6934200" cy="4495800"/>
        </p:xfrm>
        <a:graphic>
          <a:graphicData uri="http://schemas.openxmlformats.org/presentationml/2006/ole">
            <mc:AlternateContent xmlns:mc="http://schemas.openxmlformats.org/markup-compatibility/2006">
              <mc:Choice xmlns:v="urn:schemas-microsoft-com:vml" Requires="v">
                <p:oleObj spid="_x0000_s24578" name="Chart" r:id="rId3" imgW="4410075" imgH="2390851" progId="Excel.Sheet.8">
                  <p:embed/>
                </p:oleObj>
              </mc:Choice>
              <mc:Fallback>
                <p:oleObj name="Chart" r:id="rId3" imgW="4410075" imgH="2390851" progId="Excel.Sheet.8">
                  <p:embed/>
                  <p:pic>
                    <p:nvPicPr>
                      <p:cNvPr id="1177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752600"/>
                        <a:ext cx="6934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94" name="Group 34"/>
          <p:cNvGraphicFramePr>
            <a:graphicFrameLocks noGrp="1"/>
          </p:cNvGraphicFramePr>
          <p:nvPr/>
        </p:nvGraphicFramePr>
        <p:xfrm>
          <a:off x="152400" y="2133600"/>
          <a:ext cx="1905000" cy="3596640"/>
        </p:xfrm>
        <a:graphic>
          <a:graphicData uri="http://schemas.openxmlformats.org/drawingml/2006/table">
            <a:tbl>
              <a:tblPr/>
              <a:tblGrid>
                <a:gridCol w="9398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tblGrid>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Volume per day</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Cost per day</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0"/>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23</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CBDDF7"/>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125</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CBDDF7"/>
                    </a:solidFill>
                  </a:tcPr>
                </a:tc>
                <a:extLst>
                  <a:ext uri="{0D108BD9-81ED-4DB2-BD59-A6C34878D82A}">
                    <a16:rowId xmlns:a16="http://schemas.microsoft.com/office/drawing/2014/main" val="10001"/>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26</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140</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extLst>
                  <a:ext uri="{0D108BD9-81ED-4DB2-BD59-A6C34878D82A}">
                    <a16:rowId xmlns:a16="http://schemas.microsoft.com/office/drawing/2014/main" val="10002"/>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29</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146</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extLst>
                  <a:ext uri="{0D108BD9-81ED-4DB2-BD59-A6C34878D82A}">
                    <a16:rowId xmlns:a16="http://schemas.microsoft.com/office/drawing/2014/main" val="10003"/>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33</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160</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extLst>
                  <a:ext uri="{0D108BD9-81ED-4DB2-BD59-A6C34878D82A}">
                    <a16:rowId xmlns:a16="http://schemas.microsoft.com/office/drawing/2014/main" val="10004"/>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38</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167</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extLst>
                  <a:ext uri="{0D108BD9-81ED-4DB2-BD59-A6C34878D82A}">
                    <a16:rowId xmlns:a16="http://schemas.microsoft.com/office/drawing/2014/main" val="10005"/>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42</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170</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extLst>
                  <a:ext uri="{0D108BD9-81ED-4DB2-BD59-A6C34878D82A}">
                    <a16:rowId xmlns:a16="http://schemas.microsoft.com/office/drawing/2014/main" val="10006"/>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50</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188</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extLst>
                  <a:ext uri="{0D108BD9-81ED-4DB2-BD59-A6C34878D82A}">
                    <a16:rowId xmlns:a16="http://schemas.microsoft.com/office/drawing/2014/main" val="10007"/>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55</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195</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CBDDF7"/>
                    </a:solidFill>
                  </a:tcPr>
                </a:tc>
                <a:extLst>
                  <a:ext uri="{0D108BD9-81ED-4DB2-BD59-A6C34878D82A}">
                    <a16:rowId xmlns:a16="http://schemas.microsoft.com/office/drawing/2014/main" val="10008"/>
                  </a:ext>
                </a:extLst>
              </a:tr>
              <a:tr h="244475">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60</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CBDDF7"/>
                    </a:solidFill>
                  </a:tcPr>
                </a:tc>
                <a:tc>
                  <a:txBody>
                    <a:bodyPr/>
                    <a:lstStyle>
                      <a:lvl1pPr>
                        <a:spcBef>
                          <a:spcPct val="20000"/>
                        </a:spcBef>
                        <a:buClr>
                          <a:schemeClr val="folHlink"/>
                        </a:buClr>
                        <a:buSzPct val="60000"/>
                        <a:buFont typeface="Wingdings" pitchFamily="2" charset="2"/>
                        <a:defRPr sz="2400">
                          <a:solidFill>
                            <a:schemeClr val="tx1"/>
                          </a:solidFill>
                          <a:latin typeface="Arial" pitchFamily="34" charset="0"/>
                        </a:defRPr>
                      </a:lvl1pPr>
                      <a:lvl2pPr>
                        <a:spcBef>
                          <a:spcPct val="20000"/>
                        </a:spcBef>
                        <a:buClr>
                          <a:schemeClr val="hlink"/>
                        </a:buClr>
                        <a:buSzPct val="55000"/>
                        <a:buFont typeface="Wingdings" pitchFamily="2" charset="2"/>
                        <a:defRPr sz="2000">
                          <a:solidFill>
                            <a:schemeClr val="tx1"/>
                          </a:solidFill>
                          <a:latin typeface="Arial" pitchFamily="34" charset="0"/>
                        </a:defRPr>
                      </a:lvl2pPr>
                      <a:lvl3pPr>
                        <a:spcBef>
                          <a:spcPct val="20000"/>
                        </a:spcBef>
                        <a:buClr>
                          <a:schemeClr val="accent2"/>
                        </a:buClr>
                        <a:buSzPct val="50000"/>
                        <a:buFont typeface="Wingdings" pitchFamily="2" charset="2"/>
                        <a:defRPr>
                          <a:solidFill>
                            <a:schemeClr val="tx1"/>
                          </a:solidFill>
                          <a:latin typeface="Arial" pitchFamily="34" charset="0"/>
                        </a:defRPr>
                      </a:lvl3pPr>
                      <a:lvl4pPr>
                        <a:spcBef>
                          <a:spcPct val="20000"/>
                        </a:spcBef>
                        <a:buClr>
                          <a:schemeClr val="folHlink"/>
                        </a:buClr>
                        <a:buSzPct val="55000"/>
                        <a:buFont typeface="Wingdings" pitchFamily="2" charset="2"/>
                        <a:defRPr sz="1600">
                          <a:solidFill>
                            <a:schemeClr val="tx1"/>
                          </a:solidFill>
                          <a:latin typeface="Arial" pitchFamily="34" charset="0"/>
                        </a:defRPr>
                      </a:lvl4pPr>
                      <a:lvl5pPr>
                        <a:spcBef>
                          <a:spcPct val="20000"/>
                        </a:spcBef>
                        <a:buClr>
                          <a:srgbClr val="FD2B4E"/>
                        </a:buClr>
                        <a:buSzPct val="50000"/>
                        <a:buFont typeface="Wingdings" pitchFamily="2" charset="2"/>
                        <a:defRPr sz="1600">
                          <a:solidFill>
                            <a:schemeClr val="tx1"/>
                          </a:solidFill>
                          <a:latin typeface="Arial" pitchFamily="34" charset="0"/>
                        </a:defRPr>
                      </a:lvl5pPr>
                      <a:lvl6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6pPr>
                      <a:lvl7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7pPr>
                      <a:lvl8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8pPr>
                      <a:lvl9pPr fontAlgn="base">
                        <a:spcBef>
                          <a:spcPct val="20000"/>
                        </a:spcBef>
                        <a:spcAft>
                          <a:spcPct val="0"/>
                        </a:spcAft>
                        <a:buClr>
                          <a:srgbClr val="FD2B4E"/>
                        </a:buClr>
                        <a:buSzPct val="50000"/>
                        <a:buFont typeface="Wingdings" pitchFamily="2" charset="2"/>
                        <a:defRPr sz="1600">
                          <a:solidFill>
                            <a:schemeClr val="tx1"/>
                          </a:solidFill>
                          <a:latin typeface="Arial"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pitchFamily="34" charset="0"/>
                          <a:cs typeface="Arial" pitchFamily="34" charset="0"/>
                        </a:rPr>
                        <a:t>200</a:t>
                      </a:r>
                      <a:endParaRPr kumimoji="0" lang="en-US" altLang="en-US" sz="16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CBDDF7"/>
                    </a:solidFill>
                  </a:tcP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r>
              <a:rPr lang="en-US" smtClean="0"/>
              <a:t>Describing Numerical Data</a:t>
            </a:r>
            <a:endParaRPr lang="en-US"/>
          </a:p>
        </p:txBody>
      </p:sp>
      <p:sp>
        <p:nvSpPr>
          <p:cNvPr id="4" name="Slide Number Placeholder 3"/>
          <p:cNvSpPr>
            <a:spLocks noGrp="1"/>
          </p:cNvSpPr>
          <p:nvPr>
            <p:ph type="sldNum" sz="quarter" idx="12"/>
          </p:nvPr>
        </p:nvSpPr>
        <p:spPr/>
        <p:txBody>
          <a:bodyPr/>
          <a:lstStyle/>
          <a:p>
            <a:fld id="{F878D97F-B07C-4F5B-861D-76BA94498E2A}" type="slidenum">
              <a:rPr lang="en-US" smtClean="0"/>
              <a:pPr/>
              <a:t>70</a:t>
            </a:fld>
            <a:endParaRPr lang="en-US"/>
          </a:p>
        </p:txBody>
      </p:sp>
      <p:sp>
        <p:nvSpPr>
          <p:cNvPr id="7" name="Date Placeholder 6"/>
          <p:cNvSpPr>
            <a:spLocks noGrp="1"/>
          </p:cNvSpPr>
          <p:nvPr>
            <p:ph type="dt" sz="half" idx="10"/>
          </p:nvPr>
        </p:nvSpPr>
        <p:spPr/>
        <p:txBody>
          <a:bodyPr/>
          <a:lstStyle/>
          <a:p>
            <a:r>
              <a:rPr lang="en-US" smtClean="0"/>
              <a:t>7/04/2015</a:t>
            </a:r>
            <a:endParaRPr lang="en-IN"/>
          </a:p>
        </p:txBody>
      </p:sp>
    </p:spTree>
    <p:extLst>
      <p:ext uri="{BB962C8B-B14F-4D97-AF65-F5344CB8AC3E}">
        <p14:creationId xmlns:p14="http://schemas.microsoft.com/office/powerpoint/2010/main" val="19538366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r>
              <a:rPr lang="en-US" altLang="en-US"/>
              <a:t>Chap 3-</a:t>
            </a:r>
            <a:fld id="{CD8C4481-0A03-4797-BCB7-A54E8CB22492}" type="slidenum">
              <a:rPr lang="en-US" altLang="en-US"/>
              <a:pPr/>
              <a:t>71</a:t>
            </a:fld>
            <a:endParaRPr lang="en-US" altLang="en-US"/>
          </a:p>
        </p:txBody>
      </p:sp>
      <p:sp>
        <p:nvSpPr>
          <p:cNvPr id="97282" name="Line 2"/>
          <p:cNvSpPr>
            <a:spLocks noChangeShapeType="1"/>
          </p:cNvSpPr>
          <p:nvPr/>
        </p:nvSpPr>
        <p:spPr bwMode="auto">
          <a:xfrm>
            <a:off x="2208213" y="2360613"/>
            <a:ext cx="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3" name="Rectangle 3"/>
          <p:cNvSpPr>
            <a:spLocks noGrp="1" noChangeArrowheads="1"/>
          </p:cNvSpPr>
          <p:nvPr>
            <p:ph type="title"/>
          </p:nvPr>
        </p:nvSpPr>
        <p:spPr/>
        <p:txBody>
          <a:bodyPr/>
          <a:lstStyle/>
          <a:p>
            <a:pPr>
              <a:lnSpc>
                <a:spcPct val="110000"/>
              </a:lnSpc>
            </a:pPr>
            <a:r>
              <a:rPr lang="en-US" altLang="en-US"/>
              <a:t>Describing Data Numerically</a:t>
            </a:r>
          </a:p>
        </p:txBody>
      </p:sp>
      <p:sp>
        <p:nvSpPr>
          <p:cNvPr id="97284" name="Line 4"/>
          <p:cNvSpPr>
            <a:spLocks noChangeShapeType="1"/>
          </p:cNvSpPr>
          <p:nvPr/>
        </p:nvSpPr>
        <p:spPr bwMode="auto">
          <a:xfrm>
            <a:off x="4038600" y="2055813"/>
            <a:ext cx="1588" cy="306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5" name="Line 5"/>
          <p:cNvSpPr>
            <a:spLocks noChangeShapeType="1"/>
          </p:cNvSpPr>
          <p:nvPr/>
        </p:nvSpPr>
        <p:spPr bwMode="auto">
          <a:xfrm>
            <a:off x="2209800" y="2362200"/>
            <a:ext cx="3810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6" name="Rectangle 6"/>
          <p:cNvSpPr>
            <a:spLocks noChangeArrowheads="1"/>
          </p:cNvSpPr>
          <p:nvPr/>
        </p:nvSpPr>
        <p:spPr bwMode="auto">
          <a:xfrm>
            <a:off x="1522413" y="3351213"/>
            <a:ext cx="2211387" cy="406400"/>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Arithmetic Mean</a:t>
            </a:r>
          </a:p>
        </p:txBody>
      </p:sp>
      <p:sp>
        <p:nvSpPr>
          <p:cNvPr id="97287" name="Rectangle 7"/>
          <p:cNvSpPr>
            <a:spLocks noChangeArrowheads="1"/>
          </p:cNvSpPr>
          <p:nvPr/>
        </p:nvSpPr>
        <p:spPr bwMode="auto">
          <a:xfrm>
            <a:off x="1524000" y="3886200"/>
            <a:ext cx="1141413" cy="406400"/>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Median</a:t>
            </a:r>
          </a:p>
        </p:txBody>
      </p:sp>
      <p:sp>
        <p:nvSpPr>
          <p:cNvPr id="97288" name="Rectangle 8"/>
          <p:cNvSpPr>
            <a:spLocks noChangeArrowheads="1"/>
          </p:cNvSpPr>
          <p:nvPr/>
        </p:nvSpPr>
        <p:spPr bwMode="auto">
          <a:xfrm>
            <a:off x="1524000" y="4419600"/>
            <a:ext cx="911225" cy="406400"/>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Mode</a:t>
            </a:r>
          </a:p>
        </p:txBody>
      </p:sp>
      <p:sp>
        <p:nvSpPr>
          <p:cNvPr id="97290" name="Rectangle 10"/>
          <p:cNvSpPr>
            <a:spLocks noChangeArrowheads="1"/>
          </p:cNvSpPr>
          <p:nvPr/>
        </p:nvSpPr>
        <p:spPr bwMode="auto">
          <a:xfrm>
            <a:off x="2362200" y="1676400"/>
            <a:ext cx="3656013" cy="406400"/>
          </a:xfrm>
          <a:prstGeom prst="rect">
            <a:avLst/>
          </a:prstGeom>
          <a:solidFill>
            <a:srgbClr val="CCFFCC"/>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Describing Data Numerically</a:t>
            </a:r>
          </a:p>
        </p:txBody>
      </p:sp>
      <p:sp>
        <p:nvSpPr>
          <p:cNvPr id="97292" name="Rectangle 12"/>
          <p:cNvSpPr>
            <a:spLocks noChangeArrowheads="1"/>
          </p:cNvSpPr>
          <p:nvPr/>
        </p:nvSpPr>
        <p:spPr bwMode="auto">
          <a:xfrm>
            <a:off x="5334000" y="4419600"/>
            <a:ext cx="1295400" cy="4064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Variance</a:t>
            </a:r>
          </a:p>
        </p:txBody>
      </p:sp>
      <p:sp>
        <p:nvSpPr>
          <p:cNvPr id="97293" name="Rectangle 13"/>
          <p:cNvSpPr>
            <a:spLocks noChangeArrowheads="1"/>
          </p:cNvSpPr>
          <p:nvPr/>
        </p:nvSpPr>
        <p:spPr bwMode="auto">
          <a:xfrm>
            <a:off x="5334000" y="4953000"/>
            <a:ext cx="2514600" cy="4064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Standard Deviation</a:t>
            </a:r>
          </a:p>
        </p:txBody>
      </p:sp>
      <p:sp>
        <p:nvSpPr>
          <p:cNvPr id="97294" name="Rectangle 14"/>
          <p:cNvSpPr>
            <a:spLocks noChangeArrowheads="1"/>
          </p:cNvSpPr>
          <p:nvPr/>
        </p:nvSpPr>
        <p:spPr bwMode="auto">
          <a:xfrm>
            <a:off x="5334000" y="5537200"/>
            <a:ext cx="2971800" cy="4064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Coefficient of Variation</a:t>
            </a:r>
          </a:p>
        </p:txBody>
      </p:sp>
      <p:sp>
        <p:nvSpPr>
          <p:cNvPr id="97295" name="Rectangle 15"/>
          <p:cNvSpPr>
            <a:spLocks noChangeArrowheads="1"/>
          </p:cNvSpPr>
          <p:nvPr/>
        </p:nvSpPr>
        <p:spPr bwMode="auto">
          <a:xfrm>
            <a:off x="5334000" y="3352800"/>
            <a:ext cx="990600" cy="4064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Range</a:t>
            </a:r>
          </a:p>
        </p:txBody>
      </p:sp>
      <p:sp>
        <p:nvSpPr>
          <p:cNvPr id="97296" name="Rectangle 16"/>
          <p:cNvSpPr>
            <a:spLocks noChangeArrowheads="1"/>
          </p:cNvSpPr>
          <p:nvPr/>
        </p:nvSpPr>
        <p:spPr bwMode="auto">
          <a:xfrm>
            <a:off x="5334000" y="3886200"/>
            <a:ext cx="2514600" cy="4064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a:t>Interquartile Range</a:t>
            </a:r>
          </a:p>
        </p:txBody>
      </p:sp>
      <p:sp>
        <p:nvSpPr>
          <p:cNvPr id="97299" name="Line 19"/>
          <p:cNvSpPr>
            <a:spLocks noChangeShapeType="1"/>
          </p:cNvSpPr>
          <p:nvPr/>
        </p:nvSpPr>
        <p:spPr bwMode="auto">
          <a:xfrm>
            <a:off x="1295400" y="3048000"/>
            <a:ext cx="0" cy="1600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00" name="Line 20"/>
          <p:cNvSpPr>
            <a:spLocks noChangeShapeType="1"/>
          </p:cNvSpPr>
          <p:nvPr/>
        </p:nvSpPr>
        <p:spPr bwMode="auto">
          <a:xfrm>
            <a:off x="1295400" y="35814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01" name="Line 21"/>
          <p:cNvSpPr>
            <a:spLocks noChangeShapeType="1"/>
          </p:cNvSpPr>
          <p:nvPr/>
        </p:nvSpPr>
        <p:spPr bwMode="auto">
          <a:xfrm>
            <a:off x="1295400" y="41148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02" name="Line 22"/>
          <p:cNvSpPr>
            <a:spLocks noChangeShapeType="1"/>
          </p:cNvSpPr>
          <p:nvPr/>
        </p:nvSpPr>
        <p:spPr bwMode="auto">
          <a:xfrm>
            <a:off x="1295400" y="46482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05" name="Rectangle 25"/>
          <p:cNvSpPr>
            <a:spLocks noChangeArrowheads="1"/>
          </p:cNvSpPr>
          <p:nvPr/>
        </p:nvSpPr>
        <p:spPr bwMode="auto">
          <a:xfrm>
            <a:off x="1143000" y="2667000"/>
            <a:ext cx="2362200" cy="406400"/>
          </a:xfrm>
          <a:prstGeom prst="rect">
            <a:avLst/>
          </a:prstGeom>
          <a:solidFill>
            <a:srgbClr val="FDE0B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000"/>
              <a:t>Central Tendency</a:t>
            </a:r>
          </a:p>
        </p:txBody>
      </p:sp>
      <p:sp>
        <p:nvSpPr>
          <p:cNvPr id="97306" name="Line 26"/>
          <p:cNvSpPr>
            <a:spLocks noChangeShapeType="1"/>
          </p:cNvSpPr>
          <p:nvPr/>
        </p:nvSpPr>
        <p:spPr bwMode="auto">
          <a:xfrm>
            <a:off x="5105400" y="3048000"/>
            <a:ext cx="0" cy="2667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07" name="Line 27"/>
          <p:cNvSpPr>
            <a:spLocks noChangeShapeType="1"/>
          </p:cNvSpPr>
          <p:nvPr/>
        </p:nvSpPr>
        <p:spPr bwMode="auto">
          <a:xfrm>
            <a:off x="5105400" y="35814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08" name="Line 28"/>
          <p:cNvSpPr>
            <a:spLocks noChangeShapeType="1"/>
          </p:cNvSpPr>
          <p:nvPr/>
        </p:nvSpPr>
        <p:spPr bwMode="auto">
          <a:xfrm>
            <a:off x="5105400" y="41148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09" name="Line 29"/>
          <p:cNvSpPr>
            <a:spLocks noChangeShapeType="1"/>
          </p:cNvSpPr>
          <p:nvPr/>
        </p:nvSpPr>
        <p:spPr bwMode="auto">
          <a:xfrm>
            <a:off x="5105400" y="46482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10" name="Line 30"/>
          <p:cNvSpPr>
            <a:spLocks noChangeShapeType="1"/>
          </p:cNvSpPr>
          <p:nvPr/>
        </p:nvSpPr>
        <p:spPr bwMode="auto">
          <a:xfrm>
            <a:off x="5105400" y="51816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11" name="Line 31"/>
          <p:cNvSpPr>
            <a:spLocks noChangeShapeType="1"/>
          </p:cNvSpPr>
          <p:nvPr/>
        </p:nvSpPr>
        <p:spPr bwMode="auto">
          <a:xfrm>
            <a:off x="5105400" y="57150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7312" name="Rectangle 32"/>
          <p:cNvSpPr>
            <a:spLocks noChangeArrowheads="1"/>
          </p:cNvSpPr>
          <p:nvPr/>
        </p:nvSpPr>
        <p:spPr bwMode="auto">
          <a:xfrm>
            <a:off x="4953000" y="2667000"/>
            <a:ext cx="1828800" cy="4064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2000"/>
              <a:t>Variation</a:t>
            </a:r>
          </a:p>
        </p:txBody>
      </p:sp>
      <p:sp>
        <p:nvSpPr>
          <p:cNvPr id="97318" name="Line 38"/>
          <p:cNvSpPr>
            <a:spLocks noChangeShapeType="1"/>
          </p:cNvSpPr>
          <p:nvPr/>
        </p:nvSpPr>
        <p:spPr bwMode="auto">
          <a:xfrm>
            <a:off x="6019800" y="2362200"/>
            <a:ext cx="1588" cy="306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Tree>
    <p:extLst>
      <p:ext uri="{BB962C8B-B14F-4D97-AF65-F5344CB8AC3E}">
        <p14:creationId xmlns:p14="http://schemas.microsoft.com/office/powerpoint/2010/main" val="41693723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algn="ctr" eaLnBrk="1" hangingPunct="1"/>
            <a:r>
              <a:rPr lang="en-US" altLang="en-US" smtClean="0">
                <a:cs typeface="Arial" pitchFamily="34" charset="0"/>
              </a:rPr>
              <a:t>Summary</a:t>
            </a:r>
            <a:r>
              <a:rPr lang="en-US" altLang="en-US" smtClean="0"/>
              <a:t> Definitions</a:t>
            </a:r>
          </a:p>
        </p:txBody>
      </p:sp>
      <p:sp>
        <p:nvSpPr>
          <p:cNvPr id="36869" name="Rectangle 3"/>
          <p:cNvSpPr>
            <a:spLocks noGrp="1" noChangeArrowheads="1"/>
          </p:cNvSpPr>
          <p:nvPr>
            <p:ph type="body" idx="1"/>
          </p:nvPr>
        </p:nvSpPr>
        <p:spPr>
          <a:noFill/>
        </p:spPr>
        <p:txBody>
          <a:bodyPr/>
          <a:lstStyle/>
          <a:p>
            <a:pPr eaLnBrk="1" hangingPunct="1">
              <a:buClr>
                <a:schemeClr val="tx2"/>
              </a:buClr>
            </a:pPr>
            <a:r>
              <a:rPr lang="en-US" altLang="en-US" sz="2400" dirty="0" smtClean="0">
                <a:cs typeface="Arial" pitchFamily="34" charset="0"/>
              </a:rPr>
              <a:t>The </a:t>
            </a:r>
            <a:r>
              <a:rPr lang="en-US" altLang="en-US" sz="2400" b="1" dirty="0" smtClean="0">
                <a:cs typeface="Arial" pitchFamily="34" charset="0"/>
              </a:rPr>
              <a:t>central tendency</a:t>
            </a:r>
            <a:r>
              <a:rPr lang="en-US" altLang="en-US" sz="2400" dirty="0" smtClean="0">
                <a:cs typeface="Arial" pitchFamily="34" charset="0"/>
              </a:rPr>
              <a:t> is the extent to which all the data values group around a typical or central value.</a:t>
            </a:r>
          </a:p>
          <a:p>
            <a:pPr eaLnBrk="1" hangingPunct="1">
              <a:buClr>
                <a:schemeClr val="tx2"/>
              </a:buClr>
            </a:pPr>
            <a:endParaRPr lang="en-US" altLang="en-US" dirty="0" smtClean="0">
              <a:latin typeface="Times New Roman" pitchFamily="18" charset="0"/>
            </a:endParaRPr>
          </a:p>
          <a:p>
            <a:pPr eaLnBrk="1" hangingPunct="1">
              <a:buClr>
                <a:schemeClr val="tx2"/>
              </a:buClr>
            </a:pPr>
            <a:r>
              <a:rPr lang="en-US" altLang="en-US" sz="2400" dirty="0" smtClean="0">
                <a:cs typeface="Arial" pitchFamily="34" charset="0"/>
              </a:rPr>
              <a:t>The </a:t>
            </a:r>
            <a:r>
              <a:rPr lang="en-US" altLang="en-US" sz="2400" b="1" dirty="0" smtClean="0">
                <a:cs typeface="Arial" pitchFamily="34" charset="0"/>
              </a:rPr>
              <a:t>variation</a:t>
            </a:r>
            <a:r>
              <a:rPr lang="en-US" altLang="en-US" sz="2400" dirty="0" smtClean="0">
                <a:cs typeface="Arial" pitchFamily="34" charset="0"/>
              </a:rPr>
              <a:t> is the amount of dispersion, or scattering, of values </a:t>
            </a:r>
          </a:p>
          <a:p>
            <a:pPr eaLnBrk="1" hangingPunct="1">
              <a:buClr>
                <a:schemeClr val="tx2"/>
              </a:buClr>
            </a:pPr>
            <a:endParaRPr lang="en-US" altLang="en-US" dirty="0" smtClean="0">
              <a:latin typeface="Times New Roman" pitchFamily="18" charset="0"/>
            </a:endParaRP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72</a:t>
            </a:fld>
            <a:endParaRPr lang="en-US"/>
          </a:p>
        </p:txBody>
      </p:sp>
    </p:spTree>
    <p:extLst>
      <p:ext uri="{BB962C8B-B14F-4D97-AF65-F5344CB8AC3E}">
        <p14:creationId xmlns:p14="http://schemas.microsoft.com/office/powerpoint/2010/main" val="20730291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1143000" y="381000"/>
            <a:ext cx="7696200" cy="609600"/>
          </a:xfrm>
          <a:prstGeom prst="rect">
            <a:avLst/>
          </a:prstGeom>
        </p:spPr>
        <p:txBody>
          <a:bodyPr tIns="0">
            <a:noAutofit/>
          </a:bodyPr>
          <a:lstStyle/>
          <a:p>
            <a:pPr marL="27432" algn="ctr">
              <a:spcBef>
                <a:spcPts val="600"/>
              </a:spcBef>
              <a:buClr>
                <a:schemeClr val="accent1"/>
              </a:buClr>
              <a:buSzPct val="80000"/>
              <a:defRPr/>
            </a:pPr>
            <a:r>
              <a:rPr lang="en-US" sz="2800" dirty="0" smtClean="0">
                <a:solidFill>
                  <a:srgbClr val="0070C0"/>
                </a:solidFill>
                <a:latin typeface="Trebuchet MS" pitchFamily="34" charset="0"/>
              </a:rPr>
              <a:t>Summarizing Data Sets</a:t>
            </a:r>
          </a:p>
          <a:p>
            <a:pPr marL="27432" algn="ctr">
              <a:spcBef>
                <a:spcPts val="600"/>
              </a:spcBef>
              <a:buClr>
                <a:schemeClr val="accent1"/>
              </a:buClr>
              <a:buSzPct val="80000"/>
              <a:defRPr/>
            </a:pPr>
            <a:endParaRPr lang="en-US" sz="1000" dirty="0" smtClean="0">
              <a:solidFill>
                <a:srgbClr val="0070C0"/>
              </a:solidFill>
              <a:latin typeface="Trebuchet MS" pitchFamily="34" charset="0"/>
            </a:endParaRPr>
          </a:p>
          <a:p>
            <a:pPr marL="27432" algn="ctr">
              <a:spcBef>
                <a:spcPts val="600"/>
              </a:spcBef>
              <a:buClr>
                <a:schemeClr val="accent1"/>
              </a:buClr>
              <a:buSzPct val="80000"/>
              <a:defRPr/>
            </a:pPr>
            <a:r>
              <a:rPr lang="en-US" sz="2800" dirty="0" smtClean="0">
                <a:solidFill>
                  <a:srgbClr val="00CC00"/>
                </a:solidFill>
                <a:latin typeface="Trebuchet MS" pitchFamily="34" charset="0"/>
              </a:rPr>
              <a:t>Numerical Measures of Central Tendency</a:t>
            </a: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3200" b="0" i="0" u="none" strike="noStrike" kern="1200" cap="none" spc="0" normalizeH="0" baseline="0" noProof="0" dirty="0" smtClean="0">
              <a:ln>
                <a:noFill/>
              </a:ln>
              <a:solidFill>
                <a:srgbClr val="00CC00"/>
              </a:solidFill>
              <a:effectLst/>
              <a:uLnTx/>
              <a:uFillTx/>
              <a:latin typeface="Trebuchet MS" pitchFamily="34" charset="0"/>
            </a:endParaRPr>
          </a:p>
        </p:txBody>
      </p:sp>
      <p:sp>
        <p:nvSpPr>
          <p:cNvPr id="9" name="Rectangle 5"/>
          <p:cNvSpPr txBox="1">
            <a:spLocks noChangeArrowheads="1"/>
          </p:cNvSpPr>
          <p:nvPr/>
        </p:nvSpPr>
        <p:spPr>
          <a:xfrm>
            <a:off x="1295400" y="2209800"/>
            <a:ext cx="7661275" cy="41148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400" b="1" dirty="0" smtClean="0"/>
              <a:t>Central tendency </a:t>
            </a:r>
            <a:r>
              <a:rPr lang="en-US" sz="2400" dirty="0" smtClean="0"/>
              <a:t>is the value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2400" dirty="0" smtClean="0"/>
              <a:t>    or values around which the data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2400" dirty="0" smtClean="0"/>
              <a:t>    tend to cluster</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lang="en-US" sz="24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lang="en-US" sz="24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lang="en-US" sz="2400" dirty="0" smtClean="0"/>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400" b="1" dirty="0" smtClean="0"/>
              <a:t>Variability</a:t>
            </a:r>
            <a:r>
              <a:rPr lang="en-US" sz="2400" dirty="0" smtClean="0"/>
              <a:t> shows how strongly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2400" dirty="0" smtClean="0"/>
              <a:t>    the data cluster around that (those) </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lang="en-US" sz="2400" dirty="0" smtClean="0"/>
              <a:t>    value(s)</a:t>
            </a:r>
          </a:p>
        </p:txBody>
      </p:sp>
      <p:pic>
        <p:nvPicPr>
          <p:cNvPr id="5121" name="Picture 1"/>
          <p:cNvPicPr>
            <a:picLocks noChangeAspect="1" noChangeArrowheads="1"/>
          </p:cNvPicPr>
          <p:nvPr/>
        </p:nvPicPr>
        <p:blipFill>
          <a:blip r:embed="rId2" cstate="print"/>
          <a:srcRect/>
          <a:stretch>
            <a:fillRect/>
          </a:stretch>
        </p:blipFill>
        <p:spPr bwMode="auto">
          <a:xfrm>
            <a:off x="6400800" y="2209800"/>
            <a:ext cx="2422826" cy="1676400"/>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6624000" y="4620146"/>
            <a:ext cx="2291400" cy="1447800"/>
          </a:xfrm>
          <a:prstGeom prst="rect">
            <a:avLst/>
          </a:prstGeom>
          <a:noFill/>
          <a:ln w="9525">
            <a:noFill/>
            <a:miter lim="800000"/>
            <a:headEnd/>
            <a:tailEnd/>
          </a:ln>
        </p:spPr>
      </p:pic>
    </p:spTree>
    <p:extLst>
      <p:ext uri="{BB962C8B-B14F-4D97-AF65-F5344CB8AC3E}">
        <p14:creationId xmlns:p14="http://schemas.microsoft.com/office/powerpoint/2010/main" val="4196479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000" smtClean="0"/>
              <a:t>Chap 3-</a:t>
            </a:r>
            <a:fld id="{84075D98-1AD7-4BA6-BE42-FDE02B0E066B}" type="slidenum">
              <a:rPr lang="en-US" altLang="en-US" sz="1000" smtClean="0"/>
              <a:pPr eaLnBrk="1" hangingPunct="1"/>
              <a:t>74</a:t>
            </a:fld>
            <a:endParaRPr lang="en-US" altLang="en-US" sz="1000" smtClean="0"/>
          </a:p>
        </p:txBody>
      </p:sp>
      <p:sp>
        <p:nvSpPr>
          <p:cNvPr id="1029" name="Rectangle 2"/>
          <p:cNvSpPr>
            <a:spLocks noGrp="1" noChangeArrowheads="1"/>
          </p:cNvSpPr>
          <p:nvPr>
            <p:ph type="title"/>
          </p:nvPr>
        </p:nvSpPr>
        <p:spPr>
          <a:xfrm>
            <a:off x="1150938" y="381000"/>
            <a:ext cx="7383462" cy="990600"/>
          </a:xfrm>
        </p:spPr>
        <p:txBody>
          <a:bodyPr>
            <a:normAutofit fontScale="90000"/>
          </a:bodyPr>
          <a:lstStyle/>
          <a:p>
            <a:pPr algn="ctr" eaLnBrk="1" hangingPunct="1">
              <a:lnSpc>
                <a:spcPct val="110000"/>
              </a:lnSpc>
            </a:pPr>
            <a:r>
              <a:rPr lang="en-US" altLang="en-US" smtClean="0">
                <a:cs typeface="Arial" pitchFamily="34" charset="0"/>
              </a:rPr>
              <a:t>Measures of Central Tendency:</a:t>
            </a:r>
            <a:br>
              <a:rPr lang="en-US" altLang="en-US" smtClean="0">
                <a:cs typeface="Arial" pitchFamily="34" charset="0"/>
              </a:rPr>
            </a:br>
            <a:r>
              <a:rPr lang="en-US" altLang="en-US" smtClean="0">
                <a:cs typeface="Arial" pitchFamily="34" charset="0"/>
              </a:rPr>
              <a:t>The Mean</a:t>
            </a:r>
          </a:p>
        </p:txBody>
      </p:sp>
      <p:sp>
        <p:nvSpPr>
          <p:cNvPr id="1030" name="Rectangle 3"/>
          <p:cNvSpPr>
            <a:spLocks noGrp="1" noChangeArrowheads="1"/>
          </p:cNvSpPr>
          <p:nvPr>
            <p:ph type="body" idx="1"/>
          </p:nvPr>
        </p:nvSpPr>
        <p:spPr>
          <a:xfrm>
            <a:off x="1066800" y="1676400"/>
            <a:ext cx="8077200" cy="4532313"/>
          </a:xfrm>
        </p:spPr>
        <p:txBody>
          <a:bodyPr/>
          <a:lstStyle/>
          <a:p>
            <a:pPr eaLnBrk="1" hangingPunct="1"/>
            <a:r>
              <a:rPr lang="en-US" altLang="en-US" smtClean="0">
                <a:cs typeface="Arial" pitchFamily="34" charset="0"/>
              </a:rPr>
              <a:t>The arithmetic mean (often just called </a:t>
            </a:r>
            <a:br>
              <a:rPr lang="en-US" altLang="en-US" smtClean="0">
                <a:cs typeface="Arial" pitchFamily="34" charset="0"/>
              </a:rPr>
            </a:br>
            <a:r>
              <a:rPr lang="en-US" altLang="en-US" smtClean="0">
                <a:cs typeface="Arial" pitchFamily="34" charset="0"/>
              </a:rPr>
              <a:t>“mean”) is the most common measure of </a:t>
            </a:r>
            <a:br>
              <a:rPr lang="en-US" altLang="en-US" smtClean="0">
                <a:cs typeface="Arial" pitchFamily="34" charset="0"/>
              </a:rPr>
            </a:br>
            <a:r>
              <a:rPr lang="en-US" altLang="en-US" smtClean="0">
                <a:cs typeface="Arial" pitchFamily="34" charset="0"/>
              </a:rPr>
              <a:t>central tendency</a:t>
            </a:r>
          </a:p>
          <a:p>
            <a:pPr eaLnBrk="1" hangingPunct="1"/>
            <a:endParaRPr lang="en-US" altLang="en-US" smtClean="0"/>
          </a:p>
          <a:p>
            <a:pPr lvl="1" eaLnBrk="1" hangingPunct="1"/>
            <a:r>
              <a:rPr lang="en-US" altLang="en-US" smtClean="0">
                <a:cs typeface="Arial" pitchFamily="34" charset="0"/>
              </a:rPr>
              <a:t>For a sample of size n:</a:t>
            </a:r>
          </a:p>
        </p:txBody>
      </p:sp>
      <p:sp>
        <p:nvSpPr>
          <p:cNvPr id="1031" name="Text Box 4"/>
          <p:cNvSpPr txBox="1">
            <a:spLocks noChangeArrowheads="1"/>
          </p:cNvSpPr>
          <p:nvPr/>
        </p:nvSpPr>
        <p:spPr bwMode="auto">
          <a:xfrm>
            <a:off x="838200" y="5705475"/>
            <a:ext cx="1905000" cy="466725"/>
          </a:xfrm>
          <a:prstGeom prst="rect">
            <a:avLst/>
          </a:prstGeom>
          <a:solidFill>
            <a:srgbClr val="FDE0BD"/>
          </a:solidFill>
          <a:ln w="9525">
            <a:solidFill>
              <a:schemeClr val="tx1"/>
            </a:solidFill>
            <a:miter lim="800000"/>
            <a:headEnd/>
            <a:tailEnd/>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altLang="en-US"/>
              <a:t>Sample size</a:t>
            </a:r>
          </a:p>
        </p:txBody>
      </p:sp>
      <p:sp>
        <p:nvSpPr>
          <p:cNvPr id="1032" name="Line 5"/>
          <p:cNvSpPr>
            <a:spLocks noChangeShapeType="1"/>
          </p:cNvSpPr>
          <p:nvPr/>
        </p:nvSpPr>
        <p:spPr bwMode="auto">
          <a:xfrm flipH="1">
            <a:off x="3886200" y="3581400"/>
            <a:ext cx="1981200" cy="914400"/>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1026" name="Object 6"/>
          <p:cNvGraphicFramePr>
            <a:graphicFrameLocks noChangeAspect="1"/>
          </p:cNvGraphicFramePr>
          <p:nvPr/>
        </p:nvGraphicFramePr>
        <p:xfrm>
          <a:off x="2209800" y="4038600"/>
          <a:ext cx="4975225" cy="1570038"/>
        </p:xfrm>
        <a:graphic>
          <a:graphicData uri="http://schemas.openxmlformats.org/presentationml/2006/ole">
            <mc:AlternateContent xmlns:mc="http://schemas.openxmlformats.org/markup-compatibility/2006">
              <mc:Choice xmlns:v="urn:schemas-microsoft-com:vml" Requires="v">
                <p:oleObj spid="_x0000_s25602" name="Equation" r:id="rId3" imgW="1930400" imgH="609600" progId="Equation.3">
                  <p:embed/>
                </p:oleObj>
              </mc:Choice>
              <mc:Fallback>
                <p:oleObj name="Equation" r:id="rId3" imgW="1930400" imgH="609600" progId="Equation.3">
                  <p:embed/>
                  <p:pic>
                    <p:nvPicPr>
                      <p:cNvPr id="10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038600"/>
                        <a:ext cx="4975225" cy="1570038"/>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33" name="Text Box 7"/>
          <p:cNvSpPr txBox="1">
            <a:spLocks noChangeArrowheads="1"/>
          </p:cNvSpPr>
          <p:nvPr/>
        </p:nvSpPr>
        <p:spPr bwMode="auto">
          <a:xfrm>
            <a:off x="6248400" y="5791200"/>
            <a:ext cx="2514600" cy="466725"/>
          </a:xfrm>
          <a:prstGeom prst="rect">
            <a:avLst/>
          </a:prstGeom>
          <a:solidFill>
            <a:srgbClr val="FDE0BD"/>
          </a:solidFill>
          <a:ln w="9525">
            <a:solidFill>
              <a:schemeClr val="tx1"/>
            </a:solidFill>
            <a:miter lim="800000"/>
            <a:headEnd/>
            <a:tailEnd/>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altLang="en-US"/>
              <a:t>Observed values</a:t>
            </a:r>
          </a:p>
        </p:txBody>
      </p:sp>
      <p:sp>
        <p:nvSpPr>
          <p:cNvPr id="1034" name="Line 8"/>
          <p:cNvSpPr>
            <a:spLocks noChangeShapeType="1"/>
          </p:cNvSpPr>
          <p:nvPr/>
        </p:nvSpPr>
        <p:spPr bwMode="auto">
          <a:xfrm flipH="1" flipV="1">
            <a:off x="7162800" y="4800600"/>
            <a:ext cx="533400" cy="0"/>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35" name="Line 9"/>
          <p:cNvSpPr>
            <a:spLocks noChangeShapeType="1"/>
          </p:cNvSpPr>
          <p:nvPr/>
        </p:nvSpPr>
        <p:spPr bwMode="auto">
          <a:xfrm>
            <a:off x="7696200" y="4800600"/>
            <a:ext cx="0" cy="990600"/>
          </a:xfrm>
          <a:prstGeom prst="line">
            <a:avLst/>
          </a:prstGeom>
          <a:noFill/>
          <a:ln w="1905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36" name="Rectangle 10"/>
          <p:cNvSpPr>
            <a:spLocks noChangeArrowheads="1"/>
          </p:cNvSpPr>
          <p:nvPr/>
        </p:nvSpPr>
        <p:spPr bwMode="auto">
          <a:xfrm>
            <a:off x="5867400" y="3352800"/>
            <a:ext cx="1846263" cy="457200"/>
          </a:xfrm>
          <a:prstGeom prst="rect">
            <a:avLst/>
          </a:prstGeom>
          <a:solidFill>
            <a:srgbClr val="FDE0B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a:t>The i</a:t>
            </a:r>
            <a:r>
              <a:rPr lang="en-US" altLang="en-US" baseline="30000"/>
              <a:t>th</a:t>
            </a:r>
            <a:r>
              <a:rPr lang="en-US" altLang="en-US"/>
              <a:t> value</a:t>
            </a:r>
          </a:p>
        </p:txBody>
      </p:sp>
      <p:sp>
        <p:nvSpPr>
          <p:cNvPr id="1037" name="Line 11"/>
          <p:cNvSpPr>
            <a:spLocks noChangeShapeType="1"/>
          </p:cNvSpPr>
          <p:nvPr/>
        </p:nvSpPr>
        <p:spPr bwMode="auto">
          <a:xfrm flipV="1">
            <a:off x="2743200" y="5486400"/>
            <a:ext cx="533400" cy="228600"/>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38" name="Text Box 12"/>
          <p:cNvSpPr txBox="1">
            <a:spLocks noChangeArrowheads="1"/>
          </p:cNvSpPr>
          <p:nvPr/>
        </p:nvSpPr>
        <p:spPr bwMode="auto">
          <a:xfrm>
            <a:off x="228600" y="3124200"/>
            <a:ext cx="2286000" cy="376238"/>
          </a:xfrm>
          <a:prstGeom prst="rect">
            <a:avLst/>
          </a:prstGeom>
          <a:solidFill>
            <a:srgbClr val="FDE0BD"/>
          </a:solidFill>
          <a:ln w="9525">
            <a:solidFill>
              <a:schemeClr val="tx1"/>
            </a:solidFill>
            <a:miter lim="800000"/>
            <a:headEnd/>
            <a:tailEnd/>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altLang="en-US" sz="1800"/>
              <a:t>Pronounced x-bar</a:t>
            </a:r>
          </a:p>
        </p:txBody>
      </p:sp>
      <p:sp>
        <p:nvSpPr>
          <p:cNvPr id="1039" name="Line 13"/>
          <p:cNvSpPr>
            <a:spLocks noChangeShapeType="1"/>
          </p:cNvSpPr>
          <p:nvPr/>
        </p:nvSpPr>
        <p:spPr bwMode="auto">
          <a:xfrm>
            <a:off x="1143000" y="3581400"/>
            <a:ext cx="1143000" cy="1066800"/>
          </a:xfrm>
          <a:prstGeom prst="line">
            <a:avLst/>
          </a:prstGeom>
          <a:noFill/>
          <a:ln w="190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Tree>
    <p:extLst>
      <p:ext uri="{BB962C8B-B14F-4D97-AF65-F5344CB8AC3E}">
        <p14:creationId xmlns:p14="http://schemas.microsoft.com/office/powerpoint/2010/main" val="583368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000" smtClean="0"/>
              <a:t>Chap 3-</a:t>
            </a:r>
            <a:fld id="{C4AFA78B-96AB-42BC-8990-34E51248EF25}" type="slidenum">
              <a:rPr lang="en-US" altLang="en-US" sz="1000" smtClean="0"/>
              <a:pPr eaLnBrk="1" hangingPunct="1"/>
              <a:t>75</a:t>
            </a:fld>
            <a:endParaRPr lang="en-US" altLang="en-US" sz="1000" smtClean="0"/>
          </a:p>
        </p:txBody>
      </p:sp>
      <p:sp>
        <p:nvSpPr>
          <p:cNvPr id="2054" name="Rectangle 2"/>
          <p:cNvSpPr>
            <a:spLocks noGrp="1" noChangeArrowheads="1"/>
          </p:cNvSpPr>
          <p:nvPr>
            <p:ph type="title"/>
          </p:nvPr>
        </p:nvSpPr>
        <p:spPr/>
        <p:txBody>
          <a:bodyPr>
            <a:normAutofit fontScale="90000"/>
          </a:bodyPr>
          <a:lstStyle/>
          <a:p>
            <a:pPr algn="ctr" eaLnBrk="1" hangingPunct="1"/>
            <a:r>
              <a:rPr lang="en-US" altLang="en-US" smtClean="0">
                <a:cs typeface="Arial" pitchFamily="34" charset="0"/>
              </a:rPr>
              <a:t>Measures of Central Tendency:</a:t>
            </a:r>
            <a:br>
              <a:rPr lang="en-US" altLang="en-US" smtClean="0">
                <a:cs typeface="Arial" pitchFamily="34" charset="0"/>
              </a:rPr>
            </a:br>
            <a:r>
              <a:rPr lang="en-US" altLang="en-US" smtClean="0">
                <a:cs typeface="Arial" pitchFamily="34" charset="0"/>
              </a:rPr>
              <a:t>The Mean</a:t>
            </a:r>
          </a:p>
        </p:txBody>
      </p:sp>
      <p:sp>
        <p:nvSpPr>
          <p:cNvPr id="2055" name="Rectangle 3"/>
          <p:cNvSpPr>
            <a:spLocks noGrp="1" noChangeArrowheads="1"/>
          </p:cNvSpPr>
          <p:nvPr>
            <p:ph type="body" idx="1"/>
          </p:nvPr>
        </p:nvSpPr>
        <p:spPr>
          <a:xfrm>
            <a:off x="762000" y="1828800"/>
            <a:ext cx="8077200" cy="4114800"/>
          </a:xfrm>
        </p:spPr>
        <p:txBody>
          <a:bodyPr/>
          <a:lstStyle/>
          <a:p>
            <a:pPr eaLnBrk="1" hangingPunct="1"/>
            <a:r>
              <a:rPr lang="en-US" altLang="en-US" sz="2400" smtClean="0">
                <a:cs typeface="Arial" pitchFamily="34" charset="0"/>
              </a:rPr>
              <a:t>The most common measure of central tendency</a:t>
            </a:r>
          </a:p>
          <a:p>
            <a:pPr eaLnBrk="1" hangingPunct="1"/>
            <a:r>
              <a:rPr lang="en-US" altLang="en-US" sz="2400" smtClean="0">
                <a:cs typeface="Arial" pitchFamily="34" charset="0"/>
              </a:rPr>
              <a:t>Mean = sum of values divided by the number of values</a:t>
            </a:r>
          </a:p>
          <a:p>
            <a:pPr eaLnBrk="1" hangingPunct="1"/>
            <a:r>
              <a:rPr lang="en-US" altLang="en-US" sz="2400" smtClean="0">
                <a:cs typeface="Arial" pitchFamily="34" charset="0"/>
              </a:rPr>
              <a:t>Affected by extreme values (outliers)</a:t>
            </a:r>
          </a:p>
          <a:p>
            <a:pPr eaLnBrk="1" hangingPunct="1">
              <a:buFont typeface="Wingdings" pitchFamily="2" charset="2"/>
              <a:buNone/>
            </a:pPr>
            <a:endParaRPr lang="en-US" altLang="en-US" sz="2400" smtClean="0"/>
          </a:p>
        </p:txBody>
      </p:sp>
      <p:sp>
        <p:nvSpPr>
          <p:cNvPr id="2056" name="Text Box 4"/>
          <p:cNvSpPr txBox="1">
            <a:spLocks noChangeArrowheads="1"/>
          </p:cNvSpPr>
          <p:nvPr/>
        </p:nvSpPr>
        <p:spPr bwMode="auto">
          <a:xfrm>
            <a:off x="7239000" y="120332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altLang="en-US" sz="2000" i="1">
                <a:solidFill>
                  <a:srgbClr val="000099"/>
                </a:solidFill>
              </a:rPr>
              <a:t>(continued)</a:t>
            </a:r>
          </a:p>
        </p:txBody>
      </p:sp>
      <p:sp>
        <p:nvSpPr>
          <p:cNvPr id="2057" name="AutoShape 5"/>
          <p:cNvSpPr>
            <a:spLocks noChangeArrowheads="1"/>
          </p:cNvSpPr>
          <p:nvPr/>
        </p:nvSpPr>
        <p:spPr bwMode="auto">
          <a:xfrm rot="-5400000">
            <a:off x="5905500" y="4305300"/>
            <a:ext cx="609600" cy="228600"/>
          </a:xfrm>
          <a:prstGeom prst="rightArrow">
            <a:avLst>
              <a:gd name="adj1" fmla="val 50000"/>
              <a:gd name="adj2" fmla="val 67160"/>
            </a:avLst>
          </a:prstGeom>
          <a:solidFill>
            <a:srgbClr val="FF00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58" name="Line 6"/>
          <p:cNvSpPr>
            <a:spLocks noChangeShapeType="1"/>
          </p:cNvSpPr>
          <p:nvPr/>
        </p:nvSpPr>
        <p:spPr bwMode="auto">
          <a:xfrm>
            <a:off x="703263" y="3886200"/>
            <a:ext cx="33543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9" name="Rectangle 7"/>
          <p:cNvSpPr>
            <a:spLocks noChangeArrowheads="1"/>
          </p:cNvSpPr>
          <p:nvPr/>
        </p:nvSpPr>
        <p:spPr bwMode="auto">
          <a:xfrm>
            <a:off x="522288" y="3798888"/>
            <a:ext cx="39846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800" b="1"/>
              <a:t>0  1   2   3   4   5   6   7   8   9   10</a:t>
            </a:r>
          </a:p>
        </p:txBody>
      </p:sp>
      <p:sp>
        <p:nvSpPr>
          <p:cNvPr id="2060" name="Rectangle 8"/>
          <p:cNvSpPr>
            <a:spLocks noChangeArrowheads="1"/>
          </p:cNvSpPr>
          <p:nvPr/>
        </p:nvSpPr>
        <p:spPr bwMode="auto">
          <a:xfrm>
            <a:off x="609600" y="3657600"/>
            <a:ext cx="314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endParaRPr lang="en-GB" altLang="en-US"/>
          </a:p>
        </p:txBody>
      </p:sp>
      <p:sp>
        <p:nvSpPr>
          <p:cNvPr id="2061" name="Oval 9"/>
          <p:cNvSpPr>
            <a:spLocks noChangeArrowheads="1"/>
          </p:cNvSpPr>
          <p:nvPr/>
        </p:nvSpPr>
        <p:spPr bwMode="auto">
          <a:xfrm>
            <a:off x="8382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62" name="Oval 10"/>
          <p:cNvSpPr>
            <a:spLocks noChangeArrowheads="1"/>
          </p:cNvSpPr>
          <p:nvPr/>
        </p:nvSpPr>
        <p:spPr bwMode="auto">
          <a:xfrm>
            <a:off x="11430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63" name="Oval 11"/>
          <p:cNvSpPr>
            <a:spLocks noChangeArrowheads="1"/>
          </p:cNvSpPr>
          <p:nvPr/>
        </p:nvSpPr>
        <p:spPr bwMode="auto">
          <a:xfrm>
            <a:off x="14478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64" name="Oval 12"/>
          <p:cNvSpPr>
            <a:spLocks noChangeArrowheads="1"/>
          </p:cNvSpPr>
          <p:nvPr/>
        </p:nvSpPr>
        <p:spPr bwMode="auto">
          <a:xfrm>
            <a:off x="17526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65" name="Oval 13"/>
          <p:cNvSpPr>
            <a:spLocks noChangeArrowheads="1"/>
          </p:cNvSpPr>
          <p:nvPr/>
        </p:nvSpPr>
        <p:spPr bwMode="auto">
          <a:xfrm>
            <a:off x="20574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66" name="AutoShape 14"/>
          <p:cNvSpPr>
            <a:spLocks noChangeArrowheads="1"/>
          </p:cNvSpPr>
          <p:nvPr/>
        </p:nvSpPr>
        <p:spPr bwMode="auto">
          <a:xfrm rot="-5400000">
            <a:off x="1257300" y="4305300"/>
            <a:ext cx="609600" cy="228600"/>
          </a:xfrm>
          <a:prstGeom prst="rightArrow">
            <a:avLst>
              <a:gd name="adj1" fmla="val 50000"/>
              <a:gd name="adj2" fmla="val 67160"/>
            </a:avLst>
          </a:prstGeom>
          <a:solidFill>
            <a:srgbClr val="FF00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67" name="Rectangle 15"/>
          <p:cNvSpPr>
            <a:spLocks noChangeArrowheads="1"/>
          </p:cNvSpPr>
          <p:nvPr/>
        </p:nvSpPr>
        <p:spPr bwMode="auto">
          <a:xfrm>
            <a:off x="1447800" y="4800600"/>
            <a:ext cx="1524000" cy="466725"/>
          </a:xfrm>
          <a:prstGeom prst="rect">
            <a:avLst/>
          </a:prstGeom>
          <a:solidFill>
            <a:srgbClr val="FDE0BD"/>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b="1"/>
              <a:t>Mean = 3</a:t>
            </a:r>
          </a:p>
        </p:txBody>
      </p:sp>
      <p:sp>
        <p:nvSpPr>
          <p:cNvPr id="2068" name="Line 16"/>
          <p:cNvSpPr>
            <a:spLocks noChangeShapeType="1"/>
          </p:cNvSpPr>
          <p:nvPr/>
        </p:nvSpPr>
        <p:spPr bwMode="auto">
          <a:xfrm>
            <a:off x="5046663" y="3886200"/>
            <a:ext cx="33543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9" name="Rectangle 17"/>
          <p:cNvSpPr>
            <a:spLocks noChangeArrowheads="1"/>
          </p:cNvSpPr>
          <p:nvPr/>
        </p:nvSpPr>
        <p:spPr bwMode="auto">
          <a:xfrm>
            <a:off x="4724400" y="3810000"/>
            <a:ext cx="3984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800" b="1"/>
              <a:t>  0  1   2   3   4   5   6   7   8   9   10</a:t>
            </a:r>
          </a:p>
        </p:txBody>
      </p:sp>
      <p:sp>
        <p:nvSpPr>
          <p:cNvPr id="2070" name="Rectangle 18"/>
          <p:cNvSpPr>
            <a:spLocks noChangeArrowheads="1"/>
          </p:cNvSpPr>
          <p:nvPr/>
        </p:nvSpPr>
        <p:spPr bwMode="auto">
          <a:xfrm>
            <a:off x="4953000" y="3657600"/>
            <a:ext cx="314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endParaRPr lang="en-GB" altLang="en-US"/>
          </a:p>
        </p:txBody>
      </p:sp>
      <p:sp>
        <p:nvSpPr>
          <p:cNvPr id="2071" name="Oval 19"/>
          <p:cNvSpPr>
            <a:spLocks noChangeArrowheads="1"/>
          </p:cNvSpPr>
          <p:nvPr/>
        </p:nvSpPr>
        <p:spPr bwMode="auto">
          <a:xfrm>
            <a:off x="51816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72" name="Oval 20"/>
          <p:cNvSpPr>
            <a:spLocks noChangeArrowheads="1"/>
          </p:cNvSpPr>
          <p:nvPr/>
        </p:nvSpPr>
        <p:spPr bwMode="auto">
          <a:xfrm>
            <a:off x="54864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73" name="Oval 21"/>
          <p:cNvSpPr>
            <a:spLocks noChangeArrowheads="1"/>
          </p:cNvSpPr>
          <p:nvPr/>
        </p:nvSpPr>
        <p:spPr bwMode="auto">
          <a:xfrm>
            <a:off x="57912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74" name="Oval 22"/>
          <p:cNvSpPr>
            <a:spLocks noChangeArrowheads="1"/>
          </p:cNvSpPr>
          <p:nvPr/>
        </p:nvSpPr>
        <p:spPr bwMode="auto">
          <a:xfrm>
            <a:off x="60960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75" name="Oval 23"/>
          <p:cNvSpPr>
            <a:spLocks noChangeArrowheads="1"/>
          </p:cNvSpPr>
          <p:nvPr/>
        </p:nvSpPr>
        <p:spPr bwMode="auto">
          <a:xfrm>
            <a:off x="8077200" y="36576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076" name="Rectangle 24"/>
          <p:cNvSpPr>
            <a:spLocks noChangeArrowheads="1"/>
          </p:cNvSpPr>
          <p:nvPr/>
        </p:nvSpPr>
        <p:spPr bwMode="auto">
          <a:xfrm>
            <a:off x="6096000" y="4800600"/>
            <a:ext cx="1524000" cy="466725"/>
          </a:xfrm>
          <a:prstGeom prst="rect">
            <a:avLst/>
          </a:prstGeom>
          <a:solidFill>
            <a:srgbClr val="FDE0BD"/>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b="1"/>
              <a:t>Mean = 4</a:t>
            </a:r>
          </a:p>
        </p:txBody>
      </p:sp>
      <p:graphicFrame>
        <p:nvGraphicFramePr>
          <p:cNvPr id="2050" name="Object 25"/>
          <p:cNvGraphicFramePr>
            <a:graphicFrameLocks noChangeAspect="1"/>
          </p:cNvGraphicFramePr>
          <p:nvPr/>
        </p:nvGraphicFramePr>
        <p:xfrm>
          <a:off x="838200" y="5410200"/>
          <a:ext cx="3022600" cy="731838"/>
        </p:xfrm>
        <a:graphic>
          <a:graphicData uri="http://schemas.openxmlformats.org/presentationml/2006/ole">
            <mc:AlternateContent xmlns:mc="http://schemas.openxmlformats.org/markup-compatibility/2006">
              <mc:Choice xmlns:v="urn:schemas-microsoft-com:vml" Requires="v">
                <p:oleObj spid="_x0000_s26626" name="Equation" r:id="rId3" imgW="1625600" imgH="393700" progId="">
                  <p:embed/>
                </p:oleObj>
              </mc:Choice>
              <mc:Fallback>
                <p:oleObj name="Equation" r:id="rId3" imgW="1625600" imgH="393700" progId="">
                  <p:embed/>
                  <p:pic>
                    <p:nvPicPr>
                      <p:cNvPr id="205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410200"/>
                        <a:ext cx="302260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26"/>
          <p:cNvGraphicFramePr>
            <a:graphicFrameLocks noChangeAspect="1"/>
          </p:cNvGraphicFramePr>
          <p:nvPr/>
        </p:nvGraphicFramePr>
        <p:xfrm>
          <a:off x="5276850" y="5410200"/>
          <a:ext cx="3187700" cy="731838"/>
        </p:xfrm>
        <a:graphic>
          <a:graphicData uri="http://schemas.openxmlformats.org/presentationml/2006/ole">
            <mc:AlternateContent xmlns:mc="http://schemas.openxmlformats.org/markup-compatibility/2006">
              <mc:Choice xmlns:v="urn:schemas-microsoft-com:vml" Requires="v">
                <p:oleObj spid="_x0000_s26627" name="Equation" r:id="rId5" imgW="1714500" imgH="393700" progId="Equation.3">
                  <p:embed/>
                </p:oleObj>
              </mc:Choice>
              <mc:Fallback>
                <p:oleObj name="Equation" r:id="rId5" imgW="1714500" imgH="393700" progId="Equation.3">
                  <p:embed/>
                  <p:pic>
                    <p:nvPicPr>
                      <p:cNvPr id="2051"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6850" y="5410200"/>
                        <a:ext cx="318770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Tree>
    <p:extLst>
      <p:ext uri="{BB962C8B-B14F-4D97-AF65-F5344CB8AC3E}">
        <p14:creationId xmlns:p14="http://schemas.microsoft.com/office/powerpoint/2010/main" val="29321332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smtClean="0">
                <a:solidFill>
                  <a:schemeClr val="tx1"/>
                </a:solidFill>
                <a:latin typeface="Algerian" pitchFamily="82" charset="0"/>
              </a:rPr>
              <a:t>CHAPTER 2</a:t>
            </a:r>
            <a:endParaRPr lang="en-US" sz="3200" dirty="0">
              <a:solidFill>
                <a:schemeClr val="tx1"/>
              </a:solidFill>
              <a:latin typeface="Algerian" pitchFamily="82" charset="0"/>
            </a:endParaRPr>
          </a:p>
        </p:txBody>
      </p:sp>
      <p:sp>
        <p:nvSpPr>
          <p:cNvPr id="7" name="Text Box 2"/>
          <p:cNvSpPr txBox="1">
            <a:spLocks noChangeArrowheads="1"/>
          </p:cNvSpPr>
          <p:nvPr/>
        </p:nvSpPr>
        <p:spPr bwMode="auto">
          <a:xfrm>
            <a:off x="4648200" y="4724400"/>
            <a:ext cx="4114800" cy="1679575"/>
          </a:xfrm>
          <a:prstGeom prst="rect">
            <a:avLst/>
          </a:prstGeom>
          <a:noFill/>
          <a:ln w="9525">
            <a:noFill/>
            <a:miter lim="800000"/>
            <a:headEnd/>
            <a:tailEnd/>
          </a:ln>
          <a:effectLst/>
        </p:spPr>
        <p:txBody>
          <a:bodyPr>
            <a:spAutoFit/>
          </a:bodyPr>
          <a:lstStyle/>
          <a:p>
            <a:pPr>
              <a:spcBef>
                <a:spcPct val="50000"/>
              </a:spcBef>
            </a:pPr>
            <a:r>
              <a:rPr lang="en-US" sz="2600" dirty="0">
                <a:solidFill>
                  <a:srgbClr val="000099"/>
                </a:solidFill>
              </a:rPr>
              <a:t>The “average” or mean price for this sample of 10 houses in </a:t>
            </a:r>
            <a:r>
              <a:rPr lang="en-US" sz="2600" dirty="0" err="1">
                <a:solidFill>
                  <a:srgbClr val="000099"/>
                </a:solidFill>
              </a:rPr>
              <a:t>Fancytown</a:t>
            </a:r>
            <a:r>
              <a:rPr lang="en-US" sz="2600" dirty="0">
                <a:solidFill>
                  <a:srgbClr val="000099"/>
                </a:solidFill>
              </a:rPr>
              <a:t> is $295,000</a:t>
            </a:r>
          </a:p>
        </p:txBody>
      </p:sp>
      <p:pic>
        <p:nvPicPr>
          <p:cNvPr id="10" name="Picture 8"/>
          <p:cNvPicPr>
            <a:picLocks noChangeAspect="1" noChangeArrowheads="1"/>
          </p:cNvPicPr>
          <p:nvPr/>
        </p:nvPicPr>
        <p:blipFill>
          <a:blip r:embed="rId3" cstate="print"/>
          <a:srcRect/>
          <a:stretch>
            <a:fillRect/>
          </a:stretch>
        </p:blipFill>
        <p:spPr bwMode="auto">
          <a:xfrm>
            <a:off x="1295400" y="1600200"/>
            <a:ext cx="2151063" cy="4419600"/>
          </a:xfrm>
          <a:prstGeom prst="rect">
            <a:avLst/>
          </a:prstGeom>
          <a:noFill/>
          <a:ln w="9525">
            <a:noFill/>
            <a:miter lim="800000"/>
            <a:headEnd/>
            <a:tailEnd/>
          </a:ln>
          <a:effectLst/>
        </p:spPr>
      </p:pic>
      <p:graphicFrame>
        <p:nvGraphicFramePr>
          <p:cNvPr id="2049" name="Object 1"/>
          <p:cNvGraphicFramePr>
            <a:graphicFrameLocks noChangeAspect="1"/>
          </p:cNvGraphicFramePr>
          <p:nvPr/>
        </p:nvGraphicFramePr>
        <p:xfrm>
          <a:off x="5029200" y="2514600"/>
          <a:ext cx="3135313" cy="1885950"/>
        </p:xfrm>
        <a:graphic>
          <a:graphicData uri="http://schemas.openxmlformats.org/presentationml/2006/ole">
            <mc:AlternateContent xmlns:mc="http://schemas.openxmlformats.org/markup-compatibility/2006">
              <mc:Choice xmlns:v="urn:schemas-microsoft-com:vml" Requires="v">
                <p:oleObj spid="_x0000_s27650" name="Equation" r:id="rId4" imgW="1396800" imgH="838080" progId="Equation.3">
                  <p:embed/>
                </p:oleObj>
              </mc:Choice>
              <mc:Fallback>
                <p:oleObj name="Equation" r:id="rId4" imgW="1396800" imgH="838080" progId="Equation.3">
                  <p:embed/>
                  <p:pic>
                    <p:nvPicPr>
                      <p:cNvPr id="204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514600"/>
                        <a:ext cx="3135313"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4"/>
          <p:cNvSpPr txBox="1">
            <a:spLocks noChangeArrowheads="1"/>
          </p:cNvSpPr>
          <p:nvPr/>
        </p:nvSpPr>
        <p:spPr>
          <a:xfrm>
            <a:off x="1219200" y="228600"/>
            <a:ext cx="7772400" cy="1066800"/>
          </a:xfrm>
          <a:prstGeom prst="rect">
            <a:avLst/>
          </a:prstGeom>
        </p:spPr>
        <p:txBody>
          <a:bodyPr/>
          <a:lstStyle/>
          <a:p>
            <a:pPr marL="342900" marR="0" lvl="0" indent="-615950" algn="l" defTabSz="914400" rtl="0" eaLnBrk="0" fontAlgn="base" latinLnBrk="0" hangingPunct="0">
              <a:lnSpc>
                <a:spcPct val="100000"/>
              </a:lnSpc>
              <a:spcBef>
                <a:spcPct val="20000"/>
              </a:spcBef>
              <a:spcAft>
                <a:spcPct val="0"/>
              </a:spcAft>
              <a:buClr>
                <a:schemeClr val="accent1"/>
              </a:buClr>
              <a:buSzPct val="80000"/>
              <a:tabLst/>
              <a:defRPr/>
            </a:pPr>
            <a:r>
              <a:rPr kumimoji="0" lang="en-US" sz="2800" b="0" i="0" u="none" strike="noStrike" kern="0" cap="none" spc="0" normalizeH="0" baseline="0" noProof="0" dirty="0" smtClean="0">
                <a:ln>
                  <a:noFill/>
                </a:ln>
                <a:solidFill>
                  <a:srgbClr val="0070C0"/>
                </a:solidFill>
                <a:effectLst/>
                <a:uLnTx/>
                <a:uFillTx/>
                <a:latin typeface="+mn-lt"/>
                <a:ea typeface="+mn-lt"/>
                <a:cs typeface="+mn-lt"/>
              </a:rPr>
              <a:t>Example: </a:t>
            </a:r>
            <a:r>
              <a:rPr lang="en-US" sz="2400" dirty="0" smtClean="0"/>
              <a:t>During a two week period </a:t>
            </a:r>
            <a:r>
              <a:rPr lang="en-US" sz="2400" dirty="0" smtClean="0">
                <a:latin typeface="Arial" pitchFamily="34" charset="0"/>
                <a:cs typeface="Arial" pitchFamily="34" charset="0"/>
              </a:rPr>
              <a:t>1</a:t>
            </a:r>
            <a:r>
              <a:rPr lang="en-US" sz="2400" dirty="0" smtClean="0"/>
              <a:t>0 houses were sold in </a:t>
            </a:r>
            <a:r>
              <a:rPr lang="en-US" sz="2400" dirty="0" err="1" smtClean="0">
                <a:solidFill>
                  <a:srgbClr val="00CC00"/>
                </a:solidFill>
              </a:rPr>
              <a:t>Fancytown</a:t>
            </a:r>
            <a:r>
              <a:rPr lang="en-US" sz="2400" dirty="0" smtClean="0">
                <a:solidFill>
                  <a:srgbClr val="00CC00"/>
                </a:solidFill>
              </a:rPr>
              <a:t>.</a:t>
            </a:r>
            <a:endParaRPr lang="en-US" sz="2400" dirty="0">
              <a:solidFill>
                <a:srgbClr val="00CC00"/>
              </a:solidFill>
            </a:endParaRPr>
          </a:p>
        </p:txBody>
      </p:sp>
    </p:spTree>
    <p:extLst>
      <p:ext uri="{BB962C8B-B14F-4D97-AF65-F5344CB8AC3E}">
        <p14:creationId xmlns:p14="http://schemas.microsoft.com/office/powerpoint/2010/main" val="28413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smtClean="0">
                <a:solidFill>
                  <a:schemeClr val="tx1"/>
                </a:solidFill>
                <a:latin typeface="Algerian" pitchFamily="82" charset="0"/>
              </a:rPr>
              <a:t>CHAPTER 2</a:t>
            </a:r>
            <a:endParaRPr lang="en-US" sz="3200" dirty="0">
              <a:solidFill>
                <a:schemeClr val="tx1"/>
              </a:solidFill>
              <a:latin typeface="Algerian" pitchFamily="82" charset="0"/>
            </a:endParaRPr>
          </a:p>
        </p:txBody>
      </p:sp>
      <p:sp>
        <p:nvSpPr>
          <p:cNvPr id="7" name="Rectangle 4"/>
          <p:cNvSpPr txBox="1">
            <a:spLocks noChangeArrowheads="1"/>
          </p:cNvSpPr>
          <p:nvPr/>
        </p:nvSpPr>
        <p:spPr>
          <a:xfrm>
            <a:off x="1219200" y="228600"/>
            <a:ext cx="7772400" cy="1066800"/>
          </a:xfrm>
          <a:prstGeom prst="rect">
            <a:avLst/>
          </a:prstGeom>
        </p:spPr>
        <p:txBody>
          <a:bodyPr/>
          <a:lstStyle/>
          <a:p>
            <a:pPr marL="342900" marR="0" lvl="0" indent="-615950" algn="l" defTabSz="914400" rtl="0" eaLnBrk="0" fontAlgn="base" latinLnBrk="0" hangingPunct="0">
              <a:lnSpc>
                <a:spcPct val="100000"/>
              </a:lnSpc>
              <a:spcBef>
                <a:spcPct val="20000"/>
              </a:spcBef>
              <a:spcAft>
                <a:spcPct val="0"/>
              </a:spcAft>
              <a:buClr>
                <a:schemeClr val="accent1"/>
              </a:buClr>
              <a:buSzPct val="80000"/>
              <a:tabLst/>
              <a:defRPr/>
            </a:pPr>
            <a:r>
              <a:rPr kumimoji="0" lang="en-US" sz="2800" b="0" i="0" u="none" strike="noStrike" kern="0" cap="none" spc="0" normalizeH="0" baseline="0" noProof="0" dirty="0" smtClean="0">
                <a:ln>
                  <a:noFill/>
                </a:ln>
                <a:solidFill>
                  <a:srgbClr val="0070C0"/>
                </a:solidFill>
                <a:effectLst/>
                <a:uLnTx/>
                <a:uFillTx/>
                <a:latin typeface="+mn-lt"/>
                <a:ea typeface="+mn-lt"/>
                <a:cs typeface="+mn-lt"/>
              </a:rPr>
              <a:t>Example: </a:t>
            </a:r>
            <a:r>
              <a:rPr lang="en-US" sz="2400" dirty="0" smtClean="0"/>
              <a:t>During a two week period 10 houses were sold in      </a:t>
            </a:r>
          </a:p>
          <a:p>
            <a:pPr marL="342900" marR="0" lvl="0" indent="-615950" algn="l" defTabSz="914400" rtl="0" eaLnBrk="0" fontAlgn="base" latinLnBrk="0" hangingPunct="0">
              <a:lnSpc>
                <a:spcPct val="100000"/>
              </a:lnSpc>
              <a:spcBef>
                <a:spcPct val="20000"/>
              </a:spcBef>
              <a:spcAft>
                <a:spcPct val="0"/>
              </a:spcAft>
              <a:buClr>
                <a:schemeClr val="accent1"/>
              </a:buClr>
              <a:buSzPct val="80000"/>
              <a:tabLst/>
              <a:defRPr/>
            </a:pPr>
            <a:r>
              <a:rPr lang="en-US" sz="2400" dirty="0" smtClean="0"/>
              <a:t>                </a:t>
            </a:r>
            <a:r>
              <a:rPr lang="en-US" sz="2400" dirty="0" smtClean="0">
                <a:solidFill>
                  <a:srgbClr val="00CC00"/>
                </a:solidFill>
              </a:rPr>
              <a:t> </a:t>
            </a:r>
            <a:r>
              <a:rPr lang="en-US" sz="2400" dirty="0" err="1" smtClean="0">
                <a:solidFill>
                  <a:srgbClr val="00CC00"/>
                </a:solidFill>
              </a:rPr>
              <a:t>Lowtown</a:t>
            </a:r>
            <a:r>
              <a:rPr lang="en-US" sz="2400" dirty="0" smtClean="0"/>
              <a:t>.</a:t>
            </a:r>
            <a:endParaRPr lang="en-US" sz="2400" dirty="0"/>
          </a:p>
        </p:txBody>
      </p:sp>
      <p:sp>
        <p:nvSpPr>
          <p:cNvPr id="8" name="Text Box 6"/>
          <p:cNvSpPr txBox="1">
            <a:spLocks noChangeArrowheads="1"/>
          </p:cNvSpPr>
          <p:nvPr/>
        </p:nvSpPr>
        <p:spPr bwMode="auto">
          <a:xfrm>
            <a:off x="4876800" y="4191000"/>
            <a:ext cx="4114800" cy="1679575"/>
          </a:xfrm>
          <a:prstGeom prst="rect">
            <a:avLst/>
          </a:prstGeom>
          <a:noFill/>
          <a:ln w="9525">
            <a:noFill/>
            <a:miter lim="800000"/>
            <a:headEnd/>
            <a:tailEnd/>
          </a:ln>
          <a:effectLst/>
        </p:spPr>
        <p:txBody>
          <a:bodyPr>
            <a:spAutoFit/>
          </a:bodyPr>
          <a:lstStyle/>
          <a:p>
            <a:pPr>
              <a:spcBef>
                <a:spcPct val="50000"/>
              </a:spcBef>
            </a:pPr>
            <a:r>
              <a:rPr lang="en-US" sz="2600" dirty="0">
                <a:solidFill>
                  <a:srgbClr val="000099"/>
                </a:solidFill>
              </a:rPr>
              <a:t>The “average” or mean price for this sample of 10 houses in </a:t>
            </a:r>
            <a:r>
              <a:rPr lang="en-US" sz="2600" dirty="0" err="1">
                <a:solidFill>
                  <a:srgbClr val="000099"/>
                </a:solidFill>
              </a:rPr>
              <a:t>Lowtown</a:t>
            </a:r>
            <a:r>
              <a:rPr lang="en-US" sz="2600" dirty="0">
                <a:solidFill>
                  <a:srgbClr val="000099"/>
                </a:solidFill>
              </a:rPr>
              <a:t> is $295,000</a:t>
            </a:r>
          </a:p>
        </p:txBody>
      </p:sp>
      <p:pic>
        <p:nvPicPr>
          <p:cNvPr id="9" name="Picture 10"/>
          <p:cNvPicPr>
            <a:picLocks noChangeAspect="1" noChangeArrowheads="1"/>
          </p:cNvPicPr>
          <p:nvPr/>
        </p:nvPicPr>
        <p:blipFill>
          <a:blip r:embed="rId3" cstate="print"/>
          <a:srcRect/>
          <a:stretch>
            <a:fillRect/>
          </a:stretch>
        </p:blipFill>
        <p:spPr bwMode="auto">
          <a:xfrm>
            <a:off x="1176337" y="1905000"/>
            <a:ext cx="2178050" cy="4429125"/>
          </a:xfrm>
          <a:prstGeom prst="rect">
            <a:avLst/>
          </a:prstGeom>
          <a:noFill/>
          <a:ln w="9525">
            <a:noFill/>
            <a:miter lim="800000"/>
            <a:headEnd/>
            <a:tailEnd/>
          </a:ln>
          <a:effectLst/>
        </p:spPr>
      </p:pic>
      <p:sp>
        <p:nvSpPr>
          <p:cNvPr id="11" name="Line 8"/>
          <p:cNvSpPr>
            <a:spLocks noChangeShapeType="1"/>
          </p:cNvSpPr>
          <p:nvPr/>
        </p:nvSpPr>
        <p:spPr bwMode="auto">
          <a:xfrm>
            <a:off x="3276600" y="5867400"/>
            <a:ext cx="838200" cy="304800"/>
          </a:xfrm>
          <a:prstGeom prst="line">
            <a:avLst/>
          </a:prstGeom>
          <a:noFill/>
          <a:ln w="28575">
            <a:solidFill>
              <a:srgbClr val="CC3300"/>
            </a:solidFill>
            <a:round/>
            <a:headEnd type="arrow" w="med" len="med"/>
            <a:tailEnd/>
          </a:ln>
          <a:effectLst/>
        </p:spPr>
        <p:txBody>
          <a:bodyPr/>
          <a:lstStyle/>
          <a:p>
            <a:endParaRPr lang="en-US"/>
          </a:p>
        </p:txBody>
      </p:sp>
      <p:sp>
        <p:nvSpPr>
          <p:cNvPr id="13" name="Text Box 9"/>
          <p:cNvSpPr txBox="1">
            <a:spLocks noChangeArrowheads="1"/>
          </p:cNvSpPr>
          <p:nvPr/>
        </p:nvSpPr>
        <p:spPr bwMode="auto">
          <a:xfrm>
            <a:off x="4146550" y="5943600"/>
            <a:ext cx="1111250" cy="485775"/>
          </a:xfrm>
          <a:prstGeom prst="rect">
            <a:avLst/>
          </a:prstGeom>
          <a:noFill/>
          <a:ln w="28575">
            <a:solidFill>
              <a:srgbClr val="CC3300"/>
            </a:solidFill>
            <a:miter lim="800000"/>
            <a:headEnd/>
            <a:tailEnd/>
          </a:ln>
          <a:effectLst/>
        </p:spPr>
        <p:txBody>
          <a:bodyPr wrap="none">
            <a:spAutoFit/>
          </a:bodyPr>
          <a:lstStyle/>
          <a:p>
            <a:pPr algn="r">
              <a:spcBef>
                <a:spcPct val="50000"/>
              </a:spcBef>
            </a:pPr>
            <a:r>
              <a:rPr lang="en-US" dirty="0">
                <a:solidFill>
                  <a:srgbClr val="993300"/>
                </a:solidFill>
              </a:rPr>
              <a:t>Outlier</a:t>
            </a:r>
          </a:p>
        </p:txBody>
      </p:sp>
      <p:graphicFrame>
        <p:nvGraphicFramePr>
          <p:cNvPr id="1028" name="Object 4"/>
          <p:cNvGraphicFramePr>
            <a:graphicFrameLocks noChangeAspect="1"/>
          </p:cNvGraphicFramePr>
          <p:nvPr/>
        </p:nvGraphicFramePr>
        <p:xfrm>
          <a:off x="5029200" y="2133600"/>
          <a:ext cx="3135313" cy="1885950"/>
        </p:xfrm>
        <a:graphic>
          <a:graphicData uri="http://schemas.openxmlformats.org/presentationml/2006/ole">
            <mc:AlternateContent xmlns:mc="http://schemas.openxmlformats.org/markup-compatibility/2006">
              <mc:Choice xmlns:v="urn:schemas-microsoft-com:vml" Requires="v">
                <p:oleObj spid="_x0000_s28674" name="Equation" r:id="rId4" imgW="1396800" imgH="838080" progId="Equation.3">
                  <p:embed/>
                </p:oleObj>
              </mc:Choice>
              <mc:Fallback>
                <p:oleObj name="Equation" r:id="rId4" imgW="1396800" imgH="838080" progId="Equation.3">
                  <p:embed/>
                  <p:pic>
                    <p:nvPicPr>
                      <p:cNvPr id="10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133600"/>
                        <a:ext cx="3135313"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8341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3000"/>
                            </p:stCondLst>
                            <p:childTnLst>
                              <p:par>
                                <p:cTn id="9" presetID="10" presetClass="entr" presetSubtype="0"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000" smtClean="0"/>
              <a:t>Chap 3-</a:t>
            </a:r>
            <a:fld id="{F658A4E7-7881-4CBC-BEE4-25E93AA5CBCE}" type="slidenum">
              <a:rPr lang="en-US" altLang="en-US" sz="1000" smtClean="0"/>
              <a:pPr eaLnBrk="1" hangingPunct="1"/>
              <a:t>78</a:t>
            </a:fld>
            <a:endParaRPr lang="en-US" altLang="en-US" sz="1000" smtClean="0"/>
          </a:p>
        </p:txBody>
      </p:sp>
      <p:sp>
        <p:nvSpPr>
          <p:cNvPr id="37892" name="Rectangle 2"/>
          <p:cNvSpPr>
            <a:spLocks noGrp="1" noChangeArrowheads="1"/>
          </p:cNvSpPr>
          <p:nvPr>
            <p:ph type="title"/>
          </p:nvPr>
        </p:nvSpPr>
        <p:spPr/>
        <p:txBody>
          <a:bodyPr>
            <a:normAutofit fontScale="90000"/>
          </a:bodyPr>
          <a:lstStyle/>
          <a:p>
            <a:pPr algn="ctr" eaLnBrk="1" hangingPunct="1"/>
            <a:r>
              <a:rPr lang="en-US" altLang="en-US" sz="3600" smtClean="0">
                <a:cs typeface="Arial" pitchFamily="34" charset="0"/>
              </a:rPr>
              <a:t>Measures of Central Tendency:</a:t>
            </a:r>
            <a:br>
              <a:rPr lang="en-US" altLang="en-US" sz="3600" smtClean="0">
                <a:cs typeface="Arial" pitchFamily="34" charset="0"/>
              </a:rPr>
            </a:br>
            <a:r>
              <a:rPr lang="en-US" altLang="en-US" sz="3600" smtClean="0">
                <a:cs typeface="Arial" pitchFamily="34" charset="0"/>
              </a:rPr>
              <a:t>The </a:t>
            </a:r>
            <a:r>
              <a:rPr lang="en-US" altLang="en-US" smtClean="0">
                <a:cs typeface="Arial" pitchFamily="34" charset="0"/>
              </a:rPr>
              <a:t>Median</a:t>
            </a:r>
          </a:p>
        </p:txBody>
      </p:sp>
      <p:sp>
        <p:nvSpPr>
          <p:cNvPr id="37893" name="Rectangle 3"/>
          <p:cNvSpPr>
            <a:spLocks noGrp="1" noChangeArrowheads="1"/>
          </p:cNvSpPr>
          <p:nvPr>
            <p:ph type="body" idx="1"/>
          </p:nvPr>
        </p:nvSpPr>
        <p:spPr>
          <a:xfrm>
            <a:off x="533400" y="1600200"/>
            <a:ext cx="8382000" cy="5029200"/>
          </a:xfrm>
        </p:spPr>
        <p:txBody>
          <a:bodyPr/>
          <a:lstStyle/>
          <a:p>
            <a:pPr eaLnBrk="1" hangingPunct="1"/>
            <a:endParaRPr lang="en-US" altLang="en-US" smtClean="0">
              <a:solidFill>
                <a:schemeClr val="folHlink"/>
              </a:solidFill>
            </a:endParaRPr>
          </a:p>
          <a:p>
            <a:pPr eaLnBrk="1" hangingPunct="1"/>
            <a:r>
              <a:rPr lang="en-US" altLang="en-US" sz="2400" smtClean="0">
                <a:cs typeface="Arial" pitchFamily="34" charset="0"/>
              </a:rPr>
              <a:t>In an ordered array, the median is the “middle” number (50% above, 50% below)</a:t>
            </a:r>
          </a:p>
          <a:p>
            <a:pPr eaLnBrk="1" hangingPunct="1"/>
            <a:endParaRPr lang="en-US" altLang="en-US" sz="2400" smtClean="0"/>
          </a:p>
          <a:p>
            <a:pPr eaLnBrk="1" hangingPunct="1">
              <a:buFont typeface="Wingdings" pitchFamily="2" charset="2"/>
              <a:buNone/>
            </a:pPr>
            <a:r>
              <a:rPr lang="en-US" altLang="en-US" smtClean="0"/>
              <a:t> </a:t>
            </a:r>
          </a:p>
          <a:p>
            <a:pPr eaLnBrk="1" hangingPunct="1">
              <a:buFont typeface="Wingdings" pitchFamily="2" charset="2"/>
              <a:buNone/>
            </a:pPr>
            <a:r>
              <a:rPr lang="en-US" altLang="en-US" smtClean="0"/>
              <a:t> </a:t>
            </a:r>
          </a:p>
          <a:p>
            <a:pPr eaLnBrk="1" hangingPunct="1"/>
            <a:endParaRPr lang="en-US" altLang="en-US" smtClean="0"/>
          </a:p>
          <a:p>
            <a:pPr eaLnBrk="1" hangingPunct="1"/>
            <a:endParaRPr lang="en-US" altLang="en-US" sz="2700" smtClean="0"/>
          </a:p>
          <a:p>
            <a:pPr eaLnBrk="1" hangingPunct="1"/>
            <a:r>
              <a:rPr lang="en-US" altLang="en-US" sz="2400" smtClean="0">
                <a:cs typeface="Arial" pitchFamily="34" charset="0"/>
              </a:rPr>
              <a:t>Not affected by extreme values</a:t>
            </a:r>
          </a:p>
        </p:txBody>
      </p:sp>
      <p:sp>
        <p:nvSpPr>
          <p:cNvPr id="37894" name="AutoShape 4"/>
          <p:cNvSpPr>
            <a:spLocks noChangeArrowheads="1"/>
          </p:cNvSpPr>
          <p:nvPr/>
        </p:nvSpPr>
        <p:spPr bwMode="auto">
          <a:xfrm rot="-5400000">
            <a:off x="5676900" y="4305300"/>
            <a:ext cx="457200" cy="228600"/>
          </a:xfrm>
          <a:prstGeom prst="rightArrow">
            <a:avLst>
              <a:gd name="adj1" fmla="val 50000"/>
              <a:gd name="adj2" fmla="val 50370"/>
            </a:avLst>
          </a:prstGeom>
          <a:solidFill>
            <a:srgbClr val="FF00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895" name="Line 5"/>
          <p:cNvSpPr>
            <a:spLocks noChangeShapeType="1"/>
          </p:cNvSpPr>
          <p:nvPr/>
        </p:nvSpPr>
        <p:spPr bwMode="auto">
          <a:xfrm>
            <a:off x="703263" y="3962400"/>
            <a:ext cx="33543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Rectangle 6"/>
          <p:cNvSpPr>
            <a:spLocks noChangeArrowheads="1"/>
          </p:cNvSpPr>
          <p:nvPr/>
        </p:nvSpPr>
        <p:spPr bwMode="auto">
          <a:xfrm>
            <a:off x="522288" y="3875088"/>
            <a:ext cx="39846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800" b="1"/>
              <a:t>0  1   2   3   4   5   6   7   8   9   10</a:t>
            </a:r>
          </a:p>
        </p:txBody>
      </p:sp>
      <p:sp>
        <p:nvSpPr>
          <p:cNvPr id="37897" name="Rectangle 7"/>
          <p:cNvSpPr>
            <a:spLocks noChangeArrowheads="1"/>
          </p:cNvSpPr>
          <p:nvPr/>
        </p:nvSpPr>
        <p:spPr bwMode="auto">
          <a:xfrm>
            <a:off x="609600" y="3733800"/>
            <a:ext cx="314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endParaRPr lang="en-GB" altLang="en-US"/>
          </a:p>
        </p:txBody>
      </p:sp>
      <p:sp>
        <p:nvSpPr>
          <p:cNvPr id="37898" name="Oval 8"/>
          <p:cNvSpPr>
            <a:spLocks noChangeArrowheads="1"/>
          </p:cNvSpPr>
          <p:nvPr/>
        </p:nvSpPr>
        <p:spPr bwMode="auto">
          <a:xfrm>
            <a:off x="8382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899" name="Oval 9"/>
          <p:cNvSpPr>
            <a:spLocks noChangeArrowheads="1"/>
          </p:cNvSpPr>
          <p:nvPr/>
        </p:nvSpPr>
        <p:spPr bwMode="auto">
          <a:xfrm>
            <a:off x="11430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00" name="Oval 10"/>
          <p:cNvSpPr>
            <a:spLocks noChangeArrowheads="1"/>
          </p:cNvSpPr>
          <p:nvPr/>
        </p:nvSpPr>
        <p:spPr bwMode="auto">
          <a:xfrm>
            <a:off x="14478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01" name="Oval 11"/>
          <p:cNvSpPr>
            <a:spLocks noChangeArrowheads="1"/>
          </p:cNvSpPr>
          <p:nvPr/>
        </p:nvSpPr>
        <p:spPr bwMode="auto">
          <a:xfrm>
            <a:off x="17526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02" name="Oval 12"/>
          <p:cNvSpPr>
            <a:spLocks noChangeArrowheads="1"/>
          </p:cNvSpPr>
          <p:nvPr/>
        </p:nvSpPr>
        <p:spPr bwMode="auto">
          <a:xfrm>
            <a:off x="20574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03" name="AutoShape 13"/>
          <p:cNvSpPr>
            <a:spLocks noChangeArrowheads="1"/>
          </p:cNvSpPr>
          <p:nvPr/>
        </p:nvSpPr>
        <p:spPr bwMode="auto">
          <a:xfrm rot="-5400000">
            <a:off x="1333500" y="4305300"/>
            <a:ext cx="457200" cy="228600"/>
          </a:xfrm>
          <a:prstGeom prst="rightArrow">
            <a:avLst>
              <a:gd name="adj1" fmla="val 50000"/>
              <a:gd name="adj2" fmla="val 50370"/>
            </a:avLst>
          </a:prstGeom>
          <a:solidFill>
            <a:srgbClr val="FF0000"/>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04" name="Rectangle 14"/>
          <p:cNvSpPr>
            <a:spLocks noChangeArrowheads="1"/>
          </p:cNvSpPr>
          <p:nvPr/>
        </p:nvSpPr>
        <p:spPr bwMode="auto">
          <a:xfrm>
            <a:off x="1447800" y="4724400"/>
            <a:ext cx="1828800" cy="466725"/>
          </a:xfrm>
          <a:prstGeom prst="rect">
            <a:avLst/>
          </a:prstGeom>
          <a:solidFill>
            <a:srgbClr val="FDE0BD"/>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b="1"/>
              <a:t>Median = 3</a:t>
            </a:r>
          </a:p>
        </p:txBody>
      </p:sp>
      <p:sp>
        <p:nvSpPr>
          <p:cNvPr id="37905" name="Line 15"/>
          <p:cNvSpPr>
            <a:spLocks noChangeShapeType="1"/>
          </p:cNvSpPr>
          <p:nvPr/>
        </p:nvSpPr>
        <p:spPr bwMode="auto">
          <a:xfrm>
            <a:off x="5046663" y="3962400"/>
            <a:ext cx="33543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Rectangle 16"/>
          <p:cNvSpPr>
            <a:spLocks noChangeArrowheads="1"/>
          </p:cNvSpPr>
          <p:nvPr/>
        </p:nvSpPr>
        <p:spPr bwMode="auto">
          <a:xfrm>
            <a:off x="4800600" y="3886200"/>
            <a:ext cx="39846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800" b="1"/>
              <a:t>  0  1   2   3   4   5   6   7   8   9   10</a:t>
            </a:r>
          </a:p>
        </p:txBody>
      </p:sp>
      <p:sp>
        <p:nvSpPr>
          <p:cNvPr id="37907" name="Rectangle 17"/>
          <p:cNvSpPr>
            <a:spLocks noChangeArrowheads="1"/>
          </p:cNvSpPr>
          <p:nvPr/>
        </p:nvSpPr>
        <p:spPr bwMode="auto">
          <a:xfrm>
            <a:off x="4953000" y="3581400"/>
            <a:ext cx="314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endParaRPr lang="en-GB" altLang="en-US"/>
          </a:p>
        </p:txBody>
      </p:sp>
      <p:sp>
        <p:nvSpPr>
          <p:cNvPr id="37908" name="Oval 18"/>
          <p:cNvSpPr>
            <a:spLocks noChangeArrowheads="1"/>
          </p:cNvSpPr>
          <p:nvPr/>
        </p:nvSpPr>
        <p:spPr bwMode="auto">
          <a:xfrm>
            <a:off x="51816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09" name="Oval 19"/>
          <p:cNvSpPr>
            <a:spLocks noChangeArrowheads="1"/>
          </p:cNvSpPr>
          <p:nvPr/>
        </p:nvSpPr>
        <p:spPr bwMode="auto">
          <a:xfrm>
            <a:off x="54864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10" name="Oval 20"/>
          <p:cNvSpPr>
            <a:spLocks noChangeArrowheads="1"/>
          </p:cNvSpPr>
          <p:nvPr/>
        </p:nvSpPr>
        <p:spPr bwMode="auto">
          <a:xfrm>
            <a:off x="57912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11" name="Oval 21"/>
          <p:cNvSpPr>
            <a:spLocks noChangeArrowheads="1"/>
          </p:cNvSpPr>
          <p:nvPr/>
        </p:nvSpPr>
        <p:spPr bwMode="auto">
          <a:xfrm>
            <a:off x="60960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12" name="Oval 22"/>
          <p:cNvSpPr>
            <a:spLocks noChangeArrowheads="1"/>
          </p:cNvSpPr>
          <p:nvPr/>
        </p:nvSpPr>
        <p:spPr bwMode="auto">
          <a:xfrm>
            <a:off x="8077200" y="3733800"/>
            <a:ext cx="228600" cy="228600"/>
          </a:xfrm>
          <a:prstGeom prst="ellipse">
            <a:avLst/>
          </a:prstGeom>
          <a:solidFill>
            <a:schemeClr val="tx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7913" name="Rectangle 23"/>
          <p:cNvSpPr>
            <a:spLocks noChangeArrowheads="1"/>
          </p:cNvSpPr>
          <p:nvPr/>
        </p:nvSpPr>
        <p:spPr bwMode="auto">
          <a:xfrm>
            <a:off x="5791200" y="4724400"/>
            <a:ext cx="1828800" cy="466725"/>
          </a:xfrm>
          <a:prstGeom prst="rect">
            <a:avLst/>
          </a:prstGeom>
          <a:solidFill>
            <a:srgbClr val="FDE0BD"/>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b="1"/>
              <a:t>Median = 3</a:t>
            </a: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Tree>
    <p:extLst>
      <p:ext uri="{BB962C8B-B14F-4D97-AF65-F5344CB8AC3E}">
        <p14:creationId xmlns:p14="http://schemas.microsoft.com/office/powerpoint/2010/main" val="22372167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000" smtClean="0"/>
              <a:t>Chap 3-</a:t>
            </a:r>
            <a:fld id="{25938356-19B1-407C-9470-2FD1976B66C5}" type="slidenum">
              <a:rPr lang="en-US" altLang="en-US" sz="1000" smtClean="0"/>
              <a:pPr eaLnBrk="1" hangingPunct="1"/>
              <a:t>79</a:t>
            </a:fld>
            <a:endParaRPr lang="en-US" altLang="en-US" sz="1000" smtClean="0"/>
          </a:p>
        </p:txBody>
      </p:sp>
      <p:sp>
        <p:nvSpPr>
          <p:cNvPr id="3078" name="Rectangle 2"/>
          <p:cNvSpPr>
            <a:spLocks noGrp="1" noChangeArrowheads="1"/>
          </p:cNvSpPr>
          <p:nvPr>
            <p:ph type="title"/>
          </p:nvPr>
        </p:nvSpPr>
        <p:spPr/>
        <p:txBody>
          <a:bodyPr>
            <a:normAutofit fontScale="90000"/>
          </a:bodyPr>
          <a:lstStyle/>
          <a:p>
            <a:pPr algn="ctr" eaLnBrk="1" hangingPunct="1"/>
            <a:r>
              <a:rPr lang="en-US" altLang="en-US" smtClean="0">
                <a:cs typeface="Arial" pitchFamily="34" charset="0"/>
              </a:rPr>
              <a:t>Measures of Central Tendency:</a:t>
            </a:r>
            <a:br>
              <a:rPr lang="en-US" altLang="en-US" smtClean="0">
                <a:cs typeface="Arial" pitchFamily="34" charset="0"/>
              </a:rPr>
            </a:br>
            <a:r>
              <a:rPr lang="en-US" altLang="en-US" smtClean="0">
                <a:cs typeface="Arial" pitchFamily="34" charset="0"/>
              </a:rPr>
              <a:t>Locating the Median</a:t>
            </a:r>
          </a:p>
        </p:txBody>
      </p:sp>
      <p:sp>
        <p:nvSpPr>
          <p:cNvPr id="3079" name="Rectangle 3"/>
          <p:cNvSpPr>
            <a:spLocks noGrp="1" noChangeArrowheads="1"/>
          </p:cNvSpPr>
          <p:nvPr>
            <p:ph type="body" idx="1"/>
          </p:nvPr>
        </p:nvSpPr>
        <p:spPr/>
        <p:txBody>
          <a:bodyPr/>
          <a:lstStyle/>
          <a:p>
            <a:pPr eaLnBrk="1" hangingPunct="1">
              <a:lnSpc>
                <a:spcPct val="90000"/>
              </a:lnSpc>
            </a:pPr>
            <a:r>
              <a:rPr lang="en-US" altLang="en-US" sz="2000" dirty="0" smtClean="0">
                <a:cs typeface="Arial" pitchFamily="34" charset="0"/>
              </a:rPr>
              <a:t>The location of the median when the values are in numerical order (smallest to largest):</a:t>
            </a:r>
          </a:p>
          <a:p>
            <a:pPr eaLnBrk="1" hangingPunct="1">
              <a:lnSpc>
                <a:spcPct val="90000"/>
              </a:lnSpc>
            </a:pPr>
            <a:endParaRPr lang="en-US" altLang="en-US" sz="2000" dirty="0" smtClean="0"/>
          </a:p>
          <a:p>
            <a:pPr eaLnBrk="1" hangingPunct="1">
              <a:lnSpc>
                <a:spcPct val="90000"/>
              </a:lnSpc>
            </a:pPr>
            <a:endParaRPr lang="en-US" altLang="en-US" sz="2000" dirty="0" smtClean="0"/>
          </a:p>
          <a:p>
            <a:pPr eaLnBrk="1" hangingPunct="1">
              <a:lnSpc>
                <a:spcPct val="90000"/>
              </a:lnSpc>
            </a:pPr>
            <a:endParaRPr lang="en-US" altLang="en-US" sz="2000" dirty="0" smtClean="0"/>
          </a:p>
          <a:p>
            <a:pPr eaLnBrk="1" hangingPunct="1">
              <a:lnSpc>
                <a:spcPct val="90000"/>
              </a:lnSpc>
            </a:pPr>
            <a:r>
              <a:rPr lang="en-US" altLang="en-US" sz="2000" dirty="0" smtClean="0">
                <a:cs typeface="Arial" pitchFamily="34" charset="0"/>
              </a:rPr>
              <a:t>If the number of values is odd, the median is the middle number</a:t>
            </a:r>
          </a:p>
          <a:p>
            <a:pPr eaLnBrk="1" hangingPunct="1">
              <a:lnSpc>
                <a:spcPct val="90000"/>
              </a:lnSpc>
            </a:pPr>
            <a:endParaRPr lang="en-US" altLang="en-US" sz="2000" dirty="0" smtClean="0"/>
          </a:p>
          <a:p>
            <a:pPr eaLnBrk="1" hangingPunct="1">
              <a:lnSpc>
                <a:spcPct val="90000"/>
              </a:lnSpc>
            </a:pPr>
            <a:r>
              <a:rPr lang="en-US" altLang="en-US" sz="2000" dirty="0" smtClean="0">
                <a:cs typeface="Arial" pitchFamily="34" charset="0"/>
              </a:rPr>
              <a:t>If the number of values is even, the median is the average of the two middle numbers</a:t>
            </a:r>
          </a:p>
          <a:p>
            <a:pPr marL="512763" lvl="1" indent="-77788" eaLnBrk="1" hangingPunct="1">
              <a:lnSpc>
                <a:spcPct val="90000"/>
              </a:lnSpc>
            </a:pPr>
            <a:endParaRPr lang="en-US" altLang="en-US" sz="2000" dirty="0" smtClean="0"/>
          </a:p>
          <a:p>
            <a:pPr eaLnBrk="1" hangingPunct="1">
              <a:lnSpc>
                <a:spcPct val="150000"/>
              </a:lnSpc>
              <a:buFont typeface="Wingdings" pitchFamily="2" charset="2"/>
              <a:buNone/>
            </a:pPr>
            <a:r>
              <a:rPr lang="en-US" altLang="en-US" sz="2000" dirty="0" smtClean="0"/>
              <a:t>	</a:t>
            </a:r>
            <a:r>
              <a:rPr lang="en-US" altLang="en-US" sz="2000" dirty="0" smtClean="0">
                <a:cs typeface="Arial" pitchFamily="34" charset="0"/>
              </a:rPr>
              <a:t>Note that           is not the </a:t>
            </a:r>
            <a:r>
              <a:rPr lang="en-US" altLang="en-US" sz="2000" i="1" dirty="0" smtClean="0">
                <a:solidFill>
                  <a:schemeClr val="folHlink"/>
                </a:solidFill>
                <a:cs typeface="Arial" pitchFamily="34" charset="0"/>
              </a:rPr>
              <a:t>value</a:t>
            </a:r>
            <a:r>
              <a:rPr lang="en-US" altLang="en-US" sz="2000" dirty="0" smtClean="0">
                <a:cs typeface="Arial" pitchFamily="34" charset="0"/>
              </a:rPr>
              <a:t> of the median, only the </a:t>
            </a:r>
            <a:r>
              <a:rPr lang="en-US" altLang="en-US" sz="2000" i="1" dirty="0" smtClean="0">
                <a:solidFill>
                  <a:schemeClr val="folHlink"/>
                </a:solidFill>
                <a:cs typeface="Arial" pitchFamily="34" charset="0"/>
              </a:rPr>
              <a:t>position</a:t>
            </a:r>
            <a:r>
              <a:rPr lang="en-US" altLang="en-US" sz="2000" dirty="0" smtClean="0">
                <a:cs typeface="Arial" pitchFamily="34" charset="0"/>
              </a:rPr>
              <a:t> of </a:t>
            </a:r>
          </a:p>
          <a:p>
            <a:pPr eaLnBrk="1" hangingPunct="1">
              <a:lnSpc>
                <a:spcPct val="150000"/>
              </a:lnSpc>
              <a:buFont typeface="Wingdings" pitchFamily="2" charset="2"/>
              <a:buNone/>
            </a:pPr>
            <a:r>
              <a:rPr lang="en-US" altLang="en-US" sz="2000" dirty="0" smtClean="0">
                <a:cs typeface="Arial" pitchFamily="34" charset="0"/>
              </a:rPr>
              <a:t>     the median in the ranked data</a:t>
            </a:r>
          </a:p>
          <a:p>
            <a:pPr eaLnBrk="1" hangingPunct="1">
              <a:lnSpc>
                <a:spcPct val="90000"/>
              </a:lnSpc>
              <a:buFont typeface="Wingdings" pitchFamily="2" charset="2"/>
              <a:buNone/>
            </a:pPr>
            <a:endParaRPr lang="en-US" altLang="en-US" sz="2000" dirty="0" smtClean="0"/>
          </a:p>
        </p:txBody>
      </p:sp>
      <p:graphicFrame>
        <p:nvGraphicFramePr>
          <p:cNvPr id="3074" name="Object 4"/>
          <p:cNvGraphicFramePr>
            <a:graphicFrameLocks noChangeAspect="1"/>
          </p:cNvGraphicFramePr>
          <p:nvPr>
            <p:extLst/>
          </p:nvPr>
        </p:nvGraphicFramePr>
        <p:xfrm>
          <a:off x="1219200" y="2362200"/>
          <a:ext cx="7086600" cy="787400"/>
        </p:xfrm>
        <a:graphic>
          <a:graphicData uri="http://schemas.openxmlformats.org/presentationml/2006/ole">
            <mc:AlternateContent xmlns:mc="http://schemas.openxmlformats.org/markup-compatibility/2006">
              <mc:Choice xmlns:v="urn:schemas-microsoft-com:vml" Requires="v">
                <p:oleObj spid="_x0000_s29698" name="Equation" r:id="rId3" imgW="3543300" imgH="393700" progId="">
                  <p:embed/>
                </p:oleObj>
              </mc:Choice>
              <mc:Fallback>
                <p:oleObj name="Equation" r:id="rId3" imgW="3543300" imgH="393700" progId="">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362200"/>
                        <a:ext cx="7086600" cy="787400"/>
                      </a:xfrm>
                      <a:prstGeom prst="rect">
                        <a:avLst/>
                      </a:prstGeom>
                      <a:solidFill>
                        <a:srgbClr val="FDE0BD"/>
                      </a:solidFill>
                      <a:ln w="9525">
                        <a:solidFill>
                          <a:schemeClr val="tx1"/>
                        </a:solidFill>
                        <a:miter lim="800000"/>
                        <a:headEnd/>
                        <a:tailEnd/>
                      </a:ln>
                    </p:spPr>
                  </p:pic>
                </p:oleObj>
              </mc:Fallback>
            </mc:AlternateContent>
          </a:graphicData>
        </a:graphic>
      </p:graphicFrame>
      <p:graphicFrame>
        <p:nvGraphicFramePr>
          <p:cNvPr id="3075" name="Object 5"/>
          <p:cNvGraphicFramePr>
            <a:graphicFrameLocks noChangeAspect="1"/>
          </p:cNvGraphicFramePr>
          <p:nvPr>
            <p:extLst/>
          </p:nvPr>
        </p:nvGraphicFramePr>
        <p:xfrm>
          <a:off x="1905000" y="4868779"/>
          <a:ext cx="685800" cy="787400"/>
        </p:xfrm>
        <a:graphic>
          <a:graphicData uri="http://schemas.openxmlformats.org/presentationml/2006/ole">
            <mc:AlternateContent xmlns:mc="http://schemas.openxmlformats.org/markup-compatibility/2006">
              <mc:Choice xmlns:v="urn:schemas-microsoft-com:vml" Requires="v">
                <p:oleObj spid="_x0000_s29699" name="Equation" r:id="rId5" imgW="342751" imgH="393529" progId="Equation.3">
                  <p:embed/>
                </p:oleObj>
              </mc:Choice>
              <mc:Fallback>
                <p:oleObj name="Equation" r:id="rId5" imgW="342751" imgH="393529" progId="Equation.3">
                  <p:embed/>
                  <p:pic>
                    <p:nvPicPr>
                      <p:cNvPr id="307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868779"/>
                        <a:ext cx="685800" cy="787400"/>
                      </a:xfrm>
                      <a:prstGeom prst="rect">
                        <a:avLst/>
                      </a:prstGeom>
                      <a:noFill/>
                      <a:ln>
                        <a:noFill/>
                      </a:ln>
                      <a:extLst>
                        <a:ext uri="{909E8E84-426E-40DD-AFC4-6F175D3DCCD1}">
                          <a14:hiddenFill xmlns:a14="http://schemas.microsoft.com/office/drawing/2010/main">
                            <a:solidFill>
                              <a:srgbClr val="FDE0BD"/>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80" name="Rectangle 6"/>
          <p:cNvSpPr>
            <a:spLocks noChangeArrowheads="1"/>
          </p:cNvSpPr>
          <p:nvPr/>
        </p:nvSpPr>
        <p:spPr bwMode="auto">
          <a:xfrm>
            <a:off x="762000" y="4876800"/>
            <a:ext cx="80772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Tree>
    <p:extLst>
      <p:ext uri="{BB962C8B-B14F-4D97-AF65-F5344CB8AC3E}">
        <p14:creationId xmlns:p14="http://schemas.microsoft.com/office/powerpoint/2010/main" val="2165977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36496" cy="1052736"/>
          </a:xfrm>
        </p:spPr>
        <p:txBody>
          <a:bodyPr/>
          <a:lstStyle/>
          <a:p>
            <a:r>
              <a:rPr lang="en-IN" dirty="0" smtClean="0"/>
              <a:t>Reference for Topics</a:t>
            </a:r>
            <a:endParaRPr lang="en-IN" dirty="0"/>
          </a:p>
        </p:txBody>
      </p:sp>
      <p:sp>
        <p:nvSpPr>
          <p:cNvPr id="3" name="Content Placeholder 2"/>
          <p:cNvSpPr>
            <a:spLocks noGrp="1"/>
          </p:cNvSpPr>
          <p:nvPr>
            <p:ph idx="1"/>
          </p:nvPr>
        </p:nvSpPr>
        <p:spPr>
          <a:xfrm>
            <a:off x="0" y="836712"/>
            <a:ext cx="9144000" cy="6021288"/>
          </a:xfrm>
        </p:spPr>
        <p:txBody>
          <a:bodyPr/>
          <a:lstStyle/>
          <a:p>
            <a:r>
              <a:rPr lang="en-IN" dirty="0" smtClean="0"/>
              <a:t>Probability: Chapter 1 and 2 from S.M. Ross Book (text book); Chapter 3 of GGD, Volume 1; and Chapter 1, 2, 3 of MGB.</a:t>
            </a:r>
          </a:p>
          <a:p>
            <a:r>
              <a:rPr lang="en-IN" dirty="0" smtClean="0"/>
              <a:t>Statistics: Chapter 4,5,6,7,8 , 11, 13 of GGD, vol1.; </a:t>
            </a:r>
          </a:p>
          <a:p>
            <a:r>
              <a:rPr lang="en-IN" dirty="0" smtClean="0"/>
              <a:t>Chapter 1 and 2 of </a:t>
            </a:r>
            <a:r>
              <a:rPr lang="en-IN" dirty="0"/>
              <a:t>I.R. Miller, J.E. Freund and R. Johnson</a:t>
            </a:r>
            <a:r>
              <a:rPr lang="en-IN" dirty="0" smtClean="0"/>
              <a:t>.</a:t>
            </a:r>
          </a:p>
          <a:p>
            <a:r>
              <a:rPr lang="en-IN" dirty="0" smtClean="0"/>
              <a:t>Sampling: Chapter 21 of GGD.</a:t>
            </a:r>
          </a:p>
          <a:p>
            <a:endParaRPr lang="en-IN" dirty="0" smtClean="0"/>
          </a:p>
          <a:p>
            <a:pPr marL="0" indent="0">
              <a:buNone/>
            </a:pPr>
            <a:endParaRPr lang="en-IN" dirty="0"/>
          </a:p>
        </p:txBody>
      </p:sp>
    </p:spTree>
    <p:extLst>
      <p:ext uri="{BB962C8B-B14F-4D97-AF65-F5344CB8AC3E}">
        <p14:creationId xmlns:p14="http://schemas.microsoft.com/office/powerpoint/2010/main" val="20902431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smtClean="0">
                <a:solidFill>
                  <a:schemeClr val="tx1"/>
                </a:solidFill>
                <a:latin typeface="Algerian" pitchFamily="82" charset="0"/>
              </a:rPr>
              <a:t>CHAPTER 2</a:t>
            </a:r>
            <a:endParaRPr lang="en-US" sz="3200" dirty="0">
              <a:solidFill>
                <a:schemeClr val="tx1"/>
              </a:solidFill>
              <a:latin typeface="Algerian" pitchFamily="82" charset="0"/>
            </a:endParaRPr>
          </a:p>
        </p:txBody>
      </p:sp>
      <p:sp>
        <p:nvSpPr>
          <p:cNvPr id="5" name="Text Box 4"/>
          <p:cNvSpPr txBox="1">
            <a:spLocks noChangeArrowheads="1"/>
          </p:cNvSpPr>
          <p:nvPr/>
        </p:nvSpPr>
        <p:spPr bwMode="auto">
          <a:xfrm>
            <a:off x="1143000" y="838200"/>
            <a:ext cx="7696200" cy="3207032"/>
          </a:xfrm>
          <a:prstGeom prst="rect">
            <a:avLst/>
          </a:prstGeom>
          <a:noFill/>
          <a:ln w="9525">
            <a:noFill/>
            <a:miter lim="800000"/>
            <a:headEnd/>
            <a:tailEnd/>
          </a:ln>
          <a:effectLst/>
        </p:spPr>
        <p:txBody>
          <a:bodyPr wrap="square">
            <a:spAutoFit/>
          </a:bodyPr>
          <a:lstStyle/>
          <a:p>
            <a:pPr>
              <a:spcBef>
                <a:spcPct val="20000"/>
              </a:spcBef>
              <a:buClr>
                <a:schemeClr val="accent1"/>
              </a:buClr>
              <a:buSzPct val="80000"/>
              <a:buFont typeface="Wingdings" pitchFamily="2" charset="2"/>
              <a:buNone/>
            </a:pPr>
            <a:r>
              <a:rPr lang="en-US" sz="2400" kern="0" dirty="0" smtClean="0">
                <a:solidFill>
                  <a:srgbClr val="0070C0"/>
                </a:solidFill>
                <a:ea typeface="+mn-lt"/>
                <a:cs typeface="+mn-lt"/>
              </a:rPr>
              <a:t>Example:  </a:t>
            </a:r>
            <a:r>
              <a:rPr lang="en-US" sz="2400" dirty="0" smtClean="0"/>
              <a:t>Consider </a:t>
            </a:r>
            <a:r>
              <a:rPr lang="en-US" sz="2400" dirty="0"/>
              <a:t>the </a:t>
            </a:r>
            <a:r>
              <a:rPr lang="en-US" sz="2400" dirty="0" err="1">
                <a:solidFill>
                  <a:srgbClr val="00B050"/>
                </a:solidFill>
              </a:rPr>
              <a:t>Fancytown</a:t>
            </a:r>
            <a:r>
              <a:rPr lang="en-US" sz="2400" dirty="0"/>
              <a:t> data. First, we put the data in numerical increasing order to </a:t>
            </a:r>
            <a:r>
              <a:rPr lang="en-US" sz="2400" dirty="0" smtClean="0"/>
              <a:t>get</a:t>
            </a:r>
          </a:p>
          <a:p>
            <a:pPr>
              <a:spcBef>
                <a:spcPct val="20000"/>
              </a:spcBef>
              <a:buClr>
                <a:schemeClr val="accent1"/>
              </a:buClr>
              <a:buSzPct val="80000"/>
              <a:buFont typeface="Wingdings" pitchFamily="2" charset="2"/>
              <a:buNone/>
            </a:pPr>
            <a:r>
              <a:rPr lang="en-US" sz="2400" dirty="0" smtClean="0"/>
              <a:t> </a:t>
            </a:r>
          </a:p>
          <a:p>
            <a:pPr>
              <a:spcBef>
                <a:spcPct val="20000"/>
              </a:spcBef>
              <a:buClr>
                <a:schemeClr val="accent1"/>
              </a:buClr>
              <a:buSzPct val="80000"/>
              <a:buFont typeface="Wingdings" pitchFamily="2" charset="2"/>
              <a:buNone/>
            </a:pPr>
            <a:r>
              <a:rPr lang="en-US" sz="2400" dirty="0" smtClean="0"/>
              <a:t>           231,000   285,000   287,000   294,000   297,000</a:t>
            </a:r>
          </a:p>
          <a:p>
            <a:pPr algn="ctr"/>
            <a:r>
              <a:rPr lang="en-US" sz="2400" dirty="0" smtClean="0"/>
              <a:t>   299,000   </a:t>
            </a:r>
            <a:r>
              <a:rPr lang="en-US" sz="2400" dirty="0"/>
              <a:t>312,000   </a:t>
            </a:r>
            <a:r>
              <a:rPr lang="en-US" sz="2400" dirty="0" smtClean="0"/>
              <a:t>313,000   </a:t>
            </a:r>
            <a:r>
              <a:rPr lang="en-US" sz="2400" dirty="0"/>
              <a:t>315,000   317,000</a:t>
            </a:r>
          </a:p>
          <a:p>
            <a:pPr>
              <a:buClr>
                <a:schemeClr val="accent1"/>
              </a:buClr>
              <a:buSzPct val="80000"/>
              <a:buFont typeface="Wingdings" pitchFamily="2" charset="2"/>
              <a:buNone/>
            </a:pPr>
            <a:endParaRPr lang="en-US" sz="2400" dirty="0" smtClean="0"/>
          </a:p>
          <a:p>
            <a:pPr>
              <a:buClr>
                <a:schemeClr val="accent1"/>
              </a:buClr>
              <a:buSzPct val="80000"/>
              <a:buFont typeface="Wingdings" pitchFamily="2" charset="2"/>
              <a:buNone/>
            </a:pPr>
            <a:r>
              <a:rPr lang="en-US" sz="2400" dirty="0" smtClean="0"/>
              <a:t>Since </a:t>
            </a:r>
            <a:r>
              <a:rPr lang="en-US" sz="2400" dirty="0"/>
              <a:t>there are </a:t>
            </a:r>
            <a:r>
              <a:rPr lang="en-US" sz="2400" dirty="0">
                <a:latin typeface="Arial" pitchFamily="34" charset="0"/>
                <a:cs typeface="Arial" pitchFamily="34" charset="0"/>
              </a:rPr>
              <a:t>1</a:t>
            </a:r>
            <a:r>
              <a:rPr lang="en-US" sz="2400" dirty="0"/>
              <a:t>0 (even) data values, the median is the mean of the two values in the middle.</a:t>
            </a:r>
          </a:p>
        </p:txBody>
      </p:sp>
      <p:graphicFrame>
        <p:nvGraphicFramePr>
          <p:cNvPr id="53250" name="Object 2"/>
          <p:cNvGraphicFramePr>
            <a:graphicFrameLocks noChangeAspect="1"/>
          </p:cNvGraphicFramePr>
          <p:nvPr/>
        </p:nvGraphicFramePr>
        <p:xfrm>
          <a:off x="1524000" y="4648200"/>
          <a:ext cx="6468206" cy="914400"/>
        </p:xfrm>
        <a:graphic>
          <a:graphicData uri="http://schemas.openxmlformats.org/presentationml/2006/ole">
            <mc:AlternateContent xmlns:mc="http://schemas.openxmlformats.org/markup-compatibility/2006">
              <mc:Choice xmlns:v="urn:schemas-microsoft-com:vml" Requires="v">
                <p:oleObj spid="_x0000_s30722" name="Equation" r:id="rId3" imgW="2755800" imgH="393480" progId="Equation.3">
                  <p:embed/>
                </p:oleObj>
              </mc:Choice>
              <mc:Fallback>
                <p:oleObj name="Equation" r:id="rId3" imgW="2755800" imgH="393480" progId="Equation.3">
                  <p:embed/>
                  <p:pic>
                    <p:nvPicPr>
                      <p:cNvPr id="532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648200"/>
                        <a:ext cx="6468206"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08413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762000" cy="6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3200" dirty="0" smtClean="0">
                <a:solidFill>
                  <a:schemeClr val="tx1"/>
                </a:solidFill>
                <a:latin typeface="Algerian" pitchFamily="82" charset="0"/>
              </a:rPr>
              <a:t>CHAPTER 2</a:t>
            </a:r>
            <a:endParaRPr lang="en-US" sz="3200" dirty="0">
              <a:solidFill>
                <a:schemeClr val="tx1"/>
              </a:solidFill>
              <a:latin typeface="Algerian" pitchFamily="82" charset="0"/>
            </a:endParaRPr>
          </a:p>
        </p:txBody>
      </p:sp>
      <p:sp>
        <p:nvSpPr>
          <p:cNvPr id="5" name="Text Box 4"/>
          <p:cNvSpPr txBox="1">
            <a:spLocks noChangeArrowheads="1"/>
          </p:cNvSpPr>
          <p:nvPr/>
        </p:nvSpPr>
        <p:spPr bwMode="auto">
          <a:xfrm>
            <a:off x="1219200" y="762000"/>
            <a:ext cx="7466013" cy="3416320"/>
          </a:xfrm>
          <a:prstGeom prst="rect">
            <a:avLst/>
          </a:prstGeom>
          <a:noFill/>
          <a:ln w="9525">
            <a:noFill/>
            <a:miter lim="800000"/>
            <a:headEnd/>
            <a:tailEnd/>
          </a:ln>
          <a:effectLst/>
        </p:spPr>
        <p:txBody>
          <a:bodyPr wrap="square">
            <a:spAutoFit/>
          </a:bodyPr>
          <a:lstStyle/>
          <a:p>
            <a:pPr>
              <a:spcBef>
                <a:spcPct val="20000"/>
              </a:spcBef>
              <a:buClr>
                <a:schemeClr val="accent1"/>
              </a:buClr>
              <a:buSzPct val="80000"/>
              <a:buFont typeface="Wingdings" pitchFamily="2" charset="2"/>
              <a:buNone/>
              <a:tabLst>
                <a:tab pos="1482725" algn="l"/>
                <a:tab pos="2967038" algn="l"/>
                <a:tab pos="4462463" algn="l"/>
                <a:tab pos="5946775" algn="l"/>
              </a:tabLst>
            </a:pPr>
            <a:r>
              <a:rPr lang="en-US" sz="2400" kern="0" dirty="0" smtClean="0">
                <a:solidFill>
                  <a:srgbClr val="0070C0"/>
                </a:solidFill>
                <a:ea typeface="+mn-lt"/>
                <a:cs typeface="+mn-lt"/>
              </a:rPr>
              <a:t>Example:  </a:t>
            </a:r>
            <a:r>
              <a:rPr lang="en-US" sz="2400" dirty="0" smtClean="0"/>
              <a:t>Consider </a:t>
            </a:r>
            <a:r>
              <a:rPr lang="en-US" sz="2400" dirty="0"/>
              <a:t>the </a:t>
            </a:r>
            <a:r>
              <a:rPr lang="en-US" sz="2400" dirty="0" err="1">
                <a:solidFill>
                  <a:srgbClr val="00B050"/>
                </a:solidFill>
              </a:rPr>
              <a:t>Lowtown</a:t>
            </a:r>
            <a:r>
              <a:rPr lang="en-US" sz="2400" dirty="0">
                <a:solidFill>
                  <a:srgbClr val="00B050"/>
                </a:solidFill>
              </a:rPr>
              <a:t> </a:t>
            </a:r>
            <a:r>
              <a:rPr lang="en-US" sz="2400" dirty="0"/>
              <a:t>data. We put the data in numerical increasing order to get </a:t>
            </a:r>
          </a:p>
          <a:p>
            <a:pPr>
              <a:spcBef>
                <a:spcPct val="20000"/>
              </a:spcBef>
              <a:buClr>
                <a:schemeClr val="accent1"/>
              </a:buClr>
              <a:buSzPct val="80000"/>
              <a:buFont typeface="Wingdings" pitchFamily="2" charset="2"/>
              <a:buNone/>
              <a:tabLst>
                <a:tab pos="1482725" algn="l"/>
                <a:tab pos="2967038" algn="l"/>
                <a:tab pos="4462463" algn="l"/>
                <a:tab pos="5946775" algn="l"/>
              </a:tabLst>
            </a:pPr>
            <a:r>
              <a:rPr lang="en-US" sz="2400" dirty="0">
                <a:cs typeface="Arial" charset="0"/>
              </a:rPr>
              <a:t>     93,000     95,000     97,000     </a:t>
            </a:r>
            <a:r>
              <a:rPr lang="en-US" sz="2400" dirty="0" smtClean="0">
                <a:cs typeface="Arial" charset="0"/>
              </a:rPr>
              <a:t>99,000   100,000 </a:t>
            </a:r>
            <a:endParaRPr lang="en-US" sz="2400" dirty="0">
              <a:cs typeface="Arial" charset="0"/>
            </a:endParaRPr>
          </a:p>
          <a:p>
            <a:pPr>
              <a:spcBef>
                <a:spcPct val="20000"/>
              </a:spcBef>
              <a:buClr>
                <a:schemeClr val="accent1"/>
              </a:buClr>
              <a:buSzPct val="80000"/>
              <a:buFont typeface="Wingdings" pitchFamily="2" charset="2"/>
              <a:buNone/>
              <a:tabLst>
                <a:tab pos="1482725" algn="l"/>
                <a:tab pos="2967038" algn="l"/>
                <a:tab pos="4462463" algn="l"/>
                <a:tab pos="5946775" algn="l"/>
              </a:tabLst>
            </a:pPr>
            <a:r>
              <a:rPr lang="en-US" sz="2400" dirty="0" smtClean="0">
                <a:cs typeface="Arial" charset="0"/>
              </a:rPr>
              <a:t>    110,000   </a:t>
            </a:r>
            <a:r>
              <a:rPr lang="en-US" sz="2400" dirty="0">
                <a:cs typeface="Arial" charset="0"/>
              </a:rPr>
              <a:t>113,000   </a:t>
            </a:r>
            <a:r>
              <a:rPr lang="en-US" sz="2400" dirty="0" smtClean="0">
                <a:cs typeface="Arial" charset="0"/>
              </a:rPr>
              <a:t>121,000   122,000,  </a:t>
            </a:r>
            <a:r>
              <a:rPr lang="en-US" sz="2400" dirty="0">
                <a:cs typeface="Arial" charset="0"/>
              </a:rPr>
              <a:t>2,000,000</a:t>
            </a:r>
            <a:endParaRPr lang="en-US" sz="2400" dirty="0"/>
          </a:p>
          <a:p>
            <a:pPr>
              <a:spcBef>
                <a:spcPct val="20000"/>
              </a:spcBef>
              <a:buClr>
                <a:schemeClr val="accent1"/>
              </a:buClr>
              <a:buSzPct val="80000"/>
              <a:buFont typeface="Wingdings" pitchFamily="2" charset="2"/>
              <a:buNone/>
              <a:tabLst>
                <a:tab pos="1482725" algn="l"/>
                <a:tab pos="2967038" algn="l"/>
                <a:tab pos="4462463" algn="l"/>
                <a:tab pos="5946775" algn="l"/>
              </a:tabLst>
            </a:pPr>
            <a:endParaRPr lang="en-US" sz="2400" dirty="0" smtClean="0"/>
          </a:p>
          <a:p>
            <a:pPr>
              <a:spcBef>
                <a:spcPct val="20000"/>
              </a:spcBef>
              <a:buClr>
                <a:schemeClr val="accent1"/>
              </a:buClr>
              <a:buSzPct val="80000"/>
              <a:buFont typeface="Wingdings" pitchFamily="2" charset="2"/>
              <a:buNone/>
              <a:tabLst>
                <a:tab pos="1482725" algn="l"/>
                <a:tab pos="2967038" algn="l"/>
                <a:tab pos="4462463" algn="l"/>
                <a:tab pos="5946775" algn="l"/>
              </a:tabLst>
            </a:pPr>
            <a:r>
              <a:rPr lang="en-US" sz="2400" dirty="0" smtClean="0"/>
              <a:t>Since </a:t>
            </a:r>
            <a:r>
              <a:rPr lang="en-US" sz="2400" dirty="0"/>
              <a:t>there are </a:t>
            </a:r>
            <a:r>
              <a:rPr lang="en-US" sz="2400" dirty="0">
                <a:latin typeface="Arial" pitchFamily="34" charset="0"/>
                <a:cs typeface="Arial" pitchFamily="34" charset="0"/>
              </a:rPr>
              <a:t>1</a:t>
            </a:r>
            <a:r>
              <a:rPr lang="en-US" sz="2400" dirty="0"/>
              <a:t>0 (even) data values, the median is the mean of the two values in the middle.</a:t>
            </a:r>
          </a:p>
          <a:p>
            <a:pPr>
              <a:spcBef>
                <a:spcPct val="20000"/>
              </a:spcBef>
              <a:buClr>
                <a:schemeClr val="accent1"/>
              </a:buClr>
              <a:buSzPct val="80000"/>
              <a:buFont typeface="Wingdings" pitchFamily="2" charset="2"/>
              <a:buNone/>
              <a:tabLst>
                <a:tab pos="1482725" algn="l"/>
                <a:tab pos="2967038" algn="l"/>
                <a:tab pos="4462463" algn="l"/>
                <a:tab pos="5946775" algn="l"/>
              </a:tabLst>
            </a:pPr>
            <a:r>
              <a:rPr lang="en-US" sz="2400" dirty="0"/>
              <a:t>               </a:t>
            </a:r>
          </a:p>
        </p:txBody>
      </p:sp>
      <p:graphicFrame>
        <p:nvGraphicFramePr>
          <p:cNvPr id="6" name="Object 1"/>
          <p:cNvGraphicFramePr>
            <a:graphicFrameLocks noChangeAspect="1"/>
          </p:cNvGraphicFramePr>
          <p:nvPr/>
        </p:nvGraphicFramePr>
        <p:xfrm>
          <a:off x="1600200" y="4343400"/>
          <a:ext cx="6684962" cy="990600"/>
        </p:xfrm>
        <a:graphic>
          <a:graphicData uri="http://schemas.openxmlformats.org/presentationml/2006/ole">
            <mc:AlternateContent xmlns:mc="http://schemas.openxmlformats.org/markup-compatibility/2006">
              <mc:Choice xmlns:v="urn:schemas-microsoft-com:vml" Requires="v">
                <p:oleObj spid="_x0000_s31746" name="Equation" r:id="rId3" imgW="2628720" imgH="393480" progId="Equation.3">
                  <p:embed/>
                </p:oleObj>
              </mc:Choice>
              <mc:Fallback>
                <p:oleObj name="Equation" r:id="rId3" imgW="2628720" imgH="393480" progId="Equation.3">
                  <p:embed/>
                  <p:pic>
                    <p:nvPicPr>
                      <p:cNvPr id="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343400"/>
                        <a:ext cx="6684962"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376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000" smtClean="0"/>
              <a:t>Chap 3-</a:t>
            </a:r>
            <a:fld id="{1D4549D5-BD54-4F28-A4D3-E1F695EF03D0}" type="slidenum">
              <a:rPr lang="en-US" altLang="en-US" sz="1000" smtClean="0"/>
              <a:pPr eaLnBrk="1" hangingPunct="1"/>
              <a:t>82</a:t>
            </a:fld>
            <a:endParaRPr lang="en-US" altLang="en-US" sz="1000" smtClean="0"/>
          </a:p>
        </p:txBody>
      </p:sp>
      <p:sp>
        <p:nvSpPr>
          <p:cNvPr id="38916" name="Rectangle 2"/>
          <p:cNvSpPr>
            <a:spLocks noGrp="1" noChangeArrowheads="1"/>
          </p:cNvSpPr>
          <p:nvPr>
            <p:ph type="title"/>
          </p:nvPr>
        </p:nvSpPr>
        <p:spPr>
          <a:xfrm>
            <a:off x="914400" y="228600"/>
            <a:ext cx="7793038" cy="990600"/>
          </a:xfrm>
        </p:spPr>
        <p:txBody>
          <a:bodyPr>
            <a:normAutofit fontScale="90000"/>
          </a:bodyPr>
          <a:lstStyle/>
          <a:p>
            <a:pPr algn="ctr" eaLnBrk="1" hangingPunct="1"/>
            <a:r>
              <a:rPr lang="en-US" altLang="en-US" smtClean="0">
                <a:cs typeface="Arial" pitchFamily="34" charset="0"/>
              </a:rPr>
              <a:t>Measures of Central Tendency:</a:t>
            </a:r>
            <a:br>
              <a:rPr lang="en-US" altLang="en-US" smtClean="0">
                <a:cs typeface="Arial" pitchFamily="34" charset="0"/>
              </a:rPr>
            </a:br>
            <a:r>
              <a:rPr lang="en-US" altLang="en-US" smtClean="0">
                <a:cs typeface="Arial" pitchFamily="34" charset="0"/>
              </a:rPr>
              <a:t>The Mode</a:t>
            </a:r>
          </a:p>
        </p:txBody>
      </p:sp>
      <p:sp>
        <p:nvSpPr>
          <p:cNvPr id="38917" name="Rectangle 3"/>
          <p:cNvSpPr>
            <a:spLocks noGrp="1" noChangeArrowheads="1"/>
          </p:cNvSpPr>
          <p:nvPr>
            <p:ph type="body" idx="1"/>
          </p:nvPr>
        </p:nvSpPr>
        <p:spPr>
          <a:xfrm>
            <a:off x="762000" y="1524000"/>
            <a:ext cx="8077200" cy="4532313"/>
          </a:xfrm>
        </p:spPr>
        <p:txBody>
          <a:bodyPr/>
          <a:lstStyle/>
          <a:p>
            <a:pPr eaLnBrk="1" hangingPunct="1">
              <a:spcBef>
                <a:spcPct val="10000"/>
              </a:spcBef>
            </a:pPr>
            <a:r>
              <a:rPr lang="en-US" altLang="en-US" smtClean="0">
                <a:cs typeface="Arial" pitchFamily="34" charset="0"/>
              </a:rPr>
              <a:t>Value that occurs most often</a:t>
            </a:r>
          </a:p>
          <a:p>
            <a:pPr eaLnBrk="1" hangingPunct="1">
              <a:spcBef>
                <a:spcPct val="10000"/>
              </a:spcBef>
            </a:pPr>
            <a:r>
              <a:rPr lang="en-US" altLang="en-US" smtClean="0">
                <a:cs typeface="Arial" pitchFamily="34" charset="0"/>
              </a:rPr>
              <a:t>Not affected by extreme values</a:t>
            </a:r>
          </a:p>
          <a:p>
            <a:pPr eaLnBrk="1" hangingPunct="1">
              <a:spcBef>
                <a:spcPct val="10000"/>
              </a:spcBef>
            </a:pPr>
            <a:r>
              <a:rPr lang="en-US" altLang="en-US" smtClean="0">
                <a:cs typeface="Arial" pitchFamily="34" charset="0"/>
              </a:rPr>
              <a:t>Used for either numerical or categorical data</a:t>
            </a:r>
          </a:p>
          <a:p>
            <a:pPr eaLnBrk="1" hangingPunct="1">
              <a:spcBef>
                <a:spcPct val="10000"/>
              </a:spcBef>
            </a:pPr>
            <a:r>
              <a:rPr lang="en-US" altLang="en-US" smtClean="0">
                <a:cs typeface="Arial" pitchFamily="34" charset="0"/>
              </a:rPr>
              <a:t>There may be no mode</a:t>
            </a:r>
          </a:p>
          <a:p>
            <a:pPr eaLnBrk="1" hangingPunct="1">
              <a:spcBef>
                <a:spcPct val="10000"/>
              </a:spcBef>
            </a:pPr>
            <a:r>
              <a:rPr lang="en-US" altLang="en-US" smtClean="0">
                <a:cs typeface="Arial" pitchFamily="34" charset="0"/>
              </a:rPr>
              <a:t>There may be several modes</a:t>
            </a:r>
          </a:p>
          <a:p>
            <a:pPr eaLnBrk="1" hangingPunct="1"/>
            <a:endParaRPr lang="en-US" altLang="en-US" smtClean="0"/>
          </a:p>
        </p:txBody>
      </p:sp>
      <p:sp>
        <p:nvSpPr>
          <p:cNvPr id="38918" name="Line 4"/>
          <p:cNvSpPr>
            <a:spLocks noChangeShapeType="1"/>
          </p:cNvSpPr>
          <p:nvPr/>
        </p:nvSpPr>
        <p:spPr bwMode="auto">
          <a:xfrm>
            <a:off x="768350" y="5576888"/>
            <a:ext cx="33543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9" name="Rectangle 5"/>
          <p:cNvSpPr>
            <a:spLocks noChangeArrowheads="1"/>
          </p:cNvSpPr>
          <p:nvPr/>
        </p:nvSpPr>
        <p:spPr bwMode="auto">
          <a:xfrm>
            <a:off x="609600" y="5570538"/>
            <a:ext cx="541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600" b="1"/>
              <a:t>0   1   2   3   4   5   6   7   8   9   10   11   12   13   14</a:t>
            </a:r>
            <a:r>
              <a:rPr lang="en-US" altLang="en-US" sz="1800" b="1"/>
              <a:t>   </a:t>
            </a:r>
          </a:p>
        </p:txBody>
      </p:sp>
      <p:sp>
        <p:nvSpPr>
          <p:cNvPr id="38920" name="Oval 6"/>
          <p:cNvSpPr>
            <a:spLocks noChangeArrowheads="1"/>
          </p:cNvSpPr>
          <p:nvPr/>
        </p:nvSpPr>
        <p:spPr bwMode="auto">
          <a:xfrm>
            <a:off x="914400"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21" name="Oval 7"/>
          <p:cNvSpPr>
            <a:spLocks noChangeArrowheads="1"/>
          </p:cNvSpPr>
          <p:nvPr/>
        </p:nvSpPr>
        <p:spPr bwMode="auto">
          <a:xfrm>
            <a:off x="15128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22" name="Oval 8"/>
          <p:cNvSpPr>
            <a:spLocks noChangeArrowheads="1"/>
          </p:cNvSpPr>
          <p:nvPr/>
        </p:nvSpPr>
        <p:spPr bwMode="auto">
          <a:xfrm>
            <a:off x="20462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23" name="Oval 9"/>
          <p:cNvSpPr>
            <a:spLocks noChangeArrowheads="1"/>
          </p:cNvSpPr>
          <p:nvPr/>
        </p:nvSpPr>
        <p:spPr bwMode="auto">
          <a:xfrm>
            <a:off x="26558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24" name="Oval 10"/>
          <p:cNvSpPr>
            <a:spLocks noChangeArrowheads="1"/>
          </p:cNvSpPr>
          <p:nvPr/>
        </p:nvSpPr>
        <p:spPr bwMode="auto">
          <a:xfrm>
            <a:off x="2046288" y="51196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25" name="Oval 11"/>
          <p:cNvSpPr>
            <a:spLocks noChangeArrowheads="1"/>
          </p:cNvSpPr>
          <p:nvPr/>
        </p:nvSpPr>
        <p:spPr bwMode="auto">
          <a:xfrm>
            <a:off x="31892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26" name="Oval 12"/>
          <p:cNvSpPr>
            <a:spLocks noChangeArrowheads="1"/>
          </p:cNvSpPr>
          <p:nvPr/>
        </p:nvSpPr>
        <p:spPr bwMode="auto">
          <a:xfrm>
            <a:off x="3189288" y="51196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27" name="Oval 13"/>
          <p:cNvSpPr>
            <a:spLocks noChangeArrowheads="1"/>
          </p:cNvSpPr>
          <p:nvPr/>
        </p:nvSpPr>
        <p:spPr bwMode="auto">
          <a:xfrm>
            <a:off x="3189288" y="48910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28" name="Rectangle 14"/>
          <p:cNvSpPr>
            <a:spLocks noChangeArrowheads="1"/>
          </p:cNvSpPr>
          <p:nvPr/>
        </p:nvSpPr>
        <p:spPr bwMode="auto">
          <a:xfrm>
            <a:off x="3482975" y="6175375"/>
            <a:ext cx="1698625" cy="466725"/>
          </a:xfrm>
          <a:prstGeom prst="rect">
            <a:avLst/>
          </a:prstGeom>
          <a:solidFill>
            <a:srgbClr val="FDE0BD"/>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b="1"/>
              <a:t>Mode = 9</a:t>
            </a:r>
          </a:p>
        </p:txBody>
      </p:sp>
      <p:sp>
        <p:nvSpPr>
          <p:cNvPr id="38929" name="Oval 15"/>
          <p:cNvSpPr>
            <a:spLocks noChangeArrowheads="1"/>
          </p:cNvSpPr>
          <p:nvPr/>
        </p:nvSpPr>
        <p:spPr bwMode="auto">
          <a:xfrm>
            <a:off x="35702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30" name="AutoShape 16"/>
          <p:cNvSpPr>
            <a:spLocks noChangeArrowheads="1"/>
          </p:cNvSpPr>
          <p:nvPr/>
        </p:nvSpPr>
        <p:spPr bwMode="auto">
          <a:xfrm rot="-5400000">
            <a:off x="3018632" y="5972968"/>
            <a:ext cx="609600" cy="398463"/>
          </a:xfrm>
          <a:prstGeom prst="rightArrow">
            <a:avLst>
              <a:gd name="adj1" fmla="val 31481"/>
              <a:gd name="adj2" fmla="val 38651"/>
            </a:avLst>
          </a:prstGeom>
          <a:solidFill>
            <a:schemeClr val="hlink"/>
          </a:solidFill>
          <a:ln w="12700">
            <a:solidFill>
              <a:schemeClr val="tx1"/>
            </a:solidFill>
            <a:miter lim="800000"/>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31" name="Line 17"/>
          <p:cNvSpPr>
            <a:spLocks noChangeShapeType="1"/>
          </p:cNvSpPr>
          <p:nvPr/>
        </p:nvSpPr>
        <p:spPr bwMode="auto">
          <a:xfrm>
            <a:off x="3968750" y="5576888"/>
            <a:ext cx="12969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2" name="Oval 18"/>
          <p:cNvSpPr>
            <a:spLocks noChangeArrowheads="1"/>
          </p:cNvSpPr>
          <p:nvPr/>
        </p:nvSpPr>
        <p:spPr bwMode="auto">
          <a:xfrm>
            <a:off x="43322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33" name="Oval 19"/>
          <p:cNvSpPr>
            <a:spLocks noChangeArrowheads="1"/>
          </p:cNvSpPr>
          <p:nvPr/>
        </p:nvSpPr>
        <p:spPr bwMode="auto">
          <a:xfrm>
            <a:off x="4332288" y="51196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34" name="Oval 20"/>
          <p:cNvSpPr>
            <a:spLocks noChangeArrowheads="1"/>
          </p:cNvSpPr>
          <p:nvPr/>
        </p:nvSpPr>
        <p:spPr bwMode="auto">
          <a:xfrm>
            <a:off x="47894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35" name="Oval 21"/>
          <p:cNvSpPr>
            <a:spLocks noChangeArrowheads="1"/>
          </p:cNvSpPr>
          <p:nvPr/>
        </p:nvSpPr>
        <p:spPr bwMode="auto">
          <a:xfrm>
            <a:off x="51704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36" name="Line 22"/>
          <p:cNvSpPr>
            <a:spLocks noChangeShapeType="1"/>
          </p:cNvSpPr>
          <p:nvPr/>
        </p:nvSpPr>
        <p:spPr bwMode="auto">
          <a:xfrm flipV="1">
            <a:off x="6477000" y="5576888"/>
            <a:ext cx="220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7" name="Rectangle 23"/>
          <p:cNvSpPr>
            <a:spLocks noChangeArrowheads="1"/>
          </p:cNvSpPr>
          <p:nvPr/>
        </p:nvSpPr>
        <p:spPr bwMode="auto">
          <a:xfrm>
            <a:off x="6477000" y="5503863"/>
            <a:ext cx="25368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800" b="1"/>
              <a:t>0   1   2   3   4   5   6</a:t>
            </a:r>
          </a:p>
        </p:txBody>
      </p:sp>
      <p:sp>
        <p:nvSpPr>
          <p:cNvPr id="38938" name="Oval 24"/>
          <p:cNvSpPr>
            <a:spLocks noChangeArrowheads="1"/>
          </p:cNvSpPr>
          <p:nvPr/>
        </p:nvSpPr>
        <p:spPr bwMode="auto">
          <a:xfrm>
            <a:off x="6553200"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39" name="Oval 25"/>
          <p:cNvSpPr>
            <a:spLocks noChangeArrowheads="1"/>
          </p:cNvSpPr>
          <p:nvPr/>
        </p:nvSpPr>
        <p:spPr bwMode="auto">
          <a:xfrm>
            <a:off x="6858000"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40" name="Oval 26"/>
          <p:cNvSpPr>
            <a:spLocks noChangeArrowheads="1"/>
          </p:cNvSpPr>
          <p:nvPr/>
        </p:nvSpPr>
        <p:spPr bwMode="auto">
          <a:xfrm>
            <a:off x="7162800"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41" name="Oval 27"/>
          <p:cNvSpPr>
            <a:spLocks noChangeArrowheads="1"/>
          </p:cNvSpPr>
          <p:nvPr/>
        </p:nvSpPr>
        <p:spPr bwMode="auto">
          <a:xfrm>
            <a:off x="7467600"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42" name="Oval 28"/>
          <p:cNvSpPr>
            <a:spLocks noChangeArrowheads="1"/>
          </p:cNvSpPr>
          <p:nvPr/>
        </p:nvSpPr>
        <p:spPr bwMode="auto">
          <a:xfrm>
            <a:off x="80660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43" name="Oval 29"/>
          <p:cNvSpPr>
            <a:spLocks noChangeArrowheads="1"/>
          </p:cNvSpPr>
          <p:nvPr/>
        </p:nvSpPr>
        <p:spPr bwMode="auto">
          <a:xfrm>
            <a:off x="8370888" y="5348288"/>
            <a:ext cx="228600" cy="228600"/>
          </a:xfrm>
          <a:prstGeom prst="ellipse">
            <a:avLst/>
          </a:prstGeom>
          <a:solidFill>
            <a:schemeClr val="folHlink"/>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38944" name="Rectangle 30"/>
          <p:cNvSpPr>
            <a:spLocks noChangeArrowheads="1"/>
          </p:cNvSpPr>
          <p:nvPr/>
        </p:nvSpPr>
        <p:spPr bwMode="auto">
          <a:xfrm>
            <a:off x="6858000" y="6010275"/>
            <a:ext cx="1622425" cy="466725"/>
          </a:xfrm>
          <a:prstGeom prst="rect">
            <a:avLst/>
          </a:prstGeom>
          <a:solidFill>
            <a:srgbClr val="FDE0BD"/>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b="1"/>
              <a:t>No Mode</a:t>
            </a: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Tree>
    <p:extLst>
      <p:ext uri="{BB962C8B-B14F-4D97-AF65-F5344CB8AC3E}">
        <p14:creationId xmlns:p14="http://schemas.microsoft.com/office/powerpoint/2010/main" val="5499371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4294967295"/>
          </p:nvPr>
        </p:nvSpPr>
        <p:spPr>
          <a:xfrm>
            <a:off x="914400" y="1676400"/>
            <a:ext cx="7772400" cy="1090613"/>
          </a:xfrm>
        </p:spPr>
        <p:txBody>
          <a:bodyPr/>
          <a:lstStyle/>
          <a:p>
            <a:pPr marL="342900" indent="-342900" defTabSz="914400"/>
            <a:r>
              <a:rPr lang="en-US" altLang="en-US" sz="2700"/>
              <a:t>Five houses on a hill by the beach</a:t>
            </a:r>
          </a:p>
        </p:txBody>
      </p:sp>
      <p:sp>
        <p:nvSpPr>
          <p:cNvPr id="104451" name="Rectangle 3"/>
          <p:cNvSpPr>
            <a:spLocks noGrp="1" noChangeArrowheads="1"/>
          </p:cNvSpPr>
          <p:nvPr>
            <p:ph type="title"/>
          </p:nvPr>
        </p:nvSpPr>
        <p:spPr>
          <a:xfrm>
            <a:off x="1752600" y="304800"/>
            <a:ext cx="6096000" cy="892175"/>
          </a:xfrm>
        </p:spPr>
        <p:txBody>
          <a:bodyPr/>
          <a:lstStyle/>
          <a:p>
            <a:pPr defTabSz="914400"/>
            <a:r>
              <a:rPr lang="en-US" altLang="en-US" sz="3600"/>
              <a:t> </a:t>
            </a:r>
            <a:r>
              <a:rPr lang="en-US" altLang="en-US"/>
              <a:t>Review Example</a:t>
            </a:r>
          </a:p>
        </p:txBody>
      </p:sp>
      <p:graphicFrame>
        <p:nvGraphicFramePr>
          <p:cNvPr id="104452" name="Object 4"/>
          <p:cNvGraphicFramePr>
            <a:graphicFrameLocks noChangeAspect="1"/>
          </p:cNvGraphicFramePr>
          <p:nvPr/>
        </p:nvGraphicFramePr>
        <p:xfrm>
          <a:off x="3043238" y="2286000"/>
          <a:ext cx="6100762" cy="4148138"/>
        </p:xfrm>
        <a:graphic>
          <a:graphicData uri="http://schemas.openxmlformats.org/presentationml/2006/ole">
            <mc:AlternateContent xmlns:mc="http://schemas.openxmlformats.org/markup-compatibility/2006">
              <mc:Choice xmlns:v="urn:schemas-microsoft-com:vml" Requires="v">
                <p:oleObj spid="_x0000_s32770" name="Drawing" r:id="rId3" imgW="8070840" imgH="5558760" progId="">
                  <p:embed/>
                </p:oleObj>
              </mc:Choice>
              <mc:Fallback>
                <p:oleObj name="Drawing" r:id="rId3" imgW="8070840" imgH="5558760" progId="">
                  <p:embed/>
                  <p:pic>
                    <p:nvPicPr>
                      <p:cNvPr id="1044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238" y="2286000"/>
                        <a:ext cx="6100762" cy="414813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3" name="Text Box 5"/>
          <p:cNvSpPr txBox="1">
            <a:spLocks noChangeArrowheads="1"/>
          </p:cNvSpPr>
          <p:nvPr/>
        </p:nvSpPr>
        <p:spPr bwMode="auto">
          <a:xfrm>
            <a:off x="533400" y="2743200"/>
            <a:ext cx="2286000"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t>House Prices: </a:t>
            </a:r>
            <a:br>
              <a:rPr lang="en-US" altLang="en-US" sz="2000"/>
            </a:br>
            <a:r>
              <a:rPr lang="en-US" altLang="en-US" sz="2000"/>
              <a:t/>
            </a:r>
            <a:br>
              <a:rPr lang="en-US" altLang="en-US" sz="2000"/>
            </a:br>
            <a:r>
              <a:rPr lang="en-US" altLang="en-US" sz="2000"/>
              <a:t>  $2,000,000</a:t>
            </a:r>
            <a:br>
              <a:rPr lang="en-US" altLang="en-US" sz="2000"/>
            </a:br>
            <a:r>
              <a:rPr lang="en-US" altLang="en-US" sz="2000"/>
              <a:t>       500,000</a:t>
            </a:r>
            <a:br>
              <a:rPr lang="en-US" altLang="en-US" sz="2000"/>
            </a:br>
            <a:r>
              <a:rPr lang="en-US" altLang="en-US" sz="2000"/>
              <a:t>       300,000</a:t>
            </a:r>
            <a:br>
              <a:rPr lang="en-US" altLang="en-US" sz="2000"/>
            </a:br>
            <a:r>
              <a:rPr lang="en-US" altLang="en-US" sz="2000"/>
              <a:t>       100,000</a:t>
            </a:r>
            <a:br>
              <a:rPr lang="en-US" altLang="en-US" sz="2000"/>
            </a:br>
            <a:r>
              <a:rPr lang="en-US" altLang="en-US" sz="2000"/>
              <a:t>       100,000</a:t>
            </a:r>
            <a:endParaRPr lang="en-US" altLang="en-US" sz="1800"/>
          </a:p>
          <a:p>
            <a:pPr eaLnBrk="0" hangingPunct="0">
              <a:spcBef>
                <a:spcPct val="50000"/>
              </a:spcBef>
            </a:pPr>
            <a:endParaRPr lang="en-US" altLang="en-US" b="0"/>
          </a:p>
        </p:txBody>
      </p:sp>
      <p:sp>
        <p:nvSpPr>
          <p:cNvPr id="104454" name="Rectangle 6"/>
          <p:cNvSpPr>
            <a:spLocks noChangeArrowheads="1"/>
          </p:cNvSpPr>
          <p:nvPr/>
        </p:nvSpPr>
        <p:spPr bwMode="auto">
          <a:xfrm>
            <a:off x="7696200" y="4876800"/>
            <a:ext cx="1066800" cy="1143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455" name="Picture 7" descr="j023739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4876800"/>
            <a:ext cx="10922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4456" name="Freeform 8"/>
          <p:cNvSpPr>
            <a:spLocks/>
          </p:cNvSpPr>
          <p:nvPr/>
        </p:nvSpPr>
        <p:spPr bwMode="auto">
          <a:xfrm>
            <a:off x="7239000" y="5867400"/>
            <a:ext cx="1676400" cy="76200"/>
          </a:xfrm>
          <a:custGeom>
            <a:avLst/>
            <a:gdLst>
              <a:gd name="T0" fmla="*/ 0 w 1536"/>
              <a:gd name="T1" fmla="*/ 144 h 144"/>
              <a:gd name="T2" fmla="*/ 384 w 1536"/>
              <a:gd name="T3" fmla="*/ 0 h 144"/>
              <a:gd name="T4" fmla="*/ 768 w 1536"/>
              <a:gd name="T5" fmla="*/ 144 h 144"/>
              <a:gd name="T6" fmla="*/ 1152 w 1536"/>
              <a:gd name="T7" fmla="*/ 0 h 144"/>
              <a:gd name="T8" fmla="*/ 1536 w 1536"/>
              <a:gd name="T9" fmla="*/ 144 h 144"/>
            </a:gdLst>
            <a:ahLst/>
            <a:cxnLst>
              <a:cxn ang="0">
                <a:pos x="T0" y="T1"/>
              </a:cxn>
              <a:cxn ang="0">
                <a:pos x="T2" y="T3"/>
              </a:cxn>
              <a:cxn ang="0">
                <a:pos x="T4" y="T5"/>
              </a:cxn>
              <a:cxn ang="0">
                <a:pos x="T6" y="T7"/>
              </a:cxn>
              <a:cxn ang="0">
                <a:pos x="T8" y="T9"/>
              </a:cxn>
            </a:cxnLst>
            <a:rect l="0" t="0" r="r" b="b"/>
            <a:pathLst>
              <a:path w="1536" h="144">
                <a:moveTo>
                  <a:pt x="0" y="144"/>
                </a:moveTo>
                <a:cubicBezTo>
                  <a:pt x="128" y="72"/>
                  <a:pt x="256" y="0"/>
                  <a:pt x="384" y="0"/>
                </a:cubicBezTo>
                <a:cubicBezTo>
                  <a:pt x="512" y="0"/>
                  <a:pt x="640" y="144"/>
                  <a:pt x="768" y="144"/>
                </a:cubicBezTo>
                <a:cubicBezTo>
                  <a:pt x="896" y="144"/>
                  <a:pt x="1024" y="0"/>
                  <a:pt x="1152" y="0"/>
                </a:cubicBezTo>
                <a:cubicBezTo>
                  <a:pt x="1280" y="0"/>
                  <a:pt x="1408" y="72"/>
                  <a:pt x="1536" y="144"/>
                </a:cubicBezTo>
              </a:path>
            </a:pathLst>
          </a:custGeom>
          <a:noFill/>
          <a:ln w="19050" cap="flat" cmpd="sng">
            <a:solidFill>
              <a:schemeClr val="folHlink"/>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57" name="Freeform 9"/>
          <p:cNvSpPr>
            <a:spLocks/>
          </p:cNvSpPr>
          <p:nvPr/>
        </p:nvSpPr>
        <p:spPr bwMode="auto">
          <a:xfrm>
            <a:off x="7162800" y="5943600"/>
            <a:ext cx="1676400" cy="76200"/>
          </a:xfrm>
          <a:custGeom>
            <a:avLst/>
            <a:gdLst>
              <a:gd name="T0" fmla="*/ 0 w 1536"/>
              <a:gd name="T1" fmla="*/ 144 h 144"/>
              <a:gd name="T2" fmla="*/ 384 w 1536"/>
              <a:gd name="T3" fmla="*/ 0 h 144"/>
              <a:gd name="T4" fmla="*/ 768 w 1536"/>
              <a:gd name="T5" fmla="*/ 144 h 144"/>
              <a:gd name="T6" fmla="*/ 1152 w 1536"/>
              <a:gd name="T7" fmla="*/ 0 h 144"/>
              <a:gd name="T8" fmla="*/ 1536 w 1536"/>
              <a:gd name="T9" fmla="*/ 144 h 144"/>
            </a:gdLst>
            <a:ahLst/>
            <a:cxnLst>
              <a:cxn ang="0">
                <a:pos x="T0" y="T1"/>
              </a:cxn>
              <a:cxn ang="0">
                <a:pos x="T2" y="T3"/>
              </a:cxn>
              <a:cxn ang="0">
                <a:pos x="T4" y="T5"/>
              </a:cxn>
              <a:cxn ang="0">
                <a:pos x="T6" y="T7"/>
              </a:cxn>
              <a:cxn ang="0">
                <a:pos x="T8" y="T9"/>
              </a:cxn>
            </a:cxnLst>
            <a:rect l="0" t="0" r="r" b="b"/>
            <a:pathLst>
              <a:path w="1536" h="144">
                <a:moveTo>
                  <a:pt x="0" y="144"/>
                </a:moveTo>
                <a:cubicBezTo>
                  <a:pt x="128" y="72"/>
                  <a:pt x="256" y="0"/>
                  <a:pt x="384" y="0"/>
                </a:cubicBezTo>
                <a:cubicBezTo>
                  <a:pt x="512" y="0"/>
                  <a:pt x="640" y="144"/>
                  <a:pt x="768" y="144"/>
                </a:cubicBezTo>
                <a:cubicBezTo>
                  <a:pt x="896" y="144"/>
                  <a:pt x="1024" y="0"/>
                  <a:pt x="1152" y="0"/>
                </a:cubicBezTo>
                <a:cubicBezTo>
                  <a:pt x="1280" y="0"/>
                  <a:pt x="1408" y="72"/>
                  <a:pt x="1536" y="144"/>
                </a:cubicBezTo>
              </a:path>
            </a:pathLst>
          </a:custGeom>
          <a:noFill/>
          <a:ln w="19050" cap="flat" cmpd="sng">
            <a:solidFill>
              <a:schemeClr val="folHlink"/>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58" name="Freeform 10"/>
          <p:cNvSpPr>
            <a:spLocks/>
          </p:cNvSpPr>
          <p:nvPr/>
        </p:nvSpPr>
        <p:spPr bwMode="auto">
          <a:xfrm>
            <a:off x="7086600" y="6019800"/>
            <a:ext cx="1676400" cy="76200"/>
          </a:xfrm>
          <a:custGeom>
            <a:avLst/>
            <a:gdLst>
              <a:gd name="T0" fmla="*/ 0 w 1536"/>
              <a:gd name="T1" fmla="*/ 144 h 144"/>
              <a:gd name="T2" fmla="*/ 384 w 1536"/>
              <a:gd name="T3" fmla="*/ 0 h 144"/>
              <a:gd name="T4" fmla="*/ 768 w 1536"/>
              <a:gd name="T5" fmla="*/ 144 h 144"/>
              <a:gd name="T6" fmla="*/ 1152 w 1536"/>
              <a:gd name="T7" fmla="*/ 0 h 144"/>
              <a:gd name="T8" fmla="*/ 1536 w 1536"/>
              <a:gd name="T9" fmla="*/ 144 h 144"/>
            </a:gdLst>
            <a:ahLst/>
            <a:cxnLst>
              <a:cxn ang="0">
                <a:pos x="T0" y="T1"/>
              </a:cxn>
              <a:cxn ang="0">
                <a:pos x="T2" y="T3"/>
              </a:cxn>
              <a:cxn ang="0">
                <a:pos x="T4" y="T5"/>
              </a:cxn>
              <a:cxn ang="0">
                <a:pos x="T6" y="T7"/>
              </a:cxn>
              <a:cxn ang="0">
                <a:pos x="T8" y="T9"/>
              </a:cxn>
            </a:cxnLst>
            <a:rect l="0" t="0" r="r" b="b"/>
            <a:pathLst>
              <a:path w="1536" h="144">
                <a:moveTo>
                  <a:pt x="0" y="144"/>
                </a:moveTo>
                <a:cubicBezTo>
                  <a:pt x="128" y="72"/>
                  <a:pt x="256" y="0"/>
                  <a:pt x="384" y="0"/>
                </a:cubicBezTo>
                <a:cubicBezTo>
                  <a:pt x="512" y="0"/>
                  <a:pt x="640" y="144"/>
                  <a:pt x="768" y="144"/>
                </a:cubicBezTo>
                <a:cubicBezTo>
                  <a:pt x="896" y="144"/>
                  <a:pt x="1024" y="0"/>
                  <a:pt x="1152" y="0"/>
                </a:cubicBezTo>
                <a:cubicBezTo>
                  <a:pt x="1280" y="0"/>
                  <a:pt x="1408" y="72"/>
                  <a:pt x="1536" y="144"/>
                </a:cubicBezTo>
              </a:path>
            </a:pathLst>
          </a:custGeom>
          <a:noFill/>
          <a:ln w="19050" cap="flat" cmpd="sng">
            <a:solidFill>
              <a:schemeClr val="folHlink"/>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59" name="Freeform 11"/>
          <p:cNvSpPr>
            <a:spLocks/>
          </p:cNvSpPr>
          <p:nvPr/>
        </p:nvSpPr>
        <p:spPr bwMode="auto">
          <a:xfrm>
            <a:off x="6858000" y="6172200"/>
            <a:ext cx="1676400" cy="76200"/>
          </a:xfrm>
          <a:custGeom>
            <a:avLst/>
            <a:gdLst>
              <a:gd name="T0" fmla="*/ 0 w 1536"/>
              <a:gd name="T1" fmla="*/ 144 h 144"/>
              <a:gd name="T2" fmla="*/ 384 w 1536"/>
              <a:gd name="T3" fmla="*/ 0 h 144"/>
              <a:gd name="T4" fmla="*/ 768 w 1536"/>
              <a:gd name="T5" fmla="*/ 144 h 144"/>
              <a:gd name="T6" fmla="*/ 1152 w 1536"/>
              <a:gd name="T7" fmla="*/ 0 h 144"/>
              <a:gd name="T8" fmla="*/ 1536 w 1536"/>
              <a:gd name="T9" fmla="*/ 144 h 144"/>
            </a:gdLst>
            <a:ahLst/>
            <a:cxnLst>
              <a:cxn ang="0">
                <a:pos x="T0" y="T1"/>
              </a:cxn>
              <a:cxn ang="0">
                <a:pos x="T2" y="T3"/>
              </a:cxn>
              <a:cxn ang="0">
                <a:pos x="T4" y="T5"/>
              </a:cxn>
              <a:cxn ang="0">
                <a:pos x="T6" y="T7"/>
              </a:cxn>
              <a:cxn ang="0">
                <a:pos x="T8" y="T9"/>
              </a:cxn>
            </a:cxnLst>
            <a:rect l="0" t="0" r="r" b="b"/>
            <a:pathLst>
              <a:path w="1536" h="144">
                <a:moveTo>
                  <a:pt x="0" y="144"/>
                </a:moveTo>
                <a:cubicBezTo>
                  <a:pt x="128" y="72"/>
                  <a:pt x="256" y="0"/>
                  <a:pt x="384" y="0"/>
                </a:cubicBezTo>
                <a:cubicBezTo>
                  <a:pt x="512" y="0"/>
                  <a:pt x="640" y="144"/>
                  <a:pt x="768" y="144"/>
                </a:cubicBezTo>
                <a:cubicBezTo>
                  <a:pt x="896" y="144"/>
                  <a:pt x="1024" y="0"/>
                  <a:pt x="1152" y="0"/>
                </a:cubicBezTo>
                <a:cubicBezTo>
                  <a:pt x="1280" y="0"/>
                  <a:pt x="1408" y="72"/>
                  <a:pt x="1536" y="144"/>
                </a:cubicBezTo>
              </a:path>
            </a:pathLst>
          </a:custGeom>
          <a:noFill/>
          <a:ln w="19050" cap="flat" cmpd="sng">
            <a:solidFill>
              <a:schemeClr val="folHlink"/>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60" name="Freeform 12"/>
          <p:cNvSpPr>
            <a:spLocks/>
          </p:cNvSpPr>
          <p:nvPr/>
        </p:nvSpPr>
        <p:spPr bwMode="auto">
          <a:xfrm>
            <a:off x="6781800" y="6248400"/>
            <a:ext cx="1676400" cy="76200"/>
          </a:xfrm>
          <a:custGeom>
            <a:avLst/>
            <a:gdLst>
              <a:gd name="T0" fmla="*/ 0 w 1536"/>
              <a:gd name="T1" fmla="*/ 144 h 144"/>
              <a:gd name="T2" fmla="*/ 384 w 1536"/>
              <a:gd name="T3" fmla="*/ 0 h 144"/>
              <a:gd name="T4" fmla="*/ 768 w 1536"/>
              <a:gd name="T5" fmla="*/ 144 h 144"/>
              <a:gd name="T6" fmla="*/ 1152 w 1536"/>
              <a:gd name="T7" fmla="*/ 0 h 144"/>
              <a:gd name="T8" fmla="*/ 1536 w 1536"/>
              <a:gd name="T9" fmla="*/ 144 h 144"/>
            </a:gdLst>
            <a:ahLst/>
            <a:cxnLst>
              <a:cxn ang="0">
                <a:pos x="T0" y="T1"/>
              </a:cxn>
              <a:cxn ang="0">
                <a:pos x="T2" y="T3"/>
              </a:cxn>
              <a:cxn ang="0">
                <a:pos x="T4" y="T5"/>
              </a:cxn>
              <a:cxn ang="0">
                <a:pos x="T6" y="T7"/>
              </a:cxn>
              <a:cxn ang="0">
                <a:pos x="T8" y="T9"/>
              </a:cxn>
            </a:cxnLst>
            <a:rect l="0" t="0" r="r" b="b"/>
            <a:pathLst>
              <a:path w="1536" h="144">
                <a:moveTo>
                  <a:pt x="0" y="144"/>
                </a:moveTo>
                <a:cubicBezTo>
                  <a:pt x="128" y="72"/>
                  <a:pt x="256" y="0"/>
                  <a:pt x="384" y="0"/>
                </a:cubicBezTo>
                <a:cubicBezTo>
                  <a:pt x="512" y="0"/>
                  <a:pt x="640" y="144"/>
                  <a:pt x="768" y="144"/>
                </a:cubicBezTo>
                <a:cubicBezTo>
                  <a:pt x="896" y="144"/>
                  <a:pt x="1024" y="0"/>
                  <a:pt x="1152" y="0"/>
                </a:cubicBezTo>
                <a:cubicBezTo>
                  <a:pt x="1280" y="0"/>
                  <a:pt x="1408" y="72"/>
                  <a:pt x="1536" y="144"/>
                </a:cubicBezTo>
              </a:path>
            </a:pathLst>
          </a:custGeom>
          <a:noFill/>
          <a:ln w="19050" cap="flat" cmpd="sng">
            <a:solidFill>
              <a:schemeClr val="folHlink"/>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4461" name="Freeform 13"/>
          <p:cNvSpPr>
            <a:spLocks/>
          </p:cNvSpPr>
          <p:nvPr/>
        </p:nvSpPr>
        <p:spPr bwMode="auto">
          <a:xfrm>
            <a:off x="6705600" y="6324600"/>
            <a:ext cx="1676400" cy="76200"/>
          </a:xfrm>
          <a:custGeom>
            <a:avLst/>
            <a:gdLst>
              <a:gd name="T0" fmla="*/ 0 w 1536"/>
              <a:gd name="T1" fmla="*/ 144 h 144"/>
              <a:gd name="T2" fmla="*/ 384 w 1536"/>
              <a:gd name="T3" fmla="*/ 0 h 144"/>
              <a:gd name="T4" fmla="*/ 768 w 1536"/>
              <a:gd name="T5" fmla="*/ 144 h 144"/>
              <a:gd name="T6" fmla="*/ 1152 w 1536"/>
              <a:gd name="T7" fmla="*/ 0 h 144"/>
              <a:gd name="T8" fmla="*/ 1536 w 1536"/>
              <a:gd name="T9" fmla="*/ 144 h 144"/>
            </a:gdLst>
            <a:ahLst/>
            <a:cxnLst>
              <a:cxn ang="0">
                <a:pos x="T0" y="T1"/>
              </a:cxn>
              <a:cxn ang="0">
                <a:pos x="T2" y="T3"/>
              </a:cxn>
              <a:cxn ang="0">
                <a:pos x="T4" y="T5"/>
              </a:cxn>
              <a:cxn ang="0">
                <a:pos x="T6" y="T7"/>
              </a:cxn>
              <a:cxn ang="0">
                <a:pos x="T8" y="T9"/>
              </a:cxn>
            </a:cxnLst>
            <a:rect l="0" t="0" r="r" b="b"/>
            <a:pathLst>
              <a:path w="1536" h="144">
                <a:moveTo>
                  <a:pt x="0" y="144"/>
                </a:moveTo>
                <a:cubicBezTo>
                  <a:pt x="128" y="72"/>
                  <a:pt x="256" y="0"/>
                  <a:pt x="384" y="0"/>
                </a:cubicBezTo>
                <a:cubicBezTo>
                  <a:pt x="512" y="0"/>
                  <a:pt x="640" y="144"/>
                  <a:pt x="768" y="144"/>
                </a:cubicBezTo>
                <a:cubicBezTo>
                  <a:pt x="896" y="144"/>
                  <a:pt x="1024" y="0"/>
                  <a:pt x="1152" y="0"/>
                </a:cubicBezTo>
                <a:cubicBezTo>
                  <a:pt x="1280" y="0"/>
                  <a:pt x="1408" y="72"/>
                  <a:pt x="1536" y="144"/>
                </a:cubicBezTo>
              </a:path>
            </a:pathLst>
          </a:custGeom>
          <a:noFill/>
          <a:ln w="19050" cap="flat" cmpd="sng">
            <a:solidFill>
              <a:schemeClr val="folHlink"/>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83</a:t>
            </a:fld>
            <a:endParaRPr lang="en-US"/>
          </a:p>
        </p:txBody>
      </p:sp>
    </p:spTree>
    <p:extLst>
      <p:ext uri="{BB962C8B-B14F-4D97-AF65-F5344CB8AC3E}">
        <p14:creationId xmlns:p14="http://schemas.microsoft.com/office/powerpoint/2010/main" val="223445263"/>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r>
              <a:rPr lang="en-US" altLang="en-US" sz="1000" smtClean="0"/>
              <a:t>Chap 3-</a:t>
            </a:r>
            <a:fld id="{AE55C8DA-D6FE-4166-9B94-1550BDE96A55}" type="slidenum">
              <a:rPr lang="en-US" altLang="en-US" sz="1000" smtClean="0"/>
              <a:pPr eaLnBrk="1" hangingPunct="1"/>
              <a:t>84</a:t>
            </a:fld>
            <a:endParaRPr lang="en-US" altLang="en-US" sz="1000" smtClean="0"/>
          </a:p>
        </p:txBody>
      </p:sp>
      <p:sp>
        <p:nvSpPr>
          <p:cNvPr id="39940" name="Rectangle 2"/>
          <p:cNvSpPr>
            <a:spLocks noGrp="1" noChangeArrowheads="1"/>
          </p:cNvSpPr>
          <p:nvPr>
            <p:ph type="title"/>
          </p:nvPr>
        </p:nvSpPr>
        <p:spPr/>
        <p:txBody>
          <a:bodyPr>
            <a:normAutofit fontScale="90000"/>
          </a:bodyPr>
          <a:lstStyle/>
          <a:p>
            <a:pPr algn="ctr" eaLnBrk="1" hangingPunct="1"/>
            <a:r>
              <a:rPr lang="en-US" altLang="en-US" smtClean="0">
                <a:cs typeface="Arial" pitchFamily="34" charset="0"/>
              </a:rPr>
              <a:t>Measures of Central Tendency:</a:t>
            </a:r>
            <a:br>
              <a:rPr lang="en-US" altLang="en-US" smtClean="0">
                <a:cs typeface="Arial" pitchFamily="34" charset="0"/>
              </a:rPr>
            </a:br>
            <a:r>
              <a:rPr lang="en-US" altLang="en-US" smtClean="0">
                <a:cs typeface="Arial" pitchFamily="34" charset="0"/>
              </a:rPr>
              <a:t>Review Example</a:t>
            </a:r>
          </a:p>
        </p:txBody>
      </p:sp>
      <p:sp>
        <p:nvSpPr>
          <p:cNvPr id="39941" name="Text Box 3"/>
          <p:cNvSpPr txBox="1">
            <a:spLocks noChangeArrowheads="1"/>
          </p:cNvSpPr>
          <p:nvPr/>
        </p:nvSpPr>
        <p:spPr bwMode="auto">
          <a:xfrm>
            <a:off x="533400" y="1981200"/>
            <a:ext cx="2209800" cy="2708275"/>
          </a:xfrm>
          <a:prstGeom prst="rect">
            <a:avLst/>
          </a:prstGeom>
          <a:solidFill>
            <a:srgbClr val="FDE0BD"/>
          </a:solidFill>
          <a:ln w="25400">
            <a:solidFill>
              <a:schemeClr val="tx1"/>
            </a:solidFill>
            <a:miter lim="800000"/>
            <a:headEnd/>
            <a:tailEnd/>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altLang="en-US" sz="2000" b="1">
                <a:cs typeface="Arial" pitchFamily="34" charset="0"/>
              </a:rPr>
              <a:t>House Prices: </a:t>
            </a:r>
            <a:br>
              <a:rPr lang="en-US" altLang="en-US" sz="2000" b="1">
                <a:cs typeface="Arial" pitchFamily="34" charset="0"/>
              </a:rPr>
            </a:br>
            <a:r>
              <a:rPr lang="en-US" altLang="en-US" sz="2000" b="1">
                <a:cs typeface="Arial" pitchFamily="34" charset="0"/>
              </a:rPr>
              <a:t/>
            </a:r>
            <a:br>
              <a:rPr lang="en-US" altLang="en-US" sz="2000" b="1">
                <a:cs typeface="Arial" pitchFamily="34" charset="0"/>
              </a:rPr>
            </a:br>
            <a:r>
              <a:rPr lang="en-US" altLang="en-US" sz="2000" b="1">
                <a:cs typeface="Arial" pitchFamily="34" charset="0"/>
              </a:rPr>
              <a:t>        $2,000,000</a:t>
            </a:r>
          </a:p>
          <a:p>
            <a:r>
              <a:rPr lang="en-US" altLang="en-US" sz="2000" b="1">
                <a:cs typeface="Arial" pitchFamily="34" charset="0"/>
              </a:rPr>
              <a:t>           $500,000</a:t>
            </a:r>
            <a:br>
              <a:rPr lang="en-US" altLang="en-US" sz="2000" b="1">
                <a:cs typeface="Arial" pitchFamily="34" charset="0"/>
              </a:rPr>
            </a:br>
            <a:r>
              <a:rPr lang="en-US" altLang="en-US" sz="2000" b="1">
                <a:cs typeface="Arial" pitchFamily="34" charset="0"/>
              </a:rPr>
              <a:t>           $300,000</a:t>
            </a:r>
            <a:br>
              <a:rPr lang="en-US" altLang="en-US" sz="2000" b="1">
                <a:cs typeface="Arial" pitchFamily="34" charset="0"/>
              </a:rPr>
            </a:br>
            <a:r>
              <a:rPr lang="en-US" altLang="en-US" sz="2000" b="1">
                <a:cs typeface="Arial" pitchFamily="34" charset="0"/>
              </a:rPr>
              <a:t>           $100,000</a:t>
            </a:r>
            <a:br>
              <a:rPr lang="en-US" altLang="en-US" sz="2000" b="1">
                <a:cs typeface="Arial" pitchFamily="34" charset="0"/>
              </a:rPr>
            </a:br>
            <a:r>
              <a:rPr lang="en-US" altLang="en-US" sz="2000" b="1">
                <a:cs typeface="Arial" pitchFamily="34" charset="0"/>
              </a:rPr>
              <a:t>         </a:t>
            </a:r>
            <a:r>
              <a:rPr lang="en-US" altLang="en-US" sz="2000" b="1" u="sng">
                <a:cs typeface="Arial" pitchFamily="34" charset="0"/>
              </a:rPr>
              <a:t>  $100,000</a:t>
            </a:r>
          </a:p>
          <a:p>
            <a:pPr>
              <a:spcBef>
                <a:spcPct val="50000"/>
              </a:spcBef>
            </a:pPr>
            <a:r>
              <a:rPr lang="en-US" altLang="en-US" sz="2000">
                <a:cs typeface="Arial" pitchFamily="34" charset="0"/>
              </a:rPr>
              <a:t>Sum  $</a:t>
            </a:r>
            <a:r>
              <a:rPr lang="en-US" altLang="en-US" sz="2000" b="1">
                <a:cs typeface="Arial" pitchFamily="34" charset="0"/>
              </a:rPr>
              <a:t>3,000,000</a:t>
            </a:r>
          </a:p>
        </p:txBody>
      </p:sp>
      <p:sp>
        <p:nvSpPr>
          <p:cNvPr id="39942" name="Rectangle 4"/>
          <p:cNvSpPr>
            <a:spLocks noChangeArrowheads="1"/>
          </p:cNvSpPr>
          <p:nvPr/>
        </p:nvSpPr>
        <p:spPr bwMode="auto">
          <a:xfrm>
            <a:off x="3124200" y="1981200"/>
            <a:ext cx="5638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20675" indent="-320675" defTabSz="852488" eaLnBrk="0" hangingPunct="0">
              <a:defRPr sz="2400">
                <a:solidFill>
                  <a:schemeClr val="tx1"/>
                </a:solidFill>
                <a:latin typeface="Arial" pitchFamily="34" charset="0"/>
              </a:defRPr>
            </a:lvl1pPr>
            <a:lvl2pPr marL="742950" indent="-285750" defTabSz="852488" eaLnBrk="0" hangingPunct="0">
              <a:defRPr sz="2400">
                <a:solidFill>
                  <a:schemeClr val="tx1"/>
                </a:solidFill>
                <a:latin typeface="Arial" pitchFamily="34" charset="0"/>
              </a:defRPr>
            </a:lvl2pPr>
            <a:lvl3pPr marL="1143000" indent="-228600" defTabSz="852488" eaLnBrk="0" hangingPunct="0">
              <a:defRPr sz="2400">
                <a:solidFill>
                  <a:schemeClr val="tx1"/>
                </a:solidFill>
                <a:latin typeface="Arial" pitchFamily="34" charset="0"/>
              </a:defRPr>
            </a:lvl3pPr>
            <a:lvl4pPr marL="1600200" indent="-228600" defTabSz="852488" eaLnBrk="0" hangingPunct="0">
              <a:defRPr sz="2400">
                <a:solidFill>
                  <a:schemeClr val="tx1"/>
                </a:solidFill>
                <a:latin typeface="Arial" pitchFamily="34" charset="0"/>
              </a:defRPr>
            </a:lvl4pPr>
            <a:lvl5pPr marL="2057400" indent="-228600" defTabSz="852488" eaLnBrk="0" hangingPunct="0">
              <a:defRPr sz="2400">
                <a:solidFill>
                  <a:schemeClr val="tx1"/>
                </a:solidFill>
                <a:latin typeface="Arial" pitchFamily="34" charset="0"/>
              </a:defRPr>
            </a:lvl5pPr>
            <a:lvl6pPr marL="2514600" indent="-228600" defTabSz="852488" eaLnBrk="0" fontAlgn="base" hangingPunct="0">
              <a:spcBef>
                <a:spcPct val="0"/>
              </a:spcBef>
              <a:spcAft>
                <a:spcPct val="0"/>
              </a:spcAft>
              <a:defRPr sz="2400">
                <a:solidFill>
                  <a:schemeClr val="tx1"/>
                </a:solidFill>
                <a:latin typeface="Arial" pitchFamily="34" charset="0"/>
              </a:defRPr>
            </a:lvl6pPr>
            <a:lvl7pPr marL="2971800" indent="-228600" defTabSz="852488" eaLnBrk="0" fontAlgn="base" hangingPunct="0">
              <a:spcBef>
                <a:spcPct val="0"/>
              </a:spcBef>
              <a:spcAft>
                <a:spcPct val="0"/>
              </a:spcAft>
              <a:defRPr sz="2400">
                <a:solidFill>
                  <a:schemeClr val="tx1"/>
                </a:solidFill>
                <a:latin typeface="Arial" pitchFamily="34" charset="0"/>
              </a:defRPr>
            </a:lvl7pPr>
            <a:lvl8pPr marL="3429000" indent="-228600" defTabSz="852488" eaLnBrk="0" fontAlgn="base" hangingPunct="0">
              <a:spcBef>
                <a:spcPct val="0"/>
              </a:spcBef>
              <a:spcAft>
                <a:spcPct val="0"/>
              </a:spcAft>
              <a:defRPr sz="2400">
                <a:solidFill>
                  <a:schemeClr val="tx1"/>
                </a:solidFill>
                <a:latin typeface="Arial" pitchFamily="34" charset="0"/>
              </a:defRPr>
            </a:lvl8pPr>
            <a:lvl9pPr marL="3886200" indent="-228600" defTabSz="852488" eaLnBrk="0" fontAlgn="base" hangingPunct="0">
              <a:spcBef>
                <a:spcPct val="0"/>
              </a:spcBef>
              <a:spcAft>
                <a:spcPct val="0"/>
              </a:spcAft>
              <a:defRPr sz="2400">
                <a:solidFill>
                  <a:schemeClr val="tx1"/>
                </a:solidFill>
                <a:latin typeface="Arial" pitchFamily="34" charset="0"/>
              </a:defRPr>
            </a:lvl9pPr>
          </a:lstStyle>
          <a:p>
            <a:pPr eaLnBrk="1" hangingPunct="1">
              <a:spcBef>
                <a:spcPct val="20000"/>
              </a:spcBef>
              <a:buClr>
                <a:schemeClr val="tx2"/>
              </a:buClr>
              <a:buSzPct val="60000"/>
              <a:buFont typeface="Wingdings" pitchFamily="2" charset="2"/>
              <a:buChar char=""/>
            </a:pPr>
            <a:r>
              <a:rPr lang="en-US" altLang="en-US" sz="2800" b="1" dirty="0">
                <a:cs typeface="Arial" pitchFamily="34" charset="0"/>
              </a:rPr>
              <a:t>Mean:</a:t>
            </a:r>
            <a:r>
              <a:rPr lang="en-US" altLang="en-US" sz="2700" dirty="0">
                <a:cs typeface="Arial" pitchFamily="34" charset="0"/>
              </a:rPr>
              <a:t>    ($3,000,000/5)  </a:t>
            </a:r>
          </a:p>
          <a:p>
            <a:pPr eaLnBrk="1" hangingPunct="1">
              <a:spcBef>
                <a:spcPct val="20000"/>
              </a:spcBef>
              <a:buClr>
                <a:schemeClr val="tx1"/>
              </a:buClr>
              <a:buSzPct val="60000"/>
              <a:buFont typeface="Wingdings" pitchFamily="2" charset="2"/>
              <a:buNone/>
            </a:pPr>
            <a:r>
              <a:rPr lang="en-US" altLang="en-US" sz="2700" dirty="0">
                <a:cs typeface="Arial" pitchFamily="34" charset="0"/>
              </a:rPr>
              <a:t>			 =  </a:t>
            </a:r>
            <a:r>
              <a:rPr lang="en-US" altLang="en-US" sz="2700" b="1" dirty="0">
                <a:solidFill>
                  <a:srgbClr val="C00000"/>
                </a:solidFill>
                <a:cs typeface="Arial" pitchFamily="34" charset="0"/>
              </a:rPr>
              <a:t>$600,000</a:t>
            </a:r>
          </a:p>
          <a:p>
            <a:pPr eaLnBrk="1" hangingPunct="1">
              <a:spcBef>
                <a:spcPct val="20000"/>
              </a:spcBef>
              <a:buClr>
                <a:schemeClr val="tx2"/>
              </a:buClr>
              <a:buSzPct val="60000"/>
              <a:buFont typeface="Wingdings" pitchFamily="2" charset="2"/>
              <a:buChar char=""/>
            </a:pPr>
            <a:r>
              <a:rPr lang="en-US" altLang="en-US" sz="2800" b="1" dirty="0">
                <a:cs typeface="Arial" pitchFamily="34" charset="0"/>
              </a:rPr>
              <a:t>Median:</a:t>
            </a:r>
            <a:r>
              <a:rPr lang="en-US" altLang="en-US" sz="2700" dirty="0">
                <a:cs typeface="Arial" pitchFamily="34" charset="0"/>
              </a:rPr>
              <a:t>  </a:t>
            </a:r>
            <a:r>
              <a:rPr lang="en-US" altLang="en-US" dirty="0">
                <a:cs typeface="Arial" pitchFamily="34" charset="0"/>
              </a:rPr>
              <a:t>middle value of ranked</a:t>
            </a:r>
            <a:r>
              <a:rPr lang="en-US" altLang="en-US" sz="2700" dirty="0">
                <a:cs typeface="Arial" pitchFamily="34" charset="0"/>
              </a:rPr>
              <a:t> </a:t>
            </a:r>
            <a:r>
              <a:rPr lang="en-US" altLang="en-US" dirty="0">
                <a:cs typeface="Arial" pitchFamily="34" charset="0"/>
              </a:rPr>
              <a:t>data</a:t>
            </a:r>
            <a:r>
              <a:rPr lang="en-US" altLang="en-US" sz="2800" dirty="0">
                <a:cs typeface="Arial" pitchFamily="34" charset="0"/>
              </a:rPr>
              <a:t> </a:t>
            </a:r>
            <a:r>
              <a:rPr lang="en-US" altLang="en-US" sz="2700" dirty="0">
                <a:cs typeface="Arial" pitchFamily="34" charset="0"/>
              </a:rPr>
              <a:t/>
            </a:r>
            <a:br>
              <a:rPr lang="en-US" altLang="en-US" sz="2700" dirty="0">
                <a:cs typeface="Arial" pitchFamily="34" charset="0"/>
              </a:rPr>
            </a:br>
            <a:r>
              <a:rPr lang="en-US" altLang="en-US" sz="2700" dirty="0">
                <a:cs typeface="Arial" pitchFamily="34" charset="0"/>
              </a:rPr>
              <a:t>                   = </a:t>
            </a:r>
            <a:r>
              <a:rPr lang="en-US" altLang="en-US" sz="2700" b="1" dirty="0">
                <a:solidFill>
                  <a:srgbClr val="C00000"/>
                </a:solidFill>
                <a:cs typeface="Arial" pitchFamily="34" charset="0"/>
              </a:rPr>
              <a:t>$300,000</a:t>
            </a:r>
          </a:p>
          <a:p>
            <a:pPr eaLnBrk="1" hangingPunct="1">
              <a:spcBef>
                <a:spcPct val="20000"/>
              </a:spcBef>
              <a:buClr>
                <a:schemeClr val="tx2"/>
              </a:buClr>
              <a:buSzPct val="60000"/>
              <a:buFont typeface="Wingdings" pitchFamily="2" charset="2"/>
              <a:buChar char=""/>
            </a:pPr>
            <a:r>
              <a:rPr lang="en-US" altLang="en-US" sz="2800" b="1" dirty="0">
                <a:cs typeface="Arial" pitchFamily="34" charset="0"/>
              </a:rPr>
              <a:t>Mode</a:t>
            </a:r>
            <a:r>
              <a:rPr lang="en-US" altLang="en-US" sz="2700" b="1" dirty="0">
                <a:cs typeface="Arial" pitchFamily="34" charset="0"/>
              </a:rPr>
              <a:t>:</a:t>
            </a:r>
            <a:r>
              <a:rPr lang="en-US" altLang="en-US" sz="2700" dirty="0">
                <a:cs typeface="Arial" pitchFamily="34" charset="0"/>
              </a:rPr>
              <a:t>  </a:t>
            </a:r>
            <a:r>
              <a:rPr lang="en-US" altLang="en-US" dirty="0">
                <a:cs typeface="Arial" pitchFamily="34" charset="0"/>
              </a:rPr>
              <a:t>most frequent value</a:t>
            </a:r>
            <a:r>
              <a:rPr lang="en-US" altLang="en-US" sz="2700" dirty="0">
                <a:cs typeface="Arial" pitchFamily="34" charset="0"/>
              </a:rPr>
              <a:t> </a:t>
            </a:r>
            <a:br>
              <a:rPr lang="en-US" altLang="en-US" sz="2700" dirty="0">
                <a:cs typeface="Arial" pitchFamily="34" charset="0"/>
              </a:rPr>
            </a:br>
            <a:r>
              <a:rPr lang="en-US" altLang="en-US" sz="2700" dirty="0">
                <a:cs typeface="Arial" pitchFamily="34" charset="0"/>
              </a:rPr>
              <a:t>                   = </a:t>
            </a:r>
            <a:r>
              <a:rPr lang="en-US" altLang="en-US" sz="2700" b="1" dirty="0">
                <a:solidFill>
                  <a:srgbClr val="C00000"/>
                </a:solidFill>
                <a:cs typeface="Arial" pitchFamily="34" charset="0"/>
              </a:rPr>
              <a:t>$100,000</a:t>
            </a: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Tree>
    <p:extLst>
      <p:ext uri="{BB962C8B-B14F-4D97-AF65-F5344CB8AC3E}">
        <p14:creationId xmlns:p14="http://schemas.microsoft.com/office/powerpoint/2010/main" val="6870461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normAutofit fontScale="90000"/>
          </a:bodyPr>
          <a:lstStyle/>
          <a:p>
            <a:pPr algn="ctr" eaLnBrk="1" hangingPunct="1"/>
            <a:r>
              <a:rPr lang="en-US" altLang="en-US" smtClean="0">
                <a:cs typeface="Arial" pitchFamily="34" charset="0"/>
              </a:rPr>
              <a:t>Measures of Central Tendency:</a:t>
            </a:r>
            <a:br>
              <a:rPr lang="en-US" altLang="en-US" smtClean="0">
                <a:cs typeface="Arial" pitchFamily="34" charset="0"/>
              </a:rPr>
            </a:br>
            <a:r>
              <a:rPr lang="en-US" altLang="en-US" smtClean="0">
                <a:cs typeface="Arial" pitchFamily="34" charset="0"/>
              </a:rPr>
              <a:t>Which Measure to Choose?</a:t>
            </a:r>
          </a:p>
        </p:txBody>
      </p:sp>
      <p:sp>
        <p:nvSpPr>
          <p:cNvPr id="40965" name="Rectangle 3"/>
          <p:cNvSpPr>
            <a:spLocks noGrp="1" noChangeArrowheads="1"/>
          </p:cNvSpPr>
          <p:nvPr>
            <p:ph type="body" idx="1"/>
          </p:nvPr>
        </p:nvSpPr>
        <p:spPr>
          <a:xfrm>
            <a:off x="609600" y="2081213"/>
            <a:ext cx="8077200" cy="3944937"/>
          </a:xfrm>
          <a:noFill/>
        </p:spPr>
        <p:txBody>
          <a:bodyPr>
            <a:normAutofit lnSpcReduction="10000"/>
          </a:bodyPr>
          <a:lstStyle/>
          <a:p>
            <a:pPr eaLnBrk="1" hangingPunct="1">
              <a:lnSpc>
                <a:spcPct val="90000"/>
              </a:lnSpc>
              <a:buClr>
                <a:schemeClr val="tx2"/>
              </a:buClr>
              <a:buFont typeface="Wingdings" pitchFamily="2" charset="2"/>
              <a:buChar char=""/>
            </a:pPr>
            <a:r>
              <a:rPr lang="en-US" altLang="en-US" smtClean="0">
                <a:cs typeface="Arial" pitchFamily="34" charset="0"/>
              </a:rPr>
              <a:t>The</a:t>
            </a:r>
            <a:r>
              <a:rPr lang="en-US" altLang="en-US" b="1" smtClean="0">
                <a:cs typeface="Arial" pitchFamily="34" charset="0"/>
              </a:rPr>
              <a:t> mean</a:t>
            </a:r>
            <a:r>
              <a:rPr lang="en-US" altLang="en-US" smtClean="0">
                <a:cs typeface="Arial" pitchFamily="34" charset="0"/>
              </a:rPr>
              <a:t> is generally used, unless extreme values (outliers) exist.</a:t>
            </a:r>
          </a:p>
          <a:p>
            <a:pPr eaLnBrk="1" hangingPunct="1">
              <a:lnSpc>
                <a:spcPct val="90000"/>
              </a:lnSpc>
              <a:spcBef>
                <a:spcPct val="55000"/>
              </a:spcBef>
              <a:buClr>
                <a:schemeClr val="tx2"/>
              </a:buClr>
              <a:buFont typeface="Wingdings" pitchFamily="2" charset="2"/>
              <a:buChar char=""/>
            </a:pPr>
            <a:r>
              <a:rPr lang="en-US" altLang="en-US" smtClean="0">
                <a:cs typeface="Arial" pitchFamily="34" charset="0"/>
              </a:rPr>
              <a:t>The </a:t>
            </a:r>
            <a:r>
              <a:rPr lang="en-US" altLang="en-US" b="1" smtClean="0">
                <a:cs typeface="Arial" pitchFamily="34" charset="0"/>
              </a:rPr>
              <a:t>median</a:t>
            </a:r>
            <a:r>
              <a:rPr lang="en-US" altLang="en-US" smtClean="0">
                <a:cs typeface="Arial" pitchFamily="34" charset="0"/>
              </a:rPr>
              <a:t> is often used, since the median is not sensitive to extreme values.  For example, median home prices may be reported for a region; it is less sensitive to outliers.</a:t>
            </a:r>
          </a:p>
          <a:p>
            <a:pPr eaLnBrk="1" hangingPunct="1">
              <a:lnSpc>
                <a:spcPct val="90000"/>
              </a:lnSpc>
              <a:spcBef>
                <a:spcPct val="55000"/>
              </a:spcBef>
              <a:buClr>
                <a:schemeClr val="tx2"/>
              </a:buClr>
              <a:buFont typeface="Wingdings" pitchFamily="2" charset="2"/>
              <a:buChar char=""/>
            </a:pPr>
            <a:r>
              <a:rPr lang="en-US" altLang="en-US" smtClean="0">
                <a:cs typeface="Arial" pitchFamily="34" charset="0"/>
              </a:rPr>
              <a:t>In some situations it makes sense to report both the </a:t>
            </a:r>
            <a:r>
              <a:rPr lang="en-US" altLang="en-US" b="1" smtClean="0">
                <a:cs typeface="Arial" pitchFamily="34" charset="0"/>
              </a:rPr>
              <a:t>mean</a:t>
            </a:r>
            <a:r>
              <a:rPr lang="en-US" altLang="en-US" smtClean="0">
                <a:cs typeface="Arial" pitchFamily="34" charset="0"/>
              </a:rPr>
              <a:t> and the </a:t>
            </a:r>
            <a:r>
              <a:rPr lang="en-US" altLang="en-US" b="1" smtClean="0">
                <a:cs typeface="Arial" pitchFamily="34" charset="0"/>
              </a:rPr>
              <a:t>median</a:t>
            </a:r>
            <a:r>
              <a:rPr lang="en-US" altLang="en-US" smtClean="0">
                <a:cs typeface="Arial" pitchFamily="34" charset="0"/>
              </a:rPr>
              <a:t>.</a:t>
            </a:r>
          </a:p>
          <a:p>
            <a:pPr eaLnBrk="1" hangingPunct="1">
              <a:lnSpc>
                <a:spcPct val="90000"/>
              </a:lnSpc>
              <a:buFont typeface="Wingdings" pitchFamily="2" charset="2"/>
              <a:buNone/>
            </a:pPr>
            <a:endParaRPr lang="en-US" altLang="en-US" smtClean="0">
              <a:latin typeface="Times New Roman" pitchFamily="18" charset="0"/>
            </a:endParaRP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85</a:t>
            </a:fld>
            <a:endParaRPr lang="en-US"/>
          </a:p>
        </p:txBody>
      </p:sp>
    </p:spTree>
    <p:extLst>
      <p:ext uri="{BB962C8B-B14F-4D97-AF65-F5344CB8AC3E}">
        <p14:creationId xmlns:p14="http://schemas.microsoft.com/office/powerpoint/2010/main" val="22191639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en-US" altLang="en-US" smtClean="0"/>
              <a:t>Mean for Grouped Data</a:t>
            </a:r>
          </a:p>
        </p:txBody>
      </p:sp>
      <p:sp>
        <p:nvSpPr>
          <p:cNvPr id="5127" name="Rectangle 3"/>
          <p:cNvSpPr>
            <a:spLocks noGrp="1" noChangeArrowheads="1"/>
          </p:cNvSpPr>
          <p:nvPr>
            <p:ph type="body" idx="1"/>
          </p:nvPr>
        </p:nvSpPr>
        <p:spPr>
          <a:xfrm>
            <a:off x="381000" y="1676400"/>
            <a:ext cx="8458200" cy="4953000"/>
          </a:xfrm>
        </p:spPr>
        <p:txBody>
          <a:bodyPr/>
          <a:lstStyle/>
          <a:p>
            <a:pPr marL="342900" indent="-342900" defTabSz="914400" eaLnBrk="1" hangingPunct="1">
              <a:buFont typeface="Wingdings" pitchFamily="2" charset="2"/>
              <a:buNone/>
            </a:pPr>
            <a:endParaRPr lang="en-US" altLang="en-US" sz="2000" smtClean="0">
              <a:cs typeface="Times New Roman" pitchFamily="18" charset="0"/>
            </a:endParaRPr>
          </a:p>
          <a:p>
            <a:pPr marL="342900" indent="-342900" defTabSz="914400" eaLnBrk="1" hangingPunct="1">
              <a:buFont typeface="Wingdings" pitchFamily="2" charset="2"/>
              <a:buNone/>
            </a:pPr>
            <a:r>
              <a:rPr lang="en-US" altLang="en-US" sz="2400" smtClean="0">
                <a:cs typeface="Times New Roman" pitchFamily="18" charset="0"/>
              </a:rPr>
              <a:t>Formula for Mean is given by</a:t>
            </a:r>
            <a:r>
              <a:rPr lang="en-US" altLang="en-US" sz="1800" smtClean="0"/>
              <a:t> 		</a:t>
            </a:r>
          </a:p>
          <a:p>
            <a:pPr marL="342900" indent="-342900" defTabSz="914400" eaLnBrk="1" hangingPunct="1">
              <a:buFont typeface="Wingdings" pitchFamily="2" charset="2"/>
              <a:buNone/>
            </a:pPr>
            <a:endParaRPr lang="en-US" altLang="en-US" sz="1800" smtClean="0"/>
          </a:p>
          <a:p>
            <a:pPr marL="342900" indent="-342900" defTabSz="914400" eaLnBrk="1" hangingPunct="1">
              <a:buFont typeface="Wingdings" pitchFamily="2" charset="2"/>
              <a:buNone/>
            </a:pPr>
            <a:r>
              <a:rPr lang="en-US" altLang="en-US" sz="2000" smtClean="0"/>
              <a:t>Where </a:t>
            </a:r>
          </a:p>
          <a:p>
            <a:pPr marL="342900" indent="-342900" defTabSz="914400" eaLnBrk="1" hangingPunct="1">
              <a:buFont typeface="Wingdings" pitchFamily="2" charset="2"/>
              <a:buNone/>
            </a:pPr>
            <a:r>
              <a:rPr lang="en-US" altLang="en-US" sz="1800" smtClean="0"/>
              <a:t>										    	</a:t>
            </a:r>
            <a:r>
              <a:rPr lang="en-US" altLang="en-US" sz="2000" smtClean="0">
                <a:cs typeface="Times New Roman" pitchFamily="18" charset="0"/>
              </a:rPr>
              <a:t>= Mean</a:t>
            </a:r>
            <a:r>
              <a:rPr lang="en-US" altLang="en-US" sz="2000" smtClean="0"/>
              <a:t> </a:t>
            </a:r>
            <a:r>
              <a:rPr lang="en-US" altLang="en-US" sz="1800" smtClean="0"/>
              <a:t>														</a:t>
            </a:r>
          </a:p>
          <a:p>
            <a:pPr marL="342900" indent="-342900" defTabSz="914400" eaLnBrk="1" hangingPunct="1">
              <a:buFont typeface="Wingdings" pitchFamily="2" charset="2"/>
              <a:buNone/>
            </a:pPr>
            <a:r>
              <a:rPr lang="en-US" altLang="en-US" sz="1800" smtClean="0"/>
              <a:t>	</a:t>
            </a:r>
          </a:p>
          <a:p>
            <a:pPr marL="342900" indent="-342900" defTabSz="914400" eaLnBrk="1" hangingPunct="1">
              <a:buFont typeface="Wingdings" pitchFamily="2" charset="2"/>
              <a:buNone/>
            </a:pPr>
            <a:endParaRPr lang="en-US" altLang="en-US" sz="1800" smtClean="0"/>
          </a:p>
          <a:p>
            <a:pPr marL="342900" indent="-342900" defTabSz="914400" eaLnBrk="1" hangingPunct="1">
              <a:buFont typeface="Wingdings" pitchFamily="2" charset="2"/>
              <a:buNone/>
            </a:pPr>
            <a:r>
              <a:rPr lang="en-US" altLang="en-US" sz="1800" smtClean="0"/>
              <a:t>		 </a:t>
            </a:r>
            <a:r>
              <a:rPr lang="en-US" altLang="en-US" sz="2000" smtClean="0">
                <a:cs typeface="Times New Roman" pitchFamily="18" charset="0"/>
              </a:rPr>
              <a:t>= Sum of cross products of frequency in each class 		    	with midpoint X of each class </a:t>
            </a:r>
            <a:r>
              <a:rPr lang="en-US" altLang="en-US" sz="2000" smtClean="0"/>
              <a:t>	</a:t>
            </a:r>
            <a:r>
              <a:rPr lang="en-US" altLang="en-US" sz="1800" smtClean="0"/>
              <a:t>																					</a:t>
            </a:r>
          </a:p>
          <a:p>
            <a:pPr marL="342900" indent="-342900" defTabSz="914400" eaLnBrk="1" hangingPunct="1">
              <a:spcBef>
                <a:spcPct val="10000"/>
              </a:spcBef>
              <a:buFont typeface="Wingdings" pitchFamily="2" charset="2"/>
              <a:buNone/>
            </a:pPr>
            <a:r>
              <a:rPr lang="en-US" altLang="en-US" sz="2000" smtClean="0">
                <a:cs typeface="Times New Roman" pitchFamily="18" charset="0"/>
              </a:rPr>
              <a:t>	n 	= Total number of observations (Total frequency) =</a:t>
            </a:r>
            <a:r>
              <a:rPr lang="en-US" altLang="en-US" sz="1800" smtClean="0">
                <a:cs typeface="Times New Roman" pitchFamily="18" charset="0"/>
              </a:rPr>
              <a:t> </a:t>
            </a:r>
          </a:p>
        </p:txBody>
      </p:sp>
      <p:sp>
        <p:nvSpPr>
          <p:cNvPr id="5128" name="Rectangle 4"/>
          <p:cNvSpPr>
            <a:spLocks noChangeArrowheads="1"/>
          </p:cNvSpPr>
          <p:nvPr/>
        </p:nvSpPr>
        <p:spPr bwMode="auto">
          <a:xfrm>
            <a:off x="0" y="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graphicFrame>
        <p:nvGraphicFramePr>
          <p:cNvPr id="5122" name="Object 5"/>
          <p:cNvGraphicFramePr>
            <a:graphicFrameLocks noChangeAspect="1"/>
          </p:cNvGraphicFramePr>
          <p:nvPr/>
        </p:nvGraphicFramePr>
        <p:xfrm>
          <a:off x="4775200" y="1901825"/>
          <a:ext cx="1270000" cy="844550"/>
        </p:xfrm>
        <a:graphic>
          <a:graphicData uri="http://schemas.openxmlformats.org/presentationml/2006/ole">
            <mc:AlternateContent xmlns:mc="http://schemas.openxmlformats.org/markup-compatibility/2006">
              <mc:Choice xmlns:v="urn:schemas-microsoft-com:vml" Requires="v">
                <p:oleObj spid="_x0000_s33794" name="Equation" r:id="rId3" imgW="634725" imgH="368140" progId="">
                  <p:embed/>
                </p:oleObj>
              </mc:Choice>
              <mc:Fallback>
                <p:oleObj name="Equation" r:id="rId3" imgW="634725" imgH="368140" progId="">
                  <p:embed/>
                  <p:pic>
                    <p:nvPicPr>
                      <p:cNvPr id="512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200" y="1901825"/>
                        <a:ext cx="1270000" cy="8445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6"/>
          <p:cNvGraphicFramePr>
            <a:graphicFrameLocks noChangeAspect="1"/>
          </p:cNvGraphicFramePr>
          <p:nvPr/>
        </p:nvGraphicFramePr>
        <p:xfrm>
          <a:off x="533400" y="3429000"/>
          <a:ext cx="533400" cy="533400"/>
        </p:xfrm>
        <a:graphic>
          <a:graphicData uri="http://schemas.openxmlformats.org/presentationml/2006/ole">
            <mc:AlternateContent xmlns:mc="http://schemas.openxmlformats.org/markup-compatibility/2006">
              <mc:Choice xmlns:v="urn:schemas-microsoft-com:vml" Requires="v">
                <p:oleObj spid="_x0000_s33795" name="Equation" r:id="rId5" imgW="164957" imgH="203024" progId="Equation.3">
                  <p:embed/>
                </p:oleObj>
              </mc:Choice>
              <mc:Fallback>
                <p:oleObj name="Equation" r:id="rId5" imgW="164957" imgH="203024" progId="Equation.3">
                  <p:embed/>
                  <p:pic>
                    <p:nvPicPr>
                      <p:cNvPr id="512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429000"/>
                        <a:ext cx="533400" cy="533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7"/>
          <p:cNvGraphicFramePr>
            <a:graphicFrameLocks noChangeAspect="1"/>
          </p:cNvGraphicFramePr>
          <p:nvPr/>
        </p:nvGraphicFramePr>
        <p:xfrm>
          <a:off x="444500" y="4694238"/>
          <a:ext cx="865188" cy="517525"/>
        </p:xfrm>
        <a:graphic>
          <a:graphicData uri="http://schemas.openxmlformats.org/presentationml/2006/ole">
            <mc:AlternateContent xmlns:mc="http://schemas.openxmlformats.org/markup-compatibility/2006">
              <mc:Choice xmlns:v="urn:schemas-microsoft-com:vml" Requires="v">
                <p:oleObj spid="_x0000_s33796" name="Equation" r:id="rId7" imgW="406048" imgH="215713" progId="">
                  <p:embed/>
                </p:oleObj>
              </mc:Choice>
              <mc:Fallback>
                <p:oleObj name="Equation" r:id="rId7" imgW="406048" imgH="215713" progId="">
                  <p:embed/>
                  <p:pic>
                    <p:nvPicPr>
                      <p:cNvPr id="512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500" y="4694238"/>
                        <a:ext cx="865188" cy="51752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8"/>
          <p:cNvGraphicFramePr>
            <a:graphicFrameLocks noChangeAspect="1"/>
          </p:cNvGraphicFramePr>
          <p:nvPr/>
        </p:nvGraphicFramePr>
        <p:xfrm>
          <a:off x="7326313" y="5837238"/>
          <a:ext cx="663575" cy="517525"/>
        </p:xfrm>
        <a:graphic>
          <a:graphicData uri="http://schemas.openxmlformats.org/presentationml/2006/ole">
            <mc:AlternateContent xmlns:mc="http://schemas.openxmlformats.org/markup-compatibility/2006">
              <mc:Choice xmlns:v="urn:schemas-microsoft-com:vml" Requires="v">
                <p:oleObj spid="_x0000_s33797" name="Equation" r:id="rId9" imgW="241091" imgH="215713" progId="">
                  <p:embed/>
                </p:oleObj>
              </mc:Choice>
              <mc:Fallback>
                <p:oleObj name="Equation" r:id="rId9" imgW="241091" imgH="215713" progId="">
                  <p:embed/>
                  <p:pic>
                    <p:nvPicPr>
                      <p:cNvPr id="5125"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6313" y="5837238"/>
                        <a:ext cx="663575" cy="51752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86</a:t>
            </a:fld>
            <a:endParaRPr lang="en-US"/>
          </a:p>
        </p:txBody>
      </p:sp>
    </p:spTree>
    <p:extLst>
      <p:ext uri="{BB962C8B-B14F-4D97-AF65-F5344CB8AC3E}">
        <p14:creationId xmlns:p14="http://schemas.microsoft.com/office/powerpoint/2010/main" val="3144357555"/>
      </p:ext>
    </p:extLst>
  </p:cSld>
  <p:clrMapOvr>
    <a:masterClrMapping/>
  </p:clrMapOvr>
  <p:transition>
    <p:checke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algn="ctr" eaLnBrk="1" hangingPunct="1"/>
            <a:r>
              <a:rPr lang="en-US" altLang="en-US" smtClean="0">
                <a:cs typeface="Arial" pitchFamily="34" charset="0"/>
              </a:rPr>
              <a:t>Mean for Grouped Data</a:t>
            </a:r>
            <a:br>
              <a:rPr lang="en-US" altLang="en-US" smtClean="0">
                <a:cs typeface="Arial" pitchFamily="34" charset="0"/>
              </a:rPr>
            </a:br>
            <a:r>
              <a:rPr lang="en-US" altLang="en-US" smtClean="0">
                <a:cs typeface="Arial" pitchFamily="34" charset="0"/>
              </a:rPr>
              <a:t>Example</a:t>
            </a:r>
          </a:p>
        </p:txBody>
      </p:sp>
      <p:sp>
        <p:nvSpPr>
          <p:cNvPr id="41987" name="Rectangle 3"/>
          <p:cNvSpPr>
            <a:spLocks noGrp="1" noChangeArrowheads="1"/>
          </p:cNvSpPr>
          <p:nvPr>
            <p:ph type="body" idx="1"/>
          </p:nvPr>
        </p:nvSpPr>
        <p:spPr>
          <a:xfrm>
            <a:off x="609600" y="2209800"/>
            <a:ext cx="8080375" cy="3276600"/>
          </a:xfrm>
        </p:spPr>
        <p:txBody>
          <a:bodyPr/>
          <a:lstStyle/>
          <a:p>
            <a:pPr algn="just" eaLnBrk="1" hangingPunct="1">
              <a:buFont typeface="Wingdings" pitchFamily="2" charset="2"/>
              <a:buNone/>
            </a:pPr>
            <a:r>
              <a:rPr lang="en-US" altLang="en-US" sz="2400" smtClean="0">
                <a:cs typeface="Arial" pitchFamily="34" charset="0"/>
              </a:rPr>
              <a:t>Find the arithmetic mean for the following continuous</a:t>
            </a:r>
          </a:p>
          <a:p>
            <a:pPr algn="just" eaLnBrk="1" hangingPunct="1">
              <a:buFont typeface="Wingdings" pitchFamily="2" charset="2"/>
              <a:buNone/>
            </a:pPr>
            <a:r>
              <a:rPr lang="en-US" altLang="en-US" sz="2400" smtClean="0">
                <a:cs typeface="Arial" pitchFamily="34" charset="0"/>
              </a:rPr>
              <a:t>frequency distribution:</a:t>
            </a:r>
          </a:p>
          <a:p>
            <a:pPr eaLnBrk="1" hangingPunct="1">
              <a:buFont typeface="Wingdings" pitchFamily="2" charset="2"/>
              <a:buNone/>
            </a:pPr>
            <a:r>
              <a:rPr lang="en-US" altLang="en-US" sz="2400" smtClean="0">
                <a:cs typeface="Arial" pitchFamily="34" charset="0"/>
              </a:rPr>
              <a:t> </a:t>
            </a:r>
          </a:p>
          <a:p>
            <a:pPr eaLnBrk="1" hangingPunct="1">
              <a:buFont typeface="Wingdings" pitchFamily="2" charset="2"/>
              <a:buNone/>
            </a:pPr>
            <a:r>
              <a:rPr lang="en-US" altLang="en-US" sz="2400" smtClean="0">
                <a:cs typeface="Arial" pitchFamily="34" charset="0"/>
              </a:rPr>
              <a:t>Class 		0-1	1-2	2-3	3-4	4-5	5-6</a:t>
            </a:r>
          </a:p>
          <a:p>
            <a:pPr eaLnBrk="1" hangingPunct="1">
              <a:buFont typeface="Wingdings" pitchFamily="2" charset="2"/>
              <a:buNone/>
            </a:pPr>
            <a:r>
              <a:rPr lang="en-US" altLang="en-US" sz="2400" smtClean="0">
                <a:cs typeface="Arial" pitchFamily="34" charset="0"/>
              </a:rPr>
              <a:t>Frequency	1	4	8	7	3	</a:t>
            </a:r>
            <a:r>
              <a:rPr lang="en-US" altLang="en-US" sz="2400" smtClean="0">
                <a:cs typeface="Times New Roman" pitchFamily="18" charset="0"/>
              </a:rPr>
              <a:t>2</a:t>
            </a:r>
          </a:p>
          <a:p>
            <a:pPr eaLnBrk="1" hangingPunct="1">
              <a:buFont typeface="Wingdings" pitchFamily="2" charset="2"/>
              <a:buNone/>
            </a:pPr>
            <a:endParaRPr lang="en-US" altLang="en-US" sz="2400" smtClean="0"/>
          </a:p>
        </p:txBody>
      </p:sp>
      <p:sp>
        <p:nvSpPr>
          <p:cNvPr id="41988" name="Rectangle 4"/>
          <p:cNvSpPr>
            <a:spLocks noChangeArrowheads="1"/>
          </p:cNvSpPr>
          <p:nvPr/>
        </p:nvSpPr>
        <p:spPr bwMode="auto">
          <a:xfrm>
            <a:off x="0" y="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87</a:t>
            </a:fld>
            <a:endParaRPr lang="en-US"/>
          </a:p>
        </p:txBody>
      </p:sp>
    </p:spTree>
    <p:extLst>
      <p:ext uri="{BB962C8B-B14F-4D97-AF65-F5344CB8AC3E}">
        <p14:creationId xmlns:p14="http://schemas.microsoft.com/office/powerpoint/2010/main" val="2626272127"/>
      </p:ext>
    </p:extLst>
  </p:cSld>
  <p:clrMapOvr>
    <a:masterClrMapping/>
  </p:clrMapOvr>
  <p:transition>
    <p:checke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828800" y="0"/>
            <a:ext cx="6251575" cy="1143000"/>
          </a:xfrm>
        </p:spPr>
        <p:txBody>
          <a:bodyPr/>
          <a:lstStyle/>
          <a:p>
            <a:pPr algn="ctr" eaLnBrk="1" hangingPunct="1"/>
            <a:r>
              <a:rPr lang="en-US" altLang="en-US" smtClean="0">
                <a:cs typeface="Arial" pitchFamily="34" charset="0"/>
              </a:rPr>
              <a:t>Solution for the Example</a:t>
            </a:r>
          </a:p>
        </p:txBody>
      </p:sp>
      <p:sp>
        <p:nvSpPr>
          <p:cNvPr id="6149" name="Rectangle 3"/>
          <p:cNvSpPr>
            <a:spLocks noGrp="1" noChangeArrowheads="1"/>
          </p:cNvSpPr>
          <p:nvPr>
            <p:ph type="body" idx="1"/>
          </p:nvPr>
        </p:nvSpPr>
        <p:spPr>
          <a:xfrm>
            <a:off x="682625" y="1524000"/>
            <a:ext cx="7772400" cy="4572000"/>
          </a:xfrm>
        </p:spPr>
        <p:txBody>
          <a:bodyPr/>
          <a:lstStyle/>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1800" smtClean="0"/>
          </a:p>
          <a:p>
            <a:pPr marL="342900" indent="-342900" defTabSz="914400" eaLnBrk="1" hangingPunct="1">
              <a:lnSpc>
                <a:spcPct val="90000"/>
              </a:lnSpc>
              <a:buFont typeface="Wingdings" pitchFamily="2" charset="2"/>
              <a:buNone/>
            </a:pPr>
            <a:endParaRPr lang="en-US" altLang="en-US" sz="2000" smtClean="0"/>
          </a:p>
          <a:p>
            <a:pPr marL="342900" indent="-342900" defTabSz="914400" eaLnBrk="1" hangingPunct="1">
              <a:lnSpc>
                <a:spcPct val="90000"/>
              </a:lnSpc>
              <a:buFont typeface="Wingdings" pitchFamily="2" charset="2"/>
              <a:buNone/>
            </a:pPr>
            <a:endParaRPr lang="en-US" altLang="en-US" sz="2000" smtClean="0"/>
          </a:p>
          <a:p>
            <a:pPr marL="342900" indent="-342900" defTabSz="914400" eaLnBrk="1" hangingPunct="1">
              <a:lnSpc>
                <a:spcPct val="90000"/>
              </a:lnSpc>
              <a:buFont typeface="Wingdings" pitchFamily="2" charset="2"/>
              <a:buNone/>
            </a:pPr>
            <a:r>
              <a:rPr lang="en-US" altLang="en-US" sz="2000" smtClean="0">
                <a:cs typeface="Arial" pitchFamily="34" charset="0"/>
              </a:rPr>
              <a:t>Applying the formula			= 75.5/25=3.02 </a:t>
            </a:r>
          </a:p>
        </p:txBody>
      </p:sp>
      <p:sp>
        <p:nvSpPr>
          <p:cNvPr id="6150" name="Rectangle 4"/>
          <p:cNvSpPr>
            <a:spLocks noChangeArrowheads="1"/>
          </p:cNvSpPr>
          <p:nvPr/>
        </p:nvSpPr>
        <p:spPr bwMode="auto">
          <a:xfrm>
            <a:off x="0" y="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graphicFrame>
        <p:nvGraphicFramePr>
          <p:cNvPr id="6146" name="Object 5"/>
          <p:cNvGraphicFramePr>
            <a:graphicFrameLocks noChangeAspect="1"/>
          </p:cNvGraphicFramePr>
          <p:nvPr/>
        </p:nvGraphicFramePr>
        <p:xfrm>
          <a:off x="0" y="1676400"/>
          <a:ext cx="8499475" cy="2989263"/>
        </p:xfrm>
        <a:graphic>
          <a:graphicData uri="http://schemas.openxmlformats.org/presentationml/2006/ole">
            <mc:AlternateContent xmlns:mc="http://schemas.openxmlformats.org/markup-compatibility/2006">
              <mc:Choice xmlns:v="urn:schemas-microsoft-com:vml" Requires="v">
                <p:oleObj spid="_x0000_s34818" name="Document" r:id="rId3" imgW="5896589" imgH="2036195" progId="Word.Document.8">
                  <p:embed/>
                </p:oleObj>
              </mc:Choice>
              <mc:Fallback>
                <p:oleObj name="Document" r:id="rId3" imgW="5896589" imgH="2036195" progId="Word.Document.8">
                  <p:embed/>
                  <p:pic>
                    <p:nvPicPr>
                      <p:cNvPr id="614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6400"/>
                        <a:ext cx="8499475"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6"/>
          <p:cNvGraphicFramePr>
            <a:graphicFrameLocks noChangeAspect="1"/>
          </p:cNvGraphicFramePr>
          <p:nvPr/>
        </p:nvGraphicFramePr>
        <p:xfrm>
          <a:off x="3632200" y="5483225"/>
          <a:ext cx="1270000" cy="844550"/>
        </p:xfrm>
        <a:graphic>
          <a:graphicData uri="http://schemas.openxmlformats.org/presentationml/2006/ole">
            <mc:AlternateContent xmlns:mc="http://schemas.openxmlformats.org/markup-compatibility/2006">
              <mc:Choice xmlns:v="urn:schemas-microsoft-com:vml" Requires="v">
                <p:oleObj spid="_x0000_s34819" name="Equation" r:id="rId5" imgW="634725" imgH="368140" progId="">
                  <p:embed/>
                </p:oleObj>
              </mc:Choice>
              <mc:Fallback>
                <p:oleObj name="Equation" r:id="rId5" imgW="634725" imgH="368140" progId="">
                  <p:embed/>
                  <p:pic>
                    <p:nvPicPr>
                      <p:cNvPr id="614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200" y="5483225"/>
                        <a:ext cx="1270000" cy="84455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88</a:t>
            </a:fld>
            <a:endParaRPr lang="en-US"/>
          </a:p>
        </p:txBody>
      </p:sp>
    </p:spTree>
    <p:extLst>
      <p:ext uri="{BB962C8B-B14F-4D97-AF65-F5344CB8AC3E}">
        <p14:creationId xmlns:p14="http://schemas.microsoft.com/office/powerpoint/2010/main" val="132867143"/>
      </p:ext>
    </p:extLst>
  </p:cSld>
  <p:clrMapOvr>
    <a:masterClrMapping/>
  </p:clrMapOvr>
  <p:transition>
    <p:checke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981200" y="152400"/>
            <a:ext cx="5715000" cy="1143000"/>
          </a:xfrm>
        </p:spPr>
        <p:txBody>
          <a:bodyPr>
            <a:normAutofit fontScale="90000"/>
          </a:bodyPr>
          <a:lstStyle/>
          <a:p>
            <a:pPr eaLnBrk="1" hangingPunct="1"/>
            <a:r>
              <a:rPr lang="en-US" altLang="en-US" smtClean="0">
                <a:cs typeface="Arial" pitchFamily="34" charset="0"/>
              </a:rPr>
              <a:t>Median for Grouped Data </a:t>
            </a:r>
          </a:p>
        </p:txBody>
      </p:sp>
      <p:sp>
        <p:nvSpPr>
          <p:cNvPr id="7173" name="Rectangle 3"/>
          <p:cNvSpPr>
            <a:spLocks noGrp="1" noChangeArrowheads="1"/>
          </p:cNvSpPr>
          <p:nvPr>
            <p:ph type="body" idx="1"/>
          </p:nvPr>
        </p:nvSpPr>
        <p:spPr>
          <a:xfrm>
            <a:off x="682625" y="1524000"/>
            <a:ext cx="7772400" cy="4572000"/>
          </a:xfrm>
        </p:spPr>
        <p:txBody>
          <a:bodyPr/>
          <a:lstStyle/>
          <a:p>
            <a:pPr marL="342900" indent="-342900" defTabSz="914400" eaLnBrk="1" hangingPunct="1">
              <a:buFont typeface="Wingdings" pitchFamily="2" charset="2"/>
              <a:buNone/>
            </a:pPr>
            <a:r>
              <a:rPr lang="en-US" altLang="en-US" sz="2400" smtClean="0">
                <a:cs typeface="Arial" pitchFamily="34" charset="0"/>
              </a:rPr>
              <a:t>Formula for Median is given by</a:t>
            </a:r>
          </a:p>
          <a:p>
            <a:pPr marL="342900" indent="-342900" defTabSz="914400" eaLnBrk="1" hangingPunct="1">
              <a:buFont typeface="Wingdings" pitchFamily="2" charset="2"/>
              <a:buNone/>
            </a:pPr>
            <a:r>
              <a:rPr lang="en-US" altLang="en-US" sz="2400" smtClean="0">
                <a:cs typeface="Arial" pitchFamily="34" charset="0"/>
              </a:rPr>
              <a:t> </a:t>
            </a:r>
          </a:p>
          <a:p>
            <a:pPr marL="342900" indent="-342900" defTabSz="914400" eaLnBrk="1" hangingPunct="1">
              <a:buFont typeface="Wingdings" pitchFamily="2" charset="2"/>
              <a:buNone/>
            </a:pPr>
            <a:r>
              <a:rPr lang="en-US" altLang="en-US" sz="2400" smtClean="0">
                <a:cs typeface="Arial" pitchFamily="34" charset="0"/>
              </a:rPr>
              <a:t>Median =</a:t>
            </a:r>
          </a:p>
          <a:p>
            <a:pPr marL="342900" indent="-342900" defTabSz="914400" eaLnBrk="1" hangingPunct="1">
              <a:buFont typeface="Wingdings" pitchFamily="2" charset="2"/>
              <a:buNone/>
            </a:pPr>
            <a:endParaRPr lang="en-US" altLang="en-US" sz="2400" smtClean="0">
              <a:cs typeface="Arial" pitchFamily="34" charset="0"/>
            </a:endParaRPr>
          </a:p>
          <a:p>
            <a:pPr marL="342900" indent="-342900" defTabSz="914400" eaLnBrk="1" hangingPunct="1">
              <a:buFont typeface="Wingdings" pitchFamily="2" charset="2"/>
              <a:buNone/>
            </a:pPr>
            <a:r>
              <a:rPr lang="en-US" altLang="en-US" sz="2400" smtClean="0">
                <a:cs typeface="Arial" pitchFamily="34" charset="0"/>
              </a:rPr>
              <a:t>Where </a:t>
            </a:r>
          </a:p>
          <a:p>
            <a:pPr marL="342900" indent="-342900" defTabSz="914400" eaLnBrk="1" hangingPunct="1">
              <a:buFont typeface="Wingdings" pitchFamily="2" charset="2"/>
              <a:buNone/>
            </a:pPr>
            <a:r>
              <a:rPr lang="en-US" altLang="en-US" sz="2400" smtClean="0">
                <a:cs typeface="Arial" pitchFamily="34" charset="0"/>
              </a:rPr>
              <a:t>L =Lower limit of the median class</a:t>
            </a:r>
          </a:p>
          <a:p>
            <a:pPr marL="342900" indent="-342900" defTabSz="914400" eaLnBrk="1" hangingPunct="1">
              <a:buFont typeface="Wingdings" pitchFamily="2" charset="2"/>
              <a:buNone/>
            </a:pPr>
            <a:r>
              <a:rPr lang="en-US" altLang="en-US" sz="2400" smtClean="0">
                <a:cs typeface="Arial" pitchFamily="34" charset="0"/>
              </a:rPr>
              <a:t>n = Total number of observations = </a:t>
            </a:r>
          </a:p>
          <a:p>
            <a:pPr marL="342900" indent="-342900" defTabSz="914400" eaLnBrk="1" hangingPunct="1">
              <a:buFont typeface="Wingdings" pitchFamily="2" charset="2"/>
              <a:buNone/>
            </a:pPr>
            <a:r>
              <a:rPr lang="en-US" altLang="en-US" sz="2400" smtClean="0">
                <a:cs typeface="Arial" pitchFamily="34" charset="0"/>
              </a:rPr>
              <a:t>m = Cumulative frequency preceding the median class</a:t>
            </a:r>
          </a:p>
          <a:p>
            <a:pPr marL="342900" indent="-342900" defTabSz="914400" eaLnBrk="1" hangingPunct="1">
              <a:buFont typeface="Wingdings" pitchFamily="2" charset="2"/>
              <a:buNone/>
            </a:pPr>
            <a:r>
              <a:rPr lang="en-US" altLang="en-US" sz="2400" smtClean="0">
                <a:cs typeface="Arial" pitchFamily="34" charset="0"/>
              </a:rPr>
              <a:t>f = Frequency of the median class</a:t>
            </a:r>
          </a:p>
          <a:p>
            <a:pPr marL="342900" indent="-342900" defTabSz="914400" eaLnBrk="1" hangingPunct="1">
              <a:buFont typeface="Wingdings" pitchFamily="2" charset="2"/>
              <a:buNone/>
            </a:pPr>
            <a:r>
              <a:rPr lang="en-US" altLang="en-US" sz="2400" smtClean="0">
                <a:cs typeface="Arial" pitchFamily="34" charset="0"/>
              </a:rPr>
              <a:t>c = Class interval of the median class</a:t>
            </a:r>
          </a:p>
        </p:txBody>
      </p:sp>
      <p:sp>
        <p:nvSpPr>
          <p:cNvPr id="7174" name="Rectangle 4"/>
          <p:cNvSpPr>
            <a:spLocks noChangeArrowheads="1"/>
          </p:cNvSpPr>
          <p:nvPr/>
        </p:nvSpPr>
        <p:spPr bwMode="auto">
          <a:xfrm>
            <a:off x="0" y="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graphicFrame>
        <p:nvGraphicFramePr>
          <p:cNvPr id="7170" name="Object 5"/>
          <p:cNvGraphicFramePr>
            <a:graphicFrameLocks noChangeAspect="1"/>
          </p:cNvGraphicFramePr>
          <p:nvPr/>
        </p:nvGraphicFramePr>
        <p:xfrm>
          <a:off x="2438400" y="2133600"/>
          <a:ext cx="2479675" cy="877888"/>
        </p:xfrm>
        <a:graphic>
          <a:graphicData uri="http://schemas.openxmlformats.org/presentationml/2006/ole">
            <mc:AlternateContent xmlns:mc="http://schemas.openxmlformats.org/markup-compatibility/2006">
              <mc:Choice xmlns:v="urn:schemas-microsoft-com:vml" Requires="v">
                <p:oleObj spid="_x0000_s35842" name="Equation" r:id="rId3" imgW="1040948" imgH="393529" progId="Equation.3">
                  <p:embed/>
                </p:oleObj>
              </mc:Choice>
              <mc:Fallback>
                <p:oleObj name="Equation" r:id="rId3" imgW="1040948" imgH="393529" progId="Equation.3">
                  <p:embed/>
                  <p:pic>
                    <p:nvPicPr>
                      <p:cNvPr id="71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133600"/>
                        <a:ext cx="2479675" cy="87788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6"/>
          <p:cNvGraphicFramePr>
            <a:graphicFrameLocks noChangeAspect="1"/>
          </p:cNvGraphicFramePr>
          <p:nvPr/>
        </p:nvGraphicFramePr>
        <p:xfrm>
          <a:off x="5462588" y="4075113"/>
          <a:ext cx="885825" cy="423862"/>
        </p:xfrm>
        <a:graphic>
          <a:graphicData uri="http://schemas.openxmlformats.org/presentationml/2006/ole">
            <mc:AlternateContent xmlns:mc="http://schemas.openxmlformats.org/markup-compatibility/2006">
              <mc:Choice xmlns:v="urn:schemas-microsoft-com:vml" Requires="v">
                <p:oleObj spid="_x0000_s35843" name="Equation" r:id="rId5" imgW="393359" imgH="215713" progId="">
                  <p:embed/>
                </p:oleObj>
              </mc:Choice>
              <mc:Fallback>
                <p:oleObj name="Equation" r:id="rId5" imgW="393359" imgH="215713" progId="">
                  <p:embed/>
                  <p:pic>
                    <p:nvPicPr>
                      <p:cNvPr id="717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4075113"/>
                        <a:ext cx="885825" cy="42386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89</a:t>
            </a:fld>
            <a:endParaRPr lang="en-US"/>
          </a:p>
        </p:txBody>
      </p:sp>
    </p:spTree>
    <p:extLst>
      <p:ext uri="{BB962C8B-B14F-4D97-AF65-F5344CB8AC3E}">
        <p14:creationId xmlns:p14="http://schemas.microsoft.com/office/powerpoint/2010/main" val="3090753606"/>
      </p:ext>
    </p:extLst>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0"/>
            <a:ext cx="9144000" cy="457200"/>
          </a:xfrm>
        </p:spPr>
        <p:txBody>
          <a:bodyPr>
            <a:normAutofit fontScale="90000"/>
          </a:bodyPr>
          <a:lstStyle/>
          <a:p>
            <a:r>
              <a:rPr lang="en-US" dirty="0" smtClean="0"/>
              <a:t>History</a:t>
            </a:r>
          </a:p>
        </p:txBody>
      </p:sp>
      <p:sp>
        <p:nvSpPr>
          <p:cNvPr id="22531" name="Content Placeholder 2"/>
          <p:cNvSpPr>
            <a:spLocks noGrp="1"/>
          </p:cNvSpPr>
          <p:nvPr>
            <p:ph idx="1"/>
          </p:nvPr>
        </p:nvSpPr>
        <p:spPr>
          <a:xfrm>
            <a:off x="0" y="457200"/>
            <a:ext cx="9067800" cy="6019800"/>
          </a:xfrm>
        </p:spPr>
        <p:txBody>
          <a:bodyPr>
            <a:normAutofit fontScale="77500" lnSpcReduction="20000"/>
          </a:bodyPr>
          <a:lstStyle/>
          <a:p>
            <a:pPr marL="457200" indent="-457200" algn="just">
              <a:buSzPct val="100000"/>
            </a:pPr>
            <a:r>
              <a:rPr dirty="0"/>
              <a:t>The word </a:t>
            </a:r>
            <a:r>
              <a:rPr dirty="0" err="1"/>
              <a:t>statistik</a:t>
            </a:r>
            <a:r>
              <a:rPr dirty="0"/>
              <a:t> comes from Italian word </a:t>
            </a:r>
            <a:r>
              <a:rPr i="1" dirty="0" err="1"/>
              <a:t>statistia</a:t>
            </a:r>
            <a:r>
              <a:rPr i="1" dirty="0"/>
              <a:t> </a:t>
            </a:r>
            <a:r>
              <a:rPr dirty="0" smtClean="0"/>
              <a:t>which means "statesman".</a:t>
            </a:r>
          </a:p>
          <a:p>
            <a:pPr marL="457200" indent="-457200" algn="just">
              <a:buSzPct val="100000"/>
            </a:pPr>
            <a:endParaRPr dirty="0"/>
          </a:p>
          <a:p>
            <a:pPr marL="457200" indent="-457200" algn="just">
              <a:buSzPct val="100000"/>
            </a:pPr>
            <a:r>
              <a:rPr dirty="0"/>
              <a:t>First used by Gottfried </a:t>
            </a:r>
            <a:r>
              <a:rPr dirty="0" err="1"/>
              <a:t>Achenwall</a:t>
            </a:r>
            <a:r>
              <a:rPr dirty="0"/>
              <a:t> (</a:t>
            </a:r>
            <a:r>
              <a:rPr dirty="0" smtClean="0"/>
              <a:t>1719</a:t>
            </a:r>
            <a:r>
              <a:rPr lang="en-US" dirty="0" smtClean="0"/>
              <a:t>–</a:t>
            </a:r>
            <a:r>
              <a:rPr dirty="0" smtClean="0"/>
              <a:t>72).</a:t>
            </a:r>
          </a:p>
          <a:p>
            <a:pPr marL="457200" indent="-457200" algn="just">
              <a:buSzPct val="100000"/>
            </a:pPr>
            <a:endParaRPr dirty="0"/>
          </a:p>
          <a:p>
            <a:pPr marL="457200" indent="-457200" algn="just">
              <a:buSzPct val="100000"/>
            </a:pPr>
            <a:r>
              <a:rPr dirty="0"/>
              <a:t>Long before the 18th century, </a:t>
            </a:r>
            <a:r>
              <a:rPr dirty="0" smtClean="0"/>
              <a:t>people </a:t>
            </a:r>
            <a:r>
              <a:rPr dirty="0"/>
              <a:t>had been recording and using data</a:t>
            </a:r>
            <a:r>
              <a:rPr dirty="0" smtClean="0"/>
              <a:t>.</a:t>
            </a:r>
          </a:p>
          <a:p>
            <a:pPr marL="457200" indent="-457200" algn="just">
              <a:buSzPct val="100000"/>
            </a:pPr>
            <a:endParaRPr dirty="0"/>
          </a:p>
          <a:p>
            <a:pPr marL="457200" indent="-457200" algn="just">
              <a:buSzPct val="100000"/>
            </a:pPr>
            <a:r>
              <a:rPr dirty="0"/>
              <a:t>Official government statistics are as old as recorded history</a:t>
            </a:r>
            <a:r>
              <a:rPr dirty="0" smtClean="0"/>
              <a:t>.</a:t>
            </a:r>
          </a:p>
          <a:p>
            <a:pPr marL="457200" indent="-457200" algn="just">
              <a:buSzPct val="100000"/>
            </a:pPr>
            <a:endParaRPr dirty="0"/>
          </a:p>
          <a:p>
            <a:pPr marL="457200" indent="-457200" algn="just">
              <a:buSzPct val="100000"/>
            </a:pPr>
            <a:r>
              <a:rPr dirty="0"/>
              <a:t>The </a:t>
            </a:r>
            <a:r>
              <a:rPr dirty="0">
                <a:solidFill>
                  <a:srgbClr val="00B0F0"/>
                </a:solidFill>
              </a:rPr>
              <a:t>old testaments </a:t>
            </a:r>
            <a:r>
              <a:rPr dirty="0"/>
              <a:t>contain several accounts of census taking</a:t>
            </a:r>
            <a:r>
              <a:rPr dirty="0" smtClean="0"/>
              <a:t>.</a:t>
            </a:r>
            <a:endParaRPr lang="en-IN" dirty="0" smtClean="0"/>
          </a:p>
          <a:p>
            <a:pPr marL="457200" indent="-457200" algn="just">
              <a:buSzPct val="100000"/>
            </a:pPr>
            <a:r>
              <a:rPr lang="en-IN" dirty="0" err="1" smtClean="0">
                <a:solidFill>
                  <a:srgbClr val="00B0F0"/>
                </a:solidFill>
              </a:rPr>
              <a:t>Kautilya</a:t>
            </a:r>
            <a:r>
              <a:rPr lang="en-IN" dirty="0" err="1" smtClean="0"/>
              <a:t>’s</a:t>
            </a:r>
            <a:r>
              <a:rPr lang="en-IN" dirty="0" smtClean="0"/>
              <a:t> </a:t>
            </a:r>
            <a:r>
              <a:rPr lang="en-IN" dirty="0" err="1" smtClean="0">
                <a:solidFill>
                  <a:srgbClr val="FF0000"/>
                </a:solidFill>
              </a:rPr>
              <a:t>Arthashastra</a:t>
            </a:r>
            <a:r>
              <a:rPr lang="en-IN" dirty="0" smtClean="0"/>
              <a:t> (321-296) B.C.) contains detailed discussion on collection, preservation , tabulation, interpretation of data on agriculture, population, taxes, business both for urban and rural India. </a:t>
            </a:r>
            <a:endParaRPr dirty="0"/>
          </a:p>
          <a:p>
            <a:pPr marL="457200" indent="-457200" algn="just">
              <a:buSzPct val="100000"/>
            </a:pPr>
            <a:endParaRPr dirty="0"/>
          </a:p>
        </p:txBody>
      </p:sp>
      <p:sp>
        <p:nvSpPr>
          <p:cNvPr id="4" name="Slide Number Placeholder 3"/>
          <p:cNvSpPr>
            <a:spLocks noGrp="1"/>
          </p:cNvSpPr>
          <p:nvPr>
            <p:ph type="sldNum" sz="quarter" idx="12"/>
          </p:nvPr>
        </p:nvSpPr>
        <p:spPr/>
        <p:txBody>
          <a:bodyPr/>
          <a:lstStyle/>
          <a:p>
            <a:fld id="{F878D97F-B07C-4F5B-861D-76BA94498E2A}" type="slidenum">
              <a:rPr lang="en-US" smtClean="0"/>
              <a:pPr/>
              <a:t>9</a:t>
            </a:fld>
            <a:endParaRPr lang="en-US"/>
          </a:p>
        </p:txBody>
      </p:sp>
    </p:spTree>
    <p:extLst>
      <p:ext uri="{BB962C8B-B14F-4D97-AF65-F5344CB8AC3E}">
        <p14:creationId xmlns:p14="http://schemas.microsoft.com/office/powerpoint/2010/main" val="36547330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05000" y="304800"/>
            <a:ext cx="6934200" cy="1143000"/>
          </a:xfrm>
        </p:spPr>
        <p:txBody>
          <a:bodyPr>
            <a:normAutofit fontScale="90000"/>
          </a:bodyPr>
          <a:lstStyle/>
          <a:p>
            <a:pPr algn="ctr" eaLnBrk="1" hangingPunct="1"/>
            <a:r>
              <a:rPr lang="en-US" altLang="en-US" smtClean="0">
                <a:cs typeface="Arial" pitchFamily="34" charset="0"/>
              </a:rPr>
              <a:t>Median for Grouped Data Example</a:t>
            </a:r>
          </a:p>
        </p:txBody>
      </p:sp>
      <p:sp>
        <p:nvSpPr>
          <p:cNvPr id="43011" name="Rectangle 3"/>
          <p:cNvSpPr>
            <a:spLocks noGrp="1" noChangeArrowheads="1"/>
          </p:cNvSpPr>
          <p:nvPr>
            <p:ph type="body" idx="1"/>
          </p:nvPr>
        </p:nvSpPr>
        <p:spPr>
          <a:xfrm>
            <a:off x="685800" y="1828800"/>
            <a:ext cx="7772400" cy="4572000"/>
          </a:xfrm>
        </p:spPr>
        <p:txBody>
          <a:bodyPr/>
          <a:lstStyle/>
          <a:p>
            <a:pPr algn="just" eaLnBrk="1" hangingPunct="1">
              <a:buFont typeface="Wingdings" pitchFamily="2" charset="2"/>
              <a:buNone/>
            </a:pPr>
            <a:r>
              <a:rPr lang="en-US" altLang="en-US" smtClean="0">
                <a:cs typeface="Arial" pitchFamily="34" charset="0"/>
              </a:rPr>
              <a:t>Find the median for the following continuous</a:t>
            </a:r>
          </a:p>
          <a:p>
            <a:pPr algn="just" eaLnBrk="1" hangingPunct="1">
              <a:buFont typeface="Wingdings" pitchFamily="2" charset="2"/>
              <a:buNone/>
            </a:pPr>
            <a:r>
              <a:rPr lang="en-US" altLang="en-US" smtClean="0">
                <a:cs typeface="Arial" pitchFamily="34" charset="0"/>
              </a:rPr>
              <a:t>frequency distribution:</a:t>
            </a:r>
          </a:p>
          <a:p>
            <a:pPr eaLnBrk="1" hangingPunct="1">
              <a:buFont typeface="Wingdings" pitchFamily="2" charset="2"/>
              <a:buNone/>
            </a:pPr>
            <a:r>
              <a:rPr lang="en-US" altLang="en-US" sz="2400" smtClean="0">
                <a:cs typeface="Arial" pitchFamily="34" charset="0"/>
              </a:rPr>
              <a:t> </a:t>
            </a:r>
          </a:p>
          <a:p>
            <a:pPr eaLnBrk="1" hangingPunct="1">
              <a:buFont typeface="Wingdings" pitchFamily="2" charset="2"/>
              <a:buNone/>
            </a:pPr>
            <a:r>
              <a:rPr lang="en-US" altLang="en-US" sz="2400" smtClean="0">
                <a:cs typeface="Arial" pitchFamily="34" charset="0"/>
              </a:rPr>
              <a:t>Class</a:t>
            </a:r>
            <a:r>
              <a:rPr lang="en-US" altLang="en-US" sz="2400" i="1" smtClean="0">
                <a:cs typeface="Arial" pitchFamily="34" charset="0"/>
              </a:rPr>
              <a:t> 	</a:t>
            </a:r>
            <a:r>
              <a:rPr lang="en-US" altLang="en-US" sz="2400" smtClean="0">
                <a:cs typeface="Arial" pitchFamily="34" charset="0"/>
              </a:rPr>
              <a:t>	0-1	1-2	2-3	3-4	4-5	5-6</a:t>
            </a:r>
          </a:p>
          <a:p>
            <a:pPr eaLnBrk="1" hangingPunct="1">
              <a:buFont typeface="Wingdings" pitchFamily="2" charset="2"/>
              <a:buNone/>
            </a:pPr>
            <a:r>
              <a:rPr lang="en-US" altLang="en-US" sz="2400" smtClean="0">
                <a:cs typeface="Arial" pitchFamily="34" charset="0"/>
              </a:rPr>
              <a:t>Frequency	1	4	8	7	3	2</a:t>
            </a:r>
          </a:p>
          <a:p>
            <a:pPr eaLnBrk="1" hangingPunct="1">
              <a:buFont typeface="Wingdings" pitchFamily="2" charset="2"/>
              <a:buNone/>
            </a:pPr>
            <a:endParaRPr lang="en-US" altLang="en-US" sz="2400" smtClean="0">
              <a:cs typeface="Times New Roman" pitchFamily="18" charset="0"/>
            </a:endParaRPr>
          </a:p>
        </p:txBody>
      </p:sp>
      <p:sp>
        <p:nvSpPr>
          <p:cNvPr id="43012" name="Rectangle 4"/>
          <p:cNvSpPr>
            <a:spLocks noChangeArrowheads="1"/>
          </p:cNvSpPr>
          <p:nvPr/>
        </p:nvSpPr>
        <p:spPr bwMode="auto">
          <a:xfrm>
            <a:off x="0" y="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90</a:t>
            </a:fld>
            <a:endParaRPr lang="en-US"/>
          </a:p>
        </p:txBody>
      </p:sp>
    </p:spTree>
    <p:extLst>
      <p:ext uri="{BB962C8B-B14F-4D97-AF65-F5344CB8AC3E}">
        <p14:creationId xmlns:p14="http://schemas.microsoft.com/office/powerpoint/2010/main" val="4226332309"/>
      </p:ext>
    </p:extLst>
  </p:cSld>
  <p:clrMapOvr>
    <a:masterClrMapping/>
  </p:clrMapOvr>
  <p:transition>
    <p:checke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828800" y="0"/>
            <a:ext cx="6934200" cy="1143000"/>
          </a:xfrm>
        </p:spPr>
        <p:txBody>
          <a:bodyPr/>
          <a:lstStyle/>
          <a:p>
            <a:pPr algn="ctr" eaLnBrk="1" hangingPunct="1"/>
            <a:r>
              <a:rPr lang="en-US" altLang="en-US" smtClean="0">
                <a:cs typeface="Arial" pitchFamily="34" charset="0"/>
              </a:rPr>
              <a:t>Solution for the Example</a:t>
            </a:r>
          </a:p>
        </p:txBody>
      </p:sp>
      <p:sp>
        <p:nvSpPr>
          <p:cNvPr id="8197" name="Rectangle 3"/>
          <p:cNvSpPr>
            <a:spLocks noChangeArrowheads="1"/>
          </p:cNvSpPr>
          <p:nvPr/>
        </p:nvSpPr>
        <p:spPr bwMode="auto">
          <a:xfrm>
            <a:off x="0" y="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sp>
        <p:nvSpPr>
          <p:cNvPr id="8198" name="Rectangle 4"/>
          <p:cNvSpPr>
            <a:spLocks noChangeArrowheads="1"/>
          </p:cNvSpPr>
          <p:nvPr/>
        </p:nvSpPr>
        <p:spPr bwMode="auto">
          <a:xfrm>
            <a:off x="228600" y="715963"/>
            <a:ext cx="891540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tabLst>
                <a:tab pos="560388" algn="l"/>
                <a:tab pos="1382713" algn="l"/>
                <a:tab pos="2239963" algn="l"/>
              </a:tabLst>
              <a:defRPr sz="2400">
                <a:solidFill>
                  <a:schemeClr val="tx1"/>
                </a:solidFill>
                <a:latin typeface="Arial" pitchFamily="34" charset="0"/>
              </a:defRPr>
            </a:lvl1pPr>
            <a:lvl2pPr marL="742950" indent="-285750" eaLnBrk="0" hangingPunct="0">
              <a:tabLst>
                <a:tab pos="560388" algn="l"/>
                <a:tab pos="1382713" algn="l"/>
                <a:tab pos="2239963" algn="l"/>
              </a:tabLst>
              <a:defRPr sz="2400">
                <a:solidFill>
                  <a:schemeClr val="tx1"/>
                </a:solidFill>
                <a:latin typeface="Arial" pitchFamily="34" charset="0"/>
              </a:defRPr>
            </a:lvl2pPr>
            <a:lvl3pPr marL="1143000" indent="-228600" eaLnBrk="0" hangingPunct="0">
              <a:tabLst>
                <a:tab pos="560388" algn="l"/>
                <a:tab pos="1382713" algn="l"/>
                <a:tab pos="2239963" algn="l"/>
              </a:tabLst>
              <a:defRPr sz="2400">
                <a:solidFill>
                  <a:schemeClr val="tx1"/>
                </a:solidFill>
                <a:latin typeface="Arial" pitchFamily="34" charset="0"/>
              </a:defRPr>
            </a:lvl3pPr>
            <a:lvl4pPr marL="1600200" indent="-228600" eaLnBrk="0" hangingPunct="0">
              <a:tabLst>
                <a:tab pos="560388" algn="l"/>
                <a:tab pos="1382713" algn="l"/>
                <a:tab pos="2239963" algn="l"/>
              </a:tabLst>
              <a:defRPr sz="2400">
                <a:solidFill>
                  <a:schemeClr val="tx1"/>
                </a:solidFill>
                <a:latin typeface="Arial" pitchFamily="34" charset="0"/>
              </a:defRPr>
            </a:lvl4pPr>
            <a:lvl5pPr marL="2057400" indent="-228600" eaLnBrk="0" hangingPunct="0">
              <a:tabLst>
                <a:tab pos="560388" algn="l"/>
                <a:tab pos="1382713" algn="l"/>
                <a:tab pos="2239963" algn="l"/>
              </a:tabLst>
              <a:defRPr sz="2400">
                <a:solidFill>
                  <a:schemeClr val="tx1"/>
                </a:solidFill>
                <a:latin typeface="Arial" pitchFamily="34" charset="0"/>
              </a:defRPr>
            </a:lvl5pPr>
            <a:lvl6pPr marL="2514600" indent="-228600" eaLnBrk="0" fontAlgn="base" hangingPunct="0">
              <a:spcBef>
                <a:spcPct val="0"/>
              </a:spcBef>
              <a:spcAft>
                <a:spcPct val="0"/>
              </a:spcAft>
              <a:tabLst>
                <a:tab pos="560388" algn="l"/>
                <a:tab pos="1382713" algn="l"/>
                <a:tab pos="2239963" algn="l"/>
              </a:tabLst>
              <a:defRPr sz="2400">
                <a:solidFill>
                  <a:schemeClr val="tx1"/>
                </a:solidFill>
                <a:latin typeface="Arial" pitchFamily="34" charset="0"/>
              </a:defRPr>
            </a:lvl6pPr>
            <a:lvl7pPr marL="2971800" indent="-228600" eaLnBrk="0" fontAlgn="base" hangingPunct="0">
              <a:spcBef>
                <a:spcPct val="0"/>
              </a:spcBef>
              <a:spcAft>
                <a:spcPct val="0"/>
              </a:spcAft>
              <a:tabLst>
                <a:tab pos="560388" algn="l"/>
                <a:tab pos="1382713" algn="l"/>
                <a:tab pos="2239963" algn="l"/>
              </a:tabLst>
              <a:defRPr sz="2400">
                <a:solidFill>
                  <a:schemeClr val="tx1"/>
                </a:solidFill>
                <a:latin typeface="Arial" pitchFamily="34" charset="0"/>
              </a:defRPr>
            </a:lvl7pPr>
            <a:lvl8pPr marL="3429000" indent="-228600" eaLnBrk="0" fontAlgn="base" hangingPunct="0">
              <a:spcBef>
                <a:spcPct val="0"/>
              </a:spcBef>
              <a:spcAft>
                <a:spcPct val="0"/>
              </a:spcAft>
              <a:tabLst>
                <a:tab pos="560388" algn="l"/>
                <a:tab pos="1382713" algn="l"/>
                <a:tab pos="2239963" algn="l"/>
              </a:tabLst>
              <a:defRPr sz="2400">
                <a:solidFill>
                  <a:schemeClr val="tx1"/>
                </a:solidFill>
                <a:latin typeface="Arial" pitchFamily="34" charset="0"/>
              </a:defRPr>
            </a:lvl8pPr>
            <a:lvl9pPr marL="3886200" indent="-228600" eaLnBrk="0" fontAlgn="base" hangingPunct="0">
              <a:spcBef>
                <a:spcPct val="0"/>
              </a:spcBef>
              <a:spcAft>
                <a:spcPct val="0"/>
              </a:spcAft>
              <a:tabLst>
                <a:tab pos="560388" algn="l"/>
                <a:tab pos="1382713" algn="l"/>
                <a:tab pos="2239963" algn="l"/>
              </a:tabLst>
              <a:defRPr sz="2400">
                <a:solidFill>
                  <a:schemeClr val="tx1"/>
                </a:solidFill>
                <a:latin typeface="Arial" pitchFamily="34" charset="0"/>
              </a:defRPr>
            </a:lvl9pPr>
          </a:lstStyle>
          <a:p>
            <a:pPr eaLnBrk="1" hangingPunct="1"/>
            <a:endParaRPr kumimoji="1" lang="en-US" altLang="en-US">
              <a:latin typeface="Times New Roman" pitchFamily="18" charset="0"/>
              <a:cs typeface="Times New Roman" pitchFamily="18" charset="0"/>
            </a:endParaRPr>
          </a:p>
          <a:p>
            <a:pPr eaLnBrk="1" hangingPunct="1"/>
            <a:endParaRPr kumimoji="1" lang="en-US" altLang="en-US">
              <a:latin typeface="Times New Roman" pitchFamily="18" charset="0"/>
              <a:cs typeface="Times New Roman" pitchFamily="18" charset="0"/>
            </a:endParaRPr>
          </a:p>
          <a:p>
            <a:pPr eaLnBrk="1" hangingPunct="1"/>
            <a:r>
              <a:rPr kumimoji="1" lang="en-US" altLang="en-US">
                <a:cs typeface="Arial" pitchFamily="34" charset="0"/>
              </a:rPr>
              <a:t>Class  Frequency	Cumulative</a:t>
            </a:r>
          </a:p>
          <a:p>
            <a:pPr eaLnBrk="1" hangingPunct="1"/>
            <a:r>
              <a:rPr kumimoji="1" lang="en-US" altLang="en-US">
                <a:cs typeface="Arial" pitchFamily="34" charset="0"/>
              </a:rPr>
              <a:t>				Frequency	</a:t>
            </a:r>
            <a:r>
              <a:rPr kumimoji="1" lang="en-US" altLang="en-US">
                <a:solidFill>
                  <a:srgbClr val="FFFFFF"/>
                </a:solidFill>
                <a:cs typeface="Arial" pitchFamily="34" charset="0"/>
              </a:rPr>
              <a:t> </a:t>
            </a:r>
            <a:endParaRPr kumimoji="1" lang="en-US" altLang="en-US">
              <a:cs typeface="Arial" pitchFamily="34" charset="0"/>
            </a:endParaRPr>
          </a:p>
          <a:p>
            <a:r>
              <a:rPr kumimoji="1" lang="en-US" altLang="en-US">
                <a:cs typeface="Arial" pitchFamily="34" charset="0"/>
              </a:rPr>
              <a:t>0-1		1		  1 </a:t>
            </a:r>
          </a:p>
          <a:p>
            <a:r>
              <a:rPr kumimoji="1" lang="en-US" altLang="en-US">
                <a:cs typeface="Arial" pitchFamily="34" charset="0"/>
              </a:rPr>
              <a:t>1-2		4		  5</a:t>
            </a:r>
          </a:p>
          <a:p>
            <a:r>
              <a:rPr kumimoji="1" lang="en-US" altLang="en-US">
                <a:cs typeface="Arial" pitchFamily="34" charset="0"/>
              </a:rPr>
              <a:t>2-3		8		13</a:t>
            </a:r>
          </a:p>
          <a:p>
            <a:r>
              <a:rPr kumimoji="1" lang="en-US" altLang="en-US">
                <a:cs typeface="Arial" pitchFamily="34" charset="0"/>
              </a:rPr>
              <a:t>3-4		7		20</a:t>
            </a:r>
          </a:p>
          <a:p>
            <a:r>
              <a:rPr kumimoji="1" lang="en-US" altLang="en-US">
                <a:cs typeface="Arial" pitchFamily="34" charset="0"/>
              </a:rPr>
              <a:t>4-5		3		23</a:t>
            </a:r>
          </a:p>
          <a:p>
            <a:r>
              <a:rPr kumimoji="1" lang="en-US" altLang="en-US">
                <a:cs typeface="Arial" pitchFamily="34" charset="0"/>
              </a:rPr>
              <a:t>5-6		2		25 </a:t>
            </a:r>
          </a:p>
          <a:p>
            <a:r>
              <a:rPr kumimoji="1" lang="en-US" altLang="en-US" b="1">
                <a:solidFill>
                  <a:schemeClr val="tx2"/>
                </a:solidFill>
                <a:cs typeface="Arial" pitchFamily="34" charset="0"/>
              </a:rPr>
              <a:t>Total        25</a:t>
            </a:r>
          </a:p>
          <a:p>
            <a:r>
              <a:rPr kumimoji="1" lang="en-US" altLang="en-US">
                <a:cs typeface="Arial" pitchFamily="34" charset="0"/>
              </a:rPr>
              <a:t>Substituting in the formula the  relevant values</a:t>
            </a:r>
            <a:r>
              <a:rPr kumimoji="1" lang="en-US" altLang="en-US" b="1">
                <a:cs typeface="Arial" pitchFamily="34" charset="0"/>
              </a:rPr>
              <a:t>, </a:t>
            </a:r>
          </a:p>
          <a:p>
            <a:endParaRPr kumimoji="1" lang="en-US" altLang="en-US">
              <a:latin typeface="Times New Roman" pitchFamily="18" charset="0"/>
              <a:cs typeface="Times New Roman" pitchFamily="18" charset="0"/>
            </a:endParaRPr>
          </a:p>
          <a:p>
            <a:r>
              <a:rPr kumimoji="1" lang="en-US" altLang="en-US">
                <a:cs typeface="Arial" pitchFamily="34" charset="0"/>
              </a:rPr>
              <a:t>Median =  			,we have Median =   		 </a:t>
            </a:r>
          </a:p>
          <a:p>
            <a:endParaRPr kumimoji="1" lang="en-US" altLang="en-US">
              <a:cs typeface="Arial" pitchFamily="34" charset="0"/>
            </a:endParaRPr>
          </a:p>
          <a:p>
            <a:r>
              <a:rPr kumimoji="1" lang="en-US" altLang="en-US">
                <a:cs typeface="Arial" pitchFamily="34" charset="0"/>
              </a:rPr>
              <a:t>                                                                        = 2.9375                                                          </a:t>
            </a:r>
            <a:r>
              <a:rPr kumimoji="1" lang="en-US" altLang="en-US"/>
              <a:t> </a:t>
            </a:r>
            <a:r>
              <a:rPr kumimoji="1" lang="en-US" altLang="en-US">
                <a:cs typeface="Arial" pitchFamily="34" charset="0"/>
              </a:rPr>
              <a:t> </a:t>
            </a:r>
          </a:p>
          <a:p>
            <a:endParaRPr kumimoji="1" lang="en-US" altLang="en-US" b="1">
              <a:latin typeface="Times New Roman" pitchFamily="18" charset="0"/>
              <a:cs typeface="Times New Roman" pitchFamily="18" charset="0"/>
            </a:endParaRPr>
          </a:p>
        </p:txBody>
      </p:sp>
      <p:graphicFrame>
        <p:nvGraphicFramePr>
          <p:cNvPr id="8194" name="Object 5"/>
          <p:cNvGraphicFramePr>
            <a:graphicFrameLocks noChangeAspect="1"/>
          </p:cNvGraphicFramePr>
          <p:nvPr/>
        </p:nvGraphicFramePr>
        <p:xfrm>
          <a:off x="1524000" y="5334000"/>
          <a:ext cx="2479675" cy="725488"/>
        </p:xfrm>
        <a:graphic>
          <a:graphicData uri="http://schemas.openxmlformats.org/presentationml/2006/ole">
            <mc:AlternateContent xmlns:mc="http://schemas.openxmlformats.org/markup-compatibility/2006">
              <mc:Choice xmlns:v="urn:schemas-microsoft-com:vml" Requires="v">
                <p:oleObj spid="_x0000_s36866" name="Equation" r:id="rId3" imgW="1040948" imgH="393529" progId="Equation.3">
                  <p:embed/>
                </p:oleObj>
              </mc:Choice>
              <mc:Fallback>
                <p:oleObj name="Equation" r:id="rId3" imgW="1040948" imgH="393529" progId="Equation.3">
                  <p:embed/>
                  <p:pic>
                    <p:nvPicPr>
                      <p:cNvPr id="819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334000"/>
                        <a:ext cx="2479675" cy="72548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6"/>
          <p:cNvGraphicFramePr>
            <a:graphicFrameLocks noChangeAspect="1"/>
          </p:cNvGraphicFramePr>
          <p:nvPr/>
        </p:nvGraphicFramePr>
        <p:xfrm>
          <a:off x="6629400" y="5334000"/>
          <a:ext cx="1600200" cy="762000"/>
        </p:xfrm>
        <a:graphic>
          <a:graphicData uri="http://schemas.openxmlformats.org/presentationml/2006/ole">
            <mc:AlternateContent xmlns:mc="http://schemas.openxmlformats.org/markup-compatibility/2006">
              <mc:Choice xmlns:v="urn:schemas-microsoft-com:vml" Requires="v">
                <p:oleObj spid="_x0000_s36867" name="Equation" r:id="rId5" imgW="1079032" imgH="393529" progId="Equation.3">
                  <p:embed/>
                </p:oleObj>
              </mc:Choice>
              <mc:Fallback>
                <p:oleObj name="Equation" r:id="rId5" imgW="1079032" imgH="393529" progId="Equation.3">
                  <p:embed/>
                  <p:pic>
                    <p:nvPicPr>
                      <p:cNvPr id="819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5334000"/>
                        <a:ext cx="1600200" cy="7620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91</a:t>
            </a:fld>
            <a:endParaRPr lang="en-US"/>
          </a:p>
        </p:txBody>
      </p:sp>
    </p:spTree>
    <p:extLst>
      <p:ext uri="{BB962C8B-B14F-4D97-AF65-F5344CB8AC3E}">
        <p14:creationId xmlns:p14="http://schemas.microsoft.com/office/powerpoint/2010/main" val="1200263582"/>
      </p:ext>
    </p:extLst>
  </p:cSld>
  <p:clrMapOvr>
    <a:masterClrMapping/>
  </p:clrMapOvr>
  <p:transition>
    <p:checke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2"/>
          <p:cNvSpPr>
            <a:spLocks noGrp="1" noChangeArrowheads="1"/>
          </p:cNvSpPr>
          <p:nvPr>
            <p:ph type="title"/>
          </p:nvPr>
        </p:nvSpPr>
        <p:spPr>
          <a:xfrm>
            <a:off x="1676400" y="0"/>
            <a:ext cx="6708775" cy="1143000"/>
          </a:xfrm>
        </p:spPr>
        <p:txBody>
          <a:bodyPr/>
          <a:lstStyle/>
          <a:p>
            <a:pPr eaLnBrk="1" hangingPunct="1"/>
            <a:r>
              <a:rPr lang="en-US" altLang="en-US" smtClean="0"/>
              <a:t>Mode for Grouped Data</a:t>
            </a:r>
          </a:p>
        </p:txBody>
      </p:sp>
      <p:sp>
        <p:nvSpPr>
          <p:cNvPr id="9225" name="Rectangle 3"/>
          <p:cNvSpPr>
            <a:spLocks noGrp="1" noChangeArrowheads="1"/>
          </p:cNvSpPr>
          <p:nvPr>
            <p:ph type="body" idx="1"/>
          </p:nvPr>
        </p:nvSpPr>
        <p:spPr>
          <a:xfrm>
            <a:off x="685800" y="1066800"/>
            <a:ext cx="8001000" cy="5410200"/>
          </a:xfrm>
        </p:spPr>
        <p:txBody>
          <a:bodyPr/>
          <a:lstStyle/>
          <a:p>
            <a:pPr marL="342900" indent="-342900" defTabSz="914400" eaLnBrk="1" hangingPunct="1">
              <a:lnSpc>
                <a:spcPct val="90000"/>
              </a:lnSpc>
              <a:buFont typeface="Wingdings" pitchFamily="2" charset="2"/>
              <a:buNone/>
            </a:pPr>
            <a:endParaRPr lang="en-US" altLang="en-US" sz="2400" smtClean="0">
              <a:cs typeface="Times New Roman" pitchFamily="18" charset="0"/>
            </a:endParaRPr>
          </a:p>
          <a:p>
            <a:pPr marL="342900" indent="-342900" defTabSz="914400" eaLnBrk="1" hangingPunct="1">
              <a:lnSpc>
                <a:spcPct val="90000"/>
              </a:lnSpc>
              <a:buFont typeface="Wingdings" pitchFamily="2" charset="2"/>
              <a:buNone/>
            </a:pPr>
            <a:r>
              <a:rPr lang="en-US" altLang="en-US" sz="2400" smtClean="0">
                <a:cs typeface="Times New Roman" pitchFamily="18" charset="0"/>
              </a:rPr>
              <a:t>Mode = </a:t>
            </a:r>
          </a:p>
          <a:p>
            <a:pPr marL="342900" indent="-342900" defTabSz="914400" eaLnBrk="1" hangingPunct="1">
              <a:lnSpc>
                <a:spcPct val="90000"/>
              </a:lnSpc>
              <a:buFont typeface="Wingdings" pitchFamily="2" charset="2"/>
              <a:buNone/>
            </a:pPr>
            <a:endParaRPr lang="en-US" altLang="en-US" sz="2400" smtClean="0">
              <a:cs typeface="Times New Roman" pitchFamily="18" charset="0"/>
            </a:endParaRPr>
          </a:p>
          <a:p>
            <a:pPr marL="342900" indent="-342900" defTabSz="914400" eaLnBrk="1" hangingPunct="1">
              <a:lnSpc>
                <a:spcPct val="90000"/>
              </a:lnSpc>
              <a:buFont typeface="Wingdings" pitchFamily="2" charset="2"/>
              <a:buNone/>
            </a:pPr>
            <a:endParaRPr lang="en-US" altLang="en-US" sz="2400" smtClean="0">
              <a:cs typeface="Times New Roman" pitchFamily="18" charset="0"/>
            </a:endParaRPr>
          </a:p>
          <a:p>
            <a:pPr marL="342900" indent="-342900" defTabSz="914400" eaLnBrk="1" hangingPunct="1">
              <a:lnSpc>
                <a:spcPct val="90000"/>
              </a:lnSpc>
              <a:buFont typeface="Wingdings" pitchFamily="2" charset="2"/>
              <a:buNone/>
            </a:pPr>
            <a:r>
              <a:rPr lang="en-US" altLang="en-US" sz="2400" smtClean="0">
                <a:cs typeface="Times New Roman" pitchFamily="18" charset="0"/>
              </a:rPr>
              <a:t>Where L =Lower limit of the modal class</a:t>
            </a:r>
          </a:p>
          <a:p>
            <a:pPr marL="342900" indent="-342900" defTabSz="914400" eaLnBrk="1" hangingPunct="1">
              <a:lnSpc>
                <a:spcPct val="90000"/>
              </a:lnSpc>
              <a:buFont typeface="Wingdings" pitchFamily="2" charset="2"/>
              <a:buNone/>
            </a:pPr>
            <a:r>
              <a:rPr lang="en-US" altLang="en-US" sz="2400" smtClean="0">
                <a:cs typeface="Times New Roman" pitchFamily="18" charset="0"/>
              </a:rPr>
              <a:t>				 				</a:t>
            </a:r>
          </a:p>
          <a:p>
            <a:pPr marL="342900" indent="-342900" defTabSz="914400" eaLnBrk="1" hangingPunct="1">
              <a:lnSpc>
                <a:spcPct val="90000"/>
              </a:lnSpc>
              <a:buFont typeface="Wingdings" pitchFamily="2" charset="2"/>
              <a:buNone/>
            </a:pPr>
            <a:endParaRPr lang="en-US" altLang="en-US" sz="2400" smtClean="0">
              <a:cs typeface="Times New Roman" pitchFamily="18" charset="0"/>
            </a:endParaRPr>
          </a:p>
          <a:p>
            <a:pPr marL="342900" indent="-342900" defTabSz="914400" eaLnBrk="1" hangingPunct="1">
              <a:lnSpc>
                <a:spcPct val="90000"/>
              </a:lnSpc>
              <a:buFont typeface="Wingdings" pitchFamily="2" charset="2"/>
              <a:buNone/>
            </a:pPr>
            <a:r>
              <a:rPr lang="en-US" altLang="en-US" sz="2400" smtClean="0">
                <a:cs typeface="Times New Roman" pitchFamily="18" charset="0"/>
              </a:rPr>
              <a:t> 		=  Frequency of the modal class</a:t>
            </a:r>
          </a:p>
          <a:p>
            <a:pPr marL="342900" indent="-342900" defTabSz="914400" eaLnBrk="1" hangingPunct="1">
              <a:lnSpc>
                <a:spcPct val="90000"/>
              </a:lnSpc>
              <a:buFont typeface="Wingdings" pitchFamily="2" charset="2"/>
              <a:buNone/>
            </a:pPr>
            <a:endParaRPr lang="en-US" altLang="en-US" sz="2400" smtClean="0">
              <a:cs typeface="Times New Roman" pitchFamily="18" charset="0"/>
            </a:endParaRPr>
          </a:p>
          <a:p>
            <a:pPr marL="342900" indent="-342900" defTabSz="914400" eaLnBrk="1" hangingPunct="1">
              <a:lnSpc>
                <a:spcPct val="90000"/>
              </a:lnSpc>
              <a:buFont typeface="Wingdings" pitchFamily="2" charset="2"/>
              <a:buNone/>
            </a:pPr>
            <a:r>
              <a:rPr lang="en-US" altLang="en-US" sz="2400" smtClean="0">
                <a:cs typeface="Times New Roman" pitchFamily="18" charset="0"/>
              </a:rPr>
              <a:t>		= Frequency preceding the modal class</a:t>
            </a:r>
          </a:p>
          <a:p>
            <a:pPr marL="342900" indent="-342900" defTabSz="914400" eaLnBrk="1" hangingPunct="1">
              <a:lnSpc>
                <a:spcPct val="90000"/>
              </a:lnSpc>
              <a:buFont typeface="Wingdings" pitchFamily="2" charset="2"/>
              <a:buNone/>
            </a:pPr>
            <a:endParaRPr lang="en-US" altLang="en-US" sz="2400" smtClean="0">
              <a:cs typeface="Times New Roman" pitchFamily="18" charset="0"/>
            </a:endParaRPr>
          </a:p>
          <a:p>
            <a:pPr marL="342900" indent="-342900" defTabSz="914400" eaLnBrk="1" hangingPunct="1">
              <a:lnSpc>
                <a:spcPct val="90000"/>
              </a:lnSpc>
              <a:buFont typeface="Wingdings" pitchFamily="2" charset="2"/>
              <a:buNone/>
            </a:pPr>
            <a:r>
              <a:rPr lang="en-US" altLang="en-US" sz="2400" smtClean="0">
                <a:cs typeface="Times New Roman" pitchFamily="18" charset="0"/>
              </a:rPr>
              <a:t> 		= Frequency succeeding the modal class</a:t>
            </a:r>
          </a:p>
          <a:p>
            <a:pPr marL="342900" indent="-342900" defTabSz="914400" eaLnBrk="1" hangingPunct="1">
              <a:lnSpc>
                <a:spcPct val="90000"/>
              </a:lnSpc>
              <a:buFont typeface="Wingdings" pitchFamily="2" charset="2"/>
              <a:buNone/>
            </a:pPr>
            <a:r>
              <a:rPr lang="en-US" altLang="en-US" sz="2400" smtClean="0">
                <a:cs typeface="Times New Roman" pitchFamily="18" charset="0"/>
              </a:rPr>
              <a:t>	C    = Class Interval of the modal class</a:t>
            </a:r>
          </a:p>
          <a:p>
            <a:pPr marL="342900" indent="-342900" defTabSz="914400" eaLnBrk="1" hangingPunct="1">
              <a:lnSpc>
                <a:spcPct val="90000"/>
              </a:lnSpc>
              <a:buFont typeface="Wingdings" pitchFamily="2" charset="2"/>
              <a:buNone/>
            </a:pPr>
            <a:endParaRPr lang="en-US" altLang="en-US" sz="2400" smtClean="0"/>
          </a:p>
        </p:txBody>
      </p:sp>
      <p:sp>
        <p:nvSpPr>
          <p:cNvPr id="9226" name="Rectangle 4"/>
          <p:cNvSpPr>
            <a:spLocks noChangeArrowheads="1"/>
          </p:cNvSpPr>
          <p:nvPr/>
        </p:nvSpPr>
        <p:spPr bwMode="auto">
          <a:xfrm>
            <a:off x="0" y="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graphicFrame>
        <p:nvGraphicFramePr>
          <p:cNvPr id="9218" name="Object 5"/>
          <p:cNvGraphicFramePr>
            <a:graphicFrameLocks noChangeAspect="1"/>
          </p:cNvGraphicFramePr>
          <p:nvPr/>
        </p:nvGraphicFramePr>
        <p:xfrm>
          <a:off x="1981200" y="1524000"/>
          <a:ext cx="2209800" cy="990600"/>
        </p:xfrm>
        <a:graphic>
          <a:graphicData uri="http://schemas.openxmlformats.org/presentationml/2006/ole">
            <mc:AlternateContent xmlns:mc="http://schemas.openxmlformats.org/markup-compatibility/2006">
              <mc:Choice xmlns:v="urn:schemas-microsoft-com:vml" Requires="v">
                <p:oleObj spid="_x0000_s37890" name="Equation" r:id="rId3" imgW="901309" imgH="431613" progId="Equation.3">
                  <p:embed/>
                </p:oleObj>
              </mc:Choice>
              <mc:Fallback>
                <p:oleObj name="Equation" r:id="rId3" imgW="901309" imgH="431613" progId="Equation.3">
                  <p:embed/>
                  <p:pic>
                    <p:nvPicPr>
                      <p:cNvPr id="921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524000"/>
                        <a:ext cx="2209800" cy="9906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6"/>
          <p:cNvGraphicFramePr>
            <a:graphicFrameLocks noChangeAspect="1"/>
          </p:cNvGraphicFramePr>
          <p:nvPr/>
        </p:nvGraphicFramePr>
        <p:xfrm>
          <a:off x="949325" y="3108325"/>
          <a:ext cx="1225550" cy="533400"/>
        </p:xfrm>
        <a:graphic>
          <a:graphicData uri="http://schemas.openxmlformats.org/presentationml/2006/ole">
            <mc:AlternateContent xmlns:mc="http://schemas.openxmlformats.org/markup-compatibility/2006">
              <mc:Choice xmlns:v="urn:schemas-microsoft-com:vml" Requires="v">
                <p:oleObj spid="_x0000_s37891" name="Equation" r:id="rId5" imgW="672808" imgH="228501" progId="Equation.3">
                  <p:embed/>
                </p:oleObj>
              </mc:Choice>
              <mc:Fallback>
                <p:oleObj name="Equation" r:id="rId5" imgW="672808" imgH="228501" progId="Equation.3">
                  <p:embed/>
                  <p:pic>
                    <p:nvPicPr>
                      <p:cNvPr id="9219"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25" y="3108325"/>
                        <a:ext cx="1225550" cy="533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7"/>
          <p:cNvGraphicFramePr>
            <a:graphicFrameLocks noChangeAspect="1"/>
          </p:cNvGraphicFramePr>
          <p:nvPr/>
        </p:nvGraphicFramePr>
        <p:xfrm>
          <a:off x="2895600" y="3108325"/>
          <a:ext cx="1371600" cy="484188"/>
        </p:xfrm>
        <a:graphic>
          <a:graphicData uri="http://schemas.openxmlformats.org/presentationml/2006/ole">
            <mc:AlternateContent xmlns:mc="http://schemas.openxmlformats.org/markup-compatibility/2006">
              <mc:Choice xmlns:v="urn:schemas-microsoft-com:vml" Requires="v">
                <p:oleObj spid="_x0000_s37892" name="Equation" r:id="rId7" imgW="736280" imgH="215806" progId="Equation.3">
                  <p:embed/>
                </p:oleObj>
              </mc:Choice>
              <mc:Fallback>
                <p:oleObj name="Equation" r:id="rId7" imgW="736280" imgH="215806" progId="Equation.3">
                  <p:embed/>
                  <p:pic>
                    <p:nvPicPr>
                      <p:cNvPr id="922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108325"/>
                        <a:ext cx="1371600" cy="48418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7" name="Rectangle 8"/>
          <p:cNvSpPr>
            <a:spLocks noChangeArrowheads="1"/>
          </p:cNvSpPr>
          <p:nvPr/>
        </p:nvSpPr>
        <p:spPr bwMode="auto">
          <a:xfrm>
            <a:off x="45005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graphicFrame>
        <p:nvGraphicFramePr>
          <p:cNvPr id="9221" name="Object 9"/>
          <p:cNvGraphicFramePr>
            <a:graphicFrameLocks noChangeAspect="1"/>
          </p:cNvGraphicFramePr>
          <p:nvPr/>
        </p:nvGraphicFramePr>
        <p:xfrm>
          <a:off x="1106488" y="3838575"/>
          <a:ext cx="300037" cy="442913"/>
        </p:xfrm>
        <a:graphic>
          <a:graphicData uri="http://schemas.openxmlformats.org/presentationml/2006/ole">
            <mc:AlternateContent xmlns:mc="http://schemas.openxmlformats.org/markup-compatibility/2006">
              <mc:Choice xmlns:v="urn:schemas-microsoft-com:vml" Requires="v">
                <p:oleObj spid="_x0000_s37893" r:id="rId9" imgW="139579" imgH="215713" progId="Equation.3">
                  <p:embed/>
                </p:oleObj>
              </mc:Choice>
              <mc:Fallback>
                <p:oleObj r:id="rId9" imgW="139579" imgH="215713" progId="Equation.3">
                  <p:embed/>
                  <p:pic>
                    <p:nvPicPr>
                      <p:cNvPr id="922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6488" y="3838575"/>
                        <a:ext cx="300037" cy="442913"/>
                      </a:xfrm>
                      <a:prstGeom prst="rect">
                        <a:avLst/>
                      </a:prstGeom>
                      <a:solidFill>
                        <a:schemeClr val="accent1"/>
                      </a:solidFill>
                    </p:spPr>
                  </p:pic>
                </p:oleObj>
              </mc:Fallback>
            </mc:AlternateContent>
          </a:graphicData>
        </a:graphic>
      </p:graphicFrame>
      <p:graphicFrame>
        <p:nvGraphicFramePr>
          <p:cNvPr id="9222" name="Object 10"/>
          <p:cNvGraphicFramePr>
            <a:graphicFrameLocks noChangeAspect="1"/>
          </p:cNvGraphicFramePr>
          <p:nvPr/>
        </p:nvGraphicFramePr>
        <p:xfrm>
          <a:off x="1085850" y="4564063"/>
          <a:ext cx="304800" cy="457200"/>
        </p:xfrm>
        <a:graphic>
          <a:graphicData uri="http://schemas.openxmlformats.org/presentationml/2006/ole">
            <mc:AlternateContent xmlns:mc="http://schemas.openxmlformats.org/markup-compatibility/2006">
              <mc:Choice xmlns:v="urn:schemas-microsoft-com:vml" Requires="v">
                <p:oleObj spid="_x0000_s37894" name="Equation" r:id="rId11" imgW="152334" imgH="228501" progId="Equation.3">
                  <p:embed/>
                </p:oleObj>
              </mc:Choice>
              <mc:Fallback>
                <p:oleObj name="Equation" r:id="rId11" imgW="152334" imgH="228501" progId="Equation.3">
                  <p:embed/>
                  <p:pic>
                    <p:nvPicPr>
                      <p:cNvPr id="922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5850" y="4564063"/>
                        <a:ext cx="304800" cy="4572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3" name="Object 11"/>
          <p:cNvGraphicFramePr>
            <a:graphicFrameLocks noChangeAspect="1"/>
          </p:cNvGraphicFramePr>
          <p:nvPr/>
        </p:nvGraphicFramePr>
        <p:xfrm>
          <a:off x="1085850" y="5380038"/>
          <a:ext cx="304800" cy="457200"/>
        </p:xfrm>
        <a:graphic>
          <a:graphicData uri="http://schemas.openxmlformats.org/presentationml/2006/ole">
            <mc:AlternateContent xmlns:mc="http://schemas.openxmlformats.org/markup-compatibility/2006">
              <mc:Choice xmlns:v="urn:schemas-microsoft-com:vml" Requires="v">
                <p:oleObj spid="_x0000_s37895" name="Equation" r:id="rId13" imgW="152268" imgH="215713" progId="Equation.3">
                  <p:embed/>
                </p:oleObj>
              </mc:Choice>
              <mc:Fallback>
                <p:oleObj name="Equation" r:id="rId13" imgW="152268" imgH="215713" progId="Equation.3">
                  <p:embed/>
                  <p:pic>
                    <p:nvPicPr>
                      <p:cNvPr id="9223"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5850" y="5380038"/>
                        <a:ext cx="304800" cy="4572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92</a:t>
            </a:fld>
            <a:endParaRPr lang="en-US"/>
          </a:p>
        </p:txBody>
      </p:sp>
    </p:spTree>
    <p:extLst>
      <p:ext uri="{BB962C8B-B14F-4D97-AF65-F5344CB8AC3E}">
        <p14:creationId xmlns:p14="http://schemas.microsoft.com/office/powerpoint/2010/main" val="3485013842"/>
      </p:ext>
    </p:extLst>
  </p:cSld>
  <p:clrMapOvr>
    <a:masterClrMapping/>
  </p:clrMapOvr>
  <p:transition>
    <p:checke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05000" y="41275"/>
            <a:ext cx="6480175" cy="1143000"/>
          </a:xfrm>
        </p:spPr>
        <p:txBody>
          <a:bodyPr>
            <a:normAutofit fontScale="90000"/>
          </a:bodyPr>
          <a:lstStyle/>
          <a:p>
            <a:pPr eaLnBrk="1" hangingPunct="1"/>
            <a:r>
              <a:rPr lang="en-US" altLang="en-US" smtClean="0"/>
              <a:t>Mode for Grouped Data</a:t>
            </a:r>
            <a:br>
              <a:rPr lang="en-US" altLang="en-US" smtClean="0"/>
            </a:br>
            <a:r>
              <a:rPr lang="en-US" altLang="en-US" smtClean="0"/>
              <a:t>Example</a:t>
            </a:r>
          </a:p>
        </p:txBody>
      </p:sp>
      <p:sp>
        <p:nvSpPr>
          <p:cNvPr id="44035" name="Rectangle 3"/>
          <p:cNvSpPr>
            <a:spLocks noGrp="1" noChangeArrowheads="1"/>
          </p:cNvSpPr>
          <p:nvPr>
            <p:ph type="body" idx="1"/>
          </p:nvPr>
        </p:nvSpPr>
        <p:spPr>
          <a:xfrm>
            <a:off x="457200" y="1981200"/>
            <a:ext cx="8004175" cy="4114800"/>
          </a:xfrm>
        </p:spPr>
        <p:txBody>
          <a:bodyPr/>
          <a:lstStyle/>
          <a:p>
            <a:pPr algn="just" eaLnBrk="1" hangingPunct="1">
              <a:buFont typeface="Wingdings" pitchFamily="2" charset="2"/>
              <a:buNone/>
            </a:pPr>
            <a:r>
              <a:rPr lang="en-US" altLang="en-US" smtClean="0">
                <a:cs typeface="Times New Roman" pitchFamily="18" charset="0"/>
              </a:rPr>
              <a:t>Example:</a:t>
            </a:r>
            <a:r>
              <a:rPr lang="en-US" altLang="en-US" b="1" i="1" smtClean="0">
                <a:cs typeface="Times New Roman" pitchFamily="18" charset="0"/>
              </a:rPr>
              <a:t> </a:t>
            </a:r>
            <a:r>
              <a:rPr lang="en-US" altLang="en-US" smtClean="0">
                <a:cs typeface="Times New Roman" pitchFamily="18" charset="0"/>
              </a:rPr>
              <a:t>Find the mode for the following</a:t>
            </a:r>
          </a:p>
          <a:p>
            <a:pPr algn="just" eaLnBrk="1" hangingPunct="1">
              <a:buFont typeface="Wingdings" pitchFamily="2" charset="2"/>
              <a:buNone/>
            </a:pPr>
            <a:r>
              <a:rPr lang="en-US" altLang="en-US" smtClean="0">
                <a:cs typeface="Times New Roman" pitchFamily="18" charset="0"/>
              </a:rPr>
              <a:t>continuous frequency distribution:</a:t>
            </a:r>
          </a:p>
          <a:p>
            <a:pPr eaLnBrk="1" hangingPunct="1">
              <a:buFont typeface="Wingdings" pitchFamily="2" charset="2"/>
              <a:buNone/>
            </a:pPr>
            <a:r>
              <a:rPr lang="en-US" altLang="en-US" sz="2400" smtClean="0">
                <a:cs typeface="Times New Roman" pitchFamily="18" charset="0"/>
              </a:rPr>
              <a:t> </a:t>
            </a:r>
          </a:p>
          <a:p>
            <a:pPr eaLnBrk="1" hangingPunct="1">
              <a:buFont typeface="Wingdings" pitchFamily="2" charset="2"/>
              <a:buNone/>
            </a:pPr>
            <a:r>
              <a:rPr lang="en-US" altLang="en-US" sz="2400" smtClean="0">
                <a:cs typeface="Times New Roman" pitchFamily="18" charset="0"/>
              </a:rPr>
              <a:t>Class</a:t>
            </a:r>
            <a:r>
              <a:rPr lang="en-US" altLang="en-US" sz="2400" i="1" smtClean="0">
                <a:cs typeface="Times New Roman" pitchFamily="18" charset="0"/>
              </a:rPr>
              <a:t> </a:t>
            </a:r>
            <a:r>
              <a:rPr lang="en-US" altLang="en-US" sz="2400" smtClean="0">
                <a:cs typeface="Times New Roman" pitchFamily="18" charset="0"/>
              </a:rPr>
              <a:t>		0-1	1-2	2-3	3-4	4-5	5-6</a:t>
            </a:r>
          </a:p>
          <a:p>
            <a:pPr eaLnBrk="1" hangingPunct="1">
              <a:buFont typeface="Wingdings" pitchFamily="2" charset="2"/>
              <a:buNone/>
            </a:pPr>
            <a:r>
              <a:rPr lang="en-US" altLang="en-US" sz="2400" smtClean="0">
                <a:cs typeface="Times New Roman" pitchFamily="18" charset="0"/>
              </a:rPr>
              <a:t>Frequency</a:t>
            </a:r>
            <a:r>
              <a:rPr lang="en-US" altLang="en-US" sz="2400" smtClean="0">
                <a:cs typeface="Arial" pitchFamily="34" charset="0"/>
              </a:rPr>
              <a:t>	</a:t>
            </a:r>
            <a:r>
              <a:rPr lang="en-US" altLang="en-US" sz="2400" smtClean="0">
                <a:cs typeface="Times New Roman" pitchFamily="18" charset="0"/>
              </a:rPr>
              <a:t>1	4	8	7	3	2</a:t>
            </a:r>
          </a:p>
          <a:p>
            <a:pPr eaLnBrk="1" hangingPunct="1">
              <a:buFont typeface="Wingdings" pitchFamily="2" charset="2"/>
              <a:buNone/>
            </a:pPr>
            <a:endParaRPr lang="en-US" altLang="en-US" sz="2400" smtClean="0"/>
          </a:p>
          <a:p>
            <a:pPr eaLnBrk="1" hangingPunct="1"/>
            <a:endParaRPr lang="en-US" altLang="en-US" smtClean="0"/>
          </a:p>
        </p:txBody>
      </p:sp>
      <p:sp>
        <p:nvSpPr>
          <p:cNvPr id="44036" name="Rectangle 4"/>
          <p:cNvSpPr>
            <a:spLocks noChangeArrowheads="1"/>
          </p:cNvSpPr>
          <p:nvPr/>
        </p:nvSpPr>
        <p:spPr bwMode="auto">
          <a:xfrm>
            <a:off x="0" y="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93</a:t>
            </a:fld>
            <a:endParaRPr lang="en-US"/>
          </a:p>
        </p:txBody>
      </p:sp>
    </p:spTree>
    <p:extLst>
      <p:ext uri="{BB962C8B-B14F-4D97-AF65-F5344CB8AC3E}">
        <p14:creationId xmlns:p14="http://schemas.microsoft.com/office/powerpoint/2010/main" val="1062039608"/>
      </p:ext>
    </p:extLst>
  </p:cSld>
  <p:clrMapOvr>
    <a:masterClrMapping/>
  </p:clrMapOvr>
  <p:transition>
    <p:checke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p:txBody>
          <a:bodyPr/>
          <a:lstStyle/>
          <a:p>
            <a:pPr eaLnBrk="1" hangingPunct="1"/>
            <a:r>
              <a:rPr lang="en-US" altLang="en-US" smtClean="0"/>
              <a:t>Solution for the Example</a:t>
            </a:r>
          </a:p>
        </p:txBody>
      </p:sp>
      <p:sp>
        <p:nvSpPr>
          <p:cNvPr id="10247" name="Rectangle 3"/>
          <p:cNvSpPr>
            <a:spLocks noGrp="1" noChangeArrowheads="1"/>
          </p:cNvSpPr>
          <p:nvPr>
            <p:ph type="body" sz="half" idx="1"/>
          </p:nvPr>
        </p:nvSpPr>
        <p:spPr>
          <a:xfrm>
            <a:off x="361950" y="1981200"/>
            <a:ext cx="4035425" cy="4114800"/>
          </a:xfrm>
        </p:spPr>
        <p:txBody>
          <a:bodyPr/>
          <a:lstStyle/>
          <a:p>
            <a:pPr eaLnBrk="1" hangingPunct="1">
              <a:buFont typeface="Wingdings" pitchFamily="2" charset="2"/>
              <a:buNone/>
            </a:pPr>
            <a:r>
              <a:rPr lang="en-US" altLang="en-US" sz="2000" dirty="0" smtClean="0">
                <a:cs typeface="Times New Roman" pitchFamily="18" charset="0"/>
              </a:rPr>
              <a:t>Class	Frequency </a:t>
            </a:r>
          </a:p>
          <a:p>
            <a:pPr eaLnBrk="1" hangingPunct="1">
              <a:buFont typeface="Wingdings" pitchFamily="2" charset="2"/>
              <a:buNone/>
            </a:pPr>
            <a:r>
              <a:rPr lang="en-US" altLang="en-US" sz="2000" dirty="0" smtClean="0">
                <a:cs typeface="Times New Roman" pitchFamily="18" charset="0"/>
              </a:rPr>
              <a:t>0-1	         1</a:t>
            </a:r>
          </a:p>
          <a:p>
            <a:pPr eaLnBrk="1" hangingPunct="1">
              <a:buFont typeface="Wingdings" pitchFamily="2" charset="2"/>
              <a:buNone/>
            </a:pPr>
            <a:r>
              <a:rPr lang="en-US" altLang="en-US" sz="2000" dirty="0" smtClean="0">
                <a:cs typeface="Times New Roman" pitchFamily="18" charset="0"/>
              </a:rPr>
              <a:t>1-2	         4</a:t>
            </a:r>
          </a:p>
          <a:p>
            <a:pPr eaLnBrk="1" hangingPunct="1">
              <a:buFont typeface="Wingdings" pitchFamily="2" charset="2"/>
              <a:buNone/>
            </a:pPr>
            <a:r>
              <a:rPr lang="en-US" altLang="en-US" sz="2000" dirty="0" smtClean="0">
                <a:cs typeface="Times New Roman" pitchFamily="18" charset="0"/>
              </a:rPr>
              <a:t>2-3	         8</a:t>
            </a:r>
          </a:p>
          <a:p>
            <a:pPr eaLnBrk="1" hangingPunct="1">
              <a:buFont typeface="Wingdings" pitchFamily="2" charset="2"/>
              <a:buNone/>
            </a:pPr>
            <a:r>
              <a:rPr lang="en-US" altLang="en-US" sz="2000" dirty="0" smtClean="0">
                <a:cs typeface="Times New Roman" pitchFamily="18" charset="0"/>
              </a:rPr>
              <a:t>3-4	         7</a:t>
            </a:r>
          </a:p>
          <a:p>
            <a:pPr eaLnBrk="1" hangingPunct="1">
              <a:buFont typeface="Wingdings" pitchFamily="2" charset="2"/>
              <a:buNone/>
            </a:pPr>
            <a:r>
              <a:rPr lang="en-US" altLang="en-US" sz="2000" dirty="0" smtClean="0">
                <a:cs typeface="Times New Roman" pitchFamily="18" charset="0"/>
              </a:rPr>
              <a:t>4-5	          3</a:t>
            </a:r>
          </a:p>
          <a:p>
            <a:pPr eaLnBrk="1" hangingPunct="1">
              <a:buFont typeface="Wingdings" pitchFamily="2" charset="2"/>
              <a:buNone/>
            </a:pPr>
            <a:r>
              <a:rPr lang="en-US" altLang="en-US" sz="2000" dirty="0" smtClean="0">
                <a:cs typeface="Times New Roman" pitchFamily="18" charset="0"/>
              </a:rPr>
              <a:t>5-6	          2</a:t>
            </a:r>
          </a:p>
          <a:p>
            <a:pPr eaLnBrk="1" hangingPunct="1">
              <a:buClrTx/>
              <a:buFont typeface="Wingdings" pitchFamily="2" charset="2"/>
              <a:buNone/>
            </a:pPr>
            <a:r>
              <a:rPr lang="en-US" altLang="en-US" sz="2000" b="1" dirty="0" smtClean="0">
                <a:solidFill>
                  <a:schemeClr val="tx2"/>
                </a:solidFill>
              </a:rPr>
              <a:t>Total      25</a:t>
            </a:r>
          </a:p>
        </p:txBody>
      </p:sp>
      <p:sp>
        <p:nvSpPr>
          <p:cNvPr id="10248" name="Rectangle 4"/>
          <p:cNvSpPr>
            <a:spLocks noGrp="1" noChangeArrowheads="1"/>
          </p:cNvSpPr>
          <p:nvPr>
            <p:ph type="body" sz="half" idx="2"/>
          </p:nvPr>
        </p:nvSpPr>
        <p:spPr>
          <a:xfrm>
            <a:off x="4645025" y="1981200"/>
            <a:ext cx="4041775" cy="4114800"/>
          </a:xfrm>
        </p:spPr>
        <p:txBody>
          <a:bodyPr/>
          <a:lstStyle/>
          <a:p>
            <a:pPr marL="342900" indent="-342900" defTabSz="914400" eaLnBrk="1" hangingPunct="1">
              <a:lnSpc>
                <a:spcPct val="90000"/>
              </a:lnSpc>
              <a:buFont typeface="Wingdings" pitchFamily="2" charset="2"/>
              <a:buNone/>
            </a:pPr>
            <a:endParaRPr lang="en-US" altLang="en-US" sz="2400" smtClean="0"/>
          </a:p>
          <a:p>
            <a:pPr marL="342900" indent="-342900" defTabSz="914400" eaLnBrk="1" hangingPunct="1">
              <a:lnSpc>
                <a:spcPct val="90000"/>
              </a:lnSpc>
              <a:buFont typeface="Wingdings" pitchFamily="2" charset="2"/>
              <a:buNone/>
            </a:pPr>
            <a:r>
              <a:rPr lang="en-US" altLang="en-US" sz="2400" smtClean="0"/>
              <a:t>Mode =                                   </a:t>
            </a:r>
          </a:p>
          <a:p>
            <a:pPr marL="342900" indent="-342900" defTabSz="914400" eaLnBrk="1" hangingPunct="1">
              <a:lnSpc>
                <a:spcPct val="90000"/>
              </a:lnSpc>
              <a:buFont typeface="Wingdings" pitchFamily="2" charset="2"/>
              <a:buNone/>
            </a:pPr>
            <a:endParaRPr lang="en-US" altLang="en-US" sz="2400" smtClean="0"/>
          </a:p>
          <a:p>
            <a:pPr marL="342900" indent="-342900" defTabSz="914400" eaLnBrk="1" hangingPunct="1">
              <a:lnSpc>
                <a:spcPct val="90000"/>
              </a:lnSpc>
              <a:buFont typeface="Wingdings" pitchFamily="2" charset="2"/>
              <a:buNone/>
            </a:pPr>
            <a:r>
              <a:rPr lang="en-US" altLang="en-US" sz="2400" smtClean="0"/>
              <a:t>L = 2</a:t>
            </a:r>
          </a:p>
          <a:p>
            <a:pPr marL="342900" indent="-342900" defTabSz="914400" eaLnBrk="1" hangingPunct="1">
              <a:lnSpc>
                <a:spcPct val="90000"/>
              </a:lnSpc>
              <a:buFont typeface="Wingdings" pitchFamily="2" charset="2"/>
              <a:buNone/>
            </a:pPr>
            <a:r>
              <a:rPr lang="en-US" altLang="en-US" sz="2400" smtClean="0"/>
              <a:t>		      = 8-4 = 4</a:t>
            </a:r>
          </a:p>
          <a:p>
            <a:pPr marL="342900" indent="-342900" defTabSz="914400" eaLnBrk="1" hangingPunct="1">
              <a:lnSpc>
                <a:spcPct val="90000"/>
              </a:lnSpc>
              <a:buFont typeface="Wingdings" pitchFamily="2" charset="2"/>
              <a:buNone/>
            </a:pPr>
            <a:endParaRPr lang="en-US" altLang="en-US" sz="2400" smtClean="0"/>
          </a:p>
          <a:p>
            <a:pPr marL="342900" indent="-342900" defTabSz="914400" eaLnBrk="1" hangingPunct="1">
              <a:lnSpc>
                <a:spcPct val="90000"/>
              </a:lnSpc>
              <a:buFont typeface="Wingdings" pitchFamily="2" charset="2"/>
              <a:buNone/>
            </a:pPr>
            <a:r>
              <a:rPr lang="en-US" altLang="en-US" sz="2400" smtClean="0"/>
              <a:t>		       = 8-7 = 1</a:t>
            </a:r>
          </a:p>
          <a:p>
            <a:pPr marL="342900" indent="-342900" defTabSz="914400" eaLnBrk="1" hangingPunct="1">
              <a:lnSpc>
                <a:spcPct val="90000"/>
              </a:lnSpc>
              <a:buFont typeface="Wingdings" pitchFamily="2" charset="2"/>
              <a:buNone/>
            </a:pPr>
            <a:endParaRPr lang="en-US" altLang="en-US" sz="2400" smtClean="0"/>
          </a:p>
          <a:p>
            <a:pPr marL="342900" indent="-342900" defTabSz="914400" eaLnBrk="1" hangingPunct="1">
              <a:lnSpc>
                <a:spcPct val="90000"/>
              </a:lnSpc>
              <a:buFont typeface="Wingdings" pitchFamily="2" charset="2"/>
              <a:buNone/>
            </a:pPr>
            <a:r>
              <a:rPr lang="en-US" altLang="en-US" sz="2400" smtClean="0"/>
              <a:t>C = 1	Hence Mode = </a:t>
            </a:r>
          </a:p>
          <a:p>
            <a:pPr marL="342900" indent="-342900" defTabSz="914400" eaLnBrk="1" hangingPunct="1">
              <a:lnSpc>
                <a:spcPct val="90000"/>
              </a:lnSpc>
              <a:buFont typeface="Wingdings" pitchFamily="2" charset="2"/>
              <a:buNone/>
            </a:pPr>
            <a:r>
              <a:rPr lang="en-US" altLang="en-US" sz="2400" smtClean="0"/>
              <a:t>            = 2.8</a:t>
            </a:r>
          </a:p>
          <a:p>
            <a:pPr marL="342900" indent="-342900" defTabSz="914400" eaLnBrk="1" hangingPunct="1">
              <a:lnSpc>
                <a:spcPct val="90000"/>
              </a:lnSpc>
              <a:buFont typeface="Wingdings" pitchFamily="2" charset="2"/>
              <a:buNone/>
            </a:pPr>
            <a:endParaRPr lang="en-US" altLang="en-US" sz="2400" smtClean="0"/>
          </a:p>
          <a:p>
            <a:pPr marL="342900" indent="-342900" defTabSz="914400" eaLnBrk="1" hangingPunct="1">
              <a:lnSpc>
                <a:spcPct val="90000"/>
              </a:lnSpc>
              <a:buFont typeface="Wingdings" pitchFamily="2" charset="2"/>
              <a:buNone/>
            </a:pPr>
            <a:endParaRPr lang="en-US" altLang="en-US" sz="2400" smtClean="0"/>
          </a:p>
        </p:txBody>
      </p:sp>
      <p:sp>
        <p:nvSpPr>
          <p:cNvPr id="10249" name="Rectangle 5"/>
          <p:cNvSpPr>
            <a:spLocks noChangeArrowheads="1"/>
          </p:cNvSpPr>
          <p:nvPr/>
        </p:nvSpPr>
        <p:spPr bwMode="auto">
          <a:xfrm>
            <a:off x="0" y="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sz="3200" b="1">
              <a:latin typeface="Times New Roman" pitchFamily="18" charset="0"/>
            </a:endParaRPr>
          </a:p>
        </p:txBody>
      </p:sp>
      <p:graphicFrame>
        <p:nvGraphicFramePr>
          <p:cNvPr id="10242" name="Object 6"/>
          <p:cNvGraphicFramePr>
            <a:graphicFrameLocks noChangeAspect="1"/>
          </p:cNvGraphicFramePr>
          <p:nvPr/>
        </p:nvGraphicFramePr>
        <p:xfrm>
          <a:off x="5943600" y="2078038"/>
          <a:ext cx="2209800" cy="914400"/>
        </p:xfrm>
        <a:graphic>
          <a:graphicData uri="http://schemas.openxmlformats.org/presentationml/2006/ole">
            <mc:AlternateContent xmlns:mc="http://schemas.openxmlformats.org/markup-compatibility/2006">
              <mc:Choice xmlns:v="urn:schemas-microsoft-com:vml" Requires="v">
                <p:oleObj spid="_x0000_s38914" name="Equation" r:id="rId3" imgW="901309" imgH="431613" progId="Equation.3">
                  <p:embed/>
                </p:oleObj>
              </mc:Choice>
              <mc:Fallback>
                <p:oleObj name="Equation" r:id="rId3" imgW="901309" imgH="431613" progId="Equation.3">
                  <p:embed/>
                  <p:pic>
                    <p:nvPicPr>
                      <p:cNvPr id="1024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78038"/>
                        <a:ext cx="2209800" cy="914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7"/>
          <p:cNvGraphicFramePr>
            <a:graphicFrameLocks noChangeAspect="1"/>
          </p:cNvGraphicFramePr>
          <p:nvPr/>
        </p:nvGraphicFramePr>
        <p:xfrm>
          <a:off x="4800600" y="3581400"/>
          <a:ext cx="1225550" cy="457200"/>
        </p:xfrm>
        <a:graphic>
          <a:graphicData uri="http://schemas.openxmlformats.org/presentationml/2006/ole">
            <mc:AlternateContent xmlns:mc="http://schemas.openxmlformats.org/markup-compatibility/2006">
              <mc:Choice xmlns:v="urn:schemas-microsoft-com:vml" Requires="v">
                <p:oleObj spid="_x0000_s38915" name="Equation" r:id="rId5" imgW="672808" imgH="228501" progId="Equation.3">
                  <p:embed/>
                </p:oleObj>
              </mc:Choice>
              <mc:Fallback>
                <p:oleObj name="Equation" r:id="rId5" imgW="672808" imgH="228501" progId="Equation.3">
                  <p:embed/>
                  <p:pic>
                    <p:nvPicPr>
                      <p:cNvPr id="1024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581400"/>
                        <a:ext cx="1225550" cy="4572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8"/>
          <p:cNvGraphicFramePr>
            <a:graphicFrameLocks noChangeAspect="1"/>
          </p:cNvGraphicFramePr>
          <p:nvPr/>
        </p:nvGraphicFramePr>
        <p:xfrm>
          <a:off x="4724400" y="4287838"/>
          <a:ext cx="1371600" cy="457200"/>
        </p:xfrm>
        <a:graphic>
          <a:graphicData uri="http://schemas.openxmlformats.org/presentationml/2006/ole">
            <mc:AlternateContent xmlns:mc="http://schemas.openxmlformats.org/markup-compatibility/2006">
              <mc:Choice xmlns:v="urn:schemas-microsoft-com:vml" Requires="v">
                <p:oleObj spid="_x0000_s38916" name="Equation" r:id="rId7" imgW="736280" imgH="215806" progId="Equation.3">
                  <p:embed/>
                </p:oleObj>
              </mc:Choice>
              <mc:Fallback>
                <p:oleObj name="Equation" r:id="rId7" imgW="736280" imgH="215806" progId="Equation.3">
                  <p:embed/>
                  <p:pic>
                    <p:nvPicPr>
                      <p:cNvPr id="1024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287838"/>
                        <a:ext cx="1371600" cy="4572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9"/>
          <p:cNvGraphicFramePr>
            <a:graphicFrameLocks noChangeAspect="1"/>
          </p:cNvGraphicFramePr>
          <p:nvPr/>
        </p:nvGraphicFramePr>
        <p:xfrm>
          <a:off x="7772400" y="5029200"/>
          <a:ext cx="914400" cy="685800"/>
        </p:xfrm>
        <a:graphic>
          <a:graphicData uri="http://schemas.openxmlformats.org/presentationml/2006/ole">
            <mc:AlternateContent xmlns:mc="http://schemas.openxmlformats.org/markup-compatibility/2006">
              <mc:Choice xmlns:v="urn:schemas-microsoft-com:vml" Requires="v">
                <p:oleObj spid="_x0000_s38917" name="Equation" r:id="rId9" imgW="533169" imgH="393529" progId="Equation.3">
                  <p:embed/>
                </p:oleObj>
              </mc:Choice>
              <mc:Fallback>
                <p:oleObj name="Equation" r:id="rId9" imgW="533169" imgH="393529" progId="Equation.3">
                  <p:embed/>
                  <p:pic>
                    <p:nvPicPr>
                      <p:cNvPr id="1024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5029200"/>
                        <a:ext cx="914400" cy="6858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94</a:t>
            </a:fld>
            <a:endParaRPr lang="en-US"/>
          </a:p>
        </p:txBody>
      </p:sp>
    </p:spTree>
    <p:extLst>
      <p:ext uri="{BB962C8B-B14F-4D97-AF65-F5344CB8AC3E}">
        <p14:creationId xmlns:p14="http://schemas.microsoft.com/office/powerpoint/2010/main" val="1082140842"/>
      </p:ext>
    </p:extLst>
  </p:cSld>
  <p:clrMapOvr>
    <a:masterClrMapping/>
  </p:clrMapOvr>
  <p:transition>
    <p:checke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2" descr="normalcurv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200400"/>
            <a:ext cx="44196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3"/>
          <p:cNvSpPr txBox="1">
            <a:spLocks noChangeArrowheads="1"/>
          </p:cNvSpPr>
          <p:nvPr/>
        </p:nvSpPr>
        <p:spPr bwMode="auto">
          <a:xfrm>
            <a:off x="5181600" y="5943600"/>
            <a:ext cx="2362200" cy="711200"/>
          </a:xfrm>
          <a:prstGeom prst="rect">
            <a:avLst/>
          </a:prstGeom>
          <a:solidFill>
            <a:srgbClr val="FDE0BD"/>
          </a:solidFill>
          <a:ln w="9525">
            <a:solidFill>
              <a:schemeClr val="tx1"/>
            </a:solidFill>
            <a:miter lim="800000"/>
            <a:headEnd/>
            <a:tailEnd/>
          </a:ln>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2000" b="1" dirty="0">
                <a:solidFill>
                  <a:srgbClr val="C00000"/>
                </a:solidFill>
              </a:rPr>
              <a:t>Same center, </a:t>
            </a:r>
          </a:p>
          <a:p>
            <a:pPr algn="ctr">
              <a:lnSpc>
                <a:spcPct val="50000"/>
              </a:lnSpc>
              <a:spcBef>
                <a:spcPct val="50000"/>
              </a:spcBef>
            </a:pPr>
            <a:r>
              <a:rPr lang="en-US" altLang="en-US" sz="2000" b="1" dirty="0">
                <a:solidFill>
                  <a:srgbClr val="C00000"/>
                </a:solidFill>
              </a:rPr>
              <a:t>different variation</a:t>
            </a:r>
            <a:endParaRPr lang="en-US" altLang="en-US" sz="2000" dirty="0">
              <a:solidFill>
                <a:srgbClr val="C00000"/>
              </a:solidFill>
            </a:endParaRPr>
          </a:p>
        </p:txBody>
      </p:sp>
      <p:sp>
        <p:nvSpPr>
          <p:cNvPr id="45062" name="Rectangle 5"/>
          <p:cNvSpPr>
            <a:spLocks noGrp="1" noChangeArrowheads="1"/>
          </p:cNvSpPr>
          <p:nvPr>
            <p:ph type="title"/>
          </p:nvPr>
        </p:nvSpPr>
        <p:spPr/>
        <p:txBody>
          <a:bodyPr/>
          <a:lstStyle/>
          <a:p>
            <a:pPr eaLnBrk="1" hangingPunct="1"/>
            <a:r>
              <a:rPr lang="en-US" altLang="en-US" smtClean="0"/>
              <a:t>Measures of Variation</a:t>
            </a:r>
          </a:p>
        </p:txBody>
      </p:sp>
      <p:sp>
        <p:nvSpPr>
          <p:cNvPr id="45063" name="Rectangle 17"/>
          <p:cNvSpPr>
            <a:spLocks noChangeArrowheads="1"/>
          </p:cNvSpPr>
          <p:nvPr/>
        </p:nvSpPr>
        <p:spPr bwMode="auto">
          <a:xfrm>
            <a:off x="152400" y="4038600"/>
            <a:ext cx="4114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42900" indent="-342900"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20000"/>
              </a:spcBef>
              <a:buClr>
                <a:schemeClr val="folHlink"/>
              </a:buClr>
              <a:buSzPct val="60000"/>
              <a:buFont typeface="Wingdings" pitchFamily="2" charset="2"/>
              <a:buChar char="n"/>
            </a:pPr>
            <a:r>
              <a:rPr lang="en-US" altLang="en-US"/>
              <a:t>Measures of variation give information on the </a:t>
            </a:r>
            <a:r>
              <a:rPr lang="en-US" altLang="en-US" b="1">
                <a:solidFill>
                  <a:schemeClr val="folHlink"/>
                </a:solidFill>
              </a:rPr>
              <a:t>spread </a:t>
            </a:r>
            <a:r>
              <a:rPr lang="en-US" altLang="en-US"/>
              <a:t>or</a:t>
            </a:r>
            <a:r>
              <a:rPr lang="en-US" altLang="en-US" b="1">
                <a:solidFill>
                  <a:schemeClr val="folHlink"/>
                </a:solidFill>
              </a:rPr>
              <a:t> variability</a:t>
            </a:r>
            <a:r>
              <a:rPr lang="en-US" altLang="en-US"/>
              <a:t> or </a:t>
            </a:r>
            <a:r>
              <a:rPr lang="en-US" altLang="en-US" b="1">
                <a:solidFill>
                  <a:schemeClr val="folHlink"/>
                </a:solidFill>
              </a:rPr>
              <a:t>dispersion</a:t>
            </a:r>
            <a:r>
              <a:rPr lang="en-US" altLang="en-US"/>
              <a:t> of the data values.</a:t>
            </a:r>
            <a:br>
              <a:rPr lang="en-US" altLang="en-US"/>
            </a:br>
            <a:endParaRPr lang="en-US" altLang="en-US"/>
          </a:p>
        </p:txBody>
      </p:sp>
      <p:grpSp>
        <p:nvGrpSpPr>
          <p:cNvPr id="45064" name="Group 23"/>
          <p:cNvGrpSpPr>
            <a:grpSpLocks/>
          </p:cNvGrpSpPr>
          <p:nvPr/>
        </p:nvGrpSpPr>
        <p:grpSpPr bwMode="auto">
          <a:xfrm>
            <a:off x="152400" y="1676400"/>
            <a:ext cx="8380413" cy="1701800"/>
            <a:chOff x="144" y="1056"/>
            <a:chExt cx="5279" cy="1072"/>
          </a:xfrm>
        </p:grpSpPr>
        <p:sp>
          <p:nvSpPr>
            <p:cNvPr id="45065" name="Line 6"/>
            <p:cNvSpPr>
              <a:spLocks noChangeShapeType="1"/>
            </p:cNvSpPr>
            <p:nvPr/>
          </p:nvSpPr>
          <p:spPr bwMode="auto">
            <a:xfrm>
              <a:off x="432" y="1488"/>
              <a:ext cx="4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6" name="Line 8"/>
            <p:cNvSpPr>
              <a:spLocks noChangeShapeType="1"/>
            </p:cNvSpPr>
            <p:nvPr/>
          </p:nvSpPr>
          <p:spPr bwMode="auto">
            <a:xfrm>
              <a:off x="2832" y="134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7" name="Rectangle 10"/>
            <p:cNvSpPr>
              <a:spLocks noChangeArrowheads="1"/>
            </p:cNvSpPr>
            <p:nvPr/>
          </p:nvSpPr>
          <p:spPr bwMode="auto">
            <a:xfrm>
              <a:off x="2256" y="1056"/>
              <a:ext cx="1152" cy="294"/>
            </a:xfrm>
            <a:prstGeom prst="rect">
              <a:avLst/>
            </a:prstGeom>
            <a:solidFill>
              <a:srgbClr val="CCECFF"/>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b="1"/>
                <a:t>Variation</a:t>
              </a:r>
            </a:p>
          </p:txBody>
        </p:sp>
        <p:grpSp>
          <p:nvGrpSpPr>
            <p:cNvPr id="45068" name="Group 21"/>
            <p:cNvGrpSpPr>
              <a:grpSpLocks/>
            </p:cNvGrpSpPr>
            <p:nvPr/>
          </p:nvGrpSpPr>
          <p:grpSpPr bwMode="auto">
            <a:xfrm>
              <a:off x="2992" y="1488"/>
              <a:ext cx="960" cy="640"/>
              <a:chOff x="3168" y="1488"/>
              <a:chExt cx="960" cy="640"/>
            </a:xfrm>
          </p:grpSpPr>
          <p:sp>
            <p:nvSpPr>
              <p:cNvPr id="45077" name="Line 4"/>
              <p:cNvSpPr>
                <a:spLocks noChangeShapeType="1"/>
              </p:cNvSpPr>
              <p:nvPr/>
            </p:nvSpPr>
            <p:spPr bwMode="auto">
              <a:xfrm>
                <a:off x="3600" y="1488"/>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Rectangle 12"/>
              <p:cNvSpPr>
                <a:spLocks noChangeArrowheads="1"/>
              </p:cNvSpPr>
              <p:nvPr/>
            </p:nvSpPr>
            <p:spPr bwMode="auto">
              <a:xfrm>
                <a:off x="3168" y="1680"/>
                <a:ext cx="960" cy="448"/>
              </a:xfrm>
              <a:prstGeom prst="rect">
                <a:avLst/>
              </a:prstGeom>
              <a:solidFill>
                <a:srgbClr val="CCECFF"/>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2000" b="1"/>
                  <a:t>Standard Deviation</a:t>
                </a:r>
              </a:p>
            </p:txBody>
          </p:sp>
        </p:grpSp>
        <p:sp>
          <p:nvSpPr>
            <p:cNvPr id="45069" name="Line 9"/>
            <p:cNvSpPr>
              <a:spLocks noChangeShapeType="1"/>
            </p:cNvSpPr>
            <p:nvPr/>
          </p:nvSpPr>
          <p:spPr bwMode="auto">
            <a:xfrm>
              <a:off x="4703" y="1487"/>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Rectangle 13"/>
            <p:cNvSpPr>
              <a:spLocks noChangeArrowheads="1"/>
            </p:cNvSpPr>
            <p:nvPr/>
          </p:nvSpPr>
          <p:spPr bwMode="auto">
            <a:xfrm>
              <a:off x="4368" y="1680"/>
              <a:ext cx="1055" cy="448"/>
            </a:xfrm>
            <a:prstGeom prst="rect">
              <a:avLst/>
            </a:prstGeom>
            <a:solidFill>
              <a:srgbClr val="CCECFF"/>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2000" b="1"/>
                <a:t>Coefficient of Variation</a:t>
              </a:r>
            </a:p>
          </p:txBody>
        </p:sp>
        <p:grpSp>
          <p:nvGrpSpPr>
            <p:cNvPr id="45071" name="Group 19"/>
            <p:cNvGrpSpPr>
              <a:grpSpLocks/>
            </p:cNvGrpSpPr>
            <p:nvPr/>
          </p:nvGrpSpPr>
          <p:grpSpPr bwMode="auto">
            <a:xfrm>
              <a:off x="144" y="1488"/>
              <a:ext cx="766" cy="448"/>
              <a:chOff x="144" y="1488"/>
              <a:chExt cx="766" cy="448"/>
            </a:xfrm>
          </p:grpSpPr>
          <p:sp>
            <p:nvSpPr>
              <p:cNvPr id="45075" name="Line 14"/>
              <p:cNvSpPr>
                <a:spLocks noChangeShapeType="1"/>
              </p:cNvSpPr>
              <p:nvPr/>
            </p:nvSpPr>
            <p:spPr bwMode="auto">
              <a:xfrm>
                <a:off x="432" y="1488"/>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6" name="Rectangle 15"/>
              <p:cNvSpPr>
                <a:spLocks noChangeArrowheads="1"/>
              </p:cNvSpPr>
              <p:nvPr/>
            </p:nvSpPr>
            <p:spPr bwMode="auto">
              <a:xfrm>
                <a:off x="144" y="1680"/>
                <a:ext cx="766" cy="256"/>
              </a:xfrm>
              <a:prstGeom prst="rect">
                <a:avLst/>
              </a:prstGeom>
              <a:solidFill>
                <a:srgbClr val="CCECFF"/>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2000" b="1"/>
                  <a:t>Range</a:t>
                </a:r>
              </a:p>
            </p:txBody>
          </p:sp>
        </p:grpSp>
        <p:grpSp>
          <p:nvGrpSpPr>
            <p:cNvPr id="45072" name="Group 20"/>
            <p:cNvGrpSpPr>
              <a:grpSpLocks/>
            </p:cNvGrpSpPr>
            <p:nvPr/>
          </p:nvGrpSpPr>
          <p:grpSpPr bwMode="auto">
            <a:xfrm>
              <a:off x="1519" y="1488"/>
              <a:ext cx="864" cy="448"/>
              <a:chOff x="1632" y="1488"/>
              <a:chExt cx="864" cy="448"/>
            </a:xfrm>
          </p:grpSpPr>
          <p:sp>
            <p:nvSpPr>
              <p:cNvPr id="45073" name="Rectangle 11"/>
              <p:cNvSpPr>
                <a:spLocks noChangeArrowheads="1"/>
              </p:cNvSpPr>
              <p:nvPr/>
            </p:nvSpPr>
            <p:spPr bwMode="auto">
              <a:xfrm>
                <a:off x="1632" y="1680"/>
                <a:ext cx="864" cy="256"/>
              </a:xfrm>
              <a:prstGeom prst="rect">
                <a:avLst/>
              </a:prstGeom>
              <a:solidFill>
                <a:srgbClr val="CCECFF"/>
              </a:solidFill>
              <a:ln w="12700">
                <a:solidFill>
                  <a:schemeClr val="tx1"/>
                </a:solidFill>
                <a:miter lim="800000"/>
                <a:headEnd/>
                <a:tailEnd/>
              </a:ln>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2000" b="1"/>
                  <a:t>Variance</a:t>
                </a:r>
              </a:p>
            </p:txBody>
          </p:sp>
          <p:sp>
            <p:nvSpPr>
              <p:cNvPr id="45074" name="Line 18"/>
              <p:cNvSpPr>
                <a:spLocks noChangeShapeType="1"/>
              </p:cNvSpPr>
              <p:nvPr/>
            </p:nvSpPr>
            <p:spPr bwMode="auto">
              <a:xfrm flipV="1">
                <a:off x="2064" y="148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95</a:t>
            </a:fld>
            <a:endParaRPr lang="en-US"/>
          </a:p>
        </p:txBody>
      </p:sp>
    </p:spTree>
    <p:extLst>
      <p:ext uri="{BB962C8B-B14F-4D97-AF65-F5344CB8AC3E}">
        <p14:creationId xmlns:p14="http://schemas.microsoft.com/office/powerpoint/2010/main" val="28653472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normAutofit fontScale="90000"/>
          </a:bodyPr>
          <a:lstStyle/>
          <a:p>
            <a:pPr eaLnBrk="1" hangingPunct="1"/>
            <a:r>
              <a:rPr lang="en-US" altLang="en-US" smtClean="0"/>
              <a:t>Measures of Variation:</a:t>
            </a:r>
            <a:br>
              <a:rPr lang="en-US" altLang="en-US" smtClean="0"/>
            </a:br>
            <a:r>
              <a:rPr lang="en-US" altLang="en-US" smtClean="0"/>
              <a:t>The Range</a:t>
            </a:r>
          </a:p>
        </p:txBody>
      </p:sp>
      <p:sp>
        <p:nvSpPr>
          <p:cNvPr id="46085" name="Rectangle 3"/>
          <p:cNvSpPr>
            <a:spLocks noGrp="1" noChangeArrowheads="1"/>
          </p:cNvSpPr>
          <p:nvPr>
            <p:ph type="body" idx="1"/>
          </p:nvPr>
        </p:nvSpPr>
        <p:spPr>
          <a:xfrm>
            <a:off x="838200" y="1905000"/>
            <a:ext cx="8077200" cy="1066800"/>
          </a:xfrm>
          <a:noFill/>
        </p:spPr>
        <p:txBody>
          <a:bodyPr/>
          <a:lstStyle/>
          <a:p>
            <a:pPr eaLnBrk="1" hangingPunct="1">
              <a:buClr>
                <a:schemeClr val="tx1"/>
              </a:buClr>
              <a:buFont typeface="Wingdings" pitchFamily="2" charset="2"/>
              <a:buChar char="§"/>
            </a:pPr>
            <a:r>
              <a:rPr lang="en-US" altLang="en-US" sz="2400" smtClean="0">
                <a:latin typeface="Times New Roman" pitchFamily="18" charset="0"/>
              </a:rPr>
              <a:t>Simplest measure of variation</a:t>
            </a:r>
          </a:p>
          <a:p>
            <a:pPr eaLnBrk="1" hangingPunct="1">
              <a:buClr>
                <a:schemeClr val="tx1"/>
              </a:buClr>
              <a:buFont typeface="Wingdings" pitchFamily="2" charset="2"/>
              <a:buChar char="§"/>
            </a:pPr>
            <a:r>
              <a:rPr lang="en-US" altLang="en-US" sz="2400" smtClean="0">
                <a:latin typeface="Times New Roman" pitchFamily="18" charset="0"/>
              </a:rPr>
              <a:t>Difference between the largest and the smallest values:</a:t>
            </a:r>
            <a:endParaRPr lang="en-US" altLang="en-US" smtClean="0"/>
          </a:p>
        </p:txBody>
      </p:sp>
      <p:sp>
        <p:nvSpPr>
          <p:cNvPr id="46086" name="Rectangle 4"/>
          <p:cNvSpPr>
            <a:spLocks noChangeArrowheads="1"/>
          </p:cNvSpPr>
          <p:nvPr/>
        </p:nvSpPr>
        <p:spPr bwMode="auto">
          <a:xfrm>
            <a:off x="2667000" y="3200400"/>
            <a:ext cx="449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140000"/>
              </a:lnSpc>
              <a:spcBef>
                <a:spcPct val="50000"/>
              </a:spcBef>
            </a:pPr>
            <a:r>
              <a:rPr lang="en-US" altLang="en-US">
                <a:latin typeface="Times New Roman" pitchFamily="18" charset="0"/>
              </a:rPr>
              <a:t>Range </a:t>
            </a:r>
            <a:r>
              <a:rPr lang="en-US" altLang="en-US" sz="2800">
                <a:latin typeface="Times New Roman" pitchFamily="18" charset="0"/>
              </a:rPr>
              <a:t>= X</a:t>
            </a:r>
            <a:r>
              <a:rPr lang="en-US" altLang="en-US" sz="2800" baseline="-25000">
                <a:latin typeface="Times New Roman" pitchFamily="18" charset="0"/>
              </a:rPr>
              <a:t>largest</a:t>
            </a:r>
            <a:r>
              <a:rPr lang="en-US" altLang="en-US" sz="2800">
                <a:latin typeface="Times New Roman" pitchFamily="18" charset="0"/>
              </a:rPr>
              <a:t> –  X</a:t>
            </a:r>
            <a:r>
              <a:rPr lang="en-US" altLang="en-US" sz="2800" baseline="-25000">
                <a:latin typeface="Times New Roman" pitchFamily="18" charset="0"/>
              </a:rPr>
              <a:t>smallest</a:t>
            </a:r>
          </a:p>
          <a:p>
            <a:pPr algn="ctr">
              <a:spcBef>
                <a:spcPct val="50000"/>
              </a:spcBef>
            </a:pPr>
            <a:endParaRPr lang="en-US" altLang="en-US" sz="1400" baseline="-25000">
              <a:latin typeface="Times New Roman" pitchFamily="18" charset="0"/>
            </a:endParaRPr>
          </a:p>
        </p:txBody>
      </p:sp>
      <p:sp>
        <p:nvSpPr>
          <p:cNvPr id="46087" name="Line 5"/>
          <p:cNvSpPr>
            <a:spLocks noChangeShapeType="1"/>
          </p:cNvSpPr>
          <p:nvPr/>
        </p:nvSpPr>
        <p:spPr bwMode="auto">
          <a:xfrm>
            <a:off x="2946400" y="5191125"/>
            <a:ext cx="3100388" cy="158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8" name="Oval 6"/>
          <p:cNvSpPr>
            <a:spLocks noChangeArrowheads="1"/>
          </p:cNvSpPr>
          <p:nvPr/>
        </p:nvSpPr>
        <p:spPr bwMode="auto">
          <a:xfrm>
            <a:off x="3200400" y="4953000"/>
            <a:ext cx="211138" cy="211138"/>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89" name="Oval 7"/>
          <p:cNvSpPr>
            <a:spLocks noChangeArrowheads="1"/>
          </p:cNvSpPr>
          <p:nvPr/>
        </p:nvSpPr>
        <p:spPr bwMode="auto">
          <a:xfrm>
            <a:off x="3505200" y="4953000"/>
            <a:ext cx="211138" cy="211138"/>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90" name="Oval 8"/>
          <p:cNvSpPr>
            <a:spLocks noChangeArrowheads="1"/>
          </p:cNvSpPr>
          <p:nvPr/>
        </p:nvSpPr>
        <p:spPr bwMode="auto">
          <a:xfrm>
            <a:off x="4038600" y="4953000"/>
            <a:ext cx="211138" cy="211138"/>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91" name="Oval 9"/>
          <p:cNvSpPr>
            <a:spLocks noChangeArrowheads="1"/>
          </p:cNvSpPr>
          <p:nvPr/>
        </p:nvSpPr>
        <p:spPr bwMode="auto">
          <a:xfrm>
            <a:off x="4648200" y="4953000"/>
            <a:ext cx="211138" cy="211138"/>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92" name="Oval 10"/>
          <p:cNvSpPr>
            <a:spLocks noChangeArrowheads="1"/>
          </p:cNvSpPr>
          <p:nvPr/>
        </p:nvSpPr>
        <p:spPr bwMode="auto">
          <a:xfrm>
            <a:off x="4038600" y="4724400"/>
            <a:ext cx="211138" cy="20955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93" name="Oval 11"/>
          <p:cNvSpPr>
            <a:spLocks noChangeArrowheads="1"/>
          </p:cNvSpPr>
          <p:nvPr/>
        </p:nvSpPr>
        <p:spPr bwMode="auto">
          <a:xfrm>
            <a:off x="5184775" y="4979988"/>
            <a:ext cx="211138" cy="211137"/>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94" name="Oval 12"/>
          <p:cNvSpPr>
            <a:spLocks noChangeArrowheads="1"/>
          </p:cNvSpPr>
          <p:nvPr/>
        </p:nvSpPr>
        <p:spPr bwMode="auto">
          <a:xfrm>
            <a:off x="5184775" y="4770438"/>
            <a:ext cx="211138" cy="20955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95" name="Oval 13"/>
          <p:cNvSpPr>
            <a:spLocks noChangeArrowheads="1"/>
          </p:cNvSpPr>
          <p:nvPr/>
        </p:nvSpPr>
        <p:spPr bwMode="auto">
          <a:xfrm>
            <a:off x="5184775" y="4559300"/>
            <a:ext cx="211138" cy="211138"/>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96" name="Oval 14"/>
          <p:cNvSpPr>
            <a:spLocks noChangeArrowheads="1"/>
          </p:cNvSpPr>
          <p:nvPr/>
        </p:nvSpPr>
        <p:spPr bwMode="auto">
          <a:xfrm>
            <a:off x="5486400" y="4953000"/>
            <a:ext cx="211138" cy="211138"/>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97" name="Line 15"/>
          <p:cNvSpPr>
            <a:spLocks noChangeShapeType="1"/>
          </p:cNvSpPr>
          <p:nvPr/>
        </p:nvSpPr>
        <p:spPr bwMode="auto">
          <a:xfrm>
            <a:off x="5903913" y="5191125"/>
            <a:ext cx="1200150" cy="1588"/>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8" name="Oval 16"/>
          <p:cNvSpPr>
            <a:spLocks noChangeArrowheads="1"/>
          </p:cNvSpPr>
          <p:nvPr/>
        </p:nvSpPr>
        <p:spPr bwMode="auto">
          <a:xfrm>
            <a:off x="6240463" y="4979988"/>
            <a:ext cx="211137" cy="211137"/>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099" name="Oval 17"/>
          <p:cNvSpPr>
            <a:spLocks noChangeArrowheads="1"/>
          </p:cNvSpPr>
          <p:nvPr/>
        </p:nvSpPr>
        <p:spPr bwMode="auto">
          <a:xfrm>
            <a:off x="6240463" y="4770438"/>
            <a:ext cx="211137" cy="20955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100" name="Oval 18"/>
          <p:cNvSpPr>
            <a:spLocks noChangeArrowheads="1"/>
          </p:cNvSpPr>
          <p:nvPr/>
        </p:nvSpPr>
        <p:spPr bwMode="auto">
          <a:xfrm>
            <a:off x="6629400" y="4953000"/>
            <a:ext cx="211138" cy="211138"/>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101" name="Oval 19"/>
          <p:cNvSpPr>
            <a:spLocks noChangeArrowheads="1"/>
          </p:cNvSpPr>
          <p:nvPr/>
        </p:nvSpPr>
        <p:spPr bwMode="auto">
          <a:xfrm>
            <a:off x="7086600" y="4953000"/>
            <a:ext cx="211138" cy="211138"/>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6102" name="Rectangle 20"/>
          <p:cNvSpPr>
            <a:spLocks noChangeArrowheads="1"/>
          </p:cNvSpPr>
          <p:nvPr/>
        </p:nvSpPr>
        <p:spPr bwMode="auto">
          <a:xfrm>
            <a:off x="2895600" y="5257800"/>
            <a:ext cx="52181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1600"/>
              <a:t>0   1   2   3   4   5   6   7   8   9   10   11   12    13   14   </a:t>
            </a:r>
          </a:p>
        </p:txBody>
      </p:sp>
      <p:sp>
        <p:nvSpPr>
          <p:cNvPr id="46103" name="Line 21"/>
          <p:cNvSpPr>
            <a:spLocks noChangeShapeType="1"/>
          </p:cNvSpPr>
          <p:nvPr/>
        </p:nvSpPr>
        <p:spPr bwMode="auto">
          <a:xfrm>
            <a:off x="3213100" y="5751513"/>
            <a:ext cx="3871913"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4" name="Line 22"/>
          <p:cNvSpPr>
            <a:spLocks noChangeShapeType="1"/>
          </p:cNvSpPr>
          <p:nvPr/>
        </p:nvSpPr>
        <p:spPr bwMode="auto">
          <a:xfrm flipV="1">
            <a:off x="3213100" y="5611813"/>
            <a:ext cx="0" cy="1397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5" name="Line 23"/>
          <p:cNvSpPr>
            <a:spLocks noChangeShapeType="1"/>
          </p:cNvSpPr>
          <p:nvPr/>
        </p:nvSpPr>
        <p:spPr bwMode="auto">
          <a:xfrm flipV="1">
            <a:off x="7085013" y="5611813"/>
            <a:ext cx="0" cy="1397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6" name="Text Box 24"/>
          <p:cNvSpPr txBox="1">
            <a:spLocks noChangeArrowheads="1"/>
          </p:cNvSpPr>
          <p:nvPr/>
        </p:nvSpPr>
        <p:spPr bwMode="auto">
          <a:xfrm>
            <a:off x="3776663" y="5751513"/>
            <a:ext cx="3802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b="1"/>
              <a:t>Range = 13 - 1 = 12</a:t>
            </a:r>
            <a:endParaRPr lang="en-US" altLang="en-US"/>
          </a:p>
        </p:txBody>
      </p:sp>
      <p:sp>
        <p:nvSpPr>
          <p:cNvPr id="46107" name="Line 25"/>
          <p:cNvSpPr>
            <a:spLocks noChangeShapeType="1"/>
          </p:cNvSpPr>
          <p:nvPr/>
        </p:nvSpPr>
        <p:spPr bwMode="auto">
          <a:xfrm>
            <a:off x="2790825" y="5260975"/>
            <a:ext cx="45767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8" name="Text Box 26"/>
          <p:cNvSpPr txBox="1">
            <a:spLocks noChangeArrowheads="1"/>
          </p:cNvSpPr>
          <p:nvPr/>
        </p:nvSpPr>
        <p:spPr bwMode="auto">
          <a:xfrm>
            <a:off x="1524000" y="4419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a:latin typeface="Times New Roman" pitchFamily="18" charset="0"/>
              </a:rPr>
              <a:t>Example:</a:t>
            </a: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96</a:t>
            </a:fld>
            <a:endParaRPr lang="en-US"/>
          </a:p>
        </p:txBody>
      </p:sp>
    </p:spTree>
    <p:extLst>
      <p:ext uri="{BB962C8B-B14F-4D97-AF65-F5344CB8AC3E}">
        <p14:creationId xmlns:p14="http://schemas.microsoft.com/office/powerpoint/2010/main" val="283971005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altLang="en-US" sz="3200" smtClean="0"/>
              <a:t>Measures of Variation:</a:t>
            </a:r>
            <a:br>
              <a:rPr lang="en-US" altLang="en-US" sz="3200" smtClean="0"/>
            </a:br>
            <a:r>
              <a:rPr lang="en-US" altLang="en-US" sz="3200" smtClean="0"/>
              <a:t>Why The Range Can Be Misleading</a:t>
            </a:r>
          </a:p>
        </p:txBody>
      </p:sp>
      <p:sp>
        <p:nvSpPr>
          <p:cNvPr id="47109" name="Rectangle 3"/>
          <p:cNvSpPr>
            <a:spLocks noGrp="1" noChangeArrowheads="1"/>
          </p:cNvSpPr>
          <p:nvPr>
            <p:ph type="body" idx="1"/>
          </p:nvPr>
        </p:nvSpPr>
        <p:spPr>
          <a:xfrm>
            <a:off x="762000" y="1752600"/>
            <a:ext cx="8077200" cy="4114800"/>
          </a:xfrm>
          <a:noFill/>
        </p:spPr>
        <p:txBody>
          <a:bodyPr/>
          <a:lstStyle/>
          <a:p>
            <a:pPr eaLnBrk="1" hangingPunct="1">
              <a:buClr>
                <a:schemeClr val="tx1"/>
              </a:buClr>
              <a:buFont typeface="Wingdings" pitchFamily="2" charset="2"/>
              <a:buChar char="§"/>
            </a:pPr>
            <a:r>
              <a:rPr lang="en-US" altLang="en-US" sz="2400" smtClean="0">
                <a:latin typeface="Times New Roman" pitchFamily="18" charset="0"/>
              </a:rPr>
              <a:t>Ignores the way in which data are distributed</a:t>
            </a:r>
          </a:p>
          <a:p>
            <a:pPr eaLnBrk="1" hangingPunct="1">
              <a:buClr>
                <a:schemeClr val="tx1"/>
              </a:buClr>
              <a:buFont typeface="Wingdings" pitchFamily="2" charset="2"/>
              <a:buChar char="§"/>
            </a:pPr>
            <a:endParaRPr lang="en-US" altLang="en-US" smtClean="0">
              <a:latin typeface="Times New Roman" pitchFamily="18" charset="0"/>
            </a:endParaRPr>
          </a:p>
          <a:p>
            <a:pPr eaLnBrk="1" hangingPunct="1">
              <a:buClr>
                <a:schemeClr val="tx1"/>
              </a:buClr>
              <a:buFont typeface="Wingdings" pitchFamily="2" charset="2"/>
              <a:buChar char="§"/>
            </a:pPr>
            <a:endParaRPr lang="en-US" altLang="en-US" smtClean="0">
              <a:latin typeface="Times New Roman" pitchFamily="18" charset="0"/>
            </a:endParaRPr>
          </a:p>
          <a:p>
            <a:pPr eaLnBrk="1" hangingPunct="1">
              <a:buClr>
                <a:schemeClr val="tx1"/>
              </a:buClr>
              <a:buFont typeface="Wingdings" pitchFamily="2" charset="2"/>
              <a:buChar char="§"/>
            </a:pPr>
            <a:endParaRPr lang="en-US" altLang="en-US" smtClean="0">
              <a:latin typeface="Times New Roman" pitchFamily="18" charset="0"/>
            </a:endParaRPr>
          </a:p>
          <a:p>
            <a:pPr eaLnBrk="1" hangingPunct="1">
              <a:buClr>
                <a:schemeClr val="tx1"/>
              </a:buClr>
              <a:buFont typeface="Wingdings" pitchFamily="2" charset="2"/>
              <a:buChar char="§"/>
            </a:pPr>
            <a:r>
              <a:rPr lang="en-US" altLang="en-US" sz="2400" smtClean="0">
                <a:latin typeface="Times New Roman" pitchFamily="18" charset="0"/>
              </a:rPr>
              <a:t>Sensitive to outliers</a:t>
            </a:r>
          </a:p>
          <a:p>
            <a:pPr eaLnBrk="1" hangingPunct="1"/>
            <a:endParaRPr lang="en-US" altLang="en-US" sz="2400" smtClean="0">
              <a:latin typeface="Times New Roman" pitchFamily="18" charset="0"/>
            </a:endParaRPr>
          </a:p>
          <a:p>
            <a:pPr eaLnBrk="1" hangingPunct="1">
              <a:buFont typeface="Wingdings" pitchFamily="2" charset="2"/>
              <a:buNone/>
            </a:pPr>
            <a:endParaRPr lang="en-US" altLang="en-US" smtClean="0"/>
          </a:p>
        </p:txBody>
      </p:sp>
      <p:sp>
        <p:nvSpPr>
          <p:cNvPr id="47110" name="Line 4"/>
          <p:cNvSpPr>
            <a:spLocks noChangeShapeType="1"/>
          </p:cNvSpPr>
          <p:nvPr/>
        </p:nvSpPr>
        <p:spPr bwMode="auto">
          <a:xfrm>
            <a:off x="1160463" y="2667000"/>
            <a:ext cx="3049587"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Oval 5"/>
          <p:cNvSpPr>
            <a:spLocks noChangeArrowheads="1"/>
          </p:cNvSpPr>
          <p:nvPr/>
        </p:nvSpPr>
        <p:spPr bwMode="auto">
          <a:xfrm>
            <a:off x="1219200" y="2514600"/>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12" name="Oval 6"/>
          <p:cNvSpPr>
            <a:spLocks noChangeArrowheads="1"/>
          </p:cNvSpPr>
          <p:nvPr/>
        </p:nvSpPr>
        <p:spPr bwMode="auto">
          <a:xfrm>
            <a:off x="2209800" y="2514600"/>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13" name="Oval 7"/>
          <p:cNvSpPr>
            <a:spLocks noChangeArrowheads="1"/>
          </p:cNvSpPr>
          <p:nvPr/>
        </p:nvSpPr>
        <p:spPr bwMode="auto">
          <a:xfrm>
            <a:off x="3886200" y="2514600"/>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14" name="Oval 8"/>
          <p:cNvSpPr>
            <a:spLocks noChangeArrowheads="1"/>
          </p:cNvSpPr>
          <p:nvPr/>
        </p:nvSpPr>
        <p:spPr bwMode="auto">
          <a:xfrm>
            <a:off x="2743200" y="2514600"/>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15" name="Oval 9"/>
          <p:cNvSpPr>
            <a:spLocks noChangeArrowheads="1"/>
          </p:cNvSpPr>
          <p:nvPr/>
        </p:nvSpPr>
        <p:spPr bwMode="auto">
          <a:xfrm>
            <a:off x="3352800" y="2514600"/>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16" name="Oval 10"/>
          <p:cNvSpPr>
            <a:spLocks noChangeArrowheads="1"/>
          </p:cNvSpPr>
          <p:nvPr/>
        </p:nvSpPr>
        <p:spPr bwMode="auto">
          <a:xfrm>
            <a:off x="1752600" y="2514600"/>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17" name="Rectangle 11"/>
          <p:cNvSpPr>
            <a:spLocks noChangeArrowheads="1"/>
          </p:cNvSpPr>
          <p:nvPr/>
        </p:nvSpPr>
        <p:spPr bwMode="auto">
          <a:xfrm>
            <a:off x="1143000" y="2667000"/>
            <a:ext cx="3276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2000" b="1"/>
              <a:t>7     8     9     10    11    12</a:t>
            </a:r>
          </a:p>
        </p:txBody>
      </p:sp>
      <p:sp>
        <p:nvSpPr>
          <p:cNvPr id="47118" name="Rectangle 12"/>
          <p:cNvSpPr>
            <a:spLocks noChangeArrowheads="1"/>
          </p:cNvSpPr>
          <p:nvPr/>
        </p:nvSpPr>
        <p:spPr bwMode="auto">
          <a:xfrm>
            <a:off x="1219200" y="3060700"/>
            <a:ext cx="2752725" cy="393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2000" b="1">
                <a:latin typeface="Times New Roman" pitchFamily="18" charset="0"/>
              </a:rPr>
              <a:t>Range = 12 - 7 = 5</a:t>
            </a:r>
          </a:p>
        </p:txBody>
      </p:sp>
      <p:sp>
        <p:nvSpPr>
          <p:cNvPr id="47119" name="Line 13"/>
          <p:cNvSpPr>
            <a:spLocks noChangeShapeType="1"/>
          </p:cNvSpPr>
          <p:nvPr/>
        </p:nvSpPr>
        <p:spPr bwMode="auto">
          <a:xfrm>
            <a:off x="5051425" y="2671763"/>
            <a:ext cx="3049588" cy="0"/>
          </a:xfrm>
          <a:prstGeom prst="line">
            <a:avLst/>
          </a:prstGeom>
          <a:noFill/>
          <a:ln w="12700">
            <a:solidFill>
              <a:srgbClr val="FFFF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0" name="Rectangle 14"/>
          <p:cNvSpPr>
            <a:spLocks noChangeArrowheads="1"/>
          </p:cNvSpPr>
          <p:nvPr/>
        </p:nvSpPr>
        <p:spPr bwMode="auto">
          <a:xfrm>
            <a:off x="5029200" y="2667000"/>
            <a:ext cx="34290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sz="2000" b="1"/>
              <a:t>7     8     9    10     11    12</a:t>
            </a:r>
          </a:p>
        </p:txBody>
      </p:sp>
      <p:sp>
        <p:nvSpPr>
          <p:cNvPr id="47121" name="Oval 15"/>
          <p:cNvSpPr>
            <a:spLocks noChangeArrowheads="1"/>
          </p:cNvSpPr>
          <p:nvPr/>
        </p:nvSpPr>
        <p:spPr bwMode="auto">
          <a:xfrm>
            <a:off x="5110163" y="2519363"/>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22" name="Oval 16"/>
          <p:cNvSpPr>
            <a:spLocks noChangeArrowheads="1"/>
          </p:cNvSpPr>
          <p:nvPr/>
        </p:nvSpPr>
        <p:spPr bwMode="auto">
          <a:xfrm>
            <a:off x="6634163" y="2519363"/>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23" name="Oval 17"/>
          <p:cNvSpPr>
            <a:spLocks noChangeArrowheads="1"/>
          </p:cNvSpPr>
          <p:nvPr/>
        </p:nvSpPr>
        <p:spPr bwMode="auto">
          <a:xfrm>
            <a:off x="7777163" y="2519363"/>
            <a:ext cx="152400" cy="152400"/>
          </a:xfrm>
          <a:prstGeom prst="ellipse">
            <a:avLst/>
          </a:prstGeom>
          <a:solidFill>
            <a:srgbClr val="000000"/>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24" name="Oval 18"/>
          <p:cNvSpPr>
            <a:spLocks noChangeArrowheads="1"/>
          </p:cNvSpPr>
          <p:nvPr/>
        </p:nvSpPr>
        <p:spPr bwMode="auto">
          <a:xfrm>
            <a:off x="7243763" y="2519363"/>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25" name="Oval 19"/>
          <p:cNvSpPr>
            <a:spLocks noChangeArrowheads="1"/>
          </p:cNvSpPr>
          <p:nvPr/>
        </p:nvSpPr>
        <p:spPr bwMode="auto">
          <a:xfrm>
            <a:off x="7772400" y="2362200"/>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26" name="Oval 20"/>
          <p:cNvSpPr>
            <a:spLocks noChangeArrowheads="1"/>
          </p:cNvSpPr>
          <p:nvPr/>
        </p:nvSpPr>
        <p:spPr bwMode="auto">
          <a:xfrm>
            <a:off x="7777163" y="2227263"/>
            <a:ext cx="152400" cy="152400"/>
          </a:xfrm>
          <a:prstGeom prst="ellipse">
            <a:avLst/>
          </a:prstGeom>
          <a:solidFill>
            <a:schemeClr val="bg2"/>
          </a:solidFill>
          <a:ln w="12700">
            <a:solidFill>
              <a:schemeClr val="tx1"/>
            </a:solidFill>
            <a:round/>
            <a:headEnd/>
            <a:tailEnd/>
          </a:ln>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27" name="Rectangle 21"/>
          <p:cNvSpPr>
            <a:spLocks noChangeArrowheads="1"/>
          </p:cNvSpPr>
          <p:nvPr/>
        </p:nvSpPr>
        <p:spPr bwMode="auto">
          <a:xfrm>
            <a:off x="5186363" y="2913063"/>
            <a:ext cx="238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endParaRPr lang="en-GB" altLang="en-US"/>
          </a:p>
        </p:txBody>
      </p:sp>
      <p:sp>
        <p:nvSpPr>
          <p:cNvPr id="47128" name="Rectangle 22"/>
          <p:cNvSpPr>
            <a:spLocks noChangeArrowheads="1"/>
          </p:cNvSpPr>
          <p:nvPr/>
        </p:nvSpPr>
        <p:spPr bwMode="auto">
          <a:xfrm>
            <a:off x="5181600" y="3060700"/>
            <a:ext cx="2895600" cy="393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2000" b="1">
                <a:latin typeface="Times New Roman" pitchFamily="18" charset="0"/>
              </a:rPr>
              <a:t>Range = 12 - 7 = 5</a:t>
            </a:r>
          </a:p>
        </p:txBody>
      </p:sp>
      <p:sp>
        <p:nvSpPr>
          <p:cNvPr id="47129" name="Line 23"/>
          <p:cNvSpPr>
            <a:spLocks noChangeShapeType="1"/>
          </p:cNvSpPr>
          <p:nvPr/>
        </p:nvSpPr>
        <p:spPr bwMode="auto">
          <a:xfrm>
            <a:off x="1066800" y="2667000"/>
            <a:ext cx="31242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30" name="Line 24"/>
          <p:cNvSpPr>
            <a:spLocks noChangeShapeType="1"/>
          </p:cNvSpPr>
          <p:nvPr/>
        </p:nvSpPr>
        <p:spPr bwMode="auto">
          <a:xfrm>
            <a:off x="5033963" y="2671763"/>
            <a:ext cx="31242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7131" name="Text Box 25"/>
          <p:cNvSpPr txBox="1">
            <a:spLocks noChangeArrowheads="1"/>
          </p:cNvSpPr>
          <p:nvPr/>
        </p:nvSpPr>
        <p:spPr bwMode="auto">
          <a:xfrm>
            <a:off x="533400" y="4267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a:solidFill>
                  <a:schemeClr val="folHlink"/>
                </a:solidFill>
              </a:rPr>
              <a:t>	</a:t>
            </a:r>
            <a:r>
              <a:rPr lang="en-US" altLang="en-US" b="1">
                <a:latin typeface="Times New Roman" pitchFamily="18" charset="0"/>
              </a:rPr>
              <a:t>1</a:t>
            </a:r>
            <a:r>
              <a:rPr lang="en-US" altLang="en-US">
                <a:latin typeface="Times New Roman" pitchFamily="18" charset="0"/>
              </a:rPr>
              <a:t>,1,1,1,1,1,1,1,1,1,1,2,2,2,2,2,2,2,2,3,3,3,3,4,</a:t>
            </a:r>
            <a:r>
              <a:rPr lang="en-US" altLang="en-US" b="1">
                <a:latin typeface="Times New Roman" pitchFamily="18" charset="0"/>
              </a:rPr>
              <a:t>5</a:t>
            </a:r>
          </a:p>
        </p:txBody>
      </p:sp>
      <p:sp>
        <p:nvSpPr>
          <p:cNvPr id="47132" name="Text Box 26"/>
          <p:cNvSpPr txBox="1">
            <a:spLocks noChangeArrowheads="1"/>
          </p:cNvSpPr>
          <p:nvPr/>
        </p:nvSpPr>
        <p:spPr bwMode="auto">
          <a:xfrm>
            <a:off x="533400" y="5410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altLang="en-US">
                <a:solidFill>
                  <a:schemeClr val="folHlink"/>
                </a:solidFill>
              </a:rPr>
              <a:t>	</a:t>
            </a:r>
            <a:r>
              <a:rPr lang="en-US" altLang="en-US" b="1">
                <a:latin typeface="Times New Roman" pitchFamily="18" charset="0"/>
              </a:rPr>
              <a:t>1</a:t>
            </a:r>
            <a:r>
              <a:rPr lang="en-US" altLang="en-US">
                <a:latin typeface="Times New Roman" pitchFamily="18" charset="0"/>
              </a:rPr>
              <a:t>,1,1,1,1,1,1,1,1,1,1,2,2,2,2,2,2,2,2,3,3,3,3,4,</a:t>
            </a:r>
            <a:r>
              <a:rPr lang="en-US" altLang="en-US" b="1">
                <a:latin typeface="Times New Roman" pitchFamily="18" charset="0"/>
              </a:rPr>
              <a:t>120</a:t>
            </a:r>
          </a:p>
        </p:txBody>
      </p:sp>
      <p:sp>
        <p:nvSpPr>
          <p:cNvPr id="47133" name="Rectangle 27"/>
          <p:cNvSpPr>
            <a:spLocks noChangeArrowheads="1"/>
          </p:cNvSpPr>
          <p:nvPr/>
        </p:nvSpPr>
        <p:spPr bwMode="auto">
          <a:xfrm>
            <a:off x="3276600" y="4724400"/>
            <a:ext cx="2895600" cy="393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2000" b="1">
                <a:latin typeface="Times New Roman" pitchFamily="18" charset="0"/>
              </a:rPr>
              <a:t>Range = 5 - 1 = 4</a:t>
            </a:r>
          </a:p>
        </p:txBody>
      </p:sp>
      <p:sp>
        <p:nvSpPr>
          <p:cNvPr id="47134" name="Rectangle 28"/>
          <p:cNvSpPr>
            <a:spLocks noChangeArrowheads="1"/>
          </p:cNvSpPr>
          <p:nvPr/>
        </p:nvSpPr>
        <p:spPr bwMode="auto">
          <a:xfrm>
            <a:off x="3276600" y="5867400"/>
            <a:ext cx="2895600" cy="393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spcBef>
                <a:spcPct val="50000"/>
              </a:spcBef>
            </a:pPr>
            <a:r>
              <a:rPr lang="en-US" altLang="en-US" sz="2000" b="1">
                <a:latin typeface="Times New Roman" pitchFamily="18" charset="0"/>
              </a:rPr>
              <a:t>Range = 120 - 1 = 119</a:t>
            </a:r>
          </a:p>
        </p:txBody>
      </p:sp>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97</a:t>
            </a:fld>
            <a:endParaRPr lang="en-US"/>
          </a:p>
        </p:txBody>
      </p:sp>
    </p:spTree>
    <p:extLst>
      <p:ext uri="{BB962C8B-B14F-4D97-AF65-F5344CB8AC3E}">
        <p14:creationId xmlns:p14="http://schemas.microsoft.com/office/powerpoint/2010/main" val="16772570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body" idx="1"/>
          </p:nvPr>
        </p:nvSpPr>
        <p:spPr/>
        <p:txBody>
          <a:bodyPr/>
          <a:lstStyle/>
          <a:p>
            <a:pPr eaLnBrk="1" hangingPunct="1"/>
            <a:r>
              <a:rPr lang="en-US" altLang="en-US" sz="2400" smtClean="0"/>
              <a:t>Average (approximately) of squared deviations of values from the mean</a:t>
            </a:r>
          </a:p>
          <a:p>
            <a:pPr lvl="1" eaLnBrk="1" hangingPunct="1">
              <a:lnSpc>
                <a:spcPct val="120000"/>
              </a:lnSpc>
            </a:pPr>
            <a:endParaRPr lang="en-US" altLang="en-US" smtClean="0"/>
          </a:p>
          <a:p>
            <a:pPr lvl="1" eaLnBrk="1" hangingPunct="1">
              <a:lnSpc>
                <a:spcPct val="120000"/>
              </a:lnSpc>
            </a:pPr>
            <a:r>
              <a:rPr lang="en-US" altLang="en-US" smtClean="0">
                <a:solidFill>
                  <a:schemeClr val="folHlink"/>
                </a:solidFill>
              </a:rPr>
              <a:t>Sample</a:t>
            </a:r>
            <a:r>
              <a:rPr lang="en-US" altLang="en-US" smtClean="0"/>
              <a:t> </a:t>
            </a:r>
            <a:r>
              <a:rPr lang="en-US" altLang="en-US" smtClean="0">
                <a:solidFill>
                  <a:schemeClr val="folHlink"/>
                </a:solidFill>
              </a:rPr>
              <a:t>variance:</a:t>
            </a:r>
          </a:p>
        </p:txBody>
      </p:sp>
      <p:sp>
        <p:nvSpPr>
          <p:cNvPr id="11271" name="Rectangle 3"/>
          <p:cNvSpPr>
            <a:spLocks noGrp="1" noChangeArrowheads="1"/>
          </p:cNvSpPr>
          <p:nvPr>
            <p:ph type="title"/>
          </p:nvPr>
        </p:nvSpPr>
        <p:spPr>
          <a:xfrm>
            <a:off x="1143000" y="381000"/>
            <a:ext cx="7383463" cy="990600"/>
          </a:xfrm>
        </p:spPr>
        <p:txBody>
          <a:bodyPr>
            <a:normAutofit fontScale="90000"/>
          </a:bodyPr>
          <a:lstStyle/>
          <a:p>
            <a:pPr eaLnBrk="1" hangingPunct="1"/>
            <a:r>
              <a:rPr lang="en-US" altLang="en-US" smtClean="0"/>
              <a:t>Measures of Variation:</a:t>
            </a:r>
            <a:br>
              <a:rPr lang="en-US" altLang="en-US" smtClean="0"/>
            </a:br>
            <a:r>
              <a:rPr lang="en-US" altLang="en-US" smtClean="0"/>
              <a:t>The Variance</a:t>
            </a:r>
          </a:p>
        </p:txBody>
      </p:sp>
      <p:graphicFrame>
        <p:nvGraphicFramePr>
          <p:cNvPr id="11266" name="Object 4"/>
          <p:cNvGraphicFramePr>
            <a:graphicFrameLocks noChangeAspect="1"/>
          </p:cNvGraphicFramePr>
          <p:nvPr/>
        </p:nvGraphicFramePr>
        <p:xfrm>
          <a:off x="4572000" y="3048000"/>
          <a:ext cx="3373438" cy="1800225"/>
        </p:xfrm>
        <a:graphic>
          <a:graphicData uri="http://schemas.openxmlformats.org/presentationml/2006/ole">
            <mc:AlternateContent xmlns:mc="http://schemas.openxmlformats.org/markup-compatibility/2006">
              <mc:Choice xmlns:v="urn:schemas-microsoft-com:vml" Requires="v">
                <p:oleObj spid="_x0000_s39938" name="Equation" r:id="rId3" imgW="1143000" imgH="609600" progId="Equation.3">
                  <p:embed/>
                </p:oleObj>
              </mc:Choice>
              <mc:Fallback>
                <p:oleObj name="Equation" r:id="rId3" imgW="1143000" imgH="609600" progId="Equation.3">
                  <p:embed/>
                  <p:pic>
                    <p:nvPicPr>
                      <p:cNvPr id="1126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048000"/>
                        <a:ext cx="3373438" cy="1800225"/>
                      </a:xfrm>
                      <a:prstGeom prst="rect">
                        <a:avLst/>
                      </a:prstGeom>
                      <a:solidFill>
                        <a:srgbClr val="CCECFF"/>
                      </a:solidFill>
                      <a:ln w="9525">
                        <a:solidFill>
                          <a:schemeClr val="tx1"/>
                        </a:solidFill>
                        <a:miter lim="800000"/>
                        <a:headEnd/>
                        <a:tailEnd/>
                      </a:ln>
                    </p:spPr>
                  </p:pic>
                </p:oleObj>
              </mc:Fallback>
            </mc:AlternateContent>
          </a:graphicData>
        </a:graphic>
      </p:graphicFrame>
      <p:sp>
        <p:nvSpPr>
          <p:cNvPr id="11272" name="Text Box 5"/>
          <p:cNvSpPr txBox="1">
            <a:spLocks noChangeArrowheads="1"/>
          </p:cNvSpPr>
          <p:nvPr/>
        </p:nvSpPr>
        <p:spPr bwMode="auto">
          <a:xfrm>
            <a:off x="1447800" y="5029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altLang="en-US"/>
              <a:t>Where </a:t>
            </a:r>
          </a:p>
        </p:txBody>
      </p:sp>
      <p:sp>
        <p:nvSpPr>
          <p:cNvPr id="11273" name="Text Box 6"/>
          <p:cNvSpPr txBox="1">
            <a:spLocks noChangeArrowheads="1"/>
          </p:cNvSpPr>
          <p:nvPr/>
        </p:nvSpPr>
        <p:spPr bwMode="auto">
          <a:xfrm>
            <a:off x="2819400" y="5105400"/>
            <a:ext cx="4419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altLang="en-US" sz="2000"/>
              <a:t>   =  </a:t>
            </a:r>
            <a:r>
              <a:rPr lang="en-US" altLang="en-US"/>
              <a:t>arithmetic mean</a:t>
            </a:r>
          </a:p>
          <a:p>
            <a:pPr eaLnBrk="1" hangingPunct="1">
              <a:spcBef>
                <a:spcPct val="50000"/>
              </a:spcBef>
            </a:pPr>
            <a:r>
              <a:rPr lang="en-US" altLang="en-US"/>
              <a:t>n = sample size</a:t>
            </a:r>
          </a:p>
          <a:p>
            <a:pPr eaLnBrk="1" hangingPunct="1">
              <a:spcBef>
                <a:spcPct val="50000"/>
              </a:spcBef>
            </a:pPr>
            <a:r>
              <a:rPr lang="en-US" altLang="en-US"/>
              <a:t>X</a:t>
            </a:r>
            <a:r>
              <a:rPr lang="en-US" altLang="en-US" baseline="-25000"/>
              <a:t>i</a:t>
            </a:r>
            <a:r>
              <a:rPr lang="en-US" altLang="en-US"/>
              <a:t> = i</a:t>
            </a:r>
            <a:r>
              <a:rPr lang="en-US" altLang="en-US" baseline="30000"/>
              <a:t>th</a:t>
            </a:r>
            <a:r>
              <a:rPr lang="en-US" altLang="en-US"/>
              <a:t> value of the variable X</a:t>
            </a:r>
          </a:p>
        </p:txBody>
      </p:sp>
      <p:graphicFrame>
        <p:nvGraphicFramePr>
          <p:cNvPr id="11267" name="Object 7"/>
          <p:cNvGraphicFramePr>
            <a:graphicFrameLocks noChangeAspect="1"/>
          </p:cNvGraphicFramePr>
          <p:nvPr/>
        </p:nvGraphicFramePr>
        <p:xfrm>
          <a:off x="2819400" y="5029200"/>
          <a:ext cx="304800" cy="406400"/>
        </p:xfrm>
        <a:graphic>
          <a:graphicData uri="http://schemas.openxmlformats.org/presentationml/2006/ole">
            <mc:AlternateContent xmlns:mc="http://schemas.openxmlformats.org/markup-compatibility/2006">
              <mc:Choice xmlns:v="urn:schemas-microsoft-com:vml" Requires="v">
                <p:oleObj spid="_x0000_s39939" name="Equation" r:id="rId5" imgW="152268" imgH="203024" progId="Equation.3">
                  <p:embed/>
                </p:oleObj>
              </mc:Choice>
              <mc:Fallback>
                <p:oleObj name="Equation" r:id="rId5" imgW="152268" imgH="203024" progId="Equation.3">
                  <p:embed/>
                  <p:pic>
                    <p:nvPicPr>
                      <p:cNvPr id="1126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5029200"/>
                        <a:ext cx="304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98</a:t>
            </a:fld>
            <a:endParaRPr lang="en-US"/>
          </a:p>
        </p:txBody>
      </p:sp>
    </p:spTree>
    <p:extLst>
      <p:ext uri="{BB962C8B-B14F-4D97-AF65-F5344CB8AC3E}">
        <p14:creationId xmlns:p14="http://schemas.microsoft.com/office/powerpoint/2010/main" val="26454180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normAutofit fontScale="90000"/>
          </a:bodyPr>
          <a:lstStyle/>
          <a:p>
            <a:pPr eaLnBrk="1" hangingPunct="1"/>
            <a:r>
              <a:rPr lang="en-US" altLang="en-US" smtClean="0"/>
              <a:t>Measures of Variation:</a:t>
            </a:r>
            <a:br>
              <a:rPr lang="en-US" altLang="en-US" smtClean="0"/>
            </a:br>
            <a:r>
              <a:rPr lang="en-US" altLang="en-US" smtClean="0"/>
              <a:t>The Standard Deviation</a:t>
            </a:r>
          </a:p>
        </p:txBody>
      </p:sp>
      <p:sp>
        <p:nvSpPr>
          <p:cNvPr id="12294" name="Rectangle 3"/>
          <p:cNvSpPr>
            <a:spLocks noGrp="1" noChangeArrowheads="1"/>
          </p:cNvSpPr>
          <p:nvPr>
            <p:ph type="body" idx="1"/>
          </p:nvPr>
        </p:nvSpPr>
        <p:spPr>
          <a:xfrm>
            <a:off x="533400" y="1676400"/>
            <a:ext cx="8382000" cy="4532313"/>
          </a:xfrm>
        </p:spPr>
        <p:txBody>
          <a:bodyPr/>
          <a:lstStyle/>
          <a:p>
            <a:pPr eaLnBrk="1" hangingPunct="1"/>
            <a:r>
              <a:rPr lang="en-US" altLang="en-US" sz="2400" smtClean="0"/>
              <a:t>Most commonly used measure of variation</a:t>
            </a:r>
          </a:p>
          <a:p>
            <a:pPr eaLnBrk="1" hangingPunct="1"/>
            <a:r>
              <a:rPr lang="en-US" altLang="en-US" sz="2400" smtClean="0"/>
              <a:t>Shows variation about the mean</a:t>
            </a:r>
          </a:p>
          <a:p>
            <a:pPr eaLnBrk="1" hangingPunct="1"/>
            <a:r>
              <a:rPr lang="en-US" altLang="en-US" sz="2400" smtClean="0"/>
              <a:t>Is the square root of the variance</a:t>
            </a:r>
          </a:p>
          <a:p>
            <a:pPr eaLnBrk="1" hangingPunct="1"/>
            <a:r>
              <a:rPr lang="en-US" altLang="en-US" sz="2400" smtClean="0"/>
              <a:t>Has the </a:t>
            </a:r>
            <a:r>
              <a:rPr lang="en-US" altLang="en-US" sz="2400" smtClean="0">
                <a:solidFill>
                  <a:schemeClr val="hlink"/>
                </a:solidFill>
              </a:rPr>
              <a:t>same units as the original data</a:t>
            </a:r>
          </a:p>
          <a:p>
            <a:pPr eaLnBrk="1" hangingPunct="1"/>
            <a:endParaRPr lang="en-US" altLang="en-US" sz="2400" smtClean="0"/>
          </a:p>
          <a:p>
            <a:pPr eaLnBrk="1" hangingPunct="1"/>
            <a:endParaRPr lang="en-US" altLang="en-US" sz="1400" smtClean="0"/>
          </a:p>
          <a:p>
            <a:pPr eaLnBrk="1" hangingPunct="1"/>
            <a:endParaRPr lang="en-US" altLang="en-US" sz="1400" smtClean="0"/>
          </a:p>
          <a:p>
            <a:pPr lvl="1" eaLnBrk="1" hangingPunct="1"/>
            <a:r>
              <a:rPr lang="en-US" altLang="en-US" smtClean="0">
                <a:solidFill>
                  <a:schemeClr val="folHlink"/>
                </a:solidFill>
              </a:rPr>
              <a:t>Sample</a:t>
            </a:r>
            <a:r>
              <a:rPr lang="en-US" altLang="en-US" smtClean="0"/>
              <a:t> </a:t>
            </a:r>
            <a:r>
              <a:rPr lang="en-US" altLang="en-US" smtClean="0">
                <a:solidFill>
                  <a:schemeClr val="folHlink"/>
                </a:solidFill>
              </a:rPr>
              <a:t>standard deviation:</a:t>
            </a:r>
          </a:p>
        </p:txBody>
      </p:sp>
      <p:graphicFrame>
        <p:nvGraphicFramePr>
          <p:cNvPr id="12290" name="Object 4"/>
          <p:cNvGraphicFramePr>
            <a:graphicFrameLocks noChangeAspect="1"/>
          </p:cNvGraphicFramePr>
          <p:nvPr/>
        </p:nvGraphicFramePr>
        <p:xfrm>
          <a:off x="5122863" y="4056063"/>
          <a:ext cx="3241675" cy="1793875"/>
        </p:xfrm>
        <a:graphic>
          <a:graphicData uri="http://schemas.openxmlformats.org/presentationml/2006/ole">
            <mc:AlternateContent xmlns:mc="http://schemas.openxmlformats.org/markup-compatibility/2006">
              <mc:Choice xmlns:v="urn:schemas-microsoft-com:vml" Requires="v">
                <p:oleObj spid="_x0000_s40962" name="Equation" r:id="rId3" imgW="1168200" imgH="647640" progId="Equation.3">
                  <p:embed/>
                </p:oleObj>
              </mc:Choice>
              <mc:Fallback>
                <p:oleObj name="Equation" r:id="rId3" imgW="1168200" imgH="647640" progId="Equation.3">
                  <p:embed/>
                  <p:pic>
                    <p:nvPicPr>
                      <p:cNvPr id="122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863" y="4056063"/>
                        <a:ext cx="3241675" cy="1793875"/>
                      </a:xfrm>
                      <a:prstGeom prst="rect">
                        <a:avLst/>
                      </a:prstGeom>
                      <a:solidFill>
                        <a:srgbClr val="CCECFF"/>
                      </a:solidFill>
                      <a:ln w="9525">
                        <a:solidFill>
                          <a:schemeClr val="tx1"/>
                        </a:solidFill>
                        <a:miter lim="800000"/>
                        <a:headEnd/>
                        <a:tailEnd/>
                      </a:ln>
                    </p:spPr>
                  </p:pic>
                </p:oleObj>
              </mc:Fallback>
            </mc:AlternateContent>
          </a:graphicData>
        </a:graphic>
      </p:graphicFrame>
      <p:sp>
        <p:nvSpPr>
          <p:cNvPr id="2" name="Date Placeholder 1"/>
          <p:cNvSpPr>
            <a:spLocks noGrp="1"/>
          </p:cNvSpPr>
          <p:nvPr>
            <p:ph type="dt" sz="half" idx="10"/>
          </p:nvPr>
        </p:nvSpPr>
        <p:spPr/>
        <p:txBody>
          <a:bodyPr/>
          <a:lstStyle/>
          <a:p>
            <a:r>
              <a:rPr lang="en-US" smtClean="0"/>
              <a:t>7/4/2015</a:t>
            </a:r>
            <a:endParaRPr lang="en-US"/>
          </a:p>
        </p:txBody>
      </p:sp>
      <p:sp>
        <p:nvSpPr>
          <p:cNvPr id="3" name="Footer Placeholder 2"/>
          <p:cNvSpPr>
            <a:spLocks noGrp="1"/>
          </p:cNvSpPr>
          <p:nvPr>
            <p:ph type="ftr" sz="quarter" idx="11"/>
          </p:nvPr>
        </p:nvSpPr>
        <p:spPr/>
        <p:txBody>
          <a:bodyPr/>
          <a:lstStyle/>
          <a:p>
            <a:r>
              <a:rPr lang="en-US" smtClean="0"/>
              <a:t>Numerical measure</a:t>
            </a:r>
            <a:endParaRPr lang="en-US"/>
          </a:p>
        </p:txBody>
      </p:sp>
      <p:sp>
        <p:nvSpPr>
          <p:cNvPr id="4" name="Slide Number Placeholder 3"/>
          <p:cNvSpPr>
            <a:spLocks noGrp="1"/>
          </p:cNvSpPr>
          <p:nvPr>
            <p:ph type="sldNum" sz="quarter" idx="12"/>
          </p:nvPr>
        </p:nvSpPr>
        <p:spPr/>
        <p:txBody>
          <a:bodyPr/>
          <a:lstStyle/>
          <a:p>
            <a:fld id="{BF165BEA-B89C-45AB-831F-0B8A286F8AC3}" type="slidenum">
              <a:rPr lang="en-US" smtClean="0"/>
              <a:pPr/>
              <a:t>99</a:t>
            </a:fld>
            <a:endParaRPr lang="en-US"/>
          </a:p>
        </p:txBody>
      </p:sp>
    </p:spTree>
    <p:extLst>
      <p:ext uri="{BB962C8B-B14F-4D97-AF65-F5344CB8AC3E}">
        <p14:creationId xmlns:p14="http://schemas.microsoft.com/office/powerpoint/2010/main" val="1907657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1623</TotalTime>
  <Words>9519</Words>
  <Application>Microsoft Office PowerPoint</Application>
  <PresentationFormat>On-screen Show (4:3)</PresentationFormat>
  <Paragraphs>1760</Paragraphs>
  <Slides>227</Slides>
  <Notes>18</Notes>
  <HiddenSlides>0</HiddenSlides>
  <MMClips>0</MMClips>
  <ScaleCrop>false</ScaleCrop>
  <HeadingPairs>
    <vt:vector size="8" baseType="variant">
      <vt:variant>
        <vt:lpstr>Fonts Used</vt:lpstr>
      </vt:variant>
      <vt:variant>
        <vt:i4>15</vt:i4>
      </vt:variant>
      <vt:variant>
        <vt:lpstr>Theme</vt:lpstr>
      </vt:variant>
      <vt:variant>
        <vt:i4>3</vt:i4>
      </vt:variant>
      <vt:variant>
        <vt:lpstr>Embedded OLE Servers</vt:lpstr>
      </vt:variant>
      <vt:variant>
        <vt:i4>6</vt:i4>
      </vt:variant>
      <vt:variant>
        <vt:lpstr>Slide Titles</vt:lpstr>
      </vt:variant>
      <vt:variant>
        <vt:i4>227</vt:i4>
      </vt:variant>
    </vt:vector>
  </HeadingPairs>
  <TitlesOfParts>
    <vt:vector size="251" baseType="lpstr">
      <vt:lpstr>Arial Unicode MS</vt:lpstr>
      <vt:lpstr>Adobe Fan Heiti Std B</vt:lpstr>
      <vt:lpstr>Algerian</vt:lpstr>
      <vt:lpstr>Arial</vt:lpstr>
      <vt:lpstr>Calibri</vt:lpstr>
      <vt:lpstr>Calibri Light</vt:lpstr>
      <vt:lpstr>Cambria Math</vt:lpstr>
      <vt:lpstr>Symbol</vt:lpstr>
      <vt:lpstr>Times New Roman</vt:lpstr>
      <vt:lpstr>Trebuchet MS</vt:lpstr>
      <vt:lpstr>Verdana</vt:lpstr>
      <vt:lpstr>Wingdings</vt:lpstr>
      <vt:lpstr>Wingdings 2</vt:lpstr>
      <vt:lpstr>Wingdings 3</vt:lpstr>
      <vt:lpstr>WP Greek Century</vt:lpstr>
      <vt:lpstr>Office Theme</vt:lpstr>
      <vt:lpstr>1_Office Theme</vt:lpstr>
      <vt:lpstr>3_Office Theme</vt:lpstr>
      <vt:lpstr>Equation</vt:lpstr>
      <vt:lpstr>Document</vt:lpstr>
      <vt:lpstr>Worksheet</vt:lpstr>
      <vt:lpstr>Chart</vt:lpstr>
      <vt:lpstr>Drawing</vt:lpstr>
      <vt:lpstr>Equation.3</vt:lpstr>
      <vt:lpstr>Probability And Statistics</vt:lpstr>
      <vt:lpstr>Do You Know ?????</vt:lpstr>
      <vt:lpstr>Prasanta Chandra Mahalanobis FRS (29 June 1893 – 28 June 1972)</vt:lpstr>
      <vt:lpstr>Salt survey</vt:lpstr>
      <vt:lpstr>Salt survey for Red Fort Case</vt:lpstr>
      <vt:lpstr>Syllabus</vt:lpstr>
      <vt:lpstr>Books</vt:lpstr>
      <vt:lpstr>Reference for Topics</vt:lpstr>
      <vt:lpstr>History</vt:lpstr>
      <vt:lpstr>PowerPoint Presentation</vt:lpstr>
      <vt:lpstr>What is statistics?</vt:lpstr>
      <vt:lpstr>Why Study Statistics?</vt:lpstr>
      <vt:lpstr>Fields of Applications of Statistics </vt:lpstr>
      <vt:lpstr>Fields of Applications of Statistics </vt:lpstr>
      <vt:lpstr>PowerPoint Presentation</vt:lpstr>
      <vt:lpstr>PowerPoint Presentation</vt:lpstr>
      <vt:lpstr>PowerPoint Presentation</vt:lpstr>
      <vt:lpstr>Population vs. Sample</vt:lpstr>
      <vt:lpstr>Examples of Populations</vt:lpstr>
      <vt:lpstr>Random Sampling</vt:lpstr>
      <vt:lpstr>Why Collect Data?</vt:lpstr>
      <vt:lpstr>Sources of Data</vt:lpstr>
      <vt:lpstr>Types of Variables</vt:lpstr>
      <vt:lpstr>Types of Data</vt:lpstr>
      <vt:lpstr>Measurement Levels</vt:lpstr>
      <vt:lpstr>PowerPoint Presentation</vt:lpstr>
      <vt:lpstr>PowerPoint Presentation</vt:lpstr>
      <vt:lpstr>PowerPoint Presentation</vt:lpstr>
      <vt:lpstr>PowerPoint Presentation</vt:lpstr>
      <vt:lpstr>PowerPoint Presentation</vt:lpstr>
      <vt:lpstr>PowerPoint Presentation</vt:lpstr>
      <vt:lpstr>Data for Business Statistics</vt:lpstr>
      <vt:lpstr>Graphical  Presentation of Data</vt:lpstr>
      <vt:lpstr>Graphical  Presentation of Data</vt:lpstr>
      <vt:lpstr>Tables and Graphs for Categorical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Frequency  Distribution Table</vt:lpstr>
      <vt:lpstr>Bar and Pie Charts</vt:lpstr>
      <vt:lpstr>Bar Chart Example</vt:lpstr>
      <vt:lpstr>Pie Chart Example</vt:lpstr>
      <vt:lpstr>Pareto Diagram</vt:lpstr>
      <vt:lpstr>Pareto Diagram Example</vt:lpstr>
      <vt:lpstr>Pareto Diagram Example</vt:lpstr>
      <vt:lpstr>Pareto Diagram Example</vt:lpstr>
      <vt:lpstr>Graphs to Describe  Numerical Variables</vt:lpstr>
      <vt:lpstr>Sturge Rule</vt:lpstr>
      <vt:lpstr>Why Use Frequency Distributions?</vt:lpstr>
      <vt:lpstr>Class Intervals  and Class Boundaries</vt:lpstr>
      <vt:lpstr>Frequency Distribution Example</vt:lpstr>
      <vt:lpstr>Frequency Distribution Example</vt:lpstr>
      <vt:lpstr>Frequency Distribution Example</vt:lpstr>
      <vt:lpstr>Histogram</vt:lpstr>
      <vt:lpstr>Histogram Example</vt:lpstr>
      <vt:lpstr>Questions for Grouping Data  into Intervals</vt:lpstr>
      <vt:lpstr>How Many Class Intervals?</vt:lpstr>
      <vt:lpstr>The Cumulative  Frequency Distribuiton</vt:lpstr>
      <vt:lpstr>The Ogive Graphing Cumulative Frequencies</vt:lpstr>
      <vt:lpstr>Relationships Between Variables</vt:lpstr>
      <vt:lpstr>PowerPoint Presentation</vt:lpstr>
      <vt:lpstr>Scatter Diagram Example</vt:lpstr>
      <vt:lpstr>Describing Data Numerically</vt:lpstr>
      <vt:lpstr>Summary Definitions</vt:lpstr>
      <vt:lpstr>PowerPoint Presentation</vt:lpstr>
      <vt:lpstr>Measures of Central Tendency: The Mean</vt:lpstr>
      <vt:lpstr>Measures of Central Tendency: The Mean</vt:lpstr>
      <vt:lpstr>PowerPoint Presentation</vt:lpstr>
      <vt:lpstr>PowerPoint Presentation</vt:lpstr>
      <vt:lpstr>Measures of Central Tendency: The Median</vt:lpstr>
      <vt:lpstr>Measures of Central Tendency: Locating the Median</vt:lpstr>
      <vt:lpstr>PowerPoint Presentation</vt:lpstr>
      <vt:lpstr>PowerPoint Presentation</vt:lpstr>
      <vt:lpstr>Measures of Central Tendency: The Mode</vt:lpstr>
      <vt:lpstr> Review Example</vt:lpstr>
      <vt:lpstr>Measures of Central Tendency: Review Example</vt:lpstr>
      <vt:lpstr>Measures of Central Tendency: Which Measure to Choose?</vt:lpstr>
      <vt:lpstr>Mean for Grouped Data</vt:lpstr>
      <vt:lpstr>Mean for Grouped Data Example</vt:lpstr>
      <vt:lpstr>Solution for the Example</vt:lpstr>
      <vt:lpstr>Median for Grouped Data </vt:lpstr>
      <vt:lpstr>Median for Grouped Data Example</vt:lpstr>
      <vt:lpstr>Solution for the Example</vt:lpstr>
      <vt:lpstr>Mode for Grouped Data</vt:lpstr>
      <vt:lpstr>Mode for Grouped Data Example</vt:lpstr>
      <vt:lpstr>Solution for the Example</vt:lpstr>
      <vt:lpstr>Measures of Variation</vt:lpstr>
      <vt:lpstr>Measures of Variation: The Range</vt:lpstr>
      <vt:lpstr>Measures of Variation: Why The Range Can Be Misleading</vt:lpstr>
      <vt:lpstr>Measures of Variation: The Variance</vt:lpstr>
      <vt:lpstr>Measures of Variation: The Standard Deviation</vt:lpstr>
      <vt:lpstr>Measures of Variation: Sample Standard Deviation: Calculation Example</vt:lpstr>
      <vt:lpstr>Measures of Variation: Comparing Standard Deviations</vt:lpstr>
      <vt:lpstr>Measures of Variation: Comparing Standard Deviations</vt:lpstr>
      <vt:lpstr>Standard Deviation for Grouped Data-Example</vt:lpstr>
      <vt:lpstr>Solution for the Example</vt:lpstr>
      <vt:lpstr>Measures of Variation: Summary Characteristics</vt:lpstr>
      <vt:lpstr>Measures of Variation: The Coefficient of Variation</vt:lpstr>
      <vt:lpstr>Measures of Variation: Comparing Coefficients of Variation</vt:lpstr>
      <vt:lpstr>Quartile Measures</vt:lpstr>
      <vt:lpstr>Quartile Measures Calculating The Quartiles:  Example</vt:lpstr>
      <vt:lpstr>Quartile Measures: The Interquartile Range (IQR)</vt:lpstr>
      <vt:lpstr>Distribution Shape</vt:lpstr>
      <vt:lpstr>Distribution Shape</vt:lpstr>
      <vt:lpstr>Shape of a Distribution</vt:lpstr>
      <vt:lpstr>PowerPoint Presentation</vt:lpstr>
      <vt:lpstr>Locating Extreme Outliers: Z-Score</vt:lpstr>
      <vt:lpstr>Locating Extreme Outliers: Z-Score</vt:lpstr>
      <vt:lpstr>Locating Extreme Outliers: Z-Score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Interpreting Covariance</vt:lpstr>
      <vt:lpstr>Coefficient of Correlation</vt:lpstr>
      <vt:lpstr>Features of the Coefficient of Correlation</vt:lpstr>
      <vt:lpstr>Scatter Plots of  Sample Data with Various Coefficients of Correlation</vt:lpstr>
      <vt:lpstr>Basics of Probability</vt:lpstr>
      <vt:lpstr>Classical Probability</vt:lpstr>
      <vt:lpstr>Classical Probability</vt:lpstr>
      <vt:lpstr>Frequency  Probability</vt:lpstr>
      <vt:lpstr>Frequency  Probability</vt:lpstr>
      <vt:lpstr>Frequency  Probability</vt:lpstr>
      <vt:lpstr>Frequency  Probability</vt:lpstr>
      <vt:lpstr>Frequency  Probability</vt:lpstr>
      <vt:lpstr>Axiomatic   Probability</vt:lpstr>
      <vt:lpstr>Axiomatic   Probability</vt:lpstr>
      <vt:lpstr>Basic Definitions</vt:lpstr>
      <vt:lpstr>Basic Definitions (cont.)</vt:lpstr>
      <vt:lpstr>Examples</vt:lpstr>
      <vt:lpstr>Laws of Probability</vt:lpstr>
      <vt:lpstr>Laws of Probability (cont.)</vt:lpstr>
      <vt:lpstr>Unions and Intersections</vt:lpstr>
      <vt:lpstr>Mutually Exclusive Events</vt:lpstr>
      <vt:lpstr>Laws of Probability (cont.)</vt:lpstr>
      <vt:lpstr>Laws of Probability (cont.)</vt:lpstr>
      <vt:lpstr>P(AÈB)=P(A) + P(B) - P(A Ç B)</vt:lpstr>
      <vt:lpstr>Example: toss a fair die once</vt:lpstr>
      <vt:lpstr>Laws of Probability: Summary</vt:lpstr>
      <vt:lpstr>PowerPoint Presentation</vt:lpstr>
      <vt:lpstr>Permutations</vt:lpstr>
      <vt:lpstr>Permutations (cont.)</vt:lpstr>
      <vt:lpstr>Combinations</vt:lpstr>
      <vt:lpstr>Combinations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Law of Total Probability</vt:lpstr>
      <vt:lpstr>Law of Total Probability and Bayes Theorem</vt:lpstr>
      <vt:lpstr>General Case: Bayes Theorem</vt:lpstr>
      <vt:lpstr>Bayes Theory: General Case</vt:lpstr>
      <vt:lpstr>The Law of Total Probability- Example</vt:lpstr>
      <vt:lpstr>Bayes’ Theorem</vt:lpstr>
      <vt:lpstr>Bayes Theory</vt:lpstr>
      <vt:lpstr>Bayes Theory</vt:lpstr>
      <vt:lpstr>Bayes Theory</vt:lpstr>
      <vt:lpstr>Bayes Theory</vt:lpstr>
      <vt:lpstr>Bayes Theory</vt:lpstr>
      <vt:lpstr>Bayes Theory</vt:lpstr>
      <vt:lpstr>PowerPoint Presentation</vt:lpstr>
      <vt:lpstr>PowerPoint Presentation</vt:lpstr>
      <vt:lpstr>Bayes’ Theorem - Example</vt:lpstr>
      <vt:lpstr>Example (continued)</vt:lpstr>
      <vt:lpstr>Example (Tree Diagram)</vt:lpstr>
      <vt:lpstr>Bayes’ Theorem Extended</vt:lpstr>
      <vt:lpstr>Bayes’ Theorem Extended - Example</vt:lpstr>
      <vt:lpstr>Example (continued)</vt:lpstr>
      <vt:lpstr>Example (Tree Diagram)</vt:lpstr>
      <vt:lpstr>Another Example</vt:lpstr>
      <vt:lpstr>PowerPoint Presentation</vt:lpstr>
      <vt:lpstr>PowerPoint Presentation</vt:lpstr>
      <vt:lpstr>PowerPoint Presentation</vt:lpstr>
      <vt:lpstr>PowerPoint Presentation</vt:lpstr>
      <vt:lpstr>PowerPoint Presentation</vt:lpstr>
      <vt:lpstr>PowerPoint Presentation</vt:lpstr>
      <vt:lpstr>Geometric Distribution</vt:lpstr>
      <vt:lpstr>Geometric Distribution (Example)</vt:lpstr>
      <vt:lpstr>Geometric Distribution (ASSUMPTION)</vt:lpstr>
      <vt:lpstr>Exponential distribution</vt:lpstr>
      <vt:lpstr>Exponential distribution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Statistics</dc:title>
  <dc:creator>Manisha Chakrabarty</dc:creator>
  <cp:lastModifiedBy>user</cp:lastModifiedBy>
  <cp:revision>124</cp:revision>
  <dcterms:created xsi:type="dcterms:W3CDTF">2015-01-30T07:57:50Z</dcterms:created>
  <dcterms:modified xsi:type="dcterms:W3CDTF">2018-06-20T14:03:43Z</dcterms:modified>
</cp:coreProperties>
</file>