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 id="2147483725" r:id="rId2"/>
  </p:sldMasterIdLst>
  <p:notesMasterIdLst>
    <p:notesMasterId r:id="rId14"/>
  </p:notesMasterIdLst>
  <p:handoutMasterIdLst>
    <p:handoutMasterId r:id="rId15"/>
  </p:handoutMasterIdLst>
  <p:sldIdLst>
    <p:sldId id="330" r:id="rId3"/>
    <p:sldId id="277" r:id="rId4"/>
    <p:sldId id="275" r:id="rId5"/>
    <p:sldId id="326" r:id="rId6"/>
    <p:sldId id="278" r:id="rId7"/>
    <p:sldId id="279" r:id="rId8"/>
    <p:sldId id="280" r:id="rId9"/>
    <p:sldId id="282" r:id="rId10"/>
    <p:sldId id="284" r:id="rId11"/>
    <p:sldId id="287" r:id="rId12"/>
    <p:sldId id="296" r:id="rId1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9" autoAdjust="0"/>
    <p:restoredTop sz="85452" autoAdjust="0"/>
  </p:normalViewPr>
  <p:slideViewPr>
    <p:cSldViewPr>
      <p:cViewPr varScale="1">
        <p:scale>
          <a:sx n="61" d="100"/>
          <a:sy n="61" d="100"/>
        </p:scale>
        <p:origin x="189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6" d="100"/>
          <a:sy n="126" d="100"/>
        </p:scale>
        <p:origin x="-20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DFDEA-C1E6-FD44-8894-2C30F1D756E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625CA973-C949-0B49-8EBA-E76268828C03}">
      <dgm:prSet/>
      <dgm:spPr/>
      <dgm:t>
        <a:bodyPr/>
        <a:lstStyle/>
        <a:p>
          <a:pPr rtl="0"/>
          <a:r>
            <a:rPr lang="en-US" dirty="0"/>
            <a:t>Encrypts a digital data stream one bit or one byte at a time</a:t>
          </a:r>
        </a:p>
      </dgm:t>
    </dgm:pt>
    <dgm:pt modelId="{D3F86C37-9999-C04C-8736-EF9460A25D9E}" type="parTrans" cxnId="{F673E4FE-A649-0745-8388-67E5CA4B863E}">
      <dgm:prSet/>
      <dgm:spPr/>
      <dgm:t>
        <a:bodyPr/>
        <a:lstStyle/>
        <a:p>
          <a:endParaRPr lang="en-US"/>
        </a:p>
      </dgm:t>
    </dgm:pt>
    <dgm:pt modelId="{939F11A5-58C3-644C-97F6-DC02ACE4629F}" type="sibTrans" cxnId="{F673E4FE-A649-0745-8388-67E5CA4B863E}">
      <dgm:prSet/>
      <dgm:spPr/>
      <dgm:t>
        <a:bodyPr/>
        <a:lstStyle/>
        <a:p>
          <a:endParaRPr lang="en-US"/>
        </a:p>
      </dgm:t>
    </dgm:pt>
    <dgm:pt modelId="{085DFABC-820A-9441-8D9B-D16FE6638F73}">
      <dgm:prSet/>
      <dgm:spPr/>
      <dgm:t>
        <a:bodyPr/>
        <a:lstStyle/>
        <a:p>
          <a:pPr rtl="0"/>
          <a:r>
            <a:rPr lang="en-US" dirty="0"/>
            <a:t>Examples:</a:t>
          </a:r>
        </a:p>
      </dgm:t>
    </dgm:pt>
    <dgm:pt modelId="{DF24B70A-31D5-9947-A093-C8B124139D75}" type="parTrans" cxnId="{58A1830D-C83F-544F-A09D-395AF20727E1}">
      <dgm:prSet/>
      <dgm:spPr/>
      <dgm:t>
        <a:bodyPr/>
        <a:lstStyle/>
        <a:p>
          <a:endParaRPr lang="en-US"/>
        </a:p>
      </dgm:t>
    </dgm:pt>
    <dgm:pt modelId="{7831E1FE-6132-9E44-991D-5A43811B3E61}" type="sibTrans" cxnId="{58A1830D-C83F-544F-A09D-395AF20727E1}">
      <dgm:prSet/>
      <dgm:spPr/>
      <dgm:t>
        <a:bodyPr/>
        <a:lstStyle/>
        <a:p>
          <a:endParaRPr lang="en-US"/>
        </a:p>
      </dgm:t>
    </dgm:pt>
    <dgm:pt modelId="{55A5274C-BC34-1345-A33E-1C94A8A413B0}">
      <dgm:prSet/>
      <dgm:spPr/>
      <dgm:t>
        <a:bodyPr/>
        <a:lstStyle/>
        <a:p>
          <a:pPr rtl="0"/>
          <a:r>
            <a:rPr lang="en-US" dirty="0" err="1"/>
            <a:t>Autokeyed</a:t>
          </a:r>
          <a:r>
            <a:rPr lang="en-US" dirty="0"/>
            <a:t> </a:t>
          </a:r>
          <a:r>
            <a:rPr lang="en-US" dirty="0" err="1"/>
            <a:t>Vigenère</a:t>
          </a:r>
          <a:r>
            <a:rPr lang="en-US" dirty="0"/>
            <a:t> cipher</a:t>
          </a:r>
        </a:p>
      </dgm:t>
    </dgm:pt>
    <dgm:pt modelId="{D046D13C-80F7-CE42-A8F6-BF76F81223FB}" type="parTrans" cxnId="{6D6580AC-EEF3-604C-983D-CAC89C871132}">
      <dgm:prSet/>
      <dgm:spPr/>
      <dgm:t>
        <a:bodyPr/>
        <a:lstStyle/>
        <a:p>
          <a:endParaRPr lang="en-US"/>
        </a:p>
      </dgm:t>
    </dgm:pt>
    <dgm:pt modelId="{605B9F0A-C25F-8F43-B316-077B8232BA19}" type="sibTrans" cxnId="{6D6580AC-EEF3-604C-983D-CAC89C871132}">
      <dgm:prSet/>
      <dgm:spPr/>
      <dgm:t>
        <a:bodyPr/>
        <a:lstStyle/>
        <a:p>
          <a:endParaRPr lang="en-US"/>
        </a:p>
      </dgm:t>
    </dgm:pt>
    <dgm:pt modelId="{53D7D7AD-E7D7-2A43-8204-C15E1B95BC68}">
      <dgm:prSet/>
      <dgm:spPr/>
      <dgm:t>
        <a:bodyPr/>
        <a:lstStyle/>
        <a:p>
          <a:pPr rtl="0"/>
          <a:r>
            <a:rPr lang="en-US" dirty="0" err="1"/>
            <a:t>Vernam</a:t>
          </a:r>
          <a:r>
            <a:rPr lang="en-US" dirty="0"/>
            <a:t> cipher</a:t>
          </a:r>
        </a:p>
      </dgm:t>
    </dgm:pt>
    <dgm:pt modelId="{021F3417-BD24-0445-9AE8-64190E8FA58C}" type="parTrans" cxnId="{0E85AC86-D1BF-4449-8A20-EE2CD9F9FEF9}">
      <dgm:prSet/>
      <dgm:spPr/>
      <dgm:t>
        <a:bodyPr/>
        <a:lstStyle/>
        <a:p>
          <a:endParaRPr lang="en-US"/>
        </a:p>
      </dgm:t>
    </dgm:pt>
    <dgm:pt modelId="{D6DDB179-3CB9-7A46-AA5F-43037B80D08D}" type="sibTrans" cxnId="{0E85AC86-D1BF-4449-8A20-EE2CD9F9FEF9}">
      <dgm:prSet/>
      <dgm:spPr/>
      <dgm:t>
        <a:bodyPr/>
        <a:lstStyle/>
        <a:p>
          <a:endParaRPr lang="en-US"/>
        </a:p>
      </dgm:t>
    </dgm:pt>
    <dgm:pt modelId="{87E56F79-264A-7048-9159-053BCE3633AE}">
      <dgm:prSet/>
      <dgm:spPr/>
      <dgm:t>
        <a:bodyPr/>
        <a:lstStyle/>
        <a:p>
          <a:pPr rtl="0"/>
          <a:r>
            <a:rPr lang="en-US" dirty="0"/>
            <a:t>In the ideal case, a one-time pad version of the </a:t>
          </a:r>
          <a:r>
            <a:rPr lang="en-US" dirty="0" err="1"/>
            <a:t>Vernam</a:t>
          </a:r>
          <a:r>
            <a:rPr lang="en-US" dirty="0"/>
            <a:t> cipher would be used, in which the </a:t>
          </a:r>
          <a:r>
            <a:rPr lang="en-US" dirty="0" err="1"/>
            <a:t>keystream</a:t>
          </a:r>
          <a:r>
            <a:rPr lang="en-US" dirty="0"/>
            <a:t> is as long as the plaintext bit stream</a:t>
          </a:r>
        </a:p>
      </dgm:t>
    </dgm:pt>
    <dgm:pt modelId="{5D7A1B9A-9729-3243-B482-A0BF80CD31B6}" type="parTrans" cxnId="{E955CCC6-D09F-8847-A246-958664DDB22F}">
      <dgm:prSet/>
      <dgm:spPr/>
      <dgm:t>
        <a:bodyPr/>
        <a:lstStyle/>
        <a:p>
          <a:endParaRPr lang="en-US"/>
        </a:p>
      </dgm:t>
    </dgm:pt>
    <dgm:pt modelId="{514B4F38-8867-164E-912D-5149F1CC9148}" type="sibTrans" cxnId="{E955CCC6-D09F-8847-A246-958664DDB22F}">
      <dgm:prSet/>
      <dgm:spPr/>
      <dgm:t>
        <a:bodyPr/>
        <a:lstStyle/>
        <a:p>
          <a:endParaRPr lang="en-US"/>
        </a:p>
      </dgm:t>
    </dgm:pt>
    <dgm:pt modelId="{25F88892-1718-AA47-BD33-9CBE3B48EE63}">
      <dgm:prSet/>
      <dgm:spPr/>
      <dgm:t>
        <a:bodyPr/>
        <a:lstStyle/>
        <a:p>
          <a:pPr rtl="0"/>
          <a:r>
            <a:rPr lang="en-US" dirty="0"/>
            <a:t>If the cryptographic </a:t>
          </a:r>
          <a:r>
            <a:rPr lang="en-US" dirty="0" err="1"/>
            <a:t>keystream</a:t>
          </a:r>
          <a:r>
            <a:rPr lang="en-US" dirty="0"/>
            <a:t> is random, then this cipher is unbreakable by any means other than acquiring the </a:t>
          </a:r>
          <a:r>
            <a:rPr lang="en-US" dirty="0" err="1"/>
            <a:t>keystream</a:t>
          </a:r>
          <a:endParaRPr lang="en-US" dirty="0"/>
        </a:p>
      </dgm:t>
    </dgm:pt>
    <dgm:pt modelId="{F802593E-15D6-7443-8AD4-3303D9A68F2E}" type="parTrans" cxnId="{5CC973DA-8E9F-F64D-B298-C867CBE014F0}">
      <dgm:prSet/>
      <dgm:spPr/>
      <dgm:t>
        <a:bodyPr/>
        <a:lstStyle/>
        <a:p>
          <a:endParaRPr lang="en-US"/>
        </a:p>
      </dgm:t>
    </dgm:pt>
    <dgm:pt modelId="{943DC347-7EDC-BE4E-901F-8D61E4A09D5B}" type="sibTrans" cxnId="{5CC973DA-8E9F-F64D-B298-C867CBE014F0}">
      <dgm:prSet/>
      <dgm:spPr/>
      <dgm:t>
        <a:bodyPr/>
        <a:lstStyle/>
        <a:p>
          <a:endParaRPr lang="en-US"/>
        </a:p>
      </dgm:t>
    </dgm:pt>
    <dgm:pt modelId="{91009186-E007-5F43-8FF5-1C299DFAA5DE}">
      <dgm:prSet/>
      <dgm:spPr/>
      <dgm:t>
        <a:bodyPr/>
        <a:lstStyle/>
        <a:p>
          <a:pPr rtl="0"/>
          <a:r>
            <a:rPr lang="en-US" dirty="0" err="1"/>
            <a:t>Keystream</a:t>
          </a:r>
          <a:r>
            <a:rPr lang="en-US" dirty="0"/>
            <a:t> must be provided to both users in advance via some independent and secure channel</a:t>
          </a:r>
        </a:p>
      </dgm:t>
    </dgm:pt>
    <dgm:pt modelId="{2BA905CE-B876-DD49-ACC1-8A15CA825F96}" type="parTrans" cxnId="{6A018318-4A50-AC45-9510-057EC9DEEABD}">
      <dgm:prSet/>
      <dgm:spPr/>
      <dgm:t>
        <a:bodyPr/>
        <a:lstStyle/>
        <a:p>
          <a:endParaRPr lang="en-US"/>
        </a:p>
      </dgm:t>
    </dgm:pt>
    <dgm:pt modelId="{ADC62BC0-450B-204B-8B3E-6353911601EB}" type="sibTrans" cxnId="{6A018318-4A50-AC45-9510-057EC9DEEABD}">
      <dgm:prSet/>
      <dgm:spPr/>
      <dgm:t>
        <a:bodyPr/>
        <a:lstStyle/>
        <a:p>
          <a:endParaRPr lang="en-US"/>
        </a:p>
      </dgm:t>
    </dgm:pt>
    <dgm:pt modelId="{511C53A0-B84E-A04B-AB4F-85049655B05F}">
      <dgm:prSet/>
      <dgm:spPr/>
      <dgm:t>
        <a:bodyPr/>
        <a:lstStyle/>
        <a:p>
          <a:pPr rtl="0"/>
          <a:r>
            <a:rPr lang="en-US" dirty="0"/>
            <a:t>This introduces insurmountable logistical problems if the intended data traffic is very large</a:t>
          </a:r>
        </a:p>
      </dgm:t>
    </dgm:pt>
    <dgm:pt modelId="{B7FFCEBC-714B-3F4E-A7AB-F6CAF65D8F2D}" type="parTrans" cxnId="{B3C2935D-9319-6D44-BB7B-E5A7177E773A}">
      <dgm:prSet/>
      <dgm:spPr/>
      <dgm:t>
        <a:bodyPr/>
        <a:lstStyle/>
        <a:p>
          <a:endParaRPr lang="en-US"/>
        </a:p>
      </dgm:t>
    </dgm:pt>
    <dgm:pt modelId="{E1469CCF-8233-4D4F-B114-9977B795DDB4}" type="sibTrans" cxnId="{B3C2935D-9319-6D44-BB7B-E5A7177E773A}">
      <dgm:prSet/>
      <dgm:spPr/>
      <dgm:t>
        <a:bodyPr/>
        <a:lstStyle/>
        <a:p>
          <a:endParaRPr lang="en-US"/>
        </a:p>
      </dgm:t>
    </dgm:pt>
    <dgm:pt modelId="{6A150459-F120-F142-BA3A-97697F7A0DAE}">
      <dgm:prSet/>
      <dgm:spPr/>
      <dgm:t>
        <a:bodyPr/>
        <a:lstStyle/>
        <a:p>
          <a:pPr rtl="0"/>
          <a:r>
            <a:rPr lang="en-US" dirty="0"/>
            <a:t>For practical reasons the bit-stream generator must be implemented as an algorithmic procedure so that the cryptographic bit stream can be produced by both users</a:t>
          </a:r>
        </a:p>
      </dgm:t>
    </dgm:pt>
    <dgm:pt modelId="{CCE12F00-86EB-0A45-A137-2CFD250D01A4}" type="parTrans" cxnId="{16CAAC19-89B3-2941-96C0-90763AE56C80}">
      <dgm:prSet/>
      <dgm:spPr/>
      <dgm:t>
        <a:bodyPr/>
        <a:lstStyle/>
        <a:p>
          <a:endParaRPr lang="en-US"/>
        </a:p>
      </dgm:t>
    </dgm:pt>
    <dgm:pt modelId="{DAB32485-39E3-AC48-AA64-CFF75F53D828}" type="sibTrans" cxnId="{16CAAC19-89B3-2941-96C0-90763AE56C80}">
      <dgm:prSet/>
      <dgm:spPr/>
      <dgm:t>
        <a:bodyPr/>
        <a:lstStyle/>
        <a:p>
          <a:endParaRPr lang="en-US"/>
        </a:p>
      </dgm:t>
    </dgm:pt>
    <dgm:pt modelId="{307C9169-FD19-AC47-87F6-E8088C3881B5}">
      <dgm:prSet/>
      <dgm:spPr/>
      <dgm:t>
        <a:bodyPr/>
        <a:lstStyle/>
        <a:p>
          <a:pPr rtl="0"/>
          <a:r>
            <a:rPr lang="en-US" dirty="0"/>
            <a:t>It must be computationally impractical to predict future portions of the bit stream based on previous portions of the bit stream</a:t>
          </a:r>
        </a:p>
      </dgm:t>
    </dgm:pt>
    <dgm:pt modelId="{9269A3DE-2464-1340-9903-9CCDD4D3419F}" type="parTrans" cxnId="{511A762C-B0C0-C249-8E70-3C316205A18D}">
      <dgm:prSet/>
      <dgm:spPr/>
      <dgm:t>
        <a:bodyPr/>
        <a:lstStyle/>
        <a:p>
          <a:endParaRPr lang="en-US"/>
        </a:p>
      </dgm:t>
    </dgm:pt>
    <dgm:pt modelId="{27339016-3257-8F45-BFC8-8B12CDD93D77}" type="sibTrans" cxnId="{511A762C-B0C0-C249-8E70-3C316205A18D}">
      <dgm:prSet/>
      <dgm:spPr/>
      <dgm:t>
        <a:bodyPr/>
        <a:lstStyle/>
        <a:p>
          <a:endParaRPr lang="en-US"/>
        </a:p>
      </dgm:t>
    </dgm:pt>
    <dgm:pt modelId="{B811C9F2-426A-5340-B551-6C3B699F7460}">
      <dgm:prSet/>
      <dgm:spPr/>
      <dgm:t>
        <a:bodyPr/>
        <a:lstStyle/>
        <a:p>
          <a:pPr rtl="0"/>
          <a:r>
            <a:rPr lang="en-US" dirty="0"/>
            <a:t>The two users need only share the generating key and each can produce the </a:t>
          </a:r>
          <a:r>
            <a:rPr lang="en-US" dirty="0" err="1"/>
            <a:t>keystream</a:t>
          </a:r>
          <a:endParaRPr lang="en-US" dirty="0"/>
        </a:p>
      </dgm:t>
    </dgm:pt>
    <dgm:pt modelId="{0C7EC46B-37E2-B044-ABC1-1FB5DF4CC97A}" type="parTrans" cxnId="{C953D621-BCDA-5649-8271-1F6D12084F7C}">
      <dgm:prSet/>
      <dgm:spPr/>
      <dgm:t>
        <a:bodyPr/>
        <a:lstStyle/>
        <a:p>
          <a:endParaRPr lang="en-US"/>
        </a:p>
      </dgm:t>
    </dgm:pt>
    <dgm:pt modelId="{7F1E6B9E-11EB-2F4D-A365-A4A89F0BD4A2}" type="sibTrans" cxnId="{C953D621-BCDA-5649-8271-1F6D12084F7C}">
      <dgm:prSet/>
      <dgm:spPr/>
      <dgm:t>
        <a:bodyPr/>
        <a:lstStyle/>
        <a:p>
          <a:endParaRPr lang="en-US"/>
        </a:p>
      </dgm:t>
    </dgm:pt>
    <dgm:pt modelId="{39452D4C-3643-1045-A9B0-24D2B5019761}" type="pres">
      <dgm:prSet presAssocID="{B49DFDEA-C1E6-FD44-8894-2C30F1D756E3}" presName="theList" presStyleCnt="0">
        <dgm:presLayoutVars>
          <dgm:dir/>
          <dgm:animLvl val="lvl"/>
          <dgm:resizeHandles val="exact"/>
        </dgm:presLayoutVars>
      </dgm:prSet>
      <dgm:spPr/>
    </dgm:pt>
    <dgm:pt modelId="{30EBD609-6A39-0D43-A6BF-0207CBA9FD96}" type="pres">
      <dgm:prSet presAssocID="{625CA973-C949-0B49-8EBA-E76268828C03}" presName="compNode" presStyleCnt="0"/>
      <dgm:spPr/>
    </dgm:pt>
    <dgm:pt modelId="{776B5AA3-E8DB-AA49-B3DF-4D6ADBBB4F23}" type="pres">
      <dgm:prSet presAssocID="{625CA973-C949-0B49-8EBA-E76268828C03}" presName="aNode" presStyleLbl="bgShp" presStyleIdx="0" presStyleCnt="3"/>
      <dgm:spPr/>
    </dgm:pt>
    <dgm:pt modelId="{32392A64-4D65-1649-AF91-6ADD2244657C}" type="pres">
      <dgm:prSet presAssocID="{625CA973-C949-0B49-8EBA-E76268828C03}" presName="textNode" presStyleLbl="bgShp" presStyleIdx="0" presStyleCnt="3"/>
      <dgm:spPr/>
    </dgm:pt>
    <dgm:pt modelId="{099A672D-F1EE-6143-AA38-FD982BF103EB}" type="pres">
      <dgm:prSet presAssocID="{625CA973-C949-0B49-8EBA-E76268828C03}" presName="compChildNode" presStyleCnt="0"/>
      <dgm:spPr/>
    </dgm:pt>
    <dgm:pt modelId="{37A3010B-C9FC-0E49-A1E9-4378D657D1F9}" type="pres">
      <dgm:prSet presAssocID="{625CA973-C949-0B49-8EBA-E76268828C03}" presName="theInnerList" presStyleCnt="0"/>
      <dgm:spPr/>
    </dgm:pt>
    <dgm:pt modelId="{483862D4-68AF-394B-9853-B785CF4575EB}" type="pres">
      <dgm:prSet presAssocID="{085DFABC-820A-9441-8D9B-D16FE6638F73}" presName="childNode" presStyleLbl="node1" presStyleIdx="0" presStyleCnt="4">
        <dgm:presLayoutVars>
          <dgm:bulletEnabled val="1"/>
        </dgm:presLayoutVars>
      </dgm:prSet>
      <dgm:spPr/>
    </dgm:pt>
    <dgm:pt modelId="{0BE138DC-537F-E549-93F7-1C05F67717D1}" type="pres">
      <dgm:prSet presAssocID="{625CA973-C949-0B49-8EBA-E76268828C03}" presName="aSpace" presStyleCnt="0"/>
      <dgm:spPr/>
    </dgm:pt>
    <dgm:pt modelId="{9CF221ED-2EB4-6042-8457-694CAD559D55}" type="pres">
      <dgm:prSet presAssocID="{87E56F79-264A-7048-9159-053BCE3633AE}" presName="compNode" presStyleCnt="0"/>
      <dgm:spPr/>
    </dgm:pt>
    <dgm:pt modelId="{2770F15F-983B-4D48-B14E-CC2758FC6F9C}" type="pres">
      <dgm:prSet presAssocID="{87E56F79-264A-7048-9159-053BCE3633AE}" presName="aNode" presStyleLbl="bgShp" presStyleIdx="1" presStyleCnt="3"/>
      <dgm:spPr/>
    </dgm:pt>
    <dgm:pt modelId="{5AC933B3-2544-0F42-9BA3-413721FCC33E}" type="pres">
      <dgm:prSet presAssocID="{87E56F79-264A-7048-9159-053BCE3633AE}" presName="textNode" presStyleLbl="bgShp" presStyleIdx="1" presStyleCnt="3"/>
      <dgm:spPr/>
    </dgm:pt>
    <dgm:pt modelId="{3F0067EE-091F-4E42-8199-177F2D1BAD84}" type="pres">
      <dgm:prSet presAssocID="{87E56F79-264A-7048-9159-053BCE3633AE}" presName="compChildNode" presStyleCnt="0"/>
      <dgm:spPr/>
    </dgm:pt>
    <dgm:pt modelId="{404C3FBA-6FC1-0449-8AFA-39EDFE998629}" type="pres">
      <dgm:prSet presAssocID="{87E56F79-264A-7048-9159-053BCE3633AE}" presName="theInnerList" presStyleCnt="0"/>
      <dgm:spPr/>
    </dgm:pt>
    <dgm:pt modelId="{9A6FA038-3999-3F4C-84B0-1E295CA7802E}" type="pres">
      <dgm:prSet presAssocID="{25F88892-1718-AA47-BD33-9CBE3B48EE63}" presName="childNode" presStyleLbl="node1" presStyleIdx="1" presStyleCnt="4">
        <dgm:presLayoutVars>
          <dgm:bulletEnabled val="1"/>
        </dgm:presLayoutVars>
      </dgm:prSet>
      <dgm:spPr/>
    </dgm:pt>
    <dgm:pt modelId="{AC722065-9BD3-4A48-BCD6-1ABA64EAB6CF}" type="pres">
      <dgm:prSet presAssocID="{87E56F79-264A-7048-9159-053BCE3633AE}" presName="aSpace" presStyleCnt="0"/>
      <dgm:spPr/>
    </dgm:pt>
    <dgm:pt modelId="{AFE3B033-28FF-7646-9D45-54360581EB54}" type="pres">
      <dgm:prSet presAssocID="{6A150459-F120-F142-BA3A-97697F7A0DAE}" presName="compNode" presStyleCnt="0"/>
      <dgm:spPr/>
    </dgm:pt>
    <dgm:pt modelId="{40C6BF4B-2F6B-AF4E-8E99-DEC8862D2D23}" type="pres">
      <dgm:prSet presAssocID="{6A150459-F120-F142-BA3A-97697F7A0DAE}" presName="aNode" presStyleLbl="bgShp" presStyleIdx="2" presStyleCnt="3"/>
      <dgm:spPr/>
    </dgm:pt>
    <dgm:pt modelId="{4579491A-16C0-C44C-B3F1-ADF1A24A07FE}" type="pres">
      <dgm:prSet presAssocID="{6A150459-F120-F142-BA3A-97697F7A0DAE}" presName="textNode" presStyleLbl="bgShp" presStyleIdx="2" presStyleCnt="3"/>
      <dgm:spPr/>
    </dgm:pt>
    <dgm:pt modelId="{F9C2732E-2AC1-4640-AAF9-D8CC21967CC4}" type="pres">
      <dgm:prSet presAssocID="{6A150459-F120-F142-BA3A-97697F7A0DAE}" presName="compChildNode" presStyleCnt="0"/>
      <dgm:spPr/>
    </dgm:pt>
    <dgm:pt modelId="{3AB86337-E5D9-714D-98C2-B817A56312F7}" type="pres">
      <dgm:prSet presAssocID="{6A150459-F120-F142-BA3A-97697F7A0DAE}" presName="theInnerList" presStyleCnt="0"/>
      <dgm:spPr/>
    </dgm:pt>
    <dgm:pt modelId="{CCD4018F-5943-734D-83AA-354789D645C8}" type="pres">
      <dgm:prSet presAssocID="{307C9169-FD19-AC47-87F6-E8088C3881B5}" presName="childNode" presStyleLbl="node1" presStyleIdx="2" presStyleCnt="4">
        <dgm:presLayoutVars>
          <dgm:bulletEnabled val="1"/>
        </dgm:presLayoutVars>
      </dgm:prSet>
      <dgm:spPr/>
    </dgm:pt>
    <dgm:pt modelId="{548AF509-0279-6B44-A796-68E9CBE16907}" type="pres">
      <dgm:prSet presAssocID="{307C9169-FD19-AC47-87F6-E8088C3881B5}" presName="aSpace2" presStyleCnt="0"/>
      <dgm:spPr/>
    </dgm:pt>
    <dgm:pt modelId="{E3071BAB-526E-7246-9BFE-CC25E4D1F4D3}" type="pres">
      <dgm:prSet presAssocID="{B811C9F2-426A-5340-B551-6C3B699F7460}" presName="childNode" presStyleLbl="node1" presStyleIdx="3" presStyleCnt="4">
        <dgm:presLayoutVars>
          <dgm:bulletEnabled val="1"/>
        </dgm:presLayoutVars>
      </dgm:prSet>
      <dgm:spPr/>
    </dgm:pt>
  </dgm:ptLst>
  <dgm:cxnLst>
    <dgm:cxn modelId="{58A1830D-C83F-544F-A09D-395AF20727E1}" srcId="{625CA973-C949-0B49-8EBA-E76268828C03}" destId="{085DFABC-820A-9441-8D9B-D16FE6638F73}" srcOrd="0" destOrd="0" parTransId="{DF24B70A-31D5-9947-A093-C8B124139D75}" sibTransId="{7831E1FE-6132-9E44-991D-5A43811B3E61}"/>
    <dgm:cxn modelId="{E0B7D912-84A4-1044-817C-6F0446FCACFD}" type="presOf" srcId="{085DFABC-820A-9441-8D9B-D16FE6638F73}" destId="{483862D4-68AF-394B-9853-B785CF4575EB}" srcOrd="0" destOrd="0" presId="urn:microsoft.com/office/officeart/2005/8/layout/lProcess2"/>
    <dgm:cxn modelId="{D86C5F17-8B4C-1046-AD62-AC03D20B7AF4}" type="presOf" srcId="{625CA973-C949-0B49-8EBA-E76268828C03}" destId="{32392A64-4D65-1649-AF91-6ADD2244657C}" srcOrd="1" destOrd="0" presId="urn:microsoft.com/office/officeart/2005/8/layout/lProcess2"/>
    <dgm:cxn modelId="{6A018318-4A50-AC45-9510-057EC9DEEABD}" srcId="{25F88892-1718-AA47-BD33-9CBE3B48EE63}" destId="{91009186-E007-5F43-8FF5-1C299DFAA5DE}" srcOrd="0" destOrd="0" parTransId="{2BA905CE-B876-DD49-ACC1-8A15CA825F96}" sibTransId="{ADC62BC0-450B-204B-8B3E-6353911601EB}"/>
    <dgm:cxn modelId="{16CAAC19-89B3-2941-96C0-90763AE56C80}" srcId="{B49DFDEA-C1E6-FD44-8894-2C30F1D756E3}" destId="{6A150459-F120-F142-BA3A-97697F7A0DAE}" srcOrd="2" destOrd="0" parTransId="{CCE12F00-86EB-0A45-A137-2CFD250D01A4}" sibTransId="{DAB32485-39E3-AC48-AA64-CFF75F53D828}"/>
    <dgm:cxn modelId="{C953D621-BCDA-5649-8271-1F6D12084F7C}" srcId="{6A150459-F120-F142-BA3A-97697F7A0DAE}" destId="{B811C9F2-426A-5340-B551-6C3B699F7460}" srcOrd="1" destOrd="0" parTransId="{0C7EC46B-37E2-B044-ABC1-1FB5DF4CC97A}" sibTransId="{7F1E6B9E-11EB-2F4D-A365-A4A89F0BD4A2}"/>
    <dgm:cxn modelId="{511A762C-B0C0-C249-8E70-3C316205A18D}" srcId="{6A150459-F120-F142-BA3A-97697F7A0DAE}" destId="{307C9169-FD19-AC47-87F6-E8088C3881B5}" srcOrd="0" destOrd="0" parTransId="{9269A3DE-2464-1340-9903-9CCDD4D3419F}" sibTransId="{27339016-3257-8F45-BFC8-8B12CDD93D77}"/>
    <dgm:cxn modelId="{93528F30-D4E4-B34E-97E5-8071551C6D9A}" type="presOf" srcId="{B811C9F2-426A-5340-B551-6C3B699F7460}" destId="{E3071BAB-526E-7246-9BFE-CC25E4D1F4D3}" srcOrd="0" destOrd="0" presId="urn:microsoft.com/office/officeart/2005/8/layout/lProcess2"/>
    <dgm:cxn modelId="{7A88C735-19E5-7D41-8D6C-97BDA9D43758}" type="presOf" srcId="{6A150459-F120-F142-BA3A-97697F7A0DAE}" destId="{40C6BF4B-2F6B-AF4E-8E99-DEC8862D2D23}" srcOrd="0" destOrd="0" presId="urn:microsoft.com/office/officeart/2005/8/layout/lProcess2"/>
    <dgm:cxn modelId="{7994B83F-BED0-554C-A25D-0DB65116AAF3}" type="presOf" srcId="{87E56F79-264A-7048-9159-053BCE3633AE}" destId="{2770F15F-983B-4D48-B14E-CC2758FC6F9C}" srcOrd="0" destOrd="0" presId="urn:microsoft.com/office/officeart/2005/8/layout/lProcess2"/>
    <dgm:cxn modelId="{B3C2935D-9319-6D44-BB7B-E5A7177E773A}" srcId="{25F88892-1718-AA47-BD33-9CBE3B48EE63}" destId="{511C53A0-B84E-A04B-AB4F-85049655B05F}" srcOrd="1" destOrd="0" parTransId="{B7FFCEBC-714B-3F4E-A7AB-F6CAF65D8F2D}" sibTransId="{E1469CCF-8233-4D4F-B114-9977B795DDB4}"/>
    <dgm:cxn modelId="{6535705F-135A-6241-9AF9-5619D985202D}" type="presOf" srcId="{25F88892-1718-AA47-BD33-9CBE3B48EE63}" destId="{9A6FA038-3999-3F4C-84B0-1E295CA7802E}" srcOrd="0" destOrd="0" presId="urn:microsoft.com/office/officeart/2005/8/layout/lProcess2"/>
    <dgm:cxn modelId="{BEAF3A85-AD15-244F-9935-63FB8FC5D734}" type="presOf" srcId="{511C53A0-B84E-A04B-AB4F-85049655B05F}" destId="{9A6FA038-3999-3F4C-84B0-1E295CA7802E}" srcOrd="0" destOrd="2" presId="urn:microsoft.com/office/officeart/2005/8/layout/lProcess2"/>
    <dgm:cxn modelId="{0E85AC86-D1BF-4449-8A20-EE2CD9F9FEF9}" srcId="{085DFABC-820A-9441-8D9B-D16FE6638F73}" destId="{53D7D7AD-E7D7-2A43-8204-C15E1B95BC68}" srcOrd="1" destOrd="0" parTransId="{021F3417-BD24-0445-9AE8-64190E8FA58C}" sibTransId="{D6DDB179-3CB9-7A46-AA5F-43037B80D08D}"/>
    <dgm:cxn modelId="{B1E66890-F1EC-6347-85E3-D77471EDCD77}" type="presOf" srcId="{53D7D7AD-E7D7-2A43-8204-C15E1B95BC68}" destId="{483862D4-68AF-394B-9853-B785CF4575EB}" srcOrd="0" destOrd="2" presId="urn:microsoft.com/office/officeart/2005/8/layout/lProcess2"/>
    <dgm:cxn modelId="{D253B79E-5CEF-A249-9350-B527BE948282}" type="presOf" srcId="{307C9169-FD19-AC47-87F6-E8088C3881B5}" destId="{CCD4018F-5943-734D-83AA-354789D645C8}" srcOrd="0" destOrd="0" presId="urn:microsoft.com/office/officeart/2005/8/layout/lProcess2"/>
    <dgm:cxn modelId="{6D6580AC-EEF3-604C-983D-CAC89C871132}" srcId="{085DFABC-820A-9441-8D9B-D16FE6638F73}" destId="{55A5274C-BC34-1345-A33E-1C94A8A413B0}" srcOrd="0" destOrd="0" parTransId="{D046D13C-80F7-CE42-A8F6-BF76F81223FB}" sibTransId="{605B9F0A-C25F-8F43-B316-077B8232BA19}"/>
    <dgm:cxn modelId="{8D38A4AD-CDD7-724E-8E50-259B51790A2C}" type="presOf" srcId="{B49DFDEA-C1E6-FD44-8894-2C30F1D756E3}" destId="{39452D4C-3643-1045-A9B0-24D2B5019761}" srcOrd="0" destOrd="0" presId="urn:microsoft.com/office/officeart/2005/8/layout/lProcess2"/>
    <dgm:cxn modelId="{20EC1FB4-04EC-B346-AE34-5E46639E4343}" type="presOf" srcId="{55A5274C-BC34-1345-A33E-1C94A8A413B0}" destId="{483862D4-68AF-394B-9853-B785CF4575EB}" srcOrd="0" destOrd="1" presId="urn:microsoft.com/office/officeart/2005/8/layout/lProcess2"/>
    <dgm:cxn modelId="{48B679BC-DAFF-6D41-AF74-AEA8D465DE8F}" type="presOf" srcId="{6A150459-F120-F142-BA3A-97697F7A0DAE}" destId="{4579491A-16C0-C44C-B3F1-ADF1A24A07FE}" srcOrd="1" destOrd="0" presId="urn:microsoft.com/office/officeart/2005/8/layout/lProcess2"/>
    <dgm:cxn modelId="{E955CCC6-D09F-8847-A246-958664DDB22F}" srcId="{B49DFDEA-C1E6-FD44-8894-2C30F1D756E3}" destId="{87E56F79-264A-7048-9159-053BCE3633AE}" srcOrd="1" destOrd="0" parTransId="{5D7A1B9A-9729-3243-B482-A0BF80CD31B6}" sibTransId="{514B4F38-8867-164E-912D-5149F1CC9148}"/>
    <dgm:cxn modelId="{B35FACD7-9171-5740-A0E0-FA0D7BC138B7}" type="presOf" srcId="{625CA973-C949-0B49-8EBA-E76268828C03}" destId="{776B5AA3-E8DB-AA49-B3DF-4D6ADBBB4F23}" srcOrd="0" destOrd="0" presId="urn:microsoft.com/office/officeart/2005/8/layout/lProcess2"/>
    <dgm:cxn modelId="{F884C4D7-2123-A243-92CE-55864CE7A0A2}" type="presOf" srcId="{87E56F79-264A-7048-9159-053BCE3633AE}" destId="{5AC933B3-2544-0F42-9BA3-413721FCC33E}" srcOrd="1" destOrd="0" presId="urn:microsoft.com/office/officeart/2005/8/layout/lProcess2"/>
    <dgm:cxn modelId="{5CC973DA-8E9F-F64D-B298-C867CBE014F0}" srcId="{87E56F79-264A-7048-9159-053BCE3633AE}" destId="{25F88892-1718-AA47-BD33-9CBE3B48EE63}" srcOrd="0" destOrd="0" parTransId="{F802593E-15D6-7443-8AD4-3303D9A68F2E}" sibTransId="{943DC347-7EDC-BE4E-901F-8D61E4A09D5B}"/>
    <dgm:cxn modelId="{F673E4FE-A649-0745-8388-67E5CA4B863E}" srcId="{B49DFDEA-C1E6-FD44-8894-2C30F1D756E3}" destId="{625CA973-C949-0B49-8EBA-E76268828C03}" srcOrd="0" destOrd="0" parTransId="{D3F86C37-9999-C04C-8736-EF9460A25D9E}" sibTransId="{939F11A5-58C3-644C-97F6-DC02ACE4629F}"/>
    <dgm:cxn modelId="{C91182FF-E07B-A94E-82BD-BFC90E1BD528}" type="presOf" srcId="{91009186-E007-5F43-8FF5-1C299DFAA5DE}" destId="{9A6FA038-3999-3F4C-84B0-1E295CA7802E}" srcOrd="0" destOrd="1" presId="urn:microsoft.com/office/officeart/2005/8/layout/lProcess2"/>
    <dgm:cxn modelId="{5B998B4B-CE25-4C4F-9DC1-2D0F829CADB1}" type="presParOf" srcId="{39452D4C-3643-1045-A9B0-24D2B5019761}" destId="{30EBD609-6A39-0D43-A6BF-0207CBA9FD96}" srcOrd="0" destOrd="0" presId="urn:microsoft.com/office/officeart/2005/8/layout/lProcess2"/>
    <dgm:cxn modelId="{B75D6ACC-4D37-1C44-96B0-4BE66B7AB6CF}" type="presParOf" srcId="{30EBD609-6A39-0D43-A6BF-0207CBA9FD96}" destId="{776B5AA3-E8DB-AA49-B3DF-4D6ADBBB4F23}" srcOrd="0" destOrd="0" presId="urn:microsoft.com/office/officeart/2005/8/layout/lProcess2"/>
    <dgm:cxn modelId="{D8FBF836-549D-0C49-8ABE-015743D7D324}" type="presParOf" srcId="{30EBD609-6A39-0D43-A6BF-0207CBA9FD96}" destId="{32392A64-4D65-1649-AF91-6ADD2244657C}" srcOrd="1" destOrd="0" presId="urn:microsoft.com/office/officeart/2005/8/layout/lProcess2"/>
    <dgm:cxn modelId="{A681F3A3-015D-084F-B375-CE634771A9B7}" type="presParOf" srcId="{30EBD609-6A39-0D43-A6BF-0207CBA9FD96}" destId="{099A672D-F1EE-6143-AA38-FD982BF103EB}" srcOrd="2" destOrd="0" presId="urn:microsoft.com/office/officeart/2005/8/layout/lProcess2"/>
    <dgm:cxn modelId="{8654A874-5E75-AE4F-86C7-309F94AB8D07}" type="presParOf" srcId="{099A672D-F1EE-6143-AA38-FD982BF103EB}" destId="{37A3010B-C9FC-0E49-A1E9-4378D657D1F9}" srcOrd="0" destOrd="0" presId="urn:microsoft.com/office/officeart/2005/8/layout/lProcess2"/>
    <dgm:cxn modelId="{2BD05C8E-9EF7-B744-8EE0-7A93567041F5}" type="presParOf" srcId="{37A3010B-C9FC-0E49-A1E9-4378D657D1F9}" destId="{483862D4-68AF-394B-9853-B785CF4575EB}" srcOrd="0" destOrd="0" presId="urn:microsoft.com/office/officeart/2005/8/layout/lProcess2"/>
    <dgm:cxn modelId="{8B94C6D5-3B8D-BC41-AF18-1081454D3106}" type="presParOf" srcId="{39452D4C-3643-1045-A9B0-24D2B5019761}" destId="{0BE138DC-537F-E549-93F7-1C05F67717D1}" srcOrd="1" destOrd="0" presId="urn:microsoft.com/office/officeart/2005/8/layout/lProcess2"/>
    <dgm:cxn modelId="{0390F864-43CB-0B4E-937E-BB62ECEE820A}" type="presParOf" srcId="{39452D4C-3643-1045-A9B0-24D2B5019761}" destId="{9CF221ED-2EB4-6042-8457-694CAD559D55}" srcOrd="2" destOrd="0" presId="urn:microsoft.com/office/officeart/2005/8/layout/lProcess2"/>
    <dgm:cxn modelId="{201499E3-455E-1D48-B387-B859EE3909D0}" type="presParOf" srcId="{9CF221ED-2EB4-6042-8457-694CAD559D55}" destId="{2770F15F-983B-4D48-B14E-CC2758FC6F9C}" srcOrd="0" destOrd="0" presId="urn:microsoft.com/office/officeart/2005/8/layout/lProcess2"/>
    <dgm:cxn modelId="{43E67889-D948-CF45-8CD7-E219644E5B66}" type="presParOf" srcId="{9CF221ED-2EB4-6042-8457-694CAD559D55}" destId="{5AC933B3-2544-0F42-9BA3-413721FCC33E}" srcOrd="1" destOrd="0" presId="urn:microsoft.com/office/officeart/2005/8/layout/lProcess2"/>
    <dgm:cxn modelId="{C0AC2675-EB90-F741-8ACA-EE9DB4034874}" type="presParOf" srcId="{9CF221ED-2EB4-6042-8457-694CAD559D55}" destId="{3F0067EE-091F-4E42-8199-177F2D1BAD84}" srcOrd="2" destOrd="0" presId="urn:microsoft.com/office/officeart/2005/8/layout/lProcess2"/>
    <dgm:cxn modelId="{08F3C3CA-78CE-B342-9E5C-A0AE4924EC1F}" type="presParOf" srcId="{3F0067EE-091F-4E42-8199-177F2D1BAD84}" destId="{404C3FBA-6FC1-0449-8AFA-39EDFE998629}" srcOrd="0" destOrd="0" presId="urn:microsoft.com/office/officeart/2005/8/layout/lProcess2"/>
    <dgm:cxn modelId="{049D742D-475C-1B41-9FDF-4C52111E8685}" type="presParOf" srcId="{404C3FBA-6FC1-0449-8AFA-39EDFE998629}" destId="{9A6FA038-3999-3F4C-84B0-1E295CA7802E}" srcOrd="0" destOrd="0" presId="urn:microsoft.com/office/officeart/2005/8/layout/lProcess2"/>
    <dgm:cxn modelId="{66A6829E-9929-394B-89B0-F30EF4DBEC68}" type="presParOf" srcId="{39452D4C-3643-1045-A9B0-24D2B5019761}" destId="{AC722065-9BD3-4A48-BCD6-1ABA64EAB6CF}" srcOrd="3" destOrd="0" presId="urn:microsoft.com/office/officeart/2005/8/layout/lProcess2"/>
    <dgm:cxn modelId="{3E20BFC4-38B2-3948-B9CA-6DCD0D450348}" type="presParOf" srcId="{39452D4C-3643-1045-A9B0-24D2B5019761}" destId="{AFE3B033-28FF-7646-9D45-54360581EB54}" srcOrd="4" destOrd="0" presId="urn:microsoft.com/office/officeart/2005/8/layout/lProcess2"/>
    <dgm:cxn modelId="{DD7FDCC0-1D8F-EE4C-B037-F620ABAC5A8E}" type="presParOf" srcId="{AFE3B033-28FF-7646-9D45-54360581EB54}" destId="{40C6BF4B-2F6B-AF4E-8E99-DEC8862D2D23}" srcOrd="0" destOrd="0" presId="urn:microsoft.com/office/officeart/2005/8/layout/lProcess2"/>
    <dgm:cxn modelId="{AD200DCA-0D78-4D4C-BE99-84AD49252564}" type="presParOf" srcId="{AFE3B033-28FF-7646-9D45-54360581EB54}" destId="{4579491A-16C0-C44C-B3F1-ADF1A24A07FE}" srcOrd="1" destOrd="0" presId="urn:microsoft.com/office/officeart/2005/8/layout/lProcess2"/>
    <dgm:cxn modelId="{CE634A52-FADB-3645-91EE-4448239CA89F}" type="presParOf" srcId="{AFE3B033-28FF-7646-9D45-54360581EB54}" destId="{F9C2732E-2AC1-4640-AAF9-D8CC21967CC4}" srcOrd="2" destOrd="0" presId="urn:microsoft.com/office/officeart/2005/8/layout/lProcess2"/>
    <dgm:cxn modelId="{3BA56F9E-D0CF-5440-8B1E-9CC878D61E04}" type="presParOf" srcId="{F9C2732E-2AC1-4640-AAF9-D8CC21967CC4}" destId="{3AB86337-E5D9-714D-98C2-B817A56312F7}" srcOrd="0" destOrd="0" presId="urn:microsoft.com/office/officeart/2005/8/layout/lProcess2"/>
    <dgm:cxn modelId="{DA8BA68C-C95C-8349-9D36-630BBC533F52}" type="presParOf" srcId="{3AB86337-E5D9-714D-98C2-B817A56312F7}" destId="{CCD4018F-5943-734D-83AA-354789D645C8}" srcOrd="0" destOrd="0" presId="urn:microsoft.com/office/officeart/2005/8/layout/lProcess2"/>
    <dgm:cxn modelId="{06D064DD-5B9A-E241-A226-3559575168E5}" type="presParOf" srcId="{3AB86337-E5D9-714D-98C2-B817A56312F7}" destId="{548AF509-0279-6B44-A796-68E9CBE16907}" srcOrd="1" destOrd="0" presId="urn:microsoft.com/office/officeart/2005/8/layout/lProcess2"/>
    <dgm:cxn modelId="{4833D3DA-147D-2145-8DC3-67076D2671D6}" type="presParOf" srcId="{3AB86337-E5D9-714D-98C2-B817A56312F7}" destId="{E3071BAB-526E-7246-9BFE-CC25E4D1F4D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A275C-1CD6-0545-86E6-24A2CEC3693D}" type="doc">
      <dgm:prSet loTypeId="urn:microsoft.com/office/officeart/2005/8/layout/matrix2" loCatId="matrix" qsTypeId="urn:microsoft.com/office/officeart/2005/8/quickstyle/simple4" qsCatId="simple" csTypeId="urn:microsoft.com/office/officeart/2005/8/colors/accent1_2" csCatId="accent1"/>
      <dgm:spPr/>
      <dgm:t>
        <a:bodyPr/>
        <a:lstStyle/>
        <a:p>
          <a:endParaRPr lang="en-US"/>
        </a:p>
      </dgm:t>
    </dgm:pt>
    <dgm:pt modelId="{3A1DDF25-FFA9-B145-AE5C-991984DE3695}">
      <dgm:prSet/>
      <dgm:spPr/>
      <dgm:t>
        <a:bodyPr/>
        <a:lstStyle/>
        <a:p>
          <a:pPr rtl="0"/>
          <a:r>
            <a:rPr lang="en-US" dirty="0"/>
            <a:t>A block of plaintext is treated as a whole and used to produce a ciphertext block of equal length</a:t>
          </a:r>
        </a:p>
      </dgm:t>
    </dgm:pt>
    <dgm:pt modelId="{BC4B56E0-1CA8-2644-94CB-A095DF594B18}" type="parTrans" cxnId="{ACCD1752-D52B-AE4D-8444-99DB2A5BB954}">
      <dgm:prSet/>
      <dgm:spPr/>
      <dgm:t>
        <a:bodyPr/>
        <a:lstStyle/>
        <a:p>
          <a:endParaRPr lang="en-US"/>
        </a:p>
      </dgm:t>
    </dgm:pt>
    <dgm:pt modelId="{51E3C4C4-7F08-3E4E-86BF-C998F1E5CD36}" type="sibTrans" cxnId="{ACCD1752-D52B-AE4D-8444-99DB2A5BB954}">
      <dgm:prSet/>
      <dgm:spPr/>
      <dgm:t>
        <a:bodyPr/>
        <a:lstStyle/>
        <a:p>
          <a:endParaRPr lang="en-US"/>
        </a:p>
      </dgm:t>
    </dgm:pt>
    <dgm:pt modelId="{076F6597-BAC0-C641-B047-30B33625D51E}">
      <dgm:prSet/>
      <dgm:spPr/>
      <dgm:t>
        <a:bodyPr/>
        <a:lstStyle/>
        <a:p>
          <a:pPr rtl="0"/>
          <a:r>
            <a:rPr lang="en-US" dirty="0"/>
            <a:t>Typically a block size of 64 or 128 bits is used</a:t>
          </a:r>
        </a:p>
      </dgm:t>
    </dgm:pt>
    <dgm:pt modelId="{32C112CF-96A9-D04E-9704-08506E631938}" type="parTrans" cxnId="{80979EFE-AA49-274C-9181-B33F94502A72}">
      <dgm:prSet/>
      <dgm:spPr/>
      <dgm:t>
        <a:bodyPr/>
        <a:lstStyle/>
        <a:p>
          <a:endParaRPr lang="en-US"/>
        </a:p>
      </dgm:t>
    </dgm:pt>
    <dgm:pt modelId="{0F1455F7-9A00-9D4E-A3D6-ED1B8AE1DAB0}" type="sibTrans" cxnId="{80979EFE-AA49-274C-9181-B33F94502A72}">
      <dgm:prSet/>
      <dgm:spPr/>
      <dgm:t>
        <a:bodyPr/>
        <a:lstStyle/>
        <a:p>
          <a:endParaRPr lang="en-US"/>
        </a:p>
      </dgm:t>
    </dgm:pt>
    <dgm:pt modelId="{22FA66FA-A9B2-8549-AF15-647BD146D7FD}">
      <dgm:prSet/>
      <dgm:spPr/>
      <dgm:t>
        <a:bodyPr/>
        <a:lstStyle/>
        <a:p>
          <a:pPr rtl="0"/>
          <a:r>
            <a:rPr lang="en-US" dirty="0"/>
            <a:t>As with a stream cipher,  the two users share a symmetric encryption key </a:t>
          </a:r>
        </a:p>
      </dgm:t>
    </dgm:pt>
    <dgm:pt modelId="{8BD38B9D-9B01-304E-8CEF-51293D4AD0DC}" type="parTrans" cxnId="{C9D7261E-ED0E-1648-AE67-CF1788A5B283}">
      <dgm:prSet/>
      <dgm:spPr/>
      <dgm:t>
        <a:bodyPr/>
        <a:lstStyle/>
        <a:p>
          <a:endParaRPr lang="en-US"/>
        </a:p>
      </dgm:t>
    </dgm:pt>
    <dgm:pt modelId="{6220B37E-5029-EE4F-AA9D-5C6EF8112782}" type="sibTrans" cxnId="{C9D7261E-ED0E-1648-AE67-CF1788A5B283}">
      <dgm:prSet/>
      <dgm:spPr/>
      <dgm:t>
        <a:bodyPr/>
        <a:lstStyle/>
        <a:p>
          <a:endParaRPr lang="en-US"/>
        </a:p>
      </dgm:t>
    </dgm:pt>
    <dgm:pt modelId="{1B5FAC51-D70C-4D4D-B7F3-445742634A1A}">
      <dgm:prSet/>
      <dgm:spPr/>
      <dgm:t>
        <a:bodyPr/>
        <a:lstStyle/>
        <a:p>
          <a:pPr rtl="0"/>
          <a:r>
            <a:rPr lang="en-US" dirty="0"/>
            <a:t>The majority of network-based symmetric cryptographic applications make use of block ciphers</a:t>
          </a:r>
        </a:p>
      </dgm:t>
    </dgm:pt>
    <dgm:pt modelId="{05803D6B-EB82-9B45-A07B-F788A52C0969}" type="parTrans" cxnId="{04CEB378-E4E0-AD42-A696-60E202A1E270}">
      <dgm:prSet/>
      <dgm:spPr/>
      <dgm:t>
        <a:bodyPr/>
        <a:lstStyle/>
        <a:p>
          <a:endParaRPr lang="en-US"/>
        </a:p>
      </dgm:t>
    </dgm:pt>
    <dgm:pt modelId="{30D84D8B-4FF6-6141-BE10-C7FDC0E5B6EC}" type="sibTrans" cxnId="{04CEB378-E4E0-AD42-A696-60E202A1E270}">
      <dgm:prSet/>
      <dgm:spPr/>
      <dgm:t>
        <a:bodyPr/>
        <a:lstStyle/>
        <a:p>
          <a:endParaRPr lang="en-US"/>
        </a:p>
      </dgm:t>
    </dgm:pt>
    <dgm:pt modelId="{53B90DEE-6B91-5843-86E0-A685BF969F35}" type="pres">
      <dgm:prSet presAssocID="{4E5A275C-1CD6-0545-86E6-24A2CEC3693D}" presName="matrix" presStyleCnt="0">
        <dgm:presLayoutVars>
          <dgm:chMax val="1"/>
          <dgm:dir/>
          <dgm:resizeHandles val="exact"/>
        </dgm:presLayoutVars>
      </dgm:prSet>
      <dgm:spPr/>
    </dgm:pt>
    <dgm:pt modelId="{A54F1174-8CF9-9A40-9D07-E0CBAE921C39}" type="pres">
      <dgm:prSet presAssocID="{4E5A275C-1CD6-0545-86E6-24A2CEC3693D}" presName="axisShape" presStyleLbl="bgShp" presStyleIdx="0" presStyleCnt="1"/>
      <dgm:spPr>
        <a:solidFill>
          <a:schemeClr val="bg2"/>
        </a:solidFill>
        <a:ln>
          <a:solidFill>
            <a:schemeClr val="tx2"/>
          </a:solidFill>
        </a:ln>
      </dgm:spPr>
    </dgm:pt>
    <dgm:pt modelId="{FECC4BC1-441A-5849-8098-4815B636C467}" type="pres">
      <dgm:prSet presAssocID="{4E5A275C-1CD6-0545-86E6-24A2CEC3693D}" presName="rect1" presStyleLbl="node1" presStyleIdx="0" presStyleCnt="4">
        <dgm:presLayoutVars>
          <dgm:chMax val="0"/>
          <dgm:chPref val="0"/>
          <dgm:bulletEnabled val="1"/>
        </dgm:presLayoutVars>
      </dgm:prSet>
      <dgm:spPr/>
    </dgm:pt>
    <dgm:pt modelId="{40DEB569-D830-3B4C-85A1-DEE51CF7A1AF}" type="pres">
      <dgm:prSet presAssocID="{4E5A275C-1CD6-0545-86E6-24A2CEC3693D}" presName="rect2" presStyleLbl="node1" presStyleIdx="1" presStyleCnt="4">
        <dgm:presLayoutVars>
          <dgm:chMax val="0"/>
          <dgm:chPref val="0"/>
          <dgm:bulletEnabled val="1"/>
        </dgm:presLayoutVars>
      </dgm:prSet>
      <dgm:spPr/>
    </dgm:pt>
    <dgm:pt modelId="{E43A1B95-F31C-7B44-81E3-A24F046A9ABB}" type="pres">
      <dgm:prSet presAssocID="{4E5A275C-1CD6-0545-86E6-24A2CEC3693D}" presName="rect3" presStyleLbl="node1" presStyleIdx="2" presStyleCnt="4">
        <dgm:presLayoutVars>
          <dgm:chMax val="0"/>
          <dgm:chPref val="0"/>
          <dgm:bulletEnabled val="1"/>
        </dgm:presLayoutVars>
      </dgm:prSet>
      <dgm:spPr/>
    </dgm:pt>
    <dgm:pt modelId="{50837987-4199-F845-9D3A-77DDE3DBCB6A}" type="pres">
      <dgm:prSet presAssocID="{4E5A275C-1CD6-0545-86E6-24A2CEC3693D}" presName="rect4" presStyleLbl="node1" presStyleIdx="3" presStyleCnt="4">
        <dgm:presLayoutVars>
          <dgm:chMax val="0"/>
          <dgm:chPref val="0"/>
          <dgm:bulletEnabled val="1"/>
        </dgm:presLayoutVars>
      </dgm:prSet>
      <dgm:spPr/>
    </dgm:pt>
  </dgm:ptLst>
  <dgm:cxnLst>
    <dgm:cxn modelId="{4ABC7A19-7072-0B45-B65A-54D9F100AF75}" type="presOf" srcId="{3A1DDF25-FFA9-B145-AE5C-991984DE3695}" destId="{FECC4BC1-441A-5849-8098-4815B636C467}" srcOrd="0" destOrd="0" presId="urn:microsoft.com/office/officeart/2005/8/layout/matrix2"/>
    <dgm:cxn modelId="{C9D7261E-ED0E-1648-AE67-CF1788A5B283}" srcId="{4E5A275C-1CD6-0545-86E6-24A2CEC3693D}" destId="{22FA66FA-A9B2-8549-AF15-647BD146D7FD}" srcOrd="2" destOrd="0" parTransId="{8BD38B9D-9B01-304E-8CEF-51293D4AD0DC}" sibTransId="{6220B37E-5029-EE4F-AA9D-5C6EF8112782}"/>
    <dgm:cxn modelId="{ACCD1752-D52B-AE4D-8444-99DB2A5BB954}" srcId="{4E5A275C-1CD6-0545-86E6-24A2CEC3693D}" destId="{3A1DDF25-FFA9-B145-AE5C-991984DE3695}" srcOrd="0" destOrd="0" parTransId="{BC4B56E0-1CA8-2644-94CB-A095DF594B18}" sibTransId="{51E3C4C4-7F08-3E4E-86BF-C998F1E5CD36}"/>
    <dgm:cxn modelId="{04CEB378-E4E0-AD42-A696-60E202A1E270}" srcId="{4E5A275C-1CD6-0545-86E6-24A2CEC3693D}" destId="{1B5FAC51-D70C-4D4D-B7F3-445742634A1A}" srcOrd="3" destOrd="0" parTransId="{05803D6B-EB82-9B45-A07B-F788A52C0969}" sibTransId="{30D84D8B-4FF6-6141-BE10-C7FDC0E5B6EC}"/>
    <dgm:cxn modelId="{9557178B-DBD5-214F-9355-FF6B9A96B795}" type="presOf" srcId="{4E5A275C-1CD6-0545-86E6-24A2CEC3693D}" destId="{53B90DEE-6B91-5843-86E0-A685BF969F35}" srcOrd="0" destOrd="0" presId="urn:microsoft.com/office/officeart/2005/8/layout/matrix2"/>
    <dgm:cxn modelId="{26FC45B9-5CDF-C441-ACDD-8A221784CDDC}" type="presOf" srcId="{22FA66FA-A9B2-8549-AF15-647BD146D7FD}" destId="{E43A1B95-F31C-7B44-81E3-A24F046A9ABB}" srcOrd="0" destOrd="0" presId="urn:microsoft.com/office/officeart/2005/8/layout/matrix2"/>
    <dgm:cxn modelId="{460164DE-A1AF-F745-9EC1-7CA364C37A28}" type="presOf" srcId="{076F6597-BAC0-C641-B047-30B33625D51E}" destId="{40DEB569-D830-3B4C-85A1-DEE51CF7A1AF}" srcOrd="0" destOrd="0" presId="urn:microsoft.com/office/officeart/2005/8/layout/matrix2"/>
    <dgm:cxn modelId="{918537E9-0B8B-2245-98D2-839724C7E287}" type="presOf" srcId="{1B5FAC51-D70C-4D4D-B7F3-445742634A1A}" destId="{50837987-4199-F845-9D3A-77DDE3DBCB6A}" srcOrd="0" destOrd="0" presId="urn:microsoft.com/office/officeart/2005/8/layout/matrix2"/>
    <dgm:cxn modelId="{80979EFE-AA49-274C-9181-B33F94502A72}" srcId="{4E5A275C-1CD6-0545-86E6-24A2CEC3693D}" destId="{076F6597-BAC0-C641-B047-30B33625D51E}" srcOrd="1" destOrd="0" parTransId="{32C112CF-96A9-D04E-9704-08506E631938}" sibTransId="{0F1455F7-9A00-9D4E-A3D6-ED1B8AE1DAB0}"/>
    <dgm:cxn modelId="{8A63B8F0-89FC-4743-AF79-BD37A90DC330}" type="presParOf" srcId="{53B90DEE-6B91-5843-86E0-A685BF969F35}" destId="{A54F1174-8CF9-9A40-9D07-E0CBAE921C39}" srcOrd="0" destOrd="0" presId="urn:microsoft.com/office/officeart/2005/8/layout/matrix2"/>
    <dgm:cxn modelId="{2ED6CE28-663C-F646-AFA2-9ECBFFDF03E1}" type="presParOf" srcId="{53B90DEE-6B91-5843-86E0-A685BF969F35}" destId="{FECC4BC1-441A-5849-8098-4815B636C467}" srcOrd="1" destOrd="0" presId="urn:microsoft.com/office/officeart/2005/8/layout/matrix2"/>
    <dgm:cxn modelId="{CC4CB403-BA0C-4C45-BEDF-86FAABFCA171}" type="presParOf" srcId="{53B90DEE-6B91-5843-86E0-A685BF969F35}" destId="{40DEB569-D830-3B4C-85A1-DEE51CF7A1AF}" srcOrd="2" destOrd="0" presId="urn:microsoft.com/office/officeart/2005/8/layout/matrix2"/>
    <dgm:cxn modelId="{0D1C3E07-2066-7145-B3BC-49F3B3A64325}" type="presParOf" srcId="{53B90DEE-6B91-5843-86E0-A685BF969F35}" destId="{E43A1B95-F31C-7B44-81E3-A24F046A9ABB}" srcOrd="3" destOrd="0" presId="urn:microsoft.com/office/officeart/2005/8/layout/matrix2"/>
    <dgm:cxn modelId="{7A581D48-46BD-AF49-8FF9-4F792CF891C8}" type="presParOf" srcId="{53B90DEE-6B91-5843-86E0-A685BF969F35}" destId="{50837987-4199-F845-9D3A-77DDE3DBCB6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0C7DEF-6978-3340-B693-74DE05CA3281}"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9024AA8-48CB-4542-A772-07573CAF7362}">
      <dgm:prSet phldrT="[Text]"/>
      <dgm:spPr/>
      <dgm:t>
        <a:bodyPr/>
        <a:lstStyle/>
        <a:p>
          <a:r>
            <a:rPr lang="en-US" dirty="0"/>
            <a:t>Substitutions</a:t>
          </a:r>
        </a:p>
      </dgm:t>
    </dgm:pt>
    <dgm:pt modelId="{CDB53F6A-0AF0-6745-ACC9-998E95F27A79}" type="parTrans" cxnId="{65D90CDB-8CDF-734C-A7EA-CBB53CB6B9FF}">
      <dgm:prSet/>
      <dgm:spPr/>
      <dgm:t>
        <a:bodyPr/>
        <a:lstStyle/>
        <a:p>
          <a:endParaRPr lang="en-US"/>
        </a:p>
      </dgm:t>
    </dgm:pt>
    <dgm:pt modelId="{E5AE1784-F24C-FD48-AB88-4D531BD73195}" type="sibTrans" cxnId="{65D90CDB-8CDF-734C-A7EA-CBB53CB6B9FF}">
      <dgm:prSet/>
      <dgm:spPr/>
      <dgm:t>
        <a:bodyPr/>
        <a:lstStyle/>
        <a:p>
          <a:endParaRPr lang="en-US"/>
        </a:p>
      </dgm:t>
    </dgm:pt>
    <dgm:pt modelId="{55BECFDC-A5D7-BE4B-A8D6-4BBE040FDDBC}">
      <dgm:prSet/>
      <dgm:spPr>
        <a:ln>
          <a:solidFill>
            <a:schemeClr val="tx2">
              <a:lumMod val="40000"/>
              <a:lumOff val="60000"/>
            </a:schemeClr>
          </a:solidFill>
        </a:ln>
      </dgm:spPr>
      <dgm:t>
        <a:bodyPr/>
        <a:lstStyle/>
        <a:p>
          <a:r>
            <a:rPr lang="en-US" dirty="0"/>
            <a:t>Each plaintext element or group of elements is uniquely replaced by a corresponding </a:t>
          </a:r>
          <a:r>
            <a:rPr lang="en-US" dirty="0" err="1"/>
            <a:t>ciphertext</a:t>
          </a:r>
          <a:r>
            <a:rPr lang="en-US" dirty="0"/>
            <a:t> element or group of elements</a:t>
          </a:r>
        </a:p>
      </dgm:t>
    </dgm:pt>
    <dgm:pt modelId="{C3AF525D-4946-3A46-9919-E319EE856F1E}" type="parTrans" cxnId="{C9875715-680F-3C4A-8FF4-4F2976F2EF9E}">
      <dgm:prSet/>
      <dgm:spPr/>
      <dgm:t>
        <a:bodyPr/>
        <a:lstStyle/>
        <a:p>
          <a:endParaRPr lang="en-US"/>
        </a:p>
      </dgm:t>
    </dgm:pt>
    <dgm:pt modelId="{DEDE1FD2-5E9B-7044-945A-CA349919BAD6}" type="sibTrans" cxnId="{C9875715-680F-3C4A-8FF4-4F2976F2EF9E}">
      <dgm:prSet/>
      <dgm:spPr/>
      <dgm:t>
        <a:bodyPr/>
        <a:lstStyle/>
        <a:p>
          <a:endParaRPr lang="en-US"/>
        </a:p>
      </dgm:t>
    </dgm:pt>
    <dgm:pt modelId="{339B6737-1E45-4247-A5FB-A7F6697B4194}">
      <dgm:prSet/>
      <dgm:spPr/>
      <dgm:t>
        <a:bodyPr/>
        <a:lstStyle/>
        <a:p>
          <a:r>
            <a:rPr lang="en-US"/>
            <a:t>Permutation </a:t>
          </a:r>
          <a:endParaRPr lang="en-US" dirty="0"/>
        </a:p>
      </dgm:t>
    </dgm:pt>
    <dgm:pt modelId="{12890E1A-C856-A447-A138-F64C65B8111C}" type="parTrans" cxnId="{2CE6CAC8-EF12-F14F-8FB3-102F41E71AE5}">
      <dgm:prSet/>
      <dgm:spPr/>
      <dgm:t>
        <a:bodyPr/>
        <a:lstStyle/>
        <a:p>
          <a:endParaRPr lang="en-US"/>
        </a:p>
      </dgm:t>
    </dgm:pt>
    <dgm:pt modelId="{E8411049-E3D5-3F43-9238-F68E21A832B4}" type="sibTrans" cxnId="{2CE6CAC8-EF12-F14F-8FB3-102F41E71AE5}">
      <dgm:prSet/>
      <dgm:spPr/>
      <dgm:t>
        <a:bodyPr/>
        <a:lstStyle/>
        <a:p>
          <a:endParaRPr lang="en-US"/>
        </a:p>
      </dgm:t>
    </dgm:pt>
    <dgm:pt modelId="{5492F155-BB51-7D45-BD7B-554B01F584EA}">
      <dgm:prSet/>
      <dgm:spPr>
        <a:ln>
          <a:solidFill>
            <a:schemeClr val="tx2">
              <a:lumMod val="40000"/>
              <a:lumOff val="60000"/>
            </a:schemeClr>
          </a:solidFill>
        </a:ln>
      </dgm:spPr>
      <dgm:t>
        <a:bodyPr/>
        <a:lstStyle/>
        <a:p>
          <a:r>
            <a:rPr lang="en-US" dirty="0"/>
            <a:t>No elements are added or deleted or replaced in the sequence, rather the order in which the elements appear in the sequence is changed</a:t>
          </a:r>
        </a:p>
      </dgm:t>
    </dgm:pt>
    <dgm:pt modelId="{D4A359E2-6C03-574E-A3BB-D6865DD41D8D}" type="parTrans" cxnId="{9C2D0816-1443-8742-BCCC-E56A01364534}">
      <dgm:prSet/>
      <dgm:spPr/>
      <dgm:t>
        <a:bodyPr/>
        <a:lstStyle/>
        <a:p>
          <a:endParaRPr lang="en-US"/>
        </a:p>
      </dgm:t>
    </dgm:pt>
    <dgm:pt modelId="{F8717277-A6DE-A54F-8813-09A308431CA4}" type="sibTrans" cxnId="{9C2D0816-1443-8742-BCCC-E56A01364534}">
      <dgm:prSet/>
      <dgm:spPr/>
      <dgm:t>
        <a:bodyPr/>
        <a:lstStyle/>
        <a:p>
          <a:endParaRPr lang="en-US"/>
        </a:p>
      </dgm:t>
    </dgm:pt>
    <dgm:pt modelId="{7F5A2714-1920-DB43-B513-905BC1B3D794}" type="pres">
      <dgm:prSet presAssocID="{3C0C7DEF-6978-3340-B693-74DE05CA3281}" presName="Name0" presStyleCnt="0">
        <dgm:presLayoutVars>
          <dgm:dir/>
          <dgm:animLvl val="lvl"/>
          <dgm:resizeHandles/>
        </dgm:presLayoutVars>
      </dgm:prSet>
      <dgm:spPr/>
    </dgm:pt>
    <dgm:pt modelId="{449B0BB3-376A-4E4B-8015-24B4B0F95B77}" type="pres">
      <dgm:prSet presAssocID="{A9024AA8-48CB-4542-A772-07573CAF7362}" presName="linNode" presStyleCnt="0"/>
      <dgm:spPr/>
    </dgm:pt>
    <dgm:pt modelId="{57A62681-1A56-7D44-BFF6-76AD004454BD}" type="pres">
      <dgm:prSet presAssocID="{A9024AA8-48CB-4542-A772-07573CAF7362}" presName="parentShp" presStyleLbl="node1" presStyleIdx="0" presStyleCnt="2">
        <dgm:presLayoutVars>
          <dgm:bulletEnabled val="1"/>
        </dgm:presLayoutVars>
      </dgm:prSet>
      <dgm:spPr/>
    </dgm:pt>
    <dgm:pt modelId="{9B1769EE-F32D-4B41-951F-64C6336B81AD}" type="pres">
      <dgm:prSet presAssocID="{A9024AA8-48CB-4542-A772-07573CAF7362}" presName="childShp" presStyleLbl="bgAccFollowNode1" presStyleIdx="0" presStyleCnt="2">
        <dgm:presLayoutVars>
          <dgm:bulletEnabled val="1"/>
        </dgm:presLayoutVars>
      </dgm:prSet>
      <dgm:spPr/>
    </dgm:pt>
    <dgm:pt modelId="{FD600B4A-CDAD-6B41-A0FB-72EC82208D93}" type="pres">
      <dgm:prSet presAssocID="{E5AE1784-F24C-FD48-AB88-4D531BD73195}" presName="spacing" presStyleCnt="0"/>
      <dgm:spPr/>
    </dgm:pt>
    <dgm:pt modelId="{8D4971D1-432F-E849-A28B-5C03DDA12A27}" type="pres">
      <dgm:prSet presAssocID="{339B6737-1E45-4247-A5FB-A7F6697B4194}" presName="linNode" presStyleCnt="0"/>
      <dgm:spPr/>
    </dgm:pt>
    <dgm:pt modelId="{14881E42-CC0D-1E43-8416-8DF6501C7DFC}" type="pres">
      <dgm:prSet presAssocID="{339B6737-1E45-4247-A5FB-A7F6697B4194}" presName="parentShp" presStyleLbl="node1" presStyleIdx="1" presStyleCnt="2">
        <dgm:presLayoutVars>
          <dgm:bulletEnabled val="1"/>
        </dgm:presLayoutVars>
      </dgm:prSet>
      <dgm:spPr/>
    </dgm:pt>
    <dgm:pt modelId="{A41ED0DD-C2EF-014C-9055-C4A81ADD72A3}" type="pres">
      <dgm:prSet presAssocID="{339B6737-1E45-4247-A5FB-A7F6697B4194}" presName="childShp" presStyleLbl="bgAccFollowNode1" presStyleIdx="1" presStyleCnt="2">
        <dgm:presLayoutVars>
          <dgm:bulletEnabled val="1"/>
        </dgm:presLayoutVars>
      </dgm:prSet>
      <dgm:spPr/>
    </dgm:pt>
  </dgm:ptLst>
  <dgm:cxnLst>
    <dgm:cxn modelId="{C9875715-680F-3C4A-8FF4-4F2976F2EF9E}" srcId="{A9024AA8-48CB-4542-A772-07573CAF7362}" destId="{55BECFDC-A5D7-BE4B-A8D6-4BBE040FDDBC}" srcOrd="0" destOrd="0" parTransId="{C3AF525D-4946-3A46-9919-E319EE856F1E}" sibTransId="{DEDE1FD2-5E9B-7044-945A-CA349919BAD6}"/>
    <dgm:cxn modelId="{9C2D0816-1443-8742-BCCC-E56A01364534}" srcId="{339B6737-1E45-4247-A5FB-A7F6697B4194}" destId="{5492F155-BB51-7D45-BD7B-554B01F584EA}" srcOrd="0" destOrd="0" parTransId="{D4A359E2-6C03-574E-A3BB-D6865DD41D8D}" sibTransId="{F8717277-A6DE-A54F-8813-09A308431CA4}"/>
    <dgm:cxn modelId="{F2B2A71C-A986-4F4D-9934-A9FFBE5FDA82}" type="presOf" srcId="{55BECFDC-A5D7-BE4B-A8D6-4BBE040FDDBC}" destId="{9B1769EE-F32D-4B41-951F-64C6336B81AD}" srcOrd="0" destOrd="0" presId="urn:microsoft.com/office/officeart/2005/8/layout/vList6"/>
    <dgm:cxn modelId="{442E2371-64FA-2F4D-9FB9-18E460A6EA2A}" type="presOf" srcId="{A9024AA8-48CB-4542-A772-07573CAF7362}" destId="{57A62681-1A56-7D44-BFF6-76AD004454BD}" srcOrd="0" destOrd="0" presId="urn:microsoft.com/office/officeart/2005/8/layout/vList6"/>
    <dgm:cxn modelId="{23435977-5822-5640-A730-E547BB348E22}" type="presOf" srcId="{339B6737-1E45-4247-A5FB-A7F6697B4194}" destId="{14881E42-CC0D-1E43-8416-8DF6501C7DFC}" srcOrd="0" destOrd="0" presId="urn:microsoft.com/office/officeart/2005/8/layout/vList6"/>
    <dgm:cxn modelId="{2CE6CAC8-EF12-F14F-8FB3-102F41E71AE5}" srcId="{3C0C7DEF-6978-3340-B693-74DE05CA3281}" destId="{339B6737-1E45-4247-A5FB-A7F6697B4194}" srcOrd="1" destOrd="0" parTransId="{12890E1A-C856-A447-A138-F64C65B8111C}" sibTransId="{E8411049-E3D5-3F43-9238-F68E21A832B4}"/>
    <dgm:cxn modelId="{65D90CDB-8CDF-734C-A7EA-CBB53CB6B9FF}" srcId="{3C0C7DEF-6978-3340-B693-74DE05CA3281}" destId="{A9024AA8-48CB-4542-A772-07573CAF7362}" srcOrd="0" destOrd="0" parTransId="{CDB53F6A-0AF0-6745-ACC9-998E95F27A79}" sibTransId="{E5AE1784-F24C-FD48-AB88-4D531BD73195}"/>
    <dgm:cxn modelId="{56B537EE-880B-5C46-B32C-80C9D396AE7D}" type="presOf" srcId="{3C0C7DEF-6978-3340-B693-74DE05CA3281}" destId="{7F5A2714-1920-DB43-B513-905BC1B3D794}" srcOrd="0" destOrd="0" presId="urn:microsoft.com/office/officeart/2005/8/layout/vList6"/>
    <dgm:cxn modelId="{534870F5-1D9A-9940-BE38-5664496AA24D}" type="presOf" srcId="{5492F155-BB51-7D45-BD7B-554B01F584EA}" destId="{A41ED0DD-C2EF-014C-9055-C4A81ADD72A3}" srcOrd="0" destOrd="0" presId="urn:microsoft.com/office/officeart/2005/8/layout/vList6"/>
    <dgm:cxn modelId="{86C6E4DE-F465-C34C-B8CB-699A7C2DB560}" type="presParOf" srcId="{7F5A2714-1920-DB43-B513-905BC1B3D794}" destId="{449B0BB3-376A-4E4B-8015-24B4B0F95B77}" srcOrd="0" destOrd="0" presId="urn:microsoft.com/office/officeart/2005/8/layout/vList6"/>
    <dgm:cxn modelId="{5373B2B3-7E7B-BA4B-9BB4-079CF5009786}" type="presParOf" srcId="{449B0BB3-376A-4E4B-8015-24B4B0F95B77}" destId="{57A62681-1A56-7D44-BFF6-76AD004454BD}" srcOrd="0" destOrd="0" presId="urn:microsoft.com/office/officeart/2005/8/layout/vList6"/>
    <dgm:cxn modelId="{341CE6A2-41F1-A34E-838C-688F3D99E349}" type="presParOf" srcId="{449B0BB3-376A-4E4B-8015-24B4B0F95B77}" destId="{9B1769EE-F32D-4B41-951F-64C6336B81AD}" srcOrd="1" destOrd="0" presId="urn:microsoft.com/office/officeart/2005/8/layout/vList6"/>
    <dgm:cxn modelId="{7BFCA221-3663-F34F-8890-586B4492E59B}" type="presParOf" srcId="{7F5A2714-1920-DB43-B513-905BC1B3D794}" destId="{FD600B4A-CDAD-6B41-A0FB-72EC82208D93}" srcOrd="1" destOrd="0" presId="urn:microsoft.com/office/officeart/2005/8/layout/vList6"/>
    <dgm:cxn modelId="{8BEFEA9C-D1B1-3145-B73C-74611740F054}" type="presParOf" srcId="{7F5A2714-1920-DB43-B513-905BC1B3D794}" destId="{8D4971D1-432F-E849-A28B-5C03DDA12A27}" srcOrd="2" destOrd="0" presId="urn:microsoft.com/office/officeart/2005/8/layout/vList6"/>
    <dgm:cxn modelId="{DBC563ED-49E1-7741-93B9-DA826F55E1BA}" type="presParOf" srcId="{8D4971D1-432F-E849-A28B-5C03DDA12A27}" destId="{14881E42-CC0D-1E43-8416-8DF6501C7DFC}" srcOrd="0" destOrd="0" presId="urn:microsoft.com/office/officeart/2005/8/layout/vList6"/>
    <dgm:cxn modelId="{29F0D231-50B8-2F4F-AB46-5E2F326A3685}" type="presParOf" srcId="{8D4971D1-432F-E849-A28B-5C03DDA12A27}" destId="{A41ED0DD-C2EF-014C-9055-C4A81ADD72A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B9F18A-62A8-384E-9782-9A1E72013E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E08394E-9AD7-5E4F-A326-5B7BCF55AA1C}">
      <dgm:prSet phldrT="[Text]" custT="1"/>
      <dgm:spPr/>
      <dgm:t>
        <a:bodyPr/>
        <a:lstStyle/>
        <a:p>
          <a:r>
            <a:rPr lang="en-US" sz="1800" b="1" i="0" dirty="0">
              <a:effectLst>
                <a:outerShdw blurRad="38100" dist="38100" dir="2700000" algn="tl">
                  <a:srgbClr val="000000">
                    <a:alpha val="43137"/>
                  </a:srgbClr>
                </a:outerShdw>
              </a:effectLst>
            </a:rPr>
            <a:t>Diffusion</a:t>
          </a:r>
        </a:p>
      </dgm:t>
    </dgm:pt>
    <dgm:pt modelId="{7243BF02-A279-3344-8A85-0DA462F56F2A}" type="parTrans" cxnId="{8EC5BCD7-FE19-1446-BA89-9548B0F0644D}">
      <dgm:prSet/>
      <dgm:spPr/>
      <dgm:t>
        <a:bodyPr/>
        <a:lstStyle/>
        <a:p>
          <a:endParaRPr lang="en-US"/>
        </a:p>
      </dgm:t>
    </dgm:pt>
    <dgm:pt modelId="{9E2B9248-2083-CE42-A427-3108CAFA3F7A}" type="sibTrans" cxnId="{8EC5BCD7-FE19-1446-BA89-9548B0F0644D}">
      <dgm:prSet/>
      <dgm:spPr/>
      <dgm:t>
        <a:bodyPr/>
        <a:lstStyle/>
        <a:p>
          <a:endParaRPr lang="en-US"/>
        </a:p>
      </dgm:t>
    </dgm:pt>
    <dgm:pt modelId="{E9DC9C48-40B7-AA4E-A20F-5CD3DCA99CA5}">
      <dgm:prSet/>
      <dgm:spPr/>
      <dgm:t>
        <a:bodyPr/>
        <a:lstStyle/>
        <a:p>
          <a:r>
            <a:rPr lang="en-US"/>
            <a:t>The statistical structure of the plaintext is dissipated into long-range statistics of the ciphertext</a:t>
          </a:r>
          <a:endParaRPr lang="en-US" dirty="0"/>
        </a:p>
      </dgm:t>
    </dgm:pt>
    <dgm:pt modelId="{122ECC78-3244-E644-AE42-512AA6D16D55}" type="parTrans" cxnId="{A1C9A291-E3BB-A04D-876C-63B4935EE369}">
      <dgm:prSet/>
      <dgm:spPr/>
      <dgm:t>
        <a:bodyPr/>
        <a:lstStyle/>
        <a:p>
          <a:endParaRPr lang="en-US"/>
        </a:p>
      </dgm:t>
    </dgm:pt>
    <dgm:pt modelId="{8352DB6A-D6F8-B043-936D-D33454945EF7}" type="sibTrans" cxnId="{A1C9A291-E3BB-A04D-876C-63B4935EE369}">
      <dgm:prSet/>
      <dgm:spPr/>
      <dgm:t>
        <a:bodyPr/>
        <a:lstStyle/>
        <a:p>
          <a:endParaRPr lang="en-US"/>
        </a:p>
      </dgm:t>
    </dgm:pt>
    <dgm:pt modelId="{C3D06ADD-F431-2143-80BC-B22BC6F2DA0D}">
      <dgm:prSet/>
      <dgm:spPr/>
      <dgm:t>
        <a:bodyPr/>
        <a:lstStyle/>
        <a:p>
          <a:r>
            <a:rPr lang="en-US"/>
            <a:t>This is achieved by having each plaintext digit affect the value of many ciphertext digits</a:t>
          </a:r>
          <a:endParaRPr lang="en-US" dirty="0"/>
        </a:p>
      </dgm:t>
    </dgm:pt>
    <dgm:pt modelId="{DE6CE59B-8C70-ED46-B72E-16AC488006E1}" type="parTrans" cxnId="{3C1D307E-C179-E14B-BA53-0AD24B904437}">
      <dgm:prSet/>
      <dgm:spPr/>
      <dgm:t>
        <a:bodyPr/>
        <a:lstStyle/>
        <a:p>
          <a:endParaRPr lang="en-US"/>
        </a:p>
      </dgm:t>
    </dgm:pt>
    <dgm:pt modelId="{DD59126B-07A3-F146-B6FB-E0ACE6B3393B}" type="sibTrans" cxnId="{3C1D307E-C179-E14B-BA53-0AD24B904437}">
      <dgm:prSet/>
      <dgm:spPr/>
      <dgm:t>
        <a:bodyPr/>
        <a:lstStyle/>
        <a:p>
          <a:endParaRPr lang="en-US"/>
        </a:p>
      </dgm:t>
    </dgm:pt>
    <dgm:pt modelId="{65D6BF23-DB72-CC43-B7E4-995E1C14E107}">
      <dgm:prSet custT="1"/>
      <dgm:spPr/>
      <dgm:t>
        <a:bodyPr/>
        <a:lstStyle/>
        <a:p>
          <a:r>
            <a:rPr lang="en-US" sz="1800" b="1" i="0" dirty="0">
              <a:effectLst>
                <a:outerShdw blurRad="38100" dist="38100" dir="2700000" algn="tl">
                  <a:srgbClr val="000000">
                    <a:alpha val="43137"/>
                  </a:srgbClr>
                </a:outerShdw>
              </a:effectLst>
            </a:rPr>
            <a:t>Confusion</a:t>
          </a:r>
        </a:p>
      </dgm:t>
    </dgm:pt>
    <dgm:pt modelId="{29303A03-59AC-FD42-8008-D94CD202C61F}" type="parTrans" cxnId="{B7E3C01F-7058-304F-94C1-95E630F0C58F}">
      <dgm:prSet/>
      <dgm:spPr/>
      <dgm:t>
        <a:bodyPr/>
        <a:lstStyle/>
        <a:p>
          <a:endParaRPr lang="en-US"/>
        </a:p>
      </dgm:t>
    </dgm:pt>
    <dgm:pt modelId="{AA64C3FA-BBB0-7F47-96EE-9EB013DFE407}" type="sibTrans" cxnId="{B7E3C01F-7058-304F-94C1-95E630F0C58F}">
      <dgm:prSet/>
      <dgm:spPr/>
      <dgm:t>
        <a:bodyPr/>
        <a:lstStyle/>
        <a:p>
          <a:endParaRPr lang="en-US"/>
        </a:p>
      </dgm:t>
    </dgm:pt>
    <dgm:pt modelId="{9AA27611-41C1-C445-A0CA-1078FC1C9091}">
      <dgm:prSet/>
      <dgm:spPr/>
      <dgm:t>
        <a:bodyPr/>
        <a:lstStyle/>
        <a:p>
          <a:r>
            <a:rPr lang="en-US"/>
            <a:t>Seeks to make the relationship between the statistics of the ciphertext and the value of the encryption key as complex as possible </a:t>
          </a:r>
          <a:endParaRPr lang="en-US" dirty="0"/>
        </a:p>
      </dgm:t>
    </dgm:pt>
    <dgm:pt modelId="{CA7C1E19-21B8-CC40-9C64-C6BCD922C2D8}" type="parTrans" cxnId="{B287CE91-C0E8-B34D-A5C8-C34D2B14FD37}">
      <dgm:prSet/>
      <dgm:spPr/>
      <dgm:t>
        <a:bodyPr/>
        <a:lstStyle/>
        <a:p>
          <a:endParaRPr lang="en-US"/>
        </a:p>
      </dgm:t>
    </dgm:pt>
    <dgm:pt modelId="{9ACCB5B7-BE48-7548-B8A2-4AAE5C0F6CEA}" type="sibTrans" cxnId="{B287CE91-C0E8-B34D-A5C8-C34D2B14FD37}">
      <dgm:prSet/>
      <dgm:spPr/>
      <dgm:t>
        <a:bodyPr/>
        <a:lstStyle/>
        <a:p>
          <a:endParaRPr lang="en-US"/>
        </a:p>
      </dgm:t>
    </dgm:pt>
    <dgm:pt modelId="{31AD0D93-4FB8-3E4D-950A-AB56031F9305}">
      <dgm:prSet/>
      <dgm:spPr/>
      <dgm:t>
        <a:bodyPr/>
        <a:lstStyle/>
        <a:p>
          <a:r>
            <a:rPr lang="en-US"/>
            <a:t>Even if the attacker can get some handle on the statistics of the ciphertext, the way in which the key was used to produce that ciphertext is so complex as to make it difficult to deduce the key</a:t>
          </a:r>
          <a:endParaRPr lang="en-US" dirty="0"/>
        </a:p>
      </dgm:t>
    </dgm:pt>
    <dgm:pt modelId="{2B7CC783-1C66-AB40-8311-6C9B7FA4BDEE}" type="parTrans" cxnId="{77078090-EFD4-6E46-9F47-7779E2992AB9}">
      <dgm:prSet/>
      <dgm:spPr/>
      <dgm:t>
        <a:bodyPr/>
        <a:lstStyle/>
        <a:p>
          <a:endParaRPr lang="en-US"/>
        </a:p>
      </dgm:t>
    </dgm:pt>
    <dgm:pt modelId="{47074CFB-D989-EE49-A911-5E54ECD522ED}" type="sibTrans" cxnId="{77078090-EFD4-6E46-9F47-7779E2992AB9}">
      <dgm:prSet/>
      <dgm:spPr/>
      <dgm:t>
        <a:bodyPr/>
        <a:lstStyle/>
        <a:p>
          <a:endParaRPr lang="en-US"/>
        </a:p>
      </dgm:t>
    </dgm:pt>
    <dgm:pt modelId="{4CE21CE3-8983-D147-AD39-20FB2089897E}" type="pres">
      <dgm:prSet presAssocID="{F0B9F18A-62A8-384E-9782-9A1E72013E03}" presName="linear" presStyleCnt="0">
        <dgm:presLayoutVars>
          <dgm:dir/>
          <dgm:animLvl val="lvl"/>
          <dgm:resizeHandles val="exact"/>
        </dgm:presLayoutVars>
      </dgm:prSet>
      <dgm:spPr/>
    </dgm:pt>
    <dgm:pt modelId="{48A31F7C-2DEB-184B-83A5-FCE332CCFE22}" type="pres">
      <dgm:prSet presAssocID="{BE08394E-9AD7-5E4F-A326-5B7BCF55AA1C}" presName="parentLin" presStyleCnt="0"/>
      <dgm:spPr/>
    </dgm:pt>
    <dgm:pt modelId="{E5CD465B-0119-FF42-8436-E2F5ABEC7799}" type="pres">
      <dgm:prSet presAssocID="{BE08394E-9AD7-5E4F-A326-5B7BCF55AA1C}" presName="parentLeftMargin" presStyleLbl="node1" presStyleIdx="0" presStyleCnt="2"/>
      <dgm:spPr/>
    </dgm:pt>
    <dgm:pt modelId="{05C59622-ED4A-404E-B3CC-481B6A564661}" type="pres">
      <dgm:prSet presAssocID="{BE08394E-9AD7-5E4F-A326-5B7BCF55AA1C}" presName="parentText" presStyleLbl="node1" presStyleIdx="0" presStyleCnt="2">
        <dgm:presLayoutVars>
          <dgm:chMax val="0"/>
          <dgm:bulletEnabled val="1"/>
        </dgm:presLayoutVars>
      </dgm:prSet>
      <dgm:spPr/>
    </dgm:pt>
    <dgm:pt modelId="{F002A7B1-F69B-FC48-A10E-ABED41691BD7}" type="pres">
      <dgm:prSet presAssocID="{BE08394E-9AD7-5E4F-A326-5B7BCF55AA1C}" presName="negativeSpace" presStyleCnt="0"/>
      <dgm:spPr/>
    </dgm:pt>
    <dgm:pt modelId="{5A30085D-7AF6-344F-B216-B72909C92BD4}" type="pres">
      <dgm:prSet presAssocID="{BE08394E-9AD7-5E4F-A326-5B7BCF55AA1C}" presName="childText" presStyleLbl="conFgAcc1" presStyleIdx="0" presStyleCnt="2">
        <dgm:presLayoutVars>
          <dgm:bulletEnabled val="1"/>
        </dgm:presLayoutVars>
      </dgm:prSet>
      <dgm:spPr/>
    </dgm:pt>
    <dgm:pt modelId="{82D29F07-F9A2-5F49-A26F-F876A3C91D86}" type="pres">
      <dgm:prSet presAssocID="{9E2B9248-2083-CE42-A427-3108CAFA3F7A}" presName="spaceBetweenRectangles" presStyleCnt="0"/>
      <dgm:spPr/>
    </dgm:pt>
    <dgm:pt modelId="{30DE4323-1996-0242-BD6F-65019117E0DF}" type="pres">
      <dgm:prSet presAssocID="{65D6BF23-DB72-CC43-B7E4-995E1C14E107}" presName="parentLin" presStyleCnt="0"/>
      <dgm:spPr/>
    </dgm:pt>
    <dgm:pt modelId="{89B32479-792E-384D-B0B3-EE8A262AE718}" type="pres">
      <dgm:prSet presAssocID="{65D6BF23-DB72-CC43-B7E4-995E1C14E107}" presName="parentLeftMargin" presStyleLbl="node1" presStyleIdx="0" presStyleCnt="2"/>
      <dgm:spPr/>
    </dgm:pt>
    <dgm:pt modelId="{C63903A1-0277-2D4F-AE67-0F382A9588E9}" type="pres">
      <dgm:prSet presAssocID="{65D6BF23-DB72-CC43-B7E4-995E1C14E107}" presName="parentText" presStyleLbl="node1" presStyleIdx="1" presStyleCnt="2">
        <dgm:presLayoutVars>
          <dgm:chMax val="0"/>
          <dgm:bulletEnabled val="1"/>
        </dgm:presLayoutVars>
      </dgm:prSet>
      <dgm:spPr/>
    </dgm:pt>
    <dgm:pt modelId="{0F7E7C06-F391-6745-A9A9-3ABA1A24AFF5}" type="pres">
      <dgm:prSet presAssocID="{65D6BF23-DB72-CC43-B7E4-995E1C14E107}" presName="negativeSpace" presStyleCnt="0"/>
      <dgm:spPr/>
    </dgm:pt>
    <dgm:pt modelId="{4FEE6985-9E03-6C45-BF93-562135E96DEF}" type="pres">
      <dgm:prSet presAssocID="{65D6BF23-DB72-CC43-B7E4-995E1C14E107}" presName="childText" presStyleLbl="conFgAcc1" presStyleIdx="1" presStyleCnt="2">
        <dgm:presLayoutVars>
          <dgm:bulletEnabled val="1"/>
        </dgm:presLayoutVars>
      </dgm:prSet>
      <dgm:spPr/>
    </dgm:pt>
  </dgm:ptLst>
  <dgm:cxnLst>
    <dgm:cxn modelId="{B7E3C01F-7058-304F-94C1-95E630F0C58F}" srcId="{F0B9F18A-62A8-384E-9782-9A1E72013E03}" destId="{65D6BF23-DB72-CC43-B7E4-995E1C14E107}" srcOrd="1" destOrd="0" parTransId="{29303A03-59AC-FD42-8008-D94CD202C61F}" sibTransId="{AA64C3FA-BBB0-7F47-96EE-9EB013DFE407}"/>
    <dgm:cxn modelId="{91FFE62C-1B89-8841-AD98-82BC69AB6746}" type="presOf" srcId="{C3D06ADD-F431-2143-80BC-B22BC6F2DA0D}" destId="{5A30085D-7AF6-344F-B216-B72909C92BD4}" srcOrd="0" destOrd="1" presId="urn:microsoft.com/office/officeart/2005/8/layout/list1"/>
    <dgm:cxn modelId="{A25F322F-CE79-0843-8F1A-0F8F5A06925E}" type="presOf" srcId="{65D6BF23-DB72-CC43-B7E4-995E1C14E107}" destId="{C63903A1-0277-2D4F-AE67-0F382A9588E9}" srcOrd="1" destOrd="0" presId="urn:microsoft.com/office/officeart/2005/8/layout/list1"/>
    <dgm:cxn modelId="{22FA7735-CC83-864C-824F-6B131A1DFC16}" type="presOf" srcId="{BE08394E-9AD7-5E4F-A326-5B7BCF55AA1C}" destId="{05C59622-ED4A-404E-B3CC-481B6A564661}" srcOrd="1" destOrd="0" presId="urn:microsoft.com/office/officeart/2005/8/layout/list1"/>
    <dgm:cxn modelId="{54DF8765-FE06-EC4F-A197-065FEC7D4250}" type="presOf" srcId="{9AA27611-41C1-C445-A0CA-1078FC1C9091}" destId="{4FEE6985-9E03-6C45-BF93-562135E96DEF}" srcOrd="0" destOrd="0" presId="urn:microsoft.com/office/officeart/2005/8/layout/list1"/>
    <dgm:cxn modelId="{7255F769-37D2-4B42-947F-E7941BE3FEA9}" type="presOf" srcId="{F0B9F18A-62A8-384E-9782-9A1E72013E03}" destId="{4CE21CE3-8983-D147-AD39-20FB2089897E}" srcOrd="0" destOrd="0" presId="urn:microsoft.com/office/officeart/2005/8/layout/list1"/>
    <dgm:cxn modelId="{70EC1D53-9365-0248-9107-03E1E0147ADD}" type="presOf" srcId="{31AD0D93-4FB8-3E4D-950A-AB56031F9305}" destId="{4FEE6985-9E03-6C45-BF93-562135E96DEF}" srcOrd="0" destOrd="1" presId="urn:microsoft.com/office/officeart/2005/8/layout/list1"/>
    <dgm:cxn modelId="{3C1D307E-C179-E14B-BA53-0AD24B904437}" srcId="{BE08394E-9AD7-5E4F-A326-5B7BCF55AA1C}" destId="{C3D06ADD-F431-2143-80BC-B22BC6F2DA0D}" srcOrd="1" destOrd="0" parTransId="{DE6CE59B-8C70-ED46-B72E-16AC488006E1}" sibTransId="{DD59126B-07A3-F146-B6FB-E0ACE6B3393B}"/>
    <dgm:cxn modelId="{77078090-EFD4-6E46-9F47-7779E2992AB9}" srcId="{65D6BF23-DB72-CC43-B7E4-995E1C14E107}" destId="{31AD0D93-4FB8-3E4D-950A-AB56031F9305}" srcOrd="1" destOrd="0" parTransId="{2B7CC783-1C66-AB40-8311-6C9B7FA4BDEE}" sibTransId="{47074CFB-D989-EE49-A911-5E54ECD522ED}"/>
    <dgm:cxn modelId="{A1C9A291-E3BB-A04D-876C-63B4935EE369}" srcId="{BE08394E-9AD7-5E4F-A326-5B7BCF55AA1C}" destId="{E9DC9C48-40B7-AA4E-A20F-5CD3DCA99CA5}" srcOrd="0" destOrd="0" parTransId="{122ECC78-3244-E644-AE42-512AA6D16D55}" sibTransId="{8352DB6A-D6F8-B043-936D-D33454945EF7}"/>
    <dgm:cxn modelId="{B287CE91-C0E8-B34D-A5C8-C34D2B14FD37}" srcId="{65D6BF23-DB72-CC43-B7E4-995E1C14E107}" destId="{9AA27611-41C1-C445-A0CA-1078FC1C9091}" srcOrd="0" destOrd="0" parTransId="{CA7C1E19-21B8-CC40-9C64-C6BCD922C2D8}" sibTransId="{9ACCB5B7-BE48-7548-B8A2-4AAE5C0F6CEA}"/>
    <dgm:cxn modelId="{FE5E70A2-ED90-8C4D-B60C-C78C11CE3197}" type="presOf" srcId="{E9DC9C48-40B7-AA4E-A20F-5CD3DCA99CA5}" destId="{5A30085D-7AF6-344F-B216-B72909C92BD4}" srcOrd="0" destOrd="0" presId="urn:microsoft.com/office/officeart/2005/8/layout/list1"/>
    <dgm:cxn modelId="{DDF470A5-9356-DB49-AD1C-A8ED07D8615A}" type="presOf" srcId="{BE08394E-9AD7-5E4F-A326-5B7BCF55AA1C}" destId="{E5CD465B-0119-FF42-8436-E2F5ABEC7799}" srcOrd="0" destOrd="0" presId="urn:microsoft.com/office/officeart/2005/8/layout/list1"/>
    <dgm:cxn modelId="{8EC5BCD7-FE19-1446-BA89-9548B0F0644D}" srcId="{F0B9F18A-62A8-384E-9782-9A1E72013E03}" destId="{BE08394E-9AD7-5E4F-A326-5B7BCF55AA1C}" srcOrd="0" destOrd="0" parTransId="{7243BF02-A279-3344-8A85-0DA462F56F2A}" sibTransId="{9E2B9248-2083-CE42-A427-3108CAFA3F7A}"/>
    <dgm:cxn modelId="{09172EEC-E945-7548-954D-DC2BA666641F}" type="presOf" srcId="{65D6BF23-DB72-CC43-B7E4-995E1C14E107}" destId="{89B32479-792E-384D-B0B3-EE8A262AE718}" srcOrd="0" destOrd="0" presId="urn:microsoft.com/office/officeart/2005/8/layout/list1"/>
    <dgm:cxn modelId="{DC332DA6-7AB8-2641-A9CC-738927542498}" type="presParOf" srcId="{4CE21CE3-8983-D147-AD39-20FB2089897E}" destId="{48A31F7C-2DEB-184B-83A5-FCE332CCFE22}" srcOrd="0" destOrd="0" presId="urn:microsoft.com/office/officeart/2005/8/layout/list1"/>
    <dgm:cxn modelId="{60159F3E-EC15-EC40-97EB-26F20AC3D32E}" type="presParOf" srcId="{48A31F7C-2DEB-184B-83A5-FCE332CCFE22}" destId="{E5CD465B-0119-FF42-8436-E2F5ABEC7799}" srcOrd="0" destOrd="0" presId="urn:microsoft.com/office/officeart/2005/8/layout/list1"/>
    <dgm:cxn modelId="{0572C864-59A2-1B48-8BE3-5F5D4C91C165}" type="presParOf" srcId="{48A31F7C-2DEB-184B-83A5-FCE332CCFE22}" destId="{05C59622-ED4A-404E-B3CC-481B6A564661}" srcOrd="1" destOrd="0" presId="urn:microsoft.com/office/officeart/2005/8/layout/list1"/>
    <dgm:cxn modelId="{51C4E752-F051-444B-AF65-65C38F0729F2}" type="presParOf" srcId="{4CE21CE3-8983-D147-AD39-20FB2089897E}" destId="{F002A7B1-F69B-FC48-A10E-ABED41691BD7}" srcOrd="1" destOrd="0" presId="urn:microsoft.com/office/officeart/2005/8/layout/list1"/>
    <dgm:cxn modelId="{EE0161F7-3E8B-2F48-8A5C-9D090F135780}" type="presParOf" srcId="{4CE21CE3-8983-D147-AD39-20FB2089897E}" destId="{5A30085D-7AF6-344F-B216-B72909C92BD4}" srcOrd="2" destOrd="0" presId="urn:microsoft.com/office/officeart/2005/8/layout/list1"/>
    <dgm:cxn modelId="{FA63C894-9ACC-F445-8515-4CE0387AAC53}" type="presParOf" srcId="{4CE21CE3-8983-D147-AD39-20FB2089897E}" destId="{82D29F07-F9A2-5F49-A26F-F876A3C91D86}" srcOrd="3" destOrd="0" presId="urn:microsoft.com/office/officeart/2005/8/layout/list1"/>
    <dgm:cxn modelId="{2F0B82CA-A7BB-A14B-AC8E-8D681A050EFA}" type="presParOf" srcId="{4CE21CE3-8983-D147-AD39-20FB2089897E}" destId="{30DE4323-1996-0242-BD6F-65019117E0DF}" srcOrd="4" destOrd="0" presId="urn:microsoft.com/office/officeart/2005/8/layout/list1"/>
    <dgm:cxn modelId="{3050D9B9-D95A-4447-BE46-5DC3945175BE}" type="presParOf" srcId="{30DE4323-1996-0242-BD6F-65019117E0DF}" destId="{89B32479-792E-384D-B0B3-EE8A262AE718}" srcOrd="0" destOrd="0" presId="urn:microsoft.com/office/officeart/2005/8/layout/list1"/>
    <dgm:cxn modelId="{CAFFA635-08C6-A248-882C-A159210A09E0}" type="presParOf" srcId="{30DE4323-1996-0242-BD6F-65019117E0DF}" destId="{C63903A1-0277-2D4F-AE67-0F382A9588E9}" srcOrd="1" destOrd="0" presId="urn:microsoft.com/office/officeart/2005/8/layout/list1"/>
    <dgm:cxn modelId="{53861269-70D3-5B47-AAD6-A6E70BCDDB32}" type="presParOf" srcId="{4CE21CE3-8983-D147-AD39-20FB2089897E}" destId="{0F7E7C06-F391-6745-A9A9-3ABA1A24AFF5}" srcOrd="5" destOrd="0" presId="urn:microsoft.com/office/officeart/2005/8/layout/list1"/>
    <dgm:cxn modelId="{60438C8A-27B0-FE48-8E1A-623D0B4567C5}" type="presParOf" srcId="{4CE21CE3-8983-D147-AD39-20FB2089897E}" destId="{4FEE6985-9E03-6C45-BF93-562135E96DE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B5AA3-E8DB-AA49-B3DF-4D6ADBBB4F23}">
      <dsp:nvSpPr>
        <dsp:cNvPr id="0" name=""/>
        <dsp:cNvSpPr/>
      </dsp:nvSpPr>
      <dsp:spPr>
        <a:xfrm>
          <a:off x="878" y="0"/>
          <a:ext cx="2283371" cy="5060280"/>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Encrypts a digital data stream one bit or one byte at a time</a:t>
          </a:r>
        </a:p>
      </dsp:txBody>
      <dsp:txXfrm>
        <a:off x="878" y="0"/>
        <a:ext cx="2283371" cy="1518084"/>
      </dsp:txXfrm>
    </dsp:sp>
    <dsp:sp modelId="{483862D4-68AF-394B-9853-B785CF4575EB}">
      <dsp:nvSpPr>
        <dsp:cNvPr id="0" name=""/>
        <dsp:cNvSpPr/>
      </dsp:nvSpPr>
      <dsp:spPr>
        <a:xfrm>
          <a:off x="229215" y="1518084"/>
          <a:ext cx="1826697" cy="328918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rtl="0">
            <a:lnSpc>
              <a:spcPct val="90000"/>
            </a:lnSpc>
            <a:spcBef>
              <a:spcPct val="0"/>
            </a:spcBef>
            <a:spcAft>
              <a:spcPct val="35000"/>
            </a:spcAft>
            <a:buNone/>
          </a:pPr>
          <a:r>
            <a:rPr lang="en-US" sz="1400" kern="1200" dirty="0"/>
            <a:t>Examples:</a:t>
          </a:r>
        </a:p>
        <a:p>
          <a:pPr marL="57150" lvl="1" indent="-57150" algn="l" defTabSz="488950" rtl="0">
            <a:lnSpc>
              <a:spcPct val="90000"/>
            </a:lnSpc>
            <a:spcBef>
              <a:spcPct val="0"/>
            </a:spcBef>
            <a:spcAft>
              <a:spcPct val="15000"/>
            </a:spcAft>
            <a:buChar char="•"/>
          </a:pPr>
          <a:r>
            <a:rPr lang="en-US" sz="1100" kern="1200" dirty="0" err="1"/>
            <a:t>Autokeyed</a:t>
          </a:r>
          <a:r>
            <a:rPr lang="en-US" sz="1100" kern="1200" dirty="0"/>
            <a:t> </a:t>
          </a:r>
          <a:r>
            <a:rPr lang="en-US" sz="1100" kern="1200" dirty="0" err="1"/>
            <a:t>Vigenère</a:t>
          </a:r>
          <a:r>
            <a:rPr lang="en-US" sz="1100" kern="1200" dirty="0"/>
            <a:t> cipher</a:t>
          </a:r>
        </a:p>
        <a:p>
          <a:pPr marL="57150" lvl="1" indent="-57150" algn="l" defTabSz="488950" rtl="0">
            <a:lnSpc>
              <a:spcPct val="90000"/>
            </a:lnSpc>
            <a:spcBef>
              <a:spcPct val="0"/>
            </a:spcBef>
            <a:spcAft>
              <a:spcPct val="15000"/>
            </a:spcAft>
            <a:buChar char="•"/>
          </a:pPr>
          <a:r>
            <a:rPr lang="en-US" sz="1100" kern="1200" dirty="0" err="1"/>
            <a:t>Vernam</a:t>
          </a:r>
          <a:r>
            <a:rPr lang="en-US" sz="1100" kern="1200" dirty="0"/>
            <a:t> cipher</a:t>
          </a:r>
        </a:p>
      </dsp:txBody>
      <dsp:txXfrm>
        <a:off x="282717" y="1571586"/>
        <a:ext cx="1719693" cy="3182178"/>
      </dsp:txXfrm>
    </dsp:sp>
    <dsp:sp modelId="{2770F15F-983B-4D48-B14E-CC2758FC6F9C}">
      <dsp:nvSpPr>
        <dsp:cNvPr id="0" name=""/>
        <dsp:cNvSpPr/>
      </dsp:nvSpPr>
      <dsp:spPr>
        <a:xfrm>
          <a:off x="2455502" y="0"/>
          <a:ext cx="2283371" cy="5060280"/>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In the ideal case, a one-time pad version of the </a:t>
          </a:r>
          <a:r>
            <a:rPr lang="en-US" sz="1400" kern="1200" dirty="0" err="1"/>
            <a:t>Vernam</a:t>
          </a:r>
          <a:r>
            <a:rPr lang="en-US" sz="1400" kern="1200" dirty="0"/>
            <a:t> cipher would be used, in which the </a:t>
          </a:r>
          <a:r>
            <a:rPr lang="en-US" sz="1400" kern="1200" dirty="0" err="1"/>
            <a:t>keystream</a:t>
          </a:r>
          <a:r>
            <a:rPr lang="en-US" sz="1400" kern="1200" dirty="0"/>
            <a:t> is as long as the plaintext bit stream</a:t>
          </a:r>
        </a:p>
      </dsp:txBody>
      <dsp:txXfrm>
        <a:off x="2455502" y="0"/>
        <a:ext cx="2283371" cy="1518084"/>
      </dsp:txXfrm>
    </dsp:sp>
    <dsp:sp modelId="{9A6FA038-3999-3F4C-84B0-1E295CA7802E}">
      <dsp:nvSpPr>
        <dsp:cNvPr id="0" name=""/>
        <dsp:cNvSpPr/>
      </dsp:nvSpPr>
      <dsp:spPr>
        <a:xfrm>
          <a:off x="2683839" y="1518084"/>
          <a:ext cx="1826697" cy="3289182"/>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rtl="0">
            <a:lnSpc>
              <a:spcPct val="90000"/>
            </a:lnSpc>
            <a:spcBef>
              <a:spcPct val="0"/>
            </a:spcBef>
            <a:spcAft>
              <a:spcPct val="35000"/>
            </a:spcAft>
            <a:buNone/>
          </a:pPr>
          <a:r>
            <a:rPr lang="en-US" sz="1400" kern="1200" dirty="0"/>
            <a:t>If the cryptographic </a:t>
          </a:r>
          <a:r>
            <a:rPr lang="en-US" sz="1400" kern="1200" dirty="0" err="1"/>
            <a:t>keystream</a:t>
          </a:r>
          <a:r>
            <a:rPr lang="en-US" sz="1400" kern="1200" dirty="0"/>
            <a:t> is random, then this cipher is unbreakable by any means other than acquiring the </a:t>
          </a:r>
          <a:r>
            <a:rPr lang="en-US" sz="1400" kern="1200" dirty="0" err="1"/>
            <a:t>keystream</a:t>
          </a:r>
          <a:endParaRPr lang="en-US" sz="1400" kern="1200" dirty="0"/>
        </a:p>
        <a:p>
          <a:pPr marL="57150" lvl="1" indent="-57150" algn="l" defTabSz="488950" rtl="0">
            <a:lnSpc>
              <a:spcPct val="90000"/>
            </a:lnSpc>
            <a:spcBef>
              <a:spcPct val="0"/>
            </a:spcBef>
            <a:spcAft>
              <a:spcPct val="15000"/>
            </a:spcAft>
            <a:buChar char="•"/>
          </a:pPr>
          <a:r>
            <a:rPr lang="en-US" sz="1100" kern="1200" dirty="0" err="1"/>
            <a:t>Keystream</a:t>
          </a:r>
          <a:r>
            <a:rPr lang="en-US" sz="1100" kern="1200" dirty="0"/>
            <a:t> must be provided to both users in advance via some independent and secure channel</a:t>
          </a:r>
        </a:p>
        <a:p>
          <a:pPr marL="57150" lvl="1" indent="-57150" algn="l" defTabSz="488950" rtl="0">
            <a:lnSpc>
              <a:spcPct val="90000"/>
            </a:lnSpc>
            <a:spcBef>
              <a:spcPct val="0"/>
            </a:spcBef>
            <a:spcAft>
              <a:spcPct val="15000"/>
            </a:spcAft>
            <a:buChar char="•"/>
          </a:pPr>
          <a:r>
            <a:rPr lang="en-US" sz="1100" kern="1200" dirty="0"/>
            <a:t>This introduces insurmountable logistical problems if the intended data traffic is very large</a:t>
          </a:r>
        </a:p>
      </dsp:txBody>
      <dsp:txXfrm>
        <a:off x="2737341" y="1571586"/>
        <a:ext cx="1719693" cy="3182178"/>
      </dsp:txXfrm>
    </dsp:sp>
    <dsp:sp modelId="{40C6BF4B-2F6B-AF4E-8E99-DEC8862D2D23}">
      <dsp:nvSpPr>
        <dsp:cNvPr id="0" name=""/>
        <dsp:cNvSpPr/>
      </dsp:nvSpPr>
      <dsp:spPr>
        <a:xfrm>
          <a:off x="4910126" y="0"/>
          <a:ext cx="2283371" cy="5060280"/>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For practical reasons the bit-stream generator must be implemented as an algorithmic procedure so that the cryptographic bit stream can be produced by both users</a:t>
          </a:r>
        </a:p>
      </dsp:txBody>
      <dsp:txXfrm>
        <a:off x="4910126" y="0"/>
        <a:ext cx="2283371" cy="1518084"/>
      </dsp:txXfrm>
    </dsp:sp>
    <dsp:sp modelId="{CCD4018F-5943-734D-83AA-354789D645C8}">
      <dsp:nvSpPr>
        <dsp:cNvPr id="0" name=""/>
        <dsp:cNvSpPr/>
      </dsp:nvSpPr>
      <dsp:spPr>
        <a:xfrm>
          <a:off x="5138463" y="1519566"/>
          <a:ext cx="1826697" cy="1525743"/>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It must be computationally impractical to predict future portions of the bit stream based on previous portions of the bit stream</a:t>
          </a:r>
        </a:p>
      </dsp:txBody>
      <dsp:txXfrm>
        <a:off x="5183150" y="1564253"/>
        <a:ext cx="1737323" cy="1436369"/>
      </dsp:txXfrm>
    </dsp:sp>
    <dsp:sp modelId="{E3071BAB-526E-7246-9BFE-CC25E4D1F4D3}">
      <dsp:nvSpPr>
        <dsp:cNvPr id="0" name=""/>
        <dsp:cNvSpPr/>
      </dsp:nvSpPr>
      <dsp:spPr>
        <a:xfrm>
          <a:off x="5138463" y="3280039"/>
          <a:ext cx="1826697" cy="1525743"/>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The two users need only share the generating key and each can produce the </a:t>
          </a:r>
          <a:r>
            <a:rPr lang="en-US" sz="1400" kern="1200" dirty="0" err="1"/>
            <a:t>keystream</a:t>
          </a:r>
          <a:endParaRPr lang="en-US" sz="1400" kern="1200" dirty="0"/>
        </a:p>
      </dsp:txBody>
      <dsp:txXfrm>
        <a:off x="5183150" y="3324726"/>
        <a:ext cx="1737323" cy="1436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F1174-8CF9-9A40-9D07-E0CBAE921C39}">
      <dsp:nvSpPr>
        <dsp:cNvPr id="0" name=""/>
        <dsp:cNvSpPr/>
      </dsp:nvSpPr>
      <dsp:spPr>
        <a:xfrm>
          <a:off x="1795182" y="0"/>
          <a:ext cx="4944034" cy="4944034"/>
        </a:xfrm>
        <a:prstGeom prst="quadArrow">
          <a:avLst>
            <a:gd name="adj1" fmla="val 2000"/>
            <a:gd name="adj2" fmla="val 4000"/>
            <a:gd name="adj3" fmla="val 5000"/>
          </a:avLst>
        </a:prstGeom>
        <a:solidFill>
          <a:schemeClr val="bg2"/>
        </a:solidFill>
        <a:ln>
          <a:solidFill>
            <a:schemeClr val="tx2"/>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FECC4BC1-441A-5849-8098-4815B636C467}">
      <dsp:nvSpPr>
        <dsp:cNvPr id="0" name=""/>
        <dsp:cNvSpPr/>
      </dsp:nvSpPr>
      <dsp:spPr>
        <a:xfrm>
          <a:off x="2116544" y="321362"/>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 block of plaintext is treated as a whole and used to produce a ciphertext block of equal length</a:t>
          </a:r>
        </a:p>
      </dsp:txBody>
      <dsp:txXfrm>
        <a:off x="2213083" y="417901"/>
        <a:ext cx="1784536" cy="1784536"/>
      </dsp:txXfrm>
    </dsp:sp>
    <dsp:sp modelId="{40DEB569-D830-3B4C-85A1-DEE51CF7A1AF}">
      <dsp:nvSpPr>
        <dsp:cNvPr id="0" name=""/>
        <dsp:cNvSpPr/>
      </dsp:nvSpPr>
      <dsp:spPr>
        <a:xfrm>
          <a:off x="4440241" y="321362"/>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Typically a block size of 64 or 128 bits is used</a:t>
          </a:r>
        </a:p>
      </dsp:txBody>
      <dsp:txXfrm>
        <a:off x="4536780" y="417901"/>
        <a:ext cx="1784536" cy="1784536"/>
      </dsp:txXfrm>
    </dsp:sp>
    <dsp:sp modelId="{E43A1B95-F31C-7B44-81E3-A24F046A9ABB}">
      <dsp:nvSpPr>
        <dsp:cNvPr id="0" name=""/>
        <dsp:cNvSpPr/>
      </dsp:nvSpPr>
      <dsp:spPr>
        <a:xfrm>
          <a:off x="2116544" y="2645058"/>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As with a stream cipher,  the two users share a symmetric encryption key </a:t>
          </a:r>
        </a:p>
      </dsp:txBody>
      <dsp:txXfrm>
        <a:off x="2213083" y="2741597"/>
        <a:ext cx="1784536" cy="1784536"/>
      </dsp:txXfrm>
    </dsp:sp>
    <dsp:sp modelId="{50837987-4199-F845-9D3A-77DDE3DBCB6A}">
      <dsp:nvSpPr>
        <dsp:cNvPr id="0" name=""/>
        <dsp:cNvSpPr/>
      </dsp:nvSpPr>
      <dsp:spPr>
        <a:xfrm>
          <a:off x="4440241" y="2645058"/>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The majority of network-based symmetric cryptographic applications make use of block ciphers</a:t>
          </a:r>
        </a:p>
      </dsp:txBody>
      <dsp:txXfrm>
        <a:off x="4536780" y="2741597"/>
        <a:ext cx="1784536" cy="1784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769EE-F32D-4B41-951F-64C6336B81AD}">
      <dsp:nvSpPr>
        <dsp:cNvPr id="0" name=""/>
        <dsp:cNvSpPr/>
      </dsp:nvSpPr>
      <dsp:spPr>
        <a:xfrm>
          <a:off x="2804159" y="229"/>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Each plaintext element or group of elements is uniquely replaced by a corresponding </a:t>
          </a:r>
          <a:r>
            <a:rPr lang="en-US" sz="1500" kern="1200" dirty="0" err="1"/>
            <a:t>ciphertext</a:t>
          </a:r>
          <a:r>
            <a:rPr lang="en-US" sz="1500" kern="1200" dirty="0"/>
            <a:t> element or group of elements</a:t>
          </a:r>
        </a:p>
      </dsp:txBody>
      <dsp:txXfrm>
        <a:off x="2804159" y="112083"/>
        <a:ext cx="3870679" cy="671121"/>
      </dsp:txXfrm>
    </dsp:sp>
    <dsp:sp modelId="{57A62681-1A56-7D44-BFF6-76AD004454BD}">
      <dsp:nvSpPr>
        <dsp:cNvPr id="0" name=""/>
        <dsp:cNvSpPr/>
      </dsp:nvSpPr>
      <dsp:spPr>
        <a:xfrm>
          <a:off x="0" y="229"/>
          <a:ext cx="2804160" cy="89482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Substitutions</a:t>
          </a:r>
        </a:p>
      </dsp:txBody>
      <dsp:txXfrm>
        <a:off x="43682" y="43911"/>
        <a:ext cx="2716796" cy="807465"/>
      </dsp:txXfrm>
    </dsp:sp>
    <dsp:sp modelId="{A41ED0DD-C2EF-014C-9055-C4A81ADD72A3}">
      <dsp:nvSpPr>
        <dsp:cNvPr id="0" name=""/>
        <dsp:cNvSpPr/>
      </dsp:nvSpPr>
      <dsp:spPr>
        <a:xfrm>
          <a:off x="2804159" y="984541"/>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No elements are added or deleted or replaced in the sequence, rather the order in which the elements appear in the sequence is changed</a:t>
          </a:r>
        </a:p>
      </dsp:txBody>
      <dsp:txXfrm>
        <a:off x="2804159" y="1096395"/>
        <a:ext cx="3870679" cy="671121"/>
      </dsp:txXfrm>
    </dsp:sp>
    <dsp:sp modelId="{14881E42-CC0D-1E43-8416-8DF6501C7DFC}">
      <dsp:nvSpPr>
        <dsp:cNvPr id="0" name=""/>
        <dsp:cNvSpPr/>
      </dsp:nvSpPr>
      <dsp:spPr>
        <a:xfrm>
          <a:off x="0" y="984541"/>
          <a:ext cx="2804160" cy="89482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Permutation </a:t>
          </a:r>
          <a:endParaRPr lang="en-US" sz="3300" kern="1200" dirty="0"/>
        </a:p>
      </dsp:txBody>
      <dsp:txXfrm>
        <a:off x="43682" y="1028223"/>
        <a:ext cx="2716796" cy="807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0085D-7AF6-344F-B216-B72909C92BD4}">
      <dsp:nvSpPr>
        <dsp:cNvPr id="0" name=""/>
        <dsp:cNvSpPr/>
      </dsp:nvSpPr>
      <dsp:spPr>
        <a:xfrm>
          <a:off x="0" y="250425"/>
          <a:ext cx="7772400" cy="1212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291592" rIns="60322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 statistical structure of the plaintext is dissipated into long-range statistics of the ciphertext</a:t>
          </a:r>
          <a:endParaRPr lang="en-US" sz="1400" kern="1200" dirty="0"/>
        </a:p>
        <a:p>
          <a:pPr marL="114300" lvl="1" indent="-114300" algn="l" defTabSz="622300">
            <a:lnSpc>
              <a:spcPct val="90000"/>
            </a:lnSpc>
            <a:spcBef>
              <a:spcPct val="0"/>
            </a:spcBef>
            <a:spcAft>
              <a:spcPct val="15000"/>
            </a:spcAft>
            <a:buChar char="•"/>
          </a:pPr>
          <a:r>
            <a:rPr lang="en-US" sz="1400" kern="1200"/>
            <a:t>This is achieved by having each plaintext digit affect the value of many ciphertext digits</a:t>
          </a:r>
          <a:endParaRPr lang="en-US" sz="1400" kern="1200" dirty="0"/>
        </a:p>
      </dsp:txBody>
      <dsp:txXfrm>
        <a:off x="0" y="250425"/>
        <a:ext cx="7772400" cy="1212750"/>
      </dsp:txXfrm>
    </dsp:sp>
    <dsp:sp modelId="{05C59622-ED4A-404E-B3CC-481B6A564661}">
      <dsp:nvSpPr>
        <dsp:cNvPr id="0" name=""/>
        <dsp:cNvSpPr/>
      </dsp:nvSpPr>
      <dsp:spPr>
        <a:xfrm>
          <a:off x="388620" y="43785"/>
          <a:ext cx="5440680" cy="41328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00100">
            <a:lnSpc>
              <a:spcPct val="90000"/>
            </a:lnSpc>
            <a:spcBef>
              <a:spcPct val="0"/>
            </a:spcBef>
            <a:spcAft>
              <a:spcPct val="35000"/>
            </a:spcAft>
            <a:buNone/>
          </a:pPr>
          <a:r>
            <a:rPr lang="en-US" sz="1800" b="1" i="0" kern="1200" dirty="0">
              <a:effectLst>
                <a:outerShdw blurRad="38100" dist="38100" dir="2700000" algn="tl">
                  <a:srgbClr val="000000">
                    <a:alpha val="43137"/>
                  </a:srgbClr>
                </a:outerShdw>
              </a:effectLst>
            </a:rPr>
            <a:t>Diffusion</a:t>
          </a:r>
        </a:p>
      </dsp:txBody>
      <dsp:txXfrm>
        <a:off x="408795" y="63960"/>
        <a:ext cx="5400330" cy="372930"/>
      </dsp:txXfrm>
    </dsp:sp>
    <dsp:sp modelId="{4FEE6985-9E03-6C45-BF93-562135E96DEF}">
      <dsp:nvSpPr>
        <dsp:cNvPr id="0" name=""/>
        <dsp:cNvSpPr/>
      </dsp:nvSpPr>
      <dsp:spPr>
        <a:xfrm>
          <a:off x="0" y="1745415"/>
          <a:ext cx="7772400" cy="1411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291592" rIns="603225"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Seeks to make the relationship between the statistics of the ciphertext and the value of the encryption key as complex as possible </a:t>
          </a:r>
          <a:endParaRPr lang="en-US" sz="1400" kern="1200" dirty="0"/>
        </a:p>
        <a:p>
          <a:pPr marL="114300" lvl="1" indent="-114300" algn="l" defTabSz="622300">
            <a:lnSpc>
              <a:spcPct val="90000"/>
            </a:lnSpc>
            <a:spcBef>
              <a:spcPct val="0"/>
            </a:spcBef>
            <a:spcAft>
              <a:spcPct val="15000"/>
            </a:spcAft>
            <a:buChar char="•"/>
          </a:pPr>
          <a:r>
            <a:rPr lang="en-US" sz="1400" kern="1200"/>
            <a:t>Even if the attacker can get some handle on the statistics of the ciphertext, the way in which the key was used to produce that ciphertext is so complex as to make it difficult to deduce the key</a:t>
          </a:r>
          <a:endParaRPr lang="en-US" sz="1400" kern="1200" dirty="0"/>
        </a:p>
      </dsp:txBody>
      <dsp:txXfrm>
        <a:off x="0" y="1745415"/>
        <a:ext cx="7772400" cy="1411200"/>
      </dsp:txXfrm>
    </dsp:sp>
    <dsp:sp modelId="{C63903A1-0277-2D4F-AE67-0F382A9588E9}">
      <dsp:nvSpPr>
        <dsp:cNvPr id="0" name=""/>
        <dsp:cNvSpPr/>
      </dsp:nvSpPr>
      <dsp:spPr>
        <a:xfrm>
          <a:off x="388620" y="1538775"/>
          <a:ext cx="5440680" cy="41328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00100">
            <a:lnSpc>
              <a:spcPct val="90000"/>
            </a:lnSpc>
            <a:spcBef>
              <a:spcPct val="0"/>
            </a:spcBef>
            <a:spcAft>
              <a:spcPct val="35000"/>
            </a:spcAft>
            <a:buNone/>
          </a:pPr>
          <a:r>
            <a:rPr lang="en-US" sz="1800" b="1" i="0" kern="1200" dirty="0">
              <a:effectLst>
                <a:outerShdw blurRad="38100" dist="38100" dir="2700000" algn="tl">
                  <a:srgbClr val="000000">
                    <a:alpha val="43137"/>
                  </a:srgbClr>
                </a:outerShdw>
              </a:effectLst>
            </a:rPr>
            <a:t>Confusion</a:t>
          </a:r>
        </a:p>
      </dsp:txBody>
      <dsp:txXfrm>
        <a:off x="408795" y="1558950"/>
        <a:ext cx="540033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15155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5155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15155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D3613805-4F3D-264B-B930-DACA5122DEE1}" type="slidenum">
              <a:rPr lang="en-US"/>
              <a:pPr>
                <a:defRPr/>
              </a:pPr>
              <a:t>‹#›</a:t>
            </a:fld>
            <a:endParaRPr lang="en-US" dirty="0"/>
          </a:p>
        </p:txBody>
      </p:sp>
    </p:spTree>
    <p:extLst>
      <p:ext uri="{BB962C8B-B14F-4D97-AF65-F5344CB8AC3E}">
        <p14:creationId xmlns:p14="http://schemas.microsoft.com/office/powerpoint/2010/main" val="428610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2E074F0-BC3C-BD4A-9904-F5309CE7DC1D}" type="slidenum">
              <a:rPr lang="en-AU"/>
              <a:pPr>
                <a:defRPr/>
              </a:pPr>
              <a:t>‹#›</a:t>
            </a:fld>
            <a:endParaRPr lang="en-AU" dirty="0"/>
          </a:p>
        </p:txBody>
      </p:sp>
    </p:spTree>
    <p:extLst>
      <p:ext uri="{BB962C8B-B14F-4D97-AF65-F5344CB8AC3E}">
        <p14:creationId xmlns:p14="http://schemas.microsoft.com/office/powerpoint/2010/main" val="291084057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objective of this chapter is to illustrate the principles of modern symmetric</a:t>
            </a:r>
          </a:p>
          <a:p>
            <a:r>
              <a:rPr lang="en-US" sz="1200" kern="1200" baseline="0" dirty="0">
                <a:solidFill>
                  <a:schemeClr val="tx1"/>
                </a:solidFill>
                <a:latin typeface="Arial" charset="0"/>
                <a:ea typeface="ＭＳ Ｐゴシック" pitchFamily="-107" charset="-128"/>
                <a:cs typeface="ＭＳ Ｐゴシック" pitchFamily="-107" charset="-128"/>
              </a:rPr>
              <a:t>ciphers. For this purpose, we focus on the most widely used symmetric cipher: the Data</a:t>
            </a:r>
          </a:p>
          <a:p>
            <a:r>
              <a:rPr lang="en-US" sz="1200" kern="1200" baseline="0" dirty="0">
                <a:solidFill>
                  <a:schemeClr val="tx1"/>
                </a:solidFill>
                <a:latin typeface="Arial" charset="0"/>
                <a:ea typeface="ＭＳ Ｐゴシック" pitchFamily="-107" charset="-128"/>
                <a:cs typeface="ＭＳ Ｐゴシック" pitchFamily="-107" charset="-128"/>
              </a:rPr>
              <a:t>Encryption Standard (DES). Although numerous symmetric ciphers have been developed</a:t>
            </a:r>
          </a:p>
          <a:p>
            <a:r>
              <a:rPr lang="en-US" sz="1200" kern="1200" baseline="0" dirty="0">
                <a:solidFill>
                  <a:schemeClr val="tx1"/>
                </a:solidFill>
                <a:latin typeface="Arial" charset="0"/>
                <a:ea typeface="ＭＳ Ｐゴシック" pitchFamily="-107" charset="-128"/>
                <a:cs typeface="ＭＳ Ｐゴシック" pitchFamily="-107" charset="-128"/>
              </a:rPr>
              <a:t>since the introduction of DES, and although it is destined to be replaced by the</a:t>
            </a:r>
          </a:p>
          <a:p>
            <a:r>
              <a:rPr lang="en-US" sz="1200" kern="1200" baseline="0" dirty="0">
                <a:solidFill>
                  <a:schemeClr val="tx1"/>
                </a:solidFill>
                <a:latin typeface="Arial" charset="0"/>
                <a:ea typeface="ＭＳ Ｐゴシック" pitchFamily="-107" charset="-128"/>
                <a:cs typeface="ＭＳ Ｐゴシック" pitchFamily="-107" charset="-128"/>
              </a:rPr>
              <a:t>Advanced Encryption Standard (AES), DES remains the most important such algorithm.</a:t>
            </a:r>
          </a:p>
          <a:p>
            <a:r>
              <a:rPr lang="en-US" sz="1200" kern="1200" baseline="0" dirty="0">
                <a:solidFill>
                  <a:schemeClr val="tx1"/>
                </a:solidFill>
                <a:latin typeface="Arial" charset="0"/>
                <a:ea typeface="ＭＳ Ｐゴシック" pitchFamily="-107" charset="-128"/>
                <a:cs typeface="ＭＳ Ｐゴシック" pitchFamily="-107" charset="-128"/>
              </a:rPr>
              <a:t>Furthermore, a detailed study of DES provides an understanding of the principles</a:t>
            </a:r>
          </a:p>
          <a:p>
            <a:r>
              <a:rPr lang="en-US" sz="1200" kern="1200" baseline="0" dirty="0">
                <a:solidFill>
                  <a:schemeClr val="tx1"/>
                </a:solidFill>
                <a:latin typeface="Arial" charset="0"/>
                <a:ea typeface="ＭＳ Ｐゴシック" pitchFamily="-107" charset="-128"/>
                <a:cs typeface="ＭＳ Ｐゴシック" pitchFamily="-107" charset="-128"/>
              </a:rPr>
              <a:t>used in other symmetric ciphers.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chapter begins with a discussion of the general principles of symmetric block</a:t>
            </a:r>
          </a:p>
          <a:p>
            <a:r>
              <a:rPr lang="en-US" sz="1200" kern="1200" baseline="0" dirty="0">
                <a:solidFill>
                  <a:schemeClr val="tx1"/>
                </a:solidFill>
                <a:latin typeface="Arial" charset="0"/>
                <a:ea typeface="ＭＳ Ｐゴシック" pitchFamily="-107" charset="-128"/>
                <a:cs typeface="ＭＳ Ｐゴシック" pitchFamily="-107" charset="-128"/>
              </a:rPr>
              <a:t>ciphers, which are the principal type of symmetric ciphers studied in this book. The</a:t>
            </a:r>
          </a:p>
          <a:p>
            <a:r>
              <a:rPr lang="en-US" sz="1200" kern="1200" baseline="0" dirty="0">
                <a:solidFill>
                  <a:schemeClr val="tx1"/>
                </a:solidFill>
                <a:latin typeface="Arial" charset="0"/>
                <a:ea typeface="ＭＳ Ｐゴシック" pitchFamily="-107" charset="-128"/>
                <a:cs typeface="ＭＳ Ｐゴシック" pitchFamily="-107" charset="-128"/>
              </a:rPr>
              <a:t>other form of symmetric ciphers, stream ciphers, are discussed in Chapter 8. Next, we</a:t>
            </a:r>
          </a:p>
          <a:p>
            <a:r>
              <a:rPr lang="en-US" sz="1200" kern="1200" baseline="0" dirty="0">
                <a:solidFill>
                  <a:schemeClr val="tx1"/>
                </a:solidFill>
                <a:latin typeface="Arial" charset="0"/>
                <a:ea typeface="ＭＳ Ｐゴシック" pitchFamily="-107" charset="-128"/>
                <a:cs typeface="ＭＳ Ｐゴシック" pitchFamily="-107" charset="-128"/>
              </a:rPr>
              <a:t>cover full DES. Following this look at a specific algorithm, we return to a more general</a:t>
            </a:r>
          </a:p>
          <a:p>
            <a:r>
              <a:rPr lang="en-US" sz="1200" kern="1200" baseline="0" dirty="0">
                <a:solidFill>
                  <a:schemeClr val="tx1"/>
                </a:solidFill>
                <a:latin typeface="Arial" charset="0"/>
                <a:ea typeface="ＭＳ Ｐゴシック" pitchFamily="-107" charset="-128"/>
                <a:cs typeface="ＭＳ Ｐゴシック" pitchFamily="-107" charset="-128"/>
              </a:rPr>
              <a:t>discussion of block cipher design.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Compared to public-key ciphers, such as RSA, the structure of DES and most</a:t>
            </a:r>
          </a:p>
          <a:p>
            <a:r>
              <a:rPr lang="en-US" sz="1200" kern="1200" baseline="0" dirty="0">
                <a:solidFill>
                  <a:schemeClr val="tx1"/>
                </a:solidFill>
                <a:latin typeface="Arial" charset="0"/>
                <a:ea typeface="ＭＳ Ｐゴシック" pitchFamily="-107" charset="-128"/>
                <a:cs typeface="ＭＳ Ｐゴシック" pitchFamily="-107" charset="-128"/>
              </a:rPr>
              <a:t>symmetric ciphers is very complex and cannot be explained as easily as RSA and similar</a:t>
            </a:r>
          </a:p>
          <a:p>
            <a:r>
              <a:rPr lang="en-US" sz="1200" kern="1200" baseline="0" dirty="0">
                <a:solidFill>
                  <a:schemeClr val="tx1"/>
                </a:solidFill>
                <a:latin typeface="Arial" charset="0"/>
                <a:ea typeface="ＭＳ Ｐゴシック" pitchFamily="-107" charset="-128"/>
                <a:cs typeface="ＭＳ Ｐゴシック" pitchFamily="-107" charset="-128"/>
              </a:rPr>
              <a:t>algorithms. Accordingly, the reader may wish to begin with a simplified version of</a:t>
            </a:r>
          </a:p>
          <a:p>
            <a:r>
              <a:rPr lang="en-US" sz="1200" kern="1200" baseline="0" dirty="0">
                <a:solidFill>
                  <a:schemeClr val="tx1"/>
                </a:solidFill>
                <a:latin typeface="Arial" charset="0"/>
                <a:ea typeface="ＭＳ Ｐゴシック" pitchFamily="-107" charset="-128"/>
                <a:cs typeface="ＭＳ Ｐゴシック" pitchFamily="-107" charset="-128"/>
              </a:rPr>
              <a:t>DES, which is described in Appendix G. This version allows the reader to perform</a:t>
            </a:r>
          </a:p>
          <a:p>
            <a:r>
              <a:rPr lang="en-US" sz="1200" kern="1200" baseline="0" dirty="0">
                <a:solidFill>
                  <a:schemeClr val="tx1"/>
                </a:solidFill>
                <a:latin typeface="Arial" charset="0"/>
                <a:ea typeface="ＭＳ Ｐゴシック" pitchFamily="-107" charset="-128"/>
                <a:cs typeface="ＭＳ Ｐゴシック" pitchFamily="-107" charset="-128"/>
              </a:rPr>
              <a:t>encryption and decryption by hand and gain a good understanding of the working of</a:t>
            </a:r>
          </a:p>
          <a:p>
            <a:r>
              <a:rPr lang="en-US" sz="1200" kern="1200" baseline="0" dirty="0">
                <a:solidFill>
                  <a:schemeClr val="tx1"/>
                </a:solidFill>
                <a:latin typeface="Arial" charset="0"/>
                <a:ea typeface="ＭＳ Ｐゴシック" pitchFamily="-107" charset="-128"/>
                <a:cs typeface="ＭＳ Ｐゴシック" pitchFamily="-107" charset="-128"/>
              </a:rPr>
              <a:t>the algorithm details. Classroom experience indicates that a study of this simplified</a:t>
            </a:r>
          </a:p>
          <a:p>
            <a:r>
              <a:rPr lang="en-US" sz="1200" kern="1200" baseline="0" dirty="0">
                <a:solidFill>
                  <a:schemeClr val="tx1"/>
                </a:solidFill>
                <a:latin typeface="Arial" charset="0"/>
                <a:ea typeface="ＭＳ Ｐゴシック" pitchFamily="-107" charset="-128"/>
                <a:cs typeface="ＭＳ Ｐゴシック" pitchFamily="-107" charset="-128"/>
              </a:rPr>
              <a:t>version enhances understanding of DES.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Several important symmetric block encryption algorithms in current use are based</a:t>
            </a:r>
          </a:p>
          <a:p>
            <a:r>
              <a:rPr lang="en-US" sz="1200" kern="1200" baseline="0" dirty="0">
                <a:solidFill>
                  <a:schemeClr val="tx1"/>
                </a:solidFill>
                <a:latin typeface="Arial" charset="0"/>
                <a:ea typeface="ＭＳ Ｐゴシック" pitchFamily="-107" charset="-128"/>
                <a:cs typeface="ＭＳ Ｐゴシック" pitchFamily="-107" charset="-128"/>
              </a:rPr>
              <a:t>on a structure referred to as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[FEIS73]. For that reason, it is</a:t>
            </a:r>
          </a:p>
          <a:p>
            <a:r>
              <a:rPr lang="en-US" sz="1200" kern="1200" baseline="0" dirty="0">
                <a:solidFill>
                  <a:schemeClr val="tx1"/>
                </a:solidFill>
                <a:latin typeface="Arial" charset="0"/>
                <a:ea typeface="ＭＳ Ｐゴシック" pitchFamily="-107" charset="-128"/>
                <a:cs typeface="ＭＳ Ｐゴシック" pitchFamily="-107" charset="-128"/>
              </a:rPr>
              <a:t>important to examine the design principles of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We begin with a</a:t>
            </a:r>
          </a:p>
          <a:p>
            <a:r>
              <a:rPr lang="en-US" sz="1200" kern="1200" baseline="0" dirty="0">
                <a:solidFill>
                  <a:schemeClr val="tx1"/>
                </a:solidFill>
                <a:latin typeface="Arial" charset="0"/>
                <a:ea typeface="ＭＳ Ｐゴシック" pitchFamily="-107" charset="-128"/>
                <a:cs typeface="ＭＳ Ｐゴシック" pitchFamily="-107" charset="-128"/>
              </a:rPr>
              <a:t>comparison of stream ciphers and block ciphers. Then we discuss the motivation for</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structure. Finally, we discuss some of its implications.</a:t>
            </a: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1</a:t>
            </a:fld>
            <a:endParaRPr lang="en-AU" dirty="0">
              <a:latin typeface="Arial" pitchFamily="-1" charset="0"/>
            </a:endParaRPr>
          </a:p>
        </p:txBody>
      </p:sp>
    </p:spTree>
    <p:extLst>
      <p:ext uri="{BB962C8B-B14F-4D97-AF65-F5344CB8AC3E}">
        <p14:creationId xmlns:p14="http://schemas.microsoft.com/office/powerpoint/2010/main" val="1264154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C4AA22FE-6BB0-AD40-80CE-0E7C986A9FD6}" type="slidenum">
              <a:rPr lang="en-AU">
                <a:latin typeface="Arial" pitchFamily="-1" charset="0"/>
              </a:rPr>
              <a:pPr/>
              <a:t>10</a:t>
            </a:fld>
            <a:endParaRPr lang="en-AU" dirty="0">
              <a:latin typeface="Arial" pitchFamily="-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overall scheme for DES encryption is illustrated in Figure 4.5. As with any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there are two inputs to the encryption function: the plaintext to be</a:t>
            </a:r>
          </a:p>
          <a:p>
            <a:r>
              <a:rPr lang="en-US" sz="1200" kern="1200" baseline="0" dirty="0">
                <a:solidFill>
                  <a:schemeClr val="tx1"/>
                </a:solidFill>
                <a:latin typeface="Arial" charset="0"/>
                <a:ea typeface="ＭＳ Ｐゴシック" pitchFamily="-107" charset="-128"/>
                <a:cs typeface="ＭＳ Ｐゴシック" pitchFamily="-107" charset="-128"/>
              </a:rPr>
              <a:t> encrypted and the key. In this case, the plaintext must be 64 bits in length and the</a:t>
            </a:r>
          </a:p>
          <a:p>
            <a:r>
              <a:rPr lang="en-US" sz="1200" kern="1200" baseline="0" dirty="0">
                <a:solidFill>
                  <a:schemeClr val="tx1"/>
                </a:solidFill>
                <a:latin typeface="Arial" charset="0"/>
                <a:ea typeface="ＭＳ Ｐゴシック" pitchFamily="-107" charset="-128"/>
                <a:cs typeface="ＭＳ Ｐゴシック" pitchFamily="-107" charset="-128"/>
              </a:rPr>
              <a:t>key is 56 bits in length.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Looking at the left-hand side of the figure, we can see that the processing</a:t>
            </a:r>
          </a:p>
          <a:p>
            <a:r>
              <a:rPr lang="en-US" sz="1200" kern="1200" baseline="0" dirty="0">
                <a:solidFill>
                  <a:schemeClr val="tx1"/>
                </a:solidFill>
                <a:latin typeface="Arial" charset="0"/>
                <a:ea typeface="ＭＳ Ｐゴシック" pitchFamily="-107" charset="-128"/>
                <a:cs typeface="ＭＳ Ｐゴシック" pitchFamily="-107" charset="-128"/>
              </a:rPr>
              <a:t>of the plaintext proceeds in three phases. First, the 64-bit plaintext passes through</a:t>
            </a:r>
          </a:p>
          <a:p>
            <a:r>
              <a:rPr lang="en-US" sz="1200" kern="1200" baseline="0" dirty="0">
                <a:solidFill>
                  <a:schemeClr val="tx1"/>
                </a:solidFill>
                <a:latin typeface="Arial" charset="0"/>
                <a:ea typeface="ＭＳ Ｐゴシック" pitchFamily="-107" charset="-128"/>
                <a:cs typeface="ＭＳ Ｐゴシック" pitchFamily="-107" charset="-128"/>
              </a:rPr>
              <a:t>an initial permutation (IP) that rearranges the bits to produce the permuted input .</a:t>
            </a:r>
          </a:p>
          <a:p>
            <a:r>
              <a:rPr lang="en-US" sz="1200" kern="1200" baseline="0" dirty="0">
                <a:solidFill>
                  <a:schemeClr val="tx1"/>
                </a:solidFill>
                <a:latin typeface="Arial" charset="0"/>
                <a:ea typeface="ＭＳ Ｐゴシック" pitchFamily="-107" charset="-128"/>
                <a:cs typeface="ＭＳ Ｐゴシック" pitchFamily="-107" charset="-128"/>
              </a:rPr>
              <a:t>This is followed by a phase consisting of sixteen rounds of the same function, which</a:t>
            </a:r>
          </a:p>
          <a:p>
            <a:r>
              <a:rPr lang="en-US" sz="1200" kern="1200" baseline="0" dirty="0">
                <a:solidFill>
                  <a:schemeClr val="tx1"/>
                </a:solidFill>
                <a:latin typeface="Arial" charset="0"/>
                <a:ea typeface="ＭＳ Ｐゴシック" pitchFamily="-107" charset="-128"/>
                <a:cs typeface="ＭＳ Ｐゴシック" pitchFamily="-107" charset="-128"/>
              </a:rPr>
              <a:t>involves both permutation and substitution functions. The output of the last (sixteenth)</a:t>
            </a:r>
          </a:p>
          <a:p>
            <a:r>
              <a:rPr lang="en-US" sz="1200" kern="1200" baseline="0" dirty="0">
                <a:solidFill>
                  <a:schemeClr val="tx1"/>
                </a:solidFill>
                <a:latin typeface="Arial" charset="0"/>
                <a:ea typeface="ＭＳ Ｐゴシック" pitchFamily="-107" charset="-128"/>
                <a:cs typeface="ＭＳ Ｐゴシック" pitchFamily="-107" charset="-128"/>
              </a:rPr>
              <a:t>round consists of 64 bits that are a function of the input plaintext and the</a:t>
            </a:r>
          </a:p>
          <a:p>
            <a:r>
              <a:rPr lang="en-US" sz="1200" kern="1200" baseline="0" dirty="0">
                <a:solidFill>
                  <a:schemeClr val="tx1"/>
                </a:solidFill>
                <a:latin typeface="Arial" charset="0"/>
                <a:ea typeface="ＭＳ Ｐゴシック" pitchFamily="-107" charset="-128"/>
                <a:cs typeface="ＭＳ Ｐゴシック" pitchFamily="-107" charset="-128"/>
              </a:rPr>
              <a:t>key. The left and right halves of the output are swapped to produce the preoutput .</a:t>
            </a:r>
          </a:p>
          <a:p>
            <a:r>
              <a:rPr lang="en-US" sz="1200" kern="1200" baseline="0" dirty="0">
                <a:solidFill>
                  <a:schemeClr val="tx1"/>
                </a:solidFill>
                <a:latin typeface="Arial" charset="0"/>
                <a:ea typeface="ＭＳ Ｐゴシック" pitchFamily="-107" charset="-128"/>
                <a:cs typeface="ＭＳ Ｐゴシック" pitchFamily="-107" charset="-128"/>
              </a:rPr>
              <a:t>Finally, the preoutput is passed through a </a:t>
            </a:r>
            <a:r>
              <a:rPr lang="en-US" sz="1200" b="0" kern="1200" baseline="0" dirty="0">
                <a:solidFill>
                  <a:schemeClr val="tx1"/>
                </a:solidFill>
                <a:latin typeface="Arial" charset="0"/>
                <a:ea typeface="ＭＳ Ｐゴシック" pitchFamily="-107" charset="-128"/>
                <a:cs typeface="ＭＳ Ｐゴシック" pitchFamily="-107" charset="-128"/>
              </a:rPr>
              <a:t>permutation [IP</a:t>
            </a:r>
            <a:r>
              <a:rPr lang="en-US" sz="1200" b="0" kern="1200" baseline="30000" dirty="0">
                <a:solidFill>
                  <a:schemeClr val="tx1"/>
                </a:solidFill>
                <a:latin typeface="Arial" charset="0"/>
                <a:ea typeface="ＭＳ Ｐゴシック" pitchFamily="-107" charset="-128"/>
                <a:cs typeface="ＭＳ Ｐゴシック" pitchFamily="-107" charset="-128"/>
              </a:rPr>
              <a:t> -1 </a:t>
            </a:r>
            <a:r>
              <a:rPr lang="en-US" sz="1200" b="0" kern="1200" baseline="0" dirty="0">
                <a:solidFill>
                  <a:schemeClr val="tx1"/>
                </a:solidFill>
                <a:latin typeface="Arial" charset="0"/>
                <a:ea typeface="ＭＳ Ｐゴシック" pitchFamily="-107" charset="-128"/>
                <a:cs typeface="ＭＳ Ｐゴシック" pitchFamily="-107" charset="-128"/>
              </a:rPr>
              <a:t>] that is the inverse of</a:t>
            </a:r>
          </a:p>
          <a:p>
            <a:r>
              <a:rPr lang="en-US" sz="1200" b="0" kern="1200" baseline="0" dirty="0">
                <a:solidFill>
                  <a:schemeClr val="tx1"/>
                </a:solidFill>
                <a:latin typeface="Arial" charset="0"/>
                <a:ea typeface="ＭＳ Ｐゴシック" pitchFamily="-107" charset="-128"/>
                <a:cs typeface="ＭＳ Ｐゴシック" pitchFamily="-107" charset="-128"/>
              </a:rPr>
              <a:t>the initial permutation function, to produce the 64-bit ciphertext. With the exception</a:t>
            </a:r>
          </a:p>
          <a:p>
            <a:r>
              <a:rPr lang="en-US" sz="1200" b="0" kern="1200" baseline="0" dirty="0">
                <a:solidFill>
                  <a:schemeClr val="tx1"/>
                </a:solidFill>
                <a:latin typeface="Arial" charset="0"/>
                <a:ea typeface="ＭＳ Ｐゴシック" pitchFamily="-107" charset="-128"/>
                <a:cs typeface="ＭＳ Ｐゴシック" pitchFamily="-107" charset="-128"/>
              </a:rPr>
              <a:t>of the initial and final permutations, DES has the exact structure of a Feistel</a:t>
            </a:r>
          </a:p>
          <a:p>
            <a:r>
              <a:rPr lang="en-US" sz="1200" kern="1200" baseline="0" dirty="0">
                <a:solidFill>
                  <a:schemeClr val="tx1"/>
                </a:solidFill>
                <a:latin typeface="Arial" charset="0"/>
                <a:ea typeface="ＭＳ Ｐゴシック" pitchFamily="-107" charset="-128"/>
                <a:cs typeface="ＭＳ Ｐゴシック" pitchFamily="-107" charset="-128"/>
              </a:rPr>
              <a:t>cipher, as shown in Figure 4.3.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right-hand portion of Figure 4.5 shows the way in which the 56-bit key is</a:t>
            </a:r>
          </a:p>
          <a:p>
            <a:r>
              <a:rPr lang="en-US" sz="1200" kern="1200" baseline="0" dirty="0">
                <a:solidFill>
                  <a:schemeClr val="tx1"/>
                </a:solidFill>
                <a:latin typeface="Arial" charset="0"/>
                <a:ea typeface="ＭＳ Ｐゴシック" pitchFamily="-107" charset="-128"/>
                <a:cs typeface="ＭＳ Ｐゴシック" pitchFamily="-107" charset="-128"/>
              </a:rPr>
              <a:t>used. Initially, the key is passed through a permutation function. Then, for each of</a:t>
            </a:r>
          </a:p>
          <a:p>
            <a:r>
              <a:rPr lang="en-US" sz="1200" kern="1200" baseline="0" dirty="0">
                <a:solidFill>
                  <a:schemeClr val="tx1"/>
                </a:solidFill>
                <a:latin typeface="Arial" charset="0"/>
                <a:ea typeface="ＭＳ Ｐゴシック" pitchFamily="-107" charset="-128"/>
                <a:cs typeface="ＭＳ Ｐゴシック" pitchFamily="-107" charset="-128"/>
              </a:rPr>
              <a:t>the sixteen rounds, a subkey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 </a:t>
            </a:r>
            <a:r>
              <a:rPr lang="en-US" sz="1200" i="1"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is produced by the combination of a left circular</a:t>
            </a:r>
          </a:p>
          <a:p>
            <a:r>
              <a:rPr lang="en-US" sz="1200" kern="1200" baseline="0" dirty="0">
                <a:solidFill>
                  <a:schemeClr val="tx1"/>
                </a:solidFill>
                <a:latin typeface="Arial" charset="0"/>
                <a:ea typeface="ＭＳ Ｐゴシック" pitchFamily="-107" charset="-128"/>
                <a:cs typeface="ＭＳ Ｐゴシック" pitchFamily="-107" charset="-128"/>
              </a:rPr>
              <a:t>shift and a permutation. The permutation function is the same for each round, but a</a:t>
            </a:r>
          </a:p>
          <a:p>
            <a:r>
              <a:rPr lang="en-US" sz="1200" kern="1200" baseline="0" dirty="0">
                <a:solidFill>
                  <a:schemeClr val="tx1"/>
                </a:solidFill>
                <a:latin typeface="Arial" charset="0"/>
                <a:ea typeface="ＭＳ Ｐゴシック" pitchFamily="-107" charset="-128"/>
                <a:cs typeface="ＭＳ Ｐゴシック" pitchFamily="-107" charset="-128"/>
              </a:rPr>
              <a:t>different subkey is produced because of the repeated shifts of the key bits.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any Feistel cipher, decryption uses the same algorithm as encryption,</a:t>
            </a:r>
          </a:p>
          <a:p>
            <a:r>
              <a:rPr lang="en-US" sz="1200" kern="1200" baseline="0" dirty="0">
                <a:solidFill>
                  <a:schemeClr val="tx1"/>
                </a:solidFill>
                <a:latin typeface="Arial" charset="0"/>
                <a:ea typeface="ＭＳ Ｐゴシック" pitchFamily="-107" charset="-128"/>
                <a:cs typeface="ＭＳ Ｐゴシック" pitchFamily="-107" charset="-128"/>
              </a:rPr>
              <a:t>except that the application of the subkeys is reversed. Additionally, the initial and</a:t>
            </a:r>
          </a:p>
          <a:p>
            <a:r>
              <a:rPr lang="en-US" sz="1200" kern="1200" baseline="0" dirty="0">
                <a:solidFill>
                  <a:schemeClr val="tx1"/>
                </a:solidFill>
                <a:latin typeface="Arial" charset="0"/>
                <a:ea typeface="ＭＳ Ｐゴシック" pitchFamily="-107" charset="-128"/>
                <a:cs typeface="ＭＳ Ｐゴシック" pitchFamily="-107" charset="-128"/>
              </a:rPr>
              <a:t>final permutations are reversed.</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30513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11</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discuss timing attacks in more detail in Part Two, as they relate to public-key</a:t>
            </a:r>
          </a:p>
          <a:p>
            <a:r>
              <a:rPr lang="en-US" sz="1200" kern="1200" baseline="0" dirty="0">
                <a:solidFill>
                  <a:schemeClr val="tx1"/>
                </a:solidFill>
                <a:latin typeface="Arial" charset="0"/>
                <a:ea typeface="ＭＳ Ｐゴシック" pitchFamily="-107" charset="-128"/>
                <a:cs typeface="ＭＳ Ｐゴシック" pitchFamily="-107" charset="-128"/>
              </a:rPr>
              <a:t>algorithms. However, the issue may also be relevant for symmetric ciphers. In essence,</a:t>
            </a:r>
          </a:p>
          <a:p>
            <a:r>
              <a:rPr lang="en-US" sz="1200" kern="1200" baseline="0" dirty="0">
                <a:solidFill>
                  <a:schemeClr val="tx1"/>
                </a:solidFill>
                <a:latin typeface="Arial" charset="0"/>
                <a:ea typeface="ＭＳ Ｐゴシック" pitchFamily="-107" charset="-128"/>
                <a:cs typeface="ＭＳ Ｐゴシック" pitchFamily="-107" charset="-128"/>
              </a:rPr>
              <a:t>a timing attack is one in which information about the key or the plaintext is obtained</a:t>
            </a:r>
          </a:p>
          <a:p>
            <a:r>
              <a:rPr lang="en-US" sz="1200" kern="1200" baseline="0" dirty="0">
                <a:solidFill>
                  <a:schemeClr val="tx1"/>
                </a:solidFill>
                <a:latin typeface="Arial" charset="0"/>
                <a:ea typeface="ＭＳ Ｐゴシック" pitchFamily="-107" charset="-128"/>
                <a:cs typeface="ＭＳ Ｐゴシック" pitchFamily="-107" charset="-128"/>
              </a:rPr>
              <a:t>by observing how long it takes a given implementation to perform decryptions on</a:t>
            </a:r>
          </a:p>
          <a:p>
            <a:r>
              <a:rPr lang="en-US" sz="1200" kern="1200" baseline="0" dirty="0">
                <a:solidFill>
                  <a:schemeClr val="tx1"/>
                </a:solidFill>
                <a:latin typeface="Arial" charset="0"/>
                <a:ea typeface="ＭＳ Ｐゴシック" pitchFamily="-107" charset="-128"/>
                <a:cs typeface="ＭＳ Ｐゴシック" pitchFamily="-107" charset="-128"/>
              </a:rPr>
              <a:t>various ciphertexts. A timing attack exploits the fact that an encryption or decryption</a:t>
            </a:r>
          </a:p>
          <a:p>
            <a:r>
              <a:rPr lang="en-US" sz="1200" kern="1200" baseline="0" dirty="0">
                <a:solidFill>
                  <a:schemeClr val="tx1"/>
                </a:solidFill>
                <a:latin typeface="Arial" charset="0"/>
                <a:ea typeface="ＭＳ Ｐゴシック" pitchFamily="-107" charset="-128"/>
                <a:cs typeface="ＭＳ Ｐゴシック" pitchFamily="-107" charset="-128"/>
              </a:rPr>
              <a:t>algorithm often takes slightly different amounts of time on different inputs. [HEVI99]</a:t>
            </a:r>
          </a:p>
          <a:p>
            <a:r>
              <a:rPr lang="en-US" sz="1200" kern="1200" baseline="0" dirty="0">
                <a:solidFill>
                  <a:schemeClr val="tx1"/>
                </a:solidFill>
                <a:latin typeface="Arial" charset="0"/>
                <a:ea typeface="ＭＳ Ｐゴシック" pitchFamily="-107" charset="-128"/>
                <a:cs typeface="ＭＳ Ｐゴシック" pitchFamily="-107" charset="-128"/>
              </a:rPr>
              <a:t>reports on an approach that yields the Hamming weight (number of bits equal to one)</a:t>
            </a:r>
          </a:p>
          <a:p>
            <a:r>
              <a:rPr lang="en-US" sz="1200" kern="1200" baseline="0" dirty="0">
                <a:solidFill>
                  <a:schemeClr val="tx1"/>
                </a:solidFill>
                <a:latin typeface="Arial" charset="0"/>
                <a:ea typeface="ＭＳ Ｐゴシック" pitchFamily="-107" charset="-128"/>
                <a:cs typeface="ＭＳ Ｐゴシック" pitchFamily="-107" charset="-128"/>
              </a:rPr>
              <a:t>of the secret key. This is a long way from knowing the actual key, but it is an intriguing</a:t>
            </a:r>
          </a:p>
          <a:p>
            <a:r>
              <a:rPr lang="en-US" sz="1200" kern="1200" baseline="0" dirty="0">
                <a:solidFill>
                  <a:schemeClr val="tx1"/>
                </a:solidFill>
                <a:latin typeface="Arial" charset="0"/>
                <a:ea typeface="ＭＳ Ｐゴシック" pitchFamily="-107" charset="-128"/>
                <a:cs typeface="ＭＳ Ｐゴシック" pitchFamily="-107" charset="-128"/>
              </a:rPr>
              <a:t>first step. The authors conclude that DES appears to be fairly resistant to a successful</a:t>
            </a:r>
          </a:p>
          <a:p>
            <a:r>
              <a:rPr lang="en-US" sz="1200" kern="1200" baseline="0" dirty="0">
                <a:solidFill>
                  <a:schemeClr val="tx1"/>
                </a:solidFill>
                <a:latin typeface="Arial" charset="0"/>
                <a:ea typeface="ＭＳ Ｐゴシック" pitchFamily="-107" charset="-128"/>
                <a:cs typeface="ＭＳ Ｐゴシック" pitchFamily="-107" charset="-128"/>
              </a:rPr>
              <a:t>timing attack but suggest some avenues to explore. Although this is an interesting line</a:t>
            </a:r>
          </a:p>
          <a:p>
            <a:r>
              <a:rPr lang="en-US" sz="1200" kern="1200" baseline="0" dirty="0">
                <a:solidFill>
                  <a:schemeClr val="tx1"/>
                </a:solidFill>
                <a:latin typeface="Arial" charset="0"/>
                <a:ea typeface="ＭＳ Ｐゴシック" pitchFamily="-107" charset="-128"/>
                <a:cs typeface="ＭＳ Ｐゴシック" pitchFamily="-107" charset="-128"/>
              </a:rPr>
              <a:t>of attack, it so far appears unlikely that this technique will ever be successful against</a:t>
            </a:r>
          </a:p>
          <a:p>
            <a:r>
              <a:rPr lang="en-US" sz="1200" kern="1200" baseline="0" dirty="0">
                <a:solidFill>
                  <a:schemeClr val="tx1"/>
                </a:solidFill>
                <a:latin typeface="Arial" charset="0"/>
                <a:ea typeface="ＭＳ Ｐゴシック" pitchFamily="-107" charset="-128"/>
                <a:cs typeface="ＭＳ Ｐゴシック" pitchFamily="-107" charset="-128"/>
              </a:rPr>
              <a:t>DES or more powerful symmetric ciphers such as triple DES and AES.</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47812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p>
            <a:fld id="{B6C4D792-DC70-B74B-B529-0D0086BB6A94}" type="slidenum">
              <a:rPr lang="en-AU">
                <a:latin typeface="Arial" pitchFamily="-1" charset="0"/>
              </a:rPr>
              <a:pPr/>
              <a:t>2</a:t>
            </a:fld>
            <a:endParaRPr lang="en-AU" dirty="0">
              <a:latin typeface="Arial"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stream cipher  is one that encrypts a digital data stream one bit or one byte at</a:t>
            </a:r>
          </a:p>
          <a:p>
            <a:r>
              <a:rPr lang="en-US" sz="1200" kern="1200" baseline="0" dirty="0">
                <a:solidFill>
                  <a:schemeClr val="tx1"/>
                </a:solidFill>
                <a:latin typeface="Arial" charset="0"/>
                <a:ea typeface="ＭＳ Ｐゴシック" pitchFamily="-107" charset="-128"/>
                <a:cs typeface="ＭＳ Ｐゴシック" pitchFamily="-107" charset="-128"/>
              </a:rPr>
              <a:t>a time. Examples of classical stream ciphers are the autokeyed Vigenère cipher</a:t>
            </a:r>
          </a:p>
          <a:p>
            <a:r>
              <a:rPr lang="en-US" sz="1200" kern="1200" baseline="0" dirty="0">
                <a:solidFill>
                  <a:schemeClr val="tx1"/>
                </a:solidFill>
                <a:latin typeface="Arial" charset="0"/>
                <a:ea typeface="ＭＳ Ｐゴシック" pitchFamily="-107" charset="-128"/>
                <a:cs typeface="ＭＳ Ｐゴシック" pitchFamily="-107" charset="-128"/>
              </a:rPr>
              <a:t>and the Vernam cipher. In the ideal case, a one-time pad version of the Vernam</a:t>
            </a:r>
          </a:p>
          <a:p>
            <a:r>
              <a:rPr lang="en-US" sz="1200" b="0" kern="1200" baseline="0" dirty="0">
                <a:solidFill>
                  <a:schemeClr val="tx1"/>
                </a:solidFill>
                <a:latin typeface="Arial" charset="0"/>
                <a:ea typeface="ＭＳ Ｐゴシック" pitchFamily="-107" charset="-128"/>
                <a:cs typeface="ＭＳ Ｐゴシック" pitchFamily="-107" charset="-128"/>
              </a:rPr>
              <a:t>cipher would be used (Figure 3.7), in which the keystream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is as long as the</a:t>
            </a:r>
          </a:p>
          <a:p>
            <a:r>
              <a:rPr lang="en-US" sz="1200" b="0" kern="1200" baseline="0" dirty="0">
                <a:solidFill>
                  <a:schemeClr val="tx1"/>
                </a:solidFill>
                <a:latin typeface="Arial" charset="0"/>
                <a:ea typeface="ＭＳ Ｐゴシック" pitchFamily="-107" charset="-128"/>
                <a:cs typeface="ＭＳ Ｐゴシック" pitchFamily="-107" charset="-128"/>
              </a:rPr>
              <a:t>plaintext bit stream (p</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If the cryptographic keystream is random, then this cipher</a:t>
            </a:r>
          </a:p>
          <a:p>
            <a:r>
              <a:rPr lang="en-US" sz="1200" b="0" kern="1200" baseline="0" dirty="0">
                <a:solidFill>
                  <a:schemeClr val="tx1"/>
                </a:solidFill>
                <a:latin typeface="Arial" charset="0"/>
                <a:ea typeface="ＭＳ Ｐゴシック" pitchFamily="-107" charset="-128"/>
                <a:cs typeface="ＭＳ Ｐゴシック" pitchFamily="-107" charset="-128"/>
              </a:rPr>
              <a:t>is unbreakable by any means other than acquiring the keystream. However, the</a:t>
            </a:r>
          </a:p>
          <a:p>
            <a:r>
              <a:rPr lang="en-US" sz="1200" b="0" kern="1200" baseline="0" dirty="0">
                <a:solidFill>
                  <a:schemeClr val="tx1"/>
                </a:solidFill>
                <a:latin typeface="Arial" charset="0"/>
                <a:ea typeface="ＭＳ Ｐゴシック" pitchFamily="-107" charset="-128"/>
                <a:cs typeface="ＭＳ Ｐゴシック" pitchFamily="-107" charset="-128"/>
              </a:rPr>
              <a:t>keystream must be provided to both users in advance via some independent and</a:t>
            </a:r>
          </a:p>
          <a:p>
            <a:r>
              <a:rPr lang="en-US" sz="1200" b="0" kern="1200" baseline="0" dirty="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dirty="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dirty="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dirty="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dirty="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dirty="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dirty="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dirty="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dirty="0">
                <a:solidFill>
                  <a:schemeClr val="tx1"/>
                </a:solidFill>
                <a:latin typeface="Arial" charset="0"/>
                <a:ea typeface="ＭＳ Ｐゴシック" pitchFamily="-107" charset="-128"/>
                <a:cs typeface="ＭＳ Ｐゴシック" pitchFamily="-107" charset="-128"/>
              </a:rPr>
              <a:t>the keystream.</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4534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p>
            <a:fld id="{0758CDF2-4B20-9A47-B637-6DB54462D8BD}" type="slidenum">
              <a:rPr lang="en-AU">
                <a:latin typeface="Arial" pitchFamily="-1" charset="0"/>
              </a:rPr>
              <a:pPr/>
              <a:t>3</a:t>
            </a:fld>
            <a:endParaRPr lang="en-AU" dirty="0">
              <a:latin typeface="Arial"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block cipher  is one in which a block of plaintext is treated as a whole</a:t>
            </a:r>
          </a:p>
          <a:p>
            <a:r>
              <a:rPr lang="en-US" sz="1200" kern="1200" baseline="0" dirty="0">
                <a:solidFill>
                  <a:schemeClr val="tx1"/>
                </a:solidFill>
                <a:latin typeface="Arial" charset="0"/>
                <a:ea typeface="ＭＳ Ｐゴシック" pitchFamily="-107" charset="-128"/>
                <a:cs typeface="ＭＳ Ｐゴシック" pitchFamily="-107" charset="-128"/>
              </a:rPr>
              <a:t>and used to produce a ciphertext block of equal length. Typically,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or 128 bits is used. As with a stream cipher, the two users share a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key (Figure 4.1b). Using some of the modes of operation explained</a:t>
            </a:r>
          </a:p>
          <a:p>
            <a:r>
              <a:rPr lang="en-US" sz="1200" kern="1200" baseline="0" dirty="0">
                <a:solidFill>
                  <a:schemeClr val="tx1"/>
                </a:solidFill>
                <a:latin typeface="Arial" charset="0"/>
                <a:ea typeface="ＭＳ Ｐゴシック" pitchFamily="-107" charset="-128"/>
                <a:cs typeface="ＭＳ Ｐゴシック" pitchFamily="-107" charset="-128"/>
              </a:rPr>
              <a:t>in Chapter 7, a block cipher can be used to achieve the same effect as a stream</a:t>
            </a:r>
          </a:p>
          <a:p>
            <a:r>
              <a:rPr lang="en-US" sz="1200" kern="1200" baseline="0" dirty="0">
                <a:solidFill>
                  <a:schemeClr val="tx1"/>
                </a:solidFill>
                <a:latin typeface="Arial" charset="0"/>
                <a:ea typeface="ＭＳ Ｐゴシック" pitchFamily="-107" charset="-128"/>
                <a:cs typeface="ＭＳ Ｐゴシック" pitchFamily="-107" charset="-128"/>
              </a:rPr>
              <a:t>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Far more effort has gone into analyzing block ciphers. In general, they seem</a:t>
            </a:r>
          </a:p>
          <a:p>
            <a:r>
              <a:rPr lang="en-US" sz="1200" kern="1200" baseline="0" dirty="0">
                <a:solidFill>
                  <a:schemeClr val="tx1"/>
                </a:solidFill>
                <a:latin typeface="Arial" charset="0"/>
                <a:ea typeface="ＭＳ Ｐゴシック" pitchFamily="-107" charset="-128"/>
                <a:cs typeface="ＭＳ Ｐゴシック" pitchFamily="-107" charset="-128"/>
              </a:rPr>
              <a:t>applicable to a broader range of applications than stream ciphers. The vast majority</a:t>
            </a:r>
          </a:p>
          <a:p>
            <a:r>
              <a:rPr lang="en-US" sz="1200" kern="1200" baseline="0" dirty="0">
                <a:solidFill>
                  <a:schemeClr val="tx1"/>
                </a:solidFill>
                <a:latin typeface="Arial" charset="0"/>
                <a:ea typeface="ＭＳ Ｐゴシック" pitchFamily="-107" charset="-128"/>
                <a:cs typeface="ＭＳ Ｐゴシック" pitchFamily="-107" charset="-128"/>
              </a:rPr>
              <a:t>of network-based symmetric cryptographic applications make use of block</a:t>
            </a:r>
          </a:p>
          <a:p>
            <a:r>
              <a:rPr lang="en-US" sz="1200" kern="1200" baseline="0" dirty="0">
                <a:solidFill>
                  <a:schemeClr val="tx1"/>
                </a:solidFill>
                <a:latin typeface="Arial" charset="0"/>
                <a:ea typeface="ＭＳ Ｐゴシック" pitchFamily="-107" charset="-128"/>
                <a:cs typeface="ＭＳ Ｐゴシック" pitchFamily="-107" charset="-128"/>
              </a:rPr>
              <a:t>ciphers. Accordingly, the concern in this chapter, and in our discussions throughout</a:t>
            </a:r>
          </a:p>
          <a:p>
            <a:r>
              <a:rPr lang="en-US" sz="1200" kern="1200" baseline="0" dirty="0">
                <a:solidFill>
                  <a:schemeClr val="tx1"/>
                </a:solidFill>
                <a:latin typeface="Arial" charset="0"/>
                <a:ea typeface="ＭＳ Ｐゴシック" pitchFamily="-107" charset="-128"/>
                <a:cs typeface="ＭＳ Ｐゴシック" pitchFamily="-107" charset="-128"/>
              </a:rPr>
              <a:t>the book of symmetric encryption, will primarily focus on block ciphers.</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6779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Examples</a:t>
            </a:r>
            <a:r>
              <a:rPr lang="en-US" baseline="0" dirty="0">
                <a:latin typeface="Arial" pitchFamily="-1" charset="0"/>
                <a:ea typeface="ＭＳ Ｐゴシック" pitchFamily="-1" charset="-128"/>
                <a:cs typeface="ＭＳ Ｐゴシック" pitchFamily="-1" charset="-128"/>
              </a:rPr>
              <a:t> of stream and block ciphers.</a:t>
            </a:r>
            <a:endParaRPr lang="en-US" dirty="0">
              <a:latin typeface="Arial" pitchFamily="-1" charset="0"/>
              <a:ea typeface="ＭＳ Ｐゴシック" pitchFamily="-1" charset="-128"/>
              <a:cs typeface="ＭＳ Ｐゴシック" pitchFamily="-1" charset="-128"/>
            </a:endParaRPr>
          </a:p>
        </p:txBody>
      </p:sp>
      <p:sp>
        <p:nvSpPr>
          <p:cNvPr id="24580" name="Slide Number Placeholder 3"/>
          <p:cNvSpPr>
            <a:spLocks noGrp="1"/>
          </p:cNvSpPr>
          <p:nvPr>
            <p:ph type="sldNum" sz="quarter" idx="5"/>
          </p:nvPr>
        </p:nvSpPr>
        <p:spPr>
          <a:noFill/>
        </p:spPr>
        <p:txBody>
          <a:bodyPr/>
          <a:lstStyle/>
          <a:p>
            <a:fld id="{BFB18FF3-90B1-8B49-904A-2825A49256D3}" type="slidenum">
              <a:rPr lang="en-AU" smtClean="0">
                <a:latin typeface="Arial" pitchFamily="-1" charset="0"/>
              </a:rPr>
              <a:pPr/>
              <a:t>4</a:t>
            </a:fld>
            <a:endParaRPr lang="en-AU" dirty="0">
              <a:latin typeface="Arial" pitchFamily="-1" charset="0"/>
            </a:endParaRPr>
          </a:p>
        </p:txBody>
      </p:sp>
    </p:spTree>
    <p:extLst>
      <p:ext uri="{BB962C8B-B14F-4D97-AF65-F5344CB8AC3E}">
        <p14:creationId xmlns:p14="http://schemas.microsoft.com/office/powerpoint/2010/main" val="2049677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38887839-B638-5940-A40E-D2058DA52E48}" type="slidenum">
              <a:rPr lang="en-AU">
                <a:latin typeface="Arial" pitchFamily="-1" charset="0"/>
              </a:rPr>
              <a:pPr/>
              <a:t>5</a:t>
            </a:fld>
            <a:endParaRPr lang="en-AU" dirty="0">
              <a:latin typeface="Arial" pitchFamily="-1"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Feistel proposed [FEIS73] that we can approximate the ideal block cipher by utilizing</a:t>
            </a:r>
          </a:p>
          <a:p>
            <a:r>
              <a:rPr lang="en-US" sz="1200" kern="1200" baseline="0" dirty="0">
                <a:solidFill>
                  <a:schemeClr val="tx1"/>
                </a:solidFill>
                <a:latin typeface="Arial" charset="0"/>
                <a:ea typeface="ＭＳ Ｐゴシック" pitchFamily="-107" charset="-128"/>
                <a:cs typeface="ＭＳ Ｐゴシック" pitchFamily="-107" charset="-128"/>
              </a:rPr>
              <a:t>the concept of a product cipher, which is the execution of two or more simple ciphers</a:t>
            </a:r>
          </a:p>
          <a:p>
            <a:r>
              <a:rPr lang="en-US" sz="1200" kern="1200" baseline="0" dirty="0">
                <a:solidFill>
                  <a:schemeClr val="tx1"/>
                </a:solidFill>
                <a:latin typeface="Arial" charset="0"/>
                <a:ea typeface="ＭＳ Ｐゴシック" pitchFamily="-107" charset="-128"/>
                <a:cs typeface="ＭＳ Ｐゴシック" pitchFamily="-107" charset="-128"/>
              </a:rPr>
              <a:t>in sequence in such a way that the final result or product is cryptographically stronger</a:t>
            </a:r>
          </a:p>
          <a:p>
            <a:r>
              <a:rPr lang="en-US" sz="1200" kern="1200" baseline="0" dirty="0">
                <a:solidFill>
                  <a:schemeClr val="tx1"/>
                </a:solidFill>
                <a:latin typeface="Arial" charset="0"/>
                <a:ea typeface="ＭＳ Ｐゴシック" pitchFamily="-107" charset="-128"/>
                <a:cs typeface="ＭＳ Ｐゴシック" pitchFamily="-107" charset="-128"/>
              </a:rPr>
              <a:t> than any of the component ciphers. The essence of the approach is to develop a block</a:t>
            </a:r>
          </a:p>
          <a:p>
            <a:r>
              <a:rPr lang="en-US" sz="1200" kern="1200" baseline="0" dirty="0">
                <a:solidFill>
                  <a:schemeClr val="tx1"/>
                </a:solidFill>
                <a:latin typeface="Arial" charset="0"/>
                <a:ea typeface="ＭＳ Ｐゴシック" pitchFamily="-107" charset="-128"/>
                <a:cs typeface="ＭＳ Ｐゴシック" pitchFamily="-107" charset="-128"/>
              </a:rPr>
              <a:t>cipher with a key length of k  bits and a block length of n  bits, allowing a total of 2</a:t>
            </a:r>
            <a:r>
              <a:rPr lang="en-US" sz="1200" kern="1200" baseline="30000" dirty="0">
                <a:solidFill>
                  <a:schemeClr val="tx1"/>
                </a:solidFill>
                <a:latin typeface="Arial" charset="0"/>
                <a:ea typeface="ＭＳ Ｐゴシック" pitchFamily="-107" charset="-128"/>
                <a:cs typeface="ＭＳ Ｐゴシック" pitchFamily="-107" charset="-128"/>
              </a:rPr>
              <a:t>k</a:t>
            </a:r>
          </a:p>
          <a:p>
            <a:r>
              <a:rPr lang="en-US" sz="1200" kern="1200" baseline="0" dirty="0">
                <a:solidFill>
                  <a:schemeClr val="tx1"/>
                </a:solidFill>
                <a:latin typeface="Arial" charset="0"/>
                <a:ea typeface="ＭＳ Ｐゴシック" pitchFamily="-107" charset="-128"/>
                <a:cs typeface="ＭＳ Ｐゴシック" pitchFamily="-107" charset="-128"/>
              </a:rPr>
              <a:t> possible transformations, rather than the 2</a:t>
            </a:r>
            <a:r>
              <a:rPr lang="en-US" sz="12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transformations available with the ideal</a:t>
            </a:r>
          </a:p>
          <a:p>
            <a:r>
              <a:rPr lang="en-US" sz="1200" kern="1200" baseline="0" dirty="0">
                <a:solidFill>
                  <a:schemeClr val="tx1"/>
                </a:solidFill>
                <a:latin typeface="Arial" charset="0"/>
                <a:ea typeface="ＭＳ Ｐゴシック" pitchFamily="-107" charset="-128"/>
                <a:cs typeface="ＭＳ Ｐゴシック" pitchFamily="-107" charset="-128"/>
              </a:rPr>
              <a:t>block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particular, Feistel proposed the use of a cipher that alternates substitutions</a:t>
            </a:r>
          </a:p>
          <a:p>
            <a:r>
              <a:rPr lang="en-US" sz="1200" kern="1200" baseline="0" dirty="0">
                <a:solidFill>
                  <a:schemeClr val="tx1"/>
                </a:solidFill>
                <a:latin typeface="Arial" charset="0"/>
                <a:ea typeface="ＭＳ Ｐゴシック" pitchFamily="-107" charset="-128"/>
                <a:cs typeface="ＭＳ Ｐゴシック" pitchFamily="-107" charset="-128"/>
              </a:rPr>
              <a:t>and permutations, where these terms are defined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Substitution:  Each plaintext element or group of elements is uniquely replaced</a:t>
            </a:r>
          </a:p>
          <a:p>
            <a:r>
              <a:rPr lang="en-US" sz="1200" kern="1200" baseline="0" dirty="0">
                <a:solidFill>
                  <a:schemeClr val="tx1"/>
                </a:solidFill>
                <a:latin typeface="Arial" charset="0"/>
                <a:ea typeface="ＭＳ Ｐゴシック" pitchFamily="-107" charset="-128"/>
                <a:cs typeface="ＭＳ Ｐゴシック" pitchFamily="-107" charset="-128"/>
              </a:rPr>
              <a:t>by a corresponding ciphertext element or group of elements.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Permutation:  A sequence of plaintext elements is replaced by a permutation</a:t>
            </a:r>
          </a:p>
          <a:p>
            <a:r>
              <a:rPr lang="en-US" sz="1200" kern="1200" baseline="0" dirty="0">
                <a:solidFill>
                  <a:schemeClr val="tx1"/>
                </a:solidFill>
                <a:latin typeface="Arial" charset="0"/>
                <a:ea typeface="ＭＳ Ｐゴシック" pitchFamily="-107" charset="-128"/>
                <a:cs typeface="ＭＳ Ｐゴシック" pitchFamily="-107" charset="-128"/>
              </a:rPr>
              <a:t>of that sequence. That is, no elements are added or deleted or replaced in the</a:t>
            </a:r>
          </a:p>
          <a:p>
            <a:r>
              <a:rPr lang="en-US" sz="1200" kern="1200" baseline="0" dirty="0">
                <a:solidFill>
                  <a:schemeClr val="tx1"/>
                </a:solidFill>
                <a:latin typeface="Arial" charset="0"/>
                <a:ea typeface="ＭＳ Ｐゴシック" pitchFamily="-107" charset="-128"/>
                <a:cs typeface="ＭＳ Ｐゴシック" pitchFamily="-107" charset="-128"/>
              </a:rPr>
              <a:t>sequence, rather the order in which the elements appear in the sequence is</a:t>
            </a:r>
          </a:p>
          <a:p>
            <a:r>
              <a:rPr lang="en-US" sz="1200" kern="1200" baseline="0" dirty="0">
                <a:solidFill>
                  <a:schemeClr val="tx1"/>
                </a:solidFill>
                <a:latin typeface="Arial" charset="0"/>
                <a:ea typeface="ＭＳ Ｐゴシック" pitchFamily="-107" charset="-128"/>
                <a:cs typeface="ＭＳ Ｐゴシック" pitchFamily="-107" charset="-128"/>
              </a:rPr>
              <a:t>changed.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fact, Feistel’s is a practical application of a proposal by Claude Shannon</a:t>
            </a:r>
          </a:p>
          <a:p>
            <a:r>
              <a:rPr lang="en-US" sz="1200" kern="1200" baseline="0" dirty="0">
                <a:solidFill>
                  <a:schemeClr val="tx1"/>
                </a:solidFill>
                <a:latin typeface="Arial" charset="0"/>
                <a:ea typeface="ＭＳ Ｐゴシック" pitchFamily="-107" charset="-128"/>
                <a:cs typeface="ＭＳ Ｐゴシック" pitchFamily="-107" charset="-128"/>
              </a:rPr>
              <a:t>to develop a product cipher that alternates confusion  and diffusion  functions</a:t>
            </a:r>
          </a:p>
          <a:p>
            <a:r>
              <a:rPr lang="en-US" sz="1200" kern="1200" baseline="0" dirty="0">
                <a:solidFill>
                  <a:schemeClr val="tx1"/>
                </a:solidFill>
                <a:latin typeface="Arial" charset="0"/>
                <a:ea typeface="ＭＳ Ｐゴシック" pitchFamily="-107" charset="-128"/>
                <a:cs typeface="ＭＳ Ｐゴシック" pitchFamily="-107" charset="-128"/>
              </a:rPr>
              <a:t>[SHAN49].  We look next at these concepts of diffusion and confusion and then</a:t>
            </a:r>
          </a:p>
          <a:p>
            <a:r>
              <a:rPr lang="en-US" sz="1200" kern="1200" baseline="0" dirty="0">
                <a:solidFill>
                  <a:schemeClr val="tx1"/>
                </a:solidFill>
                <a:latin typeface="Arial" charset="0"/>
                <a:ea typeface="ＭＳ Ｐゴシック" pitchFamily="-107" charset="-128"/>
                <a:cs typeface="ＭＳ Ｐゴシック" pitchFamily="-107" charset="-128"/>
              </a:rPr>
              <a:t>present the Feistel cipher. But first, it is worth commenting on this remarkable fact:</a:t>
            </a:r>
          </a:p>
          <a:p>
            <a:r>
              <a:rPr lang="en-US" sz="1200" kern="1200" baseline="0" dirty="0">
                <a:solidFill>
                  <a:schemeClr val="tx1"/>
                </a:solidFill>
                <a:latin typeface="Arial" charset="0"/>
                <a:ea typeface="ＭＳ Ｐゴシック" pitchFamily="-107" charset="-128"/>
                <a:cs typeface="ＭＳ Ｐゴシック" pitchFamily="-107" charset="-128"/>
              </a:rPr>
              <a:t>The Feistel cipher structure, which dates back over a quarter century and which, in</a:t>
            </a:r>
          </a:p>
          <a:p>
            <a:r>
              <a:rPr lang="en-US" sz="1200" kern="1200" baseline="0" dirty="0">
                <a:solidFill>
                  <a:schemeClr val="tx1"/>
                </a:solidFill>
                <a:latin typeface="Arial" charset="0"/>
                <a:ea typeface="ＭＳ Ｐゴシック" pitchFamily="-107" charset="-128"/>
                <a:cs typeface="ＭＳ Ｐゴシック" pitchFamily="-107" charset="-128"/>
              </a:rPr>
              <a:t>turn, is based on Shannon’s proposal of 1945, is the structure used by many significant</a:t>
            </a:r>
          </a:p>
          <a:p>
            <a:r>
              <a:rPr lang="en-US" sz="1200" kern="1200" baseline="0" dirty="0">
                <a:solidFill>
                  <a:schemeClr val="tx1"/>
                </a:solidFill>
                <a:latin typeface="Arial" charset="0"/>
                <a:ea typeface="ＭＳ Ｐゴシック" pitchFamily="-107" charset="-128"/>
                <a:cs typeface="ＭＳ Ｐゴシック" pitchFamily="-107" charset="-128"/>
              </a:rPr>
              <a:t>symmetric block ciphers currently in use.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particular,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a:t>
            </a:r>
          </a:p>
          <a:p>
            <a:r>
              <a:rPr lang="en-US" sz="1200" kern="1200" baseline="0" dirty="0">
                <a:solidFill>
                  <a:schemeClr val="tx1"/>
                </a:solidFill>
                <a:latin typeface="Arial" charset="0"/>
                <a:ea typeface="ＭＳ Ｐゴシック" pitchFamily="-107" charset="-128"/>
                <a:cs typeface="ＭＳ Ｐゴシック" pitchFamily="-107" charset="-128"/>
              </a:rPr>
              <a:t>is used for Triple Data Encryption Algorithm (TDEA), which is one of the two</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algorithms (along with AES), approved for general use by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is also used for</a:t>
            </a:r>
          </a:p>
          <a:p>
            <a:r>
              <a:rPr lang="en-US" sz="1200" kern="1200" baseline="0" dirty="0">
                <a:solidFill>
                  <a:schemeClr val="tx1"/>
                </a:solidFill>
                <a:latin typeface="Arial" charset="0"/>
                <a:ea typeface="ＭＳ Ｐゴシック" pitchFamily="-107" charset="-128"/>
                <a:cs typeface="ＭＳ Ｐゴシック" pitchFamily="-107" charset="-128"/>
              </a:rPr>
              <a:t>several schemes for format-preserving encryption, which have recently come into</a:t>
            </a:r>
          </a:p>
          <a:p>
            <a:r>
              <a:rPr lang="en-US" sz="1200" kern="1200" baseline="0" dirty="0">
                <a:solidFill>
                  <a:schemeClr val="tx1"/>
                </a:solidFill>
                <a:latin typeface="Arial" charset="0"/>
                <a:ea typeface="ＭＳ Ｐゴシック" pitchFamily="-107" charset="-128"/>
                <a:cs typeface="ＭＳ Ｐゴシック" pitchFamily="-107" charset="-128"/>
              </a:rPr>
              <a:t>prominence. In addition, the Camellia block cipher is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it is one</a:t>
            </a:r>
          </a:p>
          <a:p>
            <a:r>
              <a:rPr lang="en-US" sz="1200" kern="1200" baseline="0" dirty="0">
                <a:solidFill>
                  <a:schemeClr val="tx1"/>
                </a:solidFill>
                <a:latin typeface="Arial" charset="0"/>
                <a:ea typeface="ＭＳ Ｐゴシック" pitchFamily="-107" charset="-128"/>
                <a:cs typeface="ＭＳ Ｐゴシック" pitchFamily="-107" charset="-128"/>
              </a:rPr>
              <a:t>of the possible symmetric ciphers in TLS and a number of other Internet security</a:t>
            </a:r>
          </a:p>
          <a:p>
            <a:r>
              <a:rPr lang="en-US" sz="1200" kern="1200" baseline="0" dirty="0">
                <a:solidFill>
                  <a:schemeClr val="tx1"/>
                </a:solidFill>
                <a:latin typeface="Arial" charset="0"/>
                <a:ea typeface="ＭＳ Ｐゴシック" pitchFamily="-107" charset="-128"/>
                <a:cs typeface="ＭＳ Ｐゴシック" pitchFamily="-107" charset="-128"/>
              </a:rPr>
              <a:t>protocols. Both TDEA and format-preserving encryption are covered in Chapter 7.</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84331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76229E76-133D-634A-A68E-BD1F6E631FA7}" type="slidenum">
              <a:rPr lang="en-AU">
                <a:latin typeface="Arial" pitchFamily="-1" charset="0"/>
              </a:rPr>
              <a:pPr/>
              <a:t>6</a:t>
            </a:fld>
            <a:endParaRPr lang="en-AU" dirty="0">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terms diffusion  and confusion  were introduced by</a:t>
            </a:r>
          </a:p>
          <a:p>
            <a:r>
              <a:rPr lang="en-US" sz="1200" kern="1200" baseline="0" dirty="0">
                <a:solidFill>
                  <a:schemeClr val="tx1"/>
                </a:solidFill>
                <a:latin typeface="Arial" charset="0"/>
                <a:ea typeface="ＭＳ Ｐゴシック" pitchFamily="-107" charset="-128"/>
                <a:cs typeface="ＭＳ Ｐゴシック" pitchFamily="-107" charset="-128"/>
              </a:rPr>
              <a:t>Claude Shannon to capture the two basic building blocks for any cryptographic</a:t>
            </a:r>
          </a:p>
          <a:p>
            <a:r>
              <a:rPr lang="en-US" sz="1200" kern="1200" baseline="0" dirty="0">
                <a:solidFill>
                  <a:schemeClr val="tx1"/>
                </a:solidFill>
                <a:latin typeface="Arial" charset="0"/>
                <a:ea typeface="ＭＳ Ｐゴシック" pitchFamily="-107" charset="-128"/>
                <a:cs typeface="ＭＳ Ｐゴシック" pitchFamily="-107" charset="-128"/>
              </a:rPr>
              <a:t>system [SHAN49]. Shannon’s concern was to thwart cryptanalysis based on statistical</a:t>
            </a:r>
          </a:p>
          <a:p>
            <a:r>
              <a:rPr lang="en-US" sz="1200" kern="1200" baseline="0" dirty="0">
                <a:solidFill>
                  <a:schemeClr val="tx1"/>
                </a:solidFill>
                <a:latin typeface="Arial" charset="0"/>
                <a:ea typeface="ＭＳ Ｐゴシック" pitchFamily="-107" charset="-128"/>
                <a:cs typeface="ＭＳ Ｐゴシック" pitchFamily="-107" charset="-128"/>
              </a:rPr>
              <a:t>analysis. The reasoning is as follows. Assume the attacker has some knowledge</a:t>
            </a:r>
          </a:p>
          <a:p>
            <a:r>
              <a:rPr lang="en-US" sz="1200" kern="1200" baseline="0" dirty="0">
                <a:solidFill>
                  <a:schemeClr val="tx1"/>
                </a:solidFill>
                <a:latin typeface="Arial" charset="0"/>
                <a:ea typeface="ＭＳ Ｐゴシック" pitchFamily="-107" charset="-128"/>
                <a:cs typeface="ＭＳ Ｐゴシック" pitchFamily="-107" charset="-128"/>
              </a:rPr>
              <a:t>of the statistical characteristics of the plaintext. For example, in a human-readable</a:t>
            </a:r>
          </a:p>
          <a:p>
            <a:r>
              <a:rPr lang="en-US" sz="1200" kern="1200" baseline="0" dirty="0">
                <a:solidFill>
                  <a:schemeClr val="tx1"/>
                </a:solidFill>
                <a:latin typeface="Arial" charset="0"/>
                <a:ea typeface="ＭＳ Ｐゴシック" pitchFamily="-107" charset="-128"/>
                <a:cs typeface="ＭＳ Ｐゴシック" pitchFamily="-107" charset="-128"/>
              </a:rPr>
              <a:t>message in some language, the frequency distribution of the various letters may be</a:t>
            </a:r>
          </a:p>
          <a:p>
            <a:r>
              <a:rPr lang="en-US" sz="1200" kern="1200" baseline="0" dirty="0">
                <a:solidFill>
                  <a:schemeClr val="tx1"/>
                </a:solidFill>
                <a:latin typeface="Arial" charset="0"/>
                <a:ea typeface="ＭＳ Ｐゴシック" pitchFamily="-107" charset="-128"/>
                <a:cs typeface="ＭＳ Ｐゴシック" pitchFamily="-107" charset="-128"/>
              </a:rPr>
              <a:t>known. Or there may be words or phrases likely to appear in the message (probable</a:t>
            </a:r>
          </a:p>
          <a:p>
            <a:r>
              <a:rPr lang="en-US" sz="1200" kern="1200" baseline="0" dirty="0">
                <a:solidFill>
                  <a:schemeClr val="tx1"/>
                </a:solidFill>
                <a:latin typeface="Arial" charset="0"/>
                <a:ea typeface="ＭＳ Ｐゴシック" pitchFamily="-107" charset="-128"/>
                <a:cs typeface="ＭＳ Ｐゴシック" pitchFamily="-107" charset="-128"/>
              </a:rPr>
              <a:t>words). If these statistics are in any way reflected in the ciphertext, the cryptanalyst</a:t>
            </a:r>
          </a:p>
          <a:p>
            <a:r>
              <a:rPr lang="en-US" sz="1200" kern="1200" baseline="0" dirty="0">
                <a:solidFill>
                  <a:schemeClr val="tx1"/>
                </a:solidFill>
                <a:latin typeface="Arial" charset="0"/>
                <a:ea typeface="ＭＳ Ｐゴシック" pitchFamily="-107" charset="-128"/>
                <a:cs typeface="ＭＳ Ｐゴシック" pitchFamily="-107" charset="-128"/>
              </a:rPr>
              <a:t>may be able to deduce the encryption key, part of the key, or at least a set of keys</a:t>
            </a:r>
          </a:p>
          <a:p>
            <a:r>
              <a:rPr lang="en-US" sz="1200" kern="1200" baseline="0" dirty="0">
                <a:solidFill>
                  <a:schemeClr val="tx1"/>
                </a:solidFill>
                <a:latin typeface="Arial" charset="0"/>
                <a:ea typeface="ＭＳ Ｐゴシック" pitchFamily="-107" charset="-128"/>
                <a:cs typeface="ＭＳ Ｐゴシック" pitchFamily="-107" charset="-128"/>
              </a:rPr>
              <a:t>likely to contain the exact key. In what Shannon refers to as a strongly ideal cipher,</a:t>
            </a:r>
          </a:p>
          <a:p>
            <a:r>
              <a:rPr lang="en-US" sz="1200" kern="1200" baseline="0" dirty="0">
                <a:solidFill>
                  <a:schemeClr val="tx1"/>
                </a:solidFill>
                <a:latin typeface="Arial" charset="0"/>
                <a:ea typeface="ＭＳ Ｐゴシック" pitchFamily="-107" charset="-128"/>
                <a:cs typeface="ＭＳ Ｐゴシック" pitchFamily="-107" charset="-128"/>
              </a:rPr>
              <a:t>all statistics of the ciphertext are independent of the particular key used. The arbitrary</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 that we discussed previously (Figure 4.2) is such a cipher,</a:t>
            </a:r>
          </a:p>
          <a:p>
            <a:r>
              <a:rPr lang="en-US" sz="1200" kern="1200" baseline="0" dirty="0">
                <a:solidFill>
                  <a:schemeClr val="tx1"/>
                </a:solidFill>
                <a:latin typeface="Arial" charset="0"/>
                <a:ea typeface="ＭＳ Ｐゴシック" pitchFamily="-107" charset="-128"/>
                <a:cs typeface="ＭＳ Ｐゴシック" pitchFamily="-107" charset="-128"/>
              </a:rPr>
              <a:t>but as we have seen, it is impractical.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Other than recourse to ideal systems, Shannon suggests two methods for</a:t>
            </a:r>
          </a:p>
          <a:p>
            <a:r>
              <a:rPr lang="en-US" sz="1200" kern="1200" baseline="0" dirty="0">
                <a:solidFill>
                  <a:schemeClr val="tx1"/>
                </a:solidFill>
                <a:latin typeface="Arial" charset="0"/>
                <a:ea typeface="ＭＳ Ｐゴシック" pitchFamily="-107" charset="-128"/>
                <a:cs typeface="ＭＳ Ｐゴシック" pitchFamily="-107" charset="-128"/>
              </a:rPr>
              <a:t>frustrating statistical cryptanalysis: diffusion and confusion. In diffusion , the</a:t>
            </a:r>
          </a:p>
          <a:p>
            <a:r>
              <a:rPr lang="en-US" sz="1200" kern="1200" baseline="0" dirty="0">
                <a:solidFill>
                  <a:schemeClr val="tx1"/>
                </a:solidFill>
                <a:latin typeface="Arial" charset="0"/>
                <a:ea typeface="ＭＳ Ｐゴシック" pitchFamily="-107" charset="-128"/>
                <a:cs typeface="ＭＳ Ｐゴシック" pitchFamily="-107" charset="-128"/>
              </a:rPr>
              <a:t>statistical structure of the plaintext is dissipated into long-range statistics of the</a:t>
            </a:r>
          </a:p>
          <a:p>
            <a:r>
              <a:rPr lang="en-US" sz="1200" kern="1200" baseline="0" dirty="0">
                <a:solidFill>
                  <a:schemeClr val="tx1"/>
                </a:solidFill>
                <a:latin typeface="Arial" charset="0"/>
                <a:ea typeface="ＭＳ Ｐゴシック" pitchFamily="-107" charset="-128"/>
                <a:cs typeface="ＭＳ Ｐゴシック" pitchFamily="-107" charset="-128"/>
              </a:rPr>
              <a:t>ciphertext. This is achieved by having each plaintext digit affect the value of many</a:t>
            </a:r>
          </a:p>
          <a:p>
            <a:r>
              <a:rPr lang="en-US" sz="1200" kern="1200" baseline="0" dirty="0">
                <a:solidFill>
                  <a:schemeClr val="tx1"/>
                </a:solidFill>
                <a:latin typeface="Arial" charset="0"/>
                <a:ea typeface="ＭＳ Ｐゴシック" pitchFamily="-107" charset="-128"/>
                <a:cs typeface="ＭＳ Ｐゴシック" pitchFamily="-107" charset="-128"/>
              </a:rPr>
              <a:t> ciphertext digits; generally, this is equivalent to having each ciphertext digit be</a:t>
            </a:r>
          </a:p>
          <a:p>
            <a:r>
              <a:rPr lang="en-US" sz="1200" kern="1200" baseline="0" dirty="0">
                <a:solidFill>
                  <a:schemeClr val="tx1"/>
                </a:solidFill>
                <a:latin typeface="Arial" charset="0"/>
                <a:ea typeface="ＭＳ Ｐゴシック" pitchFamily="-107" charset="-128"/>
                <a:cs typeface="ＭＳ Ｐゴシック" pitchFamily="-107" charset="-128"/>
              </a:rPr>
              <a:t>affected by many plaintext digits.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Every block cipher involves a transformation of a block of plaintext into a</a:t>
            </a:r>
          </a:p>
          <a:p>
            <a:r>
              <a:rPr lang="en-US" sz="1200" kern="1200" baseline="0" dirty="0">
                <a:solidFill>
                  <a:schemeClr val="tx1"/>
                </a:solidFill>
                <a:latin typeface="Arial" charset="0"/>
                <a:ea typeface="ＭＳ Ｐゴシック" pitchFamily="-107" charset="-128"/>
                <a:cs typeface="ＭＳ Ｐゴシック" pitchFamily="-107" charset="-128"/>
              </a:rPr>
              <a:t>block of ciphertext, where the transformation depends on the key. The mechanism</a:t>
            </a:r>
          </a:p>
          <a:p>
            <a:r>
              <a:rPr lang="en-US" sz="1200" kern="1200" baseline="0" dirty="0">
                <a:solidFill>
                  <a:schemeClr val="tx1"/>
                </a:solidFill>
                <a:latin typeface="Arial" charset="0"/>
                <a:ea typeface="ＭＳ Ｐゴシック" pitchFamily="-107" charset="-128"/>
                <a:cs typeface="ＭＳ Ｐゴシック" pitchFamily="-107" charset="-128"/>
              </a:rPr>
              <a:t>of diffusion seeks to make the statistical relationship between the plaintext and</a:t>
            </a:r>
          </a:p>
          <a:p>
            <a:r>
              <a:rPr lang="en-US" sz="1200" kern="1200" baseline="0" dirty="0">
                <a:solidFill>
                  <a:schemeClr val="tx1"/>
                </a:solidFill>
                <a:latin typeface="Arial" charset="0"/>
                <a:ea typeface="ＭＳ Ｐゴシック" pitchFamily="-107" charset="-128"/>
                <a:cs typeface="ＭＳ Ｐゴシック" pitchFamily="-107" charset="-128"/>
              </a:rPr>
              <a:t>ciphertext as complex as possible in order to thwart attempts to deduce the key. On</a:t>
            </a:r>
          </a:p>
          <a:p>
            <a:r>
              <a:rPr lang="en-US" sz="1200" kern="1200" baseline="0" dirty="0">
                <a:solidFill>
                  <a:schemeClr val="tx1"/>
                </a:solidFill>
                <a:latin typeface="Arial" charset="0"/>
                <a:ea typeface="ＭＳ Ｐゴシック" pitchFamily="-107" charset="-128"/>
                <a:cs typeface="ＭＳ Ｐゴシック" pitchFamily="-107" charset="-128"/>
              </a:rPr>
              <a:t>the other hand, confusion  seeks to make the relationship between the statistics of</a:t>
            </a:r>
          </a:p>
          <a:p>
            <a:r>
              <a:rPr lang="en-US" sz="1200" kern="1200" baseline="0" dirty="0">
                <a:solidFill>
                  <a:schemeClr val="tx1"/>
                </a:solidFill>
                <a:latin typeface="Arial" charset="0"/>
                <a:ea typeface="ＭＳ Ｐゴシック" pitchFamily="-107" charset="-128"/>
                <a:cs typeface="ＭＳ Ｐゴシック" pitchFamily="-107" charset="-128"/>
              </a:rPr>
              <a:t>the ciphertext and the value of the encryption key as complex as possible, again to</a:t>
            </a:r>
          </a:p>
          <a:p>
            <a:r>
              <a:rPr lang="en-US" sz="1200" kern="1200" baseline="0" dirty="0">
                <a:solidFill>
                  <a:schemeClr val="tx1"/>
                </a:solidFill>
                <a:latin typeface="Arial" charset="0"/>
                <a:ea typeface="ＭＳ Ｐゴシック" pitchFamily="-107" charset="-128"/>
                <a:cs typeface="ＭＳ Ｐゴシック" pitchFamily="-107" charset="-128"/>
              </a:rPr>
              <a:t>thwart attempts to discover the key. Thus, even if the attacker can get some handle</a:t>
            </a:r>
          </a:p>
          <a:p>
            <a:r>
              <a:rPr lang="en-US" sz="1200" kern="1200" baseline="0" dirty="0">
                <a:solidFill>
                  <a:schemeClr val="tx1"/>
                </a:solidFill>
                <a:latin typeface="Arial" charset="0"/>
                <a:ea typeface="ＭＳ Ｐゴシック" pitchFamily="-107" charset="-128"/>
                <a:cs typeface="ＭＳ Ｐゴシック" pitchFamily="-107" charset="-128"/>
              </a:rPr>
              <a:t>on the statistics of the ciphertext, the way in which the key was used to produce that</a:t>
            </a:r>
          </a:p>
          <a:p>
            <a:r>
              <a:rPr lang="en-US" sz="1200" kern="1200" baseline="0" dirty="0">
                <a:solidFill>
                  <a:schemeClr val="tx1"/>
                </a:solidFill>
                <a:latin typeface="Arial" charset="0"/>
                <a:ea typeface="ＭＳ Ｐゴシック" pitchFamily="-107" charset="-128"/>
                <a:cs typeface="ＭＳ Ｐゴシック" pitchFamily="-107" charset="-128"/>
              </a:rPr>
              <a:t>ciphertext is so complex as to make it difficult to deduce the key. This is achieved by</a:t>
            </a:r>
          </a:p>
          <a:p>
            <a:r>
              <a:rPr lang="en-US" sz="1200" kern="1200" baseline="0" dirty="0">
                <a:solidFill>
                  <a:schemeClr val="tx1"/>
                </a:solidFill>
                <a:latin typeface="Arial" charset="0"/>
                <a:ea typeface="ＭＳ Ｐゴシック" pitchFamily="-107" charset="-128"/>
                <a:cs typeface="ＭＳ Ｐゴシック" pitchFamily="-107" charset="-128"/>
              </a:rPr>
              <a:t>the use of a complex substitution algorithm. In contrast, a simple linear substitution</a:t>
            </a:r>
          </a:p>
          <a:p>
            <a:r>
              <a:rPr lang="en-US" sz="1200" kern="1200" baseline="0" dirty="0">
                <a:solidFill>
                  <a:schemeClr val="tx1"/>
                </a:solidFill>
                <a:latin typeface="Arial" charset="0"/>
                <a:ea typeface="ＭＳ Ｐゴシック" pitchFamily="-107" charset="-128"/>
                <a:cs typeface="ＭＳ Ｐゴシック" pitchFamily="-107" charset="-128"/>
              </a:rPr>
              <a:t>function would add little confusion.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As [ROBS95b] points out, so successful are diffusion and confusion in capturing</a:t>
            </a:r>
          </a:p>
          <a:p>
            <a:r>
              <a:rPr lang="en-US" sz="1200" kern="1200" baseline="0" dirty="0">
                <a:solidFill>
                  <a:schemeClr val="tx1"/>
                </a:solidFill>
                <a:latin typeface="Arial" charset="0"/>
                <a:ea typeface="ＭＳ Ｐゴシック" pitchFamily="-107" charset="-128"/>
                <a:cs typeface="ＭＳ Ｐゴシック" pitchFamily="-107" charset="-128"/>
              </a:rPr>
              <a:t>the essence of the desired attributes of a block cipher that they have become the</a:t>
            </a:r>
          </a:p>
          <a:p>
            <a:r>
              <a:rPr lang="en-US" sz="1200" kern="1200" baseline="0" dirty="0">
                <a:solidFill>
                  <a:schemeClr val="tx1"/>
                </a:solidFill>
                <a:latin typeface="Arial" charset="0"/>
                <a:ea typeface="ＭＳ Ｐゴシック" pitchFamily="-107" charset="-128"/>
                <a:cs typeface="ＭＳ Ｐゴシック" pitchFamily="-107" charset="-128"/>
              </a:rPr>
              <a:t>cornerstone of modern block cipher design.</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92117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A7725B11-0D82-5A49-9B0B-3038EE19D03F}" type="slidenum">
              <a:rPr lang="en-AU">
                <a:latin typeface="Arial" pitchFamily="-1" charset="0"/>
              </a:rPr>
              <a:pPr/>
              <a:t>7</a:t>
            </a:fld>
            <a:endParaRPr lang="en-AU" dirty="0">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left-hand side of Figure 4.3 depicts the structure</a:t>
            </a:r>
          </a:p>
          <a:p>
            <a:r>
              <a:rPr lang="en-US" sz="1200" kern="1200" baseline="0" dirty="0">
                <a:solidFill>
                  <a:schemeClr val="tx1"/>
                </a:solidFill>
                <a:latin typeface="Arial" charset="0"/>
                <a:ea typeface="ＭＳ Ｐゴシック" pitchFamily="-107" charset="-128"/>
                <a:cs typeface="ＭＳ Ｐゴシック" pitchFamily="-107" charset="-128"/>
              </a:rPr>
              <a:t>proposed by Feistel. The inputs to the encryption algorithm are a plaintext block of</a:t>
            </a:r>
          </a:p>
          <a:p>
            <a:r>
              <a:rPr lang="en-US" sz="1200" kern="1200" baseline="0" dirty="0">
                <a:solidFill>
                  <a:schemeClr val="tx1"/>
                </a:solidFill>
                <a:latin typeface="Arial" charset="0"/>
                <a:ea typeface="ＭＳ Ｐゴシック" pitchFamily="-107" charset="-128"/>
                <a:cs typeface="ＭＳ Ｐゴシック" pitchFamily="-107" charset="-128"/>
              </a:rPr>
              <a:t>length 2</a:t>
            </a:r>
            <a:r>
              <a:rPr lang="en-US" sz="1200" i="1" kern="1200" baseline="0" dirty="0">
                <a:solidFill>
                  <a:schemeClr val="tx1"/>
                </a:solidFill>
                <a:latin typeface="Arial" charset="0"/>
                <a:ea typeface="ＭＳ Ｐゴシック" pitchFamily="-107" charset="-128"/>
                <a:cs typeface="ＭＳ Ｐゴシック" pitchFamily="-107" charset="-128"/>
              </a:rPr>
              <a:t>w</a:t>
            </a:r>
            <a:r>
              <a:rPr lang="en-US" sz="1200" kern="1200" baseline="0" dirty="0">
                <a:solidFill>
                  <a:schemeClr val="tx1"/>
                </a:solidFill>
                <a:latin typeface="Arial" charset="0"/>
                <a:ea typeface="ＭＳ Ｐゴシック" pitchFamily="-107" charset="-128"/>
                <a:cs typeface="ＭＳ Ｐゴシック" pitchFamily="-107" charset="-128"/>
              </a:rPr>
              <a:t>  bits and a 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The plaintext block is divided into two halves, LE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and RE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two halves of the data pass through n  </a:t>
            </a:r>
            <a:r>
              <a:rPr lang="en-US" sz="1200" b="0" kern="1200" baseline="0" dirty="0">
                <a:solidFill>
                  <a:schemeClr val="tx1"/>
                </a:solidFill>
                <a:latin typeface="Arial" charset="0"/>
                <a:ea typeface="ＭＳ Ｐゴシック" pitchFamily="-107" charset="-128"/>
                <a:cs typeface="ＭＳ Ｐゴシック" pitchFamily="-107" charset="-128"/>
              </a:rPr>
              <a:t>rounds of processing and then combine to</a:t>
            </a:r>
          </a:p>
          <a:p>
            <a:r>
              <a:rPr lang="en-US" sz="1200" b="0" kern="1200" baseline="0" dirty="0">
                <a:solidFill>
                  <a:schemeClr val="tx1"/>
                </a:solidFill>
                <a:latin typeface="Arial" charset="0"/>
                <a:ea typeface="ＭＳ Ｐゴシック" pitchFamily="-107" charset="-128"/>
                <a:cs typeface="ＭＳ Ｐゴシック" pitchFamily="-107" charset="-128"/>
              </a:rPr>
              <a:t>produce the ciphertext block. Each round i  has as inputs LE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and RE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derived from</a:t>
            </a:r>
          </a:p>
          <a:p>
            <a:r>
              <a:rPr lang="en-US" sz="1200" b="0" kern="1200" baseline="0" dirty="0">
                <a:solidFill>
                  <a:schemeClr val="tx1"/>
                </a:solidFill>
                <a:latin typeface="Arial" charset="0"/>
                <a:ea typeface="ＭＳ Ｐゴシック" pitchFamily="-107" charset="-128"/>
                <a:cs typeface="ＭＳ Ｐゴシック" pitchFamily="-107" charset="-128"/>
              </a:rPr>
              <a:t>the previous round, as well as a subkey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derived from the overall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 In general,</a:t>
            </a:r>
          </a:p>
          <a:p>
            <a:r>
              <a:rPr lang="en-US" sz="1200" kern="1200" baseline="0" dirty="0">
                <a:solidFill>
                  <a:schemeClr val="tx1"/>
                </a:solidFill>
                <a:latin typeface="Arial" charset="0"/>
                <a:ea typeface="ＭＳ Ｐゴシック" pitchFamily="-107" charset="-128"/>
                <a:cs typeface="ＭＳ Ｐゴシック" pitchFamily="-107" charset="-128"/>
              </a:rPr>
              <a:t>the subkeys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are different from K  and from each other. In Figure 4.3, 16 rounds</a:t>
            </a:r>
          </a:p>
          <a:p>
            <a:r>
              <a:rPr lang="en-US" sz="1200" kern="1200" baseline="0" dirty="0">
                <a:solidFill>
                  <a:schemeClr val="tx1"/>
                </a:solidFill>
                <a:latin typeface="Arial" charset="0"/>
                <a:ea typeface="ＭＳ Ｐゴシック" pitchFamily="-107" charset="-128"/>
                <a:cs typeface="ＭＳ Ｐゴシック" pitchFamily="-107" charset="-128"/>
              </a:rPr>
              <a:t>are used, although any number of rounds could be implemented.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rounds have the same structure. A substitution  is performed on the left half</a:t>
            </a:r>
          </a:p>
          <a:p>
            <a:r>
              <a:rPr lang="en-US" sz="1200" kern="1200" baseline="0" dirty="0">
                <a:solidFill>
                  <a:schemeClr val="tx1"/>
                </a:solidFill>
                <a:latin typeface="Arial" charset="0"/>
                <a:ea typeface="ＭＳ Ｐゴシック" pitchFamily="-107" charset="-128"/>
                <a:cs typeface="ＭＳ Ｐゴシック" pitchFamily="-107" charset="-128"/>
              </a:rPr>
              <a:t>of the data. This is done by applying a round function  F to the right half of the data</a:t>
            </a:r>
          </a:p>
          <a:p>
            <a:r>
              <a:rPr lang="en-US" sz="1200" kern="1200" baseline="0" dirty="0">
                <a:solidFill>
                  <a:schemeClr val="tx1"/>
                </a:solidFill>
                <a:latin typeface="Arial" charset="0"/>
                <a:ea typeface="ＭＳ Ｐゴシック" pitchFamily="-107" charset="-128"/>
                <a:cs typeface="ＭＳ Ｐゴシック" pitchFamily="-107" charset="-128"/>
              </a:rPr>
              <a:t>and then taking the exclusive-OR of the output of that function and the left half of the</a:t>
            </a:r>
          </a:p>
          <a:p>
            <a:r>
              <a:rPr lang="en-US" sz="1200" kern="1200" baseline="0" dirty="0">
                <a:solidFill>
                  <a:schemeClr val="tx1"/>
                </a:solidFill>
                <a:latin typeface="Arial" charset="0"/>
                <a:ea typeface="ＭＳ Ｐゴシック" pitchFamily="-107" charset="-128"/>
                <a:cs typeface="ＭＳ Ｐゴシック" pitchFamily="-107" charset="-128"/>
              </a:rPr>
              <a:t>data. The round function has the same general structure for each round but is parameterized</a:t>
            </a:r>
          </a:p>
          <a:p>
            <a:r>
              <a:rPr lang="en-US" sz="1200" kern="1200" baseline="0" dirty="0">
                <a:solidFill>
                  <a:schemeClr val="tx1"/>
                </a:solidFill>
                <a:latin typeface="Arial" charset="0"/>
                <a:ea typeface="ＭＳ Ｐゴシック" pitchFamily="-107" charset="-128"/>
                <a:cs typeface="ＭＳ Ｐゴシック" pitchFamily="-107" charset="-128"/>
              </a:rPr>
              <a:t>by the round subkey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 Another way to express this is to say that F is a function</a:t>
            </a:r>
          </a:p>
          <a:p>
            <a:r>
              <a:rPr lang="en-US" sz="1200" kern="1200" baseline="0" dirty="0">
                <a:solidFill>
                  <a:schemeClr val="tx1"/>
                </a:solidFill>
                <a:latin typeface="Arial" charset="0"/>
                <a:ea typeface="ＭＳ Ｐゴシック" pitchFamily="-107" charset="-128"/>
                <a:cs typeface="ＭＳ Ｐゴシック" pitchFamily="-107" charset="-128"/>
              </a:rPr>
              <a:t>of right-half block of w  bits and a subkey of y  bits, which produces an output value</a:t>
            </a:r>
          </a:p>
          <a:p>
            <a:r>
              <a:rPr lang="en-US" sz="1200" b="0" kern="1200" baseline="0" dirty="0">
                <a:solidFill>
                  <a:schemeClr val="tx1"/>
                </a:solidFill>
                <a:latin typeface="Arial" charset="0"/>
                <a:ea typeface="ＭＳ Ｐゴシック" pitchFamily="-107" charset="-128"/>
                <a:cs typeface="ＭＳ Ｐゴシック" pitchFamily="-107" charset="-128"/>
              </a:rPr>
              <a:t> of length </a:t>
            </a:r>
            <a:r>
              <a:rPr lang="en-US" sz="1200" b="0" i="1" kern="1200" baseline="0" dirty="0">
                <a:solidFill>
                  <a:schemeClr val="tx1"/>
                </a:solidFill>
                <a:latin typeface="Arial" charset="0"/>
                <a:ea typeface="ＭＳ Ｐゴシック" pitchFamily="-107" charset="-128"/>
                <a:cs typeface="ＭＳ Ｐゴシック" pitchFamily="-107" charset="-128"/>
              </a:rPr>
              <a:t>w</a:t>
            </a:r>
            <a:r>
              <a:rPr lang="en-US" sz="1200" b="0" kern="1200" baseline="0" dirty="0">
                <a:solidFill>
                  <a:schemeClr val="tx1"/>
                </a:solidFill>
                <a:latin typeface="Arial" charset="0"/>
                <a:ea typeface="ＭＳ Ｐゴシック" pitchFamily="-107" charset="-128"/>
                <a:cs typeface="ＭＳ Ｐゴシック" pitchFamily="-107" charset="-128"/>
              </a:rPr>
              <a:t> bits: </a:t>
            </a:r>
            <a:r>
              <a:rPr lang="en-US" sz="1200" b="0" i="1" kern="1200" baseline="0" dirty="0">
                <a:solidFill>
                  <a:schemeClr val="tx1"/>
                </a:solidFill>
                <a:latin typeface="Arial" charset="0"/>
                <a:ea typeface="ＭＳ Ｐゴシック" pitchFamily="-107" charset="-128"/>
                <a:cs typeface="ＭＳ Ｐゴシック" pitchFamily="-107" charset="-128"/>
              </a:rPr>
              <a:t>F (RE</a:t>
            </a:r>
            <a:r>
              <a:rPr lang="en-US" sz="1200" b="0" i="1" kern="1200" baseline="-25000" dirty="0">
                <a:solidFill>
                  <a:schemeClr val="tx1"/>
                </a:solidFill>
                <a:latin typeface="Arial" charset="0"/>
                <a:ea typeface="ＭＳ Ｐゴシック" pitchFamily="-107" charset="-128"/>
                <a:cs typeface="ＭＳ Ｐゴシック" pitchFamily="-107" charset="-128"/>
              </a:rPr>
              <a:t>i </a:t>
            </a:r>
            <a:r>
              <a:rPr lang="en-US" sz="1200" b="0" i="1" kern="1200" baseline="0" dirty="0">
                <a:solidFill>
                  <a:schemeClr val="tx1"/>
                </a:solidFill>
                <a:latin typeface="Arial" charset="0"/>
                <a:ea typeface="ＭＳ Ｐゴシック" pitchFamily="-107" charset="-128"/>
                <a:cs typeface="ＭＳ Ｐゴシック" pitchFamily="-107" charset="-128"/>
              </a:rPr>
              <a:t>, K</a:t>
            </a:r>
            <a:r>
              <a:rPr lang="en-US" sz="1200" b="0" i="1" kern="1200" baseline="-25000" dirty="0">
                <a:solidFill>
                  <a:schemeClr val="tx1"/>
                </a:solidFill>
                <a:latin typeface="Arial" charset="0"/>
                <a:ea typeface="ＭＳ Ｐゴシック" pitchFamily="-107" charset="-128"/>
                <a:cs typeface="ＭＳ Ｐゴシック" pitchFamily="-107" charset="-128"/>
              </a:rPr>
              <a:t>i+1 </a:t>
            </a:r>
            <a:r>
              <a:rPr lang="en-US" sz="1200" b="0" i="1" kern="1200" baseline="0" dirty="0">
                <a:solidFill>
                  <a:schemeClr val="tx1"/>
                </a:solidFill>
                <a:latin typeface="Arial" charset="0"/>
                <a:ea typeface="ＭＳ Ｐゴシック" pitchFamily="-107" charset="-128"/>
                <a:cs typeface="ＭＳ Ｐゴシック" pitchFamily="-107" charset="-128"/>
              </a:rPr>
              <a:t>)</a:t>
            </a:r>
            <a:r>
              <a:rPr lang="en-US" sz="1200" b="0" kern="1200" baseline="0" dirty="0">
                <a:solidFill>
                  <a:schemeClr val="tx1"/>
                </a:solidFill>
                <a:latin typeface="Arial" charset="0"/>
                <a:ea typeface="ＭＳ Ｐゴシック" pitchFamily="-107" charset="-128"/>
                <a:cs typeface="ＭＳ Ｐゴシック" pitchFamily="-107" charset="-128"/>
              </a:rPr>
              <a:t>. Following this substitution, a permutation  is performed</a:t>
            </a:r>
          </a:p>
          <a:p>
            <a:r>
              <a:rPr lang="en-US" sz="1200" b="0" kern="1200" baseline="0" dirty="0">
                <a:solidFill>
                  <a:schemeClr val="tx1"/>
                </a:solidFill>
                <a:latin typeface="Arial" charset="0"/>
                <a:ea typeface="ＭＳ Ｐゴシック" pitchFamily="-107" charset="-128"/>
                <a:cs typeface="ＭＳ Ｐゴシック" pitchFamily="-107" charset="-128"/>
              </a:rPr>
              <a:t>that consists of the interchange of the two halves of the data.  This structure is a particular</a:t>
            </a:r>
          </a:p>
          <a:p>
            <a:r>
              <a:rPr lang="en-US" sz="1200" b="0" kern="1200" baseline="0" dirty="0">
                <a:solidFill>
                  <a:schemeClr val="tx1"/>
                </a:solidFill>
                <a:latin typeface="Arial" charset="0"/>
                <a:ea typeface="ＭＳ Ｐゴシック" pitchFamily="-107" charset="-128"/>
                <a:cs typeface="ＭＳ Ｐゴシック" pitchFamily="-107" charset="-128"/>
              </a:rPr>
              <a:t>form of the substitution-permutation network (SPN) proposed by Shannon.</a:t>
            </a:r>
            <a:endParaRPr lang="en-AU" b="0"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726043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p:spPr>
        <p:txBody>
          <a:bodyPr/>
          <a:lstStyle/>
          <a:p>
            <a:fld id="{75357048-952B-E74D-AF0E-0A90697A4229}" type="slidenum">
              <a:rPr lang="en-AU">
                <a:latin typeface="Arial" pitchFamily="-1" charset="0"/>
              </a:rPr>
              <a:pPr/>
              <a:t>8</a:t>
            </a:fld>
            <a:endParaRPr lang="en-AU" dirty="0">
              <a:latin typeface="Arial" pitchFamily="-1" charset="0"/>
            </a:endParaRPr>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exact realization of a Feistel network depends on the choice of the following</a:t>
            </a:r>
          </a:p>
          <a:p>
            <a:r>
              <a:rPr lang="en-US" sz="1200" kern="1200" baseline="0" dirty="0">
                <a:solidFill>
                  <a:schemeClr val="tx1"/>
                </a:solidFill>
                <a:latin typeface="Arial" charset="0"/>
                <a:ea typeface="ＭＳ Ｐゴシック" pitchFamily="-107" charset="-128"/>
                <a:cs typeface="ＭＳ Ｐゴシック" pitchFamily="-107" charset="-128"/>
              </a:rPr>
              <a:t>parameters and design features: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Block size:  Larger block sizes mean greater security (all other things being</a:t>
            </a:r>
          </a:p>
          <a:p>
            <a:r>
              <a:rPr lang="en-US" sz="1200" kern="1200" baseline="0" dirty="0">
                <a:solidFill>
                  <a:schemeClr val="tx1"/>
                </a:solidFill>
                <a:latin typeface="Arial" charset="0"/>
                <a:ea typeface="ＭＳ Ｐゴシック" pitchFamily="-107" charset="-128"/>
                <a:cs typeface="ＭＳ Ｐゴシック" pitchFamily="-107" charset="-128"/>
              </a:rPr>
              <a:t>equal) but reduced encryption/decryption speed for a given algorithm. The</a:t>
            </a:r>
          </a:p>
          <a:p>
            <a:r>
              <a:rPr lang="en-US" sz="1200" kern="1200" baseline="0" dirty="0">
                <a:solidFill>
                  <a:schemeClr val="tx1"/>
                </a:solidFill>
                <a:latin typeface="Arial" charset="0"/>
                <a:ea typeface="ＭＳ Ｐゴシック" pitchFamily="-107" charset="-128"/>
                <a:cs typeface="ＭＳ Ｐゴシック" pitchFamily="-107" charset="-128"/>
              </a:rPr>
              <a:t>greater security is achieved by greater diffusion. Traditionally,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bits has been considered a reasonable tradeoff and was nearly universal in</a:t>
            </a:r>
          </a:p>
          <a:p>
            <a:r>
              <a:rPr lang="en-US" sz="1200" kern="1200" baseline="0" dirty="0">
                <a:solidFill>
                  <a:schemeClr val="tx1"/>
                </a:solidFill>
                <a:latin typeface="Arial" charset="0"/>
                <a:ea typeface="ＭＳ Ｐゴシック" pitchFamily="-107" charset="-128"/>
                <a:cs typeface="ＭＳ Ｐゴシック" pitchFamily="-107" charset="-128"/>
              </a:rPr>
              <a:t>block cipher design. However, the new AES uses a 128-bit block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Key size:  Larger key size means greater security but may decrease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 The greater security is achieved by greater resistance to</a:t>
            </a:r>
          </a:p>
          <a:p>
            <a:r>
              <a:rPr lang="en-US" sz="1200" kern="1200" baseline="0" dirty="0">
                <a:solidFill>
                  <a:schemeClr val="tx1"/>
                </a:solidFill>
                <a:latin typeface="Arial" charset="0"/>
                <a:ea typeface="ＭＳ Ｐゴシック" pitchFamily="-107" charset="-128"/>
                <a:cs typeface="ＭＳ Ｐゴシック" pitchFamily="-107" charset="-128"/>
              </a:rPr>
              <a:t>brute-force attacks and greater confusion. Key sizes of 64 bits or less are now</a:t>
            </a:r>
          </a:p>
          <a:p>
            <a:r>
              <a:rPr lang="en-US" sz="1200" kern="1200" baseline="0" dirty="0">
                <a:solidFill>
                  <a:schemeClr val="tx1"/>
                </a:solidFill>
                <a:latin typeface="Arial" charset="0"/>
                <a:ea typeface="ＭＳ Ｐゴシック" pitchFamily="-107" charset="-128"/>
                <a:cs typeface="ＭＳ Ｐゴシック" pitchFamily="-107" charset="-128"/>
              </a:rPr>
              <a:t>widely considered to be inadequate, and 128 bits has become a common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Number of rounds:  The essence of the Feistel cipher is that a single round</a:t>
            </a:r>
          </a:p>
          <a:p>
            <a:r>
              <a:rPr lang="en-US" sz="1200" kern="1200" baseline="0" dirty="0">
                <a:solidFill>
                  <a:schemeClr val="tx1"/>
                </a:solidFill>
                <a:latin typeface="Arial" charset="0"/>
                <a:ea typeface="ＭＳ Ｐゴシック" pitchFamily="-107" charset="-128"/>
                <a:cs typeface="ＭＳ Ｐゴシック" pitchFamily="-107" charset="-128"/>
              </a:rPr>
              <a:t>offers inadequate security but that multiple rounds offer increasing security.</a:t>
            </a:r>
          </a:p>
          <a:p>
            <a:r>
              <a:rPr lang="en-US" sz="1200" kern="1200" baseline="0" dirty="0">
                <a:solidFill>
                  <a:schemeClr val="tx1"/>
                </a:solidFill>
                <a:latin typeface="Arial" charset="0"/>
                <a:ea typeface="ＭＳ Ｐゴシック" pitchFamily="-107" charset="-128"/>
                <a:cs typeface="ＭＳ Ｐゴシック" pitchFamily="-107" charset="-128"/>
              </a:rPr>
              <a:t>A typical size is 16 rounds.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Subkey generation algorithm:  Greater complexity in this algorithm should</a:t>
            </a:r>
          </a:p>
          <a:p>
            <a:r>
              <a:rPr lang="en-US" sz="1200" kern="1200" baseline="0" dirty="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Round function F:  Again, greater complexity generally means greater resistance</a:t>
            </a:r>
          </a:p>
          <a:p>
            <a:r>
              <a:rPr lang="en-US" sz="1200" kern="1200" baseline="0" dirty="0">
                <a:solidFill>
                  <a:schemeClr val="tx1"/>
                </a:solidFill>
                <a:latin typeface="Arial" charset="0"/>
                <a:ea typeface="ＭＳ Ｐゴシック" pitchFamily="-107" charset="-128"/>
                <a:cs typeface="ＭＳ Ｐゴシック" pitchFamily="-107" charset="-128"/>
              </a:rPr>
              <a:t>to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two other considerations in the design of a Feistel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Fast software encryption/decryption:  In many cases, encryption is embedded in</a:t>
            </a:r>
          </a:p>
          <a:p>
            <a:r>
              <a:rPr lang="en-US" sz="1200" kern="1200" baseline="0" dirty="0">
                <a:solidFill>
                  <a:schemeClr val="tx1"/>
                </a:solidFill>
                <a:latin typeface="Arial" charset="0"/>
                <a:ea typeface="ＭＳ Ｐゴシック" pitchFamily="-107" charset="-128"/>
                <a:cs typeface="ＭＳ Ｐゴシック" pitchFamily="-107" charset="-128"/>
              </a:rPr>
              <a:t>applications or utility functions in such a way as to preclude a hardware implementation.</a:t>
            </a:r>
          </a:p>
          <a:p>
            <a:r>
              <a:rPr lang="en-US" sz="1200" kern="1200" baseline="0" dirty="0">
                <a:solidFill>
                  <a:schemeClr val="tx1"/>
                </a:solidFill>
                <a:latin typeface="Arial" charset="0"/>
                <a:ea typeface="ＭＳ Ｐゴシック" pitchFamily="-107" charset="-128"/>
                <a:cs typeface="ＭＳ Ｐゴシック" pitchFamily="-107" charset="-128"/>
              </a:rPr>
              <a:t>Accordingly, the speed of execution of the algorithm becomes a</a:t>
            </a:r>
          </a:p>
          <a:p>
            <a:r>
              <a:rPr lang="en-US" sz="1200" kern="1200" baseline="0" dirty="0">
                <a:solidFill>
                  <a:schemeClr val="tx1"/>
                </a:solidFill>
                <a:latin typeface="Arial" charset="0"/>
                <a:ea typeface="ＭＳ Ｐゴシック" pitchFamily="-107" charset="-128"/>
                <a:cs typeface="ＭＳ Ｐゴシック" pitchFamily="-107" charset="-128"/>
              </a:rPr>
              <a:t>concern.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Ease of analysis:  Although we would like to make our algorithm as difficult as</a:t>
            </a:r>
          </a:p>
          <a:p>
            <a:r>
              <a:rPr lang="en-US" sz="1200" kern="1200" baseline="0" dirty="0">
                <a:solidFill>
                  <a:schemeClr val="tx1"/>
                </a:solidFill>
                <a:latin typeface="Arial" charset="0"/>
                <a:ea typeface="ＭＳ Ｐゴシック" pitchFamily="-107" charset="-128"/>
                <a:cs typeface="ＭＳ Ｐゴシック" pitchFamily="-107" charset="-128"/>
              </a:rPr>
              <a:t>possible to cryptanalyze, there is great benefit in making the algorithm easy to</a:t>
            </a:r>
          </a:p>
          <a:p>
            <a:r>
              <a:rPr lang="en-US" sz="1200" kern="1200" baseline="0" dirty="0">
                <a:solidFill>
                  <a:schemeClr val="tx1"/>
                </a:solidFill>
                <a:latin typeface="Arial" charset="0"/>
                <a:ea typeface="ＭＳ Ｐゴシック" pitchFamily="-107" charset="-128"/>
                <a:cs typeface="ＭＳ Ｐゴシック" pitchFamily="-107" charset="-128"/>
              </a:rPr>
              <a:t>analyze. That is, if the algorithm can be concisely and clearly explained, it is</a:t>
            </a:r>
          </a:p>
          <a:p>
            <a:r>
              <a:rPr lang="en-US" sz="1200" kern="1200" baseline="0" dirty="0">
                <a:solidFill>
                  <a:schemeClr val="tx1"/>
                </a:solidFill>
                <a:latin typeface="Arial" charset="0"/>
                <a:ea typeface="ＭＳ Ｐゴシック" pitchFamily="-107" charset="-128"/>
                <a:cs typeface="ＭＳ Ｐゴシック" pitchFamily="-107" charset="-128"/>
              </a:rPr>
              <a:t>easier to analyze that algorithm for cryptanalytic vulnerabilities and therefore</a:t>
            </a:r>
          </a:p>
          <a:p>
            <a:r>
              <a:rPr lang="en-US" sz="1200" kern="1200" baseline="0" dirty="0">
                <a:solidFill>
                  <a:schemeClr val="tx1"/>
                </a:solidFill>
                <a:latin typeface="Arial" charset="0"/>
                <a:ea typeface="ＭＳ Ｐゴシック" pitchFamily="-107" charset="-128"/>
                <a:cs typeface="ＭＳ Ｐゴシック" pitchFamily="-107" charset="-128"/>
              </a:rPr>
              <a:t>develop a higher level of assurance as to its strength. DES, for example, does</a:t>
            </a:r>
          </a:p>
          <a:p>
            <a:r>
              <a:rPr lang="en-US" sz="1200" kern="1200" baseline="0" dirty="0">
                <a:solidFill>
                  <a:schemeClr val="tx1"/>
                </a:solidFill>
                <a:latin typeface="Arial" charset="0"/>
                <a:ea typeface="ＭＳ Ｐゴシック" pitchFamily="-107" charset="-128"/>
                <a:cs typeface="ＭＳ Ｐゴシック" pitchFamily="-107" charset="-128"/>
              </a:rPr>
              <a:t>not have an easily analyzed functionality.</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399012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6B3921E8-7112-7743-9C8C-50A6F855B20C}" type="slidenum">
              <a:rPr lang="en-AU">
                <a:latin typeface="Arial" pitchFamily="-1" charset="0"/>
              </a:rPr>
              <a:pPr/>
              <a:t>9</a:t>
            </a:fld>
            <a:endParaRPr lang="en-AU" dirty="0">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Until the introduction of the Advanced Encryption Standard (AES) in 2001, the</a:t>
            </a:r>
          </a:p>
          <a:p>
            <a:r>
              <a:rPr lang="en-US" sz="1200" kern="1200" baseline="0" dirty="0">
                <a:solidFill>
                  <a:schemeClr val="tx1"/>
                </a:solidFill>
                <a:latin typeface="Arial" charset="0"/>
                <a:ea typeface="ＭＳ Ｐゴシック" pitchFamily="-107" charset="-128"/>
                <a:cs typeface="ＭＳ Ｐゴシック" pitchFamily="-107" charset="-128"/>
              </a:rPr>
              <a:t>Data Encryption Standard (DES) was the most widely used encryption scheme.</a:t>
            </a:r>
          </a:p>
          <a:p>
            <a:r>
              <a:rPr lang="en-US" sz="1200" kern="1200" baseline="0" dirty="0">
                <a:solidFill>
                  <a:schemeClr val="tx1"/>
                </a:solidFill>
                <a:latin typeface="Arial" charset="0"/>
                <a:ea typeface="ＭＳ Ｐゴシック" pitchFamily="-107" charset="-128"/>
                <a:cs typeface="ＭＳ Ｐゴシック" pitchFamily="-107" charset="-128"/>
              </a:rPr>
              <a:t>DES was issued in 1977 by the National Bureau of Standards, now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as Federal Information Processing</a:t>
            </a:r>
          </a:p>
          <a:p>
            <a:r>
              <a:rPr lang="en-US" sz="1200" kern="1200" baseline="0" dirty="0">
                <a:solidFill>
                  <a:schemeClr val="tx1"/>
                </a:solidFill>
                <a:latin typeface="Arial" charset="0"/>
                <a:ea typeface="ＭＳ Ｐゴシック" pitchFamily="-107" charset="-128"/>
                <a:cs typeface="ＭＳ Ｐゴシック" pitchFamily="-107" charset="-128"/>
              </a:rPr>
              <a:t>Standard 46 (FIPS PUB 46). The algorithm itself is referred to as the Data</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 (DEA).  For DEA, data are encrypted in 64-bit blocks using</a:t>
            </a:r>
          </a:p>
          <a:p>
            <a:r>
              <a:rPr lang="en-US" sz="1200" kern="1200" baseline="0" dirty="0">
                <a:solidFill>
                  <a:schemeClr val="tx1"/>
                </a:solidFill>
                <a:latin typeface="Arial" charset="0"/>
                <a:ea typeface="ＭＳ Ｐゴシック" pitchFamily="-107" charset="-128"/>
                <a:cs typeface="ＭＳ Ｐゴシック" pitchFamily="-107" charset="-128"/>
              </a:rPr>
              <a:t>a 56-bit key. The algorithm transforms 64-bit input in a series of steps into a 64-bit</a:t>
            </a:r>
          </a:p>
          <a:p>
            <a:r>
              <a:rPr lang="en-US" sz="1200" kern="1200" baseline="0" dirty="0">
                <a:solidFill>
                  <a:schemeClr val="tx1"/>
                </a:solidFill>
                <a:latin typeface="Arial" charset="0"/>
                <a:ea typeface="ＭＳ Ｐゴシック" pitchFamily="-107" charset="-128"/>
                <a:cs typeface="ＭＳ Ｐゴシック" pitchFamily="-107" charset="-128"/>
              </a:rPr>
              <a:t>output. The same steps, with the same key, are used to reverse the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Over the years, DES became the dominant symmetric encryption algorithm,</a:t>
            </a:r>
          </a:p>
          <a:p>
            <a:r>
              <a:rPr lang="en-US" sz="1200" kern="1200" baseline="0" dirty="0">
                <a:solidFill>
                  <a:schemeClr val="tx1"/>
                </a:solidFill>
                <a:latin typeface="Arial" charset="0"/>
                <a:ea typeface="ＭＳ Ｐゴシック" pitchFamily="-107" charset="-128"/>
                <a:cs typeface="ＭＳ Ｐゴシック" pitchFamily="-107" charset="-128"/>
              </a:rPr>
              <a:t>especially in financial applications. In 1994, NIST reaffirmed DES for federal use</a:t>
            </a:r>
          </a:p>
          <a:p>
            <a:r>
              <a:rPr lang="en-US" sz="1200" kern="1200" baseline="0" dirty="0">
                <a:solidFill>
                  <a:schemeClr val="tx1"/>
                </a:solidFill>
                <a:latin typeface="Arial" charset="0"/>
                <a:ea typeface="ＭＳ Ｐゴシック" pitchFamily="-107" charset="-128"/>
                <a:cs typeface="ＭＳ Ｐゴシック" pitchFamily="-107" charset="-128"/>
              </a:rPr>
              <a:t>for another five years; NIST recommended the use of DES for applications other</a:t>
            </a:r>
          </a:p>
          <a:p>
            <a:r>
              <a:rPr lang="en-US" sz="1200" kern="1200" baseline="0" dirty="0">
                <a:solidFill>
                  <a:schemeClr val="tx1"/>
                </a:solidFill>
                <a:latin typeface="Arial" charset="0"/>
                <a:ea typeface="ＭＳ Ｐゴシック" pitchFamily="-107" charset="-128"/>
                <a:cs typeface="ＭＳ Ｐゴシック" pitchFamily="-107" charset="-128"/>
              </a:rPr>
              <a:t> than the protection of classified information. In 1999, NIST issued a new version</a:t>
            </a:r>
          </a:p>
          <a:p>
            <a:r>
              <a:rPr lang="en-US" sz="1200" kern="1200" baseline="0" dirty="0">
                <a:solidFill>
                  <a:schemeClr val="tx1"/>
                </a:solidFill>
                <a:latin typeface="Arial" charset="0"/>
                <a:ea typeface="ＭＳ Ｐゴシック" pitchFamily="-107" charset="-128"/>
                <a:cs typeface="ＭＳ Ｐゴシック" pitchFamily="-107" charset="-128"/>
              </a:rPr>
              <a:t>of its standard (FIPS PUB 46-3) that indicated that DES should be used only for</a:t>
            </a:r>
          </a:p>
          <a:p>
            <a:r>
              <a:rPr lang="en-US" sz="1200" kern="1200" baseline="0" dirty="0">
                <a:solidFill>
                  <a:schemeClr val="tx1"/>
                </a:solidFill>
                <a:latin typeface="Arial" charset="0"/>
                <a:ea typeface="ＭＳ Ｐゴシック" pitchFamily="-107" charset="-128"/>
                <a:cs typeface="ＭＳ Ｐゴシック" pitchFamily="-107" charset="-128"/>
              </a:rPr>
              <a:t>legacy systems and that triple DES (which in essence involves repeating the DES</a:t>
            </a:r>
          </a:p>
          <a:p>
            <a:r>
              <a:rPr lang="en-US" sz="1200" kern="1200" baseline="0" dirty="0">
                <a:solidFill>
                  <a:schemeClr val="tx1"/>
                </a:solidFill>
                <a:latin typeface="Arial" charset="0"/>
                <a:ea typeface="ＭＳ Ｐゴシック" pitchFamily="-107" charset="-128"/>
                <a:cs typeface="ＭＳ Ｐゴシック" pitchFamily="-107" charset="-128"/>
              </a:rPr>
              <a:t>algorithm three times on the plaintext using two or three different keys to produce</a:t>
            </a:r>
          </a:p>
          <a:p>
            <a:r>
              <a:rPr lang="en-US" sz="1200" kern="1200" baseline="0" dirty="0">
                <a:solidFill>
                  <a:schemeClr val="tx1"/>
                </a:solidFill>
                <a:latin typeface="Arial" charset="0"/>
                <a:ea typeface="ＭＳ Ｐゴシック" pitchFamily="-107" charset="-128"/>
                <a:cs typeface="ＭＳ Ｐゴシック" pitchFamily="-107" charset="-128"/>
              </a:rPr>
              <a:t>the ciphertext) be used. We study triple DES in Chapter 7. Because the underlying</a:t>
            </a:r>
          </a:p>
          <a:p>
            <a:r>
              <a:rPr lang="en-US" sz="1200" kern="1200" baseline="0" dirty="0">
                <a:solidFill>
                  <a:schemeClr val="tx1"/>
                </a:solidFill>
                <a:latin typeface="Arial" charset="0"/>
                <a:ea typeface="ＭＳ Ｐゴシック" pitchFamily="-107" charset="-128"/>
                <a:cs typeface="ＭＳ Ｐゴシック" pitchFamily="-107" charset="-128"/>
              </a:rPr>
              <a:t>encryption and decryption algorithms are the same for DES and triple DES, it</a:t>
            </a:r>
          </a:p>
          <a:p>
            <a:r>
              <a:rPr lang="en-US" sz="1200" kern="1200" baseline="0" dirty="0">
                <a:solidFill>
                  <a:schemeClr val="tx1"/>
                </a:solidFill>
                <a:latin typeface="Arial" charset="0"/>
                <a:ea typeface="ＭＳ Ｐゴシック" pitchFamily="-107" charset="-128"/>
                <a:cs typeface="ＭＳ Ｐゴシック" pitchFamily="-107" charset="-128"/>
              </a:rPr>
              <a:t>remains important to understand the DES cipher. This section provides an overview.</a:t>
            </a:r>
          </a:p>
          <a:p>
            <a:r>
              <a:rPr lang="en-US" sz="1200" kern="1200" baseline="0" dirty="0">
                <a:solidFill>
                  <a:schemeClr val="tx1"/>
                </a:solidFill>
                <a:latin typeface="Arial" charset="0"/>
                <a:ea typeface="ＭＳ Ｐゴシック" pitchFamily="-107" charset="-128"/>
                <a:cs typeface="ＭＳ Ｐゴシック" pitchFamily="-107" charset="-128"/>
              </a:rPr>
              <a:t>For the interested reader, Appendix S provides further detail.</a:t>
            </a:r>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848154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D88F6A25-87B4-714F-A465-0F8A51BF0F85}"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01CBA271-37AA-1A4B-93BB-23FD1460592A}"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A723CE70-09B5-AA4F-97D6-E97562FB12F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EDBE6252-CF9A-1F42-9564-151AE148B48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7B66D99A-972D-EA40-B039-603871F6BAA4}"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85F244BF-7537-EE4D-B10C-E03246C2E2A4}"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C8E3AEFF-5E1D-1344-A51F-4E32BAFF370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a:t>© 2017 Pearson Education, Ltd., All rights reserved. </a:t>
            </a:r>
          </a:p>
        </p:txBody>
      </p:sp>
      <p:sp>
        <p:nvSpPr>
          <p:cNvPr id="9" name="Slide Number Placeholder 8"/>
          <p:cNvSpPr>
            <a:spLocks noGrp="1"/>
          </p:cNvSpPr>
          <p:nvPr>
            <p:ph type="sldNum" sz="quarter" idx="12"/>
          </p:nvPr>
        </p:nvSpPr>
        <p:spPr/>
        <p:txBody>
          <a:bodyPr/>
          <a:lstStyle/>
          <a:p>
            <a:pPr>
              <a:defRPr/>
            </a:pPr>
            <a:fld id="{663441C3-1BF6-ED4A-A044-95467CE04095}"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3686DFBD-27E2-E046-A517-7C0202BD7FA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 2017 Pearson Education, Ltd., All rights reserved. </a:t>
            </a:r>
          </a:p>
        </p:txBody>
      </p:sp>
      <p:sp>
        <p:nvSpPr>
          <p:cNvPr id="5" name="Slide Number Placeholder 4"/>
          <p:cNvSpPr>
            <a:spLocks noGrp="1"/>
          </p:cNvSpPr>
          <p:nvPr>
            <p:ph type="sldNum" sz="quarter" idx="12"/>
          </p:nvPr>
        </p:nvSpPr>
        <p:spPr/>
        <p:txBody>
          <a:bodyPr/>
          <a:lstStyle/>
          <a:p>
            <a:pPr>
              <a:defRPr/>
            </a:pPr>
            <a:fld id="{31DDCCAA-7C73-3B4C-A71C-8A80ADA107D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dirty="0"/>
              <a:t>© 2017 Pearson Education, Ltd., All rights reserved. </a:t>
            </a:r>
          </a:p>
        </p:txBody>
      </p:sp>
      <p:sp>
        <p:nvSpPr>
          <p:cNvPr id="4" name="Slide Number Placeholder 3"/>
          <p:cNvSpPr>
            <a:spLocks noGrp="1"/>
          </p:cNvSpPr>
          <p:nvPr>
            <p:ph type="sldNum" sz="quarter" idx="12"/>
          </p:nvPr>
        </p:nvSpPr>
        <p:spPr/>
        <p:txBody>
          <a:bodyPr/>
          <a:lstStyle/>
          <a:p>
            <a:pPr>
              <a:defRPr/>
            </a:pPr>
            <a:fld id="{83F1A371-69C3-6140-9789-97FA9384AE11}"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dirty="0"/>
              <a:t>© 2017 Pearson Education, Ltd., All rights reserved. </a:t>
            </a:r>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5596CAAF-9D24-0C45-9877-D780AD708434}"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E075ED1B-F40F-B945-9F1C-A1F072E0B524}"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D70CA49C-4816-5548-9A30-0DF23F022A4B}"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DCCAD9AD-2D1B-A64A-B5EE-4F53A0EC5826}"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37BE59C2-72A5-FB42-8B31-1E1DCF41DA1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FBFCEC01-5D5A-024B-AFBB-4CAA8FF73F55}"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793298D1-69AE-D94B-83B4-C1E8F3597BBB}"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a:t>© 2017 Pearson Education, Ltd., All rights reserved. </a:t>
            </a:r>
          </a:p>
        </p:txBody>
      </p:sp>
      <p:sp>
        <p:nvSpPr>
          <p:cNvPr id="9" name="Slide Number Placeholder 8"/>
          <p:cNvSpPr>
            <a:spLocks noGrp="1"/>
          </p:cNvSpPr>
          <p:nvPr>
            <p:ph type="sldNum" sz="quarter" idx="12"/>
          </p:nvPr>
        </p:nvSpPr>
        <p:spPr/>
        <p:txBody>
          <a:bodyPr/>
          <a:lstStyle/>
          <a:p>
            <a:pPr>
              <a:defRPr/>
            </a:pPr>
            <a:fld id="{55E9BEDC-36A3-9E40-B9B7-EF42D67A6E46}"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 2017 Pearson Education, Ltd., All rights reserved. </a:t>
            </a:r>
          </a:p>
        </p:txBody>
      </p:sp>
      <p:sp>
        <p:nvSpPr>
          <p:cNvPr id="5" name="Slide Number Placeholder 4"/>
          <p:cNvSpPr>
            <a:spLocks noGrp="1"/>
          </p:cNvSpPr>
          <p:nvPr>
            <p:ph type="sldNum" sz="quarter" idx="12"/>
          </p:nvPr>
        </p:nvSpPr>
        <p:spPr/>
        <p:txBody>
          <a:bodyPr/>
          <a:lstStyle/>
          <a:p>
            <a:pPr>
              <a:defRPr/>
            </a:pPr>
            <a:fld id="{CD487DAE-8C80-B544-80C4-9497E4FC7967}"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dirty="0"/>
              <a:t>© 2017 Pearson Education, Ltd., All rights reserved. </a:t>
            </a:r>
          </a:p>
        </p:txBody>
      </p:sp>
      <p:sp>
        <p:nvSpPr>
          <p:cNvPr id="4" name="Slide Number Placeholder 3"/>
          <p:cNvSpPr>
            <a:spLocks noGrp="1"/>
          </p:cNvSpPr>
          <p:nvPr>
            <p:ph type="sldNum" sz="quarter" idx="12"/>
          </p:nvPr>
        </p:nvSpPr>
        <p:spPr/>
        <p:txBody>
          <a:bodyPr/>
          <a:lstStyle/>
          <a:p>
            <a:pPr>
              <a:defRPr/>
            </a:pPr>
            <a:fld id="{3BF51CE2-3593-EE4E-B491-85B6833DF5C8}"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dirty="0"/>
              <a:t>© 2017 Pearson Education, Ltd., All rights reserved. </a:t>
            </a:r>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816E368C-1A76-764C-A4C6-A47FE0348898}"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6.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6.jp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44040" y="1539240"/>
            <a:ext cx="5446713" cy="1470025"/>
          </a:xfrm>
        </p:spPr>
        <p:txBody>
          <a:bodyPr/>
          <a:lstStyle/>
          <a:p>
            <a:pPr eaLnBrk="1" hangingPunct="1">
              <a:defRPr/>
            </a:pPr>
            <a:r>
              <a:rPr lang="en-US" dirty="0"/>
              <a:t>Chapter 4</a:t>
            </a:r>
          </a:p>
        </p:txBody>
      </p:sp>
      <p:sp>
        <p:nvSpPr>
          <p:cNvPr id="19459" name="Subtitle 13"/>
          <p:cNvSpPr>
            <a:spLocks noGrp="1"/>
          </p:cNvSpPr>
          <p:nvPr>
            <p:ph type="subTitle" idx="1"/>
          </p:nvPr>
        </p:nvSpPr>
        <p:spPr>
          <a:xfrm>
            <a:off x="1463040" y="3139440"/>
            <a:ext cx="6096000" cy="852488"/>
          </a:xfrm>
        </p:spPr>
        <p:txBody>
          <a:bodyPr>
            <a:noAutofit/>
          </a:bodyPr>
          <a:lstStyle/>
          <a:p>
            <a:pPr eaLnBrk="1" hangingPunct="1"/>
            <a:r>
              <a:rPr lang="en-US" sz="3600" dirty="0"/>
              <a:t>Block Ciphers and the Data Encryption Standard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756400" y="6108700"/>
            <a:ext cx="184666" cy="369332"/>
          </a:xfrm>
          <a:prstGeom prst="rect">
            <a:avLst/>
          </a:prstGeom>
          <a:noFill/>
        </p:spPr>
        <p:txBody>
          <a:bodyPr wrap="none" rtlCol="0">
            <a:spAutoFit/>
          </a:bodyPr>
          <a:lstStyle/>
          <a:p>
            <a:endParaRPr lang="en-US" dirty="0"/>
          </a:p>
        </p:txBody>
      </p:sp>
      <p:pic>
        <p:nvPicPr>
          <p:cNvPr id="11" name="Picture 10"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133600" y="-304800"/>
            <a:ext cx="5462736" cy="7069422"/>
          </a:xfrm>
          <a:prstGeom prst="rect">
            <a:avLst/>
          </a:prstGeom>
        </p:spPr>
      </p:pic>
    </p:spTree>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Strength of DES</a:t>
            </a:r>
            <a:endParaRPr lang="en-AU" dirty="0"/>
          </a:p>
        </p:txBody>
      </p:sp>
      <p:sp>
        <p:nvSpPr>
          <p:cNvPr id="4" name="Content Placeholder 3"/>
          <p:cNvSpPr>
            <a:spLocks noGrp="1"/>
          </p:cNvSpPr>
          <p:nvPr>
            <p:ph idx="1"/>
          </p:nvPr>
        </p:nvSpPr>
        <p:spPr>
          <a:xfrm>
            <a:off x="792162" y="1761565"/>
            <a:ext cx="7570787" cy="4867835"/>
          </a:xfrm>
        </p:spPr>
        <p:txBody>
          <a:bodyPr>
            <a:normAutofit/>
          </a:bodyPr>
          <a:lstStyle/>
          <a:p>
            <a:r>
              <a:rPr lang="en-US" sz="3000" dirty="0"/>
              <a:t>Timing attacks</a:t>
            </a:r>
          </a:p>
          <a:p>
            <a:pPr lvl="1"/>
            <a:r>
              <a:rPr lang="en-US" sz="2400" dirty="0"/>
              <a:t>One in which information about the key or the plaintext is obtained by observing how long it takes a given implementation to perform decryptions on various ciphertexts</a:t>
            </a:r>
          </a:p>
          <a:p>
            <a:pPr lvl="1"/>
            <a:r>
              <a:rPr lang="en-US" sz="2400" dirty="0"/>
              <a:t>Exploits the fact that an encryption or decryption algorithm often takes slightly different amounts of time on different inputs</a:t>
            </a:r>
          </a:p>
          <a:p>
            <a:pPr lvl="1"/>
            <a:r>
              <a:rPr lang="en-US" sz="2400" dirty="0"/>
              <a:t>So far it appears unlikely that this technique will ever be successful against DES or more powerful symmetric ciphers such as triple DES and AES</a:t>
            </a:r>
          </a:p>
        </p:txBody>
      </p:sp>
      <p:pic>
        <p:nvPicPr>
          <p:cNvPr id="5" name="Picture 4"/>
          <p:cNvPicPr>
            <a:picLocks noChangeAspect="1"/>
          </p:cNvPicPr>
          <p:nvPr/>
        </p:nvPicPr>
        <p:blipFill>
          <a:blip r:embed="rId3"/>
          <a:stretch>
            <a:fillRect/>
          </a:stretch>
        </p:blipFill>
        <p:spPr>
          <a:xfrm>
            <a:off x="7884368" y="4509120"/>
            <a:ext cx="1044638" cy="1851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dirty="0"/>
              <a:t>Stream Cipher</a:t>
            </a:r>
            <a:endParaRPr lang="en-AU" dirty="0"/>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4020909768"/>
              </p:ext>
            </p:extLst>
          </p:nvPr>
        </p:nvGraphicFramePr>
        <p:xfrm>
          <a:off x="834008" y="1196753"/>
          <a:ext cx="7194376" cy="5060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Block Cipher</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6407421"/>
              </p:ext>
            </p:extLst>
          </p:nvPr>
        </p:nvGraphicFramePr>
        <p:xfrm>
          <a:off x="381000" y="1340768"/>
          <a:ext cx="8534400" cy="4944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4545" b="16364"/>
              <a:stretch>
                <a:fillRect/>
              </a:stretch>
            </p:blipFill>
          </mc:Choice>
          <mc:Fallback>
            <p:blipFill>
              <a:blip r:embed="rId4"/>
              <a:srcRect t="4545" b="16364"/>
              <a:stretch>
                <a:fillRect/>
              </a:stretch>
            </p:blipFill>
          </mc:Fallback>
        </mc:AlternateContent>
        <p:spPr>
          <a:xfrm>
            <a:off x="1524000" y="-171400"/>
            <a:ext cx="6629400" cy="6785271"/>
          </a:xfrm>
          <a:prstGeom prst="rect">
            <a:avLst/>
          </a:prstGeom>
        </p:spPr>
      </p:pic>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277813"/>
            <a:ext cx="8686800" cy="1139825"/>
          </a:xfrm>
        </p:spPr>
        <p:txBody>
          <a:bodyPr/>
          <a:lstStyle/>
          <a:p>
            <a:pPr eaLnBrk="1" hangingPunct="1">
              <a:defRPr/>
            </a:pPr>
            <a:r>
              <a:rPr lang="en-AU" dirty="0"/>
              <a:t>Feistel Cipher</a:t>
            </a:r>
          </a:p>
        </p:txBody>
      </p:sp>
      <p:sp>
        <p:nvSpPr>
          <p:cNvPr id="4" name="Content Placeholder 3"/>
          <p:cNvSpPr>
            <a:spLocks noGrp="1"/>
          </p:cNvSpPr>
          <p:nvPr>
            <p:ph idx="1"/>
          </p:nvPr>
        </p:nvSpPr>
        <p:spPr>
          <a:xfrm>
            <a:off x="762000" y="1600200"/>
            <a:ext cx="7570787" cy="4867835"/>
          </a:xfrm>
        </p:spPr>
        <p:txBody>
          <a:bodyPr>
            <a:normAutofit fontScale="92500" lnSpcReduction="20000"/>
          </a:bodyPr>
          <a:lstStyle/>
          <a:p>
            <a:r>
              <a:rPr lang="en-US" dirty="0" err="1"/>
              <a:t>Feistel</a:t>
            </a:r>
            <a:r>
              <a:rPr lang="en-US" dirty="0"/>
              <a:t> proposed the use of a cipher that alternates substitutions and permutations</a:t>
            </a:r>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r>
              <a:rPr lang="en-US" sz="2839" dirty="0"/>
              <a:t>Is a practical application of a proposal by Claude Shannon to develop a product cipher that alternates confusion and diffusion functions </a:t>
            </a:r>
          </a:p>
          <a:p>
            <a:pPr marL="342900" lvl="1" indent="-342900">
              <a:spcBef>
                <a:spcPts val="2400"/>
              </a:spcBef>
              <a:buClr>
                <a:schemeClr val="accent1">
                  <a:lumMod val="60000"/>
                  <a:lumOff val="40000"/>
                </a:schemeClr>
              </a:buClr>
            </a:pPr>
            <a:r>
              <a:rPr lang="en-US" sz="2839" dirty="0"/>
              <a:t>Is the structure used by many significant symmetric block ciphers currently in use</a:t>
            </a:r>
          </a:p>
        </p:txBody>
      </p:sp>
      <p:graphicFrame>
        <p:nvGraphicFramePr>
          <p:cNvPr id="6" name="Diagram 5"/>
          <p:cNvGraphicFramePr/>
          <p:nvPr/>
        </p:nvGraphicFramePr>
        <p:xfrm>
          <a:off x="990600" y="2438400"/>
          <a:ext cx="7010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dirty="0"/>
              <a:t>Diffusion and Confusion</a:t>
            </a:r>
            <a:endParaRPr lang="en-AU" dirty="0"/>
          </a:p>
        </p:txBody>
      </p:sp>
      <p:sp>
        <p:nvSpPr>
          <p:cNvPr id="4" name="Content Placeholder 3"/>
          <p:cNvSpPr>
            <a:spLocks noGrp="1"/>
          </p:cNvSpPr>
          <p:nvPr>
            <p:ph idx="1"/>
          </p:nvPr>
        </p:nvSpPr>
        <p:spPr>
          <a:xfrm>
            <a:off x="838200" y="1268760"/>
            <a:ext cx="7570787" cy="1819835"/>
          </a:xfrm>
        </p:spPr>
        <p:txBody>
          <a:bodyPr>
            <a:normAutofit fontScale="92500" lnSpcReduction="20000"/>
          </a:bodyPr>
          <a:lstStyle/>
          <a:p>
            <a:r>
              <a:rPr lang="en-US" dirty="0"/>
              <a:t>Terms introduced by Claude Shannon to capture the two basic building blocks for any cryptographic system</a:t>
            </a:r>
          </a:p>
          <a:p>
            <a:pPr lvl="1"/>
            <a:r>
              <a:rPr lang="en-US" dirty="0"/>
              <a:t>Shannon’s concern was to thwart cryptanalysis based on statistical analysis</a:t>
            </a:r>
          </a:p>
        </p:txBody>
      </p:sp>
      <p:graphicFrame>
        <p:nvGraphicFramePr>
          <p:cNvPr id="6" name="Diagram 5"/>
          <p:cNvGraphicFramePr/>
          <p:nvPr>
            <p:extLst>
              <p:ext uri="{D42A27DB-BD31-4B8C-83A1-F6EECF244321}">
                <p14:modId xmlns:p14="http://schemas.microsoft.com/office/powerpoint/2010/main" val="3696360281"/>
              </p:ext>
            </p:extLst>
          </p:nvPr>
        </p:nvGraphicFramePr>
        <p:xfrm>
          <a:off x="914400" y="3097560"/>
          <a:ext cx="7772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0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81200" y="-27384"/>
            <a:ext cx="5243427" cy="6785610"/>
          </a:xfrm>
          <a:prstGeom prst="rect">
            <a:avLst/>
          </a:prstGeo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40341"/>
            <a:ext cx="9144000" cy="1411941"/>
          </a:xfrm>
        </p:spPr>
        <p:txBody>
          <a:bodyPr/>
          <a:lstStyle/>
          <a:p>
            <a:pPr eaLnBrk="1" hangingPunct="1">
              <a:defRPr/>
            </a:pPr>
            <a:r>
              <a:rPr lang="en-AU" dirty="0"/>
              <a:t>Feistel Cipher Design Features</a:t>
            </a:r>
          </a:p>
        </p:txBody>
      </p:sp>
      <p:sp>
        <p:nvSpPr>
          <p:cNvPr id="5" name="Content Placeholder 4"/>
          <p:cNvSpPr>
            <a:spLocks noGrp="1"/>
          </p:cNvSpPr>
          <p:nvPr>
            <p:ph sz="half" idx="1"/>
          </p:nvPr>
        </p:nvSpPr>
        <p:spPr>
          <a:xfrm>
            <a:off x="533400" y="1600200"/>
            <a:ext cx="4038600" cy="4953000"/>
          </a:xfrm>
        </p:spPr>
        <p:txBody>
          <a:bodyPr>
            <a:normAutofit fontScale="70000" lnSpcReduction="20000"/>
          </a:bodyPr>
          <a:lstStyle/>
          <a:p>
            <a:r>
              <a:rPr lang="en-US" dirty="0"/>
              <a:t>Block size</a:t>
            </a:r>
          </a:p>
          <a:p>
            <a:pPr lvl="1"/>
            <a:r>
              <a:rPr lang="en-US" dirty="0"/>
              <a:t>Larger block sizes mean greater security but reduced encryption/decryption speed for a given algorithm</a:t>
            </a:r>
          </a:p>
          <a:p>
            <a:r>
              <a:rPr lang="en-US" dirty="0"/>
              <a:t>Key size</a:t>
            </a:r>
          </a:p>
          <a:p>
            <a:pPr lvl="1"/>
            <a:r>
              <a:rPr lang="en-US" dirty="0"/>
              <a:t>Larger key size means greater security but may decrease encryption/decryption speeds</a:t>
            </a:r>
          </a:p>
          <a:p>
            <a:r>
              <a:rPr lang="en-US" dirty="0"/>
              <a:t>Number of rounds</a:t>
            </a:r>
          </a:p>
          <a:p>
            <a:pPr lvl="1"/>
            <a:r>
              <a:rPr lang="en-US" dirty="0"/>
              <a:t>The essence of the Feistel cipher is that a single round offers inadequate security but that multiple rounds offer increasing security</a:t>
            </a:r>
          </a:p>
          <a:p>
            <a:r>
              <a:rPr lang="en-US" dirty="0"/>
              <a:t>Subkey generation algorithm</a:t>
            </a:r>
          </a:p>
          <a:p>
            <a:pPr lvl="1"/>
            <a:r>
              <a:rPr lang="en-US" dirty="0"/>
              <a:t>Greater complexity in this algorithm should lead to greater difficulty of cryptanalysis</a:t>
            </a:r>
          </a:p>
        </p:txBody>
      </p:sp>
      <p:sp>
        <p:nvSpPr>
          <p:cNvPr id="6" name="Content Placeholder 5"/>
          <p:cNvSpPr>
            <a:spLocks noGrp="1"/>
          </p:cNvSpPr>
          <p:nvPr>
            <p:ph sz="half" idx="2"/>
          </p:nvPr>
        </p:nvSpPr>
        <p:spPr>
          <a:xfrm>
            <a:off x="4766534" y="1774825"/>
            <a:ext cx="3566160" cy="4930775"/>
          </a:xfrm>
        </p:spPr>
        <p:txBody>
          <a:bodyPr>
            <a:normAutofit fontScale="70000" lnSpcReduction="20000"/>
          </a:bodyPr>
          <a:lstStyle/>
          <a:p>
            <a:r>
              <a:rPr lang="en-US" dirty="0"/>
              <a:t>Round function F</a:t>
            </a:r>
          </a:p>
          <a:p>
            <a:pPr lvl="1"/>
            <a:r>
              <a:rPr lang="en-US" dirty="0"/>
              <a:t>Greater complexity generally means greater resistance to cryptanalysis</a:t>
            </a:r>
          </a:p>
          <a:p>
            <a:r>
              <a:rPr lang="en-US" dirty="0"/>
              <a:t>Fast software encryption/decryption</a:t>
            </a:r>
          </a:p>
          <a:p>
            <a:pPr lvl="1"/>
            <a:r>
              <a:rPr lang="en-US" dirty="0"/>
              <a:t>In many cases, encrypting is embedded in applications or utility functions in such a way as to preclude a hardware implementation; accordingly, the speed of execution of the algorithm becomes a concern</a:t>
            </a:r>
          </a:p>
          <a:p>
            <a:r>
              <a:rPr lang="en-US" dirty="0"/>
              <a:t>Ease of analysis</a:t>
            </a:r>
          </a:p>
          <a:p>
            <a:pPr lvl="1"/>
            <a:r>
              <a:rPr lang="en-US" dirty="0"/>
              <a:t>If the algorithm can be concisely and clearly explained, it is easier to analyze that algorithm for cryptanalytic vulnerabilities and therefore develop a higher level of assurance as to its strength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sz="4000" dirty="0"/>
              <a:t>Data Encryption Standard (DES)</a:t>
            </a:r>
          </a:p>
        </p:txBody>
      </p:sp>
      <p:sp>
        <p:nvSpPr>
          <p:cNvPr id="4" name="Content Placeholder 3"/>
          <p:cNvSpPr>
            <a:spLocks noGrp="1"/>
          </p:cNvSpPr>
          <p:nvPr>
            <p:ph idx="1"/>
          </p:nvPr>
        </p:nvSpPr>
        <p:spPr>
          <a:xfrm>
            <a:off x="762000" y="1828800"/>
            <a:ext cx="7772400" cy="4715435"/>
          </a:xfrm>
        </p:spPr>
        <p:txBody>
          <a:bodyPr>
            <a:normAutofit fontScale="85000" lnSpcReduction="20000"/>
          </a:bodyPr>
          <a:lstStyle/>
          <a:p>
            <a:r>
              <a:rPr lang="en-US" dirty="0"/>
              <a:t>Issued in 1977 by the National Bureau of Standards (now NIST) as Federal Information Processing Standard 46</a:t>
            </a:r>
          </a:p>
          <a:p>
            <a:r>
              <a:rPr lang="en-US" dirty="0"/>
              <a:t>Was the most widely used encryption scheme until the introduction of the Advanced Encryption Standard (AES) in 2001</a:t>
            </a:r>
          </a:p>
          <a:p>
            <a:r>
              <a:rPr lang="en-US" dirty="0"/>
              <a:t>Algorithm itself is referred to as the Data Encryption Algorithm (DEA)</a:t>
            </a:r>
          </a:p>
          <a:p>
            <a:pPr lvl="1"/>
            <a:r>
              <a:rPr lang="en-US" dirty="0"/>
              <a:t>Data are encrypted in 64-bit blocks using a 56-bit key</a:t>
            </a:r>
          </a:p>
          <a:p>
            <a:pPr lvl="1"/>
            <a:r>
              <a:rPr lang="en-US" dirty="0"/>
              <a:t>The algorithm transforms 64-bit input in a series of steps into a 64-bit output</a:t>
            </a:r>
          </a:p>
          <a:p>
            <a:pPr lvl="1"/>
            <a:r>
              <a:rPr lang="en-US" dirty="0"/>
              <a:t>The same steps, with the same key, are used to reverse the encryption</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8036</TotalTime>
  <Words>3808</Words>
  <Application>Microsoft Office PowerPoint</Application>
  <PresentationFormat>On-screen Show (4:3)</PresentationFormat>
  <Paragraphs>319</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Candara</vt:lpstr>
      <vt:lpstr>Mistral</vt:lpstr>
      <vt:lpstr>Infusion</vt:lpstr>
      <vt:lpstr>1_Infusion</vt:lpstr>
      <vt:lpstr>Chapter 4</vt:lpstr>
      <vt:lpstr>Stream Cipher</vt:lpstr>
      <vt:lpstr>Block Cipher</vt:lpstr>
      <vt:lpstr>PowerPoint Presentation</vt:lpstr>
      <vt:lpstr>Feistel Cipher</vt:lpstr>
      <vt:lpstr>Diffusion and Confusion</vt:lpstr>
      <vt:lpstr>PowerPoint Presentation</vt:lpstr>
      <vt:lpstr>Feistel Cipher Design Features</vt:lpstr>
      <vt:lpstr>Data Encryption Standard (DES)</vt:lpstr>
      <vt:lpstr>PowerPoint Presentation</vt:lpstr>
      <vt:lpstr>Strength of DES</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3</dc:subject>
  <dc:creator>Dr Lawrie Brown</dc:creator>
  <cp:keywords/>
  <dc:description/>
  <cp:lastModifiedBy>Ajay</cp:lastModifiedBy>
  <cp:revision>99</cp:revision>
  <cp:lastPrinted>2009-08-04T06:08:06Z</cp:lastPrinted>
  <dcterms:created xsi:type="dcterms:W3CDTF">2016-03-13T01:59:00Z</dcterms:created>
  <dcterms:modified xsi:type="dcterms:W3CDTF">2022-08-04T04:56:56Z</dcterms:modified>
  <cp:category/>
</cp:coreProperties>
</file>