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31"/>
  </p:notesMasterIdLst>
  <p:handoutMasterIdLst>
    <p:handoutMasterId r:id="rId32"/>
  </p:handoutMasterIdLst>
  <p:sldIdLst>
    <p:sldId id="256"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27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033" autoAdjust="0"/>
  </p:normalViewPr>
  <p:slideViewPr>
    <p:cSldViewPr snapToGrid="0" snapToObjects="1">
      <p:cViewPr varScale="1">
        <p:scale>
          <a:sx n="61" d="100"/>
          <a:sy n="61" d="100"/>
        </p:scale>
        <p:origin x="1056" y="4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12/21/2022</a:t>
            </a:fld>
            <a:endParaRPr lang="en-US" dirty="0"/>
          </a:p>
        </p:txBody>
      </p:sp>
      <p:sp>
        <p:nvSpPr>
          <p:cNvPr id="4" name="Footer Placeholder 3">
            <a:extLst>
              <a:ext uri="{FF2B5EF4-FFF2-40B4-BE49-F238E27FC236}">
                <a16:creationId xmlns=""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12/21/2022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26</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12/21/2022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12/21/2022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12/21/2022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12/21/2022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12/21/2022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 xmlns:a16="http://schemas.microsoft.com/office/drawing/2014/main" id="{340C7600-5BA8-4A54-887F-74AF87750A31}"/>
              </a:ext>
            </a:extLst>
          </p:cNvPr>
          <p:cNvSpPr>
            <a:spLocks noGrp="1"/>
          </p:cNvSpPr>
          <p:nvPr>
            <p:ph type="ctrTitle"/>
          </p:nvPr>
        </p:nvSpPr>
        <p:spPr>
          <a:xfrm>
            <a:off x="3962399" y="2554817"/>
            <a:ext cx="7197726" cy="2421464"/>
          </a:xfrm>
        </p:spPr>
        <p:txBody>
          <a:bodyPr>
            <a:normAutofit/>
          </a:bodyPr>
          <a:lstStyle/>
          <a:p>
            <a:r>
              <a:rPr lang="en-US" b="1" dirty="0" smtClean="0"/>
              <a:t>Enterprise systems </a:t>
            </a:r>
            <a:endParaRPr lang="en-US" b="1" dirty="0"/>
          </a:p>
        </p:txBody>
      </p:sp>
      <p:sp>
        <p:nvSpPr>
          <p:cNvPr id="3" name="Subtitle 2">
            <a:extLst>
              <a:ext uri="{FF2B5EF4-FFF2-40B4-BE49-F238E27FC236}">
                <a16:creationId xmlns="" xmlns:a16="http://schemas.microsoft.com/office/drawing/2014/main" id="{AE584786-6548-4BB4-95FD-977AD1F362C6}"/>
              </a:ext>
            </a:extLst>
          </p:cNvPr>
          <p:cNvSpPr>
            <a:spLocks noGrp="1"/>
          </p:cNvSpPr>
          <p:nvPr>
            <p:ph type="subTitle" idx="1"/>
          </p:nvPr>
        </p:nvSpPr>
        <p:spPr>
          <a:xfrm>
            <a:off x="3962399" y="4976282"/>
            <a:ext cx="7197726" cy="1405467"/>
          </a:xfrm>
        </p:spPr>
        <p:txBody>
          <a:bodyPr>
            <a:normAutofit/>
          </a:bodyPr>
          <a:lstStyle/>
          <a:p>
            <a:r>
              <a:rPr lang="en-US" sz="3200" dirty="0" smtClean="0">
                <a:solidFill>
                  <a:schemeClr val="accent1">
                    <a:lumMod val="40000"/>
                    <a:lumOff val="60000"/>
                  </a:schemeClr>
                </a:solidFill>
              </a:rPr>
              <a:t>Unit 1</a:t>
            </a:r>
          </a:p>
          <a:p>
            <a:r>
              <a:rPr lang="en-US" sz="3200" dirty="0" smtClean="0">
                <a:solidFill>
                  <a:schemeClr val="accent1">
                    <a:lumMod val="40000"/>
                    <a:lumOff val="60000"/>
                  </a:schemeClr>
                </a:solidFill>
              </a:rPr>
              <a:t>By- </a:t>
            </a:r>
            <a:r>
              <a:rPr lang="en-US" sz="3200" dirty="0" err="1" smtClean="0">
                <a:solidFill>
                  <a:schemeClr val="accent1">
                    <a:lumMod val="40000"/>
                    <a:lumOff val="60000"/>
                  </a:schemeClr>
                </a:solidFill>
              </a:rPr>
              <a:t>simran</a:t>
            </a:r>
            <a:r>
              <a:rPr lang="en-US" sz="3200" dirty="0" smtClean="0">
                <a:solidFill>
                  <a:schemeClr val="accent1">
                    <a:lumMod val="40000"/>
                    <a:lumOff val="60000"/>
                  </a:schemeClr>
                </a:solidFill>
              </a:rPr>
              <a:t> s</a:t>
            </a:r>
            <a:endParaRPr lang="en-US" sz="3200" dirty="0">
              <a:solidFill>
                <a:schemeClr val="accent1">
                  <a:lumMod val="40000"/>
                  <a:lumOff val="60000"/>
                </a:schemeClr>
              </a:solidFill>
            </a:endParaRP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t>Financial and human resource systems</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IN" sz="2400" dirty="0"/>
              <a:t>A financial system is a set of institutions, such as banks, </a:t>
            </a:r>
            <a:r>
              <a:rPr lang="en-IN" sz="2400" dirty="0" smtClean="0"/>
              <a:t>insurance companies</a:t>
            </a:r>
            <a:r>
              <a:rPr lang="en-IN" sz="2400" dirty="0"/>
              <a:t>, and stock exchanges, that permit the exchange of </a:t>
            </a:r>
            <a:r>
              <a:rPr lang="en-IN" sz="2400" dirty="0" smtClean="0"/>
              <a:t>funds. Financial </a:t>
            </a:r>
            <a:r>
              <a:rPr lang="en-IN" sz="2400" dirty="0"/>
              <a:t>systems exist on firm, regional, and global levels</a:t>
            </a:r>
            <a:r>
              <a:rPr lang="en-IN" sz="2400" dirty="0" smtClean="0"/>
              <a:t>.</a:t>
            </a:r>
          </a:p>
          <a:p>
            <a:pPr algn="just">
              <a:buFont typeface="Wingdings" panose="05000000000000000000" pitchFamily="2" charset="2"/>
              <a:buChar char="Ø"/>
            </a:pPr>
            <a:endParaRPr lang="en-IN" sz="2400" dirty="0"/>
          </a:p>
          <a:p>
            <a:pPr algn="just">
              <a:buFont typeface="Wingdings" panose="05000000000000000000" pitchFamily="2" charset="2"/>
              <a:buChar char="Ø"/>
            </a:pPr>
            <a:r>
              <a:rPr lang="en-IN" sz="2400" dirty="0" smtClean="0"/>
              <a:t>Human </a:t>
            </a:r>
            <a:r>
              <a:rPr lang="en-IN" sz="2400" dirty="0"/>
              <a:t>resources management </a:t>
            </a:r>
            <a:r>
              <a:rPr lang="en-IN" sz="2400" dirty="0" smtClean="0"/>
              <a:t>system, is </a:t>
            </a:r>
            <a:r>
              <a:rPr lang="en-IN" sz="2400" dirty="0"/>
              <a:t>a suite of software applications used to manage human</a:t>
            </a:r>
          </a:p>
        </p:txBody>
      </p:sp>
    </p:spTree>
    <p:extLst>
      <p:ext uri="{BB962C8B-B14F-4D97-AF65-F5344CB8AC3E}">
        <p14:creationId xmlns:p14="http://schemas.microsoft.com/office/powerpoint/2010/main" val="1538666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 </a:t>
            </a:r>
            <a:r>
              <a:rPr lang="en-IN" sz="4000" b="1" dirty="0"/>
              <a:t>Kinds of Enterprise </a:t>
            </a:r>
            <a:r>
              <a:rPr lang="en-IN" sz="4000" b="1" dirty="0" smtClean="0"/>
              <a:t>systems - B2B model</a:t>
            </a:r>
            <a:endParaRPr lang="en-IN" sz="4000" b="1" dirty="0"/>
          </a:p>
        </p:txBody>
      </p:sp>
      <p:sp>
        <p:nvSpPr>
          <p:cNvPr id="3" name="Content Placeholder 2"/>
          <p:cNvSpPr>
            <a:spLocks noGrp="1"/>
          </p:cNvSpPr>
          <p:nvPr>
            <p:ph idx="1"/>
          </p:nvPr>
        </p:nvSpPr>
        <p:spPr/>
        <p:txBody>
          <a:bodyPr>
            <a:normAutofit/>
          </a:bodyPr>
          <a:lstStyle/>
          <a:p>
            <a:pPr marL="0" indent="0" algn="just">
              <a:buNone/>
            </a:pPr>
            <a:r>
              <a:rPr lang="en-IN" sz="2400" dirty="0"/>
              <a:t>Business-to-business (B2B), also called B-to-B, is a form of transaction between businesses, such as one involving a manufacturer and wholesaler, or a wholesaler and a retailer. Business-to-business refers to business that is conducted between companies, rather than between a company and individual consumer. </a:t>
            </a:r>
            <a:endParaRPr lang="en-IN" sz="2400" dirty="0"/>
          </a:p>
        </p:txBody>
      </p:sp>
    </p:spTree>
    <p:extLst>
      <p:ext uri="{BB962C8B-B14F-4D97-AF65-F5344CB8AC3E}">
        <p14:creationId xmlns:p14="http://schemas.microsoft.com/office/powerpoint/2010/main" val="4275443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Kinds of Enterprise systems - </a:t>
            </a:r>
            <a:r>
              <a:rPr lang="en-IN" b="1" dirty="0" smtClean="0"/>
              <a:t>B2C </a:t>
            </a:r>
            <a:r>
              <a:rPr lang="en-IN" b="1" dirty="0"/>
              <a:t>model</a:t>
            </a:r>
            <a:endParaRPr lang="en-IN" dirty="0"/>
          </a:p>
        </p:txBody>
      </p:sp>
      <p:sp>
        <p:nvSpPr>
          <p:cNvPr id="3" name="Content Placeholder 2"/>
          <p:cNvSpPr>
            <a:spLocks noGrp="1"/>
          </p:cNvSpPr>
          <p:nvPr>
            <p:ph idx="1"/>
          </p:nvPr>
        </p:nvSpPr>
        <p:spPr/>
        <p:txBody>
          <a:bodyPr>
            <a:normAutofit/>
          </a:bodyPr>
          <a:lstStyle/>
          <a:p>
            <a:pPr marL="0" indent="0" algn="just">
              <a:buNone/>
            </a:pPr>
            <a:r>
              <a:rPr lang="en-IN" sz="2400" dirty="0"/>
              <a:t>The term business-to-consumer (B2C) refers to the process of selling products and services directly between a business and consumers who are the end-users of its products or services. Most companies that sell directly to consumers can be referred to as B2C companies.</a:t>
            </a:r>
            <a:endParaRPr lang="en-IN" sz="2400" dirty="0"/>
          </a:p>
        </p:txBody>
      </p:sp>
    </p:spTree>
    <p:extLst>
      <p:ext uri="{BB962C8B-B14F-4D97-AF65-F5344CB8AC3E}">
        <p14:creationId xmlns:p14="http://schemas.microsoft.com/office/powerpoint/2010/main" val="411128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b="1" dirty="0"/>
              <a:t>Enterprise data management (EDM)</a:t>
            </a:r>
          </a:p>
        </p:txBody>
      </p:sp>
      <p:sp>
        <p:nvSpPr>
          <p:cNvPr id="3" name="Content Placeholder 2"/>
          <p:cNvSpPr>
            <a:spLocks noGrp="1"/>
          </p:cNvSpPr>
          <p:nvPr>
            <p:ph idx="1"/>
          </p:nvPr>
        </p:nvSpPr>
        <p:spPr/>
        <p:txBody>
          <a:bodyPr>
            <a:normAutofit/>
          </a:bodyPr>
          <a:lstStyle/>
          <a:p>
            <a:pPr marL="0" indent="0" algn="just">
              <a:buNone/>
            </a:pPr>
            <a:r>
              <a:rPr lang="en-IN" sz="2400" dirty="0"/>
              <a:t>Enterprise data management (EDM) is the process of inventorying and governing your business’s data and getting your organization </a:t>
            </a:r>
            <a:r>
              <a:rPr lang="en-IN" sz="2400" dirty="0" smtClean="0"/>
              <a:t>on-board </a:t>
            </a:r>
            <a:r>
              <a:rPr lang="en-IN" sz="2400" dirty="0"/>
              <a:t>with the process. In other words, EDM is as much about managing people as it is about managing data.</a:t>
            </a:r>
            <a:endParaRPr lang="en-IN" sz="2400" dirty="0"/>
          </a:p>
        </p:txBody>
      </p:sp>
    </p:spTree>
    <p:extLst>
      <p:ext uri="{BB962C8B-B14F-4D97-AF65-F5344CB8AC3E}">
        <p14:creationId xmlns:p14="http://schemas.microsoft.com/office/powerpoint/2010/main" val="1190109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b="1" dirty="0" smtClean="0"/>
              <a:t>workflow</a:t>
            </a:r>
            <a:endParaRPr lang="en-IN" sz="4800" b="1" dirty="0"/>
          </a:p>
        </p:txBody>
      </p:sp>
      <p:sp>
        <p:nvSpPr>
          <p:cNvPr id="3" name="Content Placeholder 2"/>
          <p:cNvSpPr>
            <a:spLocks noGrp="1"/>
          </p:cNvSpPr>
          <p:nvPr>
            <p:ph idx="1"/>
          </p:nvPr>
        </p:nvSpPr>
        <p:spPr/>
        <p:txBody>
          <a:bodyPr>
            <a:normAutofit/>
          </a:bodyPr>
          <a:lstStyle/>
          <a:p>
            <a:pPr marL="0" indent="0">
              <a:buNone/>
            </a:pPr>
            <a:r>
              <a:rPr lang="en-IN" sz="3600" dirty="0"/>
              <a:t>Workflow is </a:t>
            </a:r>
            <a:r>
              <a:rPr lang="en-IN" sz="3600" dirty="0"/>
              <a:t>the series of activities that are necessary to complete a task.</a:t>
            </a:r>
          </a:p>
        </p:txBody>
      </p:sp>
    </p:spTree>
    <p:extLst>
      <p:ext uri="{BB962C8B-B14F-4D97-AF65-F5344CB8AC3E}">
        <p14:creationId xmlns:p14="http://schemas.microsoft.com/office/powerpoint/2010/main" val="2438749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 Basic transformation of workflow</a:t>
            </a:r>
            <a:endParaRPr lang="en-IN" dirty="0"/>
          </a:p>
        </p:txBody>
      </p:sp>
      <p:sp>
        <p:nvSpPr>
          <p:cNvPr id="4" name="Rectangle 3"/>
          <p:cNvSpPr/>
          <p:nvPr/>
        </p:nvSpPr>
        <p:spPr>
          <a:xfrm>
            <a:off x="960895" y="3580108"/>
            <a:ext cx="2216258" cy="123986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3600" dirty="0" smtClean="0"/>
              <a:t>INPUT</a:t>
            </a:r>
            <a:endParaRPr lang="en-IN" sz="3600" dirty="0"/>
          </a:p>
        </p:txBody>
      </p:sp>
      <p:sp>
        <p:nvSpPr>
          <p:cNvPr id="5" name="Rectangle 4"/>
          <p:cNvSpPr/>
          <p:nvPr/>
        </p:nvSpPr>
        <p:spPr>
          <a:xfrm>
            <a:off x="5142854" y="3580108"/>
            <a:ext cx="2600542" cy="123986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400" dirty="0" smtClean="0"/>
              <a:t>TRANSFORMATION</a:t>
            </a:r>
            <a:endParaRPr lang="en-IN" sz="2400" dirty="0"/>
          </a:p>
        </p:txBody>
      </p:sp>
      <p:sp>
        <p:nvSpPr>
          <p:cNvPr id="6" name="Rectangle 5"/>
          <p:cNvSpPr/>
          <p:nvPr/>
        </p:nvSpPr>
        <p:spPr>
          <a:xfrm>
            <a:off x="9709097" y="3580108"/>
            <a:ext cx="2216258" cy="123986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3200" dirty="0" smtClean="0"/>
              <a:t>OUTPUT</a:t>
            </a:r>
            <a:endParaRPr lang="en-IN" sz="3200" dirty="0"/>
          </a:p>
        </p:txBody>
      </p:sp>
      <p:sp>
        <p:nvSpPr>
          <p:cNvPr id="7" name="Right Arrow 6"/>
          <p:cNvSpPr/>
          <p:nvPr/>
        </p:nvSpPr>
        <p:spPr>
          <a:xfrm>
            <a:off x="3177153" y="3967566"/>
            <a:ext cx="1965701" cy="49594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ight Arrow 7"/>
          <p:cNvSpPr/>
          <p:nvPr/>
        </p:nvSpPr>
        <p:spPr>
          <a:xfrm>
            <a:off x="7743396" y="3967566"/>
            <a:ext cx="1965701" cy="49594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93049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5166"/>
            <a:ext cx="11201399" cy="1456267"/>
          </a:xfrm>
        </p:spPr>
        <p:txBody>
          <a:bodyPr>
            <a:normAutofit/>
          </a:bodyPr>
          <a:lstStyle/>
          <a:p>
            <a:pPr algn="ctr"/>
            <a:r>
              <a:rPr lang="en-IN" sz="4800" b="1" dirty="0" smtClean="0"/>
              <a:t>WORKFLOW EXAMPLE</a:t>
            </a:r>
            <a:endParaRPr lang="en-IN" sz="4800" b="1" dirty="0"/>
          </a:p>
        </p:txBody>
      </p:sp>
      <p:pic>
        <p:nvPicPr>
          <p:cNvPr id="1026" name="Picture 2" descr="How to Create an Automated Workflow Without Coding - frevvo Blog"/>
          <p:cNvPicPr>
            <a:picLocks noChangeAspect="1" noChangeArrowheads="1"/>
          </p:cNvPicPr>
          <p:nvPr/>
        </p:nvPicPr>
        <p:blipFill rotWithShape="1">
          <a:blip r:embed="rId2">
            <a:extLst>
              <a:ext uri="{28A0092B-C50C-407E-A947-70E740481C1C}">
                <a14:useLocalDpi xmlns:a14="http://schemas.microsoft.com/office/drawing/2010/main" val="0"/>
              </a:ext>
            </a:extLst>
          </a:blip>
          <a:srcRect b="7682"/>
          <a:stretch/>
        </p:blipFill>
        <p:spPr bwMode="auto">
          <a:xfrm>
            <a:off x="1487837" y="1461433"/>
            <a:ext cx="9329389" cy="5032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1267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b="1" dirty="0" smtClean="0"/>
              <a:t>Controlling &amp; auditing</a:t>
            </a:r>
            <a:endParaRPr lang="en-IN" sz="4800" b="1" dirty="0"/>
          </a:p>
        </p:txBody>
      </p:sp>
      <p:sp>
        <p:nvSpPr>
          <p:cNvPr id="3" name="Content Placeholder 2"/>
          <p:cNvSpPr>
            <a:spLocks noGrp="1"/>
          </p:cNvSpPr>
          <p:nvPr>
            <p:ph idx="1"/>
          </p:nvPr>
        </p:nvSpPr>
        <p:spPr>
          <a:xfrm>
            <a:off x="406831" y="2065867"/>
            <a:ext cx="11092911" cy="4599696"/>
          </a:xfrm>
        </p:spPr>
        <p:txBody>
          <a:bodyPr>
            <a:normAutofit fontScale="70000" lnSpcReduction="20000"/>
          </a:bodyPr>
          <a:lstStyle/>
          <a:p>
            <a:endParaRPr lang="en-IN" dirty="0" smtClean="0"/>
          </a:p>
          <a:p>
            <a:endParaRPr lang="en-IN" dirty="0"/>
          </a:p>
          <a:p>
            <a:endParaRPr lang="en-IN" dirty="0" smtClean="0"/>
          </a:p>
          <a:p>
            <a:pPr algn="just"/>
            <a:r>
              <a:rPr lang="en-IN" sz="4000" dirty="0"/>
              <a:t>Enterprise control is the ability to combine control, intelligence and process management to enable business optimization that is inclusive of business and production operations. It combines the strength of both business processes and production operations processes. </a:t>
            </a:r>
            <a:endParaRPr lang="en-IN" sz="4000" dirty="0"/>
          </a:p>
          <a:p>
            <a:pPr marL="0" indent="0" algn="just">
              <a:buNone/>
            </a:pPr>
            <a:endParaRPr lang="en-IN" sz="4000" dirty="0"/>
          </a:p>
          <a:p>
            <a:pPr algn="just"/>
            <a:r>
              <a:rPr lang="en-IN" sz="4000" dirty="0" smtClean="0"/>
              <a:t>An </a:t>
            </a:r>
            <a:r>
              <a:rPr lang="en-IN" sz="4000" dirty="0"/>
              <a:t>audit is a formal examination, inspection, and verification of a commercial enterprise's, organizations, or any entity's accounts. Audits are usually carried out by an independent party.</a:t>
            </a:r>
          </a:p>
          <a:p>
            <a:pPr marL="0" indent="0">
              <a:buNone/>
            </a:pPr>
            <a:endParaRPr lang="en-IN" dirty="0"/>
          </a:p>
        </p:txBody>
      </p:sp>
    </p:spTree>
    <p:extLst>
      <p:ext uri="{BB962C8B-B14F-4D97-AF65-F5344CB8AC3E}">
        <p14:creationId xmlns:p14="http://schemas.microsoft.com/office/powerpoint/2010/main" val="1499526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b="1" dirty="0" smtClean="0"/>
              <a:t>accounting</a:t>
            </a:r>
            <a:endParaRPr lang="en-IN" sz="5400" b="1" dirty="0"/>
          </a:p>
        </p:txBody>
      </p:sp>
      <p:sp>
        <p:nvSpPr>
          <p:cNvPr id="3" name="Content Placeholder 2"/>
          <p:cNvSpPr>
            <a:spLocks noGrp="1"/>
          </p:cNvSpPr>
          <p:nvPr>
            <p:ph idx="1"/>
          </p:nvPr>
        </p:nvSpPr>
        <p:spPr/>
        <p:txBody>
          <a:bodyPr>
            <a:normAutofit/>
          </a:bodyPr>
          <a:lstStyle/>
          <a:p>
            <a:pPr marL="0" indent="0">
              <a:buNone/>
            </a:pPr>
            <a:r>
              <a:rPr lang="en-IN" sz="2800" dirty="0"/>
              <a:t>Enterprise accounting software </a:t>
            </a:r>
            <a:r>
              <a:rPr lang="en-IN" sz="2800" dirty="0"/>
              <a:t>comprises modules specific to billing and payroll, accounts receivable, accounts payable, general ledger, and more.</a:t>
            </a:r>
          </a:p>
        </p:txBody>
      </p:sp>
    </p:spTree>
    <p:extLst>
      <p:ext uri="{BB962C8B-B14F-4D97-AF65-F5344CB8AC3E}">
        <p14:creationId xmlns:p14="http://schemas.microsoft.com/office/powerpoint/2010/main" val="32002262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10008" y="2216258"/>
            <a:ext cx="2960176" cy="2154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t>FUNCTIONS OF ENTERPRISE ACCOUNTING</a:t>
            </a:r>
          </a:p>
          <a:p>
            <a:pPr algn="ctr"/>
            <a:r>
              <a:rPr lang="en-IN" sz="2000" dirty="0" smtClean="0"/>
              <a:t>SOFTWARE </a:t>
            </a:r>
            <a:endParaRPr lang="en-IN" sz="2000" dirty="0"/>
          </a:p>
        </p:txBody>
      </p:sp>
      <p:sp>
        <p:nvSpPr>
          <p:cNvPr id="5" name="Oval 4"/>
          <p:cNvSpPr/>
          <p:nvPr/>
        </p:nvSpPr>
        <p:spPr>
          <a:xfrm>
            <a:off x="2557221" y="278970"/>
            <a:ext cx="2123268" cy="1704813"/>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N" dirty="0" smtClean="0"/>
              <a:t>BILLING &amp; INVOICING</a:t>
            </a:r>
            <a:endParaRPr lang="en-IN" dirty="0"/>
          </a:p>
        </p:txBody>
      </p:sp>
      <p:sp>
        <p:nvSpPr>
          <p:cNvPr id="6" name="Oval 5"/>
          <p:cNvSpPr/>
          <p:nvPr/>
        </p:nvSpPr>
        <p:spPr>
          <a:xfrm>
            <a:off x="4832887" y="5153187"/>
            <a:ext cx="2389323" cy="1704813"/>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N" dirty="0" smtClean="0"/>
              <a:t>INVENTORY MANAGEMENT</a:t>
            </a:r>
            <a:endParaRPr lang="en-IN" dirty="0"/>
          </a:p>
        </p:txBody>
      </p:sp>
      <p:sp>
        <p:nvSpPr>
          <p:cNvPr id="7" name="Oval 6"/>
          <p:cNvSpPr/>
          <p:nvPr/>
        </p:nvSpPr>
        <p:spPr>
          <a:xfrm>
            <a:off x="1614406" y="3518115"/>
            <a:ext cx="2123268" cy="1704813"/>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N" sz="2400" dirty="0" smtClean="0"/>
              <a:t>FIXED ASSET</a:t>
            </a:r>
            <a:endParaRPr lang="en-IN" sz="2400" dirty="0"/>
          </a:p>
        </p:txBody>
      </p:sp>
      <p:sp>
        <p:nvSpPr>
          <p:cNvPr id="8" name="Oval 7"/>
          <p:cNvSpPr/>
          <p:nvPr/>
        </p:nvSpPr>
        <p:spPr>
          <a:xfrm>
            <a:off x="8361335" y="3518115"/>
            <a:ext cx="2123268" cy="1704813"/>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N" sz="2000" dirty="0" smtClean="0"/>
              <a:t>PAYROLL</a:t>
            </a:r>
            <a:endParaRPr lang="en-IN" sz="2000" dirty="0"/>
          </a:p>
        </p:txBody>
      </p:sp>
      <p:sp>
        <p:nvSpPr>
          <p:cNvPr id="9" name="Oval 8"/>
          <p:cNvSpPr/>
          <p:nvPr/>
        </p:nvSpPr>
        <p:spPr>
          <a:xfrm>
            <a:off x="6956156" y="278970"/>
            <a:ext cx="2123268" cy="1704813"/>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N" dirty="0" smtClean="0"/>
              <a:t>BUDGETING &amp; FORECASTING</a:t>
            </a:r>
            <a:endParaRPr lang="en-IN" dirty="0"/>
          </a:p>
        </p:txBody>
      </p:sp>
    </p:spTree>
    <p:extLst>
      <p:ext uri="{BB962C8B-B14F-4D97-AF65-F5344CB8AC3E}">
        <p14:creationId xmlns:p14="http://schemas.microsoft.com/office/powerpoint/2010/main" val="2159515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b="1" dirty="0" smtClean="0"/>
              <a:t>Enterprise systems</a:t>
            </a:r>
            <a:endParaRPr lang="en-IN" sz="6000" b="1" dirty="0"/>
          </a:p>
        </p:txBody>
      </p:sp>
      <p:sp>
        <p:nvSpPr>
          <p:cNvPr id="3" name="Content Placeholder 2"/>
          <p:cNvSpPr>
            <a:spLocks noGrp="1"/>
          </p:cNvSpPr>
          <p:nvPr>
            <p:ph idx="1"/>
          </p:nvPr>
        </p:nvSpPr>
        <p:spPr/>
        <p:txBody>
          <a:bodyPr>
            <a:normAutofit/>
          </a:bodyPr>
          <a:lstStyle/>
          <a:p>
            <a:pPr marL="0" indent="0" algn="just">
              <a:buNone/>
            </a:pPr>
            <a:r>
              <a:rPr lang="en-IN" sz="2800" dirty="0"/>
              <a:t>Enterprise systems are large-scale software packages that are able to track and control all of the complex operations of a business. These systems are used as a central command hub to help automate the business and make reporting and decision making easier.</a:t>
            </a:r>
          </a:p>
        </p:txBody>
      </p:sp>
    </p:spTree>
    <p:extLst>
      <p:ext uri="{BB962C8B-B14F-4D97-AF65-F5344CB8AC3E}">
        <p14:creationId xmlns:p14="http://schemas.microsoft.com/office/powerpoint/2010/main" val="4040783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b="1" u="sng" dirty="0"/>
              <a:t>Enterprise resource planning (ERP)</a:t>
            </a:r>
          </a:p>
        </p:txBody>
      </p:sp>
      <p:sp>
        <p:nvSpPr>
          <p:cNvPr id="3" name="Content Placeholder 2"/>
          <p:cNvSpPr>
            <a:spLocks noGrp="1"/>
          </p:cNvSpPr>
          <p:nvPr>
            <p:ph idx="1"/>
          </p:nvPr>
        </p:nvSpPr>
        <p:spPr/>
        <p:txBody>
          <a:bodyPr/>
          <a:lstStyle/>
          <a:p>
            <a:pPr marL="0" indent="0" algn="just">
              <a:buNone/>
            </a:pPr>
            <a:r>
              <a:rPr lang="en-IN" sz="2800" dirty="0"/>
              <a:t>Enterprise resource planning (ERP) refers to a type of software that organizations use to manage day-to-day business activities such as accounting, procurement, project management, risk management and compliance, and supply chain operations.</a:t>
            </a:r>
          </a:p>
          <a:p>
            <a:pPr marL="0" indent="0">
              <a:buNone/>
            </a:pPr>
            <a:endParaRPr lang="en-IN" dirty="0"/>
          </a:p>
        </p:txBody>
      </p:sp>
    </p:spTree>
    <p:extLst>
      <p:ext uri="{BB962C8B-B14F-4D97-AF65-F5344CB8AC3E}">
        <p14:creationId xmlns:p14="http://schemas.microsoft.com/office/powerpoint/2010/main" val="35460393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b="1" u="sng" dirty="0"/>
              <a:t>Supply chain management (</a:t>
            </a:r>
            <a:r>
              <a:rPr lang="en-IN" sz="4800" b="1" u="sng" dirty="0" smtClean="0"/>
              <a:t>SCM)</a:t>
            </a:r>
            <a:endParaRPr lang="en-IN" sz="4800" b="1" u="sng" dirty="0"/>
          </a:p>
        </p:txBody>
      </p:sp>
      <p:sp>
        <p:nvSpPr>
          <p:cNvPr id="3" name="Content Placeholder 2"/>
          <p:cNvSpPr>
            <a:spLocks noGrp="1"/>
          </p:cNvSpPr>
          <p:nvPr>
            <p:ph idx="1"/>
          </p:nvPr>
        </p:nvSpPr>
        <p:spPr/>
        <p:txBody>
          <a:bodyPr/>
          <a:lstStyle/>
          <a:p>
            <a:pPr marL="0" lvl="0" indent="0" algn="just">
              <a:buNone/>
            </a:pPr>
            <a:r>
              <a:rPr lang="en-IN" sz="2800" dirty="0"/>
              <a:t>Supply chain management (SCM) is the centralized management of the flow of goods and services and includes all processes that transform raw materials into final products.</a:t>
            </a:r>
          </a:p>
          <a:p>
            <a:pPr marL="0" indent="0">
              <a:buNone/>
            </a:pPr>
            <a:endParaRPr lang="en-IN" dirty="0"/>
          </a:p>
        </p:txBody>
      </p:sp>
    </p:spTree>
    <p:extLst>
      <p:ext uri="{BB962C8B-B14F-4D97-AF65-F5344CB8AC3E}">
        <p14:creationId xmlns:p14="http://schemas.microsoft.com/office/powerpoint/2010/main" val="2235810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b="1" u="sng" dirty="0"/>
              <a:t>Customer relationship </a:t>
            </a:r>
            <a:r>
              <a:rPr lang="en-IN" sz="4400" b="1" u="sng" dirty="0" smtClean="0"/>
              <a:t>management (CRM)</a:t>
            </a:r>
            <a:endParaRPr lang="en-IN" sz="4400" b="1" u="sng" dirty="0"/>
          </a:p>
        </p:txBody>
      </p:sp>
      <p:sp>
        <p:nvSpPr>
          <p:cNvPr id="3" name="Content Placeholder 2"/>
          <p:cNvSpPr>
            <a:spLocks noGrp="1"/>
          </p:cNvSpPr>
          <p:nvPr>
            <p:ph idx="1"/>
          </p:nvPr>
        </p:nvSpPr>
        <p:spPr/>
        <p:txBody>
          <a:bodyPr>
            <a:normAutofit/>
          </a:bodyPr>
          <a:lstStyle/>
          <a:p>
            <a:pPr marL="0" indent="0" algn="just">
              <a:buNone/>
            </a:pPr>
            <a:r>
              <a:rPr lang="en-IN" sz="2800" dirty="0"/>
              <a:t>Customer relationship management is a process in which a business or other organization administers its interactions with customers, typically using data analysis to study large amounts of information.</a:t>
            </a:r>
            <a:endParaRPr lang="en-IN" sz="2800" dirty="0"/>
          </a:p>
        </p:txBody>
      </p:sp>
    </p:spTree>
    <p:extLst>
      <p:ext uri="{BB962C8B-B14F-4D97-AF65-F5344CB8AC3E}">
        <p14:creationId xmlns:p14="http://schemas.microsoft.com/office/powerpoint/2010/main" val="1798339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8276" y="0"/>
            <a:ext cx="10131425" cy="1456267"/>
          </a:xfrm>
        </p:spPr>
        <p:txBody>
          <a:bodyPr>
            <a:normAutofit/>
          </a:bodyPr>
          <a:lstStyle/>
          <a:p>
            <a:pPr algn="ctr"/>
            <a:r>
              <a:rPr lang="en-IN" sz="4000" b="1" dirty="0" smtClean="0"/>
              <a:t>Product lifecycle management (PLM)</a:t>
            </a:r>
            <a:endParaRPr lang="en-IN" sz="4000" b="1" dirty="0"/>
          </a:p>
        </p:txBody>
      </p:sp>
      <p:pic>
        <p:nvPicPr>
          <p:cNvPr id="2050" name="Picture 2" descr="What is Product lifecycle management (PLM)"/>
          <p:cNvPicPr>
            <a:picLocks noChangeAspect="1" noChangeArrowheads="1"/>
          </p:cNvPicPr>
          <p:nvPr/>
        </p:nvPicPr>
        <p:blipFill rotWithShape="1">
          <a:blip r:embed="rId2">
            <a:extLst>
              <a:ext uri="{28A0092B-C50C-407E-A947-70E740481C1C}">
                <a14:useLocalDpi xmlns:a14="http://schemas.microsoft.com/office/drawing/2010/main" val="0"/>
              </a:ext>
            </a:extLst>
          </a:blip>
          <a:srcRect l="25380" r="26349"/>
          <a:stretch/>
        </p:blipFill>
        <p:spPr bwMode="auto">
          <a:xfrm>
            <a:off x="2727702" y="1131376"/>
            <a:ext cx="6354306" cy="5726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350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b="1" dirty="0" smtClean="0"/>
              <a:t>Human resource management (HRM)</a:t>
            </a:r>
            <a:endParaRPr lang="en-IN" sz="4400" b="1" dirty="0"/>
          </a:p>
        </p:txBody>
      </p:sp>
      <p:pic>
        <p:nvPicPr>
          <p:cNvPr id="3074" name="Picture 2" descr="Human Resource Manageme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2339" y="2141537"/>
            <a:ext cx="8229600" cy="4414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210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b="1" dirty="0"/>
              <a:t>General Ledger (GL</a:t>
            </a:r>
            <a:r>
              <a:rPr lang="en-IN" sz="4400" b="1" dirty="0" smtClean="0"/>
              <a:t>) </a:t>
            </a:r>
            <a:r>
              <a:rPr lang="en-IN" sz="4400" b="1" dirty="0" err="1" smtClean="0"/>
              <a:t>sYSTEM</a:t>
            </a:r>
            <a:endParaRPr lang="en-IN" sz="4400" b="1" dirty="0"/>
          </a:p>
        </p:txBody>
      </p:sp>
      <p:sp>
        <p:nvSpPr>
          <p:cNvPr id="3" name="Content Placeholder 2"/>
          <p:cNvSpPr>
            <a:spLocks noGrp="1"/>
          </p:cNvSpPr>
          <p:nvPr>
            <p:ph idx="1"/>
          </p:nvPr>
        </p:nvSpPr>
        <p:spPr>
          <a:xfrm>
            <a:off x="1026763" y="2343545"/>
            <a:ext cx="10131425" cy="3649133"/>
          </a:xfrm>
        </p:spPr>
        <p:txBody>
          <a:bodyPr>
            <a:normAutofit/>
          </a:bodyPr>
          <a:lstStyle/>
          <a:p>
            <a:pPr marL="0" indent="0" algn="just">
              <a:buNone/>
            </a:pPr>
            <a:r>
              <a:rPr lang="en-IN" sz="2400" dirty="0"/>
              <a:t>The General Ledger (GL) is the primary accounting record for a business. It tracks all financial transactions and is used to generate the company's financial statements, including the Income Statement and Balance Sheet.</a:t>
            </a:r>
            <a:endParaRPr lang="en-IN" sz="2400" dirty="0"/>
          </a:p>
        </p:txBody>
      </p:sp>
    </p:spTree>
    <p:extLst>
      <p:ext uri="{BB962C8B-B14F-4D97-AF65-F5344CB8AC3E}">
        <p14:creationId xmlns:p14="http://schemas.microsoft.com/office/powerpoint/2010/main" val="238372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a:t>
            </a:r>
          </a:p>
        </p:txBody>
      </p:sp>
      <p:sp>
        <p:nvSpPr>
          <p:cNvPr id="3" name="Subtitle 2">
            <a:extLst>
              <a:ext uri="{FF2B5EF4-FFF2-40B4-BE49-F238E27FC236}">
                <a16:creationId xmlns="" xmlns:a16="http://schemas.microsoft.com/office/drawing/2014/main" id="{4B64FA72-B055-4AE3-A6FD-8071BD687CBE}"/>
              </a:ext>
            </a:extLst>
          </p:cNvPr>
          <p:cNvSpPr>
            <a:spLocks noGrp="1"/>
          </p:cNvSpPr>
          <p:nvPr>
            <p:ph type="subTitle" idx="1"/>
          </p:nvPr>
        </p:nvSpPr>
        <p:spPr>
          <a:xfrm>
            <a:off x="3962399" y="4995332"/>
            <a:ext cx="7197726" cy="1405467"/>
          </a:xfrm>
        </p:spPr>
        <p:txBody>
          <a:bodyPr>
            <a:normAutofit/>
          </a:bodyPr>
          <a:lstStyle/>
          <a:p>
            <a:r>
              <a:rPr lang="en-US" dirty="0">
                <a:solidFill>
                  <a:schemeClr val="accent1">
                    <a:lumMod val="40000"/>
                    <a:lumOff val="60000"/>
                  </a:schemeClr>
                </a:solidFill>
              </a:rPr>
              <a:t>someone@example.com</a:t>
            </a:r>
          </a:p>
        </p:txBody>
      </p:sp>
    </p:spTree>
    <p:extLst>
      <p:ext uri="{BB962C8B-B14F-4D97-AF65-F5344CB8AC3E}">
        <p14:creationId xmlns:p14="http://schemas.microsoft.com/office/powerpoint/2010/main" val="2939930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122549" y="2216257"/>
            <a:ext cx="3890074" cy="2712205"/>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2800" b="1" dirty="0"/>
              <a:t>10 Ways Enterprise Systems Affect your Business</a:t>
            </a:r>
          </a:p>
        </p:txBody>
      </p:sp>
      <p:sp>
        <p:nvSpPr>
          <p:cNvPr id="5" name="Rounded Rectangle 4"/>
          <p:cNvSpPr/>
          <p:nvPr/>
        </p:nvSpPr>
        <p:spPr>
          <a:xfrm>
            <a:off x="325464" y="333213"/>
            <a:ext cx="2309247" cy="12708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 Store Business Data in a Usable Format</a:t>
            </a:r>
          </a:p>
        </p:txBody>
      </p:sp>
      <p:sp>
        <p:nvSpPr>
          <p:cNvPr id="6" name="Rounded Rectangle 5"/>
          <p:cNvSpPr/>
          <p:nvPr/>
        </p:nvSpPr>
        <p:spPr>
          <a:xfrm>
            <a:off x="325464" y="2846522"/>
            <a:ext cx="2309247" cy="12708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10. Ensure Regulatory Compliance</a:t>
            </a:r>
          </a:p>
        </p:txBody>
      </p:sp>
      <p:sp>
        <p:nvSpPr>
          <p:cNvPr id="7" name="Rounded Rectangle 6"/>
          <p:cNvSpPr/>
          <p:nvPr/>
        </p:nvSpPr>
        <p:spPr>
          <a:xfrm>
            <a:off x="325464" y="5352081"/>
            <a:ext cx="2309247" cy="12708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9. Improve Supply Chain Management</a:t>
            </a:r>
          </a:p>
        </p:txBody>
      </p:sp>
      <p:sp>
        <p:nvSpPr>
          <p:cNvPr id="8" name="Rounded Rectangle 7"/>
          <p:cNvSpPr/>
          <p:nvPr/>
        </p:nvSpPr>
        <p:spPr>
          <a:xfrm>
            <a:off x="6486040" y="5352081"/>
            <a:ext cx="2309247" cy="12708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7. Reduce the Cost of Doing Business</a:t>
            </a:r>
          </a:p>
        </p:txBody>
      </p:sp>
      <p:sp>
        <p:nvSpPr>
          <p:cNvPr id="9" name="Rounded Rectangle 8"/>
          <p:cNvSpPr/>
          <p:nvPr/>
        </p:nvSpPr>
        <p:spPr>
          <a:xfrm>
            <a:off x="9606367" y="5352081"/>
            <a:ext cx="2309247" cy="12708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6. Real-Time Access to Information</a:t>
            </a:r>
          </a:p>
        </p:txBody>
      </p:sp>
      <p:sp>
        <p:nvSpPr>
          <p:cNvPr id="10" name="Rounded Rectangle 9"/>
          <p:cNvSpPr/>
          <p:nvPr/>
        </p:nvSpPr>
        <p:spPr>
          <a:xfrm>
            <a:off x="9497879" y="2846522"/>
            <a:ext cx="2309247" cy="12708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 Secure Customer Data</a:t>
            </a:r>
          </a:p>
        </p:txBody>
      </p:sp>
      <p:sp>
        <p:nvSpPr>
          <p:cNvPr id="11" name="Rounded Rectangle 10"/>
          <p:cNvSpPr/>
          <p:nvPr/>
        </p:nvSpPr>
        <p:spPr>
          <a:xfrm>
            <a:off x="6486040" y="333213"/>
            <a:ext cx="2309247" cy="12708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 Scale Available Resources (Up and Down) as Needed</a:t>
            </a:r>
          </a:p>
        </p:txBody>
      </p:sp>
      <p:sp>
        <p:nvSpPr>
          <p:cNvPr id="12" name="Rounded Rectangle 11"/>
          <p:cNvSpPr/>
          <p:nvPr/>
        </p:nvSpPr>
        <p:spPr>
          <a:xfrm>
            <a:off x="9497879" y="333213"/>
            <a:ext cx="2309247" cy="14800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 Maximize the Reliability of IT Infrastructure Necessary for Customer Service</a:t>
            </a:r>
          </a:p>
        </p:txBody>
      </p:sp>
      <p:sp>
        <p:nvSpPr>
          <p:cNvPr id="13" name="Rounded Rectangle 12"/>
          <p:cNvSpPr/>
          <p:nvPr/>
        </p:nvSpPr>
        <p:spPr>
          <a:xfrm>
            <a:off x="3378632" y="333213"/>
            <a:ext cx="2309247" cy="12708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 Automate the Customer Service Process for Employees</a:t>
            </a:r>
          </a:p>
        </p:txBody>
      </p:sp>
      <p:sp>
        <p:nvSpPr>
          <p:cNvPr id="14" name="Rounded Rectangle 13"/>
          <p:cNvSpPr/>
          <p:nvPr/>
        </p:nvSpPr>
        <p:spPr>
          <a:xfrm>
            <a:off x="3378632" y="5352081"/>
            <a:ext cx="2309247" cy="12708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8. Standardized Process</a:t>
            </a:r>
          </a:p>
        </p:txBody>
      </p:sp>
    </p:spTree>
    <p:extLst>
      <p:ext uri="{BB962C8B-B14F-4D97-AF65-F5344CB8AC3E}">
        <p14:creationId xmlns:p14="http://schemas.microsoft.com/office/powerpoint/2010/main" val="1513357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572000" y="2674197"/>
            <a:ext cx="2603715" cy="195278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400" dirty="0" smtClean="0"/>
              <a:t>ELEMENTS OF ENTERPRISE SYSTEMS</a:t>
            </a:r>
            <a:endParaRPr lang="en-IN" sz="2400" dirty="0"/>
          </a:p>
        </p:txBody>
      </p:sp>
      <p:sp>
        <p:nvSpPr>
          <p:cNvPr id="5" name="Rounded Rectangle 4"/>
          <p:cNvSpPr/>
          <p:nvPr/>
        </p:nvSpPr>
        <p:spPr>
          <a:xfrm>
            <a:off x="1007390" y="860156"/>
            <a:ext cx="2479729" cy="17668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t> Business</a:t>
            </a:r>
          </a:p>
          <a:p>
            <a:pPr algn="ctr"/>
            <a:r>
              <a:rPr lang="en-IN" sz="3200" dirty="0" smtClean="0"/>
              <a:t>Information System </a:t>
            </a:r>
            <a:endParaRPr lang="en-IN" sz="3200" dirty="0"/>
          </a:p>
        </p:txBody>
      </p:sp>
      <p:sp>
        <p:nvSpPr>
          <p:cNvPr id="6" name="Rounded Rectangle 5"/>
          <p:cNvSpPr/>
          <p:nvPr/>
        </p:nvSpPr>
        <p:spPr>
          <a:xfrm>
            <a:off x="8474990" y="4445431"/>
            <a:ext cx="2479729" cy="17668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Knowledge Management</a:t>
            </a:r>
          </a:p>
          <a:p>
            <a:pPr algn="ctr"/>
            <a:r>
              <a:rPr lang="en-IN" sz="2800" dirty="0" smtClean="0"/>
              <a:t>Systems</a:t>
            </a:r>
            <a:endParaRPr lang="en-IN" sz="2800" dirty="0"/>
          </a:p>
        </p:txBody>
      </p:sp>
      <p:sp>
        <p:nvSpPr>
          <p:cNvPr id="7" name="Rounded Rectangle 6"/>
          <p:cNvSpPr/>
          <p:nvPr/>
        </p:nvSpPr>
        <p:spPr>
          <a:xfrm>
            <a:off x="878239" y="4445431"/>
            <a:ext cx="2479729" cy="17668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Financial And Human Resource Systems</a:t>
            </a:r>
            <a:endParaRPr lang="en-IN" sz="2800" dirty="0"/>
          </a:p>
        </p:txBody>
      </p:sp>
      <p:sp>
        <p:nvSpPr>
          <p:cNvPr id="8" name="Rounded Rectangle 7"/>
          <p:cNvSpPr/>
          <p:nvPr/>
        </p:nvSpPr>
        <p:spPr>
          <a:xfrm>
            <a:off x="8474990" y="860156"/>
            <a:ext cx="2479729" cy="17668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Decision Support Systems</a:t>
            </a:r>
            <a:endParaRPr lang="en-IN" sz="2800" dirty="0"/>
          </a:p>
        </p:txBody>
      </p:sp>
      <p:cxnSp>
        <p:nvCxnSpPr>
          <p:cNvPr id="10" name="Straight Arrow Connector 9"/>
          <p:cNvCxnSpPr>
            <a:stCxn id="4" idx="7"/>
            <a:endCxn id="8" idx="1"/>
          </p:cNvCxnSpPr>
          <p:nvPr/>
        </p:nvCxnSpPr>
        <p:spPr>
          <a:xfrm flipV="1">
            <a:off x="6794410" y="1743559"/>
            <a:ext cx="1680580" cy="1216617"/>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stCxn id="4" idx="3"/>
            <a:endCxn id="7" idx="3"/>
          </p:cNvCxnSpPr>
          <p:nvPr/>
        </p:nvCxnSpPr>
        <p:spPr>
          <a:xfrm flipH="1">
            <a:off x="3357968" y="4341005"/>
            <a:ext cx="1595337" cy="98782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4" idx="5"/>
            <a:endCxn id="6" idx="1"/>
          </p:cNvCxnSpPr>
          <p:nvPr/>
        </p:nvCxnSpPr>
        <p:spPr>
          <a:xfrm>
            <a:off x="6794410" y="4341005"/>
            <a:ext cx="1680580" cy="98782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4" idx="1"/>
            <a:endCxn id="5" idx="3"/>
          </p:cNvCxnSpPr>
          <p:nvPr/>
        </p:nvCxnSpPr>
        <p:spPr>
          <a:xfrm flipH="1" flipV="1">
            <a:off x="3487119" y="1743559"/>
            <a:ext cx="1466186" cy="1216617"/>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13305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b="1" dirty="0" smtClean="0"/>
              <a:t>Business Information </a:t>
            </a:r>
            <a:r>
              <a:rPr lang="en-IN" sz="4800" b="1" dirty="0"/>
              <a:t>System </a:t>
            </a:r>
            <a:r>
              <a:rPr lang="en-IN" dirty="0"/>
              <a:t/>
            </a:r>
            <a:br>
              <a:rPr lang="en-IN" dirty="0"/>
            </a:br>
            <a:endParaRPr lang="en-IN" dirty="0"/>
          </a:p>
        </p:txBody>
      </p:sp>
      <p:sp>
        <p:nvSpPr>
          <p:cNvPr id="3" name="Content Placeholder 2"/>
          <p:cNvSpPr>
            <a:spLocks noGrp="1"/>
          </p:cNvSpPr>
          <p:nvPr>
            <p:ph idx="1"/>
          </p:nvPr>
        </p:nvSpPr>
        <p:spPr/>
        <p:txBody>
          <a:bodyPr>
            <a:normAutofit/>
          </a:bodyPr>
          <a:lstStyle/>
          <a:p>
            <a:pPr marL="0" indent="0" algn="just">
              <a:buNone/>
            </a:pPr>
            <a:r>
              <a:rPr lang="en-IN" sz="2800" dirty="0"/>
              <a:t>Business information systems provide information that organizations use to manage themselves efficiently and effectively, typically using computer systems and technology. Primary components of business information systems include hardware, software, data, procedures (design, development, and documentation) and people.</a:t>
            </a:r>
          </a:p>
        </p:txBody>
      </p:sp>
    </p:spTree>
    <p:extLst>
      <p:ext uri="{BB962C8B-B14F-4D97-AF65-F5344CB8AC3E}">
        <p14:creationId xmlns:p14="http://schemas.microsoft.com/office/powerpoint/2010/main" val="1795417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22888" y="480447"/>
            <a:ext cx="9562454" cy="88340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3200" dirty="0" smtClean="0">
                <a:solidFill>
                  <a:schemeClr val="tx1"/>
                </a:solidFill>
              </a:rPr>
              <a:t>Primary Components Of Business Information Systems</a:t>
            </a:r>
            <a:endParaRPr lang="en-IN" sz="3200" dirty="0">
              <a:solidFill>
                <a:schemeClr val="tx1"/>
              </a:solidFill>
            </a:endParaRPr>
          </a:p>
        </p:txBody>
      </p:sp>
      <p:sp>
        <p:nvSpPr>
          <p:cNvPr id="5" name="Rounded Rectangle 4"/>
          <p:cNvSpPr/>
          <p:nvPr/>
        </p:nvSpPr>
        <p:spPr>
          <a:xfrm>
            <a:off x="480448" y="3812583"/>
            <a:ext cx="1828800" cy="11003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dirty="0" smtClean="0"/>
              <a:t>HARDWARE</a:t>
            </a:r>
            <a:endParaRPr lang="en-IN" sz="2400" dirty="0"/>
          </a:p>
        </p:txBody>
      </p:sp>
      <p:sp>
        <p:nvSpPr>
          <p:cNvPr id="6" name="Rounded Rectangle 5"/>
          <p:cNvSpPr/>
          <p:nvPr/>
        </p:nvSpPr>
        <p:spPr>
          <a:xfrm>
            <a:off x="3686013" y="3794502"/>
            <a:ext cx="1828800" cy="11003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dirty="0" smtClean="0"/>
              <a:t>SOFTWARE</a:t>
            </a:r>
            <a:endParaRPr lang="en-IN" sz="2400" dirty="0"/>
          </a:p>
        </p:txBody>
      </p:sp>
      <p:sp>
        <p:nvSpPr>
          <p:cNvPr id="7" name="Rounded Rectangle 6"/>
          <p:cNvSpPr/>
          <p:nvPr/>
        </p:nvSpPr>
        <p:spPr>
          <a:xfrm>
            <a:off x="6581613" y="3812583"/>
            <a:ext cx="1828800" cy="11003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dirty="0" smtClean="0"/>
              <a:t>DATA PROCEDURE</a:t>
            </a:r>
            <a:endParaRPr lang="en-IN" sz="2400" dirty="0"/>
          </a:p>
        </p:txBody>
      </p:sp>
      <p:sp>
        <p:nvSpPr>
          <p:cNvPr id="8" name="Rounded Rectangle 7"/>
          <p:cNvSpPr/>
          <p:nvPr/>
        </p:nvSpPr>
        <p:spPr>
          <a:xfrm>
            <a:off x="9422969" y="3794502"/>
            <a:ext cx="1828800" cy="11003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dirty="0" smtClean="0"/>
              <a:t>PEOPLE</a:t>
            </a:r>
            <a:endParaRPr lang="en-IN" sz="2400" dirty="0"/>
          </a:p>
        </p:txBody>
      </p:sp>
      <p:cxnSp>
        <p:nvCxnSpPr>
          <p:cNvPr id="10" name="Straight Connector 9"/>
          <p:cNvCxnSpPr>
            <a:stCxn id="4" idx="2"/>
          </p:cNvCxnSpPr>
          <p:nvPr/>
        </p:nvCxnSpPr>
        <p:spPr>
          <a:xfrm>
            <a:off x="5804115" y="1363851"/>
            <a:ext cx="23248" cy="976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70861" y="2340244"/>
            <a:ext cx="90665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270861" y="2340244"/>
            <a:ext cx="0" cy="1472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0337369" y="2340244"/>
            <a:ext cx="0" cy="1472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496013" y="2340244"/>
            <a:ext cx="0" cy="1472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548752" y="2340244"/>
            <a:ext cx="0" cy="1472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545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b="1" dirty="0"/>
              <a:t>Decision support </a:t>
            </a:r>
            <a:r>
              <a:rPr lang="en-IN" sz="4800" b="1" dirty="0" smtClean="0"/>
              <a:t>systems</a:t>
            </a:r>
            <a:endParaRPr lang="en-IN" sz="4800" b="1" dirty="0"/>
          </a:p>
        </p:txBody>
      </p:sp>
      <p:sp>
        <p:nvSpPr>
          <p:cNvPr id="3" name="Content Placeholder 2"/>
          <p:cNvSpPr>
            <a:spLocks noGrp="1"/>
          </p:cNvSpPr>
          <p:nvPr>
            <p:ph idx="1"/>
          </p:nvPr>
        </p:nvSpPr>
        <p:spPr>
          <a:xfrm>
            <a:off x="685801" y="2529525"/>
            <a:ext cx="10131425" cy="3649133"/>
          </a:xfrm>
        </p:spPr>
        <p:txBody>
          <a:bodyPr>
            <a:normAutofit lnSpcReduction="10000"/>
          </a:bodyPr>
          <a:lstStyle/>
          <a:p>
            <a:pPr algn="just"/>
            <a:r>
              <a:rPr lang="en-IN" sz="2800" dirty="0"/>
              <a:t>A decision support system (DSS) is a computer program application used to improve a company's decision-making capabilities. It </a:t>
            </a:r>
            <a:r>
              <a:rPr lang="en-IN" sz="2800" dirty="0" smtClean="0"/>
              <a:t>analyses </a:t>
            </a:r>
            <a:r>
              <a:rPr lang="en-IN" sz="2800" dirty="0"/>
              <a:t>large amounts of data and presents an organization with the best possible options available.</a:t>
            </a:r>
          </a:p>
          <a:p>
            <a:pPr algn="just"/>
            <a:r>
              <a:rPr lang="en-IN" sz="2800" dirty="0"/>
              <a:t>Decision support systems bring together data and knowledge from different areas and sources to provide users with information beyond the usual reports and summaries. This is intended to help people make informed decisions.</a:t>
            </a:r>
          </a:p>
          <a:p>
            <a:endParaRPr lang="en-IN" dirty="0"/>
          </a:p>
        </p:txBody>
      </p:sp>
    </p:spTree>
    <p:extLst>
      <p:ext uri="{BB962C8B-B14F-4D97-AF65-F5344CB8AC3E}">
        <p14:creationId xmlns:p14="http://schemas.microsoft.com/office/powerpoint/2010/main" val="3864121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12191999" cy="6858000"/>
          </a:xfrm>
          <a:prstGeom prst="rect">
            <a:avLst/>
          </a:prstGeom>
        </p:spPr>
      </p:pic>
    </p:spTree>
    <p:extLst>
      <p:ext uri="{BB962C8B-B14F-4D97-AF65-F5344CB8AC3E}">
        <p14:creationId xmlns:p14="http://schemas.microsoft.com/office/powerpoint/2010/main" val="381530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b="1" dirty="0"/>
              <a:t>Knowledge </a:t>
            </a:r>
            <a:r>
              <a:rPr lang="en-IN" sz="4800" b="1" dirty="0" smtClean="0"/>
              <a:t>management systems</a:t>
            </a:r>
            <a:endParaRPr lang="en-IN" sz="4800" b="1" dirty="0"/>
          </a:p>
        </p:txBody>
      </p:sp>
      <p:sp>
        <p:nvSpPr>
          <p:cNvPr id="3" name="Content Placeholder 2"/>
          <p:cNvSpPr>
            <a:spLocks noGrp="1"/>
          </p:cNvSpPr>
          <p:nvPr>
            <p:ph idx="1"/>
          </p:nvPr>
        </p:nvSpPr>
        <p:spPr/>
        <p:txBody>
          <a:bodyPr/>
          <a:lstStyle/>
          <a:p>
            <a:pPr marL="0" indent="0" algn="just">
              <a:buNone/>
            </a:pPr>
            <a:r>
              <a:rPr lang="en-IN" sz="2800" dirty="0"/>
              <a:t>A knowledge management system (KMS) is a tool used by companies to </a:t>
            </a:r>
            <a:r>
              <a:rPr lang="en-IN" sz="2800" dirty="0" smtClean="0"/>
              <a:t>help organize </a:t>
            </a:r>
            <a:r>
              <a:rPr lang="en-IN" sz="2800" dirty="0"/>
              <a:t>documentation, frequently asked questions, and other information </a:t>
            </a:r>
            <a:r>
              <a:rPr lang="en-IN" sz="2800" dirty="0" smtClean="0"/>
              <a:t>into easily </a:t>
            </a:r>
            <a:r>
              <a:rPr lang="en-IN" sz="2800" dirty="0"/>
              <a:t>accessible formats for both internal and external customers.</a:t>
            </a:r>
          </a:p>
          <a:p>
            <a:endParaRPr lang="en-IN" dirty="0"/>
          </a:p>
        </p:txBody>
      </p:sp>
    </p:spTree>
    <p:extLst>
      <p:ext uri="{BB962C8B-B14F-4D97-AF65-F5344CB8AC3E}">
        <p14:creationId xmlns:p14="http://schemas.microsoft.com/office/powerpoint/2010/main" val="38654630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415B3C4-7FB6-414C-8C24-8862C0E6C9F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257C101-46E1-4CAE-AE60-1AB79022B7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E12C2FA-3740-4055-BA8A-74A1458F4A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design</Template>
  <TotalTime>0</TotalTime>
  <Words>554</Words>
  <Application>Microsoft Office PowerPoint</Application>
  <PresentationFormat>Widescreen</PresentationFormat>
  <Paragraphs>82</Paragraphs>
  <Slides>26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Celestial</vt:lpstr>
      <vt:lpstr>Enterprise systems </vt:lpstr>
      <vt:lpstr>Enterprise systems</vt:lpstr>
      <vt:lpstr>PowerPoint Presentation</vt:lpstr>
      <vt:lpstr>PowerPoint Presentation</vt:lpstr>
      <vt:lpstr>Business Information System  </vt:lpstr>
      <vt:lpstr>PowerPoint Presentation</vt:lpstr>
      <vt:lpstr>Decision support systems</vt:lpstr>
      <vt:lpstr>PowerPoint Presentation</vt:lpstr>
      <vt:lpstr>Knowledge management systems</vt:lpstr>
      <vt:lpstr>Financial and human resource systems</vt:lpstr>
      <vt:lpstr> Kinds of Enterprise systems - B2B model</vt:lpstr>
      <vt:lpstr>Kinds of Enterprise systems - B2C model</vt:lpstr>
      <vt:lpstr>Enterprise data management (EDM)</vt:lpstr>
      <vt:lpstr>workflow</vt:lpstr>
      <vt:lpstr>3 Basic transformation of workflow</vt:lpstr>
      <vt:lpstr>WORKFLOW EXAMPLE</vt:lpstr>
      <vt:lpstr>Controlling &amp; auditing</vt:lpstr>
      <vt:lpstr>accounting</vt:lpstr>
      <vt:lpstr>PowerPoint Presentation</vt:lpstr>
      <vt:lpstr>Enterprise resource planning (ERP)</vt:lpstr>
      <vt:lpstr>Supply chain management (SCM)</vt:lpstr>
      <vt:lpstr>Customer relationship management (CRM)</vt:lpstr>
      <vt:lpstr>Product lifecycle management (PLM)</vt:lpstr>
      <vt:lpstr>Human resource management (HRM)</vt:lpstr>
      <vt:lpstr>General Ledger (GL) sYSTEM</vt:lpstr>
      <vt:lpstr>Thank You!</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2022-12-18T17:17:12Z</dcterms:created>
  <dcterms:modified xsi:type="dcterms:W3CDTF">2022-12-21T18:26:05Z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