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6858000" cy="9144000"/>
  <p:embeddedFontLs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8" roundtripDataSignature="AMtx7miY/a+sPWWGOzVcMUa8J2h+JXuk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D328C6-515B-43C3-B4C1-B3449282B4CD}">
  <a:tblStyle styleId="{A0D328C6-515B-43C3-B4C1-B3449282B4C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HelveticaNeue-bold.fntdata"/><Relationship Id="rId10" Type="http://schemas.openxmlformats.org/officeDocument/2006/relationships/slide" Target="slides/slide4.xml"/><Relationship Id="rId54" Type="http://schemas.openxmlformats.org/officeDocument/2006/relationships/font" Target="fonts/HelveticaNeue-regular.fntdata"/><Relationship Id="rId13" Type="http://schemas.openxmlformats.org/officeDocument/2006/relationships/slide" Target="slides/slide7.xml"/><Relationship Id="rId57" Type="http://schemas.openxmlformats.org/officeDocument/2006/relationships/font" Target="fonts/HelveticaNeue-boldItalic.fntdata"/><Relationship Id="rId12" Type="http://schemas.openxmlformats.org/officeDocument/2006/relationships/slide" Target="slides/slide6.xml"/><Relationship Id="rId56"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5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p:nvPr>
            <p:ph idx="2" type="pic"/>
          </p:nvPr>
        </p:nvSpPr>
        <p:spPr>
          <a:xfrm>
            <a:off x="1792288" y="612775"/>
            <a:ext cx="5486400" cy="4114800"/>
          </a:xfrm>
          <a:prstGeom prst="rect">
            <a:avLst/>
          </a:prstGeom>
          <a:noFill/>
          <a:ln>
            <a:noFill/>
          </a:ln>
        </p:spPr>
      </p:sp>
      <p:sp>
        <p:nvSpPr>
          <p:cNvPr id="64" name="Google Shape;64;p5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engineeringenotes.com/wp-content/uploads/2017/03/clip_image002-77.jpg" TargetMode="External"/><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2</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Project Scheduling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34" name="Google Shape;134;p10"/>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35" name="Google Shape;135;p10"/>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Noto Sans Symbols"/>
              <a:buChar char="❖"/>
            </a:pPr>
            <a:r>
              <a:rPr b="1" i="0" lang="en-US" sz="3000" u="none" cap="none" strike="noStrike">
                <a:solidFill>
                  <a:schemeClr val="dk1"/>
                </a:solidFill>
                <a:latin typeface="Times New Roman"/>
                <a:ea typeface="Times New Roman"/>
                <a:cs typeface="Times New Roman"/>
                <a:sym typeface="Times New Roman"/>
              </a:rPr>
              <a:t>Problem 1: A small project consisting of eight activities has the given characteristics:</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Draw the PERT network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Prepare the activity schedule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Determine the critical path.</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41" name="Google Shape;141;p11"/>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42" name="Google Shape;142;p11"/>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266700" lvl="0" marL="457200" marR="0" rtl="0" algn="just">
              <a:lnSpc>
                <a:spcPct val="100000"/>
              </a:lnSpc>
              <a:spcBef>
                <a:spcPts val="0"/>
              </a:spcBef>
              <a:spcAft>
                <a:spcPts val="0"/>
              </a:spcAft>
              <a:buClr>
                <a:schemeClr val="dk1"/>
              </a:buClr>
              <a:buSzPts val="3000"/>
              <a:buFont typeface="Noto Sans Symbols"/>
              <a:buNone/>
            </a:pPr>
            <a:r>
              <a:t/>
            </a:r>
            <a:endParaRPr b="1" i="0" sz="3000" u="none" cap="none" strike="noStrike">
              <a:solidFill>
                <a:schemeClr val="dk1"/>
              </a:solidFill>
              <a:latin typeface="Times New Roman"/>
              <a:ea typeface="Times New Roman"/>
              <a:cs typeface="Times New Roman"/>
              <a:sym typeface="Times New Roman"/>
            </a:endParaRPr>
          </a:p>
        </p:txBody>
      </p:sp>
      <p:graphicFrame>
        <p:nvGraphicFramePr>
          <p:cNvPr id="143" name="Google Shape;143;p11"/>
          <p:cNvGraphicFramePr/>
          <p:nvPr/>
        </p:nvGraphicFramePr>
        <p:xfrm>
          <a:off x="400927" y="719666"/>
          <a:ext cx="3000000" cy="3000000"/>
        </p:xfrm>
        <a:graphic>
          <a:graphicData uri="http://schemas.openxmlformats.org/drawingml/2006/table">
            <a:tbl>
              <a:tblPr bandRow="1" firstRow="1">
                <a:noFill/>
                <a:tableStyleId>{A0D328C6-515B-43C3-B4C1-B3449282B4CD}</a:tableStyleId>
              </a:tblPr>
              <a:tblGrid>
                <a:gridCol w="1679675"/>
                <a:gridCol w="1679675"/>
                <a:gridCol w="1679675"/>
                <a:gridCol w="1679675"/>
                <a:gridCol w="1679675"/>
              </a:tblGrid>
              <a:tr h="370850">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Optimistic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Most Likely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Pessimestic Time</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12</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26</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10</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20</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11</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49" name="Google Shape;149;p12"/>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50" name="Google Shape;150;p12"/>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i="0" sz="3000" u="none" cap="none" strike="noStrike">
              <a:solidFill>
                <a:schemeClr val="dk1"/>
              </a:solidFill>
              <a:latin typeface="Times New Roman"/>
              <a:ea typeface="Times New Roman"/>
              <a:cs typeface="Times New Roman"/>
              <a:sym typeface="Times New Roman"/>
            </a:endParaRPr>
          </a:p>
        </p:txBody>
      </p:sp>
      <p:sp>
        <p:nvSpPr>
          <p:cNvPr id="151" name="Google Shape;151;p12"/>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12"/>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2"/>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2"/>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12"/>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12"/>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57" name="Google Shape;157;p12"/>
          <p:cNvCxnSpPr>
            <a:stCxn id="151" idx="6"/>
            <a:endCxn id="152" idx="2"/>
          </p:cNvCxnSpPr>
          <p:nvPr/>
        </p:nvCxnSpPr>
        <p:spPr>
          <a:xfrm flipH="1" rot="10800000">
            <a:off x="1308295" y="3605964"/>
            <a:ext cx="990000" cy="2400"/>
          </a:xfrm>
          <a:prstGeom prst="straightConnector1">
            <a:avLst/>
          </a:prstGeom>
          <a:noFill/>
          <a:ln cap="flat" cmpd="sng" w="9525">
            <a:solidFill>
              <a:schemeClr val="dk1"/>
            </a:solidFill>
            <a:prstDash val="solid"/>
            <a:round/>
            <a:headEnd len="sm" w="sm" type="none"/>
            <a:tailEnd len="med" w="med" type="stealth"/>
          </a:ln>
        </p:spPr>
      </p:cxnSp>
      <p:cxnSp>
        <p:nvCxnSpPr>
          <p:cNvPr id="158" name="Google Shape;158;p12"/>
          <p:cNvCxnSpPr>
            <a:stCxn id="152" idx="6"/>
            <a:endCxn id="156"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159" name="Google Shape;159;p12"/>
          <p:cNvCxnSpPr>
            <a:stCxn id="151"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160" name="Google Shape;160;p12"/>
          <p:cNvCxnSpPr>
            <a:stCxn id="152" idx="6"/>
            <a:endCxn id="154"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161" name="Google Shape;161;p12"/>
          <p:cNvCxnSpPr>
            <a:stCxn id="154" idx="6"/>
            <a:endCxn id="155"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162" name="Google Shape;162;p12"/>
          <p:cNvCxnSpPr>
            <a:stCxn id="152" idx="7"/>
            <a:endCxn id="153"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163" name="Google Shape;163;p12"/>
          <p:cNvCxnSpPr>
            <a:stCxn id="153" idx="6"/>
            <a:endCxn id="154"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164" name="Google Shape;164;p12"/>
          <p:cNvCxnSpPr>
            <a:stCxn id="156" idx="6"/>
            <a:endCxn id="154"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165" name="Google Shape;165;p12"/>
          <p:cNvSpPr txBox="1"/>
          <p:nvPr/>
        </p:nvSpPr>
        <p:spPr>
          <a:xfrm>
            <a:off x="1635369" y="3080825"/>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a:t>
            </a:r>
            <a:endParaRPr/>
          </a:p>
        </p:txBody>
      </p:sp>
      <p:sp>
        <p:nvSpPr>
          <p:cNvPr id="166" name="Google Shape;166;p12"/>
          <p:cNvSpPr txBox="1"/>
          <p:nvPr/>
        </p:nvSpPr>
        <p:spPr>
          <a:xfrm>
            <a:off x="5959426" y="4752535"/>
            <a:ext cx="3257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a:t>
            </a:r>
            <a:endParaRPr/>
          </a:p>
        </p:txBody>
      </p:sp>
      <p:sp>
        <p:nvSpPr>
          <p:cNvPr id="167" name="Google Shape;167;p12"/>
          <p:cNvSpPr txBox="1"/>
          <p:nvPr/>
        </p:nvSpPr>
        <p:spPr>
          <a:xfrm>
            <a:off x="5831059" y="2077330"/>
            <a:ext cx="36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a:t>
            </a:r>
            <a:endParaRPr/>
          </a:p>
        </p:txBody>
      </p:sp>
      <p:sp>
        <p:nvSpPr>
          <p:cNvPr id="168" name="Google Shape;168;p12"/>
          <p:cNvSpPr txBox="1"/>
          <p:nvPr/>
        </p:nvSpPr>
        <p:spPr>
          <a:xfrm>
            <a:off x="3930161" y="3974124"/>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a:t>
            </a:r>
            <a:endParaRPr/>
          </a:p>
        </p:txBody>
      </p:sp>
      <p:sp>
        <p:nvSpPr>
          <p:cNvPr id="169" name="Google Shape;169;p12"/>
          <p:cNvSpPr txBox="1"/>
          <p:nvPr/>
        </p:nvSpPr>
        <p:spPr>
          <a:xfrm>
            <a:off x="4730261" y="3099582"/>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a:t>
            </a:r>
            <a:endParaRPr/>
          </a:p>
        </p:txBody>
      </p:sp>
      <p:sp>
        <p:nvSpPr>
          <p:cNvPr id="170" name="Google Shape;170;p12"/>
          <p:cNvSpPr txBox="1"/>
          <p:nvPr/>
        </p:nvSpPr>
        <p:spPr>
          <a:xfrm>
            <a:off x="2069709" y="4883834"/>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a:t>
            </a:r>
            <a:endParaRPr/>
          </a:p>
        </p:txBody>
      </p:sp>
      <p:sp>
        <p:nvSpPr>
          <p:cNvPr id="171" name="Google Shape;171;p12"/>
          <p:cNvSpPr txBox="1"/>
          <p:nvPr/>
        </p:nvSpPr>
        <p:spPr>
          <a:xfrm>
            <a:off x="3291839" y="2264899"/>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a:t>
            </a:r>
            <a:endParaRPr/>
          </a:p>
        </p:txBody>
      </p:sp>
      <p:sp>
        <p:nvSpPr>
          <p:cNvPr id="172" name="Google Shape;172;p12"/>
          <p:cNvSpPr txBox="1"/>
          <p:nvPr/>
        </p:nvSpPr>
        <p:spPr>
          <a:xfrm>
            <a:off x="7373229" y="3106616"/>
            <a:ext cx="36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78" name="Google Shape;178;p13"/>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79" name="Google Shape;179;p13"/>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180" name="Google Shape;180;p13"/>
          <p:cNvGraphicFramePr/>
          <p:nvPr/>
        </p:nvGraphicFramePr>
        <p:xfrm>
          <a:off x="158252" y="1324590"/>
          <a:ext cx="3000000" cy="3000000"/>
        </p:xfrm>
        <a:graphic>
          <a:graphicData uri="http://schemas.openxmlformats.org/drawingml/2006/table">
            <a:tbl>
              <a:tblPr bandRow="1" firstRow="1">
                <a:noFill/>
                <a:tableStyleId>{A0D328C6-515B-43C3-B4C1-B3449282B4CD}</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cxnSp>
        <p:nvCxnSpPr>
          <p:cNvPr id="181" name="Google Shape;181;p13"/>
          <p:cNvCxnSpPr/>
          <p:nvPr/>
        </p:nvCxnSpPr>
        <p:spPr>
          <a:xfrm>
            <a:off x="6702136" y="1967345"/>
            <a:ext cx="696191"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87" name="Google Shape;187;p1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88" name="Google Shape;188;p14"/>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189" name="Google Shape;189;p14"/>
          <p:cNvGraphicFramePr/>
          <p:nvPr/>
        </p:nvGraphicFramePr>
        <p:xfrm>
          <a:off x="158252" y="1324590"/>
          <a:ext cx="3000000" cy="3000000"/>
        </p:xfrm>
        <a:graphic>
          <a:graphicData uri="http://schemas.openxmlformats.org/drawingml/2006/table">
            <a:tbl>
              <a:tblPr bandRow="1" firstRow="1">
                <a:noFill/>
                <a:tableStyleId>{A0D328C6-515B-43C3-B4C1-B3449282B4CD}</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r>
            </a:tbl>
          </a:graphicData>
        </a:graphic>
      </p:graphicFrame>
      <p:cxnSp>
        <p:nvCxnSpPr>
          <p:cNvPr id="190" name="Google Shape;190;p14"/>
          <p:cNvCxnSpPr/>
          <p:nvPr/>
        </p:nvCxnSpPr>
        <p:spPr>
          <a:xfrm rot="10800000">
            <a:off x="6678638" y="1997612"/>
            <a:ext cx="675250"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96" name="Google Shape;196;p1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97" name="Google Shape;197;p15"/>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198" name="Google Shape;198;p15"/>
          <p:cNvSpPr/>
          <p:nvPr/>
        </p:nvSpPr>
        <p:spPr>
          <a:xfrm>
            <a:off x="260728" y="2954230"/>
            <a:ext cx="928500" cy="1308300"/>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199" name="Google Shape;199;p15"/>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5"/>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5"/>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5"/>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5"/>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4" name="Google Shape;204;p15"/>
          <p:cNvCxnSpPr>
            <a:stCxn id="198" idx="6"/>
            <a:endCxn id="199" idx="2"/>
          </p:cNvCxnSpPr>
          <p:nvPr/>
        </p:nvCxnSpPr>
        <p:spPr>
          <a:xfrm flipH="1" rot="10800000">
            <a:off x="1189228" y="3605980"/>
            <a:ext cx="1109100" cy="2400"/>
          </a:xfrm>
          <a:prstGeom prst="straightConnector1">
            <a:avLst/>
          </a:prstGeom>
          <a:noFill/>
          <a:ln cap="flat" cmpd="sng" w="9525">
            <a:solidFill>
              <a:schemeClr val="dk1"/>
            </a:solidFill>
            <a:prstDash val="solid"/>
            <a:round/>
            <a:headEnd len="sm" w="sm" type="none"/>
            <a:tailEnd len="med" w="med" type="stealth"/>
          </a:ln>
        </p:spPr>
      </p:cxnSp>
      <p:cxnSp>
        <p:nvCxnSpPr>
          <p:cNvPr id="205" name="Google Shape;205;p15"/>
          <p:cNvCxnSpPr>
            <a:stCxn id="199" idx="6"/>
            <a:endCxn id="203"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206" name="Google Shape;206;p15"/>
          <p:cNvCxnSpPr>
            <a:stCxn id="198" idx="4"/>
          </p:cNvCxnSpPr>
          <p:nvPr/>
        </p:nvCxnSpPr>
        <p:spPr>
          <a:xfrm>
            <a:off x="724978" y="4262530"/>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207" name="Google Shape;207;p15"/>
          <p:cNvCxnSpPr>
            <a:stCxn id="199" idx="6"/>
            <a:endCxn id="201"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208" name="Google Shape;208;p15"/>
          <p:cNvCxnSpPr>
            <a:stCxn id="201" idx="6"/>
            <a:endCxn id="202"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209" name="Google Shape;209;p15"/>
          <p:cNvCxnSpPr>
            <a:stCxn id="199" idx="7"/>
            <a:endCxn id="200"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210" name="Google Shape;210;p15"/>
          <p:cNvCxnSpPr>
            <a:stCxn id="200" idx="6"/>
            <a:endCxn id="201"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211" name="Google Shape;211;p15"/>
          <p:cNvCxnSpPr>
            <a:stCxn id="203" idx="6"/>
            <a:endCxn id="201"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212" name="Google Shape;212;p15"/>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213" name="Google Shape;213;p15"/>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214" name="Google Shape;214;p15"/>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215" name="Google Shape;215;p15"/>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216" name="Google Shape;216;p15"/>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217" name="Google Shape;217;p15"/>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218" name="Google Shape;218;p15"/>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219" name="Google Shape;219;p15"/>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220" name="Google Shape;220;p15"/>
          <p:cNvCxnSpPr>
            <a:stCxn id="198" idx="2"/>
            <a:endCxn id="198" idx="6"/>
          </p:cNvCxnSpPr>
          <p:nvPr/>
        </p:nvCxnSpPr>
        <p:spPr>
          <a:xfrm>
            <a:off x="260728" y="3608380"/>
            <a:ext cx="928500" cy="0"/>
          </a:xfrm>
          <a:prstGeom prst="straightConnector1">
            <a:avLst/>
          </a:prstGeom>
          <a:noFill/>
          <a:ln cap="flat" cmpd="sng" w="9525">
            <a:solidFill>
              <a:srgbClr val="4A7DBA"/>
            </a:solidFill>
            <a:prstDash val="solid"/>
            <a:round/>
            <a:headEnd len="sm" w="sm" type="none"/>
            <a:tailEnd len="sm" w="sm" type="none"/>
          </a:ln>
        </p:spPr>
      </p:cxnSp>
      <p:cxnSp>
        <p:nvCxnSpPr>
          <p:cNvPr id="221" name="Google Shape;221;p15"/>
          <p:cNvCxnSpPr>
            <a:stCxn id="200" idx="2"/>
            <a:endCxn id="200"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222" name="Google Shape;222;p15"/>
          <p:cNvCxnSpPr>
            <a:stCxn id="199" idx="2"/>
            <a:endCxn id="199"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223" name="Google Shape;223;p15"/>
          <p:cNvCxnSpPr>
            <a:stCxn id="201" idx="2"/>
            <a:endCxn id="201"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224" name="Google Shape;224;p15"/>
          <p:cNvCxnSpPr>
            <a:stCxn id="202" idx="2"/>
            <a:endCxn id="202"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225" name="Google Shape;225;p15"/>
          <p:cNvCxnSpPr>
            <a:stCxn id="203" idx="2"/>
            <a:endCxn id="203"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226" name="Google Shape;226;p15"/>
          <p:cNvCxnSpPr>
            <a:endCxn id="198" idx="4"/>
          </p:cNvCxnSpPr>
          <p:nvPr/>
        </p:nvCxnSpPr>
        <p:spPr>
          <a:xfrm>
            <a:off x="714478" y="3615430"/>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227" name="Google Shape;227;p15"/>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28" name="Google Shape;228;p15"/>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29" name="Google Shape;229;p15"/>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30" name="Google Shape;230;p15"/>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31" name="Google Shape;231;p15"/>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232" name="Google Shape;232;p15"/>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233" name="Google Shape;233;p15"/>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239" name="Google Shape;239;p1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240" name="Google Shape;240;p16"/>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241" name="Google Shape;241;p16"/>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242" name="Google Shape;242;p16"/>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6"/>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6"/>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6"/>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6"/>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7" name="Google Shape;247;p16"/>
          <p:cNvCxnSpPr>
            <a:stCxn id="241" idx="6"/>
            <a:endCxn id="242" idx="2"/>
          </p:cNvCxnSpPr>
          <p:nvPr/>
        </p:nvCxnSpPr>
        <p:spPr>
          <a:xfrm flipH="1" rot="10800000">
            <a:off x="1308295" y="3605964"/>
            <a:ext cx="990000" cy="2400"/>
          </a:xfrm>
          <a:prstGeom prst="straightConnector1">
            <a:avLst/>
          </a:prstGeom>
          <a:noFill/>
          <a:ln cap="flat" cmpd="sng" w="9525">
            <a:solidFill>
              <a:schemeClr val="dk1"/>
            </a:solidFill>
            <a:prstDash val="solid"/>
            <a:round/>
            <a:headEnd len="sm" w="sm" type="none"/>
            <a:tailEnd len="med" w="med" type="stealth"/>
          </a:ln>
        </p:spPr>
      </p:cxnSp>
      <p:cxnSp>
        <p:nvCxnSpPr>
          <p:cNvPr id="248" name="Google Shape;248;p16"/>
          <p:cNvCxnSpPr>
            <a:stCxn id="242" idx="6"/>
            <a:endCxn id="246"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249" name="Google Shape;249;p16"/>
          <p:cNvCxnSpPr>
            <a:stCxn id="241"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250" name="Google Shape;250;p16"/>
          <p:cNvCxnSpPr>
            <a:stCxn id="242" idx="6"/>
            <a:endCxn id="244"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251" name="Google Shape;251;p16"/>
          <p:cNvCxnSpPr>
            <a:stCxn id="244" idx="6"/>
            <a:endCxn id="245"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252" name="Google Shape;252;p16"/>
          <p:cNvCxnSpPr>
            <a:stCxn id="242" idx="7"/>
            <a:endCxn id="243"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253" name="Google Shape;253;p16"/>
          <p:cNvCxnSpPr>
            <a:stCxn id="243" idx="6"/>
            <a:endCxn id="244"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254" name="Google Shape;254;p16"/>
          <p:cNvCxnSpPr>
            <a:stCxn id="246" idx="6"/>
            <a:endCxn id="244"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255" name="Google Shape;255;p16"/>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256" name="Google Shape;256;p16"/>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257" name="Google Shape;257;p16"/>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258" name="Google Shape;258;p16"/>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259" name="Google Shape;259;p16"/>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260" name="Google Shape;260;p16"/>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261" name="Google Shape;261;p16"/>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262" name="Google Shape;262;p16"/>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263" name="Google Shape;263;p16"/>
          <p:cNvCxnSpPr>
            <a:stCxn id="241" idx="2"/>
            <a:endCxn id="241"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264" name="Google Shape;264;p16"/>
          <p:cNvCxnSpPr>
            <a:stCxn id="243" idx="2"/>
            <a:endCxn id="243"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265" name="Google Shape;265;p16"/>
          <p:cNvCxnSpPr>
            <a:stCxn id="242" idx="2"/>
            <a:endCxn id="242"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266" name="Google Shape;266;p16"/>
          <p:cNvCxnSpPr>
            <a:stCxn id="244" idx="2"/>
            <a:endCxn id="244"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267" name="Google Shape;267;p16"/>
          <p:cNvCxnSpPr>
            <a:stCxn id="245" idx="2"/>
            <a:endCxn id="245"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268" name="Google Shape;268;p16"/>
          <p:cNvCxnSpPr>
            <a:stCxn id="246" idx="2"/>
            <a:endCxn id="246"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269" name="Google Shape;269;p16"/>
          <p:cNvCxnSpPr>
            <a:endCxn id="241" idx="4"/>
          </p:cNvCxnSpPr>
          <p:nvPr/>
        </p:nvCxnSpPr>
        <p:spPr>
          <a:xfrm>
            <a:off x="833562" y="3615412"/>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270" name="Google Shape;270;p16"/>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1" name="Google Shape;271;p16"/>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2" name="Google Shape;272;p16"/>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3" name="Google Shape;273;p16"/>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4" name="Google Shape;274;p16"/>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275" name="Google Shape;275;p16"/>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276" name="Google Shape;276;p16"/>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
        <p:nvSpPr>
          <p:cNvPr id="277" name="Google Shape;277;p16"/>
          <p:cNvSpPr txBox="1"/>
          <p:nvPr/>
        </p:nvSpPr>
        <p:spPr>
          <a:xfrm>
            <a:off x="559191" y="3727939"/>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278" name="Google Shape;278;p16"/>
          <p:cNvSpPr txBox="1"/>
          <p:nvPr/>
        </p:nvSpPr>
        <p:spPr>
          <a:xfrm>
            <a:off x="6402559" y="3683392"/>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24</a:t>
            </a:r>
            <a:endParaRPr/>
          </a:p>
        </p:txBody>
      </p:sp>
      <p:sp>
        <p:nvSpPr>
          <p:cNvPr id="279" name="Google Shape;279;p16"/>
          <p:cNvSpPr txBox="1"/>
          <p:nvPr/>
        </p:nvSpPr>
        <p:spPr>
          <a:xfrm>
            <a:off x="4649372" y="5439509"/>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a:t>
            </a:r>
            <a:endParaRPr/>
          </a:p>
        </p:txBody>
      </p:sp>
      <p:sp>
        <p:nvSpPr>
          <p:cNvPr id="280" name="Google Shape;280;p16"/>
          <p:cNvSpPr txBox="1"/>
          <p:nvPr/>
        </p:nvSpPr>
        <p:spPr>
          <a:xfrm>
            <a:off x="4564966" y="2161736"/>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a:t>
            </a:r>
            <a:endParaRPr/>
          </a:p>
        </p:txBody>
      </p:sp>
      <p:sp>
        <p:nvSpPr>
          <p:cNvPr id="281" name="Google Shape;281;p16"/>
          <p:cNvSpPr txBox="1"/>
          <p:nvPr/>
        </p:nvSpPr>
        <p:spPr>
          <a:xfrm>
            <a:off x="2486464" y="3723250"/>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282" name="Google Shape;282;p16"/>
          <p:cNvSpPr txBox="1"/>
          <p:nvPr/>
        </p:nvSpPr>
        <p:spPr>
          <a:xfrm>
            <a:off x="8175088" y="3655257"/>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288" name="Google Shape;288;p1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289" name="Google Shape;289;p17"/>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290" name="Google Shape;290;p17"/>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291" name="Google Shape;291;p17"/>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7"/>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7"/>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7"/>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7"/>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6" name="Google Shape;296;p17"/>
          <p:cNvCxnSpPr>
            <a:stCxn id="290" idx="6"/>
            <a:endCxn id="291" idx="2"/>
          </p:cNvCxnSpPr>
          <p:nvPr/>
        </p:nvCxnSpPr>
        <p:spPr>
          <a:xfrm flipH="1" rot="10800000">
            <a:off x="1308295" y="3605964"/>
            <a:ext cx="990000" cy="2400"/>
          </a:xfrm>
          <a:prstGeom prst="straightConnector1">
            <a:avLst/>
          </a:prstGeom>
          <a:noFill/>
          <a:ln cap="flat" cmpd="sng" w="9525">
            <a:solidFill>
              <a:schemeClr val="dk1"/>
            </a:solidFill>
            <a:prstDash val="solid"/>
            <a:round/>
            <a:headEnd len="sm" w="sm" type="none"/>
            <a:tailEnd len="med" w="med" type="stealth"/>
          </a:ln>
        </p:spPr>
      </p:cxnSp>
      <p:cxnSp>
        <p:nvCxnSpPr>
          <p:cNvPr id="297" name="Google Shape;297;p17"/>
          <p:cNvCxnSpPr>
            <a:stCxn id="291" idx="6"/>
            <a:endCxn id="295"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298" name="Google Shape;298;p17"/>
          <p:cNvCxnSpPr>
            <a:stCxn id="290"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299" name="Google Shape;299;p17"/>
          <p:cNvCxnSpPr>
            <a:stCxn id="291" idx="6"/>
            <a:endCxn id="293"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300" name="Google Shape;300;p17"/>
          <p:cNvCxnSpPr>
            <a:stCxn id="293" idx="6"/>
            <a:endCxn id="294"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301" name="Google Shape;301;p17"/>
          <p:cNvCxnSpPr>
            <a:stCxn id="291" idx="7"/>
            <a:endCxn id="292"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302" name="Google Shape;302;p17"/>
          <p:cNvCxnSpPr>
            <a:stCxn id="292" idx="6"/>
            <a:endCxn id="293"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303" name="Google Shape;303;p17"/>
          <p:cNvCxnSpPr>
            <a:stCxn id="295" idx="6"/>
            <a:endCxn id="293"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304" name="Google Shape;304;p17"/>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305" name="Google Shape;305;p17"/>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306" name="Google Shape;306;p17"/>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307" name="Google Shape;307;p17"/>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308" name="Google Shape;308;p17"/>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309" name="Google Shape;309;p17"/>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310" name="Google Shape;310;p17"/>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311" name="Google Shape;311;p17"/>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312" name="Google Shape;312;p17"/>
          <p:cNvCxnSpPr>
            <a:stCxn id="290" idx="2"/>
            <a:endCxn id="290"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313" name="Google Shape;313;p17"/>
          <p:cNvCxnSpPr>
            <a:stCxn id="292" idx="2"/>
            <a:endCxn id="292"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314" name="Google Shape;314;p17"/>
          <p:cNvCxnSpPr>
            <a:stCxn id="291" idx="2"/>
            <a:endCxn id="291"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315" name="Google Shape;315;p17"/>
          <p:cNvCxnSpPr>
            <a:stCxn id="293" idx="2"/>
            <a:endCxn id="293"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316" name="Google Shape;316;p17"/>
          <p:cNvCxnSpPr>
            <a:stCxn id="294" idx="2"/>
            <a:endCxn id="294"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317" name="Google Shape;317;p17"/>
          <p:cNvCxnSpPr>
            <a:stCxn id="295" idx="2"/>
            <a:endCxn id="295"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318" name="Google Shape;318;p17"/>
          <p:cNvCxnSpPr>
            <a:endCxn id="290" idx="4"/>
          </p:cNvCxnSpPr>
          <p:nvPr/>
        </p:nvCxnSpPr>
        <p:spPr>
          <a:xfrm>
            <a:off x="833562" y="3615412"/>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319" name="Google Shape;319;p17"/>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0" name="Google Shape;320;p17"/>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1" name="Google Shape;321;p17"/>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2" name="Google Shape;322;p17"/>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3" name="Google Shape;323;p17"/>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324" name="Google Shape;324;p17"/>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325" name="Google Shape;325;p17"/>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
        <p:nvSpPr>
          <p:cNvPr id="326" name="Google Shape;326;p17"/>
          <p:cNvSpPr txBox="1"/>
          <p:nvPr/>
        </p:nvSpPr>
        <p:spPr>
          <a:xfrm>
            <a:off x="559191" y="3727939"/>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0       0</a:t>
            </a:r>
            <a:endParaRPr/>
          </a:p>
        </p:txBody>
      </p:sp>
      <p:sp>
        <p:nvSpPr>
          <p:cNvPr id="327" name="Google Shape;327;p17"/>
          <p:cNvSpPr txBox="1"/>
          <p:nvPr/>
        </p:nvSpPr>
        <p:spPr>
          <a:xfrm>
            <a:off x="6402559" y="3683392"/>
            <a:ext cx="729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24     24</a:t>
            </a:r>
            <a:endParaRPr/>
          </a:p>
        </p:txBody>
      </p:sp>
      <p:sp>
        <p:nvSpPr>
          <p:cNvPr id="328" name="Google Shape;328;p17"/>
          <p:cNvSpPr txBox="1"/>
          <p:nvPr/>
        </p:nvSpPr>
        <p:spPr>
          <a:xfrm>
            <a:off x="4649372" y="5439509"/>
            <a:ext cx="7842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14    15</a:t>
            </a:r>
            <a:endParaRPr sz="1800">
              <a:solidFill>
                <a:schemeClr val="dk1"/>
              </a:solidFill>
              <a:latin typeface="Calibri"/>
              <a:ea typeface="Calibri"/>
              <a:cs typeface="Calibri"/>
              <a:sym typeface="Calibri"/>
            </a:endParaRPr>
          </a:p>
        </p:txBody>
      </p:sp>
      <p:sp>
        <p:nvSpPr>
          <p:cNvPr id="329" name="Google Shape;329;p17"/>
          <p:cNvSpPr txBox="1"/>
          <p:nvPr/>
        </p:nvSpPr>
        <p:spPr>
          <a:xfrm>
            <a:off x="4564966" y="2161736"/>
            <a:ext cx="742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20     20</a:t>
            </a:r>
            <a:endParaRPr/>
          </a:p>
        </p:txBody>
      </p:sp>
      <p:sp>
        <p:nvSpPr>
          <p:cNvPr id="330" name="Google Shape;330;p17"/>
          <p:cNvSpPr txBox="1"/>
          <p:nvPr/>
        </p:nvSpPr>
        <p:spPr>
          <a:xfrm>
            <a:off x="2486464" y="3723250"/>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5       5</a:t>
            </a:r>
            <a:endParaRPr/>
          </a:p>
        </p:txBody>
      </p:sp>
      <p:sp>
        <p:nvSpPr>
          <p:cNvPr id="331" name="Google Shape;331;p17"/>
          <p:cNvSpPr txBox="1"/>
          <p:nvPr/>
        </p:nvSpPr>
        <p:spPr>
          <a:xfrm>
            <a:off x="8175088" y="3655257"/>
            <a:ext cx="7086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29    29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8"/>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337" name="Google Shape;337;p18"/>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38" name="Google Shape;338;p18"/>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339" name="Google Shape;339;p18"/>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340" name="Google Shape;340;p18"/>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8"/>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8"/>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18"/>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18"/>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5" name="Google Shape;345;p18"/>
          <p:cNvCxnSpPr>
            <a:stCxn id="339" idx="6"/>
            <a:endCxn id="340" idx="2"/>
          </p:cNvCxnSpPr>
          <p:nvPr/>
        </p:nvCxnSpPr>
        <p:spPr>
          <a:xfrm flipH="1" rot="10800000">
            <a:off x="1308295" y="3605964"/>
            <a:ext cx="990000" cy="2400"/>
          </a:xfrm>
          <a:prstGeom prst="straightConnector1">
            <a:avLst/>
          </a:prstGeom>
          <a:noFill/>
          <a:ln cap="flat" cmpd="thickThin" w="63500">
            <a:solidFill>
              <a:schemeClr val="dk1"/>
            </a:solidFill>
            <a:prstDash val="solid"/>
            <a:round/>
            <a:headEnd len="sm" w="sm" type="none"/>
            <a:tailEnd len="med" w="med" type="stealth"/>
          </a:ln>
        </p:spPr>
      </p:cxnSp>
      <p:cxnSp>
        <p:nvCxnSpPr>
          <p:cNvPr id="346" name="Google Shape;346;p18"/>
          <p:cNvCxnSpPr>
            <a:stCxn id="340" idx="6"/>
            <a:endCxn id="344"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347" name="Google Shape;347;p18"/>
          <p:cNvCxnSpPr>
            <a:stCxn id="339"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348" name="Google Shape;348;p18"/>
          <p:cNvCxnSpPr>
            <a:stCxn id="340" idx="6"/>
            <a:endCxn id="342"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349" name="Google Shape;349;p18"/>
          <p:cNvCxnSpPr>
            <a:stCxn id="342" idx="6"/>
            <a:endCxn id="343" idx="2"/>
          </p:cNvCxnSpPr>
          <p:nvPr/>
        </p:nvCxnSpPr>
        <p:spPr>
          <a:xfrm flipH="1" rot="10800000">
            <a:off x="7172763" y="3589520"/>
            <a:ext cx="800100" cy="16500"/>
          </a:xfrm>
          <a:prstGeom prst="straightConnector1">
            <a:avLst/>
          </a:prstGeom>
          <a:noFill/>
          <a:ln cap="flat" cmpd="sng" w="63500">
            <a:solidFill>
              <a:schemeClr val="dk1"/>
            </a:solidFill>
            <a:prstDash val="solid"/>
            <a:round/>
            <a:headEnd len="sm" w="sm" type="none"/>
            <a:tailEnd len="med" w="med" type="stealth"/>
          </a:ln>
        </p:spPr>
      </p:cxnSp>
      <p:cxnSp>
        <p:nvCxnSpPr>
          <p:cNvPr id="350" name="Google Shape;350;p18"/>
          <p:cNvCxnSpPr>
            <a:stCxn id="340" idx="7"/>
            <a:endCxn id="341" idx="2"/>
          </p:cNvCxnSpPr>
          <p:nvPr/>
        </p:nvCxnSpPr>
        <p:spPr>
          <a:xfrm flipH="1" rot="10800000">
            <a:off x="3090805" y="2086570"/>
            <a:ext cx="1328100" cy="1056900"/>
          </a:xfrm>
          <a:prstGeom prst="straightConnector1">
            <a:avLst/>
          </a:prstGeom>
          <a:noFill/>
          <a:ln cap="flat" cmpd="sng" w="63500">
            <a:solidFill>
              <a:schemeClr val="dk1"/>
            </a:solidFill>
            <a:prstDash val="solid"/>
            <a:round/>
            <a:headEnd len="sm" w="sm" type="none"/>
            <a:tailEnd len="med" w="med" type="stealth"/>
          </a:ln>
        </p:spPr>
      </p:cxnSp>
      <p:cxnSp>
        <p:nvCxnSpPr>
          <p:cNvPr id="351" name="Google Shape;351;p18"/>
          <p:cNvCxnSpPr>
            <a:stCxn id="341" idx="6"/>
            <a:endCxn id="342" idx="1"/>
          </p:cNvCxnSpPr>
          <p:nvPr/>
        </p:nvCxnSpPr>
        <p:spPr>
          <a:xfrm>
            <a:off x="5347473" y="2086708"/>
            <a:ext cx="1032900" cy="1056900"/>
          </a:xfrm>
          <a:prstGeom prst="straightConnector1">
            <a:avLst/>
          </a:prstGeom>
          <a:noFill/>
          <a:ln cap="flat" cmpd="sng" w="63500">
            <a:solidFill>
              <a:schemeClr val="dk1"/>
            </a:solidFill>
            <a:prstDash val="solid"/>
            <a:round/>
            <a:headEnd len="sm" w="sm" type="none"/>
            <a:tailEnd len="med" w="med" type="stealth"/>
          </a:ln>
        </p:spPr>
      </p:cxnSp>
      <p:cxnSp>
        <p:nvCxnSpPr>
          <p:cNvPr id="352" name="Google Shape;352;p18"/>
          <p:cNvCxnSpPr>
            <a:stCxn id="344" idx="6"/>
            <a:endCxn id="342"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353" name="Google Shape;353;p18"/>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354" name="Google Shape;354;p18"/>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355" name="Google Shape;355;p18"/>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356" name="Google Shape;356;p18"/>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357" name="Google Shape;357;p18"/>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358" name="Google Shape;358;p18"/>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359" name="Google Shape;359;p18"/>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360" name="Google Shape;360;p18"/>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361" name="Google Shape;361;p18"/>
          <p:cNvCxnSpPr>
            <a:stCxn id="339" idx="2"/>
            <a:endCxn id="339"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362" name="Google Shape;362;p18"/>
          <p:cNvCxnSpPr>
            <a:stCxn id="341" idx="2"/>
            <a:endCxn id="341"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363" name="Google Shape;363;p18"/>
          <p:cNvCxnSpPr>
            <a:stCxn id="340" idx="2"/>
            <a:endCxn id="340"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364" name="Google Shape;364;p18"/>
          <p:cNvCxnSpPr>
            <a:stCxn id="342" idx="2"/>
            <a:endCxn id="342"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365" name="Google Shape;365;p18"/>
          <p:cNvCxnSpPr>
            <a:stCxn id="343" idx="2"/>
            <a:endCxn id="343"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366" name="Google Shape;366;p18"/>
          <p:cNvCxnSpPr>
            <a:stCxn id="344" idx="2"/>
            <a:endCxn id="344"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367" name="Google Shape;367;p18"/>
          <p:cNvCxnSpPr>
            <a:endCxn id="339" idx="4"/>
          </p:cNvCxnSpPr>
          <p:nvPr/>
        </p:nvCxnSpPr>
        <p:spPr>
          <a:xfrm>
            <a:off x="833562" y="3615412"/>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368" name="Google Shape;368;p18"/>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69" name="Google Shape;369;p18"/>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70" name="Google Shape;370;p18"/>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71" name="Google Shape;371;p18"/>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72" name="Google Shape;372;p18"/>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373" name="Google Shape;373;p18"/>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374" name="Google Shape;374;p18"/>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
        <p:nvSpPr>
          <p:cNvPr id="375" name="Google Shape;375;p18"/>
          <p:cNvSpPr txBox="1"/>
          <p:nvPr/>
        </p:nvSpPr>
        <p:spPr>
          <a:xfrm>
            <a:off x="559191" y="3727939"/>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0       0</a:t>
            </a:r>
            <a:endParaRPr/>
          </a:p>
        </p:txBody>
      </p:sp>
      <p:sp>
        <p:nvSpPr>
          <p:cNvPr id="376" name="Google Shape;376;p18"/>
          <p:cNvSpPr txBox="1"/>
          <p:nvPr/>
        </p:nvSpPr>
        <p:spPr>
          <a:xfrm>
            <a:off x="6402559" y="3683392"/>
            <a:ext cx="729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24     24</a:t>
            </a:r>
            <a:endParaRPr/>
          </a:p>
        </p:txBody>
      </p:sp>
      <p:sp>
        <p:nvSpPr>
          <p:cNvPr id="377" name="Google Shape;377;p18"/>
          <p:cNvSpPr txBox="1"/>
          <p:nvPr/>
        </p:nvSpPr>
        <p:spPr>
          <a:xfrm>
            <a:off x="4649372" y="5439509"/>
            <a:ext cx="7842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14    15</a:t>
            </a:r>
            <a:endParaRPr sz="1800">
              <a:solidFill>
                <a:schemeClr val="dk1"/>
              </a:solidFill>
              <a:latin typeface="Calibri"/>
              <a:ea typeface="Calibri"/>
              <a:cs typeface="Calibri"/>
              <a:sym typeface="Calibri"/>
            </a:endParaRPr>
          </a:p>
        </p:txBody>
      </p:sp>
      <p:sp>
        <p:nvSpPr>
          <p:cNvPr id="378" name="Google Shape;378;p18"/>
          <p:cNvSpPr txBox="1"/>
          <p:nvPr/>
        </p:nvSpPr>
        <p:spPr>
          <a:xfrm>
            <a:off x="4564966" y="2161736"/>
            <a:ext cx="742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20     20</a:t>
            </a:r>
            <a:endParaRPr/>
          </a:p>
        </p:txBody>
      </p:sp>
      <p:sp>
        <p:nvSpPr>
          <p:cNvPr id="379" name="Google Shape;379;p18"/>
          <p:cNvSpPr txBox="1"/>
          <p:nvPr/>
        </p:nvSpPr>
        <p:spPr>
          <a:xfrm>
            <a:off x="2486464" y="3723250"/>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5       5</a:t>
            </a:r>
            <a:endParaRPr/>
          </a:p>
        </p:txBody>
      </p:sp>
      <p:sp>
        <p:nvSpPr>
          <p:cNvPr id="380" name="Google Shape;380;p18"/>
          <p:cNvSpPr txBox="1"/>
          <p:nvPr/>
        </p:nvSpPr>
        <p:spPr>
          <a:xfrm>
            <a:off x="8175088" y="3655257"/>
            <a:ext cx="7086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29    29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4" name="Shape 384"/>
        <p:cNvGrpSpPr/>
        <p:nvPr/>
      </p:nvGrpSpPr>
      <p:grpSpPr>
        <a:xfrm>
          <a:off x="0" y="0"/>
          <a:ext cx="0" cy="0"/>
          <a:chOff x="0" y="0"/>
          <a:chExt cx="0" cy="0"/>
        </a:xfrm>
      </p:grpSpPr>
      <p:sp>
        <p:nvSpPr>
          <p:cNvPr id="385" name="Google Shape;385;p19"/>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386" name="Google Shape;386;p19"/>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87" name="Google Shape;387;p19"/>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388" name="Google Shape;388;p19"/>
          <p:cNvGraphicFramePr/>
          <p:nvPr/>
        </p:nvGraphicFramePr>
        <p:xfrm>
          <a:off x="158251" y="1324590"/>
          <a:ext cx="3000000" cy="3000000"/>
        </p:xfrm>
        <a:graphic>
          <a:graphicData uri="http://schemas.openxmlformats.org/drawingml/2006/table">
            <a:tbl>
              <a:tblPr bandRow="1" firstRow="1">
                <a:noFill/>
                <a:tableStyleId>{A0D328C6-515B-43C3-B4C1-B3449282B4CD}</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PERT</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PERT is a management technique used with responsibility accounting and to attain well defined objectives.</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It is designed for scheduling complex interrelated tasks of the projects.</a:t>
            </a:r>
            <a:endParaRPr/>
          </a:p>
          <a:p>
            <a:pPr indent="-457200" lvl="0" marL="457200" rtl="0" algn="just">
              <a:lnSpc>
                <a:spcPct val="100000"/>
              </a:lnSpc>
              <a:spcBef>
                <a:spcPts val="60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PERT System of Three Time Estimate</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Optimistic Time</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Most likely Time (t</a:t>
            </a:r>
            <a:r>
              <a:rPr lang="en-US" sz="1400">
                <a:latin typeface="Times New Roman"/>
                <a:ea typeface="Times New Roman"/>
                <a:cs typeface="Times New Roman"/>
                <a:sym typeface="Times New Roman"/>
              </a:rPr>
              <a:t>m</a:t>
            </a:r>
            <a:r>
              <a:rPr lang="en-US" sz="2600">
                <a:latin typeface="Times New Roman"/>
                <a:ea typeface="Times New Roman"/>
                <a:cs typeface="Times New Roman"/>
                <a:sym typeface="Times New Roman"/>
              </a:rPr>
              <a:t>)</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Pessimistic Time (t</a:t>
            </a:r>
            <a:r>
              <a:rPr lang="en-US" sz="1400">
                <a:latin typeface="Times New Roman"/>
                <a:ea typeface="Times New Roman"/>
                <a:cs typeface="Times New Roman"/>
                <a:sym typeface="Times New Roman"/>
              </a:rPr>
              <a:t>p</a:t>
            </a:r>
            <a:r>
              <a:rPr lang="en-US" sz="2600">
                <a:latin typeface="Times New Roman"/>
                <a:ea typeface="Times New Roman"/>
                <a:cs typeface="Times New Roman"/>
                <a:sym typeface="Times New Roman"/>
              </a:rPr>
              <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2" name="Shape 392"/>
        <p:cNvGrpSpPr/>
        <p:nvPr/>
      </p:nvGrpSpPr>
      <p:grpSpPr>
        <a:xfrm>
          <a:off x="0" y="0"/>
          <a:ext cx="0" cy="0"/>
          <a:chOff x="0" y="0"/>
          <a:chExt cx="0" cy="0"/>
        </a:xfrm>
      </p:grpSpPr>
      <p:sp>
        <p:nvSpPr>
          <p:cNvPr id="393" name="Google Shape;393;p20"/>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394" name="Google Shape;394;p20"/>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95" name="Google Shape;395;p20"/>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396" name="Google Shape;396;p20"/>
          <p:cNvGraphicFramePr/>
          <p:nvPr/>
        </p:nvGraphicFramePr>
        <p:xfrm>
          <a:off x="158251" y="1324590"/>
          <a:ext cx="3000000" cy="3000000"/>
        </p:xfrm>
        <a:graphic>
          <a:graphicData uri="http://schemas.openxmlformats.org/drawingml/2006/table">
            <a:tbl>
              <a:tblPr bandRow="1" firstRow="1">
                <a:noFill/>
                <a:tableStyleId>{A0D328C6-515B-43C3-B4C1-B3449282B4CD}</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0" name="Shape 400"/>
        <p:cNvGrpSpPr/>
        <p:nvPr/>
      </p:nvGrpSpPr>
      <p:grpSpPr>
        <a:xfrm>
          <a:off x="0" y="0"/>
          <a:ext cx="0" cy="0"/>
          <a:chOff x="0" y="0"/>
          <a:chExt cx="0" cy="0"/>
        </a:xfrm>
      </p:grpSpPr>
      <p:sp>
        <p:nvSpPr>
          <p:cNvPr id="401" name="Google Shape;401;p21"/>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02" name="Google Shape;402;p21"/>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03" name="Google Shape;403;p21"/>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04" name="Google Shape;404;p21"/>
          <p:cNvGraphicFramePr/>
          <p:nvPr/>
        </p:nvGraphicFramePr>
        <p:xfrm>
          <a:off x="158251" y="1324590"/>
          <a:ext cx="3000000" cy="3000000"/>
        </p:xfrm>
        <a:graphic>
          <a:graphicData uri="http://schemas.openxmlformats.org/drawingml/2006/table">
            <a:tbl>
              <a:tblPr bandRow="1" firstRow="1">
                <a:noFill/>
                <a:tableStyleId>{A0D328C6-515B-43C3-B4C1-B3449282B4CD}</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ENT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LET</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2"/>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10" name="Google Shape;410;p22"/>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11" name="Google Shape;411;p22"/>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12" name="Google Shape;412;p22"/>
          <p:cNvGraphicFramePr/>
          <p:nvPr/>
        </p:nvGraphicFramePr>
        <p:xfrm>
          <a:off x="158251" y="1324590"/>
          <a:ext cx="3000000" cy="3000000"/>
        </p:xfrm>
        <a:graphic>
          <a:graphicData uri="http://schemas.openxmlformats.org/drawingml/2006/table">
            <a:tbl>
              <a:tblPr bandRow="1" firstRow="1">
                <a:noFill/>
                <a:tableStyleId>{A0D328C6-515B-43C3-B4C1-B3449282B4CD}</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3"/>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18" name="Google Shape;418;p23"/>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19" name="Google Shape;419;p23"/>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Critical Path:</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 A - D - G - H = 5+15+4+5 = 29</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A - E – H = 5+8+5 = 18</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Therefore, Project Completion Time = 29 weeks</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Project Variance = 25/9 + 25/9 +4/9 + 0 = 6</a:t>
            </a:r>
            <a:endParaRPr/>
          </a:p>
          <a:p>
            <a:pPr indent="-266700" lvl="0" marL="457200" marR="0" rtl="0" algn="just">
              <a:lnSpc>
                <a:spcPct val="100000"/>
              </a:lnSpc>
              <a:spcBef>
                <a:spcPts val="1000"/>
              </a:spcBef>
              <a:spcAft>
                <a:spcPts val="0"/>
              </a:spcAft>
              <a:buClr>
                <a:schemeClr val="dk1"/>
              </a:buClr>
              <a:buSzPts val="3000"/>
              <a:buFont typeface="Courier New"/>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25" name="Google Shape;425;p2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26" name="Google Shape;426;p24"/>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Noto Sans Symbols"/>
              <a:buChar char="❖"/>
            </a:pPr>
            <a:r>
              <a:rPr b="1" lang="en-US" sz="3000">
                <a:solidFill>
                  <a:schemeClr val="dk1"/>
                </a:solidFill>
                <a:latin typeface="Times New Roman"/>
                <a:ea typeface="Times New Roman"/>
                <a:cs typeface="Times New Roman"/>
                <a:sym typeface="Times New Roman"/>
              </a:rPr>
              <a:t>Problem 2: A small project consisting of eight activities has the given characteristics:</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Prepare the activity schedule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Determine the critical path.</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32" name="Google Shape;432;p2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33" name="Google Shape;433;p25"/>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266700" lvl="0" marL="457200" marR="0" rtl="0" algn="just">
              <a:lnSpc>
                <a:spcPct val="100000"/>
              </a:lnSpc>
              <a:spcBef>
                <a:spcPts val="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graphicFrame>
        <p:nvGraphicFramePr>
          <p:cNvPr id="434" name="Google Shape;434;p25"/>
          <p:cNvGraphicFramePr/>
          <p:nvPr/>
        </p:nvGraphicFramePr>
        <p:xfrm>
          <a:off x="400927" y="719666"/>
          <a:ext cx="3000000" cy="3000000"/>
        </p:xfrm>
        <a:graphic>
          <a:graphicData uri="http://schemas.openxmlformats.org/drawingml/2006/table">
            <a:tbl>
              <a:tblPr bandRow="1" firstRow="1">
                <a:noFill/>
                <a:tableStyleId>{A0D328C6-515B-43C3-B4C1-B3449282B4CD}</a:tableStyleId>
              </a:tblPr>
              <a:tblGrid>
                <a:gridCol w="1679675"/>
                <a:gridCol w="1679675"/>
                <a:gridCol w="1679675"/>
                <a:gridCol w="1679675"/>
                <a:gridCol w="1679675"/>
              </a:tblGrid>
              <a:tr h="370850">
                <a:tc>
                  <a:txBody>
                    <a:bodyPr/>
                    <a:lstStyle/>
                    <a:p>
                      <a:pPr indent="0" lvl="0" marL="0" marR="0" rtl="0" algn="ctr">
                        <a:lnSpc>
                          <a:spcPct val="100000"/>
                        </a:lnSpc>
                        <a:spcBef>
                          <a:spcPts val="0"/>
                        </a:spcBef>
                        <a:spcAft>
                          <a:spcPts val="0"/>
                        </a:spcAft>
                        <a:buClr>
                          <a:schemeClr val="dk1"/>
                        </a:buClr>
                        <a:buSzPts val="2500"/>
                        <a:buFont typeface="Times New Roman"/>
                        <a:buNone/>
                      </a:pPr>
                      <a:r>
                        <a:rPr b="1" lang="en-US" sz="25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Optimistic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Most Likely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Pessimestic Time</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12</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11</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14</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8</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40" name="Google Shape;440;p2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41" name="Google Shape;441;p26"/>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442" name="Google Shape;442;p26"/>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26"/>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26"/>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26"/>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26"/>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Google Shape;447;p26"/>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48" name="Google Shape;448;p26"/>
          <p:cNvCxnSpPr>
            <a:stCxn id="442" idx="6"/>
            <a:endCxn id="443"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449" name="Google Shape;449;p26"/>
          <p:cNvSpPr txBox="1"/>
          <p:nvPr/>
        </p:nvSpPr>
        <p:spPr>
          <a:xfrm>
            <a:off x="696351" y="3446584"/>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450" name="Google Shape;450;p26"/>
          <p:cNvSpPr txBox="1"/>
          <p:nvPr/>
        </p:nvSpPr>
        <p:spPr>
          <a:xfrm>
            <a:off x="6465862" y="503388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451" name="Google Shape;451;p26"/>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452" name="Google Shape;452;p26"/>
          <p:cNvSpPr txBox="1"/>
          <p:nvPr/>
        </p:nvSpPr>
        <p:spPr>
          <a:xfrm>
            <a:off x="3560884" y="5198013"/>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453" name="Google Shape;453;p26"/>
          <p:cNvSpPr txBox="1"/>
          <p:nvPr/>
        </p:nvSpPr>
        <p:spPr>
          <a:xfrm>
            <a:off x="2850467" y="2703342"/>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454" name="Google Shape;454;p26"/>
          <p:cNvSpPr txBox="1"/>
          <p:nvPr/>
        </p:nvSpPr>
        <p:spPr>
          <a:xfrm>
            <a:off x="5307035" y="340438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455" name="Google Shape;455;p26"/>
          <p:cNvCxnSpPr>
            <a:stCxn id="442" idx="4"/>
            <a:endCxn id="447"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456" name="Google Shape;456;p26"/>
          <p:cNvCxnSpPr>
            <a:stCxn id="443" idx="6"/>
            <a:endCxn id="444"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457" name="Google Shape;457;p26"/>
          <p:cNvCxnSpPr>
            <a:stCxn id="447" idx="6"/>
            <a:endCxn id="444"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458" name="Google Shape;458;p26"/>
          <p:cNvCxnSpPr>
            <a:stCxn id="447" idx="6"/>
            <a:endCxn id="445"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459" name="Google Shape;459;p26"/>
          <p:cNvCxnSpPr>
            <a:stCxn id="444" idx="6"/>
            <a:endCxn id="446"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460" name="Google Shape;460;p26"/>
          <p:cNvCxnSpPr>
            <a:stCxn id="443" idx="7"/>
            <a:endCxn id="446"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461" name="Google Shape;461;p26"/>
          <p:cNvCxnSpPr>
            <a:stCxn id="445" idx="6"/>
            <a:endCxn id="446"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67" name="Google Shape;467;p2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68" name="Google Shape;468;p27"/>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69" name="Google Shape;469;p27"/>
          <p:cNvGraphicFramePr/>
          <p:nvPr/>
        </p:nvGraphicFramePr>
        <p:xfrm>
          <a:off x="158252" y="1324590"/>
          <a:ext cx="3000000" cy="3000000"/>
        </p:xfrm>
        <a:graphic>
          <a:graphicData uri="http://schemas.openxmlformats.org/drawingml/2006/table">
            <a:tbl>
              <a:tblPr bandRow="1" firstRow="1">
                <a:noFill/>
                <a:tableStyleId>{A0D328C6-515B-43C3-B4C1-B3449282B4CD}</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8"/>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75" name="Google Shape;475;p28"/>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76" name="Google Shape;476;p28"/>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77" name="Google Shape;477;p28"/>
          <p:cNvGraphicFramePr/>
          <p:nvPr/>
        </p:nvGraphicFramePr>
        <p:xfrm>
          <a:off x="158252" y="1324590"/>
          <a:ext cx="3000000" cy="3000000"/>
        </p:xfrm>
        <a:graphic>
          <a:graphicData uri="http://schemas.openxmlformats.org/drawingml/2006/table">
            <a:tbl>
              <a:tblPr bandRow="1" firstRow="1">
                <a:noFill/>
                <a:tableStyleId>{A0D328C6-515B-43C3-B4C1-B3449282B4CD}</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r>
            </a:tbl>
          </a:graphicData>
        </a:graphic>
      </p:graphicFrame>
      <p:cxnSp>
        <p:nvCxnSpPr>
          <p:cNvPr id="478" name="Google Shape;478;p28"/>
          <p:cNvCxnSpPr/>
          <p:nvPr/>
        </p:nvCxnSpPr>
        <p:spPr>
          <a:xfrm rot="10800000">
            <a:off x="6678638" y="1997612"/>
            <a:ext cx="675250"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9"/>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84" name="Google Shape;484;p29"/>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85" name="Google Shape;485;p29"/>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486" name="Google Shape;486;p29"/>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29"/>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Google Shape;488;p29"/>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29"/>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29"/>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29"/>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92" name="Google Shape;492;p29"/>
          <p:cNvCxnSpPr>
            <a:stCxn id="486" idx="6"/>
            <a:endCxn id="487"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493" name="Google Shape;493;p29"/>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494" name="Google Shape;494;p29"/>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495" name="Google Shape;495;p29"/>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496" name="Google Shape;496;p29"/>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497" name="Google Shape;497;p29"/>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498" name="Google Shape;498;p29"/>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499" name="Google Shape;499;p29"/>
          <p:cNvCxnSpPr>
            <a:stCxn id="486" idx="4"/>
            <a:endCxn id="491"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500" name="Google Shape;500;p29"/>
          <p:cNvCxnSpPr>
            <a:stCxn id="487" idx="6"/>
            <a:endCxn id="488"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501" name="Google Shape;501;p29"/>
          <p:cNvCxnSpPr>
            <a:stCxn id="491" idx="6"/>
            <a:endCxn id="488"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502" name="Google Shape;502;p29"/>
          <p:cNvCxnSpPr>
            <a:stCxn id="491" idx="6"/>
            <a:endCxn id="489"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503" name="Google Shape;503;p29"/>
          <p:cNvCxnSpPr>
            <a:stCxn id="488" idx="6"/>
            <a:endCxn id="490"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504" name="Google Shape;504;p29"/>
          <p:cNvCxnSpPr>
            <a:stCxn id="487" idx="7"/>
            <a:endCxn id="490"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505" name="Google Shape;505;p29"/>
          <p:cNvCxnSpPr>
            <a:stCxn id="489" idx="6"/>
            <a:endCxn id="490"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506" name="Google Shape;506;p29"/>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507" name="Google Shape;507;p29"/>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508" name="Google Shape;508;p29"/>
          <p:cNvCxnSpPr>
            <a:stCxn id="486" idx="2"/>
            <a:endCxn id="486"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509" name="Google Shape;509;p29"/>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0" name="Google Shape;510;p29"/>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1" name="Google Shape;511;p29"/>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2" name="Google Shape;512;p29"/>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3" name="Google Shape;513;p29"/>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4" name="Google Shape;514;p29"/>
          <p:cNvCxnSpPr>
            <a:endCxn id="486"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515" name="Google Shape;515;p29"/>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6" name="Google Shape;516;p29"/>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7" name="Google Shape;517;p29"/>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8" name="Google Shape;518;p29"/>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9" name="Google Shape;519;p29"/>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520" name="Google Shape;520;p29"/>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21" name="Google Shape;521;p29"/>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22" name="Google Shape;522;p29"/>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23" name="Google Shape;523;p29"/>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24" name="Google Shape;524;p29"/>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25" name="Google Shape;525;p29"/>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26" name="Google Shape;526;p29"/>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27" name="Google Shape;527;p29"/>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idx="1" type="body"/>
          </p:nvPr>
        </p:nvSpPr>
        <p:spPr>
          <a:xfrm>
            <a:off x="457200" y="609600"/>
            <a:ext cx="8229600" cy="5516700"/>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just">
              <a:lnSpc>
                <a:spcPct val="100000"/>
              </a:lnSpc>
              <a:spcBef>
                <a:spcPts val="0"/>
              </a:spcBef>
              <a:spcAft>
                <a:spcPts val="0"/>
              </a:spcAft>
              <a:buClr>
                <a:schemeClr val="dk1"/>
              </a:buClr>
              <a:buSzPct val="100000"/>
              <a:buFont typeface="Noto Sans Symbols"/>
              <a:buChar char="❖"/>
            </a:pPr>
            <a:r>
              <a:rPr b="1" lang="en-US" sz="3000">
                <a:latin typeface="Times New Roman"/>
                <a:ea typeface="Times New Roman"/>
                <a:cs typeface="Times New Roman"/>
                <a:sym typeface="Times New Roman"/>
              </a:rPr>
              <a:t>PERT Algorithm</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Develop a list of activities that made up the project including immediate predecessors.</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For each activity, a rough PERT network is drawn on the basis of which activity precedes, which activity follows which one, which activity are concurrent with which one.</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The network is sketched to conform to rules and conventions.</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Events are numbered in ascending order from left to right.</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Time estimates (Optimistic Estimate, Most Likely Estimate, Pessimistic Estimate)for each activity are obtained.</a:t>
            </a:r>
            <a:endParaRPr/>
          </a:p>
          <a:p>
            <a:pPr indent="-457231" lvl="1" marL="914400" rtl="0" algn="just">
              <a:lnSpc>
                <a:spcPct val="100000"/>
              </a:lnSpc>
              <a:spcBef>
                <a:spcPts val="518"/>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Then upon the assumption of beta distribution for the activity duration, the expected time t</a:t>
            </a:r>
            <a:r>
              <a:rPr lang="en-US">
                <a:latin typeface="Times New Roman"/>
                <a:ea typeface="Times New Roman"/>
                <a:cs typeface="Times New Roman"/>
                <a:sym typeface="Times New Roman"/>
              </a:rPr>
              <a:t>e</a:t>
            </a:r>
            <a:r>
              <a:rPr lang="en-US" sz="2500">
                <a:latin typeface="Times New Roman"/>
                <a:ea typeface="Times New Roman"/>
                <a:cs typeface="Times New Roman"/>
                <a:sym typeface="Times New Roman"/>
              </a:rPr>
              <a:t> for each activity is computed using t</a:t>
            </a:r>
            <a:r>
              <a:rPr lang="en-US">
                <a:latin typeface="Times New Roman"/>
                <a:ea typeface="Times New Roman"/>
                <a:cs typeface="Times New Roman"/>
                <a:sym typeface="Times New Roman"/>
              </a:rPr>
              <a:t>e</a:t>
            </a:r>
            <a:r>
              <a:rPr lang="en-US" sz="2500">
                <a:latin typeface="Times New Roman"/>
                <a:ea typeface="Times New Roman"/>
                <a:cs typeface="Times New Roman"/>
                <a:sym typeface="Times New Roman"/>
              </a:rPr>
              <a:t> = 1(1+4m+b)/6.</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0"/>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533" name="Google Shape;533;p30"/>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534" name="Google Shape;534;p30"/>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535" name="Google Shape;535;p30"/>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30"/>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30"/>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8" name="Google Shape;538;p30"/>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30"/>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30"/>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41" name="Google Shape;541;p30"/>
          <p:cNvCxnSpPr>
            <a:stCxn id="535" idx="6"/>
            <a:endCxn id="536"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542" name="Google Shape;542;p30"/>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543" name="Google Shape;543;p30"/>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44" name="Google Shape;544;p30"/>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45" name="Google Shape;545;p30"/>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546" name="Google Shape;546;p30"/>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47" name="Google Shape;547;p30"/>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548" name="Google Shape;548;p30"/>
          <p:cNvCxnSpPr>
            <a:stCxn id="535" idx="4"/>
            <a:endCxn id="540"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549" name="Google Shape;549;p30"/>
          <p:cNvCxnSpPr>
            <a:stCxn id="536" idx="6"/>
            <a:endCxn id="537"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550" name="Google Shape;550;p30"/>
          <p:cNvCxnSpPr>
            <a:stCxn id="540" idx="6"/>
            <a:endCxn id="537"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551" name="Google Shape;551;p30"/>
          <p:cNvCxnSpPr>
            <a:stCxn id="540" idx="6"/>
            <a:endCxn id="538"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552" name="Google Shape;552;p30"/>
          <p:cNvCxnSpPr>
            <a:stCxn id="537" idx="6"/>
            <a:endCxn id="539"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553" name="Google Shape;553;p30"/>
          <p:cNvCxnSpPr>
            <a:stCxn id="536" idx="7"/>
            <a:endCxn id="539"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554" name="Google Shape;554;p30"/>
          <p:cNvCxnSpPr>
            <a:stCxn id="538" idx="6"/>
            <a:endCxn id="539"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555" name="Google Shape;555;p30"/>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556" name="Google Shape;556;p30"/>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557" name="Google Shape;557;p30"/>
          <p:cNvCxnSpPr>
            <a:stCxn id="535" idx="2"/>
            <a:endCxn id="535"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558" name="Google Shape;558;p30"/>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59" name="Google Shape;559;p30"/>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0" name="Google Shape;560;p30"/>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1" name="Google Shape;561;p30"/>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2" name="Google Shape;562;p30"/>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3" name="Google Shape;563;p30"/>
          <p:cNvCxnSpPr>
            <a:endCxn id="535"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564" name="Google Shape;564;p30"/>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5" name="Google Shape;565;p30"/>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6" name="Google Shape;566;p30"/>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7" name="Google Shape;567;p30"/>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8" name="Google Shape;568;p30"/>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569" name="Google Shape;569;p30"/>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70" name="Google Shape;570;p30"/>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71" name="Google Shape;571;p30"/>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72" name="Google Shape;572;p30"/>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73" name="Google Shape;573;p30"/>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74" name="Google Shape;574;p30"/>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75" name="Google Shape;575;p30"/>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76" name="Google Shape;576;p30"/>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77" name="Google Shape;577;p30"/>
          <p:cNvSpPr txBox="1"/>
          <p:nvPr/>
        </p:nvSpPr>
        <p:spPr>
          <a:xfrm>
            <a:off x="473026" y="3711521"/>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0</a:t>
            </a:r>
            <a:endParaRPr/>
          </a:p>
        </p:txBody>
      </p:sp>
      <p:sp>
        <p:nvSpPr>
          <p:cNvPr id="578" name="Google Shape;578;p30"/>
          <p:cNvSpPr txBox="1"/>
          <p:nvPr/>
        </p:nvSpPr>
        <p:spPr>
          <a:xfrm>
            <a:off x="2676379" y="296358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79" name="Google Shape;579;p30"/>
          <p:cNvSpPr txBox="1"/>
          <p:nvPr/>
        </p:nvSpPr>
        <p:spPr>
          <a:xfrm>
            <a:off x="3341077" y="545357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80" name="Google Shape;580;p30"/>
          <p:cNvSpPr txBox="1"/>
          <p:nvPr/>
        </p:nvSpPr>
        <p:spPr>
          <a:xfrm>
            <a:off x="5134708" y="363883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15</a:t>
            </a:r>
            <a:endParaRPr/>
          </a:p>
        </p:txBody>
      </p:sp>
      <p:sp>
        <p:nvSpPr>
          <p:cNvPr id="581" name="Google Shape;581;p30"/>
          <p:cNvSpPr txBox="1"/>
          <p:nvPr/>
        </p:nvSpPr>
        <p:spPr>
          <a:xfrm>
            <a:off x="6274191" y="5312894"/>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7</a:t>
            </a:r>
            <a:endParaRPr/>
          </a:p>
        </p:txBody>
      </p:sp>
      <p:sp>
        <p:nvSpPr>
          <p:cNvPr id="582" name="Google Shape;582;p30"/>
          <p:cNvSpPr txBox="1"/>
          <p:nvPr/>
        </p:nvSpPr>
        <p:spPr>
          <a:xfrm>
            <a:off x="8044961" y="280650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1"/>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588" name="Google Shape;588;p31"/>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589" name="Google Shape;589;p31"/>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590" name="Google Shape;590;p31"/>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31"/>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31"/>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31"/>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 name="Google Shape;594;p31"/>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p31"/>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96" name="Google Shape;596;p31"/>
          <p:cNvCxnSpPr>
            <a:stCxn id="590" idx="6"/>
            <a:endCxn id="591"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597" name="Google Shape;597;p31"/>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598" name="Google Shape;598;p31"/>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99" name="Google Shape;599;p31"/>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00" name="Google Shape;600;p31"/>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601" name="Google Shape;601;p31"/>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02" name="Google Shape;602;p31"/>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603" name="Google Shape;603;p31"/>
          <p:cNvCxnSpPr>
            <a:stCxn id="590" idx="4"/>
            <a:endCxn id="595"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604" name="Google Shape;604;p31"/>
          <p:cNvCxnSpPr>
            <a:stCxn id="591" idx="6"/>
            <a:endCxn id="592"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605" name="Google Shape;605;p31"/>
          <p:cNvCxnSpPr>
            <a:stCxn id="595" idx="6"/>
            <a:endCxn id="592"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606" name="Google Shape;606;p31"/>
          <p:cNvCxnSpPr>
            <a:stCxn id="595" idx="6"/>
            <a:endCxn id="593"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607" name="Google Shape;607;p31"/>
          <p:cNvCxnSpPr>
            <a:stCxn id="592" idx="6"/>
            <a:endCxn id="594"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608" name="Google Shape;608;p31"/>
          <p:cNvCxnSpPr>
            <a:stCxn id="591" idx="7"/>
            <a:endCxn id="594"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609" name="Google Shape;609;p31"/>
          <p:cNvCxnSpPr>
            <a:stCxn id="593" idx="6"/>
            <a:endCxn id="594"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610" name="Google Shape;610;p31"/>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611" name="Google Shape;611;p31"/>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612" name="Google Shape;612;p31"/>
          <p:cNvCxnSpPr>
            <a:stCxn id="590" idx="2"/>
            <a:endCxn id="590"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613" name="Google Shape;613;p31"/>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4" name="Google Shape;614;p31"/>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5" name="Google Shape;615;p31"/>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6" name="Google Shape;616;p31"/>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7" name="Google Shape;617;p31"/>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8" name="Google Shape;618;p31"/>
          <p:cNvCxnSpPr>
            <a:endCxn id="590"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619" name="Google Shape;619;p31"/>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0" name="Google Shape;620;p31"/>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1" name="Google Shape;621;p31"/>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2" name="Google Shape;622;p31"/>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3" name="Google Shape;623;p31"/>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624" name="Google Shape;624;p31"/>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25" name="Google Shape;625;p31"/>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26" name="Google Shape;626;p31"/>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27" name="Google Shape;627;p31"/>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28" name="Google Shape;628;p31"/>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629" name="Google Shape;629;p31"/>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30" name="Google Shape;630;p31"/>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31" name="Google Shape;631;p31"/>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32" name="Google Shape;632;p31"/>
          <p:cNvSpPr txBox="1"/>
          <p:nvPr/>
        </p:nvSpPr>
        <p:spPr>
          <a:xfrm>
            <a:off x="473026" y="3711521"/>
            <a:ext cx="8757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0         0</a:t>
            </a:r>
            <a:endParaRPr/>
          </a:p>
        </p:txBody>
      </p:sp>
      <p:sp>
        <p:nvSpPr>
          <p:cNvPr id="633" name="Google Shape;633;p31"/>
          <p:cNvSpPr txBox="1"/>
          <p:nvPr/>
        </p:nvSpPr>
        <p:spPr>
          <a:xfrm>
            <a:off x="2676379" y="296358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9       9</a:t>
            </a:r>
            <a:endParaRPr/>
          </a:p>
        </p:txBody>
      </p:sp>
      <p:sp>
        <p:nvSpPr>
          <p:cNvPr id="634" name="Google Shape;634;p31"/>
          <p:cNvSpPr txBox="1"/>
          <p:nvPr/>
        </p:nvSpPr>
        <p:spPr>
          <a:xfrm>
            <a:off x="3341077" y="545357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5        9</a:t>
            </a:r>
            <a:endParaRPr/>
          </a:p>
        </p:txBody>
      </p:sp>
      <p:sp>
        <p:nvSpPr>
          <p:cNvPr id="635" name="Google Shape;635;p31"/>
          <p:cNvSpPr txBox="1"/>
          <p:nvPr/>
        </p:nvSpPr>
        <p:spPr>
          <a:xfrm>
            <a:off x="5134708" y="363883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15    15</a:t>
            </a:r>
            <a:endParaRPr/>
          </a:p>
        </p:txBody>
      </p:sp>
      <p:sp>
        <p:nvSpPr>
          <p:cNvPr id="636" name="Google Shape;636;p31"/>
          <p:cNvSpPr txBox="1"/>
          <p:nvPr/>
        </p:nvSpPr>
        <p:spPr>
          <a:xfrm>
            <a:off x="6274190" y="5312894"/>
            <a:ext cx="1167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7       22</a:t>
            </a:r>
            <a:endParaRPr/>
          </a:p>
        </p:txBody>
      </p:sp>
      <p:sp>
        <p:nvSpPr>
          <p:cNvPr id="637" name="Google Shape;637;p31"/>
          <p:cNvSpPr txBox="1"/>
          <p:nvPr/>
        </p:nvSpPr>
        <p:spPr>
          <a:xfrm>
            <a:off x="8044960" y="2806500"/>
            <a:ext cx="1099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24       24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2"/>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643" name="Google Shape;643;p32"/>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644" name="Google Shape;644;p32"/>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645" name="Google Shape;645;p32"/>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p32"/>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32"/>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Google Shape;648;p32"/>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32"/>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Google Shape;650;p32"/>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51" name="Google Shape;651;p32"/>
          <p:cNvCxnSpPr>
            <a:stCxn id="645" idx="6"/>
            <a:endCxn id="646" idx="2"/>
          </p:cNvCxnSpPr>
          <p:nvPr/>
        </p:nvCxnSpPr>
        <p:spPr>
          <a:xfrm flipH="1" rot="10800000">
            <a:off x="1308295" y="2874564"/>
            <a:ext cx="1211700" cy="733800"/>
          </a:xfrm>
          <a:prstGeom prst="straightConnector1">
            <a:avLst/>
          </a:prstGeom>
          <a:noFill/>
          <a:ln cap="flat" cmpd="sng" w="63500">
            <a:solidFill>
              <a:schemeClr val="dk1"/>
            </a:solidFill>
            <a:prstDash val="solid"/>
            <a:round/>
            <a:headEnd len="sm" w="sm" type="none"/>
            <a:tailEnd len="med" w="med" type="stealth"/>
          </a:ln>
        </p:spPr>
      </p:cxnSp>
      <p:sp>
        <p:nvSpPr>
          <p:cNvPr id="652" name="Google Shape;652;p32"/>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653" name="Google Shape;653;p32"/>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654" name="Google Shape;654;p32"/>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55" name="Google Shape;655;p32"/>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656" name="Google Shape;656;p32"/>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57" name="Google Shape;657;p32"/>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658" name="Google Shape;658;p32"/>
          <p:cNvCxnSpPr>
            <a:stCxn id="645" idx="4"/>
            <a:endCxn id="650"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659" name="Google Shape;659;p32"/>
          <p:cNvCxnSpPr>
            <a:stCxn id="646" idx="6"/>
            <a:endCxn id="647" idx="2"/>
          </p:cNvCxnSpPr>
          <p:nvPr/>
        </p:nvCxnSpPr>
        <p:spPr>
          <a:xfrm>
            <a:off x="3448342" y="2874478"/>
            <a:ext cx="1519200" cy="689400"/>
          </a:xfrm>
          <a:prstGeom prst="straightConnector1">
            <a:avLst/>
          </a:prstGeom>
          <a:noFill/>
          <a:ln cap="flat" cmpd="sng" w="63500">
            <a:solidFill>
              <a:schemeClr val="dk1"/>
            </a:solidFill>
            <a:prstDash val="solid"/>
            <a:round/>
            <a:headEnd len="sm" w="sm" type="none"/>
            <a:tailEnd len="med" w="med" type="stealth"/>
          </a:ln>
        </p:spPr>
      </p:cxnSp>
      <p:cxnSp>
        <p:nvCxnSpPr>
          <p:cNvPr id="660" name="Google Shape;660;p32"/>
          <p:cNvCxnSpPr>
            <a:stCxn id="650" idx="6"/>
            <a:endCxn id="647"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661" name="Google Shape;661;p32"/>
          <p:cNvCxnSpPr>
            <a:stCxn id="650" idx="6"/>
            <a:endCxn id="648"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662" name="Google Shape;662;p32"/>
          <p:cNvCxnSpPr>
            <a:stCxn id="647" idx="6"/>
            <a:endCxn id="649" idx="2"/>
          </p:cNvCxnSpPr>
          <p:nvPr/>
        </p:nvCxnSpPr>
        <p:spPr>
          <a:xfrm flipH="1" rot="10800000">
            <a:off x="5896113" y="2703417"/>
            <a:ext cx="2076900" cy="860400"/>
          </a:xfrm>
          <a:prstGeom prst="straightConnector1">
            <a:avLst/>
          </a:prstGeom>
          <a:noFill/>
          <a:ln cap="flat" cmpd="sng" w="63500">
            <a:solidFill>
              <a:schemeClr val="dk1"/>
            </a:solidFill>
            <a:prstDash val="solid"/>
            <a:round/>
            <a:headEnd len="sm" w="sm" type="none"/>
            <a:tailEnd len="med" w="med" type="stealth"/>
          </a:ln>
        </p:spPr>
      </p:cxnSp>
      <p:cxnSp>
        <p:nvCxnSpPr>
          <p:cNvPr id="663" name="Google Shape;663;p32"/>
          <p:cNvCxnSpPr>
            <a:stCxn id="646" idx="7"/>
            <a:endCxn id="649"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664" name="Google Shape;664;p32"/>
          <p:cNvCxnSpPr>
            <a:stCxn id="648" idx="6"/>
            <a:endCxn id="649"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665" name="Google Shape;665;p32"/>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666" name="Google Shape;666;p32"/>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667" name="Google Shape;667;p32"/>
          <p:cNvCxnSpPr>
            <a:stCxn id="645" idx="2"/>
            <a:endCxn id="645"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668" name="Google Shape;668;p32"/>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69" name="Google Shape;669;p32"/>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0" name="Google Shape;670;p32"/>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1" name="Google Shape;671;p32"/>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2" name="Google Shape;672;p32"/>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3" name="Google Shape;673;p32"/>
          <p:cNvCxnSpPr>
            <a:endCxn id="645"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674" name="Google Shape;674;p32"/>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5" name="Google Shape;675;p32"/>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6" name="Google Shape;676;p32"/>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7" name="Google Shape;677;p32"/>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8" name="Google Shape;678;p32"/>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679" name="Google Shape;679;p32"/>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80" name="Google Shape;680;p32"/>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81" name="Google Shape;681;p32"/>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82" name="Google Shape;682;p32"/>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83" name="Google Shape;683;p32"/>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684" name="Google Shape;684;p32"/>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85" name="Google Shape;685;p32"/>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86" name="Google Shape;686;p32"/>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87" name="Google Shape;687;p32"/>
          <p:cNvSpPr txBox="1"/>
          <p:nvPr/>
        </p:nvSpPr>
        <p:spPr>
          <a:xfrm>
            <a:off x="473025" y="3711521"/>
            <a:ext cx="9829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0         0</a:t>
            </a:r>
            <a:endParaRPr/>
          </a:p>
        </p:txBody>
      </p:sp>
      <p:sp>
        <p:nvSpPr>
          <p:cNvPr id="688" name="Google Shape;688;p32"/>
          <p:cNvSpPr txBox="1"/>
          <p:nvPr/>
        </p:nvSpPr>
        <p:spPr>
          <a:xfrm>
            <a:off x="2676379" y="296358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9       9</a:t>
            </a:r>
            <a:endParaRPr/>
          </a:p>
        </p:txBody>
      </p:sp>
      <p:sp>
        <p:nvSpPr>
          <p:cNvPr id="689" name="Google Shape;689;p32"/>
          <p:cNvSpPr txBox="1"/>
          <p:nvPr/>
        </p:nvSpPr>
        <p:spPr>
          <a:xfrm>
            <a:off x="3341077" y="545357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5        9</a:t>
            </a:r>
            <a:endParaRPr/>
          </a:p>
        </p:txBody>
      </p:sp>
      <p:sp>
        <p:nvSpPr>
          <p:cNvPr id="690" name="Google Shape;690;p32"/>
          <p:cNvSpPr txBox="1"/>
          <p:nvPr/>
        </p:nvSpPr>
        <p:spPr>
          <a:xfrm>
            <a:off x="5134708" y="363883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15    15</a:t>
            </a:r>
            <a:endParaRPr/>
          </a:p>
        </p:txBody>
      </p:sp>
      <p:sp>
        <p:nvSpPr>
          <p:cNvPr id="691" name="Google Shape;691;p32"/>
          <p:cNvSpPr txBox="1"/>
          <p:nvPr/>
        </p:nvSpPr>
        <p:spPr>
          <a:xfrm>
            <a:off x="6274191" y="5312894"/>
            <a:ext cx="10550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7       22</a:t>
            </a:r>
            <a:endParaRPr/>
          </a:p>
        </p:txBody>
      </p:sp>
      <p:sp>
        <p:nvSpPr>
          <p:cNvPr id="692" name="Google Shape;692;p32"/>
          <p:cNvSpPr txBox="1"/>
          <p:nvPr/>
        </p:nvSpPr>
        <p:spPr>
          <a:xfrm>
            <a:off x="8044960" y="2806500"/>
            <a:ext cx="1099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24       24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6" name="Shape 696"/>
        <p:cNvGrpSpPr/>
        <p:nvPr/>
      </p:nvGrpSpPr>
      <p:grpSpPr>
        <a:xfrm>
          <a:off x="0" y="0"/>
          <a:ext cx="0" cy="0"/>
          <a:chOff x="0" y="0"/>
          <a:chExt cx="0" cy="0"/>
        </a:xfrm>
      </p:grpSpPr>
      <p:sp>
        <p:nvSpPr>
          <p:cNvPr id="697" name="Google Shape;697;p33"/>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698" name="Google Shape;698;p33"/>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699" name="Google Shape;699;p33"/>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00" name="Google Shape;700;p33"/>
          <p:cNvGraphicFramePr/>
          <p:nvPr/>
        </p:nvGraphicFramePr>
        <p:xfrm>
          <a:off x="158251" y="1324590"/>
          <a:ext cx="3000000" cy="3000000"/>
        </p:xfrm>
        <a:graphic>
          <a:graphicData uri="http://schemas.openxmlformats.org/drawingml/2006/table">
            <a:tbl>
              <a:tblPr bandRow="1" firstRow="1">
                <a:noFill/>
                <a:tableStyleId>{A0D328C6-515B-43C3-B4C1-B3449282B4CD}</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ENT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LET</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4" name="Shape 704"/>
        <p:cNvGrpSpPr/>
        <p:nvPr/>
      </p:nvGrpSpPr>
      <p:grpSpPr>
        <a:xfrm>
          <a:off x="0" y="0"/>
          <a:ext cx="0" cy="0"/>
          <a:chOff x="0" y="0"/>
          <a:chExt cx="0" cy="0"/>
        </a:xfrm>
      </p:grpSpPr>
      <p:sp>
        <p:nvSpPr>
          <p:cNvPr id="705" name="Google Shape;705;p3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06" name="Google Shape;706;p3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07" name="Google Shape;707;p34"/>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08" name="Google Shape;708;p34"/>
          <p:cNvGraphicFramePr/>
          <p:nvPr/>
        </p:nvGraphicFramePr>
        <p:xfrm>
          <a:off x="158251" y="1310640"/>
          <a:ext cx="3000000" cy="3000000"/>
        </p:xfrm>
        <a:graphic>
          <a:graphicData uri="http://schemas.openxmlformats.org/drawingml/2006/table">
            <a:tbl>
              <a:tblPr bandRow="1" firstRow="1">
                <a:noFill/>
                <a:tableStyleId>{A0D328C6-515B-43C3-B4C1-B3449282B4CD}</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2" name="Shape 712"/>
        <p:cNvGrpSpPr/>
        <p:nvPr/>
      </p:nvGrpSpPr>
      <p:grpSpPr>
        <a:xfrm>
          <a:off x="0" y="0"/>
          <a:ext cx="0" cy="0"/>
          <a:chOff x="0" y="0"/>
          <a:chExt cx="0" cy="0"/>
        </a:xfrm>
      </p:grpSpPr>
      <p:sp>
        <p:nvSpPr>
          <p:cNvPr id="713" name="Google Shape;713;p3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14" name="Google Shape;714;p3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15" name="Google Shape;715;p35"/>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16" name="Google Shape;716;p35"/>
          <p:cNvGraphicFramePr/>
          <p:nvPr/>
        </p:nvGraphicFramePr>
        <p:xfrm>
          <a:off x="158251" y="1324590"/>
          <a:ext cx="3000000" cy="3000000"/>
        </p:xfrm>
        <a:graphic>
          <a:graphicData uri="http://schemas.openxmlformats.org/drawingml/2006/table">
            <a:tbl>
              <a:tblPr bandRow="1" firstRow="1">
                <a:noFill/>
                <a:tableStyleId>{A0D328C6-515B-43C3-B4C1-B3449282B4CD}</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22</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0" name="Shape 720"/>
        <p:cNvGrpSpPr/>
        <p:nvPr/>
      </p:nvGrpSpPr>
      <p:grpSpPr>
        <a:xfrm>
          <a:off x="0" y="0"/>
          <a:ext cx="0" cy="0"/>
          <a:chOff x="0" y="0"/>
          <a:chExt cx="0" cy="0"/>
        </a:xfrm>
      </p:grpSpPr>
      <p:sp>
        <p:nvSpPr>
          <p:cNvPr id="721" name="Google Shape;721;p3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22" name="Google Shape;722;p3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23" name="Google Shape;723;p36"/>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24" name="Google Shape;724;p36"/>
          <p:cNvGraphicFramePr/>
          <p:nvPr/>
        </p:nvGraphicFramePr>
        <p:xfrm>
          <a:off x="158251" y="1324590"/>
          <a:ext cx="3000000" cy="3000000"/>
        </p:xfrm>
        <a:graphic>
          <a:graphicData uri="http://schemas.openxmlformats.org/drawingml/2006/table">
            <a:tbl>
              <a:tblPr bandRow="1" firstRow="1">
                <a:noFill/>
                <a:tableStyleId>{A0D328C6-515B-43C3-B4C1-B3449282B4CD}</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22</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30" name="Google Shape;730;p3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31" name="Google Shape;731;p37"/>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Critical Path:</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1-2-4-6</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Therefore, Project Completion Time = 24 days</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Project Variance = 1+4+16/9= 6.78</a:t>
            </a:r>
            <a:endParaRPr/>
          </a:p>
          <a:p>
            <a:pPr indent="-266700" lvl="0" marL="457200" marR="0" rtl="0" algn="just">
              <a:lnSpc>
                <a:spcPct val="100000"/>
              </a:lnSpc>
              <a:spcBef>
                <a:spcPts val="1000"/>
              </a:spcBef>
              <a:spcAft>
                <a:spcPts val="0"/>
              </a:spcAft>
              <a:buClr>
                <a:schemeClr val="dk1"/>
              </a:buClr>
              <a:buSzPts val="3000"/>
              <a:buFont typeface="Courier New"/>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8"/>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p38"/>
          <p:cNvSpPr txBox="1"/>
          <p:nvPr>
            <p:ph type="title"/>
          </p:nvPr>
        </p:nvSpPr>
        <p:spPr>
          <a:xfrm>
            <a:off x="756139" y="174033"/>
            <a:ext cx="7631723" cy="111184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200"/>
              <a:buFont typeface="Helvetica Neue"/>
              <a:buNone/>
            </a:pPr>
            <a:r>
              <a:rPr b="1" i="0" lang="en-US" sz="2200" u="none" cap="none" strike="noStrike">
                <a:latin typeface="Helvetica Neue"/>
                <a:ea typeface="Helvetica Neue"/>
                <a:cs typeface="Helvetica Neue"/>
                <a:sym typeface="Helvetica Neue"/>
              </a:rPr>
              <a:t>A small project consisting of eight activities has the following characteristics:</a:t>
            </a:r>
            <a:endParaRPr b="0" i="0" sz="2200" u="none" cap="none" strike="noStrike"/>
          </a:p>
          <a:p>
            <a:pPr indent="0" lvl="0" marL="0" marR="0" rtl="0" algn="ctr">
              <a:spcBef>
                <a:spcPts val="0"/>
              </a:spcBef>
              <a:spcAft>
                <a:spcPts val="0"/>
              </a:spcAft>
              <a:buClr>
                <a:schemeClr val="dk1"/>
              </a:buClr>
              <a:buSzPts val="2200"/>
              <a:buFont typeface="Helvetica Neue"/>
              <a:buNone/>
            </a:pPr>
            <a:r>
              <a:rPr b="1" i="0" lang="en-US" sz="2200" u="sng" cap="none" strike="noStrike">
                <a:latin typeface="Helvetica Neue"/>
                <a:ea typeface="Helvetica Neue"/>
                <a:cs typeface="Helvetica Neue"/>
                <a:sym typeface="Helvetica Neue"/>
              </a:rPr>
              <a:t>           </a:t>
            </a:r>
            <a:endParaRPr b="0" i="0" sz="2200" u="none" cap="none" strike="noStrike">
              <a:latin typeface="Arial"/>
              <a:ea typeface="Arial"/>
              <a:cs typeface="Arial"/>
              <a:sym typeface="Arial"/>
            </a:endParaRPr>
          </a:p>
        </p:txBody>
      </p:sp>
      <p:pic>
        <p:nvPicPr>
          <p:cNvPr descr="Time-Estimates" id="738" name="Google Shape;738;p38">
            <a:hlinkClick r:id="rId3"/>
          </p:cNvPr>
          <p:cNvPicPr preferRelativeResize="0"/>
          <p:nvPr/>
        </p:nvPicPr>
        <p:blipFill rotWithShape="1">
          <a:blip r:embed="rId4">
            <a:alphaModFix/>
          </a:blip>
          <a:srcRect b="0" l="0" r="0" t="0"/>
          <a:stretch/>
        </p:blipFill>
        <p:spPr>
          <a:xfrm>
            <a:off x="1037968" y="1210963"/>
            <a:ext cx="7228703" cy="563772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 Draw the PERT network for the project.</a:t>
            </a:r>
            <a:endParaRPr/>
          </a:p>
          <a:p>
            <a:pPr indent="-342900" lvl="0" marL="342900" rtl="0" algn="l">
              <a:spcBef>
                <a:spcPts val="640"/>
              </a:spcBef>
              <a:spcAft>
                <a:spcPts val="0"/>
              </a:spcAft>
              <a:buClr>
                <a:schemeClr val="dk1"/>
              </a:buClr>
              <a:buSzPts val="3200"/>
              <a:buChar char="•"/>
            </a:pPr>
            <a:r>
              <a:rPr lang="en-US"/>
              <a:t>(ii) Prepare the activity schedule for the project.</a:t>
            </a:r>
            <a:endParaRPr/>
          </a:p>
          <a:p>
            <a:pPr indent="-342900" lvl="0" marL="342900" rtl="0" algn="l">
              <a:spcBef>
                <a:spcPts val="640"/>
              </a:spcBef>
              <a:spcAft>
                <a:spcPts val="0"/>
              </a:spcAft>
              <a:buClr>
                <a:schemeClr val="dk1"/>
              </a:buClr>
              <a:buSzPts val="3200"/>
              <a:buChar char="•"/>
            </a:pPr>
            <a:r>
              <a:rPr lang="en-US"/>
              <a:t>(iii) Determine the critical path.</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 type="body"/>
          </p:nvPr>
        </p:nvSpPr>
        <p:spPr>
          <a:xfrm>
            <a:off x="104625" y="226675"/>
            <a:ext cx="8935800" cy="6422100"/>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0"/>
              </a:spcBef>
              <a:spcAft>
                <a:spcPts val="0"/>
              </a:spcAft>
              <a:buClr>
                <a:schemeClr val="dk1"/>
              </a:buClr>
              <a:buSzPts val="2000"/>
              <a:buFont typeface="Noto Sans Symbols"/>
              <a:buChar char="❖"/>
            </a:pPr>
            <a:r>
              <a:rPr b="1" lang="en-US" sz="2000">
                <a:latin typeface="Times New Roman"/>
                <a:ea typeface="Times New Roman"/>
                <a:cs typeface="Times New Roman"/>
                <a:sym typeface="Times New Roman"/>
              </a:rPr>
              <a:t>PERT Algorithm…(continued)</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Using the expected activity time estimates, determine the earliest start time and the earliest finish time for each activity, the earliest finish time for the complete project corresponds to the earliest finish time for the last activity.</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After determining the latest start time and the latest finish time for each activity, compute the float associated with each activity, the critical path activities are the activities with zero float. Determine now the critical path through the given network.</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Using the values for b and a, which were determined in step 5. calculate the variance (σ</a:t>
            </a:r>
            <a:r>
              <a:rPr baseline="30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of each activities time estimated by σ</a:t>
            </a:r>
            <a:r>
              <a:rPr baseline="30000" lang="en-US" sz="2000">
                <a:latin typeface="Times New Roman"/>
                <a:ea typeface="Times New Roman"/>
                <a:cs typeface="Times New Roman"/>
                <a:sym typeface="Times New Roman"/>
              </a:rPr>
              <a:t>2 </a:t>
            </a:r>
            <a:r>
              <a:rPr lang="en-US" sz="2000">
                <a:latin typeface="Times New Roman"/>
                <a:ea typeface="Times New Roman"/>
                <a:cs typeface="Times New Roman"/>
                <a:sym typeface="Times New Roman"/>
              </a:rPr>
              <a:t>= [1(b-a)/6] </a:t>
            </a:r>
            <a:r>
              <a:rPr baseline="30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Use the variability in the activity times to estimate the variability of the project completion date, then using this estimate compute the probability of meeting a specified completion date by using the standard normal equation</a:t>
            </a:r>
            <a:endParaRPr/>
          </a:p>
          <a:p>
            <a:pPr indent="-457200" lvl="1" marL="9144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	Z = Due date – Expected date of completion</a:t>
            </a:r>
            <a:endParaRPr/>
          </a:p>
          <a:p>
            <a:pPr indent="-457200" lvl="1" marL="9144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 </a:t>
            </a:r>
            <a:r>
              <a:rPr lang="en-US" sz="2000">
                <a:latin typeface="Times New Roman"/>
                <a:ea typeface="Times New Roman"/>
                <a:cs typeface="Times New Roman"/>
                <a:sym typeface="Times New Roman"/>
              </a:rPr>
              <a:t>Project Variance</a:t>
            </a:r>
            <a:endParaRPr/>
          </a:p>
          <a:p>
            <a:pPr indent="-457200" lvl="1" marL="9144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	where Z = no of standard deviations the due date or target date lies from the mean or expected date</a:t>
            </a:r>
            <a:endParaRPr/>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Float</a:t>
            </a:r>
            <a:endParaRPr/>
          </a:p>
        </p:txBody>
      </p:sp>
      <p:sp>
        <p:nvSpPr>
          <p:cNvPr id="749" name="Google Shape;749;p40"/>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Project management float is the amount of time a given task can be delayed without causing a delay in the entire project</a:t>
            </a:r>
            <a:endParaRPr/>
          </a:p>
          <a:p>
            <a:pPr indent="-342900" lvl="0" marL="342900" rtl="0" algn="l">
              <a:spcBef>
                <a:spcPts val="592"/>
              </a:spcBef>
              <a:spcAft>
                <a:spcPts val="0"/>
              </a:spcAft>
              <a:buClr>
                <a:schemeClr val="dk1"/>
              </a:buClr>
              <a:buSzPct val="100000"/>
              <a:buChar char="•"/>
            </a:pPr>
            <a:r>
              <a:rPr b="1" lang="en-US" u="sng"/>
              <a:t>Types of Float</a:t>
            </a:r>
            <a:endParaRPr/>
          </a:p>
          <a:p>
            <a:pPr indent="-342900" lvl="0" marL="342900" rtl="0" algn="l">
              <a:spcBef>
                <a:spcPts val="592"/>
              </a:spcBef>
              <a:spcAft>
                <a:spcPts val="0"/>
              </a:spcAft>
              <a:buClr>
                <a:schemeClr val="dk1"/>
              </a:buClr>
              <a:buSzPct val="100000"/>
              <a:buChar char="•"/>
            </a:pPr>
            <a:r>
              <a:rPr lang="en-US"/>
              <a:t>The different </a:t>
            </a:r>
            <a:r>
              <a:rPr b="1" lang="en-US"/>
              <a:t>types of float</a:t>
            </a:r>
            <a:r>
              <a:rPr lang="en-US"/>
              <a:t> are</a:t>
            </a:r>
            <a:endParaRPr/>
          </a:p>
          <a:p>
            <a:pPr indent="-342900" lvl="0" marL="342900" rtl="0" algn="l">
              <a:spcBef>
                <a:spcPts val="592"/>
              </a:spcBef>
              <a:spcAft>
                <a:spcPts val="0"/>
              </a:spcAft>
              <a:buClr>
                <a:schemeClr val="dk1"/>
              </a:buClr>
              <a:buSzPct val="100000"/>
              <a:buChar char="•"/>
            </a:pPr>
            <a:r>
              <a:rPr b="1" lang="en-US"/>
              <a:t>Total Float </a:t>
            </a:r>
            <a:r>
              <a:rPr lang="en-US"/>
              <a:t>or </a:t>
            </a:r>
            <a:r>
              <a:rPr b="1" lang="en-US"/>
              <a:t>Float</a:t>
            </a:r>
            <a:endParaRPr/>
          </a:p>
          <a:p>
            <a:pPr indent="-342900" lvl="0" marL="342900" rtl="0" algn="l">
              <a:spcBef>
                <a:spcPts val="592"/>
              </a:spcBef>
              <a:spcAft>
                <a:spcPts val="0"/>
              </a:spcAft>
              <a:buClr>
                <a:schemeClr val="dk1"/>
              </a:buClr>
              <a:buSzPct val="100000"/>
              <a:buChar char="•"/>
            </a:pPr>
            <a:r>
              <a:rPr b="1" lang="en-US"/>
              <a:t>Free Float</a:t>
            </a:r>
            <a:endParaRPr/>
          </a:p>
          <a:p>
            <a:pPr indent="-342900" lvl="0" marL="342900" rtl="0" algn="l">
              <a:spcBef>
                <a:spcPts val="592"/>
              </a:spcBef>
              <a:spcAft>
                <a:spcPts val="0"/>
              </a:spcAft>
              <a:buClr>
                <a:schemeClr val="dk1"/>
              </a:buClr>
              <a:buSzPct val="100000"/>
              <a:buChar char="•"/>
            </a:pPr>
            <a:r>
              <a:rPr b="1" lang="en-US"/>
              <a:t>Project Float</a:t>
            </a:r>
            <a:endParaRPr/>
          </a:p>
          <a:p>
            <a:pPr indent="-342900" lvl="0" marL="342900" rtl="0" algn="l">
              <a:spcBef>
                <a:spcPts val="592"/>
              </a:spcBef>
              <a:spcAft>
                <a:spcPts val="0"/>
              </a:spcAft>
              <a:buClr>
                <a:schemeClr val="dk1"/>
              </a:buClr>
              <a:buSzPct val="100000"/>
              <a:buChar char="•"/>
            </a:pPr>
            <a:r>
              <a:rPr b="1" lang="en-US"/>
              <a:t>Interfering Float (INTF)</a:t>
            </a:r>
            <a:endParaRPr/>
          </a:p>
          <a:p>
            <a:pPr indent="-342900" lvl="0" marL="342900" rtl="0" algn="l">
              <a:spcBef>
                <a:spcPts val="592"/>
              </a:spcBef>
              <a:spcAft>
                <a:spcPts val="0"/>
              </a:spcAft>
              <a:buClr>
                <a:schemeClr val="dk1"/>
              </a:buClr>
              <a:buSzPct val="100000"/>
              <a:buChar char="•"/>
            </a:pPr>
            <a:r>
              <a:rPr b="1" lang="en-US"/>
              <a:t>Independent Float (INDF)</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Float Calculation</a:t>
            </a:r>
            <a:endParaRPr/>
          </a:p>
        </p:txBody>
      </p:sp>
      <p:sp>
        <p:nvSpPr>
          <p:cNvPr id="755" name="Google Shape;75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Total float</a:t>
            </a:r>
            <a:endParaRPr/>
          </a:p>
          <a:p>
            <a:pPr indent="-342900" lvl="0" marL="342900" rtl="0" algn="l">
              <a:spcBef>
                <a:spcPts val="640"/>
              </a:spcBef>
              <a:spcAft>
                <a:spcPts val="0"/>
              </a:spcAft>
              <a:buClr>
                <a:schemeClr val="dk1"/>
              </a:buClr>
              <a:buSzPts val="3200"/>
              <a:buChar char="•"/>
            </a:pPr>
            <a:r>
              <a:rPr lang="en-US"/>
              <a:t>The total amount of time a task can be delayed without affecting the final project delivery date</a:t>
            </a:r>
            <a:endParaRPr/>
          </a:p>
          <a:p>
            <a:pPr indent="-342900" lvl="0" marL="342900" rtl="0" algn="l">
              <a:spcBef>
                <a:spcPts val="640"/>
              </a:spcBef>
              <a:spcAft>
                <a:spcPts val="0"/>
              </a:spcAft>
              <a:buClr>
                <a:schemeClr val="dk1"/>
              </a:buClr>
              <a:buSzPts val="3200"/>
              <a:buChar char="•"/>
            </a:pPr>
            <a:r>
              <a:rPr lang="en-US"/>
              <a:t>To calculate </a:t>
            </a:r>
            <a:r>
              <a:rPr b="1" lang="en-US"/>
              <a:t>total float</a:t>
            </a:r>
            <a:r>
              <a:rPr lang="en-US"/>
              <a:t>, subtract the task’s earliest finish (EF) date from its latest finish (LF) date. It looks like this: LF - EF = total float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Float Calculation</a:t>
            </a:r>
            <a:endParaRPr/>
          </a:p>
        </p:txBody>
      </p:sp>
      <p:sp>
        <p:nvSpPr>
          <p:cNvPr id="761" name="Google Shape;76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Free float</a:t>
            </a:r>
            <a:endParaRPr/>
          </a:p>
          <a:p>
            <a:pPr indent="-342900" lvl="0" marL="342900" rtl="0" algn="l">
              <a:spcBef>
                <a:spcPts val="640"/>
              </a:spcBef>
              <a:spcAft>
                <a:spcPts val="0"/>
              </a:spcAft>
              <a:buClr>
                <a:schemeClr val="dk1"/>
              </a:buClr>
              <a:buSzPts val="3200"/>
              <a:buChar char="•"/>
            </a:pPr>
            <a:r>
              <a:rPr lang="en-US"/>
              <a:t>The amount of time a task can be delayed without impacting other tasks in the path</a:t>
            </a:r>
            <a:endParaRPr/>
          </a:p>
          <a:p>
            <a:pPr indent="-342900" lvl="0" marL="342900" rtl="0" algn="l">
              <a:spcBef>
                <a:spcPts val="640"/>
              </a:spcBef>
              <a:spcAft>
                <a:spcPts val="0"/>
              </a:spcAft>
              <a:buClr>
                <a:schemeClr val="dk1"/>
              </a:buClr>
              <a:buSzPts val="3200"/>
              <a:buChar char="•"/>
            </a:pPr>
            <a:r>
              <a:rPr b="1" lang="en-US"/>
              <a:t>Free float</a:t>
            </a:r>
            <a:r>
              <a:rPr lang="en-US"/>
              <a:t>, on the other hand, is calculated by subtracting the task’s earliest finish date from its earliest start date. That formula looks like this: ES - EF = free float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67" name="Google Shape;76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It is the amount of time a </a:t>
            </a:r>
            <a:r>
              <a:rPr b="1" lang="en-US"/>
              <a:t>Project can be delayed</a:t>
            </a:r>
            <a:r>
              <a:rPr lang="en-US"/>
              <a:t> without delaying the externally imposed project finish date by the customer, or the project finish date previously committed to by the Project Manager.</a:t>
            </a:r>
            <a:endParaRPr/>
          </a:p>
          <a:p>
            <a:pPr indent="-342900" lvl="0" marL="342900" rtl="0" algn="l">
              <a:spcBef>
                <a:spcPts val="640"/>
              </a:spcBef>
              <a:spcAft>
                <a:spcPts val="0"/>
              </a:spcAft>
              <a:buClr>
                <a:schemeClr val="dk1"/>
              </a:buClr>
              <a:buSzPts val="3200"/>
              <a:buChar char="•"/>
            </a:pPr>
            <a:r>
              <a:rPr lang="en-US"/>
              <a:t>Free &amp; Total Floats are about the time an </a:t>
            </a:r>
            <a:r>
              <a:rPr b="1" lang="en-US"/>
              <a:t>activity</a:t>
            </a:r>
            <a:r>
              <a:rPr lang="en-US"/>
              <a:t> can be delayed, while Project float is the amount of time a </a:t>
            </a:r>
            <a:r>
              <a:rPr b="1" lang="en-US"/>
              <a:t>Project</a:t>
            </a:r>
            <a:r>
              <a:rPr lang="en-US"/>
              <a:t> can be delayed.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73" name="Google Shape;773;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u="sng"/>
              <a:t>Interfering Float (INTF)</a:t>
            </a:r>
            <a:endParaRPr b="1"/>
          </a:p>
          <a:p>
            <a:pPr indent="-342900" lvl="0" marL="342900" rtl="0" algn="l">
              <a:spcBef>
                <a:spcPts val="640"/>
              </a:spcBef>
              <a:spcAft>
                <a:spcPts val="0"/>
              </a:spcAft>
              <a:buClr>
                <a:schemeClr val="dk1"/>
              </a:buClr>
              <a:buSzPts val="3200"/>
              <a:buChar char="•"/>
            </a:pPr>
            <a:r>
              <a:rPr lang="en-US"/>
              <a:t>Interfering Float is the amount of time a schedule activity can be delayed or extended from its early start date without delaying the project finish date.</a:t>
            </a:r>
            <a:endParaRPr/>
          </a:p>
          <a:p>
            <a:pPr indent="-342900" lvl="0" marL="342900" rtl="0" algn="l">
              <a:spcBef>
                <a:spcPts val="640"/>
              </a:spcBef>
              <a:spcAft>
                <a:spcPts val="0"/>
              </a:spcAft>
              <a:buClr>
                <a:schemeClr val="dk1"/>
              </a:buClr>
              <a:buSzPts val="3200"/>
              <a:buChar char="•"/>
            </a:pPr>
            <a:r>
              <a:rPr lang="en-US"/>
              <a:t>If an activity is delayed for the amount of the Free and Interfering Float, then its successor activities are critical.</a:t>
            </a:r>
            <a:endParaRPr/>
          </a:p>
          <a:p>
            <a:pPr indent="-342900" lvl="0" marL="342900" rtl="0" algn="l">
              <a:spcBef>
                <a:spcPts val="640"/>
              </a:spcBef>
              <a:spcAft>
                <a:spcPts val="0"/>
              </a:spcAft>
              <a:buClr>
                <a:schemeClr val="dk1"/>
              </a:buClr>
              <a:buSzPts val="3200"/>
              <a:buChar char="•"/>
            </a:pPr>
            <a:r>
              <a:rPr b="1" lang="en-US"/>
              <a:t>Interfering Float = Total Float – Free Float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79" name="Google Shape;77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1" lang="en-US" u="sng"/>
              <a:t>Independent Float (INDF)</a:t>
            </a:r>
            <a:endParaRPr b="1"/>
          </a:p>
          <a:p>
            <a:pPr indent="-342900" lvl="0" marL="342900" rtl="0" algn="l">
              <a:spcBef>
                <a:spcPts val="592"/>
              </a:spcBef>
              <a:spcAft>
                <a:spcPts val="0"/>
              </a:spcAft>
              <a:buClr>
                <a:schemeClr val="dk1"/>
              </a:buClr>
              <a:buSzPct val="100000"/>
              <a:buChar char="•"/>
            </a:pPr>
            <a:r>
              <a:rPr lang="en-US"/>
              <a:t>Interfering Float is the maximum amount of time an activity can be delayed without delaying the early start of the succeeding activities and without being affected by the allowable delay of any predecessor activity.</a:t>
            </a:r>
            <a:endParaRPr/>
          </a:p>
          <a:p>
            <a:pPr indent="-342900" lvl="0" marL="342900" rtl="0" algn="l">
              <a:spcBef>
                <a:spcPts val="592"/>
              </a:spcBef>
              <a:spcAft>
                <a:spcPts val="0"/>
              </a:spcAft>
              <a:buClr>
                <a:schemeClr val="dk1"/>
              </a:buClr>
              <a:buSzPct val="100000"/>
              <a:buChar char="•"/>
            </a:pPr>
            <a:r>
              <a:rPr b="1" i="1" lang="en-US" u="sng"/>
              <a:t>Independent Float Formula</a:t>
            </a:r>
            <a:endParaRPr b="1" i="1"/>
          </a:p>
          <a:p>
            <a:pPr indent="-342900" lvl="0" marL="342900" rtl="0" algn="l">
              <a:spcBef>
                <a:spcPts val="592"/>
              </a:spcBef>
              <a:spcAft>
                <a:spcPts val="0"/>
              </a:spcAft>
              <a:buClr>
                <a:schemeClr val="dk1"/>
              </a:buClr>
              <a:buSzPct val="100000"/>
              <a:buChar char="•"/>
            </a:pPr>
            <a:r>
              <a:rPr b="1" lang="en-US"/>
              <a:t>Independent Float (INDF) = Earliest Successors’ Early Start – Earliest Predecessors’ Late Finish – Activity’s duration</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85" name="Google Shape;785;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Total Float </a:t>
            </a:r>
            <a:r>
              <a:rPr lang="en-US"/>
              <a:t>or </a:t>
            </a:r>
            <a:r>
              <a:rPr b="1" lang="en-US"/>
              <a:t>Float = LF -EF</a:t>
            </a:r>
            <a:endParaRPr/>
          </a:p>
          <a:p>
            <a:pPr indent="-342900" lvl="0" marL="342900" rtl="0" algn="l">
              <a:spcBef>
                <a:spcPts val="640"/>
              </a:spcBef>
              <a:spcAft>
                <a:spcPts val="0"/>
              </a:spcAft>
              <a:buClr>
                <a:schemeClr val="dk1"/>
              </a:buClr>
              <a:buSzPts val="3200"/>
              <a:buChar char="•"/>
            </a:pPr>
            <a:r>
              <a:rPr b="1" lang="en-US"/>
              <a:t>Free Float   =  ES - EF</a:t>
            </a:r>
            <a:endParaRPr/>
          </a:p>
          <a:p>
            <a:pPr indent="-342900" lvl="0" marL="342900" rtl="0" algn="l">
              <a:spcBef>
                <a:spcPts val="640"/>
              </a:spcBef>
              <a:spcAft>
                <a:spcPts val="0"/>
              </a:spcAft>
              <a:buClr>
                <a:schemeClr val="dk1"/>
              </a:buClr>
              <a:buSzPts val="3200"/>
              <a:buChar char="•"/>
            </a:pPr>
            <a:r>
              <a:rPr b="1" lang="en-US"/>
              <a:t>Interfering Float (INTF) = Total Float – Free Float</a:t>
            </a:r>
            <a:endParaRPr/>
          </a:p>
          <a:p>
            <a:pPr indent="-342900" lvl="0" marL="342900" rtl="0" algn="l">
              <a:spcBef>
                <a:spcPts val="640"/>
              </a:spcBef>
              <a:spcAft>
                <a:spcPts val="0"/>
              </a:spcAft>
              <a:buClr>
                <a:schemeClr val="dk1"/>
              </a:buClr>
              <a:buSzPts val="3200"/>
              <a:buChar char="•"/>
            </a:pPr>
            <a:r>
              <a:rPr b="1" lang="en-US"/>
              <a:t>Independent Float (INDF) = Earliest Successors’ Early Start – Earliest Predecessors’ Late Finish – Activity’s duration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7"/>
          <p:cNvSpPr txBox="1"/>
          <p:nvPr>
            <p:ph type="ctrTitle"/>
          </p:nvPr>
        </p:nvSpPr>
        <p:spPr>
          <a:xfrm>
            <a:off x="268605" y="1341121"/>
            <a:ext cx="8606790" cy="21031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Thank you</a:t>
            </a:r>
            <a:endParaRPr/>
          </a:p>
        </p:txBody>
      </p:sp>
      <p:sp>
        <p:nvSpPr>
          <p:cNvPr id="791" name="Google Shape;791;p4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CPM</a:t>
            </a:r>
            <a:endParaRPr/>
          </a:p>
        </p:txBody>
      </p:sp>
      <p:sp>
        <p:nvSpPr>
          <p:cNvPr id="107" name="Google Shape;10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CPM method is developed by E. I. du Pont de Nemours Company (USA) in 1958.</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It is used to schedule and control the project.</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It is used to estimate the total project duration and to assign starting and finishing times to all activities involved in the project.</a:t>
            </a:r>
            <a:endParaRPr/>
          </a:p>
          <a:p>
            <a:pPr indent="-457200" lvl="0" marL="457200" rtl="0" algn="just">
              <a:lnSpc>
                <a:spcPct val="100000"/>
              </a:lnSpc>
              <a:spcBef>
                <a:spcPts val="60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CPM Systems</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Activity-On-Arrow (AOA) Network</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Activity-On-Node (AON) Network</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idx="1" type="body"/>
          </p:nvPr>
        </p:nvSpPr>
        <p:spPr>
          <a:xfrm>
            <a:off x="457200" y="457200"/>
            <a:ext cx="8229600" cy="6248400"/>
          </a:xfrm>
          <a:prstGeom prst="rect">
            <a:avLst/>
          </a:prstGeom>
          <a:noFill/>
          <a:ln>
            <a:noFill/>
          </a:ln>
        </p:spPr>
        <p:txBody>
          <a:bodyPr anchorCtr="0" anchor="t" bIns="45700" lIns="91425" spcFirstLastPara="1" rIns="91425" wrap="square" tIns="45700">
            <a:normAutofit fontScale="85000" lnSpcReduction="20000"/>
          </a:bodyPr>
          <a:lstStyle/>
          <a:p>
            <a:pPr indent="-457200" lvl="0" marL="457200" rtl="0" algn="just">
              <a:lnSpc>
                <a:spcPct val="100000"/>
              </a:lnSpc>
              <a:spcBef>
                <a:spcPts val="0"/>
              </a:spcBef>
              <a:spcAft>
                <a:spcPts val="0"/>
              </a:spcAft>
              <a:buClr>
                <a:schemeClr val="dk1"/>
              </a:buClr>
              <a:buSzPct val="100000"/>
              <a:buFont typeface="Noto Sans Symbols"/>
              <a:buChar char="❖"/>
            </a:pPr>
            <a:r>
              <a:rPr b="1" lang="en-US" sz="3000">
                <a:latin typeface="Times New Roman"/>
                <a:ea typeface="Times New Roman"/>
                <a:cs typeface="Times New Roman"/>
                <a:sym typeface="Times New Roman"/>
              </a:rPr>
              <a:t>Steps </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Break down the project into various activities systematically. Label all activities. Arrange all the activities in logical sequence. Construct the network diagram.</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Number all the nodes (events) and activities. Find the time for each activity considering it to be deterministic. Indicate the activity times on the arrow diagram.</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Calculate earliest start time, earliest finish time, latest start time and latest finish time. Tabulate activity normal  times, earliest times and latest times.</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Determine the total float for each activity by taking difference between the earliest time and latest time for each node.</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Identify the critical activities and connect them with the beginning node and the ending node in the network diagram by double line arrow. This gives the critical path.</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Calculates the total project duration.</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Reduce the total project duration, crash the critical activities of the network.</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Optimize the cost.</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Update the network and smooth the network resource.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7"/>
          <p:cNvGraphicFramePr/>
          <p:nvPr/>
        </p:nvGraphicFramePr>
        <p:xfrm>
          <a:off x="533400" y="304800"/>
          <a:ext cx="3000000" cy="3000000"/>
        </p:xfrm>
        <a:graphic>
          <a:graphicData uri="http://schemas.openxmlformats.org/drawingml/2006/table">
            <a:tbl>
              <a:tblPr>
                <a:noFill/>
                <a:tableStyleId>{A0D328C6-515B-43C3-B4C1-B3449282B4CD}</a:tableStyleId>
              </a:tblPr>
              <a:tblGrid>
                <a:gridCol w="1447800"/>
                <a:gridCol w="3429000"/>
                <a:gridCol w="3124200"/>
              </a:tblGrid>
              <a:tr h="700675">
                <a:tc>
                  <a:txBody>
                    <a:bodyPr/>
                    <a:lstStyle/>
                    <a:p>
                      <a:pPr indent="0" lvl="0" marL="0" marR="0" rtl="0" algn="l">
                        <a:spcBef>
                          <a:spcPts val="0"/>
                        </a:spcBef>
                        <a:spcAft>
                          <a:spcPts val="0"/>
                        </a:spcAft>
                        <a:buNone/>
                      </a:pPr>
                      <a:r>
                        <a:rPr b="0" lang="en-US" sz="1000" u="none" cap="none" strike="noStrike"/>
                        <a:t>S.No.</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PERT</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CPM</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11800">
                <a:tc>
                  <a:txBody>
                    <a:bodyPr/>
                    <a:lstStyle/>
                    <a:p>
                      <a:pPr indent="0" lvl="0" marL="0" marR="0" rtl="0" algn="l">
                        <a:spcBef>
                          <a:spcPts val="0"/>
                        </a:spcBef>
                        <a:spcAft>
                          <a:spcPts val="0"/>
                        </a:spcAft>
                        <a:buNone/>
                      </a:pPr>
                      <a:r>
                        <a:rPr b="0" lang="en-US" sz="900" u="none" cap="none" strike="noStrike"/>
                        <a:t>1.</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PERT is that technique of project management which is used to manage uncertain (i.e., time is not known) activities of any project.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CPM is that technique of project management which is used to manage only certain (i.e., time is known) activities of any project.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71900">
                <a:tc>
                  <a:txBody>
                    <a:bodyPr/>
                    <a:lstStyle/>
                    <a:p>
                      <a:pPr indent="0" lvl="0" marL="0" marR="0" rtl="0" algn="l">
                        <a:spcBef>
                          <a:spcPts val="0"/>
                        </a:spcBef>
                        <a:spcAft>
                          <a:spcPts val="0"/>
                        </a:spcAft>
                        <a:buNone/>
                      </a:pPr>
                      <a:r>
                        <a:rPr b="0" lang="en-US" sz="900" u="none" cap="none" strike="noStrike"/>
                        <a:t>2.</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event oriented technique which means that network is constructed on the basis of event.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activity oriented technique which means that network is constructed on the basis of activities.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92125">
                <a:tc>
                  <a:txBody>
                    <a:bodyPr/>
                    <a:lstStyle/>
                    <a:p>
                      <a:pPr indent="0" lvl="0" marL="0" marR="0" rtl="0" algn="l">
                        <a:spcBef>
                          <a:spcPts val="0"/>
                        </a:spcBef>
                        <a:spcAft>
                          <a:spcPts val="0"/>
                        </a:spcAft>
                        <a:buNone/>
                      </a:pPr>
                      <a:r>
                        <a:rPr b="0" lang="en-US" sz="900" u="none" cap="none" strike="noStrike"/>
                        <a:t>3.</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 probability model.</a:t>
                      </a:r>
                      <a:endParaRPr b="0" sz="1600" u="none" cap="none" strike="noStrike"/>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 deterministic model.</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71900">
                <a:tc>
                  <a:txBody>
                    <a:bodyPr/>
                    <a:lstStyle/>
                    <a:p>
                      <a:pPr indent="0" lvl="0" marL="0" marR="0" rtl="0" algn="l">
                        <a:spcBef>
                          <a:spcPts val="0"/>
                        </a:spcBef>
                        <a:spcAft>
                          <a:spcPts val="0"/>
                        </a:spcAft>
                        <a:buNone/>
                      </a:pPr>
                      <a:r>
                        <a:rPr b="0" lang="en-US" sz="900" u="none" cap="none" strike="noStrike"/>
                        <a:t>4.</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majorly focuses on time as meeting time target or estimation of percent completion is more important.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majorly focuses on Time-cost trade off as minimizing cost is more important.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8"/>
          <p:cNvGraphicFramePr/>
          <p:nvPr/>
        </p:nvGraphicFramePr>
        <p:xfrm>
          <a:off x="533400" y="838202"/>
          <a:ext cx="3000000" cy="3000000"/>
        </p:xfrm>
        <a:graphic>
          <a:graphicData uri="http://schemas.openxmlformats.org/drawingml/2006/table">
            <a:tbl>
              <a:tblPr>
                <a:noFill/>
                <a:tableStyleId>{A0D328C6-515B-43C3-B4C1-B3449282B4CD}</a:tableStyleId>
              </a:tblPr>
              <a:tblGrid>
                <a:gridCol w="1219200"/>
                <a:gridCol w="3810000"/>
                <a:gridCol w="3048000"/>
              </a:tblGrid>
              <a:tr h="611875">
                <a:tc>
                  <a:txBody>
                    <a:bodyPr/>
                    <a:lstStyle/>
                    <a:p>
                      <a:pPr indent="0" lvl="0" marL="0" marR="0" rtl="0" algn="l">
                        <a:spcBef>
                          <a:spcPts val="0"/>
                        </a:spcBef>
                        <a:spcAft>
                          <a:spcPts val="0"/>
                        </a:spcAft>
                        <a:buNone/>
                      </a:pPr>
                      <a:r>
                        <a:rPr b="0" lang="en-US" sz="1000" u="none" cap="none" strike="noStrike"/>
                        <a:t>S.No.</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PERT</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CPM</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5.</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appropriate for high precision time estimation.</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appropriate for reasonable time estimation.</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91725">
                <a:tc>
                  <a:txBody>
                    <a:bodyPr/>
                    <a:lstStyle/>
                    <a:p>
                      <a:pPr indent="0" lvl="0" marL="0" marR="0" rtl="0" algn="l">
                        <a:spcBef>
                          <a:spcPts val="0"/>
                        </a:spcBef>
                        <a:spcAft>
                          <a:spcPts val="0"/>
                        </a:spcAft>
                        <a:buNone/>
                      </a:pPr>
                      <a:r>
                        <a:rPr b="0" lang="en-US" sz="900" u="none" cap="none" strike="noStrike"/>
                        <a:t>6.</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has Non-repetitive nature of job.</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has repetitive nature of job.</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7.</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There is no chance of crashing as there is no certainty of time.</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There may be crashing because of certain time boundation.</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8.</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doesn’t use any dummy activities.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uses dummy activities for representing sequence of activities.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9.</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suitable for projects which required research and development.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suitable for construction projects.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ctrTitle"/>
          </p:nvPr>
        </p:nvSpPr>
        <p:spPr>
          <a:xfrm>
            <a:off x="268605" y="1783082"/>
            <a:ext cx="8606790" cy="169163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Problems on PERT </a:t>
            </a:r>
            <a:br>
              <a:rPr b="1" lang="en-US" sz="4800">
                <a:latin typeface="Times New Roman"/>
                <a:ea typeface="Times New Roman"/>
                <a:cs typeface="Times New Roman"/>
                <a:sym typeface="Times New Roman"/>
              </a:rPr>
            </a:br>
            <a:r>
              <a:rPr b="1" lang="en-US" sz="4800">
                <a:latin typeface="Times New Roman"/>
                <a:ea typeface="Times New Roman"/>
                <a:cs typeface="Times New Roman"/>
                <a:sym typeface="Times New Roman"/>
              </a:rPr>
              <a:t>(Program Evaluation &amp; Review Technique)</a:t>
            </a:r>
            <a:br>
              <a:rPr b="1" lang="en-US" sz="4800">
                <a:latin typeface="Times New Roman"/>
                <a:ea typeface="Times New Roman"/>
                <a:cs typeface="Times New Roman"/>
                <a:sym typeface="Times New Roman"/>
              </a:rPr>
            </a:br>
            <a:r>
              <a:rPr b="1" lang="en-US" sz="4800">
                <a:latin typeface="Times New Roman"/>
                <a:ea typeface="Times New Roman"/>
                <a:cs typeface="Times New Roman"/>
                <a:sym typeface="Times New Roman"/>
              </a:rPr>
              <a:t>&amp; CPM (Critical Path Method)</a:t>
            </a:r>
            <a:endParaRPr b="1" sz="4800">
              <a:latin typeface="Times New Roman"/>
              <a:ea typeface="Times New Roman"/>
              <a:cs typeface="Times New Roman"/>
              <a:sym typeface="Times New Roman"/>
            </a:endParaRPr>
          </a:p>
        </p:txBody>
      </p:sp>
      <p:sp>
        <p:nvSpPr>
          <p:cNvPr id="128" name="Google Shape;128;p9"/>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2023-01-09T07:32:57Z</dcterms:created>
  <dc:creator>Asha</dc:creator>
</cp:coreProperties>
</file>