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81" r:id="rId21"/>
    <p:sldId id="275" r:id="rId22"/>
    <p:sldId id="276" r:id="rId23"/>
    <p:sldId id="277" r:id="rId24"/>
    <p:sldId id="278" r:id="rId25"/>
    <p:sldId id="279" r:id="rId26"/>
    <p:sldId id="280" r:id="rId27"/>
    <p:sldId id="282" r:id="rId28"/>
    <p:sldId id="283" r:id="rId29"/>
    <p:sldId id="284" r:id="rId30"/>
    <p:sldId id="285" r:id="rId31"/>
    <p:sldId id="287" r:id="rId32"/>
    <p:sldId id="288" r:id="rId33"/>
    <p:sldId id="289" r:id="rId34"/>
    <p:sldId id="290" r:id="rId35"/>
    <p:sldId id="286"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427295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311481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381276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328695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192156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101721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370607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398541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339799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44803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D0DB05-F35E-4BF9-932B-AA60E4736CC2}"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B663-869A-407A-A5D7-F21E7DA83DB6}" type="slidenum">
              <a:rPr lang="en-US" smtClean="0"/>
              <a:t>‹#›</a:t>
            </a:fld>
            <a:endParaRPr lang="en-US" dirty="0"/>
          </a:p>
        </p:txBody>
      </p:sp>
    </p:spTree>
    <p:extLst>
      <p:ext uri="{BB962C8B-B14F-4D97-AF65-F5344CB8AC3E}">
        <p14:creationId xmlns:p14="http://schemas.microsoft.com/office/powerpoint/2010/main" val="375441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0DB05-F35E-4BF9-932B-AA60E4736CC2}" type="datetimeFigureOut">
              <a:rPr lang="en-US" smtClean="0"/>
              <a:t>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5B663-869A-407A-A5D7-F21E7DA83DB6}" type="slidenum">
              <a:rPr lang="en-US" smtClean="0"/>
              <a:t>‹#›</a:t>
            </a:fld>
            <a:endParaRPr lang="en-US" dirty="0"/>
          </a:p>
        </p:txBody>
      </p:sp>
    </p:spTree>
    <p:extLst>
      <p:ext uri="{BB962C8B-B14F-4D97-AF65-F5344CB8AC3E}">
        <p14:creationId xmlns:p14="http://schemas.microsoft.com/office/powerpoint/2010/main" val="1958847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45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6" name="AutoShape 5" descr="Cost &amp; Time and Also Minimum Project Duration Using Alternative Metho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Cost &amp; Time and Also Minimum Project Duration Using Alternative Metho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010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19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lstStyle/>
          <a:p>
            <a:pPr marL="0" indent="0">
              <a:buNone/>
            </a:pPr>
            <a:r>
              <a:rPr lang="en-US" b="1" dirty="0" smtClean="0"/>
              <a:t>Resource Allocation Supplement:</a:t>
            </a:r>
          </a:p>
          <a:p>
            <a:pPr marL="0" indent="0">
              <a:buNone/>
            </a:pPr>
            <a:r>
              <a:rPr lang="en-US" dirty="0" smtClean="0"/>
              <a:t>This supplement is composed of a variation of continuous time-cost curves which can be used to plan and control a group of important activities representing only a minor portion of a project network.</a:t>
            </a:r>
          </a:p>
          <a:p>
            <a:pPr marL="0" indent="0">
              <a:buNone/>
            </a:pPr>
            <a:endParaRPr lang="en-US" b="1" dirty="0"/>
          </a:p>
        </p:txBody>
      </p:sp>
    </p:spTree>
    <p:extLst>
      <p:ext uri="{BB962C8B-B14F-4D97-AF65-F5344CB8AC3E}">
        <p14:creationId xmlns:p14="http://schemas.microsoft.com/office/powerpoint/2010/main" val="372919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a:xfrm>
            <a:off x="352119" y="1295400"/>
            <a:ext cx="8229600" cy="4727385"/>
          </a:xfrm>
        </p:spPr>
        <p:txBody>
          <a:bodyPr/>
          <a:lstStyle/>
          <a:p>
            <a:r>
              <a:rPr lang="en-US" dirty="0" smtClean="0"/>
              <a:t>Procedure of RAS :</a:t>
            </a:r>
          </a:p>
          <a:p>
            <a:r>
              <a:rPr lang="en-US" dirty="0" smtClean="0"/>
              <a:t>Step 1: Construct network of activities in which you are interested. </a:t>
            </a:r>
          </a:p>
          <a:p>
            <a:endParaRPr lang="en-US" dirty="0" smtClean="0"/>
          </a:p>
          <a:p>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6477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19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lstStyle/>
          <a:p>
            <a:pPr marL="0" indent="0">
              <a:buNone/>
            </a:pPr>
            <a:r>
              <a:rPr lang="en-US" dirty="0" smtClean="0"/>
              <a:t>Step 2: Obtain alternative time-cost estimates for each activity. </a:t>
            </a:r>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15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lstStyle/>
          <a:p>
            <a:pPr marL="0" indent="0">
              <a:buNone/>
            </a:pPr>
            <a:r>
              <a:rPr lang="en-US" dirty="0" smtClean="0"/>
              <a:t>Step 3: Select the lowest cost activity for each activity. </a:t>
            </a:r>
          </a:p>
          <a:p>
            <a:pPr marL="0" indent="0">
              <a:buNone/>
            </a:pPr>
            <a:endParaRPr lang="en-US" dirty="0"/>
          </a:p>
          <a:p>
            <a:pPr marL="0" indent="0">
              <a:buNone/>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7696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15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lstStyle/>
          <a:p>
            <a:r>
              <a:rPr lang="en-US" dirty="0" smtClean="0"/>
              <a:t>Step 4: Calculate critical path and compare with directed completion date. </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5" y="2895600"/>
            <a:ext cx="701039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15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lstStyle/>
          <a:p>
            <a:r>
              <a:rPr lang="en-US" dirty="0" smtClean="0"/>
              <a:t>Step 5: Adjust critical path to meet directed completion date at lowest possible costs. </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1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924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15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Resource Allocation supplement procedure, one can determine how to accomplish a project by a specified date at minimum cost. The critical path is from event 1 to event 2 and from event 2 to event 3 since it requires 5 days at absolute minimum costs. However, our assigned completion date is 4 days from the beginning. From our activity time-cost charts, one finds that cutting activity A one day doubles its cost. However, since shortening the activity time for activity C would result in an even greater cost increase, we choose to shorten activity A’s time.</a:t>
            </a:r>
            <a:endParaRPr lang="en-US" dirty="0"/>
          </a:p>
        </p:txBody>
      </p:sp>
    </p:spTree>
    <p:extLst>
      <p:ext uri="{BB962C8B-B14F-4D97-AF65-F5344CB8AC3E}">
        <p14:creationId xmlns:p14="http://schemas.microsoft.com/office/powerpoint/2010/main" val="227615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r>
              <a:rPr lang="en-US" dirty="0" smtClean="0"/>
              <a:t>Cost reduction by crashing of activity</a:t>
            </a:r>
          </a:p>
          <a:p>
            <a:r>
              <a:rPr lang="en-US" dirty="0"/>
              <a:t>Project crashing involves shortening the expected time taken for a project. </a:t>
            </a:r>
            <a:endParaRPr lang="en-US" dirty="0" smtClean="0"/>
          </a:p>
          <a:p>
            <a:r>
              <a:rPr lang="en-US" dirty="0"/>
              <a:t>This is primarily done by adding more resources to it</a:t>
            </a:r>
            <a:r>
              <a:rPr lang="en-US" dirty="0" smtClean="0"/>
              <a:t>.</a:t>
            </a:r>
          </a:p>
          <a:p>
            <a:r>
              <a:rPr lang="en-US" b="1" dirty="0"/>
              <a:t>Crashing in a project is an activity that will shorten the completion time of a project within the optimum cost increase. </a:t>
            </a:r>
            <a:endParaRPr lang="en-US" dirty="0"/>
          </a:p>
        </p:txBody>
      </p:sp>
    </p:spTree>
    <p:extLst>
      <p:ext uri="{BB962C8B-B14F-4D97-AF65-F5344CB8AC3E}">
        <p14:creationId xmlns:p14="http://schemas.microsoft.com/office/powerpoint/2010/main" val="227615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Pert Cost Control</a:t>
            </a:r>
          </a:p>
          <a:p>
            <a:r>
              <a:rPr lang="en-US" dirty="0" smtClean="0"/>
              <a:t>Cost reduction by crashing of activity</a:t>
            </a:r>
          </a:p>
          <a:p>
            <a:r>
              <a:rPr lang="en-US" dirty="0" smtClean="0"/>
              <a:t>Resource Scheduling</a:t>
            </a:r>
          </a:p>
          <a:p>
            <a:r>
              <a:rPr lang="en-US" dirty="0" smtClean="0"/>
              <a:t>Resource </a:t>
            </a:r>
            <a:r>
              <a:rPr lang="en-US" dirty="0" err="1" smtClean="0"/>
              <a:t>Levelling</a:t>
            </a:r>
            <a:r>
              <a:rPr lang="en-US" dirty="0" smtClean="0"/>
              <a:t> </a:t>
            </a:r>
            <a:endParaRPr lang="en-US" dirty="0"/>
          </a:p>
        </p:txBody>
      </p:sp>
    </p:spTree>
    <p:extLst>
      <p:ext uri="{BB962C8B-B14F-4D97-AF65-F5344CB8AC3E}">
        <p14:creationId xmlns:p14="http://schemas.microsoft.com/office/powerpoint/2010/main" val="4049579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What are the problems a project may face?  </a:t>
            </a:r>
            <a:endParaRPr lang="en-US" dirty="0"/>
          </a:p>
          <a:p>
            <a:r>
              <a:rPr lang="en-US" dirty="0"/>
              <a:t>A delay </a:t>
            </a:r>
          </a:p>
          <a:p>
            <a:r>
              <a:rPr lang="en-US" dirty="0"/>
              <a:t>Lack of quality </a:t>
            </a:r>
          </a:p>
          <a:p>
            <a:r>
              <a:rPr lang="en-US" dirty="0"/>
              <a:t>A problem with coordination </a:t>
            </a:r>
          </a:p>
          <a:p>
            <a:r>
              <a:rPr lang="en-US" dirty="0"/>
              <a:t>Mismatch of expectations </a:t>
            </a:r>
          </a:p>
          <a:p>
            <a:r>
              <a:rPr lang="en-US" dirty="0"/>
              <a:t>A poor plan </a:t>
            </a:r>
          </a:p>
          <a:p>
            <a:r>
              <a:rPr lang="en-US" dirty="0"/>
              <a:t>Unforeseen circumstances </a:t>
            </a:r>
          </a:p>
          <a:p>
            <a:r>
              <a:rPr lang="en-US" dirty="0"/>
              <a:t>External factors </a:t>
            </a:r>
          </a:p>
          <a:p>
            <a:r>
              <a:rPr lang="en-US" dirty="0"/>
              <a:t>Change of scope </a:t>
            </a:r>
          </a:p>
          <a:p>
            <a:endParaRPr lang="en-US" dirty="0"/>
          </a:p>
        </p:txBody>
      </p:sp>
    </p:spTree>
    <p:extLst>
      <p:ext uri="{BB962C8B-B14F-4D97-AF65-F5344CB8AC3E}">
        <p14:creationId xmlns:p14="http://schemas.microsoft.com/office/powerpoint/2010/main" val="1947237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b="1" dirty="0"/>
              <a:t>What Prompts Crashing in Project Management?</a:t>
            </a:r>
          </a:p>
          <a:p>
            <a:r>
              <a:rPr lang="en-US" dirty="0"/>
              <a:t>If there is a </a:t>
            </a:r>
            <a:r>
              <a:rPr lang="en-US" b="1" dirty="0"/>
              <a:t>heavy penalty</a:t>
            </a:r>
            <a:r>
              <a:rPr lang="en-US" dirty="0"/>
              <a:t> for failing to meet a project completion deadline, then the increased cost of crashing could be justified to an extent</a:t>
            </a:r>
            <a:r>
              <a:rPr lang="en-US" dirty="0" smtClean="0"/>
              <a:t>.</a:t>
            </a:r>
          </a:p>
          <a:p>
            <a:r>
              <a:rPr lang="en-US" dirty="0"/>
              <a:t>If there is an external change where a competitor is working on a similar project, the cost of not speeding up the project would lead to the loss of a </a:t>
            </a:r>
            <a:r>
              <a:rPr lang="en-US" b="1" dirty="0"/>
              <a:t>competitive edge</a:t>
            </a:r>
            <a:r>
              <a:rPr lang="en-US" dirty="0"/>
              <a:t>. </a:t>
            </a:r>
            <a:endParaRPr lang="en-US" dirty="0" smtClean="0"/>
          </a:p>
          <a:p>
            <a:r>
              <a:rPr lang="en-US" dirty="0"/>
              <a:t>In case there is an activity that </a:t>
            </a:r>
            <a:r>
              <a:rPr lang="en-US" b="1" dirty="0"/>
              <a:t>delays a host of other activities</a:t>
            </a:r>
            <a:r>
              <a:rPr lang="en-US" dirty="0"/>
              <a:t>, crashing that activity could bring benefits across the project. </a:t>
            </a:r>
          </a:p>
        </p:txBody>
      </p:sp>
    </p:spTree>
    <p:extLst>
      <p:ext uri="{BB962C8B-B14F-4D97-AF65-F5344CB8AC3E}">
        <p14:creationId xmlns:p14="http://schemas.microsoft.com/office/powerpoint/2010/main" val="1947237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r>
              <a:rPr lang="en-US" b="1" dirty="0"/>
              <a:t>An Example of Crashing in Project </a:t>
            </a:r>
            <a:r>
              <a:rPr lang="en-US" b="1" dirty="0" smtClean="0"/>
              <a:t>Management – </a:t>
            </a:r>
            <a:r>
              <a:rPr lang="en-US" b="1" dirty="0" err="1" smtClean="0"/>
              <a:t>Covid</a:t>
            </a:r>
            <a:r>
              <a:rPr lang="en-US" b="1" dirty="0" smtClean="0"/>
              <a:t> case</a:t>
            </a:r>
            <a:endParaRPr lang="en-US" b="1"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793423"/>
            <a:ext cx="71437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237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r>
              <a:rPr lang="en-US" dirty="0"/>
              <a:t>W</a:t>
            </a:r>
            <a:r>
              <a:rPr lang="en-US" dirty="0" smtClean="0"/>
              <a:t>hile</a:t>
            </a:r>
            <a:r>
              <a:rPr lang="en-US" dirty="0"/>
              <a:t> crashing into an activity in your </a:t>
            </a:r>
            <a:r>
              <a:rPr lang="en-US" dirty="0" smtClean="0"/>
              <a:t>project consider :</a:t>
            </a:r>
            <a:r>
              <a:rPr lang="en-US" dirty="0"/>
              <a:t> </a:t>
            </a:r>
          </a:p>
          <a:p>
            <a:r>
              <a:rPr lang="en-US" b="1" dirty="0"/>
              <a:t>Critical  Path    </a:t>
            </a:r>
          </a:p>
          <a:p>
            <a:r>
              <a:rPr lang="en-US" b="1" dirty="0"/>
              <a:t>Cost and  Benefit</a:t>
            </a:r>
          </a:p>
          <a:p>
            <a:r>
              <a:rPr lang="en-US" b="1" dirty="0"/>
              <a:t>Resource  Availability  </a:t>
            </a:r>
          </a:p>
          <a:p>
            <a:r>
              <a:rPr lang="en-US" b="1" dirty="0"/>
              <a:t>Training  Needs   </a:t>
            </a:r>
          </a:p>
          <a:p>
            <a:endParaRPr lang="en-US" dirty="0"/>
          </a:p>
        </p:txBody>
      </p:sp>
    </p:spTree>
    <p:extLst>
      <p:ext uri="{BB962C8B-B14F-4D97-AF65-F5344CB8AC3E}">
        <p14:creationId xmlns:p14="http://schemas.microsoft.com/office/powerpoint/2010/main" val="1947237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a:xfrm>
            <a:off x="457200" y="1371600"/>
            <a:ext cx="8229600" cy="4525963"/>
          </a:xfrm>
        </p:spPr>
        <p:txBody>
          <a:bodyPr/>
          <a:lstStyle/>
          <a:p>
            <a:r>
              <a:rPr lang="en-US" b="1" dirty="0"/>
              <a:t>Project Crashing Management Stages</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133600"/>
            <a:ext cx="71437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237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smtClean="0"/>
              <a:t>1. </a:t>
            </a:r>
            <a:r>
              <a:rPr lang="en-US" b="1" dirty="0"/>
              <a:t>Crash Objective </a:t>
            </a:r>
          </a:p>
          <a:p>
            <a:r>
              <a:rPr lang="en-US" dirty="0"/>
              <a:t>The first stage of the project crashing is understanding the need for it and the objective in terms of what is to be accomplished. If the scope of the project has been reduced, then there may not be a need to add more resources to speed up the project. </a:t>
            </a:r>
            <a:endParaRPr lang="en-US" dirty="0" smtClean="0"/>
          </a:p>
          <a:p>
            <a:r>
              <a:rPr lang="en-US" dirty="0" smtClean="0"/>
              <a:t>How </a:t>
            </a:r>
            <a:r>
              <a:rPr lang="en-US" dirty="0"/>
              <a:t>to use the workforce or what amount of work can be outsourced etc. can be estimated at this stage. </a:t>
            </a:r>
          </a:p>
          <a:p>
            <a:pPr marL="0" indent="0">
              <a:buNone/>
            </a:pPr>
            <a:endParaRPr lang="en-US" dirty="0"/>
          </a:p>
        </p:txBody>
      </p:sp>
    </p:spTree>
    <p:extLst>
      <p:ext uri="{BB962C8B-B14F-4D97-AF65-F5344CB8AC3E}">
        <p14:creationId xmlns:p14="http://schemas.microsoft.com/office/powerpoint/2010/main" val="1947237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pPr marL="0" indent="0">
              <a:buNone/>
            </a:pPr>
            <a:r>
              <a:rPr lang="en-US" b="1" dirty="0" smtClean="0"/>
              <a:t>2. Critical </a:t>
            </a:r>
            <a:r>
              <a:rPr lang="en-US" b="1" dirty="0"/>
              <a:t>Path </a:t>
            </a:r>
          </a:p>
          <a:p>
            <a:r>
              <a:rPr lang="en-US" dirty="0"/>
              <a:t>Each project will have a critical path identified at the beginning. This chain of activities is what needs to be crashed to speed up the project. Crashing an activity outside the critical path does not help in reducing the project time.  </a:t>
            </a:r>
          </a:p>
          <a:p>
            <a:endParaRPr lang="en-US" dirty="0"/>
          </a:p>
        </p:txBody>
      </p:sp>
    </p:spTree>
    <p:extLst>
      <p:ext uri="{BB962C8B-B14F-4D97-AF65-F5344CB8AC3E}">
        <p14:creationId xmlns:p14="http://schemas.microsoft.com/office/powerpoint/2010/main" val="194723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pPr marL="0" indent="0">
              <a:buNone/>
            </a:pPr>
            <a:r>
              <a:rPr lang="en-US" b="1" dirty="0" smtClean="0"/>
              <a:t>3. Identify </a:t>
            </a:r>
            <a:r>
              <a:rPr lang="en-US" b="1" dirty="0"/>
              <a:t>Activities </a:t>
            </a:r>
          </a:p>
          <a:p>
            <a:r>
              <a:rPr lang="en-US" dirty="0"/>
              <a:t>Not every activity can be crashed. There may be activities that need very specific skills that are not easily transferable. Hence adding resources to that might prove to be counterproductive. The list of activities that can be crashed and are part of the critical path should be the ones in focus. </a:t>
            </a:r>
          </a:p>
          <a:p>
            <a:endParaRPr lang="en-US" dirty="0"/>
          </a:p>
        </p:txBody>
      </p:sp>
    </p:spTree>
    <p:extLst>
      <p:ext uri="{BB962C8B-B14F-4D97-AF65-F5344CB8AC3E}">
        <p14:creationId xmlns:p14="http://schemas.microsoft.com/office/powerpoint/2010/main" val="339007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pPr marL="0" indent="0">
              <a:buNone/>
            </a:pPr>
            <a:r>
              <a:rPr lang="en-US" b="1" dirty="0" smtClean="0"/>
              <a:t>4. Calculate</a:t>
            </a:r>
            <a:r>
              <a:rPr lang="en-US" b="1" dirty="0"/>
              <a:t> Costs  </a:t>
            </a:r>
          </a:p>
          <a:p>
            <a:r>
              <a:rPr lang="en-US" dirty="0"/>
              <a:t>Crashing involves an increase in cost. This increase in cost will be different for each process. Comparing these costs with each other will help you arrive at a reasonable cost at which some activities can be crashed to sufficiently advance the project completion date. </a:t>
            </a:r>
          </a:p>
          <a:p>
            <a:endParaRPr lang="en-US" dirty="0"/>
          </a:p>
        </p:txBody>
      </p:sp>
    </p:spTree>
    <p:extLst>
      <p:ext uri="{BB962C8B-B14F-4D97-AF65-F5344CB8AC3E}">
        <p14:creationId xmlns:p14="http://schemas.microsoft.com/office/powerpoint/2010/main" val="354647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pPr marL="0" indent="0">
              <a:buNone/>
            </a:pPr>
            <a:r>
              <a:rPr lang="en-US" b="1" dirty="0" smtClean="0"/>
              <a:t>5. Find </a:t>
            </a:r>
            <a:r>
              <a:rPr lang="en-US" b="1" dirty="0"/>
              <a:t>Crash Limits </a:t>
            </a:r>
          </a:p>
          <a:p>
            <a:r>
              <a:rPr lang="en-US" dirty="0"/>
              <a:t>Each activity will have a crash limit. This is the point beyond which an action cannot be crashed. Understanding this information will give you an idea of how much the project can potentially be crashed.  </a:t>
            </a:r>
          </a:p>
          <a:p>
            <a:endParaRPr lang="en-US" dirty="0"/>
          </a:p>
        </p:txBody>
      </p:sp>
    </p:spTree>
    <p:extLst>
      <p:ext uri="{BB962C8B-B14F-4D97-AF65-F5344CB8AC3E}">
        <p14:creationId xmlns:p14="http://schemas.microsoft.com/office/powerpoint/2010/main" val="35464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assists in planning and controlling program cost expenditures by employing several cost-estimating techniques as monitors to determine variances, i.e., where actual costs are different from planned costs. </a:t>
            </a:r>
          </a:p>
          <a:p>
            <a:r>
              <a:rPr lang="en-US" dirty="0" smtClean="0"/>
              <a:t>Developed by </a:t>
            </a:r>
            <a:r>
              <a:rPr lang="en-US" dirty="0" err="1" smtClean="0"/>
              <a:t>DoD</a:t>
            </a:r>
            <a:r>
              <a:rPr lang="en-US" dirty="0" smtClean="0"/>
              <a:t> and NASA</a:t>
            </a:r>
          </a:p>
          <a:p>
            <a:r>
              <a:rPr lang="en-US" dirty="0" smtClean="0"/>
              <a:t>a) assist project managers by assigning costs to the working levels of projects in the detail needed for planning schedules and costs, </a:t>
            </a:r>
          </a:p>
          <a:p>
            <a:r>
              <a:rPr lang="en-US" dirty="0" smtClean="0"/>
              <a:t>b) evaluate schedule and cost performance, and</a:t>
            </a:r>
          </a:p>
          <a:p>
            <a:r>
              <a:rPr lang="en-US" dirty="0" smtClean="0"/>
              <a:t>c) predict and control costs during the project’s operational phases</a:t>
            </a:r>
            <a:endParaRPr lang="en-US" dirty="0"/>
          </a:p>
        </p:txBody>
      </p:sp>
    </p:spTree>
    <p:extLst>
      <p:ext uri="{BB962C8B-B14F-4D97-AF65-F5344CB8AC3E}">
        <p14:creationId xmlns:p14="http://schemas.microsoft.com/office/powerpoint/2010/main" val="3560901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pPr marL="0" indent="0">
              <a:buNone/>
            </a:pPr>
            <a:r>
              <a:rPr lang="en-US" b="1" dirty="0"/>
              <a:t>6</a:t>
            </a:r>
            <a:r>
              <a:rPr lang="en-US" b="1" dirty="0" smtClean="0"/>
              <a:t>. Choose </a:t>
            </a:r>
            <a:r>
              <a:rPr lang="en-US" b="1" dirty="0"/>
              <a:t>the Economic Option </a:t>
            </a:r>
          </a:p>
          <a:p>
            <a:r>
              <a:rPr lang="en-US" dirty="0"/>
              <a:t>Once you have an idea of how much each activity can be crashed and the cost associated with it, it becomes easy to identify how many activities to target and to what extent they need to be crashed to meet the objective at the most reasonable cost. </a:t>
            </a:r>
          </a:p>
          <a:p>
            <a:endParaRPr lang="en-US" dirty="0"/>
          </a:p>
        </p:txBody>
      </p:sp>
    </p:spTree>
    <p:extLst>
      <p:ext uri="{BB962C8B-B14F-4D97-AF65-F5344CB8AC3E}">
        <p14:creationId xmlns:p14="http://schemas.microsoft.com/office/powerpoint/2010/main" val="35464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Crashing of activity</a:t>
            </a:r>
            <a:endParaRPr lang="en-US" dirty="0"/>
          </a:p>
        </p:txBody>
      </p:sp>
      <p:sp>
        <p:nvSpPr>
          <p:cNvPr id="3" name="Content Placeholder 2"/>
          <p:cNvSpPr>
            <a:spLocks noGrp="1"/>
          </p:cNvSpPr>
          <p:nvPr>
            <p:ph idx="1"/>
          </p:nvPr>
        </p:nvSpPr>
        <p:spPr/>
        <p:txBody>
          <a:bodyPr/>
          <a:lstStyle/>
          <a:p>
            <a:pPr marL="0" indent="0">
              <a:buNone/>
            </a:pPr>
            <a:r>
              <a:rPr lang="en-US" b="1" dirty="0"/>
              <a:t>7</a:t>
            </a:r>
            <a:r>
              <a:rPr lang="en-US" b="1" dirty="0" smtClean="0"/>
              <a:t>. Get </a:t>
            </a:r>
            <a:r>
              <a:rPr lang="en-US" b="1" dirty="0"/>
              <a:t>Approval from Sponsors  </a:t>
            </a:r>
          </a:p>
          <a:p>
            <a:r>
              <a:rPr lang="en-US" dirty="0"/>
              <a:t>Once you have identified the most reasonable or most viable crashing plan, then you can convince the key stakeholders of the project and get their approval to implement it.  </a:t>
            </a:r>
          </a:p>
          <a:p>
            <a:endParaRPr lang="en-US" dirty="0"/>
          </a:p>
        </p:txBody>
      </p:sp>
    </p:spTree>
    <p:extLst>
      <p:ext uri="{BB962C8B-B14F-4D97-AF65-F5344CB8AC3E}">
        <p14:creationId xmlns:p14="http://schemas.microsoft.com/office/powerpoint/2010/main" val="631616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Scheduling</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dirty="0"/>
              <a:t>Resource scheduling is a process used by teams to organize and structure their time, so tasks they need to complete are scheduled based on availability and capability</a:t>
            </a:r>
            <a:r>
              <a:rPr lang="en-US" dirty="0" smtClean="0"/>
              <a:t>.</a:t>
            </a:r>
          </a:p>
          <a:p>
            <a:r>
              <a:rPr lang="en-US" dirty="0"/>
              <a:t>It determines the timeline and resources required to complete a project</a:t>
            </a:r>
            <a:r>
              <a:rPr lang="en-US" dirty="0" smtClean="0"/>
              <a:t>.</a:t>
            </a:r>
          </a:p>
          <a:p>
            <a:pPr fontAlgn="base"/>
            <a:r>
              <a:rPr lang="en-US" dirty="0"/>
              <a:t>Analyze how well resources are being utilized and reassign tasks to people who are not working to their full utilization rates.</a:t>
            </a:r>
          </a:p>
          <a:p>
            <a:pPr fontAlgn="base"/>
            <a:r>
              <a:rPr lang="en-US" dirty="0" smtClean="0"/>
              <a:t>Track </a:t>
            </a:r>
            <a:r>
              <a:rPr lang="en-US" dirty="0"/>
              <a:t>project estimations and outcomes to make future scheduling easier</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631616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Resource </a:t>
            </a:r>
            <a:r>
              <a:rPr lang="en-US" dirty="0"/>
              <a:t>Scheduling</a:t>
            </a:r>
          </a:p>
        </p:txBody>
      </p:sp>
      <p:sp>
        <p:nvSpPr>
          <p:cNvPr id="3" name="Content Placeholder 2"/>
          <p:cNvSpPr>
            <a:spLocks noGrp="1"/>
          </p:cNvSpPr>
          <p:nvPr>
            <p:ph idx="1"/>
          </p:nvPr>
        </p:nvSpPr>
        <p:spPr>
          <a:xfrm>
            <a:off x="457200" y="1371600"/>
            <a:ext cx="8229600" cy="5334000"/>
          </a:xfrm>
        </p:spPr>
        <p:txBody>
          <a:bodyPr>
            <a:normAutofit fontScale="85000" lnSpcReduction="10000"/>
          </a:bodyPr>
          <a:lstStyle/>
          <a:p>
            <a:r>
              <a:rPr lang="en-US" b="1" dirty="0"/>
              <a:t>Reduces </a:t>
            </a:r>
            <a:r>
              <a:rPr lang="en-US" b="1" dirty="0" err="1"/>
              <a:t>overallocation</a:t>
            </a:r>
            <a:r>
              <a:rPr lang="en-US" dirty="0"/>
              <a:t>: Team leaders can assign people tasks without over (or under) allocating their schedules. In return, team members are constantly working on an optimized schedule </a:t>
            </a:r>
            <a:endParaRPr lang="en-US" dirty="0" smtClean="0"/>
          </a:p>
          <a:p>
            <a:pPr fontAlgn="base"/>
            <a:r>
              <a:rPr lang="en-US" b="1" dirty="0"/>
              <a:t>Improves task allocation</a:t>
            </a:r>
            <a:r>
              <a:rPr lang="en-US" dirty="0"/>
              <a:t>: It makes it easy to identify who should be working on what and when and helps match people with tasks they're best suited for. </a:t>
            </a:r>
          </a:p>
          <a:p>
            <a:pPr fontAlgn="base"/>
            <a:r>
              <a:rPr lang="en-US" b="1" dirty="0"/>
              <a:t>Provides accurate demand forecasts</a:t>
            </a:r>
            <a:r>
              <a:rPr lang="en-US" dirty="0"/>
              <a:t>: It gives team leaders a chance to fill gaps before they can derail a project. If you don't have a designer or engineer on your team to complete a specific task, you'll know ahead of time and can reallocate work or bring in extra help!</a:t>
            </a:r>
          </a:p>
          <a:p>
            <a:endParaRPr lang="en-US" dirty="0"/>
          </a:p>
        </p:txBody>
      </p:sp>
    </p:spTree>
    <p:extLst>
      <p:ext uri="{BB962C8B-B14F-4D97-AF65-F5344CB8AC3E}">
        <p14:creationId xmlns:p14="http://schemas.microsoft.com/office/powerpoint/2010/main" val="631616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Resource </a:t>
            </a:r>
            <a:r>
              <a:rPr lang="en-US" dirty="0"/>
              <a:t>Scheduling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marL="0" indent="0">
              <a:buNone/>
            </a:pPr>
            <a:r>
              <a:rPr lang="en-US" dirty="0" smtClean="0"/>
              <a:t>1. </a:t>
            </a:r>
            <a:r>
              <a:rPr lang="en-US" b="1" dirty="0" smtClean="0"/>
              <a:t>Resource Constraint Scheduling:</a:t>
            </a:r>
          </a:p>
          <a:p>
            <a:r>
              <a:rPr lang="en-US" dirty="0" smtClean="0"/>
              <a:t>Resource-constrained </a:t>
            </a:r>
            <a:r>
              <a:rPr lang="en-US" dirty="0"/>
              <a:t>scheduling is a method used to complete a project with limited resources. It involves adjusting projects to align with resource capabilities. </a:t>
            </a:r>
            <a:endParaRPr lang="en-US" dirty="0" smtClean="0"/>
          </a:p>
          <a:p>
            <a:r>
              <a:rPr lang="en-US" dirty="0"/>
              <a:t>Say you have a project that ideally requires three people to complete, but you only have one person available. This process helps you maximize the use of your available team members or find a way to get the job done without missing the project deadline</a:t>
            </a:r>
          </a:p>
        </p:txBody>
      </p:sp>
    </p:spTree>
    <p:extLst>
      <p:ext uri="{BB962C8B-B14F-4D97-AF65-F5344CB8AC3E}">
        <p14:creationId xmlns:p14="http://schemas.microsoft.com/office/powerpoint/2010/main" val="631616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Scheduling</a:t>
            </a:r>
          </a:p>
        </p:txBody>
      </p:sp>
      <p:sp>
        <p:nvSpPr>
          <p:cNvPr id="3" name="Content Placeholder 2"/>
          <p:cNvSpPr>
            <a:spLocks noGrp="1"/>
          </p:cNvSpPr>
          <p:nvPr>
            <p:ph idx="1"/>
          </p:nvPr>
        </p:nvSpPr>
        <p:spPr>
          <a:xfrm>
            <a:off x="457200" y="1600200"/>
            <a:ext cx="8229600" cy="4953000"/>
          </a:xfrm>
        </p:spPr>
        <p:txBody>
          <a:bodyPr>
            <a:normAutofit lnSpcReduction="10000"/>
          </a:bodyPr>
          <a:lstStyle/>
          <a:p>
            <a:pPr marL="0" indent="0">
              <a:buNone/>
            </a:pPr>
            <a:r>
              <a:rPr lang="en-US" dirty="0" smtClean="0"/>
              <a:t>2. </a:t>
            </a:r>
            <a:r>
              <a:rPr lang="en-US" b="1" dirty="0"/>
              <a:t>Time constrained scheduling</a:t>
            </a:r>
          </a:p>
          <a:p>
            <a:pPr fontAlgn="base"/>
            <a:r>
              <a:rPr lang="en-US" dirty="0"/>
              <a:t>Time-constrained scheduling is a method used to manage resources and schedule activities when there are strict deadlines to meet. </a:t>
            </a:r>
          </a:p>
          <a:p>
            <a:pPr fontAlgn="base"/>
            <a:r>
              <a:rPr lang="en-US" dirty="0"/>
              <a:t>For example, your team is working on a preorder website that has to be rolled out in two weeks. Halfway through the project, you realize that the team isn't moving fast enough to meet the deadline. So you hire a freelance developer to help speed things up. </a:t>
            </a:r>
          </a:p>
          <a:p>
            <a:endParaRPr lang="en-US" dirty="0"/>
          </a:p>
        </p:txBody>
      </p:sp>
    </p:spTree>
    <p:extLst>
      <p:ext uri="{BB962C8B-B14F-4D97-AF65-F5344CB8AC3E}">
        <p14:creationId xmlns:p14="http://schemas.microsoft.com/office/powerpoint/2010/main" val="35464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Scheduling</a:t>
            </a:r>
          </a:p>
        </p:txBody>
      </p:sp>
      <p:sp>
        <p:nvSpPr>
          <p:cNvPr id="3" name="Content Placeholder 2"/>
          <p:cNvSpPr>
            <a:spLocks noGrp="1"/>
          </p:cNvSpPr>
          <p:nvPr>
            <p:ph idx="1"/>
          </p:nvPr>
        </p:nvSpPr>
        <p:spPr/>
        <p:txBody>
          <a:bodyPr/>
          <a:lstStyle/>
          <a:p>
            <a:r>
              <a:rPr lang="en-US" b="1" dirty="0"/>
              <a:t>Resource scheduling in 5 steps</a:t>
            </a:r>
          </a:p>
          <a:p>
            <a:pPr fontAlgn="base"/>
            <a:r>
              <a:rPr lang="en-US" b="1" dirty="0"/>
              <a:t>Step 1. Break down tasks within a project</a:t>
            </a:r>
          </a:p>
          <a:p>
            <a:pPr fontAlgn="base"/>
            <a:r>
              <a:rPr lang="en-US" dirty="0"/>
              <a:t>The first step to resource scheduling is figuring out what jobs you need to tackle on a project</a:t>
            </a:r>
            <a:r>
              <a:rPr lang="en-US" dirty="0" smtClean="0"/>
              <a:t>.</a:t>
            </a:r>
          </a:p>
          <a:p>
            <a:pPr fontAlgn="base"/>
            <a:r>
              <a:rPr lang="en-US" dirty="0"/>
              <a:t>Start by looking at the project as a whole and then breaking down each part into individual tasks.</a:t>
            </a:r>
          </a:p>
          <a:p>
            <a:endParaRPr lang="en-US" dirty="0"/>
          </a:p>
        </p:txBody>
      </p:sp>
    </p:spTree>
    <p:extLst>
      <p:ext uri="{BB962C8B-B14F-4D97-AF65-F5344CB8AC3E}">
        <p14:creationId xmlns:p14="http://schemas.microsoft.com/office/powerpoint/2010/main" val="590982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Scheduling</a:t>
            </a:r>
          </a:p>
        </p:txBody>
      </p:sp>
      <p:sp>
        <p:nvSpPr>
          <p:cNvPr id="3" name="Content Placeholder 2"/>
          <p:cNvSpPr>
            <a:spLocks noGrp="1"/>
          </p:cNvSpPr>
          <p:nvPr>
            <p:ph idx="1"/>
          </p:nvPr>
        </p:nvSpPr>
        <p:spPr/>
        <p:txBody>
          <a:bodyPr/>
          <a:lstStyle/>
          <a:p>
            <a:r>
              <a:rPr lang="en-US" b="1" dirty="0"/>
              <a:t>Step 2. Look at your resource capabilities</a:t>
            </a:r>
          </a:p>
          <a:p>
            <a:r>
              <a:rPr lang="en-US" dirty="0"/>
              <a:t>confirm who is available to take on tasks</a:t>
            </a:r>
            <a:r>
              <a:rPr lang="en-US" dirty="0" smtClean="0"/>
              <a:t>.</a:t>
            </a:r>
          </a:p>
          <a:p>
            <a:r>
              <a:rPr lang="en-US" dirty="0"/>
              <a:t>This step goes beyond just looking at who has space on their calendar for a project</a:t>
            </a:r>
            <a:r>
              <a:rPr lang="en-US" dirty="0" smtClean="0"/>
              <a:t>.</a:t>
            </a:r>
          </a:p>
          <a:p>
            <a:r>
              <a:rPr lang="en-US" dirty="0"/>
              <a:t>need to ensure people with space on their calendars also have the skills required to complete the work.</a:t>
            </a:r>
          </a:p>
        </p:txBody>
      </p:sp>
    </p:spTree>
    <p:extLst>
      <p:ext uri="{BB962C8B-B14F-4D97-AF65-F5344CB8AC3E}">
        <p14:creationId xmlns:p14="http://schemas.microsoft.com/office/powerpoint/2010/main" val="590982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Scheduling</a:t>
            </a:r>
          </a:p>
        </p:txBody>
      </p:sp>
      <p:sp>
        <p:nvSpPr>
          <p:cNvPr id="3" name="Content Placeholder 2"/>
          <p:cNvSpPr>
            <a:spLocks noGrp="1"/>
          </p:cNvSpPr>
          <p:nvPr>
            <p:ph idx="1"/>
          </p:nvPr>
        </p:nvSpPr>
        <p:spPr/>
        <p:txBody>
          <a:bodyPr/>
          <a:lstStyle/>
          <a:p>
            <a:r>
              <a:rPr lang="en-US" b="1" dirty="0"/>
              <a:t>Step 3. Schedule tasks to team members based on their availability</a:t>
            </a:r>
          </a:p>
          <a:p>
            <a:r>
              <a:rPr lang="en-US" dirty="0"/>
              <a:t>assigning tasks to your team based on their availability</a:t>
            </a:r>
            <a:r>
              <a:rPr lang="en-US" dirty="0" smtClean="0"/>
              <a:t>.</a:t>
            </a:r>
          </a:p>
          <a:p>
            <a:r>
              <a:rPr lang="en-US" dirty="0"/>
              <a:t>Review past projects like the one you are scheduling to get an idea of how long you should allow each task on your team's calendars.</a:t>
            </a:r>
          </a:p>
        </p:txBody>
      </p:sp>
    </p:spTree>
    <p:extLst>
      <p:ext uri="{BB962C8B-B14F-4D97-AF65-F5344CB8AC3E}">
        <p14:creationId xmlns:p14="http://schemas.microsoft.com/office/powerpoint/2010/main" val="590982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Scheduling</a:t>
            </a:r>
          </a:p>
        </p:txBody>
      </p:sp>
      <p:sp>
        <p:nvSpPr>
          <p:cNvPr id="3" name="Content Placeholder 2"/>
          <p:cNvSpPr>
            <a:spLocks noGrp="1"/>
          </p:cNvSpPr>
          <p:nvPr>
            <p:ph idx="1"/>
          </p:nvPr>
        </p:nvSpPr>
        <p:spPr/>
        <p:txBody>
          <a:bodyPr/>
          <a:lstStyle/>
          <a:p>
            <a:r>
              <a:rPr lang="en-US" b="1" dirty="0"/>
              <a:t>Step 4. Manage and monitor resources as the project progresses</a:t>
            </a:r>
          </a:p>
          <a:p>
            <a:r>
              <a:rPr lang="en-US" dirty="0"/>
              <a:t>It's crucial to monitor individual tasks' progress so your project doesn't get knocked off course</a:t>
            </a:r>
            <a:r>
              <a:rPr lang="en-US" dirty="0" smtClean="0"/>
              <a:t>.</a:t>
            </a:r>
          </a:p>
          <a:p>
            <a:r>
              <a:rPr lang="en-US" dirty="0"/>
              <a:t>If a team member calls in sick or takes some vacation time, you'll need a plan to reassign their tasks or move their deadlines backward. </a:t>
            </a:r>
          </a:p>
        </p:txBody>
      </p:sp>
    </p:spTree>
    <p:extLst>
      <p:ext uri="{BB962C8B-B14F-4D97-AF65-F5344CB8AC3E}">
        <p14:creationId xmlns:p14="http://schemas.microsoft.com/office/powerpoint/2010/main" val="59098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marL="0" indent="0">
              <a:buNone/>
            </a:pPr>
            <a:r>
              <a:rPr lang="en-US" dirty="0" smtClean="0"/>
              <a:t>PERT Cost Activity Cost Estimates</a:t>
            </a:r>
          </a:p>
          <a:p>
            <a:r>
              <a:rPr lang="en-US" dirty="0" smtClean="0"/>
              <a:t>1) a single cost estimate of expected actual cost, </a:t>
            </a:r>
          </a:p>
          <a:p>
            <a:r>
              <a:rPr lang="en-US" dirty="0" smtClean="0"/>
              <a:t>2) three cost estimates combined by formula into an expected cost (similar to determining expected time in PERT Time), </a:t>
            </a:r>
          </a:p>
          <a:p>
            <a:r>
              <a:rPr lang="en-US" dirty="0" smtClean="0"/>
              <a:t>3) optimum time-cost curves (used in conjunction with the Resource Allocation Procedure supplement), and </a:t>
            </a:r>
          </a:p>
          <a:p>
            <a:r>
              <a:rPr lang="en-US" dirty="0" smtClean="0"/>
              <a:t>4) three separate cost estimates (used in conjunction with the Time-Cost Option Procedure supplement).</a:t>
            </a:r>
            <a:endParaRPr lang="en-US" dirty="0"/>
          </a:p>
        </p:txBody>
      </p:sp>
    </p:spTree>
    <p:extLst>
      <p:ext uri="{BB962C8B-B14F-4D97-AF65-F5344CB8AC3E}">
        <p14:creationId xmlns:p14="http://schemas.microsoft.com/office/powerpoint/2010/main" val="3013013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Scheduling</a:t>
            </a:r>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b="1" dirty="0"/>
              <a:t>Step 5. Track the actual time spent on tasks and activities</a:t>
            </a:r>
          </a:p>
          <a:p>
            <a:pPr fontAlgn="base"/>
            <a:r>
              <a:rPr lang="en-US" dirty="0"/>
              <a:t>Finally, track everything, so you make the project run even smoother.</a:t>
            </a:r>
          </a:p>
          <a:p>
            <a:pPr fontAlgn="base"/>
            <a:r>
              <a:rPr lang="en-US" dirty="0"/>
              <a:t>By tracking how many resources you used on each task and the time it took to complete them, you'll be able to use that data to tighten up your future schedules.</a:t>
            </a:r>
          </a:p>
          <a:p>
            <a:r>
              <a:rPr lang="en-US" dirty="0"/>
              <a:t>Adding time tracking to your resource scheduling software is the easiest and most effective way. See if a project task is taking your team longer than expected or your resources are being used inefficiently. </a:t>
            </a:r>
          </a:p>
        </p:txBody>
      </p:sp>
    </p:spTree>
    <p:extLst>
      <p:ext uri="{BB962C8B-B14F-4D97-AF65-F5344CB8AC3E}">
        <p14:creationId xmlns:p14="http://schemas.microsoft.com/office/powerpoint/2010/main" val="590982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r>
              <a:rPr lang="en-US" dirty="0" err="1" smtClean="0"/>
              <a:t>Levelling</a:t>
            </a:r>
            <a:endParaRPr lang="en-US" dirty="0"/>
          </a:p>
        </p:txBody>
      </p:sp>
      <p:sp>
        <p:nvSpPr>
          <p:cNvPr id="3" name="Content Placeholder 2"/>
          <p:cNvSpPr>
            <a:spLocks noGrp="1"/>
          </p:cNvSpPr>
          <p:nvPr>
            <p:ph idx="1"/>
          </p:nvPr>
        </p:nvSpPr>
        <p:spPr/>
        <p:txBody>
          <a:bodyPr/>
          <a:lstStyle/>
          <a:p>
            <a:r>
              <a:rPr lang="en-US" dirty="0"/>
              <a:t>Resource leveling is a project management technique that involves resolving </a:t>
            </a:r>
            <a:r>
              <a:rPr lang="en-US" dirty="0" err="1"/>
              <a:t>overallocation</a:t>
            </a:r>
            <a:r>
              <a:rPr lang="en-US" dirty="0"/>
              <a:t> or scheduling conflicts to ensure a project can be completed with the available resources. </a:t>
            </a:r>
            <a:endParaRPr lang="en-US" dirty="0" smtClean="0"/>
          </a:p>
          <a:p>
            <a:r>
              <a:rPr lang="en-US" dirty="0" smtClean="0"/>
              <a:t>Resources </a:t>
            </a:r>
            <a:r>
              <a:rPr lang="en-US" dirty="0"/>
              <a:t>include the time, materials, or tools needed to complete a project. </a:t>
            </a:r>
          </a:p>
        </p:txBody>
      </p:sp>
    </p:spTree>
    <p:extLst>
      <p:ext uri="{BB962C8B-B14F-4D97-AF65-F5344CB8AC3E}">
        <p14:creationId xmlns:p14="http://schemas.microsoft.com/office/powerpoint/2010/main" val="590982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r>
              <a:rPr lang="en-US" dirty="0" err="1"/>
              <a:t>Levelling</a:t>
            </a:r>
            <a:endParaRPr lang="en-US" dirty="0"/>
          </a:p>
        </p:txBody>
      </p:sp>
      <p:sp>
        <p:nvSpPr>
          <p:cNvPr id="3" name="Content Placeholder 2"/>
          <p:cNvSpPr>
            <a:spLocks noGrp="1"/>
          </p:cNvSpPr>
          <p:nvPr>
            <p:ph idx="1"/>
          </p:nvPr>
        </p:nvSpPr>
        <p:spPr/>
        <p:txBody>
          <a:bodyPr/>
          <a:lstStyle/>
          <a:p>
            <a:r>
              <a:rPr lang="en-US" dirty="0"/>
              <a:t>The purpose of resource leveling is to get the most out of available resources while working within the project’s time, cost, and scope constraints. </a:t>
            </a:r>
            <a:endParaRPr lang="en-US" dirty="0" smtClean="0"/>
          </a:p>
          <a:p>
            <a:r>
              <a:rPr lang="en-US" dirty="0"/>
              <a:t>Resource leveling can be challenging for project managers as it requires balancing the demand for the same resources across multiple projects. </a:t>
            </a:r>
          </a:p>
        </p:txBody>
      </p:sp>
    </p:spTree>
    <p:extLst>
      <p:ext uri="{BB962C8B-B14F-4D97-AF65-F5344CB8AC3E}">
        <p14:creationId xmlns:p14="http://schemas.microsoft.com/office/powerpoint/2010/main" val="3646824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r>
              <a:rPr lang="en-US" dirty="0" err="1"/>
              <a:t>Levelling</a:t>
            </a:r>
            <a:endParaRPr lang="en-US" dirty="0"/>
          </a:p>
        </p:txBody>
      </p:sp>
      <p:sp>
        <p:nvSpPr>
          <p:cNvPr id="3" name="Content Placeholder 2"/>
          <p:cNvSpPr>
            <a:spLocks noGrp="1"/>
          </p:cNvSpPr>
          <p:nvPr>
            <p:ph idx="1"/>
          </p:nvPr>
        </p:nvSpPr>
        <p:spPr/>
        <p:txBody>
          <a:bodyPr/>
          <a:lstStyle/>
          <a:p>
            <a:pPr marL="0" indent="0" fontAlgn="auto">
              <a:buNone/>
            </a:pPr>
            <a:r>
              <a:rPr lang="en-US" dirty="0"/>
              <a:t>Depending on your team needs, here are possible outcomes:</a:t>
            </a:r>
          </a:p>
          <a:p>
            <a:pPr fontAlgn="auto"/>
            <a:r>
              <a:rPr lang="en-US" dirty="0"/>
              <a:t>If the goal is to keep the current project deadline, more resources may need to be made available. </a:t>
            </a:r>
          </a:p>
          <a:p>
            <a:r>
              <a:rPr lang="en-US" dirty="0"/>
              <a:t>If the goal is to run the project with currently available resources, the deadline of the project may be extended. </a:t>
            </a:r>
          </a:p>
          <a:p>
            <a:endParaRPr lang="en-US" dirty="0"/>
          </a:p>
        </p:txBody>
      </p:sp>
    </p:spTree>
    <p:extLst>
      <p:ext uri="{BB962C8B-B14F-4D97-AF65-F5344CB8AC3E}">
        <p14:creationId xmlns:p14="http://schemas.microsoft.com/office/powerpoint/2010/main" val="3967987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r>
              <a:rPr lang="en-US" dirty="0" err="1"/>
              <a:t>Levelling</a:t>
            </a:r>
            <a:endParaRPr lang="en-US" dirty="0"/>
          </a:p>
        </p:txBody>
      </p:sp>
      <p:sp>
        <p:nvSpPr>
          <p:cNvPr id="3" name="Content Placeholder 2"/>
          <p:cNvSpPr>
            <a:spLocks noGrp="1"/>
          </p:cNvSpPr>
          <p:nvPr>
            <p:ph idx="1"/>
          </p:nvPr>
        </p:nvSpPr>
        <p:spPr/>
        <p:txBody>
          <a:bodyPr/>
          <a:lstStyle/>
          <a:p>
            <a:r>
              <a:rPr lang="en-US" dirty="0" smtClean="0"/>
              <a:t>When </a:t>
            </a:r>
            <a:r>
              <a:rPr lang="en-US" dirty="0"/>
              <a:t>to use resource </a:t>
            </a:r>
            <a:r>
              <a:rPr lang="en-US" dirty="0" smtClean="0"/>
              <a:t>leveling</a:t>
            </a:r>
          </a:p>
          <a:p>
            <a:pPr fontAlgn="auto"/>
            <a:r>
              <a:rPr lang="en-US" dirty="0"/>
              <a:t>To optimize your resources</a:t>
            </a:r>
          </a:p>
          <a:p>
            <a:r>
              <a:rPr lang="en-US" dirty="0"/>
              <a:t>To minimize deficits</a:t>
            </a:r>
          </a:p>
          <a:p>
            <a:r>
              <a:rPr lang="en-US" dirty="0"/>
              <a:t>To prevent task overloading</a:t>
            </a:r>
          </a:p>
          <a:p>
            <a:r>
              <a:rPr lang="en-US" dirty="0"/>
              <a:t>To ensure the quality of a project output</a:t>
            </a:r>
          </a:p>
          <a:p>
            <a:endParaRPr lang="en-US" dirty="0"/>
          </a:p>
          <a:p>
            <a:endParaRPr lang="en-US" dirty="0"/>
          </a:p>
        </p:txBody>
      </p:sp>
    </p:spTree>
    <p:extLst>
      <p:ext uri="{BB962C8B-B14F-4D97-AF65-F5344CB8AC3E}">
        <p14:creationId xmlns:p14="http://schemas.microsoft.com/office/powerpoint/2010/main" val="3967987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r>
              <a:rPr lang="en-US" dirty="0" err="1"/>
              <a:t>Levelling</a:t>
            </a:r>
            <a:endParaRPr lang="en-US" dirty="0"/>
          </a:p>
        </p:txBody>
      </p:sp>
      <p:sp>
        <p:nvSpPr>
          <p:cNvPr id="3" name="Content Placeholder 2"/>
          <p:cNvSpPr>
            <a:spLocks noGrp="1"/>
          </p:cNvSpPr>
          <p:nvPr>
            <p:ph idx="1"/>
          </p:nvPr>
        </p:nvSpPr>
        <p:spPr/>
        <p:txBody>
          <a:bodyPr>
            <a:normAutofit lnSpcReduction="10000"/>
          </a:bodyPr>
          <a:lstStyle/>
          <a:p>
            <a:pPr fontAlgn="auto"/>
            <a:r>
              <a:rPr lang="en-US" dirty="0" smtClean="0"/>
              <a:t>Example of </a:t>
            </a:r>
            <a:r>
              <a:rPr lang="en-US" dirty="0"/>
              <a:t>Obtaining additional resources </a:t>
            </a:r>
          </a:p>
          <a:p>
            <a:pPr marL="0" indent="0">
              <a:buNone/>
            </a:pPr>
            <a:endParaRPr lang="en-US" dirty="0" smtClean="0"/>
          </a:p>
          <a:p>
            <a:pPr marL="0" indent="0">
              <a:buNone/>
            </a:pPr>
            <a:r>
              <a:rPr lang="en-US" dirty="0"/>
              <a:t>The IT team has been responding to a large number of IT requests to deal with a virus that infected company computers. Since the company’s current antivirus software isn’t robust enough to handle the virus, the team decides to invest in new antivirus software so they’re able to fix the computers</a:t>
            </a:r>
            <a:r>
              <a:rPr lang="en-US" dirty="0" smtClean="0"/>
              <a:t>.</a:t>
            </a:r>
          </a:p>
          <a:p>
            <a:pPr marL="0" indent="0">
              <a:buNone/>
            </a:pPr>
            <a:endParaRPr lang="en-US" dirty="0"/>
          </a:p>
        </p:txBody>
      </p:sp>
    </p:spTree>
    <p:extLst>
      <p:ext uri="{BB962C8B-B14F-4D97-AF65-F5344CB8AC3E}">
        <p14:creationId xmlns:p14="http://schemas.microsoft.com/office/powerpoint/2010/main" val="396798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r>
              <a:rPr lang="en-US" dirty="0" err="1"/>
              <a:t>Levelling</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fontAlgn="auto">
              <a:buNone/>
            </a:pPr>
            <a:r>
              <a:rPr lang="en-US" dirty="0" smtClean="0"/>
              <a:t>Example of Postponing </a:t>
            </a:r>
            <a:r>
              <a:rPr lang="en-US" dirty="0"/>
              <a:t>a project end date </a:t>
            </a:r>
            <a:r>
              <a:rPr lang="en-US" dirty="0" smtClean="0"/>
              <a:t>:</a:t>
            </a:r>
            <a:endParaRPr lang="en-US" dirty="0"/>
          </a:p>
          <a:p>
            <a:pPr fontAlgn="auto"/>
            <a:r>
              <a:rPr lang="en-US" dirty="0"/>
              <a:t>The marketing team is launching a new social media campaign and they’re waiting for approval from the social media manager, who is currently out of the office due to illness. Since the campaign isn’t time-sensitive, they decide to push the launch date back by a few days so the manager has time to review. </a:t>
            </a:r>
          </a:p>
          <a:p>
            <a:pPr fontAlgn="auto"/>
            <a:r>
              <a:rPr lang="en-US" dirty="0"/>
              <a:t>Whether you lead a marketing, sales, or IT team, resource leveling can come in handy for resolving resource conflicts. Once you decide on a solution, let the rest of your team know your plan.</a:t>
            </a:r>
          </a:p>
          <a:p>
            <a:endParaRPr lang="en-US" dirty="0"/>
          </a:p>
        </p:txBody>
      </p:sp>
    </p:spTree>
    <p:extLst>
      <p:ext uri="{BB962C8B-B14F-4D97-AF65-F5344CB8AC3E}">
        <p14:creationId xmlns:p14="http://schemas.microsoft.com/office/powerpoint/2010/main" val="396798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normAutofit/>
          </a:bodyPr>
          <a:lstStyle/>
          <a:p>
            <a:r>
              <a:rPr lang="en-US" b="1" dirty="0" smtClean="0"/>
              <a:t>Single Cost Estimate</a:t>
            </a:r>
            <a:r>
              <a:rPr lang="en-US" dirty="0" smtClean="0"/>
              <a:t>: A single cost estimate of activity is based upon the sum of cost elements within each activity.</a:t>
            </a:r>
          </a:p>
          <a:p>
            <a:r>
              <a:rPr lang="en-US" dirty="0" smtClean="0"/>
              <a:t>These estimates are made by determining manpower, material, and other resources required to complete each activity.</a:t>
            </a:r>
          </a:p>
          <a:p>
            <a:r>
              <a:rPr lang="en-US" dirty="0" smtClean="0"/>
              <a:t>Direct and indirect cost</a:t>
            </a:r>
            <a:endParaRPr lang="en-US" dirty="0"/>
          </a:p>
        </p:txBody>
      </p:sp>
    </p:spTree>
    <p:extLst>
      <p:ext uri="{BB962C8B-B14F-4D97-AF65-F5344CB8AC3E}">
        <p14:creationId xmlns:p14="http://schemas.microsoft.com/office/powerpoint/2010/main" val="372919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010399" cy="380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02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5943599"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5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p:txBody>
          <a:bodyPr/>
          <a:lstStyle/>
          <a:p>
            <a:r>
              <a:rPr lang="en-US" b="1" dirty="0" smtClean="0"/>
              <a:t>Three Cost Estimate</a:t>
            </a:r>
            <a:r>
              <a:rPr lang="en-US" dirty="0" smtClean="0"/>
              <a:t>: The three cost estimate approach has as its goal determining an “expected activity cost.”</a:t>
            </a:r>
          </a:p>
          <a:p>
            <a:r>
              <a:rPr lang="en-US" dirty="0" smtClean="0"/>
              <a:t>subject to probability analysis.</a:t>
            </a:r>
          </a:p>
          <a:p>
            <a:r>
              <a:rPr lang="en-US" dirty="0" err="1" smtClean="0"/>
              <a:t>Ce</a:t>
            </a:r>
            <a:r>
              <a:rPr lang="en-US" dirty="0" smtClean="0"/>
              <a:t> = (</a:t>
            </a:r>
            <a:r>
              <a:rPr lang="en-US" dirty="0" err="1" smtClean="0"/>
              <a:t>Ca</a:t>
            </a:r>
            <a:r>
              <a:rPr lang="en-US" dirty="0" smtClean="0"/>
              <a:t> + 4Cm+Cb)/6</a:t>
            </a:r>
          </a:p>
          <a:p>
            <a:r>
              <a:rPr lang="en-US" dirty="0" smtClean="0"/>
              <a:t>if the cost estimates are realistic, the probabilities of achieving the expected cost can be used for project contract negotiations. </a:t>
            </a:r>
            <a:endParaRPr lang="en-US" dirty="0"/>
          </a:p>
        </p:txBody>
      </p:sp>
    </p:spTree>
    <p:extLst>
      <p:ext uri="{BB962C8B-B14F-4D97-AF65-F5344CB8AC3E}">
        <p14:creationId xmlns:p14="http://schemas.microsoft.com/office/powerpoint/2010/main" val="372919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PERT/Cost</a:t>
            </a:r>
            <a:endParaRPr lang="en-US" dirty="0"/>
          </a:p>
        </p:txBody>
      </p:sp>
      <p:sp>
        <p:nvSpPr>
          <p:cNvPr id="3" name="Content Placeholder 2"/>
          <p:cNvSpPr>
            <a:spLocks noGrp="1"/>
          </p:cNvSpPr>
          <p:nvPr>
            <p:ph idx="1"/>
          </p:nvPr>
        </p:nvSpPr>
        <p:spPr>
          <a:xfrm>
            <a:off x="457200" y="1600200"/>
            <a:ext cx="8229600" cy="4953000"/>
          </a:xfrm>
        </p:spPr>
        <p:txBody>
          <a:bodyPr/>
          <a:lstStyle/>
          <a:p>
            <a:pPr marL="0" indent="0">
              <a:buNone/>
            </a:pPr>
            <a:r>
              <a:rPr lang="en-US" b="1" dirty="0" smtClean="0"/>
              <a:t>Optimum Time-Cost Curve Estimate:</a:t>
            </a:r>
          </a:p>
          <a:p>
            <a:r>
              <a:rPr lang="en-US" dirty="0" smtClean="0"/>
              <a:t>this concept is differential costing with time</a:t>
            </a:r>
          </a:p>
          <a:p>
            <a:r>
              <a:rPr lang="en-US" dirty="0" smtClean="0"/>
              <a:t>The intention of this approach is to optimize project time and costs by using optimum estimated activity costs</a:t>
            </a:r>
          </a:p>
          <a:p>
            <a:r>
              <a:rPr lang="en-US" dirty="0" smtClean="0"/>
              <a:t>It assumes the existence of a direct relationship between time and costs for each network activity.</a:t>
            </a:r>
            <a:endParaRPr lang="en-US" dirty="0"/>
          </a:p>
        </p:txBody>
      </p:sp>
    </p:spTree>
    <p:extLst>
      <p:ext uri="{BB962C8B-B14F-4D97-AF65-F5344CB8AC3E}">
        <p14:creationId xmlns:p14="http://schemas.microsoft.com/office/powerpoint/2010/main" val="372919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1221</Words>
  <Application>Microsoft Office PowerPoint</Application>
  <PresentationFormat>On-screen Show (4:3)</PresentationFormat>
  <Paragraphs>168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Unit 3</vt:lpstr>
      <vt:lpstr>PowerPoint Presentation</vt:lpstr>
      <vt:lpstr>PERT/Cost</vt:lpstr>
      <vt:lpstr>PERT/Cost</vt:lpstr>
      <vt:lpstr>PERT/Cost</vt:lpstr>
      <vt:lpstr>PERT/Cost</vt:lpstr>
      <vt:lpstr>PERT/Cost</vt:lpstr>
      <vt:lpstr>PERT/Cost</vt:lpstr>
      <vt:lpstr>PERT/Cost</vt:lpstr>
      <vt:lpstr>PERT/Cost</vt:lpstr>
      <vt:lpstr>PERT/Cost</vt:lpstr>
      <vt:lpstr>PERT/Cost</vt:lpstr>
      <vt:lpstr>PERT/Cost</vt:lpstr>
      <vt:lpstr>PERT/Cost</vt:lpstr>
      <vt:lpstr>PERT/Cost</vt:lpstr>
      <vt:lpstr>PERT/Cost</vt:lpstr>
      <vt:lpstr>PERT/Cost</vt:lpstr>
      <vt:lpstr>PERT/Cost</vt:lpstr>
      <vt:lpstr>Crashing of activity</vt:lpstr>
      <vt:lpstr>Crashing of activity</vt:lpstr>
      <vt:lpstr>Crashing of activity</vt:lpstr>
      <vt:lpstr>Crashing of activity</vt:lpstr>
      <vt:lpstr>Crashing of activity</vt:lpstr>
      <vt:lpstr>Crashing of activity</vt:lpstr>
      <vt:lpstr>Crashing of activity</vt:lpstr>
      <vt:lpstr>Crashing of activity</vt:lpstr>
      <vt:lpstr>Crashing of activity</vt:lpstr>
      <vt:lpstr>Crashing of activity</vt:lpstr>
      <vt:lpstr>Crashing of activity</vt:lpstr>
      <vt:lpstr>Crashing of activity</vt:lpstr>
      <vt:lpstr>Crashing of activity</vt:lpstr>
      <vt:lpstr>Resource Scheduling</vt:lpstr>
      <vt:lpstr>Need for Resource Scheduling</vt:lpstr>
      <vt:lpstr>Types of Resource Scheduling</vt:lpstr>
      <vt:lpstr>Resource Scheduling</vt:lpstr>
      <vt:lpstr>Resource Scheduling</vt:lpstr>
      <vt:lpstr>Resource Scheduling</vt:lpstr>
      <vt:lpstr>Resource Scheduling</vt:lpstr>
      <vt:lpstr>Resource Scheduling</vt:lpstr>
      <vt:lpstr>Resource Scheduling</vt:lpstr>
      <vt:lpstr>Resource Levelling</vt:lpstr>
      <vt:lpstr>Resource Levelling</vt:lpstr>
      <vt:lpstr>Resource Levelling</vt:lpstr>
      <vt:lpstr>Resource Levelling</vt:lpstr>
      <vt:lpstr>Resource Levelling</vt:lpstr>
      <vt:lpstr>Resource Levelling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Asha</dc:creator>
  <cp:lastModifiedBy>Asha</cp:lastModifiedBy>
  <cp:revision>40</cp:revision>
  <dcterms:created xsi:type="dcterms:W3CDTF">2023-01-24T23:58:19Z</dcterms:created>
  <dcterms:modified xsi:type="dcterms:W3CDTF">2023-02-02T05:20:02Z</dcterms:modified>
</cp:coreProperties>
</file>