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4" r:id="rId23"/>
    <p:sldId id="275" r:id="rId24"/>
    <p:sldId id="279" r:id="rId25"/>
    <p:sldId id="280" r:id="rId26"/>
    <p:sldId id="281" r:id="rId27"/>
    <p:sldId id="282" r:id="rId28"/>
    <p:sldId id="283" r:id="rId29"/>
    <p:sldId id="325" r:id="rId30"/>
    <p:sldId id="326" r:id="rId31"/>
    <p:sldId id="327" r:id="rId32"/>
    <p:sldId id="328" r:id="rId33"/>
    <p:sldId id="339" r:id="rId34"/>
    <p:sldId id="329" r:id="rId35"/>
    <p:sldId id="330" r:id="rId36"/>
    <p:sldId id="331" r:id="rId37"/>
    <p:sldId id="332" r:id="rId38"/>
    <p:sldId id="333" r:id="rId39"/>
    <p:sldId id="340" r:id="rId40"/>
    <p:sldId id="341" r:id="rId41"/>
    <p:sldId id="342" r:id="rId42"/>
    <p:sldId id="343" r:id="rId43"/>
    <p:sldId id="344" r:id="rId44"/>
    <p:sldId id="347" r:id="rId45"/>
    <p:sldId id="348" r:id="rId46"/>
    <p:sldId id="349" r:id="rId47"/>
    <p:sldId id="350" r:id="rId48"/>
    <p:sldId id="334" r:id="rId49"/>
    <p:sldId id="335" r:id="rId50"/>
    <p:sldId id="33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3" r:id="rId64"/>
    <p:sldId id="314" r:id="rId65"/>
    <p:sldId id="315" r:id="rId66"/>
    <p:sldId id="316" r:id="rId67"/>
    <p:sldId id="317" r:id="rId68"/>
    <p:sldId id="318" r:id="rId69"/>
    <p:sldId id="319" r:id="rId70"/>
    <p:sldId id="321" r:id="rId71"/>
    <p:sldId id="322" r:id="rId72"/>
    <p:sldId id="320" r:id="rId73"/>
    <p:sldId id="323" r:id="rId74"/>
    <p:sldId id="324" r:id="rId75"/>
    <p:sldId id="337" r:id="rId76"/>
    <p:sldId id="33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DFB44-81E2-437D-89BB-E864F75DDE1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117410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FB44-81E2-437D-89BB-E864F75DDE1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96834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FB44-81E2-437D-89BB-E864F75DDE1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228679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FB44-81E2-437D-89BB-E864F75DDE1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99194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DFB44-81E2-437D-89BB-E864F75DDE1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292983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DFB44-81E2-437D-89BB-E864F75DDE1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137173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DFB44-81E2-437D-89BB-E864F75DDE1D}"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40930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DFB44-81E2-437D-89BB-E864F75DDE1D}"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221771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DFB44-81E2-437D-89BB-E864F75DDE1D}"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199669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FB44-81E2-437D-89BB-E864F75DDE1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27701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FB44-81E2-437D-89BB-E864F75DDE1D}"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386ED-317B-4309-8695-8089E272FE8A}" type="slidenum">
              <a:rPr lang="en-US" smtClean="0"/>
              <a:t>‹#›</a:t>
            </a:fld>
            <a:endParaRPr lang="en-US"/>
          </a:p>
        </p:txBody>
      </p:sp>
    </p:spTree>
    <p:extLst>
      <p:ext uri="{BB962C8B-B14F-4D97-AF65-F5344CB8AC3E}">
        <p14:creationId xmlns:p14="http://schemas.microsoft.com/office/powerpoint/2010/main" val="229957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DFB44-81E2-437D-89BB-E864F75DDE1D}" type="datetimeFigureOut">
              <a:rPr lang="en-US" smtClean="0"/>
              <a:t>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386ED-317B-4309-8695-8089E272FE8A}" type="slidenum">
              <a:rPr lang="en-US" smtClean="0"/>
              <a:t>‹#›</a:t>
            </a:fld>
            <a:endParaRPr lang="en-US"/>
          </a:p>
        </p:txBody>
      </p:sp>
    </p:spTree>
    <p:extLst>
      <p:ext uri="{BB962C8B-B14F-4D97-AF65-F5344CB8AC3E}">
        <p14:creationId xmlns:p14="http://schemas.microsoft.com/office/powerpoint/2010/main" val="102549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llwrsite.com/" TargetMode="External"/><Relationship Id="rId2" Type="http://schemas.openxmlformats.org/officeDocument/2006/relationships/hyperlink" Target="https://www.gov.uk/government/organisations/low-level-waste-repository-lt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CSBS </a:t>
            </a:r>
            <a:r>
              <a:rPr lang="en-US" dirty="0" err="1" smtClean="0"/>
              <a:t>Sem</a:t>
            </a:r>
            <a:r>
              <a:rPr lang="en-US" dirty="0" smtClean="0"/>
              <a:t> VIII</a:t>
            </a:r>
            <a:endParaRPr lang="en-US" dirty="0"/>
          </a:p>
        </p:txBody>
      </p:sp>
    </p:spTree>
    <p:extLst>
      <p:ext uri="{BB962C8B-B14F-4D97-AF65-F5344CB8AC3E}">
        <p14:creationId xmlns:p14="http://schemas.microsoft.com/office/powerpoint/2010/main" val="125885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r>
              <a:rPr lang="en-US" dirty="0"/>
              <a:t>2. Risk Category</a:t>
            </a:r>
          </a:p>
          <a:p>
            <a:pPr marL="0" indent="0">
              <a:buNone/>
            </a:pPr>
            <a:r>
              <a:rPr lang="en-US" dirty="0"/>
              <a:t>Risk category provides a list of areas that are prone to risk events. The organization recommends high-level, standard categories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86200"/>
            <a:ext cx="7010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r>
              <a:rPr lang="en-US" dirty="0"/>
              <a:t>Risk analysis involves examining how project outcomes and objectives might change due to the impact of the risk event</a:t>
            </a:r>
            <a:r>
              <a:rPr lang="en-US" dirty="0" smtClean="0"/>
              <a:t>.</a:t>
            </a:r>
          </a:p>
          <a:p>
            <a:r>
              <a:rPr lang="en-US" dirty="0"/>
              <a:t>Once the risks are identified, they are </a:t>
            </a:r>
            <a:r>
              <a:rPr lang="en-US" dirty="0" err="1"/>
              <a:t>analysed</a:t>
            </a:r>
            <a:r>
              <a:rPr lang="en-US" dirty="0"/>
              <a:t> to identify the qualitative and quantitative impact of the risk on the project so that appropriate steps can be taken to mitigate them.</a:t>
            </a:r>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Probability of Risk Occurrence</a:t>
            </a:r>
          </a:p>
          <a:p>
            <a:pPr marL="0" indent="0">
              <a:buNone/>
            </a:pPr>
            <a:r>
              <a:rPr lang="en-US" dirty="0"/>
              <a:t>High probability – (80 % ≤ x ≤ 100%)</a:t>
            </a:r>
          </a:p>
          <a:p>
            <a:pPr marL="0" indent="0">
              <a:buNone/>
            </a:pPr>
            <a:r>
              <a:rPr lang="en-US" dirty="0"/>
              <a:t>Medium-high probability – (60 % ≤ x &lt; 80%)</a:t>
            </a:r>
          </a:p>
          <a:p>
            <a:pPr marL="0" indent="0">
              <a:buNone/>
            </a:pPr>
            <a:r>
              <a:rPr lang="en-US" dirty="0"/>
              <a:t>Medium-Low probability – (30 % ≤ x &lt; 60%)</a:t>
            </a:r>
          </a:p>
          <a:p>
            <a:pPr marL="0" indent="0">
              <a:buNone/>
            </a:pPr>
            <a:r>
              <a:rPr lang="en-US" dirty="0" smtClean="0"/>
              <a:t>Low </a:t>
            </a:r>
            <a:r>
              <a:rPr lang="en-US" dirty="0"/>
              <a:t>probability (0 % &lt; x &lt; 30</a:t>
            </a:r>
            <a:r>
              <a:rPr lang="en-US" dirty="0" smtClean="0"/>
              <a:t>%)</a:t>
            </a:r>
          </a:p>
          <a:p>
            <a:pPr marL="0" indent="0">
              <a:buNone/>
            </a:pPr>
            <a:endParaRPr lang="en-US" dirty="0"/>
          </a:p>
          <a:p>
            <a:r>
              <a:rPr lang="en-US" dirty="0"/>
              <a:t>Risk Impact</a:t>
            </a:r>
          </a:p>
          <a:p>
            <a:pPr marL="0" indent="0">
              <a:buNone/>
            </a:pPr>
            <a:r>
              <a:rPr lang="en-US" dirty="0"/>
              <a:t>High – Catastrophic (Rating A – 100)</a:t>
            </a:r>
          </a:p>
          <a:p>
            <a:pPr marL="0" indent="0">
              <a:buNone/>
            </a:pPr>
            <a:r>
              <a:rPr lang="en-US" dirty="0"/>
              <a:t>Medium – Critical (Rating B – 50)</a:t>
            </a:r>
          </a:p>
          <a:p>
            <a:pPr marL="0" indent="0">
              <a:buNone/>
            </a:pPr>
            <a:r>
              <a:rPr lang="en-US" dirty="0"/>
              <a:t>Low – Marginal (Rating C – 10)</a:t>
            </a:r>
          </a:p>
          <a:p>
            <a:endParaRPr lang="en-US" dirty="0"/>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83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3. Risk </a:t>
            </a:r>
            <a:r>
              <a:rPr lang="en-US" dirty="0"/>
              <a:t>Exposure</a:t>
            </a:r>
          </a:p>
          <a:p>
            <a:r>
              <a:rPr lang="en-US" dirty="0"/>
              <a:t>Risk Exposure or Risk Score is the value determined by multiplying the Impact Rating with Risk </a:t>
            </a:r>
            <a:r>
              <a:rPr lang="en-US" dirty="0" smtClean="0"/>
              <a:t>Probability.</a:t>
            </a:r>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76600"/>
            <a:ext cx="7343775"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41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r>
              <a:rPr lang="en-US" dirty="0"/>
              <a:t>Risk Occurrence Timeframe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400"/>
            <a:ext cx="42195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41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976745"/>
          </a:xfrm>
        </p:spPr>
        <p:txBody>
          <a:bodyPr/>
          <a:lstStyle/>
          <a:p>
            <a:r>
              <a:rPr lang="en-US" dirty="0" smtClean="0"/>
              <a:t>Risk </a:t>
            </a:r>
            <a:r>
              <a:rPr lang="en-US" dirty="0"/>
              <a:t>Management</a:t>
            </a:r>
          </a:p>
        </p:txBody>
      </p:sp>
      <p:sp>
        <p:nvSpPr>
          <p:cNvPr id="3" name="Content Placeholder 2"/>
          <p:cNvSpPr>
            <a:spLocks noGrp="1"/>
          </p:cNvSpPr>
          <p:nvPr>
            <p:ph idx="1"/>
          </p:nvPr>
        </p:nvSpPr>
        <p:spPr>
          <a:xfrm>
            <a:off x="457200" y="838200"/>
            <a:ext cx="8229600" cy="5929745"/>
          </a:xfrm>
        </p:spPr>
        <p:txBody>
          <a:bodyPr/>
          <a:lstStyle/>
          <a:p>
            <a:r>
              <a:rPr lang="en-US" dirty="0"/>
              <a:t>Risk Classification Examples:</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715250" cy="524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410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marL="0" indent="0">
              <a:buNone/>
            </a:pPr>
            <a:r>
              <a:rPr lang="en-US" dirty="0" smtClean="0"/>
              <a:t>4. Risk </a:t>
            </a:r>
            <a:r>
              <a:rPr lang="en-US" dirty="0"/>
              <a:t>Response Planning</a:t>
            </a:r>
          </a:p>
          <a:p>
            <a:r>
              <a:rPr lang="en-US" dirty="0"/>
              <a:t>There may not be quick solutions to reduce or eliminate all the risks facing a project. Some risks may need to be managed and reduced strategically over longer periods. Therefore, action plans should be worked out to reduce these risks. These action plans should include:</a:t>
            </a:r>
          </a:p>
          <a:p>
            <a:r>
              <a:rPr lang="en-US" dirty="0"/>
              <a:t>Risk description with risk assessment</a:t>
            </a:r>
          </a:p>
          <a:p>
            <a:r>
              <a:rPr lang="en-US" dirty="0"/>
              <a:t>Description of the action to reduce the risk</a:t>
            </a:r>
          </a:p>
          <a:p>
            <a:r>
              <a:rPr lang="en-US" dirty="0"/>
              <a:t>Owner of the risk action</a:t>
            </a:r>
          </a:p>
          <a:p>
            <a:r>
              <a:rPr lang="en-US" dirty="0"/>
              <a:t>Committed completion date of the risk action</a:t>
            </a:r>
          </a:p>
          <a:p>
            <a:endParaRPr lang="en-US" dirty="0"/>
          </a:p>
        </p:txBody>
      </p:sp>
    </p:spTree>
    <p:extLst>
      <p:ext uri="{BB962C8B-B14F-4D97-AF65-F5344CB8AC3E}">
        <p14:creationId xmlns:p14="http://schemas.microsoft.com/office/powerpoint/2010/main" val="2665410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a:xfrm>
            <a:off x="457200" y="1600200"/>
            <a:ext cx="8229600" cy="5181600"/>
          </a:xfrm>
        </p:spPr>
        <p:txBody>
          <a:bodyPr>
            <a:normAutofit fontScale="92500" lnSpcReduction="10000"/>
          </a:bodyPr>
          <a:lstStyle/>
          <a:p>
            <a:pPr marL="0" indent="0">
              <a:buNone/>
            </a:pPr>
            <a:r>
              <a:rPr lang="en-US" dirty="0" smtClean="0"/>
              <a:t> </a:t>
            </a:r>
            <a:r>
              <a:rPr lang="en-US" dirty="0"/>
              <a:t>Risk Response Plans</a:t>
            </a:r>
          </a:p>
          <a:p>
            <a:r>
              <a:rPr lang="en-US" dirty="0"/>
              <a:t>For each risk, a risk response must be documented in the risk register in agreement with the stakeholders. This should be ensured by the project manager.</a:t>
            </a:r>
          </a:p>
          <a:p>
            <a:r>
              <a:rPr lang="en-US" dirty="0"/>
              <a:t>Risk response plans are aimed at the following targets:</a:t>
            </a:r>
          </a:p>
          <a:p>
            <a:r>
              <a:rPr lang="en-US" dirty="0"/>
              <a:t>Eliminating the risk</a:t>
            </a:r>
          </a:p>
          <a:p>
            <a:r>
              <a:rPr lang="en-US" dirty="0"/>
              <a:t>Lowering the probability of risk occurrence</a:t>
            </a:r>
          </a:p>
          <a:p>
            <a:r>
              <a:rPr lang="en-US" dirty="0"/>
              <a:t>Lowering the impact of the risk on the project objectives</a:t>
            </a:r>
          </a:p>
          <a:p>
            <a:endParaRPr lang="en-US" dirty="0"/>
          </a:p>
        </p:txBody>
      </p:sp>
    </p:spTree>
    <p:extLst>
      <p:ext uri="{BB962C8B-B14F-4D97-AF65-F5344CB8AC3E}">
        <p14:creationId xmlns:p14="http://schemas.microsoft.com/office/powerpoint/2010/main" val="2665410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610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53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Risk Analysis</a:t>
            </a:r>
          </a:p>
          <a:p>
            <a:r>
              <a:rPr lang="en-US" dirty="0" smtClean="0"/>
              <a:t>Project Control</a:t>
            </a:r>
          </a:p>
          <a:p>
            <a:r>
              <a:rPr lang="en-US" dirty="0" smtClean="0"/>
              <a:t>Project Audit</a:t>
            </a:r>
          </a:p>
          <a:p>
            <a:r>
              <a:rPr lang="en-US" dirty="0" smtClean="0"/>
              <a:t>Project Termination</a:t>
            </a:r>
          </a:p>
        </p:txBody>
      </p:sp>
    </p:spTree>
    <p:extLst>
      <p:ext uri="{BB962C8B-B14F-4D97-AF65-F5344CB8AC3E}">
        <p14:creationId xmlns:p14="http://schemas.microsoft.com/office/powerpoint/2010/main" val="933894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pPr marL="0" indent="0">
              <a:buNone/>
            </a:pPr>
            <a:r>
              <a:rPr lang="en-US" dirty="0" smtClean="0"/>
              <a:t>5. Risk Ownership:</a:t>
            </a:r>
            <a:endParaRPr lang="en-US" dirty="0"/>
          </a:p>
          <a:p>
            <a:r>
              <a:rPr lang="en-US" dirty="0"/>
              <a:t>The ground rule is that responsibility for managing all risks in the project lies with the project manager.</a:t>
            </a:r>
          </a:p>
          <a:p>
            <a:r>
              <a:rPr lang="en-US" dirty="0"/>
              <a:t>Based on this ground rule a Risk Owner (who is not necessarily the project manager) must be determined and named in the Risk Register. </a:t>
            </a:r>
          </a:p>
          <a:p>
            <a:endParaRPr lang="en-US" dirty="0"/>
          </a:p>
        </p:txBody>
      </p:sp>
    </p:spTree>
    <p:extLst>
      <p:ext uri="{BB962C8B-B14F-4D97-AF65-F5344CB8AC3E}">
        <p14:creationId xmlns:p14="http://schemas.microsoft.com/office/powerpoint/2010/main" val="3199530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66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530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a:xfrm>
            <a:off x="457200" y="1600200"/>
            <a:ext cx="8229600" cy="4800600"/>
          </a:xfrm>
        </p:spPr>
        <p:txBody>
          <a:bodyPr>
            <a:normAutofit lnSpcReduction="10000"/>
          </a:bodyPr>
          <a:lstStyle/>
          <a:p>
            <a:pPr marL="0" indent="0">
              <a:buNone/>
            </a:pPr>
            <a:r>
              <a:rPr lang="en-US" dirty="0" smtClean="0"/>
              <a:t>6. Risk monitoring and control :</a:t>
            </a:r>
          </a:p>
          <a:p>
            <a:r>
              <a:rPr lang="en-US" dirty="0"/>
              <a:t>Identifying new risks and planning for them</a:t>
            </a:r>
          </a:p>
          <a:p>
            <a:r>
              <a:rPr lang="en-US" dirty="0"/>
              <a:t>Keeping track of existing risks to check if:</a:t>
            </a:r>
          </a:p>
          <a:p>
            <a:pPr lvl="1"/>
            <a:r>
              <a:rPr lang="en-US" dirty="0"/>
              <a:t>Reassessment of risks is necessary</a:t>
            </a:r>
          </a:p>
          <a:p>
            <a:pPr lvl="1"/>
            <a:r>
              <a:rPr lang="en-US" dirty="0"/>
              <a:t>Any of risk conditions have been triggered</a:t>
            </a:r>
          </a:p>
          <a:p>
            <a:pPr lvl="1"/>
            <a:r>
              <a:rPr lang="en-US" dirty="0"/>
              <a:t>Monitor any risks that could become more critical over time</a:t>
            </a:r>
          </a:p>
          <a:p>
            <a:pPr lvl="1"/>
            <a:r>
              <a:rPr lang="en-US" dirty="0"/>
              <a:t>Tackle the remaining risks that require a longer-term, planned, and managed approach with risk action plans</a:t>
            </a:r>
          </a:p>
          <a:p>
            <a:endParaRPr lang="en-US" dirty="0"/>
          </a:p>
        </p:txBody>
      </p:sp>
    </p:spTree>
    <p:extLst>
      <p:ext uri="{BB962C8B-B14F-4D97-AF65-F5344CB8AC3E}">
        <p14:creationId xmlns:p14="http://schemas.microsoft.com/office/powerpoint/2010/main" val="266541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pPr marL="0" indent="0">
              <a:buNone/>
            </a:pPr>
            <a:r>
              <a:rPr lang="en-US" dirty="0" smtClean="0"/>
              <a:t>7. Risk reporting:</a:t>
            </a:r>
          </a:p>
          <a:p>
            <a:r>
              <a:rPr lang="en-US" dirty="0" smtClean="0"/>
              <a:t>The </a:t>
            </a:r>
            <a:r>
              <a:rPr lang="en-US" dirty="0"/>
              <a:t>risk register is continuously updated, from risk identification through risk response planning and status update during risk monitoring and control. This project risk register is the primary risk reporting tool and is available in the central project server, which is accessible to all stakeholders.</a:t>
            </a:r>
          </a:p>
          <a:p>
            <a:endParaRPr lang="en-US" dirty="0"/>
          </a:p>
        </p:txBody>
      </p:sp>
    </p:spTree>
    <p:extLst>
      <p:ext uri="{BB962C8B-B14F-4D97-AF65-F5344CB8AC3E}">
        <p14:creationId xmlns:p14="http://schemas.microsoft.com/office/powerpoint/2010/main" val="266541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Monitoring &amp; Control</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P</a:t>
            </a:r>
            <a:r>
              <a:rPr lang="en-US" dirty="0" smtClean="0"/>
              <a:t>roject </a:t>
            </a:r>
            <a:r>
              <a:rPr lang="en-US" dirty="0"/>
              <a:t>controlling is the application of processes to measure performance against the plan</a:t>
            </a:r>
            <a:r>
              <a:rPr lang="en-US" dirty="0" smtClean="0"/>
              <a:t>.</a:t>
            </a:r>
          </a:p>
          <a:p>
            <a:r>
              <a:rPr lang="en-US" dirty="0"/>
              <a:t>Controlling helps identify deviations from the plan.</a:t>
            </a:r>
            <a:endParaRPr lang="en-US" dirty="0" smtClean="0"/>
          </a:p>
          <a:p>
            <a:r>
              <a:rPr lang="en-US" dirty="0"/>
              <a:t>Project management helps manage different processes, while project </a:t>
            </a:r>
            <a:r>
              <a:rPr lang="en-US" dirty="0" smtClean="0"/>
              <a:t>control </a:t>
            </a:r>
            <a:r>
              <a:rPr lang="en-US" dirty="0"/>
              <a:t>ensures they are performed as planned</a:t>
            </a:r>
            <a:r>
              <a:rPr lang="en-US" dirty="0" smtClean="0"/>
              <a:t>.</a:t>
            </a:r>
          </a:p>
          <a:p>
            <a:r>
              <a:rPr lang="en-US" dirty="0"/>
              <a:t>Project Control focuses on the following:</a:t>
            </a:r>
          </a:p>
          <a:p>
            <a:r>
              <a:rPr lang="en-US" dirty="0"/>
              <a:t>Project Budget</a:t>
            </a:r>
          </a:p>
          <a:p>
            <a:r>
              <a:rPr lang="en-US" dirty="0"/>
              <a:t>Project Schedule</a:t>
            </a:r>
          </a:p>
          <a:p>
            <a:r>
              <a:rPr lang="en-US" dirty="0"/>
              <a:t>Project Quality</a:t>
            </a:r>
          </a:p>
          <a:p>
            <a:endParaRPr lang="en-US" dirty="0"/>
          </a:p>
        </p:txBody>
      </p:sp>
    </p:spTree>
    <p:extLst>
      <p:ext uri="{BB962C8B-B14F-4D97-AF65-F5344CB8AC3E}">
        <p14:creationId xmlns:p14="http://schemas.microsoft.com/office/powerpoint/2010/main" val="330923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a:t>
            </a:r>
            <a:r>
              <a:rPr lang="en-US" dirty="0" smtClean="0"/>
              <a:t>Control</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Features:</a:t>
            </a:r>
          </a:p>
          <a:p>
            <a:pPr marL="0" indent="0">
              <a:buNone/>
            </a:pPr>
            <a:r>
              <a:rPr lang="en-US" b="1" dirty="0" smtClean="0"/>
              <a:t>1. It </a:t>
            </a:r>
            <a:r>
              <a:rPr lang="en-US" b="1" dirty="0"/>
              <a:t>is Forward-Looking</a:t>
            </a:r>
          </a:p>
          <a:p>
            <a:pPr marL="0" indent="0">
              <a:buNone/>
            </a:pPr>
            <a:r>
              <a:rPr lang="en-US" dirty="0" smtClean="0"/>
              <a:t> Controlling </a:t>
            </a:r>
            <a:r>
              <a:rPr lang="en-US" dirty="0"/>
              <a:t>helps organizations plan and manage their projects. It allows an organization to identify areas of risk and realize opportunities.</a:t>
            </a:r>
          </a:p>
          <a:p>
            <a:pPr marL="0" indent="0">
              <a:buNone/>
            </a:pPr>
            <a:r>
              <a:rPr lang="en-US" dirty="0" smtClean="0"/>
              <a:t>2. </a:t>
            </a:r>
            <a:r>
              <a:rPr lang="en-US" b="1" dirty="0"/>
              <a:t>It Exists at all Levels</a:t>
            </a:r>
          </a:p>
          <a:p>
            <a:r>
              <a:rPr lang="en-US" dirty="0"/>
              <a:t>Controlling is from the top management to the operational level. This ensures plans are aligned with operations and resources are used efficiently.</a:t>
            </a:r>
          </a:p>
          <a:p>
            <a:pPr marL="0" indent="0">
              <a:buNone/>
            </a:pPr>
            <a:r>
              <a:rPr lang="en-US" dirty="0"/>
              <a:t/>
            </a:r>
            <a:br>
              <a:rPr lang="en-US" dirty="0"/>
            </a:br>
            <a:endParaRPr lang="en-US" dirty="0"/>
          </a:p>
        </p:txBody>
      </p:sp>
    </p:spTree>
    <p:extLst>
      <p:ext uri="{BB962C8B-B14F-4D97-AF65-F5344CB8AC3E}">
        <p14:creationId xmlns:p14="http://schemas.microsoft.com/office/powerpoint/2010/main" val="1853028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Monitoring &amp; Control</a:t>
            </a:r>
          </a:p>
        </p:txBody>
      </p:sp>
      <p:sp>
        <p:nvSpPr>
          <p:cNvPr id="3" name="Content Placeholder 2"/>
          <p:cNvSpPr>
            <a:spLocks noGrp="1"/>
          </p:cNvSpPr>
          <p:nvPr>
            <p:ph idx="1"/>
          </p:nvPr>
        </p:nvSpPr>
        <p:spPr/>
        <p:txBody>
          <a:bodyPr/>
          <a:lstStyle/>
          <a:p>
            <a:pPr marL="0" indent="0">
              <a:buNone/>
            </a:pPr>
            <a:r>
              <a:rPr lang="en-US" b="1" dirty="0" smtClean="0"/>
              <a:t>3. It </a:t>
            </a:r>
            <a:r>
              <a:rPr lang="en-US" b="1" dirty="0"/>
              <a:t>is a Continuous Process</a:t>
            </a:r>
          </a:p>
          <a:p>
            <a:r>
              <a:rPr lang="en-US" dirty="0"/>
              <a:t>Controlling is not a one-time event; project managers continually monitor their progress and compare it with the planned progress.</a:t>
            </a:r>
          </a:p>
          <a:p>
            <a:r>
              <a:rPr lang="en-US" dirty="0"/>
              <a:t>This allows organizations to be proactive rather than reactive when managing resources.</a:t>
            </a:r>
          </a:p>
        </p:txBody>
      </p:sp>
    </p:spTree>
    <p:extLst>
      <p:ext uri="{BB962C8B-B14F-4D97-AF65-F5344CB8AC3E}">
        <p14:creationId xmlns:p14="http://schemas.microsoft.com/office/powerpoint/2010/main" val="185302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a:t>
            </a:r>
            <a:r>
              <a:rPr lang="en-US" dirty="0" smtClean="0"/>
              <a:t>Control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4. It </a:t>
            </a:r>
            <a:r>
              <a:rPr lang="en-US" b="1" dirty="0"/>
              <a:t>is a Preventive Mechanism</a:t>
            </a:r>
          </a:p>
          <a:p>
            <a:r>
              <a:rPr lang="en-US" dirty="0"/>
              <a:t>Controlling helps organizations identify and address potential problems before they escalate. This allows organizations to take corrective action before it’s too late</a:t>
            </a:r>
            <a:r>
              <a:rPr lang="en-US" dirty="0" smtClean="0"/>
              <a:t>.</a:t>
            </a:r>
          </a:p>
          <a:p>
            <a:pPr marL="0" indent="0">
              <a:buNone/>
            </a:pPr>
            <a:r>
              <a:rPr lang="en-US" b="1" dirty="0" smtClean="0"/>
              <a:t>5. It </a:t>
            </a:r>
            <a:r>
              <a:rPr lang="en-US" b="1" dirty="0"/>
              <a:t>Provides Feedback</a:t>
            </a:r>
          </a:p>
          <a:p>
            <a:r>
              <a:rPr lang="en-US" dirty="0"/>
              <a:t>Feedback provides organizations with information about the effectiveness of their strategies and how to improve further.</a:t>
            </a:r>
          </a:p>
          <a:p>
            <a:r>
              <a:rPr lang="en-US" dirty="0"/>
              <a:t>The controlling mechanism provides an organization with valuable feedback.</a:t>
            </a:r>
          </a:p>
          <a:p>
            <a:endParaRPr lang="en-US" dirty="0"/>
          </a:p>
          <a:p>
            <a:endParaRPr lang="en-US" dirty="0"/>
          </a:p>
        </p:txBody>
      </p:sp>
    </p:spTree>
    <p:extLst>
      <p:ext uri="{BB962C8B-B14F-4D97-AF65-F5344CB8AC3E}">
        <p14:creationId xmlns:p14="http://schemas.microsoft.com/office/powerpoint/2010/main" val="185302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a:t>
            </a:r>
            <a:r>
              <a:rPr lang="en-US" dirty="0" smtClean="0"/>
              <a:t>Control</a:t>
            </a:r>
            <a:endParaRPr lang="en-US" dirty="0"/>
          </a:p>
        </p:txBody>
      </p:sp>
      <p:sp>
        <p:nvSpPr>
          <p:cNvPr id="3" name="Content Placeholder 2"/>
          <p:cNvSpPr>
            <a:spLocks noGrp="1"/>
          </p:cNvSpPr>
          <p:nvPr>
            <p:ph idx="1"/>
          </p:nvPr>
        </p:nvSpPr>
        <p:spPr/>
        <p:txBody>
          <a:bodyPr/>
          <a:lstStyle/>
          <a:p>
            <a:pPr marL="0" indent="0">
              <a:buNone/>
            </a:pPr>
            <a:r>
              <a:rPr lang="en-US" b="1" dirty="0" smtClean="0"/>
              <a:t>6. It </a:t>
            </a:r>
            <a:r>
              <a:rPr lang="en-US" b="1" dirty="0"/>
              <a:t>is Flexible</a:t>
            </a:r>
          </a:p>
          <a:p>
            <a:r>
              <a:rPr lang="en-US" dirty="0"/>
              <a:t>Controlling can be adjusted according to the project needs, such as changes in market conditions or new government regulations.</a:t>
            </a:r>
          </a:p>
          <a:p>
            <a:r>
              <a:rPr lang="en-US" dirty="0"/>
              <a:t>This allows organizations to adapt their controlling processes when necessary.</a:t>
            </a:r>
          </a:p>
          <a:p>
            <a:endParaRPr lang="en-US" dirty="0"/>
          </a:p>
        </p:txBody>
      </p:sp>
    </p:spTree>
    <p:extLst>
      <p:ext uri="{BB962C8B-B14F-4D97-AF65-F5344CB8AC3E}">
        <p14:creationId xmlns:p14="http://schemas.microsoft.com/office/powerpoint/2010/main" val="185302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Monitoring &amp; Control</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Project </a:t>
            </a:r>
            <a:r>
              <a:rPr lang="en-US" dirty="0"/>
              <a:t>monitoring and control process includes procedures which are performed to observe project performance so that potential problems are identified, and appropriate action can be taken to meet the desired performance of the project. </a:t>
            </a:r>
            <a:endParaRPr lang="en-US" dirty="0" smtClean="0"/>
          </a:p>
          <a:p>
            <a:r>
              <a:rPr lang="en-US" dirty="0"/>
              <a:t>The goal of Project Monitoring and Control (PMC) is to ensure that whether the project proceeds according to the activities that are planned or not. It helps to develop an understanding of project progress, which helps in taking appropriate actions to control deviations of plans.</a:t>
            </a:r>
          </a:p>
        </p:txBody>
      </p:sp>
    </p:spTree>
    <p:extLst>
      <p:ext uri="{BB962C8B-B14F-4D97-AF65-F5344CB8AC3E}">
        <p14:creationId xmlns:p14="http://schemas.microsoft.com/office/powerpoint/2010/main" val="404865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Risk Management is the process of defining how to conduct risk management activities for a project.</a:t>
            </a:r>
          </a:p>
          <a:p>
            <a:pPr fontAlgn="base"/>
            <a:r>
              <a:rPr lang="en-US" b="1" dirty="0"/>
              <a:t>Most Common Project Risks</a:t>
            </a:r>
          </a:p>
          <a:p>
            <a:pPr fontAlgn="base"/>
            <a:r>
              <a:rPr lang="en-US" b="1" dirty="0"/>
              <a:t>Cost risk</a:t>
            </a:r>
            <a:r>
              <a:rPr lang="en-US" dirty="0"/>
              <a:t>, typically escalation of project costs due to poor cost estimating accuracy and scope creep.</a:t>
            </a:r>
          </a:p>
          <a:p>
            <a:pPr fontAlgn="base"/>
            <a:r>
              <a:rPr lang="en-US" b="1" dirty="0"/>
              <a:t>Schedule risk</a:t>
            </a:r>
            <a:r>
              <a:rPr lang="en-US" dirty="0"/>
              <a:t>, the risk that activities will take longer than expected. Slippages in schedule typically increase costs and, also, delay the receipt of project benefits, with a possible loss of competitive advantage.</a:t>
            </a:r>
          </a:p>
          <a:p>
            <a:pPr fontAlgn="base"/>
            <a:r>
              <a:rPr lang="en-US" b="1" dirty="0"/>
              <a:t>Performance risk</a:t>
            </a:r>
            <a:r>
              <a:rPr lang="en-US" dirty="0"/>
              <a:t>, the risk that the project will fail to produce results consistent with project specifications.</a:t>
            </a:r>
          </a:p>
          <a:p>
            <a:endParaRPr lang="en-US" dirty="0"/>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Monitoring &amp; Control</a:t>
            </a:r>
          </a:p>
        </p:txBody>
      </p:sp>
      <p:sp>
        <p:nvSpPr>
          <p:cNvPr id="3" name="Content Placeholder 2"/>
          <p:cNvSpPr>
            <a:spLocks noGrp="1"/>
          </p:cNvSpPr>
          <p:nvPr>
            <p:ph idx="1"/>
          </p:nvPr>
        </p:nvSpPr>
        <p:spPr/>
        <p:txBody>
          <a:bodyPr/>
          <a:lstStyle/>
          <a:p>
            <a:r>
              <a:rPr lang="en-US" b="1" dirty="0"/>
              <a:t>There are several processes in Project Monitoring and Control as follows</a:t>
            </a:r>
            <a:r>
              <a:rPr lang="en-US" b="1"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47109"/>
            <a:ext cx="5867400" cy="401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462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r>
              <a:rPr lang="en-US" b="1" dirty="0"/>
              <a:t>Monitor and control project work - </a:t>
            </a:r>
            <a:r>
              <a:rPr lang="en-US" dirty="0"/>
              <a:t>It helps to check whether the team is working according to plan or not and able to complete the project on time. Project managers make performance measures or use previous performance measures to analyze project performance at regular intervals during the development of the project.</a:t>
            </a:r>
          </a:p>
        </p:txBody>
      </p:sp>
    </p:spTree>
    <p:extLst>
      <p:ext uri="{BB962C8B-B14F-4D97-AF65-F5344CB8AC3E}">
        <p14:creationId xmlns:p14="http://schemas.microsoft.com/office/powerpoint/2010/main" val="259238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r>
              <a:rPr lang="en-US" b="1" dirty="0"/>
              <a:t>Integrated change control - </a:t>
            </a:r>
            <a:r>
              <a:rPr lang="en-US" dirty="0"/>
              <a:t>Project manager, always try to avoid the changes and control them if changes occur. Change is required, but there is no compulsion. If it requires a change, the project manager discusses with the consultants, senior management, or other stakeholders, including customer and try to find out the solution.</a:t>
            </a:r>
          </a:p>
        </p:txBody>
      </p:sp>
    </p:spTree>
    <p:extLst>
      <p:ext uri="{BB962C8B-B14F-4D97-AF65-F5344CB8AC3E}">
        <p14:creationId xmlns:p14="http://schemas.microsoft.com/office/powerpoint/2010/main" val="125112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b="1" dirty="0"/>
              <a:t>Activities during this </a:t>
            </a:r>
            <a:r>
              <a:rPr lang="en-US" b="1" dirty="0" smtClean="0"/>
              <a:t>change control:</a:t>
            </a:r>
            <a:endParaRPr lang="en-US" dirty="0"/>
          </a:p>
          <a:p>
            <a:r>
              <a:rPr lang="en-US" dirty="0"/>
              <a:t>Keeps a record of all the changes made to the previous baseline to reach a new baseline</a:t>
            </a:r>
          </a:p>
          <a:p>
            <a:r>
              <a:rPr lang="en-US" dirty="0"/>
              <a:t>Identify all items to define the software configuration</a:t>
            </a:r>
          </a:p>
          <a:p>
            <a:r>
              <a:rPr lang="en-US" dirty="0"/>
              <a:t>Monitor status of change requests</a:t>
            </a:r>
          </a:p>
          <a:p>
            <a:r>
              <a:rPr lang="en-US" dirty="0"/>
              <a:t>Complete listing of all changes since the last baseline</a:t>
            </a:r>
          </a:p>
          <a:p>
            <a:r>
              <a:rPr lang="en-US" dirty="0"/>
              <a:t>Allows tracking of progress to next baseline</a:t>
            </a:r>
          </a:p>
          <a:p>
            <a:r>
              <a:rPr lang="en-US" dirty="0"/>
              <a:t>Allows to check previous releases/versions to be extracted for testing</a:t>
            </a:r>
          </a:p>
          <a:p>
            <a:endParaRPr lang="en-US" dirty="0"/>
          </a:p>
        </p:txBody>
      </p:sp>
    </p:spTree>
    <p:extLst>
      <p:ext uri="{BB962C8B-B14F-4D97-AF65-F5344CB8AC3E}">
        <p14:creationId xmlns:p14="http://schemas.microsoft.com/office/powerpoint/2010/main" val="9466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r>
              <a:rPr lang="en-US" b="1" dirty="0"/>
              <a:t>Scope verification and control scope - </a:t>
            </a:r>
            <a:r>
              <a:rPr lang="en-US" dirty="0"/>
              <a:t>The project manager controls the scope all over the development phases. The customer will verify the scope to check whether the developed product fulfills all the requirements of the customer’s or not. If it meets the requirements, then it is delivered to the customer's site, and if not, then it should again go back to the development stage.</a:t>
            </a:r>
          </a:p>
        </p:txBody>
      </p:sp>
    </p:spTree>
    <p:extLst>
      <p:ext uri="{BB962C8B-B14F-4D97-AF65-F5344CB8AC3E}">
        <p14:creationId xmlns:p14="http://schemas.microsoft.com/office/powerpoint/2010/main" val="1893560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normAutofit lnSpcReduction="10000"/>
          </a:bodyPr>
          <a:lstStyle/>
          <a:p>
            <a:r>
              <a:rPr lang="en-US" b="1" dirty="0"/>
              <a:t>Control schedule and control cost -</a:t>
            </a:r>
            <a:r>
              <a:rPr lang="en-US" dirty="0"/>
              <a:t> With the help of Earned Value Management (EVM), the project manager controls the schedule and cost of the project. With the help of Earned Value Management (EVM), the project manager control the timing and cost of the project, and depending upon the results of CPI(Cost Performance Index) and SPI(Schedule Performance Index) project is monitored and controlled.</a:t>
            </a:r>
          </a:p>
        </p:txBody>
      </p:sp>
    </p:spTree>
    <p:extLst>
      <p:ext uri="{BB962C8B-B14F-4D97-AF65-F5344CB8AC3E}">
        <p14:creationId xmlns:p14="http://schemas.microsoft.com/office/powerpoint/2010/main" val="3694024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normAutofit fontScale="92500"/>
          </a:body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Planned Value (PV)</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It is the planned expenditure of funds to the date of analysis.</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PV = Planned Completion (%) * BAC</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Where BAC = budget at completion</a:t>
            </a:r>
          </a:p>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Earned Value (EV)</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It is the actual progress of the task to the date of analysis.</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Earned Value = Actual Completion (%) * BAC</a:t>
            </a:r>
          </a:p>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Actual Cost (AC)</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It is the actual expenditure of funds to the date of analysis.</a:t>
            </a:r>
            <a:endParaRPr lang="en-US" sz="25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953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Cost Variance (CV)</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The amount that the project is above or below the budget at the point of analysis.</a:t>
            </a:r>
          </a:p>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Cost Performance Index (CPI)</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The amount that the project is above or below budget, relative to the overall size of the project.</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If CPI &gt; 1, Project Cost is below Budget.</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If CPI &lt; 1, Project Cost is over Budget.</a:t>
            </a:r>
          </a:p>
          <a:p>
            <a:endParaRPr lang="en-US" dirty="0"/>
          </a:p>
        </p:txBody>
      </p:sp>
    </p:spTree>
    <p:extLst>
      <p:ext uri="{BB962C8B-B14F-4D97-AF65-F5344CB8AC3E}">
        <p14:creationId xmlns:p14="http://schemas.microsoft.com/office/powerpoint/2010/main" val="2253926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Schedule Variance</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The amount that the project is ahead or behind schedule at the point of analysis.</a:t>
            </a:r>
            <a:endParaRPr lang="en-US" sz="2500" b="1"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itchFamily="2" charset="2"/>
              <a:buChar char="v"/>
            </a:pPr>
            <a:r>
              <a:rPr lang="en-US" sz="3000" b="1" dirty="0">
                <a:latin typeface="Times New Roman" panose="02020603050405020304" pitchFamily="18" charset="0"/>
                <a:cs typeface="Times New Roman" panose="02020603050405020304" pitchFamily="18" charset="0"/>
              </a:rPr>
              <a:t>Schedule Performance Index</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The amount that the project is ahead or behind schedule, relative to the overall size of the project.</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If SPI &gt; 1, Project is ahead its Schedule</a:t>
            </a:r>
          </a:p>
          <a:p>
            <a:pPr marL="914400" lvl="1"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If SPI &lt; 1, Project is behind its Schedule</a:t>
            </a:r>
          </a:p>
          <a:p>
            <a:endParaRPr lang="en-US" dirty="0"/>
          </a:p>
        </p:txBody>
      </p:sp>
    </p:spTree>
    <p:extLst>
      <p:ext uri="{BB962C8B-B14F-4D97-AF65-F5344CB8AC3E}">
        <p14:creationId xmlns:p14="http://schemas.microsoft.com/office/powerpoint/2010/main" val="1118789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Monitoring &amp; Control</a:t>
            </a:r>
            <a:endParaRPr lang="en-US"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Problem 1: Suppose you have a budgeted cost of a project at $900,000. The project is to be completed in 9 months. After a month, you have completed 10 percent of the project at a total expense of $100,000. The planned completion should have been 15 percent. Calculate Planned value and earned value.</a:t>
            </a:r>
          </a:p>
          <a:p>
            <a:endParaRPr lang="en-US" dirty="0"/>
          </a:p>
        </p:txBody>
      </p:sp>
    </p:spTree>
    <p:extLst>
      <p:ext uri="{BB962C8B-B14F-4D97-AF65-F5344CB8AC3E}">
        <p14:creationId xmlns:p14="http://schemas.microsoft.com/office/powerpoint/2010/main" val="3675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smtClean="0"/>
              <a:t>Risk </a:t>
            </a:r>
            <a:r>
              <a:rPr lang="en-US" dirty="0"/>
              <a:t>Management</a:t>
            </a: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fontAlgn="base"/>
            <a:r>
              <a:rPr lang="en-US" b="1" dirty="0" smtClean="0"/>
              <a:t>Other Types of Risks</a:t>
            </a:r>
          </a:p>
          <a:p>
            <a:pPr fontAlgn="base"/>
            <a:r>
              <a:rPr lang="en-US" dirty="0" smtClean="0"/>
              <a:t>There are many other types of risks of concern to projects. These risks can result in cost, schedule, or performance problems and create other types of adverse consequences for the organization. For example:</a:t>
            </a:r>
          </a:p>
          <a:p>
            <a:pPr fontAlgn="base"/>
            <a:r>
              <a:rPr lang="en-US" b="1" dirty="0" smtClean="0"/>
              <a:t>Governance risk</a:t>
            </a:r>
            <a:r>
              <a:rPr lang="en-US" dirty="0" smtClean="0"/>
              <a:t> relates to board and management performance with regard to ethics, community stewardship, and company reputation.</a:t>
            </a:r>
          </a:p>
          <a:p>
            <a:pPr fontAlgn="base"/>
            <a:r>
              <a:rPr lang="en-US" b="1" dirty="0" smtClean="0"/>
              <a:t>Strategic risks</a:t>
            </a:r>
            <a:r>
              <a:rPr lang="en-US" dirty="0" smtClean="0"/>
              <a:t> result from errors in strategy, such as choosing a technology that can’t be made to work.</a:t>
            </a:r>
          </a:p>
          <a:p>
            <a:endParaRPr lang="en-US" dirty="0"/>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Given,</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BAC = $ 900,000</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 = $ 100,000</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Value</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Earned Value</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We have,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completion (%) = 15 %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actual completion (%) = 10 %</a:t>
            </a:r>
          </a:p>
          <a:p>
            <a:endParaRPr lang="en-US" dirty="0"/>
          </a:p>
        </p:txBody>
      </p:sp>
    </p:spTree>
    <p:extLst>
      <p:ext uri="{BB962C8B-B14F-4D97-AF65-F5344CB8AC3E}">
        <p14:creationId xmlns:p14="http://schemas.microsoft.com/office/powerpoint/2010/main" val="1857169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pPr marL="457200" indent="-457200" algn="just">
              <a:lnSpc>
                <a:spcPct val="100000"/>
              </a:lnSpc>
              <a:buFont typeface="Courier New" pitchFamily="49" charset="0"/>
              <a:buChar char="o"/>
            </a:pPr>
            <a:r>
              <a:rPr lang="en-US" dirty="0">
                <a:latin typeface="Times New Roman" panose="02020603050405020304" pitchFamily="18" charset="0"/>
                <a:cs typeface="Times New Roman" panose="02020603050405020304" pitchFamily="18" charset="0"/>
              </a:rPr>
              <a:t>PV = Planned Completion (%) * BAC</a:t>
            </a:r>
          </a:p>
          <a:p>
            <a:pPr marL="457200" indent="-457200" algn="just">
              <a:lnSpc>
                <a:spcPct val="100000"/>
              </a:lnSpc>
            </a:pPr>
            <a:r>
              <a:rPr lang="en-US" dirty="0">
                <a:latin typeface="Times New Roman" panose="02020603050405020304" pitchFamily="18" charset="0"/>
                <a:cs typeface="Times New Roman" panose="02020603050405020304" pitchFamily="18" charset="0"/>
              </a:rPr>
              <a:t>		= 15% * $900,000</a:t>
            </a:r>
          </a:p>
          <a:p>
            <a:pPr marL="457200" indent="-457200" algn="just">
              <a:lnSpc>
                <a:spcPct val="100000"/>
              </a:lnSpc>
            </a:pPr>
            <a:r>
              <a:rPr lang="en-US" dirty="0">
                <a:latin typeface="Times New Roman" panose="02020603050405020304" pitchFamily="18" charset="0"/>
                <a:cs typeface="Times New Roman" panose="02020603050405020304" pitchFamily="18" charset="0"/>
              </a:rPr>
              <a:t>		=  $135,000</a:t>
            </a:r>
          </a:p>
          <a:p>
            <a:pPr marL="457200" indent="-457200" algn="just">
              <a:lnSpc>
                <a:spcPct val="100000"/>
              </a:lnSpc>
              <a:buFont typeface="Courier New" pitchFamily="49" charset="0"/>
              <a:buChar char="o"/>
            </a:pPr>
            <a:r>
              <a:rPr lang="en-US" dirty="0">
                <a:latin typeface="Times New Roman" panose="02020603050405020304" pitchFamily="18" charset="0"/>
                <a:cs typeface="Times New Roman" panose="02020603050405020304" pitchFamily="18" charset="0"/>
              </a:rPr>
              <a:t>EV = Actual Completion (%) * BAC</a:t>
            </a:r>
          </a:p>
          <a:p>
            <a:pPr marL="457200" indent="-457200" algn="just">
              <a:lnSpc>
                <a:spcPct val="100000"/>
              </a:lnSpc>
            </a:pPr>
            <a:r>
              <a:rPr lang="en-US" dirty="0">
                <a:latin typeface="Times New Roman" panose="02020603050405020304" pitchFamily="18" charset="0"/>
                <a:cs typeface="Times New Roman" panose="02020603050405020304" pitchFamily="18" charset="0"/>
              </a:rPr>
              <a:t>		= 10% * $900,000</a:t>
            </a:r>
          </a:p>
          <a:p>
            <a:pPr marL="457200" indent="-457200" algn="just">
              <a:lnSpc>
                <a:spcPct val="100000"/>
              </a:lnSpc>
            </a:pPr>
            <a:r>
              <a:rPr lang="en-US" dirty="0">
                <a:latin typeface="Times New Roman" panose="02020603050405020304" pitchFamily="18" charset="0"/>
                <a:cs typeface="Times New Roman" panose="02020603050405020304" pitchFamily="18" charset="0"/>
              </a:rPr>
              <a:t>		=  $90,000</a:t>
            </a:r>
          </a:p>
          <a:p>
            <a:endParaRPr lang="en-US" dirty="0"/>
          </a:p>
        </p:txBody>
      </p:sp>
    </p:spTree>
    <p:extLst>
      <p:ext uri="{BB962C8B-B14F-4D97-AF65-F5344CB8AC3E}">
        <p14:creationId xmlns:p14="http://schemas.microsoft.com/office/powerpoint/2010/main" val="92585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CPI</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SPI</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CPI = EV/AC</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90,000/ 100,000</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0.90</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SPI = EV/PV</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90,000/ 135,000</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a:t>
            </a:r>
            <a:r>
              <a:rPr lang="en-US" sz="3000" dirty="0" smtClean="0">
                <a:latin typeface="Times New Roman" panose="02020603050405020304" pitchFamily="18" charset="0"/>
                <a:cs typeface="Times New Roman" panose="02020603050405020304" pitchFamily="18" charset="0"/>
              </a:rPr>
              <a:t>0.67</a:t>
            </a:r>
          </a:p>
          <a:p>
            <a:pPr marL="457200" indent="-457200" algn="just">
              <a:lnSpc>
                <a:spcPct val="100000"/>
              </a:lnSpc>
            </a:pPr>
            <a:r>
              <a:rPr lang="en-US" sz="2800" dirty="0">
                <a:latin typeface="Times New Roman" panose="02020603050405020304" pitchFamily="18" charset="0"/>
                <a:cs typeface="Times New Roman" panose="02020603050405020304" pitchFamily="18" charset="0"/>
              </a:rPr>
              <a:t>CV = EV – AC</a:t>
            </a:r>
          </a:p>
          <a:p>
            <a:pPr marL="457200" indent="-457200" algn="just">
              <a:lnSpc>
                <a:spcPct val="100000"/>
              </a:lnSpc>
            </a:pPr>
            <a:r>
              <a:rPr lang="en-US" sz="2800" dirty="0">
                <a:latin typeface="Times New Roman" panose="02020603050405020304" pitchFamily="18" charset="0"/>
                <a:cs typeface="Times New Roman" panose="02020603050405020304" pitchFamily="18" charset="0"/>
              </a:rPr>
              <a:t>SV = EV – PV </a:t>
            </a:r>
          </a:p>
          <a:p>
            <a:pPr marL="457200" indent="-457200" algn="just">
              <a:lnSpc>
                <a:spcPct val="100000"/>
              </a:lnSpc>
            </a:pPr>
            <a:endParaRPr lang="en-US"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58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normAutofit/>
          </a:bodyPr>
          <a:lstStyle/>
          <a:p>
            <a:pPr marL="457200" indent="-457200" algn="just">
              <a:lnSpc>
                <a:spcPct val="100000"/>
              </a:lnSpc>
              <a:buFont typeface="Wingdings" pitchFamily="2" charset="2"/>
              <a:buChar char="v"/>
            </a:pPr>
            <a:r>
              <a:rPr lang="en-US" b="1" dirty="0">
                <a:latin typeface="Times New Roman" pitchFamily="18" charset="0"/>
                <a:cs typeface="Times New Roman" pitchFamily="18" charset="0"/>
              </a:rPr>
              <a:t>Problem 2: Suppose you are managing a software development project. The project is expected to be completed in 8 months at a cost of $10,000 per month. After 2 months, you realize that the project is 30 percent completed at a cost of $40,000. You need to determine whether the project is on-time and on-budget after 2 months.</a:t>
            </a:r>
          </a:p>
          <a:p>
            <a:endParaRPr lang="en-US" dirty="0"/>
          </a:p>
        </p:txBody>
      </p:sp>
    </p:spTree>
    <p:extLst>
      <p:ext uri="{BB962C8B-B14F-4D97-AF65-F5344CB8AC3E}">
        <p14:creationId xmlns:p14="http://schemas.microsoft.com/office/powerpoint/2010/main" val="2253166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Earned Value Analysis</a:t>
            </a:r>
          </a:p>
        </p:txBody>
      </p:sp>
      <p:sp>
        <p:nvSpPr>
          <p:cNvPr id="4" name="Footer Placeholder 12">
            <a:extLst>
              <a:ext uri="{FF2B5EF4-FFF2-40B4-BE49-F238E27FC236}">
                <a16:creationId xmlns="" xmlns:a16="http://schemas.microsoft.com/office/drawing/2014/main"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 xmlns:a16="http://schemas.microsoft.com/office/drawing/2014/main" id="{695B71D2-E3E4-4201-ADD8-A1CC5B598D11}"/>
              </a:ext>
            </a:extLst>
          </p:cNvPr>
          <p:cNvSpPr txBox="1">
            <a:spLocks/>
          </p:cNvSpPr>
          <p:nvPr/>
        </p:nvSpPr>
        <p:spPr>
          <a:xfrm>
            <a:off x="182881" y="773724"/>
            <a:ext cx="4058529" cy="571739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Given,</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BAC = 8 * 10,000 = $ 80,000</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 = $ 40,000</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Value, CV, SV</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Earned Value</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We have,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completion (%) = 2/8 = 25 %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actual completion (%) = 30 %</a:t>
            </a:r>
          </a:p>
          <a:p>
            <a:pPr marL="457200" indent="-457200" algn="just">
              <a:lnSpc>
                <a:spcPct val="100000"/>
              </a:lnSpc>
              <a:buFont typeface="Courier New"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 xmlns:a16="http://schemas.microsoft.com/office/drawing/2014/main" id="{695B71D2-E3E4-4201-ADD8-A1CC5B598D11}"/>
              </a:ext>
            </a:extLst>
          </p:cNvPr>
          <p:cNvSpPr txBox="1">
            <a:spLocks/>
          </p:cNvSpPr>
          <p:nvPr/>
        </p:nvSpPr>
        <p:spPr>
          <a:xfrm>
            <a:off x="4325816" y="743241"/>
            <a:ext cx="4589585"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PV = Planned Completion (%) * BAC</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 </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a:t>
            </a:r>
          </a:p>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EV = Actual Completion (%) * BAC</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a:t>
            </a:r>
          </a:p>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CV = EV – AC</a:t>
            </a:r>
          </a:p>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SV = EV - PV</a:t>
            </a:r>
          </a:p>
        </p:txBody>
      </p:sp>
    </p:spTree>
    <p:extLst>
      <p:ext uri="{BB962C8B-B14F-4D97-AF65-F5344CB8AC3E}">
        <p14:creationId xmlns:p14="http://schemas.microsoft.com/office/powerpoint/2010/main" val="1245496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Earned Value Analysis</a:t>
            </a:r>
          </a:p>
        </p:txBody>
      </p:sp>
      <p:sp>
        <p:nvSpPr>
          <p:cNvPr id="4" name="Footer Placeholder 12">
            <a:extLst>
              <a:ext uri="{FF2B5EF4-FFF2-40B4-BE49-F238E27FC236}">
                <a16:creationId xmlns="" xmlns:a16="http://schemas.microsoft.com/office/drawing/2014/main"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 xmlns:a16="http://schemas.microsoft.com/office/drawing/2014/main" id="{695B71D2-E3E4-4201-ADD8-A1CC5B598D11}"/>
              </a:ext>
            </a:extLst>
          </p:cNvPr>
          <p:cNvSpPr txBox="1">
            <a:spLocks/>
          </p:cNvSpPr>
          <p:nvPr/>
        </p:nvSpPr>
        <p:spPr>
          <a:xfrm>
            <a:off x="182881" y="773724"/>
            <a:ext cx="4058529"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Given,</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BAC = 8 * 10,000 = $ 80,000</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 = $ 40,000</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Value</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Earned Value</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We have,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planned completion (%) = 2/8 = 25 %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actual completion (%) = 30 %</a:t>
            </a:r>
          </a:p>
          <a:p>
            <a:pPr marL="457200" indent="-457200" algn="just">
              <a:lnSpc>
                <a:spcPct val="100000"/>
              </a:lnSpc>
              <a:buFont typeface="Courier New" pitchFamily="49" charset="0"/>
              <a:buChar char="o"/>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 xmlns:a16="http://schemas.microsoft.com/office/drawing/2014/main" id="{695B71D2-E3E4-4201-ADD8-A1CC5B598D11}"/>
              </a:ext>
            </a:extLst>
          </p:cNvPr>
          <p:cNvSpPr txBox="1">
            <a:spLocks/>
          </p:cNvSpPr>
          <p:nvPr/>
        </p:nvSpPr>
        <p:spPr>
          <a:xfrm>
            <a:off x="4325816" y="743241"/>
            <a:ext cx="4589585"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PV = Planned Completion (%) * BAC</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  25 % * 80,000</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 20,000</a:t>
            </a:r>
          </a:p>
          <a:p>
            <a:pPr marL="457200" indent="-457200" algn="just">
              <a:lnSpc>
                <a:spcPct val="100000"/>
              </a:lnSpc>
              <a:buFont typeface="Courier New" pitchFamily="49" charset="0"/>
              <a:buChar char="o"/>
            </a:pPr>
            <a:r>
              <a:rPr lang="en-US" sz="2500" dirty="0">
                <a:latin typeface="Times New Roman" panose="02020603050405020304" pitchFamily="18" charset="0"/>
                <a:cs typeface="Times New Roman" panose="02020603050405020304" pitchFamily="18" charset="0"/>
              </a:rPr>
              <a:t>EV = Actual Completion (%) * BAC</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 30 % * 80,000</a:t>
            </a:r>
          </a:p>
          <a:p>
            <a:pPr marL="457200" indent="-457200" algn="just">
              <a:lnSpc>
                <a:spcPct val="100000"/>
              </a:lnSpc>
            </a:pPr>
            <a:r>
              <a:rPr lang="en-US" sz="2500" dirty="0">
                <a:latin typeface="Times New Roman" panose="02020603050405020304" pitchFamily="18" charset="0"/>
                <a:cs typeface="Times New Roman" panose="02020603050405020304" pitchFamily="18" charset="0"/>
              </a:rPr>
              <a:t>		= 24,000</a:t>
            </a:r>
          </a:p>
          <a:p>
            <a:pPr marL="457200" indent="-457200" algn="just">
              <a:lnSpc>
                <a:spcPct val="100000"/>
              </a:lnSpc>
              <a:buFont typeface="Courier New" pitchFamily="49" charset="0"/>
              <a:buChar char="o"/>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27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Earned Value Analysis</a:t>
            </a:r>
          </a:p>
        </p:txBody>
      </p:sp>
      <p:sp>
        <p:nvSpPr>
          <p:cNvPr id="4" name="Footer Placeholder 12">
            <a:extLst>
              <a:ext uri="{FF2B5EF4-FFF2-40B4-BE49-F238E27FC236}">
                <a16:creationId xmlns="" xmlns:a16="http://schemas.microsoft.com/office/drawing/2014/main"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 xmlns:a16="http://schemas.microsoft.com/office/drawing/2014/main" id="{695B71D2-E3E4-4201-ADD8-A1CC5B598D11}"/>
              </a:ext>
            </a:extLst>
          </p:cNvPr>
          <p:cNvSpPr txBox="1">
            <a:spLocks/>
          </p:cNvSpPr>
          <p:nvPr/>
        </p:nvSpPr>
        <p:spPr>
          <a:xfrm>
            <a:off x="182881" y="773724"/>
            <a:ext cx="4058529"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CPI</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SPI</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CPI = EV/AC</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SPI = EV/PV</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a:t>
            </a:r>
          </a:p>
          <a:p>
            <a:pPr marL="457200" indent="-457200" algn="just">
              <a:lnSpc>
                <a:spcPct val="100000"/>
              </a:lnSpc>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 xmlns:a16="http://schemas.microsoft.com/office/drawing/2014/main" id="{695B71D2-E3E4-4201-ADD8-A1CC5B598D11}"/>
              </a:ext>
            </a:extLst>
          </p:cNvPr>
          <p:cNvSpPr txBox="1">
            <a:spLocks/>
          </p:cNvSpPr>
          <p:nvPr/>
        </p:nvSpPr>
        <p:spPr>
          <a:xfrm>
            <a:off x="4325816" y="743241"/>
            <a:ext cx="4589585"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CPI  1, Project is          Budget.</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SPI  1, Project is           Schedule.</a:t>
            </a:r>
          </a:p>
        </p:txBody>
      </p:sp>
    </p:spTree>
    <p:extLst>
      <p:ext uri="{BB962C8B-B14F-4D97-AF65-F5344CB8AC3E}">
        <p14:creationId xmlns:p14="http://schemas.microsoft.com/office/powerpoint/2010/main" val="1317750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700A27-6B91-40B1-BE29-09EF4178EF37}"/>
              </a:ext>
            </a:extLst>
          </p:cNvPr>
          <p:cNvSpPr>
            <a:spLocks noGrp="1"/>
          </p:cNvSpPr>
          <p:nvPr>
            <p:ph type="ctrTitle"/>
          </p:nvPr>
        </p:nvSpPr>
        <p:spPr>
          <a:xfrm>
            <a:off x="268605" y="60960"/>
            <a:ext cx="8606790" cy="655320"/>
          </a:xfrm>
        </p:spPr>
        <p:txBody>
          <a:bodyPr>
            <a:noAutofit/>
          </a:bodyPr>
          <a:lstStyle/>
          <a:p>
            <a:r>
              <a:rPr lang="en-US" sz="3600" b="1" dirty="0">
                <a:latin typeface="Times New Roman" panose="02020603050405020304" pitchFamily="18" charset="0"/>
                <a:cs typeface="Times New Roman" panose="02020603050405020304" pitchFamily="18" charset="0"/>
              </a:rPr>
              <a:t>Earned Value Analysis</a:t>
            </a:r>
          </a:p>
        </p:txBody>
      </p:sp>
      <p:sp>
        <p:nvSpPr>
          <p:cNvPr id="4" name="Footer Placeholder 12">
            <a:extLst>
              <a:ext uri="{FF2B5EF4-FFF2-40B4-BE49-F238E27FC236}">
                <a16:creationId xmlns="" xmlns:a16="http://schemas.microsoft.com/office/drawing/2014/main" id="{556B2825-8F64-40A6-949E-DAC96F526047}"/>
              </a:ext>
            </a:extLst>
          </p:cNvPr>
          <p:cNvSpPr>
            <a:spLocks noGrp="1"/>
          </p:cNvSpPr>
          <p:nvPr>
            <p:ph type="ftr" sz="quarter" idx="11"/>
          </p:nvPr>
        </p:nvSpPr>
        <p:spPr>
          <a:xfrm>
            <a:off x="3028950" y="6086901"/>
            <a:ext cx="3086100" cy="634575"/>
          </a:xfrm>
        </p:spPr>
        <p:txBody>
          <a:bodyPr/>
          <a:lstStyle/>
          <a:p>
            <a:r>
              <a:rPr lang="en-US" sz="1400" dirty="0">
                <a:latin typeface="Times New Roman" panose="02020603050405020304" pitchFamily="18" charset="0"/>
                <a:cs typeface="Times New Roman" panose="02020603050405020304" pitchFamily="18" charset="0"/>
              </a:rPr>
              <a:t>Department of Computer Engineering</a:t>
            </a:r>
          </a:p>
        </p:txBody>
      </p:sp>
      <p:sp>
        <p:nvSpPr>
          <p:cNvPr id="5" name="Content Placeholder 2">
            <a:extLst>
              <a:ext uri="{FF2B5EF4-FFF2-40B4-BE49-F238E27FC236}">
                <a16:creationId xmlns="" xmlns:a16="http://schemas.microsoft.com/office/drawing/2014/main" id="{695B71D2-E3E4-4201-ADD8-A1CC5B598D11}"/>
              </a:ext>
            </a:extLst>
          </p:cNvPr>
          <p:cNvSpPr txBox="1">
            <a:spLocks/>
          </p:cNvSpPr>
          <p:nvPr/>
        </p:nvSpPr>
        <p:spPr>
          <a:xfrm>
            <a:off x="182881" y="773724"/>
            <a:ext cx="4058529"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CPI</a:t>
            </a:r>
          </a:p>
          <a:p>
            <a:pPr marL="914400" lvl="1" indent="-457200" algn="just">
              <a:lnSpc>
                <a:spcPct val="100000"/>
              </a:lnSpc>
              <a:buFont typeface="Courier New" pitchFamily="49" charset="0"/>
              <a:buChar char="o"/>
            </a:pPr>
            <a:r>
              <a:rPr lang="en-US" sz="2600" dirty="0">
                <a:latin typeface="Times New Roman" panose="02020603050405020304" pitchFamily="18" charset="0"/>
                <a:cs typeface="Times New Roman" panose="02020603050405020304" pitchFamily="18" charset="0"/>
              </a:rPr>
              <a:t>SPI</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CPI = EV/AC</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24,000/ 40,000</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0.6</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SPI = EV/PV</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24,000/ 20,000</a:t>
            </a:r>
          </a:p>
          <a:p>
            <a:pPr marL="457200" indent="-457200" algn="just">
              <a:lnSpc>
                <a:spcPct val="100000"/>
              </a:lnSpc>
            </a:pPr>
            <a:r>
              <a:rPr lang="en-US" sz="3000" dirty="0">
                <a:latin typeface="Times New Roman" panose="02020603050405020304" pitchFamily="18" charset="0"/>
                <a:cs typeface="Times New Roman" panose="02020603050405020304" pitchFamily="18" charset="0"/>
              </a:rPr>
              <a:t>		  = 1.2</a:t>
            </a:r>
          </a:p>
          <a:p>
            <a:pPr marL="457200" indent="-457200" algn="just">
              <a:lnSpc>
                <a:spcPct val="100000"/>
              </a:lnSpc>
            </a:pPr>
            <a:endParaRPr lang="en-US" sz="30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 xmlns:a16="http://schemas.microsoft.com/office/drawing/2014/main" id="{695B71D2-E3E4-4201-ADD8-A1CC5B598D11}"/>
              </a:ext>
            </a:extLst>
          </p:cNvPr>
          <p:cNvSpPr txBox="1">
            <a:spLocks/>
          </p:cNvSpPr>
          <p:nvPr/>
        </p:nvSpPr>
        <p:spPr>
          <a:xfrm>
            <a:off x="4325816" y="743241"/>
            <a:ext cx="4589585" cy="5717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CPI &lt; 1, Project is Over Budget.</a:t>
            </a: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SPI &gt; 1, Project is Ahead Schedule.</a:t>
            </a:r>
          </a:p>
          <a:p>
            <a:pPr marL="457200" indent="-457200" algn="just">
              <a:lnSpc>
                <a:spcPct val="100000"/>
              </a:lnSpc>
              <a:buFont typeface="Courier New" pitchFamily="49" charset="0"/>
              <a:buChar char="o"/>
            </a:pPr>
            <a:endParaRPr lang="en-US" sz="3000" dirty="0">
              <a:latin typeface="Times New Roman" panose="02020603050405020304" pitchFamily="18" charset="0"/>
              <a:cs typeface="Times New Roman" panose="02020603050405020304" pitchFamily="18" charset="0"/>
            </a:endParaRPr>
          </a:p>
          <a:p>
            <a:pPr marL="457200" indent="-457200" algn="just">
              <a:lnSpc>
                <a:spcPct val="100000"/>
              </a:lnSpc>
              <a:buFont typeface="Courier New" pitchFamily="49" charset="0"/>
              <a:buChar char="o"/>
            </a:pPr>
            <a:r>
              <a:rPr lang="en-US" sz="3000" dirty="0">
                <a:latin typeface="Times New Roman" panose="02020603050405020304" pitchFamily="18" charset="0"/>
                <a:cs typeface="Times New Roman" panose="02020603050405020304" pitchFamily="18" charset="0"/>
              </a:rPr>
              <a:t>Calculate CV and SV</a:t>
            </a:r>
          </a:p>
        </p:txBody>
      </p:sp>
    </p:spTree>
    <p:extLst>
      <p:ext uri="{BB962C8B-B14F-4D97-AF65-F5344CB8AC3E}">
        <p14:creationId xmlns:p14="http://schemas.microsoft.com/office/powerpoint/2010/main" val="3319679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p:txBody>
          <a:bodyPr/>
          <a:lstStyle/>
          <a:p>
            <a:r>
              <a:rPr lang="en-US" b="1" dirty="0"/>
              <a:t>Perform quality control - </a:t>
            </a:r>
            <a:r>
              <a:rPr lang="en-US" dirty="0"/>
              <a:t>Before delivering the product to the customer, the developed product is verified again to check that the product we are giving to the customer is delivered with the required quality. There are a lot of quality tools and processes to check the quality of the product, </a:t>
            </a:r>
            <a:r>
              <a:rPr lang="en-US" dirty="0" smtClean="0"/>
              <a:t>like test cases, </a:t>
            </a:r>
            <a:r>
              <a:rPr lang="en-US" dirty="0"/>
              <a:t>Root Cause Analysis, </a:t>
            </a:r>
            <a:r>
              <a:rPr lang="en-US" dirty="0" smtClean="0"/>
              <a:t>Control </a:t>
            </a:r>
            <a:r>
              <a:rPr lang="en-US" dirty="0"/>
              <a:t>chart, Histogram, etc.</a:t>
            </a:r>
          </a:p>
        </p:txBody>
      </p:sp>
    </p:spTree>
    <p:extLst>
      <p:ext uri="{BB962C8B-B14F-4D97-AF65-F5344CB8AC3E}">
        <p14:creationId xmlns:p14="http://schemas.microsoft.com/office/powerpoint/2010/main" val="538016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&amp; Control</a:t>
            </a:r>
          </a:p>
        </p:txBody>
      </p:sp>
      <p:sp>
        <p:nvSpPr>
          <p:cNvPr id="3" name="Content Placeholder 2"/>
          <p:cNvSpPr>
            <a:spLocks noGrp="1"/>
          </p:cNvSpPr>
          <p:nvPr>
            <p:ph idx="1"/>
          </p:nvPr>
        </p:nvSpPr>
        <p:spPr>
          <a:xfrm>
            <a:off x="457200" y="1600200"/>
            <a:ext cx="8229600" cy="5181600"/>
          </a:xfrm>
        </p:spPr>
        <p:txBody>
          <a:bodyPr>
            <a:normAutofit fontScale="92500" lnSpcReduction="10000"/>
          </a:bodyPr>
          <a:lstStyle/>
          <a:p>
            <a:pPr fontAlgn="base"/>
            <a:r>
              <a:rPr lang="en-US" b="1" dirty="0"/>
              <a:t>Report performance –</a:t>
            </a:r>
            <a:r>
              <a:rPr lang="en-US" dirty="0"/>
              <a:t> Large projects would have many stakeholders. The project manager will update the project performance to the stakeholders. This process collects performance information like status reports, progress reports, and forecasts.</a:t>
            </a:r>
          </a:p>
          <a:p>
            <a:pPr fontAlgn="base"/>
            <a:r>
              <a:rPr lang="en-US" b="1" dirty="0"/>
              <a:t>Control risk –</a:t>
            </a:r>
            <a:r>
              <a:rPr lang="en-US" dirty="0"/>
              <a:t> Project managers also monitor the risks involved with the project. The project may have different types of risks, including process, people (internal, customer, vendor), tools, and technology.</a:t>
            </a:r>
          </a:p>
          <a:p>
            <a:endParaRPr lang="en-US" dirty="0"/>
          </a:p>
        </p:txBody>
      </p:sp>
    </p:spTree>
    <p:extLst>
      <p:ext uri="{BB962C8B-B14F-4D97-AF65-F5344CB8AC3E}">
        <p14:creationId xmlns:p14="http://schemas.microsoft.com/office/powerpoint/2010/main" val="223352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normAutofit fontScale="85000" lnSpcReduction="20000"/>
          </a:bodyPr>
          <a:lstStyle/>
          <a:p>
            <a:pPr fontAlgn="base"/>
            <a:r>
              <a:rPr lang="en-US" b="1" dirty="0" smtClean="0"/>
              <a:t>Operational risk</a:t>
            </a:r>
            <a:r>
              <a:rPr lang="en-US" dirty="0" smtClean="0"/>
              <a:t> includes risks from poor implementation and process problems such as procurement, production, and distribution.</a:t>
            </a:r>
          </a:p>
          <a:p>
            <a:pPr fontAlgn="base"/>
            <a:r>
              <a:rPr lang="en-US" b="1" dirty="0" smtClean="0"/>
              <a:t>Market risks</a:t>
            </a:r>
            <a:r>
              <a:rPr lang="en-US" dirty="0" smtClean="0"/>
              <a:t> include competition, foreign exchange, commodity markets, and interest rate risk, as well as liquidity and credit risks.</a:t>
            </a:r>
          </a:p>
          <a:p>
            <a:pPr fontAlgn="base"/>
            <a:r>
              <a:rPr lang="en-US" b="1" dirty="0" smtClean="0"/>
              <a:t>Legal risks</a:t>
            </a:r>
            <a:r>
              <a:rPr lang="en-US" dirty="0" smtClean="0"/>
              <a:t> arise from legal and regulatory obligations, including contract risks and litigation brought against the organization.</a:t>
            </a:r>
          </a:p>
          <a:p>
            <a:pPr fontAlgn="base"/>
            <a:r>
              <a:rPr lang="en-US" b="1" dirty="0" smtClean="0"/>
              <a:t>Risks associated with external hazards</a:t>
            </a:r>
            <a:r>
              <a:rPr lang="en-US" dirty="0" smtClean="0"/>
              <a:t>, including storms, floods, and earthquakes; vandalism, sabotage, and terrorism; labor strikes; and civil unrest.</a:t>
            </a:r>
          </a:p>
          <a:p>
            <a:endParaRPr lang="en-US" dirty="0"/>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Monitoring </a:t>
            </a:r>
            <a:r>
              <a:rPr lang="en-US" dirty="0" smtClean="0"/>
              <a:t>&amp; Control</a:t>
            </a:r>
            <a:endParaRPr lang="en-US" dirty="0"/>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pPr fontAlgn="base"/>
            <a:r>
              <a:rPr lang="en-US" b="1" dirty="0"/>
              <a:t>Administer Procurement -</a:t>
            </a:r>
            <a:r>
              <a:rPr lang="en-US" dirty="0"/>
              <a:t> If any process is handed over to the third-party, their performance should also be monitored. Based on their performance, the outcome of the project is decided. The project manager also needs to monitor the role and responsibility of the third-party.</a:t>
            </a:r>
          </a:p>
          <a:p>
            <a:pPr fontAlgn="base"/>
            <a:r>
              <a:rPr lang="en-US" b="1" dirty="0"/>
              <a:t>Benefits of Process Monitoring and Control</a:t>
            </a:r>
            <a:endParaRPr lang="en-US" dirty="0"/>
          </a:p>
          <a:p>
            <a:r>
              <a:rPr lang="en-US" dirty="0"/>
              <a:t>It helps in the better control of the project</a:t>
            </a:r>
          </a:p>
          <a:p>
            <a:r>
              <a:rPr lang="en-US" dirty="0"/>
              <a:t>It provides an in-depth knowledge of the progress of the project.</a:t>
            </a:r>
          </a:p>
          <a:p>
            <a:r>
              <a:rPr lang="en-US" dirty="0"/>
              <a:t>It helps in maintaining coordination among team members.</a:t>
            </a:r>
          </a:p>
          <a:p>
            <a:r>
              <a:rPr lang="en-US" dirty="0"/>
              <a:t>It helps in monitoring and managing the project process.</a:t>
            </a:r>
          </a:p>
          <a:p>
            <a:endParaRPr lang="en-US" dirty="0"/>
          </a:p>
        </p:txBody>
      </p:sp>
    </p:spTree>
    <p:extLst>
      <p:ext uri="{BB962C8B-B14F-4D97-AF65-F5344CB8AC3E}">
        <p14:creationId xmlns:p14="http://schemas.microsoft.com/office/powerpoint/2010/main" val="267165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p:txBody>
          <a:bodyPr>
            <a:normAutofit lnSpcReduction="10000"/>
          </a:bodyPr>
          <a:lstStyle/>
          <a:p>
            <a:r>
              <a:rPr lang="en-US" b="1" dirty="0"/>
              <a:t>A project audit </a:t>
            </a:r>
            <a:r>
              <a:rPr lang="en-US" dirty="0"/>
              <a:t>is a </a:t>
            </a:r>
            <a:r>
              <a:rPr lang="en-US" b="1" dirty="0"/>
              <a:t>formal review of a project, </a:t>
            </a:r>
            <a:r>
              <a:rPr lang="en-US" dirty="0"/>
              <a:t>often intended to assess the extent to which project management standards are being upheld.</a:t>
            </a:r>
          </a:p>
          <a:p>
            <a:r>
              <a:rPr lang="en-US" b="1" dirty="0"/>
              <a:t>Audits</a:t>
            </a:r>
            <a:r>
              <a:rPr lang="en-US" dirty="0"/>
              <a:t> are generally carried out by a specially designated </a:t>
            </a:r>
            <a:r>
              <a:rPr lang="en-US" b="1" dirty="0"/>
              <a:t>audit department</a:t>
            </a:r>
            <a:r>
              <a:rPr lang="en-US" dirty="0"/>
              <a:t>, the </a:t>
            </a:r>
            <a:r>
              <a:rPr lang="en-US" b="1" dirty="0"/>
              <a:t>Project Management Office</a:t>
            </a:r>
            <a:r>
              <a:rPr lang="en-US" dirty="0"/>
              <a:t>, an </a:t>
            </a:r>
            <a:r>
              <a:rPr lang="en-US" b="1" dirty="0"/>
              <a:t>approved management committee</a:t>
            </a:r>
            <a:r>
              <a:rPr lang="en-US" dirty="0"/>
              <a:t> or an </a:t>
            </a:r>
            <a:r>
              <a:rPr lang="en-US" b="1" dirty="0"/>
              <a:t>external auditor</a:t>
            </a:r>
            <a:r>
              <a:rPr lang="en-US" dirty="0"/>
              <a:t>.</a:t>
            </a:r>
          </a:p>
        </p:txBody>
      </p:sp>
    </p:spTree>
    <p:extLst>
      <p:ext uri="{BB962C8B-B14F-4D97-AF65-F5344CB8AC3E}">
        <p14:creationId xmlns:p14="http://schemas.microsoft.com/office/powerpoint/2010/main" val="3980528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marL="0" indent="0">
              <a:buNone/>
            </a:pPr>
            <a:r>
              <a:rPr lang="en-US" dirty="0" smtClean="0"/>
              <a:t>Objectives of project audit:</a:t>
            </a:r>
          </a:p>
          <a:p>
            <a:pPr marL="0" indent="0">
              <a:buNone/>
            </a:pPr>
            <a:r>
              <a:rPr lang="en-US" dirty="0" smtClean="0"/>
              <a:t>1. </a:t>
            </a:r>
            <a:r>
              <a:rPr lang="en-US" b="1" dirty="0"/>
              <a:t>Ensure the quality of products and services</a:t>
            </a:r>
          </a:p>
          <a:p>
            <a:r>
              <a:rPr lang="en-US" dirty="0" smtClean="0"/>
              <a:t>A</a:t>
            </a:r>
            <a:r>
              <a:rPr lang="en-US" dirty="0"/>
              <a:t> </a:t>
            </a:r>
            <a:r>
              <a:rPr lang="en-US" b="1" dirty="0"/>
              <a:t>project audit</a:t>
            </a:r>
            <a:r>
              <a:rPr lang="en-US" dirty="0"/>
              <a:t> acts as a </a:t>
            </a:r>
            <a:r>
              <a:rPr lang="en-US" b="1" dirty="0"/>
              <a:t>quality assurance tool</a:t>
            </a:r>
            <a:r>
              <a:rPr lang="en-US" dirty="0"/>
              <a:t>. It reviews the project life cycle evaluating the results yielded during the different stages, from the design phase to implementation</a:t>
            </a:r>
            <a:r>
              <a:rPr lang="en-US" dirty="0" smtClean="0"/>
              <a:t>.</a:t>
            </a:r>
          </a:p>
          <a:p>
            <a:r>
              <a:rPr lang="en-US" dirty="0"/>
              <a:t>When reviewing the design phase, a project audit evaluates the thoroughness of the design concepts, including the analysis of alternative designs</a:t>
            </a:r>
            <a:r>
              <a:rPr lang="en-US" dirty="0" smtClean="0"/>
              <a:t>.</a:t>
            </a:r>
          </a:p>
          <a:p>
            <a:r>
              <a:rPr lang="en-US" b="1" dirty="0"/>
              <a:t>The identification of the errors during the process</a:t>
            </a:r>
            <a:r>
              <a:rPr lang="en-US" dirty="0"/>
              <a:t> contributes to the resolution of the problems and to understand if the project should continue through a go/no-go decision at each stage.</a:t>
            </a:r>
          </a:p>
        </p:txBody>
      </p:sp>
    </p:spTree>
    <p:extLst>
      <p:ext uri="{BB962C8B-B14F-4D97-AF65-F5344CB8AC3E}">
        <p14:creationId xmlns:p14="http://schemas.microsoft.com/office/powerpoint/2010/main" val="3980528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dirty="0" smtClean="0"/>
              <a:t>2. </a:t>
            </a:r>
            <a:r>
              <a:rPr lang="en-US" b="1" dirty="0"/>
              <a:t>Ensure the quality of project management</a:t>
            </a:r>
          </a:p>
          <a:p>
            <a:pPr marL="0" indent="0">
              <a:buNone/>
            </a:pPr>
            <a:r>
              <a:rPr lang="en-US" dirty="0"/>
              <a:t>A </a:t>
            </a:r>
            <a:r>
              <a:rPr lang="en-US" b="1" dirty="0"/>
              <a:t>project audit</a:t>
            </a:r>
            <a:r>
              <a:rPr lang="en-US" dirty="0"/>
              <a:t> ascertains that the project management satisfies the standards by assessing whether it complies with the </a:t>
            </a:r>
            <a:r>
              <a:rPr lang="en-US" dirty="0" smtClean="0"/>
              <a:t>organization's</a:t>
            </a:r>
            <a:r>
              <a:rPr lang="en-US" dirty="0"/>
              <a:t> </a:t>
            </a:r>
            <a:r>
              <a:rPr lang="en-US" b="1" dirty="0"/>
              <a:t>policies, processes and procedures</a:t>
            </a:r>
            <a:r>
              <a:rPr lang="en-US" dirty="0"/>
              <a:t>. </a:t>
            </a:r>
            <a:endParaRPr lang="en-US" dirty="0" smtClean="0"/>
          </a:p>
          <a:p>
            <a:pPr marL="0" indent="0">
              <a:buNone/>
            </a:pPr>
            <a:r>
              <a:rPr lang="en-US" dirty="0" smtClean="0"/>
              <a:t>It </a:t>
            </a:r>
            <a:r>
              <a:rPr lang="en-US" dirty="0"/>
              <a:t>evaluates the methodology used to help identify gaps in order to introduce the required improvements.</a:t>
            </a:r>
          </a:p>
        </p:txBody>
      </p:sp>
    </p:spTree>
    <p:extLst>
      <p:ext uri="{BB962C8B-B14F-4D97-AF65-F5344CB8AC3E}">
        <p14:creationId xmlns:p14="http://schemas.microsoft.com/office/powerpoint/2010/main" val="3980528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b="1" dirty="0"/>
              <a:t>3. Identify the business risk</a:t>
            </a:r>
          </a:p>
          <a:p>
            <a:r>
              <a:rPr lang="en-US" dirty="0"/>
              <a:t>Project audits support the identification of business factors where </a:t>
            </a:r>
            <a:r>
              <a:rPr lang="en-US" b="1" dirty="0"/>
              <a:t>risks may reside</a:t>
            </a:r>
            <a:r>
              <a:rPr lang="en-US" dirty="0"/>
              <a:t>, which could affect</a:t>
            </a:r>
            <a:r>
              <a:rPr lang="en-US" b="1" dirty="0"/>
              <a:t> budget, time, environment and quality</a:t>
            </a:r>
            <a:r>
              <a:rPr lang="en-US" dirty="0" smtClean="0"/>
              <a:t>.</a:t>
            </a:r>
          </a:p>
          <a:p>
            <a:r>
              <a:rPr lang="en-US" dirty="0"/>
              <a:t>The project audit assesses the feasibility of the project in terms of affordability and performance by providing transparency and assessing costs, time and resources.</a:t>
            </a:r>
          </a:p>
        </p:txBody>
      </p:sp>
    </p:spTree>
    <p:extLst>
      <p:ext uri="{BB962C8B-B14F-4D97-AF65-F5344CB8AC3E}">
        <p14:creationId xmlns:p14="http://schemas.microsoft.com/office/powerpoint/2010/main" val="3980528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marL="0" indent="0">
              <a:buNone/>
            </a:pPr>
            <a:r>
              <a:rPr lang="en-US" b="1" dirty="0"/>
              <a:t>4. Improve project performance</a:t>
            </a:r>
          </a:p>
          <a:p>
            <a:r>
              <a:rPr lang="en-US" dirty="0"/>
              <a:t>The monitoring of the various phases of the project life cycle can contribute to the </a:t>
            </a:r>
            <a:r>
              <a:rPr lang="en-US" b="1" dirty="0"/>
              <a:t>improvement of the project team’s performance</a:t>
            </a:r>
            <a:r>
              <a:rPr lang="en-US" dirty="0"/>
              <a:t>.</a:t>
            </a:r>
          </a:p>
          <a:p>
            <a:r>
              <a:rPr lang="en-US" dirty="0"/>
              <a:t>The audit also helps to improve the budget and resource allocation.</a:t>
            </a:r>
          </a:p>
          <a:p>
            <a:r>
              <a:rPr lang="en-US" dirty="0"/>
              <a:t>Identifying priorities, corrective measures and preventive actions can lead to a positive project outcome.</a:t>
            </a:r>
          </a:p>
          <a:p>
            <a:r>
              <a:rPr lang="en-US" dirty="0"/>
              <a:t>The troubleshooting process allows the project team to provide solutions and helps prevent similar problems from recurring in the future.</a:t>
            </a:r>
          </a:p>
          <a:p>
            <a:endParaRPr lang="en-US" dirty="0"/>
          </a:p>
        </p:txBody>
      </p:sp>
    </p:spTree>
    <p:extLst>
      <p:ext uri="{BB962C8B-B14F-4D97-AF65-F5344CB8AC3E}">
        <p14:creationId xmlns:p14="http://schemas.microsoft.com/office/powerpoint/2010/main" val="3980528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p:txBody>
          <a:bodyPr/>
          <a:lstStyle/>
          <a:p>
            <a:r>
              <a:rPr lang="en-US" b="1" dirty="0"/>
              <a:t>5. Learn</a:t>
            </a:r>
          </a:p>
          <a:p>
            <a:r>
              <a:rPr lang="en-US" dirty="0"/>
              <a:t>A project audit can deliver </a:t>
            </a:r>
            <a:r>
              <a:rPr lang="en-US" b="1" dirty="0"/>
              <a:t>learning opportunities</a:t>
            </a:r>
            <a:r>
              <a:rPr lang="en-US" dirty="0"/>
              <a:t> through assessments of project management expertise.</a:t>
            </a:r>
          </a:p>
          <a:p>
            <a:r>
              <a:rPr lang="en-US" dirty="0"/>
              <a:t>Providing reviews and feedback allows individuals and project teams to ponder their own performance.</a:t>
            </a:r>
          </a:p>
          <a:p>
            <a:endParaRPr lang="en-US" dirty="0"/>
          </a:p>
        </p:txBody>
      </p:sp>
    </p:spTree>
    <p:extLst>
      <p:ext uri="{BB962C8B-B14F-4D97-AF65-F5344CB8AC3E}">
        <p14:creationId xmlns:p14="http://schemas.microsoft.com/office/powerpoint/2010/main" val="4118785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p:txBody>
          <a:bodyPr/>
          <a:lstStyle/>
          <a:p>
            <a:r>
              <a:rPr lang="en-US" dirty="0" smtClean="0"/>
              <a:t>Steps in Project Audit</a:t>
            </a:r>
          </a:p>
          <a:p>
            <a:r>
              <a:rPr lang="en-US" b="1" dirty="0"/>
              <a:t>1. </a:t>
            </a:r>
            <a:r>
              <a:rPr lang="en-US" i="1" dirty="0"/>
              <a:t>Project Audit Initiation </a:t>
            </a:r>
            <a:r>
              <a:rPr lang="en-US" dirty="0"/>
              <a:t>This step involves starting the audit process, </a:t>
            </a:r>
            <a:r>
              <a:rPr lang="en-US" dirty="0" smtClean="0"/>
              <a:t>defining </a:t>
            </a:r>
            <a:r>
              <a:rPr lang="en-US" dirty="0"/>
              <a:t>the </a:t>
            </a:r>
            <a:r>
              <a:rPr lang="en-US" dirty="0" smtClean="0"/>
              <a:t>purpose and </a:t>
            </a:r>
            <a:r>
              <a:rPr lang="en-US" dirty="0"/>
              <a:t>scope of the audit, and gathering </a:t>
            </a:r>
            <a:r>
              <a:rPr lang="en-US" dirty="0" smtClean="0"/>
              <a:t>sufficient </a:t>
            </a:r>
            <a:r>
              <a:rPr lang="en-US" dirty="0"/>
              <a:t>information to determine the proper </a:t>
            </a:r>
            <a:r>
              <a:rPr lang="en-US" dirty="0" smtClean="0"/>
              <a:t>audit methodology.</a:t>
            </a:r>
          </a:p>
          <a:p>
            <a:endParaRPr lang="en-US" dirty="0"/>
          </a:p>
        </p:txBody>
      </p:sp>
    </p:spTree>
    <p:extLst>
      <p:ext uri="{BB962C8B-B14F-4D97-AF65-F5344CB8AC3E}">
        <p14:creationId xmlns:p14="http://schemas.microsoft.com/office/powerpoint/2010/main" val="4118785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b="1" dirty="0"/>
              <a:t>2. </a:t>
            </a:r>
            <a:r>
              <a:rPr lang="en-US" i="1" dirty="0"/>
              <a:t>Project Baseline </a:t>
            </a:r>
            <a:r>
              <a:rPr lang="en-US" i="1" dirty="0" smtClean="0"/>
              <a:t>Definition </a:t>
            </a:r>
            <a:r>
              <a:rPr lang="en-US" dirty="0"/>
              <a:t>This phase of the cycle normally consists of </a:t>
            </a:r>
            <a:r>
              <a:rPr lang="en-US" dirty="0" smtClean="0"/>
              <a:t>identifying the </a:t>
            </a:r>
            <a:r>
              <a:rPr lang="en-US" dirty="0"/>
              <a:t>performance areas to be evaluated, determining standards for each area </a:t>
            </a:r>
            <a:r>
              <a:rPr lang="en-US" dirty="0" smtClean="0"/>
              <a:t>through benchmarking </a:t>
            </a:r>
            <a:r>
              <a:rPr lang="en-US" dirty="0"/>
              <a:t>or some other process, ascertaining management performance </a:t>
            </a:r>
            <a:r>
              <a:rPr lang="en-US" dirty="0" smtClean="0"/>
              <a:t>expectations for </a:t>
            </a:r>
            <a:r>
              <a:rPr lang="en-US" dirty="0"/>
              <a:t>each area, and developing a program to measure and assemble the </a:t>
            </a:r>
            <a:r>
              <a:rPr lang="en-US" dirty="0" smtClean="0"/>
              <a:t>requisite information</a:t>
            </a:r>
            <a:r>
              <a:rPr lang="en-US" dirty="0"/>
              <a:t>.</a:t>
            </a:r>
          </a:p>
        </p:txBody>
      </p:sp>
    </p:spTree>
    <p:extLst>
      <p:ext uri="{BB962C8B-B14F-4D97-AF65-F5344CB8AC3E}">
        <p14:creationId xmlns:p14="http://schemas.microsoft.com/office/powerpoint/2010/main" val="4118785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b="1" dirty="0"/>
              <a:t>3. </a:t>
            </a:r>
            <a:r>
              <a:rPr lang="en-US" i="1" dirty="0"/>
              <a:t>Establishing an Audit </a:t>
            </a:r>
            <a:r>
              <a:rPr lang="en-US" i="1" dirty="0" smtClean="0"/>
              <a:t>Database: </a:t>
            </a:r>
            <a:r>
              <a:rPr lang="en-US" dirty="0"/>
              <a:t>Once the baseline standards are established, execution </a:t>
            </a:r>
            <a:r>
              <a:rPr lang="en-US" dirty="0" smtClean="0"/>
              <a:t>of the </a:t>
            </a:r>
            <a:r>
              <a:rPr lang="en-US" dirty="0"/>
              <a:t>audit begins. The next step is to create a database for use by the </a:t>
            </a:r>
            <a:r>
              <a:rPr lang="en-US" dirty="0" smtClean="0"/>
              <a:t>audit </a:t>
            </a:r>
            <a:r>
              <a:rPr lang="en-US" dirty="0"/>
              <a:t>team</a:t>
            </a:r>
            <a:r>
              <a:rPr lang="en-US" dirty="0" smtClean="0"/>
              <a:t>.</a:t>
            </a:r>
          </a:p>
          <a:p>
            <a:pPr marL="0" indent="0">
              <a:buNone/>
            </a:pPr>
            <a:r>
              <a:rPr lang="en-US" dirty="0" smtClean="0"/>
              <a:t>Depending on </a:t>
            </a:r>
            <a:r>
              <a:rPr lang="en-US" dirty="0"/>
              <a:t>the purpose and scope of the audit, the database might include information needed </a:t>
            </a:r>
            <a:r>
              <a:rPr lang="en-US" dirty="0" smtClean="0"/>
              <a:t>for assessment </a:t>
            </a:r>
            <a:r>
              <a:rPr lang="en-US" dirty="0"/>
              <a:t>of project organization, management and control, past and current project status</a:t>
            </a:r>
            <a:r>
              <a:rPr lang="en-US" dirty="0" smtClean="0"/>
              <a:t>, </a:t>
            </a:r>
            <a:r>
              <a:rPr lang="en-US" dirty="0"/>
              <a:t>schedule performance, cost performance, and output quality, as well as plans for the </a:t>
            </a:r>
            <a:r>
              <a:rPr lang="en-US" dirty="0" smtClean="0"/>
              <a:t>future of </a:t>
            </a:r>
            <a:r>
              <a:rPr lang="en-US" dirty="0"/>
              <a:t>the project. The information may vary from a highly technical description of </a:t>
            </a:r>
            <a:r>
              <a:rPr lang="en-US" dirty="0" smtClean="0"/>
              <a:t>performance to </a:t>
            </a:r>
            <a:r>
              <a:rPr lang="en-US" dirty="0"/>
              <a:t>a behaviorally based description of the interaction of project team members.</a:t>
            </a:r>
          </a:p>
        </p:txBody>
      </p:sp>
    </p:spTree>
    <p:extLst>
      <p:ext uri="{BB962C8B-B14F-4D97-AF65-F5344CB8AC3E}">
        <p14:creationId xmlns:p14="http://schemas.microsoft.com/office/powerpoint/2010/main" val="411878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A screenshot of the project dashboard in ProjectManager.com, which shows various metrics that let you manage risk">
            <a:extLst>
              <a:ext uri="{FF2B5EF4-FFF2-40B4-BE49-F238E27FC236}">
                <a16:creationId xmlns:a16="http://schemas.microsoft.com/office/drawing/2014/main" xmlns="" id="{7D05D5EA-EAE0-477C-AA72-A62A68B062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22860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4. </a:t>
            </a:r>
            <a:r>
              <a:rPr lang="en-US" i="1" dirty="0"/>
              <a:t>Preliminary Analysis of the Projec</a:t>
            </a:r>
            <a:r>
              <a:rPr lang="en-US" dirty="0"/>
              <a:t>t After standards are set and data collected, </a:t>
            </a:r>
            <a:r>
              <a:rPr lang="en-US" dirty="0" smtClean="0"/>
              <a:t>judgments are </a:t>
            </a:r>
            <a:r>
              <a:rPr lang="en-US" dirty="0"/>
              <a:t>made. Some auditors </a:t>
            </a:r>
            <a:r>
              <a:rPr lang="en-US" dirty="0" smtClean="0"/>
              <a:t>do judgment </a:t>
            </a:r>
            <a:r>
              <a:rPr lang="en-US" dirty="0"/>
              <a:t>on the grounds that such a delicate but </a:t>
            </a:r>
            <a:r>
              <a:rPr lang="en-US" dirty="0" smtClean="0"/>
              <a:t>weighty responsibility </a:t>
            </a:r>
            <a:r>
              <a:rPr lang="en-US" dirty="0"/>
              <a:t>must be reserved to senior </a:t>
            </a:r>
            <a:r>
              <a:rPr lang="en-US" dirty="0" smtClean="0"/>
              <a:t>management.</a:t>
            </a:r>
          </a:p>
          <a:p>
            <a:pPr marL="0" indent="0">
              <a:buNone/>
            </a:pPr>
            <a:r>
              <a:rPr lang="en-US" dirty="0" smtClean="0"/>
              <a:t>   The </a:t>
            </a:r>
            <a:r>
              <a:rPr lang="en-US" dirty="0"/>
              <a:t>auditor </a:t>
            </a:r>
            <a:r>
              <a:rPr lang="en-US" dirty="0" smtClean="0"/>
              <a:t>must analyze </a:t>
            </a:r>
            <a:r>
              <a:rPr lang="en-US" dirty="0"/>
              <a:t>the data and then present the analysis to managers in ways that communicate the</a:t>
            </a:r>
          </a:p>
          <a:p>
            <a:pPr marL="0" indent="0">
              <a:buNone/>
            </a:pPr>
            <a:r>
              <a:rPr lang="en-US" dirty="0"/>
              <a:t>real meaning of the audit’s </a:t>
            </a:r>
            <a:r>
              <a:rPr lang="en-US" dirty="0" smtClean="0"/>
              <a:t>findings</a:t>
            </a:r>
            <a:r>
              <a:rPr lang="en-US" dirty="0"/>
              <a:t>. It is the auditor’s duty to brief the PM on all </a:t>
            </a:r>
            <a:r>
              <a:rPr lang="en-US" dirty="0" smtClean="0"/>
              <a:t>findings</a:t>
            </a:r>
            <a:r>
              <a:rPr lang="en-US" dirty="0"/>
              <a:t> </a:t>
            </a:r>
            <a:r>
              <a:rPr lang="en-US" dirty="0" smtClean="0"/>
              <a:t>and </a:t>
            </a:r>
            <a:r>
              <a:rPr lang="en-US" dirty="0"/>
              <a:t>judgments </a:t>
            </a:r>
            <a:r>
              <a:rPr lang="en-US" i="1" dirty="0"/>
              <a:t>before </a:t>
            </a:r>
            <a:r>
              <a:rPr lang="en-US" dirty="0"/>
              <a:t>releasing the audit </a:t>
            </a:r>
            <a:r>
              <a:rPr lang="en-US" dirty="0" smtClean="0"/>
              <a:t>report management</a:t>
            </a:r>
            <a:r>
              <a:rPr lang="en-US" dirty="0"/>
              <a:t>.</a:t>
            </a:r>
          </a:p>
        </p:txBody>
      </p:sp>
    </p:spTree>
    <p:extLst>
      <p:ext uri="{BB962C8B-B14F-4D97-AF65-F5344CB8AC3E}">
        <p14:creationId xmlns:p14="http://schemas.microsoft.com/office/powerpoint/2010/main" val="1447911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b="1" dirty="0"/>
              <a:t>5. </a:t>
            </a:r>
            <a:r>
              <a:rPr lang="en-US" i="1" dirty="0"/>
              <a:t>Audit Report Preparation </a:t>
            </a:r>
            <a:r>
              <a:rPr lang="en-US" dirty="0"/>
              <a:t>This part of the audit life cycle includes the preparation of the</a:t>
            </a:r>
          </a:p>
          <a:p>
            <a:pPr marL="0" indent="0">
              <a:buNone/>
            </a:pPr>
            <a:r>
              <a:rPr lang="en-US" dirty="0" smtClean="0"/>
              <a:t>   audit </a:t>
            </a:r>
            <a:r>
              <a:rPr lang="en-US" dirty="0"/>
              <a:t>report, organized by whatever format </a:t>
            </a:r>
            <a:r>
              <a:rPr lang="en-US" dirty="0" smtClean="0"/>
              <a:t>   has </a:t>
            </a:r>
            <a:r>
              <a:rPr lang="en-US" dirty="0"/>
              <a:t>been selected for use</a:t>
            </a:r>
            <a:r>
              <a:rPr lang="en-US" dirty="0" smtClean="0"/>
              <a:t>.</a:t>
            </a:r>
          </a:p>
          <a:p>
            <a:pPr marL="0" indent="0">
              <a:buNone/>
            </a:pPr>
            <a:r>
              <a:rPr lang="en-US" dirty="0"/>
              <a:t>A set of </a:t>
            </a:r>
            <a:r>
              <a:rPr lang="en-US" dirty="0" smtClean="0"/>
              <a:t>recommendations, together </a:t>
            </a:r>
            <a:r>
              <a:rPr lang="en-US" dirty="0"/>
              <a:t>with a plan for implementing them, is also a part of the audit report. If </a:t>
            </a:r>
            <a:r>
              <a:rPr lang="en-US" dirty="0" smtClean="0"/>
              <a:t>the recommendations </a:t>
            </a:r>
            <a:r>
              <a:rPr lang="en-US" dirty="0"/>
              <a:t>go beyond normal practices of the organization, they will need </a:t>
            </a:r>
            <a:r>
              <a:rPr lang="en-US" dirty="0" smtClean="0"/>
              <a:t>support from </a:t>
            </a:r>
            <a:r>
              <a:rPr lang="en-US" dirty="0"/>
              <a:t>the policy-making level of management</a:t>
            </a:r>
            <a:r>
              <a:rPr lang="en-US" dirty="0" smtClean="0"/>
              <a:t>.                   </a:t>
            </a:r>
            <a:endParaRPr lang="en-US" dirty="0"/>
          </a:p>
        </p:txBody>
      </p:sp>
    </p:spTree>
    <p:extLst>
      <p:ext uri="{BB962C8B-B14F-4D97-AF65-F5344CB8AC3E}">
        <p14:creationId xmlns:p14="http://schemas.microsoft.com/office/powerpoint/2010/main" val="1447911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Audit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52577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911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lstStyle/>
          <a:p>
            <a:pPr marL="0" indent="0">
              <a:buNone/>
            </a:pPr>
            <a:r>
              <a:rPr lang="en-US" dirty="0" smtClean="0"/>
              <a:t>A project </a:t>
            </a:r>
            <a:r>
              <a:rPr lang="en-US" dirty="0"/>
              <a:t>can be said to be terminated when work on the substance of </a:t>
            </a:r>
            <a:r>
              <a:rPr lang="en-US" dirty="0" smtClean="0"/>
              <a:t>the project </a:t>
            </a:r>
            <a:r>
              <a:rPr lang="en-US" dirty="0"/>
              <a:t>has ceased or slowed to the point that further progress on the project is no </a:t>
            </a:r>
            <a:r>
              <a:rPr lang="en-US" dirty="0" smtClean="0"/>
              <a:t>longer possible</a:t>
            </a:r>
            <a:endParaRPr lang="en-US" dirty="0"/>
          </a:p>
          <a:p>
            <a:r>
              <a:rPr lang="en-US" dirty="0"/>
              <a:t>There are four fundamentally different ways to close out a project:</a:t>
            </a:r>
          </a:p>
          <a:p>
            <a:r>
              <a:rPr lang="en-US" dirty="0"/>
              <a:t>extinction, addition, integration, and starvation.</a:t>
            </a:r>
          </a:p>
        </p:txBody>
      </p:sp>
    </p:spTree>
    <p:extLst>
      <p:ext uri="{BB962C8B-B14F-4D97-AF65-F5344CB8AC3E}">
        <p14:creationId xmlns:p14="http://schemas.microsoft.com/office/powerpoint/2010/main" val="2193637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1. </a:t>
            </a:r>
            <a:r>
              <a:rPr lang="en-US" b="1" dirty="0"/>
              <a:t>Termination by </a:t>
            </a:r>
            <a:r>
              <a:rPr lang="en-US" b="1" dirty="0" smtClean="0"/>
              <a:t>Extinction</a:t>
            </a:r>
          </a:p>
          <a:p>
            <a:r>
              <a:rPr lang="en-US" dirty="0"/>
              <a:t>The project is stopped. It may end because it has been successful and achieved its </a:t>
            </a:r>
            <a:r>
              <a:rPr lang="en-US" dirty="0" smtClean="0"/>
              <a:t>goals</a:t>
            </a:r>
            <a:endParaRPr lang="en-US" dirty="0"/>
          </a:p>
          <a:p>
            <a:r>
              <a:rPr lang="en-US" dirty="0"/>
              <a:t>The new product has been developed and handed over to the client, or the software has </a:t>
            </a:r>
            <a:r>
              <a:rPr lang="en-US" dirty="0" smtClean="0"/>
              <a:t>been installed </a:t>
            </a:r>
            <a:r>
              <a:rPr lang="en-US" dirty="0"/>
              <a:t>and is running</a:t>
            </a:r>
            <a:r>
              <a:rPr lang="en-US" dirty="0" smtClean="0"/>
              <a:t>.</a:t>
            </a:r>
          </a:p>
          <a:p>
            <a:r>
              <a:rPr lang="en-US" dirty="0"/>
              <a:t>The project may also be stopped because it is unsuccessful or has been superseded:</a:t>
            </a:r>
          </a:p>
          <a:p>
            <a:pPr marL="0" indent="0">
              <a:buNone/>
            </a:pPr>
            <a:r>
              <a:rPr lang="en-US" dirty="0" err="1" smtClean="0"/>
              <a:t>e.g</a:t>
            </a:r>
            <a:r>
              <a:rPr lang="en-US" dirty="0" smtClean="0"/>
              <a:t>: The </a:t>
            </a:r>
            <a:r>
              <a:rPr lang="en-US" dirty="0"/>
              <a:t>new drug failed its </a:t>
            </a:r>
            <a:r>
              <a:rPr lang="en-US" dirty="0" smtClean="0"/>
              <a:t>efficacy </a:t>
            </a:r>
            <a:r>
              <a:rPr lang="en-US" dirty="0"/>
              <a:t>tests; there are better/faster/cheaper/prettier alternatives available;</a:t>
            </a:r>
          </a:p>
          <a:p>
            <a:pPr marL="0" indent="0">
              <a:buNone/>
            </a:pPr>
            <a:r>
              <a:rPr lang="en-US" dirty="0" smtClean="0"/>
              <a:t> or </a:t>
            </a:r>
            <a:r>
              <a:rPr lang="en-US" dirty="0"/>
              <a:t>it will cost too much and take too long to get the desired performance.</a:t>
            </a:r>
          </a:p>
        </p:txBody>
      </p:sp>
    </p:spTree>
    <p:extLst>
      <p:ext uri="{BB962C8B-B14F-4D97-AF65-F5344CB8AC3E}">
        <p14:creationId xmlns:p14="http://schemas.microsoft.com/office/powerpoint/2010/main" val="1453184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A special case of termination by extinction is “termination by murder.”* There are all</a:t>
            </a:r>
          </a:p>
          <a:p>
            <a:pPr marL="0" indent="0">
              <a:buNone/>
            </a:pPr>
            <a:r>
              <a:rPr lang="en-US" dirty="0" smtClean="0"/>
              <a:t> sorts </a:t>
            </a:r>
            <a:r>
              <a:rPr lang="en-US" dirty="0"/>
              <a:t>of murders. They range from political assassination to accidental </a:t>
            </a:r>
            <a:r>
              <a:rPr lang="en-US" dirty="0" err="1"/>
              <a:t>projecticide</a:t>
            </a:r>
            <a:r>
              <a:rPr lang="en-US" dirty="0"/>
              <a:t>. When</a:t>
            </a:r>
          </a:p>
          <a:p>
            <a:pPr marL="0" indent="0">
              <a:buNone/>
            </a:pPr>
            <a:r>
              <a:rPr lang="en-US" dirty="0"/>
              <a:t>senior executives vie for promotion, projects for which the loser is champion are apt to suffer.</a:t>
            </a:r>
          </a:p>
          <a:p>
            <a:pPr marL="0" indent="0">
              <a:buNone/>
            </a:pPr>
            <a:r>
              <a:rPr lang="en-US" dirty="0"/>
              <a:t>Corporate mergers often make certain projects redundant or irrelevant.</a:t>
            </a:r>
          </a:p>
        </p:txBody>
      </p:sp>
    </p:spTree>
    <p:extLst>
      <p:ext uri="{BB962C8B-B14F-4D97-AF65-F5344CB8AC3E}">
        <p14:creationId xmlns:p14="http://schemas.microsoft.com/office/powerpoint/2010/main" val="2648774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92500"/>
          </a:bodyPr>
          <a:lstStyle/>
          <a:p>
            <a:r>
              <a:rPr lang="en-US" dirty="0"/>
              <a:t>When a decision is made to terminate a project by extinction, the most noticeable event </a:t>
            </a:r>
            <a:r>
              <a:rPr lang="en-US" dirty="0" smtClean="0"/>
              <a:t>is that </a:t>
            </a:r>
            <a:r>
              <a:rPr lang="en-US" dirty="0"/>
              <a:t>all activity on the </a:t>
            </a:r>
            <a:r>
              <a:rPr lang="en-US" i="1" dirty="0"/>
              <a:t>substance </a:t>
            </a:r>
            <a:r>
              <a:rPr lang="en-US" dirty="0"/>
              <a:t>of the project ceases. </a:t>
            </a:r>
            <a:endParaRPr lang="en-US" dirty="0" smtClean="0"/>
          </a:p>
          <a:p>
            <a:r>
              <a:rPr lang="en-US" dirty="0" smtClean="0"/>
              <a:t>A </a:t>
            </a:r>
            <a:r>
              <a:rPr lang="en-US" dirty="0"/>
              <a:t>great deal of organizational activity</a:t>
            </a:r>
            <a:r>
              <a:rPr lang="en-US" dirty="0" smtClean="0"/>
              <a:t>,</a:t>
            </a:r>
            <a:r>
              <a:rPr lang="en-US" dirty="0"/>
              <a:t> however, remains to be done. Arrangements must be made for the orderly release of </a:t>
            </a:r>
            <a:r>
              <a:rPr lang="en-US" dirty="0" smtClean="0"/>
              <a:t>project team </a:t>
            </a:r>
            <a:r>
              <a:rPr lang="en-US" dirty="0"/>
              <a:t>members and their reassignment to other activities if they are to remain in the </a:t>
            </a:r>
            <a:r>
              <a:rPr lang="en-US" dirty="0" smtClean="0"/>
              <a:t>parent organization</a:t>
            </a:r>
            <a:r>
              <a:rPr lang="en-US" dirty="0"/>
              <a:t>.</a:t>
            </a:r>
          </a:p>
        </p:txBody>
      </p:sp>
    </p:spTree>
    <p:extLst>
      <p:ext uri="{BB962C8B-B14F-4D97-AF65-F5344CB8AC3E}">
        <p14:creationId xmlns:p14="http://schemas.microsoft.com/office/powerpoint/2010/main" val="2648774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0" indent="0">
              <a:buNone/>
            </a:pPr>
            <a:r>
              <a:rPr lang="en-US" b="1" dirty="0" smtClean="0"/>
              <a:t>2. Termination </a:t>
            </a:r>
            <a:r>
              <a:rPr lang="en-US" b="1" dirty="0"/>
              <a:t>by </a:t>
            </a:r>
            <a:r>
              <a:rPr lang="en-US" b="1" dirty="0" smtClean="0"/>
              <a:t>Addition</a:t>
            </a:r>
          </a:p>
          <a:p>
            <a:r>
              <a:rPr lang="en-US" dirty="0"/>
              <a:t>Most projects are “in-house,” that is, carried out by the project team for use in the parent organization.</a:t>
            </a:r>
          </a:p>
          <a:p>
            <a:r>
              <a:rPr lang="en-US" dirty="0"/>
              <a:t>If a project is a major success, it may be terminated by institutionalizing it as a </a:t>
            </a:r>
            <a:r>
              <a:rPr lang="en-US" dirty="0" smtClean="0"/>
              <a:t>formal part </a:t>
            </a:r>
            <a:r>
              <a:rPr lang="en-US" dirty="0"/>
              <a:t>of the parent </a:t>
            </a:r>
            <a:r>
              <a:rPr lang="en-US" dirty="0" smtClean="0"/>
              <a:t>organization.</a:t>
            </a:r>
          </a:p>
          <a:p>
            <a:r>
              <a:rPr lang="en-US" dirty="0"/>
              <a:t>When project success results in termination by addition, the transition is </a:t>
            </a:r>
            <a:r>
              <a:rPr lang="en-US" dirty="0" smtClean="0"/>
              <a:t>strikingly different </a:t>
            </a:r>
            <a:r>
              <a:rPr lang="en-US" dirty="0"/>
              <a:t>from termination by extinction.</a:t>
            </a:r>
          </a:p>
        </p:txBody>
      </p:sp>
    </p:spTree>
    <p:extLst>
      <p:ext uri="{BB962C8B-B14F-4D97-AF65-F5344CB8AC3E}">
        <p14:creationId xmlns:p14="http://schemas.microsoft.com/office/powerpoint/2010/main" val="2648774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92500"/>
          </a:bodyPr>
          <a:lstStyle/>
          <a:p>
            <a:r>
              <a:rPr lang="en-US" dirty="0"/>
              <a:t>Project personnel, property, and equipment are often simply </a:t>
            </a:r>
            <a:r>
              <a:rPr lang="en-US" dirty="0" smtClean="0"/>
              <a:t>transferred from </a:t>
            </a:r>
            <a:r>
              <a:rPr lang="en-US" dirty="0"/>
              <a:t>the dying project to the newly born division. </a:t>
            </a:r>
            <a:endParaRPr lang="en-US" dirty="0" smtClean="0"/>
          </a:p>
          <a:p>
            <a:r>
              <a:rPr lang="en-US" dirty="0" smtClean="0"/>
              <a:t>The </a:t>
            </a:r>
            <a:r>
              <a:rPr lang="en-US" dirty="0"/>
              <a:t>metamorphosis from project </a:t>
            </a:r>
            <a:r>
              <a:rPr lang="en-US" dirty="0" smtClean="0"/>
              <a:t>to department, </a:t>
            </a:r>
          </a:p>
          <a:p>
            <a:pPr marL="0" indent="0">
              <a:buNone/>
            </a:pPr>
            <a:r>
              <a:rPr lang="en-US" dirty="0" smtClean="0"/>
              <a:t>to </a:t>
            </a:r>
            <a:r>
              <a:rPr lang="en-US" dirty="0"/>
              <a:t>division, and even to subsidiary </a:t>
            </a:r>
            <a:r>
              <a:rPr lang="en-US" dirty="0" smtClean="0"/>
              <a:t>is accompanied </a:t>
            </a:r>
            <a:r>
              <a:rPr lang="en-US" dirty="0"/>
              <a:t>by budgets and </a:t>
            </a:r>
            <a:r>
              <a:rPr lang="en-US" dirty="0" smtClean="0"/>
              <a:t>administrative practices </a:t>
            </a:r>
            <a:r>
              <a:rPr lang="en-US" dirty="0"/>
              <a:t>that conform to standard procedure in the parent </a:t>
            </a:r>
            <a:r>
              <a:rPr lang="en-US" dirty="0" smtClean="0"/>
              <a:t>firm</a:t>
            </a:r>
            <a:r>
              <a:rPr lang="en-US" dirty="0"/>
              <a:t>, by demands for </a:t>
            </a:r>
            <a:r>
              <a:rPr lang="en-US" dirty="0" smtClean="0"/>
              <a:t>contribution profits</a:t>
            </a:r>
            <a:r>
              <a:rPr lang="en-US" dirty="0"/>
              <a:t>.</a:t>
            </a:r>
          </a:p>
        </p:txBody>
      </p:sp>
    </p:spTree>
    <p:extLst>
      <p:ext uri="{BB962C8B-B14F-4D97-AF65-F5344CB8AC3E}">
        <p14:creationId xmlns:p14="http://schemas.microsoft.com/office/powerpoint/2010/main" val="26487748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Termination by Integration</a:t>
            </a:r>
          </a:p>
          <a:p>
            <a:r>
              <a:rPr lang="en-US" dirty="0"/>
              <a:t>This method of terminating a project is the most common way of dealing with </a:t>
            </a:r>
            <a:r>
              <a:rPr lang="en-US" dirty="0" smtClean="0"/>
              <a:t>successful projects</a:t>
            </a:r>
            <a:r>
              <a:rPr lang="en-US" dirty="0"/>
              <a:t>, and the most complex. </a:t>
            </a:r>
            <a:endParaRPr lang="en-US" dirty="0" smtClean="0"/>
          </a:p>
          <a:p>
            <a:r>
              <a:rPr lang="en-US" dirty="0" smtClean="0"/>
              <a:t>The </a:t>
            </a:r>
            <a:r>
              <a:rPr lang="en-US" dirty="0"/>
              <a:t>property, equipment, material, personnel, and </a:t>
            </a:r>
            <a:r>
              <a:rPr lang="en-US" dirty="0" smtClean="0"/>
              <a:t>functions of </a:t>
            </a:r>
            <a:r>
              <a:rPr lang="en-US" dirty="0"/>
              <a:t>the project are distributed among the existing </a:t>
            </a:r>
            <a:r>
              <a:rPr lang="en-US" dirty="0" smtClean="0"/>
              <a:t>elements </a:t>
            </a:r>
            <a:r>
              <a:rPr lang="en-US" dirty="0"/>
              <a:t>of the parent organization. </a:t>
            </a:r>
            <a:endParaRPr lang="en-US" dirty="0" smtClean="0"/>
          </a:p>
          <a:p>
            <a:r>
              <a:rPr lang="en-US" dirty="0" smtClean="0"/>
              <a:t>The</a:t>
            </a:r>
            <a:r>
              <a:rPr lang="en-US" dirty="0"/>
              <a:t> </a:t>
            </a:r>
            <a:r>
              <a:rPr lang="en-US" dirty="0" smtClean="0"/>
              <a:t>output </a:t>
            </a:r>
            <a:r>
              <a:rPr lang="en-US" dirty="0"/>
              <a:t>of the project becomes a standard part of the operating systems of the parent, or client.</a:t>
            </a:r>
          </a:p>
        </p:txBody>
      </p:sp>
    </p:spTree>
    <p:extLst>
      <p:ext uri="{BB962C8B-B14F-4D97-AF65-F5344CB8AC3E}">
        <p14:creationId xmlns:p14="http://schemas.microsoft.com/office/powerpoint/2010/main" val="264877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543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lstStyle/>
          <a:p>
            <a:r>
              <a:rPr lang="en-US" dirty="0"/>
              <a:t>Following is a list of a few of the more important aspects of the transition from project </a:t>
            </a:r>
            <a:r>
              <a:rPr lang="en-US" dirty="0" smtClean="0"/>
              <a:t>to integrated </a:t>
            </a:r>
            <a:r>
              <a:rPr lang="en-US" dirty="0"/>
              <a:t>operation that must be considered when the project functions are </a:t>
            </a:r>
            <a:r>
              <a:rPr lang="en-US" dirty="0" smtClean="0"/>
              <a:t>distributed:</a:t>
            </a:r>
          </a:p>
          <a:p>
            <a:r>
              <a:rPr lang="en-US" dirty="0" smtClean="0"/>
              <a:t>1. Personnel            2.Accounting/Finance</a:t>
            </a:r>
          </a:p>
          <a:p>
            <a:r>
              <a:rPr lang="en-US" dirty="0" smtClean="0"/>
              <a:t>3. Information system/software 4. Marketing</a:t>
            </a:r>
          </a:p>
          <a:p>
            <a:r>
              <a:rPr lang="en-US" dirty="0" smtClean="0"/>
              <a:t>5. Purchasing      6. Risk Identification&amp; </a:t>
            </a:r>
            <a:r>
              <a:rPr lang="en-US" dirty="0" err="1" smtClean="0"/>
              <a:t>mgmt</a:t>
            </a:r>
            <a:endParaRPr lang="en-US" dirty="0" smtClean="0"/>
          </a:p>
          <a:p>
            <a:pPr marL="0" indent="0">
              <a:buNone/>
            </a:pPr>
            <a:endParaRPr lang="en-US" dirty="0" smtClean="0"/>
          </a:p>
        </p:txBody>
      </p:sp>
    </p:spTree>
    <p:extLst>
      <p:ext uri="{BB962C8B-B14F-4D97-AF65-F5344CB8AC3E}">
        <p14:creationId xmlns:p14="http://schemas.microsoft.com/office/powerpoint/2010/main" val="8087937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4. </a:t>
            </a:r>
            <a:r>
              <a:rPr lang="en-US" b="1" dirty="0"/>
              <a:t>Termination by </a:t>
            </a:r>
            <a:r>
              <a:rPr lang="en-US" b="1" dirty="0" smtClean="0"/>
              <a:t>Starvation</a:t>
            </a:r>
          </a:p>
          <a:p>
            <a:r>
              <a:rPr lang="en-US" dirty="0"/>
              <a:t>It is “slow starvation by budget decrement.” Almost anyone who has been </a:t>
            </a:r>
            <a:r>
              <a:rPr lang="en-US" dirty="0" smtClean="0"/>
              <a:t>involved with </a:t>
            </a:r>
            <a:r>
              <a:rPr lang="en-US" dirty="0"/>
              <a:t>projects over a </a:t>
            </a:r>
            <a:r>
              <a:rPr lang="en-US" dirty="0" smtClean="0"/>
              <a:t>sufficient </a:t>
            </a:r>
            <a:r>
              <a:rPr lang="en-US" dirty="0"/>
              <a:t>period of time to have covered a business recession has had </a:t>
            </a:r>
            <a:r>
              <a:rPr lang="en-US" dirty="0" smtClean="0"/>
              <a:t>to cope </a:t>
            </a:r>
            <a:r>
              <a:rPr lang="en-US" dirty="0"/>
              <a:t>with budget cuts</a:t>
            </a:r>
            <a:r>
              <a:rPr lang="en-US" dirty="0" smtClean="0"/>
              <a:t>.</a:t>
            </a:r>
          </a:p>
          <a:p>
            <a:r>
              <a:rPr lang="en-US" dirty="0"/>
              <a:t>In some </a:t>
            </a:r>
            <a:r>
              <a:rPr lang="en-US" dirty="0" smtClean="0"/>
              <a:t>firms</a:t>
            </a:r>
            <a:r>
              <a:rPr lang="en-US" dirty="0"/>
              <a:t>, for example, it is politically dangerous </a:t>
            </a:r>
            <a:r>
              <a:rPr lang="en-US" dirty="0" smtClean="0"/>
              <a:t>to admit </a:t>
            </a:r>
            <a:r>
              <a:rPr lang="en-US" dirty="0"/>
              <a:t>that one has championed a failure, and terminating a project that has not accomplished </a:t>
            </a:r>
            <a:r>
              <a:rPr lang="en-US" dirty="0" smtClean="0"/>
              <a:t>its goals </a:t>
            </a:r>
            <a:r>
              <a:rPr lang="en-US" dirty="0"/>
              <a:t>is an admission of failure.</a:t>
            </a:r>
          </a:p>
        </p:txBody>
      </p:sp>
    </p:spTree>
    <p:extLst>
      <p:ext uri="{BB962C8B-B14F-4D97-AF65-F5344CB8AC3E}">
        <p14:creationId xmlns:p14="http://schemas.microsoft.com/office/powerpoint/2010/main" val="8087937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92500"/>
          </a:bodyPr>
          <a:lstStyle/>
          <a:p>
            <a:r>
              <a:rPr lang="en-US" dirty="0"/>
              <a:t>In such a case, the project budget might receive a deep </a:t>
            </a:r>
            <a:r>
              <a:rPr lang="en-US" dirty="0" smtClean="0"/>
              <a:t>cut—or a </a:t>
            </a:r>
            <a:r>
              <a:rPr lang="en-US" dirty="0"/>
              <a:t>series of small cuts—large enough to prevent further progress on the project and </a:t>
            </a:r>
            <a:endParaRPr lang="en-US" dirty="0" smtClean="0"/>
          </a:p>
          <a:p>
            <a:r>
              <a:rPr lang="en-US" dirty="0" smtClean="0"/>
              <a:t>to </a:t>
            </a:r>
            <a:r>
              <a:rPr lang="en-US" dirty="0"/>
              <a:t>force </a:t>
            </a:r>
            <a:r>
              <a:rPr lang="en-US" dirty="0" smtClean="0"/>
              <a:t>the reassignment </a:t>
            </a:r>
            <a:r>
              <a:rPr lang="en-US" dirty="0"/>
              <a:t>of many project team members. </a:t>
            </a:r>
            <a:endParaRPr lang="en-US" dirty="0" smtClean="0"/>
          </a:p>
          <a:p>
            <a:r>
              <a:rPr lang="en-US" dirty="0" smtClean="0"/>
              <a:t>In </a:t>
            </a:r>
            <a:r>
              <a:rPr lang="en-US" dirty="0"/>
              <a:t>effect, the project is terminated, </a:t>
            </a:r>
            <a:r>
              <a:rPr lang="en-US" dirty="0" smtClean="0"/>
              <a:t>but </a:t>
            </a:r>
            <a:r>
              <a:rPr lang="en-US" dirty="0"/>
              <a:t>the </a:t>
            </a:r>
            <a:r>
              <a:rPr lang="en-US" dirty="0" smtClean="0"/>
              <a:t>project still </a:t>
            </a:r>
            <a:r>
              <a:rPr lang="en-US" dirty="0"/>
              <a:t>exists as a legal entity complete with </a:t>
            </a:r>
            <a:r>
              <a:rPr lang="en-US" dirty="0" smtClean="0"/>
              <a:t>sufficient </a:t>
            </a:r>
            <a:r>
              <a:rPr lang="en-US" dirty="0"/>
              <a:t>staff to maintain some sort of </a:t>
            </a:r>
            <a:r>
              <a:rPr lang="en-US" dirty="0" smtClean="0"/>
              <a:t>presence.</a:t>
            </a:r>
            <a:endParaRPr lang="en-US" dirty="0"/>
          </a:p>
        </p:txBody>
      </p:sp>
    </p:spTree>
    <p:extLst>
      <p:ext uri="{BB962C8B-B14F-4D97-AF65-F5344CB8AC3E}">
        <p14:creationId xmlns:p14="http://schemas.microsoft.com/office/powerpoint/2010/main" val="2648774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b="1" dirty="0"/>
              <a:t>WHEN TO TERMINATE A </a:t>
            </a:r>
            <a:r>
              <a:rPr lang="en-US" b="1" dirty="0" smtClean="0"/>
              <a:t>PROJECT</a:t>
            </a:r>
          </a:p>
          <a:p>
            <a:pPr marL="0" indent="0">
              <a:buNone/>
            </a:pPr>
            <a:r>
              <a:rPr lang="en-US" dirty="0"/>
              <a:t>• Is the project still consistent with organizational goals?</a:t>
            </a:r>
          </a:p>
          <a:p>
            <a:pPr marL="0" indent="0">
              <a:buNone/>
            </a:pPr>
            <a:r>
              <a:rPr lang="en-US" dirty="0"/>
              <a:t>• Is it practical? Useful?</a:t>
            </a:r>
          </a:p>
          <a:p>
            <a:pPr marL="0" indent="0">
              <a:buNone/>
            </a:pPr>
            <a:r>
              <a:rPr lang="en-US" dirty="0"/>
              <a:t>• Is management </a:t>
            </a:r>
            <a:r>
              <a:rPr lang="en-US" dirty="0" smtClean="0"/>
              <a:t>sufficiently </a:t>
            </a:r>
            <a:r>
              <a:rPr lang="en-US" dirty="0"/>
              <a:t>enthusiastic about the project to support its implementation?</a:t>
            </a:r>
          </a:p>
          <a:p>
            <a:pPr marL="0" indent="0">
              <a:buNone/>
            </a:pPr>
            <a:r>
              <a:rPr lang="en-US" dirty="0"/>
              <a:t>• Is the scope of the project consistent with the organization’s </a:t>
            </a:r>
            <a:r>
              <a:rPr lang="en-US" dirty="0" smtClean="0"/>
              <a:t>financial </a:t>
            </a:r>
            <a:r>
              <a:rPr lang="en-US" dirty="0"/>
              <a:t>strength?</a:t>
            </a:r>
          </a:p>
          <a:p>
            <a:pPr marL="0" indent="0">
              <a:buNone/>
            </a:pPr>
            <a:r>
              <a:rPr lang="en-US" dirty="0"/>
              <a:t>• Is the project consistent with the notion of a “balanced” program in all areas of </a:t>
            </a:r>
            <a:r>
              <a:rPr lang="en-US" dirty="0" smtClean="0"/>
              <a:t>the organization’s </a:t>
            </a:r>
            <a:r>
              <a:rPr lang="en-US" dirty="0"/>
              <a:t>technical interests? In “age”? In cost?</a:t>
            </a:r>
          </a:p>
          <a:p>
            <a:pPr marL="0" indent="0">
              <a:buNone/>
            </a:pPr>
            <a:r>
              <a:rPr lang="en-US" dirty="0"/>
              <a:t>• Does the project have the support of all the departments (e.g., </a:t>
            </a:r>
            <a:r>
              <a:rPr lang="en-US" dirty="0" smtClean="0"/>
              <a:t>finance</a:t>
            </a:r>
            <a:r>
              <a:rPr lang="en-US" dirty="0"/>
              <a:t>, </a:t>
            </a:r>
            <a:r>
              <a:rPr lang="en-US" dirty="0" smtClean="0"/>
              <a:t>manufacturing, marketing</a:t>
            </a:r>
            <a:r>
              <a:rPr lang="en-US" dirty="0"/>
              <a:t>, IT, legal, etc.) needed to implement it?</a:t>
            </a:r>
          </a:p>
          <a:p>
            <a:pPr marL="0" indent="0">
              <a:buNone/>
            </a:pPr>
            <a:r>
              <a:rPr lang="en-US" dirty="0"/>
              <a:t>• Is organizational project support being spread too thin?</a:t>
            </a:r>
          </a:p>
          <a:p>
            <a:pPr marL="0" indent="0">
              <a:buNone/>
            </a:pPr>
            <a:r>
              <a:rPr lang="en-US" dirty="0"/>
              <a:t>• Is support of this individual project </a:t>
            </a:r>
            <a:r>
              <a:rPr lang="en-US" dirty="0" smtClean="0"/>
              <a:t>sufficient </a:t>
            </a:r>
            <a:r>
              <a:rPr lang="en-US" dirty="0"/>
              <a:t>for success?</a:t>
            </a:r>
          </a:p>
          <a:p>
            <a:pPr marL="0" indent="0">
              <a:buNone/>
            </a:pPr>
            <a:r>
              <a:rPr lang="en-US" dirty="0"/>
              <a:t>• Does this project represent too great an advance over current technology? Too small </a:t>
            </a:r>
            <a:r>
              <a:rPr lang="en-US" dirty="0" smtClean="0"/>
              <a:t>an advance?</a:t>
            </a:r>
            <a:endParaRPr lang="en-US" dirty="0"/>
          </a:p>
        </p:txBody>
      </p:sp>
    </p:spTree>
    <p:extLst>
      <p:ext uri="{BB962C8B-B14F-4D97-AF65-F5344CB8AC3E}">
        <p14:creationId xmlns:p14="http://schemas.microsoft.com/office/powerpoint/2010/main" val="2468574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Termination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Is </a:t>
            </a:r>
            <a:r>
              <a:rPr lang="en-US" dirty="0"/>
              <a:t>the project team still innovative, or has it gone stale?</a:t>
            </a:r>
          </a:p>
          <a:p>
            <a:pPr marL="0" indent="0">
              <a:buNone/>
            </a:pPr>
            <a:r>
              <a:rPr lang="en-US" dirty="0"/>
              <a:t>• Can the new knowledge be protected by patent, copyright, or trade secret?</a:t>
            </a:r>
          </a:p>
          <a:p>
            <a:pPr marL="0" indent="0">
              <a:buNone/>
            </a:pPr>
            <a:r>
              <a:rPr lang="en-US" dirty="0"/>
              <a:t>• Could the project be farmed out without loss of quality?</a:t>
            </a:r>
          </a:p>
          <a:p>
            <a:pPr marL="0" indent="0">
              <a:buNone/>
            </a:pPr>
            <a:r>
              <a:rPr lang="en-US" dirty="0"/>
              <a:t>• Is the current project team properly qualified to continue the project?</a:t>
            </a:r>
          </a:p>
          <a:p>
            <a:pPr marL="0" indent="0">
              <a:buNone/>
            </a:pPr>
            <a:r>
              <a:rPr lang="en-US" dirty="0"/>
              <a:t>• Does the organization have the required skills to achieve full implementation or</a:t>
            </a:r>
          </a:p>
          <a:p>
            <a:pPr marL="0" indent="0">
              <a:buNone/>
            </a:pPr>
            <a:r>
              <a:rPr lang="en-US" dirty="0"/>
              <a:t>exploitation of the project?</a:t>
            </a:r>
          </a:p>
          <a:p>
            <a:pPr marL="0" indent="0">
              <a:buNone/>
            </a:pPr>
            <a:r>
              <a:rPr lang="en-US" dirty="0"/>
              <a:t>• Has the subject area of the project already been “thoroughly plowed”?</a:t>
            </a:r>
          </a:p>
          <a:p>
            <a:pPr marL="0" indent="0">
              <a:buNone/>
            </a:pPr>
            <a:r>
              <a:rPr lang="en-US" dirty="0"/>
              <a:t>• Has the project lost its key person or champion?</a:t>
            </a:r>
          </a:p>
          <a:p>
            <a:pPr marL="0" indent="0">
              <a:buNone/>
            </a:pPr>
            <a:r>
              <a:rPr lang="en-US" dirty="0"/>
              <a:t>• Is the project team enthusiastic about success?</a:t>
            </a:r>
          </a:p>
          <a:p>
            <a:pPr marL="0" indent="0">
              <a:buNone/>
            </a:pPr>
            <a:r>
              <a:rPr lang="en-US" dirty="0"/>
              <a:t>• Can the potential results be purchased or subcontracted more efficiently </a:t>
            </a:r>
            <a:r>
              <a:rPr lang="en-US" dirty="0" smtClean="0"/>
              <a:t>than developed</a:t>
            </a:r>
            <a:endParaRPr lang="en-US" dirty="0"/>
          </a:p>
          <a:p>
            <a:pPr marL="0" indent="0">
              <a:buNone/>
            </a:pPr>
            <a:r>
              <a:rPr lang="en-US" dirty="0"/>
              <a:t>in-house?</a:t>
            </a:r>
          </a:p>
          <a:p>
            <a:pPr marL="0" indent="0">
              <a:buNone/>
            </a:pPr>
            <a:r>
              <a:rPr lang="en-US" dirty="0"/>
              <a:t>• Does it seem likely that the project will achieve the minimum goals set for it? Is it </a:t>
            </a:r>
            <a:r>
              <a:rPr lang="en-US" dirty="0" smtClean="0"/>
              <a:t>still </a:t>
            </a:r>
            <a:r>
              <a:rPr lang="en-US" dirty="0" err="1" smtClean="0"/>
              <a:t>profiable</a:t>
            </a:r>
            <a:r>
              <a:rPr lang="en-US" dirty="0"/>
              <a:t>? timely?</a:t>
            </a:r>
          </a:p>
          <a:p>
            <a:endParaRPr lang="en-US" dirty="0"/>
          </a:p>
        </p:txBody>
      </p:sp>
    </p:spTree>
    <p:extLst>
      <p:ext uri="{BB962C8B-B14F-4D97-AF65-F5344CB8AC3E}">
        <p14:creationId xmlns:p14="http://schemas.microsoft.com/office/powerpoint/2010/main" val="246857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fontAlgn="base"/>
            <a:r>
              <a:rPr lang="en-US" dirty="0"/>
              <a:t>Tornado IPT Case Study</a:t>
            </a:r>
          </a:p>
          <a:p>
            <a:pPr fontAlgn="base"/>
            <a:r>
              <a:rPr lang="en-US" dirty="0"/>
              <a:t>Working with Tornado IPT</a:t>
            </a:r>
          </a:p>
          <a:p>
            <a:pPr fontAlgn="base"/>
            <a:r>
              <a:rPr lang="en-US" dirty="0"/>
              <a:t>The Tornado Integrated Project Team (Tornado IPT) is part of the UK Ministry of </a:t>
            </a:r>
            <a:r>
              <a:rPr lang="en-US" dirty="0" err="1"/>
              <a:t>Defence’s</a:t>
            </a:r>
            <a:r>
              <a:rPr lang="en-US" dirty="0"/>
              <a:t> (</a:t>
            </a:r>
            <a:r>
              <a:rPr lang="en-US" dirty="0" err="1"/>
              <a:t>MoD’s</a:t>
            </a:r>
            <a:r>
              <a:rPr lang="en-US" dirty="0"/>
              <a:t>) </a:t>
            </a:r>
            <a:r>
              <a:rPr lang="en-US" dirty="0" err="1"/>
              <a:t>Defence</a:t>
            </a:r>
            <a:r>
              <a:rPr lang="en-US" dirty="0"/>
              <a:t> Equipment and Support (DE&amp;S) </a:t>
            </a:r>
            <a:r>
              <a:rPr lang="en-US" dirty="0" err="1"/>
              <a:t>organisation</a:t>
            </a:r>
            <a:r>
              <a:rPr lang="en-US" dirty="0"/>
              <a:t>. It is responsible for the provision of logistical support and capability development for the RAF Tornado F3 (Air </a:t>
            </a:r>
            <a:r>
              <a:rPr lang="en-US" dirty="0" err="1"/>
              <a:t>Defence</a:t>
            </a:r>
            <a:r>
              <a:rPr lang="en-US" dirty="0"/>
              <a:t> Variant) and the GR4 (Ground Reconnaissance) fleet until 2025, when it is due to be replaced by the Eurofighter Typhoon. Between now and then it is the task of the IPT to ensure the platform’s capability is developed to meet the UK’s changing </a:t>
            </a:r>
            <a:r>
              <a:rPr lang="en-US" dirty="0" err="1"/>
              <a:t>defence</a:t>
            </a:r>
            <a:r>
              <a:rPr lang="en-US" dirty="0"/>
              <a:t> requirements.</a:t>
            </a:r>
          </a:p>
          <a:p>
            <a:pPr fontAlgn="base"/>
            <a:r>
              <a:rPr lang="en-US" dirty="0"/>
              <a:t>The requirement to drive down </a:t>
            </a:r>
            <a:r>
              <a:rPr lang="en-US" dirty="0" err="1"/>
              <a:t>defence</a:t>
            </a:r>
            <a:r>
              <a:rPr lang="en-US" dirty="0"/>
              <a:t> costs whilst maintaining outputs to the end customer has led the IPT instigating a transformation </a:t>
            </a:r>
            <a:r>
              <a:rPr lang="en-US" dirty="0" err="1"/>
              <a:t>programme</a:t>
            </a:r>
            <a:r>
              <a:rPr lang="en-US" dirty="0"/>
              <a:t> which has resulted in the development of a series of availability-based contracting solutions with industry. The Tornado IPT draws Case study on the extensive aircraft design, development, operational and repair expertise of a team that includes the RAF, BAE Systems, Rolls Royce </a:t>
            </a:r>
            <a:r>
              <a:rPr lang="en-US" dirty="0" err="1"/>
              <a:t>Defence</a:t>
            </a:r>
            <a:r>
              <a:rPr lang="en-US" dirty="0"/>
              <a:t> Aerospace and QinetiQ.</a:t>
            </a:r>
          </a:p>
          <a:p>
            <a:endParaRPr lang="en-US" dirty="0"/>
          </a:p>
        </p:txBody>
      </p:sp>
    </p:spTree>
    <p:extLst>
      <p:ext uri="{BB962C8B-B14F-4D97-AF65-F5344CB8AC3E}">
        <p14:creationId xmlns:p14="http://schemas.microsoft.com/office/powerpoint/2010/main" val="2350906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a:t>Working with LLW Repository Ltd</a:t>
            </a:r>
          </a:p>
          <a:p>
            <a:pPr fontAlgn="base"/>
            <a:r>
              <a:rPr lang="en-US" dirty="0"/>
              <a:t>LLW Repository Ltd (</a:t>
            </a:r>
            <a:r>
              <a:rPr lang="en-US" dirty="0">
                <a:hlinkClick r:id="rId2"/>
              </a:rPr>
              <a:t>LLWR</a:t>
            </a:r>
            <a:r>
              <a:rPr lang="en-US" dirty="0"/>
              <a:t>) is a waste management company that provides services to customers to treat and dispose of low-level radioactive waste (LLW). It manages the national Low-Level Waste Repository in West </a:t>
            </a:r>
            <a:r>
              <a:rPr lang="en-US" dirty="0" err="1"/>
              <a:t>Cumbria</a:t>
            </a:r>
            <a:r>
              <a:rPr lang="en-US" dirty="0"/>
              <a:t> on behalf of the Nuclear Decommissioning Authority (NDA), overseeing a National LLW </a:t>
            </a:r>
            <a:r>
              <a:rPr lang="en-US" dirty="0" err="1"/>
              <a:t>Programme</a:t>
            </a:r>
            <a:r>
              <a:rPr lang="en-US" dirty="0"/>
              <a:t> to ensure that lower activity waste is managed effectively across the UK.</a:t>
            </a:r>
          </a:p>
          <a:p>
            <a:pPr fontAlgn="base"/>
            <a:r>
              <a:rPr lang="en-US" dirty="0"/>
              <a:t>After a competitive evaluation, LLWR appointed Risk Decisions to implement an integrated risk database solution to embed risk management.</a:t>
            </a:r>
          </a:p>
          <a:p>
            <a:pPr fontAlgn="base"/>
            <a:r>
              <a:rPr lang="en-US" b="1" dirty="0"/>
              <a:t>Challenge</a:t>
            </a:r>
            <a:endParaRPr lang="en-US" dirty="0"/>
          </a:p>
          <a:p>
            <a:pPr fontAlgn="base"/>
            <a:r>
              <a:rPr lang="en-US" dirty="0"/>
              <a:t>Prior to 2007, when LLWR was established as an independent Site </a:t>
            </a:r>
            <a:r>
              <a:rPr lang="en-US" dirty="0" err="1"/>
              <a:t>Licence</a:t>
            </a:r>
            <a:r>
              <a:rPr lang="en-US" dirty="0"/>
              <a:t> Company, LLWR’ s risk team had very little control over its shared systems. Moving away from spreadsheet-based methods towards more scalable solutions was part of the business’s growth plans.</a:t>
            </a:r>
          </a:p>
          <a:p>
            <a:pPr fontAlgn="base"/>
            <a:r>
              <a:rPr lang="en-US" dirty="0"/>
              <a:t>LLWR’s Project Controls Manager, Sarah Moore, explains, “A new parent body </a:t>
            </a:r>
            <a:r>
              <a:rPr lang="en-US" dirty="0" err="1"/>
              <a:t>organisation</a:t>
            </a:r>
            <a:r>
              <a:rPr lang="en-US" dirty="0"/>
              <a:t> taking ownership of </a:t>
            </a:r>
            <a:r>
              <a:rPr lang="en-US" b="1" dirty="0">
                <a:hlinkClick r:id="rId3"/>
              </a:rPr>
              <a:t>LLWR </a:t>
            </a:r>
            <a:r>
              <a:rPr lang="en-US" dirty="0"/>
              <a:t>in 2008 was the opportunity for change. To that point, risk management was something that had been done to the </a:t>
            </a:r>
            <a:r>
              <a:rPr lang="en-US" dirty="0" err="1"/>
              <a:t>organisation</a:t>
            </a:r>
            <a:r>
              <a:rPr lang="en-US" dirty="0"/>
              <a:t> as opposed to being embedded within it. We wanted to have a tool that the </a:t>
            </a:r>
            <a:r>
              <a:rPr lang="en-US" dirty="0" err="1"/>
              <a:t>organisation</a:t>
            </a:r>
            <a:r>
              <a:rPr lang="en-US" dirty="0"/>
              <a:t> could use to demonstrate the value of our risk processes.”</a:t>
            </a:r>
          </a:p>
          <a:p>
            <a:pPr fontAlgn="base"/>
            <a:r>
              <a:rPr lang="en-US" dirty="0"/>
              <a:t>“We were looking for a tool that would integrate all of our risk data, and provide us with analytical capability – basically a one-stop-shop for risk management. </a:t>
            </a:r>
            <a:r>
              <a:rPr lang="en-US"/>
              <a:t>Given the industry we work in, the tool also needed to have a robust audit trail.”</a:t>
            </a:r>
          </a:p>
          <a:p>
            <a:endParaRPr lang="en-US"/>
          </a:p>
        </p:txBody>
      </p:sp>
    </p:spTree>
    <p:extLst>
      <p:ext uri="{BB962C8B-B14F-4D97-AF65-F5344CB8AC3E}">
        <p14:creationId xmlns:p14="http://schemas.microsoft.com/office/powerpoint/2010/main" val="348817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Risk Identification</a:t>
            </a:r>
          </a:p>
          <a:p>
            <a:pPr marL="0" indent="0">
              <a:buNone/>
            </a:pPr>
            <a:r>
              <a:rPr lang="en-US" dirty="0"/>
              <a:t>Risks are to be identified and dealt with as early as possible in the project. </a:t>
            </a:r>
            <a:endParaRPr lang="en-US" dirty="0" smtClean="0"/>
          </a:p>
          <a:p>
            <a:pPr marL="0" indent="0">
              <a:buNone/>
            </a:pPr>
            <a:r>
              <a:rPr lang="en-US" dirty="0" smtClean="0"/>
              <a:t>Risk </a:t>
            </a:r>
            <a:r>
              <a:rPr lang="en-US" dirty="0"/>
              <a:t>identification is done throughout the project life </a:t>
            </a:r>
            <a:r>
              <a:rPr lang="en-US" dirty="0" smtClean="0"/>
              <a:t>cycle</a:t>
            </a:r>
          </a:p>
          <a:p>
            <a:pPr marL="0" indent="0">
              <a:buNone/>
            </a:pPr>
            <a:r>
              <a:rPr lang="en-US" dirty="0"/>
              <a:t>Risk identification is one of the key topics in the regular project status and reporting meetings. Some risks may be readily apparent to the project team—known risks; others will take more rigor to uncover, but are still predictable.</a:t>
            </a:r>
          </a:p>
        </p:txBody>
      </p:sp>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Management</a:t>
            </a:r>
          </a:p>
        </p:txBody>
      </p:sp>
      <p:sp>
        <p:nvSpPr>
          <p:cNvPr id="3" name="Content Placeholder 2"/>
          <p:cNvSpPr>
            <a:spLocks noGrp="1"/>
          </p:cNvSpPr>
          <p:nvPr>
            <p:ph idx="1"/>
          </p:nvPr>
        </p:nvSpPr>
        <p:spPr/>
        <p:txBody>
          <a:bodyPr/>
          <a:lstStyle/>
          <a:p>
            <a:r>
              <a:rPr lang="en-US" dirty="0" smtClean="0"/>
              <a:t>Risk Identification :</a:t>
            </a:r>
          </a:p>
          <a:p>
            <a:r>
              <a:rPr lang="en-US" dirty="0" smtClean="0"/>
              <a:t>Risk Sources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7086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3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2745</TotalTime>
  <Words>3513</Words>
  <Application>Microsoft Office PowerPoint</Application>
  <PresentationFormat>On-screen Show (4:3)</PresentationFormat>
  <Paragraphs>397</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Unit 4</vt:lpstr>
      <vt:lpstr>PowerPoint Presentation</vt:lpstr>
      <vt:lpstr>Risk Management</vt:lpstr>
      <vt:lpstr>Risk Management</vt:lpstr>
      <vt:lpstr>Risk Management</vt:lpstr>
      <vt:lpstr>PowerPoint Presentation</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Project Monitoring &amp; Control</vt:lpstr>
      <vt:lpstr>Earned Value Analysis</vt:lpstr>
      <vt:lpstr>Earned Value Analysis</vt:lpstr>
      <vt:lpstr>Earned Value Analysis</vt:lpstr>
      <vt:lpstr>Earned Value Analysis</vt:lpstr>
      <vt:lpstr>Project Monitoring &amp; Control</vt:lpstr>
      <vt:lpstr>Project Monitoring &amp; Control</vt:lpstr>
      <vt:lpstr>Project Monitoring &amp; Control</vt:lpstr>
      <vt:lpstr>Project Audit</vt:lpstr>
      <vt:lpstr>Project Audit</vt:lpstr>
      <vt:lpstr>Project Audit</vt:lpstr>
      <vt:lpstr>Project Audit</vt:lpstr>
      <vt:lpstr>Project Audit</vt:lpstr>
      <vt:lpstr>Project Audit</vt:lpstr>
      <vt:lpstr>Project Audit</vt:lpstr>
      <vt:lpstr>Project Audit</vt:lpstr>
      <vt:lpstr>Project Audit</vt:lpstr>
      <vt:lpstr>Project Audit</vt:lpstr>
      <vt:lpstr>Project Audit</vt:lpstr>
      <vt:lpstr>Project Audit</vt:lpstr>
      <vt:lpstr>Project Termination</vt:lpstr>
      <vt:lpstr>Project Termination</vt:lpstr>
      <vt:lpstr>Project Termination</vt:lpstr>
      <vt:lpstr>Project Termination</vt:lpstr>
      <vt:lpstr>Project Termination</vt:lpstr>
      <vt:lpstr>Project Termination</vt:lpstr>
      <vt:lpstr>Project Termination</vt:lpstr>
      <vt:lpstr>Project Termination</vt:lpstr>
      <vt:lpstr>Project Termination</vt:lpstr>
      <vt:lpstr>Project Termination</vt:lpstr>
      <vt:lpstr>Project Termination</vt:lpstr>
      <vt:lpstr>Project Termination</vt:lpstr>
      <vt:lpstr>Case Study 1</vt:lpstr>
      <vt:lpstr>Case study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Asha</dc:creator>
  <cp:lastModifiedBy>Asha</cp:lastModifiedBy>
  <cp:revision>117</cp:revision>
  <dcterms:created xsi:type="dcterms:W3CDTF">2023-02-02T14:38:09Z</dcterms:created>
  <dcterms:modified xsi:type="dcterms:W3CDTF">2023-02-17T05:21:53Z</dcterms:modified>
</cp:coreProperties>
</file>