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5" r:id="rId28"/>
    <p:sldId id="286" r:id="rId29"/>
    <p:sldId id="287" r:id="rId30"/>
    <p:sldId id="288" r:id="rId31"/>
    <p:sldId id="289" r:id="rId32"/>
    <p:sldId id="280" r:id="rId33"/>
    <p:sldId id="281"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AF4100B-02C1-454E-AB0C-7875AA1EAB3B}" type="datetimeFigureOut">
              <a:rPr lang="en-IN" smtClean="0"/>
              <a:t>25-09-2022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2125634-D3B6-406F-A1A3-3FD4B5749086}" type="slidenum">
              <a:rPr lang="en-IN" smtClean="0"/>
              <a:t>‹#›</a:t>
            </a:fld>
            <a:endParaRPr lang="en-IN"/>
          </a:p>
        </p:txBody>
      </p:sp>
    </p:spTree>
    <p:extLst>
      <p:ext uri="{BB962C8B-B14F-4D97-AF65-F5344CB8AC3E}">
        <p14:creationId xmlns:p14="http://schemas.microsoft.com/office/powerpoint/2010/main" val="18436145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4100B-02C1-454E-AB0C-7875AA1EAB3B}"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121970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4100B-02C1-454E-AB0C-7875AA1EAB3B}"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53396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4100B-02C1-454E-AB0C-7875AA1EAB3B}"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2437431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AF4100B-02C1-454E-AB0C-7875AA1EAB3B}" type="datetimeFigureOut">
              <a:rPr lang="en-IN" smtClean="0"/>
              <a:t>25-09-2022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415390861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4100B-02C1-454E-AB0C-7875AA1EAB3B}"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405639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4100B-02C1-454E-AB0C-7875AA1EAB3B}"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193221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4100B-02C1-454E-AB0C-7875AA1EAB3B}"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274025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4100B-02C1-454E-AB0C-7875AA1EAB3B}" type="datetimeFigureOut">
              <a:rPr lang="en-IN" smtClean="0"/>
              <a:t>25-09-2022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272306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AF4100B-02C1-454E-AB0C-7875AA1EAB3B}" type="datetimeFigureOut">
              <a:rPr lang="en-IN" smtClean="0"/>
              <a:t>25-09-2022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2125634-D3B6-406F-A1A3-3FD4B574908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688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AF4100B-02C1-454E-AB0C-7875AA1EAB3B}" type="datetimeFigureOut">
              <a:rPr lang="en-IN" smtClean="0"/>
              <a:t>25-09-2022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2125634-D3B6-406F-A1A3-3FD4B574908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47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AF4100B-02C1-454E-AB0C-7875AA1EAB3B}" type="datetimeFigureOut">
              <a:rPr lang="en-IN" smtClean="0"/>
              <a:t>25-09-2022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2125634-D3B6-406F-A1A3-3FD4B5749086}" type="slidenum">
              <a:rPr lang="en-IN" smtClean="0"/>
              <a:t>‹#›</a:t>
            </a:fld>
            <a:endParaRPr lang="en-IN"/>
          </a:p>
        </p:txBody>
      </p:sp>
    </p:spTree>
    <p:extLst>
      <p:ext uri="{BB962C8B-B14F-4D97-AF65-F5344CB8AC3E}">
        <p14:creationId xmlns:p14="http://schemas.microsoft.com/office/powerpoint/2010/main" val="38404895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nagementstudyhq.com/external-factors-affect-business-environment.html" TargetMode="External"/><Relationship Id="rId2" Type="http://schemas.openxmlformats.org/officeDocument/2006/relationships/hyperlink" Target="https://www.managementstudyhq.com/sources-of-recruitmen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nagementstudyhq.com/features-importance-limitations-planning.html" TargetMode="External"/><Relationship Id="rId2" Type="http://schemas.openxmlformats.org/officeDocument/2006/relationships/hyperlink" Target="https://www.managementstudyhq.com/importance-of-human-resource-planning.htm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managementstudyhq.com/wp-content/uploads/2013/10/Demand-Forecasting-in-Human-Resource.jpg"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managementstudyhq.com/hrm-evaluation-approach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insperity.com/blog/protect-your-business-how-to-avoid-the-most-common-discrimination-charg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blog.empuls.io/employee-retention-strategi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diversityinc.com/marriott-international/"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socialtalent.com/blog/recruitment/10-companies-around-the-world-that-are-embracing-diversity" TargetMode="External"/><Relationship Id="rId2" Type="http://schemas.openxmlformats.org/officeDocument/2006/relationships/hyperlink" Target="https://www.thomsonreuters.com/en/press-releases/2018/september/thomson-reuters-di-index-ranks-the-2018-top-100-most-diverse-and-inclusive-organizations-globally.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adzooma.com/blog/embracing-business-diversity-technology/"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giveagradago.com/news/2018/04/addressing-graduate-salary-inequality/278"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experian.co.uk/consumer/help-discover/discover/spending-index/Experian_SpendingPowerIndex_whitepaper.pdf"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disabilityrightsuk.org/sites/default/files/pdf/DIsability%20and%20Employment%20V7.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A8ED27-6BA5-DC17-6486-DACD3E7A5242}"/>
              </a:ext>
            </a:extLst>
          </p:cNvPr>
          <p:cNvSpPr txBox="1"/>
          <p:nvPr/>
        </p:nvSpPr>
        <p:spPr>
          <a:xfrm>
            <a:off x="692459" y="594804"/>
            <a:ext cx="10298096" cy="5509200"/>
          </a:xfrm>
          <a:prstGeom prst="rect">
            <a:avLst/>
          </a:prstGeom>
          <a:noFill/>
        </p:spPr>
        <p:txBody>
          <a:bodyPr wrap="square" rtlCol="0">
            <a:spAutoFit/>
          </a:bodyPr>
          <a:lstStyle/>
          <a:p>
            <a:r>
              <a:rPr lang="en-IN" sz="3200" dirty="0">
                <a:latin typeface="Arial Black" panose="020B0A04020102020204" pitchFamily="34" charset="0"/>
              </a:rPr>
              <a:t>Sub- Human Resource Management</a:t>
            </a:r>
          </a:p>
          <a:p>
            <a:r>
              <a:rPr lang="en-IN" sz="3200" dirty="0">
                <a:latin typeface="Arial Black" panose="020B0A04020102020204" pitchFamily="34" charset="0"/>
              </a:rPr>
              <a:t>Class – </a:t>
            </a:r>
            <a:r>
              <a:rPr lang="en-IN" sz="3200" dirty="0" err="1">
                <a:latin typeface="Arial Black" panose="020B0A04020102020204" pitchFamily="34" charset="0"/>
              </a:rPr>
              <a:t>B.Tech</a:t>
            </a:r>
            <a:endParaRPr lang="en-IN" sz="3200" dirty="0">
              <a:latin typeface="Arial Black" panose="020B0A04020102020204" pitchFamily="34" charset="0"/>
            </a:endParaRPr>
          </a:p>
          <a:p>
            <a:r>
              <a:rPr lang="en-IN" sz="3200" dirty="0">
                <a:latin typeface="Arial Black" panose="020B0A04020102020204" pitchFamily="34" charset="0"/>
              </a:rPr>
              <a:t>Sem – VII</a:t>
            </a: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r>
              <a:rPr lang="en-IN" sz="3200" dirty="0">
                <a:latin typeface="Arial Black" panose="020B0A04020102020204" pitchFamily="34" charset="0"/>
              </a:rPr>
              <a:t>By-</a:t>
            </a:r>
          </a:p>
          <a:p>
            <a:r>
              <a:rPr lang="en-IN" sz="3200" dirty="0">
                <a:latin typeface="Arial Black" panose="020B0A04020102020204" pitchFamily="34" charset="0"/>
              </a:rPr>
              <a:t>Prof. Priti Yamdagni</a:t>
            </a:r>
          </a:p>
        </p:txBody>
      </p:sp>
    </p:spTree>
    <p:extLst>
      <p:ext uri="{BB962C8B-B14F-4D97-AF65-F5344CB8AC3E}">
        <p14:creationId xmlns:p14="http://schemas.microsoft.com/office/powerpoint/2010/main" val="97744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DD4E1-647C-A285-7700-1883E1B6F14B}"/>
              </a:ext>
            </a:extLst>
          </p:cNvPr>
          <p:cNvSpPr txBox="1"/>
          <p:nvPr/>
        </p:nvSpPr>
        <p:spPr>
          <a:xfrm>
            <a:off x="266330" y="133166"/>
            <a:ext cx="11585359" cy="6768704"/>
          </a:xfrm>
          <a:prstGeom prst="rect">
            <a:avLst/>
          </a:prstGeom>
          <a:noFill/>
        </p:spPr>
        <p:txBody>
          <a:bodyPr wrap="square">
            <a:spAutoFit/>
          </a:bodyPr>
          <a:lstStyle/>
          <a:p>
            <a:pPr algn="l"/>
            <a:r>
              <a:rPr lang="en-US" sz="2000" b="0" i="0" dirty="0">
                <a:effectLst/>
                <a:latin typeface="Arial Rounded MT Bold" panose="020F0704030504030204" pitchFamily="34" charset="0"/>
              </a:rPr>
              <a:t>Case Study </a:t>
            </a:r>
          </a:p>
          <a:p>
            <a:pPr algn="l"/>
            <a:r>
              <a:rPr lang="en-US" sz="2000" b="0" i="0" dirty="0">
                <a:effectLst/>
                <a:latin typeface="Arial Rounded MT Bold" panose="020F0704030504030204" pitchFamily="34" charset="0"/>
              </a:rPr>
              <a:t>How FCO Meet Business Needs through Workforce Planning </a:t>
            </a:r>
          </a:p>
          <a:p>
            <a:pPr algn="l"/>
            <a:r>
              <a:rPr lang="en-US" sz="2000" b="0" i="0" dirty="0">
                <a:effectLst/>
                <a:latin typeface="Arial Rounded MT Bold" panose="020F0704030504030204" pitchFamily="34" charset="0"/>
              </a:rPr>
              <a:t>The staffing needs of an organization change constantly. Without proper planning, </a:t>
            </a:r>
          </a:p>
          <a:p>
            <a:pPr algn="l"/>
            <a:r>
              <a:rPr lang="en-US" sz="2000" b="0" i="0" dirty="0">
                <a:effectLst/>
                <a:latin typeface="Arial Rounded MT Bold" panose="020F0704030504030204" pitchFamily="34" charset="0"/>
              </a:rPr>
              <a:t>an organization may suffer from skills shortages. It may be unable to provide a </a:t>
            </a:r>
          </a:p>
          <a:p>
            <a:pPr algn="l"/>
            <a:r>
              <a:rPr lang="en-US" sz="2000" b="0" i="0" dirty="0">
                <a:effectLst/>
                <a:latin typeface="Arial Rounded MT Bold" panose="020F0704030504030204" pitchFamily="34" charset="0"/>
              </a:rPr>
              <a:t>good service because it does not have sufficient staff with the right experience. </a:t>
            </a:r>
          </a:p>
          <a:p>
            <a:pPr algn="l"/>
            <a:r>
              <a:rPr lang="en-US" sz="2000" b="0" i="0" dirty="0">
                <a:effectLst/>
                <a:latin typeface="Arial Rounded MT Bold" panose="020F0704030504030204" pitchFamily="34" charset="0"/>
              </a:rPr>
              <a:t>Workforce planning involves estimating the present and future staffing </a:t>
            </a:r>
          </a:p>
          <a:p>
            <a:pPr algn="l"/>
            <a:r>
              <a:rPr lang="en-US" sz="2000" b="0" i="0" dirty="0">
                <a:effectLst/>
                <a:latin typeface="Arial Rounded MT Bold" panose="020F0704030504030204" pitchFamily="34" charset="0"/>
              </a:rPr>
              <a:t>requirements of the organization. It needs to take into account that: </a:t>
            </a:r>
          </a:p>
          <a:p>
            <a:pPr algn="l"/>
            <a:r>
              <a:rPr lang="en-US" sz="2000" b="0" i="0" dirty="0">
                <a:effectLst/>
                <a:latin typeface="Arial Rounded MT Bold" panose="020F0704030504030204" pitchFamily="34" charset="0"/>
              </a:rPr>
              <a:t>existing employees may retire, resign or get promoted </a:t>
            </a:r>
          </a:p>
          <a:p>
            <a:pPr algn="l"/>
            <a:r>
              <a:rPr lang="en-US" sz="2000" b="0" i="0" dirty="0">
                <a:effectLst/>
                <a:latin typeface="Arial Rounded MT Bold" panose="020F0704030504030204" pitchFamily="34" charset="0"/>
              </a:rPr>
              <a:t>new technology may change working methods and require different skill sets </a:t>
            </a:r>
          </a:p>
          <a:p>
            <a:pPr algn="l"/>
            <a:r>
              <a:rPr lang="en-US" sz="2000" b="0" i="0" dirty="0">
                <a:effectLst/>
                <a:latin typeface="Arial Rounded MT Bold" panose="020F0704030504030204" pitchFamily="34" charset="0"/>
              </a:rPr>
              <a:t>More staff (or staff with different skills) may be needed to fulfill new </a:t>
            </a:r>
          </a:p>
          <a:p>
            <a:pPr algn="l"/>
            <a:r>
              <a:rPr lang="en-US" sz="2000" b="0" i="0" dirty="0">
                <a:effectLst/>
                <a:latin typeface="Arial Rounded MT Bold" panose="020F0704030504030204" pitchFamily="34" charset="0"/>
              </a:rPr>
              <a:t>business or operational requirements. </a:t>
            </a:r>
          </a:p>
          <a:p>
            <a:pPr algn="l"/>
            <a:r>
              <a:rPr lang="en-US" sz="2000" b="0" i="0" dirty="0">
                <a:effectLst/>
                <a:latin typeface="Arial Rounded MT Bold" panose="020F0704030504030204" pitchFamily="34" charset="0"/>
              </a:rPr>
              <a:t>The process helps the FCO to identify what skills it needs to deliver its strategic </a:t>
            </a:r>
          </a:p>
          <a:p>
            <a:pPr algn="l"/>
            <a:r>
              <a:rPr lang="en-US" sz="2000" b="0" i="0" dirty="0">
                <a:effectLst/>
                <a:latin typeface="Arial Rounded MT Bold" panose="020F0704030504030204" pitchFamily="34" charset="0"/>
              </a:rPr>
              <a:t>objectives. It helps it assess the skills available within the existing workforce and </a:t>
            </a:r>
          </a:p>
          <a:p>
            <a:pPr algn="l"/>
            <a:r>
              <a:rPr lang="en-US" sz="2000" b="0" i="0" dirty="0">
                <a:effectLst/>
                <a:latin typeface="Arial Rounded MT Bold" panose="020F0704030504030204" pitchFamily="34" charset="0"/>
              </a:rPr>
              <a:t>see where there might be gaps in the future. Workforce planning involves </a:t>
            </a:r>
          </a:p>
          <a:p>
            <a:pPr algn="l"/>
            <a:r>
              <a:rPr lang="en-US" sz="2000" b="0" i="0" dirty="0">
                <a:effectLst/>
                <a:latin typeface="Arial Rounded MT Bold" panose="020F0704030504030204" pitchFamily="34" charset="0"/>
              </a:rPr>
              <a:t>thinking ahead to fit individuals with the right skills into different parts of the </a:t>
            </a:r>
          </a:p>
          <a:p>
            <a:pPr algn="l"/>
            <a:r>
              <a:rPr lang="en-US" sz="2000" b="0" i="0" dirty="0">
                <a:effectLst/>
                <a:latin typeface="Arial Rounded MT Bold" panose="020F0704030504030204" pitchFamily="34" charset="0"/>
              </a:rPr>
              <a:t>organization. </a:t>
            </a:r>
          </a:p>
          <a:p>
            <a:pPr algn="l"/>
            <a:r>
              <a:rPr lang="en-US" sz="2000" b="0" i="0" dirty="0">
                <a:effectLst/>
                <a:latin typeface="Arial Rounded MT Bold" panose="020F0704030504030204" pitchFamily="34" charset="0"/>
              </a:rPr>
              <a:t>The FCO has to undertake this planning in the context of the current political and </a:t>
            </a:r>
          </a:p>
          <a:p>
            <a:pPr algn="l"/>
            <a:r>
              <a:rPr lang="en-US" sz="2000" b="0" i="0" dirty="0">
                <a:effectLst/>
                <a:latin typeface="Arial Rounded MT Bold" panose="020F0704030504030204" pitchFamily="34" charset="0"/>
              </a:rPr>
              <a:t>economic environment. Workforce planning can be a challenge. As an </a:t>
            </a:r>
          </a:p>
          <a:p>
            <a:pPr algn="l"/>
            <a:r>
              <a:rPr lang="en-US" sz="2000" b="0" i="0" dirty="0">
                <a:effectLst/>
                <a:latin typeface="Arial Rounded MT Bold" panose="020F0704030504030204" pitchFamily="34" charset="0"/>
              </a:rPr>
              <a:t>organization with operations in countries across the world, the FCO has to ensure </a:t>
            </a:r>
          </a:p>
          <a:p>
            <a:pPr algn="l"/>
            <a:r>
              <a:rPr lang="en-US" sz="2000" b="0" i="0" dirty="0">
                <a:effectLst/>
                <a:latin typeface="Arial Rounded MT Bold" panose="020F0704030504030204" pitchFamily="34" charset="0"/>
              </a:rPr>
              <a:t>balanced workloads for employees both within the UK and overseas. It faces the </a:t>
            </a:r>
          </a:p>
          <a:p>
            <a:pPr algn="l"/>
            <a:r>
              <a:rPr lang="en-US" sz="2000" b="0" i="0" dirty="0">
                <a:effectLst/>
                <a:latin typeface="Arial Rounded MT Bold" panose="020F0704030504030204" pitchFamily="34" charset="0"/>
              </a:rPr>
              <a:t>challenge of rotating staff between different overseas postings.</a:t>
            </a:r>
          </a:p>
        </p:txBody>
      </p:sp>
    </p:spTree>
    <p:extLst>
      <p:ext uri="{BB962C8B-B14F-4D97-AF65-F5344CB8AC3E}">
        <p14:creationId xmlns:p14="http://schemas.microsoft.com/office/powerpoint/2010/main" val="123505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57C3D-0FF7-C049-0634-560A2B8991F5}"/>
              </a:ext>
            </a:extLst>
          </p:cNvPr>
          <p:cNvSpPr txBox="1"/>
          <p:nvPr/>
        </p:nvSpPr>
        <p:spPr>
          <a:xfrm>
            <a:off x="692457" y="497150"/>
            <a:ext cx="10670959" cy="6463308"/>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What is HR  Demand Forecasting?</a:t>
            </a:r>
          </a:p>
          <a:p>
            <a:pPr algn="l"/>
            <a:r>
              <a:rPr lang="en-US" sz="2200" b="0" i="0" dirty="0">
                <a:solidFill>
                  <a:srgbClr val="2F3D3C"/>
                </a:solidFill>
                <a:effectLst/>
                <a:latin typeface="Arial Rounded MT Bold" panose="020F0704030504030204" pitchFamily="34" charset="0"/>
              </a:rPr>
              <a:t>HR Demand forecasting must consider several factors-both </a:t>
            </a:r>
            <a:r>
              <a:rPr lang="en-US" sz="2200" b="0" i="0" u="none" strike="noStrike" dirty="0">
                <a:solidFill>
                  <a:srgbClr val="E22457"/>
                </a:solidFill>
                <a:effectLst/>
                <a:latin typeface="Arial Rounded MT Bold" panose="020F0704030504030204" pitchFamily="34" charset="0"/>
                <a:hlinkClick r:id="rId2"/>
              </a:rPr>
              <a:t>external as well as internal</a:t>
            </a:r>
            <a:r>
              <a:rPr lang="en-US" sz="2200" b="0" i="0" dirty="0">
                <a:solidFill>
                  <a:srgbClr val="2F3D3C"/>
                </a:solidFill>
                <a:effectLst/>
                <a:latin typeface="Arial Rounded MT Bold" panose="020F0704030504030204" pitchFamily="34" charset="0"/>
              </a:rPr>
              <a:t>. Among the </a:t>
            </a:r>
            <a:r>
              <a:rPr lang="en-US" sz="2200" b="0" i="0" u="none" strike="noStrike" dirty="0">
                <a:solidFill>
                  <a:srgbClr val="E22457"/>
                </a:solidFill>
                <a:effectLst/>
                <a:latin typeface="Arial Rounded MT Bold" panose="020F0704030504030204" pitchFamily="34" charset="0"/>
                <a:hlinkClick r:id="rId3"/>
              </a:rPr>
              <a:t>external factors</a:t>
            </a:r>
            <a:r>
              <a:rPr lang="en-US" sz="2200" b="0" i="0" dirty="0">
                <a:solidFill>
                  <a:srgbClr val="2F3D3C"/>
                </a:solidFill>
                <a:effectLst/>
                <a:latin typeface="Arial Rounded MT Bold" panose="020F0704030504030204" pitchFamily="34" charset="0"/>
              </a:rPr>
              <a:t> are competition (foreign and domestic), economic climate, laws and regulatory bodies, changes in technology, and social factors. Internal factors include budget constraints, production levels, new products and services, </a:t>
            </a:r>
            <a:r>
              <a:rPr lang="en-US" sz="2200" b="0" i="0" dirty="0" err="1">
                <a:solidFill>
                  <a:srgbClr val="2F3D3C"/>
                </a:solidFill>
                <a:effectLst/>
                <a:latin typeface="Arial Rounded MT Bold" panose="020F0704030504030204" pitchFamily="34" charset="0"/>
              </a:rPr>
              <a:t>organisational</a:t>
            </a:r>
            <a:r>
              <a:rPr lang="en-US" sz="2200" b="0" i="0" dirty="0">
                <a:solidFill>
                  <a:srgbClr val="2F3D3C"/>
                </a:solidFill>
                <a:effectLst/>
                <a:latin typeface="Arial Rounded MT Bold" panose="020F0704030504030204" pitchFamily="34" charset="0"/>
              </a:rPr>
              <a:t> structure, and employee separations. Demand forecasting is common among </a:t>
            </a:r>
            <a:r>
              <a:rPr lang="en-US" sz="2200" b="0" i="0" dirty="0" err="1">
                <a:solidFill>
                  <a:srgbClr val="2F3D3C"/>
                </a:solidFill>
                <a:effectLst/>
                <a:latin typeface="Arial Rounded MT Bold" panose="020F0704030504030204" pitchFamily="34" charset="0"/>
              </a:rPr>
              <a:t>organisations</a:t>
            </a:r>
            <a:r>
              <a:rPr lang="en-US" sz="2200" b="0" i="0" dirty="0">
                <a:solidFill>
                  <a:srgbClr val="2F3D3C"/>
                </a:solidFill>
                <a:effectLst/>
                <a:latin typeface="Arial Rounded MT Bold" panose="020F0704030504030204" pitchFamily="34" charset="0"/>
              </a:rPr>
              <a:t>, though they may not do personnel-supply forecasting.</a:t>
            </a:r>
          </a:p>
          <a:p>
            <a:pPr algn="l"/>
            <a:r>
              <a:rPr lang="en-US" sz="2200" b="0" i="0" dirty="0">
                <a:solidFill>
                  <a:srgbClr val="E22457"/>
                </a:solidFill>
                <a:effectLst/>
                <a:latin typeface="Arial Rounded MT Bold" panose="020F0704030504030204" pitchFamily="34" charset="0"/>
              </a:rPr>
              <a:t>Reasons to Conduct Demand Forecasting</a:t>
            </a:r>
          </a:p>
          <a:p>
            <a:pPr algn="l"/>
            <a:r>
              <a:rPr lang="en-US" sz="2200" b="0" i="0" dirty="0">
                <a:solidFill>
                  <a:srgbClr val="2F3D3C"/>
                </a:solidFill>
                <a:effectLst/>
                <a:latin typeface="Arial Rounded MT Bold" panose="020F0704030504030204" pitchFamily="34" charset="0"/>
              </a:rPr>
              <a:t>There are several good reasons to conduct demand forecasting. It can help:</a:t>
            </a:r>
          </a:p>
          <a:p>
            <a:pPr marL="400050" indent="-400050" algn="l">
              <a:buAutoNum type="romanLcParenBoth"/>
            </a:pPr>
            <a:r>
              <a:rPr lang="en-US" sz="2200" b="0" i="0" dirty="0">
                <a:solidFill>
                  <a:srgbClr val="2F3D3C"/>
                </a:solidFill>
                <a:effectLst/>
                <a:latin typeface="Arial Rounded MT Bold" panose="020F0704030504030204" pitchFamily="34" charset="0"/>
              </a:rPr>
              <a:t>quantify the jobs necessary for producing a given number of goods, or offering a given amount of services</a:t>
            </a:r>
          </a:p>
          <a:p>
            <a:pPr algn="l"/>
            <a:r>
              <a:rPr lang="en-US" sz="2200" b="0" i="0" dirty="0">
                <a:solidFill>
                  <a:srgbClr val="2F3D3C"/>
                </a:solidFill>
                <a:effectLst/>
                <a:latin typeface="Arial Rounded MT Bold" panose="020F0704030504030204" pitchFamily="34" charset="0"/>
              </a:rPr>
              <a:t>(ii) determine what staff-mix is desirable in the future</a:t>
            </a:r>
          </a:p>
          <a:p>
            <a:pPr algn="l"/>
            <a:r>
              <a:rPr lang="en-US" sz="2200" b="0" i="0" dirty="0">
                <a:solidFill>
                  <a:srgbClr val="2F3D3C"/>
                </a:solidFill>
                <a:effectLst/>
                <a:latin typeface="Arial Rounded MT Bold" panose="020F0704030504030204" pitchFamily="34" charset="0"/>
              </a:rPr>
              <a:t>(iii) assess appropriate staffing levels in different parts of the organization so as to avoid unnecessary costs</a:t>
            </a:r>
          </a:p>
          <a:p>
            <a:pPr algn="l"/>
            <a:r>
              <a:rPr lang="en-US" sz="2200" b="0" i="0" dirty="0">
                <a:solidFill>
                  <a:srgbClr val="2F3D3C"/>
                </a:solidFill>
                <a:effectLst/>
                <a:latin typeface="Arial Rounded MT Bold" panose="020F0704030504030204" pitchFamily="34" charset="0"/>
              </a:rPr>
              <a:t>(iv) prevent shortages of people where and when they are needed most; and</a:t>
            </a:r>
          </a:p>
          <a:p>
            <a:pPr algn="l"/>
            <a:r>
              <a:rPr lang="en-US" sz="2200" b="0" i="0" dirty="0">
                <a:solidFill>
                  <a:srgbClr val="2F3D3C"/>
                </a:solidFill>
                <a:effectLst/>
                <a:latin typeface="Arial Rounded MT Bold" panose="020F0704030504030204" pitchFamily="34" charset="0"/>
              </a:rPr>
              <a:t>(v) monitor compliance with legal requirements with regard to reservation of jobs.</a:t>
            </a:r>
          </a:p>
          <a:p>
            <a:pPr algn="l"/>
            <a:endParaRPr lang="en-US" b="0" i="0" dirty="0">
              <a:solidFill>
                <a:srgbClr val="2F3D3C"/>
              </a:solidFill>
              <a:effectLst/>
              <a:latin typeface="-apple-system"/>
            </a:endParaRPr>
          </a:p>
        </p:txBody>
      </p:sp>
    </p:spTree>
    <p:extLst>
      <p:ext uri="{BB962C8B-B14F-4D97-AF65-F5344CB8AC3E}">
        <p14:creationId xmlns:p14="http://schemas.microsoft.com/office/powerpoint/2010/main" val="81945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69BE14-AFBA-DBBA-8D21-003F480B6164}"/>
              </a:ext>
            </a:extLst>
          </p:cNvPr>
          <p:cNvSpPr txBox="1"/>
          <p:nvPr/>
        </p:nvSpPr>
        <p:spPr>
          <a:xfrm>
            <a:off x="355107" y="665825"/>
            <a:ext cx="11611992" cy="5447645"/>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HR Forecasting Techniques</a:t>
            </a:r>
          </a:p>
          <a:p>
            <a:pPr algn="l"/>
            <a:r>
              <a:rPr lang="en-US" sz="2200" b="0" i="0" dirty="0">
                <a:solidFill>
                  <a:srgbClr val="2F3D3C"/>
                </a:solidFill>
                <a:effectLst/>
                <a:latin typeface="Arial Rounded MT Bold" panose="020F0704030504030204" pitchFamily="34" charset="0"/>
              </a:rPr>
              <a:t>HR Forecasting techniques vary from simple to sophisticated ones. Before describing each technique, it may be stated that organizations generally follow more than one technique. The techniques are:</a:t>
            </a:r>
          </a:p>
          <a:p>
            <a:pPr algn="l"/>
            <a:r>
              <a:rPr lang="en-US" sz="2200" b="1" i="0" dirty="0">
                <a:solidFill>
                  <a:srgbClr val="2F3D3C"/>
                </a:solidFill>
                <a:effectLst/>
                <a:latin typeface="Arial Rounded MT Bold" panose="020F0704030504030204" pitchFamily="34" charset="0"/>
              </a:rPr>
              <a:t>1. Ratio-trend analysis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2. Regression analysis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3. Work-study techniques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4. Delphi technique</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5. Flow models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6. Other forecasting techniques</a:t>
            </a:r>
          </a:p>
          <a:p>
            <a:pPr algn="l"/>
            <a:r>
              <a:rPr lang="en-US" sz="2200" b="0" i="0" dirty="0">
                <a:solidFill>
                  <a:srgbClr val="E22457"/>
                </a:solidFill>
                <a:effectLst/>
                <a:latin typeface="Arial Rounded MT Bold" panose="020F0704030504030204" pitchFamily="34" charset="0"/>
              </a:rPr>
              <a:t>1. Ratio-trend Analysis</a:t>
            </a:r>
          </a:p>
          <a:p>
            <a:pPr algn="l"/>
            <a:r>
              <a:rPr lang="en-US" sz="2200" b="0" i="0" dirty="0">
                <a:solidFill>
                  <a:srgbClr val="2F3D3C"/>
                </a:solidFill>
                <a:effectLst/>
                <a:latin typeface="Arial Rounded MT Bold" panose="020F0704030504030204" pitchFamily="34" charset="0"/>
              </a:rPr>
              <a:t>This is the quickest HR forecasting technique. The technique involves </a:t>
            </a:r>
            <a:r>
              <a:rPr lang="en-US" sz="2200" b="0" i="0" dirty="0" err="1">
                <a:solidFill>
                  <a:srgbClr val="2F3D3C"/>
                </a:solidFill>
                <a:effectLst/>
                <a:latin typeface="Arial Rounded MT Bold" panose="020F0704030504030204" pitchFamily="34" charset="0"/>
              </a:rPr>
              <a:t>studying·past</a:t>
            </a:r>
            <a:r>
              <a:rPr lang="en-US" sz="2200" b="0" i="0" dirty="0">
                <a:solidFill>
                  <a:srgbClr val="2F3D3C"/>
                </a:solidFill>
                <a:effectLst/>
                <a:latin typeface="Arial Rounded MT Bold" panose="020F0704030504030204" pitchFamily="34" charset="0"/>
              </a:rPr>
              <a:t> ratios, say, between the number of workers and sales in an organization and forecasting future ratios, making some allowance or changes in the organization or its methods.</a:t>
            </a:r>
          </a:p>
          <a:p>
            <a:pPr algn="l"/>
            <a:endParaRPr lang="en-US" b="0" i="0" dirty="0">
              <a:solidFill>
                <a:srgbClr val="2F3D3C"/>
              </a:solidFill>
              <a:effectLst/>
              <a:latin typeface="-apple-system"/>
            </a:endParaRPr>
          </a:p>
        </p:txBody>
      </p:sp>
    </p:spTree>
    <p:extLst>
      <p:ext uri="{BB962C8B-B14F-4D97-AF65-F5344CB8AC3E}">
        <p14:creationId xmlns:p14="http://schemas.microsoft.com/office/powerpoint/2010/main" val="363052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C3E81C-84C0-19F9-19DE-9DB23FEBEA75}"/>
              </a:ext>
            </a:extLst>
          </p:cNvPr>
          <p:cNvSpPr txBox="1"/>
          <p:nvPr/>
        </p:nvSpPr>
        <p:spPr>
          <a:xfrm>
            <a:off x="372862" y="97655"/>
            <a:ext cx="11496583" cy="6524863"/>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2. Regression Analysis</a:t>
            </a:r>
          </a:p>
          <a:p>
            <a:pPr algn="l"/>
            <a:r>
              <a:rPr lang="en-US" sz="2200" b="0" i="0" dirty="0">
                <a:solidFill>
                  <a:srgbClr val="2F3D3C"/>
                </a:solidFill>
                <a:effectLst/>
                <a:latin typeface="Arial Rounded MT Bold" panose="020F0704030504030204" pitchFamily="34" charset="0"/>
              </a:rPr>
              <a:t>This is similar to the ratio-trend analysis in that forecast is based on the relationship between sales volume and employee size. However, regression analysis is more statistically sophisticated. A firm first draws a diagram depicting the relationship between sales and workforce size.</a:t>
            </a:r>
          </a:p>
          <a:p>
            <a:pPr algn="l"/>
            <a:r>
              <a:rPr lang="en-US" sz="2200" b="0" i="0" dirty="0">
                <a:solidFill>
                  <a:srgbClr val="2F3D3C"/>
                </a:solidFill>
                <a:effectLst/>
                <a:latin typeface="Arial Rounded MT Bold" panose="020F0704030504030204" pitchFamily="34" charset="0"/>
              </a:rPr>
              <a:t>It then calculates a regression line – a line that cuts right through the center of the points on the diagram. By observing the regression line, one can find out the number of employees required at each volume of sales.</a:t>
            </a:r>
          </a:p>
          <a:p>
            <a:pPr algn="l"/>
            <a:r>
              <a:rPr lang="en-US" sz="2200" b="0" i="0" dirty="0">
                <a:solidFill>
                  <a:srgbClr val="E22457"/>
                </a:solidFill>
                <a:effectLst/>
                <a:latin typeface="Arial Rounded MT Bold" panose="020F0704030504030204" pitchFamily="34" charset="0"/>
              </a:rPr>
              <a:t>3. Work-study Techniques</a:t>
            </a:r>
          </a:p>
          <a:p>
            <a:pPr algn="l"/>
            <a:r>
              <a:rPr lang="en-US" sz="2200" b="0" i="0" dirty="0">
                <a:solidFill>
                  <a:srgbClr val="2F3D3C"/>
                </a:solidFill>
                <a:effectLst/>
                <a:latin typeface="Arial Rounded MT Bold" panose="020F0704030504030204" pitchFamily="34" charset="0"/>
              </a:rPr>
              <a:t>Work-study techniques can be used when it is possible to apply work measurement to calculate the length of operations and the amount of labor required.</a:t>
            </a:r>
          </a:p>
          <a:p>
            <a:pPr algn="l"/>
            <a:r>
              <a:rPr lang="en-US" sz="2200" b="0" i="0" dirty="0">
                <a:solidFill>
                  <a:srgbClr val="2F3D3C"/>
                </a:solidFill>
                <a:effectLst/>
                <a:latin typeface="Arial Rounded MT Bold" panose="020F0704030504030204" pitchFamily="34" charset="0"/>
              </a:rPr>
              <a:t>The starting point in a manufacturing company is the production budget, prepared in terms of volumes of saleable products for the company as a whole, or volumes of output for individual departments.</a:t>
            </a:r>
          </a:p>
          <a:p>
            <a:pPr algn="l"/>
            <a:r>
              <a:rPr lang="en-US" sz="2200" b="0" i="0" dirty="0">
                <a:solidFill>
                  <a:srgbClr val="2F3D3C"/>
                </a:solidFill>
                <a:effectLst/>
                <a:latin typeface="Arial Rounded MT Bold" panose="020F0704030504030204" pitchFamily="34" charset="0"/>
              </a:rPr>
              <a:t>The budgets of productive hours are then compiled using standard hours for direct labor. The standard hours per unit of output are then multiplied by the planned volume of units to be produced to give the total number of planned hours for the period. This is then divided by the number of actual working hours for an individual operator to show the number of operators required.</a:t>
            </a:r>
          </a:p>
        </p:txBody>
      </p:sp>
    </p:spTree>
    <p:extLst>
      <p:ext uri="{BB962C8B-B14F-4D97-AF65-F5344CB8AC3E}">
        <p14:creationId xmlns:p14="http://schemas.microsoft.com/office/powerpoint/2010/main" val="218598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1B06FB-FE8C-19BF-A1C7-869AA4B9E9F6}"/>
              </a:ext>
            </a:extLst>
          </p:cNvPr>
          <p:cNvSpPr txBox="1"/>
          <p:nvPr/>
        </p:nvSpPr>
        <p:spPr>
          <a:xfrm>
            <a:off x="186431" y="0"/>
            <a:ext cx="11825056" cy="7201972"/>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4. Delphi Techniques</a:t>
            </a:r>
          </a:p>
          <a:p>
            <a:pPr algn="l"/>
            <a:r>
              <a:rPr lang="en-US" sz="2200" b="0" i="0" dirty="0">
                <a:solidFill>
                  <a:srgbClr val="2F3D3C"/>
                </a:solidFill>
                <a:effectLst/>
                <a:latin typeface="Arial Rounded MT Bold" panose="020F0704030504030204" pitchFamily="34" charset="0"/>
              </a:rPr>
              <a:t>Delphi Technique Named after the ancient Greek Oracle at the city of Delphi, the Delphi technique is a method of forecasting personnel needs. It solicits estimates of personnel needs from a group of experts, usually managers. The</a:t>
            </a:r>
            <a:r>
              <a:rPr lang="en-US" sz="2200" b="0" i="0" u="none" strike="noStrike" dirty="0">
                <a:solidFill>
                  <a:srgbClr val="E22457"/>
                </a:solidFill>
                <a:effectLst/>
                <a:latin typeface="Arial Rounded MT Bold" panose="020F0704030504030204" pitchFamily="34" charset="0"/>
                <a:hlinkClick r:id="rId2"/>
              </a:rPr>
              <a:t> human resource planning</a:t>
            </a:r>
            <a:r>
              <a:rPr lang="en-US" sz="2200" b="0" i="0" dirty="0">
                <a:solidFill>
                  <a:srgbClr val="2F3D3C"/>
                </a:solidFill>
                <a:effectLst/>
                <a:latin typeface="Arial Rounded MT Bold" panose="020F0704030504030204" pitchFamily="34" charset="0"/>
              </a:rPr>
              <a:t> (HRP) experts act as intermediaries, summarize the various responses and report the findings back to the experts.</a:t>
            </a:r>
          </a:p>
          <a:p>
            <a:pPr algn="l"/>
            <a:endParaRPr lang="en-US" sz="2200" b="0" i="0" dirty="0">
              <a:solidFill>
                <a:srgbClr val="2F3D3C"/>
              </a:solidFill>
              <a:effectLst/>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r>
              <a:rPr lang="en-US" sz="2200" b="0" i="0" dirty="0">
                <a:effectLst/>
                <a:latin typeface="Arial Rounded MT Bold" panose="020F0704030504030204" pitchFamily="34" charset="0"/>
              </a:rPr>
              <a:t>The experts are surveyed again after they receive this feedback. Summaries and surveys are repeated until the experts’ opinions begin to agree. The agreement reached is the forecast of the personnel needs. The distinguishing </a:t>
            </a:r>
            <a:r>
              <a:rPr lang="en-US" sz="2200" b="0" i="0" u="none" strike="noStrike" dirty="0">
                <a:effectLst/>
                <a:latin typeface="Arial Rounded MT Bold" panose="020F0704030504030204" pitchFamily="34" charset="0"/>
                <a:hlinkClick r:id="rId3">
                  <a:extLst>
                    <a:ext uri="{A12FA001-AC4F-418D-AE19-62706E023703}">
                      <ahyp:hlinkClr xmlns:ahyp="http://schemas.microsoft.com/office/drawing/2018/hyperlinkcolor" val="tx"/>
                    </a:ext>
                  </a:extLst>
                </a:hlinkClick>
              </a:rPr>
              <a:t>feature</a:t>
            </a:r>
            <a:r>
              <a:rPr lang="en-US" sz="2200" b="0" i="0" dirty="0">
                <a:effectLst/>
                <a:latin typeface="Arial Rounded MT Bold" panose="020F0704030504030204" pitchFamily="34" charset="0"/>
              </a:rPr>
              <a:t> of the Delphi technique is the absence of interaction among experts.</a:t>
            </a:r>
            <a:br>
              <a:rPr lang="en-US" sz="2200" b="0" i="0" u="none" strike="noStrike" dirty="0">
                <a:effectLst/>
                <a:latin typeface="Arial Rounded MT Bold" panose="020F0704030504030204" pitchFamily="34" charset="0"/>
                <a:hlinkClick r:id="rId4">
                  <a:extLst>
                    <a:ext uri="{A12FA001-AC4F-418D-AE19-62706E023703}">
                      <ahyp:hlinkClr xmlns:ahyp="http://schemas.microsoft.com/office/drawing/2018/hyperlinkcolor" val="tx"/>
                    </a:ext>
                  </a:extLst>
                </a:hlinkClick>
              </a:rPr>
            </a:br>
            <a:endParaRPr lang="en-IN" sz="2200" dirty="0">
              <a:latin typeface="Arial Rounded MT Bold" panose="020F0704030504030204" pitchFamily="34" charset="0"/>
            </a:endParaRPr>
          </a:p>
        </p:txBody>
      </p:sp>
      <p:sp>
        <p:nvSpPr>
          <p:cNvPr id="6" name="AutoShape 2" descr="Demand Forecasting in Human Resource">
            <a:extLst>
              <a:ext uri="{FF2B5EF4-FFF2-40B4-BE49-F238E27FC236}">
                <a16:creationId xmlns:a16="http://schemas.microsoft.com/office/drawing/2014/main" id="{F14C69FA-CD35-3027-E3BE-F40A0E4575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25C3291-D06A-5F08-987A-269019C22226}"/>
              </a:ext>
            </a:extLst>
          </p:cNvPr>
          <p:cNvPicPr>
            <a:picLocks noChangeAspect="1"/>
          </p:cNvPicPr>
          <p:nvPr/>
        </p:nvPicPr>
        <p:blipFill>
          <a:blip r:embed="rId5"/>
          <a:stretch>
            <a:fillRect/>
          </a:stretch>
        </p:blipFill>
        <p:spPr>
          <a:xfrm>
            <a:off x="3536271" y="2158699"/>
            <a:ext cx="4625267" cy="3090446"/>
          </a:xfrm>
          <a:prstGeom prst="rect">
            <a:avLst/>
          </a:prstGeom>
        </p:spPr>
      </p:pic>
    </p:spTree>
    <p:extLst>
      <p:ext uri="{BB962C8B-B14F-4D97-AF65-F5344CB8AC3E}">
        <p14:creationId xmlns:p14="http://schemas.microsoft.com/office/powerpoint/2010/main" val="95462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6D2508-8502-9F18-3FBA-B2F1C07E1C5C}"/>
              </a:ext>
            </a:extLst>
          </p:cNvPr>
          <p:cNvSpPr txBox="1"/>
          <p:nvPr/>
        </p:nvSpPr>
        <p:spPr>
          <a:xfrm>
            <a:off x="159798" y="310718"/>
            <a:ext cx="11461072" cy="6063198"/>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5. Flow Models</a:t>
            </a:r>
          </a:p>
          <a:p>
            <a:pPr algn="l"/>
            <a:r>
              <a:rPr lang="en-US" sz="2200" b="0" i="0" dirty="0">
                <a:solidFill>
                  <a:srgbClr val="2F3D3C"/>
                </a:solidFill>
                <a:effectLst/>
                <a:latin typeface="Arial Rounded MT Bold" panose="020F0704030504030204" pitchFamily="34" charset="0"/>
              </a:rPr>
              <a:t>Flow models are very frequently associated with forecasting personnel needs. The simplest one is called the Markov model. In this technique, the forecasters will:</a:t>
            </a:r>
          </a:p>
          <a:p>
            <a:pPr algn="l"/>
            <a:r>
              <a:rPr lang="en-US" sz="2200" b="0" i="0" dirty="0">
                <a:solidFill>
                  <a:srgbClr val="2F3D3C"/>
                </a:solidFill>
                <a:effectLst/>
                <a:latin typeface="Arial Rounded MT Bold" panose="020F0704030504030204" pitchFamily="34" charset="0"/>
              </a:rPr>
              <a:t>1. Determine the time that should be covered. Shorter lengths of time are generally more accurate than longer ones. However, the time horizon depends on the length of the HR plan which, in tum, is determined by the strategic plan of the organization.</a:t>
            </a:r>
          </a:p>
          <a:p>
            <a:pPr algn="l"/>
            <a:r>
              <a:rPr lang="en-US" sz="2200" b="0" i="0" dirty="0">
                <a:solidFill>
                  <a:srgbClr val="2F3D3C"/>
                </a:solidFill>
                <a:effectLst/>
                <a:latin typeface="Arial Rounded MT Bold" panose="020F0704030504030204" pitchFamily="34" charset="0"/>
              </a:rPr>
              <a:t>2. Establish categories, also called states, to which employees can be assigned. These categories must not overlap and must take into account every possible category to which an individual can be assigned. The number of states can neither be too large nor too small.</a:t>
            </a:r>
          </a:p>
          <a:p>
            <a:pPr algn="l"/>
            <a:r>
              <a:rPr lang="en-US" sz="2200" b="0" i="0" dirty="0">
                <a:solidFill>
                  <a:srgbClr val="2F3D3C"/>
                </a:solidFill>
                <a:effectLst/>
                <a:latin typeface="Arial Rounded MT Bold" panose="020F0704030504030204" pitchFamily="34" charset="0"/>
              </a:rPr>
              <a:t>3. Count annual movements (also called ‘ flows’) among states for several time periods. These states are defined as absorbing (gains or losses to the company) or non-absorbing (change in position levels or employment status). Losses include death or disability, absences, resignations, and retirements. Gains include hiring, rehiring, transfer, and movement by position level.</a:t>
            </a:r>
          </a:p>
          <a:p>
            <a:br>
              <a:rPr lang="en-US" b="0" i="0" u="none" strike="noStrike" dirty="0">
                <a:solidFill>
                  <a:srgbClr val="E22457"/>
                </a:solidFill>
                <a:effectLst/>
                <a:latin typeface="-apple-system"/>
                <a:hlinkClick r:id="rId2"/>
              </a:rPr>
            </a:br>
            <a:endParaRPr lang="en-US" b="0" i="0" dirty="0">
              <a:solidFill>
                <a:srgbClr val="2F3D3C"/>
              </a:solidFill>
              <a:effectLst/>
              <a:latin typeface="-apple-system"/>
            </a:endParaRPr>
          </a:p>
        </p:txBody>
      </p:sp>
    </p:spTree>
    <p:extLst>
      <p:ext uri="{BB962C8B-B14F-4D97-AF65-F5344CB8AC3E}">
        <p14:creationId xmlns:p14="http://schemas.microsoft.com/office/powerpoint/2010/main" val="2642291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4D2688-49D1-1C3E-F1F9-AEC312848671}"/>
              </a:ext>
            </a:extLst>
          </p:cNvPr>
          <p:cNvSpPr txBox="1"/>
          <p:nvPr/>
        </p:nvSpPr>
        <p:spPr>
          <a:xfrm>
            <a:off x="292963" y="461639"/>
            <a:ext cx="11221375" cy="5170646"/>
          </a:xfrm>
          <a:prstGeom prst="rect">
            <a:avLst/>
          </a:prstGeom>
          <a:noFill/>
        </p:spPr>
        <p:txBody>
          <a:bodyPr wrap="square">
            <a:spAutoFit/>
          </a:bodyPr>
          <a:lstStyle/>
          <a:p>
            <a:pPr algn="l"/>
            <a:r>
              <a:rPr lang="en-US" sz="2200" b="0" i="0" dirty="0">
                <a:solidFill>
                  <a:srgbClr val="2F3D3C"/>
                </a:solidFill>
                <a:effectLst/>
                <a:latin typeface="Arial Rounded MT Bold" panose="020F0704030504030204" pitchFamily="34" charset="0"/>
              </a:rPr>
              <a:t>4. Estimate the probability of transitions from one state to another based on past trends. Demand is a function of replacing those who make a transition.</a:t>
            </a:r>
          </a:p>
          <a:p>
            <a:pPr algn="l"/>
            <a:r>
              <a:rPr lang="en-US" sz="2200" b="0" i="0" dirty="0">
                <a:solidFill>
                  <a:srgbClr val="2F3D3C"/>
                </a:solidFill>
                <a:effectLst/>
                <a:latin typeface="Arial Rounded MT Bold" panose="020F0704030504030204" pitchFamily="34" charset="0"/>
              </a:rPr>
              <a:t>There are alternatives to the simple Markov model. One, called the semi-Markov, takes into account not just the category but also the tenure of individuals in each category. After all, the likelihood of movement increases with tenure.</a:t>
            </a:r>
          </a:p>
          <a:p>
            <a:pPr algn="l"/>
            <a:r>
              <a:rPr lang="en-US" sz="2200" b="0" i="0" dirty="0">
                <a:solidFill>
                  <a:srgbClr val="2F3D3C"/>
                </a:solidFill>
                <a:effectLst/>
                <a:latin typeface="Arial Rounded MT Bold" panose="020F0704030504030204" pitchFamily="34" charset="0"/>
              </a:rPr>
              <a:t>Another method is called the vacancy model, which predicts probabilities of movement and the number of vacancies. While the semi-Markov model helps estimate movement among those whose situations and tenure are similar, the vacancy model produces the best results for an organization.</a:t>
            </a:r>
          </a:p>
          <a:p>
            <a:pPr algn="l"/>
            <a:r>
              <a:rPr lang="en-US" sz="2200" b="0" i="0" dirty="0">
                <a:solidFill>
                  <a:srgbClr val="2F3D3C"/>
                </a:solidFill>
                <a:effectLst/>
                <a:latin typeface="Arial Rounded MT Bold" panose="020F0704030504030204" pitchFamily="34" charset="0"/>
              </a:rPr>
              <a:t>Markov analysis is advantageous because it makes sense to decision-makers. They can easily understand its underlying assumptions.</a:t>
            </a:r>
          </a:p>
          <a:p>
            <a:pPr algn="l"/>
            <a:r>
              <a:rPr lang="en-US" sz="2200" b="0" i="0" dirty="0">
                <a:solidFill>
                  <a:srgbClr val="2F3D3C"/>
                </a:solidFill>
                <a:effectLst/>
                <a:latin typeface="Arial Rounded MT Bold" panose="020F0704030504030204" pitchFamily="34" charset="0"/>
              </a:rPr>
              <a:t>They are, therefore, likely to accept results. The disadvantages include: (</a:t>
            </a:r>
            <a:r>
              <a:rPr lang="en-US" sz="2200" b="0" i="0" dirty="0" err="1">
                <a:solidFill>
                  <a:srgbClr val="2F3D3C"/>
                </a:solidFill>
                <a:effectLst/>
                <a:latin typeface="Arial Rounded MT Bold" panose="020F0704030504030204" pitchFamily="34" charset="0"/>
              </a:rPr>
              <a:t>i</a:t>
            </a:r>
            <a:r>
              <a:rPr lang="en-US" sz="2200" b="0" i="0" dirty="0">
                <a:solidFill>
                  <a:srgbClr val="2F3D3C"/>
                </a:solidFill>
                <a:effectLst/>
                <a:latin typeface="Arial Rounded MT Bold" panose="020F0704030504030204" pitchFamily="34" charset="0"/>
              </a:rPr>
              <a:t>) heavy reliance on past-oriented data, which may not be accurate in periods of turbulent change, and (ii) accuracy in forecasts about individuals is sacrificed to achieve accuracy across groups.</a:t>
            </a:r>
          </a:p>
        </p:txBody>
      </p:sp>
    </p:spTree>
    <p:extLst>
      <p:ext uri="{BB962C8B-B14F-4D97-AF65-F5344CB8AC3E}">
        <p14:creationId xmlns:p14="http://schemas.microsoft.com/office/powerpoint/2010/main" val="217236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23810-2029-E024-C311-B4EA6173978E}"/>
              </a:ext>
            </a:extLst>
          </p:cNvPr>
          <p:cNvSpPr txBox="1"/>
          <p:nvPr/>
        </p:nvSpPr>
        <p:spPr>
          <a:xfrm>
            <a:off x="1029810" y="1083076"/>
            <a:ext cx="10049522" cy="2462213"/>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6 Other Forecasting Techniques</a:t>
            </a:r>
          </a:p>
          <a:p>
            <a:pPr algn="l"/>
            <a:r>
              <a:rPr lang="en-US" sz="2200" b="0" i="0" dirty="0">
                <a:solidFill>
                  <a:srgbClr val="2F3D3C"/>
                </a:solidFill>
                <a:effectLst/>
                <a:latin typeface="Arial Rounded MT Bold" panose="020F0704030504030204" pitchFamily="34" charset="0"/>
              </a:rPr>
              <a:t>New venture analysis will be useful when new ventures contemplate employment planning. This technique requires planners to estimate HR needs in line with companies that perform similar operations. For example, a petroleum company that plans to open a coal mine can estimate its future employment needs by determining the employment levels of other coal mines.</a:t>
            </a:r>
          </a:p>
        </p:txBody>
      </p:sp>
    </p:spTree>
    <p:extLst>
      <p:ext uri="{BB962C8B-B14F-4D97-AF65-F5344CB8AC3E}">
        <p14:creationId xmlns:p14="http://schemas.microsoft.com/office/powerpoint/2010/main" val="267643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2 Retention Plans – Human Resource Management">
            <a:extLst>
              <a:ext uri="{FF2B5EF4-FFF2-40B4-BE49-F238E27FC236}">
                <a16:creationId xmlns:a16="http://schemas.microsoft.com/office/drawing/2014/main" id="{4D93ABA0-A4FB-7B1F-FAF1-F9729ACB2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14" y="313272"/>
            <a:ext cx="10564426" cy="6176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296BED-7D99-0543-24BE-585B0B2E787E}"/>
              </a:ext>
            </a:extLst>
          </p:cNvPr>
          <p:cNvSpPr txBox="1"/>
          <p:nvPr/>
        </p:nvSpPr>
        <p:spPr>
          <a:xfrm>
            <a:off x="2183907" y="949911"/>
            <a:ext cx="7261934" cy="3970318"/>
          </a:xfrm>
          <a:prstGeom prst="rect">
            <a:avLst/>
          </a:prstGeom>
          <a:noFill/>
        </p:spPr>
        <p:txBody>
          <a:bodyPr wrap="square">
            <a:spAutoFit/>
          </a:bodyPr>
          <a:lstStyle/>
          <a:p>
            <a:pPr algn="l" fontAlgn="base"/>
            <a:r>
              <a:rPr lang="en-US" sz="3600" b="1" dirty="0">
                <a:solidFill>
                  <a:srgbClr val="000000"/>
                </a:solidFill>
                <a:effectLst/>
                <a:latin typeface="Arial Rounded MT Bold" panose="020F0704030504030204" pitchFamily="34" charset="0"/>
              </a:rPr>
              <a:t>The HR plan contains the following activities:</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a:t>
            </a:r>
            <a:r>
              <a:rPr lang="en-US" sz="3600" b="0" dirty="0" err="1">
                <a:solidFill>
                  <a:srgbClr val="000000"/>
                </a:solidFill>
                <a:effectLst/>
                <a:latin typeface="Arial Rounded MT Bold" panose="020F0704030504030204" pitchFamily="34" charset="0"/>
              </a:rPr>
              <a:t>i</a:t>
            </a:r>
            <a:r>
              <a:rPr lang="en-US" sz="3600" b="0" dirty="0">
                <a:solidFill>
                  <a:srgbClr val="000000"/>
                </a:solidFill>
                <a:effectLst/>
                <a:latin typeface="Arial Rounded MT Bold" panose="020F0704030504030204" pitchFamily="34" charset="0"/>
              </a:rPr>
              <a:t>) Recruitment,</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(ii) Training and Re-training,</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(iii) Productivity,</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(iv) Redeployment, and</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(v) Retention.</a:t>
            </a:r>
            <a:endParaRPr lang="en-US" sz="3600" b="0" dirty="0">
              <a:solidFill>
                <a:srgbClr val="424142"/>
              </a:solidFill>
              <a:effectLst/>
              <a:latin typeface="Arial Rounded MT Bold" panose="020F0704030504030204" pitchFamily="34" charset="0"/>
            </a:endParaRPr>
          </a:p>
        </p:txBody>
      </p:sp>
    </p:spTree>
    <p:extLst>
      <p:ext uri="{BB962C8B-B14F-4D97-AF65-F5344CB8AC3E}">
        <p14:creationId xmlns:p14="http://schemas.microsoft.com/office/powerpoint/2010/main" val="61788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799C12-7A11-8117-260D-88A8F6951CB2}"/>
              </a:ext>
            </a:extLst>
          </p:cNvPr>
          <p:cNvSpPr txBox="1"/>
          <p:nvPr/>
        </p:nvSpPr>
        <p:spPr>
          <a:xfrm>
            <a:off x="630316" y="230819"/>
            <a:ext cx="10502282" cy="6001643"/>
          </a:xfrm>
          <a:prstGeom prst="rect">
            <a:avLst/>
          </a:prstGeom>
          <a:noFill/>
        </p:spPr>
        <p:txBody>
          <a:bodyPr wrap="square">
            <a:spAutoFit/>
          </a:bodyPr>
          <a:lstStyle/>
          <a:p>
            <a:r>
              <a:rPr lang="en-US" sz="2400" dirty="0">
                <a:solidFill>
                  <a:schemeClr val="bg1"/>
                </a:solidFill>
                <a:latin typeface="Arial Rounded MT Bold" panose="020F0704030504030204" pitchFamily="34" charset="0"/>
              </a:rPr>
              <a:t>Human Resource Planning </a:t>
            </a:r>
          </a:p>
          <a:p>
            <a:r>
              <a:rPr lang="en-US" sz="2400" dirty="0">
                <a:solidFill>
                  <a:schemeClr val="bg1"/>
                </a:solidFill>
                <a:latin typeface="Arial Rounded MT Bold" panose="020F0704030504030204" pitchFamily="34" charset="0"/>
              </a:rPr>
              <a:t>The biggest challenge is the numbers. The numbers are just so large. But the issue is no different than the one (founder) Sam Walton faced. We have to focus on one associate at a time.</a:t>
            </a:r>
          </a:p>
          <a:p>
            <a:endParaRPr lang="en-US" sz="2400" dirty="0">
              <a:solidFill>
                <a:schemeClr val="bg1"/>
              </a:solidFill>
              <a:latin typeface="Arial Rounded MT Bold" panose="020F0704030504030204" pitchFamily="34" charset="0"/>
            </a:endParaRPr>
          </a:p>
          <a:p>
            <a:r>
              <a:rPr lang="en-US" sz="2400" dirty="0">
                <a:solidFill>
                  <a:schemeClr val="bg1"/>
                </a:solidFill>
                <a:latin typeface="Arial Rounded MT Bold" panose="020F0704030504030204" pitchFamily="34" charset="0"/>
              </a:rPr>
              <a:t>HRP is a process by which an </a:t>
            </a:r>
            <a:r>
              <a:rPr lang="en-US" sz="2400" dirty="0" err="1">
                <a:solidFill>
                  <a:schemeClr val="bg1"/>
                </a:solidFill>
                <a:latin typeface="Arial Rounded MT Bold" panose="020F0704030504030204" pitchFamily="34" charset="0"/>
              </a:rPr>
              <a:t>organisation</a:t>
            </a:r>
            <a:r>
              <a:rPr lang="en-US" sz="2400" dirty="0">
                <a:solidFill>
                  <a:schemeClr val="bg1"/>
                </a:solidFill>
                <a:latin typeface="Arial Rounded MT Bold" panose="020F0704030504030204" pitchFamily="34" charset="0"/>
              </a:rPr>
              <a:t> ensures that it has the right number &amp; kind of people at the right place and at the right time, capable of effectively and efficiently completing those tasks that help the </a:t>
            </a:r>
            <a:r>
              <a:rPr lang="en-US" sz="2400" dirty="0" err="1">
                <a:solidFill>
                  <a:schemeClr val="bg1"/>
                </a:solidFill>
                <a:latin typeface="Arial Rounded MT Bold" panose="020F0704030504030204" pitchFamily="34" charset="0"/>
              </a:rPr>
              <a:t>organisation</a:t>
            </a:r>
            <a:r>
              <a:rPr lang="en-US" sz="2400" dirty="0">
                <a:solidFill>
                  <a:schemeClr val="bg1"/>
                </a:solidFill>
                <a:latin typeface="Arial Rounded MT Bold" panose="020F0704030504030204" pitchFamily="34" charset="0"/>
              </a:rPr>
              <a:t> achieve its overall objectives.</a:t>
            </a:r>
          </a:p>
          <a:p>
            <a:endParaRPr lang="en-US" sz="2400" dirty="0">
              <a:solidFill>
                <a:schemeClr val="bg1"/>
              </a:solidFill>
              <a:latin typeface="Arial Rounded MT Bold" panose="020F0704030504030204" pitchFamily="34" charset="0"/>
            </a:endParaRPr>
          </a:p>
          <a:p>
            <a:r>
              <a:rPr lang="en-US" sz="2400" dirty="0">
                <a:solidFill>
                  <a:schemeClr val="bg1"/>
                </a:solidFill>
                <a:latin typeface="Arial Rounded MT Bold" panose="020F0704030504030204" pitchFamily="34" charset="0"/>
              </a:rPr>
              <a:t>What is HRP? </a:t>
            </a:r>
          </a:p>
          <a:p>
            <a:r>
              <a:rPr lang="en-US" sz="2400" dirty="0">
                <a:solidFill>
                  <a:schemeClr val="bg1"/>
                </a:solidFill>
                <a:latin typeface="Arial Rounded MT Bold" panose="020F0704030504030204" pitchFamily="34" charset="0"/>
              </a:rPr>
              <a:t> The process of Deciding what positions the firm will and how to fill them. </a:t>
            </a:r>
          </a:p>
          <a:p>
            <a:r>
              <a:rPr lang="en-US" sz="2400" dirty="0">
                <a:solidFill>
                  <a:schemeClr val="bg1"/>
                </a:solidFill>
                <a:latin typeface="Arial Rounded MT Bold" panose="020F0704030504030204" pitchFamily="34" charset="0"/>
              </a:rPr>
              <a:t> The process of forecasting the supply and demand for human resources within an </a:t>
            </a:r>
            <a:r>
              <a:rPr lang="en-US" sz="2400" dirty="0" err="1">
                <a:solidFill>
                  <a:schemeClr val="bg1"/>
                </a:solidFill>
                <a:latin typeface="Arial Rounded MT Bold" panose="020F0704030504030204" pitchFamily="34" charset="0"/>
              </a:rPr>
              <a:t>organisation</a:t>
            </a:r>
            <a:r>
              <a:rPr lang="en-US" sz="2400" dirty="0">
                <a:solidFill>
                  <a:schemeClr val="bg1"/>
                </a:solidFill>
                <a:latin typeface="Arial Rounded MT Bold" panose="020F0704030504030204" pitchFamily="34" charset="0"/>
              </a:rPr>
              <a:t> and developing action plans for aligning the two. </a:t>
            </a:r>
            <a:endParaRPr lang="en-IN" sz="2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640715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A6F3DF-3D72-DFD7-3E20-640BF0515747}"/>
              </a:ext>
            </a:extLst>
          </p:cNvPr>
          <p:cNvSpPr txBox="1"/>
          <p:nvPr/>
        </p:nvSpPr>
        <p:spPr>
          <a:xfrm>
            <a:off x="1251751" y="674703"/>
            <a:ext cx="10005134" cy="5447645"/>
          </a:xfrm>
          <a:prstGeom prst="rect">
            <a:avLst/>
          </a:prstGeom>
          <a:noFill/>
        </p:spPr>
        <p:txBody>
          <a:bodyPr wrap="square">
            <a:spAutoFit/>
          </a:bodyPr>
          <a:lstStyle/>
          <a:p>
            <a:r>
              <a:rPr lang="en-US" sz="2400" b="0" i="0" dirty="0">
                <a:solidFill>
                  <a:srgbClr val="424142"/>
                </a:solidFill>
                <a:effectLst/>
                <a:latin typeface="Arial Rounded MT Bold" panose="020F0704030504030204" pitchFamily="34" charset="0"/>
              </a:rPr>
              <a:t>Redeployment takes the form of transfers. In case of estimation of surplus and not deficit for the entire </a:t>
            </a:r>
            <a:r>
              <a:rPr lang="en-US" sz="2400" b="0" i="0" dirty="0" err="1">
                <a:solidFill>
                  <a:srgbClr val="424142"/>
                </a:solidFill>
                <a:effectLst/>
                <a:latin typeface="Arial Rounded MT Bold" panose="020F0704030504030204" pitchFamily="34" charset="0"/>
              </a:rPr>
              <a:t>organisation</a:t>
            </a:r>
            <a:r>
              <a:rPr lang="en-US" sz="2400" b="0" i="0" dirty="0">
                <a:solidFill>
                  <a:srgbClr val="424142"/>
                </a:solidFill>
                <a:effectLst/>
                <a:latin typeface="Arial Rounded MT Bold" panose="020F0704030504030204" pitchFamily="34" charset="0"/>
              </a:rPr>
              <a:t>, then trade unions have to be consulted before going for retrenchment and redundancy. Redundancy plan includes provision for compensation, help in getting new jobs, and priority in filling future vacancies for retrenched employees.</a:t>
            </a:r>
          </a:p>
          <a:p>
            <a:endParaRPr lang="en-US" sz="2400" dirty="0">
              <a:solidFill>
                <a:srgbClr val="424142"/>
              </a:solidFill>
              <a:latin typeface="Arial Rounded MT Bold" panose="020F0704030504030204" pitchFamily="34" charset="0"/>
            </a:endParaRPr>
          </a:p>
          <a:p>
            <a:r>
              <a:rPr lang="en-US" sz="2400" b="1" dirty="0">
                <a:solidFill>
                  <a:srgbClr val="000000"/>
                </a:solidFill>
                <a:effectLst/>
                <a:latin typeface="Arial Rounded MT Bold" panose="020F0704030504030204" pitchFamily="34" charset="0"/>
              </a:rPr>
              <a:t>Measures for Redeployment, Redundancy / Retrenchment:</a:t>
            </a:r>
          </a:p>
          <a:p>
            <a:pPr algn="l" fontAlgn="base"/>
            <a:endParaRPr lang="en-US" sz="2400" b="1" dirty="0">
              <a:solidFill>
                <a:srgbClr val="424142"/>
              </a:solidFill>
              <a:effectLst/>
              <a:latin typeface="Arial Rounded MT Bold" panose="020F0704030504030204" pitchFamily="34" charset="0"/>
            </a:endParaRPr>
          </a:p>
          <a:p>
            <a:pPr algn="l" fontAlgn="base"/>
            <a:r>
              <a:rPr lang="en-US" sz="2400" b="1" dirty="0">
                <a:solidFill>
                  <a:srgbClr val="424142"/>
                </a:solidFill>
                <a:effectLst/>
                <a:latin typeface="Arial Rounded MT Bold" panose="020F0704030504030204" pitchFamily="34" charset="0"/>
              </a:rPr>
              <a:t>(1) Outplacement:</a:t>
            </a:r>
            <a:endParaRPr lang="en-US" sz="2400" b="0" dirty="0">
              <a:solidFill>
                <a:srgbClr val="424142"/>
              </a:solidFill>
              <a:effectLst/>
              <a:latin typeface="Arial Rounded MT Bold" panose="020F0704030504030204" pitchFamily="34" charset="0"/>
            </a:endParaRPr>
          </a:p>
          <a:p>
            <a:pPr algn="l" fontAlgn="base"/>
            <a:r>
              <a:rPr lang="en-US" sz="2400" b="0" dirty="0">
                <a:solidFill>
                  <a:srgbClr val="424142"/>
                </a:solidFill>
                <a:effectLst/>
                <a:latin typeface="Arial Rounded MT Bold" panose="020F0704030504030204" pitchFamily="34" charset="0"/>
              </a:rPr>
              <a:t>Under this measure career guidance and retraining is provided to the prospective displaced employees so that they can be redeployed elsewhere in the </a:t>
            </a:r>
            <a:r>
              <a:rPr lang="en-US" sz="2400" b="0" dirty="0" err="1">
                <a:solidFill>
                  <a:srgbClr val="424142"/>
                </a:solidFill>
                <a:effectLst/>
                <a:latin typeface="Arial Rounded MT Bold" panose="020F0704030504030204" pitchFamily="34" charset="0"/>
              </a:rPr>
              <a:t>organisation</a:t>
            </a:r>
            <a:r>
              <a:rPr lang="en-US" sz="2400" b="0" dirty="0">
                <a:solidFill>
                  <a:srgbClr val="424142"/>
                </a:solidFill>
                <a:effectLst/>
                <a:latin typeface="Arial Rounded MT Bold" panose="020F0704030504030204" pitchFamily="34" charset="0"/>
              </a:rPr>
              <a:t>.</a:t>
            </a:r>
          </a:p>
          <a:p>
            <a:endParaRPr lang="en-US" b="1" dirty="0">
              <a:solidFill>
                <a:srgbClr val="000000"/>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148334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FB5DEE-7D01-8F22-F0EA-EE6D739B6D9B}"/>
              </a:ext>
            </a:extLst>
          </p:cNvPr>
          <p:cNvSpPr txBox="1"/>
          <p:nvPr/>
        </p:nvSpPr>
        <p:spPr>
          <a:xfrm>
            <a:off x="1047565" y="1109709"/>
            <a:ext cx="10129421" cy="5170646"/>
          </a:xfrm>
          <a:prstGeom prst="rect">
            <a:avLst/>
          </a:prstGeom>
          <a:noFill/>
        </p:spPr>
        <p:txBody>
          <a:bodyPr wrap="square">
            <a:spAutoFit/>
          </a:bodyPr>
          <a:lstStyle/>
          <a:p>
            <a:pPr algn="l" fontAlgn="base"/>
            <a:r>
              <a:rPr lang="en-US" sz="2400" b="1" dirty="0">
                <a:solidFill>
                  <a:srgbClr val="424142"/>
                </a:solidFill>
                <a:effectLst/>
                <a:latin typeface="Arial Rounded MT Bold" panose="020F0704030504030204" pitchFamily="34" charset="0"/>
              </a:rPr>
              <a:t>(2) Lay Offs:</a:t>
            </a:r>
            <a:endParaRPr lang="en-US" sz="2400" b="0" dirty="0">
              <a:solidFill>
                <a:srgbClr val="424142"/>
              </a:solidFill>
              <a:effectLst/>
              <a:latin typeface="Arial Rounded MT Bold" panose="020F0704030504030204" pitchFamily="34" charset="0"/>
            </a:endParaRPr>
          </a:p>
          <a:p>
            <a:pPr algn="l" fontAlgn="base"/>
            <a:r>
              <a:rPr lang="en-US" sz="2400" b="0" dirty="0">
                <a:solidFill>
                  <a:srgbClr val="424142"/>
                </a:solidFill>
                <a:effectLst/>
                <a:latin typeface="Arial Rounded MT Bold" panose="020F0704030504030204" pitchFamily="34" charset="0"/>
              </a:rPr>
              <a:t>Layoffs are because of recession in business, power failure, major breakdown etc. of temporary nature. Employees are called back when normal position is restored. Permanent layoff is because of liquidation of the company. The employees can be-absorbed elsewhere in the enterprise where vacancies exist as a result of retirement or death.</a:t>
            </a:r>
          </a:p>
          <a:p>
            <a:pPr algn="l" fontAlgn="base"/>
            <a:endParaRPr lang="en-US" sz="2400" dirty="0">
              <a:solidFill>
                <a:srgbClr val="424142"/>
              </a:solidFill>
              <a:latin typeface="Arial Rounded MT Bold" panose="020F0704030504030204" pitchFamily="34" charset="0"/>
            </a:endParaRPr>
          </a:p>
          <a:p>
            <a:pPr algn="l" fontAlgn="base"/>
            <a:r>
              <a:rPr lang="en-US" sz="2400" b="1" dirty="0">
                <a:solidFill>
                  <a:srgbClr val="424142"/>
                </a:solidFill>
                <a:effectLst/>
                <a:latin typeface="Arial Rounded MT Bold" panose="020F0704030504030204" pitchFamily="34" charset="0"/>
              </a:rPr>
              <a:t>(3) leave of Absence without pay:</a:t>
            </a:r>
            <a:endParaRPr lang="en-US" sz="2400" b="0" dirty="0">
              <a:solidFill>
                <a:srgbClr val="424142"/>
              </a:solidFill>
              <a:effectLst/>
              <a:latin typeface="Arial Rounded MT Bold" panose="020F0704030504030204" pitchFamily="34" charset="0"/>
            </a:endParaRPr>
          </a:p>
          <a:p>
            <a:pPr algn="l" fontAlgn="base"/>
            <a:r>
              <a:rPr lang="en-US" sz="2400" b="0" dirty="0">
                <a:solidFill>
                  <a:srgbClr val="424142"/>
                </a:solidFill>
                <a:effectLst/>
                <a:latin typeface="Arial Rounded MT Bold" panose="020F0704030504030204" pitchFamily="34" charset="0"/>
              </a:rPr>
              <a:t>This is the method employed by the company to reduce the cost of </a:t>
            </a:r>
            <a:r>
              <a:rPr lang="en-US" sz="2400" b="0" dirty="0" err="1">
                <a:solidFill>
                  <a:srgbClr val="424142"/>
                </a:solidFill>
                <a:effectLst/>
                <a:latin typeface="Arial Rounded MT Bold" panose="020F0704030504030204" pitchFamily="34" charset="0"/>
              </a:rPr>
              <a:t>labour</a:t>
            </a:r>
            <a:r>
              <a:rPr lang="en-US" sz="2400" b="0" dirty="0">
                <a:solidFill>
                  <a:srgbClr val="424142"/>
                </a:solidFill>
                <a:effectLst/>
                <a:latin typeface="Arial Rounded MT Bold" panose="020F0704030504030204" pitchFamily="34" charset="0"/>
              </a:rPr>
              <a:t> and enable employee to pursue his self interest. It also helps the company to eliminate unnecessary jobs. This method helps employees to be aware of future changes.</a:t>
            </a: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122040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6B1B11-9FEC-E440-A9C4-BF738628A510}"/>
              </a:ext>
            </a:extLst>
          </p:cNvPr>
          <p:cNvSpPr txBox="1"/>
          <p:nvPr/>
        </p:nvSpPr>
        <p:spPr>
          <a:xfrm>
            <a:off x="736847" y="292963"/>
            <a:ext cx="10484527" cy="5539978"/>
          </a:xfrm>
          <a:prstGeom prst="rect">
            <a:avLst/>
          </a:prstGeom>
          <a:noFill/>
        </p:spPr>
        <p:txBody>
          <a:bodyPr wrap="square">
            <a:spAutoFit/>
          </a:bodyPr>
          <a:lstStyle/>
          <a:p>
            <a:pPr algn="l" fontAlgn="base"/>
            <a:r>
              <a:rPr lang="en-US" sz="2800" b="1" dirty="0">
                <a:solidFill>
                  <a:srgbClr val="424142"/>
                </a:solidFill>
                <a:effectLst/>
                <a:latin typeface="Arial Rounded MT Bold" panose="020F0704030504030204" pitchFamily="34" charset="0"/>
              </a:rPr>
              <a:t>(4) Work Sharing:</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Under this method employees are given the opportunity to share jobs i.e. two employees working half time each. This is a temporary way to solve retrenchment problem.</a:t>
            </a:r>
          </a:p>
          <a:p>
            <a:pPr algn="l" fontAlgn="base"/>
            <a:r>
              <a:rPr lang="en-US" sz="2800" b="1" dirty="0">
                <a:solidFill>
                  <a:srgbClr val="424142"/>
                </a:solidFill>
                <a:effectLst/>
                <a:latin typeface="Arial Rounded MT Bold" panose="020F0704030504030204" pitchFamily="34" charset="0"/>
              </a:rPr>
              <a:t>(5) Reduced work Hours:</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Under this method each employee work for less hours, receives less pay.</a:t>
            </a:r>
          </a:p>
          <a:p>
            <a:pPr algn="l" fontAlgn="base"/>
            <a:r>
              <a:rPr lang="en-US" sz="2800" b="1" dirty="0">
                <a:solidFill>
                  <a:srgbClr val="424142"/>
                </a:solidFill>
                <a:effectLst/>
                <a:latin typeface="Arial Rounded MT Bold" panose="020F0704030504030204" pitchFamily="34" charset="0"/>
              </a:rPr>
              <a:t>(6) Voluntary Retirement:</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To get rid of overstaffing problems, the government of India has introduced a novel scheme known as Voluntary Retirement Scheme under the caption ‘Golden Handshake’ for its employees.</a:t>
            </a: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3573875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2DAFB4-75F6-EE00-E44C-6233A1963AC2}"/>
              </a:ext>
            </a:extLst>
          </p:cNvPr>
          <p:cNvSpPr txBox="1"/>
          <p:nvPr/>
        </p:nvSpPr>
        <p:spPr>
          <a:xfrm>
            <a:off x="603682" y="284085"/>
            <a:ext cx="10848511" cy="6401753"/>
          </a:xfrm>
          <a:prstGeom prst="rect">
            <a:avLst/>
          </a:prstGeom>
          <a:noFill/>
        </p:spPr>
        <p:txBody>
          <a:bodyPr wrap="square">
            <a:spAutoFit/>
          </a:bodyPr>
          <a:lstStyle/>
          <a:p>
            <a:pPr algn="l" fontAlgn="base"/>
            <a:r>
              <a:rPr lang="en-US" sz="2800" b="1" dirty="0">
                <a:solidFill>
                  <a:srgbClr val="424142"/>
                </a:solidFill>
                <a:effectLst/>
                <a:latin typeface="Arial Rounded MT Bold" panose="020F0704030504030204" pitchFamily="34" charset="0"/>
              </a:rPr>
              <a:t>(7) Attrition:</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Under this method the employees who are leaving the jobs at their own create vacancies. The vacancies are not filled, rather freeze and a ban on employment is imposed.</a:t>
            </a:r>
          </a:p>
          <a:p>
            <a:pPr algn="l" fontAlgn="base"/>
            <a:r>
              <a:rPr lang="en-US" sz="2800" b="1" dirty="0">
                <a:solidFill>
                  <a:srgbClr val="000000"/>
                </a:solidFill>
                <a:effectLst/>
                <a:latin typeface="Arial Rounded MT Bold" panose="020F0704030504030204" pitchFamily="34" charset="0"/>
              </a:rPr>
              <a:t>Retention Plan:</a:t>
            </a:r>
          </a:p>
          <a:p>
            <a:pPr algn="l" fontAlgn="base"/>
            <a:r>
              <a:rPr lang="en-US" sz="2800" b="0" dirty="0">
                <a:solidFill>
                  <a:srgbClr val="424142"/>
                </a:solidFill>
                <a:effectLst/>
                <a:latin typeface="Arial Rounded MT Bold" panose="020F0704030504030204" pitchFamily="34" charset="0"/>
              </a:rPr>
              <a:t>When </a:t>
            </a:r>
            <a:r>
              <a:rPr lang="en-US" sz="2800" b="0" dirty="0" err="1">
                <a:solidFill>
                  <a:srgbClr val="424142"/>
                </a:solidFill>
                <a:effectLst/>
                <a:latin typeface="Arial Rounded MT Bold" panose="020F0704030504030204" pitchFamily="34" charset="0"/>
              </a:rPr>
              <a:t>organisations</a:t>
            </a:r>
            <a:r>
              <a:rPr lang="en-US" sz="2800" b="0" dirty="0">
                <a:solidFill>
                  <a:srgbClr val="424142"/>
                </a:solidFill>
                <a:effectLst/>
                <a:latin typeface="Arial Rounded MT Bold" panose="020F0704030504030204" pitchFamily="34" charset="0"/>
              </a:rPr>
              <a:t> faced the shortage of some categories of employees they adhere to retention of the existing employees.</a:t>
            </a:r>
          </a:p>
          <a:p>
            <a:pPr algn="l" fontAlgn="base"/>
            <a:r>
              <a:rPr lang="en-US" sz="2800" b="1" dirty="0">
                <a:solidFill>
                  <a:srgbClr val="424142"/>
                </a:solidFill>
                <a:effectLst/>
                <a:latin typeface="Arial Rounded MT Bold" panose="020F0704030504030204" pitchFamily="34" charset="0"/>
              </a:rPr>
              <a:t>Retention pain covers the following:</a:t>
            </a:r>
          </a:p>
          <a:p>
            <a:pPr marL="342900" indent="-342900" algn="l" fontAlgn="base">
              <a:buAutoNum type="arabicParenBoth"/>
            </a:pPr>
            <a:r>
              <a:rPr lang="en-US" sz="2800" b="0" i="0" dirty="0">
                <a:solidFill>
                  <a:srgbClr val="424142"/>
                </a:solidFill>
                <a:effectLst/>
                <a:latin typeface="Arial Rounded MT Bold" panose="020F0704030504030204" pitchFamily="34" charset="0"/>
              </a:rPr>
              <a:t>Bringing the salary to the same level as exist in comparable enterprises preventing the employees to quit the </a:t>
            </a:r>
            <a:r>
              <a:rPr lang="en-US" sz="2800" b="0" i="0" dirty="0" err="1">
                <a:solidFill>
                  <a:srgbClr val="424142"/>
                </a:solidFill>
                <a:effectLst/>
                <a:latin typeface="Arial Rounded MT Bold" panose="020F0704030504030204" pitchFamily="34" charset="0"/>
              </a:rPr>
              <a:t>organisation</a:t>
            </a:r>
            <a:r>
              <a:rPr lang="en-US" sz="2800" b="0" i="0" dirty="0">
                <a:solidFill>
                  <a:srgbClr val="424142"/>
                </a:solidFill>
                <a:effectLst/>
                <a:latin typeface="Arial Rounded MT Bold" panose="020F0704030504030204" pitchFamily="34" charset="0"/>
              </a:rPr>
              <a:t> for better prospect in other </a:t>
            </a:r>
            <a:r>
              <a:rPr lang="en-US" sz="2800" b="0" i="0" dirty="0" err="1">
                <a:solidFill>
                  <a:srgbClr val="424142"/>
                </a:solidFill>
                <a:effectLst/>
                <a:latin typeface="Arial Rounded MT Bold" panose="020F0704030504030204" pitchFamily="34" charset="0"/>
              </a:rPr>
              <a:t>organisations</a:t>
            </a:r>
            <a:r>
              <a:rPr lang="en-US" sz="2800" b="0" i="0" dirty="0">
                <a:solidFill>
                  <a:srgbClr val="424142"/>
                </a:solidFill>
                <a:effectLst/>
                <a:latin typeface="Arial Rounded MT Bold" panose="020F0704030504030204" pitchFamily="34" charset="0"/>
              </a:rPr>
              <a:t>.</a:t>
            </a:r>
            <a:endParaRPr lang="en-US" sz="2800" b="1" i="0" dirty="0">
              <a:solidFill>
                <a:srgbClr val="424142"/>
              </a:solidFill>
              <a:latin typeface="Arial Rounded MT Bold" panose="020F0704030504030204" pitchFamily="34" charset="0"/>
            </a:endParaRPr>
          </a:p>
          <a:p>
            <a:pPr algn="l" fontAlgn="base"/>
            <a:r>
              <a:rPr lang="en-US" sz="2800" b="0" i="0" dirty="0">
                <a:solidFill>
                  <a:srgbClr val="424142"/>
                </a:solidFill>
                <a:effectLst/>
                <a:latin typeface="Arial Rounded MT Bold" panose="020F0704030504030204" pitchFamily="34" charset="0"/>
              </a:rPr>
              <a:t>(2) Opportunities for career development is provided to the employees through training and development, by giving challenging assignment etc.</a:t>
            </a:r>
            <a:endParaRPr lang="en-US" sz="2800" b="0" dirty="0">
              <a:solidFill>
                <a:srgbClr val="424142"/>
              </a:solidFill>
              <a:effectLst/>
              <a:latin typeface="Arial Rounded MT Bold" panose="020F0704030504030204" pitchFamily="34" charset="0"/>
            </a:endParaRP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47347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EA57E1-015C-46F5-BF91-93AAF2B64CAA}"/>
              </a:ext>
            </a:extLst>
          </p:cNvPr>
          <p:cNvSpPr txBox="1"/>
          <p:nvPr/>
        </p:nvSpPr>
        <p:spPr>
          <a:xfrm>
            <a:off x="541538" y="648070"/>
            <a:ext cx="10324730" cy="4247317"/>
          </a:xfrm>
          <a:prstGeom prst="rect">
            <a:avLst/>
          </a:prstGeom>
          <a:noFill/>
        </p:spPr>
        <p:txBody>
          <a:bodyPr wrap="square">
            <a:spAutoFit/>
          </a:bodyPr>
          <a:lstStyle/>
          <a:p>
            <a:pPr algn="l" fontAlgn="base"/>
            <a:r>
              <a:rPr lang="en-US" sz="2800" b="0" dirty="0">
                <a:solidFill>
                  <a:srgbClr val="424142"/>
                </a:solidFill>
                <a:effectLst/>
                <a:latin typeface="Arial Rounded MT Bold" panose="020F0704030504030204" pitchFamily="34" charset="0"/>
              </a:rPr>
              <a:t>(3) More fringe benefits are offered.</a:t>
            </a:r>
          </a:p>
          <a:p>
            <a:pPr algn="l" fontAlgn="base"/>
            <a:r>
              <a:rPr lang="en-US" sz="2800" b="0" dirty="0">
                <a:solidFill>
                  <a:srgbClr val="424142"/>
                </a:solidFill>
                <a:effectLst/>
                <a:latin typeface="Arial Rounded MT Bold" panose="020F0704030504030204" pitchFamily="34" charset="0"/>
              </a:rPr>
              <a:t>(4) Better working conditions are provided.</a:t>
            </a:r>
          </a:p>
          <a:p>
            <a:pPr algn="l" fontAlgn="base"/>
            <a:r>
              <a:rPr lang="en-US" sz="2800" b="0" dirty="0">
                <a:solidFill>
                  <a:srgbClr val="424142"/>
                </a:solidFill>
                <a:effectLst/>
                <a:latin typeface="Arial Rounded MT Bold" panose="020F0704030504030204" pitchFamily="34" charset="0"/>
              </a:rPr>
              <a:t>(5) Extensive participation of employees in decision making is encouraged.</a:t>
            </a:r>
          </a:p>
          <a:p>
            <a:pPr algn="l" fontAlgn="base"/>
            <a:r>
              <a:rPr lang="en-US" sz="2800" b="0" dirty="0">
                <a:solidFill>
                  <a:srgbClr val="424142"/>
                </a:solidFill>
                <a:effectLst/>
                <a:latin typeface="Arial Rounded MT Bold" panose="020F0704030504030204" pitchFamily="34" charset="0"/>
              </a:rPr>
              <a:t>(6) Higher level jobs are offered to the existing employees deserving qualifications, skills and potentialities.</a:t>
            </a:r>
          </a:p>
          <a:p>
            <a:pPr algn="l" fontAlgn="base"/>
            <a:r>
              <a:rPr lang="en-US" sz="2800" b="0" dirty="0">
                <a:solidFill>
                  <a:srgbClr val="424142"/>
                </a:solidFill>
                <a:effectLst/>
                <a:latin typeface="Arial Rounded MT Bold" panose="020F0704030504030204" pitchFamily="34" charset="0"/>
              </a:rPr>
              <a:t>(7) Effective method for grievance redressal and conflict resolution is adopted.</a:t>
            </a:r>
          </a:p>
          <a:p>
            <a:pPr algn="l" fontAlgn="base"/>
            <a:r>
              <a:rPr lang="en-US" sz="2800" b="0" dirty="0">
                <a:solidFill>
                  <a:srgbClr val="424142"/>
                </a:solidFill>
                <a:effectLst/>
                <a:latin typeface="Arial Rounded MT Bold" panose="020F0704030504030204" pitchFamily="34" charset="0"/>
              </a:rPr>
              <a:t>(8) Better facilities for interpersonal relations are created.</a:t>
            </a: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1870346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207" y="326571"/>
            <a:ext cx="10802982" cy="6647974"/>
          </a:xfrm>
          <a:prstGeom prst="rect">
            <a:avLst/>
          </a:prstGeom>
        </p:spPr>
        <p:txBody>
          <a:bodyPr wrap="square">
            <a:spAutoFit/>
          </a:bodyPr>
          <a:lstStyle/>
          <a:p>
            <a:r>
              <a:rPr lang="en-US" sz="2400" b="1" dirty="0">
                <a:latin typeface="Arial Rounded MT Bold" panose="020F0704030504030204" pitchFamily="34" charset="0"/>
              </a:rPr>
              <a:t>Strategic human resource management</a:t>
            </a:r>
            <a:r>
              <a:rPr lang="en-US" sz="2400" dirty="0">
                <a:latin typeface="Arial Rounded MT Bold" panose="020F0704030504030204" pitchFamily="34" charset="0"/>
              </a:rPr>
              <a:t> (SHRM)</a:t>
            </a:r>
          </a:p>
          <a:p>
            <a:endParaRPr lang="en-US" sz="2400" dirty="0">
              <a:latin typeface="Arial Rounded MT Bold" panose="020F0704030504030204" pitchFamily="34" charset="0"/>
            </a:endParaRPr>
          </a:p>
          <a:p>
            <a:r>
              <a:rPr lang="en-US" sz="2400" dirty="0">
                <a:latin typeface="Arial Rounded MT Bold" panose="020F0704030504030204" pitchFamily="34" charset="0"/>
              </a:rPr>
              <a:t> is the process involved in aligning human capital with the long-term goals of an organization. </a:t>
            </a:r>
          </a:p>
          <a:p>
            <a:r>
              <a:rPr lang="en-US" sz="2400" dirty="0">
                <a:latin typeface="Arial Rounded MT Bold" panose="020F0704030504030204" pitchFamily="34" charset="0"/>
              </a:rPr>
              <a:t>Its main aim is to improve the performance of an organization. </a:t>
            </a:r>
          </a:p>
          <a:p>
            <a:r>
              <a:rPr lang="en-US" sz="2400" dirty="0">
                <a:latin typeface="Arial Rounded MT Bold" panose="020F0704030504030204" pitchFamily="34" charset="0"/>
              </a:rPr>
              <a:t>SHRM is involved in processes that are future-oriented in the development and implementation of human resource programs involved in solving problems in business. </a:t>
            </a:r>
          </a:p>
          <a:p>
            <a:endParaRPr lang="en-US" sz="2400" dirty="0">
              <a:latin typeface="Arial Rounded MT Bold" panose="020F0704030504030204" pitchFamily="34" charset="0"/>
            </a:endParaRPr>
          </a:p>
          <a:p>
            <a:r>
              <a:rPr lang="en-US" sz="2400" dirty="0">
                <a:latin typeface="Arial Rounded MT Bold" panose="020F0704030504030204" pitchFamily="34" charset="0"/>
              </a:rPr>
              <a:t>SHRM is founded on three major pillars, which include:</a:t>
            </a:r>
          </a:p>
          <a:p>
            <a:r>
              <a:rPr lang="en-US" sz="2400" dirty="0">
                <a:latin typeface="Arial Rounded MT Bold" panose="020F0704030504030204" pitchFamily="34" charset="0"/>
              </a:rPr>
              <a:t>Human Capital - SHRM recognizes that human capital is not just a resource but an organization's assets that provide a competitive edge.</a:t>
            </a:r>
          </a:p>
          <a:p>
            <a:r>
              <a:rPr lang="en-US" sz="2400" dirty="0">
                <a:latin typeface="Arial Rounded MT Bold" panose="020F0704030504030204" pitchFamily="34" charset="0"/>
              </a:rPr>
              <a:t>Planning - With proper planning, changes are achievable so long as they align with the needs and objectives of the organization</a:t>
            </a:r>
          </a:p>
          <a:p>
            <a:endParaRPr lang="en-US" sz="2400" dirty="0">
              <a:latin typeface="Arial Rounded MT Bold" panose="020F0704030504030204" pitchFamily="34" charset="0"/>
            </a:endParaRPr>
          </a:p>
          <a:p>
            <a:r>
              <a:rPr lang="en-US" sz="2400" dirty="0">
                <a:latin typeface="Arial Rounded MT Bold" panose="020F0704030504030204" pitchFamily="34" charset="0"/>
              </a:rPr>
              <a:t>Business competition - The main aim of SHRM is to focus on ways that a firm can take an edge over its business competitors.</a:t>
            </a:r>
          </a:p>
          <a:p>
            <a:endParaRPr lang="en-US" dirty="0"/>
          </a:p>
        </p:txBody>
      </p:sp>
    </p:spTree>
    <p:extLst>
      <p:ext uri="{BB962C8B-B14F-4D97-AF65-F5344CB8AC3E}">
        <p14:creationId xmlns:p14="http://schemas.microsoft.com/office/powerpoint/2010/main" val="385699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274320"/>
            <a:ext cx="10985863" cy="6463308"/>
          </a:xfrm>
          <a:prstGeom prst="rect">
            <a:avLst/>
          </a:prstGeom>
        </p:spPr>
        <p:txBody>
          <a:bodyPr wrap="square">
            <a:spAutoFit/>
          </a:bodyPr>
          <a:lstStyle/>
          <a:p>
            <a:r>
              <a:rPr lang="en-US" sz="2200" dirty="0">
                <a:solidFill>
                  <a:srgbClr val="555555"/>
                </a:solidFill>
                <a:latin typeface="Arial Rounded MT Bold" panose="020F0704030504030204" pitchFamily="34" charset="0"/>
              </a:rPr>
              <a:t>SHRM involves organizational goals in alignment with the available human capital. Fostering innovation, improving overall performance, and improving human fulfillment are the main goals of SHRM.</a:t>
            </a:r>
          </a:p>
          <a:p>
            <a:endParaRPr lang="en-US" sz="2200" dirty="0">
              <a:solidFill>
                <a:srgbClr val="555555"/>
              </a:solidFill>
              <a:latin typeface="Arial Rounded MT Bold" panose="020F0704030504030204" pitchFamily="34" charset="0"/>
            </a:endParaRPr>
          </a:p>
          <a:p>
            <a:r>
              <a:rPr lang="en-US" sz="2200" dirty="0">
                <a:latin typeface="Arial Rounded MT Bold" panose="020F0704030504030204" pitchFamily="34" charset="0"/>
              </a:rPr>
              <a:t>Purposeful hiring and effective communication are examples of SHRM. They both steer the organization towards its long-term goal. Effective communication fosters transparency and creates an open forum discussion where various concerns are addressed.</a:t>
            </a:r>
          </a:p>
          <a:p>
            <a:r>
              <a:rPr lang="en-US" sz="2200" dirty="0">
                <a:latin typeface="Arial Rounded MT Bold" panose="020F0704030504030204" pitchFamily="34" charset="0"/>
              </a:rPr>
              <a:t>SHRM is used to create a framework that links the management of people and the development of practices that align with the long-term goals.</a:t>
            </a:r>
          </a:p>
          <a:p>
            <a:r>
              <a:rPr lang="en-US" sz="2200" dirty="0">
                <a:latin typeface="Arial Rounded MT Bold" panose="020F0704030504030204" pitchFamily="34" charset="0"/>
              </a:rPr>
              <a:t> </a:t>
            </a:r>
          </a:p>
          <a:p>
            <a:r>
              <a:rPr lang="en-US" sz="2200" dirty="0">
                <a:latin typeface="Arial Rounded MT Bold" panose="020F0704030504030204" pitchFamily="34" charset="0"/>
              </a:rPr>
              <a:t>SHRM differs from HRM in the sense that it is involved in framing human resource strategies so that they direct the efforts of the employees to align with the organizational goal. SHRM is practiced by HR departments when they work with other departments within an organization to help understand the goals of each department and develop strategies that align with the organizational goals. It takes each department to work together to reach the goals of an organization. In this sense, SHRM is a partner in organizational success.</a:t>
            </a:r>
          </a:p>
          <a:p>
            <a:endParaRPr lang="en-US" dirty="0"/>
          </a:p>
        </p:txBody>
      </p:sp>
    </p:spTree>
    <p:extLst>
      <p:ext uri="{BB962C8B-B14F-4D97-AF65-F5344CB8AC3E}">
        <p14:creationId xmlns:p14="http://schemas.microsoft.com/office/powerpoint/2010/main" val="503028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6ADDC8-9F85-5996-28BB-ACCB0BA0E5A2}"/>
              </a:ext>
            </a:extLst>
          </p:cNvPr>
          <p:cNvSpPr txBox="1"/>
          <p:nvPr/>
        </p:nvSpPr>
        <p:spPr>
          <a:xfrm>
            <a:off x="381740" y="452760"/>
            <a:ext cx="11248007" cy="6124754"/>
          </a:xfrm>
          <a:prstGeom prst="rect">
            <a:avLst/>
          </a:prstGeom>
          <a:noFill/>
        </p:spPr>
        <p:txBody>
          <a:bodyPr wrap="square">
            <a:spAutoFit/>
          </a:bodyPr>
          <a:lstStyle/>
          <a:p>
            <a:pPr algn="l"/>
            <a:r>
              <a:rPr lang="en-US" sz="2800" b="0" i="0" dirty="0">
                <a:solidFill>
                  <a:srgbClr val="005F86"/>
                </a:solidFill>
                <a:effectLst/>
                <a:latin typeface="Arial Rounded MT Bold" panose="020F0704030504030204" pitchFamily="34" charset="0"/>
              </a:rPr>
              <a:t>What is workforce diversity?</a:t>
            </a:r>
          </a:p>
          <a:p>
            <a:pPr algn="l"/>
            <a:r>
              <a:rPr lang="en-US" sz="2800" b="0" i="0" dirty="0">
                <a:solidFill>
                  <a:srgbClr val="58595B"/>
                </a:solidFill>
                <a:effectLst/>
                <a:latin typeface="Arial Rounded MT Bold" panose="020F0704030504030204" pitchFamily="34" charset="0"/>
              </a:rPr>
              <a:t>Before you can start managing diversity in the workplace, you have to know what it is. And the definition may surprise you.</a:t>
            </a:r>
          </a:p>
          <a:p>
            <a:pPr algn="l"/>
            <a:endParaRPr lang="en-US" sz="2800" dirty="0">
              <a:solidFill>
                <a:srgbClr val="58595B"/>
              </a:solidFill>
              <a:latin typeface="Arial Rounded MT Bold" panose="020F0704030504030204" pitchFamily="34" charset="0"/>
            </a:endParaRPr>
          </a:p>
          <a:p>
            <a:pPr algn="l"/>
            <a:r>
              <a:rPr lang="en-US" sz="2800" b="0" i="0" dirty="0">
                <a:solidFill>
                  <a:srgbClr val="58595B"/>
                </a:solidFill>
                <a:effectLst/>
                <a:latin typeface="Arial Rounded MT Bold" panose="020F0704030504030204" pitchFamily="34" charset="0"/>
              </a:rPr>
              <a:t>Diversity is anything that makes people different from one another. I’m sure you know you shouldn’t discriminate based on race, gender, national origin or disability. But there’s more.</a:t>
            </a:r>
          </a:p>
          <a:p>
            <a:pPr algn="l"/>
            <a:endParaRPr lang="en-US" sz="2800" dirty="0">
              <a:solidFill>
                <a:srgbClr val="58595B"/>
              </a:solidFill>
              <a:latin typeface="Arial Rounded MT Bold" panose="020F0704030504030204" pitchFamily="34" charset="0"/>
            </a:endParaRPr>
          </a:p>
          <a:p>
            <a:pPr algn="l"/>
            <a:r>
              <a:rPr lang="en-US" sz="2800" b="0" i="0" dirty="0">
                <a:solidFill>
                  <a:srgbClr val="58595B"/>
                </a:solidFill>
                <a:effectLst/>
                <a:latin typeface="Arial Rounded MT Bold" panose="020F0704030504030204" pitchFamily="34" charset="0"/>
              </a:rPr>
              <a:t>Religion, age, sexual orientation, citizenship, political affiliation or opinions, military service, mental and physical conditions, personality, education, favorite sports team – all of these fall under the umbrella of diversity, which, if not managed correctly, can open the door to </a:t>
            </a:r>
            <a:r>
              <a:rPr lang="en-US" sz="2800" b="0" i="0" u="sng" dirty="0">
                <a:solidFill>
                  <a:srgbClr val="007FAD"/>
                </a:solidFill>
                <a:effectLst/>
                <a:latin typeface="Arial Rounded MT Bold" panose="020F0704030504030204" pitchFamily="34" charset="0"/>
                <a:hlinkClick r:id="rId2"/>
              </a:rPr>
              <a:t>charges of discrimination</a:t>
            </a:r>
            <a:r>
              <a:rPr lang="en-US" sz="2800" b="0" i="0" dirty="0">
                <a:solidFill>
                  <a:srgbClr val="58595B"/>
                </a:solidFill>
                <a:effectLst/>
                <a:latin typeface="Arial Rounded MT Bold" panose="020F0704030504030204" pitchFamily="34" charset="0"/>
              </a:rPr>
              <a:t> or employee relations matters.</a:t>
            </a:r>
          </a:p>
        </p:txBody>
      </p:sp>
    </p:spTree>
    <p:extLst>
      <p:ext uri="{BB962C8B-B14F-4D97-AF65-F5344CB8AC3E}">
        <p14:creationId xmlns:p14="http://schemas.microsoft.com/office/powerpoint/2010/main" val="4057590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9624D-A2BD-91EE-E8E0-41841379ACCA}"/>
              </a:ext>
            </a:extLst>
          </p:cNvPr>
          <p:cNvSpPr txBox="1"/>
          <p:nvPr/>
        </p:nvSpPr>
        <p:spPr>
          <a:xfrm>
            <a:off x="754603" y="559293"/>
            <a:ext cx="10608814" cy="4801314"/>
          </a:xfrm>
          <a:prstGeom prst="rect">
            <a:avLst/>
          </a:prstGeom>
          <a:noFill/>
        </p:spPr>
        <p:txBody>
          <a:bodyPr wrap="square">
            <a:spAutoFit/>
          </a:bodyPr>
          <a:lstStyle/>
          <a:p>
            <a:pPr algn="l" fontAlgn="base"/>
            <a:r>
              <a:rPr lang="en-US" sz="2400" b="0" i="0" dirty="0">
                <a:solidFill>
                  <a:srgbClr val="293682"/>
                </a:solidFill>
                <a:effectLst/>
                <a:latin typeface="Arial Rounded MT Bold" panose="020F0704030504030204" pitchFamily="34" charset="0"/>
              </a:rPr>
              <a:t>What are the benefits of diversity in the workplace for employees?</a:t>
            </a:r>
          </a:p>
          <a:p>
            <a:pPr algn="l" fontAlgn="base">
              <a:buFont typeface="Arial" panose="020B0604020202020204" pitchFamily="34" charset="0"/>
              <a:buChar char="•"/>
            </a:pPr>
            <a:r>
              <a:rPr lang="en-US" sz="2400" b="0" i="0" dirty="0">
                <a:solidFill>
                  <a:srgbClr val="293682"/>
                </a:solidFill>
                <a:effectLst/>
                <a:latin typeface="Arial Rounded MT Bold" panose="020F0704030504030204" pitchFamily="34" charset="0"/>
              </a:rPr>
              <a:t>Conflict reduction</a:t>
            </a:r>
          </a:p>
          <a:p>
            <a:pPr algn="l" fontAlgn="base"/>
            <a:r>
              <a:rPr lang="en-US" sz="2400" b="0" i="0" dirty="0">
                <a:solidFill>
                  <a:srgbClr val="293682"/>
                </a:solidFill>
                <a:effectLst/>
                <a:latin typeface="Arial Rounded MT Bold" panose="020F0704030504030204" pitchFamily="34" charset="0"/>
              </a:rPr>
              <a:t>Within a diverse workplace, employees can better understand each other's differences. </a:t>
            </a:r>
          </a:p>
          <a:p>
            <a:pPr algn="l" fontAlgn="base"/>
            <a:r>
              <a:rPr lang="en-US" sz="2400" b="0" i="0" dirty="0">
                <a:solidFill>
                  <a:srgbClr val="293682"/>
                </a:solidFill>
                <a:effectLst/>
                <a:latin typeface="Arial Rounded MT Bold" panose="020F0704030504030204" pitchFamily="34" charset="0"/>
              </a:rPr>
              <a:t>This will often help to reduce conflicts between even the most different team members; and will often unite people with a common purpose rather than divide them.</a:t>
            </a:r>
          </a:p>
          <a:p>
            <a:pPr algn="l" fontAlgn="base"/>
            <a:endParaRPr lang="en-US" sz="24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2400" b="0" i="0" dirty="0">
                <a:solidFill>
                  <a:srgbClr val="293682"/>
                </a:solidFill>
                <a:effectLst/>
                <a:latin typeface="Arial Rounded MT Bold" panose="020F0704030504030204" pitchFamily="34" charset="0"/>
              </a:rPr>
              <a:t>Increased confidence</a:t>
            </a:r>
          </a:p>
          <a:p>
            <a:pPr algn="l" fontAlgn="base"/>
            <a:r>
              <a:rPr lang="en-US" sz="2400" b="0" i="0" dirty="0">
                <a:solidFill>
                  <a:srgbClr val="293682"/>
                </a:solidFill>
                <a:effectLst/>
                <a:latin typeface="Arial Rounded MT Bold" panose="020F0704030504030204" pitchFamily="34" charset="0"/>
              </a:rPr>
              <a:t>​When employees' </a:t>
            </a:r>
            <a:r>
              <a:rPr lang="en-US" sz="2400" b="0" i="0" dirty="0" err="1">
                <a:solidFill>
                  <a:srgbClr val="293682"/>
                </a:solidFill>
                <a:effectLst/>
                <a:latin typeface="Arial Rounded MT Bold" panose="020F0704030504030204" pitchFamily="34" charset="0"/>
              </a:rPr>
              <a:t>recognise</a:t>
            </a:r>
            <a:r>
              <a:rPr lang="en-US" sz="2400" b="0" i="0" dirty="0">
                <a:solidFill>
                  <a:srgbClr val="293682"/>
                </a:solidFill>
                <a:effectLst/>
                <a:latin typeface="Arial Rounded MT Bold" panose="020F0704030504030204" pitchFamily="34" charset="0"/>
              </a:rPr>
              <a:t> that differences are embraced and celebrated in an </a:t>
            </a:r>
            <a:r>
              <a:rPr lang="en-US" sz="2400" b="0" i="0" dirty="0" err="1">
                <a:solidFill>
                  <a:srgbClr val="293682"/>
                </a:solidFill>
                <a:effectLst/>
                <a:latin typeface="Arial Rounded MT Bold" panose="020F0704030504030204" pitchFamily="34" charset="0"/>
              </a:rPr>
              <a:t>organisation</a:t>
            </a:r>
            <a:r>
              <a:rPr lang="en-US" sz="2400" b="0" i="0" dirty="0">
                <a:solidFill>
                  <a:srgbClr val="293682"/>
                </a:solidFill>
                <a:effectLst/>
                <a:latin typeface="Arial Rounded MT Bold" panose="020F0704030504030204" pitchFamily="34" charset="0"/>
              </a:rPr>
              <a:t>, they are likely to also be more confident in their own unique qualities.</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979604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C94BB-2F9F-A56E-8BAF-F613254C83DC}"/>
              </a:ext>
            </a:extLst>
          </p:cNvPr>
          <p:cNvSpPr txBox="1"/>
          <p:nvPr/>
        </p:nvSpPr>
        <p:spPr>
          <a:xfrm>
            <a:off x="781235" y="994299"/>
            <a:ext cx="10271464" cy="5016758"/>
          </a:xfrm>
          <a:prstGeom prst="rect">
            <a:avLst/>
          </a:prstGeom>
          <a:noFill/>
        </p:spPr>
        <p:txBody>
          <a:bodyPr wrap="square">
            <a:spAutoFit/>
          </a:bodyPr>
          <a:lstStyle/>
          <a:p>
            <a:pPr algn="l" fontAlgn="base"/>
            <a:r>
              <a:rPr lang="en-US" sz="3200" b="0" i="0" dirty="0">
                <a:solidFill>
                  <a:srgbClr val="293682"/>
                </a:solidFill>
                <a:effectLst/>
                <a:latin typeface="Arial Rounded MT Bold" panose="020F0704030504030204" pitchFamily="34" charset="0"/>
              </a:rPr>
              <a:t>Encouraging diversity can help to boost confidence and performance from individual team members, who may be more easily able to express their ideas, become closer to their colleagues and enjoy and take pride in their work.</a:t>
            </a:r>
          </a:p>
          <a:p>
            <a:pPr algn="l" fontAlgn="base"/>
            <a:endParaRPr lang="en-US" sz="32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3200" b="0" i="0" dirty="0">
                <a:solidFill>
                  <a:srgbClr val="293682"/>
                </a:solidFill>
                <a:effectLst/>
                <a:latin typeface="Arial Rounded MT Bold" panose="020F0704030504030204" pitchFamily="34" charset="0"/>
              </a:rPr>
              <a:t>Boosting employee engagement</a:t>
            </a:r>
          </a:p>
          <a:p>
            <a:pPr algn="l" fontAlgn="base"/>
            <a:r>
              <a:rPr lang="en-US" sz="3200" b="0" i="0" dirty="0">
                <a:solidFill>
                  <a:srgbClr val="293682"/>
                </a:solidFill>
                <a:effectLst/>
                <a:latin typeface="Arial Rounded MT Bold" panose="020F0704030504030204" pitchFamily="34" charset="0"/>
              </a:rPr>
              <a:t>​Employees are far more likely to perform well in an environment where diversity and inclusion are top priority.</a:t>
            </a:r>
          </a:p>
        </p:txBody>
      </p:sp>
    </p:spTree>
    <p:extLst>
      <p:ext uri="{BB962C8B-B14F-4D97-AF65-F5344CB8AC3E}">
        <p14:creationId xmlns:p14="http://schemas.microsoft.com/office/powerpoint/2010/main" val="359282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E1DA5C-6B14-BF71-5D74-018B7DFE1186}"/>
              </a:ext>
            </a:extLst>
          </p:cNvPr>
          <p:cNvSpPr txBox="1"/>
          <p:nvPr/>
        </p:nvSpPr>
        <p:spPr>
          <a:xfrm>
            <a:off x="781235" y="461639"/>
            <a:ext cx="10511161" cy="5786199"/>
          </a:xfrm>
          <a:prstGeom prst="rect">
            <a:avLst/>
          </a:prstGeom>
          <a:noFill/>
        </p:spPr>
        <p:txBody>
          <a:bodyPr wrap="square">
            <a:spAutoFit/>
          </a:bodyPr>
          <a:lstStyle/>
          <a:p>
            <a:pPr algn="l"/>
            <a:r>
              <a:rPr lang="en-US" sz="2200" b="0" i="0" dirty="0">
                <a:solidFill>
                  <a:srgbClr val="000000"/>
                </a:solidFill>
                <a:effectLst/>
                <a:latin typeface="Arial Rounded MT Bold" panose="020F0704030504030204" pitchFamily="34" charset="0"/>
              </a:rPr>
              <a:t>E.W Vetter viewed human resources planning </a:t>
            </a:r>
          </a:p>
          <a:p>
            <a:pPr algn="l"/>
            <a:r>
              <a:rPr lang="en-US" sz="2200" b="0" i="0" dirty="0">
                <a:solidFill>
                  <a:srgbClr val="000000"/>
                </a:solidFill>
                <a:effectLst/>
                <a:latin typeface="Arial Rounded MT Bold" panose="020F0704030504030204" pitchFamily="34" charset="0"/>
              </a:rPr>
              <a:t>as ―a process by which an </a:t>
            </a:r>
          </a:p>
          <a:p>
            <a:pPr algn="l"/>
            <a:r>
              <a:rPr lang="en-US" sz="2200" b="0" i="0" dirty="0">
                <a:solidFill>
                  <a:srgbClr val="000000"/>
                </a:solidFill>
                <a:effectLst/>
                <a:latin typeface="Arial Rounded MT Bold" panose="020F0704030504030204" pitchFamily="34" charset="0"/>
              </a:rPr>
              <a:t>organization should move from its current manpower position to its desired </a:t>
            </a:r>
          </a:p>
          <a:p>
            <a:pPr algn="l"/>
            <a:r>
              <a:rPr lang="en-US" sz="2200" b="0" i="0" dirty="0">
                <a:solidFill>
                  <a:srgbClr val="000000"/>
                </a:solidFill>
                <a:effectLst/>
                <a:latin typeface="Arial Rounded MT Bold" panose="020F0704030504030204" pitchFamily="34" charset="0"/>
              </a:rPr>
              <a:t>manpower position. Through planning management strives to have the right </a:t>
            </a:r>
          </a:p>
          <a:p>
            <a:pPr algn="l"/>
            <a:r>
              <a:rPr lang="en-US" sz="2200" b="0" i="0" dirty="0">
                <a:solidFill>
                  <a:srgbClr val="000000"/>
                </a:solidFill>
                <a:effectLst/>
                <a:latin typeface="Arial Rounded MT Bold" panose="020F0704030504030204" pitchFamily="34" charset="0"/>
              </a:rPr>
              <a:t>number and right kind of people at the right places at the right time, doing things </a:t>
            </a:r>
          </a:p>
          <a:p>
            <a:pPr algn="l"/>
            <a:r>
              <a:rPr lang="en-US" sz="2200" b="0" i="0" dirty="0">
                <a:solidFill>
                  <a:srgbClr val="000000"/>
                </a:solidFill>
                <a:effectLst/>
                <a:latin typeface="Arial Rounded MT Bold" panose="020F0704030504030204" pitchFamily="34" charset="0"/>
              </a:rPr>
              <a:t>which result in both the organization and the individual receiving maximum </a:t>
            </a:r>
          </a:p>
          <a:p>
            <a:pPr algn="l"/>
            <a:r>
              <a:rPr lang="en-US" sz="2200" b="0" i="0" dirty="0">
                <a:solidFill>
                  <a:srgbClr val="000000"/>
                </a:solidFill>
                <a:effectLst/>
                <a:latin typeface="Arial Rounded MT Bold" panose="020F0704030504030204" pitchFamily="34" charset="0"/>
              </a:rPr>
              <a:t>long-run benefit.</a:t>
            </a:r>
          </a:p>
          <a:p>
            <a:pPr algn="l"/>
            <a:endParaRPr lang="en-US" sz="2200" dirty="0">
              <a:solidFill>
                <a:srgbClr val="000000"/>
              </a:solidFill>
              <a:latin typeface="Arial Rounded MT Bold" panose="020F0704030504030204" pitchFamily="34" charset="0"/>
            </a:endParaRPr>
          </a:p>
          <a:p>
            <a:pPr algn="l"/>
            <a:r>
              <a:rPr lang="en-US" sz="2200" b="0" i="0" dirty="0">
                <a:solidFill>
                  <a:srgbClr val="000000"/>
                </a:solidFill>
                <a:effectLst/>
                <a:latin typeface="Arial Rounded MT Bold" panose="020F0704030504030204" pitchFamily="34" charset="0"/>
              </a:rPr>
              <a:t>According to Leon C Megginson human resources planning is an integrated </a:t>
            </a:r>
          </a:p>
          <a:p>
            <a:pPr algn="l"/>
            <a:r>
              <a:rPr lang="en-US" sz="2200" b="0" i="0" dirty="0">
                <a:solidFill>
                  <a:srgbClr val="000000"/>
                </a:solidFill>
                <a:effectLst/>
                <a:latin typeface="Arial Rounded MT Bold" panose="020F0704030504030204" pitchFamily="34" charset="0"/>
              </a:rPr>
              <a:t>approach to performing the planning aspects of the personnel function in order to </a:t>
            </a:r>
          </a:p>
          <a:p>
            <a:pPr algn="l"/>
            <a:r>
              <a:rPr lang="en-US" sz="2200" b="0" i="0" dirty="0">
                <a:solidFill>
                  <a:srgbClr val="000000"/>
                </a:solidFill>
                <a:effectLst/>
                <a:latin typeface="Arial Rounded MT Bold" panose="020F0704030504030204" pitchFamily="34" charset="0"/>
              </a:rPr>
              <a:t>have a sufficient supply of adequately developed and motivated people to </a:t>
            </a:r>
          </a:p>
          <a:p>
            <a:pPr algn="l"/>
            <a:r>
              <a:rPr lang="en-US" sz="2200" b="0" i="0" dirty="0">
                <a:solidFill>
                  <a:srgbClr val="000000"/>
                </a:solidFill>
                <a:effectLst/>
                <a:latin typeface="Arial Rounded MT Bold" panose="020F0704030504030204" pitchFamily="34" charset="0"/>
              </a:rPr>
              <a:t>perform the duties and tasks required to meet organizational objectives and </a:t>
            </a:r>
          </a:p>
          <a:p>
            <a:pPr algn="l"/>
            <a:r>
              <a:rPr lang="en-US" sz="2200" b="0" i="0" dirty="0">
                <a:solidFill>
                  <a:srgbClr val="000000"/>
                </a:solidFill>
                <a:effectLst/>
                <a:latin typeface="Arial Rounded MT Bold" panose="020F0704030504030204" pitchFamily="34" charset="0"/>
              </a:rPr>
              <a:t>satisfy the individual needs and goals of organizational members. </a:t>
            </a:r>
          </a:p>
          <a:p>
            <a:pPr algn="l"/>
            <a:endParaRPr lang="en-US" sz="2000" b="0" i="0" dirty="0">
              <a:solidFill>
                <a:srgbClr val="000000"/>
              </a:solidFill>
              <a:effectLst/>
              <a:latin typeface="Arial Rounded MT Bold" panose="020F0704030504030204" pitchFamily="34" charset="0"/>
            </a:endParaRPr>
          </a:p>
          <a:p>
            <a:pPr algn="l"/>
            <a:endParaRPr lang="en-US" sz="2000" b="0" i="0" dirty="0">
              <a:solidFill>
                <a:srgbClr val="000000"/>
              </a:solidFill>
              <a:effectLst/>
              <a:latin typeface="Arial Rounded MT Bold" panose="020F0704030504030204" pitchFamily="34" charset="0"/>
            </a:endParaRPr>
          </a:p>
        </p:txBody>
      </p:sp>
    </p:spTree>
    <p:extLst>
      <p:ext uri="{BB962C8B-B14F-4D97-AF65-F5344CB8AC3E}">
        <p14:creationId xmlns:p14="http://schemas.microsoft.com/office/powerpoint/2010/main" val="1369967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EEBE7-E92E-D428-2A42-C18B0786477C}"/>
              </a:ext>
            </a:extLst>
          </p:cNvPr>
          <p:cNvSpPr txBox="1"/>
          <p:nvPr/>
        </p:nvSpPr>
        <p:spPr>
          <a:xfrm>
            <a:off x="870013" y="825624"/>
            <a:ext cx="10413506"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What are the benefits of diversity in the workplace for employers?</a:t>
            </a:r>
          </a:p>
          <a:p>
            <a:pPr algn="l" fontAlgn="base"/>
            <a:endParaRPr lang="en-US" sz="28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Increased range of ideas.</a:t>
            </a:r>
          </a:p>
          <a:p>
            <a:pPr algn="l" fontAlgn="base"/>
            <a:r>
              <a:rPr lang="en-US" sz="2800" b="0" i="0" dirty="0">
                <a:solidFill>
                  <a:srgbClr val="293682"/>
                </a:solidFill>
                <a:effectLst/>
                <a:latin typeface="Arial Rounded MT Bold" panose="020F0704030504030204" pitchFamily="34" charset="0"/>
              </a:rPr>
              <a:t>​One of the key benefits of diversity in society is the vast range of ideas that can be explored.</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Diversity in the workplace will often result in a much broader spectrum of creativity, from people with different backgrounds, skills and experiences.</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A wider range of different perspectives will be highly beneficial across all teams; from marketing to finance.</a:t>
            </a:r>
          </a:p>
          <a:p>
            <a:pPr algn="l" fontAlgn="base"/>
            <a:endParaRPr lang="en-US" b="0" i="0" dirty="0">
              <a:solidFill>
                <a:srgbClr val="293682"/>
              </a:solidFill>
              <a:effectLst/>
              <a:latin typeface="Gotham Rounded Medium"/>
            </a:endParaRPr>
          </a:p>
        </p:txBody>
      </p:sp>
    </p:spTree>
    <p:extLst>
      <p:ext uri="{BB962C8B-B14F-4D97-AF65-F5344CB8AC3E}">
        <p14:creationId xmlns:p14="http://schemas.microsoft.com/office/powerpoint/2010/main" val="1135288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8D06F1-8062-25C1-241D-D6FF4D703721}"/>
              </a:ext>
            </a:extLst>
          </p:cNvPr>
          <p:cNvSpPr txBox="1"/>
          <p:nvPr/>
        </p:nvSpPr>
        <p:spPr>
          <a:xfrm>
            <a:off x="656947" y="683581"/>
            <a:ext cx="10386873" cy="5109091"/>
          </a:xfrm>
          <a:prstGeom prst="rect">
            <a:avLst/>
          </a:prstGeom>
          <a:noFill/>
        </p:spPr>
        <p:txBody>
          <a:bodyPr wrap="square">
            <a:spAutoFit/>
          </a:bodyPr>
          <a:lstStyle/>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Increased employee engagement</a:t>
            </a:r>
          </a:p>
          <a:p>
            <a:pPr algn="l" fontAlgn="base"/>
            <a:r>
              <a:rPr lang="en-US" sz="2800" b="0" i="0" dirty="0">
                <a:solidFill>
                  <a:srgbClr val="293682"/>
                </a:solidFill>
                <a:effectLst/>
                <a:latin typeface="Arial Rounded MT Bold" panose="020F0704030504030204" pitchFamily="34" charset="0"/>
              </a:rPr>
              <a:t>​Generally speaking, employees who feel included and wanted will be more engaged and motivated to do well.</a:t>
            </a:r>
          </a:p>
          <a:p>
            <a:pPr algn="l" fontAlgn="base"/>
            <a:r>
              <a:rPr lang="en-US" sz="2800" b="0" i="0" dirty="0">
                <a:solidFill>
                  <a:srgbClr val="293682"/>
                </a:solidFill>
                <a:effectLst/>
                <a:latin typeface="Arial Rounded MT Bold" panose="020F0704030504030204" pitchFamily="34" charset="0"/>
              </a:rPr>
              <a:t>In turn, a more engaged team will often yield better team performance; making it a win-win for employers.</a:t>
            </a:r>
          </a:p>
          <a:p>
            <a:pPr algn="l" fontAlgn="base"/>
            <a:endParaRPr lang="en-US" sz="2800" dirty="0">
              <a:solidFill>
                <a:srgbClr val="293682"/>
              </a:solidFill>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Boosts company reputation &amp; simplifies recruitment processes</a:t>
            </a:r>
          </a:p>
          <a:p>
            <a:pPr algn="l" fontAlgn="base"/>
            <a:r>
              <a:rPr lang="en-US" sz="2800" b="0" i="0" dirty="0">
                <a:solidFill>
                  <a:srgbClr val="293682"/>
                </a:solidFill>
                <a:effectLst/>
                <a:latin typeface="Arial Rounded MT Bold" panose="020F0704030504030204" pitchFamily="34" charset="0"/>
              </a:rPr>
              <a:t>​Diversity in the workplace will help to build a great reputation for the company; especially important when you are looking to hire and retain talent.</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2713142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ADB258-E0D5-9D92-BD1B-701BC1420BB3}"/>
              </a:ext>
            </a:extLst>
          </p:cNvPr>
          <p:cNvSpPr txBox="1"/>
          <p:nvPr/>
        </p:nvSpPr>
        <p:spPr>
          <a:xfrm>
            <a:off x="292963" y="355107"/>
            <a:ext cx="11390051"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Especially in terms of graduate recruitment, D&amp;I can play a huge role in attracting candidates to your business; if done well, it can also help you stand out from the bigger firms.</a:t>
            </a:r>
          </a:p>
          <a:p>
            <a:pPr algn="l" fontAlgn="base"/>
            <a:endParaRPr lang="en-US" sz="28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Wider talent pool to choose from</a:t>
            </a:r>
          </a:p>
          <a:p>
            <a:pPr algn="l" fontAlgn="base"/>
            <a:r>
              <a:rPr lang="en-US" sz="2800" b="0" i="0" dirty="0">
                <a:solidFill>
                  <a:srgbClr val="293682"/>
                </a:solidFill>
                <a:effectLst/>
                <a:latin typeface="Arial Rounded MT Bold" panose="020F0704030504030204" pitchFamily="34" charset="0"/>
              </a:rPr>
              <a:t>​Companies that only hire men, for example, are limiting themselves to the skills of half the population, this is just one of the many benefits of gender diversity in the workplace.</a:t>
            </a:r>
          </a:p>
          <a:p>
            <a:pPr algn="l" fontAlgn="base"/>
            <a:endParaRPr lang="en-US" sz="2800" dirty="0">
              <a:solidFill>
                <a:srgbClr val="293682"/>
              </a:solidFill>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Helps you to understand your customers better</a:t>
            </a:r>
          </a:p>
          <a:p>
            <a:pPr algn="l" fontAlgn="base"/>
            <a:r>
              <a:rPr lang="en-US" sz="2800" b="0" i="0" dirty="0">
                <a:solidFill>
                  <a:srgbClr val="293682"/>
                </a:solidFill>
                <a:effectLst/>
                <a:latin typeface="Arial Rounded MT Bold" panose="020F0704030504030204" pitchFamily="34" charset="0"/>
              </a:rPr>
              <a:t>​Having a more diverse team will help your company gain a broader understanding of your customers, what they want and what they look for.</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1773442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C88A4-C4B2-5950-C919-CBD87FDFF1C9}"/>
              </a:ext>
            </a:extLst>
          </p:cNvPr>
          <p:cNvSpPr txBox="1"/>
          <p:nvPr/>
        </p:nvSpPr>
        <p:spPr>
          <a:xfrm>
            <a:off x="603681" y="941033"/>
            <a:ext cx="11097087" cy="5816977"/>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Who knows? Your company could be missing out on a huge group of potential customers that could be explored by hiring more diversely.</a:t>
            </a:r>
          </a:p>
          <a:p>
            <a:pPr algn="l" fontAlgn="base"/>
            <a:endParaRPr lang="en-US" sz="2800" dirty="0">
              <a:solidFill>
                <a:srgbClr val="293682"/>
              </a:solidFill>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Reduce employee turnover</a:t>
            </a:r>
          </a:p>
          <a:p>
            <a:pPr algn="l" fontAlgn="base"/>
            <a:r>
              <a:rPr lang="en-US" sz="2800" b="0" i="0" dirty="0">
                <a:solidFill>
                  <a:srgbClr val="293682"/>
                </a:solidFill>
                <a:effectLst/>
                <a:latin typeface="Arial Rounded MT Bold" panose="020F0704030504030204" pitchFamily="34" charset="0"/>
              </a:rPr>
              <a:t>​Companies with a diverse workforce will tend to </a:t>
            </a:r>
            <a:r>
              <a:rPr lang="en-US" sz="2800" b="1" i="0" u="none" strike="noStrike" dirty="0">
                <a:solidFill>
                  <a:srgbClr val="94BD58"/>
                </a:solidFill>
                <a:effectLst/>
                <a:latin typeface="Arial Rounded MT Bold" panose="020F0704030504030204" pitchFamily="34" charset="0"/>
                <a:hlinkClick r:id="rId2"/>
              </a:rPr>
              <a:t>retain employees</a:t>
            </a:r>
            <a:r>
              <a:rPr lang="en-US" sz="2800" b="0" i="0" dirty="0">
                <a:solidFill>
                  <a:srgbClr val="293682"/>
                </a:solidFill>
                <a:effectLst/>
                <a:latin typeface="Arial Rounded MT Bold" panose="020F0704030504030204" pitchFamily="34" charset="0"/>
              </a:rPr>
              <a:t> for longer, because ultimately employees who feel accepted and valued will be much less likely to leave.</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Likewise, companies who clearly value career development, and really care about their employees, will tend to have a much higher retention rate than those who don't.</a:t>
            </a:r>
          </a:p>
          <a:p>
            <a:pPr algn="l" fontAlgn="base"/>
            <a:r>
              <a:rPr lang="en-US" b="0" i="0" dirty="0">
                <a:solidFill>
                  <a:srgbClr val="293682"/>
                </a:solidFill>
                <a:effectLst/>
                <a:latin typeface="Gotham Rounded Light"/>
              </a:rPr>
              <a:t> </a:t>
            </a:r>
          </a:p>
          <a:p>
            <a:pPr algn="l" fontAlgn="base"/>
            <a:endParaRPr lang="en-US" sz="1800" b="0" i="0" dirty="0">
              <a:solidFill>
                <a:srgbClr val="293682"/>
              </a:solidFill>
              <a:effectLst/>
              <a:latin typeface="Arial Rounded MT Bold" panose="020F0704030504030204" pitchFamily="34" charset="0"/>
            </a:endParaRPr>
          </a:p>
        </p:txBody>
      </p:sp>
    </p:spTree>
    <p:extLst>
      <p:ext uri="{BB962C8B-B14F-4D97-AF65-F5344CB8AC3E}">
        <p14:creationId xmlns:p14="http://schemas.microsoft.com/office/powerpoint/2010/main" val="126140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91869-D68A-6D92-CDF2-FBB899EA5E84}"/>
              </a:ext>
            </a:extLst>
          </p:cNvPr>
          <p:cNvSpPr txBox="1"/>
          <p:nvPr/>
        </p:nvSpPr>
        <p:spPr>
          <a:xfrm>
            <a:off x="577049" y="736847"/>
            <a:ext cx="10360239" cy="4832092"/>
          </a:xfrm>
          <a:prstGeom prst="rect">
            <a:avLst/>
          </a:prstGeom>
          <a:noFill/>
        </p:spPr>
        <p:txBody>
          <a:bodyPr wrap="square">
            <a:spAutoFit/>
          </a:bodyPr>
          <a:lstStyle/>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Marriott International</a:t>
            </a:r>
            <a:br>
              <a:rPr lang="en-US" sz="2800" b="0" i="0" dirty="0">
                <a:solidFill>
                  <a:srgbClr val="293682"/>
                </a:solidFill>
                <a:effectLst/>
                <a:latin typeface="Arial Rounded MT Bold" panose="020F0704030504030204" pitchFamily="34" charset="0"/>
              </a:rPr>
            </a:br>
            <a:r>
              <a:rPr lang="en-US" sz="2800" b="0" i="0" dirty="0">
                <a:solidFill>
                  <a:srgbClr val="293682"/>
                </a:solidFill>
                <a:effectLst/>
                <a:latin typeface="Arial Rounded MT Bold" panose="020F0704030504030204" pitchFamily="34" charset="0"/>
              </a:rPr>
              <a:t>Industry: Hospitality</a:t>
            </a:r>
          </a:p>
          <a:p>
            <a:pPr algn="l" fontAlgn="base">
              <a:buFont typeface="Arial" panose="020B0604020202020204" pitchFamily="34" charset="0"/>
              <a:buChar char="•"/>
            </a:pPr>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In a close second place on </a:t>
            </a:r>
            <a:r>
              <a:rPr lang="en-US" sz="2800" b="1" i="0" u="none" strike="noStrike" dirty="0">
                <a:solidFill>
                  <a:srgbClr val="94BD58"/>
                </a:solidFill>
                <a:effectLst/>
                <a:latin typeface="Arial Rounded MT Bold" panose="020F0704030504030204" pitchFamily="34" charset="0"/>
                <a:hlinkClick r:id="rId2"/>
              </a:rPr>
              <a:t>DiversityInc's Top 50 Companies</a:t>
            </a:r>
            <a:r>
              <a:rPr lang="en-US" sz="2800" b="0" i="0" dirty="0">
                <a:solidFill>
                  <a:srgbClr val="293682"/>
                </a:solidFill>
                <a:effectLst/>
                <a:latin typeface="Arial Rounded MT Bold" panose="020F0704030504030204" pitchFamily="34" charset="0"/>
              </a:rPr>
              <a:t>, Marriott recently launched their Serve 360 plan, whereby they invested $5m in order for women, people with disabilities, veterans, refugees and more to learn hospitality skills.</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Not every company will be able to afford $5m; but it does point to the value of investing in professional development.</a:t>
            </a:r>
          </a:p>
        </p:txBody>
      </p:sp>
    </p:spTree>
    <p:extLst>
      <p:ext uri="{BB962C8B-B14F-4D97-AF65-F5344CB8AC3E}">
        <p14:creationId xmlns:p14="http://schemas.microsoft.com/office/powerpoint/2010/main" val="1685060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70C8E-80F8-985A-A238-01E8937D2022}"/>
              </a:ext>
            </a:extLst>
          </p:cNvPr>
          <p:cNvSpPr txBox="1"/>
          <p:nvPr/>
        </p:nvSpPr>
        <p:spPr>
          <a:xfrm>
            <a:off x="381740" y="355108"/>
            <a:ext cx="11478827" cy="6247864"/>
          </a:xfrm>
          <a:prstGeom prst="rect">
            <a:avLst/>
          </a:prstGeom>
          <a:noFill/>
        </p:spPr>
        <p:txBody>
          <a:bodyPr wrap="square">
            <a:spAutoFit/>
          </a:bodyPr>
          <a:lstStyle/>
          <a:p>
            <a:pPr algn="l" fontAlgn="base">
              <a:buFont typeface="Arial" panose="020B0604020202020204" pitchFamily="34" charset="0"/>
              <a:buChar char="•"/>
            </a:pPr>
            <a:r>
              <a:rPr lang="en-US" sz="2500" b="0" i="0" dirty="0">
                <a:solidFill>
                  <a:srgbClr val="293682"/>
                </a:solidFill>
                <a:effectLst/>
                <a:latin typeface="Arial Rounded MT Bold" panose="020F0704030504030204" pitchFamily="34" charset="0"/>
              </a:rPr>
              <a:t>Accenture PLC</a:t>
            </a:r>
            <a:br>
              <a:rPr lang="en-US" sz="2500" b="0" i="0" dirty="0">
                <a:solidFill>
                  <a:srgbClr val="293682"/>
                </a:solidFill>
                <a:effectLst/>
                <a:latin typeface="Arial Rounded MT Bold" panose="020F0704030504030204" pitchFamily="34" charset="0"/>
              </a:rPr>
            </a:br>
            <a:r>
              <a:rPr lang="en-US" sz="2500" b="0" i="0" dirty="0">
                <a:solidFill>
                  <a:srgbClr val="293682"/>
                </a:solidFill>
                <a:effectLst/>
                <a:latin typeface="Arial Rounded MT Bold" panose="020F0704030504030204" pitchFamily="34" charset="0"/>
              </a:rPr>
              <a:t>Industry: Professional Services</a:t>
            </a:r>
          </a:p>
          <a:p>
            <a:pPr algn="l" fontAlgn="base"/>
            <a:r>
              <a:rPr lang="en-US" sz="2500" b="0" i="0" dirty="0">
                <a:solidFill>
                  <a:srgbClr val="293682"/>
                </a:solidFill>
                <a:effectLst/>
                <a:latin typeface="Arial Rounded MT Bold" panose="020F0704030504030204" pitchFamily="34" charset="0"/>
              </a:rPr>
              <a:t>Accenture is often ranked within the top companies for diversity (</a:t>
            </a:r>
            <a:r>
              <a:rPr lang="en-US" sz="2500" b="1" i="0" u="none" strike="noStrike" dirty="0">
                <a:solidFill>
                  <a:srgbClr val="94BD58"/>
                </a:solidFill>
                <a:effectLst/>
                <a:latin typeface="Arial Rounded MT Bold" panose="020F0704030504030204" pitchFamily="34" charset="0"/>
                <a:hlinkClick r:id="rId2"/>
              </a:rPr>
              <a:t>Thompson Reuters' 2018 Diversity and Inclusion Index</a:t>
            </a:r>
            <a:r>
              <a:rPr lang="en-US" sz="2500" b="0" i="0" dirty="0">
                <a:solidFill>
                  <a:srgbClr val="293682"/>
                </a:solidFill>
                <a:effectLst/>
                <a:latin typeface="Arial Rounded MT Bold" panose="020F0704030504030204" pitchFamily="34" charset="0"/>
              </a:rPr>
              <a:t> ranked Accenture as it's no.1 most diverse company), and though this is largely due to gender representation within their workforce, they have also been applauded for encouraging the inclusion of many different groups.</a:t>
            </a:r>
          </a:p>
          <a:p>
            <a:pPr algn="l" fontAlgn="base"/>
            <a:endParaRPr lang="en-US" sz="2500" b="0" i="0" dirty="0">
              <a:solidFill>
                <a:srgbClr val="293682"/>
              </a:solidFill>
              <a:effectLst/>
              <a:latin typeface="Arial Rounded MT Bold" panose="020F0704030504030204" pitchFamily="34" charset="0"/>
            </a:endParaRPr>
          </a:p>
          <a:p>
            <a:pPr algn="l" fontAlgn="base"/>
            <a:r>
              <a:rPr lang="en-US" sz="2500" b="1" i="0" u="none" strike="noStrike" dirty="0">
                <a:solidFill>
                  <a:srgbClr val="94BD58"/>
                </a:solidFill>
                <a:effectLst/>
                <a:latin typeface="Arial Rounded MT Bold" panose="020F0704030504030204" pitchFamily="34" charset="0"/>
                <a:hlinkClick r:id="rId3"/>
              </a:rPr>
              <a:t>Diversity training within the company is broken into three different categories</a:t>
            </a:r>
            <a:r>
              <a:rPr lang="en-US" sz="2500" b="0" i="0" dirty="0">
                <a:solidFill>
                  <a:srgbClr val="293682"/>
                </a:solidFill>
                <a:effectLst/>
                <a:latin typeface="Arial Rounded MT Bold" panose="020F0704030504030204" pitchFamily="34" charset="0"/>
              </a:rPr>
              <a:t>; 1) Diversity Awareness, to help people understand the benefits of working with a diverse </a:t>
            </a:r>
            <a:r>
              <a:rPr lang="en-US" sz="2500" b="0" i="0" dirty="0" err="1">
                <a:solidFill>
                  <a:srgbClr val="293682"/>
                </a:solidFill>
                <a:effectLst/>
                <a:latin typeface="Arial Rounded MT Bold" panose="020F0704030504030204" pitchFamily="34" charset="0"/>
              </a:rPr>
              <a:t>organisation</a:t>
            </a:r>
            <a:r>
              <a:rPr lang="en-US" sz="2500" b="0" i="0" dirty="0">
                <a:solidFill>
                  <a:srgbClr val="293682"/>
                </a:solidFill>
                <a:effectLst/>
                <a:latin typeface="Arial Rounded MT Bold" panose="020F0704030504030204" pitchFamily="34" charset="0"/>
              </a:rPr>
              <a:t>, </a:t>
            </a:r>
          </a:p>
          <a:p>
            <a:pPr algn="l" fontAlgn="base"/>
            <a:endParaRPr lang="en-US" sz="2500" dirty="0">
              <a:solidFill>
                <a:srgbClr val="293682"/>
              </a:solidFill>
              <a:latin typeface="Arial Rounded MT Bold" panose="020F0704030504030204" pitchFamily="34" charset="0"/>
            </a:endParaRPr>
          </a:p>
          <a:p>
            <a:pPr algn="l" fontAlgn="base"/>
            <a:r>
              <a:rPr lang="en-US" sz="2500" b="0" i="0" dirty="0">
                <a:solidFill>
                  <a:srgbClr val="293682"/>
                </a:solidFill>
                <a:effectLst/>
                <a:latin typeface="Arial Rounded MT Bold" panose="020F0704030504030204" pitchFamily="34" charset="0"/>
              </a:rPr>
              <a:t>2) Diversity Management, to help team leaders to successful manage diverse teams and </a:t>
            </a:r>
          </a:p>
          <a:p>
            <a:pPr algn="l" fontAlgn="base"/>
            <a:r>
              <a:rPr lang="en-US" sz="2500" b="0" i="0" dirty="0">
                <a:solidFill>
                  <a:srgbClr val="293682"/>
                </a:solidFill>
                <a:effectLst/>
                <a:latin typeface="Arial Rounded MT Bold" panose="020F0704030504030204" pitchFamily="34" charset="0"/>
              </a:rPr>
              <a:t>3) Professional Development, to enable minority groups to develop valuable new skills.</a:t>
            </a:r>
          </a:p>
        </p:txBody>
      </p:sp>
    </p:spTree>
    <p:extLst>
      <p:ext uri="{BB962C8B-B14F-4D97-AF65-F5344CB8AC3E}">
        <p14:creationId xmlns:p14="http://schemas.microsoft.com/office/powerpoint/2010/main" val="2370807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833CF-5313-8696-AEEE-3FF10FAA4084}"/>
              </a:ext>
            </a:extLst>
          </p:cNvPr>
          <p:cNvSpPr txBox="1"/>
          <p:nvPr/>
        </p:nvSpPr>
        <p:spPr>
          <a:xfrm>
            <a:off x="887767" y="1003177"/>
            <a:ext cx="9925235" cy="5109091"/>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Challenges of diversity in the workplace</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Communication barriers</a:t>
            </a:r>
          </a:p>
          <a:p>
            <a:pPr algn="l" fontAlgn="base"/>
            <a:r>
              <a:rPr lang="en-US" sz="2800" b="0" i="0" dirty="0">
                <a:solidFill>
                  <a:srgbClr val="293682"/>
                </a:solidFill>
                <a:effectLst/>
                <a:latin typeface="Arial Rounded MT Bold" panose="020F0704030504030204" pitchFamily="34" charset="0"/>
              </a:rPr>
              <a:t>Hiring employees from a range of cultures and backgrounds has fantastic benefits for businesses; but can occasionally result in communication or language barriers within a team.</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This can sometimes lead to frustration amongst employees and productivity loss. </a:t>
            </a:r>
            <a:r>
              <a:rPr lang="en-US" sz="2800" b="1" i="0" u="none" strike="noStrike" dirty="0">
                <a:solidFill>
                  <a:srgbClr val="94BD58"/>
                </a:solidFill>
                <a:effectLst/>
                <a:latin typeface="Arial Rounded MT Bold" panose="020F0704030504030204" pitchFamily="34" charset="0"/>
                <a:hlinkClick r:id="rId2"/>
              </a:rPr>
              <a:t>Embracing Business Diversity: Is Technology the Answer? </a:t>
            </a:r>
            <a:endParaRPr lang="en-US" sz="2800" b="0" i="0" dirty="0">
              <a:solidFill>
                <a:srgbClr val="293682"/>
              </a:solidFill>
              <a:effectLst/>
              <a:latin typeface="Arial Rounded MT Bold" panose="020F0704030504030204" pitchFamily="34" charset="0"/>
            </a:endParaRPr>
          </a:p>
          <a:p>
            <a:pPr algn="l" fontAlgn="base"/>
            <a:endParaRPr lang="en-US" b="0" i="0" dirty="0">
              <a:solidFill>
                <a:srgbClr val="293682"/>
              </a:solidFill>
              <a:effectLst/>
              <a:latin typeface="Gotham Rounded Medium"/>
            </a:endParaRPr>
          </a:p>
        </p:txBody>
      </p:sp>
    </p:spTree>
    <p:extLst>
      <p:ext uri="{BB962C8B-B14F-4D97-AF65-F5344CB8AC3E}">
        <p14:creationId xmlns:p14="http://schemas.microsoft.com/office/powerpoint/2010/main" val="3171159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63FED6-DF6C-7D4A-6300-83946329880C}"/>
              </a:ext>
            </a:extLst>
          </p:cNvPr>
          <p:cNvSpPr txBox="1"/>
          <p:nvPr/>
        </p:nvSpPr>
        <p:spPr>
          <a:xfrm>
            <a:off x="292963" y="559293"/>
            <a:ext cx="11221375"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Employee requirements</a:t>
            </a:r>
          </a:p>
          <a:p>
            <a:pPr algn="l" fontAlgn="base"/>
            <a:r>
              <a:rPr lang="en-US" sz="2800" b="0" i="0" dirty="0">
                <a:solidFill>
                  <a:srgbClr val="293682"/>
                </a:solidFill>
                <a:effectLst/>
                <a:latin typeface="Arial Rounded MT Bold" panose="020F0704030504030204" pitchFamily="34" charset="0"/>
              </a:rPr>
              <a:t>Whether it's a VISA or specific cultural requirements, hiring employees from different countries can be tricky; especially if you are a relatively young company.</a:t>
            </a:r>
          </a:p>
          <a:p>
            <a:pPr algn="l" fontAlgn="base"/>
            <a:r>
              <a:rPr lang="en-US" sz="2800" b="0" i="0" dirty="0">
                <a:solidFill>
                  <a:srgbClr val="293682"/>
                </a:solidFill>
                <a:effectLst/>
                <a:latin typeface="Arial Rounded MT Bold" panose="020F0704030504030204" pitchFamily="34" charset="0"/>
              </a:rPr>
              <a:t>As well as posing a logistical challenge, it's important to remember that these accommodations can also sometimes be an added business cost to factor into your hiring plans.</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Gender equality issues</a:t>
            </a:r>
          </a:p>
          <a:p>
            <a:pPr algn="l" fontAlgn="base"/>
            <a:r>
              <a:rPr lang="en-US" sz="2800" b="1" i="0" u="none" strike="noStrike" dirty="0">
                <a:solidFill>
                  <a:srgbClr val="94BD58"/>
                </a:solidFill>
                <a:effectLst/>
                <a:latin typeface="Arial Rounded MT Bold" panose="020F0704030504030204" pitchFamily="34" charset="0"/>
                <a:hlinkClick r:id="rId2"/>
              </a:rPr>
              <a:t>Salary inequality</a:t>
            </a:r>
            <a:r>
              <a:rPr lang="en-US" sz="2800" b="0" i="0" dirty="0">
                <a:solidFill>
                  <a:srgbClr val="293682"/>
                </a:solidFill>
                <a:effectLst/>
                <a:latin typeface="Arial Rounded MT Bold" panose="020F0704030504030204" pitchFamily="34" charset="0"/>
              </a:rPr>
              <a:t> between men and women has been a huge topic of discussion in recent years. Individuals that are treated unequally can become demotivated and often choose to leave, causing increases in staff turnover.</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963207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CFAC0F-07C9-DF63-76AE-D82839AEFF57}"/>
              </a:ext>
            </a:extLst>
          </p:cNvPr>
          <p:cNvSpPr txBox="1"/>
          <p:nvPr/>
        </p:nvSpPr>
        <p:spPr>
          <a:xfrm>
            <a:off x="585925" y="790113"/>
            <a:ext cx="10528917"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Generational differences</a:t>
            </a:r>
          </a:p>
          <a:p>
            <a:pPr algn="l" fontAlgn="base"/>
            <a:r>
              <a:rPr lang="en-US" sz="2800" b="0" i="0" dirty="0">
                <a:solidFill>
                  <a:srgbClr val="293682"/>
                </a:solidFill>
                <a:effectLst/>
                <a:latin typeface="Arial Rounded MT Bold" panose="020F0704030504030204" pitchFamily="34" charset="0"/>
              </a:rPr>
              <a:t>In teams where there is a wide age range, especially if the company is recruiting graduates, there many be some generational differences or generation gaps.</a:t>
            </a:r>
          </a:p>
          <a:p>
            <a:pPr algn="l" fontAlgn="base"/>
            <a:r>
              <a:rPr lang="en-US" sz="2800" b="0" i="0" dirty="0">
                <a:solidFill>
                  <a:srgbClr val="293682"/>
                </a:solidFill>
                <a:effectLst/>
                <a:latin typeface="Arial Rounded MT Bold" panose="020F0704030504030204" pitchFamily="34" charset="0"/>
              </a:rPr>
              <a:t>This could potentially hinder discussions on certain subjects; </a:t>
            </a:r>
            <a:r>
              <a:rPr lang="en-US" sz="2800" b="1" i="0" u="none" strike="noStrike" dirty="0">
                <a:solidFill>
                  <a:srgbClr val="94BD58"/>
                </a:solidFill>
                <a:effectLst/>
                <a:latin typeface="Arial Rounded MT Bold" panose="020F0704030504030204" pitchFamily="34" charset="0"/>
                <a:hlinkClick r:id="rId2"/>
              </a:rPr>
              <a:t>millennials account for the majority of UK workers</a:t>
            </a:r>
            <a:r>
              <a:rPr lang="en-US" sz="2800" b="0" i="0" dirty="0">
                <a:solidFill>
                  <a:srgbClr val="293682"/>
                </a:solidFill>
                <a:effectLst/>
                <a:latin typeface="Arial Rounded MT Bold" panose="020F0704030504030204" pitchFamily="34" charset="0"/>
              </a:rPr>
              <a:t>, which is evolving today’s corporate culture.</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Conflicting beliefs</a:t>
            </a:r>
          </a:p>
          <a:p>
            <a:pPr algn="l" fontAlgn="base"/>
            <a:r>
              <a:rPr lang="en-US" sz="2800" b="0" i="0" dirty="0">
                <a:solidFill>
                  <a:srgbClr val="293682"/>
                </a:solidFill>
                <a:effectLst/>
                <a:latin typeface="Arial Rounded MT Bold" panose="020F0704030504030204" pitchFamily="34" charset="0"/>
              </a:rPr>
              <a:t>Conflicts can arise in the workplace due to differences in religious, political or cultural beliefs, and unfortunately discrimination and prejudice still occurs in some corporate environments.</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2540747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44384-1767-AB4A-249C-A4C97526F3DA}"/>
              </a:ext>
            </a:extLst>
          </p:cNvPr>
          <p:cNvSpPr txBox="1"/>
          <p:nvPr/>
        </p:nvSpPr>
        <p:spPr>
          <a:xfrm>
            <a:off x="390617" y="612560"/>
            <a:ext cx="11176987"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Disability discrimination</a:t>
            </a:r>
          </a:p>
          <a:p>
            <a:pPr algn="l" fontAlgn="base"/>
            <a:r>
              <a:rPr lang="en-US" sz="2800" b="0" i="0" dirty="0">
                <a:solidFill>
                  <a:srgbClr val="293682"/>
                </a:solidFill>
                <a:effectLst/>
                <a:latin typeface="Arial Rounded MT Bold" panose="020F0704030504030204" pitchFamily="34" charset="0"/>
              </a:rPr>
              <a:t>The workplace can be tough for employees with a physical or mental disability.</a:t>
            </a:r>
          </a:p>
          <a:p>
            <a:pPr algn="l" fontAlgn="base"/>
            <a:r>
              <a:rPr lang="en-US" sz="2800" b="0" i="0" dirty="0">
                <a:solidFill>
                  <a:srgbClr val="293682"/>
                </a:solidFill>
                <a:effectLst/>
                <a:latin typeface="Arial Rounded MT Bold" panose="020F0704030504030204" pitchFamily="34" charset="0"/>
              </a:rPr>
              <a:t>In a recent </a:t>
            </a:r>
            <a:r>
              <a:rPr lang="en-US" sz="2800" b="1" i="0" u="none" strike="noStrike" dirty="0">
                <a:solidFill>
                  <a:srgbClr val="94BD58"/>
                </a:solidFill>
                <a:effectLst/>
                <a:latin typeface="Arial Rounded MT Bold" panose="020F0704030504030204" pitchFamily="34" charset="0"/>
                <a:hlinkClick r:id="rId2"/>
              </a:rPr>
              <a:t>study on disability and employment</a:t>
            </a:r>
            <a:r>
              <a:rPr lang="en-US" sz="2800" b="0" i="0" dirty="0">
                <a:solidFill>
                  <a:srgbClr val="293682"/>
                </a:solidFill>
                <a:effectLst/>
                <a:latin typeface="Arial Rounded MT Bold" panose="020F0704030504030204" pitchFamily="34" charset="0"/>
              </a:rPr>
              <a:t> 12% of employers are concerned that disabled employees will take more time off work and 19% believe that it is expensive to hire individuals with a disability due to costs involved in adapting the workplace.</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Isolated individuals</a:t>
            </a:r>
          </a:p>
          <a:p>
            <a:pPr algn="l" fontAlgn="base"/>
            <a:r>
              <a:rPr lang="en-US" sz="2800" b="0" i="0" dirty="0">
                <a:solidFill>
                  <a:srgbClr val="293682"/>
                </a:solidFill>
                <a:effectLst/>
                <a:latin typeface="Arial Rounded MT Bold" panose="020F0704030504030204" pitchFamily="34" charset="0"/>
              </a:rPr>
              <a:t>Sometimes employees can feel left out or isolated when groups of other individuals with similar backgrounds and characteristics, form 'cliques' or social circles.</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325601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uman resource management ppt">
            <a:extLst>
              <a:ext uri="{FF2B5EF4-FFF2-40B4-BE49-F238E27FC236}">
                <a16:creationId xmlns:a16="http://schemas.microsoft.com/office/drawing/2014/main" id="{94E69CEE-4A29-960B-1343-60A8FBB0C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528" y="408372"/>
            <a:ext cx="9650027" cy="5770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6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ACE0E2-5868-1BE1-9246-4A7621BB7610}"/>
              </a:ext>
            </a:extLst>
          </p:cNvPr>
          <p:cNvSpPr txBox="1"/>
          <p:nvPr/>
        </p:nvSpPr>
        <p:spPr>
          <a:xfrm>
            <a:off x="550417" y="630315"/>
            <a:ext cx="10653202" cy="4832092"/>
          </a:xfrm>
          <a:prstGeom prst="rect">
            <a:avLst/>
          </a:prstGeom>
          <a:noFill/>
        </p:spPr>
        <p:txBody>
          <a:bodyPr wrap="square">
            <a:spAutoFit/>
          </a:bodyPr>
          <a:lstStyle/>
          <a:p>
            <a:r>
              <a:rPr lang="en-US" sz="2200" dirty="0">
                <a:solidFill>
                  <a:schemeClr val="bg1"/>
                </a:solidFill>
                <a:latin typeface="Arial Rounded MT Bold" panose="020F0704030504030204" pitchFamily="34" charset="0"/>
              </a:rPr>
              <a:t>HR departments are responsible for the following tasks: </a:t>
            </a:r>
          </a:p>
          <a:p>
            <a:r>
              <a:rPr lang="en-US" sz="2200" dirty="0">
                <a:solidFill>
                  <a:schemeClr val="bg1"/>
                </a:solidFill>
                <a:latin typeface="Arial Rounded MT Bold" panose="020F0704030504030204" pitchFamily="34" charset="0"/>
              </a:rPr>
              <a:t> Recruitment, Selection </a:t>
            </a:r>
          </a:p>
          <a:p>
            <a:r>
              <a:rPr lang="en-US" sz="2200" dirty="0">
                <a:solidFill>
                  <a:schemeClr val="bg1"/>
                </a:solidFill>
                <a:latin typeface="Arial Rounded MT Bold" panose="020F0704030504030204" pitchFamily="34" charset="0"/>
              </a:rPr>
              <a:t> Evaluating, creating and administering compensation and benefits programs </a:t>
            </a:r>
          </a:p>
          <a:p>
            <a:r>
              <a:rPr lang="en-US" sz="2200" dirty="0">
                <a:solidFill>
                  <a:schemeClr val="bg1"/>
                </a:solidFill>
                <a:latin typeface="Arial Rounded MT Bold" panose="020F0704030504030204" pitchFamily="34" charset="0"/>
              </a:rPr>
              <a:t> Training and professional development </a:t>
            </a:r>
          </a:p>
          <a:p>
            <a:r>
              <a:rPr lang="en-US" sz="2200" dirty="0">
                <a:solidFill>
                  <a:schemeClr val="bg1"/>
                </a:solidFill>
                <a:latin typeface="Arial Rounded MT Bold" panose="020F0704030504030204" pitchFamily="34" charset="0"/>
              </a:rPr>
              <a:t> Employee manuals </a:t>
            </a:r>
          </a:p>
          <a:p>
            <a:r>
              <a:rPr lang="en-US" sz="2200" dirty="0">
                <a:solidFill>
                  <a:schemeClr val="bg1"/>
                </a:solidFill>
                <a:latin typeface="Arial Rounded MT Bold" panose="020F0704030504030204" pitchFamily="34" charset="0"/>
              </a:rPr>
              <a:t> Time and attendance etc.</a:t>
            </a:r>
          </a:p>
          <a:p>
            <a:endParaRPr lang="en-US" sz="2200" dirty="0">
              <a:solidFill>
                <a:schemeClr val="bg1"/>
              </a:solidFill>
              <a:latin typeface="Arial Rounded MT Bold" panose="020F0704030504030204" pitchFamily="34" charset="0"/>
            </a:endParaRPr>
          </a:p>
          <a:p>
            <a:r>
              <a:rPr lang="en-US" sz="2200" dirty="0">
                <a:solidFill>
                  <a:schemeClr val="bg1"/>
                </a:solidFill>
                <a:latin typeface="Arial Rounded MT Bold" panose="020F0704030504030204" pitchFamily="34" charset="0"/>
              </a:rPr>
              <a:t>Planning: </a:t>
            </a:r>
          </a:p>
          <a:p>
            <a:r>
              <a:rPr lang="en-US" sz="2200" dirty="0">
                <a:solidFill>
                  <a:schemeClr val="bg1"/>
                </a:solidFill>
                <a:latin typeface="Arial Rounded MT Bold" panose="020F0704030504030204" pitchFamily="34" charset="0"/>
              </a:rPr>
              <a:t> Business should always have a strategic plan. </a:t>
            </a:r>
          </a:p>
          <a:p>
            <a:r>
              <a:rPr lang="en-US" sz="2200" dirty="0">
                <a:solidFill>
                  <a:schemeClr val="bg1"/>
                </a:solidFill>
                <a:latin typeface="Arial Rounded MT Bold" panose="020F0704030504030204" pitchFamily="34" charset="0"/>
              </a:rPr>
              <a:t> SP- identifies the company goals and objectives and communicates these goals. </a:t>
            </a:r>
          </a:p>
          <a:p>
            <a:r>
              <a:rPr lang="en-US" sz="2200" dirty="0">
                <a:solidFill>
                  <a:schemeClr val="bg1"/>
                </a:solidFill>
                <a:latin typeface="Arial Rounded MT Bold" panose="020F0704030504030204" pitchFamily="34" charset="0"/>
              </a:rPr>
              <a:t> Develops a sense of ownership of the plan. </a:t>
            </a:r>
          </a:p>
          <a:p>
            <a:r>
              <a:rPr lang="en-US" sz="2200" dirty="0">
                <a:solidFill>
                  <a:schemeClr val="bg1"/>
                </a:solidFill>
                <a:latin typeface="Arial Rounded MT Bold" panose="020F0704030504030204" pitchFamily="34" charset="0"/>
              </a:rPr>
              <a:t> Build consensus about where an organization is going</a:t>
            </a:r>
            <a:endParaRPr lang="en-IN" sz="2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6446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36EA95-E53B-449C-60AB-CE147384EB58}"/>
              </a:ext>
            </a:extLst>
          </p:cNvPr>
          <p:cNvSpPr txBox="1"/>
          <p:nvPr/>
        </p:nvSpPr>
        <p:spPr>
          <a:xfrm>
            <a:off x="577049" y="621437"/>
            <a:ext cx="10404629" cy="5016758"/>
          </a:xfrm>
          <a:prstGeom prst="rect">
            <a:avLst/>
          </a:prstGeom>
          <a:noFill/>
        </p:spPr>
        <p:txBody>
          <a:bodyPr wrap="square">
            <a:spAutoFit/>
          </a:bodyPr>
          <a:lstStyle/>
          <a:p>
            <a:r>
              <a:rPr lang="en-US" sz="2000" dirty="0">
                <a:solidFill>
                  <a:schemeClr val="bg1"/>
                </a:solidFill>
                <a:latin typeface="Arial Rounded MT Bold" panose="020F0704030504030204" pitchFamily="34" charset="0"/>
              </a:rPr>
              <a:t>Importance of HRP </a:t>
            </a:r>
          </a:p>
          <a:p>
            <a:r>
              <a:rPr lang="en-US" sz="2000" dirty="0">
                <a:solidFill>
                  <a:schemeClr val="bg1"/>
                </a:solidFill>
                <a:latin typeface="Arial Rounded MT Bold" panose="020F0704030504030204" pitchFamily="34" charset="0"/>
              </a:rPr>
              <a:t> Planning is important for HRM. </a:t>
            </a:r>
          </a:p>
          <a:p>
            <a:r>
              <a:rPr lang="en-US" sz="2000" dirty="0">
                <a:solidFill>
                  <a:schemeClr val="bg1"/>
                </a:solidFill>
                <a:latin typeface="Arial Rounded MT Bold" panose="020F0704030504030204" pitchFamily="34" charset="0"/>
              </a:rPr>
              <a:t> Each Organization needs personnel with necessary qualifications, skills, knowledge, experience &amp; aptitude. </a:t>
            </a:r>
          </a:p>
          <a:p>
            <a:r>
              <a:rPr lang="en-US" sz="2000" dirty="0">
                <a:solidFill>
                  <a:schemeClr val="bg1"/>
                </a:solidFill>
                <a:latin typeface="Arial Rounded MT Bold" panose="020F0704030504030204" pitchFamily="34" charset="0"/>
              </a:rPr>
              <a:t> Need for Replacement of Personnel - Replacing old, retired or disabled personnel. </a:t>
            </a:r>
          </a:p>
          <a:p>
            <a:r>
              <a:rPr lang="en-US" sz="2000" dirty="0">
                <a:solidFill>
                  <a:schemeClr val="bg1"/>
                </a:solidFill>
                <a:latin typeface="Arial Rounded MT Bold" panose="020F0704030504030204" pitchFamily="34" charset="0"/>
              </a:rPr>
              <a:t> Meet manpower shortages due to </a:t>
            </a:r>
            <a:r>
              <a:rPr lang="en-US" sz="2000" dirty="0" err="1">
                <a:solidFill>
                  <a:schemeClr val="bg1"/>
                </a:solidFill>
                <a:latin typeface="Arial Rounded MT Bold" panose="020F0704030504030204" pitchFamily="34" charset="0"/>
              </a:rPr>
              <a:t>labour</a:t>
            </a:r>
            <a:r>
              <a:rPr lang="en-US" sz="2000" dirty="0">
                <a:solidFill>
                  <a:schemeClr val="bg1"/>
                </a:solidFill>
                <a:latin typeface="Arial Rounded MT Bold" panose="020F0704030504030204" pitchFamily="34" charset="0"/>
              </a:rPr>
              <a:t> turnover - Indian Airlines, Gas Authority of India headless for 10 months. </a:t>
            </a:r>
          </a:p>
          <a:p>
            <a:r>
              <a:rPr lang="en-US" sz="2000" dirty="0">
                <a:solidFill>
                  <a:schemeClr val="bg1"/>
                </a:solidFill>
                <a:latin typeface="Arial Rounded MT Bold" panose="020F0704030504030204" pitchFamily="34" charset="0"/>
              </a:rPr>
              <a:t> Meet needs of expansion / downsizing </a:t>
            </a:r>
            <a:r>
              <a:rPr lang="en-US" sz="2000" dirty="0" err="1">
                <a:solidFill>
                  <a:schemeClr val="bg1"/>
                </a:solidFill>
                <a:latin typeface="Arial Rounded MT Bold" panose="020F0704030504030204" pitchFamily="34" charset="0"/>
              </a:rPr>
              <a:t>programmes</a:t>
            </a:r>
            <a:r>
              <a:rPr lang="en-US" sz="2000" dirty="0">
                <a:solidFill>
                  <a:schemeClr val="bg1"/>
                </a:solidFill>
                <a:latin typeface="Arial Rounded MT Bold" panose="020F0704030504030204" pitchFamily="34" charset="0"/>
              </a:rPr>
              <a:t> - As a result of expansion of IT companies the demand for IT professionals are increasing. PSU‟s offering VRS to employees to retrench staff and </a:t>
            </a:r>
            <a:r>
              <a:rPr lang="en-US" sz="2000" dirty="0" err="1">
                <a:solidFill>
                  <a:schemeClr val="bg1"/>
                </a:solidFill>
                <a:latin typeface="Arial Rounded MT Bold" panose="020F0704030504030204" pitchFamily="34" charset="0"/>
              </a:rPr>
              <a:t>labour</a:t>
            </a:r>
            <a:r>
              <a:rPr lang="en-US" sz="2000" dirty="0">
                <a:solidFill>
                  <a:schemeClr val="bg1"/>
                </a:solidFill>
                <a:latin typeface="Arial Rounded MT Bold" panose="020F0704030504030204" pitchFamily="34" charset="0"/>
              </a:rPr>
              <a:t> costs. DOT.COMs firing staff. </a:t>
            </a:r>
          </a:p>
          <a:p>
            <a:r>
              <a:rPr lang="en-US" sz="2000" dirty="0">
                <a:solidFill>
                  <a:schemeClr val="bg1"/>
                </a:solidFill>
                <a:latin typeface="Arial Rounded MT Bold" panose="020F0704030504030204" pitchFamily="34" charset="0"/>
              </a:rPr>
              <a:t> Cater to Future Personnel Needs - Avoid surplus or deficiency of </a:t>
            </a:r>
            <a:r>
              <a:rPr lang="en-US" sz="2000" dirty="0" err="1">
                <a:solidFill>
                  <a:schemeClr val="bg1"/>
                </a:solidFill>
                <a:latin typeface="Arial Rounded MT Bold" panose="020F0704030504030204" pitchFamily="34" charset="0"/>
              </a:rPr>
              <a:t>labour</a:t>
            </a:r>
            <a:r>
              <a:rPr lang="en-US" sz="2000" dirty="0">
                <a:solidFill>
                  <a:schemeClr val="bg1"/>
                </a:solidFill>
                <a:latin typeface="Arial Rounded MT Bold" panose="020F0704030504030204" pitchFamily="34" charset="0"/>
              </a:rPr>
              <a:t>. [</a:t>
            </a:r>
            <a:r>
              <a:rPr lang="en-US" sz="2000" dirty="0" err="1">
                <a:solidFill>
                  <a:schemeClr val="bg1"/>
                </a:solidFill>
                <a:latin typeface="Arial Rounded MT Bold" panose="020F0704030504030204" pitchFamily="34" charset="0"/>
              </a:rPr>
              <a:t>OverstaffedRedeployment</a:t>
            </a:r>
            <a:r>
              <a:rPr lang="en-US" sz="2000" dirty="0">
                <a:solidFill>
                  <a:schemeClr val="bg1"/>
                </a:solidFill>
                <a:latin typeface="Arial Rounded MT Bold" panose="020F0704030504030204" pitchFamily="34" charset="0"/>
              </a:rPr>
              <a:t>]. </a:t>
            </a:r>
          </a:p>
          <a:p>
            <a:r>
              <a:rPr lang="en-US" sz="2000" dirty="0">
                <a:solidFill>
                  <a:schemeClr val="bg1"/>
                </a:solidFill>
                <a:latin typeface="Arial Rounded MT Bold" panose="020F0704030504030204" pitchFamily="34" charset="0"/>
              </a:rPr>
              <a:t> Nature of present workforce in relation with Changing Environment - helps to cope with changes in competitive forces, markets, technology, products and government regulations.</a:t>
            </a:r>
            <a:endParaRPr lang="en-IN"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9770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8A3D3-4398-C219-16F0-ADD187DD0979}"/>
              </a:ext>
            </a:extLst>
          </p:cNvPr>
          <p:cNvSpPr txBox="1"/>
          <p:nvPr/>
        </p:nvSpPr>
        <p:spPr>
          <a:xfrm>
            <a:off x="621437" y="346229"/>
            <a:ext cx="10750858" cy="5940088"/>
          </a:xfrm>
          <a:prstGeom prst="rect">
            <a:avLst/>
          </a:prstGeom>
          <a:noFill/>
        </p:spPr>
        <p:txBody>
          <a:bodyPr wrap="square">
            <a:spAutoFit/>
          </a:bodyPr>
          <a:lstStyle/>
          <a:p>
            <a:r>
              <a:rPr lang="en-US" sz="2000" dirty="0">
                <a:solidFill>
                  <a:schemeClr val="bg1"/>
                </a:solidFill>
                <a:latin typeface="Arial Rounded MT Bold" panose="020F0704030504030204" pitchFamily="34" charset="0"/>
              </a:rPr>
              <a:t>HRP comprises A Four Steps Process </a:t>
            </a:r>
          </a:p>
          <a:p>
            <a:pPr marL="342900" indent="-342900">
              <a:buAutoNum type="arabicPeriod"/>
            </a:pPr>
            <a:r>
              <a:rPr lang="en-US" sz="2000" dirty="0">
                <a:solidFill>
                  <a:schemeClr val="bg1"/>
                </a:solidFill>
                <a:latin typeface="Arial Rounded MT Bold" panose="020F0704030504030204" pitchFamily="34" charset="0"/>
              </a:rPr>
              <a:t>The first step is to develop a strategy planning which matches with the </a:t>
            </a:r>
            <a:r>
              <a:rPr lang="en-US" sz="2000" dirty="0" err="1">
                <a:solidFill>
                  <a:schemeClr val="bg1"/>
                </a:solidFill>
                <a:latin typeface="Arial Rounded MT Bold" panose="020F0704030504030204" pitchFamily="34" charset="0"/>
              </a:rPr>
              <a:t>Organisations</a:t>
            </a:r>
            <a:r>
              <a:rPr lang="en-US" sz="2000" dirty="0">
                <a:solidFill>
                  <a:schemeClr val="bg1"/>
                </a:solidFill>
                <a:latin typeface="Arial Rounded MT Bold" panose="020F0704030504030204" pitchFamily="34" charset="0"/>
              </a:rPr>
              <a:t> Vision, Mission and values. </a:t>
            </a:r>
          </a:p>
          <a:p>
            <a:pPr marL="342900" indent="-342900">
              <a:buAutoNum type="arabicPeriod"/>
            </a:pPr>
            <a:r>
              <a:rPr lang="en-US" sz="2000" dirty="0">
                <a:solidFill>
                  <a:schemeClr val="bg1"/>
                </a:solidFill>
                <a:latin typeface="Arial Rounded MT Bold" panose="020F0704030504030204" pitchFamily="34" charset="0"/>
              </a:rPr>
              <a:t> Increase the profit </a:t>
            </a:r>
          </a:p>
          <a:p>
            <a:pPr marL="342900" indent="-342900">
              <a:buAutoNum type="arabicPeriod"/>
            </a:pPr>
            <a:r>
              <a:rPr lang="en-US" sz="2000" dirty="0">
                <a:solidFill>
                  <a:schemeClr val="bg1"/>
                </a:solidFill>
                <a:latin typeface="Arial Rounded MT Bold" panose="020F0704030504030204" pitchFamily="34" charset="0"/>
              </a:rPr>
              <a:t> Satisfy the partners </a:t>
            </a:r>
          </a:p>
          <a:p>
            <a:pPr marL="342900" indent="-342900">
              <a:buAutoNum type="arabicPeriod"/>
            </a:pPr>
            <a:r>
              <a:rPr lang="en-US" sz="2000" dirty="0">
                <a:solidFill>
                  <a:schemeClr val="bg1"/>
                </a:solidFill>
                <a:latin typeface="Arial Rounded MT Bold" panose="020F0704030504030204" pitchFamily="34" charset="0"/>
              </a:rPr>
              <a:t> Finding new customers </a:t>
            </a:r>
          </a:p>
          <a:p>
            <a:pPr marL="342900" indent="-342900">
              <a:buAutoNum type="arabicPeriod"/>
            </a:pPr>
            <a:r>
              <a:rPr lang="en-US" sz="2000" dirty="0">
                <a:solidFill>
                  <a:schemeClr val="bg1"/>
                </a:solidFill>
                <a:latin typeface="Arial Rounded MT Bold" panose="020F0704030504030204" pitchFamily="34" charset="0"/>
              </a:rPr>
              <a:t> Developing quality products and tools </a:t>
            </a:r>
          </a:p>
          <a:p>
            <a:pPr marL="342900" indent="-342900">
              <a:buAutoNum type="arabicPeriod"/>
            </a:pPr>
            <a:r>
              <a:rPr lang="en-US" sz="2000" dirty="0">
                <a:solidFill>
                  <a:schemeClr val="bg1"/>
                </a:solidFill>
                <a:latin typeface="Arial Rounded MT Bold" panose="020F0704030504030204" pitchFamily="34" charset="0"/>
              </a:rPr>
              <a:t> Eliminate the non-profitable measures. </a:t>
            </a:r>
          </a:p>
          <a:p>
            <a:pPr marL="342900" indent="-342900">
              <a:buAutoNum type="arabicPeriod"/>
            </a:pPr>
            <a:r>
              <a:rPr lang="en-US" sz="2000" dirty="0">
                <a:solidFill>
                  <a:schemeClr val="bg1"/>
                </a:solidFill>
                <a:latin typeface="Arial Rounded MT Bold" panose="020F0704030504030204" pitchFamily="34" charset="0"/>
              </a:rPr>
              <a:t>For example-The 2016's mission is You Must Be A STAR </a:t>
            </a:r>
          </a:p>
          <a:p>
            <a:pPr marL="342900" indent="-342900">
              <a:buAutoNum type="arabicPeriod"/>
            </a:pPr>
            <a:r>
              <a:rPr lang="en-US" sz="2000" dirty="0">
                <a:solidFill>
                  <a:schemeClr val="bg1"/>
                </a:solidFill>
                <a:latin typeface="Arial Rounded MT Bold" panose="020F0704030504030204" pitchFamily="34" charset="0"/>
              </a:rPr>
              <a:t>S - Speed </a:t>
            </a:r>
          </a:p>
          <a:p>
            <a:pPr marL="342900" indent="-342900">
              <a:buAutoNum type="arabicPeriod"/>
            </a:pPr>
            <a:r>
              <a:rPr lang="en-US" sz="2000" dirty="0">
                <a:solidFill>
                  <a:schemeClr val="bg1"/>
                </a:solidFill>
                <a:latin typeface="Arial Rounded MT Bold" panose="020F0704030504030204" pitchFamily="34" charset="0"/>
              </a:rPr>
              <a:t>T - Team </a:t>
            </a:r>
          </a:p>
          <a:p>
            <a:pPr marL="342900" indent="-342900">
              <a:buAutoNum type="arabicPeriod"/>
            </a:pPr>
            <a:r>
              <a:rPr lang="en-US" sz="2000" dirty="0">
                <a:solidFill>
                  <a:schemeClr val="bg1"/>
                </a:solidFill>
                <a:latin typeface="Arial Rounded MT Bold" panose="020F0704030504030204" pitchFamily="34" charset="0"/>
              </a:rPr>
              <a:t>A - Approach </a:t>
            </a:r>
          </a:p>
          <a:p>
            <a:pPr marL="342900" indent="-342900">
              <a:buAutoNum type="arabicPeriod"/>
            </a:pPr>
            <a:r>
              <a:rPr lang="en-US" sz="2000" dirty="0">
                <a:solidFill>
                  <a:schemeClr val="bg1"/>
                </a:solidFill>
                <a:latin typeface="Arial Rounded MT Bold" panose="020F0704030504030204" pitchFamily="34" charset="0"/>
              </a:rPr>
              <a:t>R - Results </a:t>
            </a:r>
          </a:p>
          <a:p>
            <a:r>
              <a:rPr lang="en-US" sz="2000" dirty="0">
                <a:solidFill>
                  <a:schemeClr val="bg1"/>
                </a:solidFill>
                <a:latin typeface="Arial Rounded MT Bold" panose="020F0704030504030204" pitchFamily="34" charset="0"/>
              </a:rPr>
              <a:t>The vision: Build, create the environment&amp; culture that attracts, retains, and breeds the present and future leaders, expertise &amp;innovators </a:t>
            </a:r>
          </a:p>
          <a:p>
            <a:r>
              <a:rPr lang="en-US" sz="2000" dirty="0">
                <a:solidFill>
                  <a:schemeClr val="bg1"/>
                </a:solidFill>
                <a:latin typeface="Arial Rounded MT Bold" panose="020F0704030504030204" pitchFamily="34" charset="0"/>
              </a:rPr>
              <a:t>The Core values </a:t>
            </a:r>
          </a:p>
          <a:p>
            <a:r>
              <a:rPr lang="en-US" sz="2000" dirty="0">
                <a:solidFill>
                  <a:schemeClr val="bg1"/>
                </a:solidFill>
                <a:latin typeface="Arial Rounded MT Bold" panose="020F0704030504030204" pitchFamily="34" charset="0"/>
              </a:rPr>
              <a:t> Reward  Resourcing  Development  Employee relations Priorities:  Improve Customer Experience  Grow Revenue.  Improve Profitability &amp; cash flow.  Create a great employee experience  Live our Values. </a:t>
            </a:r>
            <a:endParaRPr lang="en-IN"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66039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9B2DE5-89CC-39A8-F60C-9049080BEA00}"/>
              </a:ext>
            </a:extLst>
          </p:cNvPr>
          <p:cNvSpPr txBox="1"/>
          <p:nvPr/>
        </p:nvSpPr>
        <p:spPr>
          <a:xfrm>
            <a:off x="736847" y="372863"/>
            <a:ext cx="8400495" cy="4770537"/>
          </a:xfrm>
          <a:prstGeom prst="rect">
            <a:avLst/>
          </a:prstGeom>
          <a:noFill/>
        </p:spPr>
        <p:txBody>
          <a:bodyPr wrap="square">
            <a:spAutoFit/>
          </a:bodyPr>
          <a:lstStyle/>
          <a:p>
            <a:r>
              <a:rPr lang="en-US" sz="2200" dirty="0">
                <a:solidFill>
                  <a:schemeClr val="bg1"/>
                </a:solidFill>
                <a:latin typeface="Arial Rounded MT Bold" panose="020F0704030504030204" pitchFamily="34" charset="0"/>
              </a:rPr>
              <a:t>2. The second step is predicting Demand for HR </a:t>
            </a:r>
          </a:p>
          <a:p>
            <a:r>
              <a:rPr lang="en-US" sz="2200" dirty="0">
                <a:solidFill>
                  <a:schemeClr val="bg1"/>
                </a:solidFill>
                <a:latin typeface="Arial Rounded MT Bold" panose="020F0704030504030204" pitchFamily="34" charset="0"/>
              </a:rPr>
              <a:t> Decrease costs </a:t>
            </a:r>
          </a:p>
          <a:p>
            <a:r>
              <a:rPr lang="en-US" sz="2200" dirty="0">
                <a:solidFill>
                  <a:schemeClr val="bg1"/>
                </a:solidFill>
                <a:latin typeface="Arial Rounded MT Bold" panose="020F0704030504030204" pitchFamily="34" charset="0"/>
              </a:rPr>
              <a:t> Vacant jobs </a:t>
            </a:r>
          </a:p>
          <a:p>
            <a:r>
              <a:rPr lang="en-US" sz="2200" dirty="0">
                <a:solidFill>
                  <a:schemeClr val="bg1"/>
                </a:solidFill>
                <a:latin typeface="Arial Rounded MT Bold" panose="020F0704030504030204" pitchFamily="34" charset="0"/>
              </a:rPr>
              <a:t> Train on new equipment. MRCET MBA </a:t>
            </a:r>
          </a:p>
          <a:p>
            <a:endParaRPr lang="en-US" sz="2200" dirty="0">
              <a:solidFill>
                <a:schemeClr val="bg1"/>
              </a:solidFill>
              <a:latin typeface="Arial Rounded MT Bold" panose="020F0704030504030204" pitchFamily="34" charset="0"/>
            </a:endParaRPr>
          </a:p>
          <a:p>
            <a:r>
              <a:rPr lang="en-US" sz="2200" dirty="0">
                <a:solidFill>
                  <a:schemeClr val="bg1"/>
                </a:solidFill>
                <a:latin typeface="Arial Rounded MT Bold" panose="020F0704030504030204" pitchFamily="34" charset="0"/>
              </a:rPr>
              <a:t>3. The third step is Determining HR Supply available </a:t>
            </a:r>
          </a:p>
          <a:p>
            <a:r>
              <a:rPr lang="en-US" sz="2200" dirty="0">
                <a:solidFill>
                  <a:schemeClr val="bg1"/>
                </a:solidFill>
                <a:latin typeface="Arial Rounded MT Bold" panose="020F0704030504030204" pitchFamily="34" charset="0"/>
              </a:rPr>
              <a:t> DAP development action plan </a:t>
            </a:r>
          </a:p>
          <a:p>
            <a:r>
              <a:rPr lang="en-US" sz="2200" dirty="0">
                <a:solidFill>
                  <a:schemeClr val="bg1"/>
                </a:solidFill>
                <a:latin typeface="Arial Rounded MT Bold" panose="020F0704030504030204" pitchFamily="34" charset="0"/>
              </a:rPr>
              <a:t> Improve the skills of employees </a:t>
            </a:r>
          </a:p>
          <a:p>
            <a:r>
              <a:rPr lang="en-US" sz="2200" dirty="0">
                <a:solidFill>
                  <a:schemeClr val="bg1"/>
                </a:solidFill>
                <a:latin typeface="Arial Rounded MT Bold" panose="020F0704030504030204" pitchFamily="34" charset="0"/>
              </a:rPr>
              <a:t> Link with employees needs </a:t>
            </a:r>
          </a:p>
          <a:p>
            <a:r>
              <a:rPr lang="en-US" sz="2200" dirty="0">
                <a:solidFill>
                  <a:schemeClr val="bg1"/>
                </a:solidFill>
                <a:latin typeface="Arial Rounded MT Bold" panose="020F0704030504030204" pitchFamily="34" charset="0"/>
              </a:rPr>
              <a:t> Analyze and choose the common needs </a:t>
            </a:r>
          </a:p>
          <a:p>
            <a:r>
              <a:rPr lang="en-US" sz="2200" dirty="0">
                <a:solidFill>
                  <a:schemeClr val="bg1"/>
                </a:solidFill>
                <a:latin typeface="Arial Rounded MT Bold" panose="020F0704030504030204" pitchFamily="34" charset="0"/>
              </a:rPr>
              <a:t> Appraisal at the end of the year in developing the employees skills </a:t>
            </a:r>
          </a:p>
          <a:p>
            <a:r>
              <a:rPr lang="en-US" sz="2200" dirty="0">
                <a:solidFill>
                  <a:schemeClr val="bg1"/>
                </a:solidFill>
                <a:latin typeface="Arial Rounded MT Bold" panose="020F0704030504030204" pitchFamily="34" charset="0"/>
              </a:rPr>
              <a:t> Replacement charts.</a:t>
            </a:r>
          </a:p>
          <a:p>
            <a:endParaRPr lang="en-IN" dirty="0"/>
          </a:p>
        </p:txBody>
      </p:sp>
    </p:spTree>
    <p:extLst>
      <p:ext uri="{BB962C8B-B14F-4D97-AF65-F5344CB8AC3E}">
        <p14:creationId xmlns:p14="http://schemas.microsoft.com/office/powerpoint/2010/main" val="139963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1B30DA-2D9E-71C5-75C4-3CAB5CBDE2D6}"/>
              </a:ext>
            </a:extLst>
          </p:cNvPr>
          <p:cNvSpPr txBox="1"/>
          <p:nvPr/>
        </p:nvSpPr>
        <p:spPr>
          <a:xfrm>
            <a:off x="532660" y="612560"/>
            <a:ext cx="8604682" cy="5170646"/>
          </a:xfrm>
          <a:prstGeom prst="rect">
            <a:avLst/>
          </a:prstGeom>
          <a:noFill/>
        </p:spPr>
        <p:txBody>
          <a:bodyPr wrap="square">
            <a:spAutoFit/>
          </a:bodyPr>
          <a:lstStyle/>
          <a:p>
            <a:r>
              <a:rPr lang="en-US" sz="2400" dirty="0">
                <a:solidFill>
                  <a:schemeClr val="bg1"/>
                </a:solidFill>
                <a:latin typeface="Arial Rounded MT Bold" panose="020F0704030504030204" pitchFamily="34" charset="0"/>
              </a:rPr>
              <a:t>4 .The last steps is Formulating the Plans for Action:</a:t>
            </a:r>
          </a:p>
          <a:p>
            <a:r>
              <a:rPr lang="en-US" sz="2400" dirty="0">
                <a:solidFill>
                  <a:schemeClr val="bg1"/>
                </a:solidFill>
                <a:latin typeface="Arial Rounded MT Bold" panose="020F0704030504030204" pitchFamily="34" charset="0"/>
              </a:rPr>
              <a:t> </a:t>
            </a:r>
          </a:p>
          <a:p>
            <a:r>
              <a:rPr lang="en-US" sz="2400" dirty="0">
                <a:solidFill>
                  <a:schemeClr val="bg1"/>
                </a:solidFill>
                <a:latin typeface="Arial Rounded MT Bold" panose="020F0704030504030204" pitchFamily="34" charset="0"/>
              </a:rPr>
              <a:t>Decisions with a shortage of employees: Selection, overtime, recruitment</a:t>
            </a:r>
          </a:p>
          <a:p>
            <a:endParaRPr lang="en-US" sz="2400" dirty="0">
              <a:solidFill>
                <a:schemeClr val="bg1"/>
              </a:solidFill>
              <a:latin typeface="Arial Rounded MT Bold" panose="020F0704030504030204" pitchFamily="34" charset="0"/>
            </a:endParaRPr>
          </a:p>
          <a:p>
            <a:pPr marL="342900" indent="-342900">
              <a:buAutoNum type="arabicPeriod"/>
            </a:pPr>
            <a:r>
              <a:rPr lang="en-IN" sz="2400" dirty="0">
                <a:solidFill>
                  <a:schemeClr val="bg1"/>
                </a:solidFill>
                <a:latin typeface="Arial Rounded MT Bold" panose="020F0704030504030204" pitchFamily="34" charset="0"/>
              </a:rPr>
              <a:t>Organizational Objectives &amp; Policies: </a:t>
            </a:r>
          </a:p>
          <a:p>
            <a:pPr marL="342900" indent="-342900">
              <a:buAutoNum type="arabicPeriod"/>
            </a:pPr>
            <a:r>
              <a:rPr lang="en-IN" sz="2400" dirty="0">
                <a:solidFill>
                  <a:schemeClr val="bg1"/>
                </a:solidFill>
                <a:latin typeface="Arial Rounded MT Bold" panose="020F0704030504030204" pitchFamily="34" charset="0"/>
              </a:rPr>
              <a:t> Downsizing / Expansion </a:t>
            </a:r>
          </a:p>
          <a:p>
            <a:pPr marL="342900" indent="-342900">
              <a:buAutoNum type="arabicPeriod"/>
            </a:pPr>
            <a:r>
              <a:rPr lang="en-IN" sz="2400" dirty="0">
                <a:solidFill>
                  <a:schemeClr val="bg1"/>
                </a:solidFill>
                <a:latin typeface="Arial Rounded MT Bold" panose="020F0704030504030204" pitchFamily="34" charset="0"/>
              </a:rPr>
              <a:t> Acquisition / Merger / Sell-out  Technology up gradation / Automation </a:t>
            </a:r>
          </a:p>
          <a:p>
            <a:pPr marL="342900" indent="-342900">
              <a:buAutoNum type="arabicPeriod"/>
            </a:pPr>
            <a:r>
              <a:rPr lang="en-IN" sz="2400" dirty="0">
                <a:solidFill>
                  <a:schemeClr val="bg1"/>
                </a:solidFill>
                <a:latin typeface="Arial Rounded MT Bold" panose="020F0704030504030204" pitchFamily="34" charset="0"/>
              </a:rPr>
              <a:t> New Markets &amp; New Products </a:t>
            </a:r>
          </a:p>
          <a:p>
            <a:pPr marL="342900" indent="-342900">
              <a:buAutoNum type="arabicPeriod"/>
            </a:pPr>
            <a:r>
              <a:rPr lang="en-IN" sz="2400" dirty="0">
                <a:solidFill>
                  <a:schemeClr val="bg1"/>
                </a:solidFill>
                <a:latin typeface="Arial Rounded MT Bold" panose="020F0704030504030204" pitchFamily="34" charset="0"/>
              </a:rPr>
              <a:t> External Vs Internal hiring </a:t>
            </a:r>
          </a:p>
          <a:p>
            <a:pPr marL="342900" indent="-342900">
              <a:buAutoNum type="arabicPeriod"/>
            </a:pPr>
            <a:r>
              <a:rPr lang="en-IN" sz="2400" dirty="0">
                <a:solidFill>
                  <a:schemeClr val="bg1"/>
                </a:solidFill>
                <a:latin typeface="Arial Rounded MT Bold" panose="020F0704030504030204" pitchFamily="34" charset="0"/>
              </a:rPr>
              <a:t> Training &amp; Re-training </a:t>
            </a:r>
          </a:p>
          <a:p>
            <a:pPr marL="342900" indent="-342900">
              <a:buAutoNum type="arabicPeriod"/>
            </a:pPr>
            <a:r>
              <a:rPr lang="en-IN" sz="2400" dirty="0">
                <a:solidFill>
                  <a:schemeClr val="bg1"/>
                </a:solidFill>
                <a:latin typeface="Arial Rounded MT Bold" panose="020F0704030504030204" pitchFamily="34" charset="0"/>
              </a:rPr>
              <a:t> Union Constraints</a:t>
            </a:r>
          </a:p>
          <a:p>
            <a:pPr marL="342900" indent="-342900">
              <a:buAutoNum type="arabicPeriod"/>
            </a:pPr>
            <a:endParaRPr lang="en-IN" dirty="0"/>
          </a:p>
        </p:txBody>
      </p:sp>
    </p:spTree>
    <p:extLst>
      <p:ext uri="{BB962C8B-B14F-4D97-AF65-F5344CB8AC3E}">
        <p14:creationId xmlns:p14="http://schemas.microsoft.com/office/powerpoint/2010/main" val="2112119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747</TotalTime>
  <Words>4138</Words>
  <Application>Microsoft Office PowerPoint</Application>
  <PresentationFormat>Widescreen</PresentationFormat>
  <Paragraphs>297</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-apple-system</vt:lpstr>
      <vt:lpstr>Arial</vt:lpstr>
      <vt:lpstr>Arial Black</vt:lpstr>
      <vt:lpstr>Arial Rounded MT Bold</vt:lpstr>
      <vt:lpstr>Century Gothic</vt:lpstr>
      <vt:lpstr>Garamond</vt:lpstr>
      <vt:lpstr>Georgia</vt:lpstr>
      <vt:lpstr>Gotham Rounded Light</vt:lpstr>
      <vt:lpstr>Gotham Rounded Medium</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Priti yamdagni</dc:creator>
  <cp:lastModifiedBy>Priti yamdagni</cp:lastModifiedBy>
  <cp:revision>15</cp:revision>
  <dcterms:created xsi:type="dcterms:W3CDTF">2022-09-12T04:20:15Z</dcterms:created>
  <dcterms:modified xsi:type="dcterms:W3CDTF">2022-09-25T18:47:03Z</dcterms:modified>
</cp:coreProperties>
</file>