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63"/>
  </p:notesMasterIdLst>
  <p:handoutMasterIdLst>
    <p:handoutMasterId r:id="rId64"/>
  </p:handoutMasterIdLst>
  <p:sldIdLst>
    <p:sldId id="256" r:id="rId2"/>
    <p:sldId id="336" r:id="rId3"/>
    <p:sldId id="337" r:id="rId4"/>
    <p:sldId id="258" r:id="rId5"/>
    <p:sldId id="257" r:id="rId6"/>
    <p:sldId id="259" r:id="rId7"/>
    <p:sldId id="260" r:id="rId8"/>
    <p:sldId id="265" r:id="rId9"/>
    <p:sldId id="266" r:id="rId10"/>
    <p:sldId id="335" r:id="rId11"/>
    <p:sldId id="270" r:id="rId12"/>
    <p:sldId id="271" r:id="rId13"/>
    <p:sldId id="272" r:id="rId14"/>
    <p:sldId id="273" r:id="rId15"/>
    <p:sldId id="274" r:id="rId16"/>
    <p:sldId id="341" r:id="rId17"/>
    <p:sldId id="275" r:id="rId18"/>
    <p:sldId id="276" r:id="rId19"/>
    <p:sldId id="342" r:id="rId20"/>
    <p:sldId id="338" r:id="rId21"/>
    <p:sldId id="343" r:id="rId22"/>
    <p:sldId id="278" r:id="rId23"/>
    <p:sldId id="279" r:id="rId24"/>
    <p:sldId id="347" r:id="rId25"/>
    <p:sldId id="281" r:id="rId26"/>
    <p:sldId id="282" r:id="rId27"/>
    <p:sldId id="348" r:id="rId28"/>
    <p:sldId id="283" r:id="rId29"/>
    <p:sldId id="349" r:id="rId30"/>
    <p:sldId id="285" r:id="rId31"/>
    <p:sldId id="286" r:id="rId32"/>
    <p:sldId id="288" r:id="rId33"/>
    <p:sldId id="345" r:id="rId34"/>
    <p:sldId id="291" r:id="rId35"/>
    <p:sldId id="295" r:id="rId36"/>
    <p:sldId id="300" r:id="rId37"/>
    <p:sldId id="301" r:id="rId38"/>
    <p:sldId id="350" r:id="rId39"/>
    <p:sldId id="298" r:id="rId40"/>
    <p:sldId id="302" r:id="rId41"/>
    <p:sldId id="702" r:id="rId42"/>
    <p:sldId id="304" r:id="rId43"/>
    <p:sldId id="305" r:id="rId44"/>
    <p:sldId id="306" r:id="rId45"/>
    <p:sldId id="704" r:id="rId46"/>
    <p:sldId id="703" r:id="rId47"/>
    <p:sldId id="705" r:id="rId48"/>
    <p:sldId id="308" r:id="rId49"/>
    <p:sldId id="307" r:id="rId50"/>
    <p:sldId id="315" r:id="rId51"/>
    <p:sldId id="324" r:id="rId52"/>
    <p:sldId id="319" r:id="rId53"/>
    <p:sldId id="318" r:id="rId54"/>
    <p:sldId id="328" r:id="rId55"/>
    <p:sldId id="329" r:id="rId56"/>
    <p:sldId id="677" r:id="rId57"/>
    <p:sldId id="701" r:id="rId58"/>
    <p:sldId id="331" r:id="rId59"/>
    <p:sldId id="334" r:id="rId60"/>
    <p:sldId id="351" r:id="rId61"/>
    <p:sldId id="70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096" autoAdjust="0"/>
  </p:normalViewPr>
  <p:slideViewPr>
    <p:cSldViewPr>
      <p:cViewPr>
        <p:scale>
          <a:sx n="98" d="100"/>
          <a:sy n="98" d="100"/>
        </p:scale>
        <p:origin x="2010" y="47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F174C3-E250-463D-8EB4-B850F424970E}" type="datetimeFigureOut">
              <a:rPr lang="en-US" smtClean="0"/>
              <a:t>9/12/2022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C5B021-921D-47D9-9B0C-DE5070224BE6}" type="slidenum">
              <a:rPr lang="en-US" smtClean="0"/>
              <a:t>‹#›</a:t>
            </a:fld>
            <a:endParaRPr lang="en-US" dirty="0"/>
          </a:p>
        </p:txBody>
      </p:sp>
    </p:spTree>
    <p:extLst>
      <p:ext uri="{BB962C8B-B14F-4D97-AF65-F5344CB8AC3E}">
        <p14:creationId xmlns:p14="http://schemas.microsoft.com/office/powerpoint/2010/main" val="3434037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12/09/2022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dirty="0"/>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enter10thinking.blogspot.com/2013/07/design-thinking-critical-next-step-for.html"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a:t>
            </a:fld>
            <a:endParaRPr lang="en-GB" dirty="0"/>
          </a:p>
        </p:txBody>
      </p:sp>
    </p:spTree>
    <p:extLst>
      <p:ext uri="{BB962C8B-B14F-4D97-AF65-F5344CB8AC3E}">
        <p14:creationId xmlns:p14="http://schemas.microsoft.com/office/powerpoint/2010/main" val="405460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a:xfrm>
            <a:off x="1143000" y="685800"/>
            <a:ext cx="4572000" cy="3429000"/>
          </a:xfrm>
        </p:spPr>
      </p:sp>
      <p:sp>
        <p:nvSpPr>
          <p:cNvPr id="4098" name="Rectangle 2"/>
          <p:cNvSpPr>
            <a:spLocks noGrp="1" noChangeArrowheads="1"/>
          </p:cNvSpPr>
          <p:nvPr>
            <p:ph type="body" idx="1"/>
          </p:nvPr>
        </p:nvSpPr>
        <p:spPr/>
        <p:txBody>
          <a:bodyPr/>
          <a:lstStyle/>
          <a:p>
            <a:r>
              <a:rPr lang="en-US" sz="1600" dirty="0"/>
              <a:t> Design Thinking  is a particular style of problem-solving that designers use to ideate. It lays out the connection between a gap in the current state (A problem, if you will) and a solution, and then focuses on developing a creative design that is precise, unique and functional.</a:t>
            </a:r>
          </a:p>
          <a:p>
            <a:endParaRPr lang="en-US" sz="1600" dirty="0"/>
          </a:p>
          <a:p>
            <a:r>
              <a:rPr lang="en-US" sz="1600" dirty="0">
                <a:hlinkClick r:id="rId3"/>
              </a:rPr>
              <a:t>http://center10thinking.blogspot.com/2013/07/design-thinking-critical-next-step-for.html</a:t>
            </a:r>
            <a:r>
              <a:rPr lang="en-US" sz="1600" dirty="0"/>
              <a:t> </a:t>
            </a:r>
          </a:p>
          <a:p>
            <a:endParaRPr lang="en-US" sz="1600" dirty="0"/>
          </a:p>
          <a:p>
            <a:r>
              <a:rPr lang="en-US" sz="1600" dirty="0"/>
              <a:t> It is founded on two core principles -- care deeply about the people you are designing for (empathy) and try out your ideas long before you think they're ready (prototyping).</a:t>
            </a:r>
          </a:p>
          <a:p>
            <a:pPr defTabSz="457200"/>
            <a:endParaRPr lang="en-US" sz="1500" dirty="0">
              <a:latin typeface="Arial" charset="0"/>
              <a:cs typeface="Arial" charset="0"/>
              <a:sym typeface="Arial" charset="0"/>
            </a:endParaRPr>
          </a:p>
          <a:p>
            <a:pPr defTabSz="457200"/>
            <a:r>
              <a:rPr lang="en-US" sz="1500" dirty="0">
                <a:latin typeface="Arial" charset="0"/>
                <a:cs typeface="Arial" charset="0"/>
                <a:sym typeface="Arial" charset="0"/>
              </a:rPr>
              <a:t>It </a:t>
            </a:r>
            <a:r>
              <a:rPr lang="en-US" sz="1500" b="1" dirty="0">
                <a:latin typeface="Arial" charset="0"/>
                <a:cs typeface="Arial" charset="0"/>
                <a:sym typeface="Arial" charset="0"/>
              </a:rPr>
              <a:t>starts</a:t>
            </a:r>
            <a:r>
              <a:rPr lang="en-US" sz="1500" dirty="0">
                <a:latin typeface="Arial" charset="0"/>
                <a:cs typeface="Arial" charset="0"/>
                <a:sym typeface="Arial" charset="0"/>
              </a:rPr>
              <a:t> with empathy.</a:t>
            </a:r>
            <a:endParaRPr lang="en-US" sz="1200" dirty="0">
              <a:latin typeface="Times" charset="0"/>
              <a:cs typeface="Times" charset="0"/>
              <a:sym typeface="Times" charset="0"/>
            </a:endParaRPr>
          </a:p>
        </p:txBody>
      </p:sp>
    </p:spTree>
    <p:extLst>
      <p:ext uri="{BB962C8B-B14F-4D97-AF65-F5344CB8AC3E}">
        <p14:creationId xmlns:p14="http://schemas.microsoft.com/office/powerpoint/2010/main" val="277959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E71109-BDA0-49A5-8525-0E78909A9506}" type="slidenum">
              <a:rPr lang="en-IN" smtClean="0"/>
              <a:t>56</a:t>
            </a:fld>
            <a:endParaRPr lang="en-IN"/>
          </a:p>
        </p:txBody>
      </p:sp>
    </p:spTree>
    <p:extLst>
      <p:ext uri="{BB962C8B-B14F-4D97-AF65-F5344CB8AC3E}">
        <p14:creationId xmlns:p14="http://schemas.microsoft.com/office/powerpoint/2010/main" val="12663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23F0A47-EDE8-4C39-9449-0E882A786EA2}" type="datetime1">
              <a:rPr lang="en-US" smtClean="0"/>
              <a:t>9/12/2022</a:t>
            </a:fld>
            <a:endParaRPr lang="en-US"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44425-3033-446B-8BAF-47717431B143}" type="datetime1">
              <a:rPr lang="en-US" smtClean="0"/>
              <a:t>9/12/2022</a:t>
            </a:fld>
            <a:endParaRPr lang="en-US"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111165-CC96-46BE-8FB3-E00009A34A07}" type="datetime1">
              <a:rPr lang="en-US" smtClean="0"/>
              <a:t>9/12/2022</a:t>
            </a:fld>
            <a:endParaRPr lang="en-US"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0F92D86-923C-47F8-B054-8A662E90B11B}" type="datetime1">
              <a:rPr lang="en-US" smtClean="0"/>
              <a:t>9/12/2022</a:t>
            </a:fld>
            <a:endParaRPr lang="en-US"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FBE6B-7BBC-4B8B-8D61-3665E2D4A8D5}" type="datetime1">
              <a:rPr lang="en-US" smtClean="0"/>
              <a:t>9/12/2022</a:t>
            </a:fld>
            <a:endParaRPr lang="en-US"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77E58-41EE-4E4A-A628-63992FDDBAB7}" type="datetime1">
              <a:rPr lang="en-US" smtClean="0"/>
              <a:t>9/12/2022</a:t>
            </a:fld>
            <a:endParaRPr lang="en-US" dirty="0"/>
          </a:p>
        </p:txBody>
      </p:sp>
      <p:sp>
        <p:nvSpPr>
          <p:cNvPr id="6" name="Footer Placeholder 5"/>
          <p:cNvSpPr>
            <a:spLocks noGrp="1"/>
          </p:cNvSpPr>
          <p:nvPr>
            <p:ph type="ftr" sz="quarter" idx="11"/>
          </p:nvPr>
        </p:nvSpPr>
        <p:spPr/>
        <p:txBody>
          <a:bodyPr/>
          <a:lstStyle/>
          <a:p>
            <a:r>
              <a:rPr lang="en-GB" dirty="0"/>
              <a:t>www.id-book.com</a:t>
            </a:r>
          </a:p>
        </p:txBody>
      </p:sp>
      <p:sp>
        <p:nvSpPr>
          <p:cNvPr id="7" name="Slide Number Placeholder 6"/>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BBD10F-2A84-42F7-BE03-242664FC8B48}" type="datetime1">
              <a:rPr lang="en-US" smtClean="0"/>
              <a:t>9/12/2022</a:t>
            </a:fld>
            <a:endParaRPr lang="en-US" dirty="0"/>
          </a:p>
        </p:txBody>
      </p:sp>
      <p:sp>
        <p:nvSpPr>
          <p:cNvPr id="8" name="Footer Placeholder 7"/>
          <p:cNvSpPr>
            <a:spLocks noGrp="1"/>
          </p:cNvSpPr>
          <p:nvPr>
            <p:ph type="ftr" sz="quarter" idx="11"/>
          </p:nvPr>
        </p:nvSpPr>
        <p:spPr/>
        <p:txBody>
          <a:bodyPr/>
          <a:lstStyle/>
          <a:p>
            <a:r>
              <a:rPr lang="en-GB" dirty="0"/>
              <a:t>www.id-book.com</a:t>
            </a:r>
          </a:p>
        </p:txBody>
      </p:sp>
      <p:sp>
        <p:nvSpPr>
          <p:cNvPr id="9" name="Slide Number Placeholder 8"/>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64FEA1-67DD-4A56-8711-FA85F55193D8}" type="datetime1">
              <a:rPr lang="en-US" smtClean="0"/>
              <a:t>9/12/2022</a:t>
            </a:fld>
            <a:endParaRPr lang="en-US" dirty="0"/>
          </a:p>
        </p:txBody>
      </p:sp>
      <p:sp>
        <p:nvSpPr>
          <p:cNvPr id="4" name="Footer Placeholder 3"/>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1A91D-1DD8-4A5E-AB00-BF8276CA794E}" type="datetime1">
              <a:rPr lang="en-US" smtClean="0"/>
              <a:t>9/12/2022</a:t>
            </a:fld>
            <a:endParaRPr lang="en-GB" dirty="0"/>
          </a:p>
        </p:txBody>
      </p:sp>
      <p:sp>
        <p:nvSpPr>
          <p:cNvPr id="3" name="Footer Placeholder 2"/>
          <p:cNvSpPr>
            <a:spLocks noGrp="1"/>
          </p:cNvSpPr>
          <p:nvPr>
            <p:ph type="ftr" sz="quarter" idx="11"/>
          </p:nvPr>
        </p:nvSpPr>
        <p:spPr/>
        <p:txBody>
          <a:bodyPr/>
          <a:lstStyle/>
          <a:p>
            <a:r>
              <a:rPr lang="en-GB" dirty="0"/>
              <a:t>www.id-book.com</a:t>
            </a:r>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E54849-8523-415D-ACA4-08C7FE4E02CB}" type="datetime1">
              <a:rPr lang="en-US" smtClean="0"/>
              <a:t>9/12/2022</a:t>
            </a:fld>
            <a:endParaRPr lang="en-US" dirty="0"/>
          </a:p>
        </p:txBody>
      </p:sp>
      <p:sp>
        <p:nvSpPr>
          <p:cNvPr id="6" name="Footer Placeholder 5"/>
          <p:cNvSpPr>
            <a:spLocks noGrp="1"/>
          </p:cNvSpPr>
          <p:nvPr>
            <p:ph type="ftr" sz="quarter" idx="11"/>
          </p:nvPr>
        </p:nvSpPr>
        <p:spPr/>
        <p:txBody>
          <a:bodyPr/>
          <a:lstStyle/>
          <a:p>
            <a:r>
              <a:rPr lang="en-GB" dirty="0"/>
              <a:t>www.id-book.com</a:t>
            </a:r>
          </a:p>
        </p:txBody>
      </p:sp>
      <p:sp>
        <p:nvSpPr>
          <p:cNvPr id="7" name="Slide Number Placeholder 6"/>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F82132-8EEF-468B-8BF8-C6613F12AE56}" type="datetime1">
              <a:rPr lang="en-US" smtClean="0"/>
              <a:t>9/12/2022</a:t>
            </a:fld>
            <a:endParaRPr lang="en-US" dirty="0"/>
          </a:p>
        </p:txBody>
      </p:sp>
      <p:sp>
        <p:nvSpPr>
          <p:cNvPr id="6" name="Footer Placeholder 5"/>
          <p:cNvSpPr>
            <a:spLocks noGrp="1"/>
          </p:cNvSpPr>
          <p:nvPr>
            <p:ph type="ftr" sz="quarter" idx="11"/>
          </p:nvPr>
        </p:nvSpPr>
        <p:spPr/>
        <p:txBody>
          <a:bodyPr/>
          <a:lstStyle/>
          <a:p>
            <a:r>
              <a:rPr lang="en-GB" dirty="0"/>
              <a:t>www.id-book.com</a:t>
            </a:r>
          </a:p>
        </p:txBody>
      </p:sp>
      <p:sp>
        <p:nvSpPr>
          <p:cNvPr id="7" name="Slide Number Placeholder 6"/>
          <p:cNvSpPr>
            <a:spLocks noGrp="1"/>
          </p:cNvSpPr>
          <p:nvPr>
            <p:ph type="sldNum" sz="quarter" idx="12"/>
          </p:nvPr>
        </p:nvSpPr>
        <p:spPr/>
        <p:txBody>
          <a:bodyPr/>
          <a:lstStyle/>
          <a:p>
            <a:fld id="{C66CD472-154E-424C-89AE-4DECF5962F3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		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F94102B-C8D9-4B58-ABC4-592509ED013C}" type="datetime1">
              <a:rPr lang="en-US" smtClean="0"/>
              <a:t>9/12/2022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dirty="0"/>
              <a:t>www.id-book.com</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6CD472-154E-424C-89AE-4DECF5962F32}" type="slidenum">
              <a:rPr lang="en-US" smtClean="0"/>
              <a:t>‹#›</a:t>
            </a:fld>
            <a:endParaRPr lang="en-US" dirty="0"/>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8006930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685800" rtl="0" eaLnBrk="1" latinLnBrk="0" hangingPunct="1">
        <a:lnSpc>
          <a:spcPct val="90000"/>
        </a:lnSpc>
        <a:spcBef>
          <a:spcPct val="0"/>
        </a:spcBef>
        <a:buNone/>
        <a:defRPr sz="4000" kern="1200"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4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200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entralis.com/casestudies/mercur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782669"/>
            <a:ext cx="8382535" cy="1446550"/>
          </a:xfrm>
          <a:prstGeom prst="rect">
            <a:avLst/>
          </a:prstGeom>
          <a:noFill/>
        </p:spPr>
        <p:txBody>
          <a:bodyPr wrap="square" rtlCol="0">
            <a:spAutoFit/>
          </a:bodyPr>
          <a:lstStyle/>
          <a:p>
            <a:pPr algn="ctr"/>
            <a:r>
              <a:rPr lang="en-GB" sz="4400" b="1" dirty="0">
                <a:solidFill>
                  <a:schemeClr val="accent6">
                    <a:lumMod val="75000"/>
                  </a:schemeClr>
                </a:solidFill>
                <a:ea typeface="Liberation Sans" panose="020B0604020202020204" pitchFamily="34" charset="0"/>
                <a:cs typeface="Liberation Sans" panose="020B0604020202020204" pitchFamily="34" charset="0"/>
              </a:rPr>
              <a:t>Chapter 4</a:t>
            </a:r>
            <a:r>
              <a:rPr lang="en-GB" sz="4400" b="1" dirty="0">
                <a:latin typeface="Liberation Sans" panose="020B0604020202020204" pitchFamily="34" charset="0"/>
                <a:ea typeface="Liberation Sans" panose="020B0604020202020204" pitchFamily="34" charset="0"/>
                <a:cs typeface="Liberation Sans" panose="020B0604020202020204" pitchFamily="34" charset="0"/>
              </a:rPr>
              <a:t/>
            </a:r>
            <a:br>
              <a:rPr lang="en-GB" sz="4400" b="1" dirty="0">
                <a:latin typeface="Liberation Sans" panose="020B0604020202020204" pitchFamily="34" charset="0"/>
                <a:ea typeface="Liberation Sans" panose="020B0604020202020204" pitchFamily="34" charset="0"/>
                <a:cs typeface="Liberation Sans" panose="020B0604020202020204" pitchFamily="34" charset="0"/>
              </a:rPr>
            </a:br>
            <a:r>
              <a:rPr lang="en-GB" sz="4400" b="1" dirty="0">
                <a:solidFill>
                  <a:schemeClr val="accent6">
                    <a:lumMod val="75000"/>
                  </a:schemeClr>
                </a:solidFill>
                <a:ea typeface="Liberation Sans" panose="020B0604020202020204" pitchFamily="34" charset="0"/>
                <a:cs typeface="Liberation Sans" panose="020B0604020202020204" pitchFamily="34" charset="0"/>
              </a:rPr>
              <a:t>USER RESEARCH</a:t>
            </a:r>
          </a:p>
        </p:txBody>
      </p:sp>
    </p:spTree>
    <p:extLst>
      <p:ext uri="{BB962C8B-B14F-4D97-AF65-F5344CB8AC3E}">
        <p14:creationId xmlns:p14="http://schemas.microsoft.com/office/powerpoint/2010/main" val="147118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YaleNew"/>
              </a:rPr>
              <a:t>Few real examples to illustrate context of use</a:t>
            </a:r>
            <a:endParaRPr lang="en-IN" dirty="0">
              <a:solidFill>
                <a:srgbClr val="0070C0"/>
              </a:solidFill>
              <a:latin typeface="YaleNew"/>
            </a:endParaRPr>
          </a:p>
        </p:txBody>
      </p:sp>
      <p:sp>
        <p:nvSpPr>
          <p:cNvPr id="3" name="Content Placeholder 2"/>
          <p:cNvSpPr>
            <a:spLocks noGrp="1"/>
          </p:cNvSpPr>
          <p:nvPr>
            <p:ph idx="1"/>
          </p:nvPr>
        </p:nvSpPr>
        <p:spPr>
          <a:xfrm>
            <a:off x="628650" y="1690689"/>
            <a:ext cx="7886700" cy="4486274"/>
          </a:xfrm>
        </p:spPr>
        <p:txBody>
          <a:bodyPr>
            <a:normAutofit fontScale="92500" lnSpcReduction="10000"/>
          </a:bodyPr>
          <a:lstStyle/>
          <a:p>
            <a:pPr algn="just">
              <a:lnSpc>
                <a:spcPct val="100000"/>
              </a:lnSpc>
            </a:pPr>
            <a:r>
              <a:rPr lang="en-US" dirty="0">
                <a:solidFill>
                  <a:srgbClr val="1F1F1F"/>
                </a:solidFill>
                <a:latin typeface="Arial" panose="020B0604020202020204" pitchFamily="34" charset="0"/>
              </a:rPr>
              <a:t>At a medical billing office, we observed stacks of bills on a user's desk. "I want these digitized or on an iPad...I want to see which ones I have done and then keep a copy for auditing purposes".</a:t>
            </a:r>
          </a:p>
          <a:p>
            <a:pPr algn="just">
              <a:lnSpc>
                <a:spcPct val="100000"/>
              </a:lnSpc>
            </a:pPr>
            <a:r>
              <a:rPr lang="en-US" dirty="0">
                <a:solidFill>
                  <a:srgbClr val="1F1F1F"/>
                </a:solidFill>
                <a:latin typeface="Arial" panose="020B0604020202020204" pitchFamily="34" charset="0"/>
              </a:rPr>
              <a:t>For a mobile app aimed at students, users wanted a secret or parallel communication channel or codewords that parents would not detect. One user reminded us, “That’s why teens use SnapChat, to keep communication discreet and private”. </a:t>
            </a:r>
          </a:p>
          <a:p>
            <a:pPr algn="just">
              <a:lnSpc>
                <a:spcPct val="100000"/>
              </a:lnSpc>
            </a:pPr>
            <a:r>
              <a:rPr lang="en-US" dirty="0">
                <a:solidFill>
                  <a:srgbClr val="1F1F1F"/>
                </a:solidFill>
                <a:latin typeface="Arial" panose="020B0604020202020204" pitchFamily="34" charset="0"/>
              </a:rPr>
              <a:t>In a restaurant, the manager wanted a large summary of end-of-day earnings she could glance at from a 5-foot distance, while walking past the display in near dark conditions, during store closing</a:t>
            </a:r>
            <a:r>
              <a:rPr lang="en-US" dirty="0">
                <a:latin typeface="Arial "/>
              </a:rPr>
              <a:t>. </a:t>
            </a:r>
            <a:endParaRPr lang="en-IN" dirty="0">
              <a:latin typeface="Arial "/>
            </a:endParaRPr>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10</a:t>
            </a:fld>
            <a:endParaRPr lang="en-US" dirty="0"/>
          </a:p>
        </p:txBody>
      </p:sp>
    </p:spTree>
    <p:extLst>
      <p:ext uri="{BB962C8B-B14F-4D97-AF65-F5344CB8AC3E}">
        <p14:creationId xmlns:p14="http://schemas.microsoft.com/office/powerpoint/2010/main" val="224278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endParaRPr lang="en-IN" dirty="0"/>
          </a:p>
        </p:txBody>
      </p:sp>
      <p:sp>
        <p:nvSpPr>
          <p:cNvPr id="3" name="Content Placeholder 2"/>
          <p:cNvSpPr>
            <a:spLocks noGrp="1"/>
          </p:cNvSpPr>
          <p:nvPr>
            <p:ph idx="1"/>
          </p:nvPr>
        </p:nvSpPr>
        <p:spPr>
          <a:xfrm>
            <a:off x="628650" y="1556792"/>
            <a:ext cx="7886700" cy="4351338"/>
          </a:xfrm>
        </p:spPr>
        <p:txBody>
          <a:bodyPr>
            <a:normAutofit/>
          </a:bodyPr>
          <a:lstStyle/>
          <a:p>
            <a:pPr algn="just"/>
            <a:r>
              <a:rPr lang="en-US" sz="2200" dirty="0"/>
              <a:t>The extent to which a product can be used by specified users to achieve specified goals with effectiveness, efficiency, and satisfaction in a specified context of use"</a:t>
            </a:r>
          </a:p>
          <a:p>
            <a:pPr algn="just"/>
            <a:r>
              <a:rPr lang="en-US" sz="2200" dirty="0"/>
              <a:t>Five characteristics of usability which must be met for the users of a product:</a:t>
            </a:r>
          </a:p>
          <a:p>
            <a:pPr lvl="1" algn="just">
              <a:buFont typeface="Wingdings" panose="05000000000000000000" pitchFamily="2" charset="2"/>
              <a:buChar char="Ø"/>
            </a:pPr>
            <a:r>
              <a:rPr lang="en-US" sz="2200" dirty="0"/>
              <a:t>Effective</a:t>
            </a:r>
          </a:p>
          <a:p>
            <a:pPr lvl="1" algn="just">
              <a:buFont typeface="Wingdings" panose="05000000000000000000" pitchFamily="2" charset="2"/>
              <a:buChar char="Ø"/>
            </a:pPr>
            <a:r>
              <a:rPr lang="en-US" sz="2200" dirty="0"/>
              <a:t>Efficient</a:t>
            </a:r>
          </a:p>
          <a:p>
            <a:pPr lvl="1" algn="just">
              <a:buFont typeface="Wingdings" panose="05000000000000000000" pitchFamily="2" charset="2"/>
              <a:buChar char="Ø"/>
            </a:pPr>
            <a:r>
              <a:rPr lang="en-US" sz="2200" dirty="0"/>
              <a:t>Engaging</a:t>
            </a:r>
          </a:p>
          <a:p>
            <a:pPr lvl="1" algn="just">
              <a:buFont typeface="Wingdings" panose="05000000000000000000" pitchFamily="2" charset="2"/>
              <a:buChar char="Ø"/>
            </a:pPr>
            <a:r>
              <a:rPr lang="en-US" sz="2200" dirty="0"/>
              <a:t>Error Tolerant</a:t>
            </a:r>
          </a:p>
          <a:p>
            <a:pPr lvl="1" algn="just">
              <a:buFont typeface="Wingdings" panose="05000000000000000000" pitchFamily="2" charset="2"/>
              <a:buChar char="Ø"/>
            </a:pPr>
            <a:r>
              <a:rPr lang="en-US" sz="2200" dirty="0"/>
              <a:t>Easy to Learn</a:t>
            </a:r>
            <a:endParaRPr lang="en-IN" sz="2200" dirty="0"/>
          </a:p>
        </p:txBody>
      </p:sp>
      <p:sp>
        <p:nvSpPr>
          <p:cNvPr id="5" name="Slide Number Placeholder 4"/>
          <p:cNvSpPr>
            <a:spLocks noGrp="1"/>
          </p:cNvSpPr>
          <p:nvPr>
            <p:ph type="sldNum" sz="quarter" idx="12"/>
          </p:nvPr>
        </p:nvSpPr>
        <p:spPr/>
        <p:txBody>
          <a:bodyPr/>
          <a:lstStyle/>
          <a:p>
            <a:fld id="{C66CD472-154E-424C-89AE-4DECF5962F32}" type="slidenum">
              <a:rPr lang="en-US" smtClean="0"/>
              <a:t>11</a:t>
            </a:fld>
            <a:endParaRPr lang="en-US" dirty="0"/>
          </a:p>
        </p:txBody>
      </p:sp>
    </p:spTree>
    <p:extLst>
      <p:ext uri="{BB962C8B-B14F-4D97-AF65-F5344CB8AC3E}">
        <p14:creationId xmlns:p14="http://schemas.microsoft.com/office/powerpoint/2010/main" val="61223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75642"/>
          </a:xfrm>
        </p:spPr>
        <p:txBody>
          <a:bodyPr/>
          <a:lstStyle/>
          <a:p>
            <a:endParaRPr lang="en-IN" dirty="0"/>
          </a:p>
        </p:txBody>
      </p:sp>
      <p:sp>
        <p:nvSpPr>
          <p:cNvPr id="3" name="Content Placeholder 2"/>
          <p:cNvSpPr>
            <a:spLocks noGrp="1"/>
          </p:cNvSpPr>
          <p:nvPr>
            <p:ph idx="1"/>
          </p:nvPr>
        </p:nvSpPr>
        <p:spPr>
          <a:xfrm>
            <a:off x="448630" y="1052736"/>
            <a:ext cx="8246740" cy="5018043"/>
          </a:xfrm>
        </p:spPr>
        <p:txBody>
          <a:bodyPr>
            <a:normAutofit lnSpcReduction="10000"/>
          </a:bodyPr>
          <a:lstStyle/>
          <a:p>
            <a:r>
              <a:rPr lang="en-US" sz="2600" b="1" dirty="0"/>
              <a:t>Effective</a:t>
            </a:r>
          </a:p>
          <a:p>
            <a:pPr lvl="1" algn="just">
              <a:buFont typeface="Wingdings" panose="05000000000000000000" pitchFamily="2" charset="2"/>
              <a:buChar char="Ø"/>
            </a:pPr>
            <a:r>
              <a:rPr lang="en-US" sz="2400" dirty="0">
                <a:latin typeface="Arial "/>
              </a:rPr>
              <a:t>Effectiveness is the </a:t>
            </a:r>
            <a:r>
              <a:rPr lang="en-US" sz="2400" b="1" dirty="0">
                <a:latin typeface="Arial "/>
              </a:rPr>
              <a:t>completeness and accuracy </a:t>
            </a:r>
            <a:r>
              <a:rPr lang="en-US" sz="2400" dirty="0">
                <a:latin typeface="Arial "/>
              </a:rPr>
              <a:t>with which users achieve specified goals. </a:t>
            </a:r>
          </a:p>
          <a:p>
            <a:pPr lvl="1" algn="just">
              <a:buFont typeface="Wingdings" panose="05000000000000000000" pitchFamily="2" charset="2"/>
              <a:buChar char="Ø"/>
            </a:pPr>
            <a:r>
              <a:rPr lang="en-US" sz="2400" dirty="0">
                <a:latin typeface="Arial "/>
              </a:rPr>
              <a:t>It is determined by looking at whether the user’s goals were met successfully and whether all work is correct.</a:t>
            </a:r>
          </a:p>
          <a:p>
            <a:pPr lvl="1" algn="just">
              <a:buFont typeface="Wingdings" panose="05000000000000000000" pitchFamily="2" charset="2"/>
              <a:buChar char="Ø"/>
            </a:pPr>
            <a:r>
              <a:rPr lang="en-US" sz="2400" dirty="0">
                <a:latin typeface="Arial "/>
              </a:rPr>
              <a:t>The more </a:t>
            </a:r>
            <a:r>
              <a:rPr lang="en-US" sz="2400" b="1" dirty="0">
                <a:latin typeface="Arial "/>
              </a:rPr>
              <a:t>informative an interface </a:t>
            </a:r>
            <a:r>
              <a:rPr lang="en-US" sz="2400" dirty="0">
                <a:latin typeface="Arial "/>
              </a:rPr>
              <a:t>can be, the better users are able to work in it without problems.</a:t>
            </a:r>
          </a:p>
          <a:p>
            <a:pPr lvl="1" algn="just">
              <a:buFont typeface="Wingdings" panose="05000000000000000000" pitchFamily="2" charset="2"/>
              <a:buChar char="Ø"/>
            </a:pPr>
            <a:r>
              <a:rPr lang="en-US" sz="2400" dirty="0">
                <a:latin typeface="Arial "/>
              </a:rPr>
              <a:t>The effectiveness of an interface often relies on the </a:t>
            </a:r>
            <a:r>
              <a:rPr lang="en-US" sz="2400" b="1" dirty="0">
                <a:latin typeface="Arial "/>
              </a:rPr>
              <a:t>presentation of choices </a:t>
            </a:r>
            <a:r>
              <a:rPr lang="en-US" sz="2400" dirty="0">
                <a:latin typeface="Arial "/>
              </a:rPr>
              <a:t>in a way that is clearly understandable to the user.</a:t>
            </a:r>
          </a:p>
          <a:p>
            <a:pPr lvl="1" algn="just">
              <a:buFont typeface="Wingdings" panose="05000000000000000000" pitchFamily="2" charset="2"/>
              <a:buChar char="Ø"/>
            </a:pPr>
            <a:r>
              <a:rPr lang="en-US" sz="2400" dirty="0">
                <a:latin typeface="Arial "/>
              </a:rPr>
              <a:t>Not all tasks require efficiency to be the first principle.</a:t>
            </a:r>
          </a:p>
          <a:p>
            <a:pPr marL="685800" lvl="2" indent="0" algn="just">
              <a:buNone/>
            </a:pPr>
            <a:r>
              <a:rPr lang="en-US" sz="1900" dirty="0">
                <a:latin typeface="Arial "/>
              </a:rPr>
              <a:t>For example, in interfaces to financial systems (such as banking machines), effective use of the system -- withdrawing the correct amount of money, selecting the right account, making a transfer correctly – are more important than marginal gains in speed. </a:t>
            </a:r>
          </a:p>
          <a:p>
            <a:pPr marL="342900" lvl="1" indent="0">
              <a:buNone/>
            </a:pPr>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12</a:t>
            </a:fld>
            <a:endParaRPr lang="en-US" dirty="0"/>
          </a:p>
        </p:txBody>
      </p:sp>
    </p:spTree>
    <p:extLst>
      <p:ext uri="{BB962C8B-B14F-4D97-AF65-F5344CB8AC3E}">
        <p14:creationId xmlns:p14="http://schemas.microsoft.com/office/powerpoint/2010/main" val="418807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359532" y="756140"/>
            <a:ext cx="8424936" cy="5600211"/>
          </a:xfrm>
        </p:spPr>
        <p:txBody>
          <a:bodyPr>
            <a:noAutofit/>
          </a:bodyPr>
          <a:lstStyle/>
          <a:p>
            <a:pPr algn="just"/>
            <a:r>
              <a:rPr lang="en-US" b="1" dirty="0">
                <a:latin typeface="Arial "/>
              </a:rPr>
              <a:t>Efficient</a:t>
            </a:r>
          </a:p>
          <a:p>
            <a:pPr lvl="1" algn="just">
              <a:buFont typeface="Wingdings" panose="05000000000000000000" pitchFamily="2" charset="2"/>
              <a:buChar char="Ø"/>
            </a:pPr>
            <a:r>
              <a:rPr lang="en-US" dirty="0">
                <a:latin typeface="Arial "/>
              </a:rPr>
              <a:t>Efficiency can be described as the </a:t>
            </a:r>
            <a:r>
              <a:rPr lang="en-US" b="1" dirty="0">
                <a:latin typeface="Arial "/>
              </a:rPr>
              <a:t>speed</a:t>
            </a:r>
            <a:r>
              <a:rPr lang="en-US" dirty="0">
                <a:latin typeface="Arial "/>
              </a:rPr>
              <a:t> (with accuracy) in which users can complete the tasks for which they use the product. </a:t>
            </a:r>
          </a:p>
          <a:p>
            <a:pPr lvl="1" algn="just">
              <a:buFont typeface="Wingdings" panose="05000000000000000000" pitchFamily="2" charset="2"/>
              <a:buChar char="Ø"/>
            </a:pPr>
            <a:r>
              <a:rPr lang="en-US" dirty="0">
                <a:latin typeface="Arial "/>
              </a:rPr>
              <a:t>ISO 9241 defines efficiency as the </a:t>
            </a:r>
            <a:r>
              <a:rPr lang="en-US" b="1" dirty="0">
                <a:latin typeface="Arial "/>
              </a:rPr>
              <a:t>total resources expended </a:t>
            </a:r>
            <a:r>
              <a:rPr lang="en-US" dirty="0">
                <a:latin typeface="Arial "/>
              </a:rPr>
              <a:t>in a task.</a:t>
            </a:r>
          </a:p>
          <a:p>
            <a:pPr lvl="1" algn="just">
              <a:buFont typeface="Wingdings" panose="05000000000000000000" pitchFamily="2" charset="2"/>
              <a:buChar char="Ø"/>
            </a:pPr>
            <a:r>
              <a:rPr lang="en-US" dirty="0">
                <a:latin typeface="Arial "/>
              </a:rPr>
              <a:t>Navigation design elements such as </a:t>
            </a:r>
            <a:r>
              <a:rPr lang="en-US" b="1" dirty="0">
                <a:latin typeface="Arial "/>
              </a:rPr>
              <a:t>keyboard shortcuts, menus, links and other buttons</a:t>
            </a:r>
            <a:r>
              <a:rPr lang="en-US" dirty="0">
                <a:latin typeface="Arial "/>
              </a:rPr>
              <a:t> all have an impact on efficiency. When they are </a:t>
            </a:r>
            <a:r>
              <a:rPr lang="en-US" b="1" dirty="0">
                <a:latin typeface="Arial "/>
              </a:rPr>
              <a:t>well-designed, with clearly expressed actions</a:t>
            </a:r>
            <a:r>
              <a:rPr lang="en-US" dirty="0">
                <a:latin typeface="Arial "/>
              </a:rPr>
              <a:t>, less time and effort are needed for the user to make navigation and action choices.</a:t>
            </a:r>
          </a:p>
          <a:p>
            <a:pPr lvl="1" algn="just">
              <a:buFont typeface="Wingdings" panose="05000000000000000000" pitchFamily="2" charset="2"/>
              <a:buChar char="Ø"/>
            </a:pPr>
            <a:r>
              <a:rPr lang="en-US" dirty="0">
                <a:latin typeface="Arial "/>
              </a:rPr>
              <a:t>Making the right choices for efficient use of the software depends on an </a:t>
            </a:r>
            <a:r>
              <a:rPr lang="en-US" b="1" dirty="0">
                <a:latin typeface="Arial "/>
              </a:rPr>
              <a:t>understanding of the users and how they prefer to work</a:t>
            </a:r>
            <a:r>
              <a:rPr lang="en-US" dirty="0">
                <a:latin typeface="Arial "/>
              </a:rPr>
              <a:t>. </a:t>
            </a:r>
          </a:p>
          <a:p>
            <a:pPr lvl="2" algn="just">
              <a:buFont typeface="Wingdings" panose="05000000000000000000" pitchFamily="2" charset="2"/>
              <a:buChar char="§"/>
            </a:pPr>
            <a:r>
              <a:rPr lang="en-US" dirty="0">
                <a:latin typeface="Arial "/>
              </a:rPr>
              <a:t>For example, are they likely to use the interface infrequently or to be habitual users who might learn hidden controls and shortcuts?</a:t>
            </a:r>
          </a:p>
          <a:p>
            <a:pPr lvl="2" algn="just">
              <a:buFont typeface="Wingdings" panose="05000000000000000000" pitchFamily="2" charset="2"/>
              <a:buChar char="§"/>
            </a:pPr>
            <a:r>
              <a:rPr lang="en-US" dirty="0">
                <a:latin typeface="Arial "/>
              </a:rPr>
              <a:t>Do they use the keyboard, mouse or other input devices? </a:t>
            </a:r>
          </a:p>
          <a:p>
            <a:pPr lvl="2" algn="just">
              <a:buFont typeface="Wingdings" panose="05000000000000000000" pitchFamily="2" charset="2"/>
              <a:buChar char="§"/>
            </a:pPr>
            <a:r>
              <a:rPr lang="en-US" dirty="0">
                <a:latin typeface="Arial "/>
              </a:rPr>
              <a:t>Keyboard shortcuts can be extremely efficient for proficient users who work with the interface intensively. If they are the primary interaction tool, they can slow down users who are unfamiliar with them, or with the software. </a:t>
            </a:r>
          </a:p>
        </p:txBody>
      </p:sp>
      <p:sp>
        <p:nvSpPr>
          <p:cNvPr id="5" name="Slide Number Placeholder 4"/>
          <p:cNvSpPr>
            <a:spLocks noGrp="1"/>
          </p:cNvSpPr>
          <p:nvPr>
            <p:ph type="sldNum" sz="quarter" idx="12"/>
          </p:nvPr>
        </p:nvSpPr>
        <p:spPr/>
        <p:txBody>
          <a:bodyPr/>
          <a:lstStyle/>
          <a:p>
            <a:fld id="{C66CD472-154E-424C-89AE-4DECF5962F32}" type="slidenum">
              <a:rPr lang="en-US" smtClean="0"/>
              <a:t>13</a:t>
            </a:fld>
            <a:endParaRPr lang="en-US" dirty="0"/>
          </a:p>
        </p:txBody>
      </p:sp>
    </p:spTree>
    <p:extLst>
      <p:ext uri="{BB962C8B-B14F-4D97-AF65-F5344CB8AC3E}">
        <p14:creationId xmlns:p14="http://schemas.microsoft.com/office/powerpoint/2010/main" val="252024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31540" y="980728"/>
            <a:ext cx="8280920" cy="5544616"/>
          </a:xfrm>
        </p:spPr>
        <p:txBody>
          <a:bodyPr>
            <a:normAutofit fontScale="92500" lnSpcReduction="10000"/>
          </a:bodyPr>
          <a:lstStyle/>
          <a:p>
            <a:pPr algn="just"/>
            <a:r>
              <a:rPr lang="en-US" sz="2800" b="1" dirty="0"/>
              <a:t>Engaging</a:t>
            </a:r>
          </a:p>
          <a:p>
            <a:pPr lvl="1" algn="just">
              <a:buFont typeface="Wingdings" panose="05000000000000000000" pitchFamily="2" charset="2"/>
              <a:buChar char="Ø"/>
            </a:pPr>
            <a:r>
              <a:rPr lang="en-US" sz="2200" dirty="0"/>
              <a:t>An interface is engaging if it is </a:t>
            </a:r>
            <a:r>
              <a:rPr lang="en-US" sz="2200" b="1" dirty="0"/>
              <a:t>pleasant</a:t>
            </a:r>
            <a:r>
              <a:rPr lang="en-US" sz="2200" dirty="0"/>
              <a:t> and </a:t>
            </a:r>
            <a:r>
              <a:rPr lang="en-US" sz="2200" b="1" dirty="0"/>
              <a:t>satisfying to use</a:t>
            </a:r>
            <a:r>
              <a:rPr lang="en-US" sz="2200" dirty="0"/>
              <a:t>. </a:t>
            </a:r>
          </a:p>
          <a:p>
            <a:pPr lvl="1" algn="just">
              <a:buFont typeface="Wingdings" panose="05000000000000000000" pitchFamily="2" charset="2"/>
              <a:buChar char="Ø"/>
            </a:pPr>
            <a:r>
              <a:rPr lang="en-US" sz="2200" dirty="0"/>
              <a:t>The </a:t>
            </a:r>
            <a:r>
              <a:rPr lang="en-US" sz="2200" b="1" dirty="0"/>
              <a:t>visual design </a:t>
            </a:r>
            <a:r>
              <a:rPr lang="en-US" sz="2200" dirty="0"/>
              <a:t>is the most obvious element of this characteristic. </a:t>
            </a:r>
          </a:p>
          <a:p>
            <a:pPr lvl="1" algn="just">
              <a:buFont typeface="Wingdings" panose="05000000000000000000" pitchFamily="2" charset="2"/>
              <a:buChar char="Ø"/>
            </a:pPr>
            <a:r>
              <a:rPr lang="en-US" sz="2200" dirty="0"/>
              <a:t>The style of the </a:t>
            </a:r>
            <a:r>
              <a:rPr lang="en-US" sz="2200" b="1" dirty="0"/>
              <a:t>visual presentation, the number, functions and types of graphic images or colors</a:t>
            </a:r>
            <a:r>
              <a:rPr lang="en-US" sz="2200" dirty="0"/>
              <a:t> (especially on web sites), and the use of any </a:t>
            </a:r>
            <a:r>
              <a:rPr lang="en-US" sz="2200" b="1" dirty="0"/>
              <a:t>multimedia elements </a:t>
            </a:r>
            <a:r>
              <a:rPr lang="en-US" sz="2200" dirty="0"/>
              <a:t>are all part of a user’s immediate reaction. </a:t>
            </a:r>
          </a:p>
          <a:p>
            <a:pPr lvl="1" algn="just">
              <a:buFont typeface="Wingdings" panose="05000000000000000000" pitchFamily="2" charset="2"/>
              <a:buChar char="Ø"/>
            </a:pPr>
            <a:r>
              <a:rPr lang="en-US" sz="2200" dirty="0"/>
              <a:t>The </a:t>
            </a:r>
            <a:r>
              <a:rPr lang="en-US" sz="2200" b="1" dirty="0"/>
              <a:t>design and readability </a:t>
            </a:r>
            <a:r>
              <a:rPr lang="en-US" sz="2200" dirty="0"/>
              <a:t>of the text can change a user’s relationship to the interface as can the way information is chunked for presentation.</a:t>
            </a:r>
          </a:p>
          <a:p>
            <a:pPr lvl="1" algn="just">
              <a:buFont typeface="Wingdings" panose="05000000000000000000" pitchFamily="2" charset="2"/>
              <a:buChar char="Ø"/>
            </a:pPr>
            <a:r>
              <a:rPr lang="en-US" sz="2200" dirty="0"/>
              <a:t>Equally important is the </a:t>
            </a:r>
            <a:r>
              <a:rPr lang="en-US" sz="2200" b="1" dirty="0"/>
              <a:t>style of the interaction </a:t>
            </a:r>
            <a:r>
              <a:rPr lang="en-US" sz="2200" dirty="0"/>
              <a:t>which might range from a </a:t>
            </a:r>
            <a:r>
              <a:rPr lang="en-US" sz="2200" b="1" dirty="0"/>
              <a:t>game-like simulation </a:t>
            </a:r>
            <a:r>
              <a:rPr lang="en-US" sz="2200" dirty="0"/>
              <a:t>to a </a:t>
            </a:r>
            <a:r>
              <a:rPr lang="en-US" sz="2200" b="1" dirty="0"/>
              <a:t>simple menu-command system</a:t>
            </a:r>
            <a:r>
              <a:rPr lang="en-US" sz="2200" dirty="0"/>
              <a:t>.</a:t>
            </a:r>
          </a:p>
          <a:p>
            <a:pPr lvl="1" algn="just">
              <a:buFont typeface="Wingdings" panose="05000000000000000000" pitchFamily="2" charset="2"/>
              <a:buChar char="Ø"/>
            </a:pPr>
            <a:r>
              <a:rPr lang="en-US" sz="2200" dirty="0"/>
              <a:t>The </a:t>
            </a:r>
            <a:r>
              <a:rPr lang="en-US" sz="2200" b="1" dirty="0"/>
              <a:t>style of engagement </a:t>
            </a:r>
            <a:r>
              <a:rPr lang="en-US" sz="2200" dirty="0"/>
              <a:t>that is satisfying for a repetitive work tool is different than an e-commerce site. </a:t>
            </a:r>
          </a:p>
          <a:p>
            <a:pPr lvl="1" algn="just">
              <a:buFont typeface="Wingdings" panose="05000000000000000000" pitchFamily="2" charset="2"/>
              <a:buChar char="Ø"/>
            </a:pPr>
            <a:r>
              <a:rPr lang="en-US" sz="2200" dirty="0"/>
              <a:t>Even within the same class of interfaces, different users may have widely </a:t>
            </a:r>
            <a:r>
              <a:rPr lang="en-US" sz="2200" b="1" dirty="0"/>
              <a:t>divergent needs</a:t>
            </a:r>
            <a:r>
              <a:rPr lang="en-US" sz="2200" dirty="0"/>
              <a:t>. What is important is that the design meet the </a:t>
            </a:r>
            <a:r>
              <a:rPr lang="en-US" sz="2200" b="1" dirty="0"/>
              <a:t>expectations </a:t>
            </a:r>
            <a:r>
              <a:rPr lang="en-US" sz="2200" b="1" i="1" dirty="0"/>
              <a:t>and</a:t>
            </a:r>
            <a:r>
              <a:rPr lang="en-US" sz="2200" b="1" dirty="0"/>
              <a:t> needs</a:t>
            </a:r>
            <a:r>
              <a:rPr lang="en-US" sz="2200" dirty="0"/>
              <a:t> of the people who must use the interface.</a:t>
            </a:r>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14</a:t>
            </a:fld>
            <a:endParaRPr lang="en-US" dirty="0"/>
          </a:p>
        </p:txBody>
      </p:sp>
    </p:spTree>
    <p:extLst>
      <p:ext uri="{BB962C8B-B14F-4D97-AF65-F5344CB8AC3E}">
        <p14:creationId xmlns:p14="http://schemas.microsoft.com/office/powerpoint/2010/main" val="2268359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395536" y="836712"/>
            <a:ext cx="8280920" cy="5519639"/>
          </a:xfrm>
        </p:spPr>
        <p:txBody>
          <a:bodyPr>
            <a:noAutofit/>
          </a:bodyPr>
          <a:lstStyle/>
          <a:p>
            <a:pPr algn="just"/>
            <a:r>
              <a:rPr lang="en-US" b="1" dirty="0">
                <a:latin typeface="Arial "/>
              </a:rPr>
              <a:t>Error Tolerant</a:t>
            </a:r>
          </a:p>
          <a:p>
            <a:pPr lvl="1" algn="just">
              <a:buFont typeface="Wingdings" panose="05000000000000000000" pitchFamily="2" charset="2"/>
              <a:buChar char="Ø"/>
            </a:pPr>
            <a:r>
              <a:rPr lang="en-US" sz="2200" dirty="0">
                <a:latin typeface="Arial "/>
              </a:rPr>
              <a:t>The ultimate goal is a system which has </a:t>
            </a:r>
            <a:r>
              <a:rPr lang="en-US" sz="2200" b="1" dirty="0">
                <a:latin typeface="Arial "/>
              </a:rPr>
              <a:t>no errors</a:t>
            </a:r>
            <a:r>
              <a:rPr lang="en-US" sz="2200" dirty="0">
                <a:latin typeface="Arial "/>
              </a:rPr>
              <a:t>. But, product developers are human, and computer systems far from perfect, so errors may occur.</a:t>
            </a:r>
          </a:p>
          <a:p>
            <a:pPr lvl="1" algn="just">
              <a:buFont typeface="Wingdings" panose="05000000000000000000" pitchFamily="2" charset="2"/>
              <a:buChar char="Ø"/>
            </a:pPr>
            <a:r>
              <a:rPr lang="en-US" sz="2200" dirty="0">
                <a:latin typeface="Arial "/>
              </a:rPr>
              <a:t> An </a:t>
            </a:r>
            <a:r>
              <a:rPr lang="en-US" sz="2200" b="1" dirty="0">
                <a:latin typeface="Arial "/>
              </a:rPr>
              <a:t>error tolerant program </a:t>
            </a:r>
            <a:r>
              <a:rPr lang="en-US" sz="2200" dirty="0">
                <a:latin typeface="Arial "/>
              </a:rPr>
              <a:t>is designed to </a:t>
            </a:r>
            <a:r>
              <a:rPr lang="en-US" sz="2200" b="1" dirty="0">
                <a:latin typeface="Arial "/>
              </a:rPr>
              <a:t>prevent errors </a:t>
            </a:r>
            <a:r>
              <a:rPr lang="en-US" sz="2200" dirty="0">
                <a:latin typeface="Arial "/>
              </a:rPr>
              <a:t>caused by the user’s interaction, and to help the user in </a:t>
            </a:r>
            <a:r>
              <a:rPr lang="en-US" sz="2200" b="1" dirty="0">
                <a:latin typeface="Arial "/>
              </a:rPr>
              <a:t>recovering from any errors </a:t>
            </a:r>
            <a:r>
              <a:rPr lang="en-US" sz="2200" dirty="0">
                <a:latin typeface="Arial "/>
              </a:rPr>
              <a:t>that do occur.</a:t>
            </a:r>
          </a:p>
          <a:p>
            <a:pPr lvl="1" algn="just">
              <a:buFont typeface="Wingdings" panose="05000000000000000000" pitchFamily="2" charset="2"/>
              <a:buChar char="Ø"/>
            </a:pPr>
            <a:r>
              <a:rPr lang="en-US" sz="2200" dirty="0">
                <a:latin typeface="Arial "/>
              </a:rPr>
              <a:t>Errors might also occur because the designer did not </a:t>
            </a:r>
            <a:r>
              <a:rPr lang="en-US" sz="2200" b="1" dirty="0">
                <a:latin typeface="Arial "/>
              </a:rPr>
              <a:t>predict the full range </a:t>
            </a:r>
            <a:r>
              <a:rPr lang="en-US" sz="2200" dirty="0">
                <a:latin typeface="Arial "/>
              </a:rPr>
              <a:t>of ways that a user might interact with the program. </a:t>
            </a:r>
          </a:p>
          <a:p>
            <a:pPr lvl="1" algn="just">
              <a:buFont typeface="Wingdings" panose="05000000000000000000" pitchFamily="2" charset="2"/>
              <a:buChar char="Ø"/>
            </a:pPr>
            <a:r>
              <a:rPr lang="en-US" sz="2200" dirty="0">
                <a:latin typeface="Arial "/>
              </a:rPr>
              <a:t>Note that a highly usable interface might treat error messages as part of the interface, including not only a clear </a:t>
            </a:r>
            <a:r>
              <a:rPr lang="en-US" sz="2200" b="1" dirty="0">
                <a:latin typeface="Arial "/>
              </a:rPr>
              <a:t>description of the problem</a:t>
            </a:r>
            <a:r>
              <a:rPr lang="en-US" sz="2200" dirty="0">
                <a:latin typeface="Arial "/>
              </a:rPr>
              <a:t>, but also direct links to choices for a </a:t>
            </a:r>
            <a:r>
              <a:rPr lang="en-US" sz="2200" b="1" dirty="0">
                <a:latin typeface="Arial "/>
              </a:rPr>
              <a:t>path to correct the problem</a:t>
            </a:r>
            <a:r>
              <a:rPr lang="en-US" sz="2200" dirty="0">
                <a:latin typeface="Arial "/>
              </a:rPr>
              <a:t>. </a:t>
            </a:r>
          </a:p>
          <a:p>
            <a:pPr lvl="1" algn="just">
              <a:buFont typeface="Wingdings" panose="05000000000000000000" pitchFamily="2" charset="2"/>
              <a:buChar char="Ø"/>
            </a:pPr>
            <a:r>
              <a:rPr lang="en-US" sz="2200" dirty="0">
                <a:latin typeface="Arial "/>
              </a:rPr>
              <a:t>For example, if a required element is missing simply presenting a way to fill in that data can make an error message look more like a wizard. </a:t>
            </a:r>
          </a:p>
          <a:p>
            <a:pPr marL="0" indent="0" algn="just">
              <a:buNone/>
            </a:pPr>
            <a:endParaRPr lang="en-IN" sz="2000" dirty="0">
              <a:latin typeface="Arial "/>
            </a:endParaRPr>
          </a:p>
        </p:txBody>
      </p:sp>
      <p:sp>
        <p:nvSpPr>
          <p:cNvPr id="5" name="Slide Number Placeholder 4"/>
          <p:cNvSpPr>
            <a:spLocks noGrp="1"/>
          </p:cNvSpPr>
          <p:nvPr>
            <p:ph type="sldNum" sz="quarter" idx="12"/>
          </p:nvPr>
        </p:nvSpPr>
        <p:spPr/>
        <p:txBody>
          <a:bodyPr/>
          <a:lstStyle/>
          <a:p>
            <a:fld id="{C66CD472-154E-424C-89AE-4DECF5962F32}" type="slidenum">
              <a:rPr lang="en-US" smtClean="0"/>
              <a:t>15</a:t>
            </a:fld>
            <a:endParaRPr lang="en-US" dirty="0"/>
          </a:p>
        </p:txBody>
      </p:sp>
    </p:spTree>
    <p:extLst>
      <p:ext uri="{BB962C8B-B14F-4D97-AF65-F5344CB8AC3E}">
        <p14:creationId xmlns:p14="http://schemas.microsoft.com/office/powerpoint/2010/main" val="31152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539552" y="1268760"/>
            <a:ext cx="8030716" cy="5184576"/>
          </a:xfrm>
        </p:spPr>
        <p:txBody>
          <a:bodyPr>
            <a:normAutofit/>
          </a:bodyPr>
          <a:lstStyle/>
          <a:p>
            <a:pPr algn="just"/>
            <a:r>
              <a:rPr lang="en-US" sz="2200" dirty="0">
                <a:latin typeface="Arial "/>
              </a:rPr>
              <a:t>Some guidelines for preventing errors are:</a:t>
            </a:r>
          </a:p>
          <a:p>
            <a:pPr lvl="1" algn="just">
              <a:buFont typeface="Wingdings" panose="05000000000000000000" pitchFamily="2" charset="2"/>
              <a:buChar char="Ø"/>
            </a:pPr>
            <a:r>
              <a:rPr lang="en-US" sz="2200" b="1" dirty="0">
                <a:latin typeface="Arial "/>
              </a:rPr>
              <a:t>Make it difficult to take incorrect/ invalid actions</a:t>
            </a:r>
            <a:r>
              <a:rPr lang="en-US" sz="2200" dirty="0">
                <a:latin typeface="Arial "/>
              </a:rPr>
              <a:t>: </a:t>
            </a:r>
          </a:p>
          <a:p>
            <a:pPr lvl="2" algn="just">
              <a:buFont typeface="Wingdings" panose="05000000000000000000" pitchFamily="2" charset="2"/>
              <a:buChar char="§"/>
            </a:pPr>
            <a:r>
              <a:rPr lang="en-US" sz="1700" dirty="0">
                <a:latin typeface="Arial "/>
              </a:rPr>
              <a:t>Design links and buttons to be distinctive, use clear language, avoiding technical jargon, and be sure that dependent fields or choices appear together.</a:t>
            </a:r>
          </a:p>
          <a:p>
            <a:pPr lvl="2" algn="just">
              <a:buFont typeface="Wingdings" panose="05000000000000000000" pitchFamily="2" charset="2"/>
              <a:buChar char="§"/>
            </a:pPr>
            <a:r>
              <a:rPr lang="en-US" sz="1700" dirty="0">
                <a:latin typeface="Arial "/>
              </a:rPr>
              <a:t>Limit choices when possible to those which are correct, provide clear examples for data entry, present only appropriate navigation options.</a:t>
            </a:r>
          </a:p>
          <a:p>
            <a:pPr lvl="1" algn="just">
              <a:buFont typeface="Wingdings" panose="05000000000000000000" pitchFamily="2" charset="2"/>
              <a:buChar char="Ø"/>
            </a:pPr>
            <a:r>
              <a:rPr lang="en-US" sz="2200" b="1" dirty="0">
                <a:latin typeface="Arial "/>
              </a:rPr>
              <a:t>Make it difficult to take irreversible actions</a:t>
            </a:r>
            <a:r>
              <a:rPr lang="en-US" sz="2200" dirty="0">
                <a:latin typeface="Arial "/>
              </a:rPr>
              <a:t>: </a:t>
            </a:r>
          </a:p>
          <a:p>
            <a:pPr lvl="2" algn="just">
              <a:buFont typeface="Wingdings" panose="05000000000000000000" pitchFamily="2" charset="2"/>
              <a:buChar char="§"/>
            </a:pPr>
            <a:r>
              <a:rPr lang="en-US" sz="1700" dirty="0">
                <a:latin typeface="Arial "/>
              </a:rPr>
              <a:t>Provide the ability to back track, provide means to undo or reverse actions, avoid dead-end screens. </a:t>
            </a:r>
          </a:p>
        </p:txBody>
      </p:sp>
      <p:sp>
        <p:nvSpPr>
          <p:cNvPr id="5" name="Slide Number Placeholder 4"/>
          <p:cNvSpPr>
            <a:spLocks noGrp="1"/>
          </p:cNvSpPr>
          <p:nvPr>
            <p:ph type="sldNum" sz="quarter" idx="12"/>
          </p:nvPr>
        </p:nvSpPr>
        <p:spPr/>
        <p:txBody>
          <a:bodyPr/>
          <a:lstStyle/>
          <a:p>
            <a:fld id="{C66CD472-154E-424C-89AE-4DECF5962F32}" type="slidenum">
              <a:rPr lang="en-US" smtClean="0"/>
              <a:t>16</a:t>
            </a:fld>
            <a:endParaRPr lang="en-US" dirty="0"/>
          </a:p>
        </p:txBody>
      </p:sp>
    </p:spTree>
    <p:extLst>
      <p:ext uri="{BB962C8B-B14F-4D97-AF65-F5344CB8AC3E}">
        <p14:creationId xmlns:p14="http://schemas.microsoft.com/office/powerpoint/2010/main" val="192931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25843" y="359901"/>
            <a:ext cx="8064896" cy="5996450"/>
          </a:xfrm>
        </p:spPr>
        <p:txBody>
          <a:bodyPr>
            <a:noAutofit/>
          </a:bodyPr>
          <a:lstStyle/>
          <a:p>
            <a:pPr algn="just"/>
            <a:r>
              <a:rPr lang="en-US" sz="2000" b="1" dirty="0">
                <a:latin typeface="Arial "/>
              </a:rPr>
              <a:t>Easy to Learn</a:t>
            </a:r>
          </a:p>
          <a:p>
            <a:pPr lvl="1" algn="just">
              <a:buFont typeface="Wingdings" panose="05000000000000000000" pitchFamily="2" charset="2"/>
              <a:buChar char="Ø"/>
            </a:pPr>
            <a:r>
              <a:rPr lang="en-US" sz="1900" b="1" dirty="0">
                <a:latin typeface="Arial "/>
              </a:rPr>
              <a:t>Learning goes on for the life of the use of a product</a:t>
            </a:r>
            <a:r>
              <a:rPr lang="en-US" sz="1900" dirty="0">
                <a:latin typeface="Arial "/>
              </a:rPr>
              <a:t>. Users may require </a:t>
            </a:r>
            <a:r>
              <a:rPr lang="en-US" sz="1900" b="1" dirty="0">
                <a:latin typeface="Arial "/>
              </a:rPr>
              <a:t>access to new functionality, expand their scope of work, explore new options or change their own workflow or process</a:t>
            </a:r>
            <a:r>
              <a:rPr lang="en-US" sz="1900" dirty="0">
                <a:latin typeface="Arial "/>
              </a:rPr>
              <a:t>.</a:t>
            </a:r>
          </a:p>
          <a:p>
            <a:pPr lvl="1" algn="just">
              <a:buFont typeface="Wingdings" panose="05000000000000000000" pitchFamily="2" charset="2"/>
              <a:buChar char="Ø"/>
            </a:pPr>
            <a:r>
              <a:rPr lang="en-US" sz="1900" dirty="0">
                <a:latin typeface="Arial "/>
              </a:rPr>
              <a:t>An interface which is easy to learn allows users to build on their knowledge without </a:t>
            </a:r>
            <a:r>
              <a:rPr lang="en-US" sz="1900" b="1" dirty="0">
                <a:latin typeface="Arial "/>
              </a:rPr>
              <a:t>deliberate effort</a:t>
            </a:r>
            <a:r>
              <a:rPr lang="en-US" sz="1900" dirty="0">
                <a:latin typeface="Arial "/>
              </a:rPr>
              <a:t>. </a:t>
            </a:r>
          </a:p>
          <a:p>
            <a:pPr lvl="1" algn="just">
              <a:buFont typeface="Wingdings" panose="05000000000000000000" pitchFamily="2" charset="2"/>
              <a:buChar char="Ø"/>
            </a:pPr>
            <a:r>
              <a:rPr lang="en-US" sz="1900" dirty="0">
                <a:latin typeface="Arial "/>
              </a:rPr>
              <a:t>This goes beyond a </a:t>
            </a:r>
            <a:r>
              <a:rPr lang="en-US" sz="1900" b="1" dirty="0">
                <a:latin typeface="Arial "/>
              </a:rPr>
              <a:t>general helpfulness to include built-in instruction for difficult or advanced tasks</a:t>
            </a:r>
            <a:r>
              <a:rPr lang="en-US" sz="1900" dirty="0">
                <a:latin typeface="Arial "/>
              </a:rPr>
              <a:t>, </a:t>
            </a:r>
            <a:r>
              <a:rPr lang="en-US" sz="1900" b="1" dirty="0">
                <a:latin typeface="Arial "/>
              </a:rPr>
              <a:t>access to just-in-time training elements, connections to domain knowledge bases </a:t>
            </a:r>
            <a:r>
              <a:rPr lang="en-US" sz="1900" dirty="0">
                <a:latin typeface="Arial "/>
              </a:rPr>
              <a:t>which are critical to effective use.</a:t>
            </a:r>
          </a:p>
          <a:p>
            <a:pPr lvl="1" algn="just">
              <a:buFont typeface="Wingdings" panose="05000000000000000000" pitchFamily="2" charset="2"/>
              <a:buChar char="Ø"/>
            </a:pPr>
            <a:r>
              <a:rPr lang="en-US" sz="1900" dirty="0">
                <a:latin typeface="Arial "/>
              </a:rPr>
              <a:t>Allow users to build on not only their prior knowledge of computer systems, but also any </a:t>
            </a:r>
            <a:r>
              <a:rPr lang="en-US" sz="1900" b="1" dirty="0">
                <a:latin typeface="Arial "/>
              </a:rPr>
              <a:t>interaction patterns they have learned through use in a predictable way.</a:t>
            </a:r>
          </a:p>
          <a:p>
            <a:pPr lvl="1" algn="just">
              <a:buFont typeface="Wingdings" panose="05000000000000000000" pitchFamily="2" charset="2"/>
              <a:buChar char="Ø"/>
            </a:pPr>
            <a:r>
              <a:rPr lang="en-US" sz="1900" dirty="0">
                <a:latin typeface="Arial "/>
              </a:rPr>
              <a:t>Predictability is complementary to interface consistency. </a:t>
            </a:r>
          </a:p>
          <a:p>
            <a:pPr lvl="1" algn="just">
              <a:buFont typeface="Wingdings" panose="05000000000000000000" pitchFamily="2" charset="2"/>
              <a:buChar char="Ø"/>
            </a:pPr>
            <a:r>
              <a:rPr lang="en-US" sz="1900" dirty="0">
                <a:latin typeface="Arial "/>
              </a:rPr>
              <a:t>A consistent interface ensures that terminology </a:t>
            </a:r>
            <a:r>
              <a:rPr lang="en-US" sz="1900" b="1" dirty="0">
                <a:latin typeface="Arial "/>
              </a:rPr>
              <a:t>does not change</a:t>
            </a:r>
            <a:r>
              <a:rPr lang="en-US" sz="1900" dirty="0">
                <a:latin typeface="Arial "/>
              </a:rPr>
              <a:t>, that design elements and controls are </a:t>
            </a:r>
            <a:r>
              <a:rPr lang="en-US" sz="1900" b="1" dirty="0">
                <a:latin typeface="Arial "/>
              </a:rPr>
              <a:t>placed in familiar locations </a:t>
            </a:r>
            <a:r>
              <a:rPr lang="en-US" sz="1900" dirty="0">
                <a:latin typeface="Arial "/>
              </a:rPr>
              <a:t>and that </a:t>
            </a:r>
            <a:r>
              <a:rPr lang="en-US" sz="1900" b="1" dirty="0">
                <a:latin typeface="Arial "/>
              </a:rPr>
              <a:t>similar functions behave similarly</a:t>
            </a:r>
            <a:r>
              <a:rPr lang="en-US" sz="1900" dirty="0">
                <a:latin typeface="Arial "/>
              </a:rPr>
              <a:t>. </a:t>
            </a:r>
          </a:p>
          <a:p>
            <a:pPr lvl="1" algn="just">
              <a:buFont typeface="Wingdings" panose="05000000000000000000" pitchFamily="2" charset="2"/>
              <a:buChar char="Ø"/>
            </a:pPr>
            <a:r>
              <a:rPr lang="en-US" sz="1900" dirty="0">
                <a:latin typeface="Arial "/>
              </a:rPr>
              <a:t>Predictability expands this to </a:t>
            </a:r>
            <a:r>
              <a:rPr lang="en-US" sz="1900" b="1" dirty="0">
                <a:latin typeface="Arial "/>
              </a:rPr>
              <a:t>place information or controls where the user expects it to be. </a:t>
            </a:r>
            <a:endParaRPr lang="en-IN" sz="1900" b="1" dirty="0"/>
          </a:p>
        </p:txBody>
      </p:sp>
      <p:sp>
        <p:nvSpPr>
          <p:cNvPr id="5" name="Slide Number Placeholder 4"/>
          <p:cNvSpPr>
            <a:spLocks noGrp="1"/>
          </p:cNvSpPr>
          <p:nvPr>
            <p:ph type="sldNum" sz="quarter" idx="12"/>
          </p:nvPr>
        </p:nvSpPr>
        <p:spPr/>
        <p:txBody>
          <a:bodyPr/>
          <a:lstStyle/>
          <a:p>
            <a:fld id="{C66CD472-154E-424C-89AE-4DECF5962F32}" type="slidenum">
              <a:rPr lang="en-US" smtClean="0"/>
              <a:t>17</a:t>
            </a:fld>
            <a:endParaRPr lang="en-US" dirty="0"/>
          </a:p>
        </p:txBody>
      </p:sp>
    </p:spTree>
    <p:extLst>
      <p:ext uri="{BB962C8B-B14F-4D97-AF65-F5344CB8AC3E}">
        <p14:creationId xmlns:p14="http://schemas.microsoft.com/office/powerpoint/2010/main" val="1415793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76089" y="1121054"/>
            <a:ext cx="8191822" cy="5400600"/>
          </a:xfrm>
        </p:spPr>
        <p:txBody>
          <a:bodyPr>
            <a:noAutofit/>
          </a:bodyPr>
          <a:lstStyle/>
          <a:p>
            <a:pPr algn="just"/>
            <a:r>
              <a:rPr lang="en-US" sz="2000" b="1" dirty="0"/>
              <a:t>Connection to usability goals</a:t>
            </a:r>
          </a:p>
          <a:p>
            <a:pPr marL="342900" lvl="1" indent="0" algn="just">
              <a:buNone/>
            </a:pPr>
            <a:r>
              <a:rPr lang="en-US" dirty="0"/>
              <a:t>For example, </a:t>
            </a:r>
            <a:r>
              <a:rPr lang="en-US" b="0" i="0" dirty="0">
                <a:solidFill>
                  <a:srgbClr val="000000"/>
                </a:solidFill>
                <a:effectLst/>
                <a:latin typeface="Arial" panose="020B0604020202020204" pitchFamily="34" charset="0"/>
              </a:rPr>
              <a:t>A typical web knowledge management system is used by employees </a:t>
            </a:r>
          </a:p>
          <a:p>
            <a:pPr lvl="1" algn="just">
              <a:buFont typeface="Wingdings" panose="05000000000000000000" pitchFamily="2" charset="2"/>
              <a:buChar char="Ø"/>
            </a:pPr>
            <a:r>
              <a:rPr lang="en-US" b="1" dirty="0"/>
              <a:t>Effective</a:t>
            </a:r>
            <a:r>
              <a:rPr lang="en-US" dirty="0"/>
              <a:t> - "Less than 5% of the registrations will have errors, omissions or inconsistencies requiring a follow-up contact by the staff.“</a:t>
            </a:r>
          </a:p>
          <a:p>
            <a:pPr lvl="1" algn="just">
              <a:buFont typeface="Wingdings" panose="05000000000000000000" pitchFamily="2" charset="2"/>
              <a:buChar char="Ø"/>
            </a:pPr>
            <a:r>
              <a:rPr lang="en-US" b="1" dirty="0"/>
              <a:t>Efficient</a:t>
            </a:r>
            <a:r>
              <a:rPr lang="en-US" dirty="0"/>
              <a:t> - "The user will be able to successfully complete the registration in under 3 minutes"</a:t>
            </a:r>
          </a:p>
          <a:p>
            <a:pPr lvl="1" algn="just">
              <a:buFont typeface="Wingdings" panose="05000000000000000000" pitchFamily="2" charset="2"/>
              <a:buChar char="Ø"/>
            </a:pPr>
            <a:r>
              <a:rPr lang="en-US" b="1" dirty="0"/>
              <a:t>Engaging</a:t>
            </a:r>
            <a:r>
              <a:rPr lang="en-US" dirty="0"/>
              <a:t> - "At least 80% of employees will express comfort with using the online system rather than visiting the HR office."</a:t>
            </a:r>
          </a:p>
          <a:p>
            <a:pPr lvl="1" algn="just">
              <a:buFont typeface="Wingdings" panose="05000000000000000000" pitchFamily="2" charset="2"/>
              <a:buChar char="Ø"/>
            </a:pPr>
            <a:r>
              <a:rPr lang="en-US" b="1" dirty="0"/>
              <a:t>Error Tolerant </a:t>
            </a:r>
            <a:r>
              <a:rPr lang="en-US" dirty="0"/>
              <a:t>– "The system will validate all housing, meal and tutorial choices and allow the user to confirm pricing for these options before completing the registration."</a:t>
            </a:r>
          </a:p>
          <a:p>
            <a:pPr lvl="1" algn="just">
              <a:buFont typeface="Wingdings" panose="05000000000000000000" pitchFamily="2" charset="2"/>
              <a:buChar char="Ø"/>
            </a:pPr>
            <a:r>
              <a:rPr lang="en-US" b="1" dirty="0"/>
              <a:t>Easy to Learn </a:t>
            </a:r>
            <a:r>
              <a:rPr lang="en-US" dirty="0"/>
              <a:t>– "Users will be able to successfully complete a benefits calculation without needing any external instruction or help screens."</a:t>
            </a:r>
          </a:p>
          <a:p>
            <a:pPr marL="0" indent="0">
              <a:buNone/>
            </a:pPr>
            <a:endParaRPr lang="en-IN" sz="2000" dirty="0"/>
          </a:p>
        </p:txBody>
      </p:sp>
      <p:sp>
        <p:nvSpPr>
          <p:cNvPr id="5" name="Slide Number Placeholder 4"/>
          <p:cNvSpPr>
            <a:spLocks noGrp="1"/>
          </p:cNvSpPr>
          <p:nvPr>
            <p:ph type="sldNum" sz="quarter" idx="12"/>
          </p:nvPr>
        </p:nvSpPr>
        <p:spPr/>
        <p:txBody>
          <a:bodyPr/>
          <a:lstStyle/>
          <a:p>
            <a:fld id="{C66CD472-154E-424C-89AE-4DECF5962F32}" type="slidenum">
              <a:rPr lang="en-US" smtClean="0"/>
              <a:t>18</a:t>
            </a:fld>
            <a:endParaRPr lang="en-US" dirty="0"/>
          </a:p>
        </p:txBody>
      </p:sp>
    </p:spTree>
    <p:extLst>
      <p:ext uri="{BB962C8B-B14F-4D97-AF65-F5344CB8AC3E}">
        <p14:creationId xmlns:p14="http://schemas.microsoft.com/office/powerpoint/2010/main" val="78745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2343-5A19-5123-CC9A-D38F1FE5540E}"/>
              </a:ext>
            </a:extLst>
          </p:cNvPr>
          <p:cNvSpPr>
            <a:spLocks noGrp="1"/>
          </p:cNvSpPr>
          <p:nvPr>
            <p:ph type="title"/>
          </p:nvPr>
        </p:nvSpPr>
        <p:spPr/>
        <p:txBody>
          <a:bodyPr>
            <a:normAutofit fontScale="90000"/>
          </a:bodyPr>
          <a:lstStyle/>
          <a:p>
            <a:r>
              <a:rPr lang="en-US" dirty="0"/>
              <a:t>To understand the context we can conduct: </a:t>
            </a:r>
            <a:r>
              <a:rPr lang="en-US" dirty="0">
                <a:solidFill>
                  <a:srgbClr val="FF0000"/>
                </a:solidFill>
              </a:rPr>
              <a:t>Contextual Enquiry/Interview</a:t>
            </a:r>
            <a:r>
              <a:rPr lang="en-US" b="1" dirty="0">
                <a:solidFill>
                  <a:srgbClr val="333333"/>
                </a:solidFill>
                <a:latin typeface="Arial "/>
              </a:rPr>
              <a:t/>
            </a:r>
            <a:br>
              <a:rPr lang="en-US" b="1" dirty="0">
                <a:solidFill>
                  <a:srgbClr val="333333"/>
                </a:solidFill>
                <a:latin typeface="Arial "/>
              </a:rPr>
            </a:br>
            <a:endParaRPr lang="en-IN" dirty="0"/>
          </a:p>
        </p:txBody>
      </p:sp>
      <p:sp>
        <p:nvSpPr>
          <p:cNvPr id="3" name="Content Placeholder 2">
            <a:extLst>
              <a:ext uri="{FF2B5EF4-FFF2-40B4-BE49-F238E27FC236}">
                <a16:creationId xmlns:a16="http://schemas.microsoft.com/office/drawing/2014/main" id="{1DFDD6BB-404A-7883-41E2-DAC4F0848424}"/>
              </a:ext>
            </a:extLst>
          </p:cNvPr>
          <p:cNvSpPr>
            <a:spLocks noGrp="1"/>
          </p:cNvSpPr>
          <p:nvPr>
            <p:ph idx="1"/>
          </p:nvPr>
        </p:nvSpPr>
        <p:spPr>
          <a:xfrm>
            <a:off x="628650" y="1772816"/>
            <a:ext cx="7886700" cy="4404147"/>
          </a:xfrm>
        </p:spPr>
        <p:txBody>
          <a:bodyPr>
            <a:normAutofit fontScale="40000" lnSpcReduction="20000"/>
          </a:bodyPr>
          <a:lstStyle/>
          <a:p>
            <a:pPr algn="just"/>
            <a:r>
              <a:rPr lang="en-US" sz="5000" dirty="0"/>
              <a:t>The contextual enquiry research technique combines </a:t>
            </a:r>
            <a:r>
              <a:rPr lang="en-US" sz="5000" b="1" dirty="0"/>
              <a:t>observation with interview-style question and response</a:t>
            </a:r>
            <a:r>
              <a:rPr lang="en-US" sz="5000" dirty="0"/>
              <a:t>.</a:t>
            </a:r>
          </a:p>
          <a:p>
            <a:pPr algn="just"/>
            <a:r>
              <a:rPr lang="en-US" sz="5000" dirty="0"/>
              <a:t>Participants get to explain their actions or "think aloud" as they work through a task or activity.</a:t>
            </a:r>
          </a:p>
          <a:p>
            <a:pPr algn="just"/>
            <a:r>
              <a:rPr lang="en-US" sz="5000" dirty="0"/>
              <a:t>Contextual inquiry is a type of ethnographic field study that involves </a:t>
            </a:r>
            <a:r>
              <a:rPr lang="en-US" sz="5000" b="1" dirty="0"/>
              <a:t>in-depth observation </a:t>
            </a:r>
            <a:r>
              <a:rPr lang="en-US" sz="5000" dirty="0"/>
              <a:t>and </a:t>
            </a:r>
            <a:r>
              <a:rPr lang="en-US" sz="5000" b="1" dirty="0"/>
              <a:t>interviews</a:t>
            </a:r>
            <a:r>
              <a:rPr lang="en-US" sz="5000" dirty="0"/>
              <a:t> of a small sample of users to gain a robust </a:t>
            </a:r>
            <a:r>
              <a:rPr lang="en-US" sz="5000" b="1" dirty="0"/>
              <a:t>understanding of work practices and behaviors</a:t>
            </a:r>
            <a:r>
              <a:rPr lang="en-US" sz="5000" dirty="0"/>
              <a:t>. </a:t>
            </a:r>
          </a:p>
          <a:p>
            <a:pPr algn="just"/>
            <a:r>
              <a:rPr lang="en-US" sz="5000" dirty="0"/>
              <a:t>Its name describes exactly what makes it valuable — </a:t>
            </a:r>
            <a:r>
              <a:rPr lang="en-US" sz="5000" b="1" dirty="0"/>
              <a:t>enquiry in context:</a:t>
            </a:r>
          </a:p>
          <a:p>
            <a:pPr marL="342900" lvl="1" indent="0" algn="just">
              <a:buNone/>
            </a:pPr>
            <a:r>
              <a:rPr lang="en-US" sz="4600" b="1" dirty="0"/>
              <a:t>Context:</a:t>
            </a:r>
            <a:r>
              <a:rPr lang="en-US" sz="4600" dirty="0"/>
              <a:t> The research takes place in the users’ natural environment as they conduct their activities the way they normally would. The context could be in their home, office, or somewhere else entirely.</a:t>
            </a:r>
          </a:p>
          <a:p>
            <a:pPr marL="342900" lvl="1" indent="0" algn="just">
              <a:buNone/>
            </a:pPr>
            <a:r>
              <a:rPr lang="en-US" sz="4600" b="1" dirty="0"/>
              <a:t>enquiry:</a:t>
            </a:r>
            <a:r>
              <a:rPr lang="en-US" sz="4600" dirty="0"/>
              <a:t> The researcher watches the user as she performs her task and asks for information to understand how and why users do what they do.</a:t>
            </a:r>
          </a:p>
          <a:p>
            <a:pPr algn="just"/>
            <a:endParaRPr lang="en-IN" dirty="0">
              <a:latin typeface="Arial "/>
            </a:endParaRPr>
          </a:p>
        </p:txBody>
      </p:sp>
      <p:sp>
        <p:nvSpPr>
          <p:cNvPr id="5" name="Slide Number Placeholder 4">
            <a:extLst>
              <a:ext uri="{FF2B5EF4-FFF2-40B4-BE49-F238E27FC236}">
                <a16:creationId xmlns:a16="http://schemas.microsoft.com/office/drawing/2014/main" id="{ABF9FA3C-BDD5-1237-2281-7D9664E94A21}"/>
              </a:ext>
            </a:extLst>
          </p:cNvPr>
          <p:cNvSpPr>
            <a:spLocks noGrp="1"/>
          </p:cNvSpPr>
          <p:nvPr>
            <p:ph type="sldNum" sz="quarter" idx="12"/>
          </p:nvPr>
        </p:nvSpPr>
        <p:spPr/>
        <p:txBody>
          <a:bodyPr/>
          <a:lstStyle/>
          <a:p>
            <a:fld id="{C66CD472-154E-424C-89AE-4DECF5962F32}" type="slidenum">
              <a:rPr lang="en-US" smtClean="0"/>
              <a:t>19</a:t>
            </a:fld>
            <a:endParaRPr lang="en-US" dirty="0"/>
          </a:p>
        </p:txBody>
      </p:sp>
    </p:spTree>
    <p:extLst>
      <p:ext uri="{BB962C8B-B14F-4D97-AF65-F5344CB8AC3E}">
        <p14:creationId xmlns:p14="http://schemas.microsoft.com/office/powerpoint/2010/main" val="399350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66588"/>
          </a:xfrm>
        </p:spPr>
        <p:txBody>
          <a:bodyPr/>
          <a:lstStyle/>
          <a:p>
            <a:r>
              <a:rPr lang="en-US" dirty="0"/>
              <a:t> User Research</a:t>
            </a:r>
            <a:endParaRPr lang="en-IN" dirty="0"/>
          </a:p>
        </p:txBody>
      </p:sp>
      <p:sp>
        <p:nvSpPr>
          <p:cNvPr id="3" name="Content Placeholder 2"/>
          <p:cNvSpPr>
            <a:spLocks noGrp="1"/>
          </p:cNvSpPr>
          <p:nvPr>
            <p:ph idx="1"/>
          </p:nvPr>
        </p:nvSpPr>
        <p:spPr>
          <a:xfrm>
            <a:off x="683568" y="1431715"/>
            <a:ext cx="7886700" cy="4351338"/>
          </a:xfrm>
        </p:spPr>
        <p:txBody>
          <a:bodyPr>
            <a:normAutofit/>
          </a:bodyPr>
          <a:lstStyle/>
          <a:p>
            <a:pPr algn="just"/>
            <a:r>
              <a:rPr lang="en-US" sz="2200" dirty="0">
                <a:latin typeface="Arial "/>
              </a:rPr>
              <a:t>User research is </a:t>
            </a:r>
            <a:r>
              <a:rPr lang="en-US" sz="2200" b="1" dirty="0">
                <a:latin typeface="Arial "/>
              </a:rPr>
              <a:t>the methodic study of target users—including their needs and pain points</a:t>
            </a:r>
            <a:r>
              <a:rPr lang="en-US" sz="2200" dirty="0">
                <a:latin typeface="Arial "/>
              </a:rPr>
              <a:t>—so designers have the sharpest possible insights to work with to make the best designs.</a:t>
            </a:r>
          </a:p>
          <a:p>
            <a:pPr algn="just"/>
            <a:r>
              <a:rPr lang="en-US" sz="2200" dirty="0">
                <a:latin typeface="Arial "/>
              </a:rPr>
              <a:t>User researchers use various methods to expose problems and design opportunities, and find crucial information to use in their design process.</a:t>
            </a:r>
          </a:p>
          <a:p>
            <a:pPr algn="just"/>
            <a:r>
              <a:rPr lang="en-US" sz="2200" dirty="0">
                <a:latin typeface="Arial "/>
              </a:rPr>
              <a:t>Examples include </a:t>
            </a:r>
            <a:r>
              <a:rPr lang="en-US" sz="2200" b="1" dirty="0">
                <a:latin typeface="Arial "/>
              </a:rPr>
              <a:t>user interviews, field studies, usability testing, and customer calls</a:t>
            </a:r>
            <a:r>
              <a:rPr lang="en-US" sz="2200" dirty="0">
                <a:latin typeface="Arial "/>
              </a:rPr>
              <a:t>. </a:t>
            </a:r>
          </a:p>
          <a:p>
            <a:pPr algn="just"/>
            <a:r>
              <a:rPr lang="en-US" sz="2200" dirty="0">
                <a:latin typeface="Arial "/>
              </a:rPr>
              <a:t>It's important to use a mixture of both quantitative and qualitative methods to come to a holistic understanding of the user and problems to be solved.</a:t>
            </a:r>
            <a:endParaRPr lang="en-IN" sz="2200" dirty="0">
              <a:latin typeface="Arial "/>
            </a:endParaRPr>
          </a:p>
        </p:txBody>
      </p:sp>
      <p:sp>
        <p:nvSpPr>
          <p:cNvPr id="5" name="Slide Number Placeholder 4"/>
          <p:cNvSpPr>
            <a:spLocks noGrp="1"/>
          </p:cNvSpPr>
          <p:nvPr>
            <p:ph type="sldNum" sz="quarter" idx="12"/>
          </p:nvPr>
        </p:nvSpPr>
        <p:spPr/>
        <p:txBody>
          <a:bodyPr/>
          <a:lstStyle/>
          <a:p>
            <a:fld id="{C66CD472-154E-424C-89AE-4DECF5962F32}" type="slidenum">
              <a:rPr lang="en-US" smtClean="0"/>
              <a:t>2</a:t>
            </a:fld>
            <a:endParaRPr lang="en-US" dirty="0"/>
          </a:p>
        </p:txBody>
      </p:sp>
    </p:spTree>
    <p:extLst>
      <p:ext uri="{BB962C8B-B14F-4D97-AF65-F5344CB8AC3E}">
        <p14:creationId xmlns:p14="http://schemas.microsoft.com/office/powerpoint/2010/main" val="75596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C6FD-1BC5-920A-3B0E-68BB1B144099}"/>
              </a:ext>
            </a:extLst>
          </p:cNvPr>
          <p:cNvSpPr>
            <a:spLocks noGrp="1"/>
          </p:cNvSpPr>
          <p:nvPr>
            <p:ph type="title"/>
          </p:nvPr>
        </p:nvSpPr>
        <p:spPr>
          <a:xfrm>
            <a:off x="628650" y="365126"/>
            <a:ext cx="7886700" cy="1335682"/>
          </a:xfrm>
        </p:spPr>
        <p:txBody>
          <a:bodyPr>
            <a:normAutofit fontScale="90000"/>
          </a:bodyPr>
          <a:lstStyle/>
          <a:p>
            <a:r>
              <a:rPr lang="en-US" b="1" dirty="0">
                <a:solidFill>
                  <a:srgbClr val="00B0F0"/>
                </a:solidFill>
                <a:latin typeface="inherit"/>
              </a:rPr>
              <a:t>What You Learn From Contextual Interviews</a:t>
            </a:r>
            <a:r>
              <a:rPr lang="en-US" b="1" dirty="0">
                <a:solidFill>
                  <a:srgbClr val="333333"/>
                </a:solidFill>
                <a:latin typeface="inherit"/>
              </a:rPr>
              <a:t/>
            </a:r>
            <a:br>
              <a:rPr lang="en-US" b="1" dirty="0">
                <a:solidFill>
                  <a:srgbClr val="333333"/>
                </a:solidFill>
                <a:latin typeface="inherit"/>
              </a:rPr>
            </a:br>
            <a:endParaRPr lang="en-IN" dirty="0"/>
          </a:p>
        </p:txBody>
      </p:sp>
      <p:sp>
        <p:nvSpPr>
          <p:cNvPr id="3" name="Content Placeholder 2">
            <a:extLst>
              <a:ext uri="{FF2B5EF4-FFF2-40B4-BE49-F238E27FC236}">
                <a16:creationId xmlns:a16="http://schemas.microsoft.com/office/drawing/2014/main" id="{344A8C3B-6608-3AB4-8EE1-52E4B876568E}"/>
              </a:ext>
            </a:extLst>
          </p:cNvPr>
          <p:cNvSpPr>
            <a:spLocks noGrp="1"/>
          </p:cNvSpPr>
          <p:nvPr>
            <p:ph idx="1"/>
          </p:nvPr>
        </p:nvSpPr>
        <p:spPr>
          <a:xfrm>
            <a:off x="609218" y="1340767"/>
            <a:ext cx="7995230" cy="5015583"/>
          </a:xfrm>
        </p:spPr>
        <p:txBody>
          <a:bodyPr>
            <a:noAutofit/>
          </a:bodyPr>
          <a:lstStyle/>
          <a:p>
            <a:pPr algn="just" fontAlgn="base"/>
            <a:r>
              <a:rPr lang="en-US" sz="2200" dirty="0"/>
              <a:t>By going to the user, you see the user's environment and the actual technology the user works with. </a:t>
            </a:r>
          </a:p>
          <a:p>
            <a:pPr algn="just" fontAlgn="base"/>
            <a:r>
              <a:rPr lang="en-US" sz="2200" dirty="0"/>
              <a:t> As a result, you’ll be able to answer questions such as:</a:t>
            </a:r>
          </a:p>
          <a:p>
            <a:pPr lvl="1" algn="just" fontAlgn="base">
              <a:buFont typeface="Arial" panose="020B0604020202020204" pitchFamily="34" charset="0"/>
              <a:buChar char="•"/>
            </a:pPr>
            <a:r>
              <a:rPr lang="en-US" sz="2200" dirty="0"/>
              <a:t>Any issues that users are facing</a:t>
            </a:r>
          </a:p>
          <a:p>
            <a:pPr lvl="1" algn="just" fontAlgn="base">
              <a:buFont typeface="Arial" panose="020B0604020202020204" pitchFamily="34" charset="0"/>
              <a:buChar char="•"/>
            </a:pPr>
            <a:r>
              <a:rPr lang="en-US" sz="2200" dirty="0"/>
              <a:t>Equipment they are working with</a:t>
            </a:r>
          </a:p>
          <a:p>
            <a:pPr lvl="1" algn="just" fontAlgn="base">
              <a:buFont typeface="Arial" panose="020B0604020202020204" pitchFamily="34" charset="0"/>
              <a:buChar char="•"/>
            </a:pPr>
            <a:r>
              <a:rPr lang="en-US" sz="2200" dirty="0"/>
              <a:t>How their space is set-up</a:t>
            </a:r>
          </a:p>
          <a:p>
            <a:pPr lvl="1" algn="just" fontAlgn="base">
              <a:buFont typeface="Arial" panose="020B0604020202020204" pitchFamily="34" charset="0"/>
              <a:buChar char="•"/>
            </a:pPr>
            <a:r>
              <a:rPr lang="en-US" sz="2200" dirty="0"/>
              <a:t>Preference between mouse and keyboard`</a:t>
            </a:r>
          </a:p>
          <a:p>
            <a:pPr lvl="1" algn="just" fontAlgn="base">
              <a:buFont typeface="Arial" panose="020B0604020202020204" pitchFamily="34" charset="0"/>
              <a:buChar char="•"/>
            </a:pPr>
            <a:r>
              <a:rPr lang="en-US" sz="2200" dirty="0"/>
              <a:t>The type of internet connection they have</a:t>
            </a:r>
          </a:p>
          <a:p>
            <a:pPr lvl="1" algn="just" fontAlgn="base">
              <a:buFont typeface="Arial" panose="020B0604020202020204" pitchFamily="34" charset="0"/>
              <a:buChar char="•"/>
            </a:pPr>
            <a:r>
              <a:rPr lang="en-US" sz="2200" dirty="0"/>
              <a:t>How long does it take to complete common or target tasks</a:t>
            </a:r>
          </a:p>
          <a:p>
            <a:pPr lvl="1" algn="just" fontAlgn="base">
              <a:buFont typeface="Arial" panose="020B0604020202020204" pitchFamily="34" charset="0"/>
              <a:buChar char="•"/>
            </a:pPr>
            <a:r>
              <a:rPr lang="en-US" sz="2200" dirty="0"/>
              <a:t>Whether there are people there and willing to assist the user if they need help completing a task</a:t>
            </a:r>
          </a:p>
        </p:txBody>
      </p:sp>
      <p:sp>
        <p:nvSpPr>
          <p:cNvPr id="5" name="Slide Number Placeholder 4">
            <a:extLst>
              <a:ext uri="{FF2B5EF4-FFF2-40B4-BE49-F238E27FC236}">
                <a16:creationId xmlns:a16="http://schemas.microsoft.com/office/drawing/2014/main" id="{A9482877-39E9-483A-779E-A1B53DA82C60}"/>
              </a:ext>
            </a:extLst>
          </p:cNvPr>
          <p:cNvSpPr>
            <a:spLocks noGrp="1"/>
          </p:cNvSpPr>
          <p:nvPr>
            <p:ph type="sldNum" sz="quarter" idx="12"/>
          </p:nvPr>
        </p:nvSpPr>
        <p:spPr/>
        <p:txBody>
          <a:bodyPr/>
          <a:lstStyle/>
          <a:p>
            <a:fld id="{C66CD472-154E-424C-89AE-4DECF5962F32}" type="slidenum">
              <a:rPr lang="en-US" smtClean="0"/>
              <a:t>20</a:t>
            </a:fld>
            <a:endParaRPr lang="en-US" dirty="0"/>
          </a:p>
        </p:txBody>
      </p:sp>
    </p:spTree>
    <p:extLst>
      <p:ext uri="{BB962C8B-B14F-4D97-AF65-F5344CB8AC3E}">
        <p14:creationId xmlns:p14="http://schemas.microsoft.com/office/powerpoint/2010/main" val="100290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407690"/>
          </a:xfrm>
        </p:spPr>
        <p:txBody>
          <a:bodyPr>
            <a:normAutofit/>
          </a:bodyPr>
          <a:lstStyle/>
          <a:p>
            <a:r>
              <a:rPr lang="en-US" sz="3600" b="1" dirty="0">
                <a:solidFill>
                  <a:srgbClr val="00B0F0"/>
                </a:solidFill>
                <a:latin typeface="inherit"/>
              </a:rPr>
              <a:t>Combining Contextual Interviews and Usability Testing</a:t>
            </a:r>
            <a:endParaRPr lang="en-IN" sz="3600" dirty="0">
              <a:solidFill>
                <a:srgbClr val="00B0F0"/>
              </a:solidFill>
            </a:endParaRPr>
          </a:p>
        </p:txBody>
      </p:sp>
      <p:sp>
        <p:nvSpPr>
          <p:cNvPr id="3" name="Content Placeholder 2"/>
          <p:cNvSpPr>
            <a:spLocks noGrp="1"/>
          </p:cNvSpPr>
          <p:nvPr>
            <p:ph idx="1"/>
          </p:nvPr>
        </p:nvSpPr>
        <p:spPr/>
        <p:txBody>
          <a:bodyPr>
            <a:normAutofit fontScale="92500"/>
          </a:bodyPr>
          <a:lstStyle/>
          <a:p>
            <a:pPr algn="just" fontAlgn="base"/>
            <a:r>
              <a:rPr lang="en-US" dirty="0">
                <a:solidFill>
                  <a:srgbClr val="333333"/>
                </a:solidFill>
                <a:latin typeface="Arial "/>
              </a:rPr>
              <a:t>In a </a:t>
            </a:r>
            <a:r>
              <a:rPr lang="en-US" b="1" dirty="0">
                <a:latin typeface="Arial "/>
              </a:rPr>
              <a:t>usability test</a:t>
            </a:r>
            <a:r>
              <a:rPr lang="en-US" b="1" dirty="0">
                <a:solidFill>
                  <a:srgbClr val="333333"/>
                </a:solidFill>
                <a:latin typeface="Arial "/>
              </a:rPr>
              <a:t>, </a:t>
            </a:r>
            <a:r>
              <a:rPr lang="en-US" dirty="0">
                <a:solidFill>
                  <a:srgbClr val="333333"/>
                </a:solidFill>
                <a:latin typeface="Arial "/>
              </a:rPr>
              <a:t>you usually have all users try to complete the </a:t>
            </a:r>
            <a:r>
              <a:rPr lang="en-US" b="1" dirty="0">
                <a:solidFill>
                  <a:srgbClr val="333333"/>
                </a:solidFill>
                <a:latin typeface="Arial "/>
              </a:rPr>
              <a:t>same scenarios resulting in comparative data </a:t>
            </a:r>
            <a:r>
              <a:rPr lang="en-US" dirty="0">
                <a:solidFill>
                  <a:srgbClr val="333333"/>
                </a:solidFill>
                <a:latin typeface="Arial "/>
              </a:rPr>
              <a:t>from several people trying the same thing. In </a:t>
            </a:r>
            <a:r>
              <a:rPr lang="en-US" b="1" dirty="0">
                <a:solidFill>
                  <a:srgbClr val="333333"/>
                </a:solidFill>
                <a:latin typeface="Arial "/>
              </a:rPr>
              <a:t>contextual interviews </a:t>
            </a:r>
            <a:r>
              <a:rPr lang="en-US" dirty="0">
                <a:solidFill>
                  <a:srgbClr val="333333"/>
                </a:solidFill>
                <a:latin typeface="Arial "/>
              </a:rPr>
              <a:t>you watch people’s behavior in their </a:t>
            </a:r>
            <a:r>
              <a:rPr lang="en-US" b="1" dirty="0">
                <a:solidFill>
                  <a:srgbClr val="333333"/>
                </a:solidFill>
                <a:latin typeface="Arial "/>
              </a:rPr>
              <a:t>own environment </a:t>
            </a:r>
            <a:r>
              <a:rPr lang="en-US" dirty="0">
                <a:solidFill>
                  <a:srgbClr val="333333"/>
                </a:solidFill>
                <a:latin typeface="Arial "/>
              </a:rPr>
              <a:t>doing their own tasks. </a:t>
            </a:r>
          </a:p>
          <a:p>
            <a:pPr marL="0" indent="0" algn="just" fontAlgn="base">
              <a:buNone/>
            </a:pPr>
            <a:r>
              <a:rPr lang="en-US" dirty="0">
                <a:solidFill>
                  <a:srgbClr val="333333"/>
                </a:solidFill>
                <a:latin typeface="Arial "/>
              </a:rPr>
              <a:t>However, you can combine contextual interviews and usability testing by:</a:t>
            </a:r>
          </a:p>
          <a:p>
            <a:pPr algn="just" fontAlgn="base">
              <a:buFont typeface="Arial" panose="020B0604020202020204" pitchFamily="34" charset="0"/>
              <a:buChar char="•"/>
            </a:pPr>
            <a:r>
              <a:rPr lang="en-US" dirty="0">
                <a:solidFill>
                  <a:srgbClr val="333333"/>
                </a:solidFill>
                <a:latin typeface="Arial "/>
              </a:rPr>
              <a:t>Combine </a:t>
            </a:r>
            <a:r>
              <a:rPr lang="en-US" b="1" dirty="0">
                <a:solidFill>
                  <a:srgbClr val="333333"/>
                </a:solidFill>
                <a:latin typeface="Arial "/>
              </a:rPr>
              <a:t>watching users </a:t>
            </a:r>
            <a:r>
              <a:rPr lang="en-US" dirty="0">
                <a:solidFill>
                  <a:srgbClr val="333333"/>
                </a:solidFill>
                <a:latin typeface="Arial "/>
              </a:rPr>
              <a:t>do their own work in their environments with </a:t>
            </a:r>
            <a:r>
              <a:rPr lang="en-US" b="1" dirty="0">
                <a:solidFill>
                  <a:srgbClr val="333333"/>
                </a:solidFill>
                <a:latin typeface="Arial "/>
              </a:rPr>
              <a:t>asking them to try a few of your tasks</a:t>
            </a:r>
            <a:r>
              <a:rPr lang="en-US" dirty="0">
                <a:solidFill>
                  <a:srgbClr val="333333"/>
                </a:solidFill>
                <a:latin typeface="Arial "/>
              </a:rPr>
              <a:t>.</a:t>
            </a:r>
          </a:p>
          <a:p>
            <a:pPr algn="just" fontAlgn="base">
              <a:buFont typeface="Arial" panose="020B0604020202020204" pitchFamily="34" charset="0"/>
              <a:buChar char="•"/>
            </a:pPr>
            <a:r>
              <a:rPr lang="en-US" b="1" dirty="0">
                <a:solidFill>
                  <a:srgbClr val="333333"/>
                </a:solidFill>
                <a:latin typeface="Arial "/>
              </a:rPr>
              <a:t>Interview users during a usability tests </a:t>
            </a:r>
            <a:r>
              <a:rPr lang="en-US" dirty="0">
                <a:solidFill>
                  <a:srgbClr val="333333"/>
                </a:solidFill>
                <a:latin typeface="Arial "/>
              </a:rPr>
              <a:t>to find out the sorts of questions, issues, tasks they would come to the site with. </a:t>
            </a:r>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21</a:t>
            </a:fld>
            <a:endParaRPr lang="en-US" dirty="0"/>
          </a:p>
        </p:txBody>
      </p:sp>
    </p:spTree>
    <p:extLst>
      <p:ext uri="{BB962C8B-B14F-4D97-AF65-F5344CB8AC3E}">
        <p14:creationId xmlns:p14="http://schemas.microsoft.com/office/powerpoint/2010/main" val="2167368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47650"/>
          </a:xfrm>
        </p:spPr>
        <p:txBody>
          <a:bodyPr>
            <a:normAutofit fontScale="90000"/>
          </a:bodyPr>
          <a:lstStyle/>
          <a:p>
            <a:r>
              <a:rPr lang="en-US" b="1" dirty="0"/>
              <a:t>Why Conduct Contextual Enquiry</a:t>
            </a:r>
            <a:br>
              <a:rPr lang="en-US" b="1" dirty="0"/>
            </a:br>
            <a:endParaRPr lang="en-IN" dirty="0"/>
          </a:p>
        </p:txBody>
      </p:sp>
      <p:sp>
        <p:nvSpPr>
          <p:cNvPr id="3" name="Content Placeholder 2"/>
          <p:cNvSpPr>
            <a:spLocks noGrp="1"/>
          </p:cNvSpPr>
          <p:nvPr>
            <p:ph idx="1"/>
          </p:nvPr>
        </p:nvSpPr>
        <p:spPr>
          <a:xfrm>
            <a:off x="617531" y="1124744"/>
            <a:ext cx="7886700" cy="4968552"/>
          </a:xfrm>
        </p:spPr>
        <p:txBody>
          <a:bodyPr>
            <a:normAutofit fontScale="77500" lnSpcReduction="20000"/>
          </a:bodyPr>
          <a:lstStyle/>
          <a:p>
            <a:pPr algn="just"/>
            <a:r>
              <a:rPr lang="en-US" dirty="0"/>
              <a:t>﻿The contextual-inquiry method was developed by Hugh Beyer and Karen </a:t>
            </a:r>
            <a:r>
              <a:rPr lang="en-US" dirty="0" err="1"/>
              <a:t>Holtzblatt</a:t>
            </a:r>
            <a:r>
              <a:rPr lang="en-US" dirty="0"/>
              <a:t> as a way to </a:t>
            </a:r>
            <a:r>
              <a:rPr lang="en-US" b="1" dirty="0"/>
              <a:t>resolve the drawbacks of other qualitative-research methodologies such as surveys and interviews.</a:t>
            </a:r>
          </a:p>
          <a:p>
            <a:pPr algn="just"/>
            <a:r>
              <a:rPr lang="en-US" dirty="0"/>
              <a:t>Methodologies like </a:t>
            </a:r>
            <a:r>
              <a:rPr lang="en-US" b="1" dirty="0"/>
              <a:t>surveys</a:t>
            </a:r>
            <a:r>
              <a:rPr lang="en-US" dirty="0"/>
              <a:t> and </a:t>
            </a:r>
            <a:r>
              <a:rPr lang="en-US" b="1" dirty="0"/>
              <a:t>interviews rely on the users’ ability to recall </a:t>
            </a:r>
            <a:r>
              <a:rPr lang="en-US" dirty="0"/>
              <a:t>and explain a process that they are removed from in that moment.</a:t>
            </a:r>
          </a:p>
          <a:p>
            <a:pPr algn="just"/>
            <a:r>
              <a:rPr lang="en-US" dirty="0"/>
              <a:t> People attempt to summarize their processes, </a:t>
            </a:r>
            <a:r>
              <a:rPr lang="en-US" b="1" dirty="0"/>
              <a:t>but important details like reasoning, motivation, and underlying mental</a:t>
            </a:r>
            <a:r>
              <a:rPr lang="en-US" b="1" u="sng" dirty="0"/>
              <a:t> </a:t>
            </a:r>
            <a:r>
              <a:rPr lang="en-US" b="1" dirty="0"/>
              <a:t>models are left out of this summary,</a:t>
            </a:r>
            <a:r>
              <a:rPr lang="en-US" dirty="0"/>
              <a:t> leaving researchers with only a superficial understanding of the users’ approach to the activity.</a:t>
            </a:r>
          </a:p>
          <a:p>
            <a:pPr algn="just"/>
            <a:r>
              <a:rPr lang="en-US" dirty="0"/>
              <a:t>However, </a:t>
            </a:r>
            <a:r>
              <a:rPr lang="en-US" b="1" dirty="0"/>
              <a:t>users can easily talk about what they are doing and why ,</a:t>
            </a:r>
            <a:r>
              <a:rPr lang="en-US" i="1" dirty="0"/>
              <a:t>when</a:t>
            </a:r>
            <a:r>
              <a:rPr lang="en-US" b="1" dirty="0"/>
              <a:t> </a:t>
            </a:r>
            <a:r>
              <a:rPr lang="en-US" dirty="0"/>
              <a:t>they are doing it. ﻿For this reason, contextual inquiry can provide richer and more relevant information about how users complete processes than self-reported or lab-based research methods do.</a:t>
            </a:r>
          </a:p>
          <a:p>
            <a:pPr algn="just"/>
            <a:r>
              <a:rPr lang="en-US" dirty="0"/>
              <a:t>One of the greatest strengths of this methodology is that you get to see things you wouldn’t anticipate and </a:t>
            </a:r>
            <a:r>
              <a:rPr lang="en-US" b="1" dirty="0"/>
              <a:t>uncover low-level details </a:t>
            </a:r>
            <a:r>
              <a:rPr lang="en-US" dirty="0"/>
              <a:t>that have become habitual and invisible. </a:t>
            </a:r>
          </a:p>
          <a:p>
            <a:pPr algn="just"/>
            <a:r>
              <a:rPr lang="en-US" dirty="0"/>
              <a:t>You get to see the </a:t>
            </a:r>
            <a:r>
              <a:rPr lang="en-US" b="1" dirty="0"/>
              <a:t>interruptions, superstitious behaviors, and illogical processes</a:t>
            </a:r>
            <a:r>
              <a:rPr lang="en-US" dirty="0"/>
              <a:t> that directly influence UX work.</a:t>
            </a:r>
          </a:p>
        </p:txBody>
      </p:sp>
      <p:sp>
        <p:nvSpPr>
          <p:cNvPr id="5" name="Slide Number Placeholder 4"/>
          <p:cNvSpPr>
            <a:spLocks noGrp="1"/>
          </p:cNvSpPr>
          <p:nvPr>
            <p:ph type="sldNum" sz="quarter" idx="12"/>
          </p:nvPr>
        </p:nvSpPr>
        <p:spPr/>
        <p:txBody>
          <a:bodyPr/>
          <a:lstStyle/>
          <a:p>
            <a:fld id="{C66CD472-154E-424C-89AE-4DECF5962F32}" type="slidenum">
              <a:rPr lang="en-US" smtClean="0"/>
              <a:t>22</a:t>
            </a:fld>
            <a:endParaRPr lang="en-US" dirty="0"/>
          </a:p>
        </p:txBody>
      </p:sp>
    </p:spTree>
    <p:extLst>
      <p:ext uri="{BB962C8B-B14F-4D97-AF65-F5344CB8AC3E}">
        <p14:creationId xmlns:p14="http://schemas.microsoft.com/office/powerpoint/2010/main" val="152643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Hide this slide…only example</a:t>
            </a:r>
            <a:endParaRPr lang="en-IN" dirty="0"/>
          </a:p>
        </p:txBody>
      </p:sp>
      <p:sp>
        <p:nvSpPr>
          <p:cNvPr id="3" name="Content Placeholder 2"/>
          <p:cNvSpPr>
            <a:spLocks noGrp="1"/>
          </p:cNvSpPr>
          <p:nvPr>
            <p:ph idx="1"/>
          </p:nvPr>
        </p:nvSpPr>
        <p:spPr>
          <a:xfrm>
            <a:off x="661794" y="1412776"/>
            <a:ext cx="7886700" cy="4629251"/>
          </a:xfrm>
        </p:spPr>
        <p:txBody>
          <a:bodyPr>
            <a:normAutofit fontScale="85000" lnSpcReduction="20000"/>
          </a:bodyPr>
          <a:lstStyle/>
          <a:p>
            <a:pPr algn="just"/>
            <a:r>
              <a:rPr lang="en-US" dirty="0"/>
              <a:t>I was once redesigning the data-entry portion of a software tool used to create auto-insurance policies. </a:t>
            </a:r>
          </a:p>
          <a:p>
            <a:pPr algn="just"/>
            <a:r>
              <a:rPr lang="en-US" dirty="0"/>
              <a:t>First, I </a:t>
            </a:r>
            <a:r>
              <a:rPr lang="en-US" b="1" dirty="0"/>
              <a:t>interviewed</a:t>
            </a:r>
            <a:r>
              <a:rPr lang="en-US" dirty="0"/>
              <a:t> several specialists about how they entered vehicle data for entire fleets of commercial vehicles into the software. All three of the specialists I interviewed reported copying large batches of vehicle data from a spreadsheet and pasting it into a data table within the software interface.</a:t>
            </a:r>
          </a:p>
          <a:p>
            <a:pPr algn="just"/>
            <a:r>
              <a:rPr lang="en-US" dirty="0"/>
              <a:t> Later, I went to </a:t>
            </a:r>
            <a:r>
              <a:rPr lang="en-US" b="1" dirty="0"/>
              <a:t>observe and interview </a:t>
            </a:r>
            <a:r>
              <a:rPr lang="en-US" dirty="0"/>
              <a:t>some of these specialists as they did this process. What I discovered is that there were several other steps involved that they hadn’t mentioned. They were also </a:t>
            </a:r>
            <a:r>
              <a:rPr lang="en-US" dirty="0" err="1"/>
              <a:t>crossreferencing</a:t>
            </a:r>
            <a:r>
              <a:rPr lang="en-US" dirty="0"/>
              <a:t> a screen from another software tool to fetch several missing pieces of correlating information that needed to be input for each vehicle. They also hit the </a:t>
            </a:r>
            <a:r>
              <a:rPr lang="en-US" i="1" dirty="0"/>
              <a:t>Save</a:t>
            </a:r>
            <a:r>
              <a:rPr lang="en-US" dirty="0"/>
              <a:t> button habitually after every piece of data that was manually entered, even though the program </a:t>
            </a:r>
            <a:r>
              <a:rPr lang="en-US" dirty="0" err="1"/>
              <a:t>autosaved</a:t>
            </a:r>
            <a:r>
              <a:rPr lang="en-US" dirty="0"/>
              <a:t> their progress. They were either not aware or did not trust that the data was saved.</a:t>
            </a:r>
          </a:p>
          <a:p>
            <a:pPr algn="just"/>
            <a:r>
              <a:rPr lang="en-US" dirty="0"/>
              <a:t> These were both significant insights that influenced the design of the new tool.</a:t>
            </a:r>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23</a:t>
            </a:fld>
            <a:endParaRPr lang="en-US" dirty="0"/>
          </a:p>
        </p:txBody>
      </p:sp>
    </p:spTree>
    <p:extLst>
      <p:ext uri="{BB962C8B-B14F-4D97-AF65-F5344CB8AC3E}">
        <p14:creationId xmlns:p14="http://schemas.microsoft.com/office/powerpoint/2010/main" val="2225136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endParaRPr lang="en-IN" dirty="0"/>
          </a:p>
        </p:txBody>
      </p:sp>
      <p:sp>
        <p:nvSpPr>
          <p:cNvPr id="3" name="Content Placeholder 2"/>
          <p:cNvSpPr>
            <a:spLocks noGrp="1"/>
          </p:cNvSpPr>
          <p:nvPr>
            <p:ph idx="1"/>
          </p:nvPr>
        </p:nvSpPr>
        <p:spPr/>
        <p:txBody>
          <a:bodyPr/>
          <a:lstStyle/>
          <a:p>
            <a:r>
              <a:rPr lang="en-IN" dirty="0">
                <a:hlinkClick r:id="rId2"/>
              </a:rPr>
              <a:t>https://centralis.com/casestudies/mercury</a:t>
            </a:r>
            <a:endParaRPr lang="en-IN" dirty="0"/>
          </a:p>
          <a:p>
            <a:pPr marL="0" indent="0">
              <a:buNone/>
            </a:pPr>
            <a:endParaRPr lang="en-IN" dirty="0"/>
          </a:p>
          <a:p>
            <a:r>
              <a:rPr lang="en-IN" u="sng" dirty="0">
                <a:solidFill>
                  <a:schemeClr val="accent1"/>
                </a:solidFill>
              </a:rPr>
              <a:t>https://medium.com/@megmcneilly/case-study-connecting-hotel-guests-and-the-value-of-contextual-observations-8350390cb0f3</a:t>
            </a:r>
          </a:p>
          <a:p>
            <a:pPr marL="0" indent="0">
              <a:buNone/>
            </a:pPr>
            <a:endParaRPr lang="en-IN" u="sng" dirty="0">
              <a:solidFill>
                <a:schemeClr val="accent1"/>
              </a:solidFill>
            </a:endParaRPr>
          </a:p>
        </p:txBody>
      </p:sp>
      <p:sp>
        <p:nvSpPr>
          <p:cNvPr id="5" name="Slide Number Placeholder 4"/>
          <p:cNvSpPr>
            <a:spLocks noGrp="1"/>
          </p:cNvSpPr>
          <p:nvPr>
            <p:ph type="sldNum" sz="quarter" idx="12"/>
          </p:nvPr>
        </p:nvSpPr>
        <p:spPr/>
        <p:txBody>
          <a:bodyPr/>
          <a:lstStyle/>
          <a:p>
            <a:fld id="{C66CD472-154E-424C-89AE-4DECF5962F32}" type="slidenum">
              <a:rPr lang="en-US" smtClean="0"/>
              <a:t>24</a:t>
            </a:fld>
            <a:endParaRPr lang="en-US" dirty="0"/>
          </a:p>
        </p:txBody>
      </p:sp>
    </p:spTree>
    <p:extLst>
      <p:ext uri="{BB962C8B-B14F-4D97-AF65-F5344CB8AC3E}">
        <p14:creationId xmlns:p14="http://schemas.microsoft.com/office/powerpoint/2010/main" val="2106189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Grounding Principles</a:t>
            </a:r>
            <a:br>
              <a:rPr lang="en-US" b="1" dirty="0"/>
            </a:br>
            <a:endParaRPr lang="en-IN" dirty="0"/>
          </a:p>
        </p:txBody>
      </p:sp>
      <p:sp>
        <p:nvSpPr>
          <p:cNvPr id="3" name="Content Placeholder 2"/>
          <p:cNvSpPr>
            <a:spLocks noGrp="1"/>
          </p:cNvSpPr>
          <p:nvPr>
            <p:ph idx="1"/>
          </p:nvPr>
        </p:nvSpPr>
        <p:spPr>
          <a:xfrm>
            <a:off x="628650" y="1484784"/>
            <a:ext cx="7886700" cy="4692179"/>
          </a:xfrm>
        </p:spPr>
        <p:txBody>
          <a:bodyPr>
            <a:normAutofit/>
          </a:bodyPr>
          <a:lstStyle/>
          <a:p>
            <a:pPr algn="just"/>
            <a:r>
              <a:rPr lang="en-US" dirty="0"/>
              <a:t>Contextual enquiry is based on 4 principles that help researchers adjust and apply the apprenticeship model to the context of their products and work.</a:t>
            </a:r>
          </a:p>
          <a:p>
            <a:pPr lvl="1" algn="just">
              <a:buFont typeface="Wingdings" panose="05000000000000000000" pitchFamily="2" charset="2"/>
              <a:buChar char="Ø"/>
            </a:pPr>
            <a:r>
              <a:rPr lang="en-US" b="1" dirty="0"/>
              <a:t>Context: </a:t>
            </a:r>
            <a:r>
              <a:rPr lang="en-US" dirty="0"/>
              <a:t>The researcher should</a:t>
            </a:r>
            <a:r>
              <a:rPr lang="en-US" b="1" dirty="0"/>
              <a:t> </a:t>
            </a:r>
            <a:r>
              <a:rPr lang="en-US" dirty="0"/>
              <a:t>observe in the natural environment. </a:t>
            </a:r>
          </a:p>
          <a:p>
            <a:pPr lvl="1" algn="just">
              <a:buFont typeface="Wingdings" panose="05000000000000000000" pitchFamily="2" charset="2"/>
              <a:buChar char="Ø"/>
            </a:pPr>
            <a:r>
              <a:rPr lang="en-US" b="1" dirty="0"/>
              <a:t>Partnership: </a:t>
            </a:r>
            <a:r>
              <a:rPr lang="en-US" dirty="0"/>
              <a:t>The user and researcher are partners in the process of understanding the work.</a:t>
            </a:r>
          </a:p>
          <a:p>
            <a:pPr lvl="1" algn="just">
              <a:buFont typeface="Wingdings" panose="05000000000000000000" pitchFamily="2" charset="2"/>
              <a:buChar char="Ø"/>
            </a:pPr>
            <a:r>
              <a:rPr lang="en-US" b="1" dirty="0"/>
              <a:t>Interpretation: </a:t>
            </a:r>
            <a:r>
              <a:rPr lang="en-US" dirty="0"/>
              <a:t>The</a:t>
            </a:r>
            <a:r>
              <a:rPr lang="en-US" b="1" dirty="0"/>
              <a:t> </a:t>
            </a:r>
            <a:r>
              <a:rPr lang="en-US" dirty="0"/>
              <a:t>researcher</a:t>
            </a:r>
            <a:r>
              <a:rPr lang="en-US" b="1" dirty="0"/>
              <a:t> </a:t>
            </a:r>
            <a:r>
              <a:rPr lang="en-US" dirty="0"/>
              <a:t>should</a:t>
            </a:r>
            <a:r>
              <a:rPr lang="en-US" b="1" dirty="0"/>
              <a:t> </a:t>
            </a:r>
            <a:r>
              <a:rPr lang="en-US" dirty="0"/>
              <a:t>develop a comprehensive and shared interpretation for all important aspects of the work, aided by feedback from the user.</a:t>
            </a:r>
          </a:p>
          <a:p>
            <a:pPr lvl="1" algn="just">
              <a:buFont typeface="Wingdings" panose="05000000000000000000" pitchFamily="2" charset="2"/>
              <a:buChar char="Ø"/>
            </a:pPr>
            <a:r>
              <a:rPr lang="en-US" b="1" dirty="0"/>
              <a:t>Focus</a:t>
            </a:r>
            <a:r>
              <a:rPr lang="en-US" dirty="0"/>
              <a:t>: The researcher should understand the purpose of the research project and what information should be sought. This understanding guides the observation and the interviews during sessions.</a:t>
            </a:r>
          </a:p>
          <a:p>
            <a:pPr algn="just"/>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25</a:t>
            </a:fld>
            <a:endParaRPr lang="en-US" dirty="0"/>
          </a:p>
        </p:txBody>
      </p:sp>
    </p:spTree>
    <p:extLst>
      <p:ext uri="{BB962C8B-B14F-4D97-AF65-F5344CB8AC3E}">
        <p14:creationId xmlns:p14="http://schemas.microsoft.com/office/powerpoint/2010/main" val="1114121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b="1" dirty="0"/>
              <a:t>4-Part Session Structure</a:t>
            </a:r>
            <a:endParaRPr lang="en-IN" dirty="0"/>
          </a:p>
        </p:txBody>
      </p:sp>
      <p:sp>
        <p:nvSpPr>
          <p:cNvPr id="3" name="Content Placeholder 2"/>
          <p:cNvSpPr>
            <a:spLocks noGrp="1"/>
          </p:cNvSpPr>
          <p:nvPr>
            <p:ph idx="1"/>
          </p:nvPr>
        </p:nvSpPr>
        <p:spPr>
          <a:xfrm>
            <a:off x="628650" y="1325563"/>
            <a:ext cx="7886700" cy="4351338"/>
          </a:xfrm>
        </p:spPr>
        <p:txBody>
          <a:bodyPr>
            <a:noAutofit/>
          </a:bodyPr>
          <a:lstStyle/>
          <a:p>
            <a:pPr algn="just">
              <a:buFont typeface="Wingdings" panose="05000000000000000000" pitchFamily="2" charset="2"/>
              <a:buChar char="Ø"/>
            </a:pPr>
            <a:r>
              <a:rPr lang="en-US" sz="1900" b="1" dirty="0"/>
              <a:t>Select participants </a:t>
            </a:r>
            <a:r>
              <a:rPr lang="en-US" sz="1900" dirty="0"/>
              <a:t>that are uniquely qualified and knowledgeable in the area you need to understand. Then, use the following 4-part structure as a template to guide your approach.</a:t>
            </a:r>
          </a:p>
          <a:p>
            <a:pPr marL="0" indent="0" algn="just">
              <a:buNone/>
            </a:pPr>
            <a:r>
              <a:rPr lang="en-US" sz="1900" b="1" dirty="0"/>
              <a:t> The primer</a:t>
            </a:r>
            <a:endParaRPr lang="en-US" sz="1900" dirty="0"/>
          </a:p>
          <a:p>
            <a:pPr algn="just"/>
            <a:r>
              <a:rPr lang="en-US" sz="1900" dirty="0"/>
              <a:t>The primer is meant to </a:t>
            </a:r>
            <a:r>
              <a:rPr lang="en-US" sz="1900" b="1" dirty="0"/>
              <a:t>ease the participant into the session</a:t>
            </a:r>
            <a:r>
              <a:rPr lang="en-US" sz="1900" dirty="0"/>
              <a:t>. Starting casually allows your participant to become comfortable with you and learn what to expect from the session.</a:t>
            </a:r>
          </a:p>
          <a:p>
            <a:pPr algn="just"/>
            <a:r>
              <a:rPr lang="en-US" sz="1900" dirty="0"/>
              <a:t>Introduce yourself and take some time upfront to </a:t>
            </a:r>
            <a:r>
              <a:rPr lang="en-US" sz="1900" b="1" dirty="0"/>
              <a:t>build rapport </a:t>
            </a:r>
            <a:r>
              <a:rPr lang="en-US" sz="1900" dirty="0"/>
              <a:t>with your participant.</a:t>
            </a:r>
          </a:p>
          <a:p>
            <a:pPr algn="just"/>
            <a:r>
              <a:rPr lang="en-US" sz="1900" b="1" dirty="0"/>
              <a:t>Indicate what you hope to achieve </a:t>
            </a:r>
            <a:r>
              <a:rPr lang="en-US" sz="1900" dirty="0"/>
              <a:t>during the interview and that you expect the participant to correct any misinterpretations you may develop as you learn.</a:t>
            </a:r>
          </a:p>
          <a:p>
            <a:pPr algn="just"/>
            <a:r>
              <a:rPr lang="en-US" sz="1900" dirty="0"/>
              <a:t>Discuss </a:t>
            </a:r>
            <a:r>
              <a:rPr lang="en-US" sz="1900" b="1" dirty="0"/>
              <a:t>confidentiality </a:t>
            </a:r>
            <a:r>
              <a:rPr lang="en-US" sz="1900" dirty="0"/>
              <a:t>and get </a:t>
            </a:r>
            <a:r>
              <a:rPr lang="en-US" sz="1900" b="1" dirty="0"/>
              <a:t>approval</a:t>
            </a:r>
            <a:r>
              <a:rPr lang="en-US" sz="1900" dirty="0"/>
              <a:t> for any filming or recording you may be doing.</a:t>
            </a:r>
          </a:p>
        </p:txBody>
      </p:sp>
      <p:sp>
        <p:nvSpPr>
          <p:cNvPr id="5" name="Slide Number Placeholder 4"/>
          <p:cNvSpPr>
            <a:spLocks noGrp="1"/>
          </p:cNvSpPr>
          <p:nvPr>
            <p:ph type="sldNum" sz="quarter" idx="12"/>
          </p:nvPr>
        </p:nvSpPr>
        <p:spPr/>
        <p:txBody>
          <a:bodyPr/>
          <a:lstStyle/>
          <a:p>
            <a:fld id="{C66CD472-154E-424C-89AE-4DECF5962F32}" type="slidenum">
              <a:rPr lang="en-US" smtClean="0"/>
              <a:t>26</a:t>
            </a:fld>
            <a:endParaRPr lang="en-US" dirty="0"/>
          </a:p>
        </p:txBody>
      </p:sp>
    </p:spTree>
    <p:extLst>
      <p:ext uri="{BB962C8B-B14F-4D97-AF65-F5344CB8AC3E}">
        <p14:creationId xmlns:p14="http://schemas.microsoft.com/office/powerpoint/2010/main" val="888480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4-Part Session Structure(contd.)</a:t>
            </a:r>
          </a:p>
        </p:txBody>
      </p:sp>
      <p:sp>
        <p:nvSpPr>
          <p:cNvPr id="3" name="Content Placeholder 2"/>
          <p:cNvSpPr>
            <a:spLocks noGrp="1"/>
          </p:cNvSpPr>
          <p:nvPr>
            <p:ph idx="1"/>
          </p:nvPr>
        </p:nvSpPr>
        <p:spPr/>
        <p:txBody>
          <a:bodyPr>
            <a:normAutofit/>
          </a:bodyPr>
          <a:lstStyle/>
          <a:p>
            <a:pPr marL="0" indent="0" algn="just">
              <a:buNone/>
            </a:pPr>
            <a:r>
              <a:rPr lang="en-US" b="1" dirty="0"/>
              <a:t>The transition</a:t>
            </a:r>
            <a:endParaRPr lang="en-US" dirty="0"/>
          </a:p>
          <a:p>
            <a:pPr algn="just"/>
            <a:r>
              <a:rPr lang="en-US" dirty="0"/>
              <a:t>When finished with the introduction and general interview, </a:t>
            </a:r>
            <a:r>
              <a:rPr lang="en-US" b="1" dirty="0"/>
              <a:t>make an explicit and clear transition into the contextual interview</a:t>
            </a:r>
            <a:r>
              <a:rPr lang="en-US" dirty="0"/>
              <a:t> portion of the meeting. </a:t>
            </a:r>
          </a:p>
          <a:p>
            <a:pPr algn="just"/>
            <a:r>
              <a:rPr lang="en-US" dirty="0"/>
              <a:t>Let the user know that you will </a:t>
            </a:r>
            <a:r>
              <a:rPr lang="en-US" b="1" dirty="0"/>
              <a:t>watch</a:t>
            </a:r>
            <a:r>
              <a:rPr lang="en-US" dirty="0"/>
              <a:t> while he/she goes about his/her work and that he/she should expect you to </a:t>
            </a:r>
            <a:r>
              <a:rPr lang="en-US" b="1" dirty="0"/>
              <a:t>interrupt</a:t>
            </a:r>
            <a:r>
              <a:rPr lang="en-US" dirty="0"/>
              <a:t> whenever you see something interesting to discuss.</a:t>
            </a:r>
          </a:p>
          <a:p>
            <a:pPr algn="just"/>
            <a:r>
              <a:rPr lang="en-US" dirty="0"/>
              <a:t>If it is a </a:t>
            </a:r>
            <a:r>
              <a:rPr lang="en-US" b="1" dirty="0"/>
              <a:t>bad time for interruption</a:t>
            </a:r>
            <a:r>
              <a:rPr lang="en-US" dirty="0"/>
              <a:t>, he/she should communicate this to you and continue until a better stopping point.</a:t>
            </a:r>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27</a:t>
            </a:fld>
            <a:endParaRPr lang="en-US" dirty="0"/>
          </a:p>
        </p:txBody>
      </p:sp>
    </p:spTree>
    <p:extLst>
      <p:ext uri="{BB962C8B-B14F-4D97-AF65-F5344CB8AC3E}">
        <p14:creationId xmlns:p14="http://schemas.microsoft.com/office/powerpoint/2010/main" val="2665852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19814" cy="1325563"/>
          </a:xfrm>
        </p:spPr>
        <p:txBody>
          <a:bodyPr/>
          <a:lstStyle/>
          <a:p>
            <a:r>
              <a:rPr lang="en-US" b="1" dirty="0"/>
              <a:t>4-Part Session Structure(contd.)</a:t>
            </a:r>
            <a:endParaRPr lang="en-IN" dirty="0"/>
          </a:p>
        </p:txBody>
      </p:sp>
      <p:sp>
        <p:nvSpPr>
          <p:cNvPr id="3" name="Content Placeholder 2"/>
          <p:cNvSpPr>
            <a:spLocks noGrp="1"/>
          </p:cNvSpPr>
          <p:nvPr>
            <p:ph idx="1"/>
          </p:nvPr>
        </p:nvSpPr>
        <p:spPr>
          <a:xfrm>
            <a:off x="628650" y="1628800"/>
            <a:ext cx="7886700" cy="4548163"/>
          </a:xfrm>
        </p:spPr>
        <p:txBody>
          <a:bodyPr>
            <a:normAutofit fontScale="92500" lnSpcReduction="20000"/>
          </a:bodyPr>
          <a:lstStyle/>
          <a:p>
            <a:pPr marL="0" indent="0" algn="just">
              <a:buNone/>
            </a:pPr>
            <a:r>
              <a:rPr lang="en-US" b="1" dirty="0"/>
              <a:t> The contextual interview</a:t>
            </a:r>
            <a:endParaRPr lang="en-US" dirty="0"/>
          </a:p>
          <a:p>
            <a:pPr algn="just"/>
            <a:r>
              <a:rPr lang="en-US" dirty="0"/>
              <a:t>This phase usually goes through </a:t>
            </a:r>
            <a:r>
              <a:rPr lang="en-US" b="1" dirty="0"/>
              <a:t>multiple iterations</a:t>
            </a:r>
            <a:r>
              <a:rPr lang="en-US" dirty="0"/>
              <a:t>.</a:t>
            </a:r>
          </a:p>
          <a:p>
            <a:pPr algn="just"/>
            <a:r>
              <a:rPr lang="en-US" b="1" dirty="0"/>
              <a:t>Watch and learn</a:t>
            </a:r>
            <a:r>
              <a:rPr lang="en-US" dirty="0"/>
              <a:t>.</a:t>
            </a:r>
          </a:p>
          <a:p>
            <a:pPr algn="just"/>
            <a:r>
              <a:rPr lang="en-US" b="1" dirty="0"/>
              <a:t>Stop and initiate discussion </a:t>
            </a:r>
            <a:r>
              <a:rPr lang="en-US" dirty="0"/>
              <a:t>when the user does something you don’t immediately understand or when you want to confirm an interpretation.</a:t>
            </a:r>
          </a:p>
          <a:p>
            <a:pPr algn="just"/>
            <a:r>
              <a:rPr lang="en-US" dirty="0"/>
              <a:t>Try to </a:t>
            </a:r>
            <a:r>
              <a:rPr lang="en-US" b="1" dirty="0"/>
              <a:t>understand underlying processes</a:t>
            </a:r>
            <a:r>
              <a:rPr lang="en-US" dirty="0"/>
              <a:t>.</a:t>
            </a:r>
          </a:p>
          <a:p>
            <a:pPr algn="just"/>
            <a:r>
              <a:rPr lang="en-US" b="1" dirty="0"/>
              <a:t>Explain your interpretations </a:t>
            </a:r>
            <a:r>
              <a:rPr lang="en-US" dirty="0"/>
              <a:t>of their tasks and workflow for the users to confirm or correct.</a:t>
            </a:r>
          </a:p>
          <a:p>
            <a:pPr algn="just"/>
            <a:r>
              <a:rPr lang="en-US" dirty="0"/>
              <a:t>You should initiate discussion for 2 reasons:</a:t>
            </a:r>
          </a:p>
          <a:p>
            <a:pPr lvl="1" algn="just">
              <a:buFont typeface="Wingdings" panose="05000000000000000000" pitchFamily="2" charset="2"/>
              <a:buChar char="Ø"/>
            </a:pPr>
            <a:r>
              <a:rPr lang="en-US" b="1" dirty="0"/>
              <a:t>If you’ve observed something you don’t understand</a:t>
            </a:r>
            <a:r>
              <a:rPr lang="en-US" dirty="0"/>
              <a:t>. In this case, ask open-ended questions and let the participant give you details about why she took a certain action.</a:t>
            </a:r>
          </a:p>
          <a:p>
            <a:pPr lvl="1" algn="just">
              <a:buFont typeface="Wingdings" panose="05000000000000000000" pitchFamily="2" charset="2"/>
              <a:buChar char="Ø"/>
            </a:pPr>
            <a:r>
              <a:rPr lang="en-US" b="1" dirty="0"/>
              <a:t>To allow the participant to validate or invalidate your understanding of the user’s mental model</a:t>
            </a:r>
            <a:endParaRPr lang="en-IN" dirty="0"/>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28</a:t>
            </a:fld>
            <a:endParaRPr lang="en-US" dirty="0"/>
          </a:p>
        </p:txBody>
      </p:sp>
    </p:spTree>
    <p:extLst>
      <p:ext uri="{BB962C8B-B14F-4D97-AF65-F5344CB8AC3E}">
        <p14:creationId xmlns:p14="http://schemas.microsoft.com/office/powerpoint/2010/main" val="3444251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4-Part Session Structure(contd.)</a:t>
            </a:r>
          </a:p>
        </p:txBody>
      </p:sp>
      <p:sp>
        <p:nvSpPr>
          <p:cNvPr id="3" name="Content Placeholder 2"/>
          <p:cNvSpPr>
            <a:spLocks noGrp="1"/>
          </p:cNvSpPr>
          <p:nvPr>
            <p:ph idx="1"/>
          </p:nvPr>
        </p:nvSpPr>
        <p:spPr>
          <a:xfrm>
            <a:off x="628650" y="1772816"/>
            <a:ext cx="7975798" cy="4404147"/>
          </a:xfrm>
        </p:spPr>
        <p:txBody>
          <a:bodyPr>
            <a:normAutofit lnSpcReduction="10000"/>
          </a:bodyPr>
          <a:lstStyle/>
          <a:p>
            <a:pPr marL="0" indent="0" algn="just">
              <a:buNone/>
            </a:pPr>
            <a:r>
              <a:rPr lang="en-US" dirty="0"/>
              <a:t>﻿</a:t>
            </a:r>
            <a:r>
              <a:rPr lang="en-US" b="1" dirty="0"/>
              <a:t>Wrap up</a:t>
            </a:r>
          </a:p>
          <a:p>
            <a:pPr algn="just"/>
            <a:r>
              <a:rPr lang="en-US" dirty="0"/>
              <a:t>Ask any </a:t>
            </a:r>
            <a:r>
              <a:rPr lang="en-US" b="1" dirty="0"/>
              <a:t>final clarifying questions</a:t>
            </a:r>
            <a:r>
              <a:rPr lang="en-US" dirty="0"/>
              <a:t>.</a:t>
            </a:r>
          </a:p>
          <a:p>
            <a:pPr algn="just"/>
            <a:r>
              <a:rPr lang="en-US" b="1" dirty="0"/>
              <a:t>Review your notes and summarize</a:t>
            </a:r>
            <a:r>
              <a:rPr lang="en-US" dirty="0"/>
              <a:t> what you took away from the interview by explaining your interpretation of the observed processes. </a:t>
            </a:r>
          </a:p>
          <a:p>
            <a:pPr algn="just"/>
            <a:r>
              <a:rPr lang="en-US" dirty="0"/>
              <a:t>This is your users’ chance to give </a:t>
            </a:r>
            <a:r>
              <a:rPr lang="en-US" b="1" dirty="0"/>
              <a:t>final clarifications and correct your understanding.</a:t>
            </a:r>
          </a:p>
          <a:p>
            <a:pPr algn="just"/>
            <a:r>
              <a:rPr lang="en-US" dirty="0"/>
              <a:t>The time required for a contextual-inquiry session will depend on the scope context of the work you are intending to understand. They can range from </a:t>
            </a:r>
            <a:r>
              <a:rPr lang="en-US" b="1" dirty="0"/>
              <a:t>an hour or two to several days of observations and interviews.</a:t>
            </a:r>
          </a:p>
          <a:p>
            <a:pPr algn="just"/>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29</a:t>
            </a:fld>
            <a:endParaRPr lang="en-US" dirty="0"/>
          </a:p>
        </p:txBody>
      </p:sp>
    </p:spTree>
    <p:extLst>
      <p:ext uri="{BB962C8B-B14F-4D97-AF65-F5344CB8AC3E}">
        <p14:creationId xmlns:p14="http://schemas.microsoft.com/office/powerpoint/2010/main" val="275573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3</a:t>
            </a:fld>
            <a:endParaRPr lang="en-US" dirty="0"/>
          </a:p>
        </p:txBody>
      </p:sp>
      <p:pic>
        <p:nvPicPr>
          <p:cNvPr id="1026" name="Picture 2" descr="user research and user experience desig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2008" y="1268760"/>
            <a:ext cx="7845601" cy="457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715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b="1" dirty="0"/>
            </a:br>
            <a:endParaRPr lang="en-IN" dirty="0"/>
          </a:p>
        </p:txBody>
      </p:sp>
      <p:sp>
        <p:nvSpPr>
          <p:cNvPr id="3" name="Content Placeholder 2"/>
          <p:cNvSpPr>
            <a:spLocks noGrp="1"/>
          </p:cNvSpPr>
          <p:nvPr>
            <p:ph idx="1"/>
          </p:nvPr>
        </p:nvSpPr>
        <p:spPr>
          <a:xfrm>
            <a:off x="628650" y="1340768"/>
            <a:ext cx="7886700" cy="4351338"/>
          </a:xfrm>
        </p:spPr>
        <p:txBody>
          <a:bodyPr/>
          <a:lstStyle/>
          <a:p>
            <a:pPr algn="just"/>
            <a:r>
              <a:rPr lang="en-US" dirty="0"/>
              <a:t>After contextual-enquiry sessions have been completed, researchers and designers should come together to share findings and interpret the results of the interviews. </a:t>
            </a:r>
          </a:p>
          <a:p>
            <a:pPr algn="just"/>
            <a:r>
              <a:rPr lang="en-US" dirty="0"/>
              <a:t>Workshop exercises for finding ideas in qualitative data, through </a:t>
            </a:r>
            <a:r>
              <a:rPr lang="en-US" b="1" dirty="0"/>
              <a:t>affinity mapping.</a:t>
            </a:r>
          </a:p>
          <a:p>
            <a:pPr algn="just"/>
            <a:r>
              <a:rPr lang="en-US" dirty="0"/>
              <a:t>Contextual enquiry is often coupled with </a:t>
            </a:r>
            <a:r>
              <a:rPr lang="en-US" b="1" dirty="0"/>
              <a:t>task analysis</a:t>
            </a:r>
            <a:r>
              <a:rPr lang="en-US" dirty="0"/>
              <a:t>.</a:t>
            </a:r>
          </a:p>
          <a:p>
            <a:pPr algn="just"/>
            <a:r>
              <a:rPr lang="en-US" dirty="0"/>
              <a:t>In the end, teams should walk away with a shared understanding of users’ work processes, mental models, and common behaviors, so they are prepared to design solutions for their customers</a:t>
            </a:r>
          </a:p>
          <a:p>
            <a:pPr algn="just"/>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30</a:t>
            </a:fld>
            <a:endParaRPr lang="en-US" dirty="0"/>
          </a:p>
        </p:txBody>
      </p:sp>
    </p:spTree>
    <p:extLst>
      <p:ext uri="{BB962C8B-B14F-4D97-AF65-F5344CB8AC3E}">
        <p14:creationId xmlns:p14="http://schemas.microsoft.com/office/powerpoint/2010/main" val="1826867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Interviews</a:t>
            </a:r>
            <a:endParaRPr lang="en-IN" dirty="0"/>
          </a:p>
        </p:txBody>
      </p:sp>
      <p:sp>
        <p:nvSpPr>
          <p:cNvPr id="3" name="Content Placeholder 2"/>
          <p:cNvSpPr>
            <a:spLocks noGrp="1"/>
          </p:cNvSpPr>
          <p:nvPr>
            <p:ph idx="1"/>
          </p:nvPr>
        </p:nvSpPr>
        <p:spPr>
          <a:xfrm>
            <a:off x="664601" y="1484784"/>
            <a:ext cx="7886700" cy="4495354"/>
          </a:xfrm>
        </p:spPr>
        <p:txBody>
          <a:bodyPr>
            <a:normAutofit lnSpcReduction="10000"/>
          </a:bodyPr>
          <a:lstStyle/>
          <a:p>
            <a:pPr algn="just"/>
            <a:r>
              <a:rPr lang="en-US" dirty="0"/>
              <a:t>Interviews are a </a:t>
            </a:r>
            <a:r>
              <a:rPr lang="en-US" b="1" dirty="0"/>
              <a:t>"guided conversation where one person seeks information from the other</a:t>
            </a:r>
            <a:r>
              <a:rPr lang="en-US" dirty="0"/>
              <a:t>." </a:t>
            </a:r>
          </a:p>
          <a:p>
            <a:pPr algn="just"/>
            <a:r>
              <a:rPr lang="en-US" dirty="0"/>
              <a:t>An interview may be conducted in conjunction with other requirements-gathering activity such as a site visit, or as a solo activity.</a:t>
            </a:r>
          </a:p>
          <a:p>
            <a:pPr algn="just"/>
            <a:r>
              <a:rPr lang="en-US" dirty="0"/>
              <a:t>Interviews may be conducted remotely (via the phone), or face to face. </a:t>
            </a:r>
          </a:p>
          <a:p>
            <a:pPr algn="just"/>
            <a:r>
              <a:rPr lang="en-US" dirty="0"/>
              <a:t>A </a:t>
            </a:r>
            <a:r>
              <a:rPr lang="en-US" b="1" dirty="0"/>
              <a:t>structured interview </a:t>
            </a:r>
            <a:r>
              <a:rPr lang="en-US" dirty="0"/>
              <a:t>is one where the list of questions is prepared in advance and the researcher tries to solicit answers from all participants.</a:t>
            </a:r>
          </a:p>
          <a:p>
            <a:pPr algn="just"/>
            <a:r>
              <a:rPr lang="en-US" dirty="0"/>
              <a:t> A </a:t>
            </a:r>
            <a:r>
              <a:rPr lang="en-US" b="1" dirty="0"/>
              <a:t>non-directed interview </a:t>
            </a:r>
            <a:r>
              <a:rPr lang="en-US" dirty="0"/>
              <a:t>is one where the interviewer primarily listens to the subject and provides minimal input or direction.</a:t>
            </a:r>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31</a:t>
            </a:fld>
            <a:endParaRPr lang="en-US" dirty="0"/>
          </a:p>
        </p:txBody>
      </p:sp>
    </p:spTree>
    <p:extLst>
      <p:ext uri="{BB962C8B-B14F-4D97-AF65-F5344CB8AC3E}">
        <p14:creationId xmlns:p14="http://schemas.microsoft.com/office/powerpoint/2010/main" val="291413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2923"/>
            <a:ext cx="7886700" cy="1325563"/>
          </a:xfrm>
        </p:spPr>
        <p:txBody>
          <a:bodyPr/>
          <a:lstStyle/>
          <a:p>
            <a:endParaRPr lang="en-IN"/>
          </a:p>
        </p:txBody>
      </p:sp>
      <p:sp>
        <p:nvSpPr>
          <p:cNvPr id="3" name="Content Placeholder 2"/>
          <p:cNvSpPr>
            <a:spLocks noGrp="1"/>
          </p:cNvSpPr>
          <p:nvPr>
            <p:ph idx="1"/>
          </p:nvPr>
        </p:nvSpPr>
        <p:spPr>
          <a:xfrm>
            <a:off x="755576" y="1124744"/>
            <a:ext cx="7886700" cy="4968552"/>
          </a:xfrm>
        </p:spPr>
        <p:txBody>
          <a:bodyPr>
            <a:normAutofit/>
          </a:bodyPr>
          <a:lstStyle/>
          <a:p>
            <a:pPr marL="0" indent="0" algn="just">
              <a:buNone/>
            </a:pPr>
            <a:r>
              <a:rPr lang="en-US" b="1" dirty="0"/>
              <a:t>Why Do User Interviews?</a:t>
            </a:r>
          </a:p>
          <a:p>
            <a:pPr algn="just"/>
            <a:r>
              <a:rPr lang="en-US" dirty="0"/>
              <a:t>Interviews give insights into </a:t>
            </a:r>
            <a:r>
              <a:rPr lang="en-US" b="1" dirty="0"/>
              <a:t>what users think </a:t>
            </a:r>
            <a:r>
              <a:rPr lang="en-US" dirty="0"/>
              <a:t>about a site, an application, a product, or a process.</a:t>
            </a:r>
          </a:p>
          <a:p>
            <a:pPr algn="just"/>
            <a:r>
              <a:rPr lang="en-US" dirty="0"/>
              <a:t>They can point out what content is memorable, what people feel is </a:t>
            </a:r>
            <a:r>
              <a:rPr lang="en-US" b="1" dirty="0"/>
              <a:t>important</a:t>
            </a:r>
            <a:r>
              <a:rPr lang="en-US" dirty="0"/>
              <a:t> , and what ideas for </a:t>
            </a:r>
            <a:r>
              <a:rPr lang="en-US" b="1" dirty="0"/>
              <a:t>improvement</a:t>
            </a:r>
            <a:r>
              <a:rPr lang="en-US" dirty="0"/>
              <a:t> they may have.</a:t>
            </a:r>
          </a:p>
          <a:p>
            <a:pPr algn="just"/>
            <a:r>
              <a:rPr lang="en-US" dirty="0"/>
              <a:t>They can be done in a variety of situations:</a:t>
            </a:r>
          </a:p>
          <a:p>
            <a:pPr lvl="1" algn="just">
              <a:buFont typeface="Wingdings" panose="05000000000000000000" pitchFamily="2" charset="2"/>
              <a:buChar char="Ø"/>
            </a:pPr>
            <a:r>
              <a:rPr lang="en-US" b="1" dirty="0"/>
              <a:t>before you have a design</a:t>
            </a:r>
            <a:r>
              <a:rPr lang="en-US" dirty="0"/>
              <a:t>, to create personas, journey maps, feature ideas, workflow ideas</a:t>
            </a:r>
          </a:p>
          <a:p>
            <a:pPr lvl="1" algn="just">
              <a:buFont typeface="Wingdings" panose="05000000000000000000" pitchFamily="2" charset="2"/>
              <a:buChar char="Ø"/>
            </a:pPr>
            <a:r>
              <a:rPr lang="en-US" dirty="0"/>
              <a:t>to </a:t>
            </a:r>
            <a:r>
              <a:rPr lang="en-US" b="1" dirty="0"/>
              <a:t>enrich a contextual inquiry study</a:t>
            </a:r>
            <a:r>
              <a:rPr lang="en-US" dirty="0"/>
              <a:t> by supplementing observation with descriptions of tools, processes, bottlenecks, and how users perceive them</a:t>
            </a:r>
          </a:p>
          <a:p>
            <a:pPr lvl="1" algn="just">
              <a:buFont typeface="Wingdings" panose="05000000000000000000" pitchFamily="2" charset="2"/>
              <a:buChar char="Ø"/>
            </a:pPr>
            <a:r>
              <a:rPr lang="en-US" dirty="0"/>
              <a:t>at the </a:t>
            </a:r>
            <a:r>
              <a:rPr lang="en-US" b="1" dirty="0"/>
              <a:t>end of a usability test</a:t>
            </a:r>
            <a:r>
              <a:rPr lang="en-US" dirty="0"/>
              <a:t>, to collect verbal responses related to observed behaviors</a:t>
            </a:r>
          </a:p>
        </p:txBody>
      </p:sp>
      <p:sp>
        <p:nvSpPr>
          <p:cNvPr id="5" name="Slide Number Placeholder 4"/>
          <p:cNvSpPr>
            <a:spLocks noGrp="1"/>
          </p:cNvSpPr>
          <p:nvPr>
            <p:ph type="sldNum" sz="quarter" idx="12"/>
          </p:nvPr>
        </p:nvSpPr>
        <p:spPr/>
        <p:txBody>
          <a:bodyPr/>
          <a:lstStyle/>
          <a:p>
            <a:fld id="{C66CD472-154E-424C-89AE-4DECF5962F32}" type="slidenum">
              <a:rPr lang="en-US" smtClean="0"/>
              <a:t>32</a:t>
            </a:fld>
            <a:endParaRPr lang="en-US" dirty="0"/>
          </a:p>
        </p:txBody>
      </p:sp>
    </p:spTree>
    <p:extLst>
      <p:ext uri="{BB962C8B-B14F-4D97-AF65-F5344CB8AC3E}">
        <p14:creationId xmlns:p14="http://schemas.microsoft.com/office/powerpoint/2010/main" val="1133052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119658"/>
          </a:xfrm>
        </p:spPr>
        <p:txBody>
          <a:bodyPr/>
          <a:lstStyle/>
          <a:p>
            <a:endParaRPr lang="en-IN"/>
          </a:p>
        </p:txBody>
      </p:sp>
      <p:sp>
        <p:nvSpPr>
          <p:cNvPr id="3" name="Content Placeholder 2"/>
          <p:cNvSpPr>
            <a:spLocks noGrp="1"/>
          </p:cNvSpPr>
          <p:nvPr>
            <p:ph idx="1"/>
          </p:nvPr>
        </p:nvSpPr>
        <p:spPr>
          <a:xfrm>
            <a:off x="467544" y="836712"/>
            <a:ext cx="8102724" cy="5124228"/>
          </a:xfrm>
        </p:spPr>
        <p:txBody>
          <a:bodyPr>
            <a:normAutofit/>
          </a:bodyPr>
          <a:lstStyle/>
          <a:p>
            <a:pPr fontAlgn="base">
              <a:buFont typeface="Wingdings" panose="05000000000000000000" pitchFamily="2" charset="2"/>
              <a:buChar char="Ø"/>
            </a:pPr>
            <a:r>
              <a:rPr lang="en-US" b="1" dirty="0">
                <a:solidFill>
                  <a:srgbClr val="333333"/>
                </a:solidFill>
                <a:latin typeface="inherit"/>
              </a:rPr>
              <a:t>Best Practices for Conducting Individual Interviews</a:t>
            </a:r>
          </a:p>
          <a:p>
            <a:pPr lvl="1" algn="just">
              <a:buFont typeface="Wingdings" panose="05000000000000000000" pitchFamily="2" charset="2"/>
              <a:buChar char="ü"/>
            </a:pPr>
            <a:r>
              <a:rPr lang="en-US" sz="2200" dirty="0"/>
              <a:t>Set a </a:t>
            </a:r>
            <a:r>
              <a:rPr lang="en-US" sz="2200" b="1" dirty="0"/>
              <a:t>goal </a:t>
            </a:r>
            <a:r>
              <a:rPr lang="en-US" sz="2200" dirty="0"/>
              <a:t>for the interview(</a:t>
            </a:r>
            <a:r>
              <a:rPr lang="en-US" sz="2200" dirty="0">
                <a:solidFill>
                  <a:srgbClr val="333333"/>
                </a:solidFill>
                <a:latin typeface="inherit"/>
              </a:rPr>
              <a:t>What you want to learn )</a:t>
            </a:r>
          </a:p>
          <a:p>
            <a:pPr lvl="1" algn="just">
              <a:buFont typeface="Wingdings" panose="05000000000000000000" pitchFamily="2" charset="2"/>
              <a:buChar char="ü"/>
            </a:pPr>
            <a:r>
              <a:rPr lang="en-US" sz="2200" dirty="0"/>
              <a:t>Selecting </a:t>
            </a:r>
            <a:r>
              <a:rPr lang="en-US" sz="2200" b="1" dirty="0"/>
              <a:t>representative participants </a:t>
            </a:r>
            <a:r>
              <a:rPr lang="en-US" sz="2200" dirty="0"/>
              <a:t>to talk to.</a:t>
            </a:r>
          </a:p>
          <a:p>
            <a:pPr lvl="1" algn="just">
              <a:buFont typeface="Wingdings" panose="05000000000000000000" pitchFamily="2" charset="2"/>
              <a:buChar char="ü"/>
            </a:pPr>
            <a:r>
              <a:rPr lang="en-US" sz="2200" dirty="0"/>
              <a:t>Hiring a </a:t>
            </a:r>
            <a:r>
              <a:rPr lang="en-US" sz="2200" b="1" dirty="0"/>
              <a:t>skilled interviewer </a:t>
            </a:r>
            <a:r>
              <a:rPr lang="en-US" sz="2200" dirty="0"/>
              <a:t>who knows how to make interviewees feel more comfortable, asks questions in a neutral manner, listens well, and knows when and how to probe for more details</a:t>
            </a:r>
          </a:p>
          <a:p>
            <a:pPr lvl="1" algn="just">
              <a:buFont typeface="Wingdings" panose="05000000000000000000" pitchFamily="2" charset="2"/>
              <a:buChar char="ü"/>
            </a:pPr>
            <a:r>
              <a:rPr lang="en-US" sz="2200" dirty="0"/>
              <a:t>Make the user feel as comfortable as possible. </a:t>
            </a:r>
            <a:r>
              <a:rPr lang="en-US" sz="2200" b="1" dirty="0"/>
              <a:t>Create a rapport </a:t>
            </a:r>
            <a:r>
              <a:rPr lang="en-US" sz="2200" dirty="0"/>
              <a:t>with the user.</a:t>
            </a:r>
          </a:p>
          <a:p>
            <a:pPr lvl="1" algn="just">
              <a:buFont typeface="Wingdings" panose="05000000000000000000" pitchFamily="2" charset="2"/>
              <a:buChar char="ü"/>
            </a:pPr>
            <a:r>
              <a:rPr lang="en-US" sz="2200" b="1" dirty="0"/>
              <a:t>Prepare questions </a:t>
            </a:r>
            <a:r>
              <a:rPr lang="en-US" sz="2200" dirty="0"/>
              <a:t>before the interview.</a:t>
            </a:r>
          </a:p>
          <a:p>
            <a:pPr lvl="1" algn="just">
              <a:buFont typeface="Wingdings" panose="05000000000000000000" pitchFamily="2" charset="2"/>
              <a:buChar char="ü"/>
            </a:pPr>
            <a:r>
              <a:rPr lang="en-US" sz="2200" dirty="0"/>
              <a:t>Anticipate different responses, and construct </a:t>
            </a:r>
            <a:r>
              <a:rPr lang="en-US" sz="2200" b="1" dirty="0"/>
              <a:t>follow up questions</a:t>
            </a:r>
            <a:r>
              <a:rPr lang="en-US" sz="2200" dirty="0"/>
              <a:t> based on your research goals.</a:t>
            </a:r>
          </a:p>
          <a:p>
            <a:pPr lvl="1" algn="just" fontAlgn="base">
              <a:buFont typeface="Wingdings" panose="05000000000000000000" pitchFamily="2" charset="2"/>
              <a:buChar char="ü"/>
            </a:pPr>
            <a:r>
              <a:rPr lang="en-US" sz="2200" dirty="0"/>
              <a:t>Getting permission to </a:t>
            </a:r>
            <a:r>
              <a:rPr lang="en-US" sz="2200" b="1" dirty="0"/>
              <a:t>tape the sessions </a:t>
            </a:r>
            <a:r>
              <a:rPr lang="en-US" sz="2200" dirty="0"/>
              <a:t>and have one or more </a:t>
            </a:r>
            <a:r>
              <a:rPr lang="en-US" sz="2200" b="1" dirty="0"/>
              <a:t>note takers</a:t>
            </a:r>
          </a:p>
          <a:p>
            <a:pPr lvl="1" algn="just">
              <a:buFont typeface="Wingdings" panose="05000000000000000000" pitchFamily="2" charset="2"/>
              <a:buChar char="ü"/>
            </a:pPr>
            <a:endParaRPr lang="en-IN" dirty="0"/>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33</a:t>
            </a:fld>
            <a:endParaRPr lang="en-US" dirty="0"/>
          </a:p>
        </p:txBody>
      </p:sp>
    </p:spTree>
    <p:extLst>
      <p:ext uri="{BB962C8B-B14F-4D97-AF65-F5344CB8AC3E}">
        <p14:creationId xmlns:p14="http://schemas.microsoft.com/office/powerpoint/2010/main" val="3418361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47806" cy="1325563"/>
          </a:xfrm>
        </p:spPr>
        <p:txBody>
          <a:bodyPr>
            <a:normAutofit/>
          </a:bodyPr>
          <a:lstStyle/>
          <a:p>
            <a:r>
              <a:rPr lang="en-US" sz="1600" i="1" dirty="0">
                <a:solidFill>
                  <a:srgbClr val="444444"/>
                </a:solidFill>
                <a:latin typeface="Source Sans Variable"/>
              </a:rPr>
              <a:t>Examples of how two different people might respond to the same question </a:t>
            </a:r>
            <a:r>
              <a:rPr lang="en-US" sz="1600" i="1" dirty="0" err="1">
                <a:solidFill>
                  <a:srgbClr val="444444"/>
                </a:solidFill>
                <a:latin typeface="Source Sans Variable"/>
              </a:rPr>
              <a:t>followup</a:t>
            </a:r>
            <a:r>
              <a:rPr lang="en-US" sz="1600" i="1" dirty="0">
                <a:solidFill>
                  <a:srgbClr val="444444"/>
                </a:solidFill>
                <a:latin typeface="Source Sans Variable"/>
              </a:rPr>
              <a:t> questions (in grey boxes) that the interviewer may ask to get to the same place.</a:t>
            </a:r>
            <a:endParaRPr lang="en-IN" sz="1600" dirty="0"/>
          </a:p>
        </p:txBody>
      </p:sp>
      <p:pic>
        <p:nvPicPr>
          <p:cNvPr id="6" name="Content Placeholder 5"/>
          <p:cNvPicPr>
            <a:picLocks noGrp="1" noChangeAspect="1"/>
          </p:cNvPicPr>
          <p:nvPr>
            <p:ph idx="1"/>
          </p:nvPr>
        </p:nvPicPr>
        <p:blipFill>
          <a:blip r:embed="rId2"/>
          <a:stretch>
            <a:fillRect/>
          </a:stretch>
        </p:blipFill>
        <p:spPr>
          <a:xfrm>
            <a:off x="1259632" y="1268760"/>
            <a:ext cx="6552728" cy="5328592"/>
          </a:xfrm>
          <a:prstGeom prst="rect">
            <a:avLst/>
          </a:prstGeom>
        </p:spPr>
      </p:pic>
      <p:sp>
        <p:nvSpPr>
          <p:cNvPr id="5" name="Slide Number Placeholder 4"/>
          <p:cNvSpPr>
            <a:spLocks noGrp="1"/>
          </p:cNvSpPr>
          <p:nvPr>
            <p:ph type="sldNum" sz="quarter" idx="12"/>
          </p:nvPr>
        </p:nvSpPr>
        <p:spPr/>
        <p:txBody>
          <a:bodyPr/>
          <a:lstStyle/>
          <a:p>
            <a:fld id="{C66CD472-154E-424C-89AE-4DECF5962F32}" type="slidenum">
              <a:rPr lang="en-US" smtClean="0"/>
              <a:t>34</a:t>
            </a:fld>
            <a:endParaRPr lang="en-US" dirty="0"/>
          </a:p>
        </p:txBody>
      </p:sp>
    </p:spTree>
    <p:extLst>
      <p:ext uri="{BB962C8B-B14F-4D97-AF65-F5344CB8AC3E}">
        <p14:creationId xmlns:p14="http://schemas.microsoft.com/office/powerpoint/2010/main" val="1725030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a:t>Prepare more questions than you believe you will have time to ask.</a:t>
            </a:r>
          </a:p>
          <a:p>
            <a:pPr lvl="1" algn="just">
              <a:buFont typeface="Wingdings" panose="05000000000000000000" pitchFamily="2" charset="2"/>
              <a:buChar char="§"/>
            </a:pPr>
            <a:r>
              <a:rPr lang="en-US" dirty="0"/>
              <a:t>Some participants like to talk and give very long answers to questions. </a:t>
            </a:r>
          </a:p>
          <a:p>
            <a:pPr lvl="1" algn="just">
              <a:buFont typeface="Wingdings" panose="05000000000000000000" pitchFamily="2" charset="2"/>
              <a:buChar char="§"/>
            </a:pPr>
            <a:r>
              <a:rPr lang="en-US" dirty="0"/>
              <a:t>Others need prompting in the form of follow up questions to deliver the same amount of information.</a:t>
            </a:r>
          </a:p>
          <a:p>
            <a:pPr lvl="1" algn="just">
              <a:buFont typeface="Wingdings" panose="05000000000000000000" pitchFamily="2" charset="2"/>
              <a:buChar char="§"/>
            </a:pPr>
            <a:r>
              <a:rPr lang="en-US" dirty="0"/>
              <a:t>Be ready to address both situations.</a:t>
            </a:r>
          </a:p>
          <a:p>
            <a:pPr algn="just">
              <a:buFont typeface="Wingdings" panose="05000000000000000000" pitchFamily="2" charset="2"/>
              <a:buChar char="Ø"/>
            </a:pPr>
            <a:r>
              <a:rPr lang="en-US" b="1" dirty="0"/>
              <a:t>Practice your go-to follow up questions.</a:t>
            </a:r>
          </a:p>
          <a:p>
            <a:pPr lvl="1" algn="just">
              <a:buFont typeface="Wingdings" panose="05000000000000000000" pitchFamily="2" charset="2"/>
              <a:buChar char="§"/>
            </a:pPr>
            <a:r>
              <a:rPr lang="en-US" dirty="0"/>
              <a:t>Have at the ready some clear phrases to prompt users to elaborate an answer. </a:t>
            </a:r>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35</a:t>
            </a:fld>
            <a:endParaRPr lang="en-US" dirty="0"/>
          </a:p>
        </p:txBody>
      </p:sp>
    </p:spTree>
    <p:extLst>
      <p:ext uri="{BB962C8B-B14F-4D97-AF65-F5344CB8AC3E}">
        <p14:creationId xmlns:p14="http://schemas.microsoft.com/office/powerpoint/2010/main" val="1853583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59221"/>
            <a:ext cx="7886700" cy="1325563"/>
          </a:xfrm>
        </p:spPr>
        <p:txBody>
          <a:bodyPr/>
          <a:lstStyle/>
          <a:p>
            <a:r>
              <a:rPr lang="en-US" dirty="0"/>
              <a:t>Types of Interviews</a:t>
            </a:r>
            <a:endParaRPr lang="en-IN" dirty="0"/>
          </a:p>
        </p:txBody>
      </p:sp>
      <p:sp>
        <p:nvSpPr>
          <p:cNvPr id="3" name="Content Placeholder 2"/>
          <p:cNvSpPr>
            <a:spLocks noGrp="1"/>
          </p:cNvSpPr>
          <p:nvPr>
            <p:ph idx="1"/>
          </p:nvPr>
        </p:nvSpPr>
        <p:spPr>
          <a:xfrm>
            <a:off x="683568" y="1196752"/>
            <a:ext cx="7886700" cy="4567362"/>
          </a:xfrm>
        </p:spPr>
        <p:txBody>
          <a:bodyPr>
            <a:normAutofit fontScale="85000" lnSpcReduction="20000"/>
          </a:bodyPr>
          <a:lstStyle/>
          <a:p>
            <a:pPr marL="0" indent="0" algn="just">
              <a:buNone/>
            </a:pPr>
            <a:r>
              <a:rPr lang="en-US" b="1" dirty="0"/>
              <a:t>Structured interview</a:t>
            </a:r>
          </a:p>
          <a:p>
            <a:pPr algn="just"/>
            <a:r>
              <a:rPr lang="en-US" b="1" dirty="0"/>
              <a:t>Structured interviews</a:t>
            </a:r>
            <a:r>
              <a:rPr lang="en-US" dirty="0"/>
              <a:t> have </a:t>
            </a:r>
            <a:r>
              <a:rPr lang="en-US" b="1" dirty="0"/>
              <a:t>predetermined</a:t>
            </a:r>
            <a:r>
              <a:rPr lang="en-US" dirty="0"/>
              <a:t> questions in a set order. </a:t>
            </a:r>
          </a:p>
          <a:p>
            <a:pPr algn="just"/>
            <a:r>
              <a:rPr lang="en-US" dirty="0"/>
              <a:t>They are often </a:t>
            </a:r>
            <a:r>
              <a:rPr lang="en-US" b="1" dirty="0"/>
              <a:t>closed-ended</a:t>
            </a:r>
            <a:r>
              <a:rPr lang="en-US" dirty="0"/>
              <a:t>, featuring </a:t>
            </a:r>
            <a:r>
              <a:rPr lang="en-US" b="1" dirty="0"/>
              <a:t>dichotomous</a:t>
            </a:r>
            <a:r>
              <a:rPr lang="en-US" dirty="0"/>
              <a:t> (yes/no) or </a:t>
            </a:r>
            <a:r>
              <a:rPr lang="en-US" b="1" dirty="0"/>
              <a:t>multiple-choice</a:t>
            </a:r>
            <a:r>
              <a:rPr lang="en-US" dirty="0"/>
              <a:t> questions.</a:t>
            </a:r>
          </a:p>
          <a:p>
            <a:pPr algn="just"/>
            <a:r>
              <a:rPr lang="en-US" dirty="0"/>
              <a:t>Asking set questions in a set order can help you see patterns among responses, and it allows you to </a:t>
            </a:r>
            <a:r>
              <a:rPr lang="en-US" b="1" dirty="0"/>
              <a:t>easily compare </a:t>
            </a:r>
            <a:r>
              <a:rPr lang="en-US" dirty="0"/>
              <a:t>responses between participants while keeping other factors constant. </a:t>
            </a:r>
          </a:p>
          <a:p>
            <a:pPr algn="just"/>
            <a:r>
              <a:rPr lang="en-US" dirty="0"/>
              <a:t>This can </a:t>
            </a:r>
            <a:r>
              <a:rPr lang="en-US" b="1" dirty="0"/>
              <a:t>mitigate biases </a:t>
            </a:r>
            <a:r>
              <a:rPr lang="en-US" dirty="0"/>
              <a:t>and lead to </a:t>
            </a:r>
            <a:r>
              <a:rPr lang="en-US" b="1" dirty="0"/>
              <a:t>higher reliability and validity.</a:t>
            </a:r>
          </a:p>
          <a:p>
            <a:pPr algn="just"/>
            <a:r>
              <a:rPr lang="en-US" dirty="0"/>
              <a:t>However, structured interviews can be </a:t>
            </a:r>
            <a:r>
              <a:rPr lang="en-US" b="1" dirty="0"/>
              <a:t>overly formal</a:t>
            </a:r>
            <a:r>
              <a:rPr lang="en-US" dirty="0"/>
              <a:t>, as well as </a:t>
            </a:r>
            <a:r>
              <a:rPr lang="en-US" b="1" dirty="0"/>
              <a:t>limited in scope and flexibility</a:t>
            </a:r>
            <a:r>
              <a:rPr lang="en-US" dirty="0"/>
              <a:t>.</a:t>
            </a:r>
          </a:p>
          <a:p>
            <a:pPr algn="just"/>
            <a:r>
              <a:rPr lang="en-US" dirty="0"/>
              <a:t>Structured interviews may be a good fit for your research if:</a:t>
            </a:r>
          </a:p>
          <a:p>
            <a:pPr lvl="1" algn="just">
              <a:buFont typeface="Wingdings" panose="05000000000000000000" pitchFamily="2" charset="2"/>
              <a:buChar char="Ø"/>
            </a:pPr>
            <a:r>
              <a:rPr lang="en-US" dirty="0"/>
              <a:t>You feel very comfortable with your topic. This will help you formulate your questions most effectively.</a:t>
            </a:r>
          </a:p>
          <a:p>
            <a:pPr lvl="1" algn="just">
              <a:buFont typeface="Wingdings" panose="05000000000000000000" pitchFamily="2" charset="2"/>
              <a:buChar char="Ø"/>
            </a:pPr>
            <a:r>
              <a:rPr lang="en-US" dirty="0"/>
              <a:t>You have limited time or resources. </a:t>
            </a:r>
          </a:p>
        </p:txBody>
      </p:sp>
      <p:sp>
        <p:nvSpPr>
          <p:cNvPr id="5" name="Slide Number Placeholder 4"/>
          <p:cNvSpPr>
            <a:spLocks noGrp="1"/>
          </p:cNvSpPr>
          <p:nvPr>
            <p:ph type="sldNum" sz="quarter" idx="12"/>
          </p:nvPr>
        </p:nvSpPr>
        <p:spPr/>
        <p:txBody>
          <a:bodyPr/>
          <a:lstStyle/>
          <a:p>
            <a:fld id="{C66CD472-154E-424C-89AE-4DECF5962F32}" type="slidenum">
              <a:rPr lang="en-US" smtClean="0"/>
              <a:t>36</a:t>
            </a:fld>
            <a:endParaRPr lang="en-US" dirty="0"/>
          </a:p>
        </p:txBody>
      </p:sp>
    </p:spTree>
    <p:extLst>
      <p:ext uri="{BB962C8B-B14F-4D97-AF65-F5344CB8AC3E}">
        <p14:creationId xmlns:p14="http://schemas.microsoft.com/office/powerpoint/2010/main" val="2807153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8650" y="692696"/>
            <a:ext cx="7886700" cy="5071418"/>
          </a:xfrm>
        </p:spPr>
        <p:txBody>
          <a:bodyPr>
            <a:normAutofit fontScale="85000" lnSpcReduction="10000"/>
          </a:bodyPr>
          <a:lstStyle/>
          <a:p>
            <a:pPr marL="0" indent="0" algn="just">
              <a:buNone/>
            </a:pPr>
            <a:r>
              <a:rPr lang="en-US" b="1" dirty="0"/>
              <a:t>Unstructured interview</a:t>
            </a:r>
          </a:p>
          <a:p>
            <a:pPr algn="just"/>
            <a:r>
              <a:rPr lang="en-US" dirty="0"/>
              <a:t>An </a:t>
            </a:r>
            <a:r>
              <a:rPr lang="en-US" b="1" dirty="0"/>
              <a:t>unstructured interview</a:t>
            </a:r>
            <a:r>
              <a:rPr lang="en-US" dirty="0"/>
              <a:t> is the most </a:t>
            </a:r>
            <a:r>
              <a:rPr lang="en-US" b="1" dirty="0"/>
              <a:t>flexible</a:t>
            </a:r>
            <a:r>
              <a:rPr lang="en-US" dirty="0"/>
              <a:t> type of interview.</a:t>
            </a:r>
          </a:p>
          <a:p>
            <a:pPr algn="just"/>
            <a:r>
              <a:rPr lang="en-US" dirty="0"/>
              <a:t>The questions and the </a:t>
            </a:r>
            <a:r>
              <a:rPr lang="en-US" b="1" dirty="0"/>
              <a:t>order</a:t>
            </a:r>
            <a:r>
              <a:rPr lang="en-US" dirty="0"/>
              <a:t> in which they are asked are </a:t>
            </a:r>
            <a:r>
              <a:rPr lang="en-US" b="1" dirty="0"/>
              <a:t>not set</a:t>
            </a:r>
            <a:r>
              <a:rPr lang="en-US" dirty="0"/>
              <a:t>.</a:t>
            </a:r>
          </a:p>
          <a:p>
            <a:pPr algn="just"/>
            <a:r>
              <a:rPr lang="en-US" dirty="0"/>
              <a:t>Instead, the interview can </a:t>
            </a:r>
            <a:r>
              <a:rPr lang="en-US" b="1" dirty="0"/>
              <a:t>proceed</a:t>
            </a:r>
            <a:r>
              <a:rPr lang="en-US" dirty="0"/>
              <a:t> more spontaneously, based on the </a:t>
            </a:r>
            <a:r>
              <a:rPr lang="en-US" b="1" dirty="0"/>
              <a:t>participant’s previous answers</a:t>
            </a:r>
            <a:r>
              <a:rPr lang="en-US" dirty="0"/>
              <a:t>.</a:t>
            </a:r>
          </a:p>
          <a:p>
            <a:pPr algn="just"/>
            <a:r>
              <a:rPr lang="en-US" dirty="0"/>
              <a:t>Unstructured interviews are by </a:t>
            </a:r>
            <a:r>
              <a:rPr lang="en-US" b="1" dirty="0"/>
              <a:t>definition open-ended</a:t>
            </a:r>
            <a:r>
              <a:rPr lang="en-US" dirty="0"/>
              <a:t>. </a:t>
            </a:r>
          </a:p>
          <a:p>
            <a:pPr algn="just"/>
            <a:r>
              <a:rPr lang="en-US" dirty="0"/>
              <a:t>However, so much flexibility means that they can be very </a:t>
            </a:r>
            <a:r>
              <a:rPr lang="en-US" b="1" dirty="0"/>
              <a:t>challenging </a:t>
            </a:r>
            <a:r>
              <a:rPr lang="en-US" dirty="0"/>
              <a:t>to conduct properly. </a:t>
            </a:r>
          </a:p>
          <a:p>
            <a:pPr algn="just"/>
            <a:r>
              <a:rPr lang="en-US" dirty="0"/>
              <a:t>You must be very careful not to ask questions, leading to </a:t>
            </a:r>
            <a:r>
              <a:rPr lang="en-US" b="1" dirty="0"/>
              <a:t>biased responses</a:t>
            </a:r>
            <a:r>
              <a:rPr lang="en-US" dirty="0"/>
              <a:t> causing </a:t>
            </a:r>
            <a:r>
              <a:rPr lang="en-US" b="1" dirty="0"/>
              <a:t>lower reliability</a:t>
            </a:r>
            <a:r>
              <a:rPr lang="en-US" dirty="0"/>
              <a:t> or even invalidate your research.</a:t>
            </a:r>
          </a:p>
          <a:p>
            <a:pPr algn="just"/>
            <a:r>
              <a:rPr lang="en-US" dirty="0"/>
              <a:t>Unstructured interviews may be a good fit for your research if:</a:t>
            </a:r>
          </a:p>
          <a:p>
            <a:pPr lvl="1" algn="just">
              <a:buFont typeface="Wingdings" panose="05000000000000000000" pitchFamily="2" charset="2"/>
              <a:buChar char="Ø"/>
            </a:pPr>
            <a:r>
              <a:rPr lang="en-US" dirty="0"/>
              <a:t>Your research question is </a:t>
            </a:r>
            <a:r>
              <a:rPr lang="en-US" b="1" dirty="0"/>
              <a:t>exploratory in nature</a:t>
            </a:r>
            <a:r>
              <a:rPr lang="en-US" dirty="0"/>
              <a:t>, and you are seeking descriptive data that will deepen and contextualize your initial hypotheses.</a:t>
            </a:r>
          </a:p>
          <a:p>
            <a:pPr lvl="1" algn="just">
              <a:buFont typeface="Wingdings" panose="05000000000000000000" pitchFamily="2" charset="2"/>
              <a:buChar char="Ø"/>
            </a:pPr>
            <a:r>
              <a:rPr lang="en-US" dirty="0"/>
              <a:t>Your research necessitates forming a </a:t>
            </a:r>
            <a:r>
              <a:rPr lang="en-US" b="1" dirty="0"/>
              <a:t>deeper connection </a:t>
            </a:r>
            <a:r>
              <a:rPr lang="en-US" dirty="0"/>
              <a:t>with your participants, encouraging them to feel comfortable revealing their true opinions and emotions.</a:t>
            </a:r>
          </a:p>
          <a:p>
            <a:pPr lvl="1">
              <a:buFont typeface="Wingdings" panose="05000000000000000000" pitchFamily="2" charset="2"/>
              <a:buChar char="Ø"/>
            </a:pPr>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37</a:t>
            </a:fld>
            <a:endParaRPr lang="en-US" dirty="0"/>
          </a:p>
        </p:txBody>
      </p:sp>
    </p:spTree>
    <p:extLst>
      <p:ext uri="{BB962C8B-B14F-4D97-AF65-F5344CB8AC3E}">
        <p14:creationId xmlns:p14="http://schemas.microsoft.com/office/powerpoint/2010/main" val="1576288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5843" y="1268760"/>
            <a:ext cx="7886700" cy="4567362"/>
          </a:xfrm>
        </p:spPr>
        <p:txBody>
          <a:bodyPr>
            <a:normAutofit fontScale="77500" lnSpcReduction="20000"/>
          </a:bodyPr>
          <a:lstStyle/>
          <a:p>
            <a:pPr marL="0" indent="0">
              <a:buNone/>
            </a:pPr>
            <a:r>
              <a:rPr lang="en-US" b="1" dirty="0"/>
              <a:t>Semi-structured interview</a:t>
            </a:r>
          </a:p>
          <a:p>
            <a:pPr algn="just"/>
            <a:r>
              <a:rPr lang="en-US" b="1" dirty="0"/>
              <a:t>Semi-structured interviews</a:t>
            </a:r>
            <a:r>
              <a:rPr lang="en-US" dirty="0"/>
              <a:t> are a </a:t>
            </a:r>
            <a:r>
              <a:rPr lang="en-US" b="1" dirty="0"/>
              <a:t>blend</a:t>
            </a:r>
            <a:r>
              <a:rPr lang="en-US" dirty="0"/>
              <a:t> of structured and unstructured interviews.</a:t>
            </a:r>
          </a:p>
          <a:p>
            <a:pPr algn="just"/>
            <a:r>
              <a:rPr lang="en-US" dirty="0"/>
              <a:t>While the interviewer has a general plan for what they want to ask, the questions </a:t>
            </a:r>
            <a:r>
              <a:rPr lang="en-US" b="1" dirty="0"/>
              <a:t>do not have to follow a particular phrasing or order</a:t>
            </a:r>
            <a:r>
              <a:rPr lang="en-US" dirty="0"/>
              <a:t>.</a:t>
            </a:r>
          </a:p>
          <a:p>
            <a:pPr algn="just"/>
            <a:r>
              <a:rPr lang="en-US" dirty="0"/>
              <a:t>Semi-structured interviews are often </a:t>
            </a:r>
            <a:r>
              <a:rPr lang="en-US" b="1" dirty="0"/>
              <a:t>open-ended, allowing for flexibility</a:t>
            </a:r>
            <a:r>
              <a:rPr lang="en-US" dirty="0"/>
              <a:t>, but follow </a:t>
            </a:r>
            <a:r>
              <a:rPr lang="en-US" b="1" dirty="0"/>
              <a:t>a predetermined thematic framework</a:t>
            </a:r>
            <a:r>
              <a:rPr lang="en-US" dirty="0"/>
              <a:t>, giving a sense of order. For this reason, they are often considered “</a:t>
            </a:r>
            <a:r>
              <a:rPr lang="en-US" b="1" dirty="0"/>
              <a:t>the best of both worlds</a:t>
            </a:r>
            <a:r>
              <a:rPr lang="en-US" dirty="0"/>
              <a:t>.”</a:t>
            </a:r>
          </a:p>
          <a:p>
            <a:pPr algn="just"/>
            <a:r>
              <a:rPr lang="en-US" dirty="0"/>
              <a:t>However, if the questions differ substantially between participants, it can be </a:t>
            </a:r>
            <a:r>
              <a:rPr lang="en-US" b="1" dirty="0"/>
              <a:t>challenging to look for patterns</a:t>
            </a:r>
            <a:r>
              <a:rPr lang="en-US" dirty="0"/>
              <a:t>, lessening the generalizability and validity of your results.</a:t>
            </a:r>
          </a:p>
          <a:p>
            <a:pPr algn="just"/>
            <a:r>
              <a:rPr lang="en-US" dirty="0"/>
              <a:t>Semi-structured interviews may be a good fit for your research if:</a:t>
            </a:r>
          </a:p>
          <a:p>
            <a:pPr lvl="1" algn="just">
              <a:buFont typeface="Wingdings" panose="05000000000000000000" pitchFamily="2" charset="2"/>
              <a:buChar char="Ø"/>
            </a:pPr>
            <a:r>
              <a:rPr lang="en-US" sz="2200" dirty="0"/>
              <a:t>You have prior interview experience. It’s easier than you think to accidentally ask a leading question when coming up with questions on the fly. </a:t>
            </a:r>
          </a:p>
          <a:p>
            <a:pPr lvl="1" algn="just">
              <a:buFont typeface="Wingdings" panose="05000000000000000000" pitchFamily="2" charset="2"/>
              <a:buChar char="Ø"/>
            </a:pPr>
            <a:r>
              <a:rPr lang="en-US" sz="2200" dirty="0"/>
              <a:t>Your research question is exploratory in nature. The answers you receive can help guide your future research.</a:t>
            </a:r>
          </a:p>
          <a:p>
            <a:pPr lvl="1">
              <a:buFont typeface="Wingdings" panose="05000000000000000000" pitchFamily="2" charset="2"/>
              <a:buChar char="Ø"/>
            </a:pPr>
            <a:endParaRPr lang="en-IN" sz="2200" dirty="0"/>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38</a:t>
            </a:fld>
            <a:endParaRPr lang="en-US" dirty="0"/>
          </a:p>
        </p:txBody>
      </p:sp>
    </p:spTree>
    <p:extLst>
      <p:ext uri="{BB962C8B-B14F-4D97-AF65-F5344CB8AC3E}">
        <p14:creationId xmlns:p14="http://schemas.microsoft.com/office/powerpoint/2010/main" val="4176374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8650" y="1412776"/>
            <a:ext cx="7886700" cy="4764187"/>
          </a:xfrm>
        </p:spPr>
        <p:txBody>
          <a:bodyPr>
            <a:normAutofit lnSpcReduction="10000"/>
          </a:bodyPr>
          <a:lstStyle/>
          <a:p>
            <a:pPr marL="0" indent="0">
              <a:buNone/>
            </a:pPr>
            <a:r>
              <a:rPr lang="en-US" b="1" dirty="0"/>
              <a:t>Limitations of Interviews</a:t>
            </a:r>
          </a:p>
          <a:p>
            <a:pPr algn="just"/>
            <a:r>
              <a:rPr lang="en-US" dirty="0"/>
              <a:t>Unlike behavioral data that captures how participants interact with a design, data from interviews is self-reported — it reflects </a:t>
            </a:r>
            <a:r>
              <a:rPr lang="en-US" b="1" dirty="0"/>
              <a:t>users’ perceptions and feelings about a process, a site, or an interaction</a:t>
            </a:r>
            <a:r>
              <a:rPr lang="en-US" dirty="0"/>
              <a:t>.</a:t>
            </a:r>
          </a:p>
          <a:p>
            <a:pPr algn="just"/>
            <a:r>
              <a:rPr lang="en-US" dirty="0"/>
              <a:t> Like any self-reported data interview data is tenuous because:</a:t>
            </a:r>
          </a:p>
          <a:p>
            <a:pPr lvl="1" algn="just">
              <a:buFont typeface="Wingdings" panose="05000000000000000000" pitchFamily="2" charset="2"/>
              <a:buChar char="Ø"/>
            </a:pPr>
            <a:r>
              <a:rPr lang="en-US" sz="2200" dirty="0"/>
              <a:t>Human </a:t>
            </a:r>
            <a:r>
              <a:rPr lang="en-US" sz="2200" b="1" dirty="0"/>
              <a:t>memory is flawed</a:t>
            </a:r>
            <a:r>
              <a:rPr lang="en-US" sz="2200" dirty="0"/>
              <a:t>, so people don’t recall events fully or accurately.</a:t>
            </a:r>
          </a:p>
          <a:p>
            <a:pPr lvl="1" algn="just">
              <a:buFont typeface="Wingdings" panose="05000000000000000000" pitchFamily="2" charset="2"/>
              <a:buChar char="Ø"/>
            </a:pPr>
            <a:r>
              <a:rPr lang="en-US" sz="2200" dirty="0"/>
              <a:t>Participants don’t know exactly what is relevant for the interviewer, so sometimes </a:t>
            </a:r>
            <a:r>
              <a:rPr lang="en-US" sz="2200" b="1" dirty="0"/>
              <a:t>leave out details</a:t>
            </a:r>
            <a:r>
              <a:rPr lang="en-US" sz="2200" dirty="0"/>
              <a:t>. </a:t>
            </a:r>
          </a:p>
          <a:p>
            <a:pPr lvl="1" algn="just">
              <a:buFont typeface="Wingdings" panose="05000000000000000000" pitchFamily="2" charset="2"/>
              <a:buChar char="Ø"/>
            </a:pPr>
            <a:r>
              <a:rPr lang="en-US" sz="2200" dirty="0"/>
              <a:t>Some people are proud or private, others are shy and easy to embarrass. Thus, </a:t>
            </a:r>
            <a:r>
              <a:rPr lang="en-US" sz="2200" b="1" dirty="0"/>
              <a:t>not everybody will share </a:t>
            </a:r>
            <a:r>
              <a:rPr lang="en-US" sz="2200" dirty="0"/>
              <a:t>every detail with a strange</a:t>
            </a:r>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39</a:t>
            </a:fld>
            <a:endParaRPr lang="en-US" dirty="0"/>
          </a:p>
        </p:txBody>
      </p:sp>
    </p:spTree>
    <p:extLst>
      <p:ext uri="{BB962C8B-B14F-4D97-AF65-F5344CB8AC3E}">
        <p14:creationId xmlns:p14="http://schemas.microsoft.com/office/powerpoint/2010/main" val="423598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08D-38F8-8721-E776-1CFB4187D29E}"/>
              </a:ext>
            </a:extLst>
          </p:cNvPr>
          <p:cNvSpPr>
            <a:spLocks noGrp="1"/>
          </p:cNvSpPr>
          <p:nvPr>
            <p:ph type="title"/>
          </p:nvPr>
        </p:nvSpPr>
        <p:spPr>
          <a:xfrm>
            <a:off x="628650" y="365127"/>
            <a:ext cx="7886700" cy="1263674"/>
          </a:xfrm>
        </p:spPr>
        <p:txBody>
          <a:bodyPr/>
          <a:lstStyle/>
          <a:p>
            <a:r>
              <a:rPr lang="en-IN" dirty="0"/>
              <a:t>Understanding Your User</a:t>
            </a:r>
          </a:p>
        </p:txBody>
      </p:sp>
      <p:sp>
        <p:nvSpPr>
          <p:cNvPr id="3" name="Content Placeholder 2">
            <a:extLst>
              <a:ext uri="{FF2B5EF4-FFF2-40B4-BE49-F238E27FC236}">
                <a16:creationId xmlns:a16="http://schemas.microsoft.com/office/drawing/2014/main" id="{DD75EA2C-6321-D40E-60AE-DCA11E933598}"/>
              </a:ext>
            </a:extLst>
          </p:cNvPr>
          <p:cNvSpPr>
            <a:spLocks noGrp="1"/>
          </p:cNvSpPr>
          <p:nvPr>
            <p:ph idx="1"/>
          </p:nvPr>
        </p:nvSpPr>
        <p:spPr>
          <a:xfrm>
            <a:off x="539552" y="1575151"/>
            <a:ext cx="8208912" cy="4374129"/>
          </a:xfrm>
        </p:spPr>
        <p:txBody>
          <a:bodyPr/>
          <a:lstStyle/>
          <a:p>
            <a:r>
              <a:rPr lang="en-US" b="0" i="0" dirty="0">
                <a:solidFill>
                  <a:srgbClr val="222222"/>
                </a:solidFill>
                <a:effectLst/>
                <a:latin typeface="Mallory"/>
              </a:rPr>
              <a:t>In order for website and applications to be successful, designers and developers should start with understanding its </a:t>
            </a:r>
            <a:r>
              <a:rPr lang="en-US" b="1" i="0" dirty="0">
                <a:solidFill>
                  <a:srgbClr val="222222"/>
                </a:solidFill>
                <a:effectLst/>
                <a:latin typeface="Mallory"/>
              </a:rPr>
              <a:t>intended audience</a:t>
            </a:r>
            <a:r>
              <a:rPr lang="en-US" b="0" i="0" dirty="0">
                <a:solidFill>
                  <a:srgbClr val="222222"/>
                </a:solidFill>
                <a:effectLst/>
                <a:latin typeface="Mallory"/>
              </a:rPr>
              <a:t>. </a:t>
            </a:r>
          </a:p>
          <a:p>
            <a:pPr algn="just"/>
            <a:r>
              <a:rPr lang="en-US" b="0" i="0" dirty="0">
                <a:solidFill>
                  <a:srgbClr val="222222"/>
                </a:solidFill>
                <a:effectLst/>
                <a:latin typeface="Mallory"/>
              </a:rPr>
              <a:t>The product should be optimized around helping users complete their tasks as easily as possible.</a:t>
            </a:r>
          </a:p>
          <a:p>
            <a:pPr algn="just"/>
            <a:r>
              <a:rPr lang="en-US" b="1" i="0" dirty="0">
                <a:solidFill>
                  <a:srgbClr val="222222"/>
                </a:solidFill>
                <a:effectLst/>
                <a:latin typeface="Mallory"/>
              </a:rPr>
              <a:t>Time invested in discovering end user goals</a:t>
            </a:r>
            <a:r>
              <a:rPr lang="en-US" b="0" i="0" dirty="0">
                <a:solidFill>
                  <a:srgbClr val="222222"/>
                </a:solidFill>
                <a:effectLst/>
                <a:latin typeface="Mallory"/>
              </a:rPr>
              <a:t>, needs, and tasks both ensures that end products will deliver value and </a:t>
            </a:r>
            <a:r>
              <a:rPr lang="en-US" b="1" i="0" dirty="0">
                <a:solidFill>
                  <a:srgbClr val="222222"/>
                </a:solidFill>
                <a:effectLst/>
                <a:latin typeface="Mallory"/>
              </a:rPr>
              <a:t>mitigates many risks</a:t>
            </a:r>
            <a:r>
              <a:rPr lang="en-US" b="0" i="0" dirty="0">
                <a:solidFill>
                  <a:srgbClr val="222222"/>
                </a:solidFill>
                <a:effectLst/>
                <a:latin typeface="Mallory"/>
              </a:rPr>
              <a:t>, including making sure that features are prioritized and built correctly.</a:t>
            </a:r>
          </a:p>
          <a:p>
            <a:pPr marL="0" indent="0">
              <a:buNone/>
            </a:pPr>
            <a:endParaRPr lang="en-IN" dirty="0"/>
          </a:p>
        </p:txBody>
      </p:sp>
      <p:sp>
        <p:nvSpPr>
          <p:cNvPr id="5" name="Slide Number Placeholder 4">
            <a:extLst>
              <a:ext uri="{FF2B5EF4-FFF2-40B4-BE49-F238E27FC236}">
                <a16:creationId xmlns:a16="http://schemas.microsoft.com/office/drawing/2014/main" id="{FC998ABB-6854-7B6B-8E07-8DDAECBE0496}"/>
              </a:ext>
            </a:extLst>
          </p:cNvPr>
          <p:cNvSpPr>
            <a:spLocks noGrp="1"/>
          </p:cNvSpPr>
          <p:nvPr>
            <p:ph type="sldNum" sz="quarter" idx="12"/>
          </p:nvPr>
        </p:nvSpPr>
        <p:spPr/>
        <p:txBody>
          <a:bodyPr/>
          <a:lstStyle/>
          <a:p>
            <a:fld id="{C66CD472-154E-424C-89AE-4DECF5962F32}" type="slidenum">
              <a:rPr lang="en-US" smtClean="0"/>
              <a:t>4</a:t>
            </a:fld>
            <a:endParaRPr lang="en-US" dirty="0"/>
          </a:p>
        </p:txBody>
      </p:sp>
    </p:spTree>
    <p:extLst>
      <p:ext uri="{BB962C8B-B14F-4D97-AF65-F5344CB8AC3E}">
        <p14:creationId xmlns:p14="http://schemas.microsoft.com/office/powerpoint/2010/main" val="1519432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Focus group</a:t>
            </a:r>
            <a:br>
              <a:rPr lang="en-US" b="1" dirty="0"/>
            </a:br>
            <a:endParaRPr lang="en-IN" dirty="0"/>
          </a:p>
        </p:txBody>
      </p:sp>
      <p:sp>
        <p:nvSpPr>
          <p:cNvPr id="3" name="Content Placeholder 2"/>
          <p:cNvSpPr>
            <a:spLocks noGrp="1"/>
          </p:cNvSpPr>
          <p:nvPr>
            <p:ph idx="1"/>
          </p:nvPr>
        </p:nvSpPr>
        <p:spPr>
          <a:xfrm>
            <a:off x="628650" y="1124744"/>
            <a:ext cx="7886700" cy="5231607"/>
          </a:xfrm>
        </p:spPr>
        <p:txBody>
          <a:bodyPr>
            <a:normAutofit fontScale="77500" lnSpcReduction="20000"/>
          </a:bodyPr>
          <a:lstStyle/>
          <a:p>
            <a:pPr algn="just"/>
            <a:r>
              <a:rPr lang="en-US" dirty="0"/>
              <a:t>A focus group brings together a </a:t>
            </a:r>
            <a:r>
              <a:rPr lang="en-US" b="1" dirty="0"/>
              <a:t>group of participants </a:t>
            </a:r>
            <a:r>
              <a:rPr lang="en-US" dirty="0"/>
              <a:t>to answer questions on a topic of interest in a </a:t>
            </a:r>
            <a:r>
              <a:rPr lang="en-US" b="1" dirty="0"/>
              <a:t>moderated setting</a:t>
            </a:r>
            <a:r>
              <a:rPr lang="en-US" dirty="0"/>
              <a:t>. </a:t>
            </a:r>
          </a:p>
          <a:p>
            <a:pPr algn="just"/>
            <a:r>
              <a:rPr lang="en-US" dirty="0"/>
              <a:t>A </a:t>
            </a:r>
            <a:r>
              <a:rPr lang="en-US" b="1" dirty="0"/>
              <a:t>focus group</a:t>
            </a:r>
            <a:r>
              <a:rPr lang="en-US" dirty="0"/>
              <a:t> is a group interview involving a small number of demographically similar people or participants who have other common traits/experiences. Their reactions to specific researcher/evaluator-posed questions are studied.</a:t>
            </a:r>
          </a:p>
          <a:p>
            <a:pPr algn="just"/>
            <a:r>
              <a:rPr lang="en-US" dirty="0"/>
              <a:t>Focus groups are </a:t>
            </a:r>
            <a:r>
              <a:rPr lang="en-US" b="1" dirty="0"/>
              <a:t>qualitative </a:t>
            </a:r>
            <a:r>
              <a:rPr lang="en-US" dirty="0"/>
              <a:t>in nature and often study the </a:t>
            </a:r>
            <a:r>
              <a:rPr lang="en-US" b="1" dirty="0"/>
              <a:t>group’s dynamics</a:t>
            </a:r>
            <a:r>
              <a:rPr lang="en-US" dirty="0"/>
              <a:t> and </a:t>
            </a:r>
            <a:r>
              <a:rPr lang="en-US" b="1" dirty="0"/>
              <a:t>body language (</a:t>
            </a:r>
            <a:r>
              <a:rPr lang="en-US" dirty="0"/>
              <a:t> not expressed in words e.g., people who appear to have something to add but do not speak up). </a:t>
            </a:r>
          </a:p>
          <a:p>
            <a:pPr algn="just"/>
            <a:r>
              <a:rPr lang="en-US" dirty="0"/>
              <a:t>The idea is for the researcher to understand participants' reactions. If group members are representative of a larger population, those reactions may be expected to </a:t>
            </a:r>
            <a:r>
              <a:rPr lang="en-US" b="1" dirty="0"/>
              <a:t>reflect the views of that larger population</a:t>
            </a:r>
            <a:r>
              <a:rPr lang="en-US" dirty="0"/>
              <a:t>.</a:t>
            </a:r>
          </a:p>
          <a:p>
            <a:pPr algn="just"/>
            <a:r>
              <a:rPr lang="en-US" dirty="0"/>
              <a:t>Focus groups can provide more </a:t>
            </a:r>
            <a:r>
              <a:rPr lang="en-US" b="1" dirty="0"/>
              <a:t>directed and unfiltered/unbiased feedback </a:t>
            </a:r>
            <a:r>
              <a:rPr lang="en-US" dirty="0"/>
              <a:t>than individual interviews and are </a:t>
            </a:r>
            <a:r>
              <a:rPr lang="en-US" b="1" dirty="0"/>
              <a:t>easier to organize </a:t>
            </a:r>
            <a:r>
              <a:rPr lang="en-US" dirty="0"/>
              <a:t>than experiments or large surveys. </a:t>
            </a:r>
          </a:p>
          <a:p>
            <a:pPr algn="just"/>
            <a:r>
              <a:rPr lang="en-US" dirty="0"/>
              <a:t>A focus group may be a good fit for your research if:</a:t>
            </a:r>
          </a:p>
          <a:p>
            <a:pPr lvl="1" algn="just"/>
            <a:r>
              <a:rPr lang="en-US" dirty="0"/>
              <a:t>Your research focuses on the dynamics of group discussion.</a:t>
            </a:r>
          </a:p>
          <a:p>
            <a:pPr lvl="1" algn="just"/>
            <a:r>
              <a:rPr lang="en-US" dirty="0"/>
              <a:t>Your questions are complex and rooted in feelings, opinions, and perceptions that cannot be answered with a “yes” or “no.”</a:t>
            </a:r>
          </a:p>
          <a:p>
            <a:pPr lvl="1" algn="just"/>
            <a:r>
              <a:rPr lang="en-US" dirty="0"/>
              <a:t>Your topic is exploratory in nature, and you are seeking information that will help you uncover new questions or future research ideas.</a:t>
            </a:r>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40</a:t>
            </a:fld>
            <a:endParaRPr lang="en-US" dirty="0"/>
          </a:p>
        </p:txBody>
      </p:sp>
    </p:spTree>
    <p:extLst>
      <p:ext uri="{BB962C8B-B14F-4D97-AF65-F5344CB8AC3E}">
        <p14:creationId xmlns:p14="http://schemas.microsoft.com/office/powerpoint/2010/main" val="2820154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3037" y="1628800"/>
            <a:ext cx="7886700" cy="4351338"/>
          </a:xfrm>
        </p:spPr>
        <p:txBody>
          <a:bodyPr/>
          <a:lstStyle/>
          <a:p>
            <a:endParaRPr lang="en-IN"/>
          </a:p>
        </p:txBody>
      </p:sp>
      <p:sp>
        <p:nvSpPr>
          <p:cNvPr id="4" name="Slide Number Placeholder 3"/>
          <p:cNvSpPr>
            <a:spLocks noGrp="1"/>
          </p:cNvSpPr>
          <p:nvPr>
            <p:ph type="sldNum" sz="quarter" idx="12"/>
          </p:nvPr>
        </p:nvSpPr>
        <p:spPr/>
        <p:txBody>
          <a:bodyPr/>
          <a:lstStyle/>
          <a:p>
            <a:fld id="{C66CD472-154E-424C-89AE-4DECF5962F32}" type="slidenum">
              <a:rPr lang="en-US" smtClean="0"/>
              <a:t>41</a:t>
            </a:fld>
            <a:endParaRPr lang="en-US" dirty="0"/>
          </a:p>
        </p:txBody>
      </p:sp>
      <p:sp>
        <p:nvSpPr>
          <p:cNvPr id="5" name="Rectangle 4"/>
          <p:cNvSpPr/>
          <p:nvPr/>
        </p:nvSpPr>
        <p:spPr>
          <a:xfrm>
            <a:off x="827584" y="2286819"/>
            <a:ext cx="7488832" cy="3693319"/>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333333"/>
                </a:solidFill>
                <a:latin typeface="Helvetica" panose="020B0604020202020204" pitchFamily="34" charset="0"/>
              </a:rPr>
              <a:t>Interviews are more effective when you need to know about participant’s needs, opinions or decision making processes.</a:t>
            </a:r>
          </a:p>
          <a:p>
            <a:pPr marL="285750" indent="-285750" algn="just">
              <a:buFont typeface="Wingdings" panose="05000000000000000000" pitchFamily="2" charset="2"/>
              <a:buChar char="Ø"/>
            </a:pPr>
            <a:r>
              <a:rPr lang="en-US" dirty="0"/>
              <a:t>This would typically be used to answer questions like “Why do farmers not use </a:t>
            </a:r>
            <a:r>
              <a:rPr lang="en-US" dirty="0" err="1"/>
              <a:t>fertiliser</a:t>
            </a:r>
            <a:r>
              <a:rPr lang="en-US" dirty="0"/>
              <a:t>?”, “What type of family planning methods are most appealing to women?” or “Does our solar light work in rural households?”.</a:t>
            </a:r>
          </a:p>
          <a:p>
            <a:pPr algn="just"/>
            <a:endParaRPr lang="en-US" b="0" i="0" dirty="0">
              <a:solidFill>
                <a:srgbClr val="333333"/>
              </a:solidFill>
              <a:effectLst/>
              <a:latin typeface="Helvetica" panose="020B0604020202020204" pitchFamily="34" charset="0"/>
            </a:endParaRPr>
          </a:p>
          <a:p>
            <a:pPr marL="285750" indent="-285750" algn="just">
              <a:buFont typeface="Wingdings" panose="05000000000000000000" pitchFamily="2" charset="2"/>
              <a:buChar char="Ø"/>
            </a:pPr>
            <a:r>
              <a:rPr lang="en-US" dirty="0"/>
              <a:t>Focus groups are more effective when you want stakeholders to generate new ideas through brainstorming.</a:t>
            </a:r>
          </a:p>
          <a:p>
            <a:pPr marL="285750" indent="-285750" algn="just">
              <a:buFont typeface="Wingdings" panose="05000000000000000000" pitchFamily="2" charset="2"/>
              <a:buChar char="Ø"/>
            </a:pPr>
            <a:r>
              <a:rPr lang="en-US" dirty="0"/>
              <a:t>Typical examples of questions that would be suitable include “What ideas do chiefs have that could help improve the project?” or “What can health staff do to fix this problem?”</a:t>
            </a:r>
          </a:p>
          <a:p>
            <a:pPr marL="285750" indent="-285750">
              <a:buFont typeface="Wingdings" panose="05000000000000000000" pitchFamily="2" charset="2"/>
              <a:buChar char="Ø"/>
            </a:pPr>
            <a:endParaRPr lang="en-US" b="0"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804091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Competitive analysis</a:t>
            </a:r>
            <a:endParaRPr lang="en-IN" dirty="0"/>
          </a:p>
        </p:txBody>
      </p:sp>
      <p:sp>
        <p:nvSpPr>
          <p:cNvPr id="3" name="Content Placeholder 2"/>
          <p:cNvSpPr>
            <a:spLocks noGrp="1"/>
          </p:cNvSpPr>
          <p:nvPr>
            <p:ph idx="1"/>
          </p:nvPr>
        </p:nvSpPr>
        <p:spPr>
          <a:xfrm>
            <a:off x="628650" y="1556792"/>
            <a:ext cx="7886700" cy="4620171"/>
          </a:xfrm>
        </p:spPr>
        <p:txBody>
          <a:bodyPr>
            <a:normAutofit fontScale="85000" lnSpcReduction="10000"/>
          </a:bodyPr>
          <a:lstStyle/>
          <a:p>
            <a:pPr algn="just"/>
            <a:r>
              <a:rPr lang="en-US" dirty="0"/>
              <a:t>In the world of UX Design, competitive analysis is a critical part of the research process. </a:t>
            </a:r>
          </a:p>
          <a:p>
            <a:pPr algn="just"/>
            <a:r>
              <a:rPr lang="en-US" dirty="0"/>
              <a:t>Whether it’s a babysitting app, fintech dashboard, or e-commerce site, </a:t>
            </a:r>
            <a:r>
              <a:rPr lang="en-US" b="1" dirty="0"/>
              <a:t>understanding the landscape of solutions </a:t>
            </a:r>
            <a:r>
              <a:rPr lang="en-US" dirty="0"/>
              <a:t>is crucial to the foundation of the solution you are designing.</a:t>
            </a:r>
          </a:p>
          <a:p>
            <a:pPr algn="just"/>
            <a:r>
              <a:rPr lang="en-US" dirty="0"/>
              <a:t> A competitive analysis provides </a:t>
            </a:r>
            <a:r>
              <a:rPr lang="en-US" b="1" dirty="0"/>
              <a:t>strategic insights </a:t>
            </a:r>
            <a:r>
              <a:rPr lang="en-US" dirty="0"/>
              <a:t>into the features, functions, flows, and feelings evoked by the </a:t>
            </a:r>
            <a:r>
              <a:rPr lang="en-US" b="1" dirty="0"/>
              <a:t>design solutions of your competitors.</a:t>
            </a:r>
          </a:p>
          <a:p>
            <a:pPr algn="just"/>
            <a:r>
              <a:rPr lang="en-US" dirty="0"/>
              <a:t> By understanding these facets of competitors’ products, you can strategically design your solution with the </a:t>
            </a:r>
            <a:r>
              <a:rPr lang="en-US" b="1" dirty="0"/>
              <a:t>goal of making a superior product </a:t>
            </a:r>
            <a:r>
              <a:rPr lang="en-US" dirty="0"/>
              <a:t>and/or experience.</a:t>
            </a:r>
          </a:p>
          <a:p>
            <a:pPr algn="just"/>
            <a:r>
              <a:rPr lang="en-US" dirty="0"/>
              <a:t>A UX competitive analysis should be done </a:t>
            </a:r>
            <a:r>
              <a:rPr lang="en-US" b="1" dirty="0"/>
              <a:t>prior to starting work on a new project.</a:t>
            </a:r>
          </a:p>
          <a:p>
            <a:pPr algn="just"/>
            <a:r>
              <a:rPr lang="en-US" dirty="0"/>
              <a:t>Since competitors can </a:t>
            </a:r>
            <a:r>
              <a:rPr lang="en-US" b="1" dirty="0"/>
              <a:t>emerge at any time </a:t>
            </a:r>
            <a:r>
              <a:rPr lang="en-US" dirty="0"/>
              <a:t>or </a:t>
            </a:r>
            <a:r>
              <a:rPr lang="en-US" b="1" dirty="0"/>
              <a:t>may increase (or improve) their offerings</a:t>
            </a:r>
            <a:r>
              <a:rPr lang="en-US" dirty="0"/>
              <a:t>, the competitive research should be iterative and continue as long as you are working on that project.</a:t>
            </a:r>
          </a:p>
          <a:p>
            <a:pPr algn="just"/>
            <a:endParaRPr lang="en-US" dirty="0"/>
          </a:p>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42</a:t>
            </a:fld>
            <a:endParaRPr lang="en-US" dirty="0"/>
          </a:p>
        </p:txBody>
      </p:sp>
    </p:spTree>
    <p:extLst>
      <p:ext uri="{BB962C8B-B14F-4D97-AF65-F5344CB8AC3E}">
        <p14:creationId xmlns:p14="http://schemas.microsoft.com/office/powerpoint/2010/main" val="4114656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3568" y="1412776"/>
            <a:ext cx="7886700" cy="4351338"/>
          </a:xfrm>
        </p:spPr>
        <p:txBody>
          <a:bodyPr>
            <a:noAutofit/>
          </a:bodyPr>
          <a:lstStyle/>
          <a:p>
            <a:pPr>
              <a:buFont typeface="Wingdings" panose="05000000000000000000" pitchFamily="2" charset="2"/>
              <a:buChar char="Ø"/>
            </a:pPr>
            <a:r>
              <a:rPr lang="en-US" sz="2000" b="1" dirty="0"/>
              <a:t>Considerations for competitive analysis</a:t>
            </a:r>
          </a:p>
          <a:p>
            <a:pPr algn="just"/>
            <a:r>
              <a:rPr lang="en-US" sz="2000" dirty="0"/>
              <a:t>Create a short </a:t>
            </a:r>
            <a:r>
              <a:rPr lang="en-US" sz="2000" b="1" dirty="0"/>
              <a:t>list of main comparison criteria </a:t>
            </a:r>
            <a:r>
              <a:rPr lang="en-US" sz="2000" dirty="0"/>
              <a:t>before you start. You can always add more criteria if it makes sense.</a:t>
            </a:r>
          </a:p>
          <a:p>
            <a:pPr algn="just"/>
            <a:r>
              <a:rPr lang="en-US" sz="2000" dirty="0"/>
              <a:t>Start with </a:t>
            </a:r>
            <a:r>
              <a:rPr lang="en-US" sz="2000" b="1" dirty="0"/>
              <a:t>3-5 main competitors</a:t>
            </a:r>
            <a:r>
              <a:rPr lang="en-US" sz="2000" dirty="0"/>
              <a:t>. Once you uncover the information you need in order to inform your design decisions, it’s time to stop.</a:t>
            </a:r>
          </a:p>
          <a:p>
            <a:pPr algn="just"/>
            <a:r>
              <a:rPr lang="en-US" sz="2000" dirty="0"/>
              <a:t>Don’t simply copy the designs you find in your research. The </a:t>
            </a:r>
            <a:r>
              <a:rPr lang="en-US" sz="2000" b="1" dirty="0"/>
              <a:t>competitors may not be using best practices</a:t>
            </a:r>
            <a:r>
              <a:rPr lang="en-US" sz="2000" dirty="0"/>
              <a:t>. </a:t>
            </a:r>
          </a:p>
          <a:p>
            <a:pPr algn="just"/>
            <a:r>
              <a:rPr lang="en-US" sz="2000" dirty="0"/>
              <a:t>Choose the </a:t>
            </a:r>
            <a:r>
              <a:rPr lang="en-US" sz="2000" b="1" dirty="0"/>
              <a:t>tool</a:t>
            </a:r>
            <a:r>
              <a:rPr lang="en-US" sz="2000" dirty="0"/>
              <a:t> that helps you present your findings based on the information you are documenting and sharing.</a:t>
            </a:r>
          </a:p>
          <a:p>
            <a:pPr algn="just"/>
            <a:r>
              <a:rPr lang="en-US" sz="2000" dirty="0"/>
              <a:t>Know when to perform a </a:t>
            </a:r>
            <a:r>
              <a:rPr lang="en-US" sz="2000" b="1" dirty="0"/>
              <a:t>“comparative analysis</a:t>
            </a:r>
            <a:r>
              <a:rPr lang="en-US" sz="2000" dirty="0"/>
              <a:t>.” </a:t>
            </a:r>
          </a:p>
          <a:p>
            <a:pPr algn="just"/>
            <a:r>
              <a:rPr lang="en-US" sz="2000" dirty="0"/>
              <a:t>Study solutions from products that are </a:t>
            </a:r>
            <a:r>
              <a:rPr lang="en-US" sz="2000" b="1" dirty="0"/>
              <a:t>not direct competitors</a:t>
            </a:r>
            <a:r>
              <a:rPr lang="en-US" sz="2000" dirty="0"/>
              <a:t>. For example, if you are designing a solution that includes a calendar scheduling feature, explore the best calendar scheduling solutions.</a:t>
            </a:r>
          </a:p>
          <a:p>
            <a:pPr algn="just"/>
            <a:endParaRPr lang="en-IN" sz="2000" dirty="0"/>
          </a:p>
        </p:txBody>
      </p:sp>
      <p:sp>
        <p:nvSpPr>
          <p:cNvPr id="5" name="Slide Number Placeholder 4"/>
          <p:cNvSpPr>
            <a:spLocks noGrp="1"/>
          </p:cNvSpPr>
          <p:nvPr>
            <p:ph type="sldNum" sz="quarter" idx="12"/>
          </p:nvPr>
        </p:nvSpPr>
        <p:spPr/>
        <p:txBody>
          <a:bodyPr/>
          <a:lstStyle/>
          <a:p>
            <a:fld id="{C66CD472-154E-424C-89AE-4DECF5962F32}" type="slidenum">
              <a:rPr lang="en-US" smtClean="0"/>
              <a:t>43</a:t>
            </a:fld>
            <a:endParaRPr lang="en-US" dirty="0"/>
          </a:p>
        </p:txBody>
      </p:sp>
    </p:spTree>
    <p:extLst>
      <p:ext uri="{BB962C8B-B14F-4D97-AF65-F5344CB8AC3E}">
        <p14:creationId xmlns:p14="http://schemas.microsoft.com/office/powerpoint/2010/main" val="1573767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33942" y="1340768"/>
            <a:ext cx="7886700" cy="4351338"/>
          </a:xfrm>
        </p:spPr>
        <p:txBody>
          <a:bodyPr>
            <a:normAutofit fontScale="77500" lnSpcReduction="20000"/>
          </a:bodyPr>
          <a:lstStyle/>
          <a:p>
            <a:pPr marL="0" indent="0" algn="just">
              <a:buNone/>
            </a:pPr>
            <a:r>
              <a:rPr lang="en-US" b="1" dirty="0"/>
              <a:t>Starting a UX competitive analysis</a:t>
            </a:r>
          </a:p>
          <a:p>
            <a:pPr algn="just">
              <a:buFont typeface="Wingdings" panose="05000000000000000000" pitchFamily="2" charset="2"/>
              <a:buChar char="Ø"/>
            </a:pPr>
            <a:r>
              <a:rPr lang="en-US" dirty="0"/>
              <a:t>Some common questions to begin a UX competitive analysis are:</a:t>
            </a:r>
          </a:p>
          <a:p>
            <a:pPr lvl="1" algn="just">
              <a:buFont typeface="Wingdings" panose="05000000000000000000" pitchFamily="2" charset="2"/>
              <a:buChar char="Ø"/>
            </a:pPr>
            <a:r>
              <a:rPr lang="en-US" dirty="0"/>
              <a:t>Who is currently trying to solve this problem?</a:t>
            </a:r>
          </a:p>
          <a:p>
            <a:pPr lvl="1" algn="just">
              <a:buFont typeface="Wingdings" panose="05000000000000000000" pitchFamily="2" charset="2"/>
              <a:buChar char="Ø"/>
            </a:pPr>
            <a:r>
              <a:rPr lang="en-US" dirty="0"/>
              <a:t>How are they trying to solve the problem?</a:t>
            </a:r>
          </a:p>
          <a:p>
            <a:pPr lvl="1" algn="just">
              <a:buFont typeface="Wingdings" panose="05000000000000000000" pitchFamily="2" charset="2"/>
              <a:buChar char="Ø"/>
            </a:pPr>
            <a:r>
              <a:rPr lang="en-US" dirty="0"/>
              <a:t>What their main differentiator or unique value-add is for their business and products</a:t>
            </a:r>
          </a:p>
          <a:p>
            <a:pPr lvl="1" algn="just">
              <a:buFont typeface="Wingdings" panose="05000000000000000000" pitchFamily="2" charset="2"/>
              <a:buChar char="Ø"/>
            </a:pPr>
            <a:r>
              <a:rPr lang="en-US" dirty="0"/>
              <a:t>Did anyone try to solve it in the past and fail?</a:t>
            </a:r>
          </a:p>
          <a:p>
            <a:pPr lvl="1" algn="just">
              <a:buFont typeface="Wingdings" panose="05000000000000000000" pitchFamily="2" charset="2"/>
              <a:buChar char="Ø"/>
            </a:pPr>
            <a:r>
              <a:rPr lang="en-US" dirty="0"/>
              <a:t>Why did they fail?</a:t>
            </a:r>
          </a:p>
          <a:p>
            <a:pPr algn="just">
              <a:buFont typeface="Wingdings" panose="05000000000000000000" pitchFamily="2" charset="2"/>
              <a:buChar char="Ø"/>
            </a:pPr>
            <a:r>
              <a:rPr lang="en-US" dirty="0"/>
              <a:t>Once the main competitors have been identified, conduct a heuristic evaluation of the competitor’s end-to-end user experience. </a:t>
            </a:r>
          </a:p>
          <a:p>
            <a:pPr algn="just">
              <a:buFont typeface="Wingdings" panose="05000000000000000000" pitchFamily="2" charset="2"/>
              <a:buChar char="Ø"/>
            </a:pPr>
            <a:r>
              <a:rPr lang="en-US" dirty="0"/>
              <a:t>Here are some common user experiences to evaluate:</a:t>
            </a:r>
          </a:p>
          <a:p>
            <a:pPr lvl="1" algn="just">
              <a:buFont typeface="Arial" panose="020B0604020202020204" pitchFamily="34" charset="0"/>
              <a:buChar char="•"/>
            </a:pPr>
            <a:r>
              <a:rPr lang="en-US" dirty="0"/>
              <a:t>Sign up &amp; Login</a:t>
            </a:r>
          </a:p>
          <a:p>
            <a:pPr lvl="1" algn="just">
              <a:buFont typeface="Arial" panose="020B0604020202020204" pitchFamily="34" charset="0"/>
              <a:buChar char="•"/>
            </a:pPr>
            <a:r>
              <a:rPr lang="en-US" dirty="0"/>
              <a:t>Ease of account creation</a:t>
            </a:r>
          </a:p>
          <a:p>
            <a:pPr lvl="2" algn="just">
              <a:buFont typeface="Arial" panose="020B0604020202020204" pitchFamily="34" charset="0"/>
              <a:buChar char="•"/>
            </a:pPr>
            <a:r>
              <a:rPr lang="en-US" dirty="0"/>
              <a:t>Fast or slow</a:t>
            </a:r>
          </a:p>
          <a:p>
            <a:pPr lvl="2" algn="just">
              <a:buFont typeface="Arial" panose="020B0604020202020204" pitchFamily="34" charset="0"/>
              <a:buChar char="•"/>
            </a:pPr>
            <a:r>
              <a:rPr lang="en-US" dirty="0"/>
              <a:t>Hard or easy</a:t>
            </a:r>
          </a:p>
          <a:p>
            <a:pPr lvl="1" algn="just">
              <a:buFont typeface="Arial" panose="020B0604020202020204" pitchFamily="34" charset="0"/>
              <a:buChar char="•"/>
            </a:pPr>
            <a:r>
              <a:rPr lang="en-US" dirty="0"/>
              <a:t>Initiating the main task</a:t>
            </a:r>
          </a:p>
          <a:p>
            <a:pPr lvl="1" algn="just">
              <a:buFont typeface="Arial" panose="020B0604020202020204" pitchFamily="34" charset="0"/>
              <a:buChar char="•"/>
            </a:pPr>
            <a:r>
              <a:rPr lang="en-US" dirty="0"/>
              <a:t>Performing the main task</a:t>
            </a:r>
          </a:p>
          <a:p>
            <a:pPr lvl="1" algn="just">
              <a:buFont typeface="Arial" panose="020B0604020202020204" pitchFamily="34" charset="0"/>
              <a:buChar char="•"/>
            </a:pPr>
            <a:r>
              <a:rPr lang="en-US" dirty="0"/>
              <a:t>Successful completion of the main task</a:t>
            </a:r>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44</a:t>
            </a:fld>
            <a:endParaRPr lang="en-US" dirty="0"/>
          </a:p>
        </p:txBody>
      </p:sp>
    </p:spTree>
    <p:extLst>
      <p:ext uri="{BB962C8B-B14F-4D97-AF65-F5344CB8AC3E}">
        <p14:creationId xmlns:p14="http://schemas.microsoft.com/office/powerpoint/2010/main" val="3255388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Comparison criteria:</a:t>
            </a:r>
          </a:p>
          <a:p>
            <a:pPr lvl="1">
              <a:buFont typeface="Wingdings" panose="05000000000000000000" pitchFamily="2" charset="2"/>
              <a:buChar char="Ø"/>
            </a:pPr>
            <a:r>
              <a:rPr lang="en-US" dirty="0"/>
              <a:t>Price</a:t>
            </a:r>
          </a:p>
          <a:p>
            <a:pPr lvl="1">
              <a:buFont typeface="Wingdings" panose="05000000000000000000" pitchFamily="2" charset="2"/>
              <a:buChar char="Ø"/>
            </a:pPr>
            <a:r>
              <a:rPr lang="en-US" dirty="0"/>
              <a:t>Service offered</a:t>
            </a:r>
          </a:p>
          <a:p>
            <a:pPr lvl="1">
              <a:buFont typeface="Wingdings" panose="05000000000000000000" pitchFamily="2" charset="2"/>
              <a:buChar char="Ø"/>
            </a:pPr>
            <a:r>
              <a:rPr lang="en-US" dirty="0"/>
              <a:t>Age of audience served</a:t>
            </a:r>
          </a:p>
          <a:p>
            <a:pPr lvl="1">
              <a:buFont typeface="Wingdings" panose="05000000000000000000" pitchFamily="2" charset="2"/>
              <a:buChar char="Ø"/>
            </a:pPr>
            <a:r>
              <a:rPr lang="en-US" dirty="0"/>
              <a:t>Number of features</a:t>
            </a:r>
          </a:p>
          <a:p>
            <a:pPr lvl="1">
              <a:buFont typeface="Wingdings" panose="05000000000000000000" pitchFamily="2" charset="2"/>
              <a:buChar char="Ø"/>
            </a:pPr>
            <a:r>
              <a:rPr lang="en-US" dirty="0"/>
              <a:t>Style and design</a:t>
            </a:r>
          </a:p>
          <a:p>
            <a:pPr lvl="1">
              <a:buFont typeface="Wingdings" panose="05000000000000000000" pitchFamily="2" charset="2"/>
              <a:buChar char="Ø"/>
            </a:pPr>
            <a:r>
              <a:rPr lang="en-US" dirty="0"/>
              <a:t>Ease of use</a:t>
            </a:r>
          </a:p>
          <a:p>
            <a:pPr lvl="1">
              <a:buFont typeface="Wingdings" panose="05000000000000000000" pitchFamily="2" charset="2"/>
              <a:buChar char="Ø"/>
            </a:pPr>
            <a:r>
              <a:rPr lang="en-US" dirty="0"/>
              <a:t>Type and number of warranties</a:t>
            </a:r>
          </a:p>
          <a:p>
            <a:pPr lvl="1">
              <a:buFont typeface="Wingdings" panose="05000000000000000000" pitchFamily="2" charset="2"/>
              <a:buChar char="Ø"/>
            </a:pPr>
            <a:r>
              <a:rPr lang="en-US" dirty="0"/>
              <a:t>Customer support offered</a:t>
            </a:r>
          </a:p>
          <a:p>
            <a:pPr lvl="1">
              <a:buFont typeface="Wingdings" panose="05000000000000000000" pitchFamily="2" charset="2"/>
              <a:buChar char="Ø"/>
            </a:pPr>
            <a:r>
              <a:rPr lang="en-US" dirty="0"/>
              <a:t>Product </a:t>
            </a:r>
            <a:r>
              <a:rPr lang="en-US" dirty="0" smtClean="0"/>
              <a:t>quality</a:t>
            </a:r>
          </a:p>
          <a:p>
            <a:pPr lvl="1">
              <a:buFont typeface="Wingdings" panose="05000000000000000000" pitchFamily="2" charset="2"/>
              <a:buChar char="Ø"/>
            </a:pPr>
            <a:r>
              <a:rPr lang="en-US" dirty="0" smtClean="0"/>
              <a:t>Product marketing</a:t>
            </a:r>
            <a:endParaRPr lang="en-US" dirty="0"/>
          </a:p>
          <a:p>
            <a:endParaRPr lang="en-IN" dirty="0"/>
          </a:p>
        </p:txBody>
      </p:sp>
      <p:sp>
        <p:nvSpPr>
          <p:cNvPr id="4" name="Slide Number Placeholder 3"/>
          <p:cNvSpPr>
            <a:spLocks noGrp="1"/>
          </p:cNvSpPr>
          <p:nvPr>
            <p:ph type="sldNum" sz="quarter" idx="12"/>
          </p:nvPr>
        </p:nvSpPr>
        <p:spPr/>
        <p:txBody>
          <a:bodyPr/>
          <a:lstStyle/>
          <a:p>
            <a:fld id="{C66CD472-154E-424C-89AE-4DECF5962F32}" type="slidenum">
              <a:rPr lang="en-US" smtClean="0"/>
              <a:t>45</a:t>
            </a:fld>
            <a:endParaRPr lang="en-US" dirty="0"/>
          </a:p>
        </p:txBody>
      </p:sp>
    </p:spTree>
    <p:extLst>
      <p:ext uri="{BB962C8B-B14F-4D97-AF65-F5344CB8AC3E}">
        <p14:creationId xmlns:p14="http://schemas.microsoft.com/office/powerpoint/2010/main" val="2377585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fontAlgn="auto">
              <a:buNone/>
            </a:pPr>
            <a:r>
              <a:rPr lang="en-US" dirty="0"/>
              <a:t>A competitive analysis report may include:</a:t>
            </a:r>
          </a:p>
          <a:p>
            <a:pPr lvl="1" algn="just">
              <a:buFont typeface="Wingdings" panose="05000000000000000000" pitchFamily="2" charset="2"/>
              <a:buChar char="Ø"/>
            </a:pPr>
            <a:r>
              <a:rPr lang="en-US" sz="2400" dirty="0"/>
              <a:t>A description of your company’s target market</a:t>
            </a:r>
          </a:p>
          <a:p>
            <a:pPr lvl="1" algn="just">
              <a:buFont typeface="Wingdings" panose="05000000000000000000" pitchFamily="2" charset="2"/>
              <a:buChar char="Ø"/>
            </a:pPr>
            <a:r>
              <a:rPr lang="en-US" sz="2400" dirty="0"/>
              <a:t>Details about your product or service versus the </a:t>
            </a:r>
            <a:r>
              <a:rPr lang="en-US" sz="2400" dirty="0" smtClean="0"/>
              <a:t> competitors</a:t>
            </a:r>
            <a:r>
              <a:rPr lang="en-US" sz="2400" dirty="0"/>
              <a:t>’</a:t>
            </a:r>
          </a:p>
          <a:p>
            <a:pPr lvl="1" algn="just">
              <a:buFont typeface="Wingdings" panose="05000000000000000000" pitchFamily="2" charset="2"/>
              <a:buChar char="Ø"/>
            </a:pPr>
            <a:r>
              <a:rPr lang="en-US" sz="2400" dirty="0"/>
              <a:t>Current and projected market share, sales, and revenues</a:t>
            </a:r>
          </a:p>
          <a:p>
            <a:pPr lvl="1" algn="just">
              <a:buFont typeface="Wingdings" panose="05000000000000000000" pitchFamily="2" charset="2"/>
              <a:buChar char="Ø"/>
            </a:pPr>
            <a:r>
              <a:rPr lang="en-US" sz="2400" dirty="0"/>
              <a:t>Pricing comparison</a:t>
            </a:r>
          </a:p>
          <a:p>
            <a:pPr lvl="1" algn="just">
              <a:buFont typeface="Wingdings" panose="05000000000000000000" pitchFamily="2" charset="2"/>
              <a:buChar char="Ø"/>
            </a:pPr>
            <a:r>
              <a:rPr lang="en-US" sz="2400" dirty="0"/>
              <a:t>Marketing and social media strategy analysis</a:t>
            </a:r>
          </a:p>
          <a:p>
            <a:pPr lvl="1" algn="just">
              <a:buFont typeface="Wingdings" panose="05000000000000000000" pitchFamily="2" charset="2"/>
              <a:buChar char="Ø"/>
            </a:pPr>
            <a:r>
              <a:rPr lang="en-US" sz="2400" dirty="0"/>
              <a:t>Differences in customer ratings</a:t>
            </a:r>
          </a:p>
          <a:p>
            <a:pPr lvl="1">
              <a:buFont typeface="Wingdings" panose="05000000000000000000" pitchFamily="2" charset="2"/>
              <a:buChar char="Ø"/>
            </a:pPr>
            <a:endParaRPr lang="en-IN" sz="2400" dirty="0"/>
          </a:p>
        </p:txBody>
      </p:sp>
      <p:sp>
        <p:nvSpPr>
          <p:cNvPr id="4" name="Slide Number Placeholder 3"/>
          <p:cNvSpPr>
            <a:spLocks noGrp="1"/>
          </p:cNvSpPr>
          <p:nvPr>
            <p:ph type="sldNum" sz="quarter" idx="12"/>
          </p:nvPr>
        </p:nvSpPr>
        <p:spPr/>
        <p:txBody>
          <a:bodyPr/>
          <a:lstStyle/>
          <a:p>
            <a:fld id="{C66CD472-154E-424C-89AE-4DECF5962F32}" type="slidenum">
              <a:rPr lang="en-US" smtClean="0"/>
              <a:t>46</a:t>
            </a:fld>
            <a:endParaRPr lang="en-US" dirty="0"/>
          </a:p>
        </p:txBody>
      </p:sp>
    </p:spTree>
    <p:extLst>
      <p:ext uri="{BB962C8B-B14F-4D97-AF65-F5344CB8AC3E}">
        <p14:creationId xmlns:p14="http://schemas.microsoft.com/office/powerpoint/2010/main" val="54096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0"/>
            <a:ext cx="7886700" cy="1325563"/>
          </a:xfrm>
        </p:spPr>
        <p:txBody>
          <a:bodyPr/>
          <a:lstStyle/>
          <a:p>
            <a:endParaRPr lang="en-IN"/>
          </a:p>
        </p:txBody>
      </p:sp>
      <p:sp>
        <p:nvSpPr>
          <p:cNvPr id="4" name="Slide Number Placeholder 3"/>
          <p:cNvSpPr>
            <a:spLocks noGrp="1"/>
          </p:cNvSpPr>
          <p:nvPr>
            <p:ph type="sldNum" sz="quarter" idx="12"/>
          </p:nvPr>
        </p:nvSpPr>
        <p:spPr/>
        <p:txBody>
          <a:bodyPr/>
          <a:lstStyle/>
          <a:p>
            <a:fld id="{C66CD472-154E-424C-89AE-4DECF5962F32}" type="slidenum">
              <a:rPr lang="en-US" smtClean="0"/>
              <a:t>47</a:t>
            </a:fld>
            <a:endParaRPr lang="en-US" dirty="0"/>
          </a:p>
        </p:txBody>
      </p:sp>
      <p:pic>
        <p:nvPicPr>
          <p:cNvPr id="1026" name="Picture 2" descr="[inline illustration] Competitive analysis framework (exampl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692696"/>
            <a:ext cx="7886700" cy="584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671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65126"/>
            <a:ext cx="8208912" cy="1325563"/>
          </a:xfrm>
        </p:spPr>
        <p:txBody>
          <a:bodyPr>
            <a:normAutofit/>
          </a:bodyPr>
          <a:lstStyle/>
          <a:p>
            <a:r>
              <a:rPr lang="en-US" sz="2000" b="1" dirty="0">
                <a:solidFill>
                  <a:schemeClr val="tx1"/>
                </a:solidFill>
              </a:rPr>
              <a:t>Websites for kitchen and bathroom fixtures: Visual, quantitative, and qualitative competitive analysis</a:t>
            </a:r>
            <a:br>
              <a:rPr lang="en-US" sz="2000" b="1" dirty="0">
                <a:solidFill>
                  <a:schemeClr val="tx1"/>
                </a:solidFill>
              </a:rPr>
            </a:br>
            <a:endParaRPr lang="en-IN" sz="2000" dirty="0">
              <a:solidFill>
                <a:schemeClr val="tx1"/>
              </a:solidFill>
            </a:endParaRPr>
          </a:p>
        </p:txBody>
      </p:sp>
      <p:sp>
        <p:nvSpPr>
          <p:cNvPr id="5" name="Slide Number Placeholder 4"/>
          <p:cNvSpPr>
            <a:spLocks noGrp="1"/>
          </p:cNvSpPr>
          <p:nvPr>
            <p:ph type="sldNum" sz="quarter" idx="12"/>
          </p:nvPr>
        </p:nvSpPr>
        <p:spPr/>
        <p:txBody>
          <a:bodyPr/>
          <a:lstStyle/>
          <a:p>
            <a:fld id="{C66CD472-154E-424C-89AE-4DECF5962F32}" type="slidenum">
              <a:rPr lang="en-US" smtClean="0"/>
              <a:t>48</a:t>
            </a:fld>
            <a:endParaRPr lang="en-US" dirty="0"/>
          </a:p>
        </p:txBody>
      </p:sp>
      <p:pic>
        <p:nvPicPr>
          <p:cNvPr id="3074" name="Picture 2" descr="A competitive analysis for a kitchen and bathroom fixture website is documented in Google Sheets with visual, quantitative, and qualitative comparison metric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8119814"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9633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solidFill>
                  <a:schemeClr val="tx1"/>
                </a:solidFill>
              </a:rPr>
              <a:t>Digital real estate experiences: visual and qualitative competitive analysis</a:t>
            </a:r>
            <a:br>
              <a:rPr lang="en-IN" sz="2000" b="1" dirty="0">
                <a:solidFill>
                  <a:schemeClr val="tx1"/>
                </a:solidFill>
              </a:rPr>
            </a:br>
            <a:endParaRPr lang="en-IN" sz="2000" dirty="0">
              <a:solidFill>
                <a:schemeClr val="tx1"/>
              </a:solidFill>
            </a:endParaRPr>
          </a:p>
        </p:txBody>
      </p:sp>
      <p:pic>
        <p:nvPicPr>
          <p:cNvPr id="6" name="Content Placeholder 5"/>
          <p:cNvPicPr>
            <a:picLocks noGrp="1" noChangeAspect="1"/>
          </p:cNvPicPr>
          <p:nvPr>
            <p:ph idx="1"/>
          </p:nvPr>
        </p:nvPicPr>
        <p:blipFill>
          <a:blip r:embed="rId2"/>
          <a:stretch>
            <a:fillRect/>
          </a:stretch>
        </p:blipFill>
        <p:spPr>
          <a:xfrm>
            <a:off x="598516" y="1196752"/>
            <a:ext cx="7645892" cy="5616624"/>
          </a:xfrm>
          <a:prstGeom prst="rect">
            <a:avLst/>
          </a:prstGeom>
        </p:spPr>
      </p:pic>
      <p:sp>
        <p:nvSpPr>
          <p:cNvPr id="5" name="Slide Number Placeholder 4"/>
          <p:cNvSpPr>
            <a:spLocks noGrp="1"/>
          </p:cNvSpPr>
          <p:nvPr>
            <p:ph type="sldNum" sz="quarter" idx="12"/>
          </p:nvPr>
        </p:nvSpPr>
        <p:spPr/>
        <p:txBody>
          <a:bodyPr/>
          <a:lstStyle/>
          <a:p>
            <a:fld id="{C66CD472-154E-424C-89AE-4DECF5962F32}" type="slidenum">
              <a:rPr lang="en-US" smtClean="0"/>
              <a:t>49</a:t>
            </a:fld>
            <a:endParaRPr lang="en-US" dirty="0"/>
          </a:p>
        </p:txBody>
      </p:sp>
    </p:spTree>
    <p:extLst>
      <p:ext uri="{BB962C8B-B14F-4D97-AF65-F5344CB8AC3E}">
        <p14:creationId xmlns:p14="http://schemas.microsoft.com/office/powerpoint/2010/main" val="350861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EFED-CFBD-8159-0631-30CCEB3CC547}"/>
              </a:ext>
            </a:extLst>
          </p:cNvPr>
          <p:cNvSpPr>
            <a:spLocks noGrp="1"/>
          </p:cNvSpPr>
          <p:nvPr>
            <p:ph type="title"/>
          </p:nvPr>
        </p:nvSpPr>
        <p:spPr/>
        <p:txBody>
          <a:bodyPr/>
          <a:lstStyle/>
          <a:p>
            <a:r>
              <a:rPr lang="en-IN" dirty="0"/>
              <a:t>Understanding Users</a:t>
            </a:r>
          </a:p>
        </p:txBody>
      </p:sp>
      <p:sp>
        <p:nvSpPr>
          <p:cNvPr id="3" name="Content Placeholder 2">
            <a:extLst>
              <a:ext uri="{FF2B5EF4-FFF2-40B4-BE49-F238E27FC236}">
                <a16:creationId xmlns:a16="http://schemas.microsoft.com/office/drawing/2014/main" id="{444C82FE-6D20-85FC-62F5-164276B64D4D}"/>
              </a:ext>
            </a:extLst>
          </p:cNvPr>
          <p:cNvSpPr>
            <a:spLocks noGrp="1"/>
          </p:cNvSpPr>
          <p:nvPr>
            <p:ph idx="1"/>
          </p:nvPr>
        </p:nvSpPr>
        <p:spPr>
          <a:xfrm>
            <a:off x="628650" y="1556792"/>
            <a:ext cx="7886700" cy="4620171"/>
          </a:xfrm>
        </p:spPr>
        <p:txBody>
          <a:bodyPr>
            <a:normAutofit/>
          </a:bodyPr>
          <a:lstStyle/>
          <a:p>
            <a:pPr algn="just"/>
            <a:r>
              <a:rPr lang="en-US" b="0" i="0" dirty="0">
                <a:solidFill>
                  <a:srgbClr val="1F1F1F"/>
                </a:solidFill>
                <a:effectLst/>
                <a:latin typeface="Arial" panose="020B0604020202020204" pitchFamily="34" charset="0"/>
              </a:rPr>
              <a:t>Understanding as much of the </a:t>
            </a:r>
            <a:r>
              <a:rPr lang="en-US" b="1" i="0" dirty="0">
                <a:solidFill>
                  <a:srgbClr val="1F1F1F"/>
                </a:solidFill>
                <a:effectLst/>
                <a:latin typeface="Arial" panose="020B0604020202020204" pitchFamily="34" charset="0"/>
              </a:rPr>
              <a:t>context</a:t>
            </a:r>
            <a:r>
              <a:rPr lang="en-US" b="0" i="0" dirty="0">
                <a:solidFill>
                  <a:srgbClr val="1F1F1F"/>
                </a:solidFill>
                <a:effectLst/>
                <a:latin typeface="Arial" panose="020B0604020202020204" pitchFamily="34" charset="0"/>
              </a:rPr>
              <a:t> as possible gives you the best chance of meeting users’ needs in a simple and cost effective way.</a:t>
            </a:r>
          </a:p>
          <a:p>
            <a:pPr algn="just"/>
            <a:r>
              <a:rPr lang="en-US" b="0" i="0" dirty="0">
                <a:solidFill>
                  <a:srgbClr val="1F1F1F"/>
                </a:solidFill>
                <a:effectLst/>
                <a:latin typeface="Arial" panose="020B0604020202020204" pitchFamily="34" charset="0"/>
              </a:rPr>
              <a:t>Focus </a:t>
            </a:r>
            <a:r>
              <a:rPr lang="en-US" b="1" i="0" dirty="0">
                <a:solidFill>
                  <a:srgbClr val="1F1F1F"/>
                </a:solidFill>
                <a:effectLst/>
                <a:latin typeface="Arial" panose="020B0604020202020204" pitchFamily="34" charset="0"/>
              </a:rPr>
              <a:t>on the user and the problem</a:t>
            </a:r>
            <a:r>
              <a:rPr lang="en-US" b="0" i="0" dirty="0">
                <a:solidFill>
                  <a:srgbClr val="1F1F1F"/>
                </a:solidFill>
                <a:effectLst/>
                <a:latin typeface="Arial" panose="020B0604020202020204" pitchFamily="34" charset="0"/>
              </a:rPr>
              <a:t> they're trying to solve, </a:t>
            </a:r>
            <a:r>
              <a:rPr lang="en-US" b="1" i="0" dirty="0">
                <a:solidFill>
                  <a:srgbClr val="1F1F1F"/>
                </a:solidFill>
                <a:effectLst/>
                <a:latin typeface="Arial" panose="020B0604020202020204" pitchFamily="34" charset="0"/>
              </a:rPr>
              <a:t>not a particular solution</a:t>
            </a:r>
            <a:r>
              <a:rPr lang="en-US" b="0" i="0" dirty="0">
                <a:solidFill>
                  <a:srgbClr val="1F1F1F"/>
                </a:solidFill>
                <a:effectLst/>
                <a:latin typeface="Arial" panose="020B0604020202020204" pitchFamily="34" charset="0"/>
              </a:rPr>
              <a:t>.  </a:t>
            </a:r>
          </a:p>
          <a:p>
            <a:pPr algn="just"/>
            <a:r>
              <a:rPr lang="en-US" b="1" i="0" dirty="0">
                <a:solidFill>
                  <a:srgbClr val="1F1F1F"/>
                </a:solidFill>
                <a:effectLst/>
                <a:latin typeface="Arial" panose="020B0604020202020204" pitchFamily="34" charset="0"/>
              </a:rPr>
              <a:t>Test</a:t>
            </a:r>
            <a:r>
              <a:rPr lang="en-US" b="0" i="0" dirty="0">
                <a:solidFill>
                  <a:srgbClr val="1F1F1F"/>
                </a:solidFill>
                <a:effectLst/>
                <a:latin typeface="Arial" panose="020B0604020202020204" pitchFamily="34" charset="0"/>
              </a:rPr>
              <a:t> your assumptions early so you can reduce the risk of building the wrong thing.</a:t>
            </a:r>
          </a:p>
          <a:p>
            <a:pPr algn="just">
              <a:buFont typeface="Arial" panose="020B0604020202020204" pitchFamily="34" charset="0"/>
              <a:buChar char="•"/>
            </a:pPr>
            <a:r>
              <a:rPr lang="en-US" dirty="0">
                <a:solidFill>
                  <a:srgbClr val="1F1F1F"/>
                </a:solidFill>
                <a:latin typeface="Arial" panose="020B0604020202020204" pitchFamily="34" charset="0"/>
              </a:rPr>
              <a:t>Perform</a:t>
            </a:r>
            <a:r>
              <a:rPr lang="en-US" b="0" i="0" dirty="0">
                <a:solidFill>
                  <a:srgbClr val="1F1F1F"/>
                </a:solidFill>
                <a:effectLst/>
                <a:latin typeface="Arial" panose="020B0604020202020204" pitchFamily="34" charset="0"/>
              </a:rPr>
              <a:t> </a:t>
            </a:r>
            <a:r>
              <a:rPr lang="en-US" b="1" i="0" dirty="0">
                <a:solidFill>
                  <a:srgbClr val="1F1F1F"/>
                </a:solidFill>
                <a:effectLst/>
                <a:latin typeface="Arial" panose="020B0604020202020204" pitchFamily="34" charset="0"/>
              </a:rPr>
              <a:t>user </a:t>
            </a:r>
            <a:r>
              <a:rPr lang="en-US" b="1" dirty="0">
                <a:solidFill>
                  <a:srgbClr val="1F1F1F"/>
                </a:solidFill>
                <a:latin typeface="Arial" panose="020B0604020202020204" pitchFamily="34" charset="0"/>
              </a:rPr>
              <a:t>research and analysis </a:t>
            </a:r>
            <a:r>
              <a:rPr lang="en-US" b="0" i="0" dirty="0">
                <a:solidFill>
                  <a:srgbClr val="1F1F1F"/>
                </a:solidFill>
                <a:effectLst/>
                <a:latin typeface="Arial" panose="020B0604020202020204" pitchFamily="34" charset="0"/>
              </a:rPr>
              <a:t>to understand what users need building quick and then throwaway </a:t>
            </a:r>
            <a:r>
              <a:rPr lang="en-US" b="1" i="0" dirty="0">
                <a:solidFill>
                  <a:srgbClr val="1F1F1F"/>
                </a:solidFill>
                <a:effectLst/>
                <a:latin typeface="Arial" panose="020B0604020202020204" pitchFamily="34" charset="0"/>
              </a:rPr>
              <a:t>prototypes</a:t>
            </a:r>
            <a:r>
              <a:rPr lang="en-US" b="0" i="0" dirty="0">
                <a:solidFill>
                  <a:srgbClr val="1F1F1F"/>
                </a:solidFill>
                <a:effectLst/>
                <a:latin typeface="Arial" panose="020B0604020202020204" pitchFamily="34" charset="0"/>
              </a:rPr>
              <a:t> to test the hypotheses.</a:t>
            </a:r>
          </a:p>
          <a:p>
            <a:pPr algn="just"/>
            <a:endParaRPr lang="en-IN" dirty="0"/>
          </a:p>
        </p:txBody>
      </p:sp>
      <p:sp>
        <p:nvSpPr>
          <p:cNvPr id="5" name="Slide Number Placeholder 4">
            <a:extLst>
              <a:ext uri="{FF2B5EF4-FFF2-40B4-BE49-F238E27FC236}">
                <a16:creationId xmlns:a16="http://schemas.microsoft.com/office/drawing/2014/main" id="{B0732414-2CEB-2C69-6B23-A5A19B7995DC}"/>
              </a:ext>
            </a:extLst>
          </p:cNvPr>
          <p:cNvSpPr>
            <a:spLocks noGrp="1"/>
          </p:cNvSpPr>
          <p:nvPr>
            <p:ph type="sldNum" sz="quarter" idx="12"/>
          </p:nvPr>
        </p:nvSpPr>
        <p:spPr/>
        <p:txBody>
          <a:bodyPr/>
          <a:lstStyle/>
          <a:p>
            <a:fld id="{C66CD472-154E-424C-89AE-4DECF5962F32}" type="slidenum">
              <a:rPr lang="en-US" smtClean="0"/>
              <a:t>5</a:t>
            </a:fld>
            <a:endParaRPr lang="en-US" dirty="0"/>
          </a:p>
        </p:txBody>
      </p:sp>
    </p:spTree>
    <p:extLst>
      <p:ext uri="{BB962C8B-B14F-4D97-AF65-F5344CB8AC3E}">
        <p14:creationId xmlns:p14="http://schemas.microsoft.com/office/powerpoint/2010/main" val="3679112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AutoShape 12"/>
          <p:cNvSpPr>
            <a:spLocks/>
          </p:cNvSpPr>
          <p:nvPr/>
        </p:nvSpPr>
        <p:spPr bwMode="auto">
          <a:xfrm>
            <a:off x="1130142" y="1098353"/>
            <a:ext cx="6870858" cy="8017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lIns="0" tIns="0" rIns="0" bIns="0" anchor="ctr"/>
          <a:lstStyle/>
          <a:p>
            <a:pPr algn="ctr"/>
            <a:r>
              <a:rPr lang="en-US" sz="4500" b="1" dirty="0">
                <a:solidFill>
                  <a:srgbClr val="1F497D"/>
                </a:solidFill>
                <a:latin typeface="Bebas Neue"/>
                <a:cs typeface="Bebas Neue"/>
                <a:sym typeface="Bebas Neue" charset="0"/>
              </a:rPr>
              <a:t>Design Thinking</a:t>
            </a:r>
            <a:endParaRPr lang="en-US" sz="4500" b="1" dirty="0">
              <a:solidFill>
                <a:srgbClr val="1F497D"/>
              </a:solidFill>
              <a:latin typeface="Bebas Neue"/>
              <a:cs typeface="Bebas Neue"/>
            </a:endParaRPr>
          </a:p>
        </p:txBody>
      </p:sp>
      <p:sp>
        <p:nvSpPr>
          <p:cNvPr id="18" name="Rectangle 17"/>
          <p:cNvSpPr/>
          <p:nvPr/>
        </p:nvSpPr>
        <p:spPr>
          <a:xfrm>
            <a:off x="1130142" y="4509120"/>
            <a:ext cx="7385208" cy="992577"/>
          </a:xfrm>
          <a:prstGeom prst="rect">
            <a:avLst/>
          </a:prstGeom>
        </p:spPr>
        <p:txBody>
          <a:bodyPr wrap="square" lIns="68576" tIns="34289" rIns="68576" bIns="34289">
            <a:spAutoFit/>
          </a:bodyPr>
          <a:lstStyle/>
          <a:p>
            <a:r>
              <a:rPr lang="en-US" sz="2100" dirty="0">
                <a:solidFill>
                  <a:srgbClr val="17375E"/>
                </a:solidFill>
                <a:latin typeface="Arial"/>
                <a:cs typeface="Arial"/>
              </a:rPr>
              <a:t>Human centered approach to innovation</a:t>
            </a:r>
          </a:p>
          <a:p>
            <a:r>
              <a:rPr lang="en-US" sz="2100" dirty="0">
                <a:solidFill>
                  <a:srgbClr val="17375E"/>
                </a:solidFill>
                <a:latin typeface="Arial"/>
                <a:cs typeface="Arial"/>
              </a:rPr>
              <a:t>- </a:t>
            </a:r>
            <a:r>
              <a:rPr lang="en-US" b="1" i="1" dirty="0">
                <a:solidFill>
                  <a:schemeClr val="tx1">
                    <a:lumMod val="75000"/>
                    <a:lumOff val="25000"/>
                  </a:schemeClr>
                </a:solidFill>
                <a:latin typeface="Arial"/>
                <a:cs typeface="Arial"/>
              </a:rPr>
              <a:t>A process that utilizes empathetic, creative, Innovative and analytical skills to provide solutions to a problem</a:t>
            </a:r>
            <a:r>
              <a:rPr lang="en-US" i="1" dirty="0">
                <a:solidFill>
                  <a:schemeClr val="tx1">
                    <a:lumMod val="75000"/>
                    <a:lumOff val="25000"/>
                  </a:schemeClr>
                </a:solidFill>
                <a:latin typeface="Arial"/>
                <a:cs typeface="Arial"/>
              </a:rPr>
              <a:t>.</a:t>
            </a:r>
          </a:p>
        </p:txBody>
      </p:sp>
      <p:pic>
        <p:nvPicPr>
          <p:cNvPr id="2" name="Picture 1"/>
          <p:cNvPicPr>
            <a:picLocks noChangeAspect="1"/>
          </p:cNvPicPr>
          <p:nvPr/>
        </p:nvPicPr>
        <p:blipFill>
          <a:blip r:embed="rId3"/>
          <a:stretch>
            <a:fillRect/>
          </a:stretch>
        </p:blipFill>
        <p:spPr>
          <a:xfrm>
            <a:off x="1187624" y="1988840"/>
            <a:ext cx="6813376" cy="2161193"/>
          </a:xfrm>
          <a:prstGeom prst="rect">
            <a:avLst/>
          </a:prstGeom>
        </p:spPr>
      </p:pic>
      <p:sp>
        <p:nvSpPr>
          <p:cNvPr id="3" name="Slide Number Placeholder 2">
            <a:extLst>
              <a:ext uri="{FF2B5EF4-FFF2-40B4-BE49-F238E27FC236}">
                <a16:creationId xmlns:a16="http://schemas.microsoft.com/office/drawing/2014/main" id="{6194A26C-6B8E-7D5C-408A-DE95B23C0165}"/>
              </a:ext>
            </a:extLst>
          </p:cNvPr>
          <p:cNvSpPr>
            <a:spLocks noGrp="1"/>
          </p:cNvSpPr>
          <p:nvPr>
            <p:ph type="sldNum" sz="quarter" idx="12"/>
          </p:nvPr>
        </p:nvSpPr>
        <p:spPr/>
        <p:txBody>
          <a:bodyPr/>
          <a:lstStyle/>
          <a:p>
            <a:fld id="{C66CD472-154E-424C-89AE-4DECF5962F32}" type="slidenum">
              <a:rPr lang="en-US" smtClean="0"/>
              <a:t>50</a:t>
            </a:fld>
            <a:endParaRPr lang="en-US" dirty="0"/>
          </a:p>
        </p:txBody>
      </p:sp>
    </p:spTree>
    <p:extLst>
      <p:ext uri="{BB962C8B-B14F-4D97-AF65-F5344CB8AC3E}">
        <p14:creationId xmlns:p14="http://schemas.microsoft.com/office/powerpoint/2010/main" val="2213600999"/>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8650" y="1763789"/>
            <a:ext cx="7886700" cy="4471950"/>
          </a:xfrm>
        </p:spPr>
        <p:txBody>
          <a:bodyPr/>
          <a:lstStyle/>
          <a:p>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51</a:t>
            </a:fld>
            <a:endParaRPr lang="en-US" dirty="0"/>
          </a:p>
        </p:txBody>
      </p:sp>
      <p:pic>
        <p:nvPicPr>
          <p:cNvPr id="6" name="Picture 5">
            <a:extLst>
              <a:ext uri="{FF2B5EF4-FFF2-40B4-BE49-F238E27FC236}">
                <a16:creationId xmlns:a16="http://schemas.microsoft.com/office/drawing/2014/main" id="{BA2B30AF-983C-8226-7ECF-EC102C938158}"/>
              </a:ext>
            </a:extLst>
          </p:cNvPr>
          <p:cNvPicPr>
            <a:picLocks noChangeAspect="1"/>
          </p:cNvPicPr>
          <p:nvPr/>
        </p:nvPicPr>
        <p:blipFill>
          <a:blip r:embed="rId2"/>
          <a:stretch>
            <a:fillRect/>
          </a:stretch>
        </p:blipFill>
        <p:spPr>
          <a:xfrm>
            <a:off x="628650" y="1763789"/>
            <a:ext cx="7615758" cy="4379986"/>
          </a:xfrm>
          <a:prstGeom prst="rect">
            <a:avLst/>
          </a:prstGeom>
        </p:spPr>
      </p:pic>
    </p:spTree>
    <p:extLst>
      <p:ext uri="{BB962C8B-B14F-4D97-AF65-F5344CB8AC3E}">
        <p14:creationId xmlns:p14="http://schemas.microsoft.com/office/powerpoint/2010/main" val="915335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1822" cy="1325563"/>
          </a:xfrm>
        </p:spPr>
        <p:txBody>
          <a:bodyPr/>
          <a:lstStyle/>
          <a:p>
            <a:r>
              <a:rPr lang="en-IN" dirty="0"/>
              <a:t>Scenarios and Persona Technique</a:t>
            </a:r>
          </a:p>
        </p:txBody>
      </p:sp>
      <p:sp>
        <p:nvSpPr>
          <p:cNvPr id="3" name="Content Placeholder 2"/>
          <p:cNvSpPr>
            <a:spLocks noGrp="1"/>
          </p:cNvSpPr>
          <p:nvPr>
            <p:ph idx="1"/>
          </p:nvPr>
        </p:nvSpPr>
        <p:spPr>
          <a:xfrm>
            <a:off x="628650" y="1268760"/>
            <a:ext cx="7886700" cy="4908203"/>
          </a:xfrm>
        </p:spPr>
        <p:txBody>
          <a:bodyPr>
            <a:normAutofit fontScale="77500" lnSpcReduction="20000"/>
          </a:bodyPr>
          <a:lstStyle/>
          <a:p>
            <a:pPr marL="0" indent="0">
              <a:buNone/>
            </a:pPr>
            <a:r>
              <a:rPr lang="en-US" b="1" dirty="0"/>
              <a:t>What are User Scenarios?</a:t>
            </a:r>
          </a:p>
          <a:p>
            <a:pPr lvl="0" algn="just">
              <a:buFont typeface="Wingdings" panose="05000000000000000000" pitchFamily="2" charset="2"/>
              <a:buChar char="Ø"/>
            </a:pPr>
            <a:r>
              <a:rPr lang="en-US" dirty="0">
                <a:solidFill>
                  <a:prstClr val="black"/>
                </a:solidFill>
              </a:rPr>
              <a:t> A </a:t>
            </a:r>
            <a:r>
              <a:rPr lang="en-US" b="1" dirty="0">
                <a:solidFill>
                  <a:prstClr val="black"/>
                </a:solidFill>
              </a:rPr>
              <a:t>scenario</a:t>
            </a:r>
            <a:r>
              <a:rPr lang="en-US" dirty="0">
                <a:solidFill>
                  <a:prstClr val="black"/>
                </a:solidFill>
              </a:rPr>
              <a:t> is a situation that captures how users perform tasks on your site or app.</a:t>
            </a:r>
          </a:p>
          <a:p>
            <a:pPr lvl="0" algn="just">
              <a:buFont typeface="Wingdings" panose="05000000000000000000" pitchFamily="2" charset="2"/>
              <a:buChar char="Ø"/>
            </a:pPr>
            <a:r>
              <a:rPr lang="en-US" dirty="0">
                <a:solidFill>
                  <a:prstClr val="black"/>
                </a:solidFill>
              </a:rPr>
              <a:t>User scenarios describe the user’s motivations for being onsite </a:t>
            </a:r>
            <a:r>
              <a:rPr lang="en-US" b="1" dirty="0">
                <a:solidFill>
                  <a:prstClr val="black"/>
                </a:solidFill>
              </a:rPr>
              <a:t>(their task or goal</a:t>
            </a:r>
            <a:r>
              <a:rPr lang="en-US" dirty="0">
                <a:solidFill>
                  <a:prstClr val="black"/>
                </a:solidFill>
              </a:rPr>
              <a:t>) and/or a question they need answered, and suggest </a:t>
            </a:r>
            <a:r>
              <a:rPr lang="en-US" b="1" dirty="0">
                <a:solidFill>
                  <a:prstClr val="black"/>
                </a:solidFill>
              </a:rPr>
              <a:t>possible ways to accomplish these objectives.</a:t>
            </a:r>
          </a:p>
          <a:p>
            <a:pPr lvl="0" algn="just">
              <a:buFont typeface="Wingdings" panose="05000000000000000000" pitchFamily="2" charset="2"/>
              <a:buChar char="Ø"/>
            </a:pPr>
            <a:r>
              <a:rPr lang="en-US" dirty="0">
                <a:solidFill>
                  <a:prstClr val="black"/>
                </a:solidFill>
              </a:rPr>
              <a:t> It is essentially a development of the </a:t>
            </a:r>
            <a:r>
              <a:rPr lang="en-US" b="1" dirty="0">
                <a:solidFill>
                  <a:prstClr val="black"/>
                </a:solidFill>
              </a:rPr>
              <a:t>user story</a:t>
            </a:r>
            <a:r>
              <a:rPr lang="en-US" dirty="0">
                <a:solidFill>
                  <a:prstClr val="black"/>
                </a:solidFill>
              </a:rPr>
              <a:t>, and can relate to multiple target users.</a:t>
            </a:r>
            <a:endParaRPr lang="en-IN" dirty="0">
              <a:solidFill>
                <a:prstClr val="black"/>
              </a:solidFill>
            </a:endParaRPr>
          </a:p>
          <a:p>
            <a:pPr algn="just">
              <a:buFont typeface="Wingdings" panose="05000000000000000000" pitchFamily="2" charset="2"/>
              <a:buChar char="Ø"/>
            </a:pPr>
            <a:r>
              <a:rPr lang="en-US" dirty="0"/>
              <a:t>User scenarios are detailed descriptions of a user – typically a persona – that describe </a:t>
            </a:r>
            <a:r>
              <a:rPr lang="en-US" b="1" dirty="0"/>
              <a:t> realistic situations</a:t>
            </a:r>
            <a:r>
              <a:rPr lang="en-US" dirty="0"/>
              <a:t> relevant to the design of a solution. </a:t>
            </a:r>
          </a:p>
          <a:p>
            <a:pPr algn="just">
              <a:buFont typeface="Wingdings" panose="05000000000000000000" pitchFamily="2" charset="2"/>
              <a:buChar char="Ø"/>
            </a:pPr>
            <a:r>
              <a:rPr lang="en-US" dirty="0"/>
              <a:t>By painting a “rich picture” of a </a:t>
            </a:r>
            <a:r>
              <a:rPr lang="en-US" b="1" dirty="0"/>
              <a:t>set of events</a:t>
            </a:r>
            <a:r>
              <a:rPr lang="en-US" dirty="0"/>
              <a:t>, teams can appreciate user interactions in context, helping them to understand the practical needs and behaviors of users.</a:t>
            </a:r>
          </a:p>
          <a:p>
            <a:pPr algn="just">
              <a:buFont typeface="Wingdings" panose="05000000000000000000" pitchFamily="2" charset="2"/>
              <a:buChar char="Ø"/>
            </a:pPr>
            <a:r>
              <a:rPr lang="en-US" dirty="0"/>
              <a:t>A</a:t>
            </a:r>
            <a:r>
              <a:rPr lang="en-US" dirty="0" smtClean="0"/>
              <a:t> </a:t>
            </a:r>
            <a:r>
              <a:rPr lang="en-US" dirty="0"/>
              <a:t>scenario derived from a </a:t>
            </a:r>
            <a:r>
              <a:rPr lang="en-US" b="1" dirty="0"/>
              <a:t>use case</a:t>
            </a:r>
            <a:r>
              <a:rPr lang="en-US" dirty="0"/>
              <a:t>. </a:t>
            </a:r>
          </a:p>
          <a:p>
            <a:pPr algn="just">
              <a:buFont typeface="Wingdings" panose="05000000000000000000" pitchFamily="2" charset="2"/>
              <a:buChar char="Ø"/>
            </a:pPr>
            <a:r>
              <a:rPr lang="en-US" dirty="0"/>
              <a:t>Use cases are intended to describe all of the possible outcomes from a particular set of events. </a:t>
            </a:r>
          </a:p>
          <a:p>
            <a:pPr algn="just">
              <a:buFont typeface="Wingdings" panose="05000000000000000000" pitchFamily="2" charset="2"/>
              <a:buChar char="Ø"/>
            </a:pPr>
            <a:r>
              <a:rPr lang="en-US" dirty="0"/>
              <a:t>The term “scenario” is used in this context to describe </a:t>
            </a:r>
            <a:r>
              <a:rPr lang="en-US" b="1" dirty="0"/>
              <a:t>just one path </a:t>
            </a:r>
            <a:r>
              <a:rPr lang="en-US" dirty="0"/>
              <a:t>– one set of outcomes – through the use case.</a:t>
            </a:r>
          </a:p>
          <a:p>
            <a:pPr algn="just">
              <a:buFont typeface="Wingdings" panose="05000000000000000000" pitchFamily="2" charset="2"/>
              <a:buChar char="Ø"/>
            </a:pPr>
            <a:endParaRPr lang="en-IN" dirty="0"/>
          </a:p>
          <a:p>
            <a:pPr marL="0" indent="0" algn="just">
              <a:buNone/>
            </a:pPr>
            <a:endParaRPr lang="en-IN" dirty="0"/>
          </a:p>
        </p:txBody>
      </p:sp>
      <p:sp>
        <p:nvSpPr>
          <p:cNvPr id="5" name="Slide Number Placeholder 4"/>
          <p:cNvSpPr>
            <a:spLocks noGrp="1"/>
          </p:cNvSpPr>
          <p:nvPr>
            <p:ph type="sldNum" sz="quarter" idx="12"/>
          </p:nvPr>
        </p:nvSpPr>
        <p:spPr/>
        <p:txBody>
          <a:bodyPr/>
          <a:lstStyle/>
          <a:p>
            <a:fld id="{C66CD472-154E-424C-89AE-4DECF5962F32}" type="slidenum">
              <a:rPr lang="en-US" smtClean="0"/>
              <a:t>52</a:t>
            </a:fld>
            <a:endParaRPr lang="en-US" dirty="0"/>
          </a:p>
        </p:txBody>
      </p:sp>
    </p:spTree>
    <p:extLst>
      <p:ext uri="{BB962C8B-B14F-4D97-AF65-F5344CB8AC3E}">
        <p14:creationId xmlns:p14="http://schemas.microsoft.com/office/powerpoint/2010/main" val="3909969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1"/>
                </a:solidFill>
              </a:rPr>
              <a:t>Individual scenarios are usually describing a particular path through an interactive system.</a:t>
            </a:r>
            <a:endParaRPr lang="en-IN" sz="2400" dirty="0">
              <a:solidFill>
                <a:schemeClr val="tx1"/>
              </a:solidFill>
            </a:endParaRPr>
          </a:p>
        </p:txBody>
      </p:sp>
      <p:pic>
        <p:nvPicPr>
          <p:cNvPr id="6" name="Content Placeholder 5"/>
          <p:cNvPicPr>
            <a:picLocks noGrp="1" noChangeAspect="1"/>
          </p:cNvPicPr>
          <p:nvPr>
            <p:ph idx="1"/>
          </p:nvPr>
        </p:nvPicPr>
        <p:blipFill>
          <a:blip r:embed="rId2"/>
          <a:stretch>
            <a:fillRect/>
          </a:stretch>
        </p:blipFill>
        <p:spPr>
          <a:xfrm>
            <a:off x="704144" y="1825625"/>
            <a:ext cx="7735712" cy="4351338"/>
          </a:xfrm>
          <a:prstGeom prst="rect">
            <a:avLst/>
          </a:prstGeom>
        </p:spPr>
      </p:pic>
      <p:sp>
        <p:nvSpPr>
          <p:cNvPr id="5" name="Slide Number Placeholder 4"/>
          <p:cNvSpPr>
            <a:spLocks noGrp="1"/>
          </p:cNvSpPr>
          <p:nvPr>
            <p:ph type="sldNum" sz="quarter" idx="12"/>
          </p:nvPr>
        </p:nvSpPr>
        <p:spPr/>
        <p:txBody>
          <a:bodyPr/>
          <a:lstStyle/>
          <a:p>
            <a:fld id="{C66CD472-154E-424C-89AE-4DECF5962F32}" type="slidenum">
              <a:rPr lang="en-US" smtClean="0"/>
              <a:t>53</a:t>
            </a:fld>
            <a:endParaRPr lang="en-US" dirty="0"/>
          </a:p>
        </p:txBody>
      </p:sp>
    </p:spTree>
    <p:extLst>
      <p:ext uri="{BB962C8B-B14F-4D97-AF65-F5344CB8AC3E}">
        <p14:creationId xmlns:p14="http://schemas.microsoft.com/office/powerpoint/2010/main" val="865366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790" y="980728"/>
            <a:ext cx="7520420" cy="5047536"/>
          </a:xfrm>
          <a:prstGeom prst="rect">
            <a:avLst/>
          </a:prstGeom>
        </p:spPr>
        <p:txBody>
          <a:bodyPr wrap="square">
            <a:spAutoFit/>
          </a:bodyPr>
          <a:lstStyle/>
          <a:p>
            <a:pPr algn="ctr"/>
            <a:r>
              <a:rPr lang="en-US" sz="3600" b="1" dirty="0">
                <a:solidFill>
                  <a:srgbClr val="2B2B2B"/>
                </a:solidFill>
                <a:latin typeface="Calibri "/>
              </a:rPr>
              <a:t>Personas</a:t>
            </a:r>
          </a:p>
          <a:p>
            <a:pPr marL="214313" indent="-214313" algn="just">
              <a:buFont typeface="Wingdings" panose="05000000000000000000" pitchFamily="2" charset="2"/>
              <a:buChar char="Ø"/>
            </a:pPr>
            <a:r>
              <a:rPr lang="en-US" sz="2200" dirty="0">
                <a:solidFill>
                  <a:srgbClr val="2B2B2B"/>
                </a:solidFill>
                <a:latin typeface="+mj-lt"/>
              </a:rPr>
              <a:t>Personas are </a:t>
            </a:r>
            <a:r>
              <a:rPr lang="en-US" sz="2200" b="1" dirty="0">
                <a:solidFill>
                  <a:srgbClr val="2B2B2B"/>
                </a:solidFill>
                <a:latin typeface="+mj-lt"/>
              </a:rPr>
              <a:t>fictional characters</a:t>
            </a:r>
            <a:r>
              <a:rPr lang="en-US" sz="2200" dirty="0">
                <a:solidFill>
                  <a:srgbClr val="2B2B2B"/>
                </a:solidFill>
                <a:latin typeface="+mj-lt"/>
              </a:rPr>
              <a:t>, which you create based upon your research to represent the different user types that might use your service, product, site, or brand in a similar way.</a:t>
            </a:r>
          </a:p>
          <a:p>
            <a:pPr marL="214313" indent="-214313" algn="just">
              <a:buFont typeface="Wingdings" panose="05000000000000000000" pitchFamily="2" charset="2"/>
              <a:buChar char="Ø"/>
            </a:pPr>
            <a:r>
              <a:rPr lang="en-US" sz="2200" dirty="0">
                <a:solidFill>
                  <a:srgbClr val="2B2B2B"/>
                </a:solidFill>
                <a:latin typeface="+mj-lt"/>
              </a:rPr>
              <a:t>Creating personas will help you </a:t>
            </a:r>
            <a:r>
              <a:rPr lang="en-US" sz="2200" b="1" dirty="0">
                <a:solidFill>
                  <a:srgbClr val="2B2B2B"/>
                </a:solidFill>
                <a:latin typeface="+mj-lt"/>
              </a:rPr>
              <a:t>understand your users’ needs, experiences, behaviors and goals</a:t>
            </a:r>
            <a:r>
              <a:rPr lang="en-US" sz="2200" dirty="0">
                <a:solidFill>
                  <a:srgbClr val="2B2B2B"/>
                </a:solidFill>
                <a:latin typeface="+mj-lt"/>
              </a:rPr>
              <a:t>.</a:t>
            </a:r>
            <a:r>
              <a:rPr lang="en-US" sz="2200" dirty="0">
                <a:latin typeface="+mj-lt"/>
              </a:rPr>
              <a:t> </a:t>
            </a:r>
          </a:p>
          <a:p>
            <a:pPr marL="214313" indent="-214313" algn="just">
              <a:buFont typeface="Wingdings" panose="05000000000000000000" pitchFamily="2" charset="2"/>
              <a:buChar char="Ø"/>
            </a:pPr>
            <a:r>
              <a:rPr lang="en-US" sz="2200" dirty="0">
                <a:latin typeface="+mj-lt"/>
              </a:rPr>
              <a:t>It can help you recognize that </a:t>
            </a:r>
            <a:r>
              <a:rPr lang="en-US" sz="2200" b="1" dirty="0">
                <a:latin typeface="+mj-lt"/>
              </a:rPr>
              <a:t>different people have different needs and expectations</a:t>
            </a:r>
            <a:r>
              <a:rPr lang="en-US" sz="2200" dirty="0">
                <a:latin typeface="+mj-lt"/>
              </a:rPr>
              <a:t>, and it can also help you identify the user you’re designing for.</a:t>
            </a:r>
          </a:p>
          <a:p>
            <a:pPr marL="214313" indent="-214313" algn="just">
              <a:buFont typeface="Wingdings" panose="05000000000000000000" pitchFamily="2" charset="2"/>
              <a:buChar char="Ø"/>
            </a:pPr>
            <a:r>
              <a:rPr lang="en-US" sz="2200" dirty="0">
                <a:latin typeface="+mj-lt"/>
              </a:rPr>
              <a:t> Personas make the design task at hand less complex, they </a:t>
            </a:r>
            <a:r>
              <a:rPr lang="en-US" sz="2200" b="1" dirty="0">
                <a:latin typeface="+mj-lt"/>
              </a:rPr>
              <a:t>guide your ideation processes</a:t>
            </a:r>
            <a:r>
              <a:rPr lang="en-US" sz="2200" dirty="0">
                <a:latin typeface="+mj-lt"/>
              </a:rPr>
              <a:t>, and they can help you to achieve the goal of creating a good user experience for your target user group.</a:t>
            </a:r>
            <a:endParaRPr lang="en-IN" sz="2200" dirty="0">
              <a:latin typeface="+mj-lt"/>
            </a:endParaRPr>
          </a:p>
        </p:txBody>
      </p:sp>
      <p:sp>
        <p:nvSpPr>
          <p:cNvPr id="3" name="Slide Number Placeholder 2">
            <a:extLst>
              <a:ext uri="{FF2B5EF4-FFF2-40B4-BE49-F238E27FC236}">
                <a16:creationId xmlns:a16="http://schemas.microsoft.com/office/drawing/2014/main" id="{F04638A1-4D4A-AD4A-507A-BF7BC1473871}"/>
              </a:ext>
            </a:extLst>
          </p:cNvPr>
          <p:cNvSpPr>
            <a:spLocks noGrp="1"/>
          </p:cNvSpPr>
          <p:nvPr>
            <p:ph type="sldNum" sz="quarter" idx="12"/>
          </p:nvPr>
        </p:nvSpPr>
        <p:spPr/>
        <p:txBody>
          <a:bodyPr/>
          <a:lstStyle/>
          <a:p>
            <a:fld id="{A7EA2D8D-44E5-43C4-BBA1-AE3E32EF0894}" type="slidenum">
              <a:rPr lang="en-GB" smtClean="0"/>
              <a:t>54</a:t>
            </a:fld>
            <a:endParaRPr lang="en-GB" dirty="0"/>
          </a:p>
        </p:txBody>
      </p:sp>
    </p:spTree>
    <p:extLst>
      <p:ext uri="{BB962C8B-B14F-4D97-AF65-F5344CB8AC3E}">
        <p14:creationId xmlns:p14="http://schemas.microsoft.com/office/powerpoint/2010/main" val="2680992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3719" y="1484784"/>
            <a:ext cx="7816562" cy="4647426"/>
          </a:xfrm>
          <a:prstGeom prst="rect">
            <a:avLst/>
          </a:prstGeom>
        </p:spPr>
        <p:txBody>
          <a:bodyPr wrap="square">
            <a:spAutoFit/>
          </a:bodyPr>
          <a:lstStyle/>
          <a:p>
            <a:pPr marL="257175" indent="-257175" algn="just">
              <a:buFont typeface="Wingdings" panose="05000000000000000000" pitchFamily="2" charset="2"/>
              <a:buChar char="Ø"/>
            </a:pPr>
            <a:r>
              <a:rPr lang="en-US" sz="2000" dirty="0">
                <a:solidFill>
                  <a:srgbClr val="2B2B2B"/>
                </a:solidFill>
                <a:latin typeface="+mj-lt"/>
              </a:rPr>
              <a:t>Hence, personas </a:t>
            </a:r>
            <a:r>
              <a:rPr lang="en-US" sz="2000" b="1" dirty="0">
                <a:solidFill>
                  <a:srgbClr val="2B2B2B"/>
                </a:solidFill>
                <a:latin typeface="+mj-lt"/>
              </a:rPr>
              <a:t>do not describe real people</a:t>
            </a:r>
            <a:r>
              <a:rPr lang="en-US" sz="2000" dirty="0">
                <a:solidFill>
                  <a:srgbClr val="2B2B2B"/>
                </a:solidFill>
                <a:latin typeface="+mj-lt"/>
              </a:rPr>
              <a:t>, but you compose your personas based on </a:t>
            </a:r>
            <a:r>
              <a:rPr lang="en-US" sz="2000" b="1" dirty="0">
                <a:solidFill>
                  <a:srgbClr val="2B2B2B"/>
                </a:solidFill>
                <a:latin typeface="+mj-lt"/>
              </a:rPr>
              <a:t>actual data collected from multiple individuals.</a:t>
            </a:r>
          </a:p>
          <a:p>
            <a:pPr marL="257175" indent="-257175" algn="just">
              <a:buFont typeface="Wingdings" panose="05000000000000000000" pitchFamily="2" charset="2"/>
              <a:buChar char="Ø"/>
            </a:pPr>
            <a:r>
              <a:rPr lang="en-US" sz="2000" dirty="0">
                <a:solidFill>
                  <a:srgbClr val="2B2B2B"/>
                </a:solidFill>
                <a:latin typeface="+mj-lt"/>
              </a:rPr>
              <a:t>Personas add the </a:t>
            </a:r>
            <a:r>
              <a:rPr lang="en-US" sz="2000" b="1" dirty="0">
                <a:solidFill>
                  <a:srgbClr val="2B2B2B"/>
                </a:solidFill>
                <a:latin typeface="+mj-lt"/>
              </a:rPr>
              <a:t>human touch </a:t>
            </a:r>
            <a:r>
              <a:rPr lang="en-US" sz="2000" dirty="0">
                <a:solidFill>
                  <a:srgbClr val="2B2B2B"/>
                </a:solidFill>
                <a:latin typeface="+mj-lt"/>
              </a:rPr>
              <a:t>to what would largely remain cold facts in your research. </a:t>
            </a:r>
          </a:p>
          <a:p>
            <a:pPr marL="257175" indent="-257175" algn="just">
              <a:buFont typeface="Wingdings" panose="05000000000000000000" pitchFamily="2" charset="2"/>
              <a:buChar char="Ø"/>
            </a:pPr>
            <a:r>
              <a:rPr lang="en-US" sz="2000" dirty="0">
                <a:solidFill>
                  <a:srgbClr val="2B2B2B"/>
                </a:solidFill>
                <a:latin typeface="+mj-lt"/>
              </a:rPr>
              <a:t>Creating persona profiles of </a:t>
            </a:r>
            <a:r>
              <a:rPr lang="en-US" sz="2000" b="1" dirty="0">
                <a:solidFill>
                  <a:srgbClr val="2B2B2B"/>
                </a:solidFill>
                <a:latin typeface="+mj-lt"/>
              </a:rPr>
              <a:t>typical(average) or atypical (extreme) </a:t>
            </a:r>
            <a:r>
              <a:rPr lang="en-US" sz="2000" dirty="0">
                <a:solidFill>
                  <a:srgbClr val="2B2B2B"/>
                </a:solidFill>
                <a:latin typeface="+mj-lt"/>
              </a:rPr>
              <a:t>users will help you understand patterns in your research, which synthesizes the types of people you seek to design for.</a:t>
            </a:r>
          </a:p>
          <a:p>
            <a:pPr marL="257175" indent="-257175" algn="just">
              <a:buFont typeface="Wingdings" panose="05000000000000000000" pitchFamily="2" charset="2"/>
              <a:buChar char="Ø"/>
            </a:pPr>
            <a:r>
              <a:rPr lang="en-US" sz="2000" dirty="0">
                <a:solidFill>
                  <a:srgbClr val="2B2B2B"/>
                </a:solidFill>
                <a:latin typeface="+mj-lt"/>
              </a:rPr>
              <a:t>In the </a:t>
            </a:r>
            <a:r>
              <a:rPr lang="en-US" sz="2000" dirty="0">
                <a:latin typeface="+mj-lt"/>
              </a:rPr>
              <a:t>design thinking</a:t>
            </a:r>
            <a:r>
              <a:rPr lang="en-US" sz="2000" dirty="0">
                <a:solidFill>
                  <a:srgbClr val="2B2B2B"/>
                </a:solidFill>
                <a:latin typeface="+mj-lt"/>
              </a:rPr>
              <a:t> process, designers will often start creating personas during the </a:t>
            </a:r>
            <a:r>
              <a:rPr lang="en-US" sz="2000" b="1" dirty="0">
                <a:solidFill>
                  <a:srgbClr val="2B2B2B"/>
                </a:solidFill>
                <a:latin typeface="+mj-lt"/>
              </a:rPr>
              <a:t>second phase, the Define phase</a:t>
            </a:r>
            <a:r>
              <a:rPr lang="en-US" sz="2000" dirty="0">
                <a:solidFill>
                  <a:srgbClr val="2B2B2B"/>
                </a:solidFill>
                <a:latin typeface="+mj-lt"/>
              </a:rPr>
              <a:t>.</a:t>
            </a:r>
          </a:p>
          <a:p>
            <a:pPr marL="257175" indent="-257175" algn="just">
              <a:buFont typeface="Wingdings" panose="05000000000000000000" pitchFamily="2" charset="2"/>
              <a:buChar char="Ø"/>
            </a:pPr>
            <a:r>
              <a:rPr lang="en-US" sz="2000" dirty="0">
                <a:solidFill>
                  <a:srgbClr val="2B2B2B"/>
                </a:solidFill>
                <a:latin typeface="+mj-lt"/>
              </a:rPr>
              <a:t>Using personas can help designers </a:t>
            </a:r>
            <a:r>
              <a:rPr lang="en-US" sz="2000" b="1" dirty="0">
                <a:solidFill>
                  <a:srgbClr val="2B2B2B"/>
                </a:solidFill>
                <a:latin typeface="+mj-lt"/>
              </a:rPr>
              <a:t>move on to the third phase, the Ideation phase.</a:t>
            </a:r>
            <a:endParaRPr lang="en-IN" sz="2000" b="1" dirty="0">
              <a:latin typeface="+mj-lt"/>
            </a:endParaRPr>
          </a:p>
          <a:p>
            <a:pPr marL="257175" indent="-257175" algn="just">
              <a:buFont typeface="Wingdings" panose="05000000000000000000" pitchFamily="2" charset="2"/>
              <a:buChar char="Ø"/>
            </a:pPr>
            <a:endParaRPr lang="en-US" dirty="0">
              <a:solidFill>
                <a:srgbClr val="2B2B2B"/>
              </a:solidFill>
              <a:latin typeface="Calibri "/>
            </a:endParaRPr>
          </a:p>
          <a:p>
            <a:pPr algn="just"/>
            <a:r>
              <a:rPr lang="en-US" dirty="0">
                <a:solidFill>
                  <a:srgbClr val="2B2B2B"/>
                </a:solidFill>
                <a:latin typeface="Merriweather"/>
              </a:rPr>
              <a:t> </a:t>
            </a:r>
            <a:endParaRPr lang="en-IN" dirty="0"/>
          </a:p>
        </p:txBody>
      </p:sp>
      <p:sp>
        <p:nvSpPr>
          <p:cNvPr id="3" name="Slide Number Placeholder 2">
            <a:extLst>
              <a:ext uri="{FF2B5EF4-FFF2-40B4-BE49-F238E27FC236}">
                <a16:creationId xmlns:a16="http://schemas.microsoft.com/office/drawing/2014/main" id="{67BFF73E-3CF9-28CF-DF5C-9EE824DA636D}"/>
              </a:ext>
            </a:extLst>
          </p:cNvPr>
          <p:cNvSpPr>
            <a:spLocks noGrp="1"/>
          </p:cNvSpPr>
          <p:nvPr>
            <p:ph type="sldNum" sz="quarter" idx="12"/>
          </p:nvPr>
        </p:nvSpPr>
        <p:spPr/>
        <p:txBody>
          <a:bodyPr/>
          <a:lstStyle/>
          <a:p>
            <a:fld id="{A7EA2D8D-44E5-43C4-BBA1-AE3E32EF0894}" type="slidenum">
              <a:rPr lang="en-GB" smtClean="0"/>
              <a:t>55</a:t>
            </a:fld>
            <a:endParaRPr lang="en-GB" dirty="0"/>
          </a:p>
        </p:txBody>
      </p:sp>
    </p:spTree>
    <p:extLst>
      <p:ext uri="{BB962C8B-B14F-4D97-AF65-F5344CB8AC3E}">
        <p14:creationId xmlns:p14="http://schemas.microsoft.com/office/powerpoint/2010/main" val="1741675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0561-8078-4AD0-A062-627D550EB696}"/>
              </a:ext>
            </a:extLst>
          </p:cNvPr>
          <p:cNvSpPr>
            <a:spLocks noGrp="1"/>
          </p:cNvSpPr>
          <p:nvPr>
            <p:ph type="title"/>
          </p:nvPr>
        </p:nvSpPr>
        <p:spPr>
          <a:xfrm>
            <a:off x="435219" y="893905"/>
            <a:ext cx="7886700" cy="994172"/>
          </a:xfrm>
        </p:spPr>
        <p:txBody>
          <a:bodyPr/>
          <a:lstStyle/>
          <a:p>
            <a:pPr algn="ctr"/>
            <a:r>
              <a:rPr lang="en-AU" sz="3000" dirty="0"/>
              <a:t>Create a Persona</a:t>
            </a:r>
            <a:endParaRPr lang="en-IN" dirty="0"/>
          </a:p>
        </p:txBody>
      </p:sp>
      <p:sp>
        <p:nvSpPr>
          <p:cNvPr id="5" name="TextBox 4">
            <a:extLst>
              <a:ext uri="{FF2B5EF4-FFF2-40B4-BE49-F238E27FC236}">
                <a16:creationId xmlns:a16="http://schemas.microsoft.com/office/drawing/2014/main" id="{A85387D9-BBD9-4C57-869D-E282702A03B5}"/>
              </a:ext>
            </a:extLst>
          </p:cNvPr>
          <p:cNvSpPr txBox="1"/>
          <p:nvPr/>
        </p:nvSpPr>
        <p:spPr>
          <a:xfrm>
            <a:off x="3365697" y="5658279"/>
            <a:ext cx="6182750" cy="646331"/>
          </a:xfrm>
          <a:prstGeom prst="rect">
            <a:avLst/>
          </a:prstGeom>
          <a:noFill/>
        </p:spPr>
        <p:txBody>
          <a:bodyPr wrap="square">
            <a:spAutoFit/>
          </a:bodyPr>
          <a:lstStyle/>
          <a:p>
            <a:r>
              <a:rPr lang="en-AU" dirty="0">
                <a:solidFill>
                  <a:srgbClr val="FF0000"/>
                </a:solidFill>
              </a:rPr>
              <a:t>*It is important to imagine the typical user as a “real person” </a:t>
            </a:r>
            <a:endParaRPr lang="en-IN" dirty="0">
              <a:solidFill>
                <a:srgbClr val="FF0000"/>
              </a:solidFill>
            </a:endParaRPr>
          </a:p>
        </p:txBody>
      </p:sp>
      <p:grpSp>
        <p:nvGrpSpPr>
          <p:cNvPr id="20" name="Group 19">
            <a:extLst>
              <a:ext uri="{FF2B5EF4-FFF2-40B4-BE49-F238E27FC236}">
                <a16:creationId xmlns:a16="http://schemas.microsoft.com/office/drawing/2014/main" id="{69CE729D-A37B-4965-A185-42352B2F4D9C}"/>
              </a:ext>
            </a:extLst>
          </p:cNvPr>
          <p:cNvGrpSpPr/>
          <p:nvPr/>
        </p:nvGrpSpPr>
        <p:grpSpPr>
          <a:xfrm>
            <a:off x="3490547" y="1813373"/>
            <a:ext cx="2162907" cy="974453"/>
            <a:chOff x="4684542" y="2168804"/>
            <a:chExt cx="2883876" cy="1299271"/>
          </a:xfrm>
        </p:grpSpPr>
        <p:sp>
          <p:nvSpPr>
            <p:cNvPr id="7" name="Rectangle 6">
              <a:extLst>
                <a:ext uri="{FF2B5EF4-FFF2-40B4-BE49-F238E27FC236}">
                  <a16:creationId xmlns:a16="http://schemas.microsoft.com/office/drawing/2014/main" id="{6CC446F6-DD80-4AB4-80D7-697B6EFD3505}"/>
                </a:ext>
              </a:extLst>
            </p:cNvPr>
            <p:cNvSpPr/>
            <p:nvPr/>
          </p:nvSpPr>
          <p:spPr>
            <a:xfrm>
              <a:off x="4684542" y="2168804"/>
              <a:ext cx="2883876" cy="5181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solidFill>
                    <a:schemeClr val="tx1"/>
                  </a:solidFill>
                </a:rPr>
                <a:t>NAME:</a:t>
              </a:r>
              <a:endParaRPr lang="en-IN" sz="1350" dirty="0">
                <a:solidFill>
                  <a:schemeClr val="tx1"/>
                </a:solidFill>
              </a:endParaRPr>
            </a:p>
          </p:txBody>
        </p:sp>
        <p:sp>
          <p:nvSpPr>
            <p:cNvPr id="10" name="Rectangle 9">
              <a:extLst>
                <a:ext uri="{FF2B5EF4-FFF2-40B4-BE49-F238E27FC236}">
                  <a16:creationId xmlns:a16="http://schemas.microsoft.com/office/drawing/2014/main" id="{0C912371-CDE1-4EBF-8056-692EBC50E3CF}"/>
                </a:ext>
              </a:extLst>
            </p:cNvPr>
            <p:cNvSpPr/>
            <p:nvPr/>
          </p:nvSpPr>
          <p:spPr>
            <a:xfrm>
              <a:off x="4684542" y="2698330"/>
              <a:ext cx="2883876" cy="7697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solidFill>
                    <a:schemeClr val="tx1"/>
                  </a:solidFill>
                </a:rPr>
                <a:t>Persona description – Age, gender, residence, occupation, hobbies….</a:t>
              </a:r>
              <a:endParaRPr lang="en-IN" sz="1350" dirty="0">
                <a:solidFill>
                  <a:schemeClr val="tx1"/>
                </a:solidFill>
              </a:endParaRPr>
            </a:p>
          </p:txBody>
        </p:sp>
      </p:grpSp>
      <p:grpSp>
        <p:nvGrpSpPr>
          <p:cNvPr id="22" name="Group 21">
            <a:extLst>
              <a:ext uri="{FF2B5EF4-FFF2-40B4-BE49-F238E27FC236}">
                <a16:creationId xmlns:a16="http://schemas.microsoft.com/office/drawing/2014/main" id="{92D482BC-55F1-4701-BF6E-2815D7735765}"/>
              </a:ext>
            </a:extLst>
          </p:cNvPr>
          <p:cNvGrpSpPr/>
          <p:nvPr/>
        </p:nvGrpSpPr>
        <p:grpSpPr>
          <a:xfrm>
            <a:off x="6168686" y="3869811"/>
            <a:ext cx="2162907" cy="1241498"/>
            <a:chOff x="8391378" y="4689198"/>
            <a:chExt cx="2883876" cy="1655331"/>
          </a:xfrm>
        </p:grpSpPr>
        <p:sp>
          <p:nvSpPr>
            <p:cNvPr id="11" name="Rectangle 10">
              <a:extLst>
                <a:ext uri="{FF2B5EF4-FFF2-40B4-BE49-F238E27FC236}">
                  <a16:creationId xmlns:a16="http://schemas.microsoft.com/office/drawing/2014/main" id="{FD273F79-7617-4D9E-9E84-5EF048F861BA}"/>
                </a:ext>
              </a:extLst>
            </p:cNvPr>
            <p:cNvSpPr/>
            <p:nvPr/>
          </p:nvSpPr>
          <p:spPr>
            <a:xfrm>
              <a:off x="8391378" y="4689198"/>
              <a:ext cx="2883876" cy="5181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solidFill>
                    <a:schemeClr val="tx1"/>
                  </a:solidFill>
                </a:rPr>
                <a:t>GAIN POINTS</a:t>
              </a:r>
              <a:endParaRPr lang="en-IN" sz="1350" dirty="0">
                <a:solidFill>
                  <a:schemeClr val="tx1"/>
                </a:solidFill>
              </a:endParaRPr>
            </a:p>
          </p:txBody>
        </p:sp>
        <p:sp>
          <p:nvSpPr>
            <p:cNvPr id="12" name="Rectangle 11">
              <a:extLst>
                <a:ext uri="{FF2B5EF4-FFF2-40B4-BE49-F238E27FC236}">
                  <a16:creationId xmlns:a16="http://schemas.microsoft.com/office/drawing/2014/main" id="{98853BA1-7D6B-4A82-9682-2A98E8666E50}"/>
                </a:ext>
              </a:extLst>
            </p:cNvPr>
            <p:cNvSpPr/>
            <p:nvPr/>
          </p:nvSpPr>
          <p:spPr>
            <a:xfrm>
              <a:off x="8391378" y="5218724"/>
              <a:ext cx="2883876" cy="112580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solidFill>
                    <a:schemeClr val="tx1"/>
                  </a:solidFill>
                </a:rPr>
                <a:t>What are the current support the person has that makes him happy about the product/service?</a:t>
              </a:r>
              <a:endParaRPr lang="en-IN" sz="1350" dirty="0">
                <a:solidFill>
                  <a:schemeClr val="tx1"/>
                </a:solidFill>
              </a:endParaRPr>
            </a:p>
          </p:txBody>
        </p:sp>
      </p:grpSp>
      <p:grpSp>
        <p:nvGrpSpPr>
          <p:cNvPr id="19" name="Group 18">
            <a:extLst>
              <a:ext uri="{FF2B5EF4-FFF2-40B4-BE49-F238E27FC236}">
                <a16:creationId xmlns:a16="http://schemas.microsoft.com/office/drawing/2014/main" id="{5FDA18E6-BF90-4ACA-94A9-58708D7A6277}"/>
              </a:ext>
            </a:extLst>
          </p:cNvPr>
          <p:cNvGrpSpPr/>
          <p:nvPr/>
        </p:nvGrpSpPr>
        <p:grpSpPr>
          <a:xfrm>
            <a:off x="671732" y="1920546"/>
            <a:ext cx="2162907" cy="1199999"/>
            <a:chOff x="895642" y="2520302"/>
            <a:chExt cx="2883876" cy="1599998"/>
          </a:xfrm>
        </p:grpSpPr>
        <p:sp>
          <p:nvSpPr>
            <p:cNvPr id="13" name="Rectangle 12">
              <a:extLst>
                <a:ext uri="{FF2B5EF4-FFF2-40B4-BE49-F238E27FC236}">
                  <a16:creationId xmlns:a16="http://schemas.microsoft.com/office/drawing/2014/main" id="{C7E64E8E-2AAD-476C-BB4B-4A8233BFD78B}"/>
                </a:ext>
              </a:extLst>
            </p:cNvPr>
            <p:cNvSpPr/>
            <p:nvPr/>
          </p:nvSpPr>
          <p:spPr>
            <a:xfrm>
              <a:off x="895642" y="2520302"/>
              <a:ext cx="2883876" cy="5181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solidFill>
                    <a:schemeClr val="tx1"/>
                  </a:solidFill>
                </a:rPr>
                <a:t>JOBS TO BE DONE: </a:t>
              </a:r>
              <a:endParaRPr lang="en-IN" sz="1350" dirty="0">
                <a:solidFill>
                  <a:schemeClr val="tx1"/>
                </a:solidFill>
              </a:endParaRPr>
            </a:p>
          </p:txBody>
        </p:sp>
        <p:sp>
          <p:nvSpPr>
            <p:cNvPr id="14" name="Rectangle 13">
              <a:extLst>
                <a:ext uri="{FF2B5EF4-FFF2-40B4-BE49-F238E27FC236}">
                  <a16:creationId xmlns:a16="http://schemas.microsoft.com/office/drawing/2014/main" id="{C2C2D1EC-CF62-452F-BB73-A456090A7205}"/>
                </a:ext>
              </a:extLst>
            </p:cNvPr>
            <p:cNvSpPr/>
            <p:nvPr/>
          </p:nvSpPr>
          <p:spPr>
            <a:xfrm>
              <a:off x="895642" y="3049828"/>
              <a:ext cx="2883876" cy="10704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solidFill>
                    <a:schemeClr val="tx1"/>
                  </a:solidFill>
                </a:rPr>
                <a:t>What does the person want to do with the product/service…what is his/her objective (or goal)</a:t>
              </a:r>
              <a:endParaRPr lang="en-IN" sz="1350" dirty="0">
                <a:solidFill>
                  <a:schemeClr val="tx1"/>
                </a:solidFill>
              </a:endParaRPr>
            </a:p>
          </p:txBody>
        </p:sp>
      </p:grpSp>
      <p:grpSp>
        <p:nvGrpSpPr>
          <p:cNvPr id="23" name="Group 22">
            <a:extLst>
              <a:ext uri="{FF2B5EF4-FFF2-40B4-BE49-F238E27FC236}">
                <a16:creationId xmlns:a16="http://schemas.microsoft.com/office/drawing/2014/main" id="{FB87682F-CD06-426E-B9B1-8C4DB4512C9C}"/>
              </a:ext>
            </a:extLst>
          </p:cNvPr>
          <p:cNvGrpSpPr/>
          <p:nvPr/>
        </p:nvGrpSpPr>
        <p:grpSpPr>
          <a:xfrm>
            <a:off x="617220" y="3226467"/>
            <a:ext cx="2162907" cy="2663753"/>
            <a:chOff x="895642" y="3709673"/>
            <a:chExt cx="2883876" cy="3551671"/>
          </a:xfrm>
        </p:grpSpPr>
        <p:sp>
          <p:nvSpPr>
            <p:cNvPr id="15" name="Rectangle 14">
              <a:extLst>
                <a:ext uri="{FF2B5EF4-FFF2-40B4-BE49-F238E27FC236}">
                  <a16:creationId xmlns:a16="http://schemas.microsoft.com/office/drawing/2014/main" id="{90757027-92FE-4151-9EFE-6C28484C45D6}"/>
                </a:ext>
              </a:extLst>
            </p:cNvPr>
            <p:cNvSpPr/>
            <p:nvPr/>
          </p:nvSpPr>
          <p:spPr>
            <a:xfrm>
              <a:off x="895642" y="3709673"/>
              <a:ext cx="2883876" cy="5181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solidFill>
                    <a:schemeClr val="tx1"/>
                  </a:solidFill>
                </a:rPr>
                <a:t>USE CASES:</a:t>
              </a:r>
              <a:endParaRPr lang="en-IN" sz="1350" dirty="0">
                <a:solidFill>
                  <a:schemeClr val="tx1"/>
                </a:solidFill>
              </a:endParaRPr>
            </a:p>
          </p:txBody>
        </p:sp>
        <p:sp>
          <p:nvSpPr>
            <p:cNvPr id="16" name="Rectangle 15">
              <a:extLst>
                <a:ext uri="{FF2B5EF4-FFF2-40B4-BE49-F238E27FC236}">
                  <a16:creationId xmlns:a16="http://schemas.microsoft.com/office/drawing/2014/main" id="{2F8D4B75-6AB8-4167-A7A0-617F0EFE1557}"/>
                </a:ext>
              </a:extLst>
            </p:cNvPr>
            <p:cNvSpPr/>
            <p:nvPr/>
          </p:nvSpPr>
          <p:spPr>
            <a:xfrm>
              <a:off x="895642" y="4227799"/>
              <a:ext cx="2883876" cy="30335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AU" sz="1350" dirty="0">
                  <a:solidFill>
                    <a:schemeClr val="tx1"/>
                  </a:solidFill>
                </a:rPr>
                <a:t>How is the product/ service used?</a:t>
              </a:r>
            </a:p>
            <a:p>
              <a:pPr marL="214313" indent="-214313">
                <a:buFont typeface="Arial" panose="020B0604020202020204" pitchFamily="34" charset="0"/>
                <a:buChar char="•"/>
              </a:pPr>
              <a:r>
                <a:rPr lang="en-AU" sz="1350" dirty="0">
                  <a:solidFill>
                    <a:schemeClr val="tx1"/>
                  </a:solidFill>
                </a:rPr>
                <a:t>By whom? </a:t>
              </a:r>
            </a:p>
            <a:p>
              <a:pPr marL="214313" indent="-214313">
                <a:buFont typeface="Arial" panose="020B0604020202020204" pitchFamily="34" charset="0"/>
                <a:buChar char="•"/>
              </a:pPr>
              <a:r>
                <a:rPr lang="en-AU" sz="1350" dirty="0">
                  <a:solidFill>
                    <a:schemeClr val="tx1"/>
                  </a:solidFill>
                </a:rPr>
                <a:t>When?</a:t>
              </a:r>
            </a:p>
            <a:p>
              <a:pPr marL="214313" indent="-214313">
                <a:buFont typeface="Arial" panose="020B0604020202020204" pitchFamily="34" charset="0"/>
                <a:buChar char="•"/>
              </a:pPr>
              <a:r>
                <a:rPr lang="en-AU" sz="1350" dirty="0">
                  <a:solidFill>
                    <a:schemeClr val="tx1"/>
                  </a:solidFill>
                </a:rPr>
                <a:t>Where?</a:t>
              </a:r>
            </a:p>
            <a:p>
              <a:pPr marL="214313" indent="-214313">
                <a:buFont typeface="Arial" panose="020B0604020202020204" pitchFamily="34" charset="0"/>
                <a:buChar char="•"/>
              </a:pPr>
              <a:r>
                <a:rPr lang="en-AU" sz="1350" dirty="0">
                  <a:solidFill>
                    <a:schemeClr val="tx1"/>
                  </a:solidFill>
                </a:rPr>
                <a:t>How is it bought (paid for)?</a:t>
              </a:r>
            </a:p>
            <a:p>
              <a:pPr marL="214313" indent="-214313">
                <a:buFont typeface="Arial" panose="020B0604020202020204" pitchFamily="34" charset="0"/>
                <a:buChar char="•"/>
              </a:pPr>
              <a:r>
                <a:rPr lang="en-AU" sz="1350" dirty="0">
                  <a:solidFill>
                    <a:schemeClr val="tx1"/>
                  </a:solidFill>
                </a:rPr>
                <a:t>Where did the person learn about the product/ service</a:t>
              </a:r>
            </a:p>
            <a:p>
              <a:pPr algn="ctr"/>
              <a:r>
                <a:rPr lang="en-AU" sz="1350" dirty="0">
                  <a:solidFill>
                    <a:schemeClr val="tx1"/>
                  </a:solidFill>
                </a:rPr>
                <a:t>  </a:t>
              </a:r>
              <a:endParaRPr lang="en-IN" sz="1350" dirty="0">
                <a:solidFill>
                  <a:schemeClr val="tx1"/>
                </a:solidFill>
              </a:endParaRPr>
            </a:p>
          </p:txBody>
        </p:sp>
      </p:grpSp>
      <p:grpSp>
        <p:nvGrpSpPr>
          <p:cNvPr id="21" name="Group 20">
            <a:extLst>
              <a:ext uri="{FF2B5EF4-FFF2-40B4-BE49-F238E27FC236}">
                <a16:creationId xmlns:a16="http://schemas.microsoft.com/office/drawing/2014/main" id="{0E055960-B7A7-4795-99FC-1A2E1DAE5FEC}"/>
              </a:ext>
            </a:extLst>
          </p:cNvPr>
          <p:cNvGrpSpPr/>
          <p:nvPr/>
        </p:nvGrpSpPr>
        <p:grpSpPr>
          <a:xfrm>
            <a:off x="6168686" y="2434747"/>
            <a:ext cx="2162907" cy="974453"/>
            <a:chOff x="8391378" y="3102349"/>
            <a:chExt cx="2883876" cy="1299271"/>
          </a:xfrm>
        </p:grpSpPr>
        <p:sp>
          <p:nvSpPr>
            <p:cNvPr id="17" name="Rectangle 16">
              <a:extLst>
                <a:ext uri="{FF2B5EF4-FFF2-40B4-BE49-F238E27FC236}">
                  <a16:creationId xmlns:a16="http://schemas.microsoft.com/office/drawing/2014/main" id="{7DDCD52B-855C-4FF4-9B02-33B074C52FDE}"/>
                </a:ext>
              </a:extLst>
            </p:cNvPr>
            <p:cNvSpPr/>
            <p:nvPr/>
          </p:nvSpPr>
          <p:spPr>
            <a:xfrm>
              <a:off x="8391378" y="3102349"/>
              <a:ext cx="2883876" cy="5181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solidFill>
                    <a:schemeClr val="tx1"/>
                  </a:solidFill>
                </a:rPr>
                <a:t>PAIN POINTS</a:t>
              </a:r>
              <a:endParaRPr lang="en-IN" sz="1350" dirty="0">
                <a:solidFill>
                  <a:schemeClr val="tx1"/>
                </a:solidFill>
              </a:endParaRPr>
            </a:p>
          </p:txBody>
        </p:sp>
        <p:sp>
          <p:nvSpPr>
            <p:cNvPr id="18" name="Rectangle 17">
              <a:extLst>
                <a:ext uri="{FF2B5EF4-FFF2-40B4-BE49-F238E27FC236}">
                  <a16:creationId xmlns:a16="http://schemas.microsoft.com/office/drawing/2014/main" id="{A715F0D5-F060-40F7-9600-FCD23B0ECA8A}"/>
                </a:ext>
              </a:extLst>
            </p:cNvPr>
            <p:cNvSpPr/>
            <p:nvPr/>
          </p:nvSpPr>
          <p:spPr>
            <a:xfrm>
              <a:off x="8391378" y="3631875"/>
              <a:ext cx="2883876" cy="7697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solidFill>
                    <a:schemeClr val="tx1"/>
                  </a:solidFill>
                </a:rPr>
                <a:t>What irritates the person about the Product / service ?</a:t>
              </a:r>
              <a:endParaRPr lang="en-IN" sz="1350" dirty="0">
                <a:solidFill>
                  <a:schemeClr val="tx1"/>
                </a:solidFill>
              </a:endParaRPr>
            </a:p>
          </p:txBody>
        </p:sp>
      </p:grpSp>
      <p:pic>
        <p:nvPicPr>
          <p:cNvPr id="2050" name="Picture 2" descr="Corporate Lady Caricature - Personalized photo frame online">
            <a:extLst>
              <a:ext uri="{FF2B5EF4-FFF2-40B4-BE49-F238E27FC236}">
                <a16:creationId xmlns:a16="http://schemas.microsoft.com/office/drawing/2014/main" id="{277FC211-ED62-43B7-A6CE-028201D6C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420" y="3120545"/>
            <a:ext cx="2581161" cy="2581161"/>
          </a:xfrm>
          <a:prstGeom prst="rect">
            <a:avLst/>
          </a:prstGeom>
          <a:noFill/>
          <a:extLst>
            <a:ext uri="{909E8E84-426E-40DD-AFC4-6F175D3DCCD1}">
              <a14:hiddenFill xmlns:a14="http://schemas.microsoft.com/office/drawing/2010/main">
                <a:solidFill>
                  <a:srgbClr val="FFFFFF"/>
                </a:solidFill>
              </a14:hiddenFill>
            </a:ext>
          </a:extLst>
        </p:spPr>
      </p:pic>
      <p:sp>
        <p:nvSpPr>
          <p:cNvPr id="24" name="Oval 23">
            <a:extLst>
              <a:ext uri="{FF2B5EF4-FFF2-40B4-BE49-F238E27FC236}">
                <a16:creationId xmlns:a16="http://schemas.microsoft.com/office/drawing/2014/main" id="{6A7B0488-AEEE-402C-A39E-58181F916BD1}"/>
              </a:ext>
            </a:extLst>
          </p:cNvPr>
          <p:cNvSpPr/>
          <p:nvPr/>
        </p:nvSpPr>
        <p:spPr>
          <a:xfrm>
            <a:off x="4378569" y="3558247"/>
            <a:ext cx="390379" cy="5591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 name="Slide Number Placeholder 2">
            <a:extLst>
              <a:ext uri="{FF2B5EF4-FFF2-40B4-BE49-F238E27FC236}">
                <a16:creationId xmlns:a16="http://schemas.microsoft.com/office/drawing/2014/main" id="{B2EB2496-AB23-3648-39CB-5819EDB5ACB8}"/>
              </a:ext>
            </a:extLst>
          </p:cNvPr>
          <p:cNvSpPr>
            <a:spLocks noGrp="1"/>
          </p:cNvSpPr>
          <p:nvPr>
            <p:ph type="sldNum" sz="quarter" idx="12"/>
          </p:nvPr>
        </p:nvSpPr>
        <p:spPr/>
        <p:txBody>
          <a:bodyPr/>
          <a:lstStyle/>
          <a:p>
            <a:fld id="{C66CD472-154E-424C-89AE-4DECF5962F32}" type="slidenum">
              <a:rPr lang="en-US" smtClean="0"/>
              <a:t>56</a:t>
            </a:fld>
            <a:endParaRPr lang="en-US" dirty="0"/>
          </a:p>
        </p:txBody>
      </p:sp>
    </p:spTree>
    <p:extLst>
      <p:ext uri="{BB962C8B-B14F-4D97-AF65-F5344CB8AC3E}">
        <p14:creationId xmlns:p14="http://schemas.microsoft.com/office/powerpoint/2010/main" val="5851471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iro.medium.com/max/1400/0*voqAQCd39XZLof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7308056"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109DCE-C4BD-EDAD-0814-725F066A3A92}"/>
              </a:ext>
            </a:extLst>
          </p:cNvPr>
          <p:cNvSpPr>
            <a:spLocks noGrp="1"/>
          </p:cNvSpPr>
          <p:nvPr>
            <p:ph type="sldNum" sz="quarter" idx="12"/>
          </p:nvPr>
        </p:nvSpPr>
        <p:spPr/>
        <p:txBody>
          <a:bodyPr/>
          <a:lstStyle/>
          <a:p>
            <a:fld id="{A7EA2D8D-44E5-43C4-BBA1-AE3E32EF0894}" type="slidenum">
              <a:rPr lang="en-GB" smtClean="0"/>
              <a:t>57</a:t>
            </a:fld>
            <a:endParaRPr lang="en-GB" dirty="0"/>
          </a:p>
        </p:txBody>
      </p:sp>
    </p:spTree>
    <p:extLst>
      <p:ext uri="{BB962C8B-B14F-4D97-AF65-F5344CB8AC3E}">
        <p14:creationId xmlns:p14="http://schemas.microsoft.com/office/powerpoint/2010/main" val="476336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7EA2D8D-44E5-43C4-BBA1-AE3E32EF0894}" type="slidenum">
              <a:rPr lang="en-GB" smtClean="0"/>
              <a:t>58</a:t>
            </a:fld>
            <a:endParaRPr lang="en-GB" dirty="0"/>
          </a:p>
        </p:txBody>
      </p:sp>
      <p:sp>
        <p:nvSpPr>
          <p:cNvPr id="13" name="Rectangle 12"/>
          <p:cNvSpPr/>
          <p:nvPr/>
        </p:nvSpPr>
        <p:spPr>
          <a:xfrm>
            <a:off x="378446" y="764704"/>
            <a:ext cx="8136904" cy="5478423"/>
          </a:xfrm>
          <a:prstGeom prst="rect">
            <a:avLst/>
          </a:prstGeom>
        </p:spPr>
        <p:txBody>
          <a:bodyPr wrap="square">
            <a:spAutoFit/>
          </a:bodyPr>
          <a:lstStyle/>
          <a:p>
            <a:pPr algn="ctr"/>
            <a:r>
              <a:rPr lang="en-US" sz="3600" dirty="0"/>
              <a:t>Brainstorming</a:t>
            </a:r>
          </a:p>
          <a:p>
            <a:endParaRPr lang="en-US" sz="1400" dirty="0"/>
          </a:p>
          <a:p>
            <a:pPr marL="285750" indent="-285750" algn="just">
              <a:buFont typeface="Wingdings" panose="05000000000000000000" pitchFamily="2" charset="2"/>
              <a:buChar char="Ø"/>
            </a:pPr>
            <a:r>
              <a:rPr lang="en-US" sz="2200" dirty="0"/>
              <a:t> Brainstorming is an invention and discovery strategy in which the researcher </a:t>
            </a:r>
            <a:r>
              <a:rPr lang="en-US" sz="2200" b="1" dirty="0"/>
              <a:t>collaborates with others </a:t>
            </a:r>
            <a:r>
              <a:rPr lang="en-US" sz="2200" dirty="0"/>
              <a:t>to </a:t>
            </a:r>
            <a:r>
              <a:rPr lang="en-US" sz="2200" b="1" dirty="0"/>
              <a:t>explore topics</a:t>
            </a:r>
            <a:r>
              <a:rPr lang="en-US" sz="2200" dirty="0"/>
              <a:t>, </a:t>
            </a:r>
            <a:r>
              <a:rPr lang="en-US" sz="2200" b="1" dirty="0"/>
              <a:t>develop ideas</a:t>
            </a:r>
            <a:r>
              <a:rPr lang="en-US" sz="2200" dirty="0"/>
              <a:t>, and/or </a:t>
            </a:r>
            <a:r>
              <a:rPr lang="en-US" sz="2200" b="1" dirty="0"/>
              <a:t>propose solutions </a:t>
            </a:r>
            <a:r>
              <a:rPr lang="en-US" sz="2200" dirty="0"/>
              <a:t>to a problem.</a:t>
            </a:r>
          </a:p>
          <a:p>
            <a:pPr marL="285750" indent="-285750" algn="just">
              <a:buFont typeface="Wingdings" panose="05000000000000000000" pitchFamily="2" charset="2"/>
              <a:buChar char="Ø"/>
            </a:pPr>
            <a:r>
              <a:rPr lang="en-US" sz="2200" dirty="0"/>
              <a:t> It is the </a:t>
            </a:r>
            <a:r>
              <a:rPr lang="en-US" sz="2200" dirty="0" smtClean="0"/>
              <a:t>process </a:t>
            </a:r>
            <a:r>
              <a:rPr lang="en-US" sz="2200" dirty="0"/>
              <a:t>for generating creative ideas and solutions through </a:t>
            </a:r>
            <a:r>
              <a:rPr lang="en-US" sz="2200" b="1" dirty="0"/>
              <a:t>intensive and freewheeling group discussion</a:t>
            </a:r>
            <a:r>
              <a:rPr lang="en-US" sz="2200" dirty="0"/>
              <a:t>.</a:t>
            </a:r>
          </a:p>
          <a:p>
            <a:pPr marL="285750" indent="-285750" algn="just">
              <a:buFont typeface="Wingdings" panose="05000000000000000000" pitchFamily="2" charset="2"/>
              <a:buChar char="Ø"/>
            </a:pPr>
            <a:r>
              <a:rPr lang="en-US" sz="2200" dirty="0"/>
              <a:t> Every participant is encouraged to think aloud and suggest as many ideas as possible, no matter how seemingly </a:t>
            </a:r>
            <a:r>
              <a:rPr lang="en-US" sz="2200" b="1" dirty="0"/>
              <a:t>outlandish or bizarre</a:t>
            </a:r>
            <a:r>
              <a:rPr lang="en-US" sz="2200" dirty="0" smtClean="0"/>
              <a:t>.</a:t>
            </a:r>
            <a:endParaRPr lang="en-US" sz="2200" dirty="0"/>
          </a:p>
          <a:p>
            <a:pPr marL="285750" indent="-285750" algn="just">
              <a:buFont typeface="Wingdings" panose="05000000000000000000" pitchFamily="2" charset="2"/>
              <a:buChar char="Ø"/>
            </a:pPr>
            <a:r>
              <a:rPr lang="en-US" sz="2200" dirty="0"/>
              <a:t>The purpose of a brainstorming session is to work as a group to </a:t>
            </a:r>
            <a:r>
              <a:rPr lang="en-US" sz="2200" b="1" dirty="0"/>
              <a:t>define a problem and find a plan of action to solve it</a:t>
            </a:r>
            <a:r>
              <a:rPr lang="en-US" sz="2200" dirty="0"/>
              <a:t>.</a:t>
            </a:r>
          </a:p>
          <a:p>
            <a:pPr marL="285750" indent="-285750" algn="just">
              <a:buFont typeface="Wingdings" panose="05000000000000000000" pitchFamily="2" charset="2"/>
              <a:buChar char="Ø"/>
            </a:pPr>
            <a:r>
              <a:rPr lang="en-US" sz="2200" dirty="0"/>
              <a:t>Brainstorming aims not just to think of topics to write about but to allow a group to problem-solve when a researcher in the group is, essentially, suffering from a block.</a:t>
            </a:r>
          </a:p>
          <a:p>
            <a:endParaRPr lang="en-US" sz="1400" dirty="0"/>
          </a:p>
        </p:txBody>
      </p:sp>
    </p:spTree>
    <p:extLst>
      <p:ext uri="{BB962C8B-B14F-4D97-AF65-F5344CB8AC3E}">
        <p14:creationId xmlns:p14="http://schemas.microsoft.com/office/powerpoint/2010/main" val="2237877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7EA2D8D-44E5-43C4-BBA1-AE3E32EF0894}" type="slidenum">
              <a:rPr lang="en-GB" smtClean="0"/>
              <a:t>59</a:t>
            </a:fld>
            <a:endParaRPr lang="en-GB" dirty="0"/>
          </a:p>
        </p:txBody>
      </p:sp>
      <p:sp>
        <p:nvSpPr>
          <p:cNvPr id="4" name="Rectangle 3"/>
          <p:cNvSpPr/>
          <p:nvPr/>
        </p:nvSpPr>
        <p:spPr>
          <a:xfrm>
            <a:off x="395536" y="404664"/>
            <a:ext cx="8640960" cy="6001643"/>
          </a:xfrm>
          <a:prstGeom prst="rect">
            <a:avLst/>
          </a:prstGeom>
        </p:spPr>
        <p:txBody>
          <a:bodyPr wrap="square">
            <a:spAutoFit/>
          </a:bodyPr>
          <a:lstStyle/>
          <a:p>
            <a:pPr algn="ctr"/>
            <a:r>
              <a:rPr lang="en-US" sz="3600" dirty="0"/>
              <a:t>Brainstorming Strategies</a:t>
            </a:r>
          </a:p>
          <a:p>
            <a:pPr algn="just"/>
            <a:endParaRPr lang="en-US" dirty="0"/>
          </a:p>
          <a:p>
            <a:pPr algn="just"/>
            <a:r>
              <a:rPr lang="en-US" sz="2200" dirty="0"/>
              <a:t>Brainstorming strategies are many and varied, but they can be grouped  into the following basic areas:</a:t>
            </a:r>
          </a:p>
          <a:p>
            <a:pPr marL="457200" indent="-457200" algn="just">
              <a:buAutoNum type="arabicPeriod"/>
            </a:pPr>
            <a:r>
              <a:rPr lang="en-US" sz="2200" b="1" dirty="0"/>
              <a:t>Cubing</a:t>
            </a:r>
            <a:r>
              <a:rPr lang="en-US" sz="2200" dirty="0"/>
              <a:t>: </a:t>
            </a:r>
          </a:p>
          <a:p>
            <a:pPr marL="800100" lvl="1" indent="-342900" algn="just">
              <a:buFont typeface="Arial" panose="020B0604020202020204" pitchFamily="34" charset="0"/>
              <a:buChar char="•"/>
            </a:pPr>
            <a:r>
              <a:rPr lang="en-US" sz="2200" dirty="0"/>
              <a:t>This strategy enables you to consider your topic from </a:t>
            </a:r>
            <a:r>
              <a:rPr lang="en-US" sz="2200" b="1" dirty="0"/>
              <a:t>six different directions</a:t>
            </a:r>
            <a:r>
              <a:rPr lang="en-US" sz="2200" dirty="0"/>
              <a:t>, just as in a cube, which is six-sided.</a:t>
            </a:r>
          </a:p>
          <a:p>
            <a:pPr marL="800100" lvl="1" indent="-342900" algn="just">
              <a:buFont typeface="Arial" panose="020B0604020202020204" pitchFamily="34" charset="0"/>
              <a:buChar char="•"/>
            </a:pPr>
            <a:r>
              <a:rPr lang="en-US" sz="2200" dirty="0"/>
              <a:t> In cubing, you take an idea  and describe it, compare it, associate it, analyze it, apply it, and argue for and against it.</a:t>
            </a:r>
          </a:p>
          <a:p>
            <a:pPr algn="just"/>
            <a:r>
              <a:rPr lang="en-US" sz="2200" b="1" dirty="0"/>
              <a:t>2. Freewriting</a:t>
            </a:r>
            <a:r>
              <a:rPr lang="en-US" sz="2200" dirty="0"/>
              <a:t>: </a:t>
            </a:r>
          </a:p>
          <a:p>
            <a:pPr marL="800100" lvl="1" indent="-342900" algn="just">
              <a:buFont typeface="Arial" panose="020B0604020202020204" pitchFamily="34" charset="0"/>
              <a:buChar char="•"/>
            </a:pPr>
            <a:r>
              <a:rPr lang="en-US" sz="2200" dirty="0"/>
              <a:t>When you freewrite , you let your </a:t>
            </a:r>
            <a:r>
              <a:rPr lang="en-US" sz="2200" b="1" dirty="0"/>
              <a:t>thoughts flow freely</a:t>
            </a:r>
            <a:r>
              <a:rPr lang="en-US" sz="2200" dirty="0"/>
              <a:t>, putting pen  to paper (or dry erase pen on a whiteboard) and writing down whatever comes to your mind, or to the group members' minds.</a:t>
            </a:r>
          </a:p>
          <a:p>
            <a:pPr algn="just"/>
            <a:r>
              <a:rPr lang="en-US" sz="2200" b="1" dirty="0"/>
              <a:t> 3. Listing</a:t>
            </a:r>
            <a:r>
              <a:rPr lang="en-US" sz="2200" dirty="0"/>
              <a:t>:</a:t>
            </a:r>
          </a:p>
          <a:p>
            <a:pPr marL="800100" lvl="1" indent="-342900" algn="just">
              <a:buFont typeface="Arial" panose="020B0604020202020204" pitchFamily="34" charset="0"/>
              <a:buChar char="•"/>
            </a:pPr>
            <a:r>
              <a:rPr lang="en-US" sz="2200" dirty="0"/>
              <a:t> In this technique, also called bulleting, you jot down broad ideas quickly as they come to your mind in any order.</a:t>
            </a:r>
          </a:p>
        </p:txBody>
      </p:sp>
    </p:spTree>
    <p:extLst>
      <p:ext uri="{BB962C8B-B14F-4D97-AF65-F5344CB8AC3E}">
        <p14:creationId xmlns:p14="http://schemas.microsoft.com/office/powerpoint/2010/main" val="51774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629F-5DEC-E4FA-5CC0-BE42CF2A05FF}"/>
              </a:ext>
            </a:extLst>
          </p:cNvPr>
          <p:cNvSpPr>
            <a:spLocks noGrp="1"/>
          </p:cNvSpPr>
          <p:nvPr>
            <p:ph type="title"/>
          </p:nvPr>
        </p:nvSpPr>
        <p:spPr>
          <a:xfrm>
            <a:off x="628650" y="365127"/>
            <a:ext cx="7886700" cy="1191666"/>
          </a:xfrm>
        </p:spPr>
        <p:txBody>
          <a:bodyPr>
            <a:normAutofit fontScale="90000"/>
          </a:bodyPr>
          <a:lstStyle/>
          <a:p>
            <a:r>
              <a:rPr lang="en-US" dirty="0">
                <a:solidFill>
                  <a:srgbClr val="BD5319"/>
                </a:solidFill>
                <a:latin typeface="YaleNew"/>
              </a:rPr>
              <a:t/>
            </a:r>
            <a:br>
              <a:rPr lang="en-US" dirty="0">
                <a:solidFill>
                  <a:srgbClr val="BD5319"/>
                </a:solidFill>
                <a:latin typeface="YaleNew"/>
              </a:rPr>
            </a:br>
            <a:r>
              <a:rPr lang="en-US" dirty="0">
                <a:solidFill>
                  <a:srgbClr val="BD5319"/>
                </a:solidFill>
                <a:latin typeface="YaleNew"/>
              </a:rPr>
              <a:t>What Are User Goals?</a:t>
            </a:r>
            <a:br>
              <a:rPr lang="en-US" dirty="0">
                <a:solidFill>
                  <a:srgbClr val="BD5319"/>
                </a:solidFill>
                <a:latin typeface="YaleNew"/>
              </a:rPr>
            </a:br>
            <a:r>
              <a:rPr lang="en-US" dirty="0">
                <a:solidFill>
                  <a:srgbClr val="222222"/>
                </a:solidFill>
                <a:latin typeface="YaleNew"/>
              </a:rPr>
              <a:t/>
            </a:r>
            <a:br>
              <a:rPr lang="en-US" dirty="0">
                <a:solidFill>
                  <a:srgbClr val="222222"/>
                </a:solidFill>
                <a:latin typeface="YaleNew"/>
              </a:rPr>
            </a:br>
            <a:endParaRPr lang="en-IN" dirty="0"/>
          </a:p>
        </p:txBody>
      </p:sp>
      <p:sp>
        <p:nvSpPr>
          <p:cNvPr id="3" name="Content Placeholder 2">
            <a:extLst>
              <a:ext uri="{FF2B5EF4-FFF2-40B4-BE49-F238E27FC236}">
                <a16:creationId xmlns:a16="http://schemas.microsoft.com/office/drawing/2014/main" id="{C60FA9D3-C36F-56D6-02DA-0896238CC3CD}"/>
              </a:ext>
            </a:extLst>
          </p:cNvPr>
          <p:cNvSpPr>
            <a:spLocks noGrp="1"/>
          </p:cNvSpPr>
          <p:nvPr>
            <p:ph idx="1"/>
          </p:nvPr>
        </p:nvSpPr>
        <p:spPr>
          <a:xfrm>
            <a:off x="628650" y="1268760"/>
            <a:ext cx="7886700" cy="4908203"/>
          </a:xfrm>
        </p:spPr>
        <p:txBody>
          <a:bodyPr>
            <a:normAutofit fontScale="92500" lnSpcReduction="10000"/>
          </a:bodyPr>
          <a:lstStyle/>
          <a:p>
            <a:pPr algn="just"/>
            <a:r>
              <a:rPr lang="en-US" sz="2600" dirty="0">
                <a:solidFill>
                  <a:srgbClr val="1F1F1F"/>
                </a:solidFill>
                <a:latin typeface="Arial" panose="020B0604020202020204" pitchFamily="34" charset="0"/>
              </a:rPr>
              <a:t>User Goals are </a:t>
            </a:r>
            <a:r>
              <a:rPr lang="en-US" sz="2600" b="1" dirty="0">
                <a:solidFill>
                  <a:srgbClr val="1F1F1F"/>
                </a:solidFill>
                <a:latin typeface="Arial" panose="020B0604020202020204" pitchFamily="34" charset="0"/>
              </a:rPr>
              <a:t>descriptions of end states </a:t>
            </a:r>
            <a:r>
              <a:rPr lang="en-US" sz="2600" dirty="0">
                <a:solidFill>
                  <a:srgbClr val="1F1F1F"/>
                </a:solidFill>
                <a:latin typeface="Arial" panose="020B0604020202020204" pitchFamily="34" charset="0"/>
              </a:rPr>
              <a:t>that users want to reach.  </a:t>
            </a:r>
          </a:p>
          <a:p>
            <a:pPr algn="just"/>
            <a:r>
              <a:rPr lang="en-US" sz="2600" dirty="0">
                <a:solidFill>
                  <a:srgbClr val="1F1F1F"/>
                </a:solidFill>
                <a:latin typeface="Arial" panose="020B0604020202020204" pitchFamily="34" charset="0"/>
              </a:rPr>
              <a:t>Mapping a user’s journey toward meeting their goal, including steps taken before and after using a website or application, can be helpful to generate insight. </a:t>
            </a:r>
          </a:p>
          <a:p>
            <a:pPr algn="just"/>
            <a:r>
              <a:rPr lang="en-US" sz="2600" dirty="0">
                <a:solidFill>
                  <a:srgbClr val="1F1F1F"/>
                </a:solidFill>
                <a:latin typeface="Arial" panose="020B0604020202020204" pitchFamily="34" charset="0"/>
              </a:rPr>
              <a:t>A website that makes all of its content findable and all of its interactions intuitive may be usable, but it won’t be useful unless it is relevant to an actual goal a user has.</a:t>
            </a:r>
          </a:p>
          <a:p>
            <a:pPr algn="just"/>
            <a:r>
              <a:rPr lang="en-US" sz="2600" dirty="0">
                <a:solidFill>
                  <a:srgbClr val="1F1F1F"/>
                </a:solidFill>
                <a:latin typeface="Arial" panose="020B0604020202020204" pitchFamily="34" charset="0"/>
              </a:rPr>
              <a:t>Designers and site owners should understand user goals before any design or development occurs. </a:t>
            </a:r>
          </a:p>
          <a:p>
            <a:pPr algn="just"/>
            <a:r>
              <a:rPr lang="en-US" sz="2600" dirty="0">
                <a:solidFill>
                  <a:srgbClr val="1F1F1F"/>
                </a:solidFill>
                <a:latin typeface="Arial" panose="020B0604020202020204" pitchFamily="34" charset="0"/>
              </a:rPr>
              <a:t>One of the most substantial risks to a development project is building the wrong product and only understanding user goals mitigates that risk.</a:t>
            </a:r>
          </a:p>
          <a:p>
            <a:endParaRPr lang="en-IN" dirty="0">
              <a:latin typeface="Arial "/>
            </a:endParaRPr>
          </a:p>
        </p:txBody>
      </p:sp>
      <p:sp>
        <p:nvSpPr>
          <p:cNvPr id="5" name="Slide Number Placeholder 4">
            <a:extLst>
              <a:ext uri="{FF2B5EF4-FFF2-40B4-BE49-F238E27FC236}">
                <a16:creationId xmlns:a16="http://schemas.microsoft.com/office/drawing/2014/main" id="{8428CB66-4D24-A709-5867-BC8D2AAAD713}"/>
              </a:ext>
            </a:extLst>
          </p:cNvPr>
          <p:cNvSpPr>
            <a:spLocks noGrp="1"/>
          </p:cNvSpPr>
          <p:nvPr>
            <p:ph type="sldNum" sz="quarter" idx="12"/>
          </p:nvPr>
        </p:nvSpPr>
        <p:spPr/>
        <p:txBody>
          <a:bodyPr/>
          <a:lstStyle/>
          <a:p>
            <a:fld id="{C66CD472-154E-424C-89AE-4DECF5962F32}" type="slidenum">
              <a:rPr lang="en-US" smtClean="0"/>
              <a:t>6</a:t>
            </a:fld>
            <a:endParaRPr lang="en-US" dirty="0"/>
          </a:p>
        </p:txBody>
      </p:sp>
    </p:spTree>
    <p:extLst>
      <p:ext uri="{BB962C8B-B14F-4D97-AF65-F5344CB8AC3E}">
        <p14:creationId xmlns:p14="http://schemas.microsoft.com/office/powerpoint/2010/main" val="34705460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82D1AD8-4F69-A8C2-47E5-A6EFE58033D3}"/>
              </a:ext>
            </a:extLst>
          </p:cNvPr>
          <p:cNvSpPr>
            <a:spLocks noGrp="1"/>
          </p:cNvSpPr>
          <p:nvPr>
            <p:ph type="sldNum" sz="quarter" idx="12"/>
          </p:nvPr>
        </p:nvSpPr>
        <p:spPr/>
        <p:txBody>
          <a:bodyPr/>
          <a:lstStyle/>
          <a:p>
            <a:fld id="{A7EA2D8D-44E5-43C4-BBA1-AE3E32EF0894}" type="slidenum">
              <a:rPr lang="en-GB" smtClean="0"/>
              <a:t>60</a:t>
            </a:fld>
            <a:endParaRPr lang="en-GB" dirty="0"/>
          </a:p>
        </p:txBody>
      </p:sp>
      <p:sp>
        <p:nvSpPr>
          <p:cNvPr id="5" name="TextBox 4">
            <a:extLst>
              <a:ext uri="{FF2B5EF4-FFF2-40B4-BE49-F238E27FC236}">
                <a16:creationId xmlns:a16="http://schemas.microsoft.com/office/drawing/2014/main" id="{D1B358B8-DCE1-EAC0-78ED-3A209AE1F00D}"/>
              </a:ext>
            </a:extLst>
          </p:cNvPr>
          <p:cNvSpPr txBox="1"/>
          <p:nvPr/>
        </p:nvSpPr>
        <p:spPr>
          <a:xfrm>
            <a:off x="395536" y="908720"/>
            <a:ext cx="8352928" cy="4708981"/>
          </a:xfrm>
          <a:prstGeom prst="rect">
            <a:avLst/>
          </a:prstGeom>
          <a:noFill/>
        </p:spPr>
        <p:txBody>
          <a:bodyPr wrap="square">
            <a:spAutoFit/>
          </a:bodyPr>
          <a:lstStyle/>
          <a:p>
            <a:pPr algn="just"/>
            <a:r>
              <a:rPr lang="en-US" sz="2000" b="1" dirty="0"/>
              <a:t>4.Mapping</a:t>
            </a:r>
            <a:r>
              <a:rPr lang="en-US" sz="2000" dirty="0"/>
              <a:t>: </a:t>
            </a:r>
          </a:p>
          <a:p>
            <a:pPr marL="800100" lvl="1" indent="-342900" algn="just">
              <a:buFont typeface="Arial" panose="020B0604020202020204" pitchFamily="34" charset="0"/>
              <a:buChar char="•"/>
            </a:pPr>
            <a:r>
              <a:rPr lang="en-US" sz="2000" dirty="0"/>
              <a:t>This technique lets you </a:t>
            </a:r>
            <a:r>
              <a:rPr lang="en-US" sz="2000" b="1" dirty="0"/>
              <a:t>visualize concepts and ideas</a:t>
            </a:r>
            <a:r>
              <a:rPr lang="en-US" sz="2000" dirty="0"/>
              <a:t>. Also known as “</a:t>
            </a:r>
            <a:r>
              <a:rPr lang="en-US" sz="2000" b="1" dirty="0"/>
              <a:t>mind mapping”, </a:t>
            </a:r>
            <a:r>
              <a:rPr lang="en-US" sz="2000" dirty="0"/>
              <a:t>this technique starts with a research question or main idea,  then adds branches with synonyms, related topic, keywords, and examples.</a:t>
            </a:r>
          </a:p>
          <a:p>
            <a:pPr marL="800100" lvl="1" indent="-342900" algn="just">
              <a:buFont typeface="Arial" panose="020B0604020202020204" pitchFamily="34" charset="0"/>
              <a:buChar char="•"/>
            </a:pPr>
            <a:r>
              <a:rPr lang="en-US" sz="2000" dirty="0"/>
              <a:t>This method is also called </a:t>
            </a:r>
            <a:r>
              <a:rPr lang="en-US" sz="2000" b="1" dirty="0"/>
              <a:t>webbing</a:t>
            </a:r>
            <a:r>
              <a:rPr lang="en-US" sz="2000" dirty="0"/>
              <a:t> because you  end up with something that looks like a spider web with your brainstormed ideas branching out from the main topic in the center.</a:t>
            </a:r>
          </a:p>
          <a:p>
            <a:pPr algn="just"/>
            <a:r>
              <a:rPr lang="en-US" sz="2000" b="1" dirty="0"/>
              <a:t>5.Researching</a:t>
            </a:r>
            <a:r>
              <a:rPr lang="en-US" sz="2000" dirty="0"/>
              <a:t>: </a:t>
            </a:r>
          </a:p>
          <a:p>
            <a:pPr marL="800100" lvl="1" indent="-342900" algn="just">
              <a:buFont typeface="Arial" panose="020B0604020202020204" pitchFamily="34" charset="0"/>
              <a:buChar char="•"/>
            </a:pPr>
            <a:r>
              <a:rPr lang="en-US" sz="2000" dirty="0"/>
              <a:t>Also called the journalistic method, with this technique, you use the “big six” questions that journalists rely on to research a story: </a:t>
            </a:r>
            <a:r>
              <a:rPr lang="en-US" sz="2000" b="1" dirty="0"/>
              <a:t>who, what, when, where, why, and how</a:t>
            </a:r>
            <a:r>
              <a:rPr lang="en-US" sz="2000" dirty="0"/>
              <a:t>. </a:t>
            </a:r>
          </a:p>
          <a:p>
            <a:pPr marL="800100" lvl="1" indent="-342900" algn="just">
              <a:buFont typeface="Arial" panose="020B0604020202020204" pitchFamily="34" charset="0"/>
              <a:buChar char="•"/>
            </a:pPr>
            <a:r>
              <a:rPr lang="en-US" sz="2000" dirty="0"/>
              <a:t>You and your group then take a few minutes to  research the answers to these questions if needed or simply discuss the answers if group members know the information</a:t>
            </a:r>
            <a:endParaRPr lang="en-IN" sz="2000" dirty="0"/>
          </a:p>
        </p:txBody>
      </p:sp>
    </p:spTree>
    <p:extLst>
      <p:ext uri="{BB962C8B-B14F-4D97-AF65-F5344CB8AC3E}">
        <p14:creationId xmlns:p14="http://schemas.microsoft.com/office/powerpoint/2010/main" val="20240990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7EA2D8D-44E5-43C4-BBA1-AE3E32EF0894}" type="slidenum">
              <a:rPr lang="en-GB" smtClean="0"/>
              <a:t>61</a:t>
            </a:fld>
            <a:endParaRPr lang="en-GB" dirty="0"/>
          </a:p>
        </p:txBody>
      </p:sp>
      <p:pic>
        <p:nvPicPr>
          <p:cNvPr id="3" name="Picture 2"/>
          <p:cNvPicPr>
            <a:picLocks noChangeAspect="1"/>
          </p:cNvPicPr>
          <p:nvPr/>
        </p:nvPicPr>
        <p:blipFill>
          <a:blip r:embed="rId2"/>
          <a:stretch>
            <a:fillRect/>
          </a:stretch>
        </p:blipFill>
        <p:spPr>
          <a:xfrm>
            <a:off x="683568" y="980729"/>
            <a:ext cx="7704857" cy="5184576"/>
          </a:xfrm>
          <a:prstGeom prst="rect">
            <a:avLst/>
          </a:prstGeom>
        </p:spPr>
      </p:pic>
      <p:sp>
        <p:nvSpPr>
          <p:cNvPr id="4" name="TextBox 3"/>
          <p:cNvSpPr txBox="1"/>
          <p:nvPr/>
        </p:nvSpPr>
        <p:spPr>
          <a:xfrm>
            <a:off x="755576" y="260648"/>
            <a:ext cx="7488832" cy="369332"/>
          </a:xfrm>
          <a:prstGeom prst="rect">
            <a:avLst/>
          </a:prstGeom>
          <a:noFill/>
        </p:spPr>
        <p:txBody>
          <a:bodyPr wrap="square" rtlCol="0">
            <a:spAutoFit/>
          </a:bodyPr>
          <a:lstStyle/>
          <a:p>
            <a:pPr algn="ctr"/>
            <a:r>
              <a:rPr lang="en-US" dirty="0" smtClean="0"/>
              <a:t>Example of Mind mapping</a:t>
            </a:r>
            <a:endParaRPr lang="en-IN" dirty="0"/>
          </a:p>
        </p:txBody>
      </p:sp>
    </p:spTree>
    <p:extLst>
      <p:ext uri="{BB962C8B-B14F-4D97-AF65-F5344CB8AC3E}">
        <p14:creationId xmlns:p14="http://schemas.microsoft.com/office/powerpoint/2010/main" val="146642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3DAF-F9D9-1B75-6890-D072FBE10081}"/>
              </a:ext>
            </a:extLst>
          </p:cNvPr>
          <p:cNvSpPr>
            <a:spLocks noGrp="1"/>
          </p:cNvSpPr>
          <p:nvPr>
            <p:ph type="title"/>
          </p:nvPr>
        </p:nvSpPr>
        <p:spPr/>
        <p:txBody>
          <a:bodyPr/>
          <a:lstStyle/>
          <a:p>
            <a:r>
              <a:rPr lang="en-US" dirty="0">
                <a:solidFill>
                  <a:srgbClr val="BD5319"/>
                </a:solidFill>
                <a:latin typeface="YaleNew"/>
              </a:rPr>
              <a:t>Eliciting User Goals</a:t>
            </a:r>
            <a:br>
              <a:rPr lang="en-US" dirty="0">
                <a:solidFill>
                  <a:srgbClr val="BD5319"/>
                </a:solidFill>
                <a:latin typeface="YaleNew"/>
              </a:rPr>
            </a:br>
            <a:endParaRPr lang="en-IN" dirty="0"/>
          </a:p>
        </p:txBody>
      </p:sp>
      <p:sp>
        <p:nvSpPr>
          <p:cNvPr id="3" name="Content Placeholder 2">
            <a:extLst>
              <a:ext uri="{FF2B5EF4-FFF2-40B4-BE49-F238E27FC236}">
                <a16:creationId xmlns:a16="http://schemas.microsoft.com/office/drawing/2014/main" id="{1CCE29C6-E2F2-54F8-7EAE-4E396FD37EBA}"/>
              </a:ext>
            </a:extLst>
          </p:cNvPr>
          <p:cNvSpPr>
            <a:spLocks noGrp="1"/>
          </p:cNvSpPr>
          <p:nvPr>
            <p:ph idx="1"/>
          </p:nvPr>
        </p:nvSpPr>
        <p:spPr>
          <a:xfrm>
            <a:off x="323528" y="1412776"/>
            <a:ext cx="8191822" cy="4495354"/>
          </a:xfrm>
        </p:spPr>
        <p:txBody>
          <a:bodyPr>
            <a:normAutofit/>
          </a:bodyPr>
          <a:lstStyle/>
          <a:p>
            <a:pPr algn="just">
              <a:lnSpc>
                <a:spcPct val="80000"/>
              </a:lnSpc>
            </a:pPr>
            <a:r>
              <a:rPr lang="en-US" sz="2200" dirty="0">
                <a:solidFill>
                  <a:srgbClr val="1F1F1F"/>
                </a:solidFill>
                <a:latin typeface="Arial" panose="020B0604020202020204" pitchFamily="34" charset="0"/>
              </a:rPr>
              <a:t>A variety of methods exist for eliciting user goals, each with strengths or drawbacks.</a:t>
            </a:r>
          </a:p>
          <a:p>
            <a:pPr algn="just">
              <a:lnSpc>
                <a:spcPct val="80000"/>
              </a:lnSpc>
            </a:pPr>
            <a:r>
              <a:rPr lang="en-US" sz="2200" dirty="0">
                <a:solidFill>
                  <a:srgbClr val="1F1F1F"/>
                </a:solidFill>
                <a:latin typeface="Arial" panose="020B0604020202020204" pitchFamily="34" charset="0"/>
              </a:rPr>
              <a:t>Asking project stakeholders (people who are not end users but who nevertheless have invested in the project’s success) is not an optimal way of finding user goals. </a:t>
            </a:r>
          </a:p>
          <a:p>
            <a:pPr algn="just">
              <a:lnSpc>
                <a:spcPct val="80000"/>
              </a:lnSpc>
            </a:pPr>
            <a:r>
              <a:rPr lang="en-US" sz="2200" dirty="0">
                <a:solidFill>
                  <a:srgbClr val="1F1F1F"/>
                </a:solidFill>
                <a:latin typeface="Arial" panose="020B0604020202020204" pitchFamily="34" charset="0"/>
              </a:rPr>
              <a:t>Stakeholders — even ones that interact with users directly — often have goals that are different from and even in tension with users.  </a:t>
            </a:r>
          </a:p>
          <a:p>
            <a:pPr algn="just">
              <a:lnSpc>
                <a:spcPct val="80000"/>
              </a:lnSpc>
            </a:pPr>
            <a:r>
              <a:rPr lang="en-US" sz="2200" dirty="0">
                <a:solidFill>
                  <a:srgbClr val="1F1F1F"/>
                </a:solidFill>
                <a:latin typeface="Arial" panose="020B0604020202020204" pitchFamily="34" charset="0"/>
              </a:rPr>
              <a:t>Stakeholders’ perspective are important for the project, but they should not be considered a definitive source of user goals.</a:t>
            </a:r>
          </a:p>
          <a:p>
            <a:pPr algn="just">
              <a:lnSpc>
                <a:spcPct val="80000"/>
              </a:lnSpc>
            </a:pPr>
            <a:r>
              <a:rPr lang="en-US" sz="2200" dirty="0">
                <a:solidFill>
                  <a:srgbClr val="1F1F1F"/>
                </a:solidFill>
                <a:latin typeface="Arial" panose="020B0604020202020204" pitchFamily="34" charset="0"/>
              </a:rPr>
              <a:t>Asking users themselves, such as through </a:t>
            </a:r>
            <a:r>
              <a:rPr lang="en-US" sz="2200" b="1" dirty="0">
                <a:solidFill>
                  <a:srgbClr val="1F1F1F"/>
                </a:solidFill>
                <a:latin typeface="Arial" panose="020B0604020202020204" pitchFamily="34" charset="0"/>
              </a:rPr>
              <a:t>user interviews, focus groups, or surveys</a:t>
            </a:r>
            <a:r>
              <a:rPr lang="en-US" sz="2200" dirty="0">
                <a:solidFill>
                  <a:srgbClr val="1F1F1F"/>
                </a:solidFill>
                <a:latin typeface="Arial" panose="020B0604020202020204" pitchFamily="34" charset="0"/>
              </a:rPr>
              <a:t>, can be a better way of discovering.</a:t>
            </a:r>
          </a:p>
          <a:p>
            <a:pPr marL="0" indent="0" algn="just">
              <a:buNone/>
            </a:pPr>
            <a:endParaRPr lang="en-IN" dirty="0"/>
          </a:p>
        </p:txBody>
      </p:sp>
      <p:sp>
        <p:nvSpPr>
          <p:cNvPr id="5" name="Slide Number Placeholder 4">
            <a:extLst>
              <a:ext uri="{FF2B5EF4-FFF2-40B4-BE49-F238E27FC236}">
                <a16:creationId xmlns:a16="http://schemas.microsoft.com/office/drawing/2014/main" id="{6C00B755-9E08-BD50-CBE7-B3C502048F5B}"/>
              </a:ext>
            </a:extLst>
          </p:cNvPr>
          <p:cNvSpPr>
            <a:spLocks noGrp="1"/>
          </p:cNvSpPr>
          <p:nvPr>
            <p:ph type="sldNum" sz="quarter" idx="12"/>
          </p:nvPr>
        </p:nvSpPr>
        <p:spPr/>
        <p:txBody>
          <a:bodyPr/>
          <a:lstStyle/>
          <a:p>
            <a:fld id="{C66CD472-154E-424C-89AE-4DECF5962F32}" type="slidenum">
              <a:rPr lang="en-US" smtClean="0"/>
              <a:t>7</a:t>
            </a:fld>
            <a:endParaRPr lang="en-US" dirty="0"/>
          </a:p>
        </p:txBody>
      </p:sp>
    </p:spTree>
    <p:extLst>
      <p:ext uri="{BB962C8B-B14F-4D97-AF65-F5344CB8AC3E}">
        <p14:creationId xmlns:p14="http://schemas.microsoft.com/office/powerpoint/2010/main" val="62401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34C9-A8AA-7D14-33BA-C9AA084EA196}"/>
              </a:ext>
            </a:extLst>
          </p:cNvPr>
          <p:cNvSpPr>
            <a:spLocks noGrp="1"/>
          </p:cNvSpPr>
          <p:nvPr>
            <p:ph type="title"/>
          </p:nvPr>
        </p:nvSpPr>
        <p:spPr/>
        <p:txBody>
          <a:bodyPr>
            <a:normAutofit/>
          </a:bodyPr>
          <a:lstStyle/>
          <a:p>
            <a:r>
              <a:rPr lang="en-US" dirty="0">
                <a:solidFill>
                  <a:srgbClr val="0070C0"/>
                </a:solidFill>
                <a:latin typeface="YaleNew"/>
              </a:rPr>
              <a:t>Context of use</a:t>
            </a:r>
            <a:endParaRPr lang="en-IN" dirty="0">
              <a:solidFill>
                <a:srgbClr val="0070C0"/>
              </a:solidFill>
              <a:latin typeface="YaleNew"/>
            </a:endParaRPr>
          </a:p>
        </p:txBody>
      </p:sp>
      <p:sp>
        <p:nvSpPr>
          <p:cNvPr id="3" name="Content Placeholder 2">
            <a:extLst>
              <a:ext uri="{FF2B5EF4-FFF2-40B4-BE49-F238E27FC236}">
                <a16:creationId xmlns:a16="http://schemas.microsoft.com/office/drawing/2014/main" id="{DE5F5CC2-C036-4BE9-359B-C05D5A3A084C}"/>
              </a:ext>
            </a:extLst>
          </p:cNvPr>
          <p:cNvSpPr>
            <a:spLocks noGrp="1"/>
          </p:cNvSpPr>
          <p:nvPr>
            <p:ph idx="1"/>
          </p:nvPr>
        </p:nvSpPr>
        <p:spPr>
          <a:xfrm>
            <a:off x="628650" y="1690689"/>
            <a:ext cx="7886700" cy="4486274"/>
          </a:xfrm>
        </p:spPr>
        <p:txBody>
          <a:bodyPr>
            <a:normAutofit/>
          </a:bodyPr>
          <a:lstStyle/>
          <a:p>
            <a:pPr algn="just">
              <a:lnSpc>
                <a:spcPct val="80000"/>
              </a:lnSpc>
            </a:pPr>
            <a:r>
              <a:rPr lang="en-US" sz="2200" dirty="0">
                <a:solidFill>
                  <a:srgbClr val="1F1F1F"/>
                </a:solidFill>
                <a:latin typeface="Arial" panose="020B0604020202020204" pitchFamily="34" charset="0"/>
              </a:rPr>
              <a:t>Context of use focuses on </a:t>
            </a:r>
            <a:r>
              <a:rPr lang="en-US" sz="2200" b="1" dirty="0">
                <a:solidFill>
                  <a:srgbClr val="1F1F1F"/>
                </a:solidFill>
                <a:latin typeface="Arial" panose="020B0604020202020204" pitchFamily="34" charset="0"/>
              </a:rPr>
              <a:t>where, when, how and why users are performing a task, reaching a goal </a:t>
            </a:r>
            <a:r>
              <a:rPr lang="en-US" sz="2200" dirty="0">
                <a:solidFill>
                  <a:srgbClr val="1F1F1F"/>
                </a:solidFill>
                <a:latin typeface="Arial" panose="020B0604020202020204" pitchFamily="34" charset="0"/>
              </a:rPr>
              <a:t>or using your product or service. </a:t>
            </a:r>
          </a:p>
          <a:p>
            <a:pPr algn="just">
              <a:lnSpc>
                <a:spcPct val="80000"/>
              </a:lnSpc>
            </a:pPr>
            <a:r>
              <a:rPr lang="en-US" sz="2200" dirty="0">
                <a:solidFill>
                  <a:srgbClr val="1F1F1F"/>
                </a:solidFill>
                <a:latin typeface="Arial" panose="020B0604020202020204" pitchFamily="34" charset="0"/>
              </a:rPr>
              <a:t>The Context of Use is the </a:t>
            </a:r>
            <a:r>
              <a:rPr lang="en-US" sz="2200" b="1" dirty="0">
                <a:solidFill>
                  <a:srgbClr val="1F1F1F"/>
                </a:solidFill>
                <a:latin typeface="Arial" panose="020B0604020202020204" pitchFamily="34" charset="0"/>
              </a:rPr>
              <a:t>actual conditions </a:t>
            </a:r>
            <a:r>
              <a:rPr lang="en-US" sz="2200" dirty="0">
                <a:solidFill>
                  <a:srgbClr val="1F1F1F"/>
                </a:solidFill>
                <a:latin typeface="Arial" panose="020B0604020202020204" pitchFamily="34" charset="0"/>
              </a:rPr>
              <a:t>under which a given artifact/software product is used, or will be used in a normal day to day working situation. </a:t>
            </a:r>
          </a:p>
          <a:p>
            <a:pPr algn="just">
              <a:lnSpc>
                <a:spcPct val="80000"/>
              </a:lnSpc>
            </a:pPr>
            <a:r>
              <a:rPr lang="en-US" sz="2200" dirty="0">
                <a:solidFill>
                  <a:srgbClr val="1F1F1F"/>
                </a:solidFill>
                <a:latin typeface="Arial" panose="020B0604020202020204" pitchFamily="34" charset="0"/>
              </a:rPr>
              <a:t>It is important to carry out </a:t>
            </a:r>
            <a:r>
              <a:rPr lang="en-US" sz="2200" b="1" dirty="0">
                <a:solidFill>
                  <a:srgbClr val="1F1F1F"/>
                </a:solidFill>
                <a:latin typeface="Arial" panose="020B0604020202020204" pitchFamily="34" charset="0"/>
              </a:rPr>
              <a:t>walkthroughs, usability tests, prototyping sessions, meetings, user studies in the context of use</a:t>
            </a:r>
            <a:r>
              <a:rPr lang="en-US" sz="2200" dirty="0">
                <a:solidFill>
                  <a:srgbClr val="1F1F1F"/>
                </a:solidFill>
                <a:latin typeface="Arial" panose="020B0604020202020204" pitchFamily="34" charset="0"/>
              </a:rPr>
              <a:t> to get as high validity of your findings as possible.</a:t>
            </a:r>
            <a:endParaRPr lang="en-IN" sz="2200" dirty="0">
              <a:solidFill>
                <a:srgbClr val="1F1F1F"/>
              </a:solidFill>
              <a:latin typeface="Arial" panose="020B0604020202020204" pitchFamily="34" charset="0"/>
            </a:endParaRPr>
          </a:p>
        </p:txBody>
      </p:sp>
      <p:sp>
        <p:nvSpPr>
          <p:cNvPr id="5" name="Slide Number Placeholder 4">
            <a:extLst>
              <a:ext uri="{FF2B5EF4-FFF2-40B4-BE49-F238E27FC236}">
                <a16:creationId xmlns:a16="http://schemas.microsoft.com/office/drawing/2014/main" id="{A4D1CAE3-5013-6533-3B9C-3EB7E186D4ED}"/>
              </a:ext>
            </a:extLst>
          </p:cNvPr>
          <p:cNvSpPr>
            <a:spLocks noGrp="1"/>
          </p:cNvSpPr>
          <p:nvPr>
            <p:ph type="sldNum" sz="quarter" idx="12"/>
          </p:nvPr>
        </p:nvSpPr>
        <p:spPr/>
        <p:txBody>
          <a:bodyPr/>
          <a:lstStyle/>
          <a:p>
            <a:fld id="{C66CD472-154E-424C-89AE-4DECF5962F32}" type="slidenum">
              <a:rPr lang="en-US" smtClean="0"/>
              <a:t>8</a:t>
            </a:fld>
            <a:endParaRPr lang="en-US" dirty="0"/>
          </a:p>
        </p:txBody>
      </p:sp>
    </p:spTree>
    <p:extLst>
      <p:ext uri="{BB962C8B-B14F-4D97-AF65-F5344CB8AC3E}">
        <p14:creationId xmlns:p14="http://schemas.microsoft.com/office/powerpoint/2010/main" val="32772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2AF5-E58E-0A24-158E-F40DC614F4F1}"/>
              </a:ext>
            </a:extLst>
          </p:cNvPr>
          <p:cNvSpPr>
            <a:spLocks noGrp="1"/>
          </p:cNvSpPr>
          <p:nvPr>
            <p:ph type="title"/>
          </p:nvPr>
        </p:nvSpPr>
        <p:spPr/>
        <p:txBody>
          <a:bodyPr/>
          <a:lstStyle/>
          <a:p>
            <a:r>
              <a:rPr lang="en-US" dirty="0">
                <a:solidFill>
                  <a:srgbClr val="0070C0"/>
                </a:solidFill>
                <a:latin typeface="YaleNew"/>
              </a:rPr>
              <a:t>Context of use</a:t>
            </a:r>
            <a:endParaRPr lang="en-IN" dirty="0"/>
          </a:p>
        </p:txBody>
      </p:sp>
      <p:sp>
        <p:nvSpPr>
          <p:cNvPr id="3" name="Content Placeholder 2">
            <a:extLst>
              <a:ext uri="{FF2B5EF4-FFF2-40B4-BE49-F238E27FC236}">
                <a16:creationId xmlns:a16="http://schemas.microsoft.com/office/drawing/2014/main" id="{B46E9CCB-5509-2F45-7CA9-F673FF7D1B21}"/>
              </a:ext>
            </a:extLst>
          </p:cNvPr>
          <p:cNvSpPr>
            <a:spLocks noGrp="1"/>
          </p:cNvSpPr>
          <p:nvPr>
            <p:ph idx="1"/>
          </p:nvPr>
        </p:nvSpPr>
        <p:spPr>
          <a:xfrm>
            <a:off x="597217" y="1412776"/>
            <a:ext cx="7886700" cy="4821213"/>
          </a:xfrm>
        </p:spPr>
        <p:txBody>
          <a:bodyPr>
            <a:noAutofit/>
          </a:bodyPr>
          <a:lstStyle/>
          <a:p>
            <a:pPr algn="just">
              <a:lnSpc>
                <a:spcPct val="100000"/>
              </a:lnSpc>
            </a:pPr>
            <a:r>
              <a:rPr lang="en-US" sz="2200" dirty="0">
                <a:solidFill>
                  <a:srgbClr val="1F1F1F"/>
                </a:solidFill>
                <a:latin typeface="Arial" panose="020B0604020202020204" pitchFamily="34" charset="0"/>
              </a:rPr>
              <a:t>Context holds the key to </a:t>
            </a:r>
            <a:r>
              <a:rPr lang="en-US" sz="2200" b="1" dirty="0">
                <a:solidFill>
                  <a:srgbClr val="1F1F1F"/>
                </a:solidFill>
                <a:latin typeface="Arial" panose="020B0604020202020204" pitchFamily="34" charset="0"/>
              </a:rPr>
              <a:t>differentiated user experience.</a:t>
            </a:r>
          </a:p>
          <a:p>
            <a:pPr algn="just">
              <a:lnSpc>
                <a:spcPct val="100000"/>
              </a:lnSpc>
            </a:pPr>
            <a:r>
              <a:rPr lang="en-US" sz="2200" dirty="0">
                <a:solidFill>
                  <a:srgbClr val="1F1F1F"/>
                </a:solidFill>
                <a:latin typeface="Arial" panose="020B0604020202020204" pitchFamily="34" charset="0"/>
              </a:rPr>
              <a:t>Context frames all experience. </a:t>
            </a:r>
          </a:p>
          <a:p>
            <a:pPr algn="just">
              <a:lnSpc>
                <a:spcPct val="100000"/>
              </a:lnSpc>
            </a:pPr>
            <a:r>
              <a:rPr lang="en-US" sz="2200" dirty="0">
                <a:solidFill>
                  <a:srgbClr val="1F1F1F"/>
                </a:solidFill>
                <a:latin typeface="Arial" panose="020B0604020202020204" pitchFamily="34" charset="0"/>
              </a:rPr>
              <a:t>If you didn't understand the user will be using your app mostly on mobile, but designed for desktop, ease of use wouldn't save you. </a:t>
            </a:r>
          </a:p>
          <a:p>
            <a:pPr algn="just">
              <a:lnSpc>
                <a:spcPct val="100000"/>
              </a:lnSpc>
            </a:pPr>
            <a:r>
              <a:rPr lang="en-US" sz="2200" dirty="0">
                <a:solidFill>
                  <a:srgbClr val="1F1F1F"/>
                </a:solidFill>
                <a:latin typeface="Arial" panose="020B0604020202020204" pitchFamily="34" charset="0"/>
              </a:rPr>
              <a:t>Context sets the expectation, spoken and unspoken for user interaction….It is basically the where and how you take your </a:t>
            </a:r>
            <a:r>
              <a:rPr lang="en-US" sz="2200" b="1" dirty="0">
                <a:solidFill>
                  <a:srgbClr val="1F1F1F"/>
                </a:solidFill>
                <a:latin typeface="Arial" panose="020B0604020202020204" pitchFamily="34" charset="0"/>
              </a:rPr>
              <a:t>user to the feature or touchpoints</a:t>
            </a:r>
            <a:r>
              <a:rPr lang="en-US" sz="2200" dirty="0">
                <a:solidFill>
                  <a:srgbClr val="1F1F1F"/>
                </a:solidFill>
                <a:latin typeface="Arial" panose="020B0604020202020204" pitchFamily="34" charset="0"/>
              </a:rPr>
              <a:t>.</a:t>
            </a:r>
          </a:p>
          <a:p>
            <a:pPr>
              <a:lnSpc>
                <a:spcPct val="100000"/>
              </a:lnSpc>
            </a:pPr>
            <a:r>
              <a:rPr lang="en-US" sz="2200" dirty="0"/>
              <a:t>To understand the context we can conduct: </a:t>
            </a:r>
            <a:r>
              <a:rPr lang="en-US" sz="2200" b="1" dirty="0"/>
              <a:t>Contextual Interview</a:t>
            </a:r>
            <a:r>
              <a:rPr lang="en-US" sz="2200" b="1" dirty="0">
                <a:solidFill>
                  <a:srgbClr val="333333"/>
                </a:solidFill>
                <a:latin typeface="Arial "/>
              </a:rPr>
              <a:t/>
            </a:r>
            <a:br>
              <a:rPr lang="en-US" sz="2200" b="1" dirty="0">
                <a:solidFill>
                  <a:srgbClr val="333333"/>
                </a:solidFill>
                <a:latin typeface="Arial "/>
              </a:rPr>
            </a:br>
            <a:endParaRPr lang="en-US" sz="2200" dirty="0">
              <a:solidFill>
                <a:srgbClr val="1F1F1F"/>
              </a:solidFill>
              <a:latin typeface="Arial" panose="020B0604020202020204" pitchFamily="34" charset="0"/>
            </a:endParaRPr>
          </a:p>
        </p:txBody>
      </p:sp>
      <p:sp>
        <p:nvSpPr>
          <p:cNvPr id="5" name="Slide Number Placeholder 4">
            <a:extLst>
              <a:ext uri="{FF2B5EF4-FFF2-40B4-BE49-F238E27FC236}">
                <a16:creationId xmlns:a16="http://schemas.microsoft.com/office/drawing/2014/main" id="{CE3BC4E2-6DBE-49D5-6F64-20E2B61781F2}"/>
              </a:ext>
            </a:extLst>
          </p:cNvPr>
          <p:cNvSpPr>
            <a:spLocks noGrp="1"/>
          </p:cNvSpPr>
          <p:nvPr>
            <p:ph type="sldNum" sz="quarter" idx="12"/>
          </p:nvPr>
        </p:nvSpPr>
        <p:spPr/>
        <p:txBody>
          <a:bodyPr/>
          <a:lstStyle/>
          <a:p>
            <a:fld id="{C66CD472-154E-424C-89AE-4DECF5962F32}" type="slidenum">
              <a:rPr lang="en-US" smtClean="0"/>
              <a:t>9</a:t>
            </a:fld>
            <a:endParaRPr lang="en-US" dirty="0"/>
          </a:p>
        </p:txBody>
      </p:sp>
    </p:spTree>
    <p:extLst>
      <p:ext uri="{BB962C8B-B14F-4D97-AF65-F5344CB8AC3E}">
        <p14:creationId xmlns:p14="http://schemas.microsoft.com/office/powerpoint/2010/main" val="3079207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15032</TotalTime>
  <Words>3778</Words>
  <Application>Microsoft Office PowerPoint</Application>
  <PresentationFormat>On-screen Show (4:3)</PresentationFormat>
  <Paragraphs>440</Paragraphs>
  <Slides>61</Slides>
  <Notes>3</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61</vt:i4>
      </vt:variant>
    </vt:vector>
  </HeadingPairs>
  <TitlesOfParts>
    <vt:vector size="76" baseType="lpstr">
      <vt:lpstr>Arial</vt:lpstr>
      <vt:lpstr>Arial </vt:lpstr>
      <vt:lpstr>Bebas Neue</vt:lpstr>
      <vt:lpstr>Calibri</vt:lpstr>
      <vt:lpstr>Calibri </vt:lpstr>
      <vt:lpstr>Helvetica</vt:lpstr>
      <vt:lpstr>inherit</vt:lpstr>
      <vt:lpstr>Liberation Sans</vt:lpstr>
      <vt:lpstr>Mallory</vt:lpstr>
      <vt:lpstr>Merriweather</vt:lpstr>
      <vt:lpstr>Source Sans Variable</vt:lpstr>
      <vt:lpstr>Times</vt:lpstr>
      <vt:lpstr>Wingdings</vt:lpstr>
      <vt:lpstr>YaleNew</vt:lpstr>
      <vt:lpstr>Office Theme</vt:lpstr>
      <vt:lpstr>PowerPoint Presentation</vt:lpstr>
      <vt:lpstr> User Research</vt:lpstr>
      <vt:lpstr>PowerPoint Presentation</vt:lpstr>
      <vt:lpstr>Understanding Your User</vt:lpstr>
      <vt:lpstr>Understanding Users</vt:lpstr>
      <vt:lpstr> What Are User Goals?  </vt:lpstr>
      <vt:lpstr>Eliciting User Goals </vt:lpstr>
      <vt:lpstr>Context of use</vt:lpstr>
      <vt:lpstr>Context of use</vt:lpstr>
      <vt:lpstr>Few real examples to illustrate context of use</vt:lpstr>
      <vt:lpstr>Usability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understand the context we can conduct: Contextual Enquiry/Interview </vt:lpstr>
      <vt:lpstr>What You Learn From Contextual Interviews </vt:lpstr>
      <vt:lpstr>Combining Contextual Interviews and Usability Testing</vt:lpstr>
      <vt:lpstr>Why Conduct Contextual Enquiry </vt:lpstr>
      <vt:lpstr>Hide this slide…only example</vt:lpstr>
      <vt:lpstr>Case Study</vt:lpstr>
      <vt:lpstr>4 Grounding Principles </vt:lpstr>
      <vt:lpstr>4-Part Session Structure</vt:lpstr>
      <vt:lpstr>4-Part Session Structure(contd.)</vt:lpstr>
      <vt:lpstr>4-Part Session Structure(contd.)</vt:lpstr>
      <vt:lpstr>4-Part Session Structure(contd.)</vt:lpstr>
      <vt:lpstr>Conclusion </vt:lpstr>
      <vt:lpstr>Interviews</vt:lpstr>
      <vt:lpstr>PowerPoint Presentation</vt:lpstr>
      <vt:lpstr>PowerPoint Presentation</vt:lpstr>
      <vt:lpstr>Examples of how two different people might respond to the same question followup questions (in grey boxes) that the interviewer may ask to get to the same place.</vt:lpstr>
      <vt:lpstr>PowerPoint Presentation</vt:lpstr>
      <vt:lpstr>Types of Interviews</vt:lpstr>
      <vt:lpstr>PowerPoint Presentation</vt:lpstr>
      <vt:lpstr>PowerPoint Presentation</vt:lpstr>
      <vt:lpstr>PowerPoint Presentation</vt:lpstr>
      <vt:lpstr>Focus group </vt:lpstr>
      <vt:lpstr>PowerPoint Presentation</vt:lpstr>
      <vt:lpstr>Competitive analysis</vt:lpstr>
      <vt:lpstr>PowerPoint Presentation</vt:lpstr>
      <vt:lpstr>PowerPoint Presentation</vt:lpstr>
      <vt:lpstr>PowerPoint Presentation</vt:lpstr>
      <vt:lpstr>PowerPoint Presentation</vt:lpstr>
      <vt:lpstr>PowerPoint Presentation</vt:lpstr>
      <vt:lpstr>Websites for kitchen and bathroom fixtures: Visual, quantitative, and qualitative competitive analysis </vt:lpstr>
      <vt:lpstr>Digital real estate experiences: visual and qualitative competitive analysis </vt:lpstr>
      <vt:lpstr>PowerPoint Presentation</vt:lpstr>
      <vt:lpstr>PowerPoint Presentation</vt:lpstr>
      <vt:lpstr>Scenarios and Persona Technique</vt:lpstr>
      <vt:lpstr>Individual scenarios are usually describing a particular path through an interactive system.</vt:lpstr>
      <vt:lpstr>PowerPoint Presentation</vt:lpstr>
      <vt:lpstr>PowerPoint Presentation</vt:lpstr>
      <vt:lpstr>Create a Persona</vt:lpstr>
      <vt:lpstr>PowerPoint Presentation</vt:lpstr>
      <vt:lpstr>PowerPoint Presentation</vt:lpstr>
      <vt:lpstr>PowerPoint Presentation</vt:lpstr>
      <vt:lpstr>PowerPoint Presentation</vt:lpstr>
      <vt:lpstr>PowerPoint Presentation</vt:lpstr>
    </vt:vector>
  </TitlesOfParts>
  <Company>John Wiley and Sons,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Archana Gulati (Dr.)</cp:lastModifiedBy>
  <cp:revision>311</cp:revision>
  <dcterms:created xsi:type="dcterms:W3CDTF">2015-01-06T09:40:09Z</dcterms:created>
  <dcterms:modified xsi:type="dcterms:W3CDTF">2022-09-12T06:15:19Z</dcterms:modified>
</cp:coreProperties>
</file>