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whatis/definition/5G-New-Radio-N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echtarget.com/whatis/definition/nanosecond-ns-or-nse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networking/answer/What-is-5G-massive-MIMO-and-how-can-it-boost-bandwidth" TargetMode="External"/><Relationship Id="rId2" Type="http://schemas.openxmlformats.org/officeDocument/2006/relationships/hyperlink" Target="https://www.techtarget.com/searchnetworking/definition/orthogonal-frequency-division-multiple-access-OFD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target.com/searchnetworking/definition/beamform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networking/definition/multi-user-MIM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Wireless Transmission</a:t>
            </a:r>
            <a:endParaRPr lang="en-IN" dirty="0"/>
          </a:p>
        </p:txBody>
      </p:sp>
      <p:sp>
        <p:nvSpPr>
          <p:cNvPr id="3" name="Subtitle 2"/>
          <p:cNvSpPr>
            <a:spLocks noGrp="1"/>
          </p:cNvSpPr>
          <p:nvPr>
            <p:ph type="subTitle" idx="1"/>
          </p:nvPr>
        </p:nvSpPr>
        <p:spPr/>
        <p:txBody>
          <a:bodyPr/>
          <a:lstStyle/>
          <a:p>
            <a:r>
              <a:rPr lang="en-US" dirty="0" smtClean="0"/>
              <a:t>MIMO and OFDM</a:t>
            </a:r>
            <a:endParaRPr lang="en-IN" dirty="0"/>
          </a:p>
        </p:txBody>
      </p:sp>
    </p:spTree>
    <p:extLst>
      <p:ext uri="{BB962C8B-B14F-4D97-AF65-F5344CB8AC3E}">
        <p14:creationId xmlns:p14="http://schemas.microsoft.com/office/powerpoint/2010/main" val="1365229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MIMO's primary </a:t>
            </a:r>
            <a:r>
              <a:rPr lang="en-US" b="1" dirty="0" smtClean="0"/>
              <a:t>advantages</a:t>
            </a:r>
            <a:endParaRPr lang="en-IN" dirty="0"/>
          </a:p>
        </p:txBody>
      </p:sp>
      <p:sp>
        <p:nvSpPr>
          <p:cNvPr id="3" name="Content Placeholder 2"/>
          <p:cNvSpPr>
            <a:spLocks noGrp="1"/>
          </p:cNvSpPr>
          <p:nvPr>
            <p:ph idx="1"/>
          </p:nvPr>
        </p:nvSpPr>
        <p:spPr/>
        <p:txBody>
          <a:bodyPr/>
          <a:lstStyle/>
          <a:p>
            <a:r>
              <a:rPr lang="en-US" dirty="0" smtClean="0"/>
              <a:t>MIMO </a:t>
            </a:r>
            <a:r>
              <a:rPr lang="en-US" dirty="0"/>
              <a:t>enables stronger signals. It bounces and reflects signals so a user device doesn't need to be in a clear line of sight.</a:t>
            </a:r>
          </a:p>
          <a:p>
            <a:r>
              <a:rPr lang="en-US" dirty="0"/>
              <a:t>Video and other large-scale content can travel over a network in large quantities. </a:t>
            </a:r>
            <a:endParaRPr lang="en-US" dirty="0" smtClean="0"/>
          </a:p>
          <a:p>
            <a:r>
              <a:rPr lang="en-US" dirty="0" smtClean="0"/>
              <a:t>This </a:t>
            </a:r>
            <a:r>
              <a:rPr lang="en-US" dirty="0"/>
              <a:t>content travels more quickly because MIMO supports greater throughput.</a:t>
            </a:r>
          </a:p>
          <a:p>
            <a:r>
              <a:rPr lang="en-US" dirty="0"/>
              <a:t>Many data streams improve visual and auditory quality. They also decrease the chance of lost data packets.</a:t>
            </a:r>
          </a:p>
          <a:p>
            <a:endParaRPr lang="en-IN" dirty="0"/>
          </a:p>
        </p:txBody>
      </p:sp>
    </p:spTree>
    <p:extLst>
      <p:ext uri="{BB962C8B-B14F-4D97-AF65-F5344CB8AC3E}">
        <p14:creationId xmlns:p14="http://schemas.microsoft.com/office/powerpoint/2010/main" val="2751474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massive MIMO systems are influencing the future</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MIMO </a:t>
            </a:r>
            <a:r>
              <a:rPr lang="en-US" dirty="0"/>
              <a:t>is a primary tool for advancing all aspects of wireless communications. It plays a substantial role in 5G technology </a:t>
            </a:r>
            <a:endParaRPr lang="en-US" dirty="0" smtClean="0"/>
          </a:p>
          <a:p>
            <a:r>
              <a:rPr lang="en-US" b="1" dirty="0" smtClean="0"/>
              <a:t>High </a:t>
            </a:r>
            <a:r>
              <a:rPr lang="en-US" b="1" dirty="0"/>
              <a:t>network capacities. </a:t>
            </a:r>
            <a:r>
              <a:rPr lang="en-US" dirty="0"/>
              <a:t>Data travels to more users through the deployment of 5G New Radio (</a:t>
            </a:r>
            <a:r>
              <a:rPr lang="en-US" u="sng" dirty="0">
                <a:hlinkClick r:id="rId2"/>
              </a:rPr>
              <a:t>5G NR</a:t>
            </a:r>
            <a:r>
              <a:rPr lang="en-US" dirty="0"/>
              <a:t>). MU-MIMO and 5G NR enable more users to access data at the same frequency and time rates.</a:t>
            </a:r>
          </a:p>
          <a:p>
            <a:r>
              <a:rPr lang="en-US" b="1" dirty="0"/>
              <a:t>More coverage. </a:t>
            </a:r>
            <a:r>
              <a:rPr lang="en-US" dirty="0"/>
              <a:t>Users can soon expect high-speed data wherever they are, even at the edge of service areas. Using 3D beamforming, the coverage adapts to the user's movement and location.</a:t>
            </a:r>
          </a:p>
          <a:p>
            <a:r>
              <a:rPr lang="en-US" b="1" dirty="0"/>
              <a:t>Better user experience (UX). </a:t>
            </a:r>
            <a:r>
              <a:rPr lang="en-US" dirty="0"/>
              <a:t>Watching videos and uploading content is easier and faster. Massive MIMO and 5G technology transform UX.</a:t>
            </a:r>
          </a:p>
          <a:p>
            <a:endParaRPr lang="en-IN" dirty="0"/>
          </a:p>
        </p:txBody>
      </p:sp>
    </p:spTree>
    <p:extLst>
      <p:ext uri="{BB962C8B-B14F-4D97-AF65-F5344CB8AC3E}">
        <p14:creationId xmlns:p14="http://schemas.microsoft.com/office/powerpoint/2010/main" val="345709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Channel capacity</a:t>
            </a:r>
            <a:endParaRPr lang="en-IN" dirty="0"/>
          </a:p>
        </p:txBody>
      </p:sp>
      <p:sp>
        <p:nvSpPr>
          <p:cNvPr id="3" name="Content Placeholder 2"/>
          <p:cNvSpPr>
            <a:spLocks noGrp="1"/>
          </p:cNvSpPr>
          <p:nvPr>
            <p:ph idx="1"/>
          </p:nvPr>
        </p:nvSpPr>
        <p:spPr/>
        <p:txBody>
          <a:bodyPr>
            <a:normAutofit/>
          </a:bodyPr>
          <a:lstStyle/>
          <a:p>
            <a:r>
              <a:rPr lang="en-US" dirty="0" smtClean="0"/>
              <a:t> </a:t>
            </a:r>
            <a:r>
              <a:rPr lang="en-US" dirty="0"/>
              <a:t>In fading, capacity with both transmitter and receiver knowledge is the average of the capacity for the static channel, with power allocated either by an instantaneous or average power constraint. </a:t>
            </a:r>
            <a:endParaRPr lang="en-US" dirty="0" smtClean="0"/>
          </a:p>
          <a:p>
            <a:r>
              <a:rPr lang="en-US" dirty="0" smtClean="0"/>
              <a:t>Under </a:t>
            </a:r>
            <a:r>
              <a:rPr lang="en-US" dirty="0"/>
              <a:t>the instantaneous constraint power is optimally allocated over the spatial dimension only. Under the average constraint it is allocated over both space and </a:t>
            </a:r>
            <a:r>
              <a:rPr lang="en-US" dirty="0" smtClean="0"/>
              <a:t>time.</a:t>
            </a:r>
          </a:p>
          <a:p>
            <a:endParaRPr lang="en-IN" dirty="0"/>
          </a:p>
        </p:txBody>
      </p:sp>
      <p:pic>
        <p:nvPicPr>
          <p:cNvPr id="4" name="Picture 3"/>
          <p:cNvPicPr>
            <a:picLocks noChangeAspect="1"/>
          </p:cNvPicPr>
          <p:nvPr/>
        </p:nvPicPr>
        <p:blipFill>
          <a:blip r:embed="rId2"/>
          <a:stretch>
            <a:fillRect/>
          </a:stretch>
        </p:blipFill>
        <p:spPr>
          <a:xfrm>
            <a:off x="1933297" y="4530293"/>
            <a:ext cx="2324100" cy="247650"/>
          </a:xfrm>
          <a:prstGeom prst="rect">
            <a:avLst/>
          </a:prstGeom>
        </p:spPr>
      </p:pic>
      <p:sp>
        <p:nvSpPr>
          <p:cNvPr id="5" name="Rectangle 4"/>
          <p:cNvSpPr/>
          <p:nvPr/>
        </p:nvSpPr>
        <p:spPr>
          <a:xfrm>
            <a:off x="1734104" y="5086487"/>
            <a:ext cx="6921623" cy="369332"/>
          </a:xfrm>
          <a:prstGeom prst="rect">
            <a:avLst/>
          </a:prstGeom>
        </p:spPr>
        <p:txBody>
          <a:bodyPr wrap="square">
            <a:spAutoFit/>
          </a:bodyPr>
          <a:lstStyle/>
          <a:p>
            <a:r>
              <a:rPr lang="en-US" dirty="0" smtClean="0"/>
              <a:t>capacity </a:t>
            </a:r>
            <a:r>
              <a:rPr lang="en-US" dirty="0"/>
              <a:t>grows linearly with the size of the antenna arrays.</a:t>
            </a:r>
            <a:endParaRPr lang="en-IN" dirty="0"/>
          </a:p>
        </p:txBody>
      </p:sp>
    </p:spTree>
    <p:extLst>
      <p:ext uri="{BB962C8B-B14F-4D97-AF65-F5344CB8AC3E}">
        <p14:creationId xmlns:p14="http://schemas.microsoft.com/office/powerpoint/2010/main" val="94294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Diversity Gain</a:t>
            </a:r>
            <a:endParaRPr lang="en-IN" dirty="0"/>
          </a:p>
        </p:txBody>
      </p:sp>
      <p:sp>
        <p:nvSpPr>
          <p:cNvPr id="3" name="Content Placeholder 2"/>
          <p:cNvSpPr>
            <a:spLocks noGrp="1"/>
          </p:cNvSpPr>
          <p:nvPr>
            <p:ph idx="1"/>
          </p:nvPr>
        </p:nvSpPr>
        <p:spPr/>
        <p:txBody>
          <a:bodyPr/>
          <a:lstStyle/>
          <a:p>
            <a:r>
              <a:rPr lang="en-US" dirty="0"/>
              <a:t>Diversity gain is </a:t>
            </a:r>
            <a:r>
              <a:rPr lang="en-US" b="1" dirty="0"/>
              <a:t>the decreased required receive SNR for a given bit error rate (BER) averaged over the fading</a:t>
            </a:r>
            <a:r>
              <a:rPr lang="en-US" dirty="0" smtClean="0"/>
              <a:t>.</a:t>
            </a:r>
          </a:p>
          <a:p>
            <a:r>
              <a:rPr lang="en-US" dirty="0" smtClean="0"/>
              <a:t>This </a:t>
            </a:r>
            <a:r>
              <a:rPr lang="en-US" dirty="0"/>
              <a:t>is the reduction in fading margin that's obtained by reducing the fading with the smart antenna.</a:t>
            </a:r>
            <a:endParaRPr lang="en-IN" dirty="0"/>
          </a:p>
        </p:txBody>
      </p:sp>
    </p:spTree>
    <p:extLst>
      <p:ext uri="{BB962C8B-B14F-4D97-AF65-F5344CB8AC3E}">
        <p14:creationId xmlns:p14="http://schemas.microsoft.com/office/powerpoint/2010/main" val="126672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a:t>
            </a:r>
            <a:r>
              <a:rPr lang="en-US" dirty="0"/>
              <a:t> Orthogonal frequency-division multiplexing </a:t>
            </a:r>
            <a:endParaRPr lang="en-IN" dirty="0"/>
          </a:p>
        </p:txBody>
      </p:sp>
      <p:sp>
        <p:nvSpPr>
          <p:cNvPr id="3" name="Content Placeholder 2"/>
          <p:cNvSpPr>
            <a:spLocks noGrp="1"/>
          </p:cNvSpPr>
          <p:nvPr>
            <p:ph idx="1"/>
          </p:nvPr>
        </p:nvSpPr>
        <p:spPr/>
        <p:txBody>
          <a:bodyPr/>
          <a:lstStyle/>
          <a:p>
            <a:r>
              <a:rPr lang="en-US" dirty="0" smtClean="0"/>
              <a:t>method </a:t>
            </a:r>
            <a:r>
              <a:rPr lang="en-US" dirty="0"/>
              <a:t>of data transmission where a single information stream is split among several closely spaced narrowband </a:t>
            </a:r>
            <a:r>
              <a:rPr lang="en-US" dirty="0" smtClean="0"/>
              <a:t>sub channel </a:t>
            </a:r>
            <a:r>
              <a:rPr lang="en-US" dirty="0"/>
              <a:t>frequencies instead of a single Wideband channel frequency. </a:t>
            </a:r>
            <a:endParaRPr lang="en-US" dirty="0" smtClean="0"/>
          </a:p>
          <a:p>
            <a:r>
              <a:rPr lang="en-US" dirty="0" smtClean="0"/>
              <a:t>It </a:t>
            </a:r>
            <a:r>
              <a:rPr lang="en-US" dirty="0"/>
              <a:t>is mostly used in wireless data transmission but may be employed in wired and fiber optic communication as well</a:t>
            </a:r>
            <a:r>
              <a:rPr lang="en-US" dirty="0" smtClean="0"/>
              <a:t>.</a:t>
            </a:r>
          </a:p>
          <a:p>
            <a:r>
              <a:rPr lang="en-US" dirty="0" smtClean="0"/>
              <a:t>several </a:t>
            </a:r>
            <a:r>
              <a:rPr lang="en-US" dirty="0"/>
              <a:t>bits can be sent in parallel, or at the same time, in separate </a:t>
            </a:r>
            <a:r>
              <a:rPr lang="en-US" dirty="0" err="1"/>
              <a:t>substream</a:t>
            </a:r>
            <a:r>
              <a:rPr lang="en-US" dirty="0"/>
              <a:t> channels. </a:t>
            </a:r>
            <a:endParaRPr lang="en-US" dirty="0" smtClean="0"/>
          </a:p>
          <a:p>
            <a:r>
              <a:rPr lang="en-US" dirty="0" smtClean="0"/>
              <a:t>This </a:t>
            </a:r>
            <a:r>
              <a:rPr lang="en-US" dirty="0"/>
              <a:t>enables each </a:t>
            </a:r>
            <a:r>
              <a:rPr lang="en-US" dirty="0" err="1"/>
              <a:t>substream's</a:t>
            </a:r>
            <a:r>
              <a:rPr lang="en-US" dirty="0"/>
              <a:t> data rate to be lower than would be required by a single stream of similar bandwidth. </a:t>
            </a:r>
            <a:endParaRPr lang="en-US" dirty="0" smtClean="0"/>
          </a:p>
          <a:p>
            <a:r>
              <a:rPr lang="en-US" dirty="0" smtClean="0"/>
              <a:t>This </a:t>
            </a:r>
            <a:r>
              <a:rPr lang="en-US" dirty="0"/>
              <a:t>makes the system less susceptible to interference and enables more efficient data bandwidth.</a:t>
            </a:r>
            <a:endParaRPr lang="en-IN" dirty="0"/>
          </a:p>
        </p:txBody>
      </p:sp>
    </p:spTree>
    <p:extLst>
      <p:ext uri="{BB962C8B-B14F-4D97-AF65-F5344CB8AC3E}">
        <p14:creationId xmlns:p14="http://schemas.microsoft.com/office/powerpoint/2010/main" val="189333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V/S FDM</a:t>
            </a:r>
            <a:endParaRPr lang="en-IN" dirty="0"/>
          </a:p>
        </p:txBody>
      </p:sp>
      <p:pic>
        <p:nvPicPr>
          <p:cNvPr id="4" name="Content Placeholder 3"/>
          <p:cNvPicPr>
            <a:picLocks noGrp="1" noChangeAspect="1"/>
          </p:cNvPicPr>
          <p:nvPr>
            <p:ph idx="1"/>
          </p:nvPr>
        </p:nvPicPr>
        <p:blipFill>
          <a:blip r:embed="rId2"/>
          <a:stretch>
            <a:fillRect/>
          </a:stretch>
        </p:blipFill>
        <p:spPr>
          <a:xfrm>
            <a:off x="1213401" y="2160588"/>
            <a:ext cx="7525235" cy="3881437"/>
          </a:xfrm>
          <a:prstGeom prst="rect">
            <a:avLst/>
          </a:prstGeom>
        </p:spPr>
      </p:pic>
    </p:spTree>
    <p:extLst>
      <p:ext uri="{BB962C8B-B14F-4D97-AF65-F5344CB8AC3E}">
        <p14:creationId xmlns:p14="http://schemas.microsoft.com/office/powerpoint/2010/main" val="3429110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OFDM</a:t>
            </a:r>
            <a:endParaRPr lang="en-IN" dirty="0"/>
          </a:p>
        </p:txBody>
      </p:sp>
      <p:sp>
        <p:nvSpPr>
          <p:cNvPr id="3" name="Content Placeholder 2"/>
          <p:cNvSpPr>
            <a:spLocks noGrp="1"/>
          </p:cNvSpPr>
          <p:nvPr>
            <p:ph idx="1"/>
          </p:nvPr>
        </p:nvSpPr>
        <p:spPr/>
        <p:txBody>
          <a:bodyPr/>
          <a:lstStyle/>
          <a:p>
            <a:pPr algn="just"/>
            <a:r>
              <a:rPr lang="en-US" dirty="0"/>
              <a:t>In the traditional stream, each bit might be represented by a </a:t>
            </a:r>
            <a:r>
              <a:rPr lang="en-US" dirty="0" smtClean="0"/>
              <a:t>1</a:t>
            </a:r>
            <a:r>
              <a:rPr lang="en-US" dirty="0"/>
              <a:t> </a:t>
            </a:r>
            <a:r>
              <a:rPr lang="en-US" u="sng" dirty="0">
                <a:hlinkClick r:id="rId2"/>
              </a:rPr>
              <a:t>nanosecond</a:t>
            </a:r>
            <a:r>
              <a:rPr lang="en-US" dirty="0"/>
              <a:t> segment of the signal, with 0.25 ns spacing between bits, for example. </a:t>
            </a:r>
            <a:endParaRPr lang="en-US" dirty="0" smtClean="0"/>
          </a:p>
          <a:p>
            <a:pPr algn="just"/>
            <a:r>
              <a:rPr lang="en-US" dirty="0" smtClean="0"/>
              <a:t>Using </a:t>
            </a:r>
            <a:r>
              <a:rPr lang="en-US" dirty="0"/>
              <a:t>OFDM to split the signal across four component streams lets each bit be represented by 4 ns of the signal with 1 ns spacing between. </a:t>
            </a:r>
            <a:endParaRPr lang="en-US" dirty="0" smtClean="0"/>
          </a:p>
          <a:p>
            <a:pPr algn="just"/>
            <a:r>
              <a:rPr lang="en-US" dirty="0" smtClean="0"/>
              <a:t>The </a:t>
            </a:r>
            <a:r>
              <a:rPr lang="en-US" dirty="0"/>
              <a:t>overall data rate is the same, 4 bits every 5 ns, but the signal integrity is higher.</a:t>
            </a:r>
            <a:endParaRPr lang="en-IN" dirty="0"/>
          </a:p>
        </p:txBody>
      </p:sp>
    </p:spTree>
    <p:extLst>
      <p:ext uri="{BB962C8B-B14F-4D97-AF65-F5344CB8AC3E}">
        <p14:creationId xmlns:p14="http://schemas.microsoft.com/office/powerpoint/2010/main" val="162376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OFDM VS FDM</a:t>
            </a:r>
            <a:endParaRPr lang="en-IN" dirty="0"/>
          </a:p>
        </p:txBody>
      </p:sp>
      <p:sp>
        <p:nvSpPr>
          <p:cNvPr id="3" name="Content Placeholder 2"/>
          <p:cNvSpPr>
            <a:spLocks noGrp="1"/>
          </p:cNvSpPr>
          <p:nvPr>
            <p:ph idx="1"/>
          </p:nvPr>
        </p:nvSpPr>
        <p:spPr/>
        <p:txBody>
          <a:bodyPr/>
          <a:lstStyle/>
          <a:p>
            <a:r>
              <a:rPr lang="en-US" dirty="0"/>
              <a:t>OFDM builds on simpler frequency-division multiplexing (FDM). </a:t>
            </a:r>
            <a:endParaRPr lang="en-US" dirty="0" smtClean="0"/>
          </a:p>
          <a:p>
            <a:r>
              <a:rPr lang="en-US" dirty="0" smtClean="0"/>
              <a:t>In </a:t>
            </a:r>
            <a:r>
              <a:rPr lang="en-US" dirty="0"/>
              <a:t>FDM, the total data stream is divided into several </a:t>
            </a:r>
            <a:r>
              <a:rPr lang="en-US" dirty="0" err="1"/>
              <a:t>subchannels</a:t>
            </a:r>
            <a:r>
              <a:rPr lang="en-US" dirty="0"/>
              <a:t>, but the frequencies of the </a:t>
            </a:r>
            <a:r>
              <a:rPr lang="en-US" dirty="0" err="1"/>
              <a:t>subchannels</a:t>
            </a:r>
            <a:r>
              <a:rPr lang="en-US" dirty="0"/>
              <a:t> are spaced farther apart so they do not overlap or interfere. </a:t>
            </a:r>
            <a:endParaRPr lang="en-US" dirty="0" smtClean="0"/>
          </a:p>
          <a:p>
            <a:r>
              <a:rPr lang="en-US" dirty="0" smtClean="0"/>
              <a:t>With </a:t>
            </a:r>
            <a:r>
              <a:rPr lang="en-US" dirty="0"/>
              <a:t>OFDM, the </a:t>
            </a:r>
            <a:r>
              <a:rPr lang="en-US" dirty="0" err="1"/>
              <a:t>subchannel</a:t>
            </a:r>
            <a:r>
              <a:rPr lang="en-US" dirty="0"/>
              <a:t> frequencies are close together and overlapping but are still orthogonal, or separate, in that they are carefully chosen and modulated so that the interference between the </a:t>
            </a:r>
            <a:r>
              <a:rPr lang="en-US" dirty="0" err="1"/>
              <a:t>subchannels</a:t>
            </a:r>
            <a:r>
              <a:rPr lang="en-US" dirty="0"/>
              <a:t> is canceled out.</a:t>
            </a:r>
            <a:endParaRPr lang="en-IN" dirty="0"/>
          </a:p>
        </p:txBody>
      </p:sp>
    </p:spTree>
    <p:extLst>
      <p:ext uri="{BB962C8B-B14F-4D97-AF65-F5344CB8AC3E}">
        <p14:creationId xmlns:p14="http://schemas.microsoft.com/office/powerpoint/2010/main" val="783088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normAutofit/>
          </a:bodyPr>
          <a:lstStyle/>
          <a:p>
            <a:r>
              <a:rPr lang="en-US" dirty="0" smtClean="0"/>
              <a:t>Primarily</a:t>
            </a:r>
            <a:r>
              <a:rPr lang="en-US" dirty="0"/>
              <a:t>, OFDM is more resilient to electromagnetic interference, and it enables more efficient use of total available bandwidth because the </a:t>
            </a:r>
            <a:r>
              <a:rPr lang="en-US" dirty="0" err="1"/>
              <a:t>subchannels</a:t>
            </a:r>
            <a:r>
              <a:rPr lang="en-US" dirty="0"/>
              <a:t> are closely spaced. It is also more resistant to interference because several channels are available.</a:t>
            </a:r>
          </a:p>
          <a:p>
            <a:r>
              <a:rPr lang="en-US" dirty="0"/>
              <a:t>Advanced error correction can be used to spread out the overall data and compensate for small errors. So, narrowband interference on a single </a:t>
            </a:r>
            <a:r>
              <a:rPr lang="en-US" dirty="0" err="1"/>
              <a:t>subchannel</a:t>
            </a:r>
            <a:r>
              <a:rPr lang="en-US" dirty="0"/>
              <a:t> will not affect the other channels, enabling the overall system to still operate</a:t>
            </a:r>
            <a:r>
              <a:rPr lang="en-US" dirty="0" smtClean="0"/>
              <a:t>.</a:t>
            </a:r>
          </a:p>
          <a:p>
            <a:r>
              <a:rPr lang="en-US" dirty="0" smtClean="0"/>
              <a:t> </a:t>
            </a:r>
            <a:r>
              <a:rPr lang="en-US" dirty="0"/>
              <a:t>Frequency-selective interference fading due to multipath echo effects can also be corrected. The lower data rate on the individual </a:t>
            </a:r>
            <a:r>
              <a:rPr lang="en-US" dirty="0" err="1"/>
              <a:t>subchannels</a:t>
            </a:r>
            <a:r>
              <a:rPr lang="en-US" dirty="0"/>
              <a:t> enables guard intervals to be used between symbols, which eliminates </a:t>
            </a:r>
            <a:r>
              <a:rPr lang="en-US" dirty="0" err="1"/>
              <a:t>intersymbol</a:t>
            </a:r>
            <a:r>
              <a:rPr lang="en-US" dirty="0"/>
              <a:t> interference and helps with multipath errors.</a:t>
            </a:r>
          </a:p>
          <a:p>
            <a:endParaRPr lang="en-IN" dirty="0"/>
          </a:p>
        </p:txBody>
      </p:sp>
    </p:spTree>
    <p:extLst>
      <p:ext uri="{BB962C8B-B14F-4D97-AF65-F5344CB8AC3E}">
        <p14:creationId xmlns:p14="http://schemas.microsoft.com/office/powerpoint/2010/main" val="1451552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OFDM</a:t>
            </a:r>
            <a:endParaRPr lang="en-IN" dirty="0"/>
          </a:p>
        </p:txBody>
      </p:sp>
      <p:sp>
        <p:nvSpPr>
          <p:cNvPr id="3" name="Content Placeholder 2"/>
          <p:cNvSpPr>
            <a:spLocks noGrp="1"/>
          </p:cNvSpPr>
          <p:nvPr>
            <p:ph idx="1"/>
          </p:nvPr>
        </p:nvSpPr>
        <p:spPr/>
        <p:txBody>
          <a:bodyPr>
            <a:normAutofit/>
          </a:bodyPr>
          <a:lstStyle/>
          <a:p>
            <a:r>
              <a:rPr lang="en-US" dirty="0" smtClean="0"/>
              <a:t>OFDM </a:t>
            </a:r>
            <a:r>
              <a:rPr lang="en-US" dirty="0"/>
              <a:t>systems must have closely tuned transmitters and receivers. This requires the timing on signal modulators and demodulators be closely matched and produced to tight tolerances. </a:t>
            </a:r>
          </a:p>
          <a:p>
            <a:endParaRPr lang="en-IN" dirty="0"/>
          </a:p>
        </p:txBody>
      </p:sp>
    </p:spTree>
    <p:extLst>
      <p:ext uri="{BB962C8B-B14F-4D97-AF65-F5344CB8AC3E}">
        <p14:creationId xmlns:p14="http://schemas.microsoft.com/office/powerpoint/2010/main" val="44412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Transmission</a:t>
            </a:r>
            <a:endParaRPr lang="en-IN" dirty="0"/>
          </a:p>
        </p:txBody>
      </p:sp>
      <p:sp>
        <p:nvSpPr>
          <p:cNvPr id="3" name="Content Placeholder 2"/>
          <p:cNvSpPr>
            <a:spLocks noGrp="1"/>
          </p:cNvSpPr>
          <p:nvPr>
            <p:ph idx="1"/>
          </p:nvPr>
        </p:nvSpPr>
        <p:spPr/>
        <p:txBody>
          <a:bodyPr/>
          <a:lstStyle/>
          <a:p>
            <a:r>
              <a:rPr lang="en-US" dirty="0"/>
              <a:t>Introduction to MIMO; </a:t>
            </a:r>
          </a:p>
          <a:p>
            <a:pPr lvl="1"/>
            <a:r>
              <a:rPr lang="en-US" dirty="0"/>
              <a:t>MIMO Channel Capacity and diversity gain;</a:t>
            </a:r>
          </a:p>
          <a:p>
            <a:r>
              <a:rPr lang="en-US" dirty="0"/>
              <a:t> Introduction to OFDM; MIMO-OFDM system; </a:t>
            </a:r>
          </a:p>
          <a:p>
            <a:endParaRPr lang="en-IN" dirty="0"/>
          </a:p>
        </p:txBody>
      </p:sp>
    </p:spTree>
    <p:extLst>
      <p:ext uri="{BB962C8B-B14F-4D97-AF65-F5344CB8AC3E}">
        <p14:creationId xmlns:p14="http://schemas.microsoft.com/office/powerpoint/2010/main" val="1224466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OFDM</a:t>
            </a:r>
            <a:endParaRPr lang="en-IN" dirty="0"/>
          </a:p>
        </p:txBody>
      </p:sp>
      <p:sp>
        <p:nvSpPr>
          <p:cNvPr id="3" name="Content Placeholder 2"/>
          <p:cNvSpPr>
            <a:spLocks noGrp="1"/>
          </p:cNvSpPr>
          <p:nvPr>
            <p:ph idx="1"/>
          </p:nvPr>
        </p:nvSpPr>
        <p:spPr/>
        <p:txBody>
          <a:bodyPr>
            <a:normAutofit fontScale="85000" lnSpcReduction="10000"/>
          </a:bodyPr>
          <a:lstStyle/>
          <a:p>
            <a:r>
              <a:rPr lang="en-IN" dirty="0"/>
              <a:t>Digital radio, Digital Radio </a:t>
            </a:r>
            <a:r>
              <a:rPr lang="en-IN" dirty="0" err="1"/>
              <a:t>Mondiale</a:t>
            </a:r>
            <a:r>
              <a:rPr lang="en-IN" dirty="0"/>
              <a:t>, and digital audio broadcasting and satellite radio.</a:t>
            </a:r>
          </a:p>
          <a:p>
            <a:r>
              <a:rPr lang="en-IN" dirty="0"/>
              <a:t>Digital television standards, Digital Video Broadcasting-Terrestrial/Handheld (DVB-T/H), DVB-Cable 2 (DVB-C2). OFDM is not used in the current U.S. digital television Advanced Television Systems Committee standard, but it is used in the future 4K/8K-capable ATSC 3.0 standard.</a:t>
            </a:r>
          </a:p>
          <a:p>
            <a:r>
              <a:rPr lang="en-IN" dirty="0"/>
              <a:t>Wired data transmission, Asymmetric Digital Subscriber Line (ADSL), Institute of Electrical and Electronics Engineers (IEEE) 1901 powerline networking, cable internet providers. </a:t>
            </a:r>
            <a:r>
              <a:rPr lang="en-IN" dirty="0" err="1"/>
              <a:t>Fiber</a:t>
            </a:r>
            <a:r>
              <a:rPr lang="en-IN" dirty="0"/>
              <a:t> optic transmission may use either OFDM signals or several distinct frequencies as FDM.</a:t>
            </a:r>
          </a:p>
          <a:p>
            <a:r>
              <a:rPr lang="en-IN" dirty="0"/>
              <a:t>Wireless LAN (WLAN) data transmission. All Wi-Fi systems use OFDM, including IEEE 802.11a/b/g/n/ac/</a:t>
            </a:r>
            <a:r>
              <a:rPr lang="en-IN" dirty="0" err="1"/>
              <a:t>ax</a:t>
            </a:r>
            <a:r>
              <a:rPr lang="en-IN" dirty="0"/>
              <a:t>. The addition of OFDMA to the Wi-Fi 6/802.11ax standard enables more devices to use the same base station simultaneously. OFDM is also used in metropolitan area network (MAN) IEEE 802.16 Worldwide Interoperability for Microwave Access (WiMAX&gt;) installations.</a:t>
            </a:r>
          </a:p>
          <a:p>
            <a:r>
              <a:rPr lang="en-IN" dirty="0"/>
              <a:t>Cellular data. Long-Term Evolution (LTE) and 4G </a:t>
            </a:r>
            <a:r>
              <a:rPr lang="en-IN" dirty="0" err="1"/>
              <a:t>cellphone</a:t>
            </a:r>
            <a:r>
              <a:rPr lang="en-IN" dirty="0"/>
              <a:t> networks use OFDM. It is also an integral part of 5G NR cellular deployments.</a:t>
            </a:r>
          </a:p>
        </p:txBody>
      </p:sp>
    </p:spTree>
    <p:extLst>
      <p:ext uri="{BB962C8B-B14F-4D97-AF65-F5344CB8AC3E}">
        <p14:creationId xmlns:p14="http://schemas.microsoft.com/office/powerpoint/2010/main" val="105365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OFDM System</a:t>
            </a:r>
            <a:endParaRPr lang="en-IN" dirty="0"/>
          </a:p>
        </p:txBody>
      </p:sp>
      <p:pic>
        <p:nvPicPr>
          <p:cNvPr id="4" name="Content Placeholder 3"/>
          <p:cNvPicPr>
            <a:picLocks noGrp="1" noChangeAspect="1"/>
          </p:cNvPicPr>
          <p:nvPr>
            <p:ph idx="1"/>
          </p:nvPr>
        </p:nvPicPr>
        <p:blipFill>
          <a:blip r:embed="rId2"/>
          <a:stretch>
            <a:fillRect/>
          </a:stretch>
        </p:blipFill>
        <p:spPr>
          <a:xfrm>
            <a:off x="748355" y="1512518"/>
            <a:ext cx="3984413" cy="3881437"/>
          </a:xfrm>
          <a:prstGeom prst="rect">
            <a:avLst/>
          </a:prstGeom>
        </p:spPr>
      </p:pic>
      <p:sp>
        <p:nvSpPr>
          <p:cNvPr id="5" name="TextBox 4"/>
          <p:cNvSpPr txBox="1"/>
          <p:nvPr/>
        </p:nvSpPr>
        <p:spPr>
          <a:xfrm>
            <a:off x="5184559" y="1930400"/>
            <a:ext cx="4089443" cy="2862322"/>
          </a:xfrm>
          <a:prstGeom prst="rect">
            <a:avLst/>
          </a:prstGeom>
          <a:noFill/>
        </p:spPr>
        <p:txBody>
          <a:bodyPr wrap="square" rtlCol="0">
            <a:spAutoFit/>
          </a:bodyPr>
          <a:lstStyle/>
          <a:p>
            <a:r>
              <a:rPr lang="en-US" dirty="0"/>
              <a:t>MIMO technology will predominantly be used in broadband systems that exhibit frequency-selective fading and, therefore, </a:t>
            </a:r>
            <a:r>
              <a:rPr lang="en-US" dirty="0" err="1"/>
              <a:t>intersymbol</a:t>
            </a:r>
            <a:r>
              <a:rPr lang="en-US" dirty="0"/>
              <a:t> interference (ISI). </a:t>
            </a:r>
            <a:endParaRPr lang="en-US" dirty="0" smtClean="0"/>
          </a:p>
          <a:p>
            <a:r>
              <a:rPr lang="en-US" dirty="0" smtClean="0"/>
              <a:t>OFDM </a:t>
            </a:r>
            <a:r>
              <a:rPr lang="en-US" dirty="0"/>
              <a:t>modulation turns the frequency-selective channel into a set of parallel flat fading channels and is, hence, an attractive way of coping with ISI. </a:t>
            </a:r>
            <a:endParaRPr lang="en-IN" dirty="0"/>
          </a:p>
        </p:txBody>
      </p:sp>
      <p:sp>
        <p:nvSpPr>
          <p:cNvPr id="6" name="Rectangle 5"/>
          <p:cNvSpPr/>
          <p:nvPr/>
        </p:nvSpPr>
        <p:spPr>
          <a:xfrm>
            <a:off x="677334" y="5419710"/>
            <a:ext cx="9159124" cy="1200329"/>
          </a:xfrm>
          <a:prstGeom prst="rect">
            <a:avLst/>
          </a:prstGeom>
        </p:spPr>
        <p:txBody>
          <a:bodyPr wrap="square">
            <a:spAutoFit/>
          </a:bodyPr>
          <a:lstStyle/>
          <a:p>
            <a:r>
              <a:rPr lang="en-IN" dirty="0" smtClean="0"/>
              <a:t>MIMO Wireless </a:t>
            </a:r>
            <a:r>
              <a:rPr lang="en-IN" dirty="0"/>
              <a:t>technology in combination with orthogonal frequency division multiplexing (MIMOOFDM) is an attractive air-interface solution for next-generation wireless local area networks (WLANs), wireless metropolitan area networks (WMANs), and fourth-generation mobile cellular wireless systems.</a:t>
            </a:r>
          </a:p>
        </p:txBody>
      </p:sp>
    </p:spTree>
    <p:extLst>
      <p:ext uri="{BB962C8B-B14F-4D97-AF65-F5344CB8AC3E}">
        <p14:creationId xmlns:p14="http://schemas.microsoft.com/office/powerpoint/2010/main" val="160637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a:t>
            </a:r>
            <a:endParaRPr lang="en-IN" dirty="0"/>
          </a:p>
        </p:txBody>
      </p:sp>
      <p:sp>
        <p:nvSpPr>
          <p:cNvPr id="3" name="Content Placeholder 2"/>
          <p:cNvSpPr>
            <a:spLocks noGrp="1"/>
          </p:cNvSpPr>
          <p:nvPr>
            <p:ph idx="1"/>
          </p:nvPr>
        </p:nvSpPr>
        <p:spPr/>
        <p:txBody>
          <a:bodyPr/>
          <a:lstStyle/>
          <a:p>
            <a:r>
              <a:rPr lang="en-US" dirty="0"/>
              <a:t>Multiple-Input Multiple-Output (MIMO) is </a:t>
            </a:r>
            <a:r>
              <a:rPr lang="en-US" b="1" dirty="0"/>
              <a:t>a wireless technology that uses multiple transmitters and receivers to transfer more data at the same time</a:t>
            </a:r>
            <a:r>
              <a:rPr lang="en-US" dirty="0"/>
              <a:t>. </a:t>
            </a:r>
            <a:endParaRPr lang="en-US" dirty="0" smtClean="0"/>
          </a:p>
          <a:p>
            <a:r>
              <a:rPr lang="en-US" dirty="0" smtClean="0"/>
              <a:t>All </a:t>
            </a:r>
            <a:r>
              <a:rPr lang="en-US" dirty="0"/>
              <a:t>wireless products with 802.11n support MIMO. The technology helps allow 802.11n to reach higher speeds than products without 802.11n</a:t>
            </a:r>
            <a:r>
              <a:rPr lang="en-US" dirty="0" smtClean="0"/>
              <a:t>.</a:t>
            </a:r>
          </a:p>
          <a:p>
            <a:r>
              <a:rPr lang="en-US" dirty="0"/>
              <a:t>an antenna technology for wireless communications in which multiple antennas are used at both the source (transmitter) and the destination (receiver</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3273224" y="4806102"/>
            <a:ext cx="2733675" cy="1666875"/>
          </a:xfrm>
          <a:prstGeom prst="rect">
            <a:avLst/>
          </a:prstGeom>
        </p:spPr>
      </p:pic>
    </p:spTree>
    <p:extLst>
      <p:ext uri="{BB962C8B-B14F-4D97-AF65-F5344CB8AC3E}">
        <p14:creationId xmlns:p14="http://schemas.microsoft.com/office/powerpoint/2010/main" val="1785925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characteristics</a:t>
            </a:r>
            <a:endParaRPr lang="en-IN" dirty="0"/>
          </a:p>
        </p:txBody>
      </p:sp>
      <p:sp>
        <p:nvSpPr>
          <p:cNvPr id="3" name="Content Placeholder 2"/>
          <p:cNvSpPr>
            <a:spLocks noGrp="1"/>
          </p:cNvSpPr>
          <p:nvPr>
            <p:ph idx="1"/>
          </p:nvPr>
        </p:nvSpPr>
        <p:spPr/>
        <p:txBody>
          <a:bodyPr>
            <a:normAutofit fontScale="92500"/>
          </a:bodyPr>
          <a:lstStyle/>
          <a:p>
            <a:r>
              <a:rPr lang="en-US" dirty="0"/>
              <a:t>LTE uses MIMO and orthogonal frequency-division multiplexing (</a:t>
            </a:r>
            <a:r>
              <a:rPr lang="en-US" u="sng" dirty="0">
                <a:hlinkClick r:id="rId2"/>
              </a:rPr>
              <a:t>OFDM</a:t>
            </a:r>
            <a:r>
              <a:rPr lang="en-US" dirty="0"/>
              <a:t>) to increase speeds up to 100 megabits per second (mbps) and beyond. </a:t>
            </a:r>
            <a:endParaRPr lang="en-US" dirty="0" smtClean="0"/>
          </a:p>
          <a:p>
            <a:r>
              <a:rPr lang="en-US" dirty="0" smtClean="0"/>
              <a:t>These </a:t>
            </a:r>
            <a:r>
              <a:rPr lang="en-US" dirty="0"/>
              <a:t>rates are double what was offered in previous 802.11a Wi-Fi. </a:t>
            </a:r>
            <a:endParaRPr lang="en-US" dirty="0" smtClean="0"/>
          </a:p>
          <a:p>
            <a:r>
              <a:rPr lang="en-US" dirty="0" smtClean="0"/>
              <a:t>LTE </a:t>
            </a:r>
            <a:r>
              <a:rPr lang="en-US" dirty="0"/>
              <a:t>uses MIMO for transmit diversity, spatial multiplexing (to transmit spatially separated independent channels), and single-user and multiuser systems</a:t>
            </a:r>
            <a:r>
              <a:rPr lang="en-US" dirty="0" smtClean="0"/>
              <a:t>.</a:t>
            </a:r>
          </a:p>
          <a:p>
            <a:r>
              <a:rPr lang="en-US" dirty="0"/>
              <a:t>These </a:t>
            </a:r>
            <a:r>
              <a:rPr lang="en-US" u="sng" dirty="0">
                <a:hlinkClick r:id="rId3"/>
              </a:rPr>
              <a:t>massive 5G MIMO systems</a:t>
            </a:r>
            <a:r>
              <a:rPr lang="en-US" dirty="0"/>
              <a:t> use numerous small antennas to boost bandwidth to users -- not just transmission rates as with third-generation (3G) and 4G cellular technology -- and support more users per antenna. </a:t>
            </a:r>
            <a:endParaRPr lang="en-US" dirty="0" smtClean="0"/>
          </a:p>
          <a:p>
            <a:r>
              <a:rPr lang="en-US" dirty="0" smtClean="0"/>
              <a:t>Unlike </a:t>
            </a:r>
            <a:r>
              <a:rPr lang="en-US" dirty="0"/>
              <a:t>4G MIMO, which uses a frequency division duplex (FDD) system for supporting multiple devices, </a:t>
            </a:r>
            <a:endParaRPr lang="en-US" dirty="0" smtClean="0"/>
          </a:p>
          <a:p>
            <a:r>
              <a:rPr lang="en-US" dirty="0" smtClean="0"/>
              <a:t>5G </a:t>
            </a:r>
            <a:r>
              <a:rPr lang="en-US" dirty="0"/>
              <a:t>massive MIMO uses a different setup called time division duplex (TDD). This offers numerous advantages over FDD (see image below).</a:t>
            </a:r>
            <a:endParaRPr lang="en-IN" dirty="0"/>
          </a:p>
        </p:txBody>
      </p:sp>
    </p:spTree>
    <p:extLst>
      <p:ext uri="{BB962C8B-B14F-4D97-AF65-F5344CB8AC3E}">
        <p14:creationId xmlns:p14="http://schemas.microsoft.com/office/powerpoint/2010/main" val="291034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FDD VS TDD</a:t>
            </a:r>
            <a:endParaRPr lang="en-IN" dirty="0"/>
          </a:p>
        </p:txBody>
      </p:sp>
      <p:pic>
        <p:nvPicPr>
          <p:cNvPr id="4" name="Content Placeholder 3"/>
          <p:cNvPicPr>
            <a:picLocks noGrp="1" noChangeAspect="1"/>
          </p:cNvPicPr>
          <p:nvPr>
            <p:ph idx="1"/>
          </p:nvPr>
        </p:nvPicPr>
        <p:blipFill>
          <a:blip r:embed="rId2"/>
          <a:stretch>
            <a:fillRect/>
          </a:stretch>
        </p:blipFill>
        <p:spPr>
          <a:xfrm>
            <a:off x="1213721" y="2160588"/>
            <a:ext cx="7524595" cy="3881437"/>
          </a:xfrm>
          <a:prstGeom prst="rect">
            <a:avLst/>
          </a:prstGeom>
        </p:spPr>
      </p:pic>
    </p:spTree>
    <p:extLst>
      <p:ext uri="{BB962C8B-B14F-4D97-AF65-F5344CB8AC3E}">
        <p14:creationId xmlns:p14="http://schemas.microsoft.com/office/powerpoint/2010/main" val="82161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MIMO Beamforming</a:t>
            </a:r>
            <a:endParaRPr lang="en-IN" dirty="0"/>
          </a:p>
        </p:txBody>
      </p:sp>
      <p:sp>
        <p:nvSpPr>
          <p:cNvPr id="3" name="Content Placeholder 2"/>
          <p:cNvSpPr>
            <a:spLocks noGrp="1"/>
          </p:cNvSpPr>
          <p:nvPr>
            <p:ph idx="1"/>
          </p:nvPr>
        </p:nvSpPr>
        <p:spPr/>
        <p:txBody>
          <a:bodyPr/>
          <a:lstStyle/>
          <a:p>
            <a:r>
              <a:rPr lang="en-US" u="sng" dirty="0">
                <a:hlinkClick r:id="rId2"/>
              </a:rPr>
              <a:t>Beamforming</a:t>
            </a:r>
            <a:r>
              <a:rPr lang="en-US" dirty="0"/>
              <a:t> is an RF management technique that maximizes the signal power at the receiver by focusing broadcast data to specific users instead of a large area</a:t>
            </a:r>
            <a:r>
              <a:rPr lang="en-US" dirty="0" smtClean="0"/>
              <a:t>.</a:t>
            </a:r>
          </a:p>
          <a:p>
            <a:r>
              <a:rPr lang="en-US" dirty="0" smtClean="0"/>
              <a:t> </a:t>
            </a:r>
            <a:r>
              <a:rPr lang="en-US" dirty="0"/>
              <a:t>With 5G, three-dimensional (3D) beamforming forms and directs vertical and horizontal beams at the user. </a:t>
            </a:r>
            <a:endParaRPr lang="en-US" dirty="0" smtClean="0"/>
          </a:p>
          <a:p>
            <a:r>
              <a:rPr lang="en-US" dirty="0" smtClean="0"/>
              <a:t>These </a:t>
            </a:r>
            <a:r>
              <a:rPr lang="en-US" dirty="0"/>
              <a:t>can reach devices even if they're at the top of a high-rise, </a:t>
            </a:r>
            <a:endParaRPr lang="en-US" dirty="0" smtClean="0"/>
          </a:p>
          <a:p>
            <a:pPr marL="0" indent="0">
              <a:buNone/>
            </a:pPr>
            <a:r>
              <a:rPr lang="en-US" dirty="0" smtClean="0"/>
              <a:t>for </a:t>
            </a:r>
            <a:r>
              <a:rPr lang="en-US" dirty="0"/>
              <a:t>example. The beams prevent interference with other wireless signals and stay with users as they move throughout a given area.</a:t>
            </a:r>
            <a:endParaRPr lang="en-IN" dirty="0"/>
          </a:p>
        </p:txBody>
      </p:sp>
    </p:spTree>
    <p:extLst>
      <p:ext uri="{BB962C8B-B14F-4D97-AF65-F5344CB8AC3E}">
        <p14:creationId xmlns:p14="http://schemas.microsoft.com/office/powerpoint/2010/main" val="335315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Beamforming in MIMO</a:t>
            </a:r>
            <a:endParaRPr lang="en-IN" dirty="0"/>
          </a:p>
        </p:txBody>
      </p:sp>
      <p:pic>
        <p:nvPicPr>
          <p:cNvPr id="4" name="Content Placeholder 3"/>
          <p:cNvPicPr>
            <a:picLocks noGrp="1" noChangeAspect="1"/>
          </p:cNvPicPr>
          <p:nvPr>
            <p:ph idx="1"/>
          </p:nvPr>
        </p:nvPicPr>
        <p:blipFill>
          <a:blip r:embed="rId2"/>
          <a:stretch>
            <a:fillRect/>
          </a:stretch>
        </p:blipFill>
        <p:spPr>
          <a:xfrm>
            <a:off x="2557152" y="2160588"/>
            <a:ext cx="4837733" cy="3881437"/>
          </a:xfrm>
          <a:prstGeom prst="rect">
            <a:avLst/>
          </a:prstGeom>
        </p:spPr>
      </p:pic>
    </p:spTree>
    <p:extLst>
      <p:ext uri="{BB962C8B-B14F-4D97-AF65-F5344CB8AC3E}">
        <p14:creationId xmlns:p14="http://schemas.microsoft.com/office/powerpoint/2010/main" val="148534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MIMO</a:t>
            </a:r>
            <a:endParaRPr lang="en-IN" dirty="0"/>
          </a:p>
        </p:txBody>
      </p:sp>
      <p:sp>
        <p:nvSpPr>
          <p:cNvPr id="3" name="Content Placeholder 2"/>
          <p:cNvSpPr>
            <a:spLocks noGrp="1"/>
          </p:cNvSpPr>
          <p:nvPr>
            <p:ph idx="1"/>
          </p:nvPr>
        </p:nvSpPr>
        <p:spPr/>
        <p:txBody>
          <a:bodyPr>
            <a:normAutofit/>
          </a:bodyPr>
          <a:lstStyle/>
          <a:p>
            <a:r>
              <a:rPr lang="en-US" dirty="0"/>
              <a:t>There are two primary types of MIMO: </a:t>
            </a:r>
            <a:r>
              <a:rPr lang="en-US" b="1" dirty="0"/>
              <a:t>single-user (SU) and multiuser (MU). </a:t>
            </a:r>
            <a:endParaRPr lang="en-US" b="1" dirty="0" smtClean="0"/>
          </a:p>
          <a:p>
            <a:r>
              <a:rPr lang="en-US" dirty="0" smtClean="0"/>
              <a:t>In </a:t>
            </a:r>
            <a:r>
              <a:rPr lang="en-US" dirty="0"/>
              <a:t>SU-MIMO systems, data streams can only interact with one device on the network at a time. </a:t>
            </a:r>
            <a:r>
              <a:rPr lang="en-US" u="sng" dirty="0">
                <a:hlinkClick r:id="rId2"/>
              </a:rPr>
              <a:t>MU-MIMO</a:t>
            </a:r>
            <a:r>
              <a:rPr lang="en-US" dirty="0"/>
              <a:t> systems, therefore, outperform SU-MIMO.</a:t>
            </a:r>
          </a:p>
          <a:p>
            <a:r>
              <a:rPr lang="en-US" dirty="0"/>
              <a:t>Issues arise with SU-MIMO when many users attempt to use the network simultaneously. If one person is uploading video and another is conferencing, the data stream will choke, causing latency, or delays, to skyrocket. </a:t>
            </a:r>
            <a:endParaRPr lang="en-US" dirty="0" smtClean="0"/>
          </a:p>
          <a:p>
            <a:r>
              <a:rPr lang="en-US" dirty="0" smtClean="0"/>
              <a:t>On </a:t>
            </a:r>
            <a:r>
              <a:rPr lang="en-US" dirty="0"/>
              <a:t>the other end of the spectrum, MU-MIMO has the advantage of being able to stream multiple data sets to multiple devices at a time</a:t>
            </a:r>
            <a:r>
              <a:rPr lang="en-US" dirty="0" smtClean="0"/>
              <a:t>.</a:t>
            </a:r>
            <a:endParaRPr lang="en-US" dirty="0"/>
          </a:p>
        </p:txBody>
      </p:sp>
    </p:spTree>
    <p:extLst>
      <p:ext uri="{BB962C8B-B14F-4D97-AF65-F5344CB8AC3E}">
        <p14:creationId xmlns:p14="http://schemas.microsoft.com/office/powerpoint/2010/main" val="365416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 V/S MU MIMO</a:t>
            </a:r>
            <a:endParaRPr lang="en-IN" dirty="0"/>
          </a:p>
        </p:txBody>
      </p:sp>
      <p:pic>
        <p:nvPicPr>
          <p:cNvPr id="4" name="Content Placeholder 3"/>
          <p:cNvPicPr>
            <a:picLocks noGrp="1" noChangeAspect="1"/>
          </p:cNvPicPr>
          <p:nvPr>
            <p:ph idx="1"/>
          </p:nvPr>
        </p:nvPicPr>
        <p:blipFill>
          <a:blip r:embed="rId2"/>
          <a:stretch>
            <a:fillRect/>
          </a:stretch>
        </p:blipFill>
        <p:spPr>
          <a:xfrm>
            <a:off x="2292998" y="2160588"/>
            <a:ext cx="5366041" cy="3881437"/>
          </a:xfrm>
          <a:prstGeom prst="rect">
            <a:avLst/>
          </a:prstGeom>
        </p:spPr>
      </p:pic>
    </p:spTree>
    <p:extLst>
      <p:ext uri="{BB962C8B-B14F-4D97-AF65-F5344CB8AC3E}">
        <p14:creationId xmlns:p14="http://schemas.microsoft.com/office/powerpoint/2010/main" val="3450938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981</Words>
  <Application>Microsoft Office PowerPoint</Application>
  <PresentationFormat>Widescreen</PresentationFormat>
  <Paragraphs>78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Wireless Transmission</vt:lpstr>
      <vt:lpstr>Wireless Transmission</vt:lpstr>
      <vt:lpstr>MIMO</vt:lpstr>
      <vt:lpstr>MIMO characteristics</vt:lpstr>
      <vt:lpstr>FDD VS TDD</vt:lpstr>
      <vt:lpstr>MIMO Beamforming</vt:lpstr>
      <vt:lpstr>Beamforming in MIMO</vt:lpstr>
      <vt:lpstr>Types of MIMO</vt:lpstr>
      <vt:lpstr>SU V/S MU MIMO</vt:lpstr>
      <vt:lpstr>MIMO's primary advantages</vt:lpstr>
      <vt:lpstr>How massive MIMO systems are influencing the future </vt:lpstr>
      <vt:lpstr>MIMO Channel capacity</vt:lpstr>
      <vt:lpstr>MIMO Diversity Gain</vt:lpstr>
      <vt:lpstr>OFDM- Orthogonal frequency-division multiplexing </vt:lpstr>
      <vt:lpstr>OFDM V/S FDM</vt:lpstr>
      <vt:lpstr>Working of OFDM</vt:lpstr>
      <vt:lpstr>OFDM VS FDM</vt:lpstr>
      <vt:lpstr>Advantages</vt:lpstr>
      <vt:lpstr>Disadvantages of OFDM</vt:lpstr>
      <vt:lpstr>Applications of OFDM</vt:lpstr>
      <vt:lpstr>MIMO OFDM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Transmission</dc:title>
  <dc:creator>preeti</dc:creator>
  <cp:lastModifiedBy>preeti</cp:lastModifiedBy>
  <cp:revision>5</cp:revision>
  <dcterms:created xsi:type="dcterms:W3CDTF">2022-09-05T04:03:03Z</dcterms:created>
  <dcterms:modified xsi:type="dcterms:W3CDTF">2022-09-05T04:41:14Z</dcterms:modified>
</cp:coreProperties>
</file>