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21" r:id="rId2"/>
  </p:sldMasterIdLst>
  <p:notesMasterIdLst>
    <p:notesMasterId r:id="rId19"/>
  </p:notesMasterIdLst>
  <p:handoutMasterIdLst>
    <p:handoutMasterId r:id="rId20"/>
  </p:handoutMasterIdLst>
  <p:sldIdLst>
    <p:sldId id="312" r:id="rId3"/>
    <p:sldId id="286" r:id="rId4"/>
    <p:sldId id="315" r:id="rId5"/>
    <p:sldId id="303" r:id="rId6"/>
    <p:sldId id="304" r:id="rId7"/>
    <p:sldId id="316" r:id="rId8"/>
    <p:sldId id="291" r:id="rId9"/>
    <p:sldId id="317" r:id="rId10"/>
    <p:sldId id="324" r:id="rId11"/>
    <p:sldId id="297" r:id="rId12"/>
    <p:sldId id="298" r:id="rId13"/>
    <p:sldId id="325" r:id="rId14"/>
    <p:sldId id="308" r:id="rId15"/>
    <p:sldId id="309" r:id="rId16"/>
    <p:sldId id="310" r:id="rId17"/>
    <p:sldId id="314" r:id="rId1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4" autoAdjust="0"/>
    <p:restoredTop sz="87071" autoAdjust="0"/>
  </p:normalViewPr>
  <p:slideViewPr>
    <p:cSldViewPr>
      <p:cViewPr varScale="1">
        <p:scale>
          <a:sx n="62" d="100"/>
          <a:sy n="62" d="100"/>
        </p:scale>
        <p:origin x="1812" y="7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Announced in 1984 by T. </a:t>
          </a:r>
          <a:r>
            <a:rPr lang="en-US" b="0" dirty="0" err="1">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Public-key scheme based on discrete logarithms closely related to the </a:t>
          </a:r>
          <a:r>
            <a:rPr lang="en-US" b="0" dirty="0" err="1">
              <a:effectLst>
                <a:outerShdw blurRad="38100" dist="38100" dir="2700000" algn="tl">
                  <a:srgbClr val="000000">
                    <a:alpha val="43137"/>
                  </a:srgbClr>
                </a:outerShdw>
              </a:effectLst>
            </a:rPr>
            <a:t>Diffie</a:t>
          </a:r>
          <a:r>
            <a:rPr lang="en-US" b="0" dirty="0">
              <a:effectLst>
                <a:outerShdw blurRad="38100" dist="38100" dir="2700000" algn="tl">
                  <a:srgbClr val="000000">
                    <a:alpha val="43137"/>
                  </a:srgbClr>
                </a:outerShdw>
              </a:effectLst>
            </a:rPr>
            <a:t>-Hellman technique</a:t>
          </a: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Used in the digital signature standard (DSS) and the S/MIME e-mail standard</a:t>
          </a: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Global elements are a prime number </a:t>
          </a:r>
          <a:r>
            <a:rPr lang="en-US" b="0" i="1" dirty="0" err="1">
              <a:effectLst>
                <a:outerShdw blurRad="38100" dist="38100" dir="2700000" algn="tl">
                  <a:srgbClr val="000000">
                    <a:alpha val="43137"/>
                  </a:srgbClr>
                </a:outerShdw>
              </a:effectLst>
            </a:rPr>
            <a:t>q</a:t>
          </a:r>
          <a:r>
            <a:rPr lang="en-US" b="0" i="1" dirty="0">
              <a:effectLst>
                <a:outerShdw blurRad="38100" dist="38100" dir="2700000" algn="tl">
                  <a:srgbClr val="000000">
                    <a:alpha val="43137"/>
                  </a:srgbClr>
                </a:outerShdw>
              </a:effectLst>
            </a:rPr>
            <a:t> </a:t>
          </a:r>
          <a:r>
            <a:rPr lang="en-US" b="0" dirty="0">
              <a:effectLst>
                <a:outerShdw blurRad="38100" dist="38100" dir="2700000" algn="tl">
                  <a:srgbClr val="000000">
                    <a:alpha val="43137"/>
                  </a:srgbClr>
                </a:outerShdw>
              </a:effectLst>
            </a:rPr>
            <a:t>and </a:t>
          </a:r>
          <a:r>
            <a:rPr lang="en-US" b="0" i="1" dirty="0">
              <a:effectLst>
                <a:outerShdw blurRad="38100" dist="38100" dir="2700000" algn="tl">
                  <a:srgbClr val="000000">
                    <a:alpha val="43137"/>
                  </a:srgbClr>
                </a:outerShdw>
              </a:effectLst>
            </a:rPr>
            <a:t>a</a:t>
          </a:r>
          <a:r>
            <a:rPr lang="en-US" b="0" dirty="0">
              <a:effectLst>
                <a:outerShdw blurRad="38100" dist="38100" dir="2700000" algn="tl">
                  <a:srgbClr val="000000">
                    <a:alpha val="43137"/>
                  </a:srgbClr>
                </a:outerShdw>
              </a:effectLst>
            </a:rPr>
            <a:t> which is a primitive root of </a:t>
          </a:r>
          <a:r>
            <a:rPr lang="en-US" b="0" i="1" dirty="0" err="1">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pt>
    <dgm:pt modelId="{F57960FA-B7C6-A243-9B95-5DC485277954}" type="pres">
      <dgm:prSet presAssocID="{B074D31A-A44C-1B4E-82C2-AD0C6F2CDC2C}" presName="node" presStyleLbl="node1" presStyleIdx="0" presStyleCnt="5">
        <dgm:presLayoutVars>
          <dgm:bulletEnabled val="1"/>
        </dgm:presLayoutVars>
      </dgm:prSet>
      <dgm:spPr/>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pt>
  </dgm:ptLst>
  <dgm:cxnLst>
    <dgm:cxn modelId="{87ADF525-C0AB-D648-81C1-7D066092EEB4}" srcId="{CC2BFBCF-8FB3-8B42-BFCE-ADCF2AC68644}" destId="{A44A8A2B-9D29-4643-92BA-39E5B80A8A92}" srcOrd="1" destOrd="0" parTransId="{C6F71EAF-257F-2A47-99E3-051723C549C4}" sibTransId="{9A25FB7F-19A4-1149-BA8D-50BD70FB3219}"/>
    <dgm:cxn modelId="{4E2CD826-24F1-4B45-B771-9BF4EF4F7254}" type="presOf" srcId="{A94A6C78-D99F-6342-A512-70C59355D32E}" destId="{659BA2B5-6D77-864F-8CA3-F2DD6119A169}" srcOrd="0" destOrd="0" presId="urn:microsoft.com/office/officeart/2005/8/layout/default#2"/>
    <dgm:cxn modelId="{C7EA056B-46BF-3445-9C5F-F1FFD01E8C6F}" srcId="{CC2BFBCF-8FB3-8B42-BFCE-ADCF2AC68644}" destId="{B074D31A-A44C-1B4E-82C2-AD0C6F2CDC2C}" srcOrd="0" destOrd="0" parTransId="{12306DCB-AC5E-2149-8DB2-71A40E236E68}" sibTransId="{EF9DB541-A056-2042-AF2B-98C8994FF8EF}"/>
    <dgm:cxn modelId="{03858189-A347-F847-B1A6-084771FA3BA3}" type="presOf" srcId="{74744364-26D6-6340-82D0-C96256292ADE}" destId="{2261D62D-521A-E14D-8922-72F6614F3DCC}" srcOrd="0" destOrd="0" presId="urn:microsoft.com/office/officeart/2005/8/layout/default#2"/>
    <dgm:cxn modelId="{E7D31497-E128-FD45-A817-0F96DD4ECD82}" srcId="{CC2BFBCF-8FB3-8B42-BFCE-ADCF2AC68644}" destId="{74744364-26D6-6340-82D0-C96256292ADE}" srcOrd="2" destOrd="0" parTransId="{EE5BAF50-5DC4-2E46-BA7C-EDE457C81F3F}" sibTransId="{869F4DD0-9DBF-6742-BE9F-C906B42583BF}"/>
    <dgm:cxn modelId="{2D1D20A0-B0E7-2347-85C7-23C4B9DC07D7}" type="presOf" srcId="{A44A8A2B-9D29-4643-92BA-39E5B80A8A92}" destId="{A257FC50-FF91-3F4C-BFB5-E75AFE9E36EC}" srcOrd="0" destOrd="0" presId="urn:microsoft.com/office/officeart/2005/8/layout/default#2"/>
    <dgm:cxn modelId="{091180B4-D187-FF40-873A-91A10388493F}" type="presOf" srcId="{CC2BFBCF-8FB3-8B42-BFCE-ADCF2AC68644}" destId="{3532F574-9E53-7442-9F7A-81847943D603}" srcOrd="0" destOrd="0" presId="urn:microsoft.com/office/officeart/2005/8/layout/default#2"/>
    <dgm:cxn modelId="{063925B5-912D-964C-9CFC-E0FB15E901C4}" type="presOf" srcId="{B074D31A-A44C-1B4E-82C2-AD0C6F2CDC2C}" destId="{F57960FA-B7C6-A243-9B95-5DC485277954}" srcOrd="0" destOrd="0" presId="urn:microsoft.com/office/officeart/2005/8/layout/default#2"/>
    <dgm:cxn modelId="{412FF9BB-F742-BE47-9D0B-B9D54B0D72C1}" type="presOf" srcId="{38E152EE-412D-774E-9404-7B14650C5A54}" destId="{962B265E-5530-394D-871D-9C5C574AEBCA}" srcOrd="0" destOrd="0" presId="urn:microsoft.com/office/officeart/2005/8/layout/default#2"/>
    <dgm:cxn modelId="{BC6509CA-19DA-FA48-A1A0-902AFD68CFB1}" srcId="{CC2BFBCF-8FB3-8B42-BFCE-ADCF2AC68644}" destId="{A94A6C78-D99F-6342-A512-70C59355D32E}" srcOrd="3" destOrd="0" parTransId="{CBCCC696-7218-BD42-81E7-D01B447EAF0D}" sibTransId="{9AD023C3-0385-CD49-BFBD-2DAAFAF7C2A3}"/>
    <dgm:cxn modelId="{4BF198F9-521B-0F43-8476-B58ABC494D5E}" srcId="{CC2BFBCF-8FB3-8B42-BFCE-ADCF2AC68644}" destId="{38E152EE-412D-774E-9404-7B14650C5A54}" srcOrd="4" destOrd="0" parTransId="{E8684120-B399-AB49-AA61-15C2F902E3F4}" sibTransId="{D5266D8D-ED36-FA4A-A5B7-9E4945B27967}"/>
    <dgm:cxn modelId="{9C191A26-F679-5E44-8E85-767815898363}" type="presParOf" srcId="{3532F574-9E53-7442-9F7A-81847943D603}" destId="{F57960FA-B7C6-A243-9B95-5DC485277954}" srcOrd="0" destOrd="0" presId="urn:microsoft.com/office/officeart/2005/8/layout/default#2"/>
    <dgm:cxn modelId="{7B9058D9-2536-6042-9D46-F6FA1AE7EF2F}" type="presParOf" srcId="{3532F574-9E53-7442-9F7A-81847943D603}" destId="{CC034B42-A2D7-134E-88A8-48ED4D214791}" srcOrd="1" destOrd="0" presId="urn:microsoft.com/office/officeart/2005/8/layout/default#2"/>
    <dgm:cxn modelId="{986CB44D-86F7-764B-91D2-16A85CE9DD9F}" type="presParOf" srcId="{3532F574-9E53-7442-9F7A-81847943D603}" destId="{A257FC50-FF91-3F4C-BFB5-E75AFE9E36EC}" srcOrd="2" destOrd="0" presId="urn:microsoft.com/office/officeart/2005/8/layout/default#2"/>
    <dgm:cxn modelId="{A844C417-8015-2347-8ECD-0E49030A6C3F}" type="presParOf" srcId="{3532F574-9E53-7442-9F7A-81847943D603}" destId="{498A1560-4FA4-124C-ADB5-0FA0390AAC58}" srcOrd="3" destOrd="0" presId="urn:microsoft.com/office/officeart/2005/8/layout/default#2"/>
    <dgm:cxn modelId="{71835587-334F-A04F-B74B-418EF0404D2A}" type="presParOf" srcId="{3532F574-9E53-7442-9F7A-81847943D603}" destId="{2261D62D-521A-E14D-8922-72F6614F3DCC}" srcOrd="4" destOrd="0" presId="urn:microsoft.com/office/officeart/2005/8/layout/default#2"/>
    <dgm:cxn modelId="{4B755268-CACE-B148-BC1B-DB8007BF7243}" type="presParOf" srcId="{3532F574-9E53-7442-9F7A-81847943D603}" destId="{5899D3D1-6DC6-6441-B71B-E7447E07D962}" srcOrd="5" destOrd="0" presId="urn:microsoft.com/office/officeart/2005/8/layout/default#2"/>
    <dgm:cxn modelId="{7D42A6CC-1DF2-6B4C-94E4-D63B1078126F}" type="presParOf" srcId="{3532F574-9E53-7442-9F7A-81847943D603}" destId="{659BA2B5-6D77-864F-8CA3-F2DD6119A169}" srcOrd="6" destOrd="0" presId="urn:microsoft.com/office/officeart/2005/8/layout/default#2"/>
    <dgm:cxn modelId="{C92CAAE3-8713-A346-9E1C-05F1820CFBD9}" type="presParOf" srcId="{3532F574-9E53-7442-9F7A-81847943D603}" destId="{09F40D0C-30F3-7B4A-94D8-EE9180D64BD3}" srcOrd="7" destOrd="0" presId="urn:microsoft.com/office/officeart/2005/8/layout/default#2"/>
    <dgm:cxn modelId="{C6D07812-D06F-F14D-B6B4-6B90E4D4B9E0}" type="presParOf" srcId="{3532F574-9E53-7442-9F7A-81847943D603}" destId="{962B265E-5530-394D-871D-9C5C574AEBCA}" srcOrd="8"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60FA-B7C6-A243-9B95-5DC485277954}">
      <dsp:nvSpPr>
        <dsp:cNvPr id="0" name=""/>
        <dsp:cNvSpPr/>
      </dsp:nvSpPr>
      <dsp:spPr>
        <a:xfrm>
          <a:off x="0" y="782787"/>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Announced in 1984 by T. </a:t>
          </a:r>
          <a:r>
            <a:rPr lang="en-US" sz="2100" b="0" kern="1200" dirty="0" err="1">
              <a:effectLst>
                <a:outerShdw blurRad="38100" dist="38100" dir="2700000" algn="tl">
                  <a:srgbClr val="000000">
                    <a:alpha val="43137"/>
                  </a:srgbClr>
                </a:outerShdw>
              </a:effectLst>
            </a:rPr>
            <a:t>Elgamal</a:t>
          </a:r>
          <a:endParaRPr lang="en-US" sz="2100" b="0" kern="1200" dirty="0">
            <a:effectLst>
              <a:outerShdw blurRad="38100" dist="38100" dir="2700000" algn="tl">
                <a:srgbClr val="000000">
                  <a:alpha val="43137"/>
                </a:srgbClr>
              </a:outerShdw>
            </a:effectLst>
          </a:endParaRPr>
        </a:p>
      </dsp:txBody>
      <dsp:txXfrm>
        <a:off x="0" y="782787"/>
        <a:ext cx="2762781" cy="1657668"/>
      </dsp:txXfrm>
    </dsp:sp>
    <dsp:sp modelId="{A257FC50-FF91-3F4C-BFB5-E75AFE9E36EC}">
      <dsp:nvSpPr>
        <dsp:cNvPr id="0" name=""/>
        <dsp:cNvSpPr/>
      </dsp:nvSpPr>
      <dsp:spPr>
        <a:xfrm>
          <a:off x="3039059" y="782787"/>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Public-key scheme based on discrete logarithms closely related to the </a:t>
          </a:r>
          <a:r>
            <a:rPr lang="en-US" sz="2100" b="0" kern="1200" dirty="0" err="1">
              <a:effectLst>
                <a:outerShdw blurRad="38100" dist="38100" dir="2700000" algn="tl">
                  <a:srgbClr val="000000">
                    <a:alpha val="43137"/>
                  </a:srgbClr>
                </a:outerShdw>
              </a:effectLst>
            </a:rPr>
            <a:t>Diffie</a:t>
          </a:r>
          <a:r>
            <a:rPr lang="en-US" sz="2100" b="0" kern="1200" dirty="0">
              <a:effectLst>
                <a:outerShdw blurRad="38100" dist="38100" dir="2700000" algn="tl">
                  <a:srgbClr val="000000">
                    <a:alpha val="43137"/>
                  </a:srgbClr>
                </a:outerShdw>
              </a:effectLst>
            </a:rPr>
            <a:t>-Hellman technique</a:t>
          </a:r>
        </a:p>
      </dsp:txBody>
      <dsp:txXfrm>
        <a:off x="3039059" y="782787"/>
        <a:ext cx="2762781" cy="1657668"/>
      </dsp:txXfrm>
    </dsp:sp>
    <dsp:sp modelId="{2261D62D-521A-E14D-8922-72F6614F3DCC}">
      <dsp:nvSpPr>
        <dsp:cNvPr id="0" name=""/>
        <dsp:cNvSpPr/>
      </dsp:nvSpPr>
      <dsp:spPr>
        <a:xfrm>
          <a:off x="6078118" y="782787"/>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Used in the digital signature standard (DSS) and the S/MIME e-mail standard</a:t>
          </a:r>
        </a:p>
      </dsp:txBody>
      <dsp:txXfrm>
        <a:off x="6078118" y="782787"/>
        <a:ext cx="2762781" cy="1657668"/>
      </dsp:txXfrm>
    </dsp:sp>
    <dsp:sp modelId="{659BA2B5-6D77-864F-8CA3-F2DD6119A169}">
      <dsp:nvSpPr>
        <dsp:cNvPr id="0" name=""/>
        <dsp:cNvSpPr/>
      </dsp:nvSpPr>
      <dsp:spPr>
        <a:xfrm>
          <a:off x="1519529" y="2716734"/>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Global elements are a prime number </a:t>
          </a:r>
          <a:r>
            <a:rPr lang="en-US" sz="2100" b="0" i="1" kern="1200" dirty="0" err="1">
              <a:effectLst>
                <a:outerShdw blurRad="38100" dist="38100" dir="2700000" algn="tl">
                  <a:srgbClr val="000000">
                    <a:alpha val="43137"/>
                  </a:srgbClr>
                </a:outerShdw>
              </a:effectLst>
            </a:rPr>
            <a:t>q</a:t>
          </a:r>
          <a:r>
            <a:rPr lang="en-US" sz="2100" b="0" i="1" kern="1200" dirty="0">
              <a:effectLst>
                <a:outerShdw blurRad="38100" dist="38100" dir="2700000" algn="tl">
                  <a:srgbClr val="000000">
                    <a:alpha val="43137"/>
                  </a:srgbClr>
                </a:outerShdw>
              </a:effectLst>
            </a:rPr>
            <a:t> </a:t>
          </a:r>
          <a:r>
            <a:rPr lang="en-US" sz="2100" b="0" kern="1200" dirty="0">
              <a:effectLst>
                <a:outerShdw blurRad="38100" dist="38100" dir="2700000" algn="tl">
                  <a:srgbClr val="000000">
                    <a:alpha val="43137"/>
                  </a:srgbClr>
                </a:outerShdw>
              </a:effectLst>
            </a:rPr>
            <a:t>and </a:t>
          </a:r>
          <a:r>
            <a:rPr lang="en-US" sz="2100" b="0" i="1" kern="1200" dirty="0">
              <a:effectLst>
                <a:outerShdw blurRad="38100" dist="38100" dir="2700000" algn="tl">
                  <a:srgbClr val="000000">
                    <a:alpha val="43137"/>
                  </a:srgbClr>
                </a:outerShdw>
              </a:effectLst>
            </a:rPr>
            <a:t>a</a:t>
          </a:r>
          <a:r>
            <a:rPr lang="en-US" sz="2100" b="0" kern="1200" dirty="0">
              <a:effectLst>
                <a:outerShdw blurRad="38100" dist="38100" dir="2700000" algn="tl">
                  <a:srgbClr val="000000">
                    <a:alpha val="43137"/>
                  </a:srgbClr>
                </a:outerShdw>
              </a:effectLst>
            </a:rPr>
            <a:t> which is a primitive root of </a:t>
          </a:r>
          <a:r>
            <a:rPr lang="en-US" sz="2100" b="0" i="1" kern="1200" dirty="0" err="1">
              <a:effectLst>
                <a:outerShdw blurRad="38100" dist="38100" dir="2700000" algn="tl">
                  <a:srgbClr val="000000">
                    <a:alpha val="43137"/>
                  </a:srgbClr>
                </a:outerShdw>
              </a:effectLst>
            </a:rPr>
            <a:t>q</a:t>
          </a:r>
          <a:endParaRPr lang="en-US" sz="2100" b="0" kern="1200" dirty="0">
            <a:effectLst>
              <a:outerShdw blurRad="38100" dist="38100" dir="2700000" algn="tl">
                <a:srgbClr val="000000">
                  <a:alpha val="43137"/>
                </a:srgbClr>
              </a:outerShdw>
            </a:effectLst>
          </a:endParaRPr>
        </a:p>
      </dsp:txBody>
      <dsp:txXfrm>
        <a:off x="1519529" y="2716734"/>
        <a:ext cx="2762781" cy="1657668"/>
      </dsp:txXfrm>
    </dsp:sp>
    <dsp:sp modelId="{962B265E-5530-394D-871D-9C5C574AEBCA}">
      <dsp:nvSpPr>
        <dsp:cNvPr id="0" name=""/>
        <dsp:cNvSpPr/>
      </dsp:nvSpPr>
      <dsp:spPr>
        <a:xfrm>
          <a:off x="4558589" y="2716734"/>
          <a:ext cx="2762781" cy="1657668"/>
        </a:xfrm>
        <a:prstGeom prst="rect">
          <a:avLst/>
        </a:prstGeom>
        <a:solidFill>
          <a:schemeClr val="tx2">
            <a:lumMod val="60000"/>
            <a:lumOff val="40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kern="1200" dirty="0">
              <a:effectLst>
                <a:outerShdw blurRad="38100" dist="38100" dir="2700000" algn="tl">
                  <a:srgbClr val="000000">
                    <a:alpha val="43137"/>
                  </a:srgbClr>
                </a:outerShdw>
              </a:effectLst>
            </a:rPr>
            <a:t>Security is based on the difficulty of computing discrete logarithms</a:t>
          </a:r>
          <a:endParaRPr lang="en-AU" sz="2100" b="0" kern="1200" dirty="0">
            <a:effectLst>
              <a:outerShdw blurRad="38100" dist="38100" dir="2700000" algn="tl">
                <a:srgbClr val="000000">
                  <a:alpha val="43137"/>
                </a:srgbClr>
              </a:outerShdw>
            </a:effectLst>
          </a:endParaRPr>
        </a:p>
      </dsp:txBody>
      <dsp:txXfrm>
        <a:off x="4558589" y="2716734"/>
        <a:ext cx="2762781" cy="1657668"/>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F372C9-AA51-A845-BCA2-F5A9687BA406}" type="datetimeFigureOut">
              <a:rPr lang="en-US" smtClean="0"/>
              <a:pPr/>
              <a:t>9/24/2022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FC33BB0-1490-B84C-BC22-5CF2B0E91299}" type="slidenum">
              <a:rPr lang="en-US" smtClean="0"/>
              <a:pPr/>
              <a:t>‹#›</a:t>
            </a:fld>
            <a:endParaRPr lang="en-US"/>
          </a:p>
        </p:txBody>
      </p:sp>
    </p:spTree>
    <p:extLst>
      <p:ext uri="{BB962C8B-B14F-4D97-AF65-F5344CB8AC3E}">
        <p14:creationId xmlns:p14="http://schemas.microsoft.com/office/powerpoint/2010/main" val="27698544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extLst>
      <p:ext uri="{BB962C8B-B14F-4D97-AF65-F5344CB8AC3E}">
        <p14:creationId xmlns:p14="http://schemas.microsoft.com/office/powerpoint/2010/main" val="33345463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This chapter begins with a description of one of the earliest and simplest PKCS: Diffie-</a:t>
            </a:r>
          </a:p>
          <a:p>
            <a:r>
              <a:rPr lang="en-US" sz="1200" kern="1200" baseline="0" dirty="0">
                <a:solidFill>
                  <a:schemeClr val="tx1"/>
                </a:solidFill>
                <a:latin typeface="Arial" charset="0"/>
                <a:ea typeface="ＭＳ Ｐゴシック" charset="-128"/>
                <a:cs typeface="ＭＳ Ｐゴシック" charset="-128"/>
              </a:rPr>
              <a:t>Hellman key exchange. The chapter then looks at another important scheme, the</a:t>
            </a:r>
          </a:p>
          <a:p>
            <a:r>
              <a:rPr lang="en-US" sz="1200" kern="1200" baseline="0" dirty="0">
                <a:solidFill>
                  <a:schemeClr val="tx1"/>
                </a:solidFill>
                <a:latin typeface="Arial" charset="0"/>
                <a:ea typeface="ＭＳ Ｐゴシック" charset="-128"/>
                <a:cs typeface="ＭＳ Ｐゴシック" charset="-128"/>
              </a:rPr>
              <a:t>Elgamal PKCS. Next, we look at the increasingly important PKCS known as elliptic</a:t>
            </a:r>
          </a:p>
          <a:p>
            <a:r>
              <a:rPr lang="en-US" sz="1200" kern="1200" baseline="0" dirty="0">
                <a:solidFill>
                  <a:schemeClr val="tx1"/>
                </a:solidFill>
                <a:latin typeface="Arial" charset="0"/>
                <a:ea typeface="ＭＳ Ｐゴシック" charset="-128"/>
                <a:cs typeface="ＭＳ Ｐゴシック" charset="-128"/>
              </a:rPr>
              <a:t>curve cryptography. Finally, the use of public-key algorithms for pseudorandom number</a:t>
            </a:r>
          </a:p>
          <a:p>
            <a:r>
              <a:rPr lang="en-US" sz="1200" kern="1200" baseline="0" dirty="0">
                <a:solidFill>
                  <a:schemeClr val="tx1"/>
                </a:solidFill>
                <a:latin typeface="Arial" charset="0"/>
                <a:ea typeface="ＭＳ Ｐゴシック" charset="-128"/>
                <a:cs typeface="ＭＳ Ｐゴシック" charset="-128"/>
              </a:rPr>
              <a:t>generation is examined.</a:t>
            </a:r>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a:latin typeface="Arial" pitchFamily="-84" charset="0"/>
            </a:endParaRPr>
          </a:p>
        </p:txBody>
      </p:sp>
    </p:spTree>
    <p:extLst>
      <p:ext uri="{BB962C8B-B14F-4D97-AF65-F5344CB8AC3E}">
        <p14:creationId xmlns:p14="http://schemas.microsoft.com/office/powerpoint/2010/main" val="1993871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3B667A9-D636-AE43-8512-9BA8A4034FAD}" type="slidenum">
              <a:rPr lang="en-AU">
                <a:latin typeface="Arial" pitchFamily="-84" charset="0"/>
              </a:rPr>
              <a:pPr/>
              <a:t>10</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Several approaches to encryption/decryption using elliptic curves have been analyzed in the literature.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This one is an analog of the ElGamal public-key encryption algorithm. The sender must first encode any message M as a point on the elliptic curve P</a:t>
            </a:r>
            <a:r>
              <a:rPr lang="en-US" baseline="-25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(there are relatively straightforward techniques for this). Note that the ciphertext is a pair of points on the elliptic curve. The sender masks the message using random k, but also sends along a “clue” allowing the receiver who know the private-key to recover k and hence the message. For an attacker to recover the message, the attacker would have to compute k given G and kG, which is assumed hard.</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793222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1E0DCAE-B7BD-6042-8BF4-344E03253E32}" type="slidenum">
              <a:rPr lang="en-AU">
                <a:latin typeface="Arial" pitchFamily="-84" charset="0"/>
              </a:rPr>
              <a:pPr/>
              <a:t>11</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security of ECC depends on how difficult it is to determine </a:t>
            </a:r>
            <a:r>
              <a:rPr lang="en-US" sz="1200" kern="1200" baseline="0" dirty="0" err="1">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given kP  and P .</a:t>
            </a:r>
          </a:p>
          <a:p>
            <a:r>
              <a:rPr lang="en-US" sz="1200" kern="1200" baseline="0" dirty="0">
                <a:solidFill>
                  <a:schemeClr val="tx1"/>
                </a:solidFill>
                <a:latin typeface="Arial" charset="0"/>
                <a:ea typeface="ＭＳ Ｐゴシック" charset="-128"/>
                <a:cs typeface="ＭＳ Ｐゴシック" charset="-128"/>
              </a:rPr>
              <a:t>This is referred to as the elliptic curve logarithm problem. The fastest known technique</a:t>
            </a:r>
          </a:p>
          <a:p>
            <a:r>
              <a:rPr lang="en-US" sz="1200" kern="1200" baseline="0" dirty="0">
                <a:solidFill>
                  <a:schemeClr val="tx1"/>
                </a:solidFill>
                <a:latin typeface="Arial" charset="0"/>
                <a:ea typeface="ＭＳ Ｐゴシック" charset="-128"/>
                <a:cs typeface="ＭＳ Ｐゴシック" charset="-128"/>
              </a:rPr>
              <a:t>for taking the elliptic curve logarithm is known as the Pollard rho method.</a:t>
            </a:r>
          </a:p>
        </p:txBody>
      </p:sp>
    </p:spTree>
    <p:extLst>
      <p:ext uri="{BB962C8B-B14F-4D97-AF65-F5344CB8AC3E}">
        <p14:creationId xmlns:p14="http://schemas.microsoft.com/office/powerpoint/2010/main" val="426176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charset="-128"/>
                <a:cs typeface="ＭＳ Ｐゴシック" charset="-128"/>
              </a:rPr>
              <a:t>Table 10.3, from NIST SP800-57 (</a:t>
            </a:r>
            <a:r>
              <a:rPr lang="en-US" sz="1200" i="1" kern="1200" baseline="0" dirty="0">
                <a:solidFill>
                  <a:schemeClr val="tx1"/>
                </a:solidFill>
                <a:latin typeface="Arial" charset="0"/>
                <a:ea typeface="ＭＳ Ｐゴシック" charset="-128"/>
                <a:cs typeface="ＭＳ Ｐゴシック" charset="-128"/>
              </a:rPr>
              <a:t>Recommendation for Key Management—Part 1:</a:t>
            </a:r>
          </a:p>
          <a:p>
            <a:r>
              <a:rPr lang="en-US" sz="1200" i="1" kern="1200" baseline="0" dirty="0">
                <a:solidFill>
                  <a:schemeClr val="tx1"/>
                </a:solidFill>
                <a:latin typeface="Arial" charset="0"/>
                <a:ea typeface="ＭＳ Ｐゴシック" charset="-128"/>
                <a:cs typeface="ＭＳ Ｐゴシック" charset="-128"/>
              </a:rPr>
              <a:t>General,</a:t>
            </a:r>
            <a:r>
              <a:rPr lang="en-US" sz="1200" kern="1200" baseline="0" dirty="0">
                <a:solidFill>
                  <a:schemeClr val="tx1"/>
                </a:solidFill>
                <a:latin typeface="Arial" charset="0"/>
                <a:ea typeface="ＭＳ Ｐゴシック" charset="-128"/>
                <a:cs typeface="ＭＳ Ｐゴシック" charset="-128"/>
              </a:rPr>
              <a:t> September 2015), compares various algorithms by showing comparable key sizes</a:t>
            </a:r>
          </a:p>
          <a:p>
            <a:r>
              <a:rPr lang="en-US" sz="1200" kern="1200" baseline="0" dirty="0">
                <a:solidFill>
                  <a:schemeClr val="tx1"/>
                </a:solidFill>
                <a:latin typeface="Arial" charset="0"/>
                <a:ea typeface="ＭＳ Ｐゴシック" charset="-128"/>
                <a:cs typeface="ＭＳ Ｐゴシック" charset="-128"/>
              </a:rPr>
              <a:t>in terms of computational effort for cryptanalysis. As can be seen, a considerably</a:t>
            </a:r>
          </a:p>
          <a:p>
            <a:r>
              <a:rPr lang="en-US" sz="1200" kern="1200" baseline="0" dirty="0">
                <a:solidFill>
                  <a:schemeClr val="tx1"/>
                </a:solidFill>
                <a:latin typeface="Arial" charset="0"/>
                <a:ea typeface="ＭＳ Ｐゴシック" charset="-128"/>
                <a:cs typeface="ＭＳ Ｐゴシック" charset="-128"/>
              </a:rPr>
              <a:t>smaller key size can be used for ECC compared to RSA.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Based on this analysis, SP 800-57 recommends that at least through 2030, acceptable</a:t>
            </a:r>
          </a:p>
          <a:p>
            <a:r>
              <a:rPr lang="en-US" sz="1200" kern="1200" baseline="0" dirty="0">
                <a:solidFill>
                  <a:schemeClr val="tx1"/>
                </a:solidFill>
                <a:latin typeface="Arial" charset="0"/>
                <a:ea typeface="ＭＳ Ｐゴシック" charset="-128"/>
                <a:cs typeface="ＭＳ Ｐゴシック" charset="-128"/>
              </a:rPr>
              <a:t>key lengths are from 3072 to 14,360 bits for RSA and 256 to 512 bits for</a:t>
            </a:r>
          </a:p>
          <a:p>
            <a:r>
              <a:rPr lang="en-US" sz="1200" kern="1200" baseline="0" dirty="0">
                <a:solidFill>
                  <a:schemeClr val="tx1"/>
                </a:solidFill>
                <a:latin typeface="Arial" charset="0"/>
                <a:ea typeface="ＭＳ Ｐゴシック" charset="-128"/>
                <a:cs typeface="ＭＳ Ｐゴシック" charset="-128"/>
              </a:rPr>
              <a:t>ECC. Similarly, the European Union Agency for Network and Information Security</a:t>
            </a:r>
          </a:p>
          <a:p>
            <a:r>
              <a:rPr lang="en-US" sz="1200" kern="1200" baseline="0" dirty="0">
                <a:solidFill>
                  <a:schemeClr val="tx1"/>
                </a:solidFill>
                <a:latin typeface="Arial" charset="0"/>
                <a:ea typeface="ＭＳ Ｐゴシック" charset="-128"/>
                <a:cs typeface="ＭＳ Ｐゴシック" charset="-128"/>
              </a:rPr>
              <a:t>(ENISA) recommends in their 2014 report (</a:t>
            </a:r>
            <a:r>
              <a:rPr lang="en-US" sz="1200" i="1" kern="1200" baseline="0" dirty="0">
                <a:solidFill>
                  <a:schemeClr val="tx1"/>
                </a:solidFill>
                <a:latin typeface="Arial" charset="0"/>
                <a:ea typeface="ＭＳ Ｐゴシック" charset="-128"/>
                <a:cs typeface="ＭＳ Ｐゴシック" charset="-128"/>
              </a:rPr>
              <a:t>Algorithms, Key Size and Parameters</a:t>
            </a:r>
          </a:p>
          <a:p>
            <a:r>
              <a:rPr lang="en-US" sz="1200" i="1" kern="1200" baseline="0" dirty="0">
                <a:solidFill>
                  <a:schemeClr val="tx1"/>
                </a:solidFill>
                <a:latin typeface="Arial" charset="0"/>
                <a:ea typeface="ＭＳ Ｐゴシック" charset="-128"/>
                <a:cs typeface="ＭＳ Ｐゴシック" charset="-128"/>
              </a:rPr>
              <a:t>report—2014 , </a:t>
            </a:r>
            <a:r>
              <a:rPr lang="en-US" sz="1200" kern="1200" baseline="0" dirty="0">
                <a:solidFill>
                  <a:schemeClr val="tx1"/>
                </a:solidFill>
                <a:latin typeface="Arial" charset="0"/>
                <a:ea typeface="ＭＳ Ｐゴシック" charset="-128"/>
                <a:cs typeface="ＭＳ Ｐゴシック" charset="-128"/>
              </a:rPr>
              <a:t>November 2014) minimum key lengths for future system of 3072 bits</a:t>
            </a:r>
          </a:p>
          <a:p>
            <a:r>
              <a:rPr lang="en-US" sz="1200" kern="1200" baseline="0" dirty="0">
                <a:solidFill>
                  <a:schemeClr val="tx1"/>
                </a:solidFill>
                <a:latin typeface="Arial" charset="0"/>
                <a:ea typeface="ＭＳ Ｐゴシック" charset="-128"/>
                <a:cs typeface="ＭＳ Ｐゴシック" charset="-128"/>
              </a:rPr>
              <a:t>and 256 bits for RSA and ECC, respectively.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Analysis indicates that for equal key lengths, the computational effort required</a:t>
            </a:r>
          </a:p>
          <a:p>
            <a:r>
              <a:rPr lang="en-US" sz="1200" kern="1200" baseline="0" dirty="0">
                <a:solidFill>
                  <a:schemeClr val="tx1"/>
                </a:solidFill>
                <a:latin typeface="Arial" charset="0"/>
                <a:ea typeface="ＭＳ Ｐゴシック" charset="-128"/>
                <a:cs typeface="ＭＳ Ｐゴシック" charset="-128"/>
              </a:rPr>
              <a:t>for ECC and RSA is comparable [JURI97]. Thus, there is a computational</a:t>
            </a:r>
          </a:p>
          <a:p>
            <a:r>
              <a:rPr lang="en-US" sz="1200" kern="1200" baseline="0" dirty="0">
                <a:solidFill>
                  <a:schemeClr val="tx1"/>
                </a:solidFill>
                <a:latin typeface="Arial" charset="0"/>
                <a:ea typeface="ＭＳ Ｐゴシック" charset="-128"/>
                <a:cs typeface="ＭＳ Ｐゴシック" charset="-128"/>
              </a:rPr>
              <a:t>advantage to using ECC with a shorter key length than a comparably secure RSA.</a:t>
            </a:r>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12</a:t>
            </a:fld>
            <a:endParaRPr lang="en-AU" dirty="0"/>
          </a:p>
        </p:txBody>
      </p:sp>
    </p:spTree>
    <p:extLst>
      <p:ext uri="{BB962C8B-B14F-4D97-AF65-F5344CB8AC3E}">
        <p14:creationId xmlns:p14="http://schemas.microsoft.com/office/powerpoint/2010/main" val="231552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We noted in Chapter 8 that, because a symmetric block cipher produces an apparently random output, it can serve as the basis of a pseudorandom number generator (PRNG). Similarly, an asymmetric encryption algorithm produces apparently random output and can be used to build a PRNG. Because asymmetric algorithms are typically much slower than symmetric algorithms, asymmetric algorithms are not used to generate open-ended PRNG bit streams. Rather, the asymmetric approach is useful for creating a pseudorandom function (PRF) for generating a short pseudorandom bit sequence.  </a:t>
            </a:r>
          </a:p>
        </p:txBody>
      </p:sp>
      <p:sp>
        <p:nvSpPr>
          <p:cNvPr id="58372" name="Slide Number Placeholder 3"/>
          <p:cNvSpPr>
            <a:spLocks noGrp="1"/>
          </p:cNvSpPr>
          <p:nvPr>
            <p:ph type="sldNum" sz="quarter" idx="5"/>
          </p:nvPr>
        </p:nvSpPr>
        <p:spPr>
          <a:noFill/>
        </p:spPr>
        <p:txBody>
          <a:bodyPr/>
          <a:lstStyle/>
          <a:p>
            <a:fld id="{9795E9CE-3864-E842-AA9E-2A878F6596BD}" type="slidenum">
              <a:rPr lang="en-AU" smtClean="0">
                <a:latin typeface="Arial" pitchFamily="-84" charset="0"/>
              </a:rPr>
              <a:pPr/>
              <a:t>13</a:t>
            </a:fld>
            <a:endParaRPr lang="en-AU" dirty="0">
              <a:latin typeface="Arial" pitchFamily="-84" charset="0"/>
            </a:endParaRPr>
          </a:p>
        </p:txBody>
      </p:sp>
    </p:spTree>
    <p:extLst>
      <p:ext uri="{BB962C8B-B14F-4D97-AF65-F5344CB8AC3E}">
        <p14:creationId xmlns:p14="http://schemas.microsoft.com/office/powerpoint/2010/main" val="3169787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xfrm>
            <a:off x="685800" y="4343400"/>
            <a:ext cx="5486400" cy="4495800"/>
          </a:xfrm>
          <a:noFill/>
          <a:ln/>
        </p:spPr>
        <p:txBody>
          <a:bodyPr/>
          <a:lstStyle/>
          <a:p>
            <a:pPr eaLnBrk="1" hangingPunct="1"/>
            <a:r>
              <a:rPr lang="en-US" dirty="0">
                <a:latin typeface="Arial" pitchFamily="-84" charset="0"/>
                <a:ea typeface="ＭＳ Ｐゴシック" pitchFamily="-84" charset="-128"/>
                <a:cs typeface="ＭＳ Ｐゴシック" pitchFamily="-84" charset="-128"/>
              </a:rPr>
              <a:t>For a sufficient key length, the RSA algorithm is considered secure and is a good candidate to form the basis of a PRNG. Such a PRNG, known as the </a:t>
            </a:r>
            <a:r>
              <a:rPr lang="en-US" dirty="0" err="1">
                <a:latin typeface="Arial" pitchFamily="-84" charset="0"/>
                <a:ea typeface="ＭＳ Ｐゴシック" pitchFamily="-84" charset="-128"/>
                <a:cs typeface="ＭＳ Ｐゴシック" pitchFamily="-84" charset="-128"/>
              </a:rPr>
              <a:t>Micali-Schnorr</a:t>
            </a:r>
            <a:r>
              <a:rPr lang="en-US" dirty="0">
                <a:latin typeface="Arial" pitchFamily="-84" charset="0"/>
                <a:ea typeface="ＭＳ Ｐゴシック" pitchFamily="-84" charset="-128"/>
                <a:cs typeface="ＭＳ Ｐゴシック" pitchFamily="-84" charset="-128"/>
              </a:rPr>
              <a:t> PRNG [MICA91]  is recommended in the ANSI standard X9.82 (</a:t>
            </a:r>
            <a:r>
              <a:rPr lang="en-US" i="1" dirty="0">
                <a:latin typeface="Arial" pitchFamily="-84" charset="0"/>
                <a:ea typeface="ＭＳ Ｐゴシック" pitchFamily="-84" charset="-128"/>
                <a:cs typeface="ＭＳ Ｐゴシック" pitchFamily="-84" charset="-128"/>
              </a:rPr>
              <a:t>Random Number Generation</a:t>
            </a:r>
            <a:r>
              <a:rPr lang="en-US" dirty="0">
                <a:latin typeface="Arial" pitchFamily="-84" charset="0"/>
                <a:ea typeface="ＭＳ Ｐゴシック" pitchFamily="-84" charset="-128"/>
                <a:cs typeface="ＭＳ Ｐゴシック" pitchFamily="-84" charset="-128"/>
              </a:rPr>
              <a:t>) and in the ISO standard 18031 </a:t>
            </a:r>
            <a:r>
              <a:rPr lang="en-US" i="1" dirty="0">
                <a:latin typeface="Arial" pitchFamily="-84" charset="0"/>
                <a:ea typeface="ＭＳ Ｐゴシック" pitchFamily="-84" charset="-128"/>
                <a:cs typeface="ＭＳ Ｐゴシック" pitchFamily="-84" charset="-128"/>
              </a:rPr>
              <a:t>(Random Bit Generation).  </a:t>
            </a:r>
          </a:p>
          <a:p>
            <a:pPr eaLnBrk="1" hangingPunct="1"/>
            <a:endParaRPr lang="en-US" i="1"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charset="-128"/>
                <a:cs typeface="ＭＳ Ｐゴシック" charset="-128"/>
              </a:rPr>
              <a:t>The PRNG is illustrated in Figure 10.8. As can be seen, this PRNG has much</a:t>
            </a:r>
          </a:p>
          <a:p>
            <a:r>
              <a:rPr lang="en-US" sz="1200" kern="1200" baseline="0" dirty="0">
                <a:solidFill>
                  <a:schemeClr val="tx1"/>
                </a:solidFill>
                <a:latin typeface="Arial" charset="0"/>
                <a:ea typeface="ＭＳ Ｐゴシック" charset="-128"/>
                <a:cs typeface="ＭＳ Ｐゴシック" charset="-128"/>
              </a:rPr>
              <a:t>the same structure as the output feedback (OFB) mode used as a PRNG (see Figure</a:t>
            </a:r>
          </a:p>
          <a:p>
            <a:r>
              <a:rPr lang="en-US" sz="1200" kern="1200" baseline="0" dirty="0">
                <a:solidFill>
                  <a:schemeClr val="tx1"/>
                </a:solidFill>
                <a:latin typeface="Arial" charset="0"/>
                <a:ea typeface="ＭＳ Ｐゴシック" charset="-128"/>
                <a:cs typeface="ＭＳ Ｐゴシック" charset="-128"/>
              </a:rPr>
              <a:t>8.4b and the portion of Figure 7.6a enclosed with a dashed box). In this case, the</a:t>
            </a:r>
          </a:p>
          <a:p>
            <a:r>
              <a:rPr lang="en-US" sz="1200" kern="1200" baseline="0" dirty="0">
                <a:solidFill>
                  <a:schemeClr val="tx1"/>
                </a:solidFill>
                <a:latin typeface="Arial" charset="0"/>
                <a:ea typeface="ＭＳ Ｐゴシック" charset="-128"/>
                <a:cs typeface="ＭＳ Ｐゴシック" charset="-128"/>
              </a:rPr>
              <a:t>encryption algorithm is RSA rather than a symmetric block cipher. Also, a portion</a:t>
            </a:r>
          </a:p>
          <a:p>
            <a:r>
              <a:rPr lang="en-US" sz="1200" kern="1200" baseline="0" dirty="0">
                <a:solidFill>
                  <a:schemeClr val="tx1"/>
                </a:solidFill>
                <a:latin typeface="Arial" charset="0"/>
                <a:ea typeface="ＭＳ Ｐゴシック" charset="-128"/>
                <a:cs typeface="ＭＳ Ｐゴシック" charset="-128"/>
              </a:rPr>
              <a:t>of the output is fed back to the next iteration of the encryption algorithm and the</a:t>
            </a:r>
          </a:p>
          <a:p>
            <a:r>
              <a:rPr lang="en-US" sz="1200" kern="1200" baseline="0" dirty="0">
                <a:solidFill>
                  <a:schemeClr val="tx1"/>
                </a:solidFill>
                <a:latin typeface="Arial" charset="0"/>
                <a:ea typeface="ＭＳ Ｐゴシック" charset="-128"/>
                <a:cs typeface="ＭＳ Ｐゴシック" charset="-128"/>
              </a:rPr>
              <a:t>remainder of the output is used as pseudorandom bits. The motivation for this separation</a:t>
            </a:r>
          </a:p>
          <a:p>
            <a:r>
              <a:rPr lang="en-US" sz="1200" kern="1200" baseline="0" dirty="0">
                <a:solidFill>
                  <a:schemeClr val="tx1"/>
                </a:solidFill>
                <a:latin typeface="Arial" charset="0"/>
                <a:ea typeface="ＭＳ Ｐゴシック" charset="-128"/>
                <a:cs typeface="ＭＳ Ｐゴシック" charset="-128"/>
              </a:rPr>
              <a:t>of the output into two distinct parts is so that the pseudorandom bits from</a:t>
            </a:r>
          </a:p>
          <a:p>
            <a:r>
              <a:rPr lang="en-US" sz="1200" kern="1200" baseline="0" dirty="0">
                <a:solidFill>
                  <a:schemeClr val="tx1"/>
                </a:solidFill>
                <a:latin typeface="Arial" charset="0"/>
                <a:ea typeface="ＭＳ Ｐゴシック" charset="-128"/>
                <a:cs typeface="ＭＳ Ｐゴシック" charset="-128"/>
              </a:rPr>
              <a:t>one stage do not provide input to the next stage. This separation should contribute</a:t>
            </a:r>
          </a:p>
          <a:p>
            <a:r>
              <a:rPr lang="en-US" sz="1200" kern="1200" baseline="0" dirty="0">
                <a:solidFill>
                  <a:schemeClr val="tx1"/>
                </a:solidFill>
                <a:latin typeface="Arial" charset="0"/>
                <a:ea typeface="ＭＳ Ｐゴシック" charset="-128"/>
                <a:cs typeface="ＭＳ Ｐゴシック" charset="-128"/>
              </a:rPr>
              <a:t>to forward unpredictability.</a:t>
            </a:r>
            <a:endParaRPr lang="en-US" dirty="0">
              <a:latin typeface="Arial"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
        <p:nvSpPr>
          <p:cNvPr id="60420" name="Slide Number Placeholder 3"/>
          <p:cNvSpPr>
            <a:spLocks noGrp="1"/>
          </p:cNvSpPr>
          <p:nvPr>
            <p:ph type="sldNum" sz="quarter" idx="5"/>
          </p:nvPr>
        </p:nvSpPr>
        <p:spPr>
          <a:noFill/>
        </p:spPr>
        <p:txBody>
          <a:bodyPr/>
          <a:lstStyle/>
          <a:p>
            <a:fld id="{AC8132D4-DA6C-CB47-9F95-A896F00EE909}" type="slidenum">
              <a:rPr lang="en-AU" smtClean="0">
                <a:latin typeface="Arial" pitchFamily="-84" charset="0"/>
              </a:rPr>
              <a:pPr/>
              <a:t>14</a:t>
            </a:fld>
            <a:endParaRPr lang="en-AU" dirty="0">
              <a:latin typeface="Arial" pitchFamily="-84" charset="0"/>
            </a:endParaRPr>
          </a:p>
        </p:txBody>
      </p:sp>
    </p:spTree>
    <p:extLst>
      <p:ext uri="{BB962C8B-B14F-4D97-AF65-F5344CB8AC3E}">
        <p14:creationId xmlns:p14="http://schemas.microsoft.com/office/powerpoint/2010/main" val="4163926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In this subsection, we briefly summarize a technique developed by the U.S. National Security Agency (NSA) known as dual elliptic curve PRNG (DEC PRNG). This technique is recommended in NIST SP 800-90, the ANSI standard X9.82 and in the ISO standard 18031. There has been some controversy regarding both the security and inefficiency of this algorithm compared to other </a:t>
            </a:r>
            <a:r>
              <a:rPr lang="en-US" b="0" dirty="0">
                <a:latin typeface="Arial" pitchFamily="-84" charset="0"/>
                <a:ea typeface="ＭＳ Ｐゴシック" pitchFamily="-84" charset="-128"/>
                <a:cs typeface="ＭＳ Ｐゴシック" pitchFamily="-84" charset="-128"/>
              </a:rPr>
              <a:t>alternatives. </a:t>
            </a:r>
            <a:r>
              <a:rPr lang="en-US" sz="1200" b="0" kern="1200" baseline="0" dirty="0">
                <a:solidFill>
                  <a:schemeClr val="tx1"/>
                </a:solidFill>
                <a:latin typeface="Arial" charset="0"/>
                <a:ea typeface="ＭＳ Ｐゴシック" charset="-128"/>
                <a:cs typeface="ＭＳ Ｐゴシック" charset="-128"/>
              </a:rPr>
              <a:t>(e.g., see [SCHO06], [BROW07]).</a:t>
            </a:r>
            <a:endParaRPr lang="en-US" b="0" dirty="0">
              <a:latin typeface="Arial" pitchFamily="-84" charset="0"/>
              <a:ea typeface="ＭＳ Ｐゴシック" pitchFamily="-84" charset="-128"/>
              <a:cs typeface="ＭＳ Ｐゴシック" pitchFamily="-84" charset="-128"/>
            </a:endParaRPr>
          </a:p>
          <a:p>
            <a:pPr eaLnBrk="1" hangingPunct="1"/>
            <a:endParaRPr lang="en-US" b="0" dirty="0">
              <a:latin typeface="Arial" pitchFamily="-84" charset="0"/>
              <a:ea typeface="ＭＳ Ｐゴシック" pitchFamily="-84" charset="-128"/>
              <a:cs typeface="ＭＳ Ｐゴシック" pitchFamily="-84" charset="-128"/>
            </a:endParaRPr>
          </a:p>
          <a:p>
            <a:pPr eaLnBrk="1" hangingPunct="1"/>
            <a:r>
              <a:rPr lang="en-US" sz="1200" b="0" kern="1200" baseline="0" dirty="0">
                <a:solidFill>
                  <a:schemeClr val="tx1"/>
                </a:solidFill>
                <a:latin typeface="Arial" charset="0"/>
                <a:ea typeface="ＭＳ Ｐゴシック" charset="-128"/>
                <a:cs typeface="ＭＳ Ｐゴシック" charset="-128"/>
              </a:rPr>
              <a:t>[SCHO06] summarizes the algorithm as follows:  </a:t>
            </a:r>
            <a:r>
              <a:rPr lang="en-US" dirty="0">
                <a:latin typeface="Arial" pitchFamily="-84" charset="0"/>
                <a:ea typeface="ＭＳ Ｐゴシック" pitchFamily="-84" charset="-128"/>
                <a:cs typeface="ＭＳ Ｐゴシック" pitchFamily="-84" charset="-128"/>
              </a:rPr>
              <a:t>Let P and Q be two known points on a given elliptic curve. The seed of the DEC PRNG is a random integer </a:t>
            </a:r>
            <a:r>
              <a:rPr lang="en-US" i="1" dirty="0">
                <a:latin typeface="Arial" pitchFamily="-84" charset="0"/>
                <a:ea typeface="ＭＳ Ｐゴシック" pitchFamily="-84" charset="-128"/>
                <a:cs typeface="ＭＳ Ｐゴシック" pitchFamily="-84" charset="-128"/>
              </a:rPr>
              <a:t>s</a:t>
            </a:r>
            <a:r>
              <a:rPr lang="en-US" i="1" baseline="-25000" dirty="0">
                <a:latin typeface="Arial" pitchFamily="-84" charset="0"/>
                <a:ea typeface="ＭＳ Ｐゴシック" pitchFamily="-84" charset="-128"/>
                <a:cs typeface="ＭＳ Ｐゴシック" pitchFamily="-84" charset="-128"/>
              </a:rPr>
              <a:t>0</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Let x denote a function that gives the </a:t>
            </a:r>
            <a:r>
              <a:rPr lang="en-US" i="1" dirty="0">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-coordinate of a point of the curve. Let </a:t>
            </a:r>
            <a:r>
              <a:rPr lang="en-US" i="1" dirty="0" err="1">
                <a:latin typeface="Arial" pitchFamily="-84" charset="0"/>
                <a:ea typeface="ＭＳ Ｐゴシック" pitchFamily="-84" charset="-128"/>
                <a:cs typeface="ＭＳ Ｐゴシック" pitchFamily="-84" charset="-128"/>
              </a:rPr>
              <a:t>lsb</a:t>
            </a:r>
            <a:r>
              <a:rPr lang="en-US" i="1" baseline="-25000" dirty="0" err="1">
                <a:latin typeface="Arial" pitchFamily="-84" charset="0"/>
                <a:ea typeface="ＭＳ Ｐゴシック" pitchFamily="-84" charset="-128"/>
                <a:cs typeface="ＭＳ Ｐゴシック" pitchFamily="-84" charset="-128"/>
              </a:rPr>
              <a:t>i</a:t>
            </a:r>
            <a:r>
              <a:rPr lang="en-US" i="1" baseline="-25000"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(s) </a:t>
            </a:r>
            <a:r>
              <a:rPr lang="en-US" dirty="0">
                <a:latin typeface="Arial" pitchFamily="-84" charset="0"/>
                <a:ea typeface="ＭＳ Ｐゴシック" pitchFamily="-84" charset="-128"/>
                <a:cs typeface="ＭＳ Ｐゴシック" pitchFamily="-84" charset="-128"/>
              </a:rPr>
              <a:t>denote the </a:t>
            </a:r>
            <a:r>
              <a:rPr lang="en-US" i="1" dirty="0">
                <a:latin typeface="Arial" pitchFamily="-84" charset="0"/>
                <a:ea typeface="ＭＳ Ｐゴシック" pitchFamily="-84" charset="-128"/>
                <a:cs typeface="ＭＳ Ｐゴシック" pitchFamily="-84" charset="-128"/>
              </a:rPr>
              <a:t>i</a:t>
            </a:r>
            <a:r>
              <a:rPr lang="en-US" dirty="0">
                <a:latin typeface="Arial" pitchFamily="-84" charset="0"/>
                <a:ea typeface="ＭＳ Ｐゴシック" pitchFamily="-84" charset="-128"/>
                <a:cs typeface="ＭＳ Ｐゴシック" pitchFamily="-84" charset="-128"/>
              </a:rPr>
              <a:t> least significant bits of an integer </a:t>
            </a:r>
            <a:r>
              <a:rPr lang="en-US" i="1" dirty="0">
                <a:latin typeface="Arial" pitchFamily="-84" charset="0"/>
                <a:ea typeface="ＭＳ Ｐゴシック" pitchFamily="-84" charset="-128"/>
                <a:cs typeface="ＭＳ Ｐゴシック" pitchFamily="-84" charset="-128"/>
              </a:rPr>
              <a:t>s.</a:t>
            </a:r>
            <a:r>
              <a:rPr lang="en-US" dirty="0">
                <a:latin typeface="Arial" pitchFamily="-84" charset="0"/>
                <a:ea typeface="ＭＳ Ｐゴシック" pitchFamily="-84" charset="-128"/>
                <a:cs typeface="ＭＳ Ｐゴシック" pitchFamily="-84" charset="-128"/>
              </a:rPr>
              <a: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DEC PRNG  transforms the seed into the pseudorandom sequence of length 240k, k &gt; 0, as follows.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Courier New" pitchFamily="-84" charset="0"/>
                <a:ea typeface="Courier New" pitchFamily="-84" charset="0"/>
                <a:cs typeface="Courier New" pitchFamily="-84" charset="0"/>
              </a:rPr>
              <a:t>for i = 1 to k do </a:t>
            </a:r>
          </a:p>
          <a:p>
            <a:pPr eaLnBrk="1" hangingPunct="1"/>
            <a:r>
              <a:rPr lang="en-US" dirty="0">
                <a:latin typeface="Courier New" pitchFamily="-84" charset="0"/>
                <a:ea typeface="Courier New" pitchFamily="-84" charset="0"/>
                <a:cs typeface="Courier New" pitchFamily="-84" charset="0"/>
              </a:rPr>
              <a:t>set s</a:t>
            </a:r>
            <a:r>
              <a:rPr lang="en-US" baseline="-25000" dirty="0">
                <a:latin typeface="Courier New" pitchFamily="-84" charset="0"/>
                <a:ea typeface="Courier New" pitchFamily="-84" charset="0"/>
                <a:cs typeface="Courier New" pitchFamily="-84" charset="0"/>
              </a:rPr>
              <a:t>i</a:t>
            </a:r>
            <a:r>
              <a:rPr lang="en-US" dirty="0">
                <a:latin typeface="Courier New" pitchFamily="-84" charset="0"/>
                <a:ea typeface="Courier New" pitchFamily="-84" charset="0"/>
                <a:cs typeface="Courier New" pitchFamily="-84" charset="0"/>
              </a:rPr>
              <a:t> = x(s</a:t>
            </a:r>
            <a:r>
              <a:rPr lang="en-US" baseline="-25000" dirty="0">
                <a:latin typeface="Courier New" pitchFamily="-84" charset="0"/>
                <a:ea typeface="Courier New" pitchFamily="-84" charset="0"/>
                <a:cs typeface="Courier New" pitchFamily="-84" charset="0"/>
              </a:rPr>
              <a:t>i-1 </a:t>
            </a:r>
            <a:r>
              <a:rPr lang="en-US" dirty="0">
                <a:latin typeface="Courier New" pitchFamily="-84" charset="0"/>
                <a:ea typeface="Courier New" pitchFamily="-84" charset="0"/>
                <a:cs typeface="Courier New" pitchFamily="-84" charset="0"/>
              </a:rPr>
              <a:t>P )  </a:t>
            </a:r>
          </a:p>
          <a:p>
            <a:pPr eaLnBrk="1" hangingPunct="1"/>
            <a:r>
              <a:rPr lang="en-US" dirty="0">
                <a:latin typeface="Courier New" pitchFamily="-84" charset="0"/>
                <a:ea typeface="Courier New" pitchFamily="-84" charset="0"/>
                <a:cs typeface="Courier New" pitchFamily="-84" charset="0"/>
              </a:rPr>
              <a:t>set r</a:t>
            </a:r>
            <a:r>
              <a:rPr lang="en-US" baseline="-25000" dirty="0">
                <a:latin typeface="Courier New" pitchFamily="-84" charset="0"/>
                <a:ea typeface="Courier New" pitchFamily="-84" charset="0"/>
                <a:cs typeface="Courier New" pitchFamily="-84" charset="0"/>
              </a:rPr>
              <a:t>i</a:t>
            </a:r>
            <a:r>
              <a:rPr lang="en-US" dirty="0">
                <a:latin typeface="Courier New" pitchFamily="-84" charset="0"/>
                <a:ea typeface="Courier New" pitchFamily="-84" charset="0"/>
                <a:cs typeface="Courier New" pitchFamily="-84" charset="0"/>
              </a:rPr>
              <a:t>  = lsb</a:t>
            </a:r>
            <a:r>
              <a:rPr lang="en-US" baseline="-25000" dirty="0">
                <a:latin typeface="Courier New" pitchFamily="-84" charset="0"/>
                <a:ea typeface="Courier New" pitchFamily="-84" charset="0"/>
                <a:cs typeface="Courier New" pitchFamily="-84" charset="0"/>
              </a:rPr>
              <a:t>240</a:t>
            </a:r>
            <a:r>
              <a:rPr lang="en-US" dirty="0">
                <a:latin typeface="Courier New" pitchFamily="-84" charset="0"/>
                <a:ea typeface="Courier New" pitchFamily="-84" charset="0"/>
                <a:cs typeface="Courier New" pitchFamily="-84" charset="0"/>
              </a:rPr>
              <a:t> (x(s</a:t>
            </a:r>
            <a:r>
              <a:rPr lang="en-US" baseline="-25000" dirty="0">
                <a:latin typeface="Courier New" pitchFamily="-84" charset="0"/>
                <a:ea typeface="Courier New" pitchFamily="-84" charset="0"/>
                <a:cs typeface="Courier New" pitchFamily="-84" charset="0"/>
              </a:rPr>
              <a:t>i</a:t>
            </a:r>
            <a:r>
              <a:rPr lang="en-US" dirty="0">
                <a:latin typeface="Courier New" pitchFamily="-84" charset="0"/>
                <a:ea typeface="Courier New" pitchFamily="-84" charset="0"/>
                <a:cs typeface="Courier New" pitchFamily="-84" charset="0"/>
              </a:rPr>
              <a:t> Q))  </a:t>
            </a:r>
          </a:p>
          <a:p>
            <a:pPr eaLnBrk="1" hangingPunct="1"/>
            <a:r>
              <a:rPr lang="en-US" dirty="0">
                <a:latin typeface="Courier New" pitchFamily="-84" charset="0"/>
                <a:ea typeface="Courier New" pitchFamily="-84" charset="0"/>
                <a:cs typeface="Courier New" pitchFamily="-84" charset="0"/>
              </a:rPr>
              <a:t>end for  </a:t>
            </a:r>
          </a:p>
          <a:p>
            <a:pPr eaLnBrk="1" hangingPunct="1"/>
            <a:r>
              <a:rPr lang="en-US" dirty="0">
                <a:latin typeface="Courier New" pitchFamily="-84" charset="0"/>
                <a:ea typeface="Courier New" pitchFamily="-84" charset="0"/>
                <a:cs typeface="Courier New" pitchFamily="-84" charset="0"/>
              </a:rPr>
              <a:t>return r</a:t>
            </a:r>
            <a:r>
              <a:rPr lang="en-US" baseline="-25000" dirty="0">
                <a:latin typeface="Courier New" pitchFamily="-84" charset="0"/>
                <a:ea typeface="Courier New" pitchFamily="-84" charset="0"/>
                <a:cs typeface="Courier New" pitchFamily="-84" charset="0"/>
              </a:rPr>
              <a:t>1</a:t>
            </a:r>
            <a:r>
              <a:rPr lang="en-US" dirty="0">
                <a:latin typeface="Courier New" pitchFamily="-84" charset="0"/>
                <a:ea typeface="Courier New" pitchFamily="-84" charset="0"/>
                <a:cs typeface="Courier New" pitchFamily="-84" charset="0"/>
              </a:rPr>
              <a:t> , . . . , </a:t>
            </a:r>
            <a:r>
              <a:rPr lang="en-US" dirty="0" err="1">
                <a:latin typeface="Courier New" pitchFamily="-84" charset="0"/>
                <a:ea typeface="Courier New" pitchFamily="-84" charset="0"/>
                <a:cs typeface="Courier New" pitchFamily="-84" charset="0"/>
              </a:rPr>
              <a:t>r</a:t>
            </a:r>
            <a:r>
              <a:rPr lang="en-US" baseline="-25000" dirty="0" err="1">
                <a:latin typeface="Courier New" pitchFamily="-84" charset="0"/>
                <a:ea typeface="Courier New" pitchFamily="-84" charset="0"/>
                <a:cs typeface="Courier New" pitchFamily="-84" charset="0"/>
              </a:rPr>
              <a:t>k</a:t>
            </a:r>
            <a:r>
              <a:rPr lang="en-US" dirty="0">
                <a:latin typeface="Courier New" pitchFamily="-84" charset="0"/>
                <a:ea typeface="Courier New" pitchFamily="-84" charset="0"/>
                <a:cs typeface="Courier New" pitchFamily="-84" charset="0"/>
              </a:rPr>
              <a: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Given the security concerns expressed for this PRNG, the only motivation for its use would be that it is used in a system that already implements ECC but does not implement any other symmetric, asymmetric, or hash cryptographic algorithm that could be used to build a PRNG. </a:t>
            </a:r>
          </a:p>
        </p:txBody>
      </p:sp>
      <p:sp>
        <p:nvSpPr>
          <p:cNvPr id="62468" name="Slide Number Placeholder 3"/>
          <p:cNvSpPr>
            <a:spLocks noGrp="1"/>
          </p:cNvSpPr>
          <p:nvPr>
            <p:ph type="sldNum" sz="quarter" idx="5"/>
          </p:nvPr>
        </p:nvSpPr>
        <p:spPr>
          <a:noFill/>
        </p:spPr>
        <p:txBody>
          <a:bodyPr/>
          <a:lstStyle/>
          <a:p>
            <a:fld id="{FCCFC1F1-51A4-5F46-8B54-77DA2D5E7737}" type="slidenum">
              <a:rPr lang="en-AU" smtClean="0">
                <a:latin typeface="Arial" pitchFamily="-84" charset="0"/>
              </a:rPr>
              <a:pPr/>
              <a:t>15</a:t>
            </a:fld>
            <a:endParaRPr lang="en-AU" dirty="0">
              <a:latin typeface="Arial" pitchFamily="-84" charset="0"/>
            </a:endParaRPr>
          </a:p>
        </p:txBody>
      </p:sp>
    </p:spTree>
    <p:extLst>
      <p:ext uri="{BB962C8B-B14F-4D97-AF65-F5344CB8AC3E}">
        <p14:creationId xmlns:p14="http://schemas.microsoft.com/office/powerpoint/2010/main" val="361221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16</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10 summary.</a:t>
            </a:r>
          </a:p>
        </p:txBody>
      </p:sp>
    </p:spTree>
    <p:extLst>
      <p:ext uri="{BB962C8B-B14F-4D97-AF65-F5344CB8AC3E}">
        <p14:creationId xmlns:p14="http://schemas.microsoft.com/office/powerpoint/2010/main" val="100684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2</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200" kern="1200" baseline="0" dirty="0">
                <a:solidFill>
                  <a:schemeClr val="tx1"/>
                </a:solidFill>
                <a:latin typeface="Arial" charset="0"/>
                <a:ea typeface="ＭＳ Ｐゴシック" charset="-128"/>
                <a:cs typeface="ＭＳ Ｐゴシック" charset="-128"/>
              </a:rPr>
              <a:t>and Hellman that defined public-key cryptography [DIFF76b] and is generally</a:t>
            </a:r>
          </a:p>
          <a:p>
            <a:r>
              <a:rPr lang="en-US" sz="1200" kern="1200" baseline="0" dirty="0">
                <a:solidFill>
                  <a:schemeClr val="tx1"/>
                </a:solidFill>
                <a:latin typeface="Arial" charset="0"/>
                <a:ea typeface="ＭＳ Ｐゴシック" charset="-128"/>
                <a:cs typeface="ＭＳ Ｐゴシック" charset="-128"/>
              </a:rPr>
              <a:t>referred to as Diffie-Hellman key exchange.  A number of commercial products</a:t>
            </a:r>
          </a:p>
          <a:p>
            <a:r>
              <a:rPr lang="en-US" sz="1200" kern="1200" baseline="0" dirty="0">
                <a:solidFill>
                  <a:schemeClr val="tx1"/>
                </a:solidFill>
                <a:latin typeface="Arial" charset="0"/>
                <a:ea typeface="ＭＳ Ｐゴシック" charset="-128"/>
                <a:cs typeface="ＭＳ Ｐゴシック" charset="-128"/>
              </a:rPr>
              <a:t>employ this key exchange technique.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purpose of the algorithm is to enable two users to securely exchange a</a:t>
            </a:r>
          </a:p>
          <a:p>
            <a:r>
              <a:rPr lang="en-US" sz="1200" kern="1200" baseline="0" dirty="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200" kern="1200" baseline="0" dirty="0">
                <a:solidFill>
                  <a:schemeClr val="tx1"/>
                </a:solidFill>
                <a:latin typeface="Arial" charset="0"/>
                <a:ea typeface="ＭＳ Ｐゴシック" charset="-128"/>
                <a:cs typeface="ＭＳ Ｐゴシック" charset="-128"/>
              </a:rPr>
              <a:t>algorithm itself is limited to the exchange of secret values.</a:t>
            </a:r>
          </a:p>
          <a:p>
            <a:endParaRPr lang="en-US" sz="120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200" b="0" kern="1200" baseline="0" dirty="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200" b="0" kern="1200" baseline="0" dirty="0">
                <a:solidFill>
                  <a:schemeClr val="tx1"/>
                </a:solidFill>
                <a:latin typeface="Arial" charset="0"/>
                <a:ea typeface="ＭＳ Ｐゴシック" charset="-128"/>
                <a:cs typeface="ＭＳ Ｐゴシック" charset="-128"/>
              </a:rPr>
              <a:t>following way. Recall from Chapter 2 that a primitive root of a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is</a:t>
            </a:r>
          </a:p>
          <a:p>
            <a:r>
              <a:rPr lang="en-US" sz="1200" b="0" kern="1200" baseline="0" dirty="0">
                <a:solidFill>
                  <a:schemeClr val="tx1"/>
                </a:solidFill>
                <a:latin typeface="Arial" charset="0"/>
                <a:ea typeface="ＭＳ Ｐゴシック" charset="-128"/>
                <a:cs typeface="ＭＳ Ｐゴシック" charset="-128"/>
              </a:rPr>
              <a:t>one whose powers modulo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generate all the integers from 1 to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1. That is, if </a:t>
            </a:r>
            <a:r>
              <a:rPr lang="en-US" sz="1200" b="0" i="1" kern="1200" baseline="0" dirty="0">
                <a:solidFill>
                  <a:schemeClr val="tx1"/>
                </a:solidFill>
                <a:latin typeface="Arial" charset="0"/>
                <a:ea typeface="ＭＳ Ｐゴシック" charset="-128"/>
                <a:cs typeface="ＭＳ Ｐゴシック" charset="-128"/>
              </a:rPr>
              <a:t>a</a:t>
            </a:r>
          </a:p>
          <a:p>
            <a:r>
              <a:rPr lang="en-US" sz="1200" b="0" kern="1200" baseline="0" dirty="0">
                <a:solidFill>
                  <a:schemeClr val="tx1"/>
                </a:solidFill>
                <a:latin typeface="Arial" charset="0"/>
                <a:ea typeface="ＭＳ Ｐゴシック" charset="-128"/>
                <a:cs typeface="ＭＳ Ｐゴシック" charset="-128"/>
              </a:rPr>
              <a:t> is a primitive root of the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then the numbers</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mod </a:t>
            </a:r>
            <a:r>
              <a:rPr lang="en-US" sz="1200" b="0" i="1" kern="1200" baseline="0" dirty="0">
                <a:solidFill>
                  <a:schemeClr val="tx1"/>
                </a:solidFill>
                <a:latin typeface="Arial" charset="0"/>
                <a:ea typeface="ＭＳ Ｐゴシック" charset="-128"/>
                <a:cs typeface="ＭＳ Ｐゴシック" charset="-128"/>
              </a:rPr>
              <a:t>p , a</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 . .  , </a:t>
            </a:r>
            <a:r>
              <a:rPr lang="en-US" sz="1200" b="0" i="1" kern="1200" baseline="0" dirty="0">
                <a:solidFill>
                  <a:schemeClr val="tx1"/>
                </a:solidFill>
                <a:latin typeface="Arial" charset="0"/>
                <a:ea typeface="ＭＳ Ｐゴシック" charset="-128"/>
                <a:cs typeface="ＭＳ Ｐゴシック" charset="-128"/>
              </a:rPr>
              <a:t>a</a:t>
            </a:r>
            <a:r>
              <a:rPr lang="en-US" sz="1200" b="0" i="1" kern="1200" baseline="30000" dirty="0">
                <a:solidFill>
                  <a:schemeClr val="tx1"/>
                </a:solidFill>
                <a:latin typeface="Arial" charset="0"/>
                <a:ea typeface="ＭＳ Ｐゴシック" charset="-128"/>
                <a:cs typeface="ＭＳ Ｐゴシック" charset="-128"/>
              </a:rPr>
              <a:t>p-1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a:solidFill>
                  <a:schemeClr val="tx1"/>
                </a:solidFill>
                <a:latin typeface="Arial" charset="0"/>
                <a:ea typeface="ＭＳ Ｐゴシック" charset="-128"/>
                <a:cs typeface="ＭＳ Ｐゴシック" charset="-128"/>
              </a:rPr>
              <a:t>p -  1 </a:t>
            </a:r>
            <a:r>
              <a:rPr lang="en-US" sz="1200" b="0" kern="1200" baseline="0" dirty="0">
                <a:solidFill>
                  <a:schemeClr val="tx1"/>
                </a:solidFill>
                <a:latin typeface="Arial" charset="0"/>
                <a:ea typeface="ＭＳ Ｐゴシック" charset="-128"/>
                <a:cs typeface="ＭＳ Ｐゴシック" charset="-128"/>
              </a:rPr>
              <a:t>in some permutation.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any integer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and a primitive root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of prime number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we can find a</a:t>
            </a:r>
          </a:p>
          <a:p>
            <a:r>
              <a:rPr lang="en-US" sz="1200" b="0" kern="1200" baseline="0" dirty="0">
                <a:solidFill>
                  <a:schemeClr val="tx1"/>
                </a:solidFill>
                <a:latin typeface="Arial" charset="0"/>
                <a:ea typeface="ＭＳ Ｐゴシック" charset="-128"/>
                <a:cs typeface="ＭＳ Ｐゴシック" charset="-128"/>
              </a:rPr>
              <a:t>unique exponent</a:t>
            </a:r>
            <a:r>
              <a:rPr lang="en-US" sz="1200" b="0" i="1" kern="1200" baseline="0" dirty="0">
                <a:solidFill>
                  <a:schemeClr val="tx1"/>
                </a:solidFill>
                <a:latin typeface="Arial" charset="0"/>
                <a:ea typeface="ＭＳ Ｐゴシック" charset="-128"/>
                <a:cs typeface="ＭＳ Ｐゴシック" charset="-128"/>
              </a:rPr>
              <a:t> i </a:t>
            </a:r>
            <a:r>
              <a:rPr lang="en-US" sz="1200" b="0" kern="1200" baseline="0" dirty="0">
                <a:solidFill>
                  <a:schemeClr val="tx1"/>
                </a:solidFill>
                <a:latin typeface="Arial" charset="0"/>
                <a:ea typeface="ＭＳ Ｐゴシック" charset="-128"/>
                <a:cs typeface="ＭＳ Ｐゴシック" charset="-128"/>
              </a:rPr>
              <a:t>such that</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b = a</a:t>
            </a:r>
            <a:r>
              <a:rPr lang="en-US" sz="1200" b="0" i="1" kern="1200" baseline="30000" dirty="0">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where </a:t>
            </a:r>
            <a:r>
              <a:rPr lang="en-US" sz="1200" b="0" i="1" kern="1200" baseline="0" dirty="0">
                <a:solidFill>
                  <a:schemeClr val="tx1"/>
                </a:solidFill>
                <a:latin typeface="Arial" charset="0"/>
                <a:ea typeface="ＭＳ Ｐゴシック" charset="-128"/>
                <a:cs typeface="ＭＳ Ｐゴシック" charset="-128"/>
              </a:rPr>
              <a:t>0 ≤  i ≤ (p -  1)</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exponent </a:t>
            </a:r>
            <a:r>
              <a:rPr lang="en-US" sz="1200" b="0" i="1" kern="1200" baseline="0" dirty="0">
                <a:solidFill>
                  <a:schemeClr val="tx1"/>
                </a:solidFill>
                <a:latin typeface="Arial" charset="0"/>
                <a:ea typeface="ＭＳ Ｐゴシック" charset="-128"/>
                <a:cs typeface="ＭＳ Ｐゴシック" charset="-128"/>
              </a:rPr>
              <a:t>i</a:t>
            </a:r>
            <a:r>
              <a:rPr lang="en-US" sz="1200" b="0" kern="1200" baseline="0" dirty="0">
                <a:solidFill>
                  <a:schemeClr val="tx1"/>
                </a:solidFill>
                <a:latin typeface="Arial" charset="0"/>
                <a:ea typeface="ＭＳ Ｐゴシック" charset="-128"/>
                <a:cs typeface="ＭＳ Ｐゴシック" charset="-128"/>
              </a:rPr>
              <a:t>  is referred to as the discrete logarithm  of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for the base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 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a:t>
            </a:r>
          </a:p>
          <a:p>
            <a:r>
              <a:rPr lang="en-US" sz="1200" b="0" kern="1200" baseline="0" dirty="0">
                <a:solidFill>
                  <a:schemeClr val="tx1"/>
                </a:solidFill>
                <a:latin typeface="Arial" charset="0"/>
                <a:ea typeface="ＭＳ Ｐゴシック" charset="-128"/>
                <a:cs typeface="ＭＳ Ｐゴシック" charset="-128"/>
              </a:rPr>
              <a:t>We express this value as dlog</a:t>
            </a:r>
            <a:r>
              <a:rPr lang="en-US" sz="1200" b="0" kern="1200" baseline="-25000" dirty="0">
                <a:solidFill>
                  <a:schemeClr val="tx1"/>
                </a:solidFill>
                <a:latin typeface="Arial" charset="0"/>
                <a:ea typeface="ＭＳ Ｐゴシック" charset="-128"/>
                <a:cs typeface="ＭＳ Ｐゴシック" charset="-128"/>
              </a:rPr>
              <a:t>a,p </a:t>
            </a:r>
            <a:r>
              <a:rPr lang="en-US" sz="1200" b="0" kern="1200" baseline="0" dirty="0">
                <a:solidFill>
                  <a:schemeClr val="tx1"/>
                </a:solidFill>
                <a:latin typeface="Arial" charset="0"/>
                <a:ea typeface="ＭＳ Ｐゴシック" charset="-128"/>
                <a:cs typeface="ＭＳ Ｐゴシック" charset="-128"/>
              </a:rPr>
              <a:t>(</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 See Chapter 2 for an extended discussion of</a:t>
            </a:r>
          </a:p>
          <a:p>
            <a:r>
              <a:rPr lang="en-US" sz="1200" b="0" kern="1200" baseline="0" dirty="0">
                <a:solidFill>
                  <a:schemeClr val="tx1"/>
                </a:solidFill>
                <a:latin typeface="Arial" charset="0"/>
                <a:ea typeface="ＭＳ Ｐゴシック" charset="-128"/>
                <a:cs typeface="ＭＳ Ｐゴシック" charset="-128"/>
              </a:rPr>
              <a:t>discrete logarithms.</a:t>
            </a:r>
            <a:endParaRPr lang="en-AU" b="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3583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a:solidFill>
                  <a:schemeClr val="tx1"/>
                </a:solidFill>
                <a:latin typeface="Arial" charset="0"/>
                <a:ea typeface="ＭＳ Ｐゴシック" charset="-128"/>
                <a:cs typeface="ＭＳ Ｐゴシック" charset="-128"/>
              </a:rPr>
              <a:t>q </a:t>
            </a:r>
            <a:r>
              <a:rPr lang="en-US" sz="1200" kern="1200" baseline="0" dirty="0">
                <a:solidFill>
                  <a:schemeClr val="tx1"/>
                </a:solidFill>
                <a:latin typeface="Arial" charset="0"/>
                <a:ea typeface="ＭＳ Ｐゴシック" charset="-128"/>
                <a:cs typeface="ＭＳ Ｐゴシック" charset="-128"/>
              </a:rPr>
              <a:t> and an integer </a:t>
            </a:r>
            <a:r>
              <a:rPr lang="en-US" sz="1200" i="1" kern="1200" baseline="0" dirty="0">
                <a:solidFill>
                  <a:schemeClr val="tx1"/>
                </a:solidFill>
                <a:latin typeface="Arial" charset="0"/>
                <a:ea typeface="ＭＳ Ｐゴシック" charset="-128"/>
                <a:cs typeface="ＭＳ Ｐゴシック" charset="-128"/>
              </a:rPr>
              <a:t>a</a:t>
            </a:r>
          </a:p>
          <a:p>
            <a:r>
              <a:rPr lang="en-US" sz="1200" kern="1200" baseline="0" dirty="0">
                <a:solidFill>
                  <a:schemeClr val="tx1"/>
                </a:solidFill>
                <a:latin typeface="Arial" charset="0"/>
                <a:ea typeface="ＭＳ Ｐゴシック" charset="-128"/>
                <a:cs typeface="ＭＳ Ｐゴシック" charset="-128"/>
              </a:rPr>
              <a:t> that is a primitive root of </a:t>
            </a:r>
            <a:r>
              <a:rPr lang="en-US" sz="1200" i="1" kern="1200" baseline="0" dirty="0">
                <a:solidFill>
                  <a:schemeClr val="tx1"/>
                </a:solidFill>
                <a:latin typeface="Arial" charset="0"/>
                <a:ea typeface="ＭＳ Ｐゴシック" charset="-128"/>
                <a:cs typeface="ＭＳ Ｐゴシック" charset="-128"/>
              </a:rPr>
              <a:t>q</a:t>
            </a:r>
            <a:r>
              <a:rPr lang="en-US" sz="1200" kern="1200" baseline="0" dirty="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3</a:t>
            </a:fld>
            <a:endParaRPr lang="en-AU" dirty="0"/>
          </a:p>
        </p:txBody>
      </p:sp>
    </p:spTree>
    <p:extLst>
      <p:ext uri="{BB962C8B-B14F-4D97-AF65-F5344CB8AC3E}">
        <p14:creationId xmlns:p14="http://schemas.microsoft.com/office/powerpoint/2010/main" val="1689654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a:solidFill>
                  <a:schemeClr val="tx1"/>
                </a:solidFill>
                <a:latin typeface="Arial" charset="0"/>
                <a:ea typeface="ＭＳ Ｐゴシック" charset="-128"/>
                <a:cs typeface="ＭＳ Ｐゴシック" charset="-128"/>
              </a:rPr>
              <a:t>attack proceeds as follows (Figure 10.2).</a:t>
            </a:r>
          </a:p>
          <a:p>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X</a:t>
            </a:r>
            <a:r>
              <a:rPr lang="en-US" sz="1100" baseline="-25000" dirty="0">
                <a:latin typeface="Arial" pitchFamily="-84" charset="0"/>
                <a:ea typeface="ＭＳ Ｐゴシック" pitchFamily="-84" charset="-128"/>
                <a:cs typeface="ＭＳ Ｐゴシック" pitchFamily="-84" charset="-128"/>
              </a:rPr>
              <a:t>D2</a:t>
            </a:r>
            <a:r>
              <a:rPr lang="en-US" sz="1100" dirty="0">
                <a:latin typeface="Arial" pitchFamily="-84" charset="0"/>
                <a:ea typeface="ＭＳ Ｐゴシック" pitchFamily="-84" charset="-128"/>
                <a:cs typeface="ＭＳ Ｐゴシック" pitchFamily="-84" charset="-128"/>
              </a:rPr>
              <a:t> and then computing the corresponding public keys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Y</a:t>
            </a:r>
            <a:r>
              <a:rPr lang="en-US" sz="1100" baseline="-25000" dirty="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Alice transmits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Darth intercepts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and transmits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to Bob. Darth also calculates K2 =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receives 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and calculates K1=(Y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transmits 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Y</a:t>
            </a:r>
            <a:r>
              <a:rPr lang="en-US" sz="1100" baseline="-25000" dirty="0">
                <a:latin typeface="Arial" pitchFamily="-84" charset="0"/>
                <a:ea typeface="ＭＳ Ｐゴシック" pitchFamily="-84" charset="-128"/>
                <a:cs typeface="ＭＳ Ｐゴシック" pitchFamily="-84" charset="-128"/>
              </a:rPr>
              <a:t>B </a:t>
            </a:r>
            <a:r>
              <a:rPr lang="en-US" sz="1100" dirty="0">
                <a:latin typeface="Arial" pitchFamily="-84" charset="0"/>
                <a:ea typeface="ＭＳ Ｐゴシック" pitchFamily="-84" charset="-128"/>
                <a:cs typeface="ＭＳ Ｐゴシック" pitchFamily="-84" charset="-128"/>
              </a:rPr>
              <a:t>and transmits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to Alice. Darth calculates K1=(Y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receives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and calculates K2=(Y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pPr>
            <a:r>
              <a:rPr lang="en-US" sz="1100" dirty="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4</a:t>
            </a:fld>
            <a:endParaRPr lang="en-AU" dirty="0">
              <a:latin typeface="Arial" pitchFamily="-84" charset="0"/>
            </a:endParaRPr>
          </a:p>
        </p:txBody>
      </p:sp>
    </p:spTree>
    <p:extLst>
      <p:ext uri="{BB962C8B-B14F-4D97-AF65-F5344CB8AC3E}">
        <p14:creationId xmlns:p14="http://schemas.microsoft.com/office/powerpoint/2010/main" val="57635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5</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As with Diffie-Hellman, the global elements of ElGamal are a prime number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and </a:t>
            </a:r>
            <a:r>
              <a:rPr lang="en-US" i="1" dirty="0">
                <a:latin typeface="Arial" pitchFamily="-84" charset="0"/>
                <a:ea typeface="ＭＳ Ｐゴシック" pitchFamily="-84" charset="-128"/>
                <a:cs typeface="ＭＳ Ｐゴシック" pitchFamily="-84" charset="-128"/>
              </a:rPr>
              <a:t>a, </a:t>
            </a:r>
            <a:r>
              <a:rPr lang="en-US" dirty="0">
                <a:latin typeface="Arial" pitchFamily="-84" charset="0"/>
                <a:ea typeface="ＭＳ Ｐゴシック" pitchFamily="-84" charset="-128"/>
                <a:cs typeface="ＭＳ Ｐゴシック" pitchFamily="-84" charset="-128"/>
              </a:rPr>
              <a:t>which is a primitive root of </a:t>
            </a:r>
            <a:r>
              <a:rPr lang="en-US" i="1" dirty="0">
                <a:latin typeface="Arial" pitchFamily="-84" charset="0"/>
                <a:ea typeface="ＭＳ Ｐゴシック" pitchFamily="-84" charset="-128"/>
                <a:cs typeface="ＭＳ Ｐゴシック" pitchFamily="-84" charset="-128"/>
              </a:rPr>
              <a:t>q. </a:t>
            </a:r>
            <a:r>
              <a:rPr lang="en-US" dirty="0">
                <a:latin typeface="Arial" pitchFamily="-84" charset="0"/>
                <a:ea typeface="ＭＳ Ｐゴシック" pitchFamily="-84" charset="-128"/>
                <a:cs typeface="ＭＳ Ｐゴシック" pitchFamily="-84" charset="-128"/>
              </a:rPr>
              <a:t>User A generates a private/public key pair. The security of ElGamal is based on the difficulty of computing discrete logarithms, to recover either x given y, or k given K .</a:t>
            </a:r>
          </a:p>
          <a:p>
            <a:pPr eaLnBrk="1" hangingPunct="1"/>
            <a:endParaRPr lang="en-US"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charset="-128"/>
                <a:cs typeface="ＭＳ Ｐゴシック" charset="-128"/>
              </a:rPr>
              <a:t>The security of Elgamal is based on the difficulty of computing discrete</a:t>
            </a:r>
          </a:p>
          <a:p>
            <a:r>
              <a:rPr lang="en-US" sz="1200" kern="1200" baseline="0" dirty="0">
                <a:solidFill>
                  <a:schemeClr val="tx1"/>
                </a:solidFill>
                <a:latin typeface="Arial" charset="0"/>
                <a:ea typeface="ＭＳ Ｐゴシック" charset="-128"/>
                <a:cs typeface="ＭＳ Ｐゴシック" charset="-128"/>
              </a:rPr>
              <a:t>logarithms.</a:t>
            </a:r>
            <a:endParaRPr lang="en-US"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58521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10.3 summarizes</a:t>
            </a:r>
            <a:r>
              <a:rPr lang="en-US" baseline="0" dirty="0"/>
              <a:t> the ElGamal Cryptosystem.  It corresponds to Figure 9.1a.</a:t>
            </a:r>
          </a:p>
          <a:p>
            <a:r>
              <a:rPr lang="en-US" sz="1200" kern="1200" baseline="0" dirty="0">
                <a:solidFill>
                  <a:schemeClr val="tx1"/>
                </a:solidFill>
                <a:latin typeface="Arial" charset="0"/>
                <a:ea typeface="ＭＳ Ｐゴシック" charset="-128"/>
                <a:cs typeface="ＭＳ Ｐゴシック" charset="-128"/>
              </a:rPr>
              <a:t> Alice generates a public/private key pair; Bob encrypts using Alice’s public key; and</a:t>
            </a:r>
          </a:p>
          <a:p>
            <a:r>
              <a:rPr lang="en-US" sz="1200" kern="1200" baseline="0" dirty="0">
                <a:solidFill>
                  <a:schemeClr val="tx1"/>
                </a:solidFill>
                <a:latin typeface="Arial" charset="0"/>
                <a:ea typeface="ＭＳ Ｐゴシック" charset="-128"/>
                <a:cs typeface="ＭＳ Ｐゴシック" charset="-128"/>
              </a:rPr>
              <a:t>Alice decrypts using her private key.</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6</a:t>
            </a:fld>
            <a:endParaRPr lang="en-AU" dirty="0"/>
          </a:p>
        </p:txBody>
      </p:sp>
    </p:spTree>
    <p:extLst>
      <p:ext uri="{BB962C8B-B14F-4D97-AF65-F5344CB8AC3E}">
        <p14:creationId xmlns:p14="http://schemas.microsoft.com/office/powerpoint/2010/main" val="99728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7</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Most of the products and standards that use public-key cryptography for encryption</a:t>
            </a:r>
          </a:p>
          <a:p>
            <a:r>
              <a:rPr lang="en-US" sz="1200" kern="1200" baseline="0" dirty="0">
                <a:solidFill>
                  <a:schemeClr val="tx1"/>
                </a:solidFill>
                <a:latin typeface="Arial" charset="0"/>
                <a:ea typeface="ＭＳ Ｐゴシック" charset="-128"/>
                <a:cs typeface="ＭＳ Ｐゴシック" charset="-128"/>
              </a:rPr>
              <a:t>and digital signatures use RSA. As we have seen, the key length for secure RSA</a:t>
            </a:r>
          </a:p>
          <a:p>
            <a:r>
              <a:rPr lang="en-US" sz="1200" kern="1200" baseline="0" dirty="0">
                <a:solidFill>
                  <a:schemeClr val="tx1"/>
                </a:solidFill>
                <a:latin typeface="Arial" charset="0"/>
                <a:ea typeface="ＭＳ Ｐゴシック" charset="-128"/>
                <a:cs typeface="ＭＳ Ｐゴシック" charset="-128"/>
              </a:rPr>
              <a:t>use has increased over recent years, and this has put a heavier processing load on</a:t>
            </a:r>
          </a:p>
          <a:p>
            <a:r>
              <a:rPr lang="en-US" sz="1200" kern="1200" baseline="0" dirty="0">
                <a:solidFill>
                  <a:schemeClr val="tx1"/>
                </a:solidFill>
                <a:latin typeface="Arial" charset="0"/>
                <a:ea typeface="ＭＳ Ｐゴシック" charset="-128"/>
                <a:cs typeface="ＭＳ Ｐゴシック" charset="-128"/>
              </a:rPr>
              <a:t>applications using RSA. This burden has ramifications, especially for electronic commerce</a:t>
            </a:r>
          </a:p>
          <a:p>
            <a:r>
              <a:rPr lang="en-US" sz="1200" kern="1200" baseline="0" dirty="0">
                <a:solidFill>
                  <a:schemeClr val="tx1"/>
                </a:solidFill>
                <a:latin typeface="Arial" charset="0"/>
                <a:ea typeface="ＭＳ Ｐゴシック" charset="-128"/>
                <a:cs typeface="ＭＳ Ｐゴシック" charset="-128"/>
              </a:rPr>
              <a:t>sites that conduct large numbers of secure transactions. A competing system</a:t>
            </a:r>
          </a:p>
          <a:p>
            <a:r>
              <a:rPr lang="en-US" sz="1200" kern="1200" baseline="0" dirty="0">
                <a:solidFill>
                  <a:schemeClr val="tx1"/>
                </a:solidFill>
                <a:latin typeface="Arial" charset="0"/>
                <a:ea typeface="ＭＳ Ｐゴシック" charset="-128"/>
                <a:cs typeface="ＭＳ Ｐゴシック" charset="-128"/>
              </a:rPr>
              <a:t>challenges RSA: elliptic curve cryptography (ECC). ECC is showing up in standardization</a:t>
            </a:r>
          </a:p>
          <a:p>
            <a:r>
              <a:rPr lang="en-US" sz="1200" kern="1200" baseline="0" dirty="0">
                <a:solidFill>
                  <a:schemeClr val="tx1"/>
                </a:solidFill>
                <a:latin typeface="Arial" charset="0"/>
                <a:ea typeface="ＭＳ Ｐゴシック" charset="-128"/>
                <a:cs typeface="ＭＳ Ｐゴシック" charset="-128"/>
              </a:rPr>
              <a:t>efforts, including the IEEE P1363 Standard for Public-Key Cryptography.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principal attraction of ECC, compared to RSA, is that it appears to offer</a:t>
            </a:r>
          </a:p>
          <a:p>
            <a:r>
              <a:rPr lang="en-US" sz="1200" kern="1200" baseline="0" dirty="0">
                <a:solidFill>
                  <a:schemeClr val="tx1"/>
                </a:solidFill>
                <a:latin typeface="Arial" charset="0"/>
                <a:ea typeface="ＭＳ Ｐゴシック" charset="-128"/>
                <a:cs typeface="ＭＳ Ｐゴシック" charset="-128"/>
              </a:rPr>
              <a:t>equal security for a far smaller key size, thereby reducing processing overhead.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ECC is fundamentally more difficult to explain than either RSA or Diffie-</a:t>
            </a:r>
          </a:p>
          <a:p>
            <a:r>
              <a:rPr lang="en-US" sz="1200" kern="1200" baseline="0" dirty="0">
                <a:solidFill>
                  <a:schemeClr val="tx1"/>
                </a:solidFill>
                <a:latin typeface="Arial" charset="0"/>
                <a:ea typeface="ＭＳ Ｐゴシック" charset="-128"/>
                <a:cs typeface="ＭＳ Ｐゴシック" charset="-128"/>
              </a:rPr>
              <a:t>Hellman, and a full mathematical description is beyond the scope of this book.</a:t>
            </a:r>
          </a:p>
          <a:p>
            <a:r>
              <a:rPr lang="en-US" sz="1200" kern="1200" baseline="0" dirty="0">
                <a:solidFill>
                  <a:schemeClr val="tx1"/>
                </a:solidFill>
                <a:latin typeface="Arial" charset="0"/>
                <a:ea typeface="ＭＳ Ｐゴシック" charset="-128"/>
                <a:cs typeface="ＭＳ Ｐゴシック" charset="-128"/>
              </a:rPr>
              <a:t>This section and the next give some background on elliptic curves and ECC. We</a:t>
            </a:r>
          </a:p>
          <a:p>
            <a:r>
              <a:rPr lang="en-US" sz="1200" kern="1200" baseline="0" dirty="0">
                <a:solidFill>
                  <a:schemeClr val="tx1"/>
                </a:solidFill>
                <a:latin typeface="Arial" charset="0"/>
                <a:ea typeface="ＭＳ Ｐゴシック" charset="-128"/>
                <a:cs typeface="ＭＳ Ｐゴシック" charset="-128"/>
              </a:rPr>
              <a:t>begin with a brief review of the concept of abelian group. Next, we examine the</a:t>
            </a:r>
          </a:p>
          <a:p>
            <a:r>
              <a:rPr lang="en-US" sz="1200" kern="1200" baseline="0" dirty="0">
                <a:solidFill>
                  <a:schemeClr val="tx1"/>
                </a:solidFill>
                <a:latin typeface="Arial" charset="0"/>
                <a:ea typeface="ＭＳ Ｐゴシック" charset="-128"/>
                <a:cs typeface="ＭＳ Ｐゴシック" charset="-128"/>
              </a:rPr>
              <a:t>concept of elliptic curves defined over the real numbers. This is followed by a look</a:t>
            </a:r>
          </a:p>
          <a:p>
            <a:r>
              <a:rPr lang="en-US" sz="1200" kern="1200" baseline="0" dirty="0">
                <a:solidFill>
                  <a:schemeClr val="tx1"/>
                </a:solidFill>
                <a:latin typeface="Arial" charset="0"/>
                <a:ea typeface="ＭＳ Ｐゴシック" charset="-128"/>
                <a:cs typeface="ＭＳ Ｐゴシック" charset="-128"/>
              </a:rPr>
              <a:t>at elliptic curves defined over finite fields. Finally, we are able to examine elliptic</a:t>
            </a:r>
          </a:p>
          <a:p>
            <a:r>
              <a:rPr lang="en-US" sz="1200" kern="1200" baseline="0" dirty="0">
                <a:solidFill>
                  <a:schemeClr val="tx1"/>
                </a:solidFill>
                <a:latin typeface="Arial" charset="0"/>
                <a:ea typeface="ＭＳ Ｐゴシック" charset="-128"/>
                <a:cs typeface="ＭＳ Ｐゴシック" charset="-128"/>
              </a:rPr>
              <a:t>curve ciphers.</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052637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kern="1200" baseline="0" dirty="0">
                <a:solidFill>
                  <a:schemeClr val="tx1"/>
                </a:solidFill>
                <a:latin typeface="Arial" charset="0"/>
                <a:ea typeface="ＭＳ Ｐゴシック" charset="-128"/>
                <a:cs typeface="ＭＳ Ｐゴシック" charset="-128"/>
              </a:rPr>
              <a:t>Recall from Chapter 5 that an abelian group G, sometimes denoted by {G ,</a:t>
            </a:r>
            <a:r>
              <a:rPr lang="en-US" sz="6000" b="0" kern="1200" baseline="30000" dirty="0">
                <a:solidFill>
                  <a:schemeClr val="tx1"/>
                </a:solidFill>
                <a:latin typeface="Arial" charset="0"/>
                <a:ea typeface="ＭＳ Ｐゴシック" charset="-128"/>
                <a:cs typeface="ＭＳ Ｐゴシック" charset="-128"/>
              </a:rPr>
              <a:t> </a:t>
            </a:r>
            <a:r>
              <a:rPr lang="en-US" sz="6000" b="0" i="1" kern="1200" baseline="30000" dirty="0">
                <a:solidFill>
                  <a:schemeClr val="tx1"/>
                </a:solidFill>
                <a:latin typeface="Wingdings"/>
                <a:ea typeface="Wingdings"/>
                <a:cs typeface="Wingdings"/>
              </a:rPr>
              <a:t>.</a:t>
            </a:r>
            <a:r>
              <a:rPr lang="en-US" sz="6000" b="0" kern="1200" baseline="30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is</a:t>
            </a:r>
          </a:p>
          <a:p>
            <a:r>
              <a:rPr lang="en-US" sz="1200" b="0" kern="1200" baseline="0" dirty="0">
                <a:solidFill>
                  <a:schemeClr val="tx1"/>
                </a:solidFill>
                <a:latin typeface="Arial" charset="0"/>
                <a:ea typeface="ＭＳ Ｐゴシック" charset="-128"/>
                <a:cs typeface="ＭＳ Ｐゴシック" charset="-128"/>
              </a:rPr>
              <a:t>a set of elements with a binary operation, denoted by </a:t>
            </a:r>
            <a:r>
              <a:rPr lang="en-US" sz="1200" b="0"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kern="1200" baseline="30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 that associates to each</a:t>
            </a:r>
          </a:p>
          <a:p>
            <a:r>
              <a:rPr lang="en-US" sz="1200" b="0" kern="1200" baseline="0" dirty="0">
                <a:solidFill>
                  <a:schemeClr val="tx1"/>
                </a:solidFill>
                <a:latin typeface="Arial" charset="0"/>
                <a:ea typeface="ＭＳ Ｐゴシック" charset="-128"/>
                <a:cs typeface="ＭＳ Ｐゴシック" charset="-128"/>
              </a:rPr>
              <a:t>ordered pair </a:t>
            </a:r>
            <a:r>
              <a:rPr lang="en-US" sz="1200" b="0" i="1" kern="1200" baseline="0" dirty="0">
                <a:solidFill>
                  <a:schemeClr val="tx1"/>
                </a:solidFill>
                <a:latin typeface="Arial" charset="0"/>
                <a:ea typeface="ＭＳ Ｐゴシック" charset="-128"/>
                <a:cs typeface="ＭＳ Ｐゴシック" charset="-128"/>
              </a:rPr>
              <a:t>(a , b ) </a:t>
            </a:r>
            <a:r>
              <a:rPr lang="en-US" sz="1200" b="0" kern="1200" baseline="0" dirty="0">
                <a:solidFill>
                  <a:schemeClr val="tx1"/>
                </a:solidFill>
                <a:latin typeface="Arial" charset="0"/>
                <a:ea typeface="ＭＳ Ｐゴシック" charset="-128"/>
                <a:cs typeface="ＭＳ Ｐゴシック" charset="-128"/>
              </a:rPr>
              <a:t>of elements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an element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 such that the following</a:t>
            </a:r>
          </a:p>
          <a:p>
            <a:r>
              <a:rPr lang="en-US" sz="1200" b="0" kern="1200" baseline="0" dirty="0">
                <a:solidFill>
                  <a:schemeClr val="tx1"/>
                </a:solidFill>
                <a:latin typeface="Arial" charset="0"/>
                <a:ea typeface="ＭＳ Ｐゴシック" charset="-128"/>
                <a:cs typeface="ＭＳ Ｐゴシック" charset="-128"/>
              </a:rPr>
              <a:t>axioms are obeyed:</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(A1) Closure:  If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belong to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 then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a:t>
            </a:r>
            <a:r>
              <a:rPr lang="en-US" sz="1200" b="0" kern="1200" baseline="0" dirty="0">
                <a:solidFill>
                  <a:schemeClr val="tx1"/>
                </a:solidFill>
                <a:latin typeface="Arial" charset="0"/>
                <a:ea typeface="ＭＳ Ｐゴシック" charset="-128"/>
                <a:cs typeface="ＭＳ Ｐゴシック" charset="-128"/>
              </a:rPr>
              <a:t>is also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(A2) Associative: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c ) =  (a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c  </a:t>
            </a:r>
            <a:r>
              <a:rPr lang="en-US" sz="1200" b="0" kern="1200" baseline="0" dirty="0">
                <a:solidFill>
                  <a:schemeClr val="tx1"/>
                </a:solidFill>
                <a:latin typeface="Arial" charset="0"/>
                <a:ea typeface="ＭＳ Ｐゴシック" charset="-128"/>
                <a:cs typeface="ＭＳ Ｐゴシック" charset="-128"/>
              </a:rPr>
              <a:t>for all </a:t>
            </a:r>
            <a:r>
              <a:rPr lang="en-US" sz="1200" b="0" i="1" kern="1200" baseline="0" dirty="0">
                <a:solidFill>
                  <a:schemeClr val="tx1"/>
                </a:solidFill>
                <a:latin typeface="Arial" charset="0"/>
                <a:ea typeface="ＭＳ Ｐゴシック" charset="-128"/>
                <a:cs typeface="ＭＳ Ｐゴシック" charset="-128"/>
              </a:rPr>
              <a:t>a , b , c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(A3) Identity element:  There is an element </a:t>
            </a:r>
            <a:r>
              <a:rPr lang="en-US" sz="1200" b="0" i="1" kern="1200" baseline="0" dirty="0">
                <a:solidFill>
                  <a:schemeClr val="tx1"/>
                </a:solidFill>
                <a:latin typeface="Arial" charset="0"/>
                <a:ea typeface="ＭＳ Ｐゴシック" charset="-128"/>
                <a:cs typeface="ＭＳ Ｐゴシック" charset="-128"/>
              </a:rPr>
              <a:t>e</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such that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e =  e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a</a:t>
            </a:r>
          </a:p>
          <a:p>
            <a:r>
              <a:rPr lang="en-US" sz="1200" b="0" kern="1200" baseline="0" dirty="0">
                <a:solidFill>
                  <a:schemeClr val="tx1"/>
                </a:solidFill>
                <a:latin typeface="Arial" charset="0"/>
                <a:ea typeface="ＭＳ Ｐゴシック" charset="-128"/>
                <a:cs typeface="ＭＳ Ｐゴシック" charset="-128"/>
              </a:rPr>
              <a:t> for all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(A4) Inverse element:  For each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there is an element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such that</a:t>
            </a:r>
          </a:p>
          <a:p>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  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(A5) Commutative: </a:t>
            </a:r>
            <a:r>
              <a:rPr lang="en-US" sz="1200" b="0" i="1" kern="1200" baseline="0" dirty="0">
                <a:solidFill>
                  <a:schemeClr val="tx1"/>
                </a:solidFill>
                <a:latin typeface="Arial" charset="0"/>
                <a:ea typeface="ＭＳ Ｐゴシック" charset="-128"/>
                <a:cs typeface="ＭＳ Ｐゴシック" charset="-128"/>
              </a:rPr>
              <a:t>a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b = b </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30000" dirty="0">
                <a:solidFill>
                  <a:schemeClr val="tx1"/>
                </a:solidFill>
                <a:latin typeface="Wingdings"/>
                <a:ea typeface="Wingdings"/>
                <a:cs typeface="Wingdings"/>
              </a:rPr>
              <a:t>.</a:t>
            </a:r>
            <a:r>
              <a:rPr lang="en-US" sz="1200" b="0" i="1" kern="1200" baseline="30000" dirty="0">
                <a:solidFill>
                  <a:schemeClr val="tx1"/>
                </a:solidFill>
                <a:latin typeface="Arial" charset="0"/>
                <a:ea typeface="ＭＳ Ｐゴシック" charset="-128"/>
                <a:cs typeface="ＭＳ Ｐゴシック" charset="-128"/>
              </a:rPr>
              <a:t> </a:t>
            </a:r>
            <a:r>
              <a:rPr lang="en-US" sz="1200" b="0" i="1" kern="1200" baseline="0" dirty="0">
                <a:solidFill>
                  <a:schemeClr val="tx1"/>
                </a:solidFill>
                <a:latin typeface="Arial" charset="0"/>
                <a:ea typeface="ＭＳ Ｐゴシック" charset="-128"/>
                <a:cs typeface="ＭＳ Ｐゴシック" charset="-128"/>
              </a:rPr>
              <a:t> a  </a:t>
            </a:r>
            <a:r>
              <a:rPr lang="en-US" sz="1200" b="0" kern="1200" baseline="0" dirty="0">
                <a:solidFill>
                  <a:schemeClr val="tx1"/>
                </a:solidFill>
                <a:latin typeface="Arial" charset="0"/>
                <a:ea typeface="ＭＳ Ｐゴシック" charset="-128"/>
                <a:cs typeface="ＭＳ Ｐゴシック" charset="-128"/>
              </a:rPr>
              <a:t>for all </a:t>
            </a:r>
            <a:r>
              <a:rPr lang="en-US" sz="1200" b="0" i="1" kern="1200" baseline="0" dirty="0">
                <a:solidFill>
                  <a:schemeClr val="tx1"/>
                </a:solidFill>
                <a:latin typeface="Arial" charset="0"/>
                <a:ea typeface="ＭＳ Ｐゴシック" charset="-128"/>
                <a:cs typeface="ＭＳ Ｐゴシック" charset="-128"/>
              </a:rPr>
              <a:t>a , b</a:t>
            </a:r>
            <a:r>
              <a:rPr lang="en-US" sz="1200" b="0" kern="1200" baseline="0" dirty="0">
                <a:solidFill>
                  <a:schemeClr val="tx1"/>
                </a:solidFill>
                <a:latin typeface="Arial" charset="0"/>
                <a:ea typeface="ＭＳ Ｐゴシック" charset="-128"/>
                <a:cs typeface="ＭＳ Ｐゴシック" charset="-128"/>
              </a:rPr>
              <a:t>  in </a:t>
            </a:r>
            <a:r>
              <a:rPr lang="en-US" sz="1200" b="0" i="1" kern="1200" baseline="0" dirty="0">
                <a:solidFill>
                  <a:schemeClr val="tx1"/>
                </a:solidFill>
                <a:latin typeface="Arial" charset="0"/>
                <a:ea typeface="ＭＳ Ｐゴシック" charset="-128"/>
                <a:cs typeface="ＭＳ Ｐゴシック" charset="-128"/>
              </a:rPr>
              <a:t>G</a:t>
            </a:r>
            <a:r>
              <a:rPr lang="en-US" sz="1200" b="0" kern="1200" baseline="0" dirty="0">
                <a:solidFill>
                  <a:schemeClr val="tx1"/>
                </a:solidFill>
                <a:latin typeface="Arial" charset="0"/>
                <a:ea typeface="ＭＳ Ｐゴシック" charset="-128"/>
                <a:cs typeface="ＭＳ Ｐゴシック" charset="-128"/>
              </a:rPr>
              <a:t> .</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8</a:t>
            </a:fld>
            <a:endParaRPr lang="en-AU" dirty="0"/>
          </a:p>
        </p:txBody>
      </p:sp>
    </p:spTree>
    <p:extLst>
      <p:ext uri="{BB962C8B-B14F-4D97-AF65-F5344CB8AC3E}">
        <p14:creationId xmlns:p14="http://schemas.microsoft.com/office/powerpoint/2010/main" val="2786619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10.7 ECC Diffie-Hellman Key Exchange.</a:t>
            </a:r>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9</a:t>
            </a:fld>
            <a:endParaRPr lang="en-AU" dirty="0"/>
          </a:p>
        </p:txBody>
      </p:sp>
    </p:spTree>
    <p:extLst>
      <p:ext uri="{BB962C8B-B14F-4D97-AF65-F5344CB8AC3E}">
        <p14:creationId xmlns:p14="http://schemas.microsoft.com/office/powerpoint/2010/main" val="121922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dirty="0"/>
              <a:t>© 2017 Pearson Education, Ltd., All rights reserved. </a:t>
            </a:r>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 </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r>
              <a:rPr lang="en-US" dirty="0"/>
              <a:t>© 2017 Pearson Education, Ltd., All rights reserved. </a:t>
            </a:r>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dirty="0"/>
              <a:t>© 2017 Pearson Education, Ltd., All rights reserved. </a:t>
            </a:r>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df"/><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35696" y="1844824"/>
            <a:ext cx="5446713" cy="1470025"/>
          </a:xfrm>
        </p:spPr>
        <p:txBody>
          <a:bodyPr rtlCol="0">
            <a:noAutofit/>
          </a:bodyPr>
          <a:lstStyle/>
          <a:p>
            <a:pPr fontAlgn="auto">
              <a:spcAft>
                <a:spcPts val="0"/>
              </a:spcAft>
              <a:defRPr/>
            </a:pPr>
            <a:r>
              <a:rPr lang="en-US" dirty="0">
                <a:ea typeface="+mj-ea"/>
                <a:cs typeface="+mj-cs"/>
              </a:rPr>
              <a:t>Chapter 10</a:t>
            </a:r>
          </a:p>
        </p:txBody>
      </p:sp>
      <p:sp>
        <p:nvSpPr>
          <p:cNvPr id="30723" name="Subtitle 13"/>
          <p:cNvSpPr>
            <a:spLocks noGrp="1"/>
          </p:cNvSpPr>
          <p:nvPr>
            <p:ph type="subTitle" idx="1"/>
          </p:nvPr>
        </p:nvSpPr>
        <p:spPr>
          <a:xfrm>
            <a:off x="1505496" y="3484711"/>
            <a:ext cx="6096000" cy="852488"/>
          </a:xfrm>
        </p:spPr>
        <p:txBody>
          <a:bodyPr>
            <a:normAutofit fontScale="92500"/>
          </a:bodyPr>
          <a:lstStyle/>
          <a:p>
            <a:r>
              <a:rPr lang="en-AU" sz="3600" dirty="0"/>
              <a:t>Other Public-Key Cryptosystems</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39688"/>
            <a:ext cx="9143999" cy="1412875"/>
          </a:xfrm>
        </p:spPr>
        <p:txBody>
          <a:bodyPr/>
          <a:lstStyle/>
          <a:p>
            <a:r>
              <a:rPr lang="en-US" dirty="0"/>
              <a:t>ECC Encryption/Decryption</a:t>
            </a:r>
            <a:endParaRPr lang="en-AU" dirty="0"/>
          </a:p>
        </p:txBody>
      </p:sp>
      <p:sp>
        <p:nvSpPr>
          <p:cNvPr id="76803" name="Rectangle 3"/>
          <p:cNvSpPr>
            <a:spLocks noGrp="1" noChangeArrowheads="1"/>
          </p:cNvSpPr>
          <p:nvPr>
            <p:ph idx="1"/>
          </p:nvPr>
        </p:nvSpPr>
        <p:spPr>
          <a:xfrm>
            <a:off x="838199" y="1762125"/>
            <a:ext cx="7620001" cy="4562475"/>
          </a:xfrm>
        </p:spPr>
        <p:txBody>
          <a:bodyPr>
            <a:normAutofit fontScale="62500" lnSpcReduction="20000"/>
          </a:bodyPr>
          <a:lstStyle/>
          <a:p>
            <a:r>
              <a:rPr lang="en-US" dirty="0"/>
              <a:t>Several approaches using elliptic curves have been analyzed</a:t>
            </a:r>
          </a:p>
          <a:p>
            <a:r>
              <a:rPr lang="en-US" dirty="0"/>
              <a:t>Must first encode any message </a:t>
            </a:r>
            <a:r>
              <a:rPr lang="en-US" i="1" dirty="0"/>
              <a:t>m</a:t>
            </a:r>
            <a:r>
              <a:rPr lang="en-US" dirty="0"/>
              <a:t> as a point on the elliptic curve P</a:t>
            </a:r>
            <a:r>
              <a:rPr lang="en-US" i="1" baseline="-25000" dirty="0"/>
              <a:t>m</a:t>
            </a:r>
          </a:p>
          <a:p>
            <a:r>
              <a:rPr lang="en-US" dirty="0"/>
              <a:t>Select suitable curve and point </a:t>
            </a:r>
            <a:r>
              <a:rPr lang="en-US" i="1" dirty="0"/>
              <a:t>G</a:t>
            </a:r>
            <a:r>
              <a:rPr lang="en-US" dirty="0"/>
              <a:t> as in Diffie-Hellman</a:t>
            </a:r>
          </a:p>
          <a:p>
            <a:r>
              <a:rPr lang="en-US" dirty="0"/>
              <a:t>Each user chooses a private key </a:t>
            </a:r>
            <a:r>
              <a:rPr lang="en-US" i="1" dirty="0"/>
              <a:t>n</a:t>
            </a:r>
            <a:r>
              <a:rPr lang="en-US" i="1" baseline="-25000" dirty="0"/>
              <a:t>A </a:t>
            </a:r>
            <a:r>
              <a:rPr lang="en-US" dirty="0"/>
              <a:t>and generates a public key </a:t>
            </a:r>
            <a:r>
              <a:rPr lang="en-US" i="1" dirty="0"/>
              <a:t>P</a:t>
            </a:r>
            <a:r>
              <a:rPr lang="en-US" i="1" baseline="-25000" dirty="0"/>
              <a:t>A</a:t>
            </a:r>
            <a:r>
              <a:rPr lang="en-US" i="1" dirty="0"/>
              <a:t>=n</a:t>
            </a:r>
            <a:r>
              <a:rPr lang="en-US" sz="2839" i="1" baseline="-25000" dirty="0"/>
              <a:t>A</a:t>
            </a:r>
            <a:r>
              <a:rPr lang="en-US" i="1" dirty="0"/>
              <a:t> * G</a:t>
            </a:r>
          </a:p>
          <a:p>
            <a:r>
              <a:rPr lang="en-US" dirty="0"/>
              <a:t>To encrypt and send  message P</a:t>
            </a:r>
            <a:r>
              <a:rPr lang="en-US" sz="2839" i="1" baseline="-25000" dirty="0"/>
              <a:t>m</a:t>
            </a:r>
            <a:r>
              <a:rPr lang="en-US" dirty="0"/>
              <a:t> to B, A chooses a random positive integer </a:t>
            </a:r>
            <a:r>
              <a:rPr lang="en-US" i="1" dirty="0"/>
              <a:t>k </a:t>
            </a:r>
            <a:r>
              <a:rPr lang="en-US" dirty="0"/>
              <a:t>and produces the ciphertext </a:t>
            </a:r>
            <a:r>
              <a:rPr lang="en-US" i="1" dirty="0"/>
              <a:t>C</a:t>
            </a:r>
            <a:r>
              <a:rPr lang="en-US" sz="2880" i="1" baseline="-25000" dirty="0"/>
              <a:t>m</a:t>
            </a:r>
            <a:r>
              <a:rPr lang="en-US" i="1" dirty="0"/>
              <a:t> consisting of the pair of points:</a:t>
            </a:r>
          </a:p>
          <a:p>
            <a:pPr lvl="1">
              <a:buNone/>
            </a:pPr>
            <a:r>
              <a:rPr lang="en-US" i="1" dirty="0"/>
              <a:t>	</a:t>
            </a:r>
          </a:p>
          <a:p>
            <a:pPr lvl="1">
              <a:buNone/>
            </a:pPr>
            <a:r>
              <a:rPr lang="en-US" i="1" dirty="0"/>
              <a:t>			 C</a:t>
            </a:r>
            <a:r>
              <a:rPr lang="en-US" sz="2880" i="1" baseline="-25000" dirty="0">
                <a:cs typeface="ＭＳ Ｐゴシック" pitchFamily="-84" charset="-128"/>
              </a:rPr>
              <a:t>m </a:t>
            </a:r>
            <a:r>
              <a:rPr lang="en-US" i="1" dirty="0"/>
              <a:t>= {kG, P</a:t>
            </a:r>
            <a:r>
              <a:rPr lang="en-US" sz="2639" i="1" baseline="-25000" dirty="0"/>
              <a:t>m</a:t>
            </a:r>
            <a:r>
              <a:rPr lang="en-US" i="1" dirty="0"/>
              <a:t>+kP</a:t>
            </a:r>
            <a:r>
              <a:rPr lang="en-US" sz="2639" i="1" baseline="-25000" dirty="0"/>
              <a:t>B</a:t>
            </a:r>
            <a:r>
              <a:rPr lang="en-US" i="1" dirty="0"/>
              <a:t>}</a:t>
            </a:r>
          </a:p>
          <a:p>
            <a:r>
              <a:rPr lang="en-US" dirty="0"/>
              <a:t>To decrypt the ciphertext, B multiplies the first point in the pair by B’s secret key and subtracts the result from the second point:</a:t>
            </a:r>
          </a:p>
          <a:p>
            <a:pPr>
              <a:buNone/>
            </a:pPr>
            <a:r>
              <a:rPr lang="en-US" dirty="0"/>
              <a:t>		</a:t>
            </a:r>
            <a:r>
              <a:rPr lang="en-US" i="1" dirty="0"/>
              <a:t>           P</a:t>
            </a:r>
            <a:r>
              <a:rPr lang="en-US" sz="2880" i="1" baseline="-25000" dirty="0"/>
              <a:t>m</a:t>
            </a:r>
            <a:r>
              <a:rPr lang="en-AU" i="1" dirty="0"/>
              <a:t>+k</a:t>
            </a:r>
            <a:r>
              <a:rPr lang="en-US" i="1" dirty="0"/>
              <a:t>P</a:t>
            </a:r>
            <a:r>
              <a:rPr lang="en-US" sz="2880" i="1" baseline="-25000" dirty="0"/>
              <a:t>B</a:t>
            </a:r>
            <a:r>
              <a:rPr lang="en-AU" i="1" dirty="0"/>
              <a:t>–</a:t>
            </a:r>
            <a:r>
              <a:rPr lang="en-US" i="1" dirty="0"/>
              <a:t>n</a:t>
            </a:r>
            <a:r>
              <a:rPr lang="en-US" sz="2880" i="1" baseline="-25000" dirty="0"/>
              <a:t>B</a:t>
            </a:r>
            <a:r>
              <a:rPr lang="en-AU" i="1" dirty="0"/>
              <a:t>(kG) = </a:t>
            </a:r>
            <a:r>
              <a:rPr lang="en-US" i="1" dirty="0"/>
              <a:t>P</a:t>
            </a:r>
            <a:r>
              <a:rPr lang="en-US" sz="2880" i="1" baseline="-25000" dirty="0"/>
              <a:t>m</a:t>
            </a:r>
            <a:r>
              <a:rPr lang="en-AU" i="1" dirty="0"/>
              <a:t>+k(</a:t>
            </a:r>
            <a:r>
              <a:rPr lang="en-US" i="1" dirty="0"/>
              <a:t>n</a:t>
            </a:r>
            <a:r>
              <a:rPr lang="en-US" sz="2880" i="1" baseline="-25000" dirty="0"/>
              <a:t>B</a:t>
            </a:r>
            <a:r>
              <a:rPr lang="en-AU" i="1" dirty="0"/>
              <a:t>G)–</a:t>
            </a:r>
            <a:r>
              <a:rPr lang="en-US" i="1" dirty="0"/>
              <a:t>n</a:t>
            </a:r>
            <a:r>
              <a:rPr lang="en-US" sz="2880" i="1" baseline="-25000" dirty="0"/>
              <a:t>B</a:t>
            </a:r>
            <a:r>
              <a:rPr lang="en-AU" i="1" dirty="0"/>
              <a:t>(kG) = </a:t>
            </a:r>
            <a:r>
              <a:rPr lang="en-US" i="1" dirty="0"/>
              <a:t>P</a:t>
            </a:r>
            <a:r>
              <a:rPr lang="en-US" sz="2880" i="1" baseline="-25000" dirty="0"/>
              <a:t>m</a:t>
            </a:r>
            <a:endParaRPr lang="en-AU" sz="2880" i="1" baseline="-25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39688"/>
            <a:ext cx="9143999" cy="1412875"/>
          </a:xfrm>
        </p:spPr>
        <p:txBody>
          <a:bodyPr/>
          <a:lstStyle/>
          <a:p>
            <a:r>
              <a:rPr lang="en-US" sz="4800" dirty="0"/>
              <a:t>Security of Elliptic Curve Cryptography</a:t>
            </a:r>
            <a:endParaRPr lang="en-AU" sz="4800" dirty="0"/>
          </a:p>
        </p:txBody>
      </p:sp>
      <p:sp>
        <p:nvSpPr>
          <p:cNvPr id="78851" name="Rectangle 3"/>
          <p:cNvSpPr>
            <a:spLocks noGrp="1" noChangeArrowheads="1"/>
          </p:cNvSpPr>
          <p:nvPr>
            <p:ph idx="1"/>
          </p:nvPr>
        </p:nvSpPr>
        <p:spPr>
          <a:xfrm>
            <a:off x="792163" y="1762125"/>
            <a:ext cx="7570787" cy="4562475"/>
          </a:xfrm>
        </p:spPr>
        <p:txBody>
          <a:bodyPr>
            <a:normAutofit fontScale="92500" lnSpcReduction="10000"/>
          </a:bodyPr>
          <a:lstStyle/>
          <a:p>
            <a:r>
              <a:rPr lang="en-US" dirty="0"/>
              <a:t>Depends on the difficulty of the elliptic curve logarithm problem</a:t>
            </a:r>
          </a:p>
          <a:p>
            <a:r>
              <a:rPr lang="en-US" dirty="0"/>
              <a:t>Fastest known technique is “Pollard rho method”</a:t>
            </a:r>
          </a:p>
          <a:p>
            <a:r>
              <a:rPr lang="en-US" dirty="0"/>
              <a:t>Compared to factoring, can use much smaller key sizes than with RSA</a:t>
            </a:r>
          </a:p>
          <a:p>
            <a:r>
              <a:rPr lang="en-US" dirty="0"/>
              <a:t>For equivalent key lengths computations are roughly equivalent</a:t>
            </a:r>
          </a:p>
          <a:p>
            <a:r>
              <a:rPr lang="en-US" dirty="0"/>
              <a:t>Hence, for similar security ECC offers significant computational advantages</a:t>
            </a:r>
            <a:endParaRPr lang="en-A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96416" y="2217884"/>
            <a:ext cx="8452048" cy="3777666"/>
          </a:xfrm>
          <a:prstGeom prst="rect">
            <a:avLst/>
          </a:prstGeom>
        </p:spPr>
      </p:pic>
      <p:sp>
        <p:nvSpPr>
          <p:cNvPr id="9" name="Title 8"/>
          <p:cNvSpPr>
            <a:spLocks noGrp="1"/>
          </p:cNvSpPr>
          <p:nvPr>
            <p:ph type="title" idx="4294967295"/>
          </p:nvPr>
        </p:nvSpPr>
        <p:spPr>
          <a:xfrm>
            <a:off x="0" y="-381000"/>
            <a:ext cx="9144000" cy="2551112"/>
          </a:xfrm>
        </p:spPr>
        <p:txBody>
          <a:bodyPr/>
          <a:lstStyle/>
          <a:p>
            <a:pPr>
              <a:lnSpc>
                <a:spcPct val="100000"/>
              </a:lnSpc>
              <a:spcBef>
                <a:spcPts val="3000"/>
              </a:spcBef>
              <a:spcAft>
                <a:spcPts val="1200"/>
              </a:spcAft>
            </a:pPr>
            <a:br>
              <a:rPr lang="en-US" sz="3600" b="1" dirty="0">
                <a:solidFill>
                  <a:schemeClr val="tx2">
                    <a:lumMod val="75000"/>
                  </a:schemeClr>
                </a:solidFill>
              </a:rPr>
            </a:br>
            <a:r>
              <a:rPr lang="en-US" sz="3600" b="1" dirty="0">
                <a:solidFill>
                  <a:schemeClr val="tx2">
                    <a:lumMod val="75000"/>
                  </a:schemeClr>
                </a:solidFill>
              </a:rPr>
              <a:t>Table 10.3 </a:t>
            </a:r>
            <a:br>
              <a:rPr lang="en-US" sz="3600" dirty="0">
                <a:solidFill>
                  <a:schemeClr val="tx2">
                    <a:lumMod val="75000"/>
                  </a:schemeClr>
                </a:solidFill>
              </a:rPr>
            </a:br>
            <a:r>
              <a:rPr lang="en-US" sz="2800" dirty="0">
                <a:solidFill>
                  <a:schemeClr val="tx2">
                    <a:lumMod val="75000"/>
                  </a:schemeClr>
                </a:solidFill>
              </a:rPr>
              <a:t>Comparable Key Sizes in Terms of Computational Effort </a:t>
            </a:r>
            <a:br>
              <a:rPr lang="en-US" sz="2800" dirty="0">
                <a:solidFill>
                  <a:schemeClr val="tx2">
                    <a:lumMod val="75000"/>
                  </a:schemeClr>
                </a:solidFill>
              </a:rPr>
            </a:br>
            <a:r>
              <a:rPr lang="en-US" sz="2800" dirty="0">
                <a:solidFill>
                  <a:schemeClr val="tx2">
                    <a:lumMod val="75000"/>
                  </a:schemeClr>
                </a:solidFill>
              </a:rPr>
              <a:t>for Cryptanalysis  (NIST SP-800-57) </a:t>
            </a:r>
            <a:endParaRPr lang="en-US" sz="3600" dirty="0">
              <a:solidFill>
                <a:schemeClr val="tx2">
                  <a:lumMod val="75000"/>
                </a:schemeClr>
              </a:solidFill>
            </a:endParaRPr>
          </a:p>
        </p:txBody>
      </p:sp>
      <p:sp>
        <p:nvSpPr>
          <p:cNvPr id="11" name="Rectangle 10"/>
          <p:cNvSpPr/>
          <p:nvPr/>
        </p:nvSpPr>
        <p:spPr>
          <a:xfrm>
            <a:off x="304800" y="5943600"/>
            <a:ext cx="8382000" cy="338554"/>
          </a:xfrm>
          <a:prstGeom prst="rect">
            <a:avLst/>
          </a:prstGeom>
        </p:spPr>
        <p:txBody>
          <a:bodyPr wrap="square">
            <a:spAutoFit/>
          </a:bodyPr>
          <a:lstStyle/>
          <a:p>
            <a:r>
              <a:rPr lang="en-US" sz="1600" i="1" dirty="0">
                <a:latin typeface="+mn-lt"/>
              </a:rPr>
              <a:t>Note: L</a:t>
            </a:r>
            <a:r>
              <a:rPr lang="en-US" sz="1600" dirty="0">
                <a:latin typeface="+mn-lt"/>
              </a:rPr>
              <a:t> = size of public key, </a:t>
            </a:r>
            <a:r>
              <a:rPr lang="en-US" sz="1600" i="1" dirty="0">
                <a:latin typeface="+mn-lt"/>
              </a:rPr>
              <a:t>N</a:t>
            </a:r>
            <a:r>
              <a:rPr lang="en-US" sz="1600" dirty="0">
                <a:latin typeface="+mn-lt"/>
              </a:rPr>
              <a:t> = size of private key </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400"/>
              </a:lnSpc>
            </a:pPr>
            <a:r>
              <a:rPr lang="en-US" sz="4000" dirty="0"/>
              <a:t>Pseudorandom Number Generation (PRNG) Based on Asymmetric Cipher</a:t>
            </a:r>
          </a:p>
        </p:txBody>
      </p:sp>
      <p:sp>
        <p:nvSpPr>
          <p:cNvPr id="3" name="Content Placeholder 2"/>
          <p:cNvSpPr>
            <a:spLocks noGrp="1"/>
          </p:cNvSpPr>
          <p:nvPr>
            <p:ph idx="1"/>
          </p:nvPr>
        </p:nvSpPr>
        <p:spPr>
          <a:xfrm>
            <a:off x="685800" y="1828800"/>
            <a:ext cx="7570787" cy="4419600"/>
          </a:xfrm>
        </p:spPr>
        <p:txBody>
          <a:bodyPr>
            <a:normAutofit lnSpcReduction="10000"/>
          </a:bodyPr>
          <a:lstStyle/>
          <a:p>
            <a:r>
              <a:rPr lang="en-US" dirty="0"/>
              <a:t>An asymmetric encryption algorithm produces apparently ransom output and can be used to build a PRNG</a:t>
            </a:r>
          </a:p>
          <a:p>
            <a:r>
              <a:rPr lang="en-US" dirty="0"/>
              <a:t>Much slower than symmetric algorithms so they’re not used to generate open-ended PRNG bit streams</a:t>
            </a:r>
          </a:p>
          <a:p>
            <a:r>
              <a:rPr lang="en-US" dirty="0"/>
              <a:t>Useful for creating a pseudorandom function (PRF) for generating a short pseudorandom bit sequence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o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7273" b="31818"/>
              <a:stretch>
                <a:fillRect/>
              </a:stretch>
            </p:blipFill>
          </mc:Choice>
          <mc:Fallback>
            <p:blipFill>
              <a:blip r:embed="rId4"/>
              <a:srcRect t="27273" b="31818"/>
              <a:stretch>
                <a:fillRect/>
              </a:stretch>
            </p:blipFill>
          </mc:Fallback>
        </mc:AlternateContent>
        <p:spPr>
          <a:xfrm>
            <a:off x="103561" y="838200"/>
            <a:ext cx="9040439" cy="4786122"/>
          </a:xfrm>
          <a:prstGeom prst="rect">
            <a:avLst/>
          </a:prstGeom>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5200"/>
              </a:lnSpc>
            </a:pPr>
            <a:r>
              <a:rPr lang="en-US" sz="5000" dirty="0"/>
              <a:t>PRNG Based on Elliptic Curve Cryptography</a:t>
            </a:r>
          </a:p>
        </p:txBody>
      </p:sp>
      <p:sp>
        <p:nvSpPr>
          <p:cNvPr id="3" name="Content Placeholder 2"/>
          <p:cNvSpPr>
            <a:spLocks noGrp="1"/>
          </p:cNvSpPr>
          <p:nvPr>
            <p:ph idx="1"/>
          </p:nvPr>
        </p:nvSpPr>
        <p:spPr>
          <a:xfrm>
            <a:off x="762000" y="1905000"/>
            <a:ext cx="7772400" cy="4724400"/>
          </a:xfrm>
        </p:spPr>
        <p:txBody>
          <a:bodyPr>
            <a:normAutofit fontScale="77500" lnSpcReduction="20000"/>
          </a:bodyPr>
          <a:lstStyle/>
          <a:p>
            <a:r>
              <a:rPr lang="en-US" dirty="0"/>
              <a:t>Developed by the U.S. National Security Agency (NSA)</a:t>
            </a:r>
          </a:p>
          <a:p>
            <a:r>
              <a:rPr lang="en-US" dirty="0"/>
              <a:t>Known as dual elliptic curve PRNG (DEC PRNG)</a:t>
            </a:r>
          </a:p>
          <a:p>
            <a:pPr>
              <a:lnSpc>
                <a:spcPct val="110000"/>
              </a:lnSpc>
            </a:pPr>
            <a:r>
              <a:rPr lang="en-US" dirty="0"/>
              <a:t>Recommended in NIST SP 800-90, the ANSI standard X9.82, and the ISO standard 18031</a:t>
            </a:r>
          </a:p>
          <a:p>
            <a:pPr>
              <a:lnSpc>
                <a:spcPct val="110000"/>
              </a:lnSpc>
            </a:pPr>
            <a:r>
              <a:rPr lang="en-US" dirty="0"/>
              <a:t>Has been some controversy regarding both the security and efficiency of this algorithm compared to other alternatives</a:t>
            </a:r>
          </a:p>
          <a:p>
            <a:pPr lvl="1">
              <a:lnSpc>
                <a:spcPct val="110000"/>
              </a:lnSpc>
            </a:pPr>
            <a:r>
              <a:rPr lang="en-US" dirty="0"/>
              <a:t>The only motivation for its use would be that it is used in a system that already implements ECC but does not implement any other symmetric, asymmetric, or hash cryptographic algorithm that could be used to build a PRNG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a:t>Summary</a:t>
            </a:r>
            <a:endParaRPr lang="en-AU" dirty="0"/>
          </a:p>
        </p:txBody>
      </p:sp>
      <p:sp>
        <p:nvSpPr>
          <p:cNvPr id="100355" name="Rectangle 3"/>
          <p:cNvSpPr>
            <a:spLocks noGrp="1" noChangeArrowheads="1"/>
          </p:cNvSpPr>
          <p:nvPr>
            <p:ph sz="half" idx="1"/>
          </p:nvPr>
        </p:nvSpPr>
        <p:spPr>
          <a:xfrm>
            <a:off x="304800" y="1828800"/>
            <a:ext cx="3565525" cy="4800600"/>
          </a:xfrm>
        </p:spPr>
        <p:txBody>
          <a:bodyPr>
            <a:normAutofit fontScale="85000" lnSpcReduction="20000"/>
          </a:bodyPr>
          <a:lstStyle/>
          <a:p>
            <a:r>
              <a:rPr lang="en-US" dirty="0"/>
              <a:t>Diffie-Hellman Key Exchange</a:t>
            </a:r>
          </a:p>
          <a:p>
            <a:pPr lvl="1"/>
            <a:r>
              <a:rPr lang="en-US" dirty="0"/>
              <a:t>The algorithm</a:t>
            </a:r>
          </a:p>
          <a:p>
            <a:pPr lvl="1"/>
            <a:r>
              <a:rPr lang="en-US" dirty="0"/>
              <a:t>Key exchange protocols</a:t>
            </a:r>
          </a:p>
          <a:p>
            <a:pPr lvl="1"/>
            <a:r>
              <a:rPr lang="en-US" dirty="0"/>
              <a:t>Man-in-the-middle attack</a:t>
            </a:r>
          </a:p>
          <a:p>
            <a:r>
              <a:rPr lang="en-US" dirty="0"/>
              <a:t>Elgamal cryptographic system</a:t>
            </a:r>
          </a:p>
          <a:p>
            <a:r>
              <a:rPr lang="en-US" dirty="0"/>
              <a:t>Elliptic curve cryptography</a:t>
            </a:r>
          </a:p>
          <a:p>
            <a:pPr lvl="1"/>
            <a:r>
              <a:rPr lang="en-US" dirty="0"/>
              <a:t>Analog of Diffie-Hellman key exchange</a:t>
            </a:r>
          </a:p>
          <a:p>
            <a:pPr lvl="1"/>
            <a:r>
              <a:rPr lang="en-US" dirty="0"/>
              <a:t>Elliptic curve encryption/decryption</a:t>
            </a:r>
          </a:p>
          <a:p>
            <a:pPr lvl="1"/>
            <a:r>
              <a:rPr lang="en-US" dirty="0"/>
              <a:t>Security of elliptic curve cryptography</a:t>
            </a:r>
            <a:endParaRPr lang="en-AU" dirty="0"/>
          </a:p>
        </p:txBody>
      </p:sp>
      <p:sp>
        <p:nvSpPr>
          <p:cNvPr id="76804" name="Content Placeholder 11"/>
          <p:cNvSpPr>
            <a:spLocks noGrp="1"/>
          </p:cNvSpPr>
          <p:nvPr>
            <p:ph sz="half" idx="2"/>
          </p:nvPr>
        </p:nvSpPr>
        <p:spPr>
          <a:xfrm>
            <a:off x="5436096" y="2057400"/>
            <a:ext cx="3565525" cy="4800600"/>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Elliptic curve arithmetic</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Abelian groups</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Elliptic curves over real numbers</a:t>
            </a:r>
          </a:p>
          <a:p>
            <a:pPr lvl="1" fontAlgn="auto">
              <a:spcAft>
                <a:spcPts val="0"/>
              </a:spcAft>
              <a:buClr>
                <a:schemeClr val="accent1">
                  <a:lumMod val="60000"/>
                  <a:lumOff val="40000"/>
                </a:schemeClr>
              </a:buClr>
              <a:buFont typeface="Candara" pitchFamily="34" charset="0"/>
              <a:buChar char="•"/>
              <a:defRPr/>
            </a:pPr>
            <a:r>
              <a:rPr lang="en-US" dirty="0">
                <a:ea typeface="+mn-ea"/>
                <a:cs typeface="+mn-cs"/>
              </a:rPr>
              <a:t>Elliptic curves over Z</a:t>
            </a:r>
            <a:r>
              <a:rPr lang="en-US" baseline="-25000" dirty="0">
                <a:ea typeface="+mn-ea"/>
                <a:cs typeface="+mn-cs"/>
              </a:rPr>
              <a:t>p</a:t>
            </a:r>
          </a:p>
          <a:p>
            <a:pPr lvl="1" fontAlgn="auto">
              <a:spcAft>
                <a:spcPts val="0"/>
              </a:spcAft>
              <a:buClr>
                <a:schemeClr val="accent1">
                  <a:lumMod val="60000"/>
                  <a:lumOff val="40000"/>
                </a:schemeClr>
              </a:buClr>
              <a:buFont typeface="Candara" pitchFamily="34" charset="0"/>
              <a:buChar char="•"/>
              <a:defRPr/>
            </a:pPr>
            <a:r>
              <a:rPr lang="en-US" dirty="0">
                <a:ea typeface="+mn-ea"/>
              </a:rPr>
              <a:t>Elliptic curves over GF(2</a:t>
            </a:r>
            <a:r>
              <a:rPr lang="en-US" i="1" baseline="30000" dirty="0">
                <a:ea typeface="+mn-ea"/>
              </a:rPr>
              <a:t>m</a:t>
            </a:r>
            <a:r>
              <a:rPr lang="en-US" dirty="0">
                <a:ea typeface="+mn-ea"/>
              </a:rPr>
              <a:t>)</a:t>
            </a:r>
          </a:p>
          <a:p>
            <a:pPr fontAlgn="auto">
              <a:spcAft>
                <a:spcPts val="0"/>
              </a:spcAft>
              <a:buClr>
                <a:schemeClr val="accent1">
                  <a:lumMod val="60000"/>
                  <a:lumOff val="40000"/>
                </a:schemeClr>
              </a:buClr>
              <a:buFont typeface="Candara" pitchFamily="34" charset="0"/>
              <a:buChar char="•"/>
              <a:defRPr/>
            </a:pPr>
            <a:r>
              <a:rPr lang="en-US" dirty="0">
                <a:ea typeface="+mn-ea"/>
              </a:rPr>
              <a:t>Pseudorandom number generation based on an asymmetric cipher</a:t>
            </a:r>
          </a:p>
          <a:p>
            <a:pPr lvl="1" fontAlgn="auto">
              <a:spcAft>
                <a:spcPts val="0"/>
              </a:spcAft>
              <a:buClr>
                <a:schemeClr val="accent1">
                  <a:lumMod val="60000"/>
                  <a:lumOff val="40000"/>
                </a:schemeClr>
              </a:buClr>
              <a:buFont typeface="Candara" pitchFamily="34" charset="0"/>
              <a:buChar char="•"/>
              <a:defRPr/>
            </a:pPr>
            <a:r>
              <a:rPr lang="en-US" dirty="0">
                <a:ea typeface="+mn-ea"/>
              </a:rPr>
              <a:t>PRNG based on RSA</a:t>
            </a:r>
          </a:p>
          <a:p>
            <a:pPr lvl="1" fontAlgn="auto">
              <a:spcAft>
                <a:spcPts val="0"/>
              </a:spcAft>
              <a:buClr>
                <a:schemeClr val="accent1">
                  <a:lumMod val="60000"/>
                  <a:lumOff val="40000"/>
                </a:schemeClr>
              </a:buClr>
              <a:buFont typeface="Candara" pitchFamily="34" charset="0"/>
              <a:buChar char="•"/>
              <a:defRPr/>
            </a:pPr>
            <a:r>
              <a:rPr lang="en-US" dirty="0">
                <a:ea typeface="+mn-ea"/>
              </a:rPr>
              <a:t>PRNG based on elliptic curve cryptography</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a:t>Diffie-Hellman Key Exchange</a:t>
            </a:r>
          </a:p>
        </p:txBody>
      </p:sp>
      <p:sp>
        <p:nvSpPr>
          <p:cNvPr id="60419" name="Rectangle 3"/>
          <p:cNvSpPr>
            <a:spLocks noGrp="1" noChangeArrowheads="1"/>
          </p:cNvSpPr>
          <p:nvPr>
            <p:ph idx="1"/>
          </p:nvPr>
        </p:nvSpPr>
        <p:spPr>
          <a:xfrm>
            <a:off x="762000" y="1676400"/>
            <a:ext cx="7570787" cy="4648200"/>
          </a:xfrm>
        </p:spPr>
        <p:txBody>
          <a:bodyPr>
            <a:normAutofit fontScale="92500" lnSpcReduction="20000"/>
          </a:bodyPr>
          <a:lstStyle/>
          <a:p>
            <a:r>
              <a:rPr lang="en-AU" dirty="0"/>
              <a:t>First published public-key algorithm</a:t>
            </a:r>
          </a:p>
          <a:p>
            <a:r>
              <a:rPr lang="en-AU" dirty="0"/>
              <a:t>A number of commercial products employ this key exchange technique</a:t>
            </a:r>
          </a:p>
          <a:p>
            <a:r>
              <a:rPr lang="en-AU" dirty="0"/>
              <a:t>Purpose is to enable two users to securely exchange a key that can then be used for subsequent symmetric encryption of messages</a:t>
            </a:r>
          </a:p>
          <a:p>
            <a:r>
              <a:rPr lang="en-AU" dirty="0"/>
              <a:t>The algorithm itself is limited to the exchange of secret values</a:t>
            </a:r>
          </a:p>
          <a:p>
            <a:r>
              <a:rPr lang="en-AU" dirty="0"/>
              <a:t>Its effectiveness depends on the difficulty of computing discrete logarithms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909" r="3529" b="21818"/>
              <a:stretch>
                <a:fillRect/>
              </a:stretch>
            </p:blipFill>
          </mc:Choice>
          <mc:Fallback>
            <p:blipFill>
              <a:blip r:embed="rId4"/>
              <a:srcRect l="4706" t="909" r="3529" b="21818"/>
              <a:stretch>
                <a:fillRect/>
              </a:stretch>
            </p:blipFill>
          </mc:Fallback>
        </mc:AlternateContent>
        <p:spPr>
          <a:xfrm>
            <a:off x="1447800" y="-152400"/>
            <a:ext cx="6293132" cy="6857999"/>
          </a:xfrm>
          <a:prstGeom prst="rect">
            <a:avLst/>
          </a:prstGeom>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1" y="-152400"/>
            <a:ext cx="5119464" cy="6621269"/>
          </a:xfrm>
          <a:prstGeom prst="rect">
            <a:avLst/>
          </a:prstGeom>
        </p:spPr>
      </p:pic>
    </p:spTree>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a:t>ElGamal Cryptography</a:t>
            </a: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1704519495"/>
              </p:ext>
            </p:extLst>
          </p:nvPr>
        </p:nvGraphicFramePr>
        <p:xfrm>
          <a:off x="1" y="1700808"/>
          <a:ext cx="8840900" cy="5157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6364" r="10588" b="10000"/>
              <a:stretch>
                <a:fillRect/>
              </a:stretch>
            </p:blipFill>
          </mc:Choice>
          <mc:Fallback>
            <p:blipFill>
              <a:blip r:embed="rId4"/>
              <a:srcRect l="11765" t="6364" r="10588" b="10000"/>
              <a:stretch>
                <a:fillRect/>
              </a:stretch>
            </p:blipFill>
          </mc:Fallback>
        </mc:AlternateContent>
        <p:spPr>
          <a:xfrm>
            <a:off x="2286000" y="80392"/>
            <a:ext cx="4623489" cy="6444952"/>
          </a:xfrm>
          <a:prstGeom prst="rect">
            <a:avLst/>
          </a:prstGeom>
        </p:spPr>
      </p:pic>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a:t>Elliptic Curve Arithmetic</a:t>
            </a:r>
            <a:endParaRPr lang="en-AU" dirty="0"/>
          </a:p>
        </p:txBody>
      </p:sp>
      <p:sp>
        <p:nvSpPr>
          <p:cNvPr id="68611" name="Rectangle 3"/>
          <p:cNvSpPr>
            <a:spLocks noGrp="1" noChangeArrowheads="1"/>
          </p:cNvSpPr>
          <p:nvPr>
            <p:ph idx="1"/>
          </p:nvPr>
        </p:nvSpPr>
        <p:spPr>
          <a:xfrm>
            <a:off x="762000" y="1905000"/>
            <a:ext cx="7570787" cy="4289425"/>
          </a:xfrm>
        </p:spPr>
        <p:txBody>
          <a:bodyPr>
            <a:normAutofit fontScale="85000" lnSpcReduction="20000"/>
          </a:bodyPr>
          <a:lstStyle/>
          <a:p>
            <a:r>
              <a:rPr lang="en-AU" dirty="0"/>
              <a:t>Most of the products and standards that use public-key cryptography for encryption and digital signatures use RSA</a:t>
            </a:r>
          </a:p>
          <a:p>
            <a:pPr lvl="1"/>
            <a:r>
              <a:rPr lang="en-AU" dirty="0"/>
              <a:t>The key length for secure RSA use has increased over recent years and this has put a heavier processing load on applications using RSA</a:t>
            </a:r>
          </a:p>
          <a:p>
            <a:r>
              <a:rPr lang="en-AU" dirty="0"/>
              <a:t>Elliptic curve cryptography (ECC) is showing up in standardization efforts including the IEEE P1363 Standard for Public-Key Cryptography</a:t>
            </a:r>
          </a:p>
          <a:p>
            <a:r>
              <a:rPr lang="en-AU" dirty="0"/>
              <a:t>Principal attraction of ECC is that it appears to offer equal security for a far smaller key size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Abelian Group</a:t>
            </a:r>
          </a:p>
        </p:txBody>
      </p:sp>
      <p:sp>
        <p:nvSpPr>
          <p:cNvPr id="9" name="Content Placeholder 8"/>
          <p:cNvSpPr>
            <a:spLocks noGrp="1"/>
          </p:cNvSpPr>
          <p:nvPr>
            <p:ph idx="1"/>
          </p:nvPr>
        </p:nvSpPr>
        <p:spPr>
          <a:xfrm>
            <a:off x="457200" y="1676400"/>
            <a:ext cx="8382000" cy="4943475"/>
          </a:xfrm>
        </p:spPr>
        <p:txBody>
          <a:bodyPr>
            <a:normAutofit fontScale="92500" lnSpcReduction="20000"/>
          </a:bodyPr>
          <a:lstStyle/>
          <a:p>
            <a:r>
              <a:rPr lang="en-US" dirty="0"/>
              <a:t>A set of elements with a binary operation, denoted by </a:t>
            </a:r>
            <a:r>
              <a:rPr lang="en-US" sz="2000" dirty="0">
                <a:latin typeface="Wingdings"/>
                <a:ea typeface="Wingdings"/>
                <a:cs typeface="Wingdings"/>
              </a:rPr>
              <a:t></a:t>
            </a:r>
            <a:r>
              <a:rPr lang="en-US" dirty="0"/>
              <a:t>, that associates to each ordered pair (</a:t>
            </a:r>
            <a:r>
              <a:rPr lang="en-US" i="1" dirty="0"/>
              <a:t>a, b) </a:t>
            </a:r>
            <a:r>
              <a:rPr lang="en-US" dirty="0"/>
              <a:t>of elements in </a:t>
            </a:r>
            <a:r>
              <a:rPr lang="en-US" i="1" dirty="0"/>
              <a:t>G </a:t>
            </a:r>
            <a:r>
              <a:rPr lang="en-US" dirty="0"/>
              <a:t>an element (</a:t>
            </a:r>
            <a:r>
              <a:rPr lang="en-US" i="1" dirty="0"/>
              <a:t>a </a:t>
            </a:r>
            <a:r>
              <a:rPr lang="en-US" sz="2000" i="1" dirty="0">
                <a:latin typeface="Wingdings"/>
                <a:ea typeface="Wingdings"/>
                <a:cs typeface="Wingdings"/>
              </a:rPr>
              <a:t></a:t>
            </a:r>
            <a:r>
              <a:rPr lang="en-US" i="1" dirty="0"/>
              <a:t> b)</a:t>
            </a:r>
            <a:r>
              <a:rPr lang="en-US" dirty="0"/>
              <a:t> in </a:t>
            </a:r>
            <a:r>
              <a:rPr lang="en-US" i="1" dirty="0"/>
              <a:t>G, </a:t>
            </a:r>
            <a:r>
              <a:rPr lang="en-US" dirty="0"/>
              <a:t>such that the following axioms are obeyed:</a:t>
            </a:r>
          </a:p>
          <a:p>
            <a:pPr>
              <a:buNone/>
            </a:pPr>
            <a:r>
              <a:rPr lang="en-US" dirty="0"/>
              <a:t>	</a:t>
            </a:r>
            <a:r>
              <a:rPr lang="en-US" sz="2200" b="1" dirty="0"/>
              <a:t>(A1) Closure: </a:t>
            </a:r>
            <a:r>
              <a:rPr lang="en-US" sz="2200" dirty="0"/>
              <a:t>		If </a:t>
            </a:r>
            <a:r>
              <a:rPr lang="en-US" sz="2200" i="1" dirty="0"/>
              <a:t>a</a:t>
            </a:r>
            <a:r>
              <a:rPr lang="en-US" sz="2200" dirty="0"/>
              <a:t> and </a:t>
            </a:r>
            <a:r>
              <a:rPr lang="en-US" sz="2200" i="1" dirty="0"/>
              <a:t>b</a:t>
            </a:r>
            <a:r>
              <a:rPr lang="en-US" sz="2200" dirty="0"/>
              <a:t> belong to </a:t>
            </a:r>
            <a:r>
              <a:rPr lang="en-US" sz="2200" i="1" dirty="0"/>
              <a:t>G</a:t>
            </a:r>
            <a:r>
              <a:rPr lang="en-US" sz="2200" dirty="0"/>
              <a:t>, then </a:t>
            </a:r>
            <a:r>
              <a:rPr lang="en-US" sz="2200" i="1" dirty="0"/>
              <a:t>a </a:t>
            </a:r>
            <a:r>
              <a:rPr lang="en-US" sz="2000" dirty="0">
                <a:latin typeface="Wingdings"/>
                <a:ea typeface="Wingdings"/>
                <a:cs typeface="Wingdings"/>
              </a:rPr>
              <a:t></a:t>
            </a:r>
            <a:r>
              <a:rPr lang="en-US" sz="2200" i="1" dirty="0"/>
              <a:t> b </a:t>
            </a:r>
            <a:r>
              <a:rPr lang="en-US" sz="2200" dirty="0"/>
              <a:t>is also in </a:t>
            </a:r>
            <a:r>
              <a:rPr lang="en-US" sz="2200" i="1" dirty="0"/>
              <a:t>G</a:t>
            </a:r>
            <a:endParaRPr lang="en-US" sz="2200" dirty="0"/>
          </a:p>
          <a:p>
            <a:pPr>
              <a:buNone/>
            </a:pPr>
            <a:r>
              <a:rPr lang="en-US" sz="2200" dirty="0"/>
              <a:t>	</a:t>
            </a:r>
            <a:r>
              <a:rPr lang="en-US" sz="2200" b="1" dirty="0"/>
              <a:t>(A2) Associative: </a:t>
            </a:r>
            <a:r>
              <a:rPr lang="en-US" sz="2200" dirty="0"/>
              <a:t>	</a:t>
            </a:r>
            <a:r>
              <a:rPr lang="en-US" sz="2200" i="1" dirty="0"/>
              <a:t>a </a:t>
            </a:r>
            <a:r>
              <a:rPr lang="en-US" sz="2400" i="1" dirty="0">
                <a:latin typeface="Wingdings"/>
                <a:ea typeface="Wingdings"/>
                <a:cs typeface="Wingdings"/>
              </a:rPr>
              <a:t></a:t>
            </a:r>
            <a:r>
              <a:rPr lang="en-US" sz="2200" i="1" dirty="0"/>
              <a:t> (b </a:t>
            </a:r>
            <a:r>
              <a:rPr lang="en-US" sz="2400" i="1" dirty="0">
                <a:latin typeface="Wingdings"/>
                <a:ea typeface="Wingdings"/>
                <a:cs typeface="Wingdings"/>
              </a:rPr>
              <a:t></a:t>
            </a:r>
            <a:r>
              <a:rPr lang="en-US" sz="2200" i="1" dirty="0"/>
              <a:t> c) = (a </a:t>
            </a:r>
            <a:r>
              <a:rPr lang="en-US" sz="2400" i="1" dirty="0">
                <a:latin typeface="Wingdings"/>
                <a:ea typeface="Wingdings"/>
                <a:cs typeface="Wingdings"/>
              </a:rPr>
              <a:t></a:t>
            </a:r>
            <a:r>
              <a:rPr lang="en-US" sz="2200" i="1" dirty="0"/>
              <a:t> b) </a:t>
            </a:r>
            <a:r>
              <a:rPr lang="en-US" sz="2400" i="1" dirty="0">
                <a:latin typeface="Wingdings"/>
                <a:ea typeface="Wingdings"/>
                <a:cs typeface="Wingdings"/>
              </a:rPr>
              <a:t></a:t>
            </a:r>
            <a:r>
              <a:rPr lang="en-US" sz="2200" i="1" dirty="0"/>
              <a:t> c </a:t>
            </a:r>
            <a:r>
              <a:rPr lang="en-US" sz="2200" dirty="0"/>
              <a:t>for all </a:t>
            </a:r>
            <a:r>
              <a:rPr lang="en-US" sz="2200" i="1" dirty="0"/>
              <a:t>a, b, c </a:t>
            </a:r>
            <a:r>
              <a:rPr lang="en-US" sz="2200" dirty="0"/>
              <a:t>in </a:t>
            </a:r>
            <a:r>
              <a:rPr lang="en-US" sz="2200" i="1" dirty="0"/>
              <a:t>G</a:t>
            </a:r>
          </a:p>
          <a:p>
            <a:pPr>
              <a:buNone/>
            </a:pPr>
            <a:r>
              <a:rPr lang="en-US" sz="2200" dirty="0"/>
              <a:t>	</a:t>
            </a:r>
            <a:r>
              <a:rPr lang="en-US" sz="2200" b="1" dirty="0"/>
              <a:t>(A3) Identity element: </a:t>
            </a:r>
            <a:r>
              <a:rPr lang="en-US" sz="2200" dirty="0"/>
              <a:t>There is an element </a:t>
            </a:r>
            <a:r>
              <a:rPr lang="en-US" sz="2200" i="1" dirty="0"/>
              <a:t>e</a:t>
            </a:r>
            <a:r>
              <a:rPr lang="en-US" sz="2200" dirty="0"/>
              <a:t> in </a:t>
            </a:r>
            <a:r>
              <a:rPr lang="en-US" sz="2200" i="1" dirty="0"/>
              <a:t>G </a:t>
            </a:r>
            <a:r>
              <a:rPr lang="en-US" sz="2200" dirty="0"/>
              <a:t>such that </a:t>
            </a:r>
            <a:r>
              <a:rPr lang="en-US" sz="2200" i="1" dirty="0"/>
              <a:t>a </a:t>
            </a:r>
            <a:r>
              <a:rPr lang="en-US" sz="2400" i="1" dirty="0">
                <a:latin typeface="Wingdings"/>
                <a:ea typeface="Wingdings"/>
                <a:cs typeface="Wingdings"/>
              </a:rPr>
              <a:t></a:t>
            </a:r>
            <a:r>
              <a:rPr lang="en-US" sz="2200" i="1" dirty="0"/>
              <a:t> e = e </a:t>
            </a:r>
            <a:r>
              <a:rPr lang="en-US" sz="2400" i="1" dirty="0">
                <a:latin typeface="Wingdings"/>
                <a:ea typeface="Wingdings"/>
                <a:cs typeface="Wingdings"/>
              </a:rPr>
              <a:t></a:t>
            </a:r>
            <a:r>
              <a:rPr lang="en-US" sz="2200" i="1" dirty="0"/>
              <a:t> a = a 			</a:t>
            </a:r>
            <a:r>
              <a:rPr lang="en-US" sz="2200" dirty="0"/>
              <a:t>for all </a:t>
            </a:r>
            <a:r>
              <a:rPr lang="en-US" sz="2200" i="1" dirty="0"/>
              <a:t>a</a:t>
            </a:r>
            <a:r>
              <a:rPr lang="en-US" sz="2200" dirty="0"/>
              <a:t> in </a:t>
            </a:r>
            <a:r>
              <a:rPr lang="en-US" sz="2200" i="1" dirty="0"/>
              <a:t>G</a:t>
            </a:r>
          </a:p>
          <a:p>
            <a:pPr>
              <a:buNone/>
            </a:pPr>
            <a:r>
              <a:rPr lang="en-US" sz="2200" dirty="0"/>
              <a:t>	</a:t>
            </a:r>
            <a:r>
              <a:rPr lang="en-US" sz="2200" b="1" dirty="0"/>
              <a:t>(A4) Inverse element: </a:t>
            </a:r>
            <a:r>
              <a:rPr lang="en-US" sz="2200" dirty="0"/>
              <a:t>For each </a:t>
            </a:r>
            <a:r>
              <a:rPr lang="en-US" sz="2200" i="1" dirty="0"/>
              <a:t>a</a:t>
            </a:r>
            <a:r>
              <a:rPr lang="en-US" sz="2200" dirty="0"/>
              <a:t> in </a:t>
            </a:r>
            <a:r>
              <a:rPr lang="en-US" sz="2200" i="1" dirty="0"/>
              <a:t>G</a:t>
            </a:r>
            <a:r>
              <a:rPr lang="en-US" sz="2200" dirty="0"/>
              <a:t> there is an element </a:t>
            </a:r>
            <a:r>
              <a:rPr lang="en-US" sz="2200" i="1" dirty="0"/>
              <a:t>a′</a:t>
            </a:r>
            <a:r>
              <a:rPr lang="en-US" sz="2200" dirty="0"/>
              <a:t> in </a:t>
            </a:r>
            <a:r>
              <a:rPr lang="en-US" sz="2200" i="1" dirty="0"/>
              <a:t>G</a:t>
            </a:r>
            <a:r>
              <a:rPr lang="en-US" sz="2200" dirty="0"/>
              <a:t> such that 			</a:t>
            </a:r>
            <a:r>
              <a:rPr lang="en-US" sz="2200" i="1" dirty="0"/>
              <a:t>a </a:t>
            </a:r>
            <a:r>
              <a:rPr lang="en-US" sz="2400" i="1" dirty="0">
                <a:latin typeface="Wingdings"/>
                <a:ea typeface="Wingdings"/>
                <a:cs typeface="Wingdings"/>
              </a:rPr>
              <a:t></a:t>
            </a:r>
            <a:r>
              <a:rPr lang="en-US" sz="2200" i="1" dirty="0"/>
              <a:t> a′ = </a:t>
            </a:r>
            <a:r>
              <a:rPr lang="en-US" sz="2200" i="1" dirty="0" err="1"/>
              <a:t>a′</a:t>
            </a:r>
            <a:r>
              <a:rPr lang="en-US" sz="2400" i="1" dirty="0" err="1">
                <a:latin typeface="Wingdings"/>
                <a:ea typeface="Wingdings"/>
                <a:cs typeface="Wingdings"/>
              </a:rPr>
              <a:t></a:t>
            </a:r>
            <a:r>
              <a:rPr lang="en-US" sz="2200" i="1" dirty="0"/>
              <a:t> a = e</a:t>
            </a:r>
          </a:p>
          <a:p>
            <a:pPr>
              <a:buNone/>
            </a:pPr>
            <a:r>
              <a:rPr lang="en-US" sz="2200" dirty="0"/>
              <a:t>	</a:t>
            </a:r>
            <a:r>
              <a:rPr lang="en-US" sz="2200" b="1" dirty="0"/>
              <a:t>(A5) Commutative: </a:t>
            </a:r>
            <a:r>
              <a:rPr lang="en-US" sz="2200" dirty="0"/>
              <a:t>	</a:t>
            </a:r>
            <a:r>
              <a:rPr lang="en-US" sz="2200" i="1" dirty="0"/>
              <a:t>a </a:t>
            </a:r>
            <a:r>
              <a:rPr lang="en-US" sz="2400" i="1" dirty="0">
                <a:latin typeface="Wingdings"/>
                <a:ea typeface="Wingdings"/>
                <a:cs typeface="Wingdings"/>
              </a:rPr>
              <a:t></a:t>
            </a:r>
            <a:r>
              <a:rPr lang="en-US" sz="2200" i="1" dirty="0"/>
              <a:t> b = b </a:t>
            </a:r>
            <a:r>
              <a:rPr lang="en-US" sz="2400" i="1" dirty="0">
                <a:latin typeface="Wingdings"/>
                <a:ea typeface="Wingdings"/>
                <a:cs typeface="Wingdings"/>
              </a:rPr>
              <a:t></a:t>
            </a:r>
            <a:r>
              <a:rPr lang="en-US" sz="2200" i="1" dirty="0"/>
              <a:t> a </a:t>
            </a:r>
            <a:r>
              <a:rPr lang="en-US" sz="2200" dirty="0"/>
              <a:t>for all </a:t>
            </a:r>
            <a:r>
              <a:rPr lang="en-US" sz="2200" i="1" dirty="0"/>
              <a:t>a, b </a:t>
            </a:r>
            <a:r>
              <a:rPr lang="en-US" sz="2200" dirty="0"/>
              <a:t>in </a:t>
            </a:r>
            <a:r>
              <a:rPr lang="en-US" sz="2200" i="1" dirty="0"/>
              <a:t>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6364" r="10588" b="18182"/>
              <a:stretch>
                <a:fillRect/>
              </a:stretch>
            </p:blipFill>
          </mc:Choice>
          <mc:Fallback>
            <p:blipFill>
              <a:blip r:embed="rId4"/>
              <a:srcRect l="11765" t="6364" r="10588" b="18182"/>
              <a:stretch>
                <a:fillRect/>
              </a:stretch>
            </p:blipFill>
          </mc:Fallback>
        </mc:AlternateContent>
        <p:spPr>
          <a:xfrm>
            <a:off x="1828800" y="-188640"/>
            <a:ext cx="5453290" cy="6858000"/>
          </a:xfrm>
          <a:prstGeom prst="rect">
            <a:avLst/>
          </a:prstGeom>
        </p:spPr>
      </p:pic>
    </p:spTree>
  </p:cSld>
  <p:clrMapOvr>
    <a:masterClrMapping/>
  </p:clrMapOvr>
  <p:transition>
    <p:dissolve/>
  </p:transition>
</p:sld>
</file>

<file path=ppt/theme/_rels/them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28376</TotalTime>
  <Words>3061</Words>
  <Application>Microsoft Office PowerPoint</Application>
  <PresentationFormat>On-screen Show (4:3)</PresentationFormat>
  <Paragraphs>233</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Candara</vt:lpstr>
      <vt:lpstr>Courier New</vt:lpstr>
      <vt:lpstr>Mistral</vt:lpstr>
      <vt:lpstr>Times-Roman</vt:lpstr>
      <vt:lpstr>Wingdings</vt:lpstr>
      <vt:lpstr>ch01</vt:lpstr>
      <vt:lpstr>Infusion</vt:lpstr>
      <vt:lpstr>Chapter 10</vt:lpstr>
      <vt:lpstr>Diffie-Hellman Key Exchange</vt:lpstr>
      <vt:lpstr>PowerPoint Presentation</vt:lpstr>
      <vt:lpstr>PowerPoint Presentation</vt:lpstr>
      <vt:lpstr>ElGamal Cryptography</vt:lpstr>
      <vt:lpstr>PowerPoint Presentation</vt:lpstr>
      <vt:lpstr>Elliptic Curve Arithmetic</vt:lpstr>
      <vt:lpstr>Abelian Group</vt:lpstr>
      <vt:lpstr>PowerPoint Presentation</vt:lpstr>
      <vt:lpstr>ECC Encryption/Decryption</vt:lpstr>
      <vt:lpstr>Security of Elliptic Curve Cryptography</vt:lpstr>
      <vt:lpstr> Table 10.3  Comparable Key Sizes in Terms of Computational Effort  for Cryptanalysis  (NIST SP-800-57) </vt:lpstr>
      <vt:lpstr>Pseudorandom Number Generation (PRNG) Based on Asymmetric Cipher</vt:lpstr>
      <vt:lpstr>PowerPoint Presentation</vt:lpstr>
      <vt:lpstr>PRNG Based on Elliptic Curve Cryptography</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keywords/>
  <dc:description/>
  <cp:lastModifiedBy>Ajay</cp:lastModifiedBy>
  <cp:revision>73</cp:revision>
  <dcterms:created xsi:type="dcterms:W3CDTF">2016-03-31T03:55:02Z</dcterms:created>
  <dcterms:modified xsi:type="dcterms:W3CDTF">2022-09-24T12:04:19Z</dcterms:modified>
  <cp:category/>
</cp:coreProperties>
</file>